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577" r:id="rId2"/>
    <p:sldId id="578" r:id="rId3"/>
    <p:sldId id="579" r:id="rId4"/>
    <p:sldId id="580" r:id="rId5"/>
    <p:sldId id="581" r:id="rId6"/>
    <p:sldId id="582" r:id="rId7"/>
    <p:sldId id="583" r:id="rId8"/>
    <p:sldId id="584" r:id="rId9"/>
    <p:sldId id="585" r:id="rId10"/>
    <p:sldId id="586" r:id="rId11"/>
    <p:sldId id="587" r:id="rId12"/>
    <p:sldId id="588" r:id="rId13"/>
    <p:sldId id="589" r:id="rId14"/>
    <p:sldId id="590" r:id="rId15"/>
    <p:sldId id="591" r:id="rId16"/>
    <p:sldId id="592" r:id="rId17"/>
    <p:sldId id="593" r:id="rId18"/>
    <p:sldId id="594" r:id="rId19"/>
    <p:sldId id="595" r:id="rId20"/>
    <p:sldId id="596" r:id="rId21"/>
    <p:sldId id="597" r:id="rId22"/>
    <p:sldId id="598" r:id="rId23"/>
    <p:sldId id="599" r:id="rId24"/>
    <p:sldId id="600" r:id="rId25"/>
    <p:sldId id="601" r:id="rId26"/>
    <p:sldId id="602" r:id="rId27"/>
    <p:sldId id="603" r:id="rId28"/>
    <p:sldId id="467" r:id="rId29"/>
    <p:sldId id="473" r:id="rId30"/>
    <p:sldId id="479" r:id="rId31"/>
    <p:sldId id="481" r:id="rId32"/>
    <p:sldId id="485" r:id="rId33"/>
    <p:sldId id="488" r:id="rId34"/>
    <p:sldId id="486" r:id="rId35"/>
    <p:sldId id="489" r:id="rId36"/>
    <p:sldId id="487" r:id="rId37"/>
    <p:sldId id="490" r:id="rId38"/>
    <p:sldId id="492" r:id="rId39"/>
    <p:sldId id="493" r:id="rId40"/>
    <p:sldId id="495" r:id="rId41"/>
    <p:sldId id="556" r:id="rId42"/>
    <p:sldId id="474" r:id="rId43"/>
    <p:sldId id="475" r:id="rId44"/>
    <p:sldId id="477" r:id="rId45"/>
    <p:sldId id="557" r:id="rId46"/>
    <p:sldId id="558" r:id="rId47"/>
  </p:sldIdLst>
  <p:sldSz cx="9144000" cy="6858000" type="screen4x3"/>
  <p:notesSz cx="7315200" cy="9601200"/>
  <p:defaultTextStyle>
    <a:defPPr>
      <a:defRPr lang="en-GB"/>
    </a:defPPr>
    <a:lvl1pPr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1pPr>
    <a:lvl2pPr marL="4572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2pPr>
    <a:lvl3pPr marL="9144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3pPr>
    <a:lvl4pPr marL="13716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4pPr>
    <a:lvl5pPr marL="1828800" algn="l" defTabSz="457200" rtl="0" fontAlgn="base">
      <a:lnSpc>
        <a:spcPct val="9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Times New Roman" pitchFamily="18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99"/>
    <a:srgbClr val="00FFCC"/>
    <a:srgbClr val="00FF00"/>
    <a:srgbClr val="FF3300"/>
    <a:srgbClr val="CC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7" autoAdjust="0"/>
    <p:restoredTop sz="91017" autoAdjust="0"/>
  </p:normalViewPr>
  <p:slideViewPr>
    <p:cSldViewPr>
      <p:cViewPr varScale="1">
        <p:scale>
          <a:sx n="95" d="100"/>
          <a:sy n="95" d="100"/>
        </p:scale>
        <p:origin x="-63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38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79"/>
        <p:guide pos="225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1.wmf"/><Relationship Id="rId1" Type="http://schemas.openxmlformats.org/officeDocument/2006/relationships/image" Target="../media/image15.wmf"/><Relationship Id="rId4" Type="http://schemas.openxmlformats.org/officeDocument/2006/relationships/image" Target="../media/image2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3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26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26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6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26.wmf"/><Relationship Id="rId6" Type="http://schemas.openxmlformats.org/officeDocument/2006/relationships/image" Target="../media/image49.wmf"/><Relationship Id="rId5" Type="http://schemas.openxmlformats.org/officeDocument/2006/relationships/image" Target="../media/image46.wmf"/><Relationship Id="rId4" Type="http://schemas.openxmlformats.org/officeDocument/2006/relationships/image" Target="../media/image48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26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26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6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6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6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482600"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482600"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482600"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482600"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06DF36A-F07A-45C3-94A2-1BE83EC2F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t" anchorCtr="0" compatLnSpc="1">
            <a:prstTxWarp prst="textNoShape">
              <a:avLst/>
            </a:prstTxWarp>
          </a:bodyPr>
          <a:lstStyle>
            <a:lvl1pPr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4963" y="0"/>
            <a:ext cx="3167062" cy="477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t" anchorCtr="0" compatLnSpc="1">
            <a:prstTxWarp prst="textNoShape">
              <a:avLst/>
            </a:prstTxWarp>
          </a:bodyPr>
          <a:lstStyle>
            <a:lvl1pPr algn="r"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87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60475" y="720725"/>
            <a:ext cx="4795838" cy="35972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3138" y="4560888"/>
            <a:ext cx="5365750" cy="431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9121775"/>
            <a:ext cx="316706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b" anchorCtr="0" compatLnSpc="1">
            <a:prstTxWarp prst="textNoShape">
              <a:avLst/>
            </a:prstTxWarp>
          </a:bodyPr>
          <a:lstStyle>
            <a:lvl1pPr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494" tIns="48247" rIns="96494" bIns="48247" numCol="1" anchor="b" anchorCtr="0" compatLnSpc="1">
            <a:prstTxWarp prst="textNoShape">
              <a:avLst/>
            </a:prstTxWarp>
          </a:bodyPr>
          <a:lstStyle>
            <a:lvl1pPr algn="r" defTabSz="474663">
              <a:lnSpc>
                <a:spcPct val="100000"/>
              </a:lnSpc>
              <a:tabLst>
                <a:tab pos="0" algn="l"/>
                <a:tab pos="474663" algn="l"/>
                <a:tab pos="949325" algn="l"/>
                <a:tab pos="1423988" algn="l"/>
                <a:tab pos="1900238" algn="l"/>
                <a:tab pos="2374900" algn="l"/>
                <a:tab pos="2849563" algn="l"/>
                <a:tab pos="3324225" algn="l"/>
                <a:tab pos="3798888" algn="l"/>
                <a:tab pos="4273550" algn="l"/>
                <a:tab pos="4749800" algn="l"/>
                <a:tab pos="5226050" algn="l"/>
                <a:tab pos="5700713" algn="l"/>
                <a:tab pos="6175375" algn="l"/>
                <a:tab pos="6650038" algn="l"/>
                <a:tab pos="7124700" algn="l"/>
                <a:tab pos="7600950" algn="l"/>
                <a:tab pos="8075613" algn="l"/>
                <a:tab pos="8550275" algn="l"/>
                <a:tab pos="9024938" algn="l"/>
                <a:tab pos="94996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1C66F98-FBDB-4FB4-9CF6-8BBCBC4BC8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76B1D2C-44FE-4EA0-AE13-B663014AF119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80899" name="Text Box 2"/>
          <p:cNvSpPr txBox="1">
            <a:spLocks noChangeArrowheads="1"/>
          </p:cNvSpPr>
          <p:nvPr/>
        </p:nvSpPr>
        <p:spPr bwMode="auto">
          <a:xfrm>
            <a:off x="1233488" y="720725"/>
            <a:ext cx="4852987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body"/>
          </p:nvPr>
        </p:nvSpPr>
        <p:spPr>
          <a:xfrm>
            <a:off x="973138" y="4560888"/>
            <a:ext cx="5367337" cy="4319587"/>
          </a:xfrm>
          <a:noFill/>
          <a:ln/>
        </p:spPr>
        <p:txBody>
          <a:bodyPr wrap="none" lIns="94998" tIns="47500" rIns="94998" bIns="47500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Because before</a:t>
            </a:r>
            <a:r>
              <a:rPr lang="en-CA" baseline="0" dirty="0" smtClean="0"/>
              <a:t> s0 feels a positive effect, the Q value in s1 need to become positive, otherwise the actions that bring to states with Q = 0 get </a:t>
            </a:r>
            <a:r>
              <a:rPr lang="en-CA" baseline="0" smtClean="0"/>
              <a:t>picked first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1C66F98-FBDB-4FB4-9CF6-8BBCBC4BC841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Note that each Q(</a:t>
            </a:r>
            <a:r>
              <a:rPr lang="en-CA" dirty="0" err="1" smtClean="0"/>
              <a:t>s,a</a:t>
            </a:r>
            <a:r>
              <a:rPr lang="en-CA" dirty="0" smtClean="0"/>
              <a:t>)</a:t>
            </a:r>
            <a:r>
              <a:rPr lang="en-CA" baseline="0" dirty="0" smtClean="0"/>
              <a:t> corresponds to a different TD equation. Thus the value of k in each update depends upon how many times that specific (</a:t>
            </a:r>
            <a:r>
              <a:rPr lang="en-CA" baseline="0" dirty="0" err="1" smtClean="0"/>
              <a:t>s,a</a:t>
            </a:r>
            <a:r>
              <a:rPr lang="en-CA" baseline="0" dirty="0" smtClean="0"/>
              <a:t>) pair has been visited. Need a separate K counter for each (</a:t>
            </a:r>
            <a:r>
              <a:rPr lang="en-CA" baseline="0" dirty="0" err="1" smtClean="0"/>
              <a:t>s,a</a:t>
            </a:r>
            <a:r>
              <a:rPr lang="en-CA" baseline="0" smtClean="0"/>
              <a:t>) pair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1C66F98-FBDB-4FB4-9CF6-8BBCBC4BC841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B2719-C72B-4B09-B476-F1F5BE247E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7480E-6AE8-45D4-BE4D-D4DE9B4127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152400"/>
            <a:ext cx="2132012" cy="5559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6813" cy="5559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B0800-6840-43AE-87C0-3F1D1E7D51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1225" cy="682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F0554-0A41-4D64-A171-F5D39B25B0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04800" y="152400"/>
            <a:ext cx="8531225" cy="682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4151313" cy="2170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08513" y="1219200"/>
            <a:ext cx="4151312" cy="21701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4800" y="3541713"/>
            <a:ext cx="4151313" cy="217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08513" y="3541713"/>
            <a:ext cx="4151312" cy="217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18C7C-BAD6-443C-8701-2A9BF07E5E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8CC72-EA20-440E-BD71-EF09ADC8CC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D14CD-45C9-4C5C-9A86-C3EEF51413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1313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8513" y="1219200"/>
            <a:ext cx="4151312" cy="4492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0556F-B831-4A50-BA31-7152BC8BF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5099D-63D0-435D-B7E0-127CCC36C0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817FB-6CEF-4CD2-BCD3-E60A6FA810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7AB67-A29A-4860-AE54-4EE3C123C5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0DA29-E818-474D-BA6F-BA2F523212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5B20E-09FF-43C3-90D0-C12F819BB2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1225" cy="68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5025" cy="4492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24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1825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1F61E1E-3C01-4FF5-A9B4-AAA33E5426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2pPr>
      <a:lvl3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3pPr>
      <a:lvl4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4pPr>
      <a:lvl5pPr algn="ctr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5pPr>
      <a:lvl6pPr marL="4572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6pPr>
      <a:lvl7pPr marL="9144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7pPr>
      <a:lvl8pPr marL="13716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8pPr>
      <a:lvl9pPr marL="1828800" algn="ctr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CC"/>
        </a:buClr>
        <a:buSzPct val="100000"/>
        <a:buFont typeface="Times New Roman" pitchFamily="18" charset="0"/>
        <a:defRPr sz="3600" b="1">
          <a:solidFill>
            <a:srgbClr val="3333CC"/>
          </a:solidFill>
          <a:latin typeface="Times New Roman" pitchFamily="18" charset="0"/>
          <a:ea typeface="Arial Unicode MS" pitchFamily="34" charset="-128"/>
          <a:cs typeface="Arial Unicode MS" pitchFamily="34" charset="-128"/>
        </a:defRPr>
      </a:lvl9pPr>
    </p:titleStyle>
    <p:bodyStyle>
      <a:lvl1pPr marL="339725" indent="-339725" algn="l" defTabSz="457200" rtl="0" eaLnBrk="0" fontAlgn="base" hangingPunct="0">
        <a:spcBef>
          <a:spcPts val="18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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57200" rtl="0" eaLnBrk="0" fontAlgn="base" hangingPunct="0">
        <a:lnSpc>
          <a:spcPct val="90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0000"/>
        </a:lnSpc>
        <a:spcBef>
          <a:spcPts val="15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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0000"/>
        </a:lnSpc>
        <a:spcBef>
          <a:spcPts val="13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0000"/>
        </a:lnSpc>
        <a:spcBef>
          <a:spcPts val="12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2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://www.cs.ubc.ca/~poole/demos/rl/tGame.html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oleObject" Target="../embeddings/oleObject31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.png"/><Relationship Id="rId11" Type="http://schemas.openxmlformats.org/officeDocument/2006/relationships/slide" Target="slide32.xml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5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7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1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3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45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7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oleObject" Target="../embeddings/oleObject49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51.bin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0.bin"/><Relationship Id="rId9" Type="http://schemas.openxmlformats.org/officeDocument/2006/relationships/oleObject" Target="../embeddings/oleObject53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oleObject" Target="../embeddings/oleObject55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57.bin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6.bin"/><Relationship Id="rId9" Type="http://schemas.openxmlformats.org/officeDocument/2006/relationships/oleObject" Target="../embeddings/oleObject59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oleObject" Target="../embeddings/oleObject61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63.bin"/><Relationship Id="rId10" Type="http://schemas.openxmlformats.org/officeDocument/2006/relationships/oleObject" Target="../embeddings/oleObject66.bin"/><Relationship Id="rId4" Type="http://schemas.openxmlformats.org/officeDocument/2006/relationships/oleObject" Target="../embeddings/oleObject62.bin"/><Relationship Id="rId9" Type="http://schemas.openxmlformats.org/officeDocument/2006/relationships/oleObject" Target="../embeddings/oleObject65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69.bin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8.bin"/><Relationship Id="rId10" Type="http://schemas.openxmlformats.org/officeDocument/2006/relationships/oleObject" Target="../embeddings/oleObject71.bin"/><Relationship Id="rId4" Type="http://schemas.openxmlformats.org/officeDocument/2006/relationships/oleObject" Target="../embeddings/oleObject67.bin"/><Relationship Id="rId9" Type="http://schemas.openxmlformats.org/officeDocument/2006/relationships/oleObject" Target="../embeddings/oleObject70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oleObject" Target="../embeddings/oleObject73.bin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75.bin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4" Type="http://schemas.openxmlformats.org/officeDocument/2006/relationships/oleObject" Target="../embeddings/oleObject81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oleObject" Target="../embeddings/oleObject83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85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oleObject" Target="../embeddings/oleObject87.bin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/>
              <a:t>Reinforcement Learning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37891" name="Rectangle 5"/>
          <p:cNvSpPr>
            <a:spLocks noChangeArrowheads="1"/>
          </p:cNvSpPr>
          <p:nvPr/>
        </p:nvSpPr>
        <p:spPr bwMode="auto">
          <a:xfrm>
            <a:off x="179388" y="908050"/>
            <a:ext cx="5832475" cy="230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The agent knows about the 6 states and 4 actions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Can perform an action, fully observe its state and the reward it gets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>
                <a:solidFill>
                  <a:srgbClr val="000000"/>
                </a:solidFill>
              </a:rPr>
              <a:t>Does not know how the states are configured, nor what the actions do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>
                <a:solidFill>
                  <a:srgbClr val="000000"/>
                </a:solidFill>
              </a:rPr>
              <a:t>no transition model, nor reward model</a:t>
            </a:r>
          </a:p>
        </p:txBody>
      </p:sp>
      <p:pic>
        <p:nvPicPr>
          <p:cNvPr id="37892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333375"/>
            <a:ext cx="2336800" cy="34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ext Box 16"/>
          <p:cNvSpPr txBox="1">
            <a:spLocks noChangeArrowheads="1"/>
          </p:cNvSpPr>
          <p:nvPr/>
        </p:nvSpPr>
        <p:spPr bwMode="auto">
          <a:xfrm>
            <a:off x="5940425" y="549275"/>
            <a:ext cx="576263" cy="338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chemeClr val="accent1"/>
                </a:solidFill>
              </a:rPr>
              <a:t>+ 10</a:t>
            </a:r>
          </a:p>
        </p:txBody>
      </p:sp>
      <p:sp>
        <p:nvSpPr>
          <p:cNvPr id="37894" name="Text Box 17"/>
          <p:cNvSpPr txBox="1">
            <a:spLocks noChangeArrowheads="1"/>
          </p:cNvSpPr>
          <p:nvPr/>
        </p:nvSpPr>
        <p:spPr bwMode="auto">
          <a:xfrm>
            <a:off x="5940425" y="1700213"/>
            <a:ext cx="576263" cy="338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-100</a:t>
            </a:r>
          </a:p>
        </p:txBody>
      </p:sp>
      <p:sp>
        <p:nvSpPr>
          <p:cNvPr id="37895" name="Text Box 18"/>
          <p:cNvSpPr txBox="1">
            <a:spLocks noChangeArrowheads="1"/>
          </p:cNvSpPr>
          <p:nvPr/>
        </p:nvSpPr>
        <p:spPr bwMode="auto">
          <a:xfrm>
            <a:off x="6877050" y="115888"/>
            <a:ext cx="360363" cy="338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-1</a:t>
            </a:r>
          </a:p>
        </p:txBody>
      </p:sp>
      <p:sp>
        <p:nvSpPr>
          <p:cNvPr id="37896" name="Text Box 19"/>
          <p:cNvSpPr txBox="1">
            <a:spLocks noChangeArrowheads="1"/>
          </p:cNvSpPr>
          <p:nvPr/>
        </p:nvSpPr>
        <p:spPr bwMode="auto">
          <a:xfrm>
            <a:off x="7812088" y="115888"/>
            <a:ext cx="360362" cy="338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-1</a:t>
            </a:r>
          </a:p>
        </p:txBody>
      </p:sp>
      <p:sp>
        <p:nvSpPr>
          <p:cNvPr id="37897" name="Text Box 20"/>
          <p:cNvSpPr txBox="1">
            <a:spLocks noChangeArrowheads="1"/>
          </p:cNvSpPr>
          <p:nvPr/>
        </p:nvSpPr>
        <p:spPr bwMode="auto">
          <a:xfrm>
            <a:off x="8532813" y="692150"/>
            <a:ext cx="360362" cy="338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-1</a:t>
            </a:r>
          </a:p>
        </p:txBody>
      </p:sp>
      <p:sp>
        <p:nvSpPr>
          <p:cNvPr id="37898" name="Text Box 21"/>
          <p:cNvSpPr txBox="1">
            <a:spLocks noChangeArrowheads="1"/>
          </p:cNvSpPr>
          <p:nvPr/>
        </p:nvSpPr>
        <p:spPr bwMode="auto">
          <a:xfrm>
            <a:off x="8532813" y="1773238"/>
            <a:ext cx="360362" cy="338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-1</a:t>
            </a:r>
          </a:p>
        </p:txBody>
      </p:sp>
      <p:sp>
        <p:nvSpPr>
          <p:cNvPr id="37899" name="Text Box 22"/>
          <p:cNvSpPr txBox="1">
            <a:spLocks noChangeArrowheads="1"/>
          </p:cNvSpPr>
          <p:nvPr/>
        </p:nvSpPr>
        <p:spPr bwMode="auto">
          <a:xfrm>
            <a:off x="8532813" y="2997200"/>
            <a:ext cx="360362" cy="338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-1</a:t>
            </a:r>
          </a:p>
        </p:txBody>
      </p:sp>
      <p:sp>
        <p:nvSpPr>
          <p:cNvPr id="37900" name="Text Box 23"/>
          <p:cNvSpPr txBox="1">
            <a:spLocks noChangeArrowheads="1"/>
          </p:cNvSpPr>
          <p:nvPr/>
        </p:nvSpPr>
        <p:spPr bwMode="auto">
          <a:xfrm>
            <a:off x="6156325" y="3068638"/>
            <a:ext cx="360363" cy="338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Search-Based Approaches to RL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smtClean="0"/>
              <a:t>Policy Search</a:t>
            </a:r>
          </a:p>
          <a:p>
            <a:pPr marL="838200" lvl="1" indent="-381000" eaLnBrk="1" hangingPunct="1">
              <a:buFont typeface="Times New Roman" pitchFamily="18" charset="0"/>
              <a:buAutoNum type="alphaLcParenR"/>
            </a:pPr>
            <a:r>
              <a:rPr lang="en-GB" smtClean="0"/>
              <a:t>Start with an arbitrary policy</a:t>
            </a:r>
          </a:p>
          <a:p>
            <a:pPr marL="838200" lvl="1" indent="-381000" eaLnBrk="1" hangingPunct="1">
              <a:buFont typeface="Times New Roman" pitchFamily="18" charset="0"/>
              <a:buAutoNum type="alphaLcParenR"/>
            </a:pPr>
            <a:r>
              <a:rPr lang="en-GB" smtClean="0"/>
              <a:t>Try it out in the world (evaluate it)</a:t>
            </a:r>
          </a:p>
          <a:p>
            <a:pPr marL="838200" lvl="1" indent="-381000" eaLnBrk="1" hangingPunct="1">
              <a:buFont typeface="Times New Roman" pitchFamily="18" charset="0"/>
              <a:buAutoNum type="alphaLcParenR"/>
            </a:pPr>
            <a:r>
              <a:rPr lang="en-GB" smtClean="0"/>
              <a:t>Improve it (stochastic local search)</a:t>
            </a:r>
          </a:p>
          <a:p>
            <a:pPr marL="838200" lvl="1" indent="-381000" eaLnBrk="1" hangingPunct="1">
              <a:buFont typeface="Times New Roman" pitchFamily="18" charset="0"/>
              <a:buAutoNum type="alphaLcParenR"/>
            </a:pPr>
            <a:r>
              <a:rPr lang="en-GB" smtClean="0"/>
              <a:t>Repeat from (b) until happy</a:t>
            </a:r>
          </a:p>
          <a:p>
            <a:pPr marL="457200" indent="-457200" eaLnBrk="1" hangingPunct="1"/>
            <a:r>
              <a:rPr lang="en-GB" smtClean="0"/>
              <a:t>This is called </a:t>
            </a:r>
            <a:r>
              <a:rPr lang="en-GB" b="1" i="1" smtClean="0"/>
              <a:t>evolutionary algorithm</a:t>
            </a:r>
            <a:r>
              <a:rPr lang="en-GB" smtClean="0"/>
              <a:t> as the agent is evaluated as a whole, based on how it survives</a:t>
            </a:r>
          </a:p>
          <a:p>
            <a:pPr marL="457200" indent="-457200" eaLnBrk="1" hangingPunct="1"/>
            <a:r>
              <a:rPr lang="en-GB" smtClean="0"/>
              <a:t>Problems with evolutionary algorithms</a:t>
            </a:r>
          </a:p>
          <a:p>
            <a:pPr marL="838200" lvl="1" indent="-381000" eaLnBrk="1" hangingPunct="1"/>
            <a:r>
              <a:rPr lang="en-GB" smtClean="0"/>
              <a:t>state space can be huge: with </a:t>
            </a:r>
            <a:r>
              <a:rPr lang="en-GB" i="1" smtClean="0"/>
              <a:t>n</a:t>
            </a:r>
            <a:r>
              <a:rPr lang="en-GB" smtClean="0"/>
              <a:t> states and </a:t>
            </a:r>
            <a:r>
              <a:rPr lang="en-GB" i="1" smtClean="0"/>
              <a:t>m</a:t>
            </a:r>
            <a:r>
              <a:rPr lang="en-GB" smtClean="0"/>
              <a:t> actions there are </a:t>
            </a:r>
            <a:r>
              <a:rPr lang="en-GB" i="1" smtClean="0"/>
              <a:t>m</a:t>
            </a:r>
            <a:r>
              <a:rPr lang="en-GB" i="1" baseline="30000" smtClean="0"/>
              <a:t>n</a:t>
            </a:r>
            <a:r>
              <a:rPr lang="en-GB" smtClean="0"/>
              <a:t> policies</a:t>
            </a:r>
          </a:p>
          <a:p>
            <a:pPr marL="838200" lvl="1" indent="-381000" eaLnBrk="1" hangingPunct="1"/>
            <a:r>
              <a:rPr lang="en-GB" smtClean="0"/>
              <a:t>use of experiences is wasteful: cannot directly take into account locally good/bad behavior, since  policies are evaluated as a whole</a:t>
            </a:r>
          </a:p>
          <a:p>
            <a:pPr marL="838200" lvl="1" indent="-381000"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4" name="Rectangle 2"/>
          <p:cNvSpPr>
            <a:spLocks noChangeArrowheads="1"/>
          </p:cNvSpPr>
          <p:nvPr/>
        </p:nvSpPr>
        <p:spPr bwMode="auto">
          <a:xfrm>
            <a:off x="250825" y="1341438"/>
            <a:ext cx="8424863" cy="57626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569325" cy="5472112"/>
          </a:xfrm>
        </p:spPr>
        <p:txBody>
          <a:bodyPr/>
          <a:lstStyle/>
          <a:p>
            <a:pPr eaLnBrk="1" hangingPunct="1"/>
            <a:r>
              <a:rPr lang="en-GB" smtClean="0"/>
              <a:t>Introduction</a:t>
            </a:r>
          </a:p>
          <a:p>
            <a:pPr eaLnBrk="1" hangingPunct="1"/>
            <a:r>
              <a:rPr lang="en-GB" smtClean="0"/>
              <a:t>Q-learning</a:t>
            </a:r>
          </a:p>
          <a:p>
            <a:pPr eaLnBrk="1" hangingPunct="1"/>
            <a:r>
              <a:rPr lang="en-GB" smtClean="0"/>
              <a:t>Exploration vs. Exploitation</a:t>
            </a:r>
          </a:p>
          <a:p>
            <a:pPr eaLnBrk="1" hangingPunct="1"/>
            <a:r>
              <a:rPr lang="en-GB" smtClean="0"/>
              <a:t>Evaluating RL algorithms</a:t>
            </a:r>
          </a:p>
          <a:p>
            <a:pPr eaLnBrk="1" hangingPunct="1"/>
            <a:r>
              <a:rPr lang="en-GB" smtClean="0"/>
              <a:t>On-Policy Learning: SARSA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19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Q-learning 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85813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Contrary to search-based approaches, Q-learning learns after every action</a:t>
            </a:r>
          </a:p>
          <a:p>
            <a:pPr marL="457200" indent="-457200" eaLnBrk="1" hangingPunct="1"/>
            <a:r>
              <a:rPr lang="en-GB" dirty="0" smtClean="0"/>
              <a:t>Learns components  of a policy, rather than the policy itself</a:t>
            </a:r>
          </a:p>
          <a:p>
            <a:pPr marL="457200" indent="-457200" eaLnBrk="1" hangingPunct="1"/>
            <a:r>
              <a:rPr lang="en-GB" i="1" dirty="0" smtClean="0"/>
              <a:t>Q(</a:t>
            </a:r>
            <a:r>
              <a:rPr lang="en-GB" i="1" dirty="0" err="1" smtClean="0"/>
              <a:t>a,s</a:t>
            </a:r>
            <a:r>
              <a:rPr lang="en-GB" i="1" dirty="0" smtClean="0"/>
              <a:t>)</a:t>
            </a:r>
            <a:r>
              <a:rPr lang="en-GB" dirty="0" smtClean="0"/>
              <a:t> = expected value of doing action </a:t>
            </a:r>
            <a:r>
              <a:rPr lang="en-GB" i="1" dirty="0" smtClean="0"/>
              <a:t>a</a:t>
            </a:r>
            <a:r>
              <a:rPr lang="en-GB" dirty="0" smtClean="0"/>
              <a:t> in state </a:t>
            </a:r>
            <a:r>
              <a:rPr lang="en-GB" i="1" dirty="0" smtClean="0"/>
              <a:t>s</a:t>
            </a:r>
            <a:r>
              <a:rPr lang="en-GB" dirty="0" smtClean="0"/>
              <a:t> and then following the optimal policy </a:t>
            </a:r>
          </a:p>
          <a:p>
            <a:pPr marL="457200" indent="-457200" eaLnBrk="1" hangingPunct="1">
              <a:buFont typeface="Wingdings" pitchFamily="2" charset="2"/>
              <a:buNone/>
            </a:pPr>
            <a:endParaRPr lang="en-GB" dirty="0" smtClean="0"/>
          </a:p>
          <a:p>
            <a:pPr marL="457200" indent="-457200" eaLnBrk="1" hangingPunct="1">
              <a:buFont typeface="Wingdings" pitchFamily="2" charset="2"/>
              <a:buNone/>
            </a:pPr>
            <a:endParaRPr lang="en-GB" dirty="0" smtClean="0"/>
          </a:p>
          <a:p>
            <a:pPr marL="457200" indent="-457200" eaLnBrk="1" hangingPunct="1"/>
            <a:endParaRPr lang="en-GB" dirty="0" smtClean="0"/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1500166" y="4214818"/>
          <a:ext cx="4522787" cy="677862"/>
        </p:xfrm>
        <a:graphic>
          <a:graphicData uri="http://schemas.openxmlformats.org/presentationml/2006/ole">
            <p:oleObj spid="_x0000_s167938" name="Equation" r:id="rId3" imgW="2286000" imgH="342720" progId="Equation.3">
              <p:embed/>
            </p:oleObj>
          </a:graphicData>
        </a:graphic>
      </p:graphicFrame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2500291" y="5072068"/>
            <a:ext cx="2016125" cy="635000"/>
          </a:xfrm>
          <a:prstGeom prst="wedgeRectCallout">
            <a:avLst>
              <a:gd name="adj1" fmla="val 23153"/>
              <a:gd name="adj2" fmla="val -9085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>
                <a:solidFill>
                  <a:schemeClr val="tx1"/>
                </a:solidFill>
              </a:rPr>
              <a:t>states reachable </a:t>
            </a:r>
          </a:p>
          <a:p>
            <a:pPr algn="ctr"/>
            <a:r>
              <a:rPr lang="en-US" sz="2000">
                <a:solidFill>
                  <a:schemeClr val="tx1"/>
                </a:solidFill>
              </a:rPr>
              <a:t>from s by doing a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642916" y="5143505"/>
            <a:ext cx="1500187" cy="357188"/>
          </a:xfrm>
          <a:prstGeom prst="wedgeRectCallout">
            <a:avLst>
              <a:gd name="adj1" fmla="val 104653"/>
              <a:gd name="adj2" fmla="val -20853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reward in </a:t>
            </a:r>
            <a:r>
              <a:rPr lang="en-US" sz="2000" i="1" dirty="0">
                <a:solidFill>
                  <a:schemeClr val="tx1"/>
                </a:solidFill>
              </a:rPr>
              <a:t>s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7143728" y="4857755"/>
            <a:ext cx="1798638" cy="1143000"/>
          </a:xfrm>
          <a:prstGeom prst="wedgeRectCallout">
            <a:avLst>
              <a:gd name="adj1" fmla="val -111778"/>
              <a:gd name="adj2" fmla="val -75778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dirty="0">
                <a:solidFill>
                  <a:srgbClr val="000000"/>
                </a:solidFill>
              </a:rPr>
              <a:t>expected value of following optimal policy </a:t>
            </a:r>
            <a:r>
              <a:rPr lang="ru-RU" sz="2000" i="1" dirty="0" smtClean="0">
                <a:solidFill>
                  <a:srgbClr val="000000"/>
                </a:solidFill>
              </a:rPr>
              <a:t>л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in s’</a:t>
            </a:r>
          </a:p>
        </p:txBody>
      </p:sp>
      <p:sp>
        <p:nvSpPr>
          <p:cNvPr id="14" name="AutoShape 11"/>
          <p:cNvSpPr>
            <a:spLocks noChangeArrowheads="1"/>
          </p:cNvSpPr>
          <p:nvPr/>
        </p:nvSpPr>
        <p:spPr bwMode="auto">
          <a:xfrm>
            <a:off x="4786291" y="5072068"/>
            <a:ext cx="2016125" cy="857250"/>
          </a:xfrm>
          <a:prstGeom prst="wedgeRectCallout">
            <a:avLst>
              <a:gd name="adj1" fmla="val -54231"/>
              <a:gd name="adj2" fmla="val -10243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>
                <a:solidFill>
                  <a:schemeClr val="tx1"/>
                </a:solidFill>
              </a:rPr>
              <a:t>Probability of getting to </a:t>
            </a:r>
            <a:r>
              <a:rPr lang="en-US" sz="2000" i="1">
                <a:solidFill>
                  <a:schemeClr val="tx1"/>
                </a:solidFill>
              </a:rPr>
              <a:t>s’</a:t>
            </a:r>
            <a:r>
              <a:rPr lang="en-US" sz="2000">
                <a:solidFill>
                  <a:schemeClr val="tx1"/>
                </a:solidFill>
              </a:rPr>
              <a:t> from </a:t>
            </a:r>
            <a:r>
              <a:rPr lang="en-US" sz="2000" i="1">
                <a:solidFill>
                  <a:schemeClr val="tx1"/>
                </a:solidFill>
              </a:rPr>
              <a:t>s</a:t>
            </a:r>
            <a:r>
              <a:rPr lang="en-US" sz="2000">
                <a:solidFill>
                  <a:schemeClr val="tx1"/>
                </a:solidFill>
              </a:rPr>
              <a:t> via </a:t>
            </a:r>
            <a:r>
              <a:rPr lang="en-US" sz="2000" i="1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7" name="Freeform 16"/>
          <p:cNvSpPr/>
          <p:nvPr/>
        </p:nvSpPr>
        <p:spPr bwMode="auto">
          <a:xfrm>
            <a:off x="3562513" y="3897272"/>
            <a:ext cx="2606430" cy="1027723"/>
          </a:xfrm>
          <a:custGeom>
            <a:avLst/>
            <a:gdLst>
              <a:gd name="connsiteX0" fmla="*/ 329549 w 2606430"/>
              <a:gd name="connsiteY0" fmla="*/ 41682 h 1027723"/>
              <a:gd name="connsiteX1" fmla="*/ 79456 w 2606430"/>
              <a:gd name="connsiteY1" fmla="*/ 494974 h 1027723"/>
              <a:gd name="connsiteX2" fmla="*/ 79456 w 2606430"/>
              <a:gd name="connsiteY2" fmla="*/ 877928 h 1027723"/>
              <a:gd name="connsiteX3" fmla="*/ 556195 w 2606430"/>
              <a:gd name="connsiteY3" fmla="*/ 987343 h 1027723"/>
              <a:gd name="connsiteX4" fmla="*/ 1986410 w 2606430"/>
              <a:gd name="connsiteY4" fmla="*/ 971713 h 1027723"/>
              <a:gd name="connsiteX5" fmla="*/ 2603825 w 2606430"/>
              <a:gd name="connsiteY5" fmla="*/ 651282 h 1027723"/>
              <a:gd name="connsiteX6" fmla="*/ 2002041 w 2606430"/>
              <a:gd name="connsiteY6" fmla="*/ 244882 h 1027723"/>
              <a:gd name="connsiteX7" fmla="*/ 329549 w 2606430"/>
              <a:gd name="connsiteY7" fmla="*/ 41682 h 10277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6430" h="1027723">
                <a:moveTo>
                  <a:pt x="329549" y="41682"/>
                </a:moveTo>
                <a:cubicBezTo>
                  <a:pt x="9118" y="83364"/>
                  <a:pt x="121138" y="355600"/>
                  <a:pt x="79456" y="494974"/>
                </a:cubicBezTo>
                <a:cubicBezTo>
                  <a:pt x="37774" y="634348"/>
                  <a:pt x="0" y="795867"/>
                  <a:pt x="79456" y="877928"/>
                </a:cubicBezTo>
                <a:cubicBezTo>
                  <a:pt x="158912" y="959989"/>
                  <a:pt x="238369" y="971712"/>
                  <a:pt x="556195" y="987343"/>
                </a:cubicBezTo>
                <a:cubicBezTo>
                  <a:pt x="874021" y="1002974"/>
                  <a:pt x="1645138" y="1027723"/>
                  <a:pt x="1986410" y="971713"/>
                </a:cubicBezTo>
                <a:cubicBezTo>
                  <a:pt x="2327682" y="915703"/>
                  <a:pt x="2601220" y="772420"/>
                  <a:pt x="2603825" y="651282"/>
                </a:cubicBezTo>
                <a:cubicBezTo>
                  <a:pt x="2606430" y="530144"/>
                  <a:pt x="2378482" y="343877"/>
                  <a:pt x="2002041" y="244882"/>
                </a:cubicBezTo>
                <a:cubicBezTo>
                  <a:pt x="1625600" y="145887"/>
                  <a:pt x="649980" y="0"/>
                  <a:pt x="329549" y="41682"/>
                </a:cubicBezTo>
                <a:close/>
              </a:path>
            </a:pathLst>
          </a:custGeom>
          <a:noFill/>
          <a:ln w="349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>
            <a:off x="6143636" y="3214686"/>
            <a:ext cx="2714644" cy="635000"/>
          </a:xfrm>
          <a:prstGeom prst="wedgeRectCallout">
            <a:avLst>
              <a:gd name="adj1" fmla="val -87528"/>
              <a:gd name="adj2" fmla="val 7899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Discounted reward we have seen in MDPs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values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85813"/>
            <a:ext cx="8569325" cy="230505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GB" dirty="0" smtClean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GB" dirty="0" smtClean="0"/>
          </a:p>
          <a:p>
            <a:pPr marL="457200" indent="-457200" eaLnBrk="1" hangingPunct="1">
              <a:defRPr/>
            </a:pPr>
            <a:r>
              <a:rPr lang="en-GB" i="1" dirty="0" smtClean="0"/>
              <a:t>Q(</a:t>
            </a:r>
            <a:r>
              <a:rPr lang="en-GB" i="1" dirty="0" err="1" smtClean="0"/>
              <a:t>a,s</a:t>
            </a:r>
            <a:r>
              <a:rPr lang="en-GB" i="1" dirty="0" smtClean="0"/>
              <a:t>)</a:t>
            </a:r>
            <a:r>
              <a:rPr lang="en-GB" dirty="0" smtClean="0"/>
              <a:t> are known as Q-values, and  are related to the utility of state </a:t>
            </a:r>
            <a:r>
              <a:rPr lang="en-GB" i="1" dirty="0" smtClean="0"/>
              <a:t>s</a:t>
            </a:r>
            <a:r>
              <a:rPr lang="en-GB" dirty="0" smtClean="0"/>
              <a:t> as follows</a:t>
            </a:r>
          </a:p>
          <a:p>
            <a:pPr marL="457200" indent="-457200" eaLnBrk="1" hangingPunct="1">
              <a:buNone/>
              <a:defRPr/>
            </a:pPr>
            <a:endParaRPr lang="en-GB" dirty="0" smtClean="0"/>
          </a:p>
          <a:p>
            <a:pPr marL="857250" lvl="1" indent="-457200" eaLnBrk="1" hangingPunct="1">
              <a:defRPr/>
            </a:pPr>
            <a:endParaRPr lang="en-GB" dirty="0" smtClean="0"/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571604" y="1071546"/>
          <a:ext cx="5980113" cy="677863"/>
        </p:xfrm>
        <a:graphic>
          <a:graphicData uri="http://schemas.openxmlformats.org/presentationml/2006/ole">
            <p:oleObj spid="_x0000_s168962" name="Equation" r:id="rId3" imgW="3022560" imgH="34272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values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785813"/>
            <a:ext cx="8569325" cy="2305050"/>
          </a:xfrm>
        </p:spPr>
        <p:txBody>
          <a:bodyPr/>
          <a:lstStyle/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GB" dirty="0" smtClean="0"/>
          </a:p>
          <a:p>
            <a:pPr marL="457200" indent="-457200" eaLnBrk="1" hangingPunct="1">
              <a:buFont typeface="Wingdings" pitchFamily="2" charset="2"/>
              <a:buNone/>
              <a:defRPr/>
            </a:pPr>
            <a:endParaRPr lang="en-GB" dirty="0" smtClean="0"/>
          </a:p>
          <a:p>
            <a:pPr marL="457200" indent="-457200" eaLnBrk="1" hangingPunct="1">
              <a:defRPr/>
            </a:pPr>
            <a:r>
              <a:rPr lang="en-GB" i="1" dirty="0" smtClean="0"/>
              <a:t>Q(</a:t>
            </a:r>
            <a:r>
              <a:rPr lang="en-GB" i="1" dirty="0" err="1" smtClean="0"/>
              <a:t>a,s</a:t>
            </a:r>
            <a:r>
              <a:rPr lang="en-GB" i="1" dirty="0" smtClean="0"/>
              <a:t>)</a:t>
            </a:r>
            <a:r>
              <a:rPr lang="en-GB" dirty="0" smtClean="0"/>
              <a:t> are known as Q-values, and  are related to the utility of state </a:t>
            </a:r>
            <a:r>
              <a:rPr lang="en-GB" i="1" dirty="0" smtClean="0"/>
              <a:t>s</a:t>
            </a:r>
            <a:r>
              <a:rPr lang="en-GB" dirty="0" smtClean="0"/>
              <a:t> as follows</a:t>
            </a:r>
          </a:p>
          <a:p>
            <a:pPr marL="857250" lvl="1" indent="-457200" eaLnBrk="1" hangingPunct="1">
              <a:defRPr/>
            </a:pPr>
            <a:endParaRPr lang="en-GB" dirty="0" smtClean="0"/>
          </a:p>
          <a:p>
            <a:pPr marL="457200" indent="-457200" eaLnBrk="1" hangingPunct="1">
              <a:defRPr/>
            </a:pPr>
            <a:r>
              <a:rPr lang="en-GB" dirty="0" smtClean="0"/>
              <a:t>From (1) and (2) we obtain a constraint between the </a:t>
            </a:r>
            <a:r>
              <a:rPr lang="en-GB" i="1" dirty="0" smtClean="0"/>
              <a:t>Q</a:t>
            </a:r>
            <a:r>
              <a:rPr lang="en-GB" dirty="0" smtClean="0"/>
              <a:t> value in state </a:t>
            </a:r>
            <a:r>
              <a:rPr lang="en-GB" i="1" dirty="0" smtClean="0"/>
              <a:t>a</a:t>
            </a:r>
            <a:r>
              <a:rPr lang="en-GB" dirty="0" smtClean="0"/>
              <a:t> and the </a:t>
            </a:r>
            <a:r>
              <a:rPr lang="en-GB" i="1" dirty="0" smtClean="0"/>
              <a:t>Q</a:t>
            </a:r>
            <a:r>
              <a:rPr lang="en-GB" dirty="0" smtClean="0"/>
              <a:t> value of the states reachable from </a:t>
            </a:r>
            <a:r>
              <a:rPr lang="en-GB" i="1" dirty="0" smtClean="0"/>
              <a:t>a</a:t>
            </a:r>
            <a:r>
              <a:rPr lang="en-GB" dirty="0" smtClean="0"/>
              <a:t> </a:t>
            </a:r>
          </a:p>
          <a:p>
            <a:pPr marL="438150" indent="-381000" eaLnBrk="1" hangingPunct="1">
              <a:defRPr/>
            </a:pPr>
            <a:endParaRPr lang="en-GB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571736" y="2786058"/>
          <a:ext cx="3441700" cy="565150"/>
        </p:xfrm>
        <a:graphic>
          <a:graphicData uri="http://schemas.openxmlformats.org/presentationml/2006/ole">
            <p:oleObj spid="_x0000_s169986" name="Equation" r:id="rId3" imgW="1701720" imgH="279360" progId="Equation.3">
              <p:embed/>
            </p:oleObj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1571604" y="1071546"/>
          <a:ext cx="5980113" cy="677863"/>
        </p:xfrm>
        <a:graphic>
          <a:graphicData uri="http://schemas.openxmlformats.org/presentationml/2006/ole">
            <p:oleObj spid="_x0000_s169987" name="Equation" r:id="rId4" imgW="3022560" imgH="342720" progId="Equation.3">
              <p:embed/>
            </p:oleObj>
          </a:graphicData>
        </a:graphic>
      </p:graphicFrame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1714500" y="4572000"/>
          <a:ext cx="5453063" cy="677863"/>
        </p:xfrm>
        <a:graphic>
          <a:graphicData uri="http://schemas.openxmlformats.org/presentationml/2006/ole">
            <p:oleObj spid="_x0000_s169988" name="Equation" r:id="rId5" imgW="2755800" imgH="34272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 values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3357563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Once the agent has a complete Q-function, it knows how to act in every state</a:t>
            </a:r>
          </a:p>
          <a:p>
            <a:pPr marL="457200" indent="-457200" eaLnBrk="1" hangingPunct="1"/>
            <a:r>
              <a:rPr lang="en-GB" dirty="0" smtClean="0"/>
              <a:t>By learning what to do in each state, rather then the complete policy as in search based methods,  learning becomes linear rather than exponential in the number of states</a:t>
            </a:r>
          </a:p>
          <a:p>
            <a:pPr marL="457200" indent="-457200" eaLnBrk="1" hangingPunct="1"/>
            <a:r>
              <a:rPr lang="en-GB" dirty="0" smtClean="0"/>
              <a:t>But how to learn the Q-values?</a:t>
            </a:r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7" name="Group 93"/>
          <p:cNvGraphicFramePr>
            <a:graphicFrameLocks noGrp="1"/>
          </p:cNvGraphicFramePr>
          <p:nvPr/>
        </p:nvGraphicFramePr>
        <p:xfrm>
          <a:off x="857250" y="857250"/>
          <a:ext cx="7215239" cy="2357456"/>
        </p:xfrm>
        <a:graphic>
          <a:graphicData uri="http://schemas.openxmlformats.org/drawingml/2006/table">
            <a:tbl>
              <a:tblPr/>
              <a:tblGrid>
                <a:gridCol w="1428761"/>
                <a:gridCol w="1714512"/>
                <a:gridCol w="1571636"/>
                <a:gridCol w="928694"/>
                <a:gridCol w="1571636"/>
              </a:tblGrid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  <a:endParaRPr kumimoji="0" lang="en-US" sz="2000" b="1" i="1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endParaRPr kumimoji="0" lang="en-US" sz="2000" b="1" i="1" u="none" strike="noStrike" cap="none" normalizeH="0" baseline="-2500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2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221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03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a</a:t>
                      </a:r>
                      <a:r>
                        <a:rPr kumimoji="0" lang="en-US" sz="20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….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k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,a</a:t>
                      </a:r>
                      <a:r>
                        <a:rPr kumimoji="0" lang="en-US" sz="2000" b="1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n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]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the Q values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00125"/>
            <a:ext cx="8569325" cy="8572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We could exploit the relation between Q values in “adjacent” states</a:t>
            </a:r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r>
              <a:rPr lang="en-GB" dirty="0" smtClean="0"/>
              <a:t>Tough, because…..</a:t>
            </a:r>
          </a:p>
          <a:p>
            <a:pPr marL="457200" indent="-457200" eaLnBrk="1" hangingPunct="1">
              <a:buNone/>
            </a:pPr>
            <a:endParaRPr lang="en-GB" dirty="0" smtClean="0"/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1643063" y="2071688"/>
          <a:ext cx="5453062" cy="677862"/>
        </p:xfrm>
        <a:graphic>
          <a:graphicData uri="http://schemas.openxmlformats.org/presentationml/2006/ole">
            <p:oleObj spid="_x0000_s215042" name="Equation" r:id="rId3" imgW="2755800" imgH="342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Learning the Q values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00125"/>
            <a:ext cx="8569325" cy="8572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We could exploit the relation between Q values in “adjacent” states</a:t>
            </a:r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r>
              <a:rPr lang="en-GB" dirty="0" smtClean="0"/>
              <a:t>Tough, because we don’t know the transition probabilities P(</a:t>
            </a:r>
            <a:r>
              <a:rPr lang="en-GB" dirty="0" err="1" smtClean="0"/>
              <a:t>s’|s,a</a:t>
            </a:r>
            <a:r>
              <a:rPr lang="en-GB" dirty="0" smtClean="0"/>
              <a:t>)</a:t>
            </a:r>
          </a:p>
          <a:p>
            <a:pPr marL="457200" indent="-457200" eaLnBrk="1" hangingPunct="1"/>
            <a:endParaRPr lang="en-GB" dirty="0" smtClean="0"/>
          </a:p>
          <a:p>
            <a:pPr marL="457200" indent="-457200" eaLnBrk="1" hangingPunct="1"/>
            <a:r>
              <a:rPr lang="en-GB" dirty="0" smtClean="0"/>
              <a:t>We’ll use a different approach, that relies on the notion on Temporal Difference (TD)</a:t>
            </a:r>
          </a:p>
          <a:p>
            <a:pPr marL="457200" indent="-457200" eaLnBrk="1" hangingPunct="1"/>
            <a:endParaRPr lang="en-GB" dirty="0" smtClean="0"/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1643063" y="2071688"/>
          <a:ext cx="5453062" cy="677862"/>
        </p:xfrm>
        <a:graphic>
          <a:graphicData uri="http://schemas.openxmlformats.org/presentationml/2006/ole">
            <p:oleObj spid="_x0000_s216066" name="Equation" r:id="rId3" imgW="2755800" imgH="34272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Through Time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GB" dirty="0" smtClean="0"/>
              <a:t>One of the main elements of Q-learning</a:t>
            </a:r>
          </a:p>
          <a:p>
            <a:pPr marL="457200" indent="-457200" eaLnBrk="1" hangingPunct="1"/>
            <a:r>
              <a:rPr lang="en-GB" dirty="0" smtClean="0"/>
              <a:t>Suppose we have a sequence of values (your sample data):</a:t>
            </a:r>
          </a:p>
          <a:p>
            <a:pPr marL="838200" lvl="1" indent="-381000" eaLnBrk="1" hangingPunct="1">
              <a:buFont typeface="Times New Roman" pitchFamily="18" charset="0"/>
              <a:buNone/>
            </a:pPr>
            <a:r>
              <a:rPr lang="en-GB" dirty="0" smtClean="0"/>
              <a:t>                                   v</a:t>
            </a:r>
            <a:r>
              <a:rPr lang="en-GB" baseline="-25000" dirty="0" smtClean="0"/>
              <a:t>1</a:t>
            </a:r>
            <a:r>
              <a:rPr lang="en-GB" dirty="0" smtClean="0"/>
              <a:t>,  v</a:t>
            </a:r>
            <a:r>
              <a:rPr lang="en-GB" baseline="-25000" dirty="0" smtClean="0"/>
              <a:t>2</a:t>
            </a:r>
            <a:r>
              <a:rPr lang="en-GB" dirty="0" smtClean="0"/>
              <a:t>, .., </a:t>
            </a:r>
            <a:r>
              <a:rPr lang="en-GB" dirty="0" err="1" smtClean="0"/>
              <a:t>v</a:t>
            </a:r>
            <a:r>
              <a:rPr lang="en-GB" baseline="-25000" dirty="0" err="1" smtClean="0"/>
              <a:t>k</a:t>
            </a:r>
            <a:endParaRPr lang="en-GB" dirty="0" smtClean="0"/>
          </a:p>
          <a:p>
            <a:pPr marL="457200" indent="-457200" eaLnBrk="1" hangingPunct="1"/>
            <a:r>
              <a:rPr lang="en-GB" dirty="0" smtClean="0"/>
              <a:t>And want a running approximation of their expected value</a:t>
            </a:r>
          </a:p>
          <a:p>
            <a:pPr marL="838200" lvl="1" indent="-381000" eaLnBrk="1" hangingPunct="1"/>
            <a:r>
              <a:rPr lang="en-GB" dirty="0" smtClean="0"/>
              <a:t>e.g., given sequence of grades, estimate expected value of next grade</a:t>
            </a:r>
          </a:p>
          <a:p>
            <a:pPr marL="457200" indent="-457200" eaLnBrk="1" hangingPunct="1"/>
            <a:r>
              <a:rPr lang="en-GB" dirty="0" smtClean="0"/>
              <a:t>A reasonable estimate is the average of  the first </a:t>
            </a:r>
            <a:r>
              <a:rPr lang="en-GB" i="1" dirty="0" smtClean="0"/>
              <a:t>k</a:t>
            </a:r>
            <a:r>
              <a:rPr lang="en-GB" dirty="0" smtClean="0"/>
              <a:t> values:</a:t>
            </a:r>
          </a:p>
          <a:p>
            <a:pPr marL="838200" lvl="1" indent="-381000" eaLnBrk="1" hangingPunct="1"/>
            <a:endParaRPr lang="en-GB" dirty="0" smtClean="0"/>
          </a:p>
        </p:txBody>
      </p:sp>
      <p:graphicFrame>
        <p:nvGraphicFramePr>
          <p:cNvPr id="546820" name="Object 4"/>
          <p:cNvGraphicFramePr>
            <a:graphicFrameLocks noChangeAspect="1"/>
          </p:cNvGraphicFramePr>
          <p:nvPr/>
        </p:nvGraphicFramePr>
        <p:xfrm>
          <a:off x="2987675" y="4868863"/>
          <a:ext cx="2373313" cy="720725"/>
        </p:xfrm>
        <a:graphic>
          <a:graphicData uri="http://schemas.openxmlformats.org/presentationml/2006/ole">
            <p:oleObj spid="_x0000_s217090" name="Equation" r:id="rId3" imgW="1295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ChangeArrowheads="1"/>
          </p:cNvSpPr>
          <p:nvPr/>
        </p:nvSpPr>
        <p:spPr bwMode="auto">
          <a:xfrm>
            <a:off x="250825" y="765175"/>
            <a:ext cx="8424863" cy="5762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569325" cy="5472112"/>
          </a:xfrm>
        </p:spPr>
        <p:txBody>
          <a:bodyPr/>
          <a:lstStyle/>
          <a:p>
            <a:pPr eaLnBrk="1" hangingPunct="1"/>
            <a:r>
              <a:rPr lang="en-GB" smtClean="0"/>
              <a:t>Introduction</a:t>
            </a:r>
          </a:p>
          <a:p>
            <a:pPr eaLnBrk="1" hangingPunct="1"/>
            <a:r>
              <a:rPr lang="en-GB" smtClean="0"/>
              <a:t>Q-learning</a:t>
            </a:r>
          </a:p>
          <a:p>
            <a:pPr eaLnBrk="1" hangingPunct="1"/>
            <a:r>
              <a:rPr lang="en-GB" smtClean="0"/>
              <a:t>Exploration vs. Exploitation</a:t>
            </a:r>
          </a:p>
          <a:p>
            <a:pPr eaLnBrk="1" hangingPunct="1"/>
            <a:r>
              <a:rPr lang="en-GB" smtClean="0"/>
              <a:t>Evaluating RL algorithms</a:t>
            </a:r>
          </a:p>
          <a:p>
            <a:pPr eaLnBrk="1" hangingPunct="1"/>
            <a:r>
              <a:rPr lang="en-GB" smtClean="0"/>
              <a:t>On-Policy Learning: SARSA</a:t>
            </a:r>
          </a:p>
          <a:p>
            <a:pPr lvl="1" eaLnBrk="1" hangingPunct="1">
              <a:lnSpc>
                <a:spcPct val="80000"/>
              </a:lnSpc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640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Average Through Time </a:t>
            </a:r>
          </a:p>
        </p:txBody>
      </p:sp>
      <p:graphicFrame>
        <p:nvGraphicFramePr>
          <p:cNvPr id="547844" name="Object 4"/>
          <p:cNvGraphicFramePr>
            <a:graphicFrameLocks noChangeAspect="1"/>
          </p:cNvGraphicFramePr>
          <p:nvPr/>
        </p:nvGraphicFramePr>
        <p:xfrm>
          <a:off x="323850" y="1052513"/>
          <a:ext cx="2395538" cy="720725"/>
        </p:xfrm>
        <a:graphic>
          <a:graphicData uri="http://schemas.openxmlformats.org/presentationml/2006/ole">
            <p:oleObj spid="_x0000_s218114" name="Equation" r:id="rId3" imgW="1307880" imgH="393480" progId="Equation.3">
              <p:embed/>
            </p:oleObj>
          </a:graphicData>
        </a:graphic>
      </p:graphicFrame>
      <p:graphicFrame>
        <p:nvGraphicFramePr>
          <p:cNvPr id="547846" name="Object 6"/>
          <p:cNvGraphicFramePr>
            <a:graphicFrameLocks noChangeAspect="1"/>
          </p:cNvGraphicFramePr>
          <p:nvPr/>
        </p:nvGraphicFramePr>
        <p:xfrm>
          <a:off x="323850" y="1773238"/>
          <a:ext cx="5627688" cy="419100"/>
        </p:xfrm>
        <a:graphic>
          <a:graphicData uri="http://schemas.openxmlformats.org/presentationml/2006/ole">
            <p:oleObj spid="_x0000_s218115" name="Equation" r:id="rId4" imgW="3073320" imgH="228600" progId="Equation.3">
              <p:embed/>
            </p:oleObj>
          </a:graphicData>
        </a:graphic>
      </p:graphicFrame>
      <p:graphicFrame>
        <p:nvGraphicFramePr>
          <p:cNvPr id="547847" name="Object 7"/>
          <p:cNvGraphicFramePr>
            <a:graphicFrameLocks noChangeAspect="1"/>
          </p:cNvGraphicFramePr>
          <p:nvPr/>
        </p:nvGraphicFramePr>
        <p:xfrm>
          <a:off x="323850" y="2349500"/>
          <a:ext cx="8510588" cy="419100"/>
        </p:xfrm>
        <a:graphic>
          <a:graphicData uri="http://schemas.openxmlformats.org/presentationml/2006/ole">
            <p:oleObj spid="_x0000_s218116" name="Equation" r:id="rId5" imgW="4647960" imgH="228600" progId="Equation.3">
              <p:embed/>
            </p:oleObj>
          </a:graphicData>
        </a:graphic>
      </p:graphicFrame>
      <p:graphicFrame>
        <p:nvGraphicFramePr>
          <p:cNvPr id="547848" name="Object 8"/>
          <p:cNvGraphicFramePr>
            <a:graphicFrameLocks noChangeAspect="1"/>
          </p:cNvGraphicFramePr>
          <p:nvPr/>
        </p:nvGraphicFramePr>
        <p:xfrm>
          <a:off x="406400" y="3068638"/>
          <a:ext cx="5516563" cy="417512"/>
        </p:xfrm>
        <a:graphic>
          <a:graphicData uri="http://schemas.openxmlformats.org/presentationml/2006/ole">
            <p:oleObj spid="_x0000_s218117" name="Equation" r:id="rId6" imgW="2946240" imgH="228600" progId="Equation.3">
              <p:embed/>
            </p:oleObj>
          </a:graphicData>
        </a:graphic>
      </p:graphicFrame>
      <p:graphicFrame>
        <p:nvGraphicFramePr>
          <p:cNvPr id="547849" name="Object 9"/>
          <p:cNvGraphicFramePr>
            <a:graphicFrameLocks noChangeAspect="1"/>
          </p:cNvGraphicFramePr>
          <p:nvPr/>
        </p:nvGraphicFramePr>
        <p:xfrm>
          <a:off x="395288" y="3644900"/>
          <a:ext cx="2371725" cy="720725"/>
        </p:xfrm>
        <a:graphic>
          <a:graphicData uri="http://schemas.openxmlformats.org/presentationml/2006/ole">
            <p:oleObj spid="_x0000_s218118" name="Equation" r:id="rId7" imgW="1295280" imgH="393480" progId="Equation.3">
              <p:embed/>
            </p:oleObj>
          </a:graphicData>
        </a:graphic>
      </p:graphicFrame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285720" y="5143512"/>
          <a:ext cx="2674938" cy="417512"/>
        </p:xfrm>
        <a:graphic>
          <a:graphicData uri="http://schemas.openxmlformats.org/presentationml/2006/ole">
            <p:oleObj spid="_x0000_s218119" name="Equation" r:id="rId8" imgW="1460160" imgH="228600" progId="Equation.3">
              <p:embed/>
            </p:oleObj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571472" y="4572008"/>
          <a:ext cx="2790566" cy="357190"/>
        </p:xfrm>
        <a:graphic>
          <a:graphicData uri="http://schemas.openxmlformats.org/presentationml/2006/ole">
            <p:oleObj spid="_x0000_s218120" name="Equation" r:id="rId9" imgW="1460160" imgH="228600" progId="Equation.3">
              <p:embed/>
            </p:oleObj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52425" y="5922963"/>
          <a:ext cx="2489200" cy="419100"/>
        </p:xfrm>
        <a:graphic>
          <a:graphicData uri="http://schemas.openxmlformats.org/presentationml/2006/ole">
            <p:oleObj spid="_x0000_s218121" name="Equation" r:id="rId10" imgW="13586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Temporal Differences 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42984"/>
            <a:ext cx="8569325" cy="230505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GB" i="1" dirty="0" smtClean="0"/>
              <a:t>v</a:t>
            </a:r>
            <a:r>
              <a:rPr lang="en-GB" i="1" baseline="-25000" dirty="0" smtClean="0"/>
              <a:t>k</a:t>
            </a:r>
            <a:r>
              <a:rPr lang="en-GB" i="1" dirty="0" smtClean="0"/>
              <a:t>-A</a:t>
            </a:r>
            <a:r>
              <a:rPr lang="en-GB" i="1" baseline="-25000" dirty="0" smtClean="0"/>
              <a:t>k-1</a:t>
            </a:r>
            <a:r>
              <a:rPr lang="en-GB" dirty="0" smtClean="0"/>
              <a:t> is called a </a:t>
            </a:r>
            <a:r>
              <a:rPr lang="en-GB" b="1" i="1" dirty="0" smtClean="0"/>
              <a:t>temporal difference error</a:t>
            </a:r>
            <a:r>
              <a:rPr lang="en-GB" dirty="0" smtClean="0"/>
              <a:t> or </a:t>
            </a:r>
            <a:r>
              <a:rPr lang="en-GB" b="1" i="1" dirty="0" smtClean="0"/>
              <a:t>TD-error</a:t>
            </a:r>
          </a:p>
          <a:p>
            <a:pPr marL="838200" lvl="1" indent="-381000" eaLnBrk="1" hangingPunct="1">
              <a:lnSpc>
                <a:spcPct val="80000"/>
              </a:lnSpc>
            </a:pPr>
            <a:r>
              <a:rPr lang="en-GB" dirty="0" smtClean="0"/>
              <a:t>it specifies how different the last value </a:t>
            </a:r>
            <a:r>
              <a:rPr lang="en-GB" i="1" dirty="0" err="1" smtClean="0"/>
              <a:t>v</a:t>
            </a:r>
            <a:r>
              <a:rPr lang="en-GB" i="1" baseline="-25000" dirty="0" err="1" smtClean="0"/>
              <a:t>k</a:t>
            </a:r>
            <a:r>
              <a:rPr lang="en-GB" dirty="0" smtClean="0"/>
              <a:t> is from the prediction given by the previous  running average </a:t>
            </a:r>
            <a:r>
              <a:rPr lang="en-GB" i="1" dirty="0" smtClean="0"/>
              <a:t>A</a:t>
            </a:r>
            <a:r>
              <a:rPr lang="en-GB" i="1" baseline="-25000" dirty="0" smtClean="0"/>
              <a:t>k-1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GB" dirty="0" smtClean="0"/>
              <a:t>The new estimate (average) is obtained by updating the previous  average by </a:t>
            </a:r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</a:rPr>
              <a:t> times the TD error</a:t>
            </a:r>
          </a:p>
          <a:p>
            <a:pPr marL="457200" indent="-457200" eaLnBrk="1" hangingPunct="1">
              <a:lnSpc>
                <a:spcPct val="90000"/>
              </a:lnSpc>
            </a:pPr>
            <a:endParaRPr lang="en-US" dirty="0" smtClean="0">
              <a:cs typeface="Times New Roman" pitchFamily="18" charset="0"/>
            </a:endParaRPr>
          </a:p>
          <a:p>
            <a:pPr marL="457200" indent="-457200" eaLnBrk="1" hangingPunct="1">
              <a:lnSpc>
                <a:spcPct val="90000"/>
              </a:lnSpc>
              <a:buNone/>
            </a:pPr>
            <a:endParaRPr lang="en-US" dirty="0" smtClean="0">
              <a:cs typeface="Times New Roman" pitchFamily="18" charset="0"/>
            </a:endParaRPr>
          </a:p>
          <a:p>
            <a:pPr marL="457200" indent="-457200" eaLnBrk="1" hangingPunct="1">
              <a:lnSpc>
                <a:spcPct val="90000"/>
              </a:lnSpc>
            </a:pPr>
            <a:r>
              <a:rPr lang="en-US" dirty="0" smtClean="0">
                <a:cs typeface="Times New Roman" pitchFamily="18" charset="0"/>
              </a:rPr>
              <a:t>It intuitively makes sense</a:t>
            </a:r>
          </a:p>
          <a:p>
            <a:pPr marL="838200" lvl="1" indent="-381000" eaLnBrk="1" hangingPunct="1">
              <a:lnSpc>
                <a:spcPct val="80000"/>
              </a:lnSpc>
            </a:pPr>
            <a:r>
              <a:rPr lang="en-US" dirty="0" smtClean="0">
                <a:cs typeface="Times New Roman" pitchFamily="18" charset="0"/>
              </a:rPr>
              <a:t>If the new value </a:t>
            </a:r>
            <a:r>
              <a:rPr lang="en-GB" i="1" dirty="0" err="1" smtClean="0"/>
              <a:t>v</a:t>
            </a:r>
            <a:r>
              <a:rPr lang="en-GB" i="1" baseline="-25000" dirty="0" err="1" smtClean="0"/>
              <a:t>k</a:t>
            </a:r>
            <a:r>
              <a:rPr lang="en-US" dirty="0" smtClean="0">
                <a:cs typeface="Times New Roman" pitchFamily="18" charset="0"/>
              </a:rPr>
              <a:t>  is higher  than the average at </a:t>
            </a:r>
            <a:r>
              <a:rPr lang="en-US" i="1" dirty="0" smtClean="0">
                <a:cs typeface="Times New Roman" pitchFamily="18" charset="0"/>
              </a:rPr>
              <a:t>k-1</a:t>
            </a:r>
            <a:r>
              <a:rPr lang="en-US" dirty="0" smtClean="0">
                <a:cs typeface="Times New Roman" pitchFamily="18" charset="0"/>
              </a:rPr>
              <a:t>, than the old average was too small</a:t>
            </a:r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dirty="0" smtClean="0">
                <a:cs typeface="Times New Roman" pitchFamily="18" charset="0"/>
              </a:rPr>
              <a:t>the new average is generated by increasing the old average by a measure proportional  to the error</a:t>
            </a:r>
          </a:p>
          <a:p>
            <a:pPr marL="838200" lvl="1" indent="-381000" eaLnBrk="1" hangingPunct="1">
              <a:lnSpc>
                <a:spcPct val="80000"/>
              </a:lnSpc>
            </a:pPr>
            <a:r>
              <a:rPr lang="en-US" dirty="0" smtClean="0">
                <a:cs typeface="Times New Roman" pitchFamily="18" charset="0"/>
              </a:rPr>
              <a:t>Do the opposite if the new </a:t>
            </a:r>
            <a:r>
              <a:rPr lang="en-GB" i="1" dirty="0" err="1" smtClean="0"/>
              <a:t>v</a:t>
            </a:r>
            <a:r>
              <a:rPr lang="en-GB" i="1" baseline="-25000" dirty="0" err="1" smtClean="0"/>
              <a:t>k</a:t>
            </a:r>
            <a:r>
              <a:rPr lang="en-US" dirty="0" smtClean="0">
                <a:cs typeface="Times New Roman" pitchFamily="18" charset="0"/>
              </a:rPr>
              <a:t>  is smaller than the average at </a:t>
            </a:r>
            <a:r>
              <a:rPr lang="en-US" i="1" dirty="0" smtClean="0">
                <a:cs typeface="Times New Roman" pitchFamily="18" charset="0"/>
              </a:rPr>
              <a:t>k-1</a:t>
            </a:r>
            <a:endParaRPr lang="en-US" dirty="0" smtClean="0">
              <a:cs typeface="Times New Roman" pitchFamily="18" charset="0"/>
            </a:endParaRPr>
          </a:p>
          <a:p>
            <a:pPr marL="838200" lvl="1" indent="-381000" eaLnBrk="1" hangingPunct="1">
              <a:lnSpc>
                <a:spcPct val="80000"/>
              </a:lnSpc>
            </a:pPr>
            <a:endParaRPr lang="el-GR" dirty="0" smtClean="0">
              <a:cs typeface="Times New Roman" pitchFamily="18" charset="0"/>
            </a:endParaRPr>
          </a:p>
        </p:txBody>
      </p:sp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2786050" y="3357562"/>
          <a:ext cx="3815156" cy="577855"/>
        </p:xfrm>
        <a:graphic>
          <a:graphicData uri="http://schemas.openxmlformats.org/presentationml/2006/ole">
            <p:oleObj spid="_x0000_s219138" name="Equation" r:id="rId3" imgW="1511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TD property</a:t>
            </a:r>
            <a:endParaRPr lang="en-US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CA" dirty="0" smtClean="0">
                <a:cs typeface="Times New Roman" pitchFamily="18" charset="0"/>
              </a:rPr>
              <a:t>It can be shown that </a:t>
            </a:r>
            <a:r>
              <a:rPr lang="en-US" dirty="0" smtClean="0">
                <a:cs typeface="Times New Roman" pitchFamily="18" charset="0"/>
              </a:rPr>
              <a:t>the formula that updates the running average via the TD-error </a:t>
            </a:r>
          </a:p>
          <a:p>
            <a:pPr marL="457200" indent="-457200" eaLnBrk="1" hangingPunct="1"/>
            <a:endParaRPr lang="en-US" dirty="0" smtClean="0">
              <a:cs typeface="Times New Roman" pitchFamily="18" charset="0"/>
            </a:endParaRPr>
          </a:p>
          <a:p>
            <a:pPr marL="457200" indent="-457200" eaLnBrk="1" hangingPunct="1"/>
            <a:endParaRPr lang="en-US" dirty="0" smtClean="0">
              <a:cs typeface="Times New Roman" pitchFamily="18" charset="0"/>
            </a:endParaRPr>
          </a:p>
          <a:p>
            <a:pPr marL="457200" indent="-457200" eaLnBrk="1" hangingPunct="1"/>
            <a:r>
              <a:rPr lang="en-US" dirty="0" smtClean="0">
                <a:cs typeface="Times New Roman" pitchFamily="18" charset="0"/>
              </a:rPr>
              <a:t>converges to the true average of the sequence if</a:t>
            </a:r>
          </a:p>
          <a:p>
            <a:pPr marL="457200" indent="-457200" eaLnBrk="1" hangingPunct="1"/>
            <a:endParaRPr lang="en-US" dirty="0" smtClean="0">
              <a:cs typeface="Times New Roman" pitchFamily="18" charset="0"/>
            </a:endParaRPr>
          </a:p>
          <a:p>
            <a:pPr marL="457200" indent="-457200" eaLnBrk="1" hangingPunct="1"/>
            <a:endParaRPr lang="en-US" dirty="0" smtClean="0">
              <a:cs typeface="Times New Roman" pitchFamily="18" charset="0"/>
            </a:endParaRPr>
          </a:p>
          <a:p>
            <a:pPr marL="457200" indent="-457200" eaLnBrk="1" hangingPunct="1"/>
            <a:r>
              <a:rPr lang="en-US" dirty="0" smtClean="0">
                <a:cs typeface="Times New Roman" pitchFamily="18" charset="0"/>
              </a:rPr>
              <a:t>More on this later</a:t>
            </a:r>
          </a:p>
        </p:txBody>
      </p:sp>
      <p:graphicFrame>
        <p:nvGraphicFramePr>
          <p:cNvPr id="550917" name="Object 5"/>
          <p:cNvGraphicFramePr>
            <a:graphicFrameLocks noChangeAspect="1"/>
          </p:cNvGraphicFramePr>
          <p:nvPr/>
        </p:nvGraphicFramePr>
        <p:xfrm>
          <a:off x="2827338" y="3643313"/>
          <a:ext cx="3325812" cy="790575"/>
        </p:xfrm>
        <a:graphic>
          <a:graphicData uri="http://schemas.openxmlformats.org/presentationml/2006/ole">
            <p:oleObj spid="_x0000_s220162" name="Equation" r:id="rId3" imgW="1815840" imgH="431640" progId="Equation.3">
              <p:embed/>
            </p:oleObj>
          </a:graphicData>
        </a:graphic>
      </p:graphicFrame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2643174" y="2000240"/>
          <a:ext cx="3814762" cy="577850"/>
        </p:xfrm>
        <a:graphic>
          <a:graphicData uri="http://schemas.openxmlformats.org/presentationml/2006/ole">
            <p:oleObj spid="_x0000_s220163" name="Equation" r:id="rId4" imgW="1511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Q-learning: General Idea </a:t>
            </a:r>
          </a:p>
        </p:txBody>
      </p:sp>
      <p:graphicFrame>
        <p:nvGraphicFramePr>
          <p:cNvPr id="558085" name="Object 5"/>
          <p:cNvGraphicFramePr>
            <a:graphicFrameLocks noChangeAspect="1"/>
          </p:cNvGraphicFramePr>
          <p:nvPr>
            <p:ph idx="1"/>
          </p:nvPr>
        </p:nvGraphicFramePr>
        <p:xfrm>
          <a:off x="1428728" y="5072074"/>
          <a:ext cx="6278563" cy="573087"/>
        </p:xfrm>
        <a:graphic>
          <a:graphicData uri="http://schemas.openxmlformats.org/presentationml/2006/ole">
            <p:oleObj spid="_x0000_s221186" name="Equation" r:id="rId3" imgW="3060360" imgH="279360" progId="Equation.3">
              <p:embed/>
            </p:oleObj>
          </a:graphicData>
        </a:graphic>
      </p:graphicFrame>
      <p:sp>
        <p:nvSpPr>
          <p:cNvPr id="558087" name="Rectangle 7"/>
          <p:cNvSpPr>
            <a:spLocks noChangeArrowheads="1"/>
          </p:cNvSpPr>
          <p:nvPr/>
        </p:nvSpPr>
        <p:spPr bwMode="auto">
          <a:xfrm>
            <a:off x="214282" y="928670"/>
            <a:ext cx="8569325" cy="230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Learn from the </a:t>
            </a:r>
            <a:r>
              <a:rPr lang="en-US" sz="2400" b="1" i="1" dirty="0">
                <a:solidFill>
                  <a:srgbClr val="000000"/>
                </a:solidFill>
              </a:rPr>
              <a:t>history</a:t>
            </a:r>
            <a:r>
              <a:rPr lang="en-US" sz="2400" dirty="0">
                <a:solidFill>
                  <a:srgbClr val="000000"/>
                </a:solidFill>
              </a:rPr>
              <a:t> of interaction with the environment, </a:t>
            </a:r>
            <a:r>
              <a:rPr lang="en-US" sz="2400" i="1" dirty="0" err="1">
                <a:solidFill>
                  <a:srgbClr val="000000"/>
                </a:solidFill>
              </a:rPr>
              <a:t>i.e</a:t>
            </a:r>
            <a:r>
              <a:rPr lang="en-US" sz="2400" dirty="0">
                <a:solidFill>
                  <a:srgbClr val="000000"/>
                </a:solidFill>
              </a:rPr>
              <a:t>, a sequence of state-action-rewards</a:t>
            </a:r>
          </a:p>
          <a:p>
            <a:pPr marL="838200" lvl="1" indent="-381000" algn="ctr">
              <a:spcBef>
                <a:spcPts val="1500"/>
              </a:spcBef>
            </a:pPr>
            <a:r>
              <a:rPr lang="en-GB" sz="2000" i="1" dirty="0">
                <a:solidFill>
                  <a:srgbClr val="000000"/>
                </a:solidFill>
              </a:rPr>
              <a:t>&lt;s</a:t>
            </a:r>
            <a:r>
              <a:rPr lang="en-GB" sz="2000" i="1" baseline="-25000" dirty="0">
                <a:solidFill>
                  <a:srgbClr val="000000"/>
                </a:solidFill>
              </a:rPr>
              <a:t>0</a:t>
            </a:r>
            <a:r>
              <a:rPr lang="en-GB" sz="2000" i="1" dirty="0">
                <a:solidFill>
                  <a:srgbClr val="000000"/>
                </a:solidFill>
              </a:rPr>
              <a:t>,  a</a:t>
            </a:r>
            <a:r>
              <a:rPr lang="en-GB" sz="2000" i="1" baseline="-25000" dirty="0">
                <a:solidFill>
                  <a:srgbClr val="000000"/>
                </a:solidFill>
              </a:rPr>
              <a:t>0</a:t>
            </a:r>
            <a:r>
              <a:rPr lang="en-GB" sz="2000" i="1" dirty="0">
                <a:solidFill>
                  <a:srgbClr val="000000"/>
                </a:solidFill>
              </a:rPr>
              <a:t>, r</a:t>
            </a:r>
            <a:r>
              <a:rPr lang="en-GB" sz="2000" i="1" baseline="-25000" dirty="0">
                <a:solidFill>
                  <a:srgbClr val="000000"/>
                </a:solidFill>
              </a:rPr>
              <a:t>1</a:t>
            </a:r>
            <a:r>
              <a:rPr lang="en-GB" sz="2000" i="1" dirty="0">
                <a:solidFill>
                  <a:srgbClr val="000000"/>
                </a:solidFill>
              </a:rPr>
              <a:t>, s</a:t>
            </a:r>
            <a:r>
              <a:rPr lang="en-GB" sz="2000" i="1" baseline="-25000" dirty="0">
                <a:solidFill>
                  <a:srgbClr val="000000"/>
                </a:solidFill>
              </a:rPr>
              <a:t>1</a:t>
            </a:r>
            <a:r>
              <a:rPr lang="en-GB" sz="2000" i="1" dirty="0">
                <a:solidFill>
                  <a:srgbClr val="000000"/>
                </a:solidFill>
              </a:rPr>
              <a:t>,  a</a:t>
            </a:r>
            <a:r>
              <a:rPr lang="en-GB" sz="2000" i="1" baseline="-25000" dirty="0">
                <a:solidFill>
                  <a:srgbClr val="000000"/>
                </a:solidFill>
              </a:rPr>
              <a:t>1</a:t>
            </a:r>
            <a:r>
              <a:rPr lang="en-GB" sz="2000" i="1" dirty="0">
                <a:solidFill>
                  <a:srgbClr val="000000"/>
                </a:solidFill>
              </a:rPr>
              <a:t>, r</a:t>
            </a:r>
            <a:r>
              <a:rPr lang="en-GB" sz="2000" i="1" baseline="-25000" dirty="0">
                <a:solidFill>
                  <a:srgbClr val="000000"/>
                </a:solidFill>
              </a:rPr>
              <a:t>2</a:t>
            </a:r>
            <a:r>
              <a:rPr lang="en-GB" sz="2000" i="1" dirty="0">
                <a:solidFill>
                  <a:srgbClr val="000000"/>
                </a:solidFill>
              </a:rPr>
              <a:t>, s</a:t>
            </a:r>
            <a:r>
              <a:rPr lang="en-GB" sz="2000" i="1" baseline="-25000" dirty="0">
                <a:solidFill>
                  <a:srgbClr val="000000"/>
                </a:solidFill>
              </a:rPr>
              <a:t>2</a:t>
            </a:r>
            <a:r>
              <a:rPr lang="en-GB" sz="2000" i="1" dirty="0">
                <a:solidFill>
                  <a:srgbClr val="000000"/>
                </a:solidFill>
              </a:rPr>
              <a:t>,  a</a:t>
            </a:r>
            <a:r>
              <a:rPr lang="en-GB" sz="2000" i="1" baseline="-25000" dirty="0">
                <a:solidFill>
                  <a:srgbClr val="000000"/>
                </a:solidFill>
              </a:rPr>
              <a:t>2</a:t>
            </a:r>
            <a:r>
              <a:rPr lang="en-GB" sz="2000" i="1" dirty="0">
                <a:solidFill>
                  <a:srgbClr val="000000"/>
                </a:solidFill>
              </a:rPr>
              <a:t>, r</a:t>
            </a:r>
            <a:r>
              <a:rPr lang="en-GB" sz="2000" i="1" baseline="-25000" dirty="0">
                <a:solidFill>
                  <a:srgbClr val="000000"/>
                </a:solidFill>
              </a:rPr>
              <a:t>3</a:t>
            </a:r>
            <a:r>
              <a:rPr lang="en-GB" sz="2000" i="1" dirty="0">
                <a:solidFill>
                  <a:srgbClr val="000000"/>
                </a:solidFill>
              </a:rPr>
              <a:t>,.....&gt;</a:t>
            </a:r>
            <a:endParaRPr lang="en-US" sz="2000" i="1" dirty="0">
              <a:solidFill>
                <a:srgbClr val="00000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History is seen as sequence of </a:t>
            </a:r>
            <a:r>
              <a:rPr lang="en-US" sz="2400" i="1" dirty="0">
                <a:solidFill>
                  <a:srgbClr val="000000"/>
                </a:solidFill>
              </a:rPr>
              <a:t>experiences</a:t>
            </a:r>
            <a:r>
              <a:rPr lang="en-US" sz="2400" dirty="0">
                <a:solidFill>
                  <a:srgbClr val="000000"/>
                </a:solidFill>
              </a:rPr>
              <a:t>, i.e. </a:t>
            </a:r>
            <a:r>
              <a:rPr lang="en-US" sz="2400" dirty="0" err="1">
                <a:solidFill>
                  <a:srgbClr val="000000"/>
                </a:solidFill>
              </a:rPr>
              <a:t>tuples</a:t>
            </a:r>
            <a:endParaRPr lang="en-US" sz="2400" dirty="0">
              <a:solidFill>
                <a:srgbClr val="000000"/>
              </a:solidFill>
            </a:endParaRPr>
          </a:p>
          <a:p>
            <a:pPr marL="838200" lvl="1" indent="-381000">
              <a:spcBef>
                <a:spcPts val="1500"/>
              </a:spcBef>
            </a:pPr>
            <a:r>
              <a:rPr lang="en-GB" sz="2000" i="1" dirty="0">
                <a:solidFill>
                  <a:srgbClr val="000000"/>
                </a:solidFill>
              </a:rPr>
              <a:t>     &lt;s, a, r, s’&gt;</a:t>
            </a:r>
          </a:p>
          <a:p>
            <a:pPr marL="838200" lvl="1" indent="-381000">
              <a:spcBef>
                <a:spcPts val="1500"/>
              </a:spcBef>
            </a:pPr>
            <a:r>
              <a:rPr lang="en-GB" sz="2000" dirty="0">
                <a:solidFill>
                  <a:srgbClr val="000000"/>
                </a:solidFill>
              </a:rPr>
              <a:t>representing the agent doing action </a:t>
            </a:r>
            <a:r>
              <a:rPr lang="en-GB" sz="2000" i="1" dirty="0">
                <a:solidFill>
                  <a:srgbClr val="000000"/>
                </a:solidFill>
              </a:rPr>
              <a:t>a</a:t>
            </a:r>
            <a:r>
              <a:rPr lang="en-GB" sz="2000" dirty="0">
                <a:solidFill>
                  <a:srgbClr val="000000"/>
                </a:solidFill>
              </a:rPr>
              <a:t> in state </a:t>
            </a:r>
            <a:r>
              <a:rPr lang="en-GB" sz="2000" i="1" dirty="0">
                <a:solidFill>
                  <a:srgbClr val="000000"/>
                </a:solidFill>
              </a:rPr>
              <a:t>s</a:t>
            </a:r>
            <a:r>
              <a:rPr lang="en-GB" sz="2000" dirty="0">
                <a:solidFill>
                  <a:srgbClr val="000000"/>
                </a:solidFill>
              </a:rPr>
              <a:t>, receiving reward </a:t>
            </a:r>
            <a:r>
              <a:rPr lang="en-GB" sz="2000" i="1" dirty="0">
                <a:solidFill>
                  <a:srgbClr val="000000"/>
                </a:solidFill>
              </a:rPr>
              <a:t>r</a:t>
            </a:r>
            <a:r>
              <a:rPr lang="en-GB" sz="2000" dirty="0">
                <a:solidFill>
                  <a:srgbClr val="000000"/>
                </a:solidFill>
              </a:rPr>
              <a:t> and ending up in </a:t>
            </a:r>
            <a:r>
              <a:rPr lang="en-GB" sz="2000" i="1" dirty="0">
                <a:solidFill>
                  <a:srgbClr val="000000"/>
                </a:solidFill>
              </a:rPr>
              <a:t>s’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These experiences </a:t>
            </a:r>
            <a:r>
              <a:rPr lang="en-US" sz="2400" dirty="0" smtClean="0">
                <a:solidFill>
                  <a:srgbClr val="000000"/>
                </a:solidFill>
              </a:rPr>
              <a:t>are used to establish an explicit constraint over the true value of  </a:t>
            </a:r>
            <a:r>
              <a:rPr lang="en-US" sz="2400" i="1" dirty="0" smtClean="0">
                <a:solidFill>
                  <a:srgbClr val="000000"/>
                </a:solidFill>
              </a:rPr>
              <a:t>Q </a:t>
            </a:r>
            <a:r>
              <a:rPr lang="en-US" sz="2400" i="1" dirty="0">
                <a:solidFill>
                  <a:srgbClr val="000000"/>
                </a:solidFill>
              </a:rPr>
              <a:t>(</a:t>
            </a:r>
            <a:r>
              <a:rPr lang="en-US" sz="2400" i="1" dirty="0" err="1" smtClean="0">
                <a:solidFill>
                  <a:srgbClr val="000000"/>
                </a:solidFill>
              </a:rPr>
              <a:t>s,a</a:t>
            </a:r>
            <a:r>
              <a:rPr lang="en-US" sz="2400" i="1" dirty="0" smtClean="0">
                <a:solidFill>
                  <a:srgbClr val="000000"/>
                </a:solidFill>
              </a:rPr>
              <a:t>) 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</a:pPr>
            <a:endParaRPr lang="en-US" sz="24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Q-learning: General Idea </a:t>
            </a:r>
          </a:p>
        </p:txBody>
      </p:sp>
      <p:sp>
        <p:nvSpPr>
          <p:cNvPr id="558087" name="Rectangle 7"/>
          <p:cNvSpPr>
            <a:spLocks noChangeArrowheads="1"/>
          </p:cNvSpPr>
          <p:nvPr/>
        </p:nvSpPr>
        <p:spPr bwMode="auto">
          <a:xfrm>
            <a:off x="214282" y="928670"/>
            <a:ext cx="8929718" cy="230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But remember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Is an approximation. The real link  between Q(</a:t>
            </a:r>
            <a:r>
              <a:rPr lang="en-US" sz="2400" dirty="0" err="1" smtClean="0">
                <a:solidFill>
                  <a:srgbClr val="000000"/>
                </a:solidFill>
              </a:rPr>
              <a:t>s,a</a:t>
            </a:r>
            <a:r>
              <a:rPr lang="en-US" sz="2400" dirty="0" smtClean="0">
                <a:solidFill>
                  <a:srgbClr val="000000"/>
                </a:solidFill>
              </a:rPr>
              <a:t>) and Q(</a:t>
            </a:r>
            <a:r>
              <a:rPr lang="en-US" sz="2400" dirty="0" err="1" smtClean="0">
                <a:solidFill>
                  <a:srgbClr val="000000"/>
                </a:solidFill>
              </a:rPr>
              <a:t>s’,a</a:t>
            </a:r>
            <a:r>
              <a:rPr lang="en-US" sz="2400" dirty="0" smtClean="0">
                <a:solidFill>
                  <a:srgbClr val="000000"/>
                </a:solidFill>
              </a:rPr>
              <a:t>’) is</a:t>
            </a:r>
            <a:endParaRPr lang="en-US" sz="2400" dirty="0">
              <a:solidFill>
                <a:srgbClr val="000000"/>
              </a:solidFill>
            </a:endParaRPr>
          </a:p>
        </p:txBody>
      </p:sp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928662" y="3643314"/>
          <a:ext cx="6896197" cy="857256"/>
        </p:xfrm>
        <a:graphic>
          <a:graphicData uri="http://schemas.openxmlformats.org/presentationml/2006/ole">
            <p:oleObj spid="_x0000_s222210" name="Equation" r:id="rId3" imgW="2755800" imgH="342720" progId="Equation.3">
              <p:embed/>
            </p:oleObj>
          </a:graphicData>
        </a:graphic>
      </p:graphicFrame>
      <p:graphicFrame>
        <p:nvGraphicFramePr>
          <p:cNvPr id="558085" name="Object 5"/>
          <p:cNvGraphicFramePr>
            <a:graphicFrameLocks noChangeAspect="1"/>
          </p:cNvGraphicFramePr>
          <p:nvPr/>
        </p:nvGraphicFramePr>
        <p:xfrm>
          <a:off x="2789238" y="1714500"/>
          <a:ext cx="3698875" cy="573088"/>
        </p:xfrm>
        <a:graphic>
          <a:graphicData uri="http://schemas.openxmlformats.org/presentationml/2006/ole">
            <p:oleObj spid="_x0000_s222211" name="Equation" r:id="rId4" imgW="1803240" imgH="27936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3991" name="Object 7"/>
          <p:cNvGraphicFramePr>
            <a:graphicFrameLocks noChangeAspect="1"/>
          </p:cNvGraphicFramePr>
          <p:nvPr/>
        </p:nvGraphicFramePr>
        <p:xfrm>
          <a:off x="785813" y="3571875"/>
          <a:ext cx="4283075" cy="654050"/>
        </p:xfrm>
        <a:graphic>
          <a:graphicData uri="http://schemas.openxmlformats.org/presentationml/2006/ole">
            <p:oleObj spid="_x0000_s223234" name="Equation" r:id="rId3" imgW="1828800" imgH="279360" progId="Equation.3">
              <p:embed/>
            </p:oleObj>
          </a:graphicData>
        </a:graphic>
      </p:graphicFrame>
      <p:cxnSp>
        <p:nvCxnSpPr>
          <p:cNvPr id="18" name="Straight Connector 17"/>
          <p:cNvCxnSpPr>
            <a:stCxn id="15" idx="4"/>
          </p:cNvCxnSpPr>
          <p:nvPr/>
        </p:nvCxnSpPr>
        <p:spPr bwMode="auto">
          <a:xfrm>
            <a:off x="3013796" y="4173415"/>
            <a:ext cx="629510" cy="970097"/>
          </a:xfrm>
          <a:prstGeom prst="line">
            <a:avLst/>
          </a:prstGeom>
          <a:solidFill>
            <a:srgbClr val="00B8FF"/>
          </a:solidFill>
          <a:ln w="222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Q-learning: General Idea 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US" dirty="0" smtClean="0"/>
              <a:t>Store </a:t>
            </a:r>
            <a:r>
              <a:rPr lang="en-US" i="1" dirty="0" smtClean="0"/>
              <a:t>Q[S, A], </a:t>
            </a:r>
            <a:r>
              <a:rPr lang="en-US" dirty="0" smtClean="0"/>
              <a:t>for every state</a:t>
            </a:r>
            <a:r>
              <a:rPr lang="en-US" i="1" dirty="0" smtClean="0"/>
              <a:t> S </a:t>
            </a:r>
            <a:r>
              <a:rPr lang="en-US" dirty="0" smtClean="0"/>
              <a:t>and action</a:t>
            </a:r>
            <a:r>
              <a:rPr lang="en-US" i="1" dirty="0" smtClean="0"/>
              <a:t> A </a:t>
            </a:r>
            <a:r>
              <a:rPr lang="en-US" dirty="0" smtClean="0"/>
              <a:t>in the world</a:t>
            </a:r>
          </a:p>
          <a:p>
            <a:pPr marL="457200" indent="-457200" eaLnBrk="1" hangingPunct="1"/>
            <a:r>
              <a:rPr lang="en-US" dirty="0" smtClean="0"/>
              <a:t>Start with arbitrary estimates in </a:t>
            </a:r>
            <a:r>
              <a:rPr lang="en-US" i="1" dirty="0" smtClean="0"/>
              <a:t>Q </a:t>
            </a:r>
            <a:r>
              <a:rPr lang="en-US" i="1" baseline="30000" dirty="0" smtClean="0"/>
              <a:t>(0)</a:t>
            </a:r>
            <a:r>
              <a:rPr lang="en-US" i="1" dirty="0" smtClean="0"/>
              <a:t>[S, A], </a:t>
            </a:r>
            <a:endParaRPr lang="en-US" dirty="0" smtClean="0"/>
          </a:p>
          <a:p>
            <a:pPr marL="457200" indent="-457200" eaLnBrk="1" hangingPunct="1"/>
            <a:r>
              <a:rPr lang="en-US" dirty="0" smtClean="0"/>
              <a:t>Update them by using experiences</a:t>
            </a:r>
          </a:p>
          <a:p>
            <a:pPr marL="838200" lvl="1" indent="-381000" eaLnBrk="1" hangingPunct="1"/>
            <a:r>
              <a:rPr lang="en-US" dirty="0" smtClean="0"/>
              <a:t>Each  experience </a:t>
            </a:r>
            <a:r>
              <a:rPr lang="en-US" i="1" dirty="0" smtClean="0"/>
              <a:t>&lt;s, a, r, s’&gt;  </a:t>
            </a:r>
            <a:r>
              <a:rPr lang="en-US" dirty="0" smtClean="0"/>
              <a:t>provides one data point on the actual value of  </a:t>
            </a:r>
            <a:r>
              <a:rPr lang="en-US" i="1" dirty="0" smtClean="0"/>
              <a:t>Q[s, a]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endParaRPr lang="en-US" dirty="0" smtClean="0"/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574675" y="4581525"/>
            <a:ext cx="8569325" cy="647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>
                <a:solidFill>
                  <a:srgbClr val="000000"/>
                </a:solidFill>
              </a:rPr>
              <a:t>This is used in the </a:t>
            </a:r>
            <a:r>
              <a:rPr lang="en-US" sz="2400" i="1">
                <a:solidFill>
                  <a:srgbClr val="000000"/>
                </a:solidFill>
              </a:rPr>
              <a:t>TD</a:t>
            </a:r>
            <a:r>
              <a:rPr lang="en-US" sz="2400">
                <a:solidFill>
                  <a:srgbClr val="000000"/>
                </a:solidFill>
              </a:rPr>
              <a:t> formula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 i="1">
              <a:solidFill>
                <a:srgbClr val="000000"/>
              </a:solidFill>
            </a:endParaRPr>
          </a:p>
          <a:p>
            <a:pPr marL="838200" lvl="1" indent="-381000">
              <a:spcBef>
                <a:spcPts val="1500"/>
              </a:spcBef>
              <a:buFont typeface="Wingdings" pitchFamily="2" charset="2"/>
              <a:buAutoNum type="arabicPeriod"/>
            </a:pPr>
            <a:endParaRPr lang="en-US" sz="2000">
              <a:solidFill>
                <a:srgbClr val="000000"/>
              </a:solidFill>
            </a:endParaRPr>
          </a:p>
        </p:txBody>
      </p:sp>
      <p:graphicFrame>
        <p:nvGraphicFramePr>
          <p:cNvPr id="553993" name="Object 9"/>
          <p:cNvGraphicFramePr>
            <a:graphicFrameLocks noChangeAspect="1"/>
          </p:cNvGraphicFramePr>
          <p:nvPr/>
        </p:nvGraphicFramePr>
        <p:xfrm>
          <a:off x="161925" y="5146675"/>
          <a:ext cx="6765925" cy="533400"/>
        </p:xfrm>
        <a:graphic>
          <a:graphicData uri="http://schemas.openxmlformats.org/presentationml/2006/ole">
            <p:oleObj spid="_x0000_s223235" name="Equation" r:id="rId4" imgW="3695400" imgH="291960" progId="Equation.3">
              <p:embed/>
            </p:oleObj>
          </a:graphicData>
        </a:graphic>
      </p:graphicFrame>
      <p:sp>
        <p:nvSpPr>
          <p:cNvPr id="553997" name="AutoShape 13"/>
          <p:cNvSpPr>
            <a:spLocks noChangeArrowheads="1"/>
          </p:cNvSpPr>
          <p:nvPr/>
        </p:nvSpPr>
        <p:spPr bwMode="auto">
          <a:xfrm>
            <a:off x="6877050" y="4508500"/>
            <a:ext cx="1871663" cy="574675"/>
          </a:xfrm>
          <a:prstGeom prst="wedgeRectCallout">
            <a:avLst>
              <a:gd name="adj1" fmla="val -75444"/>
              <a:gd name="adj2" fmla="val 9613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current value of Q[s,a]</a:t>
            </a:r>
          </a:p>
        </p:txBody>
      </p:sp>
      <p:sp>
        <p:nvSpPr>
          <p:cNvPr id="553998" name="AutoShape 14"/>
          <p:cNvSpPr>
            <a:spLocks noChangeArrowheads="1"/>
          </p:cNvSpPr>
          <p:nvPr/>
        </p:nvSpPr>
        <p:spPr bwMode="auto">
          <a:xfrm>
            <a:off x="5357818" y="3357562"/>
            <a:ext cx="3455988" cy="792163"/>
          </a:xfrm>
          <a:prstGeom prst="wedgeRectCallout">
            <a:avLst>
              <a:gd name="adj1" fmla="val -69814"/>
              <a:gd name="adj2" fmla="val 1502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current </a:t>
            </a:r>
            <a:r>
              <a:rPr lang="en-US" sz="1800" i="1">
                <a:solidFill>
                  <a:schemeClr val="tx1"/>
                </a:solidFill>
              </a:rPr>
              <a:t>estimated</a:t>
            </a:r>
            <a:r>
              <a:rPr lang="en-US" sz="1800">
                <a:solidFill>
                  <a:schemeClr val="tx1"/>
                </a:solidFill>
              </a:rPr>
              <a:t> value of Q[s’,a’], where s’ is the state the agent arrives  to in the current experience</a:t>
            </a:r>
          </a:p>
        </p:txBody>
      </p:sp>
      <p:sp>
        <p:nvSpPr>
          <p:cNvPr id="553999" name="AutoShape 15"/>
          <p:cNvSpPr>
            <a:spLocks noChangeArrowheads="1"/>
          </p:cNvSpPr>
          <p:nvPr/>
        </p:nvSpPr>
        <p:spPr bwMode="auto">
          <a:xfrm>
            <a:off x="6873875" y="4522788"/>
            <a:ext cx="1871663" cy="574675"/>
          </a:xfrm>
          <a:prstGeom prst="wedgeRectCallout">
            <a:avLst>
              <a:gd name="adj1" fmla="val -295884"/>
              <a:gd name="adj2" fmla="val 7044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current </a:t>
            </a:r>
            <a:r>
              <a:rPr lang="en-US" sz="1800" i="1">
                <a:solidFill>
                  <a:schemeClr val="tx1"/>
                </a:solidFill>
              </a:rPr>
              <a:t>estimated</a:t>
            </a:r>
            <a:r>
              <a:rPr lang="en-US" sz="1800">
                <a:solidFill>
                  <a:schemeClr val="tx1"/>
                </a:solidFill>
              </a:rPr>
              <a:t> value of Q[s,a]</a:t>
            </a:r>
          </a:p>
        </p:txBody>
      </p:sp>
      <p:sp>
        <p:nvSpPr>
          <p:cNvPr id="554000" name="AutoShape 16"/>
          <p:cNvSpPr>
            <a:spLocks noChangeArrowheads="1"/>
          </p:cNvSpPr>
          <p:nvPr/>
        </p:nvSpPr>
        <p:spPr bwMode="auto">
          <a:xfrm>
            <a:off x="250825" y="6021388"/>
            <a:ext cx="1871663" cy="574675"/>
          </a:xfrm>
          <a:prstGeom prst="wedgeRectCallout">
            <a:avLst>
              <a:gd name="adj1" fmla="val -5556"/>
              <a:gd name="adj2" fmla="val -13094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updated </a:t>
            </a:r>
            <a:r>
              <a:rPr lang="en-US" sz="1800" i="1">
                <a:solidFill>
                  <a:schemeClr val="tx1"/>
                </a:solidFill>
              </a:rPr>
              <a:t>estimated</a:t>
            </a:r>
            <a:r>
              <a:rPr lang="en-US" sz="1800">
                <a:solidFill>
                  <a:schemeClr val="tx1"/>
                </a:solidFill>
              </a:rPr>
              <a:t> value of Q[s,a]</a:t>
            </a:r>
          </a:p>
        </p:txBody>
      </p:sp>
      <p:sp>
        <p:nvSpPr>
          <p:cNvPr id="15" name="Freeform 14"/>
          <p:cNvSpPr/>
          <p:nvPr/>
        </p:nvSpPr>
        <p:spPr bwMode="auto">
          <a:xfrm>
            <a:off x="1991283" y="3598985"/>
            <a:ext cx="3027159" cy="586153"/>
          </a:xfrm>
          <a:custGeom>
            <a:avLst/>
            <a:gdLst>
              <a:gd name="connsiteX0" fmla="*/ 459805 w 3027159"/>
              <a:gd name="connsiteY0" fmla="*/ 35169 h 586153"/>
              <a:gd name="connsiteX1" fmla="*/ 217528 w 3027159"/>
              <a:gd name="connsiteY1" fmla="*/ 105507 h 586153"/>
              <a:gd name="connsiteX2" fmla="*/ 139374 w 3027159"/>
              <a:gd name="connsiteY2" fmla="*/ 230553 h 586153"/>
              <a:gd name="connsiteX3" fmla="*/ 147190 w 3027159"/>
              <a:gd name="connsiteY3" fmla="*/ 410307 h 586153"/>
              <a:gd name="connsiteX4" fmla="*/ 1022513 w 3027159"/>
              <a:gd name="connsiteY4" fmla="*/ 574430 h 586153"/>
              <a:gd name="connsiteX5" fmla="*/ 2569959 w 3027159"/>
              <a:gd name="connsiteY5" fmla="*/ 480646 h 586153"/>
              <a:gd name="connsiteX6" fmla="*/ 2679374 w 3027159"/>
              <a:gd name="connsiteY6" fmla="*/ 74246 h 586153"/>
              <a:gd name="connsiteX7" fmla="*/ 459805 w 3027159"/>
              <a:gd name="connsiteY7" fmla="*/ 35169 h 58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27159" h="586153">
                <a:moveTo>
                  <a:pt x="459805" y="35169"/>
                </a:moveTo>
                <a:cubicBezTo>
                  <a:pt x="49497" y="40379"/>
                  <a:pt x="270933" y="72943"/>
                  <a:pt x="217528" y="105507"/>
                </a:cubicBezTo>
                <a:cubicBezTo>
                  <a:pt x="164123" y="138071"/>
                  <a:pt x="151097" y="179753"/>
                  <a:pt x="139374" y="230553"/>
                </a:cubicBezTo>
                <a:cubicBezTo>
                  <a:pt x="127651" y="281353"/>
                  <a:pt x="0" y="352994"/>
                  <a:pt x="147190" y="410307"/>
                </a:cubicBezTo>
                <a:cubicBezTo>
                  <a:pt x="294380" y="467620"/>
                  <a:pt x="618718" y="562707"/>
                  <a:pt x="1022513" y="574430"/>
                </a:cubicBezTo>
                <a:cubicBezTo>
                  <a:pt x="1426308" y="586153"/>
                  <a:pt x="2293816" y="564010"/>
                  <a:pt x="2569959" y="480646"/>
                </a:cubicBezTo>
                <a:cubicBezTo>
                  <a:pt x="2846102" y="397282"/>
                  <a:pt x="3027159" y="148492"/>
                  <a:pt x="2679374" y="74246"/>
                </a:cubicBezTo>
                <a:cubicBezTo>
                  <a:pt x="2331589" y="0"/>
                  <a:pt x="870113" y="29959"/>
                  <a:pt x="459805" y="35169"/>
                </a:cubicBezTo>
                <a:close/>
              </a:path>
            </a:pathLst>
          </a:custGeom>
          <a:noFill/>
          <a:ln w="222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2928927" y="5143513"/>
            <a:ext cx="2571768" cy="500066"/>
          </a:xfrm>
          <a:custGeom>
            <a:avLst/>
            <a:gdLst>
              <a:gd name="connsiteX0" fmla="*/ 459805 w 3027159"/>
              <a:gd name="connsiteY0" fmla="*/ 35169 h 586153"/>
              <a:gd name="connsiteX1" fmla="*/ 217528 w 3027159"/>
              <a:gd name="connsiteY1" fmla="*/ 105507 h 586153"/>
              <a:gd name="connsiteX2" fmla="*/ 139374 w 3027159"/>
              <a:gd name="connsiteY2" fmla="*/ 230553 h 586153"/>
              <a:gd name="connsiteX3" fmla="*/ 147190 w 3027159"/>
              <a:gd name="connsiteY3" fmla="*/ 410307 h 586153"/>
              <a:gd name="connsiteX4" fmla="*/ 1022513 w 3027159"/>
              <a:gd name="connsiteY4" fmla="*/ 574430 h 586153"/>
              <a:gd name="connsiteX5" fmla="*/ 2569959 w 3027159"/>
              <a:gd name="connsiteY5" fmla="*/ 480646 h 586153"/>
              <a:gd name="connsiteX6" fmla="*/ 2679374 w 3027159"/>
              <a:gd name="connsiteY6" fmla="*/ 74246 h 586153"/>
              <a:gd name="connsiteX7" fmla="*/ 459805 w 3027159"/>
              <a:gd name="connsiteY7" fmla="*/ 35169 h 586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27159" h="586153">
                <a:moveTo>
                  <a:pt x="459805" y="35169"/>
                </a:moveTo>
                <a:cubicBezTo>
                  <a:pt x="49497" y="40379"/>
                  <a:pt x="270933" y="72943"/>
                  <a:pt x="217528" y="105507"/>
                </a:cubicBezTo>
                <a:cubicBezTo>
                  <a:pt x="164123" y="138071"/>
                  <a:pt x="151097" y="179753"/>
                  <a:pt x="139374" y="230553"/>
                </a:cubicBezTo>
                <a:cubicBezTo>
                  <a:pt x="127651" y="281353"/>
                  <a:pt x="0" y="352994"/>
                  <a:pt x="147190" y="410307"/>
                </a:cubicBezTo>
                <a:cubicBezTo>
                  <a:pt x="294380" y="467620"/>
                  <a:pt x="618718" y="562707"/>
                  <a:pt x="1022513" y="574430"/>
                </a:cubicBezTo>
                <a:cubicBezTo>
                  <a:pt x="1426308" y="586153"/>
                  <a:pt x="2293816" y="564010"/>
                  <a:pt x="2569959" y="480646"/>
                </a:cubicBezTo>
                <a:cubicBezTo>
                  <a:pt x="2846102" y="397282"/>
                  <a:pt x="3027159" y="148492"/>
                  <a:pt x="2679374" y="74246"/>
                </a:cubicBezTo>
                <a:cubicBezTo>
                  <a:pt x="2331589" y="0"/>
                  <a:pt x="870113" y="29959"/>
                  <a:pt x="459805" y="35169"/>
                </a:cubicBezTo>
                <a:close/>
              </a:path>
            </a:pathLst>
          </a:custGeom>
          <a:noFill/>
          <a:ln w="222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" name="AutoShape 14"/>
          <p:cNvSpPr>
            <a:spLocks noChangeArrowheads="1"/>
          </p:cNvSpPr>
          <p:nvPr/>
        </p:nvSpPr>
        <p:spPr bwMode="auto">
          <a:xfrm>
            <a:off x="4357686" y="5857893"/>
            <a:ext cx="3455988" cy="357190"/>
          </a:xfrm>
          <a:prstGeom prst="wedgeRectCallout">
            <a:avLst>
              <a:gd name="adj1" fmla="val -45165"/>
              <a:gd name="adj2" fmla="val -117104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800" dirty="0" err="1" smtClean="0">
                <a:solidFill>
                  <a:schemeClr val="tx1"/>
                </a:solidFill>
              </a:rPr>
              <a:t>Datapoint</a:t>
            </a:r>
            <a:r>
              <a:rPr lang="en-US" sz="1800" dirty="0" smtClean="0">
                <a:solidFill>
                  <a:schemeClr val="tx1"/>
                </a:solidFill>
              </a:rPr>
              <a:t> derived from &lt;</a:t>
            </a:r>
            <a:r>
              <a:rPr lang="en-US" sz="1800" dirty="0" err="1" smtClean="0">
                <a:solidFill>
                  <a:schemeClr val="tx1"/>
                </a:solidFill>
              </a:rPr>
              <a:t>s,a,r,s</a:t>
            </a:r>
            <a:r>
              <a:rPr lang="en-US" sz="1800" dirty="0" smtClean="0">
                <a:solidFill>
                  <a:schemeClr val="tx1"/>
                </a:solidFill>
              </a:rPr>
              <a:t>’&gt;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/>
      <p:bldP spid="553998" grpId="0" animBg="1"/>
      <p:bldP spid="554000" grpId="0" animBg="1"/>
      <p:bldP spid="15" grpId="0" animBg="1"/>
      <p:bldP spid="16" grpId="0" animBg="1"/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Q-learning: General Idea </a:t>
            </a:r>
          </a:p>
        </p:txBody>
      </p:sp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2285984" y="1928802"/>
          <a:ext cx="3814762" cy="577850"/>
        </p:xfrm>
        <a:graphic>
          <a:graphicData uri="http://schemas.openxmlformats.org/presentationml/2006/ole">
            <p:oleObj spid="_x0000_s224258" name="Equation" r:id="rId3" imgW="1511280" imgH="228600" progId="Equation.3">
              <p:embed/>
            </p:oleObj>
          </a:graphicData>
        </a:graphic>
      </p:graphicFrame>
      <p:graphicFrame>
        <p:nvGraphicFramePr>
          <p:cNvPr id="547849" name="Object 9"/>
          <p:cNvGraphicFramePr>
            <a:graphicFrameLocks noChangeAspect="1"/>
          </p:cNvGraphicFramePr>
          <p:nvPr/>
        </p:nvGraphicFramePr>
        <p:xfrm>
          <a:off x="3143240" y="4143380"/>
          <a:ext cx="2371725" cy="720725"/>
        </p:xfrm>
        <a:graphic>
          <a:graphicData uri="http://schemas.openxmlformats.org/presentationml/2006/ole">
            <p:oleObj spid="_x0000_s224259" name="Equation" r:id="rId4" imgW="1295280" imgH="393480" progId="Equation.3">
              <p:embed/>
            </p:oleObj>
          </a:graphicData>
        </a:graphic>
      </p:graphicFrame>
      <p:graphicFrame>
        <p:nvGraphicFramePr>
          <p:cNvPr id="2" name="Object 10"/>
          <p:cNvGraphicFramePr>
            <a:graphicFrameLocks noChangeAspect="1"/>
          </p:cNvGraphicFramePr>
          <p:nvPr/>
        </p:nvGraphicFramePr>
        <p:xfrm>
          <a:off x="3071802" y="5357826"/>
          <a:ext cx="2767012" cy="1255713"/>
        </p:xfrm>
        <a:graphic>
          <a:graphicData uri="http://schemas.openxmlformats.org/presentationml/2006/ole">
            <p:oleObj spid="_x0000_s224260" name="Equation" r:id="rId5" imgW="1511280" imgH="685800" progId="Equation.3">
              <p:embed/>
            </p:oleObj>
          </a:graphicData>
        </a:graphic>
      </p:graphicFrame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574675" y="3143248"/>
            <a:ext cx="8569325" cy="107157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4572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"/>
              <a:tabLst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Remember that when we derived the formula for the running average, we set  </a:t>
            </a:r>
            <a:r>
              <a:rPr lang="en-US" sz="2400" i="1" kern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2400" i="1" kern="0" baseline="-250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k</a:t>
            </a:r>
            <a:r>
              <a:rPr lang="en-US" sz="2400" i="1" kern="0" dirty="0" smtClean="0">
                <a:solidFill>
                  <a:srgbClr val="000000"/>
                </a:solidFill>
                <a:latin typeface="+mn-lt"/>
                <a:ea typeface="+mn-ea"/>
                <a:cs typeface="+mn-cs"/>
              </a:rPr>
              <a:t> = 1/k</a:t>
            </a: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38200" marR="0" lvl="1" indent="-381000" algn="l" defTabSz="457200" rtl="0" eaLnBrk="1" fontAlgn="base" latinLnBrk="0" hangingPunct="1">
              <a:lnSpc>
                <a:spcPct val="90000"/>
              </a:lnSpc>
              <a:spcBef>
                <a:spcPts val="150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  <a:defRPr/>
            </a:pPr>
            <a:endParaRPr kumimoji="0" lang="en-US" sz="20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38200" marR="0" lvl="1" indent="-381000" algn="l" defTabSz="457200" rtl="0" eaLnBrk="1" fontAlgn="base" latinLnBrk="0" hangingPunct="1">
              <a:lnSpc>
                <a:spcPct val="90000"/>
              </a:lnSpc>
              <a:spcBef>
                <a:spcPts val="1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AutoNum type="arabicPeriod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/>
        </p:nvGraphicFramePr>
        <p:xfrm>
          <a:off x="928662" y="1071546"/>
          <a:ext cx="6765925" cy="533400"/>
        </p:xfrm>
        <a:graphic>
          <a:graphicData uri="http://schemas.openxmlformats.org/presentationml/2006/ole">
            <p:oleObj spid="_x0000_s224261" name="Equation" r:id="rId6" imgW="3695400" imgH="29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/>
              <a:t>          Role of </a:t>
            </a:r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/>
              <a:t> 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44" y="928670"/>
            <a:ext cx="8786874" cy="2305050"/>
          </a:xfrm>
        </p:spPr>
        <p:txBody>
          <a:bodyPr/>
          <a:lstStyle/>
          <a:p>
            <a:pPr marL="457200" indent="-457200" eaLnBrk="1" hangingPunct="1"/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</a:rPr>
              <a:t> = </a:t>
            </a:r>
            <a:r>
              <a:rPr lang="en-US" i="1" dirty="0" smtClean="0">
                <a:cs typeface="Times New Roman" pitchFamily="18" charset="0"/>
              </a:rPr>
              <a:t>1/k</a:t>
            </a:r>
            <a:r>
              <a:rPr lang="en-US" dirty="0" smtClean="0">
                <a:cs typeface="Times New Roman" pitchFamily="18" charset="0"/>
              </a:rPr>
              <a:t> decreases with number of elements in the sequence</a:t>
            </a:r>
          </a:p>
          <a:p>
            <a:pPr marL="838200" lvl="1" indent="-381000" eaLnBrk="1" hangingPunct="1"/>
            <a:r>
              <a:rPr lang="en-US" dirty="0" smtClean="0">
                <a:cs typeface="Times New Roman" pitchFamily="18" charset="0"/>
              </a:rPr>
              <a:t>the more elements in the average, the less weight the formula gives to a discrepancy between a new element and the current average </a:t>
            </a:r>
          </a:p>
          <a:p>
            <a:pPr marL="1295400" lvl="2" indent="-381000" eaLnBrk="1" hangingPunct="1"/>
            <a:r>
              <a:rPr lang="en-US" dirty="0" smtClean="0">
                <a:cs typeface="Times New Roman" pitchFamily="18" charset="0"/>
              </a:rPr>
              <a:t>the new elements is seen as the outlier</a:t>
            </a:r>
          </a:p>
          <a:p>
            <a:pPr marL="838200" lvl="1" indent="-381000" eaLnBrk="1" hangingPunct="1"/>
            <a:r>
              <a:rPr lang="en-US" dirty="0" smtClean="0">
                <a:cs typeface="Times New Roman" pitchFamily="18" charset="0"/>
              </a:rPr>
              <a:t>makes sense if all are considered the same: the more elements in the average, the more accurate of an estimate it is </a:t>
            </a:r>
          </a:p>
          <a:p>
            <a:pPr marL="457200" indent="-457200" eaLnBrk="1" hangingPunct="1"/>
            <a:r>
              <a:rPr lang="en-US" dirty="0" smtClean="0">
                <a:cs typeface="Times New Roman" pitchFamily="18" charset="0"/>
              </a:rPr>
              <a:t>What if the most recent elements in the sequence of observations are more accurate? </a:t>
            </a:r>
          </a:p>
          <a:p>
            <a:pPr marL="857250" lvl="1" indent="-457200" eaLnBrk="1" hangingPunct="1"/>
            <a:r>
              <a:rPr lang="en-US" dirty="0" smtClean="0">
                <a:cs typeface="Times New Roman" pitchFamily="18" charset="0"/>
              </a:rPr>
              <a:t>Is this the case in Q-learning?</a:t>
            </a:r>
          </a:p>
          <a:p>
            <a:pPr marL="857250" lvl="1" indent="-457200" eaLnBrk="1" hangingPunct="1"/>
            <a:r>
              <a:rPr lang="en-US" dirty="0" smtClean="0">
                <a:cs typeface="Times New Roman" pitchFamily="18" charset="0"/>
              </a:rPr>
              <a:t>Yes, because each new </a:t>
            </a:r>
            <a:r>
              <a:rPr lang="en-US" dirty="0" err="1" smtClean="0">
                <a:cs typeface="Times New Roman" pitchFamily="18" charset="0"/>
              </a:rPr>
              <a:t>datapoint</a:t>
            </a:r>
            <a:r>
              <a:rPr lang="en-US" dirty="0" smtClean="0">
                <a:cs typeface="Times New Roman" pitchFamily="18" charset="0"/>
              </a:rPr>
              <a:t> is built upon the latest experience &lt;</a:t>
            </a:r>
            <a:r>
              <a:rPr lang="en-US" dirty="0" err="1" smtClean="0">
                <a:cs typeface="Times New Roman" pitchFamily="18" charset="0"/>
              </a:rPr>
              <a:t>s,a,r,s</a:t>
            </a:r>
            <a:r>
              <a:rPr lang="en-US" dirty="0" smtClean="0">
                <a:cs typeface="Times New Roman" pitchFamily="18" charset="0"/>
              </a:rPr>
              <a:t>’&gt;, but also on the existing estimate of Q(</a:t>
            </a:r>
            <a:r>
              <a:rPr lang="en-US" dirty="0" err="1" smtClean="0">
                <a:cs typeface="Times New Roman" pitchFamily="18" charset="0"/>
              </a:rPr>
              <a:t>s’,a</a:t>
            </a:r>
            <a:r>
              <a:rPr lang="en-US" dirty="0" smtClean="0">
                <a:cs typeface="Times New Roman" pitchFamily="18" charset="0"/>
              </a:rPr>
              <a:t>). </a:t>
            </a:r>
          </a:p>
          <a:p>
            <a:pPr marL="857250" lvl="1" indent="-457200" eaLnBrk="1" hangingPunct="1"/>
            <a:r>
              <a:rPr lang="en-US" dirty="0" smtClean="0">
                <a:cs typeface="Times New Roman" pitchFamily="18" charset="0"/>
              </a:rPr>
              <a:t>This estimate improves as Q-learning proceeds, thus newest datapoints in the TD formula are more reliable </a:t>
            </a:r>
            <a:r>
              <a:rPr lang="en-US" smtClean="0">
                <a:cs typeface="Times New Roman" pitchFamily="18" charset="0"/>
              </a:rPr>
              <a:t>than older ones</a:t>
            </a:r>
            <a:endParaRPr lang="el-GR" dirty="0" smtClean="0">
              <a:cs typeface="Times New Roman" pitchFamily="18" charset="0"/>
            </a:endParaRPr>
          </a:p>
        </p:txBody>
      </p:sp>
      <p:graphicFrame>
        <p:nvGraphicFramePr>
          <p:cNvPr id="547850" name="Object 10"/>
          <p:cNvGraphicFramePr>
            <a:graphicFrameLocks noChangeAspect="1"/>
          </p:cNvGraphicFramePr>
          <p:nvPr/>
        </p:nvGraphicFramePr>
        <p:xfrm>
          <a:off x="4357686" y="214290"/>
          <a:ext cx="3814763" cy="577850"/>
        </p:xfrm>
        <a:graphic>
          <a:graphicData uri="http://schemas.openxmlformats.org/presentationml/2006/ole">
            <p:oleObj spid="_x0000_s225282" name="Equation" r:id="rId3" imgW="151128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Fixed vs. Variable </a:t>
            </a:r>
            <a:r>
              <a:rPr lang="el-GR" i="1" smtClean="0">
                <a:cs typeface="Times New Roman" pitchFamily="18" charset="0"/>
              </a:rPr>
              <a:t>α</a:t>
            </a:r>
            <a:r>
              <a:rPr lang="en-US" i="1" baseline="-25000" smtClean="0">
                <a:cs typeface="Times New Roman" pitchFamily="18" charset="0"/>
              </a:rPr>
              <a:t>k</a:t>
            </a:r>
            <a:r>
              <a:rPr lang="en-US" smtClean="0"/>
              <a:t>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569325" cy="2305050"/>
          </a:xfrm>
        </p:spPr>
        <p:txBody>
          <a:bodyPr/>
          <a:lstStyle/>
          <a:p>
            <a:pPr marL="457200" indent="-457200" eaLnBrk="1" hangingPunct="1"/>
            <a:r>
              <a:rPr lang="en-US" dirty="0" smtClean="0">
                <a:cs typeface="Times New Roman" pitchFamily="18" charset="0"/>
              </a:rPr>
              <a:t>One way to weight recent elements more is to fix </a:t>
            </a:r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dirty="0" smtClean="0">
                <a:cs typeface="Times New Roman" pitchFamily="18" charset="0"/>
              </a:rPr>
              <a:t> , 0&lt; </a:t>
            </a:r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i="1" dirty="0" smtClean="0">
                <a:cs typeface="Times New Roman" pitchFamily="18" charset="0"/>
              </a:rPr>
              <a:t> ≤ 1</a:t>
            </a:r>
            <a:r>
              <a:rPr lang="en-US" dirty="0" smtClean="0">
                <a:cs typeface="Times New Roman" pitchFamily="18" charset="0"/>
              </a:rPr>
              <a:t> rather than decreasing  it with </a:t>
            </a:r>
            <a:r>
              <a:rPr lang="en-US" i="1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</a:rPr>
              <a:t>.</a:t>
            </a:r>
          </a:p>
          <a:p>
            <a:pPr marL="457200" indent="-457200" eaLnBrk="1" hangingPunct="1"/>
            <a:r>
              <a:rPr lang="en-US" dirty="0" smtClean="0">
                <a:cs typeface="Times New Roman" pitchFamily="18" charset="0"/>
              </a:rPr>
              <a:t>Problem: the formula for the TD-error converges to the true average of the sequence if</a:t>
            </a:r>
          </a:p>
        </p:txBody>
      </p:sp>
      <p:graphicFrame>
        <p:nvGraphicFramePr>
          <p:cNvPr id="550917" name="Object 5"/>
          <p:cNvGraphicFramePr>
            <a:graphicFrameLocks noChangeAspect="1"/>
          </p:cNvGraphicFramePr>
          <p:nvPr/>
        </p:nvGraphicFramePr>
        <p:xfrm>
          <a:off x="3041650" y="2786063"/>
          <a:ext cx="3325813" cy="790575"/>
        </p:xfrm>
        <a:graphic>
          <a:graphicData uri="http://schemas.openxmlformats.org/presentationml/2006/ole">
            <p:oleObj spid="_x0000_s8194" name="Equation" r:id="rId3" imgW="1815840" imgH="431640" progId="Equation.3">
              <p:embed/>
            </p:oleObj>
          </a:graphicData>
        </a:graphic>
      </p:graphicFrame>
      <p:sp>
        <p:nvSpPr>
          <p:cNvPr id="550920" name="Rectangle 8"/>
          <p:cNvSpPr>
            <a:spLocks noChangeArrowheads="1"/>
          </p:cNvSpPr>
          <p:nvPr/>
        </p:nvSpPr>
        <p:spPr bwMode="auto">
          <a:xfrm>
            <a:off x="214282" y="3643314"/>
            <a:ext cx="8569325" cy="230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True for </a:t>
            </a:r>
            <a:r>
              <a:rPr lang="el-GR" sz="2000" i="1" dirty="0" smtClean="0">
                <a:solidFill>
                  <a:schemeClr val="tx1"/>
                </a:solidFill>
                <a:cs typeface="Times New Roman" pitchFamily="18" charset="0"/>
              </a:rPr>
              <a:t>α</a:t>
            </a:r>
            <a:r>
              <a:rPr lang="el-GR" sz="2000" i="1" dirty="0" smtClean="0">
                <a:cs typeface="Times New Roman" pitchFamily="18" charset="0"/>
              </a:rPr>
              <a:t> </a:t>
            </a:r>
            <a:r>
              <a:rPr lang="en-CA" sz="2000" i="1" dirty="0" smtClean="0">
                <a:solidFill>
                  <a:schemeClr val="tx1"/>
                </a:solidFill>
                <a:cs typeface="Times New Roman" pitchFamily="18" charset="0"/>
              </a:rPr>
              <a:t>= </a:t>
            </a:r>
            <a:r>
              <a:rPr lang="en-US" sz="2000" i="1" dirty="0" smtClean="0">
                <a:solidFill>
                  <a:srgbClr val="000000"/>
                </a:solidFill>
                <a:cs typeface="Times New Roman" pitchFamily="18" charset="0"/>
              </a:rPr>
              <a:t>1/k, but not for fixed </a:t>
            </a:r>
            <a:r>
              <a:rPr lang="el-GR" sz="2000" i="1" smtClean="0">
                <a:solidFill>
                  <a:schemeClr val="tx1"/>
                </a:solidFill>
                <a:cs typeface="Times New Roman" pitchFamily="18" charset="0"/>
              </a:rPr>
              <a:t>α</a:t>
            </a:r>
            <a:endParaRPr lang="en-US" sz="2000" i="1" dirty="0">
              <a:solidFill>
                <a:srgbClr val="000000"/>
              </a:solidFill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Compromise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Still reduce </a:t>
            </a:r>
            <a:r>
              <a:rPr lang="el-GR" sz="2000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as the sequence of elements increases, but doing it more slowly than 1/k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Still converge to the average, but weights more recent observations more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Hard to reach the </a:t>
            </a:r>
            <a:r>
              <a:rPr lang="en-US" sz="2400" dirty="0" smtClean="0">
                <a:solidFill>
                  <a:srgbClr val="000000"/>
                </a:solidFill>
                <a:cs typeface="Times New Roman" pitchFamily="18" charset="0"/>
              </a:rPr>
              <a:t>compromise</a:t>
            </a:r>
            <a:endParaRPr lang="en-US" sz="24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Q-learning: algorithm </a:t>
            </a:r>
          </a:p>
        </p:txBody>
      </p:sp>
      <p:pic>
        <p:nvPicPr>
          <p:cNvPr id="44035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052513"/>
            <a:ext cx="567690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NOTE</a:t>
            </a:r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569325" cy="5472112"/>
          </a:xfrm>
        </p:spPr>
        <p:txBody>
          <a:bodyPr/>
          <a:lstStyle/>
          <a:p>
            <a:pPr eaLnBrk="1" hangingPunct="1"/>
            <a:r>
              <a:rPr lang="en-GB" dirty="0" smtClean="0"/>
              <a:t>For this topic, we will refer to the additional textbook</a:t>
            </a:r>
          </a:p>
          <a:p>
            <a:pPr eaLnBrk="1" hangingPunct="1"/>
            <a:r>
              <a:rPr lang="en-US" dirty="0" smtClean="0"/>
              <a:t>Artificial Intelligence: Foundations of Computational Agents </a:t>
            </a:r>
            <a:r>
              <a:rPr lang="en-US" b="1" i="1" dirty="0" smtClean="0"/>
              <a:t>(P&amp;M)</a:t>
            </a:r>
            <a:r>
              <a:rPr lang="en-US" dirty="0" smtClean="0"/>
              <a:t>.  By David Poole and  Alan </a:t>
            </a:r>
            <a:r>
              <a:rPr lang="en-US" dirty="0" err="1" smtClean="0"/>
              <a:t>Mackworth</a:t>
            </a:r>
            <a:r>
              <a:rPr lang="en-US" dirty="0" smtClean="0"/>
              <a:t>. </a:t>
            </a:r>
          </a:p>
          <a:p>
            <a:pPr lvl="1" eaLnBrk="1" hangingPunct="1"/>
            <a:r>
              <a:rPr lang="en-US" dirty="0" smtClean="0"/>
              <a:t>Relevant chapter   posted on the course schedule page</a:t>
            </a:r>
          </a:p>
          <a:p>
            <a:pPr eaLnBrk="1" hangingPunct="1"/>
            <a:r>
              <a:rPr lang="en-US" dirty="0" smtClean="0"/>
              <a:t>Simpler, clearer coverage, one minor difference in notation you need to be aware of</a:t>
            </a:r>
          </a:p>
          <a:p>
            <a:pPr lvl="1" eaLnBrk="1" hangingPunct="1"/>
            <a:r>
              <a:rPr lang="en-US" dirty="0" smtClean="0"/>
              <a:t>U(s) =&gt; V(s) </a:t>
            </a:r>
          </a:p>
          <a:p>
            <a:pPr eaLnBrk="1" hangingPunct="1"/>
            <a:r>
              <a:rPr lang="en-US" dirty="0" smtClean="0"/>
              <a:t>In the slides, I will use U(s) for consistency with previous lectures</a:t>
            </a:r>
          </a:p>
          <a:p>
            <a:pPr lvl="1" eaLnBrk="1" hangingPunct="1">
              <a:buNone/>
            </a:pPr>
            <a:endParaRPr lang="en-GB" dirty="0" smtClean="0"/>
          </a:p>
          <a:p>
            <a:pPr lvl="1" eaLnBrk="1" hangingPunct="1">
              <a:lnSpc>
                <a:spcPct val="80000"/>
              </a:lnSpc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(variable </a:t>
            </a:r>
            <a:r>
              <a:rPr lang="el-GR" i="1" smtClean="0">
                <a:cs typeface="Times New Roman" pitchFamily="18" charset="0"/>
              </a:rPr>
              <a:t>α</a:t>
            </a:r>
            <a:r>
              <a:rPr lang="en-US" i="1" baseline="-25000" smtClean="0">
                <a:cs typeface="Times New Roman" pitchFamily="18" charset="0"/>
              </a:rPr>
              <a:t>k</a:t>
            </a:r>
            <a:r>
              <a:rPr lang="en-US" i="1" smtClean="0">
                <a:cs typeface="Times New Roman" pitchFamily="18" charset="0"/>
              </a:rPr>
              <a:t>)</a:t>
            </a: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107950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Suppose that in the simple world described earlier, the agent has the following sequence of experiences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2400" dirty="0" smtClean="0">
                <a:solidFill>
                  <a:srgbClr val="000000"/>
                </a:solidFill>
              </a:rPr>
              <a:t>          </a:t>
            </a:r>
            <a:r>
              <a:rPr lang="en-US" sz="2000" i="1" dirty="0" smtClean="0">
                <a:solidFill>
                  <a:srgbClr val="000000"/>
                </a:solidFill>
              </a:rPr>
              <a:t>&lt;s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0</a:t>
            </a:r>
            <a:r>
              <a:rPr lang="en-US" sz="2000" i="1" dirty="0" smtClean="0">
                <a:solidFill>
                  <a:srgbClr val="000000"/>
                </a:solidFill>
              </a:rPr>
              <a:t>, right, 0, s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i="1" dirty="0" smtClean="0">
                <a:solidFill>
                  <a:srgbClr val="000000"/>
                </a:solidFill>
              </a:rPr>
              <a:t>, </a:t>
            </a:r>
            <a:r>
              <a:rPr lang="en-US" sz="2000" i="1" dirty="0" err="1" smtClean="0">
                <a:solidFill>
                  <a:srgbClr val="000000"/>
                </a:solidFill>
              </a:rPr>
              <a:t>upCareful</a:t>
            </a:r>
            <a:r>
              <a:rPr lang="en-US" sz="2000" i="1" dirty="0" smtClean="0">
                <a:solidFill>
                  <a:srgbClr val="000000"/>
                </a:solidFill>
              </a:rPr>
              <a:t>, -1, s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3</a:t>
            </a:r>
            <a:r>
              <a:rPr lang="en-US" sz="2000" i="1" dirty="0" smtClean="0">
                <a:solidFill>
                  <a:srgbClr val="000000"/>
                </a:solidFill>
              </a:rPr>
              <a:t>,  </a:t>
            </a:r>
            <a:r>
              <a:rPr lang="en-US" sz="2000" i="1" dirty="0" err="1" smtClean="0">
                <a:solidFill>
                  <a:srgbClr val="000000"/>
                </a:solidFill>
              </a:rPr>
              <a:t>upCareful</a:t>
            </a:r>
            <a:r>
              <a:rPr lang="en-US" sz="2000" i="1" dirty="0" smtClean="0">
                <a:solidFill>
                  <a:srgbClr val="000000"/>
                </a:solidFill>
              </a:rPr>
              <a:t>, -1, s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5</a:t>
            </a:r>
            <a:r>
              <a:rPr lang="en-US" sz="2000" i="1" dirty="0" smtClean="0">
                <a:solidFill>
                  <a:srgbClr val="000000"/>
                </a:solidFill>
              </a:rPr>
              <a:t>, left, 0, s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4</a:t>
            </a:r>
            <a:r>
              <a:rPr lang="en-US" sz="2000" i="1" dirty="0" smtClean="0">
                <a:solidFill>
                  <a:srgbClr val="000000"/>
                </a:solidFill>
              </a:rPr>
              <a:t>, left, 10, s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0</a:t>
            </a:r>
            <a:r>
              <a:rPr lang="en-US" sz="2000" i="1" dirty="0" smtClean="0">
                <a:solidFill>
                  <a:srgbClr val="000000"/>
                </a:solidFill>
              </a:rPr>
              <a:t>&gt;</a:t>
            </a:r>
            <a:endParaRPr lang="en-US" sz="2000" i="1" dirty="0">
              <a:solidFill>
                <a:srgbClr val="000000"/>
              </a:solidFill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79388" y="2205038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And repeats it </a:t>
            </a:r>
            <a:r>
              <a:rPr lang="en-US" sz="2400" i="1" dirty="0">
                <a:solidFill>
                  <a:srgbClr val="000000"/>
                </a:solidFill>
              </a:rPr>
              <a:t>k</a:t>
            </a:r>
            <a:r>
              <a:rPr lang="en-US" sz="2400" dirty="0">
                <a:solidFill>
                  <a:srgbClr val="000000"/>
                </a:solidFill>
              </a:rPr>
              <a:t> times (not a good behavior for a Q-learning agent, but good for didactic purposes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endParaRPr lang="en-US" sz="24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Table shows the first 3 iterations of Q-learning when</a:t>
            </a:r>
            <a:endParaRPr lang="en-US" sz="2400" dirty="0">
              <a:solidFill>
                <a:srgbClr val="000000"/>
              </a:solidFill>
            </a:endParaRP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Q[</a:t>
            </a:r>
            <a:r>
              <a:rPr lang="en-US" sz="2000" i="1" dirty="0" err="1">
                <a:solidFill>
                  <a:srgbClr val="000000"/>
                </a:solidFill>
                <a:cs typeface="Times New Roman" pitchFamily="18" charset="0"/>
              </a:rPr>
              <a:t>s,a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] 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is initialized to 0 for every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 and 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s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l-GR" sz="2000" i="1" dirty="0">
                <a:solidFill>
                  <a:srgbClr val="000000"/>
                </a:solidFill>
                <a:cs typeface="Times New Roman" pitchFamily="18" charset="0"/>
              </a:rPr>
              <a:t>α</a:t>
            </a:r>
            <a:r>
              <a:rPr lang="en-US" sz="2000" i="1" baseline="-25000" dirty="0">
                <a:solidFill>
                  <a:srgbClr val="000000"/>
                </a:solidFill>
                <a:cs typeface="Times New Roman" pitchFamily="18" charset="0"/>
              </a:rPr>
              <a:t>k</a:t>
            </a:r>
            <a:r>
              <a:rPr lang="en-US" sz="2000" i="1" dirty="0">
                <a:solidFill>
                  <a:srgbClr val="000000"/>
                </a:solidFill>
                <a:cs typeface="Times New Roman" pitchFamily="18" charset="0"/>
              </a:rPr>
              <a:t>= 1/k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l-GR" sz="2000" dirty="0">
                <a:solidFill>
                  <a:srgbClr val="000000"/>
                </a:solidFill>
                <a:cs typeface="Times New Roman" pitchFamily="18" charset="0"/>
              </a:rPr>
              <a:t>γ</a:t>
            </a: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=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0.9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endParaRPr lang="en-U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</a:rPr>
              <a:t>For full demo, see </a:t>
            </a:r>
            <a:r>
              <a:rPr lang="en-US" sz="2000" dirty="0" smtClean="0">
                <a:solidFill>
                  <a:srgbClr val="000000"/>
                </a:solidFill>
                <a:cs typeface="Times New Roman" pitchFamily="18" charset="0"/>
                <a:hlinkClick r:id="rId2"/>
              </a:rPr>
              <a:t>http://www.cs.ubc.ca/~poole/demos/rl/tGame.html</a:t>
            </a:r>
            <a:endParaRPr lang="el-GR" sz="2000" dirty="0">
              <a:solidFill>
                <a:srgbClr val="000000"/>
              </a:solidFill>
              <a:cs typeface="Times New Roman" pitchFamily="18" charset="0"/>
            </a:endParaRPr>
          </a:p>
        </p:txBody>
      </p:sp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714884"/>
            <a:ext cx="74882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2051050" y="836613"/>
          <a:ext cx="4610100" cy="411162"/>
        </p:xfrm>
        <a:graphic>
          <a:graphicData uri="http://schemas.openxmlformats.org/presentationml/2006/ole">
            <p:oleObj spid="_x0000_s12290" name="Equation" r:id="rId3" imgW="3136680" imgH="279360" progId="Equation.3">
              <p:embed/>
            </p:oleObj>
          </a:graphicData>
        </a:graphic>
      </p:graphicFrame>
      <p:graphicFrame>
        <p:nvGraphicFramePr>
          <p:cNvPr id="580623" name="Object 15"/>
          <p:cNvGraphicFramePr>
            <a:graphicFrameLocks noChangeAspect="1"/>
          </p:cNvGraphicFramePr>
          <p:nvPr>
            <p:ph sz="quarter" idx="2"/>
          </p:nvPr>
        </p:nvGraphicFramePr>
        <p:xfrm>
          <a:off x="442913" y="2838450"/>
          <a:ext cx="5303837" cy="642938"/>
        </p:xfrm>
        <a:graphic>
          <a:graphicData uri="http://schemas.openxmlformats.org/presentationml/2006/ole">
            <p:oleObj spid="_x0000_s12291" name="Equation" r:id="rId4" imgW="4190760" imgH="507960" progId="Equation.3">
              <p:embed/>
            </p:oleObj>
          </a:graphicData>
        </a:graphic>
      </p:graphicFrame>
      <p:graphicFrame>
        <p:nvGraphicFramePr>
          <p:cNvPr id="580683" name="Object 75"/>
          <p:cNvGraphicFramePr>
            <a:graphicFrameLocks noChangeAspect="1"/>
          </p:cNvGraphicFramePr>
          <p:nvPr>
            <p:ph sz="quarter" idx="3"/>
          </p:nvPr>
        </p:nvGraphicFramePr>
        <p:xfrm>
          <a:off x="514350" y="3644900"/>
          <a:ext cx="6316663" cy="644525"/>
        </p:xfrm>
        <a:graphic>
          <a:graphicData uri="http://schemas.openxmlformats.org/presentationml/2006/ole">
            <p:oleObj spid="_x0000_s12292" name="Equation" r:id="rId5" imgW="4978080" imgH="507960" progId="Equation.3">
              <p:embed/>
            </p:oleObj>
          </a:graphicData>
        </a:graphic>
      </p:graphicFrame>
      <p:grpSp>
        <p:nvGrpSpPr>
          <p:cNvPr id="12296" name="Group 4"/>
          <p:cNvGrpSpPr>
            <a:grpSpLocks/>
          </p:cNvGrpSpPr>
          <p:nvPr/>
        </p:nvGrpSpPr>
        <p:grpSpPr bwMode="auto">
          <a:xfrm>
            <a:off x="7164388" y="115888"/>
            <a:ext cx="1835150" cy="2305050"/>
            <a:chOff x="3742" y="73"/>
            <a:chExt cx="1860" cy="2315"/>
          </a:xfrm>
        </p:grpSpPr>
        <p:pic>
          <p:nvPicPr>
            <p:cNvPr id="12361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62" name="Text Box 6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2363" name="Text Box 7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2364" name="Text Box 8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2365" name="Text Box 9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2366" name="Text Box 10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2367" name="Text Box 11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2368" name="Text Box 12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2369" name="Text Box 13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2297" name="Picture 7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2413" y="333375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0689" name="Freeform 81"/>
          <p:cNvSpPr>
            <a:spLocks/>
          </p:cNvSpPr>
          <p:nvPr/>
        </p:nvSpPr>
        <p:spPr bwMode="auto">
          <a:xfrm>
            <a:off x="396875" y="476250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690" name="Freeform 82"/>
          <p:cNvSpPr>
            <a:spLocks/>
          </p:cNvSpPr>
          <p:nvPr/>
        </p:nvSpPr>
        <p:spPr bwMode="auto">
          <a:xfrm>
            <a:off x="1331913" y="476250"/>
            <a:ext cx="1873250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73250 w 725"/>
              <a:gd name="T5" fmla="*/ 217488 h 137"/>
              <a:gd name="T6" fmla="*/ 1873250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0691" name="Freeform 83"/>
          <p:cNvSpPr>
            <a:spLocks/>
          </p:cNvSpPr>
          <p:nvPr/>
        </p:nvSpPr>
        <p:spPr bwMode="auto">
          <a:xfrm>
            <a:off x="2987675" y="476250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80695" name="Object 87"/>
          <p:cNvGraphicFramePr>
            <a:graphicFrameLocks noChangeAspect="1"/>
          </p:cNvGraphicFramePr>
          <p:nvPr>
            <p:ph sz="quarter" idx="4"/>
          </p:nvPr>
        </p:nvGraphicFramePr>
        <p:xfrm>
          <a:off x="446088" y="4414838"/>
          <a:ext cx="6380162" cy="646112"/>
        </p:xfrm>
        <a:graphic>
          <a:graphicData uri="http://schemas.openxmlformats.org/presentationml/2006/ole">
            <p:oleObj spid="_x0000_s12293" name="Equation" r:id="rId8" imgW="5016240" imgH="507960" progId="Equation.3">
              <p:embed/>
            </p:oleObj>
          </a:graphicData>
        </a:graphic>
      </p:graphicFrame>
      <p:graphicFrame>
        <p:nvGraphicFramePr>
          <p:cNvPr id="580698" name="Object 90"/>
          <p:cNvGraphicFramePr>
            <a:graphicFrameLocks noChangeAspect="1"/>
          </p:cNvGraphicFramePr>
          <p:nvPr/>
        </p:nvGraphicFramePr>
        <p:xfrm>
          <a:off x="373063" y="5229225"/>
          <a:ext cx="5226050" cy="665163"/>
        </p:xfrm>
        <a:graphic>
          <a:graphicData uri="http://schemas.openxmlformats.org/presentationml/2006/ole">
            <p:oleObj spid="_x0000_s12294" name="Equation" r:id="rId9" imgW="3987720" imgH="507960" progId="Equation.3">
              <p:embed/>
            </p:oleObj>
          </a:graphicData>
        </a:graphic>
      </p:graphicFrame>
      <p:graphicFrame>
        <p:nvGraphicFramePr>
          <p:cNvPr id="580699" name="Object 91"/>
          <p:cNvGraphicFramePr>
            <a:graphicFrameLocks noChangeAspect="1"/>
          </p:cNvGraphicFramePr>
          <p:nvPr/>
        </p:nvGraphicFramePr>
        <p:xfrm>
          <a:off x="436563" y="6021388"/>
          <a:ext cx="5243512" cy="665162"/>
        </p:xfrm>
        <a:graphic>
          <a:graphicData uri="http://schemas.openxmlformats.org/presentationml/2006/ole">
            <p:oleObj spid="_x0000_s12295" name="Equation" r:id="rId10" imgW="4000320" imgH="507960" progId="Equation.3">
              <p:embed/>
            </p:oleObj>
          </a:graphicData>
        </a:graphic>
      </p:graphicFrame>
      <p:sp>
        <p:nvSpPr>
          <p:cNvPr id="580700" name="Freeform 92"/>
          <p:cNvSpPr>
            <a:spLocks/>
          </p:cNvSpPr>
          <p:nvPr/>
        </p:nvSpPr>
        <p:spPr bwMode="auto">
          <a:xfrm>
            <a:off x="45720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80701" name="Group 93"/>
          <p:cNvGraphicFramePr>
            <a:graphicFrameLocks noGrp="1"/>
          </p:cNvGraphicFramePr>
          <p:nvPr/>
        </p:nvGraphicFramePr>
        <p:xfrm>
          <a:off x="1692275" y="1268413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0751" name="Freeform 143"/>
          <p:cNvSpPr>
            <a:spLocks/>
          </p:cNvSpPr>
          <p:nvPr/>
        </p:nvSpPr>
        <p:spPr bwMode="auto">
          <a:xfrm>
            <a:off x="56515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53" name="Text Box 144"/>
          <p:cNvSpPr txBox="1">
            <a:spLocks noChangeArrowheads="1"/>
          </p:cNvSpPr>
          <p:nvPr/>
        </p:nvSpPr>
        <p:spPr bwMode="auto">
          <a:xfrm>
            <a:off x="447675" y="1489075"/>
            <a:ext cx="739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k=1</a:t>
            </a:r>
          </a:p>
        </p:txBody>
      </p:sp>
      <p:sp>
        <p:nvSpPr>
          <p:cNvPr id="12354" name="Text Box 145"/>
          <p:cNvSpPr txBox="1">
            <a:spLocks noChangeArrowheads="1"/>
          </p:cNvSpPr>
          <p:nvPr/>
        </p:nvSpPr>
        <p:spPr bwMode="auto">
          <a:xfrm>
            <a:off x="611188" y="1557338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k=1</a:t>
            </a:r>
          </a:p>
        </p:txBody>
      </p:sp>
      <p:sp>
        <p:nvSpPr>
          <p:cNvPr id="580754" name="Text Box 146"/>
          <p:cNvSpPr txBox="1">
            <a:spLocks noChangeArrowheads="1"/>
          </p:cNvSpPr>
          <p:nvPr/>
        </p:nvSpPr>
        <p:spPr bwMode="auto">
          <a:xfrm>
            <a:off x="5867400" y="5013325"/>
            <a:ext cx="3017838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CC3399"/>
                </a:solidFill>
              </a:rPr>
              <a:t>Only immediate rewards </a:t>
            </a:r>
          </a:p>
          <a:p>
            <a:r>
              <a:rPr lang="en-US" sz="2000" b="1">
                <a:solidFill>
                  <a:srgbClr val="CC3399"/>
                </a:solidFill>
              </a:rPr>
              <a:t>are included in the update</a:t>
            </a:r>
          </a:p>
          <a:p>
            <a:r>
              <a:rPr lang="en-US" sz="2000" b="1">
                <a:solidFill>
                  <a:srgbClr val="CC3399"/>
                </a:solidFill>
              </a:rPr>
              <a:t>in this first pass</a:t>
            </a:r>
            <a:r>
              <a:rPr lang="en-US">
                <a:solidFill>
                  <a:srgbClr val="CC3399"/>
                </a:solidFill>
              </a:rPr>
              <a:t> </a:t>
            </a:r>
          </a:p>
        </p:txBody>
      </p:sp>
      <p:sp>
        <p:nvSpPr>
          <p:cNvPr id="580757" name="AutoShape 149"/>
          <p:cNvSpPr>
            <a:spLocks noChangeArrowheads="1"/>
          </p:cNvSpPr>
          <p:nvPr/>
        </p:nvSpPr>
        <p:spPr bwMode="auto">
          <a:xfrm>
            <a:off x="8027988" y="184467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0759" name="AutoShape 151"/>
          <p:cNvSpPr>
            <a:spLocks noChangeArrowheads="1"/>
          </p:cNvSpPr>
          <p:nvPr/>
        </p:nvSpPr>
        <p:spPr bwMode="auto">
          <a:xfrm>
            <a:off x="8459788" y="1484313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80760" name="AutoShape 152"/>
          <p:cNvSpPr>
            <a:spLocks noChangeArrowheads="1"/>
          </p:cNvSpPr>
          <p:nvPr/>
        </p:nvSpPr>
        <p:spPr bwMode="auto">
          <a:xfrm>
            <a:off x="8443913" y="804863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80761" name="AutoShape 153"/>
          <p:cNvSpPr>
            <a:spLocks noChangeArrowheads="1"/>
          </p:cNvSpPr>
          <p:nvPr/>
        </p:nvSpPr>
        <p:spPr bwMode="auto">
          <a:xfrm flipH="1" flipV="1">
            <a:off x="7956550" y="4048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0762" name="AutoShape 154"/>
          <p:cNvSpPr>
            <a:spLocks noChangeArrowheads="1"/>
          </p:cNvSpPr>
          <p:nvPr/>
        </p:nvSpPr>
        <p:spPr bwMode="auto">
          <a:xfrm flipH="1" flipV="1">
            <a:off x="7451725" y="33337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ction Button: Forward or Next 32">
            <a:hlinkClick r:id="rId11" action="ppaction://hlinksldjump" highlightClick="1"/>
          </p:cNvPr>
          <p:cNvSpPr/>
          <p:nvPr/>
        </p:nvSpPr>
        <p:spPr bwMode="auto">
          <a:xfrm>
            <a:off x="7500958" y="6429396"/>
            <a:ext cx="357190" cy="214314"/>
          </a:xfrm>
          <a:prstGeom prst="actionButtonForwardNex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571604" y="3214686"/>
            <a:ext cx="1643074" cy="214314"/>
          </a:xfrm>
          <a:prstGeom prst="rect">
            <a:avLst/>
          </a:prstGeom>
          <a:solidFill>
            <a:srgbClr val="FFFF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000232" y="4000504"/>
            <a:ext cx="2143140" cy="285752"/>
          </a:xfrm>
          <a:prstGeom prst="rect">
            <a:avLst/>
          </a:prstGeom>
          <a:solidFill>
            <a:srgbClr val="FFFF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1928794" y="4786322"/>
            <a:ext cx="2143140" cy="285752"/>
          </a:xfrm>
          <a:prstGeom prst="rect">
            <a:avLst/>
          </a:prstGeom>
          <a:solidFill>
            <a:srgbClr val="FFFF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89" grpId="0" animBg="1"/>
      <p:bldP spid="580689" grpId="1" animBg="1"/>
      <p:bldP spid="580690" grpId="0" animBg="1"/>
      <p:bldP spid="580690" grpId="1" animBg="1"/>
      <p:bldP spid="580691" grpId="0" animBg="1"/>
      <p:bldP spid="580691" grpId="1" animBg="1"/>
      <p:bldP spid="580700" grpId="0" animBg="1"/>
      <p:bldP spid="580700" grpId="1" animBg="1"/>
      <p:bldP spid="580751" grpId="0" animBg="1"/>
      <p:bldP spid="580751" grpId="1" animBg="1"/>
      <p:bldP spid="580757" grpId="0" animBg="1"/>
      <p:bldP spid="580757" grpId="1" animBg="1"/>
      <p:bldP spid="580759" grpId="0" animBg="1"/>
      <p:bldP spid="580759" grpId="1" animBg="1"/>
      <p:bldP spid="580760" grpId="0" animBg="1"/>
      <p:bldP spid="580760" grpId="1" animBg="1"/>
      <p:bldP spid="580761" grpId="0" animBg="1"/>
      <p:bldP spid="580761" grpId="1" animBg="1"/>
      <p:bldP spid="580762" grpId="0" animBg="1"/>
      <p:bldP spid="580762" grpId="1" animBg="1"/>
      <p:bldP spid="34" grpId="0" animBg="1"/>
      <p:bldP spid="35" grpId="0" animBg="1"/>
      <p:bldP spid="3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2051050" y="836613"/>
          <a:ext cx="4610100" cy="411162"/>
        </p:xfrm>
        <a:graphic>
          <a:graphicData uri="http://schemas.openxmlformats.org/presentationml/2006/ole">
            <p:oleObj spid="_x0000_s13314" name="Equation" r:id="rId3" imgW="3136680" imgH="279360" progId="Equation.3">
              <p:embed/>
            </p:oleObj>
          </a:graphicData>
        </a:graphic>
      </p:graphicFrame>
      <p:graphicFrame>
        <p:nvGraphicFramePr>
          <p:cNvPr id="589827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442913" y="2838450"/>
          <a:ext cx="5303837" cy="642938"/>
        </p:xfrm>
        <a:graphic>
          <a:graphicData uri="http://schemas.openxmlformats.org/presentationml/2006/ole">
            <p:oleObj spid="_x0000_s13315" name="Equation" r:id="rId4" imgW="4190760" imgH="507960" progId="Equation.3">
              <p:embed/>
            </p:oleObj>
          </a:graphicData>
        </a:graphic>
      </p:graphicFrame>
      <p:graphicFrame>
        <p:nvGraphicFramePr>
          <p:cNvPr id="589828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514350" y="3644900"/>
          <a:ext cx="6316663" cy="644525"/>
        </p:xfrm>
        <a:graphic>
          <a:graphicData uri="http://schemas.openxmlformats.org/presentationml/2006/ole">
            <p:oleObj spid="_x0000_s13316" name="Equation" r:id="rId5" imgW="4978080" imgH="507960" progId="Equation.3">
              <p:embed/>
            </p:oleObj>
          </a:graphicData>
        </a:graphic>
      </p:graphicFrame>
      <p:grpSp>
        <p:nvGrpSpPr>
          <p:cNvPr id="13320" name="Group 5"/>
          <p:cNvGrpSpPr>
            <a:grpSpLocks/>
          </p:cNvGrpSpPr>
          <p:nvPr/>
        </p:nvGrpSpPr>
        <p:grpSpPr bwMode="auto">
          <a:xfrm>
            <a:off x="7164388" y="115888"/>
            <a:ext cx="1835150" cy="2305050"/>
            <a:chOff x="3742" y="73"/>
            <a:chExt cx="1860" cy="2315"/>
          </a:xfrm>
        </p:grpSpPr>
        <p:pic>
          <p:nvPicPr>
            <p:cNvPr id="13385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86" name="Text Box 7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3387" name="Text Box 8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3388" name="Text Box 9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3389" name="Text Box 10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3390" name="Text Box 11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3391" name="Text Box 12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3392" name="Text Box 13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3393" name="Text Box 14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3321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2413" y="333375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9840" name="Freeform 16"/>
          <p:cNvSpPr>
            <a:spLocks/>
          </p:cNvSpPr>
          <p:nvPr/>
        </p:nvSpPr>
        <p:spPr bwMode="auto">
          <a:xfrm>
            <a:off x="396875" y="476250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9841" name="Freeform 17"/>
          <p:cNvSpPr>
            <a:spLocks/>
          </p:cNvSpPr>
          <p:nvPr/>
        </p:nvSpPr>
        <p:spPr bwMode="auto">
          <a:xfrm>
            <a:off x="1331913" y="476250"/>
            <a:ext cx="1873250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73250 w 725"/>
              <a:gd name="T5" fmla="*/ 217488 h 137"/>
              <a:gd name="T6" fmla="*/ 1873250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9842" name="Freeform 18"/>
          <p:cNvSpPr>
            <a:spLocks/>
          </p:cNvSpPr>
          <p:nvPr/>
        </p:nvSpPr>
        <p:spPr bwMode="auto">
          <a:xfrm>
            <a:off x="2987675" y="476250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89843" name="Object 19"/>
          <p:cNvGraphicFramePr>
            <a:graphicFrameLocks noChangeAspect="1"/>
          </p:cNvGraphicFramePr>
          <p:nvPr>
            <p:ph sz="quarter" idx="4"/>
          </p:nvPr>
        </p:nvGraphicFramePr>
        <p:xfrm>
          <a:off x="446088" y="4414838"/>
          <a:ext cx="6380162" cy="646112"/>
        </p:xfrm>
        <a:graphic>
          <a:graphicData uri="http://schemas.openxmlformats.org/presentationml/2006/ole">
            <p:oleObj spid="_x0000_s13317" name="Equation" r:id="rId8" imgW="5016240" imgH="507960" progId="Equation.3">
              <p:embed/>
            </p:oleObj>
          </a:graphicData>
        </a:graphic>
      </p:graphicFrame>
      <p:graphicFrame>
        <p:nvGraphicFramePr>
          <p:cNvPr id="589844" name="Object 20"/>
          <p:cNvGraphicFramePr>
            <a:graphicFrameLocks noChangeAspect="1"/>
          </p:cNvGraphicFramePr>
          <p:nvPr/>
        </p:nvGraphicFramePr>
        <p:xfrm>
          <a:off x="373063" y="5229225"/>
          <a:ext cx="5226050" cy="665163"/>
        </p:xfrm>
        <a:graphic>
          <a:graphicData uri="http://schemas.openxmlformats.org/presentationml/2006/ole">
            <p:oleObj spid="_x0000_s13318" name="Equation" r:id="rId9" imgW="3987720" imgH="507960" progId="Equation.3">
              <p:embed/>
            </p:oleObj>
          </a:graphicData>
        </a:graphic>
      </p:graphicFrame>
      <p:graphicFrame>
        <p:nvGraphicFramePr>
          <p:cNvPr id="589845" name="Object 21"/>
          <p:cNvGraphicFramePr>
            <a:graphicFrameLocks noChangeAspect="1"/>
          </p:cNvGraphicFramePr>
          <p:nvPr/>
        </p:nvGraphicFramePr>
        <p:xfrm>
          <a:off x="436563" y="6021388"/>
          <a:ext cx="5243512" cy="665162"/>
        </p:xfrm>
        <a:graphic>
          <a:graphicData uri="http://schemas.openxmlformats.org/presentationml/2006/ole">
            <p:oleObj spid="_x0000_s13319" name="Equation" r:id="rId10" imgW="4000320" imgH="507960" progId="Equation.3">
              <p:embed/>
            </p:oleObj>
          </a:graphicData>
        </a:graphic>
      </p:graphicFrame>
      <p:sp>
        <p:nvSpPr>
          <p:cNvPr id="589846" name="Freeform 22"/>
          <p:cNvSpPr>
            <a:spLocks/>
          </p:cNvSpPr>
          <p:nvPr/>
        </p:nvSpPr>
        <p:spPr bwMode="auto">
          <a:xfrm>
            <a:off x="45720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89847" name="Group 23"/>
          <p:cNvGraphicFramePr>
            <a:graphicFrameLocks noGrp="1"/>
          </p:cNvGraphicFramePr>
          <p:nvPr/>
        </p:nvGraphicFramePr>
        <p:xfrm>
          <a:off x="1692275" y="1268413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9897" name="Freeform 73"/>
          <p:cNvSpPr>
            <a:spLocks/>
          </p:cNvSpPr>
          <p:nvPr/>
        </p:nvSpPr>
        <p:spPr bwMode="auto">
          <a:xfrm>
            <a:off x="56515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77" name="Text Box 74"/>
          <p:cNvSpPr txBox="1">
            <a:spLocks noChangeArrowheads="1"/>
          </p:cNvSpPr>
          <p:nvPr/>
        </p:nvSpPr>
        <p:spPr bwMode="auto">
          <a:xfrm>
            <a:off x="447675" y="1489075"/>
            <a:ext cx="739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k=1</a:t>
            </a:r>
          </a:p>
        </p:txBody>
      </p:sp>
      <p:sp>
        <p:nvSpPr>
          <p:cNvPr id="13378" name="Text Box 75"/>
          <p:cNvSpPr txBox="1">
            <a:spLocks noChangeArrowheads="1"/>
          </p:cNvSpPr>
          <p:nvPr/>
        </p:nvSpPr>
        <p:spPr bwMode="auto">
          <a:xfrm>
            <a:off x="611188" y="1557338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k=1</a:t>
            </a:r>
          </a:p>
        </p:txBody>
      </p:sp>
      <p:sp>
        <p:nvSpPr>
          <p:cNvPr id="589900" name="Text Box 76"/>
          <p:cNvSpPr txBox="1">
            <a:spLocks noChangeArrowheads="1"/>
          </p:cNvSpPr>
          <p:nvPr/>
        </p:nvSpPr>
        <p:spPr bwMode="auto">
          <a:xfrm>
            <a:off x="5867400" y="5013325"/>
            <a:ext cx="3106738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CC3399"/>
                </a:solidFill>
              </a:rPr>
              <a:t>Only immediate rewards </a:t>
            </a:r>
          </a:p>
          <a:p>
            <a:r>
              <a:rPr lang="en-US" sz="2000" b="1">
                <a:solidFill>
                  <a:srgbClr val="CC3399"/>
                </a:solidFill>
              </a:rPr>
              <a:t>are included in the update</a:t>
            </a:r>
            <a:r>
              <a:rPr lang="en-US">
                <a:solidFill>
                  <a:srgbClr val="CC3399"/>
                </a:solidFill>
              </a:rPr>
              <a:t> </a:t>
            </a:r>
          </a:p>
        </p:txBody>
      </p:sp>
      <p:sp>
        <p:nvSpPr>
          <p:cNvPr id="13380" name="AutoShape 77"/>
          <p:cNvSpPr>
            <a:spLocks noChangeArrowheads="1"/>
          </p:cNvSpPr>
          <p:nvPr/>
        </p:nvSpPr>
        <p:spPr bwMode="auto">
          <a:xfrm>
            <a:off x="8027988" y="184467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81" name="AutoShape 78"/>
          <p:cNvSpPr>
            <a:spLocks noChangeArrowheads="1"/>
          </p:cNvSpPr>
          <p:nvPr/>
        </p:nvSpPr>
        <p:spPr bwMode="auto">
          <a:xfrm>
            <a:off x="8459788" y="1484313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3382" name="AutoShape 79"/>
          <p:cNvSpPr>
            <a:spLocks noChangeArrowheads="1"/>
          </p:cNvSpPr>
          <p:nvPr/>
        </p:nvSpPr>
        <p:spPr bwMode="auto">
          <a:xfrm>
            <a:off x="8443913" y="804863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13383" name="AutoShape 80"/>
          <p:cNvSpPr>
            <a:spLocks noChangeArrowheads="1"/>
          </p:cNvSpPr>
          <p:nvPr/>
        </p:nvSpPr>
        <p:spPr bwMode="auto">
          <a:xfrm flipH="1" flipV="1">
            <a:off x="7956550" y="4048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84" name="AutoShape 81"/>
          <p:cNvSpPr>
            <a:spLocks noChangeArrowheads="1"/>
          </p:cNvSpPr>
          <p:nvPr/>
        </p:nvSpPr>
        <p:spPr bwMode="auto">
          <a:xfrm flipH="1" flipV="1">
            <a:off x="7451725" y="33337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9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40" grpId="0" animBg="1"/>
      <p:bldP spid="589840" grpId="1" animBg="1"/>
      <p:bldP spid="589841" grpId="0" animBg="1"/>
      <p:bldP spid="589841" grpId="1" animBg="1"/>
      <p:bldP spid="589842" grpId="0" animBg="1"/>
      <p:bldP spid="589842" grpId="1" animBg="1"/>
      <p:bldP spid="589846" grpId="0" animBg="1"/>
      <p:bldP spid="589846" grpId="1" animBg="1"/>
      <p:bldP spid="589897" grpId="0" animBg="1"/>
      <p:bldP spid="589897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2051050" y="836613"/>
          <a:ext cx="4610100" cy="411162"/>
        </p:xfrm>
        <a:graphic>
          <a:graphicData uri="http://schemas.openxmlformats.org/presentationml/2006/ole">
            <p:oleObj spid="_x0000_s14338" name="Equation" r:id="rId3" imgW="3136680" imgH="279360" progId="Equation.3">
              <p:embed/>
            </p:oleObj>
          </a:graphicData>
        </a:graphic>
      </p:graphicFrame>
      <p:graphicFrame>
        <p:nvGraphicFramePr>
          <p:cNvPr id="592899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515938" y="2830513"/>
          <a:ext cx="5448300" cy="660400"/>
        </p:xfrm>
        <a:graphic>
          <a:graphicData uri="http://schemas.openxmlformats.org/presentationml/2006/ole">
            <p:oleObj spid="_x0000_s14339" name="Equation" r:id="rId4" imgW="4190760" imgH="507960" progId="Equation.3">
              <p:embed/>
            </p:oleObj>
          </a:graphicData>
        </a:graphic>
      </p:graphicFrame>
      <p:graphicFrame>
        <p:nvGraphicFramePr>
          <p:cNvPr id="592900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468313" y="3644900"/>
          <a:ext cx="6408737" cy="644525"/>
        </p:xfrm>
        <a:graphic>
          <a:graphicData uri="http://schemas.openxmlformats.org/presentationml/2006/ole">
            <p:oleObj spid="_x0000_s14340" name="Equation" r:id="rId5" imgW="5054400" imgH="507960" progId="Equation.3">
              <p:embed/>
            </p:oleObj>
          </a:graphicData>
        </a:graphic>
      </p:graphicFrame>
      <p:grpSp>
        <p:nvGrpSpPr>
          <p:cNvPr id="14344" name="Group 5"/>
          <p:cNvGrpSpPr>
            <a:grpSpLocks/>
          </p:cNvGrpSpPr>
          <p:nvPr/>
        </p:nvGrpSpPr>
        <p:grpSpPr bwMode="auto">
          <a:xfrm>
            <a:off x="7164388" y="115888"/>
            <a:ext cx="1835150" cy="2305050"/>
            <a:chOff x="3742" y="73"/>
            <a:chExt cx="1860" cy="2315"/>
          </a:xfrm>
        </p:grpSpPr>
        <p:pic>
          <p:nvPicPr>
            <p:cNvPr id="14409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410" name="Text Box 7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4411" name="Text Box 8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4412" name="Text Box 9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4413" name="Text Box 10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4414" name="Text Box 11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4415" name="Text Box 12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4416" name="Text Box 13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4417" name="Text Box 14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4345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2413" y="333375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2912" name="Freeform 16"/>
          <p:cNvSpPr>
            <a:spLocks/>
          </p:cNvSpPr>
          <p:nvPr/>
        </p:nvSpPr>
        <p:spPr bwMode="auto">
          <a:xfrm>
            <a:off x="396875" y="476250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2913" name="Freeform 17"/>
          <p:cNvSpPr>
            <a:spLocks/>
          </p:cNvSpPr>
          <p:nvPr/>
        </p:nvSpPr>
        <p:spPr bwMode="auto">
          <a:xfrm>
            <a:off x="1403350" y="476250"/>
            <a:ext cx="1801813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1813 w 725"/>
              <a:gd name="T5" fmla="*/ 217488 h 137"/>
              <a:gd name="T6" fmla="*/ 1801813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2914" name="Freeform 18"/>
          <p:cNvSpPr>
            <a:spLocks/>
          </p:cNvSpPr>
          <p:nvPr/>
        </p:nvSpPr>
        <p:spPr bwMode="auto">
          <a:xfrm>
            <a:off x="2987675" y="476250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2915" name="Object 19"/>
          <p:cNvGraphicFramePr>
            <a:graphicFrameLocks noChangeAspect="1"/>
          </p:cNvGraphicFramePr>
          <p:nvPr>
            <p:ph sz="quarter" idx="4"/>
          </p:nvPr>
        </p:nvGraphicFramePr>
        <p:xfrm>
          <a:off x="395288" y="4414838"/>
          <a:ext cx="6481762" cy="646112"/>
        </p:xfrm>
        <a:graphic>
          <a:graphicData uri="http://schemas.openxmlformats.org/presentationml/2006/ole">
            <p:oleObj spid="_x0000_s14341" name="Equation" r:id="rId8" imgW="5092560" imgH="507960" progId="Equation.3">
              <p:embed/>
            </p:oleObj>
          </a:graphicData>
        </a:graphic>
      </p:graphicFrame>
      <p:graphicFrame>
        <p:nvGraphicFramePr>
          <p:cNvPr id="592916" name="Object 20"/>
          <p:cNvGraphicFramePr>
            <a:graphicFrameLocks noChangeAspect="1"/>
          </p:cNvGraphicFramePr>
          <p:nvPr/>
        </p:nvGraphicFramePr>
        <p:xfrm>
          <a:off x="323850" y="5229225"/>
          <a:ext cx="5326063" cy="665163"/>
        </p:xfrm>
        <a:graphic>
          <a:graphicData uri="http://schemas.openxmlformats.org/presentationml/2006/ole">
            <p:oleObj spid="_x0000_s14342" name="Equation" r:id="rId9" imgW="4063680" imgH="507960" progId="Equation.3">
              <p:embed/>
            </p:oleObj>
          </a:graphicData>
        </a:graphic>
      </p:graphicFrame>
      <p:graphicFrame>
        <p:nvGraphicFramePr>
          <p:cNvPr id="592917" name="Object 21"/>
          <p:cNvGraphicFramePr>
            <a:graphicFrameLocks noChangeAspect="1"/>
          </p:cNvGraphicFramePr>
          <p:nvPr/>
        </p:nvGraphicFramePr>
        <p:xfrm>
          <a:off x="395288" y="6021388"/>
          <a:ext cx="5326062" cy="665162"/>
        </p:xfrm>
        <a:graphic>
          <a:graphicData uri="http://schemas.openxmlformats.org/presentationml/2006/ole">
            <p:oleObj spid="_x0000_s14343" name="Equation" r:id="rId10" imgW="4063680" imgH="507960" progId="Equation.3">
              <p:embed/>
            </p:oleObj>
          </a:graphicData>
        </a:graphic>
      </p:graphicFrame>
      <p:sp>
        <p:nvSpPr>
          <p:cNvPr id="592918" name="Freeform 22"/>
          <p:cNvSpPr>
            <a:spLocks/>
          </p:cNvSpPr>
          <p:nvPr/>
        </p:nvSpPr>
        <p:spPr bwMode="auto">
          <a:xfrm>
            <a:off x="45720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2919" name="Group 23"/>
          <p:cNvGraphicFramePr>
            <a:graphicFrameLocks noGrp="1"/>
          </p:cNvGraphicFramePr>
          <p:nvPr/>
        </p:nvGraphicFramePr>
        <p:xfrm>
          <a:off x="1692275" y="1268413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2969" name="Freeform 73"/>
          <p:cNvSpPr>
            <a:spLocks/>
          </p:cNvSpPr>
          <p:nvPr/>
        </p:nvSpPr>
        <p:spPr bwMode="auto">
          <a:xfrm>
            <a:off x="56515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1" name="Text Box 74"/>
          <p:cNvSpPr txBox="1">
            <a:spLocks noChangeArrowheads="1"/>
          </p:cNvSpPr>
          <p:nvPr/>
        </p:nvSpPr>
        <p:spPr bwMode="auto">
          <a:xfrm>
            <a:off x="447675" y="1489075"/>
            <a:ext cx="739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k=1</a:t>
            </a:r>
          </a:p>
        </p:txBody>
      </p:sp>
      <p:sp>
        <p:nvSpPr>
          <p:cNvPr id="14402" name="Text Box 75"/>
          <p:cNvSpPr txBox="1">
            <a:spLocks noChangeArrowheads="1"/>
          </p:cNvSpPr>
          <p:nvPr/>
        </p:nvSpPr>
        <p:spPr bwMode="auto">
          <a:xfrm>
            <a:off x="395288" y="1628775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k=2</a:t>
            </a:r>
          </a:p>
        </p:txBody>
      </p:sp>
      <p:sp>
        <p:nvSpPr>
          <p:cNvPr id="592972" name="AutoShape 76"/>
          <p:cNvSpPr>
            <a:spLocks/>
          </p:cNvSpPr>
          <p:nvPr/>
        </p:nvSpPr>
        <p:spPr bwMode="auto">
          <a:xfrm>
            <a:off x="6372225" y="4797425"/>
            <a:ext cx="2592388" cy="914400"/>
          </a:xfrm>
          <a:prstGeom prst="borderCallout1">
            <a:avLst>
              <a:gd name="adj1" fmla="val 108333"/>
              <a:gd name="adj2" fmla="val 95593"/>
              <a:gd name="adj3" fmla="val 108333"/>
              <a:gd name="adj4" fmla="val -9687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chemeClr val="tx1"/>
                </a:solidFill>
              </a:rPr>
              <a:t>1 step backup from previous positive reward in s4</a:t>
            </a:r>
          </a:p>
        </p:txBody>
      </p:sp>
      <p:sp>
        <p:nvSpPr>
          <p:cNvPr id="592973" name="AutoShape 77"/>
          <p:cNvSpPr>
            <a:spLocks noChangeArrowheads="1"/>
          </p:cNvSpPr>
          <p:nvPr/>
        </p:nvSpPr>
        <p:spPr bwMode="auto">
          <a:xfrm>
            <a:off x="8027988" y="184467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2974" name="AutoShape 78"/>
          <p:cNvSpPr>
            <a:spLocks noChangeArrowheads="1"/>
          </p:cNvSpPr>
          <p:nvPr/>
        </p:nvSpPr>
        <p:spPr bwMode="auto">
          <a:xfrm>
            <a:off x="8459788" y="1484313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2975" name="AutoShape 79"/>
          <p:cNvSpPr>
            <a:spLocks noChangeArrowheads="1"/>
          </p:cNvSpPr>
          <p:nvPr/>
        </p:nvSpPr>
        <p:spPr bwMode="auto">
          <a:xfrm>
            <a:off x="8443913" y="804863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2976" name="AutoShape 80"/>
          <p:cNvSpPr>
            <a:spLocks noChangeArrowheads="1"/>
          </p:cNvSpPr>
          <p:nvPr/>
        </p:nvSpPr>
        <p:spPr bwMode="auto">
          <a:xfrm flipH="1" flipV="1">
            <a:off x="7956550" y="4048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2977" name="AutoShape 81"/>
          <p:cNvSpPr>
            <a:spLocks noChangeArrowheads="1"/>
          </p:cNvSpPr>
          <p:nvPr/>
        </p:nvSpPr>
        <p:spPr bwMode="auto">
          <a:xfrm flipH="1" flipV="1">
            <a:off x="7451725" y="33337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2"/>
          <p:cNvSpPr/>
          <p:nvPr/>
        </p:nvSpPr>
        <p:spPr bwMode="auto">
          <a:xfrm>
            <a:off x="1428728" y="5572140"/>
            <a:ext cx="2286016" cy="285752"/>
          </a:xfrm>
          <a:prstGeom prst="rect">
            <a:avLst/>
          </a:prstGeom>
          <a:solidFill>
            <a:srgbClr val="FFFF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CA" sz="2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912" grpId="0" animBg="1"/>
      <p:bldP spid="592912" grpId="1" animBg="1"/>
      <p:bldP spid="592913" grpId="0" animBg="1"/>
      <p:bldP spid="592913" grpId="1" animBg="1"/>
      <p:bldP spid="592914" grpId="0" animBg="1"/>
      <p:bldP spid="592914" grpId="1" animBg="1"/>
      <p:bldP spid="592918" grpId="0" animBg="1"/>
      <p:bldP spid="592918" grpId="1" animBg="1"/>
      <p:bldP spid="592969" grpId="0" animBg="1"/>
      <p:bldP spid="592969" grpId="1" animBg="1"/>
      <p:bldP spid="592972" grpId="0" animBg="1"/>
      <p:bldP spid="592973" grpId="0" animBg="1"/>
      <p:bldP spid="592973" grpId="1" animBg="1"/>
      <p:bldP spid="592974" grpId="0" animBg="1"/>
      <p:bldP spid="592974" grpId="1" animBg="1"/>
      <p:bldP spid="592975" grpId="0" animBg="1"/>
      <p:bldP spid="592975" grpId="1" animBg="1"/>
      <p:bldP spid="592976" grpId="0" animBg="1"/>
      <p:bldP spid="592976" grpId="1" animBg="1"/>
      <p:bldP spid="592977" grpId="0" animBg="1"/>
      <p:bldP spid="592977" grpId="1" animBg="1"/>
      <p:bldP spid="3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2051050" y="836613"/>
          <a:ext cx="4610100" cy="411162"/>
        </p:xfrm>
        <a:graphic>
          <a:graphicData uri="http://schemas.openxmlformats.org/presentationml/2006/ole">
            <p:oleObj spid="_x0000_s15362" name="Equation" r:id="rId3" imgW="3136680" imgH="279360" progId="Equation.3">
              <p:embed/>
            </p:oleObj>
          </a:graphicData>
        </a:graphic>
      </p:graphicFrame>
      <p:graphicFrame>
        <p:nvGraphicFramePr>
          <p:cNvPr id="590851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515938" y="2830513"/>
          <a:ext cx="5448300" cy="660400"/>
        </p:xfrm>
        <a:graphic>
          <a:graphicData uri="http://schemas.openxmlformats.org/presentationml/2006/ole">
            <p:oleObj spid="_x0000_s15363" name="Equation" r:id="rId4" imgW="4190760" imgH="507960" progId="Equation.3">
              <p:embed/>
            </p:oleObj>
          </a:graphicData>
        </a:graphic>
      </p:graphicFrame>
      <p:graphicFrame>
        <p:nvGraphicFramePr>
          <p:cNvPr id="590852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468313" y="3644900"/>
          <a:ext cx="6408737" cy="644525"/>
        </p:xfrm>
        <a:graphic>
          <a:graphicData uri="http://schemas.openxmlformats.org/presentationml/2006/ole">
            <p:oleObj spid="_x0000_s15364" name="Equation" r:id="rId5" imgW="5054400" imgH="507960" progId="Equation.3">
              <p:embed/>
            </p:oleObj>
          </a:graphicData>
        </a:graphic>
      </p:graphicFrame>
      <p:grpSp>
        <p:nvGrpSpPr>
          <p:cNvPr id="15368" name="Group 5"/>
          <p:cNvGrpSpPr>
            <a:grpSpLocks/>
          </p:cNvGrpSpPr>
          <p:nvPr/>
        </p:nvGrpSpPr>
        <p:grpSpPr bwMode="auto">
          <a:xfrm>
            <a:off x="7164388" y="115888"/>
            <a:ext cx="1835150" cy="2305050"/>
            <a:chOff x="3742" y="73"/>
            <a:chExt cx="1860" cy="2315"/>
          </a:xfrm>
        </p:grpSpPr>
        <p:pic>
          <p:nvPicPr>
            <p:cNvPr id="15433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434" name="Text Box 7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5435" name="Text Box 8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5436" name="Text Box 9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5437" name="Text Box 10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5438" name="Text Box 11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5439" name="Text Box 12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5440" name="Text Box 13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5441" name="Text Box 14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5369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2413" y="333375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0864" name="Freeform 16"/>
          <p:cNvSpPr>
            <a:spLocks/>
          </p:cNvSpPr>
          <p:nvPr/>
        </p:nvSpPr>
        <p:spPr bwMode="auto">
          <a:xfrm>
            <a:off x="396875" y="476250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0865" name="Freeform 17"/>
          <p:cNvSpPr>
            <a:spLocks/>
          </p:cNvSpPr>
          <p:nvPr/>
        </p:nvSpPr>
        <p:spPr bwMode="auto">
          <a:xfrm>
            <a:off x="1403350" y="476250"/>
            <a:ext cx="1801813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1813 w 725"/>
              <a:gd name="T5" fmla="*/ 217488 h 137"/>
              <a:gd name="T6" fmla="*/ 1801813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0866" name="Freeform 18"/>
          <p:cNvSpPr>
            <a:spLocks/>
          </p:cNvSpPr>
          <p:nvPr/>
        </p:nvSpPr>
        <p:spPr bwMode="auto">
          <a:xfrm>
            <a:off x="2987675" y="476250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0867" name="Object 19"/>
          <p:cNvGraphicFramePr>
            <a:graphicFrameLocks noChangeAspect="1"/>
          </p:cNvGraphicFramePr>
          <p:nvPr>
            <p:ph sz="quarter" idx="4"/>
          </p:nvPr>
        </p:nvGraphicFramePr>
        <p:xfrm>
          <a:off x="395288" y="4414838"/>
          <a:ext cx="6481762" cy="646112"/>
        </p:xfrm>
        <a:graphic>
          <a:graphicData uri="http://schemas.openxmlformats.org/presentationml/2006/ole">
            <p:oleObj spid="_x0000_s15365" name="Equation" r:id="rId8" imgW="5092560" imgH="507960" progId="Equation.3">
              <p:embed/>
            </p:oleObj>
          </a:graphicData>
        </a:graphic>
      </p:graphicFrame>
      <p:graphicFrame>
        <p:nvGraphicFramePr>
          <p:cNvPr id="590868" name="Object 20"/>
          <p:cNvGraphicFramePr>
            <a:graphicFrameLocks noChangeAspect="1"/>
          </p:cNvGraphicFramePr>
          <p:nvPr/>
        </p:nvGraphicFramePr>
        <p:xfrm>
          <a:off x="323850" y="5229225"/>
          <a:ext cx="5326063" cy="665163"/>
        </p:xfrm>
        <a:graphic>
          <a:graphicData uri="http://schemas.openxmlformats.org/presentationml/2006/ole">
            <p:oleObj spid="_x0000_s15366" name="Equation" r:id="rId9" imgW="4063680" imgH="507960" progId="Equation.3">
              <p:embed/>
            </p:oleObj>
          </a:graphicData>
        </a:graphic>
      </p:graphicFrame>
      <p:graphicFrame>
        <p:nvGraphicFramePr>
          <p:cNvPr id="590869" name="Object 21"/>
          <p:cNvGraphicFramePr>
            <a:graphicFrameLocks noChangeAspect="1"/>
          </p:cNvGraphicFramePr>
          <p:nvPr/>
        </p:nvGraphicFramePr>
        <p:xfrm>
          <a:off x="395288" y="6021388"/>
          <a:ext cx="5326062" cy="665162"/>
        </p:xfrm>
        <a:graphic>
          <a:graphicData uri="http://schemas.openxmlformats.org/presentationml/2006/ole">
            <p:oleObj spid="_x0000_s15367" name="Equation" r:id="rId10" imgW="4063680" imgH="507960" progId="Equation.3">
              <p:embed/>
            </p:oleObj>
          </a:graphicData>
        </a:graphic>
      </p:graphicFrame>
      <p:sp>
        <p:nvSpPr>
          <p:cNvPr id="590870" name="Freeform 22"/>
          <p:cNvSpPr>
            <a:spLocks/>
          </p:cNvSpPr>
          <p:nvPr/>
        </p:nvSpPr>
        <p:spPr bwMode="auto">
          <a:xfrm>
            <a:off x="45720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0871" name="Group 23"/>
          <p:cNvGraphicFramePr>
            <a:graphicFrameLocks noGrp="1"/>
          </p:cNvGraphicFramePr>
          <p:nvPr/>
        </p:nvGraphicFramePr>
        <p:xfrm>
          <a:off x="1692275" y="1268413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0921" name="Freeform 73"/>
          <p:cNvSpPr>
            <a:spLocks/>
          </p:cNvSpPr>
          <p:nvPr/>
        </p:nvSpPr>
        <p:spPr bwMode="auto">
          <a:xfrm>
            <a:off x="56515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25" name="Text Box 74"/>
          <p:cNvSpPr txBox="1">
            <a:spLocks noChangeArrowheads="1"/>
          </p:cNvSpPr>
          <p:nvPr/>
        </p:nvSpPr>
        <p:spPr bwMode="auto">
          <a:xfrm>
            <a:off x="447675" y="1489075"/>
            <a:ext cx="739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k=1</a:t>
            </a:r>
          </a:p>
        </p:txBody>
      </p:sp>
      <p:sp>
        <p:nvSpPr>
          <p:cNvPr id="15426" name="Text Box 75"/>
          <p:cNvSpPr txBox="1">
            <a:spLocks noChangeArrowheads="1"/>
          </p:cNvSpPr>
          <p:nvPr/>
        </p:nvSpPr>
        <p:spPr bwMode="auto">
          <a:xfrm>
            <a:off x="395288" y="1628775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k=2</a:t>
            </a:r>
          </a:p>
        </p:txBody>
      </p:sp>
      <p:sp>
        <p:nvSpPr>
          <p:cNvPr id="590924" name="AutoShape 76"/>
          <p:cNvSpPr>
            <a:spLocks/>
          </p:cNvSpPr>
          <p:nvPr/>
        </p:nvSpPr>
        <p:spPr bwMode="auto">
          <a:xfrm>
            <a:off x="6372225" y="4797425"/>
            <a:ext cx="2592388" cy="914400"/>
          </a:xfrm>
          <a:prstGeom prst="borderCallout1">
            <a:avLst>
              <a:gd name="adj1" fmla="val 108333"/>
              <a:gd name="adj2" fmla="val 95593"/>
              <a:gd name="adj3" fmla="val 108333"/>
              <a:gd name="adj4" fmla="val -9687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chemeClr val="tx1"/>
                </a:solidFill>
              </a:rPr>
              <a:t>1 step backup from previous positive reward in s4</a:t>
            </a:r>
          </a:p>
        </p:txBody>
      </p:sp>
      <p:sp>
        <p:nvSpPr>
          <p:cNvPr id="590925" name="AutoShape 77"/>
          <p:cNvSpPr>
            <a:spLocks noChangeArrowheads="1"/>
          </p:cNvSpPr>
          <p:nvPr/>
        </p:nvSpPr>
        <p:spPr bwMode="auto">
          <a:xfrm>
            <a:off x="8027988" y="184467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0926" name="AutoShape 78"/>
          <p:cNvSpPr>
            <a:spLocks noChangeArrowheads="1"/>
          </p:cNvSpPr>
          <p:nvPr/>
        </p:nvSpPr>
        <p:spPr bwMode="auto">
          <a:xfrm>
            <a:off x="8459788" y="1484313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0927" name="AutoShape 79"/>
          <p:cNvSpPr>
            <a:spLocks noChangeArrowheads="1"/>
          </p:cNvSpPr>
          <p:nvPr/>
        </p:nvSpPr>
        <p:spPr bwMode="auto">
          <a:xfrm>
            <a:off x="8443913" y="804863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0928" name="AutoShape 80"/>
          <p:cNvSpPr>
            <a:spLocks noChangeArrowheads="1"/>
          </p:cNvSpPr>
          <p:nvPr/>
        </p:nvSpPr>
        <p:spPr bwMode="auto">
          <a:xfrm flipH="1" flipV="1">
            <a:off x="7956550" y="4048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0929" name="AutoShape 81"/>
          <p:cNvSpPr>
            <a:spLocks noChangeArrowheads="1"/>
          </p:cNvSpPr>
          <p:nvPr/>
        </p:nvSpPr>
        <p:spPr bwMode="auto">
          <a:xfrm flipH="1" flipV="1">
            <a:off x="7451725" y="33337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64" grpId="0" animBg="1"/>
      <p:bldP spid="590864" grpId="1" animBg="1"/>
      <p:bldP spid="590865" grpId="0" animBg="1"/>
      <p:bldP spid="590865" grpId="1" animBg="1"/>
      <p:bldP spid="590866" grpId="0" animBg="1"/>
      <p:bldP spid="590866" grpId="1" animBg="1"/>
      <p:bldP spid="590870" grpId="0" animBg="1"/>
      <p:bldP spid="590870" grpId="1" animBg="1"/>
      <p:bldP spid="590921" grpId="0" animBg="1"/>
      <p:bldP spid="590921" grpId="1" animBg="1"/>
      <p:bldP spid="590924" grpId="0" animBg="1"/>
      <p:bldP spid="590925" grpId="0" animBg="1"/>
      <p:bldP spid="590925" grpId="1" animBg="1"/>
      <p:bldP spid="590926" grpId="0" animBg="1"/>
      <p:bldP spid="590926" grpId="1" animBg="1"/>
      <p:bldP spid="590927" grpId="0" animBg="1"/>
      <p:bldP spid="590927" grpId="1" animBg="1"/>
      <p:bldP spid="590928" grpId="0" animBg="1"/>
      <p:bldP spid="590928" grpId="1" animBg="1"/>
      <p:bldP spid="590929" grpId="0" animBg="1"/>
      <p:bldP spid="590929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2051050" y="836613"/>
          <a:ext cx="4610100" cy="411162"/>
        </p:xfrm>
        <a:graphic>
          <a:graphicData uri="http://schemas.openxmlformats.org/presentationml/2006/ole">
            <p:oleObj spid="_x0000_s16386" name="Equation" r:id="rId3" imgW="3136680" imgH="279360" progId="Equation.3">
              <p:embed/>
            </p:oleObj>
          </a:graphicData>
        </a:graphic>
      </p:graphicFrame>
      <p:graphicFrame>
        <p:nvGraphicFramePr>
          <p:cNvPr id="593923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515938" y="2830513"/>
          <a:ext cx="5448300" cy="660400"/>
        </p:xfrm>
        <a:graphic>
          <a:graphicData uri="http://schemas.openxmlformats.org/presentationml/2006/ole">
            <p:oleObj spid="_x0000_s16387" name="Equation" r:id="rId4" imgW="4190760" imgH="507960" progId="Equation.3">
              <p:embed/>
            </p:oleObj>
          </a:graphicData>
        </a:graphic>
      </p:graphicFrame>
      <p:graphicFrame>
        <p:nvGraphicFramePr>
          <p:cNvPr id="593924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468313" y="3644900"/>
          <a:ext cx="6408737" cy="644525"/>
        </p:xfrm>
        <a:graphic>
          <a:graphicData uri="http://schemas.openxmlformats.org/presentationml/2006/ole">
            <p:oleObj spid="_x0000_s16388" name="Equation" r:id="rId5" imgW="5054400" imgH="507960" progId="Equation.3">
              <p:embed/>
            </p:oleObj>
          </a:graphicData>
        </a:graphic>
      </p:graphicFrame>
      <p:grpSp>
        <p:nvGrpSpPr>
          <p:cNvPr id="16392" name="Group 5"/>
          <p:cNvGrpSpPr>
            <a:grpSpLocks/>
          </p:cNvGrpSpPr>
          <p:nvPr/>
        </p:nvGrpSpPr>
        <p:grpSpPr bwMode="auto">
          <a:xfrm>
            <a:off x="7164388" y="115888"/>
            <a:ext cx="1835150" cy="2305050"/>
            <a:chOff x="3742" y="73"/>
            <a:chExt cx="1860" cy="2315"/>
          </a:xfrm>
        </p:grpSpPr>
        <p:pic>
          <p:nvPicPr>
            <p:cNvPr id="16457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458" name="Text Box 7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6459" name="Text Box 8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6460" name="Text Box 9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6461" name="Text Box 10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6462" name="Text Box 11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6463" name="Text Box 12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6464" name="Text Box 13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6465" name="Text Box 14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6393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2413" y="333375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36" name="Freeform 16"/>
          <p:cNvSpPr>
            <a:spLocks/>
          </p:cNvSpPr>
          <p:nvPr/>
        </p:nvSpPr>
        <p:spPr bwMode="auto">
          <a:xfrm>
            <a:off x="396875" y="476250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37" name="Freeform 17"/>
          <p:cNvSpPr>
            <a:spLocks/>
          </p:cNvSpPr>
          <p:nvPr/>
        </p:nvSpPr>
        <p:spPr bwMode="auto">
          <a:xfrm>
            <a:off x="1403350" y="476250"/>
            <a:ext cx="1801813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1813 w 725"/>
              <a:gd name="T5" fmla="*/ 217488 h 137"/>
              <a:gd name="T6" fmla="*/ 1801813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38" name="Freeform 18"/>
          <p:cNvSpPr>
            <a:spLocks/>
          </p:cNvSpPr>
          <p:nvPr/>
        </p:nvSpPr>
        <p:spPr bwMode="auto">
          <a:xfrm>
            <a:off x="2987675" y="476250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3939" name="Object 19"/>
          <p:cNvGraphicFramePr>
            <a:graphicFrameLocks noChangeAspect="1"/>
          </p:cNvGraphicFramePr>
          <p:nvPr>
            <p:ph sz="quarter" idx="4"/>
          </p:nvPr>
        </p:nvGraphicFramePr>
        <p:xfrm>
          <a:off x="395288" y="4414838"/>
          <a:ext cx="6481762" cy="646112"/>
        </p:xfrm>
        <a:graphic>
          <a:graphicData uri="http://schemas.openxmlformats.org/presentationml/2006/ole">
            <p:oleObj spid="_x0000_s16389" name="Equation" r:id="rId8" imgW="5092560" imgH="507960" progId="Equation.3">
              <p:embed/>
            </p:oleObj>
          </a:graphicData>
        </a:graphic>
      </p:graphicFrame>
      <p:graphicFrame>
        <p:nvGraphicFramePr>
          <p:cNvPr id="593940" name="Object 20"/>
          <p:cNvGraphicFramePr>
            <a:graphicFrameLocks noChangeAspect="1"/>
          </p:cNvGraphicFramePr>
          <p:nvPr/>
        </p:nvGraphicFramePr>
        <p:xfrm>
          <a:off x="323850" y="5229225"/>
          <a:ext cx="5326063" cy="665163"/>
        </p:xfrm>
        <a:graphic>
          <a:graphicData uri="http://schemas.openxmlformats.org/presentationml/2006/ole">
            <p:oleObj spid="_x0000_s16390" name="Equation" r:id="rId9" imgW="4063680" imgH="507960" progId="Equation.3">
              <p:embed/>
            </p:oleObj>
          </a:graphicData>
        </a:graphic>
      </p:graphicFrame>
      <p:graphicFrame>
        <p:nvGraphicFramePr>
          <p:cNvPr id="593941" name="Object 21"/>
          <p:cNvGraphicFramePr>
            <a:graphicFrameLocks noChangeAspect="1"/>
          </p:cNvGraphicFramePr>
          <p:nvPr/>
        </p:nvGraphicFramePr>
        <p:xfrm>
          <a:off x="395288" y="6021388"/>
          <a:ext cx="5326062" cy="665162"/>
        </p:xfrm>
        <a:graphic>
          <a:graphicData uri="http://schemas.openxmlformats.org/presentationml/2006/ole">
            <p:oleObj spid="_x0000_s16391" name="Equation" r:id="rId10" imgW="4063680" imgH="507960" progId="Equation.3">
              <p:embed/>
            </p:oleObj>
          </a:graphicData>
        </a:graphic>
      </p:graphicFrame>
      <p:sp>
        <p:nvSpPr>
          <p:cNvPr id="593942" name="Freeform 22"/>
          <p:cNvSpPr>
            <a:spLocks/>
          </p:cNvSpPr>
          <p:nvPr/>
        </p:nvSpPr>
        <p:spPr bwMode="auto">
          <a:xfrm>
            <a:off x="45720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3943" name="Group 23"/>
          <p:cNvGraphicFramePr>
            <a:graphicFrameLocks noGrp="1"/>
          </p:cNvGraphicFramePr>
          <p:nvPr/>
        </p:nvGraphicFramePr>
        <p:xfrm>
          <a:off x="1692275" y="1268413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4.5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3993" name="Freeform 73"/>
          <p:cNvSpPr>
            <a:spLocks/>
          </p:cNvSpPr>
          <p:nvPr/>
        </p:nvSpPr>
        <p:spPr bwMode="auto">
          <a:xfrm>
            <a:off x="56515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49" name="Text Box 74"/>
          <p:cNvSpPr txBox="1">
            <a:spLocks noChangeArrowheads="1"/>
          </p:cNvSpPr>
          <p:nvPr/>
        </p:nvSpPr>
        <p:spPr bwMode="auto">
          <a:xfrm>
            <a:off x="447675" y="1489075"/>
            <a:ext cx="739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k=1</a:t>
            </a:r>
          </a:p>
        </p:txBody>
      </p:sp>
      <p:sp>
        <p:nvSpPr>
          <p:cNvPr id="16450" name="Text Box 75"/>
          <p:cNvSpPr txBox="1">
            <a:spLocks noChangeArrowheads="1"/>
          </p:cNvSpPr>
          <p:nvPr/>
        </p:nvSpPr>
        <p:spPr bwMode="auto">
          <a:xfrm>
            <a:off x="395288" y="1628775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k=3</a:t>
            </a:r>
          </a:p>
        </p:txBody>
      </p:sp>
      <p:sp>
        <p:nvSpPr>
          <p:cNvPr id="593996" name="AutoShape 76"/>
          <p:cNvSpPr>
            <a:spLocks/>
          </p:cNvSpPr>
          <p:nvPr/>
        </p:nvSpPr>
        <p:spPr bwMode="auto">
          <a:xfrm>
            <a:off x="7092950" y="3128963"/>
            <a:ext cx="1835150" cy="1778000"/>
          </a:xfrm>
          <a:prstGeom prst="borderCallout1">
            <a:avLst>
              <a:gd name="adj1" fmla="val 104287"/>
              <a:gd name="adj2" fmla="val 93773"/>
              <a:gd name="adj3" fmla="val 104287"/>
              <a:gd name="adj4" fmla="val -14878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chemeClr val="tx1"/>
                </a:solidFill>
              </a:rPr>
              <a:t>The effect of the positive reward in s4 is felt two steps earlier at the 3</a:t>
            </a:r>
            <a:r>
              <a:rPr lang="en-US" sz="2000" b="1" baseline="30000">
                <a:solidFill>
                  <a:schemeClr val="tx1"/>
                </a:solidFill>
              </a:rPr>
              <a:t>rd</a:t>
            </a:r>
            <a:r>
              <a:rPr lang="en-US" sz="2000" b="1">
                <a:solidFill>
                  <a:schemeClr val="tx1"/>
                </a:solidFill>
              </a:rPr>
              <a:t> iteration</a:t>
            </a:r>
          </a:p>
        </p:txBody>
      </p:sp>
      <p:sp>
        <p:nvSpPr>
          <p:cNvPr id="593997" name="AutoShape 77"/>
          <p:cNvSpPr>
            <a:spLocks noChangeArrowheads="1"/>
          </p:cNvSpPr>
          <p:nvPr/>
        </p:nvSpPr>
        <p:spPr bwMode="auto">
          <a:xfrm>
            <a:off x="8027988" y="184467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98" name="AutoShape 78"/>
          <p:cNvSpPr>
            <a:spLocks noChangeArrowheads="1"/>
          </p:cNvSpPr>
          <p:nvPr/>
        </p:nvSpPr>
        <p:spPr bwMode="auto">
          <a:xfrm>
            <a:off x="8459788" y="1484313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3999" name="AutoShape 79"/>
          <p:cNvSpPr>
            <a:spLocks noChangeArrowheads="1"/>
          </p:cNvSpPr>
          <p:nvPr/>
        </p:nvSpPr>
        <p:spPr bwMode="auto">
          <a:xfrm>
            <a:off x="8443913" y="804863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4000" name="AutoShape 80"/>
          <p:cNvSpPr>
            <a:spLocks noChangeArrowheads="1"/>
          </p:cNvSpPr>
          <p:nvPr/>
        </p:nvSpPr>
        <p:spPr bwMode="auto">
          <a:xfrm flipH="1" flipV="1">
            <a:off x="7956550" y="4048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001" name="AutoShape 81"/>
          <p:cNvSpPr>
            <a:spLocks noChangeArrowheads="1"/>
          </p:cNvSpPr>
          <p:nvPr/>
        </p:nvSpPr>
        <p:spPr bwMode="auto">
          <a:xfrm flipH="1" flipV="1">
            <a:off x="7451725" y="33337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36" grpId="0" animBg="1"/>
      <p:bldP spid="593936" grpId="1" animBg="1"/>
      <p:bldP spid="593937" grpId="0" animBg="1"/>
      <p:bldP spid="593937" grpId="1" animBg="1"/>
      <p:bldP spid="593938" grpId="0" animBg="1"/>
      <p:bldP spid="593938" grpId="1" animBg="1"/>
      <p:bldP spid="593942" grpId="0" animBg="1"/>
      <p:bldP spid="593942" grpId="1" animBg="1"/>
      <p:bldP spid="593993" grpId="0" animBg="1"/>
      <p:bldP spid="593993" grpId="1" animBg="1"/>
      <p:bldP spid="593996" grpId="0" animBg="1"/>
      <p:bldP spid="593997" grpId="0" animBg="1"/>
      <p:bldP spid="593997" grpId="1" animBg="1"/>
      <p:bldP spid="593998" grpId="0" animBg="1"/>
      <p:bldP spid="593998" grpId="1" animBg="1"/>
      <p:bldP spid="593999" grpId="0" animBg="1"/>
      <p:bldP spid="593999" grpId="1" animBg="1"/>
      <p:bldP spid="594000" grpId="0" animBg="1"/>
      <p:bldP spid="594000" grpId="1" animBg="1"/>
      <p:bldP spid="594001" grpId="0" animBg="1"/>
      <p:bldP spid="594001" grpId="1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2051050" y="836613"/>
          <a:ext cx="4610100" cy="411162"/>
        </p:xfrm>
        <a:graphic>
          <a:graphicData uri="http://schemas.openxmlformats.org/presentationml/2006/ole">
            <p:oleObj spid="_x0000_s17410" name="Equation" r:id="rId3" imgW="3136680" imgH="279360" progId="Equation.3">
              <p:embed/>
            </p:oleObj>
          </a:graphicData>
        </a:graphic>
      </p:graphicFrame>
      <p:graphicFrame>
        <p:nvGraphicFramePr>
          <p:cNvPr id="591875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515938" y="2830513"/>
          <a:ext cx="5448300" cy="660400"/>
        </p:xfrm>
        <a:graphic>
          <a:graphicData uri="http://schemas.openxmlformats.org/presentationml/2006/ole">
            <p:oleObj spid="_x0000_s17411" name="Equation" r:id="rId4" imgW="4190760" imgH="507960" progId="Equation.3">
              <p:embed/>
            </p:oleObj>
          </a:graphicData>
        </a:graphic>
      </p:graphicFrame>
      <p:graphicFrame>
        <p:nvGraphicFramePr>
          <p:cNvPr id="591876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468313" y="3644900"/>
          <a:ext cx="6408737" cy="644525"/>
        </p:xfrm>
        <a:graphic>
          <a:graphicData uri="http://schemas.openxmlformats.org/presentationml/2006/ole">
            <p:oleObj spid="_x0000_s17412" name="Equation" r:id="rId5" imgW="5054400" imgH="507960" progId="Equation.3">
              <p:embed/>
            </p:oleObj>
          </a:graphicData>
        </a:graphic>
      </p:graphicFrame>
      <p:grpSp>
        <p:nvGrpSpPr>
          <p:cNvPr id="17416" name="Group 5"/>
          <p:cNvGrpSpPr>
            <a:grpSpLocks/>
          </p:cNvGrpSpPr>
          <p:nvPr/>
        </p:nvGrpSpPr>
        <p:grpSpPr bwMode="auto">
          <a:xfrm>
            <a:off x="7164388" y="115888"/>
            <a:ext cx="1835150" cy="2305050"/>
            <a:chOff x="3742" y="73"/>
            <a:chExt cx="1860" cy="2315"/>
          </a:xfrm>
        </p:grpSpPr>
        <p:pic>
          <p:nvPicPr>
            <p:cNvPr id="17481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82" name="Text Box 7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7483" name="Text Box 8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7484" name="Text Box 9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7485" name="Text Box 10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7486" name="Text Box 11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7487" name="Text Box 12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7488" name="Text Box 13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7489" name="Text Box 14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7417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2413" y="333375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1888" name="Freeform 16"/>
          <p:cNvSpPr>
            <a:spLocks/>
          </p:cNvSpPr>
          <p:nvPr/>
        </p:nvSpPr>
        <p:spPr bwMode="auto">
          <a:xfrm>
            <a:off x="396875" y="476250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1889" name="Freeform 17"/>
          <p:cNvSpPr>
            <a:spLocks/>
          </p:cNvSpPr>
          <p:nvPr/>
        </p:nvSpPr>
        <p:spPr bwMode="auto">
          <a:xfrm>
            <a:off x="1403350" y="476250"/>
            <a:ext cx="1801813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1813 w 725"/>
              <a:gd name="T5" fmla="*/ 217488 h 137"/>
              <a:gd name="T6" fmla="*/ 1801813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1890" name="Freeform 18"/>
          <p:cNvSpPr>
            <a:spLocks/>
          </p:cNvSpPr>
          <p:nvPr/>
        </p:nvSpPr>
        <p:spPr bwMode="auto">
          <a:xfrm>
            <a:off x="2987675" y="476250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1891" name="Object 19"/>
          <p:cNvGraphicFramePr>
            <a:graphicFrameLocks noChangeAspect="1"/>
          </p:cNvGraphicFramePr>
          <p:nvPr>
            <p:ph sz="quarter" idx="4"/>
          </p:nvPr>
        </p:nvGraphicFramePr>
        <p:xfrm>
          <a:off x="395288" y="4414838"/>
          <a:ext cx="6481762" cy="646112"/>
        </p:xfrm>
        <a:graphic>
          <a:graphicData uri="http://schemas.openxmlformats.org/presentationml/2006/ole">
            <p:oleObj spid="_x0000_s17413" name="Equation" r:id="rId8" imgW="5092560" imgH="507960" progId="Equation.3">
              <p:embed/>
            </p:oleObj>
          </a:graphicData>
        </a:graphic>
      </p:graphicFrame>
      <p:graphicFrame>
        <p:nvGraphicFramePr>
          <p:cNvPr id="591892" name="Object 20"/>
          <p:cNvGraphicFramePr>
            <a:graphicFrameLocks noChangeAspect="1"/>
          </p:cNvGraphicFramePr>
          <p:nvPr/>
        </p:nvGraphicFramePr>
        <p:xfrm>
          <a:off x="323850" y="5229225"/>
          <a:ext cx="5326063" cy="665163"/>
        </p:xfrm>
        <a:graphic>
          <a:graphicData uri="http://schemas.openxmlformats.org/presentationml/2006/ole">
            <p:oleObj spid="_x0000_s17414" name="Equation" r:id="rId9" imgW="4063680" imgH="507960" progId="Equation.3">
              <p:embed/>
            </p:oleObj>
          </a:graphicData>
        </a:graphic>
      </p:graphicFrame>
      <p:graphicFrame>
        <p:nvGraphicFramePr>
          <p:cNvPr id="591893" name="Object 21"/>
          <p:cNvGraphicFramePr>
            <a:graphicFrameLocks noChangeAspect="1"/>
          </p:cNvGraphicFramePr>
          <p:nvPr/>
        </p:nvGraphicFramePr>
        <p:xfrm>
          <a:off x="395288" y="6021388"/>
          <a:ext cx="5326062" cy="665162"/>
        </p:xfrm>
        <a:graphic>
          <a:graphicData uri="http://schemas.openxmlformats.org/presentationml/2006/ole">
            <p:oleObj spid="_x0000_s17415" name="Equation" r:id="rId10" imgW="4063680" imgH="507960" progId="Equation.3">
              <p:embed/>
            </p:oleObj>
          </a:graphicData>
        </a:graphic>
      </p:graphicFrame>
      <p:sp>
        <p:nvSpPr>
          <p:cNvPr id="591894" name="Freeform 22"/>
          <p:cNvSpPr>
            <a:spLocks/>
          </p:cNvSpPr>
          <p:nvPr/>
        </p:nvSpPr>
        <p:spPr bwMode="auto">
          <a:xfrm>
            <a:off x="45720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1895" name="Group 23"/>
          <p:cNvGraphicFramePr>
            <a:graphicFrameLocks noGrp="1"/>
          </p:cNvGraphicFramePr>
          <p:nvPr/>
        </p:nvGraphicFramePr>
        <p:xfrm>
          <a:off x="1692275" y="1268413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4.5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1945" name="Freeform 73"/>
          <p:cNvSpPr>
            <a:spLocks/>
          </p:cNvSpPr>
          <p:nvPr/>
        </p:nvSpPr>
        <p:spPr bwMode="auto">
          <a:xfrm>
            <a:off x="56515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73" name="Text Box 74"/>
          <p:cNvSpPr txBox="1">
            <a:spLocks noChangeArrowheads="1"/>
          </p:cNvSpPr>
          <p:nvPr/>
        </p:nvSpPr>
        <p:spPr bwMode="auto">
          <a:xfrm>
            <a:off x="447675" y="1489075"/>
            <a:ext cx="739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k=1</a:t>
            </a:r>
          </a:p>
        </p:txBody>
      </p:sp>
      <p:sp>
        <p:nvSpPr>
          <p:cNvPr id="17474" name="Text Box 75"/>
          <p:cNvSpPr txBox="1">
            <a:spLocks noChangeArrowheads="1"/>
          </p:cNvSpPr>
          <p:nvPr/>
        </p:nvSpPr>
        <p:spPr bwMode="auto">
          <a:xfrm>
            <a:off x="395288" y="1628775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k=3</a:t>
            </a:r>
          </a:p>
        </p:txBody>
      </p:sp>
      <p:sp>
        <p:nvSpPr>
          <p:cNvPr id="591948" name="AutoShape 76"/>
          <p:cNvSpPr>
            <a:spLocks/>
          </p:cNvSpPr>
          <p:nvPr/>
        </p:nvSpPr>
        <p:spPr bwMode="auto">
          <a:xfrm>
            <a:off x="7092950" y="3128963"/>
            <a:ext cx="1835150" cy="1778000"/>
          </a:xfrm>
          <a:prstGeom prst="borderCallout1">
            <a:avLst>
              <a:gd name="adj1" fmla="val 104287"/>
              <a:gd name="adj2" fmla="val 93773"/>
              <a:gd name="adj3" fmla="val 104287"/>
              <a:gd name="adj4" fmla="val -14878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chemeClr val="tx1"/>
                </a:solidFill>
              </a:rPr>
              <a:t>The effect of the positive reward in s4 is felt two steps earlier at the 3</a:t>
            </a:r>
            <a:r>
              <a:rPr lang="en-US" sz="2000" b="1" baseline="30000">
                <a:solidFill>
                  <a:schemeClr val="tx1"/>
                </a:solidFill>
              </a:rPr>
              <a:t>rd</a:t>
            </a:r>
            <a:r>
              <a:rPr lang="en-US" sz="2000" b="1">
                <a:solidFill>
                  <a:schemeClr val="tx1"/>
                </a:solidFill>
              </a:rPr>
              <a:t> iteration</a:t>
            </a:r>
          </a:p>
        </p:txBody>
      </p:sp>
      <p:sp>
        <p:nvSpPr>
          <p:cNvPr id="591949" name="AutoShape 77"/>
          <p:cNvSpPr>
            <a:spLocks noChangeArrowheads="1"/>
          </p:cNvSpPr>
          <p:nvPr/>
        </p:nvSpPr>
        <p:spPr bwMode="auto">
          <a:xfrm>
            <a:off x="8027988" y="184467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1950" name="AutoShape 78"/>
          <p:cNvSpPr>
            <a:spLocks noChangeArrowheads="1"/>
          </p:cNvSpPr>
          <p:nvPr/>
        </p:nvSpPr>
        <p:spPr bwMode="auto">
          <a:xfrm>
            <a:off x="8459788" y="1484313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1951" name="AutoShape 79"/>
          <p:cNvSpPr>
            <a:spLocks noChangeArrowheads="1"/>
          </p:cNvSpPr>
          <p:nvPr/>
        </p:nvSpPr>
        <p:spPr bwMode="auto">
          <a:xfrm>
            <a:off x="8443913" y="804863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1952" name="AutoShape 80"/>
          <p:cNvSpPr>
            <a:spLocks noChangeArrowheads="1"/>
          </p:cNvSpPr>
          <p:nvPr/>
        </p:nvSpPr>
        <p:spPr bwMode="auto">
          <a:xfrm flipH="1" flipV="1">
            <a:off x="7956550" y="4048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1953" name="AutoShape 81"/>
          <p:cNvSpPr>
            <a:spLocks noChangeArrowheads="1"/>
          </p:cNvSpPr>
          <p:nvPr/>
        </p:nvSpPr>
        <p:spPr bwMode="auto">
          <a:xfrm flipH="1" flipV="1">
            <a:off x="7451725" y="33337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888" grpId="0" animBg="1"/>
      <p:bldP spid="591888" grpId="1" animBg="1"/>
      <p:bldP spid="591889" grpId="0" animBg="1"/>
      <p:bldP spid="591889" grpId="1" animBg="1"/>
      <p:bldP spid="591890" grpId="0" animBg="1"/>
      <p:bldP spid="591890" grpId="1" animBg="1"/>
      <p:bldP spid="591894" grpId="0" animBg="1"/>
      <p:bldP spid="591894" grpId="1" animBg="1"/>
      <p:bldP spid="591945" grpId="0" animBg="1"/>
      <p:bldP spid="591945" grpId="1" animBg="1"/>
      <p:bldP spid="591948" grpId="0" animBg="1"/>
      <p:bldP spid="591949" grpId="0" animBg="1"/>
      <p:bldP spid="591949" grpId="1" animBg="1"/>
      <p:bldP spid="591950" grpId="0" animBg="1"/>
      <p:bldP spid="591950" grpId="1" animBg="1"/>
      <p:bldP spid="591951" grpId="0" animBg="1"/>
      <p:bldP spid="591951" grpId="1" animBg="1"/>
      <p:bldP spid="591952" grpId="0" animBg="1"/>
      <p:bldP spid="591952" grpId="1" animBg="1"/>
      <p:bldP spid="591953" grpId="0" animBg="1"/>
      <p:bldP spid="591953" grpId="1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(variable </a:t>
            </a:r>
            <a:r>
              <a:rPr lang="el-GR" i="1" smtClean="0">
                <a:cs typeface="Times New Roman" pitchFamily="18" charset="0"/>
              </a:rPr>
              <a:t>α</a:t>
            </a:r>
            <a:r>
              <a:rPr lang="en-US" i="1" baseline="-25000" smtClean="0">
                <a:cs typeface="Times New Roman" pitchFamily="18" charset="0"/>
              </a:rPr>
              <a:t>k</a:t>
            </a:r>
            <a:r>
              <a:rPr lang="en-US" i="1" smtClean="0">
                <a:cs typeface="Times New Roman" pitchFamily="18" charset="0"/>
              </a:rPr>
              <a:t>)</a:t>
            </a:r>
          </a:p>
        </p:txBody>
      </p:sp>
      <p:pic>
        <p:nvPicPr>
          <p:cNvPr id="4608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908050"/>
            <a:ext cx="738187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4" name="Rectangle 5"/>
          <p:cNvSpPr>
            <a:spLocks noChangeArrowheads="1"/>
          </p:cNvSpPr>
          <p:nvPr/>
        </p:nvSpPr>
        <p:spPr bwMode="auto">
          <a:xfrm>
            <a:off x="250825" y="4724400"/>
            <a:ext cx="8497888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</a:rPr>
              <a:t>As the number of iteration increases, the effect of the positive reward achieved by moving left in s</a:t>
            </a:r>
            <a:r>
              <a:rPr lang="en-US" sz="2000" baseline="-25000" dirty="0">
                <a:solidFill>
                  <a:srgbClr val="000000"/>
                </a:solidFill>
              </a:rPr>
              <a:t>4 </a:t>
            </a:r>
            <a:r>
              <a:rPr lang="en-US" sz="2000" dirty="0">
                <a:solidFill>
                  <a:srgbClr val="000000"/>
                </a:solidFill>
              </a:rPr>
              <a:t>trickles further back in the sequence of steps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>
                <a:solidFill>
                  <a:srgbClr val="000000"/>
                </a:solidFill>
              </a:rPr>
              <a:t>Q[s</a:t>
            </a:r>
            <a:r>
              <a:rPr lang="en-US" sz="2000" baseline="-25000" dirty="0">
                <a:solidFill>
                  <a:srgbClr val="00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,left] starts changing only after the effect of the reward has reached s</a:t>
            </a:r>
            <a:r>
              <a:rPr lang="en-US" sz="2000" baseline="-25000" dirty="0">
                <a:solidFill>
                  <a:srgbClr val="00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 (i.e. after iteration 10 in the </a:t>
            </a:r>
            <a:r>
              <a:rPr lang="en-US" sz="2000" dirty="0" smtClean="0">
                <a:solidFill>
                  <a:srgbClr val="000000"/>
                </a:solidFill>
              </a:rPr>
              <a:t>table)</a:t>
            </a:r>
            <a:endParaRPr lang="en-US" sz="20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5" name="Rectangular Callout 4"/>
          <p:cNvSpPr/>
          <p:nvPr/>
        </p:nvSpPr>
        <p:spPr bwMode="auto">
          <a:xfrm>
            <a:off x="5000628" y="6215082"/>
            <a:ext cx="2714644" cy="285752"/>
          </a:xfrm>
          <a:prstGeom prst="wedgeRectCallout">
            <a:avLst>
              <a:gd name="adj1" fmla="val -77426"/>
              <a:gd name="adj2" fmla="val -82818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Why 10 and not 6?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978025" y="1989138"/>
          <a:ext cx="4610100" cy="411162"/>
        </p:xfrm>
        <a:graphic>
          <a:graphicData uri="http://schemas.openxmlformats.org/presentationml/2006/ole">
            <p:oleObj spid="_x0000_s18434" name="Equation" r:id="rId4" imgW="3136680" imgH="279360" progId="Equation.3">
              <p:embed/>
            </p:oleObj>
          </a:graphicData>
        </a:graphic>
      </p:graphicFrame>
      <p:graphicFrame>
        <p:nvGraphicFramePr>
          <p:cNvPr id="596995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395288" y="4076700"/>
          <a:ext cx="3768725" cy="371475"/>
        </p:xfrm>
        <a:graphic>
          <a:graphicData uri="http://schemas.openxmlformats.org/presentationml/2006/ole">
            <p:oleObj spid="_x0000_s18435" name="Equation" r:id="rId5" imgW="2323800" imgH="228600" progId="Equation.3">
              <p:embed/>
            </p:oleObj>
          </a:graphicData>
        </a:graphic>
      </p:graphicFrame>
      <p:graphicFrame>
        <p:nvGraphicFramePr>
          <p:cNvPr id="596996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395288" y="4581525"/>
          <a:ext cx="4537075" cy="350838"/>
        </p:xfrm>
        <a:graphic>
          <a:graphicData uri="http://schemas.openxmlformats.org/presentationml/2006/ole">
            <p:oleObj spid="_x0000_s18436" name="Equation" r:id="rId6" imgW="2793960" imgH="215640" progId="Equation.3">
              <p:embed/>
            </p:oleObj>
          </a:graphicData>
        </a:graphic>
      </p:graphicFrame>
      <p:grpSp>
        <p:nvGrpSpPr>
          <p:cNvPr id="18440" name="Group 5"/>
          <p:cNvGrpSpPr>
            <a:grpSpLocks/>
          </p:cNvGrpSpPr>
          <p:nvPr/>
        </p:nvGrpSpPr>
        <p:grpSpPr bwMode="auto">
          <a:xfrm>
            <a:off x="7091363" y="1268413"/>
            <a:ext cx="1835150" cy="2305050"/>
            <a:chOff x="3742" y="73"/>
            <a:chExt cx="1860" cy="2315"/>
          </a:xfrm>
        </p:grpSpPr>
        <p:pic>
          <p:nvPicPr>
            <p:cNvPr id="18506" name="Picture 6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507" name="Text Box 7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8508" name="Text Box 8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8509" name="Text Box 9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8510" name="Text Box 10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8511" name="Text Box 11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8512" name="Text Box 12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8513" name="Text Box 13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8514" name="Text Box 14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8441" name="Picture 1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9388" y="1485900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7008" name="Freeform 16"/>
          <p:cNvSpPr>
            <a:spLocks/>
          </p:cNvSpPr>
          <p:nvPr/>
        </p:nvSpPr>
        <p:spPr bwMode="auto">
          <a:xfrm>
            <a:off x="323850" y="1628775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7009" name="Freeform 17"/>
          <p:cNvSpPr>
            <a:spLocks/>
          </p:cNvSpPr>
          <p:nvPr/>
        </p:nvSpPr>
        <p:spPr bwMode="auto">
          <a:xfrm>
            <a:off x="1330325" y="1628775"/>
            <a:ext cx="1801813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1813 w 725"/>
              <a:gd name="T5" fmla="*/ 217488 h 137"/>
              <a:gd name="T6" fmla="*/ 1801813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7010" name="Freeform 18"/>
          <p:cNvSpPr>
            <a:spLocks/>
          </p:cNvSpPr>
          <p:nvPr/>
        </p:nvSpPr>
        <p:spPr bwMode="auto">
          <a:xfrm>
            <a:off x="2914650" y="1628775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7011" name="Object 19"/>
          <p:cNvGraphicFramePr>
            <a:graphicFrameLocks noChangeAspect="1"/>
          </p:cNvGraphicFramePr>
          <p:nvPr>
            <p:ph sz="quarter" idx="4"/>
          </p:nvPr>
        </p:nvGraphicFramePr>
        <p:xfrm>
          <a:off x="395288" y="5013325"/>
          <a:ext cx="4287837" cy="349250"/>
        </p:xfrm>
        <a:graphic>
          <a:graphicData uri="http://schemas.openxmlformats.org/presentationml/2006/ole">
            <p:oleObj spid="_x0000_s18437" name="Equation" r:id="rId9" imgW="2806560" imgH="228600" progId="Equation.3">
              <p:embed/>
            </p:oleObj>
          </a:graphicData>
        </a:graphic>
      </p:graphicFrame>
      <p:graphicFrame>
        <p:nvGraphicFramePr>
          <p:cNvPr id="597012" name="Object 20"/>
          <p:cNvGraphicFramePr>
            <a:graphicFrameLocks noChangeAspect="1"/>
          </p:cNvGraphicFramePr>
          <p:nvPr/>
        </p:nvGraphicFramePr>
        <p:xfrm>
          <a:off x="466725" y="5589588"/>
          <a:ext cx="5326063" cy="665162"/>
        </p:xfrm>
        <a:graphic>
          <a:graphicData uri="http://schemas.openxmlformats.org/presentationml/2006/ole">
            <p:oleObj spid="_x0000_s18438" name="Equation" r:id="rId10" imgW="4063680" imgH="507960" progId="Equation.3">
              <p:embed/>
            </p:oleObj>
          </a:graphicData>
        </a:graphic>
      </p:graphicFrame>
      <p:graphicFrame>
        <p:nvGraphicFramePr>
          <p:cNvPr id="597013" name="Object 21"/>
          <p:cNvGraphicFramePr>
            <a:graphicFrameLocks noChangeAspect="1"/>
          </p:cNvGraphicFramePr>
          <p:nvPr/>
        </p:nvGraphicFramePr>
        <p:xfrm>
          <a:off x="458788" y="6381750"/>
          <a:ext cx="3297237" cy="282575"/>
        </p:xfrm>
        <a:graphic>
          <a:graphicData uri="http://schemas.openxmlformats.org/presentationml/2006/ole">
            <p:oleObj spid="_x0000_s18439" name="Equation" r:id="rId11" imgW="2514600" imgH="215640" progId="Equation.3">
              <p:embed/>
            </p:oleObj>
          </a:graphicData>
        </a:graphic>
      </p:graphicFrame>
      <p:sp>
        <p:nvSpPr>
          <p:cNvPr id="597014" name="Freeform 22"/>
          <p:cNvSpPr>
            <a:spLocks/>
          </p:cNvSpPr>
          <p:nvPr/>
        </p:nvSpPr>
        <p:spPr bwMode="auto">
          <a:xfrm>
            <a:off x="4498975" y="1628775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7015" name="Group 23"/>
          <p:cNvGraphicFramePr>
            <a:graphicFrameLocks noGrp="1"/>
          </p:cNvGraphicFramePr>
          <p:nvPr/>
        </p:nvGraphicFramePr>
        <p:xfrm>
          <a:off x="1619250" y="2420938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7065" name="Freeform 73"/>
          <p:cNvSpPr>
            <a:spLocks/>
          </p:cNvSpPr>
          <p:nvPr/>
        </p:nvSpPr>
        <p:spPr bwMode="auto">
          <a:xfrm>
            <a:off x="5578475" y="1628775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97" name="Text Box 75"/>
          <p:cNvSpPr txBox="1">
            <a:spLocks noChangeArrowheads="1"/>
          </p:cNvSpPr>
          <p:nvPr/>
        </p:nvSpPr>
        <p:spPr bwMode="auto">
          <a:xfrm>
            <a:off x="322263" y="2781300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k=2</a:t>
            </a:r>
          </a:p>
        </p:txBody>
      </p:sp>
      <p:sp>
        <p:nvSpPr>
          <p:cNvPr id="597068" name="AutoShape 76"/>
          <p:cNvSpPr>
            <a:spLocks/>
          </p:cNvSpPr>
          <p:nvPr/>
        </p:nvSpPr>
        <p:spPr bwMode="auto">
          <a:xfrm>
            <a:off x="6154738" y="5086350"/>
            <a:ext cx="2592387" cy="914400"/>
          </a:xfrm>
          <a:prstGeom prst="borderCallout1">
            <a:avLst>
              <a:gd name="adj1" fmla="val 108333"/>
              <a:gd name="adj2" fmla="val 95593"/>
              <a:gd name="adj3" fmla="val 108333"/>
              <a:gd name="adj4" fmla="val -9687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chemeClr val="tx1"/>
                </a:solidFill>
              </a:rPr>
              <a:t>New evidence is given much more weight than original estimate</a:t>
            </a:r>
          </a:p>
        </p:txBody>
      </p:sp>
      <p:sp>
        <p:nvSpPr>
          <p:cNvPr id="597069" name="AutoShape 77"/>
          <p:cNvSpPr>
            <a:spLocks noChangeArrowheads="1"/>
          </p:cNvSpPr>
          <p:nvPr/>
        </p:nvSpPr>
        <p:spPr bwMode="auto">
          <a:xfrm>
            <a:off x="7954963" y="2997200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7070" name="AutoShape 78"/>
          <p:cNvSpPr>
            <a:spLocks noChangeArrowheads="1"/>
          </p:cNvSpPr>
          <p:nvPr/>
        </p:nvSpPr>
        <p:spPr bwMode="auto">
          <a:xfrm>
            <a:off x="8386763" y="2636838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7071" name="AutoShape 79"/>
          <p:cNvSpPr>
            <a:spLocks noChangeArrowheads="1"/>
          </p:cNvSpPr>
          <p:nvPr/>
        </p:nvSpPr>
        <p:spPr bwMode="auto">
          <a:xfrm>
            <a:off x="8370888" y="1957388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7072" name="AutoShape 80"/>
          <p:cNvSpPr>
            <a:spLocks noChangeArrowheads="1"/>
          </p:cNvSpPr>
          <p:nvPr/>
        </p:nvSpPr>
        <p:spPr bwMode="auto">
          <a:xfrm flipH="1" flipV="1">
            <a:off x="7883525" y="1557338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7073" name="AutoShape 81"/>
          <p:cNvSpPr>
            <a:spLocks noChangeArrowheads="1"/>
          </p:cNvSpPr>
          <p:nvPr/>
        </p:nvSpPr>
        <p:spPr bwMode="auto">
          <a:xfrm flipH="1" flipV="1">
            <a:off x="7378700" y="1485900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504" name="Rectangle 8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(Fixed </a:t>
            </a:r>
            <a:r>
              <a:rPr lang="el-GR" i="1" smtClean="0"/>
              <a:t>α</a:t>
            </a:r>
            <a:r>
              <a:rPr lang="en-US" i="1" smtClean="0"/>
              <a:t>=1)</a:t>
            </a:r>
          </a:p>
        </p:txBody>
      </p:sp>
      <p:sp>
        <p:nvSpPr>
          <p:cNvPr id="18505" name="Rectangle 83"/>
          <p:cNvSpPr>
            <a:spLocks noChangeArrowheads="1"/>
          </p:cNvSpPr>
          <p:nvPr/>
        </p:nvSpPr>
        <p:spPr bwMode="auto">
          <a:xfrm>
            <a:off x="179388" y="836613"/>
            <a:ext cx="8785225" cy="431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>
                <a:solidFill>
                  <a:srgbClr val="000000"/>
                </a:solidFill>
              </a:rPr>
              <a:t>First iteration same as before, let’s look at the second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08" grpId="0" animBg="1"/>
      <p:bldP spid="597008" grpId="1" animBg="1"/>
      <p:bldP spid="597009" grpId="0" animBg="1"/>
      <p:bldP spid="597009" grpId="1" animBg="1"/>
      <p:bldP spid="597010" grpId="0" animBg="1"/>
      <p:bldP spid="597010" grpId="1" animBg="1"/>
      <p:bldP spid="597014" grpId="0" animBg="1"/>
      <p:bldP spid="597014" grpId="1" animBg="1"/>
      <p:bldP spid="597065" grpId="0" animBg="1"/>
      <p:bldP spid="597065" grpId="1" animBg="1"/>
      <p:bldP spid="597068" grpId="0" animBg="1"/>
      <p:bldP spid="597069" grpId="0" animBg="1"/>
      <p:bldP spid="597069" grpId="1" animBg="1"/>
      <p:bldP spid="597070" grpId="0" animBg="1"/>
      <p:bldP spid="597070" grpId="1" animBg="1"/>
      <p:bldP spid="597071" grpId="0" animBg="1"/>
      <p:bldP spid="597071" grpId="1" animBg="1"/>
      <p:bldP spid="597072" grpId="0" animBg="1"/>
      <p:bldP spid="597072" grpId="1" animBg="1"/>
      <p:bldP spid="597073" grpId="0" animBg="1"/>
      <p:bldP spid="597073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2051050" y="836613"/>
          <a:ext cx="4610100" cy="411162"/>
        </p:xfrm>
        <a:graphic>
          <a:graphicData uri="http://schemas.openxmlformats.org/presentationml/2006/ole">
            <p:oleObj spid="_x0000_s19458" name="Equation" r:id="rId3" imgW="3136680" imgH="279360" progId="Equation.3">
              <p:embed/>
            </p:oleObj>
          </a:graphicData>
        </a:graphic>
      </p:graphicFrame>
      <p:graphicFrame>
        <p:nvGraphicFramePr>
          <p:cNvPr id="598019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468313" y="3054350"/>
          <a:ext cx="3117850" cy="306388"/>
        </p:xfrm>
        <a:graphic>
          <a:graphicData uri="http://schemas.openxmlformats.org/presentationml/2006/ole">
            <p:oleObj spid="_x0000_s19459" name="Equation" r:id="rId4" imgW="2323800" imgH="228600" progId="Equation.3">
              <p:embed/>
            </p:oleObj>
          </a:graphicData>
        </a:graphic>
      </p:graphicFrame>
      <p:graphicFrame>
        <p:nvGraphicFramePr>
          <p:cNvPr id="598020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395288" y="3429000"/>
          <a:ext cx="4176712" cy="322263"/>
        </p:xfrm>
        <a:graphic>
          <a:graphicData uri="http://schemas.openxmlformats.org/presentationml/2006/ole">
            <p:oleObj spid="_x0000_s19460" name="Equation" r:id="rId5" imgW="2793960" imgH="215640" progId="Equation.3">
              <p:embed/>
            </p:oleObj>
          </a:graphicData>
        </a:graphic>
      </p:graphicFrame>
      <p:grpSp>
        <p:nvGrpSpPr>
          <p:cNvPr id="19464" name="Group 5"/>
          <p:cNvGrpSpPr>
            <a:grpSpLocks/>
          </p:cNvGrpSpPr>
          <p:nvPr/>
        </p:nvGrpSpPr>
        <p:grpSpPr bwMode="auto">
          <a:xfrm>
            <a:off x="7164388" y="115888"/>
            <a:ext cx="1835150" cy="2305050"/>
            <a:chOff x="3742" y="73"/>
            <a:chExt cx="1860" cy="2315"/>
          </a:xfrm>
        </p:grpSpPr>
        <p:pic>
          <p:nvPicPr>
            <p:cNvPr id="1953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531" name="Text Box 7"/>
            <p:cNvSpPr txBox="1">
              <a:spLocks noChangeArrowheads="1"/>
            </p:cNvSpPr>
            <p:nvPr/>
          </p:nvSpPr>
          <p:spPr bwMode="auto">
            <a:xfrm>
              <a:off x="3742" y="347"/>
              <a:ext cx="364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19532" name="Text Box 8"/>
            <p:cNvSpPr txBox="1">
              <a:spLocks noChangeArrowheads="1"/>
            </p:cNvSpPr>
            <p:nvPr/>
          </p:nvSpPr>
          <p:spPr bwMode="auto">
            <a:xfrm>
              <a:off x="3742" y="1210"/>
              <a:ext cx="364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19533" name="Text Box 9"/>
            <p:cNvSpPr txBox="1">
              <a:spLocks noChangeArrowheads="1"/>
            </p:cNvSpPr>
            <p:nvPr/>
          </p:nvSpPr>
          <p:spPr bwMode="auto">
            <a:xfrm>
              <a:off x="4333" y="73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9534" name="Text Box 10"/>
            <p:cNvSpPr txBox="1">
              <a:spLocks noChangeArrowheads="1"/>
            </p:cNvSpPr>
            <p:nvPr/>
          </p:nvSpPr>
          <p:spPr bwMode="auto">
            <a:xfrm>
              <a:off x="4920" y="73"/>
              <a:ext cx="230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9535" name="Text Box 11"/>
            <p:cNvSpPr txBox="1">
              <a:spLocks noChangeArrowheads="1"/>
            </p:cNvSpPr>
            <p:nvPr/>
          </p:nvSpPr>
          <p:spPr bwMode="auto">
            <a:xfrm>
              <a:off x="5375" y="437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9536" name="Text Box 12"/>
            <p:cNvSpPr txBox="1">
              <a:spLocks noChangeArrowheads="1"/>
            </p:cNvSpPr>
            <p:nvPr/>
          </p:nvSpPr>
          <p:spPr bwMode="auto">
            <a:xfrm>
              <a:off x="5375" y="1116"/>
              <a:ext cx="227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9537" name="Text Box 13"/>
            <p:cNvSpPr txBox="1">
              <a:spLocks noChangeArrowheads="1"/>
            </p:cNvSpPr>
            <p:nvPr/>
          </p:nvSpPr>
          <p:spPr bwMode="auto">
            <a:xfrm>
              <a:off x="5375" y="1887"/>
              <a:ext cx="227" cy="20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19538" name="Text Box 14"/>
            <p:cNvSpPr txBox="1">
              <a:spLocks noChangeArrowheads="1"/>
            </p:cNvSpPr>
            <p:nvPr/>
          </p:nvSpPr>
          <p:spPr bwMode="auto">
            <a:xfrm>
              <a:off x="3880" y="1934"/>
              <a:ext cx="226" cy="20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1400" b="1">
                  <a:solidFill>
                    <a:srgbClr val="FF3300"/>
                  </a:solidFill>
                </a:rPr>
                <a:t>-1</a:t>
              </a:r>
            </a:p>
          </p:txBody>
        </p:sp>
      </p:grpSp>
      <p:pic>
        <p:nvPicPr>
          <p:cNvPr id="19465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2413" y="333375"/>
            <a:ext cx="644366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8032" name="Freeform 16"/>
          <p:cNvSpPr>
            <a:spLocks/>
          </p:cNvSpPr>
          <p:nvPr/>
        </p:nvSpPr>
        <p:spPr bwMode="auto">
          <a:xfrm>
            <a:off x="396875" y="476250"/>
            <a:ext cx="115093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150938 w 725"/>
              <a:gd name="T5" fmla="*/ 217488 h 137"/>
              <a:gd name="T6" fmla="*/ 115093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8033" name="Freeform 17"/>
          <p:cNvSpPr>
            <a:spLocks/>
          </p:cNvSpPr>
          <p:nvPr/>
        </p:nvSpPr>
        <p:spPr bwMode="auto">
          <a:xfrm>
            <a:off x="1403350" y="476250"/>
            <a:ext cx="1801813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1813 w 725"/>
              <a:gd name="T5" fmla="*/ 217488 h 137"/>
              <a:gd name="T6" fmla="*/ 1801813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8034" name="Freeform 18"/>
          <p:cNvSpPr>
            <a:spLocks/>
          </p:cNvSpPr>
          <p:nvPr/>
        </p:nvSpPr>
        <p:spPr bwMode="auto">
          <a:xfrm>
            <a:off x="2987675" y="476250"/>
            <a:ext cx="1800225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800225 w 725"/>
              <a:gd name="T5" fmla="*/ 217488 h 137"/>
              <a:gd name="T6" fmla="*/ 1800225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8035" name="Object 19"/>
          <p:cNvGraphicFramePr>
            <a:graphicFrameLocks noChangeAspect="1"/>
          </p:cNvGraphicFramePr>
          <p:nvPr>
            <p:ph sz="quarter" idx="4"/>
          </p:nvPr>
        </p:nvGraphicFramePr>
        <p:xfrm>
          <a:off x="395288" y="4149725"/>
          <a:ext cx="6481762" cy="646113"/>
        </p:xfrm>
        <a:graphic>
          <a:graphicData uri="http://schemas.openxmlformats.org/presentationml/2006/ole">
            <p:oleObj spid="_x0000_s19461" name="Equation" r:id="rId8" imgW="5092560" imgH="507960" progId="Equation.3">
              <p:embed/>
            </p:oleObj>
          </a:graphicData>
        </a:graphic>
      </p:graphicFrame>
      <p:graphicFrame>
        <p:nvGraphicFramePr>
          <p:cNvPr id="598036" name="Object 20"/>
          <p:cNvGraphicFramePr>
            <a:graphicFrameLocks noChangeAspect="1"/>
          </p:cNvGraphicFramePr>
          <p:nvPr/>
        </p:nvGraphicFramePr>
        <p:xfrm>
          <a:off x="395288" y="5013325"/>
          <a:ext cx="3046412" cy="300038"/>
        </p:xfrm>
        <a:graphic>
          <a:graphicData uri="http://schemas.openxmlformats.org/presentationml/2006/ole">
            <p:oleObj spid="_x0000_s19462" name="Equation" r:id="rId9" imgW="2323800" imgH="228600" progId="Equation.3">
              <p:embed/>
            </p:oleObj>
          </a:graphicData>
        </a:graphic>
      </p:graphicFrame>
      <p:graphicFrame>
        <p:nvGraphicFramePr>
          <p:cNvPr id="598037" name="Object 21"/>
          <p:cNvGraphicFramePr>
            <a:graphicFrameLocks noChangeAspect="1"/>
          </p:cNvGraphicFramePr>
          <p:nvPr/>
        </p:nvGraphicFramePr>
        <p:xfrm>
          <a:off x="460375" y="5445125"/>
          <a:ext cx="3297238" cy="284163"/>
        </p:xfrm>
        <a:graphic>
          <a:graphicData uri="http://schemas.openxmlformats.org/presentationml/2006/ole">
            <p:oleObj spid="_x0000_s19463" name="Equation" r:id="rId10" imgW="2514600" imgH="215640" progId="Equation.3">
              <p:embed/>
            </p:oleObj>
          </a:graphicData>
        </a:graphic>
      </p:graphicFrame>
      <p:sp>
        <p:nvSpPr>
          <p:cNvPr id="598038" name="Freeform 22"/>
          <p:cNvSpPr>
            <a:spLocks/>
          </p:cNvSpPr>
          <p:nvPr/>
        </p:nvSpPr>
        <p:spPr bwMode="auto">
          <a:xfrm>
            <a:off x="45720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98039" name="Group 23"/>
          <p:cNvGraphicFramePr>
            <a:graphicFrameLocks noGrp="1"/>
          </p:cNvGraphicFramePr>
          <p:nvPr/>
        </p:nvGraphicFramePr>
        <p:xfrm>
          <a:off x="1692275" y="1268413"/>
          <a:ext cx="4151313" cy="1296989"/>
        </p:xfrm>
        <a:graphic>
          <a:graphicData uri="http://schemas.openxmlformats.org/drawingml/2006/table">
            <a:tbl>
              <a:tblPr/>
              <a:tblGrid>
                <a:gridCol w="1273175"/>
                <a:gridCol w="466725"/>
                <a:gridCol w="469900"/>
                <a:gridCol w="468313"/>
                <a:gridCol w="536575"/>
                <a:gridCol w="400050"/>
                <a:gridCol w="5365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Q[s,a]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s</a:t>
                      </a:r>
                      <a:r>
                        <a:rPr kumimoji="0" lang="en-US" sz="16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5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upCareful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-1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Left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9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Right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Up</a:t>
                      </a:r>
                    </a:p>
                  </a:txBody>
                  <a:tcPr marL="90000" marR="9000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ts val="18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0</a:t>
                      </a:r>
                    </a:p>
                  </a:txBody>
                  <a:tcPr marL="90000" marR="9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8089" name="Freeform 73"/>
          <p:cNvSpPr>
            <a:spLocks/>
          </p:cNvSpPr>
          <p:nvPr/>
        </p:nvSpPr>
        <p:spPr bwMode="auto">
          <a:xfrm>
            <a:off x="5651500" y="476250"/>
            <a:ext cx="1081088" cy="217488"/>
          </a:xfrm>
          <a:custGeom>
            <a:avLst/>
            <a:gdLst>
              <a:gd name="T0" fmla="*/ 0 w 725"/>
              <a:gd name="T1" fmla="*/ 0 h 137"/>
              <a:gd name="T2" fmla="*/ 0 w 725"/>
              <a:gd name="T3" fmla="*/ 217488 h 137"/>
              <a:gd name="T4" fmla="*/ 1081088 w 725"/>
              <a:gd name="T5" fmla="*/ 217488 h 137"/>
              <a:gd name="T6" fmla="*/ 1081088 w 725"/>
              <a:gd name="T7" fmla="*/ 73025 h 137"/>
              <a:gd name="T8" fmla="*/ 0 60000 65536"/>
              <a:gd name="T9" fmla="*/ 0 60000 65536"/>
              <a:gd name="T10" fmla="*/ 0 60000 65536"/>
              <a:gd name="T11" fmla="*/ 0 60000 65536"/>
              <a:gd name="T12" fmla="*/ 0 w 725"/>
              <a:gd name="T13" fmla="*/ 0 h 137"/>
              <a:gd name="T14" fmla="*/ 725 w 725"/>
              <a:gd name="T15" fmla="*/ 137 h 1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25" h="137">
                <a:moveTo>
                  <a:pt x="0" y="0"/>
                </a:moveTo>
                <a:lnTo>
                  <a:pt x="0" y="137"/>
                </a:lnTo>
                <a:lnTo>
                  <a:pt x="725" y="137"/>
                </a:lnTo>
                <a:lnTo>
                  <a:pt x="725" y="46"/>
                </a:lnTo>
              </a:path>
            </a:pathLst>
          </a:custGeom>
          <a:noFill/>
          <a:ln w="222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1" name="Text Box 74"/>
          <p:cNvSpPr txBox="1">
            <a:spLocks noChangeArrowheads="1"/>
          </p:cNvSpPr>
          <p:nvPr/>
        </p:nvSpPr>
        <p:spPr bwMode="auto">
          <a:xfrm>
            <a:off x="447675" y="1489075"/>
            <a:ext cx="739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k=1</a:t>
            </a:r>
          </a:p>
        </p:txBody>
      </p:sp>
      <p:sp>
        <p:nvSpPr>
          <p:cNvPr id="19522" name="Text Box 75"/>
          <p:cNvSpPr txBox="1">
            <a:spLocks noChangeArrowheads="1"/>
          </p:cNvSpPr>
          <p:nvPr/>
        </p:nvSpPr>
        <p:spPr bwMode="auto">
          <a:xfrm>
            <a:off x="395288" y="1628775"/>
            <a:ext cx="7635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3399"/>
                </a:solidFill>
              </a:rPr>
              <a:t>k=3</a:t>
            </a:r>
          </a:p>
        </p:txBody>
      </p:sp>
      <p:sp>
        <p:nvSpPr>
          <p:cNvPr id="598092" name="AutoShape 76"/>
          <p:cNvSpPr>
            <a:spLocks/>
          </p:cNvSpPr>
          <p:nvPr/>
        </p:nvSpPr>
        <p:spPr bwMode="auto">
          <a:xfrm>
            <a:off x="7164388" y="3911600"/>
            <a:ext cx="1835150" cy="647700"/>
          </a:xfrm>
          <a:prstGeom prst="borderCallout1">
            <a:avLst>
              <a:gd name="adj1" fmla="val 111764"/>
              <a:gd name="adj2" fmla="val 93773"/>
              <a:gd name="adj3" fmla="val 111764"/>
              <a:gd name="adj4" fmla="val -156662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chemeClr val="tx1"/>
                </a:solidFill>
              </a:rPr>
              <a:t>Same here</a:t>
            </a:r>
          </a:p>
        </p:txBody>
      </p:sp>
      <p:sp>
        <p:nvSpPr>
          <p:cNvPr id="598093" name="AutoShape 77"/>
          <p:cNvSpPr>
            <a:spLocks noChangeArrowheads="1"/>
          </p:cNvSpPr>
          <p:nvPr/>
        </p:nvSpPr>
        <p:spPr bwMode="auto">
          <a:xfrm>
            <a:off x="8027988" y="1844675"/>
            <a:ext cx="288925" cy="1444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8094" name="AutoShape 78"/>
          <p:cNvSpPr>
            <a:spLocks noChangeArrowheads="1"/>
          </p:cNvSpPr>
          <p:nvPr/>
        </p:nvSpPr>
        <p:spPr bwMode="auto">
          <a:xfrm>
            <a:off x="8459788" y="1484313"/>
            <a:ext cx="144462" cy="28892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8095" name="AutoShape 79"/>
          <p:cNvSpPr>
            <a:spLocks noChangeArrowheads="1"/>
          </p:cNvSpPr>
          <p:nvPr/>
        </p:nvSpPr>
        <p:spPr bwMode="auto">
          <a:xfrm>
            <a:off x="8443913" y="804863"/>
            <a:ext cx="160337" cy="288925"/>
          </a:xfrm>
          <a:prstGeom prst="upArrow">
            <a:avLst>
              <a:gd name="adj1" fmla="val 50000"/>
              <a:gd name="adj2" fmla="val 4505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98096" name="AutoShape 80"/>
          <p:cNvSpPr>
            <a:spLocks noChangeArrowheads="1"/>
          </p:cNvSpPr>
          <p:nvPr/>
        </p:nvSpPr>
        <p:spPr bwMode="auto">
          <a:xfrm flipH="1" flipV="1">
            <a:off x="7956550" y="404813"/>
            <a:ext cx="360363" cy="144462"/>
          </a:xfrm>
          <a:prstGeom prst="rightArrow">
            <a:avLst>
              <a:gd name="adj1" fmla="val 50000"/>
              <a:gd name="adj2" fmla="val 62363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8097" name="AutoShape 81"/>
          <p:cNvSpPr>
            <a:spLocks noChangeArrowheads="1"/>
          </p:cNvSpPr>
          <p:nvPr/>
        </p:nvSpPr>
        <p:spPr bwMode="auto">
          <a:xfrm flipH="1" flipV="1">
            <a:off x="7451725" y="333375"/>
            <a:ext cx="360363" cy="142875"/>
          </a:xfrm>
          <a:prstGeom prst="rightArrow">
            <a:avLst>
              <a:gd name="adj1" fmla="val 50000"/>
              <a:gd name="adj2" fmla="val 63056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8098" name="AutoShape 82"/>
          <p:cNvSpPr>
            <a:spLocks/>
          </p:cNvSpPr>
          <p:nvPr/>
        </p:nvSpPr>
        <p:spPr bwMode="auto">
          <a:xfrm>
            <a:off x="5364163" y="5308600"/>
            <a:ext cx="3384550" cy="1216025"/>
          </a:xfrm>
          <a:prstGeom prst="borderCallout1">
            <a:avLst>
              <a:gd name="adj1" fmla="val -6269"/>
              <a:gd name="adj2" fmla="val 96625"/>
              <a:gd name="adj3" fmla="val -6269"/>
              <a:gd name="adj4" fmla="val -5515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>
                <a:solidFill>
                  <a:schemeClr val="tx1"/>
                </a:solidFill>
              </a:rPr>
              <a:t>No change from previous iteration, as all the reward from the step ahead was included  there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32" grpId="0" animBg="1"/>
      <p:bldP spid="598032" grpId="1" animBg="1"/>
      <p:bldP spid="598033" grpId="0" animBg="1"/>
      <p:bldP spid="598033" grpId="1" animBg="1"/>
      <p:bldP spid="598034" grpId="0" animBg="1"/>
      <p:bldP spid="598034" grpId="1" animBg="1"/>
      <p:bldP spid="598038" grpId="0" animBg="1"/>
      <p:bldP spid="598038" grpId="1" animBg="1"/>
      <p:bldP spid="598089" grpId="0" animBg="1"/>
      <p:bldP spid="598089" grpId="1" animBg="1"/>
      <p:bldP spid="598092" grpId="0" animBg="1"/>
      <p:bldP spid="598093" grpId="0" animBg="1"/>
      <p:bldP spid="598093" grpId="1" animBg="1"/>
      <p:bldP spid="598094" grpId="0" animBg="1"/>
      <p:bldP spid="598094" grpId="1" animBg="1"/>
      <p:bldP spid="598095" grpId="0" animBg="1"/>
      <p:bldP spid="598095" grpId="1" animBg="1"/>
      <p:bldP spid="598096" grpId="0" animBg="1"/>
      <p:bldP spid="598096" grpId="1" animBg="1"/>
      <p:bldP spid="598097" grpId="0" animBg="1"/>
      <p:bldP spid="598097" grpId="1" animBg="1"/>
      <p:bldP spid="5980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RL: Intro</a:t>
            </a:r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4313" y="714375"/>
            <a:ext cx="8569325" cy="2305050"/>
          </a:xfrm>
        </p:spPr>
        <p:txBody>
          <a:bodyPr/>
          <a:lstStyle/>
          <a:p>
            <a:pPr eaLnBrk="1" hangingPunct="1"/>
            <a:r>
              <a:rPr lang="en-GB" dirty="0" smtClean="0"/>
              <a:t>What should an agent do given:</a:t>
            </a:r>
          </a:p>
          <a:p>
            <a:pPr lvl="1" eaLnBrk="1" hangingPunct="1"/>
            <a:r>
              <a:rPr lang="en-GB" dirty="0" smtClean="0"/>
              <a:t>Knowledge of </a:t>
            </a:r>
          </a:p>
          <a:p>
            <a:pPr lvl="2" eaLnBrk="1" hangingPunct="1"/>
            <a:r>
              <a:rPr lang="en-GB" dirty="0" smtClean="0"/>
              <a:t> possible states of the world</a:t>
            </a:r>
          </a:p>
          <a:p>
            <a:pPr lvl="2" eaLnBrk="1" hangingPunct="1"/>
            <a:r>
              <a:rPr lang="en-GB" dirty="0" smtClean="0"/>
              <a:t>possible actions</a:t>
            </a:r>
          </a:p>
          <a:p>
            <a:pPr lvl="1" eaLnBrk="1" hangingPunct="1"/>
            <a:r>
              <a:rPr lang="en-GB" dirty="0" smtClean="0"/>
              <a:t>Observations of </a:t>
            </a:r>
          </a:p>
          <a:p>
            <a:pPr lvl="2" eaLnBrk="1" hangingPunct="1"/>
            <a:r>
              <a:rPr lang="en-GB" dirty="0" smtClean="0"/>
              <a:t>current state of world</a:t>
            </a:r>
          </a:p>
          <a:p>
            <a:pPr lvl="2" eaLnBrk="1" hangingPunct="1"/>
            <a:r>
              <a:rPr lang="en-GB" dirty="0" smtClean="0"/>
              <a:t>immediate reward / punishment</a:t>
            </a:r>
          </a:p>
          <a:p>
            <a:pPr lvl="1" eaLnBrk="1" hangingPunct="1"/>
            <a:r>
              <a:rPr lang="en-GB" dirty="0" smtClean="0"/>
              <a:t>Goal: act to maximize accumulated reward, </a:t>
            </a:r>
            <a:r>
              <a:rPr lang="en-GB" dirty="0" err="1" smtClean="0"/>
              <a:t>i.e</a:t>
            </a:r>
            <a:r>
              <a:rPr lang="en-GB" dirty="0" smtClean="0"/>
              <a:t> find optimal policy</a:t>
            </a:r>
          </a:p>
          <a:p>
            <a:pPr eaLnBrk="1" hangingPunct="1"/>
            <a:r>
              <a:rPr lang="en-GB" dirty="0" smtClean="0"/>
              <a:t>Like decision-theoretic planning (fully observable), except that agent is not given</a:t>
            </a:r>
          </a:p>
          <a:p>
            <a:pPr lvl="1" eaLnBrk="1" hangingPunct="1"/>
            <a:r>
              <a:rPr lang="en-GB" dirty="0" smtClean="0"/>
              <a:t>Transition model P(</a:t>
            </a:r>
            <a:r>
              <a:rPr lang="en-GB" dirty="0" err="1" smtClean="0"/>
              <a:t>s’|s,a</a:t>
            </a:r>
            <a:r>
              <a:rPr lang="en-GB" dirty="0" smtClean="0"/>
              <a:t>)</a:t>
            </a:r>
          </a:p>
          <a:p>
            <a:pPr lvl="1" eaLnBrk="1" hangingPunct="1"/>
            <a:r>
              <a:rPr lang="en-GB" dirty="0" smtClean="0"/>
              <a:t>Reward function R(a, s, s’)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31225" cy="682625"/>
          </a:xfrm>
        </p:spPr>
        <p:txBody>
          <a:bodyPr/>
          <a:lstStyle/>
          <a:p>
            <a:pPr eaLnBrk="1" hangingPunct="1"/>
            <a:r>
              <a:rPr lang="en-US" sz="2800" smtClean="0"/>
              <a:t>Comparing fixed </a:t>
            </a:r>
            <a:r>
              <a:rPr lang="el-GR" sz="2800" i="1" smtClean="0"/>
              <a:t>α</a:t>
            </a:r>
            <a:r>
              <a:rPr lang="en-US" sz="2800" i="1" smtClean="0"/>
              <a:t> (top)</a:t>
            </a:r>
            <a:r>
              <a:rPr lang="en-US" sz="2800" smtClean="0"/>
              <a:t> and variable </a:t>
            </a:r>
            <a:r>
              <a:rPr lang="el-GR" sz="2800" i="1" smtClean="0"/>
              <a:t>α</a:t>
            </a:r>
            <a:r>
              <a:rPr lang="en-US" sz="2800" i="1" smtClean="0"/>
              <a:t> (bottom)</a:t>
            </a:r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692150"/>
            <a:ext cx="5113337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8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3716338"/>
            <a:ext cx="5113337" cy="292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0073" name="Rectangle 9"/>
          <p:cNvSpPr>
            <a:spLocks noChangeArrowheads="1"/>
          </p:cNvSpPr>
          <p:nvPr/>
        </p:nvSpPr>
        <p:spPr bwMode="auto">
          <a:xfrm>
            <a:off x="5364163" y="836613"/>
            <a:ext cx="3600450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Fixed </a:t>
            </a:r>
            <a:r>
              <a:rPr lang="el-GR" sz="1800" i="1" dirty="0">
                <a:solidFill>
                  <a:srgbClr val="000000"/>
                </a:solidFill>
              </a:rPr>
              <a:t>α</a:t>
            </a:r>
            <a:r>
              <a:rPr lang="en-US" sz="1800" i="1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generates faster update: </a:t>
            </a: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all states see some effect of the </a:t>
            </a: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positive reward from &lt;s4, left&gt; by </a:t>
            </a: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the 5</a:t>
            </a:r>
            <a:r>
              <a:rPr lang="en-US" sz="1800" baseline="30000" dirty="0">
                <a:solidFill>
                  <a:srgbClr val="000000"/>
                </a:solidFill>
              </a:rPr>
              <a:t>th</a:t>
            </a:r>
            <a:r>
              <a:rPr lang="en-US" sz="1800" dirty="0">
                <a:solidFill>
                  <a:srgbClr val="000000"/>
                </a:solidFill>
              </a:rPr>
              <a:t> iteration</a:t>
            </a: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Each update is much larger</a:t>
            </a: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Gets very close to final numbers by </a:t>
            </a: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iteration 40, while with variable </a:t>
            </a:r>
            <a:r>
              <a:rPr lang="el-GR" sz="1800" i="1" dirty="0">
                <a:solidFill>
                  <a:srgbClr val="000000"/>
                </a:solidFill>
              </a:rPr>
              <a:t>α</a:t>
            </a:r>
            <a:endParaRPr lang="en-US" sz="1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still  not there by iteration 10</a:t>
            </a:r>
            <a:r>
              <a:rPr lang="en-US" sz="1800" baseline="30000" dirty="0">
                <a:solidFill>
                  <a:srgbClr val="000000"/>
                </a:solidFill>
              </a:rPr>
              <a:t>7</a:t>
            </a: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endParaRPr lang="en-US" sz="1800" baseline="300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 smtClean="0">
                <a:solidFill>
                  <a:srgbClr val="000000"/>
                </a:solidFill>
              </a:rPr>
              <a:t>However, remember:</a:t>
            </a:r>
            <a:endParaRPr lang="en-US" sz="1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70000"/>
              </a:lnSpc>
              <a:spcBef>
                <a:spcPts val="400"/>
              </a:spcBef>
              <a:buFont typeface="Wingdings" pitchFamily="2" charset="2"/>
              <a:buNone/>
            </a:pPr>
            <a:r>
              <a:rPr lang="en-US" sz="1800" dirty="0">
                <a:solidFill>
                  <a:srgbClr val="000000"/>
                </a:solidFill>
              </a:rPr>
              <a:t>Q-learning with fixed </a:t>
            </a:r>
            <a:r>
              <a:rPr lang="el-GR" sz="1800" i="1" dirty="0">
                <a:solidFill>
                  <a:srgbClr val="000000"/>
                </a:solidFill>
              </a:rPr>
              <a:t>α</a:t>
            </a:r>
            <a:r>
              <a:rPr lang="en-US" sz="1800" i="1" dirty="0">
                <a:solidFill>
                  <a:srgbClr val="000000"/>
                </a:solidFill>
              </a:rPr>
              <a:t> </a:t>
            </a:r>
            <a:r>
              <a:rPr lang="en-US" sz="1800" dirty="0" smtClean="0">
                <a:solidFill>
                  <a:srgbClr val="000000"/>
                </a:solidFill>
              </a:rPr>
              <a:t>is not guaranteed to converge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600074" name="Rectangle 10"/>
          <p:cNvSpPr>
            <a:spLocks noChangeArrowheads="1"/>
          </p:cNvSpPr>
          <p:nvPr/>
        </p:nvSpPr>
        <p:spPr bwMode="auto">
          <a:xfrm>
            <a:off x="323850" y="1916113"/>
            <a:ext cx="4752975" cy="217487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0076" name="Rectangle 12"/>
          <p:cNvSpPr>
            <a:spLocks noChangeArrowheads="1"/>
          </p:cNvSpPr>
          <p:nvPr/>
        </p:nvSpPr>
        <p:spPr bwMode="auto">
          <a:xfrm>
            <a:off x="2124075" y="1700213"/>
            <a:ext cx="360363" cy="217487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0077" name="Rectangle 13"/>
          <p:cNvSpPr>
            <a:spLocks noChangeArrowheads="1"/>
          </p:cNvSpPr>
          <p:nvPr/>
        </p:nvSpPr>
        <p:spPr bwMode="auto">
          <a:xfrm>
            <a:off x="2124075" y="4581525"/>
            <a:ext cx="360363" cy="215900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0078" name="Rectangle 14"/>
          <p:cNvSpPr>
            <a:spLocks noChangeArrowheads="1"/>
          </p:cNvSpPr>
          <p:nvPr/>
        </p:nvSpPr>
        <p:spPr bwMode="auto">
          <a:xfrm>
            <a:off x="1187450" y="1916113"/>
            <a:ext cx="360363" cy="217487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0079" name="Rectangle 15"/>
          <p:cNvSpPr>
            <a:spLocks noChangeArrowheads="1"/>
          </p:cNvSpPr>
          <p:nvPr/>
        </p:nvSpPr>
        <p:spPr bwMode="auto">
          <a:xfrm>
            <a:off x="1187450" y="4797425"/>
            <a:ext cx="360363" cy="215900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0080" name="Rectangle 16"/>
          <p:cNvSpPr>
            <a:spLocks noChangeArrowheads="1"/>
          </p:cNvSpPr>
          <p:nvPr/>
        </p:nvSpPr>
        <p:spPr bwMode="auto">
          <a:xfrm>
            <a:off x="323850" y="3068638"/>
            <a:ext cx="4752975" cy="217487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7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74" grpId="0" animBg="1"/>
      <p:bldP spid="600074" grpId="1" animBg="1"/>
      <p:bldP spid="600076" grpId="0" animBg="1"/>
      <p:bldP spid="600076" grpId="1" animBg="1"/>
      <p:bldP spid="600077" grpId="0" animBg="1"/>
      <p:bldP spid="600077" grpId="1" animBg="1"/>
      <p:bldP spid="600078" grpId="0" animBg="1"/>
      <p:bldP spid="600078" grpId="1" animBg="1"/>
      <p:bldP spid="600079" grpId="0" animBg="1"/>
      <p:bldP spid="600079" grpId="1" animBg="1"/>
      <p:bldP spid="60008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 </a:t>
            </a:r>
          </a:p>
        </p:txBody>
      </p:sp>
      <p:sp>
        <p:nvSpPr>
          <p:cNvPr id="561157" name="Rectangle 5"/>
          <p:cNvSpPr>
            <a:spLocks noChangeArrowheads="1"/>
          </p:cNvSpPr>
          <p:nvPr/>
        </p:nvSpPr>
        <p:spPr bwMode="auto">
          <a:xfrm>
            <a:off x="0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In Q-learning, 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Updates involve   only  </a:t>
            </a:r>
            <a:r>
              <a:rPr lang="en-US" sz="2000" i="1" dirty="0">
                <a:solidFill>
                  <a:srgbClr val="000000"/>
                </a:solidFill>
              </a:rPr>
              <a:t>s</a:t>
            </a:r>
            <a:r>
              <a:rPr lang="en-US" sz="2000" dirty="0">
                <a:solidFill>
                  <a:srgbClr val="000000"/>
                </a:solidFill>
              </a:rPr>
              <a:t> and </a:t>
            </a:r>
            <a:r>
              <a:rPr lang="en-US" sz="2000" i="1" dirty="0">
                <a:solidFill>
                  <a:srgbClr val="000000"/>
                </a:solidFill>
              </a:rPr>
              <a:t>a</a:t>
            </a:r>
            <a:r>
              <a:rPr lang="en-US" sz="2000" dirty="0">
                <a:solidFill>
                  <a:srgbClr val="000000"/>
                </a:solidFill>
              </a:rPr>
              <a:t> that appear in experiences 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 computation of </a:t>
            </a:r>
            <a:r>
              <a:rPr lang="en-US" sz="2000" i="1" dirty="0">
                <a:solidFill>
                  <a:srgbClr val="000000"/>
                </a:solidFill>
              </a:rPr>
              <a:t>Q(</a:t>
            </a:r>
            <a:r>
              <a:rPr lang="en-US" sz="2000" i="1" dirty="0" err="1">
                <a:solidFill>
                  <a:srgbClr val="000000"/>
                </a:solidFill>
              </a:rPr>
              <a:t>s,a</a:t>
            </a:r>
            <a:r>
              <a:rPr lang="en-US" sz="2000" i="1" dirty="0">
                <a:solidFill>
                  <a:srgbClr val="000000"/>
                </a:solidFill>
              </a:rPr>
              <a:t>)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relies on an approximation of its true link with </a:t>
            </a:r>
            <a:r>
              <a:rPr lang="en-US" sz="2000" i="1" dirty="0" smtClean="0">
                <a:solidFill>
                  <a:srgbClr val="000000"/>
                </a:solidFill>
              </a:rPr>
              <a:t>Q(s’, a’) </a:t>
            </a:r>
            <a:endParaRPr lang="en-US" sz="2000" i="1" dirty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endParaRPr lang="en-US" sz="2000" dirty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dirty="0">
                <a:solidFill>
                  <a:srgbClr val="000000"/>
                </a:solidFill>
              </a:rPr>
              <a:t>Q-learning update only considers the </a:t>
            </a:r>
            <a:r>
              <a:rPr lang="en-US" sz="2000" i="1" dirty="0">
                <a:solidFill>
                  <a:srgbClr val="000000"/>
                </a:solidFill>
              </a:rPr>
              <a:t>s’</a:t>
            </a:r>
            <a:r>
              <a:rPr lang="en-US" sz="2000" dirty="0">
                <a:solidFill>
                  <a:srgbClr val="000000"/>
                </a:solidFill>
              </a:rPr>
              <a:t> observed in the experience</a:t>
            </a:r>
          </a:p>
        </p:txBody>
      </p:sp>
      <p:sp>
        <p:nvSpPr>
          <p:cNvPr id="561162" name="Text Box 10"/>
          <p:cNvSpPr txBox="1">
            <a:spLocks noChangeArrowheads="1"/>
          </p:cNvSpPr>
          <p:nvPr/>
        </p:nvSpPr>
        <p:spPr bwMode="auto">
          <a:xfrm>
            <a:off x="3571868" y="5643578"/>
            <a:ext cx="109855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WHY?</a:t>
            </a:r>
          </a:p>
        </p:txBody>
      </p:sp>
      <p:graphicFrame>
        <p:nvGraphicFramePr>
          <p:cNvPr id="561164" name="Object 12"/>
          <p:cNvGraphicFramePr>
            <a:graphicFrameLocks noChangeAspect="1"/>
          </p:cNvGraphicFramePr>
          <p:nvPr>
            <p:ph idx="1"/>
          </p:nvPr>
        </p:nvGraphicFramePr>
        <p:xfrm>
          <a:off x="1857356" y="4643446"/>
          <a:ext cx="5656262" cy="504825"/>
        </p:xfrm>
        <a:graphic>
          <a:graphicData uri="http://schemas.openxmlformats.org/presentationml/2006/ole">
            <p:oleObj spid="_x0000_s104450" name="Equation" r:id="rId3" imgW="3136680" imgH="27936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6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 </a:t>
            </a:r>
          </a:p>
        </p:txBody>
      </p:sp>
      <p:sp>
        <p:nvSpPr>
          <p:cNvPr id="561157" name="Rectangle 5"/>
          <p:cNvSpPr>
            <a:spLocks noChangeArrowheads="1"/>
          </p:cNvSpPr>
          <p:nvPr/>
        </p:nvSpPr>
        <p:spPr bwMode="auto">
          <a:xfrm>
            <a:off x="0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In Q-learning, 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Updates involve   only  </a:t>
            </a:r>
            <a:r>
              <a:rPr lang="en-US" sz="2000" i="1" dirty="0">
                <a:solidFill>
                  <a:srgbClr val="000000"/>
                </a:solidFill>
              </a:rPr>
              <a:t>s</a:t>
            </a:r>
            <a:r>
              <a:rPr lang="en-US" sz="2000" dirty="0">
                <a:solidFill>
                  <a:srgbClr val="000000"/>
                </a:solidFill>
              </a:rPr>
              <a:t> and </a:t>
            </a:r>
            <a:r>
              <a:rPr lang="en-US" sz="2000" i="1" dirty="0">
                <a:solidFill>
                  <a:srgbClr val="000000"/>
                </a:solidFill>
              </a:rPr>
              <a:t>a</a:t>
            </a:r>
            <a:r>
              <a:rPr lang="en-US" sz="2000" dirty="0">
                <a:solidFill>
                  <a:srgbClr val="000000"/>
                </a:solidFill>
              </a:rPr>
              <a:t> that appear in experiences 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The computation of </a:t>
            </a:r>
            <a:r>
              <a:rPr lang="en-US" sz="2000" i="1" dirty="0">
                <a:solidFill>
                  <a:srgbClr val="000000"/>
                </a:solidFill>
              </a:rPr>
              <a:t>Q(</a:t>
            </a:r>
            <a:r>
              <a:rPr lang="en-US" sz="2000" i="1" dirty="0" err="1">
                <a:solidFill>
                  <a:srgbClr val="000000"/>
                </a:solidFill>
              </a:rPr>
              <a:t>s,a</a:t>
            </a:r>
            <a:r>
              <a:rPr lang="en-US" sz="2000" i="1" dirty="0">
                <a:solidFill>
                  <a:srgbClr val="000000"/>
                </a:solidFill>
              </a:rPr>
              <a:t>)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relies on an approximation of its true link with </a:t>
            </a:r>
            <a:r>
              <a:rPr lang="en-US" sz="2000" i="1" dirty="0" smtClean="0">
                <a:solidFill>
                  <a:srgbClr val="000000"/>
                </a:solidFill>
              </a:rPr>
              <a:t>Q(s’, a’) </a:t>
            </a:r>
            <a:endParaRPr lang="en-US" sz="2000" i="1" dirty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endParaRPr lang="en-US" sz="2000" dirty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1295400" lvl="2" indent="-381000">
              <a:spcBef>
                <a:spcPts val="1500"/>
              </a:spcBef>
              <a:buFont typeface="Wingdings" pitchFamily="2" charset="2"/>
              <a:buChar char=""/>
            </a:pPr>
            <a:r>
              <a:rPr lang="en-US" sz="2000" dirty="0" smtClean="0">
                <a:solidFill>
                  <a:srgbClr val="000000"/>
                </a:solidFill>
              </a:rPr>
              <a:t>The </a:t>
            </a:r>
            <a:r>
              <a:rPr lang="en-US" sz="2000" dirty="0">
                <a:solidFill>
                  <a:srgbClr val="000000"/>
                </a:solidFill>
              </a:rPr>
              <a:t>Q-learning update only considers the </a:t>
            </a:r>
            <a:r>
              <a:rPr lang="en-US" sz="2000" i="1" dirty="0">
                <a:solidFill>
                  <a:srgbClr val="000000"/>
                </a:solidFill>
              </a:rPr>
              <a:t>s’</a:t>
            </a:r>
            <a:r>
              <a:rPr lang="en-US" sz="2000" dirty="0">
                <a:solidFill>
                  <a:srgbClr val="000000"/>
                </a:solidFill>
              </a:rPr>
              <a:t> observed in the experience</a:t>
            </a:r>
          </a:p>
        </p:txBody>
      </p:sp>
      <p:sp>
        <p:nvSpPr>
          <p:cNvPr id="561162" name="Text Box 10"/>
          <p:cNvSpPr txBox="1">
            <a:spLocks noChangeArrowheads="1"/>
          </p:cNvSpPr>
          <p:nvPr/>
        </p:nvSpPr>
        <p:spPr bwMode="auto">
          <a:xfrm>
            <a:off x="3571868" y="5643578"/>
            <a:ext cx="109855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WHY?</a:t>
            </a:r>
          </a:p>
        </p:txBody>
      </p:sp>
      <p:graphicFrame>
        <p:nvGraphicFramePr>
          <p:cNvPr id="561164" name="Object 12"/>
          <p:cNvGraphicFramePr>
            <a:graphicFrameLocks noChangeAspect="1"/>
          </p:cNvGraphicFramePr>
          <p:nvPr>
            <p:ph idx="1"/>
          </p:nvPr>
        </p:nvGraphicFramePr>
        <p:xfrm>
          <a:off x="2000232" y="4929198"/>
          <a:ext cx="5656262" cy="504825"/>
        </p:xfrm>
        <a:graphic>
          <a:graphicData uri="http://schemas.openxmlformats.org/presentationml/2006/ole">
            <p:oleObj spid="_x0000_s9218" name="Equation" r:id="rId3" imgW="3136680" imgH="279360" progId="Equation.3">
              <p:embed/>
            </p:oleObj>
          </a:graphicData>
        </a:graphic>
      </p:graphicFrame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2435158" y="2714621"/>
          <a:ext cx="5746794" cy="714380"/>
        </p:xfrm>
        <a:graphic>
          <a:graphicData uri="http://schemas.openxmlformats.org/presentationml/2006/ole">
            <p:oleObj spid="_x0000_s9222" name="Equation" r:id="rId4" imgW="2755800" imgH="34272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6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 </a:t>
            </a: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0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358775" y="3571876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CC3399"/>
                </a:solidFill>
              </a:rPr>
              <a:t>Way to get around the missing</a:t>
            </a:r>
            <a:r>
              <a:rPr lang="en-US" sz="2400" dirty="0">
                <a:solidFill>
                  <a:srgbClr val="000000"/>
                </a:solidFill>
              </a:rPr>
              <a:t>  transition </a:t>
            </a:r>
            <a:r>
              <a:rPr lang="en-US" sz="2400" dirty="0" smtClean="0">
                <a:solidFill>
                  <a:srgbClr val="000000"/>
                </a:solidFill>
              </a:rPr>
              <a:t>model and reward model</a:t>
            </a:r>
            <a:endParaRPr lang="en-US" sz="2400" dirty="0">
              <a:solidFill>
                <a:srgbClr val="00000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Aren’t we in danger of using data coming from unlikely transition to make incorrect adjustments?</a:t>
            </a:r>
          </a:p>
        </p:txBody>
      </p:sp>
      <p:graphicFrame>
        <p:nvGraphicFramePr>
          <p:cNvPr id="561164" name="Object 12"/>
          <p:cNvGraphicFramePr>
            <a:graphicFrameLocks noChangeAspect="1"/>
          </p:cNvGraphicFramePr>
          <p:nvPr/>
        </p:nvGraphicFramePr>
        <p:xfrm>
          <a:off x="500034" y="2428868"/>
          <a:ext cx="5656263" cy="504825"/>
        </p:xfrm>
        <a:graphic>
          <a:graphicData uri="http://schemas.openxmlformats.org/presentationml/2006/ole">
            <p:oleObj spid="_x0000_s10246" name="Equation" r:id="rId3" imgW="3136680" imgH="279360" progId="Equation.3">
              <p:embed/>
            </p:oleObj>
          </a:graphicData>
        </a:graphic>
      </p:graphicFrame>
      <p:graphicFrame>
        <p:nvGraphicFramePr>
          <p:cNvPr id="99330" name="Object 2"/>
          <p:cNvGraphicFramePr>
            <a:graphicFrameLocks noChangeAspect="1"/>
          </p:cNvGraphicFramePr>
          <p:nvPr/>
        </p:nvGraphicFramePr>
        <p:xfrm>
          <a:off x="500034" y="1142984"/>
          <a:ext cx="5181610" cy="644123"/>
        </p:xfrm>
        <a:graphic>
          <a:graphicData uri="http://schemas.openxmlformats.org/presentationml/2006/ole">
            <p:oleObj spid="_x0000_s10247" name="Equation" r:id="rId4" imgW="2755800" imgH="342720" progId="Equation.3">
              <p:embed/>
            </p:oleObj>
          </a:graphicData>
        </a:graphic>
      </p:graphicFrame>
      <p:sp>
        <p:nvSpPr>
          <p:cNvPr id="9" name="Rectangular Callout 8"/>
          <p:cNvSpPr/>
          <p:nvPr/>
        </p:nvSpPr>
        <p:spPr bwMode="auto">
          <a:xfrm>
            <a:off x="6143636" y="714356"/>
            <a:ext cx="2500330" cy="785818"/>
          </a:xfrm>
          <a:prstGeom prst="wedgeRectCallout">
            <a:avLst>
              <a:gd name="adj1" fmla="val -67894"/>
              <a:gd name="adj2" fmla="val 296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True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relation between Q(</a:t>
            </a:r>
            <a:r>
              <a:rPr kumimoji="0" lang="en-CA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s.a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) and Q(</a:t>
            </a:r>
            <a:r>
              <a:rPr kumimoji="0" lang="en-CA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s’a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’)</a:t>
            </a: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ectangular Callout 9"/>
          <p:cNvSpPr/>
          <p:nvPr/>
        </p:nvSpPr>
        <p:spPr bwMode="auto">
          <a:xfrm>
            <a:off x="6143636" y="1785926"/>
            <a:ext cx="2714644" cy="1214446"/>
          </a:xfrm>
          <a:prstGeom prst="wedgeRectCallout">
            <a:avLst>
              <a:gd name="adj1" fmla="val -60347"/>
              <a:gd name="adj2" fmla="val -225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Q-learning approximation based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on each individual experience </a:t>
            </a:r>
            <a:r>
              <a:rPr kumimoji="0" lang="en-CA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&lt;s, a, r, s</a:t>
            </a:r>
            <a:r>
              <a:rPr lang="en-CA" sz="2000" i="1" dirty="0" smtClean="0">
                <a:solidFill>
                  <a:schemeClr val="tx1"/>
                </a:solidFill>
              </a:rPr>
              <a:t>’</a:t>
            </a:r>
            <a:r>
              <a:rPr kumimoji="0" lang="en-CA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&gt;</a:t>
            </a:r>
            <a:endParaRPr kumimoji="0" lang="en-CA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3500438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CC3399"/>
                </a:solidFill>
              </a:rPr>
              <a:t>Way to get around the missing</a:t>
            </a:r>
            <a:r>
              <a:rPr lang="en-US" sz="2400" dirty="0">
                <a:solidFill>
                  <a:srgbClr val="000000"/>
                </a:solidFill>
              </a:rPr>
              <a:t>  transition model and reward model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Aren’t we in danger of using data coming from unlikely transition to make incorrect adjustments?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No, </a:t>
            </a:r>
            <a:r>
              <a:rPr lang="en-US" sz="2000" dirty="0" smtClean="0">
                <a:solidFill>
                  <a:srgbClr val="000000"/>
                </a:solidFill>
              </a:rPr>
              <a:t>because frequency </a:t>
            </a:r>
            <a:r>
              <a:rPr lang="en-US" sz="2000" dirty="0">
                <a:solidFill>
                  <a:srgbClr val="000000"/>
                </a:solidFill>
              </a:rPr>
              <a:t>of updates reflects transition model, </a:t>
            </a:r>
            <a:r>
              <a:rPr lang="en-US" sz="2000" i="1" dirty="0">
                <a:solidFill>
                  <a:srgbClr val="000000"/>
                </a:solidFill>
              </a:rPr>
              <a:t>P(</a:t>
            </a:r>
            <a:r>
              <a:rPr lang="en-US" sz="2000" i="1" dirty="0" err="1">
                <a:solidFill>
                  <a:srgbClr val="000000"/>
                </a:solidFill>
              </a:rPr>
              <a:t>s’|a,s</a:t>
            </a:r>
            <a:r>
              <a:rPr lang="en-US" sz="2000" i="1" dirty="0">
                <a:solidFill>
                  <a:srgbClr val="000000"/>
                </a:solidFill>
              </a:rPr>
              <a:t>)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Unlikely transitions will be observed much less frequently than likely ones, so their related updates will have limited impact in the long term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000" dirty="0">
              <a:solidFill>
                <a:srgbClr val="000000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500034" y="2428868"/>
          <a:ext cx="5656263" cy="504825"/>
        </p:xfrm>
        <a:graphic>
          <a:graphicData uri="http://schemas.openxmlformats.org/presentationml/2006/ole">
            <p:oleObj spid="_x0000_s11270" name="Equation" r:id="rId3" imgW="3136680" imgH="279360" progId="Equation.3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500034" y="1142984"/>
          <a:ext cx="5181610" cy="644123"/>
        </p:xfrm>
        <a:graphic>
          <a:graphicData uri="http://schemas.openxmlformats.org/presentationml/2006/ole">
            <p:oleObj spid="_x0000_s11271" name="Equation" r:id="rId4" imgW="2755800" imgH="342720" progId="Equation.3">
              <p:embed/>
            </p:oleObj>
          </a:graphicData>
        </a:graphic>
      </p:graphicFrame>
      <p:sp>
        <p:nvSpPr>
          <p:cNvPr id="10" name="Rectangular Callout 9"/>
          <p:cNvSpPr/>
          <p:nvPr/>
        </p:nvSpPr>
        <p:spPr bwMode="auto">
          <a:xfrm>
            <a:off x="6143636" y="714356"/>
            <a:ext cx="2500330" cy="785818"/>
          </a:xfrm>
          <a:prstGeom prst="wedgeRectCallout">
            <a:avLst>
              <a:gd name="adj1" fmla="val -67894"/>
              <a:gd name="adj2" fmla="val 296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True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relation between Q(</a:t>
            </a:r>
            <a:r>
              <a:rPr kumimoji="0" lang="en-CA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s.a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) and Q(</a:t>
            </a:r>
            <a:r>
              <a:rPr kumimoji="0" lang="en-CA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s’a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’)</a:t>
            </a: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6143636" y="1785926"/>
            <a:ext cx="2500330" cy="1214446"/>
          </a:xfrm>
          <a:prstGeom prst="wedgeRectCallout">
            <a:avLst>
              <a:gd name="adj1" fmla="val -60347"/>
              <a:gd name="adj2" fmla="val -225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Q-learning approximation based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on each individual experience </a:t>
            </a:r>
            <a:r>
              <a:rPr kumimoji="0" lang="en-CA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&lt;s, a, s</a:t>
            </a:r>
            <a:r>
              <a:rPr lang="en-CA" sz="2000" i="1" dirty="0" smtClean="0">
                <a:solidFill>
                  <a:schemeClr val="tx1"/>
                </a:solidFill>
              </a:rPr>
              <a:t>’</a:t>
            </a:r>
            <a:r>
              <a:rPr kumimoji="0" lang="en-CA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&gt;</a:t>
            </a:r>
            <a:endParaRPr kumimoji="0" lang="en-CA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3071810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CC3399"/>
                </a:solidFill>
              </a:rPr>
              <a:t>Way to get around the missing</a:t>
            </a:r>
            <a:r>
              <a:rPr lang="en-US" sz="2400" dirty="0">
                <a:solidFill>
                  <a:srgbClr val="000000"/>
                </a:solidFill>
              </a:rPr>
              <a:t>  transition model and reward model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Aren’t we in danger of using data coming from unlikely transition to make incorrect adjustments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 smtClean="0">
                <a:solidFill>
                  <a:srgbClr val="000000"/>
                </a:solidFill>
              </a:rPr>
              <a:t>No, as long as Q-learning tries each action an unbounded number of times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000" dirty="0" smtClean="0">
                <a:solidFill>
                  <a:srgbClr val="000000"/>
                </a:solidFill>
              </a:rPr>
              <a:t>Frequency </a:t>
            </a:r>
            <a:r>
              <a:rPr lang="en-US" sz="2000" dirty="0">
                <a:solidFill>
                  <a:srgbClr val="000000"/>
                </a:solidFill>
              </a:rPr>
              <a:t>of updates reflects transition model, </a:t>
            </a:r>
            <a:r>
              <a:rPr lang="en-US" sz="2000" i="1" dirty="0">
                <a:solidFill>
                  <a:srgbClr val="000000"/>
                </a:solidFill>
              </a:rPr>
              <a:t>P(</a:t>
            </a:r>
            <a:r>
              <a:rPr lang="en-US" sz="2000" i="1" dirty="0" err="1">
                <a:solidFill>
                  <a:srgbClr val="000000"/>
                </a:solidFill>
              </a:rPr>
              <a:t>s’|a,s</a:t>
            </a:r>
            <a:r>
              <a:rPr lang="en-US" sz="2000" i="1" dirty="0">
                <a:solidFill>
                  <a:srgbClr val="000000"/>
                </a:solidFill>
              </a:rPr>
              <a:t>)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Unlikely transitions will be observed much less frequently than likely ones, so their related updates will have limited impact in the long term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endParaRPr lang="en-US" sz="2000" dirty="0">
              <a:solidFill>
                <a:srgbClr val="000000"/>
              </a:solidFill>
            </a:endParaRP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/>
        </p:nvGraphicFramePr>
        <p:xfrm>
          <a:off x="357158" y="1857364"/>
          <a:ext cx="5656263" cy="504825"/>
        </p:xfrm>
        <a:graphic>
          <a:graphicData uri="http://schemas.openxmlformats.org/presentationml/2006/ole">
            <p:oleObj spid="_x0000_s105474" name="Equation" r:id="rId3" imgW="3136680" imgH="279360" progId="Equation.3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500034" y="1142984"/>
          <a:ext cx="5181610" cy="644123"/>
        </p:xfrm>
        <a:graphic>
          <a:graphicData uri="http://schemas.openxmlformats.org/presentationml/2006/ole">
            <p:oleObj spid="_x0000_s105475" name="Equation" r:id="rId4" imgW="2755800" imgH="342720" progId="Equation.3">
              <p:embed/>
            </p:oleObj>
          </a:graphicData>
        </a:graphic>
      </p:graphicFrame>
      <p:sp>
        <p:nvSpPr>
          <p:cNvPr id="10" name="Rectangular Callout 9"/>
          <p:cNvSpPr/>
          <p:nvPr/>
        </p:nvSpPr>
        <p:spPr bwMode="auto">
          <a:xfrm>
            <a:off x="6143636" y="714356"/>
            <a:ext cx="2500330" cy="785818"/>
          </a:xfrm>
          <a:prstGeom prst="wedgeRectCallout">
            <a:avLst>
              <a:gd name="adj1" fmla="val -67894"/>
              <a:gd name="adj2" fmla="val 296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True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relation between Q(</a:t>
            </a:r>
            <a:r>
              <a:rPr kumimoji="0" lang="en-CA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s.a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) and Q(</a:t>
            </a:r>
            <a:r>
              <a:rPr kumimoji="0" lang="en-CA" sz="20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s’a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’)</a:t>
            </a:r>
            <a:endParaRPr kumimoji="0" lang="en-C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ectangular Callout 10"/>
          <p:cNvSpPr/>
          <p:nvPr/>
        </p:nvSpPr>
        <p:spPr bwMode="auto">
          <a:xfrm>
            <a:off x="6143636" y="1785926"/>
            <a:ext cx="2714644" cy="1285884"/>
          </a:xfrm>
          <a:prstGeom prst="wedgeRectCallout">
            <a:avLst>
              <a:gd name="adj1" fmla="val -59766"/>
              <a:gd name="adj2" fmla="val -12176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C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Q-learning approximation based</a:t>
            </a:r>
            <a:r>
              <a:rPr kumimoji="0" lang="en-CA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 on each individual experience </a:t>
            </a:r>
            <a:r>
              <a:rPr kumimoji="0" lang="en-CA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&lt;s, a, s</a:t>
            </a:r>
            <a:r>
              <a:rPr lang="en-CA" sz="2000" i="1" dirty="0" smtClean="0">
                <a:solidFill>
                  <a:schemeClr val="tx1"/>
                </a:solidFill>
              </a:rPr>
              <a:t>’</a:t>
            </a:r>
            <a:r>
              <a:rPr kumimoji="0" lang="en-CA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Unicode MS" pitchFamily="34" charset="-128"/>
                <a:cs typeface="Arial Unicode MS" pitchFamily="34" charset="-128"/>
              </a:rPr>
              <a:t>&gt;</a:t>
            </a:r>
            <a:endParaRPr kumimoji="0" lang="en-CA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Q-learning</a:t>
            </a:r>
            <a:endParaRPr lang="en-US" i="1" dirty="0" smtClean="0">
              <a:cs typeface="Times New Roman" pitchFamily="18" charset="0"/>
            </a:endParaRP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07950" y="836613"/>
            <a:ext cx="8785225" cy="1152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rgbClr val="000000"/>
                </a:solidFill>
              </a:rPr>
              <a:t>Q-learning learns an optimal policy no matter which actions are selected in each state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 smtClean="0">
                <a:solidFill>
                  <a:srgbClr val="000000"/>
                </a:solidFill>
              </a:rPr>
              <a:t>Q-learning </a:t>
            </a:r>
            <a:r>
              <a:rPr lang="en-US" sz="2400" dirty="0">
                <a:solidFill>
                  <a:srgbClr val="000000"/>
                </a:solidFill>
              </a:rPr>
              <a:t>is an </a:t>
            </a:r>
            <a:r>
              <a:rPr lang="en-US" sz="2400" b="1" i="1" dirty="0">
                <a:solidFill>
                  <a:srgbClr val="000000"/>
                </a:solidFill>
              </a:rPr>
              <a:t>off-policy</a:t>
            </a:r>
            <a:r>
              <a:rPr lang="en-US" sz="2400" dirty="0">
                <a:solidFill>
                  <a:srgbClr val="000000"/>
                </a:solidFill>
              </a:rPr>
              <a:t> method because it learns an optimal policy no matter which policy the agent is actually following</a:t>
            </a:r>
          </a:p>
          <a:p>
            <a:pPr marL="457200" indent="-457200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US" sz="2400" dirty="0">
                <a:solidFill>
                  <a:schemeClr val="tx1"/>
                </a:solidFill>
              </a:rPr>
              <a:t>It is also a </a:t>
            </a:r>
            <a:r>
              <a:rPr lang="en-US" sz="2400" b="1" i="1" dirty="0">
                <a:solidFill>
                  <a:schemeClr val="tx1"/>
                </a:solidFill>
              </a:rPr>
              <a:t>model-free</a:t>
            </a:r>
            <a:r>
              <a:rPr lang="en-US" sz="2400" dirty="0">
                <a:solidFill>
                  <a:schemeClr val="tx1"/>
                </a:solidFill>
              </a:rPr>
              <a:t> method, because it does not need to learn an explicit transition model for the environment in order to find the optimal policy</a:t>
            </a:r>
          </a:p>
          <a:p>
            <a:pPr marL="838200" lvl="1" indent="-381000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The environment provides the connections between neighboring states in the form of observed transitions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Reinforcement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5538"/>
            <a:ext cx="8569325" cy="2305050"/>
          </a:xfrm>
        </p:spPr>
        <p:txBody>
          <a:bodyPr/>
          <a:lstStyle/>
          <a:p>
            <a:pPr eaLnBrk="1" hangingPunct="1"/>
            <a:r>
              <a:rPr lang="en-GB" sz="2800" smtClean="0"/>
              <a:t>Common way of learning when no one can teach you explicitly</a:t>
            </a:r>
            <a:r>
              <a:rPr lang="en-GB" smtClean="0"/>
              <a:t> </a:t>
            </a:r>
          </a:p>
          <a:p>
            <a:pPr lvl="1" eaLnBrk="1" hangingPunct="1"/>
            <a:r>
              <a:rPr lang="en-GB" sz="2400" smtClean="0"/>
              <a:t>Do actions until you get some form of feedback from the environments</a:t>
            </a:r>
          </a:p>
          <a:p>
            <a:pPr lvl="1" eaLnBrk="1" hangingPunct="1"/>
            <a:r>
              <a:rPr lang="en-GB" sz="2400" smtClean="0"/>
              <a:t>See if the feedback is good (reward) or (bad) punishment</a:t>
            </a:r>
          </a:p>
          <a:p>
            <a:pPr lvl="1" eaLnBrk="1" hangingPunct="1"/>
            <a:r>
              <a:rPr lang="en-GB" sz="2400" smtClean="0"/>
              <a:t>Understand which part of your behaviour  caused the feedback</a:t>
            </a:r>
          </a:p>
          <a:p>
            <a:pPr lvl="1" eaLnBrk="1" hangingPunct="1"/>
            <a:r>
              <a:rPr lang="en-GB" sz="2400" smtClean="0"/>
              <a:t>Repeat until you have learned a strategy of how to act in this world to get the best out of it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Reinforcement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GB" smtClean="0"/>
          </a:p>
          <a:p>
            <a:pPr eaLnBrk="1" hangingPunct="1"/>
            <a:r>
              <a:rPr lang="en-GB" smtClean="0"/>
              <a:t>Depending on the problem, reinforcement can come at different points in the sequence of actions</a:t>
            </a:r>
          </a:p>
          <a:p>
            <a:pPr lvl="1" eaLnBrk="1" hangingPunct="1"/>
            <a:r>
              <a:rPr lang="en-GB" smtClean="0"/>
              <a:t>Just at the end: games like chess  where  you are simply told “you win!” or “you loose” at some point, no partial reward for intermediate moves</a:t>
            </a:r>
          </a:p>
          <a:p>
            <a:pPr lvl="1" eaLnBrk="1" hangingPunct="1"/>
            <a:r>
              <a:rPr lang="en-GB" smtClean="0"/>
              <a:t>After some actions: e.g. points scored in tennis</a:t>
            </a:r>
          </a:p>
          <a:p>
            <a:pPr lvl="1" eaLnBrk="1" hangingPunct="1"/>
            <a:r>
              <a:rPr lang="en-GB" smtClean="0"/>
              <a:t>After every action: moving forward vs. going under when learning to swim</a:t>
            </a:r>
          </a:p>
          <a:p>
            <a:pPr eaLnBrk="1" hangingPunct="1"/>
            <a:r>
              <a:rPr lang="en-GB" smtClean="0"/>
              <a:t>Here we will only consider problems with reward after every 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MDP and RL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eaLnBrk="1" hangingPunct="1"/>
            <a:r>
              <a:rPr lang="en-GB" smtClean="0"/>
              <a:t>Markov decision process</a:t>
            </a:r>
          </a:p>
          <a:p>
            <a:pPr lvl="1" eaLnBrk="1" hangingPunct="1"/>
            <a:r>
              <a:rPr lang="en-GB" smtClean="0"/>
              <a:t>Set of states S, set of actions A</a:t>
            </a:r>
          </a:p>
          <a:p>
            <a:pPr lvl="1" eaLnBrk="1" hangingPunct="1"/>
            <a:r>
              <a:rPr lang="en-GB" smtClean="0"/>
              <a:t>Transition probabilities to next states P(s’| s, a′)</a:t>
            </a:r>
          </a:p>
          <a:p>
            <a:pPr lvl="1" eaLnBrk="1" hangingPunct="1"/>
            <a:r>
              <a:rPr lang="en-GB" smtClean="0"/>
              <a:t>Reward functions R(s,s’,a)</a:t>
            </a:r>
          </a:p>
          <a:p>
            <a:pPr eaLnBrk="1" hangingPunct="1"/>
            <a:r>
              <a:rPr lang="en-GB" smtClean="0"/>
              <a:t>RL is based on MDPs, but</a:t>
            </a:r>
          </a:p>
          <a:p>
            <a:pPr lvl="1" eaLnBrk="1" hangingPunct="1"/>
            <a:r>
              <a:rPr lang="en-GB" smtClean="0"/>
              <a:t>Transition model is not known</a:t>
            </a:r>
          </a:p>
          <a:p>
            <a:pPr lvl="1" eaLnBrk="1" hangingPunct="1"/>
            <a:r>
              <a:rPr lang="en-GB" smtClean="0"/>
              <a:t>Reward model is not known</a:t>
            </a:r>
          </a:p>
          <a:p>
            <a:pPr eaLnBrk="1" hangingPunct="1"/>
            <a:r>
              <a:rPr lang="en-GB" smtClean="0"/>
              <a:t>MDP </a:t>
            </a:r>
            <a:r>
              <a:rPr lang="en-GB" b="1" i="1" smtClean="0">
                <a:solidFill>
                  <a:schemeClr val="accent2"/>
                </a:solidFill>
              </a:rPr>
              <a:t>computes </a:t>
            </a:r>
            <a:r>
              <a:rPr lang="en-GB" smtClean="0"/>
              <a:t>an optimal policy</a:t>
            </a:r>
          </a:p>
          <a:p>
            <a:pPr eaLnBrk="1" hangingPunct="1"/>
            <a:r>
              <a:rPr lang="en-GB" smtClean="0"/>
              <a:t>RL </a:t>
            </a:r>
            <a:r>
              <a:rPr lang="en-GB" b="1" i="1" smtClean="0">
                <a:solidFill>
                  <a:schemeClr val="accent2"/>
                </a:solidFill>
              </a:rPr>
              <a:t>learns</a:t>
            </a:r>
            <a:r>
              <a:rPr lang="en-GB" i="1" smtClean="0"/>
              <a:t> </a:t>
            </a:r>
            <a:r>
              <a:rPr lang="en-GB" smtClean="0"/>
              <a:t>an optimal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Experiences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81075"/>
            <a:ext cx="8569325" cy="2305050"/>
          </a:xfrm>
        </p:spPr>
        <p:txBody>
          <a:bodyPr/>
          <a:lstStyle/>
          <a:p>
            <a:pPr eaLnBrk="1" hangingPunct="1"/>
            <a:r>
              <a:rPr lang="en-GB" smtClean="0"/>
              <a:t>We assume there is a sequence of experiences:</a:t>
            </a:r>
          </a:p>
          <a:p>
            <a:pPr lvl="1" eaLnBrk="1" hangingPunct="1"/>
            <a:r>
              <a:rPr lang="en-GB" smtClean="0"/>
              <a:t>state,  action, reward, state, action,  reward.....</a:t>
            </a:r>
          </a:p>
          <a:p>
            <a:pPr eaLnBrk="1" hangingPunct="1"/>
            <a:r>
              <a:rPr lang="en-GB" smtClean="0"/>
              <a:t>At any time, agent  must decide whether to </a:t>
            </a:r>
            <a:r>
              <a:rPr lang="en-GB" i="1" smtClean="0"/>
              <a:t>explore</a:t>
            </a:r>
            <a:r>
              <a:rPr lang="en-GB" smtClean="0"/>
              <a:t> vs. </a:t>
            </a:r>
            <a:r>
              <a:rPr lang="en-GB" i="1" smtClean="0"/>
              <a:t>exploit</a:t>
            </a:r>
            <a:r>
              <a:rPr lang="en-GB" smtClean="0"/>
              <a:t>. That is,  if it has worked out a good course of actions</a:t>
            </a:r>
          </a:p>
          <a:p>
            <a:pPr lvl="1" eaLnBrk="1" hangingPunct="1"/>
            <a:r>
              <a:rPr lang="en-GB" smtClean="0"/>
              <a:t>Explore a different course, hoping to do better</a:t>
            </a:r>
          </a:p>
          <a:p>
            <a:pPr lvl="1" eaLnBrk="1" hangingPunct="1"/>
            <a:r>
              <a:rPr lang="en-GB" smtClean="0"/>
              <a:t>Stay with (exploit) the current course, even though there may be better ones around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71802" y="0"/>
            <a:ext cx="6388085" cy="682625"/>
          </a:xfrm>
        </p:spPr>
        <p:txBody>
          <a:bodyPr/>
          <a:lstStyle/>
          <a:p>
            <a:pPr eaLnBrk="1" hangingPunct="1"/>
            <a:r>
              <a:rPr lang="en-US" dirty="0" smtClean="0"/>
              <a:t>Example</a:t>
            </a:r>
          </a:p>
        </p:txBody>
      </p:sp>
      <p:sp>
        <p:nvSpPr>
          <p:cNvPr id="54170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14282" y="5286388"/>
            <a:ext cx="8064500" cy="12525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Reward Model: </a:t>
            </a:r>
          </a:p>
          <a:p>
            <a:pPr lvl="1" eaLnBrk="1" hangingPunct="1"/>
            <a:r>
              <a:rPr lang="en-GB" dirty="0" smtClean="0"/>
              <a:t>-1 for doing </a:t>
            </a:r>
            <a:r>
              <a:rPr lang="en-GB" i="1" dirty="0" err="1" smtClean="0"/>
              <a:t>UpCareful</a:t>
            </a:r>
            <a:endParaRPr lang="en-GB" dirty="0" smtClean="0"/>
          </a:p>
          <a:p>
            <a:pPr lvl="1" eaLnBrk="1" hangingPunct="1">
              <a:lnSpc>
                <a:spcPct val="80000"/>
              </a:lnSpc>
            </a:pPr>
            <a:r>
              <a:rPr lang="en-GB" dirty="0" smtClean="0"/>
              <a:t>Negative reward when hitting  a wall, as marked on the picture</a:t>
            </a:r>
            <a:endParaRPr lang="en-GB" i="1" dirty="0" smtClean="0"/>
          </a:p>
        </p:txBody>
      </p:sp>
      <p:sp>
        <p:nvSpPr>
          <p:cNvPr id="541707" name="Rectangle 11"/>
          <p:cNvSpPr>
            <a:spLocks noChangeArrowheads="1"/>
          </p:cNvSpPr>
          <p:nvPr/>
        </p:nvSpPr>
        <p:spPr bwMode="auto">
          <a:xfrm>
            <a:off x="142844" y="285728"/>
            <a:ext cx="6408737" cy="230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Six possible states &lt;s</a:t>
            </a:r>
            <a:r>
              <a:rPr lang="en-GB" sz="2400" baseline="-25000" dirty="0">
                <a:solidFill>
                  <a:srgbClr val="000000"/>
                </a:solidFill>
              </a:rPr>
              <a:t>0</a:t>
            </a:r>
            <a:r>
              <a:rPr lang="en-GB" sz="2400" dirty="0">
                <a:solidFill>
                  <a:srgbClr val="000000"/>
                </a:solidFill>
              </a:rPr>
              <a:t>,..,s</a:t>
            </a:r>
            <a:r>
              <a:rPr lang="en-GB" sz="2400" baseline="-25000" dirty="0">
                <a:solidFill>
                  <a:srgbClr val="000000"/>
                </a:solidFill>
              </a:rPr>
              <a:t>5</a:t>
            </a:r>
            <a:r>
              <a:rPr lang="en-GB" sz="2400" dirty="0">
                <a:solidFill>
                  <a:srgbClr val="000000"/>
                </a:solidFill>
              </a:rPr>
              <a:t>&gt;</a:t>
            </a:r>
          </a:p>
          <a:p>
            <a:pPr marL="339725" indent="-339725">
              <a:lnSpc>
                <a:spcPct val="100000"/>
              </a:lnSpc>
              <a:spcBef>
                <a:spcPts val="1800"/>
              </a:spcBef>
              <a:buFont typeface="Wingdings" pitchFamily="2" charset="2"/>
              <a:buChar char=""/>
            </a:pPr>
            <a:r>
              <a:rPr lang="en-GB" sz="2400" dirty="0">
                <a:solidFill>
                  <a:srgbClr val="000000"/>
                </a:solidFill>
              </a:rPr>
              <a:t>4 actions: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i="1" dirty="0" err="1">
                <a:solidFill>
                  <a:srgbClr val="000000"/>
                </a:solidFill>
              </a:rPr>
              <a:t>UpCareful</a:t>
            </a:r>
            <a:r>
              <a:rPr lang="en-GB" sz="2000" i="1" dirty="0">
                <a:solidFill>
                  <a:srgbClr val="000000"/>
                </a:solidFill>
              </a:rPr>
              <a:t>: </a:t>
            </a:r>
            <a:r>
              <a:rPr lang="en-GB" sz="2000" dirty="0">
                <a:solidFill>
                  <a:srgbClr val="000000"/>
                </a:solidFill>
              </a:rPr>
              <a:t>moves one tile up unless there is wall, in which case stays in same </a:t>
            </a:r>
            <a:r>
              <a:rPr lang="en-GB" sz="2000" dirty="0" smtClean="0">
                <a:solidFill>
                  <a:srgbClr val="000000"/>
                </a:solidFill>
              </a:rPr>
              <a:t>tile. Always generates a penalty of -1</a:t>
            </a:r>
            <a:endParaRPr lang="en-GB" sz="2000" dirty="0">
              <a:solidFill>
                <a:srgbClr val="000000"/>
              </a:solidFill>
            </a:endParaRP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i="1" dirty="0">
                <a:solidFill>
                  <a:srgbClr val="000000"/>
                </a:solidFill>
              </a:rPr>
              <a:t>Left: </a:t>
            </a:r>
            <a:r>
              <a:rPr lang="en-GB" sz="2000" dirty="0">
                <a:solidFill>
                  <a:srgbClr val="000000"/>
                </a:solidFill>
              </a:rPr>
              <a:t>moves one tile left  unless there is wall, in which case </a:t>
            </a:r>
          </a:p>
          <a:p>
            <a:pPr marL="1143000" lvl="2" indent="-228600">
              <a:spcBef>
                <a:spcPts val="600"/>
              </a:spcBef>
              <a:buFont typeface="Wingdings" pitchFamily="2" charset="2"/>
              <a:buChar char=""/>
            </a:pPr>
            <a:r>
              <a:rPr lang="en-GB" sz="2000" dirty="0">
                <a:solidFill>
                  <a:srgbClr val="000000"/>
                </a:solidFill>
              </a:rPr>
              <a:t>stays in same tile if  in s</a:t>
            </a:r>
            <a:r>
              <a:rPr lang="en-GB" sz="2000" baseline="-25000" dirty="0">
                <a:solidFill>
                  <a:srgbClr val="000000"/>
                </a:solidFill>
              </a:rPr>
              <a:t>0</a:t>
            </a:r>
            <a:r>
              <a:rPr lang="en-GB" sz="2000" dirty="0">
                <a:solidFill>
                  <a:srgbClr val="000000"/>
                </a:solidFill>
              </a:rPr>
              <a:t> or s</a:t>
            </a:r>
            <a:r>
              <a:rPr lang="en-GB" sz="2000" baseline="-25000" dirty="0">
                <a:solidFill>
                  <a:srgbClr val="000000"/>
                </a:solidFill>
              </a:rPr>
              <a:t>2</a:t>
            </a:r>
          </a:p>
          <a:p>
            <a:pPr marL="1143000" lvl="2" indent="-228600">
              <a:spcBef>
                <a:spcPts val="600"/>
              </a:spcBef>
              <a:buFont typeface="Wingdings" pitchFamily="2" charset="2"/>
              <a:buChar char=""/>
            </a:pPr>
            <a:r>
              <a:rPr lang="en-GB" sz="2000" dirty="0">
                <a:solidFill>
                  <a:srgbClr val="000000"/>
                </a:solidFill>
              </a:rPr>
              <a:t>Is sent to s</a:t>
            </a:r>
            <a:r>
              <a:rPr lang="en-GB" sz="2000" baseline="-25000" dirty="0">
                <a:solidFill>
                  <a:srgbClr val="000000"/>
                </a:solidFill>
              </a:rPr>
              <a:t>0</a:t>
            </a:r>
            <a:r>
              <a:rPr lang="en-GB" sz="2000" dirty="0">
                <a:solidFill>
                  <a:srgbClr val="000000"/>
                </a:solidFill>
              </a:rPr>
              <a:t> if in s</a:t>
            </a:r>
            <a:r>
              <a:rPr lang="en-GB" sz="2000" baseline="-25000" dirty="0">
                <a:solidFill>
                  <a:srgbClr val="000000"/>
                </a:solidFill>
              </a:rPr>
              <a:t>4</a:t>
            </a:r>
            <a:r>
              <a:rPr lang="en-GB" sz="2000" dirty="0">
                <a:solidFill>
                  <a:srgbClr val="000000"/>
                </a:solidFill>
              </a:rPr>
              <a:t> 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i="1" dirty="0">
                <a:solidFill>
                  <a:srgbClr val="000000"/>
                </a:solidFill>
              </a:rPr>
              <a:t>Right: </a:t>
            </a:r>
            <a:r>
              <a:rPr lang="en-GB" sz="2000" dirty="0">
                <a:solidFill>
                  <a:srgbClr val="000000"/>
                </a:solidFill>
              </a:rPr>
              <a:t>moves one tile right  unless there is wall, in which case stays in same tile</a:t>
            </a:r>
          </a:p>
          <a:p>
            <a:pPr marL="739775" lvl="1" indent="-282575">
              <a:spcBef>
                <a:spcPts val="1500"/>
              </a:spcBef>
              <a:buFont typeface="Times New Roman" pitchFamily="18" charset="0"/>
              <a:buChar char="•"/>
            </a:pPr>
            <a:r>
              <a:rPr lang="en-GB" sz="2000" i="1" dirty="0">
                <a:solidFill>
                  <a:srgbClr val="000000"/>
                </a:solidFill>
              </a:rPr>
              <a:t>Up: </a:t>
            </a:r>
            <a:r>
              <a:rPr lang="en-GB" sz="2000" dirty="0">
                <a:solidFill>
                  <a:srgbClr val="000000"/>
                </a:solidFill>
              </a:rPr>
              <a:t>0.8 </a:t>
            </a:r>
            <a:r>
              <a:rPr lang="en-GB" sz="2000" dirty="0" smtClean="0">
                <a:solidFill>
                  <a:srgbClr val="000000"/>
                </a:solidFill>
              </a:rPr>
              <a:t>goes up unless there is a wall, </a:t>
            </a:r>
            <a:r>
              <a:rPr lang="en-GB" sz="2000" dirty="0">
                <a:solidFill>
                  <a:srgbClr val="000000"/>
                </a:solidFill>
              </a:rPr>
              <a:t>0.1 like </a:t>
            </a:r>
            <a:r>
              <a:rPr lang="en-GB" sz="2000" i="1" dirty="0">
                <a:solidFill>
                  <a:srgbClr val="000000"/>
                </a:solidFill>
              </a:rPr>
              <a:t>Left</a:t>
            </a:r>
            <a:r>
              <a:rPr lang="en-GB" sz="2000" dirty="0">
                <a:solidFill>
                  <a:srgbClr val="000000"/>
                </a:solidFill>
              </a:rPr>
              <a:t>, 0.1 like </a:t>
            </a:r>
            <a:r>
              <a:rPr lang="en-GB" sz="2000" i="1" dirty="0">
                <a:solidFill>
                  <a:srgbClr val="000000"/>
                </a:solidFill>
              </a:rPr>
              <a:t>Right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6407150" y="978247"/>
            <a:ext cx="2736850" cy="3387378"/>
            <a:chOff x="3742" y="210"/>
            <a:chExt cx="1860" cy="2178"/>
          </a:xfrm>
        </p:grpSpPr>
        <p:pic>
          <p:nvPicPr>
            <p:cNvPr id="36870" name="Picture 1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14" y="210"/>
              <a:ext cx="1472" cy="2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871" name="Text Box 15"/>
            <p:cNvSpPr txBox="1">
              <a:spLocks noChangeArrowheads="1"/>
            </p:cNvSpPr>
            <p:nvPr/>
          </p:nvSpPr>
          <p:spPr bwMode="auto">
            <a:xfrm>
              <a:off x="3742" y="346"/>
              <a:ext cx="363" cy="18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000" b="1">
                  <a:solidFill>
                    <a:schemeClr val="accent1"/>
                  </a:solidFill>
                </a:rPr>
                <a:t>+ 10</a:t>
              </a:r>
            </a:p>
          </p:txBody>
        </p:sp>
        <p:sp>
          <p:nvSpPr>
            <p:cNvPr id="36872" name="Text Box 16"/>
            <p:cNvSpPr txBox="1">
              <a:spLocks noChangeArrowheads="1"/>
            </p:cNvSpPr>
            <p:nvPr/>
          </p:nvSpPr>
          <p:spPr bwMode="auto">
            <a:xfrm>
              <a:off x="3742" y="1071"/>
              <a:ext cx="363" cy="1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000" b="1">
                  <a:solidFill>
                    <a:srgbClr val="FF3300"/>
                  </a:solidFill>
                </a:rPr>
                <a:t>-100</a:t>
              </a:r>
            </a:p>
          </p:txBody>
        </p:sp>
        <p:sp>
          <p:nvSpPr>
            <p:cNvPr id="36875" name="Text Box 19"/>
            <p:cNvSpPr txBox="1">
              <a:spLocks noChangeArrowheads="1"/>
            </p:cNvSpPr>
            <p:nvPr/>
          </p:nvSpPr>
          <p:spPr bwMode="auto">
            <a:xfrm>
              <a:off x="5374" y="436"/>
              <a:ext cx="228" cy="1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0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36876" name="Text Box 20"/>
            <p:cNvSpPr txBox="1">
              <a:spLocks noChangeArrowheads="1"/>
            </p:cNvSpPr>
            <p:nvPr/>
          </p:nvSpPr>
          <p:spPr bwMode="auto">
            <a:xfrm>
              <a:off x="5374" y="1117"/>
              <a:ext cx="228" cy="1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0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36877" name="Text Box 21"/>
            <p:cNvSpPr txBox="1">
              <a:spLocks noChangeArrowheads="1"/>
            </p:cNvSpPr>
            <p:nvPr/>
          </p:nvSpPr>
          <p:spPr bwMode="auto">
            <a:xfrm>
              <a:off x="5374" y="1888"/>
              <a:ext cx="228" cy="1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000" b="1">
                  <a:solidFill>
                    <a:srgbClr val="FF3300"/>
                  </a:solidFill>
                </a:rPr>
                <a:t>-1</a:t>
              </a:r>
            </a:p>
          </p:txBody>
        </p:sp>
        <p:sp>
          <p:nvSpPr>
            <p:cNvPr id="36878" name="Text Box 22"/>
            <p:cNvSpPr txBox="1">
              <a:spLocks noChangeArrowheads="1"/>
            </p:cNvSpPr>
            <p:nvPr/>
          </p:nvSpPr>
          <p:spPr bwMode="auto">
            <a:xfrm>
              <a:off x="3878" y="1933"/>
              <a:ext cx="227" cy="18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000" b="1">
                  <a:solidFill>
                    <a:srgbClr val="FF3300"/>
                  </a:solidFill>
                </a:rPr>
                <a:t>-1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Arial Unicode MS"/>
        <a:cs typeface="Arial Unicode MS"/>
      </a:majorFont>
      <a:minorFont>
        <a:latin typeface="Times New Roman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7619</TotalTime>
  <Words>3001</Words>
  <Application>Microsoft Office PowerPoint</Application>
  <PresentationFormat>On-screen Show (4:3)</PresentationFormat>
  <Paragraphs>686</Paragraphs>
  <Slides>46</Slides>
  <Notes>3</Notes>
  <HiddenSlides>6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Default Design</vt:lpstr>
      <vt:lpstr>Equation</vt:lpstr>
      <vt:lpstr>Reinforcement Learning</vt:lpstr>
      <vt:lpstr>Overview</vt:lpstr>
      <vt:lpstr>NOTE</vt:lpstr>
      <vt:lpstr>RL: Intro</vt:lpstr>
      <vt:lpstr>Reinforcement </vt:lpstr>
      <vt:lpstr>Reinforcement </vt:lpstr>
      <vt:lpstr>MDP and RL</vt:lpstr>
      <vt:lpstr>Experiences</vt:lpstr>
      <vt:lpstr>Example</vt:lpstr>
      <vt:lpstr>Example</vt:lpstr>
      <vt:lpstr>Search-Based Approaches to RL</vt:lpstr>
      <vt:lpstr>Overview</vt:lpstr>
      <vt:lpstr>Q-learning </vt:lpstr>
      <vt:lpstr>Q values </vt:lpstr>
      <vt:lpstr>Q values </vt:lpstr>
      <vt:lpstr>Q values</vt:lpstr>
      <vt:lpstr>Learning the Q values</vt:lpstr>
      <vt:lpstr>Learning the Q values</vt:lpstr>
      <vt:lpstr>Average Through Time </vt:lpstr>
      <vt:lpstr>Average Through Time </vt:lpstr>
      <vt:lpstr>Temporal Differences </vt:lpstr>
      <vt:lpstr>TD property</vt:lpstr>
      <vt:lpstr>Q-learning: General Idea </vt:lpstr>
      <vt:lpstr>Q-learning: General Idea </vt:lpstr>
      <vt:lpstr>Q-learning: General Idea </vt:lpstr>
      <vt:lpstr>Q-learning: General Idea </vt:lpstr>
      <vt:lpstr>          Role of αk </vt:lpstr>
      <vt:lpstr>Fixed vs. Variable αk </vt:lpstr>
      <vt:lpstr>Q-learning: algorithm </vt:lpstr>
      <vt:lpstr>Example (variable αk)</vt:lpstr>
      <vt:lpstr>Slide 31</vt:lpstr>
      <vt:lpstr>Slide 32</vt:lpstr>
      <vt:lpstr>Slide 33</vt:lpstr>
      <vt:lpstr>Slide 34</vt:lpstr>
      <vt:lpstr>Slide 35</vt:lpstr>
      <vt:lpstr>Slide 36</vt:lpstr>
      <vt:lpstr>Example (variable αk)</vt:lpstr>
      <vt:lpstr>Example (Fixed α=1)</vt:lpstr>
      <vt:lpstr>Slide 39</vt:lpstr>
      <vt:lpstr>Comparing fixed α (top) and variable α (bottom)</vt:lpstr>
      <vt:lpstr>Discussion </vt:lpstr>
      <vt:lpstr>Discussion </vt:lpstr>
      <vt:lpstr>Discussion </vt:lpstr>
      <vt:lpstr>Discussion </vt:lpstr>
      <vt:lpstr>Discussion </vt:lpstr>
      <vt:lpstr>Q-learning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conati</dc:creator>
  <cp:lastModifiedBy>Cristina</cp:lastModifiedBy>
  <cp:revision>1506</cp:revision>
  <dcterms:modified xsi:type="dcterms:W3CDTF">2010-03-31T17:28:54Z</dcterms:modified>
</cp:coreProperties>
</file>