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342" r:id="rId3"/>
    <p:sldId id="343" r:id="rId4"/>
    <p:sldId id="344" r:id="rId5"/>
    <p:sldId id="396" r:id="rId6"/>
    <p:sldId id="397" r:id="rId7"/>
    <p:sldId id="345" r:id="rId8"/>
    <p:sldId id="358" r:id="rId9"/>
    <p:sldId id="350" r:id="rId10"/>
    <p:sldId id="380" r:id="rId11"/>
    <p:sldId id="351" r:id="rId12"/>
    <p:sldId id="362" r:id="rId13"/>
    <p:sldId id="398" r:id="rId14"/>
    <p:sldId id="401" r:id="rId15"/>
    <p:sldId id="399" r:id="rId16"/>
    <p:sldId id="357" r:id="rId17"/>
    <p:sldId id="402" r:id="rId18"/>
    <p:sldId id="369" r:id="rId19"/>
    <p:sldId id="370" r:id="rId20"/>
    <p:sldId id="371" r:id="rId21"/>
    <p:sldId id="374" r:id="rId22"/>
    <p:sldId id="381" r:id="rId23"/>
    <p:sldId id="376" r:id="rId24"/>
    <p:sldId id="377" r:id="rId25"/>
    <p:sldId id="384" r:id="rId26"/>
    <p:sldId id="386" r:id="rId27"/>
    <p:sldId id="387" r:id="rId28"/>
  </p:sldIdLst>
  <p:sldSz cx="9144000" cy="6858000" type="screen4x3"/>
  <p:notesSz cx="9601200" cy="73152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3333FF"/>
    <a:srgbClr val="6666FF"/>
    <a:srgbClr val="00FFCC"/>
    <a:srgbClr val="00FF00"/>
    <a:srgbClr val="FF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76" autoAdjust="0"/>
    <p:restoredTop sz="94599" autoAdjust="0"/>
  </p:normalViewPr>
  <p:slideViewPr>
    <p:cSldViewPr>
      <p:cViewPr>
        <p:scale>
          <a:sx n="80" d="100"/>
          <a:sy n="80" d="100"/>
        </p:scale>
        <p:origin x="-2418" y="-10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270"/>
        <p:guide pos="29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C17EB2-C980-4BBE-B15D-F84602B27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15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94" tIns="48247" rIns="96494" bIns="48247" numCol="1" anchor="t" anchorCtr="0" compatLnSpc="1">
            <a:prstTxWarp prst="textNoShape">
              <a:avLst/>
            </a:prstTxWarp>
          </a:bodyPr>
          <a:lstStyle>
            <a:lvl1pPr defTabSz="474663">
              <a:lnSpc>
                <a:spcPct val="100000"/>
              </a:lnSpc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40363" y="0"/>
            <a:ext cx="415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94" tIns="48247" rIns="96494" bIns="48247" numCol="1" anchor="t" anchorCtr="0" compatLnSpc="1">
            <a:prstTxWarp prst="textNoShape">
              <a:avLst/>
            </a:prstTxWarp>
          </a:bodyPr>
          <a:lstStyle>
            <a:lvl1pPr algn="r" defTabSz="474663">
              <a:lnSpc>
                <a:spcPct val="100000"/>
              </a:lnSpc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4975" y="549275"/>
            <a:ext cx="3652838" cy="274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277938" y="3475038"/>
            <a:ext cx="7042150" cy="328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94" tIns="48247" rIns="96494" bIns="4824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6950075"/>
            <a:ext cx="41560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94" tIns="48247" rIns="96494" bIns="48247" numCol="1" anchor="b" anchorCtr="0" compatLnSpc="1">
            <a:prstTxWarp prst="textNoShape">
              <a:avLst/>
            </a:prstTxWarp>
          </a:bodyPr>
          <a:lstStyle>
            <a:lvl1pPr defTabSz="474663">
              <a:lnSpc>
                <a:spcPct val="100000"/>
              </a:lnSpc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440363" y="6950075"/>
            <a:ext cx="41560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94" tIns="48247" rIns="96494" bIns="48247" numCol="1" anchor="b" anchorCtr="0" compatLnSpc="1">
            <a:prstTxWarp prst="textNoShape">
              <a:avLst/>
            </a:prstTxWarp>
          </a:bodyPr>
          <a:lstStyle>
            <a:lvl1pPr algn="r" defTabSz="474663">
              <a:lnSpc>
                <a:spcPct val="100000"/>
              </a:lnSpc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E065CB-634A-4691-B3E7-4D50068A5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EA272D-7345-4094-A02D-7D04BE72FC8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50ABFF-E8ED-4BDF-A2BA-026B2792660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1DA1A3-DA04-4D70-BDEB-8E4E0CF7ACF2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0EE118-3F8C-4276-A6C1-792BEFD8464B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0EE118-3F8C-4276-A6C1-792BEFD8464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3F0869-8240-4283-9C30-B81C4E7A059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03C17-F53A-4859-A111-99E67A8EBBFD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03C17-F53A-4859-A111-99E67A8EBBF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889A3-9927-46F3-9ECB-23D97F68A884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BEE56B-4E7E-4848-B297-AD8240F02B55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7DFB40-64D3-4A2E-89FF-68C84B64970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7193AD-D69F-49E9-A345-1B6FE7E19B3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898416-9D79-4A5E-A1D3-06813C882A50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D0F410-E322-456E-ACA6-C110E72DFBB0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6D4E4C-BD69-47AE-B92A-06AC400A4BB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7206BD-D3EB-4D04-9779-6A99B112BB1D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922D09-B4F7-42C8-A18A-BFDF24A6BDC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021ED2-E7E2-4A81-B35C-FB03F98CF550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2A30DA-3A7B-4130-BCB5-2BF5A2D744B2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5BCA3E-7349-4F87-9C22-43FBA49245A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F2E99A-EFAB-4A4B-9BA6-CD459D49895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62B7C5-37B8-4E65-8CBF-5840429BECD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2EB562-1E8B-4307-B315-DC5F31C5A56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297E6-1CF4-4238-98D2-751E1062D66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754C4A-F5D7-44FE-9561-21194BD82373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87A45B-D877-48B0-B8F4-21BCD20D53D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636905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1277938" y="3475038"/>
            <a:ext cx="7045325" cy="3290887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0029-96AA-4B8B-8D72-56167E189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943E-98BF-4C2F-97CC-1A1843CE1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9DA27-C610-499C-B339-E354E5F3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C1F9-CE75-4B95-8A52-E72B6555D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32A2-6933-48F7-B3E5-33FB8219B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F16B-4FE0-4B16-ABB9-F2AAB22FD8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7306-5EC2-4E22-98A0-D22B379AA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13A0-C2E9-4377-9EAB-F8F95FEFC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AE43-CC5A-4F14-B7B8-3EA99F4CE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95AD-6DA5-471A-974F-6C952E8E8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EF9A-3573-421C-84BC-53DE65A39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D2A1-65BB-465D-879C-39889FF6E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BE13-69D6-4EB5-9723-0FA10998E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B9B0-5DCA-480B-A1E8-624F4306A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70F9-2543-48C2-9C53-D34D519A0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A7FFBD-78FD-4241-8A3B-2DF232A5E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755650" y="3429000"/>
            <a:ext cx="5111750" cy="5048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27088" y="908050"/>
            <a:ext cx="8569325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Maximun Likelihood Learning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How if Works on Naive Bayes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9388" y="836613"/>
            <a:ext cx="82089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We start from our network with hidden variable and incomplete data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0" y="3644900"/>
            <a:ext cx="91440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We then make up the missing data.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Suppose that we want </a:t>
            </a:r>
            <a:r>
              <a:rPr lang="en-GB" sz="2000" i="1">
                <a:solidFill>
                  <a:srgbClr val="000000"/>
                </a:solidFill>
              </a:rPr>
              <a:t>C</a:t>
            </a:r>
            <a:r>
              <a:rPr lang="en-GB" sz="2000">
                <a:solidFill>
                  <a:srgbClr val="000000"/>
                </a:solidFill>
              </a:rPr>
              <a:t> to have three values, [1,2,3] (categories)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What would we need to learn the network parameters?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638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740650" y="1916113"/>
            <a:ext cx="285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How if Works on Naive Bayes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9388" y="836613"/>
            <a:ext cx="82089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We start from our network with hidden variable and incomplete data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0" y="3644900"/>
            <a:ext cx="91440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then make up the missing data.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Suppose that we want </a:t>
            </a: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to have three values, [1,2,3] (categories)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would we need to learn the network parameters?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</a:t>
            </a:r>
            <a:r>
              <a:rPr lang="en-GB" sz="2000" i="1" dirty="0">
                <a:solidFill>
                  <a:srgbClr val="000000"/>
                </a:solidFill>
              </a:rPr>
              <a:t>P(C) = Count(datapoints 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)|Count(all </a:t>
            </a:r>
            <a:r>
              <a:rPr lang="en-GB" sz="2000" i="1" dirty="0" err="1">
                <a:solidFill>
                  <a:srgbClr val="000000"/>
                </a:solidFill>
              </a:rPr>
              <a:t>dataponts</a:t>
            </a:r>
            <a:r>
              <a:rPr lang="en-GB" sz="2000" i="1" dirty="0">
                <a:solidFill>
                  <a:srgbClr val="000000"/>
                </a:solidFill>
              </a:rPr>
              <a:t>) ) 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</a:t>
            </a:r>
            <a:r>
              <a:rPr lang="en-GB" sz="2000" i="1" dirty="0">
                <a:solidFill>
                  <a:srgbClr val="000000"/>
                </a:solidFill>
              </a:rPr>
              <a:t>P(X</a:t>
            </a:r>
            <a:r>
              <a:rPr lang="en-GB" sz="2000" i="1" baseline="-12000" dirty="0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|C) = Count(datapoints with </a:t>
            </a:r>
            <a:r>
              <a:rPr lang="en-GB" sz="2000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12000" dirty="0" err="1" smtClean="0">
                <a:solidFill>
                  <a:srgbClr val="000000"/>
                </a:solidFill>
              </a:rPr>
              <a:t>j</a:t>
            </a:r>
            <a:r>
              <a:rPr lang="en-GB" sz="2000" i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dirty="0">
                <a:solidFill>
                  <a:srgbClr val="000000"/>
                </a:solidFill>
              </a:rPr>
              <a:t> and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)|Counts(data 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spcBef>
                <a:spcPts val="1500"/>
              </a:spcBef>
            </a:pPr>
            <a:r>
              <a:rPr lang="en-GB" sz="2000" dirty="0">
                <a:solidFill>
                  <a:srgbClr val="000000"/>
                </a:solidFill>
              </a:rPr>
              <a:t>                          for all values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12000" dirty="0" err="1" smtClean="0">
                <a:solidFill>
                  <a:srgbClr val="000000"/>
                </a:solidFill>
              </a:rPr>
              <a:t>j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638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7740650" y="1916113"/>
            <a:ext cx="285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Augmenting the Data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We only have </a:t>
            </a:r>
            <a:r>
              <a:rPr lang="en-GB" sz="2400" i="1" dirty="0">
                <a:solidFill>
                  <a:srgbClr val="000000"/>
                </a:solidFill>
              </a:rPr>
              <a:t>Count(all datapoints). </a:t>
            </a:r>
            <a:r>
              <a:rPr lang="en-GB" sz="2400" dirty="0">
                <a:solidFill>
                  <a:srgbClr val="000000"/>
                </a:solidFill>
              </a:rPr>
              <a:t>We approximate the others with </a:t>
            </a:r>
            <a:r>
              <a:rPr lang="en-GB" sz="2400" i="1" dirty="0">
                <a:solidFill>
                  <a:srgbClr val="000000"/>
                </a:solidFill>
              </a:rPr>
              <a:t>expected</a:t>
            </a:r>
            <a:r>
              <a:rPr lang="en-GB" sz="2400" dirty="0">
                <a:solidFill>
                  <a:srgbClr val="000000"/>
                </a:solidFill>
              </a:rPr>
              <a:t>  counts derived from the model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Expected count 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is the sum, over all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examples in my dataset, of the probability that each example is in  category </a:t>
            </a:r>
            <a:r>
              <a:rPr lang="en-GB" sz="2400" i="1" dirty="0">
                <a:solidFill>
                  <a:srgbClr val="000000"/>
                </a:solidFill>
              </a:rPr>
              <a:t>I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Where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defRPr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357438" y="2857500"/>
          <a:ext cx="5132387" cy="1630363"/>
        </p:xfrm>
        <a:graphic>
          <a:graphicData uri="http://schemas.openxmlformats.org/presentationml/2006/ole">
            <p:oleObj spid="_x0000_s8194" name="Equation" r:id="rId4" imgW="2869920" imgH="9144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643042" y="4643446"/>
          <a:ext cx="7138987" cy="1785938"/>
        </p:xfrm>
        <a:graphic>
          <a:graphicData uri="http://schemas.openxmlformats.org/presentationml/2006/ole">
            <p:oleObj spid="_x0000_s8196" name="Equation" r:id="rId5" imgW="3848040" imgH="965160" progId="Equation.3">
              <p:embed/>
            </p:oleObj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7000875" y="5715000"/>
            <a:ext cx="1857375" cy="785813"/>
          </a:xfrm>
          <a:prstGeom prst="wedgeRoundRectCallout">
            <a:avLst>
              <a:gd name="adj1" fmla="val -105984"/>
              <a:gd name="adj2" fmla="val -35809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6572250" y="5715000"/>
            <a:ext cx="2438400" cy="938213"/>
          </a:xfrm>
          <a:prstGeom prst="wedgeRoundRectCallout">
            <a:avLst>
              <a:gd name="adj1" fmla="val -109167"/>
              <a:gd name="adj2" fmla="val 1191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CA" sz="2400">
                <a:solidFill>
                  <a:schemeClr val="tx1"/>
                </a:solidFill>
              </a:rPr>
              <a:t>Available  from the model</a:t>
            </a:r>
            <a:endParaRPr lang="en-CA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Augmenting the Data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79388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This process is analogous to creating  new tuples of data that include values for the hidden variables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For each tuple in the original data (i.e. [t,f,t,t]) below,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499" y="2355843"/>
            <a:ext cx="2781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00306"/>
            <a:ext cx="25193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1073124" y="3219443"/>
            <a:ext cx="2016125" cy="288925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 flipV="1">
            <a:off x="3162274" y="3219443"/>
            <a:ext cx="1871663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3162274" y="3435343"/>
            <a:ext cx="1871663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3089249" y="3508368"/>
            <a:ext cx="1944688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7050062" y="3074981"/>
            <a:ext cx="5048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5033937" y="3074981"/>
            <a:ext cx="2016125" cy="865187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00892" y="2459031"/>
            <a:ext cx="1500198" cy="255589"/>
          </a:xfrm>
          <a:prstGeom prst="rect">
            <a:avLst/>
          </a:prstGeom>
          <a:solidFill>
            <a:schemeClr val="bg1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i="1">
                <a:solidFill>
                  <a:srgbClr val="3333FF"/>
                </a:solidFill>
              </a:rPr>
              <a:t>expected counts</a:t>
            </a:r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214282" y="4714884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duplicate </a:t>
            </a:r>
            <a:r>
              <a:rPr lang="en-GB" sz="2000" dirty="0">
                <a:solidFill>
                  <a:srgbClr val="000000"/>
                </a:solidFill>
              </a:rPr>
              <a:t>it as many times as are the values of C, and add to each new </a:t>
            </a:r>
            <a:r>
              <a:rPr lang="en-GB" sz="2000" dirty="0" err="1">
                <a:solidFill>
                  <a:srgbClr val="000000"/>
                </a:solidFill>
              </a:rPr>
              <a:t>tuple</a:t>
            </a:r>
            <a:r>
              <a:rPr lang="en-GB" sz="2000" dirty="0">
                <a:solidFill>
                  <a:srgbClr val="000000"/>
                </a:solidFill>
              </a:rPr>
              <a:t> one of the values of C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 an </a:t>
            </a:r>
            <a:r>
              <a:rPr lang="en-GB" sz="2000" i="1" dirty="0">
                <a:solidFill>
                  <a:srgbClr val="000000"/>
                </a:solidFill>
              </a:rPr>
              <a:t>expected count</a:t>
            </a:r>
            <a:r>
              <a:rPr lang="en-GB" sz="2000" dirty="0">
                <a:solidFill>
                  <a:srgbClr val="000000"/>
                </a:solidFill>
              </a:rPr>
              <a:t> for each new </a:t>
            </a:r>
            <a:r>
              <a:rPr lang="en-GB" sz="2000" dirty="0" err="1" smtClean="0">
                <a:solidFill>
                  <a:srgbClr val="000000"/>
                </a:solidFill>
              </a:rPr>
              <a:t>tuple</a:t>
            </a:r>
            <a:r>
              <a:rPr lang="en-GB" sz="2000" dirty="0" smtClean="0">
                <a:solidFill>
                  <a:srgbClr val="000000"/>
                </a:solidFill>
              </a:rPr>
              <a:t> from </a:t>
            </a:r>
            <a:r>
              <a:rPr lang="en-GB" sz="2000" dirty="0">
                <a:solidFill>
                  <a:srgbClr val="000000"/>
                </a:solidFill>
              </a:rPr>
              <a:t>the model.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7" grpId="0" animBg="1"/>
      <p:bldP spid="317448" grpId="0" animBg="1"/>
      <p:bldP spid="317449" grpId="0" animBg="1"/>
      <p:bldP spid="317450" grpId="0" animBg="1"/>
      <p:bldP spid="317451" grpId="0" animBg="1"/>
      <p:bldP spid="317452" grpId="0" animBg="1"/>
      <p:bldP spid="624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Augmenting the Data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79388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This process is analogous to creating  new tuples of data that include values for the hidden variables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For each tuple in the original data (i.e. [t,f,t,t]) below,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499" y="2355843"/>
            <a:ext cx="2781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00306"/>
            <a:ext cx="25193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1073124" y="3219443"/>
            <a:ext cx="2016125" cy="288925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 flipV="1">
            <a:off x="3162274" y="3219443"/>
            <a:ext cx="1871663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3162274" y="3435343"/>
            <a:ext cx="1871663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3089249" y="3508368"/>
            <a:ext cx="1944688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5033937" y="3074981"/>
            <a:ext cx="2016125" cy="865187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00892" y="2459031"/>
            <a:ext cx="1500198" cy="255589"/>
          </a:xfrm>
          <a:prstGeom prst="rect">
            <a:avLst/>
          </a:prstGeom>
          <a:solidFill>
            <a:schemeClr val="bg1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i="1">
                <a:solidFill>
                  <a:srgbClr val="3333FF"/>
                </a:solidFill>
              </a:rPr>
              <a:t>expected counts</a:t>
            </a:r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214282" y="4714884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duplicate </a:t>
            </a:r>
            <a:r>
              <a:rPr lang="en-GB" sz="2000" dirty="0">
                <a:solidFill>
                  <a:srgbClr val="000000"/>
                </a:solidFill>
              </a:rPr>
              <a:t>it as many times as are the values of C, and add to each new </a:t>
            </a:r>
            <a:r>
              <a:rPr lang="en-GB" sz="2000" dirty="0" err="1">
                <a:solidFill>
                  <a:srgbClr val="000000"/>
                </a:solidFill>
              </a:rPr>
              <a:t>tuple</a:t>
            </a:r>
            <a:r>
              <a:rPr lang="en-GB" sz="2000" dirty="0">
                <a:solidFill>
                  <a:srgbClr val="000000"/>
                </a:solidFill>
              </a:rPr>
              <a:t> one of the values of C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 an </a:t>
            </a:r>
            <a:r>
              <a:rPr lang="en-GB" sz="2000" i="1" dirty="0">
                <a:solidFill>
                  <a:srgbClr val="000000"/>
                </a:solidFill>
              </a:rPr>
              <a:t>expected count</a:t>
            </a:r>
            <a:r>
              <a:rPr lang="en-GB" sz="2000" dirty="0">
                <a:solidFill>
                  <a:srgbClr val="000000"/>
                </a:solidFill>
              </a:rPr>
              <a:t> for each new from the model.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E-Step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28596" y="4214818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And all the probabilities in the expression above  are given in the Naive </a:t>
            </a:r>
            <a:r>
              <a:rPr lang="en-GB" sz="2400" dirty="0" err="1">
                <a:solidFill>
                  <a:srgbClr val="000000"/>
                </a:solidFill>
              </a:rPr>
              <a:t>Bayes</a:t>
            </a:r>
            <a:r>
              <a:rPr lang="en-GB" sz="2400" dirty="0">
                <a:solidFill>
                  <a:srgbClr val="000000"/>
                </a:solidFill>
              </a:rPr>
              <a:t> model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0188" y="3071813"/>
          <a:ext cx="8256587" cy="965200"/>
        </p:xfrm>
        <a:graphic>
          <a:graphicData uri="http://schemas.openxmlformats.org/presentationml/2006/ole">
            <p:oleObj spid="_x0000_s9218" name="Equation" r:id="rId4" imgW="5333760" imgH="622080" progId="Equation.3">
              <p:embed/>
            </p:oleObj>
          </a:graphicData>
        </a:graphic>
      </p:graphicFrame>
      <p:sp>
        <p:nvSpPr>
          <p:cNvPr id="307209" name="Rectangle 9"/>
          <p:cNvSpPr>
            <a:spLocks noChangeArrowheads="1"/>
          </p:cNvSpPr>
          <p:nvPr/>
        </p:nvSpPr>
        <p:spPr bwMode="auto">
          <a:xfrm>
            <a:off x="285720" y="5072074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result of the computation will replace the corresponding expected count in the augmented </a:t>
            </a:r>
            <a:r>
              <a:rPr lang="en-GB" sz="2400" dirty="0" smtClean="0">
                <a:solidFill>
                  <a:srgbClr val="000000"/>
                </a:solidFill>
              </a:rPr>
              <a:t>data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Repeat to update all counts in the table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072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785813"/>
            <a:ext cx="2781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3143250" y="1504950"/>
            <a:ext cx="2592388" cy="290513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 flipV="1">
            <a:off x="5857885" y="1643050"/>
            <a:ext cx="2817804" cy="3929090"/>
            <a:chOff x="4785" y="1434"/>
            <a:chExt cx="680" cy="2041"/>
          </a:xfrm>
        </p:grpSpPr>
        <p:sp>
          <p:nvSpPr>
            <p:cNvPr id="9226" name="Line 20"/>
            <p:cNvSpPr>
              <a:spLocks noChangeShapeType="1"/>
            </p:cNvSpPr>
            <p:nvPr/>
          </p:nvSpPr>
          <p:spPr bwMode="auto">
            <a:xfrm>
              <a:off x="4785" y="1434"/>
              <a:ext cx="68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27" name="Line 21"/>
            <p:cNvSpPr>
              <a:spLocks noChangeShapeType="1"/>
            </p:cNvSpPr>
            <p:nvPr/>
          </p:nvSpPr>
          <p:spPr bwMode="auto">
            <a:xfrm>
              <a:off x="5465" y="1434"/>
              <a:ext cx="0" cy="204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28" name="Line 22"/>
            <p:cNvSpPr>
              <a:spLocks noChangeShapeType="1"/>
            </p:cNvSpPr>
            <p:nvPr/>
          </p:nvSpPr>
          <p:spPr bwMode="auto">
            <a:xfrm>
              <a:off x="4785" y="3475"/>
              <a:ext cx="68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235776" y="1542360"/>
            <a:ext cx="428628" cy="214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8593" y="1817322"/>
            <a:ext cx="428628" cy="540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/>
      <p:bldP spid="3072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M-Step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7683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4282" y="860408"/>
            <a:ext cx="857256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Use expected counts to update model parameters via the ML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349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432" y="1714488"/>
            <a:ext cx="6191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13"/>
          <p:cNvSpPr>
            <a:spLocks noChangeArrowheads="1"/>
          </p:cNvSpPr>
          <p:nvPr/>
        </p:nvSpPr>
        <p:spPr bwMode="auto">
          <a:xfrm>
            <a:off x="4325919" y="2938451"/>
            <a:ext cx="4318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3495" name="Text Box 14"/>
          <p:cNvSpPr txBox="1">
            <a:spLocks noChangeArrowheads="1"/>
          </p:cNvSpPr>
          <p:nvPr/>
        </p:nvSpPr>
        <p:spPr bwMode="auto">
          <a:xfrm>
            <a:off x="1928794" y="1574788"/>
            <a:ext cx="2207656" cy="4247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Augmented data</a:t>
            </a:r>
          </a:p>
        </p:txBody>
      </p:sp>
      <p:sp>
        <p:nvSpPr>
          <p:cNvPr id="63496" name="Text Box 15"/>
          <p:cNvSpPr txBox="1">
            <a:spLocks noChangeArrowheads="1"/>
          </p:cNvSpPr>
          <p:nvPr/>
        </p:nvSpPr>
        <p:spPr bwMode="auto">
          <a:xfrm>
            <a:off x="6989744" y="1641463"/>
            <a:ext cx="1737976" cy="4247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Probabilities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905353" y="3789362"/>
            <a:ext cx="2286016" cy="1000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3071802" y="4429132"/>
          <a:ext cx="1789112" cy="946150"/>
        </p:xfrm>
        <a:graphic>
          <a:graphicData uri="http://schemas.openxmlformats.org/presentationml/2006/ole">
            <p:oleObj spid="_x0000_s257025" name="Equation" r:id="rId5" imgW="1244520" imgH="66024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428625" y="5307013"/>
          <a:ext cx="7956550" cy="1273175"/>
        </p:xfrm>
        <a:graphic>
          <a:graphicData uri="http://schemas.openxmlformats.org/presentationml/2006/ole">
            <p:oleObj spid="_x0000_s257026" name="Equation" r:id="rId6" imgW="5537160" imgH="8888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214546" y="5572140"/>
            <a:ext cx="1571636" cy="785818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00496" y="5214950"/>
            <a:ext cx="4572032" cy="1143008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Repeat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34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176" y="1925626"/>
            <a:ext cx="6191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13"/>
          <p:cNvSpPr>
            <a:spLocks noChangeArrowheads="1"/>
          </p:cNvSpPr>
          <p:nvPr/>
        </p:nvSpPr>
        <p:spPr bwMode="auto">
          <a:xfrm>
            <a:off x="3468663" y="3149589"/>
            <a:ext cx="4318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3495" name="Text Box 14"/>
          <p:cNvSpPr txBox="1">
            <a:spLocks noChangeArrowheads="1"/>
          </p:cNvSpPr>
          <p:nvPr/>
        </p:nvSpPr>
        <p:spPr bwMode="auto">
          <a:xfrm>
            <a:off x="1071538" y="1785926"/>
            <a:ext cx="2520950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Augmented data</a:t>
            </a:r>
          </a:p>
        </p:txBody>
      </p:sp>
      <p:sp>
        <p:nvSpPr>
          <p:cNvPr id="63496" name="Text Box 15"/>
          <p:cNvSpPr txBox="1">
            <a:spLocks noChangeArrowheads="1"/>
          </p:cNvSpPr>
          <p:nvPr/>
        </p:nvSpPr>
        <p:spPr bwMode="auto">
          <a:xfrm>
            <a:off x="6132488" y="1852601"/>
            <a:ext cx="1979613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Probabilities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Another Example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79388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000">
                <a:solidFill>
                  <a:srgbClr val="000000"/>
                </a:solidFill>
              </a:rPr>
              <a:t>Back to the cherry/lime candy world.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00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000">
                <a:solidFill>
                  <a:srgbClr val="000000"/>
                </a:solidFill>
              </a:rPr>
              <a:t>Candies are described by 3 features: Flavor and Wrapper as before, plus Hole (whether they have a hole in the middle)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000">
                <a:solidFill>
                  <a:srgbClr val="000000"/>
                </a:solidFill>
              </a:rPr>
              <a:t>The distribution of candies in each bag is described again by a naive Bayes model, below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860800"/>
            <a:ext cx="39608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000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= P(Bag = 1)</a:t>
            </a:r>
          </a:p>
          <a:p>
            <a:pPr>
              <a:lnSpc>
                <a:spcPct val="110000"/>
              </a:lnSpc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Fj</a:t>
            </a:r>
            <a:r>
              <a:rPr lang="en-US" sz="2000">
                <a:solidFill>
                  <a:schemeClr val="tx1"/>
                </a:solidFill>
              </a:rPr>
              <a:t> = P(Flavor = cherry|Bag = j)</a:t>
            </a:r>
          </a:p>
          <a:p>
            <a:pPr>
              <a:lnSpc>
                <a:spcPct val="110000"/>
              </a:lnSpc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Wj</a:t>
            </a:r>
            <a:r>
              <a:rPr lang="en-US" sz="2000">
                <a:solidFill>
                  <a:schemeClr val="tx1"/>
                </a:solidFill>
              </a:rPr>
              <a:t> = P(Wrapper = red|Bag = j)</a:t>
            </a:r>
          </a:p>
          <a:p>
            <a:pPr>
              <a:lnSpc>
                <a:spcPct val="110000"/>
              </a:lnSpc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Hj</a:t>
            </a:r>
            <a:r>
              <a:rPr lang="en-US" sz="2000">
                <a:solidFill>
                  <a:schemeClr val="tx1"/>
                </a:solidFill>
              </a:rPr>
              <a:t> = P(Hole = yes|Bag = j)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j =1,2</a:t>
            </a:r>
            <a:endParaRPr 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Another Example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79388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Assume that the true parameters are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dirty="0">
                <a:solidFill>
                  <a:schemeClr val="tx1"/>
                </a:solidFill>
              </a:rPr>
              <a:t>= 0.5;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F1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W1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H1</a:t>
            </a:r>
            <a:r>
              <a:rPr lang="en-US" sz="2000" dirty="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F2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W2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l-GR" sz="2000" dirty="0">
                <a:solidFill>
                  <a:schemeClr val="tx1"/>
                </a:solidFill>
              </a:rPr>
              <a:t>θ</a:t>
            </a:r>
            <a:r>
              <a:rPr lang="en-US" sz="2000" baseline="-25000" dirty="0">
                <a:solidFill>
                  <a:schemeClr val="tx1"/>
                </a:solidFill>
              </a:rPr>
              <a:t>H2</a:t>
            </a:r>
            <a:r>
              <a:rPr lang="en-US" sz="2000" dirty="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</a:rPr>
              <a:t>The  following </a:t>
            </a:r>
            <a:r>
              <a:rPr lang="en-US" sz="2400" dirty="0" smtClean="0">
                <a:solidFill>
                  <a:schemeClr val="tx1"/>
                </a:solidFill>
              </a:rPr>
              <a:t>1000 datapoints  have been  </a:t>
            </a:r>
            <a:r>
              <a:rPr lang="en-US" sz="2400" dirty="0">
                <a:solidFill>
                  <a:schemeClr val="tx1"/>
                </a:solidFill>
              </a:rPr>
              <a:t>generated by  sampling the true model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86190"/>
            <a:ext cx="3028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323850" y="4868863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We want to re-learn the true parameters using EM</a:t>
            </a:r>
            <a:endParaRPr lang="en-US" sz="2400">
              <a:solidFill>
                <a:schemeClr val="tx1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Learning Parameters with Hidden Variables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981075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So far we have assumed that I can collect data on all variables in the network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What if this is not true, i.e. the network has </a:t>
            </a:r>
            <a:r>
              <a:rPr lang="en-GB" sz="2400" i="1">
                <a:solidFill>
                  <a:srgbClr val="000000"/>
                </a:solidFill>
              </a:rPr>
              <a:t>hidden variables</a:t>
            </a:r>
            <a:r>
              <a:rPr lang="en-GB" sz="2400">
                <a:solidFill>
                  <a:srgbClr val="000000"/>
                </a:solidFill>
              </a:rPr>
              <a:t>?</a:t>
            </a:r>
            <a:endParaRPr lang="en-GB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565400"/>
            <a:ext cx="21447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781300"/>
            <a:ext cx="1604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Clearly I can’t use the frequency approach, because I am missing all the counts involving 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Start Point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79388" y="981075"/>
            <a:ext cx="8569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This time, we start by directly assigning a guesstimate for the parameters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Usually done randomly; here we select numbers convenient for computation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2700338" y="2636838"/>
          <a:ext cx="2860675" cy="1511300"/>
        </p:xfrm>
        <a:graphic>
          <a:graphicData uri="http://schemas.openxmlformats.org/presentationml/2006/ole">
            <p:oleObj spid="_x0000_s10242" name="Equation" r:id="rId4" imgW="1473120" imgH="774360" progId="Equation.3">
              <p:embed/>
            </p:oleObj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50850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We’ll work through  one cycle of EM to compute </a:t>
            </a:r>
            <a:r>
              <a:rPr lang="el-GR" sz="240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(1).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E-step</a:t>
            </a:r>
          </a:p>
        </p:txBody>
      </p:sp>
      <p:graphicFrame>
        <p:nvGraphicFramePr>
          <p:cNvPr id="34100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971550" y="3068638"/>
          <a:ext cx="6551613" cy="1474787"/>
        </p:xfrm>
        <a:graphic>
          <a:graphicData uri="http://schemas.openxmlformats.org/presentationml/2006/ole">
            <p:oleObj spid="_x0000_s12290" name="Equation" r:id="rId4" imgW="3162240" imgH="711000" progId="Equation.3">
              <p:embed/>
            </p:oleObj>
          </a:graphicData>
        </a:graphic>
      </p:graphicFrame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250825" y="69215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First, we need the expected count of candies from Bag 1,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Sum of the probabilities that each of the N data points comes from bag 1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Be </a:t>
            </a:r>
            <a:r>
              <a:rPr lang="en-US" sz="1800" i="1">
                <a:solidFill>
                  <a:srgbClr val="000000"/>
                </a:solidFill>
                <a:cs typeface="Times New Roman" pitchFamily="18" charset="0"/>
              </a:rPr>
              <a:t>flavor</a:t>
            </a:r>
            <a:r>
              <a:rPr lang="en-US" sz="1800" i="1" baseline="-2500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pitchFamily="18" charset="0"/>
              </a:rPr>
              <a:t>wrapper</a:t>
            </a:r>
            <a:r>
              <a:rPr lang="en-US" sz="1800" i="1" baseline="-2500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pitchFamily="18" charset="0"/>
              </a:rPr>
              <a:t>hole</a:t>
            </a:r>
            <a:r>
              <a:rPr lang="en-US" sz="1800" i="1" baseline="-2500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 the values of the corresponding attributes for the j</a:t>
            </a:r>
            <a:r>
              <a:rPr lang="en-US" sz="180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 datapoint</a:t>
            </a:r>
            <a:endParaRPr lang="el-GR" sz="180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1042988" y="2492375"/>
          <a:ext cx="6354762" cy="849313"/>
        </p:xfrm>
        <a:graphic>
          <a:graphicData uri="http://schemas.openxmlformats.org/presentationml/2006/ole">
            <p:oleObj spid="_x0000_s12291" name="Equation" r:id="rId5" imgW="3314520" imgH="444240" progId="Equation.3">
              <p:embed/>
            </p:oleObj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11188" y="4581525"/>
          <a:ext cx="7705725" cy="1358900"/>
        </p:xfrm>
        <a:graphic>
          <a:graphicData uri="http://schemas.openxmlformats.org/presentationml/2006/ole">
            <p:oleObj spid="_x0000_s12292" name="Equation" r:id="rId6" imgW="4470120" imgH="78732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E-step</a:t>
            </a:r>
          </a:p>
        </p:txBody>
      </p:sp>
      <p:graphicFrame>
        <p:nvGraphicFramePr>
          <p:cNvPr id="35840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835150" y="3895725"/>
          <a:ext cx="5113338" cy="2184400"/>
        </p:xfrm>
        <a:graphic>
          <a:graphicData uri="http://schemas.openxmlformats.org/presentationml/2006/ole">
            <p:oleObj spid="_x0000_s13314" name="Equation" r:id="rId4" imgW="2705040" imgH="1155600" progId="Equation.3">
              <p:embed/>
            </p:oleObj>
          </a:graphicData>
        </a:graphic>
      </p:graphicFrame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95288" y="2565400"/>
            <a:ext cx="8569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This summation can be broken down into the 8 candy groups in the data table.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For instance the sum over the  273 cherry candies with red wrap and hole (first entry in the data table) gives</a:t>
            </a: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68313" y="765175"/>
          <a:ext cx="8256587" cy="1492250"/>
        </p:xfrm>
        <a:graphic>
          <a:graphicData uri="http://schemas.openxmlformats.org/presentationml/2006/ole">
            <p:oleObj spid="_x0000_s13315" name="Equation" r:id="rId5" imgW="4356000" imgH="78732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M-step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250825" y="69215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If we do compute the sums over the other 7 candy groups we get</a:t>
            </a: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851275" y="1196975"/>
          <a:ext cx="2159000" cy="428625"/>
        </p:xfrm>
        <a:graphic>
          <a:graphicData uri="http://schemas.openxmlformats.org/presentationml/2006/ole">
            <p:oleObj spid="_x0000_s14338" name="Equation" r:id="rId4" imgW="1206360" imgH="241200" progId="Equation.3">
              <p:embed/>
            </p:oleObj>
          </a:graphicData>
        </a:graphic>
      </p:graphicFrame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23850" y="1916113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At this point, we can perform the M-step to refine </a:t>
            </a:r>
            <a:r>
              <a:rPr lang="el-GR" sz="200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, by taking the expected frequency of the data points that come from Bag 1</a:t>
            </a:r>
            <a:endParaRPr 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4339" name="Object 10"/>
          <p:cNvGraphicFramePr>
            <a:graphicFrameLocks noChangeAspect="1"/>
          </p:cNvGraphicFramePr>
          <p:nvPr>
            <p:ph idx="1"/>
          </p:nvPr>
        </p:nvGraphicFramePr>
        <p:xfrm>
          <a:off x="3203575" y="2636838"/>
          <a:ext cx="2738438" cy="688975"/>
        </p:xfrm>
        <a:graphic>
          <a:graphicData uri="http://schemas.openxmlformats.org/presentationml/2006/ole">
            <p:oleObj spid="_x0000_s14339" name="Equation" r:id="rId5" imgW="1714320" imgH="431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One More Parameter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50825" y="69215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If we want to do the same for parameter </a:t>
            </a:r>
            <a:r>
              <a:rPr lang="el-GR" sz="200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pitchFamily="18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chemeClr val="tx1"/>
                </a:solidFill>
              </a:rPr>
              <a:t>E-step: computer the expected count of cherry candies from Bag 1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611188" y="1700213"/>
          <a:ext cx="8007350" cy="1050925"/>
        </p:xfrm>
        <a:graphic>
          <a:graphicData uri="http://schemas.openxmlformats.org/presentationml/2006/ole">
            <p:oleObj spid="_x0000_s15362" name="Equation" r:id="rId4" imgW="5397480" imgH="711000" progId="Equation.3">
              <p:embed/>
            </p:oleObj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>
            <p:ph idx="1"/>
          </p:nvPr>
        </p:nvGraphicFramePr>
        <p:xfrm>
          <a:off x="2268538" y="4941888"/>
          <a:ext cx="3832225" cy="787400"/>
        </p:xfrm>
        <a:graphic>
          <a:graphicData uri="http://schemas.openxmlformats.org/presentationml/2006/ole">
            <p:oleObj spid="_x0000_s15363" name="Equation" r:id="rId5" imgW="2286000" imgH="469800" progId="Equation.3">
              <p:embed/>
            </p:oleObj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3716338"/>
            <a:ext cx="8569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M-step: refine </a:t>
            </a:r>
            <a:r>
              <a:rPr lang="el-GR" sz="200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pitchFamily="18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by computing the corresponding expected frequencies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288" y="2636838"/>
            <a:ext cx="8569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Can compute the above value from the Naïve model as we did earlier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323850" y="299720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For any set of parameters, I can compute the log likelihood as we did in the previous class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Learning Performance</a:t>
            </a:r>
          </a:p>
        </p:txBody>
      </p:sp>
      <p:graphicFrame>
        <p:nvGraphicFramePr>
          <p:cNvPr id="3706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195513" y="1341438"/>
          <a:ext cx="4824412" cy="1355725"/>
        </p:xfrm>
        <a:graphic>
          <a:graphicData uri="http://schemas.openxmlformats.org/presentationml/2006/ole">
            <p:oleObj spid="_x0000_s16386" name="Equation" r:id="rId4" imgW="2755800" imgH="774360" progId="Equation.3">
              <p:embed/>
            </p:oleObj>
          </a:graphicData>
        </a:graphic>
      </p:graphicFrame>
      <p:graphicFrame>
        <p:nvGraphicFramePr>
          <p:cNvPr id="37069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3716338"/>
          <a:ext cx="7561262" cy="982662"/>
        </p:xfrm>
        <a:graphic>
          <a:graphicData uri="http://schemas.openxmlformats.org/presentationml/2006/ole">
            <p:oleObj spid="_x0000_s16387" name="Equation" r:id="rId5" imgW="3517560" imgH="457200" progId="Equation.3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692150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After a complete cycle through all the parameters, we get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323850" y="4868863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It can be shown that the log likelihood increases with each EM iteration, surpassing even the likelihood of the original model after only 3 iterations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/>
      <p:bldP spid="370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Discussion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23850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For more complex Bnets the algorithm is basically the same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In general, I may need to compute the conditional probability parameter for each variable X</a:t>
            </a:r>
            <a:r>
              <a:rPr lang="en-GB" sz="2000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 given its parents Pa</a:t>
            </a:r>
            <a:r>
              <a:rPr lang="en-GB" sz="2000" baseline="-25000">
                <a:solidFill>
                  <a:srgbClr val="000000"/>
                </a:solidFill>
              </a:rPr>
              <a:t>i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pitchFamily="18" charset="0"/>
              </a:rPr>
              <a:t>ijk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= P(</a:t>
            </a:r>
            <a:r>
              <a:rPr lang="en-GB" sz="2000">
                <a:solidFill>
                  <a:srgbClr val="000000"/>
                </a:solidFill>
              </a:rPr>
              <a:t>X</a:t>
            </a:r>
            <a:r>
              <a:rPr lang="en-GB" sz="2000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 = x</a:t>
            </a:r>
            <a:r>
              <a:rPr lang="en-GB" sz="2000" baseline="-25000">
                <a:solidFill>
                  <a:srgbClr val="000000"/>
                </a:solidFill>
              </a:rPr>
              <a:t>ij</a:t>
            </a:r>
            <a:r>
              <a:rPr lang="en-GB" sz="2000">
                <a:solidFill>
                  <a:srgbClr val="000000"/>
                </a:solidFill>
              </a:rPr>
              <a:t>|Pa</a:t>
            </a:r>
            <a:r>
              <a:rPr lang="en-GB" sz="2000" baseline="-25000">
                <a:solidFill>
                  <a:srgbClr val="000000"/>
                </a:solidFill>
              </a:rPr>
              <a:t>i = </a:t>
            </a:r>
            <a:r>
              <a:rPr lang="en-GB" sz="2000">
                <a:solidFill>
                  <a:srgbClr val="000000"/>
                </a:solidFill>
              </a:rPr>
              <a:t>pa</a:t>
            </a:r>
            <a:r>
              <a:rPr lang="en-GB" sz="2000" baseline="-25000">
                <a:solidFill>
                  <a:srgbClr val="000000"/>
                </a:solidFill>
              </a:rPr>
              <a:t>ik</a:t>
            </a:r>
            <a:r>
              <a:rPr lang="en-GB" sz="200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l-GR" sz="20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>
            <p:ph idx="1"/>
          </p:nvPr>
        </p:nvGraphicFramePr>
        <p:xfrm>
          <a:off x="1042988" y="2924175"/>
          <a:ext cx="2655887" cy="735013"/>
        </p:xfrm>
        <a:graphic>
          <a:graphicData uri="http://schemas.openxmlformats.org/presentationml/2006/ole">
            <p:oleObj spid="_x0000_s17410" name="Equation" r:id="rId4" imgW="1790640" imgH="495000" progId="Equation.3">
              <p:embed/>
            </p:oleObj>
          </a:graphicData>
        </a:graphic>
      </p:graphicFrame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23850" y="393382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The expected counts are computed by suming over the examples, after having computer for each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P(</a:t>
            </a:r>
            <a:r>
              <a:rPr lang="en-GB" sz="2400" i="1">
                <a:solidFill>
                  <a:srgbClr val="000000"/>
                </a:solidFill>
              </a:rPr>
              <a:t>X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= x</a:t>
            </a:r>
            <a:r>
              <a:rPr lang="en-GB" sz="2400" i="1" baseline="-25000">
                <a:solidFill>
                  <a:srgbClr val="000000"/>
                </a:solidFill>
              </a:rPr>
              <a:t>ij</a:t>
            </a:r>
            <a:r>
              <a:rPr lang="en-GB" sz="2400" i="1">
                <a:solidFill>
                  <a:srgbClr val="000000"/>
                </a:solidFill>
              </a:rPr>
              <a:t>,Pa</a:t>
            </a:r>
            <a:r>
              <a:rPr lang="en-GB" sz="2400" i="1" baseline="-25000">
                <a:solidFill>
                  <a:srgbClr val="000000"/>
                </a:solidFill>
              </a:rPr>
              <a:t>i = </a:t>
            </a:r>
            <a:r>
              <a:rPr lang="en-GB" sz="2400" i="1">
                <a:solidFill>
                  <a:srgbClr val="000000"/>
                </a:solidFill>
              </a:rPr>
              <a:t>pa</a:t>
            </a:r>
            <a:r>
              <a:rPr lang="en-GB" sz="2400" i="1" baseline="-25000">
                <a:solidFill>
                  <a:srgbClr val="000000"/>
                </a:solidFill>
              </a:rPr>
              <a:t>ik</a:t>
            </a:r>
            <a:r>
              <a:rPr lang="en-GB" sz="2400" i="1">
                <a:solidFill>
                  <a:srgbClr val="000000"/>
                </a:solidFill>
              </a:rPr>
              <a:t>) </a:t>
            </a:r>
            <a:r>
              <a:rPr lang="en-GB" sz="2400">
                <a:solidFill>
                  <a:srgbClr val="000000"/>
                </a:solidFill>
              </a:rPr>
              <a:t>using any Bnet inference algorithm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The inference can be intractable, in which case there are variations of EM that use sampling algorithms for the E-Step</a:t>
            </a:r>
            <a:endParaRPr lang="el-GR" sz="2400" i="1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Discussion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179388" y="981075"/>
            <a:ext cx="83534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The algorithm is sensitive to “degenerated” local maxima due to extreme configurations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e.g., data with outliers  can generate categories  that include only 1 outlier each because these models have the highest  log likelihoods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Possible solution: re-introduce priors over the learning hypothesis and use the MAP version of 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Quick Fix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4149725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Each  variable has 3 values (low, moderate, high)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the numbers by the nodes represent how many parameters  need to be specified for the CPT of that node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78 probabilities to be specified overall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279560" name="Object 8"/>
          <p:cNvGraphicFramePr>
            <a:graphicFrameLocks noChangeAspect="1"/>
          </p:cNvGraphicFramePr>
          <p:nvPr>
            <p:ph idx="1"/>
          </p:nvPr>
        </p:nvGraphicFramePr>
        <p:xfrm>
          <a:off x="3419475" y="2349500"/>
          <a:ext cx="2592388" cy="2058988"/>
        </p:xfrm>
        <a:graphic>
          <a:graphicData uri="http://schemas.openxmlformats.org/presentationml/2006/ole">
            <p:oleObj spid="_x0000_s6146" name="Image" r:id="rId4" imgW="2590476" imgH="2057143" progId="">
              <p:embed/>
            </p:oleObj>
          </a:graphicData>
        </a:graphic>
      </p:graphicFrame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179388" y="692150"/>
            <a:ext cx="84963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Get rid of the hidden variables.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It may work in the simple network given earlier, but what about  the following one? </a:t>
            </a:r>
            <a:endParaRPr lang="en-GB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Not Necessarily a Good Fix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79388" y="3789363"/>
            <a:ext cx="89646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The symptom variables are no longer conditionally independent given their parents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Many more links, and many more probabilities to be specified: 708 overall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Need much more data to properly learn the network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p:oleObj spid="_x0000_s7170" name="Image" r:id="rId4" imgW="2628571" imgH="2234921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Another Example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9388" y="1052513"/>
            <a:ext cx="89646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We saw how we could use a Naïve Classifier for classifying messages in terms of user reading choice based on labelled data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The data included the classification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can use the frequencies to learn the necessary CPTs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</a:pPr>
            <a:endParaRPr lang="en-GB" sz="20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429000"/>
            <a:ext cx="6769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Another Example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179388" y="836613"/>
            <a:ext cx="89646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But I may want to find groups of users that behave similarly when reading news, without knowing the categories a priori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Type of unsupervised learning known as </a:t>
            </a:r>
            <a:r>
              <a:rPr lang="en-GB" sz="2000" i="1">
                <a:solidFill>
                  <a:srgbClr val="000000"/>
                </a:solidFill>
              </a:rPr>
              <a:t>clustering</a:t>
            </a:r>
            <a:endParaRPr lang="en-GB" sz="2000" i="1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I can do that by assuming  </a:t>
            </a:r>
            <a:r>
              <a:rPr lang="en-GB" sz="2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 user categories and  making them the values  of an hidden variable C in the Naive classifier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How to computer the parameters?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79613" y="4652963"/>
            <a:ext cx="5472112" cy="1800225"/>
            <a:chOff x="748" y="2478"/>
            <a:chExt cx="4264" cy="1452"/>
          </a:xfrm>
        </p:grpSpPr>
        <p:pic>
          <p:nvPicPr>
            <p:cNvPr id="563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" y="2478"/>
              <a:ext cx="4264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7" name="Oval 6"/>
            <p:cNvSpPr>
              <a:spLocks noChangeArrowheads="1"/>
            </p:cNvSpPr>
            <p:nvPr/>
          </p:nvSpPr>
          <p:spPr bwMode="auto">
            <a:xfrm>
              <a:off x="2426" y="2614"/>
              <a:ext cx="817" cy="3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Expectation-Maximization (EM)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9388" y="1052513"/>
            <a:ext cx="89646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If we keep the hidden variables, and want to learn the network parameters from data, we have a form of </a:t>
            </a:r>
            <a:r>
              <a:rPr lang="en-GB" sz="2400" i="1">
                <a:solidFill>
                  <a:srgbClr val="000000"/>
                </a:solidFill>
              </a:rPr>
              <a:t>unsupervised learning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the data do not include information on the true nature of each data point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Expectation-Maximization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general algorithm for learning model parameters from incomplete data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We’ll see how it works on learning parameters for Bnets with discrete, continuous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general idea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79388" y="3644900"/>
            <a:ext cx="896461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If we had data for all the variables in the network, we could learn the parameters by using ML (or MAP) models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e.g. frequencies of the relevant events as we saw in previous examples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If we had the parameters in the network, we could estimate the posterior probability of any event, including the hidden variables</a:t>
            </a:r>
          </a:p>
          <a:p>
            <a:pPr marL="739775" lvl="1" indent="-282575">
              <a:spcBef>
                <a:spcPts val="1500"/>
              </a:spcBef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e.g., P(H|A,B,C)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36613"/>
            <a:ext cx="16494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123950"/>
            <a:ext cx="1604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EM: General Idea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179388" y="836613"/>
            <a:ext cx="8208962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The algorithm starts from  “invented” (e.g., randomly generated) information  to solve the learning problem, e.g.,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the network parameters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Expectation (E): update the data with predictions generated via the current model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Maximization (M): given the updated data, infer the Maximum Likelihood (or MAP model)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This is the same step that we described when learning parameters for fully observable networks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It can be shown that EM increases the log likelihood of the data at any iteration, and often achieves a local maximum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1537</Words>
  <Application>Microsoft Office PowerPoint</Application>
  <PresentationFormat>On-screen Show (4:3)</PresentationFormat>
  <Paragraphs>186</Paragraphs>
  <Slides>27</Slides>
  <Notes>26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Image</vt:lpstr>
      <vt:lpstr>Equation</vt:lpstr>
      <vt:lpstr>Overview</vt:lpstr>
      <vt:lpstr>Learning Parameters with Hidden Variables</vt:lpstr>
      <vt:lpstr>Quick Fix</vt:lpstr>
      <vt:lpstr>Not Necessarily a Good Fix</vt:lpstr>
      <vt:lpstr>Another Example</vt:lpstr>
      <vt:lpstr>Another Example </vt:lpstr>
      <vt:lpstr>Expectation-Maximization (EM)</vt:lpstr>
      <vt:lpstr>EM: general idea</vt:lpstr>
      <vt:lpstr>EM: General Idea</vt:lpstr>
      <vt:lpstr>EM: How if Works on Naive Bayes</vt:lpstr>
      <vt:lpstr>EM: How if Works on Naive Bayes</vt:lpstr>
      <vt:lpstr>EM: Augmenting the Data</vt:lpstr>
      <vt:lpstr>EM: Augmenting the Data</vt:lpstr>
      <vt:lpstr>EM: Augmenting the Data</vt:lpstr>
      <vt:lpstr>E-Step</vt:lpstr>
      <vt:lpstr>M-Step</vt:lpstr>
      <vt:lpstr>Repeat</vt:lpstr>
      <vt:lpstr>Another Example</vt:lpstr>
      <vt:lpstr>Another Example</vt:lpstr>
      <vt:lpstr>Start Point</vt:lpstr>
      <vt:lpstr>E-step</vt:lpstr>
      <vt:lpstr>E-step</vt:lpstr>
      <vt:lpstr>M-step</vt:lpstr>
      <vt:lpstr>One More Parameter</vt:lpstr>
      <vt:lpstr>Learning Performance</vt:lpstr>
      <vt:lpstr>EM: Discussion</vt:lpstr>
      <vt:lpstr>EM: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Cristina</cp:lastModifiedBy>
  <cp:revision>638</cp:revision>
  <dcterms:modified xsi:type="dcterms:W3CDTF">2010-03-19T22:21:32Z</dcterms:modified>
</cp:coreProperties>
</file>