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08" r:id="rId3"/>
    <p:sldId id="312" r:id="rId4"/>
    <p:sldId id="311" r:id="rId5"/>
    <p:sldId id="388" r:id="rId6"/>
    <p:sldId id="325" r:id="rId7"/>
    <p:sldId id="400" r:id="rId8"/>
    <p:sldId id="389" r:id="rId9"/>
    <p:sldId id="314" r:id="rId10"/>
    <p:sldId id="315" r:id="rId11"/>
    <p:sldId id="364" r:id="rId12"/>
    <p:sldId id="332" r:id="rId13"/>
    <p:sldId id="316" r:id="rId14"/>
    <p:sldId id="317" r:id="rId15"/>
    <p:sldId id="365" r:id="rId16"/>
    <p:sldId id="319" r:id="rId17"/>
    <p:sldId id="318" r:id="rId18"/>
    <p:sldId id="366" r:id="rId19"/>
    <p:sldId id="320" r:id="rId20"/>
    <p:sldId id="322" r:id="rId21"/>
    <p:sldId id="324" r:id="rId22"/>
    <p:sldId id="333" r:id="rId23"/>
    <p:sldId id="326" r:id="rId24"/>
    <p:sldId id="334" r:id="rId25"/>
    <p:sldId id="327" r:id="rId26"/>
    <p:sldId id="390" r:id="rId27"/>
    <p:sldId id="328" r:id="rId28"/>
    <p:sldId id="391" r:id="rId29"/>
    <p:sldId id="335" r:id="rId30"/>
    <p:sldId id="338" r:id="rId31"/>
    <p:sldId id="329" r:id="rId32"/>
    <p:sldId id="392" r:id="rId33"/>
    <p:sldId id="393" r:id="rId34"/>
    <p:sldId id="395" r:id="rId35"/>
    <p:sldId id="394" r:id="rId36"/>
    <p:sldId id="330" r:id="rId37"/>
    <p:sldId id="339" r:id="rId38"/>
    <p:sldId id="340" r:id="rId39"/>
    <p:sldId id="379" r:id="rId40"/>
  </p:sldIdLst>
  <p:sldSz cx="9144000" cy="6858000" type="screen4x3"/>
  <p:notesSz cx="9601200" cy="7315200"/>
  <p:defaultTextStyle>
    <a:defPPr>
      <a:defRPr lang="en-GB"/>
    </a:defPPr>
    <a:lvl1pPr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CC"/>
    <a:srgbClr val="3333FF"/>
    <a:srgbClr val="6666FF"/>
    <a:srgbClr val="00FFCC"/>
    <a:srgbClr val="00FF00"/>
    <a:srgbClr val="FF3300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576" autoAdjust="0"/>
    <p:restoredTop sz="94599" autoAdjust="0"/>
  </p:normalViewPr>
  <p:slideViewPr>
    <p:cSldViewPr>
      <p:cViewPr varScale="1">
        <p:scale>
          <a:sx n="127" d="100"/>
          <a:sy n="127" d="100"/>
        </p:scale>
        <p:origin x="-106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270"/>
        <p:guide pos="296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CC17EB2-C980-4BBE-B15D-F84602B27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9601200" cy="7315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9601200" cy="7315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41560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>
            <a:lvl1pPr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440363" y="0"/>
            <a:ext cx="41560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>
            <a:lvl1pPr algn="r"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49275"/>
            <a:ext cx="3652838" cy="274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1277938" y="3475038"/>
            <a:ext cx="7042150" cy="3289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6950075"/>
            <a:ext cx="4156075" cy="36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b" anchorCtr="0" compatLnSpc="1">
            <a:prstTxWarp prst="textNoShape">
              <a:avLst/>
            </a:prstTxWarp>
          </a:bodyPr>
          <a:lstStyle>
            <a:lvl1pPr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5440363" y="6950075"/>
            <a:ext cx="4156075" cy="36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94" tIns="48247" rIns="96494" bIns="48247" numCol="1" anchor="b" anchorCtr="0" compatLnSpc="1">
            <a:prstTxWarp prst="textNoShape">
              <a:avLst/>
            </a:prstTxWarp>
          </a:bodyPr>
          <a:lstStyle>
            <a:lvl1pPr algn="r" defTabSz="474663">
              <a:lnSpc>
                <a:spcPct val="100000"/>
              </a:lnSpc>
              <a:tabLst>
                <a:tab pos="0" algn="l"/>
                <a:tab pos="474663" algn="l"/>
                <a:tab pos="949325" algn="l"/>
                <a:tab pos="1423988" algn="l"/>
                <a:tab pos="1900238" algn="l"/>
                <a:tab pos="2374900" algn="l"/>
                <a:tab pos="2849563" algn="l"/>
                <a:tab pos="3324225" algn="l"/>
                <a:tab pos="3798888" algn="l"/>
                <a:tab pos="4273550" algn="l"/>
                <a:tab pos="4749800" algn="l"/>
                <a:tab pos="5226050" algn="l"/>
                <a:tab pos="5700713" algn="l"/>
                <a:tab pos="6175375" algn="l"/>
                <a:tab pos="6650038" algn="l"/>
                <a:tab pos="7124700" algn="l"/>
                <a:tab pos="7600950" algn="l"/>
                <a:tab pos="8075613" algn="l"/>
                <a:tab pos="8550275" algn="l"/>
                <a:tab pos="9024938" algn="l"/>
                <a:tab pos="9499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FE065CB-634A-4691-B3E7-4D50068A56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F965AA-5184-473E-B263-56D7C889DE39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3737" cy="3290887"/>
          </a:xfrm>
          <a:noFill/>
          <a:ln/>
        </p:spPr>
        <p:txBody>
          <a:bodyPr wrap="none" lIns="94998" tIns="47500" rIns="94998" bIns="47500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A3141E9-7014-4E1A-B3CD-6D42C7F6B2C7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FC9C2B2-5D0C-4118-BB47-11BE12F28BAA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8E1714F-5C37-4C57-8B46-FFA0465D160A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7DFDE67-37EB-4890-9B46-C5BBFAB04C06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0F3A9A8-E983-425D-89E2-8AE4C7235673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8C1D61-24DB-437F-B824-D16AFB4AE482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4B73BB0-E3A7-46EB-B009-CB106DAD7835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9610D4F-8C52-4D36-B529-90CF5884D7B2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FCF66C4-5CCA-41C4-80B9-F0935F29D207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7D60533-082A-460F-9CEE-9EDA5CAB9B9A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8847D3C-F3C6-47AF-9785-96C880FB9D05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24F840F-A135-4A38-AD79-072B37606423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2B69953-D8C7-4FBC-9148-D050AEF45545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CB749D-CE0A-4810-8AFB-5C105E59D61E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8D445DC-3F0C-4138-8BEA-0FDB97F9D982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11EB9BC-5A73-4945-8A19-027DEC4EDD35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494F74F-972D-43B6-B16B-77DA77990FCE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590DB8-B114-4DFC-A640-C4C7C697A9FE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8304FD-5EA6-443B-8737-C5AC5EBA8C61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732F17C-071E-43CF-BFEF-F71F8D356AAD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4BC872A-9987-4E3C-8F2A-AE671546F2A3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9933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03AE79-BCBC-4D7B-A269-230148BD086C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22B4FA4-DB22-4D34-B468-BA708331B62E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9728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DBB9FB9-4E7B-421D-B777-1561FEC6A41D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33404B5-483E-41A4-8DAB-815D12783050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EB95529-1D02-4CB6-A0C3-481C14CC3629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10137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8B68992-0E97-466D-9E6F-27ACEEFDCD84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C1F723-88B7-469E-8168-6046CF4E60AD}" type="slidenum">
              <a:rPr lang="en-GB" smtClean="0"/>
              <a:pPr/>
              <a:t>39</a:t>
            </a:fld>
            <a:endParaRPr lang="en-GB" smtClean="0"/>
          </a:p>
        </p:txBody>
      </p:sp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3DF18D4-AAD3-463D-B431-AC06BF48303F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B287F33-DD4C-493A-81C4-BD604FA0F3A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B287F33-DD4C-493A-81C4-BD604FA0F3A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A5AB2B4-D973-4D51-9DDB-D6E3EC5D7163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74755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FF1FA0B-AB53-4979-B341-6B1CD9CDD8FF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EFB0F14-8607-4439-A956-A570F8854424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1619250" y="549275"/>
            <a:ext cx="6369050" cy="2743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/>
          </p:nvPr>
        </p:nvSpPr>
        <p:spPr>
          <a:xfrm>
            <a:off x="1277938" y="3475038"/>
            <a:ext cx="7045325" cy="329088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60029-96AA-4B8B-8D72-56167E1897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F943E-98BF-4C2F-97CC-1A1843CE19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152400"/>
            <a:ext cx="2132012" cy="5559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6813" cy="5559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9DA27-C610-499C-B339-E354E5F394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C1F9-CE75-4B95-8A52-E72B6555DB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5025" cy="4492625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832A2-6933-48F7-B3E5-33FB8219B5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51313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541713"/>
            <a:ext cx="4151313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AF16B-4FE0-4B16-ABB9-F2AAB22FD8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7306-5EC2-4E22-98A0-D22B379AA8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D13A0-C2E9-4377-9EAB-F8F95FEFC7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9AE43-CC5A-4F14-B7B8-3EA99F4CE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895AD-6DA5-471A-974F-6C952E8E8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FEF9A-3573-421C-84BC-53DE65A39E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6D2A1-65BB-465D-879C-39889FF6E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CBE13-69D6-4EB5-9723-0FA10998EF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1B9B0-5DCA-480B-A1E8-624F4306A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970F9-2543-48C2-9C53-D34D519A00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1225" cy="68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5025" cy="449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BA7FFBD-78FD-4241-8A3B-2DF232A5E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eaLnBrk="0" fontAlgn="base" hangingPunct="0">
        <a:spcBef>
          <a:spcPts val="18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Bayesian Learning and Learning Bayesian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Prediction Probability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250825" y="5589588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The probability that the next candy is lime increases with the probability that the bag is an all-lime one</a:t>
            </a:r>
          </a:p>
        </p:txBody>
      </p:sp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836613"/>
            <a:ext cx="757396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590" name="AutoShape 6"/>
          <p:cNvSpPr>
            <a:spLocks noChangeArrowheads="1"/>
          </p:cNvSpPr>
          <p:nvPr/>
        </p:nvSpPr>
        <p:spPr bwMode="auto">
          <a:xfrm>
            <a:off x="2928938" y="3429000"/>
            <a:ext cx="5686425" cy="504825"/>
          </a:xfrm>
          <a:prstGeom prst="wedgeRectCallout">
            <a:avLst>
              <a:gd name="adj1" fmla="val -36162"/>
              <a:gd name="adj2" fmla="val -26277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00000"/>
                </a:solidFill>
              </a:rPr>
              <a:t>∑</a:t>
            </a:r>
            <a:r>
              <a:rPr lang="en-GB" sz="2400" baseline="-25000">
                <a:solidFill>
                  <a:srgbClr val="000000"/>
                </a:solidFill>
              </a:rPr>
              <a:t>i</a:t>
            </a:r>
            <a:r>
              <a:rPr lang="en-GB" sz="2400">
                <a:solidFill>
                  <a:srgbClr val="000000"/>
                </a:solidFill>
              </a:rPr>
              <a:t> </a:t>
            </a:r>
            <a:r>
              <a:rPr lang="en-GB" sz="2400" i="1">
                <a:solidFill>
                  <a:srgbClr val="000000"/>
                </a:solidFill>
              </a:rPr>
              <a:t>P(next candy is lime| h</a:t>
            </a:r>
            <a:r>
              <a:rPr lang="en-GB" sz="2400" i="1" baseline="-25000">
                <a:solidFill>
                  <a:srgbClr val="000000"/>
                </a:solidFill>
              </a:rPr>
              <a:t>i</a:t>
            </a:r>
            <a:r>
              <a:rPr lang="en-GB" sz="2400" i="1">
                <a:solidFill>
                  <a:srgbClr val="000000"/>
                </a:solidFill>
              </a:rPr>
              <a:t>) P(h</a:t>
            </a:r>
            <a:r>
              <a:rPr lang="en-GB" sz="2400" i="1" baseline="-25000">
                <a:solidFill>
                  <a:srgbClr val="000000"/>
                </a:solidFill>
              </a:rPr>
              <a:t>i</a:t>
            </a:r>
            <a:r>
              <a:rPr lang="en-GB" sz="2400" i="1">
                <a:solidFill>
                  <a:srgbClr val="000000"/>
                </a:solidFill>
              </a:rPr>
              <a:t> |</a:t>
            </a:r>
            <a:r>
              <a:rPr lang="en-GB" sz="2400" b="1">
                <a:solidFill>
                  <a:srgbClr val="000000"/>
                </a:solidFill>
              </a:rPr>
              <a:t>d</a:t>
            </a:r>
            <a:r>
              <a:rPr lang="en-GB" sz="2400" i="1">
                <a:solidFill>
                  <a:srgbClr val="000000"/>
                </a:solidFill>
              </a:rPr>
              <a:t>)</a:t>
            </a:r>
            <a:endParaRPr lang="en-US" sz="2400" i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/>
      <p:bldP spid="1955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ChangeArrowheads="1"/>
          </p:cNvSpPr>
          <p:nvPr/>
        </p:nvSpPr>
        <p:spPr bwMode="auto">
          <a:xfrm>
            <a:off x="323850" y="1341438"/>
            <a:ext cx="3600450" cy="5032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74675" y="836613"/>
            <a:ext cx="8569325" cy="5472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Full Bayesian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MAP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Maximun Likelihood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Learning Bayesian Networks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Fully observable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With hidden (unobservable)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MAP approximation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Full Bayesian learning seems like a very safe bet, but unfortunately it does not work well in practice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Summing over the hypothesis space is often intractable (e.g., 18,446,744,073,709,551,616 Boolean functions of 6 attributes)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Very common approximation: Maximum a posterior (MAP) learning: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Instead of doing prediction by considering all possible hypotheses , as in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000000"/>
                </a:solidFill>
              </a:rPr>
              <a:t>P</a:t>
            </a:r>
            <a:r>
              <a:rPr lang="en-GB" sz="2000" i="1">
                <a:solidFill>
                  <a:srgbClr val="000000"/>
                </a:solidFill>
              </a:rPr>
              <a:t>(X|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)  = </a:t>
            </a:r>
            <a:r>
              <a:rPr lang="en-GB" sz="2000" i="1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2000" i="1" baseline="-2500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000000"/>
                </a:solidFill>
              </a:rPr>
              <a:t>P</a:t>
            </a:r>
            <a:r>
              <a:rPr lang="en-GB" sz="2000" i="1">
                <a:solidFill>
                  <a:srgbClr val="000000"/>
                </a:solidFill>
              </a:rPr>
              <a:t>(X|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 P(h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 |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)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Make predictions based on h</a:t>
            </a:r>
            <a:r>
              <a:rPr lang="en-GB" sz="2000" baseline="-25000">
                <a:solidFill>
                  <a:srgbClr val="000000"/>
                </a:solidFill>
              </a:rPr>
              <a:t>MAP</a:t>
            </a:r>
            <a:r>
              <a:rPr lang="en-GB" sz="2000">
                <a:solidFill>
                  <a:srgbClr val="000000"/>
                </a:solidFill>
              </a:rPr>
              <a:t> that maximises  </a:t>
            </a:r>
            <a:r>
              <a:rPr lang="en-GB" sz="2000" i="1">
                <a:solidFill>
                  <a:srgbClr val="000000"/>
                </a:solidFill>
              </a:rPr>
              <a:t>P(h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 |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)</a:t>
            </a:r>
            <a:r>
              <a:rPr lang="en-GB" sz="2400">
                <a:solidFill>
                  <a:srgbClr val="000000"/>
                </a:solidFill>
              </a:rPr>
              <a:t> 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GB" sz="2000">
                <a:solidFill>
                  <a:srgbClr val="000000"/>
                </a:solidFill>
              </a:rPr>
              <a:t>I.e., maximize </a:t>
            </a: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 P(h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GB" sz="2000" b="1">
                <a:solidFill>
                  <a:srgbClr val="000000"/>
                </a:solidFill>
              </a:rPr>
              <a:t>P</a:t>
            </a:r>
            <a:r>
              <a:rPr lang="en-GB" sz="2000" i="1">
                <a:solidFill>
                  <a:srgbClr val="000000"/>
                </a:solidFill>
              </a:rPr>
              <a:t>(X|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)~</a:t>
            </a:r>
            <a:r>
              <a:rPr lang="en-GB" sz="2000" b="1">
                <a:solidFill>
                  <a:srgbClr val="000000"/>
                </a:solidFill>
              </a:rPr>
              <a:t> P</a:t>
            </a:r>
            <a:r>
              <a:rPr lang="en-GB" sz="2000" i="1">
                <a:solidFill>
                  <a:srgbClr val="000000"/>
                </a:solidFill>
              </a:rPr>
              <a:t>(X|</a:t>
            </a: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i="1">
                <a:solidFill>
                  <a:srgbClr val="000000"/>
                </a:solidFill>
              </a:rPr>
              <a:t>h</a:t>
            </a:r>
            <a:r>
              <a:rPr lang="en-GB" sz="2000" i="1" baseline="-25000">
                <a:solidFill>
                  <a:srgbClr val="000000"/>
                </a:solidFill>
              </a:rPr>
              <a:t>MAP</a:t>
            </a:r>
            <a:r>
              <a:rPr lang="en-GB" sz="2000" baseline="-25000">
                <a:solidFill>
                  <a:srgbClr val="000000"/>
                </a:solidFill>
              </a:rPr>
              <a:t> </a:t>
            </a:r>
            <a:r>
              <a:rPr lang="en-GB" sz="2000" i="1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MAP approximation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Map is a good approximation when P(X |</a:t>
            </a:r>
            <a:r>
              <a:rPr lang="en-GB" sz="2400" b="1">
                <a:solidFill>
                  <a:srgbClr val="000000"/>
                </a:solidFill>
              </a:rPr>
              <a:t>d</a:t>
            </a:r>
            <a:r>
              <a:rPr lang="en-GB" sz="2400">
                <a:solidFill>
                  <a:srgbClr val="000000"/>
                </a:solidFill>
              </a:rPr>
              <a:t>) </a:t>
            </a: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≈ P(X| </a:t>
            </a:r>
            <a:r>
              <a:rPr lang="en-GB" sz="2400">
                <a:solidFill>
                  <a:srgbClr val="000000"/>
                </a:solidFill>
              </a:rPr>
              <a:t>h</a:t>
            </a:r>
            <a:r>
              <a:rPr lang="en-GB" sz="2400" baseline="-25000">
                <a:solidFill>
                  <a:srgbClr val="000000"/>
                </a:solidFill>
              </a:rPr>
              <a:t>MAP</a:t>
            </a: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GB" sz="2400">
                <a:solidFill>
                  <a:srgbClr val="000000"/>
                </a:solidFill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In our example, h</a:t>
            </a:r>
            <a:r>
              <a:rPr lang="en-GB" sz="2000" baseline="-25000">
                <a:solidFill>
                  <a:srgbClr val="000000"/>
                </a:solidFill>
              </a:rPr>
              <a:t>MAP</a:t>
            </a: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>
                <a:solidFill>
                  <a:srgbClr val="000000"/>
                </a:solidFill>
              </a:rPr>
              <a:t>is the all-lime bag after only 3 candies, predicting that the next candy will be lime with  p =1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the bayesian learner gave a prediction of 0.8, safer after seeing only 3 candies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388" y="3789363"/>
            <a:ext cx="5040312" cy="2665412"/>
            <a:chOff x="158" y="436"/>
            <a:chExt cx="4419" cy="2638"/>
          </a:xfrm>
        </p:grpSpPr>
        <p:pic>
          <p:nvPicPr>
            <p:cNvPr id="28678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8" y="436"/>
              <a:ext cx="4419" cy="2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1111" y="664"/>
              <a:ext cx="489" cy="6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000" b="1">
                  <a:solidFill>
                    <a:srgbClr val="FF3300"/>
                  </a:solidFill>
                </a:rPr>
                <a:t>P(h</a:t>
              </a:r>
              <a:r>
                <a:rPr lang="en-US" sz="1000" b="1" baseline="-25000">
                  <a:solidFill>
                    <a:srgbClr val="FF3300"/>
                  </a:solidFill>
                </a:rPr>
                <a:t>100</a:t>
              </a:r>
              <a:r>
                <a:rPr lang="en-US" sz="1000" b="1">
                  <a:solidFill>
                    <a:srgbClr val="FF3300"/>
                  </a:solidFill>
                </a:rPr>
                <a:t>|d)</a:t>
              </a:r>
            </a:p>
            <a:p>
              <a:r>
                <a:rPr lang="en-US" sz="1000" b="1">
                  <a:solidFill>
                    <a:srgbClr val="00FF00"/>
                  </a:solidFill>
                </a:rPr>
                <a:t>P(h</a:t>
              </a:r>
              <a:r>
                <a:rPr lang="en-US" sz="1000" b="1" baseline="-25000">
                  <a:solidFill>
                    <a:srgbClr val="00FF00"/>
                  </a:solidFill>
                </a:rPr>
                <a:t>75</a:t>
              </a:r>
              <a:r>
                <a:rPr lang="en-US" sz="1000" b="1">
                  <a:solidFill>
                    <a:srgbClr val="00FF00"/>
                  </a:solidFill>
                </a:rPr>
                <a:t>|d)</a:t>
              </a:r>
            </a:p>
            <a:p>
              <a:r>
                <a:rPr lang="en-US" sz="1000" b="1">
                  <a:solidFill>
                    <a:schemeClr val="accent2"/>
                  </a:solidFill>
                </a:rPr>
                <a:t>P(h</a:t>
              </a:r>
              <a:r>
                <a:rPr lang="en-US" sz="1000" b="1" baseline="-25000">
                  <a:solidFill>
                    <a:schemeClr val="accent2"/>
                  </a:solidFill>
                </a:rPr>
                <a:t>50</a:t>
              </a:r>
              <a:r>
                <a:rPr lang="en-US" sz="1000" b="1">
                  <a:solidFill>
                    <a:schemeClr val="accent2"/>
                  </a:solidFill>
                </a:rPr>
                <a:t>|d)</a:t>
              </a:r>
            </a:p>
            <a:p>
              <a:r>
                <a:rPr lang="en-US" sz="1000" b="1">
                  <a:solidFill>
                    <a:srgbClr val="CC3399"/>
                  </a:solidFill>
                </a:rPr>
                <a:t>P(h</a:t>
              </a:r>
              <a:r>
                <a:rPr lang="en-US" sz="1000" b="1" baseline="-25000">
                  <a:solidFill>
                    <a:srgbClr val="CC3399"/>
                  </a:solidFill>
                </a:rPr>
                <a:t>25</a:t>
              </a:r>
              <a:r>
                <a:rPr lang="en-US" sz="1000" b="1">
                  <a:solidFill>
                    <a:srgbClr val="CC3399"/>
                  </a:solidFill>
                </a:rPr>
                <a:t>|d)</a:t>
              </a:r>
            </a:p>
            <a:p>
              <a:r>
                <a:rPr lang="en-US" sz="1000" b="1">
                  <a:solidFill>
                    <a:srgbClr val="00FFCC"/>
                  </a:solidFill>
                </a:rPr>
                <a:t>P(h</a:t>
              </a:r>
              <a:r>
                <a:rPr lang="en-US" sz="1000" b="1" baseline="-25000">
                  <a:solidFill>
                    <a:srgbClr val="00FFCC"/>
                  </a:solidFill>
                </a:rPr>
                <a:t>0</a:t>
              </a:r>
              <a:r>
                <a:rPr lang="en-US" sz="1000" b="1">
                  <a:solidFill>
                    <a:srgbClr val="00FFCC"/>
                  </a:solidFill>
                </a:rPr>
                <a:t>|d)</a:t>
              </a:r>
            </a:p>
          </p:txBody>
        </p:sp>
      </p:grpSp>
      <p:pic>
        <p:nvPicPr>
          <p:cNvPr id="1976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3573463"/>
            <a:ext cx="3455987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Bias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As more data arrive, MAP and Bayesian prediction become closer, as </a:t>
            </a:r>
            <a:r>
              <a:rPr lang="en-GB" sz="2400" dirty="0" err="1">
                <a:solidFill>
                  <a:srgbClr val="000000"/>
                </a:solidFill>
              </a:rPr>
              <a:t>MAP’s</a:t>
            </a:r>
            <a:r>
              <a:rPr lang="en-GB" sz="2400" dirty="0">
                <a:solidFill>
                  <a:srgbClr val="000000"/>
                </a:solidFill>
              </a:rPr>
              <a:t> competing hypotheses become less likely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Often easier to find MAP (optimization problem) than deal with a large summation problem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i="1" dirty="0">
                <a:solidFill>
                  <a:srgbClr val="000000"/>
                </a:solidFill>
              </a:rPr>
              <a:t>P(H)</a:t>
            </a:r>
            <a:r>
              <a:rPr lang="en-GB" sz="2400" dirty="0">
                <a:solidFill>
                  <a:srgbClr val="000000"/>
                </a:solidFill>
              </a:rPr>
              <a:t> plays an important role in both MAP and Full Bayesian Learning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Defines the </a:t>
            </a:r>
            <a:r>
              <a:rPr lang="en-GB" sz="2000" i="1" dirty="0">
                <a:solidFill>
                  <a:srgbClr val="000000"/>
                </a:solidFill>
              </a:rPr>
              <a:t>learning bias, </a:t>
            </a:r>
            <a:r>
              <a:rPr lang="en-GB" sz="2000" dirty="0">
                <a:solidFill>
                  <a:srgbClr val="000000"/>
                </a:solidFill>
              </a:rPr>
              <a:t>i.e. which hypotheses are favoured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Used to  define a </a:t>
            </a:r>
            <a:r>
              <a:rPr lang="en-GB" sz="2400" dirty="0" err="1">
                <a:solidFill>
                  <a:srgbClr val="000000"/>
                </a:solidFill>
              </a:rPr>
              <a:t>tradeoff</a:t>
            </a:r>
            <a:r>
              <a:rPr lang="en-GB" sz="2400" dirty="0">
                <a:solidFill>
                  <a:srgbClr val="000000"/>
                </a:solidFill>
              </a:rPr>
              <a:t> between model complexity and its ability to fit the data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More complex models can explain the data better =&gt; higher P(</a:t>
            </a:r>
            <a:r>
              <a:rPr lang="en-GB" sz="2000" b="1" dirty="0">
                <a:solidFill>
                  <a:srgbClr val="000000"/>
                </a:solidFill>
              </a:rPr>
              <a:t>d</a:t>
            </a:r>
            <a:r>
              <a:rPr lang="en-GB" sz="2000" dirty="0">
                <a:solidFill>
                  <a:srgbClr val="000000"/>
                </a:solidFill>
              </a:rPr>
              <a:t>| h</a:t>
            </a:r>
            <a:r>
              <a:rPr lang="en-GB" sz="2000" baseline="-25000" dirty="0">
                <a:solidFill>
                  <a:srgbClr val="000000"/>
                </a:solidFill>
              </a:rPr>
              <a:t>i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  <a:r>
              <a:rPr lang="en-GB" sz="2000" b="1" dirty="0">
                <a:solidFill>
                  <a:srgbClr val="000000"/>
                </a:solidFill>
              </a:rPr>
              <a:t>danger of </a:t>
            </a:r>
            <a:r>
              <a:rPr lang="en-GB" sz="2000" b="1" dirty="0" err="1">
                <a:solidFill>
                  <a:srgbClr val="000000"/>
                </a:solidFill>
              </a:rPr>
              <a:t>overfitting</a:t>
            </a:r>
            <a:endParaRPr lang="en-GB" sz="2000" b="1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But they are less likely a priory because there are more of them than simpler </a:t>
            </a:r>
            <a:r>
              <a:rPr lang="en-GB" sz="2000" dirty="0" smtClean="0">
                <a:solidFill>
                  <a:srgbClr val="000000"/>
                </a:solidFill>
              </a:rPr>
              <a:t>models </a:t>
            </a:r>
            <a:r>
              <a:rPr lang="en-GB" sz="2000" dirty="0">
                <a:solidFill>
                  <a:srgbClr val="000000"/>
                </a:solidFill>
              </a:rPr>
              <a:t>=&gt; lower P(h</a:t>
            </a:r>
            <a:r>
              <a:rPr lang="en-GB" sz="2000" baseline="-25000" dirty="0">
                <a:solidFill>
                  <a:srgbClr val="000000"/>
                </a:solidFill>
              </a:rPr>
              <a:t>i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I.e. common  learning bias is to penalize complexity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395288" y="1916113"/>
            <a:ext cx="4537075" cy="5048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74675" y="836613"/>
            <a:ext cx="8569325" cy="5472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Full Bayesian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MAP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Maximun Likelihood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Learning Bayesian Networks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Fully observable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With hidden (unobservable)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Maximum Likelihood (ML)Learning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Further simplification over full Bayesian and MAP learning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Assume uniform priors over the space of hypotheses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MAP learning (maximize </a:t>
            </a: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 P(h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</a:t>
            </a:r>
            <a:r>
              <a:rPr lang="en-GB" sz="2000">
                <a:solidFill>
                  <a:srgbClr val="000000"/>
                </a:solidFill>
              </a:rPr>
              <a:t>) reduces to maximize </a:t>
            </a: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</a:t>
            </a:r>
            <a:r>
              <a:rPr lang="en-GB" sz="2000">
                <a:solidFill>
                  <a:srgbClr val="000000"/>
                </a:solidFill>
              </a:rPr>
              <a:t>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When is ML appropriate?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Maximum Likelihood (ML) Learning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Further simplification over Full Bayesian and MAP learning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Assume uniform prior over the space of hypotheses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MAP learning (maximize </a:t>
            </a: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 i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 P(h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</a:t>
            </a:r>
            <a:r>
              <a:rPr lang="en-GB" sz="2000">
                <a:solidFill>
                  <a:srgbClr val="000000"/>
                </a:solidFill>
              </a:rPr>
              <a:t>) reduces to maximize </a:t>
            </a: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 i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</a:t>
            </a:r>
            <a:r>
              <a:rPr lang="en-GB" sz="2000">
                <a:solidFill>
                  <a:srgbClr val="000000"/>
                </a:solidFill>
              </a:rPr>
              <a:t>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When is ML appropriate?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Used in statistics as the standard (non-bayesian) statistical learning method by those distrust subjective nature of hypotheses priors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When the competing hypotheses are indeed equally likely (e.g. have same complexity)</a:t>
            </a:r>
            <a:endParaRPr lang="en-GB" sz="240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With very large datasets, for which </a:t>
            </a: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 i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 </a:t>
            </a:r>
            <a:r>
              <a:rPr lang="en-GB" sz="2000">
                <a:solidFill>
                  <a:srgbClr val="000000"/>
                </a:solidFill>
              </a:rPr>
              <a:t>tends to overcome  the influence of</a:t>
            </a:r>
            <a:r>
              <a:rPr lang="en-GB" sz="2000" i="1">
                <a:solidFill>
                  <a:srgbClr val="000000"/>
                </a:solidFill>
              </a:rPr>
              <a:t> P(h</a:t>
            </a:r>
            <a:r>
              <a:rPr lang="en-GB" sz="2000" i="1" baseline="-25000">
                <a:solidFill>
                  <a:srgbClr val="000000"/>
                </a:solidFill>
              </a:rPr>
              <a:t>i</a:t>
            </a:r>
            <a:r>
              <a:rPr lang="en-GB" sz="2000" i="1">
                <a:solidFill>
                  <a:srgbClr val="000000"/>
                </a:solidFill>
              </a:rPr>
              <a:t>)</a:t>
            </a:r>
            <a:r>
              <a:rPr lang="en-GB" sz="2000">
                <a:solidFill>
                  <a:srgbClr val="000000"/>
                </a:solidFill>
              </a:rPr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ChangeArrowheads="1"/>
          </p:cNvSpPr>
          <p:nvPr/>
        </p:nvSpPr>
        <p:spPr bwMode="auto">
          <a:xfrm>
            <a:off x="611188" y="2924175"/>
            <a:ext cx="4537075" cy="5048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74675" y="836613"/>
            <a:ext cx="8569325" cy="5472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Full Bayesian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MAP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 err="1">
                <a:solidFill>
                  <a:srgbClr val="000000"/>
                </a:solidFill>
              </a:rPr>
              <a:t>Maximun</a:t>
            </a:r>
            <a:r>
              <a:rPr lang="en-GB" sz="2400" dirty="0">
                <a:solidFill>
                  <a:srgbClr val="000000"/>
                </a:solidFill>
              </a:rPr>
              <a:t> Likelihood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Learning Bayesian Networks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Fully observable (complete data)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With hidden (unobservable)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Learning BNets: Complete Data</a:t>
            </a: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We will start by applying  ML to the simplest type  of BNets learning: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known structure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Data containing observations for all variables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GB" sz="1800">
                <a:solidFill>
                  <a:srgbClr val="000000"/>
                </a:solidFill>
              </a:rPr>
              <a:t>All variables are observable, no missing data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The only thing that we need to learn are the network’s parameters</a:t>
            </a:r>
          </a:p>
        </p:txBody>
      </p:sp>
      <p:pic>
        <p:nvPicPr>
          <p:cNvPr id="2078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573463"/>
            <a:ext cx="67913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250825" y="765175"/>
            <a:ext cx="3600450" cy="5032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836613"/>
            <a:ext cx="8569325" cy="5472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Full Bayesian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MAP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Maximun Likelihood Learning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Learning Bayesian Networks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Fully observable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With hidden (unobservable)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ML  learning: example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0" y="9080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Back to the candy example: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New  candy manufacturer that does not provide data on the probability of different types of bags, i.e. fraction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000">
                <a:solidFill>
                  <a:srgbClr val="000000"/>
                </a:solidFill>
              </a:rPr>
              <a:t>of cherry candy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Any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>
                <a:solidFill>
                  <a:srgbClr val="000000"/>
                </a:solidFill>
              </a:rPr>
              <a:t> is possible: continuum of hypotheses </a:t>
            </a:r>
            <a:r>
              <a:rPr lang="en-GB" sz="2000" i="1">
                <a:solidFill>
                  <a:srgbClr val="000000"/>
                </a:solidFill>
              </a:rPr>
              <a:t>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endParaRPr lang="en-US" sz="2000" i="1" baseline="-25000">
              <a:solidFill>
                <a:srgbClr val="000000"/>
              </a:solidFill>
              <a:cs typeface="Times New Roman" pitchFamily="18" charset="0"/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Reasonable to assume that all 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>
                <a:solidFill>
                  <a:srgbClr val="000000"/>
                </a:solidFill>
              </a:rPr>
              <a:t>  are  equally likely (we have no evidence of the contrary): uniform distribution  </a:t>
            </a:r>
            <a:r>
              <a:rPr lang="en-GB" sz="2000" i="1">
                <a:solidFill>
                  <a:srgbClr val="000000"/>
                </a:solidFill>
              </a:rPr>
              <a:t>P(h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GB" sz="2000" i="1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>
                <a:solidFill>
                  <a:srgbClr val="000000"/>
                </a:solidFill>
              </a:rPr>
              <a:t>  is a parameter for this simple family of models, that we need to learn</a:t>
            </a:r>
          </a:p>
        </p:txBody>
      </p:sp>
      <p:pic>
        <p:nvPicPr>
          <p:cNvPr id="2119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4149725"/>
            <a:ext cx="170021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0" y="4005263"/>
            <a:ext cx="730885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Simple network to represent this problem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>
                <a:solidFill>
                  <a:srgbClr val="000000"/>
                </a:solidFill>
              </a:rPr>
              <a:t>Flavor</a:t>
            </a:r>
            <a:r>
              <a:rPr lang="en-GB" sz="2000">
                <a:solidFill>
                  <a:srgbClr val="000000"/>
                </a:solidFill>
              </a:rPr>
              <a:t> represents the event of drawing a cherry vs. lime candy from the bag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>
                <a:solidFill>
                  <a:srgbClr val="000000"/>
                </a:solidFill>
              </a:rPr>
              <a:t>P(F=cherry</a:t>
            </a:r>
            <a:r>
              <a:rPr lang="en-GB" sz="2000">
                <a:solidFill>
                  <a:srgbClr val="000000"/>
                </a:solidFill>
              </a:rPr>
              <a:t>), or </a:t>
            </a:r>
            <a:r>
              <a:rPr lang="en-GB" sz="2000" i="1">
                <a:solidFill>
                  <a:srgbClr val="000000"/>
                </a:solidFill>
              </a:rPr>
              <a:t>P(cherry</a:t>
            </a:r>
            <a:r>
              <a:rPr lang="en-GB" sz="2000">
                <a:solidFill>
                  <a:srgbClr val="000000"/>
                </a:solidFill>
              </a:rPr>
              <a:t>) for brevity,  is equivalent to the fraction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>
                <a:solidFill>
                  <a:srgbClr val="000000"/>
                </a:solidFill>
              </a:rPr>
              <a:t>  of cherry candies in the bag</a:t>
            </a: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0" y="6210300"/>
            <a:ext cx="849630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We want to infer </a:t>
            </a:r>
            <a:r>
              <a:rPr lang="el-GR" sz="24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by unwrapping N candies from the bag</a:t>
            </a:r>
            <a:r>
              <a:rPr lang="en-US" sz="2400" i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GB" sz="2400" i="1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0" y="908050"/>
            <a:ext cx="882015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Unwrap </a:t>
            </a:r>
            <a:r>
              <a:rPr lang="en-GB" sz="2400" i="1" dirty="0">
                <a:solidFill>
                  <a:srgbClr val="000000"/>
                </a:solidFill>
              </a:rPr>
              <a:t>N</a:t>
            </a:r>
            <a:r>
              <a:rPr lang="en-GB" sz="2400" dirty="0">
                <a:solidFill>
                  <a:srgbClr val="000000"/>
                </a:solidFill>
              </a:rPr>
              <a:t> candies, </a:t>
            </a:r>
            <a:r>
              <a:rPr lang="en-GB" sz="2400" i="1" dirty="0">
                <a:solidFill>
                  <a:srgbClr val="000000"/>
                </a:solidFill>
              </a:rPr>
              <a:t>c</a:t>
            </a:r>
            <a:r>
              <a:rPr lang="en-GB" sz="2400" dirty="0">
                <a:solidFill>
                  <a:srgbClr val="000000"/>
                </a:solidFill>
              </a:rPr>
              <a:t> cherries and </a:t>
            </a:r>
            <a:r>
              <a:rPr lang="en-GB" sz="24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400" dirty="0">
                <a:solidFill>
                  <a:srgbClr val="000000"/>
                </a:solidFill>
              </a:rPr>
              <a:t> = </a:t>
            </a:r>
            <a:r>
              <a:rPr lang="en-GB" sz="2400" i="1" dirty="0">
                <a:solidFill>
                  <a:srgbClr val="000000"/>
                </a:solidFill>
              </a:rPr>
              <a:t>N-c</a:t>
            </a:r>
            <a:r>
              <a:rPr lang="en-GB" sz="2400" dirty="0">
                <a:solidFill>
                  <a:srgbClr val="000000"/>
                </a:solidFill>
              </a:rPr>
              <a:t> lime (and return each candy in the bag after observing </a:t>
            </a:r>
            <a:r>
              <a:rPr lang="en-GB" sz="2400" dirty="0" err="1">
                <a:solidFill>
                  <a:srgbClr val="000000"/>
                </a:solidFill>
              </a:rPr>
              <a:t>flavor</a:t>
            </a:r>
            <a:r>
              <a:rPr lang="en-GB" sz="2400" dirty="0">
                <a:solidFill>
                  <a:srgbClr val="000000"/>
                </a:solidFill>
              </a:rPr>
              <a:t>)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 As we saw earlier, this is described by a binomial distribution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b="1" dirty="0">
                <a:solidFill>
                  <a:srgbClr val="000000"/>
                </a:solidFill>
              </a:rPr>
              <a:t>d</a:t>
            </a:r>
            <a:r>
              <a:rPr lang="en-GB" sz="2000" i="1" dirty="0">
                <a:solidFill>
                  <a:srgbClr val="000000"/>
                </a:solidFill>
              </a:rPr>
              <a:t>| h 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latin typeface="Arial Unicode MS" pitchFamily="34" charset="-128"/>
              </a:rPr>
              <a:t>∏</a:t>
            </a:r>
            <a:r>
              <a:rPr lang="en-GB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j 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i="1" dirty="0" err="1">
                <a:solidFill>
                  <a:srgbClr val="000000"/>
                </a:solidFill>
              </a:rPr>
              <a:t>d</a:t>
            </a:r>
            <a:r>
              <a:rPr lang="en-GB" sz="2000" i="1" baseline="-25000" dirty="0" err="1">
                <a:solidFill>
                  <a:srgbClr val="000000"/>
                </a:solidFill>
              </a:rPr>
              <a:t>j</a:t>
            </a:r>
            <a:r>
              <a:rPr lang="en-GB" sz="2000" i="1" dirty="0">
                <a:solidFill>
                  <a:srgbClr val="000000"/>
                </a:solidFill>
              </a:rPr>
              <a:t>| h 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i="1" baseline="30000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(1-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i="1" baseline="30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i="1" dirty="0">
                <a:solidFill>
                  <a:srgbClr val="000000"/>
                </a:solidFill>
                <a:latin typeface="Freestyle Script" pitchFamily="66" charset="0"/>
              </a:rPr>
              <a:t>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With ML we want to find 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that maximizes this expression, or equivalently its 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log likelihood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(L)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L(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b="1" dirty="0">
                <a:solidFill>
                  <a:srgbClr val="000000"/>
                </a:solidFill>
              </a:rPr>
              <a:t>d</a:t>
            </a:r>
            <a:r>
              <a:rPr lang="en-GB" sz="2000" i="1" dirty="0">
                <a:solidFill>
                  <a:srgbClr val="000000"/>
                </a:solidFill>
              </a:rPr>
              <a:t>| h 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</a:t>
            </a:r>
          </a:p>
          <a:p>
            <a:pPr marL="739775" lvl="1" indent="-282575">
              <a:spcBef>
                <a:spcPts val="1500"/>
              </a:spcBef>
              <a:defRPr/>
            </a:pPr>
            <a:r>
              <a:rPr lang="en-GB" sz="2000" i="1" dirty="0">
                <a:solidFill>
                  <a:srgbClr val="000000"/>
                </a:solidFill>
              </a:rPr>
              <a:t>    = log (</a:t>
            </a:r>
            <a:r>
              <a:rPr lang="en-GB" sz="2000" i="1" dirty="0">
                <a:solidFill>
                  <a:srgbClr val="000000"/>
                </a:solidFill>
                <a:latin typeface="Arial Unicode MS" pitchFamily="34" charset="-128"/>
              </a:rPr>
              <a:t>∏</a:t>
            </a:r>
            <a:r>
              <a:rPr lang="en-GB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j 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i="1" dirty="0" err="1">
                <a:solidFill>
                  <a:srgbClr val="000000"/>
                </a:solidFill>
              </a:rPr>
              <a:t>d</a:t>
            </a:r>
            <a:r>
              <a:rPr lang="en-GB" sz="2000" i="1" baseline="-25000" dirty="0" err="1">
                <a:solidFill>
                  <a:srgbClr val="000000"/>
                </a:solidFill>
              </a:rPr>
              <a:t>j</a:t>
            </a:r>
            <a:r>
              <a:rPr lang="en-GB" sz="2000" i="1" dirty="0">
                <a:solidFill>
                  <a:srgbClr val="000000"/>
                </a:solidFill>
              </a:rPr>
              <a:t>| h 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)) </a:t>
            </a:r>
          </a:p>
          <a:p>
            <a:pPr marL="739775" lvl="1" indent="-282575">
              <a:spcBef>
                <a:spcPts val="1500"/>
              </a:spcBef>
              <a:defRPr/>
            </a:pPr>
            <a:r>
              <a:rPr lang="en-GB" sz="2000" i="1" dirty="0">
                <a:solidFill>
                  <a:srgbClr val="000000"/>
                </a:solidFill>
              </a:rPr>
              <a:t>    =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log (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i="1" baseline="30000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(1-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i="1" baseline="30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i="1" dirty="0">
                <a:solidFill>
                  <a:srgbClr val="000000"/>
                </a:solidFill>
                <a:latin typeface="Freestyle Script" pitchFamily="66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739775" lvl="1" indent="-282575">
              <a:spcBef>
                <a:spcPts val="1500"/>
              </a:spcBef>
              <a:defRPr/>
            </a:pPr>
            <a:r>
              <a:rPr lang="en-GB" sz="2000" i="1" dirty="0">
                <a:solidFill>
                  <a:srgbClr val="000000"/>
                </a:solidFill>
              </a:rPr>
              <a:t>    = clog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 + </a:t>
            </a:r>
            <a:r>
              <a:rPr lang="en-GB" sz="2000" i="1" dirty="0">
                <a:solidFill>
                  <a:srgbClr val="000000"/>
                </a:solidFill>
                <a:latin typeface="Freestyle Script" pitchFamily="66" charset="0"/>
              </a:rPr>
              <a:t>l 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36867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ML  learning: example (cont’d)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0" y="908050"/>
            <a:ext cx="8243888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To maximise, we differentiate </a:t>
            </a:r>
            <a:r>
              <a:rPr lang="en-US" sz="2400" i="1">
                <a:solidFill>
                  <a:srgbClr val="000000"/>
                </a:solidFill>
                <a:cs typeface="Times New Roman" pitchFamily="18" charset="0"/>
              </a:rPr>
              <a:t>L(</a:t>
            </a:r>
            <a:r>
              <a:rPr lang="en-GB" sz="2400" i="1">
                <a:solidFill>
                  <a:srgbClr val="000000"/>
                </a:solidFill>
              </a:rPr>
              <a:t>P(</a:t>
            </a:r>
            <a:r>
              <a:rPr lang="en-GB" sz="2400" b="1">
                <a:solidFill>
                  <a:srgbClr val="000000"/>
                </a:solidFill>
              </a:rPr>
              <a:t>d</a:t>
            </a:r>
            <a:r>
              <a:rPr lang="en-GB" sz="2400" i="1">
                <a:solidFill>
                  <a:srgbClr val="000000"/>
                </a:solidFill>
              </a:rPr>
              <a:t>| h </a:t>
            </a:r>
            <a:r>
              <a:rPr lang="el-GR" sz="24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 i="1">
                <a:solidFill>
                  <a:srgbClr val="000000"/>
                </a:solidFill>
              </a:rPr>
              <a:t>)</a:t>
            </a:r>
            <a:r>
              <a:rPr lang="en-GB" sz="2400">
                <a:solidFill>
                  <a:srgbClr val="000000"/>
                </a:solidFill>
              </a:rPr>
              <a:t> with respect to </a:t>
            </a:r>
            <a:r>
              <a:rPr lang="el-GR" sz="24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and set the result to 0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GB" sz="200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ML  learning: example (cont’d)</a:t>
            </a:r>
          </a:p>
        </p:txBody>
      </p:sp>
      <p:graphicFrame>
        <p:nvGraphicFramePr>
          <p:cNvPr id="24269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3276600" y="5300663"/>
          <a:ext cx="935038" cy="852487"/>
        </p:xfrm>
        <a:graphic>
          <a:graphicData uri="http://schemas.openxmlformats.org/presentationml/2006/ole">
            <p:oleObj spid="_x0000_s3074" name="Equation" r:id="rId4" imgW="431640" imgH="393480" progId="Equation.3">
              <p:embed/>
            </p:oleObj>
          </a:graphicData>
        </a:graphic>
      </p:graphicFrame>
      <p:graphicFrame>
        <p:nvGraphicFramePr>
          <p:cNvPr id="242691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2916238" y="2492375"/>
          <a:ext cx="1454150" cy="820738"/>
        </p:xfrm>
        <a:graphic>
          <a:graphicData uri="http://schemas.openxmlformats.org/presentationml/2006/ole">
            <p:oleObj spid="_x0000_s3075" name="Equation" r:id="rId5" imgW="698400" imgH="393480" progId="Equation.3">
              <p:embed/>
            </p:oleObj>
          </a:graphicData>
        </a:graphic>
      </p:graphicFrame>
      <p:graphicFrame>
        <p:nvGraphicFramePr>
          <p:cNvPr id="242695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555875" y="1700213"/>
          <a:ext cx="2765425" cy="779462"/>
        </p:xfrm>
        <a:graphic>
          <a:graphicData uri="http://schemas.openxmlformats.org/presentationml/2006/ole">
            <p:oleObj spid="_x0000_s3076" name="Equation" r:id="rId6" imgW="1396800" imgH="393480" progId="Equation.3">
              <p:embed/>
            </p:oleObj>
          </a:graphicData>
        </a:graphic>
      </p:graphicFrame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179388" y="458152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Doing the math gives </a:t>
            </a:r>
          </a:p>
        </p:txBody>
      </p:sp>
      <p:graphicFrame>
        <p:nvGraphicFramePr>
          <p:cNvPr id="242699" name="Object 11"/>
          <p:cNvGraphicFramePr>
            <a:graphicFrameLocks noChangeAspect="1"/>
          </p:cNvGraphicFramePr>
          <p:nvPr>
            <p:ph sz="quarter" idx="4"/>
          </p:nvPr>
        </p:nvGraphicFramePr>
        <p:xfrm>
          <a:off x="2916238" y="3573463"/>
          <a:ext cx="2016125" cy="800100"/>
        </p:xfrm>
        <a:graphic>
          <a:graphicData uri="http://schemas.openxmlformats.org/presentationml/2006/ole">
            <p:oleObj spid="_x0000_s3077" name="Equation" r:id="rId7" imgW="990360" imgH="393480" progId="Equation.3">
              <p:embed/>
            </p:oleObj>
          </a:graphicData>
        </a:graphic>
      </p:graphicFrame>
      <p:sp>
        <p:nvSpPr>
          <p:cNvPr id="9" name="Rectangular Callout 8"/>
          <p:cNvSpPr/>
          <p:nvPr/>
        </p:nvSpPr>
        <p:spPr bwMode="auto">
          <a:xfrm>
            <a:off x="5429256" y="4071942"/>
            <a:ext cx="2643206" cy="1428760"/>
          </a:xfrm>
          <a:prstGeom prst="wedgeRectCallout">
            <a:avLst>
              <a:gd name="adj1" fmla="val -95693"/>
              <a:gd name="adj2" fmla="val 61451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800" dirty="0" smtClean="0">
                <a:solidFill>
                  <a:srgbClr val="000000"/>
                </a:solidFill>
              </a:rPr>
              <a:t>the proportion of cherries in the bag is equal to the proportion (frequency) of in cherries in the data</a:t>
            </a: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Frequencies as Priors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79388" y="1125538"/>
            <a:ext cx="799306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So this says that the proportion of cherries in the bag is equal to the proportion (frequency) of in cherries in the data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None/>
            </a:pPr>
            <a:r>
              <a:rPr lang="en-GB" sz="2400" dirty="0">
                <a:solidFill>
                  <a:srgbClr val="000000"/>
                </a:solidFill>
              </a:rPr>
              <a:t>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We have already used frequencies to learn  the probabilities of the </a:t>
            </a:r>
            <a:r>
              <a:rPr lang="en-GB" sz="2400" dirty="0" err="1">
                <a:solidFill>
                  <a:srgbClr val="000000"/>
                </a:solidFill>
              </a:rPr>
              <a:t>PoS</a:t>
            </a:r>
            <a:r>
              <a:rPr lang="en-GB" sz="2400" dirty="0">
                <a:solidFill>
                  <a:srgbClr val="000000"/>
                </a:solidFill>
              </a:rPr>
              <a:t> tagger HMM in the homework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GB" sz="24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Now we have  justified why this approach provides a reasonable estimate of node priors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General ML procedure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68313" y="1412875"/>
            <a:ext cx="79914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Express the likelihood of the data as a function of the parameters to be learned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Take the derivative of the log likelihood with respect of each parameter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Find the parameter value that makes the derivative equal to 0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The last step can be computationally very expensive in real-world  learning tasks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Another example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572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The manufacturer </a:t>
            </a:r>
            <a:r>
              <a:rPr lang="en-GB" sz="2400" dirty="0" err="1">
                <a:solidFill>
                  <a:srgbClr val="000000"/>
                </a:solidFill>
              </a:rPr>
              <a:t>choses</a:t>
            </a:r>
            <a:r>
              <a:rPr lang="en-GB" sz="2400" dirty="0">
                <a:solidFill>
                  <a:srgbClr val="000000"/>
                </a:solidFill>
              </a:rPr>
              <a:t> the </a:t>
            </a:r>
            <a:r>
              <a:rPr lang="en-GB" sz="2400" dirty="0" err="1">
                <a:solidFill>
                  <a:srgbClr val="000000"/>
                </a:solidFill>
              </a:rPr>
              <a:t>color</a:t>
            </a:r>
            <a:r>
              <a:rPr lang="en-GB" sz="2400" dirty="0">
                <a:solidFill>
                  <a:srgbClr val="000000"/>
                </a:solidFill>
              </a:rPr>
              <a:t> of the wrapper probabilistically for each candy based on </a:t>
            </a:r>
            <a:r>
              <a:rPr lang="en-GB" sz="2400" dirty="0" err="1">
                <a:solidFill>
                  <a:srgbClr val="000000"/>
                </a:solidFill>
              </a:rPr>
              <a:t>flavor</a:t>
            </a:r>
            <a:r>
              <a:rPr lang="en-GB" sz="2400" dirty="0">
                <a:solidFill>
                  <a:srgbClr val="000000"/>
                </a:solidFill>
              </a:rPr>
              <a:t>, following an unknown distribution</a:t>
            </a:r>
          </a:p>
          <a:p>
            <a:pPr marL="796925" lvl="1" indent="-339725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If the flavour is </a:t>
            </a:r>
            <a:r>
              <a:rPr lang="en-GB" sz="2000" i="1" dirty="0">
                <a:solidFill>
                  <a:srgbClr val="000000"/>
                </a:solidFill>
              </a:rPr>
              <a:t>cherry</a:t>
            </a:r>
            <a:r>
              <a:rPr lang="en-GB" sz="2000" dirty="0">
                <a:solidFill>
                  <a:srgbClr val="000000"/>
                </a:solidFill>
              </a:rPr>
              <a:t>, it chooses a  red wrapper with probability </a:t>
            </a:r>
            <a:r>
              <a:rPr lang="el-GR" sz="2000" dirty="0">
                <a:solidFill>
                  <a:srgbClr val="000000"/>
                </a:solidFill>
              </a:rPr>
              <a:t>θ</a:t>
            </a:r>
            <a:r>
              <a:rPr lang="en-CA" sz="2000" baseline="-25000" dirty="0">
                <a:solidFill>
                  <a:srgbClr val="000000"/>
                </a:solidFill>
              </a:rPr>
              <a:t>1</a:t>
            </a:r>
          </a:p>
          <a:p>
            <a:pPr marL="796925" lvl="1" indent="-339725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If the flavour is </a:t>
            </a:r>
            <a:r>
              <a:rPr lang="en-GB" sz="2000" i="1" dirty="0">
                <a:solidFill>
                  <a:srgbClr val="000000"/>
                </a:solidFill>
              </a:rPr>
              <a:t>lime</a:t>
            </a:r>
            <a:r>
              <a:rPr lang="en-GB" sz="2000" dirty="0">
                <a:solidFill>
                  <a:srgbClr val="000000"/>
                </a:solidFill>
              </a:rPr>
              <a:t>, it chooses a  red wrapper with probability </a:t>
            </a:r>
            <a:r>
              <a:rPr lang="el-GR" sz="2000" dirty="0">
                <a:solidFill>
                  <a:srgbClr val="000000"/>
                </a:solidFill>
              </a:rPr>
              <a:t>θ</a:t>
            </a:r>
            <a:r>
              <a:rPr lang="en-CA" sz="2000" baseline="-25000" dirty="0">
                <a:solidFill>
                  <a:srgbClr val="000000"/>
                </a:solidFill>
              </a:rPr>
              <a:t>2</a:t>
            </a:r>
            <a:endParaRPr lang="en-GB" sz="2000" baseline="-25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The Bayesian network for this problem includes 3 parameters to be learned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i="1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i="1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GB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endParaRPr lang="en-GB" sz="2000" dirty="0">
              <a:solidFill>
                <a:srgbClr val="000000"/>
              </a:solidFill>
            </a:endParaRPr>
          </a:p>
        </p:txBody>
      </p:sp>
      <p:grpSp>
        <p:nvGrpSpPr>
          <p:cNvPr id="39940" name="Group 6"/>
          <p:cNvGrpSpPr>
            <a:grpSpLocks/>
          </p:cNvGrpSpPr>
          <p:nvPr/>
        </p:nvGrpSpPr>
        <p:grpSpPr bwMode="auto">
          <a:xfrm>
            <a:off x="3571875" y="4214813"/>
            <a:ext cx="2281238" cy="2284412"/>
            <a:chOff x="1882" y="2251"/>
            <a:chExt cx="1805" cy="1859"/>
          </a:xfrm>
        </p:grpSpPr>
        <p:pic>
          <p:nvPicPr>
            <p:cNvPr id="39941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09" y="2251"/>
              <a:ext cx="1578" cy="1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42" name="Rectangle 5"/>
            <p:cNvSpPr>
              <a:spLocks noChangeArrowheads="1"/>
            </p:cNvSpPr>
            <p:nvPr/>
          </p:nvSpPr>
          <p:spPr bwMode="auto">
            <a:xfrm>
              <a:off x="1882" y="3249"/>
              <a:ext cx="590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Another example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5725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The manufacturer </a:t>
            </a:r>
            <a:r>
              <a:rPr lang="en-GB" sz="2400" dirty="0" err="1">
                <a:solidFill>
                  <a:srgbClr val="000000"/>
                </a:solidFill>
              </a:rPr>
              <a:t>choses</a:t>
            </a:r>
            <a:r>
              <a:rPr lang="en-GB" sz="2400" dirty="0">
                <a:solidFill>
                  <a:srgbClr val="000000"/>
                </a:solidFill>
              </a:rPr>
              <a:t> the </a:t>
            </a:r>
            <a:r>
              <a:rPr lang="en-GB" sz="2400" dirty="0" err="1">
                <a:solidFill>
                  <a:srgbClr val="000000"/>
                </a:solidFill>
              </a:rPr>
              <a:t>color</a:t>
            </a:r>
            <a:r>
              <a:rPr lang="en-GB" sz="2400" dirty="0">
                <a:solidFill>
                  <a:srgbClr val="000000"/>
                </a:solidFill>
              </a:rPr>
              <a:t> of the wrapper probabilistically for each candy based on </a:t>
            </a:r>
            <a:r>
              <a:rPr lang="en-GB" sz="2400" dirty="0" err="1">
                <a:solidFill>
                  <a:srgbClr val="000000"/>
                </a:solidFill>
              </a:rPr>
              <a:t>flavor</a:t>
            </a:r>
            <a:r>
              <a:rPr lang="en-GB" sz="2400" dirty="0">
                <a:solidFill>
                  <a:srgbClr val="000000"/>
                </a:solidFill>
              </a:rPr>
              <a:t>, following an unknown distribution</a:t>
            </a:r>
          </a:p>
          <a:p>
            <a:pPr marL="796925" lvl="1" indent="-339725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If the flavour is </a:t>
            </a:r>
            <a:r>
              <a:rPr lang="en-GB" sz="2000" i="1" dirty="0">
                <a:solidFill>
                  <a:srgbClr val="000000"/>
                </a:solidFill>
              </a:rPr>
              <a:t>cherry</a:t>
            </a:r>
            <a:r>
              <a:rPr lang="en-GB" sz="2000" dirty="0">
                <a:solidFill>
                  <a:srgbClr val="000000"/>
                </a:solidFill>
              </a:rPr>
              <a:t>, it chooses a  red wrapper with probability </a:t>
            </a:r>
            <a:r>
              <a:rPr lang="el-GR" sz="2000" i="1" dirty="0">
                <a:solidFill>
                  <a:srgbClr val="000000"/>
                </a:solidFill>
              </a:rPr>
              <a:t>θ</a:t>
            </a:r>
            <a:r>
              <a:rPr lang="en-CA" sz="2000" i="1" baseline="-25000" dirty="0">
                <a:solidFill>
                  <a:srgbClr val="000000"/>
                </a:solidFill>
              </a:rPr>
              <a:t>1</a:t>
            </a:r>
          </a:p>
          <a:p>
            <a:pPr marL="796925" lvl="1" indent="-339725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If the flavour is </a:t>
            </a:r>
            <a:r>
              <a:rPr lang="en-GB" sz="2000" i="1" dirty="0">
                <a:solidFill>
                  <a:srgbClr val="000000"/>
                </a:solidFill>
              </a:rPr>
              <a:t>lime</a:t>
            </a:r>
            <a:r>
              <a:rPr lang="en-GB" sz="2000" dirty="0">
                <a:solidFill>
                  <a:srgbClr val="000000"/>
                </a:solidFill>
              </a:rPr>
              <a:t>, it chooses a  red wrapper with probability </a:t>
            </a:r>
            <a:r>
              <a:rPr lang="el-GR" sz="2000" i="1" dirty="0">
                <a:solidFill>
                  <a:srgbClr val="000000"/>
                </a:solidFill>
              </a:rPr>
              <a:t>θ</a:t>
            </a:r>
            <a:r>
              <a:rPr lang="en-CA" sz="2000" i="1" baseline="-25000" dirty="0">
                <a:solidFill>
                  <a:srgbClr val="000000"/>
                </a:solidFill>
              </a:rPr>
              <a:t>2</a:t>
            </a:r>
            <a:endParaRPr lang="en-GB" sz="2000" i="1" baseline="-25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The Bayesian network for this problem includes 3 parameters to be learned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i="1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i="1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GB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Another example (cont’d)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0" y="908050"/>
            <a:ext cx="88931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>
                <a:solidFill>
                  <a:srgbClr val="000000"/>
                </a:solidFill>
              </a:rPr>
              <a:t>P( W=green,  F = cherry|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=</a:t>
            </a:r>
            <a:r>
              <a:rPr lang="en-GB" sz="2000" i="1" dirty="0">
                <a:solidFill>
                  <a:srgbClr val="000000"/>
                </a:solidFill>
              </a:rPr>
              <a:t>               </a:t>
            </a:r>
            <a:r>
              <a:rPr lang="en-GB" sz="2000" b="1" dirty="0">
                <a:solidFill>
                  <a:srgbClr val="000000"/>
                </a:solidFill>
              </a:rPr>
              <a:t>(*)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endParaRPr lang="en-US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We unwrap N candies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 are cherry and 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dirty="0">
                <a:solidFill>
                  <a:srgbClr val="000000"/>
                </a:solidFill>
              </a:rPr>
              <a:t> are lime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r</a:t>
            </a:r>
            <a:r>
              <a:rPr lang="en-GB" sz="2000" baseline="30000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 cherry with red wrapper, g</a:t>
            </a:r>
            <a:r>
              <a:rPr lang="en-GB" sz="2000" baseline="30000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 cherry with green wrapper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 err="1">
                <a:solidFill>
                  <a:srgbClr val="000000"/>
                </a:solidFill>
              </a:rPr>
              <a:t>r</a:t>
            </a:r>
            <a:r>
              <a:rPr lang="en-GB" sz="2000" baseline="30000" dirty="0" err="1">
                <a:solidFill>
                  <a:srgbClr val="000000"/>
                </a:solidFill>
              </a:rPr>
              <a:t>l</a:t>
            </a:r>
            <a:r>
              <a:rPr lang="en-GB" sz="2000" dirty="0">
                <a:solidFill>
                  <a:srgbClr val="000000"/>
                </a:solidFill>
              </a:rPr>
              <a:t> lime with red wrapper, g </a:t>
            </a:r>
            <a:r>
              <a:rPr lang="en-GB" sz="2000" baseline="30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dirty="0">
                <a:solidFill>
                  <a:srgbClr val="000000"/>
                </a:solidFill>
              </a:rPr>
              <a:t> lime with green wrapper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every trial is  a combination of wrapper and candy flavor similar to event (*) above, so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>
                <a:solidFill>
                  <a:srgbClr val="000000"/>
                </a:solidFill>
              </a:rPr>
              <a:t>P(</a:t>
            </a:r>
            <a:r>
              <a:rPr lang="en-GB" sz="2000" b="1" dirty="0">
                <a:solidFill>
                  <a:srgbClr val="000000"/>
                </a:solidFill>
              </a:rPr>
              <a:t>d</a:t>
            </a:r>
            <a:r>
              <a:rPr lang="en-GB" sz="2000" dirty="0">
                <a:solidFill>
                  <a:srgbClr val="000000"/>
                </a:solidFill>
              </a:rPr>
              <a:t>|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      =</a:t>
            </a:r>
            <a:endParaRPr lang="en-GB" sz="2000" baseline="44000" dirty="0">
              <a:solidFill>
                <a:srgbClr val="000000"/>
              </a:solidFill>
            </a:endParaRPr>
          </a:p>
        </p:txBody>
      </p:sp>
      <p:grpSp>
        <p:nvGrpSpPr>
          <p:cNvPr id="41988" name="Group 5"/>
          <p:cNvGrpSpPr>
            <a:grpSpLocks/>
          </p:cNvGrpSpPr>
          <p:nvPr/>
        </p:nvGrpSpPr>
        <p:grpSpPr bwMode="auto">
          <a:xfrm>
            <a:off x="6443663" y="981075"/>
            <a:ext cx="2160587" cy="2087563"/>
            <a:chOff x="1882" y="2251"/>
            <a:chExt cx="1805" cy="1859"/>
          </a:xfrm>
        </p:grpSpPr>
        <p:pic>
          <p:nvPicPr>
            <p:cNvPr id="4198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09" y="2251"/>
              <a:ext cx="1578" cy="1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990" name="Rectangle 7"/>
            <p:cNvSpPr>
              <a:spLocks noChangeArrowheads="1"/>
            </p:cNvSpPr>
            <p:nvPr/>
          </p:nvSpPr>
          <p:spPr bwMode="auto">
            <a:xfrm>
              <a:off x="1882" y="3249"/>
              <a:ext cx="590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Another example (cont’d)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0" y="908050"/>
            <a:ext cx="88931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>
                <a:solidFill>
                  <a:srgbClr val="000000"/>
                </a:solidFill>
              </a:rPr>
              <a:t>P( W=green,  F = cherry|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=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b="1" dirty="0">
                <a:solidFill>
                  <a:srgbClr val="000000"/>
                </a:solidFill>
              </a:rPr>
              <a:t>(*)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      = P( W=</a:t>
            </a:r>
            <a:r>
              <a:rPr lang="en-GB" sz="2000" dirty="0" err="1">
                <a:solidFill>
                  <a:srgbClr val="000000"/>
                </a:solidFill>
              </a:rPr>
              <a:t>green|F</a:t>
            </a:r>
            <a:r>
              <a:rPr lang="en-GB" sz="2000" dirty="0">
                <a:solidFill>
                  <a:srgbClr val="000000"/>
                </a:solidFill>
              </a:rPr>
              <a:t> = cherry,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P( F = cherry|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     =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(1-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We unwrap N candies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 are cherry and 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dirty="0">
                <a:solidFill>
                  <a:srgbClr val="000000"/>
                </a:solidFill>
              </a:rPr>
              <a:t> are lime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r</a:t>
            </a:r>
            <a:r>
              <a:rPr lang="en-GB" sz="2000" baseline="-25000" dirty="0">
                <a:solidFill>
                  <a:srgbClr val="000000"/>
                </a:solidFill>
              </a:rPr>
              <a:t>c </a:t>
            </a:r>
            <a:r>
              <a:rPr lang="en-GB" sz="2000" dirty="0">
                <a:solidFill>
                  <a:srgbClr val="000000"/>
                </a:solidFill>
              </a:rPr>
              <a:t>cherry with red wrapper, g</a:t>
            </a:r>
            <a:r>
              <a:rPr lang="en-GB" sz="2000" baseline="-25000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 cherry with green wrapper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 smtClean="0">
                <a:solidFill>
                  <a:srgbClr val="000000"/>
                </a:solidFill>
              </a:rPr>
              <a:t>r</a:t>
            </a:r>
            <a:r>
              <a:rPr lang="en-GB" sz="2000" baseline="30000" dirty="0" smtClean="0">
                <a:solidFill>
                  <a:srgbClr val="000000"/>
                </a:solidFill>
                <a:latin typeface="Freestyle Script" pitchFamily="66" charset="0"/>
              </a:rPr>
              <a:t> </a:t>
            </a:r>
            <a:r>
              <a:rPr lang="en-GB" sz="2000" baseline="-25000" dirty="0" smtClean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lime with red wrapper, </a:t>
            </a:r>
            <a:r>
              <a:rPr lang="en-GB" sz="2000" dirty="0" smtClean="0">
                <a:solidFill>
                  <a:srgbClr val="000000"/>
                </a:solidFill>
              </a:rPr>
              <a:t>g</a:t>
            </a:r>
            <a:r>
              <a:rPr lang="en-GB" sz="2000" baseline="-25000" dirty="0" smtClean="0">
                <a:solidFill>
                  <a:srgbClr val="000000"/>
                </a:solidFill>
                <a:latin typeface="Freestyle Script" pitchFamily="66" charset="0"/>
              </a:rPr>
              <a:t> l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lime with green wrapper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1800" dirty="0">
                <a:solidFill>
                  <a:srgbClr val="000000"/>
                </a:solidFill>
                <a:cs typeface="Times New Roman" pitchFamily="18" charset="0"/>
              </a:rPr>
              <a:t>every trial is  a combination of wrapper and candy flavor similar to event (*) above, so</a:t>
            </a: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>
                <a:solidFill>
                  <a:srgbClr val="000000"/>
                </a:solidFill>
              </a:rPr>
              <a:t>P(</a:t>
            </a:r>
            <a:r>
              <a:rPr lang="en-GB" sz="2000" b="1" dirty="0">
                <a:solidFill>
                  <a:srgbClr val="000000"/>
                </a:solidFill>
              </a:rPr>
              <a:t>d</a:t>
            </a:r>
            <a:r>
              <a:rPr lang="en-GB" sz="2000" dirty="0">
                <a:solidFill>
                  <a:srgbClr val="000000"/>
                </a:solidFill>
              </a:rPr>
              <a:t>|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GB" sz="2000" dirty="0">
                <a:solidFill>
                  <a:srgbClr val="000000"/>
                </a:solidFill>
              </a:rPr>
              <a:t>      = </a:t>
            </a:r>
            <a:r>
              <a:rPr lang="en-GB" sz="2000" dirty="0">
                <a:solidFill>
                  <a:srgbClr val="000000"/>
                </a:solidFill>
                <a:latin typeface="Arial Unicode MS" pitchFamily="34" charset="-128"/>
              </a:rPr>
              <a:t>∏</a:t>
            </a:r>
            <a:r>
              <a:rPr lang="en-GB" sz="2000" baseline="-25000" dirty="0">
                <a:solidFill>
                  <a:srgbClr val="000000"/>
                </a:solidFill>
                <a:latin typeface="Arial Unicode MS" pitchFamily="34" charset="-128"/>
              </a:rPr>
              <a:t>j </a:t>
            </a:r>
            <a:r>
              <a:rPr lang="en-GB" sz="2000" dirty="0">
                <a:solidFill>
                  <a:srgbClr val="000000"/>
                </a:solidFill>
              </a:rPr>
              <a:t>P(</a:t>
            </a:r>
            <a:r>
              <a:rPr lang="en-GB" sz="2000" dirty="0" err="1">
                <a:solidFill>
                  <a:srgbClr val="000000"/>
                </a:solidFill>
              </a:rPr>
              <a:t>d</a:t>
            </a:r>
            <a:r>
              <a:rPr lang="en-GB" sz="2000" baseline="-25000" dirty="0" err="1">
                <a:solidFill>
                  <a:srgbClr val="000000"/>
                </a:solidFill>
              </a:rPr>
              <a:t>j</a:t>
            </a:r>
            <a:r>
              <a:rPr lang="en-GB" sz="2000" dirty="0">
                <a:solidFill>
                  <a:srgbClr val="000000"/>
                </a:solidFill>
              </a:rPr>
              <a:t>| h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l-GR" sz="2000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baseline="-4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</a:p>
          <a:p>
            <a:pPr marL="739775" lvl="1" indent="-282575">
              <a:spcBef>
                <a:spcPts val="1500"/>
              </a:spcBef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baseline="30000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(1-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baseline="30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baseline="30000" dirty="0" smtClean="0">
                <a:solidFill>
                  <a:srgbClr val="000000"/>
                </a:solidFill>
              </a:rPr>
              <a:t>r</a:t>
            </a:r>
            <a:r>
              <a:rPr lang="en-GB" sz="2000" baseline="-4000" dirty="0" smtClean="0">
                <a:solidFill>
                  <a:srgbClr val="000000"/>
                </a:solidFill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(1-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baseline="30000" dirty="0" smtClean="0">
                <a:solidFill>
                  <a:srgbClr val="000000"/>
                </a:solidFill>
              </a:rPr>
              <a:t>g</a:t>
            </a:r>
            <a:r>
              <a:rPr lang="en-GB" sz="2000" baseline="-4000" dirty="0" smtClean="0">
                <a:solidFill>
                  <a:srgbClr val="000000"/>
                </a:solidFill>
              </a:rPr>
              <a:t>c</a:t>
            </a:r>
            <a:r>
              <a:rPr lang="en-GB" sz="2000" baseline="44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baseline="30000" dirty="0">
                <a:solidFill>
                  <a:srgbClr val="000000"/>
                </a:solidFill>
              </a:rPr>
              <a:t>r </a:t>
            </a:r>
            <a:r>
              <a:rPr lang="en-GB" sz="2000" baseline="-4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(1-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sz="2000" baseline="30000" dirty="0">
                <a:solidFill>
                  <a:srgbClr val="000000"/>
                </a:solidFill>
              </a:rPr>
              <a:t>g </a:t>
            </a:r>
            <a:r>
              <a:rPr lang="en-GB" sz="2000" baseline="-4000" dirty="0" smtClean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baseline="44000" dirty="0" smtClean="0">
                <a:solidFill>
                  <a:srgbClr val="000000"/>
                </a:solidFill>
              </a:rPr>
              <a:t> </a:t>
            </a:r>
            <a:endParaRPr lang="en-GB" sz="2000" baseline="44000" dirty="0">
              <a:solidFill>
                <a:srgbClr val="000000"/>
              </a:solidFill>
            </a:endParaRPr>
          </a:p>
        </p:txBody>
      </p:sp>
      <p:grpSp>
        <p:nvGrpSpPr>
          <p:cNvPr id="43012" name="Group 5"/>
          <p:cNvGrpSpPr>
            <a:grpSpLocks/>
          </p:cNvGrpSpPr>
          <p:nvPr/>
        </p:nvGrpSpPr>
        <p:grpSpPr bwMode="auto">
          <a:xfrm>
            <a:off x="6443663" y="981075"/>
            <a:ext cx="2160587" cy="2087563"/>
            <a:chOff x="1882" y="2251"/>
            <a:chExt cx="1805" cy="1859"/>
          </a:xfrm>
        </p:grpSpPr>
        <p:pic>
          <p:nvPicPr>
            <p:cNvPr id="4301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09" y="2251"/>
              <a:ext cx="1578" cy="1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4" name="Rectangle 7"/>
            <p:cNvSpPr>
              <a:spLocks noChangeArrowheads="1"/>
            </p:cNvSpPr>
            <p:nvPr/>
          </p:nvSpPr>
          <p:spPr bwMode="auto">
            <a:xfrm>
              <a:off x="1882" y="3249"/>
              <a:ext cx="590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7" name="Rectangle 6"/>
          <p:cNvSpPr/>
          <p:nvPr/>
        </p:nvSpPr>
        <p:spPr bwMode="auto">
          <a:xfrm>
            <a:off x="357158" y="1500174"/>
            <a:ext cx="5715040" cy="857256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Another example (cont’d)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I want to maximize the log of this expression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log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 + 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l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+ </a:t>
            </a:r>
            <a:r>
              <a:rPr lang="en-GB" sz="2000" dirty="0">
                <a:solidFill>
                  <a:srgbClr val="000000"/>
                </a:solidFill>
              </a:rPr>
              <a:t>r</a:t>
            </a:r>
            <a:r>
              <a:rPr lang="en-GB" sz="2000" baseline="30000" dirty="0">
                <a:solidFill>
                  <a:srgbClr val="000000"/>
                </a:solidFill>
              </a:rPr>
              <a:t>c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log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+ </a:t>
            </a:r>
            <a:r>
              <a:rPr lang="en-GB" sz="2000" dirty="0">
                <a:solidFill>
                  <a:srgbClr val="000000"/>
                </a:solidFill>
              </a:rPr>
              <a:t>g</a:t>
            </a:r>
            <a:r>
              <a:rPr lang="en-GB" sz="2000" baseline="30000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+ </a:t>
            </a:r>
            <a:r>
              <a:rPr lang="en-GB" sz="2000" dirty="0" err="1">
                <a:solidFill>
                  <a:srgbClr val="000000"/>
                </a:solidFill>
              </a:rPr>
              <a:t>r</a:t>
            </a:r>
            <a:r>
              <a:rPr lang="en-GB" sz="2000" baseline="30000" dirty="0" err="1">
                <a:solidFill>
                  <a:srgbClr val="000000"/>
                </a:solidFill>
              </a:rPr>
              <a:t>l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log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+ </a:t>
            </a:r>
            <a:r>
              <a:rPr lang="en-GB" sz="2000" dirty="0">
                <a:solidFill>
                  <a:srgbClr val="000000"/>
                </a:solidFill>
              </a:rPr>
              <a:t>g </a:t>
            </a:r>
            <a:r>
              <a:rPr lang="en-GB" sz="2000" baseline="30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Take derivative with respect of each of 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,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The terms that not containing the derivation variable disappear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3041650"/>
            <a:ext cx="6769100" cy="333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Full Bayesian Learning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69325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In the learning methods we have seen so far, the idea was always to find the best model that could explain some observations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 contrast, full Bayesian learning sees learning as Bayesian updating of a probability distribution over the hypothesis space, given data</a:t>
            </a:r>
          </a:p>
          <a:p>
            <a:pPr lvl="1" eaLnBrk="1" hangingPunct="1">
              <a:lnSpc>
                <a:spcPct val="80000"/>
              </a:lnSpc>
            </a:pPr>
            <a:r>
              <a:rPr lang="en-GB" i="1" smtClean="0"/>
              <a:t>H</a:t>
            </a:r>
            <a:r>
              <a:rPr lang="en-GB" smtClean="0"/>
              <a:t> is the hypothesis variable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mtClean="0"/>
              <a:t>Possible hypotheses (values of </a:t>
            </a:r>
            <a:r>
              <a:rPr lang="en-GB" i="1" smtClean="0"/>
              <a:t>H</a:t>
            </a:r>
            <a:r>
              <a:rPr lang="en-GB" smtClean="0"/>
              <a:t>) </a:t>
            </a:r>
            <a:r>
              <a:rPr lang="en-GB" i="1" smtClean="0"/>
              <a:t>h</a:t>
            </a:r>
            <a:r>
              <a:rPr lang="en-GB" i="1" baseline="-25000" smtClean="0"/>
              <a:t>1</a:t>
            </a:r>
            <a:r>
              <a:rPr lang="en-GB" i="1" smtClean="0"/>
              <a:t>…, h</a:t>
            </a:r>
            <a:r>
              <a:rPr lang="en-GB" i="1" baseline="-25000" smtClean="0"/>
              <a:t>n</a:t>
            </a:r>
            <a:r>
              <a:rPr lang="en-GB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mtClean="0"/>
              <a:t>P(</a:t>
            </a:r>
            <a:r>
              <a:rPr lang="en-GB" i="1" smtClean="0"/>
              <a:t>H</a:t>
            </a:r>
            <a:r>
              <a:rPr lang="en-GB" smtClean="0"/>
              <a:t>) = prior probability distribution over hypotesis space</a:t>
            </a:r>
          </a:p>
          <a:p>
            <a:pPr eaLnBrk="1" hangingPunct="1">
              <a:lnSpc>
                <a:spcPct val="90000"/>
              </a:lnSpc>
            </a:pPr>
            <a:r>
              <a:rPr lang="en-GB" i="1" smtClean="0"/>
              <a:t>j</a:t>
            </a:r>
            <a:r>
              <a:rPr lang="en-GB" i="1" baseline="-25000" smtClean="0"/>
              <a:t>th</a:t>
            </a:r>
            <a:r>
              <a:rPr lang="en-GB" smtClean="0"/>
              <a:t> observation </a:t>
            </a:r>
            <a:r>
              <a:rPr lang="en-GB" i="1" smtClean="0"/>
              <a:t>d</a:t>
            </a:r>
            <a:r>
              <a:rPr lang="en-GB" i="1" baseline="-25000" smtClean="0"/>
              <a:t>j</a:t>
            </a:r>
            <a:r>
              <a:rPr lang="en-GB" smtClean="0"/>
              <a:t> gives the outcome of random variable </a:t>
            </a:r>
            <a:r>
              <a:rPr lang="en-GB" i="1" smtClean="0"/>
              <a:t>D</a:t>
            </a:r>
            <a:r>
              <a:rPr lang="en-GB" i="1" baseline="-25000" smtClean="0"/>
              <a:t>j</a:t>
            </a:r>
          </a:p>
          <a:p>
            <a:pPr lvl="1" eaLnBrk="1" hangingPunct="1">
              <a:lnSpc>
                <a:spcPct val="80000"/>
              </a:lnSpc>
            </a:pPr>
            <a:r>
              <a:rPr lang="en-GB" smtClean="0"/>
              <a:t>training data </a:t>
            </a:r>
            <a:r>
              <a:rPr lang="en-GB" b="1" smtClean="0"/>
              <a:t>d</a:t>
            </a:r>
            <a:r>
              <a:rPr lang="en-GB" smtClean="0"/>
              <a:t>= d</a:t>
            </a:r>
            <a:r>
              <a:rPr lang="en-GB" baseline="-25000" smtClean="0"/>
              <a:t>1</a:t>
            </a:r>
            <a:r>
              <a:rPr lang="en-GB" smtClean="0"/>
              <a:t>,..,d</a:t>
            </a:r>
            <a:r>
              <a:rPr lang="en-GB" baseline="-25000" smtClean="0"/>
              <a:t>k</a:t>
            </a:r>
            <a:endParaRPr lang="en-GB" smtClean="0"/>
          </a:p>
          <a:p>
            <a:pPr lvl="1" eaLnBrk="1" hangingPunct="1">
              <a:lnSpc>
                <a:spcPct val="80000"/>
              </a:lnSpc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Another example (cont’d)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I want to maximize the log of this expression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</a:rPr>
              <a:t>log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 + 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l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+ </a:t>
            </a:r>
            <a:r>
              <a:rPr lang="en-GB" sz="2000" dirty="0">
                <a:solidFill>
                  <a:srgbClr val="000000"/>
                </a:solidFill>
              </a:rPr>
              <a:t>r</a:t>
            </a:r>
            <a:r>
              <a:rPr lang="en-GB" sz="2000" baseline="30000" dirty="0">
                <a:solidFill>
                  <a:srgbClr val="000000"/>
                </a:solidFill>
              </a:rPr>
              <a:t>c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log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+ </a:t>
            </a:r>
            <a:r>
              <a:rPr lang="en-GB" sz="2000" dirty="0">
                <a:solidFill>
                  <a:srgbClr val="000000"/>
                </a:solidFill>
              </a:rPr>
              <a:t>g</a:t>
            </a:r>
            <a:r>
              <a:rPr lang="en-GB" sz="2000" baseline="30000" dirty="0">
                <a:solidFill>
                  <a:srgbClr val="000000"/>
                </a:solidFill>
              </a:rPr>
              <a:t>c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+ </a:t>
            </a:r>
            <a:r>
              <a:rPr lang="en-GB" sz="2000" dirty="0" err="1">
                <a:solidFill>
                  <a:srgbClr val="000000"/>
                </a:solidFill>
              </a:rPr>
              <a:t>r</a:t>
            </a:r>
            <a:r>
              <a:rPr lang="en-GB" sz="2000" baseline="30000" dirty="0" err="1">
                <a:solidFill>
                  <a:srgbClr val="000000"/>
                </a:solidFill>
              </a:rPr>
              <a:t>l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log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 + </a:t>
            </a:r>
            <a:r>
              <a:rPr lang="en-GB" sz="2000" dirty="0">
                <a:solidFill>
                  <a:srgbClr val="000000"/>
                </a:solidFill>
              </a:rPr>
              <a:t>g </a:t>
            </a:r>
            <a:r>
              <a:rPr lang="en-GB" sz="2000" baseline="300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000" dirty="0">
                <a:solidFill>
                  <a:srgbClr val="000000"/>
                </a:solidFill>
                <a:latin typeface="Freestyle Script" pitchFamily="66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log(1- </a:t>
            </a:r>
            <a:r>
              <a:rPr lang="el-GR" sz="2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)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Take derivative with respect of each of 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baseline="-25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,</a:t>
            </a:r>
            <a:r>
              <a:rPr lang="el-GR" sz="24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baseline="-25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The terms not containing the derivation variable disappear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3041650"/>
            <a:ext cx="6769100" cy="333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1331913" y="4076700"/>
            <a:ext cx="6192837" cy="1081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1258888" y="5300663"/>
            <a:ext cx="6192837" cy="1081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 animBg="1"/>
      <p:bldP spid="2580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ML parameter learning in Bayes nets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179388" y="1484313"/>
            <a:ext cx="83534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Frequencies again!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This process generalizes to every fully observable Bnet.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With complete data and ML approach: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Parameters learning decomposes into a separate learning problem for each parameter (CPT), because of the log likelihood step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Each parameter is given by the frequency of the desired   child value given the relevant parents values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Very Popular Application 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142875" y="1143000"/>
            <a:ext cx="714375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Naïve </a:t>
            </a:r>
            <a:r>
              <a:rPr lang="en-GB" sz="2400" dirty="0" err="1">
                <a:solidFill>
                  <a:srgbClr val="000000"/>
                </a:solidFill>
              </a:rPr>
              <a:t>Bayes</a:t>
            </a:r>
            <a:r>
              <a:rPr lang="en-GB" sz="2400" dirty="0">
                <a:solidFill>
                  <a:srgbClr val="000000"/>
                </a:solidFill>
              </a:rPr>
              <a:t> models: very simple Bayesian networks for classification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i="1" dirty="0">
                <a:solidFill>
                  <a:srgbClr val="000000"/>
                </a:solidFill>
              </a:rPr>
              <a:t>Class</a:t>
            </a:r>
            <a:r>
              <a:rPr lang="en-GB" sz="2000" dirty="0">
                <a:solidFill>
                  <a:srgbClr val="000000"/>
                </a:solidFill>
              </a:rPr>
              <a:t> variable (to be predicted) is the root node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Attribute variables </a:t>
            </a:r>
            <a:r>
              <a:rPr lang="en-GB" sz="2000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i</a:t>
            </a:r>
            <a:r>
              <a:rPr lang="en-GB" sz="2000" dirty="0">
                <a:solidFill>
                  <a:srgbClr val="000000"/>
                </a:solidFill>
              </a:rPr>
              <a:t> (observations) are the leaves</a:t>
            </a: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r>
              <a:rPr lang="en-GB" sz="2000" dirty="0">
                <a:solidFill>
                  <a:srgbClr val="000000"/>
                </a:solidFill>
              </a:rPr>
              <a:t>Naïve because it assumes that the attributes are conditionally independent of each other given the class</a:t>
            </a: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endParaRPr lang="en-GB" sz="2000" dirty="0">
              <a:solidFill>
                <a:srgbClr val="000000"/>
              </a:solidFill>
            </a:endParaRP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endParaRPr lang="en-GB" sz="2000" dirty="0">
              <a:solidFill>
                <a:srgbClr val="000000"/>
              </a:solidFill>
            </a:endParaRP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r>
              <a:rPr lang="en-GB" sz="2000" dirty="0">
                <a:solidFill>
                  <a:srgbClr val="000000"/>
                </a:solidFill>
              </a:rPr>
              <a:t>Deterministic prediction can be obtained by picking the most likely class</a:t>
            </a: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r>
              <a:rPr lang="en-GB" sz="2000" dirty="0">
                <a:solidFill>
                  <a:srgbClr val="000000"/>
                </a:solidFill>
              </a:rPr>
              <a:t>Scales up really well: with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boolean</a:t>
            </a:r>
            <a:r>
              <a:rPr lang="en-GB" sz="2000" dirty="0">
                <a:solidFill>
                  <a:srgbClr val="000000"/>
                </a:solidFill>
              </a:rPr>
              <a:t> attributes we just need…….</a:t>
            </a:r>
          </a:p>
        </p:txBody>
      </p:sp>
      <p:sp>
        <p:nvSpPr>
          <p:cNvPr id="4103" name="Oval 4"/>
          <p:cNvSpPr>
            <a:spLocks noChangeArrowheads="1"/>
          </p:cNvSpPr>
          <p:nvPr/>
        </p:nvSpPr>
        <p:spPr bwMode="auto">
          <a:xfrm>
            <a:off x="7429500" y="928688"/>
            <a:ext cx="785813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6357938" y="1928813"/>
            <a:ext cx="785812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i="1">
                <a:solidFill>
                  <a:srgbClr val="000000"/>
                </a:solidFill>
              </a:rPr>
              <a:t>X</a:t>
            </a:r>
            <a:r>
              <a:rPr lang="en-GB" i="1" baseline="-25000">
                <a:solidFill>
                  <a:srgbClr val="000000"/>
                </a:solidFill>
              </a:rPr>
              <a:t>1</a:t>
            </a:r>
            <a:endParaRPr lang="en-CA" b="1">
              <a:solidFill>
                <a:schemeClr val="tx1"/>
              </a:solidFill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8358188" y="1643063"/>
            <a:ext cx="785812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i="1">
                <a:solidFill>
                  <a:srgbClr val="000000"/>
                </a:solidFill>
              </a:rPr>
              <a:t>X</a:t>
            </a:r>
            <a:r>
              <a:rPr lang="en-GB" i="1" baseline="-25000">
                <a:solidFill>
                  <a:srgbClr val="000000"/>
                </a:solidFill>
              </a:rPr>
              <a:t>i</a:t>
            </a:r>
            <a:endParaRPr lang="en-CA" b="1">
              <a:solidFill>
                <a:schemeClr val="tx1"/>
              </a:solidFill>
            </a:endParaRP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7286625" y="2143125"/>
            <a:ext cx="785813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i="1">
                <a:solidFill>
                  <a:srgbClr val="000000"/>
                </a:solidFill>
              </a:rPr>
              <a:t>X</a:t>
            </a:r>
            <a:r>
              <a:rPr lang="en-GB" i="1" baseline="-25000">
                <a:solidFill>
                  <a:srgbClr val="000000"/>
                </a:solidFill>
              </a:rPr>
              <a:t>2</a:t>
            </a:r>
            <a:endParaRPr lang="en-CA" b="1">
              <a:solidFill>
                <a:schemeClr val="tx1"/>
              </a:solidFill>
            </a:endParaRPr>
          </a:p>
        </p:txBody>
      </p:sp>
      <p:cxnSp>
        <p:nvCxnSpPr>
          <p:cNvPr id="4107" name="Straight Arrow Connector 10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0800000" flipV="1">
            <a:off x="6751638" y="1214438"/>
            <a:ext cx="677862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08" name="Straight Arrow Connector 11"/>
          <p:cNvCxnSpPr>
            <a:cxnSpLocks noChangeShapeType="1"/>
            <a:stCxn id="4103" idx="4"/>
            <a:endCxn id="4106" idx="0"/>
          </p:cNvCxnSpPr>
          <p:nvPr/>
        </p:nvCxnSpPr>
        <p:spPr bwMode="auto">
          <a:xfrm rot="5400000">
            <a:off x="7430294" y="1750219"/>
            <a:ext cx="642937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09" name="Straight Arrow Connector 14"/>
          <p:cNvCxnSpPr>
            <a:cxnSpLocks noChangeShapeType="1"/>
            <a:stCxn id="4103" idx="6"/>
            <a:endCxn id="4105" idx="0"/>
          </p:cNvCxnSpPr>
          <p:nvPr/>
        </p:nvCxnSpPr>
        <p:spPr bwMode="auto">
          <a:xfrm>
            <a:off x="8215313" y="1214438"/>
            <a:ext cx="534987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0" name="Straight Arrow Connector 24"/>
          <p:cNvCxnSpPr>
            <a:cxnSpLocks noChangeShapeType="1"/>
            <a:stCxn id="4103" idx="5"/>
          </p:cNvCxnSpPr>
          <p:nvPr/>
        </p:nvCxnSpPr>
        <p:spPr bwMode="auto">
          <a:xfrm rot="16200000" flipH="1">
            <a:off x="7794625" y="1722438"/>
            <a:ext cx="655638" cy="428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14500" y="3714750"/>
          <a:ext cx="5721350" cy="739775"/>
        </p:xfrm>
        <a:graphic>
          <a:graphicData uri="http://schemas.openxmlformats.org/presentationml/2006/ole">
            <p:oleObj spid="_x0000_s4098" name="Equation" r:id="rId4" imgW="3340080" imgH="431640" progId="Equation.3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9" name="Equation" r:id="rId5" imgW="114120" imgH="2156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Very Popular Application 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142875" y="1143000"/>
            <a:ext cx="714375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  <a:defRPr/>
            </a:pPr>
            <a:r>
              <a:rPr lang="en-GB" sz="2400" dirty="0">
                <a:solidFill>
                  <a:srgbClr val="000000"/>
                </a:solidFill>
              </a:rPr>
              <a:t>Naïve </a:t>
            </a:r>
            <a:r>
              <a:rPr lang="en-GB" sz="2400" dirty="0" err="1">
                <a:solidFill>
                  <a:srgbClr val="000000"/>
                </a:solidFill>
              </a:rPr>
              <a:t>Bayes</a:t>
            </a:r>
            <a:r>
              <a:rPr lang="en-GB" sz="2400" dirty="0">
                <a:solidFill>
                  <a:srgbClr val="000000"/>
                </a:solidFill>
              </a:rPr>
              <a:t> models: very simple Bayesian networks for classification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i="1" dirty="0">
                <a:solidFill>
                  <a:srgbClr val="000000"/>
                </a:solidFill>
              </a:rPr>
              <a:t>Class</a:t>
            </a:r>
            <a:r>
              <a:rPr lang="en-GB" sz="2000" dirty="0">
                <a:solidFill>
                  <a:srgbClr val="000000"/>
                </a:solidFill>
              </a:rPr>
              <a:t> variable (to be predicted) is the root node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  <a:defRPr/>
            </a:pPr>
            <a:r>
              <a:rPr lang="en-GB" sz="2000" dirty="0">
                <a:solidFill>
                  <a:srgbClr val="000000"/>
                </a:solidFill>
              </a:rPr>
              <a:t>Attribute variables </a:t>
            </a:r>
            <a:r>
              <a:rPr lang="en-GB" sz="2000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i</a:t>
            </a:r>
            <a:r>
              <a:rPr lang="en-GB" sz="2000" dirty="0">
                <a:solidFill>
                  <a:srgbClr val="000000"/>
                </a:solidFill>
              </a:rPr>
              <a:t> (observations) are the leaves</a:t>
            </a: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r>
              <a:rPr lang="en-GB" sz="2000" dirty="0">
                <a:solidFill>
                  <a:srgbClr val="000000"/>
                </a:solidFill>
              </a:rPr>
              <a:t>Naïve because it assumes that the attributes are conditionally independent of each other given the class</a:t>
            </a: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endParaRPr lang="en-GB" sz="2000" dirty="0">
              <a:solidFill>
                <a:srgbClr val="000000"/>
              </a:solidFill>
            </a:endParaRP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endParaRPr lang="en-GB" sz="2000" dirty="0">
              <a:solidFill>
                <a:srgbClr val="000000"/>
              </a:solidFill>
            </a:endParaRP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r>
              <a:rPr lang="en-GB" sz="2000" dirty="0">
                <a:solidFill>
                  <a:srgbClr val="000000"/>
                </a:solidFill>
              </a:rPr>
              <a:t>Deterministic prediction can be obtained by picking the most likely class</a:t>
            </a:r>
          </a:p>
          <a:p>
            <a:pPr marL="282575" indent="-282575">
              <a:spcBef>
                <a:spcPts val="1500"/>
              </a:spcBef>
              <a:buFont typeface="Wingdings" pitchFamily="2" charset="2"/>
              <a:buChar char="Ø"/>
              <a:defRPr/>
            </a:pPr>
            <a:r>
              <a:rPr lang="en-GB" sz="2000" dirty="0">
                <a:solidFill>
                  <a:srgbClr val="000000"/>
                </a:solidFill>
              </a:rPr>
              <a:t>Scales up really well: with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boolean</a:t>
            </a:r>
            <a:r>
              <a:rPr lang="en-GB" sz="2000" dirty="0">
                <a:solidFill>
                  <a:srgbClr val="000000"/>
                </a:solidFill>
              </a:rPr>
              <a:t> attributes we just need </a:t>
            </a:r>
            <a:r>
              <a:rPr lang="en-GB" sz="2000">
                <a:solidFill>
                  <a:srgbClr val="000000"/>
                </a:solidFill>
              </a:rPr>
              <a:t>2n+1 parameters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5127" name="Oval 4"/>
          <p:cNvSpPr>
            <a:spLocks noChangeArrowheads="1"/>
          </p:cNvSpPr>
          <p:nvPr/>
        </p:nvSpPr>
        <p:spPr bwMode="auto">
          <a:xfrm>
            <a:off x="7429500" y="928688"/>
            <a:ext cx="785813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128" name="Oval 6"/>
          <p:cNvSpPr>
            <a:spLocks noChangeArrowheads="1"/>
          </p:cNvSpPr>
          <p:nvPr/>
        </p:nvSpPr>
        <p:spPr bwMode="auto">
          <a:xfrm>
            <a:off x="6357938" y="1928813"/>
            <a:ext cx="785812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i="1">
                <a:solidFill>
                  <a:srgbClr val="000000"/>
                </a:solidFill>
              </a:rPr>
              <a:t>X</a:t>
            </a:r>
            <a:r>
              <a:rPr lang="en-GB" i="1" baseline="-25000">
                <a:solidFill>
                  <a:srgbClr val="000000"/>
                </a:solidFill>
              </a:rPr>
              <a:t>1</a:t>
            </a:r>
            <a:endParaRPr lang="en-CA" b="1">
              <a:solidFill>
                <a:schemeClr val="tx1"/>
              </a:solidFill>
            </a:endParaRPr>
          </a:p>
        </p:txBody>
      </p:sp>
      <p:sp>
        <p:nvSpPr>
          <p:cNvPr id="5129" name="Oval 7"/>
          <p:cNvSpPr>
            <a:spLocks noChangeArrowheads="1"/>
          </p:cNvSpPr>
          <p:nvPr/>
        </p:nvSpPr>
        <p:spPr bwMode="auto">
          <a:xfrm>
            <a:off x="8358188" y="1643063"/>
            <a:ext cx="785812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i="1">
                <a:solidFill>
                  <a:srgbClr val="000000"/>
                </a:solidFill>
              </a:rPr>
              <a:t>X</a:t>
            </a:r>
            <a:r>
              <a:rPr lang="en-GB" i="1" baseline="-25000">
                <a:solidFill>
                  <a:srgbClr val="000000"/>
                </a:solidFill>
              </a:rPr>
              <a:t>i</a:t>
            </a:r>
            <a:endParaRPr lang="en-CA" b="1">
              <a:solidFill>
                <a:schemeClr val="tx1"/>
              </a:solidFill>
            </a:endParaRPr>
          </a:p>
        </p:txBody>
      </p:sp>
      <p:sp>
        <p:nvSpPr>
          <p:cNvPr id="5130" name="Oval 8"/>
          <p:cNvSpPr>
            <a:spLocks noChangeArrowheads="1"/>
          </p:cNvSpPr>
          <p:nvPr/>
        </p:nvSpPr>
        <p:spPr bwMode="auto">
          <a:xfrm>
            <a:off x="7286625" y="2143125"/>
            <a:ext cx="785813" cy="571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i="1">
                <a:solidFill>
                  <a:srgbClr val="000000"/>
                </a:solidFill>
              </a:rPr>
              <a:t>X</a:t>
            </a:r>
            <a:r>
              <a:rPr lang="en-GB" i="1" baseline="-25000">
                <a:solidFill>
                  <a:srgbClr val="000000"/>
                </a:solidFill>
              </a:rPr>
              <a:t>2</a:t>
            </a:r>
            <a:endParaRPr lang="en-CA" b="1">
              <a:solidFill>
                <a:schemeClr val="tx1"/>
              </a:solidFill>
            </a:endParaRPr>
          </a:p>
        </p:txBody>
      </p:sp>
      <p:cxnSp>
        <p:nvCxnSpPr>
          <p:cNvPr id="5131" name="Straight Arrow Connector 10"/>
          <p:cNvCxnSpPr>
            <a:cxnSpLocks noChangeShapeType="1"/>
            <a:stCxn id="5127" idx="2"/>
            <a:endCxn id="5128" idx="0"/>
          </p:cNvCxnSpPr>
          <p:nvPr/>
        </p:nvCxnSpPr>
        <p:spPr bwMode="auto">
          <a:xfrm rot="10800000" flipV="1">
            <a:off x="6751638" y="1214438"/>
            <a:ext cx="677862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32" name="Straight Arrow Connector 11"/>
          <p:cNvCxnSpPr>
            <a:cxnSpLocks noChangeShapeType="1"/>
            <a:stCxn id="5127" idx="4"/>
            <a:endCxn id="5130" idx="0"/>
          </p:cNvCxnSpPr>
          <p:nvPr/>
        </p:nvCxnSpPr>
        <p:spPr bwMode="auto">
          <a:xfrm rot="5400000">
            <a:off x="7430294" y="1750219"/>
            <a:ext cx="642937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33" name="Straight Arrow Connector 14"/>
          <p:cNvCxnSpPr>
            <a:cxnSpLocks noChangeShapeType="1"/>
            <a:stCxn id="5127" idx="6"/>
            <a:endCxn id="5129" idx="0"/>
          </p:cNvCxnSpPr>
          <p:nvPr/>
        </p:nvCxnSpPr>
        <p:spPr bwMode="auto">
          <a:xfrm>
            <a:off x="8215313" y="1214438"/>
            <a:ext cx="534987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34" name="Straight Arrow Connector 24"/>
          <p:cNvCxnSpPr>
            <a:cxnSpLocks noChangeShapeType="1"/>
            <a:stCxn id="5127" idx="5"/>
          </p:cNvCxnSpPr>
          <p:nvPr/>
        </p:nvCxnSpPr>
        <p:spPr bwMode="auto">
          <a:xfrm rot="16200000" flipH="1">
            <a:off x="7794625" y="1722438"/>
            <a:ext cx="655638" cy="428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714500" y="3714750"/>
          <a:ext cx="5721350" cy="739775"/>
        </p:xfrm>
        <a:graphic>
          <a:graphicData uri="http://schemas.openxmlformats.org/presentationml/2006/ole">
            <p:oleObj spid="_x0000_s5122" name="Equation" r:id="rId4" imgW="3340080" imgH="4316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3" name="Equation" r:id="rId5" imgW="114120" imgH="2156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Example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79388" y="1052513"/>
            <a:ext cx="896461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Naïve Classifier for the newsgroup reading example</a:t>
            </a:r>
          </a:p>
          <a:p>
            <a:pPr marL="739775" lvl="1" indent="-282575">
              <a:spcBef>
                <a:spcPts val="1500"/>
              </a:spcBef>
            </a:pPr>
            <a:endParaRPr lang="en-GB" sz="200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Example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79388" y="1052513"/>
            <a:ext cx="896461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Naïve Classifier for the newsgroup reading example</a:t>
            </a:r>
          </a:p>
          <a:p>
            <a:pPr marL="739775" lvl="1" indent="-282575">
              <a:spcBef>
                <a:spcPts val="1500"/>
              </a:spcBef>
            </a:pPr>
            <a:endParaRPr lang="en-GB" sz="200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2357438"/>
            <a:ext cx="776287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Problem with ML parameter learning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0" y="1052513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With small datasets, some of the frequencies may be 0 just because we have not observed the relevant data 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Generates very strong incorrect predictions: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Common fix: initialize the count of every relevant event to 1 before counting </a:t>
            </a:r>
            <a:r>
              <a:rPr lang="en-GB" sz="2000">
                <a:solidFill>
                  <a:srgbClr val="000000"/>
                </a:solidFill>
              </a:rPr>
              <a:t>the </a:t>
            </a:r>
            <a:r>
              <a:rPr lang="en-GB" sz="2000" smtClean="0">
                <a:solidFill>
                  <a:srgbClr val="000000"/>
                </a:solidFill>
              </a:rPr>
              <a:t>observations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Probability from Experts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0" y="1052513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As we mentioned in previous lectures, an alternative to learning probabilities from data is to get them from experts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Problems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Experts may be reluctant to commit to specific probabilities that cannot be refined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How to represent the confidence in a given estimate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Getting the experts and their time in the first place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One promising approach is to </a:t>
            </a:r>
            <a:r>
              <a:rPr lang="en-GB" sz="2400" i="1">
                <a:solidFill>
                  <a:srgbClr val="000000"/>
                </a:solidFill>
              </a:rPr>
              <a:t>leverage both sources</a:t>
            </a:r>
            <a:r>
              <a:rPr lang="en-GB" sz="2400">
                <a:solidFill>
                  <a:srgbClr val="000000"/>
                </a:solidFill>
              </a:rPr>
              <a:t> when they are available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Get initial estimates from experts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Refine them with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Combining Experts and Data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0" y="981075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Get the expert to express her belief on event A as the pair</a:t>
            </a:r>
          </a:p>
          <a:p>
            <a:pPr marL="739775" lvl="1" indent="-282575">
              <a:lnSpc>
                <a:spcPct val="70000"/>
              </a:lnSpc>
              <a:spcBef>
                <a:spcPts val="1500"/>
              </a:spcBef>
            </a:pPr>
            <a:r>
              <a:rPr lang="en-GB" sz="2000" dirty="0">
                <a:solidFill>
                  <a:srgbClr val="000000"/>
                </a:solidFill>
              </a:rPr>
              <a:t>                </a:t>
            </a:r>
            <a:r>
              <a:rPr lang="en-GB" sz="2000" i="1" dirty="0">
                <a:solidFill>
                  <a:srgbClr val="000000"/>
                </a:solidFill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</a:rPr>
              <a:t>n,m</a:t>
            </a:r>
            <a:r>
              <a:rPr lang="en-GB" sz="2000" i="1" dirty="0">
                <a:solidFill>
                  <a:srgbClr val="000000"/>
                </a:solidFill>
              </a:rPr>
              <a:t>&gt;</a:t>
            </a:r>
          </a:p>
          <a:p>
            <a:pPr marL="739775" lvl="1" indent="-282575">
              <a:spcBef>
                <a:spcPts val="1500"/>
              </a:spcBef>
            </a:pPr>
            <a:r>
              <a:rPr lang="en-GB" sz="2000" dirty="0">
                <a:solidFill>
                  <a:srgbClr val="000000"/>
                </a:solidFill>
              </a:rPr>
              <a:t>i.e. how many observations of A they have seen (or expect to see) in </a:t>
            </a:r>
            <a:r>
              <a:rPr lang="en-GB" sz="2000" i="1" dirty="0">
                <a:solidFill>
                  <a:srgbClr val="000000"/>
                </a:solidFill>
              </a:rPr>
              <a:t>m</a:t>
            </a:r>
            <a:r>
              <a:rPr lang="en-GB" sz="2000" dirty="0">
                <a:solidFill>
                  <a:srgbClr val="000000"/>
                </a:solidFill>
              </a:rPr>
              <a:t> trials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Combine the pair with actual data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If A is observed, increment both </a:t>
            </a:r>
            <a:r>
              <a:rPr lang="en-GB" sz="2000" i="1" dirty="0">
                <a:solidFill>
                  <a:srgbClr val="000000"/>
                </a:solidFill>
              </a:rPr>
              <a:t>n </a:t>
            </a:r>
            <a:r>
              <a:rPr lang="en-GB" sz="2000" dirty="0">
                <a:solidFill>
                  <a:srgbClr val="000000"/>
                </a:solidFill>
              </a:rPr>
              <a:t>and</a:t>
            </a:r>
            <a:r>
              <a:rPr lang="en-GB" sz="2000" i="1" dirty="0">
                <a:solidFill>
                  <a:srgbClr val="000000"/>
                </a:solidFill>
              </a:rPr>
              <a:t> m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If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⌐A is observed, increment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alone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The absolute values in the pair can be used to express the expert’s level of confidence in her estimate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Small values (e.g., &lt;2,3&gt;) represent low confidence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The larger the values, the higher the confidence </a:t>
            </a:r>
          </a:p>
        </p:txBody>
      </p:sp>
      <p:sp>
        <p:nvSpPr>
          <p:cNvPr id="273413" name="AutoShape 5"/>
          <p:cNvSpPr>
            <a:spLocks noChangeArrowheads="1"/>
          </p:cNvSpPr>
          <p:nvPr/>
        </p:nvSpPr>
        <p:spPr bwMode="auto">
          <a:xfrm>
            <a:off x="6659563" y="4581525"/>
            <a:ext cx="1441450" cy="935038"/>
          </a:xfrm>
          <a:prstGeom prst="wedgeRectCallout">
            <a:avLst>
              <a:gd name="adj1" fmla="val -89537"/>
              <a:gd name="adj2" fmla="val 41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Combining Experts and Data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>
            <a:off x="0" y="981075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Get the expert to express her belief on event A as the pair</a:t>
            </a:r>
          </a:p>
          <a:p>
            <a:pPr marL="739775" lvl="1" indent="-282575">
              <a:lnSpc>
                <a:spcPct val="70000"/>
              </a:lnSpc>
              <a:spcBef>
                <a:spcPts val="1500"/>
              </a:spcBef>
            </a:pPr>
            <a:r>
              <a:rPr lang="en-GB" sz="2000" dirty="0">
                <a:solidFill>
                  <a:srgbClr val="000000"/>
                </a:solidFill>
              </a:rPr>
              <a:t>                </a:t>
            </a:r>
            <a:r>
              <a:rPr lang="en-GB" sz="2000" i="1" dirty="0">
                <a:solidFill>
                  <a:srgbClr val="000000"/>
                </a:solidFill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</a:rPr>
              <a:t>n,m</a:t>
            </a:r>
            <a:r>
              <a:rPr lang="en-GB" sz="2000" i="1" dirty="0">
                <a:solidFill>
                  <a:srgbClr val="000000"/>
                </a:solidFill>
              </a:rPr>
              <a:t>&gt;</a:t>
            </a:r>
          </a:p>
          <a:p>
            <a:pPr marL="739775" lvl="1" indent="-282575">
              <a:spcBef>
                <a:spcPts val="1500"/>
              </a:spcBef>
            </a:pPr>
            <a:r>
              <a:rPr lang="en-GB" sz="2000" dirty="0">
                <a:solidFill>
                  <a:srgbClr val="000000"/>
                </a:solidFill>
              </a:rPr>
              <a:t>i.e. how many observations of A they have seen (or expect to see) in </a:t>
            </a:r>
            <a:r>
              <a:rPr lang="en-GB" sz="2000" i="1" dirty="0">
                <a:solidFill>
                  <a:srgbClr val="000000"/>
                </a:solidFill>
              </a:rPr>
              <a:t>m</a:t>
            </a:r>
            <a:r>
              <a:rPr lang="en-GB" sz="2000" dirty="0">
                <a:solidFill>
                  <a:srgbClr val="000000"/>
                </a:solidFill>
              </a:rPr>
              <a:t> trials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Combine the pair with actual data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If A is observed, increment both </a:t>
            </a:r>
            <a:r>
              <a:rPr lang="en-GB" sz="2000" i="1" dirty="0">
                <a:solidFill>
                  <a:srgbClr val="000000"/>
                </a:solidFill>
              </a:rPr>
              <a:t>n </a:t>
            </a:r>
            <a:r>
              <a:rPr lang="en-GB" sz="2000" dirty="0">
                <a:solidFill>
                  <a:srgbClr val="000000"/>
                </a:solidFill>
              </a:rPr>
              <a:t>and</a:t>
            </a:r>
            <a:r>
              <a:rPr lang="en-GB" sz="2000" i="1" dirty="0">
                <a:solidFill>
                  <a:srgbClr val="000000"/>
                </a:solidFill>
              </a:rPr>
              <a:t> m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If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⌐A is observed, increment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alone</a:t>
            </a:r>
          </a:p>
          <a:p>
            <a:pPr marL="339725" indent="-339725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The absolute values in the pair can be used to express the expert’s level of confidence in her estimate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Small values (e.g., &lt;2,3&gt;) represent low confidence, as they are quickly dominated by data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The larger the values, the higher the confidence as it takes more and more data to dominate the initial estimate (e.g. &lt;2000, </a:t>
            </a: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3000</a:t>
            </a:r>
            <a:r>
              <a:rPr lang="en-GB" sz="2000" smtClean="0">
                <a:solidFill>
                  <a:srgbClr val="000000"/>
                </a:solidFill>
                <a:cs typeface="Times New Roman" pitchFamily="18" charset="0"/>
              </a:rPr>
              <a:t>&gt;)</a:t>
            </a: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353425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Given the data so far, each hypothesis </a:t>
            </a:r>
            <a:r>
              <a:rPr lang="en-GB" i="1" smtClean="0"/>
              <a:t>h</a:t>
            </a:r>
            <a:r>
              <a:rPr lang="en-GB" i="1" baseline="-25000" smtClean="0"/>
              <a:t>i</a:t>
            </a:r>
            <a:r>
              <a:rPr lang="en-GB" i="1" smtClean="0"/>
              <a:t> </a:t>
            </a:r>
            <a:r>
              <a:rPr lang="en-GB" smtClean="0"/>
              <a:t>has a posterior probability:</a:t>
            </a:r>
          </a:p>
          <a:p>
            <a:pPr lvl="1" eaLnBrk="1" hangingPunct="1">
              <a:lnSpc>
                <a:spcPct val="80000"/>
              </a:lnSpc>
            </a:pPr>
            <a:r>
              <a:rPr lang="en-GB" i="1" smtClean="0"/>
              <a:t>P(h</a:t>
            </a:r>
            <a:r>
              <a:rPr lang="en-GB" i="1" baseline="-25000" smtClean="0"/>
              <a:t>i</a:t>
            </a:r>
            <a:r>
              <a:rPr lang="en-GB" i="1" smtClean="0"/>
              <a:t> |</a:t>
            </a:r>
            <a:r>
              <a:rPr lang="en-GB" b="1" smtClean="0"/>
              <a:t>d</a:t>
            </a:r>
            <a:r>
              <a:rPr lang="en-GB" i="1" smtClean="0"/>
              <a:t>) =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GB" i="1" smtClean="0"/>
              <a:t>P</a:t>
            </a:r>
            <a:r>
              <a:rPr lang="en-GB" smtClean="0"/>
              <a:t>(</a:t>
            </a:r>
            <a:r>
              <a:rPr lang="en-GB" b="1" smtClean="0"/>
              <a:t>d</a:t>
            </a:r>
            <a:r>
              <a:rPr lang="en-GB" i="1" smtClean="0"/>
              <a:t>| h</a:t>
            </a:r>
            <a:r>
              <a:rPr lang="en-GB" i="1" baseline="-25000" smtClean="0"/>
              <a:t>i</a:t>
            </a:r>
            <a:r>
              <a:rPr lang="en-GB" i="1" smtClean="0"/>
              <a:t>) P(h</a:t>
            </a:r>
            <a:r>
              <a:rPr lang="en-GB" i="1" baseline="-25000" smtClean="0"/>
              <a:t>i</a:t>
            </a:r>
            <a:r>
              <a:rPr lang="en-GB" i="1" smtClean="0"/>
              <a:t>)  </a:t>
            </a:r>
            <a:r>
              <a:rPr lang="en-GB" smtClean="0"/>
              <a:t>(</a:t>
            </a:r>
            <a:r>
              <a:rPr lang="en-GB" b="1" smtClean="0">
                <a:solidFill>
                  <a:schemeClr val="accent2"/>
                </a:solidFill>
              </a:rPr>
              <a:t>Bayes theorem</a:t>
            </a:r>
            <a:r>
              <a:rPr lang="en-GB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mtClean="0"/>
              <a:t>where P(</a:t>
            </a:r>
            <a:r>
              <a:rPr lang="en-GB" b="1" smtClean="0"/>
              <a:t>d</a:t>
            </a:r>
            <a:r>
              <a:rPr lang="en-GB" smtClean="0"/>
              <a:t>| h</a:t>
            </a:r>
            <a:r>
              <a:rPr lang="en-GB" baseline="-25000" smtClean="0"/>
              <a:t>i</a:t>
            </a:r>
            <a:r>
              <a:rPr lang="en-GB" smtClean="0"/>
              <a:t>) is called the </a:t>
            </a:r>
            <a:r>
              <a:rPr lang="en-GB" i="1" smtClean="0"/>
              <a:t>likelihood </a:t>
            </a:r>
            <a:r>
              <a:rPr lang="en-GB" smtClean="0"/>
              <a:t>of the data under each hypothesis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Predictions over a new entity </a:t>
            </a:r>
            <a:r>
              <a:rPr lang="en-GB" i="1" smtClean="0"/>
              <a:t>X</a:t>
            </a:r>
            <a:r>
              <a:rPr lang="en-GB" smtClean="0"/>
              <a:t> are a weighted average over the prediction of each hypothesis: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b="1" smtClean="0"/>
              <a:t>P</a:t>
            </a:r>
            <a:r>
              <a:rPr lang="en-GB" smtClean="0"/>
              <a:t>(</a:t>
            </a:r>
            <a:r>
              <a:rPr lang="en-GB" i="1" smtClean="0"/>
              <a:t>X</a:t>
            </a:r>
            <a:r>
              <a:rPr lang="en-GB" smtClean="0"/>
              <a:t>|</a:t>
            </a:r>
            <a:r>
              <a:rPr lang="en-GB" b="1" smtClean="0"/>
              <a:t>d</a:t>
            </a:r>
            <a:r>
              <a:rPr lang="en-GB" smtClean="0"/>
              <a:t>) = </a:t>
            </a:r>
          </a:p>
          <a:p>
            <a:pPr lvl="1" eaLnBrk="1" hangingPunct="1">
              <a:lnSpc>
                <a:spcPct val="80000"/>
              </a:lnSpc>
              <a:buFont typeface="Times New Roman" pitchFamily="18" charset="0"/>
              <a:buNone/>
            </a:pPr>
            <a:r>
              <a:rPr lang="en-GB" smtClean="0">
                <a:cs typeface="Times New Roman" pitchFamily="18" charset="0"/>
              </a:rPr>
              <a:t>     = ∑</a:t>
            </a:r>
            <a:r>
              <a:rPr lang="en-GB" baseline="-25000" smtClean="0">
                <a:cs typeface="Times New Roman" pitchFamily="18" charset="0"/>
              </a:rPr>
              <a:t>i</a:t>
            </a:r>
            <a:r>
              <a:rPr lang="en-GB" smtClean="0"/>
              <a:t> </a:t>
            </a:r>
            <a:r>
              <a:rPr lang="en-GB" b="1" smtClean="0"/>
              <a:t>P</a:t>
            </a:r>
            <a:r>
              <a:rPr lang="en-GB" smtClean="0"/>
              <a:t>(</a:t>
            </a:r>
            <a:r>
              <a:rPr lang="en-GB" i="1" smtClean="0"/>
              <a:t>X</a:t>
            </a:r>
            <a:r>
              <a:rPr lang="en-GB" smtClean="0"/>
              <a:t>, </a:t>
            </a:r>
            <a:r>
              <a:rPr lang="en-GB" i="1" smtClean="0"/>
              <a:t>h</a:t>
            </a:r>
            <a:r>
              <a:rPr lang="en-GB" baseline="-25000" smtClean="0"/>
              <a:t>i</a:t>
            </a:r>
            <a:r>
              <a:rPr lang="en-GB" smtClean="0"/>
              <a:t> |</a:t>
            </a:r>
            <a:r>
              <a:rPr lang="en-GB" b="1" smtClean="0"/>
              <a:t>d</a:t>
            </a:r>
            <a:r>
              <a:rPr lang="en-GB" smtClean="0"/>
              <a:t>) </a:t>
            </a:r>
          </a:p>
          <a:p>
            <a:pPr lvl="1" eaLnBrk="1" hangingPunct="1">
              <a:lnSpc>
                <a:spcPct val="80000"/>
              </a:lnSpc>
              <a:buFont typeface="Times New Roman" pitchFamily="18" charset="0"/>
              <a:buNone/>
            </a:pPr>
            <a:r>
              <a:rPr lang="en-GB" smtClean="0"/>
              <a:t>      = </a:t>
            </a:r>
            <a:r>
              <a:rPr lang="en-GB" smtClean="0">
                <a:cs typeface="Times New Roman" pitchFamily="18" charset="0"/>
              </a:rPr>
              <a:t>∑</a:t>
            </a:r>
            <a:r>
              <a:rPr lang="en-GB" baseline="-25000" smtClean="0">
                <a:cs typeface="Times New Roman" pitchFamily="18" charset="0"/>
              </a:rPr>
              <a:t>i</a:t>
            </a:r>
            <a:r>
              <a:rPr lang="en-GB" smtClean="0"/>
              <a:t> </a:t>
            </a:r>
            <a:r>
              <a:rPr lang="en-GB" b="1" smtClean="0"/>
              <a:t>P</a:t>
            </a:r>
            <a:r>
              <a:rPr lang="en-GB" smtClean="0"/>
              <a:t>(X| h</a:t>
            </a:r>
            <a:r>
              <a:rPr lang="en-GB" baseline="-25000" smtClean="0"/>
              <a:t>i</a:t>
            </a:r>
            <a:r>
              <a:rPr lang="en-GB" smtClean="0"/>
              <a:t>,</a:t>
            </a:r>
            <a:r>
              <a:rPr lang="en-GB" b="1" smtClean="0"/>
              <a:t>d</a:t>
            </a:r>
            <a:r>
              <a:rPr lang="en-GB" smtClean="0"/>
              <a:t>) P(h</a:t>
            </a:r>
            <a:r>
              <a:rPr lang="en-GB" baseline="-25000" smtClean="0"/>
              <a:t>i</a:t>
            </a:r>
            <a:r>
              <a:rPr lang="en-GB" smtClean="0"/>
              <a:t> |</a:t>
            </a:r>
            <a:r>
              <a:rPr lang="en-GB" b="1" smtClean="0"/>
              <a:t>d</a:t>
            </a:r>
            <a:r>
              <a:rPr lang="en-GB" smtClean="0"/>
              <a:t>) </a:t>
            </a:r>
          </a:p>
          <a:p>
            <a:pPr lvl="1" eaLnBrk="1" hangingPunct="1">
              <a:lnSpc>
                <a:spcPct val="80000"/>
              </a:lnSpc>
              <a:buFont typeface="Times New Roman" pitchFamily="18" charset="0"/>
              <a:buNone/>
            </a:pPr>
            <a:r>
              <a:rPr lang="en-GB" smtClean="0"/>
              <a:t>      = </a:t>
            </a:r>
            <a:r>
              <a:rPr lang="en-GB" smtClean="0">
                <a:cs typeface="Times New Roman" pitchFamily="18" charset="0"/>
              </a:rPr>
              <a:t>∑</a:t>
            </a:r>
            <a:r>
              <a:rPr lang="en-GB" baseline="-25000" smtClean="0">
                <a:cs typeface="Times New Roman" pitchFamily="18" charset="0"/>
              </a:rPr>
              <a:t>i</a:t>
            </a:r>
            <a:r>
              <a:rPr lang="en-GB" smtClean="0"/>
              <a:t> </a:t>
            </a:r>
            <a:r>
              <a:rPr lang="en-GB" b="1" smtClean="0"/>
              <a:t>P</a:t>
            </a:r>
            <a:r>
              <a:rPr lang="en-GB" smtClean="0"/>
              <a:t>(X| h</a:t>
            </a:r>
            <a:r>
              <a:rPr lang="en-GB" baseline="-25000" smtClean="0"/>
              <a:t>i</a:t>
            </a:r>
            <a:r>
              <a:rPr lang="en-GB" smtClean="0"/>
              <a:t>) P(h</a:t>
            </a:r>
            <a:r>
              <a:rPr lang="en-GB" baseline="-25000" smtClean="0"/>
              <a:t>i</a:t>
            </a:r>
            <a:r>
              <a:rPr lang="en-GB" smtClean="0"/>
              <a:t> |</a:t>
            </a:r>
            <a:r>
              <a:rPr lang="en-GB" b="1" smtClean="0"/>
              <a:t>d</a:t>
            </a:r>
            <a:r>
              <a:rPr lang="en-GB" smtClean="0"/>
              <a:t>) </a:t>
            </a:r>
          </a:p>
          <a:p>
            <a:pPr lvl="1" eaLnBrk="1" hangingPunct="1">
              <a:lnSpc>
                <a:spcPct val="80000"/>
              </a:lnSpc>
              <a:buFont typeface="Times New Roman" pitchFamily="18" charset="0"/>
              <a:buNone/>
            </a:pPr>
            <a:r>
              <a:rPr lang="en-GB" smtClean="0"/>
              <a:t>    </a:t>
            </a:r>
            <a:r>
              <a:rPr lang="en-US" smtClean="0">
                <a:cs typeface="Times New Roman" pitchFamily="18" charset="0"/>
              </a:rPr>
              <a:t>~ </a:t>
            </a:r>
            <a:r>
              <a:rPr lang="en-GB" smtClean="0">
                <a:cs typeface="Times New Roman" pitchFamily="18" charset="0"/>
              </a:rPr>
              <a:t>∑</a:t>
            </a:r>
            <a:r>
              <a:rPr lang="en-GB" baseline="-25000" smtClean="0">
                <a:cs typeface="Times New Roman" pitchFamily="18" charset="0"/>
              </a:rPr>
              <a:t>i</a:t>
            </a:r>
            <a:r>
              <a:rPr lang="en-GB" smtClean="0"/>
              <a:t> </a:t>
            </a:r>
            <a:r>
              <a:rPr lang="en-GB" b="1" smtClean="0"/>
              <a:t>P</a:t>
            </a:r>
            <a:r>
              <a:rPr lang="en-GB" smtClean="0"/>
              <a:t>(X| h</a:t>
            </a:r>
            <a:r>
              <a:rPr lang="en-GB" baseline="-25000" smtClean="0"/>
              <a:t>i</a:t>
            </a:r>
            <a:r>
              <a:rPr lang="en-GB" smtClean="0"/>
              <a:t>) P(</a:t>
            </a:r>
            <a:r>
              <a:rPr lang="en-GB" b="1" smtClean="0"/>
              <a:t>d</a:t>
            </a:r>
            <a:r>
              <a:rPr lang="en-GB" smtClean="0"/>
              <a:t>| h</a:t>
            </a:r>
            <a:r>
              <a:rPr lang="en-GB" baseline="-25000" smtClean="0"/>
              <a:t>i</a:t>
            </a:r>
            <a:r>
              <a:rPr lang="en-GB" smtClean="0"/>
              <a:t>) P(h</a:t>
            </a:r>
            <a:r>
              <a:rPr lang="en-GB" baseline="-25000" smtClean="0"/>
              <a:t>i</a:t>
            </a:r>
            <a:r>
              <a:rPr lang="en-GB" smtClean="0"/>
              <a:t>)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mtClean="0"/>
              <a:t>The weights are given by the data likelihood and prior of each </a:t>
            </a:r>
            <a:r>
              <a:rPr lang="en-GB" i="1" smtClean="0"/>
              <a:t>h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No need to pick one best-guess hypothesis!</a:t>
            </a:r>
          </a:p>
        </p:txBody>
      </p:sp>
      <p:sp>
        <p:nvSpPr>
          <p:cNvPr id="187396" name="AutoShape 4"/>
          <p:cNvSpPr>
            <a:spLocks noChangeArrowheads="1"/>
          </p:cNvSpPr>
          <p:nvPr/>
        </p:nvSpPr>
        <p:spPr bwMode="auto">
          <a:xfrm>
            <a:off x="5076825" y="3284538"/>
            <a:ext cx="1871663" cy="1657350"/>
          </a:xfrm>
          <a:prstGeom prst="wedgeRoundRectCallout">
            <a:avLst>
              <a:gd name="adj1" fmla="val -142449"/>
              <a:gd name="adj2" fmla="val 4722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chemeClr val="tx1"/>
                </a:solidFill>
              </a:rPr>
              <a:t>The data does not add anything to a  prediction given an </a:t>
            </a:r>
            <a:r>
              <a:rPr lang="en-US" sz="2000" i="1">
                <a:solidFill>
                  <a:schemeClr val="tx1"/>
                </a:solidFill>
              </a:rPr>
              <a:t>hp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Full Bayesian Learning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57188" y="785813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Suppose we have 5 types of candy bags</a:t>
            </a:r>
          </a:p>
          <a:p>
            <a:pPr marL="796925" lvl="1" indent="-339725"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10% are 100% cherry candies </a:t>
            </a:r>
            <a:r>
              <a:rPr lang="en-GB" sz="2000" dirty="0" smtClean="0">
                <a:solidFill>
                  <a:srgbClr val="000000"/>
                </a:solidFill>
              </a:rPr>
              <a:t>                  </a:t>
            </a:r>
            <a:r>
              <a:rPr lang="en-GB" sz="2000" i="1" dirty="0" smtClean="0">
                <a:solidFill>
                  <a:srgbClr val="3333FF"/>
                </a:solidFill>
              </a:rPr>
              <a:t>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100</a:t>
            </a:r>
            <a:r>
              <a:rPr lang="en-GB" sz="2000" i="1" dirty="0">
                <a:solidFill>
                  <a:srgbClr val="3333FF"/>
                </a:solidFill>
              </a:rPr>
              <a:t> </a:t>
            </a:r>
            <a:r>
              <a:rPr lang="en-GB" sz="2000" i="1" dirty="0" smtClean="0">
                <a:solidFill>
                  <a:srgbClr val="3333FF"/>
                </a:solidFill>
              </a:rPr>
              <a:t>, P(h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100</a:t>
            </a:r>
            <a:r>
              <a:rPr lang="en-GB" sz="2000" i="1" dirty="0" smtClean="0">
                <a:solidFill>
                  <a:srgbClr val="3333FF"/>
                </a:solidFill>
              </a:rPr>
              <a:t> )= 0.1)</a:t>
            </a: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20% are 75% cherry + 25% lime candies </a:t>
            </a:r>
            <a:r>
              <a:rPr lang="en-GB" sz="2000" i="1" dirty="0">
                <a:solidFill>
                  <a:srgbClr val="3333FF"/>
                </a:solidFill>
              </a:rPr>
              <a:t>(</a:t>
            </a:r>
            <a:r>
              <a:rPr lang="en-GB" sz="2000" i="1" dirty="0" smtClean="0">
                <a:solidFill>
                  <a:srgbClr val="3333FF"/>
                </a:solidFill>
              </a:rPr>
              <a:t>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75</a:t>
            </a:r>
            <a:r>
              <a:rPr lang="en-GB" sz="2000" i="1" dirty="0" smtClean="0">
                <a:solidFill>
                  <a:srgbClr val="3333FF"/>
                </a:solidFill>
              </a:rPr>
              <a:t> , P(h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75</a:t>
            </a:r>
            <a:r>
              <a:rPr lang="en-GB" sz="2000" i="1" dirty="0" smtClean="0">
                <a:solidFill>
                  <a:srgbClr val="3333FF"/>
                </a:solidFill>
              </a:rPr>
              <a:t> )= 0.2)</a:t>
            </a: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50% are 50% cherry + 50% lime candies </a:t>
            </a:r>
            <a:r>
              <a:rPr lang="en-GB" sz="2000" i="1" dirty="0">
                <a:solidFill>
                  <a:srgbClr val="3333FF"/>
                </a:solidFill>
              </a:rPr>
              <a:t>(</a:t>
            </a:r>
            <a:r>
              <a:rPr lang="en-GB" sz="2000" i="1" dirty="0" smtClean="0">
                <a:solidFill>
                  <a:srgbClr val="3333FF"/>
                </a:solidFill>
              </a:rPr>
              <a:t>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50</a:t>
            </a:r>
            <a:r>
              <a:rPr lang="en-GB" sz="2000" i="1" dirty="0" smtClean="0">
                <a:solidFill>
                  <a:srgbClr val="3333FF"/>
                </a:solidFill>
              </a:rPr>
              <a:t> , P(h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50</a:t>
            </a:r>
            <a:r>
              <a:rPr lang="en-GB" sz="2000" i="1" dirty="0" smtClean="0">
                <a:solidFill>
                  <a:srgbClr val="3333FF"/>
                </a:solidFill>
              </a:rPr>
              <a:t> )= 0.4)</a:t>
            </a: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20% are 25% cherry + 75% lime candies </a:t>
            </a:r>
            <a:r>
              <a:rPr lang="en-GB" sz="2000" i="1" dirty="0">
                <a:solidFill>
                  <a:srgbClr val="3333FF"/>
                </a:solidFill>
              </a:rPr>
              <a:t>(</a:t>
            </a:r>
            <a:r>
              <a:rPr lang="en-GB" sz="2000" i="1" dirty="0" smtClean="0">
                <a:solidFill>
                  <a:srgbClr val="3333FF"/>
                </a:solidFill>
              </a:rPr>
              <a:t>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25</a:t>
            </a:r>
            <a:r>
              <a:rPr lang="en-GB" sz="2000" i="1" dirty="0" smtClean="0">
                <a:solidFill>
                  <a:srgbClr val="3333FF"/>
                </a:solidFill>
              </a:rPr>
              <a:t> , P(h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25</a:t>
            </a:r>
            <a:r>
              <a:rPr lang="en-GB" sz="2000" i="1" dirty="0" smtClean="0">
                <a:solidFill>
                  <a:srgbClr val="3333FF"/>
                </a:solidFill>
              </a:rPr>
              <a:t> )= 0.2)</a:t>
            </a: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10% are 100% lime  candies </a:t>
            </a:r>
            <a:r>
              <a:rPr lang="en-GB" sz="2000" dirty="0" smtClean="0">
                <a:solidFill>
                  <a:srgbClr val="000000"/>
                </a:solidFill>
              </a:rPr>
              <a:t>                    </a:t>
            </a:r>
            <a:r>
              <a:rPr lang="en-GB" sz="2000" i="1" dirty="0" smtClean="0">
                <a:solidFill>
                  <a:srgbClr val="3333FF"/>
                </a:solidFill>
              </a:rPr>
              <a:t>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0</a:t>
            </a:r>
            <a:r>
              <a:rPr lang="en-GB" sz="2000" i="1" dirty="0">
                <a:solidFill>
                  <a:srgbClr val="3333FF"/>
                </a:solidFill>
              </a:rPr>
              <a:t> </a:t>
            </a:r>
            <a:r>
              <a:rPr lang="en-GB" sz="2000" i="1" dirty="0" smtClean="0">
                <a:solidFill>
                  <a:srgbClr val="3333FF"/>
                </a:solidFill>
              </a:rPr>
              <a:t>,P(h</a:t>
            </a:r>
            <a:r>
              <a:rPr lang="en-GB" sz="2000" i="1" baseline="-25000" dirty="0" smtClean="0">
                <a:solidFill>
                  <a:srgbClr val="3333FF"/>
                </a:solidFill>
              </a:rPr>
              <a:t>100</a:t>
            </a:r>
            <a:r>
              <a:rPr lang="en-GB" sz="2000" i="1" dirty="0" smtClean="0">
                <a:solidFill>
                  <a:srgbClr val="3333FF"/>
                </a:solidFill>
              </a:rPr>
              <a:t> )= 0.1)</a:t>
            </a: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339725" indent="-339725">
              <a:buFont typeface="Arial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pPr marL="339725" indent="-339725">
              <a:buFont typeface="Arial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The </a:t>
            </a:r>
            <a:r>
              <a:rPr lang="en-GB" sz="2000" dirty="0">
                <a:solidFill>
                  <a:schemeClr val="tx1"/>
                </a:solidFill>
              </a:rPr>
              <a:t>we observe candies drawn from some bag</a:t>
            </a:r>
          </a:p>
          <a:p>
            <a:pPr marL="796925" lvl="1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 smtClean="0">
                <a:solidFill>
                  <a:srgbClr val="000000"/>
                </a:solidFill>
              </a:rPr>
              <a:t>Let’s call </a:t>
            </a:r>
            <a:r>
              <a:rPr lang="el-GR" sz="2000" i="1" dirty="0" smtClean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the parameter that defines the fraction of cherry candy in a bag, and </a:t>
            </a:r>
            <a:r>
              <a:rPr lang="en-US" sz="2000" i="1" dirty="0" smtClean="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el-GR" sz="2000" i="1" baseline="-25000" dirty="0" smtClean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baseline="-25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the corresponding hypothesis</a:t>
            </a:r>
            <a:endParaRPr lang="el-GR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 smtClean="0">
                <a:solidFill>
                  <a:srgbClr val="000000"/>
                </a:solidFill>
              </a:rPr>
              <a:t>Which of the five  kinds of bag has generated my 10 observations? </a:t>
            </a:r>
            <a:r>
              <a:rPr lang="en-GB" sz="2000" i="1" dirty="0" smtClean="0">
                <a:solidFill>
                  <a:srgbClr val="000000"/>
                </a:solidFill>
              </a:rPr>
              <a:t>P(h </a:t>
            </a:r>
            <a:r>
              <a:rPr lang="el-GR" sz="2000" i="1" baseline="-25000" dirty="0" smtClean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 smtClean="0">
                <a:solidFill>
                  <a:srgbClr val="000000"/>
                </a:solidFill>
              </a:rPr>
              <a:t> |</a:t>
            </a:r>
            <a:r>
              <a:rPr lang="en-GB" sz="2000" b="1" dirty="0" smtClean="0">
                <a:solidFill>
                  <a:srgbClr val="000000"/>
                </a:solidFill>
              </a:rPr>
              <a:t>d</a:t>
            </a:r>
            <a:r>
              <a:rPr lang="en-GB" sz="2000" i="1" dirty="0" smtClean="0">
                <a:solidFill>
                  <a:srgbClr val="000000"/>
                </a:solidFill>
              </a:rPr>
              <a:t>).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 dirty="0" smtClean="0">
                <a:solidFill>
                  <a:srgbClr val="000000"/>
                </a:solidFill>
              </a:rPr>
              <a:t>What flavour will the next candy be? Prediction </a:t>
            </a:r>
            <a:r>
              <a:rPr lang="en-GB" sz="2000" b="1" dirty="0" smtClean="0">
                <a:solidFill>
                  <a:schemeClr val="tx1"/>
                </a:solidFill>
              </a:rPr>
              <a:t>P</a:t>
            </a:r>
            <a:r>
              <a:rPr lang="en-GB" sz="2000" dirty="0" smtClean="0">
                <a:solidFill>
                  <a:schemeClr val="tx1"/>
                </a:solidFill>
              </a:rPr>
              <a:t>(</a:t>
            </a:r>
            <a:r>
              <a:rPr lang="en-GB" sz="2000" i="1" dirty="0" err="1" smtClean="0">
                <a:solidFill>
                  <a:schemeClr val="tx1"/>
                </a:solidFill>
              </a:rPr>
              <a:t>X</a:t>
            </a:r>
            <a:r>
              <a:rPr lang="en-GB" sz="2000" dirty="0" err="1" smtClean="0">
                <a:solidFill>
                  <a:schemeClr val="tx1"/>
                </a:solidFill>
              </a:rPr>
              <a:t>|</a:t>
            </a:r>
            <a:r>
              <a:rPr lang="en-GB" sz="2000" b="1" dirty="0" err="1" smtClean="0">
                <a:solidFill>
                  <a:schemeClr val="tx1"/>
                </a:solidFill>
              </a:rPr>
              <a:t>d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</a:p>
          <a:p>
            <a:pPr marL="339725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  <a:p>
            <a:pPr marL="796925" lvl="1" indent="-339725">
              <a:spcBef>
                <a:spcPts val="1800"/>
              </a:spcBef>
              <a:buFont typeface="Arial" charset="0"/>
              <a:buChar char="•"/>
            </a:pPr>
            <a:endParaRPr lang="en-GB" sz="2000" i="1" dirty="0">
              <a:solidFill>
                <a:srgbClr val="3333FF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Example</a:t>
            </a:r>
          </a:p>
        </p:txBody>
      </p:sp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3" cstate="print"/>
          <a:srcRect l="18700" t="51884" r="19513" b="12621"/>
          <a:stretch>
            <a:fillRect/>
          </a:stretch>
        </p:blipFill>
        <p:spPr bwMode="auto">
          <a:xfrm>
            <a:off x="1785918" y="2571744"/>
            <a:ext cx="4929187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 l="62212" t="88074" b="1988"/>
          <a:stretch>
            <a:fillRect/>
          </a:stretch>
        </p:blipFill>
        <p:spPr bwMode="auto">
          <a:xfrm>
            <a:off x="5715000" y="3857625"/>
            <a:ext cx="31019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Example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79388" y="76517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If we re-wrap each candy and return it to the bag, our 10 observations are independent and identically distributed, </a:t>
            </a:r>
            <a:r>
              <a:rPr lang="en-GB" sz="2400" i="1">
                <a:solidFill>
                  <a:srgbClr val="000000"/>
                </a:solidFill>
              </a:rPr>
              <a:t>i.i.d</a:t>
            </a:r>
            <a:r>
              <a:rPr lang="en-GB" sz="2400">
                <a:solidFill>
                  <a:srgbClr val="000000"/>
                </a:solidFill>
              </a:rPr>
              <a:t>, so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= </a:t>
            </a:r>
            <a:r>
              <a:rPr lang="en-GB" sz="2000" i="1">
                <a:solidFill>
                  <a:srgbClr val="000000"/>
                </a:solidFill>
                <a:latin typeface="Arial Unicode MS" pitchFamily="34" charset="-128"/>
              </a:rPr>
              <a:t>∏</a:t>
            </a:r>
            <a:r>
              <a:rPr lang="en-GB" sz="2000" i="1" baseline="-25000">
                <a:solidFill>
                  <a:srgbClr val="000000"/>
                </a:solidFill>
                <a:latin typeface="Arial Unicode MS" pitchFamily="34" charset="-128"/>
              </a:rPr>
              <a:t>j </a:t>
            </a:r>
            <a:r>
              <a:rPr lang="en-GB" sz="2000" i="1">
                <a:solidFill>
                  <a:srgbClr val="000000"/>
                </a:solidFill>
              </a:rPr>
              <a:t>P(d</a:t>
            </a:r>
            <a:r>
              <a:rPr lang="en-GB" sz="2000" i="1" baseline="-25000">
                <a:solidFill>
                  <a:srgbClr val="000000"/>
                </a:solidFill>
              </a:rPr>
              <a:t>j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  for j=1,..,10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For a given </a:t>
            </a:r>
            <a:r>
              <a:rPr lang="en-GB" sz="2400" i="1">
                <a:solidFill>
                  <a:srgbClr val="000000"/>
                </a:solidFill>
              </a:rPr>
              <a:t>h</a:t>
            </a:r>
            <a:r>
              <a:rPr lang="el-GR" sz="24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>
                <a:solidFill>
                  <a:srgbClr val="000000"/>
                </a:solidFill>
              </a:rPr>
              <a:t> , the value of </a:t>
            </a:r>
            <a:r>
              <a:rPr lang="en-GB" sz="2400" i="1">
                <a:solidFill>
                  <a:srgbClr val="000000"/>
                </a:solidFill>
              </a:rPr>
              <a:t>P(d</a:t>
            </a:r>
            <a:r>
              <a:rPr lang="en-GB" sz="2400" i="1" baseline="-25000">
                <a:solidFill>
                  <a:srgbClr val="000000"/>
                </a:solidFill>
              </a:rPr>
              <a:t>j</a:t>
            </a:r>
            <a:r>
              <a:rPr lang="en-GB" sz="2400" i="1">
                <a:solidFill>
                  <a:srgbClr val="000000"/>
                </a:solidFill>
              </a:rPr>
              <a:t>| h</a:t>
            </a:r>
            <a:r>
              <a:rPr lang="el-GR" sz="24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 i="1">
                <a:solidFill>
                  <a:srgbClr val="000000"/>
                </a:solidFill>
              </a:rPr>
              <a:t>) </a:t>
            </a:r>
            <a:r>
              <a:rPr lang="en-GB" sz="2400">
                <a:solidFill>
                  <a:srgbClr val="000000"/>
                </a:solidFill>
              </a:rPr>
              <a:t>is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>
                <a:solidFill>
                  <a:srgbClr val="000000"/>
                </a:solidFill>
              </a:rPr>
              <a:t>P(d</a:t>
            </a:r>
            <a:r>
              <a:rPr lang="en-GB" sz="2000" i="1" baseline="-25000">
                <a:solidFill>
                  <a:srgbClr val="000000"/>
                </a:solidFill>
              </a:rPr>
              <a:t>j</a:t>
            </a:r>
            <a:r>
              <a:rPr lang="en-GB" sz="2000" i="1">
                <a:solidFill>
                  <a:srgbClr val="000000"/>
                </a:solidFill>
              </a:rPr>
              <a:t> = cherry| 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=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>
                <a:solidFill>
                  <a:srgbClr val="000000"/>
                </a:solidFill>
                <a:cs typeface="Times New Roman" pitchFamily="18" charset="0"/>
              </a:rPr>
              <a:t>;   </a:t>
            </a:r>
            <a:r>
              <a:rPr lang="en-GB" sz="2000" i="1">
                <a:solidFill>
                  <a:srgbClr val="000000"/>
                </a:solidFill>
              </a:rPr>
              <a:t>P(d</a:t>
            </a:r>
            <a:r>
              <a:rPr lang="en-GB" sz="2000" i="1" baseline="-25000">
                <a:solidFill>
                  <a:srgbClr val="000000"/>
                </a:solidFill>
              </a:rPr>
              <a:t>j</a:t>
            </a:r>
            <a:r>
              <a:rPr lang="en-GB" sz="2000" i="1">
                <a:solidFill>
                  <a:srgbClr val="000000"/>
                </a:solidFill>
              </a:rPr>
              <a:t> = lime|h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= (1-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>
                <a:solidFill>
                  <a:srgbClr val="000000"/>
                </a:solidFill>
                <a:cs typeface="Times New Roman" pitchFamily="18" charset="0"/>
              </a:rPr>
              <a:t>)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And given N observations, of which </a:t>
            </a:r>
            <a:r>
              <a:rPr lang="en-US" sz="2400" i="1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are cherry and </a:t>
            </a:r>
            <a:r>
              <a:rPr lang="en-GB" sz="240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400">
                <a:solidFill>
                  <a:srgbClr val="000000"/>
                </a:solidFill>
              </a:rPr>
              <a:t> = </a:t>
            </a:r>
            <a:r>
              <a:rPr lang="en-GB" sz="2400" i="1">
                <a:solidFill>
                  <a:srgbClr val="000000"/>
                </a:solidFill>
              </a:rPr>
              <a:t>N-c</a:t>
            </a:r>
            <a:r>
              <a:rPr lang="en-GB" sz="2400">
                <a:solidFill>
                  <a:srgbClr val="000000"/>
                </a:solidFill>
              </a:rPr>
              <a:t> lime</a:t>
            </a: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218117" name="Object 5"/>
          <p:cNvGraphicFramePr>
            <a:graphicFrameLocks noChangeAspect="1"/>
          </p:cNvGraphicFramePr>
          <p:nvPr>
            <p:ph idx="1"/>
          </p:nvPr>
        </p:nvGraphicFramePr>
        <p:xfrm>
          <a:off x="2168525" y="3648075"/>
          <a:ext cx="5021263" cy="593725"/>
        </p:xfrm>
        <a:graphic>
          <a:graphicData uri="http://schemas.openxmlformats.org/presentationml/2006/ole">
            <p:oleObj spid="_x0000_s1026" name="Equation" r:id="rId4" imgW="2577960" imgH="304560" progId="Equation.3">
              <p:embed/>
            </p:oleObj>
          </a:graphicData>
        </a:graphic>
      </p:graphicFrame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250825" y="436562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>
                <a:solidFill>
                  <a:schemeClr val="accent2"/>
                </a:solidFill>
              </a:rPr>
              <a:t>Binomial distribution</a:t>
            </a:r>
            <a:r>
              <a:rPr lang="en-GB" sz="2000">
                <a:solidFill>
                  <a:schemeClr val="tx1"/>
                </a:solidFill>
              </a:rPr>
              <a:t>: probability of </a:t>
            </a:r>
            <a:r>
              <a:rPr lang="en-US" sz="2000">
                <a:solidFill>
                  <a:schemeClr val="tx1"/>
                </a:solidFill>
              </a:rPr>
              <a:t>  # of successes in a sequence of N independent  trials with binary outcome, each of which yields success with probability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>
                <a:solidFill>
                  <a:schemeClr val="tx1"/>
                </a:solidFill>
              </a:rPr>
              <a:t>.</a:t>
            </a:r>
            <a:r>
              <a:rPr lang="en-US" sz="2400">
                <a:solidFill>
                  <a:schemeClr val="tx1"/>
                </a:solidFill>
              </a:rPr>
              <a:t> </a:t>
            </a:r>
            <a:endParaRPr lang="en-US" sz="2000">
              <a:solidFill>
                <a:schemeClr val="tx1"/>
              </a:solidFill>
              <a:cs typeface="Times New Roman" pitchFamily="18" charset="0"/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For instance, after observing 3 lime candies in a row: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P([lime, lime, lime| h </a:t>
            </a:r>
            <a:r>
              <a:rPr lang="en-US" sz="2000" i="1" baseline="-25000">
                <a:solidFill>
                  <a:srgbClr val="000000"/>
                </a:solidFill>
                <a:cs typeface="Times New Roman" pitchFamily="18" charset="0"/>
              </a:rPr>
              <a:t>50</a:t>
            </a:r>
            <a:r>
              <a:rPr lang="en-GB" sz="2000">
                <a:solidFill>
                  <a:srgbClr val="000000"/>
                </a:solidFill>
              </a:rPr>
              <a:t>) = 0.5</a:t>
            </a:r>
            <a:r>
              <a:rPr lang="en-GB" sz="2000" baseline="30000">
                <a:solidFill>
                  <a:srgbClr val="000000"/>
                </a:solidFill>
              </a:rPr>
              <a:t>3 </a:t>
            </a:r>
            <a:r>
              <a:rPr lang="en-GB" sz="2000">
                <a:solidFill>
                  <a:srgbClr val="000000"/>
                </a:solidFill>
              </a:rPr>
              <a:t>because the probability of seeing lime for each observation is 0.5 under this hypotheses</a:t>
            </a:r>
            <a:endParaRPr lang="en-GB" sz="2000" baseline="30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Example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79388" y="76517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If we re-wrap each candy and return it to the bag, our 10 observations are independent and identically distributed, </a:t>
            </a:r>
            <a:r>
              <a:rPr lang="en-GB" sz="2400" i="1" dirty="0" err="1">
                <a:solidFill>
                  <a:srgbClr val="000000"/>
                </a:solidFill>
              </a:rPr>
              <a:t>i.i.d</a:t>
            </a:r>
            <a:r>
              <a:rPr lang="en-GB" sz="2400" dirty="0">
                <a:solidFill>
                  <a:srgbClr val="000000"/>
                </a:solidFill>
              </a:rPr>
              <a:t>, so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b="1" dirty="0">
                <a:solidFill>
                  <a:srgbClr val="000000"/>
                </a:solidFill>
              </a:rPr>
              <a:t>d</a:t>
            </a:r>
            <a:r>
              <a:rPr lang="en-GB" sz="2000" i="1" dirty="0">
                <a:solidFill>
                  <a:srgbClr val="000000"/>
                </a:solidFill>
              </a:rPr>
              <a:t>| h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n-GB" sz="2000" i="1" dirty="0">
                <a:solidFill>
                  <a:srgbClr val="000000"/>
                </a:solidFill>
                <a:latin typeface="Arial Unicode MS" pitchFamily="34" charset="-128"/>
              </a:rPr>
              <a:t>∏</a:t>
            </a:r>
            <a:r>
              <a:rPr lang="en-GB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j 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i="1" dirty="0" err="1">
                <a:solidFill>
                  <a:srgbClr val="000000"/>
                </a:solidFill>
              </a:rPr>
              <a:t>d</a:t>
            </a:r>
            <a:r>
              <a:rPr lang="en-GB" sz="2000" i="1" baseline="-25000" dirty="0" err="1">
                <a:solidFill>
                  <a:srgbClr val="000000"/>
                </a:solidFill>
              </a:rPr>
              <a:t>j</a:t>
            </a:r>
            <a:r>
              <a:rPr lang="en-GB" sz="2000" i="1" dirty="0">
                <a:solidFill>
                  <a:srgbClr val="000000"/>
                </a:solidFill>
              </a:rPr>
              <a:t>| h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  for j=1,..,10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</a:rPr>
              <a:t>For a given </a:t>
            </a:r>
            <a:r>
              <a:rPr lang="en-GB" sz="2400" i="1" dirty="0">
                <a:solidFill>
                  <a:srgbClr val="000000"/>
                </a:solidFill>
              </a:rPr>
              <a:t>h</a:t>
            </a:r>
            <a:r>
              <a:rPr lang="el-GR" sz="24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 dirty="0">
                <a:solidFill>
                  <a:srgbClr val="000000"/>
                </a:solidFill>
              </a:rPr>
              <a:t> , the value of </a:t>
            </a:r>
            <a:r>
              <a:rPr lang="en-GB" sz="2400" i="1" dirty="0">
                <a:solidFill>
                  <a:srgbClr val="000000"/>
                </a:solidFill>
              </a:rPr>
              <a:t>P(</a:t>
            </a:r>
            <a:r>
              <a:rPr lang="en-GB" sz="2400" i="1" dirty="0" err="1">
                <a:solidFill>
                  <a:srgbClr val="000000"/>
                </a:solidFill>
              </a:rPr>
              <a:t>d</a:t>
            </a:r>
            <a:r>
              <a:rPr lang="en-GB" sz="2400" i="1" baseline="-25000" dirty="0" err="1">
                <a:solidFill>
                  <a:srgbClr val="000000"/>
                </a:solidFill>
              </a:rPr>
              <a:t>j</a:t>
            </a:r>
            <a:r>
              <a:rPr lang="en-GB" sz="2400" i="1" dirty="0">
                <a:solidFill>
                  <a:srgbClr val="000000"/>
                </a:solidFill>
              </a:rPr>
              <a:t>| h</a:t>
            </a:r>
            <a:r>
              <a:rPr lang="el-GR" sz="24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 i="1" dirty="0">
                <a:solidFill>
                  <a:srgbClr val="000000"/>
                </a:solidFill>
              </a:rPr>
              <a:t>) </a:t>
            </a:r>
            <a:r>
              <a:rPr lang="en-GB" sz="2400" dirty="0">
                <a:solidFill>
                  <a:srgbClr val="000000"/>
                </a:solidFill>
              </a:rPr>
              <a:t>is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i="1" dirty="0" err="1">
                <a:solidFill>
                  <a:srgbClr val="000000"/>
                </a:solidFill>
              </a:rPr>
              <a:t>d</a:t>
            </a:r>
            <a:r>
              <a:rPr lang="en-GB" sz="2000" i="1" baseline="-25000" dirty="0" err="1">
                <a:solidFill>
                  <a:srgbClr val="000000"/>
                </a:solidFill>
              </a:rPr>
              <a:t>j</a:t>
            </a:r>
            <a:r>
              <a:rPr lang="en-GB" sz="2000" i="1" dirty="0">
                <a:solidFill>
                  <a:srgbClr val="000000"/>
                </a:solidFill>
              </a:rPr>
              <a:t> = cherry| h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;   </a:t>
            </a:r>
            <a:r>
              <a:rPr lang="en-GB" sz="2000" i="1" dirty="0">
                <a:solidFill>
                  <a:srgbClr val="000000"/>
                </a:solidFill>
              </a:rPr>
              <a:t>P(</a:t>
            </a:r>
            <a:r>
              <a:rPr lang="en-GB" sz="2000" i="1" dirty="0" err="1">
                <a:solidFill>
                  <a:srgbClr val="000000"/>
                </a:solidFill>
              </a:rPr>
              <a:t>d</a:t>
            </a:r>
            <a:r>
              <a:rPr lang="en-GB" sz="2000" i="1" baseline="-25000" dirty="0" err="1">
                <a:solidFill>
                  <a:srgbClr val="000000"/>
                </a:solidFill>
              </a:rPr>
              <a:t>j</a:t>
            </a:r>
            <a:r>
              <a:rPr lang="en-GB" sz="2000" i="1" dirty="0">
                <a:solidFill>
                  <a:srgbClr val="000000"/>
                </a:solidFill>
              </a:rPr>
              <a:t> = </a:t>
            </a:r>
            <a:r>
              <a:rPr lang="en-GB" sz="2000" i="1" dirty="0" err="1">
                <a:solidFill>
                  <a:srgbClr val="000000"/>
                </a:solidFill>
              </a:rPr>
              <a:t>lime|h</a:t>
            </a:r>
            <a:r>
              <a:rPr lang="el-GR" sz="2000" i="1" baseline="-25000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 dirty="0">
                <a:solidFill>
                  <a:srgbClr val="000000"/>
                </a:solidFill>
              </a:rPr>
              <a:t>) = (1-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i="1" dirty="0">
                <a:solidFill>
                  <a:srgbClr val="000000"/>
                </a:solidFill>
                <a:cs typeface="Times New Roman" pitchFamily="18" charset="0"/>
              </a:rPr>
              <a:t>)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And given N observations, of which 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are cherry and </a:t>
            </a:r>
            <a:r>
              <a:rPr lang="en-GB" sz="2400" dirty="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400" dirty="0">
                <a:solidFill>
                  <a:srgbClr val="000000"/>
                </a:solidFill>
              </a:rPr>
              <a:t> = </a:t>
            </a:r>
            <a:r>
              <a:rPr lang="en-GB" sz="2400" i="1" dirty="0">
                <a:solidFill>
                  <a:srgbClr val="000000"/>
                </a:solidFill>
              </a:rPr>
              <a:t>N-c</a:t>
            </a:r>
            <a:r>
              <a:rPr lang="en-GB" sz="2400" dirty="0">
                <a:solidFill>
                  <a:srgbClr val="000000"/>
                </a:solidFill>
              </a:rPr>
              <a:t> lime</a:t>
            </a:r>
            <a:endParaRPr lang="en-US" sz="2400" dirty="0">
              <a:solidFill>
                <a:srgbClr val="000000"/>
              </a:solidFill>
            </a:endParaRPr>
          </a:p>
        </p:txBody>
      </p:sp>
      <p:graphicFrame>
        <p:nvGraphicFramePr>
          <p:cNvPr id="218117" name="Object 5"/>
          <p:cNvGraphicFramePr>
            <a:graphicFrameLocks noChangeAspect="1"/>
          </p:cNvGraphicFramePr>
          <p:nvPr>
            <p:ph idx="1"/>
          </p:nvPr>
        </p:nvGraphicFramePr>
        <p:xfrm>
          <a:off x="2168525" y="3648075"/>
          <a:ext cx="5021263" cy="593725"/>
        </p:xfrm>
        <a:graphic>
          <a:graphicData uri="http://schemas.openxmlformats.org/presentationml/2006/ole">
            <p:oleObj spid="_x0000_s147458" name="Equation" r:id="rId4" imgW="2577960" imgH="304560" progId="Equation.3">
              <p:embed/>
            </p:oleObj>
          </a:graphicData>
        </a:graphic>
      </p:graphicFrame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250825" y="436562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 dirty="0">
                <a:solidFill>
                  <a:schemeClr val="accent2"/>
                </a:solidFill>
              </a:rPr>
              <a:t>Binomial distribution</a:t>
            </a:r>
            <a:r>
              <a:rPr lang="en-GB" sz="2000" dirty="0">
                <a:solidFill>
                  <a:schemeClr val="tx1"/>
                </a:solidFill>
              </a:rPr>
              <a:t>: probability of </a:t>
            </a:r>
            <a:r>
              <a:rPr lang="en-US" sz="2000" dirty="0">
                <a:solidFill>
                  <a:schemeClr val="tx1"/>
                </a:solidFill>
              </a:rPr>
              <a:t>  # of successes in a sequence of N independent  trials with binary outcome, each of which yields success with probability </a:t>
            </a:r>
            <a:r>
              <a:rPr lang="el-GR" sz="2000" i="1" dirty="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For instance, after observing 3 lime candies in a row: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P([lime, lime, lime| h </a:t>
            </a:r>
            <a:r>
              <a:rPr lang="en-US" sz="2000" i="1" baseline="-25000" dirty="0">
                <a:solidFill>
                  <a:srgbClr val="000000"/>
                </a:solidFill>
                <a:cs typeface="Times New Roman" pitchFamily="18" charset="0"/>
              </a:rPr>
              <a:t>50</a:t>
            </a:r>
            <a:r>
              <a:rPr lang="en-GB" sz="2000" dirty="0">
                <a:solidFill>
                  <a:srgbClr val="000000"/>
                </a:solidFill>
              </a:rPr>
              <a:t>) = 0.5</a:t>
            </a:r>
            <a:r>
              <a:rPr lang="en-GB" sz="2000" baseline="30000" dirty="0">
                <a:solidFill>
                  <a:srgbClr val="000000"/>
                </a:solidFill>
              </a:rPr>
              <a:t>3 </a:t>
            </a:r>
            <a:r>
              <a:rPr lang="en-GB" sz="2000" dirty="0">
                <a:solidFill>
                  <a:srgbClr val="000000"/>
                </a:solidFill>
              </a:rPr>
              <a:t>because the probability of seeing lime for each observation is 0.5 under this hypotheses</a:t>
            </a:r>
            <a:endParaRPr lang="en-GB" sz="2000" baseline="300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071670" y="1571612"/>
            <a:ext cx="2714644" cy="428628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28662" y="2643182"/>
            <a:ext cx="4929222" cy="428628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85918" y="3714752"/>
            <a:ext cx="5500726" cy="428628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86182" y="5929330"/>
            <a:ext cx="5143536" cy="428628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57224" y="6357958"/>
            <a:ext cx="5143536" cy="357190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Example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79388" y="76517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If we re-wrap each candy and return it to the bag, our 10 observations are independent and identically distributed, </a:t>
            </a:r>
            <a:r>
              <a:rPr lang="en-GB" sz="2400" i="1">
                <a:solidFill>
                  <a:srgbClr val="000000"/>
                </a:solidFill>
              </a:rPr>
              <a:t>i.i.d</a:t>
            </a:r>
            <a:r>
              <a:rPr lang="en-GB" sz="2400">
                <a:solidFill>
                  <a:srgbClr val="000000"/>
                </a:solidFill>
              </a:rPr>
              <a:t>, so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>
                <a:solidFill>
                  <a:srgbClr val="000000"/>
                </a:solidFill>
              </a:rPr>
              <a:t>P(</a:t>
            </a:r>
            <a:r>
              <a:rPr lang="en-GB" sz="2000" b="1">
                <a:solidFill>
                  <a:srgbClr val="000000"/>
                </a:solidFill>
              </a:rPr>
              <a:t>d</a:t>
            </a:r>
            <a:r>
              <a:rPr lang="en-GB" sz="2000" i="1">
                <a:solidFill>
                  <a:srgbClr val="000000"/>
                </a:solidFill>
              </a:rPr>
              <a:t>| 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= 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For a given </a:t>
            </a:r>
            <a:r>
              <a:rPr lang="en-GB" sz="2400" i="1">
                <a:solidFill>
                  <a:srgbClr val="000000"/>
                </a:solidFill>
              </a:rPr>
              <a:t>h</a:t>
            </a:r>
            <a:r>
              <a:rPr lang="el-GR" sz="24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>
                <a:solidFill>
                  <a:srgbClr val="000000"/>
                </a:solidFill>
              </a:rPr>
              <a:t> , the value of </a:t>
            </a:r>
            <a:r>
              <a:rPr lang="en-GB" sz="2400" i="1">
                <a:solidFill>
                  <a:srgbClr val="000000"/>
                </a:solidFill>
              </a:rPr>
              <a:t>P(d</a:t>
            </a:r>
            <a:r>
              <a:rPr lang="en-GB" sz="2400" i="1" baseline="-25000">
                <a:solidFill>
                  <a:srgbClr val="000000"/>
                </a:solidFill>
              </a:rPr>
              <a:t>j</a:t>
            </a:r>
            <a:r>
              <a:rPr lang="en-GB" sz="2400" i="1">
                <a:solidFill>
                  <a:srgbClr val="000000"/>
                </a:solidFill>
              </a:rPr>
              <a:t>| h</a:t>
            </a:r>
            <a:r>
              <a:rPr lang="el-GR" sz="24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400" i="1">
                <a:solidFill>
                  <a:srgbClr val="000000"/>
                </a:solidFill>
              </a:rPr>
              <a:t>) </a:t>
            </a:r>
            <a:r>
              <a:rPr lang="en-GB" sz="2400">
                <a:solidFill>
                  <a:srgbClr val="000000"/>
                </a:solidFill>
              </a:rPr>
              <a:t>is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i="1">
                <a:solidFill>
                  <a:srgbClr val="000000"/>
                </a:solidFill>
              </a:rPr>
              <a:t>P(d</a:t>
            </a:r>
            <a:r>
              <a:rPr lang="en-GB" sz="2000" i="1" baseline="-25000">
                <a:solidFill>
                  <a:srgbClr val="000000"/>
                </a:solidFill>
              </a:rPr>
              <a:t>j</a:t>
            </a:r>
            <a:r>
              <a:rPr lang="en-GB" sz="2000" i="1">
                <a:solidFill>
                  <a:srgbClr val="000000"/>
                </a:solidFill>
              </a:rPr>
              <a:t> = cherry| 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=      ;    P(d</a:t>
            </a:r>
            <a:r>
              <a:rPr lang="en-GB" sz="2000" i="1" baseline="-25000">
                <a:solidFill>
                  <a:srgbClr val="000000"/>
                </a:solidFill>
              </a:rPr>
              <a:t>j</a:t>
            </a:r>
            <a:r>
              <a:rPr lang="en-GB" sz="2000" i="1">
                <a:solidFill>
                  <a:srgbClr val="000000"/>
                </a:solidFill>
              </a:rPr>
              <a:t> = lime|h</a:t>
            </a:r>
            <a:r>
              <a:rPr lang="el-GR" sz="2000" i="1" baseline="-25000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GB" sz="2000" i="1">
                <a:solidFill>
                  <a:srgbClr val="000000"/>
                </a:solidFill>
              </a:rPr>
              <a:t>) = </a:t>
            </a:r>
            <a:endParaRPr lang="en-US" sz="2000" i="1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And given N observations, of which </a:t>
            </a:r>
            <a:r>
              <a:rPr lang="en-US" sz="2400" i="1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are cherry and </a:t>
            </a:r>
            <a:r>
              <a:rPr lang="en-GB" sz="2400">
                <a:solidFill>
                  <a:srgbClr val="000000"/>
                </a:solidFill>
                <a:latin typeface="Freestyle Script" pitchFamily="66" charset="0"/>
              </a:rPr>
              <a:t>l</a:t>
            </a:r>
            <a:r>
              <a:rPr lang="en-GB" sz="2400">
                <a:solidFill>
                  <a:srgbClr val="000000"/>
                </a:solidFill>
              </a:rPr>
              <a:t> = </a:t>
            </a:r>
            <a:r>
              <a:rPr lang="en-GB" sz="2400" i="1">
                <a:solidFill>
                  <a:srgbClr val="000000"/>
                </a:solidFill>
              </a:rPr>
              <a:t>N-c</a:t>
            </a:r>
            <a:r>
              <a:rPr lang="en-GB" sz="2400">
                <a:solidFill>
                  <a:srgbClr val="000000"/>
                </a:solidFill>
              </a:rPr>
              <a:t> lime</a:t>
            </a:r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218117" name="Object 2"/>
          <p:cNvGraphicFramePr>
            <a:graphicFrameLocks noChangeAspect="1"/>
          </p:cNvGraphicFramePr>
          <p:nvPr>
            <p:ph idx="1"/>
          </p:nvPr>
        </p:nvGraphicFramePr>
        <p:xfrm>
          <a:off x="3787775" y="3648075"/>
          <a:ext cx="1781175" cy="593725"/>
        </p:xfrm>
        <a:graphic>
          <a:graphicData uri="http://schemas.openxmlformats.org/presentationml/2006/ole">
            <p:oleObj spid="_x0000_s2050" name="Equation" r:id="rId4" imgW="685800" imgH="228600" progId="Equation.3">
              <p:embed/>
            </p:oleObj>
          </a:graphicData>
        </a:graphic>
      </p:graphicFrame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250825" y="4365625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 b="1" i="1">
                <a:solidFill>
                  <a:schemeClr val="accent2"/>
                </a:solidFill>
              </a:rPr>
              <a:t>Binomial distribution</a:t>
            </a:r>
            <a:r>
              <a:rPr lang="en-GB" sz="2000">
                <a:solidFill>
                  <a:schemeClr val="tx1"/>
                </a:solidFill>
              </a:rPr>
              <a:t>: probability of </a:t>
            </a:r>
            <a:r>
              <a:rPr lang="en-US" sz="2000">
                <a:solidFill>
                  <a:schemeClr val="tx1"/>
                </a:solidFill>
              </a:rPr>
              <a:t>  # of successes in a sequence of N independent  trials with binary outcome, each of which yields success with probability </a:t>
            </a:r>
            <a:r>
              <a:rPr lang="el-GR" sz="2000" i="1">
                <a:solidFill>
                  <a:srgbClr val="000000"/>
                </a:solidFill>
                <a:cs typeface="Times New Roman" pitchFamily="18" charset="0"/>
              </a:rPr>
              <a:t>θ</a:t>
            </a:r>
            <a:r>
              <a:rPr lang="en-US" sz="2000">
                <a:solidFill>
                  <a:schemeClr val="tx1"/>
                </a:solidFill>
              </a:rPr>
              <a:t>.</a:t>
            </a:r>
            <a:r>
              <a:rPr lang="en-US" sz="2400">
                <a:solidFill>
                  <a:schemeClr val="tx1"/>
                </a:solidFill>
              </a:rPr>
              <a:t> </a:t>
            </a:r>
            <a:endParaRPr lang="en-US" sz="2000">
              <a:solidFill>
                <a:schemeClr val="tx1"/>
              </a:solidFill>
              <a:cs typeface="Times New Roman" pitchFamily="18" charset="0"/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For instance, after observing 3 lime candies in a row: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P([lime, lime, lime| h </a:t>
            </a:r>
            <a:r>
              <a:rPr lang="en-US" sz="2000" i="1" baseline="-25000">
                <a:solidFill>
                  <a:srgbClr val="000000"/>
                </a:solidFill>
                <a:cs typeface="Times New Roman" pitchFamily="18" charset="0"/>
              </a:rPr>
              <a:t>50</a:t>
            </a:r>
            <a:r>
              <a:rPr lang="en-GB" sz="2000">
                <a:solidFill>
                  <a:srgbClr val="000000"/>
                </a:solidFill>
              </a:rPr>
              <a:t>) =</a:t>
            </a:r>
            <a:endParaRPr lang="en-GB" sz="2000" baseline="30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107950" y="472440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>
                <a:solidFill>
                  <a:srgbClr val="000000"/>
                </a:solidFill>
              </a:rPr>
              <a:t>Initially, the </a:t>
            </a:r>
            <a:r>
              <a:rPr lang="en-GB" sz="2000" i="1">
                <a:solidFill>
                  <a:srgbClr val="000000"/>
                </a:solidFill>
              </a:rPr>
              <a:t>hp</a:t>
            </a:r>
            <a:r>
              <a:rPr lang="en-GB" sz="2000">
                <a:solidFill>
                  <a:srgbClr val="000000"/>
                </a:solidFill>
              </a:rPr>
              <a:t> with higher priors dominate (h</a:t>
            </a:r>
            <a:r>
              <a:rPr lang="en-GB" sz="2000" baseline="-25000">
                <a:solidFill>
                  <a:srgbClr val="000000"/>
                </a:solidFill>
              </a:rPr>
              <a:t>50</a:t>
            </a:r>
            <a:r>
              <a:rPr lang="en-GB" sz="2000">
                <a:solidFill>
                  <a:srgbClr val="000000"/>
                </a:solidFill>
              </a:rPr>
              <a:t> with prior = 0.4)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000">
                <a:solidFill>
                  <a:srgbClr val="000000"/>
                </a:solidFill>
              </a:rPr>
              <a:t>As data comes in, the true hypothesis (h</a:t>
            </a:r>
            <a:r>
              <a:rPr lang="en-GB" sz="2000" baseline="-25000">
                <a:solidFill>
                  <a:srgbClr val="000000"/>
                </a:solidFill>
              </a:rPr>
              <a:t>0</a:t>
            </a:r>
            <a:r>
              <a:rPr lang="en-GB" sz="2000">
                <a:solidFill>
                  <a:srgbClr val="000000"/>
                </a:solidFill>
              </a:rPr>
              <a:t> ) starts dominating, as the probability of seeing this data given the other hypotheses gets increasingly smaller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After seeing three lime candies in a row, the probability that the bag is the all-lime one starts taking off</a:t>
            </a:r>
          </a:p>
        </p:txBody>
      </p:sp>
      <p:sp>
        <p:nvSpPr>
          <p:cNvPr id="24579" name="Text Box 7"/>
          <p:cNvSpPr txBox="1">
            <a:spLocks noChangeArrowheads="1"/>
          </p:cNvSpPr>
          <p:nvPr/>
        </p:nvSpPr>
        <p:spPr bwMode="auto">
          <a:xfrm>
            <a:off x="6784975" y="1560513"/>
            <a:ext cx="11001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4580" name="Group 20"/>
          <p:cNvGrpSpPr>
            <a:grpSpLocks/>
          </p:cNvGrpSpPr>
          <p:nvPr/>
        </p:nvGrpSpPr>
        <p:grpSpPr bwMode="auto">
          <a:xfrm>
            <a:off x="0" y="549275"/>
            <a:ext cx="7015163" cy="4187825"/>
            <a:chOff x="158" y="436"/>
            <a:chExt cx="4419" cy="2638"/>
          </a:xfrm>
        </p:grpSpPr>
        <p:pic>
          <p:nvPicPr>
            <p:cNvPr id="24583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8" y="436"/>
              <a:ext cx="4419" cy="2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4" name="Text Box 18"/>
            <p:cNvSpPr txBox="1">
              <a:spLocks noChangeArrowheads="1"/>
            </p:cNvSpPr>
            <p:nvPr/>
          </p:nvSpPr>
          <p:spPr bwMode="auto">
            <a:xfrm>
              <a:off x="1111" y="663"/>
              <a:ext cx="489" cy="60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</a:rPr>
                <a:t>P(h</a:t>
              </a:r>
              <a:r>
                <a:rPr lang="en-US" sz="1400" b="1" baseline="-25000">
                  <a:solidFill>
                    <a:srgbClr val="FF3300"/>
                  </a:solidFill>
                </a:rPr>
                <a:t>100</a:t>
              </a:r>
              <a:r>
                <a:rPr lang="en-US" sz="1400" b="1">
                  <a:solidFill>
                    <a:srgbClr val="FF3300"/>
                  </a:solidFill>
                </a:rPr>
                <a:t>|d)</a:t>
              </a:r>
            </a:p>
            <a:p>
              <a:r>
                <a:rPr lang="en-US" sz="1400" b="1">
                  <a:solidFill>
                    <a:srgbClr val="00FF00"/>
                  </a:solidFill>
                </a:rPr>
                <a:t>P(h</a:t>
              </a:r>
              <a:r>
                <a:rPr lang="en-US" sz="1400" b="1" baseline="-25000">
                  <a:solidFill>
                    <a:srgbClr val="00FF00"/>
                  </a:solidFill>
                </a:rPr>
                <a:t>75</a:t>
              </a:r>
              <a:r>
                <a:rPr lang="en-US" sz="1400" b="1">
                  <a:solidFill>
                    <a:srgbClr val="00FF00"/>
                  </a:solidFill>
                </a:rPr>
                <a:t>|d)</a:t>
              </a:r>
            </a:p>
            <a:p>
              <a:r>
                <a:rPr lang="en-US" sz="1400" b="1">
                  <a:solidFill>
                    <a:schemeClr val="accent2"/>
                  </a:solidFill>
                </a:rPr>
                <a:t>P(h</a:t>
              </a:r>
              <a:r>
                <a:rPr lang="en-US" sz="1400" b="1" baseline="-25000">
                  <a:solidFill>
                    <a:schemeClr val="accent2"/>
                  </a:solidFill>
                </a:rPr>
                <a:t>50</a:t>
              </a:r>
              <a:r>
                <a:rPr lang="en-US" sz="1400" b="1">
                  <a:solidFill>
                    <a:schemeClr val="accent2"/>
                  </a:solidFill>
                </a:rPr>
                <a:t>|d)</a:t>
              </a:r>
            </a:p>
            <a:p>
              <a:r>
                <a:rPr lang="en-US" sz="1400" b="1">
                  <a:solidFill>
                    <a:srgbClr val="CC3399"/>
                  </a:solidFill>
                </a:rPr>
                <a:t>P(h</a:t>
              </a:r>
              <a:r>
                <a:rPr lang="en-US" sz="1400" b="1" baseline="-25000">
                  <a:solidFill>
                    <a:srgbClr val="CC3399"/>
                  </a:solidFill>
                </a:rPr>
                <a:t>25</a:t>
              </a:r>
              <a:r>
                <a:rPr lang="en-US" sz="1400" b="1">
                  <a:solidFill>
                    <a:srgbClr val="CC3399"/>
                  </a:solidFill>
                </a:rPr>
                <a:t>|d)</a:t>
              </a:r>
            </a:p>
            <a:p>
              <a:r>
                <a:rPr lang="en-US" sz="1400" b="1">
                  <a:solidFill>
                    <a:srgbClr val="00FFCC"/>
                  </a:solidFill>
                </a:rPr>
                <a:t>P(h</a:t>
              </a:r>
              <a:r>
                <a:rPr lang="en-US" sz="1400" b="1" baseline="-25000">
                  <a:solidFill>
                    <a:srgbClr val="00FFCC"/>
                  </a:solidFill>
                </a:rPr>
                <a:t>0</a:t>
              </a:r>
              <a:r>
                <a:rPr lang="en-US" sz="1400" b="1">
                  <a:solidFill>
                    <a:srgbClr val="00FFCC"/>
                  </a:solidFill>
                </a:rPr>
                <a:t>|d)</a:t>
              </a:r>
            </a:p>
          </p:txBody>
        </p:sp>
      </p:grpSp>
      <p:sp>
        <p:nvSpPr>
          <p:cNvPr id="193555" name="AutoShape 19"/>
          <p:cNvSpPr>
            <a:spLocks noChangeArrowheads="1"/>
          </p:cNvSpPr>
          <p:nvPr/>
        </p:nvSpPr>
        <p:spPr bwMode="auto">
          <a:xfrm>
            <a:off x="5435600" y="1989138"/>
            <a:ext cx="3455988" cy="647700"/>
          </a:xfrm>
          <a:prstGeom prst="wedgeRectCallout">
            <a:avLst>
              <a:gd name="adj1" fmla="val -65847"/>
              <a:gd name="adj2" fmla="val 2352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400" i="1">
                <a:solidFill>
                  <a:srgbClr val="000000"/>
                </a:solidFill>
              </a:rPr>
              <a:t>P(h</a:t>
            </a:r>
            <a:r>
              <a:rPr lang="en-GB" sz="2400" i="1" baseline="-25000">
                <a:solidFill>
                  <a:srgbClr val="000000"/>
                </a:solidFill>
              </a:rPr>
              <a:t>i</a:t>
            </a:r>
            <a:r>
              <a:rPr lang="en-GB" sz="2400" i="1">
                <a:solidFill>
                  <a:srgbClr val="000000"/>
                </a:solidFill>
              </a:rPr>
              <a:t> |</a:t>
            </a:r>
            <a:r>
              <a:rPr lang="en-GB" sz="2400" b="1">
                <a:solidFill>
                  <a:srgbClr val="000000"/>
                </a:solidFill>
              </a:rPr>
              <a:t>d</a:t>
            </a:r>
            <a:r>
              <a:rPr lang="en-GB" sz="2400" i="1">
                <a:solidFill>
                  <a:srgbClr val="000000"/>
                </a:solidFill>
              </a:rPr>
              <a:t>) = </a:t>
            </a:r>
            <a:r>
              <a:rPr lang="el-GR" sz="2400" i="1">
                <a:solidFill>
                  <a:srgbClr val="000000"/>
                </a:solidFill>
              </a:rPr>
              <a:t>α</a:t>
            </a:r>
            <a:r>
              <a:rPr lang="en-GB" sz="2400" i="1">
                <a:solidFill>
                  <a:srgbClr val="000000"/>
                </a:solidFill>
              </a:rPr>
              <a:t>P(</a:t>
            </a:r>
            <a:r>
              <a:rPr lang="en-GB" sz="2400" b="1">
                <a:solidFill>
                  <a:srgbClr val="000000"/>
                </a:solidFill>
              </a:rPr>
              <a:t>d</a:t>
            </a:r>
            <a:r>
              <a:rPr lang="en-GB" sz="2400" i="1">
                <a:solidFill>
                  <a:srgbClr val="000000"/>
                </a:solidFill>
              </a:rPr>
              <a:t>| h</a:t>
            </a:r>
            <a:r>
              <a:rPr lang="en-GB" sz="2400" i="1" baseline="-25000">
                <a:solidFill>
                  <a:srgbClr val="000000"/>
                </a:solidFill>
              </a:rPr>
              <a:t>i</a:t>
            </a:r>
            <a:r>
              <a:rPr lang="en-GB" sz="2400" i="1">
                <a:solidFill>
                  <a:srgbClr val="000000"/>
                </a:solidFill>
              </a:rPr>
              <a:t>) P(h</a:t>
            </a:r>
            <a:r>
              <a:rPr lang="en-GB" sz="2400" i="1" baseline="-25000">
                <a:solidFill>
                  <a:srgbClr val="000000"/>
                </a:solidFill>
              </a:rPr>
              <a:t>i</a:t>
            </a:r>
            <a:r>
              <a:rPr lang="en-GB" sz="2400" i="1">
                <a:solidFill>
                  <a:srgbClr val="000000"/>
                </a:solidFill>
              </a:rPr>
              <a:t>)</a:t>
            </a: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Posterior Probability of 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5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5715</TotalTime>
  <Words>3095</Words>
  <Application>Microsoft Office PowerPoint</Application>
  <PresentationFormat>On-screen Show (4:3)</PresentationFormat>
  <Paragraphs>338</Paragraphs>
  <Slides>39</Slides>
  <Notes>35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Equation</vt:lpstr>
      <vt:lpstr>Bayesian Learning and Learning Bayesian Networks</vt:lpstr>
      <vt:lpstr>Overview</vt:lpstr>
      <vt:lpstr>Full Bayesian Learning</vt:lpstr>
      <vt:lpstr>Full Bayesian Learning</vt:lpstr>
      <vt:lpstr>Example</vt:lpstr>
      <vt:lpstr>Example</vt:lpstr>
      <vt:lpstr>Example</vt:lpstr>
      <vt:lpstr>Example</vt:lpstr>
      <vt:lpstr>Posterior Probability of H</vt:lpstr>
      <vt:lpstr>Prediction Probability</vt:lpstr>
      <vt:lpstr>Overview</vt:lpstr>
      <vt:lpstr>MAP approximation</vt:lpstr>
      <vt:lpstr>MAP approximation</vt:lpstr>
      <vt:lpstr>Bias</vt:lpstr>
      <vt:lpstr>Overview</vt:lpstr>
      <vt:lpstr>Maximum Likelihood (ML)Learning</vt:lpstr>
      <vt:lpstr>Maximum Likelihood (ML) Learning</vt:lpstr>
      <vt:lpstr>Overview</vt:lpstr>
      <vt:lpstr>Learning BNets: Complete Data</vt:lpstr>
      <vt:lpstr>ML  learning: example</vt:lpstr>
      <vt:lpstr>ML  learning: example (cont’d)</vt:lpstr>
      <vt:lpstr>ML  learning: example (cont’d)</vt:lpstr>
      <vt:lpstr>Frequencies as Priors</vt:lpstr>
      <vt:lpstr>General ML procedure</vt:lpstr>
      <vt:lpstr>Another example</vt:lpstr>
      <vt:lpstr>Another example</vt:lpstr>
      <vt:lpstr>Another example (cont’d)</vt:lpstr>
      <vt:lpstr>Another example (cont’d)</vt:lpstr>
      <vt:lpstr>Another example (cont’d)</vt:lpstr>
      <vt:lpstr>Another example (cont’d)</vt:lpstr>
      <vt:lpstr>ML parameter learning in Bayes nets</vt:lpstr>
      <vt:lpstr>Very Popular Application </vt:lpstr>
      <vt:lpstr>Very Popular Application </vt:lpstr>
      <vt:lpstr>Example</vt:lpstr>
      <vt:lpstr>Example</vt:lpstr>
      <vt:lpstr>Problem with ML parameter learning</vt:lpstr>
      <vt:lpstr>Probability from Experts</vt:lpstr>
      <vt:lpstr>Combining Experts and Data</vt:lpstr>
      <vt:lpstr>Combining Experts and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580</cp:revision>
  <dcterms:modified xsi:type="dcterms:W3CDTF">2010-03-17T00:26:50Z</dcterms:modified>
</cp:coreProperties>
</file>