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62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handoutMasterIdLst>
    <p:handoutMasterId r:id="rId66"/>
  </p:handoutMasterIdLst>
  <p:sldIdLst>
    <p:sldId id="363" r:id="rId2"/>
    <p:sldId id="462" r:id="rId3"/>
    <p:sldId id="465" r:id="rId4"/>
    <p:sldId id="464" r:id="rId5"/>
    <p:sldId id="459" r:id="rId6"/>
    <p:sldId id="364" r:id="rId7"/>
    <p:sldId id="365" r:id="rId8"/>
    <p:sldId id="434" r:id="rId9"/>
    <p:sldId id="366" r:id="rId10"/>
    <p:sldId id="367" r:id="rId11"/>
    <p:sldId id="370" r:id="rId12"/>
    <p:sldId id="410" r:id="rId13"/>
    <p:sldId id="435" r:id="rId14"/>
    <p:sldId id="404" r:id="rId15"/>
    <p:sldId id="405" r:id="rId16"/>
    <p:sldId id="409" r:id="rId17"/>
    <p:sldId id="411" r:id="rId18"/>
    <p:sldId id="371" r:id="rId19"/>
    <p:sldId id="438" r:id="rId20"/>
    <p:sldId id="401" r:id="rId21"/>
    <p:sldId id="402" r:id="rId22"/>
    <p:sldId id="439" r:id="rId23"/>
    <p:sldId id="463" r:id="rId24"/>
    <p:sldId id="436" r:id="rId25"/>
    <p:sldId id="403" r:id="rId26"/>
    <p:sldId id="399" r:id="rId27"/>
    <p:sldId id="412" r:id="rId28"/>
    <p:sldId id="376" r:id="rId29"/>
    <p:sldId id="389" r:id="rId30"/>
    <p:sldId id="437" r:id="rId31"/>
    <p:sldId id="415" r:id="rId32"/>
    <p:sldId id="442" r:id="rId33"/>
    <p:sldId id="443" r:id="rId34"/>
    <p:sldId id="420" r:id="rId35"/>
    <p:sldId id="417" r:id="rId36"/>
    <p:sldId id="418" r:id="rId37"/>
    <p:sldId id="377" r:id="rId38"/>
    <p:sldId id="421" r:id="rId39"/>
    <p:sldId id="423" r:id="rId40"/>
    <p:sldId id="414" r:id="rId41"/>
    <p:sldId id="422" r:id="rId42"/>
    <p:sldId id="450" r:id="rId43"/>
    <p:sldId id="451" r:id="rId44"/>
    <p:sldId id="452" r:id="rId45"/>
    <p:sldId id="453" r:id="rId46"/>
    <p:sldId id="454" r:id="rId47"/>
    <p:sldId id="455" r:id="rId48"/>
    <p:sldId id="456" r:id="rId49"/>
    <p:sldId id="457" r:id="rId50"/>
    <p:sldId id="458" r:id="rId51"/>
    <p:sldId id="427" r:id="rId52"/>
    <p:sldId id="449" r:id="rId53"/>
    <p:sldId id="428" r:id="rId54"/>
    <p:sldId id="429" r:id="rId55"/>
    <p:sldId id="445" r:id="rId56"/>
    <p:sldId id="446" r:id="rId57"/>
    <p:sldId id="447" r:id="rId58"/>
    <p:sldId id="448" r:id="rId59"/>
    <p:sldId id="430" r:id="rId60"/>
    <p:sldId id="431" r:id="rId61"/>
    <p:sldId id="432" r:id="rId62"/>
    <p:sldId id="433" r:id="rId63"/>
    <p:sldId id="441" r:id="rId64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0000"/>
    <a:srgbClr val="9900CC"/>
    <a:srgbClr val="9966FF"/>
    <a:srgbClr val="9933FF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9503" autoAdjust="0"/>
    <p:restoredTop sz="92254" autoAdjust="0"/>
  </p:normalViewPr>
  <p:slideViewPr>
    <p:cSldViewPr>
      <p:cViewPr varScale="1">
        <p:scale>
          <a:sx n="124" d="100"/>
          <a:sy n="124" d="100"/>
        </p:scale>
        <p:origin x="-14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056"/>
    </p:cViewPr>
  </p:sorterViewPr>
  <p:notesViewPr>
    <p:cSldViewPr>
      <p:cViewPr>
        <p:scale>
          <a:sx n="100" d="100"/>
          <a:sy n="100" d="100"/>
        </p:scale>
        <p:origin x="-870" y="-72"/>
      </p:cViewPr>
      <p:guideLst>
        <p:guide orient="horz" pos="2304"/>
        <p:guide pos="30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B59E15C7-E335-4BC2-9462-EC274445D7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smtClean="0"/>
            </a:lvl1pPr>
          </a:lstStyle>
          <a:p>
            <a:pPr>
              <a:defRPr/>
            </a:pPr>
            <a:fld id="{59BB2CE0-E592-47FC-B0E9-4F84FECCE5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76A114-EBAF-4620-AF55-253577744797}" type="slidenum">
              <a:rPr lang="en-US"/>
              <a:pPr/>
              <a:t>1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7688"/>
            <a:ext cx="3657600" cy="27432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247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ED6225-943C-4468-A2C2-A77FE3DEB9D4}" type="slidenum">
              <a:rPr lang="en-US"/>
              <a:pPr/>
              <a:t>11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4249AA-97D8-42C2-B7CD-94336EED6DBC}" type="slidenum">
              <a:rPr lang="en-US"/>
              <a:pPr/>
              <a:t>12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7688"/>
            <a:ext cx="3657600" cy="27432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247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D2263C-1B35-4D28-9BE1-D72488F2904A}" type="slidenum">
              <a:rPr lang="en-US"/>
              <a:pPr/>
              <a:t>13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3388" y="549275"/>
            <a:ext cx="3657600" cy="2743200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FCF3C4-1C93-403F-B32B-EBA981609A83}" type="slidenum">
              <a:rPr lang="en-US"/>
              <a:pPr/>
              <a:t>14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97A825-A372-4921-B476-827C3F3570FB}" type="slidenum">
              <a:rPr lang="en-US"/>
              <a:pPr/>
              <a:t>15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3352800"/>
            <a:ext cx="7040562" cy="329247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1D036D-9199-4B0F-BBA7-728F451F4A5B}" type="slidenum">
              <a:rPr lang="en-US"/>
              <a:pPr/>
              <a:t>16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3352800"/>
            <a:ext cx="7040562" cy="329247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2D0BEA-C9EC-4DE0-80F7-349FF8054FB1}" type="slidenum">
              <a:rPr lang="en-US"/>
              <a:pPr/>
              <a:t>17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7688"/>
            <a:ext cx="3657600" cy="2743200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247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12DEFB-7582-4E1D-9002-C929630B9EF2}" type="slidenum">
              <a:rPr lang="en-US"/>
              <a:pPr/>
              <a:t>18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B34EEF-178D-442C-A274-3C931B9A0990}" type="slidenum">
              <a:rPr lang="en-US"/>
              <a:pPr/>
              <a:t>19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9FBB1E-7118-443A-95E0-DB0D759891D1}" type="slidenum">
              <a:rPr lang="en-US"/>
              <a:pPr/>
              <a:t>20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76A114-EBAF-4620-AF55-253577744797}" type="slidenum">
              <a:rPr lang="en-US"/>
              <a:pPr/>
              <a:t>3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7688"/>
            <a:ext cx="3657600" cy="27432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247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E2F9EC-83DE-46A4-B9DF-DF8AEA5A723A}" type="slidenum">
              <a:rPr lang="en-US"/>
              <a:pPr/>
              <a:t>21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955AFB-FE40-43EC-8861-2F8C6DB1443A}" type="slidenum">
              <a:rPr lang="en-US"/>
              <a:pPr/>
              <a:t>22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955AFB-FE40-43EC-8861-2F8C6DB1443A}" type="slidenum">
              <a:rPr lang="en-US"/>
              <a:pPr/>
              <a:t>23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B7F70F-BA14-494D-B4A8-B66A7441DE88}" type="slidenum">
              <a:rPr lang="en-US"/>
              <a:pPr/>
              <a:t>24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86CCF4-A6E8-48D6-8D38-55BF96694280}" type="slidenum">
              <a:rPr lang="en-US"/>
              <a:pPr/>
              <a:t>25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5B2F53-ED50-46A1-B32B-45A30FA5FEF2}" type="slidenum">
              <a:rPr lang="en-US"/>
              <a:pPr/>
              <a:t>26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E659C7-33D2-4993-8350-2709EF5524C5}" type="slidenum">
              <a:rPr lang="en-US"/>
              <a:pPr/>
              <a:t>27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7688"/>
            <a:ext cx="3657600" cy="27432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247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298C50-49D9-4E28-8354-08AEE7E0F202}" type="slidenum">
              <a:rPr lang="en-US"/>
              <a:pPr/>
              <a:t>28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793FA2-9FC2-4A3A-A270-676FC0D97BF4}" type="slidenum">
              <a:rPr lang="en-US"/>
              <a:pPr/>
              <a:t>29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D2F578-AA06-4CA9-B0FE-398248B2DB95}" type="slidenum">
              <a:rPr lang="en-US"/>
              <a:pPr/>
              <a:t>30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76A114-EBAF-4620-AF55-253577744797}" type="slidenum">
              <a:rPr lang="en-US"/>
              <a:pPr/>
              <a:t>4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7688"/>
            <a:ext cx="3657600" cy="27432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247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2B1B39-6F17-4845-B7D4-D8C6628430F4}" type="slidenum">
              <a:rPr lang="en-US"/>
              <a:pPr/>
              <a:t>31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2D556F-5C37-4350-95BF-EC617B69E2C2}" type="slidenum">
              <a:rPr lang="en-US"/>
              <a:pPr/>
              <a:t>32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2A267B-BCFF-4FAA-8D07-24C5FF1C9F5B}" type="slidenum">
              <a:rPr lang="en-US"/>
              <a:pPr/>
              <a:t>33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250A92-9DEE-4767-9E38-5774ED2E7419}" type="slidenum">
              <a:rPr lang="en-US"/>
              <a:pPr/>
              <a:t>34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AA6CE7-6BCD-4F94-8ADE-A8307B501B83}" type="slidenum">
              <a:rPr lang="en-US"/>
              <a:pPr/>
              <a:t>35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109EA1-577C-4D64-845E-E470059490F8}" type="slidenum">
              <a:rPr lang="en-US"/>
              <a:pPr/>
              <a:t>36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25547C-B10C-4046-9595-2423AEA69C4D}" type="slidenum">
              <a:rPr lang="en-US"/>
              <a:pPr/>
              <a:t>37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F0219E-E982-4EF2-9DC1-59A5C36E01D4}" type="slidenum">
              <a:rPr lang="en-US"/>
              <a:pPr/>
              <a:t>38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40A205-C063-4E98-88A8-4F286B9FBB79}" type="slidenum">
              <a:rPr lang="en-US"/>
              <a:pPr/>
              <a:t>39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18D793-F73E-4756-B5E8-3620CDE7F16C}" type="slidenum">
              <a:rPr lang="en-US"/>
              <a:pPr/>
              <a:t>40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7688"/>
            <a:ext cx="3657600" cy="2743200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247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8F6F40-2F8F-40BF-B89C-3ADE6291EACB}" type="slidenum">
              <a:rPr lang="en-US"/>
              <a:pPr/>
              <a:t>5</a:t>
            </a:fld>
            <a:endParaRPr lang="en-US"/>
          </a:p>
        </p:txBody>
      </p:sp>
      <p:sp>
        <p:nvSpPr>
          <p:cNvPr id="44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E3F928-3FBA-4F47-9275-3684AAEAD8A9}" type="slidenum">
              <a:rPr lang="en-US"/>
              <a:pPr/>
              <a:t>41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47688"/>
            <a:ext cx="3657600" cy="2743200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247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7856CE-23E8-4DD3-A49D-2751A570B60D}" type="slidenum">
              <a:rPr lang="en-US"/>
              <a:pPr/>
              <a:t>42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BFDB53-E171-444A-B89E-DB97776C7D3D}" type="slidenum">
              <a:rPr lang="en-US"/>
              <a:pPr/>
              <a:t>43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15F25C-47D2-46B6-BCEB-72A14E5B2495}" type="slidenum">
              <a:rPr lang="en-US"/>
              <a:pPr/>
              <a:t>44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919AEF-6915-4C4C-8719-A82D1E15B402}" type="slidenum">
              <a:rPr lang="en-US"/>
              <a:pPr/>
              <a:t>45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B2BB96-F17D-4966-B560-E11C28FC38C0}" type="slidenum">
              <a:rPr lang="en-US"/>
              <a:pPr/>
              <a:t>46</a:t>
            </a:fld>
            <a:endParaRPr 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DDC4BD-19F4-416F-A71D-C97CCD01D878}" type="slidenum">
              <a:rPr lang="en-US"/>
              <a:pPr/>
              <a:t>47</a:t>
            </a:fld>
            <a:endParaRPr 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FA4411-CB70-4599-9CBD-4DABA517E078}" type="slidenum">
              <a:rPr lang="en-US"/>
              <a:pPr/>
              <a:t>48</a:t>
            </a:fld>
            <a:endParaRPr 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9455B0-1789-4823-83A3-51B0BB53F632}" type="slidenum">
              <a:rPr lang="en-US"/>
              <a:pPr/>
              <a:t>49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53B865-4CFD-4B32-87DB-786AE9CB67CA}" type="slidenum">
              <a:rPr lang="en-US"/>
              <a:pPr/>
              <a:t>50</a:t>
            </a:fld>
            <a:endParaRPr 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D468C7-1169-4E31-BC51-7051866A3227}" type="slidenum">
              <a:rPr lang="en-US"/>
              <a:pPr/>
              <a:t>6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C95C48-E8D8-4276-8BD1-B642AA6CFB19}" type="slidenum">
              <a:rPr lang="en-US"/>
              <a:pPr/>
              <a:t>51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8B3B87-19C2-43E4-B408-50C3E4B9DE89}" type="slidenum">
              <a:rPr lang="en-US"/>
              <a:pPr/>
              <a:t>52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CF72DA-AEFC-4693-80E4-06CBE782AD31}" type="slidenum">
              <a:rPr lang="en-US"/>
              <a:pPr/>
              <a:t>53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A3B6B-5CF2-4A59-8258-4E064D62F2D4}" type="slidenum">
              <a:rPr lang="en-US"/>
              <a:pPr/>
              <a:t>54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18BD48-AC40-4C4C-B2F8-FDDE459521B6}" type="slidenum">
              <a:rPr lang="en-US"/>
              <a:pPr/>
              <a:t>55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4397FA-7F21-4862-BA84-CBB4B7A221FD}" type="slidenum">
              <a:rPr lang="en-US"/>
              <a:pPr/>
              <a:t>56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D4264A-A63F-4BF3-8508-02A3B36CCB73}" type="slidenum">
              <a:rPr lang="en-US"/>
              <a:pPr/>
              <a:t>57</a:t>
            </a:fld>
            <a:endParaRPr 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198579-3A09-47F6-A04C-030CC5A990AD}" type="slidenum">
              <a:rPr lang="en-US"/>
              <a:pPr/>
              <a:t>58</a:t>
            </a:fld>
            <a:endParaRPr 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061878-D81B-49FE-9DB1-243CB164490A}" type="slidenum">
              <a:rPr lang="en-US"/>
              <a:pPr/>
              <a:t>59</a:t>
            </a:fld>
            <a:endParaRPr lang="en-US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C2B20D-4AB7-4EF5-8161-2577E16E51CE}" type="slidenum">
              <a:rPr lang="en-US"/>
              <a:pPr/>
              <a:t>60</a:t>
            </a:fld>
            <a:endParaRPr lang="en-US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FDD1EE-A18B-4F40-91DF-2F18A3537B42}" type="slidenum">
              <a:rPr lang="en-US"/>
              <a:pPr/>
              <a:t>7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C193BA-F423-4CDF-BD1B-D394B74924F8}" type="slidenum">
              <a:rPr lang="en-US"/>
              <a:pPr/>
              <a:t>61</a:t>
            </a:fld>
            <a:endParaRPr lang="en-US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CDD4EA-99FE-47D9-9D9E-33FA3971025E}" type="slidenum">
              <a:rPr lang="en-US"/>
              <a:pPr/>
              <a:t>62</a:t>
            </a:fld>
            <a:endParaRPr lang="en-US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855BCE-B77D-4271-96A7-899F048AA71F}" type="slidenum">
              <a:rPr lang="en-US"/>
              <a:pPr/>
              <a:t>63</a:t>
            </a:fld>
            <a:endParaRPr lang="en-US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BB2CE0-E592-47FC-B0E9-4F84FECCE5F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582621-D8EE-496E-8D9A-08031F97CBE1}" type="slidenum">
              <a:rPr lang="en-US"/>
              <a:pPr/>
              <a:t>9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248BB9-AE35-4C61-8C04-36F4CB68A5F4}" type="slidenum">
              <a:rPr lang="en-US"/>
              <a:pPr/>
              <a:t>10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845E7-C2E5-401F-BE2B-5ED01258FF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64A41-6796-49BC-B585-3DA4827425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D8EEE-4200-4851-9AEB-CB1634912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2192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1529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5EB42-547E-4D72-B41A-5F19DC8AE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8200" cy="4495800"/>
          </a:xfrm>
        </p:spPr>
        <p:txBody>
          <a:bodyPr/>
          <a:lstStyle/>
          <a:p>
            <a:pPr lvl="0"/>
            <a:endParaRPr lang="en-CA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371FC-EC97-42C7-AC35-D3A6AFF4B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411A5-662E-4E8E-9CEB-3259F9D7E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7B7E2-C61E-4BE6-BECA-560F07CD8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3CE42-015A-4330-9B97-9FAB12F2A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A9C5A-481A-4676-9FA3-AAB1C806D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47AD5-F0F8-4A07-BFA2-5A3AC05E5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3D006-B570-417E-89E1-E2B5B0D82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74091-82A8-4893-8CEC-EF422130B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CC19D-50B5-4D78-B56B-7189FEC67F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D0482D0-57D1-4520-A89D-F0D9ED532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space.org/neural/index.s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41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285720" y="2500306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60000"/>
              </a:lnSpc>
            </a:pPr>
            <a:r>
              <a:rPr lang="en-US" sz="3600" b="1" dirty="0">
                <a:solidFill>
                  <a:schemeClr val="accent2"/>
                </a:solidFill>
              </a:rPr>
              <a:t>Learning Neural </a:t>
            </a:r>
            <a:endParaRPr lang="en-US" sz="3600" b="1" dirty="0" smtClean="0">
              <a:solidFill>
                <a:schemeClr val="accent2"/>
              </a:solidFill>
            </a:endParaRPr>
          </a:p>
          <a:p>
            <a:pPr algn="ctr">
              <a:lnSpc>
                <a:spcPct val="60000"/>
              </a:lnSpc>
            </a:pPr>
            <a:endParaRPr lang="en-US" sz="3600" b="1" dirty="0" smtClean="0">
              <a:solidFill>
                <a:schemeClr val="accent2"/>
              </a:solidFill>
            </a:endParaRPr>
          </a:p>
          <a:p>
            <a:pPr algn="ctr">
              <a:lnSpc>
                <a:spcPct val="60000"/>
              </a:lnSpc>
            </a:pPr>
            <a:r>
              <a:rPr lang="en-US" sz="3600" b="1" dirty="0" smtClean="0">
                <a:solidFill>
                  <a:schemeClr val="accent2"/>
                </a:solidFill>
              </a:rPr>
              <a:t>Networks </a:t>
            </a:r>
            <a:r>
              <a:rPr lang="en-US" sz="3600" b="1" dirty="0">
                <a:solidFill>
                  <a:schemeClr val="accent2"/>
                </a:solidFill>
              </a:rPr>
              <a:t>(NN)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Sample Neural Network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066800"/>
            <a:ext cx="731520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>Why Neural Networks?</a:t>
            </a:r>
            <a:r>
              <a:rPr lang="en-US" sz="4000" b="0" smtClean="0">
                <a:solidFill>
                  <a:schemeClr val="tx1"/>
                </a:solidFill>
              </a:rPr>
              <a:t/>
            </a:r>
            <a:br>
              <a:rPr lang="en-US" sz="4000" b="0" smtClean="0">
                <a:solidFill>
                  <a:schemeClr val="tx1"/>
                </a:solidFill>
              </a:rPr>
            </a:br>
            <a:endParaRPr lang="en-US" sz="4000" b="0" smtClean="0">
              <a:solidFill>
                <a:schemeClr val="tx1"/>
              </a:solidFill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28600" y="533400"/>
            <a:ext cx="8534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8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>
                <a:latin typeface="MTSYN" charset="0"/>
              </a:rPr>
              <a:t> </a:t>
            </a:r>
            <a:r>
              <a:rPr lang="en-US" dirty="0"/>
              <a:t>It seems reasonable to try to build the functionality of the brain via the mechanism of the brain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>
                <a:latin typeface="MTSYN" charset="0"/>
              </a:rPr>
              <a:t> </a:t>
            </a:r>
            <a:r>
              <a:rPr lang="en-US" dirty="0"/>
              <a:t>The brain inspires new ways to think about computation.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Highly parallel, decentralized computation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Graceful degradation as conditions worsen (e.g. novel </a:t>
            </a:r>
            <a:r>
              <a:rPr lang="en-US" sz="2000" dirty="0" smtClean="0"/>
              <a:t>input, noise)</a:t>
            </a:r>
            <a:endParaRPr lang="en-US" sz="20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>
                <a:latin typeface="MTSYN" charset="0"/>
              </a:rPr>
              <a:t> </a:t>
            </a:r>
            <a:r>
              <a:rPr lang="en-US" dirty="0"/>
              <a:t>Neural networks provide a different measure of simplicity as a learning bias</a:t>
            </a:r>
            <a:r>
              <a:rPr lang="en-US" sz="2800" dirty="0"/>
              <a:t>.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Functions that correspond to simple NNs are different from those that correspond to simple Decision Tees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8" name="Rectangle 4"/>
          <p:cNvSpPr>
            <a:spLocks noChangeArrowheads="1"/>
          </p:cNvSpPr>
          <p:nvPr/>
        </p:nvSpPr>
        <p:spPr bwMode="auto">
          <a:xfrm>
            <a:off x="250825" y="2349500"/>
            <a:ext cx="5256213" cy="6492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395288" y="333375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60000"/>
              </a:lnSpc>
            </a:pPr>
            <a:r>
              <a:rPr lang="en-US" sz="3600" b="1">
                <a:solidFill>
                  <a:schemeClr val="accent2"/>
                </a:solidFill>
              </a:rPr>
              <a:t>Learning Neural Networks (NN)</a:t>
            </a: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228600" y="1371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NN, introduction and basic definitions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Example: NN for the news reading domain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Activation Functions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Perceptron  and Feed Forward neural networks (FF NN)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Learning algorithm for FF NN: Back propagation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Applications</a:t>
            </a:r>
          </a:p>
          <a:p>
            <a:pPr marL="742950" lvl="1" indent="-285750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US" sz="2000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Example Classification Data (2)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228600" y="1066800"/>
          <a:ext cx="8077200" cy="4451350"/>
        </p:xfrm>
        <a:graphic>
          <a:graphicData uri="http://schemas.openxmlformats.org/presentationml/2006/ole">
            <p:oleObj spid="_x0000_s1026" name="Photo Editor Photo" r:id="rId4" imgW="6428571" imgH="3543795" progId="">
              <p:embed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09600" y="5562600"/>
            <a:ext cx="7924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We want to classify new examples on property </a:t>
            </a:r>
            <a:r>
              <a:rPr lang="en-US" b="1" i="1">
                <a:solidFill>
                  <a:srgbClr val="CC3399"/>
                </a:solidFill>
              </a:rPr>
              <a:t>Action</a:t>
            </a:r>
            <a:r>
              <a:rPr lang="en-US" i="1"/>
              <a:t> </a:t>
            </a:r>
            <a:r>
              <a:rPr lang="en-US"/>
              <a:t>based</a:t>
            </a:r>
          </a:p>
          <a:p>
            <a:pPr>
              <a:spcBef>
                <a:spcPct val="50000"/>
              </a:spcBef>
            </a:pPr>
            <a:r>
              <a:rPr lang="en-US"/>
              <a:t>on the examples’ </a:t>
            </a:r>
            <a:r>
              <a:rPr lang="en-US" i="1"/>
              <a:t>Author, Thread, Length</a:t>
            </a:r>
            <a:r>
              <a:rPr lang="en-US"/>
              <a:t>, and </a:t>
            </a:r>
            <a:r>
              <a:rPr lang="en-US" i="1"/>
              <a:t>Where.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403350" y="1196975"/>
            <a:ext cx="1008063" cy="4176713"/>
          </a:xfrm>
          <a:prstGeom prst="rect">
            <a:avLst/>
          </a:prstGeom>
          <a:noFill/>
          <a:ln w="2857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Neural Network for the News Example</a:t>
            </a: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4400"/>
            <a:ext cx="8772525" cy="559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419600" y="28956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  <a:r>
              <a:rPr lang="en-US" baseline="-25000"/>
              <a:t>1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419600" y="45720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  <a:r>
              <a:rPr lang="en-US" baseline="-25000"/>
              <a:t>2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828800" y="22860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</a:t>
            </a:r>
            <a:r>
              <a:rPr lang="en-US" baseline="-25000"/>
              <a:t>1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828800" y="33528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</a:t>
            </a:r>
            <a:r>
              <a:rPr lang="en-US" baseline="-25000"/>
              <a:t>2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1828800" y="44958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</a:t>
            </a:r>
            <a:r>
              <a:rPr lang="en-US" baseline="-25000"/>
              <a:t>3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828800" y="5562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</a:t>
            </a:r>
            <a:r>
              <a:rPr lang="en-US" baseline="-25000"/>
              <a:t>4</a:t>
            </a:r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 flipV="1">
            <a:off x="3733800" y="5334000"/>
            <a:ext cx="609600" cy="1295400"/>
          </a:xfrm>
          <a:prstGeom prst="line">
            <a:avLst/>
          </a:prstGeom>
          <a:noFill/>
          <a:ln w="63500">
            <a:solidFill>
              <a:srgbClr val="FF9966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CA"/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4191000" y="57912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8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2286000" y="26670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9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2286000" y="3657600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10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286000" y="4648200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11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2514600" y="5638800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12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2971800" y="16002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3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2362200" y="20574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4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2209800" y="31242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5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2133600" y="41148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6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2057400" y="51816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7</a:t>
            </a:r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3352800" y="1752600"/>
            <a:ext cx="1066800" cy="990600"/>
          </a:xfrm>
          <a:prstGeom prst="line">
            <a:avLst/>
          </a:prstGeom>
          <a:noFill/>
          <a:ln w="63500">
            <a:solidFill>
              <a:srgbClr val="FF9966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CA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 flipV="1">
            <a:off x="6248400" y="4495800"/>
            <a:ext cx="609600" cy="1295400"/>
          </a:xfrm>
          <a:prstGeom prst="line">
            <a:avLst/>
          </a:prstGeom>
          <a:noFill/>
          <a:ln w="63500">
            <a:solidFill>
              <a:srgbClr val="FF9966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CA"/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6629400" y="51816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0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5562600" y="30480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1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5410200" y="39624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 </a:t>
            </a:r>
            <a:r>
              <a:rPr lang="en-US" smtClean="0"/>
              <a:t>Neural Network for the News Example</a:t>
            </a:r>
            <a:r>
              <a:rPr lang="en-US" sz="4000" smtClean="0"/>
              <a:t> </a:t>
            </a:r>
            <a:r>
              <a:rPr lang="en-US" sz="4000" b="0" smtClean="0">
                <a:solidFill>
                  <a:schemeClr val="tx1"/>
                </a:solidFill>
              </a:rPr>
              <a:t/>
            </a:r>
            <a:br>
              <a:rPr lang="en-US" sz="4000" b="0" smtClean="0">
                <a:solidFill>
                  <a:schemeClr val="tx1"/>
                </a:solidFill>
              </a:rPr>
            </a:br>
            <a:endParaRPr lang="en-US" sz="4000" b="0" smtClean="0">
              <a:solidFill>
                <a:schemeClr val="tx1"/>
              </a:solidFill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50825" y="476250"/>
            <a:ext cx="8534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80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>
                <a:latin typeface="MTSYN" charset="0"/>
              </a:rPr>
              <a:t> </a:t>
            </a:r>
            <a:r>
              <a:rPr lang="en-US"/>
              <a:t>The values of the attributes are converted to real numbers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/>
              <a:t>      (ex: home = 0;   work = 1)</a:t>
            </a:r>
          </a:p>
          <a:p>
            <a:pPr marL="342900" indent="-342900">
              <a:lnSpc>
                <a:spcPct val="2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>
              <a:latin typeface="MTSYN" charset="0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Thirteen parameters </a:t>
            </a:r>
            <a:r>
              <a:rPr lang="en-US" i="1"/>
              <a:t>w</a:t>
            </a:r>
            <a:r>
              <a:rPr lang="en-US" baseline="-25000"/>
              <a:t>0</a:t>
            </a:r>
            <a:r>
              <a:rPr lang="en-US" i="1">
                <a:latin typeface="MTMI" charset="0"/>
              </a:rPr>
              <a:t>,…,</a:t>
            </a:r>
            <a:r>
              <a:rPr lang="en-US" i="1"/>
              <a:t>w</a:t>
            </a:r>
            <a:r>
              <a:rPr lang="en-US" baseline="-25000"/>
              <a:t>12</a:t>
            </a:r>
            <a:r>
              <a:rPr lang="en-US"/>
              <a:t> are real numbers.</a:t>
            </a:r>
          </a:p>
          <a:p>
            <a:pPr marL="342900" indent="-342900">
              <a:lnSpc>
                <a:spcPct val="4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lnSpc>
                <a:spcPct val="4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These are the 13 real numbers to be learned. The hypothesis space is thus a 13-dimensional real space.</a:t>
            </a:r>
          </a:p>
          <a:p>
            <a:pPr marL="342900" indent="-342900">
              <a:lnSpc>
                <a:spcPct val="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Each point in this space corresponds to a particular network that predicts a value for </a:t>
            </a:r>
            <a:r>
              <a:rPr lang="en-US" sz="2000" i="1"/>
              <a:t>reads </a:t>
            </a:r>
            <a:r>
              <a:rPr lang="en-US" sz="2000"/>
              <a:t>given </a:t>
            </a:r>
            <a:r>
              <a:rPr lang="en-US" sz="2000" i="1"/>
              <a:t>known</a:t>
            </a:r>
            <a:r>
              <a:rPr lang="en-US" sz="2000"/>
              <a:t>, </a:t>
            </a:r>
            <a:r>
              <a:rPr lang="en-US" sz="2000" i="1"/>
              <a:t>new</a:t>
            </a:r>
            <a:r>
              <a:rPr lang="en-US" sz="2000"/>
              <a:t>, </a:t>
            </a:r>
            <a:r>
              <a:rPr lang="en-US" sz="2000" i="1"/>
              <a:t>short</a:t>
            </a:r>
            <a:r>
              <a:rPr lang="en-US" sz="2000"/>
              <a:t>, and </a:t>
            </a:r>
            <a:r>
              <a:rPr lang="en-US" sz="2000" i="1"/>
              <a:t>home</a:t>
            </a:r>
            <a:r>
              <a:rPr lang="en-US" sz="2000"/>
              <a:t>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We will see later why we need the hidden units  </a:t>
            </a:r>
            <a:r>
              <a:rPr lang="en-US" i="1"/>
              <a:t>h1</a:t>
            </a:r>
            <a:r>
              <a:rPr lang="en-US"/>
              <a:t> and </a:t>
            </a:r>
            <a:r>
              <a:rPr lang="en-US" i="1"/>
              <a:t>h2</a:t>
            </a:r>
            <a:endParaRPr lang="en-US" sz="200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 </a:t>
            </a:r>
            <a:r>
              <a:rPr lang="en-US" smtClean="0"/>
              <a:t>Neural Network for the News Example</a:t>
            </a:r>
            <a:r>
              <a:rPr lang="en-US" sz="4000" smtClean="0"/>
              <a:t> </a:t>
            </a:r>
            <a:r>
              <a:rPr lang="en-US" sz="4000" b="0" smtClean="0">
                <a:solidFill>
                  <a:schemeClr val="tx1"/>
                </a:solidFill>
              </a:rPr>
              <a:t/>
            </a:r>
            <a:br>
              <a:rPr lang="en-US" sz="4000" b="0" smtClean="0">
                <a:solidFill>
                  <a:schemeClr val="tx1"/>
                </a:solidFill>
              </a:rPr>
            </a:br>
            <a:endParaRPr lang="en-US" sz="4000" b="0" smtClean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50825" y="476250"/>
            <a:ext cx="85344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80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>
                <a:latin typeface="MTSYN" charset="0"/>
              </a:rPr>
              <a:t> </a:t>
            </a:r>
            <a:r>
              <a:rPr lang="en-US"/>
              <a:t>See how the network is learned with the NN applet in AI space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hlinkClick r:id="rId3"/>
              </a:rPr>
              <a:t>http://www.aispace.org/neural/index.shtml</a:t>
            </a:r>
            <a:endParaRPr lang="en-US" sz="200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File -&gt; Load Sample Graph and Data -&gt; Mail Reading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Go to </a:t>
            </a:r>
            <a:r>
              <a:rPr lang="en-US" sz="2000" i="1"/>
              <a:t>Solve Mode</a:t>
            </a:r>
            <a:r>
              <a:rPr lang="en-US" sz="2000"/>
              <a:t> and click on </a:t>
            </a:r>
            <a:r>
              <a:rPr lang="en-US" sz="2000" i="1"/>
              <a:t>Step to Target Error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6" name="Rectangle 4"/>
          <p:cNvSpPr>
            <a:spLocks noChangeArrowheads="1"/>
          </p:cNvSpPr>
          <p:nvPr/>
        </p:nvSpPr>
        <p:spPr bwMode="auto">
          <a:xfrm>
            <a:off x="179388" y="2924175"/>
            <a:ext cx="5256212" cy="6492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395288" y="333375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60000"/>
              </a:lnSpc>
            </a:pPr>
            <a:r>
              <a:rPr lang="en-US" sz="3600" b="1">
                <a:solidFill>
                  <a:schemeClr val="accent2"/>
                </a:solidFill>
              </a:rPr>
              <a:t>Learning Neural Networks (NN)</a:t>
            </a: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228600" y="1371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NN, introduction and basic definitions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Example: NN for the news reading domain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Activation Functions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Perceptron  and Feed Forward neural networks (FF NN)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Learning algorithm for FF NN: Back propagation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Applications</a:t>
            </a:r>
          </a:p>
          <a:p>
            <a:pPr marL="742950" lvl="1" indent="-285750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US" sz="2000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533400" y="3505200"/>
            <a:ext cx="8039100" cy="3171825"/>
            <a:chOff x="432" y="1824"/>
            <a:chExt cx="5064" cy="1998"/>
          </a:xfrm>
        </p:grpSpPr>
        <p:pic>
          <p:nvPicPr>
            <p:cNvPr id="22534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2" y="1824"/>
              <a:ext cx="5064" cy="1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35" name="Text Box 4"/>
            <p:cNvSpPr txBox="1">
              <a:spLocks noChangeArrowheads="1"/>
            </p:cNvSpPr>
            <p:nvPr/>
          </p:nvSpPr>
          <p:spPr bwMode="auto">
            <a:xfrm>
              <a:off x="432" y="1968"/>
              <a:ext cx="336" cy="30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/>
                <a:t>I</a:t>
              </a:r>
              <a:r>
                <a:rPr lang="en-US" i="1" baseline="-25000"/>
                <a:t>j</a:t>
              </a:r>
            </a:p>
          </p:txBody>
        </p:sp>
        <p:sp>
          <p:nvSpPr>
            <p:cNvPr id="22536" name="Text Box 5"/>
            <p:cNvSpPr txBox="1">
              <a:spLocks noChangeArrowheads="1"/>
            </p:cNvSpPr>
            <p:nvPr/>
          </p:nvSpPr>
          <p:spPr bwMode="auto">
            <a:xfrm>
              <a:off x="1104" y="2016"/>
              <a:ext cx="384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/>
                <a:t>w</a:t>
              </a:r>
              <a:r>
                <a:rPr lang="en-US" b="1" i="1" baseline="-25000"/>
                <a:t>j</a:t>
              </a:r>
            </a:p>
          </p:txBody>
        </p:sp>
        <p:sp>
          <p:nvSpPr>
            <p:cNvPr id="22537" name="Text Box 6"/>
            <p:cNvSpPr txBox="1">
              <a:spLocks noChangeArrowheads="1"/>
            </p:cNvSpPr>
            <p:nvPr/>
          </p:nvSpPr>
          <p:spPr bwMode="auto">
            <a:xfrm>
              <a:off x="3360" y="2640"/>
              <a:ext cx="288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v</a:t>
              </a:r>
            </a:p>
          </p:txBody>
        </p:sp>
        <p:sp>
          <p:nvSpPr>
            <p:cNvPr id="22538" name="Text Box 7"/>
            <p:cNvSpPr txBox="1">
              <a:spLocks noChangeArrowheads="1"/>
            </p:cNvSpPr>
            <p:nvPr/>
          </p:nvSpPr>
          <p:spPr bwMode="auto">
            <a:xfrm>
              <a:off x="2544" y="2304"/>
              <a:ext cx="240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f</a:t>
              </a:r>
            </a:p>
          </p:txBody>
        </p:sp>
      </p:grpSp>
      <p:sp>
        <p:nvSpPr>
          <p:cNvPr id="22531" name="Rectangle 8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Basic Unit</a:t>
            </a:r>
          </a:p>
        </p:txBody>
      </p:sp>
      <p:sp>
        <p:nvSpPr>
          <p:cNvPr id="22532" name="Rectangle 9"/>
          <p:cNvSpPr>
            <a:spLocks noChangeArrowheads="1"/>
          </p:cNvSpPr>
          <p:nvPr/>
        </p:nvSpPr>
        <p:spPr bwMode="auto">
          <a:xfrm>
            <a:off x="285750" y="5715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i="1" dirty="0" err="1" smtClean="0"/>
              <a:t>I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 </a:t>
            </a:r>
            <a:r>
              <a:rPr lang="en-US" dirty="0"/>
              <a:t>are real-valued inputs.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>
                <a:latin typeface="MTSYN" charset="0"/>
              </a:rPr>
              <a:t> </a:t>
            </a:r>
            <a:r>
              <a:rPr lang="en-US" i="1" dirty="0" err="1"/>
              <a:t>w</a:t>
            </a:r>
            <a:r>
              <a:rPr lang="en-US" i="1" baseline="-25000" dirty="0" err="1"/>
              <a:t>j</a:t>
            </a:r>
            <a:r>
              <a:rPr lang="en-US" i="1" dirty="0"/>
              <a:t> </a:t>
            </a:r>
            <a:r>
              <a:rPr lang="en-US" dirty="0"/>
              <a:t>are adjustable real-valued parameters.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i="1" dirty="0" smtClean="0"/>
              <a:t>f </a:t>
            </a:r>
            <a:r>
              <a:rPr lang="en-US" dirty="0"/>
              <a:t>is an activation function.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i="1" dirty="0"/>
              <a:t>in</a:t>
            </a:r>
            <a:r>
              <a:rPr lang="en-US" dirty="0"/>
              <a:t> is the set of input link values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i="1" dirty="0"/>
              <a:t>v</a:t>
            </a:r>
            <a:r>
              <a:rPr lang="en-US" dirty="0"/>
              <a:t> is the level of activation or output of the unit</a:t>
            </a:r>
          </a:p>
        </p:txBody>
      </p:sp>
      <p:sp>
        <p:nvSpPr>
          <p:cNvPr id="22533" name="Text Box 10"/>
          <p:cNvSpPr txBox="1">
            <a:spLocks noChangeArrowheads="1"/>
          </p:cNvSpPr>
          <p:nvPr/>
        </p:nvSpPr>
        <p:spPr bwMode="auto">
          <a:xfrm>
            <a:off x="2000250" y="3429000"/>
            <a:ext cx="5643563" cy="4619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solidFill>
                  <a:schemeClr val="accent2"/>
                </a:solidFill>
              </a:rPr>
              <a:t>v = f(in) = f(w</a:t>
            </a:r>
            <a:r>
              <a:rPr lang="en-US" b="1" i="1" baseline="-25000">
                <a:solidFill>
                  <a:schemeClr val="accent2"/>
                </a:solidFill>
              </a:rPr>
              <a:t>0</a:t>
            </a:r>
            <a:r>
              <a:rPr lang="en-US" b="1" i="1">
                <a:solidFill>
                  <a:schemeClr val="accent2"/>
                </a:solidFill>
              </a:rPr>
              <a:t> + w</a:t>
            </a:r>
            <a:r>
              <a:rPr lang="en-US" b="1" i="1" baseline="-25000">
                <a:solidFill>
                  <a:schemeClr val="accent2"/>
                </a:solidFill>
              </a:rPr>
              <a:t>1</a:t>
            </a:r>
            <a:r>
              <a:rPr lang="en-US" b="1" i="1">
                <a:solidFill>
                  <a:schemeClr val="accent2"/>
                </a:solidFill>
              </a:rPr>
              <a:t>*I</a:t>
            </a:r>
            <a:r>
              <a:rPr lang="en-US" b="1" i="1" baseline="-25000">
                <a:solidFill>
                  <a:schemeClr val="accent2"/>
                </a:solidFill>
              </a:rPr>
              <a:t>1</a:t>
            </a:r>
            <a:r>
              <a:rPr lang="en-US" b="1" i="1">
                <a:solidFill>
                  <a:schemeClr val="accent2"/>
                </a:solidFill>
              </a:rPr>
              <a:t>+ w</a:t>
            </a:r>
            <a:r>
              <a:rPr lang="en-US" b="1" i="1" baseline="-25000">
                <a:solidFill>
                  <a:schemeClr val="accent2"/>
                </a:solidFill>
              </a:rPr>
              <a:t>2</a:t>
            </a:r>
            <a:r>
              <a:rPr lang="en-US" b="1" i="1">
                <a:solidFill>
                  <a:schemeClr val="accent2"/>
                </a:solidFill>
              </a:rPr>
              <a:t>*I</a:t>
            </a:r>
            <a:r>
              <a:rPr lang="en-US" b="1" i="1" baseline="-25000">
                <a:solidFill>
                  <a:schemeClr val="accent2"/>
                </a:solidFill>
              </a:rPr>
              <a:t>2</a:t>
            </a:r>
            <a:r>
              <a:rPr lang="en-US" b="1" i="1">
                <a:solidFill>
                  <a:schemeClr val="accent2"/>
                </a:solidFill>
              </a:rPr>
              <a:t>+….+ w</a:t>
            </a:r>
            <a:r>
              <a:rPr lang="en-US" b="1" i="1" baseline="-25000">
                <a:solidFill>
                  <a:schemeClr val="accent2"/>
                </a:solidFill>
              </a:rPr>
              <a:t>k</a:t>
            </a:r>
            <a:r>
              <a:rPr lang="en-US" b="1" i="1">
                <a:solidFill>
                  <a:schemeClr val="accent2"/>
                </a:solidFill>
              </a:rPr>
              <a:t>*I</a:t>
            </a:r>
            <a:r>
              <a:rPr lang="en-US" b="1" i="1" baseline="-25000">
                <a:solidFill>
                  <a:schemeClr val="accent2"/>
                </a:solidFill>
              </a:rPr>
              <a:t>k </a:t>
            </a:r>
            <a:r>
              <a:rPr lang="en-US" b="1" i="1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358082" y="1071546"/>
            <a:ext cx="428628" cy="4286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i="1" dirty="0" err="1" smtClean="0">
                <a:solidFill>
                  <a:schemeClr val="tx1"/>
                </a:solidFill>
              </a:rPr>
              <a:t>a</a:t>
            </a:r>
            <a:r>
              <a:rPr lang="en-CA" i="1" baseline="-25000" dirty="0" err="1" smtClean="0">
                <a:solidFill>
                  <a:schemeClr val="tx1"/>
                </a:solidFill>
              </a:rPr>
              <a:t>j</a:t>
            </a:r>
            <a:endParaRPr lang="en-CA" i="1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533400" y="3505200"/>
            <a:ext cx="8039100" cy="3171825"/>
            <a:chOff x="432" y="1824"/>
            <a:chExt cx="5064" cy="1998"/>
          </a:xfrm>
        </p:grpSpPr>
        <p:pic>
          <p:nvPicPr>
            <p:cNvPr id="23575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32" y="1824"/>
              <a:ext cx="5064" cy="1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76" name="Text Box 4"/>
            <p:cNvSpPr txBox="1">
              <a:spLocks noChangeArrowheads="1"/>
            </p:cNvSpPr>
            <p:nvPr/>
          </p:nvSpPr>
          <p:spPr bwMode="auto">
            <a:xfrm>
              <a:off x="432" y="1968"/>
              <a:ext cx="336" cy="30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/>
                <a:t>I</a:t>
              </a:r>
              <a:r>
                <a:rPr lang="en-US" i="1" baseline="-25000"/>
                <a:t>j</a:t>
              </a:r>
            </a:p>
          </p:txBody>
        </p:sp>
        <p:sp>
          <p:nvSpPr>
            <p:cNvPr id="23577" name="Text Box 5"/>
            <p:cNvSpPr txBox="1">
              <a:spLocks noChangeArrowheads="1"/>
            </p:cNvSpPr>
            <p:nvPr/>
          </p:nvSpPr>
          <p:spPr bwMode="auto">
            <a:xfrm>
              <a:off x="1104" y="2016"/>
              <a:ext cx="384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i="1"/>
                <a:t>w</a:t>
              </a:r>
              <a:r>
                <a:rPr lang="en-US" b="1" i="1" baseline="-25000"/>
                <a:t>j</a:t>
              </a:r>
            </a:p>
          </p:txBody>
        </p:sp>
        <p:sp>
          <p:nvSpPr>
            <p:cNvPr id="23578" name="Text Box 6"/>
            <p:cNvSpPr txBox="1">
              <a:spLocks noChangeArrowheads="1"/>
            </p:cNvSpPr>
            <p:nvPr/>
          </p:nvSpPr>
          <p:spPr bwMode="auto">
            <a:xfrm>
              <a:off x="3360" y="2640"/>
              <a:ext cx="288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v</a:t>
              </a:r>
            </a:p>
          </p:txBody>
        </p:sp>
        <p:sp>
          <p:nvSpPr>
            <p:cNvPr id="23579" name="Text Box 7"/>
            <p:cNvSpPr txBox="1">
              <a:spLocks noChangeArrowheads="1"/>
            </p:cNvSpPr>
            <p:nvPr/>
          </p:nvSpPr>
          <p:spPr bwMode="auto">
            <a:xfrm>
              <a:off x="2544" y="2304"/>
              <a:ext cx="240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f</a:t>
              </a:r>
            </a:p>
          </p:txBody>
        </p:sp>
      </p:grpSp>
      <p:sp>
        <p:nvSpPr>
          <p:cNvPr id="23555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Unit</a:t>
            </a:r>
          </a:p>
        </p:txBody>
      </p:sp>
      <p:sp>
        <p:nvSpPr>
          <p:cNvPr id="23556" name="Rectangle 9"/>
          <p:cNvSpPr>
            <a:spLocks noChangeArrowheads="1"/>
          </p:cNvSpPr>
          <p:nvPr/>
        </p:nvSpPr>
        <p:spPr bwMode="auto">
          <a:xfrm>
            <a:off x="304800" y="7620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i="1" dirty="0" err="1"/>
              <a:t>I</a:t>
            </a:r>
            <a:r>
              <a:rPr lang="en-US" i="1" baseline="-25000" dirty="0" err="1"/>
              <a:t>j</a:t>
            </a:r>
            <a:r>
              <a:rPr lang="en-US" i="1" dirty="0"/>
              <a:t> </a:t>
            </a:r>
            <a:r>
              <a:rPr lang="en-US" dirty="0"/>
              <a:t>are real-valued inputs.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>
                <a:latin typeface="MTSYN" charset="0"/>
              </a:rPr>
              <a:t> </a:t>
            </a:r>
            <a:r>
              <a:rPr lang="en-US" i="1" dirty="0" err="1"/>
              <a:t>w</a:t>
            </a:r>
            <a:r>
              <a:rPr lang="en-US" i="1" baseline="-25000" dirty="0" err="1"/>
              <a:t>j</a:t>
            </a:r>
            <a:r>
              <a:rPr lang="en-US" i="1" dirty="0"/>
              <a:t> </a:t>
            </a:r>
            <a:r>
              <a:rPr lang="en-US" dirty="0"/>
              <a:t>are adjustable real-valued parameters.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i="1" dirty="0"/>
              <a:t>f </a:t>
            </a:r>
            <a:r>
              <a:rPr lang="en-US" dirty="0"/>
              <a:t>is an activation function.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i="1" dirty="0"/>
              <a:t>in</a:t>
            </a:r>
            <a:r>
              <a:rPr lang="en-US" dirty="0"/>
              <a:t> is the </a:t>
            </a:r>
            <a:r>
              <a:rPr lang="en-US" i="1" dirty="0" smtClean="0"/>
              <a:t>linear combination  </a:t>
            </a:r>
            <a:r>
              <a:rPr lang="en-US" dirty="0"/>
              <a:t>of input link values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i="1" dirty="0"/>
              <a:t>v</a:t>
            </a:r>
            <a:r>
              <a:rPr lang="en-US" dirty="0"/>
              <a:t> is the level of activation or output of the unit</a:t>
            </a:r>
          </a:p>
        </p:txBody>
      </p:sp>
      <p:sp>
        <p:nvSpPr>
          <p:cNvPr id="23557" name="Text Box 10"/>
          <p:cNvSpPr txBox="1">
            <a:spLocks noChangeArrowheads="1"/>
          </p:cNvSpPr>
          <p:nvPr/>
        </p:nvSpPr>
        <p:spPr bwMode="auto">
          <a:xfrm>
            <a:off x="990600" y="3429000"/>
            <a:ext cx="68580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/>
              <a:t>v = f(in) = f(w</a:t>
            </a:r>
            <a:r>
              <a:rPr lang="en-US" b="1" i="1" baseline="-25000"/>
              <a:t>0</a:t>
            </a:r>
            <a:r>
              <a:rPr lang="en-US" b="1" i="1"/>
              <a:t> + w</a:t>
            </a:r>
            <a:r>
              <a:rPr lang="en-US" b="1" i="1" baseline="-25000"/>
              <a:t>1</a:t>
            </a:r>
            <a:r>
              <a:rPr lang="en-US" b="1" i="1"/>
              <a:t>*I</a:t>
            </a:r>
            <a:r>
              <a:rPr lang="en-US" b="1" i="1" baseline="-25000"/>
              <a:t>1</a:t>
            </a:r>
            <a:r>
              <a:rPr lang="en-US" b="1" i="1"/>
              <a:t>+ w</a:t>
            </a:r>
            <a:r>
              <a:rPr lang="en-US" b="1" i="1" baseline="-25000"/>
              <a:t>2</a:t>
            </a:r>
            <a:r>
              <a:rPr lang="en-US" b="1" i="1"/>
              <a:t>*I</a:t>
            </a:r>
            <a:r>
              <a:rPr lang="en-US" b="1" i="1" baseline="-25000"/>
              <a:t>2</a:t>
            </a:r>
            <a:r>
              <a:rPr lang="en-US" b="1" i="1"/>
              <a:t>+….+ w</a:t>
            </a:r>
            <a:r>
              <a:rPr lang="en-US" b="1" i="1" baseline="-25000"/>
              <a:t>k</a:t>
            </a:r>
            <a:r>
              <a:rPr lang="en-US" b="1" i="1"/>
              <a:t>*I</a:t>
            </a:r>
            <a:r>
              <a:rPr lang="en-US" b="1" i="1" baseline="-25000"/>
              <a:t>k </a:t>
            </a:r>
            <a:r>
              <a:rPr lang="en-US" b="1" i="1"/>
              <a:t>)</a:t>
            </a:r>
          </a:p>
        </p:txBody>
      </p:sp>
      <p:sp>
        <p:nvSpPr>
          <p:cNvPr id="487435" name="Rectangle 11"/>
          <p:cNvSpPr>
            <a:spLocks noChangeArrowheads="1"/>
          </p:cNvSpPr>
          <p:nvPr/>
        </p:nvSpPr>
        <p:spPr bwMode="auto">
          <a:xfrm>
            <a:off x="684213" y="2420938"/>
            <a:ext cx="6245241" cy="360362"/>
          </a:xfrm>
          <a:prstGeom prst="rect">
            <a:avLst/>
          </a:prstGeom>
          <a:noFill/>
          <a:ln w="222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87436" name="Rectangle 12"/>
          <p:cNvSpPr>
            <a:spLocks noChangeArrowheads="1"/>
          </p:cNvSpPr>
          <p:nvPr/>
        </p:nvSpPr>
        <p:spPr bwMode="auto">
          <a:xfrm>
            <a:off x="1763713" y="3500438"/>
            <a:ext cx="287337" cy="360362"/>
          </a:xfrm>
          <a:prstGeom prst="rect">
            <a:avLst/>
          </a:prstGeom>
          <a:noFill/>
          <a:ln w="222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87437" name="Rectangle 13"/>
          <p:cNvSpPr>
            <a:spLocks noChangeArrowheads="1"/>
          </p:cNvSpPr>
          <p:nvPr/>
        </p:nvSpPr>
        <p:spPr bwMode="auto">
          <a:xfrm>
            <a:off x="250825" y="765175"/>
            <a:ext cx="3600450" cy="576263"/>
          </a:xfrm>
          <a:prstGeom prst="rect">
            <a:avLst/>
          </a:prstGeom>
          <a:noFill/>
          <a:ln w="1587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87438" name="Rectangle 14"/>
          <p:cNvSpPr>
            <a:spLocks noChangeArrowheads="1"/>
          </p:cNvSpPr>
          <p:nvPr/>
        </p:nvSpPr>
        <p:spPr bwMode="auto">
          <a:xfrm>
            <a:off x="468313" y="3716338"/>
            <a:ext cx="574675" cy="2808287"/>
          </a:xfrm>
          <a:prstGeom prst="rect">
            <a:avLst/>
          </a:prstGeom>
          <a:noFill/>
          <a:ln w="1587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87439" name="Rectangle 15"/>
          <p:cNvSpPr>
            <a:spLocks noChangeArrowheads="1"/>
          </p:cNvSpPr>
          <p:nvPr/>
        </p:nvSpPr>
        <p:spPr bwMode="auto">
          <a:xfrm>
            <a:off x="611188" y="1412875"/>
            <a:ext cx="5184775" cy="431800"/>
          </a:xfrm>
          <a:prstGeom prst="rect">
            <a:avLst/>
          </a:prstGeom>
          <a:noFill/>
          <a:ln w="1587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87440" name="Rectangle 16"/>
          <p:cNvSpPr>
            <a:spLocks noChangeArrowheads="1"/>
          </p:cNvSpPr>
          <p:nvPr/>
        </p:nvSpPr>
        <p:spPr bwMode="auto">
          <a:xfrm>
            <a:off x="1619250" y="3933825"/>
            <a:ext cx="357188" cy="374650"/>
          </a:xfrm>
          <a:prstGeom prst="rect">
            <a:avLst/>
          </a:prstGeom>
          <a:noFill/>
          <a:ln w="1587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87441" name="Rectangle 17"/>
          <p:cNvSpPr>
            <a:spLocks noChangeArrowheads="1"/>
          </p:cNvSpPr>
          <p:nvPr/>
        </p:nvSpPr>
        <p:spPr bwMode="auto">
          <a:xfrm>
            <a:off x="611188" y="1916113"/>
            <a:ext cx="4248150" cy="431800"/>
          </a:xfrm>
          <a:prstGeom prst="rect">
            <a:avLst/>
          </a:prstGeom>
          <a:noFill/>
          <a:ln w="1587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87442" name="Rectangle 18"/>
          <p:cNvSpPr>
            <a:spLocks noChangeArrowheads="1"/>
          </p:cNvSpPr>
          <p:nvPr/>
        </p:nvSpPr>
        <p:spPr bwMode="auto">
          <a:xfrm>
            <a:off x="3851275" y="4292600"/>
            <a:ext cx="431800" cy="433388"/>
          </a:xfrm>
          <a:prstGeom prst="rect">
            <a:avLst/>
          </a:prstGeom>
          <a:noFill/>
          <a:ln w="1587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87443" name="Rectangle 19"/>
          <p:cNvSpPr>
            <a:spLocks noChangeArrowheads="1"/>
          </p:cNvSpPr>
          <p:nvPr/>
        </p:nvSpPr>
        <p:spPr bwMode="auto">
          <a:xfrm>
            <a:off x="684213" y="2852738"/>
            <a:ext cx="5759450" cy="431800"/>
          </a:xfrm>
          <a:prstGeom prst="rect">
            <a:avLst/>
          </a:prstGeom>
          <a:noFill/>
          <a:ln w="1587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87444" name="Rectangle 20"/>
          <p:cNvSpPr>
            <a:spLocks noChangeArrowheads="1"/>
          </p:cNvSpPr>
          <p:nvPr/>
        </p:nvSpPr>
        <p:spPr bwMode="auto">
          <a:xfrm>
            <a:off x="1042988" y="3500438"/>
            <a:ext cx="5759450" cy="422275"/>
          </a:xfrm>
          <a:prstGeom prst="rect">
            <a:avLst/>
          </a:prstGeom>
          <a:noFill/>
          <a:ln w="1587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87445" name="Rectangle 21"/>
          <p:cNvSpPr>
            <a:spLocks noChangeArrowheads="1"/>
          </p:cNvSpPr>
          <p:nvPr/>
        </p:nvSpPr>
        <p:spPr bwMode="auto">
          <a:xfrm>
            <a:off x="5148263" y="4797425"/>
            <a:ext cx="431800" cy="433388"/>
          </a:xfrm>
          <a:prstGeom prst="rect">
            <a:avLst/>
          </a:prstGeom>
          <a:noFill/>
          <a:ln w="1587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69" name="Rectangle 22"/>
          <p:cNvSpPr>
            <a:spLocks noChangeArrowheads="1"/>
          </p:cNvSpPr>
          <p:nvPr/>
        </p:nvSpPr>
        <p:spPr bwMode="auto">
          <a:xfrm>
            <a:off x="611188" y="5805488"/>
            <a:ext cx="395287" cy="5048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I</a:t>
            </a:r>
            <a:r>
              <a:rPr lang="en-US" i="1" baseline="-25000"/>
              <a:t>1</a:t>
            </a:r>
          </a:p>
        </p:txBody>
      </p:sp>
      <p:sp>
        <p:nvSpPr>
          <p:cNvPr id="23570" name="Rectangle 23"/>
          <p:cNvSpPr>
            <a:spLocks noChangeArrowheads="1"/>
          </p:cNvSpPr>
          <p:nvPr/>
        </p:nvSpPr>
        <p:spPr bwMode="auto">
          <a:xfrm>
            <a:off x="539750" y="4797425"/>
            <a:ext cx="395288" cy="5032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/>
              <a:t>I</a:t>
            </a:r>
            <a:r>
              <a:rPr lang="en-US" i="1" baseline="-25000"/>
              <a:t>2</a:t>
            </a:r>
          </a:p>
        </p:txBody>
      </p:sp>
      <p:sp>
        <p:nvSpPr>
          <p:cNvPr id="23571" name="Text Box 24"/>
          <p:cNvSpPr txBox="1">
            <a:spLocks noChangeArrowheads="1"/>
          </p:cNvSpPr>
          <p:nvPr/>
        </p:nvSpPr>
        <p:spPr bwMode="auto">
          <a:xfrm>
            <a:off x="1671638" y="56816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w</a:t>
            </a:r>
            <a:r>
              <a:rPr lang="en-US" i="1" baseline="-25000"/>
              <a:t>1</a:t>
            </a:r>
          </a:p>
        </p:txBody>
      </p:sp>
      <p:sp>
        <p:nvSpPr>
          <p:cNvPr id="23572" name="Text Box 25"/>
          <p:cNvSpPr txBox="1">
            <a:spLocks noChangeArrowheads="1"/>
          </p:cNvSpPr>
          <p:nvPr/>
        </p:nvSpPr>
        <p:spPr bwMode="auto">
          <a:xfrm>
            <a:off x="1692275" y="49418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w</a:t>
            </a:r>
            <a:r>
              <a:rPr lang="en-US" i="1" baseline="-25000"/>
              <a:t>2</a:t>
            </a:r>
          </a:p>
        </p:txBody>
      </p:sp>
      <p:sp>
        <p:nvSpPr>
          <p:cNvPr id="487450" name="Rectangle 26"/>
          <p:cNvSpPr>
            <a:spLocks noChangeArrowheads="1"/>
          </p:cNvSpPr>
          <p:nvPr/>
        </p:nvSpPr>
        <p:spPr bwMode="auto">
          <a:xfrm>
            <a:off x="1763713" y="5013325"/>
            <a:ext cx="357187" cy="374650"/>
          </a:xfrm>
          <a:prstGeom prst="rect">
            <a:avLst/>
          </a:prstGeom>
          <a:noFill/>
          <a:ln w="1587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87451" name="Rectangle 27"/>
          <p:cNvSpPr>
            <a:spLocks noChangeArrowheads="1"/>
          </p:cNvSpPr>
          <p:nvPr/>
        </p:nvSpPr>
        <p:spPr bwMode="auto">
          <a:xfrm>
            <a:off x="1763713" y="5805488"/>
            <a:ext cx="357187" cy="374650"/>
          </a:xfrm>
          <a:prstGeom prst="rect">
            <a:avLst/>
          </a:prstGeom>
          <a:noFill/>
          <a:ln w="1587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7435" grpId="0" animBg="1"/>
      <p:bldP spid="487435" grpId="1" animBg="1"/>
      <p:bldP spid="487436" grpId="0" animBg="1"/>
      <p:bldP spid="487436" grpId="1" animBg="1"/>
      <p:bldP spid="487437" grpId="0" animBg="1"/>
      <p:bldP spid="487437" grpId="1" animBg="1"/>
      <p:bldP spid="487438" grpId="0" animBg="1"/>
      <p:bldP spid="487438" grpId="1" animBg="1"/>
      <p:bldP spid="487439" grpId="0" animBg="1"/>
      <p:bldP spid="487439" grpId="1" animBg="1"/>
      <p:bldP spid="487440" grpId="0" animBg="1"/>
      <p:bldP spid="487440" grpId="1" animBg="1"/>
      <p:bldP spid="487441" grpId="0" animBg="1"/>
      <p:bldP spid="487441" grpId="1" animBg="1"/>
      <p:bldP spid="487442" grpId="0" animBg="1"/>
      <p:bldP spid="487442" grpId="1" animBg="1"/>
      <p:bldP spid="487443" grpId="0" animBg="1"/>
      <p:bldP spid="487444" grpId="0" animBg="1"/>
      <p:bldP spid="487445" grpId="0" animBg="1"/>
      <p:bldP spid="487450" grpId="0" animBg="1"/>
      <p:bldP spid="487450" grpId="1" animBg="1"/>
      <p:bldP spid="487451" grpId="0" animBg="1"/>
      <p:bldP spid="48745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714375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Department of Computer Science</a:t>
            </a:r>
            <a:b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Undergraduate Events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14313" y="857250"/>
            <a:ext cx="4214812" cy="5715000"/>
          </a:xfrm>
        </p:spPr>
        <p:txBody>
          <a:bodyPr rtlCol="0">
            <a:normAutofit fontScale="25000" lnSpcReduction="20000"/>
          </a:bodyPr>
          <a:lstStyle/>
          <a:p>
            <a:pPr>
              <a:buFont typeface="Arial" charset="0"/>
              <a:buNone/>
              <a:defRPr/>
            </a:pPr>
            <a:r>
              <a:rPr lang="en-US" sz="7200" b="1" dirty="0" smtClean="0">
                <a:solidFill>
                  <a:srgbClr val="FFC000"/>
                </a:solidFill>
              </a:rPr>
              <a:t>Events this week</a:t>
            </a:r>
            <a:endParaRPr lang="en-US" sz="7200" dirty="0" smtClean="0">
              <a:solidFill>
                <a:srgbClr val="FFC00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en-CA" sz="7200" b="1" dirty="0" smtClean="0">
                <a:solidFill>
                  <a:srgbClr val="0070C0"/>
                </a:solidFill>
              </a:rPr>
              <a:t>Drop-In Resume and Cover Letter Editing (20 min. appointments)</a:t>
            </a:r>
            <a:endParaRPr lang="en-US" sz="7200" dirty="0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Date:                Thurs., March 11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Time:               11:30 am – 2:30 pm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Location:         </a:t>
            </a:r>
            <a:r>
              <a:rPr lang="en-CA" sz="7200" b="1" dirty="0" err="1" smtClean="0"/>
              <a:t>Rm</a:t>
            </a:r>
            <a:r>
              <a:rPr lang="en-CA" sz="7200" b="1" dirty="0" smtClean="0"/>
              <a:t> 255, ICICS/CS 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 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err="1" smtClean="0">
                <a:solidFill>
                  <a:srgbClr val="0070C0"/>
                </a:solidFill>
              </a:rPr>
              <a:t>Townhall</a:t>
            </a:r>
            <a:r>
              <a:rPr lang="en-CA" sz="7200" b="1" dirty="0" smtClean="0">
                <a:solidFill>
                  <a:srgbClr val="0070C0"/>
                </a:solidFill>
              </a:rPr>
              <a:t> Meeting for Combined  Majors /Honours, Cogs, BA, </a:t>
            </a:r>
            <a:r>
              <a:rPr lang="en-CA" sz="7200" b="1" dirty="0" err="1" smtClean="0">
                <a:solidFill>
                  <a:srgbClr val="0070C0"/>
                </a:solidFill>
              </a:rPr>
              <a:t>B.Comm</a:t>
            </a:r>
            <a:r>
              <a:rPr lang="en-CA" sz="7200" b="1" dirty="0" smtClean="0">
                <a:solidFill>
                  <a:srgbClr val="0070C0"/>
                </a:solidFill>
              </a:rPr>
              <a:t> in CS</a:t>
            </a:r>
            <a:endParaRPr lang="en-US" sz="7200" dirty="0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Date:                Thurs., March 11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Time:               12:30 – 2 pm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Location:         DMP 310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err="1" smtClean="0"/>
              <a:t>Lumch</a:t>
            </a:r>
            <a:r>
              <a:rPr lang="en-CA" sz="7200" b="1" dirty="0" smtClean="0"/>
              <a:t> will be provided!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 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>
                <a:solidFill>
                  <a:srgbClr val="0070C0"/>
                </a:solidFill>
              </a:rPr>
              <a:t>CS Distinguished Lecture Series Featuring David </a:t>
            </a:r>
            <a:r>
              <a:rPr lang="en-CA" sz="7200" b="1" dirty="0" err="1" smtClean="0">
                <a:solidFill>
                  <a:srgbClr val="0070C0"/>
                </a:solidFill>
              </a:rPr>
              <a:t>Parkes</a:t>
            </a:r>
            <a:endParaRPr lang="en-US" sz="7200" dirty="0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Title:  Incentive Mechanism Engineering in the Internet Age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Date:                Thurs., Mar 11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Time:               3:30 – 4:50 pm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Location:        DMP 110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 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endParaRPr lang="en-CA" sz="7200" b="1" dirty="0" smtClean="0"/>
          </a:p>
          <a:p>
            <a:pPr>
              <a:buFont typeface="Arial" charset="0"/>
              <a:buNone/>
              <a:defRPr/>
            </a:pPr>
            <a:endParaRPr lang="en-US" sz="7200" dirty="0" smtClean="0"/>
          </a:p>
          <a:p>
            <a:pPr>
              <a:buFont typeface="Arial" charset="0"/>
              <a:buNone/>
              <a:defRPr/>
            </a:pPr>
            <a:endParaRPr lang="en-US" sz="7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CA" sz="2400" b="1" dirty="0" smtClean="0"/>
          </a:p>
          <a:p>
            <a:pPr>
              <a:buFont typeface="Arial" charset="0"/>
              <a:buNone/>
              <a:defRPr/>
            </a:pPr>
            <a:r>
              <a:rPr lang="en-CA" sz="8000" b="1" dirty="0" smtClean="0"/>
              <a:t> </a:t>
            </a:r>
            <a:endParaRPr lang="en-US" sz="8000" dirty="0" smtClean="0"/>
          </a:p>
          <a:p>
            <a:pPr>
              <a:buFont typeface="Arial" charset="0"/>
              <a:buNone/>
              <a:defRPr/>
            </a:pPr>
            <a:endParaRPr lang="en-US" sz="80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3100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29125" y="500063"/>
            <a:ext cx="4500563" cy="6215062"/>
          </a:xfrm>
        </p:spPr>
        <p:txBody>
          <a:bodyPr rtlCol="0">
            <a:normAutofit fontScale="25000" lnSpcReduction="20000"/>
          </a:bodyPr>
          <a:lstStyle/>
          <a:p>
            <a:pPr>
              <a:buFont typeface="Arial" charset="0"/>
              <a:buNone/>
              <a:defRPr/>
            </a:pPr>
            <a:endParaRPr lang="en-CA" sz="11200" b="1" dirty="0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en-CA" sz="7200" b="1" dirty="0" smtClean="0">
                <a:solidFill>
                  <a:srgbClr val="0070C0"/>
                </a:solidFill>
              </a:rPr>
              <a:t>CSSS Movie Night: “</a:t>
            </a:r>
            <a:r>
              <a:rPr lang="en-CA" sz="7200" b="1" dirty="0" err="1" smtClean="0">
                <a:solidFill>
                  <a:srgbClr val="0070C0"/>
                </a:solidFill>
              </a:rPr>
              <a:t>Zombieland</a:t>
            </a:r>
            <a:r>
              <a:rPr lang="en-CA" sz="7200" b="1" dirty="0" smtClean="0">
                <a:solidFill>
                  <a:srgbClr val="0070C0"/>
                </a:solidFill>
              </a:rPr>
              <a:t>” &amp; “Iron Man”</a:t>
            </a:r>
            <a:endParaRPr lang="en-US" sz="7200" dirty="0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Date:               Thurs., Mar 11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Time:               6 – 10 pm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Location:        DMP 310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r>
              <a:rPr lang="en-CA" sz="7200" b="1" dirty="0" smtClean="0"/>
              <a:t>Free pop   &amp; popcorn for every attendee!</a:t>
            </a:r>
            <a:endParaRPr lang="en-US" sz="7200" dirty="0" smtClean="0"/>
          </a:p>
          <a:p>
            <a:pPr>
              <a:buFont typeface="Arial" charset="0"/>
              <a:buNone/>
              <a:defRPr/>
            </a:pPr>
            <a:endParaRPr lang="en-US" sz="4000" b="1" dirty="0" smtClean="0">
              <a:solidFill>
                <a:srgbClr val="FFC00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en-US" sz="7200" b="1" dirty="0" smtClean="0">
                <a:solidFill>
                  <a:srgbClr val="FFC000"/>
                </a:solidFill>
              </a:rPr>
              <a:t>Events next week</a:t>
            </a:r>
            <a:endParaRPr lang="en-CA" sz="5600" b="1" dirty="0" smtClean="0"/>
          </a:p>
          <a:p>
            <a:pPr>
              <a:buFont typeface="Arial" charset="0"/>
              <a:buNone/>
              <a:defRPr/>
            </a:pPr>
            <a:r>
              <a:rPr lang="en-CA" sz="6400" b="1" dirty="0" smtClean="0">
                <a:solidFill>
                  <a:srgbClr val="0070C0"/>
                </a:solidFill>
              </a:rPr>
              <a:t>Interview Skills Practice Session</a:t>
            </a:r>
            <a:endParaRPr lang="en-US" sz="6400" dirty="0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en-CA" sz="6400" b="1" dirty="0" smtClean="0"/>
              <a:t>Mon., March 15, 12 – 2 pm, </a:t>
            </a:r>
            <a:r>
              <a:rPr lang="en-CA" sz="6400" b="1" dirty="0" err="1" smtClean="0"/>
              <a:t>Rm</a:t>
            </a:r>
            <a:r>
              <a:rPr lang="en-CA" sz="6400" b="1" dirty="0" smtClean="0"/>
              <a:t> 202, ICICS/CS</a:t>
            </a:r>
            <a:endParaRPr lang="en-US" sz="6400" dirty="0" smtClean="0"/>
          </a:p>
          <a:p>
            <a:pPr>
              <a:buFont typeface="Arial" charset="0"/>
              <a:buNone/>
              <a:defRPr/>
            </a:pPr>
            <a:r>
              <a:rPr lang="en-CA" sz="6400" b="1" dirty="0" smtClean="0"/>
              <a:t> </a:t>
            </a:r>
            <a:endParaRPr lang="en-US" sz="6400" dirty="0" smtClean="0"/>
          </a:p>
          <a:p>
            <a:pPr>
              <a:buFont typeface="Arial" charset="0"/>
              <a:buNone/>
              <a:defRPr/>
            </a:pPr>
            <a:r>
              <a:rPr lang="en-CA" sz="6400" b="1" dirty="0" smtClean="0">
                <a:solidFill>
                  <a:srgbClr val="0070C0"/>
                </a:solidFill>
              </a:rPr>
              <a:t>Transport Canada Info Session</a:t>
            </a:r>
            <a:endParaRPr lang="en-US" sz="6400" dirty="0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en-CA" sz="6400" b="1" dirty="0" smtClean="0"/>
              <a:t>Tues., March 16, 4 – 6 pm, HENN 201</a:t>
            </a:r>
            <a:endParaRPr lang="en-US" sz="6400" dirty="0" smtClean="0"/>
          </a:p>
          <a:p>
            <a:pPr>
              <a:buFont typeface="Arial" charset="0"/>
              <a:buNone/>
              <a:defRPr/>
            </a:pPr>
            <a:r>
              <a:rPr lang="en-CA" sz="6400" b="1" dirty="0" smtClean="0"/>
              <a:t> </a:t>
            </a:r>
            <a:endParaRPr lang="en-US" sz="6400" dirty="0" smtClean="0"/>
          </a:p>
          <a:p>
            <a:pPr>
              <a:buFont typeface="Arial" charset="0"/>
              <a:buNone/>
              <a:defRPr/>
            </a:pPr>
            <a:r>
              <a:rPr lang="en-CA" sz="6400" b="1" smtClean="0">
                <a:solidFill>
                  <a:srgbClr val="0070C0"/>
                </a:solidFill>
              </a:rPr>
              <a:t>Financial </a:t>
            </a:r>
            <a:r>
              <a:rPr lang="en-CA" sz="6400" b="1" dirty="0" smtClean="0">
                <a:solidFill>
                  <a:srgbClr val="0070C0"/>
                </a:solidFill>
              </a:rPr>
              <a:t>Literacy 101</a:t>
            </a:r>
            <a:endParaRPr lang="en-US" sz="6400" dirty="0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en-CA" sz="6400" b="1" dirty="0" smtClean="0"/>
              <a:t>Wed., March 17, 12 – 1 pm, Angus 426</a:t>
            </a:r>
            <a:endParaRPr lang="en-US" sz="6400" dirty="0" smtClean="0"/>
          </a:p>
          <a:p>
            <a:pPr>
              <a:buFont typeface="Arial" charset="0"/>
              <a:buNone/>
              <a:defRPr/>
            </a:pPr>
            <a:r>
              <a:rPr lang="en-CA" sz="6400" b="1" dirty="0" smtClean="0"/>
              <a:t> </a:t>
            </a:r>
            <a:endParaRPr lang="en-US" sz="6400" dirty="0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en-CA" sz="6400" b="1" dirty="0" err="1" smtClean="0">
                <a:solidFill>
                  <a:srgbClr val="0070C0"/>
                </a:solidFill>
              </a:rPr>
              <a:t>Townhall</a:t>
            </a:r>
            <a:r>
              <a:rPr lang="en-CA" sz="6400" b="1" dirty="0" smtClean="0">
                <a:solidFill>
                  <a:srgbClr val="0070C0"/>
                </a:solidFill>
              </a:rPr>
              <a:t> Meeting for CS Major/Honours Students</a:t>
            </a:r>
            <a:endParaRPr lang="en-US" sz="6400" dirty="0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en-CA" sz="6400" b="1" dirty="0" smtClean="0"/>
              <a:t>Thurs., March 18, 12:30 – 2 pm, DMP 310</a:t>
            </a:r>
            <a:endParaRPr lang="en-US" sz="6400" dirty="0" smtClean="0"/>
          </a:p>
          <a:p>
            <a:pPr>
              <a:buFont typeface="Arial" charset="0"/>
              <a:buNone/>
              <a:defRPr/>
            </a:pPr>
            <a:r>
              <a:rPr lang="en-CA" sz="6400" b="1" dirty="0" smtClean="0"/>
              <a:t> </a:t>
            </a:r>
            <a:endParaRPr lang="en-US" sz="6400" dirty="0" smtClean="0"/>
          </a:p>
          <a:p>
            <a:pPr>
              <a:buFont typeface="Arial" charset="0"/>
              <a:buNone/>
              <a:defRPr/>
            </a:pPr>
            <a:r>
              <a:rPr lang="en-CA" sz="6400" b="1" dirty="0" smtClean="0">
                <a:solidFill>
                  <a:srgbClr val="0070C0"/>
                </a:solidFill>
              </a:rPr>
              <a:t>CS Distinguished Lecture Series Featuring Jeff Hawkins</a:t>
            </a:r>
            <a:endParaRPr lang="en-US" sz="6400" dirty="0" smtClean="0">
              <a:solidFill>
                <a:srgbClr val="0070C0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en-CA" sz="6400" b="1" dirty="0" smtClean="0"/>
              <a:t>Thurs., March 18, 3:30 – 4:50 pm, DMP 110</a:t>
            </a:r>
            <a:endParaRPr lang="en-US" sz="6400" dirty="0" smtClean="0"/>
          </a:p>
          <a:p>
            <a:pPr>
              <a:buFont typeface="Arial" charset="0"/>
              <a:buNone/>
              <a:defRPr/>
            </a:pPr>
            <a:endParaRPr lang="en-US" sz="7200" dirty="0" smtClean="0"/>
          </a:p>
          <a:p>
            <a:pPr>
              <a:buFont typeface="Arial" charset="0"/>
              <a:buNone/>
              <a:defRPr/>
            </a:pPr>
            <a:endParaRPr lang="en-US" sz="8000" dirty="0" smtClean="0"/>
          </a:p>
          <a:p>
            <a:pPr>
              <a:buFont typeface="Arial" charset="0"/>
              <a:buNone/>
              <a:defRPr/>
            </a:pPr>
            <a:endParaRPr lang="en-US" sz="8000" dirty="0" smtClean="0"/>
          </a:p>
          <a:p>
            <a:pPr>
              <a:buFont typeface="Arial" charset="0"/>
              <a:buNone/>
              <a:defRPr/>
            </a:pPr>
            <a:endParaRPr lang="en-CA" sz="9600" b="1" dirty="0" smtClean="0"/>
          </a:p>
          <a:p>
            <a:pPr>
              <a:buFont typeface="Arial" charset="0"/>
              <a:buNone/>
              <a:defRPr/>
            </a:pPr>
            <a:endParaRPr lang="en-CA" sz="8000" b="1" dirty="0" smtClean="0"/>
          </a:p>
          <a:p>
            <a:pPr>
              <a:buFont typeface="Arial" charset="0"/>
              <a:buNone/>
              <a:defRPr/>
            </a:pPr>
            <a:r>
              <a:rPr lang="en-CA" sz="8000" b="1" dirty="0" smtClean="0"/>
              <a:t> </a:t>
            </a:r>
            <a:endParaRPr lang="en-US" sz="8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0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Activation Functions</a:t>
            </a:r>
          </a:p>
        </p:txBody>
      </p:sp>
      <p:sp>
        <p:nvSpPr>
          <p:cNvPr id="24579" name="Rectangle 5"/>
          <p:cNvSpPr>
            <a:spLocks noChangeArrowheads="1"/>
          </p:cNvSpPr>
          <p:nvPr/>
        </p:nvSpPr>
        <p:spPr bwMode="auto">
          <a:xfrm>
            <a:off x="304800" y="7620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Functions from real numbers to real numbers suitable for classification tasks.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00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Must make a unit “active” (near 1), when it receives the “right” inputs, and inactive (near 0) when it receives the “wrong inputs”.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Activation Functions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04800" y="7620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Commonly used ones: </a:t>
            </a:r>
            <a:r>
              <a:rPr lang="en-US" i="1" dirty="0"/>
              <a:t>squashed</a:t>
            </a:r>
            <a:r>
              <a:rPr lang="en-US" dirty="0"/>
              <a:t> functions of the inputs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f (</a:t>
            </a:r>
            <a:r>
              <a:rPr lang="en-US" sz="2000" i="1" dirty="0"/>
              <a:t>w</a:t>
            </a:r>
            <a:r>
              <a:rPr lang="en-US" sz="2000" i="1" baseline="-25000" dirty="0"/>
              <a:t>0</a:t>
            </a:r>
            <a:r>
              <a:rPr lang="en-US" sz="2000" i="1" dirty="0"/>
              <a:t> + w</a:t>
            </a:r>
            <a:r>
              <a:rPr lang="en-US" sz="2000" i="1" baseline="-25000" dirty="0"/>
              <a:t>1</a:t>
            </a:r>
            <a:r>
              <a:rPr lang="en-US" sz="2000" i="1" dirty="0"/>
              <a:t>*I</a:t>
            </a:r>
            <a:r>
              <a:rPr lang="en-US" sz="2000" i="1" baseline="-25000" dirty="0"/>
              <a:t>1</a:t>
            </a:r>
            <a:r>
              <a:rPr lang="en-US" sz="2000" i="1" dirty="0"/>
              <a:t>+ w</a:t>
            </a:r>
            <a:r>
              <a:rPr lang="en-US" sz="2000" i="1" baseline="-25000" dirty="0"/>
              <a:t>2</a:t>
            </a:r>
            <a:r>
              <a:rPr lang="en-US" sz="2000" i="1" dirty="0"/>
              <a:t>*I</a:t>
            </a:r>
            <a:r>
              <a:rPr lang="en-US" sz="2000" i="1" baseline="-25000" dirty="0"/>
              <a:t>2</a:t>
            </a:r>
            <a:r>
              <a:rPr lang="en-US" sz="2000" i="1" dirty="0"/>
              <a:t>+….+ w</a:t>
            </a:r>
            <a:r>
              <a:rPr lang="en-US" sz="2000" i="1" baseline="-25000" dirty="0"/>
              <a:t>k</a:t>
            </a:r>
            <a:r>
              <a:rPr lang="en-US" sz="2000" i="1" dirty="0"/>
              <a:t>*</a:t>
            </a:r>
            <a:r>
              <a:rPr lang="en-US" sz="2000" i="1" dirty="0" err="1"/>
              <a:t>I</a:t>
            </a:r>
            <a:r>
              <a:rPr lang="en-US" sz="2000" i="1" baseline="-25000" dirty="0" err="1"/>
              <a:t>k</a:t>
            </a:r>
            <a:r>
              <a:rPr lang="en-US" sz="2000" dirty="0"/>
              <a:t>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Examples:</a:t>
            </a:r>
            <a:endParaRPr lang="en-US" sz="2000" dirty="0"/>
          </a:p>
        </p:txBody>
      </p:sp>
      <p:pic>
        <p:nvPicPr>
          <p:cNvPr id="205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2988" y="2708275"/>
            <a:ext cx="654685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5665788" y="5661025"/>
          <a:ext cx="1817687" cy="750888"/>
        </p:xfrm>
        <a:graphic>
          <a:graphicData uri="http://schemas.openxmlformats.org/presentationml/2006/ole">
            <p:oleObj spid="_x0000_s2050" name="Equation" r:id="rId5" imgW="952200" imgH="393480" progId="Equation.3">
              <p:embed/>
            </p:oleObj>
          </a:graphicData>
        </a:graphic>
      </p:graphicFrame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11188" y="5661025"/>
            <a:ext cx="22304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/>
              <a:t>f(in)</a:t>
            </a:r>
            <a:r>
              <a:rPr lang="en-US" sz="2000"/>
              <a:t> = 1 when </a:t>
            </a:r>
            <a:r>
              <a:rPr lang="en-US" sz="2000" i="1"/>
              <a:t>in</a:t>
            </a:r>
            <a:r>
              <a:rPr lang="en-US" sz="2000"/>
              <a:t> &gt; t</a:t>
            </a:r>
          </a:p>
          <a:p>
            <a:r>
              <a:rPr lang="en-US" sz="2000"/>
              <a:t>        = 0 otherwise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059113" y="2708275"/>
            <a:ext cx="2233612" cy="31686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Activation Functions</a:t>
            </a: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304800" y="7620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Commonly used ones: </a:t>
            </a:r>
            <a:r>
              <a:rPr lang="en-US" i="1"/>
              <a:t>squashed</a:t>
            </a:r>
            <a:r>
              <a:rPr lang="en-US"/>
              <a:t> linear functions of the inputs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f (</a:t>
            </a:r>
            <a:r>
              <a:rPr lang="en-US" sz="2000" i="1"/>
              <a:t>w</a:t>
            </a:r>
            <a:r>
              <a:rPr lang="en-US" sz="2000" i="1" baseline="-25000"/>
              <a:t>0</a:t>
            </a:r>
            <a:r>
              <a:rPr lang="en-US" sz="2000" i="1"/>
              <a:t> + w</a:t>
            </a:r>
            <a:r>
              <a:rPr lang="en-US" sz="2000" i="1" baseline="-25000"/>
              <a:t>1</a:t>
            </a:r>
            <a:r>
              <a:rPr lang="en-US" sz="2000" i="1"/>
              <a:t>*I</a:t>
            </a:r>
            <a:r>
              <a:rPr lang="en-US" sz="2000" i="1" baseline="-25000"/>
              <a:t>1</a:t>
            </a:r>
            <a:r>
              <a:rPr lang="en-US" sz="2000" i="1"/>
              <a:t>+ w</a:t>
            </a:r>
            <a:r>
              <a:rPr lang="en-US" sz="2000" i="1" baseline="-25000"/>
              <a:t>2</a:t>
            </a:r>
            <a:r>
              <a:rPr lang="en-US" sz="2000" i="1"/>
              <a:t>*I</a:t>
            </a:r>
            <a:r>
              <a:rPr lang="en-US" sz="2000" i="1" baseline="-25000"/>
              <a:t>2</a:t>
            </a:r>
            <a:r>
              <a:rPr lang="en-US" sz="2000" i="1"/>
              <a:t>+….+ w</a:t>
            </a:r>
            <a:r>
              <a:rPr lang="en-US" sz="2000" i="1" baseline="-25000"/>
              <a:t>k</a:t>
            </a:r>
            <a:r>
              <a:rPr lang="en-US" sz="2000" i="1"/>
              <a:t>*I</a:t>
            </a:r>
            <a:r>
              <a:rPr lang="en-US" sz="2000" i="1" baseline="-25000"/>
              <a:t>k</a:t>
            </a:r>
            <a:r>
              <a:rPr lang="en-US" sz="2000"/>
              <a:t>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Examples:</a:t>
            </a:r>
            <a:endParaRPr lang="en-US" sz="2000"/>
          </a:p>
        </p:txBody>
      </p:sp>
      <p:pic>
        <p:nvPicPr>
          <p:cNvPr id="307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2988" y="2708275"/>
            <a:ext cx="654685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5689600" y="5661025"/>
          <a:ext cx="1768475" cy="750888"/>
        </p:xfrm>
        <a:graphic>
          <a:graphicData uri="http://schemas.openxmlformats.org/presentationml/2006/ole">
            <p:oleObj spid="_x0000_s3074" name="Equation" r:id="rId5" imgW="927000" imgH="393480" progId="Equation.3">
              <p:embed/>
            </p:oleObj>
          </a:graphicData>
        </a:graphic>
      </p:graphicFrame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611188" y="5661025"/>
            <a:ext cx="22304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/>
              <a:t>f(in)</a:t>
            </a:r>
            <a:r>
              <a:rPr lang="en-US" sz="2000"/>
              <a:t> = 1 when </a:t>
            </a:r>
            <a:r>
              <a:rPr lang="en-US" sz="2000" i="1"/>
              <a:t>in</a:t>
            </a:r>
            <a:r>
              <a:rPr lang="en-US" sz="2000"/>
              <a:t> &gt; t</a:t>
            </a:r>
          </a:p>
          <a:p>
            <a:r>
              <a:rPr lang="en-US" sz="2000"/>
              <a:t>        = 0 otherwise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059113" y="2708275"/>
            <a:ext cx="2233612" cy="31686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89480" name="Rectangle 8"/>
          <p:cNvSpPr>
            <a:spLocks noChangeArrowheads="1"/>
          </p:cNvSpPr>
          <p:nvPr/>
        </p:nvSpPr>
        <p:spPr bwMode="auto">
          <a:xfrm>
            <a:off x="5003800" y="2276475"/>
            <a:ext cx="3097213" cy="43211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8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Step Function</a:t>
            </a: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304800" y="7620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 smtClean="0"/>
              <a:t>If we use a step function, each unit represents a </a:t>
            </a:r>
            <a:r>
              <a:rPr lang="en-US" b="1" i="1" dirty="0" smtClean="0"/>
              <a:t>linear classifier with hard threshold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 smtClean="0"/>
              <a:t>A linear classifier implements a </a:t>
            </a:r>
            <a:r>
              <a:rPr lang="en-US" sz="2000" i="1" dirty="0" smtClean="0"/>
              <a:t>linear decision boundary </a:t>
            </a:r>
            <a:r>
              <a:rPr lang="en-US" sz="2000" dirty="0" smtClean="0"/>
              <a:t>(aka </a:t>
            </a:r>
            <a:r>
              <a:rPr lang="en-US" sz="2000" i="1" dirty="0" smtClean="0"/>
              <a:t>linear separator) </a:t>
            </a:r>
            <a:r>
              <a:rPr lang="en-US" sz="2000" dirty="0" smtClean="0"/>
              <a:t>that separates the classes involved in the classification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i="1" dirty="0" smtClean="0"/>
              <a:t>f(in) = </a:t>
            </a:r>
            <a:r>
              <a:rPr lang="en-US" sz="2000" dirty="0" smtClean="0"/>
              <a:t>1 when  </a:t>
            </a:r>
            <a:r>
              <a:rPr lang="en-US" sz="2000" i="1" dirty="0" smtClean="0"/>
              <a:t>w</a:t>
            </a:r>
            <a:r>
              <a:rPr lang="en-US" sz="2000" i="1" baseline="-25000" dirty="0" smtClean="0"/>
              <a:t>0</a:t>
            </a:r>
            <a:r>
              <a:rPr lang="en-US" sz="2000" i="1" dirty="0" smtClean="0"/>
              <a:t> + w</a:t>
            </a:r>
            <a:r>
              <a:rPr lang="en-US" sz="2000" i="1" baseline="-25000" dirty="0" smtClean="0"/>
              <a:t>1</a:t>
            </a:r>
            <a:r>
              <a:rPr lang="en-US" sz="2000" i="1" dirty="0" smtClean="0"/>
              <a:t>*I</a:t>
            </a:r>
            <a:r>
              <a:rPr lang="en-US" sz="2000" i="1" baseline="-25000" dirty="0" smtClean="0"/>
              <a:t>1</a:t>
            </a:r>
            <a:r>
              <a:rPr lang="en-US" sz="2000" i="1" dirty="0" smtClean="0"/>
              <a:t>+ w</a:t>
            </a:r>
            <a:r>
              <a:rPr lang="en-US" sz="2000" i="1" baseline="-25000" dirty="0" smtClean="0"/>
              <a:t>2</a:t>
            </a:r>
            <a:r>
              <a:rPr lang="en-US" sz="2000" i="1" dirty="0" smtClean="0"/>
              <a:t>*I</a:t>
            </a:r>
            <a:r>
              <a:rPr lang="en-US" sz="2000" i="1" baseline="-25000" dirty="0" smtClean="0"/>
              <a:t>2</a:t>
            </a:r>
            <a:r>
              <a:rPr lang="en-US" sz="2000" i="1" dirty="0" smtClean="0"/>
              <a:t>+….+ w</a:t>
            </a:r>
            <a:r>
              <a:rPr lang="en-US" sz="2000" i="1" baseline="-25000" dirty="0" smtClean="0"/>
              <a:t>k</a:t>
            </a:r>
            <a:r>
              <a:rPr lang="en-US" sz="2000" i="1" dirty="0" smtClean="0"/>
              <a:t>*</a:t>
            </a:r>
            <a:r>
              <a:rPr lang="en-US" sz="2000" i="1" dirty="0" err="1" smtClean="0"/>
              <a:t>I</a:t>
            </a:r>
            <a:r>
              <a:rPr lang="en-US" sz="2000" i="1" baseline="-25000" dirty="0" err="1" smtClean="0"/>
              <a:t>k</a:t>
            </a:r>
            <a:r>
              <a:rPr lang="en-US" sz="2000" i="1" baseline="-25000" dirty="0" smtClean="0"/>
              <a:t> </a:t>
            </a:r>
            <a:r>
              <a:rPr lang="en-US" sz="2000" dirty="0" smtClean="0"/>
              <a:t>&gt; 0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</a:pPr>
            <a:r>
              <a:rPr lang="en-US" sz="2000" b="1" i="1" dirty="0" smtClean="0"/>
              <a:t>            = </a:t>
            </a:r>
            <a:r>
              <a:rPr lang="en-US" sz="2000" dirty="0" smtClean="0"/>
              <a:t>0 otherwise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i="1" dirty="0" smtClean="0"/>
              <a:t>w</a:t>
            </a:r>
            <a:r>
              <a:rPr lang="en-US" sz="2000" i="1" baseline="-25000" dirty="0" smtClean="0"/>
              <a:t>0</a:t>
            </a:r>
            <a:r>
              <a:rPr lang="en-US" sz="2000" i="1" dirty="0" smtClean="0"/>
              <a:t> + w</a:t>
            </a:r>
            <a:r>
              <a:rPr lang="en-US" sz="2000" i="1" baseline="-25000" dirty="0" smtClean="0"/>
              <a:t>1</a:t>
            </a:r>
            <a:r>
              <a:rPr lang="en-US" sz="2000" i="1" dirty="0" smtClean="0"/>
              <a:t>*I</a:t>
            </a:r>
            <a:r>
              <a:rPr lang="en-US" sz="2000" i="1" baseline="-25000" dirty="0" smtClean="0"/>
              <a:t>1</a:t>
            </a:r>
            <a:r>
              <a:rPr lang="en-US" sz="2000" i="1" dirty="0" smtClean="0"/>
              <a:t>+ w</a:t>
            </a:r>
            <a:r>
              <a:rPr lang="en-US" sz="2000" i="1" baseline="-25000" dirty="0" smtClean="0"/>
              <a:t>2</a:t>
            </a:r>
            <a:r>
              <a:rPr lang="en-US" sz="2000" i="1" dirty="0" smtClean="0"/>
              <a:t>*I</a:t>
            </a:r>
            <a:r>
              <a:rPr lang="en-US" sz="2000" i="1" baseline="-25000" dirty="0" smtClean="0"/>
              <a:t>2</a:t>
            </a:r>
            <a:r>
              <a:rPr lang="en-US" sz="2000" i="1" dirty="0" smtClean="0"/>
              <a:t>+….+ w</a:t>
            </a:r>
            <a:r>
              <a:rPr lang="en-US" sz="2000" i="1" baseline="-25000" dirty="0" smtClean="0"/>
              <a:t>k</a:t>
            </a:r>
            <a:r>
              <a:rPr lang="en-US" sz="2000" i="1" dirty="0" smtClean="0"/>
              <a:t>*</a:t>
            </a:r>
            <a:r>
              <a:rPr lang="en-US" sz="2000" i="1" dirty="0" err="1" smtClean="0"/>
              <a:t>I</a:t>
            </a:r>
            <a:r>
              <a:rPr lang="en-US" sz="2000" i="1" baseline="-25000" dirty="0" err="1" smtClean="0"/>
              <a:t>k</a:t>
            </a:r>
            <a:r>
              <a:rPr lang="en-US" sz="2000" i="1" baseline="-25000" dirty="0" smtClean="0"/>
              <a:t> </a:t>
            </a:r>
            <a:r>
              <a:rPr lang="en-US" sz="2000" dirty="0" smtClean="0"/>
              <a:t>&gt; 0  =&gt; </a:t>
            </a:r>
            <a:r>
              <a:rPr lang="en-US" sz="2000" b="1" i="1" dirty="0" err="1" smtClean="0"/>
              <a:t>wI</a:t>
            </a:r>
            <a:r>
              <a:rPr lang="en-US" sz="2000" dirty="0" smtClean="0"/>
              <a:t>&gt; 0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b="1" i="1" dirty="0" smtClean="0"/>
              <a:t>WI</a:t>
            </a:r>
            <a:r>
              <a:rPr lang="en-US" sz="2000" i="1" dirty="0" smtClean="0"/>
              <a:t> = 0</a:t>
            </a:r>
            <a:r>
              <a:rPr lang="en-US" sz="2000" dirty="0" smtClean="0"/>
              <a:t> defines an hyper plane (line in two dimensions, plane in three)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</a:pPr>
            <a:endParaRPr lang="en-US" sz="2000" dirty="0"/>
          </a:p>
        </p:txBody>
      </p:sp>
      <p:pic>
        <p:nvPicPr>
          <p:cNvPr id="4" name="Picture 3" descr="LinearRegression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86050" y="2214554"/>
            <a:ext cx="3813172" cy="2717170"/>
          </a:xfrm>
          <a:prstGeom prst="rect">
            <a:avLst/>
          </a:prstGeom>
        </p:spPr>
      </p:pic>
      <p:sp>
        <p:nvSpPr>
          <p:cNvPr id="5" name="Rectangular Callout 4"/>
          <p:cNvSpPr/>
          <p:nvPr/>
        </p:nvSpPr>
        <p:spPr>
          <a:xfrm>
            <a:off x="7500958" y="2500306"/>
            <a:ext cx="1285884" cy="1000132"/>
          </a:xfrm>
          <a:prstGeom prst="wedgeRectCallout">
            <a:avLst>
              <a:gd name="adj1" fmla="val -168518"/>
              <a:gd name="adj2" fmla="val 4877"/>
            </a:avLst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800" dirty="0" smtClean="0">
                <a:solidFill>
                  <a:schemeClr val="tx1"/>
                </a:solidFill>
              </a:rPr>
              <a:t>Decision boundary</a:t>
            </a:r>
            <a:endParaRPr lang="en-CA" sz="1800" dirty="0">
              <a:solidFill>
                <a:schemeClr val="tx1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7286644" y="4143380"/>
            <a:ext cx="1285884" cy="1000132"/>
          </a:xfrm>
          <a:prstGeom prst="wedgeRectCallout">
            <a:avLst>
              <a:gd name="adj1" fmla="val -162543"/>
              <a:gd name="adj2" fmla="val 141636"/>
            </a:avLst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800" dirty="0" smtClean="0">
                <a:solidFill>
                  <a:schemeClr val="tx1"/>
                </a:solidFill>
              </a:rPr>
              <a:t>Assuming a “dummy” input </a:t>
            </a:r>
            <a:r>
              <a:rPr lang="en-CA" sz="1800" i="1" dirty="0" smtClean="0">
                <a:solidFill>
                  <a:schemeClr val="tx1"/>
                </a:solidFill>
              </a:rPr>
              <a:t>I</a:t>
            </a:r>
            <a:r>
              <a:rPr lang="en-CA" sz="1800" i="1" baseline="-25000" dirty="0" smtClean="0">
                <a:solidFill>
                  <a:schemeClr val="tx1"/>
                </a:solidFill>
              </a:rPr>
              <a:t>0= </a:t>
            </a:r>
            <a:r>
              <a:rPr lang="en-CA" sz="1800" i="1" dirty="0" smtClean="0">
                <a:solidFill>
                  <a:schemeClr val="tx1"/>
                </a:solidFill>
              </a:rPr>
              <a:t>1</a:t>
            </a:r>
            <a:endParaRPr lang="en-CA" sz="18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Units for Logic Gates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533400" y="1219200"/>
            <a:ext cx="7467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b="1" i="1"/>
              <a:t>f  = step function</a:t>
            </a:r>
            <a:r>
              <a:rPr lang="en-US"/>
              <a:t>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Individual  units can represent basic Boolean functions of the inputs</a:t>
            </a:r>
          </a:p>
        </p:txBody>
      </p:sp>
      <p:sp>
        <p:nvSpPr>
          <p:cNvPr id="482308" name="Oval 4"/>
          <p:cNvSpPr>
            <a:spLocks noChangeArrowheads="1"/>
          </p:cNvSpPr>
          <p:nvPr/>
        </p:nvSpPr>
        <p:spPr bwMode="auto">
          <a:xfrm>
            <a:off x="1125538" y="3933825"/>
            <a:ext cx="1223962" cy="7191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482309" name="AutoShape 5"/>
          <p:cNvCxnSpPr>
            <a:cxnSpLocks noChangeShapeType="1"/>
            <a:stCxn id="482316" idx="2"/>
            <a:endCxn id="482308" idx="1"/>
          </p:cNvCxnSpPr>
          <p:nvPr/>
        </p:nvCxnSpPr>
        <p:spPr bwMode="auto">
          <a:xfrm>
            <a:off x="593725" y="3371850"/>
            <a:ext cx="711200" cy="65405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482310" name="AutoShape 6"/>
          <p:cNvCxnSpPr>
            <a:cxnSpLocks noChangeShapeType="1"/>
            <a:stCxn id="482317" idx="0"/>
            <a:endCxn id="482308" idx="3"/>
          </p:cNvCxnSpPr>
          <p:nvPr/>
        </p:nvCxnSpPr>
        <p:spPr bwMode="auto">
          <a:xfrm flipV="1">
            <a:off x="676275" y="4560888"/>
            <a:ext cx="628650" cy="72707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482311" name="AutoShape 7"/>
          <p:cNvCxnSpPr>
            <a:cxnSpLocks noChangeShapeType="1"/>
            <a:stCxn id="482308" idx="6"/>
          </p:cNvCxnSpPr>
          <p:nvPr/>
        </p:nvCxnSpPr>
        <p:spPr bwMode="auto">
          <a:xfrm>
            <a:off x="2362200" y="4294188"/>
            <a:ext cx="563563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82312" name="Text Box 8"/>
          <p:cNvSpPr txBox="1">
            <a:spLocks noChangeArrowheads="1"/>
          </p:cNvSpPr>
          <p:nvPr/>
        </p:nvSpPr>
        <p:spPr bwMode="auto">
          <a:xfrm>
            <a:off x="1270000" y="4078288"/>
            <a:ext cx="592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 = </a:t>
            </a:r>
          </a:p>
        </p:txBody>
      </p:sp>
      <p:sp>
        <p:nvSpPr>
          <p:cNvPr id="482313" name="Text Box 9"/>
          <p:cNvSpPr txBox="1">
            <a:spLocks noChangeArrowheads="1"/>
          </p:cNvSpPr>
          <p:nvPr/>
        </p:nvSpPr>
        <p:spPr bwMode="auto">
          <a:xfrm>
            <a:off x="909638" y="3286125"/>
            <a:ext cx="982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1</a:t>
            </a:r>
            <a:r>
              <a:rPr lang="en-US"/>
              <a:t> = 1</a:t>
            </a:r>
          </a:p>
        </p:txBody>
      </p:sp>
      <p:sp>
        <p:nvSpPr>
          <p:cNvPr id="482314" name="Text Box 10"/>
          <p:cNvSpPr txBox="1">
            <a:spLocks noChangeArrowheads="1"/>
          </p:cNvSpPr>
          <p:nvPr/>
        </p:nvSpPr>
        <p:spPr bwMode="auto">
          <a:xfrm>
            <a:off x="909638" y="4725988"/>
            <a:ext cx="982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2</a:t>
            </a:r>
            <a:r>
              <a:rPr lang="en-US"/>
              <a:t> = 1</a:t>
            </a:r>
          </a:p>
        </p:txBody>
      </p:sp>
      <p:sp>
        <p:nvSpPr>
          <p:cNvPr id="482315" name="Text Box 11"/>
          <p:cNvSpPr txBox="1">
            <a:spLocks noChangeArrowheads="1"/>
          </p:cNvSpPr>
          <p:nvPr/>
        </p:nvSpPr>
        <p:spPr bwMode="auto">
          <a:xfrm>
            <a:off x="1198563" y="5589588"/>
            <a:ext cx="846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AND</a:t>
            </a:r>
          </a:p>
        </p:txBody>
      </p:sp>
      <p:sp>
        <p:nvSpPr>
          <p:cNvPr id="482316" name="Rectangle 12"/>
          <p:cNvSpPr>
            <a:spLocks noChangeArrowheads="1"/>
          </p:cNvSpPr>
          <p:nvPr/>
        </p:nvSpPr>
        <p:spPr bwMode="auto">
          <a:xfrm>
            <a:off x="395288" y="2852738"/>
            <a:ext cx="395287" cy="5048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</a:t>
            </a:r>
            <a:r>
              <a:rPr lang="en-US" baseline="-25000"/>
              <a:t>1</a:t>
            </a:r>
          </a:p>
        </p:txBody>
      </p:sp>
      <p:sp>
        <p:nvSpPr>
          <p:cNvPr id="482317" name="Rectangle 13"/>
          <p:cNvSpPr>
            <a:spLocks noChangeArrowheads="1"/>
          </p:cNvSpPr>
          <p:nvPr/>
        </p:nvSpPr>
        <p:spPr bwMode="auto">
          <a:xfrm>
            <a:off x="477838" y="5302250"/>
            <a:ext cx="395287" cy="5032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</a:t>
            </a:r>
            <a:r>
              <a:rPr lang="en-US" baseline="-25000"/>
              <a:t>2</a:t>
            </a:r>
          </a:p>
        </p:txBody>
      </p:sp>
      <p:sp>
        <p:nvSpPr>
          <p:cNvPr id="482318" name="Oval 14"/>
          <p:cNvSpPr>
            <a:spLocks noChangeArrowheads="1"/>
          </p:cNvSpPr>
          <p:nvPr/>
        </p:nvSpPr>
        <p:spPr bwMode="auto">
          <a:xfrm>
            <a:off x="3800475" y="3933825"/>
            <a:ext cx="1223963" cy="7191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482319" name="AutoShape 15"/>
          <p:cNvCxnSpPr>
            <a:cxnSpLocks noChangeShapeType="1"/>
            <a:stCxn id="482326" idx="2"/>
            <a:endCxn id="482318" idx="1"/>
          </p:cNvCxnSpPr>
          <p:nvPr/>
        </p:nvCxnSpPr>
        <p:spPr bwMode="auto">
          <a:xfrm>
            <a:off x="3268663" y="3371850"/>
            <a:ext cx="711200" cy="65405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482320" name="AutoShape 16"/>
          <p:cNvCxnSpPr>
            <a:cxnSpLocks noChangeShapeType="1"/>
            <a:stCxn id="482327" idx="0"/>
            <a:endCxn id="482318" idx="3"/>
          </p:cNvCxnSpPr>
          <p:nvPr/>
        </p:nvCxnSpPr>
        <p:spPr bwMode="auto">
          <a:xfrm flipV="1">
            <a:off x="3351213" y="4560888"/>
            <a:ext cx="628650" cy="72707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482321" name="AutoShape 17"/>
          <p:cNvCxnSpPr>
            <a:cxnSpLocks noChangeShapeType="1"/>
            <a:stCxn id="482318" idx="6"/>
          </p:cNvCxnSpPr>
          <p:nvPr/>
        </p:nvCxnSpPr>
        <p:spPr bwMode="auto">
          <a:xfrm>
            <a:off x="5037138" y="4294188"/>
            <a:ext cx="563562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82322" name="Text Box 18"/>
          <p:cNvSpPr txBox="1">
            <a:spLocks noChangeArrowheads="1"/>
          </p:cNvSpPr>
          <p:nvPr/>
        </p:nvSpPr>
        <p:spPr bwMode="auto">
          <a:xfrm>
            <a:off x="3944938" y="4078288"/>
            <a:ext cx="515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 =</a:t>
            </a:r>
          </a:p>
        </p:txBody>
      </p:sp>
      <p:sp>
        <p:nvSpPr>
          <p:cNvPr id="482323" name="Text Box 19"/>
          <p:cNvSpPr txBox="1">
            <a:spLocks noChangeArrowheads="1"/>
          </p:cNvSpPr>
          <p:nvPr/>
        </p:nvSpPr>
        <p:spPr bwMode="auto">
          <a:xfrm>
            <a:off x="3584575" y="3286125"/>
            <a:ext cx="982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1</a:t>
            </a:r>
            <a:r>
              <a:rPr lang="en-US"/>
              <a:t> = 1</a:t>
            </a:r>
          </a:p>
        </p:txBody>
      </p:sp>
      <p:sp>
        <p:nvSpPr>
          <p:cNvPr id="482324" name="Text Box 20"/>
          <p:cNvSpPr txBox="1">
            <a:spLocks noChangeArrowheads="1"/>
          </p:cNvSpPr>
          <p:nvPr/>
        </p:nvSpPr>
        <p:spPr bwMode="auto">
          <a:xfrm>
            <a:off x="3584575" y="4725988"/>
            <a:ext cx="982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2</a:t>
            </a:r>
            <a:r>
              <a:rPr lang="en-US"/>
              <a:t> = 1</a:t>
            </a:r>
          </a:p>
        </p:txBody>
      </p:sp>
      <p:sp>
        <p:nvSpPr>
          <p:cNvPr id="482325" name="Text Box 21"/>
          <p:cNvSpPr txBox="1">
            <a:spLocks noChangeArrowheads="1"/>
          </p:cNvSpPr>
          <p:nvPr/>
        </p:nvSpPr>
        <p:spPr bwMode="auto">
          <a:xfrm>
            <a:off x="3873500" y="558958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OR</a:t>
            </a:r>
          </a:p>
        </p:txBody>
      </p:sp>
      <p:sp>
        <p:nvSpPr>
          <p:cNvPr id="482326" name="Rectangle 22"/>
          <p:cNvSpPr>
            <a:spLocks noChangeArrowheads="1"/>
          </p:cNvSpPr>
          <p:nvPr/>
        </p:nvSpPr>
        <p:spPr bwMode="auto">
          <a:xfrm>
            <a:off x="3070225" y="2852738"/>
            <a:ext cx="395288" cy="5048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</a:t>
            </a:r>
            <a:r>
              <a:rPr lang="en-US" baseline="-25000"/>
              <a:t>1</a:t>
            </a:r>
          </a:p>
        </p:txBody>
      </p:sp>
      <p:sp>
        <p:nvSpPr>
          <p:cNvPr id="482327" name="Rectangle 23"/>
          <p:cNvSpPr>
            <a:spLocks noChangeArrowheads="1"/>
          </p:cNvSpPr>
          <p:nvPr/>
        </p:nvSpPr>
        <p:spPr bwMode="auto">
          <a:xfrm>
            <a:off x="3152775" y="5302250"/>
            <a:ext cx="395288" cy="5032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</a:t>
            </a:r>
            <a:r>
              <a:rPr lang="en-US" baseline="-25000"/>
              <a:t>2</a:t>
            </a:r>
          </a:p>
        </p:txBody>
      </p:sp>
      <p:sp>
        <p:nvSpPr>
          <p:cNvPr id="482328" name="Oval 24"/>
          <p:cNvSpPr>
            <a:spLocks noChangeArrowheads="1"/>
          </p:cNvSpPr>
          <p:nvPr/>
        </p:nvSpPr>
        <p:spPr bwMode="auto">
          <a:xfrm>
            <a:off x="7380288" y="4005263"/>
            <a:ext cx="1017587" cy="7191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482329" name="AutoShape 25"/>
          <p:cNvCxnSpPr>
            <a:cxnSpLocks noChangeShapeType="1"/>
            <a:stCxn id="482334" idx="3"/>
            <a:endCxn id="482328" idx="2"/>
          </p:cNvCxnSpPr>
          <p:nvPr/>
        </p:nvCxnSpPr>
        <p:spPr bwMode="auto">
          <a:xfrm flipV="1">
            <a:off x="6562725" y="4365625"/>
            <a:ext cx="804863" cy="4763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482330" name="AutoShape 26"/>
          <p:cNvCxnSpPr>
            <a:cxnSpLocks noChangeShapeType="1"/>
            <a:stCxn id="482328" idx="6"/>
          </p:cNvCxnSpPr>
          <p:nvPr/>
        </p:nvCxnSpPr>
        <p:spPr bwMode="auto">
          <a:xfrm>
            <a:off x="8410575" y="4365625"/>
            <a:ext cx="563563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82331" name="Text Box 27"/>
          <p:cNvSpPr txBox="1">
            <a:spLocks noChangeArrowheads="1"/>
          </p:cNvSpPr>
          <p:nvPr/>
        </p:nvSpPr>
        <p:spPr bwMode="auto">
          <a:xfrm>
            <a:off x="7318375" y="4149725"/>
            <a:ext cx="820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 =    </a:t>
            </a:r>
          </a:p>
        </p:txBody>
      </p:sp>
      <p:sp>
        <p:nvSpPr>
          <p:cNvPr id="482332" name="Text Box 28"/>
          <p:cNvSpPr txBox="1">
            <a:spLocks noChangeArrowheads="1"/>
          </p:cNvSpPr>
          <p:nvPr/>
        </p:nvSpPr>
        <p:spPr bwMode="auto">
          <a:xfrm>
            <a:off x="6443663" y="3573463"/>
            <a:ext cx="1084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1</a:t>
            </a:r>
            <a:r>
              <a:rPr lang="en-US"/>
              <a:t> = -1</a:t>
            </a:r>
          </a:p>
        </p:txBody>
      </p:sp>
      <p:sp>
        <p:nvSpPr>
          <p:cNvPr id="482333" name="Text Box 29"/>
          <p:cNvSpPr txBox="1">
            <a:spLocks noChangeArrowheads="1"/>
          </p:cNvSpPr>
          <p:nvPr/>
        </p:nvSpPr>
        <p:spPr bwMode="auto">
          <a:xfrm>
            <a:off x="7462838" y="508635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NOT</a:t>
            </a:r>
          </a:p>
        </p:txBody>
      </p:sp>
      <p:sp>
        <p:nvSpPr>
          <p:cNvPr id="482334" name="Rectangle 30"/>
          <p:cNvSpPr>
            <a:spLocks noChangeArrowheads="1"/>
          </p:cNvSpPr>
          <p:nvPr/>
        </p:nvSpPr>
        <p:spPr bwMode="auto">
          <a:xfrm>
            <a:off x="6153150" y="4117975"/>
            <a:ext cx="395288" cy="5048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</a:t>
            </a:r>
            <a:r>
              <a:rPr lang="en-US" baseline="-2500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08" grpId="0" animBg="1"/>
      <p:bldP spid="482312" grpId="0"/>
      <p:bldP spid="482313" grpId="0"/>
      <p:bldP spid="482314" grpId="0"/>
      <p:bldP spid="482315" grpId="0"/>
      <p:bldP spid="482316" grpId="0" animBg="1"/>
      <p:bldP spid="482317" grpId="0" animBg="1"/>
      <p:bldP spid="482318" grpId="0" animBg="1"/>
      <p:bldP spid="482322" grpId="0"/>
      <p:bldP spid="482323" grpId="0"/>
      <p:bldP spid="482324" grpId="0"/>
      <p:bldP spid="482325" grpId="0"/>
      <p:bldP spid="482326" grpId="0" animBg="1"/>
      <p:bldP spid="482327" grpId="0" animBg="1"/>
      <p:bldP spid="482328" grpId="0" animBg="1"/>
      <p:bldP spid="482331" grpId="0"/>
      <p:bldP spid="482332" grpId="0"/>
      <p:bldP spid="482333" grpId="0"/>
      <p:bldP spid="48233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Units for Logic Gates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533400" y="1219200"/>
            <a:ext cx="7467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b="1" i="1"/>
              <a:t>f  = step function</a:t>
            </a:r>
            <a:r>
              <a:rPr lang="en-US"/>
              <a:t>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Individual  units can represent basic Boolean functions of the inputs</a:t>
            </a:r>
          </a:p>
        </p:txBody>
      </p:sp>
      <p:sp>
        <p:nvSpPr>
          <p:cNvPr id="404484" name="Oval 4"/>
          <p:cNvSpPr>
            <a:spLocks noChangeArrowheads="1"/>
          </p:cNvSpPr>
          <p:nvPr/>
        </p:nvSpPr>
        <p:spPr bwMode="auto">
          <a:xfrm>
            <a:off x="1125538" y="3933825"/>
            <a:ext cx="1223962" cy="7191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404485" name="AutoShape 5"/>
          <p:cNvCxnSpPr>
            <a:cxnSpLocks noChangeShapeType="1"/>
            <a:stCxn id="404511" idx="2"/>
            <a:endCxn id="404484" idx="1"/>
          </p:cNvCxnSpPr>
          <p:nvPr/>
        </p:nvCxnSpPr>
        <p:spPr bwMode="auto">
          <a:xfrm>
            <a:off x="593725" y="3371850"/>
            <a:ext cx="711200" cy="65405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404486" name="AutoShape 6"/>
          <p:cNvCxnSpPr>
            <a:cxnSpLocks noChangeShapeType="1"/>
            <a:stCxn id="404512" idx="0"/>
            <a:endCxn id="404484" idx="3"/>
          </p:cNvCxnSpPr>
          <p:nvPr/>
        </p:nvCxnSpPr>
        <p:spPr bwMode="auto">
          <a:xfrm flipV="1">
            <a:off x="676275" y="4560888"/>
            <a:ext cx="628650" cy="72707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404487" name="AutoShape 7"/>
          <p:cNvCxnSpPr>
            <a:cxnSpLocks noChangeShapeType="1"/>
            <a:stCxn id="404484" idx="6"/>
          </p:cNvCxnSpPr>
          <p:nvPr/>
        </p:nvCxnSpPr>
        <p:spPr bwMode="auto">
          <a:xfrm>
            <a:off x="2362200" y="4294188"/>
            <a:ext cx="563563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04488" name="Text Box 8"/>
          <p:cNvSpPr txBox="1">
            <a:spLocks noChangeArrowheads="1"/>
          </p:cNvSpPr>
          <p:nvPr/>
        </p:nvSpPr>
        <p:spPr bwMode="auto">
          <a:xfrm>
            <a:off x="1270000" y="4078288"/>
            <a:ext cx="97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 = 1.5</a:t>
            </a:r>
          </a:p>
        </p:txBody>
      </p:sp>
      <p:sp>
        <p:nvSpPr>
          <p:cNvPr id="404489" name="Text Box 9"/>
          <p:cNvSpPr txBox="1">
            <a:spLocks noChangeArrowheads="1"/>
          </p:cNvSpPr>
          <p:nvPr/>
        </p:nvSpPr>
        <p:spPr bwMode="auto">
          <a:xfrm>
            <a:off x="909638" y="3286125"/>
            <a:ext cx="982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1</a:t>
            </a:r>
            <a:r>
              <a:rPr lang="en-US"/>
              <a:t> = 1</a:t>
            </a:r>
          </a:p>
        </p:txBody>
      </p:sp>
      <p:sp>
        <p:nvSpPr>
          <p:cNvPr id="404490" name="Text Box 10"/>
          <p:cNvSpPr txBox="1">
            <a:spLocks noChangeArrowheads="1"/>
          </p:cNvSpPr>
          <p:nvPr/>
        </p:nvSpPr>
        <p:spPr bwMode="auto">
          <a:xfrm>
            <a:off x="909638" y="4725988"/>
            <a:ext cx="9826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2</a:t>
            </a:r>
            <a:r>
              <a:rPr lang="en-US"/>
              <a:t> = 1</a:t>
            </a:r>
          </a:p>
        </p:txBody>
      </p:sp>
      <p:sp>
        <p:nvSpPr>
          <p:cNvPr id="404491" name="Text Box 11"/>
          <p:cNvSpPr txBox="1">
            <a:spLocks noChangeArrowheads="1"/>
          </p:cNvSpPr>
          <p:nvPr/>
        </p:nvSpPr>
        <p:spPr bwMode="auto">
          <a:xfrm>
            <a:off x="1198563" y="5589588"/>
            <a:ext cx="846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AND</a:t>
            </a:r>
          </a:p>
        </p:txBody>
      </p:sp>
      <p:sp>
        <p:nvSpPr>
          <p:cNvPr id="404511" name="Rectangle 31"/>
          <p:cNvSpPr>
            <a:spLocks noChangeArrowheads="1"/>
          </p:cNvSpPr>
          <p:nvPr/>
        </p:nvSpPr>
        <p:spPr bwMode="auto">
          <a:xfrm>
            <a:off x="395288" y="2852738"/>
            <a:ext cx="395287" cy="5048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</a:t>
            </a:r>
            <a:r>
              <a:rPr lang="en-US" baseline="-25000"/>
              <a:t>1</a:t>
            </a:r>
          </a:p>
        </p:txBody>
      </p:sp>
      <p:sp>
        <p:nvSpPr>
          <p:cNvPr id="404512" name="Rectangle 32"/>
          <p:cNvSpPr>
            <a:spLocks noChangeArrowheads="1"/>
          </p:cNvSpPr>
          <p:nvPr/>
        </p:nvSpPr>
        <p:spPr bwMode="auto">
          <a:xfrm>
            <a:off x="477838" y="5302250"/>
            <a:ext cx="395287" cy="5032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</a:t>
            </a:r>
            <a:r>
              <a:rPr lang="en-US" baseline="-25000"/>
              <a:t>2</a:t>
            </a:r>
          </a:p>
        </p:txBody>
      </p:sp>
      <p:sp>
        <p:nvSpPr>
          <p:cNvPr id="404532" name="Oval 52"/>
          <p:cNvSpPr>
            <a:spLocks noChangeArrowheads="1"/>
          </p:cNvSpPr>
          <p:nvPr/>
        </p:nvSpPr>
        <p:spPr bwMode="auto">
          <a:xfrm>
            <a:off x="3800475" y="3933825"/>
            <a:ext cx="1223963" cy="7191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404533" name="AutoShape 53"/>
          <p:cNvCxnSpPr>
            <a:cxnSpLocks noChangeShapeType="1"/>
            <a:stCxn id="404540" idx="2"/>
            <a:endCxn id="404532" idx="1"/>
          </p:cNvCxnSpPr>
          <p:nvPr/>
        </p:nvCxnSpPr>
        <p:spPr bwMode="auto">
          <a:xfrm>
            <a:off x="3268663" y="3371850"/>
            <a:ext cx="711200" cy="65405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404534" name="AutoShape 54"/>
          <p:cNvCxnSpPr>
            <a:cxnSpLocks noChangeShapeType="1"/>
            <a:stCxn id="404541" idx="0"/>
            <a:endCxn id="404532" idx="3"/>
          </p:cNvCxnSpPr>
          <p:nvPr/>
        </p:nvCxnSpPr>
        <p:spPr bwMode="auto">
          <a:xfrm flipV="1">
            <a:off x="3351213" y="4560888"/>
            <a:ext cx="628650" cy="727075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404535" name="AutoShape 55"/>
          <p:cNvCxnSpPr>
            <a:cxnSpLocks noChangeShapeType="1"/>
            <a:stCxn id="404532" idx="6"/>
          </p:cNvCxnSpPr>
          <p:nvPr/>
        </p:nvCxnSpPr>
        <p:spPr bwMode="auto">
          <a:xfrm>
            <a:off x="5037138" y="4294188"/>
            <a:ext cx="563562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04536" name="Text Box 56"/>
          <p:cNvSpPr txBox="1">
            <a:spLocks noChangeArrowheads="1"/>
          </p:cNvSpPr>
          <p:nvPr/>
        </p:nvSpPr>
        <p:spPr bwMode="auto">
          <a:xfrm>
            <a:off x="3944938" y="4078288"/>
            <a:ext cx="973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 = 0.5</a:t>
            </a:r>
          </a:p>
        </p:txBody>
      </p:sp>
      <p:sp>
        <p:nvSpPr>
          <p:cNvPr id="404537" name="Text Box 57"/>
          <p:cNvSpPr txBox="1">
            <a:spLocks noChangeArrowheads="1"/>
          </p:cNvSpPr>
          <p:nvPr/>
        </p:nvSpPr>
        <p:spPr bwMode="auto">
          <a:xfrm>
            <a:off x="3584575" y="3286125"/>
            <a:ext cx="982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1</a:t>
            </a:r>
            <a:r>
              <a:rPr lang="en-US"/>
              <a:t> = 1</a:t>
            </a:r>
          </a:p>
        </p:txBody>
      </p:sp>
      <p:sp>
        <p:nvSpPr>
          <p:cNvPr id="404538" name="Text Box 58"/>
          <p:cNvSpPr txBox="1">
            <a:spLocks noChangeArrowheads="1"/>
          </p:cNvSpPr>
          <p:nvPr/>
        </p:nvSpPr>
        <p:spPr bwMode="auto">
          <a:xfrm>
            <a:off x="3584575" y="4725988"/>
            <a:ext cx="982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2</a:t>
            </a:r>
            <a:r>
              <a:rPr lang="en-US"/>
              <a:t> = 1</a:t>
            </a:r>
          </a:p>
        </p:txBody>
      </p:sp>
      <p:sp>
        <p:nvSpPr>
          <p:cNvPr id="404539" name="Text Box 59"/>
          <p:cNvSpPr txBox="1">
            <a:spLocks noChangeArrowheads="1"/>
          </p:cNvSpPr>
          <p:nvPr/>
        </p:nvSpPr>
        <p:spPr bwMode="auto">
          <a:xfrm>
            <a:off x="3873500" y="558958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OR</a:t>
            </a:r>
          </a:p>
        </p:txBody>
      </p:sp>
      <p:sp>
        <p:nvSpPr>
          <p:cNvPr id="404540" name="Rectangle 60"/>
          <p:cNvSpPr>
            <a:spLocks noChangeArrowheads="1"/>
          </p:cNvSpPr>
          <p:nvPr/>
        </p:nvSpPr>
        <p:spPr bwMode="auto">
          <a:xfrm>
            <a:off x="3070225" y="2852738"/>
            <a:ext cx="395288" cy="5048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</a:t>
            </a:r>
            <a:r>
              <a:rPr lang="en-US" baseline="-25000"/>
              <a:t>1</a:t>
            </a:r>
          </a:p>
        </p:txBody>
      </p:sp>
      <p:sp>
        <p:nvSpPr>
          <p:cNvPr id="404541" name="Rectangle 61"/>
          <p:cNvSpPr>
            <a:spLocks noChangeArrowheads="1"/>
          </p:cNvSpPr>
          <p:nvPr/>
        </p:nvSpPr>
        <p:spPr bwMode="auto">
          <a:xfrm>
            <a:off x="3152775" y="5302250"/>
            <a:ext cx="395288" cy="5032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</a:t>
            </a:r>
            <a:r>
              <a:rPr lang="en-US" baseline="-25000"/>
              <a:t>2</a:t>
            </a:r>
          </a:p>
        </p:txBody>
      </p:sp>
      <p:sp>
        <p:nvSpPr>
          <p:cNvPr id="404542" name="Oval 62"/>
          <p:cNvSpPr>
            <a:spLocks noChangeArrowheads="1"/>
          </p:cNvSpPr>
          <p:nvPr/>
        </p:nvSpPr>
        <p:spPr bwMode="auto">
          <a:xfrm>
            <a:off x="7380288" y="4005263"/>
            <a:ext cx="1017587" cy="7191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404543" name="AutoShape 63"/>
          <p:cNvCxnSpPr>
            <a:cxnSpLocks noChangeShapeType="1"/>
            <a:stCxn id="404550" idx="3"/>
            <a:endCxn id="404542" idx="2"/>
          </p:cNvCxnSpPr>
          <p:nvPr/>
        </p:nvCxnSpPr>
        <p:spPr bwMode="auto">
          <a:xfrm flipV="1">
            <a:off x="6562725" y="4365625"/>
            <a:ext cx="804863" cy="4763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404545" name="AutoShape 65"/>
          <p:cNvCxnSpPr>
            <a:cxnSpLocks noChangeShapeType="1"/>
            <a:stCxn id="404542" idx="6"/>
          </p:cNvCxnSpPr>
          <p:nvPr/>
        </p:nvCxnSpPr>
        <p:spPr bwMode="auto">
          <a:xfrm>
            <a:off x="8410575" y="4365625"/>
            <a:ext cx="563563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04546" name="Text Box 66"/>
          <p:cNvSpPr txBox="1">
            <a:spLocks noChangeArrowheads="1"/>
          </p:cNvSpPr>
          <p:nvPr/>
        </p:nvSpPr>
        <p:spPr bwMode="auto">
          <a:xfrm>
            <a:off x="7318375" y="4149725"/>
            <a:ext cx="1074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 = -0.5</a:t>
            </a:r>
          </a:p>
        </p:txBody>
      </p:sp>
      <p:sp>
        <p:nvSpPr>
          <p:cNvPr id="404547" name="Text Box 67"/>
          <p:cNvSpPr txBox="1">
            <a:spLocks noChangeArrowheads="1"/>
          </p:cNvSpPr>
          <p:nvPr/>
        </p:nvSpPr>
        <p:spPr bwMode="auto">
          <a:xfrm>
            <a:off x="6443663" y="3573463"/>
            <a:ext cx="1084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1</a:t>
            </a:r>
            <a:r>
              <a:rPr lang="en-US"/>
              <a:t> = -1</a:t>
            </a:r>
          </a:p>
        </p:txBody>
      </p:sp>
      <p:sp>
        <p:nvSpPr>
          <p:cNvPr id="404549" name="Text Box 69"/>
          <p:cNvSpPr txBox="1">
            <a:spLocks noChangeArrowheads="1"/>
          </p:cNvSpPr>
          <p:nvPr/>
        </p:nvSpPr>
        <p:spPr bwMode="auto">
          <a:xfrm>
            <a:off x="7462838" y="5086350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NOT</a:t>
            </a:r>
          </a:p>
        </p:txBody>
      </p:sp>
      <p:sp>
        <p:nvSpPr>
          <p:cNvPr id="404550" name="Rectangle 70"/>
          <p:cNvSpPr>
            <a:spLocks noChangeArrowheads="1"/>
          </p:cNvSpPr>
          <p:nvPr/>
        </p:nvSpPr>
        <p:spPr bwMode="auto">
          <a:xfrm>
            <a:off x="6153150" y="4117975"/>
            <a:ext cx="395288" cy="5048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I</a:t>
            </a:r>
            <a:r>
              <a:rPr lang="en-US" baseline="-25000"/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484" grpId="0" animBg="1"/>
      <p:bldP spid="404488" grpId="0"/>
      <p:bldP spid="404489" grpId="0"/>
      <p:bldP spid="404490" grpId="0"/>
      <p:bldP spid="404491" grpId="0"/>
      <p:bldP spid="404511" grpId="0" animBg="1"/>
      <p:bldP spid="404512" grpId="0" animBg="1"/>
      <p:bldP spid="404532" grpId="0" animBg="1"/>
      <p:bldP spid="404536" grpId="0"/>
      <p:bldP spid="404537" grpId="0"/>
      <p:bldP spid="404538" grpId="0"/>
      <p:bldP spid="404539" grpId="0"/>
      <p:bldP spid="404540" grpId="0" animBg="1"/>
      <p:bldP spid="404541" grpId="0" animBg="1"/>
      <p:bldP spid="404542" grpId="0" animBg="1"/>
      <p:bldP spid="404546" grpId="0"/>
      <p:bldP spid="404547" grpId="0"/>
      <p:bldP spid="404549" grpId="0"/>
      <p:bldP spid="40455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Getting rid of the threshold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81000" y="914400"/>
            <a:ext cx="8153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 smtClean="0"/>
              <a:t>Instead of having  </a:t>
            </a:r>
            <a:r>
              <a:rPr lang="en-US" dirty="0"/>
              <a:t>a unit </a:t>
            </a:r>
            <a:r>
              <a:rPr lang="en-US" dirty="0" smtClean="0"/>
              <a:t>with threshold </a:t>
            </a:r>
            <a:r>
              <a:rPr lang="en-US" i="1" dirty="0"/>
              <a:t>t</a:t>
            </a:r>
            <a:r>
              <a:rPr lang="en-US" dirty="0"/>
              <a:t>, add a “dummy” input I</a:t>
            </a:r>
            <a:r>
              <a:rPr lang="en-US" baseline="-25000" dirty="0"/>
              <a:t>0</a:t>
            </a:r>
            <a:r>
              <a:rPr lang="en-US" dirty="0"/>
              <a:t> = </a:t>
            </a:r>
            <a:r>
              <a:rPr lang="en-US" dirty="0" smtClean="0"/>
              <a:t>1</a:t>
            </a:r>
            <a:r>
              <a:rPr lang="en-US" dirty="0"/>
              <a:t>, with weight w</a:t>
            </a:r>
            <a:r>
              <a:rPr lang="en-US" baseline="-25000" dirty="0"/>
              <a:t>0</a:t>
            </a:r>
            <a:r>
              <a:rPr lang="en-US" dirty="0"/>
              <a:t>, so that I</a:t>
            </a:r>
            <a:r>
              <a:rPr lang="en-US" baseline="-25000" dirty="0"/>
              <a:t>0</a:t>
            </a:r>
            <a:r>
              <a:rPr lang="en-US" dirty="0"/>
              <a:t> * w</a:t>
            </a:r>
            <a:r>
              <a:rPr lang="en-US" baseline="-25000" dirty="0"/>
              <a:t>0</a:t>
            </a:r>
            <a:r>
              <a:rPr lang="en-US" dirty="0"/>
              <a:t>  = -</a:t>
            </a:r>
            <a:r>
              <a:rPr lang="en-US" i="1" dirty="0"/>
              <a:t>t</a:t>
            </a:r>
            <a:r>
              <a:rPr lang="en-US" dirty="0"/>
              <a:t> 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This way we only have to worry about adjusting weights, not the thresholds.</a:t>
            </a:r>
          </a:p>
        </p:txBody>
      </p:sp>
      <p:pic>
        <p:nvPicPr>
          <p:cNvPr id="27652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895600"/>
            <a:ext cx="2438400" cy="205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Line 17"/>
          <p:cNvSpPr>
            <a:spLocks noChangeShapeType="1"/>
          </p:cNvSpPr>
          <p:nvPr/>
        </p:nvSpPr>
        <p:spPr bwMode="auto">
          <a:xfrm flipV="1">
            <a:off x="6477000" y="2667000"/>
            <a:ext cx="0" cy="19812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sm" len="lg"/>
          </a:ln>
        </p:spPr>
        <p:txBody>
          <a:bodyPr/>
          <a:lstStyle/>
          <a:p>
            <a:endParaRPr lang="en-CA"/>
          </a:p>
        </p:txBody>
      </p:sp>
      <p:sp>
        <p:nvSpPr>
          <p:cNvPr id="27654" name="Line 18"/>
          <p:cNvSpPr>
            <a:spLocks noChangeShapeType="1"/>
          </p:cNvSpPr>
          <p:nvPr/>
        </p:nvSpPr>
        <p:spPr bwMode="auto">
          <a:xfrm flipV="1">
            <a:off x="5410200" y="4114800"/>
            <a:ext cx="27432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sm" len="lg"/>
          </a:ln>
        </p:spPr>
        <p:txBody>
          <a:bodyPr/>
          <a:lstStyle/>
          <a:p>
            <a:endParaRPr lang="en-CA"/>
          </a:p>
        </p:txBody>
      </p:sp>
      <p:sp>
        <p:nvSpPr>
          <p:cNvPr id="27655" name="Text Box 19"/>
          <p:cNvSpPr txBox="1">
            <a:spLocks noChangeArrowheads="1"/>
          </p:cNvSpPr>
          <p:nvPr/>
        </p:nvSpPr>
        <p:spPr bwMode="auto">
          <a:xfrm>
            <a:off x="441325" y="3013075"/>
            <a:ext cx="113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f</a:t>
            </a:r>
            <a:r>
              <a:rPr lang="en-US"/>
              <a:t> = </a:t>
            </a:r>
            <a:r>
              <a:rPr lang="en-US" i="1"/>
              <a:t>step</a:t>
            </a:r>
            <a:r>
              <a:rPr lang="en-US" i="1" baseline="-25000"/>
              <a:t>t</a:t>
            </a:r>
          </a:p>
        </p:txBody>
      </p:sp>
      <p:sp>
        <p:nvSpPr>
          <p:cNvPr id="27656" name="Text Box 20"/>
          <p:cNvSpPr txBox="1">
            <a:spLocks noChangeArrowheads="1"/>
          </p:cNvSpPr>
          <p:nvPr/>
        </p:nvSpPr>
        <p:spPr bwMode="auto">
          <a:xfrm>
            <a:off x="4724400" y="2895600"/>
            <a:ext cx="118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/>
              <a:t>f</a:t>
            </a:r>
            <a:r>
              <a:rPr lang="en-US"/>
              <a:t> = </a:t>
            </a:r>
            <a:r>
              <a:rPr lang="en-US" i="1"/>
              <a:t>step</a:t>
            </a:r>
            <a:r>
              <a:rPr lang="en-US" i="1" baseline="-25000"/>
              <a:t>0</a:t>
            </a:r>
          </a:p>
        </p:txBody>
      </p:sp>
      <p:sp>
        <p:nvSpPr>
          <p:cNvPr id="27657" name="Freeform 21"/>
          <p:cNvSpPr>
            <a:spLocks/>
          </p:cNvSpPr>
          <p:nvPr/>
        </p:nvSpPr>
        <p:spPr bwMode="auto">
          <a:xfrm>
            <a:off x="5695950" y="3352800"/>
            <a:ext cx="2152650" cy="781050"/>
          </a:xfrm>
          <a:custGeom>
            <a:avLst/>
            <a:gdLst>
              <a:gd name="T0" fmla="*/ 0 w 1362"/>
              <a:gd name="T1" fmla="*/ 474 h 486"/>
              <a:gd name="T2" fmla="*/ 498 w 1362"/>
              <a:gd name="T3" fmla="*/ 486 h 486"/>
              <a:gd name="T4" fmla="*/ 498 w 1362"/>
              <a:gd name="T5" fmla="*/ 0 h 486"/>
              <a:gd name="T6" fmla="*/ 1362 w 1362"/>
              <a:gd name="T7" fmla="*/ 0 h 486"/>
              <a:gd name="T8" fmla="*/ 0 60000 65536"/>
              <a:gd name="T9" fmla="*/ 0 60000 65536"/>
              <a:gd name="T10" fmla="*/ 0 60000 65536"/>
              <a:gd name="T11" fmla="*/ 0 60000 65536"/>
              <a:gd name="T12" fmla="*/ 0 w 1362"/>
              <a:gd name="T13" fmla="*/ 0 h 486"/>
              <a:gd name="T14" fmla="*/ 1362 w 1362"/>
              <a:gd name="T15" fmla="*/ 486 h 4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62" h="486">
                <a:moveTo>
                  <a:pt x="0" y="474"/>
                </a:moveTo>
                <a:cubicBezTo>
                  <a:pt x="166" y="482"/>
                  <a:pt x="332" y="486"/>
                  <a:pt x="498" y="486"/>
                </a:cubicBezTo>
                <a:lnTo>
                  <a:pt x="498" y="0"/>
                </a:lnTo>
                <a:lnTo>
                  <a:pt x="1362" y="0"/>
                </a:lnTo>
              </a:path>
            </a:pathLst>
          </a:custGeom>
          <a:noFill/>
          <a:ln w="444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7658" name="Line 22"/>
          <p:cNvSpPr>
            <a:spLocks noChangeShapeType="1"/>
          </p:cNvSpPr>
          <p:nvPr/>
        </p:nvSpPr>
        <p:spPr bwMode="auto">
          <a:xfrm>
            <a:off x="3810000" y="4800600"/>
            <a:ext cx="914400" cy="0"/>
          </a:xfrm>
          <a:prstGeom prst="line">
            <a:avLst/>
          </a:prstGeom>
          <a:noFill/>
          <a:ln w="107950">
            <a:solidFill>
              <a:srgbClr val="0000FF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CA"/>
          </a:p>
        </p:txBody>
      </p:sp>
      <p:sp>
        <p:nvSpPr>
          <p:cNvPr id="27659" name="Text Box 23"/>
          <p:cNvSpPr txBox="1">
            <a:spLocks noChangeArrowheads="1"/>
          </p:cNvSpPr>
          <p:nvPr/>
        </p:nvSpPr>
        <p:spPr bwMode="auto">
          <a:xfrm>
            <a:off x="6019800" y="3200400"/>
            <a:ext cx="452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i="1"/>
              <a:t>+1</a:t>
            </a:r>
            <a:endParaRPr lang="en-US" sz="1800" i="1" baseline="-25000"/>
          </a:p>
        </p:txBody>
      </p:sp>
      <p:sp>
        <p:nvSpPr>
          <p:cNvPr id="371738" name="Oval 26"/>
          <p:cNvSpPr>
            <a:spLocks noChangeArrowheads="1"/>
          </p:cNvSpPr>
          <p:nvPr/>
        </p:nvSpPr>
        <p:spPr bwMode="auto">
          <a:xfrm>
            <a:off x="1763713" y="5230813"/>
            <a:ext cx="1223962" cy="7191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371739" name="AutoShape 27"/>
          <p:cNvCxnSpPr>
            <a:cxnSpLocks noChangeShapeType="1"/>
            <a:stCxn id="371746" idx="3"/>
            <a:endCxn id="371738" idx="1"/>
          </p:cNvCxnSpPr>
          <p:nvPr/>
        </p:nvCxnSpPr>
        <p:spPr bwMode="auto">
          <a:xfrm>
            <a:off x="949325" y="5194300"/>
            <a:ext cx="993775" cy="128588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371740" name="AutoShape 28"/>
          <p:cNvCxnSpPr>
            <a:cxnSpLocks noChangeShapeType="1"/>
            <a:stCxn id="371747" idx="3"/>
            <a:endCxn id="371738" idx="3"/>
          </p:cNvCxnSpPr>
          <p:nvPr/>
        </p:nvCxnSpPr>
        <p:spPr bwMode="auto">
          <a:xfrm flipV="1">
            <a:off x="949325" y="5857875"/>
            <a:ext cx="993775" cy="201613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371741" name="AutoShape 29"/>
          <p:cNvCxnSpPr>
            <a:cxnSpLocks noChangeShapeType="1"/>
            <a:stCxn id="371738" idx="6"/>
          </p:cNvCxnSpPr>
          <p:nvPr/>
        </p:nvCxnSpPr>
        <p:spPr bwMode="auto">
          <a:xfrm>
            <a:off x="3000375" y="5591175"/>
            <a:ext cx="563563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371742" name="Text Box 30"/>
          <p:cNvSpPr txBox="1">
            <a:spLocks noChangeArrowheads="1"/>
          </p:cNvSpPr>
          <p:nvPr/>
        </p:nvSpPr>
        <p:spPr bwMode="auto">
          <a:xfrm>
            <a:off x="1908175" y="5424488"/>
            <a:ext cx="841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t = 1.5</a:t>
            </a:r>
          </a:p>
        </p:txBody>
      </p:sp>
      <p:sp>
        <p:nvSpPr>
          <p:cNvPr id="371743" name="Text Box 31"/>
          <p:cNvSpPr txBox="1">
            <a:spLocks noChangeArrowheads="1"/>
          </p:cNvSpPr>
          <p:nvPr/>
        </p:nvSpPr>
        <p:spPr bwMode="auto">
          <a:xfrm>
            <a:off x="1116013" y="4797425"/>
            <a:ext cx="847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w</a:t>
            </a:r>
            <a:r>
              <a:rPr lang="en-US" sz="2000" baseline="-25000"/>
              <a:t>1</a:t>
            </a:r>
            <a:r>
              <a:rPr lang="en-US" sz="2000"/>
              <a:t> = 1</a:t>
            </a:r>
          </a:p>
        </p:txBody>
      </p:sp>
      <p:sp>
        <p:nvSpPr>
          <p:cNvPr id="371744" name="Text Box 32"/>
          <p:cNvSpPr txBox="1">
            <a:spLocks noChangeArrowheads="1"/>
          </p:cNvSpPr>
          <p:nvPr/>
        </p:nvSpPr>
        <p:spPr bwMode="auto">
          <a:xfrm>
            <a:off x="1187450" y="5949950"/>
            <a:ext cx="847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w</a:t>
            </a:r>
            <a:r>
              <a:rPr lang="en-US" sz="2000" baseline="-25000"/>
              <a:t>2</a:t>
            </a:r>
            <a:r>
              <a:rPr lang="en-US" sz="2000"/>
              <a:t> = 1</a:t>
            </a:r>
          </a:p>
        </p:txBody>
      </p:sp>
      <p:sp>
        <p:nvSpPr>
          <p:cNvPr id="371745" name="Text Box 33"/>
          <p:cNvSpPr txBox="1">
            <a:spLocks noChangeArrowheads="1"/>
          </p:cNvSpPr>
          <p:nvPr/>
        </p:nvSpPr>
        <p:spPr bwMode="auto">
          <a:xfrm>
            <a:off x="2627313" y="6092825"/>
            <a:ext cx="73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/>
              <a:t>AND</a:t>
            </a:r>
          </a:p>
        </p:txBody>
      </p:sp>
      <p:sp>
        <p:nvSpPr>
          <p:cNvPr id="371746" name="Rectangle 34"/>
          <p:cNvSpPr>
            <a:spLocks noChangeArrowheads="1"/>
          </p:cNvSpPr>
          <p:nvPr/>
        </p:nvSpPr>
        <p:spPr bwMode="auto">
          <a:xfrm>
            <a:off x="539750" y="4941888"/>
            <a:ext cx="395288" cy="5048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I</a:t>
            </a:r>
            <a:r>
              <a:rPr lang="en-US" sz="2000" baseline="-25000"/>
              <a:t>1</a:t>
            </a:r>
          </a:p>
        </p:txBody>
      </p:sp>
      <p:sp>
        <p:nvSpPr>
          <p:cNvPr id="371747" name="Rectangle 35"/>
          <p:cNvSpPr>
            <a:spLocks noChangeArrowheads="1"/>
          </p:cNvSpPr>
          <p:nvPr/>
        </p:nvSpPr>
        <p:spPr bwMode="auto">
          <a:xfrm>
            <a:off x="539750" y="5807075"/>
            <a:ext cx="395288" cy="5032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I</a:t>
            </a:r>
            <a:r>
              <a:rPr lang="en-US" sz="2000" baseline="-25000"/>
              <a:t>2</a:t>
            </a:r>
          </a:p>
        </p:txBody>
      </p:sp>
      <p:sp>
        <p:nvSpPr>
          <p:cNvPr id="371748" name="Oval 36"/>
          <p:cNvSpPr>
            <a:spLocks noChangeArrowheads="1"/>
          </p:cNvSpPr>
          <p:nvPr/>
        </p:nvSpPr>
        <p:spPr bwMode="auto">
          <a:xfrm>
            <a:off x="6516688" y="5570538"/>
            <a:ext cx="1223962" cy="617537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371749" name="AutoShape 37"/>
          <p:cNvCxnSpPr>
            <a:cxnSpLocks noChangeShapeType="1"/>
            <a:stCxn id="371756" idx="3"/>
            <a:endCxn id="371748" idx="1"/>
          </p:cNvCxnSpPr>
          <p:nvPr/>
        </p:nvCxnSpPr>
        <p:spPr bwMode="auto">
          <a:xfrm>
            <a:off x="5702300" y="5468938"/>
            <a:ext cx="993775" cy="179387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371750" name="AutoShape 38"/>
          <p:cNvCxnSpPr>
            <a:cxnSpLocks noChangeShapeType="1"/>
            <a:stCxn id="371757" idx="3"/>
            <a:endCxn id="371748" idx="3"/>
          </p:cNvCxnSpPr>
          <p:nvPr/>
        </p:nvCxnSpPr>
        <p:spPr bwMode="auto">
          <a:xfrm flipV="1">
            <a:off x="5702300" y="6110288"/>
            <a:ext cx="993775" cy="22225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371751" name="AutoShape 39"/>
          <p:cNvCxnSpPr>
            <a:cxnSpLocks noChangeShapeType="1"/>
            <a:stCxn id="371748" idx="6"/>
          </p:cNvCxnSpPr>
          <p:nvPr/>
        </p:nvCxnSpPr>
        <p:spPr bwMode="auto">
          <a:xfrm>
            <a:off x="7753350" y="5880100"/>
            <a:ext cx="563563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371752" name="Text Box 40"/>
          <p:cNvSpPr txBox="1">
            <a:spLocks noChangeArrowheads="1"/>
          </p:cNvSpPr>
          <p:nvPr/>
        </p:nvSpPr>
        <p:spPr bwMode="auto">
          <a:xfrm>
            <a:off x="6661150" y="5718175"/>
            <a:ext cx="650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t = 0</a:t>
            </a:r>
          </a:p>
        </p:txBody>
      </p:sp>
      <p:sp>
        <p:nvSpPr>
          <p:cNvPr id="371753" name="Text Box 41"/>
          <p:cNvSpPr txBox="1">
            <a:spLocks noChangeArrowheads="1"/>
          </p:cNvSpPr>
          <p:nvPr/>
        </p:nvSpPr>
        <p:spPr bwMode="auto">
          <a:xfrm>
            <a:off x="5795963" y="5140325"/>
            <a:ext cx="847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w</a:t>
            </a:r>
            <a:r>
              <a:rPr lang="en-US" sz="2000" baseline="-25000"/>
              <a:t>1</a:t>
            </a:r>
            <a:r>
              <a:rPr lang="en-US" sz="2000"/>
              <a:t> = 1</a:t>
            </a:r>
          </a:p>
        </p:txBody>
      </p:sp>
      <p:sp>
        <p:nvSpPr>
          <p:cNvPr id="371754" name="Text Box 42"/>
          <p:cNvSpPr txBox="1">
            <a:spLocks noChangeArrowheads="1"/>
          </p:cNvSpPr>
          <p:nvPr/>
        </p:nvSpPr>
        <p:spPr bwMode="auto">
          <a:xfrm>
            <a:off x="5795963" y="6221413"/>
            <a:ext cx="847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w</a:t>
            </a:r>
            <a:r>
              <a:rPr lang="en-US" sz="2000" baseline="-25000"/>
              <a:t>2</a:t>
            </a:r>
            <a:r>
              <a:rPr lang="en-US" sz="2000"/>
              <a:t> = 1</a:t>
            </a:r>
          </a:p>
        </p:txBody>
      </p:sp>
      <p:sp>
        <p:nvSpPr>
          <p:cNvPr id="371755" name="Text Box 43"/>
          <p:cNvSpPr txBox="1">
            <a:spLocks noChangeArrowheads="1"/>
          </p:cNvSpPr>
          <p:nvPr/>
        </p:nvSpPr>
        <p:spPr bwMode="auto">
          <a:xfrm>
            <a:off x="7380288" y="6386513"/>
            <a:ext cx="73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/>
              <a:t>AND</a:t>
            </a:r>
          </a:p>
        </p:txBody>
      </p:sp>
      <p:sp>
        <p:nvSpPr>
          <p:cNvPr id="371756" name="Rectangle 44"/>
          <p:cNvSpPr>
            <a:spLocks noChangeArrowheads="1"/>
          </p:cNvSpPr>
          <p:nvPr/>
        </p:nvSpPr>
        <p:spPr bwMode="auto">
          <a:xfrm>
            <a:off x="5292725" y="5251450"/>
            <a:ext cx="395288" cy="4333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I</a:t>
            </a:r>
            <a:r>
              <a:rPr lang="en-US" sz="2000" baseline="-25000"/>
              <a:t>1</a:t>
            </a:r>
          </a:p>
        </p:txBody>
      </p:sp>
      <p:sp>
        <p:nvSpPr>
          <p:cNvPr id="371757" name="Rectangle 45"/>
          <p:cNvSpPr>
            <a:spLocks noChangeArrowheads="1"/>
          </p:cNvSpPr>
          <p:nvPr/>
        </p:nvSpPr>
        <p:spPr bwMode="auto">
          <a:xfrm>
            <a:off x="5292725" y="6116638"/>
            <a:ext cx="395288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I</a:t>
            </a:r>
            <a:r>
              <a:rPr lang="en-US" sz="2000" baseline="-25000"/>
              <a:t>2</a:t>
            </a:r>
          </a:p>
        </p:txBody>
      </p:sp>
      <p:cxnSp>
        <p:nvCxnSpPr>
          <p:cNvPr id="371758" name="AutoShape 46"/>
          <p:cNvCxnSpPr>
            <a:cxnSpLocks noChangeShapeType="1"/>
            <a:stCxn id="371760" idx="2"/>
            <a:endCxn id="371748" idx="0"/>
          </p:cNvCxnSpPr>
          <p:nvPr/>
        </p:nvCxnSpPr>
        <p:spPr bwMode="auto">
          <a:xfrm>
            <a:off x="7019925" y="4956175"/>
            <a:ext cx="109538" cy="601663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371759" name="Text Box 47"/>
          <p:cNvSpPr txBox="1">
            <a:spLocks noChangeArrowheads="1"/>
          </p:cNvSpPr>
          <p:nvPr/>
        </p:nvSpPr>
        <p:spPr bwMode="auto">
          <a:xfrm>
            <a:off x="7164388" y="5084763"/>
            <a:ext cx="11336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w</a:t>
            </a:r>
            <a:r>
              <a:rPr lang="en-US" sz="2000" baseline="-25000" dirty="0"/>
              <a:t>0</a:t>
            </a:r>
            <a:r>
              <a:rPr lang="en-US" sz="2000" dirty="0"/>
              <a:t> = </a:t>
            </a:r>
            <a:r>
              <a:rPr lang="en-US" sz="2000" dirty="0" smtClean="0"/>
              <a:t>-1.5</a:t>
            </a:r>
            <a:endParaRPr lang="en-US" sz="2000" dirty="0"/>
          </a:p>
        </p:txBody>
      </p:sp>
      <p:sp>
        <p:nvSpPr>
          <p:cNvPr id="371760" name="Rectangle 48"/>
          <p:cNvSpPr>
            <a:spLocks noChangeArrowheads="1"/>
          </p:cNvSpPr>
          <p:nvPr/>
        </p:nvSpPr>
        <p:spPr bwMode="auto">
          <a:xfrm>
            <a:off x="6588125" y="4508500"/>
            <a:ext cx="863600" cy="4333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/>
              <a:t>I</a:t>
            </a:r>
            <a:r>
              <a:rPr lang="en-US" sz="2000" baseline="-25000" dirty="0"/>
              <a:t>0</a:t>
            </a:r>
            <a:r>
              <a:rPr lang="en-US" sz="2000" dirty="0"/>
              <a:t>= </a:t>
            </a:r>
            <a:r>
              <a:rPr lang="en-US" sz="2000" dirty="0" smtClean="0"/>
              <a:t>1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38" grpId="0" animBg="1"/>
      <p:bldP spid="371742" grpId="0"/>
      <p:bldP spid="371743" grpId="0"/>
      <p:bldP spid="371744" grpId="0"/>
      <p:bldP spid="371745" grpId="0"/>
      <p:bldP spid="371746" grpId="0" animBg="1"/>
      <p:bldP spid="371747" grpId="0" animBg="1"/>
      <p:bldP spid="371748" grpId="0" animBg="1"/>
      <p:bldP spid="371752" grpId="0"/>
      <p:bldP spid="371753" grpId="0"/>
      <p:bldP spid="371754" grpId="0"/>
      <p:bldP spid="371755" grpId="0"/>
      <p:bldP spid="371756" grpId="0" animBg="1"/>
      <p:bldP spid="371757" grpId="0" animBg="1"/>
      <p:bldP spid="371759" grpId="0"/>
      <p:bldP spid="37176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4" name="Rectangle 4"/>
          <p:cNvSpPr>
            <a:spLocks noChangeArrowheads="1"/>
          </p:cNvSpPr>
          <p:nvPr/>
        </p:nvSpPr>
        <p:spPr bwMode="auto">
          <a:xfrm>
            <a:off x="250825" y="3573463"/>
            <a:ext cx="7200900" cy="6492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395288" y="333375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60000"/>
              </a:lnSpc>
            </a:pPr>
            <a:r>
              <a:rPr lang="en-US" sz="3600" b="1">
                <a:solidFill>
                  <a:schemeClr val="accent2"/>
                </a:solidFill>
              </a:rPr>
              <a:t>Learning Neural Networks (NN)</a:t>
            </a: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228600" y="1371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NN, introduction and basic definitions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Example: NN for the news reading domain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Activation Functions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Perceptron  and Feed Forward neural networks (FF NN)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Learning algorithm for FF NN: Back propagation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Applications</a:t>
            </a:r>
          </a:p>
          <a:p>
            <a:pPr marL="742950" lvl="1" indent="-285750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US" sz="2000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Perceptrons</a:t>
            </a:r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250825" y="981075"/>
            <a:ext cx="8534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NN with all the input units directly connected to the outputs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No hidden units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Also called </a:t>
            </a:r>
            <a:r>
              <a:rPr lang="en-US" i="1"/>
              <a:t>single-layer NN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endParaRPr lang="en-US" i="1"/>
          </a:p>
        </p:txBody>
      </p:sp>
      <p:pic>
        <p:nvPicPr>
          <p:cNvPr id="2970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1700213"/>
            <a:ext cx="3098800" cy="280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Rectangle 6"/>
          <p:cNvSpPr>
            <a:spLocks noChangeArrowheads="1"/>
          </p:cNvSpPr>
          <p:nvPr/>
        </p:nvSpPr>
        <p:spPr bwMode="auto">
          <a:xfrm>
            <a:off x="250825" y="4724400"/>
            <a:ext cx="87137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Note that each output unit is influenced by a different set of weights (i.e. it is independent from the other output units)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We can limit the discussion to single-output perceptrons, with no loss of generality</a:t>
            </a:r>
            <a:endParaRPr lang="en-US" sz="20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Perceptron Expressiveness</a:t>
            </a:r>
            <a:r>
              <a:rPr lang="en-US" sz="4000" b="0" smtClean="0">
                <a:solidFill>
                  <a:schemeClr val="tx1"/>
                </a:solidFill>
              </a:rPr>
              <a:t/>
            </a:r>
            <a:br>
              <a:rPr lang="en-US" sz="4000" b="0" smtClean="0">
                <a:solidFill>
                  <a:schemeClr val="tx1"/>
                </a:solidFill>
              </a:rPr>
            </a:br>
            <a:endParaRPr lang="en-US" sz="4000" b="0" smtClean="0">
              <a:solidFill>
                <a:schemeClr val="tx1"/>
              </a:solidFill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50825" y="836613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We saw that they can easily represent AND, OR, NOT (using  </a:t>
            </a:r>
            <a:r>
              <a:rPr lang="en-US" i="1"/>
              <a:t>step</a:t>
            </a:r>
            <a:r>
              <a:rPr lang="en-US"/>
              <a:t>  as activation function)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Can easily represent even more complex Boolean functions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Boolean Majority  function </a:t>
            </a:r>
            <a:r>
              <a:rPr lang="en-US" sz="2000" i="1"/>
              <a:t>f(x</a:t>
            </a:r>
            <a:r>
              <a:rPr lang="en-US" sz="2000" i="1" baseline="-25000"/>
              <a:t>1</a:t>
            </a:r>
            <a:r>
              <a:rPr lang="en-US" sz="2000" i="1"/>
              <a:t>,…,x</a:t>
            </a:r>
            <a:r>
              <a:rPr lang="en-US" sz="2000" i="1" baseline="-25000"/>
              <a:t>n</a:t>
            </a:r>
            <a:r>
              <a:rPr lang="en-US" sz="2000" i="1"/>
              <a:t>):</a:t>
            </a:r>
            <a:r>
              <a:rPr lang="en-US" sz="2000"/>
              <a:t> T if more than half of its </a:t>
            </a:r>
            <a:r>
              <a:rPr lang="en-US" sz="2000" i="1"/>
              <a:t>n</a:t>
            </a:r>
            <a:r>
              <a:rPr lang="en-US" sz="2000"/>
              <a:t> inputs are </a:t>
            </a:r>
            <a:r>
              <a:rPr lang="en-US" sz="2000" i="1"/>
              <a:t>T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b="1"/>
          </a:p>
        </p:txBody>
      </p:sp>
      <p:sp>
        <p:nvSpPr>
          <p:cNvPr id="30724" name="Text Box 11"/>
          <p:cNvSpPr txBox="1">
            <a:spLocks noChangeArrowheads="1"/>
          </p:cNvSpPr>
          <p:nvPr/>
        </p:nvSpPr>
        <p:spPr bwMode="auto">
          <a:xfrm>
            <a:off x="4572000" y="5157788"/>
            <a:ext cx="979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/>
              <a:t>j : [1,n]</a:t>
            </a:r>
          </a:p>
        </p:txBody>
      </p:sp>
      <p:sp>
        <p:nvSpPr>
          <p:cNvPr id="351251" name="Oval 19"/>
          <p:cNvSpPr>
            <a:spLocks noChangeArrowheads="1"/>
          </p:cNvSpPr>
          <p:nvPr/>
        </p:nvSpPr>
        <p:spPr bwMode="auto">
          <a:xfrm>
            <a:off x="4140200" y="4203700"/>
            <a:ext cx="1223963" cy="6175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351252" name="AutoShape 20"/>
          <p:cNvCxnSpPr>
            <a:cxnSpLocks noChangeShapeType="1"/>
            <a:stCxn id="351258" idx="3"/>
            <a:endCxn id="351251" idx="2"/>
          </p:cNvCxnSpPr>
          <p:nvPr/>
        </p:nvCxnSpPr>
        <p:spPr bwMode="auto">
          <a:xfrm>
            <a:off x="3325813" y="4102100"/>
            <a:ext cx="801687" cy="411163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351254" name="AutoShape 22"/>
          <p:cNvCxnSpPr>
            <a:cxnSpLocks noChangeShapeType="1"/>
            <a:stCxn id="351251" idx="6"/>
          </p:cNvCxnSpPr>
          <p:nvPr/>
        </p:nvCxnSpPr>
        <p:spPr bwMode="auto">
          <a:xfrm>
            <a:off x="5376863" y="4513263"/>
            <a:ext cx="563562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351255" name="Text Box 23"/>
          <p:cNvSpPr txBox="1">
            <a:spLocks noChangeArrowheads="1"/>
          </p:cNvSpPr>
          <p:nvPr/>
        </p:nvSpPr>
        <p:spPr bwMode="auto">
          <a:xfrm>
            <a:off x="4284663" y="4351338"/>
            <a:ext cx="523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t = </a:t>
            </a:r>
          </a:p>
        </p:txBody>
      </p:sp>
      <p:sp>
        <p:nvSpPr>
          <p:cNvPr id="351256" name="Text Box 24"/>
          <p:cNvSpPr txBox="1">
            <a:spLocks noChangeArrowheads="1"/>
          </p:cNvSpPr>
          <p:nvPr/>
        </p:nvSpPr>
        <p:spPr bwMode="auto">
          <a:xfrm>
            <a:off x="3419475" y="3860800"/>
            <a:ext cx="450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w</a:t>
            </a:r>
            <a:r>
              <a:rPr lang="en-US" sz="2000" baseline="-25000"/>
              <a:t>2</a:t>
            </a:r>
            <a:endParaRPr lang="en-US" sz="2000"/>
          </a:p>
        </p:txBody>
      </p:sp>
      <p:sp>
        <p:nvSpPr>
          <p:cNvPr id="351258" name="Rectangle 26"/>
          <p:cNvSpPr>
            <a:spLocks noChangeArrowheads="1"/>
          </p:cNvSpPr>
          <p:nvPr/>
        </p:nvSpPr>
        <p:spPr bwMode="auto">
          <a:xfrm>
            <a:off x="2916238" y="3884613"/>
            <a:ext cx="395287" cy="433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I</a:t>
            </a:r>
            <a:r>
              <a:rPr lang="en-US" sz="2000" baseline="-25000"/>
              <a:t>2</a:t>
            </a:r>
          </a:p>
        </p:txBody>
      </p:sp>
      <p:cxnSp>
        <p:nvCxnSpPr>
          <p:cNvPr id="351260" name="AutoShape 28"/>
          <p:cNvCxnSpPr>
            <a:cxnSpLocks noChangeShapeType="1"/>
            <a:stCxn id="351262" idx="2"/>
            <a:endCxn id="351251" idx="0"/>
          </p:cNvCxnSpPr>
          <p:nvPr/>
        </p:nvCxnSpPr>
        <p:spPr bwMode="auto">
          <a:xfrm>
            <a:off x="4681538" y="3589338"/>
            <a:ext cx="71437" cy="601662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351261" name="Text Box 29"/>
          <p:cNvSpPr txBox="1">
            <a:spLocks noChangeArrowheads="1"/>
          </p:cNvSpPr>
          <p:nvPr/>
        </p:nvSpPr>
        <p:spPr bwMode="auto">
          <a:xfrm>
            <a:off x="4787900" y="3717925"/>
            <a:ext cx="414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w</a:t>
            </a:r>
            <a:r>
              <a:rPr lang="en-US" sz="2000" baseline="-25000"/>
              <a:t>j</a:t>
            </a:r>
            <a:endParaRPr lang="en-US" sz="2000"/>
          </a:p>
        </p:txBody>
      </p:sp>
      <p:sp>
        <p:nvSpPr>
          <p:cNvPr id="351262" name="Rectangle 30"/>
          <p:cNvSpPr>
            <a:spLocks noChangeArrowheads="1"/>
          </p:cNvSpPr>
          <p:nvPr/>
        </p:nvSpPr>
        <p:spPr bwMode="auto">
          <a:xfrm>
            <a:off x="4500563" y="3141663"/>
            <a:ext cx="360362" cy="433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I</a:t>
            </a:r>
            <a:r>
              <a:rPr lang="en-US" sz="2000" baseline="-25000"/>
              <a:t>j</a:t>
            </a:r>
            <a:endParaRPr lang="en-US" sz="2000"/>
          </a:p>
        </p:txBody>
      </p:sp>
      <p:cxnSp>
        <p:nvCxnSpPr>
          <p:cNvPr id="351263" name="AutoShape 31"/>
          <p:cNvCxnSpPr>
            <a:cxnSpLocks noChangeShapeType="1"/>
            <a:endCxn id="351251" idx="1"/>
          </p:cNvCxnSpPr>
          <p:nvPr/>
        </p:nvCxnSpPr>
        <p:spPr bwMode="auto">
          <a:xfrm>
            <a:off x="3852863" y="3429000"/>
            <a:ext cx="466725" cy="852488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351265" name="AutoShape 33"/>
          <p:cNvCxnSpPr>
            <a:cxnSpLocks noChangeShapeType="1"/>
            <a:stCxn id="351267" idx="3"/>
            <a:endCxn id="351251" idx="3"/>
          </p:cNvCxnSpPr>
          <p:nvPr/>
        </p:nvCxnSpPr>
        <p:spPr bwMode="auto">
          <a:xfrm flipV="1">
            <a:off x="3325813" y="4743450"/>
            <a:ext cx="993775" cy="271463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351266" name="Text Box 34"/>
          <p:cNvSpPr txBox="1">
            <a:spLocks noChangeArrowheads="1"/>
          </p:cNvSpPr>
          <p:nvPr/>
        </p:nvSpPr>
        <p:spPr bwMode="auto">
          <a:xfrm>
            <a:off x="3419475" y="4868863"/>
            <a:ext cx="450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w</a:t>
            </a:r>
            <a:r>
              <a:rPr lang="en-US" sz="2000" b="1" baseline="-25000">
                <a:solidFill>
                  <a:srgbClr val="D60093"/>
                </a:solidFill>
              </a:rPr>
              <a:t>1</a:t>
            </a:r>
            <a:endParaRPr lang="en-US" sz="2000" b="1">
              <a:solidFill>
                <a:srgbClr val="D60093"/>
              </a:solidFill>
            </a:endParaRPr>
          </a:p>
        </p:txBody>
      </p:sp>
      <p:sp>
        <p:nvSpPr>
          <p:cNvPr id="351267" name="Rectangle 35"/>
          <p:cNvSpPr>
            <a:spLocks noChangeArrowheads="1"/>
          </p:cNvSpPr>
          <p:nvPr/>
        </p:nvSpPr>
        <p:spPr bwMode="auto">
          <a:xfrm>
            <a:off x="2916238" y="4797425"/>
            <a:ext cx="395287" cy="4333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I</a:t>
            </a:r>
            <a:r>
              <a:rPr lang="en-US" sz="2000" baseline="-25000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51" grpId="0" animBg="1"/>
      <p:bldP spid="351255" grpId="0"/>
      <p:bldP spid="351256" grpId="0"/>
      <p:bldP spid="351258" grpId="0" animBg="1"/>
      <p:bldP spid="351261" grpId="0"/>
      <p:bldP spid="351262" grpId="0" animBg="1"/>
      <p:bldP spid="351266" grpId="0"/>
      <p:bldP spid="35126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95288" y="333375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60000"/>
              </a:lnSpc>
            </a:pPr>
            <a:r>
              <a:rPr lang="en-US" sz="3600" b="1" dirty="0" smtClean="0">
                <a:solidFill>
                  <a:schemeClr val="accent2"/>
                </a:solidFill>
              </a:rPr>
              <a:t>Admin matters</a:t>
            </a:r>
            <a:endParaRPr lang="en-US" sz="3600" b="1" dirty="0">
              <a:solidFill>
                <a:schemeClr val="accent2"/>
              </a:solidFill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28600" y="1371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dirty="0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 smtClean="0"/>
              <a:t>I will have extra office hours tomorrow (Wed March 10) 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</a:pPr>
            <a:r>
              <a:rPr lang="en-US" sz="2800" b="1" dirty="0" smtClean="0"/>
              <a:t>                                       11am-12pm</a:t>
            </a:r>
            <a:endParaRPr lang="en-US" sz="2800" b="1" dirty="0"/>
          </a:p>
          <a:p>
            <a:pPr marL="742950" lvl="1" indent="-285750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US" sz="2000" dirty="0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Perceptron Expressiveness</a:t>
            </a:r>
            <a:r>
              <a:rPr lang="en-US" sz="4000" b="0" smtClean="0">
                <a:solidFill>
                  <a:schemeClr val="tx1"/>
                </a:solidFill>
              </a:rPr>
              <a:t/>
            </a:r>
            <a:br>
              <a:rPr lang="en-US" sz="4000" b="0" smtClean="0">
                <a:solidFill>
                  <a:schemeClr val="tx1"/>
                </a:solidFill>
              </a:rPr>
            </a:br>
            <a:endParaRPr lang="en-US" sz="4000" b="0" smtClean="0">
              <a:solidFill>
                <a:schemeClr val="tx1"/>
              </a:solidFill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250825" y="836613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We saw that they can easily represent AND, OR, NOT (using  </a:t>
            </a:r>
            <a:r>
              <a:rPr lang="en-US" i="1"/>
              <a:t>step</a:t>
            </a:r>
            <a:r>
              <a:rPr lang="en-US"/>
              <a:t>  as activation function)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Can easily represent even more complex Boolean functions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Boolean Majority  function </a:t>
            </a:r>
            <a:r>
              <a:rPr lang="en-US" sz="2000" i="1"/>
              <a:t>f(x</a:t>
            </a:r>
            <a:r>
              <a:rPr lang="en-US" sz="2000" i="1" baseline="-25000"/>
              <a:t>1</a:t>
            </a:r>
            <a:r>
              <a:rPr lang="en-US" sz="2000" i="1"/>
              <a:t>,…,x</a:t>
            </a:r>
            <a:r>
              <a:rPr lang="en-US" sz="2000" i="1" baseline="-25000"/>
              <a:t>n</a:t>
            </a:r>
            <a:r>
              <a:rPr lang="en-US" sz="2000" i="1"/>
              <a:t>):</a:t>
            </a:r>
            <a:r>
              <a:rPr lang="en-US" sz="2000"/>
              <a:t> T if more than half of its </a:t>
            </a:r>
            <a:r>
              <a:rPr lang="en-US" sz="2000" i="1"/>
              <a:t>n</a:t>
            </a:r>
            <a:r>
              <a:rPr lang="en-US" sz="2000"/>
              <a:t> inputs are </a:t>
            </a:r>
            <a:r>
              <a:rPr lang="en-US" sz="2000" i="1"/>
              <a:t>T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b="1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4572000" y="5157788"/>
            <a:ext cx="1681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/>
              <a:t>w</a:t>
            </a:r>
            <a:r>
              <a:rPr lang="en-CA" sz="2000" b="1" baseline="-25000"/>
              <a:t>j</a:t>
            </a:r>
            <a:r>
              <a:rPr lang="en-CA" sz="2000" b="1"/>
              <a:t>=1,  j : [1,n]</a:t>
            </a:r>
          </a:p>
        </p:txBody>
      </p:sp>
      <p:sp>
        <p:nvSpPr>
          <p:cNvPr id="484357" name="Oval 5"/>
          <p:cNvSpPr>
            <a:spLocks noChangeArrowheads="1"/>
          </p:cNvSpPr>
          <p:nvPr/>
        </p:nvSpPr>
        <p:spPr bwMode="auto">
          <a:xfrm>
            <a:off x="4140200" y="4203700"/>
            <a:ext cx="1223963" cy="617538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484358" name="AutoShape 6"/>
          <p:cNvCxnSpPr>
            <a:cxnSpLocks noChangeShapeType="1"/>
            <a:stCxn id="484362" idx="3"/>
            <a:endCxn id="484357" idx="2"/>
          </p:cNvCxnSpPr>
          <p:nvPr/>
        </p:nvCxnSpPr>
        <p:spPr bwMode="auto">
          <a:xfrm>
            <a:off x="3325813" y="4102100"/>
            <a:ext cx="801687" cy="411163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484359" name="AutoShape 7"/>
          <p:cNvCxnSpPr>
            <a:cxnSpLocks noChangeShapeType="1"/>
            <a:stCxn id="484357" idx="6"/>
          </p:cNvCxnSpPr>
          <p:nvPr/>
        </p:nvCxnSpPr>
        <p:spPr bwMode="auto">
          <a:xfrm>
            <a:off x="5376863" y="4513263"/>
            <a:ext cx="563562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84360" name="Text Box 8"/>
          <p:cNvSpPr txBox="1">
            <a:spLocks noChangeArrowheads="1"/>
          </p:cNvSpPr>
          <p:nvPr/>
        </p:nvSpPr>
        <p:spPr bwMode="auto">
          <a:xfrm>
            <a:off x="4284663" y="4351338"/>
            <a:ext cx="847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t = n/2</a:t>
            </a:r>
          </a:p>
        </p:txBody>
      </p:sp>
      <p:sp>
        <p:nvSpPr>
          <p:cNvPr id="484361" name="Text Box 9"/>
          <p:cNvSpPr txBox="1">
            <a:spLocks noChangeArrowheads="1"/>
          </p:cNvSpPr>
          <p:nvPr/>
        </p:nvSpPr>
        <p:spPr bwMode="auto">
          <a:xfrm>
            <a:off x="3419475" y="3860800"/>
            <a:ext cx="450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w</a:t>
            </a:r>
            <a:r>
              <a:rPr lang="en-US" sz="2000" baseline="-25000"/>
              <a:t>2</a:t>
            </a:r>
            <a:endParaRPr lang="en-US" sz="2000"/>
          </a:p>
        </p:txBody>
      </p:sp>
      <p:sp>
        <p:nvSpPr>
          <p:cNvPr id="484362" name="Rectangle 10"/>
          <p:cNvSpPr>
            <a:spLocks noChangeArrowheads="1"/>
          </p:cNvSpPr>
          <p:nvPr/>
        </p:nvSpPr>
        <p:spPr bwMode="auto">
          <a:xfrm>
            <a:off x="2916238" y="3884613"/>
            <a:ext cx="395287" cy="433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I</a:t>
            </a:r>
            <a:r>
              <a:rPr lang="en-US" sz="2000" baseline="-25000"/>
              <a:t>2</a:t>
            </a:r>
          </a:p>
        </p:txBody>
      </p:sp>
      <p:cxnSp>
        <p:nvCxnSpPr>
          <p:cNvPr id="484363" name="AutoShape 11"/>
          <p:cNvCxnSpPr>
            <a:cxnSpLocks noChangeShapeType="1"/>
            <a:stCxn id="484365" idx="2"/>
            <a:endCxn id="484357" idx="0"/>
          </p:cNvCxnSpPr>
          <p:nvPr/>
        </p:nvCxnSpPr>
        <p:spPr bwMode="auto">
          <a:xfrm>
            <a:off x="4681538" y="3589338"/>
            <a:ext cx="71437" cy="601662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84364" name="Text Box 12"/>
          <p:cNvSpPr txBox="1">
            <a:spLocks noChangeArrowheads="1"/>
          </p:cNvSpPr>
          <p:nvPr/>
        </p:nvSpPr>
        <p:spPr bwMode="auto">
          <a:xfrm>
            <a:off x="4787900" y="3717925"/>
            <a:ext cx="4143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w</a:t>
            </a:r>
            <a:r>
              <a:rPr lang="en-US" sz="2000" baseline="-25000"/>
              <a:t>j</a:t>
            </a:r>
            <a:endParaRPr lang="en-US" sz="2000"/>
          </a:p>
        </p:txBody>
      </p:sp>
      <p:sp>
        <p:nvSpPr>
          <p:cNvPr id="484365" name="Rectangle 13"/>
          <p:cNvSpPr>
            <a:spLocks noChangeArrowheads="1"/>
          </p:cNvSpPr>
          <p:nvPr/>
        </p:nvSpPr>
        <p:spPr bwMode="auto">
          <a:xfrm>
            <a:off x="4500563" y="3141663"/>
            <a:ext cx="360362" cy="4333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I</a:t>
            </a:r>
            <a:r>
              <a:rPr lang="en-US" sz="2000" baseline="-25000"/>
              <a:t>j</a:t>
            </a:r>
            <a:endParaRPr lang="en-US" sz="2000"/>
          </a:p>
        </p:txBody>
      </p:sp>
      <p:cxnSp>
        <p:nvCxnSpPr>
          <p:cNvPr id="484366" name="AutoShape 14"/>
          <p:cNvCxnSpPr>
            <a:cxnSpLocks noChangeShapeType="1"/>
            <a:endCxn id="484357" idx="1"/>
          </p:cNvCxnSpPr>
          <p:nvPr/>
        </p:nvCxnSpPr>
        <p:spPr bwMode="auto">
          <a:xfrm>
            <a:off x="3852863" y="3429000"/>
            <a:ext cx="466725" cy="852488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484367" name="AutoShape 15"/>
          <p:cNvCxnSpPr>
            <a:cxnSpLocks noChangeShapeType="1"/>
            <a:stCxn id="484369" idx="3"/>
            <a:endCxn id="484357" idx="3"/>
          </p:cNvCxnSpPr>
          <p:nvPr/>
        </p:nvCxnSpPr>
        <p:spPr bwMode="auto">
          <a:xfrm flipV="1">
            <a:off x="3325813" y="4743450"/>
            <a:ext cx="993775" cy="271463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stealth" w="lg" len="lg"/>
          </a:ln>
        </p:spPr>
      </p:cxnSp>
      <p:sp>
        <p:nvSpPr>
          <p:cNvPr id="484368" name="Text Box 16"/>
          <p:cNvSpPr txBox="1">
            <a:spLocks noChangeArrowheads="1"/>
          </p:cNvSpPr>
          <p:nvPr/>
        </p:nvSpPr>
        <p:spPr bwMode="auto">
          <a:xfrm>
            <a:off x="3419475" y="4868863"/>
            <a:ext cx="450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w</a:t>
            </a:r>
            <a:r>
              <a:rPr lang="en-US" sz="2000" b="1" baseline="-25000">
                <a:solidFill>
                  <a:srgbClr val="D60093"/>
                </a:solidFill>
              </a:rPr>
              <a:t>1</a:t>
            </a:r>
            <a:endParaRPr lang="en-US" sz="2000" b="1">
              <a:solidFill>
                <a:srgbClr val="D60093"/>
              </a:solidFill>
            </a:endParaRPr>
          </a:p>
        </p:txBody>
      </p:sp>
      <p:sp>
        <p:nvSpPr>
          <p:cNvPr id="484369" name="Rectangle 17"/>
          <p:cNvSpPr>
            <a:spLocks noChangeArrowheads="1"/>
          </p:cNvSpPr>
          <p:nvPr/>
        </p:nvSpPr>
        <p:spPr bwMode="auto">
          <a:xfrm>
            <a:off x="2916238" y="4797425"/>
            <a:ext cx="395287" cy="4333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I</a:t>
            </a:r>
            <a:r>
              <a:rPr lang="en-US" sz="2000" baseline="-25000"/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57" grpId="0" animBg="1"/>
      <p:bldP spid="484360" grpId="0"/>
      <p:bldP spid="484361" grpId="0"/>
      <p:bldP spid="484362" grpId="0" animBg="1"/>
      <p:bldP spid="484364" grpId="0"/>
      <p:bldP spid="484365" grpId="0" animBg="1"/>
      <p:bldP spid="484368" grpId="0"/>
      <p:bldP spid="48436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Perceptron Expressiveness</a:t>
            </a:r>
            <a:r>
              <a:rPr lang="en-US" sz="4000" b="0" smtClean="0">
                <a:solidFill>
                  <a:schemeClr val="tx1"/>
                </a:solidFill>
              </a:rPr>
              <a:t/>
            </a:r>
            <a:br>
              <a:rPr lang="en-US" sz="4000" b="0" smtClean="0">
                <a:solidFill>
                  <a:schemeClr val="tx1"/>
                </a:solidFill>
              </a:rPr>
            </a:br>
            <a:endParaRPr lang="en-US" sz="4000" b="0" smtClean="0">
              <a:solidFill>
                <a:schemeClr val="tx1"/>
              </a:solidFill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1052513"/>
            <a:ext cx="8893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Step </a:t>
            </a:r>
            <a:r>
              <a:rPr lang="en-US" dirty="0" err="1"/>
              <a:t>Perceptrons</a:t>
            </a:r>
            <a:r>
              <a:rPr lang="en-US" dirty="0"/>
              <a:t>  can only represent  </a:t>
            </a:r>
            <a:r>
              <a:rPr lang="en-US" b="1" dirty="0"/>
              <a:t>linearly separable functions .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dirty="0"/>
              <a:t>In a step </a:t>
            </a:r>
            <a:r>
              <a:rPr lang="en-US" dirty="0" err="1"/>
              <a:t>Perceptron</a:t>
            </a:r>
            <a:r>
              <a:rPr lang="en-US" dirty="0"/>
              <a:t>: </a:t>
            </a:r>
            <a:r>
              <a:rPr lang="en-US" i="1" dirty="0"/>
              <a:t>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r>
              <a:rPr lang="en-US" i="1" dirty="0"/>
              <a:t>          Output &gt; 0</a:t>
            </a:r>
            <a:r>
              <a:rPr lang="en-US" dirty="0"/>
              <a:t>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r>
              <a:rPr lang="en-US" dirty="0"/>
              <a:t>          </a:t>
            </a:r>
            <a:r>
              <a:rPr lang="en-US" dirty="0" err="1"/>
              <a:t>iff</a:t>
            </a:r>
            <a:r>
              <a:rPr lang="en-US" dirty="0"/>
              <a:t>        </a:t>
            </a:r>
            <a:r>
              <a:rPr lang="en-US" i="1" dirty="0"/>
              <a:t>w</a:t>
            </a:r>
            <a:r>
              <a:rPr lang="en-US" i="1" baseline="-25000" dirty="0"/>
              <a:t>0</a:t>
            </a:r>
            <a:r>
              <a:rPr lang="en-US" i="1" dirty="0"/>
              <a:t>I</a:t>
            </a:r>
            <a:r>
              <a:rPr lang="en-US" i="1" baseline="-25000" dirty="0"/>
              <a:t>0</a:t>
            </a:r>
            <a:r>
              <a:rPr lang="en-US" i="1" dirty="0"/>
              <a:t>+w</a:t>
            </a:r>
            <a:r>
              <a:rPr lang="en-US" i="1" baseline="-25000" dirty="0"/>
              <a:t>1</a:t>
            </a:r>
            <a:r>
              <a:rPr lang="en-US" i="1" dirty="0"/>
              <a:t>I</a:t>
            </a:r>
            <a:r>
              <a:rPr lang="en-US" i="1" baseline="-25000" dirty="0"/>
              <a:t>1</a:t>
            </a:r>
            <a:r>
              <a:rPr lang="en-US" i="1" dirty="0"/>
              <a:t>+…+</a:t>
            </a:r>
            <a:r>
              <a:rPr lang="en-US" i="1" dirty="0" err="1"/>
              <a:t>w</a:t>
            </a:r>
            <a:r>
              <a:rPr lang="en-US" i="1" baseline="-25000" dirty="0" err="1"/>
              <a:t>n</a:t>
            </a:r>
            <a:r>
              <a:rPr lang="en-US" i="1" baseline="-25000" dirty="0"/>
              <a:t> </a:t>
            </a:r>
            <a:r>
              <a:rPr lang="en-US" i="1" dirty="0"/>
              <a:t>I</a:t>
            </a:r>
            <a:r>
              <a:rPr lang="en-US" i="1" baseline="-25000" dirty="0"/>
              <a:t>n</a:t>
            </a:r>
            <a:r>
              <a:rPr lang="en-US" i="1" dirty="0"/>
              <a:t> &gt; 0</a:t>
            </a:r>
            <a:r>
              <a:rPr lang="en-US" dirty="0"/>
              <a:t> or, equivalently when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b="1" i="1" dirty="0" err="1"/>
              <a:t>Wx</a:t>
            </a:r>
            <a:r>
              <a:rPr lang="en-US" i="1" dirty="0"/>
              <a:t> &gt; 0</a:t>
            </a:r>
            <a:r>
              <a:rPr lang="en-US" dirty="0"/>
              <a:t> (where </a:t>
            </a:r>
            <a:r>
              <a:rPr lang="en-US" b="1" i="1" dirty="0"/>
              <a:t>W</a:t>
            </a:r>
            <a:r>
              <a:rPr lang="en-US" dirty="0"/>
              <a:t> is the weight vector, and </a:t>
            </a:r>
            <a:r>
              <a:rPr lang="en-US" b="1" i="1" dirty="0"/>
              <a:t>x</a:t>
            </a:r>
            <a:r>
              <a:rPr lang="en-US" dirty="0"/>
              <a:t> is the input vector)</a:t>
            </a:r>
          </a:p>
          <a:p>
            <a:pPr marL="285750" indent="-28575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b="1" i="1" dirty="0" err="1"/>
              <a:t>Wx</a:t>
            </a:r>
            <a:r>
              <a:rPr lang="en-US" i="1" dirty="0"/>
              <a:t> = 0</a:t>
            </a:r>
            <a:r>
              <a:rPr lang="en-US" dirty="0"/>
              <a:t> defines an hyper plane (line in two dimensions, plane in three)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dirty="0"/>
              <a:t> Thus the </a:t>
            </a:r>
            <a:r>
              <a:rPr lang="en-US" dirty="0" err="1"/>
              <a:t>Perceptron</a:t>
            </a:r>
            <a:r>
              <a:rPr lang="en-US" dirty="0"/>
              <a:t> returns 1 only if the output is on one side of the hyper plane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Which functions can they represent?</a:t>
            </a:r>
            <a:r>
              <a:rPr lang="en-US" sz="4000" b="0" smtClean="0">
                <a:solidFill>
                  <a:schemeClr val="tx1"/>
                </a:solidFill>
              </a:rPr>
              <a:t/>
            </a:r>
            <a:br>
              <a:rPr lang="en-US" sz="4000" b="0" smtClean="0">
                <a:solidFill>
                  <a:schemeClr val="tx1"/>
                </a:solidFill>
              </a:rPr>
            </a:br>
            <a:endParaRPr lang="en-US" sz="4000" b="0" smtClean="0">
              <a:solidFill>
                <a:schemeClr val="tx1"/>
              </a:solidFill>
            </a:endParaRPr>
          </a:p>
        </p:txBody>
      </p:sp>
      <p:pic>
        <p:nvPicPr>
          <p:cNvPr id="4986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1196975"/>
            <a:ext cx="6657975" cy="234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8692" name="AutoShape 4"/>
          <p:cNvSpPr>
            <a:spLocks noChangeArrowheads="1"/>
          </p:cNvSpPr>
          <p:nvPr/>
        </p:nvSpPr>
        <p:spPr bwMode="auto">
          <a:xfrm>
            <a:off x="106363" y="1270000"/>
            <a:ext cx="1225550" cy="647700"/>
          </a:xfrm>
          <a:prstGeom prst="wedgeRectCallout">
            <a:avLst>
              <a:gd name="adj1" fmla="val 62694"/>
              <a:gd name="adj2" fmla="val 13259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/>
              <a:t>Linearly</a:t>
            </a:r>
          </a:p>
          <a:p>
            <a:pPr algn="ctr"/>
            <a:r>
              <a:rPr lang="en-US" sz="1800"/>
              <a:t>separable</a:t>
            </a:r>
          </a:p>
        </p:txBody>
      </p:sp>
      <p:sp>
        <p:nvSpPr>
          <p:cNvPr id="498693" name="AutoShape 5"/>
          <p:cNvSpPr>
            <a:spLocks noChangeArrowheads="1"/>
          </p:cNvSpPr>
          <p:nvPr/>
        </p:nvSpPr>
        <p:spPr bwMode="auto">
          <a:xfrm>
            <a:off x="4283075" y="836613"/>
            <a:ext cx="1225550" cy="647700"/>
          </a:xfrm>
          <a:prstGeom prst="wedgeRectCallout">
            <a:avLst>
              <a:gd name="adj1" fmla="val -44042"/>
              <a:gd name="adj2" fmla="val 11397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/>
              <a:t>Linearly</a:t>
            </a:r>
          </a:p>
          <a:p>
            <a:pPr algn="ctr"/>
            <a:r>
              <a:rPr lang="en-US" sz="1800"/>
              <a:t>separable</a:t>
            </a:r>
          </a:p>
        </p:txBody>
      </p:sp>
      <p:sp>
        <p:nvSpPr>
          <p:cNvPr id="498694" name="AutoShape 6"/>
          <p:cNvSpPr>
            <a:spLocks noChangeArrowheads="1"/>
          </p:cNvSpPr>
          <p:nvPr/>
        </p:nvSpPr>
        <p:spPr bwMode="auto">
          <a:xfrm>
            <a:off x="6948488" y="909638"/>
            <a:ext cx="1728787" cy="647700"/>
          </a:xfrm>
          <a:prstGeom prst="wedgeRectCallout">
            <a:avLst>
              <a:gd name="adj1" fmla="val -45866"/>
              <a:gd name="adj2" fmla="val 83333"/>
            </a:avLst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/>
              <a:t>Non-Linearly</a:t>
            </a:r>
          </a:p>
          <a:p>
            <a:pPr algn="ctr"/>
            <a:r>
              <a:rPr lang="en-US" sz="1800"/>
              <a:t>separable</a:t>
            </a:r>
          </a:p>
        </p:txBody>
      </p:sp>
      <p:pic>
        <p:nvPicPr>
          <p:cNvPr id="49869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450" y="3876675"/>
            <a:ext cx="553085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8696" name="AutoShape 8"/>
          <p:cNvSpPr>
            <a:spLocks noChangeArrowheads="1"/>
          </p:cNvSpPr>
          <p:nvPr/>
        </p:nvSpPr>
        <p:spPr bwMode="auto">
          <a:xfrm>
            <a:off x="323850" y="3716338"/>
            <a:ext cx="1225550" cy="647700"/>
          </a:xfrm>
          <a:prstGeom prst="wedgeRectCallout">
            <a:avLst>
              <a:gd name="adj1" fmla="val 50907"/>
              <a:gd name="adj2" fmla="val 12867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/>
              <a:t>Linearly</a:t>
            </a:r>
          </a:p>
          <a:p>
            <a:pPr algn="ctr"/>
            <a:r>
              <a:rPr lang="en-US" sz="1800"/>
              <a:t>separable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3851275" y="4149725"/>
            <a:ext cx="3457575" cy="25923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98698" name="Text Box 10"/>
          <p:cNvSpPr txBox="1">
            <a:spLocks noChangeArrowheads="1"/>
          </p:cNvSpPr>
          <p:nvPr/>
        </p:nvSpPr>
        <p:spPr bwMode="auto">
          <a:xfrm>
            <a:off x="2843213" y="5949950"/>
            <a:ext cx="17653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Majority (I</a:t>
            </a:r>
            <a:r>
              <a:rPr lang="en-US" sz="1800" baseline="-25000"/>
              <a:t>1</a:t>
            </a:r>
            <a:r>
              <a:rPr lang="en-US" sz="1800"/>
              <a:t>,I</a:t>
            </a:r>
            <a:r>
              <a:rPr lang="en-US" sz="1800" baseline="-25000"/>
              <a:t>2</a:t>
            </a:r>
            <a:r>
              <a:rPr lang="en-US" sz="1800"/>
              <a:t>,I</a:t>
            </a:r>
            <a:r>
              <a:rPr lang="en-US" sz="1800" baseline="-25000"/>
              <a:t>3</a:t>
            </a:r>
            <a:r>
              <a:rPr lang="en-US" sz="1800"/>
              <a:t>)</a:t>
            </a:r>
          </a:p>
        </p:txBody>
      </p: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7235825" y="5589588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7524750" y="5516563"/>
            <a:ext cx="116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= FALSE</a:t>
            </a:r>
          </a:p>
        </p:txBody>
      </p:sp>
      <p:sp>
        <p:nvSpPr>
          <p:cNvPr id="33805" name="Oval 13"/>
          <p:cNvSpPr>
            <a:spLocks noChangeArrowheads="1"/>
          </p:cNvSpPr>
          <p:nvPr/>
        </p:nvSpPr>
        <p:spPr bwMode="auto">
          <a:xfrm>
            <a:off x="7235825" y="6021388"/>
            <a:ext cx="215900" cy="2159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7524750" y="5949950"/>
            <a:ext cx="1055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= TRUE</a:t>
            </a:r>
          </a:p>
        </p:txBody>
      </p:sp>
      <p:sp>
        <p:nvSpPr>
          <p:cNvPr id="33807" name="Oval 15"/>
          <p:cNvSpPr>
            <a:spLocks noChangeArrowheads="1"/>
          </p:cNvSpPr>
          <p:nvPr/>
        </p:nvSpPr>
        <p:spPr bwMode="auto">
          <a:xfrm>
            <a:off x="1589088" y="5805488"/>
            <a:ext cx="144462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808" name="Oval 16"/>
          <p:cNvSpPr>
            <a:spLocks noChangeArrowheads="1"/>
          </p:cNvSpPr>
          <p:nvPr/>
        </p:nvSpPr>
        <p:spPr bwMode="auto">
          <a:xfrm>
            <a:off x="2101850" y="5322888"/>
            <a:ext cx="144463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809" name="Oval 17"/>
          <p:cNvSpPr>
            <a:spLocks noChangeArrowheads="1"/>
          </p:cNvSpPr>
          <p:nvPr/>
        </p:nvSpPr>
        <p:spPr bwMode="auto">
          <a:xfrm>
            <a:off x="2892425" y="5313363"/>
            <a:ext cx="144463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810" name="Oval 18"/>
          <p:cNvSpPr>
            <a:spLocks noChangeArrowheads="1"/>
          </p:cNvSpPr>
          <p:nvPr/>
        </p:nvSpPr>
        <p:spPr bwMode="auto">
          <a:xfrm>
            <a:off x="2101850" y="4522788"/>
            <a:ext cx="144463" cy="14446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811" name="Oval 19"/>
          <p:cNvSpPr>
            <a:spLocks noChangeArrowheads="1"/>
          </p:cNvSpPr>
          <p:nvPr/>
        </p:nvSpPr>
        <p:spPr bwMode="auto">
          <a:xfrm>
            <a:off x="2392363" y="5815013"/>
            <a:ext cx="144462" cy="144462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812" name="Oval 20"/>
          <p:cNvSpPr>
            <a:spLocks noChangeArrowheads="1"/>
          </p:cNvSpPr>
          <p:nvPr/>
        </p:nvSpPr>
        <p:spPr bwMode="auto">
          <a:xfrm>
            <a:off x="1590675" y="5002213"/>
            <a:ext cx="144463" cy="144462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813" name="Oval 21"/>
          <p:cNvSpPr>
            <a:spLocks noChangeArrowheads="1"/>
          </p:cNvSpPr>
          <p:nvPr/>
        </p:nvSpPr>
        <p:spPr bwMode="auto">
          <a:xfrm>
            <a:off x="2392363" y="5013325"/>
            <a:ext cx="144462" cy="144463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814" name="Oval 22"/>
          <p:cNvSpPr>
            <a:spLocks noChangeArrowheads="1"/>
          </p:cNvSpPr>
          <p:nvPr/>
        </p:nvSpPr>
        <p:spPr bwMode="auto">
          <a:xfrm>
            <a:off x="2874963" y="4521200"/>
            <a:ext cx="144462" cy="144463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5724525" y="692150"/>
            <a:ext cx="0" cy="5041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98712" name="Rectangle 24"/>
          <p:cNvSpPr>
            <a:spLocks noChangeArrowheads="1"/>
          </p:cNvSpPr>
          <p:nvPr/>
        </p:nvSpPr>
        <p:spPr bwMode="auto">
          <a:xfrm>
            <a:off x="6011863" y="908050"/>
            <a:ext cx="3132137" cy="29527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2" grpId="0" animBg="1"/>
      <p:bldP spid="498693" grpId="0" animBg="1"/>
      <p:bldP spid="498694" grpId="0" animBg="1"/>
      <p:bldP spid="498696" grpId="0" animBg="1"/>
      <p:bldP spid="498698" grpId="0" animBg="1"/>
      <p:bldP spid="49871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1187450" y="3876675"/>
            <a:ext cx="5530850" cy="2981325"/>
            <a:chOff x="1187450" y="3876675"/>
            <a:chExt cx="5530850" cy="2981325"/>
          </a:xfrm>
        </p:grpSpPr>
        <p:pic>
          <p:nvPicPr>
            <p:cNvPr id="34831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87450" y="3876675"/>
              <a:ext cx="5530850" cy="2981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4832" name="Text Box 10"/>
            <p:cNvSpPr txBox="1">
              <a:spLocks noChangeArrowheads="1"/>
            </p:cNvSpPr>
            <p:nvPr/>
          </p:nvSpPr>
          <p:spPr bwMode="auto">
            <a:xfrm>
              <a:off x="2843213" y="5949950"/>
              <a:ext cx="1765300" cy="36671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/>
                <a:t>Majority (I</a:t>
              </a:r>
              <a:r>
                <a:rPr lang="en-US" sz="1800" baseline="-25000"/>
                <a:t>1</a:t>
              </a:r>
              <a:r>
                <a:rPr lang="en-US" sz="1800"/>
                <a:t>,I</a:t>
              </a:r>
              <a:r>
                <a:rPr lang="en-US" sz="1800" baseline="-25000"/>
                <a:t>2</a:t>
              </a:r>
              <a:r>
                <a:rPr lang="en-US" sz="1800"/>
                <a:t>,I</a:t>
              </a:r>
              <a:r>
                <a:rPr lang="en-US" sz="1800" baseline="-25000"/>
                <a:t>3</a:t>
              </a:r>
              <a:r>
                <a:rPr lang="en-US" sz="1800"/>
                <a:t>)</a:t>
              </a:r>
            </a:p>
          </p:txBody>
        </p:sp>
        <p:sp>
          <p:nvSpPr>
            <p:cNvPr id="34833" name="Oval 15"/>
            <p:cNvSpPr>
              <a:spLocks noChangeArrowheads="1"/>
            </p:cNvSpPr>
            <p:nvPr/>
          </p:nvSpPr>
          <p:spPr bwMode="auto">
            <a:xfrm>
              <a:off x="1589088" y="5805488"/>
              <a:ext cx="144462" cy="14446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4834" name="Oval 16"/>
            <p:cNvSpPr>
              <a:spLocks noChangeArrowheads="1"/>
            </p:cNvSpPr>
            <p:nvPr/>
          </p:nvSpPr>
          <p:spPr bwMode="auto">
            <a:xfrm>
              <a:off x="2101850" y="5322888"/>
              <a:ext cx="144463" cy="14446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4835" name="Oval 17"/>
            <p:cNvSpPr>
              <a:spLocks noChangeArrowheads="1"/>
            </p:cNvSpPr>
            <p:nvPr/>
          </p:nvSpPr>
          <p:spPr bwMode="auto">
            <a:xfrm>
              <a:off x="2892425" y="5313363"/>
              <a:ext cx="144463" cy="14446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4836" name="Oval 18"/>
            <p:cNvSpPr>
              <a:spLocks noChangeArrowheads="1"/>
            </p:cNvSpPr>
            <p:nvPr/>
          </p:nvSpPr>
          <p:spPr bwMode="auto">
            <a:xfrm>
              <a:off x="2101850" y="4522788"/>
              <a:ext cx="144463" cy="144462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4837" name="Oval 19"/>
            <p:cNvSpPr>
              <a:spLocks noChangeArrowheads="1"/>
            </p:cNvSpPr>
            <p:nvPr/>
          </p:nvSpPr>
          <p:spPr bwMode="auto">
            <a:xfrm>
              <a:off x="2392363" y="5815013"/>
              <a:ext cx="144462" cy="144462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4838" name="Oval 20"/>
            <p:cNvSpPr>
              <a:spLocks noChangeArrowheads="1"/>
            </p:cNvSpPr>
            <p:nvPr/>
          </p:nvSpPr>
          <p:spPr bwMode="auto">
            <a:xfrm>
              <a:off x="1590675" y="5002213"/>
              <a:ext cx="144463" cy="144462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4839" name="Oval 21"/>
            <p:cNvSpPr>
              <a:spLocks noChangeArrowheads="1"/>
            </p:cNvSpPr>
            <p:nvPr/>
          </p:nvSpPr>
          <p:spPr bwMode="auto">
            <a:xfrm>
              <a:off x="2392363" y="5013325"/>
              <a:ext cx="144462" cy="144463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4840" name="Oval 22"/>
            <p:cNvSpPr>
              <a:spLocks noChangeArrowheads="1"/>
            </p:cNvSpPr>
            <p:nvPr/>
          </p:nvSpPr>
          <p:spPr bwMode="auto">
            <a:xfrm>
              <a:off x="2874963" y="4521200"/>
              <a:ext cx="144462" cy="144463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Which functions can they represent?</a:t>
            </a:r>
            <a:r>
              <a:rPr lang="en-US" sz="4000" b="0" smtClean="0">
                <a:solidFill>
                  <a:schemeClr val="tx1"/>
                </a:solidFill>
              </a:rPr>
              <a:t/>
            </a:r>
            <a:br>
              <a:rPr lang="en-US" sz="4000" b="0" smtClean="0">
                <a:solidFill>
                  <a:schemeClr val="tx1"/>
                </a:solidFill>
              </a:rPr>
            </a:br>
            <a:endParaRPr lang="en-US" sz="4000" b="0" smtClean="0">
              <a:solidFill>
                <a:schemeClr val="tx1"/>
              </a:solidFill>
            </a:endParaRPr>
          </a:p>
        </p:txBody>
      </p:sp>
      <p:pic>
        <p:nvPicPr>
          <p:cNvPr id="5007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888" y="1196975"/>
            <a:ext cx="6657975" cy="234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0740" name="AutoShape 4"/>
          <p:cNvSpPr>
            <a:spLocks noChangeArrowheads="1"/>
          </p:cNvSpPr>
          <p:nvPr/>
        </p:nvSpPr>
        <p:spPr bwMode="auto">
          <a:xfrm>
            <a:off x="106363" y="1270000"/>
            <a:ext cx="1225550" cy="647700"/>
          </a:xfrm>
          <a:prstGeom prst="wedgeRectCallout">
            <a:avLst>
              <a:gd name="adj1" fmla="val 62694"/>
              <a:gd name="adj2" fmla="val 13259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/>
              <a:t>Linearly</a:t>
            </a:r>
          </a:p>
          <a:p>
            <a:pPr algn="ctr"/>
            <a:r>
              <a:rPr lang="en-US" sz="1800"/>
              <a:t>separable</a:t>
            </a:r>
          </a:p>
        </p:txBody>
      </p:sp>
      <p:sp>
        <p:nvSpPr>
          <p:cNvPr id="500741" name="AutoShape 5"/>
          <p:cNvSpPr>
            <a:spLocks noChangeArrowheads="1"/>
          </p:cNvSpPr>
          <p:nvPr/>
        </p:nvSpPr>
        <p:spPr bwMode="auto">
          <a:xfrm>
            <a:off x="4283075" y="836613"/>
            <a:ext cx="1225550" cy="647700"/>
          </a:xfrm>
          <a:prstGeom prst="wedgeRectCallout">
            <a:avLst>
              <a:gd name="adj1" fmla="val -44042"/>
              <a:gd name="adj2" fmla="val 11397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/>
              <a:t>Linearly</a:t>
            </a:r>
          </a:p>
          <a:p>
            <a:pPr algn="ctr"/>
            <a:r>
              <a:rPr lang="en-US" sz="1800"/>
              <a:t>separable</a:t>
            </a:r>
          </a:p>
        </p:txBody>
      </p:sp>
      <p:sp>
        <p:nvSpPr>
          <p:cNvPr id="34824" name="Rectangle 9"/>
          <p:cNvSpPr>
            <a:spLocks noChangeArrowheads="1"/>
          </p:cNvSpPr>
          <p:nvPr/>
        </p:nvSpPr>
        <p:spPr bwMode="auto">
          <a:xfrm>
            <a:off x="4786313" y="4149725"/>
            <a:ext cx="2522537" cy="25923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4825" name="Oval 11"/>
          <p:cNvSpPr>
            <a:spLocks noChangeArrowheads="1"/>
          </p:cNvSpPr>
          <p:nvPr/>
        </p:nvSpPr>
        <p:spPr bwMode="auto">
          <a:xfrm>
            <a:off x="7235825" y="5589588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26" name="Text Box 12"/>
          <p:cNvSpPr txBox="1">
            <a:spLocks noChangeArrowheads="1"/>
          </p:cNvSpPr>
          <p:nvPr/>
        </p:nvSpPr>
        <p:spPr bwMode="auto">
          <a:xfrm>
            <a:off x="7524750" y="5516563"/>
            <a:ext cx="116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/>
              <a:t>= FALSE</a:t>
            </a:r>
          </a:p>
        </p:txBody>
      </p:sp>
      <p:sp>
        <p:nvSpPr>
          <p:cNvPr id="34827" name="Oval 13"/>
          <p:cNvSpPr>
            <a:spLocks noChangeArrowheads="1"/>
          </p:cNvSpPr>
          <p:nvPr/>
        </p:nvSpPr>
        <p:spPr bwMode="auto">
          <a:xfrm>
            <a:off x="7235825" y="6021388"/>
            <a:ext cx="215900" cy="2159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28" name="Text Box 14"/>
          <p:cNvSpPr txBox="1">
            <a:spLocks noChangeArrowheads="1"/>
          </p:cNvSpPr>
          <p:nvPr/>
        </p:nvSpPr>
        <p:spPr bwMode="auto">
          <a:xfrm>
            <a:off x="7524750" y="5949950"/>
            <a:ext cx="1055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= TRUE</a:t>
            </a:r>
          </a:p>
        </p:txBody>
      </p:sp>
      <p:sp>
        <p:nvSpPr>
          <p:cNvPr id="34829" name="Line 23"/>
          <p:cNvSpPr>
            <a:spLocks noChangeShapeType="1"/>
          </p:cNvSpPr>
          <p:nvPr/>
        </p:nvSpPr>
        <p:spPr bwMode="auto">
          <a:xfrm>
            <a:off x="5724525" y="692150"/>
            <a:ext cx="0" cy="5041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00744" name="AutoShape 8"/>
          <p:cNvSpPr>
            <a:spLocks noChangeArrowheads="1"/>
          </p:cNvSpPr>
          <p:nvPr/>
        </p:nvSpPr>
        <p:spPr bwMode="auto">
          <a:xfrm>
            <a:off x="285750" y="3429000"/>
            <a:ext cx="1225550" cy="647700"/>
          </a:xfrm>
          <a:prstGeom prst="wedgeRectCallout">
            <a:avLst>
              <a:gd name="adj1" fmla="val 50907"/>
              <a:gd name="adj2" fmla="val 12867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/>
              <a:t>Linearly</a:t>
            </a:r>
          </a:p>
          <a:p>
            <a:pPr algn="ctr"/>
            <a:r>
              <a:rPr lang="en-US" sz="1800"/>
              <a:t>separable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929322" y="1071546"/>
            <a:ext cx="2286016" cy="2786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00742" name="AutoShape 6"/>
          <p:cNvSpPr>
            <a:spLocks noChangeArrowheads="1"/>
          </p:cNvSpPr>
          <p:nvPr/>
        </p:nvSpPr>
        <p:spPr bwMode="auto">
          <a:xfrm>
            <a:off x="6948488" y="909638"/>
            <a:ext cx="1728787" cy="647700"/>
          </a:xfrm>
          <a:prstGeom prst="wedgeRectCallout">
            <a:avLst>
              <a:gd name="adj1" fmla="val -45866"/>
              <a:gd name="adj2" fmla="val 83333"/>
            </a:avLst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800"/>
              <a:t>Non-Linearly</a:t>
            </a:r>
          </a:p>
          <a:p>
            <a:pPr algn="ctr"/>
            <a:r>
              <a:rPr lang="en-US" sz="1800"/>
              <a:t>separable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0740" grpId="0" animBg="1"/>
      <p:bldP spid="500741" grpId="0" animBg="1"/>
      <p:bldP spid="500744" grpId="0" animBg="1"/>
      <p:bldP spid="25" grpId="0" animBg="1"/>
      <p:bldP spid="50074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Perceptron Expressiveness</a:t>
            </a:r>
            <a:r>
              <a:rPr lang="en-US" sz="4000" b="0" smtClean="0">
                <a:solidFill>
                  <a:schemeClr val="tx1"/>
                </a:solidFill>
              </a:rPr>
              <a:t/>
            </a:r>
            <a:br>
              <a:rPr lang="en-US" sz="4000" b="0" smtClean="0">
                <a:solidFill>
                  <a:schemeClr val="tx1"/>
                </a:solidFill>
              </a:rPr>
            </a:br>
            <a:endParaRPr lang="en-US" sz="4000" b="0" smtClean="0">
              <a:solidFill>
                <a:schemeClr val="tx1"/>
              </a:solidFill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692150"/>
            <a:ext cx="8893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It can be shown that Perceptron with sigmoid activation function has similar limitations in expressiveness</a:t>
            </a:r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8538" y="2822575"/>
            <a:ext cx="5903912" cy="389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5445" name="AutoShape 5"/>
          <p:cNvSpPr>
            <a:spLocks noChangeArrowheads="1"/>
          </p:cNvSpPr>
          <p:nvPr/>
        </p:nvSpPr>
        <p:spPr bwMode="auto">
          <a:xfrm>
            <a:off x="395288" y="1844675"/>
            <a:ext cx="5832475" cy="1655763"/>
          </a:xfrm>
          <a:prstGeom prst="wedgeRoundRectCallout">
            <a:avLst>
              <a:gd name="adj1" fmla="val 21528"/>
              <a:gd name="adj2" fmla="val 64093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Char char="•"/>
            </a:pPr>
            <a:r>
              <a:rPr lang="en-US" sz="2000"/>
              <a:t>Output of a two-input Perceptron unit with a sigmoid function</a:t>
            </a:r>
          </a:p>
          <a:p>
            <a:pPr>
              <a:buFontTx/>
              <a:buChar char="•"/>
            </a:pPr>
            <a:r>
              <a:rPr lang="en-US" sz="2000"/>
              <a:t>Adjusting  weights changes the orientation, location and steepness of cliff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44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Feed Forward NN</a:t>
            </a:r>
            <a:r>
              <a:rPr lang="en-US" sz="4000" b="0" smtClean="0">
                <a:solidFill>
                  <a:schemeClr val="tx1"/>
                </a:solidFill>
              </a:rPr>
              <a:t/>
            </a:r>
            <a:br>
              <a:rPr lang="en-US" sz="4000" b="0" smtClean="0">
                <a:solidFill>
                  <a:schemeClr val="tx1"/>
                </a:solidFill>
              </a:rPr>
            </a:br>
            <a:endParaRPr lang="en-US" sz="4000" b="0" smtClean="0">
              <a:solidFill>
                <a:schemeClr val="tx1"/>
              </a:solidFill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50825" y="981075"/>
            <a:ext cx="8893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We need something more expressive than Perceptrons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A common model are Feed-Forward neural networks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They are directed acyclic graphs.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Each unit is connected only to units in the next layer, there are no links that skip a layer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They are </a:t>
            </a:r>
            <a:r>
              <a:rPr lang="en-US" sz="2000" b="1"/>
              <a:t>multilayer networks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Like our NN for the news reading dataset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000" b="1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Neural Network for the News Example</a:t>
            </a:r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4400"/>
            <a:ext cx="8772525" cy="559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4419600" y="28956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  <a:r>
              <a:rPr lang="en-US" baseline="-25000"/>
              <a:t>1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4419600" y="45720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  <a:r>
              <a:rPr lang="en-US" baseline="-25000"/>
              <a:t>2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1828800" y="22860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</a:t>
            </a:r>
            <a:r>
              <a:rPr lang="en-US" baseline="-25000"/>
              <a:t>1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1828800" y="33528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</a:t>
            </a:r>
            <a:r>
              <a:rPr lang="en-US" baseline="-25000"/>
              <a:t>2</a:t>
            </a: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1828800" y="44958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</a:t>
            </a:r>
            <a:r>
              <a:rPr lang="en-US" baseline="-25000"/>
              <a:t>3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1828800" y="5562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</a:t>
            </a:r>
            <a:r>
              <a:rPr lang="en-US" baseline="-25000"/>
              <a:t>4</a:t>
            </a:r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 flipV="1">
            <a:off x="3733800" y="5334000"/>
            <a:ext cx="609600" cy="1295400"/>
          </a:xfrm>
          <a:prstGeom prst="line">
            <a:avLst/>
          </a:prstGeom>
          <a:noFill/>
          <a:ln w="63500">
            <a:solidFill>
              <a:srgbClr val="FF9966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CA"/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4191000" y="57912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8</a:t>
            </a:r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2286000" y="26670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9</a:t>
            </a: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2286000" y="3657600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10</a:t>
            </a: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2286000" y="4648200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11</a:t>
            </a: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2514600" y="5638800"/>
            <a:ext cx="60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12</a:t>
            </a: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2971800" y="16002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3</a:t>
            </a:r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2362200" y="20574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4</a:t>
            </a:r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2209800" y="31242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5</a:t>
            </a:r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2133600" y="41148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6</a:t>
            </a:r>
          </a:p>
        </p:txBody>
      </p:sp>
      <p:sp>
        <p:nvSpPr>
          <p:cNvPr id="37908" name="Text Box 20"/>
          <p:cNvSpPr txBox="1">
            <a:spLocks noChangeArrowheads="1"/>
          </p:cNvSpPr>
          <p:nvPr/>
        </p:nvSpPr>
        <p:spPr bwMode="auto">
          <a:xfrm>
            <a:off x="2057400" y="51816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7</a:t>
            </a:r>
          </a:p>
        </p:txBody>
      </p:sp>
      <p:sp>
        <p:nvSpPr>
          <p:cNvPr id="37909" name="Line 21"/>
          <p:cNvSpPr>
            <a:spLocks noChangeShapeType="1"/>
          </p:cNvSpPr>
          <p:nvPr/>
        </p:nvSpPr>
        <p:spPr bwMode="auto">
          <a:xfrm>
            <a:off x="3352800" y="1752600"/>
            <a:ext cx="1066800" cy="990600"/>
          </a:xfrm>
          <a:prstGeom prst="line">
            <a:avLst/>
          </a:prstGeom>
          <a:noFill/>
          <a:ln w="63500">
            <a:solidFill>
              <a:srgbClr val="FF9966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CA"/>
          </a:p>
        </p:txBody>
      </p:sp>
      <p:sp>
        <p:nvSpPr>
          <p:cNvPr id="37910" name="Line 22"/>
          <p:cNvSpPr>
            <a:spLocks noChangeShapeType="1"/>
          </p:cNvSpPr>
          <p:nvPr/>
        </p:nvSpPr>
        <p:spPr bwMode="auto">
          <a:xfrm flipV="1">
            <a:off x="6248400" y="4495800"/>
            <a:ext cx="609600" cy="1295400"/>
          </a:xfrm>
          <a:prstGeom prst="line">
            <a:avLst/>
          </a:prstGeom>
          <a:noFill/>
          <a:ln w="63500">
            <a:solidFill>
              <a:srgbClr val="FF9966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en-CA"/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6629400" y="51816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0</a:t>
            </a:r>
          </a:p>
        </p:txBody>
      </p:sp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5562600" y="30480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1</a:t>
            </a:r>
          </a:p>
        </p:txBody>
      </p:sp>
      <p:sp>
        <p:nvSpPr>
          <p:cNvPr id="37913" name="Text Box 25"/>
          <p:cNvSpPr txBox="1">
            <a:spLocks noChangeArrowheads="1"/>
          </p:cNvSpPr>
          <p:nvPr/>
        </p:nvSpPr>
        <p:spPr bwMode="auto">
          <a:xfrm>
            <a:off x="5410200" y="39624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</a:t>
            </a:r>
            <a:r>
              <a:rPr lang="en-US" baseline="-25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Output of  A Feed Forward NN</a:t>
            </a:r>
          </a:p>
        </p:txBody>
      </p:sp>
      <p:sp>
        <p:nvSpPr>
          <p:cNvPr id="326659" name="Rectangle 3"/>
          <p:cNvSpPr>
            <a:spLocks noChangeArrowheads="1"/>
          </p:cNvSpPr>
          <p:nvPr/>
        </p:nvSpPr>
        <p:spPr bwMode="auto">
          <a:xfrm>
            <a:off x="381000" y="4648200"/>
            <a:ext cx="8534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Because </a:t>
            </a:r>
            <a:r>
              <a:rPr lang="en-US" i="1" dirty="0"/>
              <a:t>f is non-linear </a:t>
            </a:r>
            <a:r>
              <a:rPr lang="en-US" dirty="0"/>
              <a:t> the output v</a:t>
            </a:r>
            <a:r>
              <a:rPr lang="en-US" baseline="-25000" dirty="0"/>
              <a:t>5 </a:t>
            </a:r>
            <a:r>
              <a:rPr lang="en-US" dirty="0"/>
              <a:t>is a complex non-linear function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dirty="0" smtClean="0"/>
              <a:t>Which function</a:t>
            </a:r>
            <a:r>
              <a:rPr lang="en-US" dirty="0"/>
              <a:t>, depends on the weights.</a:t>
            </a:r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914400"/>
            <a:ext cx="6134100" cy="309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7" name="Line 5"/>
          <p:cNvSpPr>
            <a:spLocks noChangeShapeType="1"/>
          </p:cNvSpPr>
          <p:nvPr/>
        </p:nvSpPr>
        <p:spPr bwMode="auto">
          <a:xfrm>
            <a:off x="7696200" y="2514600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7848600" y="19050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9900CC"/>
                </a:solidFill>
              </a:rPr>
              <a:t>v</a:t>
            </a:r>
            <a:r>
              <a:rPr lang="en-US" b="1" baseline="-25000">
                <a:solidFill>
                  <a:srgbClr val="9900CC"/>
                </a:solidFill>
              </a:rPr>
              <a:t>5</a:t>
            </a: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5105400" y="10668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9900CC"/>
                </a:solidFill>
              </a:rPr>
              <a:t>v</a:t>
            </a:r>
            <a:r>
              <a:rPr lang="en-US" b="1" baseline="-25000">
                <a:solidFill>
                  <a:srgbClr val="9900CC"/>
                </a:solidFill>
              </a:rPr>
              <a:t>3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4953000" y="29718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9900CC"/>
                </a:solidFill>
              </a:rPr>
              <a:t>v</a:t>
            </a:r>
            <a:r>
              <a:rPr lang="en-US" b="1" baseline="-25000">
                <a:solidFill>
                  <a:srgbClr val="9900CC"/>
                </a:solidFill>
              </a:rPr>
              <a:t>4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2362200" y="28194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9900CC"/>
                </a:solidFill>
              </a:rPr>
              <a:t>v</a:t>
            </a:r>
            <a:r>
              <a:rPr lang="en-US" b="1" baseline="-25000">
                <a:solidFill>
                  <a:srgbClr val="9900CC"/>
                </a:solidFill>
              </a:rPr>
              <a:t>2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2362200" y="17526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9900CC"/>
                </a:solidFill>
              </a:rPr>
              <a:t>v</a:t>
            </a:r>
            <a:r>
              <a:rPr lang="en-US" b="1" baseline="-25000">
                <a:solidFill>
                  <a:srgbClr val="9900CC"/>
                </a:solidFill>
              </a:rPr>
              <a:t>1</a:t>
            </a:r>
          </a:p>
        </p:txBody>
      </p:sp>
      <p:sp>
        <p:nvSpPr>
          <p:cNvPr id="326667" name="Rectangle 11"/>
          <p:cNvSpPr>
            <a:spLocks noChangeArrowheads="1"/>
          </p:cNvSpPr>
          <p:nvPr/>
        </p:nvSpPr>
        <p:spPr bwMode="auto">
          <a:xfrm>
            <a:off x="395288" y="4724400"/>
            <a:ext cx="85344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b="1" i="1"/>
              <a:t>=   f </a:t>
            </a:r>
            <a:r>
              <a:rPr lang="en-US" b="1"/>
              <a:t>(</a:t>
            </a:r>
            <a:r>
              <a:rPr lang="en-US" b="1" i="1"/>
              <a:t>f</a:t>
            </a:r>
            <a:r>
              <a:rPr lang="en-US" b="1"/>
              <a:t>(</a:t>
            </a:r>
            <a:r>
              <a:rPr lang="en-US" b="1">
                <a:solidFill>
                  <a:srgbClr val="9933FF"/>
                </a:solidFill>
              </a:rPr>
              <a:t>v</a:t>
            </a:r>
            <a:r>
              <a:rPr lang="en-US" b="1" baseline="-25000">
                <a:solidFill>
                  <a:srgbClr val="9933FF"/>
                </a:solidFill>
              </a:rPr>
              <a:t>1</a:t>
            </a:r>
            <a:r>
              <a:rPr lang="en-US" b="1">
                <a:sym typeface="MT Symbol" pitchFamily="82" charset="2"/>
              </a:rPr>
              <a:t>*</a:t>
            </a:r>
            <a:r>
              <a:rPr lang="en-US" b="1"/>
              <a:t>w </a:t>
            </a:r>
            <a:r>
              <a:rPr lang="en-US" b="1" baseline="-25000"/>
              <a:t>1,3</a:t>
            </a:r>
            <a:r>
              <a:rPr lang="en-US" b="1"/>
              <a:t>+ </a:t>
            </a:r>
            <a:r>
              <a:rPr lang="en-US" b="1">
                <a:solidFill>
                  <a:srgbClr val="9933FF"/>
                </a:solidFill>
              </a:rPr>
              <a:t>v</a:t>
            </a:r>
            <a:r>
              <a:rPr lang="en-US" b="1" baseline="-25000">
                <a:solidFill>
                  <a:srgbClr val="9933FF"/>
                </a:solidFill>
              </a:rPr>
              <a:t>2</a:t>
            </a:r>
            <a:r>
              <a:rPr lang="en-US" b="1">
                <a:sym typeface="MT Symbol" pitchFamily="82" charset="2"/>
              </a:rPr>
              <a:t>*</a:t>
            </a:r>
            <a:r>
              <a:rPr lang="en-US" b="1"/>
              <a:t>w </a:t>
            </a:r>
            <a:r>
              <a:rPr lang="en-US" b="1" baseline="-25000"/>
              <a:t>2,3</a:t>
            </a:r>
            <a:r>
              <a:rPr lang="en-US" b="1"/>
              <a:t>)* w </a:t>
            </a:r>
            <a:r>
              <a:rPr lang="en-US" b="1" baseline="-25000"/>
              <a:t>3,5</a:t>
            </a:r>
            <a:r>
              <a:rPr lang="en-US" b="1"/>
              <a:t> + </a:t>
            </a:r>
            <a:r>
              <a:rPr lang="en-US" b="1" i="1"/>
              <a:t>f </a:t>
            </a:r>
            <a:r>
              <a:rPr lang="en-US" b="1"/>
              <a:t>(</a:t>
            </a:r>
            <a:r>
              <a:rPr lang="en-US" b="1">
                <a:solidFill>
                  <a:srgbClr val="9933FF"/>
                </a:solidFill>
              </a:rPr>
              <a:t>v</a:t>
            </a:r>
            <a:r>
              <a:rPr lang="en-US" b="1" baseline="-25000">
                <a:solidFill>
                  <a:srgbClr val="9933FF"/>
                </a:solidFill>
              </a:rPr>
              <a:t>1</a:t>
            </a:r>
            <a:r>
              <a:rPr lang="en-US" b="1">
                <a:sym typeface="MT Symbol" pitchFamily="82" charset="2"/>
              </a:rPr>
              <a:t>*</a:t>
            </a:r>
            <a:r>
              <a:rPr lang="en-US" b="1"/>
              <a:t>w </a:t>
            </a:r>
            <a:r>
              <a:rPr lang="en-US" b="1" baseline="-25000"/>
              <a:t>1,4</a:t>
            </a:r>
            <a:r>
              <a:rPr lang="en-US" b="1"/>
              <a:t>+ </a:t>
            </a:r>
            <a:r>
              <a:rPr lang="en-US" b="1">
                <a:solidFill>
                  <a:srgbClr val="9933FF"/>
                </a:solidFill>
              </a:rPr>
              <a:t>v</a:t>
            </a:r>
            <a:r>
              <a:rPr lang="en-US" b="1" baseline="-25000">
                <a:solidFill>
                  <a:srgbClr val="9933FF"/>
                </a:solidFill>
              </a:rPr>
              <a:t>2</a:t>
            </a:r>
            <a:r>
              <a:rPr lang="en-US" b="1">
                <a:sym typeface="MT Symbol" pitchFamily="82" charset="2"/>
              </a:rPr>
              <a:t>*</a:t>
            </a:r>
            <a:r>
              <a:rPr lang="en-US" b="1"/>
              <a:t>w </a:t>
            </a:r>
            <a:r>
              <a:rPr lang="en-US" b="1" baseline="-25000"/>
              <a:t>2,4</a:t>
            </a:r>
            <a:r>
              <a:rPr lang="en-US" b="1"/>
              <a:t>)* w </a:t>
            </a:r>
            <a:r>
              <a:rPr lang="en-US" b="1" baseline="-25000"/>
              <a:t>4,5</a:t>
            </a:r>
            <a:r>
              <a:rPr lang="en-US" b="1"/>
              <a:t>) </a:t>
            </a:r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609600" y="4076700"/>
            <a:ext cx="85344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b="1">
                <a:solidFill>
                  <a:srgbClr val="9933FF"/>
                </a:solidFill>
              </a:rPr>
              <a:t>v</a:t>
            </a:r>
            <a:r>
              <a:rPr lang="en-US" b="1" baseline="-25000">
                <a:solidFill>
                  <a:srgbClr val="9933FF"/>
                </a:solidFill>
              </a:rPr>
              <a:t>5</a:t>
            </a:r>
            <a:r>
              <a:rPr lang="en-US" b="1"/>
              <a:t> = </a:t>
            </a:r>
            <a:r>
              <a:rPr lang="en-US" b="1" i="1"/>
              <a:t>f </a:t>
            </a:r>
            <a:r>
              <a:rPr lang="en-US" b="1"/>
              <a:t>(</a:t>
            </a:r>
            <a:r>
              <a:rPr lang="en-US" b="1">
                <a:solidFill>
                  <a:srgbClr val="9933FF"/>
                </a:solidFill>
              </a:rPr>
              <a:t>v</a:t>
            </a:r>
            <a:r>
              <a:rPr lang="en-US" b="1" baseline="-25000">
                <a:solidFill>
                  <a:srgbClr val="9933FF"/>
                </a:solidFill>
              </a:rPr>
              <a:t>3</a:t>
            </a:r>
            <a:r>
              <a:rPr lang="en-US" b="1"/>
              <a:t>*w </a:t>
            </a:r>
            <a:r>
              <a:rPr lang="en-US" b="1" baseline="-25000"/>
              <a:t>3,5</a:t>
            </a:r>
            <a:r>
              <a:rPr lang="en-US" b="1"/>
              <a:t>+ </a:t>
            </a:r>
            <a:r>
              <a:rPr lang="en-US" b="1">
                <a:solidFill>
                  <a:srgbClr val="9933FF"/>
                </a:solidFill>
              </a:rPr>
              <a:t>v</a:t>
            </a:r>
            <a:r>
              <a:rPr lang="en-US" b="1" baseline="-25000">
                <a:solidFill>
                  <a:srgbClr val="9933FF"/>
                </a:solidFill>
              </a:rPr>
              <a:t>4</a:t>
            </a:r>
            <a:r>
              <a:rPr lang="en-US" b="1">
                <a:sym typeface="MT Symbol" pitchFamily="82" charset="2"/>
              </a:rPr>
              <a:t>*</a:t>
            </a:r>
            <a:r>
              <a:rPr lang="en-US" b="1"/>
              <a:t>w </a:t>
            </a:r>
            <a:r>
              <a:rPr lang="en-US" b="1" baseline="-25000"/>
              <a:t>4,5</a:t>
            </a:r>
            <a:r>
              <a:rPr lang="en-US" b="1"/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6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Expressiveness of Feed Forward NN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23850" y="908050"/>
            <a:ext cx="8534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800"/>
              <a:t>It can be shown that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FF NN with a single, sufficiently large hidden layer can represent any continuous function with arbitrary accuracy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FF NN with two hidden layers can also represent discontinuous functions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But it is difficult to characterize the expressiveness of any </a:t>
            </a:r>
            <a:r>
              <a:rPr lang="en-US" i="1"/>
              <a:t>specific</a:t>
            </a:r>
            <a:r>
              <a:rPr lang="en-US"/>
              <a:t> network structure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It is also hard, for any given learning task, to decide how many hidden units to add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Expressiveness of Feed Forward NN</a:t>
            </a:r>
          </a:p>
        </p:txBody>
      </p:sp>
      <p:pic>
        <p:nvPicPr>
          <p:cNvPr id="4096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3213100"/>
            <a:ext cx="8964612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3637" name="AutoShape 5"/>
          <p:cNvSpPr>
            <a:spLocks noChangeArrowheads="1"/>
          </p:cNvSpPr>
          <p:nvPr/>
        </p:nvSpPr>
        <p:spPr bwMode="auto">
          <a:xfrm>
            <a:off x="428625" y="1341438"/>
            <a:ext cx="4249738" cy="719137"/>
          </a:xfrm>
          <a:prstGeom prst="wedgeRectCallout">
            <a:avLst>
              <a:gd name="adj1" fmla="val -21384"/>
              <a:gd name="adj2" fmla="val 263468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/>
              <a:t>Output of a FF NN with two hidden units and sigmoid activation functions</a:t>
            </a:r>
          </a:p>
        </p:txBody>
      </p:sp>
      <p:sp>
        <p:nvSpPr>
          <p:cNvPr id="453638" name="AutoShape 6"/>
          <p:cNvSpPr>
            <a:spLocks noChangeArrowheads="1"/>
          </p:cNvSpPr>
          <p:nvPr/>
        </p:nvSpPr>
        <p:spPr bwMode="auto">
          <a:xfrm>
            <a:off x="4894263" y="1196975"/>
            <a:ext cx="4249737" cy="719138"/>
          </a:xfrm>
          <a:prstGeom prst="wedgeRectCallout">
            <a:avLst>
              <a:gd name="adj1" fmla="val -20417"/>
              <a:gd name="adj2" fmla="val 267662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000"/>
              <a:t>Output of a FF NN with four hidden units and sigmoid activation 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3637" grpId="0" animBg="1"/>
      <p:bldP spid="4536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9" name="Rectangle 5"/>
          <p:cNvSpPr>
            <a:spLocks noChangeArrowheads="1"/>
          </p:cNvSpPr>
          <p:nvPr/>
        </p:nvSpPr>
        <p:spPr bwMode="auto">
          <a:xfrm>
            <a:off x="107950" y="1700213"/>
            <a:ext cx="5256213" cy="6492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95288" y="333375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60000"/>
              </a:lnSpc>
            </a:pPr>
            <a:r>
              <a:rPr lang="en-US" sz="3600" b="1">
                <a:solidFill>
                  <a:schemeClr val="accent2"/>
                </a:solidFill>
              </a:rPr>
              <a:t>Learning Neural Networks (NN)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228600" y="1371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NN, introduction and basic definitions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Example: NN for the news reading domain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Activation Functions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Perceptron  and Feed Forward neural networks (FF NN)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Learning algorithm for FF NN: Back propagation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Applications</a:t>
            </a:r>
          </a:p>
          <a:p>
            <a:pPr marL="742950" lvl="1" indent="-285750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US" sz="2000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60" name="Rectangle 4"/>
          <p:cNvSpPr>
            <a:spLocks noChangeArrowheads="1"/>
          </p:cNvSpPr>
          <p:nvPr/>
        </p:nvSpPr>
        <p:spPr bwMode="auto">
          <a:xfrm>
            <a:off x="250825" y="4221163"/>
            <a:ext cx="6553200" cy="6492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395288" y="333375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60000"/>
              </a:lnSpc>
            </a:pPr>
            <a:r>
              <a:rPr lang="en-US" sz="3600" b="1">
                <a:solidFill>
                  <a:schemeClr val="accent2"/>
                </a:solidFill>
              </a:rPr>
              <a:t>Learning Neural Networks (NN)</a:t>
            </a:r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228600" y="13716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NN, introduction and basic definitions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Example: NN for the news reading domain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Activation Functions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Perceptron  and Feed Forward neural networks (FF NN)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Learning algorithm for FF NN: Back propagation</a:t>
            </a:r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Applications</a:t>
            </a:r>
          </a:p>
          <a:p>
            <a:pPr marL="742950" lvl="1" indent="-285750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US" sz="2000"/>
          </a:p>
          <a:p>
            <a:pPr marL="342900" indent="-3429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06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95288" y="333375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60000"/>
              </a:lnSpc>
            </a:pPr>
            <a:r>
              <a:rPr lang="en-US" sz="3600" b="1">
                <a:solidFill>
                  <a:schemeClr val="accent2"/>
                </a:solidFill>
              </a:rPr>
              <a:t>Learning algorithm: general idea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250825" y="1268413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dirty="0"/>
          </a:p>
          <a:p>
            <a:pPr marL="457200" indent="-4572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dirty="0"/>
              <a:t>Start with an initial assignment of weights</a:t>
            </a:r>
          </a:p>
          <a:p>
            <a:pPr marL="457200" indent="-4572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dirty="0"/>
              <a:t>Compute the classification error the current network makes on the training set</a:t>
            </a:r>
          </a:p>
          <a:p>
            <a:pPr marL="457200" indent="-4572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dirty="0"/>
              <a:t>Change the weights to reduce the error</a:t>
            </a:r>
          </a:p>
          <a:p>
            <a:pPr marL="457200" indent="-4572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AutoNum type="arabicPeriod"/>
            </a:pPr>
            <a:r>
              <a:rPr lang="en-US" dirty="0"/>
              <a:t>Repeat from 2 until the error reaches a given value</a:t>
            </a:r>
          </a:p>
          <a:p>
            <a:pPr marL="457200" indent="-4572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dirty="0"/>
          </a:p>
          <a:p>
            <a:pPr marL="457200" indent="-457200">
              <a:lnSpc>
                <a:spcPct val="14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 smtClean="0"/>
              <a:t>Essentially </a:t>
            </a:r>
            <a:r>
              <a:rPr lang="en-US" dirty="0"/>
              <a:t>the algorithm tries to find the minimum of a measure of </a:t>
            </a:r>
            <a:r>
              <a:rPr lang="en-US" i="1" dirty="0"/>
              <a:t>prediction  error</a:t>
            </a:r>
            <a:r>
              <a:rPr lang="en-US" dirty="0"/>
              <a:t> expressed as a function of the weights</a:t>
            </a:r>
          </a:p>
          <a:p>
            <a:pPr marL="838200" lvl="1" indent="-381000">
              <a:lnSpc>
                <a:spcPct val="140000"/>
              </a:lnSpc>
              <a:spcBef>
                <a:spcPct val="20000"/>
              </a:spcBef>
              <a:buFontTx/>
              <a:buChar char="•"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ChangeArrowheads="1"/>
          </p:cNvSpPr>
          <p:nvPr/>
        </p:nvSpPr>
        <p:spPr bwMode="auto">
          <a:xfrm>
            <a:off x="285750" y="857250"/>
            <a:ext cx="8534400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       is the predicted output by a neural network with parameter values given by        = </a:t>
            </a:r>
            <a:r>
              <a:rPr lang="en-US" i="1" dirty="0"/>
              <a:t>w</a:t>
            </a:r>
            <a:r>
              <a:rPr lang="en-US" baseline="-25000" dirty="0"/>
              <a:t>0</a:t>
            </a:r>
            <a:r>
              <a:rPr lang="en-US" i="1" dirty="0">
                <a:latin typeface="MTMI" charset="0"/>
              </a:rPr>
              <a:t>,…,</a:t>
            </a:r>
            <a:r>
              <a:rPr lang="en-US" i="1" dirty="0"/>
              <a:t>w</a:t>
            </a:r>
            <a:r>
              <a:rPr lang="en-US" i="1" baseline="-25000" dirty="0"/>
              <a:t>m  </a:t>
            </a:r>
            <a:r>
              <a:rPr lang="en-US" dirty="0"/>
              <a:t>for example </a:t>
            </a:r>
            <a:r>
              <a:rPr lang="en-US" i="1" dirty="0"/>
              <a:t>e</a:t>
            </a:r>
          </a:p>
          <a:p>
            <a:pPr marL="342900" indent="-342900">
              <a:lnSpc>
                <a:spcPct val="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i="1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i="1" dirty="0" smtClean="0"/>
              <a:t>y</a:t>
            </a:r>
            <a:r>
              <a:rPr lang="en-US" i="1" baseline="-25000" dirty="0" smtClean="0"/>
              <a:t>e</a:t>
            </a:r>
            <a:r>
              <a:rPr lang="en-US" i="1" dirty="0" smtClean="0"/>
              <a:t> </a:t>
            </a:r>
            <a:r>
              <a:rPr lang="en-US" dirty="0"/>
              <a:t>is the observed output for example </a:t>
            </a:r>
            <a:r>
              <a:rPr lang="en-US" i="1" dirty="0"/>
              <a:t>e</a:t>
            </a:r>
            <a:r>
              <a:rPr lang="en-US" dirty="0"/>
              <a:t>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                   is the error made by the network on example </a:t>
            </a:r>
            <a:r>
              <a:rPr lang="en-US" i="1" dirty="0"/>
              <a:t>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Aim of neural network learning: given a set of examples </a:t>
            </a:r>
            <a:r>
              <a:rPr lang="en-US" b="1" i="1" dirty="0"/>
              <a:t>E</a:t>
            </a:r>
            <a:r>
              <a:rPr lang="en-US" dirty="0"/>
              <a:t>, find parameter settings that minimize the </a:t>
            </a:r>
            <a:r>
              <a:rPr lang="en-US" b="1" dirty="0"/>
              <a:t>sum-of-squares </a:t>
            </a:r>
            <a:r>
              <a:rPr lang="en-US" b="1" dirty="0" smtClean="0"/>
              <a:t>error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104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Prediction Error</a:t>
            </a:r>
            <a:r>
              <a:rPr lang="en-US" sz="4000" b="0" smtClean="0">
                <a:solidFill>
                  <a:schemeClr val="tx1"/>
                </a:solidFill>
              </a:rPr>
              <a:t/>
            </a:r>
            <a:br>
              <a:rPr lang="en-US" sz="4000" b="0" smtClean="0">
                <a:solidFill>
                  <a:schemeClr val="tx1"/>
                </a:solidFill>
              </a:rPr>
            </a:br>
            <a:endParaRPr lang="en-US" sz="4000" b="0" smtClean="0">
              <a:solidFill>
                <a:schemeClr val="tx1"/>
              </a:solidFill>
            </a:endParaRP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>
            <p:ph sz="quarter" idx="2"/>
          </p:nvPr>
        </p:nvGraphicFramePr>
        <p:xfrm>
          <a:off x="857250" y="2428875"/>
          <a:ext cx="1150938" cy="493713"/>
        </p:xfrm>
        <a:graphic>
          <a:graphicData uri="http://schemas.openxmlformats.org/presentationml/2006/ole">
            <p:oleObj spid="_x0000_s107522" name="Equation" r:id="rId4" imgW="533160" imgH="228600" progId="Equation.3">
              <p:embed/>
            </p:oleObj>
          </a:graphicData>
        </a:graphic>
      </p:graphicFrame>
      <p:graphicFrame>
        <p:nvGraphicFramePr>
          <p:cNvPr id="4099" name="Object 7"/>
          <p:cNvGraphicFramePr>
            <a:graphicFrameLocks noChangeAspect="1"/>
          </p:cNvGraphicFramePr>
          <p:nvPr/>
        </p:nvGraphicFramePr>
        <p:xfrm>
          <a:off x="668338" y="857250"/>
          <a:ext cx="422275" cy="501650"/>
        </p:xfrm>
        <a:graphic>
          <a:graphicData uri="http://schemas.openxmlformats.org/presentationml/2006/ole">
            <p:oleObj spid="_x0000_s107523" name="Equation" r:id="rId5" imgW="203040" imgH="241200" progId="Equation.3">
              <p:embed/>
            </p:oleObj>
          </a:graphicData>
        </a:graphic>
      </p:graphicFrame>
      <p:graphicFrame>
        <p:nvGraphicFramePr>
          <p:cNvPr id="4100" name="Object 8"/>
          <p:cNvGraphicFramePr>
            <a:graphicFrameLocks noChangeAspect="1"/>
          </p:cNvGraphicFramePr>
          <p:nvPr/>
        </p:nvGraphicFramePr>
        <p:xfrm>
          <a:off x="2786063" y="1428750"/>
          <a:ext cx="341312" cy="357188"/>
        </p:xfrm>
        <a:graphic>
          <a:graphicData uri="http://schemas.openxmlformats.org/presentationml/2006/ole">
            <p:oleObj spid="_x0000_s107524" name="Equation" r:id="rId6" imgW="164880" imgH="164880" progId="Equation.3">
              <p:embed/>
            </p:oleObj>
          </a:graphicData>
        </a:graphic>
      </p:graphicFrame>
      <p:graphicFrame>
        <p:nvGraphicFramePr>
          <p:cNvPr id="502793" name="Object 9"/>
          <p:cNvGraphicFramePr>
            <a:graphicFrameLocks noChangeAspect="1"/>
          </p:cNvGraphicFramePr>
          <p:nvPr>
            <p:ph sz="quarter" idx="3"/>
          </p:nvPr>
        </p:nvGraphicFramePr>
        <p:xfrm>
          <a:off x="2727325" y="3000375"/>
          <a:ext cx="2855913" cy="588963"/>
        </p:xfrm>
        <a:graphic>
          <a:graphicData uri="http://schemas.openxmlformats.org/presentationml/2006/ole">
            <p:oleObj spid="_x0000_s107525" name="Equation" r:id="rId7" imgW="1231560" imgH="253800" progId="Equation.3">
              <p:embed/>
            </p:oleObj>
          </a:graphicData>
        </a:graphic>
      </p:graphicFrame>
      <p:graphicFrame>
        <p:nvGraphicFramePr>
          <p:cNvPr id="4102" name="Object 10"/>
          <p:cNvGraphicFramePr>
            <a:graphicFrameLocks noChangeAspect="1"/>
          </p:cNvGraphicFramePr>
          <p:nvPr/>
        </p:nvGraphicFramePr>
        <p:xfrm>
          <a:off x="2438400" y="5000625"/>
          <a:ext cx="4010025" cy="644525"/>
        </p:xfrm>
        <a:graphic>
          <a:graphicData uri="http://schemas.openxmlformats.org/presentationml/2006/ole">
            <p:oleObj spid="_x0000_s107526" name="Equation" r:id="rId8" imgW="2374560" imgH="380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General NN Learning Algorithm</a:t>
            </a:r>
            <a:r>
              <a:rPr lang="en-US" sz="4000" b="0" smtClean="0">
                <a:solidFill>
                  <a:schemeClr val="tx1"/>
                </a:solidFill>
              </a:rPr>
              <a:t/>
            </a:r>
            <a:br>
              <a:rPr lang="en-US" sz="4000" b="0" smtClean="0">
                <a:solidFill>
                  <a:schemeClr val="tx1"/>
                </a:solidFill>
              </a:rPr>
            </a:br>
            <a:endParaRPr lang="en-US" sz="4000" b="0" smtClean="0">
              <a:solidFill>
                <a:schemeClr val="tx1"/>
              </a:solidFill>
            </a:endParaRPr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1268413"/>
            <a:ext cx="8534400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Text Box 6"/>
          <p:cNvSpPr txBox="1">
            <a:spLocks noChangeArrowheads="1"/>
          </p:cNvSpPr>
          <p:nvPr/>
        </p:nvSpPr>
        <p:spPr bwMode="auto">
          <a:xfrm>
            <a:off x="1476375" y="2924175"/>
            <a:ext cx="3698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D60093"/>
                </a:solidFill>
              </a:rPr>
              <a:t>P</a:t>
            </a:r>
          </a:p>
        </p:txBody>
      </p:sp>
      <p:sp>
        <p:nvSpPr>
          <p:cNvPr id="44037" name="Text Box 7"/>
          <p:cNvSpPr txBox="1">
            <a:spLocks noChangeArrowheads="1"/>
          </p:cNvSpPr>
          <p:nvPr/>
        </p:nvSpPr>
        <p:spPr bwMode="auto">
          <a:xfrm>
            <a:off x="1476375" y="3284538"/>
            <a:ext cx="431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D60093"/>
                </a:solidFill>
              </a:rPr>
              <a:t>O</a:t>
            </a:r>
          </a:p>
        </p:txBody>
      </p:sp>
      <p:sp>
        <p:nvSpPr>
          <p:cNvPr id="44038" name="Text Box 8"/>
          <p:cNvSpPr txBox="1">
            <a:spLocks noChangeArrowheads="1"/>
          </p:cNvSpPr>
          <p:nvPr/>
        </p:nvSpPr>
        <p:spPr bwMode="auto">
          <a:xfrm>
            <a:off x="6300788" y="3644900"/>
            <a:ext cx="36988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D60093"/>
                </a:solidFill>
              </a:rPr>
              <a:t>P</a:t>
            </a:r>
          </a:p>
        </p:txBody>
      </p:sp>
      <p:sp>
        <p:nvSpPr>
          <p:cNvPr id="44039" name="Text Box 9"/>
          <p:cNvSpPr txBox="1">
            <a:spLocks noChangeArrowheads="1"/>
          </p:cNvSpPr>
          <p:nvPr/>
        </p:nvSpPr>
        <p:spPr bwMode="auto">
          <a:xfrm>
            <a:off x="7164388" y="3644900"/>
            <a:ext cx="431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D60093"/>
                </a:solidFill>
              </a:rPr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General NN Learning Algorithm</a:t>
            </a:r>
            <a:r>
              <a:rPr lang="en-US" sz="4000" b="0" smtClean="0">
                <a:solidFill>
                  <a:schemeClr val="tx1"/>
                </a:solidFill>
              </a:rPr>
              <a:t/>
            </a:r>
            <a:br>
              <a:rPr lang="en-US" sz="4000" b="0" smtClean="0">
                <a:solidFill>
                  <a:schemeClr val="tx1"/>
                </a:solidFill>
              </a:rPr>
            </a:br>
            <a:endParaRPr lang="en-US" sz="4000" b="0" smtClean="0">
              <a:solidFill>
                <a:schemeClr val="tx1"/>
              </a:solidFill>
            </a:endParaRPr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250825" y="1628775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One update of all the weights for all the examples is called </a:t>
            </a:r>
            <a:r>
              <a:rPr lang="en-US" b="1"/>
              <a:t>epoch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b="1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It might take many epochs for the network to converge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Main issue: assess </a:t>
            </a:r>
            <a:r>
              <a:rPr lang="en-US" b="1"/>
              <a:t>the blame for an error</a:t>
            </a:r>
            <a:r>
              <a:rPr lang="en-US"/>
              <a:t> and divide it between the contributing weights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Back Propagation Learning</a:t>
            </a:r>
            <a:r>
              <a:rPr lang="en-US" sz="4000" b="0" smtClean="0">
                <a:solidFill>
                  <a:schemeClr val="tx1"/>
                </a:solidFill>
              </a:rPr>
              <a:t/>
            </a:r>
            <a:br>
              <a:rPr lang="en-US" sz="4000" b="0" smtClean="0">
                <a:solidFill>
                  <a:schemeClr val="tx1"/>
                </a:solidFill>
              </a:rPr>
            </a:br>
            <a:endParaRPr lang="en-US" sz="4000" b="0" smtClean="0">
              <a:solidFill>
                <a:schemeClr val="tx1"/>
              </a:solidFill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04800" y="114300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Sensible approach to dividing the contribution of each weight to eliminate an error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Inputs: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A network, including all units and their connections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Stopping Criteria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Learning Rate </a:t>
            </a:r>
            <a:r>
              <a:rPr lang="en-US" sz="2000">
                <a:sym typeface="Symbol" pitchFamily="18" charset="2"/>
              </a:rPr>
              <a:t></a:t>
            </a:r>
            <a:endParaRPr lang="en-US" sz="200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Initial values for the parameters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A set of classified training data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latin typeface="MTSYN" charset="0"/>
              </a:rPr>
              <a:t> </a:t>
            </a:r>
            <a:r>
              <a:rPr lang="en-US" sz="2000"/>
              <a:t>Output: Updated values for the parameters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00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Backpropagation learning algorithm</a:t>
            </a:r>
            <a:r>
              <a:rPr lang="en-US" sz="4000" b="0" smtClean="0">
                <a:solidFill>
                  <a:schemeClr val="tx1"/>
                </a:solidFill>
              </a:rPr>
              <a:t/>
            </a:r>
            <a:br>
              <a:rPr lang="en-US" sz="4000" b="0" smtClean="0">
                <a:solidFill>
                  <a:schemeClr val="tx1"/>
                </a:solidFill>
              </a:rPr>
            </a:br>
            <a:endParaRPr lang="en-US" sz="4000" b="0" smtClean="0">
              <a:solidFill>
                <a:schemeClr val="tx1"/>
              </a:solidFill>
            </a:endParaRPr>
          </a:p>
        </p:txBody>
      </p:sp>
      <p:sp>
        <p:nvSpPr>
          <p:cNvPr id="340995" name="Rectangle 3"/>
          <p:cNvSpPr>
            <a:spLocks noChangeArrowheads="1"/>
          </p:cNvSpPr>
          <p:nvPr/>
        </p:nvSpPr>
        <p:spPr bwMode="auto">
          <a:xfrm>
            <a:off x="357158" y="1000108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800" dirty="0"/>
              <a:t>Repeat:</a:t>
            </a:r>
          </a:p>
          <a:p>
            <a:pPr marL="342900" indent="-342900">
              <a:lnSpc>
                <a:spcPct val="1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8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evaluate the network on each example given the current parameter settings</a:t>
            </a:r>
          </a:p>
          <a:p>
            <a:pPr marL="342900" indent="-342900">
              <a:lnSpc>
                <a:spcPct val="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determine the derivative of the error function with respect to  each parameter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 smtClean="0"/>
              <a:t>The squared error for a single training example </a:t>
            </a:r>
            <a:r>
              <a:rPr lang="en-US" sz="2000" i="1" dirty="0" smtClean="0"/>
              <a:t>e </a:t>
            </a:r>
            <a:r>
              <a:rPr lang="en-US" sz="2000" dirty="0" smtClean="0"/>
              <a:t>is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000" dirty="0" smtClean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000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 smtClean="0"/>
              <a:t>change </a:t>
            </a:r>
            <a:r>
              <a:rPr lang="en-US" dirty="0"/>
              <a:t>each parameter in proportion to its derivative</a:t>
            </a:r>
          </a:p>
          <a:p>
            <a:pPr marL="342900" indent="-342900">
              <a:lnSpc>
                <a:spcPct val="4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dirty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>
                <a:latin typeface="MTSYN" charset="0"/>
              </a:rPr>
              <a:t> </a:t>
            </a:r>
            <a:r>
              <a:rPr lang="en-US" dirty="0"/>
              <a:t>until the stopping criterion is met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idx="1"/>
          </p:nvPr>
        </p:nvGraphicFramePr>
        <p:xfrm>
          <a:off x="2900369" y="4391025"/>
          <a:ext cx="2671763" cy="504825"/>
        </p:xfrm>
        <a:graphic>
          <a:graphicData uri="http://schemas.openxmlformats.org/presentationml/2006/ole">
            <p:oleObj spid="_x0000_s108546" name="Equation" r:id="rId4" imgW="134604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BP as Gradient Descent Search</a:t>
            </a:r>
            <a:r>
              <a:rPr lang="en-US" sz="4000" b="0" smtClean="0">
                <a:solidFill>
                  <a:schemeClr val="tx1"/>
                </a:solidFill>
              </a:rPr>
              <a:t/>
            </a:r>
            <a:br>
              <a:rPr lang="en-US" sz="4000" b="0" smtClean="0">
                <a:solidFill>
                  <a:schemeClr val="tx1"/>
                </a:solidFill>
              </a:rPr>
            </a:br>
            <a:endParaRPr lang="en-US" sz="4000" b="0" smtClean="0">
              <a:solidFill>
                <a:schemeClr val="tx1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79613" y="1989138"/>
            <a:ext cx="2284412" cy="2160587"/>
            <a:chOff x="1200" y="1776"/>
            <a:chExt cx="2256" cy="2412"/>
          </a:xfrm>
        </p:grpSpPr>
        <p:pic>
          <p:nvPicPr>
            <p:cNvPr id="47117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00" y="1776"/>
              <a:ext cx="2214" cy="2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118" name="Oval 6"/>
            <p:cNvSpPr>
              <a:spLocks noChangeArrowheads="1"/>
            </p:cNvSpPr>
            <p:nvPr/>
          </p:nvSpPr>
          <p:spPr bwMode="auto">
            <a:xfrm>
              <a:off x="2592" y="2592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7119" name="Oval 7"/>
            <p:cNvSpPr>
              <a:spLocks noChangeArrowheads="1"/>
            </p:cNvSpPr>
            <p:nvPr/>
          </p:nvSpPr>
          <p:spPr bwMode="auto">
            <a:xfrm>
              <a:off x="2304" y="3024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7120" name="Oval 8"/>
            <p:cNvSpPr>
              <a:spLocks noChangeArrowheads="1"/>
            </p:cNvSpPr>
            <p:nvPr/>
          </p:nvSpPr>
          <p:spPr bwMode="auto">
            <a:xfrm>
              <a:off x="2496" y="2832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7121" name="Line 9"/>
            <p:cNvSpPr>
              <a:spLocks noChangeShapeType="1"/>
            </p:cNvSpPr>
            <p:nvPr/>
          </p:nvSpPr>
          <p:spPr bwMode="auto">
            <a:xfrm flipV="1">
              <a:off x="2640" y="2448"/>
              <a:ext cx="816" cy="144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7122" name="Line 10"/>
            <p:cNvSpPr>
              <a:spLocks noChangeShapeType="1"/>
            </p:cNvSpPr>
            <p:nvPr/>
          </p:nvSpPr>
          <p:spPr bwMode="auto">
            <a:xfrm flipV="1">
              <a:off x="2544" y="2640"/>
              <a:ext cx="864" cy="192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7123" name="Line 11"/>
            <p:cNvSpPr>
              <a:spLocks noChangeShapeType="1"/>
            </p:cNvSpPr>
            <p:nvPr/>
          </p:nvSpPr>
          <p:spPr bwMode="auto">
            <a:xfrm flipV="1">
              <a:off x="2400" y="2832"/>
              <a:ext cx="912" cy="192"/>
            </a:xfrm>
            <a:prstGeom prst="line">
              <a:avLst/>
            </a:prstGeom>
            <a:noFill/>
            <a:ln w="158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47108" name="AutoShape 13"/>
          <p:cNvSpPr>
            <a:spLocks noChangeArrowheads="1"/>
          </p:cNvSpPr>
          <p:nvPr/>
        </p:nvSpPr>
        <p:spPr bwMode="auto">
          <a:xfrm>
            <a:off x="5219700" y="1989138"/>
            <a:ext cx="2447925" cy="1079500"/>
          </a:xfrm>
          <a:prstGeom prst="wedgeRectCallout">
            <a:avLst>
              <a:gd name="adj1" fmla="val -90986"/>
              <a:gd name="adj2" fmla="val 18236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/>
              <a:t>each set of weights defines  a point on the error surface</a:t>
            </a:r>
          </a:p>
          <a:p>
            <a:pPr algn="ctr"/>
            <a:endParaRPr lang="en-US" sz="2000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827088" y="3789363"/>
            <a:ext cx="2343150" cy="2735262"/>
            <a:chOff x="96" y="720"/>
            <a:chExt cx="1794" cy="1920"/>
          </a:xfrm>
        </p:grpSpPr>
        <p:pic>
          <p:nvPicPr>
            <p:cNvPr id="47114" name="Picture 1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6" y="720"/>
              <a:ext cx="1794" cy="19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7115" name="Oval 16"/>
            <p:cNvSpPr>
              <a:spLocks noChangeArrowheads="1"/>
            </p:cNvSpPr>
            <p:nvPr/>
          </p:nvSpPr>
          <p:spPr bwMode="auto">
            <a:xfrm>
              <a:off x="1440" y="1296"/>
              <a:ext cx="42" cy="4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7116" name="Freeform 17"/>
            <p:cNvSpPr>
              <a:spLocks/>
            </p:cNvSpPr>
            <p:nvPr/>
          </p:nvSpPr>
          <p:spPr bwMode="auto">
            <a:xfrm>
              <a:off x="1008" y="1344"/>
              <a:ext cx="432" cy="516"/>
            </a:xfrm>
            <a:custGeom>
              <a:avLst/>
              <a:gdLst>
                <a:gd name="T0" fmla="*/ 480 w 480"/>
                <a:gd name="T1" fmla="*/ 0 h 528"/>
                <a:gd name="T2" fmla="*/ 336 w 480"/>
                <a:gd name="T3" fmla="*/ 240 h 528"/>
                <a:gd name="T4" fmla="*/ 0 w 480"/>
                <a:gd name="T5" fmla="*/ 528 h 528"/>
                <a:gd name="T6" fmla="*/ 0 60000 65536"/>
                <a:gd name="T7" fmla="*/ 0 60000 65536"/>
                <a:gd name="T8" fmla="*/ 0 60000 65536"/>
                <a:gd name="T9" fmla="*/ 0 w 480"/>
                <a:gd name="T10" fmla="*/ 0 h 528"/>
                <a:gd name="T11" fmla="*/ 480 w 480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528">
                  <a:moveTo>
                    <a:pt x="480" y="0"/>
                  </a:moveTo>
                  <a:cubicBezTo>
                    <a:pt x="448" y="76"/>
                    <a:pt x="416" y="152"/>
                    <a:pt x="336" y="240"/>
                  </a:cubicBezTo>
                  <a:cubicBezTo>
                    <a:pt x="256" y="328"/>
                    <a:pt x="56" y="480"/>
                    <a:pt x="0" y="528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47110" name="Rectangle 3"/>
          <p:cNvSpPr>
            <a:spLocks noChangeArrowheads="1"/>
          </p:cNvSpPr>
          <p:nvPr/>
        </p:nvSpPr>
        <p:spPr bwMode="auto">
          <a:xfrm>
            <a:off x="250825" y="981075"/>
            <a:ext cx="85693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/>
              <a:t>Backpropagation: </a:t>
            </a:r>
            <a:r>
              <a:rPr lang="en-US" sz="2000" b="1"/>
              <a:t>gradient descent search</a:t>
            </a:r>
            <a:r>
              <a:rPr lang="en-US" sz="2000"/>
              <a:t> toward the minimum of the surface that describes the sum-of-squares errors as a function of all the weights in the network</a:t>
            </a:r>
          </a:p>
        </p:txBody>
      </p:sp>
      <p:sp>
        <p:nvSpPr>
          <p:cNvPr id="47111" name="Rectangle 18"/>
          <p:cNvSpPr>
            <a:spLocks noChangeArrowheads="1"/>
          </p:cNvSpPr>
          <p:nvPr/>
        </p:nvSpPr>
        <p:spPr bwMode="auto">
          <a:xfrm>
            <a:off x="3419475" y="3933825"/>
            <a:ext cx="5562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000"/>
          </a:p>
        </p:txBody>
      </p:sp>
      <p:sp>
        <p:nvSpPr>
          <p:cNvPr id="47112" name="AutoShape 19"/>
          <p:cNvSpPr>
            <a:spLocks noChangeArrowheads="1"/>
          </p:cNvSpPr>
          <p:nvPr/>
        </p:nvSpPr>
        <p:spPr bwMode="auto">
          <a:xfrm>
            <a:off x="3924300" y="3716338"/>
            <a:ext cx="4679950" cy="2376487"/>
          </a:xfrm>
          <a:prstGeom prst="wedgeRectCallout">
            <a:avLst>
              <a:gd name="adj1" fmla="val -73611"/>
              <a:gd name="adj2" fmla="val -951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/>
              <a:t>Given a point on the surface, look at the slope of the surface along the axis formed by each weight</a:t>
            </a:r>
          </a:p>
          <a:p>
            <a:endParaRPr lang="en-US" sz="2000"/>
          </a:p>
          <a:p>
            <a:r>
              <a:rPr lang="en-US" sz="2000"/>
              <a:t>partial derivative of the surface </a:t>
            </a:r>
            <a:r>
              <a:rPr lang="en-US" sz="2000" i="1"/>
              <a:t>Err</a:t>
            </a:r>
            <a:r>
              <a:rPr lang="en-US" sz="2000"/>
              <a:t>  with respect to each weight w</a:t>
            </a:r>
            <a:r>
              <a:rPr lang="en-US" sz="2000" baseline="-25000"/>
              <a:t>j</a:t>
            </a:r>
            <a:r>
              <a:rPr lang="en-US" sz="2000"/>
              <a:t> </a:t>
            </a:r>
          </a:p>
        </p:txBody>
      </p:sp>
      <p:sp>
        <p:nvSpPr>
          <p:cNvPr id="47113" name="AutoShape 20"/>
          <p:cNvSpPr>
            <a:spLocks noChangeArrowheads="1"/>
          </p:cNvSpPr>
          <p:nvPr/>
        </p:nvSpPr>
        <p:spPr bwMode="auto">
          <a:xfrm>
            <a:off x="6300788" y="4652963"/>
            <a:ext cx="287337" cy="288925"/>
          </a:xfrm>
          <a:prstGeom prst="downArrow">
            <a:avLst>
              <a:gd name="adj1" fmla="val 50000"/>
              <a:gd name="adj2" fmla="val 251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Gradient Descent Search</a:t>
            </a:r>
            <a:r>
              <a:rPr lang="en-US" sz="4000" b="0" smtClean="0">
                <a:solidFill>
                  <a:schemeClr val="tx1"/>
                </a:solidFill>
              </a:rPr>
              <a:t/>
            </a:r>
            <a:br>
              <a:rPr lang="en-US" sz="4000" b="0" smtClean="0">
                <a:solidFill>
                  <a:schemeClr val="tx1"/>
                </a:solidFill>
              </a:rPr>
            </a:br>
            <a:endParaRPr lang="en-US" sz="4000" b="0" smtClean="0">
              <a:solidFill>
                <a:schemeClr val="tx1"/>
              </a:solidFill>
            </a:endParaRPr>
          </a:p>
        </p:txBody>
      </p:sp>
      <p:sp>
        <p:nvSpPr>
          <p:cNvPr id="457731" name="Rectangle 3"/>
          <p:cNvSpPr>
            <a:spLocks noChangeArrowheads="1"/>
          </p:cNvSpPr>
          <p:nvPr/>
        </p:nvSpPr>
        <p:spPr bwMode="auto">
          <a:xfrm>
            <a:off x="468313" y="3500438"/>
            <a:ext cx="822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/>
              <a:t>Alter each weight in an amount proportional to the slope in that direction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000"/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000"/>
          </a:p>
        </p:txBody>
      </p:sp>
      <p:graphicFrame>
        <p:nvGraphicFramePr>
          <p:cNvPr id="457737" name="Object 9"/>
          <p:cNvGraphicFramePr>
            <a:graphicFrameLocks noChangeAspect="1"/>
          </p:cNvGraphicFramePr>
          <p:nvPr/>
        </p:nvGraphicFramePr>
        <p:xfrm>
          <a:off x="3917950" y="2295525"/>
          <a:ext cx="1381125" cy="947738"/>
        </p:xfrm>
        <a:graphic>
          <a:graphicData uri="http://schemas.openxmlformats.org/presentationml/2006/ole">
            <p:oleObj spid="_x0000_s109570" name="Equation" r:id="rId4" imgW="685800" imgH="469800" progId="Equation.3">
              <p:embed/>
            </p:oleObj>
          </a:graphicData>
        </a:graphic>
      </p:graphicFrame>
      <p:graphicFrame>
        <p:nvGraphicFramePr>
          <p:cNvPr id="457738" name="Object 10"/>
          <p:cNvGraphicFramePr>
            <a:graphicFrameLocks noChangeAspect="1"/>
          </p:cNvGraphicFramePr>
          <p:nvPr/>
        </p:nvGraphicFramePr>
        <p:xfrm>
          <a:off x="2803525" y="4076700"/>
          <a:ext cx="3219450" cy="828675"/>
        </p:xfrm>
        <a:graphic>
          <a:graphicData uri="http://schemas.openxmlformats.org/presentationml/2006/ole">
            <p:oleObj spid="_x0000_s109571" name="Equation" r:id="rId5" imgW="1574640" imgH="469800" progId="Equation.3">
              <p:embed/>
            </p:oleObj>
          </a:graphicData>
        </a:graphic>
      </p:graphicFrame>
      <p:sp>
        <p:nvSpPr>
          <p:cNvPr id="6150" name="Rectangle 11"/>
          <p:cNvSpPr>
            <a:spLocks noChangeArrowheads="1"/>
          </p:cNvSpPr>
          <p:nvPr/>
        </p:nvSpPr>
        <p:spPr bwMode="auto">
          <a:xfrm>
            <a:off x="323850" y="1295400"/>
            <a:ext cx="84391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 dirty="0"/>
              <a:t>As we mentioned earlier, we just need to look at the partial derivative of the error term on each example </a:t>
            </a:r>
            <a:r>
              <a:rPr lang="en-US" sz="2000" i="1" dirty="0" smtClean="0"/>
              <a:t>e</a:t>
            </a:r>
            <a:r>
              <a:rPr lang="en-US" sz="2000" dirty="0" smtClean="0"/>
              <a:t> </a:t>
            </a:r>
            <a:r>
              <a:rPr lang="en-US" sz="2000" dirty="0"/>
              <a:t>with respect to each weight </a:t>
            </a:r>
            <a:r>
              <a:rPr lang="en-US" sz="2000" dirty="0" err="1"/>
              <a:t>w</a:t>
            </a:r>
            <a:r>
              <a:rPr lang="en-US" sz="2000" baseline="-25000" dirty="0" err="1"/>
              <a:t>j</a:t>
            </a:r>
            <a:r>
              <a:rPr lang="en-US" sz="2000" dirty="0"/>
              <a:t> ,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000" dirty="0"/>
          </a:p>
        </p:txBody>
      </p:sp>
      <p:sp>
        <p:nvSpPr>
          <p:cNvPr id="457741" name="Rectangle 13"/>
          <p:cNvSpPr>
            <a:spLocks noChangeArrowheads="1"/>
          </p:cNvSpPr>
          <p:nvPr/>
        </p:nvSpPr>
        <p:spPr bwMode="auto">
          <a:xfrm>
            <a:off x="611188" y="508476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>
                <a:sym typeface="Symbol" pitchFamily="18" charset="2"/>
              </a:rPr>
              <a:t> is a constant called the  </a:t>
            </a:r>
            <a:r>
              <a:rPr lang="en-US" sz="2000" b="1">
                <a:sym typeface="Symbol" pitchFamily="18" charset="2"/>
              </a:rPr>
              <a:t>learning rate</a:t>
            </a:r>
            <a:r>
              <a:rPr lang="en-US" sz="2000">
                <a:sym typeface="Symbol" pitchFamily="18" charset="2"/>
              </a:rPr>
              <a:t> that determines how fast the algorithm moves toward the minimum of the error function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>
                <a:sym typeface="Symbol" pitchFamily="18" charset="2"/>
              </a:rPr>
              <a:t>If  is too large =&gt; </a:t>
            </a:r>
            <a:r>
              <a:rPr lang="en-US" sz="2000" b="1">
                <a:sym typeface="Symbol" pitchFamily="18" charset="2"/>
              </a:rPr>
              <a:t>overshooting =&gt; </a:t>
            </a:r>
            <a:r>
              <a:rPr lang="en-US" sz="2000">
                <a:sym typeface="Symbol" pitchFamily="18" charset="2"/>
              </a:rPr>
              <a:t>miss the minimum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731" grpId="0"/>
      <p:bldP spid="457741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>Weight Update (output layer)</a:t>
            </a:r>
            <a:endParaRPr lang="en-US" sz="4000" b="0" smtClean="0">
              <a:solidFill>
                <a:schemeClr val="tx1"/>
              </a:solidFill>
            </a:endParaRPr>
          </a:p>
        </p:txBody>
      </p:sp>
      <p:graphicFrame>
        <p:nvGraphicFramePr>
          <p:cNvPr id="459779" name="Object 3"/>
          <p:cNvGraphicFramePr>
            <a:graphicFrameLocks noChangeAspect="1"/>
          </p:cNvGraphicFramePr>
          <p:nvPr/>
        </p:nvGraphicFramePr>
        <p:xfrm>
          <a:off x="382588" y="4267200"/>
          <a:ext cx="7796212" cy="1022350"/>
        </p:xfrm>
        <a:graphic>
          <a:graphicData uri="http://schemas.openxmlformats.org/presentationml/2006/ole">
            <p:oleObj spid="_x0000_s110594" name="Equation" r:id="rId4" imgW="3873240" imgH="507960" progId="Equation.3">
              <p:embed/>
            </p:oleObj>
          </a:graphicData>
        </a:graphic>
      </p:graphicFrame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0" y="908050"/>
            <a:ext cx="8748713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The predicted network value for  </a:t>
            </a:r>
            <a:r>
              <a:rPr lang="en-US" dirty="0" smtClean="0"/>
              <a:t>example </a:t>
            </a:r>
            <a:r>
              <a:rPr lang="en-US" i="1" dirty="0" smtClean="0"/>
              <a:t>e</a:t>
            </a:r>
            <a:r>
              <a:rPr lang="en-US" i="1" baseline="-25000" dirty="0"/>
              <a:t> </a:t>
            </a:r>
            <a:r>
              <a:rPr lang="en-US" baseline="-25000" dirty="0" smtClean="0"/>
              <a:t> </a:t>
            </a:r>
            <a:r>
              <a:rPr lang="en-US" dirty="0"/>
              <a:t>is</a:t>
            </a:r>
          </a:p>
        </p:txBody>
      </p:sp>
      <p:sp>
        <p:nvSpPr>
          <p:cNvPr id="7175" name="Rectangle 5"/>
          <p:cNvSpPr>
            <a:spLocks noChangeArrowheads="1"/>
          </p:cNvSpPr>
          <p:nvPr/>
        </p:nvSpPr>
        <p:spPr bwMode="auto">
          <a:xfrm>
            <a:off x="7812088" y="1844675"/>
            <a:ext cx="536575" cy="4381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/>
              <a:t>h</a:t>
            </a:r>
            <a:r>
              <a:rPr lang="en-CA" baseline="-25000"/>
              <a:t>j</a:t>
            </a:r>
          </a:p>
        </p:txBody>
      </p:sp>
      <p:sp>
        <p:nvSpPr>
          <p:cNvPr id="7176" name="Oval 6"/>
          <p:cNvSpPr>
            <a:spLocks noChangeArrowheads="1"/>
          </p:cNvSpPr>
          <p:nvPr/>
        </p:nvSpPr>
        <p:spPr bwMode="auto">
          <a:xfrm>
            <a:off x="7812088" y="404813"/>
            <a:ext cx="533400" cy="5334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CA" b="1" baseline="-25000" dirty="0">
              <a:solidFill>
                <a:srgbClr val="009900"/>
              </a:solidFill>
            </a:endParaRPr>
          </a:p>
        </p:txBody>
      </p:sp>
      <p:cxnSp>
        <p:nvCxnSpPr>
          <p:cNvPr id="7177" name="AutoShape 7"/>
          <p:cNvCxnSpPr>
            <a:cxnSpLocks noChangeShapeType="1"/>
            <a:stCxn id="7175" idx="0"/>
            <a:endCxn id="7176" idx="4"/>
          </p:cNvCxnSpPr>
          <p:nvPr/>
        </p:nvCxnSpPr>
        <p:spPr bwMode="auto">
          <a:xfrm flipH="1" flipV="1">
            <a:off x="8078788" y="950913"/>
            <a:ext cx="1587" cy="8810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78" name="Text Box 8"/>
          <p:cNvSpPr txBox="1">
            <a:spLocks noChangeArrowheads="1"/>
          </p:cNvSpPr>
          <p:nvPr/>
        </p:nvSpPr>
        <p:spPr bwMode="auto">
          <a:xfrm>
            <a:off x="8005763" y="936625"/>
            <a:ext cx="461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w</a:t>
            </a:r>
            <a:r>
              <a:rPr lang="en-CA" baseline="-25000"/>
              <a:t>j</a:t>
            </a:r>
          </a:p>
        </p:txBody>
      </p:sp>
      <p:cxnSp>
        <p:nvCxnSpPr>
          <p:cNvPr id="7179" name="AutoShape 9"/>
          <p:cNvCxnSpPr>
            <a:cxnSpLocks noChangeShapeType="1"/>
            <a:stCxn id="7183" idx="0"/>
            <a:endCxn id="7176" idx="3"/>
          </p:cNvCxnSpPr>
          <p:nvPr/>
        </p:nvCxnSpPr>
        <p:spPr bwMode="auto">
          <a:xfrm flipV="1">
            <a:off x="7072313" y="873125"/>
            <a:ext cx="817562" cy="738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80" name="AutoShape 10"/>
          <p:cNvCxnSpPr>
            <a:cxnSpLocks noChangeShapeType="1"/>
          </p:cNvCxnSpPr>
          <p:nvPr/>
        </p:nvCxnSpPr>
        <p:spPr bwMode="auto">
          <a:xfrm flipH="1" flipV="1">
            <a:off x="8288338" y="719138"/>
            <a:ext cx="646112" cy="342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81" name="Text Box 11"/>
          <p:cNvSpPr txBox="1">
            <a:spLocks noChangeArrowheads="1"/>
          </p:cNvSpPr>
          <p:nvPr/>
        </p:nvSpPr>
        <p:spPr bwMode="auto">
          <a:xfrm>
            <a:off x="8027988" y="137795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v</a:t>
            </a:r>
            <a:r>
              <a:rPr lang="en-CA" baseline="-25000"/>
              <a:t>j</a:t>
            </a:r>
          </a:p>
        </p:txBody>
      </p:sp>
      <p:graphicFrame>
        <p:nvGraphicFramePr>
          <p:cNvPr id="459788" name="Object 12"/>
          <p:cNvGraphicFramePr>
            <a:graphicFrameLocks noChangeAspect="1"/>
          </p:cNvGraphicFramePr>
          <p:nvPr/>
        </p:nvGraphicFramePr>
        <p:xfrm>
          <a:off x="415925" y="5432425"/>
          <a:ext cx="7489825" cy="563563"/>
        </p:xfrm>
        <a:graphic>
          <a:graphicData uri="http://schemas.openxmlformats.org/presentationml/2006/ole">
            <p:oleObj spid="_x0000_s110595" name="Equation" r:id="rId5" imgW="3720960" imgH="279360" progId="Equation.3">
              <p:embed/>
            </p:oleObj>
          </a:graphicData>
        </a:graphic>
      </p:graphicFrame>
      <p:sp>
        <p:nvSpPr>
          <p:cNvPr id="459789" name="Rectangle 13"/>
          <p:cNvSpPr>
            <a:spLocks noChangeArrowheads="1"/>
          </p:cNvSpPr>
          <p:nvPr/>
        </p:nvSpPr>
        <p:spPr bwMode="auto">
          <a:xfrm>
            <a:off x="0" y="2276475"/>
            <a:ext cx="8748713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dirty="0"/>
              <a:t>     where </a:t>
            </a:r>
            <a:r>
              <a:rPr lang="en-US" i="1" dirty="0"/>
              <a:t>v</a:t>
            </a:r>
            <a:r>
              <a:rPr lang="en-US" i="1" baseline="-25000" dirty="0"/>
              <a:t>0</a:t>
            </a:r>
            <a:r>
              <a:rPr lang="en-US" i="1" dirty="0"/>
              <a:t>,.,v</a:t>
            </a:r>
            <a:r>
              <a:rPr lang="en-US" i="1" baseline="-25000" dirty="0"/>
              <a:t>k</a:t>
            </a:r>
            <a:r>
              <a:rPr lang="en-US" dirty="0"/>
              <a:t>  are the outputs of the hidden units connected to the  output node </a:t>
            </a:r>
            <a:r>
              <a:rPr lang="en-US" dirty="0" smtClean="0"/>
              <a:t>and </a:t>
            </a:r>
            <a:r>
              <a:rPr lang="en-US" i="1" dirty="0"/>
              <a:t>w</a:t>
            </a:r>
            <a:r>
              <a:rPr lang="en-US" i="1" baseline="-25000" dirty="0"/>
              <a:t>0</a:t>
            </a:r>
            <a:r>
              <a:rPr lang="en-US" i="1" dirty="0"/>
              <a:t>,.,w</a:t>
            </a:r>
            <a:r>
              <a:rPr lang="en-US" i="1" baseline="-25000" dirty="0"/>
              <a:t>k</a:t>
            </a:r>
            <a:r>
              <a:rPr lang="en-US" dirty="0"/>
              <a:t> are  the corresponding weights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Partial derivative with respect to  weight </a:t>
            </a:r>
            <a:r>
              <a:rPr lang="en-US" i="1" dirty="0" err="1"/>
              <a:t>w</a:t>
            </a:r>
            <a:r>
              <a:rPr lang="en-US" i="1" baseline="-25000" dirty="0" err="1"/>
              <a:t>j</a:t>
            </a:r>
            <a:r>
              <a:rPr lang="en-US" dirty="0"/>
              <a:t> connecting the output </a:t>
            </a:r>
            <a:r>
              <a:rPr lang="en-US" i="1" dirty="0" err="1"/>
              <a:t>v</a:t>
            </a:r>
            <a:r>
              <a:rPr lang="en-US" i="1" baseline="-25000" dirty="0" err="1"/>
              <a:t>j</a:t>
            </a:r>
            <a:r>
              <a:rPr lang="en-US" b="1" baseline="-25000" dirty="0">
                <a:solidFill>
                  <a:srgbClr val="009900"/>
                </a:solidFill>
              </a:rPr>
              <a:t>  </a:t>
            </a:r>
            <a:r>
              <a:rPr lang="en-US" dirty="0"/>
              <a:t>of hidden unit </a:t>
            </a:r>
            <a:r>
              <a:rPr lang="en-US" i="1" dirty="0" err="1"/>
              <a:t>h</a:t>
            </a:r>
            <a:r>
              <a:rPr lang="en-US" b="1" i="1" baseline="-25000" dirty="0" err="1"/>
              <a:t>j</a:t>
            </a:r>
            <a:r>
              <a:rPr lang="en-US" dirty="0"/>
              <a:t> to output </a:t>
            </a:r>
            <a:r>
              <a:rPr lang="en-US" dirty="0" smtClean="0"/>
              <a:t>node</a:t>
            </a:r>
            <a:endParaRPr lang="en-US" i="1" dirty="0"/>
          </a:p>
        </p:txBody>
      </p:sp>
      <p:graphicFrame>
        <p:nvGraphicFramePr>
          <p:cNvPr id="7172" name="Object 14"/>
          <p:cNvGraphicFramePr>
            <a:graphicFrameLocks noChangeAspect="1"/>
          </p:cNvGraphicFramePr>
          <p:nvPr/>
        </p:nvGraphicFramePr>
        <p:xfrm>
          <a:off x="2436813" y="1544638"/>
          <a:ext cx="3654425" cy="536575"/>
        </p:xfrm>
        <a:graphic>
          <a:graphicData uri="http://schemas.openxmlformats.org/presentationml/2006/ole">
            <p:oleObj spid="_x0000_s110596" name="Equation" r:id="rId6" imgW="1815840" imgH="266400" progId="Equation.3">
              <p:embed/>
            </p:oleObj>
          </a:graphicData>
        </a:graphic>
      </p:graphicFrame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6804025" y="1624013"/>
            <a:ext cx="536575" cy="4381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CA"/>
              <a:t>h</a:t>
            </a:r>
            <a:r>
              <a:rPr lang="en-CA" baseline="-25000"/>
              <a:t>0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7453313" y="1000125"/>
            <a:ext cx="506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w</a:t>
            </a:r>
            <a:r>
              <a:rPr lang="en-CA" baseline="-25000"/>
              <a:t>0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7215188" y="127635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v</a:t>
            </a:r>
            <a:r>
              <a:rPr lang="en-CA" baseline="-2500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CB55-CA89-45DA-B50D-BEA8AA947681}" type="slidenum">
              <a:rPr lang="en-US"/>
              <a:pPr/>
              <a:t>5</a:t>
            </a:fld>
            <a:endParaRPr lang="en-US"/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0"/>
            <a:ext cx="8534400" cy="685800"/>
          </a:xfrm>
        </p:spPr>
        <p:txBody>
          <a:bodyPr/>
          <a:lstStyle/>
          <a:p>
            <a:r>
              <a:rPr lang="en-US" dirty="0"/>
              <a:t>Supervised Learning </a:t>
            </a:r>
          </a:p>
        </p:txBody>
      </p:sp>
      <p:sp>
        <p:nvSpPr>
          <p:cNvPr id="441347" name="Rectangle 3"/>
          <p:cNvSpPr>
            <a:spLocks noChangeArrowheads="1"/>
          </p:cNvSpPr>
          <p:nvPr/>
        </p:nvSpPr>
        <p:spPr bwMode="auto">
          <a:xfrm>
            <a:off x="381000" y="642918"/>
            <a:ext cx="876300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dirty="0"/>
              <a:t>Supervised Learning =&gt; </a:t>
            </a:r>
            <a:r>
              <a:rPr lang="en-US" sz="2800" b="1" dirty="0"/>
              <a:t>pure inductive inference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dirty="0"/>
              <a:t>Given a set of examples of a function </a:t>
            </a:r>
            <a:r>
              <a:rPr lang="en-US" i="1" dirty="0"/>
              <a:t>f</a:t>
            </a:r>
            <a:r>
              <a:rPr lang="en-US" dirty="0"/>
              <a:t>: pairs </a:t>
            </a:r>
            <a:r>
              <a:rPr lang="en-US" i="1" dirty="0"/>
              <a:t>(x, f(x))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dirty="0"/>
              <a:t>Find a function </a:t>
            </a:r>
            <a:r>
              <a:rPr lang="en-US" i="1" dirty="0"/>
              <a:t>h</a:t>
            </a:r>
            <a:r>
              <a:rPr lang="en-US" dirty="0"/>
              <a:t> that approximates </a:t>
            </a:r>
            <a:r>
              <a:rPr lang="en-US" i="1" dirty="0"/>
              <a:t>f. </a:t>
            </a:r>
            <a:endParaRPr lang="en-US" i="1" dirty="0" smtClean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i="1" dirty="0" smtClean="0"/>
              <a:t>h </a:t>
            </a:r>
            <a:r>
              <a:rPr lang="en-US" dirty="0"/>
              <a:t>is called</a:t>
            </a:r>
            <a:r>
              <a:rPr lang="en-US" i="1" dirty="0"/>
              <a:t> </a:t>
            </a:r>
            <a:r>
              <a:rPr lang="en-US" b="1" dirty="0"/>
              <a:t>hypothesis</a:t>
            </a:r>
            <a:r>
              <a:rPr lang="en-US" dirty="0" smtClean="0"/>
              <a:t>.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dirty="0" smtClean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dirty="0" smtClean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dirty="0" smtClean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dirty="0" smtClean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dirty="0" smtClean="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 b="1" i="1" dirty="0" smtClean="0"/>
              <a:t>H</a:t>
            </a:r>
            <a:r>
              <a:rPr lang="en-US" sz="2800" dirty="0" smtClean="0"/>
              <a:t> is the space of hypotheses (representations) that we consider</a:t>
            </a:r>
            <a:endParaRPr lang="en-US" dirty="0" smtClean="0">
              <a:solidFill>
                <a:schemeClr val="accent6"/>
              </a:solidFill>
            </a:endParaRPr>
          </a:p>
        </p:txBody>
      </p:sp>
      <p:pic>
        <p:nvPicPr>
          <p:cNvPr id="4413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2643182"/>
            <a:ext cx="7805733" cy="226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Weight Update</a:t>
            </a:r>
            <a:r>
              <a:rPr lang="en-US" sz="4000" b="0" smtClean="0">
                <a:solidFill>
                  <a:schemeClr val="tx1"/>
                </a:solidFill>
              </a:rPr>
              <a:t> </a:t>
            </a:r>
            <a:r>
              <a:rPr lang="en-US" sz="4000" smtClean="0"/>
              <a:t>(output layer)</a:t>
            </a:r>
          </a:p>
        </p:txBody>
      </p:sp>
      <p:sp>
        <p:nvSpPr>
          <p:cNvPr id="8198" name="Rectangle 3"/>
          <p:cNvSpPr>
            <a:spLocks noChangeArrowheads="1"/>
          </p:cNvSpPr>
          <p:nvPr/>
        </p:nvSpPr>
        <p:spPr bwMode="auto">
          <a:xfrm>
            <a:off x="152400" y="981075"/>
            <a:ext cx="8991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From this result and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</p:txBody>
      </p:sp>
      <p:graphicFrame>
        <p:nvGraphicFramePr>
          <p:cNvPr id="461828" name="Object 4"/>
          <p:cNvGraphicFramePr>
            <a:graphicFrameLocks noChangeAspect="1"/>
          </p:cNvGraphicFramePr>
          <p:nvPr/>
        </p:nvGraphicFramePr>
        <p:xfrm>
          <a:off x="1751013" y="3857625"/>
          <a:ext cx="5033962" cy="592138"/>
        </p:xfrm>
        <a:graphic>
          <a:graphicData uri="http://schemas.openxmlformats.org/presentationml/2006/ole">
            <p:oleObj spid="_x0000_s111618" name="Equation" r:id="rId4" imgW="1777680" imgH="241200" progId="Equation.3">
              <p:embed/>
            </p:oleObj>
          </a:graphicData>
        </a:graphic>
      </p:graphicFrame>
      <p:graphicFrame>
        <p:nvGraphicFramePr>
          <p:cNvPr id="461829" name="Object 5"/>
          <p:cNvGraphicFramePr>
            <a:graphicFrameLocks noChangeAspect="1"/>
          </p:cNvGraphicFramePr>
          <p:nvPr/>
        </p:nvGraphicFramePr>
        <p:xfrm>
          <a:off x="4572000" y="4729163"/>
          <a:ext cx="1447800" cy="641350"/>
        </p:xfrm>
        <a:graphic>
          <a:graphicData uri="http://schemas.openxmlformats.org/presentationml/2006/ole">
            <p:oleObj spid="_x0000_s111619" name="Equation" r:id="rId5" imgW="888840" imgH="393480" progId="Equation.3">
              <p:embed/>
            </p:oleObj>
          </a:graphicData>
        </a:graphic>
      </p:graphicFrame>
      <p:sp>
        <p:nvSpPr>
          <p:cNvPr id="461830" name="Rectangle 6"/>
          <p:cNvSpPr>
            <a:spLocks noChangeArrowheads="1"/>
          </p:cNvSpPr>
          <p:nvPr/>
        </p:nvSpPr>
        <p:spPr bwMode="auto">
          <a:xfrm>
            <a:off x="152400" y="4652963"/>
            <a:ext cx="899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The sigmoid activation function                        is used because its derivative is easy to compute analytically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/>
              <a:t> 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908175" y="5876925"/>
            <a:ext cx="5267325" cy="438150"/>
            <a:chOff x="886" y="2500"/>
            <a:chExt cx="3318" cy="276"/>
          </a:xfrm>
        </p:grpSpPr>
        <p:sp>
          <p:nvSpPr>
            <p:cNvPr id="8202" name="AutoShape 8"/>
            <p:cNvSpPr>
              <a:spLocks noChangeAspect="1" noChangeArrowheads="1" noTextEdit="1"/>
            </p:cNvSpPr>
            <p:nvPr/>
          </p:nvSpPr>
          <p:spPr bwMode="auto">
            <a:xfrm>
              <a:off x="886" y="2518"/>
              <a:ext cx="2920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203" name="Rectangle 9"/>
            <p:cNvSpPr>
              <a:spLocks noChangeArrowheads="1"/>
            </p:cNvSpPr>
            <p:nvPr/>
          </p:nvSpPr>
          <p:spPr bwMode="auto">
            <a:xfrm>
              <a:off x="3421" y="2523"/>
              <a:ext cx="7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i="1">
                  <a:solidFill>
                    <a:srgbClr val="000000"/>
                  </a:solidFill>
                </a:rPr>
                <a:t>chain rule</a:t>
              </a:r>
              <a:endParaRPr lang="en-US"/>
            </a:p>
          </p:txBody>
        </p:sp>
        <p:sp>
          <p:nvSpPr>
            <p:cNvPr id="8204" name="Rectangle 10"/>
            <p:cNvSpPr>
              <a:spLocks noChangeArrowheads="1"/>
            </p:cNvSpPr>
            <p:nvPr/>
          </p:nvSpPr>
          <p:spPr bwMode="auto">
            <a:xfrm>
              <a:off x="2554" y="2523"/>
              <a:ext cx="8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i="1">
                  <a:solidFill>
                    <a:srgbClr val="000000"/>
                  </a:solidFill>
                </a:rPr>
                <a:t>x</a:t>
              </a:r>
              <a:endParaRPr lang="en-US"/>
            </a:p>
          </p:txBody>
        </p:sp>
        <p:sp>
          <p:nvSpPr>
            <p:cNvPr id="8205" name="Rectangle 11"/>
            <p:cNvSpPr>
              <a:spLocks noChangeArrowheads="1"/>
            </p:cNvSpPr>
            <p:nvPr/>
          </p:nvSpPr>
          <p:spPr bwMode="auto">
            <a:xfrm>
              <a:off x="2359" y="2523"/>
              <a:ext cx="5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i="1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8206" name="Rectangle 12"/>
            <p:cNvSpPr>
              <a:spLocks noChangeArrowheads="1"/>
            </p:cNvSpPr>
            <p:nvPr/>
          </p:nvSpPr>
          <p:spPr bwMode="auto">
            <a:xfrm>
              <a:off x="1825" y="2523"/>
              <a:ext cx="8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i="1">
                  <a:solidFill>
                    <a:srgbClr val="000000"/>
                  </a:solidFill>
                </a:rPr>
                <a:t>x</a:t>
              </a:r>
              <a:endParaRPr lang="en-US"/>
            </a:p>
          </p:txBody>
        </p:sp>
        <p:sp>
          <p:nvSpPr>
            <p:cNvPr id="8207" name="Rectangle 13"/>
            <p:cNvSpPr>
              <a:spLocks noChangeArrowheads="1"/>
            </p:cNvSpPr>
            <p:nvPr/>
          </p:nvSpPr>
          <p:spPr bwMode="auto">
            <a:xfrm>
              <a:off x="1630" y="2523"/>
              <a:ext cx="5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i="1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8208" name="Rectangle 14"/>
            <p:cNvSpPr>
              <a:spLocks noChangeArrowheads="1"/>
            </p:cNvSpPr>
            <p:nvPr/>
          </p:nvSpPr>
          <p:spPr bwMode="auto">
            <a:xfrm>
              <a:off x="1208" y="2523"/>
              <a:ext cx="8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i="1">
                  <a:solidFill>
                    <a:srgbClr val="000000"/>
                  </a:solidFill>
                </a:rPr>
                <a:t>x</a:t>
              </a:r>
              <a:endParaRPr lang="en-US"/>
            </a:p>
          </p:txBody>
        </p:sp>
        <p:sp>
          <p:nvSpPr>
            <p:cNvPr id="8209" name="Rectangle 15"/>
            <p:cNvSpPr>
              <a:spLocks noChangeArrowheads="1"/>
            </p:cNvSpPr>
            <p:nvPr/>
          </p:nvSpPr>
          <p:spPr bwMode="auto">
            <a:xfrm>
              <a:off x="957" y="2523"/>
              <a:ext cx="5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i="1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8210" name="Rectangle 16"/>
            <p:cNvSpPr>
              <a:spLocks noChangeArrowheads="1"/>
            </p:cNvSpPr>
            <p:nvPr/>
          </p:nvSpPr>
          <p:spPr bwMode="auto">
            <a:xfrm>
              <a:off x="2168" y="2500"/>
              <a:ext cx="10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en-US"/>
            </a:p>
          </p:txBody>
        </p:sp>
        <p:sp>
          <p:nvSpPr>
            <p:cNvPr id="8211" name="Rectangle 17"/>
            <p:cNvSpPr>
              <a:spLocks noChangeArrowheads="1"/>
            </p:cNvSpPr>
            <p:nvPr/>
          </p:nvSpPr>
          <p:spPr bwMode="auto">
            <a:xfrm>
              <a:off x="1426" y="2500"/>
              <a:ext cx="10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  <a:latin typeface="Symbol" pitchFamily="18" charset="2"/>
                </a:rPr>
                <a:t>=</a:t>
              </a:r>
              <a:endParaRPr lang="en-US"/>
            </a:p>
          </p:txBody>
        </p:sp>
        <p:sp>
          <p:nvSpPr>
            <p:cNvPr id="8212" name="Rectangle 18"/>
            <p:cNvSpPr>
              <a:spLocks noChangeArrowheads="1"/>
            </p:cNvSpPr>
            <p:nvPr/>
          </p:nvSpPr>
          <p:spPr bwMode="auto">
            <a:xfrm>
              <a:off x="2653" y="2523"/>
              <a:ext cx="12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))</a:t>
              </a:r>
              <a:endParaRPr lang="en-US"/>
            </a:p>
          </p:txBody>
        </p:sp>
        <p:sp>
          <p:nvSpPr>
            <p:cNvPr id="8213" name="Rectangle 19"/>
            <p:cNvSpPr>
              <a:spLocks noChangeArrowheads="1"/>
            </p:cNvSpPr>
            <p:nvPr/>
          </p:nvSpPr>
          <p:spPr bwMode="auto">
            <a:xfrm>
              <a:off x="2468" y="2523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(</a:t>
              </a:r>
              <a:endParaRPr lang="en-US"/>
            </a:p>
          </p:txBody>
        </p:sp>
        <p:sp>
          <p:nvSpPr>
            <p:cNvPr id="8214" name="Rectangle 20"/>
            <p:cNvSpPr>
              <a:spLocks noChangeArrowheads="1"/>
            </p:cNvSpPr>
            <p:nvPr/>
          </p:nvSpPr>
          <p:spPr bwMode="auto">
            <a:xfrm>
              <a:off x="2046" y="2523"/>
              <a:ext cx="96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1</a:t>
              </a:r>
              <a:endParaRPr lang="en-US"/>
            </a:p>
          </p:txBody>
        </p:sp>
        <p:sp>
          <p:nvSpPr>
            <p:cNvPr id="8215" name="Rectangle 21"/>
            <p:cNvSpPr>
              <a:spLocks noChangeArrowheads="1"/>
            </p:cNvSpPr>
            <p:nvPr/>
          </p:nvSpPr>
          <p:spPr bwMode="auto">
            <a:xfrm>
              <a:off x="1924" y="2523"/>
              <a:ext cx="12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)(</a:t>
              </a:r>
              <a:endParaRPr lang="en-US"/>
            </a:p>
          </p:txBody>
        </p:sp>
        <p:sp>
          <p:nvSpPr>
            <p:cNvPr id="8216" name="Rectangle 22"/>
            <p:cNvSpPr>
              <a:spLocks noChangeArrowheads="1"/>
            </p:cNvSpPr>
            <p:nvPr/>
          </p:nvSpPr>
          <p:spPr bwMode="auto">
            <a:xfrm>
              <a:off x="1739" y="2523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(</a:t>
              </a:r>
              <a:endParaRPr lang="en-US"/>
            </a:p>
          </p:txBody>
        </p:sp>
        <p:sp>
          <p:nvSpPr>
            <p:cNvPr id="8217" name="Rectangle 23"/>
            <p:cNvSpPr>
              <a:spLocks noChangeArrowheads="1"/>
            </p:cNvSpPr>
            <p:nvPr/>
          </p:nvSpPr>
          <p:spPr bwMode="auto">
            <a:xfrm>
              <a:off x="1307" y="2523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)</a:t>
              </a:r>
              <a:endParaRPr lang="en-US"/>
            </a:p>
          </p:txBody>
        </p:sp>
        <p:sp>
          <p:nvSpPr>
            <p:cNvPr id="8218" name="Rectangle 24"/>
            <p:cNvSpPr>
              <a:spLocks noChangeArrowheads="1"/>
            </p:cNvSpPr>
            <p:nvPr/>
          </p:nvSpPr>
          <p:spPr bwMode="auto">
            <a:xfrm>
              <a:off x="1122" y="2523"/>
              <a:ext cx="6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(</a:t>
              </a:r>
              <a:endParaRPr lang="en-US"/>
            </a:p>
          </p:txBody>
        </p:sp>
        <p:sp>
          <p:nvSpPr>
            <p:cNvPr id="8219" name="Rectangle 25"/>
            <p:cNvSpPr>
              <a:spLocks noChangeArrowheads="1"/>
            </p:cNvSpPr>
            <p:nvPr/>
          </p:nvSpPr>
          <p:spPr bwMode="auto">
            <a:xfrm>
              <a:off x="1066" y="2523"/>
              <a:ext cx="35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>
                  <a:solidFill>
                    <a:srgbClr val="000000"/>
                  </a:solidFill>
                </a:rPr>
                <a:t>'</a:t>
              </a:r>
              <a:endParaRPr lang="en-US"/>
            </a:p>
          </p:txBody>
        </p:sp>
      </p:grpSp>
      <p:sp>
        <p:nvSpPr>
          <p:cNvPr id="461850" name="Rectangle 26"/>
          <p:cNvSpPr>
            <a:spLocks noChangeArrowheads="1"/>
          </p:cNvSpPr>
          <p:nvPr/>
        </p:nvSpPr>
        <p:spPr bwMode="auto">
          <a:xfrm>
            <a:off x="152400" y="2708275"/>
            <a:ext cx="899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each weight </a:t>
            </a:r>
            <a:r>
              <a:rPr lang="en-US" i="1"/>
              <a:t>w</a:t>
            </a:r>
            <a:r>
              <a:rPr lang="en-US" i="1" baseline="-25000"/>
              <a:t>j</a:t>
            </a:r>
            <a:r>
              <a:rPr lang="en-US"/>
              <a:t> in the connections between the last  hidden layer and the output node is updated as follows </a:t>
            </a:r>
          </a:p>
        </p:txBody>
      </p:sp>
      <p:graphicFrame>
        <p:nvGraphicFramePr>
          <p:cNvPr id="461852" name="Object 28"/>
          <p:cNvGraphicFramePr>
            <a:graphicFrameLocks noChangeAspect="1"/>
          </p:cNvGraphicFramePr>
          <p:nvPr>
            <p:ph idx="1"/>
          </p:nvPr>
        </p:nvGraphicFramePr>
        <p:xfrm>
          <a:off x="2335213" y="1557338"/>
          <a:ext cx="3249612" cy="1020762"/>
        </p:xfrm>
        <a:graphic>
          <a:graphicData uri="http://schemas.openxmlformats.org/presentationml/2006/ole">
            <p:oleObj spid="_x0000_s111620" name="Equation" r:id="rId6" imgW="153648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30" grpId="0"/>
      <p:bldP spid="461850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>Weight Update</a:t>
            </a:r>
            <a:r>
              <a:rPr lang="en-US" sz="4000" b="0" smtClean="0">
                <a:solidFill>
                  <a:schemeClr val="tx1"/>
                </a:solidFill>
              </a:rPr>
              <a:t> </a:t>
            </a:r>
            <a:r>
              <a:rPr lang="en-US" sz="4000" smtClean="0"/>
              <a:t>(other layers)</a:t>
            </a:r>
          </a:p>
        </p:txBody>
      </p:sp>
      <p:sp>
        <p:nvSpPr>
          <p:cNvPr id="463875" name="Rectangle 3"/>
          <p:cNvSpPr>
            <a:spLocks noChangeArrowheads="1"/>
          </p:cNvSpPr>
          <p:nvPr/>
        </p:nvSpPr>
        <p:spPr bwMode="auto">
          <a:xfrm>
            <a:off x="152400" y="1196975"/>
            <a:ext cx="899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How to apply the same process to update weights in the connections between any other layer?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Need to define a quantity analogous to the error in the output node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Error </a:t>
            </a:r>
            <a:r>
              <a:rPr lang="en-US" dirty="0" err="1"/>
              <a:t>backpropagation</a:t>
            </a:r>
            <a:endParaRPr lang="en-US" dirty="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dirty="0"/>
              <a:t> </a:t>
            </a:r>
            <a:r>
              <a:rPr lang="en-US" sz="2000" dirty="0"/>
              <a:t>Idea: Each hidden unit is partially responsible for the error in the output unit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Output error is divided among  the connected hidden units by dividing it among them in measure proportional to the strength of the corresponding connection.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This “inherited” error is then used to apply gradient descent to update the weights of the connections to this hidden layer. 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What is the bias in this  NN learning approach?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>Drawback of BackPropagation</a:t>
            </a:r>
          </a:p>
        </p:txBody>
      </p:sp>
      <p:sp>
        <p:nvSpPr>
          <p:cNvPr id="519171" name="Rectangle 3"/>
          <p:cNvSpPr>
            <a:spLocks noChangeArrowheads="1"/>
          </p:cNvSpPr>
          <p:nvPr/>
        </p:nvSpPr>
        <p:spPr bwMode="auto">
          <a:xfrm>
            <a:off x="152400" y="1196975"/>
            <a:ext cx="899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How do we know that backpropagation won’t get stuck in local minima?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We don’t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Here is one of the many papers on the subject</a:t>
            </a:r>
          </a:p>
          <a:p>
            <a:pPr marL="1143000" lvl="2" indent="-228600"/>
            <a:endParaRPr lang="en-US" sz="2000" b="1"/>
          </a:p>
          <a:p>
            <a:pPr marL="1143000" lvl="2" indent="-228600"/>
            <a:r>
              <a:rPr lang="en-US" sz="2000" b="1"/>
              <a:t>On The Problem Of Local Minima In Backpropagatio </a:t>
            </a:r>
          </a:p>
          <a:p>
            <a:pPr marL="1143000" lvl="2" indent="-228600"/>
            <a:r>
              <a:rPr lang="en-US" sz="2000" b="1"/>
              <a:t>(1992)</a:t>
            </a:r>
            <a:r>
              <a:rPr lang="en-US" sz="2000"/>
              <a:t>  </a:t>
            </a:r>
          </a:p>
          <a:p>
            <a:pPr marL="1143000" lvl="2" indent="-228600"/>
            <a:r>
              <a:rPr lang="en-US" sz="2000"/>
              <a:t>M. Gori, A. Tesi </a:t>
            </a:r>
          </a:p>
          <a:p>
            <a:pPr marL="1143000" lvl="2" indent="-228600"/>
            <a:r>
              <a:rPr lang="en-US" sz="2000"/>
              <a:t>IEEE Transaction on Pattern Analysis and Machine Intelligence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Simulation of NN learning</a:t>
            </a:r>
            <a:r>
              <a:rPr lang="en-US" sz="4000" b="0" smtClean="0">
                <a:solidFill>
                  <a:schemeClr val="tx1"/>
                </a:solidFill>
              </a:rPr>
              <a:t/>
            </a:r>
            <a:br>
              <a:rPr lang="en-US" sz="4000" b="0" smtClean="0">
                <a:solidFill>
                  <a:schemeClr val="tx1"/>
                </a:solidFill>
              </a:rPr>
            </a:br>
            <a:endParaRPr lang="en-US" sz="4000" b="0" smtClean="0">
              <a:solidFill>
                <a:schemeClr val="tx1"/>
              </a:solidFill>
            </a:endParaRPr>
          </a:p>
        </p:txBody>
      </p:sp>
      <p:pic>
        <p:nvPicPr>
          <p:cNvPr id="5017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942975"/>
            <a:ext cx="8280400" cy="539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NN and DT</a:t>
            </a:r>
            <a:r>
              <a:rPr lang="en-US" sz="4000" smtClean="0">
                <a:solidFill>
                  <a:schemeClr val="tx1"/>
                </a:solidFill>
              </a:rPr>
              <a:t/>
            </a:r>
            <a:br>
              <a:rPr lang="en-US" sz="4000" smtClean="0">
                <a:solidFill>
                  <a:schemeClr val="tx1"/>
                </a:solidFill>
              </a:rPr>
            </a:br>
            <a:endParaRPr lang="en-US" sz="4000" smtClean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95288" y="1052513"/>
            <a:ext cx="82438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The functions that are “easy” to represent are different for NN and DT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EX 1: Boolean Majority function</a:t>
            </a:r>
            <a:endParaRPr lang="en-US" baseline="-2500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Can be represented by a simple perceptron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Requires a DT with 2</a:t>
            </a:r>
            <a:r>
              <a:rPr lang="en-US" baseline="30000"/>
              <a:t>n</a:t>
            </a:r>
            <a:r>
              <a:rPr lang="en-US"/>
              <a:t> branches</a:t>
            </a:r>
            <a:endParaRPr lang="en-US" baseline="-2500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EX 2: Consider representing a conditional: “If </a:t>
            </a:r>
            <a:r>
              <a:rPr lang="en-US" i="1"/>
              <a:t>c </a:t>
            </a:r>
            <a:r>
              <a:rPr lang="en-US"/>
              <a:t>then </a:t>
            </a:r>
            <a:r>
              <a:rPr lang="en-US" i="1"/>
              <a:t>a </a:t>
            </a:r>
            <a:r>
              <a:rPr lang="en-US"/>
              <a:t>else </a:t>
            </a:r>
            <a:r>
              <a:rPr lang="en-US" i="1"/>
              <a:t>b</a:t>
            </a:r>
            <a:r>
              <a:rPr lang="en-US"/>
              <a:t>”: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Simple in a decision tree.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Needs a complicated neural network to represent </a:t>
            </a:r>
          </a:p>
          <a:p>
            <a:pPr marL="1600200" lvl="3" indent="-228600">
              <a:lnSpc>
                <a:spcPct val="120000"/>
              </a:lnSpc>
              <a:spcBef>
                <a:spcPct val="20000"/>
              </a:spcBef>
            </a:pPr>
            <a:r>
              <a:rPr lang="en-US"/>
              <a:t>(c </a:t>
            </a:r>
            <a:r>
              <a:rPr lang="en-US">
                <a:sym typeface="Symbol" pitchFamily="18" charset="2"/>
              </a:rPr>
              <a:t>a)  (not c  b)     WHY?</a:t>
            </a:r>
            <a:endParaRPr lang="en-US" baseline="-2500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baseline="-25000"/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NN and DT</a:t>
            </a:r>
            <a:r>
              <a:rPr lang="en-US" sz="4000" smtClean="0">
                <a:solidFill>
                  <a:schemeClr val="tx1"/>
                </a:solidFill>
              </a:rPr>
              <a:t/>
            </a:r>
            <a:br>
              <a:rPr lang="en-US" sz="4000" smtClean="0">
                <a:solidFill>
                  <a:schemeClr val="tx1"/>
                </a:solidFill>
              </a:rPr>
            </a:br>
            <a:endParaRPr lang="en-US" sz="4000" smtClean="0">
              <a:solidFill>
                <a:schemeClr val="tx1"/>
              </a:solidFill>
            </a:endParaRPr>
          </a:p>
        </p:txBody>
      </p:sp>
      <p:graphicFrame>
        <p:nvGraphicFramePr>
          <p:cNvPr id="505943" name="Group 87"/>
          <p:cNvGraphicFramePr>
            <a:graphicFrameLocks noGrp="1"/>
          </p:cNvGraphicFramePr>
          <p:nvPr>
            <p:ph idx="1"/>
          </p:nvPr>
        </p:nvGraphicFramePr>
        <p:xfrm>
          <a:off x="755650" y="1196975"/>
          <a:ext cx="7004050" cy="4807905"/>
        </p:xfrm>
        <a:graphic>
          <a:graphicData uri="http://schemas.openxmlformats.org/drawingml/2006/table">
            <a:tbl>
              <a:tblPr/>
              <a:tblGrid>
                <a:gridCol w="1208088"/>
                <a:gridCol w="1133475"/>
                <a:gridCol w="1311275"/>
                <a:gridCol w="3351212"/>
              </a:tblGrid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(c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a)  (not c 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NN and DT</a:t>
            </a:r>
            <a:r>
              <a:rPr lang="en-US" sz="4000" smtClean="0">
                <a:solidFill>
                  <a:schemeClr val="tx1"/>
                </a:solidFill>
              </a:rPr>
              <a:t/>
            </a:r>
            <a:br>
              <a:rPr lang="en-US" sz="4000" smtClean="0">
                <a:solidFill>
                  <a:schemeClr val="tx1"/>
                </a:solidFill>
              </a:rPr>
            </a:br>
            <a:endParaRPr lang="en-US" sz="4000" smtClean="0">
              <a:solidFill>
                <a:schemeClr val="tx1"/>
              </a:solidFill>
            </a:endParaRPr>
          </a:p>
        </p:txBody>
      </p:sp>
      <p:graphicFrame>
        <p:nvGraphicFramePr>
          <p:cNvPr id="508931" name="Group 3"/>
          <p:cNvGraphicFramePr>
            <a:graphicFrameLocks noGrp="1"/>
          </p:cNvGraphicFramePr>
          <p:nvPr>
            <p:ph idx="1"/>
          </p:nvPr>
        </p:nvGraphicFramePr>
        <p:xfrm>
          <a:off x="755650" y="1196975"/>
          <a:ext cx="7004050" cy="4807905"/>
        </p:xfrm>
        <a:graphic>
          <a:graphicData uri="http://schemas.openxmlformats.org/drawingml/2006/table">
            <a:tbl>
              <a:tblPr/>
              <a:tblGrid>
                <a:gridCol w="1208088"/>
                <a:gridCol w="1133475"/>
                <a:gridCol w="1311275"/>
                <a:gridCol w="3351212"/>
              </a:tblGrid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(c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a)  (not c 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NN and DT</a:t>
            </a:r>
            <a:r>
              <a:rPr lang="en-US" sz="4000" smtClean="0">
                <a:solidFill>
                  <a:schemeClr val="tx1"/>
                </a:solidFill>
              </a:rPr>
              <a:t/>
            </a:r>
            <a:br>
              <a:rPr lang="en-US" sz="4000" smtClean="0">
                <a:solidFill>
                  <a:schemeClr val="tx1"/>
                </a:solidFill>
              </a:rPr>
            </a:br>
            <a:endParaRPr lang="en-US" sz="4000" smtClean="0">
              <a:solidFill>
                <a:schemeClr val="tx1"/>
              </a:solidFill>
            </a:endParaRPr>
          </a:p>
        </p:txBody>
      </p:sp>
      <p:cxnSp>
        <p:nvCxnSpPr>
          <p:cNvPr id="54275" name="AutoShape 58"/>
          <p:cNvCxnSpPr>
            <a:cxnSpLocks noChangeShapeType="1"/>
          </p:cNvCxnSpPr>
          <p:nvPr/>
        </p:nvCxnSpPr>
        <p:spPr bwMode="auto">
          <a:xfrm flipV="1">
            <a:off x="3924300" y="1628775"/>
            <a:ext cx="0" cy="2736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4276" name="AutoShape 59"/>
          <p:cNvCxnSpPr>
            <a:cxnSpLocks noChangeShapeType="1"/>
          </p:cNvCxnSpPr>
          <p:nvPr/>
        </p:nvCxnSpPr>
        <p:spPr bwMode="auto">
          <a:xfrm flipH="1">
            <a:off x="1979613" y="4365625"/>
            <a:ext cx="1944687" cy="1150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4277" name="AutoShape 60"/>
          <p:cNvCxnSpPr>
            <a:cxnSpLocks noChangeShapeType="1"/>
          </p:cNvCxnSpPr>
          <p:nvPr/>
        </p:nvCxnSpPr>
        <p:spPr bwMode="auto">
          <a:xfrm>
            <a:off x="3924300" y="4365625"/>
            <a:ext cx="30241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4278" name="AutoShape 61"/>
          <p:cNvCxnSpPr>
            <a:cxnSpLocks noChangeShapeType="1"/>
          </p:cNvCxnSpPr>
          <p:nvPr/>
        </p:nvCxnSpPr>
        <p:spPr bwMode="auto">
          <a:xfrm>
            <a:off x="2627313" y="5157788"/>
            <a:ext cx="22320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54279" name="AutoShape 63"/>
          <p:cNvCxnSpPr>
            <a:cxnSpLocks noChangeShapeType="1"/>
          </p:cNvCxnSpPr>
          <p:nvPr/>
        </p:nvCxnSpPr>
        <p:spPr bwMode="auto">
          <a:xfrm flipV="1">
            <a:off x="4787900" y="4365625"/>
            <a:ext cx="936625" cy="792163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54280" name="AutoShape 64"/>
          <p:cNvCxnSpPr>
            <a:cxnSpLocks noChangeShapeType="1"/>
          </p:cNvCxnSpPr>
          <p:nvPr/>
        </p:nvCxnSpPr>
        <p:spPr bwMode="auto">
          <a:xfrm>
            <a:off x="2627313" y="3068638"/>
            <a:ext cx="22320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54281" name="AutoShape 65"/>
          <p:cNvCxnSpPr>
            <a:cxnSpLocks noChangeShapeType="1"/>
          </p:cNvCxnSpPr>
          <p:nvPr/>
        </p:nvCxnSpPr>
        <p:spPr bwMode="auto">
          <a:xfrm flipV="1">
            <a:off x="4787900" y="2349500"/>
            <a:ext cx="936625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54282" name="AutoShape 66"/>
          <p:cNvCxnSpPr>
            <a:cxnSpLocks noChangeShapeType="1"/>
          </p:cNvCxnSpPr>
          <p:nvPr/>
        </p:nvCxnSpPr>
        <p:spPr bwMode="auto">
          <a:xfrm flipV="1">
            <a:off x="2627313" y="3068638"/>
            <a:ext cx="0" cy="208915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54283" name="AutoShape 68"/>
          <p:cNvCxnSpPr>
            <a:cxnSpLocks noChangeShapeType="1"/>
          </p:cNvCxnSpPr>
          <p:nvPr/>
        </p:nvCxnSpPr>
        <p:spPr bwMode="auto">
          <a:xfrm flipV="1">
            <a:off x="4787900" y="3068638"/>
            <a:ext cx="0" cy="208915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54284" name="AutoShape 69"/>
          <p:cNvCxnSpPr>
            <a:cxnSpLocks noChangeShapeType="1"/>
          </p:cNvCxnSpPr>
          <p:nvPr/>
        </p:nvCxnSpPr>
        <p:spPr bwMode="auto">
          <a:xfrm flipV="1">
            <a:off x="5724525" y="2349500"/>
            <a:ext cx="0" cy="201612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54285" name="AutoShape 70"/>
          <p:cNvCxnSpPr>
            <a:cxnSpLocks noChangeShapeType="1"/>
          </p:cNvCxnSpPr>
          <p:nvPr/>
        </p:nvCxnSpPr>
        <p:spPr bwMode="auto">
          <a:xfrm flipV="1">
            <a:off x="2627313" y="2349500"/>
            <a:ext cx="1296987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54286" name="AutoShape 71"/>
          <p:cNvCxnSpPr>
            <a:cxnSpLocks noChangeShapeType="1"/>
          </p:cNvCxnSpPr>
          <p:nvPr/>
        </p:nvCxnSpPr>
        <p:spPr bwMode="auto">
          <a:xfrm>
            <a:off x="3924300" y="2349500"/>
            <a:ext cx="18002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54287" name="Text Box 72"/>
          <p:cNvSpPr txBox="1">
            <a:spLocks noChangeArrowheads="1"/>
          </p:cNvSpPr>
          <p:nvPr/>
        </p:nvSpPr>
        <p:spPr bwMode="auto">
          <a:xfrm>
            <a:off x="3924300" y="1268413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4288" name="Text Box 73"/>
          <p:cNvSpPr txBox="1">
            <a:spLocks noChangeArrowheads="1"/>
          </p:cNvSpPr>
          <p:nvPr/>
        </p:nvSpPr>
        <p:spPr bwMode="auto">
          <a:xfrm>
            <a:off x="6804025" y="4437063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B</a:t>
            </a:r>
          </a:p>
        </p:txBody>
      </p:sp>
      <p:sp>
        <p:nvSpPr>
          <p:cNvPr id="54289" name="Text Box 74"/>
          <p:cNvSpPr txBox="1">
            <a:spLocks noChangeArrowheads="1"/>
          </p:cNvSpPr>
          <p:nvPr/>
        </p:nvSpPr>
        <p:spPr bwMode="auto">
          <a:xfrm>
            <a:off x="1476375" y="501332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NN and DT</a:t>
            </a:r>
            <a:r>
              <a:rPr lang="en-US" sz="4000" smtClean="0">
                <a:solidFill>
                  <a:schemeClr val="tx1"/>
                </a:solidFill>
              </a:rPr>
              <a:t/>
            </a:r>
            <a:br>
              <a:rPr lang="en-US" sz="4000" smtClean="0">
                <a:solidFill>
                  <a:schemeClr val="tx1"/>
                </a:solidFill>
              </a:rPr>
            </a:br>
            <a:endParaRPr lang="en-US" sz="4000" smtClean="0">
              <a:solidFill>
                <a:schemeClr val="tx1"/>
              </a:solidFill>
            </a:endParaRPr>
          </a:p>
        </p:txBody>
      </p:sp>
      <p:cxnSp>
        <p:nvCxnSpPr>
          <p:cNvPr id="55299" name="AutoShape 3"/>
          <p:cNvCxnSpPr>
            <a:cxnSpLocks noChangeShapeType="1"/>
          </p:cNvCxnSpPr>
          <p:nvPr/>
        </p:nvCxnSpPr>
        <p:spPr bwMode="auto">
          <a:xfrm flipV="1">
            <a:off x="3924300" y="1628775"/>
            <a:ext cx="0" cy="2736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0" name="AutoShape 4"/>
          <p:cNvCxnSpPr>
            <a:cxnSpLocks noChangeShapeType="1"/>
          </p:cNvCxnSpPr>
          <p:nvPr/>
        </p:nvCxnSpPr>
        <p:spPr bwMode="auto">
          <a:xfrm flipH="1">
            <a:off x="1979613" y="4365625"/>
            <a:ext cx="1944687" cy="1150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1" name="AutoShape 5"/>
          <p:cNvCxnSpPr>
            <a:cxnSpLocks noChangeShapeType="1"/>
          </p:cNvCxnSpPr>
          <p:nvPr/>
        </p:nvCxnSpPr>
        <p:spPr bwMode="auto">
          <a:xfrm>
            <a:off x="3924300" y="4365625"/>
            <a:ext cx="30241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2" name="AutoShape 6"/>
          <p:cNvCxnSpPr>
            <a:cxnSpLocks noChangeShapeType="1"/>
          </p:cNvCxnSpPr>
          <p:nvPr/>
        </p:nvCxnSpPr>
        <p:spPr bwMode="auto">
          <a:xfrm>
            <a:off x="2627313" y="5157788"/>
            <a:ext cx="22320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55303" name="AutoShape 7"/>
          <p:cNvCxnSpPr>
            <a:cxnSpLocks noChangeShapeType="1"/>
          </p:cNvCxnSpPr>
          <p:nvPr/>
        </p:nvCxnSpPr>
        <p:spPr bwMode="auto">
          <a:xfrm flipV="1">
            <a:off x="4787900" y="4365625"/>
            <a:ext cx="936625" cy="792163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55304" name="AutoShape 8"/>
          <p:cNvCxnSpPr>
            <a:cxnSpLocks noChangeShapeType="1"/>
          </p:cNvCxnSpPr>
          <p:nvPr/>
        </p:nvCxnSpPr>
        <p:spPr bwMode="auto">
          <a:xfrm>
            <a:off x="2627313" y="3068638"/>
            <a:ext cx="22320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55305" name="AutoShape 9"/>
          <p:cNvCxnSpPr>
            <a:cxnSpLocks noChangeShapeType="1"/>
          </p:cNvCxnSpPr>
          <p:nvPr/>
        </p:nvCxnSpPr>
        <p:spPr bwMode="auto">
          <a:xfrm flipV="1">
            <a:off x="4787900" y="2349500"/>
            <a:ext cx="936625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55306" name="AutoShape 10"/>
          <p:cNvCxnSpPr>
            <a:cxnSpLocks noChangeShapeType="1"/>
          </p:cNvCxnSpPr>
          <p:nvPr/>
        </p:nvCxnSpPr>
        <p:spPr bwMode="auto">
          <a:xfrm flipV="1">
            <a:off x="2627313" y="3068638"/>
            <a:ext cx="0" cy="208915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55307" name="AutoShape 11"/>
          <p:cNvCxnSpPr>
            <a:cxnSpLocks noChangeShapeType="1"/>
          </p:cNvCxnSpPr>
          <p:nvPr/>
        </p:nvCxnSpPr>
        <p:spPr bwMode="auto">
          <a:xfrm flipV="1">
            <a:off x="4787900" y="3068638"/>
            <a:ext cx="0" cy="208915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55308" name="AutoShape 12"/>
          <p:cNvCxnSpPr>
            <a:cxnSpLocks noChangeShapeType="1"/>
          </p:cNvCxnSpPr>
          <p:nvPr/>
        </p:nvCxnSpPr>
        <p:spPr bwMode="auto">
          <a:xfrm flipV="1">
            <a:off x="5724525" y="2349500"/>
            <a:ext cx="0" cy="2016125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55309" name="AutoShape 13"/>
          <p:cNvCxnSpPr>
            <a:cxnSpLocks noChangeShapeType="1"/>
          </p:cNvCxnSpPr>
          <p:nvPr/>
        </p:nvCxnSpPr>
        <p:spPr bwMode="auto">
          <a:xfrm flipV="1">
            <a:off x="2627313" y="2349500"/>
            <a:ext cx="1296987" cy="719138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cxnSp>
        <p:nvCxnSpPr>
          <p:cNvPr id="55310" name="AutoShape 14"/>
          <p:cNvCxnSpPr>
            <a:cxnSpLocks noChangeShapeType="1"/>
          </p:cNvCxnSpPr>
          <p:nvPr/>
        </p:nvCxnSpPr>
        <p:spPr bwMode="auto">
          <a:xfrm>
            <a:off x="3924300" y="2349500"/>
            <a:ext cx="18002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3924300" y="1268413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55312" name="Text Box 16"/>
          <p:cNvSpPr txBox="1">
            <a:spLocks noChangeArrowheads="1"/>
          </p:cNvSpPr>
          <p:nvPr/>
        </p:nvSpPr>
        <p:spPr bwMode="auto">
          <a:xfrm>
            <a:off x="6804025" y="4437063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B</a:t>
            </a:r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1476375" y="501332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55314" name="Oval 18"/>
          <p:cNvSpPr>
            <a:spLocks noChangeArrowheads="1"/>
          </p:cNvSpPr>
          <p:nvPr/>
        </p:nvSpPr>
        <p:spPr bwMode="auto">
          <a:xfrm>
            <a:off x="4716463" y="2924175"/>
            <a:ext cx="215900" cy="2159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5315" name="Oval 19"/>
          <p:cNvSpPr>
            <a:spLocks noChangeArrowheads="1"/>
          </p:cNvSpPr>
          <p:nvPr/>
        </p:nvSpPr>
        <p:spPr bwMode="auto">
          <a:xfrm>
            <a:off x="2535238" y="2924175"/>
            <a:ext cx="215900" cy="2159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5316" name="Oval 20"/>
          <p:cNvSpPr>
            <a:spLocks noChangeArrowheads="1"/>
          </p:cNvSpPr>
          <p:nvPr/>
        </p:nvSpPr>
        <p:spPr bwMode="auto">
          <a:xfrm>
            <a:off x="5651500" y="4221163"/>
            <a:ext cx="215900" cy="2159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5317" name="Oval 21"/>
          <p:cNvSpPr>
            <a:spLocks noChangeArrowheads="1"/>
          </p:cNvSpPr>
          <p:nvPr/>
        </p:nvSpPr>
        <p:spPr bwMode="auto">
          <a:xfrm>
            <a:off x="5610225" y="2249488"/>
            <a:ext cx="215900" cy="2159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5318" name="Oval 22"/>
          <p:cNvSpPr>
            <a:spLocks noChangeArrowheads="1"/>
          </p:cNvSpPr>
          <p:nvPr/>
        </p:nvSpPr>
        <p:spPr bwMode="auto">
          <a:xfrm>
            <a:off x="3779838" y="2205038"/>
            <a:ext cx="215900" cy="2159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5319" name="Oval 23"/>
          <p:cNvSpPr>
            <a:spLocks noChangeArrowheads="1"/>
          </p:cNvSpPr>
          <p:nvPr/>
        </p:nvSpPr>
        <p:spPr bwMode="auto">
          <a:xfrm>
            <a:off x="2555875" y="5013325"/>
            <a:ext cx="215900" cy="2159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5320" name="Oval 24"/>
          <p:cNvSpPr>
            <a:spLocks noChangeArrowheads="1"/>
          </p:cNvSpPr>
          <p:nvPr/>
        </p:nvSpPr>
        <p:spPr bwMode="auto">
          <a:xfrm>
            <a:off x="4643438" y="5013325"/>
            <a:ext cx="215900" cy="2159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5321" name="Oval 25"/>
          <p:cNvSpPr>
            <a:spLocks noChangeArrowheads="1"/>
          </p:cNvSpPr>
          <p:nvPr/>
        </p:nvSpPr>
        <p:spPr bwMode="auto">
          <a:xfrm>
            <a:off x="3851275" y="4292600"/>
            <a:ext cx="215900" cy="2159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5322" name="Oval 26"/>
          <p:cNvSpPr>
            <a:spLocks noChangeArrowheads="1"/>
          </p:cNvSpPr>
          <p:nvPr/>
        </p:nvSpPr>
        <p:spPr bwMode="auto">
          <a:xfrm>
            <a:off x="7235825" y="5589588"/>
            <a:ext cx="215900" cy="2159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7524750" y="5516563"/>
            <a:ext cx="1055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= TRUE</a:t>
            </a:r>
          </a:p>
        </p:txBody>
      </p:sp>
      <p:sp>
        <p:nvSpPr>
          <p:cNvPr id="55324" name="Oval 28"/>
          <p:cNvSpPr>
            <a:spLocks noChangeArrowheads="1"/>
          </p:cNvSpPr>
          <p:nvPr/>
        </p:nvSpPr>
        <p:spPr bwMode="auto">
          <a:xfrm>
            <a:off x="7235825" y="6021388"/>
            <a:ext cx="215900" cy="2159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5325" name="Text Box 29"/>
          <p:cNvSpPr txBox="1">
            <a:spLocks noChangeArrowheads="1"/>
          </p:cNvSpPr>
          <p:nvPr/>
        </p:nvSpPr>
        <p:spPr bwMode="auto">
          <a:xfrm>
            <a:off x="7524750" y="5949950"/>
            <a:ext cx="116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= FALSE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NN and DT</a:t>
            </a:r>
            <a:r>
              <a:rPr lang="en-US" sz="4000" smtClean="0">
                <a:solidFill>
                  <a:schemeClr val="tx1"/>
                </a:solidFill>
              </a:rPr>
              <a:t/>
            </a:r>
            <a:br>
              <a:rPr lang="en-US" sz="4000" smtClean="0">
                <a:solidFill>
                  <a:schemeClr val="tx1"/>
                </a:solidFill>
              </a:rPr>
            </a:br>
            <a:endParaRPr lang="en-US" sz="4000" smtClean="0">
              <a:solidFill>
                <a:schemeClr val="tx1"/>
              </a:solidFill>
            </a:endParaRPr>
          </a:p>
        </p:txBody>
      </p:sp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093788"/>
            <a:ext cx="4522788" cy="401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3429000" y="3432175"/>
            <a:ext cx="1392238" cy="727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1460500" y="2060575"/>
            <a:ext cx="1268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perceptron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2505075" y="3074988"/>
            <a:ext cx="1471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decision tree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835025" y="5187950"/>
            <a:ext cx="3252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Majority function of 11 inputs</a:t>
            </a:r>
          </a:p>
        </p:txBody>
      </p:sp>
      <p:pic>
        <p:nvPicPr>
          <p:cNvPr id="56328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1374775"/>
            <a:ext cx="4133850" cy="375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7751763" y="2517775"/>
            <a:ext cx="1392237" cy="7270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6858000" y="3660775"/>
            <a:ext cx="1268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perceptron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6096000" y="2441575"/>
            <a:ext cx="1471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decision tree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5562600" y="5260975"/>
            <a:ext cx="3408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Non-linearly separable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>Neural Networks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23850" y="1052513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Computational methods for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representing functions using networks of simple arithmetic computing elements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learning such representations from examples (supervised learning)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Particularly useful for complex functions with </a:t>
            </a:r>
            <a:r>
              <a:rPr lang="en-US" sz="2000" i="1"/>
              <a:t>continuous-valued</a:t>
            </a:r>
            <a:r>
              <a:rPr lang="en-US" sz="2000"/>
              <a:t> outputs and large # of noisy inputs</a:t>
            </a:r>
          </a:p>
          <a:p>
            <a:pPr marL="742950" lvl="1" indent="-285750">
              <a:lnSpc>
                <a:spcPct val="30000"/>
              </a:lnSpc>
              <a:spcBef>
                <a:spcPct val="20000"/>
              </a:spcBef>
              <a:buFontTx/>
              <a:buChar char="•"/>
            </a:pPr>
            <a:endParaRPr lang="en-US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/>
              <a:t> </a:t>
            </a:r>
            <a:r>
              <a:rPr lang="en-US"/>
              <a:t>Inspired by the architecture of the brain</a:t>
            </a:r>
            <a:r>
              <a:rPr lang="en-US" sz="2800"/>
              <a:t>: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The simple arithmetic computing elements correspond to neurons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a neural network corresponds to a collection of interconnected neurons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>Selecting a NN structure</a:t>
            </a:r>
            <a:endParaRPr lang="en-US" sz="4000" smtClean="0">
              <a:solidFill>
                <a:schemeClr val="tx1"/>
              </a:solidFill>
            </a:endParaRPr>
          </a:p>
        </p:txBody>
      </p:sp>
      <p:sp>
        <p:nvSpPr>
          <p:cNvPr id="472067" name="Rectangle 3"/>
          <p:cNvSpPr>
            <a:spLocks noChangeArrowheads="1"/>
          </p:cNvSpPr>
          <p:nvPr/>
        </p:nvSpPr>
        <p:spPr bwMode="auto">
          <a:xfrm>
            <a:off x="0" y="765175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Too few hidden units may make it impossible to learn the appropriate function, too many might cause overfitting.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Analogous to building the DT with one branch per example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Some algorithms start from large networks: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consider only fully connected networks, so that you need to decide only on the number of layers and units in it. </a:t>
            </a:r>
          </a:p>
          <a:p>
            <a:pPr marL="1143000" lvl="2" indent="-2286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Mostly trial and error:  pick some reasonable structures, do cross-validation and keep the best.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Or start from a fully-connected network, and use information theory over the trained network to see what weights and possibly units can be dropped (</a:t>
            </a:r>
            <a:r>
              <a:rPr lang="en-US" sz="2000" b="1"/>
              <a:t>optimal brain damage algorithm</a:t>
            </a:r>
            <a:r>
              <a:rPr lang="en-US" sz="2000"/>
              <a:t>). Repeat.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Others start from small NN (e.g. </a:t>
            </a:r>
            <a:r>
              <a:rPr lang="en-US" b="1"/>
              <a:t>tiling</a:t>
            </a:r>
            <a:r>
              <a:rPr lang="en-US"/>
              <a:t>):</a:t>
            </a:r>
            <a:r>
              <a:rPr lang="en-US" sz="2000"/>
              <a:t>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try single unit , see how it works and add weights and possibly units to deal with examples that are classified incorrectly. Repeat.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7145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Discussion on NN</a:t>
            </a:r>
            <a:endParaRPr lang="en-US" sz="4000" smtClean="0">
              <a:solidFill>
                <a:schemeClr val="tx1"/>
              </a:solidFill>
            </a:endParaRPr>
          </a:p>
        </p:txBody>
      </p:sp>
      <p:sp>
        <p:nvSpPr>
          <p:cNvPr id="474115" name="Rectangle 3"/>
          <p:cNvSpPr>
            <a:spLocks noChangeArrowheads="1"/>
          </p:cNvSpPr>
          <p:nvPr/>
        </p:nvSpPr>
        <p:spPr bwMode="auto">
          <a:xfrm>
            <a:off x="304800" y="99060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Well suited for continuous inputs and outputs, unlike DT.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>
                <a:latin typeface="MTSYN" charset="0"/>
              </a:rPr>
              <a:t> </a:t>
            </a:r>
            <a:r>
              <a:rPr lang="en-US"/>
              <a:t>Can represent any function of a set of attributes, but how to design a good topology is still largely unknown.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In the worst-case, the number of epochs is exponential in the number of inputs. In practice, time of convergence is highly variable.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They are very tolerant to noise in the input data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NN are essentially </a:t>
            </a:r>
            <a:r>
              <a:rPr lang="en-US" b="1"/>
              <a:t>black boxes</a:t>
            </a:r>
            <a:r>
              <a:rPr lang="en-US"/>
              <a:t>: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almost impossible to give meaning to weights and hidden units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not possible to explain why a good output is generated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Hard to  use prior domain knowledge to design the NN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34290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Applications</a:t>
            </a:r>
            <a:endParaRPr lang="en-US" sz="4000" smtClean="0">
              <a:solidFill>
                <a:schemeClr val="tx1"/>
              </a:solidFill>
            </a:endParaRPr>
          </a:p>
        </p:txBody>
      </p:sp>
      <p:sp>
        <p:nvSpPr>
          <p:cNvPr id="476163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NET talk: NN that learns how to pronounce written text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29 input units for letters and punctuation, 80 hidden units, and output units representing the phonetic features of the sound to be produced (e.g., low or high, voiced or unvoiced).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78% level of accuracy (not too good)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training set for </a:t>
            </a:r>
            <a:r>
              <a:rPr lang="en-US" sz="2000" dirty="0" err="1"/>
              <a:t>Nettalk</a:t>
            </a:r>
            <a:r>
              <a:rPr lang="en-US" sz="2000" dirty="0"/>
              <a:t>: 1024 word-text hand-transcribed into the proper phonetic features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endParaRPr lang="en-US" sz="2000" dirty="0">
              <a:solidFill>
                <a:srgbClr val="D6009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34290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Applications</a:t>
            </a:r>
            <a:endParaRPr lang="en-US" sz="4000" smtClean="0">
              <a:solidFill>
                <a:schemeClr val="tx1"/>
              </a:solidFill>
            </a:endParaRPr>
          </a:p>
        </p:txBody>
      </p:sp>
      <p:sp>
        <p:nvSpPr>
          <p:cNvPr id="494595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NN to recognize the digits in zip codes on hand addressed envelops.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16 X 16 array of pixels as inputs, three hidden layers with 768, 192 and 30 units, 10 output units for the 10 digits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Trained on 7000 examples, reached 99% accuracy on 2000 test examples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</a:pPr>
            <a:endParaRPr lang="en-US" sz="2000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/>
              <a:t>ALVINN: learns how to steer a vehicle on a single lane highway.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30 X 32 array of pixels as inputs, representing image of the road ahead, 5 hidden layers, 30 output units each for a steering direction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sz="2000"/>
              <a:t>Has driven up to 90miles on public highways, as well on dirt roads and bike paths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Neurons in the Brain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990600"/>
            <a:ext cx="8496300" cy="493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68313" y="836613"/>
            <a:ext cx="7632700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sz="1800">
                <a:latin typeface="Arial" pitchFamily="34" charset="0"/>
              </a:rPr>
              <a:t>neuron is also known as </a:t>
            </a:r>
            <a:r>
              <a:rPr lang="en-US" sz="1800" b="1">
                <a:latin typeface="Arial" pitchFamily="34" charset="0"/>
              </a:rPr>
              <a:t>nerve cell</a:t>
            </a:r>
            <a:r>
              <a:rPr lang="en-US" sz="1800">
                <a:latin typeface="Arial" pitchFamily="34" charset="0"/>
              </a:rPr>
              <a:t>. </a:t>
            </a:r>
          </a:p>
          <a:p>
            <a:pPr>
              <a:spcBef>
                <a:spcPct val="30000"/>
              </a:spcBef>
            </a:pPr>
            <a:r>
              <a:rPr lang="en-US" sz="1800">
                <a:latin typeface="Arial" pitchFamily="34" charset="0"/>
              </a:rPr>
              <a:t>Axons of one neuron connect to </a:t>
            </a:r>
            <a:r>
              <a:rPr lang="en-US" sz="1800" b="1">
                <a:latin typeface="Arial" pitchFamily="34" charset="0"/>
              </a:rPr>
              <a:t>dendrites</a:t>
            </a:r>
            <a:r>
              <a:rPr lang="en-US" sz="1800">
                <a:latin typeface="Arial" pitchFamily="34" charset="0"/>
              </a:rPr>
              <a:t> and cell bodies of other neurons, through </a:t>
            </a:r>
            <a:r>
              <a:rPr lang="en-US" sz="1800" b="1">
                <a:latin typeface="Arial" pitchFamily="34" charset="0"/>
              </a:rPr>
              <a:t>synapses</a:t>
            </a:r>
            <a:r>
              <a:rPr lang="en-US" sz="1800">
                <a:latin typeface="Arial" pitchFamily="34" charset="0"/>
              </a:rPr>
              <a:t>. </a:t>
            </a:r>
          </a:p>
          <a:p>
            <a:pPr>
              <a:spcBef>
                <a:spcPct val="30000"/>
              </a:spcBef>
            </a:pPr>
            <a:r>
              <a:rPr lang="en-US" sz="1800">
                <a:latin typeface="Arial" pitchFamily="34" charset="0"/>
              </a:rPr>
              <a:t>Signals are transmitted from neuron to neuron by complicated </a:t>
            </a:r>
            <a:r>
              <a:rPr lang="en-US" sz="1800" b="1">
                <a:latin typeface="Arial" pitchFamily="34" charset="0"/>
              </a:rPr>
              <a:t>electrochemical reactions.</a:t>
            </a:r>
            <a:r>
              <a:rPr lang="en-US" sz="1800">
                <a:latin typeface="Arial" pitchFamily="34" charset="0"/>
              </a:rPr>
              <a:t> </a:t>
            </a:r>
          </a:p>
          <a:p>
            <a:pPr>
              <a:spcBef>
                <a:spcPct val="30000"/>
              </a:spcBef>
            </a:pPr>
            <a:r>
              <a:rPr lang="en-US" sz="1800">
                <a:latin typeface="Arial" pitchFamily="34" charset="0"/>
              </a:rPr>
              <a:t>These reactions generate </a:t>
            </a:r>
            <a:r>
              <a:rPr lang="en-US" sz="1800" b="1">
                <a:latin typeface="Arial" pitchFamily="34" charset="0"/>
              </a:rPr>
              <a:t>chemical transmitter substances</a:t>
            </a:r>
            <a:r>
              <a:rPr lang="en-US" sz="1800">
                <a:latin typeface="Arial" pitchFamily="34" charset="0"/>
              </a:rPr>
              <a:t> that are released through the synapses, enter the dendrites and raises or lowers  the electrical potential of the cell body. </a:t>
            </a:r>
          </a:p>
          <a:p>
            <a:pPr>
              <a:spcBef>
                <a:spcPct val="30000"/>
              </a:spcBef>
            </a:pPr>
            <a:r>
              <a:rPr lang="en-US" sz="1800">
                <a:latin typeface="Arial" pitchFamily="34" charset="0"/>
              </a:rPr>
              <a:t>When this potential reaches  a given threshold, an electrical pulse of </a:t>
            </a:r>
            <a:r>
              <a:rPr lang="en-US" sz="1800" b="1">
                <a:latin typeface="Arial" pitchFamily="34" charset="0"/>
              </a:rPr>
              <a:t>action potential</a:t>
            </a:r>
            <a:r>
              <a:rPr lang="en-US" sz="1800">
                <a:latin typeface="Arial" pitchFamily="34" charset="0"/>
              </a:rPr>
              <a:t> is sent down the </a:t>
            </a:r>
            <a:r>
              <a:rPr lang="en-US" sz="1800" b="1">
                <a:latin typeface="Arial" pitchFamily="34" charset="0"/>
              </a:rPr>
              <a:t>axion </a:t>
            </a:r>
            <a:r>
              <a:rPr lang="en-US" sz="1800">
                <a:latin typeface="Arial" pitchFamily="34" charset="0"/>
              </a:rPr>
              <a:t>and passes to other neurons through their synapses, which can be either excitatory or inhibitory. </a:t>
            </a:r>
          </a:p>
          <a:p>
            <a:pPr>
              <a:spcBef>
                <a:spcPct val="30000"/>
              </a:spcBef>
            </a:pPr>
            <a:r>
              <a:rPr lang="en-US" sz="1800">
                <a:latin typeface="Arial" pitchFamily="34" charset="0"/>
              </a:rPr>
              <a:t>Strength of connections change in response to patterns of stimulations, and new connections are continuously formed. This seems to be the basic mechanism for learning in the brain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534400" cy="685800"/>
          </a:xfrm>
        </p:spPr>
        <p:txBody>
          <a:bodyPr/>
          <a:lstStyle/>
          <a:p>
            <a:pPr eaLnBrk="1" hangingPunct="1"/>
            <a:r>
              <a:rPr lang="en-US" sz="4000" smtClean="0"/>
              <a:t>Neural Networks: Basic Components</a:t>
            </a:r>
            <a:r>
              <a:rPr lang="en-US" sz="4000" b="0" smtClean="0">
                <a:solidFill>
                  <a:schemeClr val="tx1"/>
                </a:solidFill>
              </a:rPr>
              <a:t/>
            </a:r>
            <a:br>
              <a:rPr lang="en-US" sz="4000" b="0" smtClean="0">
                <a:solidFill>
                  <a:schemeClr val="tx1"/>
                </a:solidFill>
              </a:rPr>
            </a:br>
            <a:endParaRPr lang="en-US" sz="4000" b="0" smtClean="0">
              <a:solidFill>
                <a:schemeClr val="tx1"/>
              </a:solidFill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04800" y="1143000"/>
            <a:ext cx="8534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Artificial neurons, or </a:t>
            </a:r>
            <a:r>
              <a:rPr lang="en-US" b="1"/>
              <a:t>units</a:t>
            </a:r>
            <a:endParaRPr lang="en-US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b="1"/>
              <a:t>Links</a:t>
            </a:r>
            <a:r>
              <a:rPr lang="en-US"/>
              <a:t> that connect the units, each with an associated </a:t>
            </a:r>
            <a:r>
              <a:rPr lang="en-US" b="1"/>
              <a:t>weight</a:t>
            </a:r>
            <a:endParaRPr lang="en-US"/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Each unit has</a:t>
            </a:r>
            <a:r>
              <a:rPr lang="en-US" sz="2800"/>
              <a:t>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b="1"/>
              <a:t>input links</a:t>
            </a:r>
            <a:r>
              <a:rPr lang="en-US"/>
              <a:t> from other units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b="1"/>
              <a:t>output links</a:t>
            </a:r>
            <a:r>
              <a:rPr lang="en-US"/>
              <a:t> to other units. 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 b="1"/>
              <a:t>activation level</a:t>
            </a:r>
            <a:r>
              <a:rPr lang="en-US"/>
              <a:t>, which is a function of its inputs and weights and represents the output of the unit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b="1"/>
              <a:t>Input </a:t>
            </a:r>
            <a:r>
              <a:rPr lang="en-US"/>
              <a:t>and</a:t>
            </a:r>
            <a:r>
              <a:rPr lang="en-US" b="1"/>
              <a:t> output units</a:t>
            </a:r>
            <a:r>
              <a:rPr lang="en-US"/>
              <a:t> in the network are connected to the  environment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9702</TotalTime>
  <Words>3378</Words>
  <Application>Microsoft Office PowerPoint</Application>
  <PresentationFormat>On-screen Show (4:3)</PresentationFormat>
  <Paragraphs>710</Paragraphs>
  <Slides>63</Slides>
  <Notes>62</Notes>
  <HiddenSlides>4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63</vt:i4>
      </vt:variant>
    </vt:vector>
  </HeadingPairs>
  <TitlesOfParts>
    <vt:vector size="67" baseType="lpstr">
      <vt:lpstr>Default Design</vt:lpstr>
      <vt:lpstr>Photo Editor Photo</vt:lpstr>
      <vt:lpstr>Microsoft Equation 3.0</vt:lpstr>
      <vt:lpstr>Equation</vt:lpstr>
      <vt:lpstr>Slide 1</vt:lpstr>
      <vt:lpstr>Department of Computer Science Undergraduate Events</vt:lpstr>
      <vt:lpstr>Slide 3</vt:lpstr>
      <vt:lpstr>Slide 4</vt:lpstr>
      <vt:lpstr>Supervised Learning </vt:lpstr>
      <vt:lpstr>Neural Networks </vt:lpstr>
      <vt:lpstr>Neurons in the Brain</vt:lpstr>
      <vt:lpstr>Slide 8</vt:lpstr>
      <vt:lpstr>Neural Networks: Basic Components </vt:lpstr>
      <vt:lpstr>Sample Neural Network</vt:lpstr>
      <vt:lpstr>Why Neural Networks? </vt:lpstr>
      <vt:lpstr>Slide 12</vt:lpstr>
      <vt:lpstr>Example Classification Data (2)</vt:lpstr>
      <vt:lpstr>Neural Network for the News Example</vt:lpstr>
      <vt:lpstr>  Neural Network for the News Example  </vt:lpstr>
      <vt:lpstr>  Neural Network for the News Example  </vt:lpstr>
      <vt:lpstr>Slide 17</vt:lpstr>
      <vt:lpstr>Basic Unit</vt:lpstr>
      <vt:lpstr>Basic Unit</vt:lpstr>
      <vt:lpstr>Activation Functions</vt:lpstr>
      <vt:lpstr>Activation Functions</vt:lpstr>
      <vt:lpstr>Activation Functions</vt:lpstr>
      <vt:lpstr>Step Function</vt:lpstr>
      <vt:lpstr>Sample Units for Logic Gates</vt:lpstr>
      <vt:lpstr>Sample Units for Logic Gates</vt:lpstr>
      <vt:lpstr>Getting rid of the threshold</vt:lpstr>
      <vt:lpstr>Slide 27</vt:lpstr>
      <vt:lpstr>Perceptrons</vt:lpstr>
      <vt:lpstr> Perceptron Expressiveness </vt:lpstr>
      <vt:lpstr> Perceptron Expressiveness </vt:lpstr>
      <vt:lpstr> Perceptron Expressiveness </vt:lpstr>
      <vt:lpstr> Which functions can they represent? </vt:lpstr>
      <vt:lpstr> Which functions can they represent? </vt:lpstr>
      <vt:lpstr> Perceptron Expressiveness </vt:lpstr>
      <vt:lpstr> Feed Forward NN </vt:lpstr>
      <vt:lpstr>Neural Network for the News Example</vt:lpstr>
      <vt:lpstr>Output of  A Feed Forward NN</vt:lpstr>
      <vt:lpstr>Expressiveness of Feed Forward NN</vt:lpstr>
      <vt:lpstr>Expressiveness of Feed Forward NN</vt:lpstr>
      <vt:lpstr>Slide 40</vt:lpstr>
      <vt:lpstr>Slide 41</vt:lpstr>
      <vt:lpstr> Prediction Error </vt:lpstr>
      <vt:lpstr> General NN Learning Algorithm </vt:lpstr>
      <vt:lpstr> General NN Learning Algorithm </vt:lpstr>
      <vt:lpstr> Back Propagation Learning </vt:lpstr>
      <vt:lpstr> Backpropagation learning algorithm </vt:lpstr>
      <vt:lpstr> BP as Gradient Descent Search </vt:lpstr>
      <vt:lpstr> Gradient Descent Search </vt:lpstr>
      <vt:lpstr>Weight Update (output layer)</vt:lpstr>
      <vt:lpstr>Weight Update (output layer)</vt:lpstr>
      <vt:lpstr>Weight Update (other layers)</vt:lpstr>
      <vt:lpstr>Drawback of BackPropagation</vt:lpstr>
      <vt:lpstr> Simulation of NN learning </vt:lpstr>
      <vt:lpstr> NN and DT </vt:lpstr>
      <vt:lpstr> NN and DT </vt:lpstr>
      <vt:lpstr> NN and DT </vt:lpstr>
      <vt:lpstr> NN and DT </vt:lpstr>
      <vt:lpstr> NN and DT </vt:lpstr>
      <vt:lpstr> NN and DT </vt:lpstr>
      <vt:lpstr>Selecting a NN structure</vt:lpstr>
      <vt:lpstr> Discussion on NN</vt:lpstr>
      <vt:lpstr> Applications</vt:lpstr>
      <vt:lpstr> Applications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Cristina</cp:lastModifiedBy>
  <cp:revision>597</cp:revision>
  <dcterms:created xsi:type="dcterms:W3CDTF">2000-08-26T02:46:38Z</dcterms:created>
  <dcterms:modified xsi:type="dcterms:W3CDTF">2010-03-10T00:21:45Z</dcterms:modified>
</cp:coreProperties>
</file>