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324" r:id="rId2"/>
    <p:sldId id="286" r:id="rId3"/>
    <p:sldId id="291" r:id="rId4"/>
    <p:sldId id="453" r:id="rId5"/>
    <p:sldId id="449" r:id="rId6"/>
    <p:sldId id="431" r:id="rId7"/>
    <p:sldId id="296" r:id="rId8"/>
    <p:sldId id="295" r:id="rId9"/>
    <p:sldId id="430" r:id="rId10"/>
    <p:sldId id="332" r:id="rId11"/>
    <p:sldId id="355" r:id="rId12"/>
    <p:sldId id="425" r:id="rId13"/>
    <p:sldId id="426" r:id="rId14"/>
    <p:sldId id="412" r:id="rId15"/>
    <p:sldId id="404" r:id="rId16"/>
    <p:sldId id="435" r:id="rId17"/>
    <p:sldId id="414" r:id="rId18"/>
    <p:sldId id="464" r:id="rId19"/>
    <p:sldId id="466" r:id="rId20"/>
    <p:sldId id="467" r:id="rId21"/>
    <p:sldId id="347" r:id="rId22"/>
    <p:sldId id="415" r:id="rId23"/>
    <p:sldId id="417" r:id="rId24"/>
    <p:sldId id="416" r:id="rId25"/>
    <p:sldId id="418" r:id="rId26"/>
    <p:sldId id="419" r:id="rId27"/>
    <p:sldId id="469" r:id="rId28"/>
    <p:sldId id="420" r:id="rId29"/>
    <p:sldId id="436" r:id="rId30"/>
    <p:sldId id="437" r:id="rId31"/>
    <p:sldId id="470" r:id="rId32"/>
    <p:sldId id="446" r:id="rId33"/>
    <p:sldId id="432" r:id="rId34"/>
    <p:sldId id="360" r:id="rId35"/>
    <p:sldId id="361" r:id="rId36"/>
    <p:sldId id="434" r:id="rId37"/>
    <p:sldId id="441" r:id="rId38"/>
    <p:sldId id="457" r:id="rId39"/>
    <p:sldId id="458" r:id="rId40"/>
    <p:sldId id="459" r:id="rId41"/>
    <p:sldId id="471" r:id="rId42"/>
    <p:sldId id="447" r:id="rId43"/>
    <p:sldId id="443" r:id="rId44"/>
    <p:sldId id="444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D60093"/>
    <a:srgbClr val="009900"/>
    <a:srgbClr val="FF0000"/>
    <a:srgbClr val="9900CC"/>
    <a:srgbClr val="9966FF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9362" autoAdjust="0"/>
  </p:normalViewPr>
  <p:slideViewPr>
    <p:cSldViewPr>
      <p:cViewPr varScale="1">
        <p:scale>
          <a:sx n="120" d="100"/>
          <a:sy n="120" d="100"/>
        </p:scale>
        <p:origin x="-12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362EBD-B414-4C34-8380-6107A016CE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23FF8C-4F5A-42EF-9EF0-D70C6FF21AB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123C5-6615-40A9-AEBB-AC373DB898BC}" type="slidenum">
              <a:rPr lang="en-US"/>
              <a:pPr/>
              <a:t>1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F64A5-7E41-405B-A8A3-BD579AEB691C}" type="slidenum">
              <a:rPr lang="en-US"/>
              <a:pPr/>
              <a:t>10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8E981-8F2C-44BE-B81C-DD8E75421650}" type="slidenum">
              <a:rPr lang="en-US"/>
              <a:pPr/>
              <a:t>11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A02EEC-E853-48C6-8F57-7B4506DE0EB3}" type="slidenum">
              <a:rPr lang="en-US"/>
              <a:pPr/>
              <a:t>12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3117E-4A7F-4522-BD52-2655C5887942}" type="slidenum">
              <a:rPr lang="en-US"/>
              <a:pPr/>
              <a:t>13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75E43-AD01-4974-8CDC-409FBD273FAB}" type="slidenum">
              <a:rPr lang="en-US"/>
              <a:pPr/>
              <a:t>14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E0A81-4647-46C1-9791-4C828345C63B}" type="slidenum">
              <a:rPr lang="en-US"/>
              <a:pPr/>
              <a:t>15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FE939-B1E2-4FD6-852B-93C05104C69B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15BDC-3F22-4C63-84AD-AD9ACE9278FC}" type="slidenum">
              <a:rPr lang="en-US"/>
              <a:pPr/>
              <a:t>17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E7B84-A8CF-4577-9612-018352DA78CC}" type="slidenum">
              <a:rPr lang="en-US"/>
              <a:pPr/>
              <a:t>19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123C5-6615-40A9-AEBB-AC373DB898BC}" type="slidenum">
              <a:rPr lang="en-US"/>
              <a:pPr/>
              <a:t>20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D5DE0-380A-4D07-B5CD-2ACAE4955CEA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E04DB-2C5E-4B4F-A562-6655561A3940}" type="slidenum">
              <a:rPr lang="en-US"/>
              <a:pPr/>
              <a:t>21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EEAB9-E0C7-4EDA-AAFE-BE9970AE41E1}" type="slidenum">
              <a:rPr lang="en-US"/>
              <a:pPr/>
              <a:t>22</a:t>
            </a:fld>
            <a:endParaRPr 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C171C-0E28-4CDA-96DA-6CE3620AF3FC}" type="slidenum">
              <a:rPr lang="en-US"/>
              <a:pPr/>
              <a:t>23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D26E83-9977-4F2E-9B0A-D7D64BE90010}" type="slidenum">
              <a:rPr lang="en-US"/>
              <a:pPr/>
              <a:t>24</a:t>
            </a:fld>
            <a:endParaRPr lang="en-US"/>
          </a:p>
        </p:txBody>
      </p:sp>
      <p:sp>
        <p:nvSpPr>
          <p:cNvPr id="4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ECE45A-80EE-4FA7-97A1-4D1F1D0D5098}" type="slidenum">
              <a:rPr lang="en-US"/>
              <a:pPr/>
              <a:t>25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17962-5319-4C7A-9086-D0185A182BC6}" type="slidenum">
              <a:rPr lang="en-US"/>
              <a:pPr/>
              <a:t>26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117962-5319-4C7A-9086-D0185A182BC6}" type="slidenum">
              <a:rPr lang="en-US"/>
              <a:pPr/>
              <a:t>27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D834D5-953A-4C9F-BF33-CA6BB5704C80}" type="slidenum">
              <a:rPr lang="en-US"/>
              <a:pPr/>
              <a:t>28</a:t>
            </a:fld>
            <a:endParaRPr lang="en-US"/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2A33C1-FBE3-449D-BAFD-251DA0358E0D}" type="slidenum">
              <a:rPr lang="en-US"/>
              <a:pPr/>
              <a:t>29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5DFA1-8555-4D9E-B297-D4B9DAC9735C}" type="slidenum">
              <a:rPr lang="en-US"/>
              <a:pPr/>
              <a:t>30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A51F5-0EE6-44E2-91D3-EC9413A61D50}" type="slidenum">
              <a:rPr lang="en-US"/>
              <a:pPr/>
              <a:t>3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5DFA1-8555-4D9E-B297-D4B9DAC9735C}" type="slidenum">
              <a:rPr lang="en-US"/>
              <a:pPr/>
              <a:t>31</a:t>
            </a:fld>
            <a:endParaRPr 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3FF8C-4F5A-42EF-9EF0-D70C6FF21AB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0049B-378F-492F-AE2A-DD5BE034B8A2}" type="slidenum">
              <a:rPr lang="en-US"/>
              <a:pPr/>
              <a:t>33</a:t>
            </a:fld>
            <a:endParaRPr lang="en-US"/>
          </a:p>
        </p:txBody>
      </p:sp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600E3-195E-425C-9270-6A3E085B99D6}" type="slidenum">
              <a:rPr lang="en-US"/>
              <a:pPr/>
              <a:t>34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B4C8-4F33-4A32-B492-7037AE599A00}" type="slidenum">
              <a:rPr lang="en-US"/>
              <a:pPr/>
              <a:t>35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E2D61-2900-468D-9372-B8A0949F9DE7}" type="slidenum">
              <a:rPr lang="en-US"/>
              <a:pPr/>
              <a:t>36</a:t>
            </a:fld>
            <a:endParaRPr lang="en-US"/>
          </a:p>
        </p:txBody>
      </p:sp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8AB4BC-46A5-4A8E-AAC4-07FA809A38F4}" type="slidenum">
              <a:rPr lang="en-US"/>
              <a:pPr/>
              <a:t>37</a:t>
            </a:fld>
            <a:endParaRPr lang="en-US"/>
          </a:p>
        </p:txBody>
      </p:sp>
      <p:sp>
        <p:nvSpPr>
          <p:cNvPr id="46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CC556-2962-4AA3-B08D-FA709CC684E9}" type="slidenum">
              <a:rPr lang="en-US"/>
              <a:pPr/>
              <a:t>38</a:t>
            </a:fld>
            <a:endParaRPr 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41387-C47D-45AA-BB80-76EC5BBF20B9}" type="slidenum">
              <a:rPr lang="en-US"/>
              <a:pPr/>
              <a:t>39</a:t>
            </a:fld>
            <a:endParaRPr 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E56648-56BA-4D20-8298-78C05DDED1F9}" type="slidenum">
              <a:rPr lang="en-US"/>
              <a:pPr/>
              <a:t>40</a:t>
            </a:fld>
            <a:endParaRPr lang="en-US"/>
          </a:p>
        </p:txBody>
      </p:sp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E7D0B-566E-4966-B2F5-E38EE17D9C2F}" type="slidenum">
              <a:rPr lang="en-US"/>
              <a:pPr/>
              <a:t>4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802584-0D61-4A01-B268-C93F49F6CED7}" type="slidenum">
              <a:rPr lang="en-US"/>
              <a:pPr/>
              <a:t>41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E02DCA-C937-41A5-ADB9-2062DC624FBF}" type="slidenum">
              <a:rPr lang="en-US"/>
              <a:pPr/>
              <a:t>42</a:t>
            </a:fld>
            <a:endParaRPr lang="en-US"/>
          </a:p>
        </p:txBody>
      </p:sp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731D6-2C9C-4019-8E36-7C564C76F238}" type="slidenum">
              <a:rPr lang="en-US"/>
              <a:pPr/>
              <a:t>43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276355-04F6-4E1B-B878-EB7EDDB7E960}" type="slidenum">
              <a:rPr lang="en-US"/>
              <a:pPr/>
              <a:t>44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6335A5-932A-4AC2-9031-F4C185ADC796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F6F40-2F8F-40BF-B89C-3ADE6291EACB}" type="slidenum">
              <a:rPr lang="en-US"/>
              <a:pPr/>
              <a:t>6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641A29-F2E6-4865-93AC-7F99DCAF9B5A}" type="slidenum">
              <a:rPr lang="en-US"/>
              <a:pPr/>
              <a:t>7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D470E-289A-4ACB-9B27-DB15B5303FF6}" type="slidenum">
              <a:rPr lang="en-US"/>
              <a:pPr/>
              <a:t>8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27" tIns="45713" rIns="91427" bIns="4571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E889FD-4CD9-4DA1-825C-224C3CFD5444}" type="slidenum">
              <a:rPr lang="en-US"/>
              <a:pPr/>
              <a:t>9</a:t>
            </a:fld>
            <a:endParaRPr lang="en-US"/>
          </a:p>
        </p:txBody>
      </p:sp>
      <p:sp>
        <p:nvSpPr>
          <p:cNvPr id="44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CCD8D-39A6-4197-8570-EE96ACDC6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9CA5F-9032-4EF9-A713-02D3178497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A652A-E865-4849-8236-EA33D7391C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521D85D-2F3D-43AB-898E-7E5422A2D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06A69-0647-457A-BE06-8C99AD2C6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D235A-012E-4EC4-8DC0-8EF95289A1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B7068-75E6-4419-9AE9-AF21D00F9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409B4-A005-423A-93C0-F9F28B6DE2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80C7F-68FA-48CC-9D43-0F5FA13833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89BCC-4503-4CC0-B9A0-AF2100582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17A5D-6ACE-449B-BE74-BB32331FB9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C9710-EF88-480F-A41C-EC9A191EF4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210820-EC13-41D7-BD49-0B93CC081D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35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3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35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3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5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slide" Target="slide12.x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5D07-F431-4C9E-82DD-FBD3F1625BB1}" type="slidenum">
              <a:rPr lang="en-US"/>
              <a:pPr/>
              <a:t>1</a:t>
            </a:fld>
            <a:endParaRPr lang="en-US"/>
          </a:p>
        </p:txBody>
      </p:sp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Learning: Overview and Decision Trees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35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Learning: Intro and General concepts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Decision Trees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Basic Concepts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Finding the best DT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3A26E-3B25-48F7-93F6-CA8C5A4D779D}" type="slidenum">
              <a:rPr lang="en-US"/>
              <a:pPr/>
              <a:t>10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Learning Decision Trees</a:t>
            </a:r>
          </a:p>
        </p:txBody>
      </p:sp>
      <p:sp>
        <p:nvSpPr>
          <p:cNvPr id="220163" name="Rectangle 3"/>
          <p:cNvSpPr>
            <a:spLocks noChangeArrowheads="1"/>
          </p:cNvSpPr>
          <p:nvPr/>
        </p:nvSpPr>
        <p:spPr bwMode="auto">
          <a:xfrm>
            <a:off x="395288" y="1196975"/>
            <a:ext cx="8497887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Method for supervised classification (we will assume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/>
              <a:t>attributes with finite discrete values)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Representation is a </a:t>
            </a:r>
            <a:r>
              <a:rPr lang="en-US" b="1" dirty="0"/>
              <a:t>decision tree</a:t>
            </a:r>
            <a:r>
              <a:rPr lang="en-US" dirty="0"/>
              <a:t>.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Bias is towards simple decision trees.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Search through the space of decision trees, from simple decision trees to more complex 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6D679-5AC5-44C0-9A48-27265B854A9A}" type="slidenum">
              <a:rPr lang="en-US"/>
              <a:pPr/>
              <a:t>11</a:t>
            </a:fld>
            <a:endParaRPr lang="en-U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Example Classification Data (2)</a:t>
            </a:r>
          </a:p>
        </p:txBody>
      </p:sp>
      <p:graphicFrame>
        <p:nvGraphicFramePr>
          <p:cNvPr id="268291" name="Object 3"/>
          <p:cNvGraphicFramePr>
            <a:graphicFrameLocks noChangeAspect="1"/>
          </p:cNvGraphicFramePr>
          <p:nvPr/>
        </p:nvGraphicFramePr>
        <p:xfrm>
          <a:off x="228600" y="1066800"/>
          <a:ext cx="8077200" cy="4451350"/>
        </p:xfrm>
        <a:graphic>
          <a:graphicData uri="http://schemas.openxmlformats.org/presentationml/2006/ole">
            <p:oleObj spid="_x0000_s268291" name="Photo Editor Photo" r:id="rId4" imgW="6428571" imgH="3543795" progId="">
              <p:embed/>
            </p:oleObj>
          </a:graphicData>
        </a:graphic>
      </p:graphicFrame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609600" y="5562600"/>
            <a:ext cx="792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want to classify new examples on property </a:t>
            </a:r>
            <a:r>
              <a:rPr lang="en-US" b="1" i="1">
                <a:solidFill>
                  <a:srgbClr val="CC3399"/>
                </a:solidFill>
              </a:rPr>
              <a:t>Action</a:t>
            </a:r>
            <a:r>
              <a:rPr lang="en-US" i="1"/>
              <a:t> </a:t>
            </a:r>
            <a:r>
              <a:rPr lang="en-US"/>
              <a:t>based</a:t>
            </a:r>
          </a:p>
          <a:p>
            <a:pPr>
              <a:spcBef>
                <a:spcPct val="50000"/>
              </a:spcBef>
            </a:pPr>
            <a:r>
              <a:rPr lang="en-US"/>
              <a:t>on the examples’ </a:t>
            </a:r>
            <a:r>
              <a:rPr lang="en-US" i="1"/>
              <a:t>Author, Thread, Length</a:t>
            </a:r>
            <a:r>
              <a:rPr lang="en-US"/>
              <a:t>, and </a:t>
            </a:r>
            <a:r>
              <a:rPr lang="en-US" i="1"/>
              <a:t>Where.</a:t>
            </a:r>
          </a:p>
        </p:txBody>
      </p:sp>
      <p:sp>
        <p:nvSpPr>
          <p:cNvPr id="268293" name="Rectangle 5"/>
          <p:cNvSpPr>
            <a:spLocks noChangeArrowheads="1"/>
          </p:cNvSpPr>
          <p:nvPr/>
        </p:nvSpPr>
        <p:spPr bwMode="auto">
          <a:xfrm>
            <a:off x="1403350" y="1196975"/>
            <a:ext cx="1008063" cy="417671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" name="Action Button: Forward or Next 6">
            <a:hlinkClick r:id="rId5" action="ppaction://hlinksldjump" highlightClick="1"/>
          </p:cNvPr>
          <p:cNvSpPr/>
          <p:nvPr/>
        </p:nvSpPr>
        <p:spPr>
          <a:xfrm>
            <a:off x="8429652" y="5643578"/>
            <a:ext cx="214314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571480"/>
            <a:ext cx="4929222" cy="642942"/>
          </a:xfr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400" dirty="0" smtClean="0"/>
              <a:t>A </a:t>
            </a:r>
            <a:r>
              <a:rPr lang="en-US" sz="2400" b="1" dirty="0" smtClean="0"/>
              <a:t>decision tree</a:t>
            </a:r>
            <a:r>
              <a:rPr lang="en-US" sz="2400" dirty="0" smtClean="0"/>
              <a:t> is a tree where:</a:t>
            </a:r>
            <a:endParaRPr lang="en-US" sz="2400" dirty="0"/>
          </a:p>
        </p:txBody>
      </p:sp>
      <p:sp>
        <p:nvSpPr>
          <p:cNvPr id="426017" name="Rectangle 3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 dirty="0" smtClean="0"/>
              <a:t>Decision Trees (DT)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285852" y="1785926"/>
            <a:ext cx="6276996" cy="4591064"/>
            <a:chOff x="609600" y="838200"/>
            <a:chExt cx="7239000" cy="5181600"/>
          </a:xfrm>
        </p:grpSpPr>
        <p:sp>
          <p:nvSpPr>
            <p:cNvPr id="41" name="Rectangle 2"/>
            <p:cNvSpPr>
              <a:spLocks noChangeArrowheads="1"/>
            </p:cNvSpPr>
            <p:nvPr/>
          </p:nvSpPr>
          <p:spPr bwMode="auto">
            <a:xfrm>
              <a:off x="3505200" y="838200"/>
              <a:ext cx="1143000" cy="533400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author</a:t>
              </a:r>
            </a:p>
          </p:txBody>
        </p:sp>
        <p:cxnSp>
          <p:nvCxnSpPr>
            <p:cNvPr id="42" name="AutoShape 3"/>
            <p:cNvCxnSpPr>
              <a:cxnSpLocks noChangeShapeType="1"/>
            </p:cNvCxnSpPr>
            <p:nvPr/>
          </p:nvCxnSpPr>
          <p:spPr bwMode="auto">
            <a:xfrm flipH="1">
              <a:off x="2362200" y="1400175"/>
              <a:ext cx="1714500" cy="85725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43" name="AutoShape 4"/>
            <p:cNvCxnSpPr>
              <a:cxnSpLocks noChangeShapeType="1"/>
            </p:cNvCxnSpPr>
            <p:nvPr/>
          </p:nvCxnSpPr>
          <p:spPr bwMode="auto">
            <a:xfrm>
              <a:off x="4076700" y="1400175"/>
              <a:ext cx="2133600" cy="108585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4" name="Rectangle 5"/>
            <p:cNvSpPr>
              <a:spLocks noChangeArrowheads="1"/>
            </p:cNvSpPr>
            <p:nvPr/>
          </p:nvSpPr>
          <p:spPr bwMode="auto">
            <a:xfrm>
              <a:off x="1752600" y="2286000"/>
              <a:ext cx="1143000" cy="457200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length</a:t>
              </a:r>
            </a:p>
          </p:txBody>
        </p:sp>
        <p:sp>
          <p:nvSpPr>
            <p:cNvPr id="45" name="Rectangle 6"/>
            <p:cNvSpPr>
              <a:spLocks noChangeArrowheads="1"/>
            </p:cNvSpPr>
            <p:nvPr/>
          </p:nvSpPr>
          <p:spPr bwMode="auto">
            <a:xfrm>
              <a:off x="1905000" y="15240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unknown</a:t>
              </a:r>
            </a:p>
          </p:txBody>
        </p:sp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838200" y="2771775"/>
              <a:ext cx="1485900" cy="628650"/>
              <a:chOff x="3168" y="1842"/>
              <a:chExt cx="936" cy="396"/>
            </a:xfrm>
          </p:grpSpPr>
          <p:cxnSp>
            <p:nvCxnSpPr>
              <p:cNvPr id="68" name="AutoShape 8"/>
              <p:cNvCxnSpPr>
                <a:cxnSpLocks noChangeShapeType="1"/>
                <a:stCxn id="44" idx="2"/>
              </p:cNvCxnSpPr>
              <p:nvPr/>
            </p:nvCxnSpPr>
            <p:spPr bwMode="auto">
              <a:xfrm flipH="1">
                <a:off x="3480" y="1842"/>
                <a:ext cx="624" cy="396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9" name="Rectangle 9"/>
              <p:cNvSpPr>
                <a:spLocks noChangeArrowheads="1"/>
              </p:cNvSpPr>
              <p:nvPr/>
            </p:nvSpPr>
            <p:spPr bwMode="auto">
              <a:xfrm>
                <a:off x="3168" y="1920"/>
                <a:ext cx="480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short</a:t>
                </a:r>
              </a:p>
            </p:txBody>
          </p:sp>
        </p:grpSp>
        <p:grpSp>
          <p:nvGrpSpPr>
            <p:cNvPr id="47" name="Group 10"/>
            <p:cNvGrpSpPr>
              <a:grpSpLocks/>
            </p:cNvGrpSpPr>
            <p:nvPr/>
          </p:nvGrpSpPr>
          <p:grpSpPr bwMode="auto">
            <a:xfrm>
              <a:off x="2324100" y="2771775"/>
              <a:ext cx="1638300" cy="628650"/>
              <a:chOff x="4104" y="1842"/>
              <a:chExt cx="1032" cy="396"/>
            </a:xfrm>
          </p:grpSpPr>
          <p:cxnSp>
            <p:nvCxnSpPr>
              <p:cNvPr id="66" name="AutoShape 11"/>
              <p:cNvCxnSpPr>
                <a:cxnSpLocks noChangeShapeType="1"/>
                <a:stCxn id="44" idx="2"/>
              </p:cNvCxnSpPr>
              <p:nvPr/>
            </p:nvCxnSpPr>
            <p:spPr bwMode="auto">
              <a:xfrm>
                <a:off x="4104" y="1842"/>
                <a:ext cx="624" cy="396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7" name="Rectangle 12"/>
              <p:cNvSpPr>
                <a:spLocks noChangeArrowheads="1"/>
              </p:cNvSpPr>
              <p:nvPr/>
            </p:nvSpPr>
            <p:spPr bwMode="auto">
              <a:xfrm>
                <a:off x="4368" y="1920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long</a:t>
                </a:r>
              </a:p>
            </p:txBody>
          </p:sp>
        </p:grp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2819400" y="34290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</a:t>
              </a:r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auto">
            <a:xfrm>
              <a:off x="609600" y="34290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reads</a:t>
              </a:r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auto">
            <a:xfrm>
              <a:off x="5791200" y="2514600"/>
              <a:ext cx="1219200" cy="457200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thread</a:t>
              </a:r>
            </a:p>
          </p:txBody>
        </p:sp>
        <p:sp>
          <p:nvSpPr>
            <p:cNvPr id="51" name="Rectangle 16"/>
            <p:cNvSpPr>
              <a:spLocks noChangeArrowheads="1"/>
            </p:cNvSpPr>
            <p:nvPr/>
          </p:nvSpPr>
          <p:spPr bwMode="auto">
            <a:xfrm>
              <a:off x="5105400" y="16002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known</a:t>
              </a:r>
            </a:p>
          </p:txBody>
        </p:sp>
        <p:sp>
          <p:nvSpPr>
            <p:cNvPr id="52" name="Rectangle 17"/>
            <p:cNvSpPr>
              <a:spLocks noChangeArrowheads="1"/>
            </p:cNvSpPr>
            <p:nvPr/>
          </p:nvSpPr>
          <p:spPr bwMode="auto">
            <a:xfrm>
              <a:off x="4953000" y="3886200"/>
              <a:ext cx="1143000" cy="533400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length</a:t>
              </a:r>
            </a:p>
          </p:txBody>
        </p:sp>
        <p:cxnSp>
          <p:nvCxnSpPr>
            <p:cNvPr id="53" name="AutoShape 18"/>
            <p:cNvCxnSpPr>
              <a:cxnSpLocks noChangeShapeType="1"/>
              <a:stCxn id="50" idx="2"/>
            </p:cNvCxnSpPr>
            <p:nvPr/>
          </p:nvCxnSpPr>
          <p:spPr bwMode="auto">
            <a:xfrm>
              <a:off x="6400800" y="3000375"/>
              <a:ext cx="723900" cy="85725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grpSp>
          <p:nvGrpSpPr>
            <p:cNvPr id="54" name="Group 19"/>
            <p:cNvGrpSpPr>
              <a:grpSpLocks/>
            </p:cNvGrpSpPr>
            <p:nvPr/>
          </p:nvGrpSpPr>
          <p:grpSpPr bwMode="auto">
            <a:xfrm>
              <a:off x="4572000" y="3000375"/>
              <a:ext cx="1828800" cy="857250"/>
              <a:chOff x="528" y="1698"/>
              <a:chExt cx="1152" cy="540"/>
            </a:xfrm>
          </p:grpSpPr>
          <p:cxnSp>
            <p:nvCxnSpPr>
              <p:cNvPr id="64" name="AutoShape 20"/>
              <p:cNvCxnSpPr>
                <a:cxnSpLocks noChangeShapeType="1"/>
                <a:stCxn id="50" idx="2"/>
                <a:endCxn id="52" idx="0"/>
              </p:cNvCxnSpPr>
              <p:nvPr/>
            </p:nvCxnSpPr>
            <p:spPr bwMode="auto">
              <a:xfrm flipH="1">
                <a:off x="1128" y="1698"/>
                <a:ext cx="552" cy="540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5" name="Rectangle 21"/>
              <p:cNvSpPr>
                <a:spLocks noChangeArrowheads="1"/>
              </p:cNvSpPr>
              <p:nvPr/>
            </p:nvSpPr>
            <p:spPr bwMode="auto">
              <a:xfrm>
                <a:off x="528" y="1824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new</a:t>
                </a:r>
              </a:p>
            </p:txBody>
          </p:sp>
        </p:grpSp>
        <p:sp>
          <p:nvSpPr>
            <p:cNvPr id="55" name="Rectangle 22"/>
            <p:cNvSpPr>
              <a:spLocks noChangeArrowheads="1"/>
            </p:cNvSpPr>
            <p:nvPr/>
          </p:nvSpPr>
          <p:spPr bwMode="auto">
            <a:xfrm>
              <a:off x="6934200" y="3276600"/>
              <a:ext cx="838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old</a:t>
              </a:r>
            </a:p>
          </p:txBody>
        </p:sp>
        <p:sp>
          <p:nvSpPr>
            <p:cNvPr id="56" name="Rectangle 23"/>
            <p:cNvSpPr>
              <a:spLocks noChangeArrowheads="1"/>
            </p:cNvSpPr>
            <p:nvPr/>
          </p:nvSpPr>
          <p:spPr bwMode="auto">
            <a:xfrm>
              <a:off x="6629400" y="40386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</a:t>
              </a:r>
            </a:p>
          </p:txBody>
        </p:sp>
        <p:grpSp>
          <p:nvGrpSpPr>
            <p:cNvPr id="57" name="Group 24"/>
            <p:cNvGrpSpPr>
              <a:grpSpLocks/>
            </p:cNvGrpSpPr>
            <p:nvPr/>
          </p:nvGrpSpPr>
          <p:grpSpPr bwMode="auto">
            <a:xfrm>
              <a:off x="5524500" y="4448175"/>
              <a:ext cx="1409700" cy="1266825"/>
              <a:chOff x="1128" y="2610"/>
              <a:chExt cx="888" cy="798"/>
            </a:xfrm>
          </p:grpSpPr>
          <p:cxnSp>
            <p:nvCxnSpPr>
              <p:cNvPr id="62" name="AutoShape 25"/>
              <p:cNvCxnSpPr>
                <a:cxnSpLocks noChangeShapeType="1"/>
                <a:stCxn id="52" idx="2"/>
                <a:endCxn id="58" idx="0"/>
              </p:cNvCxnSpPr>
              <p:nvPr/>
            </p:nvCxnSpPr>
            <p:spPr bwMode="auto">
              <a:xfrm>
                <a:off x="1128" y="2610"/>
                <a:ext cx="216" cy="798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63" name="Rectangle 26"/>
              <p:cNvSpPr>
                <a:spLocks noChangeArrowheads="1"/>
              </p:cNvSpPr>
              <p:nvPr/>
            </p:nvSpPr>
            <p:spPr bwMode="auto">
              <a:xfrm>
                <a:off x="1248" y="3072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short</a:t>
                </a:r>
              </a:p>
            </p:txBody>
          </p:sp>
        </p:grp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5257800" y="57150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reads</a:t>
              </a:r>
            </a:p>
          </p:txBody>
        </p:sp>
        <p:cxnSp>
          <p:nvCxnSpPr>
            <p:cNvPr id="59" name="AutoShape 35"/>
            <p:cNvCxnSpPr>
              <a:cxnSpLocks noChangeShapeType="1"/>
              <a:stCxn id="52" idx="2"/>
            </p:cNvCxnSpPr>
            <p:nvPr/>
          </p:nvCxnSpPr>
          <p:spPr bwMode="auto">
            <a:xfrm flipH="1">
              <a:off x="4800600" y="4448175"/>
              <a:ext cx="723900" cy="1114425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60" name="Rectangle 36"/>
            <p:cNvSpPr>
              <a:spLocks noChangeArrowheads="1"/>
            </p:cNvSpPr>
            <p:nvPr/>
          </p:nvSpPr>
          <p:spPr bwMode="auto">
            <a:xfrm>
              <a:off x="3733800" y="48768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  <p:sp>
          <p:nvSpPr>
            <p:cNvPr id="61" name="Rectangle 37"/>
            <p:cNvSpPr>
              <a:spLocks noChangeArrowheads="1"/>
            </p:cNvSpPr>
            <p:nvPr/>
          </p:nvSpPr>
          <p:spPr bwMode="auto">
            <a:xfrm>
              <a:off x="3810000" y="5486400"/>
              <a:ext cx="1219200" cy="30480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14282" y="1214422"/>
            <a:ext cx="3429024" cy="1071570"/>
            <a:chOff x="214282" y="1214422"/>
            <a:chExt cx="3429024" cy="1071570"/>
          </a:xfrm>
        </p:grpSpPr>
        <p:sp>
          <p:nvSpPr>
            <p:cNvPr id="70" name="Rectangular Callout 69"/>
            <p:cNvSpPr/>
            <p:nvPr/>
          </p:nvSpPr>
          <p:spPr>
            <a:xfrm>
              <a:off x="428596" y="1214422"/>
              <a:ext cx="3214710" cy="857256"/>
            </a:xfrm>
            <a:prstGeom prst="wedgeRectCallout">
              <a:avLst>
                <a:gd name="adj1" fmla="val 26997"/>
                <a:gd name="adj2" fmla="val 93850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The non-leaf nodes are labeled with attributes.</a:t>
              </a:r>
            </a:p>
            <a:p>
              <a:pPr algn="ctr"/>
              <a:endParaRPr lang="en-CA" dirty="0"/>
            </a:p>
          </p:txBody>
        </p:sp>
        <p:sp>
          <p:nvSpPr>
            <p:cNvPr id="71" name="Rectangular Callout 70"/>
            <p:cNvSpPr/>
            <p:nvPr/>
          </p:nvSpPr>
          <p:spPr>
            <a:xfrm>
              <a:off x="214282" y="1214422"/>
              <a:ext cx="3429024" cy="1071570"/>
            </a:xfrm>
            <a:prstGeom prst="wedgeRectCallout">
              <a:avLst>
                <a:gd name="adj1" fmla="val -5715"/>
                <a:gd name="adj2" fmla="val 168981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spcBef>
                  <a:spcPts val="300"/>
                </a:spcBef>
              </a:pPr>
              <a:r>
                <a:rPr lang="en-US" sz="1800" dirty="0" smtClean="0">
                  <a:solidFill>
                    <a:schemeClr val="tx1"/>
                  </a:solidFill>
                </a:rPr>
                <a:t>Arcs out of a node are labeled with </a:t>
              </a:r>
            </a:p>
            <a:p>
              <a:pPr marL="342900" indent="-342900">
                <a:spcBef>
                  <a:spcPts val="300"/>
                </a:spcBef>
              </a:pPr>
              <a:r>
                <a:rPr lang="en-US" sz="1800" dirty="0" smtClean="0">
                  <a:solidFill>
                    <a:schemeClr val="tx1"/>
                  </a:solidFill>
                </a:rPr>
                <a:t>each of the  possible values of the </a:t>
              </a:r>
            </a:p>
            <a:p>
              <a:pPr marL="342900" indent="-342900">
                <a:spcBef>
                  <a:spcPts val="300"/>
                </a:spcBef>
              </a:pPr>
              <a:r>
                <a:rPr lang="en-US" sz="1800" dirty="0" smtClean="0">
                  <a:solidFill>
                    <a:schemeClr val="tx1"/>
                  </a:solidFill>
                </a:rPr>
                <a:t>attribute attached to that node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214942" y="857232"/>
            <a:ext cx="2857520" cy="714380"/>
            <a:chOff x="5214942" y="857232"/>
            <a:chExt cx="2857520" cy="714380"/>
          </a:xfrm>
        </p:grpSpPr>
        <p:sp>
          <p:nvSpPr>
            <p:cNvPr id="38" name="Rectangular Callout 37"/>
            <p:cNvSpPr/>
            <p:nvPr/>
          </p:nvSpPr>
          <p:spPr>
            <a:xfrm>
              <a:off x="5214942" y="857232"/>
              <a:ext cx="2857520" cy="714380"/>
            </a:xfrm>
            <a:prstGeom prst="wedgeRectCallout">
              <a:avLst>
                <a:gd name="adj1" fmla="val -63128"/>
                <a:gd name="adj2" fmla="val 95891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The non-leaf nodes are labeled with attributes.</a:t>
              </a:r>
            </a:p>
            <a:p>
              <a:pPr algn="ctr"/>
              <a:endParaRPr lang="en-CA" dirty="0"/>
            </a:p>
          </p:txBody>
        </p:sp>
        <p:sp>
          <p:nvSpPr>
            <p:cNvPr id="72" name="Rectangular Callout 71"/>
            <p:cNvSpPr/>
            <p:nvPr/>
          </p:nvSpPr>
          <p:spPr>
            <a:xfrm>
              <a:off x="5214942" y="857232"/>
              <a:ext cx="2857520" cy="714380"/>
            </a:xfrm>
            <a:prstGeom prst="wedgeRectCallout">
              <a:avLst>
                <a:gd name="adj1" fmla="val -1076"/>
                <a:gd name="adj2" fmla="val 273977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The non-leaf nodes are labeled with attributes.</a:t>
              </a:r>
            </a:p>
            <a:p>
              <a:pPr algn="ctr"/>
              <a:endParaRPr lang="en-CA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14282" y="4643446"/>
            <a:ext cx="2857520" cy="714380"/>
            <a:chOff x="214282" y="4643446"/>
            <a:chExt cx="2857520" cy="714380"/>
          </a:xfrm>
        </p:grpSpPr>
        <p:sp>
          <p:nvSpPr>
            <p:cNvPr id="74" name="Rectangular Callout 73"/>
            <p:cNvSpPr/>
            <p:nvPr/>
          </p:nvSpPr>
          <p:spPr>
            <a:xfrm>
              <a:off x="214282" y="4643446"/>
              <a:ext cx="2857520" cy="714380"/>
            </a:xfrm>
            <a:prstGeom prst="wedgeRectCallout">
              <a:avLst>
                <a:gd name="adj1" fmla="val 5881"/>
                <a:gd name="adj2" fmla="val -87759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Leaves are labeled with classifications</a:t>
              </a:r>
            </a:p>
            <a:p>
              <a:pPr algn="ctr"/>
              <a:endParaRPr lang="en-CA" dirty="0"/>
            </a:p>
          </p:txBody>
        </p:sp>
        <p:sp>
          <p:nvSpPr>
            <p:cNvPr id="75" name="Rectangular Callout 74"/>
            <p:cNvSpPr/>
            <p:nvPr/>
          </p:nvSpPr>
          <p:spPr>
            <a:xfrm>
              <a:off x="214282" y="4643446"/>
              <a:ext cx="2857520" cy="714380"/>
            </a:xfrm>
            <a:prstGeom prst="wedgeRectCallout">
              <a:avLst>
                <a:gd name="adj1" fmla="val 90193"/>
                <a:gd name="adj2" fmla="val 150431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Leaves are labeled with classifications</a:t>
              </a:r>
            </a:p>
            <a:p>
              <a:pPr algn="ctr"/>
              <a:endParaRPr lang="en-CA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F3882-CE5A-4B3E-8E66-F62CD9D919D8}" type="slidenum">
              <a:rPr lang="en-US"/>
              <a:pPr/>
              <a:t>13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 as classifiers</a:t>
            </a:r>
          </a:p>
        </p:txBody>
      </p:sp>
      <p:sp>
        <p:nvSpPr>
          <p:cNvPr id="428035" name="Rectangle 3"/>
          <p:cNvSpPr>
            <a:spLocks noChangeArrowheads="1"/>
          </p:cNvSpPr>
          <p:nvPr/>
        </p:nvSpPr>
        <p:spPr bwMode="auto">
          <a:xfrm>
            <a:off x="323850" y="981075"/>
            <a:ext cx="813593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To classify an example, filter in down the tree</a:t>
            </a:r>
          </a:p>
          <a:p>
            <a:pPr marL="342900" indent="-342900">
              <a:spcBef>
                <a:spcPct val="20000"/>
              </a:spcBef>
            </a:pP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For each attribute of the example, follow the branch corresponding to that attribute’s value.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When a leaf is reached, the example is classified as the label for that leaf.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8FBB7-7858-463E-9AA4-9BB93B04F4B2}" type="slidenum">
              <a:rPr lang="en-US"/>
              <a:pPr/>
              <a:t>14</a:t>
            </a:fld>
            <a:endParaRPr lang="en-US"/>
          </a:p>
        </p:txBody>
      </p:sp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3505200" y="838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cxnSp>
        <p:nvCxnSpPr>
          <p:cNvPr id="399363" name="AutoShape 3"/>
          <p:cNvCxnSpPr>
            <a:cxnSpLocks noChangeShapeType="1"/>
          </p:cNvCxnSpPr>
          <p:nvPr/>
        </p:nvCxnSpPr>
        <p:spPr bwMode="auto">
          <a:xfrm flipH="1">
            <a:off x="2362200" y="1400175"/>
            <a:ext cx="17145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99364" name="AutoShape 4"/>
          <p:cNvCxnSpPr>
            <a:cxnSpLocks noChangeShapeType="1"/>
          </p:cNvCxnSpPr>
          <p:nvPr/>
        </p:nvCxnSpPr>
        <p:spPr bwMode="auto">
          <a:xfrm>
            <a:off x="4076700" y="1400175"/>
            <a:ext cx="2133600" cy="1085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65" name="Rectangle 5"/>
          <p:cNvSpPr>
            <a:spLocks noChangeArrowheads="1"/>
          </p:cNvSpPr>
          <p:nvPr/>
        </p:nvSpPr>
        <p:spPr bwMode="auto">
          <a:xfrm>
            <a:off x="1752600" y="22860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99366" name="Rectangle 6"/>
          <p:cNvSpPr>
            <a:spLocks noChangeArrowheads="1"/>
          </p:cNvSpPr>
          <p:nvPr/>
        </p:nvSpPr>
        <p:spPr bwMode="auto">
          <a:xfrm>
            <a:off x="1905000" y="1524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grpSp>
        <p:nvGrpSpPr>
          <p:cNvPr id="399367" name="Group 7"/>
          <p:cNvGrpSpPr>
            <a:grpSpLocks/>
          </p:cNvGrpSpPr>
          <p:nvPr/>
        </p:nvGrpSpPr>
        <p:grpSpPr bwMode="auto">
          <a:xfrm>
            <a:off x="838200" y="2771775"/>
            <a:ext cx="1485900" cy="628650"/>
            <a:chOff x="3168" y="1842"/>
            <a:chExt cx="936" cy="396"/>
          </a:xfrm>
        </p:grpSpPr>
        <p:cxnSp>
          <p:nvCxnSpPr>
            <p:cNvPr id="399368" name="AutoShape 8"/>
            <p:cNvCxnSpPr>
              <a:cxnSpLocks noChangeShapeType="1"/>
              <a:stCxn id="399365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69" name="Rectangle 9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grpSp>
        <p:nvGrpSpPr>
          <p:cNvPr id="399370" name="Group 10"/>
          <p:cNvGrpSpPr>
            <a:grpSpLocks/>
          </p:cNvGrpSpPr>
          <p:nvPr/>
        </p:nvGrpSpPr>
        <p:grpSpPr bwMode="auto">
          <a:xfrm>
            <a:off x="2324100" y="2771775"/>
            <a:ext cx="1638300" cy="628650"/>
            <a:chOff x="4104" y="1842"/>
            <a:chExt cx="1032" cy="396"/>
          </a:xfrm>
        </p:grpSpPr>
        <p:cxnSp>
          <p:nvCxnSpPr>
            <p:cNvPr id="399371" name="AutoShape 11"/>
            <p:cNvCxnSpPr>
              <a:cxnSpLocks noChangeShapeType="1"/>
              <a:stCxn id="399365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72" name="Rectangle 12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399373" name="Rectangle 13"/>
          <p:cNvSpPr>
            <a:spLocks noChangeArrowheads="1"/>
          </p:cNvSpPr>
          <p:nvPr/>
        </p:nvSpPr>
        <p:spPr bwMode="auto">
          <a:xfrm>
            <a:off x="28194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99374" name="Rectangle 14"/>
          <p:cNvSpPr>
            <a:spLocks noChangeArrowheads="1"/>
          </p:cNvSpPr>
          <p:nvPr/>
        </p:nvSpPr>
        <p:spPr bwMode="auto">
          <a:xfrm>
            <a:off x="609600" y="3429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99375" name="Rectangle 15"/>
          <p:cNvSpPr>
            <a:spLocks noChangeArrowheads="1"/>
          </p:cNvSpPr>
          <p:nvPr/>
        </p:nvSpPr>
        <p:spPr bwMode="auto">
          <a:xfrm>
            <a:off x="5791200" y="25146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399376" name="Rectangle 16"/>
          <p:cNvSpPr>
            <a:spLocks noChangeArrowheads="1"/>
          </p:cNvSpPr>
          <p:nvPr/>
        </p:nvSpPr>
        <p:spPr bwMode="auto">
          <a:xfrm>
            <a:off x="5105400" y="1600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399377" name="Rectangle 17"/>
          <p:cNvSpPr>
            <a:spLocks noChangeArrowheads="1"/>
          </p:cNvSpPr>
          <p:nvPr/>
        </p:nvSpPr>
        <p:spPr bwMode="auto">
          <a:xfrm>
            <a:off x="4953000" y="38862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99378" name="AutoShape 18"/>
          <p:cNvCxnSpPr>
            <a:cxnSpLocks noChangeShapeType="1"/>
            <a:stCxn id="399375" idx="2"/>
          </p:cNvCxnSpPr>
          <p:nvPr/>
        </p:nvCxnSpPr>
        <p:spPr bwMode="auto">
          <a:xfrm>
            <a:off x="6400800" y="30003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399379" name="Group 19"/>
          <p:cNvGrpSpPr>
            <a:grpSpLocks/>
          </p:cNvGrpSpPr>
          <p:nvPr/>
        </p:nvGrpSpPr>
        <p:grpSpPr bwMode="auto">
          <a:xfrm>
            <a:off x="4572000" y="3000375"/>
            <a:ext cx="1828800" cy="857250"/>
            <a:chOff x="528" y="1698"/>
            <a:chExt cx="1152" cy="540"/>
          </a:xfrm>
        </p:grpSpPr>
        <p:cxnSp>
          <p:nvCxnSpPr>
            <p:cNvPr id="399380" name="AutoShape 20"/>
            <p:cNvCxnSpPr>
              <a:cxnSpLocks noChangeShapeType="1"/>
              <a:stCxn id="399375" idx="2"/>
              <a:endCxn id="399377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81" name="Rectangle 21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399382" name="Rectangle 22"/>
          <p:cNvSpPr>
            <a:spLocks noChangeArrowheads="1"/>
          </p:cNvSpPr>
          <p:nvPr/>
        </p:nvSpPr>
        <p:spPr bwMode="auto">
          <a:xfrm>
            <a:off x="6934200" y="3276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399383" name="Rectangle 23"/>
          <p:cNvSpPr>
            <a:spLocks noChangeArrowheads="1"/>
          </p:cNvSpPr>
          <p:nvPr/>
        </p:nvSpPr>
        <p:spPr bwMode="auto">
          <a:xfrm>
            <a:off x="6629400" y="4038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399384" name="Group 24"/>
          <p:cNvGrpSpPr>
            <a:grpSpLocks/>
          </p:cNvGrpSpPr>
          <p:nvPr/>
        </p:nvGrpSpPr>
        <p:grpSpPr bwMode="auto">
          <a:xfrm>
            <a:off x="5524500" y="4448175"/>
            <a:ext cx="1409700" cy="1266825"/>
            <a:chOff x="1128" y="2610"/>
            <a:chExt cx="888" cy="798"/>
          </a:xfrm>
        </p:grpSpPr>
        <p:cxnSp>
          <p:nvCxnSpPr>
            <p:cNvPr id="399385" name="AutoShape 25"/>
            <p:cNvCxnSpPr>
              <a:cxnSpLocks noChangeShapeType="1"/>
              <a:stCxn id="399377" idx="2"/>
              <a:endCxn id="399387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399386" name="Rectangle 26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399387" name="Rectangle 27"/>
          <p:cNvSpPr>
            <a:spLocks noChangeArrowheads="1"/>
          </p:cNvSpPr>
          <p:nvPr/>
        </p:nvSpPr>
        <p:spPr bwMode="auto">
          <a:xfrm>
            <a:off x="52578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99388" name="Rectangle 28"/>
          <p:cNvSpPr>
            <a:spLocks noChangeArrowheads="1"/>
          </p:cNvSpPr>
          <p:nvPr/>
        </p:nvSpPr>
        <p:spPr bwMode="auto">
          <a:xfrm>
            <a:off x="685800" y="3810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399389" name="Rectangle 29"/>
          <p:cNvSpPr>
            <a:spLocks noChangeArrowheads="1"/>
          </p:cNvSpPr>
          <p:nvPr/>
        </p:nvSpPr>
        <p:spPr bwMode="auto">
          <a:xfrm>
            <a:off x="2895600" y="3810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399390" name="Rectangle 30"/>
          <p:cNvSpPr>
            <a:spLocks noChangeArrowheads="1"/>
          </p:cNvSpPr>
          <p:nvPr/>
        </p:nvSpPr>
        <p:spPr bwMode="auto">
          <a:xfrm>
            <a:off x="7086600" y="3657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</a:t>
            </a:r>
          </a:p>
        </p:txBody>
      </p:sp>
      <p:sp>
        <p:nvSpPr>
          <p:cNvPr id="399391" name="Rectangle 31"/>
          <p:cNvSpPr>
            <a:spLocks noChangeArrowheads="1"/>
          </p:cNvSpPr>
          <p:nvPr/>
        </p:nvSpPr>
        <p:spPr bwMode="auto">
          <a:xfrm>
            <a:off x="4343400" y="5638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399392" name="Rectangle 32"/>
          <p:cNvSpPr>
            <a:spLocks noChangeArrowheads="1"/>
          </p:cNvSpPr>
          <p:nvPr/>
        </p:nvSpPr>
        <p:spPr bwMode="auto">
          <a:xfrm>
            <a:off x="6172200" y="5715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399393" name="Rectangle 33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 dirty="0" smtClean="0"/>
              <a:t>DT as a classifier</a:t>
            </a:r>
            <a:endParaRPr lang="en-US" dirty="0"/>
          </a:p>
        </p:txBody>
      </p:sp>
      <p:sp>
        <p:nvSpPr>
          <p:cNvPr id="399394" name="Rectangle 34"/>
          <p:cNvSpPr>
            <a:spLocks noChangeArrowheads="1"/>
          </p:cNvSpPr>
          <p:nvPr/>
        </p:nvSpPr>
        <p:spPr bwMode="auto">
          <a:xfrm>
            <a:off x="7772400" y="3657600"/>
            <a:ext cx="6858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e6</a:t>
            </a:r>
          </a:p>
        </p:txBody>
      </p:sp>
      <p:cxnSp>
        <p:nvCxnSpPr>
          <p:cNvPr id="399395" name="AutoShape 35"/>
          <p:cNvCxnSpPr>
            <a:cxnSpLocks noChangeShapeType="1"/>
            <a:stCxn id="399377" idx="2"/>
          </p:cNvCxnSpPr>
          <p:nvPr/>
        </p:nvCxnSpPr>
        <p:spPr bwMode="auto">
          <a:xfrm flipH="1">
            <a:off x="4800600" y="4448175"/>
            <a:ext cx="723900" cy="1114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99396" name="Rectangle 36"/>
          <p:cNvSpPr>
            <a:spLocks noChangeArrowheads="1"/>
          </p:cNvSpPr>
          <p:nvPr/>
        </p:nvSpPr>
        <p:spPr bwMode="auto">
          <a:xfrm>
            <a:off x="3733800" y="4876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99397" name="Rectangle 37"/>
          <p:cNvSpPr>
            <a:spLocks noChangeArrowheads="1"/>
          </p:cNvSpPr>
          <p:nvPr/>
        </p:nvSpPr>
        <p:spPr bwMode="auto">
          <a:xfrm>
            <a:off x="3810000" y="5486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99398" name="AutoShape 3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5288" y="6092825"/>
            <a:ext cx="538162" cy="504825"/>
          </a:xfrm>
          <a:prstGeom prst="actionButtonBackPreviou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8" grpId="0" autoUpdateAnimBg="0"/>
      <p:bldP spid="399389" grpId="0" autoUpdateAnimBg="0"/>
      <p:bldP spid="399390" grpId="0" autoUpdateAnimBg="0"/>
      <p:bldP spid="399391" grpId="0" autoUpdateAnimBg="0"/>
      <p:bldP spid="399392" grpId="0" autoUpdateAnimBg="0"/>
      <p:bldP spid="39939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E4EFC-637E-43CD-9323-915764E10983}" type="slidenum">
              <a:rPr lang="en-US"/>
              <a:pPr/>
              <a:t>15</a:t>
            </a:fld>
            <a:endParaRPr lang="en-US"/>
          </a:p>
        </p:txBody>
      </p:sp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3886200" y="11430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auto">
          <a:xfrm>
            <a:off x="1752600" y="2286000"/>
            <a:ext cx="838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5943600" y="24384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cxnSp>
        <p:nvCxnSpPr>
          <p:cNvPr id="381957" name="AutoShape 5"/>
          <p:cNvCxnSpPr>
            <a:cxnSpLocks noChangeShapeType="1"/>
            <a:stCxn id="381954" idx="2"/>
            <a:endCxn id="381955" idx="0"/>
          </p:cNvCxnSpPr>
          <p:nvPr/>
        </p:nvCxnSpPr>
        <p:spPr bwMode="auto">
          <a:xfrm flipH="1">
            <a:off x="2171700" y="1704975"/>
            <a:ext cx="2286000" cy="5524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58" name="AutoShape 6"/>
          <p:cNvCxnSpPr>
            <a:cxnSpLocks noChangeShapeType="1"/>
            <a:stCxn id="381954" idx="2"/>
            <a:endCxn id="381956" idx="0"/>
          </p:cNvCxnSpPr>
          <p:nvPr/>
        </p:nvCxnSpPr>
        <p:spPr bwMode="auto">
          <a:xfrm>
            <a:off x="4457700" y="1704975"/>
            <a:ext cx="205740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59" name="Rectangle 7"/>
          <p:cNvSpPr>
            <a:spLocks noChangeArrowheads="1"/>
          </p:cNvSpPr>
          <p:nvPr/>
        </p:nvSpPr>
        <p:spPr bwMode="auto">
          <a:xfrm>
            <a:off x="2667000" y="17526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known</a:t>
            </a:r>
          </a:p>
        </p:txBody>
      </p:sp>
      <p:sp>
        <p:nvSpPr>
          <p:cNvPr id="381960" name="Rectangle 8"/>
          <p:cNvSpPr>
            <a:spLocks noChangeArrowheads="1"/>
          </p:cNvSpPr>
          <p:nvPr/>
        </p:nvSpPr>
        <p:spPr bwMode="auto">
          <a:xfrm>
            <a:off x="838200" y="32766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81961" name="AutoShape 9"/>
          <p:cNvCxnSpPr>
            <a:cxnSpLocks noChangeShapeType="1"/>
            <a:stCxn id="381955" idx="2"/>
            <a:endCxn id="381960" idx="0"/>
          </p:cNvCxnSpPr>
          <p:nvPr/>
        </p:nvCxnSpPr>
        <p:spPr bwMode="auto">
          <a:xfrm flipH="1">
            <a:off x="1333500" y="27717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62" name="AutoShape 10"/>
          <p:cNvCxnSpPr>
            <a:cxnSpLocks noChangeShapeType="1"/>
            <a:stCxn id="381955" idx="2"/>
            <a:endCxn id="381974" idx="0"/>
          </p:cNvCxnSpPr>
          <p:nvPr/>
        </p:nvCxnSpPr>
        <p:spPr bwMode="auto">
          <a:xfrm>
            <a:off x="2171700" y="2771775"/>
            <a:ext cx="10287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5715000" y="16002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unknown</a:t>
            </a:r>
          </a:p>
        </p:txBody>
      </p:sp>
      <p:sp>
        <p:nvSpPr>
          <p:cNvPr id="381964" name="Rectangle 12"/>
          <p:cNvSpPr>
            <a:spLocks noChangeArrowheads="1"/>
          </p:cNvSpPr>
          <p:nvPr/>
        </p:nvSpPr>
        <p:spPr bwMode="auto">
          <a:xfrm>
            <a:off x="533400" y="28194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new</a:t>
            </a:r>
          </a:p>
        </p:txBody>
      </p:sp>
      <p:sp>
        <p:nvSpPr>
          <p:cNvPr id="381965" name="Rectangle 13"/>
          <p:cNvSpPr>
            <a:spLocks noChangeArrowheads="1"/>
          </p:cNvSpPr>
          <p:nvPr/>
        </p:nvSpPr>
        <p:spPr bwMode="auto">
          <a:xfrm>
            <a:off x="3200400" y="28194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cxnSp>
        <p:nvCxnSpPr>
          <p:cNvPr id="381966" name="AutoShape 14"/>
          <p:cNvCxnSpPr>
            <a:cxnSpLocks noChangeShapeType="1"/>
            <a:stCxn id="381960" idx="2"/>
          </p:cNvCxnSpPr>
          <p:nvPr/>
        </p:nvCxnSpPr>
        <p:spPr bwMode="auto">
          <a:xfrm flipH="1">
            <a:off x="685800" y="3838575"/>
            <a:ext cx="647700" cy="6572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67" name="AutoShape 15"/>
          <p:cNvCxnSpPr>
            <a:cxnSpLocks noChangeShapeType="1"/>
            <a:stCxn id="381960" idx="2"/>
            <a:endCxn id="381977" idx="0"/>
          </p:cNvCxnSpPr>
          <p:nvPr/>
        </p:nvCxnSpPr>
        <p:spPr bwMode="auto">
          <a:xfrm>
            <a:off x="1333500" y="3838575"/>
            <a:ext cx="60960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68" name="Rectangle 16"/>
          <p:cNvSpPr>
            <a:spLocks noChangeArrowheads="1"/>
          </p:cNvSpPr>
          <p:nvPr/>
        </p:nvSpPr>
        <p:spPr bwMode="auto">
          <a:xfrm>
            <a:off x="304800" y="38862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1969" name="Rectangle 17"/>
          <p:cNvSpPr>
            <a:spLocks noChangeArrowheads="1"/>
          </p:cNvSpPr>
          <p:nvPr/>
        </p:nvSpPr>
        <p:spPr bwMode="auto">
          <a:xfrm>
            <a:off x="1676400" y="3962400"/>
            <a:ext cx="838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short</a:t>
            </a:r>
          </a:p>
        </p:txBody>
      </p:sp>
      <p:sp>
        <p:nvSpPr>
          <p:cNvPr id="381970" name="Rectangle 18"/>
          <p:cNvSpPr>
            <a:spLocks noChangeArrowheads="1"/>
          </p:cNvSpPr>
          <p:nvPr/>
        </p:nvSpPr>
        <p:spPr bwMode="auto">
          <a:xfrm>
            <a:off x="9144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81971" name="Rectangle 19"/>
          <p:cNvSpPr>
            <a:spLocks noChangeArrowheads="1"/>
          </p:cNvSpPr>
          <p:nvPr/>
        </p:nvSpPr>
        <p:spPr bwMode="auto">
          <a:xfrm>
            <a:off x="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381972" name="Rectangle 20"/>
          <p:cNvSpPr>
            <a:spLocks noChangeArrowheads="1"/>
          </p:cNvSpPr>
          <p:nvPr/>
        </p:nvSpPr>
        <p:spPr bwMode="auto">
          <a:xfrm>
            <a:off x="99060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381973" name="Rectangle 21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  <a:noFill/>
          <a:ln/>
        </p:spPr>
        <p:txBody>
          <a:bodyPr/>
          <a:lstStyle/>
          <a:p>
            <a:r>
              <a:rPr lang="en-US" dirty="0" smtClean="0"/>
              <a:t>More than one tree usually fits the data</a:t>
            </a:r>
            <a:endParaRPr lang="en-US" dirty="0"/>
          </a:p>
        </p:txBody>
      </p:sp>
      <p:sp>
        <p:nvSpPr>
          <p:cNvPr id="381974" name="Rectangle 22"/>
          <p:cNvSpPr>
            <a:spLocks noChangeArrowheads="1"/>
          </p:cNvSpPr>
          <p:nvPr/>
        </p:nvSpPr>
        <p:spPr bwMode="auto">
          <a:xfrm>
            <a:off x="2743200" y="32766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81975" name="Rectangle 23"/>
          <p:cNvSpPr>
            <a:spLocks noChangeArrowheads="1"/>
          </p:cNvSpPr>
          <p:nvPr/>
        </p:nvSpPr>
        <p:spPr bwMode="auto">
          <a:xfrm>
            <a:off x="0" y="5715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76" name="Rectangle 24"/>
          <p:cNvSpPr>
            <a:spLocks noChangeArrowheads="1"/>
          </p:cNvSpPr>
          <p:nvPr/>
        </p:nvSpPr>
        <p:spPr bwMode="auto">
          <a:xfrm>
            <a:off x="1524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sp>
        <p:nvSpPr>
          <p:cNvPr id="381977" name="Rectangle 25"/>
          <p:cNvSpPr>
            <a:spLocks noChangeArrowheads="1"/>
          </p:cNvSpPr>
          <p:nvPr/>
        </p:nvSpPr>
        <p:spPr bwMode="auto">
          <a:xfrm>
            <a:off x="1524000" y="44958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1978" name="AutoShape 26"/>
          <p:cNvCxnSpPr>
            <a:cxnSpLocks noChangeShapeType="1"/>
            <a:stCxn id="381976" idx="2"/>
          </p:cNvCxnSpPr>
          <p:nvPr/>
        </p:nvCxnSpPr>
        <p:spPr bwMode="auto">
          <a:xfrm flipH="1">
            <a:off x="381000" y="5057775"/>
            <a:ext cx="1905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79" name="Rectangle 27"/>
          <p:cNvSpPr>
            <a:spLocks noChangeArrowheads="1"/>
          </p:cNvSpPr>
          <p:nvPr/>
        </p:nvSpPr>
        <p:spPr bwMode="auto">
          <a:xfrm>
            <a:off x="0" y="53340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80" name="AutoShape 28"/>
          <p:cNvCxnSpPr>
            <a:cxnSpLocks noChangeShapeType="1"/>
            <a:stCxn id="381977" idx="2"/>
          </p:cNvCxnSpPr>
          <p:nvPr/>
        </p:nvCxnSpPr>
        <p:spPr bwMode="auto">
          <a:xfrm flipH="1">
            <a:off x="1676400" y="5057775"/>
            <a:ext cx="2667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81" name="Rectangle 29"/>
          <p:cNvSpPr>
            <a:spLocks noChangeArrowheads="1"/>
          </p:cNvSpPr>
          <p:nvPr/>
        </p:nvSpPr>
        <p:spPr bwMode="auto">
          <a:xfrm>
            <a:off x="1524000" y="52578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82" name="AutoShape 30"/>
          <p:cNvCxnSpPr>
            <a:cxnSpLocks noChangeShapeType="1"/>
            <a:stCxn id="381974" idx="2"/>
            <a:endCxn id="381988" idx="0"/>
          </p:cNvCxnSpPr>
          <p:nvPr/>
        </p:nvCxnSpPr>
        <p:spPr bwMode="auto">
          <a:xfrm>
            <a:off x="3200400" y="3838575"/>
            <a:ext cx="0" cy="7048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83" name="Rectangle 31"/>
          <p:cNvSpPr>
            <a:spLocks noChangeArrowheads="1"/>
          </p:cNvSpPr>
          <p:nvPr/>
        </p:nvSpPr>
        <p:spPr bwMode="auto">
          <a:xfrm>
            <a:off x="3124200" y="39624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1984" name="Rectangle 32"/>
          <p:cNvSpPr>
            <a:spLocks noChangeArrowheads="1"/>
          </p:cNvSpPr>
          <p:nvPr/>
        </p:nvSpPr>
        <p:spPr bwMode="auto">
          <a:xfrm>
            <a:off x="32004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85" name="Rectangle 33"/>
          <p:cNvSpPr>
            <a:spLocks noChangeArrowheads="1"/>
          </p:cNvSpPr>
          <p:nvPr/>
        </p:nvSpPr>
        <p:spPr bwMode="auto">
          <a:xfrm>
            <a:off x="1981200" y="6172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</a:t>
            </a:r>
          </a:p>
        </p:txBody>
      </p:sp>
      <p:sp>
        <p:nvSpPr>
          <p:cNvPr id="381986" name="Rectangle 34"/>
          <p:cNvSpPr>
            <a:spLocks noChangeArrowheads="1"/>
          </p:cNvSpPr>
          <p:nvPr/>
        </p:nvSpPr>
        <p:spPr bwMode="auto">
          <a:xfrm>
            <a:off x="3276600" y="60960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e6</a:t>
            </a:r>
          </a:p>
        </p:txBody>
      </p:sp>
      <p:sp>
        <p:nvSpPr>
          <p:cNvPr id="381987" name="Rectangle 35"/>
          <p:cNvSpPr>
            <a:spLocks noChangeArrowheads="1"/>
          </p:cNvSpPr>
          <p:nvPr/>
        </p:nvSpPr>
        <p:spPr bwMode="auto">
          <a:xfrm>
            <a:off x="2133600" y="5867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1988" name="Rectangle 36"/>
          <p:cNvSpPr>
            <a:spLocks noChangeArrowheads="1"/>
          </p:cNvSpPr>
          <p:nvPr/>
        </p:nvSpPr>
        <p:spPr bwMode="auto">
          <a:xfrm>
            <a:off x="27432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1989" name="AutoShape 37"/>
          <p:cNvCxnSpPr>
            <a:cxnSpLocks noChangeShapeType="1"/>
            <a:stCxn id="381988" idx="2"/>
          </p:cNvCxnSpPr>
          <p:nvPr/>
        </p:nvCxnSpPr>
        <p:spPr bwMode="auto">
          <a:xfrm flipH="1">
            <a:off x="2514600" y="5133975"/>
            <a:ext cx="685800" cy="7334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0" name="Rectangle 38"/>
          <p:cNvSpPr>
            <a:spLocks noChangeArrowheads="1"/>
          </p:cNvSpPr>
          <p:nvPr/>
        </p:nvSpPr>
        <p:spPr bwMode="auto">
          <a:xfrm>
            <a:off x="2514600" y="5410200"/>
            <a:ext cx="6858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home</a:t>
            </a:r>
          </a:p>
        </p:txBody>
      </p:sp>
      <p:cxnSp>
        <p:nvCxnSpPr>
          <p:cNvPr id="381991" name="AutoShape 39"/>
          <p:cNvCxnSpPr>
            <a:cxnSpLocks noChangeShapeType="1"/>
            <a:stCxn id="381988" idx="2"/>
          </p:cNvCxnSpPr>
          <p:nvPr/>
        </p:nvCxnSpPr>
        <p:spPr bwMode="auto">
          <a:xfrm>
            <a:off x="3200400" y="5133975"/>
            <a:ext cx="5334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2" name="Rectangle 40"/>
          <p:cNvSpPr>
            <a:spLocks noChangeArrowheads="1"/>
          </p:cNvSpPr>
          <p:nvPr/>
        </p:nvSpPr>
        <p:spPr bwMode="auto">
          <a:xfrm>
            <a:off x="3352800" y="5181600"/>
            <a:ext cx="9144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sp>
        <p:nvSpPr>
          <p:cNvPr id="381993" name="Rectangle 41"/>
          <p:cNvSpPr>
            <a:spLocks noChangeArrowheads="1"/>
          </p:cNvSpPr>
          <p:nvPr/>
        </p:nvSpPr>
        <p:spPr bwMode="auto">
          <a:xfrm>
            <a:off x="5181600" y="3352800"/>
            <a:ext cx="9906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381994" name="AutoShape 42"/>
          <p:cNvCxnSpPr>
            <a:cxnSpLocks noChangeShapeType="1"/>
            <a:endCxn id="381993" idx="0"/>
          </p:cNvCxnSpPr>
          <p:nvPr/>
        </p:nvCxnSpPr>
        <p:spPr bwMode="auto">
          <a:xfrm flipH="1">
            <a:off x="5676900" y="2847975"/>
            <a:ext cx="8382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cxnSp>
        <p:nvCxnSpPr>
          <p:cNvPr id="381995" name="AutoShape 43"/>
          <p:cNvCxnSpPr>
            <a:cxnSpLocks noChangeShapeType="1"/>
            <a:endCxn id="382002" idx="0"/>
          </p:cNvCxnSpPr>
          <p:nvPr/>
        </p:nvCxnSpPr>
        <p:spPr bwMode="auto">
          <a:xfrm>
            <a:off x="6515100" y="2847975"/>
            <a:ext cx="1333500" cy="476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6" name="Rectangle 44"/>
          <p:cNvSpPr>
            <a:spLocks noChangeArrowheads="1"/>
          </p:cNvSpPr>
          <p:nvPr/>
        </p:nvSpPr>
        <p:spPr bwMode="auto">
          <a:xfrm>
            <a:off x="4876800" y="2895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new</a:t>
            </a:r>
          </a:p>
        </p:txBody>
      </p:sp>
      <p:sp>
        <p:nvSpPr>
          <p:cNvPr id="381997" name="Rectangle 45"/>
          <p:cNvSpPr>
            <a:spLocks noChangeArrowheads="1"/>
          </p:cNvSpPr>
          <p:nvPr/>
        </p:nvSpPr>
        <p:spPr bwMode="auto">
          <a:xfrm>
            <a:off x="7543800" y="28956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cxnSp>
        <p:nvCxnSpPr>
          <p:cNvPr id="381998" name="AutoShape 46"/>
          <p:cNvCxnSpPr>
            <a:cxnSpLocks noChangeShapeType="1"/>
            <a:stCxn id="381993" idx="2"/>
            <a:endCxn id="382003" idx="0"/>
          </p:cNvCxnSpPr>
          <p:nvPr/>
        </p:nvCxnSpPr>
        <p:spPr bwMode="auto">
          <a:xfrm>
            <a:off x="56769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1999" name="Rectangle 47"/>
          <p:cNvSpPr>
            <a:spLocks noChangeArrowheads="1"/>
          </p:cNvSpPr>
          <p:nvPr/>
        </p:nvSpPr>
        <p:spPr bwMode="auto">
          <a:xfrm>
            <a:off x="4800600" y="4038600"/>
            <a:ext cx="838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short</a:t>
            </a:r>
          </a:p>
        </p:txBody>
      </p:sp>
      <p:sp>
        <p:nvSpPr>
          <p:cNvPr id="382000" name="Rectangle 48"/>
          <p:cNvSpPr>
            <a:spLocks noChangeArrowheads="1"/>
          </p:cNvSpPr>
          <p:nvPr/>
        </p:nvSpPr>
        <p:spPr bwMode="auto">
          <a:xfrm>
            <a:off x="51054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382001" name="Rectangle 49"/>
          <p:cNvSpPr>
            <a:spLocks noChangeArrowheads="1"/>
          </p:cNvSpPr>
          <p:nvPr/>
        </p:nvSpPr>
        <p:spPr bwMode="auto">
          <a:xfrm>
            <a:off x="5105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382002" name="Rectangle 50"/>
          <p:cNvSpPr>
            <a:spLocks noChangeArrowheads="1"/>
          </p:cNvSpPr>
          <p:nvPr/>
        </p:nvSpPr>
        <p:spPr bwMode="auto">
          <a:xfrm>
            <a:off x="7391400" y="33528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sp>
        <p:nvSpPr>
          <p:cNvPr id="382003" name="Rectangle 51"/>
          <p:cNvSpPr>
            <a:spLocks noChangeArrowheads="1"/>
          </p:cNvSpPr>
          <p:nvPr/>
        </p:nvSpPr>
        <p:spPr bwMode="auto">
          <a:xfrm>
            <a:off x="5257800" y="4572000"/>
            <a:ext cx="8382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2004" name="AutoShape 52"/>
          <p:cNvCxnSpPr>
            <a:cxnSpLocks noChangeShapeType="1"/>
            <a:stCxn id="382003" idx="2"/>
          </p:cNvCxnSpPr>
          <p:nvPr/>
        </p:nvCxnSpPr>
        <p:spPr bwMode="auto">
          <a:xfrm>
            <a:off x="5676900" y="5133975"/>
            <a:ext cx="3810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05" name="Rectangle 53"/>
          <p:cNvSpPr>
            <a:spLocks noChangeArrowheads="1"/>
          </p:cNvSpPr>
          <p:nvPr/>
        </p:nvSpPr>
        <p:spPr bwMode="auto">
          <a:xfrm>
            <a:off x="4876800" y="52578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  <p:cxnSp>
        <p:nvCxnSpPr>
          <p:cNvPr id="382006" name="AutoShape 54"/>
          <p:cNvCxnSpPr>
            <a:cxnSpLocks noChangeShapeType="1"/>
            <a:stCxn id="382002" idx="2"/>
            <a:endCxn id="382010" idx="0"/>
          </p:cNvCxnSpPr>
          <p:nvPr/>
        </p:nvCxnSpPr>
        <p:spPr bwMode="auto">
          <a:xfrm>
            <a:off x="7848600" y="3914775"/>
            <a:ext cx="0" cy="6286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07" name="Rectangle 55"/>
          <p:cNvSpPr>
            <a:spLocks noChangeArrowheads="1"/>
          </p:cNvSpPr>
          <p:nvPr/>
        </p:nvSpPr>
        <p:spPr bwMode="auto">
          <a:xfrm>
            <a:off x="7467600" y="4038600"/>
            <a:ext cx="7620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long</a:t>
            </a:r>
          </a:p>
        </p:txBody>
      </p:sp>
      <p:sp>
        <p:nvSpPr>
          <p:cNvPr id="382008" name="Rectangle 56"/>
          <p:cNvSpPr>
            <a:spLocks noChangeArrowheads="1"/>
          </p:cNvSpPr>
          <p:nvPr/>
        </p:nvSpPr>
        <p:spPr bwMode="auto">
          <a:xfrm>
            <a:off x="7239000" y="57150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382009" name="Rectangle 57"/>
          <p:cNvSpPr>
            <a:spLocks noChangeArrowheads="1"/>
          </p:cNvSpPr>
          <p:nvPr/>
        </p:nvSpPr>
        <p:spPr bwMode="auto">
          <a:xfrm>
            <a:off x="73152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382010" name="Rectangle 58"/>
          <p:cNvSpPr>
            <a:spLocks noChangeArrowheads="1"/>
          </p:cNvSpPr>
          <p:nvPr/>
        </p:nvSpPr>
        <p:spPr bwMode="auto">
          <a:xfrm>
            <a:off x="7391400" y="4572000"/>
            <a:ext cx="9144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where</a:t>
            </a:r>
          </a:p>
        </p:txBody>
      </p:sp>
      <p:cxnSp>
        <p:nvCxnSpPr>
          <p:cNvPr id="382011" name="AutoShape 59"/>
          <p:cNvCxnSpPr>
            <a:cxnSpLocks noChangeShapeType="1"/>
            <a:stCxn id="382010" idx="2"/>
          </p:cNvCxnSpPr>
          <p:nvPr/>
        </p:nvCxnSpPr>
        <p:spPr bwMode="auto">
          <a:xfrm>
            <a:off x="7848600" y="5133975"/>
            <a:ext cx="0" cy="581025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sp>
        <p:nvSpPr>
          <p:cNvPr id="382012" name="Rectangle 60"/>
          <p:cNvSpPr>
            <a:spLocks noChangeArrowheads="1"/>
          </p:cNvSpPr>
          <p:nvPr/>
        </p:nvSpPr>
        <p:spPr bwMode="auto">
          <a:xfrm>
            <a:off x="7696200" y="5257800"/>
            <a:ext cx="9144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C245-253B-4AC5-A2AF-2ABBD54ECA87}" type="slidenum">
              <a:rPr lang="en-US"/>
              <a:pPr/>
              <a:t>16</a:t>
            </a:fld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 Decision Tree (2)</a:t>
            </a:r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3429000" y="2057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grpSp>
        <p:nvGrpSpPr>
          <p:cNvPr id="449540" name="Group 4"/>
          <p:cNvGrpSpPr>
            <a:grpSpLocks/>
          </p:cNvGrpSpPr>
          <p:nvPr/>
        </p:nvGrpSpPr>
        <p:grpSpPr bwMode="auto">
          <a:xfrm>
            <a:off x="1828800" y="2619375"/>
            <a:ext cx="2171700" cy="857250"/>
            <a:chOff x="1152" y="1650"/>
            <a:chExt cx="1368" cy="540"/>
          </a:xfrm>
        </p:grpSpPr>
        <p:cxnSp>
          <p:nvCxnSpPr>
            <p:cNvPr id="449541" name="AutoShape 5"/>
            <p:cNvCxnSpPr>
              <a:cxnSpLocks noChangeShapeType="1"/>
              <a:stCxn id="449539" idx="2"/>
            </p:cNvCxnSpPr>
            <p:nvPr/>
          </p:nvCxnSpPr>
          <p:spPr bwMode="auto">
            <a:xfrm flipH="1">
              <a:off x="1440" y="1650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49542" name="Rectangle 6"/>
            <p:cNvSpPr>
              <a:spLocks noChangeArrowheads="1"/>
            </p:cNvSpPr>
            <p:nvPr/>
          </p:nvSpPr>
          <p:spPr bwMode="auto">
            <a:xfrm>
              <a:off x="1152" y="1776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grpSp>
        <p:nvGrpSpPr>
          <p:cNvPr id="449543" name="Group 7"/>
          <p:cNvGrpSpPr>
            <a:grpSpLocks/>
          </p:cNvGrpSpPr>
          <p:nvPr/>
        </p:nvGrpSpPr>
        <p:grpSpPr bwMode="auto">
          <a:xfrm>
            <a:off x="4000500" y="2619375"/>
            <a:ext cx="2133600" cy="1085850"/>
            <a:chOff x="2520" y="1650"/>
            <a:chExt cx="1344" cy="684"/>
          </a:xfrm>
        </p:grpSpPr>
        <p:cxnSp>
          <p:nvCxnSpPr>
            <p:cNvPr id="449544" name="AutoShape 8"/>
            <p:cNvCxnSpPr>
              <a:cxnSpLocks noChangeShapeType="1"/>
              <a:stCxn id="449539" idx="2"/>
            </p:cNvCxnSpPr>
            <p:nvPr/>
          </p:nvCxnSpPr>
          <p:spPr bwMode="auto">
            <a:xfrm>
              <a:off x="2520" y="1650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49545" name="Rectangle 9"/>
            <p:cNvSpPr>
              <a:spLocks noChangeArrowheads="1"/>
            </p:cNvSpPr>
            <p:nvPr/>
          </p:nvSpPr>
          <p:spPr bwMode="auto">
            <a:xfrm>
              <a:off x="2832" y="1824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1600200" y="38100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5562600" y="36576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838200" y="33528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e3, e4, e6</a:t>
            </a: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400800" y="3352800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e5 </a:t>
            </a:r>
          </a:p>
        </p:txBody>
      </p:sp>
      <p:sp>
        <p:nvSpPr>
          <p:cNvPr id="449550" name="Text Box 14"/>
          <p:cNvSpPr txBox="1">
            <a:spLocks noChangeArrowheads="1"/>
          </p:cNvSpPr>
          <p:nvPr/>
        </p:nvSpPr>
        <p:spPr bwMode="auto">
          <a:xfrm>
            <a:off x="250825" y="4581525"/>
            <a:ext cx="850741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CA">
                <a:solidFill>
                  <a:srgbClr val="D60093"/>
                </a:solidFill>
              </a:rPr>
              <a:t>But this tree also classifies my examples correctly.  Why? What do I need to get a tree that is closer to my true criterion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9BD2B-2193-42E7-8C07-222601D57903}" type="slidenum">
              <a:rPr lang="en-US"/>
              <a:pPr/>
              <a:t>17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Searching for a Good Decision Tree</a:t>
            </a:r>
          </a:p>
        </p:txBody>
      </p:sp>
      <p:sp>
        <p:nvSpPr>
          <p:cNvPr id="403459" name="Rectangle 3"/>
          <p:cNvSpPr>
            <a:spLocks noChangeArrowheads="1"/>
          </p:cNvSpPr>
          <p:nvPr/>
        </p:nvSpPr>
        <p:spPr bwMode="auto">
          <a:xfrm>
            <a:off x="381000" y="11430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/>
              <a:t>Given some data, which decision tree should be generated? </a:t>
            </a:r>
            <a:endParaRPr lang="en-US" dirty="0" smtClean="0"/>
          </a:p>
          <a:p>
            <a:pPr marL="342900" indent="-342900">
              <a:lnSpc>
                <a:spcPct val="130000"/>
              </a:lnSpc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space of decision trees is too big for systematic search for the smallest decision tree.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 Learning</a:t>
            </a:r>
            <a:endParaRPr lang="en-C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80C7F-68FA-48CC-9D43-0F5FA138332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Dt-algorith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857364"/>
            <a:ext cx="7437237" cy="32991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7224" y="5286388"/>
            <a:ext cx="7072362" cy="1428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Action Button: Forward or Next 8">
            <a:hlinkClick r:id="" action="ppaction://noaction" highlightClick="1"/>
          </p:cNvPr>
          <p:cNvSpPr/>
          <p:nvPr/>
        </p:nvSpPr>
        <p:spPr>
          <a:xfrm>
            <a:off x="7858148" y="285749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214282" y="5286388"/>
            <a:ext cx="7729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 smtClean="0"/>
              <a:t>Plurality Value selects the most common output among a set of examples,</a:t>
            </a:r>
          </a:p>
          <a:p>
            <a:r>
              <a:rPr lang="en-CA" sz="2000" dirty="0" smtClean="0"/>
              <a:t>breaking ties randomly </a:t>
            </a:r>
            <a:endParaRPr lang="en-CA" sz="20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28662" y="2428868"/>
            <a:ext cx="6215106" cy="30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857224" y="2928934"/>
            <a:ext cx="6143668" cy="30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ChangeArrowheads="1"/>
          </p:cNvSpPr>
          <p:nvPr/>
        </p:nvSpPr>
        <p:spPr bwMode="auto">
          <a:xfrm>
            <a:off x="3810000" y="12954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author</a:t>
            </a: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2057400" y="2743200"/>
            <a:ext cx="12192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sp>
        <p:nvSpPr>
          <p:cNvPr id="246788" name="Rectangle 4"/>
          <p:cNvSpPr>
            <a:spLocks noChangeArrowheads="1"/>
          </p:cNvSpPr>
          <p:nvPr/>
        </p:nvSpPr>
        <p:spPr bwMode="auto">
          <a:xfrm>
            <a:off x="5943600" y="2971800"/>
            <a:ext cx="1143000" cy="4572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thread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1857375"/>
            <a:ext cx="2171700" cy="857250"/>
            <a:chOff x="1392" y="834"/>
            <a:chExt cx="1368" cy="540"/>
          </a:xfrm>
        </p:grpSpPr>
        <p:cxnSp>
          <p:nvCxnSpPr>
            <p:cNvPr id="246790" name="AutoShape 6"/>
            <p:cNvCxnSpPr>
              <a:cxnSpLocks noChangeShapeType="1"/>
              <a:stCxn id="246786" idx="2"/>
              <a:endCxn id="246787" idx="0"/>
            </p:cNvCxnSpPr>
            <p:nvPr/>
          </p:nvCxnSpPr>
          <p:spPr bwMode="auto">
            <a:xfrm flipH="1">
              <a:off x="1680" y="834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1" name="Rectangle 7"/>
            <p:cNvSpPr>
              <a:spLocks noChangeArrowheads="1"/>
            </p:cNvSpPr>
            <p:nvPr/>
          </p:nvSpPr>
          <p:spPr bwMode="auto">
            <a:xfrm>
              <a:off x="1392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known</a:t>
              </a:r>
            </a:p>
          </p:txBody>
        </p:sp>
      </p:grpSp>
      <p:sp>
        <p:nvSpPr>
          <p:cNvPr id="246792" name="Rectangle 8"/>
          <p:cNvSpPr>
            <a:spLocks noChangeArrowheads="1"/>
          </p:cNvSpPr>
          <p:nvPr/>
        </p:nvSpPr>
        <p:spPr bwMode="auto">
          <a:xfrm>
            <a:off x="1219200" y="4114800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cxnSp>
        <p:nvCxnSpPr>
          <p:cNvPr id="246793" name="AutoShape 9"/>
          <p:cNvCxnSpPr>
            <a:cxnSpLocks noChangeShapeType="1"/>
            <a:stCxn id="246787" idx="2"/>
          </p:cNvCxnSpPr>
          <p:nvPr/>
        </p:nvCxnSpPr>
        <p:spPr bwMode="auto">
          <a:xfrm>
            <a:off x="2667000" y="3228975"/>
            <a:ext cx="723900" cy="857250"/>
          </a:xfrm>
          <a:prstGeom prst="straightConnector1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ffectLst/>
        </p:spPr>
      </p:cxn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381500" y="1857375"/>
            <a:ext cx="2247900" cy="1085850"/>
            <a:chOff x="2760" y="834"/>
            <a:chExt cx="1416" cy="684"/>
          </a:xfrm>
        </p:grpSpPr>
        <p:cxnSp>
          <p:nvCxnSpPr>
            <p:cNvPr id="246795" name="AutoShape 11"/>
            <p:cNvCxnSpPr>
              <a:cxnSpLocks noChangeShapeType="1"/>
              <a:stCxn id="246786" idx="2"/>
              <a:endCxn id="246788" idx="0"/>
            </p:cNvCxnSpPr>
            <p:nvPr/>
          </p:nvCxnSpPr>
          <p:spPr bwMode="auto">
            <a:xfrm>
              <a:off x="2760" y="834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6" name="Rectangle 12"/>
            <p:cNvSpPr>
              <a:spLocks noChangeArrowheads="1"/>
            </p:cNvSpPr>
            <p:nvPr/>
          </p:nvSpPr>
          <p:spPr bwMode="auto">
            <a:xfrm>
              <a:off x="3408" y="9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unknown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3228975"/>
            <a:ext cx="1828800" cy="857250"/>
            <a:chOff x="528" y="1698"/>
            <a:chExt cx="1152" cy="540"/>
          </a:xfrm>
        </p:grpSpPr>
        <p:cxnSp>
          <p:nvCxnSpPr>
            <p:cNvPr id="246798" name="AutoShape 14"/>
            <p:cNvCxnSpPr>
              <a:cxnSpLocks noChangeShapeType="1"/>
              <a:stCxn id="246787" idx="2"/>
              <a:endCxn id="246792" idx="0"/>
            </p:cNvCxnSpPr>
            <p:nvPr/>
          </p:nvCxnSpPr>
          <p:spPr bwMode="auto">
            <a:xfrm flipH="1">
              <a:off x="1128" y="1698"/>
              <a:ext cx="552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799" name="Rectangle 15"/>
            <p:cNvSpPr>
              <a:spLocks noChangeArrowheads="1"/>
            </p:cNvSpPr>
            <p:nvPr/>
          </p:nvSpPr>
          <p:spPr bwMode="auto">
            <a:xfrm>
              <a:off x="528" y="1824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3200400" y="3505200"/>
            <a:ext cx="838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old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895600" y="4267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790700" y="4676775"/>
            <a:ext cx="1409700" cy="1266825"/>
            <a:chOff x="1128" y="2610"/>
            <a:chExt cx="888" cy="798"/>
          </a:xfrm>
        </p:grpSpPr>
        <p:cxnSp>
          <p:nvCxnSpPr>
            <p:cNvPr id="246803" name="AutoShape 19"/>
            <p:cNvCxnSpPr>
              <a:cxnSpLocks noChangeShapeType="1"/>
              <a:stCxn id="246792" idx="2"/>
              <a:endCxn id="246805" idx="0"/>
            </p:cNvCxnSpPr>
            <p:nvPr/>
          </p:nvCxnSpPr>
          <p:spPr bwMode="auto">
            <a:xfrm>
              <a:off x="1128" y="2610"/>
              <a:ext cx="216" cy="798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4" name="Rectangle 20"/>
            <p:cNvSpPr>
              <a:spLocks noChangeArrowheads="1"/>
            </p:cNvSpPr>
            <p:nvPr/>
          </p:nvSpPr>
          <p:spPr bwMode="auto">
            <a:xfrm>
              <a:off x="1248" y="3072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246805" name="Rectangle 21"/>
          <p:cNvSpPr>
            <a:spLocks noChangeArrowheads="1"/>
          </p:cNvSpPr>
          <p:nvPr/>
        </p:nvSpPr>
        <p:spPr bwMode="auto">
          <a:xfrm>
            <a:off x="1524000" y="59436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029200" y="3457575"/>
            <a:ext cx="1485900" cy="628650"/>
            <a:chOff x="3168" y="1842"/>
            <a:chExt cx="936" cy="396"/>
          </a:xfrm>
        </p:grpSpPr>
        <p:cxnSp>
          <p:nvCxnSpPr>
            <p:cNvPr id="246807" name="AutoShape 23"/>
            <p:cNvCxnSpPr>
              <a:cxnSpLocks noChangeShapeType="1"/>
              <a:stCxn id="246788" idx="2"/>
            </p:cNvCxnSpPr>
            <p:nvPr/>
          </p:nvCxnSpPr>
          <p:spPr bwMode="auto">
            <a:xfrm flipH="1">
              <a:off x="3480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08" name="Rectangle 24"/>
            <p:cNvSpPr>
              <a:spLocks noChangeArrowheads="1"/>
            </p:cNvSpPr>
            <p:nvPr/>
          </p:nvSpPr>
          <p:spPr bwMode="auto">
            <a:xfrm>
              <a:off x="3168" y="192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new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6515100" y="3457575"/>
            <a:ext cx="1638300" cy="628650"/>
            <a:chOff x="4104" y="1842"/>
            <a:chExt cx="1032" cy="396"/>
          </a:xfrm>
        </p:grpSpPr>
        <p:cxnSp>
          <p:nvCxnSpPr>
            <p:cNvPr id="246810" name="AutoShape 26"/>
            <p:cNvCxnSpPr>
              <a:cxnSpLocks noChangeShapeType="1"/>
              <a:stCxn id="246788" idx="2"/>
            </p:cNvCxnSpPr>
            <p:nvPr/>
          </p:nvCxnSpPr>
          <p:spPr bwMode="auto">
            <a:xfrm>
              <a:off x="4104" y="1842"/>
              <a:ext cx="624" cy="396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11" name="Rectangle 27"/>
            <p:cNvSpPr>
              <a:spLocks noChangeArrowheads="1"/>
            </p:cNvSpPr>
            <p:nvPr/>
          </p:nvSpPr>
          <p:spPr bwMode="auto">
            <a:xfrm>
              <a:off x="4368" y="192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old</a:t>
              </a:r>
            </a:p>
          </p:txBody>
        </p:sp>
      </p:grpSp>
      <p:sp>
        <p:nvSpPr>
          <p:cNvPr id="246812" name="Rectangle 28"/>
          <p:cNvSpPr>
            <a:spLocks noChangeArrowheads="1"/>
          </p:cNvSpPr>
          <p:nvPr/>
        </p:nvSpPr>
        <p:spPr bwMode="auto">
          <a:xfrm>
            <a:off x="70104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4800600" y="41148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reads</a:t>
            </a:r>
          </a:p>
        </p:txBody>
      </p:sp>
      <p:sp>
        <p:nvSpPr>
          <p:cNvPr id="246814" name="Rectangle 30"/>
          <p:cNvSpPr>
            <a:spLocks noChangeArrowheads="1"/>
          </p:cNvSpPr>
          <p:nvPr/>
        </p:nvSpPr>
        <p:spPr bwMode="auto">
          <a:xfrm>
            <a:off x="152400" y="6019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</a:t>
            </a:r>
          </a:p>
        </p:txBody>
      </p:sp>
      <p:sp>
        <p:nvSpPr>
          <p:cNvPr id="246815" name="Rectangle 31"/>
          <p:cNvSpPr>
            <a:spLocks noChangeArrowheads="1"/>
          </p:cNvSpPr>
          <p:nvPr/>
        </p:nvSpPr>
        <p:spPr bwMode="auto">
          <a:xfrm>
            <a:off x="2438400" y="59436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e5</a:t>
            </a:r>
          </a:p>
        </p:txBody>
      </p:sp>
      <p:sp>
        <p:nvSpPr>
          <p:cNvPr id="246816" name="Rectangle 32"/>
          <p:cNvSpPr>
            <a:spLocks noChangeArrowheads="1"/>
          </p:cNvSpPr>
          <p:nvPr/>
        </p:nvSpPr>
        <p:spPr bwMode="auto">
          <a:xfrm>
            <a:off x="3352800" y="38862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e4, e6</a:t>
            </a:r>
          </a:p>
        </p:txBody>
      </p:sp>
      <p:sp>
        <p:nvSpPr>
          <p:cNvPr id="246817" name="Rectangle 33"/>
          <p:cNvSpPr>
            <a:spLocks noChangeArrowheads="1"/>
          </p:cNvSpPr>
          <p:nvPr/>
        </p:nvSpPr>
        <p:spPr bwMode="auto">
          <a:xfrm>
            <a:off x="48768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</a:t>
            </a:r>
          </a:p>
        </p:txBody>
      </p:sp>
      <p:sp>
        <p:nvSpPr>
          <p:cNvPr id="246818" name="Rectangle 34"/>
          <p:cNvSpPr>
            <a:spLocks noChangeArrowheads="1"/>
          </p:cNvSpPr>
          <p:nvPr/>
        </p:nvSpPr>
        <p:spPr bwMode="auto">
          <a:xfrm>
            <a:off x="7086600" y="44958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e3</a:t>
            </a:r>
          </a:p>
        </p:txBody>
      </p:sp>
      <p:sp>
        <p:nvSpPr>
          <p:cNvPr id="246819" name="Rectangle 35"/>
          <p:cNvSpPr>
            <a:spLocks noChangeArrowheads="1"/>
          </p:cNvSpPr>
          <p:nvPr/>
        </p:nvSpPr>
        <p:spPr bwMode="auto">
          <a:xfrm>
            <a:off x="539750" y="23495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   e1, e5, e4, e6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     thread, length, where</a:t>
            </a:r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  <a:p>
            <a:pPr algn="ctr"/>
            <a:endParaRPr lang="en-US" sz="2000">
              <a:solidFill>
                <a:srgbClr val="D60093"/>
              </a:solidFill>
              <a:latin typeface="Arial" pitchFamily="34" charset="0"/>
            </a:endParaRPr>
          </a:p>
        </p:txBody>
      </p:sp>
      <p:sp>
        <p:nvSpPr>
          <p:cNvPr id="246820" name="Rectangle 36"/>
          <p:cNvSpPr>
            <a:spLocks noChangeArrowheads="1"/>
          </p:cNvSpPr>
          <p:nvPr/>
        </p:nvSpPr>
        <p:spPr bwMode="auto">
          <a:xfrm>
            <a:off x="6629400" y="2438400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e3</a:t>
            </a:r>
          </a:p>
        </p:txBody>
      </p:sp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0" y="4005263"/>
            <a:ext cx="9906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e5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length, </a:t>
            </a:r>
          </a:p>
          <a:p>
            <a:pPr algn="ctr"/>
            <a:r>
              <a:rPr lang="en-US" sz="2000">
                <a:solidFill>
                  <a:srgbClr val="9933FF"/>
                </a:solidFill>
              </a:rPr>
              <a:t>where</a:t>
            </a:r>
          </a:p>
        </p:txBody>
      </p:sp>
      <p:sp>
        <p:nvSpPr>
          <p:cNvPr id="246822" name="Rectangle 38"/>
          <p:cNvSpPr>
            <a:spLocks noChangeArrowheads="1"/>
          </p:cNvSpPr>
          <p:nvPr/>
        </p:nvSpPr>
        <p:spPr bwMode="auto">
          <a:xfrm>
            <a:off x="4140200" y="836613"/>
            <a:ext cx="16764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e2, e3, e5, e4, e6           </a:t>
            </a:r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author, thread, length, where</a:t>
            </a:r>
          </a:p>
        </p:txBody>
      </p:sp>
      <p:sp>
        <p:nvSpPr>
          <p:cNvPr id="246823" name="Rectangle 39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839200" cy="685800"/>
          </a:xfrm>
          <a:noFill/>
          <a:ln/>
        </p:spPr>
        <p:txBody>
          <a:bodyPr/>
          <a:lstStyle/>
          <a:p>
            <a:r>
              <a:rPr lang="en-US" dirty="0"/>
              <a:t>Building a Decision Tree </a:t>
            </a:r>
            <a:r>
              <a:rPr lang="en-US" sz="2400" dirty="0" smtClean="0"/>
              <a:t>(Newsgroup Read Domain)</a:t>
            </a:r>
            <a:endParaRPr lang="en-US" sz="2400" dirty="0"/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28600" y="4676775"/>
            <a:ext cx="1562100" cy="1038225"/>
            <a:chOff x="144" y="2946"/>
            <a:chExt cx="984" cy="654"/>
          </a:xfrm>
        </p:grpSpPr>
        <p:cxnSp>
          <p:nvCxnSpPr>
            <p:cNvPr id="246825" name="AutoShape 41"/>
            <p:cNvCxnSpPr>
              <a:cxnSpLocks noChangeShapeType="1"/>
              <a:stCxn id="246792" idx="2"/>
            </p:cNvCxnSpPr>
            <p:nvPr/>
          </p:nvCxnSpPr>
          <p:spPr bwMode="auto">
            <a:xfrm flipH="1">
              <a:off x="864" y="2946"/>
              <a:ext cx="264" cy="65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46826" name="Rectangle 42"/>
            <p:cNvSpPr>
              <a:spLocks noChangeArrowheads="1"/>
            </p:cNvSpPr>
            <p:nvPr/>
          </p:nvSpPr>
          <p:spPr bwMode="auto">
            <a:xfrm>
              <a:off x="144" y="3360"/>
              <a:ext cx="768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sp>
        <p:nvSpPr>
          <p:cNvPr id="246827" name="Rectangle 43"/>
          <p:cNvSpPr>
            <a:spLocks noChangeArrowheads="1"/>
          </p:cNvSpPr>
          <p:nvPr/>
        </p:nvSpPr>
        <p:spPr bwMode="auto">
          <a:xfrm>
            <a:off x="609600" y="5791200"/>
            <a:ext cx="1219200" cy="3048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animBg="1" autoUpdateAnimBg="0"/>
      <p:bldP spid="246787" grpId="0" animBg="1" autoUpdateAnimBg="0"/>
      <p:bldP spid="246788" grpId="0" animBg="1"/>
      <p:bldP spid="246792" grpId="0" animBg="1" autoUpdateAnimBg="0"/>
      <p:bldP spid="246800" grpId="0" autoUpdateAnimBg="0"/>
      <p:bldP spid="246801" grpId="0" autoUpdateAnimBg="0"/>
      <p:bldP spid="246805" grpId="0" autoUpdateAnimBg="0"/>
      <p:bldP spid="246812" grpId="0"/>
      <p:bldP spid="246813" grpId="0"/>
      <p:bldP spid="246814" grpId="0" autoUpdateAnimBg="0"/>
      <p:bldP spid="246815" grpId="0" autoUpdateAnimBg="0"/>
      <p:bldP spid="246816" grpId="0" autoUpdateAnimBg="0"/>
      <p:bldP spid="246817" grpId="0"/>
      <p:bldP spid="246818" grpId="0"/>
      <p:bldP spid="246819" grpId="0" autoUpdateAnimBg="0"/>
      <p:bldP spid="246820" grpId="0"/>
      <p:bldP spid="246821" grpId="0" autoUpdateAnimBg="0"/>
      <p:bldP spid="246822" grpId="0" autoUpdateAnimBg="0"/>
      <p:bldP spid="24682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03F8-49FA-43FD-8E2C-AE610A2B1D1D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 err="1" smtClean="0"/>
              <a:t>Oveview</a:t>
            </a:r>
            <a:r>
              <a:rPr lang="en-US" dirty="0" smtClean="0"/>
              <a:t>: Learning</a:t>
            </a:r>
            <a:endParaRPr lang="en-US" dirty="0"/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Learning is the ability to improve one’s behavior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/>
              <a:t>based on experience.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range of behaviors is expanded: the agent can do more.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accuracy on tasks is improved: the agent can do things better.</a:t>
            </a:r>
            <a:endParaRPr lang="en-US" sz="280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The speed is improved: the agent can do things faster.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3786190"/>
            <a:ext cx="2714644" cy="35719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5D07-F431-4C9E-82DD-FBD3F1625BB1}" type="slidenum">
              <a:rPr lang="en-US"/>
              <a:pPr/>
              <a:t>20</a:t>
            </a:fld>
            <a:endParaRPr lang="en-US"/>
          </a:p>
        </p:txBody>
      </p:sp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Learning: Overview and Decision Trees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35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Learning: Intro and General concepts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Decision Trees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Basic Concepts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Finding the best DT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05C03-10CC-4686-96FE-E308A3CB6ED6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a good split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323850" y="1196975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Goal: try to minimize the depth of the tree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Split on attributes that move as far as possible toward an exact classification of the examples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Ideal split divides examples in two sets, of all positive and all negative examples  </a:t>
            </a:r>
          </a:p>
          <a:p>
            <a:pPr marL="342900" indent="-342900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Bad split leaves about the same proportion of positive and negative examples on each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90C5F-0E0D-4492-828B-090DFAE1A081}" type="slidenum">
              <a:rPr lang="en-US"/>
              <a:pPr/>
              <a:t>22</a:t>
            </a:fld>
            <a:endParaRPr 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85800"/>
          </a:xfrm>
        </p:spPr>
        <p:txBody>
          <a:bodyPr/>
          <a:lstStyle/>
          <a:p>
            <a:r>
              <a:rPr lang="en-US"/>
              <a:t>Choosing a Good Attribute</a:t>
            </a:r>
          </a:p>
        </p:txBody>
      </p:sp>
      <p:pic>
        <p:nvPicPr>
          <p:cNvPr id="405508" name="Picture 4" descr="restaurant-roo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400" y="1989138"/>
            <a:ext cx="8483600" cy="2022475"/>
          </a:xfrm>
          <a:prstGeom prst="rect">
            <a:avLst/>
          </a:prstGeom>
          <a:noFill/>
        </p:spPr>
      </p:pic>
      <p:sp>
        <p:nvSpPr>
          <p:cNvPr id="405510" name="Rectangle 6"/>
          <p:cNvSpPr>
            <a:spLocks noChangeArrowheads="1"/>
          </p:cNvSpPr>
          <p:nvPr/>
        </p:nvSpPr>
        <p:spPr bwMode="auto">
          <a:xfrm>
            <a:off x="1979613" y="2636838"/>
            <a:ext cx="720725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1" name="Rectangle 7"/>
          <p:cNvSpPr>
            <a:spLocks noChangeArrowheads="1"/>
          </p:cNvSpPr>
          <p:nvPr/>
        </p:nvSpPr>
        <p:spPr bwMode="auto">
          <a:xfrm>
            <a:off x="6732588" y="2636838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2" name="Rectangle 8"/>
          <p:cNvSpPr>
            <a:spLocks noChangeArrowheads="1"/>
          </p:cNvSpPr>
          <p:nvPr/>
        </p:nvSpPr>
        <p:spPr bwMode="auto">
          <a:xfrm>
            <a:off x="53975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3" name="Rectangle 9"/>
          <p:cNvSpPr>
            <a:spLocks noChangeArrowheads="1"/>
          </p:cNvSpPr>
          <p:nvPr/>
        </p:nvSpPr>
        <p:spPr bwMode="auto">
          <a:xfrm>
            <a:off x="1908175" y="3141663"/>
            <a:ext cx="4318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4" name="Rectangle 10"/>
          <p:cNvSpPr>
            <a:spLocks noChangeArrowheads="1"/>
          </p:cNvSpPr>
          <p:nvPr/>
        </p:nvSpPr>
        <p:spPr bwMode="auto">
          <a:xfrm>
            <a:off x="370840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5" name="Rectangle 11"/>
          <p:cNvSpPr>
            <a:spLocks noChangeArrowheads="1"/>
          </p:cNvSpPr>
          <p:nvPr/>
        </p:nvSpPr>
        <p:spPr bwMode="auto">
          <a:xfrm>
            <a:off x="500380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6" name="Rectangle 12"/>
          <p:cNvSpPr>
            <a:spLocks noChangeArrowheads="1"/>
          </p:cNvSpPr>
          <p:nvPr/>
        </p:nvSpPr>
        <p:spPr bwMode="auto">
          <a:xfrm>
            <a:off x="6300788" y="3213100"/>
            <a:ext cx="504825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7" name="Rectangle 13"/>
          <p:cNvSpPr>
            <a:spLocks noChangeArrowheads="1"/>
          </p:cNvSpPr>
          <p:nvPr/>
        </p:nvSpPr>
        <p:spPr bwMode="auto">
          <a:xfrm>
            <a:off x="8496300" y="3141663"/>
            <a:ext cx="647700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8" name="Rectangle 14"/>
          <p:cNvSpPr>
            <a:spLocks noChangeArrowheads="1"/>
          </p:cNvSpPr>
          <p:nvPr/>
        </p:nvSpPr>
        <p:spPr bwMode="auto">
          <a:xfrm>
            <a:off x="7451725" y="3213100"/>
            <a:ext cx="360363" cy="144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5519" name="Text Box 15"/>
          <p:cNvSpPr txBox="1">
            <a:spLocks noChangeArrowheads="1"/>
          </p:cNvSpPr>
          <p:nvPr/>
        </p:nvSpPr>
        <p:spPr bwMode="auto">
          <a:xfrm>
            <a:off x="1455738" y="4286250"/>
            <a:ext cx="1131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9900"/>
                </a:solidFill>
              </a:rPr>
              <a:t>Good</a:t>
            </a:r>
          </a:p>
        </p:txBody>
      </p:sp>
      <p:sp>
        <p:nvSpPr>
          <p:cNvPr id="405520" name="Text Box 16"/>
          <p:cNvSpPr txBox="1">
            <a:spLocks noChangeArrowheads="1"/>
          </p:cNvSpPr>
          <p:nvPr/>
        </p:nvSpPr>
        <p:spPr bwMode="auto">
          <a:xfrm>
            <a:off x="5940425" y="4292600"/>
            <a:ext cx="2395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Not So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19" grpId="0"/>
      <p:bldP spid="4055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397E-FCA5-497F-B8A5-4D15FB894A25}" type="slidenum">
              <a:rPr lang="en-US"/>
              <a:pPr/>
              <a:t>23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85800"/>
          </a:xfrm>
        </p:spPr>
        <p:txBody>
          <a:bodyPr/>
          <a:lstStyle/>
          <a:p>
            <a:r>
              <a:rPr lang="en-US"/>
              <a:t>Information Gain for Attribute Selection</a:t>
            </a:r>
          </a:p>
        </p:txBody>
      </p:sp>
      <p:sp>
        <p:nvSpPr>
          <p:cNvPr id="409604" name="Rectangle 4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/>
        </p:spPr>
        <p:txBody>
          <a:bodyPr/>
          <a:lstStyle/>
          <a:p>
            <a:r>
              <a:rPr lang="en-US" dirty="0"/>
              <a:t>Need a formal measure of how good is the  split on a </a:t>
            </a:r>
            <a:r>
              <a:rPr lang="en-US" dirty="0" smtClean="0"/>
              <a:t>given </a:t>
            </a:r>
            <a:r>
              <a:rPr lang="en-US" dirty="0"/>
              <a:t>attribute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One that is often used: </a:t>
            </a:r>
            <a:r>
              <a:rPr lang="en-US" b="1" dirty="0"/>
              <a:t>Information Gain</a:t>
            </a:r>
          </a:p>
          <a:p>
            <a:r>
              <a:rPr lang="en-US" dirty="0"/>
              <a:t>From information theory: assume that you are looking for the answer to a question with </a:t>
            </a:r>
          </a:p>
          <a:p>
            <a:pPr lvl="1"/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dirty="0"/>
              <a:t> possible answers, </a:t>
            </a:r>
          </a:p>
          <a:p>
            <a:pPr lvl="1"/>
            <a:r>
              <a:rPr lang="en-US" dirty="0"/>
              <a:t>each answer </a:t>
            </a:r>
            <a:r>
              <a:rPr lang="en-US" i="1" dirty="0"/>
              <a:t>v</a:t>
            </a:r>
            <a:r>
              <a:rPr lang="en-US" i="1" baseline="-25000" dirty="0"/>
              <a:t>i</a:t>
            </a:r>
            <a:r>
              <a:rPr lang="en-US" dirty="0"/>
              <a:t> has probability </a:t>
            </a:r>
            <a:r>
              <a:rPr lang="en-US" i="1" dirty="0"/>
              <a:t>P(v</a:t>
            </a:r>
            <a:r>
              <a:rPr lang="en-US" i="1" baseline="-25000" dirty="0"/>
              <a:t>i</a:t>
            </a:r>
            <a:r>
              <a:rPr lang="en-US" i="1" dirty="0"/>
              <a:t>)</a:t>
            </a:r>
          </a:p>
          <a:p>
            <a:r>
              <a:rPr lang="en-US" dirty="0"/>
              <a:t>The information content of the actual answer is</a:t>
            </a:r>
          </a:p>
          <a:p>
            <a:pPr lvl="1"/>
            <a:r>
              <a:rPr lang="en-US" i="1" dirty="0"/>
              <a:t>I(P(v</a:t>
            </a:r>
            <a:r>
              <a:rPr lang="en-US" i="1" baseline="-25000" dirty="0"/>
              <a:t>1</a:t>
            </a:r>
            <a:r>
              <a:rPr lang="en-US" i="1" dirty="0"/>
              <a:t>),..., P(</a:t>
            </a:r>
            <a:r>
              <a:rPr lang="en-US" i="1" dirty="0" err="1"/>
              <a:t>v</a:t>
            </a:r>
            <a:r>
              <a:rPr lang="en-US" i="1" baseline="-25000" dirty="0" err="1"/>
              <a:t>n</a:t>
            </a:r>
            <a:r>
              <a:rPr lang="en-US" i="1" dirty="0"/>
              <a:t>)) = </a:t>
            </a:r>
            <a:r>
              <a:rPr lang="en-US" i="1" dirty="0">
                <a:cs typeface="Times New Roman" pitchFamily="18" charset="0"/>
              </a:rPr>
              <a:t>∑</a:t>
            </a:r>
            <a:r>
              <a:rPr lang="en-US" i="1" baseline="-25000" dirty="0" err="1">
                <a:cs typeface="Times New Roman" pitchFamily="18" charset="0"/>
              </a:rPr>
              <a:t>i</a:t>
            </a:r>
            <a:r>
              <a:rPr lang="en-US" i="1" baseline="-25000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- </a:t>
            </a:r>
            <a:r>
              <a:rPr lang="en-US" i="1" dirty="0"/>
              <a:t>P(v</a:t>
            </a:r>
            <a:r>
              <a:rPr lang="en-US" i="1" baseline="-25000" dirty="0"/>
              <a:t>i</a:t>
            </a:r>
            <a:r>
              <a:rPr lang="en-US" i="1" dirty="0"/>
              <a:t>)log</a:t>
            </a:r>
            <a:r>
              <a:rPr lang="en-US" i="1" baseline="-25000" dirty="0"/>
              <a:t>2</a:t>
            </a:r>
            <a:r>
              <a:rPr lang="en-US" i="1" dirty="0"/>
              <a:t> P(v</a:t>
            </a:r>
            <a:r>
              <a:rPr lang="en-US" i="1" baseline="-25000" dirty="0"/>
              <a:t>i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(also called entropy of the distribution </a:t>
            </a:r>
            <a:r>
              <a:rPr lang="en-US" i="1" dirty="0"/>
              <a:t>P(v</a:t>
            </a:r>
            <a:r>
              <a:rPr lang="en-US" i="1" baseline="-25000" dirty="0"/>
              <a:t>1</a:t>
            </a:r>
            <a:r>
              <a:rPr lang="en-US" i="1" dirty="0"/>
              <a:t>),..., P(</a:t>
            </a:r>
            <a:r>
              <a:rPr lang="en-US" i="1" dirty="0" err="1"/>
              <a:t>v</a:t>
            </a:r>
            <a:r>
              <a:rPr lang="en-US" i="1" baseline="-25000" dirty="0" err="1"/>
              <a:t>n</a:t>
            </a:r>
            <a:r>
              <a:rPr lang="en-US" i="1" dirty="0"/>
              <a:t>)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49F9-A2A8-45CF-AF2F-F5B18A609FAF}" type="slidenum">
              <a:rPr lang="en-US"/>
              <a:pPr/>
              <a:t>24</a:t>
            </a:fld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250825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Consider tossing a fair coin. What is the Information Content of the actual outcome?</a:t>
            </a:r>
          </a:p>
          <a:p>
            <a:pPr marL="742950" lvl="1" indent="-285750">
              <a:lnSpc>
                <a:spcPct val="12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two possible answers: </a:t>
            </a:r>
            <a:r>
              <a:rPr lang="en-US" sz="2000" i="1" dirty="0"/>
              <a:t>{head, tail}</a:t>
            </a:r>
            <a:r>
              <a:rPr lang="en-US" sz="2000" dirty="0"/>
              <a:t> with </a:t>
            </a:r>
            <a:r>
              <a:rPr lang="en-US" sz="2000" i="1" dirty="0"/>
              <a:t>P(head) = P(tail) = 1/2</a:t>
            </a:r>
          </a:p>
          <a:p>
            <a:pPr marL="742950" lvl="1" indent="-285750">
              <a:lnSpc>
                <a:spcPct val="120000"/>
              </a:lnSpc>
              <a:spcBef>
                <a:spcPct val="35000"/>
              </a:spcBef>
              <a:buFontTx/>
              <a:buChar char="•"/>
            </a:pPr>
            <a:r>
              <a:rPr lang="en-US" sz="2000" i="1" dirty="0"/>
              <a:t>I(1/2, 1/2) = -1/2 log</a:t>
            </a:r>
            <a:r>
              <a:rPr lang="en-US" sz="2000" i="1" baseline="-25000" dirty="0"/>
              <a:t>2</a:t>
            </a:r>
            <a:r>
              <a:rPr lang="en-US" sz="2000" i="1" dirty="0"/>
              <a:t> 1/2 - 1/2 log</a:t>
            </a:r>
            <a:r>
              <a:rPr lang="en-US" sz="2000" i="1" baseline="-25000" dirty="0"/>
              <a:t>2</a:t>
            </a:r>
            <a:r>
              <a:rPr lang="en-US" sz="2000" i="1" dirty="0"/>
              <a:t> 1/2 = 1 </a:t>
            </a:r>
            <a:r>
              <a:rPr lang="en-US" sz="2000" b="1" i="1" dirty="0"/>
              <a:t>bit </a:t>
            </a:r>
            <a:r>
              <a:rPr lang="en-US" sz="2000" dirty="0"/>
              <a:t>(this is how information theory measures information content)</a:t>
            </a:r>
          </a:p>
          <a:p>
            <a:pPr marL="742950" lvl="1" indent="-285750">
              <a:lnSpc>
                <a:spcPct val="12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1 bit of information is enough to answer a binary question about which one has no idea (each possible answer is equally likely)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Consider now a “biased” coin that gives heads 99% of the times What is now the Information Content of the toss? </a:t>
            </a:r>
          </a:p>
          <a:p>
            <a:pPr marL="742950" lvl="1" indent="-285750">
              <a:lnSpc>
                <a:spcPct val="120000"/>
              </a:lnSpc>
              <a:spcBef>
                <a:spcPct val="35000"/>
              </a:spcBef>
              <a:buFontTx/>
              <a:buChar char="•"/>
            </a:pPr>
            <a:r>
              <a:rPr lang="en-US" sz="2000" i="1" dirty="0"/>
              <a:t>I(1/100, 99/100) = 0.08 </a:t>
            </a:r>
            <a:r>
              <a:rPr lang="en-US" sz="2000" b="1" i="1" dirty="0"/>
              <a:t>bit </a:t>
            </a:r>
          </a:p>
          <a:p>
            <a:pPr marL="742950" lvl="1" indent="-285750">
              <a:lnSpc>
                <a:spcPct val="12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Much less, because</a:t>
            </a:r>
            <a:r>
              <a:rPr lang="en-US" sz="2000" b="1" i="1" dirty="0"/>
              <a:t> the answer was much more predictable a priory</a:t>
            </a:r>
          </a:p>
          <a:p>
            <a:pPr marL="742950" lvl="1" indent="-285750">
              <a:lnSpc>
                <a:spcPct val="12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As the probability of </a:t>
            </a:r>
            <a:r>
              <a:rPr lang="en-US" sz="2000" i="1" dirty="0"/>
              <a:t>head</a:t>
            </a:r>
            <a:r>
              <a:rPr lang="en-US" sz="2000" dirty="0"/>
              <a:t> goes to 1, the information of the toss goes to 0, because I can predict the answer correctly without tossing at all.</a:t>
            </a:r>
            <a:r>
              <a:rPr lang="en-US" sz="2000" b="1" i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ED965-7E4C-443C-9CC9-4EE3F538EB3A}" type="slidenum">
              <a:rPr lang="en-US"/>
              <a:pPr/>
              <a:t>25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r>
              <a:rPr lang="en-US"/>
              <a:t>Back to Attribute  Selection in DT</a:t>
            </a:r>
          </a:p>
        </p:txBody>
      </p:sp>
      <p:sp>
        <p:nvSpPr>
          <p:cNvPr id="415747" name="Rectangle 3"/>
          <p:cNvSpPr>
            <a:spLocks noChangeArrowheads="1"/>
          </p:cNvSpPr>
          <p:nvPr/>
        </p:nvSpPr>
        <p:spPr bwMode="auto">
          <a:xfrm>
            <a:off x="250825" y="981075"/>
            <a:ext cx="845820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/>
              <a:t>For decision tree learning, the question that needs answering is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/>
              <a:t>for a given example, what is the correct classification?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/>
              <a:t>The information content for getting an answer to this question depends of the probability of each possible outcome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/>
              <a:t>For a training set containing </a:t>
            </a:r>
            <a:r>
              <a:rPr lang="en-US" sz="2000" i="1"/>
              <a:t>p</a:t>
            </a:r>
            <a:r>
              <a:rPr lang="en-US" sz="2000"/>
              <a:t> positive examples and </a:t>
            </a:r>
            <a:r>
              <a:rPr lang="en-US" sz="2000" i="1"/>
              <a:t>n</a:t>
            </a:r>
            <a:r>
              <a:rPr lang="en-US" sz="2000"/>
              <a:t> negative examples: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endParaRPr lang="en-US" sz="2000"/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endParaRPr lang="en-US" sz="2000"/>
          </a:p>
        </p:txBody>
      </p:sp>
      <p:graphicFrame>
        <p:nvGraphicFramePr>
          <p:cNvPr id="415748" name="Object 4"/>
          <p:cNvGraphicFramePr>
            <a:graphicFrameLocks noChangeAspect="1"/>
          </p:cNvGraphicFramePr>
          <p:nvPr/>
        </p:nvGraphicFramePr>
        <p:xfrm>
          <a:off x="1547813" y="3357563"/>
          <a:ext cx="6400800" cy="806450"/>
        </p:xfrm>
        <a:graphic>
          <a:graphicData uri="http://schemas.openxmlformats.org/presentationml/2006/ole">
            <p:oleObj spid="_x0000_s415748" name="Equation" r:id="rId4" imgW="3327120" imgH="419040" progId="Equation.3">
              <p:embed/>
            </p:oleObj>
          </a:graphicData>
        </a:graphic>
      </p:graphicFrame>
      <p:sp>
        <p:nvSpPr>
          <p:cNvPr id="415749" name="Rectangle 5"/>
          <p:cNvSpPr>
            <a:spLocks noChangeArrowheads="1"/>
          </p:cNvSpPr>
          <p:nvPr/>
        </p:nvSpPr>
        <p:spPr bwMode="auto">
          <a:xfrm>
            <a:off x="250825" y="4076700"/>
            <a:ext cx="8713788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if  </a:t>
            </a:r>
            <a:r>
              <a:rPr lang="en-US" sz="2000" i="1" dirty="0"/>
              <a:t>p</a:t>
            </a:r>
            <a:r>
              <a:rPr lang="en-US" sz="2000" dirty="0"/>
              <a:t> =  </a:t>
            </a:r>
            <a:r>
              <a:rPr lang="en-US" sz="2000" i="1" dirty="0"/>
              <a:t>n</a:t>
            </a:r>
            <a:r>
              <a:rPr lang="en-US" sz="2000" dirty="0"/>
              <a:t>  I need one bit of information 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if p = 4 and n = 2 (as in our smaller newsgroup example)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   I(2/3, 1/3) = 0.92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The correct DT will give me this much information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The split on  a given attribute as I build the tree will give some of it. How much?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6761-475E-4673-9782-DB19CB54B378}" type="slidenum">
              <a:rPr lang="en-US"/>
              <a:pPr/>
              <a:t>26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r>
              <a:rPr lang="en-US"/>
              <a:t>Back To Attribute  Selection in DT</a:t>
            </a:r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>
            <a:off x="250825" y="1125538"/>
            <a:ext cx="8458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We can compute </a:t>
            </a:r>
            <a:r>
              <a:rPr lang="en-US" i="1" dirty="0"/>
              <a:t>how much</a:t>
            </a:r>
            <a:r>
              <a:rPr lang="en-US" dirty="0"/>
              <a:t> by comparing  how much information I need </a:t>
            </a:r>
            <a:r>
              <a:rPr lang="en-US" i="1" dirty="0"/>
              <a:t>before</a:t>
            </a:r>
            <a:r>
              <a:rPr lang="en-US" dirty="0"/>
              <a:t> and  </a:t>
            </a:r>
            <a:r>
              <a:rPr lang="en-US" i="1" dirty="0"/>
              <a:t>after</a:t>
            </a:r>
            <a:r>
              <a:rPr lang="en-US" dirty="0"/>
              <a:t> the split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Given attribute A with </a:t>
            </a:r>
            <a:r>
              <a:rPr lang="en-US" i="1" dirty="0"/>
              <a:t>v </a:t>
            </a:r>
            <a:r>
              <a:rPr lang="en-US" dirty="0"/>
              <a:t>values </a:t>
            </a:r>
            <a:endParaRPr lang="en-US" i="1" dirty="0"/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A split over it divides the examples E into subsets E</a:t>
            </a:r>
            <a:r>
              <a:rPr lang="en-US" sz="2000" baseline="-25000" dirty="0"/>
              <a:t>1</a:t>
            </a:r>
            <a:r>
              <a:rPr lang="en-US" sz="2000" dirty="0"/>
              <a:t>,..</a:t>
            </a:r>
            <a:r>
              <a:rPr lang="en-US" sz="2000" dirty="0" err="1"/>
              <a:t>E</a:t>
            </a:r>
            <a:r>
              <a:rPr lang="en-US" sz="2000" baseline="-25000" dirty="0" err="1"/>
              <a:t>v</a:t>
            </a:r>
            <a:r>
              <a:rPr lang="en-US" sz="2000" baseline="-25000" dirty="0"/>
              <a:t> </a:t>
            </a:r>
            <a:r>
              <a:rPr lang="en-US" sz="2000" dirty="0"/>
              <a:t>based on their value for A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Each </a:t>
            </a:r>
            <a:r>
              <a:rPr lang="en-US" sz="2000" dirty="0" err="1"/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will have </a:t>
            </a:r>
            <a:r>
              <a:rPr lang="en-US" sz="2000" i="1" dirty="0"/>
              <a:t>p</a:t>
            </a:r>
            <a:r>
              <a:rPr lang="en-US" sz="2000" i="1" baseline="-25000" dirty="0"/>
              <a:t>i </a:t>
            </a:r>
            <a:r>
              <a:rPr lang="en-US" sz="2000" dirty="0"/>
              <a:t>positive examples and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negative ones 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If we go down that branch we will need an additional </a:t>
            </a:r>
          </a:p>
          <a:p>
            <a:pPr marL="1143000" lvl="2" indent="-228600">
              <a:spcBef>
                <a:spcPct val="35000"/>
              </a:spcBef>
              <a:buFont typeface="Wingdings" pitchFamily="2" charset="2"/>
              <a:buNone/>
            </a:pPr>
            <a:r>
              <a:rPr lang="en-US" sz="2000" dirty="0"/>
              <a:t>I(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/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+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,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dirty="0"/>
              <a:t> /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+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)</a:t>
            </a:r>
          </a:p>
          <a:p>
            <a:pPr marL="742950" lvl="1" indent="-285750">
              <a:spcBef>
                <a:spcPct val="35000"/>
              </a:spcBef>
            </a:pPr>
            <a:r>
              <a:rPr lang="en-US" sz="2000" dirty="0"/>
              <a:t>     bits of information to answer the question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8728" y="4143380"/>
            <a:ext cx="2214578" cy="2143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F6761-475E-4673-9782-DB19CB54B378}" type="slidenum">
              <a:rPr lang="en-US"/>
              <a:pPr/>
              <a:t>27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r>
              <a:rPr lang="en-US"/>
              <a:t>Back To Attribute  Selection in DT</a:t>
            </a:r>
          </a:p>
        </p:txBody>
      </p:sp>
      <p:sp>
        <p:nvSpPr>
          <p:cNvPr id="417795" name="Rectangle 3"/>
          <p:cNvSpPr>
            <a:spLocks noChangeArrowheads="1"/>
          </p:cNvSpPr>
          <p:nvPr/>
        </p:nvSpPr>
        <p:spPr bwMode="auto">
          <a:xfrm>
            <a:off x="250825" y="1125538"/>
            <a:ext cx="8458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We can compute </a:t>
            </a:r>
            <a:r>
              <a:rPr lang="en-US" i="1" dirty="0"/>
              <a:t>how much</a:t>
            </a:r>
            <a:r>
              <a:rPr lang="en-US" dirty="0"/>
              <a:t> by comparing  how much information I need </a:t>
            </a:r>
            <a:r>
              <a:rPr lang="en-US" i="1" dirty="0"/>
              <a:t>before</a:t>
            </a:r>
            <a:r>
              <a:rPr lang="en-US" dirty="0"/>
              <a:t> and  </a:t>
            </a:r>
            <a:r>
              <a:rPr lang="en-US" i="1" dirty="0"/>
              <a:t>after</a:t>
            </a:r>
            <a:r>
              <a:rPr lang="en-US" dirty="0"/>
              <a:t> the split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Given attribute A with </a:t>
            </a:r>
            <a:r>
              <a:rPr lang="en-US" i="1" dirty="0"/>
              <a:t>v </a:t>
            </a:r>
            <a:r>
              <a:rPr lang="en-US" dirty="0"/>
              <a:t>values </a:t>
            </a:r>
            <a:endParaRPr lang="en-US" i="1" dirty="0"/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A split over it divides the examples E into subsets E</a:t>
            </a:r>
            <a:r>
              <a:rPr lang="en-US" sz="2000" baseline="-25000" dirty="0"/>
              <a:t>1</a:t>
            </a:r>
            <a:r>
              <a:rPr lang="en-US" sz="2000" dirty="0"/>
              <a:t>,..</a:t>
            </a:r>
            <a:r>
              <a:rPr lang="en-US" sz="2000" dirty="0" err="1"/>
              <a:t>E</a:t>
            </a:r>
            <a:r>
              <a:rPr lang="en-US" sz="2000" baseline="-25000" dirty="0" err="1"/>
              <a:t>v</a:t>
            </a:r>
            <a:r>
              <a:rPr lang="en-US" sz="2000" baseline="-25000" dirty="0"/>
              <a:t> </a:t>
            </a:r>
            <a:r>
              <a:rPr lang="en-US" sz="2000" dirty="0"/>
              <a:t>based on their value for A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Each </a:t>
            </a:r>
            <a:r>
              <a:rPr lang="en-US" sz="2000" dirty="0" err="1"/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 will have </a:t>
            </a:r>
            <a:r>
              <a:rPr lang="en-US" sz="2000" i="1" dirty="0"/>
              <a:t>p</a:t>
            </a:r>
            <a:r>
              <a:rPr lang="en-US" sz="2000" i="1" baseline="-25000" dirty="0"/>
              <a:t>i </a:t>
            </a:r>
            <a:r>
              <a:rPr lang="en-US" sz="2000" dirty="0"/>
              <a:t>positive examples and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negative ones 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If we go down that branch we will need an additional </a:t>
            </a:r>
          </a:p>
          <a:p>
            <a:pPr marL="1143000" lvl="2" indent="-228600">
              <a:spcBef>
                <a:spcPct val="35000"/>
              </a:spcBef>
              <a:buFont typeface="Wingdings" pitchFamily="2" charset="2"/>
              <a:buNone/>
            </a:pPr>
            <a:r>
              <a:rPr lang="en-US" sz="2000" dirty="0"/>
              <a:t>I(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/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+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,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dirty="0"/>
              <a:t> / </a:t>
            </a:r>
            <a:r>
              <a:rPr lang="en-US" sz="2000" i="1" dirty="0"/>
              <a:t>p</a:t>
            </a:r>
            <a:r>
              <a:rPr lang="en-US" sz="2000" i="1" baseline="-25000" dirty="0"/>
              <a:t>i</a:t>
            </a:r>
            <a:r>
              <a:rPr lang="en-US" sz="2000" dirty="0"/>
              <a:t> +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i</a:t>
            </a:r>
            <a:r>
              <a:rPr lang="en-US" sz="2000" baseline="-25000" dirty="0"/>
              <a:t> </a:t>
            </a:r>
            <a:r>
              <a:rPr lang="en-US" sz="2000" dirty="0"/>
              <a:t>)</a:t>
            </a:r>
          </a:p>
          <a:p>
            <a:pPr marL="742950" lvl="1" indent="-285750">
              <a:spcBef>
                <a:spcPct val="35000"/>
              </a:spcBef>
            </a:pPr>
            <a:r>
              <a:rPr lang="en-US" sz="2000" dirty="0"/>
              <a:t>     bits of information to answer the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00AB-F1AE-4145-9106-4F1E527BB45C}" type="slidenum">
              <a:rPr lang="en-US"/>
              <a:pPr/>
              <a:t>28</a:t>
            </a:fld>
            <a:endParaRPr 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34400" cy="685800"/>
          </a:xfrm>
        </p:spPr>
        <p:txBody>
          <a:bodyPr/>
          <a:lstStyle/>
          <a:p>
            <a:r>
              <a:rPr lang="en-US"/>
              <a:t>Back to Attribute  Selection in DT</a:t>
            </a:r>
          </a:p>
        </p:txBody>
      </p:sp>
      <p:sp>
        <p:nvSpPr>
          <p:cNvPr id="419843" name="Rectangle 3"/>
          <p:cNvSpPr>
            <a:spLocks noChangeArrowheads="1"/>
          </p:cNvSpPr>
          <p:nvPr/>
        </p:nvSpPr>
        <p:spPr bwMode="auto">
          <a:xfrm>
            <a:off x="250825" y="981075"/>
            <a:ext cx="8458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But I don’t know beforehand which branch will be used to classify an example.</a:t>
            </a:r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I need to compute the expected (or average) information content of a split </a:t>
            </a:r>
          </a:p>
          <a:p>
            <a:pPr marL="742950" lvl="1" indent="-285750">
              <a:spcBef>
                <a:spcPct val="35000"/>
              </a:spcBef>
              <a:buFontTx/>
              <a:buChar char="•"/>
            </a:pPr>
            <a:r>
              <a:rPr lang="en-US" sz="2000" dirty="0"/>
              <a:t>based on the probability that a randomly chosen example from the training set will send me down each branch </a:t>
            </a:r>
            <a:r>
              <a:rPr lang="en-US" sz="2000" dirty="0" err="1" smtClean="0"/>
              <a:t>E</a:t>
            </a:r>
            <a:r>
              <a:rPr lang="en-US" sz="2000" baseline="-25000" dirty="0" err="1" smtClean="0"/>
              <a:t>i</a:t>
            </a:r>
            <a:endParaRPr lang="en-US" sz="2000" dirty="0"/>
          </a:p>
          <a:p>
            <a:pPr marL="342900" indent="-342900">
              <a:spcBef>
                <a:spcPct val="35000"/>
              </a:spcBef>
              <a:buFont typeface="Wingdings" pitchFamily="2" charset="2"/>
              <a:buChar char="Ø"/>
            </a:pPr>
            <a:endParaRPr lang="en-US" dirty="0"/>
          </a:p>
        </p:txBody>
      </p:sp>
      <p:graphicFrame>
        <p:nvGraphicFramePr>
          <p:cNvPr id="419844" name="Object 4"/>
          <p:cNvGraphicFramePr>
            <a:graphicFrameLocks noChangeAspect="1"/>
          </p:cNvGraphicFramePr>
          <p:nvPr/>
        </p:nvGraphicFramePr>
        <p:xfrm>
          <a:off x="1331913" y="3500438"/>
          <a:ext cx="5715000" cy="935037"/>
        </p:xfrm>
        <a:graphic>
          <a:graphicData uri="http://schemas.openxmlformats.org/presentationml/2006/ole">
            <p:oleObj spid="_x0000_s419844" name="Equation" r:id="rId4" imgW="2717640" imgH="444240" progId="Equation.3">
              <p:embed/>
            </p:oleObj>
          </a:graphicData>
        </a:graphic>
      </p:graphicFrame>
      <p:sp>
        <p:nvSpPr>
          <p:cNvPr id="419845" name="Rectangle 5"/>
          <p:cNvSpPr>
            <a:spLocks noChangeArrowheads="1"/>
          </p:cNvSpPr>
          <p:nvPr/>
        </p:nvSpPr>
        <p:spPr bwMode="auto">
          <a:xfrm>
            <a:off x="250825" y="4652963"/>
            <a:ext cx="84582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dirty="0"/>
              <a:t>Information Gain </a:t>
            </a:r>
            <a:r>
              <a:rPr lang="en-US" dirty="0" smtClean="0"/>
              <a:t>(</a:t>
            </a:r>
            <a:r>
              <a:rPr lang="en-US" i="1" dirty="0" smtClean="0"/>
              <a:t>Gain</a:t>
            </a:r>
            <a:r>
              <a:rPr lang="en-US" dirty="0" smtClean="0"/>
              <a:t>) from  </a:t>
            </a:r>
            <a:r>
              <a:rPr lang="en-US" dirty="0"/>
              <a:t>the attribute test:</a:t>
            </a:r>
          </a:p>
        </p:txBody>
      </p:sp>
      <p:graphicFrame>
        <p:nvGraphicFramePr>
          <p:cNvPr id="419846" name="Object 6"/>
          <p:cNvGraphicFramePr>
            <a:graphicFrameLocks noChangeAspect="1"/>
          </p:cNvGraphicFramePr>
          <p:nvPr/>
        </p:nvGraphicFramePr>
        <p:xfrm>
          <a:off x="1543050" y="5157788"/>
          <a:ext cx="6165850" cy="982662"/>
        </p:xfrm>
        <a:graphic>
          <a:graphicData uri="http://schemas.openxmlformats.org/presentationml/2006/ole">
            <p:oleObj spid="_x0000_s419846" name="Equation" r:id="rId5" imgW="2628720" imgH="419040" progId="Equation.3">
              <p:embed/>
            </p:oleObj>
          </a:graphicData>
        </a:graphic>
      </p:graphicFrame>
      <p:sp>
        <p:nvSpPr>
          <p:cNvPr id="419847" name="Rectangle 7"/>
          <p:cNvSpPr>
            <a:spLocks noChangeArrowheads="1"/>
          </p:cNvSpPr>
          <p:nvPr/>
        </p:nvSpPr>
        <p:spPr bwMode="auto">
          <a:xfrm>
            <a:off x="250825" y="6092825"/>
            <a:ext cx="8458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dirty="0"/>
              <a:t>Chose the attribute with the highest </a:t>
            </a:r>
            <a:r>
              <a:rPr lang="en-US" dirty="0" smtClean="0"/>
              <a:t>Gain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5" grpId="0"/>
      <p:bldP spid="4198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A3DCE-604C-4153-BDC3-19B8F6351485}" type="slidenum">
              <a:rPr lang="en-US"/>
              <a:pPr/>
              <a:t>29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r>
              <a:rPr lang="en-US"/>
              <a:t>Example: possible splits</a:t>
            </a:r>
          </a:p>
        </p:txBody>
      </p:sp>
      <p:sp>
        <p:nvSpPr>
          <p:cNvPr id="451587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CA" sz="2800"/>
          </a:p>
        </p:txBody>
      </p:sp>
      <p:grpSp>
        <p:nvGrpSpPr>
          <p:cNvPr id="451619" name="Group 35"/>
          <p:cNvGrpSpPr>
            <a:grpSpLocks/>
          </p:cNvGrpSpPr>
          <p:nvPr/>
        </p:nvGrpSpPr>
        <p:grpSpPr bwMode="auto">
          <a:xfrm>
            <a:off x="107950" y="1196975"/>
            <a:ext cx="5184775" cy="2722563"/>
            <a:chOff x="144" y="672"/>
            <a:chExt cx="3744" cy="1824"/>
          </a:xfrm>
        </p:grpSpPr>
        <p:sp>
          <p:nvSpPr>
            <p:cNvPr id="451588" name="Rectangle 4"/>
            <p:cNvSpPr>
              <a:spLocks noChangeArrowheads="1"/>
            </p:cNvSpPr>
            <p:nvPr/>
          </p:nvSpPr>
          <p:spPr bwMode="auto">
            <a:xfrm>
              <a:off x="1488" y="1008"/>
              <a:ext cx="720" cy="336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author</a:t>
              </a:r>
            </a:p>
          </p:txBody>
        </p:sp>
        <p:grpSp>
          <p:nvGrpSpPr>
            <p:cNvPr id="451589" name="Group 5"/>
            <p:cNvGrpSpPr>
              <a:grpSpLocks/>
            </p:cNvGrpSpPr>
            <p:nvPr/>
          </p:nvGrpSpPr>
          <p:grpSpPr bwMode="auto">
            <a:xfrm>
              <a:off x="480" y="1362"/>
              <a:ext cx="1368" cy="540"/>
              <a:chOff x="1392" y="834"/>
              <a:chExt cx="1368" cy="540"/>
            </a:xfrm>
          </p:grpSpPr>
          <p:cxnSp>
            <p:nvCxnSpPr>
              <p:cNvPr id="451590" name="AutoShape 6"/>
              <p:cNvCxnSpPr>
                <a:cxnSpLocks noChangeShapeType="1"/>
                <a:stCxn id="451588" idx="2"/>
              </p:cNvCxnSpPr>
              <p:nvPr/>
            </p:nvCxnSpPr>
            <p:spPr bwMode="auto">
              <a:xfrm flipH="1">
                <a:off x="1680" y="834"/>
                <a:ext cx="1080" cy="540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451591" name="Rectangle 7"/>
              <p:cNvSpPr>
                <a:spLocks noChangeArrowheads="1"/>
              </p:cNvSpPr>
              <p:nvPr/>
            </p:nvSpPr>
            <p:spPr bwMode="auto">
              <a:xfrm>
                <a:off x="1392" y="960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known</a:t>
                </a:r>
              </a:p>
            </p:txBody>
          </p:sp>
        </p:grpSp>
        <p:grpSp>
          <p:nvGrpSpPr>
            <p:cNvPr id="451592" name="Group 8"/>
            <p:cNvGrpSpPr>
              <a:grpSpLocks/>
            </p:cNvGrpSpPr>
            <p:nvPr/>
          </p:nvGrpSpPr>
          <p:grpSpPr bwMode="auto">
            <a:xfrm>
              <a:off x="1824" y="1344"/>
              <a:ext cx="1416" cy="684"/>
              <a:chOff x="2760" y="834"/>
              <a:chExt cx="1416" cy="684"/>
            </a:xfrm>
          </p:grpSpPr>
          <p:cxnSp>
            <p:nvCxnSpPr>
              <p:cNvPr id="451593" name="AutoShape 9"/>
              <p:cNvCxnSpPr>
                <a:cxnSpLocks noChangeShapeType="1"/>
                <a:stCxn id="451588" idx="2"/>
              </p:cNvCxnSpPr>
              <p:nvPr/>
            </p:nvCxnSpPr>
            <p:spPr bwMode="auto">
              <a:xfrm>
                <a:off x="2760" y="834"/>
                <a:ext cx="1344" cy="684"/>
              </a:xfrm>
              <a:prstGeom prst="straightConnector1">
                <a:avLst/>
              </a:prstGeom>
              <a:noFill/>
              <a:ln w="31750">
                <a:solidFill>
                  <a:srgbClr val="008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451594" name="Rectangle 10"/>
              <p:cNvSpPr>
                <a:spLocks noChangeArrowheads="1"/>
              </p:cNvSpPr>
              <p:nvPr/>
            </p:nvSpPr>
            <p:spPr bwMode="auto">
              <a:xfrm>
                <a:off x="3408" y="960"/>
                <a:ext cx="768" cy="192"/>
              </a:xfrm>
              <a:prstGeom prst="rect">
                <a:avLst/>
              </a:prstGeom>
              <a:noFill/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latin typeface="Arial" pitchFamily="34" charset="0"/>
                  </a:rPr>
                  <a:t>unknown</a:t>
                </a:r>
              </a:p>
            </p:txBody>
          </p:sp>
        </p:grpSp>
        <p:sp>
          <p:nvSpPr>
            <p:cNvPr id="451595" name="Rectangle 11"/>
            <p:cNvSpPr>
              <a:spLocks noChangeArrowheads="1"/>
            </p:cNvSpPr>
            <p:nvPr/>
          </p:nvSpPr>
          <p:spPr bwMode="auto">
            <a:xfrm>
              <a:off x="192" y="1968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 3  </a:t>
              </a:r>
            </a:p>
          </p:txBody>
        </p:sp>
        <p:sp>
          <p:nvSpPr>
            <p:cNvPr id="451596" name="Rectangle 12"/>
            <p:cNvSpPr>
              <a:spLocks noChangeArrowheads="1"/>
            </p:cNvSpPr>
            <p:nvPr/>
          </p:nvSpPr>
          <p:spPr bwMode="auto">
            <a:xfrm>
              <a:off x="144" y="2208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   Read 1</a:t>
              </a:r>
            </a:p>
          </p:txBody>
        </p:sp>
        <p:sp>
          <p:nvSpPr>
            <p:cNvPr id="451597" name="Rectangle 13"/>
            <p:cNvSpPr>
              <a:spLocks noChangeArrowheads="1"/>
            </p:cNvSpPr>
            <p:nvPr/>
          </p:nvSpPr>
          <p:spPr bwMode="auto">
            <a:xfrm>
              <a:off x="3264" y="1728"/>
              <a:ext cx="624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D60093"/>
                  </a:solidFill>
                  <a:latin typeface="Arial" pitchFamily="34" charset="0"/>
                </a:rPr>
                <a:t>e2, e3</a:t>
              </a:r>
            </a:p>
          </p:txBody>
        </p:sp>
        <p:sp>
          <p:nvSpPr>
            <p:cNvPr id="451598" name="Rectangle 14"/>
            <p:cNvSpPr>
              <a:spLocks noChangeArrowheads="1"/>
            </p:cNvSpPr>
            <p:nvPr/>
          </p:nvSpPr>
          <p:spPr bwMode="auto">
            <a:xfrm>
              <a:off x="912" y="1872"/>
              <a:ext cx="1056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D60093"/>
                  </a:solidFill>
                  <a:latin typeface="Arial" pitchFamily="34" charset="0"/>
                </a:rPr>
                <a:t>e1, e5, e4, e6</a:t>
              </a:r>
            </a:p>
          </p:txBody>
        </p:sp>
        <p:sp>
          <p:nvSpPr>
            <p:cNvPr id="451599" name="Rectangle 15"/>
            <p:cNvSpPr>
              <a:spLocks noChangeArrowheads="1"/>
            </p:cNvSpPr>
            <p:nvPr/>
          </p:nvSpPr>
          <p:spPr bwMode="auto">
            <a:xfrm>
              <a:off x="2352" y="672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Skips 4  </a:t>
              </a:r>
            </a:p>
          </p:txBody>
        </p:sp>
        <p:sp>
          <p:nvSpPr>
            <p:cNvPr id="451600" name="Rectangle 16"/>
            <p:cNvSpPr>
              <a:spLocks noChangeArrowheads="1"/>
            </p:cNvSpPr>
            <p:nvPr/>
          </p:nvSpPr>
          <p:spPr bwMode="auto">
            <a:xfrm>
              <a:off x="2304" y="960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  <a:latin typeface="Arial" pitchFamily="34" charset="0"/>
                </a:rPr>
                <a:t>   Read 2</a:t>
              </a:r>
            </a:p>
          </p:txBody>
        </p:sp>
        <p:grpSp>
          <p:nvGrpSpPr>
            <p:cNvPr id="451601" name="Group 17"/>
            <p:cNvGrpSpPr>
              <a:grpSpLocks/>
            </p:cNvGrpSpPr>
            <p:nvPr/>
          </p:nvGrpSpPr>
          <p:grpSpPr bwMode="auto">
            <a:xfrm>
              <a:off x="2784" y="2064"/>
              <a:ext cx="864" cy="432"/>
              <a:chOff x="3168" y="2064"/>
              <a:chExt cx="864" cy="432"/>
            </a:xfrm>
          </p:grpSpPr>
          <p:sp>
            <p:nvSpPr>
              <p:cNvPr id="451602" name="Rectangle 18"/>
              <p:cNvSpPr>
                <a:spLocks noChangeArrowheads="1"/>
              </p:cNvSpPr>
              <p:nvPr/>
            </p:nvSpPr>
            <p:spPr bwMode="auto">
              <a:xfrm>
                <a:off x="3264" y="206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9933FF"/>
                    </a:solidFill>
                    <a:latin typeface="Arial" pitchFamily="34" charset="0"/>
                  </a:rPr>
                  <a:t>Skips 1 </a:t>
                </a:r>
              </a:p>
            </p:txBody>
          </p:sp>
          <p:sp>
            <p:nvSpPr>
              <p:cNvPr id="451603" name="Rectangle 19"/>
              <p:cNvSpPr>
                <a:spLocks noChangeArrowheads="1"/>
              </p:cNvSpPr>
              <p:nvPr/>
            </p:nvSpPr>
            <p:spPr bwMode="auto">
              <a:xfrm>
                <a:off x="3168" y="2304"/>
                <a:ext cx="768" cy="192"/>
              </a:xfrm>
              <a:prstGeom prst="rect">
                <a:avLst/>
              </a:prstGeom>
              <a:solidFill>
                <a:schemeClr val="bg1"/>
              </a:solidFill>
              <a:ln w="5715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>
                    <a:solidFill>
                      <a:srgbClr val="9933FF"/>
                    </a:solidFill>
                    <a:latin typeface="Arial" pitchFamily="34" charset="0"/>
                  </a:rPr>
                  <a:t>   Read 1</a:t>
                </a:r>
              </a:p>
            </p:txBody>
          </p:sp>
        </p:grpSp>
      </p:grpSp>
      <p:sp>
        <p:nvSpPr>
          <p:cNvPr id="451617" name="Line 33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451618" name="Rectangle 34"/>
          <p:cNvSpPr>
            <a:spLocks noChangeArrowheads="1"/>
          </p:cNvSpPr>
          <p:nvPr/>
        </p:nvSpPr>
        <p:spPr bwMode="auto">
          <a:xfrm>
            <a:off x="323850" y="620713"/>
            <a:ext cx="603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/>
              <a:t>For the initial training set  I(4/6, 2/6) = </a:t>
            </a:r>
            <a:r>
              <a:rPr lang="en-US" dirty="0"/>
              <a:t>0.92 bit</a:t>
            </a:r>
          </a:p>
        </p:txBody>
      </p:sp>
      <p:sp>
        <p:nvSpPr>
          <p:cNvPr id="451620" name="Rectangle 36"/>
          <p:cNvSpPr>
            <a:spLocks noChangeArrowheads="1"/>
          </p:cNvSpPr>
          <p:nvPr/>
        </p:nvSpPr>
        <p:spPr bwMode="auto">
          <a:xfrm>
            <a:off x="539750" y="4581525"/>
            <a:ext cx="77470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i="1" dirty="0" smtClean="0"/>
              <a:t>Reminder(author) = </a:t>
            </a:r>
            <a:r>
              <a:rPr lang="en-US" i="1" dirty="0"/>
              <a:t>4/6 </a:t>
            </a:r>
            <a:r>
              <a:rPr lang="en-US" i="1" dirty="0" smtClean="0"/>
              <a:t>* </a:t>
            </a:r>
            <a:r>
              <a:rPr lang="en-US" i="1" dirty="0"/>
              <a:t>I(1/4, 3/4) + 2/6 </a:t>
            </a:r>
            <a:r>
              <a:rPr lang="en-US" i="1" dirty="0" smtClean="0"/>
              <a:t>*  I(1/2, </a:t>
            </a:r>
            <a:r>
              <a:rPr lang="en-US" i="1" dirty="0"/>
              <a:t>1/2</a:t>
            </a:r>
            <a:r>
              <a:rPr lang="en-US" i="1" dirty="0" smtClean="0"/>
              <a:t>)</a:t>
            </a:r>
          </a:p>
          <a:p>
            <a:r>
              <a:rPr lang="en-US" i="1" dirty="0" smtClean="0"/>
              <a:t>                              = 2/3*0.811+1/3 = 	</a:t>
            </a:r>
          </a:p>
          <a:p>
            <a:r>
              <a:rPr lang="en-US" i="1" dirty="0" smtClean="0"/>
              <a:t>Gain(author ) = 0.92 – 0.875 = 0.054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214678" y="4714884"/>
            <a:ext cx="442915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ectangle 25"/>
          <p:cNvSpPr/>
          <p:nvPr/>
        </p:nvSpPr>
        <p:spPr>
          <a:xfrm>
            <a:off x="3214678" y="5072074"/>
            <a:ext cx="464347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/>
          <p:cNvSpPr/>
          <p:nvPr/>
        </p:nvSpPr>
        <p:spPr>
          <a:xfrm>
            <a:off x="2643174" y="5429264"/>
            <a:ext cx="4429156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9104D-5912-4AE3-B99A-643E4720B645}" type="slidenum">
              <a:rPr lang="en-US"/>
              <a:pPr/>
              <a:t>3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/>
              <a:t>Common Learning Tasks</a:t>
            </a: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Supervised classification</a:t>
            </a:r>
            <a:r>
              <a:rPr lang="en-US" sz="2800" dirty="0"/>
              <a:t>: given a set of pre-classified training examples, classify a new instance.</a:t>
            </a:r>
          </a:p>
          <a:p>
            <a:pPr marL="342900" indent="-3429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Unsupervised classification: </a:t>
            </a:r>
            <a:r>
              <a:rPr lang="en-US" sz="2800" dirty="0"/>
              <a:t> find natural classes for examples.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/>
              <a:t>Reinforcement learning</a:t>
            </a:r>
            <a:r>
              <a:rPr lang="en-US" sz="2800" dirty="0"/>
              <a:t>: determine what to do based on rewards and punishments.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</a:pPr>
            <a:endParaRPr lang="en-US" sz="2800" dirty="0">
              <a:latin typeface="MTSY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58B19-2E44-416F-9D2C-BA1134E0A3D6}" type="slidenum">
              <a:rPr lang="en-US"/>
              <a:pPr/>
              <a:t>30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r>
              <a:rPr lang="en-US"/>
              <a:t>Example: possible splits</a:t>
            </a:r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CA" sz="2800"/>
          </a:p>
        </p:txBody>
      </p:sp>
      <p:sp>
        <p:nvSpPr>
          <p:cNvPr id="453653" name="Rectangle 21"/>
          <p:cNvSpPr>
            <a:spLocks noChangeArrowheads="1"/>
          </p:cNvSpPr>
          <p:nvPr/>
        </p:nvSpPr>
        <p:spPr bwMode="auto">
          <a:xfrm>
            <a:off x="3267075" y="2005013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grpSp>
        <p:nvGrpSpPr>
          <p:cNvPr id="453654" name="Group 22"/>
          <p:cNvGrpSpPr>
            <a:grpSpLocks/>
          </p:cNvGrpSpPr>
          <p:nvPr/>
        </p:nvGrpSpPr>
        <p:grpSpPr bwMode="auto">
          <a:xfrm>
            <a:off x="1666875" y="2566988"/>
            <a:ext cx="2171700" cy="857250"/>
            <a:chOff x="1152" y="1650"/>
            <a:chExt cx="1368" cy="540"/>
          </a:xfrm>
        </p:grpSpPr>
        <p:cxnSp>
          <p:nvCxnSpPr>
            <p:cNvPr id="453655" name="AutoShape 23"/>
            <p:cNvCxnSpPr>
              <a:cxnSpLocks noChangeShapeType="1"/>
              <a:stCxn id="453653" idx="2"/>
            </p:cNvCxnSpPr>
            <p:nvPr/>
          </p:nvCxnSpPr>
          <p:spPr bwMode="auto">
            <a:xfrm flipH="1">
              <a:off x="1440" y="1650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53656" name="Rectangle 24"/>
            <p:cNvSpPr>
              <a:spLocks noChangeArrowheads="1"/>
            </p:cNvSpPr>
            <p:nvPr/>
          </p:nvSpPr>
          <p:spPr bwMode="auto">
            <a:xfrm>
              <a:off x="1152" y="1776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grpSp>
        <p:nvGrpSpPr>
          <p:cNvPr id="453657" name="Group 25"/>
          <p:cNvGrpSpPr>
            <a:grpSpLocks/>
          </p:cNvGrpSpPr>
          <p:nvPr/>
        </p:nvGrpSpPr>
        <p:grpSpPr bwMode="auto">
          <a:xfrm>
            <a:off x="3838575" y="2566988"/>
            <a:ext cx="2133600" cy="1085850"/>
            <a:chOff x="2520" y="1650"/>
            <a:chExt cx="1344" cy="684"/>
          </a:xfrm>
        </p:grpSpPr>
        <p:cxnSp>
          <p:nvCxnSpPr>
            <p:cNvPr id="453658" name="AutoShape 26"/>
            <p:cNvCxnSpPr>
              <a:cxnSpLocks noChangeShapeType="1"/>
              <a:stCxn id="453653" idx="2"/>
            </p:cNvCxnSpPr>
            <p:nvPr/>
          </p:nvCxnSpPr>
          <p:spPr bwMode="auto">
            <a:xfrm>
              <a:off x="2520" y="1650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53659" name="Rectangle 27"/>
            <p:cNvSpPr>
              <a:spLocks noChangeArrowheads="1"/>
            </p:cNvSpPr>
            <p:nvPr/>
          </p:nvSpPr>
          <p:spPr bwMode="auto">
            <a:xfrm>
              <a:off x="2832" y="1824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53660" name="Rectangle 28"/>
          <p:cNvSpPr>
            <a:spLocks noChangeArrowheads="1"/>
          </p:cNvSpPr>
          <p:nvPr/>
        </p:nvSpPr>
        <p:spPr bwMode="auto">
          <a:xfrm>
            <a:off x="1327150" y="3894138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4</a:t>
            </a:r>
          </a:p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 0 </a:t>
            </a:r>
          </a:p>
        </p:txBody>
      </p:sp>
      <p:sp>
        <p:nvSpPr>
          <p:cNvPr id="453661" name="Rectangle 29"/>
          <p:cNvSpPr>
            <a:spLocks noChangeArrowheads="1"/>
          </p:cNvSpPr>
          <p:nvPr/>
        </p:nvSpPr>
        <p:spPr bwMode="auto">
          <a:xfrm>
            <a:off x="5503863" y="375126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 0</a:t>
            </a:r>
          </a:p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 </a:t>
            </a:r>
            <a:r>
              <a:rPr lang="en-US" sz="2000" b="1">
                <a:solidFill>
                  <a:srgbClr val="D6009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453662" name="Rectangle 30"/>
          <p:cNvSpPr>
            <a:spLocks noChangeArrowheads="1"/>
          </p:cNvSpPr>
          <p:nvPr/>
        </p:nvSpPr>
        <p:spPr bwMode="auto">
          <a:xfrm>
            <a:off x="676275" y="33004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e3, e4, e6</a:t>
            </a:r>
          </a:p>
        </p:txBody>
      </p:sp>
      <p:sp>
        <p:nvSpPr>
          <p:cNvPr id="453663" name="Rectangle 31"/>
          <p:cNvSpPr>
            <a:spLocks noChangeArrowheads="1"/>
          </p:cNvSpPr>
          <p:nvPr/>
        </p:nvSpPr>
        <p:spPr bwMode="auto">
          <a:xfrm>
            <a:off x="6086475" y="29956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e5 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2124075" y="17002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4</a:t>
            </a:r>
          </a:p>
        </p:txBody>
      </p:sp>
      <p:sp>
        <p:nvSpPr>
          <p:cNvPr id="453665" name="Rectangle 33"/>
          <p:cNvSpPr>
            <a:spLocks noChangeArrowheads="1"/>
          </p:cNvSpPr>
          <p:nvPr/>
        </p:nvSpPr>
        <p:spPr bwMode="auto">
          <a:xfrm>
            <a:off x="1971675" y="20050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   Read 2</a:t>
            </a:r>
          </a:p>
        </p:txBody>
      </p:sp>
      <p:sp>
        <p:nvSpPr>
          <p:cNvPr id="453667" name="Rectangle 35"/>
          <p:cNvSpPr>
            <a:spLocks noChangeArrowheads="1"/>
          </p:cNvSpPr>
          <p:nvPr/>
        </p:nvSpPr>
        <p:spPr bwMode="auto">
          <a:xfrm>
            <a:off x="323850" y="620713"/>
            <a:ext cx="603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For the initial training set  I(4/6, 2/6) = </a:t>
            </a:r>
            <a:r>
              <a:rPr lang="en-US"/>
              <a:t>0.92 bit</a:t>
            </a:r>
          </a:p>
        </p:txBody>
      </p:sp>
      <p:sp>
        <p:nvSpPr>
          <p:cNvPr id="453668" name="Rectangle 36"/>
          <p:cNvSpPr>
            <a:spLocks noChangeArrowheads="1"/>
          </p:cNvSpPr>
          <p:nvPr/>
        </p:nvSpPr>
        <p:spPr bwMode="auto">
          <a:xfrm>
            <a:off x="250825" y="4581525"/>
            <a:ext cx="698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dirty="0" smtClean="0"/>
              <a:t>Reminder (</a:t>
            </a:r>
            <a:r>
              <a:rPr lang="en-US" i="1" dirty="0"/>
              <a:t>length) </a:t>
            </a:r>
            <a:r>
              <a:rPr lang="en-US" i="1" dirty="0" smtClean="0"/>
              <a:t>=</a:t>
            </a:r>
          </a:p>
          <a:p>
            <a:r>
              <a:rPr lang="en-US" i="1" dirty="0" smtClean="0"/>
              <a:t>Gain(length)=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58B19-2E44-416F-9D2C-BA1134E0A3D6}" type="slidenum">
              <a:rPr lang="en-US"/>
              <a:pPr/>
              <a:t>31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4400" cy="685800"/>
          </a:xfrm>
        </p:spPr>
        <p:txBody>
          <a:bodyPr/>
          <a:lstStyle/>
          <a:p>
            <a:r>
              <a:rPr lang="en-US"/>
              <a:t>Example: possible splits</a:t>
            </a:r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CA" sz="2800"/>
          </a:p>
        </p:txBody>
      </p:sp>
      <p:sp>
        <p:nvSpPr>
          <p:cNvPr id="453653" name="Rectangle 21"/>
          <p:cNvSpPr>
            <a:spLocks noChangeArrowheads="1"/>
          </p:cNvSpPr>
          <p:nvPr/>
        </p:nvSpPr>
        <p:spPr bwMode="auto">
          <a:xfrm>
            <a:off x="3267075" y="2005013"/>
            <a:ext cx="1143000" cy="533400"/>
          </a:xfrm>
          <a:prstGeom prst="rect">
            <a:avLst/>
          </a:prstGeom>
          <a:noFill/>
          <a:ln w="5715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Arial" pitchFamily="34" charset="0"/>
              </a:rPr>
              <a:t>length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666875" y="2566988"/>
            <a:ext cx="2171700" cy="857250"/>
            <a:chOff x="1152" y="1650"/>
            <a:chExt cx="1368" cy="540"/>
          </a:xfrm>
        </p:grpSpPr>
        <p:cxnSp>
          <p:nvCxnSpPr>
            <p:cNvPr id="453655" name="AutoShape 23"/>
            <p:cNvCxnSpPr>
              <a:cxnSpLocks noChangeShapeType="1"/>
              <a:stCxn id="453653" idx="2"/>
            </p:cNvCxnSpPr>
            <p:nvPr/>
          </p:nvCxnSpPr>
          <p:spPr bwMode="auto">
            <a:xfrm flipH="1">
              <a:off x="1440" y="1650"/>
              <a:ext cx="1080" cy="54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53656" name="Rectangle 24"/>
            <p:cNvSpPr>
              <a:spLocks noChangeArrowheads="1"/>
            </p:cNvSpPr>
            <p:nvPr/>
          </p:nvSpPr>
          <p:spPr bwMode="auto">
            <a:xfrm>
              <a:off x="1152" y="1776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long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838575" y="2566988"/>
            <a:ext cx="2133600" cy="1085850"/>
            <a:chOff x="2520" y="1650"/>
            <a:chExt cx="1344" cy="684"/>
          </a:xfrm>
        </p:grpSpPr>
        <p:cxnSp>
          <p:nvCxnSpPr>
            <p:cNvPr id="453658" name="AutoShape 26"/>
            <p:cNvCxnSpPr>
              <a:cxnSpLocks noChangeShapeType="1"/>
              <a:stCxn id="453653" idx="2"/>
            </p:cNvCxnSpPr>
            <p:nvPr/>
          </p:nvCxnSpPr>
          <p:spPr bwMode="auto">
            <a:xfrm>
              <a:off x="2520" y="1650"/>
              <a:ext cx="1344" cy="684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453659" name="Rectangle 27"/>
            <p:cNvSpPr>
              <a:spLocks noChangeArrowheads="1"/>
            </p:cNvSpPr>
            <p:nvPr/>
          </p:nvSpPr>
          <p:spPr bwMode="auto">
            <a:xfrm>
              <a:off x="2832" y="1824"/>
              <a:ext cx="768" cy="192"/>
            </a:xfrm>
            <a:prstGeom prst="rect">
              <a:avLst/>
            </a:prstGeom>
            <a:solidFill>
              <a:schemeClr val="bg1"/>
            </a:solidFill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latin typeface="Arial" pitchFamily="34" charset="0"/>
                </a:rPr>
                <a:t>short</a:t>
              </a:r>
            </a:p>
          </p:txBody>
        </p:sp>
      </p:grpSp>
      <p:sp>
        <p:nvSpPr>
          <p:cNvPr id="453660" name="Rectangle 28"/>
          <p:cNvSpPr>
            <a:spLocks noChangeArrowheads="1"/>
          </p:cNvSpPr>
          <p:nvPr/>
        </p:nvSpPr>
        <p:spPr bwMode="auto">
          <a:xfrm>
            <a:off x="1327150" y="3894138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4</a:t>
            </a:r>
          </a:p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 0 </a:t>
            </a:r>
          </a:p>
        </p:txBody>
      </p:sp>
      <p:sp>
        <p:nvSpPr>
          <p:cNvPr id="453661" name="Rectangle 29"/>
          <p:cNvSpPr>
            <a:spLocks noChangeArrowheads="1"/>
          </p:cNvSpPr>
          <p:nvPr/>
        </p:nvSpPr>
        <p:spPr bwMode="auto">
          <a:xfrm>
            <a:off x="5503863" y="375126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Read 0</a:t>
            </a:r>
          </a:p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 </a:t>
            </a:r>
            <a:r>
              <a:rPr lang="en-US" sz="2000" b="1">
                <a:solidFill>
                  <a:srgbClr val="D60093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453662" name="Rectangle 30"/>
          <p:cNvSpPr>
            <a:spLocks noChangeArrowheads="1"/>
          </p:cNvSpPr>
          <p:nvPr/>
        </p:nvSpPr>
        <p:spPr bwMode="auto">
          <a:xfrm>
            <a:off x="676275" y="33004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e1, e3, e4, e6</a:t>
            </a:r>
          </a:p>
        </p:txBody>
      </p:sp>
      <p:sp>
        <p:nvSpPr>
          <p:cNvPr id="453663" name="Rectangle 31"/>
          <p:cNvSpPr>
            <a:spLocks noChangeArrowheads="1"/>
          </p:cNvSpPr>
          <p:nvPr/>
        </p:nvSpPr>
        <p:spPr bwMode="auto">
          <a:xfrm>
            <a:off x="6086475" y="29956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D60093"/>
                </a:solidFill>
                <a:latin typeface="Arial" pitchFamily="34" charset="0"/>
              </a:rPr>
              <a:t>e2, e5 </a:t>
            </a:r>
          </a:p>
        </p:txBody>
      </p:sp>
      <p:sp>
        <p:nvSpPr>
          <p:cNvPr id="453664" name="Rectangle 32"/>
          <p:cNvSpPr>
            <a:spLocks noChangeArrowheads="1"/>
          </p:cNvSpPr>
          <p:nvPr/>
        </p:nvSpPr>
        <p:spPr bwMode="auto">
          <a:xfrm>
            <a:off x="2124075" y="17002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Skips 4</a:t>
            </a:r>
          </a:p>
        </p:txBody>
      </p:sp>
      <p:sp>
        <p:nvSpPr>
          <p:cNvPr id="453665" name="Rectangle 33"/>
          <p:cNvSpPr>
            <a:spLocks noChangeArrowheads="1"/>
          </p:cNvSpPr>
          <p:nvPr/>
        </p:nvSpPr>
        <p:spPr bwMode="auto">
          <a:xfrm>
            <a:off x="1971675" y="2005013"/>
            <a:ext cx="1219200" cy="304800"/>
          </a:xfrm>
          <a:prstGeom prst="rect">
            <a:avLst/>
          </a:prstGeom>
          <a:solidFill>
            <a:schemeClr val="bg1"/>
          </a:soli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  <a:latin typeface="Arial" pitchFamily="34" charset="0"/>
              </a:rPr>
              <a:t>   Read 2</a:t>
            </a:r>
          </a:p>
        </p:txBody>
      </p:sp>
      <p:sp>
        <p:nvSpPr>
          <p:cNvPr id="453667" name="Rectangle 35"/>
          <p:cNvSpPr>
            <a:spLocks noChangeArrowheads="1"/>
          </p:cNvSpPr>
          <p:nvPr/>
        </p:nvSpPr>
        <p:spPr bwMode="auto">
          <a:xfrm>
            <a:off x="323850" y="620713"/>
            <a:ext cx="603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For the initial training set  I(4/6, 2/6) = </a:t>
            </a:r>
            <a:r>
              <a:rPr lang="en-US"/>
              <a:t>0.92 bit</a:t>
            </a:r>
          </a:p>
        </p:txBody>
      </p:sp>
      <p:sp>
        <p:nvSpPr>
          <p:cNvPr id="453668" name="Rectangle 36"/>
          <p:cNvSpPr>
            <a:spLocks noChangeArrowheads="1"/>
          </p:cNvSpPr>
          <p:nvPr/>
        </p:nvSpPr>
        <p:spPr bwMode="auto">
          <a:xfrm>
            <a:off x="250825" y="4581525"/>
            <a:ext cx="698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dirty="0" smtClean="0"/>
              <a:t>Reminder (</a:t>
            </a:r>
            <a:r>
              <a:rPr lang="en-US" i="1" dirty="0"/>
              <a:t>length) = 4/6 </a:t>
            </a:r>
            <a:r>
              <a:rPr lang="en-US" i="1" dirty="0" smtClean="0"/>
              <a:t>* </a:t>
            </a:r>
            <a:r>
              <a:rPr lang="en-US" i="1" dirty="0"/>
              <a:t>I(1, 0) + 2/6 </a:t>
            </a:r>
            <a:r>
              <a:rPr lang="en-US" i="1" dirty="0" smtClean="0"/>
              <a:t>*  </a:t>
            </a:r>
            <a:r>
              <a:rPr lang="en-US" i="1" dirty="0"/>
              <a:t>I(1. 0</a:t>
            </a:r>
            <a:r>
              <a:rPr lang="en-US" i="1" dirty="0" smtClean="0"/>
              <a:t>)=0</a:t>
            </a:r>
          </a:p>
          <a:p>
            <a:r>
              <a:rPr lang="en-US" i="1" dirty="0" smtClean="0"/>
              <a:t>Gain(length)=0.92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8E6C-2748-4FD2-A30C-9031FDCDD61B}" type="slidenum">
              <a:rPr lang="en-US"/>
              <a:pPr/>
              <a:t>32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 of Information Gain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458200" cy="4495800"/>
          </a:xfrm>
        </p:spPr>
        <p:txBody>
          <a:bodyPr/>
          <a:lstStyle/>
          <a:p>
            <a:r>
              <a:rPr lang="en-US" dirty="0"/>
              <a:t>Tends to favor attributes with many different </a:t>
            </a:r>
            <a:r>
              <a:rPr lang="en-US" dirty="0" smtClean="0"/>
              <a:t>values</a:t>
            </a:r>
            <a:endParaRPr lang="en-US" dirty="0"/>
          </a:p>
          <a:p>
            <a:pPr lvl="1"/>
            <a:r>
              <a:rPr lang="en-US" dirty="0"/>
              <a:t>Can fit the data better </a:t>
            </a:r>
            <a:r>
              <a:rPr lang="en-US" dirty="0" smtClean="0"/>
              <a:t>than </a:t>
            </a:r>
            <a:r>
              <a:rPr lang="en-US" dirty="0"/>
              <a:t>spitting on attributes with fewer values</a:t>
            </a:r>
          </a:p>
          <a:p>
            <a:r>
              <a:rPr lang="en-US" dirty="0"/>
              <a:t>Imagine extreme case of using </a:t>
            </a:r>
            <a:r>
              <a:rPr lang="en-US" dirty="0" smtClean="0"/>
              <a:t>“</a:t>
            </a:r>
            <a:r>
              <a:rPr lang="en-US" i="1" dirty="0" smtClean="0"/>
              <a:t>message id-number</a:t>
            </a:r>
            <a:r>
              <a:rPr lang="en-US" dirty="0" smtClean="0"/>
              <a:t>” in the newsgroup reading example</a:t>
            </a:r>
            <a:endParaRPr lang="en-US" dirty="0"/>
          </a:p>
          <a:p>
            <a:pPr lvl="1"/>
            <a:r>
              <a:rPr lang="en-US" dirty="0"/>
              <a:t>Every example may have  a different value on this attribute</a:t>
            </a:r>
          </a:p>
          <a:p>
            <a:pPr lvl="1"/>
            <a:r>
              <a:rPr lang="en-US" dirty="0"/>
              <a:t>Splitting on it would give highest information gain, even </a:t>
            </a:r>
            <a:r>
              <a:rPr lang="en-US" dirty="0" smtClean="0"/>
              <a:t>if it is unlikely that this attribute is relevant for the user’s reading decision</a:t>
            </a:r>
          </a:p>
          <a:p>
            <a:r>
              <a:rPr lang="en-US" dirty="0" smtClean="0"/>
              <a:t>Alternative measures (e.g. </a:t>
            </a:r>
            <a:r>
              <a:rPr lang="en-US" i="1" dirty="0" smtClean="0"/>
              <a:t>gain </a:t>
            </a:r>
            <a:r>
              <a:rPr lang="en-US" i="1" dirty="0" smtClean="0"/>
              <a:t>ratio</a:t>
            </a:r>
            <a:r>
              <a:rPr lang="en-US" dirty="0" smtClean="0"/>
              <a:t>)</a:t>
            </a:r>
            <a:endParaRPr lang="en-US" dirty="0"/>
          </a:p>
          <a:p>
            <a:endParaRPr lang="en-US" sz="1400" dirty="0">
              <a:solidFill>
                <a:srgbClr val="D60093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  <a:p>
            <a:endParaRPr lang="en-US" sz="1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1FB1-4A88-473F-9D6A-D52C3D2E920D}" type="slidenum">
              <a:rPr lang="en-US"/>
              <a:pPr/>
              <a:t>33</a:t>
            </a:fld>
            <a:endParaRPr lang="en-US"/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Expressiveness of Decision Trees</a:t>
            </a:r>
          </a:p>
        </p:txBody>
      </p:sp>
      <p:sp>
        <p:nvSpPr>
          <p:cNvPr id="443395" name="Rectangle 3"/>
          <p:cNvSpPr>
            <a:spLocks noChangeArrowheads="1"/>
          </p:cNvSpPr>
          <p:nvPr/>
        </p:nvSpPr>
        <p:spPr bwMode="auto">
          <a:xfrm>
            <a:off x="381000" y="990600"/>
            <a:ext cx="8655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 They can represent any discrete function, an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</a:pPr>
            <a:r>
              <a:rPr lang="en-US" sz="2800"/>
              <a:t>consequently  any Boolean function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ex: OR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/>
          </a:p>
        </p:txBody>
      </p:sp>
      <p:graphicFrame>
        <p:nvGraphicFramePr>
          <p:cNvPr id="443396" name="Group 4"/>
          <p:cNvGraphicFramePr>
            <a:graphicFrameLocks noGrp="1"/>
          </p:cNvGraphicFramePr>
          <p:nvPr/>
        </p:nvGraphicFramePr>
        <p:xfrm>
          <a:off x="3352800" y="2133600"/>
          <a:ext cx="2209800" cy="1828800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181D6-0320-489C-8387-D22364488EF4}" type="slidenum">
              <a:rPr lang="en-US"/>
              <a:pPr/>
              <a:t>34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Expressiveness of Decision Trees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381000" y="990600"/>
            <a:ext cx="8655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 They can represent any discrete function, an 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</a:pPr>
            <a:r>
              <a:rPr lang="en-US" sz="2800"/>
              <a:t>consequently  any Boolean function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ex: OR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/>
          </a:p>
        </p:txBody>
      </p:sp>
      <p:graphicFrame>
        <p:nvGraphicFramePr>
          <p:cNvPr id="278532" name="Group 4"/>
          <p:cNvGraphicFramePr>
            <a:graphicFrameLocks noGrp="1"/>
          </p:cNvGraphicFramePr>
          <p:nvPr/>
        </p:nvGraphicFramePr>
        <p:xfrm>
          <a:off x="3352800" y="2133600"/>
          <a:ext cx="2209800" cy="1828800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78559" name="Group 31"/>
          <p:cNvGrpSpPr>
            <a:grpSpLocks/>
          </p:cNvGrpSpPr>
          <p:nvPr/>
        </p:nvGrpSpPr>
        <p:grpSpPr bwMode="auto">
          <a:xfrm>
            <a:off x="609600" y="3810000"/>
            <a:ext cx="2895600" cy="2667000"/>
            <a:chOff x="384" y="2400"/>
            <a:chExt cx="1824" cy="1680"/>
          </a:xfrm>
        </p:grpSpPr>
        <p:sp>
          <p:nvSpPr>
            <p:cNvPr id="278560" name="Rectangle 32"/>
            <p:cNvSpPr>
              <a:spLocks noChangeArrowheads="1"/>
            </p:cNvSpPr>
            <p:nvPr/>
          </p:nvSpPr>
          <p:spPr bwMode="auto">
            <a:xfrm>
              <a:off x="1008" y="2400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x1</a:t>
              </a:r>
            </a:p>
          </p:txBody>
        </p:sp>
        <p:cxnSp>
          <p:nvCxnSpPr>
            <p:cNvPr id="278561" name="AutoShape 33"/>
            <p:cNvCxnSpPr>
              <a:cxnSpLocks noChangeShapeType="1"/>
              <a:stCxn id="278560" idx="2"/>
            </p:cNvCxnSpPr>
            <p:nvPr/>
          </p:nvCxnSpPr>
          <p:spPr bwMode="auto">
            <a:xfrm flipH="1">
              <a:off x="648" y="2706"/>
              <a:ext cx="528" cy="25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78562" name="AutoShape 34"/>
            <p:cNvCxnSpPr>
              <a:cxnSpLocks noChangeShapeType="1"/>
              <a:stCxn id="278560" idx="2"/>
              <a:endCxn id="278566" idx="0"/>
            </p:cNvCxnSpPr>
            <p:nvPr/>
          </p:nvCxnSpPr>
          <p:spPr bwMode="auto">
            <a:xfrm>
              <a:off x="1176" y="2706"/>
              <a:ext cx="384" cy="30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78563" name="Rectangle 35"/>
            <p:cNvSpPr>
              <a:spLocks noChangeArrowheads="1"/>
            </p:cNvSpPr>
            <p:nvPr/>
          </p:nvSpPr>
          <p:spPr bwMode="auto">
            <a:xfrm>
              <a:off x="1344" y="2736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cxnSp>
          <p:nvCxnSpPr>
            <p:cNvPr id="278564" name="AutoShape 36"/>
            <p:cNvCxnSpPr>
              <a:cxnSpLocks noChangeShapeType="1"/>
              <a:endCxn id="278571" idx="0"/>
            </p:cNvCxnSpPr>
            <p:nvPr/>
          </p:nvCxnSpPr>
          <p:spPr bwMode="auto">
            <a:xfrm flipH="1">
              <a:off x="1296" y="3330"/>
              <a:ext cx="360" cy="51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78565" name="AutoShape 37"/>
            <p:cNvCxnSpPr>
              <a:cxnSpLocks noChangeShapeType="1"/>
              <a:endCxn id="278572" idx="0"/>
            </p:cNvCxnSpPr>
            <p:nvPr/>
          </p:nvCxnSpPr>
          <p:spPr bwMode="auto">
            <a:xfrm>
              <a:off x="1656" y="3330"/>
              <a:ext cx="360" cy="46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78566" name="Rectangle 38"/>
            <p:cNvSpPr>
              <a:spLocks noChangeArrowheads="1"/>
            </p:cNvSpPr>
            <p:nvPr/>
          </p:nvSpPr>
          <p:spPr bwMode="auto">
            <a:xfrm>
              <a:off x="1392" y="3024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x2</a:t>
              </a:r>
            </a:p>
          </p:txBody>
        </p:sp>
        <p:sp>
          <p:nvSpPr>
            <p:cNvPr id="278567" name="Rectangle 39"/>
            <p:cNvSpPr>
              <a:spLocks noChangeArrowheads="1"/>
            </p:cNvSpPr>
            <p:nvPr/>
          </p:nvSpPr>
          <p:spPr bwMode="auto">
            <a:xfrm>
              <a:off x="576" y="2640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78568" name="Rectangle 40"/>
            <p:cNvSpPr>
              <a:spLocks noChangeArrowheads="1"/>
            </p:cNvSpPr>
            <p:nvPr/>
          </p:nvSpPr>
          <p:spPr bwMode="auto">
            <a:xfrm>
              <a:off x="1200" y="3408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78569" name="Rectangle 41"/>
            <p:cNvSpPr>
              <a:spLocks noChangeArrowheads="1"/>
            </p:cNvSpPr>
            <p:nvPr/>
          </p:nvSpPr>
          <p:spPr bwMode="auto">
            <a:xfrm>
              <a:off x="1632" y="336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278570" name="Rectangle 42"/>
            <p:cNvSpPr>
              <a:spLocks noChangeArrowheads="1"/>
            </p:cNvSpPr>
            <p:nvPr/>
          </p:nvSpPr>
          <p:spPr bwMode="auto">
            <a:xfrm>
              <a:off x="384" y="302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sp>
          <p:nvSpPr>
            <p:cNvPr id="278571" name="Rectangle 43"/>
            <p:cNvSpPr>
              <a:spLocks noChangeArrowheads="1"/>
            </p:cNvSpPr>
            <p:nvPr/>
          </p:nvSpPr>
          <p:spPr bwMode="auto">
            <a:xfrm>
              <a:off x="1104" y="3840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sp>
          <p:nvSpPr>
            <p:cNvPr id="278572" name="Rectangle 44"/>
            <p:cNvSpPr>
              <a:spLocks noChangeArrowheads="1"/>
            </p:cNvSpPr>
            <p:nvPr/>
          </p:nvSpPr>
          <p:spPr bwMode="auto">
            <a:xfrm>
              <a:off x="1824" y="3792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0</a:t>
              </a:r>
            </a:p>
          </p:txBody>
        </p:sp>
      </p:grpSp>
      <p:sp>
        <p:nvSpPr>
          <p:cNvPr id="278573" name="Rectangle 45"/>
          <p:cNvSpPr>
            <a:spLocks noChangeArrowheads="1"/>
          </p:cNvSpPr>
          <p:nvPr/>
        </p:nvSpPr>
        <p:spPr bwMode="auto">
          <a:xfrm>
            <a:off x="5791200" y="4572000"/>
            <a:ext cx="609600" cy="381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9933FF"/>
                </a:solidFill>
              </a:rPr>
              <a:t>1</a:t>
            </a:r>
          </a:p>
        </p:txBody>
      </p:sp>
      <p:grpSp>
        <p:nvGrpSpPr>
          <p:cNvPr id="278574" name="Group 46"/>
          <p:cNvGrpSpPr>
            <a:grpSpLocks/>
          </p:cNvGrpSpPr>
          <p:nvPr/>
        </p:nvGrpSpPr>
        <p:grpSpPr bwMode="auto">
          <a:xfrm>
            <a:off x="6096000" y="3581400"/>
            <a:ext cx="2590800" cy="2667000"/>
            <a:chOff x="3840" y="2256"/>
            <a:chExt cx="1632" cy="1680"/>
          </a:xfrm>
        </p:grpSpPr>
        <p:sp>
          <p:nvSpPr>
            <p:cNvPr id="278575" name="Rectangle 47"/>
            <p:cNvSpPr>
              <a:spLocks noChangeArrowheads="1"/>
            </p:cNvSpPr>
            <p:nvPr/>
          </p:nvSpPr>
          <p:spPr bwMode="auto">
            <a:xfrm>
              <a:off x="4272" y="2256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x2</a:t>
              </a:r>
            </a:p>
          </p:txBody>
        </p:sp>
        <p:cxnSp>
          <p:nvCxnSpPr>
            <p:cNvPr id="278576" name="AutoShape 48"/>
            <p:cNvCxnSpPr>
              <a:cxnSpLocks noChangeShapeType="1"/>
              <a:stCxn id="278575" idx="2"/>
            </p:cNvCxnSpPr>
            <p:nvPr/>
          </p:nvCxnSpPr>
          <p:spPr bwMode="auto">
            <a:xfrm flipH="1">
              <a:off x="3912" y="2562"/>
              <a:ext cx="528" cy="25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78577" name="AutoShape 49"/>
            <p:cNvCxnSpPr>
              <a:cxnSpLocks noChangeShapeType="1"/>
              <a:stCxn id="278575" idx="2"/>
              <a:endCxn id="278581" idx="0"/>
            </p:cNvCxnSpPr>
            <p:nvPr/>
          </p:nvCxnSpPr>
          <p:spPr bwMode="auto">
            <a:xfrm>
              <a:off x="4440" y="2562"/>
              <a:ext cx="384" cy="30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78578" name="Rectangle 50"/>
            <p:cNvSpPr>
              <a:spLocks noChangeArrowheads="1"/>
            </p:cNvSpPr>
            <p:nvPr/>
          </p:nvSpPr>
          <p:spPr bwMode="auto">
            <a:xfrm>
              <a:off x="4608" y="2592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cxnSp>
          <p:nvCxnSpPr>
            <p:cNvPr id="278579" name="AutoShape 51"/>
            <p:cNvCxnSpPr>
              <a:cxnSpLocks noChangeShapeType="1"/>
              <a:endCxn id="278585" idx="0"/>
            </p:cNvCxnSpPr>
            <p:nvPr/>
          </p:nvCxnSpPr>
          <p:spPr bwMode="auto">
            <a:xfrm flipH="1">
              <a:off x="4560" y="3186"/>
              <a:ext cx="360" cy="51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78580" name="AutoShape 52"/>
            <p:cNvCxnSpPr>
              <a:cxnSpLocks noChangeShapeType="1"/>
              <a:endCxn id="278586" idx="0"/>
            </p:cNvCxnSpPr>
            <p:nvPr/>
          </p:nvCxnSpPr>
          <p:spPr bwMode="auto">
            <a:xfrm>
              <a:off x="4920" y="3186"/>
              <a:ext cx="360" cy="46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78581" name="Rectangle 53"/>
            <p:cNvSpPr>
              <a:spLocks noChangeArrowheads="1"/>
            </p:cNvSpPr>
            <p:nvPr/>
          </p:nvSpPr>
          <p:spPr bwMode="auto">
            <a:xfrm>
              <a:off x="4656" y="2880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x1</a:t>
              </a:r>
            </a:p>
          </p:txBody>
        </p:sp>
        <p:sp>
          <p:nvSpPr>
            <p:cNvPr id="278582" name="Rectangle 54"/>
            <p:cNvSpPr>
              <a:spLocks noChangeArrowheads="1"/>
            </p:cNvSpPr>
            <p:nvPr/>
          </p:nvSpPr>
          <p:spPr bwMode="auto">
            <a:xfrm>
              <a:off x="3840" y="2496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78583" name="Rectangle 55"/>
            <p:cNvSpPr>
              <a:spLocks noChangeArrowheads="1"/>
            </p:cNvSpPr>
            <p:nvPr/>
          </p:nvSpPr>
          <p:spPr bwMode="auto">
            <a:xfrm>
              <a:off x="4464" y="326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78584" name="Rectangle 56"/>
            <p:cNvSpPr>
              <a:spLocks noChangeArrowheads="1"/>
            </p:cNvSpPr>
            <p:nvPr/>
          </p:nvSpPr>
          <p:spPr bwMode="auto">
            <a:xfrm>
              <a:off x="4896" y="3216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278585" name="Rectangle 57"/>
            <p:cNvSpPr>
              <a:spLocks noChangeArrowheads="1"/>
            </p:cNvSpPr>
            <p:nvPr/>
          </p:nvSpPr>
          <p:spPr bwMode="auto">
            <a:xfrm>
              <a:off x="4368" y="3696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sp>
          <p:nvSpPr>
            <p:cNvPr id="278586" name="Rectangle 58"/>
            <p:cNvSpPr>
              <a:spLocks noChangeArrowheads="1"/>
            </p:cNvSpPr>
            <p:nvPr/>
          </p:nvSpPr>
          <p:spPr bwMode="auto">
            <a:xfrm>
              <a:off x="5088" y="3648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743F8-16BB-4EC6-8BD6-1EFFC3E898D2}" type="slidenum">
              <a:rPr lang="en-US"/>
              <a:pPr/>
              <a:t>35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Expressiveness of Decision Trees</a:t>
            </a:r>
          </a:p>
        </p:txBody>
      </p:sp>
      <p:sp>
        <p:nvSpPr>
          <p:cNvPr id="280579" name="Rectangle 3"/>
          <p:cNvSpPr>
            <a:spLocks noChangeArrowheads="1"/>
          </p:cNvSpPr>
          <p:nvPr/>
        </p:nvSpPr>
        <p:spPr bwMode="auto">
          <a:xfrm>
            <a:off x="381000" y="990600"/>
            <a:ext cx="8534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/>
              <a:t>ex: Parity function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/>
          </a:p>
        </p:txBody>
      </p:sp>
      <p:graphicFrame>
        <p:nvGraphicFramePr>
          <p:cNvPr id="280580" name="Group 4"/>
          <p:cNvGraphicFramePr>
            <a:graphicFrameLocks noGrp="1"/>
          </p:cNvGraphicFramePr>
          <p:nvPr/>
        </p:nvGraphicFramePr>
        <p:xfrm>
          <a:off x="3429000" y="1676400"/>
          <a:ext cx="4143396" cy="1828800"/>
        </p:xfrm>
        <a:graphic>
          <a:graphicData uri="http://schemas.openxmlformats.org/drawingml/2006/table">
            <a:tbl>
              <a:tblPr/>
              <a:tblGrid>
                <a:gridCol w="1381132"/>
                <a:gridCol w="1381132"/>
                <a:gridCol w="1381132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F(X1,X2)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80607" name="Group 31"/>
          <p:cNvGrpSpPr>
            <a:grpSpLocks/>
          </p:cNvGrpSpPr>
          <p:nvPr/>
        </p:nvGrpSpPr>
        <p:grpSpPr bwMode="auto">
          <a:xfrm>
            <a:off x="381000" y="3733800"/>
            <a:ext cx="3657600" cy="2667000"/>
            <a:chOff x="240" y="2352"/>
            <a:chExt cx="2304" cy="1680"/>
          </a:xfrm>
        </p:grpSpPr>
        <p:sp>
          <p:nvSpPr>
            <p:cNvPr id="280608" name="Rectangle 32"/>
            <p:cNvSpPr>
              <a:spLocks noChangeArrowheads="1"/>
            </p:cNvSpPr>
            <p:nvPr/>
          </p:nvSpPr>
          <p:spPr bwMode="auto">
            <a:xfrm>
              <a:off x="1344" y="2352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x1</a:t>
              </a:r>
            </a:p>
          </p:txBody>
        </p:sp>
        <p:cxnSp>
          <p:nvCxnSpPr>
            <p:cNvPr id="280609" name="AutoShape 33"/>
            <p:cNvCxnSpPr>
              <a:cxnSpLocks noChangeShapeType="1"/>
              <a:stCxn id="280608" idx="2"/>
            </p:cNvCxnSpPr>
            <p:nvPr/>
          </p:nvCxnSpPr>
          <p:spPr bwMode="auto">
            <a:xfrm flipH="1">
              <a:off x="984" y="2658"/>
              <a:ext cx="528" cy="25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80610" name="AutoShape 34"/>
            <p:cNvCxnSpPr>
              <a:cxnSpLocks noChangeShapeType="1"/>
              <a:stCxn id="280608" idx="2"/>
              <a:endCxn id="280614" idx="0"/>
            </p:cNvCxnSpPr>
            <p:nvPr/>
          </p:nvCxnSpPr>
          <p:spPr bwMode="auto">
            <a:xfrm>
              <a:off x="1512" y="2658"/>
              <a:ext cx="384" cy="30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80611" name="Rectangle 35"/>
            <p:cNvSpPr>
              <a:spLocks noChangeArrowheads="1"/>
            </p:cNvSpPr>
            <p:nvPr/>
          </p:nvSpPr>
          <p:spPr bwMode="auto">
            <a:xfrm>
              <a:off x="1680" y="2688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cxnSp>
          <p:nvCxnSpPr>
            <p:cNvPr id="280612" name="AutoShape 36"/>
            <p:cNvCxnSpPr>
              <a:cxnSpLocks noChangeShapeType="1"/>
              <a:endCxn id="280618" idx="0"/>
            </p:cNvCxnSpPr>
            <p:nvPr/>
          </p:nvCxnSpPr>
          <p:spPr bwMode="auto">
            <a:xfrm flipH="1">
              <a:off x="1632" y="3282"/>
              <a:ext cx="360" cy="51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80613" name="AutoShape 37"/>
            <p:cNvCxnSpPr>
              <a:cxnSpLocks noChangeShapeType="1"/>
              <a:endCxn id="280619" idx="0"/>
            </p:cNvCxnSpPr>
            <p:nvPr/>
          </p:nvCxnSpPr>
          <p:spPr bwMode="auto">
            <a:xfrm>
              <a:off x="1992" y="3282"/>
              <a:ext cx="360" cy="46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80614" name="Rectangle 38"/>
            <p:cNvSpPr>
              <a:spLocks noChangeArrowheads="1"/>
            </p:cNvSpPr>
            <p:nvPr/>
          </p:nvSpPr>
          <p:spPr bwMode="auto">
            <a:xfrm>
              <a:off x="1728" y="2976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x2</a:t>
              </a:r>
            </a:p>
          </p:txBody>
        </p:sp>
        <p:sp>
          <p:nvSpPr>
            <p:cNvPr id="280615" name="Rectangle 39"/>
            <p:cNvSpPr>
              <a:spLocks noChangeArrowheads="1"/>
            </p:cNvSpPr>
            <p:nvPr/>
          </p:nvSpPr>
          <p:spPr bwMode="auto">
            <a:xfrm>
              <a:off x="912" y="2592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80616" name="Rectangle 40"/>
            <p:cNvSpPr>
              <a:spLocks noChangeArrowheads="1"/>
            </p:cNvSpPr>
            <p:nvPr/>
          </p:nvSpPr>
          <p:spPr bwMode="auto">
            <a:xfrm>
              <a:off x="1536" y="3360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80617" name="Rectangle 41"/>
            <p:cNvSpPr>
              <a:spLocks noChangeArrowheads="1"/>
            </p:cNvSpPr>
            <p:nvPr/>
          </p:nvSpPr>
          <p:spPr bwMode="auto">
            <a:xfrm>
              <a:off x="1968" y="3312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280618" name="Rectangle 42"/>
            <p:cNvSpPr>
              <a:spLocks noChangeArrowheads="1"/>
            </p:cNvSpPr>
            <p:nvPr/>
          </p:nvSpPr>
          <p:spPr bwMode="auto">
            <a:xfrm>
              <a:off x="1440" y="3792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0</a:t>
              </a:r>
            </a:p>
          </p:txBody>
        </p:sp>
        <p:sp>
          <p:nvSpPr>
            <p:cNvPr id="280619" name="Rectangle 43"/>
            <p:cNvSpPr>
              <a:spLocks noChangeArrowheads="1"/>
            </p:cNvSpPr>
            <p:nvPr/>
          </p:nvSpPr>
          <p:spPr bwMode="auto">
            <a:xfrm>
              <a:off x="2160" y="374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cxnSp>
          <p:nvCxnSpPr>
            <p:cNvPr id="280620" name="AutoShape 44"/>
            <p:cNvCxnSpPr>
              <a:cxnSpLocks noChangeShapeType="1"/>
              <a:endCxn id="280625" idx="0"/>
            </p:cNvCxnSpPr>
            <p:nvPr/>
          </p:nvCxnSpPr>
          <p:spPr bwMode="auto">
            <a:xfrm flipH="1">
              <a:off x="432" y="3234"/>
              <a:ext cx="360" cy="51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80621" name="AutoShape 45"/>
            <p:cNvCxnSpPr>
              <a:cxnSpLocks noChangeShapeType="1"/>
              <a:endCxn id="280626" idx="0"/>
            </p:cNvCxnSpPr>
            <p:nvPr/>
          </p:nvCxnSpPr>
          <p:spPr bwMode="auto">
            <a:xfrm>
              <a:off x="792" y="3234"/>
              <a:ext cx="360" cy="46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80622" name="Rectangle 46"/>
            <p:cNvSpPr>
              <a:spLocks noChangeArrowheads="1"/>
            </p:cNvSpPr>
            <p:nvPr/>
          </p:nvSpPr>
          <p:spPr bwMode="auto">
            <a:xfrm>
              <a:off x="672" y="2928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x2</a:t>
              </a:r>
            </a:p>
          </p:txBody>
        </p:sp>
        <p:sp>
          <p:nvSpPr>
            <p:cNvPr id="280623" name="Rectangle 47"/>
            <p:cNvSpPr>
              <a:spLocks noChangeArrowheads="1"/>
            </p:cNvSpPr>
            <p:nvPr/>
          </p:nvSpPr>
          <p:spPr bwMode="auto">
            <a:xfrm>
              <a:off x="336" y="3312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80624" name="Rectangle 48"/>
            <p:cNvSpPr>
              <a:spLocks noChangeArrowheads="1"/>
            </p:cNvSpPr>
            <p:nvPr/>
          </p:nvSpPr>
          <p:spPr bwMode="auto">
            <a:xfrm>
              <a:off x="768" y="3264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280625" name="Rectangle 49"/>
            <p:cNvSpPr>
              <a:spLocks noChangeArrowheads="1"/>
            </p:cNvSpPr>
            <p:nvPr/>
          </p:nvSpPr>
          <p:spPr bwMode="auto">
            <a:xfrm>
              <a:off x="240" y="374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sp>
          <p:nvSpPr>
            <p:cNvPr id="280626" name="Rectangle 50"/>
            <p:cNvSpPr>
              <a:spLocks noChangeArrowheads="1"/>
            </p:cNvSpPr>
            <p:nvPr/>
          </p:nvSpPr>
          <p:spPr bwMode="auto">
            <a:xfrm>
              <a:off x="960" y="3696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0</a:t>
              </a:r>
            </a:p>
          </p:txBody>
        </p:sp>
      </p:grpSp>
      <p:grpSp>
        <p:nvGrpSpPr>
          <p:cNvPr id="280627" name="Group 51"/>
          <p:cNvGrpSpPr>
            <a:grpSpLocks/>
          </p:cNvGrpSpPr>
          <p:nvPr/>
        </p:nvGrpSpPr>
        <p:grpSpPr bwMode="auto">
          <a:xfrm>
            <a:off x="5257800" y="3657600"/>
            <a:ext cx="3657600" cy="2667000"/>
            <a:chOff x="3312" y="2304"/>
            <a:chExt cx="2304" cy="1680"/>
          </a:xfrm>
        </p:grpSpPr>
        <p:sp>
          <p:nvSpPr>
            <p:cNvPr id="280628" name="Rectangle 52"/>
            <p:cNvSpPr>
              <a:spLocks noChangeArrowheads="1"/>
            </p:cNvSpPr>
            <p:nvPr/>
          </p:nvSpPr>
          <p:spPr bwMode="auto">
            <a:xfrm>
              <a:off x="4416" y="2304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x2</a:t>
              </a:r>
            </a:p>
          </p:txBody>
        </p:sp>
        <p:cxnSp>
          <p:nvCxnSpPr>
            <p:cNvPr id="280629" name="AutoShape 53"/>
            <p:cNvCxnSpPr>
              <a:cxnSpLocks noChangeShapeType="1"/>
              <a:stCxn id="280628" idx="2"/>
            </p:cNvCxnSpPr>
            <p:nvPr/>
          </p:nvCxnSpPr>
          <p:spPr bwMode="auto">
            <a:xfrm flipH="1">
              <a:off x="4056" y="2610"/>
              <a:ext cx="528" cy="25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80630" name="AutoShape 54"/>
            <p:cNvCxnSpPr>
              <a:cxnSpLocks noChangeShapeType="1"/>
              <a:stCxn id="280628" idx="2"/>
              <a:endCxn id="280634" idx="0"/>
            </p:cNvCxnSpPr>
            <p:nvPr/>
          </p:nvCxnSpPr>
          <p:spPr bwMode="auto">
            <a:xfrm>
              <a:off x="4584" y="2610"/>
              <a:ext cx="384" cy="30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80631" name="Rectangle 55"/>
            <p:cNvSpPr>
              <a:spLocks noChangeArrowheads="1"/>
            </p:cNvSpPr>
            <p:nvPr/>
          </p:nvSpPr>
          <p:spPr bwMode="auto">
            <a:xfrm>
              <a:off x="4752" y="2640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cxnSp>
          <p:nvCxnSpPr>
            <p:cNvPr id="280632" name="AutoShape 56"/>
            <p:cNvCxnSpPr>
              <a:cxnSpLocks noChangeShapeType="1"/>
              <a:endCxn id="280638" idx="0"/>
            </p:cNvCxnSpPr>
            <p:nvPr/>
          </p:nvCxnSpPr>
          <p:spPr bwMode="auto">
            <a:xfrm flipH="1">
              <a:off x="4704" y="3234"/>
              <a:ext cx="360" cy="51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80633" name="AutoShape 57"/>
            <p:cNvCxnSpPr>
              <a:cxnSpLocks noChangeShapeType="1"/>
              <a:endCxn id="280639" idx="0"/>
            </p:cNvCxnSpPr>
            <p:nvPr/>
          </p:nvCxnSpPr>
          <p:spPr bwMode="auto">
            <a:xfrm>
              <a:off x="5064" y="3234"/>
              <a:ext cx="360" cy="46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80634" name="Rectangle 58"/>
            <p:cNvSpPr>
              <a:spLocks noChangeArrowheads="1"/>
            </p:cNvSpPr>
            <p:nvPr/>
          </p:nvSpPr>
          <p:spPr bwMode="auto">
            <a:xfrm>
              <a:off x="4800" y="2928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x1</a:t>
              </a:r>
            </a:p>
          </p:txBody>
        </p:sp>
        <p:sp>
          <p:nvSpPr>
            <p:cNvPr id="280635" name="Rectangle 59"/>
            <p:cNvSpPr>
              <a:spLocks noChangeArrowheads="1"/>
            </p:cNvSpPr>
            <p:nvPr/>
          </p:nvSpPr>
          <p:spPr bwMode="auto">
            <a:xfrm>
              <a:off x="3984" y="254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80636" name="Rectangle 60"/>
            <p:cNvSpPr>
              <a:spLocks noChangeArrowheads="1"/>
            </p:cNvSpPr>
            <p:nvPr/>
          </p:nvSpPr>
          <p:spPr bwMode="auto">
            <a:xfrm>
              <a:off x="4608" y="3312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80637" name="Rectangle 61"/>
            <p:cNvSpPr>
              <a:spLocks noChangeArrowheads="1"/>
            </p:cNvSpPr>
            <p:nvPr/>
          </p:nvSpPr>
          <p:spPr bwMode="auto">
            <a:xfrm>
              <a:off x="5040" y="3264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280638" name="Rectangle 62"/>
            <p:cNvSpPr>
              <a:spLocks noChangeArrowheads="1"/>
            </p:cNvSpPr>
            <p:nvPr/>
          </p:nvSpPr>
          <p:spPr bwMode="auto">
            <a:xfrm>
              <a:off x="4512" y="374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0</a:t>
              </a:r>
            </a:p>
          </p:txBody>
        </p:sp>
        <p:sp>
          <p:nvSpPr>
            <p:cNvPr id="280639" name="Rectangle 63"/>
            <p:cNvSpPr>
              <a:spLocks noChangeArrowheads="1"/>
            </p:cNvSpPr>
            <p:nvPr/>
          </p:nvSpPr>
          <p:spPr bwMode="auto">
            <a:xfrm>
              <a:off x="5232" y="3696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cxnSp>
          <p:nvCxnSpPr>
            <p:cNvPr id="280640" name="AutoShape 64"/>
            <p:cNvCxnSpPr>
              <a:cxnSpLocks noChangeShapeType="1"/>
              <a:endCxn id="280645" idx="0"/>
            </p:cNvCxnSpPr>
            <p:nvPr/>
          </p:nvCxnSpPr>
          <p:spPr bwMode="auto">
            <a:xfrm flipH="1">
              <a:off x="3504" y="3186"/>
              <a:ext cx="360" cy="510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cxnSp>
          <p:nvCxnSpPr>
            <p:cNvPr id="280641" name="AutoShape 65"/>
            <p:cNvCxnSpPr>
              <a:cxnSpLocks noChangeShapeType="1"/>
              <a:endCxn id="280646" idx="0"/>
            </p:cNvCxnSpPr>
            <p:nvPr/>
          </p:nvCxnSpPr>
          <p:spPr bwMode="auto">
            <a:xfrm>
              <a:off x="3864" y="3186"/>
              <a:ext cx="360" cy="462"/>
            </a:xfrm>
            <a:prstGeom prst="straightConnector1">
              <a:avLst/>
            </a:prstGeom>
            <a:noFill/>
            <a:ln w="31750">
              <a:solidFill>
                <a:srgbClr val="008000"/>
              </a:solidFill>
              <a:round/>
              <a:headEnd/>
              <a:tailEnd/>
            </a:ln>
            <a:effectLst/>
          </p:spPr>
        </p:cxnSp>
        <p:sp>
          <p:nvSpPr>
            <p:cNvPr id="280642" name="Rectangle 66"/>
            <p:cNvSpPr>
              <a:spLocks noChangeArrowheads="1"/>
            </p:cNvSpPr>
            <p:nvPr/>
          </p:nvSpPr>
          <p:spPr bwMode="auto">
            <a:xfrm>
              <a:off x="3744" y="2880"/>
              <a:ext cx="336" cy="288"/>
            </a:xfrm>
            <a:prstGeom prst="rect">
              <a:avLst/>
            </a:prstGeom>
            <a:noFill/>
            <a:ln w="57150">
              <a:solidFill>
                <a:srgbClr val="8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x1</a:t>
              </a:r>
            </a:p>
          </p:txBody>
        </p:sp>
        <p:sp>
          <p:nvSpPr>
            <p:cNvPr id="280643" name="Rectangle 67"/>
            <p:cNvSpPr>
              <a:spLocks noChangeArrowheads="1"/>
            </p:cNvSpPr>
            <p:nvPr/>
          </p:nvSpPr>
          <p:spPr bwMode="auto">
            <a:xfrm>
              <a:off x="3408" y="3264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1</a:t>
              </a:r>
            </a:p>
          </p:txBody>
        </p:sp>
        <p:sp>
          <p:nvSpPr>
            <p:cNvPr id="280644" name="Rectangle 68"/>
            <p:cNvSpPr>
              <a:spLocks noChangeArrowheads="1"/>
            </p:cNvSpPr>
            <p:nvPr/>
          </p:nvSpPr>
          <p:spPr bwMode="auto">
            <a:xfrm>
              <a:off x="3840" y="3216"/>
              <a:ext cx="480" cy="19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0</a:t>
              </a:r>
            </a:p>
          </p:txBody>
        </p:sp>
        <p:sp>
          <p:nvSpPr>
            <p:cNvPr id="280645" name="Rectangle 69"/>
            <p:cNvSpPr>
              <a:spLocks noChangeArrowheads="1"/>
            </p:cNvSpPr>
            <p:nvPr/>
          </p:nvSpPr>
          <p:spPr bwMode="auto">
            <a:xfrm>
              <a:off x="3312" y="3696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1</a:t>
              </a:r>
            </a:p>
          </p:txBody>
        </p:sp>
        <p:sp>
          <p:nvSpPr>
            <p:cNvPr id="280646" name="Rectangle 70"/>
            <p:cNvSpPr>
              <a:spLocks noChangeArrowheads="1"/>
            </p:cNvSpPr>
            <p:nvPr/>
          </p:nvSpPr>
          <p:spPr bwMode="auto">
            <a:xfrm>
              <a:off x="4032" y="3648"/>
              <a:ext cx="384" cy="240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9933FF"/>
                  </a:solidFill>
                </a:rPr>
                <a:t>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696C9-2D41-40FC-AA7F-526C7ED9EC14}" type="slidenum">
              <a:rPr lang="en-US"/>
              <a:pPr/>
              <a:t>36</a:t>
            </a:fld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Search Space for Decision Tree Learning</a:t>
            </a:r>
          </a:p>
        </p:txBody>
      </p:sp>
      <p:sp>
        <p:nvSpPr>
          <p:cNvPr id="447491" name="Rectangle 3"/>
          <p:cNvSpPr>
            <a:spLocks noChangeArrowheads="1"/>
          </p:cNvSpPr>
          <p:nvPr/>
        </p:nvSpPr>
        <p:spPr bwMode="auto">
          <a:xfrm>
            <a:off x="323850" y="1052513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If I want to classify items based on </a:t>
            </a:r>
            <a:r>
              <a:rPr lang="en-US" i="1" dirty="0"/>
              <a:t>n</a:t>
            </a:r>
            <a:r>
              <a:rPr lang="en-US" dirty="0"/>
              <a:t> Boolean </a:t>
            </a:r>
            <a:r>
              <a:rPr lang="en-US" dirty="0" smtClean="0"/>
              <a:t>attributes</a:t>
            </a: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 smtClean="0"/>
              <a:t>Must search the space </a:t>
            </a:r>
            <a:r>
              <a:rPr lang="en-US" dirty="0"/>
              <a:t>of all possible  Boolean functions of these n attributes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How many such functions are there? E.g. n = 2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 sz="2000" dirty="0"/>
          </a:p>
        </p:txBody>
      </p:sp>
      <p:graphicFrame>
        <p:nvGraphicFramePr>
          <p:cNvPr id="447492" name="Group 4"/>
          <p:cNvGraphicFramePr>
            <a:graphicFrameLocks noGrp="1"/>
          </p:cNvGraphicFramePr>
          <p:nvPr>
            <p:ph idx="1"/>
          </p:nvPr>
        </p:nvGraphicFramePr>
        <p:xfrm>
          <a:off x="1619250" y="3644900"/>
          <a:ext cx="5703888" cy="1828800"/>
        </p:xfrm>
        <a:graphic>
          <a:graphicData uri="http://schemas.openxmlformats.org/drawingml/2006/table">
            <a:tbl>
              <a:tblPr/>
              <a:tblGrid>
                <a:gridCol w="1277938"/>
                <a:gridCol w="1276350"/>
                <a:gridCol w="3149600"/>
              </a:tblGrid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F(X1,X2)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7519" name="Rectangle 31"/>
          <p:cNvSpPr>
            <a:spLocks noChangeArrowheads="1"/>
          </p:cNvSpPr>
          <p:nvPr/>
        </p:nvSpPr>
        <p:spPr bwMode="auto">
          <a:xfrm>
            <a:off x="179388" y="573405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With 6 Boolean attributes, there are </a:t>
            </a:r>
            <a:r>
              <a:rPr lang="en-US" dirty="0" smtClean="0"/>
              <a:t>18,446,744,073,709,551,616 such functions</a:t>
            </a:r>
            <a:endParaRPr lang="en-US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rgbClr val="D60093"/>
              </a:solidFill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5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FBB78-6133-4D56-B531-BC591BB6A0F3}" type="slidenum">
              <a:rPr lang="en-US"/>
              <a:pPr/>
              <a:t>37</a:t>
            </a:fld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Overfitting</a:t>
            </a: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250825" y="1196975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This algorithm gets into trouble over fitting the data.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This occurs with noise and correlations in the training set that are not reflected in the data as a whole.</a:t>
            </a:r>
            <a:endParaRPr lang="en-US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One technique to  handle </a:t>
            </a:r>
            <a:r>
              <a:rPr lang="en-US" dirty="0" err="1"/>
              <a:t>overfitting</a:t>
            </a:r>
            <a:r>
              <a:rPr lang="en-US" dirty="0"/>
              <a:t>: </a:t>
            </a:r>
            <a:r>
              <a:rPr lang="en-US" i="1" dirty="0"/>
              <a:t>decision tree pruning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/>
              <a:t>Statistical techniques to evaluate when the </a:t>
            </a:r>
            <a:r>
              <a:rPr lang="en-US" sz="2000" b="1" dirty="0">
                <a:solidFill>
                  <a:srgbClr val="D60093"/>
                </a:solidFill>
              </a:rPr>
              <a:t>gain</a:t>
            </a:r>
            <a:r>
              <a:rPr lang="en-US" sz="2000" dirty="0"/>
              <a:t> on the attribute selected by  the splitting technique is </a:t>
            </a:r>
            <a:r>
              <a:rPr lang="en-US" sz="2000" i="1" dirty="0"/>
              <a:t>large enough</a:t>
            </a:r>
            <a:r>
              <a:rPr lang="en-US" sz="2000" dirty="0"/>
              <a:t> to be relevant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/>
              <a:t>Based on tests for statistical significance (see R&amp;N </a:t>
            </a:r>
            <a:r>
              <a:rPr lang="en-US" sz="2000" dirty="0" smtClean="0"/>
              <a:t>p. </a:t>
            </a:r>
            <a:r>
              <a:rPr lang="en-US" sz="2000" smtClean="0"/>
              <a:t>705-706 if </a:t>
            </a:r>
            <a:r>
              <a:rPr lang="en-US" sz="2000" dirty="0"/>
              <a:t>you are interested in knowing more)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Another technique: </a:t>
            </a:r>
            <a:r>
              <a:rPr lang="en-US" i="1" dirty="0"/>
              <a:t>cross-validation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/>
              <a:t>Use it to discard trees that do not perform well on the test set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F1C25-DEAB-48AE-B5ED-288F2A237527}" type="slidenum">
              <a:rPr lang="en-US"/>
              <a:pPr/>
              <a:t>38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85800"/>
          </a:xfrm>
        </p:spPr>
        <p:txBody>
          <a:bodyPr/>
          <a:lstStyle/>
          <a:p>
            <a:r>
              <a:rPr lang="en-US"/>
              <a:t>Assessing Performance of  Learning Algorithm</a:t>
            </a:r>
          </a:p>
        </p:txBody>
      </p:sp>
      <p:sp>
        <p:nvSpPr>
          <p:cNvPr id="455683" name="Rectangle 3"/>
          <p:cNvSpPr>
            <a:spLocks noChangeArrowheads="1"/>
          </p:cNvSpPr>
          <p:nvPr/>
        </p:nvSpPr>
        <p:spPr bwMode="auto">
          <a:xfrm>
            <a:off x="381000" y="14478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Collect a large set of 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Divide into two sets: </a:t>
            </a:r>
            <a:r>
              <a:rPr lang="en-US" sz="2800" b="1" dirty="0"/>
              <a:t>training set</a:t>
            </a:r>
            <a:r>
              <a:rPr lang="en-US" sz="2800" dirty="0"/>
              <a:t> and </a:t>
            </a:r>
            <a:r>
              <a:rPr lang="en-US" sz="2800" b="1" dirty="0"/>
              <a:t>test set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Use the learning algorithm on the </a:t>
            </a:r>
            <a:r>
              <a:rPr lang="en-US" sz="2800" b="1" dirty="0"/>
              <a:t>training set</a:t>
            </a:r>
            <a:r>
              <a:rPr lang="en-US" sz="2800" dirty="0"/>
              <a:t> to generate an hypothesis</a:t>
            </a:r>
            <a:r>
              <a:rPr lang="en-US" sz="2800" b="1" dirty="0"/>
              <a:t> </a:t>
            </a:r>
            <a:r>
              <a:rPr lang="en-US" sz="2800" i="1" dirty="0" smtClean="0"/>
              <a:t>h</a:t>
            </a: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Measure the percentage of examples in the test set that are correctly classified by </a:t>
            </a:r>
            <a:r>
              <a:rPr lang="en-US" sz="2800" i="1" dirty="0"/>
              <a:t>h</a:t>
            </a:r>
            <a:r>
              <a:rPr lang="en-US" sz="2800" dirty="0"/>
              <a:t>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Repeat with training sets of different size and different randomly selected training sets.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0B6B9-D666-4ACB-830B-72834938E02D}" type="slidenum">
              <a:rPr lang="en-US"/>
              <a:pPr/>
              <a:t>39</a:t>
            </a:fld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r>
              <a:rPr lang="en-US"/>
              <a:t>Cross-Validation</a:t>
            </a:r>
          </a:p>
        </p:txBody>
      </p:sp>
      <p:sp>
        <p:nvSpPr>
          <p:cNvPr id="457731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endParaRPr lang="en-US"/>
          </a:p>
        </p:txBody>
      </p:sp>
      <p:sp>
        <p:nvSpPr>
          <p:cNvPr id="457732" name="Rectangle 4"/>
          <p:cNvSpPr>
            <a:spLocks noChangeArrowheads="1"/>
          </p:cNvSpPr>
          <p:nvPr/>
        </p:nvSpPr>
        <p:spPr bwMode="auto">
          <a:xfrm>
            <a:off x="609600" y="836613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 want a large training set, to get more reliable models.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But this implies having a small test 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Not ideal, as it may give good or bad results just by luck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One common solution: </a:t>
            </a:r>
            <a:r>
              <a:rPr lang="en-US" b="1" i="1"/>
              <a:t>k-fold cross validation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Partition the training set into k sets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Run the algorithm </a:t>
            </a:r>
            <a:r>
              <a:rPr lang="en-US" sz="2000" i="1"/>
              <a:t>k </a:t>
            </a:r>
            <a:r>
              <a:rPr lang="en-US" sz="2000"/>
              <a:t>times, each time (</a:t>
            </a:r>
            <a:r>
              <a:rPr lang="en-US" sz="2000" i="1"/>
              <a:t>fold</a:t>
            </a:r>
            <a:r>
              <a:rPr lang="en-US" sz="2000"/>
              <a:t>) using one of the </a:t>
            </a:r>
            <a:r>
              <a:rPr lang="en-US" sz="2000" i="1"/>
              <a:t>k </a:t>
            </a:r>
            <a:r>
              <a:rPr lang="en-US" sz="2000"/>
              <a:t>sets as the test test, and the rest as training 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Report algorithm performance as the average performance (e.g. ac curacy) over the k different folds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Useful to select different candidate algorithms/models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E.g. a DT built using information gain vs. some other measure for splitting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Once the algorithm/model type is selected via cross-validation, return the model trained on </a:t>
            </a:r>
            <a:r>
              <a:rPr lang="en-US" sz="2000" i="1"/>
              <a:t>all available data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BC1D4-59F5-4C45-A0A7-DB60D4D7D57D}" type="slidenum">
              <a:rPr lang="en-US"/>
              <a:pPr/>
              <a:t>4</a:t>
            </a:fld>
            <a:endParaRPr lang="en-US"/>
          </a:p>
        </p:txBody>
      </p:sp>
      <p:sp>
        <p:nvSpPr>
          <p:cNvPr id="19661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r>
              <a:rPr lang="en-US" dirty="0" smtClean="0"/>
              <a:t>Representation of Learned Information</a:t>
            </a:r>
            <a:endParaRPr lang="en-CA" dirty="0"/>
          </a:p>
        </p:txBody>
      </p:sp>
      <p:sp>
        <p:nvSpPr>
          <p:cNvPr id="196611" name="Rectangle 2051"/>
          <p:cNvSpPr>
            <a:spLocks noChangeArrowheads="1"/>
          </p:cNvSpPr>
          <p:nvPr/>
        </p:nvSpPr>
        <p:spPr bwMode="auto">
          <a:xfrm>
            <a:off x="762000" y="2590800"/>
            <a:ext cx="7391400" cy="2286000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CA"/>
          </a:p>
        </p:txBody>
      </p:sp>
      <p:sp>
        <p:nvSpPr>
          <p:cNvPr id="196612" name="Rectangle 2052"/>
          <p:cNvSpPr>
            <a:spLocks noChangeArrowheads="1"/>
          </p:cNvSpPr>
          <p:nvPr/>
        </p:nvSpPr>
        <p:spPr bwMode="auto">
          <a:xfrm>
            <a:off x="914400" y="32004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Induction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196613" name="Rectangle 2053"/>
          <p:cNvSpPr>
            <a:spLocks noChangeArrowheads="1"/>
          </p:cNvSpPr>
          <p:nvPr/>
        </p:nvSpPr>
        <p:spPr bwMode="auto">
          <a:xfrm>
            <a:off x="6172200" y="3124200"/>
            <a:ext cx="18288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Reasoning </a:t>
            </a:r>
          </a:p>
          <a:p>
            <a:pPr algn="ctr"/>
            <a:r>
              <a:rPr lang="en-CA" b="1"/>
              <a:t>Procedure</a:t>
            </a:r>
          </a:p>
        </p:txBody>
      </p:sp>
      <p:sp>
        <p:nvSpPr>
          <p:cNvPr id="196614" name="Line 2054"/>
          <p:cNvSpPr>
            <a:spLocks noChangeShapeType="1"/>
          </p:cNvSpPr>
          <p:nvPr/>
        </p:nvSpPr>
        <p:spPr bwMode="auto">
          <a:xfrm>
            <a:off x="5638800" y="3733800"/>
            <a:ext cx="6096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5" name="Line 2055"/>
          <p:cNvSpPr>
            <a:spLocks noChangeShapeType="1"/>
          </p:cNvSpPr>
          <p:nvPr/>
        </p:nvSpPr>
        <p:spPr bwMode="auto">
          <a:xfrm flipV="1">
            <a:off x="1295400" y="4267200"/>
            <a:ext cx="304800" cy="12954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6" name="Rectangle 2056"/>
          <p:cNvSpPr>
            <a:spLocks noChangeArrowheads="1"/>
          </p:cNvSpPr>
          <p:nvPr/>
        </p:nvSpPr>
        <p:spPr bwMode="auto">
          <a:xfrm>
            <a:off x="-304800" y="5410200"/>
            <a:ext cx="51816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Background Knowledge/</a:t>
            </a:r>
          </a:p>
          <a:p>
            <a:pPr algn="ctr"/>
            <a:r>
              <a:rPr lang="en-CA" b="1"/>
              <a:t>Bias</a:t>
            </a:r>
          </a:p>
        </p:txBody>
      </p:sp>
      <p:sp>
        <p:nvSpPr>
          <p:cNvPr id="196617" name="Line 2057"/>
          <p:cNvSpPr>
            <a:spLocks noChangeShapeType="1"/>
          </p:cNvSpPr>
          <p:nvPr/>
        </p:nvSpPr>
        <p:spPr bwMode="auto">
          <a:xfrm>
            <a:off x="6934200" y="4267200"/>
            <a:ext cx="1143000" cy="1371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18" name="Rectangle 2058"/>
          <p:cNvSpPr>
            <a:spLocks noChangeArrowheads="1"/>
          </p:cNvSpPr>
          <p:nvPr/>
        </p:nvSpPr>
        <p:spPr bwMode="auto">
          <a:xfrm>
            <a:off x="5867400" y="10668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Problem/Task</a:t>
            </a:r>
          </a:p>
        </p:txBody>
      </p:sp>
      <p:sp>
        <p:nvSpPr>
          <p:cNvPr id="196619" name="Rectangle 2059"/>
          <p:cNvSpPr>
            <a:spLocks noChangeArrowheads="1"/>
          </p:cNvSpPr>
          <p:nvPr/>
        </p:nvSpPr>
        <p:spPr bwMode="auto">
          <a:xfrm>
            <a:off x="7086600" y="5486400"/>
            <a:ext cx="2057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Answer/</a:t>
            </a:r>
          </a:p>
          <a:p>
            <a:pPr algn="ctr"/>
            <a:r>
              <a:rPr lang="en-CA" b="1"/>
              <a:t>Performance</a:t>
            </a:r>
          </a:p>
        </p:txBody>
      </p:sp>
      <p:sp>
        <p:nvSpPr>
          <p:cNvPr id="196620" name="Line 2060"/>
          <p:cNvSpPr>
            <a:spLocks noChangeShapeType="1"/>
          </p:cNvSpPr>
          <p:nvPr/>
        </p:nvSpPr>
        <p:spPr bwMode="auto">
          <a:xfrm>
            <a:off x="6934200" y="1905000"/>
            <a:ext cx="0" cy="1219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1" name="Line 2061"/>
          <p:cNvSpPr>
            <a:spLocks noChangeShapeType="1"/>
          </p:cNvSpPr>
          <p:nvPr/>
        </p:nvSpPr>
        <p:spPr bwMode="auto">
          <a:xfrm flipV="1">
            <a:off x="1295400" y="4876800"/>
            <a:ext cx="152400" cy="6858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2" name="Line 2062"/>
          <p:cNvSpPr>
            <a:spLocks noChangeShapeType="1"/>
          </p:cNvSpPr>
          <p:nvPr/>
        </p:nvSpPr>
        <p:spPr bwMode="auto">
          <a:xfrm>
            <a:off x="6934200" y="1828800"/>
            <a:ext cx="0" cy="7620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3" name="Line 2063"/>
          <p:cNvSpPr>
            <a:spLocks noChangeShapeType="1"/>
          </p:cNvSpPr>
          <p:nvPr/>
        </p:nvSpPr>
        <p:spPr bwMode="auto">
          <a:xfrm>
            <a:off x="6934200" y="4267200"/>
            <a:ext cx="533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4" name="Line 2064"/>
          <p:cNvSpPr>
            <a:spLocks noChangeShapeType="1"/>
          </p:cNvSpPr>
          <p:nvPr/>
        </p:nvSpPr>
        <p:spPr bwMode="auto">
          <a:xfrm>
            <a:off x="1295400" y="1905000"/>
            <a:ext cx="152400" cy="6096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5" name="Rectangle 2065"/>
          <p:cNvSpPr>
            <a:spLocks noChangeArrowheads="1"/>
          </p:cNvSpPr>
          <p:nvPr/>
        </p:nvSpPr>
        <p:spPr bwMode="auto">
          <a:xfrm>
            <a:off x="0" y="1219200"/>
            <a:ext cx="3581400" cy="106680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Experience/Data</a:t>
            </a:r>
          </a:p>
        </p:txBody>
      </p:sp>
      <p:sp>
        <p:nvSpPr>
          <p:cNvPr id="196626" name="Line 2066"/>
          <p:cNvSpPr>
            <a:spLocks noChangeShapeType="1"/>
          </p:cNvSpPr>
          <p:nvPr/>
        </p:nvSpPr>
        <p:spPr bwMode="auto">
          <a:xfrm>
            <a:off x="1447800" y="2362200"/>
            <a:ext cx="228600" cy="838200"/>
          </a:xfrm>
          <a:prstGeom prst="line">
            <a:avLst/>
          </a:prstGeom>
          <a:noFill/>
          <a:ln w="47625">
            <a:solidFill>
              <a:srgbClr val="9900CC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7" name="Line 2067"/>
          <p:cNvSpPr>
            <a:spLocks noChangeShapeType="1"/>
          </p:cNvSpPr>
          <p:nvPr/>
        </p:nvSpPr>
        <p:spPr bwMode="auto">
          <a:xfrm>
            <a:off x="2743200" y="3733800"/>
            <a:ext cx="762000" cy="0"/>
          </a:xfrm>
          <a:prstGeom prst="line">
            <a:avLst/>
          </a:prstGeom>
          <a:noFill/>
          <a:ln w="47625">
            <a:solidFill>
              <a:srgbClr val="FF00FF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96628" name="Rectangle 2068"/>
          <p:cNvSpPr>
            <a:spLocks noChangeArrowheads="1"/>
          </p:cNvSpPr>
          <p:nvPr/>
        </p:nvSpPr>
        <p:spPr bwMode="auto">
          <a:xfrm>
            <a:off x="3581400" y="3124200"/>
            <a:ext cx="2057400" cy="1066800"/>
          </a:xfrm>
          <a:prstGeom prst="rect">
            <a:avLst/>
          </a:prstGeom>
          <a:solidFill>
            <a:schemeClr val="bg1"/>
          </a:solidFill>
          <a:ln w="412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/>
              <a:t>Internal </a:t>
            </a:r>
          </a:p>
          <a:p>
            <a:pPr algn="ctr"/>
            <a:r>
              <a:rPr lang="en-CA" b="1"/>
              <a:t>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D545-A6F3-43A9-81D8-DA5D52604BD4}" type="slidenum">
              <a:rPr lang="en-US"/>
              <a:pPr/>
              <a:t>40</a:t>
            </a:fld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534400" cy="685800"/>
          </a:xfrm>
        </p:spPr>
        <p:txBody>
          <a:bodyPr/>
          <a:lstStyle/>
          <a:p>
            <a:r>
              <a:rPr lang="en-US"/>
              <a:t>Interesting thing to try</a:t>
            </a:r>
          </a:p>
        </p:txBody>
      </p:sp>
      <p:sp>
        <p:nvSpPr>
          <p:cNvPr id="459779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FontTx/>
              <a:buChar char="•"/>
            </a:pPr>
            <a:endParaRPr lang="en-US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50825" y="981075"/>
            <a:ext cx="853440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Repeat cross-validation with training sets of different size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Report algorithm performance as a function of training set size: </a:t>
            </a:r>
            <a:r>
              <a:rPr lang="en-US" i="1">
                <a:solidFill>
                  <a:schemeClr val="accent2"/>
                </a:solidFill>
              </a:rPr>
              <a:t>learning curve</a:t>
            </a:r>
          </a:p>
        </p:txBody>
      </p:sp>
      <p:pic>
        <p:nvPicPr>
          <p:cNvPr id="459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775" y="2060575"/>
            <a:ext cx="5184775" cy="462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7B293-5306-4DE4-A89E-3A8BC75B0B5C}" type="slidenum">
              <a:rPr lang="en-US"/>
              <a:pPr/>
              <a:t>41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Issues in DT Learning</a:t>
            </a:r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250825" y="1196975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Attributes with continuous and integer values (e.g. </a:t>
            </a:r>
            <a:r>
              <a:rPr lang="en-US" i="1" dirty="0"/>
              <a:t>Cost </a:t>
            </a:r>
            <a:r>
              <a:rPr lang="en-US" dirty="0"/>
              <a:t>in $)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Important because many real world applications deal with continuous values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Methods for finding the </a:t>
            </a:r>
            <a:r>
              <a:rPr lang="en-US" sz="2000" i="1" dirty="0"/>
              <a:t>split point</a:t>
            </a:r>
            <a:r>
              <a:rPr lang="en-US" sz="2000" dirty="0"/>
              <a:t> that gives the highest information gain (e.g. Cost &gt; 50$)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Still the most expensive part of using DT in real-world applications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Continue-valued output attribute (e.g. predicted cost in $): </a:t>
            </a:r>
            <a:r>
              <a:rPr lang="en-US" i="1" dirty="0"/>
              <a:t>Regression Tree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Splitting may stop before classifying all examples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Leaves with unclassified examples use a linear function of a subset of the  attributes to classify them via linear regression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Tricky part: decide when </a:t>
            </a:r>
            <a:r>
              <a:rPr lang="en-US" sz="2000" dirty="0" smtClean="0"/>
              <a:t>to stop </a:t>
            </a:r>
            <a:r>
              <a:rPr lang="en-US" sz="2000" dirty="0"/>
              <a:t>splitting and start linear regression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8DBB4-DE48-47FD-A956-F741AD5D1552}" type="slidenum">
              <a:rPr lang="en-US"/>
              <a:pPr/>
              <a:t>42</a:t>
            </a:fld>
            <a:endParaRPr lang="en-US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 Applications (1)</a:t>
            </a:r>
          </a:p>
        </p:txBody>
      </p:sp>
      <p:sp>
        <p:nvSpPr>
          <p:cNvPr id="473091" name="Rectangle 3"/>
          <p:cNvSpPr>
            <a:spLocks noChangeArrowheads="1"/>
          </p:cNvSpPr>
          <p:nvPr/>
        </p:nvSpPr>
        <p:spPr bwMode="auto">
          <a:xfrm>
            <a:off x="381000" y="12954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DT are often the first method tried in many areas of industry and commerce, when task involves learning from a data set of examples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Main reason: the output is easy to interpret by humans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>
              <a:solidFill>
                <a:srgbClr val="D60093"/>
              </a:solidFill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7637-EBB2-45C9-B8C4-39526C9FDFB4}" type="slidenum">
              <a:rPr lang="en-US"/>
              <a:pPr/>
              <a:t>43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 Applications (1)</a:t>
            </a:r>
          </a:p>
        </p:txBody>
      </p:sp>
      <p:sp>
        <p:nvSpPr>
          <p:cNvPr id="465923" name="Rectangle 3"/>
          <p:cNvSpPr>
            <a:spLocks noChangeArrowheads="1"/>
          </p:cNvSpPr>
          <p:nvPr/>
        </p:nvSpPr>
        <p:spPr bwMode="auto">
          <a:xfrm>
            <a:off x="381000" y="12954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BP </a:t>
            </a:r>
            <a:r>
              <a:rPr lang="en-US" sz="2800" i="1"/>
              <a:t>Gasoil, </a:t>
            </a:r>
            <a:r>
              <a:rPr lang="en-US" sz="2800"/>
              <a:t>expert system for designing gas-oil separation systems for offshore oil platform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r>
              <a:rPr lang="en-US"/>
              <a:t>Design depends on many attributes (e.g., proportion of gas, oil and water, the flow rate, pressure, density, viscosity, temperature 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r>
              <a:rPr lang="en-US"/>
              <a:t>BP </a:t>
            </a:r>
            <a:r>
              <a:rPr lang="en-US" i="1"/>
              <a:t>Gasoil</a:t>
            </a:r>
            <a:r>
              <a:rPr lang="en-US"/>
              <a:t>  2055 rules learned  using a decision tree method applied to a database of existing design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r>
              <a:rPr lang="en-US"/>
              <a:t>Took 100 person-days instead of the 10- person-years that it would have taken to do it by hand (the largest Expert System in the World in 1986)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-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BFA7D-0DA3-4D6D-8B3B-7D6CF364FFAB}" type="slidenum">
              <a:rPr lang="en-US"/>
              <a:pPr/>
              <a:t>44</a:t>
            </a:fld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DT Applications (1)</a:t>
            </a:r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0" y="260350"/>
            <a:ext cx="88201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/>
              <a:t>    Program to teach a flight simulator how to fly a Cessna</a:t>
            </a:r>
          </a:p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US"/>
              <a:t>Two ways to construct a controller for a complex system</a:t>
            </a:r>
          </a:p>
          <a:p>
            <a:pPr marL="742950" lvl="1" indent="-285750">
              <a:spcBef>
                <a:spcPct val="30000"/>
              </a:spcBef>
              <a:buFontTx/>
              <a:buChar char="•"/>
            </a:pPr>
            <a:r>
              <a:rPr lang="en-US" sz="2000"/>
              <a:t>Build a precise model of the dynamics of the system and use formal methods to design a controller. </a:t>
            </a:r>
          </a:p>
          <a:p>
            <a:pPr marL="742950" lvl="1" indent="-285750">
              <a:spcBef>
                <a:spcPct val="30000"/>
              </a:spcBef>
              <a:buFontTx/>
              <a:buChar char="•"/>
            </a:pPr>
            <a:r>
              <a:rPr lang="en-US" sz="2000"/>
              <a:t>Learn  the correct mapping from state of the system to actions.</a:t>
            </a:r>
          </a:p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US"/>
              <a:t>Cessna system was built by observing 3 expert pilots perform an assigned flight plan 30 times each. </a:t>
            </a:r>
          </a:p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US"/>
              <a:t>Every time a pilot took an action by setting one of the control variables such as thrust or flaps, a training example was created. </a:t>
            </a:r>
          </a:p>
          <a:p>
            <a:pPr marL="742950" lvl="1" indent="-285750">
              <a:spcBef>
                <a:spcPct val="30000"/>
              </a:spcBef>
              <a:buFontTx/>
              <a:buChar char="•"/>
            </a:pPr>
            <a:r>
              <a:rPr lang="en-US" sz="2000" b="1"/>
              <a:t>90.000 examples</a:t>
            </a:r>
            <a:r>
              <a:rPr lang="en-US" sz="2000"/>
              <a:t>, each described by </a:t>
            </a:r>
            <a:r>
              <a:rPr lang="en-US" sz="2000" b="1"/>
              <a:t>20 state variables </a:t>
            </a:r>
            <a:r>
              <a:rPr lang="en-US" sz="2000"/>
              <a:t>and labeled by the action taken. </a:t>
            </a:r>
          </a:p>
          <a:p>
            <a:pPr marL="342900" indent="-342900">
              <a:spcBef>
                <a:spcPct val="30000"/>
              </a:spcBef>
              <a:buFontTx/>
              <a:buChar char="•"/>
            </a:pPr>
            <a:r>
              <a:rPr lang="en-US"/>
              <a:t>Resulting decision tree was then converted into C code and inserted into the flight simulator control loop</a:t>
            </a:r>
            <a:endParaRPr lang="en-US" sz="2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CFFAD-512D-4DC3-878F-73D9A122689D}" type="slidenum">
              <a:rPr lang="en-US"/>
              <a:pPr/>
              <a:t>5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 smtClean="0"/>
              <a:t>Representation of Learned Information</a:t>
            </a:r>
            <a:endParaRPr lang="en-US" dirty="0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395288" y="1125538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 smtClean="0"/>
              <a:t>Any of the representation schemes studied in 322 and here can be used to represent the learned info.</a:t>
            </a: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Logic-based propositions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Probabilistic schemes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Utility functions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…….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latin typeface="+mn-lt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</a:pPr>
            <a:endParaRPr lang="en-US" sz="2800" dirty="0">
              <a:latin typeface="+mn-lt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CB55-CA89-45DA-B50D-BEA8AA947681}" type="slidenum">
              <a:rPr lang="en-US"/>
              <a:pPr/>
              <a:t>6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34400" cy="685800"/>
          </a:xfrm>
        </p:spPr>
        <p:txBody>
          <a:bodyPr/>
          <a:lstStyle/>
          <a:p>
            <a:r>
              <a:rPr lang="en-US" dirty="0"/>
              <a:t>Supervised Learning </a:t>
            </a: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81000" y="642918"/>
            <a:ext cx="87630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Supervised Learning =&gt; </a:t>
            </a:r>
            <a:r>
              <a:rPr lang="en-US" sz="2800" b="1" dirty="0"/>
              <a:t>pure inductive inference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Given a set of examples of a function </a:t>
            </a:r>
            <a:r>
              <a:rPr lang="en-US" i="1" dirty="0"/>
              <a:t>f</a:t>
            </a:r>
            <a:r>
              <a:rPr lang="en-US" dirty="0"/>
              <a:t>: pairs </a:t>
            </a:r>
            <a:r>
              <a:rPr lang="en-US" i="1" dirty="0"/>
              <a:t>(x, f(x))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Find a function </a:t>
            </a:r>
            <a:r>
              <a:rPr lang="en-US" i="1" dirty="0"/>
              <a:t>h</a:t>
            </a:r>
            <a:r>
              <a:rPr lang="en-US" dirty="0"/>
              <a:t> that approximates </a:t>
            </a:r>
            <a:r>
              <a:rPr lang="en-US" i="1" dirty="0"/>
              <a:t>f. </a:t>
            </a:r>
            <a:endParaRPr lang="en-US" i="1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i="1" dirty="0" smtClean="0"/>
              <a:t>h </a:t>
            </a:r>
            <a:r>
              <a:rPr lang="en-US" dirty="0"/>
              <a:t>is called</a:t>
            </a:r>
            <a:r>
              <a:rPr lang="en-US" i="1" dirty="0"/>
              <a:t> </a:t>
            </a:r>
            <a:r>
              <a:rPr lang="en-US" b="1" dirty="0"/>
              <a:t>hypothesis</a:t>
            </a:r>
            <a:r>
              <a:rPr lang="en-US" dirty="0" smtClean="0"/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i="1" dirty="0" smtClean="0"/>
              <a:t>H</a:t>
            </a:r>
            <a:r>
              <a:rPr lang="en-US" sz="2800" dirty="0" smtClean="0"/>
              <a:t> is the space of hypotheses (representations) that we consider: </a:t>
            </a:r>
            <a:r>
              <a:rPr lang="en-US" sz="2800" dirty="0" smtClean="0">
                <a:solidFill>
                  <a:schemeClr val="accent6"/>
                </a:solidFill>
              </a:rPr>
              <a:t>how does one chose?</a:t>
            </a:r>
            <a:endParaRPr lang="en-US" dirty="0" smtClean="0">
              <a:solidFill>
                <a:schemeClr val="accent6"/>
              </a:solidFill>
            </a:endParaRPr>
          </a:p>
        </p:txBody>
      </p:sp>
      <p:pic>
        <p:nvPicPr>
          <p:cNvPr id="4413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643182"/>
            <a:ext cx="7805733" cy="226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C0C9-2BB4-45DF-8125-2F93B6C41194}" type="slidenum">
              <a:rPr lang="en-US"/>
              <a:pPr/>
              <a:t>7</a:t>
            </a:fld>
            <a:endParaRPr lang="en-US"/>
          </a:p>
        </p:txBody>
      </p:sp>
      <p:sp>
        <p:nvSpPr>
          <p:cNvPr id="1372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Learning as Search</a:t>
            </a:r>
          </a:p>
        </p:txBody>
      </p:sp>
      <p:sp>
        <p:nvSpPr>
          <p:cNvPr id="137219" name="Rectangle 1027"/>
          <p:cNvSpPr>
            <a:spLocks noChangeArrowheads="1"/>
          </p:cNvSpPr>
          <p:nvPr/>
        </p:nvSpPr>
        <p:spPr bwMode="auto">
          <a:xfrm>
            <a:off x="323850" y="1196975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Given a representation and a bias, the problem of learning can be reduced to one of </a:t>
            </a:r>
            <a:r>
              <a:rPr lang="en-US" sz="2800" b="1" dirty="0"/>
              <a:t>search</a:t>
            </a:r>
            <a:r>
              <a:rPr lang="en-US" sz="2800" dirty="0"/>
              <a:t>.</a:t>
            </a: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Learning is search through the space </a:t>
            </a:r>
            <a:r>
              <a:rPr lang="en-US" sz="2800" b="1" i="1" dirty="0" smtClean="0"/>
              <a:t>H</a:t>
            </a:r>
            <a:r>
              <a:rPr lang="en-US" sz="2800" dirty="0" smtClean="0"/>
              <a:t> of possible hypotheses looking for the hypothesis </a:t>
            </a:r>
            <a:r>
              <a:rPr lang="en-US" sz="2800" i="1" dirty="0" smtClean="0"/>
              <a:t>h</a:t>
            </a:r>
            <a:r>
              <a:rPr lang="en-US" sz="2800" dirty="0" smtClean="0"/>
              <a:t> that </a:t>
            </a:r>
            <a:r>
              <a:rPr lang="en-US" sz="2800" b="1" i="1" dirty="0" smtClean="0">
                <a:solidFill>
                  <a:schemeClr val="accent6"/>
                </a:solidFill>
              </a:rPr>
              <a:t>best fits the data</a:t>
            </a:r>
            <a:r>
              <a:rPr lang="en-US" sz="2800" dirty="0" smtClean="0"/>
              <a:t>, </a:t>
            </a:r>
            <a:r>
              <a:rPr lang="en-US" sz="2800" b="1" i="1" dirty="0" smtClean="0">
                <a:solidFill>
                  <a:schemeClr val="accent2"/>
                </a:solidFill>
              </a:rPr>
              <a:t>given the bias</a:t>
            </a:r>
            <a:r>
              <a:rPr lang="en-US" sz="2800" dirty="0" smtClean="0"/>
              <a:t>.</a:t>
            </a:r>
            <a:endParaRPr lang="en-US" sz="2800" dirty="0" smtClean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These </a:t>
            </a:r>
            <a:r>
              <a:rPr lang="en-US" sz="2800" dirty="0"/>
              <a:t>search spaces are typically prohibitively large for systematic search. Use </a:t>
            </a:r>
            <a:r>
              <a:rPr lang="en-US" sz="2800" b="1" i="1" dirty="0" smtClean="0">
                <a:solidFill>
                  <a:srgbClr val="D60093"/>
                </a:solidFill>
              </a:rPr>
              <a:t>greedy heuristics</a:t>
            </a:r>
            <a:r>
              <a:rPr lang="en-US" sz="2800" dirty="0" smtClean="0"/>
              <a:t>. </a:t>
            </a:r>
            <a:endParaRPr lang="en-US" sz="2800" dirty="0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A learning algorithm is made of a </a:t>
            </a:r>
            <a:r>
              <a:rPr lang="en-US" sz="2800" b="1" dirty="0">
                <a:solidFill>
                  <a:schemeClr val="accent2"/>
                </a:solidFill>
              </a:rPr>
              <a:t>search space</a:t>
            </a:r>
            <a:r>
              <a:rPr lang="en-US" sz="2800" dirty="0"/>
              <a:t>, an </a:t>
            </a:r>
            <a:r>
              <a:rPr lang="en-US" sz="2800" b="1" dirty="0">
                <a:solidFill>
                  <a:schemeClr val="accent2"/>
                </a:solidFill>
              </a:rPr>
              <a:t>evaluation function</a:t>
            </a:r>
            <a:r>
              <a:rPr lang="en-US" sz="2800" dirty="0"/>
              <a:t>, and a </a:t>
            </a:r>
            <a:r>
              <a:rPr lang="en-US" sz="2800" b="1" dirty="0">
                <a:solidFill>
                  <a:schemeClr val="accent2"/>
                </a:solidFill>
              </a:rPr>
              <a:t>search method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5F5C0-4BA7-4CE2-ADE4-AE09357CF3AF}" type="slidenum">
              <a:rPr lang="en-US"/>
              <a:pPr/>
              <a:t>8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r>
              <a:rPr lang="en-US" dirty="0"/>
              <a:t>Bias</a:t>
            </a: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323850" y="1268413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tendency to prefer one hypothesis over another is called a </a:t>
            </a:r>
            <a:r>
              <a:rPr lang="en-US" sz="2800" b="1" dirty="0"/>
              <a:t>bias.</a:t>
            </a:r>
            <a:endParaRPr lang="en-US" sz="2800" dirty="0">
              <a:latin typeface="MTSYN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To have any inductive process make predictions on unseen data, you need a bias.</a:t>
            </a:r>
            <a:endParaRPr lang="en-US" dirty="0" smtClean="0">
              <a:latin typeface="MTSYN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What </a:t>
            </a:r>
            <a:r>
              <a:rPr lang="en-US" dirty="0"/>
              <a:t>constitutes a good bias is an empirical question about which biases work best in practice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61E4-BD32-40DE-800A-0689D4E01683}" type="slidenum">
              <a:rPr lang="en-US"/>
              <a:pPr/>
              <a:t>9</a:t>
            </a:fld>
            <a:endParaRPr lang="en-US"/>
          </a:p>
        </p:txBody>
      </p:sp>
      <p:sp>
        <p:nvSpPr>
          <p:cNvPr id="439298" name="Rectangle 2"/>
          <p:cNvSpPr>
            <a:spLocks noChangeArrowheads="1"/>
          </p:cNvSpPr>
          <p:nvPr/>
        </p:nvSpPr>
        <p:spPr bwMode="auto">
          <a:xfrm>
            <a:off x="250825" y="3141662"/>
            <a:ext cx="5256213" cy="114459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Learning: Overview and Decision Trees</a:t>
            </a:r>
          </a:p>
        </p:txBody>
      </p:sp>
      <p:sp>
        <p:nvSpPr>
          <p:cNvPr id="439301" name="Rectangle 5"/>
          <p:cNvSpPr>
            <a:spLocks noChangeArrowheads="1"/>
          </p:cNvSpPr>
          <p:nvPr/>
        </p:nvSpPr>
        <p:spPr bwMode="auto">
          <a:xfrm>
            <a:off x="323850" y="13414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35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Learning: Intro and General concepts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Supervised Learning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en-US" dirty="0"/>
              <a:t>Decision Trees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Basic Concepts</a:t>
            </a:r>
          </a:p>
          <a:p>
            <a:pPr marL="742950" lvl="1" indent="-285750">
              <a:lnSpc>
                <a:spcPct val="140000"/>
              </a:lnSpc>
              <a:spcBef>
                <a:spcPct val="35000"/>
              </a:spcBef>
              <a:buFontTx/>
              <a:buChar char="•"/>
            </a:pPr>
            <a:r>
              <a:rPr lang="en-US" sz="2000" dirty="0"/>
              <a:t>Finding the best DT</a:t>
            </a:r>
          </a:p>
          <a:p>
            <a:pPr marL="342900" indent="-342900">
              <a:lnSpc>
                <a:spcPct val="140000"/>
              </a:lnSpc>
              <a:spcBef>
                <a:spcPct val="35000"/>
              </a:spcBef>
              <a:buFont typeface="Wingdings" pitchFamily="2" charset="2"/>
              <a:buChar char="Ø"/>
            </a:pPr>
            <a:endParaRPr lang="en-US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2779</Words>
  <Application>Microsoft Office PowerPoint</Application>
  <PresentationFormat>On-screen Show (4:3)</PresentationFormat>
  <Paragraphs>610</Paragraphs>
  <Slides>44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Default Design</vt:lpstr>
      <vt:lpstr>Photo Editor Photo</vt:lpstr>
      <vt:lpstr>Equation</vt:lpstr>
      <vt:lpstr>Slide 1</vt:lpstr>
      <vt:lpstr>Oveview: Learning</vt:lpstr>
      <vt:lpstr>Common Learning Tasks</vt:lpstr>
      <vt:lpstr>Representation of Learned Information</vt:lpstr>
      <vt:lpstr>Representation of Learned Information</vt:lpstr>
      <vt:lpstr>Supervised Learning </vt:lpstr>
      <vt:lpstr>Learning as Search</vt:lpstr>
      <vt:lpstr>Bias</vt:lpstr>
      <vt:lpstr>Slide 9</vt:lpstr>
      <vt:lpstr>Learning Decision Trees</vt:lpstr>
      <vt:lpstr>Example Classification Data (2)</vt:lpstr>
      <vt:lpstr>Decision Trees (DT)</vt:lpstr>
      <vt:lpstr>DT as classifiers</vt:lpstr>
      <vt:lpstr>DT as a classifier</vt:lpstr>
      <vt:lpstr>More than one tree usually fits the data</vt:lpstr>
      <vt:lpstr>Example  Decision Tree (2)</vt:lpstr>
      <vt:lpstr>Searching for a Good Decision Tree</vt:lpstr>
      <vt:lpstr>Decision Tree Learning</vt:lpstr>
      <vt:lpstr>Building a Decision Tree (Newsgroup Read Domain)</vt:lpstr>
      <vt:lpstr>Slide 20</vt:lpstr>
      <vt:lpstr>Choosing a good split</vt:lpstr>
      <vt:lpstr>Choosing a Good Attribute</vt:lpstr>
      <vt:lpstr>Information Gain for Attribute Selection</vt:lpstr>
      <vt:lpstr>Example</vt:lpstr>
      <vt:lpstr>Back to Attribute  Selection in DT</vt:lpstr>
      <vt:lpstr>Back To Attribute  Selection in DT</vt:lpstr>
      <vt:lpstr>Back To Attribute  Selection in DT</vt:lpstr>
      <vt:lpstr>Back to Attribute  Selection in DT</vt:lpstr>
      <vt:lpstr>Example: possible splits</vt:lpstr>
      <vt:lpstr>Example: possible splits</vt:lpstr>
      <vt:lpstr>Example: possible splits</vt:lpstr>
      <vt:lpstr>Drawback of Information Gain</vt:lpstr>
      <vt:lpstr>Expressiveness of Decision Trees</vt:lpstr>
      <vt:lpstr>Expressiveness of Decision Trees</vt:lpstr>
      <vt:lpstr>Expressiveness of Decision Trees</vt:lpstr>
      <vt:lpstr>Search Space for Decision Tree Learning</vt:lpstr>
      <vt:lpstr>Handling Overfitting</vt:lpstr>
      <vt:lpstr>Assessing Performance of  Learning Algorithm</vt:lpstr>
      <vt:lpstr>Cross-Validation</vt:lpstr>
      <vt:lpstr>Interesting thing to try</vt:lpstr>
      <vt:lpstr>Other Issues in DT Learning</vt:lpstr>
      <vt:lpstr>DT Applications (1)</vt:lpstr>
      <vt:lpstr>DT Applications (1)</vt:lpstr>
      <vt:lpstr>DT Applications (1)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2009-02-20T23:44:51Z</dcterms:created>
  <dcterms:modified xsi:type="dcterms:W3CDTF">2010-03-05T01:02:18Z</dcterms:modified>
</cp:coreProperties>
</file>