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Lst>
  <p:sldSz cx="9144000" cy="6858000" type="screen4x3"/>
  <p:notesSz cx="6858000" cy="9144000"/>
  <p:defaultTextStyle>
    <a:defPPr>
      <a:defRPr lang="en-GB"/>
    </a:defPPr>
    <a:lvl1pPr algn="l" defTabSz="457200" rtl="0" fontAlgn="base">
      <a:lnSpc>
        <a:spcPct val="93000"/>
      </a:lnSpc>
      <a:spcBef>
        <a:spcPct val="0"/>
      </a:spcBef>
      <a:spcAft>
        <a:spcPct val="0"/>
      </a:spcAft>
      <a:buClr>
        <a:srgbClr val="000000"/>
      </a:buClr>
      <a:buSzPct val="100000"/>
      <a:buFont typeface="Arial" charset="0"/>
      <a:defRPr sz="2400" b="1" kern="1200">
        <a:solidFill>
          <a:schemeClr val="bg1"/>
        </a:solidFill>
        <a:latin typeface="Arial" charset="0"/>
        <a:ea typeface="+mn-ea"/>
        <a:cs typeface="Arial" charset="0"/>
      </a:defRPr>
    </a:lvl1pPr>
    <a:lvl2pPr marL="457200" algn="l" defTabSz="457200" rtl="0" fontAlgn="base">
      <a:lnSpc>
        <a:spcPct val="93000"/>
      </a:lnSpc>
      <a:spcBef>
        <a:spcPct val="0"/>
      </a:spcBef>
      <a:spcAft>
        <a:spcPct val="0"/>
      </a:spcAft>
      <a:buClr>
        <a:srgbClr val="000000"/>
      </a:buClr>
      <a:buSzPct val="100000"/>
      <a:buFont typeface="Arial" charset="0"/>
      <a:defRPr sz="2400" b="1" kern="1200">
        <a:solidFill>
          <a:schemeClr val="bg1"/>
        </a:solidFill>
        <a:latin typeface="Arial" charset="0"/>
        <a:ea typeface="+mn-ea"/>
        <a:cs typeface="Arial" charset="0"/>
      </a:defRPr>
    </a:lvl2pPr>
    <a:lvl3pPr marL="914400" algn="l" defTabSz="457200" rtl="0" fontAlgn="base">
      <a:lnSpc>
        <a:spcPct val="93000"/>
      </a:lnSpc>
      <a:spcBef>
        <a:spcPct val="0"/>
      </a:spcBef>
      <a:spcAft>
        <a:spcPct val="0"/>
      </a:spcAft>
      <a:buClr>
        <a:srgbClr val="000000"/>
      </a:buClr>
      <a:buSzPct val="100000"/>
      <a:buFont typeface="Arial" charset="0"/>
      <a:defRPr sz="2400" b="1" kern="1200">
        <a:solidFill>
          <a:schemeClr val="bg1"/>
        </a:solidFill>
        <a:latin typeface="Arial" charset="0"/>
        <a:ea typeface="+mn-ea"/>
        <a:cs typeface="Arial" charset="0"/>
      </a:defRPr>
    </a:lvl3pPr>
    <a:lvl4pPr marL="1371600" algn="l" defTabSz="457200" rtl="0" fontAlgn="base">
      <a:lnSpc>
        <a:spcPct val="93000"/>
      </a:lnSpc>
      <a:spcBef>
        <a:spcPct val="0"/>
      </a:spcBef>
      <a:spcAft>
        <a:spcPct val="0"/>
      </a:spcAft>
      <a:buClr>
        <a:srgbClr val="000000"/>
      </a:buClr>
      <a:buSzPct val="100000"/>
      <a:buFont typeface="Arial" charset="0"/>
      <a:defRPr sz="2400" b="1" kern="1200">
        <a:solidFill>
          <a:schemeClr val="bg1"/>
        </a:solidFill>
        <a:latin typeface="Arial" charset="0"/>
        <a:ea typeface="+mn-ea"/>
        <a:cs typeface="Arial" charset="0"/>
      </a:defRPr>
    </a:lvl4pPr>
    <a:lvl5pPr marL="1828800" algn="l" defTabSz="457200" rtl="0" fontAlgn="base">
      <a:lnSpc>
        <a:spcPct val="93000"/>
      </a:lnSpc>
      <a:spcBef>
        <a:spcPct val="0"/>
      </a:spcBef>
      <a:spcAft>
        <a:spcPct val="0"/>
      </a:spcAft>
      <a:buClr>
        <a:srgbClr val="000000"/>
      </a:buClr>
      <a:buSzPct val="100000"/>
      <a:buFont typeface="Arial" charset="0"/>
      <a:defRPr sz="2400" b="1" kern="1200">
        <a:solidFill>
          <a:schemeClr val="bg1"/>
        </a:solidFill>
        <a:latin typeface="Arial" charset="0"/>
        <a:ea typeface="+mn-ea"/>
        <a:cs typeface="Arial" charset="0"/>
      </a:defRPr>
    </a:lvl5pPr>
    <a:lvl6pPr marL="2286000" algn="l" defTabSz="914400" rtl="0" eaLnBrk="1" latinLnBrk="0" hangingPunct="1">
      <a:defRPr sz="2400" b="1" kern="1200">
        <a:solidFill>
          <a:schemeClr val="bg1"/>
        </a:solidFill>
        <a:latin typeface="Arial" charset="0"/>
        <a:ea typeface="+mn-ea"/>
        <a:cs typeface="Arial" charset="0"/>
      </a:defRPr>
    </a:lvl6pPr>
    <a:lvl7pPr marL="2743200" algn="l" defTabSz="914400" rtl="0" eaLnBrk="1" latinLnBrk="0" hangingPunct="1">
      <a:defRPr sz="2400" b="1" kern="1200">
        <a:solidFill>
          <a:schemeClr val="bg1"/>
        </a:solidFill>
        <a:latin typeface="Arial" charset="0"/>
        <a:ea typeface="+mn-ea"/>
        <a:cs typeface="Arial" charset="0"/>
      </a:defRPr>
    </a:lvl7pPr>
    <a:lvl8pPr marL="3200400" algn="l" defTabSz="914400" rtl="0" eaLnBrk="1" latinLnBrk="0" hangingPunct="1">
      <a:defRPr sz="2400" b="1" kern="1200">
        <a:solidFill>
          <a:schemeClr val="bg1"/>
        </a:solidFill>
        <a:latin typeface="Arial" charset="0"/>
        <a:ea typeface="+mn-ea"/>
        <a:cs typeface="Arial" charset="0"/>
      </a:defRPr>
    </a:lvl8pPr>
    <a:lvl9pPr marL="3657600" algn="l" defTabSz="914400" rtl="0" eaLnBrk="1" latinLnBrk="0" hangingPunct="1">
      <a:defRPr sz="2400" b="1" kern="1200">
        <a:solidFill>
          <a:schemeClr val="bg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450" y="-90"/>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a:effectLst/>
        </p:spPr>
        <p:txBody>
          <a:bodyPr wrap="none" anchor="ctr"/>
          <a:lstStyle/>
          <a:p>
            <a:endParaRPr lang="en-CA"/>
          </a:p>
        </p:txBody>
      </p:sp>
      <p:sp>
        <p:nvSpPr>
          <p:cNvPr id="2050" name="Text Box 2"/>
          <p:cNvSpPr txBox="1">
            <a:spLocks noChangeArrowheads="1"/>
          </p:cNvSpPr>
          <p:nvPr/>
        </p:nvSpPr>
        <p:spPr bwMode="auto">
          <a:xfrm>
            <a:off x="0" y="0"/>
            <a:ext cx="2971800" cy="460375"/>
          </a:xfrm>
          <a:prstGeom prst="rect">
            <a:avLst/>
          </a:prstGeom>
          <a:noFill/>
          <a:ln w="9525">
            <a:noFill/>
            <a:round/>
            <a:headEnd/>
            <a:tailEnd/>
          </a:ln>
          <a:effectLst/>
        </p:spPr>
        <p:txBody>
          <a:bodyPr wrap="none" anchor="ctr"/>
          <a:lstStyle/>
          <a:p>
            <a:endParaRPr lang="en-CA"/>
          </a:p>
        </p:txBody>
      </p:sp>
      <p:sp>
        <p:nvSpPr>
          <p:cNvPr id="2051" name="Text Box 3"/>
          <p:cNvSpPr txBox="1">
            <a:spLocks noChangeArrowheads="1"/>
          </p:cNvSpPr>
          <p:nvPr/>
        </p:nvSpPr>
        <p:spPr bwMode="auto">
          <a:xfrm>
            <a:off x="3884613" y="0"/>
            <a:ext cx="2971800" cy="460375"/>
          </a:xfrm>
          <a:prstGeom prst="rect">
            <a:avLst/>
          </a:prstGeom>
          <a:noFill/>
          <a:ln w="9525">
            <a:noFill/>
            <a:round/>
            <a:headEnd/>
            <a:tailEnd/>
          </a:ln>
          <a:effectLst/>
        </p:spPr>
        <p:txBody>
          <a:bodyPr wrap="none" anchor="ctr"/>
          <a:lstStyle/>
          <a:p>
            <a:endParaRPr lang="en-CA"/>
          </a:p>
        </p:txBody>
      </p:sp>
      <p:sp>
        <p:nvSpPr>
          <p:cNvPr id="2052" name="Rectangle 4"/>
          <p:cNvSpPr>
            <a:spLocks noGrp="1" noChangeArrowheads="1"/>
          </p:cNvSpPr>
          <p:nvPr>
            <p:ph type="sldImg"/>
          </p:nvPr>
        </p:nvSpPr>
        <p:spPr bwMode="auto">
          <a:xfrm>
            <a:off x="1143000" y="685800"/>
            <a:ext cx="4570413" cy="3427413"/>
          </a:xfrm>
          <a:prstGeom prst="rect">
            <a:avLst/>
          </a:prstGeom>
          <a:noFill/>
          <a:ln w="9360">
            <a:solidFill>
              <a:srgbClr val="000000"/>
            </a:solidFill>
            <a:miter lim="800000"/>
            <a:headEnd/>
            <a:tailEnd/>
          </a:ln>
          <a:effectLst/>
        </p:spPr>
      </p:sp>
      <p:sp>
        <p:nvSpPr>
          <p:cNvPr id="2053" name="Rectangle 5"/>
          <p:cNvSpPr>
            <a:spLocks noGrp="1" noChangeArrowheads="1"/>
          </p:cNvSpPr>
          <p:nvPr>
            <p:ph type="body"/>
          </p:nvPr>
        </p:nvSpPr>
        <p:spPr bwMode="auto">
          <a:xfrm>
            <a:off x="685800" y="4343400"/>
            <a:ext cx="5484813" cy="41132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endParaRPr lang="en-US" smtClean="0"/>
          </a:p>
        </p:txBody>
      </p:sp>
      <p:sp>
        <p:nvSpPr>
          <p:cNvPr id="2054" name="Text Box 6"/>
          <p:cNvSpPr txBox="1">
            <a:spLocks noChangeArrowheads="1"/>
          </p:cNvSpPr>
          <p:nvPr/>
        </p:nvSpPr>
        <p:spPr bwMode="auto">
          <a:xfrm>
            <a:off x="0" y="8683625"/>
            <a:ext cx="2971800" cy="460375"/>
          </a:xfrm>
          <a:prstGeom prst="rect">
            <a:avLst/>
          </a:prstGeom>
          <a:noFill/>
          <a:ln w="9525">
            <a:noFill/>
            <a:round/>
            <a:headEnd/>
            <a:tailEnd/>
          </a:ln>
          <a:effectLst/>
        </p:spPr>
        <p:txBody>
          <a:bodyPr wrap="none" anchor="ctr"/>
          <a:lstStyle/>
          <a:p>
            <a:endParaRPr lang="en-CA"/>
          </a:p>
        </p:txBody>
      </p:sp>
      <p:sp>
        <p:nvSpPr>
          <p:cNvPr id="2055" name="Rectangle 7"/>
          <p:cNvSpPr>
            <a:spLocks noGrp="1" noChangeArrowheads="1"/>
          </p:cNvSpPr>
          <p:nvPr>
            <p:ph type="sldNum"/>
          </p:nvPr>
        </p:nvSpPr>
        <p:spPr bwMode="auto">
          <a:xfrm>
            <a:off x="3884613" y="8685213"/>
            <a:ext cx="2970212" cy="455612"/>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lgn="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defRPr>
            </a:lvl1pPr>
          </a:lstStyle>
          <a:p>
            <a:fld id="{88BF8FD9-D157-4283-8F90-A037D05AA2DF}" type="slidenum">
              <a:rPr lang="en-GB"/>
              <a:pPr/>
              <a:t>‹#›</a:t>
            </a:fld>
            <a:endParaRPr lang="en-GB"/>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p:nvPr>
        </p:nvSpPr>
        <p:spPr>
          <a:ln/>
        </p:spPr>
        <p:txBody>
          <a:bodyPr/>
          <a:lstStyle/>
          <a:p>
            <a:fld id="{73D973AD-F15C-4042-BCF4-118B260FBC66}" type="slidenum">
              <a:rPr lang="en-GB"/>
              <a:pPr/>
              <a:t>1</a:t>
            </a:fld>
            <a:endParaRPr lang="en-GB"/>
          </a:p>
        </p:txBody>
      </p:sp>
      <p:sp>
        <p:nvSpPr>
          <p:cNvPr id="50177" name="Rectangle 1"/>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0178" name="Rectangle 2"/>
          <p:cNvSpPr txBox="1">
            <a:spLocks noChangeArrowheads="1"/>
          </p:cNvSpPr>
          <p:nvPr>
            <p:ph type="body" idx="1"/>
          </p:nvPr>
        </p:nvSpPr>
        <p:spPr bwMode="auto">
          <a:xfrm>
            <a:off x="685800" y="4343400"/>
            <a:ext cx="5486400" cy="4114800"/>
          </a:xfrm>
          <a:prstGeom prst="rect">
            <a:avLst/>
          </a:prstGeom>
          <a:noFill/>
          <a:ln>
            <a:round/>
            <a:headEnd/>
            <a:tailEnd/>
          </a:ln>
        </p:spPr>
        <p:txBody>
          <a:bodyPr wrap="none" anchor="ct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p:nvPr>
        </p:nvSpPr>
        <p:spPr>
          <a:ln/>
        </p:spPr>
        <p:txBody>
          <a:bodyPr/>
          <a:lstStyle/>
          <a:p>
            <a:fld id="{FB7ACF5D-7106-4DAF-8580-4E5E403F6FC5}" type="slidenum">
              <a:rPr lang="en-GB"/>
              <a:pPr/>
              <a:t>10</a:t>
            </a:fld>
            <a:endParaRPr lang="en-GB"/>
          </a:p>
        </p:txBody>
      </p:sp>
      <p:sp>
        <p:nvSpPr>
          <p:cNvPr id="59393" name="Rectangle 1"/>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9394" name="Rectangle 2"/>
          <p:cNvSpPr txBox="1">
            <a:spLocks noChangeArrowheads="1"/>
          </p:cNvSpPr>
          <p:nvPr>
            <p:ph type="body" idx="1"/>
          </p:nvPr>
        </p:nvSpPr>
        <p:spPr bwMode="auto">
          <a:xfrm>
            <a:off x="685800" y="4343400"/>
            <a:ext cx="5486400" cy="4114800"/>
          </a:xfrm>
          <a:prstGeom prst="rect">
            <a:avLst/>
          </a:prstGeom>
          <a:noFill/>
          <a:ln>
            <a:round/>
            <a:headEnd/>
            <a:tailEnd/>
          </a:ln>
        </p:spPr>
        <p:txBody>
          <a:bodyPr wrap="none" anchor="ct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p:nvPr>
        </p:nvSpPr>
        <p:spPr>
          <a:ln/>
        </p:spPr>
        <p:txBody>
          <a:bodyPr/>
          <a:lstStyle/>
          <a:p>
            <a:fld id="{5E374933-E99F-46A4-A750-6874F4A06024}" type="slidenum">
              <a:rPr lang="en-GB"/>
              <a:pPr/>
              <a:t>11</a:t>
            </a:fld>
            <a:endParaRPr lang="en-GB"/>
          </a:p>
        </p:txBody>
      </p:sp>
      <p:sp>
        <p:nvSpPr>
          <p:cNvPr id="60417" name="Rectangle 1"/>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0418" name="Rectangle 2"/>
          <p:cNvSpPr txBox="1">
            <a:spLocks noChangeArrowheads="1"/>
          </p:cNvSpPr>
          <p:nvPr>
            <p:ph type="body" idx="1"/>
          </p:nvPr>
        </p:nvSpPr>
        <p:spPr bwMode="auto">
          <a:xfrm>
            <a:off x="685800" y="4343400"/>
            <a:ext cx="5486400" cy="4114800"/>
          </a:xfrm>
          <a:prstGeom prst="rect">
            <a:avLst/>
          </a:prstGeom>
          <a:noFill/>
          <a:ln>
            <a:round/>
            <a:headEnd/>
            <a:tailEnd/>
          </a:ln>
        </p:spPr>
        <p:txBody>
          <a:bodyPr wrap="none" anchor="ct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p:nvPr>
        </p:nvSpPr>
        <p:spPr>
          <a:ln/>
        </p:spPr>
        <p:txBody>
          <a:bodyPr/>
          <a:lstStyle/>
          <a:p>
            <a:fld id="{A24F46B8-FCF3-4FAD-8CC3-DA5B93C648CA}" type="slidenum">
              <a:rPr lang="en-GB"/>
              <a:pPr/>
              <a:t>12</a:t>
            </a:fld>
            <a:endParaRPr lang="en-GB"/>
          </a:p>
        </p:txBody>
      </p:sp>
      <p:sp>
        <p:nvSpPr>
          <p:cNvPr id="61441" name="Rectangle 1"/>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1442" name="Rectangle 2"/>
          <p:cNvSpPr txBox="1">
            <a:spLocks noChangeArrowheads="1"/>
          </p:cNvSpPr>
          <p:nvPr>
            <p:ph type="body" idx="1"/>
          </p:nvPr>
        </p:nvSpPr>
        <p:spPr bwMode="auto">
          <a:xfrm>
            <a:off x="685800" y="4343400"/>
            <a:ext cx="5486400" cy="4114800"/>
          </a:xfrm>
          <a:prstGeom prst="rect">
            <a:avLst/>
          </a:prstGeom>
          <a:noFill/>
          <a:ln>
            <a:round/>
            <a:headEnd/>
            <a:tailEnd/>
          </a:ln>
        </p:spPr>
        <p:txBody>
          <a:bodyPr wrap="none" anchor="ct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p:nvPr>
        </p:nvSpPr>
        <p:spPr>
          <a:ln/>
        </p:spPr>
        <p:txBody>
          <a:bodyPr/>
          <a:lstStyle/>
          <a:p>
            <a:fld id="{6125B688-1138-431B-BC65-A90219D0A456}" type="slidenum">
              <a:rPr lang="en-GB"/>
              <a:pPr/>
              <a:t>13</a:t>
            </a:fld>
            <a:endParaRPr lang="en-GB"/>
          </a:p>
        </p:txBody>
      </p:sp>
      <p:sp>
        <p:nvSpPr>
          <p:cNvPr id="62465" name="Rectangle 1"/>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2466" name="Rectangle 2"/>
          <p:cNvSpPr txBox="1">
            <a:spLocks noChangeArrowheads="1"/>
          </p:cNvSpPr>
          <p:nvPr>
            <p:ph type="body" idx="1"/>
          </p:nvPr>
        </p:nvSpPr>
        <p:spPr bwMode="auto">
          <a:xfrm>
            <a:off x="685800" y="4343400"/>
            <a:ext cx="5486400" cy="4114800"/>
          </a:xfrm>
          <a:prstGeom prst="rect">
            <a:avLst/>
          </a:prstGeom>
          <a:noFill/>
          <a:ln>
            <a:round/>
            <a:headEnd/>
            <a:tailEnd/>
          </a:ln>
        </p:spPr>
        <p:txBody>
          <a:bodyPr wrap="none" anchor="ct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p:nvPr>
        </p:nvSpPr>
        <p:spPr>
          <a:ln/>
        </p:spPr>
        <p:txBody>
          <a:bodyPr/>
          <a:lstStyle/>
          <a:p>
            <a:fld id="{5C600E0D-6D05-482A-BDD4-29713AC8DF4E}" type="slidenum">
              <a:rPr lang="en-GB"/>
              <a:pPr/>
              <a:t>14</a:t>
            </a:fld>
            <a:endParaRPr lang="en-GB"/>
          </a:p>
        </p:txBody>
      </p:sp>
      <p:sp>
        <p:nvSpPr>
          <p:cNvPr id="63489" name="Rectangle 1"/>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3490" name="Rectangle 2"/>
          <p:cNvSpPr txBox="1">
            <a:spLocks noChangeArrowheads="1"/>
          </p:cNvSpPr>
          <p:nvPr>
            <p:ph type="body" idx="1"/>
          </p:nvPr>
        </p:nvSpPr>
        <p:spPr bwMode="auto">
          <a:xfrm>
            <a:off x="685800" y="4343400"/>
            <a:ext cx="5486400" cy="4114800"/>
          </a:xfrm>
          <a:prstGeom prst="rect">
            <a:avLst/>
          </a:prstGeom>
          <a:noFill/>
          <a:ln>
            <a:round/>
            <a:headEnd/>
            <a:tailEnd/>
          </a:ln>
        </p:spPr>
        <p:txBody>
          <a:bodyPr wrap="none" anchor="ct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p:nvPr>
        </p:nvSpPr>
        <p:spPr>
          <a:ln/>
        </p:spPr>
        <p:txBody>
          <a:bodyPr/>
          <a:lstStyle/>
          <a:p>
            <a:fld id="{358ACD4E-7BF1-43AE-B39F-CC5CC31C4264}" type="slidenum">
              <a:rPr lang="en-GB"/>
              <a:pPr/>
              <a:t>15</a:t>
            </a:fld>
            <a:endParaRPr lang="en-GB"/>
          </a:p>
        </p:txBody>
      </p:sp>
      <p:sp>
        <p:nvSpPr>
          <p:cNvPr id="64513" name="Rectangle 1"/>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4514" name="Rectangle 2"/>
          <p:cNvSpPr txBox="1">
            <a:spLocks noChangeArrowheads="1"/>
          </p:cNvSpPr>
          <p:nvPr>
            <p:ph type="body" idx="1"/>
          </p:nvPr>
        </p:nvSpPr>
        <p:spPr bwMode="auto">
          <a:xfrm>
            <a:off x="685800" y="4343400"/>
            <a:ext cx="5486400" cy="4114800"/>
          </a:xfrm>
          <a:prstGeom prst="rect">
            <a:avLst/>
          </a:prstGeom>
          <a:noFill/>
          <a:ln>
            <a:round/>
            <a:headEnd/>
            <a:tailEnd/>
          </a:ln>
        </p:spPr>
        <p:txBody>
          <a:bodyPr wrap="none" anchor="ct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p:nvPr>
        </p:nvSpPr>
        <p:spPr>
          <a:ln/>
        </p:spPr>
        <p:txBody>
          <a:bodyPr/>
          <a:lstStyle/>
          <a:p>
            <a:fld id="{DF668545-4C32-4D00-9DC6-3941FB9D511D}" type="slidenum">
              <a:rPr lang="en-GB"/>
              <a:pPr/>
              <a:t>16</a:t>
            </a:fld>
            <a:endParaRPr lang="en-GB"/>
          </a:p>
        </p:txBody>
      </p:sp>
      <p:sp>
        <p:nvSpPr>
          <p:cNvPr id="65537" name="Rectangle 1"/>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5538" name="Rectangle 2"/>
          <p:cNvSpPr txBox="1">
            <a:spLocks noChangeArrowheads="1"/>
          </p:cNvSpPr>
          <p:nvPr>
            <p:ph type="body" idx="1"/>
          </p:nvPr>
        </p:nvSpPr>
        <p:spPr bwMode="auto">
          <a:xfrm>
            <a:off x="685800" y="4343400"/>
            <a:ext cx="5486400" cy="4114800"/>
          </a:xfrm>
          <a:prstGeom prst="rect">
            <a:avLst/>
          </a:prstGeom>
          <a:noFill/>
          <a:ln>
            <a:round/>
            <a:headEnd/>
            <a:tailEnd/>
          </a:ln>
        </p:spPr>
        <p:txBody>
          <a:bodyPr wrap="none" anchor="ct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p:nvPr>
        </p:nvSpPr>
        <p:spPr>
          <a:ln/>
        </p:spPr>
        <p:txBody>
          <a:bodyPr/>
          <a:lstStyle/>
          <a:p>
            <a:fld id="{69D3A41C-1F17-412E-8918-7789D9520039}" type="slidenum">
              <a:rPr lang="en-GB"/>
              <a:pPr/>
              <a:t>17</a:t>
            </a:fld>
            <a:endParaRPr lang="en-GB"/>
          </a:p>
        </p:txBody>
      </p:sp>
      <p:sp>
        <p:nvSpPr>
          <p:cNvPr id="66561" name="Rectangle 1"/>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6562" name="Rectangle 2"/>
          <p:cNvSpPr txBox="1">
            <a:spLocks noChangeArrowheads="1"/>
          </p:cNvSpPr>
          <p:nvPr>
            <p:ph type="body" idx="1"/>
          </p:nvPr>
        </p:nvSpPr>
        <p:spPr bwMode="auto">
          <a:xfrm>
            <a:off x="685800" y="4343400"/>
            <a:ext cx="5486400" cy="4114800"/>
          </a:xfrm>
          <a:prstGeom prst="rect">
            <a:avLst/>
          </a:prstGeom>
          <a:noFill/>
          <a:ln>
            <a:round/>
            <a:headEnd/>
            <a:tailEnd/>
          </a:ln>
        </p:spPr>
        <p:txBody>
          <a:bodyPr wrap="none" anchor="ct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p:nvPr>
        </p:nvSpPr>
        <p:spPr>
          <a:ln/>
        </p:spPr>
        <p:txBody>
          <a:bodyPr/>
          <a:lstStyle/>
          <a:p>
            <a:fld id="{646B8138-D256-41D8-BD15-50A67255A53B}" type="slidenum">
              <a:rPr lang="en-GB"/>
              <a:pPr/>
              <a:t>18</a:t>
            </a:fld>
            <a:endParaRPr lang="en-GB"/>
          </a:p>
        </p:txBody>
      </p:sp>
      <p:sp>
        <p:nvSpPr>
          <p:cNvPr id="67585" name="Rectangle 1"/>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7586" name="Rectangle 2"/>
          <p:cNvSpPr txBox="1">
            <a:spLocks noChangeArrowheads="1"/>
          </p:cNvSpPr>
          <p:nvPr>
            <p:ph type="body" idx="1"/>
          </p:nvPr>
        </p:nvSpPr>
        <p:spPr bwMode="auto">
          <a:xfrm>
            <a:off x="685800" y="4343400"/>
            <a:ext cx="5486400" cy="4114800"/>
          </a:xfrm>
          <a:prstGeom prst="rect">
            <a:avLst/>
          </a:prstGeom>
          <a:noFill/>
          <a:ln>
            <a:round/>
            <a:headEnd/>
            <a:tailEnd/>
          </a:ln>
        </p:spPr>
        <p:txBody>
          <a:bodyPr wrap="none" anchor="ct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p:nvPr>
        </p:nvSpPr>
        <p:spPr>
          <a:ln/>
        </p:spPr>
        <p:txBody>
          <a:bodyPr/>
          <a:lstStyle/>
          <a:p>
            <a:fld id="{C1FCBDBC-1EC0-48AA-A712-99A86E6F2D54}" type="slidenum">
              <a:rPr lang="en-GB"/>
              <a:pPr/>
              <a:t>19</a:t>
            </a:fld>
            <a:endParaRPr lang="en-GB"/>
          </a:p>
        </p:txBody>
      </p:sp>
      <p:sp>
        <p:nvSpPr>
          <p:cNvPr id="68609" name="Rectangle 1"/>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8610" name="Rectangle 2"/>
          <p:cNvSpPr txBox="1">
            <a:spLocks noChangeArrowheads="1"/>
          </p:cNvSpPr>
          <p:nvPr>
            <p:ph type="body" idx="1"/>
          </p:nvPr>
        </p:nvSpPr>
        <p:spPr bwMode="auto">
          <a:xfrm>
            <a:off x="685800" y="4343400"/>
            <a:ext cx="5486400" cy="4114800"/>
          </a:xfrm>
          <a:prstGeom prst="rect">
            <a:avLst/>
          </a:prstGeom>
          <a:noFill/>
          <a:ln>
            <a:round/>
            <a:headEnd/>
            <a:tailEnd/>
          </a:ln>
        </p:spPr>
        <p:txBody>
          <a:bodyPr wrap="none" anchor="ct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p:nvPr>
        </p:nvSpPr>
        <p:spPr>
          <a:ln/>
        </p:spPr>
        <p:txBody>
          <a:bodyPr/>
          <a:lstStyle/>
          <a:p>
            <a:fld id="{B1CA8575-F30E-4FF2-A63B-87F9C2B6C4D7}" type="slidenum">
              <a:rPr lang="en-GB"/>
              <a:pPr/>
              <a:t>2</a:t>
            </a:fld>
            <a:endParaRPr lang="en-GB"/>
          </a:p>
        </p:txBody>
      </p:sp>
      <p:sp>
        <p:nvSpPr>
          <p:cNvPr id="51201" name="Rectangle 1"/>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1202" name="Rectangle 2"/>
          <p:cNvSpPr txBox="1">
            <a:spLocks noChangeArrowheads="1"/>
          </p:cNvSpPr>
          <p:nvPr>
            <p:ph type="body" idx="1"/>
          </p:nvPr>
        </p:nvSpPr>
        <p:spPr bwMode="auto">
          <a:xfrm>
            <a:off x="685800" y="4343400"/>
            <a:ext cx="5486400" cy="4114800"/>
          </a:xfrm>
          <a:prstGeom prst="rect">
            <a:avLst/>
          </a:prstGeom>
          <a:noFill/>
          <a:ln>
            <a:round/>
            <a:headEnd/>
            <a:tailEnd/>
          </a:ln>
        </p:spPr>
        <p:txBody>
          <a:bodyPr wrap="none" anchor="ct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p:nvPr>
        </p:nvSpPr>
        <p:spPr>
          <a:ln/>
        </p:spPr>
        <p:txBody>
          <a:bodyPr/>
          <a:lstStyle/>
          <a:p>
            <a:fld id="{4BAEC335-D97C-4630-BE26-CA5717554B69}" type="slidenum">
              <a:rPr lang="en-GB"/>
              <a:pPr/>
              <a:t>20</a:t>
            </a:fld>
            <a:endParaRPr lang="en-GB"/>
          </a:p>
        </p:txBody>
      </p:sp>
      <p:sp>
        <p:nvSpPr>
          <p:cNvPr id="69633" name="Rectangle 1"/>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9634" name="Rectangle 2"/>
          <p:cNvSpPr txBox="1">
            <a:spLocks noChangeArrowheads="1"/>
          </p:cNvSpPr>
          <p:nvPr>
            <p:ph type="body" idx="1"/>
          </p:nvPr>
        </p:nvSpPr>
        <p:spPr bwMode="auto">
          <a:xfrm>
            <a:off x="685800" y="4343400"/>
            <a:ext cx="5486400" cy="4114800"/>
          </a:xfrm>
          <a:prstGeom prst="rect">
            <a:avLst/>
          </a:prstGeom>
          <a:noFill/>
          <a:ln>
            <a:round/>
            <a:headEnd/>
            <a:tailEnd/>
          </a:ln>
        </p:spPr>
        <p:txBody>
          <a:bodyPr wrap="none" anchor="ct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p:nvPr>
        </p:nvSpPr>
        <p:spPr>
          <a:ln/>
        </p:spPr>
        <p:txBody>
          <a:bodyPr/>
          <a:lstStyle/>
          <a:p>
            <a:fld id="{433B2446-52A2-487D-9DB2-DE149A5E75B0}" type="slidenum">
              <a:rPr lang="en-GB"/>
              <a:pPr/>
              <a:t>21</a:t>
            </a:fld>
            <a:endParaRPr lang="en-GB"/>
          </a:p>
        </p:txBody>
      </p:sp>
      <p:sp>
        <p:nvSpPr>
          <p:cNvPr id="70657" name="Rectangle 1"/>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0658" name="Rectangle 2"/>
          <p:cNvSpPr txBox="1">
            <a:spLocks noChangeArrowheads="1"/>
          </p:cNvSpPr>
          <p:nvPr>
            <p:ph type="body" idx="1"/>
          </p:nvPr>
        </p:nvSpPr>
        <p:spPr bwMode="auto">
          <a:xfrm>
            <a:off x="685800" y="4343400"/>
            <a:ext cx="5486400" cy="4114800"/>
          </a:xfrm>
          <a:prstGeom prst="rect">
            <a:avLst/>
          </a:prstGeom>
          <a:noFill/>
          <a:ln>
            <a:round/>
            <a:headEnd/>
            <a:tailEnd/>
          </a:ln>
        </p:spPr>
        <p:txBody>
          <a:bodyPr wrap="none" anchor="ct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p:nvPr>
        </p:nvSpPr>
        <p:spPr>
          <a:ln/>
        </p:spPr>
        <p:txBody>
          <a:bodyPr/>
          <a:lstStyle/>
          <a:p>
            <a:fld id="{502492DA-AB32-4D05-9F16-794880989ECC}" type="slidenum">
              <a:rPr lang="en-GB"/>
              <a:pPr/>
              <a:t>22</a:t>
            </a:fld>
            <a:endParaRPr lang="en-GB"/>
          </a:p>
        </p:txBody>
      </p:sp>
      <p:sp>
        <p:nvSpPr>
          <p:cNvPr id="71681" name="Rectangle 1"/>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1682" name="Rectangle 2"/>
          <p:cNvSpPr txBox="1">
            <a:spLocks noChangeArrowheads="1"/>
          </p:cNvSpPr>
          <p:nvPr>
            <p:ph type="body" idx="1"/>
          </p:nvPr>
        </p:nvSpPr>
        <p:spPr bwMode="auto">
          <a:xfrm>
            <a:off x="685800" y="4343400"/>
            <a:ext cx="5486400" cy="4114800"/>
          </a:xfrm>
          <a:prstGeom prst="rect">
            <a:avLst/>
          </a:prstGeom>
          <a:noFill/>
          <a:ln>
            <a:round/>
            <a:headEnd/>
            <a:tailEnd/>
          </a:ln>
        </p:spPr>
        <p:txBody>
          <a:bodyPr wrap="none" anchor="ct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p:nvPr>
        </p:nvSpPr>
        <p:spPr>
          <a:ln/>
        </p:spPr>
        <p:txBody>
          <a:bodyPr/>
          <a:lstStyle/>
          <a:p>
            <a:fld id="{688A4E5E-C1BB-4E58-8EDE-4D6B55A286AD}" type="slidenum">
              <a:rPr lang="en-GB"/>
              <a:pPr/>
              <a:t>23</a:t>
            </a:fld>
            <a:endParaRPr lang="en-GB"/>
          </a:p>
        </p:txBody>
      </p:sp>
      <p:sp>
        <p:nvSpPr>
          <p:cNvPr id="72705" name="Rectangle 1"/>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2706" name="Rectangle 2"/>
          <p:cNvSpPr txBox="1">
            <a:spLocks noChangeArrowheads="1"/>
          </p:cNvSpPr>
          <p:nvPr>
            <p:ph type="body" idx="1"/>
          </p:nvPr>
        </p:nvSpPr>
        <p:spPr bwMode="auto">
          <a:xfrm>
            <a:off x="685800" y="4343400"/>
            <a:ext cx="5486400" cy="4114800"/>
          </a:xfrm>
          <a:prstGeom prst="rect">
            <a:avLst/>
          </a:prstGeom>
          <a:noFill/>
          <a:ln>
            <a:round/>
            <a:headEnd/>
            <a:tailEnd/>
          </a:ln>
        </p:spPr>
        <p:txBody>
          <a:bodyPr wrap="none" anchor="ct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p:nvPr>
        </p:nvSpPr>
        <p:spPr>
          <a:ln/>
        </p:spPr>
        <p:txBody>
          <a:bodyPr/>
          <a:lstStyle/>
          <a:p>
            <a:fld id="{B7636A87-E1BC-4C4C-8C85-D60537A5099C}" type="slidenum">
              <a:rPr lang="en-GB"/>
              <a:pPr/>
              <a:t>24</a:t>
            </a:fld>
            <a:endParaRPr lang="en-GB"/>
          </a:p>
        </p:txBody>
      </p:sp>
      <p:sp>
        <p:nvSpPr>
          <p:cNvPr id="73729" name="Rectangle 1"/>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3730" name="Rectangle 2"/>
          <p:cNvSpPr txBox="1">
            <a:spLocks noChangeArrowheads="1"/>
          </p:cNvSpPr>
          <p:nvPr>
            <p:ph type="body" idx="1"/>
          </p:nvPr>
        </p:nvSpPr>
        <p:spPr bwMode="auto">
          <a:xfrm>
            <a:off x="685800" y="4343400"/>
            <a:ext cx="5486400" cy="4114800"/>
          </a:xfrm>
          <a:prstGeom prst="rect">
            <a:avLst/>
          </a:prstGeom>
          <a:noFill/>
          <a:ln>
            <a:round/>
            <a:headEnd/>
            <a:tailEnd/>
          </a:ln>
        </p:spPr>
        <p:txBody>
          <a:bodyPr wrap="none" anchor="ct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p:nvPr>
        </p:nvSpPr>
        <p:spPr>
          <a:ln/>
        </p:spPr>
        <p:txBody>
          <a:bodyPr/>
          <a:lstStyle/>
          <a:p>
            <a:fld id="{DE76B6D2-604F-483A-A11A-2EAB7F5013C9}" type="slidenum">
              <a:rPr lang="en-GB"/>
              <a:pPr/>
              <a:t>25</a:t>
            </a:fld>
            <a:endParaRPr lang="en-GB"/>
          </a:p>
        </p:txBody>
      </p:sp>
      <p:sp>
        <p:nvSpPr>
          <p:cNvPr id="74753" name="Rectangle 1"/>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4754" name="Rectangle 2"/>
          <p:cNvSpPr txBox="1">
            <a:spLocks noChangeArrowheads="1"/>
          </p:cNvSpPr>
          <p:nvPr>
            <p:ph type="body" idx="1"/>
          </p:nvPr>
        </p:nvSpPr>
        <p:spPr bwMode="auto">
          <a:xfrm>
            <a:off x="685800" y="4343400"/>
            <a:ext cx="5486400" cy="4114800"/>
          </a:xfrm>
          <a:prstGeom prst="rect">
            <a:avLst/>
          </a:prstGeom>
          <a:noFill/>
          <a:ln>
            <a:round/>
            <a:headEnd/>
            <a:tailEnd/>
          </a:ln>
        </p:spPr>
        <p:txBody>
          <a:bodyPr wrap="none" anchor="ct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p:nvPr>
        </p:nvSpPr>
        <p:spPr>
          <a:ln/>
        </p:spPr>
        <p:txBody>
          <a:bodyPr/>
          <a:lstStyle/>
          <a:p>
            <a:fld id="{BA66A222-FEA7-4EFA-8B19-D7042C7221CB}" type="slidenum">
              <a:rPr lang="en-GB"/>
              <a:pPr/>
              <a:t>26</a:t>
            </a:fld>
            <a:endParaRPr lang="en-GB"/>
          </a:p>
        </p:txBody>
      </p:sp>
      <p:sp>
        <p:nvSpPr>
          <p:cNvPr id="75777" name="Rectangle 1"/>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5778" name="Rectangle 2"/>
          <p:cNvSpPr txBox="1">
            <a:spLocks noChangeArrowheads="1"/>
          </p:cNvSpPr>
          <p:nvPr>
            <p:ph type="body" idx="1"/>
          </p:nvPr>
        </p:nvSpPr>
        <p:spPr bwMode="auto">
          <a:xfrm>
            <a:off x="685800" y="4343400"/>
            <a:ext cx="5486400" cy="4114800"/>
          </a:xfrm>
          <a:prstGeom prst="rect">
            <a:avLst/>
          </a:prstGeom>
          <a:noFill/>
          <a:ln>
            <a:round/>
            <a:headEnd/>
            <a:tailEnd/>
          </a:ln>
        </p:spPr>
        <p:txBody>
          <a:bodyPr wrap="none" anchor="ct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p:nvPr>
        </p:nvSpPr>
        <p:spPr>
          <a:ln/>
        </p:spPr>
        <p:txBody>
          <a:bodyPr/>
          <a:lstStyle/>
          <a:p>
            <a:fld id="{5D04B279-3282-44FA-A208-F5991ABB3C17}" type="slidenum">
              <a:rPr lang="en-GB"/>
              <a:pPr/>
              <a:t>27</a:t>
            </a:fld>
            <a:endParaRPr lang="en-GB"/>
          </a:p>
        </p:txBody>
      </p:sp>
      <p:sp>
        <p:nvSpPr>
          <p:cNvPr id="76801" name="Rectangle 1"/>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6802" name="Rectangle 2"/>
          <p:cNvSpPr txBox="1">
            <a:spLocks noChangeArrowheads="1"/>
          </p:cNvSpPr>
          <p:nvPr>
            <p:ph type="body" idx="1"/>
          </p:nvPr>
        </p:nvSpPr>
        <p:spPr bwMode="auto">
          <a:xfrm>
            <a:off x="685800" y="4343400"/>
            <a:ext cx="5486400" cy="4114800"/>
          </a:xfrm>
          <a:prstGeom prst="rect">
            <a:avLst/>
          </a:prstGeom>
          <a:noFill/>
          <a:ln>
            <a:round/>
            <a:headEnd/>
            <a:tailEnd/>
          </a:ln>
        </p:spPr>
        <p:txBody>
          <a:bodyPr wrap="none" anchor="ct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p:nvPr>
        </p:nvSpPr>
        <p:spPr>
          <a:ln/>
        </p:spPr>
        <p:txBody>
          <a:bodyPr/>
          <a:lstStyle/>
          <a:p>
            <a:fld id="{F351A697-B200-462E-9B7E-FFCDD4878BD6}" type="slidenum">
              <a:rPr lang="en-GB"/>
              <a:pPr/>
              <a:t>28</a:t>
            </a:fld>
            <a:endParaRPr lang="en-GB"/>
          </a:p>
        </p:txBody>
      </p:sp>
      <p:sp>
        <p:nvSpPr>
          <p:cNvPr id="77825" name="Rectangle 1"/>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7826" name="Rectangle 2"/>
          <p:cNvSpPr txBox="1">
            <a:spLocks noChangeArrowheads="1"/>
          </p:cNvSpPr>
          <p:nvPr>
            <p:ph type="body" idx="1"/>
          </p:nvPr>
        </p:nvSpPr>
        <p:spPr bwMode="auto">
          <a:xfrm>
            <a:off x="685800" y="4343400"/>
            <a:ext cx="5486400" cy="4114800"/>
          </a:xfrm>
          <a:prstGeom prst="rect">
            <a:avLst/>
          </a:prstGeom>
          <a:noFill/>
          <a:ln>
            <a:round/>
            <a:headEnd/>
            <a:tailEnd/>
          </a:ln>
        </p:spPr>
        <p:txBody>
          <a:bodyPr wrap="none" anchor="ct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p:nvPr>
        </p:nvSpPr>
        <p:spPr>
          <a:ln/>
        </p:spPr>
        <p:txBody>
          <a:bodyPr/>
          <a:lstStyle/>
          <a:p>
            <a:fld id="{6CD17B35-8B9D-45DF-81A4-A5AA60E7D02A}" type="slidenum">
              <a:rPr lang="en-GB"/>
              <a:pPr/>
              <a:t>29</a:t>
            </a:fld>
            <a:endParaRPr lang="en-GB"/>
          </a:p>
        </p:txBody>
      </p:sp>
      <p:sp>
        <p:nvSpPr>
          <p:cNvPr id="78849" name="Rectangle 1"/>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8850" name="Rectangle 2"/>
          <p:cNvSpPr txBox="1">
            <a:spLocks noChangeArrowheads="1"/>
          </p:cNvSpPr>
          <p:nvPr>
            <p:ph type="body" idx="1"/>
          </p:nvPr>
        </p:nvSpPr>
        <p:spPr bwMode="auto">
          <a:xfrm>
            <a:off x="685800" y="4343400"/>
            <a:ext cx="5486400" cy="4114800"/>
          </a:xfrm>
          <a:prstGeom prst="rect">
            <a:avLst/>
          </a:prstGeom>
          <a:noFill/>
          <a:ln>
            <a:round/>
            <a:headEnd/>
            <a:tailEnd/>
          </a:ln>
        </p:spPr>
        <p:txBody>
          <a:bodyPr wrap="none" anchor="ct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p:nvPr>
        </p:nvSpPr>
        <p:spPr>
          <a:ln/>
        </p:spPr>
        <p:txBody>
          <a:bodyPr/>
          <a:lstStyle/>
          <a:p>
            <a:fld id="{CAF2E0AF-B375-40E8-AB95-5AC7C8BBD9CA}" type="slidenum">
              <a:rPr lang="en-GB"/>
              <a:pPr/>
              <a:t>3</a:t>
            </a:fld>
            <a:endParaRPr lang="en-GB"/>
          </a:p>
        </p:txBody>
      </p:sp>
      <p:sp>
        <p:nvSpPr>
          <p:cNvPr id="52225" name="Rectangle 1"/>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2226" name="Rectangle 2"/>
          <p:cNvSpPr txBox="1">
            <a:spLocks noChangeArrowheads="1"/>
          </p:cNvSpPr>
          <p:nvPr>
            <p:ph type="body" idx="1"/>
          </p:nvPr>
        </p:nvSpPr>
        <p:spPr bwMode="auto">
          <a:xfrm>
            <a:off x="685800" y="4343400"/>
            <a:ext cx="5486400" cy="4114800"/>
          </a:xfrm>
          <a:prstGeom prst="rect">
            <a:avLst/>
          </a:prstGeom>
          <a:noFill/>
          <a:ln>
            <a:round/>
            <a:headEnd/>
            <a:tailEnd/>
          </a:ln>
        </p:spPr>
        <p:txBody>
          <a:bodyPr wrap="none" anchor="ct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p:nvPr>
        </p:nvSpPr>
        <p:spPr>
          <a:ln/>
        </p:spPr>
        <p:txBody>
          <a:bodyPr/>
          <a:lstStyle/>
          <a:p>
            <a:fld id="{F53D6662-1648-49F6-81CF-E6AAC5CCA4FA}" type="slidenum">
              <a:rPr lang="en-GB"/>
              <a:pPr/>
              <a:t>30</a:t>
            </a:fld>
            <a:endParaRPr lang="en-GB"/>
          </a:p>
        </p:txBody>
      </p:sp>
      <p:sp>
        <p:nvSpPr>
          <p:cNvPr id="79873" name="Rectangle 1"/>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9874" name="Rectangle 2"/>
          <p:cNvSpPr txBox="1">
            <a:spLocks noChangeArrowheads="1"/>
          </p:cNvSpPr>
          <p:nvPr>
            <p:ph type="body" idx="1"/>
          </p:nvPr>
        </p:nvSpPr>
        <p:spPr bwMode="auto">
          <a:xfrm>
            <a:off x="685800" y="4343400"/>
            <a:ext cx="5486400" cy="4114800"/>
          </a:xfrm>
          <a:prstGeom prst="rect">
            <a:avLst/>
          </a:prstGeom>
          <a:noFill/>
          <a:ln>
            <a:round/>
            <a:headEnd/>
            <a:tailEnd/>
          </a:ln>
        </p:spPr>
        <p:txBody>
          <a:bodyPr wrap="none" anchor="ct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p:nvPr>
        </p:nvSpPr>
        <p:spPr>
          <a:ln/>
        </p:spPr>
        <p:txBody>
          <a:bodyPr/>
          <a:lstStyle/>
          <a:p>
            <a:fld id="{511869E6-078F-42E1-A50D-086C1532E50A}" type="slidenum">
              <a:rPr lang="en-GB"/>
              <a:pPr/>
              <a:t>31</a:t>
            </a:fld>
            <a:endParaRPr lang="en-GB"/>
          </a:p>
        </p:txBody>
      </p:sp>
      <p:sp>
        <p:nvSpPr>
          <p:cNvPr id="80897" name="Rectangle 1"/>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0898" name="Rectangle 2"/>
          <p:cNvSpPr txBox="1">
            <a:spLocks noChangeArrowheads="1"/>
          </p:cNvSpPr>
          <p:nvPr>
            <p:ph type="body" idx="1"/>
          </p:nvPr>
        </p:nvSpPr>
        <p:spPr bwMode="auto">
          <a:xfrm>
            <a:off x="685800" y="4343400"/>
            <a:ext cx="5486400" cy="4114800"/>
          </a:xfrm>
          <a:prstGeom prst="rect">
            <a:avLst/>
          </a:prstGeom>
          <a:noFill/>
          <a:ln>
            <a:round/>
            <a:headEnd/>
            <a:tailEnd/>
          </a:ln>
        </p:spPr>
        <p:txBody>
          <a:bodyPr wrap="none" anchor="ct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p:nvPr>
        </p:nvSpPr>
        <p:spPr>
          <a:ln/>
        </p:spPr>
        <p:txBody>
          <a:bodyPr/>
          <a:lstStyle/>
          <a:p>
            <a:fld id="{A7986037-9299-413A-A222-6D14AD5E5DE9}" type="slidenum">
              <a:rPr lang="en-GB"/>
              <a:pPr/>
              <a:t>32</a:t>
            </a:fld>
            <a:endParaRPr lang="en-GB"/>
          </a:p>
        </p:txBody>
      </p:sp>
      <p:sp>
        <p:nvSpPr>
          <p:cNvPr id="81921" name="Rectangle 1"/>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1922" name="Rectangle 2"/>
          <p:cNvSpPr txBox="1">
            <a:spLocks noChangeArrowheads="1"/>
          </p:cNvSpPr>
          <p:nvPr>
            <p:ph type="body" idx="1"/>
          </p:nvPr>
        </p:nvSpPr>
        <p:spPr bwMode="auto">
          <a:xfrm>
            <a:off x="685800" y="4343400"/>
            <a:ext cx="5486400" cy="4114800"/>
          </a:xfrm>
          <a:prstGeom prst="rect">
            <a:avLst/>
          </a:prstGeom>
          <a:noFill/>
          <a:ln>
            <a:round/>
            <a:headEnd/>
            <a:tailEnd/>
          </a:ln>
        </p:spPr>
        <p:txBody>
          <a:bodyPr wrap="none" anchor="ct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p:nvPr>
        </p:nvSpPr>
        <p:spPr>
          <a:ln/>
        </p:spPr>
        <p:txBody>
          <a:bodyPr/>
          <a:lstStyle/>
          <a:p>
            <a:fld id="{4070375E-5BD5-4B89-82A5-4B31D0B4B533}" type="slidenum">
              <a:rPr lang="en-GB"/>
              <a:pPr/>
              <a:t>33</a:t>
            </a:fld>
            <a:endParaRPr lang="en-GB"/>
          </a:p>
        </p:txBody>
      </p:sp>
      <p:sp>
        <p:nvSpPr>
          <p:cNvPr id="82945" name="Rectangle 1"/>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2946" name="Rectangle 2"/>
          <p:cNvSpPr txBox="1">
            <a:spLocks noChangeArrowheads="1"/>
          </p:cNvSpPr>
          <p:nvPr>
            <p:ph type="body" idx="1"/>
          </p:nvPr>
        </p:nvSpPr>
        <p:spPr bwMode="auto">
          <a:xfrm>
            <a:off x="685800" y="4343400"/>
            <a:ext cx="5486400" cy="4114800"/>
          </a:xfrm>
          <a:prstGeom prst="rect">
            <a:avLst/>
          </a:prstGeom>
          <a:noFill/>
          <a:ln>
            <a:round/>
            <a:headEnd/>
            <a:tailEnd/>
          </a:ln>
        </p:spPr>
        <p:txBody>
          <a:bodyPr wrap="none" anchor="ct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p:nvPr>
        </p:nvSpPr>
        <p:spPr>
          <a:ln/>
        </p:spPr>
        <p:txBody>
          <a:bodyPr/>
          <a:lstStyle/>
          <a:p>
            <a:fld id="{12CA5089-F8D9-4967-B60D-3124602D1D82}" type="slidenum">
              <a:rPr lang="en-GB"/>
              <a:pPr/>
              <a:t>34</a:t>
            </a:fld>
            <a:endParaRPr lang="en-GB"/>
          </a:p>
        </p:txBody>
      </p:sp>
      <p:sp>
        <p:nvSpPr>
          <p:cNvPr id="83969" name="Rectangle 1"/>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3970" name="Rectangle 2"/>
          <p:cNvSpPr txBox="1">
            <a:spLocks noChangeArrowheads="1"/>
          </p:cNvSpPr>
          <p:nvPr>
            <p:ph type="body" idx="1"/>
          </p:nvPr>
        </p:nvSpPr>
        <p:spPr bwMode="auto">
          <a:xfrm>
            <a:off x="685800" y="4343400"/>
            <a:ext cx="5486400" cy="4114800"/>
          </a:xfrm>
          <a:prstGeom prst="rect">
            <a:avLst/>
          </a:prstGeom>
          <a:noFill/>
          <a:ln>
            <a:round/>
            <a:headEnd/>
            <a:tailEnd/>
          </a:ln>
        </p:spPr>
        <p:txBody>
          <a:bodyPr wrap="none" anchor="ct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p:nvPr>
        </p:nvSpPr>
        <p:spPr>
          <a:ln/>
        </p:spPr>
        <p:txBody>
          <a:bodyPr/>
          <a:lstStyle/>
          <a:p>
            <a:fld id="{F0CEFDE7-5660-4DA9-9808-42E87077DEB6}" type="slidenum">
              <a:rPr lang="en-GB"/>
              <a:pPr/>
              <a:t>35</a:t>
            </a:fld>
            <a:endParaRPr lang="en-GB"/>
          </a:p>
        </p:txBody>
      </p:sp>
      <p:sp>
        <p:nvSpPr>
          <p:cNvPr id="84993" name="Rectangle 1"/>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4994" name="Rectangle 2"/>
          <p:cNvSpPr txBox="1">
            <a:spLocks noChangeArrowheads="1"/>
          </p:cNvSpPr>
          <p:nvPr>
            <p:ph type="body" idx="1"/>
          </p:nvPr>
        </p:nvSpPr>
        <p:spPr bwMode="auto">
          <a:xfrm>
            <a:off x="685800" y="4343400"/>
            <a:ext cx="5486400" cy="4114800"/>
          </a:xfrm>
          <a:prstGeom prst="rect">
            <a:avLst/>
          </a:prstGeom>
          <a:noFill/>
          <a:ln>
            <a:round/>
            <a:headEnd/>
            <a:tailEnd/>
          </a:ln>
        </p:spPr>
        <p:txBody>
          <a:bodyPr wrap="none" anchor="ct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p:nvPr>
        </p:nvSpPr>
        <p:spPr>
          <a:ln/>
        </p:spPr>
        <p:txBody>
          <a:bodyPr/>
          <a:lstStyle/>
          <a:p>
            <a:fld id="{FDC6DC1E-7C0E-48A1-B12F-0CE55FBA420F}" type="slidenum">
              <a:rPr lang="en-GB"/>
              <a:pPr/>
              <a:t>36</a:t>
            </a:fld>
            <a:endParaRPr lang="en-GB"/>
          </a:p>
        </p:txBody>
      </p:sp>
      <p:sp>
        <p:nvSpPr>
          <p:cNvPr id="86017" name="Rectangle 1"/>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6018" name="Rectangle 2"/>
          <p:cNvSpPr txBox="1">
            <a:spLocks noChangeArrowheads="1"/>
          </p:cNvSpPr>
          <p:nvPr>
            <p:ph type="body" idx="1"/>
          </p:nvPr>
        </p:nvSpPr>
        <p:spPr bwMode="auto">
          <a:xfrm>
            <a:off x="685800" y="4343400"/>
            <a:ext cx="5486400" cy="4114800"/>
          </a:xfrm>
          <a:prstGeom prst="rect">
            <a:avLst/>
          </a:prstGeom>
          <a:noFill/>
          <a:ln>
            <a:round/>
            <a:headEnd/>
            <a:tailEnd/>
          </a:ln>
        </p:spPr>
        <p:txBody>
          <a:bodyPr wrap="none" anchor="ct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p:nvPr>
        </p:nvSpPr>
        <p:spPr>
          <a:ln/>
        </p:spPr>
        <p:txBody>
          <a:bodyPr/>
          <a:lstStyle/>
          <a:p>
            <a:fld id="{070D682E-8A49-4BFC-A6FB-CE4C66DA3E2F}" type="slidenum">
              <a:rPr lang="en-GB"/>
              <a:pPr/>
              <a:t>37</a:t>
            </a:fld>
            <a:endParaRPr lang="en-GB"/>
          </a:p>
        </p:txBody>
      </p:sp>
      <p:sp>
        <p:nvSpPr>
          <p:cNvPr id="87041" name="Rectangle 1"/>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7042" name="Rectangle 2"/>
          <p:cNvSpPr txBox="1">
            <a:spLocks noChangeArrowheads="1"/>
          </p:cNvSpPr>
          <p:nvPr>
            <p:ph type="body" idx="1"/>
          </p:nvPr>
        </p:nvSpPr>
        <p:spPr bwMode="auto">
          <a:xfrm>
            <a:off x="685800" y="4343400"/>
            <a:ext cx="5486400" cy="4114800"/>
          </a:xfrm>
          <a:prstGeom prst="rect">
            <a:avLst/>
          </a:prstGeom>
          <a:noFill/>
          <a:ln>
            <a:round/>
            <a:headEnd/>
            <a:tailEnd/>
          </a:ln>
        </p:spPr>
        <p:txBody>
          <a:bodyPr wrap="none" anchor="ct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p:nvPr>
        </p:nvSpPr>
        <p:spPr>
          <a:ln/>
        </p:spPr>
        <p:txBody>
          <a:bodyPr/>
          <a:lstStyle/>
          <a:p>
            <a:fld id="{1A631E6D-8465-4046-B01B-76F1899ADA5F}" type="slidenum">
              <a:rPr lang="en-GB"/>
              <a:pPr/>
              <a:t>38</a:t>
            </a:fld>
            <a:endParaRPr lang="en-GB"/>
          </a:p>
        </p:txBody>
      </p:sp>
      <p:sp>
        <p:nvSpPr>
          <p:cNvPr id="88065" name="Rectangle 1"/>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8066" name="Rectangle 2"/>
          <p:cNvSpPr txBox="1">
            <a:spLocks noChangeArrowheads="1"/>
          </p:cNvSpPr>
          <p:nvPr>
            <p:ph type="body" idx="1"/>
          </p:nvPr>
        </p:nvSpPr>
        <p:spPr bwMode="auto">
          <a:xfrm>
            <a:off x="685800" y="4343400"/>
            <a:ext cx="5486400" cy="4114800"/>
          </a:xfrm>
          <a:prstGeom prst="rect">
            <a:avLst/>
          </a:prstGeom>
          <a:noFill/>
          <a:ln>
            <a:round/>
            <a:headEnd/>
            <a:tailEnd/>
          </a:ln>
        </p:spPr>
        <p:txBody>
          <a:bodyPr wrap="none" anchor="ct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p:nvPr>
        </p:nvSpPr>
        <p:spPr>
          <a:ln/>
        </p:spPr>
        <p:txBody>
          <a:bodyPr/>
          <a:lstStyle/>
          <a:p>
            <a:fld id="{415C5F28-0A6E-40E3-8BFB-2402ABF7E8A2}" type="slidenum">
              <a:rPr lang="en-GB"/>
              <a:pPr/>
              <a:t>39</a:t>
            </a:fld>
            <a:endParaRPr lang="en-GB"/>
          </a:p>
        </p:txBody>
      </p:sp>
      <p:sp>
        <p:nvSpPr>
          <p:cNvPr id="89089" name="Rectangle 1"/>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9090" name="Rectangle 2"/>
          <p:cNvSpPr txBox="1">
            <a:spLocks noChangeArrowheads="1"/>
          </p:cNvSpPr>
          <p:nvPr>
            <p:ph type="body" idx="1"/>
          </p:nvPr>
        </p:nvSpPr>
        <p:spPr bwMode="auto">
          <a:xfrm>
            <a:off x="685800" y="4343400"/>
            <a:ext cx="5486400" cy="4114800"/>
          </a:xfrm>
          <a:prstGeom prst="rect">
            <a:avLst/>
          </a:prstGeom>
          <a:noFill/>
          <a:ln>
            <a:round/>
            <a:headEnd/>
            <a:tailEnd/>
          </a:ln>
        </p:spPr>
        <p:txBody>
          <a:bodyPr wrap="none" anchor="ct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p:nvPr>
        </p:nvSpPr>
        <p:spPr>
          <a:ln/>
        </p:spPr>
        <p:txBody>
          <a:bodyPr/>
          <a:lstStyle/>
          <a:p>
            <a:fld id="{5C273A64-5F37-4078-8186-D90AB27874A9}" type="slidenum">
              <a:rPr lang="en-GB"/>
              <a:pPr/>
              <a:t>4</a:t>
            </a:fld>
            <a:endParaRPr lang="en-GB"/>
          </a:p>
        </p:txBody>
      </p:sp>
      <p:sp>
        <p:nvSpPr>
          <p:cNvPr id="53249" name="Rectangle 1"/>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3250" name="Rectangle 2"/>
          <p:cNvSpPr txBox="1">
            <a:spLocks noChangeArrowheads="1"/>
          </p:cNvSpPr>
          <p:nvPr>
            <p:ph type="body" idx="1"/>
          </p:nvPr>
        </p:nvSpPr>
        <p:spPr bwMode="auto">
          <a:xfrm>
            <a:off x="685800" y="4343400"/>
            <a:ext cx="5486400" cy="4114800"/>
          </a:xfrm>
          <a:prstGeom prst="rect">
            <a:avLst/>
          </a:prstGeom>
          <a:noFill/>
          <a:ln>
            <a:round/>
            <a:headEnd/>
            <a:tailEnd/>
          </a:ln>
        </p:spPr>
        <p:txBody>
          <a:bodyPr wrap="none" anchor="ct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p:nvPr>
        </p:nvSpPr>
        <p:spPr>
          <a:ln/>
        </p:spPr>
        <p:txBody>
          <a:bodyPr/>
          <a:lstStyle/>
          <a:p>
            <a:fld id="{3C77CA44-CAEE-4EF1-9597-7B8B49171ADF}" type="slidenum">
              <a:rPr lang="en-GB"/>
              <a:pPr/>
              <a:t>40</a:t>
            </a:fld>
            <a:endParaRPr lang="en-GB"/>
          </a:p>
        </p:txBody>
      </p:sp>
      <p:sp>
        <p:nvSpPr>
          <p:cNvPr id="90113" name="Rectangle 1"/>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0114" name="Rectangle 2"/>
          <p:cNvSpPr txBox="1">
            <a:spLocks noChangeArrowheads="1"/>
          </p:cNvSpPr>
          <p:nvPr>
            <p:ph type="body" idx="1"/>
          </p:nvPr>
        </p:nvSpPr>
        <p:spPr bwMode="auto">
          <a:xfrm>
            <a:off x="685800" y="4343400"/>
            <a:ext cx="5486400" cy="4114800"/>
          </a:xfrm>
          <a:prstGeom prst="rect">
            <a:avLst/>
          </a:prstGeom>
          <a:noFill/>
          <a:ln>
            <a:round/>
            <a:headEnd/>
            <a:tailEnd/>
          </a:ln>
        </p:spPr>
        <p:txBody>
          <a:bodyPr wrap="none" anchor="ct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p:nvPr>
        </p:nvSpPr>
        <p:spPr>
          <a:ln/>
        </p:spPr>
        <p:txBody>
          <a:bodyPr/>
          <a:lstStyle/>
          <a:p>
            <a:fld id="{5BFFDF41-1143-407E-AFE9-089BDF21A70E}" type="slidenum">
              <a:rPr lang="en-GB"/>
              <a:pPr/>
              <a:t>41</a:t>
            </a:fld>
            <a:endParaRPr lang="en-GB"/>
          </a:p>
        </p:txBody>
      </p:sp>
      <p:sp>
        <p:nvSpPr>
          <p:cNvPr id="91137" name="Rectangle 1"/>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1138" name="Rectangle 2"/>
          <p:cNvSpPr txBox="1">
            <a:spLocks noChangeArrowheads="1"/>
          </p:cNvSpPr>
          <p:nvPr>
            <p:ph type="body" idx="1"/>
          </p:nvPr>
        </p:nvSpPr>
        <p:spPr bwMode="auto">
          <a:xfrm>
            <a:off x="685800" y="4343400"/>
            <a:ext cx="5486400" cy="4114800"/>
          </a:xfrm>
          <a:prstGeom prst="rect">
            <a:avLst/>
          </a:prstGeom>
          <a:noFill/>
          <a:ln>
            <a:round/>
            <a:headEnd/>
            <a:tailEnd/>
          </a:ln>
        </p:spPr>
        <p:txBody>
          <a:bodyPr wrap="none" anchor="ct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p:nvPr>
        </p:nvSpPr>
        <p:spPr>
          <a:ln/>
        </p:spPr>
        <p:txBody>
          <a:bodyPr/>
          <a:lstStyle/>
          <a:p>
            <a:fld id="{56E0455D-F0FD-46CA-B8EA-F12D8BCF1285}" type="slidenum">
              <a:rPr lang="en-GB"/>
              <a:pPr/>
              <a:t>42</a:t>
            </a:fld>
            <a:endParaRPr lang="en-GB"/>
          </a:p>
        </p:txBody>
      </p:sp>
      <p:sp>
        <p:nvSpPr>
          <p:cNvPr id="92161" name="Rectangle 1"/>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2162" name="Rectangle 2"/>
          <p:cNvSpPr txBox="1">
            <a:spLocks noChangeArrowheads="1"/>
          </p:cNvSpPr>
          <p:nvPr>
            <p:ph type="body" idx="1"/>
          </p:nvPr>
        </p:nvSpPr>
        <p:spPr bwMode="auto">
          <a:xfrm>
            <a:off x="685800" y="4343400"/>
            <a:ext cx="5486400" cy="4114800"/>
          </a:xfrm>
          <a:prstGeom prst="rect">
            <a:avLst/>
          </a:prstGeom>
          <a:noFill/>
          <a:ln>
            <a:round/>
            <a:headEnd/>
            <a:tailEnd/>
          </a:ln>
        </p:spPr>
        <p:txBody>
          <a:bodyPr wrap="none" anchor="ct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p:nvPr>
        </p:nvSpPr>
        <p:spPr>
          <a:ln/>
        </p:spPr>
        <p:txBody>
          <a:bodyPr/>
          <a:lstStyle/>
          <a:p>
            <a:fld id="{EBD70BFF-EA62-4BEE-9FC3-9988A1125B5E}" type="slidenum">
              <a:rPr lang="en-GB"/>
              <a:pPr/>
              <a:t>43</a:t>
            </a:fld>
            <a:endParaRPr lang="en-GB"/>
          </a:p>
        </p:txBody>
      </p:sp>
      <p:sp>
        <p:nvSpPr>
          <p:cNvPr id="93185" name="Rectangle 1"/>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3186" name="Rectangle 2"/>
          <p:cNvSpPr txBox="1">
            <a:spLocks noChangeArrowheads="1"/>
          </p:cNvSpPr>
          <p:nvPr>
            <p:ph type="body" idx="1"/>
          </p:nvPr>
        </p:nvSpPr>
        <p:spPr bwMode="auto">
          <a:xfrm>
            <a:off x="685800" y="4343400"/>
            <a:ext cx="5486400" cy="4114800"/>
          </a:xfrm>
          <a:prstGeom prst="rect">
            <a:avLst/>
          </a:prstGeom>
          <a:noFill/>
          <a:ln>
            <a:round/>
            <a:headEnd/>
            <a:tailEnd/>
          </a:ln>
        </p:spPr>
        <p:txBody>
          <a:bodyPr wrap="none" anchor="ct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p:nvPr>
        </p:nvSpPr>
        <p:spPr>
          <a:ln/>
        </p:spPr>
        <p:txBody>
          <a:bodyPr/>
          <a:lstStyle/>
          <a:p>
            <a:fld id="{751B0786-122C-4C05-AF7D-1CCF7BEA009F}" type="slidenum">
              <a:rPr lang="en-GB"/>
              <a:pPr/>
              <a:t>44</a:t>
            </a:fld>
            <a:endParaRPr lang="en-GB"/>
          </a:p>
        </p:txBody>
      </p:sp>
      <p:sp>
        <p:nvSpPr>
          <p:cNvPr id="94209" name="Rectangle 1"/>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4210" name="Rectangle 2"/>
          <p:cNvSpPr txBox="1">
            <a:spLocks noChangeArrowheads="1"/>
          </p:cNvSpPr>
          <p:nvPr>
            <p:ph type="body" idx="1"/>
          </p:nvPr>
        </p:nvSpPr>
        <p:spPr bwMode="auto">
          <a:xfrm>
            <a:off x="685800" y="4343400"/>
            <a:ext cx="5486400" cy="4114800"/>
          </a:xfrm>
          <a:prstGeom prst="rect">
            <a:avLst/>
          </a:prstGeom>
          <a:noFill/>
          <a:ln>
            <a:round/>
            <a:headEnd/>
            <a:tailEnd/>
          </a:ln>
        </p:spPr>
        <p:txBody>
          <a:bodyPr wrap="none" anchor="ct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p:nvPr>
        </p:nvSpPr>
        <p:spPr>
          <a:ln/>
        </p:spPr>
        <p:txBody>
          <a:bodyPr/>
          <a:lstStyle/>
          <a:p>
            <a:fld id="{3DA2DE33-A7D2-4CFF-8566-A633F8F6E9DD}" type="slidenum">
              <a:rPr lang="en-GB"/>
              <a:pPr/>
              <a:t>45</a:t>
            </a:fld>
            <a:endParaRPr lang="en-GB"/>
          </a:p>
        </p:txBody>
      </p:sp>
      <p:sp>
        <p:nvSpPr>
          <p:cNvPr id="95233" name="Rectangle 1"/>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5234" name="Rectangle 2"/>
          <p:cNvSpPr txBox="1">
            <a:spLocks noChangeArrowheads="1"/>
          </p:cNvSpPr>
          <p:nvPr>
            <p:ph type="body" idx="1"/>
          </p:nvPr>
        </p:nvSpPr>
        <p:spPr bwMode="auto">
          <a:xfrm>
            <a:off x="685800" y="4343400"/>
            <a:ext cx="5486400" cy="4114800"/>
          </a:xfrm>
          <a:prstGeom prst="rect">
            <a:avLst/>
          </a:prstGeom>
          <a:noFill/>
          <a:ln>
            <a:round/>
            <a:headEnd/>
            <a:tailEnd/>
          </a:ln>
        </p:spPr>
        <p:txBody>
          <a:bodyPr wrap="none" anchor="ct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p:nvPr>
        </p:nvSpPr>
        <p:spPr>
          <a:ln/>
        </p:spPr>
        <p:txBody>
          <a:bodyPr/>
          <a:lstStyle/>
          <a:p>
            <a:fld id="{E4234894-AFD2-4033-B05E-43192B6DA7AA}" type="slidenum">
              <a:rPr lang="en-GB"/>
              <a:pPr/>
              <a:t>46</a:t>
            </a:fld>
            <a:endParaRPr lang="en-GB"/>
          </a:p>
        </p:txBody>
      </p:sp>
      <p:sp>
        <p:nvSpPr>
          <p:cNvPr id="96257" name="Rectangle 1"/>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6258" name="Rectangle 2"/>
          <p:cNvSpPr txBox="1">
            <a:spLocks noChangeArrowheads="1"/>
          </p:cNvSpPr>
          <p:nvPr>
            <p:ph type="body" idx="1"/>
          </p:nvPr>
        </p:nvSpPr>
        <p:spPr bwMode="auto">
          <a:xfrm>
            <a:off x="685800" y="4343400"/>
            <a:ext cx="5486400" cy="4114800"/>
          </a:xfrm>
          <a:prstGeom prst="rect">
            <a:avLst/>
          </a:prstGeom>
          <a:noFill/>
          <a:ln>
            <a:round/>
            <a:headEnd/>
            <a:tailEnd/>
          </a:ln>
        </p:spPr>
        <p:txBody>
          <a:bodyPr wrap="none" anchor="ct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p:nvPr>
        </p:nvSpPr>
        <p:spPr>
          <a:ln/>
        </p:spPr>
        <p:txBody>
          <a:bodyPr/>
          <a:lstStyle/>
          <a:p>
            <a:fld id="{7A71146B-C7CD-42E4-9C6D-48A78E234C14}" type="slidenum">
              <a:rPr lang="en-GB"/>
              <a:pPr/>
              <a:t>5</a:t>
            </a:fld>
            <a:endParaRPr lang="en-GB"/>
          </a:p>
        </p:txBody>
      </p:sp>
      <p:sp>
        <p:nvSpPr>
          <p:cNvPr id="54273" name="Rectangle 1"/>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4274" name="Rectangle 2"/>
          <p:cNvSpPr txBox="1">
            <a:spLocks noChangeArrowheads="1"/>
          </p:cNvSpPr>
          <p:nvPr>
            <p:ph type="body" idx="1"/>
          </p:nvPr>
        </p:nvSpPr>
        <p:spPr bwMode="auto">
          <a:xfrm>
            <a:off x="685800" y="4343400"/>
            <a:ext cx="5486400" cy="4114800"/>
          </a:xfrm>
          <a:prstGeom prst="rect">
            <a:avLst/>
          </a:prstGeom>
          <a:noFill/>
          <a:ln>
            <a:round/>
            <a:headEnd/>
            <a:tailEnd/>
          </a:ln>
        </p:spPr>
        <p:txBody>
          <a:bodyPr wrap="none" anchor="ct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p:nvPr>
        </p:nvSpPr>
        <p:spPr>
          <a:ln/>
        </p:spPr>
        <p:txBody>
          <a:bodyPr/>
          <a:lstStyle/>
          <a:p>
            <a:fld id="{8D40E431-5853-43E0-8A70-11E25E927BAA}" type="slidenum">
              <a:rPr lang="en-GB"/>
              <a:pPr/>
              <a:t>6</a:t>
            </a:fld>
            <a:endParaRPr lang="en-GB"/>
          </a:p>
        </p:txBody>
      </p:sp>
      <p:sp>
        <p:nvSpPr>
          <p:cNvPr id="55297" name="Rectangle 1"/>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5298" name="Rectangle 2"/>
          <p:cNvSpPr txBox="1">
            <a:spLocks noChangeArrowheads="1"/>
          </p:cNvSpPr>
          <p:nvPr>
            <p:ph type="body" idx="1"/>
          </p:nvPr>
        </p:nvSpPr>
        <p:spPr bwMode="auto">
          <a:xfrm>
            <a:off x="685800" y="4343400"/>
            <a:ext cx="5486400" cy="4114800"/>
          </a:xfrm>
          <a:prstGeom prst="rect">
            <a:avLst/>
          </a:prstGeom>
          <a:noFill/>
          <a:ln>
            <a:round/>
            <a:headEnd/>
            <a:tailEnd/>
          </a:ln>
        </p:spPr>
        <p:txBody>
          <a:bodyPr wrap="none" anchor="ct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p:nvPr>
        </p:nvSpPr>
        <p:spPr>
          <a:ln/>
        </p:spPr>
        <p:txBody>
          <a:bodyPr/>
          <a:lstStyle/>
          <a:p>
            <a:fld id="{B91DE66B-52E9-457B-8FC8-FAE3D4ED2626}" type="slidenum">
              <a:rPr lang="en-GB"/>
              <a:pPr/>
              <a:t>7</a:t>
            </a:fld>
            <a:endParaRPr lang="en-GB"/>
          </a:p>
        </p:txBody>
      </p:sp>
      <p:sp>
        <p:nvSpPr>
          <p:cNvPr id="56321" name="Rectangle 1"/>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6322" name="Rectangle 2"/>
          <p:cNvSpPr txBox="1">
            <a:spLocks noChangeArrowheads="1"/>
          </p:cNvSpPr>
          <p:nvPr>
            <p:ph type="body" idx="1"/>
          </p:nvPr>
        </p:nvSpPr>
        <p:spPr bwMode="auto">
          <a:xfrm>
            <a:off x="685800" y="4343400"/>
            <a:ext cx="5486400" cy="4114800"/>
          </a:xfrm>
          <a:prstGeom prst="rect">
            <a:avLst/>
          </a:prstGeom>
          <a:noFill/>
          <a:ln>
            <a:round/>
            <a:headEnd/>
            <a:tailEnd/>
          </a:ln>
        </p:spPr>
        <p:txBody>
          <a:bodyPr wrap="none" anchor="ct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p:nvPr>
        </p:nvSpPr>
        <p:spPr>
          <a:ln/>
        </p:spPr>
        <p:txBody>
          <a:bodyPr/>
          <a:lstStyle/>
          <a:p>
            <a:fld id="{F5A74441-34A1-4989-8EC2-9F2EA1A9FC27}" type="slidenum">
              <a:rPr lang="en-GB"/>
              <a:pPr/>
              <a:t>8</a:t>
            </a:fld>
            <a:endParaRPr lang="en-GB"/>
          </a:p>
        </p:txBody>
      </p:sp>
      <p:sp>
        <p:nvSpPr>
          <p:cNvPr id="57345" name="Rectangle 1"/>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7346" name="Rectangle 2"/>
          <p:cNvSpPr txBox="1">
            <a:spLocks noChangeArrowheads="1"/>
          </p:cNvSpPr>
          <p:nvPr>
            <p:ph type="body" idx="1"/>
          </p:nvPr>
        </p:nvSpPr>
        <p:spPr bwMode="auto">
          <a:xfrm>
            <a:off x="685800" y="4343400"/>
            <a:ext cx="5486400" cy="4114800"/>
          </a:xfrm>
          <a:prstGeom prst="rect">
            <a:avLst/>
          </a:prstGeom>
          <a:noFill/>
          <a:ln>
            <a:round/>
            <a:headEnd/>
            <a:tailEnd/>
          </a:ln>
        </p:spPr>
        <p:txBody>
          <a:bodyPr wrap="none" anchor="ct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p:nvPr>
        </p:nvSpPr>
        <p:spPr>
          <a:ln/>
        </p:spPr>
        <p:txBody>
          <a:bodyPr/>
          <a:lstStyle/>
          <a:p>
            <a:fld id="{6B5F9872-0277-47C4-9ED1-76D98E33EDCE}" type="slidenum">
              <a:rPr lang="en-GB"/>
              <a:pPr/>
              <a:t>9</a:t>
            </a:fld>
            <a:endParaRPr lang="en-GB"/>
          </a:p>
        </p:txBody>
      </p:sp>
      <p:sp>
        <p:nvSpPr>
          <p:cNvPr id="58369" name="Rectangle 1"/>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8370" name="Rectangle 2"/>
          <p:cNvSpPr txBox="1">
            <a:spLocks noChangeArrowheads="1"/>
          </p:cNvSpPr>
          <p:nvPr>
            <p:ph type="body" idx="1"/>
          </p:nvPr>
        </p:nvSpPr>
        <p:spPr bwMode="auto">
          <a:xfrm>
            <a:off x="685800" y="4343400"/>
            <a:ext cx="5486400" cy="4114800"/>
          </a:xfrm>
          <a:prstGeom prst="rect">
            <a:avLst/>
          </a:prstGeom>
          <a:noFill/>
          <a:ln>
            <a:round/>
            <a:headEnd/>
            <a:tailEnd/>
          </a:ln>
        </p:spPr>
        <p:txBody>
          <a:bodyPr wrap="none" anchor="ct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
        <p:nvSpPr>
          <p:cNvPr id="4" name="Slide Number Placeholder 3"/>
          <p:cNvSpPr>
            <a:spLocks noGrp="1"/>
          </p:cNvSpPr>
          <p:nvPr>
            <p:ph type="sldNum" idx="10"/>
          </p:nvPr>
        </p:nvSpPr>
        <p:spPr/>
        <p:txBody>
          <a:bodyPr/>
          <a:lstStyle>
            <a:lvl1pPr>
              <a:defRPr/>
            </a:lvl1pPr>
          </a:lstStyle>
          <a:p>
            <a:fld id="{AA5FE0E4-5456-4CDE-8AC9-2B03017FF751}" type="slidenum">
              <a:rPr lang="en-GB"/>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Slide Number Placeholder 3"/>
          <p:cNvSpPr>
            <a:spLocks noGrp="1"/>
          </p:cNvSpPr>
          <p:nvPr>
            <p:ph type="sldNum" idx="10"/>
          </p:nvPr>
        </p:nvSpPr>
        <p:spPr/>
        <p:txBody>
          <a:bodyPr/>
          <a:lstStyle>
            <a:lvl1pPr>
              <a:defRPr/>
            </a:lvl1pPr>
          </a:lstStyle>
          <a:p>
            <a:fld id="{9C5F421F-ED5B-46A0-86E9-14D70DAEF4D9}" type="slidenum">
              <a:rPr lang="en-GB"/>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4300"/>
            <a:ext cx="2055813" cy="601027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114300"/>
            <a:ext cx="60198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Slide Number Placeholder 3"/>
          <p:cNvSpPr>
            <a:spLocks noGrp="1"/>
          </p:cNvSpPr>
          <p:nvPr>
            <p:ph type="sldNum" idx="10"/>
          </p:nvPr>
        </p:nvSpPr>
        <p:spPr/>
        <p:txBody>
          <a:bodyPr/>
          <a:lstStyle>
            <a:lvl1pPr>
              <a:defRPr/>
            </a:lvl1pPr>
          </a:lstStyle>
          <a:p>
            <a:fld id="{546D692E-46EE-4FBB-AD45-38FAE6957826}"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Slide Number Placeholder 3"/>
          <p:cNvSpPr>
            <a:spLocks noGrp="1"/>
          </p:cNvSpPr>
          <p:nvPr>
            <p:ph type="sldNum" idx="10"/>
          </p:nvPr>
        </p:nvSpPr>
        <p:spPr/>
        <p:txBody>
          <a:bodyPr/>
          <a:lstStyle>
            <a:lvl1pPr>
              <a:defRPr/>
            </a:lvl1pPr>
          </a:lstStyle>
          <a:p>
            <a:fld id="{0D87F9C9-534D-48BC-82AA-CE4E805DB592}" type="slidenum">
              <a:rPr lang="en-GB"/>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idx="10"/>
          </p:nvPr>
        </p:nvSpPr>
        <p:spPr/>
        <p:txBody>
          <a:bodyPr/>
          <a:lstStyle>
            <a:lvl1pPr>
              <a:defRPr/>
            </a:lvl1pPr>
          </a:lstStyle>
          <a:p>
            <a:fld id="{0ADCFF8C-3B18-438C-8723-D38697624D49}"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6613" y="1600200"/>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Slide Number Placeholder 4"/>
          <p:cNvSpPr>
            <a:spLocks noGrp="1"/>
          </p:cNvSpPr>
          <p:nvPr>
            <p:ph type="sldNum" idx="10"/>
          </p:nvPr>
        </p:nvSpPr>
        <p:spPr/>
        <p:txBody>
          <a:bodyPr/>
          <a:lstStyle>
            <a:lvl1pPr>
              <a:defRPr/>
            </a:lvl1pPr>
          </a:lstStyle>
          <a:p>
            <a:fld id="{06A10178-8CA9-4BBD-9B76-67D3036314BF}"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Slide Number Placeholder 6"/>
          <p:cNvSpPr>
            <a:spLocks noGrp="1"/>
          </p:cNvSpPr>
          <p:nvPr>
            <p:ph type="sldNum" idx="10"/>
          </p:nvPr>
        </p:nvSpPr>
        <p:spPr/>
        <p:txBody>
          <a:bodyPr/>
          <a:lstStyle>
            <a:lvl1pPr>
              <a:defRPr/>
            </a:lvl1pPr>
          </a:lstStyle>
          <a:p>
            <a:fld id="{89CB0AD4-0648-4603-ADFE-1F10396546D3}"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Slide Number Placeholder 2"/>
          <p:cNvSpPr>
            <a:spLocks noGrp="1"/>
          </p:cNvSpPr>
          <p:nvPr>
            <p:ph type="sldNum" idx="10"/>
          </p:nvPr>
        </p:nvSpPr>
        <p:spPr/>
        <p:txBody>
          <a:bodyPr/>
          <a:lstStyle>
            <a:lvl1pPr>
              <a:defRPr/>
            </a:lvl1pPr>
          </a:lstStyle>
          <a:p>
            <a:fld id="{4AE441BC-BF57-460E-9AB1-37278E4F1E5E}"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lvl1pPr>
              <a:defRPr/>
            </a:lvl1pPr>
          </a:lstStyle>
          <a:p>
            <a:fld id="{D9DB5CED-1151-4BC2-9B46-4A0CDFB76AEA}"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a:lvl1pPr>
          </a:lstStyle>
          <a:p>
            <a:fld id="{B5D49187-75A2-4217-ADA6-7688821F356F}"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a:lvl1pPr>
          </a:lstStyle>
          <a:p>
            <a:fld id="{016E57BF-BBD6-46F6-A692-8D0F9DD0A494}"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5" name="Picture 1"/>
          <p:cNvPicPr>
            <a:picLocks noChangeAspect="1" noChangeArrowheads="1"/>
          </p:cNvPicPr>
          <p:nvPr/>
        </p:nvPicPr>
        <p:blipFill>
          <a:blip r:embed="rId13" cstate="print">
            <a:lum bright="70000" contrast="-82000"/>
          </a:blip>
          <a:srcRect/>
          <a:stretch>
            <a:fillRect/>
          </a:stretch>
        </p:blipFill>
        <p:spPr bwMode="auto">
          <a:xfrm>
            <a:off x="179388" y="188913"/>
            <a:ext cx="8785225" cy="6508750"/>
          </a:xfrm>
          <a:prstGeom prst="rect">
            <a:avLst/>
          </a:prstGeom>
          <a:noFill/>
          <a:ln w="9525">
            <a:noFill/>
            <a:round/>
            <a:headEnd/>
            <a:tailEnd/>
          </a:ln>
          <a:effectLst/>
        </p:spPr>
      </p:pic>
      <p:sp>
        <p:nvSpPr>
          <p:cNvPr id="1026" name="Rectangle 2"/>
          <p:cNvSpPr>
            <a:spLocks noGrp="1" noChangeArrowheads="1"/>
          </p:cNvSpPr>
          <p:nvPr>
            <p:ph type="title"/>
          </p:nvPr>
        </p:nvSpPr>
        <p:spPr bwMode="auto">
          <a:xfrm>
            <a:off x="1116013" y="114300"/>
            <a:ext cx="7065962" cy="1433513"/>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p>
            <a:pPr lvl="0"/>
            <a:r>
              <a:rPr lang="en-GB" smtClean="0"/>
              <a:t>Click to edit the title text format</a:t>
            </a:r>
          </a:p>
        </p:txBody>
      </p:sp>
      <p:sp>
        <p:nvSpPr>
          <p:cNvPr id="1027" name="Rectangle 3"/>
          <p:cNvSpPr>
            <a:spLocks noGrp="1" noChangeArrowheads="1"/>
          </p:cNvSpPr>
          <p:nvPr>
            <p:ph type="body" idx="1"/>
          </p:nvPr>
        </p:nvSpPr>
        <p:spPr bwMode="auto">
          <a:xfrm>
            <a:off x="457200" y="1600200"/>
            <a:ext cx="8228013" cy="45243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1028" name="Text Box 4"/>
          <p:cNvSpPr txBox="1">
            <a:spLocks noChangeArrowheads="1"/>
          </p:cNvSpPr>
          <p:nvPr/>
        </p:nvSpPr>
        <p:spPr bwMode="auto">
          <a:xfrm>
            <a:off x="457200" y="6245225"/>
            <a:ext cx="2133600" cy="476250"/>
          </a:xfrm>
          <a:prstGeom prst="rect">
            <a:avLst/>
          </a:prstGeom>
          <a:noFill/>
          <a:ln w="9525">
            <a:noFill/>
            <a:round/>
            <a:headEnd/>
            <a:tailEnd/>
          </a:ln>
          <a:effectLst/>
        </p:spPr>
        <p:txBody>
          <a:bodyPr wrap="none" anchor="ctr"/>
          <a:lstStyle/>
          <a:p>
            <a:endParaRPr lang="en-CA"/>
          </a:p>
        </p:txBody>
      </p:sp>
      <p:sp>
        <p:nvSpPr>
          <p:cNvPr id="1029" name="Text Box 5"/>
          <p:cNvSpPr txBox="1">
            <a:spLocks noChangeArrowheads="1"/>
          </p:cNvSpPr>
          <p:nvPr/>
        </p:nvSpPr>
        <p:spPr bwMode="auto">
          <a:xfrm>
            <a:off x="3124200" y="6245225"/>
            <a:ext cx="2895600" cy="476250"/>
          </a:xfrm>
          <a:prstGeom prst="rect">
            <a:avLst/>
          </a:prstGeom>
          <a:noFill/>
          <a:ln w="9525">
            <a:noFill/>
            <a:round/>
            <a:headEnd/>
            <a:tailEnd/>
          </a:ln>
          <a:effectLst/>
        </p:spPr>
        <p:txBody>
          <a:bodyPr wrap="none" anchor="ctr"/>
          <a:lstStyle/>
          <a:p>
            <a:endParaRPr lang="en-CA"/>
          </a:p>
        </p:txBody>
      </p:sp>
      <p:sp>
        <p:nvSpPr>
          <p:cNvPr id="1030" name="Rectangle 6"/>
          <p:cNvSpPr>
            <a:spLocks noGrp="1" noChangeArrowheads="1"/>
          </p:cNvSpPr>
          <p:nvPr>
            <p:ph type="sldNum"/>
          </p:nvPr>
        </p:nvSpPr>
        <p:spPr bwMode="auto">
          <a:xfrm>
            <a:off x="6553200" y="6245225"/>
            <a:ext cx="2132013" cy="47466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defRPr>
            </a:lvl1pPr>
          </a:lstStyle>
          <a:p>
            <a:fld id="{6BF62E02-BCC8-442F-865E-EF37E21B3B0A}" type="slidenum">
              <a:rPr lang="en-GB"/>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lnSpc>
          <a:spcPct val="93000"/>
        </a:lnSpc>
        <a:spcBef>
          <a:spcPct val="0"/>
        </a:spcBef>
        <a:spcAft>
          <a:spcPct val="0"/>
        </a:spcAft>
        <a:buClr>
          <a:srgbClr val="000000"/>
        </a:buClr>
        <a:buSzPct val="100000"/>
        <a:buFont typeface="Times New Roman" pitchFamily="16" charset="0"/>
        <a:defRPr sz="4400" b="1">
          <a:solidFill>
            <a:srgbClr val="000000"/>
          </a:solidFill>
          <a:latin typeface="+mj-lt"/>
          <a:ea typeface="+mj-ea"/>
          <a:cs typeface="+mj-cs"/>
        </a:defRPr>
      </a:lvl1pPr>
      <a:lvl2pPr algn="ctr" defTabSz="457200" rtl="0" eaLnBrk="0" fontAlgn="base" hangingPunct="0">
        <a:lnSpc>
          <a:spcPct val="93000"/>
        </a:lnSpc>
        <a:spcBef>
          <a:spcPct val="0"/>
        </a:spcBef>
        <a:spcAft>
          <a:spcPct val="0"/>
        </a:spcAft>
        <a:buClr>
          <a:srgbClr val="000000"/>
        </a:buClr>
        <a:buSzPct val="100000"/>
        <a:buFont typeface="Times New Roman" pitchFamily="16" charset="0"/>
        <a:defRPr sz="4400" b="1">
          <a:solidFill>
            <a:srgbClr val="000000"/>
          </a:solidFill>
          <a:latin typeface="Times New Roman" pitchFamily="16" charset="0"/>
          <a:cs typeface="Arial" charset="0"/>
        </a:defRPr>
      </a:lvl2pPr>
      <a:lvl3pPr algn="ctr" defTabSz="457200" rtl="0" eaLnBrk="0" fontAlgn="base" hangingPunct="0">
        <a:lnSpc>
          <a:spcPct val="93000"/>
        </a:lnSpc>
        <a:spcBef>
          <a:spcPct val="0"/>
        </a:spcBef>
        <a:spcAft>
          <a:spcPct val="0"/>
        </a:spcAft>
        <a:buClr>
          <a:srgbClr val="000000"/>
        </a:buClr>
        <a:buSzPct val="100000"/>
        <a:buFont typeface="Times New Roman" pitchFamily="16" charset="0"/>
        <a:defRPr sz="4400" b="1">
          <a:solidFill>
            <a:srgbClr val="000000"/>
          </a:solidFill>
          <a:latin typeface="Times New Roman" pitchFamily="16" charset="0"/>
          <a:cs typeface="Arial" charset="0"/>
        </a:defRPr>
      </a:lvl3pPr>
      <a:lvl4pPr algn="ctr" defTabSz="457200" rtl="0" eaLnBrk="0" fontAlgn="base" hangingPunct="0">
        <a:lnSpc>
          <a:spcPct val="93000"/>
        </a:lnSpc>
        <a:spcBef>
          <a:spcPct val="0"/>
        </a:spcBef>
        <a:spcAft>
          <a:spcPct val="0"/>
        </a:spcAft>
        <a:buClr>
          <a:srgbClr val="000000"/>
        </a:buClr>
        <a:buSzPct val="100000"/>
        <a:buFont typeface="Times New Roman" pitchFamily="16" charset="0"/>
        <a:defRPr sz="4400" b="1">
          <a:solidFill>
            <a:srgbClr val="000000"/>
          </a:solidFill>
          <a:latin typeface="Times New Roman" pitchFamily="16" charset="0"/>
          <a:cs typeface="Arial" charset="0"/>
        </a:defRPr>
      </a:lvl4pPr>
      <a:lvl5pPr algn="ctr" defTabSz="457200" rtl="0" eaLnBrk="0" fontAlgn="base" hangingPunct="0">
        <a:lnSpc>
          <a:spcPct val="93000"/>
        </a:lnSpc>
        <a:spcBef>
          <a:spcPct val="0"/>
        </a:spcBef>
        <a:spcAft>
          <a:spcPct val="0"/>
        </a:spcAft>
        <a:buClr>
          <a:srgbClr val="000000"/>
        </a:buClr>
        <a:buSzPct val="100000"/>
        <a:buFont typeface="Times New Roman" pitchFamily="16" charset="0"/>
        <a:defRPr sz="4400" b="1">
          <a:solidFill>
            <a:srgbClr val="000000"/>
          </a:solidFill>
          <a:latin typeface="Times New Roman" pitchFamily="16" charset="0"/>
          <a:cs typeface="Arial" charset="0"/>
        </a:defRPr>
      </a:lvl5pPr>
      <a:lvl6pPr marL="457200" algn="ctr" defTabSz="457200" rtl="0" eaLnBrk="0" fontAlgn="base" hangingPunct="0">
        <a:lnSpc>
          <a:spcPct val="93000"/>
        </a:lnSpc>
        <a:spcBef>
          <a:spcPct val="0"/>
        </a:spcBef>
        <a:spcAft>
          <a:spcPct val="0"/>
        </a:spcAft>
        <a:buClr>
          <a:srgbClr val="000000"/>
        </a:buClr>
        <a:buSzPct val="100000"/>
        <a:buFont typeface="Times New Roman" pitchFamily="16" charset="0"/>
        <a:defRPr sz="4400" b="1">
          <a:solidFill>
            <a:srgbClr val="000000"/>
          </a:solidFill>
          <a:latin typeface="Times New Roman" pitchFamily="16" charset="0"/>
          <a:cs typeface="Arial" charset="0"/>
        </a:defRPr>
      </a:lvl6pPr>
      <a:lvl7pPr marL="914400" algn="ctr" defTabSz="457200" rtl="0" eaLnBrk="0" fontAlgn="base" hangingPunct="0">
        <a:lnSpc>
          <a:spcPct val="93000"/>
        </a:lnSpc>
        <a:spcBef>
          <a:spcPct val="0"/>
        </a:spcBef>
        <a:spcAft>
          <a:spcPct val="0"/>
        </a:spcAft>
        <a:buClr>
          <a:srgbClr val="000000"/>
        </a:buClr>
        <a:buSzPct val="100000"/>
        <a:buFont typeface="Times New Roman" pitchFamily="16" charset="0"/>
        <a:defRPr sz="4400" b="1">
          <a:solidFill>
            <a:srgbClr val="000000"/>
          </a:solidFill>
          <a:latin typeface="Times New Roman" pitchFamily="16" charset="0"/>
          <a:cs typeface="Arial" charset="0"/>
        </a:defRPr>
      </a:lvl7pPr>
      <a:lvl8pPr marL="1371600" algn="ctr" defTabSz="457200" rtl="0" eaLnBrk="0" fontAlgn="base" hangingPunct="0">
        <a:lnSpc>
          <a:spcPct val="93000"/>
        </a:lnSpc>
        <a:spcBef>
          <a:spcPct val="0"/>
        </a:spcBef>
        <a:spcAft>
          <a:spcPct val="0"/>
        </a:spcAft>
        <a:buClr>
          <a:srgbClr val="000000"/>
        </a:buClr>
        <a:buSzPct val="100000"/>
        <a:buFont typeface="Times New Roman" pitchFamily="16" charset="0"/>
        <a:defRPr sz="4400" b="1">
          <a:solidFill>
            <a:srgbClr val="000000"/>
          </a:solidFill>
          <a:latin typeface="Times New Roman" pitchFamily="16" charset="0"/>
          <a:cs typeface="Arial" charset="0"/>
        </a:defRPr>
      </a:lvl8pPr>
      <a:lvl9pPr marL="1828800" algn="ctr" defTabSz="457200" rtl="0" eaLnBrk="0" fontAlgn="base" hangingPunct="0">
        <a:lnSpc>
          <a:spcPct val="93000"/>
        </a:lnSpc>
        <a:spcBef>
          <a:spcPct val="0"/>
        </a:spcBef>
        <a:spcAft>
          <a:spcPct val="0"/>
        </a:spcAft>
        <a:buClr>
          <a:srgbClr val="000000"/>
        </a:buClr>
        <a:buSzPct val="100000"/>
        <a:buFont typeface="Times New Roman" pitchFamily="16" charset="0"/>
        <a:defRPr sz="4400" b="1">
          <a:solidFill>
            <a:srgbClr val="000000"/>
          </a:solidFill>
          <a:latin typeface="Times New Roman" pitchFamily="16" charset="0"/>
          <a:cs typeface="Arial" charset="0"/>
        </a:defRPr>
      </a:lvl9pPr>
    </p:titleStyle>
    <p:bodyStyle>
      <a:lvl1pPr marL="341313" indent="-341313" algn="l" defTabSz="457200" rtl="0" eaLnBrk="0" fontAlgn="base" hangingPunct="0">
        <a:lnSpc>
          <a:spcPct val="93000"/>
        </a:lnSpc>
        <a:spcBef>
          <a:spcPts val="800"/>
        </a:spcBef>
        <a:spcAft>
          <a:spcPct val="0"/>
        </a:spcAft>
        <a:buClr>
          <a:srgbClr val="000000"/>
        </a:buClr>
        <a:buSzPct val="100000"/>
        <a:buFont typeface="Times New Roman" pitchFamily="16" charset="0"/>
        <a:buChar char="•"/>
        <a:defRPr sz="3200" b="1">
          <a:solidFill>
            <a:srgbClr val="000000"/>
          </a:solidFill>
          <a:latin typeface="+mn-lt"/>
          <a:ea typeface="+mn-ea"/>
          <a:cs typeface="+mn-cs"/>
        </a:defRPr>
      </a:lvl1pPr>
      <a:lvl2pPr marL="741363" indent="-284163" algn="l" defTabSz="457200" rtl="0" eaLnBrk="0" fontAlgn="base" hangingPunct="0">
        <a:lnSpc>
          <a:spcPct val="93000"/>
        </a:lnSpc>
        <a:spcBef>
          <a:spcPts val="700"/>
        </a:spcBef>
        <a:spcAft>
          <a:spcPct val="0"/>
        </a:spcAft>
        <a:buClr>
          <a:srgbClr val="000000"/>
        </a:buClr>
        <a:buSzPct val="100000"/>
        <a:buFont typeface="Times New Roman" pitchFamily="16" charset="0"/>
        <a:buChar char="–"/>
        <a:defRPr sz="2800" b="1">
          <a:solidFill>
            <a:srgbClr val="000000"/>
          </a:solidFill>
          <a:latin typeface="+mn-lt"/>
          <a:cs typeface="+mn-cs"/>
        </a:defRPr>
      </a:lvl2pPr>
      <a:lvl3pPr marL="1143000" indent="-228600" algn="l" defTabSz="457200" rtl="0" eaLnBrk="0" fontAlgn="base" hangingPunct="0">
        <a:lnSpc>
          <a:spcPct val="93000"/>
        </a:lnSpc>
        <a:spcBef>
          <a:spcPts val="600"/>
        </a:spcBef>
        <a:spcAft>
          <a:spcPct val="0"/>
        </a:spcAft>
        <a:buClr>
          <a:srgbClr val="000000"/>
        </a:buClr>
        <a:buSzPct val="100000"/>
        <a:buFont typeface="Times New Roman" pitchFamily="16" charset="0"/>
        <a:buChar char="•"/>
        <a:defRPr sz="2400" b="1">
          <a:solidFill>
            <a:srgbClr val="000000"/>
          </a:solidFill>
          <a:latin typeface="+mn-lt"/>
          <a:cs typeface="+mn-cs"/>
        </a:defRPr>
      </a:lvl3pPr>
      <a:lvl4pPr marL="1600200" indent="-228600" algn="l" defTabSz="457200" rtl="0" eaLnBrk="0" fontAlgn="base" hangingPunct="0">
        <a:lnSpc>
          <a:spcPct val="93000"/>
        </a:lnSpc>
        <a:spcBef>
          <a:spcPts val="500"/>
        </a:spcBef>
        <a:spcAft>
          <a:spcPct val="0"/>
        </a:spcAft>
        <a:buClr>
          <a:srgbClr val="000000"/>
        </a:buClr>
        <a:buSzPct val="100000"/>
        <a:buFont typeface="Times New Roman" pitchFamily="16" charset="0"/>
        <a:buChar char="–"/>
        <a:defRPr sz="2000" b="1">
          <a:solidFill>
            <a:srgbClr val="000000"/>
          </a:solidFill>
          <a:latin typeface="+mn-lt"/>
          <a:cs typeface="+mn-cs"/>
        </a:defRPr>
      </a:lvl4pPr>
      <a:lvl5pPr marL="2057400" indent="-228600" algn="l" defTabSz="457200" rtl="0" eaLnBrk="0" fontAlgn="base" hangingPunct="0">
        <a:lnSpc>
          <a:spcPct val="93000"/>
        </a:lnSpc>
        <a:spcBef>
          <a:spcPts val="500"/>
        </a:spcBef>
        <a:spcAft>
          <a:spcPct val="0"/>
        </a:spcAft>
        <a:buClr>
          <a:srgbClr val="000000"/>
        </a:buClr>
        <a:buSzPct val="100000"/>
        <a:buFont typeface="Times New Roman" pitchFamily="16" charset="0"/>
        <a:buChar char="»"/>
        <a:defRPr sz="2000" b="1">
          <a:solidFill>
            <a:srgbClr val="000000"/>
          </a:solidFill>
          <a:latin typeface="+mn-lt"/>
          <a:cs typeface="+mn-cs"/>
        </a:defRPr>
      </a:lvl5pPr>
      <a:lvl6pPr marL="2514600" indent="-228600" algn="l" defTabSz="457200" rtl="0" eaLnBrk="0" fontAlgn="base" hangingPunct="0">
        <a:lnSpc>
          <a:spcPct val="93000"/>
        </a:lnSpc>
        <a:spcBef>
          <a:spcPts val="500"/>
        </a:spcBef>
        <a:spcAft>
          <a:spcPct val="0"/>
        </a:spcAft>
        <a:buClr>
          <a:srgbClr val="000000"/>
        </a:buClr>
        <a:buSzPct val="100000"/>
        <a:buFont typeface="Times New Roman" pitchFamily="16" charset="0"/>
        <a:buChar char="»"/>
        <a:defRPr sz="2000" b="1">
          <a:solidFill>
            <a:srgbClr val="000000"/>
          </a:solidFill>
          <a:latin typeface="+mn-lt"/>
          <a:cs typeface="+mn-cs"/>
        </a:defRPr>
      </a:lvl6pPr>
      <a:lvl7pPr marL="2971800" indent="-228600" algn="l" defTabSz="457200" rtl="0" eaLnBrk="0" fontAlgn="base" hangingPunct="0">
        <a:lnSpc>
          <a:spcPct val="93000"/>
        </a:lnSpc>
        <a:spcBef>
          <a:spcPts val="500"/>
        </a:spcBef>
        <a:spcAft>
          <a:spcPct val="0"/>
        </a:spcAft>
        <a:buClr>
          <a:srgbClr val="000000"/>
        </a:buClr>
        <a:buSzPct val="100000"/>
        <a:buFont typeface="Times New Roman" pitchFamily="16" charset="0"/>
        <a:buChar char="»"/>
        <a:defRPr sz="2000" b="1">
          <a:solidFill>
            <a:srgbClr val="000000"/>
          </a:solidFill>
          <a:latin typeface="+mn-lt"/>
          <a:cs typeface="+mn-cs"/>
        </a:defRPr>
      </a:lvl7pPr>
      <a:lvl8pPr marL="3429000" indent="-228600" algn="l" defTabSz="457200" rtl="0" eaLnBrk="0" fontAlgn="base" hangingPunct="0">
        <a:lnSpc>
          <a:spcPct val="93000"/>
        </a:lnSpc>
        <a:spcBef>
          <a:spcPts val="500"/>
        </a:spcBef>
        <a:spcAft>
          <a:spcPct val="0"/>
        </a:spcAft>
        <a:buClr>
          <a:srgbClr val="000000"/>
        </a:buClr>
        <a:buSzPct val="100000"/>
        <a:buFont typeface="Times New Roman" pitchFamily="16" charset="0"/>
        <a:buChar char="»"/>
        <a:defRPr sz="2000" b="1">
          <a:solidFill>
            <a:srgbClr val="000000"/>
          </a:solidFill>
          <a:latin typeface="+mn-lt"/>
          <a:cs typeface="+mn-cs"/>
        </a:defRPr>
      </a:lvl8pPr>
      <a:lvl9pPr marL="3886200" indent="-228600" algn="l" defTabSz="457200" rtl="0" eaLnBrk="0" fontAlgn="base" hangingPunct="0">
        <a:lnSpc>
          <a:spcPct val="93000"/>
        </a:lnSpc>
        <a:spcBef>
          <a:spcPts val="500"/>
        </a:spcBef>
        <a:spcAft>
          <a:spcPct val="0"/>
        </a:spcAft>
        <a:buClr>
          <a:srgbClr val="000000"/>
        </a:buClr>
        <a:buSzPct val="100000"/>
        <a:buFont typeface="Times New Roman" pitchFamily="16" charset="0"/>
        <a:buChar char="»"/>
        <a:defRPr sz="2000" b="1">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6.wmf"/><Relationship Id="rId4" Type="http://schemas.openxmlformats.org/officeDocument/2006/relationships/image" Target="../media/image5.w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23.xml.rels><?xml version="1.0" encoding="UTF-8" standalone="yes"?>
<Relationships xmlns="http://schemas.openxmlformats.org/package/2006/relationships"><Relationship Id="rId3" Type="http://schemas.openxmlformats.org/officeDocument/2006/relationships/hyperlink" Target="../AAAIGuestLecture" TargetMode="External"/><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44.xml.rels><?xml version="1.0" encoding="UTF-8" standalone="yes"?>
<Relationships xmlns="http://schemas.openxmlformats.org/package/2006/relationships"><Relationship Id="rId3" Type="http://schemas.openxmlformats.org/officeDocument/2006/relationships/hyperlink" Target="../AAAIGuestLecture" TargetMode="External"/><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6.wmf"/><Relationship Id="rId4" Type="http://schemas.openxmlformats.org/officeDocument/2006/relationships/image" Target="../media/image5.wmf"/></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827088" y="620713"/>
            <a:ext cx="7705725" cy="2879725"/>
          </a:xfrm>
          <a:prstGeom prst="rect">
            <a:avLst/>
          </a:prstGeom>
          <a:noFill/>
          <a:ln w="9525">
            <a:noFill/>
            <a:round/>
            <a:headEnd/>
            <a:tailEnd/>
          </a:ln>
          <a:effectLst/>
        </p:spPr>
        <p:txBody>
          <a:bodyPr anchor="ctr"/>
          <a:lstStyle/>
          <a:p>
            <a:pPr algn="ctr">
              <a:lnSpc>
                <a:spcPct val="100000"/>
              </a:lnSpc>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4400" b="0">
                <a:solidFill>
                  <a:srgbClr val="000000"/>
                </a:solidFill>
                <a:latin typeface="Times New Roman" pitchFamily="16" charset="0"/>
              </a:rPr>
              <a:t>Applications of AI: Assistive Technology and Robotics</a:t>
            </a:r>
          </a:p>
        </p:txBody>
      </p:sp>
      <p:sp>
        <p:nvSpPr>
          <p:cNvPr id="3074" name="Text Box 2"/>
          <p:cNvSpPr txBox="1">
            <a:spLocks noChangeArrowheads="1"/>
          </p:cNvSpPr>
          <p:nvPr/>
        </p:nvSpPr>
        <p:spPr bwMode="auto">
          <a:xfrm>
            <a:off x="1476375" y="5084763"/>
            <a:ext cx="6400800" cy="720725"/>
          </a:xfrm>
          <a:prstGeom prst="rect">
            <a:avLst/>
          </a:prstGeom>
          <a:noFill/>
          <a:ln w="9525">
            <a:noFill/>
            <a:round/>
            <a:headEnd/>
            <a:tailEnd/>
          </a:ln>
          <a:effectLst/>
        </p:spPr>
        <p:txBody>
          <a:bodyPr/>
          <a:lstStyle/>
          <a:p>
            <a:pPr algn="ctr">
              <a:lnSpc>
                <a:spcPct val="100000"/>
              </a:lnSpc>
              <a:spcBef>
                <a:spcPts val="1000"/>
              </a:spcBef>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4000" b="0">
                <a:solidFill>
                  <a:srgbClr val="000000"/>
                </a:solidFill>
                <a:latin typeface="Times New Roman" pitchFamily="16" charset="0"/>
              </a:rPr>
              <a:t>Pooja Viswanathan</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ext Box 1"/>
          <p:cNvSpPr txBox="1">
            <a:spLocks noChangeArrowheads="1"/>
          </p:cNvSpPr>
          <p:nvPr/>
        </p:nvSpPr>
        <p:spPr bwMode="auto">
          <a:xfrm>
            <a:off x="1116013" y="260350"/>
            <a:ext cx="7067550" cy="1143000"/>
          </a:xfrm>
          <a:prstGeom prst="rect">
            <a:avLst/>
          </a:prstGeom>
          <a:noFill/>
          <a:ln w="9525">
            <a:noFill/>
            <a:round/>
            <a:headEnd/>
            <a:tailEnd/>
          </a:ln>
          <a:effectLst/>
        </p:spPr>
        <p:txBody>
          <a:bodyPr anchor="ctr"/>
          <a:lstStyle/>
          <a:p>
            <a:pPr algn="ctr">
              <a:lnSpc>
                <a:spcPct val="100000"/>
              </a:lnSpc>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4400" b="0">
                <a:solidFill>
                  <a:srgbClr val="000000"/>
                </a:solidFill>
                <a:latin typeface="Times New Roman" pitchFamily="16" charset="0"/>
              </a:rPr>
              <a:t>Control Strategy</a:t>
            </a:r>
          </a:p>
        </p:txBody>
      </p:sp>
      <p:sp>
        <p:nvSpPr>
          <p:cNvPr id="12290" name="AutoShape 2"/>
          <p:cNvSpPr>
            <a:spLocks noChangeArrowheads="1"/>
          </p:cNvSpPr>
          <p:nvPr/>
        </p:nvSpPr>
        <p:spPr bwMode="auto">
          <a:xfrm>
            <a:off x="3492500" y="3284538"/>
            <a:ext cx="2438400" cy="3352800"/>
          </a:xfrm>
          <a:prstGeom prst="flowChartAlternateProcess">
            <a:avLst/>
          </a:prstGeom>
          <a:solidFill>
            <a:srgbClr val="FF9933"/>
          </a:solidFill>
          <a:ln w="9360">
            <a:solidFill>
              <a:srgbClr val="000000"/>
            </a:solidFill>
            <a:miter lim="800000"/>
            <a:headEnd/>
            <a:tailEnd/>
          </a:ln>
          <a:effectLst/>
        </p:spPr>
        <p:txBody>
          <a:bodyPr lIns="90000" tIns="46800" rIns="90000" bIns="46800"/>
          <a:lstStyle/>
          <a:p>
            <a:pPr algn="ctr">
              <a:lnSpc>
                <a:spcPct val="100000"/>
              </a:lnSpc>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rgbClr val="000000"/>
                </a:solidFill>
                <a:latin typeface="Times New Roman" pitchFamily="16" charset="0"/>
              </a:rPr>
              <a:t>Semi-Autonomous</a:t>
            </a:r>
          </a:p>
        </p:txBody>
      </p:sp>
      <p:pic>
        <p:nvPicPr>
          <p:cNvPr id="12291" name="Picture 3"/>
          <p:cNvPicPr>
            <a:picLocks noChangeAspect="1" noChangeArrowheads="1"/>
          </p:cNvPicPr>
          <p:nvPr/>
        </p:nvPicPr>
        <p:blipFill>
          <a:blip r:embed="rId3" cstate="print"/>
          <a:srcRect/>
          <a:stretch>
            <a:fillRect/>
          </a:stretch>
        </p:blipFill>
        <p:spPr bwMode="auto">
          <a:xfrm>
            <a:off x="3873500" y="4198938"/>
            <a:ext cx="1614488" cy="2362200"/>
          </a:xfrm>
          <a:prstGeom prst="rect">
            <a:avLst/>
          </a:prstGeom>
          <a:solidFill>
            <a:srgbClr val="BBE0E3">
              <a:alpha val="50000"/>
            </a:srgbClr>
          </a:solidFill>
          <a:ln w="9525">
            <a:noFill/>
            <a:round/>
            <a:headEnd/>
            <a:tailEnd/>
          </a:ln>
          <a:effectLst/>
        </p:spPr>
      </p:pic>
      <p:sp>
        <p:nvSpPr>
          <p:cNvPr id="12292" name="AutoShape 4"/>
          <p:cNvSpPr>
            <a:spLocks noChangeArrowheads="1"/>
          </p:cNvSpPr>
          <p:nvPr/>
        </p:nvSpPr>
        <p:spPr bwMode="auto">
          <a:xfrm>
            <a:off x="6588125" y="1268413"/>
            <a:ext cx="1368425" cy="1655762"/>
          </a:xfrm>
          <a:prstGeom prst="flowChartAlternateProcess">
            <a:avLst/>
          </a:prstGeom>
          <a:solidFill>
            <a:srgbClr val="FFFF00"/>
          </a:solidFill>
          <a:ln w="9360">
            <a:solidFill>
              <a:srgbClr val="000000"/>
            </a:solidFill>
            <a:miter lim="800000"/>
            <a:headEnd/>
            <a:tailEnd/>
          </a:ln>
          <a:effectLst/>
        </p:spPr>
        <p:txBody>
          <a:bodyPr lIns="90000" tIns="46800" rIns="90000" bIns="46800"/>
          <a:lstStyle/>
          <a:p>
            <a:pPr algn="ctr">
              <a:lnSpc>
                <a:spcPct val="100000"/>
              </a:lnSpc>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rgbClr val="000000"/>
                </a:solidFill>
                <a:latin typeface="Times New Roman" pitchFamily="16" charset="0"/>
              </a:rPr>
              <a:t>Manual</a:t>
            </a:r>
          </a:p>
        </p:txBody>
      </p:sp>
      <p:pic>
        <p:nvPicPr>
          <p:cNvPr id="12293" name="Picture 5"/>
          <p:cNvPicPr>
            <a:picLocks noChangeAspect="1" noChangeArrowheads="1"/>
          </p:cNvPicPr>
          <p:nvPr/>
        </p:nvPicPr>
        <p:blipFill>
          <a:blip r:embed="rId4" cstate="print"/>
          <a:srcRect/>
          <a:stretch>
            <a:fillRect/>
          </a:stretch>
        </p:blipFill>
        <p:spPr bwMode="auto">
          <a:xfrm>
            <a:off x="6732588" y="1700213"/>
            <a:ext cx="1152525" cy="1147762"/>
          </a:xfrm>
          <a:prstGeom prst="rect">
            <a:avLst/>
          </a:prstGeom>
          <a:noFill/>
          <a:ln w="9525">
            <a:noFill/>
            <a:round/>
            <a:headEnd/>
            <a:tailEnd/>
          </a:ln>
          <a:effectLst/>
        </p:spPr>
      </p:pic>
      <p:sp>
        <p:nvSpPr>
          <p:cNvPr id="12294" name="AutoShape 6"/>
          <p:cNvSpPr>
            <a:spLocks noChangeArrowheads="1"/>
          </p:cNvSpPr>
          <p:nvPr/>
        </p:nvSpPr>
        <p:spPr bwMode="auto">
          <a:xfrm>
            <a:off x="933450" y="1268413"/>
            <a:ext cx="1909763" cy="1512887"/>
          </a:xfrm>
          <a:prstGeom prst="flowChartAlternateProcess">
            <a:avLst/>
          </a:prstGeom>
          <a:solidFill>
            <a:srgbClr val="FF0000"/>
          </a:solidFill>
          <a:ln w="9360">
            <a:solidFill>
              <a:srgbClr val="000000"/>
            </a:solidFill>
            <a:miter lim="800000"/>
            <a:headEnd/>
            <a:tailEnd/>
          </a:ln>
          <a:effectLst/>
        </p:spPr>
        <p:txBody>
          <a:bodyPr lIns="90000" tIns="46800" rIns="90000" bIns="46800"/>
          <a:lstStyle/>
          <a:p>
            <a:pPr algn="ctr">
              <a:lnSpc>
                <a:spcPct val="100000"/>
              </a:lnSpc>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rgbClr val="000000"/>
                </a:solidFill>
                <a:latin typeface="Times New Roman" pitchFamily="16" charset="0"/>
              </a:rPr>
              <a:t>Autonomous</a:t>
            </a:r>
          </a:p>
        </p:txBody>
      </p:sp>
      <p:pic>
        <p:nvPicPr>
          <p:cNvPr id="12295" name="Picture 7"/>
          <p:cNvPicPr>
            <a:picLocks noChangeAspect="1" noChangeArrowheads="1"/>
          </p:cNvPicPr>
          <p:nvPr/>
        </p:nvPicPr>
        <p:blipFill>
          <a:blip r:embed="rId5" cstate="print"/>
          <a:srcRect/>
          <a:stretch>
            <a:fillRect/>
          </a:stretch>
        </p:blipFill>
        <p:spPr bwMode="auto">
          <a:xfrm>
            <a:off x="1476375" y="1773238"/>
            <a:ext cx="1079500" cy="1038225"/>
          </a:xfrm>
          <a:prstGeom prst="rect">
            <a:avLst/>
          </a:prstGeom>
          <a:noFill/>
          <a:ln w="9525">
            <a:noFill/>
            <a:round/>
            <a:headEnd/>
            <a:tailEnd/>
          </a:ln>
          <a:effectLst/>
        </p:spPr>
      </p:pic>
      <p:sp>
        <p:nvSpPr>
          <p:cNvPr id="12296" name="AutoShape 8"/>
          <p:cNvSpPr>
            <a:spLocks noChangeArrowheads="1"/>
          </p:cNvSpPr>
          <p:nvPr/>
        </p:nvSpPr>
        <p:spPr bwMode="auto">
          <a:xfrm rot="2640000">
            <a:off x="3060700" y="2347913"/>
            <a:ext cx="1223963" cy="576262"/>
          </a:xfrm>
          <a:prstGeom prst="rightArrow">
            <a:avLst>
              <a:gd name="adj1" fmla="val 50000"/>
              <a:gd name="adj2" fmla="val 53099"/>
            </a:avLst>
          </a:prstGeom>
          <a:solidFill>
            <a:srgbClr val="FF0000"/>
          </a:solidFill>
          <a:ln w="9360">
            <a:solidFill>
              <a:srgbClr val="000000"/>
            </a:solidFill>
            <a:miter lim="800000"/>
            <a:headEnd/>
            <a:tailEnd/>
          </a:ln>
          <a:effectLst/>
        </p:spPr>
        <p:txBody>
          <a:bodyPr wrap="none" anchor="ctr"/>
          <a:lstStyle/>
          <a:p>
            <a:endParaRPr lang="en-CA"/>
          </a:p>
        </p:txBody>
      </p:sp>
      <p:sp>
        <p:nvSpPr>
          <p:cNvPr id="12297" name="AutoShape 9"/>
          <p:cNvSpPr>
            <a:spLocks noChangeArrowheads="1"/>
          </p:cNvSpPr>
          <p:nvPr/>
        </p:nvSpPr>
        <p:spPr bwMode="auto">
          <a:xfrm rot="8220000">
            <a:off x="5221288" y="2278063"/>
            <a:ext cx="1223962" cy="576262"/>
          </a:xfrm>
          <a:prstGeom prst="rightArrow">
            <a:avLst>
              <a:gd name="adj1" fmla="val 50000"/>
              <a:gd name="adj2" fmla="val 53099"/>
            </a:avLst>
          </a:prstGeom>
          <a:solidFill>
            <a:srgbClr val="FFFF00"/>
          </a:solidFill>
          <a:ln w="9360">
            <a:solidFill>
              <a:srgbClr val="000000"/>
            </a:solidFill>
            <a:miter lim="800000"/>
            <a:headEnd/>
            <a:tailEnd/>
          </a:ln>
          <a:effectLst/>
        </p:spPr>
        <p:txBody>
          <a:bodyPr wrap="none" anchor="ctr"/>
          <a:lstStyle/>
          <a:p>
            <a:endParaRPr lang="en-CA"/>
          </a:p>
        </p:txBody>
      </p:sp>
      <p:sp>
        <p:nvSpPr>
          <p:cNvPr id="12298" name="Text Box 10"/>
          <p:cNvSpPr txBox="1">
            <a:spLocks noChangeArrowheads="1"/>
          </p:cNvSpPr>
          <p:nvPr/>
        </p:nvSpPr>
        <p:spPr bwMode="auto">
          <a:xfrm>
            <a:off x="900113" y="2924175"/>
            <a:ext cx="1944687" cy="1933575"/>
          </a:xfrm>
          <a:prstGeom prst="rect">
            <a:avLst/>
          </a:prstGeom>
          <a:solidFill>
            <a:srgbClr val="000000"/>
          </a:solidFill>
          <a:ln w="9525">
            <a:noFill/>
            <a:round/>
            <a:headEnd/>
            <a:tailEnd/>
          </a:ln>
          <a:effectLst/>
        </p:spPr>
        <p:txBody>
          <a:bodyPr lIns="90000" tIns="46800" rIns="90000" bIns="46800">
            <a:spAutoFit/>
          </a:bodyPr>
          <a:lstStyle/>
          <a:p>
            <a:pPr>
              <a:lnSpc>
                <a:spcPct val="100000"/>
              </a:lnSpc>
              <a:spcBef>
                <a:spcPts val="1000"/>
              </a:spcBef>
              <a:buClr>
                <a:srgbClr val="FF00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a:solidFill>
                  <a:srgbClr val="FF0000"/>
                </a:solidFill>
              </a:rPr>
              <a:t>Strength:</a:t>
            </a:r>
          </a:p>
          <a:p>
            <a:pPr>
              <a:lnSpc>
                <a:spcPct val="100000"/>
              </a:lnSpc>
              <a:spcBef>
                <a:spcPts val="1000"/>
              </a:spcBef>
              <a:buClr>
                <a:srgbClr val="FF00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a:solidFill>
                  <a:srgbClr val="FF0000"/>
                </a:solidFill>
              </a:rPr>
              <a:t>No need for user input</a:t>
            </a:r>
          </a:p>
          <a:p>
            <a:pPr>
              <a:lnSpc>
                <a:spcPct val="100000"/>
              </a:lnSpc>
              <a:spcBef>
                <a:spcPts val="1000"/>
              </a:spcBef>
              <a:buClr>
                <a:srgbClr val="FF00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a:solidFill>
                  <a:srgbClr val="FF0000"/>
                </a:solidFill>
              </a:rPr>
              <a:t>Weakness:</a:t>
            </a:r>
          </a:p>
          <a:p>
            <a:pPr>
              <a:lnSpc>
                <a:spcPct val="100000"/>
              </a:lnSpc>
              <a:spcBef>
                <a:spcPts val="1000"/>
              </a:spcBef>
              <a:buClr>
                <a:srgbClr val="FF00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a:solidFill>
                  <a:srgbClr val="FF0000"/>
                </a:solidFill>
              </a:rPr>
              <a:t>User might want some control</a:t>
            </a:r>
          </a:p>
        </p:txBody>
      </p:sp>
      <p:sp>
        <p:nvSpPr>
          <p:cNvPr id="12299" name="Text Box 11"/>
          <p:cNvSpPr txBox="1">
            <a:spLocks noChangeArrowheads="1"/>
          </p:cNvSpPr>
          <p:nvPr/>
        </p:nvSpPr>
        <p:spPr bwMode="auto">
          <a:xfrm>
            <a:off x="6659563" y="3068638"/>
            <a:ext cx="1944687" cy="2051050"/>
          </a:xfrm>
          <a:prstGeom prst="rect">
            <a:avLst/>
          </a:prstGeom>
          <a:solidFill>
            <a:srgbClr val="000000"/>
          </a:solidFill>
          <a:ln w="9525">
            <a:noFill/>
            <a:round/>
            <a:headEnd/>
            <a:tailEnd/>
          </a:ln>
          <a:effectLst/>
        </p:spPr>
        <p:txBody>
          <a:bodyPr lIns="90000" tIns="46800" rIns="90000" bIns="46800">
            <a:spAutoFit/>
          </a:bodyPr>
          <a:lstStyle/>
          <a:p>
            <a:pPr>
              <a:lnSpc>
                <a:spcPct val="100000"/>
              </a:lnSpc>
              <a:spcBef>
                <a:spcPts val="1000"/>
              </a:spcBef>
              <a:buClr>
                <a:srgbClr val="FFFF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a:solidFill>
                  <a:srgbClr val="FFFF00"/>
                </a:solidFill>
              </a:rPr>
              <a:t>Strength:</a:t>
            </a:r>
          </a:p>
          <a:p>
            <a:pPr>
              <a:lnSpc>
                <a:spcPct val="100000"/>
              </a:lnSpc>
              <a:spcBef>
                <a:spcPts val="1000"/>
              </a:spcBef>
              <a:buClr>
                <a:srgbClr val="FFFF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a:solidFill>
                  <a:srgbClr val="FFFF00"/>
                </a:solidFill>
              </a:rPr>
              <a:t>User has full control</a:t>
            </a:r>
          </a:p>
          <a:p>
            <a:pPr>
              <a:lnSpc>
                <a:spcPct val="100000"/>
              </a:lnSpc>
              <a:spcBef>
                <a:spcPts val="1000"/>
              </a:spcBef>
              <a:buClr>
                <a:srgbClr val="FFFF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a:solidFill>
                  <a:srgbClr val="FFFF00"/>
                </a:solidFill>
              </a:rPr>
              <a:t>Weakness: Tedious, user might not have ability</a:t>
            </a:r>
          </a:p>
        </p:txBody>
      </p:sp>
      <p:sp>
        <p:nvSpPr>
          <p:cNvPr id="12300" name="Text Box 12"/>
          <p:cNvSpPr txBox="1">
            <a:spLocks noChangeArrowheads="1"/>
          </p:cNvSpPr>
          <p:nvPr/>
        </p:nvSpPr>
        <p:spPr bwMode="auto">
          <a:xfrm>
            <a:off x="179388" y="5300663"/>
            <a:ext cx="3024187" cy="1193800"/>
          </a:xfrm>
          <a:prstGeom prst="rect">
            <a:avLst/>
          </a:prstGeom>
          <a:solidFill>
            <a:srgbClr val="000000"/>
          </a:solidFill>
          <a:ln w="9525">
            <a:noFill/>
            <a:round/>
            <a:headEnd/>
            <a:tailEnd/>
          </a:ln>
          <a:effectLst/>
        </p:spPr>
        <p:txBody>
          <a:bodyPr lIns="90000" tIns="46800" rIns="90000" bIns="46800">
            <a:spAutoFit/>
          </a:bodyPr>
          <a:lstStyle/>
          <a:p>
            <a:pPr>
              <a:lnSpc>
                <a:spcPct val="100000"/>
              </a:lnSpc>
              <a:spcBef>
                <a:spcPts val="1000"/>
              </a:spcBef>
              <a:buClr>
                <a:srgbClr val="FF9933"/>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a:solidFill>
                  <a:srgbClr val="FF9933"/>
                </a:solidFill>
              </a:rPr>
              <a:t>Combines strengths of other 2 systems</a:t>
            </a:r>
          </a:p>
          <a:p>
            <a:pPr>
              <a:lnSpc>
                <a:spcPct val="100000"/>
              </a:lnSpc>
              <a:spcBef>
                <a:spcPts val="1000"/>
              </a:spcBef>
              <a:buClr>
                <a:srgbClr val="FF9933"/>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a:solidFill>
                  <a:srgbClr val="FF9933"/>
                </a:solidFill>
              </a:rPr>
              <a:t>How do we determine  who has control and when?</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ext Box 1"/>
          <p:cNvSpPr txBox="1">
            <a:spLocks noChangeArrowheads="1"/>
          </p:cNvSpPr>
          <p:nvPr/>
        </p:nvSpPr>
        <p:spPr bwMode="auto">
          <a:xfrm>
            <a:off x="1116013" y="260350"/>
            <a:ext cx="7067550" cy="1143000"/>
          </a:xfrm>
          <a:prstGeom prst="rect">
            <a:avLst/>
          </a:prstGeom>
          <a:noFill/>
          <a:ln w="9525">
            <a:noFill/>
            <a:round/>
            <a:headEnd/>
            <a:tailEnd/>
          </a:ln>
          <a:effectLst/>
        </p:spPr>
        <p:txBody>
          <a:bodyPr anchor="ctr"/>
          <a:lstStyle/>
          <a:p>
            <a:pPr algn="ctr">
              <a:lnSpc>
                <a:spcPct val="100000"/>
              </a:lnSpc>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4400" b="0">
                <a:solidFill>
                  <a:srgbClr val="000000"/>
                </a:solidFill>
                <a:latin typeface="Times New Roman" pitchFamily="16" charset="0"/>
              </a:rPr>
              <a:t>Collision Avoidance</a:t>
            </a:r>
          </a:p>
        </p:txBody>
      </p:sp>
      <p:sp>
        <p:nvSpPr>
          <p:cNvPr id="13314" name="Text Box 2"/>
          <p:cNvSpPr txBox="1">
            <a:spLocks noChangeArrowheads="1"/>
          </p:cNvSpPr>
          <p:nvPr/>
        </p:nvSpPr>
        <p:spPr bwMode="auto">
          <a:xfrm>
            <a:off x="457200" y="1600200"/>
            <a:ext cx="8229600" cy="4525963"/>
          </a:xfrm>
          <a:prstGeom prst="rect">
            <a:avLst/>
          </a:prstGeom>
          <a:noFill/>
          <a:ln w="9525">
            <a:noFill/>
            <a:round/>
            <a:headEnd/>
            <a:tailEnd/>
          </a:ln>
          <a:effectLst/>
        </p:spPr>
        <p:txBody>
          <a:bodyPr/>
          <a:lstStyle/>
          <a:p>
            <a:pPr marL="341313" indent="-341313">
              <a:lnSpc>
                <a:spcPct val="100000"/>
              </a:lnSpc>
              <a:spcBef>
                <a:spcPts val="800"/>
              </a:spcBef>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3200" b="0">
                <a:solidFill>
                  <a:srgbClr val="000000"/>
                </a:solidFill>
                <a:latin typeface="Times New Roman" pitchFamily="16" charset="0"/>
              </a:rPr>
              <a:t>Find the distance to objects – stored in depth maps</a:t>
            </a:r>
          </a:p>
          <a:p>
            <a:pPr marL="341313" indent="-341313">
              <a:lnSpc>
                <a:spcPct val="100000"/>
              </a:lnSpc>
              <a:spcBef>
                <a:spcPts val="800"/>
              </a:spcBef>
              <a:buFont typeface="Times New Roman" pitchFamily="16"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3200" b="0">
              <a:solidFill>
                <a:srgbClr val="000000"/>
              </a:solidFill>
              <a:latin typeface="Times New Roman" pitchFamily="16" charset="0"/>
            </a:endParaRPr>
          </a:p>
          <a:p>
            <a:pPr marL="341313" indent="-341313">
              <a:lnSpc>
                <a:spcPct val="100000"/>
              </a:lnSpc>
              <a:spcBef>
                <a:spcPts val="800"/>
              </a:spcBef>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3200" b="0">
                <a:solidFill>
                  <a:srgbClr val="000000"/>
                </a:solidFill>
                <a:latin typeface="Times New Roman" pitchFamily="16" charset="0"/>
              </a:rPr>
              <a:t>Use this to create a map of all obstacles in front of the wheelchair – occupancy map</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 Box 1"/>
          <p:cNvSpPr txBox="1">
            <a:spLocks noChangeArrowheads="1"/>
          </p:cNvSpPr>
          <p:nvPr/>
        </p:nvSpPr>
        <p:spPr bwMode="auto">
          <a:xfrm>
            <a:off x="1116013" y="260350"/>
            <a:ext cx="7067550" cy="1143000"/>
          </a:xfrm>
          <a:prstGeom prst="rect">
            <a:avLst/>
          </a:prstGeom>
          <a:noFill/>
          <a:ln w="9525">
            <a:noFill/>
            <a:round/>
            <a:headEnd/>
            <a:tailEnd/>
          </a:ln>
          <a:effectLst/>
        </p:spPr>
        <p:txBody>
          <a:bodyPr anchor="ctr"/>
          <a:lstStyle/>
          <a:p>
            <a:pPr algn="ctr">
              <a:lnSpc>
                <a:spcPct val="100000"/>
              </a:lnSpc>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4400" b="0">
                <a:solidFill>
                  <a:srgbClr val="000000"/>
                </a:solidFill>
                <a:latin typeface="Times New Roman" pitchFamily="16" charset="0"/>
              </a:rPr>
              <a:t>Depth</a:t>
            </a:r>
          </a:p>
        </p:txBody>
      </p:sp>
      <p:sp>
        <p:nvSpPr>
          <p:cNvPr id="14338" name="Text Box 2"/>
          <p:cNvSpPr txBox="1">
            <a:spLocks noChangeArrowheads="1"/>
          </p:cNvSpPr>
          <p:nvPr/>
        </p:nvSpPr>
        <p:spPr bwMode="auto">
          <a:xfrm>
            <a:off x="468313" y="1341438"/>
            <a:ext cx="8229600" cy="4525962"/>
          </a:xfrm>
          <a:prstGeom prst="rect">
            <a:avLst/>
          </a:prstGeom>
          <a:noFill/>
          <a:ln w="9525">
            <a:noFill/>
            <a:round/>
            <a:headEnd/>
            <a:tailEnd/>
          </a:ln>
          <a:effectLst/>
        </p:spPr>
        <p:txBody>
          <a:bodyPr/>
          <a:lstStyle/>
          <a:p>
            <a:pPr marL="341313" indent="-341313">
              <a:lnSpc>
                <a:spcPct val="100000"/>
              </a:lnSpc>
              <a:spcBef>
                <a:spcPts val="800"/>
              </a:spcBef>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3200" b="0">
                <a:solidFill>
                  <a:srgbClr val="000000"/>
                </a:solidFill>
                <a:latin typeface="Times New Roman" pitchFamily="16" charset="0"/>
              </a:rPr>
              <a:t>Stereopsis</a:t>
            </a:r>
          </a:p>
        </p:txBody>
      </p:sp>
      <p:pic>
        <p:nvPicPr>
          <p:cNvPr id="14339" name="Picture 3"/>
          <p:cNvPicPr>
            <a:picLocks noChangeAspect="1" noChangeArrowheads="1"/>
          </p:cNvPicPr>
          <p:nvPr/>
        </p:nvPicPr>
        <p:blipFill>
          <a:blip r:embed="rId3" cstate="print"/>
          <a:srcRect/>
          <a:stretch>
            <a:fillRect/>
          </a:stretch>
        </p:blipFill>
        <p:spPr bwMode="auto">
          <a:xfrm>
            <a:off x="539750" y="1989138"/>
            <a:ext cx="2952750" cy="2200275"/>
          </a:xfrm>
          <a:prstGeom prst="rect">
            <a:avLst/>
          </a:prstGeom>
          <a:noFill/>
          <a:ln w="9525">
            <a:noFill/>
            <a:round/>
            <a:headEnd/>
            <a:tailEnd/>
          </a:ln>
          <a:effectLst/>
        </p:spPr>
      </p:pic>
      <p:pic>
        <p:nvPicPr>
          <p:cNvPr id="14340" name="Picture 4"/>
          <p:cNvPicPr>
            <a:picLocks noChangeAspect="1" noChangeArrowheads="1"/>
          </p:cNvPicPr>
          <p:nvPr/>
        </p:nvPicPr>
        <p:blipFill>
          <a:blip r:embed="rId4" cstate="print"/>
          <a:srcRect/>
          <a:stretch>
            <a:fillRect/>
          </a:stretch>
        </p:blipFill>
        <p:spPr bwMode="auto">
          <a:xfrm>
            <a:off x="539750" y="4292600"/>
            <a:ext cx="2952750" cy="2214563"/>
          </a:xfrm>
          <a:prstGeom prst="rect">
            <a:avLst/>
          </a:prstGeom>
          <a:noFill/>
          <a:ln w="9525">
            <a:noFill/>
            <a:round/>
            <a:headEnd/>
            <a:tailEnd/>
          </a:ln>
          <a:effectLst/>
        </p:spPr>
      </p:pic>
      <p:pic>
        <p:nvPicPr>
          <p:cNvPr id="14341" name="Picture 5"/>
          <p:cNvPicPr>
            <a:picLocks noChangeAspect="1" noChangeArrowheads="1"/>
          </p:cNvPicPr>
          <p:nvPr/>
        </p:nvPicPr>
        <p:blipFill>
          <a:blip r:embed="rId5" cstate="print"/>
          <a:srcRect/>
          <a:stretch>
            <a:fillRect/>
          </a:stretch>
        </p:blipFill>
        <p:spPr bwMode="auto">
          <a:xfrm>
            <a:off x="6011863" y="3213100"/>
            <a:ext cx="2735262" cy="2038350"/>
          </a:xfrm>
          <a:prstGeom prst="rect">
            <a:avLst/>
          </a:prstGeom>
          <a:noFill/>
          <a:ln w="9525">
            <a:noFill/>
            <a:round/>
            <a:headEnd/>
            <a:tailEnd/>
          </a:ln>
          <a:effectLst/>
        </p:spPr>
      </p:pic>
      <p:sp>
        <p:nvSpPr>
          <p:cNvPr id="14342" name="Rectangle 6"/>
          <p:cNvSpPr>
            <a:spLocks noChangeArrowheads="1"/>
          </p:cNvSpPr>
          <p:nvPr/>
        </p:nvSpPr>
        <p:spPr bwMode="auto">
          <a:xfrm>
            <a:off x="1357313" y="2779713"/>
            <a:ext cx="1566862" cy="1587"/>
          </a:xfrm>
          <a:prstGeom prst="rect">
            <a:avLst/>
          </a:prstGeom>
          <a:noFill/>
          <a:ln w="9525">
            <a:noFill/>
            <a:round/>
            <a:headEnd/>
            <a:tailEnd/>
          </a:ln>
          <a:effectLst/>
        </p:spPr>
        <p:txBody>
          <a:bodyPr wrap="none" anchor="ctr"/>
          <a:lstStyle/>
          <a:p>
            <a:endParaRPr lang="en-CA"/>
          </a:p>
        </p:txBody>
      </p:sp>
      <p:sp>
        <p:nvSpPr>
          <p:cNvPr id="14343" name="Rectangle 7"/>
          <p:cNvSpPr>
            <a:spLocks noChangeArrowheads="1"/>
          </p:cNvSpPr>
          <p:nvPr/>
        </p:nvSpPr>
        <p:spPr bwMode="auto">
          <a:xfrm>
            <a:off x="1357313" y="2779713"/>
            <a:ext cx="1511300" cy="1587"/>
          </a:xfrm>
          <a:prstGeom prst="rect">
            <a:avLst/>
          </a:prstGeom>
          <a:noFill/>
          <a:ln w="9525">
            <a:noFill/>
            <a:round/>
            <a:headEnd/>
            <a:tailEnd/>
          </a:ln>
          <a:effectLst/>
        </p:spPr>
        <p:txBody>
          <a:bodyPr wrap="none" anchor="ctr"/>
          <a:lstStyle/>
          <a:p>
            <a:endParaRPr lang="en-CA"/>
          </a:p>
        </p:txBody>
      </p:sp>
      <p:sp>
        <p:nvSpPr>
          <p:cNvPr id="14344" name="Rectangle 8"/>
          <p:cNvSpPr>
            <a:spLocks noChangeArrowheads="1"/>
          </p:cNvSpPr>
          <p:nvPr/>
        </p:nvSpPr>
        <p:spPr bwMode="auto">
          <a:xfrm>
            <a:off x="1357313" y="2779713"/>
            <a:ext cx="1685925" cy="1587"/>
          </a:xfrm>
          <a:prstGeom prst="rect">
            <a:avLst/>
          </a:prstGeom>
          <a:noFill/>
          <a:ln w="9525">
            <a:noFill/>
            <a:round/>
            <a:headEnd/>
            <a:tailEnd/>
          </a:ln>
          <a:effectLst/>
        </p:spPr>
        <p:txBody>
          <a:bodyPr wrap="none" anchor="ctr"/>
          <a:lstStyle/>
          <a:p>
            <a:endParaRPr lang="en-CA"/>
          </a:p>
        </p:txBody>
      </p:sp>
      <p:sp>
        <p:nvSpPr>
          <p:cNvPr id="14345" name="Rectangle 9"/>
          <p:cNvSpPr>
            <a:spLocks noChangeArrowheads="1"/>
          </p:cNvSpPr>
          <p:nvPr/>
        </p:nvSpPr>
        <p:spPr bwMode="auto">
          <a:xfrm>
            <a:off x="1357313" y="2779713"/>
            <a:ext cx="1666875" cy="1587"/>
          </a:xfrm>
          <a:prstGeom prst="rect">
            <a:avLst/>
          </a:prstGeom>
          <a:noFill/>
          <a:ln w="9525">
            <a:noFill/>
            <a:round/>
            <a:headEnd/>
            <a:tailEnd/>
          </a:ln>
          <a:effectLst/>
        </p:spPr>
        <p:txBody>
          <a:bodyPr wrap="none" anchor="ctr"/>
          <a:lstStyle/>
          <a:p>
            <a:endParaRPr lang="en-CA"/>
          </a:p>
        </p:txBody>
      </p:sp>
      <p:sp>
        <p:nvSpPr>
          <p:cNvPr id="14346" name="Text Box 10"/>
          <p:cNvSpPr txBox="1">
            <a:spLocks noChangeArrowheads="1"/>
          </p:cNvSpPr>
          <p:nvPr/>
        </p:nvSpPr>
        <p:spPr bwMode="auto">
          <a:xfrm>
            <a:off x="3563938" y="2205038"/>
            <a:ext cx="1512887" cy="825500"/>
          </a:xfrm>
          <a:prstGeom prst="rect">
            <a:avLst/>
          </a:prstGeom>
          <a:noFill/>
          <a:ln w="9525">
            <a:noFill/>
            <a:round/>
            <a:headEnd/>
            <a:tailEnd/>
          </a:ln>
          <a:effectLst/>
        </p:spPr>
        <p:txBody>
          <a:bodyPr lIns="90000" tIns="46800" rIns="90000" bIns="46800">
            <a:spAutoFit/>
          </a:bodyPr>
          <a:lstStyle/>
          <a:p>
            <a:pPr>
              <a:lnSpc>
                <a:spcPct val="100000"/>
              </a:lnSpc>
              <a:spcBef>
                <a:spcPts val="1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rgbClr val="000000"/>
                </a:solidFill>
              </a:rPr>
              <a:t>Left Image</a:t>
            </a:r>
          </a:p>
        </p:txBody>
      </p:sp>
      <p:sp>
        <p:nvSpPr>
          <p:cNvPr id="14347" name="Text Box 11"/>
          <p:cNvSpPr txBox="1">
            <a:spLocks noChangeArrowheads="1"/>
          </p:cNvSpPr>
          <p:nvPr/>
        </p:nvSpPr>
        <p:spPr bwMode="auto">
          <a:xfrm>
            <a:off x="3635375" y="5013325"/>
            <a:ext cx="1512888" cy="825500"/>
          </a:xfrm>
          <a:prstGeom prst="rect">
            <a:avLst/>
          </a:prstGeom>
          <a:noFill/>
          <a:ln w="9525">
            <a:noFill/>
            <a:round/>
            <a:headEnd/>
            <a:tailEnd/>
          </a:ln>
          <a:effectLst/>
        </p:spPr>
        <p:txBody>
          <a:bodyPr lIns="90000" tIns="46800" rIns="90000" bIns="46800">
            <a:spAutoFit/>
          </a:bodyPr>
          <a:lstStyle/>
          <a:p>
            <a:pPr>
              <a:lnSpc>
                <a:spcPct val="100000"/>
              </a:lnSpc>
              <a:spcBef>
                <a:spcPts val="1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rgbClr val="000000"/>
                </a:solidFill>
              </a:rPr>
              <a:t>Right Image</a:t>
            </a:r>
          </a:p>
        </p:txBody>
      </p:sp>
      <p:sp>
        <p:nvSpPr>
          <p:cNvPr id="14348" name="Text Box 12"/>
          <p:cNvSpPr txBox="1">
            <a:spLocks noChangeArrowheads="1"/>
          </p:cNvSpPr>
          <p:nvPr/>
        </p:nvSpPr>
        <p:spPr bwMode="auto">
          <a:xfrm>
            <a:off x="6588125" y="5300663"/>
            <a:ext cx="1800225" cy="460375"/>
          </a:xfrm>
          <a:prstGeom prst="rect">
            <a:avLst/>
          </a:prstGeom>
          <a:noFill/>
          <a:ln w="9525">
            <a:noFill/>
            <a:round/>
            <a:headEnd/>
            <a:tailEnd/>
          </a:ln>
          <a:effectLst/>
        </p:spPr>
        <p:txBody>
          <a:bodyPr lIns="90000" tIns="46800" rIns="90000" bIns="46800">
            <a:spAutoFit/>
          </a:bodyPr>
          <a:lstStyle/>
          <a:p>
            <a:pPr>
              <a:lnSpc>
                <a:spcPct val="100000"/>
              </a:lnSpc>
              <a:spcBef>
                <a:spcPts val="1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rgbClr val="000000"/>
                </a:solidFill>
              </a:rPr>
              <a:t>Depth Map</a:t>
            </a:r>
          </a:p>
        </p:txBody>
      </p:sp>
      <p:pic>
        <p:nvPicPr>
          <p:cNvPr id="14349" name="Picture 13"/>
          <p:cNvPicPr>
            <a:picLocks noChangeAspect="1" noChangeArrowheads="1"/>
          </p:cNvPicPr>
          <p:nvPr/>
        </p:nvPicPr>
        <p:blipFill>
          <a:blip r:embed="rId6" cstate="print"/>
          <a:srcRect/>
          <a:stretch>
            <a:fillRect/>
          </a:stretch>
        </p:blipFill>
        <p:spPr bwMode="auto">
          <a:xfrm>
            <a:off x="6372225" y="620713"/>
            <a:ext cx="2470150" cy="1165225"/>
          </a:xfrm>
          <a:prstGeom prst="rect">
            <a:avLst/>
          </a:prstGeom>
          <a:noFill/>
          <a:ln w="9525">
            <a:noFill/>
            <a:round/>
            <a:headEnd/>
            <a:tailEnd/>
          </a:ln>
          <a:effectLst/>
        </p:spPr>
      </p:pic>
      <p:sp>
        <p:nvSpPr>
          <p:cNvPr id="14350" name="Text Box 14"/>
          <p:cNvSpPr txBox="1">
            <a:spLocks noChangeArrowheads="1"/>
          </p:cNvSpPr>
          <p:nvPr/>
        </p:nvSpPr>
        <p:spPr bwMode="auto">
          <a:xfrm>
            <a:off x="5327650" y="1773238"/>
            <a:ext cx="3816350" cy="763587"/>
          </a:xfrm>
          <a:prstGeom prst="rect">
            <a:avLst/>
          </a:prstGeom>
          <a:noFill/>
          <a:ln w="9525">
            <a:noFill/>
            <a:round/>
            <a:headEnd/>
            <a:tailEnd/>
          </a:ln>
          <a:effectLst/>
        </p:spPr>
        <p:txBody>
          <a:bodyPr lIns="90000" tIns="46800" rIns="90000" bIns="46800">
            <a:spAutoFit/>
          </a:bodyPr>
          <a:lstStyle/>
          <a:p>
            <a:pPr algn="ctr">
              <a:lnSpc>
                <a:spcPct val="100000"/>
              </a:lnSpc>
              <a:spcBef>
                <a:spcPts val="13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200">
                <a:solidFill>
                  <a:srgbClr val="000000"/>
                </a:solidFill>
              </a:rPr>
              <a:t>Point Grey’s Bumblebee Camera</a:t>
            </a:r>
          </a:p>
        </p:txBody>
      </p:sp>
      <p:sp>
        <p:nvSpPr>
          <p:cNvPr id="14351" name="Line 15"/>
          <p:cNvSpPr>
            <a:spLocks noChangeShapeType="1"/>
          </p:cNvSpPr>
          <p:nvPr/>
        </p:nvSpPr>
        <p:spPr bwMode="auto">
          <a:xfrm>
            <a:off x="3708400" y="3284538"/>
            <a:ext cx="2159000" cy="720725"/>
          </a:xfrm>
          <a:prstGeom prst="line">
            <a:avLst/>
          </a:prstGeom>
          <a:noFill/>
          <a:ln w="9360">
            <a:solidFill>
              <a:srgbClr val="000000"/>
            </a:solidFill>
            <a:miter lim="800000"/>
            <a:headEnd/>
            <a:tailEnd type="triangle" w="med" len="med"/>
          </a:ln>
          <a:effectLst/>
        </p:spPr>
        <p:txBody>
          <a:bodyPr/>
          <a:lstStyle/>
          <a:p>
            <a:endParaRPr lang="en-CA"/>
          </a:p>
        </p:txBody>
      </p:sp>
      <p:sp>
        <p:nvSpPr>
          <p:cNvPr id="14352" name="Line 16"/>
          <p:cNvSpPr>
            <a:spLocks noChangeShapeType="1"/>
          </p:cNvSpPr>
          <p:nvPr/>
        </p:nvSpPr>
        <p:spPr bwMode="auto">
          <a:xfrm flipV="1">
            <a:off x="3635375" y="4219575"/>
            <a:ext cx="2232025" cy="723900"/>
          </a:xfrm>
          <a:prstGeom prst="line">
            <a:avLst/>
          </a:prstGeom>
          <a:noFill/>
          <a:ln w="9360">
            <a:solidFill>
              <a:srgbClr val="000000"/>
            </a:solidFill>
            <a:miter lim="800000"/>
            <a:headEnd/>
            <a:tailEnd type="triangle" w="med" len="med"/>
          </a:ln>
          <a:effectLst/>
        </p:spPr>
        <p:txBody>
          <a:bodyPr/>
          <a:lstStyle/>
          <a:p>
            <a:endParaRPr lang="en-CA"/>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Box 1"/>
          <p:cNvSpPr txBox="1">
            <a:spLocks noChangeArrowheads="1"/>
          </p:cNvSpPr>
          <p:nvPr/>
        </p:nvSpPr>
        <p:spPr bwMode="auto">
          <a:xfrm>
            <a:off x="1116013" y="260350"/>
            <a:ext cx="7067550" cy="1143000"/>
          </a:xfrm>
          <a:prstGeom prst="rect">
            <a:avLst/>
          </a:prstGeom>
          <a:noFill/>
          <a:ln w="9525">
            <a:noFill/>
            <a:round/>
            <a:headEnd/>
            <a:tailEnd/>
          </a:ln>
          <a:effectLst/>
        </p:spPr>
        <p:txBody>
          <a:bodyPr anchor="ctr"/>
          <a:lstStyle/>
          <a:p>
            <a:pPr algn="ctr">
              <a:lnSpc>
                <a:spcPct val="100000"/>
              </a:lnSpc>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4400" b="0">
                <a:solidFill>
                  <a:srgbClr val="000000"/>
                </a:solidFill>
                <a:latin typeface="Times New Roman" pitchFamily="16" charset="0"/>
              </a:rPr>
              <a:t>Occupancy Grid</a:t>
            </a:r>
          </a:p>
        </p:txBody>
      </p:sp>
      <p:sp>
        <p:nvSpPr>
          <p:cNvPr id="15362" name="Text Box 2"/>
          <p:cNvSpPr txBox="1">
            <a:spLocks noChangeArrowheads="1"/>
          </p:cNvSpPr>
          <p:nvPr/>
        </p:nvSpPr>
        <p:spPr bwMode="auto">
          <a:xfrm>
            <a:off x="457200" y="1600200"/>
            <a:ext cx="8229600" cy="4525963"/>
          </a:xfrm>
          <a:prstGeom prst="rect">
            <a:avLst/>
          </a:prstGeom>
          <a:noFill/>
          <a:ln w="9525">
            <a:noFill/>
            <a:round/>
            <a:headEnd/>
            <a:tailEnd/>
          </a:ln>
          <a:effectLst/>
        </p:spPr>
        <p:txBody>
          <a:bodyPr wrap="none" anchor="ctr"/>
          <a:lstStyle/>
          <a:p>
            <a:endParaRPr lang="en-CA"/>
          </a:p>
        </p:txBody>
      </p:sp>
      <p:pic>
        <p:nvPicPr>
          <p:cNvPr id="15363" name="Picture 3"/>
          <p:cNvPicPr>
            <a:picLocks noChangeAspect="1" noChangeArrowheads="1"/>
          </p:cNvPicPr>
          <p:nvPr/>
        </p:nvPicPr>
        <p:blipFill>
          <a:blip r:embed="rId3" cstate="print"/>
          <a:srcRect/>
          <a:stretch>
            <a:fillRect/>
          </a:stretch>
        </p:blipFill>
        <p:spPr bwMode="auto">
          <a:xfrm>
            <a:off x="1116013" y="2133600"/>
            <a:ext cx="3114675" cy="3114675"/>
          </a:xfrm>
          <a:prstGeom prst="rect">
            <a:avLst/>
          </a:prstGeom>
          <a:noFill/>
          <a:ln w="9525">
            <a:noFill/>
            <a:round/>
            <a:headEnd/>
            <a:tailEnd/>
          </a:ln>
          <a:effectLst/>
        </p:spPr>
      </p:pic>
      <p:pic>
        <p:nvPicPr>
          <p:cNvPr id="15364" name="Picture 4"/>
          <p:cNvPicPr>
            <a:picLocks noChangeAspect="1" noChangeArrowheads="1"/>
          </p:cNvPicPr>
          <p:nvPr/>
        </p:nvPicPr>
        <p:blipFill>
          <a:blip r:embed="rId4" cstate="print"/>
          <a:srcRect/>
          <a:stretch>
            <a:fillRect/>
          </a:stretch>
        </p:blipFill>
        <p:spPr bwMode="auto">
          <a:xfrm>
            <a:off x="4857750" y="2152650"/>
            <a:ext cx="3095625" cy="3095625"/>
          </a:xfrm>
          <a:prstGeom prst="rect">
            <a:avLst/>
          </a:prstGeom>
          <a:noFill/>
          <a:ln w="9525">
            <a:noFill/>
            <a:round/>
            <a:headEnd/>
            <a:tailEnd/>
          </a:ln>
          <a:effectLst/>
        </p:spPr>
      </p:pic>
      <p:sp>
        <p:nvSpPr>
          <p:cNvPr id="15365" name="Text Box 5"/>
          <p:cNvSpPr txBox="1">
            <a:spLocks noChangeArrowheads="1"/>
          </p:cNvSpPr>
          <p:nvPr/>
        </p:nvSpPr>
        <p:spPr bwMode="auto">
          <a:xfrm>
            <a:off x="1971675" y="5373688"/>
            <a:ext cx="979488" cy="509587"/>
          </a:xfrm>
          <a:prstGeom prst="rect">
            <a:avLst/>
          </a:prstGeom>
          <a:noFill/>
          <a:ln w="9525">
            <a:noFill/>
            <a:round/>
            <a:headEnd/>
            <a:tailEnd/>
          </a:ln>
          <a:effectLst/>
        </p:spPr>
        <p:txBody>
          <a:bodyPr wrap="none" lIns="90000" tIns="46800" rIns="90000" bIns="46800">
            <a:spAutoFit/>
          </a:bodyPr>
          <a:lstStyle/>
          <a:p>
            <a:pPr>
              <a:lnSpc>
                <a:spcPct val="100000"/>
              </a:lnSpc>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aseline="-25000">
                <a:solidFill>
                  <a:srgbClr val="000000"/>
                </a:solidFill>
                <a:latin typeface="Times New Roman" pitchFamily="16" charset="0"/>
              </a:rPr>
              <a:t>Depth Map</a:t>
            </a:r>
          </a:p>
        </p:txBody>
      </p:sp>
      <p:sp>
        <p:nvSpPr>
          <p:cNvPr id="15366" name="Text Box 6"/>
          <p:cNvSpPr txBox="1">
            <a:spLocks noChangeArrowheads="1"/>
          </p:cNvSpPr>
          <p:nvPr/>
        </p:nvSpPr>
        <p:spPr bwMode="auto">
          <a:xfrm>
            <a:off x="5191125" y="5386388"/>
            <a:ext cx="2473325" cy="509587"/>
          </a:xfrm>
          <a:prstGeom prst="rect">
            <a:avLst/>
          </a:prstGeom>
          <a:noFill/>
          <a:ln w="9525">
            <a:noFill/>
            <a:round/>
            <a:headEnd/>
            <a:tailEnd/>
          </a:ln>
          <a:effectLst/>
        </p:spPr>
        <p:txBody>
          <a:bodyPr wrap="none" lIns="90000" tIns="46800" rIns="90000" bIns="46800">
            <a:spAutoFit/>
          </a:bodyPr>
          <a:lstStyle/>
          <a:p>
            <a:pPr>
              <a:lnSpc>
                <a:spcPct val="100000"/>
              </a:lnSpc>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aseline="-25000">
                <a:solidFill>
                  <a:srgbClr val="000000"/>
                </a:solidFill>
                <a:latin typeface="Times New Roman" pitchFamily="16" charset="0"/>
              </a:rPr>
              <a:t>2D Projection - Occupancy Map</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1"/>
          <p:cNvSpPr txBox="1">
            <a:spLocks noChangeArrowheads="1"/>
          </p:cNvSpPr>
          <p:nvPr/>
        </p:nvSpPr>
        <p:spPr bwMode="auto">
          <a:xfrm>
            <a:off x="1116013" y="260350"/>
            <a:ext cx="7067550" cy="1143000"/>
          </a:xfrm>
          <a:prstGeom prst="rect">
            <a:avLst/>
          </a:prstGeom>
          <a:noFill/>
          <a:ln w="9525">
            <a:noFill/>
            <a:round/>
            <a:headEnd/>
            <a:tailEnd/>
          </a:ln>
          <a:effectLst/>
        </p:spPr>
        <p:txBody>
          <a:bodyPr anchor="ctr"/>
          <a:lstStyle/>
          <a:p>
            <a:pPr algn="ctr">
              <a:lnSpc>
                <a:spcPct val="100000"/>
              </a:lnSpc>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4400" b="0">
                <a:solidFill>
                  <a:srgbClr val="000000"/>
                </a:solidFill>
                <a:latin typeface="Times New Roman" pitchFamily="16" charset="0"/>
              </a:rPr>
              <a:t>Example OGs</a:t>
            </a:r>
          </a:p>
        </p:txBody>
      </p:sp>
      <p:grpSp>
        <p:nvGrpSpPr>
          <p:cNvPr id="16386" name="Group 2"/>
          <p:cNvGrpSpPr>
            <a:grpSpLocks/>
          </p:cNvGrpSpPr>
          <p:nvPr/>
        </p:nvGrpSpPr>
        <p:grpSpPr bwMode="auto">
          <a:xfrm>
            <a:off x="1073150" y="1600200"/>
            <a:ext cx="6996113" cy="4524375"/>
            <a:chOff x="676" y="1008"/>
            <a:chExt cx="4407" cy="2850"/>
          </a:xfrm>
        </p:grpSpPr>
        <p:pic>
          <p:nvPicPr>
            <p:cNvPr id="16387" name="Picture 3"/>
            <p:cNvPicPr>
              <a:picLocks noChangeAspect="1" noChangeArrowheads="1"/>
            </p:cNvPicPr>
            <p:nvPr/>
          </p:nvPicPr>
          <p:blipFill>
            <a:blip r:embed="rId3" cstate="print"/>
            <a:srcRect/>
            <a:stretch>
              <a:fillRect/>
            </a:stretch>
          </p:blipFill>
          <p:spPr bwMode="auto">
            <a:xfrm>
              <a:off x="676" y="1008"/>
              <a:ext cx="4408" cy="2851"/>
            </a:xfrm>
            <a:prstGeom prst="rect">
              <a:avLst/>
            </a:prstGeom>
            <a:noFill/>
            <a:ln w="9525">
              <a:noFill/>
              <a:round/>
              <a:headEnd/>
              <a:tailEnd/>
            </a:ln>
            <a:effectLst/>
          </p:spPr>
        </p:pic>
        <p:sp>
          <p:nvSpPr>
            <p:cNvPr id="16388" name="Text Box 4"/>
            <p:cNvSpPr txBox="1">
              <a:spLocks noChangeArrowheads="1"/>
            </p:cNvSpPr>
            <p:nvPr/>
          </p:nvSpPr>
          <p:spPr bwMode="auto">
            <a:xfrm>
              <a:off x="676" y="1008"/>
              <a:ext cx="4408" cy="2851"/>
            </a:xfrm>
            <a:prstGeom prst="rect">
              <a:avLst/>
            </a:prstGeom>
            <a:noFill/>
            <a:ln w="9525">
              <a:noFill/>
              <a:round/>
              <a:headEnd/>
              <a:tailEnd/>
            </a:ln>
            <a:effectLst/>
          </p:spPr>
          <p:txBody>
            <a:bodyPr wrap="none" anchor="ctr"/>
            <a:lstStyle/>
            <a:p>
              <a:endParaRPr lang="en-CA"/>
            </a:p>
          </p:txBody>
        </p:sp>
      </p:gr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 Box 1"/>
          <p:cNvSpPr txBox="1">
            <a:spLocks noChangeArrowheads="1"/>
          </p:cNvSpPr>
          <p:nvPr/>
        </p:nvSpPr>
        <p:spPr bwMode="auto">
          <a:xfrm>
            <a:off x="1116013" y="260350"/>
            <a:ext cx="7067550" cy="1143000"/>
          </a:xfrm>
          <a:prstGeom prst="rect">
            <a:avLst/>
          </a:prstGeom>
          <a:noFill/>
          <a:ln w="9525">
            <a:noFill/>
            <a:round/>
            <a:headEnd/>
            <a:tailEnd/>
          </a:ln>
          <a:effectLst/>
        </p:spPr>
        <p:txBody>
          <a:bodyPr anchor="ctr"/>
          <a:lstStyle/>
          <a:p>
            <a:pPr algn="ctr">
              <a:lnSpc>
                <a:spcPct val="100000"/>
              </a:lnSpc>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4400" b="0">
                <a:solidFill>
                  <a:srgbClr val="000000"/>
                </a:solidFill>
                <a:latin typeface="Times New Roman" pitchFamily="16" charset="0"/>
              </a:rPr>
              <a:t>Example OGs</a:t>
            </a:r>
          </a:p>
        </p:txBody>
      </p:sp>
      <p:grpSp>
        <p:nvGrpSpPr>
          <p:cNvPr id="17410" name="Group 2"/>
          <p:cNvGrpSpPr>
            <a:grpSpLocks/>
          </p:cNvGrpSpPr>
          <p:nvPr/>
        </p:nvGrpSpPr>
        <p:grpSpPr bwMode="auto">
          <a:xfrm>
            <a:off x="1076325" y="1600200"/>
            <a:ext cx="6989763" cy="4524375"/>
            <a:chOff x="678" y="1008"/>
            <a:chExt cx="4403" cy="2850"/>
          </a:xfrm>
        </p:grpSpPr>
        <p:pic>
          <p:nvPicPr>
            <p:cNvPr id="17411" name="Picture 3"/>
            <p:cNvPicPr>
              <a:picLocks noChangeAspect="1" noChangeArrowheads="1"/>
            </p:cNvPicPr>
            <p:nvPr/>
          </p:nvPicPr>
          <p:blipFill>
            <a:blip r:embed="rId3" cstate="print"/>
            <a:srcRect/>
            <a:stretch>
              <a:fillRect/>
            </a:stretch>
          </p:blipFill>
          <p:spPr bwMode="auto">
            <a:xfrm>
              <a:off x="678" y="1008"/>
              <a:ext cx="4404" cy="2851"/>
            </a:xfrm>
            <a:prstGeom prst="rect">
              <a:avLst/>
            </a:prstGeom>
            <a:noFill/>
            <a:ln w="9525">
              <a:noFill/>
              <a:round/>
              <a:headEnd/>
              <a:tailEnd/>
            </a:ln>
            <a:effectLst/>
          </p:spPr>
        </p:pic>
        <p:sp>
          <p:nvSpPr>
            <p:cNvPr id="17412" name="Text Box 4"/>
            <p:cNvSpPr txBox="1">
              <a:spLocks noChangeArrowheads="1"/>
            </p:cNvSpPr>
            <p:nvPr/>
          </p:nvSpPr>
          <p:spPr bwMode="auto">
            <a:xfrm>
              <a:off x="678" y="1008"/>
              <a:ext cx="4404" cy="2851"/>
            </a:xfrm>
            <a:prstGeom prst="rect">
              <a:avLst/>
            </a:prstGeom>
            <a:noFill/>
            <a:ln w="9525">
              <a:noFill/>
              <a:round/>
              <a:headEnd/>
              <a:tailEnd/>
            </a:ln>
            <a:effectLst/>
          </p:spPr>
          <p:txBody>
            <a:bodyPr wrap="none" anchor="ctr"/>
            <a:lstStyle/>
            <a:p>
              <a:endParaRPr lang="en-CA"/>
            </a:p>
          </p:txBody>
        </p:sp>
      </p:gr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 Box 1"/>
          <p:cNvSpPr txBox="1">
            <a:spLocks noChangeArrowheads="1"/>
          </p:cNvSpPr>
          <p:nvPr/>
        </p:nvSpPr>
        <p:spPr bwMode="auto">
          <a:xfrm>
            <a:off x="1116013" y="260350"/>
            <a:ext cx="7067550" cy="1143000"/>
          </a:xfrm>
          <a:prstGeom prst="rect">
            <a:avLst/>
          </a:prstGeom>
          <a:noFill/>
          <a:ln w="9525">
            <a:noFill/>
            <a:round/>
            <a:headEnd/>
            <a:tailEnd/>
          </a:ln>
          <a:effectLst/>
        </p:spPr>
        <p:txBody>
          <a:bodyPr anchor="ctr"/>
          <a:lstStyle/>
          <a:p>
            <a:pPr algn="ctr">
              <a:lnSpc>
                <a:spcPct val="100000"/>
              </a:lnSpc>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4400" b="0">
                <a:solidFill>
                  <a:srgbClr val="000000"/>
                </a:solidFill>
                <a:latin typeface="Times New Roman" pitchFamily="16" charset="0"/>
              </a:rPr>
              <a:t>Example OGs</a:t>
            </a:r>
          </a:p>
        </p:txBody>
      </p:sp>
      <p:grpSp>
        <p:nvGrpSpPr>
          <p:cNvPr id="18434" name="Group 2"/>
          <p:cNvGrpSpPr>
            <a:grpSpLocks/>
          </p:cNvGrpSpPr>
          <p:nvPr/>
        </p:nvGrpSpPr>
        <p:grpSpPr bwMode="auto">
          <a:xfrm>
            <a:off x="1008063" y="1600200"/>
            <a:ext cx="7126287" cy="4524375"/>
            <a:chOff x="635" y="1008"/>
            <a:chExt cx="4489" cy="2850"/>
          </a:xfrm>
        </p:grpSpPr>
        <p:pic>
          <p:nvPicPr>
            <p:cNvPr id="18435" name="Picture 3"/>
            <p:cNvPicPr>
              <a:picLocks noChangeAspect="1" noChangeArrowheads="1"/>
            </p:cNvPicPr>
            <p:nvPr/>
          </p:nvPicPr>
          <p:blipFill>
            <a:blip r:embed="rId3" cstate="print"/>
            <a:srcRect/>
            <a:stretch>
              <a:fillRect/>
            </a:stretch>
          </p:blipFill>
          <p:spPr bwMode="auto">
            <a:xfrm>
              <a:off x="635" y="1008"/>
              <a:ext cx="4490" cy="2851"/>
            </a:xfrm>
            <a:prstGeom prst="rect">
              <a:avLst/>
            </a:prstGeom>
            <a:noFill/>
            <a:ln w="9525">
              <a:noFill/>
              <a:round/>
              <a:headEnd/>
              <a:tailEnd/>
            </a:ln>
            <a:effectLst/>
          </p:spPr>
        </p:pic>
        <p:sp>
          <p:nvSpPr>
            <p:cNvPr id="18436" name="Text Box 4"/>
            <p:cNvSpPr txBox="1">
              <a:spLocks noChangeArrowheads="1"/>
            </p:cNvSpPr>
            <p:nvPr/>
          </p:nvSpPr>
          <p:spPr bwMode="auto">
            <a:xfrm>
              <a:off x="635" y="1008"/>
              <a:ext cx="4490" cy="2851"/>
            </a:xfrm>
            <a:prstGeom prst="rect">
              <a:avLst/>
            </a:prstGeom>
            <a:noFill/>
            <a:ln w="9525">
              <a:noFill/>
              <a:round/>
              <a:headEnd/>
              <a:tailEnd/>
            </a:ln>
            <a:effectLst/>
          </p:spPr>
          <p:txBody>
            <a:bodyPr wrap="none" anchor="ctr"/>
            <a:lstStyle/>
            <a:p>
              <a:endParaRPr lang="en-CA"/>
            </a:p>
          </p:txBody>
        </p:sp>
      </p:gr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 Box 1"/>
          <p:cNvSpPr txBox="1">
            <a:spLocks noChangeArrowheads="1"/>
          </p:cNvSpPr>
          <p:nvPr/>
        </p:nvSpPr>
        <p:spPr bwMode="auto">
          <a:xfrm>
            <a:off x="1116013" y="260350"/>
            <a:ext cx="7067550" cy="1143000"/>
          </a:xfrm>
          <a:prstGeom prst="rect">
            <a:avLst/>
          </a:prstGeom>
          <a:noFill/>
          <a:ln w="9525">
            <a:noFill/>
            <a:round/>
            <a:headEnd/>
            <a:tailEnd/>
          </a:ln>
          <a:effectLst/>
        </p:spPr>
        <p:txBody>
          <a:bodyPr anchor="ctr"/>
          <a:lstStyle/>
          <a:p>
            <a:pPr algn="ctr">
              <a:lnSpc>
                <a:spcPct val="100000"/>
              </a:lnSpc>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4400" b="0">
                <a:solidFill>
                  <a:srgbClr val="000000"/>
                </a:solidFill>
                <a:latin typeface="Times New Roman" pitchFamily="16" charset="0"/>
              </a:rPr>
              <a:t>Example OGs</a:t>
            </a:r>
          </a:p>
        </p:txBody>
      </p:sp>
      <p:grpSp>
        <p:nvGrpSpPr>
          <p:cNvPr id="19458" name="Group 2"/>
          <p:cNvGrpSpPr>
            <a:grpSpLocks/>
          </p:cNvGrpSpPr>
          <p:nvPr/>
        </p:nvGrpSpPr>
        <p:grpSpPr bwMode="auto">
          <a:xfrm>
            <a:off x="1028700" y="1600200"/>
            <a:ext cx="7083425" cy="4524375"/>
            <a:chOff x="648" y="1008"/>
            <a:chExt cx="4462" cy="2850"/>
          </a:xfrm>
        </p:grpSpPr>
        <p:pic>
          <p:nvPicPr>
            <p:cNvPr id="19459" name="Picture 3"/>
            <p:cNvPicPr>
              <a:picLocks noChangeAspect="1" noChangeArrowheads="1"/>
            </p:cNvPicPr>
            <p:nvPr/>
          </p:nvPicPr>
          <p:blipFill>
            <a:blip r:embed="rId3" cstate="print"/>
            <a:srcRect/>
            <a:stretch>
              <a:fillRect/>
            </a:stretch>
          </p:blipFill>
          <p:spPr bwMode="auto">
            <a:xfrm>
              <a:off x="648" y="1008"/>
              <a:ext cx="4463" cy="2851"/>
            </a:xfrm>
            <a:prstGeom prst="rect">
              <a:avLst/>
            </a:prstGeom>
            <a:noFill/>
            <a:ln w="9525">
              <a:noFill/>
              <a:round/>
              <a:headEnd/>
              <a:tailEnd/>
            </a:ln>
            <a:effectLst/>
          </p:spPr>
        </p:pic>
        <p:sp>
          <p:nvSpPr>
            <p:cNvPr id="19460" name="Text Box 4"/>
            <p:cNvSpPr txBox="1">
              <a:spLocks noChangeArrowheads="1"/>
            </p:cNvSpPr>
            <p:nvPr/>
          </p:nvSpPr>
          <p:spPr bwMode="auto">
            <a:xfrm>
              <a:off x="648" y="1008"/>
              <a:ext cx="4463" cy="2851"/>
            </a:xfrm>
            <a:prstGeom prst="rect">
              <a:avLst/>
            </a:prstGeom>
            <a:noFill/>
            <a:ln w="9525">
              <a:noFill/>
              <a:round/>
              <a:headEnd/>
              <a:tailEnd/>
            </a:ln>
            <a:effectLst/>
          </p:spPr>
          <p:txBody>
            <a:bodyPr wrap="none" anchor="ctr"/>
            <a:lstStyle/>
            <a:p>
              <a:endParaRPr lang="en-CA"/>
            </a:p>
          </p:txBody>
        </p:sp>
      </p:gr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1"/>
          <p:cNvSpPr txBox="1">
            <a:spLocks noChangeArrowheads="1"/>
          </p:cNvSpPr>
          <p:nvPr/>
        </p:nvSpPr>
        <p:spPr bwMode="auto">
          <a:xfrm>
            <a:off x="1116013" y="260350"/>
            <a:ext cx="7067550" cy="1143000"/>
          </a:xfrm>
          <a:prstGeom prst="rect">
            <a:avLst/>
          </a:prstGeom>
          <a:noFill/>
          <a:ln w="9525">
            <a:noFill/>
            <a:round/>
            <a:headEnd/>
            <a:tailEnd/>
          </a:ln>
          <a:effectLst/>
        </p:spPr>
        <p:txBody>
          <a:bodyPr anchor="ctr"/>
          <a:lstStyle/>
          <a:p>
            <a:pPr algn="ctr">
              <a:lnSpc>
                <a:spcPct val="100000"/>
              </a:lnSpc>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4400" b="0">
                <a:solidFill>
                  <a:srgbClr val="000000"/>
                </a:solidFill>
                <a:latin typeface="Times New Roman" pitchFamily="16" charset="0"/>
              </a:rPr>
              <a:t>Example OGs</a:t>
            </a:r>
          </a:p>
        </p:txBody>
      </p:sp>
      <p:grpSp>
        <p:nvGrpSpPr>
          <p:cNvPr id="20482" name="Group 2"/>
          <p:cNvGrpSpPr>
            <a:grpSpLocks/>
          </p:cNvGrpSpPr>
          <p:nvPr/>
        </p:nvGrpSpPr>
        <p:grpSpPr bwMode="auto">
          <a:xfrm>
            <a:off x="1093788" y="1600200"/>
            <a:ext cx="6953250" cy="4524375"/>
            <a:chOff x="689" y="1008"/>
            <a:chExt cx="4380" cy="2850"/>
          </a:xfrm>
        </p:grpSpPr>
        <p:pic>
          <p:nvPicPr>
            <p:cNvPr id="20483" name="Picture 3"/>
            <p:cNvPicPr>
              <a:picLocks noChangeAspect="1" noChangeArrowheads="1"/>
            </p:cNvPicPr>
            <p:nvPr/>
          </p:nvPicPr>
          <p:blipFill>
            <a:blip r:embed="rId3" cstate="print"/>
            <a:srcRect/>
            <a:stretch>
              <a:fillRect/>
            </a:stretch>
          </p:blipFill>
          <p:spPr bwMode="auto">
            <a:xfrm>
              <a:off x="689" y="1008"/>
              <a:ext cx="4381" cy="2851"/>
            </a:xfrm>
            <a:prstGeom prst="rect">
              <a:avLst/>
            </a:prstGeom>
            <a:noFill/>
            <a:ln w="9525">
              <a:noFill/>
              <a:round/>
              <a:headEnd/>
              <a:tailEnd/>
            </a:ln>
            <a:effectLst/>
          </p:spPr>
        </p:pic>
        <p:sp>
          <p:nvSpPr>
            <p:cNvPr id="20484" name="Text Box 4"/>
            <p:cNvSpPr txBox="1">
              <a:spLocks noChangeArrowheads="1"/>
            </p:cNvSpPr>
            <p:nvPr/>
          </p:nvSpPr>
          <p:spPr bwMode="auto">
            <a:xfrm>
              <a:off x="689" y="1008"/>
              <a:ext cx="4381" cy="2851"/>
            </a:xfrm>
            <a:prstGeom prst="rect">
              <a:avLst/>
            </a:prstGeom>
            <a:noFill/>
            <a:ln w="9525">
              <a:noFill/>
              <a:round/>
              <a:headEnd/>
              <a:tailEnd/>
            </a:ln>
            <a:effectLst/>
          </p:spPr>
          <p:txBody>
            <a:bodyPr wrap="none" anchor="ctr"/>
            <a:lstStyle/>
            <a:p>
              <a:endParaRPr lang="en-CA"/>
            </a:p>
          </p:txBody>
        </p:sp>
      </p:gr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 Box 1"/>
          <p:cNvSpPr txBox="1">
            <a:spLocks noChangeArrowheads="1"/>
          </p:cNvSpPr>
          <p:nvPr/>
        </p:nvSpPr>
        <p:spPr bwMode="auto">
          <a:xfrm>
            <a:off x="1116013" y="260350"/>
            <a:ext cx="7067550" cy="1143000"/>
          </a:xfrm>
          <a:prstGeom prst="rect">
            <a:avLst/>
          </a:prstGeom>
          <a:noFill/>
          <a:ln w="9525">
            <a:noFill/>
            <a:round/>
            <a:headEnd/>
            <a:tailEnd/>
          </a:ln>
          <a:effectLst/>
        </p:spPr>
        <p:txBody>
          <a:bodyPr anchor="ctr"/>
          <a:lstStyle/>
          <a:p>
            <a:pPr algn="ctr">
              <a:lnSpc>
                <a:spcPct val="100000"/>
              </a:lnSpc>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4400" b="0">
                <a:solidFill>
                  <a:srgbClr val="000000"/>
                </a:solidFill>
                <a:latin typeface="Times New Roman" pitchFamily="16" charset="0"/>
              </a:rPr>
              <a:t>Example OGs</a:t>
            </a:r>
          </a:p>
        </p:txBody>
      </p:sp>
      <p:grpSp>
        <p:nvGrpSpPr>
          <p:cNvPr id="21506" name="Group 2"/>
          <p:cNvGrpSpPr>
            <a:grpSpLocks/>
          </p:cNvGrpSpPr>
          <p:nvPr/>
        </p:nvGrpSpPr>
        <p:grpSpPr bwMode="auto">
          <a:xfrm>
            <a:off x="1031875" y="1600200"/>
            <a:ext cx="7077075" cy="4524375"/>
            <a:chOff x="650" y="1008"/>
            <a:chExt cx="4458" cy="2850"/>
          </a:xfrm>
        </p:grpSpPr>
        <p:pic>
          <p:nvPicPr>
            <p:cNvPr id="21507" name="Picture 3"/>
            <p:cNvPicPr>
              <a:picLocks noChangeAspect="1" noChangeArrowheads="1"/>
            </p:cNvPicPr>
            <p:nvPr/>
          </p:nvPicPr>
          <p:blipFill>
            <a:blip r:embed="rId3" cstate="print"/>
            <a:srcRect/>
            <a:stretch>
              <a:fillRect/>
            </a:stretch>
          </p:blipFill>
          <p:spPr bwMode="auto">
            <a:xfrm>
              <a:off x="650" y="1008"/>
              <a:ext cx="4459" cy="2851"/>
            </a:xfrm>
            <a:prstGeom prst="rect">
              <a:avLst/>
            </a:prstGeom>
            <a:noFill/>
            <a:ln w="9525">
              <a:noFill/>
              <a:round/>
              <a:headEnd/>
              <a:tailEnd/>
            </a:ln>
            <a:effectLst/>
          </p:spPr>
        </p:pic>
        <p:sp>
          <p:nvSpPr>
            <p:cNvPr id="21508" name="Text Box 4"/>
            <p:cNvSpPr txBox="1">
              <a:spLocks noChangeArrowheads="1"/>
            </p:cNvSpPr>
            <p:nvPr/>
          </p:nvSpPr>
          <p:spPr bwMode="auto">
            <a:xfrm>
              <a:off x="650" y="1008"/>
              <a:ext cx="4459" cy="2851"/>
            </a:xfrm>
            <a:prstGeom prst="rect">
              <a:avLst/>
            </a:prstGeom>
            <a:noFill/>
            <a:ln w="9525">
              <a:noFill/>
              <a:round/>
              <a:headEnd/>
              <a:tailEnd/>
            </a:ln>
            <a:effectLst/>
          </p:spPr>
          <p:txBody>
            <a:bodyPr wrap="none" anchor="ctr"/>
            <a:lstStyle/>
            <a:p>
              <a:endParaRPr lang="en-CA"/>
            </a:p>
          </p:txBody>
        </p:sp>
      </p:gr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116013" y="260350"/>
            <a:ext cx="7067550" cy="1143000"/>
          </a:xfrm>
          <a:prstGeom prst="rect">
            <a:avLst/>
          </a:prstGeom>
          <a:noFill/>
          <a:ln w="9525">
            <a:noFill/>
            <a:round/>
            <a:headEnd/>
            <a:tailEnd/>
          </a:ln>
          <a:effectLst/>
        </p:spPr>
        <p:txBody>
          <a:bodyPr anchor="ctr"/>
          <a:lstStyle/>
          <a:p>
            <a:pPr algn="ctr">
              <a:lnSpc>
                <a:spcPct val="100000"/>
              </a:lnSpc>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4400" b="0">
                <a:solidFill>
                  <a:srgbClr val="000000"/>
                </a:solidFill>
                <a:latin typeface="Times New Roman" pitchFamily="16" charset="0"/>
              </a:rPr>
              <a:t>The Aging Population</a:t>
            </a:r>
          </a:p>
        </p:txBody>
      </p:sp>
      <p:sp>
        <p:nvSpPr>
          <p:cNvPr id="4098" name="Text Box 2"/>
          <p:cNvSpPr txBox="1">
            <a:spLocks noChangeArrowheads="1"/>
          </p:cNvSpPr>
          <p:nvPr/>
        </p:nvSpPr>
        <p:spPr bwMode="auto">
          <a:xfrm>
            <a:off x="500063" y="1357313"/>
            <a:ext cx="8229600" cy="5149850"/>
          </a:xfrm>
          <a:prstGeom prst="rect">
            <a:avLst/>
          </a:prstGeom>
          <a:noFill/>
          <a:ln w="9525">
            <a:noFill/>
            <a:round/>
            <a:headEnd/>
            <a:tailEnd/>
          </a:ln>
          <a:effectLst/>
        </p:spPr>
        <p:txBody>
          <a:bodyPr/>
          <a:lstStyle/>
          <a:p>
            <a:pPr marL="457200" indent="-457200" algn="just">
              <a:lnSpc>
                <a:spcPct val="100000"/>
              </a:lnSpc>
              <a:spcBef>
                <a:spcPts val="600"/>
              </a:spcBef>
              <a:buFont typeface="Wingdings" pitchFamily="1" charset="2"/>
              <a:buChar char=""/>
              <a:tabLst>
                <a:tab pos="1027113" algn="l"/>
                <a:tab pos="1941513" algn="l"/>
                <a:tab pos="2855913" algn="l"/>
                <a:tab pos="3770313" algn="l"/>
                <a:tab pos="4684713" algn="l"/>
                <a:tab pos="5599113" algn="l"/>
                <a:tab pos="6513513" algn="l"/>
                <a:tab pos="7427913" algn="l"/>
                <a:tab pos="8342313" algn="l"/>
                <a:tab pos="9256713" algn="l"/>
                <a:tab pos="10171113" algn="l"/>
              </a:tabLst>
            </a:pPr>
            <a:r>
              <a:rPr lang="en-GB" b="0">
                <a:solidFill>
                  <a:srgbClr val="000000"/>
                </a:solidFill>
                <a:latin typeface="Times New Roman" pitchFamily="16" charset="0"/>
              </a:rPr>
              <a:t>Older adults commonly use powered wheelchairs for enhanced mobility.</a:t>
            </a:r>
          </a:p>
          <a:p>
            <a:pPr marL="457200" indent="-457200" algn="just">
              <a:lnSpc>
                <a:spcPct val="100000"/>
              </a:lnSpc>
              <a:spcBef>
                <a:spcPts val="600"/>
              </a:spcBef>
              <a:buFont typeface="Wingdings" pitchFamily="1" charset="2"/>
              <a:buChar char=""/>
              <a:tabLst>
                <a:tab pos="1027113" algn="l"/>
                <a:tab pos="1941513" algn="l"/>
                <a:tab pos="2855913" algn="l"/>
                <a:tab pos="3770313" algn="l"/>
                <a:tab pos="4684713" algn="l"/>
                <a:tab pos="5599113" algn="l"/>
                <a:tab pos="6513513" algn="l"/>
                <a:tab pos="7427913" algn="l"/>
                <a:tab pos="8342313" algn="l"/>
                <a:tab pos="9256713" algn="l"/>
                <a:tab pos="10171113" algn="l"/>
              </a:tabLst>
            </a:pPr>
            <a:r>
              <a:rPr lang="en-GB" b="0">
                <a:solidFill>
                  <a:srgbClr val="000000"/>
                </a:solidFill>
                <a:latin typeface="Times New Roman" pitchFamily="16" charset="0"/>
              </a:rPr>
              <a:t>Operation of these devices requires significant cognitive capacity. </a:t>
            </a:r>
          </a:p>
          <a:p>
            <a:pPr marL="457200" indent="-457200" algn="just">
              <a:lnSpc>
                <a:spcPct val="100000"/>
              </a:lnSpc>
              <a:spcBef>
                <a:spcPts val="600"/>
              </a:spcBef>
              <a:buFont typeface="Wingdings" pitchFamily="1" charset="2"/>
              <a:buChar char=""/>
              <a:tabLst>
                <a:tab pos="1027113" algn="l"/>
                <a:tab pos="1941513" algn="l"/>
                <a:tab pos="2855913" algn="l"/>
                <a:tab pos="3770313" algn="l"/>
                <a:tab pos="4684713" algn="l"/>
                <a:tab pos="5599113" algn="l"/>
                <a:tab pos="6513513" algn="l"/>
                <a:tab pos="7427913" algn="l"/>
                <a:tab pos="8342313" algn="l"/>
                <a:tab pos="9256713" algn="l"/>
                <a:tab pos="10171113" algn="l"/>
              </a:tabLst>
            </a:pPr>
            <a:r>
              <a:rPr lang="en-GB" b="0">
                <a:solidFill>
                  <a:srgbClr val="000000"/>
                </a:solidFill>
                <a:latin typeface="Times New Roman" pitchFamily="16" charset="0"/>
              </a:rPr>
              <a:t>Of the 1.5 million nursing home residents, 60-80% have  dementia, primarily Alzheimer’s disease (Payne et al. 2002). </a:t>
            </a:r>
          </a:p>
          <a:p>
            <a:pPr marL="457200" indent="-457200" algn="just">
              <a:lnSpc>
                <a:spcPct val="100000"/>
              </a:lnSpc>
              <a:spcBef>
                <a:spcPts val="600"/>
              </a:spcBef>
              <a:buFont typeface="Wingdings" pitchFamily="1" charset="2"/>
              <a:buChar char=""/>
              <a:tabLst>
                <a:tab pos="1027113" algn="l"/>
                <a:tab pos="1941513" algn="l"/>
                <a:tab pos="2855913" algn="l"/>
                <a:tab pos="3770313" algn="l"/>
                <a:tab pos="4684713" algn="l"/>
                <a:tab pos="5599113" algn="l"/>
                <a:tab pos="6513513" algn="l"/>
                <a:tab pos="7427913" algn="l"/>
                <a:tab pos="8342313" algn="l"/>
                <a:tab pos="9256713" algn="l"/>
                <a:tab pos="10171113" algn="l"/>
              </a:tabLst>
            </a:pPr>
            <a:r>
              <a:rPr lang="en-GB" b="0">
                <a:solidFill>
                  <a:srgbClr val="000000"/>
                </a:solidFill>
                <a:latin typeface="Times New Roman" pitchFamily="16" charset="0"/>
              </a:rPr>
              <a:t>These residents lack the cognitive abilities to safely maneuver powered wheelchairs, and are thus not permitted to use them. </a:t>
            </a:r>
          </a:p>
          <a:p>
            <a:pPr marL="457200" indent="-457200" algn="just">
              <a:lnSpc>
                <a:spcPct val="100000"/>
              </a:lnSpc>
              <a:spcBef>
                <a:spcPts val="600"/>
              </a:spcBef>
              <a:buFont typeface="Wingdings" pitchFamily="1" charset="2"/>
              <a:buChar char=""/>
              <a:tabLst>
                <a:tab pos="1027113" algn="l"/>
                <a:tab pos="1941513" algn="l"/>
                <a:tab pos="2855913" algn="l"/>
                <a:tab pos="3770313" algn="l"/>
                <a:tab pos="4684713" algn="l"/>
                <a:tab pos="5599113" algn="l"/>
                <a:tab pos="6513513" algn="l"/>
                <a:tab pos="7427913" algn="l"/>
                <a:tab pos="8342313" algn="l"/>
                <a:tab pos="9256713" algn="l"/>
                <a:tab pos="10171113" algn="l"/>
              </a:tabLst>
            </a:pPr>
            <a:r>
              <a:rPr lang="en-GB" b="0">
                <a:solidFill>
                  <a:srgbClr val="000000"/>
                </a:solidFill>
                <a:latin typeface="Times New Roman" pitchFamily="16" charset="0"/>
              </a:rPr>
              <a:t>This leads to reduced mobility, and, in turn, depression, social isolation, and an increased dependence on caregivers.  </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 Box 1"/>
          <p:cNvSpPr txBox="1">
            <a:spLocks noChangeArrowheads="1"/>
          </p:cNvSpPr>
          <p:nvPr/>
        </p:nvSpPr>
        <p:spPr bwMode="auto">
          <a:xfrm>
            <a:off x="1116013" y="260350"/>
            <a:ext cx="7067550" cy="1143000"/>
          </a:xfrm>
          <a:prstGeom prst="rect">
            <a:avLst/>
          </a:prstGeom>
          <a:noFill/>
          <a:ln w="9525">
            <a:noFill/>
            <a:round/>
            <a:headEnd/>
            <a:tailEnd/>
          </a:ln>
          <a:effectLst/>
        </p:spPr>
        <p:txBody>
          <a:bodyPr anchor="ctr"/>
          <a:lstStyle/>
          <a:p>
            <a:pPr algn="ctr">
              <a:lnSpc>
                <a:spcPct val="100000"/>
              </a:lnSpc>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4400" b="0">
                <a:solidFill>
                  <a:srgbClr val="000000"/>
                </a:solidFill>
                <a:latin typeface="Times New Roman" pitchFamily="16" charset="0"/>
              </a:rPr>
              <a:t>Example OGs</a:t>
            </a:r>
          </a:p>
        </p:txBody>
      </p:sp>
      <p:grpSp>
        <p:nvGrpSpPr>
          <p:cNvPr id="22530" name="Group 2"/>
          <p:cNvGrpSpPr>
            <a:grpSpLocks/>
          </p:cNvGrpSpPr>
          <p:nvPr/>
        </p:nvGrpSpPr>
        <p:grpSpPr bwMode="auto">
          <a:xfrm>
            <a:off x="1079500" y="1600200"/>
            <a:ext cx="6983413" cy="4524375"/>
            <a:chOff x="680" y="1008"/>
            <a:chExt cx="4399" cy="2850"/>
          </a:xfrm>
        </p:grpSpPr>
        <p:pic>
          <p:nvPicPr>
            <p:cNvPr id="22531" name="Picture 3"/>
            <p:cNvPicPr>
              <a:picLocks noChangeAspect="1" noChangeArrowheads="1"/>
            </p:cNvPicPr>
            <p:nvPr/>
          </p:nvPicPr>
          <p:blipFill>
            <a:blip r:embed="rId3" cstate="print"/>
            <a:srcRect/>
            <a:stretch>
              <a:fillRect/>
            </a:stretch>
          </p:blipFill>
          <p:spPr bwMode="auto">
            <a:xfrm>
              <a:off x="680" y="1008"/>
              <a:ext cx="4400" cy="2851"/>
            </a:xfrm>
            <a:prstGeom prst="rect">
              <a:avLst/>
            </a:prstGeom>
            <a:noFill/>
            <a:ln w="9525">
              <a:noFill/>
              <a:round/>
              <a:headEnd/>
              <a:tailEnd/>
            </a:ln>
            <a:effectLst/>
          </p:spPr>
        </p:pic>
        <p:sp>
          <p:nvSpPr>
            <p:cNvPr id="22532" name="Text Box 4"/>
            <p:cNvSpPr txBox="1">
              <a:spLocks noChangeArrowheads="1"/>
            </p:cNvSpPr>
            <p:nvPr/>
          </p:nvSpPr>
          <p:spPr bwMode="auto">
            <a:xfrm>
              <a:off x="680" y="1008"/>
              <a:ext cx="4400" cy="2851"/>
            </a:xfrm>
            <a:prstGeom prst="rect">
              <a:avLst/>
            </a:prstGeom>
            <a:noFill/>
            <a:ln w="9525">
              <a:noFill/>
              <a:round/>
              <a:headEnd/>
              <a:tailEnd/>
            </a:ln>
            <a:effectLst/>
          </p:spPr>
          <p:txBody>
            <a:bodyPr wrap="none" anchor="ctr"/>
            <a:lstStyle/>
            <a:p>
              <a:endParaRPr lang="en-CA"/>
            </a:p>
          </p:txBody>
        </p:sp>
      </p:gr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 Box 1"/>
          <p:cNvSpPr txBox="1">
            <a:spLocks noChangeArrowheads="1"/>
          </p:cNvSpPr>
          <p:nvPr/>
        </p:nvSpPr>
        <p:spPr bwMode="auto">
          <a:xfrm>
            <a:off x="1116013" y="260350"/>
            <a:ext cx="7067550" cy="1143000"/>
          </a:xfrm>
          <a:prstGeom prst="rect">
            <a:avLst/>
          </a:prstGeom>
          <a:noFill/>
          <a:ln w="9525">
            <a:noFill/>
            <a:round/>
            <a:headEnd/>
            <a:tailEnd/>
          </a:ln>
          <a:effectLst/>
        </p:spPr>
        <p:txBody>
          <a:bodyPr anchor="ctr"/>
          <a:lstStyle/>
          <a:p>
            <a:pPr algn="ctr">
              <a:lnSpc>
                <a:spcPct val="100000"/>
              </a:lnSpc>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4400" b="0">
                <a:solidFill>
                  <a:srgbClr val="000000"/>
                </a:solidFill>
                <a:latin typeface="Times New Roman" pitchFamily="16" charset="0"/>
              </a:rPr>
              <a:t>Collision Avoidance</a:t>
            </a:r>
          </a:p>
        </p:txBody>
      </p:sp>
      <p:sp>
        <p:nvSpPr>
          <p:cNvPr id="23554" name="Text Box 2"/>
          <p:cNvSpPr txBox="1">
            <a:spLocks noChangeArrowheads="1"/>
          </p:cNvSpPr>
          <p:nvPr/>
        </p:nvSpPr>
        <p:spPr bwMode="auto">
          <a:xfrm>
            <a:off x="457200" y="1600200"/>
            <a:ext cx="8147050" cy="4525963"/>
          </a:xfrm>
          <a:prstGeom prst="rect">
            <a:avLst/>
          </a:prstGeom>
          <a:noFill/>
          <a:ln w="9525">
            <a:noFill/>
            <a:round/>
            <a:headEnd/>
            <a:tailEnd/>
          </a:ln>
          <a:effectLst/>
        </p:spPr>
        <p:txBody>
          <a:bodyPr/>
          <a:lstStyle/>
          <a:p>
            <a:pPr marL="341313" indent="-341313">
              <a:lnSpc>
                <a:spcPct val="100000"/>
              </a:lnSpc>
              <a:spcBef>
                <a:spcPts val="700"/>
              </a:spcBef>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b="0">
                <a:solidFill>
                  <a:srgbClr val="000000"/>
                </a:solidFill>
                <a:latin typeface="Times New Roman" pitchFamily="16" charset="0"/>
              </a:rPr>
              <a:t>If object detected within a specified distance threshold, wheelchair is stopped</a:t>
            </a:r>
          </a:p>
          <a:p>
            <a:pPr marL="341313" indent="-341313">
              <a:lnSpc>
                <a:spcPct val="100000"/>
              </a:lnSpc>
              <a:spcBef>
                <a:spcPts val="700"/>
              </a:spcBef>
              <a:buFont typeface="Times New Roman" pitchFamily="16"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800" b="0">
              <a:solidFill>
                <a:srgbClr val="000000"/>
              </a:solidFill>
              <a:latin typeface="Times New Roman" pitchFamily="16" charset="0"/>
            </a:endParaRPr>
          </a:p>
          <a:p>
            <a:pPr marL="341313" indent="-341313">
              <a:lnSpc>
                <a:spcPct val="100000"/>
              </a:lnSpc>
              <a:spcBef>
                <a:spcPts val="700"/>
              </a:spcBef>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b="0">
                <a:solidFill>
                  <a:srgbClr val="000000"/>
                </a:solidFill>
                <a:latin typeface="Times New Roman" pitchFamily="16" charset="0"/>
              </a:rPr>
              <a:t>Compute direction around obstacle with greatest amount of free space</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ext Box 1"/>
          <p:cNvSpPr txBox="1">
            <a:spLocks noChangeArrowheads="1"/>
          </p:cNvSpPr>
          <p:nvPr/>
        </p:nvSpPr>
        <p:spPr bwMode="auto">
          <a:xfrm>
            <a:off x="1116013" y="260350"/>
            <a:ext cx="7067550" cy="1143000"/>
          </a:xfrm>
          <a:prstGeom prst="rect">
            <a:avLst/>
          </a:prstGeom>
          <a:noFill/>
          <a:ln w="9525">
            <a:noFill/>
            <a:round/>
            <a:headEnd/>
            <a:tailEnd/>
          </a:ln>
          <a:effectLst/>
        </p:spPr>
        <p:txBody>
          <a:bodyPr anchor="ctr"/>
          <a:lstStyle/>
          <a:p>
            <a:pPr algn="ctr">
              <a:lnSpc>
                <a:spcPct val="100000"/>
              </a:lnSpc>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4400" b="0">
                <a:solidFill>
                  <a:srgbClr val="000000"/>
                </a:solidFill>
                <a:latin typeface="Times New Roman" pitchFamily="16" charset="0"/>
              </a:rPr>
              <a:t>Collision Avoidance</a:t>
            </a:r>
          </a:p>
        </p:txBody>
      </p:sp>
      <p:sp>
        <p:nvSpPr>
          <p:cNvPr id="24578" name="Text Box 2"/>
          <p:cNvSpPr txBox="1">
            <a:spLocks noChangeArrowheads="1"/>
          </p:cNvSpPr>
          <p:nvPr/>
        </p:nvSpPr>
        <p:spPr bwMode="auto">
          <a:xfrm>
            <a:off x="457200" y="1600200"/>
            <a:ext cx="8229600" cy="4525963"/>
          </a:xfrm>
          <a:prstGeom prst="rect">
            <a:avLst/>
          </a:prstGeom>
          <a:noFill/>
          <a:ln w="9525">
            <a:noFill/>
            <a:round/>
            <a:headEnd/>
            <a:tailEnd/>
          </a:ln>
          <a:effectLst/>
        </p:spPr>
        <p:txBody>
          <a:bodyPr/>
          <a:lstStyle/>
          <a:p>
            <a:pPr marL="341313" indent="-341313">
              <a:lnSpc>
                <a:spcPct val="100000"/>
              </a:lnSpc>
              <a:spcBef>
                <a:spcPts val="800"/>
              </a:spcBef>
              <a:buFont typeface="Times New Roman" pitchFamily="16"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3200" b="0">
              <a:solidFill>
                <a:srgbClr val="000000"/>
              </a:solidFill>
              <a:latin typeface="Times New Roman" pitchFamily="16" charset="0"/>
            </a:endParaRPr>
          </a:p>
          <a:p>
            <a:pPr marL="341313" indent="-341313">
              <a:lnSpc>
                <a:spcPct val="100000"/>
              </a:lnSpc>
              <a:spcBef>
                <a:spcPts val="800"/>
              </a:spcBef>
              <a:buFont typeface="Times New Roman" pitchFamily="16"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3200" b="0">
              <a:solidFill>
                <a:srgbClr val="000000"/>
              </a:solidFill>
              <a:latin typeface="Times New Roman" pitchFamily="16" charset="0"/>
            </a:endParaRPr>
          </a:p>
          <a:p>
            <a:pPr marL="341313" indent="-341313">
              <a:lnSpc>
                <a:spcPct val="100000"/>
              </a:lnSpc>
              <a:spcBef>
                <a:spcPts val="800"/>
              </a:spcBef>
              <a:buFont typeface="Times New Roman" pitchFamily="16"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3200" b="0">
              <a:solidFill>
                <a:srgbClr val="000000"/>
              </a:solidFill>
              <a:latin typeface="Times New Roman" pitchFamily="16" charset="0"/>
            </a:endParaRPr>
          </a:p>
          <a:p>
            <a:pPr marL="341313" indent="-341313">
              <a:lnSpc>
                <a:spcPct val="100000"/>
              </a:lnSpc>
              <a:spcBef>
                <a:spcPts val="800"/>
              </a:spcBef>
              <a:buFont typeface="Times New Roman" pitchFamily="16"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3200" b="0">
              <a:solidFill>
                <a:srgbClr val="000000"/>
              </a:solidFill>
              <a:latin typeface="Times New Roman" pitchFamily="16" charset="0"/>
            </a:endParaRPr>
          </a:p>
          <a:p>
            <a:pPr marL="341313" indent="-341313">
              <a:lnSpc>
                <a:spcPct val="100000"/>
              </a:lnSpc>
              <a:spcBef>
                <a:spcPts val="800"/>
              </a:spcBef>
              <a:buFont typeface="Times New Roman" pitchFamily="16"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3200" b="0">
              <a:solidFill>
                <a:srgbClr val="000000"/>
              </a:solidFill>
              <a:latin typeface="Times New Roman" pitchFamily="16" charset="0"/>
            </a:endParaRPr>
          </a:p>
          <a:p>
            <a:pPr marL="341313" indent="-341313">
              <a:lnSpc>
                <a:spcPct val="100000"/>
              </a:lnSpc>
              <a:spcBef>
                <a:spcPts val="800"/>
              </a:spcBef>
              <a:buFont typeface="Times New Roman" pitchFamily="16"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3200" b="0">
              <a:solidFill>
                <a:srgbClr val="000000"/>
              </a:solidFill>
              <a:latin typeface="Times New Roman" pitchFamily="16" charset="0"/>
            </a:endParaRPr>
          </a:p>
          <a:p>
            <a:pPr marL="1600200" lvl="3" indent="-228600">
              <a:lnSpc>
                <a:spcPct val="100000"/>
              </a:lnSpc>
              <a:spcBef>
                <a:spcPts val="750"/>
              </a:spcBef>
              <a:buFont typeface="Times New Roman" pitchFamily="16"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000" b="0">
                <a:solidFill>
                  <a:srgbClr val="000000"/>
                </a:solidFill>
                <a:latin typeface="Times New Roman" pitchFamily="16" charset="0"/>
              </a:rPr>
              <a:t>		</a:t>
            </a:r>
            <a:r>
              <a:rPr lang="en-GB" sz="3000" b="0">
                <a:solidFill>
                  <a:srgbClr val="000000"/>
                </a:solidFill>
                <a:latin typeface="Times New Roman" pitchFamily="16" charset="0"/>
              </a:rPr>
              <a:t>Prompt: “Try turning left”</a:t>
            </a:r>
          </a:p>
        </p:txBody>
      </p:sp>
      <p:grpSp>
        <p:nvGrpSpPr>
          <p:cNvPr id="24579" name="Group 3"/>
          <p:cNvGrpSpPr>
            <a:grpSpLocks/>
          </p:cNvGrpSpPr>
          <p:nvPr/>
        </p:nvGrpSpPr>
        <p:grpSpPr bwMode="auto">
          <a:xfrm>
            <a:off x="2411413" y="1412875"/>
            <a:ext cx="4318000" cy="3454400"/>
            <a:chOff x="1519" y="890"/>
            <a:chExt cx="2720" cy="2176"/>
          </a:xfrm>
        </p:grpSpPr>
        <p:graphicFrame>
          <p:nvGraphicFramePr>
            <p:cNvPr id="24580" name="Object 4"/>
            <p:cNvGraphicFramePr>
              <a:graphicFrameLocks noChangeAspect="1"/>
            </p:cNvGraphicFramePr>
            <p:nvPr/>
          </p:nvGraphicFramePr>
          <p:xfrm>
            <a:off x="1519" y="950"/>
            <a:ext cx="2721" cy="2117"/>
          </p:xfrm>
          <a:graphic>
            <a:graphicData uri="http://schemas.openxmlformats.org/presentationml/2006/ole">
              <p:oleObj spid="_x0000_s24580" r:id="rId4" imgW="1085714" imgH="952633" progId="">
                <p:embed/>
              </p:oleObj>
            </a:graphicData>
          </a:graphic>
        </p:graphicFrame>
        <p:sp>
          <p:nvSpPr>
            <p:cNvPr id="24581" name="Oval 5"/>
            <p:cNvSpPr>
              <a:spLocks noChangeArrowheads="1"/>
            </p:cNvSpPr>
            <p:nvPr/>
          </p:nvSpPr>
          <p:spPr bwMode="auto">
            <a:xfrm rot="19980000">
              <a:off x="2718" y="1572"/>
              <a:ext cx="1350" cy="495"/>
            </a:xfrm>
            <a:prstGeom prst="ellipse">
              <a:avLst/>
            </a:prstGeom>
            <a:noFill/>
            <a:ln w="28440">
              <a:solidFill>
                <a:srgbClr val="CC0000"/>
              </a:solidFill>
              <a:miter lim="800000"/>
              <a:headEnd/>
              <a:tailEnd/>
            </a:ln>
            <a:effectLst/>
          </p:spPr>
          <p:txBody>
            <a:bodyPr wrap="none" anchor="ctr"/>
            <a:lstStyle/>
            <a:p>
              <a:endParaRPr lang="en-CA"/>
            </a:p>
          </p:txBody>
        </p:sp>
        <p:sp>
          <p:nvSpPr>
            <p:cNvPr id="24582" name="Text Box 6"/>
            <p:cNvSpPr txBox="1">
              <a:spLocks noChangeArrowheads="1"/>
            </p:cNvSpPr>
            <p:nvPr/>
          </p:nvSpPr>
          <p:spPr bwMode="auto">
            <a:xfrm>
              <a:off x="1519" y="890"/>
              <a:ext cx="1866" cy="890"/>
            </a:xfrm>
            <a:prstGeom prst="rect">
              <a:avLst/>
            </a:prstGeom>
            <a:noFill/>
            <a:ln w="9525">
              <a:noFill/>
              <a:round/>
              <a:headEnd/>
              <a:tailEnd/>
            </a:ln>
            <a:effectLst/>
          </p:spPr>
          <p:txBody>
            <a:bodyPr lIns="90000" tIns="46800" rIns="90000" bIns="46800">
              <a:spAutoFit/>
            </a:bodyPr>
            <a:lstStyle/>
            <a:p>
              <a:pPr>
                <a:lnSpc>
                  <a:spcPct val="100000"/>
                </a:lnSpc>
                <a:buClr>
                  <a:srgbClr val="FFFFFF"/>
                </a:buClr>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800" baseline="-25000">
                  <a:solidFill>
                    <a:srgbClr val="FFFFFF"/>
                  </a:solidFill>
                  <a:latin typeface="Times New Roman" pitchFamily="16" charset="0"/>
                </a:rPr>
                <a:t>Most free space is to the left of the object</a:t>
              </a:r>
            </a:p>
          </p:txBody>
        </p:sp>
      </p:gr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ext Box 1"/>
          <p:cNvSpPr txBox="1">
            <a:spLocks noChangeArrowheads="1"/>
          </p:cNvSpPr>
          <p:nvPr/>
        </p:nvSpPr>
        <p:spPr bwMode="auto">
          <a:xfrm>
            <a:off x="1116013" y="260350"/>
            <a:ext cx="7067550" cy="1143000"/>
          </a:xfrm>
          <a:prstGeom prst="rect">
            <a:avLst/>
          </a:prstGeom>
          <a:noFill/>
          <a:ln w="9525">
            <a:noFill/>
            <a:round/>
            <a:headEnd/>
            <a:tailEnd/>
          </a:ln>
          <a:effectLst/>
        </p:spPr>
        <p:txBody>
          <a:bodyPr anchor="ctr"/>
          <a:lstStyle/>
          <a:p>
            <a:pPr algn="ctr">
              <a:lnSpc>
                <a:spcPct val="100000"/>
              </a:lnSpc>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4400" b="0">
                <a:solidFill>
                  <a:srgbClr val="000000"/>
                </a:solidFill>
                <a:latin typeface="Times New Roman" pitchFamily="16" charset="0"/>
              </a:rPr>
              <a:t>Demo</a:t>
            </a:r>
          </a:p>
        </p:txBody>
      </p:sp>
      <p:sp>
        <p:nvSpPr>
          <p:cNvPr id="25602" name="Text Box 2"/>
          <p:cNvSpPr txBox="1">
            <a:spLocks noChangeArrowheads="1"/>
          </p:cNvSpPr>
          <p:nvPr/>
        </p:nvSpPr>
        <p:spPr bwMode="auto">
          <a:xfrm>
            <a:off x="457200" y="1600200"/>
            <a:ext cx="8229600" cy="4525963"/>
          </a:xfrm>
          <a:prstGeom prst="rect">
            <a:avLst/>
          </a:prstGeom>
          <a:noFill/>
          <a:ln w="9525">
            <a:noFill/>
            <a:round/>
            <a:headEnd/>
            <a:tailEnd/>
          </a:ln>
          <a:effectLst/>
        </p:spPr>
        <p:txBody>
          <a:bodyPr/>
          <a:lstStyle/>
          <a:p>
            <a:pPr marL="341313" indent="-341313">
              <a:lnSpc>
                <a:spcPct val="100000"/>
              </a:lnSpc>
              <a:spcBef>
                <a:spcPts val="800"/>
              </a:spcBef>
              <a:buClr>
                <a:srgbClr val="009999"/>
              </a:buClr>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3200" b="0">
                <a:solidFill>
                  <a:srgbClr val="009999"/>
                </a:solidFill>
                <a:latin typeface="Times New Roman" pitchFamily="16" charset="0"/>
                <a:hlinkClick r:id="rId3"/>
              </a:rPr>
              <a:t>Anti-collision demo</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Box 1"/>
          <p:cNvSpPr txBox="1">
            <a:spLocks noChangeArrowheads="1"/>
          </p:cNvSpPr>
          <p:nvPr/>
        </p:nvSpPr>
        <p:spPr bwMode="auto">
          <a:xfrm>
            <a:off x="1116013" y="260350"/>
            <a:ext cx="7067550" cy="1143000"/>
          </a:xfrm>
          <a:prstGeom prst="rect">
            <a:avLst/>
          </a:prstGeom>
          <a:noFill/>
          <a:ln w="9525">
            <a:noFill/>
            <a:round/>
            <a:headEnd/>
            <a:tailEnd/>
          </a:ln>
          <a:effectLst/>
        </p:spPr>
        <p:txBody>
          <a:bodyPr anchor="ctr"/>
          <a:lstStyle/>
          <a:p>
            <a:pPr algn="ctr">
              <a:lnSpc>
                <a:spcPct val="100000"/>
              </a:lnSpc>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4400" b="0">
                <a:solidFill>
                  <a:srgbClr val="000000"/>
                </a:solidFill>
                <a:latin typeface="Times New Roman" pitchFamily="16" charset="0"/>
              </a:rPr>
              <a:t>Pilot Study</a:t>
            </a:r>
          </a:p>
        </p:txBody>
      </p:sp>
      <p:sp>
        <p:nvSpPr>
          <p:cNvPr id="26626" name="Text Box 2"/>
          <p:cNvSpPr txBox="1">
            <a:spLocks noChangeArrowheads="1"/>
          </p:cNvSpPr>
          <p:nvPr/>
        </p:nvSpPr>
        <p:spPr bwMode="auto">
          <a:xfrm>
            <a:off x="457200" y="1600200"/>
            <a:ext cx="8229600" cy="4525963"/>
          </a:xfrm>
          <a:prstGeom prst="rect">
            <a:avLst/>
          </a:prstGeom>
          <a:noFill/>
          <a:ln w="9525">
            <a:noFill/>
            <a:round/>
            <a:headEnd/>
            <a:tailEnd/>
          </a:ln>
          <a:effectLst/>
        </p:spPr>
        <p:txBody>
          <a:bodyPr/>
          <a:lstStyle/>
          <a:p>
            <a:pPr marL="341313" indent="-341313">
              <a:lnSpc>
                <a:spcPct val="100000"/>
              </a:lnSpc>
              <a:spcBef>
                <a:spcPts val="900"/>
              </a:spcBef>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3600" b="0">
                <a:solidFill>
                  <a:srgbClr val="000000"/>
                </a:solidFill>
                <a:latin typeface="Times New Roman" pitchFamily="16" charset="0"/>
              </a:rPr>
              <a:t>Experiments conducted to test efficacy of anti-collision and prompting system</a:t>
            </a:r>
          </a:p>
          <a:p>
            <a:pPr marL="341313" indent="-341313">
              <a:lnSpc>
                <a:spcPct val="100000"/>
              </a:lnSpc>
              <a:spcBef>
                <a:spcPts val="900"/>
              </a:spcBef>
              <a:buFont typeface="Times New Roman" pitchFamily="16"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3600" b="0">
              <a:solidFill>
                <a:srgbClr val="000000"/>
              </a:solidFill>
              <a:latin typeface="Times New Roman" pitchFamily="16" charset="0"/>
            </a:endParaRPr>
          </a:p>
          <a:p>
            <a:pPr marL="341313" indent="-341313">
              <a:lnSpc>
                <a:spcPct val="100000"/>
              </a:lnSpc>
              <a:spcBef>
                <a:spcPts val="900"/>
              </a:spcBef>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3600" b="0">
                <a:solidFill>
                  <a:srgbClr val="000000"/>
                </a:solidFill>
                <a:latin typeface="Times New Roman" pitchFamily="16" charset="0"/>
              </a:rPr>
              <a:t>Conducted within controlled environment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xt Box 1"/>
          <p:cNvSpPr txBox="1">
            <a:spLocks noChangeArrowheads="1"/>
          </p:cNvSpPr>
          <p:nvPr/>
        </p:nvSpPr>
        <p:spPr bwMode="auto">
          <a:xfrm>
            <a:off x="1116013" y="260350"/>
            <a:ext cx="7067550" cy="1143000"/>
          </a:xfrm>
          <a:prstGeom prst="rect">
            <a:avLst/>
          </a:prstGeom>
          <a:noFill/>
          <a:ln w="9525">
            <a:noFill/>
            <a:round/>
            <a:headEnd/>
            <a:tailEnd/>
          </a:ln>
          <a:effectLst/>
        </p:spPr>
        <p:txBody>
          <a:bodyPr anchor="ctr"/>
          <a:lstStyle/>
          <a:p>
            <a:pPr algn="ctr">
              <a:lnSpc>
                <a:spcPct val="100000"/>
              </a:lnSpc>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4400" b="0">
                <a:solidFill>
                  <a:srgbClr val="000000"/>
                </a:solidFill>
                <a:latin typeface="Times New Roman" pitchFamily="16" charset="0"/>
              </a:rPr>
              <a:t>Pilot Study</a:t>
            </a:r>
          </a:p>
        </p:txBody>
      </p:sp>
      <p:sp>
        <p:nvSpPr>
          <p:cNvPr id="27650" name="Text Box 2"/>
          <p:cNvSpPr txBox="1">
            <a:spLocks noChangeArrowheads="1"/>
          </p:cNvSpPr>
          <p:nvPr/>
        </p:nvSpPr>
        <p:spPr bwMode="auto">
          <a:xfrm>
            <a:off x="457200" y="1600200"/>
            <a:ext cx="8229600" cy="4133850"/>
          </a:xfrm>
          <a:prstGeom prst="rect">
            <a:avLst/>
          </a:prstGeom>
          <a:noFill/>
          <a:ln w="9525">
            <a:noFill/>
            <a:round/>
            <a:headEnd/>
            <a:tailEnd/>
          </a:ln>
          <a:effectLst/>
        </p:spPr>
        <p:txBody>
          <a:bodyPr/>
          <a:lstStyle/>
          <a:p>
            <a:pPr marL="341313" indent="-341313">
              <a:lnSpc>
                <a:spcPct val="100000"/>
              </a:lnSpc>
              <a:spcBef>
                <a:spcPts val="900"/>
              </a:spcBef>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3600" b="0">
                <a:solidFill>
                  <a:srgbClr val="000000"/>
                </a:solidFill>
                <a:latin typeface="Times New Roman" pitchFamily="16" charset="0"/>
              </a:rPr>
              <a:t>Trials tested:</a:t>
            </a:r>
          </a:p>
          <a:p>
            <a:pPr marL="741363" lvl="1" indent="-284163">
              <a:lnSpc>
                <a:spcPct val="100000"/>
              </a:lnSpc>
              <a:spcBef>
                <a:spcPts val="900"/>
              </a:spcBef>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3600" b="0">
                <a:solidFill>
                  <a:srgbClr val="000000"/>
                </a:solidFill>
                <a:latin typeface="Times New Roman" pitchFamily="16" charset="0"/>
              </a:rPr>
              <a:t>Detection of objects commonly found in LTC facility</a:t>
            </a:r>
          </a:p>
          <a:p>
            <a:pPr marL="741363" lvl="1" indent="-284163">
              <a:lnSpc>
                <a:spcPct val="100000"/>
              </a:lnSpc>
              <a:spcBef>
                <a:spcPts val="900"/>
              </a:spcBef>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3600" b="0">
                <a:solidFill>
                  <a:srgbClr val="000000"/>
                </a:solidFill>
                <a:latin typeface="Times New Roman" pitchFamily="16" charset="0"/>
              </a:rPr>
              <a:t>Collision avoidance</a:t>
            </a:r>
          </a:p>
          <a:p>
            <a:pPr marL="741363" lvl="1" indent="-284163">
              <a:lnSpc>
                <a:spcPct val="100000"/>
              </a:lnSpc>
              <a:spcBef>
                <a:spcPts val="900"/>
              </a:spcBef>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3600" b="0">
                <a:solidFill>
                  <a:srgbClr val="000000"/>
                </a:solidFill>
                <a:latin typeface="Times New Roman" pitchFamily="16" charset="0"/>
              </a:rPr>
              <a:t>Correct prompt issued</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ext Box 1"/>
          <p:cNvSpPr txBox="1">
            <a:spLocks noChangeArrowheads="1"/>
          </p:cNvSpPr>
          <p:nvPr/>
        </p:nvSpPr>
        <p:spPr bwMode="auto">
          <a:xfrm>
            <a:off x="1116013" y="260350"/>
            <a:ext cx="7067550" cy="1143000"/>
          </a:xfrm>
          <a:prstGeom prst="rect">
            <a:avLst/>
          </a:prstGeom>
          <a:noFill/>
          <a:ln w="9525">
            <a:noFill/>
            <a:round/>
            <a:headEnd/>
            <a:tailEnd/>
          </a:ln>
          <a:effectLst/>
        </p:spPr>
        <p:txBody>
          <a:bodyPr anchor="ctr"/>
          <a:lstStyle/>
          <a:p>
            <a:pPr algn="ctr">
              <a:lnSpc>
                <a:spcPct val="100000"/>
              </a:lnSpc>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4400" b="0">
                <a:solidFill>
                  <a:srgbClr val="000000"/>
                </a:solidFill>
                <a:latin typeface="Times New Roman" pitchFamily="16" charset="0"/>
              </a:rPr>
              <a:t>Object Detection</a:t>
            </a:r>
          </a:p>
        </p:txBody>
      </p:sp>
      <p:sp>
        <p:nvSpPr>
          <p:cNvPr id="28674" name="Text Box 2"/>
          <p:cNvSpPr txBox="1">
            <a:spLocks noChangeArrowheads="1"/>
          </p:cNvSpPr>
          <p:nvPr/>
        </p:nvSpPr>
        <p:spPr bwMode="auto">
          <a:xfrm>
            <a:off x="457200" y="1600200"/>
            <a:ext cx="8229600" cy="4525963"/>
          </a:xfrm>
          <a:prstGeom prst="rect">
            <a:avLst/>
          </a:prstGeom>
          <a:noFill/>
          <a:ln w="9525">
            <a:noFill/>
            <a:round/>
            <a:headEnd/>
            <a:tailEnd/>
          </a:ln>
          <a:effectLst/>
        </p:spPr>
        <p:txBody>
          <a:bodyPr/>
          <a:lstStyle/>
          <a:p>
            <a:pPr marL="341313" indent="-341313">
              <a:lnSpc>
                <a:spcPct val="100000"/>
              </a:lnSpc>
              <a:spcBef>
                <a:spcPts val="800"/>
              </a:spcBef>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3200" b="0">
                <a:solidFill>
                  <a:srgbClr val="000000"/>
                </a:solidFill>
                <a:latin typeface="Times New Roman" pitchFamily="16" charset="0"/>
              </a:rPr>
              <a:t>Anti-collision system was tested with the following commonly-found objects:</a:t>
            </a:r>
          </a:p>
          <a:p>
            <a:pPr marL="741363" lvl="1" indent="-284163">
              <a:lnSpc>
                <a:spcPct val="100000"/>
              </a:lnSpc>
              <a:spcBef>
                <a:spcPts val="700"/>
              </a:spcBef>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b="0">
                <a:solidFill>
                  <a:srgbClr val="000000"/>
                </a:solidFill>
                <a:latin typeface="Times New Roman" pitchFamily="16" charset="0"/>
              </a:rPr>
              <a:t>A painted white wall with a flat finish</a:t>
            </a:r>
          </a:p>
          <a:p>
            <a:pPr marL="741363" lvl="1" indent="-284163">
              <a:lnSpc>
                <a:spcPct val="100000"/>
              </a:lnSpc>
              <a:spcBef>
                <a:spcPts val="700"/>
              </a:spcBef>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b="0">
                <a:solidFill>
                  <a:srgbClr val="000000"/>
                </a:solidFill>
                <a:latin typeface="Times New Roman" pitchFamily="16" charset="0"/>
              </a:rPr>
              <a:t>A light green aluminum 4-wheeled walker</a:t>
            </a:r>
          </a:p>
          <a:p>
            <a:pPr marL="741363" lvl="1" indent="-284163">
              <a:lnSpc>
                <a:spcPct val="100000"/>
              </a:lnSpc>
              <a:spcBef>
                <a:spcPts val="700"/>
              </a:spcBef>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b="0">
                <a:solidFill>
                  <a:srgbClr val="000000"/>
                </a:solidFill>
                <a:latin typeface="Times New Roman" pitchFamily="16" charset="0"/>
              </a:rPr>
              <a:t>A silver aluminum walking cane</a:t>
            </a:r>
          </a:p>
          <a:p>
            <a:pPr marL="741363" lvl="1" indent="-284163">
              <a:lnSpc>
                <a:spcPct val="100000"/>
              </a:lnSpc>
              <a:spcBef>
                <a:spcPts val="700"/>
              </a:spcBef>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b="0">
                <a:solidFill>
                  <a:srgbClr val="000000"/>
                </a:solidFill>
                <a:latin typeface="Times New Roman" pitchFamily="16" charset="0"/>
              </a:rPr>
              <a:t>A person who was standing still</a:t>
            </a:r>
          </a:p>
          <a:p>
            <a:pPr marL="741363" lvl="1" indent="-284163">
              <a:lnSpc>
                <a:spcPct val="100000"/>
              </a:lnSpc>
              <a:spcBef>
                <a:spcPts val="700"/>
              </a:spcBef>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b="0">
                <a:solidFill>
                  <a:srgbClr val="000000"/>
                </a:solidFill>
                <a:latin typeface="Times New Roman" pitchFamily="16" charset="0"/>
              </a:rPr>
              <a:t>A person who was moving</a:t>
            </a:r>
          </a:p>
          <a:p>
            <a:pPr marL="341313" indent="-341313">
              <a:lnSpc>
                <a:spcPct val="100000"/>
              </a:lnSpc>
              <a:spcBef>
                <a:spcPts val="800"/>
              </a:spcBef>
              <a:buFont typeface="Times New Roman" pitchFamily="16"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3200" b="0">
              <a:solidFill>
                <a:srgbClr val="000000"/>
              </a:solidFill>
              <a:latin typeface="Times New Roman" pitchFamily="16"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ext Box 1"/>
          <p:cNvSpPr txBox="1">
            <a:spLocks noChangeArrowheads="1"/>
          </p:cNvSpPr>
          <p:nvPr/>
        </p:nvSpPr>
        <p:spPr bwMode="auto">
          <a:xfrm>
            <a:off x="1116013" y="260350"/>
            <a:ext cx="7067550" cy="1143000"/>
          </a:xfrm>
          <a:prstGeom prst="rect">
            <a:avLst/>
          </a:prstGeom>
          <a:noFill/>
          <a:ln w="9525">
            <a:noFill/>
            <a:round/>
            <a:headEnd/>
            <a:tailEnd/>
          </a:ln>
          <a:effectLst/>
        </p:spPr>
        <p:txBody>
          <a:bodyPr anchor="ctr"/>
          <a:lstStyle/>
          <a:p>
            <a:pPr algn="ctr">
              <a:lnSpc>
                <a:spcPct val="100000"/>
              </a:lnSpc>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4400" b="0">
                <a:solidFill>
                  <a:srgbClr val="000000"/>
                </a:solidFill>
                <a:latin typeface="Times New Roman" pitchFamily="16" charset="0"/>
              </a:rPr>
              <a:t>Results</a:t>
            </a:r>
          </a:p>
        </p:txBody>
      </p:sp>
      <p:grpSp>
        <p:nvGrpSpPr>
          <p:cNvPr id="29698" name="Group 2"/>
          <p:cNvGrpSpPr>
            <a:grpSpLocks/>
          </p:cNvGrpSpPr>
          <p:nvPr/>
        </p:nvGrpSpPr>
        <p:grpSpPr bwMode="auto">
          <a:xfrm>
            <a:off x="1547813" y="1052513"/>
            <a:ext cx="5472112" cy="4144962"/>
            <a:chOff x="975" y="663"/>
            <a:chExt cx="3447" cy="2611"/>
          </a:xfrm>
        </p:grpSpPr>
        <p:pic>
          <p:nvPicPr>
            <p:cNvPr id="29699" name="Picture 3"/>
            <p:cNvPicPr>
              <a:picLocks noChangeAspect="1" noChangeArrowheads="1"/>
            </p:cNvPicPr>
            <p:nvPr/>
          </p:nvPicPr>
          <p:blipFill>
            <a:blip r:embed="rId3" cstate="print"/>
            <a:srcRect l="30905" t="27675" r="29720" b="32553"/>
            <a:stretch>
              <a:fillRect/>
            </a:stretch>
          </p:blipFill>
          <p:spPr bwMode="auto">
            <a:xfrm>
              <a:off x="975" y="663"/>
              <a:ext cx="3448" cy="2612"/>
            </a:xfrm>
            <a:prstGeom prst="rect">
              <a:avLst/>
            </a:prstGeom>
            <a:noFill/>
            <a:ln w="9525">
              <a:noFill/>
              <a:round/>
              <a:headEnd/>
              <a:tailEnd/>
            </a:ln>
            <a:effectLst/>
          </p:spPr>
        </p:pic>
        <p:sp>
          <p:nvSpPr>
            <p:cNvPr id="29700" name="Text Box 4"/>
            <p:cNvSpPr txBox="1">
              <a:spLocks noChangeArrowheads="1"/>
            </p:cNvSpPr>
            <p:nvPr/>
          </p:nvSpPr>
          <p:spPr bwMode="auto">
            <a:xfrm>
              <a:off x="975" y="663"/>
              <a:ext cx="3448" cy="2612"/>
            </a:xfrm>
            <a:prstGeom prst="rect">
              <a:avLst/>
            </a:prstGeom>
            <a:noFill/>
            <a:ln w="9525">
              <a:noFill/>
              <a:round/>
              <a:headEnd/>
              <a:tailEnd/>
            </a:ln>
            <a:effectLst/>
          </p:spPr>
          <p:txBody>
            <a:bodyPr wrap="none" anchor="ctr"/>
            <a:lstStyle/>
            <a:p>
              <a:endParaRPr lang="en-CA"/>
            </a:p>
          </p:txBody>
        </p:sp>
      </p:grpSp>
      <p:sp>
        <p:nvSpPr>
          <p:cNvPr id="29701" name="Rectangle 5"/>
          <p:cNvSpPr>
            <a:spLocks noChangeArrowheads="1"/>
          </p:cNvSpPr>
          <p:nvPr/>
        </p:nvSpPr>
        <p:spPr bwMode="auto">
          <a:xfrm>
            <a:off x="179388" y="5661025"/>
            <a:ext cx="8785225" cy="925513"/>
          </a:xfrm>
          <a:prstGeom prst="rect">
            <a:avLst/>
          </a:prstGeom>
          <a:noFill/>
          <a:ln w="9525">
            <a:noFill/>
            <a:round/>
            <a:headEnd/>
            <a:tailEnd/>
          </a:ln>
          <a:effectLst/>
        </p:spPr>
        <p:txBody>
          <a:bodyPr lIns="90000" tIns="46800" rIns="90000" bIns="46800"/>
          <a:lstStyle/>
          <a:p>
            <a:pPr marL="341313" indent="-341313">
              <a:lnSpc>
                <a:spcPct val="100000"/>
              </a:lnSpc>
              <a:spcBef>
                <a:spcPts val="1500"/>
              </a:spcBef>
              <a:buFont typeface="Times New Roman" pitchFamily="16"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a:solidFill>
                  <a:srgbClr val="000000"/>
                </a:solidFill>
                <a:latin typeface="Times New Roman" pitchFamily="16" charset="0"/>
              </a:rPr>
              <a:t>Misses occurred during wall and cane conditions</a:t>
            </a:r>
          </a:p>
          <a:p>
            <a:pPr marL="341313" indent="-341313">
              <a:lnSpc>
                <a:spcPct val="100000"/>
              </a:lnSpc>
              <a:spcBef>
                <a:spcPts val="1500"/>
              </a:spcBef>
              <a:buFont typeface="Times New Roman" pitchFamily="16"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a:solidFill>
                  <a:srgbClr val="000000"/>
                </a:solidFill>
                <a:latin typeface="Times New Roman" pitchFamily="16" charset="0"/>
              </a:rPr>
              <a:t>System performs better on larger and more textured objects</a:t>
            </a:r>
          </a:p>
        </p:txBody>
      </p:sp>
      <p:sp>
        <p:nvSpPr>
          <p:cNvPr id="29702" name="Text Box 6"/>
          <p:cNvSpPr txBox="1">
            <a:spLocks noChangeArrowheads="1"/>
          </p:cNvSpPr>
          <p:nvPr/>
        </p:nvSpPr>
        <p:spPr bwMode="auto">
          <a:xfrm>
            <a:off x="2700338" y="5059363"/>
            <a:ext cx="4751387" cy="460375"/>
          </a:xfrm>
          <a:prstGeom prst="rect">
            <a:avLst/>
          </a:prstGeom>
          <a:noFill/>
          <a:ln w="9525">
            <a:noFill/>
            <a:round/>
            <a:headEnd/>
            <a:tailEnd/>
          </a:ln>
          <a:effectLst/>
        </p:spPr>
        <p:txBody>
          <a:bodyPr lIns="90000" tIns="46800" rIns="90000" bIns="46800">
            <a:spAutoFit/>
          </a:bodyPr>
          <a:lstStyle/>
          <a:p>
            <a:pPr algn="ctr">
              <a:lnSpc>
                <a:spcPct val="100000"/>
              </a:lnSpc>
              <a:spcBef>
                <a:spcPts val="1500"/>
              </a:spcBef>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rgbClr val="000000"/>
                </a:solidFill>
                <a:latin typeface="Times New Roman" pitchFamily="16" charset="0"/>
              </a:rPr>
              <a:t>Overall Anti-collision Results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ext Box 1"/>
          <p:cNvSpPr txBox="1">
            <a:spLocks noChangeArrowheads="1"/>
          </p:cNvSpPr>
          <p:nvPr/>
        </p:nvSpPr>
        <p:spPr bwMode="auto">
          <a:xfrm>
            <a:off x="1116013" y="260350"/>
            <a:ext cx="7067550" cy="1143000"/>
          </a:xfrm>
          <a:prstGeom prst="rect">
            <a:avLst/>
          </a:prstGeom>
          <a:noFill/>
          <a:ln w="9525">
            <a:noFill/>
            <a:round/>
            <a:headEnd/>
            <a:tailEnd/>
          </a:ln>
          <a:effectLst/>
        </p:spPr>
        <p:txBody>
          <a:bodyPr anchor="ctr"/>
          <a:lstStyle/>
          <a:p>
            <a:pPr algn="ctr">
              <a:lnSpc>
                <a:spcPct val="100000"/>
              </a:lnSpc>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4400" b="0">
                <a:solidFill>
                  <a:srgbClr val="000000"/>
                </a:solidFill>
                <a:latin typeface="Times New Roman" pitchFamily="16" charset="0"/>
              </a:rPr>
              <a:t>Results</a:t>
            </a:r>
          </a:p>
        </p:txBody>
      </p:sp>
      <p:grpSp>
        <p:nvGrpSpPr>
          <p:cNvPr id="30722" name="Group 2"/>
          <p:cNvGrpSpPr>
            <a:grpSpLocks/>
          </p:cNvGrpSpPr>
          <p:nvPr/>
        </p:nvGrpSpPr>
        <p:grpSpPr bwMode="auto">
          <a:xfrm>
            <a:off x="1476375" y="1628775"/>
            <a:ext cx="6767513" cy="4006850"/>
            <a:chOff x="930" y="1026"/>
            <a:chExt cx="4263" cy="2524"/>
          </a:xfrm>
        </p:grpSpPr>
        <p:pic>
          <p:nvPicPr>
            <p:cNvPr id="30723" name="Picture 3"/>
            <p:cNvPicPr>
              <a:picLocks noChangeAspect="1" noChangeArrowheads="1"/>
            </p:cNvPicPr>
            <p:nvPr/>
          </p:nvPicPr>
          <p:blipFill>
            <a:blip r:embed="rId3" cstate="print"/>
            <a:srcRect l="20280" t="28621" r="15282" b="20485"/>
            <a:stretch>
              <a:fillRect/>
            </a:stretch>
          </p:blipFill>
          <p:spPr bwMode="auto">
            <a:xfrm>
              <a:off x="930" y="1026"/>
              <a:ext cx="4264" cy="2525"/>
            </a:xfrm>
            <a:prstGeom prst="rect">
              <a:avLst/>
            </a:prstGeom>
            <a:noFill/>
            <a:ln w="9525">
              <a:noFill/>
              <a:round/>
              <a:headEnd/>
              <a:tailEnd/>
            </a:ln>
            <a:effectLst/>
          </p:spPr>
        </p:pic>
        <p:sp>
          <p:nvSpPr>
            <p:cNvPr id="30724" name="Text Box 4"/>
            <p:cNvSpPr txBox="1">
              <a:spLocks noChangeArrowheads="1"/>
            </p:cNvSpPr>
            <p:nvPr/>
          </p:nvSpPr>
          <p:spPr bwMode="auto">
            <a:xfrm>
              <a:off x="930" y="1026"/>
              <a:ext cx="4264" cy="2525"/>
            </a:xfrm>
            <a:prstGeom prst="rect">
              <a:avLst/>
            </a:prstGeom>
            <a:noFill/>
            <a:ln w="9525">
              <a:noFill/>
              <a:round/>
              <a:headEnd/>
              <a:tailEnd/>
            </a:ln>
            <a:effectLst/>
          </p:spPr>
          <p:txBody>
            <a:bodyPr wrap="none" anchor="ctr"/>
            <a:lstStyle/>
            <a:p>
              <a:endParaRPr lang="en-CA"/>
            </a:p>
          </p:txBody>
        </p:sp>
      </p:grpSp>
      <p:sp>
        <p:nvSpPr>
          <p:cNvPr id="30725" name="Line 5"/>
          <p:cNvSpPr>
            <a:spLocks noChangeShapeType="1"/>
          </p:cNvSpPr>
          <p:nvPr/>
        </p:nvSpPr>
        <p:spPr bwMode="auto">
          <a:xfrm>
            <a:off x="2085975" y="2505075"/>
            <a:ext cx="5472113" cy="1588"/>
          </a:xfrm>
          <a:prstGeom prst="line">
            <a:avLst/>
          </a:prstGeom>
          <a:noFill/>
          <a:ln w="76320">
            <a:solidFill>
              <a:srgbClr val="000000"/>
            </a:solidFill>
            <a:miter lim="800000"/>
            <a:headEnd/>
            <a:tailEnd/>
          </a:ln>
          <a:effectLst/>
        </p:spPr>
        <p:txBody>
          <a:bodyPr/>
          <a:lstStyle/>
          <a:p>
            <a:endParaRPr lang="en-CA"/>
          </a:p>
        </p:txBody>
      </p:sp>
      <p:sp>
        <p:nvSpPr>
          <p:cNvPr id="30726" name="Text Box 6"/>
          <p:cNvSpPr txBox="1">
            <a:spLocks noChangeArrowheads="1"/>
          </p:cNvSpPr>
          <p:nvPr/>
        </p:nvSpPr>
        <p:spPr bwMode="auto">
          <a:xfrm>
            <a:off x="1763713" y="5661025"/>
            <a:ext cx="6048375" cy="825500"/>
          </a:xfrm>
          <a:prstGeom prst="rect">
            <a:avLst/>
          </a:prstGeom>
          <a:noFill/>
          <a:ln w="9525">
            <a:noFill/>
            <a:round/>
            <a:headEnd/>
            <a:tailEnd/>
          </a:ln>
          <a:effectLst/>
        </p:spPr>
        <p:txBody>
          <a:bodyPr lIns="90000" tIns="46800" rIns="90000" bIns="46800">
            <a:spAutoFit/>
          </a:bodyPr>
          <a:lstStyle/>
          <a:p>
            <a:pPr algn="ctr">
              <a:lnSpc>
                <a:spcPct val="100000"/>
              </a:lnSpc>
              <a:spcBef>
                <a:spcPts val="1500"/>
              </a:spcBef>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rgbClr val="000000"/>
                </a:solidFill>
                <a:latin typeface="Times New Roman" pitchFamily="16" charset="0"/>
              </a:rPr>
              <a:t>Distance between wheelchair and object when stopped</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 Box 1"/>
          <p:cNvSpPr txBox="1">
            <a:spLocks noChangeArrowheads="1"/>
          </p:cNvSpPr>
          <p:nvPr/>
        </p:nvSpPr>
        <p:spPr bwMode="auto">
          <a:xfrm>
            <a:off x="1116013" y="260350"/>
            <a:ext cx="7067550" cy="1143000"/>
          </a:xfrm>
          <a:prstGeom prst="rect">
            <a:avLst/>
          </a:prstGeom>
          <a:noFill/>
          <a:ln w="9525">
            <a:noFill/>
            <a:round/>
            <a:headEnd/>
            <a:tailEnd/>
          </a:ln>
          <a:effectLst/>
        </p:spPr>
        <p:txBody>
          <a:bodyPr anchor="ctr"/>
          <a:lstStyle/>
          <a:p>
            <a:pPr algn="ctr">
              <a:lnSpc>
                <a:spcPct val="100000"/>
              </a:lnSpc>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4400" b="0">
                <a:solidFill>
                  <a:srgbClr val="000000"/>
                </a:solidFill>
                <a:latin typeface="Times New Roman" pitchFamily="16" charset="0"/>
              </a:rPr>
              <a:t>Results</a:t>
            </a:r>
          </a:p>
        </p:txBody>
      </p:sp>
      <p:grpSp>
        <p:nvGrpSpPr>
          <p:cNvPr id="31746" name="Group 2"/>
          <p:cNvGrpSpPr>
            <a:grpSpLocks/>
          </p:cNvGrpSpPr>
          <p:nvPr/>
        </p:nvGrpSpPr>
        <p:grpSpPr bwMode="auto">
          <a:xfrm>
            <a:off x="755650" y="1268413"/>
            <a:ext cx="6623050" cy="4006850"/>
            <a:chOff x="476" y="799"/>
            <a:chExt cx="4172" cy="2524"/>
          </a:xfrm>
        </p:grpSpPr>
        <p:pic>
          <p:nvPicPr>
            <p:cNvPr id="31747" name="Picture 3"/>
            <p:cNvPicPr>
              <a:picLocks noChangeAspect="1" noChangeArrowheads="1"/>
            </p:cNvPicPr>
            <p:nvPr/>
          </p:nvPicPr>
          <p:blipFill>
            <a:blip r:embed="rId3" cstate="print"/>
            <a:srcRect l="24936" t="26096" r="29720" b="37323"/>
            <a:stretch>
              <a:fillRect/>
            </a:stretch>
          </p:blipFill>
          <p:spPr bwMode="auto">
            <a:xfrm>
              <a:off x="476" y="799"/>
              <a:ext cx="4173" cy="2525"/>
            </a:xfrm>
            <a:prstGeom prst="rect">
              <a:avLst/>
            </a:prstGeom>
            <a:noFill/>
            <a:ln w="9525">
              <a:noFill/>
              <a:round/>
              <a:headEnd/>
              <a:tailEnd/>
            </a:ln>
            <a:effectLst/>
          </p:spPr>
        </p:pic>
        <p:sp>
          <p:nvSpPr>
            <p:cNvPr id="31748" name="Text Box 4"/>
            <p:cNvSpPr txBox="1">
              <a:spLocks noChangeArrowheads="1"/>
            </p:cNvSpPr>
            <p:nvPr/>
          </p:nvSpPr>
          <p:spPr bwMode="auto">
            <a:xfrm>
              <a:off x="476" y="799"/>
              <a:ext cx="4173" cy="2525"/>
            </a:xfrm>
            <a:prstGeom prst="rect">
              <a:avLst/>
            </a:prstGeom>
            <a:noFill/>
            <a:ln w="9525">
              <a:noFill/>
              <a:round/>
              <a:headEnd/>
              <a:tailEnd/>
            </a:ln>
            <a:effectLst/>
          </p:spPr>
          <p:txBody>
            <a:bodyPr wrap="none" anchor="ctr"/>
            <a:lstStyle/>
            <a:p>
              <a:endParaRPr lang="en-CA"/>
            </a:p>
          </p:txBody>
        </p:sp>
      </p:grpSp>
      <p:sp>
        <p:nvSpPr>
          <p:cNvPr id="31749" name="Text Box 5"/>
          <p:cNvSpPr txBox="1">
            <a:spLocks noChangeArrowheads="1"/>
          </p:cNvSpPr>
          <p:nvPr/>
        </p:nvSpPr>
        <p:spPr bwMode="auto">
          <a:xfrm>
            <a:off x="2700338" y="5373688"/>
            <a:ext cx="4751387" cy="460375"/>
          </a:xfrm>
          <a:prstGeom prst="rect">
            <a:avLst/>
          </a:prstGeom>
          <a:noFill/>
          <a:ln w="9525">
            <a:noFill/>
            <a:round/>
            <a:headEnd/>
            <a:tailEnd/>
          </a:ln>
          <a:effectLst/>
        </p:spPr>
        <p:txBody>
          <a:bodyPr lIns="90000" tIns="46800" rIns="90000" bIns="46800">
            <a:spAutoFit/>
          </a:bodyPr>
          <a:lstStyle/>
          <a:p>
            <a:pPr algn="ctr">
              <a:lnSpc>
                <a:spcPct val="100000"/>
              </a:lnSpc>
              <a:spcBef>
                <a:spcPts val="1500"/>
              </a:spcBef>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rgbClr val="000000"/>
                </a:solidFill>
                <a:latin typeface="Times New Roman" pitchFamily="16" charset="0"/>
              </a:rPr>
              <a:t>Overall Prompting Results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1" name="Text Box 1"/>
          <p:cNvSpPr txBox="1">
            <a:spLocks noChangeArrowheads="1"/>
          </p:cNvSpPr>
          <p:nvPr/>
        </p:nvSpPr>
        <p:spPr bwMode="auto">
          <a:xfrm>
            <a:off x="1116013" y="260350"/>
            <a:ext cx="7067550" cy="1143000"/>
          </a:xfrm>
          <a:prstGeom prst="rect">
            <a:avLst/>
          </a:prstGeom>
          <a:noFill/>
          <a:ln w="9525">
            <a:noFill/>
            <a:round/>
            <a:headEnd/>
            <a:tailEnd/>
          </a:ln>
          <a:effectLst/>
        </p:spPr>
        <p:txBody>
          <a:bodyPr anchor="ctr"/>
          <a:lstStyle/>
          <a:p>
            <a:pPr algn="ctr">
              <a:lnSpc>
                <a:spcPct val="100000"/>
              </a:lnSpc>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4400" b="0">
                <a:solidFill>
                  <a:srgbClr val="000000"/>
                </a:solidFill>
                <a:latin typeface="Times New Roman" pitchFamily="16" charset="0"/>
              </a:rPr>
              <a:t>Assistive Technology</a:t>
            </a:r>
          </a:p>
        </p:txBody>
      </p:sp>
      <p:sp>
        <p:nvSpPr>
          <p:cNvPr id="5122" name="Text Box 2"/>
          <p:cNvSpPr txBox="1">
            <a:spLocks noChangeArrowheads="1"/>
          </p:cNvSpPr>
          <p:nvPr/>
        </p:nvSpPr>
        <p:spPr bwMode="auto">
          <a:xfrm>
            <a:off x="457200" y="1600200"/>
            <a:ext cx="8229600" cy="4525963"/>
          </a:xfrm>
          <a:prstGeom prst="rect">
            <a:avLst/>
          </a:prstGeom>
          <a:noFill/>
          <a:ln w="9525">
            <a:noFill/>
            <a:round/>
            <a:headEnd/>
            <a:tailEnd/>
          </a:ln>
          <a:effectLst/>
        </p:spPr>
        <p:txBody>
          <a:bodyPr/>
          <a:lstStyle/>
          <a:p>
            <a:pPr marL="341313" indent="-341313">
              <a:lnSpc>
                <a:spcPct val="90000"/>
              </a:lnSpc>
              <a:spcBef>
                <a:spcPts val="600"/>
              </a:spcBef>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b="0">
                <a:solidFill>
                  <a:srgbClr val="000000"/>
                </a:solidFill>
                <a:latin typeface="Times New Roman" pitchFamily="16" charset="0"/>
              </a:rPr>
              <a:t>Several technologies exclude people with disabilities</a:t>
            </a:r>
          </a:p>
          <a:p>
            <a:pPr marL="341313" indent="-341313">
              <a:lnSpc>
                <a:spcPct val="90000"/>
              </a:lnSpc>
              <a:spcBef>
                <a:spcPts val="600"/>
              </a:spcBef>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b="0">
                <a:solidFill>
                  <a:srgbClr val="000000"/>
                </a:solidFill>
                <a:latin typeface="Times New Roman" pitchFamily="16" charset="0"/>
              </a:rPr>
              <a:t>Wikipedia: “Assistive Technology (AT) is a generic term that includes assistive, adaptive, and rehabilitative devices and the process used in selecting, locating, and using them. AT promotes greater independence for people with disabilities by enabling them to perform tasks that they were formerly unable to accomplish, or had great difficulty accomplishing, by providing enhancements to or changed methods of interacting with the technology needed to accomplish such tasks.”</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ext Box 1"/>
          <p:cNvSpPr txBox="1">
            <a:spLocks noChangeArrowheads="1"/>
          </p:cNvSpPr>
          <p:nvPr/>
        </p:nvSpPr>
        <p:spPr bwMode="auto">
          <a:xfrm>
            <a:off x="1116013" y="260350"/>
            <a:ext cx="7067550" cy="1143000"/>
          </a:xfrm>
          <a:prstGeom prst="rect">
            <a:avLst/>
          </a:prstGeom>
          <a:noFill/>
          <a:ln w="9525">
            <a:noFill/>
            <a:round/>
            <a:headEnd/>
            <a:tailEnd/>
          </a:ln>
          <a:effectLst/>
        </p:spPr>
        <p:txBody>
          <a:bodyPr anchor="ctr"/>
          <a:lstStyle/>
          <a:p>
            <a:pPr algn="ctr">
              <a:lnSpc>
                <a:spcPct val="100000"/>
              </a:lnSpc>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4400" b="0">
                <a:solidFill>
                  <a:srgbClr val="000000"/>
                </a:solidFill>
                <a:latin typeface="Times New Roman" pitchFamily="16" charset="0"/>
              </a:rPr>
              <a:t>Now what???</a:t>
            </a:r>
          </a:p>
        </p:txBody>
      </p:sp>
      <p:sp>
        <p:nvSpPr>
          <p:cNvPr id="32770" name="Text Box 2"/>
          <p:cNvSpPr txBox="1">
            <a:spLocks noChangeArrowheads="1"/>
          </p:cNvSpPr>
          <p:nvPr/>
        </p:nvSpPr>
        <p:spPr bwMode="auto">
          <a:xfrm>
            <a:off x="457200" y="1600200"/>
            <a:ext cx="4038600" cy="4525963"/>
          </a:xfrm>
          <a:prstGeom prst="rect">
            <a:avLst/>
          </a:prstGeom>
          <a:noFill/>
          <a:ln w="9525">
            <a:noFill/>
            <a:round/>
            <a:headEnd/>
            <a:tailEnd/>
          </a:ln>
          <a:effectLst/>
        </p:spPr>
        <p:txBody>
          <a:bodyPr/>
          <a:lstStyle/>
          <a:p>
            <a:pPr marL="341313" indent="-341313">
              <a:lnSpc>
                <a:spcPct val="100000"/>
              </a:lnSpc>
              <a:spcBef>
                <a:spcPts val="700"/>
              </a:spcBef>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b="0">
                <a:solidFill>
                  <a:srgbClr val="000000"/>
                </a:solidFill>
                <a:latin typeface="Times New Roman" pitchFamily="16" charset="0"/>
              </a:rPr>
              <a:t>Example Scenario:</a:t>
            </a:r>
          </a:p>
        </p:txBody>
      </p:sp>
      <p:pic>
        <p:nvPicPr>
          <p:cNvPr id="32771" name="Picture 3"/>
          <p:cNvPicPr>
            <a:picLocks noChangeAspect="1" noChangeArrowheads="1"/>
          </p:cNvPicPr>
          <p:nvPr/>
        </p:nvPicPr>
        <p:blipFill>
          <a:blip r:embed="rId3" cstate="print"/>
          <a:srcRect l="38026" t="12918" r="36053" b="31131"/>
          <a:stretch>
            <a:fillRect/>
          </a:stretch>
        </p:blipFill>
        <p:spPr bwMode="auto">
          <a:xfrm>
            <a:off x="5435600" y="2781300"/>
            <a:ext cx="1771650" cy="2736850"/>
          </a:xfrm>
          <a:prstGeom prst="rect">
            <a:avLst/>
          </a:prstGeom>
          <a:noFill/>
          <a:ln w="9525">
            <a:noFill/>
            <a:round/>
            <a:headEnd/>
            <a:tailEnd/>
          </a:ln>
          <a:effectLst/>
        </p:spPr>
      </p:pic>
      <p:sp>
        <p:nvSpPr>
          <p:cNvPr id="32772" name="AutoShape 4"/>
          <p:cNvSpPr>
            <a:spLocks noChangeArrowheads="1"/>
          </p:cNvSpPr>
          <p:nvPr/>
        </p:nvSpPr>
        <p:spPr bwMode="auto">
          <a:xfrm>
            <a:off x="6372225" y="1341438"/>
            <a:ext cx="2376488" cy="1512887"/>
          </a:xfrm>
          <a:prstGeom prst="cloudCallout">
            <a:avLst>
              <a:gd name="adj1" fmla="val -58551"/>
              <a:gd name="adj2" fmla="val 56296"/>
            </a:avLst>
          </a:prstGeom>
          <a:solidFill>
            <a:srgbClr val="BBE0E3"/>
          </a:solidFill>
          <a:ln w="9360">
            <a:solidFill>
              <a:srgbClr val="000000"/>
            </a:solidFill>
            <a:miter lim="800000"/>
            <a:headEnd/>
            <a:tailEnd/>
          </a:ln>
          <a:effectLst/>
        </p:spPr>
        <p:txBody>
          <a:bodyPr lIns="90000" tIns="46800" rIns="90000" bIns="46800"/>
          <a:lstStyle/>
          <a:p>
            <a:pPr algn="ct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rgbClr val="000000"/>
                </a:solidFill>
              </a:rPr>
              <a:t>I’m hungry…</a:t>
            </a:r>
          </a:p>
        </p:txBody>
      </p:sp>
      <p:sp>
        <p:nvSpPr>
          <p:cNvPr id="32773" name="AutoShape 5"/>
          <p:cNvSpPr>
            <a:spLocks noChangeArrowheads="1"/>
          </p:cNvSpPr>
          <p:nvPr/>
        </p:nvSpPr>
        <p:spPr bwMode="auto">
          <a:xfrm rot="10800000">
            <a:off x="1765300" y="4078288"/>
            <a:ext cx="3167063" cy="2016125"/>
          </a:xfrm>
          <a:prstGeom prst="cloudCallout">
            <a:avLst>
              <a:gd name="adj1" fmla="val -80528"/>
              <a:gd name="adj2" fmla="val 11574"/>
            </a:avLst>
          </a:prstGeom>
          <a:solidFill>
            <a:srgbClr val="BBE0E3"/>
          </a:solidFill>
          <a:ln w="9360">
            <a:solidFill>
              <a:srgbClr val="000000"/>
            </a:solidFill>
            <a:miter lim="800000"/>
            <a:headEnd/>
            <a:tailEnd/>
          </a:ln>
          <a:effectLst/>
        </p:spPr>
        <p:txBody>
          <a:bodyPr rot="10800000" lIns="90000" tIns="46800" rIns="90000" bIns="46800"/>
          <a:lstStyle/>
          <a:p>
            <a:pPr algn="ct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rgbClr val="000000"/>
                </a:solidFill>
              </a:rPr>
              <a:t>It’s 11:50 a.m.  Mary eats lunch at 12:00</a:t>
            </a:r>
          </a:p>
          <a:p>
            <a:pPr algn="ct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a:solidFill>
                <a:srgbClr val="000000"/>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ext Box 1"/>
          <p:cNvSpPr txBox="1">
            <a:spLocks noChangeArrowheads="1"/>
          </p:cNvSpPr>
          <p:nvPr/>
        </p:nvSpPr>
        <p:spPr bwMode="auto">
          <a:xfrm>
            <a:off x="1116013" y="260350"/>
            <a:ext cx="7067550" cy="1143000"/>
          </a:xfrm>
          <a:prstGeom prst="rect">
            <a:avLst/>
          </a:prstGeom>
          <a:noFill/>
          <a:ln w="9525">
            <a:noFill/>
            <a:round/>
            <a:headEnd/>
            <a:tailEnd/>
          </a:ln>
          <a:effectLst/>
        </p:spPr>
        <p:txBody>
          <a:bodyPr anchor="ctr"/>
          <a:lstStyle/>
          <a:p>
            <a:pPr algn="ctr">
              <a:lnSpc>
                <a:spcPct val="100000"/>
              </a:lnSpc>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4400" b="0">
                <a:solidFill>
                  <a:srgbClr val="000000"/>
                </a:solidFill>
                <a:latin typeface="Times New Roman" pitchFamily="16" charset="0"/>
              </a:rPr>
              <a:t>Now what???</a:t>
            </a:r>
          </a:p>
        </p:txBody>
      </p:sp>
      <p:sp>
        <p:nvSpPr>
          <p:cNvPr id="33794" name="Text Box 2"/>
          <p:cNvSpPr txBox="1">
            <a:spLocks noChangeArrowheads="1"/>
          </p:cNvSpPr>
          <p:nvPr/>
        </p:nvSpPr>
        <p:spPr bwMode="auto">
          <a:xfrm>
            <a:off x="457200" y="1600200"/>
            <a:ext cx="4038600" cy="4525963"/>
          </a:xfrm>
          <a:prstGeom prst="rect">
            <a:avLst/>
          </a:prstGeom>
          <a:noFill/>
          <a:ln w="9525">
            <a:noFill/>
            <a:round/>
            <a:headEnd/>
            <a:tailEnd/>
          </a:ln>
          <a:effectLst/>
        </p:spPr>
        <p:txBody>
          <a:bodyPr/>
          <a:lstStyle/>
          <a:p>
            <a:pPr marL="341313" indent="-341313">
              <a:lnSpc>
                <a:spcPct val="100000"/>
              </a:lnSpc>
              <a:spcBef>
                <a:spcPts val="700"/>
              </a:spcBef>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b="0">
                <a:solidFill>
                  <a:srgbClr val="000000"/>
                </a:solidFill>
                <a:latin typeface="Times New Roman" pitchFamily="16" charset="0"/>
              </a:rPr>
              <a:t>Example Scenario:</a:t>
            </a:r>
          </a:p>
        </p:txBody>
      </p:sp>
      <p:grpSp>
        <p:nvGrpSpPr>
          <p:cNvPr id="33795" name="Group 3"/>
          <p:cNvGrpSpPr>
            <a:grpSpLocks/>
          </p:cNvGrpSpPr>
          <p:nvPr/>
        </p:nvGrpSpPr>
        <p:grpSpPr bwMode="auto">
          <a:xfrm>
            <a:off x="5435600" y="2781300"/>
            <a:ext cx="1770063" cy="2735263"/>
            <a:chOff x="3424" y="1752"/>
            <a:chExt cx="1115" cy="1723"/>
          </a:xfrm>
        </p:grpSpPr>
        <p:pic>
          <p:nvPicPr>
            <p:cNvPr id="33796" name="Picture 4"/>
            <p:cNvPicPr>
              <a:picLocks noChangeAspect="1" noChangeArrowheads="1"/>
            </p:cNvPicPr>
            <p:nvPr/>
          </p:nvPicPr>
          <p:blipFill>
            <a:blip r:embed="rId3" cstate="print"/>
            <a:srcRect l="38026" t="12918" r="36053" b="31131"/>
            <a:stretch>
              <a:fillRect/>
            </a:stretch>
          </p:blipFill>
          <p:spPr bwMode="auto">
            <a:xfrm>
              <a:off x="3424" y="1752"/>
              <a:ext cx="1116" cy="1724"/>
            </a:xfrm>
            <a:prstGeom prst="rect">
              <a:avLst/>
            </a:prstGeom>
            <a:noFill/>
            <a:ln w="9525">
              <a:noFill/>
              <a:round/>
              <a:headEnd/>
              <a:tailEnd/>
            </a:ln>
            <a:effectLst/>
          </p:spPr>
        </p:pic>
        <p:sp>
          <p:nvSpPr>
            <p:cNvPr id="33797" name="Text Box 5"/>
            <p:cNvSpPr txBox="1">
              <a:spLocks noChangeArrowheads="1"/>
            </p:cNvSpPr>
            <p:nvPr/>
          </p:nvSpPr>
          <p:spPr bwMode="auto">
            <a:xfrm>
              <a:off x="3424" y="1752"/>
              <a:ext cx="1116" cy="1724"/>
            </a:xfrm>
            <a:prstGeom prst="rect">
              <a:avLst/>
            </a:prstGeom>
            <a:noFill/>
            <a:ln w="9525">
              <a:noFill/>
              <a:round/>
              <a:headEnd/>
              <a:tailEnd/>
            </a:ln>
            <a:effectLst/>
          </p:spPr>
          <p:txBody>
            <a:bodyPr wrap="none" anchor="ctr"/>
            <a:lstStyle/>
            <a:p>
              <a:endParaRPr lang="en-CA"/>
            </a:p>
          </p:txBody>
        </p:sp>
      </p:grpSp>
      <p:sp>
        <p:nvSpPr>
          <p:cNvPr id="33798" name="AutoShape 6"/>
          <p:cNvSpPr>
            <a:spLocks noChangeArrowheads="1"/>
          </p:cNvSpPr>
          <p:nvPr/>
        </p:nvSpPr>
        <p:spPr bwMode="auto">
          <a:xfrm>
            <a:off x="6372225" y="1341438"/>
            <a:ext cx="2376488" cy="1512887"/>
          </a:xfrm>
          <a:prstGeom prst="cloudCallout">
            <a:avLst>
              <a:gd name="adj1" fmla="val -58551"/>
              <a:gd name="adj2" fmla="val 56296"/>
            </a:avLst>
          </a:prstGeom>
          <a:solidFill>
            <a:srgbClr val="BBE0E3"/>
          </a:solidFill>
          <a:ln w="9360">
            <a:solidFill>
              <a:srgbClr val="000000"/>
            </a:solidFill>
            <a:miter lim="800000"/>
            <a:headEnd/>
            <a:tailEnd/>
          </a:ln>
          <a:effectLst/>
        </p:spPr>
        <p:txBody>
          <a:bodyPr lIns="90000" tIns="46800" rIns="90000" bIns="46800"/>
          <a:lstStyle/>
          <a:p>
            <a:pPr algn="ct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rgbClr val="000000"/>
                </a:solidFill>
              </a:rPr>
              <a:t>I’m hungry…</a:t>
            </a:r>
          </a:p>
        </p:txBody>
      </p:sp>
      <p:sp>
        <p:nvSpPr>
          <p:cNvPr id="33799" name="AutoShape 7"/>
          <p:cNvSpPr>
            <a:spLocks noChangeArrowheads="1"/>
          </p:cNvSpPr>
          <p:nvPr/>
        </p:nvSpPr>
        <p:spPr bwMode="auto">
          <a:xfrm rot="10800000">
            <a:off x="1836738" y="4078288"/>
            <a:ext cx="3167062" cy="2016125"/>
          </a:xfrm>
          <a:prstGeom prst="wedgeEllipseCallout">
            <a:avLst>
              <a:gd name="adj1" fmla="val -80528"/>
              <a:gd name="adj2" fmla="val 11574"/>
            </a:avLst>
          </a:prstGeom>
          <a:solidFill>
            <a:srgbClr val="BBE0E3"/>
          </a:solidFill>
          <a:ln w="9360">
            <a:solidFill>
              <a:srgbClr val="000000"/>
            </a:solidFill>
            <a:miter lim="800000"/>
            <a:headEnd/>
            <a:tailEnd/>
          </a:ln>
          <a:effectLst/>
        </p:spPr>
        <p:txBody>
          <a:bodyPr rot="10800000" lIns="90000" tIns="46800" rIns="90000" bIns="46800"/>
          <a:lstStyle/>
          <a:p>
            <a:pPr algn="ct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rgbClr val="000000"/>
                </a:solidFill>
              </a:rPr>
              <a:t>It’s lunch time!  Let’s go to the dining hall!</a:t>
            </a:r>
          </a:p>
          <a:p>
            <a:pPr algn="ct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a:solidFill>
                <a:srgbClr val="000000"/>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ext Box 1"/>
          <p:cNvSpPr txBox="1">
            <a:spLocks noChangeArrowheads="1"/>
          </p:cNvSpPr>
          <p:nvPr/>
        </p:nvSpPr>
        <p:spPr bwMode="auto">
          <a:xfrm>
            <a:off x="1116013" y="260350"/>
            <a:ext cx="7067550" cy="1143000"/>
          </a:xfrm>
          <a:prstGeom prst="rect">
            <a:avLst/>
          </a:prstGeom>
          <a:noFill/>
          <a:ln w="9525">
            <a:noFill/>
            <a:round/>
            <a:headEnd/>
            <a:tailEnd/>
          </a:ln>
          <a:effectLst/>
        </p:spPr>
        <p:txBody>
          <a:bodyPr anchor="ctr"/>
          <a:lstStyle/>
          <a:p>
            <a:pPr algn="ctr">
              <a:lnSpc>
                <a:spcPct val="100000"/>
              </a:lnSpc>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4400" b="0">
                <a:solidFill>
                  <a:srgbClr val="000000"/>
                </a:solidFill>
                <a:latin typeface="Times New Roman" pitchFamily="16" charset="0"/>
              </a:rPr>
              <a:t>Navigation Assistance</a:t>
            </a:r>
          </a:p>
        </p:txBody>
      </p:sp>
      <p:sp>
        <p:nvSpPr>
          <p:cNvPr id="34818" name="Text Box 2"/>
          <p:cNvSpPr txBox="1">
            <a:spLocks noChangeArrowheads="1"/>
          </p:cNvSpPr>
          <p:nvPr/>
        </p:nvSpPr>
        <p:spPr bwMode="auto">
          <a:xfrm>
            <a:off x="457200" y="1600200"/>
            <a:ext cx="8229600" cy="4865688"/>
          </a:xfrm>
          <a:prstGeom prst="rect">
            <a:avLst/>
          </a:prstGeom>
          <a:noFill/>
          <a:ln w="9525">
            <a:noFill/>
            <a:round/>
            <a:headEnd/>
            <a:tailEnd/>
          </a:ln>
          <a:effectLst/>
        </p:spPr>
        <p:txBody>
          <a:bodyPr/>
          <a:lstStyle/>
          <a:p>
            <a:pPr marL="608013" indent="-608013">
              <a:lnSpc>
                <a:spcPct val="100000"/>
              </a:lnSpc>
              <a:spcBef>
                <a:spcPts val="800"/>
              </a:spcBef>
              <a:buFont typeface="Times New Roman" pitchFamily="16" charset="0"/>
              <a:buChar char="•"/>
              <a:tabLst>
                <a:tab pos="1177925" algn="l"/>
                <a:tab pos="2092325" algn="l"/>
                <a:tab pos="3006725" algn="l"/>
                <a:tab pos="3921125" algn="l"/>
                <a:tab pos="4835525" algn="l"/>
                <a:tab pos="5749925" algn="l"/>
                <a:tab pos="6664325" algn="l"/>
                <a:tab pos="7578725" algn="l"/>
                <a:tab pos="8493125" algn="l"/>
                <a:tab pos="9407525" algn="l"/>
                <a:tab pos="10321925" algn="l"/>
              </a:tabLst>
            </a:pPr>
            <a:r>
              <a:rPr lang="en-GB" sz="3200" b="0">
                <a:solidFill>
                  <a:srgbClr val="000000"/>
                </a:solidFill>
                <a:latin typeface="Times New Roman" pitchFamily="16" charset="0"/>
              </a:rPr>
              <a:t>To assist in navigation, wheelchair must know three things:</a:t>
            </a:r>
          </a:p>
          <a:p>
            <a:pPr marL="989013" lvl="1" indent="-531813">
              <a:lnSpc>
                <a:spcPct val="100000"/>
              </a:lnSpc>
              <a:spcBef>
                <a:spcPts val="700"/>
              </a:spcBef>
              <a:buFont typeface="Times New Roman" pitchFamily="16" charset="0"/>
              <a:buChar char="–"/>
              <a:tabLst>
                <a:tab pos="1177925" algn="l"/>
                <a:tab pos="2092325" algn="l"/>
                <a:tab pos="3006725" algn="l"/>
                <a:tab pos="3921125" algn="l"/>
                <a:tab pos="4835525" algn="l"/>
                <a:tab pos="5749925" algn="l"/>
                <a:tab pos="6664325" algn="l"/>
                <a:tab pos="7578725" algn="l"/>
                <a:tab pos="8493125" algn="l"/>
                <a:tab pos="9407525" algn="l"/>
                <a:tab pos="10321925" algn="l"/>
              </a:tabLst>
            </a:pPr>
            <a:r>
              <a:rPr lang="en-GB" sz="2800" b="0">
                <a:solidFill>
                  <a:srgbClr val="000000"/>
                </a:solidFill>
                <a:latin typeface="Times New Roman" pitchFamily="16" charset="0"/>
              </a:rPr>
              <a:t>Where the user wants to go (destination)</a:t>
            </a:r>
            <a:r>
              <a:rPr lang="ar-SA" sz="2800" b="0">
                <a:solidFill>
                  <a:srgbClr val="000000"/>
                </a:solidFill>
                <a:latin typeface="Times New Roman" pitchFamily="16" charset="0"/>
              </a:rPr>
              <a:t>‏</a:t>
            </a:r>
            <a:endParaRPr lang="en-GB" sz="2800" b="0">
              <a:solidFill>
                <a:srgbClr val="000000"/>
              </a:solidFill>
              <a:latin typeface="Times New Roman" pitchFamily="16" charset="0"/>
            </a:endParaRPr>
          </a:p>
          <a:p>
            <a:pPr marL="989013" lvl="1" indent="-531813">
              <a:lnSpc>
                <a:spcPct val="100000"/>
              </a:lnSpc>
              <a:spcBef>
                <a:spcPts val="700"/>
              </a:spcBef>
              <a:buFont typeface="Times New Roman" pitchFamily="16" charset="0"/>
              <a:buChar char="–"/>
              <a:tabLst>
                <a:tab pos="1177925" algn="l"/>
                <a:tab pos="2092325" algn="l"/>
                <a:tab pos="3006725" algn="l"/>
                <a:tab pos="3921125" algn="l"/>
                <a:tab pos="4835525" algn="l"/>
                <a:tab pos="5749925" algn="l"/>
                <a:tab pos="6664325" algn="l"/>
                <a:tab pos="7578725" algn="l"/>
                <a:tab pos="8493125" algn="l"/>
                <a:tab pos="9407525" algn="l"/>
                <a:tab pos="10321925" algn="l"/>
              </a:tabLst>
            </a:pPr>
            <a:r>
              <a:rPr lang="en-GB" sz="2800" b="0">
                <a:solidFill>
                  <a:srgbClr val="000000"/>
                </a:solidFill>
                <a:latin typeface="Times New Roman" pitchFamily="16" charset="0"/>
              </a:rPr>
              <a:t>Where the destination is located</a:t>
            </a:r>
          </a:p>
          <a:p>
            <a:pPr marL="989013" lvl="1" indent="-531813">
              <a:lnSpc>
                <a:spcPct val="100000"/>
              </a:lnSpc>
              <a:spcBef>
                <a:spcPts val="700"/>
              </a:spcBef>
              <a:buFont typeface="Times New Roman" pitchFamily="16" charset="0"/>
              <a:buChar char="–"/>
              <a:tabLst>
                <a:tab pos="1177925" algn="l"/>
                <a:tab pos="2092325" algn="l"/>
                <a:tab pos="3006725" algn="l"/>
                <a:tab pos="3921125" algn="l"/>
                <a:tab pos="4835525" algn="l"/>
                <a:tab pos="5749925" algn="l"/>
                <a:tab pos="6664325" algn="l"/>
                <a:tab pos="7578725" algn="l"/>
                <a:tab pos="8493125" algn="l"/>
                <a:tab pos="9407525" algn="l"/>
                <a:tab pos="10321925" algn="l"/>
              </a:tabLst>
            </a:pPr>
            <a:r>
              <a:rPr lang="en-GB" sz="2800" b="0">
                <a:solidFill>
                  <a:srgbClr val="000000"/>
                </a:solidFill>
                <a:latin typeface="Times New Roman" pitchFamily="16" charset="0"/>
              </a:rPr>
              <a:t>Where the chair is located</a:t>
            </a:r>
          </a:p>
          <a:p>
            <a:pPr marL="608013" indent="-608013">
              <a:lnSpc>
                <a:spcPct val="100000"/>
              </a:lnSpc>
              <a:spcBef>
                <a:spcPts val="800"/>
              </a:spcBef>
              <a:buFont typeface="Times New Roman" pitchFamily="16" charset="0"/>
              <a:buChar char="•"/>
              <a:tabLst>
                <a:tab pos="1177925" algn="l"/>
                <a:tab pos="2092325" algn="l"/>
                <a:tab pos="3006725" algn="l"/>
                <a:tab pos="3921125" algn="l"/>
                <a:tab pos="4835525" algn="l"/>
                <a:tab pos="5749925" algn="l"/>
                <a:tab pos="6664325" algn="l"/>
                <a:tab pos="7578725" algn="l"/>
                <a:tab pos="8493125" algn="l"/>
                <a:tab pos="9407525" algn="l"/>
                <a:tab pos="10321925" algn="l"/>
              </a:tabLst>
            </a:pPr>
            <a:r>
              <a:rPr lang="en-GB" sz="3200" b="0">
                <a:solidFill>
                  <a:srgbClr val="000000"/>
                </a:solidFill>
                <a:latin typeface="Times New Roman" pitchFamily="16" charset="0"/>
              </a:rPr>
              <a:t>User destination - learned user schedules and/or from past behaviours</a:t>
            </a:r>
          </a:p>
          <a:p>
            <a:pPr marL="608013" indent="-608013">
              <a:lnSpc>
                <a:spcPct val="100000"/>
              </a:lnSpc>
              <a:spcBef>
                <a:spcPts val="800"/>
              </a:spcBef>
              <a:buFont typeface="Times New Roman" pitchFamily="16" charset="0"/>
              <a:buChar char="•"/>
              <a:tabLst>
                <a:tab pos="1177925" algn="l"/>
                <a:tab pos="2092325" algn="l"/>
                <a:tab pos="3006725" algn="l"/>
                <a:tab pos="3921125" algn="l"/>
                <a:tab pos="4835525" algn="l"/>
                <a:tab pos="5749925" algn="l"/>
                <a:tab pos="6664325" algn="l"/>
                <a:tab pos="7578725" algn="l"/>
                <a:tab pos="8493125" algn="l"/>
                <a:tab pos="9407525" algn="l"/>
                <a:tab pos="10321925" algn="l"/>
              </a:tabLst>
            </a:pPr>
            <a:r>
              <a:rPr lang="en-GB" sz="3200" b="0">
                <a:solidFill>
                  <a:srgbClr val="000000"/>
                </a:solidFill>
                <a:latin typeface="Times New Roman" pitchFamily="16" charset="0"/>
              </a:rPr>
              <a:t>Locations – need maps!!</a:t>
            </a:r>
          </a:p>
          <a:p>
            <a:pPr marL="608013" indent="-608013">
              <a:lnSpc>
                <a:spcPct val="100000"/>
              </a:lnSpc>
              <a:spcBef>
                <a:spcPts val="800"/>
              </a:spcBef>
              <a:buFont typeface="Times New Roman" pitchFamily="16" charset="0"/>
              <a:buNone/>
              <a:tabLst>
                <a:tab pos="1177925" algn="l"/>
                <a:tab pos="2092325" algn="l"/>
                <a:tab pos="3006725" algn="l"/>
                <a:tab pos="3921125" algn="l"/>
                <a:tab pos="4835525" algn="l"/>
                <a:tab pos="5749925" algn="l"/>
                <a:tab pos="6664325" algn="l"/>
                <a:tab pos="7578725" algn="l"/>
                <a:tab pos="8493125" algn="l"/>
                <a:tab pos="9407525" algn="l"/>
                <a:tab pos="10321925" algn="l"/>
              </a:tabLst>
            </a:pPr>
            <a:endParaRPr lang="en-GB" sz="3200" b="0">
              <a:solidFill>
                <a:srgbClr val="000000"/>
              </a:solidFill>
              <a:latin typeface="Times New Roman" pitchFamily="16"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ext Box 1"/>
          <p:cNvSpPr txBox="1">
            <a:spLocks noChangeArrowheads="1"/>
          </p:cNvSpPr>
          <p:nvPr/>
        </p:nvSpPr>
        <p:spPr bwMode="auto">
          <a:xfrm>
            <a:off x="1116013" y="260350"/>
            <a:ext cx="7067550" cy="1143000"/>
          </a:xfrm>
          <a:prstGeom prst="rect">
            <a:avLst/>
          </a:prstGeom>
          <a:noFill/>
          <a:ln w="9525">
            <a:noFill/>
            <a:round/>
            <a:headEnd/>
            <a:tailEnd/>
          </a:ln>
          <a:effectLst/>
        </p:spPr>
        <p:txBody>
          <a:bodyPr anchor="ctr"/>
          <a:lstStyle/>
          <a:p>
            <a:pPr algn="ctr">
              <a:lnSpc>
                <a:spcPct val="100000"/>
              </a:lnSpc>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4400" b="0">
                <a:solidFill>
                  <a:srgbClr val="000000"/>
                </a:solidFill>
                <a:latin typeface="Times New Roman" pitchFamily="16" charset="0"/>
              </a:rPr>
              <a:t>Automated Mapping</a:t>
            </a:r>
          </a:p>
        </p:txBody>
      </p:sp>
      <p:sp>
        <p:nvSpPr>
          <p:cNvPr id="35842" name="Text Box 2"/>
          <p:cNvSpPr txBox="1">
            <a:spLocks noChangeArrowheads="1"/>
          </p:cNvSpPr>
          <p:nvPr/>
        </p:nvSpPr>
        <p:spPr bwMode="auto">
          <a:xfrm>
            <a:off x="250825" y="4149725"/>
            <a:ext cx="8135938" cy="2509838"/>
          </a:xfrm>
          <a:prstGeom prst="rect">
            <a:avLst/>
          </a:prstGeom>
          <a:noFill/>
          <a:ln w="9525">
            <a:noFill/>
            <a:round/>
            <a:headEnd/>
            <a:tailEnd/>
          </a:ln>
          <a:effectLst/>
        </p:spPr>
        <p:txBody>
          <a:bodyPr/>
          <a:lstStyle/>
          <a:p>
            <a:pPr marL="341313" indent="-341313">
              <a:lnSpc>
                <a:spcPct val="80000"/>
              </a:lnSpc>
              <a:spcBef>
                <a:spcPts val="625"/>
              </a:spcBef>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500" b="0">
                <a:solidFill>
                  <a:srgbClr val="000000"/>
                </a:solidFill>
                <a:latin typeface="Times New Roman" pitchFamily="16" charset="0"/>
              </a:rPr>
              <a:t>Wheelchair automatically builds map of environment using visual landmarks</a:t>
            </a:r>
          </a:p>
          <a:p>
            <a:pPr marL="341313" indent="-341313">
              <a:lnSpc>
                <a:spcPct val="80000"/>
              </a:lnSpc>
              <a:spcBef>
                <a:spcPts val="625"/>
              </a:spcBef>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500" b="0">
                <a:solidFill>
                  <a:srgbClr val="000000"/>
                </a:solidFill>
                <a:latin typeface="Times New Roman" pitchFamily="16" charset="0"/>
              </a:rPr>
              <a:t>Wheelchair can then find its current location by matching landmarks in the incoming images with those in the map</a:t>
            </a:r>
          </a:p>
          <a:p>
            <a:pPr marL="341313" indent="-341313">
              <a:lnSpc>
                <a:spcPct val="80000"/>
              </a:lnSpc>
              <a:spcBef>
                <a:spcPts val="625"/>
              </a:spcBef>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500" b="0">
                <a:solidFill>
                  <a:srgbClr val="000000"/>
                </a:solidFill>
                <a:latin typeface="Times New Roman" pitchFamily="16" charset="0"/>
              </a:rPr>
              <a:t>Known as SLAM</a:t>
            </a:r>
          </a:p>
        </p:txBody>
      </p:sp>
      <p:grpSp>
        <p:nvGrpSpPr>
          <p:cNvPr id="35843" name="Group 3"/>
          <p:cNvGrpSpPr>
            <a:grpSpLocks/>
          </p:cNvGrpSpPr>
          <p:nvPr/>
        </p:nvGrpSpPr>
        <p:grpSpPr bwMode="auto">
          <a:xfrm>
            <a:off x="1619250" y="1052513"/>
            <a:ext cx="5757863" cy="2952750"/>
            <a:chOff x="1020" y="663"/>
            <a:chExt cx="3627" cy="1860"/>
          </a:xfrm>
        </p:grpSpPr>
        <p:pic>
          <p:nvPicPr>
            <p:cNvPr id="35844" name="Picture 4"/>
            <p:cNvPicPr>
              <a:picLocks noChangeAspect="1" noChangeArrowheads="1"/>
            </p:cNvPicPr>
            <p:nvPr/>
          </p:nvPicPr>
          <p:blipFill>
            <a:blip r:embed="rId3" cstate="print"/>
            <a:srcRect/>
            <a:stretch>
              <a:fillRect/>
            </a:stretch>
          </p:blipFill>
          <p:spPr bwMode="auto">
            <a:xfrm>
              <a:off x="1020" y="663"/>
              <a:ext cx="3628" cy="1861"/>
            </a:xfrm>
            <a:prstGeom prst="rect">
              <a:avLst/>
            </a:prstGeom>
            <a:noFill/>
            <a:ln w="9525">
              <a:noFill/>
              <a:round/>
              <a:headEnd/>
              <a:tailEnd/>
            </a:ln>
            <a:effectLst/>
          </p:spPr>
        </p:pic>
        <p:sp>
          <p:nvSpPr>
            <p:cNvPr id="35845" name="Text Box 5"/>
            <p:cNvSpPr txBox="1">
              <a:spLocks noChangeArrowheads="1"/>
            </p:cNvSpPr>
            <p:nvPr/>
          </p:nvSpPr>
          <p:spPr bwMode="auto">
            <a:xfrm>
              <a:off x="1020" y="663"/>
              <a:ext cx="3628" cy="1861"/>
            </a:xfrm>
            <a:prstGeom prst="rect">
              <a:avLst/>
            </a:prstGeom>
            <a:noFill/>
            <a:ln w="9525">
              <a:noFill/>
              <a:round/>
              <a:headEnd/>
              <a:tailEnd/>
            </a:ln>
            <a:effectLst/>
          </p:spPr>
          <p:txBody>
            <a:bodyPr wrap="none" anchor="ctr"/>
            <a:lstStyle/>
            <a:p>
              <a:endParaRPr lang="en-CA"/>
            </a:p>
          </p:txBody>
        </p:sp>
      </p:gr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ext Box 1"/>
          <p:cNvSpPr txBox="1">
            <a:spLocks noChangeArrowheads="1"/>
          </p:cNvSpPr>
          <p:nvPr/>
        </p:nvSpPr>
        <p:spPr bwMode="auto">
          <a:xfrm>
            <a:off x="1116013" y="260350"/>
            <a:ext cx="7067550" cy="1143000"/>
          </a:xfrm>
          <a:prstGeom prst="rect">
            <a:avLst/>
          </a:prstGeom>
          <a:noFill/>
          <a:ln w="9525">
            <a:noFill/>
            <a:round/>
            <a:headEnd/>
            <a:tailEnd/>
          </a:ln>
          <a:effectLst/>
        </p:spPr>
        <p:txBody>
          <a:bodyPr anchor="ctr"/>
          <a:lstStyle/>
          <a:p>
            <a:pPr algn="ctr">
              <a:lnSpc>
                <a:spcPct val="100000"/>
              </a:lnSpc>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4400" b="0">
                <a:solidFill>
                  <a:srgbClr val="000000"/>
                </a:solidFill>
                <a:latin typeface="Times New Roman" pitchFamily="16" charset="0"/>
              </a:rPr>
              <a:t>Navigation Assistance</a:t>
            </a:r>
          </a:p>
        </p:txBody>
      </p:sp>
      <p:grpSp>
        <p:nvGrpSpPr>
          <p:cNvPr id="36866" name="Group 2"/>
          <p:cNvGrpSpPr>
            <a:grpSpLocks/>
          </p:cNvGrpSpPr>
          <p:nvPr/>
        </p:nvGrpSpPr>
        <p:grpSpPr bwMode="auto">
          <a:xfrm>
            <a:off x="22969538" y="24469725"/>
            <a:ext cx="10483850" cy="5935663"/>
            <a:chOff x="14469" y="15414"/>
            <a:chExt cx="6604" cy="3739"/>
          </a:xfrm>
        </p:grpSpPr>
        <p:pic>
          <p:nvPicPr>
            <p:cNvPr id="36867" name="Picture 3"/>
            <p:cNvPicPr>
              <a:picLocks noChangeAspect="1" noChangeArrowheads="1"/>
            </p:cNvPicPr>
            <p:nvPr/>
          </p:nvPicPr>
          <p:blipFill>
            <a:blip r:embed="rId3" cstate="print"/>
            <a:srcRect/>
            <a:stretch>
              <a:fillRect/>
            </a:stretch>
          </p:blipFill>
          <p:spPr bwMode="auto">
            <a:xfrm>
              <a:off x="14469" y="15414"/>
              <a:ext cx="6605" cy="3740"/>
            </a:xfrm>
            <a:prstGeom prst="rect">
              <a:avLst/>
            </a:prstGeom>
            <a:noFill/>
            <a:ln w="9525">
              <a:noFill/>
              <a:round/>
              <a:headEnd/>
              <a:tailEnd/>
            </a:ln>
            <a:effectLst/>
          </p:spPr>
        </p:pic>
        <p:sp>
          <p:nvSpPr>
            <p:cNvPr id="36868" name="Text Box 4"/>
            <p:cNvSpPr txBox="1">
              <a:spLocks noChangeArrowheads="1"/>
            </p:cNvSpPr>
            <p:nvPr/>
          </p:nvSpPr>
          <p:spPr bwMode="auto">
            <a:xfrm>
              <a:off x="14490" y="15435"/>
              <a:ext cx="6570" cy="3704"/>
            </a:xfrm>
            <a:prstGeom prst="rect">
              <a:avLst/>
            </a:prstGeom>
            <a:noFill/>
            <a:ln w="9525">
              <a:noFill/>
              <a:round/>
              <a:headEnd/>
              <a:tailEnd/>
            </a:ln>
            <a:effectLst/>
          </p:spPr>
          <p:txBody>
            <a:bodyPr lIns="405000" tIns="405000" rIns="405000" bIns="405000"/>
            <a:lstStyle/>
            <a:p>
              <a:pPr algn="just">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 pos="10134600" algn="l"/>
                </a:tabLst>
              </a:pPr>
              <a:r>
                <a:rPr lang="en-GB" sz="2800">
                  <a:solidFill>
                    <a:srgbClr val="000000"/>
                  </a:solidFill>
                </a:rPr>
                <a:t>After a global map is created using visual SLAM, adaptive audio prompts to assist in navigation will be determined as follows: </a:t>
              </a:r>
            </a:p>
            <a:p>
              <a:pPr algn="just">
                <a:lnSpc>
                  <a:spcPct val="100000"/>
                </a:lnSpc>
                <a:buClr>
                  <a:srgbClr val="FFFF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 pos="10134600" algn="l"/>
                </a:tabLst>
              </a:pPr>
              <a:endParaRPr lang="en-GB" sz="2800">
                <a:solidFill>
                  <a:srgbClr val="FFFFFF"/>
                </a:solidFill>
              </a:endParaRPr>
            </a:p>
            <a:p>
              <a:pPr algn="just">
                <a:lnSpc>
                  <a:spcPct val="100000"/>
                </a:lnSpc>
                <a:buClr>
                  <a:srgbClr val="FFFF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 pos="10134600" algn="l"/>
                </a:tabLst>
              </a:pPr>
              <a:endParaRPr lang="en-GB" sz="2800">
                <a:solidFill>
                  <a:srgbClr val="FFFFFF"/>
                </a:solidFill>
              </a:endParaRPr>
            </a:p>
          </p:txBody>
        </p:sp>
      </p:grpSp>
      <p:grpSp>
        <p:nvGrpSpPr>
          <p:cNvPr id="36869" name="Group 5"/>
          <p:cNvGrpSpPr>
            <a:grpSpLocks/>
          </p:cNvGrpSpPr>
          <p:nvPr/>
        </p:nvGrpSpPr>
        <p:grpSpPr bwMode="auto">
          <a:xfrm>
            <a:off x="457200" y="1600200"/>
            <a:ext cx="8228013" cy="4524375"/>
            <a:chOff x="288" y="1008"/>
            <a:chExt cx="5183" cy="2850"/>
          </a:xfrm>
        </p:grpSpPr>
        <p:pic>
          <p:nvPicPr>
            <p:cNvPr id="36870" name="Picture 6"/>
            <p:cNvPicPr>
              <a:picLocks noChangeAspect="1" noChangeArrowheads="1"/>
            </p:cNvPicPr>
            <p:nvPr/>
          </p:nvPicPr>
          <p:blipFill>
            <a:blip r:embed="rId4" cstate="print"/>
            <a:srcRect l="7414" t="7375" r="25781" b="18369"/>
            <a:stretch>
              <a:fillRect/>
            </a:stretch>
          </p:blipFill>
          <p:spPr bwMode="auto">
            <a:xfrm>
              <a:off x="776" y="1266"/>
              <a:ext cx="887" cy="628"/>
            </a:xfrm>
            <a:prstGeom prst="rect">
              <a:avLst/>
            </a:prstGeom>
            <a:noFill/>
            <a:ln w="9525">
              <a:noFill/>
              <a:round/>
              <a:headEnd/>
              <a:tailEnd/>
            </a:ln>
            <a:effectLst/>
          </p:spPr>
        </p:pic>
        <p:sp>
          <p:nvSpPr>
            <p:cNvPr id="36871" name="AutoShape 7"/>
            <p:cNvSpPr>
              <a:spLocks noChangeArrowheads="1"/>
            </p:cNvSpPr>
            <p:nvPr/>
          </p:nvSpPr>
          <p:spPr bwMode="auto">
            <a:xfrm>
              <a:off x="3820" y="1414"/>
              <a:ext cx="478" cy="259"/>
            </a:xfrm>
            <a:prstGeom prst="rightArrow">
              <a:avLst>
                <a:gd name="adj1" fmla="val 50000"/>
                <a:gd name="adj2" fmla="val 58870"/>
              </a:avLst>
            </a:prstGeom>
            <a:solidFill>
              <a:srgbClr val="BBE0E3"/>
            </a:solidFill>
            <a:ln w="25560">
              <a:solidFill>
                <a:srgbClr val="89A4A7"/>
              </a:solidFill>
              <a:miter lim="800000"/>
              <a:headEnd/>
              <a:tailEnd/>
            </a:ln>
            <a:effectLst/>
          </p:spPr>
          <p:txBody>
            <a:bodyPr wrap="none" anchor="ctr"/>
            <a:lstStyle/>
            <a:p>
              <a:endParaRPr lang="en-CA"/>
            </a:p>
          </p:txBody>
        </p:sp>
        <p:pic>
          <p:nvPicPr>
            <p:cNvPr id="36872" name="Picture 8"/>
            <p:cNvPicPr>
              <a:picLocks noChangeAspect="1" noChangeArrowheads="1"/>
            </p:cNvPicPr>
            <p:nvPr/>
          </p:nvPicPr>
          <p:blipFill>
            <a:blip r:embed="rId5" cstate="print"/>
            <a:srcRect/>
            <a:stretch>
              <a:fillRect/>
            </a:stretch>
          </p:blipFill>
          <p:spPr bwMode="auto">
            <a:xfrm>
              <a:off x="2673" y="2218"/>
              <a:ext cx="913" cy="535"/>
            </a:xfrm>
            <a:prstGeom prst="rect">
              <a:avLst/>
            </a:prstGeom>
            <a:noFill/>
            <a:ln w="9525">
              <a:noFill/>
              <a:round/>
              <a:headEnd/>
              <a:tailEnd/>
            </a:ln>
            <a:effectLst/>
          </p:spPr>
        </p:pic>
        <p:sp>
          <p:nvSpPr>
            <p:cNvPr id="36873" name="AutoShape 9"/>
            <p:cNvSpPr>
              <a:spLocks noChangeArrowheads="1"/>
            </p:cNvSpPr>
            <p:nvPr/>
          </p:nvSpPr>
          <p:spPr bwMode="auto">
            <a:xfrm>
              <a:off x="3820" y="2365"/>
              <a:ext cx="478" cy="259"/>
            </a:xfrm>
            <a:prstGeom prst="rightArrow">
              <a:avLst>
                <a:gd name="adj1" fmla="val 50000"/>
                <a:gd name="adj2" fmla="val 58870"/>
              </a:avLst>
            </a:prstGeom>
            <a:solidFill>
              <a:srgbClr val="BBE0E3"/>
            </a:solidFill>
            <a:ln w="25560">
              <a:solidFill>
                <a:srgbClr val="89A4A7"/>
              </a:solidFill>
              <a:miter lim="800000"/>
              <a:headEnd/>
              <a:tailEnd/>
            </a:ln>
            <a:effectLst/>
          </p:spPr>
          <p:txBody>
            <a:bodyPr wrap="none" anchor="ctr"/>
            <a:lstStyle/>
            <a:p>
              <a:endParaRPr lang="en-CA"/>
            </a:p>
          </p:txBody>
        </p:sp>
        <p:sp>
          <p:nvSpPr>
            <p:cNvPr id="36874" name="AutoShape 10"/>
            <p:cNvSpPr>
              <a:spLocks noChangeArrowheads="1"/>
            </p:cNvSpPr>
            <p:nvPr/>
          </p:nvSpPr>
          <p:spPr bwMode="auto">
            <a:xfrm>
              <a:off x="1822" y="2181"/>
              <a:ext cx="608" cy="590"/>
            </a:xfrm>
            <a:custGeom>
              <a:avLst/>
              <a:gdLst>
                <a:gd name="T0" fmla="*/ 924400 w 1065652"/>
                <a:gd name="T1" fmla="*/ 608757 h 1217514"/>
                <a:gd name="T2" fmla="*/ 532826 w 1065652"/>
                <a:gd name="T3" fmla="*/ 1056133 h 1217514"/>
                <a:gd name="T4" fmla="*/ 141252 w 1065652"/>
                <a:gd name="T5" fmla="*/ 608757 h 1217514"/>
                <a:gd name="T6" fmla="*/ 532826 w 1065652"/>
                <a:gd name="T7" fmla="*/ 161381 h 1217514"/>
                <a:gd name="T8" fmla="*/ 141252 w 1065652"/>
                <a:gd name="T9" fmla="*/ 483436 h 1217514"/>
                <a:gd name="T10" fmla="*/ 924400 w 1065652"/>
                <a:gd name="T11" fmla="*/ 734078 h 1217514"/>
              </a:gdLst>
              <a:ahLst/>
              <a:cxnLst>
                <a:cxn ang="0">
                  <a:pos x="T0" y="T1"/>
                </a:cxn>
                <a:cxn ang="0">
                  <a:pos x="T2" y="T3"/>
                </a:cxn>
                <a:cxn ang="0">
                  <a:pos x="T4" y="T5"/>
                </a:cxn>
                <a:cxn ang="0">
                  <a:pos x="T6" y="T7"/>
                </a:cxn>
              </a:cxnLst>
              <a:rect l="T8" t="T9" r="T10" b="T11"/>
              <a:pathLst>
                <a:path w="1065652" h="1217514">
                  <a:moveTo>
                    <a:pt x="141252" y="483436"/>
                  </a:moveTo>
                  <a:lnTo>
                    <a:pt x="407505" y="483436"/>
                  </a:lnTo>
                  <a:lnTo>
                    <a:pt x="407505" y="161381"/>
                  </a:lnTo>
                  <a:lnTo>
                    <a:pt x="658147" y="161381"/>
                  </a:lnTo>
                  <a:lnTo>
                    <a:pt x="658147" y="483436"/>
                  </a:lnTo>
                  <a:lnTo>
                    <a:pt x="924400" y="483436"/>
                  </a:lnTo>
                  <a:lnTo>
                    <a:pt x="924400" y="734078"/>
                  </a:lnTo>
                  <a:lnTo>
                    <a:pt x="658147" y="734078"/>
                  </a:lnTo>
                  <a:lnTo>
                    <a:pt x="658147" y="1056133"/>
                  </a:lnTo>
                  <a:lnTo>
                    <a:pt x="407505" y="1056133"/>
                  </a:lnTo>
                  <a:lnTo>
                    <a:pt x="407505" y="734078"/>
                  </a:lnTo>
                  <a:lnTo>
                    <a:pt x="141252" y="734078"/>
                  </a:lnTo>
                  <a:close/>
                </a:path>
              </a:pathLst>
            </a:custGeom>
            <a:solidFill>
              <a:srgbClr val="BBE0E3"/>
            </a:solidFill>
            <a:ln w="25560">
              <a:solidFill>
                <a:srgbClr val="89A4A7"/>
              </a:solidFill>
              <a:miter lim="800000"/>
              <a:headEnd/>
              <a:tailEnd/>
            </a:ln>
            <a:effectLst/>
          </p:spPr>
          <p:txBody>
            <a:bodyPr wrap="none" anchor="ctr"/>
            <a:lstStyle/>
            <a:p>
              <a:endParaRPr lang="en-CA"/>
            </a:p>
          </p:txBody>
        </p:sp>
        <p:sp>
          <p:nvSpPr>
            <p:cNvPr id="36875" name="AutoShape 11"/>
            <p:cNvSpPr>
              <a:spLocks noChangeArrowheads="1"/>
            </p:cNvSpPr>
            <p:nvPr/>
          </p:nvSpPr>
          <p:spPr bwMode="auto">
            <a:xfrm>
              <a:off x="1822" y="3157"/>
              <a:ext cx="608" cy="591"/>
            </a:xfrm>
            <a:custGeom>
              <a:avLst/>
              <a:gdLst>
                <a:gd name="T0" fmla="*/ 924400 w 1065652"/>
                <a:gd name="T1" fmla="*/ 609789 h 1219577"/>
                <a:gd name="T2" fmla="*/ 532826 w 1065652"/>
                <a:gd name="T3" fmla="*/ 1057922 h 1219577"/>
                <a:gd name="T4" fmla="*/ 141252 w 1065652"/>
                <a:gd name="T5" fmla="*/ 609789 h 1219577"/>
                <a:gd name="T6" fmla="*/ 532826 w 1065652"/>
                <a:gd name="T7" fmla="*/ 161655 h 1219577"/>
                <a:gd name="T8" fmla="*/ 141252 w 1065652"/>
                <a:gd name="T9" fmla="*/ 484468 h 1219577"/>
                <a:gd name="T10" fmla="*/ 924400 w 1065652"/>
                <a:gd name="T11" fmla="*/ 735109 h 1219577"/>
              </a:gdLst>
              <a:ahLst/>
              <a:cxnLst>
                <a:cxn ang="0">
                  <a:pos x="T0" y="T1"/>
                </a:cxn>
                <a:cxn ang="0">
                  <a:pos x="T2" y="T3"/>
                </a:cxn>
                <a:cxn ang="0">
                  <a:pos x="T4" y="T5"/>
                </a:cxn>
                <a:cxn ang="0">
                  <a:pos x="T6" y="T7"/>
                </a:cxn>
              </a:cxnLst>
              <a:rect l="T8" t="T9" r="T10" b="T11"/>
              <a:pathLst>
                <a:path w="1065652" h="1219577">
                  <a:moveTo>
                    <a:pt x="141252" y="484468"/>
                  </a:moveTo>
                  <a:lnTo>
                    <a:pt x="407505" y="484468"/>
                  </a:lnTo>
                  <a:lnTo>
                    <a:pt x="407505" y="161655"/>
                  </a:lnTo>
                  <a:lnTo>
                    <a:pt x="658147" y="161655"/>
                  </a:lnTo>
                  <a:lnTo>
                    <a:pt x="658147" y="484468"/>
                  </a:lnTo>
                  <a:lnTo>
                    <a:pt x="924400" y="484468"/>
                  </a:lnTo>
                  <a:lnTo>
                    <a:pt x="924400" y="735109"/>
                  </a:lnTo>
                  <a:lnTo>
                    <a:pt x="658147" y="735109"/>
                  </a:lnTo>
                  <a:lnTo>
                    <a:pt x="658147" y="1057922"/>
                  </a:lnTo>
                  <a:lnTo>
                    <a:pt x="407505" y="1057922"/>
                  </a:lnTo>
                  <a:lnTo>
                    <a:pt x="407505" y="735109"/>
                  </a:lnTo>
                  <a:lnTo>
                    <a:pt x="141252" y="735109"/>
                  </a:lnTo>
                  <a:close/>
                </a:path>
              </a:pathLst>
            </a:custGeom>
            <a:solidFill>
              <a:srgbClr val="BBE0E3"/>
            </a:solidFill>
            <a:ln w="25560">
              <a:solidFill>
                <a:srgbClr val="89A4A7"/>
              </a:solidFill>
              <a:miter lim="800000"/>
              <a:headEnd/>
              <a:tailEnd/>
            </a:ln>
            <a:effectLst/>
          </p:spPr>
          <p:txBody>
            <a:bodyPr wrap="none" anchor="ctr"/>
            <a:lstStyle/>
            <a:p>
              <a:endParaRPr lang="en-CA"/>
            </a:p>
          </p:txBody>
        </p:sp>
        <p:sp>
          <p:nvSpPr>
            <p:cNvPr id="36876" name="Rectangle 12"/>
            <p:cNvSpPr>
              <a:spLocks noChangeArrowheads="1"/>
            </p:cNvSpPr>
            <p:nvPr/>
          </p:nvSpPr>
          <p:spPr bwMode="auto">
            <a:xfrm>
              <a:off x="2559" y="3120"/>
              <a:ext cx="1087" cy="739"/>
            </a:xfrm>
            <a:prstGeom prst="rect">
              <a:avLst/>
            </a:prstGeom>
            <a:solidFill>
              <a:srgbClr val="000000"/>
            </a:solidFill>
            <a:ln w="25560">
              <a:solidFill>
                <a:srgbClr val="89A4A7"/>
              </a:solidFill>
              <a:miter lim="800000"/>
              <a:headEnd/>
              <a:tailEnd/>
            </a:ln>
            <a:effectLst/>
          </p:spPr>
          <p:txBody>
            <a:bodyPr lIns="90000" tIns="46800" rIns="90000" bIns="46800" anchor="ctr"/>
            <a:lstStyle/>
            <a:p>
              <a:pPr algn="ctr">
                <a:lnSpc>
                  <a:spcPct val="100000"/>
                </a:lnSpc>
                <a:buClr>
                  <a:srgbClr val="FFFFFF"/>
                </a:buClr>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500">
                  <a:solidFill>
                    <a:srgbClr val="FFFFFF"/>
                  </a:solidFill>
                  <a:latin typeface="Times New Roman" pitchFamily="16" charset="0"/>
                </a:rPr>
                <a:t>User Model</a:t>
              </a:r>
            </a:p>
            <a:p>
              <a:pPr algn="ctr">
                <a:lnSpc>
                  <a:spcPct val="100000"/>
                </a:lnSpc>
                <a:buClr>
                  <a:srgbClr val="FFFFFF"/>
                </a:buClr>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500">
                  <a:solidFill>
                    <a:srgbClr val="FFFFFF"/>
                  </a:solidFill>
                  <a:latin typeface="Times New Roman" pitchFamily="16" charset="0"/>
                </a:rPr>
                <a:t>(responsiveness, awareness etc.)</a:t>
              </a:r>
              <a:r>
                <a:rPr lang="ar-SA" sz="1500">
                  <a:solidFill>
                    <a:srgbClr val="FFFFFF"/>
                  </a:solidFill>
                  <a:latin typeface="Times New Roman" pitchFamily="16" charset="0"/>
                </a:rPr>
                <a:t>‏</a:t>
              </a:r>
              <a:endParaRPr lang="en-GB" sz="1500">
                <a:solidFill>
                  <a:srgbClr val="FFFFFF"/>
                </a:solidFill>
                <a:latin typeface="Times New Roman" pitchFamily="16" charset="0"/>
              </a:endParaRPr>
            </a:p>
          </p:txBody>
        </p:sp>
        <p:sp>
          <p:nvSpPr>
            <p:cNvPr id="36877" name="AutoShape 13"/>
            <p:cNvSpPr>
              <a:spLocks noChangeArrowheads="1"/>
            </p:cNvSpPr>
            <p:nvPr/>
          </p:nvSpPr>
          <p:spPr bwMode="auto">
            <a:xfrm>
              <a:off x="3820" y="3305"/>
              <a:ext cx="478" cy="259"/>
            </a:xfrm>
            <a:prstGeom prst="rightArrow">
              <a:avLst>
                <a:gd name="adj1" fmla="val 50000"/>
                <a:gd name="adj2" fmla="val 58870"/>
              </a:avLst>
            </a:prstGeom>
            <a:solidFill>
              <a:srgbClr val="BBE0E3"/>
            </a:solidFill>
            <a:ln w="25560">
              <a:solidFill>
                <a:srgbClr val="89A4A7"/>
              </a:solidFill>
              <a:miter lim="800000"/>
              <a:headEnd/>
              <a:tailEnd/>
            </a:ln>
            <a:effectLst/>
          </p:spPr>
          <p:txBody>
            <a:bodyPr wrap="none" anchor="ctr"/>
            <a:lstStyle/>
            <a:p>
              <a:endParaRPr lang="en-CA"/>
            </a:p>
          </p:txBody>
        </p:sp>
        <p:sp>
          <p:nvSpPr>
            <p:cNvPr id="36878" name="AutoShape 14"/>
            <p:cNvSpPr>
              <a:spLocks noChangeArrowheads="1"/>
            </p:cNvSpPr>
            <p:nvPr/>
          </p:nvSpPr>
          <p:spPr bwMode="auto">
            <a:xfrm>
              <a:off x="1820" y="1266"/>
              <a:ext cx="609" cy="591"/>
            </a:xfrm>
            <a:custGeom>
              <a:avLst/>
              <a:gdLst>
                <a:gd name="T0" fmla="*/ 925921 w 1067406"/>
                <a:gd name="T1" fmla="*/ 609789 h 1219578"/>
                <a:gd name="T2" fmla="*/ 533703 w 1067406"/>
                <a:gd name="T3" fmla="*/ 1057923 h 1219578"/>
                <a:gd name="T4" fmla="*/ 141485 w 1067406"/>
                <a:gd name="T5" fmla="*/ 609789 h 1219578"/>
                <a:gd name="T6" fmla="*/ 533703 w 1067406"/>
                <a:gd name="T7" fmla="*/ 161655 h 1219578"/>
                <a:gd name="T8" fmla="*/ 141485 w 1067406"/>
                <a:gd name="T9" fmla="*/ 484262 h 1219578"/>
                <a:gd name="T10" fmla="*/ 925921 w 1067406"/>
                <a:gd name="T11" fmla="*/ 735316 h 1219578"/>
              </a:gdLst>
              <a:ahLst/>
              <a:cxnLst>
                <a:cxn ang="0">
                  <a:pos x="T0" y="T1"/>
                </a:cxn>
                <a:cxn ang="0">
                  <a:pos x="T2" y="T3"/>
                </a:cxn>
                <a:cxn ang="0">
                  <a:pos x="T4" y="T5"/>
                </a:cxn>
                <a:cxn ang="0">
                  <a:pos x="T6" y="T7"/>
                </a:cxn>
              </a:cxnLst>
              <a:rect l="T8" t="T9" r="T10" b="T11"/>
              <a:pathLst>
                <a:path w="1067406" h="1219578">
                  <a:moveTo>
                    <a:pt x="141485" y="484262"/>
                  </a:moveTo>
                  <a:lnTo>
                    <a:pt x="408176" y="484262"/>
                  </a:lnTo>
                  <a:lnTo>
                    <a:pt x="408176" y="161655"/>
                  </a:lnTo>
                  <a:lnTo>
                    <a:pt x="659230" y="161655"/>
                  </a:lnTo>
                  <a:lnTo>
                    <a:pt x="659230" y="484262"/>
                  </a:lnTo>
                  <a:lnTo>
                    <a:pt x="925921" y="484262"/>
                  </a:lnTo>
                  <a:lnTo>
                    <a:pt x="925921" y="735316"/>
                  </a:lnTo>
                  <a:lnTo>
                    <a:pt x="659230" y="735316"/>
                  </a:lnTo>
                  <a:lnTo>
                    <a:pt x="659230" y="1057923"/>
                  </a:lnTo>
                  <a:lnTo>
                    <a:pt x="408176" y="1057923"/>
                  </a:lnTo>
                  <a:lnTo>
                    <a:pt x="408176" y="735316"/>
                  </a:lnTo>
                  <a:lnTo>
                    <a:pt x="141485" y="735316"/>
                  </a:lnTo>
                  <a:close/>
                </a:path>
              </a:pathLst>
            </a:custGeom>
            <a:solidFill>
              <a:srgbClr val="BBE0E3"/>
            </a:solidFill>
            <a:ln w="25560">
              <a:solidFill>
                <a:srgbClr val="89A4A7"/>
              </a:solidFill>
              <a:miter lim="800000"/>
              <a:headEnd/>
              <a:tailEnd/>
            </a:ln>
            <a:effectLst/>
          </p:spPr>
          <p:txBody>
            <a:bodyPr wrap="none" anchor="ctr"/>
            <a:lstStyle/>
            <a:p>
              <a:endParaRPr lang="en-CA"/>
            </a:p>
          </p:txBody>
        </p:sp>
        <p:pic>
          <p:nvPicPr>
            <p:cNvPr id="36879" name="Picture 15"/>
            <p:cNvPicPr>
              <a:picLocks noChangeAspect="1" noChangeArrowheads="1"/>
            </p:cNvPicPr>
            <p:nvPr/>
          </p:nvPicPr>
          <p:blipFill>
            <a:blip r:embed="rId6" cstate="print"/>
            <a:srcRect/>
            <a:stretch>
              <a:fillRect/>
            </a:stretch>
          </p:blipFill>
          <p:spPr bwMode="auto">
            <a:xfrm>
              <a:off x="2646" y="1156"/>
              <a:ext cx="956" cy="812"/>
            </a:xfrm>
            <a:prstGeom prst="rect">
              <a:avLst/>
            </a:prstGeom>
            <a:noFill/>
            <a:ln w="9525">
              <a:noFill/>
              <a:round/>
              <a:headEnd/>
              <a:tailEnd/>
            </a:ln>
            <a:effectLst/>
          </p:spPr>
        </p:pic>
        <p:sp>
          <p:nvSpPr>
            <p:cNvPr id="36880" name="Text Box 16"/>
            <p:cNvSpPr txBox="1">
              <a:spLocks noChangeArrowheads="1"/>
            </p:cNvSpPr>
            <p:nvPr/>
          </p:nvSpPr>
          <p:spPr bwMode="auto">
            <a:xfrm>
              <a:off x="288" y="1008"/>
              <a:ext cx="4435" cy="328"/>
            </a:xfrm>
            <a:prstGeom prst="rect">
              <a:avLst/>
            </a:prstGeom>
            <a:noFill/>
            <a:ln w="9525">
              <a:noFill/>
              <a:round/>
              <a:headEnd/>
              <a:tailEnd/>
            </a:ln>
            <a:effectLst/>
          </p:spPr>
          <p:txBody>
            <a:bodyPr lIns="90000" tIns="46800" rIns="90000" bIns="46800">
              <a:spAutoFit/>
            </a:bodyPr>
            <a:lstStyle/>
            <a:p>
              <a:pPr marL="512763" indent="-457200">
                <a:lnSpc>
                  <a:spcPct val="100000"/>
                </a:lnSpc>
                <a:buFont typeface="Arial" charset="0"/>
                <a:buAutoNum type="arabicPeriod"/>
                <a:tabLst>
                  <a:tab pos="512763" algn="l"/>
                  <a:tab pos="1427163" algn="l"/>
                  <a:tab pos="2341563" algn="l"/>
                  <a:tab pos="3255963" algn="l"/>
                  <a:tab pos="4170363" algn="l"/>
                  <a:tab pos="5084763" algn="l"/>
                  <a:tab pos="5999163" algn="l"/>
                  <a:tab pos="6913563" algn="l"/>
                  <a:tab pos="7827963" algn="l"/>
                  <a:tab pos="8742363" algn="l"/>
                  <a:tab pos="9656763" algn="l"/>
                  <a:tab pos="10571163" algn="l"/>
                </a:tabLst>
              </a:pPr>
              <a:r>
                <a:rPr lang="en-GB" sz="2800">
                  <a:solidFill>
                    <a:srgbClr val="000000"/>
                  </a:solidFill>
                </a:rPr>
                <a:t>Annotate Map</a:t>
              </a:r>
            </a:p>
          </p:txBody>
        </p:sp>
        <p:sp>
          <p:nvSpPr>
            <p:cNvPr id="36881" name="Text Box 17"/>
            <p:cNvSpPr txBox="1">
              <a:spLocks noChangeArrowheads="1"/>
            </p:cNvSpPr>
            <p:nvPr/>
          </p:nvSpPr>
          <p:spPr bwMode="auto">
            <a:xfrm>
              <a:off x="288" y="1931"/>
              <a:ext cx="4435" cy="328"/>
            </a:xfrm>
            <a:prstGeom prst="rect">
              <a:avLst/>
            </a:prstGeom>
            <a:noFill/>
            <a:ln w="9525">
              <a:noFill/>
              <a:round/>
              <a:headEnd/>
              <a:tailEnd/>
            </a:ln>
            <a:effectLst/>
          </p:spPr>
          <p:txBody>
            <a:bodyPr lIns="90000" tIns="46800" rIns="90000" bIns="46800">
              <a:spAutoFit/>
            </a:bodyPr>
            <a:lstStyle/>
            <a:p>
              <a:pPr marL="512763" indent="-457200">
                <a:lnSpc>
                  <a:spcPct val="100000"/>
                </a:lnSpc>
                <a:buFont typeface="Arial" charset="0"/>
                <a:buAutoNum type="arabicPeriod"/>
                <a:tabLst>
                  <a:tab pos="512763" algn="l"/>
                  <a:tab pos="1427163" algn="l"/>
                  <a:tab pos="2341563" algn="l"/>
                  <a:tab pos="3255963" algn="l"/>
                  <a:tab pos="4170363" algn="l"/>
                  <a:tab pos="5084763" algn="l"/>
                  <a:tab pos="5999163" algn="l"/>
                  <a:tab pos="6913563" algn="l"/>
                  <a:tab pos="7827963" algn="l"/>
                  <a:tab pos="8742363" algn="l"/>
                  <a:tab pos="9656763" algn="l"/>
                  <a:tab pos="10571163" algn="l"/>
                </a:tabLst>
              </a:pPr>
              <a:r>
                <a:rPr lang="en-GB" sz="2800">
                  <a:solidFill>
                    <a:srgbClr val="000000"/>
                  </a:solidFill>
                </a:rPr>
                <a:t>Compute Path</a:t>
              </a:r>
            </a:p>
          </p:txBody>
        </p:sp>
        <p:grpSp>
          <p:nvGrpSpPr>
            <p:cNvPr id="36882" name="Group 18"/>
            <p:cNvGrpSpPr>
              <a:grpSpLocks/>
            </p:cNvGrpSpPr>
            <p:nvPr/>
          </p:nvGrpSpPr>
          <p:grpSpPr bwMode="auto">
            <a:xfrm>
              <a:off x="4516" y="1193"/>
              <a:ext cx="955" cy="676"/>
              <a:chOff x="4516" y="1193"/>
              <a:chExt cx="955" cy="676"/>
            </a:xfrm>
          </p:grpSpPr>
          <p:pic>
            <p:nvPicPr>
              <p:cNvPr id="36883" name="Picture 19"/>
              <p:cNvPicPr>
                <a:picLocks noChangeAspect="1" noChangeArrowheads="1"/>
              </p:cNvPicPr>
              <p:nvPr/>
            </p:nvPicPr>
            <p:blipFill>
              <a:blip r:embed="rId7" cstate="print"/>
              <a:srcRect l="7410" t="7365" r="25780" b="18367"/>
              <a:stretch>
                <a:fillRect/>
              </a:stretch>
            </p:blipFill>
            <p:spPr bwMode="auto">
              <a:xfrm>
                <a:off x="4516" y="1193"/>
                <a:ext cx="956" cy="677"/>
              </a:xfrm>
              <a:prstGeom prst="rect">
                <a:avLst/>
              </a:prstGeom>
              <a:noFill/>
              <a:ln w="9525">
                <a:noFill/>
                <a:round/>
                <a:headEnd/>
                <a:tailEnd/>
              </a:ln>
              <a:effectLst/>
            </p:spPr>
          </p:pic>
          <p:sp>
            <p:nvSpPr>
              <p:cNvPr id="36884" name="Text Box 20"/>
              <p:cNvSpPr txBox="1">
                <a:spLocks noChangeArrowheads="1"/>
              </p:cNvSpPr>
              <p:nvPr/>
            </p:nvSpPr>
            <p:spPr bwMode="auto">
              <a:xfrm>
                <a:off x="4972" y="1326"/>
                <a:ext cx="435" cy="155"/>
              </a:xfrm>
              <a:prstGeom prst="rect">
                <a:avLst/>
              </a:prstGeom>
              <a:noFill/>
              <a:ln w="9525">
                <a:noFill/>
                <a:round/>
                <a:headEnd/>
                <a:tailEnd/>
              </a:ln>
              <a:effectLst/>
            </p:spPr>
            <p:txBody>
              <a:bodyPr lIns="90000" tIns="46800" rIns="90000" bIns="46800">
                <a:spAutoFit/>
              </a:bodyPr>
              <a:lstStyle/>
              <a:p>
                <a:pPr>
                  <a:lnSpc>
                    <a:spcPct val="100000"/>
                  </a:lnSpc>
                  <a:buClr>
                    <a:srgbClr val="FF00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000">
                    <a:solidFill>
                      <a:srgbClr val="FF0000"/>
                    </a:solidFill>
                  </a:rPr>
                  <a:t>Lounge</a:t>
                </a:r>
              </a:p>
            </p:txBody>
          </p:sp>
          <p:sp>
            <p:nvSpPr>
              <p:cNvPr id="36885" name="Text Box 21"/>
              <p:cNvSpPr txBox="1">
                <a:spLocks noChangeArrowheads="1"/>
              </p:cNvSpPr>
              <p:nvPr/>
            </p:nvSpPr>
            <p:spPr bwMode="auto">
              <a:xfrm>
                <a:off x="4978" y="1562"/>
                <a:ext cx="478" cy="155"/>
              </a:xfrm>
              <a:prstGeom prst="rect">
                <a:avLst/>
              </a:prstGeom>
              <a:noFill/>
              <a:ln w="9525">
                <a:noFill/>
                <a:round/>
                <a:headEnd/>
                <a:tailEnd/>
              </a:ln>
              <a:effectLst/>
            </p:spPr>
            <p:txBody>
              <a:bodyPr lIns="90000" tIns="46800" rIns="90000" bIns="46800">
                <a:spAutoFit/>
              </a:bodyPr>
              <a:lstStyle/>
              <a:p>
                <a:pPr>
                  <a:lnSpc>
                    <a:spcPct val="100000"/>
                  </a:lnSpc>
                  <a:buClr>
                    <a:srgbClr val="FF00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000">
                    <a:solidFill>
                      <a:srgbClr val="FF0000"/>
                    </a:solidFill>
                  </a:rPr>
                  <a:t>Kitchen</a:t>
                </a:r>
              </a:p>
            </p:txBody>
          </p:sp>
          <p:sp>
            <p:nvSpPr>
              <p:cNvPr id="36886" name="Text Box 22"/>
              <p:cNvSpPr txBox="1">
                <a:spLocks noChangeArrowheads="1"/>
              </p:cNvSpPr>
              <p:nvPr/>
            </p:nvSpPr>
            <p:spPr bwMode="auto">
              <a:xfrm>
                <a:off x="4542" y="1340"/>
                <a:ext cx="522" cy="155"/>
              </a:xfrm>
              <a:prstGeom prst="rect">
                <a:avLst/>
              </a:prstGeom>
              <a:noFill/>
              <a:ln w="9525">
                <a:noFill/>
                <a:round/>
                <a:headEnd/>
                <a:tailEnd/>
              </a:ln>
              <a:effectLst/>
            </p:spPr>
            <p:txBody>
              <a:bodyPr lIns="90000" tIns="46800" rIns="90000" bIns="46800">
                <a:spAutoFit/>
              </a:bodyPr>
              <a:lstStyle/>
              <a:p>
                <a:pPr>
                  <a:lnSpc>
                    <a:spcPct val="100000"/>
                  </a:lnSpc>
                  <a:buClr>
                    <a:srgbClr val="FF00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000">
                    <a:solidFill>
                      <a:srgbClr val="FF0000"/>
                    </a:solidFill>
                  </a:rPr>
                  <a:t>Bedroom</a:t>
                </a:r>
              </a:p>
            </p:txBody>
          </p:sp>
        </p:grpSp>
        <p:pic>
          <p:nvPicPr>
            <p:cNvPr id="36887" name="Picture 23"/>
            <p:cNvPicPr>
              <a:picLocks noChangeAspect="1" noChangeArrowheads="1"/>
            </p:cNvPicPr>
            <p:nvPr/>
          </p:nvPicPr>
          <p:blipFill>
            <a:blip r:embed="rId7" cstate="print"/>
            <a:srcRect l="7410" t="7365" r="25780" b="18367"/>
            <a:stretch>
              <a:fillRect/>
            </a:stretch>
          </p:blipFill>
          <p:spPr bwMode="auto">
            <a:xfrm>
              <a:off x="733" y="2190"/>
              <a:ext cx="956" cy="677"/>
            </a:xfrm>
            <a:prstGeom prst="rect">
              <a:avLst/>
            </a:prstGeom>
            <a:noFill/>
            <a:ln w="9525">
              <a:noFill/>
              <a:round/>
              <a:headEnd/>
              <a:tailEnd/>
            </a:ln>
            <a:effectLst/>
          </p:spPr>
        </p:pic>
        <p:sp>
          <p:nvSpPr>
            <p:cNvPr id="36888" name="Text Box 24"/>
            <p:cNvSpPr txBox="1">
              <a:spLocks noChangeArrowheads="1"/>
            </p:cNvSpPr>
            <p:nvPr/>
          </p:nvSpPr>
          <p:spPr bwMode="auto">
            <a:xfrm>
              <a:off x="1190" y="2324"/>
              <a:ext cx="435" cy="155"/>
            </a:xfrm>
            <a:prstGeom prst="rect">
              <a:avLst/>
            </a:prstGeom>
            <a:noFill/>
            <a:ln w="9525">
              <a:noFill/>
              <a:round/>
              <a:headEnd/>
              <a:tailEnd/>
            </a:ln>
            <a:effectLst/>
          </p:spPr>
          <p:txBody>
            <a:bodyPr lIns="90000" tIns="46800" rIns="90000" bIns="46800">
              <a:spAutoFit/>
            </a:bodyPr>
            <a:lstStyle/>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000">
                  <a:solidFill>
                    <a:srgbClr val="000000"/>
                  </a:solidFill>
                </a:rPr>
                <a:t>Lounge</a:t>
              </a:r>
            </a:p>
          </p:txBody>
        </p:sp>
        <p:sp>
          <p:nvSpPr>
            <p:cNvPr id="36889" name="Text Box 25"/>
            <p:cNvSpPr txBox="1">
              <a:spLocks noChangeArrowheads="1"/>
            </p:cNvSpPr>
            <p:nvPr/>
          </p:nvSpPr>
          <p:spPr bwMode="auto">
            <a:xfrm>
              <a:off x="1195" y="2559"/>
              <a:ext cx="478" cy="155"/>
            </a:xfrm>
            <a:prstGeom prst="rect">
              <a:avLst/>
            </a:prstGeom>
            <a:noFill/>
            <a:ln w="9525">
              <a:noFill/>
              <a:round/>
              <a:headEnd/>
              <a:tailEnd/>
            </a:ln>
            <a:effectLst/>
          </p:spPr>
          <p:txBody>
            <a:bodyPr lIns="90000" tIns="46800" rIns="90000" bIns="46800">
              <a:spAutoFit/>
            </a:bodyPr>
            <a:lstStyle/>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000">
                  <a:solidFill>
                    <a:srgbClr val="000000"/>
                  </a:solidFill>
                </a:rPr>
                <a:t>Kitchen</a:t>
              </a:r>
            </a:p>
          </p:txBody>
        </p:sp>
        <p:sp>
          <p:nvSpPr>
            <p:cNvPr id="36890" name="AutoShape 26"/>
            <p:cNvSpPr>
              <a:spLocks noChangeArrowheads="1"/>
            </p:cNvSpPr>
            <p:nvPr/>
          </p:nvSpPr>
          <p:spPr bwMode="auto">
            <a:xfrm>
              <a:off x="907" y="2485"/>
              <a:ext cx="87" cy="111"/>
            </a:xfrm>
            <a:custGeom>
              <a:avLst/>
              <a:gdLst>
                <a:gd name="T0" fmla="*/ 36623 w 152486"/>
                <a:gd name="T1" fmla="*/ 55014 h 229057"/>
                <a:gd name="T2" fmla="*/ 115863 w 152486"/>
                <a:gd name="T3" fmla="*/ 55014 h 229057"/>
                <a:gd name="T4" fmla="*/ 115863 w 152486"/>
                <a:gd name="T5" fmla="*/ 174043 h 229057"/>
                <a:gd name="T6" fmla="*/ 36623 w 152486"/>
                <a:gd name="T7" fmla="*/ 174043 h 229057"/>
                <a:gd name="T8" fmla="*/ 21696 w 152486"/>
                <a:gd name="T9" fmla="*/ 45077 h 229057"/>
                <a:gd name="T10" fmla="*/ 130790 w 152486"/>
                <a:gd name="T11" fmla="*/ 183980 h 229057"/>
              </a:gdLst>
              <a:ahLst/>
              <a:cxnLst>
                <a:cxn ang="0">
                  <a:pos x="T0" y="T1"/>
                </a:cxn>
                <a:cxn ang="0">
                  <a:pos x="T2" y="T3"/>
                </a:cxn>
                <a:cxn ang="0">
                  <a:pos x="T4" y="T5"/>
                </a:cxn>
                <a:cxn ang="0">
                  <a:pos x="T6" y="T7"/>
                </a:cxn>
              </a:cxnLst>
              <a:rect l="T8" t="T9" r="T10" b="T11"/>
              <a:pathLst>
                <a:path w="152486" h="229057">
                  <a:moveTo>
                    <a:pt x="21696" y="64951"/>
                  </a:moveTo>
                  <a:lnTo>
                    <a:pt x="51551" y="45077"/>
                  </a:lnTo>
                  <a:lnTo>
                    <a:pt x="76243" y="82168"/>
                  </a:lnTo>
                  <a:lnTo>
                    <a:pt x="100935" y="45077"/>
                  </a:lnTo>
                  <a:lnTo>
                    <a:pt x="130790" y="64951"/>
                  </a:lnTo>
                  <a:lnTo>
                    <a:pt x="97786" y="114529"/>
                  </a:lnTo>
                  <a:lnTo>
                    <a:pt x="130790" y="164106"/>
                  </a:lnTo>
                  <a:lnTo>
                    <a:pt x="100935" y="183980"/>
                  </a:lnTo>
                  <a:lnTo>
                    <a:pt x="76243" y="146889"/>
                  </a:lnTo>
                  <a:lnTo>
                    <a:pt x="51551" y="183980"/>
                  </a:lnTo>
                  <a:lnTo>
                    <a:pt x="21696" y="164106"/>
                  </a:lnTo>
                  <a:lnTo>
                    <a:pt x="54700" y="114529"/>
                  </a:lnTo>
                  <a:close/>
                </a:path>
              </a:pathLst>
            </a:custGeom>
            <a:solidFill>
              <a:srgbClr val="000000"/>
            </a:solidFill>
            <a:ln w="25560">
              <a:solidFill>
                <a:srgbClr val="000000"/>
              </a:solidFill>
              <a:miter lim="800000"/>
              <a:headEnd/>
              <a:tailEnd/>
            </a:ln>
            <a:effectLst/>
          </p:spPr>
          <p:txBody>
            <a:bodyPr wrap="none" anchor="ctr"/>
            <a:lstStyle/>
            <a:p>
              <a:endParaRPr lang="en-CA"/>
            </a:p>
          </p:txBody>
        </p:sp>
        <p:pic>
          <p:nvPicPr>
            <p:cNvPr id="36891" name="Picture 27"/>
            <p:cNvPicPr>
              <a:picLocks noChangeAspect="1" noChangeArrowheads="1"/>
            </p:cNvPicPr>
            <p:nvPr/>
          </p:nvPicPr>
          <p:blipFill>
            <a:blip r:embed="rId7" cstate="print"/>
            <a:srcRect l="7410" t="7365" r="25780" b="18367"/>
            <a:stretch>
              <a:fillRect/>
            </a:stretch>
          </p:blipFill>
          <p:spPr bwMode="auto">
            <a:xfrm>
              <a:off x="4516" y="2153"/>
              <a:ext cx="956" cy="677"/>
            </a:xfrm>
            <a:prstGeom prst="rect">
              <a:avLst/>
            </a:prstGeom>
            <a:noFill/>
            <a:ln w="9525">
              <a:noFill/>
              <a:round/>
              <a:headEnd/>
              <a:tailEnd/>
            </a:ln>
            <a:effectLst/>
          </p:spPr>
        </p:pic>
        <p:sp>
          <p:nvSpPr>
            <p:cNvPr id="36892" name="Text Box 28"/>
            <p:cNvSpPr txBox="1">
              <a:spLocks noChangeArrowheads="1"/>
            </p:cNvSpPr>
            <p:nvPr/>
          </p:nvSpPr>
          <p:spPr bwMode="auto">
            <a:xfrm>
              <a:off x="4972" y="2287"/>
              <a:ext cx="435" cy="155"/>
            </a:xfrm>
            <a:prstGeom prst="rect">
              <a:avLst/>
            </a:prstGeom>
            <a:noFill/>
            <a:ln w="9525">
              <a:noFill/>
              <a:round/>
              <a:headEnd/>
              <a:tailEnd/>
            </a:ln>
            <a:effectLst/>
          </p:spPr>
          <p:txBody>
            <a:bodyPr lIns="90000" tIns="46800" rIns="90000" bIns="46800">
              <a:spAutoFit/>
            </a:bodyPr>
            <a:lstStyle/>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000">
                  <a:solidFill>
                    <a:srgbClr val="000000"/>
                  </a:solidFill>
                </a:rPr>
                <a:t>Lounge</a:t>
              </a:r>
            </a:p>
          </p:txBody>
        </p:sp>
        <p:sp>
          <p:nvSpPr>
            <p:cNvPr id="36893" name="AutoShape 29"/>
            <p:cNvSpPr>
              <a:spLocks noChangeArrowheads="1"/>
            </p:cNvSpPr>
            <p:nvPr/>
          </p:nvSpPr>
          <p:spPr bwMode="auto">
            <a:xfrm>
              <a:off x="4689" y="2448"/>
              <a:ext cx="87" cy="111"/>
            </a:xfrm>
            <a:custGeom>
              <a:avLst/>
              <a:gdLst>
                <a:gd name="T0" fmla="*/ 36623 w 152486"/>
                <a:gd name="T1" fmla="*/ 55014 h 229058"/>
                <a:gd name="T2" fmla="*/ 115863 w 152486"/>
                <a:gd name="T3" fmla="*/ 55014 h 229058"/>
                <a:gd name="T4" fmla="*/ 115863 w 152486"/>
                <a:gd name="T5" fmla="*/ 174044 h 229058"/>
                <a:gd name="T6" fmla="*/ 36623 w 152486"/>
                <a:gd name="T7" fmla="*/ 174044 h 229058"/>
                <a:gd name="T8" fmla="*/ 21696 w 152486"/>
                <a:gd name="T9" fmla="*/ 45077 h 229058"/>
                <a:gd name="T10" fmla="*/ 130790 w 152486"/>
                <a:gd name="T11" fmla="*/ 183981 h 229058"/>
              </a:gdLst>
              <a:ahLst/>
              <a:cxnLst>
                <a:cxn ang="0">
                  <a:pos x="T0" y="T1"/>
                </a:cxn>
                <a:cxn ang="0">
                  <a:pos x="T2" y="T3"/>
                </a:cxn>
                <a:cxn ang="0">
                  <a:pos x="T4" y="T5"/>
                </a:cxn>
                <a:cxn ang="0">
                  <a:pos x="T6" y="T7"/>
                </a:cxn>
              </a:cxnLst>
              <a:rect l="T8" t="T9" r="T10" b="T11"/>
              <a:pathLst>
                <a:path w="152486" h="229058">
                  <a:moveTo>
                    <a:pt x="21696" y="64951"/>
                  </a:moveTo>
                  <a:lnTo>
                    <a:pt x="51551" y="45077"/>
                  </a:lnTo>
                  <a:lnTo>
                    <a:pt x="76243" y="82169"/>
                  </a:lnTo>
                  <a:lnTo>
                    <a:pt x="100935" y="45077"/>
                  </a:lnTo>
                  <a:lnTo>
                    <a:pt x="130790" y="64951"/>
                  </a:lnTo>
                  <a:lnTo>
                    <a:pt x="97785" y="114529"/>
                  </a:lnTo>
                  <a:lnTo>
                    <a:pt x="130790" y="164107"/>
                  </a:lnTo>
                  <a:lnTo>
                    <a:pt x="100935" y="183981"/>
                  </a:lnTo>
                  <a:lnTo>
                    <a:pt x="76243" y="146889"/>
                  </a:lnTo>
                  <a:lnTo>
                    <a:pt x="51551" y="183981"/>
                  </a:lnTo>
                  <a:lnTo>
                    <a:pt x="21696" y="164107"/>
                  </a:lnTo>
                  <a:lnTo>
                    <a:pt x="54701" y="114529"/>
                  </a:lnTo>
                  <a:close/>
                </a:path>
              </a:pathLst>
            </a:custGeom>
            <a:solidFill>
              <a:srgbClr val="000000"/>
            </a:solidFill>
            <a:ln w="25560">
              <a:solidFill>
                <a:srgbClr val="000000"/>
              </a:solidFill>
              <a:miter lim="800000"/>
              <a:headEnd/>
              <a:tailEnd/>
            </a:ln>
            <a:effectLst/>
          </p:spPr>
          <p:txBody>
            <a:bodyPr wrap="none" anchor="ctr"/>
            <a:lstStyle/>
            <a:p>
              <a:endParaRPr lang="en-CA"/>
            </a:p>
          </p:txBody>
        </p:sp>
        <p:sp>
          <p:nvSpPr>
            <p:cNvPr id="36894" name="AutoShape 30"/>
            <p:cNvSpPr>
              <a:spLocks noChangeArrowheads="1"/>
            </p:cNvSpPr>
            <p:nvPr/>
          </p:nvSpPr>
          <p:spPr bwMode="auto">
            <a:xfrm>
              <a:off x="5168" y="2531"/>
              <a:ext cx="87" cy="111"/>
            </a:xfrm>
            <a:custGeom>
              <a:avLst/>
              <a:gdLst>
                <a:gd name="T0" fmla="*/ 36624 w 152487"/>
                <a:gd name="T1" fmla="*/ 55014 h 229057"/>
                <a:gd name="T2" fmla="*/ 115863 w 152487"/>
                <a:gd name="T3" fmla="*/ 55014 h 229057"/>
                <a:gd name="T4" fmla="*/ 115863 w 152487"/>
                <a:gd name="T5" fmla="*/ 174043 h 229057"/>
                <a:gd name="T6" fmla="*/ 36624 w 152487"/>
                <a:gd name="T7" fmla="*/ 174043 h 229057"/>
                <a:gd name="T8" fmla="*/ 21696 w 152487"/>
                <a:gd name="T9" fmla="*/ 45076 h 229057"/>
                <a:gd name="T10" fmla="*/ 130791 w 152487"/>
                <a:gd name="T11" fmla="*/ 183981 h 229057"/>
              </a:gdLst>
              <a:ahLst/>
              <a:cxnLst>
                <a:cxn ang="0">
                  <a:pos x="T0" y="T1"/>
                </a:cxn>
                <a:cxn ang="0">
                  <a:pos x="T2" y="T3"/>
                </a:cxn>
                <a:cxn ang="0">
                  <a:pos x="T4" y="T5"/>
                </a:cxn>
                <a:cxn ang="0">
                  <a:pos x="T6" y="T7"/>
                </a:cxn>
              </a:cxnLst>
              <a:rect l="T8" t="T9" r="T10" b="T11"/>
              <a:pathLst>
                <a:path w="152487" h="229057">
                  <a:moveTo>
                    <a:pt x="21696" y="64951"/>
                  </a:moveTo>
                  <a:lnTo>
                    <a:pt x="51551" y="45076"/>
                  </a:lnTo>
                  <a:lnTo>
                    <a:pt x="76244" y="82168"/>
                  </a:lnTo>
                  <a:lnTo>
                    <a:pt x="100936" y="45076"/>
                  </a:lnTo>
                  <a:lnTo>
                    <a:pt x="130791" y="64951"/>
                  </a:lnTo>
                  <a:lnTo>
                    <a:pt x="97786" y="114529"/>
                  </a:lnTo>
                  <a:lnTo>
                    <a:pt x="130791" y="164106"/>
                  </a:lnTo>
                  <a:lnTo>
                    <a:pt x="100936" y="183981"/>
                  </a:lnTo>
                  <a:lnTo>
                    <a:pt x="76244" y="146889"/>
                  </a:lnTo>
                  <a:lnTo>
                    <a:pt x="51551" y="183981"/>
                  </a:lnTo>
                  <a:lnTo>
                    <a:pt x="21696" y="164106"/>
                  </a:lnTo>
                  <a:lnTo>
                    <a:pt x="54701" y="114529"/>
                  </a:lnTo>
                  <a:close/>
                </a:path>
              </a:pathLst>
            </a:custGeom>
            <a:solidFill>
              <a:srgbClr val="FF0000"/>
            </a:solidFill>
            <a:ln w="25560">
              <a:solidFill>
                <a:srgbClr val="FF0000"/>
              </a:solidFill>
              <a:miter lim="800000"/>
              <a:headEnd/>
              <a:tailEnd/>
            </a:ln>
            <a:effectLst/>
          </p:spPr>
          <p:txBody>
            <a:bodyPr wrap="none" anchor="ctr"/>
            <a:lstStyle/>
            <a:p>
              <a:endParaRPr lang="en-CA"/>
            </a:p>
          </p:txBody>
        </p:sp>
        <p:sp>
          <p:nvSpPr>
            <p:cNvPr id="36895" name="AutoShape 31"/>
            <p:cNvSpPr>
              <a:spLocks noChangeArrowheads="1"/>
            </p:cNvSpPr>
            <p:nvPr/>
          </p:nvSpPr>
          <p:spPr bwMode="auto">
            <a:xfrm>
              <a:off x="4722" y="2513"/>
              <a:ext cx="495" cy="83"/>
            </a:xfrm>
            <a:custGeom>
              <a:avLst/>
              <a:gdLst>
                <a:gd name="T0" fmla="*/ 0 w 866775"/>
                <a:gd name="T1" fmla="*/ 0 h 171450"/>
                <a:gd name="T2" fmla="*/ 66738 w 866775"/>
                <a:gd name="T3" fmla="*/ 9515 h 171450"/>
                <a:gd name="T4" fmla="*/ 143010 w 866775"/>
                <a:gd name="T5" fmla="*/ 19031 h 171450"/>
                <a:gd name="T6" fmla="*/ 200214 w 866775"/>
                <a:gd name="T7" fmla="*/ 57092 h 171450"/>
                <a:gd name="T8" fmla="*/ 238351 w 866775"/>
                <a:gd name="T9" fmla="*/ 66608 h 171450"/>
                <a:gd name="T10" fmla="*/ 295555 w 866775"/>
                <a:gd name="T11" fmla="*/ 85639 h 171450"/>
                <a:gd name="T12" fmla="*/ 352759 w 866775"/>
                <a:gd name="T13" fmla="*/ 123700 h 171450"/>
                <a:gd name="T14" fmla="*/ 381361 w 866775"/>
                <a:gd name="T15" fmla="*/ 142731 h 171450"/>
                <a:gd name="T16" fmla="*/ 438565 w 866775"/>
                <a:gd name="T17" fmla="*/ 161762 h 171450"/>
                <a:gd name="T18" fmla="*/ 467167 w 866775"/>
                <a:gd name="T19" fmla="*/ 171277 h 171450"/>
                <a:gd name="T20" fmla="*/ 772256 w 866775"/>
                <a:gd name="T21" fmla="*/ 161762 h 171450"/>
                <a:gd name="T22" fmla="*/ 829460 w 866775"/>
                <a:gd name="T23" fmla="*/ 142731 h 171450"/>
                <a:gd name="T24" fmla="*/ 867596 w 866775"/>
                <a:gd name="T25" fmla="*/ 114185 h 171450"/>
                <a:gd name="T26" fmla="*/ 0 w 866775"/>
                <a:gd name="T27" fmla="*/ 0 h 171450"/>
                <a:gd name="T28" fmla="*/ 866775 w 866775"/>
                <a:gd name="T29" fmla="*/ 171450 h 171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T26" t="T27" r="T28" b="T29"/>
              <a:pathLst>
                <a:path w="866775" h="171450">
                  <a:moveTo>
                    <a:pt x="0" y="0"/>
                  </a:moveTo>
                  <a:lnTo>
                    <a:pt x="66675" y="9525"/>
                  </a:lnTo>
                  <a:cubicBezTo>
                    <a:pt x="92048" y="12908"/>
                    <a:pt x="118769" y="10441"/>
                    <a:pt x="142875" y="19050"/>
                  </a:cubicBezTo>
                  <a:cubicBezTo>
                    <a:pt x="164436" y="26751"/>
                    <a:pt x="177813" y="51597"/>
                    <a:pt x="200025" y="57150"/>
                  </a:cubicBezTo>
                  <a:cubicBezTo>
                    <a:pt x="212725" y="60325"/>
                    <a:pt x="225586" y="62913"/>
                    <a:pt x="238125" y="66675"/>
                  </a:cubicBezTo>
                  <a:cubicBezTo>
                    <a:pt x="257359" y="72445"/>
                    <a:pt x="295275" y="85725"/>
                    <a:pt x="295275" y="85725"/>
                  </a:cubicBezTo>
                  <a:cubicBezTo>
                    <a:pt x="349444" y="139894"/>
                    <a:pt x="297286" y="96256"/>
                    <a:pt x="352425" y="123825"/>
                  </a:cubicBezTo>
                  <a:cubicBezTo>
                    <a:pt x="362664" y="128945"/>
                    <a:pt x="370539" y="138226"/>
                    <a:pt x="381000" y="142875"/>
                  </a:cubicBezTo>
                  <a:cubicBezTo>
                    <a:pt x="399350" y="151030"/>
                    <a:pt x="419100" y="155575"/>
                    <a:pt x="438150" y="161925"/>
                  </a:cubicBezTo>
                  <a:lnTo>
                    <a:pt x="466725" y="171450"/>
                  </a:lnTo>
                  <a:cubicBezTo>
                    <a:pt x="568325" y="168275"/>
                    <a:pt x="670191" y="169925"/>
                    <a:pt x="771525" y="161925"/>
                  </a:cubicBezTo>
                  <a:cubicBezTo>
                    <a:pt x="791543" y="160345"/>
                    <a:pt x="828675" y="142875"/>
                    <a:pt x="828675" y="142875"/>
                  </a:cubicBezTo>
                  <a:cubicBezTo>
                    <a:pt x="860986" y="121334"/>
                    <a:pt x="849155" y="131920"/>
                    <a:pt x="866775" y="114300"/>
                  </a:cubicBezTo>
                </a:path>
              </a:pathLst>
            </a:custGeom>
            <a:noFill/>
            <a:ln w="25560">
              <a:solidFill>
                <a:srgbClr val="FF0000"/>
              </a:solidFill>
              <a:miter lim="800000"/>
              <a:headEnd/>
              <a:tailEnd/>
            </a:ln>
            <a:effectLst/>
          </p:spPr>
          <p:txBody>
            <a:bodyPr wrap="none" anchor="ctr"/>
            <a:lstStyle/>
            <a:p>
              <a:endParaRPr lang="en-CA"/>
            </a:p>
          </p:txBody>
        </p:sp>
        <p:sp>
          <p:nvSpPr>
            <p:cNvPr id="36896" name="Text Box 32"/>
            <p:cNvSpPr txBox="1">
              <a:spLocks noChangeArrowheads="1"/>
            </p:cNvSpPr>
            <p:nvPr/>
          </p:nvSpPr>
          <p:spPr bwMode="auto">
            <a:xfrm>
              <a:off x="4978" y="2522"/>
              <a:ext cx="478" cy="155"/>
            </a:xfrm>
            <a:prstGeom prst="rect">
              <a:avLst/>
            </a:prstGeom>
            <a:noFill/>
            <a:ln w="9525">
              <a:noFill/>
              <a:round/>
              <a:headEnd/>
              <a:tailEnd/>
            </a:ln>
            <a:effectLst/>
          </p:spPr>
          <p:txBody>
            <a:bodyPr lIns="90000" tIns="46800" rIns="90000" bIns="46800">
              <a:spAutoFit/>
            </a:bodyPr>
            <a:lstStyle/>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000">
                  <a:solidFill>
                    <a:srgbClr val="000000"/>
                  </a:solidFill>
                </a:rPr>
                <a:t>Kitchen</a:t>
              </a:r>
            </a:p>
          </p:txBody>
        </p:sp>
        <p:sp>
          <p:nvSpPr>
            <p:cNvPr id="36897" name="Text Box 33"/>
            <p:cNvSpPr txBox="1">
              <a:spLocks noChangeArrowheads="1"/>
            </p:cNvSpPr>
            <p:nvPr/>
          </p:nvSpPr>
          <p:spPr bwMode="auto">
            <a:xfrm>
              <a:off x="4542" y="2300"/>
              <a:ext cx="522" cy="155"/>
            </a:xfrm>
            <a:prstGeom prst="rect">
              <a:avLst/>
            </a:prstGeom>
            <a:noFill/>
            <a:ln w="9525">
              <a:noFill/>
              <a:round/>
              <a:headEnd/>
              <a:tailEnd/>
            </a:ln>
            <a:effectLst/>
          </p:spPr>
          <p:txBody>
            <a:bodyPr lIns="90000" tIns="46800" rIns="90000" bIns="46800">
              <a:spAutoFit/>
            </a:bodyPr>
            <a:lstStyle/>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000">
                  <a:solidFill>
                    <a:srgbClr val="000000"/>
                  </a:solidFill>
                </a:rPr>
                <a:t>Bedroom</a:t>
              </a:r>
            </a:p>
          </p:txBody>
        </p:sp>
        <p:sp>
          <p:nvSpPr>
            <p:cNvPr id="36898" name="Text Box 34"/>
            <p:cNvSpPr txBox="1">
              <a:spLocks noChangeArrowheads="1"/>
            </p:cNvSpPr>
            <p:nvPr/>
          </p:nvSpPr>
          <p:spPr bwMode="auto">
            <a:xfrm>
              <a:off x="760" y="2336"/>
              <a:ext cx="522" cy="155"/>
            </a:xfrm>
            <a:prstGeom prst="rect">
              <a:avLst/>
            </a:prstGeom>
            <a:noFill/>
            <a:ln w="9525">
              <a:noFill/>
              <a:round/>
              <a:headEnd/>
              <a:tailEnd/>
            </a:ln>
            <a:effectLst/>
          </p:spPr>
          <p:txBody>
            <a:bodyPr lIns="90000" tIns="46800" rIns="90000" bIns="46800">
              <a:spAutoFit/>
            </a:bodyPr>
            <a:lstStyle/>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000">
                  <a:solidFill>
                    <a:srgbClr val="000000"/>
                  </a:solidFill>
                </a:rPr>
                <a:t>Bedroom</a:t>
              </a:r>
            </a:p>
          </p:txBody>
        </p:sp>
        <p:pic>
          <p:nvPicPr>
            <p:cNvPr id="36899" name="Picture 35"/>
            <p:cNvPicPr>
              <a:picLocks noChangeAspect="1" noChangeArrowheads="1"/>
            </p:cNvPicPr>
            <p:nvPr/>
          </p:nvPicPr>
          <p:blipFill>
            <a:blip r:embed="rId7" cstate="print"/>
            <a:srcRect l="7410" t="7365" r="25780" b="18367"/>
            <a:stretch>
              <a:fillRect/>
            </a:stretch>
          </p:blipFill>
          <p:spPr bwMode="auto">
            <a:xfrm>
              <a:off x="733" y="3157"/>
              <a:ext cx="956" cy="677"/>
            </a:xfrm>
            <a:prstGeom prst="rect">
              <a:avLst/>
            </a:prstGeom>
            <a:noFill/>
            <a:ln w="9525">
              <a:noFill/>
              <a:round/>
              <a:headEnd/>
              <a:tailEnd/>
            </a:ln>
            <a:effectLst/>
          </p:spPr>
        </p:pic>
        <p:sp>
          <p:nvSpPr>
            <p:cNvPr id="36900" name="Text Box 36"/>
            <p:cNvSpPr txBox="1">
              <a:spLocks noChangeArrowheads="1"/>
            </p:cNvSpPr>
            <p:nvPr/>
          </p:nvSpPr>
          <p:spPr bwMode="auto">
            <a:xfrm>
              <a:off x="1190" y="3291"/>
              <a:ext cx="435" cy="155"/>
            </a:xfrm>
            <a:prstGeom prst="rect">
              <a:avLst/>
            </a:prstGeom>
            <a:noFill/>
            <a:ln w="9525">
              <a:noFill/>
              <a:round/>
              <a:headEnd/>
              <a:tailEnd/>
            </a:ln>
            <a:effectLst/>
          </p:spPr>
          <p:txBody>
            <a:bodyPr lIns="90000" tIns="46800" rIns="90000" bIns="46800">
              <a:spAutoFit/>
            </a:bodyPr>
            <a:lstStyle/>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000">
                  <a:solidFill>
                    <a:srgbClr val="000000"/>
                  </a:solidFill>
                </a:rPr>
                <a:t>Lounge</a:t>
              </a:r>
            </a:p>
          </p:txBody>
        </p:sp>
        <p:sp>
          <p:nvSpPr>
            <p:cNvPr id="36901" name="AutoShape 37"/>
            <p:cNvSpPr>
              <a:spLocks noChangeArrowheads="1"/>
            </p:cNvSpPr>
            <p:nvPr/>
          </p:nvSpPr>
          <p:spPr bwMode="auto">
            <a:xfrm>
              <a:off x="907" y="3453"/>
              <a:ext cx="87" cy="111"/>
            </a:xfrm>
            <a:custGeom>
              <a:avLst/>
              <a:gdLst>
                <a:gd name="T0" fmla="*/ 36623 w 152486"/>
                <a:gd name="T1" fmla="*/ 55014 h 229057"/>
                <a:gd name="T2" fmla="*/ 115863 w 152486"/>
                <a:gd name="T3" fmla="*/ 55014 h 229057"/>
                <a:gd name="T4" fmla="*/ 115863 w 152486"/>
                <a:gd name="T5" fmla="*/ 174043 h 229057"/>
                <a:gd name="T6" fmla="*/ 36623 w 152486"/>
                <a:gd name="T7" fmla="*/ 174043 h 229057"/>
                <a:gd name="T8" fmla="*/ 21696 w 152486"/>
                <a:gd name="T9" fmla="*/ 45077 h 229057"/>
                <a:gd name="T10" fmla="*/ 130790 w 152486"/>
                <a:gd name="T11" fmla="*/ 183980 h 229057"/>
              </a:gdLst>
              <a:ahLst/>
              <a:cxnLst>
                <a:cxn ang="0">
                  <a:pos x="T0" y="T1"/>
                </a:cxn>
                <a:cxn ang="0">
                  <a:pos x="T2" y="T3"/>
                </a:cxn>
                <a:cxn ang="0">
                  <a:pos x="T4" y="T5"/>
                </a:cxn>
                <a:cxn ang="0">
                  <a:pos x="T6" y="T7"/>
                </a:cxn>
              </a:cxnLst>
              <a:rect l="T8" t="T9" r="T10" b="T11"/>
              <a:pathLst>
                <a:path w="152486" h="229057">
                  <a:moveTo>
                    <a:pt x="21696" y="64951"/>
                  </a:moveTo>
                  <a:lnTo>
                    <a:pt x="51551" y="45077"/>
                  </a:lnTo>
                  <a:lnTo>
                    <a:pt x="76243" y="82168"/>
                  </a:lnTo>
                  <a:lnTo>
                    <a:pt x="100935" y="45077"/>
                  </a:lnTo>
                  <a:lnTo>
                    <a:pt x="130790" y="64951"/>
                  </a:lnTo>
                  <a:lnTo>
                    <a:pt x="97786" y="114529"/>
                  </a:lnTo>
                  <a:lnTo>
                    <a:pt x="130790" y="164106"/>
                  </a:lnTo>
                  <a:lnTo>
                    <a:pt x="100935" y="183980"/>
                  </a:lnTo>
                  <a:lnTo>
                    <a:pt x="76243" y="146889"/>
                  </a:lnTo>
                  <a:lnTo>
                    <a:pt x="51551" y="183980"/>
                  </a:lnTo>
                  <a:lnTo>
                    <a:pt x="21696" y="164106"/>
                  </a:lnTo>
                  <a:lnTo>
                    <a:pt x="54700" y="114529"/>
                  </a:lnTo>
                  <a:close/>
                </a:path>
              </a:pathLst>
            </a:custGeom>
            <a:solidFill>
              <a:srgbClr val="000000"/>
            </a:solidFill>
            <a:ln w="25560">
              <a:solidFill>
                <a:srgbClr val="000000"/>
              </a:solidFill>
              <a:miter lim="800000"/>
              <a:headEnd/>
              <a:tailEnd/>
            </a:ln>
            <a:effectLst/>
          </p:spPr>
          <p:txBody>
            <a:bodyPr wrap="none" anchor="ctr"/>
            <a:lstStyle/>
            <a:p>
              <a:endParaRPr lang="en-CA"/>
            </a:p>
          </p:txBody>
        </p:sp>
        <p:sp>
          <p:nvSpPr>
            <p:cNvPr id="36902" name="AutoShape 38"/>
            <p:cNvSpPr>
              <a:spLocks noChangeArrowheads="1"/>
            </p:cNvSpPr>
            <p:nvPr/>
          </p:nvSpPr>
          <p:spPr bwMode="auto">
            <a:xfrm>
              <a:off x="1385" y="3536"/>
              <a:ext cx="87" cy="111"/>
            </a:xfrm>
            <a:custGeom>
              <a:avLst/>
              <a:gdLst>
                <a:gd name="T0" fmla="*/ 36623 w 152486"/>
                <a:gd name="T1" fmla="*/ 55014 h 229058"/>
                <a:gd name="T2" fmla="*/ 115863 w 152486"/>
                <a:gd name="T3" fmla="*/ 55014 h 229058"/>
                <a:gd name="T4" fmla="*/ 115863 w 152486"/>
                <a:gd name="T5" fmla="*/ 174044 h 229058"/>
                <a:gd name="T6" fmla="*/ 36623 w 152486"/>
                <a:gd name="T7" fmla="*/ 174044 h 229058"/>
                <a:gd name="T8" fmla="*/ 21696 w 152486"/>
                <a:gd name="T9" fmla="*/ 45077 h 229058"/>
                <a:gd name="T10" fmla="*/ 130790 w 152486"/>
                <a:gd name="T11" fmla="*/ 183981 h 229058"/>
              </a:gdLst>
              <a:ahLst/>
              <a:cxnLst>
                <a:cxn ang="0">
                  <a:pos x="T0" y="T1"/>
                </a:cxn>
                <a:cxn ang="0">
                  <a:pos x="T2" y="T3"/>
                </a:cxn>
                <a:cxn ang="0">
                  <a:pos x="T4" y="T5"/>
                </a:cxn>
                <a:cxn ang="0">
                  <a:pos x="T6" y="T7"/>
                </a:cxn>
              </a:cxnLst>
              <a:rect l="T8" t="T9" r="T10" b="T11"/>
              <a:pathLst>
                <a:path w="152486" h="229058">
                  <a:moveTo>
                    <a:pt x="21696" y="64951"/>
                  </a:moveTo>
                  <a:lnTo>
                    <a:pt x="51551" y="45077"/>
                  </a:lnTo>
                  <a:lnTo>
                    <a:pt x="76243" y="82169"/>
                  </a:lnTo>
                  <a:lnTo>
                    <a:pt x="100935" y="45077"/>
                  </a:lnTo>
                  <a:lnTo>
                    <a:pt x="130790" y="64951"/>
                  </a:lnTo>
                  <a:lnTo>
                    <a:pt x="97785" y="114529"/>
                  </a:lnTo>
                  <a:lnTo>
                    <a:pt x="130790" y="164107"/>
                  </a:lnTo>
                  <a:lnTo>
                    <a:pt x="100935" y="183981"/>
                  </a:lnTo>
                  <a:lnTo>
                    <a:pt x="76243" y="146889"/>
                  </a:lnTo>
                  <a:lnTo>
                    <a:pt x="51551" y="183981"/>
                  </a:lnTo>
                  <a:lnTo>
                    <a:pt x="21696" y="164107"/>
                  </a:lnTo>
                  <a:lnTo>
                    <a:pt x="54701" y="114529"/>
                  </a:lnTo>
                  <a:close/>
                </a:path>
              </a:pathLst>
            </a:custGeom>
            <a:solidFill>
              <a:srgbClr val="000000"/>
            </a:solidFill>
            <a:ln w="25560">
              <a:solidFill>
                <a:srgbClr val="000000"/>
              </a:solidFill>
              <a:miter lim="800000"/>
              <a:headEnd/>
              <a:tailEnd/>
            </a:ln>
            <a:effectLst/>
          </p:spPr>
          <p:txBody>
            <a:bodyPr wrap="none" anchor="ctr"/>
            <a:lstStyle/>
            <a:p>
              <a:endParaRPr lang="en-CA"/>
            </a:p>
          </p:txBody>
        </p:sp>
        <p:sp>
          <p:nvSpPr>
            <p:cNvPr id="36903" name="AutoShape 39"/>
            <p:cNvSpPr>
              <a:spLocks noChangeArrowheads="1"/>
            </p:cNvSpPr>
            <p:nvPr/>
          </p:nvSpPr>
          <p:spPr bwMode="auto">
            <a:xfrm>
              <a:off x="940" y="3517"/>
              <a:ext cx="494" cy="84"/>
            </a:xfrm>
            <a:custGeom>
              <a:avLst/>
              <a:gdLst>
                <a:gd name="T0" fmla="*/ 0 w 866775"/>
                <a:gd name="T1" fmla="*/ 0 h 171450"/>
                <a:gd name="T2" fmla="*/ 66603 w 866775"/>
                <a:gd name="T3" fmla="*/ 9630 h 171450"/>
                <a:gd name="T4" fmla="*/ 142721 w 866775"/>
                <a:gd name="T5" fmla="*/ 19260 h 171450"/>
                <a:gd name="T6" fmla="*/ 199810 w 866775"/>
                <a:gd name="T7" fmla="*/ 57780 h 171450"/>
                <a:gd name="T8" fmla="*/ 237869 w 866775"/>
                <a:gd name="T9" fmla="*/ 67410 h 171450"/>
                <a:gd name="T10" fmla="*/ 294957 w 866775"/>
                <a:gd name="T11" fmla="*/ 86671 h 171450"/>
                <a:gd name="T12" fmla="*/ 352046 w 866775"/>
                <a:gd name="T13" fmla="*/ 125191 h 171450"/>
                <a:gd name="T14" fmla="*/ 380590 w 866775"/>
                <a:gd name="T15" fmla="*/ 144451 h 171450"/>
                <a:gd name="T16" fmla="*/ 437678 w 866775"/>
                <a:gd name="T17" fmla="*/ 163711 h 171450"/>
                <a:gd name="T18" fmla="*/ 466223 w 866775"/>
                <a:gd name="T19" fmla="*/ 173341 h 171450"/>
                <a:gd name="T20" fmla="*/ 770695 w 866775"/>
                <a:gd name="T21" fmla="*/ 163711 h 171450"/>
                <a:gd name="T22" fmla="*/ 827783 w 866775"/>
                <a:gd name="T23" fmla="*/ 144451 h 171450"/>
                <a:gd name="T24" fmla="*/ 865842 w 866775"/>
                <a:gd name="T25" fmla="*/ 115561 h 171450"/>
                <a:gd name="T26" fmla="*/ 0 w 866775"/>
                <a:gd name="T27" fmla="*/ 0 h 171450"/>
                <a:gd name="T28" fmla="*/ 866775 w 866775"/>
                <a:gd name="T29" fmla="*/ 171450 h 171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T26" t="T27" r="T28" b="T29"/>
              <a:pathLst>
                <a:path w="866775" h="171450">
                  <a:moveTo>
                    <a:pt x="0" y="0"/>
                  </a:moveTo>
                  <a:lnTo>
                    <a:pt x="66675" y="9525"/>
                  </a:lnTo>
                  <a:cubicBezTo>
                    <a:pt x="92048" y="12908"/>
                    <a:pt x="118769" y="10441"/>
                    <a:pt x="142875" y="19050"/>
                  </a:cubicBezTo>
                  <a:cubicBezTo>
                    <a:pt x="164436" y="26751"/>
                    <a:pt x="177813" y="51597"/>
                    <a:pt x="200025" y="57150"/>
                  </a:cubicBezTo>
                  <a:cubicBezTo>
                    <a:pt x="212725" y="60325"/>
                    <a:pt x="225586" y="62913"/>
                    <a:pt x="238125" y="66675"/>
                  </a:cubicBezTo>
                  <a:cubicBezTo>
                    <a:pt x="257359" y="72445"/>
                    <a:pt x="295275" y="85725"/>
                    <a:pt x="295275" y="85725"/>
                  </a:cubicBezTo>
                  <a:cubicBezTo>
                    <a:pt x="349444" y="139894"/>
                    <a:pt x="297286" y="96256"/>
                    <a:pt x="352425" y="123825"/>
                  </a:cubicBezTo>
                  <a:cubicBezTo>
                    <a:pt x="362664" y="128945"/>
                    <a:pt x="370539" y="138226"/>
                    <a:pt x="381000" y="142875"/>
                  </a:cubicBezTo>
                  <a:cubicBezTo>
                    <a:pt x="399350" y="151030"/>
                    <a:pt x="419100" y="155575"/>
                    <a:pt x="438150" y="161925"/>
                  </a:cubicBezTo>
                  <a:lnTo>
                    <a:pt x="466725" y="171450"/>
                  </a:lnTo>
                  <a:cubicBezTo>
                    <a:pt x="568325" y="168275"/>
                    <a:pt x="670191" y="169925"/>
                    <a:pt x="771525" y="161925"/>
                  </a:cubicBezTo>
                  <a:cubicBezTo>
                    <a:pt x="791543" y="160345"/>
                    <a:pt x="828675" y="142875"/>
                    <a:pt x="828675" y="142875"/>
                  </a:cubicBezTo>
                  <a:cubicBezTo>
                    <a:pt x="860986" y="121334"/>
                    <a:pt x="849155" y="131920"/>
                    <a:pt x="866775" y="114300"/>
                  </a:cubicBezTo>
                </a:path>
              </a:pathLst>
            </a:custGeom>
            <a:noFill/>
            <a:ln w="25560">
              <a:solidFill>
                <a:srgbClr val="000000"/>
              </a:solidFill>
              <a:miter lim="800000"/>
              <a:headEnd/>
              <a:tailEnd/>
            </a:ln>
            <a:effectLst/>
          </p:spPr>
          <p:txBody>
            <a:bodyPr wrap="none" anchor="ctr"/>
            <a:lstStyle/>
            <a:p>
              <a:endParaRPr lang="en-CA"/>
            </a:p>
          </p:txBody>
        </p:sp>
        <p:sp>
          <p:nvSpPr>
            <p:cNvPr id="36904" name="Text Box 40"/>
            <p:cNvSpPr txBox="1">
              <a:spLocks noChangeArrowheads="1"/>
            </p:cNvSpPr>
            <p:nvPr/>
          </p:nvSpPr>
          <p:spPr bwMode="auto">
            <a:xfrm>
              <a:off x="820" y="3297"/>
              <a:ext cx="391" cy="155"/>
            </a:xfrm>
            <a:prstGeom prst="rect">
              <a:avLst/>
            </a:prstGeom>
            <a:solidFill>
              <a:srgbClr val="FFFFFF"/>
            </a:solidFill>
            <a:ln w="9525">
              <a:noFill/>
              <a:round/>
              <a:headEnd/>
              <a:tailEnd/>
            </a:ln>
            <a:effectLst/>
          </p:spPr>
          <p:txBody>
            <a:bodyPr lIns="0" tIns="46800" rIns="0" bIns="46800">
              <a:spAutoFit/>
            </a:bodyPr>
            <a:lstStyle/>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000">
                  <a:solidFill>
                    <a:srgbClr val="000000"/>
                  </a:solidFill>
                </a:rPr>
                <a:t>Bedroom</a:t>
              </a:r>
            </a:p>
          </p:txBody>
        </p:sp>
        <p:sp>
          <p:nvSpPr>
            <p:cNvPr id="36905" name="Text Box 41"/>
            <p:cNvSpPr txBox="1">
              <a:spLocks noChangeArrowheads="1"/>
            </p:cNvSpPr>
            <p:nvPr/>
          </p:nvSpPr>
          <p:spPr bwMode="auto">
            <a:xfrm>
              <a:off x="1271" y="3527"/>
              <a:ext cx="348" cy="155"/>
            </a:xfrm>
            <a:prstGeom prst="rect">
              <a:avLst/>
            </a:prstGeom>
            <a:solidFill>
              <a:srgbClr val="FFFFFF">
                <a:alpha val="62999"/>
              </a:srgbClr>
            </a:solidFill>
            <a:ln w="9525">
              <a:noFill/>
              <a:round/>
              <a:headEnd/>
              <a:tailEnd/>
            </a:ln>
            <a:effectLst/>
          </p:spPr>
          <p:txBody>
            <a:bodyPr lIns="0" tIns="46800" rIns="0" bIns="46800">
              <a:spAutoFit/>
            </a:bodyPr>
            <a:lstStyle/>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000">
                  <a:solidFill>
                    <a:srgbClr val="000000"/>
                  </a:solidFill>
                </a:rPr>
                <a:t>Kitchen</a:t>
              </a:r>
            </a:p>
          </p:txBody>
        </p:sp>
        <p:sp>
          <p:nvSpPr>
            <p:cNvPr id="36906" name="AutoShape 42"/>
            <p:cNvSpPr>
              <a:spLocks noChangeArrowheads="1"/>
            </p:cNvSpPr>
            <p:nvPr/>
          </p:nvSpPr>
          <p:spPr bwMode="auto">
            <a:xfrm>
              <a:off x="4514" y="3074"/>
              <a:ext cx="913" cy="776"/>
            </a:xfrm>
            <a:custGeom>
              <a:avLst/>
              <a:gdLst>
                <a:gd name="T0" fmla="*/ 827083 w 21600"/>
                <a:gd name="T1" fmla="*/ 1568646 h 21600"/>
                <a:gd name="T2" fmla="*/ 827083 w 21600"/>
                <a:gd name="T3" fmla="*/ 0 h 21600"/>
                <a:gd name="T4" fmla="*/ 0 w 21600"/>
                <a:gd name="T5" fmla="*/ 800670 h 21600"/>
                <a:gd name="T6" fmla="*/ 1600232 w 21600"/>
                <a:gd name="T7" fmla="*/ 800670 h 21600"/>
                <a:gd name="T8" fmla="*/ 761 w 21600"/>
                <a:gd name="T9" fmla="*/ 22454 h 21600"/>
                <a:gd name="T10" fmla="*/ 21069 w 21600"/>
                <a:gd name="T11" fmla="*/ 28282 h 21600"/>
              </a:gdLst>
              <a:ahLst/>
              <a:cxnLst>
                <a:cxn ang="0">
                  <a:pos x="T0" y="T1"/>
                </a:cxn>
                <a:cxn ang="0">
                  <a:pos x="T2" y="T3"/>
                </a:cxn>
                <a:cxn ang="0">
                  <a:pos x="T4" y="T5"/>
                </a:cxn>
                <a:cxn ang="0">
                  <a:pos x="T6" y="T7"/>
                </a:cxn>
              </a:cxnLst>
              <a:rect l="T8" t="T9" r="T10" b="T11"/>
              <a:pathLst>
                <a:path w="21600" h="21600">
                  <a:moveTo>
                    <a:pt x="0" y="7273"/>
                  </a:moveTo>
                  <a:lnTo>
                    <a:pt x="5824" y="7273"/>
                  </a:lnTo>
                  <a:lnTo>
                    <a:pt x="11164" y="0"/>
                  </a:lnTo>
                  <a:lnTo>
                    <a:pt x="11164" y="21159"/>
                  </a:lnTo>
                  <a:lnTo>
                    <a:pt x="5824" y="13885"/>
                  </a:lnTo>
                  <a:lnTo>
                    <a:pt x="0" y="13885"/>
                  </a:lnTo>
                  <a:lnTo>
                    <a:pt x="0" y="7273"/>
                  </a:lnTo>
                  <a:close/>
                </a:path>
                <a:path w="21600" h="21600">
                  <a:moveTo>
                    <a:pt x="13024" y="7273"/>
                  </a:moveTo>
                  <a:lnTo>
                    <a:pt x="13591" y="6722"/>
                  </a:lnTo>
                  <a:lnTo>
                    <a:pt x="13833" y="7548"/>
                  </a:lnTo>
                  <a:lnTo>
                    <a:pt x="14076" y="8485"/>
                  </a:lnTo>
                  <a:lnTo>
                    <a:pt x="14157" y="9367"/>
                  </a:lnTo>
                  <a:lnTo>
                    <a:pt x="14197" y="10524"/>
                  </a:lnTo>
                  <a:lnTo>
                    <a:pt x="14197" y="11406"/>
                  </a:lnTo>
                  <a:lnTo>
                    <a:pt x="14116" y="12012"/>
                  </a:lnTo>
                  <a:lnTo>
                    <a:pt x="13995" y="12728"/>
                  </a:lnTo>
                  <a:lnTo>
                    <a:pt x="13833" y="13444"/>
                  </a:lnTo>
                  <a:lnTo>
                    <a:pt x="13712" y="14106"/>
                  </a:lnTo>
                  <a:lnTo>
                    <a:pt x="13591" y="14546"/>
                  </a:lnTo>
                  <a:lnTo>
                    <a:pt x="13065" y="13885"/>
                  </a:lnTo>
                  <a:lnTo>
                    <a:pt x="13307" y="12893"/>
                  </a:lnTo>
                  <a:lnTo>
                    <a:pt x="13469" y="11791"/>
                  </a:lnTo>
                  <a:lnTo>
                    <a:pt x="13550" y="10910"/>
                  </a:lnTo>
                  <a:lnTo>
                    <a:pt x="13591" y="10138"/>
                  </a:lnTo>
                  <a:lnTo>
                    <a:pt x="13469" y="9367"/>
                  </a:lnTo>
                  <a:lnTo>
                    <a:pt x="13388" y="8595"/>
                  </a:lnTo>
                  <a:lnTo>
                    <a:pt x="13267" y="7934"/>
                  </a:lnTo>
                  <a:lnTo>
                    <a:pt x="13024" y="7273"/>
                  </a:lnTo>
                  <a:close/>
                </a:path>
                <a:path w="21600" h="21600">
                  <a:moveTo>
                    <a:pt x="16382" y="3967"/>
                  </a:moveTo>
                  <a:lnTo>
                    <a:pt x="16786" y="5179"/>
                  </a:lnTo>
                  <a:lnTo>
                    <a:pt x="17150" y="6612"/>
                  </a:lnTo>
                  <a:lnTo>
                    <a:pt x="17474" y="8651"/>
                  </a:lnTo>
                  <a:lnTo>
                    <a:pt x="17595" y="9753"/>
                  </a:lnTo>
                  <a:lnTo>
                    <a:pt x="17635" y="12012"/>
                  </a:lnTo>
                  <a:lnTo>
                    <a:pt x="17393" y="13665"/>
                  </a:lnTo>
                  <a:lnTo>
                    <a:pt x="17150" y="15208"/>
                  </a:lnTo>
                  <a:lnTo>
                    <a:pt x="16786" y="16310"/>
                  </a:lnTo>
                  <a:lnTo>
                    <a:pt x="16341" y="17687"/>
                  </a:lnTo>
                  <a:lnTo>
                    <a:pt x="15815" y="17081"/>
                  </a:lnTo>
                  <a:lnTo>
                    <a:pt x="16503" y="14602"/>
                  </a:lnTo>
                  <a:lnTo>
                    <a:pt x="16786" y="13169"/>
                  </a:lnTo>
                  <a:lnTo>
                    <a:pt x="16867" y="12012"/>
                  </a:lnTo>
                  <a:lnTo>
                    <a:pt x="16867" y="9642"/>
                  </a:lnTo>
                  <a:lnTo>
                    <a:pt x="16705" y="7989"/>
                  </a:lnTo>
                  <a:lnTo>
                    <a:pt x="16422" y="6612"/>
                  </a:lnTo>
                  <a:lnTo>
                    <a:pt x="16220" y="5675"/>
                  </a:lnTo>
                  <a:lnTo>
                    <a:pt x="15856" y="4518"/>
                  </a:lnTo>
                  <a:lnTo>
                    <a:pt x="16382" y="3967"/>
                  </a:lnTo>
                  <a:close/>
                </a:path>
                <a:path w="21600" h="21600">
                  <a:moveTo>
                    <a:pt x="18889" y="1377"/>
                  </a:moveTo>
                  <a:lnTo>
                    <a:pt x="19415" y="826"/>
                  </a:lnTo>
                  <a:lnTo>
                    <a:pt x="20194" y="2576"/>
                  </a:lnTo>
                  <a:lnTo>
                    <a:pt x="20831" y="4683"/>
                  </a:lnTo>
                  <a:lnTo>
                    <a:pt x="21357" y="7204"/>
                  </a:lnTo>
                  <a:lnTo>
                    <a:pt x="21650" y="9450"/>
                  </a:lnTo>
                  <a:lnTo>
                    <a:pt x="21600" y="12301"/>
                  </a:lnTo>
                  <a:lnTo>
                    <a:pt x="21215" y="15938"/>
                  </a:lnTo>
                  <a:lnTo>
                    <a:pt x="20629" y="18348"/>
                  </a:lnTo>
                  <a:lnTo>
                    <a:pt x="19415" y="21655"/>
                  </a:lnTo>
                  <a:lnTo>
                    <a:pt x="18889" y="21159"/>
                  </a:lnTo>
                  <a:lnTo>
                    <a:pt x="19901" y="18404"/>
                  </a:lnTo>
                  <a:lnTo>
                    <a:pt x="20467" y="15593"/>
                  </a:lnTo>
                  <a:lnTo>
                    <a:pt x="20791" y="12342"/>
                  </a:lnTo>
                  <a:lnTo>
                    <a:pt x="20871" y="9532"/>
                  </a:lnTo>
                  <a:lnTo>
                    <a:pt x="20629" y="7411"/>
                  </a:lnTo>
                  <a:lnTo>
                    <a:pt x="20062" y="4628"/>
                  </a:lnTo>
                  <a:lnTo>
                    <a:pt x="19415" y="2810"/>
                  </a:lnTo>
                  <a:lnTo>
                    <a:pt x="18889" y="1377"/>
                  </a:lnTo>
                  <a:close/>
                </a:path>
              </a:pathLst>
            </a:custGeom>
            <a:solidFill>
              <a:srgbClr val="FF0000"/>
            </a:solidFill>
            <a:ln w="9360">
              <a:solidFill>
                <a:srgbClr val="FF0000"/>
              </a:solidFill>
              <a:miter lim="800000"/>
              <a:headEnd/>
              <a:tailEnd/>
            </a:ln>
            <a:effectLst>
              <a:outerShdw dist="107933" dir="2700000" algn="ctr" rotWithShape="0">
                <a:srgbClr val="808080"/>
              </a:outerShdw>
            </a:effectLst>
          </p:spPr>
          <p:txBody>
            <a:bodyPr wrap="none" anchor="ctr"/>
            <a:lstStyle/>
            <a:p>
              <a:endParaRPr lang="en-CA"/>
            </a:p>
          </p:txBody>
        </p:sp>
      </p:grpSp>
      <p:sp>
        <p:nvSpPr>
          <p:cNvPr id="36907" name="Rectangle 43"/>
          <p:cNvSpPr>
            <a:spLocks noChangeArrowheads="1"/>
          </p:cNvSpPr>
          <p:nvPr/>
        </p:nvSpPr>
        <p:spPr bwMode="auto">
          <a:xfrm>
            <a:off x="536575" y="4572000"/>
            <a:ext cx="2795588" cy="520700"/>
          </a:xfrm>
          <a:prstGeom prst="rect">
            <a:avLst/>
          </a:prstGeom>
          <a:noFill/>
          <a:ln w="9525">
            <a:noFill/>
            <a:round/>
            <a:headEnd/>
            <a:tailEnd/>
          </a:ln>
          <a:effectLst/>
        </p:spPr>
        <p:txBody>
          <a:bodyPr wrap="none" lIns="90000" tIns="46800" rIns="90000" bIns="46800">
            <a:spAutoFit/>
          </a:bodyPr>
          <a:lstStyle/>
          <a:p>
            <a:pPr marL="512763" indent="-457200">
              <a:lnSpc>
                <a:spcPct val="100000"/>
              </a:lnSpc>
              <a:buFont typeface="Arial" charset="0"/>
              <a:buAutoNum type="arabicPeriod"/>
              <a:tabLst>
                <a:tab pos="512763" algn="l"/>
                <a:tab pos="1427163" algn="l"/>
                <a:tab pos="2341563" algn="l"/>
                <a:tab pos="3255963" algn="l"/>
                <a:tab pos="4170363" algn="l"/>
                <a:tab pos="5084763" algn="l"/>
                <a:tab pos="5999163" algn="l"/>
                <a:tab pos="6913563" algn="l"/>
                <a:tab pos="7827963" algn="l"/>
                <a:tab pos="8742363" algn="l"/>
                <a:tab pos="9656763" algn="l"/>
                <a:tab pos="10571163" algn="l"/>
              </a:tabLst>
            </a:pPr>
            <a:r>
              <a:rPr lang="en-GB" sz="2800">
                <a:solidFill>
                  <a:srgbClr val="000000"/>
                </a:solidFill>
              </a:rPr>
              <a:t>Issue Prompt</a:t>
            </a:r>
          </a:p>
        </p:txBody>
      </p:sp>
      <p:sp>
        <p:nvSpPr>
          <p:cNvPr id="36908" name="Text Box 44"/>
          <p:cNvSpPr txBox="1">
            <a:spLocks noChangeArrowheads="1"/>
          </p:cNvSpPr>
          <p:nvPr/>
        </p:nvSpPr>
        <p:spPr bwMode="auto">
          <a:xfrm>
            <a:off x="428625" y="6143625"/>
            <a:ext cx="8715375" cy="460375"/>
          </a:xfrm>
          <a:prstGeom prst="rect">
            <a:avLst/>
          </a:prstGeom>
          <a:noFill/>
          <a:ln w="9525">
            <a:noFill/>
            <a:round/>
            <a:headEnd/>
            <a:tailEnd/>
          </a:ln>
          <a:effectLst/>
        </p:spPr>
        <p:txBody>
          <a:bodyPr lIns="90000" tIns="46800" rIns="90000" bIns="46800">
            <a:spAutoFit/>
          </a:bodyPr>
          <a:lstStyle/>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rgbClr val="000000"/>
                </a:solidFill>
              </a:rPr>
              <a:t>This step involves using a POMDP as in Hoey et al. 2006</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ext Box 1"/>
          <p:cNvSpPr txBox="1">
            <a:spLocks noChangeArrowheads="1"/>
          </p:cNvSpPr>
          <p:nvPr/>
        </p:nvSpPr>
        <p:spPr bwMode="auto">
          <a:xfrm>
            <a:off x="1116013" y="260350"/>
            <a:ext cx="7067550" cy="1143000"/>
          </a:xfrm>
          <a:prstGeom prst="rect">
            <a:avLst/>
          </a:prstGeom>
          <a:noFill/>
          <a:ln w="9525">
            <a:noFill/>
            <a:round/>
            <a:headEnd/>
            <a:tailEnd/>
          </a:ln>
          <a:effectLst/>
        </p:spPr>
        <p:txBody>
          <a:bodyPr anchor="ctr"/>
          <a:lstStyle/>
          <a:p>
            <a:pPr algn="ctr">
              <a:lnSpc>
                <a:spcPct val="100000"/>
              </a:lnSpc>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4400" b="0">
                <a:solidFill>
                  <a:srgbClr val="000000"/>
                </a:solidFill>
                <a:latin typeface="Times New Roman" pitchFamily="16" charset="0"/>
              </a:rPr>
              <a:t>Automated Labeling</a:t>
            </a:r>
          </a:p>
        </p:txBody>
      </p:sp>
      <p:pic>
        <p:nvPicPr>
          <p:cNvPr id="37890" name="Picture 2"/>
          <p:cNvPicPr>
            <a:picLocks noChangeAspect="1" noChangeArrowheads="1"/>
          </p:cNvPicPr>
          <p:nvPr/>
        </p:nvPicPr>
        <p:blipFill>
          <a:blip r:embed="rId3" cstate="print"/>
          <a:srcRect/>
          <a:stretch>
            <a:fillRect/>
          </a:stretch>
        </p:blipFill>
        <p:spPr bwMode="auto">
          <a:xfrm>
            <a:off x="7572375" y="3071813"/>
            <a:ext cx="1428750" cy="1873250"/>
          </a:xfrm>
          <a:prstGeom prst="rect">
            <a:avLst/>
          </a:prstGeom>
          <a:noFill/>
          <a:ln w="9525">
            <a:noFill/>
            <a:round/>
            <a:headEnd/>
            <a:tailEnd/>
          </a:ln>
          <a:effectLst/>
        </p:spPr>
      </p:pic>
      <p:pic>
        <p:nvPicPr>
          <p:cNvPr id="37891" name="Picture 3"/>
          <p:cNvPicPr>
            <a:picLocks noChangeAspect="1" noChangeArrowheads="1"/>
          </p:cNvPicPr>
          <p:nvPr/>
        </p:nvPicPr>
        <p:blipFill>
          <a:blip r:embed="rId4" cstate="print"/>
          <a:srcRect b="2776"/>
          <a:stretch>
            <a:fillRect/>
          </a:stretch>
        </p:blipFill>
        <p:spPr bwMode="auto">
          <a:xfrm>
            <a:off x="481013" y="1500188"/>
            <a:ext cx="6081712" cy="4572000"/>
          </a:xfrm>
          <a:prstGeom prst="rect">
            <a:avLst/>
          </a:prstGeom>
          <a:noFill/>
          <a:ln w="9525">
            <a:noFill/>
            <a:round/>
            <a:headEnd/>
            <a:tailEnd/>
          </a:ln>
          <a:effectLst/>
        </p:spPr>
      </p:pic>
      <p:sp>
        <p:nvSpPr>
          <p:cNvPr id="37892" name="AutoShape 4"/>
          <p:cNvSpPr>
            <a:spLocks noChangeArrowheads="1"/>
          </p:cNvSpPr>
          <p:nvPr/>
        </p:nvSpPr>
        <p:spPr bwMode="auto">
          <a:xfrm rot="8520000">
            <a:off x="6470650" y="4421188"/>
            <a:ext cx="1071563" cy="500062"/>
          </a:xfrm>
          <a:prstGeom prst="rightArrow">
            <a:avLst>
              <a:gd name="adj1" fmla="val 50000"/>
              <a:gd name="adj2" fmla="val 50000"/>
            </a:avLst>
          </a:prstGeom>
          <a:solidFill>
            <a:srgbClr val="FFFFFF"/>
          </a:solidFill>
          <a:ln w="28440">
            <a:solidFill>
              <a:srgbClr val="000000"/>
            </a:solidFill>
            <a:round/>
            <a:headEnd/>
            <a:tailEnd/>
          </a:ln>
          <a:effectLst/>
        </p:spPr>
        <p:txBody>
          <a:bodyPr wrap="none" anchor="ctr"/>
          <a:lstStyle/>
          <a:p>
            <a:endParaRPr lang="en-CA"/>
          </a:p>
        </p:txBody>
      </p:sp>
      <p:sp>
        <p:nvSpPr>
          <p:cNvPr id="37893" name="Text Box 5"/>
          <p:cNvSpPr txBox="1">
            <a:spLocks noChangeArrowheads="1"/>
          </p:cNvSpPr>
          <p:nvPr/>
        </p:nvSpPr>
        <p:spPr bwMode="auto">
          <a:xfrm>
            <a:off x="7572375" y="5000625"/>
            <a:ext cx="1571625" cy="825500"/>
          </a:xfrm>
          <a:prstGeom prst="rect">
            <a:avLst/>
          </a:prstGeom>
          <a:noFill/>
          <a:ln w="9525">
            <a:noFill/>
            <a:round/>
            <a:headEnd/>
            <a:tailEnd/>
          </a:ln>
          <a:effectLst/>
        </p:spPr>
        <p:txBody>
          <a:bodyPr lIns="90000" tIns="46800" rIns="90000" bIns="46800">
            <a:spAutoFit/>
          </a:bodyPr>
          <a:lstStyle/>
          <a:p>
            <a:pPr algn="ct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rgbClr val="000000"/>
                </a:solidFill>
              </a:rPr>
              <a:t>Curious</a:t>
            </a:r>
          </a:p>
          <a:p>
            <a:pPr algn="ct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rgbClr val="000000"/>
                </a:solidFill>
              </a:rPr>
              <a:t>George</a:t>
            </a:r>
          </a:p>
        </p:txBody>
      </p:sp>
      <p:sp>
        <p:nvSpPr>
          <p:cNvPr id="37894" name="Text Box 6"/>
          <p:cNvSpPr txBox="1">
            <a:spLocks noChangeArrowheads="1"/>
          </p:cNvSpPr>
          <p:nvPr/>
        </p:nvSpPr>
        <p:spPr bwMode="auto">
          <a:xfrm rot="19500000">
            <a:off x="6251575" y="4038600"/>
            <a:ext cx="1500188" cy="336550"/>
          </a:xfrm>
          <a:prstGeom prst="rect">
            <a:avLst/>
          </a:prstGeom>
          <a:noFill/>
          <a:ln w="9525">
            <a:noFill/>
            <a:round/>
            <a:headEnd/>
            <a:tailEnd/>
          </a:ln>
          <a:effectLst/>
        </p:spPr>
        <p:txBody>
          <a:bodyPr lIns="90000" tIns="46800" rIns="90000" bIns="46800">
            <a:spAutoFit/>
          </a:bodyPr>
          <a:lstStyle/>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a:solidFill>
                  <a:srgbClr val="000000"/>
                </a:solidFill>
              </a:rPr>
              <a:t>Recognition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ext Box 1"/>
          <p:cNvSpPr txBox="1">
            <a:spLocks noChangeArrowheads="1"/>
          </p:cNvSpPr>
          <p:nvPr/>
        </p:nvSpPr>
        <p:spPr bwMode="auto">
          <a:xfrm>
            <a:off x="1116013" y="260350"/>
            <a:ext cx="7067550" cy="1143000"/>
          </a:xfrm>
          <a:prstGeom prst="rect">
            <a:avLst/>
          </a:prstGeom>
          <a:noFill/>
          <a:ln w="9525">
            <a:noFill/>
            <a:round/>
            <a:headEnd/>
            <a:tailEnd/>
          </a:ln>
          <a:effectLst/>
        </p:spPr>
        <p:txBody>
          <a:bodyPr anchor="ctr"/>
          <a:lstStyle/>
          <a:p>
            <a:pPr algn="ctr">
              <a:lnSpc>
                <a:spcPct val="100000"/>
              </a:lnSpc>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4400" b="0">
                <a:solidFill>
                  <a:srgbClr val="000000"/>
                </a:solidFill>
                <a:latin typeface="Times New Roman" pitchFamily="16" charset="0"/>
              </a:rPr>
              <a:t>Planning and Prompting</a:t>
            </a:r>
          </a:p>
        </p:txBody>
      </p:sp>
      <p:sp>
        <p:nvSpPr>
          <p:cNvPr id="38914" name="Text Box 2"/>
          <p:cNvSpPr txBox="1">
            <a:spLocks noChangeArrowheads="1"/>
          </p:cNvSpPr>
          <p:nvPr/>
        </p:nvSpPr>
        <p:spPr bwMode="auto">
          <a:xfrm>
            <a:off x="457200" y="1600200"/>
            <a:ext cx="8229600" cy="4525963"/>
          </a:xfrm>
          <a:prstGeom prst="rect">
            <a:avLst/>
          </a:prstGeom>
          <a:noFill/>
          <a:ln w="9525">
            <a:noFill/>
            <a:round/>
            <a:headEnd/>
            <a:tailEnd/>
          </a:ln>
          <a:effectLst/>
        </p:spPr>
        <p:txBody>
          <a:bodyPr/>
          <a:lstStyle/>
          <a:p>
            <a:pPr marL="341313" indent="-341313">
              <a:lnSpc>
                <a:spcPct val="100000"/>
              </a:lnSpc>
              <a:spcBef>
                <a:spcPts val="800"/>
              </a:spcBef>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3200" b="0">
                <a:solidFill>
                  <a:srgbClr val="000000"/>
                </a:solidFill>
                <a:latin typeface="Times New Roman" pitchFamily="16" charset="0"/>
              </a:rPr>
              <a:t>Remind the user of where he/she needs to be</a:t>
            </a:r>
          </a:p>
          <a:p>
            <a:pPr marL="341313" indent="-341313">
              <a:lnSpc>
                <a:spcPct val="100000"/>
              </a:lnSpc>
              <a:spcBef>
                <a:spcPts val="800"/>
              </a:spcBef>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3200" b="0">
                <a:solidFill>
                  <a:srgbClr val="000000"/>
                </a:solidFill>
                <a:latin typeface="Times New Roman" pitchFamily="16" charset="0"/>
              </a:rPr>
              <a:t>Plan the shortest (?) path to the destination</a:t>
            </a:r>
          </a:p>
          <a:p>
            <a:pPr marL="341313" indent="-341313">
              <a:lnSpc>
                <a:spcPct val="100000"/>
              </a:lnSpc>
              <a:spcBef>
                <a:spcPts val="800"/>
              </a:spcBef>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3200" b="0">
                <a:solidFill>
                  <a:srgbClr val="000000"/>
                </a:solidFill>
                <a:latin typeface="Times New Roman" pitchFamily="16" charset="0"/>
              </a:rPr>
              <a:t>Prompt the user as necessary</a:t>
            </a:r>
          </a:p>
          <a:p>
            <a:pPr marL="341313" indent="-341313">
              <a:lnSpc>
                <a:spcPct val="100000"/>
              </a:lnSpc>
              <a:spcBef>
                <a:spcPts val="800"/>
              </a:spcBef>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3200" b="0">
                <a:solidFill>
                  <a:srgbClr val="000000"/>
                </a:solidFill>
                <a:latin typeface="Times New Roman" pitchFamily="16" charset="0"/>
              </a:rPr>
              <a:t>Avoid obstacles on the way</a:t>
            </a:r>
          </a:p>
          <a:p>
            <a:pPr marL="341313" indent="-341313">
              <a:lnSpc>
                <a:spcPct val="100000"/>
              </a:lnSpc>
              <a:spcBef>
                <a:spcPts val="800"/>
              </a:spcBef>
              <a:buFont typeface="Times New Roman" pitchFamily="16"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3200" b="0">
              <a:solidFill>
                <a:srgbClr val="000000"/>
              </a:solidFill>
              <a:latin typeface="Times New Roman" pitchFamily="16" charset="0"/>
            </a:endParaRPr>
          </a:p>
          <a:p>
            <a:pPr marL="341313" indent="-341313">
              <a:lnSpc>
                <a:spcPct val="100000"/>
              </a:lnSpc>
              <a:spcBef>
                <a:spcPts val="800"/>
              </a:spcBef>
              <a:buFont typeface="Times New Roman" pitchFamily="16"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3200" b="0">
              <a:solidFill>
                <a:srgbClr val="000000"/>
              </a:solidFill>
              <a:latin typeface="Times New Roman" pitchFamily="16"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ext Box 1"/>
          <p:cNvSpPr txBox="1">
            <a:spLocks noChangeArrowheads="1"/>
          </p:cNvSpPr>
          <p:nvPr/>
        </p:nvSpPr>
        <p:spPr bwMode="auto">
          <a:xfrm>
            <a:off x="1116013" y="260350"/>
            <a:ext cx="7067550" cy="1143000"/>
          </a:xfrm>
          <a:prstGeom prst="rect">
            <a:avLst/>
          </a:prstGeom>
          <a:noFill/>
          <a:ln w="9525">
            <a:noFill/>
            <a:round/>
            <a:headEnd/>
            <a:tailEnd/>
          </a:ln>
          <a:effectLst/>
        </p:spPr>
        <p:txBody>
          <a:bodyPr anchor="ctr"/>
          <a:lstStyle/>
          <a:p>
            <a:pPr algn="ctr">
              <a:lnSpc>
                <a:spcPct val="100000"/>
              </a:lnSpc>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4400" b="0">
                <a:solidFill>
                  <a:srgbClr val="000000"/>
                </a:solidFill>
                <a:latin typeface="Times New Roman" pitchFamily="16" charset="0"/>
              </a:rPr>
              <a:t>Planning and Prompting</a:t>
            </a:r>
          </a:p>
        </p:txBody>
      </p:sp>
      <p:sp>
        <p:nvSpPr>
          <p:cNvPr id="39938" name="Text Box 2"/>
          <p:cNvSpPr txBox="1">
            <a:spLocks noChangeArrowheads="1"/>
          </p:cNvSpPr>
          <p:nvPr/>
        </p:nvSpPr>
        <p:spPr bwMode="auto">
          <a:xfrm>
            <a:off x="457200" y="1600200"/>
            <a:ext cx="8229600" cy="5427663"/>
          </a:xfrm>
          <a:prstGeom prst="rect">
            <a:avLst/>
          </a:prstGeom>
          <a:noFill/>
          <a:ln w="9525">
            <a:noFill/>
            <a:round/>
            <a:headEnd/>
            <a:tailEnd/>
          </a:ln>
          <a:effectLst/>
        </p:spPr>
        <p:txBody>
          <a:bodyPr/>
          <a:lstStyle/>
          <a:p>
            <a:pPr marL="341313" indent="-341313">
              <a:lnSpc>
                <a:spcPct val="100000"/>
              </a:lnSpc>
              <a:spcBef>
                <a:spcPts val="800"/>
              </a:spcBef>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3200" b="0">
                <a:solidFill>
                  <a:srgbClr val="000000"/>
                </a:solidFill>
                <a:latin typeface="Times New Roman" pitchFamily="16" charset="0"/>
              </a:rPr>
              <a:t>The MDP (and POMDP) framework is great for task specification and planning</a:t>
            </a:r>
          </a:p>
          <a:p>
            <a:pPr marL="341313" indent="-341313">
              <a:lnSpc>
                <a:spcPct val="100000"/>
              </a:lnSpc>
              <a:spcBef>
                <a:spcPts val="800"/>
              </a:spcBef>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3200" b="0">
                <a:solidFill>
                  <a:srgbClr val="000000"/>
                </a:solidFill>
                <a:latin typeface="Times New Roman" pitchFamily="16" charset="0"/>
              </a:rPr>
              <a:t>A task is specified via the Reward function</a:t>
            </a:r>
          </a:p>
          <a:p>
            <a:pPr marL="341313" indent="-341313">
              <a:lnSpc>
                <a:spcPct val="100000"/>
              </a:lnSpc>
              <a:spcBef>
                <a:spcPts val="800"/>
              </a:spcBef>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3200" b="0">
                <a:solidFill>
                  <a:srgbClr val="000000"/>
                </a:solidFill>
                <a:latin typeface="Times New Roman" pitchFamily="16" charset="0"/>
              </a:rPr>
              <a:t>Planning can be done “efficiently” using value or policy iteration (exact and approximate methods)</a:t>
            </a:r>
            <a:r>
              <a:rPr lang="ar-SA" sz="3200" b="0">
                <a:solidFill>
                  <a:srgbClr val="000000"/>
                </a:solidFill>
                <a:latin typeface="Times New Roman" pitchFamily="16" charset="0"/>
              </a:rPr>
              <a:t>‏</a:t>
            </a:r>
            <a:endParaRPr lang="en-GB" sz="3200" b="0">
              <a:solidFill>
                <a:srgbClr val="000000"/>
              </a:solidFill>
              <a:latin typeface="Times New Roman" pitchFamily="16" charset="0"/>
            </a:endParaRPr>
          </a:p>
          <a:p>
            <a:pPr marL="341313" indent="-341313">
              <a:lnSpc>
                <a:spcPct val="100000"/>
              </a:lnSpc>
              <a:spcBef>
                <a:spcPts val="800"/>
              </a:spcBef>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3200" b="0">
                <a:solidFill>
                  <a:srgbClr val="000000"/>
                </a:solidFill>
                <a:latin typeface="Times New Roman" pitchFamily="16" charset="0"/>
              </a:rPr>
              <a:t>Problems:</a:t>
            </a:r>
          </a:p>
          <a:p>
            <a:pPr marL="741363" lvl="1" indent="-284163">
              <a:lnSpc>
                <a:spcPct val="100000"/>
              </a:lnSpc>
              <a:spcBef>
                <a:spcPts val="700"/>
              </a:spcBef>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b="0">
                <a:solidFill>
                  <a:srgbClr val="000000"/>
                </a:solidFill>
                <a:latin typeface="Times New Roman" pitchFamily="16" charset="0"/>
              </a:rPr>
              <a:t>Sensor noise</a:t>
            </a:r>
          </a:p>
          <a:p>
            <a:pPr marL="741363" lvl="1" indent="-284163">
              <a:lnSpc>
                <a:spcPct val="100000"/>
              </a:lnSpc>
              <a:spcBef>
                <a:spcPts val="700"/>
              </a:spcBef>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b="0">
                <a:solidFill>
                  <a:srgbClr val="000000"/>
                </a:solidFill>
                <a:latin typeface="Times New Roman" pitchFamily="16" charset="0"/>
              </a:rPr>
              <a:t>Large state, action and observation spaces</a:t>
            </a:r>
          </a:p>
          <a:p>
            <a:pPr marL="341313" indent="-341313">
              <a:lnSpc>
                <a:spcPct val="100000"/>
              </a:lnSpc>
              <a:spcBef>
                <a:spcPts val="800"/>
              </a:spcBef>
              <a:buFont typeface="Times New Roman" pitchFamily="16"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3200" b="0">
              <a:solidFill>
                <a:srgbClr val="000000"/>
              </a:solidFill>
              <a:latin typeface="Times New Roman" pitchFamily="16"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ext Box 1"/>
          <p:cNvSpPr txBox="1">
            <a:spLocks noChangeArrowheads="1"/>
          </p:cNvSpPr>
          <p:nvPr/>
        </p:nvSpPr>
        <p:spPr bwMode="auto">
          <a:xfrm>
            <a:off x="1116013" y="115888"/>
            <a:ext cx="7067550" cy="1431925"/>
          </a:xfrm>
          <a:prstGeom prst="rect">
            <a:avLst/>
          </a:prstGeom>
          <a:noFill/>
          <a:ln w="9525">
            <a:noFill/>
            <a:round/>
            <a:headEnd/>
            <a:tailEnd/>
          </a:ln>
          <a:effectLst/>
        </p:spPr>
        <p:txBody>
          <a:bodyPr anchor="ctr"/>
          <a:lstStyle/>
          <a:p>
            <a:pPr algn="ctr">
              <a:lnSpc>
                <a:spcPct val="100000"/>
              </a:lnSpc>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4400" b="0">
                <a:solidFill>
                  <a:srgbClr val="000000"/>
                </a:solidFill>
                <a:latin typeface="Times New Roman" pitchFamily="16" charset="0"/>
              </a:rPr>
              <a:t>Flat vs. Structured POMDPs</a:t>
            </a:r>
          </a:p>
        </p:txBody>
      </p:sp>
      <p:sp>
        <p:nvSpPr>
          <p:cNvPr id="40962" name="Text Box 2"/>
          <p:cNvSpPr txBox="1">
            <a:spLocks noChangeArrowheads="1"/>
          </p:cNvSpPr>
          <p:nvPr/>
        </p:nvSpPr>
        <p:spPr bwMode="auto">
          <a:xfrm>
            <a:off x="457200" y="1600200"/>
            <a:ext cx="8229600" cy="4525963"/>
          </a:xfrm>
          <a:prstGeom prst="rect">
            <a:avLst/>
          </a:prstGeom>
          <a:noFill/>
          <a:ln w="9525">
            <a:noFill/>
            <a:round/>
            <a:headEnd/>
            <a:tailEnd/>
          </a:ln>
          <a:effectLst/>
        </p:spPr>
        <p:txBody>
          <a:bodyPr/>
          <a:lstStyle/>
          <a:p>
            <a:pPr marL="341313" indent="-341313">
              <a:lnSpc>
                <a:spcPct val="100000"/>
              </a:lnSpc>
              <a:spcBef>
                <a:spcPts val="800"/>
              </a:spcBef>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3200" b="0">
                <a:solidFill>
                  <a:srgbClr val="000000"/>
                </a:solidFill>
                <a:latin typeface="Times New Roman" pitchFamily="16" charset="0"/>
              </a:rPr>
              <a:t>Flat – States, Actions, Observations</a:t>
            </a:r>
          </a:p>
          <a:p>
            <a:pPr marL="341313" indent="-341313">
              <a:lnSpc>
                <a:spcPct val="100000"/>
              </a:lnSpc>
              <a:spcBef>
                <a:spcPts val="800"/>
              </a:spcBef>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3200" b="0">
                <a:solidFill>
                  <a:srgbClr val="000000"/>
                </a:solidFill>
                <a:latin typeface="Times New Roman" pitchFamily="16" charset="0"/>
              </a:rPr>
              <a:t>Structured</a:t>
            </a:r>
          </a:p>
          <a:p>
            <a:pPr marL="741363" lvl="1" indent="-284163">
              <a:lnSpc>
                <a:spcPct val="100000"/>
              </a:lnSpc>
              <a:spcBef>
                <a:spcPts val="700"/>
              </a:spcBef>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b="0">
                <a:solidFill>
                  <a:srgbClr val="000000"/>
                </a:solidFill>
                <a:latin typeface="Times New Roman" pitchFamily="16" charset="0"/>
              </a:rPr>
              <a:t>States </a:t>
            </a:r>
            <a:r>
              <a:rPr lang="en-GB" sz="2800" b="0">
                <a:solidFill>
                  <a:srgbClr val="000000"/>
                </a:solidFill>
                <a:latin typeface="Wingdings" pitchFamily="1" charset="2"/>
              </a:rPr>
              <a:t></a:t>
            </a:r>
            <a:r>
              <a:rPr lang="en-GB" sz="2800" b="0">
                <a:solidFill>
                  <a:srgbClr val="000000"/>
                </a:solidFill>
                <a:latin typeface="Times New Roman" pitchFamily="16" charset="0"/>
              </a:rPr>
              <a:t> State variables</a:t>
            </a:r>
          </a:p>
          <a:p>
            <a:pPr marL="741363" lvl="1" indent="-284163">
              <a:lnSpc>
                <a:spcPct val="100000"/>
              </a:lnSpc>
              <a:spcBef>
                <a:spcPts val="700"/>
              </a:spcBef>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b="0">
                <a:solidFill>
                  <a:srgbClr val="000000"/>
                </a:solidFill>
                <a:latin typeface="Times New Roman" pitchFamily="16" charset="0"/>
              </a:rPr>
              <a:t>Actions </a:t>
            </a:r>
            <a:r>
              <a:rPr lang="en-GB" sz="2800" b="0">
                <a:solidFill>
                  <a:srgbClr val="000000"/>
                </a:solidFill>
                <a:latin typeface="Wingdings" pitchFamily="1" charset="2"/>
              </a:rPr>
              <a:t></a:t>
            </a:r>
            <a:r>
              <a:rPr lang="en-GB" sz="2800" b="0">
                <a:solidFill>
                  <a:srgbClr val="000000"/>
                </a:solidFill>
                <a:latin typeface="Times New Roman" pitchFamily="16" charset="0"/>
              </a:rPr>
              <a:t> Action variables</a:t>
            </a:r>
          </a:p>
          <a:p>
            <a:pPr marL="741363" lvl="1" indent="-284163">
              <a:lnSpc>
                <a:spcPct val="100000"/>
              </a:lnSpc>
              <a:spcBef>
                <a:spcPts val="700"/>
              </a:spcBef>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b="0">
                <a:solidFill>
                  <a:srgbClr val="000000"/>
                </a:solidFill>
                <a:latin typeface="Times New Roman" pitchFamily="16" charset="0"/>
              </a:rPr>
              <a:t>Observations </a:t>
            </a:r>
            <a:r>
              <a:rPr lang="en-GB" sz="2800" b="0">
                <a:solidFill>
                  <a:srgbClr val="000000"/>
                </a:solidFill>
                <a:latin typeface="Wingdings" pitchFamily="1" charset="2"/>
              </a:rPr>
              <a:t></a:t>
            </a:r>
            <a:r>
              <a:rPr lang="en-GB" sz="2800" b="0">
                <a:solidFill>
                  <a:srgbClr val="000000"/>
                </a:solidFill>
                <a:latin typeface="Times New Roman" pitchFamily="16" charset="0"/>
              </a:rPr>
              <a:t> Observation variables</a:t>
            </a:r>
          </a:p>
          <a:p>
            <a:pPr marL="341313" indent="-341313">
              <a:lnSpc>
                <a:spcPct val="100000"/>
              </a:lnSpc>
              <a:spcBef>
                <a:spcPts val="800"/>
              </a:spcBef>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3200" b="0">
                <a:solidFill>
                  <a:srgbClr val="000000"/>
                </a:solidFill>
                <a:latin typeface="Times New Roman" pitchFamily="16" charset="0"/>
              </a:rPr>
              <a:t>State variables - </a:t>
            </a:r>
            <a:r>
              <a:rPr lang="en-GB" sz="3200" b="0" i="1">
                <a:solidFill>
                  <a:srgbClr val="000000"/>
                </a:solidFill>
                <a:latin typeface="Times New Roman" pitchFamily="16" charset="0"/>
              </a:rPr>
              <a:t>X = {X</a:t>
            </a:r>
            <a:r>
              <a:rPr lang="en-GB" sz="3200" b="0" i="1" baseline="-25000">
                <a:solidFill>
                  <a:srgbClr val="000000"/>
                </a:solidFill>
                <a:latin typeface="Times New Roman" pitchFamily="16" charset="0"/>
              </a:rPr>
              <a:t>1</a:t>
            </a:r>
            <a:r>
              <a:rPr lang="en-GB" sz="3200" b="0" i="1">
                <a:solidFill>
                  <a:srgbClr val="000000"/>
                </a:solidFill>
                <a:latin typeface="Times New Roman" pitchFamily="16" charset="0"/>
              </a:rPr>
              <a:t>,…,X</a:t>
            </a:r>
            <a:r>
              <a:rPr lang="en-GB" sz="3200" b="0" i="1" baseline="-25000">
                <a:solidFill>
                  <a:srgbClr val="000000"/>
                </a:solidFill>
                <a:latin typeface="Times New Roman" pitchFamily="16" charset="0"/>
              </a:rPr>
              <a:t>n</a:t>
            </a:r>
            <a:r>
              <a:rPr lang="en-GB" sz="3200" b="0" i="1">
                <a:solidFill>
                  <a:srgbClr val="000000"/>
                </a:solidFill>
                <a:latin typeface="Times New Roman" pitchFamily="16" charset="0"/>
              </a:rPr>
              <a:t>}</a:t>
            </a:r>
          </a:p>
          <a:p>
            <a:pPr marL="341313" indent="-341313">
              <a:lnSpc>
                <a:spcPct val="100000"/>
              </a:lnSpc>
              <a:spcBef>
                <a:spcPts val="800"/>
              </a:spcBef>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3200" b="0">
                <a:solidFill>
                  <a:srgbClr val="000000"/>
                </a:solidFill>
                <a:latin typeface="Times New Roman" pitchFamily="16" charset="0"/>
              </a:rPr>
              <a:t>State - </a:t>
            </a:r>
            <a:r>
              <a:rPr lang="en-GB" sz="3200" b="0" i="1">
                <a:solidFill>
                  <a:srgbClr val="000000"/>
                </a:solidFill>
                <a:latin typeface="Times New Roman" pitchFamily="16" charset="0"/>
              </a:rPr>
              <a:t>s = &lt;x</a:t>
            </a:r>
            <a:r>
              <a:rPr lang="en-GB" sz="3200" b="0" i="1" baseline="-25000">
                <a:solidFill>
                  <a:srgbClr val="000000"/>
                </a:solidFill>
                <a:latin typeface="Times New Roman" pitchFamily="16" charset="0"/>
              </a:rPr>
              <a:t>1</a:t>
            </a:r>
            <a:r>
              <a:rPr lang="en-GB" sz="3200" b="0" i="1">
                <a:solidFill>
                  <a:srgbClr val="000000"/>
                </a:solidFill>
                <a:latin typeface="Times New Roman" pitchFamily="16" charset="0"/>
              </a:rPr>
              <a:t>,…, x</a:t>
            </a:r>
            <a:r>
              <a:rPr lang="en-GB" sz="3200" b="0" i="1" baseline="-25000">
                <a:solidFill>
                  <a:srgbClr val="000000"/>
                </a:solidFill>
                <a:latin typeface="Times New Roman" pitchFamily="16" charset="0"/>
              </a:rPr>
              <a:t>n</a:t>
            </a:r>
            <a:r>
              <a:rPr lang="en-GB" sz="3200" b="0" i="1">
                <a:solidFill>
                  <a:srgbClr val="000000"/>
                </a:solidFill>
                <a:latin typeface="Times New Roman" pitchFamily="16" charset="0"/>
              </a:rPr>
              <a:t>&gt;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ext Box 1"/>
          <p:cNvSpPr txBox="1">
            <a:spLocks noChangeArrowheads="1"/>
          </p:cNvSpPr>
          <p:nvPr/>
        </p:nvSpPr>
        <p:spPr bwMode="auto">
          <a:xfrm>
            <a:off x="1116013" y="260350"/>
            <a:ext cx="7067550" cy="1143000"/>
          </a:xfrm>
          <a:prstGeom prst="rect">
            <a:avLst/>
          </a:prstGeom>
          <a:noFill/>
          <a:ln w="9525">
            <a:noFill/>
            <a:round/>
            <a:headEnd/>
            <a:tailEnd/>
          </a:ln>
          <a:effectLst/>
        </p:spPr>
        <p:txBody>
          <a:bodyPr anchor="ctr"/>
          <a:lstStyle/>
          <a:p>
            <a:pPr algn="ctr">
              <a:lnSpc>
                <a:spcPct val="100000"/>
              </a:lnSpc>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4400" b="0">
                <a:solidFill>
                  <a:srgbClr val="000000"/>
                </a:solidFill>
                <a:latin typeface="Times New Roman" pitchFamily="16" charset="0"/>
              </a:rPr>
              <a:t>Structured POMDPs</a:t>
            </a:r>
          </a:p>
        </p:txBody>
      </p:sp>
      <p:sp>
        <p:nvSpPr>
          <p:cNvPr id="41986" name="Text Box 2"/>
          <p:cNvSpPr txBox="1">
            <a:spLocks noChangeArrowheads="1"/>
          </p:cNvSpPr>
          <p:nvPr/>
        </p:nvSpPr>
        <p:spPr bwMode="auto">
          <a:xfrm>
            <a:off x="214313" y="1143000"/>
            <a:ext cx="8229600" cy="2693988"/>
          </a:xfrm>
          <a:prstGeom prst="rect">
            <a:avLst/>
          </a:prstGeom>
          <a:noFill/>
          <a:ln w="9525">
            <a:noFill/>
            <a:round/>
            <a:headEnd/>
            <a:tailEnd/>
          </a:ln>
          <a:effectLst/>
        </p:spPr>
        <p:txBody>
          <a:bodyPr/>
          <a:lstStyle/>
          <a:p>
            <a:pPr marL="341313" indent="-341313">
              <a:lnSpc>
                <a:spcPct val="100000"/>
              </a:lnSpc>
              <a:spcBef>
                <a:spcPts val="625"/>
              </a:spcBef>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500" b="0">
                <a:solidFill>
                  <a:srgbClr val="000000"/>
                </a:solidFill>
                <a:latin typeface="Times New Roman" pitchFamily="16" charset="0"/>
              </a:rPr>
              <a:t>Dynamic Bayesian Networks – 2-layered, model dynamic changes</a:t>
            </a:r>
          </a:p>
          <a:p>
            <a:pPr marL="341313" indent="-341313">
              <a:lnSpc>
                <a:spcPct val="100000"/>
              </a:lnSpc>
              <a:spcBef>
                <a:spcPts val="625"/>
              </a:spcBef>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500" b="0">
                <a:solidFill>
                  <a:srgbClr val="000000"/>
                </a:solidFill>
                <a:latin typeface="Times New Roman" pitchFamily="16" charset="0"/>
              </a:rPr>
              <a:t>Nodes – Variables</a:t>
            </a:r>
          </a:p>
          <a:p>
            <a:pPr marL="341313" indent="-341313">
              <a:lnSpc>
                <a:spcPct val="100000"/>
              </a:lnSpc>
              <a:spcBef>
                <a:spcPts val="625"/>
              </a:spcBef>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500" b="0">
                <a:solidFill>
                  <a:srgbClr val="000000"/>
                </a:solidFill>
                <a:latin typeface="Times New Roman" pitchFamily="16" charset="0"/>
              </a:rPr>
              <a:t>Edges – dependency</a:t>
            </a:r>
          </a:p>
          <a:p>
            <a:pPr marL="341313" indent="-341313">
              <a:lnSpc>
                <a:spcPct val="100000"/>
              </a:lnSpc>
              <a:spcBef>
                <a:spcPts val="625"/>
              </a:spcBef>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500" b="0">
                <a:solidFill>
                  <a:srgbClr val="000000"/>
                </a:solidFill>
                <a:latin typeface="Times New Roman" pitchFamily="16" charset="0"/>
              </a:rPr>
              <a:t>CPT – conditional probability table</a:t>
            </a:r>
          </a:p>
          <a:p>
            <a:pPr marL="341313" indent="-341313">
              <a:lnSpc>
                <a:spcPct val="100000"/>
              </a:lnSpc>
              <a:spcBef>
                <a:spcPts val="625"/>
              </a:spcBef>
              <a:buFont typeface="Times New Roman" pitchFamily="16"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500" b="0">
              <a:solidFill>
                <a:srgbClr val="000000"/>
              </a:solidFill>
              <a:latin typeface="Times New Roman" pitchFamily="16" charset="0"/>
            </a:endParaRPr>
          </a:p>
        </p:txBody>
      </p:sp>
      <p:grpSp>
        <p:nvGrpSpPr>
          <p:cNvPr id="41987" name="Group 3"/>
          <p:cNvGrpSpPr>
            <a:grpSpLocks/>
          </p:cNvGrpSpPr>
          <p:nvPr/>
        </p:nvGrpSpPr>
        <p:grpSpPr bwMode="auto">
          <a:xfrm>
            <a:off x="1428750" y="3429000"/>
            <a:ext cx="6437313" cy="3140075"/>
            <a:chOff x="900" y="2160"/>
            <a:chExt cx="4055" cy="1978"/>
          </a:xfrm>
        </p:grpSpPr>
        <p:sp>
          <p:nvSpPr>
            <p:cNvPr id="41988" name="Oval 4"/>
            <p:cNvSpPr>
              <a:spLocks noChangeArrowheads="1"/>
            </p:cNvSpPr>
            <p:nvPr/>
          </p:nvSpPr>
          <p:spPr bwMode="auto">
            <a:xfrm>
              <a:off x="1307" y="2712"/>
              <a:ext cx="366" cy="366"/>
            </a:xfrm>
            <a:prstGeom prst="ellipse">
              <a:avLst/>
            </a:prstGeom>
            <a:noFill/>
            <a:ln w="15840">
              <a:solidFill>
                <a:srgbClr val="000000"/>
              </a:solidFill>
              <a:miter lim="800000"/>
              <a:headEnd/>
              <a:tailEnd/>
            </a:ln>
            <a:effectLst/>
          </p:spPr>
          <p:txBody>
            <a:bodyPr wrap="none" anchor="ctr"/>
            <a:lstStyle/>
            <a:p>
              <a:endParaRPr lang="en-CA"/>
            </a:p>
          </p:txBody>
        </p:sp>
        <p:sp>
          <p:nvSpPr>
            <p:cNvPr id="41989" name="Oval 5"/>
            <p:cNvSpPr>
              <a:spLocks noChangeArrowheads="1"/>
            </p:cNvSpPr>
            <p:nvPr/>
          </p:nvSpPr>
          <p:spPr bwMode="auto">
            <a:xfrm>
              <a:off x="1307" y="3200"/>
              <a:ext cx="366" cy="366"/>
            </a:xfrm>
            <a:prstGeom prst="ellipse">
              <a:avLst/>
            </a:prstGeom>
            <a:noFill/>
            <a:ln w="15840">
              <a:solidFill>
                <a:srgbClr val="000000"/>
              </a:solidFill>
              <a:miter lim="800000"/>
              <a:headEnd/>
              <a:tailEnd/>
            </a:ln>
            <a:effectLst/>
          </p:spPr>
          <p:txBody>
            <a:bodyPr wrap="none" anchor="ctr"/>
            <a:lstStyle/>
            <a:p>
              <a:endParaRPr lang="en-CA"/>
            </a:p>
          </p:txBody>
        </p:sp>
        <p:sp>
          <p:nvSpPr>
            <p:cNvPr id="41990" name="Oval 6"/>
            <p:cNvSpPr>
              <a:spLocks noChangeArrowheads="1"/>
            </p:cNvSpPr>
            <p:nvPr/>
          </p:nvSpPr>
          <p:spPr bwMode="auto">
            <a:xfrm>
              <a:off x="2038" y="2712"/>
              <a:ext cx="366" cy="366"/>
            </a:xfrm>
            <a:prstGeom prst="ellipse">
              <a:avLst/>
            </a:prstGeom>
            <a:noFill/>
            <a:ln w="15840">
              <a:solidFill>
                <a:srgbClr val="000000"/>
              </a:solidFill>
              <a:miter lim="800000"/>
              <a:headEnd/>
              <a:tailEnd/>
            </a:ln>
            <a:effectLst/>
          </p:spPr>
          <p:txBody>
            <a:bodyPr wrap="none" anchor="ctr"/>
            <a:lstStyle/>
            <a:p>
              <a:endParaRPr lang="en-CA"/>
            </a:p>
          </p:txBody>
        </p:sp>
        <p:sp>
          <p:nvSpPr>
            <p:cNvPr id="41991" name="Oval 7"/>
            <p:cNvSpPr>
              <a:spLocks noChangeArrowheads="1"/>
            </p:cNvSpPr>
            <p:nvPr/>
          </p:nvSpPr>
          <p:spPr bwMode="auto">
            <a:xfrm>
              <a:off x="2038" y="3200"/>
              <a:ext cx="366" cy="366"/>
            </a:xfrm>
            <a:prstGeom prst="ellipse">
              <a:avLst/>
            </a:prstGeom>
            <a:noFill/>
            <a:ln w="15840">
              <a:solidFill>
                <a:srgbClr val="000000"/>
              </a:solidFill>
              <a:miter lim="800000"/>
              <a:headEnd/>
              <a:tailEnd/>
            </a:ln>
            <a:effectLst/>
          </p:spPr>
          <p:txBody>
            <a:bodyPr wrap="none" anchor="ctr"/>
            <a:lstStyle/>
            <a:p>
              <a:endParaRPr lang="en-CA"/>
            </a:p>
          </p:txBody>
        </p:sp>
        <p:sp>
          <p:nvSpPr>
            <p:cNvPr id="41992" name="Oval 8"/>
            <p:cNvSpPr>
              <a:spLocks noChangeArrowheads="1"/>
            </p:cNvSpPr>
            <p:nvPr/>
          </p:nvSpPr>
          <p:spPr bwMode="auto">
            <a:xfrm>
              <a:off x="2770" y="2712"/>
              <a:ext cx="366" cy="366"/>
            </a:xfrm>
            <a:prstGeom prst="ellipse">
              <a:avLst/>
            </a:prstGeom>
            <a:noFill/>
            <a:ln w="15840">
              <a:solidFill>
                <a:srgbClr val="000000"/>
              </a:solidFill>
              <a:miter lim="800000"/>
              <a:headEnd/>
              <a:tailEnd/>
            </a:ln>
            <a:effectLst/>
          </p:spPr>
          <p:txBody>
            <a:bodyPr wrap="none" anchor="ctr"/>
            <a:lstStyle/>
            <a:p>
              <a:endParaRPr lang="en-CA"/>
            </a:p>
          </p:txBody>
        </p:sp>
        <p:sp>
          <p:nvSpPr>
            <p:cNvPr id="41993" name="Oval 9"/>
            <p:cNvSpPr>
              <a:spLocks noChangeArrowheads="1"/>
            </p:cNvSpPr>
            <p:nvPr/>
          </p:nvSpPr>
          <p:spPr bwMode="auto">
            <a:xfrm>
              <a:off x="2770" y="3200"/>
              <a:ext cx="366" cy="366"/>
            </a:xfrm>
            <a:prstGeom prst="ellipse">
              <a:avLst/>
            </a:prstGeom>
            <a:noFill/>
            <a:ln w="15840">
              <a:solidFill>
                <a:srgbClr val="000000"/>
              </a:solidFill>
              <a:miter lim="800000"/>
              <a:headEnd/>
              <a:tailEnd/>
            </a:ln>
            <a:effectLst/>
          </p:spPr>
          <p:txBody>
            <a:bodyPr wrap="none" anchor="ctr"/>
            <a:lstStyle/>
            <a:p>
              <a:endParaRPr lang="en-CA"/>
            </a:p>
          </p:txBody>
        </p:sp>
        <p:sp>
          <p:nvSpPr>
            <p:cNvPr id="41994" name="Oval 10"/>
            <p:cNvSpPr>
              <a:spLocks noChangeArrowheads="1"/>
            </p:cNvSpPr>
            <p:nvPr/>
          </p:nvSpPr>
          <p:spPr bwMode="auto">
            <a:xfrm>
              <a:off x="1307" y="3729"/>
              <a:ext cx="366" cy="366"/>
            </a:xfrm>
            <a:prstGeom prst="ellipse">
              <a:avLst/>
            </a:prstGeom>
            <a:solidFill>
              <a:srgbClr val="C0C0C0"/>
            </a:solidFill>
            <a:ln w="15840">
              <a:solidFill>
                <a:srgbClr val="000000"/>
              </a:solidFill>
              <a:miter lim="800000"/>
              <a:headEnd/>
              <a:tailEnd/>
            </a:ln>
            <a:effectLst/>
          </p:spPr>
          <p:txBody>
            <a:bodyPr wrap="none" anchor="ctr"/>
            <a:lstStyle/>
            <a:p>
              <a:endParaRPr lang="en-CA"/>
            </a:p>
          </p:txBody>
        </p:sp>
        <p:sp>
          <p:nvSpPr>
            <p:cNvPr id="41995" name="Text Box 11"/>
            <p:cNvSpPr txBox="1">
              <a:spLocks noChangeArrowheads="1"/>
            </p:cNvSpPr>
            <p:nvPr/>
          </p:nvSpPr>
          <p:spPr bwMode="auto">
            <a:xfrm>
              <a:off x="1349" y="3818"/>
              <a:ext cx="294" cy="321"/>
            </a:xfrm>
            <a:prstGeom prst="rect">
              <a:avLst/>
            </a:prstGeom>
            <a:noFill/>
            <a:ln w="9525">
              <a:noFill/>
              <a:round/>
              <a:headEnd/>
              <a:tailEnd/>
            </a:ln>
            <a:effectLst/>
          </p:spPr>
          <p:txBody>
            <a:bodyPr wrap="none" lIns="90000" tIns="46800" rIns="90000" bIns="46800">
              <a:spAutoFit/>
            </a:bodyPr>
            <a:lstStyle/>
            <a:p>
              <a:pPr>
                <a:lnSpc>
                  <a:spcPct val="100000"/>
                </a:lnSpc>
                <a:buClr>
                  <a:srgbClr val="0000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rgbClr val="0000FF"/>
                  </a:solidFill>
                </a:rPr>
                <a:t>O</a:t>
              </a:r>
              <a:r>
                <a:rPr lang="en-GB" baseline="-25000">
                  <a:solidFill>
                    <a:srgbClr val="0000FF"/>
                  </a:solidFill>
                </a:rPr>
                <a:t>t</a:t>
              </a:r>
            </a:p>
          </p:txBody>
        </p:sp>
        <p:sp>
          <p:nvSpPr>
            <p:cNvPr id="41996" name="Oval 12"/>
            <p:cNvSpPr>
              <a:spLocks noChangeArrowheads="1"/>
            </p:cNvSpPr>
            <p:nvPr/>
          </p:nvSpPr>
          <p:spPr bwMode="auto">
            <a:xfrm>
              <a:off x="2038" y="3729"/>
              <a:ext cx="366" cy="366"/>
            </a:xfrm>
            <a:prstGeom prst="ellipse">
              <a:avLst/>
            </a:prstGeom>
            <a:solidFill>
              <a:srgbClr val="C0C0C0"/>
            </a:solidFill>
            <a:ln w="15840">
              <a:solidFill>
                <a:srgbClr val="000000"/>
              </a:solidFill>
              <a:miter lim="800000"/>
              <a:headEnd/>
              <a:tailEnd/>
            </a:ln>
            <a:effectLst/>
          </p:spPr>
          <p:txBody>
            <a:bodyPr wrap="none" anchor="ctr"/>
            <a:lstStyle/>
            <a:p>
              <a:endParaRPr lang="en-CA"/>
            </a:p>
          </p:txBody>
        </p:sp>
        <p:sp>
          <p:nvSpPr>
            <p:cNvPr id="41997" name="Text Box 13"/>
            <p:cNvSpPr txBox="1">
              <a:spLocks noChangeArrowheads="1"/>
            </p:cNvSpPr>
            <p:nvPr/>
          </p:nvSpPr>
          <p:spPr bwMode="auto">
            <a:xfrm>
              <a:off x="2039" y="3818"/>
              <a:ext cx="422" cy="321"/>
            </a:xfrm>
            <a:prstGeom prst="rect">
              <a:avLst/>
            </a:prstGeom>
            <a:noFill/>
            <a:ln w="9525">
              <a:noFill/>
              <a:round/>
              <a:headEnd/>
              <a:tailEnd/>
            </a:ln>
            <a:effectLst/>
          </p:spPr>
          <p:txBody>
            <a:bodyPr wrap="none" lIns="90000" tIns="46800" rIns="90000" bIns="46800">
              <a:spAutoFit/>
            </a:bodyPr>
            <a:lstStyle/>
            <a:p>
              <a:pPr>
                <a:lnSpc>
                  <a:spcPct val="100000"/>
                </a:lnSpc>
                <a:buClr>
                  <a:srgbClr val="0000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rgbClr val="0000FF"/>
                  </a:solidFill>
                </a:rPr>
                <a:t>O</a:t>
              </a:r>
              <a:r>
                <a:rPr lang="en-GB" baseline="-25000">
                  <a:solidFill>
                    <a:srgbClr val="0000FF"/>
                  </a:solidFill>
                </a:rPr>
                <a:t>t+1</a:t>
              </a:r>
            </a:p>
          </p:txBody>
        </p:sp>
        <p:sp>
          <p:nvSpPr>
            <p:cNvPr id="41998" name="Oval 14"/>
            <p:cNvSpPr>
              <a:spLocks noChangeArrowheads="1"/>
            </p:cNvSpPr>
            <p:nvPr/>
          </p:nvSpPr>
          <p:spPr bwMode="auto">
            <a:xfrm>
              <a:off x="2770" y="3729"/>
              <a:ext cx="366" cy="366"/>
            </a:xfrm>
            <a:prstGeom prst="ellipse">
              <a:avLst/>
            </a:prstGeom>
            <a:solidFill>
              <a:srgbClr val="C0C0C0"/>
            </a:solidFill>
            <a:ln w="15840">
              <a:solidFill>
                <a:srgbClr val="000000"/>
              </a:solidFill>
              <a:miter lim="800000"/>
              <a:headEnd/>
              <a:tailEnd/>
            </a:ln>
            <a:effectLst/>
          </p:spPr>
          <p:txBody>
            <a:bodyPr wrap="none" anchor="ctr"/>
            <a:lstStyle/>
            <a:p>
              <a:endParaRPr lang="en-CA"/>
            </a:p>
          </p:txBody>
        </p:sp>
        <p:sp>
          <p:nvSpPr>
            <p:cNvPr id="41999" name="Text Box 15"/>
            <p:cNvSpPr txBox="1">
              <a:spLocks noChangeArrowheads="1"/>
            </p:cNvSpPr>
            <p:nvPr/>
          </p:nvSpPr>
          <p:spPr bwMode="auto">
            <a:xfrm>
              <a:off x="2754" y="3818"/>
              <a:ext cx="422" cy="321"/>
            </a:xfrm>
            <a:prstGeom prst="rect">
              <a:avLst/>
            </a:prstGeom>
            <a:noFill/>
            <a:ln w="9525">
              <a:noFill/>
              <a:round/>
              <a:headEnd/>
              <a:tailEnd/>
            </a:ln>
            <a:effectLst/>
          </p:spPr>
          <p:txBody>
            <a:bodyPr wrap="none" lIns="90000" tIns="46800" rIns="90000" bIns="46800">
              <a:spAutoFit/>
            </a:bodyPr>
            <a:lstStyle/>
            <a:p>
              <a:pPr>
                <a:lnSpc>
                  <a:spcPct val="100000"/>
                </a:lnSpc>
                <a:buClr>
                  <a:srgbClr val="0000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rgbClr val="0000FF"/>
                  </a:solidFill>
                </a:rPr>
                <a:t>O</a:t>
              </a:r>
              <a:r>
                <a:rPr lang="en-GB" baseline="-25000">
                  <a:solidFill>
                    <a:srgbClr val="0000FF"/>
                  </a:solidFill>
                </a:rPr>
                <a:t>t+2</a:t>
              </a:r>
            </a:p>
          </p:txBody>
        </p:sp>
        <p:sp>
          <p:nvSpPr>
            <p:cNvPr id="42000" name="Rectangle 16"/>
            <p:cNvSpPr>
              <a:spLocks noChangeArrowheads="1"/>
            </p:cNvSpPr>
            <p:nvPr/>
          </p:nvSpPr>
          <p:spPr bwMode="auto">
            <a:xfrm>
              <a:off x="900" y="2184"/>
              <a:ext cx="325" cy="325"/>
            </a:xfrm>
            <a:prstGeom prst="rect">
              <a:avLst/>
            </a:prstGeom>
            <a:noFill/>
            <a:ln w="9360">
              <a:solidFill>
                <a:srgbClr val="000000"/>
              </a:solidFill>
              <a:miter lim="800000"/>
              <a:headEnd/>
              <a:tailEnd/>
            </a:ln>
            <a:effectLst/>
          </p:spPr>
          <p:txBody>
            <a:bodyPr wrap="none" anchor="ctr"/>
            <a:lstStyle/>
            <a:p>
              <a:endParaRPr lang="en-CA"/>
            </a:p>
          </p:txBody>
        </p:sp>
        <p:sp>
          <p:nvSpPr>
            <p:cNvPr id="42001" name="Text Box 17"/>
            <p:cNvSpPr txBox="1">
              <a:spLocks noChangeArrowheads="1"/>
            </p:cNvSpPr>
            <p:nvPr/>
          </p:nvSpPr>
          <p:spPr bwMode="auto">
            <a:xfrm>
              <a:off x="902" y="2220"/>
              <a:ext cx="372" cy="321"/>
            </a:xfrm>
            <a:prstGeom prst="rect">
              <a:avLst/>
            </a:prstGeom>
            <a:noFill/>
            <a:ln w="9525">
              <a:noFill/>
              <a:round/>
              <a:headEnd/>
              <a:tailEnd/>
            </a:ln>
            <a:effectLst/>
          </p:spPr>
          <p:txBody>
            <a:bodyPr wrap="none" lIns="90000" tIns="46800" rIns="90000" bIns="46800">
              <a:spAutoFit/>
            </a:bodyPr>
            <a:lstStyle/>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rgbClr val="000000"/>
                  </a:solidFill>
                </a:rPr>
                <a:t>A</a:t>
              </a:r>
              <a:r>
                <a:rPr lang="en-GB" baseline="-25000">
                  <a:solidFill>
                    <a:srgbClr val="000000"/>
                  </a:solidFill>
                </a:rPr>
                <a:t>t-1</a:t>
              </a:r>
            </a:p>
          </p:txBody>
        </p:sp>
        <p:grpSp>
          <p:nvGrpSpPr>
            <p:cNvPr id="42002" name="Group 18"/>
            <p:cNvGrpSpPr>
              <a:grpSpLocks/>
            </p:cNvGrpSpPr>
            <p:nvPr/>
          </p:nvGrpSpPr>
          <p:grpSpPr bwMode="auto">
            <a:xfrm>
              <a:off x="1655" y="2160"/>
              <a:ext cx="324" cy="376"/>
              <a:chOff x="1655" y="2160"/>
              <a:chExt cx="324" cy="376"/>
            </a:xfrm>
          </p:grpSpPr>
          <p:sp>
            <p:nvSpPr>
              <p:cNvPr id="42003" name="Rectangle 19"/>
              <p:cNvSpPr>
                <a:spLocks noChangeArrowheads="1"/>
              </p:cNvSpPr>
              <p:nvPr/>
            </p:nvSpPr>
            <p:spPr bwMode="auto">
              <a:xfrm>
                <a:off x="1655" y="2160"/>
                <a:ext cx="325" cy="325"/>
              </a:xfrm>
              <a:prstGeom prst="rect">
                <a:avLst/>
              </a:prstGeom>
              <a:noFill/>
              <a:ln w="9360">
                <a:solidFill>
                  <a:srgbClr val="000000"/>
                </a:solidFill>
                <a:miter lim="800000"/>
                <a:headEnd/>
                <a:tailEnd/>
              </a:ln>
              <a:effectLst/>
            </p:spPr>
            <p:txBody>
              <a:bodyPr wrap="none" anchor="ctr"/>
              <a:lstStyle/>
              <a:p>
                <a:endParaRPr lang="en-CA"/>
              </a:p>
            </p:txBody>
          </p:sp>
          <p:sp>
            <p:nvSpPr>
              <p:cNvPr id="42004" name="Text Box 20"/>
              <p:cNvSpPr txBox="1">
                <a:spLocks noChangeArrowheads="1"/>
              </p:cNvSpPr>
              <p:nvPr/>
            </p:nvSpPr>
            <p:spPr bwMode="auto">
              <a:xfrm>
                <a:off x="1679" y="2216"/>
                <a:ext cx="272" cy="321"/>
              </a:xfrm>
              <a:prstGeom prst="rect">
                <a:avLst/>
              </a:prstGeom>
              <a:noFill/>
              <a:ln w="9525">
                <a:noFill/>
                <a:round/>
                <a:headEnd/>
                <a:tailEnd/>
              </a:ln>
              <a:effectLst/>
            </p:spPr>
            <p:txBody>
              <a:bodyPr wrap="none" lIns="90000" tIns="46800" rIns="90000" bIns="46800">
                <a:spAutoFit/>
              </a:bodyPr>
              <a:lstStyle/>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rgbClr val="000000"/>
                    </a:solidFill>
                  </a:rPr>
                  <a:t>A</a:t>
                </a:r>
                <a:r>
                  <a:rPr lang="en-GB" baseline="-25000">
                    <a:solidFill>
                      <a:srgbClr val="000000"/>
                    </a:solidFill>
                  </a:rPr>
                  <a:t>t</a:t>
                </a:r>
              </a:p>
            </p:txBody>
          </p:sp>
        </p:grpSp>
        <p:grpSp>
          <p:nvGrpSpPr>
            <p:cNvPr id="42005" name="Group 21"/>
            <p:cNvGrpSpPr>
              <a:grpSpLocks/>
            </p:cNvGrpSpPr>
            <p:nvPr/>
          </p:nvGrpSpPr>
          <p:grpSpPr bwMode="auto">
            <a:xfrm>
              <a:off x="2334" y="2160"/>
              <a:ext cx="399" cy="368"/>
              <a:chOff x="2334" y="2160"/>
              <a:chExt cx="399" cy="368"/>
            </a:xfrm>
          </p:grpSpPr>
          <p:sp>
            <p:nvSpPr>
              <p:cNvPr id="42006" name="Rectangle 22"/>
              <p:cNvSpPr>
                <a:spLocks noChangeArrowheads="1"/>
              </p:cNvSpPr>
              <p:nvPr/>
            </p:nvSpPr>
            <p:spPr bwMode="auto">
              <a:xfrm>
                <a:off x="2346" y="2160"/>
                <a:ext cx="325" cy="325"/>
              </a:xfrm>
              <a:prstGeom prst="rect">
                <a:avLst/>
              </a:prstGeom>
              <a:noFill/>
              <a:ln w="9360">
                <a:solidFill>
                  <a:srgbClr val="000000"/>
                </a:solidFill>
                <a:miter lim="800000"/>
                <a:headEnd/>
                <a:tailEnd/>
              </a:ln>
              <a:effectLst/>
            </p:spPr>
            <p:txBody>
              <a:bodyPr wrap="none" anchor="ctr"/>
              <a:lstStyle/>
              <a:p>
                <a:endParaRPr lang="en-CA"/>
              </a:p>
            </p:txBody>
          </p:sp>
          <p:sp>
            <p:nvSpPr>
              <p:cNvPr id="42007" name="Text Box 23"/>
              <p:cNvSpPr txBox="1">
                <a:spLocks noChangeArrowheads="1"/>
              </p:cNvSpPr>
              <p:nvPr/>
            </p:nvSpPr>
            <p:spPr bwMode="auto">
              <a:xfrm>
                <a:off x="2334" y="2208"/>
                <a:ext cx="400" cy="321"/>
              </a:xfrm>
              <a:prstGeom prst="rect">
                <a:avLst/>
              </a:prstGeom>
              <a:noFill/>
              <a:ln w="9525">
                <a:noFill/>
                <a:round/>
                <a:headEnd/>
                <a:tailEnd/>
              </a:ln>
              <a:effectLst/>
            </p:spPr>
            <p:txBody>
              <a:bodyPr wrap="none" lIns="90000" tIns="46800" rIns="90000" bIns="46800">
                <a:spAutoFit/>
              </a:bodyPr>
              <a:lstStyle/>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rgbClr val="000000"/>
                    </a:solidFill>
                  </a:rPr>
                  <a:t>A</a:t>
                </a:r>
                <a:r>
                  <a:rPr lang="en-GB" baseline="-25000">
                    <a:solidFill>
                      <a:srgbClr val="000000"/>
                    </a:solidFill>
                  </a:rPr>
                  <a:t>t+1</a:t>
                </a:r>
              </a:p>
            </p:txBody>
          </p:sp>
        </p:grpSp>
        <p:sp>
          <p:nvSpPr>
            <p:cNvPr id="42008" name="Line 24"/>
            <p:cNvSpPr>
              <a:spLocks noChangeShapeType="1"/>
            </p:cNvSpPr>
            <p:nvPr/>
          </p:nvSpPr>
          <p:spPr bwMode="auto">
            <a:xfrm>
              <a:off x="1673" y="2875"/>
              <a:ext cx="366" cy="447"/>
            </a:xfrm>
            <a:prstGeom prst="line">
              <a:avLst/>
            </a:prstGeom>
            <a:noFill/>
            <a:ln w="15840">
              <a:solidFill>
                <a:srgbClr val="000000"/>
              </a:solidFill>
              <a:miter lim="800000"/>
              <a:headEnd/>
              <a:tailEnd type="triangle" w="med" len="med"/>
            </a:ln>
            <a:effectLst/>
          </p:spPr>
          <p:txBody>
            <a:bodyPr/>
            <a:lstStyle/>
            <a:p>
              <a:endParaRPr lang="en-CA"/>
            </a:p>
          </p:txBody>
        </p:sp>
        <p:sp>
          <p:nvSpPr>
            <p:cNvPr id="42009" name="Line 25"/>
            <p:cNvSpPr>
              <a:spLocks noChangeShapeType="1"/>
            </p:cNvSpPr>
            <p:nvPr/>
          </p:nvSpPr>
          <p:spPr bwMode="auto">
            <a:xfrm>
              <a:off x="1673" y="3363"/>
              <a:ext cx="366" cy="1"/>
            </a:xfrm>
            <a:prstGeom prst="line">
              <a:avLst/>
            </a:prstGeom>
            <a:noFill/>
            <a:ln w="15840">
              <a:solidFill>
                <a:srgbClr val="000000"/>
              </a:solidFill>
              <a:miter lim="800000"/>
              <a:headEnd/>
              <a:tailEnd type="triangle" w="med" len="med"/>
            </a:ln>
            <a:effectLst/>
          </p:spPr>
          <p:txBody>
            <a:bodyPr/>
            <a:lstStyle/>
            <a:p>
              <a:endParaRPr lang="en-CA"/>
            </a:p>
          </p:txBody>
        </p:sp>
        <p:sp>
          <p:nvSpPr>
            <p:cNvPr id="42010" name="Line 26"/>
            <p:cNvSpPr>
              <a:spLocks noChangeShapeType="1"/>
            </p:cNvSpPr>
            <p:nvPr/>
          </p:nvSpPr>
          <p:spPr bwMode="auto">
            <a:xfrm>
              <a:off x="2404" y="2875"/>
              <a:ext cx="366" cy="447"/>
            </a:xfrm>
            <a:prstGeom prst="line">
              <a:avLst/>
            </a:prstGeom>
            <a:noFill/>
            <a:ln w="15840">
              <a:solidFill>
                <a:srgbClr val="000000"/>
              </a:solidFill>
              <a:miter lim="800000"/>
              <a:headEnd/>
              <a:tailEnd type="triangle" w="med" len="med"/>
            </a:ln>
            <a:effectLst/>
          </p:spPr>
          <p:txBody>
            <a:bodyPr/>
            <a:lstStyle/>
            <a:p>
              <a:endParaRPr lang="en-CA"/>
            </a:p>
          </p:txBody>
        </p:sp>
        <p:sp>
          <p:nvSpPr>
            <p:cNvPr id="42011" name="Line 27"/>
            <p:cNvSpPr>
              <a:spLocks noChangeShapeType="1"/>
            </p:cNvSpPr>
            <p:nvPr/>
          </p:nvSpPr>
          <p:spPr bwMode="auto">
            <a:xfrm>
              <a:off x="2404" y="3363"/>
              <a:ext cx="366" cy="1"/>
            </a:xfrm>
            <a:prstGeom prst="line">
              <a:avLst/>
            </a:prstGeom>
            <a:noFill/>
            <a:ln w="15840">
              <a:solidFill>
                <a:srgbClr val="000000"/>
              </a:solidFill>
              <a:miter lim="800000"/>
              <a:headEnd/>
              <a:tailEnd type="triangle" w="med" len="med"/>
            </a:ln>
            <a:effectLst/>
          </p:spPr>
          <p:txBody>
            <a:bodyPr/>
            <a:lstStyle/>
            <a:p>
              <a:endParaRPr lang="en-CA"/>
            </a:p>
          </p:txBody>
        </p:sp>
        <p:sp>
          <p:nvSpPr>
            <p:cNvPr id="42012" name="Line 28"/>
            <p:cNvSpPr>
              <a:spLocks noChangeShapeType="1"/>
            </p:cNvSpPr>
            <p:nvPr/>
          </p:nvSpPr>
          <p:spPr bwMode="auto">
            <a:xfrm>
              <a:off x="1673" y="2851"/>
              <a:ext cx="366" cy="1"/>
            </a:xfrm>
            <a:prstGeom prst="line">
              <a:avLst/>
            </a:prstGeom>
            <a:noFill/>
            <a:ln w="15840">
              <a:solidFill>
                <a:srgbClr val="000000"/>
              </a:solidFill>
              <a:miter lim="800000"/>
              <a:headEnd/>
              <a:tailEnd type="triangle" w="med" len="med"/>
            </a:ln>
            <a:effectLst/>
          </p:spPr>
          <p:txBody>
            <a:bodyPr/>
            <a:lstStyle/>
            <a:p>
              <a:endParaRPr lang="en-CA"/>
            </a:p>
          </p:txBody>
        </p:sp>
        <p:sp>
          <p:nvSpPr>
            <p:cNvPr id="42013" name="Line 29"/>
            <p:cNvSpPr>
              <a:spLocks noChangeShapeType="1"/>
            </p:cNvSpPr>
            <p:nvPr/>
          </p:nvSpPr>
          <p:spPr bwMode="auto">
            <a:xfrm>
              <a:off x="2404" y="2875"/>
              <a:ext cx="366" cy="1"/>
            </a:xfrm>
            <a:prstGeom prst="line">
              <a:avLst/>
            </a:prstGeom>
            <a:noFill/>
            <a:ln w="15840">
              <a:solidFill>
                <a:srgbClr val="000000"/>
              </a:solidFill>
              <a:miter lim="800000"/>
              <a:headEnd/>
              <a:tailEnd type="triangle" w="med" len="med"/>
            </a:ln>
            <a:effectLst/>
          </p:spPr>
          <p:txBody>
            <a:bodyPr/>
            <a:lstStyle/>
            <a:p>
              <a:endParaRPr lang="en-CA"/>
            </a:p>
          </p:txBody>
        </p:sp>
        <p:sp>
          <p:nvSpPr>
            <p:cNvPr id="42014" name="Line 30"/>
            <p:cNvSpPr>
              <a:spLocks noChangeShapeType="1"/>
            </p:cNvSpPr>
            <p:nvPr/>
          </p:nvSpPr>
          <p:spPr bwMode="auto">
            <a:xfrm>
              <a:off x="1492" y="3574"/>
              <a:ext cx="1" cy="163"/>
            </a:xfrm>
            <a:prstGeom prst="line">
              <a:avLst/>
            </a:prstGeom>
            <a:noFill/>
            <a:ln w="15840">
              <a:solidFill>
                <a:srgbClr val="000000"/>
              </a:solidFill>
              <a:miter lim="800000"/>
              <a:headEnd/>
              <a:tailEnd type="triangle" w="med" len="med"/>
            </a:ln>
            <a:effectLst/>
          </p:spPr>
          <p:txBody>
            <a:bodyPr/>
            <a:lstStyle/>
            <a:p>
              <a:endParaRPr lang="en-CA"/>
            </a:p>
          </p:txBody>
        </p:sp>
        <p:sp>
          <p:nvSpPr>
            <p:cNvPr id="42015" name="Line 31"/>
            <p:cNvSpPr>
              <a:spLocks noChangeShapeType="1"/>
            </p:cNvSpPr>
            <p:nvPr/>
          </p:nvSpPr>
          <p:spPr bwMode="auto">
            <a:xfrm>
              <a:off x="2221" y="3579"/>
              <a:ext cx="1" cy="163"/>
            </a:xfrm>
            <a:prstGeom prst="line">
              <a:avLst/>
            </a:prstGeom>
            <a:noFill/>
            <a:ln w="15840">
              <a:solidFill>
                <a:srgbClr val="000000"/>
              </a:solidFill>
              <a:miter lim="800000"/>
              <a:headEnd/>
              <a:tailEnd type="triangle" w="med" len="med"/>
            </a:ln>
            <a:effectLst/>
          </p:spPr>
          <p:txBody>
            <a:bodyPr/>
            <a:lstStyle/>
            <a:p>
              <a:endParaRPr lang="en-CA"/>
            </a:p>
          </p:txBody>
        </p:sp>
        <p:sp>
          <p:nvSpPr>
            <p:cNvPr id="42016" name="Line 32"/>
            <p:cNvSpPr>
              <a:spLocks noChangeShapeType="1"/>
            </p:cNvSpPr>
            <p:nvPr/>
          </p:nvSpPr>
          <p:spPr bwMode="auto">
            <a:xfrm>
              <a:off x="2961" y="3571"/>
              <a:ext cx="1" cy="163"/>
            </a:xfrm>
            <a:prstGeom prst="line">
              <a:avLst/>
            </a:prstGeom>
            <a:noFill/>
            <a:ln w="15840">
              <a:solidFill>
                <a:srgbClr val="000000"/>
              </a:solidFill>
              <a:miter lim="800000"/>
              <a:headEnd/>
              <a:tailEnd type="triangle" w="med" len="med"/>
            </a:ln>
            <a:effectLst/>
          </p:spPr>
          <p:txBody>
            <a:bodyPr/>
            <a:lstStyle/>
            <a:p>
              <a:endParaRPr lang="en-CA"/>
            </a:p>
          </p:txBody>
        </p:sp>
        <p:sp>
          <p:nvSpPr>
            <p:cNvPr id="42017" name="Line 33"/>
            <p:cNvSpPr>
              <a:spLocks noChangeShapeType="1"/>
            </p:cNvSpPr>
            <p:nvPr/>
          </p:nvSpPr>
          <p:spPr bwMode="auto">
            <a:xfrm>
              <a:off x="1223" y="2335"/>
              <a:ext cx="257" cy="347"/>
            </a:xfrm>
            <a:prstGeom prst="line">
              <a:avLst/>
            </a:prstGeom>
            <a:noFill/>
            <a:ln w="15840">
              <a:solidFill>
                <a:srgbClr val="000000"/>
              </a:solidFill>
              <a:miter lim="800000"/>
              <a:headEnd/>
              <a:tailEnd type="triangle" w="med" len="med"/>
            </a:ln>
            <a:effectLst/>
          </p:spPr>
          <p:txBody>
            <a:bodyPr/>
            <a:lstStyle/>
            <a:p>
              <a:endParaRPr lang="en-CA"/>
            </a:p>
          </p:txBody>
        </p:sp>
        <p:sp>
          <p:nvSpPr>
            <p:cNvPr id="42018" name="Line 34"/>
            <p:cNvSpPr>
              <a:spLocks noChangeShapeType="1"/>
            </p:cNvSpPr>
            <p:nvPr/>
          </p:nvSpPr>
          <p:spPr bwMode="auto">
            <a:xfrm>
              <a:off x="1984" y="2366"/>
              <a:ext cx="257" cy="347"/>
            </a:xfrm>
            <a:prstGeom prst="line">
              <a:avLst/>
            </a:prstGeom>
            <a:noFill/>
            <a:ln w="15840">
              <a:solidFill>
                <a:srgbClr val="000000"/>
              </a:solidFill>
              <a:miter lim="800000"/>
              <a:headEnd/>
              <a:tailEnd type="triangle" w="med" len="med"/>
            </a:ln>
            <a:effectLst/>
          </p:spPr>
          <p:txBody>
            <a:bodyPr/>
            <a:lstStyle/>
            <a:p>
              <a:endParaRPr lang="en-CA"/>
            </a:p>
          </p:txBody>
        </p:sp>
        <p:sp>
          <p:nvSpPr>
            <p:cNvPr id="42019" name="Line 35"/>
            <p:cNvSpPr>
              <a:spLocks noChangeShapeType="1"/>
            </p:cNvSpPr>
            <p:nvPr/>
          </p:nvSpPr>
          <p:spPr bwMode="auto">
            <a:xfrm>
              <a:off x="2676" y="2387"/>
              <a:ext cx="257" cy="347"/>
            </a:xfrm>
            <a:prstGeom prst="line">
              <a:avLst/>
            </a:prstGeom>
            <a:noFill/>
            <a:ln w="15840">
              <a:solidFill>
                <a:srgbClr val="000000"/>
              </a:solidFill>
              <a:miter lim="800000"/>
              <a:headEnd/>
              <a:tailEnd type="triangle" w="med" len="med"/>
            </a:ln>
            <a:effectLst/>
          </p:spPr>
          <p:txBody>
            <a:bodyPr/>
            <a:lstStyle/>
            <a:p>
              <a:endParaRPr lang="en-CA"/>
            </a:p>
          </p:txBody>
        </p:sp>
        <p:sp>
          <p:nvSpPr>
            <p:cNvPr id="42020" name="Text Box 36"/>
            <p:cNvSpPr txBox="1">
              <a:spLocks noChangeArrowheads="1"/>
            </p:cNvSpPr>
            <p:nvPr/>
          </p:nvSpPr>
          <p:spPr bwMode="auto">
            <a:xfrm>
              <a:off x="1348" y="2774"/>
              <a:ext cx="272" cy="321"/>
            </a:xfrm>
            <a:prstGeom prst="rect">
              <a:avLst/>
            </a:prstGeom>
            <a:noFill/>
            <a:ln w="9525">
              <a:noFill/>
              <a:round/>
              <a:headEnd/>
              <a:tailEnd/>
            </a:ln>
            <a:effectLst/>
          </p:spPr>
          <p:txBody>
            <a:bodyPr wrap="none" lIns="90000" tIns="46800" rIns="90000" bIns="46800">
              <a:spAutoFit/>
            </a:bodyPr>
            <a:lstStyle/>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rgbClr val="000000"/>
                  </a:solidFill>
                </a:rPr>
                <a:t>B</a:t>
              </a:r>
              <a:r>
                <a:rPr lang="en-GB" baseline="-25000">
                  <a:solidFill>
                    <a:srgbClr val="000000"/>
                  </a:solidFill>
                </a:rPr>
                <a:t>t</a:t>
              </a:r>
            </a:p>
          </p:txBody>
        </p:sp>
        <p:sp>
          <p:nvSpPr>
            <p:cNvPr id="42021" name="Text Box 37"/>
            <p:cNvSpPr txBox="1">
              <a:spLocks noChangeArrowheads="1"/>
            </p:cNvSpPr>
            <p:nvPr/>
          </p:nvSpPr>
          <p:spPr bwMode="auto">
            <a:xfrm>
              <a:off x="2044" y="2803"/>
              <a:ext cx="400" cy="321"/>
            </a:xfrm>
            <a:prstGeom prst="rect">
              <a:avLst/>
            </a:prstGeom>
            <a:noFill/>
            <a:ln w="9525">
              <a:noFill/>
              <a:round/>
              <a:headEnd/>
              <a:tailEnd/>
            </a:ln>
            <a:effectLst/>
          </p:spPr>
          <p:txBody>
            <a:bodyPr wrap="none" lIns="90000" tIns="46800" rIns="90000" bIns="46800">
              <a:spAutoFit/>
            </a:bodyPr>
            <a:lstStyle/>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rgbClr val="000000"/>
                  </a:solidFill>
                </a:rPr>
                <a:t>B</a:t>
              </a:r>
              <a:r>
                <a:rPr lang="en-GB" baseline="-25000">
                  <a:solidFill>
                    <a:srgbClr val="000000"/>
                  </a:solidFill>
                </a:rPr>
                <a:t>t+1</a:t>
              </a:r>
            </a:p>
          </p:txBody>
        </p:sp>
        <p:sp>
          <p:nvSpPr>
            <p:cNvPr id="42022" name="Text Box 38"/>
            <p:cNvSpPr txBox="1">
              <a:spLocks noChangeArrowheads="1"/>
            </p:cNvSpPr>
            <p:nvPr/>
          </p:nvSpPr>
          <p:spPr bwMode="auto">
            <a:xfrm>
              <a:off x="2784" y="2803"/>
              <a:ext cx="400" cy="321"/>
            </a:xfrm>
            <a:prstGeom prst="rect">
              <a:avLst/>
            </a:prstGeom>
            <a:noFill/>
            <a:ln w="9525">
              <a:noFill/>
              <a:round/>
              <a:headEnd/>
              <a:tailEnd/>
            </a:ln>
            <a:effectLst/>
          </p:spPr>
          <p:txBody>
            <a:bodyPr wrap="none" lIns="90000" tIns="46800" rIns="90000" bIns="46800">
              <a:spAutoFit/>
            </a:bodyPr>
            <a:lstStyle/>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rgbClr val="000000"/>
                  </a:solidFill>
                </a:rPr>
                <a:t>B</a:t>
              </a:r>
              <a:r>
                <a:rPr lang="en-GB" baseline="-25000">
                  <a:solidFill>
                    <a:srgbClr val="000000"/>
                  </a:solidFill>
                </a:rPr>
                <a:t>t+2</a:t>
              </a:r>
            </a:p>
          </p:txBody>
        </p:sp>
        <p:sp>
          <p:nvSpPr>
            <p:cNvPr id="42023" name="Text Box 39"/>
            <p:cNvSpPr txBox="1">
              <a:spLocks noChangeArrowheads="1"/>
            </p:cNvSpPr>
            <p:nvPr/>
          </p:nvSpPr>
          <p:spPr bwMode="auto">
            <a:xfrm>
              <a:off x="1351" y="3276"/>
              <a:ext cx="283" cy="321"/>
            </a:xfrm>
            <a:prstGeom prst="rect">
              <a:avLst/>
            </a:prstGeom>
            <a:noFill/>
            <a:ln w="9525">
              <a:noFill/>
              <a:round/>
              <a:headEnd/>
              <a:tailEnd/>
            </a:ln>
            <a:effectLst/>
          </p:spPr>
          <p:txBody>
            <a:bodyPr wrap="none" lIns="90000" tIns="46800" rIns="90000" bIns="46800">
              <a:spAutoFit/>
            </a:bodyPr>
            <a:lstStyle/>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rgbClr val="000000"/>
                  </a:solidFill>
                </a:rPr>
                <a:t>D</a:t>
              </a:r>
              <a:r>
                <a:rPr lang="en-GB" baseline="-25000">
                  <a:solidFill>
                    <a:srgbClr val="000000"/>
                  </a:solidFill>
                </a:rPr>
                <a:t>t</a:t>
              </a:r>
            </a:p>
          </p:txBody>
        </p:sp>
        <p:sp>
          <p:nvSpPr>
            <p:cNvPr id="42024" name="Text Box 40"/>
            <p:cNvSpPr txBox="1">
              <a:spLocks noChangeArrowheads="1"/>
            </p:cNvSpPr>
            <p:nvPr/>
          </p:nvSpPr>
          <p:spPr bwMode="auto">
            <a:xfrm>
              <a:off x="2040" y="3273"/>
              <a:ext cx="411" cy="321"/>
            </a:xfrm>
            <a:prstGeom prst="rect">
              <a:avLst/>
            </a:prstGeom>
            <a:noFill/>
            <a:ln w="9525">
              <a:noFill/>
              <a:round/>
              <a:headEnd/>
              <a:tailEnd/>
            </a:ln>
            <a:effectLst/>
          </p:spPr>
          <p:txBody>
            <a:bodyPr wrap="none" lIns="90000" tIns="46800" rIns="90000" bIns="46800">
              <a:spAutoFit/>
            </a:bodyPr>
            <a:lstStyle/>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rgbClr val="000000"/>
                  </a:solidFill>
                </a:rPr>
                <a:t>D</a:t>
              </a:r>
              <a:r>
                <a:rPr lang="en-GB" baseline="-25000">
                  <a:solidFill>
                    <a:srgbClr val="000000"/>
                  </a:solidFill>
                </a:rPr>
                <a:t>t+1</a:t>
              </a:r>
            </a:p>
          </p:txBody>
        </p:sp>
        <p:sp>
          <p:nvSpPr>
            <p:cNvPr id="42025" name="Text Box 41"/>
            <p:cNvSpPr txBox="1">
              <a:spLocks noChangeArrowheads="1"/>
            </p:cNvSpPr>
            <p:nvPr/>
          </p:nvSpPr>
          <p:spPr bwMode="auto">
            <a:xfrm>
              <a:off x="2787" y="3273"/>
              <a:ext cx="411" cy="321"/>
            </a:xfrm>
            <a:prstGeom prst="rect">
              <a:avLst/>
            </a:prstGeom>
            <a:noFill/>
            <a:ln w="9525">
              <a:noFill/>
              <a:round/>
              <a:headEnd/>
              <a:tailEnd/>
            </a:ln>
            <a:effectLst/>
          </p:spPr>
          <p:txBody>
            <a:bodyPr wrap="none" lIns="90000" tIns="46800" rIns="90000" bIns="46800">
              <a:spAutoFit/>
            </a:bodyPr>
            <a:lstStyle/>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rgbClr val="000000"/>
                  </a:solidFill>
                </a:rPr>
                <a:t>D</a:t>
              </a:r>
              <a:r>
                <a:rPr lang="en-GB" baseline="-25000">
                  <a:solidFill>
                    <a:srgbClr val="000000"/>
                  </a:solidFill>
                </a:rPr>
                <a:t>t+2</a:t>
              </a:r>
            </a:p>
          </p:txBody>
        </p:sp>
        <p:sp>
          <p:nvSpPr>
            <p:cNvPr id="42026" name="Text Box 42"/>
            <p:cNvSpPr txBox="1">
              <a:spLocks noChangeArrowheads="1"/>
            </p:cNvSpPr>
            <p:nvPr/>
          </p:nvSpPr>
          <p:spPr bwMode="auto">
            <a:xfrm>
              <a:off x="3750" y="2209"/>
              <a:ext cx="743" cy="290"/>
            </a:xfrm>
            <a:prstGeom prst="rect">
              <a:avLst/>
            </a:prstGeom>
            <a:noFill/>
            <a:ln w="9525">
              <a:noFill/>
              <a:round/>
              <a:headEnd/>
              <a:tailEnd/>
            </a:ln>
            <a:effectLst/>
          </p:spPr>
          <p:txBody>
            <a:bodyPr wrap="none" lIns="90000" tIns="46800" rIns="90000" bIns="46800">
              <a:spAutoFit/>
            </a:bodyPr>
            <a:lstStyle/>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rgbClr val="000000"/>
                  </a:solidFill>
                </a:rPr>
                <a:t>Actions</a:t>
              </a:r>
            </a:p>
          </p:txBody>
        </p:sp>
        <p:sp>
          <p:nvSpPr>
            <p:cNvPr id="42027" name="Text Box 43"/>
            <p:cNvSpPr txBox="1">
              <a:spLocks noChangeArrowheads="1"/>
            </p:cNvSpPr>
            <p:nvPr/>
          </p:nvSpPr>
          <p:spPr bwMode="auto">
            <a:xfrm>
              <a:off x="3764" y="2991"/>
              <a:ext cx="562" cy="290"/>
            </a:xfrm>
            <a:prstGeom prst="rect">
              <a:avLst/>
            </a:prstGeom>
            <a:noFill/>
            <a:ln w="9525">
              <a:noFill/>
              <a:round/>
              <a:headEnd/>
              <a:tailEnd/>
            </a:ln>
            <a:effectLst/>
          </p:spPr>
          <p:txBody>
            <a:bodyPr wrap="none" lIns="90000" tIns="46800" rIns="90000" bIns="46800">
              <a:spAutoFit/>
            </a:bodyPr>
            <a:lstStyle/>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rgbClr val="000000"/>
                  </a:solidFill>
                </a:rPr>
                <a:t>State</a:t>
              </a:r>
            </a:p>
          </p:txBody>
        </p:sp>
        <p:sp>
          <p:nvSpPr>
            <p:cNvPr id="42028" name="Text Box 44"/>
            <p:cNvSpPr txBox="1">
              <a:spLocks noChangeArrowheads="1"/>
            </p:cNvSpPr>
            <p:nvPr/>
          </p:nvSpPr>
          <p:spPr bwMode="auto">
            <a:xfrm>
              <a:off x="3712" y="3750"/>
              <a:ext cx="1244" cy="290"/>
            </a:xfrm>
            <a:prstGeom prst="rect">
              <a:avLst/>
            </a:prstGeom>
            <a:noFill/>
            <a:ln w="9525">
              <a:noFill/>
              <a:round/>
              <a:headEnd/>
              <a:tailEnd/>
            </a:ln>
            <a:effectLst/>
          </p:spPr>
          <p:txBody>
            <a:bodyPr wrap="none" lIns="90000" tIns="46800" rIns="90000" bIns="46800">
              <a:spAutoFit/>
            </a:bodyPr>
            <a:lstStyle/>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rgbClr val="000000"/>
                  </a:solidFill>
                </a:rPr>
                <a:t>Observations</a:t>
              </a:r>
            </a:p>
          </p:txBody>
        </p:sp>
        <p:sp>
          <p:nvSpPr>
            <p:cNvPr id="42029" name="AutoShape 45"/>
            <p:cNvSpPr>
              <a:spLocks/>
            </p:cNvSpPr>
            <p:nvPr/>
          </p:nvSpPr>
          <p:spPr bwMode="auto">
            <a:xfrm>
              <a:off x="3509" y="2720"/>
              <a:ext cx="155" cy="813"/>
            </a:xfrm>
            <a:prstGeom prst="rightBrace">
              <a:avLst>
                <a:gd name="adj1" fmla="val 43710"/>
                <a:gd name="adj2" fmla="val 50000"/>
              </a:avLst>
            </a:prstGeom>
            <a:noFill/>
            <a:ln w="19080">
              <a:solidFill>
                <a:srgbClr val="000000"/>
              </a:solidFill>
              <a:miter lim="800000"/>
              <a:headEnd/>
              <a:tailEnd/>
            </a:ln>
            <a:effectLst/>
          </p:spPr>
          <p:txBody>
            <a:bodyPr wrap="none" anchor="ctr"/>
            <a:lstStyle/>
            <a:p>
              <a:endParaRPr lang="en-CA"/>
            </a:p>
          </p:txBody>
        </p:sp>
      </p:gr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ext Box 1"/>
          <p:cNvSpPr txBox="1">
            <a:spLocks noChangeArrowheads="1"/>
          </p:cNvSpPr>
          <p:nvPr/>
        </p:nvSpPr>
        <p:spPr bwMode="auto">
          <a:xfrm>
            <a:off x="1116013" y="260350"/>
            <a:ext cx="7067550" cy="1143000"/>
          </a:xfrm>
          <a:prstGeom prst="rect">
            <a:avLst/>
          </a:prstGeom>
          <a:noFill/>
          <a:ln w="9525">
            <a:noFill/>
            <a:round/>
            <a:headEnd/>
            <a:tailEnd/>
          </a:ln>
          <a:effectLst/>
        </p:spPr>
        <p:txBody>
          <a:bodyPr anchor="ctr"/>
          <a:lstStyle/>
          <a:p>
            <a:pPr algn="ctr">
              <a:lnSpc>
                <a:spcPct val="100000"/>
              </a:lnSpc>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4400" b="0">
                <a:solidFill>
                  <a:srgbClr val="000000"/>
                </a:solidFill>
                <a:latin typeface="Times New Roman" pitchFamily="16" charset="0"/>
              </a:rPr>
              <a:t>Solution</a:t>
            </a:r>
          </a:p>
        </p:txBody>
      </p:sp>
      <p:sp>
        <p:nvSpPr>
          <p:cNvPr id="6146" name="Text Box 2"/>
          <p:cNvSpPr txBox="1">
            <a:spLocks noChangeArrowheads="1"/>
          </p:cNvSpPr>
          <p:nvPr/>
        </p:nvSpPr>
        <p:spPr bwMode="auto">
          <a:xfrm>
            <a:off x="457200" y="2781300"/>
            <a:ext cx="8229600" cy="3371850"/>
          </a:xfrm>
          <a:prstGeom prst="rect">
            <a:avLst/>
          </a:prstGeom>
          <a:noFill/>
          <a:ln w="9525">
            <a:noFill/>
            <a:round/>
            <a:headEnd/>
            <a:tailEnd/>
          </a:ln>
          <a:effectLst/>
        </p:spPr>
        <p:txBody>
          <a:bodyPr/>
          <a:lstStyle/>
          <a:p>
            <a:pPr marL="454025" indent="-454025">
              <a:lnSpc>
                <a:spcPct val="100000"/>
              </a:lnSpc>
              <a:spcBef>
                <a:spcPts val="800"/>
              </a:spcBef>
              <a:spcAft>
                <a:spcPts val="600"/>
              </a:spcAft>
              <a:buFont typeface="Wingdings" pitchFamily="1" charset="2"/>
              <a:buChar char=""/>
              <a:tabLst>
                <a:tab pos="1023938" algn="l"/>
                <a:tab pos="1938338" algn="l"/>
                <a:tab pos="2852738" algn="l"/>
                <a:tab pos="3767138" algn="l"/>
                <a:tab pos="4681538" algn="l"/>
                <a:tab pos="5595938" algn="l"/>
                <a:tab pos="6510338" algn="l"/>
                <a:tab pos="7424738" algn="l"/>
                <a:tab pos="8339138" algn="l"/>
                <a:tab pos="9253538" algn="l"/>
                <a:tab pos="10167938" algn="l"/>
              </a:tabLst>
            </a:pPr>
            <a:r>
              <a:rPr lang="en-GB" sz="3200" b="0">
                <a:solidFill>
                  <a:srgbClr val="000000"/>
                </a:solidFill>
                <a:latin typeface="Times New Roman" pitchFamily="16" charset="0"/>
              </a:rPr>
              <a:t>Prevents collisions</a:t>
            </a:r>
          </a:p>
          <a:p>
            <a:pPr marL="454025" indent="-454025">
              <a:lnSpc>
                <a:spcPct val="100000"/>
              </a:lnSpc>
              <a:spcBef>
                <a:spcPts val="800"/>
              </a:spcBef>
              <a:spcAft>
                <a:spcPts val="600"/>
              </a:spcAft>
              <a:buFont typeface="Wingdings" pitchFamily="1" charset="2"/>
              <a:buChar char=""/>
              <a:tabLst>
                <a:tab pos="1023938" algn="l"/>
                <a:tab pos="1938338" algn="l"/>
                <a:tab pos="2852738" algn="l"/>
                <a:tab pos="3767138" algn="l"/>
                <a:tab pos="4681538" algn="l"/>
                <a:tab pos="5595938" algn="l"/>
                <a:tab pos="6510338" algn="l"/>
                <a:tab pos="7424738" algn="l"/>
                <a:tab pos="8339138" algn="l"/>
                <a:tab pos="9253538" algn="l"/>
                <a:tab pos="10167938" algn="l"/>
              </a:tabLst>
            </a:pPr>
            <a:r>
              <a:rPr lang="en-GB" sz="3200" b="0">
                <a:solidFill>
                  <a:srgbClr val="000000"/>
                </a:solidFill>
                <a:latin typeface="Times New Roman" pitchFamily="16" charset="0"/>
              </a:rPr>
              <a:t>Infers the user's goal location/activity and provides automated reminders</a:t>
            </a:r>
          </a:p>
          <a:p>
            <a:pPr marL="454025" indent="-454025">
              <a:lnSpc>
                <a:spcPct val="100000"/>
              </a:lnSpc>
              <a:spcBef>
                <a:spcPts val="800"/>
              </a:spcBef>
              <a:spcAft>
                <a:spcPts val="600"/>
              </a:spcAft>
              <a:buFont typeface="Wingdings" pitchFamily="1" charset="2"/>
              <a:buChar char=""/>
              <a:tabLst>
                <a:tab pos="1023938" algn="l"/>
                <a:tab pos="1938338" algn="l"/>
                <a:tab pos="2852738" algn="l"/>
                <a:tab pos="3767138" algn="l"/>
                <a:tab pos="4681538" algn="l"/>
                <a:tab pos="5595938" algn="l"/>
                <a:tab pos="6510338" algn="l"/>
                <a:tab pos="7424738" algn="l"/>
                <a:tab pos="8339138" algn="l"/>
                <a:tab pos="9253538" algn="l"/>
                <a:tab pos="10167938" algn="l"/>
              </a:tabLst>
            </a:pPr>
            <a:r>
              <a:rPr lang="en-GB" sz="3200" b="0">
                <a:solidFill>
                  <a:srgbClr val="000000"/>
                </a:solidFill>
                <a:latin typeface="Times New Roman" pitchFamily="16" charset="0"/>
              </a:rPr>
              <a:t>Provides navigation assistance using prompts that account for the user’s cognitive state</a:t>
            </a:r>
          </a:p>
        </p:txBody>
      </p:sp>
      <p:sp>
        <p:nvSpPr>
          <p:cNvPr id="6147" name="Text Box 3"/>
          <p:cNvSpPr txBox="1">
            <a:spLocks noChangeArrowheads="1"/>
          </p:cNvSpPr>
          <p:nvPr/>
        </p:nvSpPr>
        <p:spPr bwMode="auto">
          <a:xfrm>
            <a:off x="539750" y="1412875"/>
            <a:ext cx="8135938" cy="1712913"/>
          </a:xfrm>
          <a:prstGeom prst="rect">
            <a:avLst/>
          </a:prstGeom>
          <a:noFill/>
          <a:ln w="9525">
            <a:noFill/>
            <a:round/>
            <a:headEnd/>
            <a:tailEnd/>
          </a:ln>
          <a:effectLst/>
        </p:spPr>
        <p:txBody>
          <a:bodyPr lIns="90000" tIns="46800" rIns="90000" bIns="46800">
            <a:spAutoFit/>
          </a:bodyPr>
          <a:lstStyle/>
          <a:p>
            <a:pPr>
              <a:lnSpc>
                <a:spcPct val="90000"/>
              </a:lnSpc>
              <a:spcBef>
                <a:spcPts val="800"/>
              </a:spcBef>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200">
                <a:solidFill>
                  <a:srgbClr val="000000"/>
                </a:solidFill>
                <a:latin typeface="Times New Roman" pitchFamily="16" charset="0"/>
              </a:rPr>
              <a:t>Intelligent powered wheelchair for older adults with cognitive impairment that:</a:t>
            </a:r>
          </a:p>
          <a:p>
            <a:pPr>
              <a:lnSpc>
                <a:spcPct val="100000"/>
              </a:lnSpc>
              <a:spcBef>
                <a:spcPts val="2000"/>
              </a:spcBef>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3200">
              <a:solidFill>
                <a:srgbClr val="000000"/>
              </a:solidFill>
              <a:latin typeface="Times New Roman" pitchFamily="16"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ext Box 1"/>
          <p:cNvSpPr txBox="1">
            <a:spLocks noChangeArrowheads="1"/>
          </p:cNvSpPr>
          <p:nvPr/>
        </p:nvSpPr>
        <p:spPr bwMode="auto">
          <a:xfrm>
            <a:off x="1116013" y="260350"/>
            <a:ext cx="7067550" cy="1143000"/>
          </a:xfrm>
          <a:prstGeom prst="rect">
            <a:avLst/>
          </a:prstGeom>
          <a:noFill/>
          <a:ln w="9525">
            <a:noFill/>
            <a:round/>
            <a:headEnd/>
            <a:tailEnd/>
          </a:ln>
          <a:effectLst/>
        </p:spPr>
        <p:txBody>
          <a:bodyPr anchor="ctr"/>
          <a:lstStyle/>
          <a:p>
            <a:pPr algn="ctr">
              <a:lnSpc>
                <a:spcPct val="100000"/>
              </a:lnSpc>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4400" b="0">
                <a:solidFill>
                  <a:srgbClr val="000000"/>
                </a:solidFill>
                <a:latin typeface="Times New Roman" pitchFamily="16" charset="0"/>
              </a:rPr>
              <a:t>CPT as Decision Diagrams</a:t>
            </a:r>
          </a:p>
        </p:txBody>
      </p:sp>
      <p:sp>
        <p:nvSpPr>
          <p:cNvPr id="43010" name="Text Box 2"/>
          <p:cNvSpPr txBox="1">
            <a:spLocks noChangeArrowheads="1"/>
          </p:cNvSpPr>
          <p:nvPr/>
        </p:nvSpPr>
        <p:spPr bwMode="auto">
          <a:xfrm>
            <a:off x="428625" y="1285875"/>
            <a:ext cx="8229600" cy="2590800"/>
          </a:xfrm>
          <a:prstGeom prst="rect">
            <a:avLst/>
          </a:prstGeom>
          <a:noFill/>
          <a:ln w="9525">
            <a:noFill/>
            <a:round/>
            <a:headEnd/>
            <a:tailEnd/>
          </a:ln>
          <a:effectLst/>
        </p:spPr>
        <p:txBody>
          <a:bodyPr lIns="90000" tIns="46800" rIns="90000" bIns="46800"/>
          <a:lstStyle/>
          <a:p>
            <a:pPr marL="341313" indent="-341313">
              <a:lnSpc>
                <a:spcPct val="80000"/>
              </a:lnSpc>
              <a:spcBef>
                <a:spcPts val="625"/>
              </a:spcBef>
              <a:buFont typeface="Times New Roman" pitchFamily="16"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sz="2500">
                <a:solidFill>
                  <a:srgbClr val="000000"/>
                </a:solidFill>
                <a:latin typeface="Times New Roman" pitchFamily="16" charset="0"/>
              </a:rPr>
              <a:t>Decision Diagrams  </a:t>
            </a:r>
          </a:p>
          <a:p>
            <a:pPr marL="741363" lvl="1" indent="-284163">
              <a:lnSpc>
                <a:spcPct val="80000"/>
              </a:lnSpc>
              <a:spcBef>
                <a:spcPts val="550"/>
              </a:spcBef>
              <a:buFont typeface="Times New Roman" pitchFamily="16"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sz="2200">
                <a:solidFill>
                  <a:srgbClr val="000000"/>
                </a:solidFill>
                <a:latin typeface="Times New Roman" pitchFamily="16" charset="0"/>
              </a:rPr>
              <a:t>Inner nodes – variables</a:t>
            </a:r>
          </a:p>
          <a:p>
            <a:pPr marL="741363" lvl="1" indent="-284163">
              <a:lnSpc>
                <a:spcPct val="80000"/>
              </a:lnSpc>
              <a:spcBef>
                <a:spcPts val="550"/>
              </a:spcBef>
              <a:buFont typeface="Times New Roman" pitchFamily="16"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sz="2200">
                <a:solidFill>
                  <a:srgbClr val="000000"/>
                </a:solidFill>
                <a:latin typeface="Times New Roman" pitchFamily="16" charset="0"/>
              </a:rPr>
              <a:t>Edges – values (left = False, right = True)</a:t>
            </a:r>
            <a:r>
              <a:rPr lang="ar-SA" sz="2200">
                <a:solidFill>
                  <a:srgbClr val="000000"/>
                </a:solidFill>
                <a:latin typeface="Times New Roman" pitchFamily="16" charset="0"/>
              </a:rPr>
              <a:t>‏</a:t>
            </a:r>
            <a:endParaRPr lang="en-GB" sz="2200">
              <a:solidFill>
                <a:srgbClr val="000000"/>
              </a:solidFill>
              <a:latin typeface="Times New Roman" pitchFamily="16" charset="0"/>
            </a:endParaRPr>
          </a:p>
          <a:p>
            <a:pPr marL="741363" lvl="1" indent="-284163">
              <a:lnSpc>
                <a:spcPct val="80000"/>
              </a:lnSpc>
              <a:spcBef>
                <a:spcPts val="550"/>
              </a:spcBef>
              <a:buFont typeface="Times New Roman" pitchFamily="16"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sz="2200">
                <a:solidFill>
                  <a:srgbClr val="000000"/>
                </a:solidFill>
                <a:latin typeface="Times New Roman" pitchFamily="16" charset="0"/>
              </a:rPr>
              <a:t>Leaves hold values</a:t>
            </a:r>
          </a:p>
          <a:p>
            <a:pPr marL="341313" indent="-341313">
              <a:lnSpc>
                <a:spcPct val="80000"/>
              </a:lnSpc>
              <a:spcBef>
                <a:spcPts val="625"/>
              </a:spcBef>
              <a:buFont typeface="Times New Roman" pitchFamily="16"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sz="2500">
                <a:solidFill>
                  <a:srgbClr val="000000"/>
                </a:solidFill>
                <a:latin typeface="Times New Roman" pitchFamily="16" charset="0"/>
              </a:rPr>
              <a:t>Algebraic Decision Diagrams (ADD) </a:t>
            </a:r>
          </a:p>
          <a:p>
            <a:pPr marL="741363" lvl="1" indent="-284163">
              <a:lnSpc>
                <a:spcPct val="80000"/>
              </a:lnSpc>
              <a:spcBef>
                <a:spcPts val="550"/>
              </a:spcBef>
              <a:buFont typeface="Times New Roman" pitchFamily="16"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sz="2200">
                <a:solidFill>
                  <a:srgbClr val="000000"/>
                </a:solidFill>
                <a:latin typeface="Times New Roman" pitchFamily="16" charset="0"/>
              </a:rPr>
              <a:t>Nodes with identical children are removed</a:t>
            </a:r>
          </a:p>
          <a:p>
            <a:pPr marL="741363" lvl="1" indent="-284163">
              <a:lnSpc>
                <a:spcPct val="80000"/>
              </a:lnSpc>
              <a:spcBef>
                <a:spcPts val="550"/>
              </a:spcBef>
              <a:buFont typeface="Times New Roman" pitchFamily="16"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sz="2200">
                <a:solidFill>
                  <a:srgbClr val="000000"/>
                </a:solidFill>
                <a:latin typeface="Times New Roman" pitchFamily="16" charset="0"/>
              </a:rPr>
              <a:t>Context specific independence</a:t>
            </a:r>
          </a:p>
          <a:p>
            <a:pPr marL="341313" indent="-341313">
              <a:lnSpc>
                <a:spcPct val="80000"/>
              </a:lnSpc>
              <a:spcBef>
                <a:spcPts val="550"/>
              </a:spcBef>
              <a:buFont typeface="Times New Roman" pitchFamily="16" charset="0"/>
              <a:buNone/>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endParaRPr lang="en-GB" sz="2200">
              <a:solidFill>
                <a:srgbClr val="000000"/>
              </a:solidFill>
              <a:latin typeface="Times New Roman" pitchFamily="16" charset="0"/>
            </a:endParaRPr>
          </a:p>
        </p:txBody>
      </p:sp>
      <p:grpSp>
        <p:nvGrpSpPr>
          <p:cNvPr id="43011" name="Group 3"/>
          <p:cNvGrpSpPr>
            <a:grpSpLocks/>
          </p:cNvGrpSpPr>
          <p:nvPr/>
        </p:nvGrpSpPr>
        <p:grpSpPr bwMode="auto">
          <a:xfrm>
            <a:off x="357188" y="4591050"/>
            <a:ext cx="2055812" cy="1827213"/>
            <a:chOff x="225" y="2892"/>
            <a:chExt cx="1295" cy="1151"/>
          </a:xfrm>
        </p:grpSpPr>
        <p:sp>
          <p:nvSpPr>
            <p:cNvPr id="43012" name="Rectangle 4"/>
            <p:cNvSpPr>
              <a:spLocks noChangeArrowheads="1"/>
            </p:cNvSpPr>
            <p:nvPr/>
          </p:nvSpPr>
          <p:spPr bwMode="auto">
            <a:xfrm>
              <a:off x="225" y="2892"/>
              <a:ext cx="432" cy="230"/>
            </a:xfrm>
            <a:prstGeom prst="rect">
              <a:avLst/>
            </a:prstGeom>
            <a:solidFill>
              <a:srgbClr val="BBE0E3"/>
            </a:solidFill>
            <a:ln w="9525">
              <a:noFill/>
              <a:round/>
              <a:headEnd/>
              <a:tailEnd/>
            </a:ln>
            <a:effectLst/>
          </p:spPr>
          <p:txBody>
            <a:bodyPr lIns="90000" tIns="46800" rIns="90000" bIns="46800"/>
            <a:lstStyle/>
            <a:p>
              <a:pPr>
                <a:lnSpc>
                  <a:spcPct val="100000"/>
                </a:lnSpc>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i="1">
                  <a:solidFill>
                    <a:srgbClr val="000000"/>
                  </a:solidFill>
                  <a:latin typeface="Times New Roman" pitchFamily="16" charset="0"/>
                </a:rPr>
                <a:t>X</a:t>
              </a:r>
              <a:r>
                <a:rPr lang="en-GB" sz="1800" i="1" baseline="-25000">
                  <a:solidFill>
                    <a:srgbClr val="000000"/>
                  </a:solidFill>
                  <a:latin typeface="Times New Roman" pitchFamily="16" charset="0"/>
                </a:rPr>
                <a:t>1</a:t>
              </a:r>
            </a:p>
          </p:txBody>
        </p:sp>
        <p:sp>
          <p:nvSpPr>
            <p:cNvPr id="43013" name="Rectangle 5"/>
            <p:cNvSpPr>
              <a:spLocks noChangeArrowheads="1"/>
            </p:cNvSpPr>
            <p:nvPr/>
          </p:nvSpPr>
          <p:spPr bwMode="auto">
            <a:xfrm>
              <a:off x="657" y="2892"/>
              <a:ext cx="432" cy="230"/>
            </a:xfrm>
            <a:prstGeom prst="rect">
              <a:avLst/>
            </a:prstGeom>
            <a:solidFill>
              <a:srgbClr val="BBE0E3"/>
            </a:solidFill>
            <a:ln w="9525">
              <a:noFill/>
              <a:round/>
              <a:headEnd/>
              <a:tailEnd/>
            </a:ln>
            <a:effectLst/>
          </p:spPr>
          <p:txBody>
            <a:bodyPr lIns="90000" tIns="46800" rIns="90000" bIns="46800"/>
            <a:lstStyle/>
            <a:p>
              <a:pPr>
                <a:lnSpc>
                  <a:spcPct val="100000"/>
                </a:lnSpc>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i="1">
                  <a:solidFill>
                    <a:srgbClr val="000000"/>
                  </a:solidFill>
                  <a:latin typeface="Times New Roman" pitchFamily="16" charset="0"/>
                </a:rPr>
                <a:t>X</a:t>
              </a:r>
              <a:r>
                <a:rPr lang="en-GB" sz="1800" i="1" baseline="-25000">
                  <a:solidFill>
                    <a:srgbClr val="000000"/>
                  </a:solidFill>
                  <a:latin typeface="Times New Roman" pitchFamily="16" charset="0"/>
                </a:rPr>
                <a:t>3</a:t>
              </a:r>
            </a:p>
          </p:txBody>
        </p:sp>
        <p:sp>
          <p:nvSpPr>
            <p:cNvPr id="43014" name="Rectangle 6"/>
            <p:cNvSpPr>
              <a:spLocks noChangeArrowheads="1"/>
            </p:cNvSpPr>
            <p:nvPr/>
          </p:nvSpPr>
          <p:spPr bwMode="auto">
            <a:xfrm>
              <a:off x="1089" y="2892"/>
              <a:ext cx="432" cy="230"/>
            </a:xfrm>
            <a:prstGeom prst="rect">
              <a:avLst/>
            </a:prstGeom>
            <a:solidFill>
              <a:srgbClr val="BBE0E3"/>
            </a:solidFill>
            <a:ln w="9525">
              <a:noFill/>
              <a:round/>
              <a:headEnd/>
              <a:tailEnd/>
            </a:ln>
            <a:effectLst/>
          </p:spPr>
          <p:txBody>
            <a:bodyPr lIns="90000" tIns="46800" rIns="90000" bIns="46800"/>
            <a:lstStyle/>
            <a:p>
              <a:pPr>
                <a:lnSpc>
                  <a:spcPct val="100000"/>
                </a:lnSpc>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i="1">
                  <a:solidFill>
                    <a:srgbClr val="000000"/>
                  </a:solidFill>
                  <a:latin typeface="Times New Roman" pitchFamily="16" charset="0"/>
                </a:rPr>
                <a:t>X’</a:t>
              </a:r>
              <a:r>
                <a:rPr lang="en-GB" sz="1800" i="1" baseline="-25000">
                  <a:solidFill>
                    <a:srgbClr val="000000"/>
                  </a:solidFill>
                  <a:latin typeface="Times New Roman" pitchFamily="16" charset="0"/>
                </a:rPr>
                <a:t>1</a:t>
              </a:r>
            </a:p>
          </p:txBody>
        </p:sp>
        <p:sp>
          <p:nvSpPr>
            <p:cNvPr id="43015" name="Rectangle 7"/>
            <p:cNvSpPr>
              <a:spLocks noChangeArrowheads="1"/>
            </p:cNvSpPr>
            <p:nvPr/>
          </p:nvSpPr>
          <p:spPr bwMode="auto">
            <a:xfrm>
              <a:off x="225" y="3122"/>
              <a:ext cx="432" cy="231"/>
            </a:xfrm>
            <a:prstGeom prst="rect">
              <a:avLst/>
            </a:prstGeom>
            <a:solidFill>
              <a:srgbClr val="E7F3F4"/>
            </a:solidFill>
            <a:ln w="9525">
              <a:noFill/>
              <a:round/>
              <a:headEnd/>
              <a:tailEnd/>
            </a:ln>
            <a:effectLst/>
          </p:spPr>
          <p:txBody>
            <a:bodyPr lIns="90000" tIns="46800" rIns="90000" bIns="46800"/>
            <a:lstStyle/>
            <a:p>
              <a:pPr>
                <a:lnSpc>
                  <a:spcPct val="100000"/>
                </a:lnSpc>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a:solidFill>
                    <a:srgbClr val="000000"/>
                  </a:solidFill>
                  <a:latin typeface="Times New Roman" pitchFamily="16" charset="0"/>
                </a:rPr>
                <a:t>F</a:t>
              </a:r>
            </a:p>
          </p:txBody>
        </p:sp>
        <p:sp>
          <p:nvSpPr>
            <p:cNvPr id="43016" name="Rectangle 8"/>
            <p:cNvSpPr>
              <a:spLocks noChangeArrowheads="1"/>
            </p:cNvSpPr>
            <p:nvPr/>
          </p:nvSpPr>
          <p:spPr bwMode="auto">
            <a:xfrm>
              <a:off x="657" y="3122"/>
              <a:ext cx="432" cy="231"/>
            </a:xfrm>
            <a:prstGeom prst="rect">
              <a:avLst/>
            </a:prstGeom>
            <a:solidFill>
              <a:srgbClr val="E7F3F4"/>
            </a:solidFill>
            <a:ln w="9525">
              <a:noFill/>
              <a:round/>
              <a:headEnd/>
              <a:tailEnd/>
            </a:ln>
            <a:effectLst/>
          </p:spPr>
          <p:txBody>
            <a:bodyPr lIns="90000" tIns="46800" rIns="90000" bIns="46800"/>
            <a:lstStyle/>
            <a:p>
              <a:pPr>
                <a:lnSpc>
                  <a:spcPct val="100000"/>
                </a:lnSpc>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a:solidFill>
                    <a:srgbClr val="000000"/>
                  </a:solidFill>
                  <a:latin typeface="Times New Roman" pitchFamily="16" charset="0"/>
                </a:rPr>
                <a:t>F</a:t>
              </a:r>
            </a:p>
          </p:txBody>
        </p:sp>
        <p:sp>
          <p:nvSpPr>
            <p:cNvPr id="43017" name="Rectangle 9"/>
            <p:cNvSpPr>
              <a:spLocks noChangeArrowheads="1"/>
            </p:cNvSpPr>
            <p:nvPr/>
          </p:nvSpPr>
          <p:spPr bwMode="auto">
            <a:xfrm>
              <a:off x="1089" y="3122"/>
              <a:ext cx="432" cy="231"/>
            </a:xfrm>
            <a:prstGeom prst="rect">
              <a:avLst/>
            </a:prstGeom>
            <a:solidFill>
              <a:srgbClr val="E7F3F4"/>
            </a:solidFill>
            <a:ln w="9525">
              <a:noFill/>
              <a:round/>
              <a:headEnd/>
              <a:tailEnd/>
            </a:ln>
            <a:effectLst/>
          </p:spPr>
          <p:txBody>
            <a:bodyPr lIns="90000" tIns="46800" rIns="90000" bIns="46800"/>
            <a:lstStyle/>
            <a:p>
              <a:pPr>
                <a:lnSpc>
                  <a:spcPct val="100000"/>
                </a:lnSpc>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a:solidFill>
                    <a:srgbClr val="000000"/>
                  </a:solidFill>
                  <a:latin typeface="Times New Roman" pitchFamily="16" charset="0"/>
                </a:rPr>
                <a:t>0.5</a:t>
              </a:r>
            </a:p>
          </p:txBody>
        </p:sp>
        <p:sp>
          <p:nvSpPr>
            <p:cNvPr id="43018" name="Rectangle 10"/>
            <p:cNvSpPr>
              <a:spLocks noChangeArrowheads="1"/>
            </p:cNvSpPr>
            <p:nvPr/>
          </p:nvSpPr>
          <p:spPr bwMode="auto">
            <a:xfrm>
              <a:off x="225" y="3353"/>
              <a:ext cx="432" cy="230"/>
            </a:xfrm>
            <a:prstGeom prst="rect">
              <a:avLst/>
            </a:prstGeom>
            <a:solidFill>
              <a:srgbClr val="F3F9FA"/>
            </a:solidFill>
            <a:ln w="9525">
              <a:noFill/>
              <a:round/>
              <a:headEnd/>
              <a:tailEnd/>
            </a:ln>
            <a:effectLst/>
          </p:spPr>
          <p:txBody>
            <a:bodyPr lIns="90000" tIns="46800" rIns="90000" bIns="46800"/>
            <a:lstStyle/>
            <a:p>
              <a:pPr>
                <a:lnSpc>
                  <a:spcPct val="100000"/>
                </a:lnSpc>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a:solidFill>
                    <a:srgbClr val="000000"/>
                  </a:solidFill>
                  <a:latin typeface="Times New Roman" pitchFamily="16" charset="0"/>
                </a:rPr>
                <a:t>F</a:t>
              </a:r>
            </a:p>
          </p:txBody>
        </p:sp>
        <p:sp>
          <p:nvSpPr>
            <p:cNvPr id="43019" name="Rectangle 11"/>
            <p:cNvSpPr>
              <a:spLocks noChangeArrowheads="1"/>
            </p:cNvSpPr>
            <p:nvPr/>
          </p:nvSpPr>
          <p:spPr bwMode="auto">
            <a:xfrm>
              <a:off x="657" y="3353"/>
              <a:ext cx="432" cy="230"/>
            </a:xfrm>
            <a:prstGeom prst="rect">
              <a:avLst/>
            </a:prstGeom>
            <a:solidFill>
              <a:srgbClr val="F3F9FA"/>
            </a:solidFill>
            <a:ln w="9525">
              <a:noFill/>
              <a:round/>
              <a:headEnd/>
              <a:tailEnd/>
            </a:ln>
            <a:effectLst/>
          </p:spPr>
          <p:txBody>
            <a:bodyPr lIns="90000" tIns="46800" rIns="90000" bIns="46800"/>
            <a:lstStyle/>
            <a:p>
              <a:pPr>
                <a:lnSpc>
                  <a:spcPct val="100000"/>
                </a:lnSpc>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a:solidFill>
                    <a:srgbClr val="000000"/>
                  </a:solidFill>
                  <a:latin typeface="Times New Roman" pitchFamily="16" charset="0"/>
                </a:rPr>
                <a:t>T</a:t>
              </a:r>
            </a:p>
          </p:txBody>
        </p:sp>
        <p:sp>
          <p:nvSpPr>
            <p:cNvPr id="43020" name="Rectangle 12"/>
            <p:cNvSpPr>
              <a:spLocks noChangeArrowheads="1"/>
            </p:cNvSpPr>
            <p:nvPr/>
          </p:nvSpPr>
          <p:spPr bwMode="auto">
            <a:xfrm>
              <a:off x="1089" y="3353"/>
              <a:ext cx="432" cy="230"/>
            </a:xfrm>
            <a:prstGeom prst="rect">
              <a:avLst/>
            </a:prstGeom>
            <a:solidFill>
              <a:srgbClr val="F3F9FA"/>
            </a:solidFill>
            <a:ln w="9525">
              <a:noFill/>
              <a:round/>
              <a:headEnd/>
              <a:tailEnd/>
            </a:ln>
            <a:effectLst/>
          </p:spPr>
          <p:txBody>
            <a:bodyPr lIns="90000" tIns="46800" rIns="90000" bIns="46800"/>
            <a:lstStyle/>
            <a:p>
              <a:pPr>
                <a:lnSpc>
                  <a:spcPct val="100000"/>
                </a:lnSpc>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a:solidFill>
                    <a:srgbClr val="000000"/>
                  </a:solidFill>
                  <a:latin typeface="Times New Roman" pitchFamily="16" charset="0"/>
                </a:rPr>
                <a:t>0.5</a:t>
              </a:r>
            </a:p>
          </p:txBody>
        </p:sp>
        <p:sp>
          <p:nvSpPr>
            <p:cNvPr id="43021" name="Rectangle 13"/>
            <p:cNvSpPr>
              <a:spLocks noChangeArrowheads="1"/>
            </p:cNvSpPr>
            <p:nvPr/>
          </p:nvSpPr>
          <p:spPr bwMode="auto">
            <a:xfrm>
              <a:off x="225" y="3583"/>
              <a:ext cx="432" cy="231"/>
            </a:xfrm>
            <a:prstGeom prst="rect">
              <a:avLst/>
            </a:prstGeom>
            <a:solidFill>
              <a:srgbClr val="E7F3F4"/>
            </a:solidFill>
            <a:ln w="9525">
              <a:noFill/>
              <a:round/>
              <a:headEnd/>
              <a:tailEnd/>
            </a:ln>
            <a:effectLst/>
          </p:spPr>
          <p:txBody>
            <a:bodyPr lIns="90000" tIns="46800" rIns="90000" bIns="46800"/>
            <a:lstStyle/>
            <a:p>
              <a:pPr>
                <a:lnSpc>
                  <a:spcPct val="100000"/>
                </a:lnSpc>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a:solidFill>
                    <a:srgbClr val="000000"/>
                  </a:solidFill>
                  <a:latin typeface="Times New Roman" pitchFamily="16" charset="0"/>
                </a:rPr>
                <a:t>T</a:t>
              </a:r>
            </a:p>
          </p:txBody>
        </p:sp>
        <p:sp>
          <p:nvSpPr>
            <p:cNvPr id="43022" name="Rectangle 14"/>
            <p:cNvSpPr>
              <a:spLocks noChangeArrowheads="1"/>
            </p:cNvSpPr>
            <p:nvPr/>
          </p:nvSpPr>
          <p:spPr bwMode="auto">
            <a:xfrm>
              <a:off x="657" y="3583"/>
              <a:ext cx="432" cy="231"/>
            </a:xfrm>
            <a:prstGeom prst="rect">
              <a:avLst/>
            </a:prstGeom>
            <a:solidFill>
              <a:srgbClr val="E7F3F4"/>
            </a:solidFill>
            <a:ln w="9525">
              <a:noFill/>
              <a:round/>
              <a:headEnd/>
              <a:tailEnd/>
            </a:ln>
            <a:effectLst/>
          </p:spPr>
          <p:txBody>
            <a:bodyPr lIns="90000" tIns="46800" rIns="90000" bIns="46800"/>
            <a:lstStyle/>
            <a:p>
              <a:pPr>
                <a:lnSpc>
                  <a:spcPct val="100000"/>
                </a:lnSpc>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a:solidFill>
                    <a:srgbClr val="000000"/>
                  </a:solidFill>
                  <a:latin typeface="Times New Roman" pitchFamily="16" charset="0"/>
                </a:rPr>
                <a:t>F</a:t>
              </a:r>
            </a:p>
          </p:txBody>
        </p:sp>
        <p:sp>
          <p:nvSpPr>
            <p:cNvPr id="43023" name="Rectangle 15"/>
            <p:cNvSpPr>
              <a:spLocks noChangeArrowheads="1"/>
            </p:cNvSpPr>
            <p:nvPr/>
          </p:nvSpPr>
          <p:spPr bwMode="auto">
            <a:xfrm>
              <a:off x="1089" y="3583"/>
              <a:ext cx="432" cy="231"/>
            </a:xfrm>
            <a:prstGeom prst="rect">
              <a:avLst/>
            </a:prstGeom>
            <a:solidFill>
              <a:srgbClr val="E7F3F4"/>
            </a:solidFill>
            <a:ln w="9525">
              <a:noFill/>
              <a:round/>
              <a:headEnd/>
              <a:tailEnd/>
            </a:ln>
            <a:effectLst/>
          </p:spPr>
          <p:txBody>
            <a:bodyPr lIns="90000" tIns="46800" rIns="90000" bIns="46800"/>
            <a:lstStyle/>
            <a:p>
              <a:pPr>
                <a:lnSpc>
                  <a:spcPct val="100000"/>
                </a:lnSpc>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a:solidFill>
                    <a:srgbClr val="000000"/>
                  </a:solidFill>
                  <a:latin typeface="Times New Roman" pitchFamily="16" charset="0"/>
                </a:rPr>
                <a:t>0.2</a:t>
              </a:r>
            </a:p>
          </p:txBody>
        </p:sp>
        <p:sp>
          <p:nvSpPr>
            <p:cNvPr id="43024" name="Rectangle 16"/>
            <p:cNvSpPr>
              <a:spLocks noChangeArrowheads="1"/>
            </p:cNvSpPr>
            <p:nvPr/>
          </p:nvSpPr>
          <p:spPr bwMode="auto">
            <a:xfrm>
              <a:off x="225" y="3814"/>
              <a:ext cx="432" cy="230"/>
            </a:xfrm>
            <a:prstGeom prst="rect">
              <a:avLst/>
            </a:prstGeom>
            <a:solidFill>
              <a:srgbClr val="F3F9FA"/>
            </a:solidFill>
            <a:ln w="9525">
              <a:noFill/>
              <a:round/>
              <a:headEnd/>
              <a:tailEnd/>
            </a:ln>
            <a:effectLst/>
          </p:spPr>
          <p:txBody>
            <a:bodyPr lIns="90000" tIns="46800" rIns="90000" bIns="46800"/>
            <a:lstStyle/>
            <a:p>
              <a:pPr>
                <a:lnSpc>
                  <a:spcPct val="100000"/>
                </a:lnSpc>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a:solidFill>
                    <a:srgbClr val="000000"/>
                  </a:solidFill>
                  <a:latin typeface="Times New Roman" pitchFamily="16" charset="0"/>
                </a:rPr>
                <a:t>T</a:t>
              </a:r>
            </a:p>
          </p:txBody>
        </p:sp>
        <p:sp>
          <p:nvSpPr>
            <p:cNvPr id="43025" name="Rectangle 17"/>
            <p:cNvSpPr>
              <a:spLocks noChangeArrowheads="1"/>
            </p:cNvSpPr>
            <p:nvPr/>
          </p:nvSpPr>
          <p:spPr bwMode="auto">
            <a:xfrm>
              <a:off x="657" y="3814"/>
              <a:ext cx="432" cy="230"/>
            </a:xfrm>
            <a:prstGeom prst="rect">
              <a:avLst/>
            </a:prstGeom>
            <a:solidFill>
              <a:srgbClr val="F3F9FA"/>
            </a:solidFill>
            <a:ln w="9525">
              <a:noFill/>
              <a:round/>
              <a:headEnd/>
              <a:tailEnd/>
            </a:ln>
            <a:effectLst/>
          </p:spPr>
          <p:txBody>
            <a:bodyPr lIns="90000" tIns="46800" rIns="90000" bIns="46800"/>
            <a:lstStyle/>
            <a:p>
              <a:pPr>
                <a:lnSpc>
                  <a:spcPct val="100000"/>
                </a:lnSpc>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a:solidFill>
                    <a:srgbClr val="000000"/>
                  </a:solidFill>
                  <a:latin typeface="Times New Roman" pitchFamily="16" charset="0"/>
                </a:rPr>
                <a:t>T</a:t>
              </a:r>
            </a:p>
          </p:txBody>
        </p:sp>
        <p:sp>
          <p:nvSpPr>
            <p:cNvPr id="43026" name="Rectangle 18"/>
            <p:cNvSpPr>
              <a:spLocks noChangeArrowheads="1"/>
            </p:cNvSpPr>
            <p:nvPr/>
          </p:nvSpPr>
          <p:spPr bwMode="auto">
            <a:xfrm>
              <a:off x="1089" y="3814"/>
              <a:ext cx="432" cy="230"/>
            </a:xfrm>
            <a:prstGeom prst="rect">
              <a:avLst/>
            </a:prstGeom>
            <a:solidFill>
              <a:srgbClr val="F3F9FA"/>
            </a:solidFill>
            <a:ln w="9525">
              <a:noFill/>
              <a:round/>
              <a:headEnd/>
              <a:tailEnd/>
            </a:ln>
            <a:effectLst/>
          </p:spPr>
          <p:txBody>
            <a:bodyPr lIns="90000" tIns="46800" rIns="90000" bIns="46800"/>
            <a:lstStyle/>
            <a:p>
              <a:pPr>
                <a:lnSpc>
                  <a:spcPct val="100000"/>
                </a:lnSpc>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a:solidFill>
                    <a:srgbClr val="000000"/>
                  </a:solidFill>
                  <a:latin typeface="Times New Roman" pitchFamily="16" charset="0"/>
                </a:rPr>
                <a:t>0.9</a:t>
              </a:r>
            </a:p>
          </p:txBody>
        </p:sp>
        <p:sp>
          <p:nvSpPr>
            <p:cNvPr id="43027" name="Line 19"/>
            <p:cNvSpPr>
              <a:spLocks noChangeShapeType="1"/>
            </p:cNvSpPr>
            <p:nvPr/>
          </p:nvSpPr>
          <p:spPr bwMode="auto">
            <a:xfrm>
              <a:off x="657" y="2892"/>
              <a:ext cx="1" cy="1152"/>
            </a:xfrm>
            <a:prstGeom prst="line">
              <a:avLst/>
            </a:prstGeom>
            <a:noFill/>
            <a:ln w="12600">
              <a:solidFill>
                <a:srgbClr val="FFFFFF"/>
              </a:solidFill>
              <a:miter lim="800000"/>
              <a:headEnd/>
              <a:tailEnd/>
            </a:ln>
            <a:effectLst/>
          </p:spPr>
          <p:txBody>
            <a:bodyPr/>
            <a:lstStyle/>
            <a:p>
              <a:endParaRPr lang="en-CA"/>
            </a:p>
          </p:txBody>
        </p:sp>
        <p:sp>
          <p:nvSpPr>
            <p:cNvPr id="43028" name="Line 20"/>
            <p:cNvSpPr>
              <a:spLocks noChangeShapeType="1"/>
            </p:cNvSpPr>
            <p:nvPr/>
          </p:nvSpPr>
          <p:spPr bwMode="auto">
            <a:xfrm>
              <a:off x="1089" y="2892"/>
              <a:ext cx="1" cy="1152"/>
            </a:xfrm>
            <a:prstGeom prst="line">
              <a:avLst/>
            </a:prstGeom>
            <a:noFill/>
            <a:ln w="12600">
              <a:solidFill>
                <a:srgbClr val="FFFFFF"/>
              </a:solidFill>
              <a:miter lim="800000"/>
              <a:headEnd/>
              <a:tailEnd/>
            </a:ln>
            <a:effectLst/>
          </p:spPr>
          <p:txBody>
            <a:bodyPr/>
            <a:lstStyle/>
            <a:p>
              <a:endParaRPr lang="en-CA"/>
            </a:p>
          </p:txBody>
        </p:sp>
        <p:sp>
          <p:nvSpPr>
            <p:cNvPr id="43029" name="Line 21"/>
            <p:cNvSpPr>
              <a:spLocks noChangeShapeType="1"/>
            </p:cNvSpPr>
            <p:nvPr/>
          </p:nvSpPr>
          <p:spPr bwMode="auto">
            <a:xfrm>
              <a:off x="225" y="3122"/>
              <a:ext cx="1296" cy="1"/>
            </a:xfrm>
            <a:prstGeom prst="line">
              <a:avLst/>
            </a:prstGeom>
            <a:noFill/>
            <a:ln w="38160">
              <a:solidFill>
                <a:srgbClr val="FFFFFF"/>
              </a:solidFill>
              <a:miter lim="800000"/>
              <a:headEnd/>
              <a:tailEnd/>
            </a:ln>
            <a:effectLst/>
          </p:spPr>
          <p:txBody>
            <a:bodyPr/>
            <a:lstStyle/>
            <a:p>
              <a:endParaRPr lang="en-CA"/>
            </a:p>
          </p:txBody>
        </p:sp>
        <p:sp>
          <p:nvSpPr>
            <p:cNvPr id="43030" name="Line 22"/>
            <p:cNvSpPr>
              <a:spLocks noChangeShapeType="1"/>
            </p:cNvSpPr>
            <p:nvPr/>
          </p:nvSpPr>
          <p:spPr bwMode="auto">
            <a:xfrm>
              <a:off x="225" y="3353"/>
              <a:ext cx="1296" cy="1"/>
            </a:xfrm>
            <a:prstGeom prst="line">
              <a:avLst/>
            </a:prstGeom>
            <a:noFill/>
            <a:ln w="12600">
              <a:solidFill>
                <a:srgbClr val="FFFFFF"/>
              </a:solidFill>
              <a:miter lim="800000"/>
              <a:headEnd/>
              <a:tailEnd/>
            </a:ln>
            <a:effectLst/>
          </p:spPr>
          <p:txBody>
            <a:bodyPr/>
            <a:lstStyle/>
            <a:p>
              <a:endParaRPr lang="en-CA"/>
            </a:p>
          </p:txBody>
        </p:sp>
        <p:sp>
          <p:nvSpPr>
            <p:cNvPr id="43031" name="Line 23"/>
            <p:cNvSpPr>
              <a:spLocks noChangeShapeType="1"/>
            </p:cNvSpPr>
            <p:nvPr/>
          </p:nvSpPr>
          <p:spPr bwMode="auto">
            <a:xfrm>
              <a:off x="225" y="3583"/>
              <a:ext cx="1296" cy="1"/>
            </a:xfrm>
            <a:prstGeom prst="line">
              <a:avLst/>
            </a:prstGeom>
            <a:noFill/>
            <a:ln w="12600">
              <a:solidFill>
                <a:srgbClr val="FFFFFF"/>
              </a:solidFill>
              <a:miter lim="800000"/>
              <a:headEnd/>
              <a:tailEnd/>
            </a:ln>
            <a:effectLst/>
          </p:spPr>
          <p:txBody>
            <a:bodyPr/>
            <a:lstStyle/>
            <a:p>
              <a:endParaRPr lang="en-CA"/>
            </a:p>
          </p:txBody>
        </p:sp>
        <p:sp>
          <p:nvSpPr>
            <p:cNvPr id="43032" name="Line 24"/>
            <p:cNvSpPr>
              <a:spLocks noChangeShapeType="1"/>
            </p:cNvSpPr>
            <p:nvPr/>
          </p:nvSpPr>
          <p:spPr bwMode="auto">
            <a:xfrm>
              <a:off x="225" y="3814"/>
              <a:ext cx="1296" cy="1"/>
            </a:xfrm>
            <a:prstGeom prst="line">
              <a:avLst/>
            </a:prstGeom>
            <a:noFill/>
            <a:ln w="12600">
              <a:solidFill>
                <a:srgbClr val="FFFFFF"/>
              </a:solidFill>
              <a:miter lim="800000"/>
              <a:headEnd/>
              <a:tailEnd/>
            </a:ln>
            <a:effectLst/>
          </p:spPr>
          <p:txBody>
            <a:bodyPr/>
            <a:lstStyle/>
            <a:p>
              <a:endParaRPr lang="en-CA"/>
            </a:p>
          </p:txBody>
        </p:sp>
        <p:sp>
          <p:nvSpPr>
            <p:cNvPr id="43033" name="Line 25"/>
            <p:cNvSpPr>
              <a:spLocks noChangeShapeType="1"/>
            </p:cNvSpPr>
            <p:nvPr/>
          </p:nvSpPr>
          <p:spPr bwMode="auto">
            <a:xfrm>
              <a:off x="225" y="2892"/>
              <a:ext cx="1" cy="1152"/>
            </a:xfrm>
            <a:prstGeom prst="line">
              <a:avLst/>
            </a:prstGeom>
            <a:noFill/>
            <a:ln w="12600">
              <a:solidFill>
                <a:srgbClr val="FFFFFF"/>
              </a:solidFill>
              <a:miter lim="800000"/>
              <a:headEnd/>
              <a:tailEnd/>
            </a:ln>
            <a:effectLst/>
          </p:spPr>
          <p:txBody>
            <a:bodyPr/>
            <a:lstStyle/>
            <a:p>
              <a:endParaRPr lang="en-CA"/>
            </a:p>
          </p:txBody>
        </p:sp>
        <p:sp>
          <p:nvSpPr>
            <p:cNvPr id="43034" name="Line 26"/>
            <p:cNvSpPr>
              <a:spLocks noChangeShapeType="1"/>
            </p:cNvSpPr>
            <p:nvPr/>
          </p:nvSpPr>
          <p:spPr bwMode="auto">
            <a:xfrm>
              <a:off x="1521" y="2892"/>
              <a:ext cx="1" cy="1152"/>
            </a:xfrm>
            <a:prstGeom prst="line">
              <a:avLst/>
            </a:prstGeom>
            <a:noFill/>
            <a:ln w="12600">
              <a:solidFill>
                <a:srgbClr val="FFFFFF"/>
              </a:solidFill>
              <a:miter lim="800000"/>
              <a:headEnd/>
              <a:tailEnd/>
            </a:ln>
            <a:effectLst/>
          </p:spPr>
          <p:txBody>
            <a:bodyPr/>
            <a:lstStyle/>
            <a:p>
              <a:endParaRPr lang="en-CA"/>
            </a:p>
          </p:txBody>
        </p:sp>
        <p:sp>
          <p:nvSpPr>
            <p:cNvPr id="43035" name="Line 27"/>
            <p:cNvSpPr>
              <a:spLocks noChangeShapeType="1"/>
            </p:cNvSpPr>
            <p:nvPr/>
          </p:nvSpPr>
          <p:spPr bwMode="auto">
            <a:xfrm>
              <a:off x="225" y="2892"/>
              <a:ext cx="1296" cy="1"/>
            </a:xfrm>
            <a:prstGeom prst="line">
              <a:avLst/>
            </a:prstGeom>
            <a:noFill/>
            <a:ln w="12600">
              <a:solidFill>
                <a:srgbClr val="FFFFFF"/>
              </a:solidFill>
              <a:miter lim="800000"/>
              <a:headEnd/>
              <a:tailEnd/>
            </a:ln>
            <a:effectLst/>
          </p:spPr>
          <p:txBody>
            <a:bodyPr/>
            <a:lstStyle/>
            <a:p>
              <a:endParaRPr lang="en-CA"/>
            </a:p>
          </p:txBody>
        </p:sp>
        <p:sp>
          <p:nvSpPr>
            <p:cNvPr id="43036" name="Line 28"/>
            <p:cNvSpPr>
              <a:spLocks noChangeShapeType="1"/>
            </p:cNvSpPr>
            <p:nvPr/>
          </p:nvSpPr>
          <p:spPr bwMode="auto">
            <a:xfrm>
              <a:off x="225" y="4044"/>
              <a:ext cx="1296" cy="1"/>
            </a:xfrm>
            <a:prstGeom prst="line">
              <a:avLst/>
            </a:prstGeom>
            <a:noFill/>
            <a:ln w="12600">
              <a:solidFill>
                <a:srgbClr val="FFFFFF"/>
              </a:solidFill>
              <a:miter lim="800000"/>
              <a:headEnd/>
              <a:tailEnd/>
            </a:ln>
            <a:effectLst/>
          </p:spPr>
          <p:txBody>
            <a:bodyPr/>
            <a:lstStyle/>
            <a:p>
              <a:endParaRPr lang="en-CA"/>
            </a:p>
          </p:txBody>
        </p:sp>
      </p:grpSp>
      <p:sp>
        <p:nvSpPr>
          <p:cNvPr id="43037" name="Oval 29"/>
          <p:cNvSpPr>
            <a:spLocks noChangeArrowheads="1"/>
          </p:cNvSpPr>
          <p:nvPr/>
        </p:nvSpPr>
        <p:spPr bwMode="auto">
          <a:xfrm>
            <a:off x="3862388" y="4514850"/>
            <a:ext cx="457200" cy="457200"/>
          </a:xfrm>
          <a:prstGeom prst="ellipse">
            <a:avLst/>
          </a:prstGeom>
          <a:solidFill>
            <a:srgbClr val="BBE0E3"/>
          </a:solidFill>
          <a:ln w="25560">
            <a:solidFill>
              <a:srgbClr val="000000"/>
            </a:solidFill>
            <a:miter lim="800000"/>
            <a:headEnd/>
            <a:tailEnd/>
          </a:ln>
          <a:effectLst/>
        </p:spPr>
        <p:txBody>
          <a:bodyPr lIns="90000" tIns="46800" rIns="90000" bIns="46800" anchor="ctr"/>
          <a:lstStyle/>
          <a:p>
            <a:pPr algn="ctr">
              <a:lnSpc>
                <a:spcPct val="100000"/>
              </a:lnSpc>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000">
                <a:solidFill>
                  <a:srgbClr val="000000"/>
                </a:solidFill>
                <a:latin typeface="Times New Roman" pitchFamily="16" charset="0"/>
              </a:rPr>
              <a:t>X</a:t>
            </a:r>
            <a:r>
              <a:rPr lang="en-GB" sz="1000" baseline="-25000">
                <a:solidFill>
                  <a:srgbClr val="000000"/>
                </a:solidFill>
                <a:latin typeface="Times New Roman" pitchFamily="16" charset="0"/>
              </a:rPr>
              <a:t>1</a:t>
            </a:r>
          </a:p>
        </p:txBody>
      </p:sp>
      <p:sp>
        <p:nvSpPr>
          <p:cNvPr id="43038" name="Oval 30"/>
          <p:cNvSpPr>
            <a:spLocks noChangeArrowheads="1"/>
          </p:cNvSpPr>
          <p:nvPr/>
        </p:nvSpPr>
        <p:spPr bwMode="auto">
          <a:xfrm>
            <a:off x="3100388" y="5200650"/>
            <a:ext cx="457200" cy="457200"/>
          </a:xfrm>
          <a:prstGeom prst="ellipse">
            <a:avLst/>
          </a:prstGeom>
          <a:solidFill>
            <a:srgbClr val="BBE0E3"/>
          </a:solidFill>
          <a:ln w="25560">
            <a:solidFill>
              <a:srgbClr val="000000"/>
            </a:solidFill>
            <a:miter lim="800000"/>
            <a:headEnd/>
            <a:tailEnd/>
          </a:ln>
          <a:effectLst/>
        </p:spPr>
        <p:txBody>
          <a:bodyPr lIns="90000" tIns="46800" rIns="90000" bIns="46800" anchor="ctr"/>
          <a:lstStyle/>
          <a:p>
            <a:pPr algn="ctr">
              <a:lnSpc>
                <a:spcPct val="100000"/>
              </a:lnSpc>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000">
                <a:solidFill>
                  <a:srgbClr val="000000"/>
                </a:solidFill>
                <a:latin typeface="Times New Roman" pitchFamily="16" charset="0"/>
              </a:rPr>
              <a:t>X</a:t>
            </a:r>
            <a:r>
              <a:rPr lang="en-GB" sz="1000" baseline="-25000">
                <a:solidFill>
                  <a:srgbClr val="000000"/>
                </a:solidFill>
                <a:latin typeface="Times New Roman" pitchFamily="16" charset="0"/>
              </a:rPr>
              <a:t>3</a:t>
            </a:r>
          </a:p>
        </p:txBody>
      </p:sp>
      <p:sp>
        <p:nvSpPr>
          <p:cNvPr id="43039" name="Oval 31"/>
          <p:cNvSpPr>
            <a:spLocks noChangeArrowheads="1"/>
          </p:cNvSpPr>
          <p:nvPr/>
        </p:nvSpPr>
        <p:spPr bwMode="auto">
          <a:xfrm>
            <a:off x="2643188" y="5962650"/>
            <a:ext cx="457200" cy="457200"/>
          </a:xfrm>
          <a:prstGeom prst="ellipse">
            <a:avLst/>
          </a:prstGeom>
          <a:solidFill>
            <a:srgbClr val="BBE0E3"/>
          </a:solidFill>
          <a:ln w="25560">
            <a:solidFill>
              <a:srgbClr val="000000"/>
            </a:solidFill>
            <a:miter lim="800000"/>
            <a:headEnd/>
            <a:tailEnd/>
          </a:ln>
          <a:effectLst/>
        </p:spPr>
        <p:txBody>
          <a:bodyPr lIns="90000" tIns="46800" rIns="90000" bIns="46800" anchor="ctr"/>
          <a:lstStyle/>
          <a:p>
            <a:pPr algn="ctr">
              <a:lnSpc>
                <a:spcPct val="100000"/>
              </a:lnSpc>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000">
                <a:solidFill>
                  <a:srgbClr val="000000"/>
                </a:solidFill>
                <a:latin typeface="Times New Roman" pitchFamily="16" charset="0"/>
              </a:rPr>
              <a:t>.5</a:t>
            </a:r>
          </a:p>
        </p:txBody>
      </p:sp>
      <p:sp>
        <p:nvSpPr>
          <p:cNvPr id="43040" name="Oval 32"/>
          <p:cNvSpPr>
            <a:spLocks noChangeArrowheads="1"/>
          </p:cNvSpPr>
          <p:nvPr/>
        </p:nvSpPr>
        <p:spPr bwMode="auto">
          <a:xfrm>
            <a:off x="5005388" y="5962650"/>
            <a:ext cx="457200" cy="457200"/>
          </a:xfrm>
          <a:prstGeom prst="ellipse">
            <a:avLst/>
          </a:prstGeom>
          <a:solidFill>
            <a:srgbClr val="BBE0E3"/>
          </a:solidFill>
          <a:ln w="25560">
            <a:solidFill>
              <a:srgbClr val="000000"/>
            </a:solidFill>
            <a:miter lim="800000"/>
            <a:headEnd/>
            <a:tailEnd/>
          </a:ln>
          <a:effectLst/>
        </p:spPr>
        <p:txBody>
          <a:bodyPr lIns="90000" tIns="46800" rIns="90000" bIns="46800" anchor="ctr"/>
          <a:lstStyle/>
          <a:p>
            <a:pPr algn="ctr">
              <a:lnSpc>
                <a:spcPct val="100000"/>
              </a:lnSpc>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000">
                <a:solidFill>
                  <a:srgbClr val="000000"/>
                </a:solidFill>
                <a:latin typeface="Times New Roman" pitchFamily="16" charset="0"/>
              </a:rPr>
              <a:t>.9</a:t>
            </a:r>
          </a:p>
        </p:txBody>
      </p:sp>
      <p:sp>
        <p:nvSpPr>
          <p:cNvPr id="43041" name="Oval 33"/>
          <p:cNvSpPr>
            <a:spLocks noChangeArrowheads="1"/>
          </p:cNvSpPr>
          <p:nvPr/>
        </p:nvSpPr>
        <p:spPr bwMode="auto">
          <a:xfrm>
            <a:off x="4243388" y="5962650"/>
            <a:ext cx="457200" cy="457200"/>
          </a:xfrm>
          <a:prstGeom prst="ellipse">
            <a:avLst/>
          </a:prstGeom>
          <a:solidFill>
            <a:srgbClr val="BBE0E3"/>
          </a:solidFill>
          <a:ln w="25560">
            <a:solidFill>
              <a:srgbClr val="000000"/>
            </a:solidFill>
            <a:miter lim="800000"/>
            <a:headEnd/>
            <a:tailEnd/>
          </a:ln>
          <a:effectLst/>
        </p:spPr>
        <p:txBody>
          <a:bodyPr lIns="90000" tIns="46800" rIns="90000" bIns="46800" anchor="ctr"/>
          <a:lstStyle/>
          <a:p>
            <a:pPr algn="ctr">
              <a:lnSpc>
                <a:spcPct val="100000"/>
              </a:lnSpc>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000">
                <a:solidFill>
                  <a:srgbClr val="000000"/>
                </a:solidFill>
                <a:latin typeface="Times New Roman" pitchFamily="16" charset="0"/>
              </a:rPr>
              <a:t>.2</a:t>
            </a:r>
          </a:p>
        </p:txBody>
      </p:sp>
      <p:sp>
        <p:nvSpPr>
          <p:cNvPr id="43042" name="Oval 34"/>
          <p:cNvSpPr>
            <a:spLocks noChangeArrowheads="1"/>
          </p:cNvSpPr>
          <p:nvPr/>
        </p:nvSpPr>
        <p:spPr bwMode="auto">
          <a:xfrm>
            <a:off x="4624388" y="5200650"/>
            <a:ext cx="457200" cy="457200"/>
          </a:xfrm>
          <a:prstGeom prst="ellipse">
            <a:avLst/>
          </a:prstGeom>
          <a:solidFill>
            <a:srgbClr val="BBE0E3"/>
          </a:solidFill>
          <a:ln w="25560">
            <a:solidFill>
              <a:srgbClr val="000000"/>
            </a:solidFill>
            <a:miter lim="800000"/>
            <a:headEnd/>
            <a:tailEnd/>
          </a:ln>
          <a:effectLst/>
        </p:spPr>
        <p:txBody>
          <a:bodyPr lIns="90000" tIns="46800" rIns="90000" bIns="46800" anchor="ctr"/>
          <a:lstStyle/>
          <a:p>
            <a:pPr algn="ctr">
              <a:lnSpc>
                <a:spcPct val="100000"/>
              </a:lnSpc>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000">
                <a:solidFill>
                  <a:srgbClr val="000000"/>
                </a:solidFill>
                <a:latin typeface="Times New Roman" pitchFamily="16" charset="0"/>
              </a:rPr>
              <a:t>X</a:t>
            </a:r>
            <a:r>
              <a:rPr lang="en-GB" sz="1000" baseline="-25000">
                <a:solidFill>
                  <a:srgbClr val="000000"/>
                </a:solidFill>
                <a:latin typeface="Times New Roman" pitchFamily="16" charset="0"/>
              </a:rPr>
              <a:t>3</a:t>
            </a:r>
          </a:p>
        </p:txBody>
      </p:sp>
      <p:cxnSp>
        <p:nvCxnSpPr>
          <p:cNvPr id="43043" name="AutoShape 35"/>
          <p:cNvCxnSpPr>
            <a:cxnSpLocks noChangeShapeType="1"/>
            <a:stCxn id="43037" idx="3"/>
            <a:endCxn id="43038" idx="0"/>
          </p:cNvCxnSpPr>
          <p:nvPr/>
        </p:nvCxnSpPr>
        <p:spPr bwMode="auto">
          <a:xfrm flipH="1">
            <a:off x="3328988" y="4905375"/>
            <a:ext cx="600075" cy="295275"/>
          </a:xfrm>
          <a:prstGeom prst="straightConnector1">
            <a:avLst/>
          </a:prstGeom>
          <a:noFill/>
          <a:ln w="9360">
            <a:solidFill>
              <a:srgbClr val="000000"/>
            </a:solidFill>
            <a:miter lim="800000"/>
            <a:headEnd/>
            <a:tailEnd type="triangle" w="med" len="med"/>
          </a:ln>
          <a:effectLst/>
        </p:spPr>
      </p:cxnSp>
      <p:cxnSp>
        <p:nvCxnSpPr>
          <p:cNvPr id="43044" name="AutoShape 36"/>
          <p:cNvCxnSpPr>
            <a:cxnSpLocks noChangeShapeType="1"/>
            <a:stCxn id="43037" idx="5"/>
            <a:endCxn id="43042" idx="0"/>
          </p:cNvCxnSpPr>
          <p:nvPr/>
        </p:nvCxnSpPr>
        <p:spPr bwMode="auto">
          <a:xfrm>
            <a:off x="4252913" y="4905375"/>
            <a:ext cx="600075" cy="295275"/>
          </a:xfrm>
          <a:prstGeom prst="straightConnector1">
            <a:avLst/>
          </a:prstGeom>
          <a:noFill/>
          <a:ln w="9360">
            <a:solidFill>
              <a:srgbClr val="000000"/>
            </a:solidFill>
            <a:miter lim="800000"/>
            <a:headEnd/>
            <a:tailEnd type="triangle" w="med" len="med"/>
          </a:ln>
          <a:effectLst/>
        </p:spPr>
      </p:cxnSp>
      <p:cxnSp>
        <p:nvCxnSpPr>
          <p:cNvPr id="43045" name="AutoShape 37"/>
          <p:cNvCxnSpPr>
            <a:cxnSpLocks noChangeShapeType="1"/>
            <a:stCxn id="43038" idx="3"/>
            <a:endCxn id="43039" idx="0"/>
          </p:cNvCxnSpPr>
          <p:nvPr/>
        </p:nvCxnSpPr>
        <p:spPr bwMode="auto">
          <a:xfrm flipH="1">
            <a:off x="2871788" y="5591175"/>
            <a:ext cx="295275" cy="371475"/>
          </a:xfrm>
          <a:prstGeom prst="straightConnector1">
            <a:avLst/>
          </a:prstGeom>
          <a:noFill/>
          <a:ln w="9360">
            <a:solidFill>
              <a:srgbClr val="000000"/>
            </a:solidFill>
            <a:miter lim="800000"/>
            <a:headEnd/>
            <a:tailEnd type="triangle" w="med" len="med"/>
          </a:ln>
          <a:effectLst/>
        </p:spPr>
      </p:cxnSp>
      <p:cxnSp>
        <p:nvCxnSpPr>
          <p:cNvPr id="43046" name="AutoShape 38"/>
          <p:cNvCxnSpPr>
            <a:cxnSpLocks noChangeShapeType="1"/>
            <a:stCxn id="43038" idx="5"/>
            <a:endCxn id="43061" idx="0"/>
          </p:cNvCxnSpPr>
          <p:nvPr/>
        </p:nvCxnSpPr>
        <p:spPr bwMode="auto">
          <a:xfrm>
            <a:off x="3490913" y="5591175"/>
            <a:ext cx="295275" cy="371475"/>
          </a:xfrm>
          <a:prstGeom prst="straightConnector1">
            <a:avLst/>
          </a:prstGeom>
          <a:noFill/>
          <a:ln w="9360">
            <a:solidFill>
              <a:srgbClr val="000000"/>
            </a:solidFill>
            <a:miter lim="800000"/>
            <a:headEnd/>
            <a:tailEnd type="triangle" w="med" len="med"/>
          </a:ln>
          <a:effectLst/>
        </p:spPr>
      </p:cxnSp>
      <p:cxnSp>
        <p:nvCxnSpPr>
          <p:cNvPr id="43047" name="AutoShape 39"/>
          <p:cNvCxnSpPr>
            <a:cxnSpLocks noChangeShapeType="1"/>
            <a:stCxn id="43042" idx="3"/>
            <a:endCxn id="43041" idx="0"/>
          </p:cNvCxnSpPr>
          <p:nvPr/>
        </p:nvCxnSpPr>
        <p:spPr bwMode="auto">
          <a:xfrm flipH="1">
            <a:off x="4471988" y="5591175"/>
            <a:ext cx="219075" cy="371475"/>
          </a:xfrm>
          <a:prstGeom prst="straightConnector1">
            <a:avLst/>
          </a:prstGeom>
          <a:noFill/>
          <a:ln w="9360">
            <a:solidFill>
              <a:srgbClr val="000000"/>
            </a:solidFill>
            <a:miter lim="800000"/>
            <a:headEnd/>
            <a:tailEnd type="triangle" w="med" len="med"/>
          </a:ln>
          <a:effectLst/>
        </p:spPr>
      </p:cxnSp>
      <p:cxnSp>
        <p:nvCxnSpPr>
          <p:cNvPr id="43048" name="AutoShape 40"/>
          <p:cNvCxnSpPr>
            <a:cxnSpLocks noChangeShapeType="1"/>
            <a:stCxn id="43042" idx="5"/>
            <a:endCxn id="43040" idx="0"/>
          </p:cNvCxnSpPr>
          <p:nvPr/>
        </p:nvCxnSpPr>
        <p:spPr bwMode="auto">
          <a:xfrm>
            <a:off x="5014913" y="5591175"/>
            <a:ext cx="219075" cy="371475"/>
          </a:xfrm>
          <a:prstGeom prst="straightConnector1">
            <a:avLst/>
          </a:prstGeom>
          <a:noFill/>
          <a:ln w="9360">
            <a:solidFill>
              <a:srgbClr val="000000"/>
            </a:solidFill>
            <a:miter lim="800000"/>
            <a:headEnd/>
            <a:tailEnd type="triangle" w="med" len="med"/>
          </a:ln>
          <a:effectLst/>
        </p:spPr>
      </p:cxnSp>
      <p:sp>
        <p:nvSpPr>
          <p:cNvPr id="43049" name="Oval 41"/>
          <p:cNvSpPr>
            <a:spLocks noChangeArrowheads="1"/>
          </p:cNvSpPr>
          <p:nvPr/>
        </p:nvSpPr>
        <p:spPr bwMode="auto">
          <a:xfrm>
            <a:off x="7215188" y="4514850"/>
            <a:ext cx="457200" cy="457200"/>
          </a:xfrm>
          <a:prstGeom prst="ellipse">
            <a:avLst/>
          </a:prstGeom>
          <a:solidFill>
            <a:srgbClr val="BBE0E3"/>
          </a:solidFill>
          <a:ln w="25560">
            <a:solidFill>
              <a:srgbClr val="000000"/>
            </a:solidFill>
            <a:miter lim="800000"/>
            <a:headEnd/>
            <a:tailEnd/>
          </a:ln>
          <a:effectLst/>
        </p:spPr>
        <p:txBody>
          <a:bodyPr lIns="90000" tIns="46800" rIns="90000" bIns="46800" anchor="ctr"/>
          <a:lstStyle/>
          <a:p>
            <a:pPr algn="ctr">
              <a:lnSpc>
                <a:spcPct val="100000"/>
              </a:lnSpc>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000">
                <a:solidFill>
                  <a:srgbClr val="000000"/>
                </a:solidFill>
                <a:latin typeface="Times New Roman" pitchFamily="16" charset="0"/>
              </a:rPr>
              <a:t>X</a:t>
            </a:r>
            <a:r>
              <a:rPr lang="en-GB" sz="1000" baseline="-25000">
                <a:solidFill>
                  <a:srgbClr val="000000"/>
                </a:solidFill>
                <a:latin typeface="Times New Roman" pitchFamily="16" charset="0"/>
              </a:rPr>
              <a:t>1</a:t>
            </a:r>
          </a:p>
        </p:txBody>
      </p:sp>
      <p:sp>
        <p:nvSpPr>
          <p:cNvPr id="43050" name="Oval 42"/>
          <p:cNvSpPr>
            <a:spLocks noChangeArrowheads="1"/>
          </p:cNvSpPr>
          <p:nvPr/>
        </p:nvSpPr>
        <p:spPr bwMode="auto">
          <a:xfrm>
            <a:off x="6681788" y="5200650"/>
            <a:ext cx="457200" cy="457200"/>
          </a:xfrm>
          <a:prstGeom prst="ellipse">
            <a:avLst/>
          </a:prstGeom>
          <a:solidFill>
            <a:srgbClr val="BBE0E3"/>
          </a:solidFill>
          <a:ln w="25560">
            <a:solidFill>
              <a:srgbClr val="000000"/>
            </a:solidFill>
            <a:miter lim="800000"/>
            <a:headEnd/>
            <a:tailEnd/>
          </a:ln>
          <a:effectLst/>
        </p:spPr>
        <p:txBody>
          <a:bodyPr lIns="90000" tIns="46800" rIns="90000" bIns="46800" anchor="ctr"/>
          <a:lstStyle/>
          <a:p>
            <a:pPr algn="ctr">
              <a:lnSpc>
                <a:spcPct val="100000"/>
              </a:lnSpc>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000">
                <a:solidFill>
                  <a:srgbClr val="000000"/>
                </a:solidFill>
                <a:latin typeface="Times New Roman" pitchFamily="16" charset="0"/>
              </a:rPr>
              <a:t>.5</a:t>
            </a:r>
          </a:p>
        </p:txBody>
      </p:sp>
      <p:sp>
        <p:nvSpPr>
          <p:cNvPr id="43051" name="Oval 43"/>
          <p:cNvSpPr>
            <a:spLocks noChangeArrowheads="1"/>
          </p:cNvSpPr>
          <p:nvPr/>
        </p:nvSpPr>
        <p:spPr bwMode="auto">
          <a:xfrm>
            <a:off x="8358188" y="5886450"/>
            <a:ext cx="457200" cy="457200"/>
          </a:xfrm>
          <a:prstGeom prst="ellipse">
            <a:avLst/>
          </a:prstGeom>
          <a:solidFill>
            <a:srgbClr val="BBE0E3"/>
          </a:solidFill>
          <a:ln w="25560">
            <a:solidFill>
              <a:srgbClr val="000000"/>
            </a:solidFill>
            <a:miter lim="800000"/>
            <a:headEnd/>
            <a:tailEnd/>
          </a:ln>
          <a:effectLst/>
        </p:spPr>
        <p:txBody>
          <a:bodyPr lIns="90000" tIns="46800" rIns="90000" bIns="46800" anchor="ctr"/>
          <a:lstStyle/>
          <a:p>
            <a:pPr algn="ctr">
              <a:lnSpc>
                <a:spcPct val="100000"/>
              </a:lnSpc>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000">
                <a:solidFill>
                  <a:srgbClr val="000000"/>
                </a:solidFill>
                <a:latin typeface="Times New Roman" pitchFamily="16" charset="0"/>
              </a:rPr>
              <a:t>.9</a:t>
            </a:r>
          </a:p>
        </p:txBody>
      </p:sp>
      <p:sp>
        <p:nvSpPr>
          <p:cNvPr id="43052" name="Oval 44"/>
          <p:cNvSpPr>
            <a:spLocks noChangeArrowheads="1"/>
          </p:cNvSpPr>
          <p:nvPr/>
        </p:nvSpPr>
        <p:spPr bwMode="auto">
          <a:xfrm>
            <a:off x="7519988" y="5886450"/>
            <a:ext cx="457200" cy="457200"/>
          </a:xfrm>
          <a:prstGeom prst="ellipse">
            <a:avLst/>
          </a:prstGeom>
          <a:solidFill>
            <a:srgbClr val="BBE0E3"/>
          </a:solidFill>
          <a:ln w="25560">
            <a:solidFill>
              <a:srgbClr val="000000"/>
            </a:solidFill>
            <a:miter lim="800000"/>
            <a:headEnd/>
            <a:tailEnd/>
          </a:ln>
          <a:effectLst/>
        </p:spPr>
        <p:txBody>
          <a:bodyPr lIns="90000" tIns="46800" rIns="90000" bIns="46800" anchor="ctr"/>
          <a:lstStyle/>
          <a:p>
            <a:pPr algn="ctr">
              <a:lnSpc>
                <a:spcPct val="100000"/>
              </a:lnSpc>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000">
                <a:solidFill>
                  <a:srgbClr val="000000"/>
                </a:solidFill>
                <a:latin typeface="Times New Roman" pitchFamily="16" charset="0"/>
              </a:rPr>
              <a:t>.2</a:t>
            </a:r>
          </a:p>
        </p:txBody>
      </p:sp>
      <p:sp>
        <p:nvSpPr>
          <p:cNvPr id="43053" name="Oval 45"/>
          <p:cNvSpPr>
            <a:spLocks noChangeArrowheads="1"/>
          </p:cNvSpPr>
          <p:nvPr/>
        </p:nvSpPr>
        <p:spPr bwMode="auto">
          <a:xfrm>
            <a:off x="7900988" y="5200650"/>
            <a:ext cx="457200" cy="457200"/>
          </a:xfrm>
          <a:prstGeom prst="ellipse">
            <a:avLst/>
          </a:prstGeom>
          <a:solidFill>
            <a:srgbClr val="BBE0E3"/>
          </a:solidFill>
          <a:ln w="25560">
            <a:solidFill>
              <a:srgbClr val="000000"/>
            </a:solidFill>
            <a:miter lim="800000"/>
            <a:headEnd/>
            <a:tailEnd/>
          </a:ln>
          <a:effectLst/>
        </p:spPr>
        <p:txBody>
          <a:bodyPr lIns="90000" tIns="46800" rIns="90000" bIns="46800" anchor="ctr"/>
          <a:lstStyle/>
          <a:p>
            <a:pPr algn="ctr">
              <a:lnSpc>
                <a:spcPct val="100000"/>
              </a:lnSpc>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000">
                <a:solidFill>
                  <a:srgbClr val="000000"/>
                </a:solidFill>
                <a:latin typeface="Times New Roman" pitchFamily="16" charset="0"/>
              </a:rPr>
              <a:t>X</a:t>
            </a:r>
            <a:r>
              <a:rPr lang="en-GB" sz="1000" baseline="-25000">
                <a:solidFill>
                  <a:srgbClr val="000000"/>
                </a:solidFill>
                <a:latin typeface="Times New Roman" pitchFamily="16" charset="0"/>
              </a:rPr>
              <a:t>3</a:t>
            </a:r>
          </a:p>
        </p:txBody>
      </p:sp>
      <p:cxnSp>
        <p:nvCxnSpPr>
          <p:cNvPr id="43054" name="AutoShape 46"/>
          <p:cNvCxnSpPr>
            <a:cxnSpLocks noChangeShapeType="1"/>
            <a:stCxn id="43049" idx="3"/>
          </p:cNvCxnSpPr>
          <p:nvPr/>
        </p:nvCxnSpPr>
        <p:spPr bwMode="auto">
          <a:xfrm flipH="1">
            <a:off x="6910388" y="4905375"/>
            <a:ext cx="371475" cy="295275"/>
          </a:xfrm>
          <a:prstGeom prst="straightConnector1">
            <a:avLst/>
          </a:prstGeom>
          <a:noFill/>
          <a:ln w="9360">
            <a:solidFill>
              <a:srgbClr val="000000"/>
            </a:solidFill>
            <a:miter lim="800000"/>
            <a:headEnd/>
            <a:tailEnd type="triangle" w="med" len="med"/>
          </a:ln>
          <a:effectLst/>
        </p:spPr>
      </p:cxnSp>
      <p:cxnSp>
        <p:nvCxnSpPr>
          <p:cNvPr id="43055" name="AutoShape 47"/>
          <p:cNvCxnSpPr>
            <a:cxnSpLocks noChangeShapeType="1"/>
            <a:stCxn id="43049" idx="5"/>
            <a:endCxn id="43053" idx="0"/>
          </p:cNvCxnSpPr>
          <p:nvPr/>
        </p:nvCxnSpPr>
        <p:spPr bwMode="auto">
          <a:xfrm>
            <a:off x="7605713" y="4905375"/>
            <a:ext cx="523875" cy="295275"/>
          </a:xfrm>
          <a:prstGeom prst="straightConnector1">
            <a:avLst/>
          </a:prstGeom>
          <a:noFill/>
          <a:ln w="9360">
            <a:solidFill>
              <a:srgbClr val="000000"/>
            </a:solidFill>
            <a:miter lim="800000"/>
            <a:headEnd/>
            <a:tailEnd type="triangle" w="med" len="med"/>
          </a:ln>
          <a:effectLst/>
        </p:spPr>
      </p:cxnSp>
      <p:cxnSp>
        <p:nvCxnSpPr>
          <p:cNvPr id="43056" name="AutoShape 48"/>
          <p:cNvCxnSpPr>
            <a:cxnSpLocks noChangeShapeType="1"/>
            <a:stCxn id="43053" idx="3"/>
            <a:endCxn id="43052" idx="0"/>
          </p:cNvCxnSpPr>
          <p:nvPr/>
        </p:nvCxnSpPr>
        <p:spPr bwMode="auto">
          <a:xfrm flipH="1">
            <a:off x="7748588" y="5591175"/>
            <a:ext cx="219075" cy="295275"/>
          </a:xfrm>
          <a:prstGeom prst="straightConnector1">
            <a:avLst/>
          </a:prstGeom>
          <a:noFill/>
          <a:ln w="9360">
            <a:solidFill>
              <a:srgbClr val="000000"/>
            </a:solidFill>
            <a:miter lim="800000"/>
            <a:headEnd/>
            <a:tailEnd type="triangle" w="med" len="med"/>
          </a:ln>
          <a:effectLst/>
        </p:spPr>
      </p:cxnSp>
      <p:cxnSp>
        <p:nvCxnSpPr>
          <p:cNvPr id="43057" name="AutoShape 49"/>
          <p:cNvCxnSpPr>
            <a:cxnSpLocks noChangeShapeType="1"/>
            <a:stCxn id="43053" idx="5"/>
            <a:endCxn id="43051" idx="0"/>
          </p:cNvCxnSpPr>
          <p:nvPr/>
        </p:nvCxnSpPr>
        <p:spPr bwMode="auto">
          <a:xfrm>
            <a:off x="8291513" y="5591175"/>
            <a:ext cx="295275" cy="295275"/>
          </a:xfrm>
          <a:prstGeom prst="straightConnector1">
            <a:avLst/>
          </a:prstGeom>
          <a:noFill/>
          <a:ln w="9360">
            <a:solidFill>
              <a:srgbClr val="000000"/>
            </a:solidFill>
            <a:miter lim="800000"/>
            <a:headEnd/>
            <a:tailEnd type="triangle" w="med" len="med"/>
          </a:ln>
          <a:effectLst/>
        </p:spPr>
      </p:cxnSp>
      <p:sp>
        <p:nvSpPr>
          <p:cNvPr id="43058" name="Text Box 50"/>
          <p:cNvSpPr txBox="1">
            <a:spLocks noChangeArrowheads="1"/>
          </p:cNvSpPr>
          <p:nvPr/>
        </p:nvSpPr>
        <p:spPr bwMode="auto">
          <a:xfrm>
            <a:off x="585788" y="4057650"/>
            <a:ext cx="1447800" cy="460375"/>
          </a:xfrm>
          <a:prstGeom prst="rect">
            <a:avLst/>
          </a:prstGeom>
          <a:noFill/>
          <a:ln w="9525">
            <a:noFill/>
            <a:round/>
            <a:headEnd/>
            <a:tailEnd/>
          </a:ln>
          <a:effectLst/>
        </p:spPr>
        <p:txBody>
          <a:bodyPr lIns="90000" tIns="46800" rIns="90000" bIns="46800">
            <a:spAutoFit/>
          </a:bodyPr>
          <a:lstStyle/>
          <a:p>
            <a:pPr>
              <a:lnSpc>
                <a:spcPct val="100000"/>
              </a:lnSpc>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rgbClr val="000000"/>
                </a:solidFill>
                <a:latin typeface="Times New Roman" pitchFamily="16" charset="0"/>
              </a:rPr>
              <a:t>CPT</a:t>
            </a:r>
          </a:p>
        </p:txBody>
      </p:sp>
      <p:sp>
        <p:nvSpPr>
          <p:cNvPr id="43059" name="Text Box 51"/>
          <p:cNvSpPr txBox="1">
            <a:spLocks noChangeArrowheads="1"/>
          </p:cNvSpPr>
          <p:nvPr/>
        </p:nvSpPr>
        <p:spPr bwMode="auto">
          <a:xfrm>
            <a:off x="6986588" y="4057650"/>
            <a:ext cx="1447800" cy="460375"/>
          </a:xfrm>
          <a:prstGeom prst="rect">
            <a:avLst/>
          </a:prstGeom>
          <a:noFill/>
          <a:ln w="9525">
            <a:noFill/>
            <a:round/>
            <a:headEnd/>
            <a:tailEnd/>
          </a:ln>
          <a:effectLst/>
        </p:spPr>
        <p:txBody>
          <a:bodyPr lIns="90000" tIns="46800" rIns="90000" bIns="46800">
            <a:spAutoFit/>
          </a:bodyPr>
          <a:lstStyle/>
          <a:p>
            <a:pPr>
              <a:lnSpc>
                <a:spcPct val="100000"/>
              </a:lnSpc>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rgbClr val="000000"/>
                </a:solidFill>
                <a:latin typeface="Times New Roman" pitchFamily="16" charset="0"/>
              </a:rPr>
              <a:t>ADD</a:t>
            </a:r>
          </a:p>
        </p:txBody>
      </p:sp>
      <p:sp>
        <p:nvSpPr>
          <p:cNvPr id="43060" name="Text Box 52"/>
          <p:cNvSpPr txBox="1">
            <a:spLocks noChangeArrowheads="1"/>
          </p:cNvSpPr>
          <p:nvPr/>
        </p:nvSpPr>
        <p:spPr bwMode="auto">
          <a:xfrm>
            <a:off x="3414713" y="3643313"/>
            <a:ext cx="2057400" cy="825500"/>
          </a:xfrm>
          <a:prstGeom prst="rect">
            <a:avLst/>
          </a:prstGeom>
          <a:noFill/>
          <a:ln w="9525">
            <a:noFill/>
            <a:round/>
            <a:headEnd/>
            <a:tailEnd/>
          </a:ln>
          <a:effectLst/>
        </p:spPr>
        <p:txBody>
          <a:bodyPr lIns="90000" tIns="46800" rIns="90000" bIns="46800">
            <a:spAutoFit/>
          </a:bodyPr>
          <a:lstStyle/>
          <a:p>
            <a:pPr>
              <a:lnSpc>
                <a:spcPct val="100000"/>
              </a:lnSpc>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rgbClr val="000000"/>
                </a:solidFill>
                <a:latin typeface="Times New Roman" pitchFamily="16" charset="0"/>
              </a:rPr>
              <a:t>Decision Diagram</a:t>
            </a:r>
          </a:p>
        </p:txBody>
      </p:sp>
      <p:sp>
        <p:nvSpPr>
          <p:cNvPr id="43061" name="Oval 53"/>
          <p:cNvSpPr>
            <a:spLocks noChangeArrowheads="1"/>
          </p:cNvSpPr>
          <p:nvPr/>
        </p:nvSpPr>
        <p:spPr bwMode="auto">
          <a:xfrm>
            <a:off x="3557588" y="5962650"/>
            <a:ext cx="457200" cy="457200"/>
          </a:xfrm>
          <a:prstGeom prst="ellipse">
            <a:avLst/>
          </a:prstGeom>
          <a:solidFill>
            <a:srgbClr val="BBE0E3"/>
          </a:solidFill>
          <a:ln w="25560">
            <a:solidFill>
              <a:srgbClr val="000000"/>
            </a:solidFill>
            <a:miter lim="800000"/>
            <a:headEnd/>
            <a:tailEnd/>
          </a:ln>
          <a:effectLst/>
        </p:spPr>
        <p:txBody>
          <a:bodyPr lIns="90000" tIns="46800" rIns="90000" bIns="46800" anchor="ctr"/>
          <a:lstStyle/>
          <a:p>
            <a:pPr algn="ctr">
              <a:lnSpc>
                <a:spcPct val="100000"/>
              </a:lnSpc>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000">
                <a:solidFill>
                  <a:srgbClr val="000000"/>
                </a:solidFill>
                <a:latin typeface="Times New Roman" pitchFamily="16" charset="0"/>
              </a:rPr>
              <a:t>.5</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ext Box 1"/>
          <p:cNvSpPr txBox="1">
            <a:spLocks noChangeArrowheads="1"/>
          </p:cNvSpPr>
          <p:nvPr/>
        </p:nvSpPr>
        <p:spPr bwMode="auto">
          <a:xfrm>
            <a:off x="1116013" y="260350"/>
            <a:ext cx="7067550" cy="1143000"/>
          </a:xfrm>
          <a:prstGeom prst="rect">
            <a:avLst/>
          </a:prstGeom>
          <a:noFill/>
          <a:ln w="9525">
            <a:noFill/>
            <a:round/>
            <a:headEnd/>
            <a:tailEnd/>
          </a:ln>
          <a:effectLst/>
        </p:spPr>
        <p:txBody>
          <a:bodyPr anchor="ctr"/>
          <a:lstStyle/>
          <a:p>
            <a:pPr algn="ctr">
              <a:lnSpc>
                <a:spcPct val="100000"/>
              </a:lnSpc>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4400" b="0">
                <a:solidFill>
                  <a:srgbClr val="000000"/>
                </a:solidFill>
                <a:latin typeface="Times New Roman" pitchFamily="16" charset="0"/>
              </a:rPr>
              <a:t>Point-based Value Iteration</a:t>
            </a:r>
          </a:p>
        </p:txBody>
      </p:sp>
      <p:sp>
        <p:nvSpPr>
          <p:cNvPr id="44034" name="Text Box 2"/>
          <p:cNvSpPr txBox="1">
            <a:spLocks noChangeArrowheads="1"/>
          </p:cNvSpPr>
          <p:nvPr/>
        </p:nvSpPr>
        <p:spPr bwMode="auto">
          <a:xfrm>
            <a:off x="428625" y="1285875"/>
            <a:ext cx="8229600" cy="4525963"/>
          </a:xfrm>
          <a:prstGeom prst="rect">
            <a:avLst/>
          </a:prstGeom>
          <a:noFill/>
          <a:ln w="9525">
            <a:noFill/>
            <a:round/>
            <a:headEnd/>
            <a:tailEnd/>
          </a:ln>
          <a:effectLst/>
        </p:spPr>
        <p:txBody>
          <a:bodyPr/>
          <a:lstStyle/>
          <a:p>
            <a:pPr marL="341313" indent="-341313">
              <a:lnSpc>
                <a:spcPct val="100000"/>
              </a:lnSpc>
              <a:spcBef>
                <a:spcPts val="750"/>
              </a:spcBef>
              <a:buFont typeface="Times New Roman" pitchFamily="16"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3000" b="0">
              <a:solidFill>
                <a:srgbClr val="000000"/>
              </a:solidFill>
              <a:latin typeface="Times New Roman" pitchFamily="16" charset="0"/>
            </a:endParaRPr>
          </a:p>
          <a:p>
            <a:pPr marL="341313" indent="-341313">
              <a:lnSpc>
                <a:spcPct val="100000"/>
              </a:lnSpc>
              <a:spcBef>
                <a:spcPts val="750"/>
              </a:spcBef>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3000" b="0">
                <a:solidFill>
                  <a:srgbClr val="000000"/>
                </a:solidFill>
                <a:latin typeface="Times New Roman" pitchFamily="16" charset="0"/>
              </a:rPr>
              <a:t>Find a solution for a sub-set of all states</a:t>
            </a:r>
          </a:p>
          <a:p>
            <a:pPr marL="341313" indent="-341313">
              <a:lnSpc>
                <a:spcPct val="100000"/>
              </a:lnSpc>
              <a:spcBef>
                <a:spcPts val="750"/>
              </a:spcBef>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3000" b="0">
                <a:solidFill>
                  <a:srgbClr val="000000"/>
                </a:solidFill>
                <a:latin typeface="Times New Roman" pitchFamily="16" charset="0"/>
              </a:rPr>
              <a:t>Not all states are necessarily reachable</a:t>
            </a:r>
          </a:p>
          <a:p>
            <a:pPr marL="341313" indent="-341313">
              <a:lnSpc>
                <a:spcPct val="100000"/>
              </a:lnSpc>
              <a:spcBef>
                <a:spcPts val="750"/>
              </a:spcBef>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3000" b="0">
                <a:solidFill>
                  <a:srgbClr val="000000"/>
                </a:solidFill>
                <a:latin typeface="Times New Roman" pitchFamily="16" charset="0"/>
              </a:rPr>
              <a:t>Generalize the solution to all states</a:t>
            </a:r>
          </a:p>
          <a:p>
            <a:pPr marL="341313" indent="-341313">
              <a:lnSpc>
                <a:spcPct val="100000"/>
              </a:lnSpc>
              <a:spcBef>
                <a:spcPts val="750"/>
              </a:spcBef>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3000" b="0">
                <a:solidFill>
                  <a:srgbClr val="000000"/>
                </a:solidFill>
                <a:latin typeface="Times New Roman" pitchFamily="16" charset="0"/>
              </a:rPr>
              <a:t>Solution methods include: PERSEUS, PBVI, and HSVI and other similar approaches (FSVI, PEGASUS)</a:t>
            </a:r>
            <a:r>
              <a:rPr lang="ar-SA" sz="3000" b="0">
                <a:solidFill>
                  <a:srgbClr val="000000"/>
                </a:solidFill>
                <a:latin typeface="Times New Roman" pitchFamily="16" charset="0"/>
              </a:rPr>
              <a:t>‏</a:t>
            </a:r>
            <a:endParaRPr lang="en-GB" sz="3000" b="0">
              <a:solidFill>
                <a:srgbClr val="000000"/>
              </a:solidFill>
              <a:latin typeface="Times New Roman" pitchFamily="16"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ext Box 1"/>
          <p:cNvSpPr txBox="1">
            <a:spLocks noChangeArrowheads="1"/>
          </p:cNvSpPr>
          <p:nvPr/>
        </p:nvSpPr>
        <p:spPr bwMode="auto">
          <a:xfrm>
            <a:off x="1071563" y="214313"/>
            <a:ext cx="7067550" cy="1143000"/>
          </a:xfrm>
          <a:prstGeom prst="rect">
            <a:avLst/>
          </a:prstGeom>
          <a:noFill/>
          <a:ln w="9525">
            <a:noFill/>
            <a:round/>
            <a:headEnd/>
            <a:tailEnd/>
          </a:ln>
          <a:effectLst/>
        </p:spPr>
        <p:txBody>
          <a:bodyPr anchor="ctr"/>
          <a:lstStyle/>
          <a:p>
            <a:pPr algn="ctr">
              <a:lnSpc>
                <a:spcPct val="100000"/>
              </a:lnSpc>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4400" b="0">
                <a:solidFill>
                  <a:srgbClr val="000000"/>
                </a:solidFill>
                <a:latin typeface="Times New Roman" pitchFamily="16" charset="0"/>
              </a:rPr>
              <a:t>Symbolic Perseus</a:t>
            </a:r>
          </a:p>
        </p:txBody>
      </p:sp>
      <p:sp>
        <p:nvSpPr>
          <p:cNvPr id="45058" name="Text Box 2"/>
          <p:cNvSpPr txBox="1">
            <a:spLocks noChangeArrowheads="1"/>
          </p:cNvSpPr>
          <p:nvPr/>
        </p:nvSpPr>
        <p:spPr bwMode="auto">
          <a:xfrm>
            <a:off x="428625" y="1546225"/>
            <a:ext cx="8229600" cy="5040313"/>
          </a:xfrm>
          <a:prstGeom prst="rect">
            <a:avLst/>
          </a:prstGeom>
          <a:noFill/>
          <a:ln w="9525">
            <a:noFill/>
            <a:round/>
            <a:headEnd/>
            <a:tailEnd/>
          </a:ln>
          <a:effectLst/>
        </p:spPr>
        <p:txBody>
          <a:bodyPr/>
          <a:lstStyle/>
          <a:p>
            <a:pPr marL="341313" indent="-341313">
              <a:lnSpc>
                <a:spcPct val="100000"/>
              </a:lnSpc>
              <a:spcBef>
                <a:spcPts val="750"/>
              </a:spcBef>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3000" b="0">
                <a:solidFill>
                  <a:srgbClr val="000000"/>
                </a:solidFill>
                <a:latin typeface="Times New Roman" pitchFamily="16" charset="0"/>
              </a:rPr>
              <a:t>Symbolic Perseus - point-based value iteration algorithm that uses Algebraic Decision Diagrams (ADDs) as the underlying data structure to tackle large factored POMDPs</a:t>
            </a:r>
          </a:p>
          <a:p>
            <a:pPr marL="341313" indent="-341313">
              <a:lnSpc>
                <a:spcPct val="100000"/>
              </a:lnSpc>
              <a:spcBef>
                <a:spcPts val="750"/>
              </a:spcBef>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3000" b="0">
                <a:solidFill>
                  <a:srgbClr val="000000"/>
                </a:solidFill>
                <a:latin typeface="Times New Roman" pitchFamily="16" charset="0"/>
              </a:rPr>
              <a:t>Flat methods: 10 states at 1998, 200,000 states at 2008</a:t>
            </a:r>
          </a:p>
          <a:p>
            <a:pPr marL="341313" indent="-341313">
              <a:lnSpc>
                <a:spcPct val="100000"/>
              </a:lnSpc>
              <a:spcBef>
                <a:spcPts val="750"/>
              </a:spcBef>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3000" b="0">
                <a:solidFill>
                  <a:srgbClr val="000000"/>
                </a:solidFill>
                <a:latin typeface="Times New Roman" pitchFamily="16" charset="0"/>
              </a:rPr>
              <a:t>Factored methods: 50,000,000 states</a:t>
            </a:r>
          </a:p>
          <a:p>
            <a:pPr marL="341313" indent="-341313">
              <a:lnSpc>
                <a:spcPct val="100000"/>
              </a:lnSpc>
              <a:spcBef>
                <a:spcPts val="750"/>
              </a:spcBef>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3000" b="0">
                <a:solidFill>
                  <a:srgbClr val="000000"/>
                </a:solidFill>
                <a:latin typeface="Times New Roman" pitchFamily="16" charset="0"/>
              </a:rPr>
              <a:t>http://www.cs.uwaterloo.ca/~ppoupart/software.html#symbolic-perseus</a:t>
            </a:r>
          </a:p>
          <a:p>
            <a:pPr marL="341313" indent="-341313">
              <a:lnSpc>
                <a:spcPct val="100000"/>
              </a:lnSpc>
              <a:spcBef>
                <a:spcPts val="750"/>
              </a:spcBef>
              <a:buFont typeface="Times New Roman" pitchFamily="16"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3000" b="0">
              <a:solidFill>
                <a:srgbClr val="000000"/>
              </a:solidFill>
              <a:latin typeface="Times New Roman" pitchFamily="16"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ext Box 1"/>
          <p:cNvSpPr txBox="1">
            <a:spLocks noChangeArrowheads="1"/>
          </p:cNvSpPr>
          <p:nvPr/>
        </p:nvSpPr>
        <p:spPr bwMode="auto">
          <a:xfrm>
            <a:off x="1116013" y="260350"/>
            <a:ext cx="7067550" cy="1143000"/>
          </a:xfrm>
          <a:prstGeom prst="rect">
            <a:avLst/>
          </a:prstGeom>
          <a:noFill/>
          <a:ln w="9525">
            <a:noFill/>
            <a:round/>
            <a:headEnd/>
            <a:tailEnd/>
          </a:ln>
          <a:effectLst/>
        </p:spPr>
        <p:txBody>
          <a:bodyPr anchor="ctr"/>
          <a:lstStyle/>
          <a:p>
            <a:pPr algn="ctr">
              <a:lnSpc>
                <a:spcPct val="100000"/>
              </a:lnSpc>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4400" b="0">
                <a:solidFill>
                  <a:srgbClr val="000000"/>
                </a:solidFill>
                <a:latin typeface="Times New Roman" pitchFamily="16" charset="0"/>
              </a:rPr>
              <a:t>Another Example: COACH</a:t>
            </a:r>
          </a:p>
        </p:txBody>
      </p:sp>
      <p:sp>
        <p:nvSpPr>
          <p:cNvPr id="46082" name="Text Box 2"/>
          <p:cNvSpPr txBox="1">
            <a:spLocks noChangeArrowheads="1"/>
          </p:cNvSpPr>
          <p:nvPr/>
        </p:nvSpPr>
        <p:spPr bwMode="auto">
          <a:xfrm>
            <a:off x="457200" y="1600200"/>
            <a:ext cx="4038600" cy="5257800"/>
          </a:xfrm>
          <a:prstGeom prst="rect">
            <a:avLst/>
          </a:prstGeom>
          <a:noFill/>
          <a:ln w="9525">
            <a:noFill/>
            <a:round/>
            <a:headEnd/>
            <a:tailEnd/>
          </a:ln>
          <a:effectLst/>
        </p:spPr>
        <p:txBody>
          <a:bodyPr/>
          <a:lstStyle/>
          <a:p>
            <a:pPr marL="341313" indent="-341313">
              <a:lnSpc>
                <a:spcPct val="100000"/>
              </a:lnSpc>
              <a:spcBef>
                <a:spcPts val="700"/>
              </a:spcBef>
              <a:buFont typeface="Times New Roman" pitchFamily="16"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800" b="0">
              <a:solidFill>
                <a:srgbClr val="000000"/>
              </a:solidFill>
              <a:latin typeface="Times New Roman" pitchFamily="16" charset="0"/>
            </a:endParaRPr>
          </a:p>
          <a:p>
            <a:pPr marL="341313" indent="-341313">
              <a:lnSpc>
                <a:spcPct val="100000"/>
              </a:lnSpc>
              <a:spcBef>
                <a:spcPts val="700"/>
              </a:spcBef>
              <a:buFont typeface="Times New Roman" pitchFamily="16"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800" b="0">
              <a:solidFill>
                <a:srgbClr val="000000"/>
              </a:solidFill>
              <a:latin typeface="Times New Roman" pitchFamily="16" charset="0"/>
            </a:endParaRPr>
          </a:p>
          <a:p>
            <a:pPr marL="341313" indent="-341313">
              <a:lnSpc>
                <a:spcPct val="100000"/>
              </a:lnSpc>
              <a:spcBef>
                <a:spcPts val="700"/>
              </a:spcBef>
              <a:buFont typeface="Times New Roman" pitchFamily="16"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800" b="0">
              <a:solidFill>
                <a:srgbClr val="000000"/>
              </a:solidFill>
              <a:latin typeface="Times New Roman" pitchFamily="16" charset="0"/>
            </a:endParaRPr>
          </a:p>
          <a:p>
            <a:pPr marL="341313" indent="-341313">
              <a:lnSpc>
                <a:spcPct val="100000"/>
              </a:lnSpc>
              <a:spcBef>
                <a:spcPts val="700"/>
              </a:spcBef>
              <a:buFont typeface="Times New Roman" pitchFamily="16"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800" b="0">
              <a:solidFill>
                <a:srgbClr val="000000"/>
              </a:solidFill>
              <a:latin typeface="Times New Roman" pitchFamily="16" charset="0"/>
            </a:endParaRPr>
          </a:p>
          <a:p>
            <a:pPr marL="341313" indent="-341313">
              <a:lnSpc>
                <a:spcPct val="100000"/>
              </a:lnSpc>
              <a:spcBef>
                <a:spcPts val="700"/>
              </a:spcBef>
              <a:buFont typeface="Times New Roman" pitchFamily="16"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800" b="0">
              <a:solidFill>
                <a:srgbClr val="000000"/>
              </a:solidFill>
              <a:latin typeface="Times New Roman" pitchFamily="16" charset="0"/>
            </a:endParaRPr>
          </a:p>
          <a:p>
            <a:pPr marL="341313" indent="-341313">
              <a:lnSpc>
                <a:spcPct val="100000"/>
              </a:lnSpc>
              <a:spcBef>
                <a:spcPts val="700"/>
              </a:spcBef>
              <a:buFont typeface="Times New Roman" pitchFamily="16"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800" b="0">
              <a:solidFill>
                <a:srgbClr val="000000"/>
              </a:solidFill>
              <a:latin typeface="Times New Roman" pitchFamily="16" charset="0"/>
            </a:endParaRPr>
          </a:p>
          <a:p>
            <a:pPr marL="341313" indent="-341313">
              <a:lnSpc>
                <a:spcPct val="100000"/>
              </a:lnSpc>
              <a:spcBef>
                <a:spcPts val="700"/>
              </a:spcBef>
              <a:buFont typeface="Times New Roman" pitchFamily="16"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800" b="0">
              <a:solidFill>
                <a:srgbClr val="000000"/>
              </a:solidFill>
              <a:latin typeface="Times New Roman" pitchFamily="16" charset="0"/>
            </a:endParaRPr>
          </a:p>
        </p:txBody>
      </p:sp>
      <p:grpSp>
        <p:nvGrpSpPr>
          <p:cNvPr id="46083" name="Group 3"/>
          <p:cNvGrpSpPr>
            <a:grpSpLocks/>
          </p:cNvGrpSpPr>
          <p:nvPr/>
        </p:nvGrpSpPr>
        <p:grpSpPr bwMode="auto">
          <a:xfrm>
            <a:off x="6732588" y="1557338"/>
            <a:ext cx="2092325" cy="3670300"/>
            <a:chOff x="4241" y="981"/>
            <a:chExt cx="1318" cy="2312"/>
          </a:xfrm>
        </p:grpSpPr>
        <p:pic>
          <p:nvPicPr>
            <p:cNvPr id="46084" name="Picture 4"/>
            <p:cNvPicPr>
              <a:picLocks noChangeAspect="1" noChangeArrowheads="1"/>
            </p:cNvPicPr>
            <p:nvPr/>
          </p:nvPicPr>
          <p:blipFill>
            <a:blip r:embed="rId3" cstate="print"/>
            <a:srcRect/>
            <a:stretch>
              <a:fillRect/>
            </a:stretch>
          </p:blipFill>
          <p:spPr bwMode="auto">
            <a:xfrm>
              <a:off x="4241" y="981"/>
              <a:ext cx="1319" cy="2313"/>
            </a:xfrm>
            <a:prstGeom prst="rect">
              <a:avLst/>
            </a:prstGeom>
            <a:noFill/>
            <a:ln w="9525">
              <a:noFill/>
              <a:round/>
              <a:headEnd/>
              <a:tailEnd/>
            </a:ln>
            <a:effectLst/>
          </p:spPr>
        </p:pic>
        <p:sp>
          <p:nvSpPr>
            <p:cNvPr id="46085" name="Text Box 5"/>
            <p:cNvSpPr txBox="1">
              <a:spLocks noChangeArrowheads="1"/>
            </p:cNvSpPr>
            <p:nvPr/>
          </p:nvSpPr>
          <p:spPr bwMode="auto">
            <a:xfrm>
              <a:off x="4241" y="981"/>
              <a:ext cx="1319" cy="2313"/>
            </a:xfrm>
            <a:prstGeom prst="rect">
              <a:avLst/>
            </a:prstGeom>
            <a:noFill/>
            <a:ln w="9525">
              <a:noFill/>
              <a:round/>
              <a:headEnd/>
              <a:tailEnd/>
            </a:ln>
            <a:effectLst/>
          </p:spPr>
          <p:txBody>
            <a:bodyPr wrap="none" anchor="ctr"/>
            <a:lstStyle/>
            <a:p>
              <a:endParaRPr lang="en-CA"/>
            </a:p>
          </p:txBody>
        </p:sp>
      </p:grpSp>
      <p:grpSp>
        <p:nvGrpSpPr>
          <p:cNvPr id="46086" name="Group 6"/>
          <p:cNvGrpSpPr>
            <a:grpSpLocks/>
          </p:cNvGrpSpPr>
          <p:nvPr/>
        </p:nvGrpSpPr>
        <p:grpSpPr bwMode="auto">
          <a:xfrm>
            <a:off x="684213" y="2133600"/>
            <a:ext cx="5541962" cy="3208338"/>
            <a:chOff x="431" y="1344"/>
            <a:chExt cx="3491" cy="2021"/>
          </a:xfrm>
        </p:grpSpPr>
        <p:pic>
          <p:nvPicPr>
            <p:cNvPr id="46087" name="Picture 7"/>
            <p:cNvPicPr>
              <a:picLocks noChangeAspect="1" noChangeArrowheads="1"/>
            </p:cNvPicPr>
            <p:nvPr/>
          </p:nvPicPr>
          <p:blipFill>
            <a:blip r:embed="rId4" cstate="print"/>
            <a:srcRect/>
            <a:stretch>
              <a:fillRect/>
            </a:stretch>
          </p:blipFill>
          <p:spPr bwMode="auto">
            <a:xfrm>
              <a:off x="431" y="1344"/>
              <a:ext cx="3492" cy="2022"/>
            </a:xfrm>
            <a:prstGeom prst="rect">
              <a:avLst/>
            </a:prstGeom>
            <a:noFill/>
            <a:ln w="9525">
              <a:noFill/>
              <a:round/>
              <a:headEnd/>
              <a:tailEnd/>
            </a:ln>
            <a:effectLst/>
          </p:spPr>
        </p:pic>
        <p:sp>
          <p:nvSpPr>
            <p:cNvPr id="46088" name="Text Box 8"/>
            <p:cNvSpPr txBox="1">
              <a:spLocks noChangeArrowheads="1"/>
            </p:cNvSpPr>
            <p:nvPr/>
          </p:nvSpPr>
          <p:spPr bwMode="auto">
            <a:xfrm>
              <a:off x="431" y="1344"/>
              <a:ext cx="3492" cy="2022"/>
            </a:xfrm>
            <a:prstGeom prst="rect">
              <a:avLst/>
            </a:prstGeom>
            <a:noFill/>
            <a:ln w="9525">
              <a:noFill/>
              <a:round/>
              <a:headEnd/>
              <a:tailEnd/>
            </a:ln>
            <a:effectLst/>
          </p:spPr>
          <p:txBody>
            <a:bodyPr wrap="none" anchor="ctr"/>
            <a:lstStyle/>
            <a:p>
              <a:endParaRPr lang="en-CA"/>
            </a:p>
          </p:txBody>
        </p:sp>
      </p:gr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ext Box 1"/>
          <p:cNvSpPr txBox="1">
            <a:spLocks noChangeArrowheads="1"/>
          </p:cNvSpPr>
          <p:nvPr/>
        </p:nvSpPr>
        <p:spPr bwMode="auto">
          <a:xfrm>
            <a:off x="1116013" y="260350"/>
            <a:ext cx="7067550" cy="1143000"/>
          </a:xfrm>
          <a:prstGeom prst="rect">
            <a:avLst/>
          </a:prstGeom>
          <a:noFill/>
          <a:ln w="9525">
            <a:noFill/>
            <a:round/>
            <a:headEnd/>
            <a:tailEnd/>
          </a:ln>
          <a:effectLst/>
        </p:spPr>
        <p:txBody>
          <a:bodyPr anchor="ctr"/>
          <a:lstStyle/>
          <a:p>
            <a:pPr algn="ctr">
              <a:lnSpc>
                <a:spcPct val="100000"/>
              </a:lnSpc>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4400" b="0">
                <a:solidFill>
                  <a:srgbClr val="000000"/>
                </a:solidFill>
                <a:latin typeface="Times New Roman" pitchFamily="16" charset="0"/>
              </a:rPr>
              <a:t>Demos</a:t>
            </a:r>
          </a:p>
        </p:txBody>
      </p:sp>
      <p:sp>
        <p:nvSpPr>
          <p:cNvPr id="47106" name="Text Box 2"/>
          <p:cNvSpPr txBox="1">
            <a:spLocks noChangeArrowheads="1"/>
          </p:cNvSpPr>
          <p:nvPr/>
        </p:nvSpPr>
        <p:spPr bwMode="auto">
          <a:xfrm>
            <a:off x="457200" y="1600200"/>
            <a:ext cx="7758113" cy="4525963"/>
          </a:xfrm>
          <a:prstGeom prst="rect">
            <a:avLst/>
          </a:prstGeom>
          <a:noFill/>
          <a:ln w="9525">
            <a:noFill/>
            <a:round/>
            <a:headEnd/>
            <a:tailEnd/>
          </a:ln>
          <a:effectLst/>
        </p:spPr>
        <p:txBody>
          <a:bodyPr/>
          <a:lstStyle/>
          <a:p>
            <a:pPr marL="341313" indent="-341313">
              <a:lnSpc>
                <a:spcPct val="100000"/>
              </a:lnSpc>
              <a:spcBef>
                <a:spcPts val="800"/>
              </a:spcBef>
              <a:buClr>
                <a:srgbClr val="009999"/>
              </a:buClr>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3200" b="0">
                <a:solidFill>
                  <a:srgbClr val="009999"/>
                </a:solidFill>
                <a:latin typeface="Times New Roman" pitchFamily="16" charset="0"/>
                <a:hlinkClick r:id="rId3"/>
              </a:rPr>
              <a:t>Trial B</a:t>
            </a:r>
          </a:p>
          <a:p>
            <a:pPr marL="341313" indent="-341313">
              <a:lnSpc>
                <a:spcPct val="100000"/>
              </a:lnSpc>
              <a:spcBef>
                <a:spcPts val="800"/>
              </a:spcBef>
              <a:buClr>
                <a:srgbClr val="009999"/>
              </a:buClr>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3200" b="0">
                <a:solidFill>
                  <a:srgbClr val="009999"/>
                </a:solidFill>
                <a:latin typeface="Times New Roman" pitchFamily="16" charset="0"/>
                <a:hlinkClick r:id="rId3"/>
              </a:rPr>
              <a:t>Trial C</a:t>
            </a:r>
          </a:p>
          <a:p>
            <a:pPr marL="341313" indent="-341313">
              <a:lnSpc>
                <a:spcPct val="100000"/>
              </a:lnSpc>
              <a:spcBef>
                <a:spcPts val="800"/>
              </a:spcBef>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3200" b="0">
                <a:solidFill>
                  <a:srgbClr val="000000"/>
                </a:solidFill>
                <a:latin typeface="Times New Roman" pitchFamily="16" charset="0"/>
              </a:rPr>
              <a:t>Real demo</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ext Box 1"/>
          <p:cNvSpPr txBox="1">
            <a:spLocks noChangeArrowheads="1"/>
          </p:cNvSpPr>
          <p:nvPr/>
        </p:nvSpPr>
        <p:spPr bwMode="auto">
          <a:xfrm>
            <a:off x="1116013" y="260350"/>
            <a:ext cx="7067550" cy="1143000"/>
          </a:xfrm>
          <a:prstGeom prst="rect">
            <a:avLst/>
          </a:prstGeom>
          <a:noFill/>
          <a:ln w="9525">
            <a:noFill/>
            <a:round/>
            <a:headEnd/>
            <a:tailEnd/>
          </a:ln>
          <a:effectLst/>
        </p:spPr>
        <p:txBody>
          <a:bodyPr anchor="ctr"/>
          <a:lstStyle/>
          <a:p>
            <a:pPr algn="ctr">
              <a:lnSpc>
                <a:spcPct val="100000"/>
              </a:lnSpc>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4400" b="0">
                <a:solidFill>
                  <a:srgbClr val="000000"/>
                </a:solidFill>
                <a:latin typeface="Times New Roman" pitchFamily="16" charset="0"/>
              </a:rPr>
              <a:t>Issues</a:t>
            </a:r>
          </a:p>
        </p:txBody>
      </p:sp>
      <p:sp>
        <p:nvSpPr>
          <p:cNvPr id="48130" name="Text Box 2"/>
          <p:cNvSpPr txBox="1">
            <a:spLocks noChangeArrowheads="1"/>
          </p:cNvSpPr>
          <p:nvPr/>
        </p:nvSpPr>
        <p:spPr bwMode="auto">
          <a:xfrm>
            <a:off x="428625" y="1571625"/>
            <a:ext cx="8229600" cy="4525963"/>
          </a:xfrm>
          <a:prstGeom prst="rect">
            <a:avLst/>
          </a:prstGeom>
          <a:noFill/>
          <a:ln w="9525">
            <a:noFill/>
            <a:round/>
            <a:headEnd/>
            <a:tailEnd/>
          </a:ln>
          <a:effectLst/>
        </p:spPr>
        <p:txBody>
          <a:bodyPr/>
          <a:lstStyle/>
          <a:p>
            <a:pPr marL="341313" indent="-341313">
              <a:lnSpc>
                <a:spcPct val="100000"/>
              </a:lnSpc>
              <a:spcBef>
                <a:spcPts val="800"/>
              </a:spcBef>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3200" b="0">
                <a:solidFill>
                  <a:srgbClr val="000000"/>
                </a:solidFill>
                <a:latin typeface="Times New Roman" pitchFamily="16" charset="0"/>
              </a:rPr>
              <a:t>Ethics</a:t>
            </a:r>
          </a:p>
          <a:p>
            <a:pPr marL="341313" indent="-341313">
              <a:lnSpc>
                <a:spcPct val="100000"/>
              </a:lnSpc>
              <a:spcBef>
                <a:spcPts val="800"/>
              </a:spcBef>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3200" b="0">
                <a:solidFill>
                  <a:srgbClr val="000000"/>
                </a:solidFill>
                <a:latin typeface="Times New Roman" pitchFamily="16" charset="0"/>
              </a:rPr>
              <a:t>Liability</a:t>
            </a:r>
          </a:p>
          <a:p>
            <a:pPr marL="341313" indent="-341313">
              <a:lnSpc>
                <a:spcPct val="100000"/>
              </a:lnSpc>
              <a:spcBef>
                <a:spcPts val="800"/>
              </a:spcBef>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3200" b="0">
                <a:solidFill>
                  <a:srgbClr val="000000"/>
                </a:solidFill>
                <a:latin typeface="Times New Roman" pitchFamily="16" charset="0"/>
              </a:rPr>
              <a:t>Privacy</a:t>
            </a:r>
          </a:p>
          <a:p>
            <a:pPr marL="341313" indent="-341313">
              <a:lnSpc>
                <a:spcPct val="100000"/>
              </a:lnSpc>
              <a:spcBef>
                <a:spcPts val="800"/>
              </a:spcBef>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3200" b="0">
                <a:solidFill>
                  <a:srgbClr val="000000"/>
                </a:solidFill>
                <a:latin typeface="Times New Roman" pitchFamily="16" charset="0"/>
              </a:rPr>
              <a:t>??</a:t>
            </a:r>
          </a:p>
          <a:p>
            <a:pPr marL="341313" indent="-341313">
              <a:lnSpc>
                <a:spcPct val="100000"/>
              </a:lnSpc>
              <a:spcBef>
                <a:spcPts val="800"/>
              </a:spcBef>
              <a:buFont typeface="Times New Roman" pitchFamily="16"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3200" b="0">
              <a:solidFill>
                <a:srgbClr val="000000"/>
              </a:solidFill>
              <a:latin typeface="Times New Roman" pitchFamily="16"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ext Box 1"/>
          <p:cNvSpPr txBox="1">
            <a:spLocks noChangeArrowheads="1"/>
          </p:cNvSpPr>
          <p:nvPr/>
        </p:nvSpPr>
        <p:spPr bwMode="auto">
          <a:xfrm>
            <a:off x="1116013" y="260350"/>
            <a:ext cx="7067550" cy="1143000"/>
          </a:xfrm>
          <a:prstGeom prst="rect">
            <a:avLst/>
          </a:prstGeom>
          <a:noFill/>
          <a:ln w="9525">
            <a:noFill/>
            <a:round/>
            <a:headEnd/>
            <a:tailEnd/>
          </a:ln>
          <a:effectLst/>
        </p:spPr>
        <p:txBody>
          <a:bodyPr anchor="ctr"/>
          <a:lstStyle/>
          <a:p>
            <a:pPr algn="ctr">
              <a:lnSpc>
                <a:spcPct val="100000"/>
              </a:lnSpc>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4400" b="0">
                <a:solidFill>
                  <a:srgbClr val="000000"/>
                </a:solidFill>
                <a:latin typeface="Times New Roman" pitchFamily="16" charset="0"/>
              </a:rPr>
              <a:t>Acknowledgements</a:t>
            </a:r>
          </a:p>
        </p:txBody>
      </p:sp>
      <p:sp>
        <p:nvSpPr>
          <p:cNvPr id="49154" name="Text Box 2"/>
          <p:cNvSpPr txBox="1">
            <a:spLocks noChangeArrowheads="1"/>
          </p:cNvSpPr>
          <p:nvPr/>
        </p:nvSpPr>
        <p:spPr bwMode="auto">
          <a:xfrm>
            <a:off x="457200" y="1600200"/>
            <a:ext cx="8229600" cy="4525963"/>
          </a:xfrm>
          <a:prstGeom prst="rect">
            <a:avLst/>
          </a:prstGeom>
          <a:noFill/>
          <a:ln w="9525">
            <a:noFill/>
            <a:round/>
            <a:headEnd/>
            <a:tailEnd/>
          </a:ln>
          <a:effectLst/>
        </p:spPr>
        <p:txBody>
          <a:bodyPr/>
          <a:lstStyle/>
          <a:p>
            <a:pPr marL="341313" indent="-341313">
              <a:lnSpc>
                <a:spcPct val="100000"/>
              </a:lnSpc>
              <a:spcBef>
                <a:spcPts val="800"/>
              </a:spcBef>
              <a:buFont typeface="Times New Roman" pitchFamily="16"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3200" b="0">
                <a:solidFill>
                  <a:srgbClr val="000000"/>
                </a:solidFill>
                <a:latin typeface="Times New Roman" pitchFamily="16" charset="0"/>
              </a:rPr>
              <a:t>A few slides were borrowed from:</a:t>
            </a:r>
          </a:p>
          <a:p>
            <a:pPr marL="341313" indent="-341313">
              <a:lnSpc>
                <a:spcPct val="100000"/>
              </a:lnSpc>
              <a:spcBef>
                <a:spcPts val="800"/>
              </a:spcBef>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3200" b="0">
                <a:solidFill>
                  <a:srgbClr val="000000"/>
                </a:solidFill>
                <a:latin typeface="Times New Roman" pitchFamily="16" charset="0"/>
              </a:rPr>
              <a:t>Pantelis Elinas, University of Sydney</a:t>
            </a:r>
          </a:p>
          <a:p>
            <a:pPr marL="341313" indent="-341313">
              <a:lnSpc>
                <a:spcPct val="100000"/>
              </a:lnSpc>
              <a:spcBef>
                <a:spcPts val="800"/>
              </a:spcBef>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3200" b="0">
                <a:solidFill>
                  <a:srgbClr val="000000"/>
                </a:solidFill>
                <a:latin typeface="Times New Roman" pitchFamily="16" charset="0"/>
              </a:rPr>
              <a:t>Alex Mihailidis, University of Toronto</a:t>
            </a:r>
          </a:p>
          <a:p>
            <a:pPr marL="341313" indent="-341313">
              <a:lnSpc>
                <a:spcPct val="100000"/>
              </a:lnSpc>
              <a:spcBef>
                <a:spcPts val="800"/>
              </a:spcBef>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3200" b="0">
                <a:solidFill>
                  <a:srgbClr val="000000"/>
                </a:solidFill>
                <a:latin typeface="Times New Roman" pitchFamily="16" charset="0"/>
              </a:rPr>
              <a:t>Guy Shani, Microsoft Research</a:t>
            </a:r>
          </a:p>
          <a:p>
            <a:pPr marL="341313" indent="-341313">
              <a:lnSpc>
                <a:spcPct val="100000"/>
              </a:lnSpc>
              <a:spcBef>
                <a:spcPts val="800"/>
              </a:spcBef>
              <a:buFont typeface="Times New Roman" pitchFamily="16"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3200" b="0">
              <a:solidFill>
                <a:srgbClr val="000000"/>
              </a:solidFill>
              <a:latin typeface="Times New Roman" pitchFamily="16" charset="0"/>
            </a:endParaRP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69" name="Text Box 1"/>
          <p:cNvSpPr txBox="1">
            <a:spLocks noChangeArrowheads="1"/>
          </p:cNvSpPr>
          <p:nvPr/>
        </p:nvSpPr>
        <p:spPr bwMode="auto">
          <a:xfrm>
            <a:off x="1116013" y="260350"/>
            <a:ext cx="7067550" cy="1143000"/>
          </a:xfrm>
          <a:prstGeom prst="rect">
            <a:avLst/>
          </a:prstGeom>
          <a:noFill/>
          <a:ln w="9525">
            <a:noFill/>
            <a:round/>
            <a:headEnd/>
            <a:tailEnd/>
          </a:ln>
          <a:effectLst/>
        </p:spPr>
        <p:txBody>
          <a:bodyPr anchor="ctr"/>
          <a:lstStyle/>
          <a:p>
            <a:pPr algn="ctr">
              <a:lnSpc>
                <a:spcPct val="100000"/>
              </a:lnSpc>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4400" b="0">
                <a:solidFill>
                  <a:srgbClr val="000000"/>
                </a:solidFill>
                <a:latin typeface="Times New Roman" pitchFamily="16" charset="0"/>
              </a:rPr>
              <a:t>Safety</a:t>
            </a:r>
          </a:p>
        </p:txBody>
      </p:sp>
      <p:sp>
        <p:nvSpPr>
          <p:cNvPr id="7170" name="Text Box 2"/>
          <p:cNvSpPr txBox="1">
            <a:spLocks noChangeArrowheads="1"/>
          </p:cNvSpPr>
          <p:nvPr/>
        </p:nvSpPr>
        <p:spPr bwMode="auto">
          <a:xfrm>
            <a:off x="457200" y="1600200"/>
            <a:ext cx="8229600" cy="4575175"/>
          </a:xfrm>
          <a:prstGeom prst="rect">
            <a:avLst/>
          </a:prstGeom>
          <a:noFill/>
          <a:ln w="9525">
            <a:noFill/>
            <a:round/>
            <a:headEnd/>
            <a:tailEnd/>
          </a:ln>
          <a:effectLst/>
        </p:spPr>
        <p:txBody>
          <a:bodyPr/>
          <a:lstStyle/>
          <a:p>
            <a:pPr marL="341313" indent="-341313">
              <a:lnSpc>
                <a:spcPct val="80000"/>
              </a:lnSpc>
              <a:spcBef>
                <a:spcPts val="600"/>
              </a:spcBef>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b="0">
                <a:solidFill>
                  <a:srgbClr val="000000"/>
                </a:solidFill>
                <a:latin typeface="Times New Roman" pitchFamily="16" charset="0"/>
              </a:rPr>
              <a:t>73-80% of older adults fall or trip after being hit by wheelchair (Corfman, 2001)</a:t>
            </a:r>
            <a:r>
              <a:rPr lang="ar-SA" b="0">
                <a:solidFill>
                  <a:srgbClr val="000000"/>
                </a:solidFill>
                <a:latin typeface="Times New Roman" pitchFamily="16" charset="0"/>
              </a:rPr>
              <a:t>‏</a:t>
            </a:r>
            <a:endParaRPr lang="en-GB" b="0">
              <a:solidFill>
                <a:srgbClr val="000000"/>
              </a:solidFill>
              <a:latin typeface="Times New Roman" pitchFamily="16" charset="0"/>
            </a:endParaRPr>
          </a:p>
          <a:p>
            <a:pPr marL="341313" indent="-341313">
              <a:lnSpc>
                <a:spcPct val="80000"/>
              </a:lnSpc>
              <a:spcBef>
                <a:spcPts val="600"/>
              </a:spcBef>
              <a:buFont typeface="Times New Roman" pitchFamily="16"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b="0">
              <a:solidFill>
                <a:srgbClr val="000000"/>
              </a:solidFill>
              <a:latin typeface="Times New Roman" pitchFamily="16" charset="0"/>
            </a:endParaRPr>
          </a:p>
          <a:p>
            <a:pPr marL="341313" indent="-341313">
              <a:lnSpc>
                <a:spcPct val="80000"/>
              </a:lnSpc>
              <a:spcBef>
                <a:spcPts val="600"/>
              </a:spcBef>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b="0">
                <a:solidFill>
                  <a:srgbClr val="000000"/>
                </a:solidFill>
                <a:latin typeface="Times New Roman" pitchFamily="16" charset="0"/>
              </a:rPr>
              <a:t>Even minor collision could startle elderly residents and lead to fall</a:t>
            </a:r>
          </a:p>
          <a:p>
            <a:pPr marL="341313" indent="-341313">
              <a:lnSpc>
                <a:spcPct val="80000"/>
              </a:lnSpc>
              <a:spcBef>
                <a:spcPts val="600"/>
              </a:spcBef>
              <a:buFont typeface="Times New Roman" pitchFamily="16"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b="0">
              <a:solidFill>
                <a:srgbClr val="000000"/>
              </a:solidFill>
              <a:latin typeface="Times New Roman" pitchFamily="16" charset="0"/>
            </a:endParaRPr>
          </a:p>
          <a:p>
            <a:pPr marL="341313" indent="-341313">
              <a:lnSpc>
                <a:spcPct val="80000"/>
              </a:lnSpc>
              <a:spcBef>
                <a:spcPts val="600"/>
              </a:spcBef>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b="0">
                <a:solidFill>
                  <a:srgbClr val="000000"/>
                </a:solidFill>
                <a:latin typeface="Times New Roman" pitchFamily="16" charset="0"/>
              </a:rPr>
              <a:t>5-10% of falls could result in fracture (Nevitt, 1989)</a:t>
            </a:r>
            <a:r>
              <a:rPr lang="ar-SA" b="0">
                <a:solidFill>
                  <a:srgbClr val="000000"/>
                </a:solidFill>
                <a:latin typeface="Times New Roman" pitchFamily="16" charset="0"/>
              </a:rPr>
              <a:t>‏</a:t>
            </a:r>
            <a:endParaRPr lang="en-GB" b="0">
              <a:solidFill>
                <a:srgbClr val="000000"/>
              </a:solidFill>
              <a:latin typeface="Times New Roman" pitchFamily="16" charset="0"/>
            </a:endParaRPr>
          </a:p>
          <a:p>
            <a:pPr marL="341313" indent="-341313">
              <a:lnSpc>
                <a:spcPct val="80000"/>
              </a:lnSpc>
              <a:spcBef>
                <a:spcPts val="600"/>
              </a:spcBef>
              <a:buFont typeface="Times New Roman" pitchFamily="16"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b="0">
              <a:solidFill>
                <a:srgbClr val="000000"/>
              </a:solidFill>
              <a:latin typeface="Times New Roman" pitchFamily="16" charset="0"/>
            </a:endParaRPr>
          </a:p>
          <a:p>
            <a:pPr marL="341313" indent="-341313">
              <a:lnSpc>
                <a:spcPct val="80000"/>
              </a:lnSpc>
              <a:spcBef>
                <a:spcPts val="600"/>
              </a:spcBef>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b="0">
                <a:solidFill>
                  <a:srgbClr val="000000"/>
                </a:solidFill>
                <a:latin typeface="Times New Roman" pitchFamily="16" charset="0"/>
              </a:rPr>
              <a:t>40% of older adults who sustain a hip fracture die within 6 months due to complications (Jaglal et al., 1996)</a:t>
            </a:r>
            <a:r>
              <a:rPr lang="ar-SA" b="0">
                <a:solidFill>
                  <a:srgbClr val="000000"/>
                </a:solidFill>
                <a:latin typeface="Times New Roman" pitchFamily="16" charset="0"/>
              </a:rPr>
              <a:t>‏</a:t>
            </a:r>
            <a:endParaRPr lang="en-GB" b="0">
              <a:solidFill>
                <a:srgbClr val="000000"/>
              </a:solidFill>
              <a:latin typeface="Times New Roman" pitchFamily="16" charset="0"/>
            </a:endParaRPr>
          </a:p>
          <a:p>
            <a:pPr marL="341313" indent="-341313">
              <a:lnSpc>
                <a:spcPct val="80000"/>
              </a:lnSpc>
              <a:spcBef>
                <a:spcPts val="600"/>
              </a:spcBef>
              <a:buFont typeface="Times New Roman" pitchFamily="16"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b="0">
              <a:solidFill>
                <a:srgbClr val="000000"/>
              </a:solidFill>
              <a:latin typeface="Times New Roman" pitchFamily="16" charset="0"/>
            </a:endParaRPr>
          </a:p>
          <a:p>
            <a:pPr marL="341313" indent="-341313">
              <a:lnSpc>
                <a:spcPct val="80000"/>
              </a:lnSpc>
              <a:spcBef>
                <a:spcPts val="600"/>
              </a:spcBef>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b="0">
                <a:solidFill>
                  <a:srgbClr val="000000"/>
                </a:solidFill>
                <a:latin typeface="Times New Roman" pitchFamily="16" charset="0"/>
              </a:rPr>
              <a:t>Need non-contact anti-collision system!!</a:t>
            </a:r>
          </a:p>
          <a:p>
            <a:pPr marL="341313" indent="-341313">
              <a:lnSpc>
                <a:spcPct val="80000"/>
              </a:lnSpc>
              <a:spcBef>
                <a:spcPts val="600"/>
              </a:spcBef>
              <a:buFont typeface="Times New Roman" pitchFamily="16"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b="0">
              <a:solidFill>
                <a:srgbClr val="000000"/>
              </a:solidFill>
              <a:latin typeface="Times New Roman" pitchFamily="16" charset="0"/>
            </a:endParaRP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ext Box 1"/>
          <p:cNvSpPr txBox="1">
            <a:spLocks noChangeArrowheads="1"/>
          </p:cNvSpPr>
          <p:nvPr/>
        </p:nvSpPr>
        <p:spPr bwMode="auto">
          <a:xfrm>
            <a:off x="1116013" y="260350"/>
            <a:ext cx="7067550" cy="1143000"/>
          </a:xfrm>
          <a:prstGeom prst="rect">
            <a:avLst/>
          </a:prstGeom>
          <a:noFill/>
          <a:ln w="9525">
            <a:noFill/>
            <a:round/>
            <a:headEnd/>
            <a:tailEnd/>
          </a:ln>
          <a:effectLst/>
        </p:spPr>
        <p:txBody>
          <a:bodyPr anchor="ctr"/>
          <a:lstStyle/>
          <a:p>
            <a:pPr algn="ctr">
              <a:lnSpc>
                <a:spcPct val="100000"/>
              </a:lnSpc>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4400" b="0">
                <a:solidFill>
                  <a:srgbClr val="000000"/>
                </a:solidFill>
                <a:latin typeface="Times New Roman" pitchFamily="16" charset="0"/>
              </a:rPr>
              <a:t>System overview</a:t>
            </a:r>
          </a:p>
        </p:txBody>
      </p:sp>
      <p:sp>
        <p:nvSpPr>
          <p:cNvPr id="8194" name="Text Box 2"/>
          <p:cNvSpPr txBox="1">
            <a:spLocks noChangeArrowheads="1"/>
          </p:cNvSpPr>
          <p:nvPr/>
        </p:nvSpPr>
        <p:spPr bwMode="auto">
          <a:xfrm>
            <a:off x="4214813" y="1428750"/>
            <a:ext cx="4643437" cy="3689350"/>
          </a:xfrm>
          <a:prstGeom prst="rect">
            <a:avLst/>
          </a:prstGeom>
          <a:noFill/>
          <a:ln w="9525">
            <a:noFill/>
            <a:round/>
            <a:headEnd/>
            <a:tailEnd/>
          </a:ln>
          <a:effectLst/>
        </p:spPr>
        <p:txBody>
          <a:bodyPr lIns="90000" tIns="46800" rIns="90000" bIns="46800">
            <a:spAutoFit/>
          </a:bodyPr>
          <a:lstStyle/>
          <a:p>
            <a:pPr>
              <a:lnSpc>
                <a:spcPct val="100000"/>
              </a:lnSpc>
              <a:spcAft>
                <a:spcPts val="60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rgbClr val="000000"/>
                </a:solidFill>
              </a:rPr>
              <a:t>The system consists of:</a:t>
            </a:r>
          </a:p>
          <a:p>
            <a:pPr>
              <a:lnSpc>
                <a:spcPct val="100000"/>
              </a:lnSpc>
              <a:spcAft>
                <a:spcPts val="600"/>
              </a:spcAft>
              <a:buFont typeface="Wingdings" pitchFamily="1"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rgbClr val="000000"/>
                </a:solidFill>
              </a:rPr>
              <a:t>Nimble Rocket</a:t>
            </a:r>
            <a:r>
              <a:rPr lang="en-GB" baseline="30000">
                <a:solidFill>
                  <a:srgbClr val="000000"/>
                </a:solidFill>
              </a:rPr>
              <a:t> TM</a:t>
            </a:r>
            <a:r>
              <a:rPr lang="en-GB">
                <a:solidFill>
                  <a:srgbClr val="000000"/>
                </a:solidFill>
              </a:rPr>
              <a:t> Powered Wheelchair</a:t>
            </a:r>
          </a:p>
          <a:p>
            <a:pPr>
              <a:lnSpc>
                <a:spcPct val="100000"/>
              </a:lnSpc>
              <a:spcAft>
                <a:spcPts val="600"/>
              </a:spcAft>
              <a:buFont typeface="Wingdings" pitchFamily="1"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rgbClr val="000000"/>
                </a:solidFill>
              </a:rPr>
              <a:t>Bumblebee Stereovision Camera from Point Grey Research</a:t>
            </a:r>
          </a:p>
          <a:p>
            <a:pPr>
              <a:lnSpc>
                <a:spcPct val="100000"/>
              </a:lnSpc>
              <a:spcAft>
                <a:spcPts val="600"/>
              </a:spcAft>
              <a:buFont typeface="Wingdings" pitchFamily="1"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rgbClr val="000000"/>
                </a:solidFill>
              </a:rPr>
              <a:t>Fujitsu Lifebook P7120 Laptop (under seat)</a:t>
            </a:r>
            <a:r>
              <a:rPr lang="ar-SA">
                <a:solidFill>
                  <a:srgbClr val="000000"/>
                </a:solidFill>
              </a:rPr>
              <a:t>‏</a:t>
            </a:r>
            <a:endParaRPr lang="en-GB">
              <a:solidFill>
                <a:srgbClr val="000000"/>
              </a:solidFill>
            </a:endParaRPr>
          </a:p>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a:solidFill>
                <a:srgbClr val="000000"/>
              </a:solidFill>
            </a:endParaRPr>
          </a:p>
        </p:txBody>
      </p:sp>
      <p:pic>
        <p:nvPicPr>
          <p:cNvPr id="8195" name="Picture 3"/>
          <p:cNvPicPr>
            <a:picLocks noChangeAspect="1" noChangeArrowheads="1"/>
          </p:cNvPicPr>
          <p:nvPr/>
        </p:nvPicPr>
        <p:blipFill>
          <a:blip r:embed="rId3" cstate="print"/>
          <a:srcRect l="30556" t="2496" r="4166" b="2496"/>
          <a:stretch>
            <a:fillRect/>
          </a:stretch>
        </p:blipFill>
        <p:spPr bwMode="auto">
          <a:xfrm>
            <a:off x="357188" y="1214438"/>
            <a:ext cx="3643312" cy="4960937"/>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ext Box 1"/>
          <p:cNvSpPr txBox="1">
            <a:spLocks noChangeArrowheads="1"/>
          </p:cNvSpPr>
          <p:nvPr/>
        </p:nvSpPr>
        <p:spPr bwMode="auto">
          <a:xfrm>
            <a:off x="1116013" y="260350"/>
            <a:ext cx="7067550" cy="1143000"/>
          </a:xfrm>
          <a:prstGeom prst="rect">
            <a:avLst/>
          </a:prstGeom>
          <a:noFill/>
          <a:ln w="9525">
            <a:noFill/>
            <a:round/>
            <a:headEnd/>
            <a:tailEnd/>
          </a:ln>
          <a:effectLst/>
        </p:spPr>
        <p:txBody>
          <a:bodyPr anchor="ctr"/>
          <a:lstStyle/>
          <a:p>
            <a:pPr algn="ctr">
              <a:lnSpc>
                <a:spcPct val="100000"/>
              </a:lnSpc>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4400" b="0">
                <a:solidFill>
                  <a:srgbClr val="000000"/>
                </a:solidFill>
                <a:latin typeface="Times New Roman" pitchFamily="16" charset="0"/>
              </a:rPr>
              <a:t>System Overview</a:t>
            </a:r>
          </a:p>
        </p:txBody>
      </p:sp>
      <p:grpSp>
        <p:nvGrpSpPr>
          <p:cNvPr id="9218" name="Group 2"/>
          <p:cNvGrpSpPr>
            <a:grpSpLocks/>
          </p:cNvGrpSpPr>
          <p:nvPr/>
        </p:nvGrpSpPr>
        <p:grpSpPr bwMode="auto">
          <a:xfrm>
            <a:off x="1554163" y="1600200"/>
            <a:ext cx="6032500" cy="4524375"/>
            <a:chOff x="979" y="1008"/>
            <a:chExt cx="3800" cy="2850"/>
          </a:xfrm>
        </p:grpSpPr>
        <p:pic>
          <p:nvPicPr>
            <p:cNvPr id="9219" name="Picture 3"/>
            <p:cNvPicPr>
              <a:picLocks noChangeAspect="1" noChangeArrowheads="1"/>
            </p:cNvPicPr>
            <p:nvPr/>
          </p:nvPicPr>
          <p:blipFill>
            <a:blip r:embed="rId3" cstate="print"/>
            <a:srcRect/>
            <a:stretch>
              <a:fillRect/>
            </a:stretch>
          </p:blipFill>
          <p:spPr bwMode="auto">
            <a:xfrm>
              <a:off x="979" y="1008"/>
              <a:ext cx="3801" cy="2851"/>
            </a:xfrm>
            <a:prstGeom prst="rect">
              <a:avLst/>
            </a:prstGeom>
            <a:noFill/>
            <a:ln w="9525">
              <a:noFill/>
              <a:round/>
              <a:headEnd/>
              <a:tailEnd/>
            </a:ln>
            <a:effectLst/>
          </p:spPr>
        </p:pic>
        <p:sp>
          <p:nvSpPr>
            <p:cNvPr id="9220" name="Text Box 4"/>
            <p:cNvSpPr txBox="1">
              <a:spLocks noChangeArrowheads="1"/>
            </p:cNvSpPr>
            <p:nvPr/>
          </p:nvSpPr>
          <p:spPr bwMode="auto">
            <a:xfrm>
              <a:off x="979" y="1008"/>
              <a:ext cx="3801" cy="2851"/>
            </a:xfrm>
            <a:prstGeom prst="rect">
              <a:avLst/>
            </a:prstGeom>
            <a:noFill/>
            <a:ln w="9525">
              <a:noFill/>
              <a:round/>
              <a:headEnd/>
              <a:tailEnd/>
            </a:ln>
            <a:effectLst/>
          </p:spPr>
          <p:txBody>
            <a:bodyPr wrap="none" anchor="ctr"/>
            <a:lstStyle/>
            <a:p>
              <a:endParaRPr lang="en-CA"/>
            </a:p>
          </p:txBody>
        </p:sp>
      </p:gr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ext Box 1"/>
          <p:cNvSpPr txBox="1">
            <a:spLocks noChangeArrowheads="1"/>
          </p:cNvSpPr>
          <p:nvPr/>
        </p:nvSpPr>
        <p:spPr bwMode="auto">
          <a:xfrm>
            <a:off x="1116013" y="260350"/>
            <a:ext cx="7067550" cy="1143000"/>
          </a:xfrm>
          <a:prstGeom prst="rect">
            <a:avLst/>
          </a:prstGeom>
          <a:noFill/>
          <a:ln w="9525">
            <a:noFill/>
            <a:round/>
            <a:headEnd/>
            <a:tailEnd/>
          </a:ln>
          <a:effectLst/>
        </p:spPr>
        <p:txBody>
          <a:bodyPr anchor="ctr"/>
          <a:lstStyle/>
          <a:p>
            <a:pPr algn="ctr">
              <a:lnSpc>
                <a:spcPct val="100000"/>
              </a:lnSpc>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4400" b="0">
                <a:solidFill>
                  <a:srgbClr val="000000"/>
                </a:solidFill>
                <a:latin typeface="Times New Roman" pitchFamily="16" charset="0"/>
              </a:rPr>
              <a:t>Prompting strategy</a:t>
            </a:r>
          </a:p>
        </p:txBody>
      </p:sp>
      <p:sp>
        <p:nvSpPr>
          <p:cNvPr id="10242" name="Text Box 2"/>
          <p:cNvSpPr txBox="1">
            <a:spLocks noChangeArrowheads="1"/>
          </p:cNvSpPr>
          <p:nvPr/>
        </p:nvSpPr>
        <p:spPr bwMode="auto">
          <a:xfrm>
            <a:off x="457200" y="1600200"/>
            <a:ext cx="7829550" cy="4525963"/>
          </a:xfrm>
          <a:prstGeom prst="rect">
            <a:avLst/>
          </a:prstGeom>
          <a:noFill/>
          <a:ln w="9525">
            <a:noFill/>
            <a:round/>
            <a:headEnd/>
            <a:tailEnd/>
          </a:ln>
          <a:effectLst/>
        </p:spPr>
        <p:txBody>
          <a:bodyPr/>
          <a:lstStyle/>
          <a:p>
            <a:pPr>
              <a:lnSpc>
                <a:spcPct val="100000"/>
              </a:lnSpc>
              <a:spcBef>
                <a:spcPts val="600"/>
              </a:spcBef>
              <a:buFont typeface="Times New Roman" pitchFamily="16" charset="0"/>
              <a:buNone/>
              <a:tabLst>
                <a:tab pos="569913" algn="l"/>
                <a:tab pos="1484313" algn="l"/>
                <a:tab pos="2398713" algn="l"/>
                <a:tab pos="3313113" algn="l"/>
                <a:tab pos="4227513" algn="l"/>
                <a:tab pos="5141913" algn="l"/>
                <a:tab pos="6056313" algn="l"/>
                <a:tab pos="6970713" algn="l"/>
                <a:tab pos="7885113" algn="l"/>
                <a:tab pos="8799513" algn="l"/>
                <a:tab pos="9713913" algn="l"/>
              </a:tabLst>
            </a:pPr>
            <a:r>
              <a:rPr lang="en-GB" b="0">
                <a:solidFill>
                  <a:srgbClr val="000000"/>
                </a:solidFill>
                <a:latin typeface="Times New Roman" pitchFamily="16" charset="0"/>
              </a:rPr>
              <a:t>Fulfill the following (possibly conflicting) goals according to the following order of priority: </a:t>
            </a:r>
          </a:p>
          <a:p>
            <a:pPr>
              <a:lnSpc>
                <a:spcPct val="100000"/>
              </a:lnSpc>
              <a:spcBef>
                <a:spcPts val="600"/>
              </a:spcBef>
              <a:buFont typeface="Times New Roman" pitchFamily="16" charset="0"/>
              <a:buAutoNum type="arabicPeriod"/>
              <a:tabLst>
                <a:tab pos="569913" algn="l"/>
                <a:tab pos="1484313" algn="l"/>
                <a:tab pos="2398713" algn="l"/>
                <a:tab pos="3313113" algn="l"/>
                <a:tab pos="4227513" algn="l"/>
                <a:tab pos="5141913" algn="l"/>
                <a:tab pos="6056313" algn="l"/>
                <a:tab pos="6970713" algn="l"/>
                <a:tab pos="7885113" algn="l"/>
                <a:tab pos="8799513" algn="l"/>
                <a:tab pos="9713913" algn="l"/>
              </a:tabLst>
            </a:pPr>
            <a:r>
              <a:rPr lang="en-GB" b="0">
                <a:solidFill>
                  <a:srgbClr val="000000"/>
                </a:solidFill>
                <a:latin typeface="Times New Roman" pitchFamily="16" charset="0"/>
              </a:rPr>
              <a:t>Ensure safety (through navigation assistance, medication reminders, etc.)‏</a:t>
            </a:r>
          </a:p>
          <a:p>
            <a:pPr>
              <a:lnSpc>
                <a:spcPct val="100000"/>
              </a:lnSpc>
              <a:spcBef>
                <a:spcPts val="600"/>
              </a:spcBef>
              <a:buFont typeface="Times New Roman" pitchFamily="16" charset="0"/>
              <a:buAutoNum type="arabicPeriod"/>
              <a:tabLst>
                <a:tab pos="569913" algn="l"/>
                <a:tab pos="1484313" algn="l"/>
                <a:tab pos="2398713" algn="l"/>
                <a:tab pos="3313113" algn="l"/>
                <a:tab pos="4227513" algn="l"/>
                <a:tab pos="5141913" algn="l"/>
                <a:tab pos="6056313" algn="l"/>
                <a:tab pos="6970713" algn="l"/>
                <a:tab pos="7885113" algn="l"/>
                <a:tab pos="8799513" algn="l"/>
                <a:tab pos="9713913" algn="l"/>
              </a:tabLst>
            </a:pPr>
            <a:r>
              <a:rPr lang="en-GB" b="0">
                <a:solidFill>
                  <a:srgbClr val="000000"/>
                </a:solidFill>
                <a:latin typeface="Times New Roman" pitchFamily="16" charset="0"/>
              </a:rPr>
              <a:t>Assist in the effective completion of daily activities</a:t>
            </a:r>
          </a:p>
          <a:p>
            <a:pPr>
              <a:lnSpc>
                <a:spcPct val="100000"/>
              </a:lnSpc>
              <a:spcBef>
                <a:spcPts val="600"/>
              </a:spcBef>
              <a:buFont typeface="Times New Roman" pitchFamily="16" charset="0"/>
              <a:buAutoNum type="arabicPeriod"/>
              <a:tabLst>
                <a:tab pos="569913" algn="l"/>
                <a:tab pos="1484313" algn="l"/>
                <a:tab pos="2398713" algn="l"/>
                <a:tab pos="3313113" algn="l"/>
                <a:tab pos="4227513" algn="l"/>
                <a:tab pos="5141913" algn="l"/>
                <a:tab pos="6056313" algn="l"/>
                <a:tab pos="6970713" algn="l"/>
                <a:tab pos="7885113" algn="l"/>
                <a:tab pos="8799513" algn="l"/>
                <a:tab pos="9713913" algn="l"/>
              </a:tabLst>
            </a:pPr>
            <a:r>
              <a:rPr lang="en-GB" b="0">
                <a:solidFill>
                  <a:srgbClr val="000000"/>
                </a:solidFill>
                <a:latin typeface="Times New Roman" pitchFamily="16" charset="0"/>
              </a:rPr>
              <a:t>Minimize user frustration (minimize incorrect and excessive prompting)‏</a:t>
            </a:r>
          </a:p>
          <a:p>
            <a:pPr>
              <a:lnSpc>
                <a:spcPct val="100000"/>
              </a:lnSpc>
              <a:spcBef>
                <a:spcPts val="600"/>
              </a:spcBef>
              <a:buFont typeface="Times New Roman" pitchFamily="16" charset="0"/>
              <a:buAutoNum type="arabicPeriod"/>
              <a:tabLst>
                <a:tab pos="569913" algn="l"/>
                <a:tab pos="1484313" algn="l"/>
                <a:tab pos="2398713" algn="l"/>
                <a:tab pos="3313113" algn="l"/>
                <a:tab pos="4227513" algn="l"/>
                <a:tab pos="5141913" algn="l"/>
                <a:tab pos="6056313" algn="l"/>
                <a:tab pos="6970713" algn="l"/>
                <a:tab pos="7885113" algn="l"/>
                <a:tab pos="8799513" algn="l"/>
                <a:tab pos="9713913" algn="l"/>
              </a:tabLst>
            </a:pPr>
            <a:r>
              <a:rPr lang="en-GB" b="0">
                <a:solidFill>
                  <a:srgbClr val="000000"/>
                </a:solidFill>
                <a:latin typeface="Times New Roman" pitchFamily="16" charset="0"/>
              </a:rPr>
              <a:t>Maximize user independence (minimize caregiver intervention)‏</a:t>
            </a:r>
          </a:p>
          <a:p>
            <a:pPr>
              <a:lnSpc>
                <a:spcPct val="100000"/>
              </a:lnSpc>
              <a:spcBef>
                <a:spcPts val="600"/>
              </a:spcBef>
              <a:buFont typeface="Times New Roman" pitchFamily="16" charset="0"/>
              <a:buAutoNum type="arabicPeriod"/>
              <a:tabLst>
                <a:tab pos="569913" algn="l"/>
                <a:tab pos="1484313" algn="l"/>
                <a:tab pos="2398713" algn="l"/>
                <a:tab pos="3313113" algn="l"/>
                <a:tab pos="4227513" algn="l"/>
                <a:tab pos="5141913" algn="l"/>
                <a:tab pos="6056313" algn="l"/>
                <a:tab pos="6970713" algn="l"/>
                <a:tab pos="7885113" algn="l"/>
                <a:tab pos="8799513" algn="l"/>
                <a:tab pos="9713913" algn="l"/>
              </a:tabLst>
            </a:pPr>
            <a:r>
              <a:rPr lang="en-GB" b="0">
                <a:solidFill>
                  <a:srgbClr val="000000"/>
                </a:solidFill>
                <a:latin typeface="Times New Roman" pitchFamily="16" charset="0"/>
              </a:rPr>
              <a:t>Maximize user awareness (issue appropriate level of prompts with justification)‏</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5" name="Text Box 1"/>
          <p:cNvSpPr txBox="1">
            <a:spLocks noChangeArrowheads="1"/>
          </p:cNvSpPr>
          <p:nvPr/>
        </p:nvSpPr>
        <p:spPr bwMode="auto">
          <a:xfrm>
            <a:off x="1116013" y="260350"/>
            <a:ext cx="7067550" cy="1143000"/>
          </a:xfrm>
          <a:prstGeom prst="rect">
            <a:avLst/>
          </a:prstGeom>
          <a:noFill/>
          <a:ln w="9525">
            <a:noFill/>
            <a:round/>
            <a:headEnd/>
            <a:tailEnd/>
          </a:ln>
          <a:effectLst/>
        </p:spPr>
        <p:txBody>
          <a:bodyPr anchor="ctr"/>
          <a:lstStyle/>
          <a:p>
            <a:pPr algn="ctr">
              <a:lnSpc>
                <a:spcPct val="100000"/>
              </a:lnSpc>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4400" b="0">
                <a:solidFill>
                  <a:srgbClr val="000000"/>
                </a:solidFill>
                <a:latin typeface="Times New Roman" pitchFamily="16" charset="0"/>
              </a:rPr>
              <a:t>Control Strategy</a:t>
            </a:r>
          </a:p>
        </p:txBody>
      </p:sp>
      <p:sp>
        <p:nvSpPr>
          <p:cNvPr id="11266" name="AutoShape 2"/>
          <p:cNvSpPr>
            <a:spLocks noChangeArrowheads="1"/>
          </p:cNvSpPr>
          <p:nvPr/>
        </p:nvSpPr>
        <p:spPr bwMode="auto">
          <a:xfrm>
            <a:off x="3492500" y="3284538"/>
            <a:ext cx="2438400" cy="3352800"/>
          </a:xfrm>
          <a:prstGeom prst="flowChartAlternateProcess">
            <a:avLst/>
          </a:prstGeom>
          <a:solidFill>
            <a:srgbClr val="FF9933"/>
          </a:solidFill>
          <a:ln w="9360">
            <a:solidFill>
              <a:srgbClr val="000000"/>
            </a:solidFill>
            <a:miter lim="800000"/>
            <a:headEnd/>
            <a:tailEnd/>
          </a:ln>
          <a:effectLst/>
        </p:spPr>
        <p:txBody>
          <a:bodyPr lIns="90000" tIns="46800" rIns="90000" bIns="46800"/>
          <a:lstStyle/>
          <a:p>
            <a:pPr algn="ctr">
              <a:lnSpc>
                <a:spcPct val="100000"/>
              </a:lnSpc>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rgbClr val="000000"/>
                </a:solidFill>
                <a:latin typeface="Times New Roman" pitchFamily="16" charset="0"/>
              </a:rPr>
              <a:t>Semi-Autonomous</a:t>
            </a:r>
          </a:p>
        </p:txBody>
      </p:sp>
      <p:pic>
        <p:nvPicPr>
          <p:cNvPr id="11267" name="Picture 3"/>
          <p:cNvPicPr>
            <a:picLocks noChangeAspect="1" noChangeArrowheads="1"/>
          </p:cNvPicPr>
          <p:nvPr/>
        </p:nvPicPr>
        <p:blipFill>
          <a:blip r:embed="rId3" cstate="print"/>
          <a:srcRect/>
          <a:stretch>
            <a:fillRect/>
          </a:stretch>
        </p:blipFill>
        <p:spPr bwMode="auto">
          <a:xfrm>
            <a:off x="3873500" y="4198938"/>
            <a:ext cx="1614488" cy="2362200"/>
          </a:xfrm>
          <a:prstGeom prst="rect">
            <a:avLst/>
          </a:prstGeom>
          <a:solidFill>
            <a:srgbClr val="BBE0E3">
              <a:alpha val="50000"/>
            </a:srgbClr>
          </a:solidFill>
          <a:ln w="9525">
            <a:noFill/>
            <a:round/>
            <a:headEnd/>
            <a:tailEnd/>
          </a:ln>
          <a:effectLst/>
        </p:spPr>
      </p:pic>
      <p:sp>
        <p:nvSpPr>
          <p:cNvPr id="11268" name="AutoShape 4"/>
          <p:cNvSpPr>
            <a:spLocks noChangeArrowheads="1"/>
          </p:cNvSpPr>
          <p:nvPr/>
        </p:nvSpPr>
        <p:spPr bwMode="auto">
          <a:xfrm>
            <a:off x="6588125" y="1268413"/>
            <a:ext cx="1368425" cy="1655762"/>
          </a:xfrm>
          <a:prstGeom prst="flowChartAlternateProcess">
            <a:avLst/>
          </a:prstGeom>
          <a:solidFill>
            <a:srgbClr val="FFFF00"/>
          </a:solidFill>
          <a:ln w="9360">
            <a:solidFill>
              <a:srgbClr val="000000"/>
            </a:solidFill>
            <a:miter lim="800000"/>
            <a:headEnd/>
            <a:tailEnd/>
          </a:ln>
          <a:effectLst/>
        </p:spPr>
        <p:txBody>
          <a:bodyPr lIns="90000" tIns="46800" rIns="90000" bIns="46800"/>
          <a:lstStyle/>
          <a:p>
            <a:pPr algn="ctr">
              <a:lnSpc>
                <a:spcPct val="100000"/>
              </a:lnSpc>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rgbClr val="000000"/>
                </a:solidFill>
                <a:latin typeface="Times New Roman" pitchFamily="16" charset="0"/>
              </a:rPr>
              <a:t>Manual</a:t>
            </a:r>
          </a:p>
        </p:txBody>
      </p:sp>
      <p:pic>
        <p:nvPicPr>
          <p:cNvPr id="11269" name="Picture 5"/>
          <p:cNvPicPr>
            <a:picLocks noChangeAspect="1" noChangeArrowheads="1"/>
          </p:cNvPicPr>
          <p:nvPr/>
        </p:nvPicPr>
        <p:blipFill>
          <a:blip r:embed="rId4" cstate="print"/>
          <a:srcRect/>
          <a:stretch>
            <a:fillRect/>
          </a:stretch>
        </p:blipFill>
        <p:spPr bwMode="auto">
          <a:xfrm>
            <a:off x="6732588" y="1700213"/>
            <a:ext cx="1152525" cy="1147762"/>
          </a:xfrm>
          <a:prstGeom prst="rect">
            <a:avLst/>
          </a:prstGeom>
          <a:noFill/>
          <a:ln w="9525">
            <a:noFill/>
            <a:round/>
            <a:headEnd/>
            <a:tailEnd/>
          </a:ln>
          <a:effectLst/>
        </p:spPr>
      </p:pic>
      <p:sp>
        <p:nvSpPr>
          <p:cNvPr id="11270" name="AutoShape 6"/>
          <p:cNvSpPr>
            <a:spLocks noChangeArrowheads="1"/>
          </p:cNvSpPr>
          <p:nvPr/>
        </p:nvSpPr>
        <p:spPr bwMode="auto">
          <a:xfrm>
            <a:off x="933450" y="1268413"/>
            <a:ext cx="1909763" cy="1512887"/>
          </a:xfrm>
          <a:prstGeom prst="flowChartAlternateProcess">
            <a:avLst/>
          </a:prstGeom>
          <a:solidFill>
            <a:srgbClr val="FF0000"/>
          </a:solidFill>
          <a:ln w="9360">
            <a:solidFill>
              <a:srgbClr val="000000"/>
            </a:solidFill>
            <a:miter lim="800000"/>
            <a:headEnd/>
            <a:tailEnd/>
          </a:ln>
          <a:effectLst/>
        </p:spPr>
        <p:txBody>
          <a:bodyPr lIns="90000" tIns="46800" rIns="90000" bIns="46800"/>
          <a:lstStyle/>
          <a:p>
            <a:pPr algn="ctr">
              <a:lnSpc>
                <a:spcPct val="100000"/>
              </a:lnSpc>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rgbClr val="000000"/>
                </a:solidFill>
                <a:latin typeface="Times New Roman" pitchFamily="16" charset="0"/>
              </a:rPr>
              <a:t>Autonomous</a:t>
            </a:r>
          </a:p>
        </p:txBody>
      </p:sp>
      <p:pic>
        <p:nvPicPr>
          <p:cNvPr id="11271" name="Picture 7"/>
          <p:cNvPicPr>
            <a:picLocks noChangeAspect="1" noChangeArrowheads="1"/>
          </p:cNvPicPr>
          <p:nvPr/>
        </p:nvPicPr>
        <p:blipFill>
          <a:blip r:embed="rId5" cstate="print"/>
          <a:srcRect/>
          <a:stretch>
            <a:fillRect/>
          </a:stretch>
        </p:blipFill>
        <p:spPr bwMode="auto">
          <a:xfrm>
            <a:off x="1476375" y="1773238"/>
            <a:ext cx="1079500" cy="1038225"/>
          </a:xfrm>
          <a:prstGeom prst="rect">
            <a:avLst/>
          </a:prstGeom>
          <a:noFill/>
          <a:ln w="9525">
            <a:noFill/>
            <a:round/>
            <a:headEnd/>
            <a:tailEnd/>
          </a:ln>
          <a:effectLst/>
        </p:spPr>
      </p:pic>
      <p:sp>
        <p:nvSpPr>
          <p:cNvPr id="11272" name="AutoShape 8"/>
          <p:cNvSpPr>
            <a:spLocks noChangeArrowheads="1"/>
          </p:cNvSpPr>
          <p:nvPr/>
        </p:nvSpPr>
        <p:spPr bwMode="auto">
          <a:xfrm rot="2640000">
            <a:off x="3060700" y="2347913"/>
            <a:ext cx="1223963" cy="576262"/>
          </a:xfrm>
          <a:prstGeom prst="rightArrow">
            <a:avLst>
              <a:gd name="adj1" fmla="val 50000"/>
              <a:gd name="adj2" fmla="val 53099"/>
            </a:avLst>
          </a:prstGeom>
          <a:solidFill>
            <a:srgbClr val="FF0000"/>
          </a:solidFill>
          <a:ln w="9360">
            <a:solidFill>
              <a:srgbClr val="000000"/>
            </a:solidFill>
            <a:miter lim="800000"/>
            <a:headEnd/>
            <a:tailEnd/>
          </a:ln>
          <a:effectLst/>
        </p:spPr>
        <p:txBody>
          <a:bodyPr wrap="none" anchor="ctr"/>
          <a:lstStyle/>
          <a:p>
            <a:endParaRPr lang="en-CA"/>
          </a:p>
        </p:txBody>
      </p:sp>
      <p:sp>
        <p:nvSpPr>
          <p:cNvPr id="11273" name="AutoShape 9"/>
          <p:cNvSpPr>
            <a:spLocks noChangeArrowheads="1"/>
          </p:cNvSpPr>
          <p:nvPr/>
        </p:nvSpPr>
        <p:spPr bwMode="auto">
          <a:xfrm rot="8220000">
            <a:off x="5221288" y="2278063"/>
            <a:ext cx="1223962" cy="576262"/>
          </a:xfrm>
          <a:prstGeom prst="rightArrow">
            <a:avLst>
              <a:gd name="adj1" fmla="val 50000"/>
              <a:gd name="adj2" fmla="val 53099"/>
            </a:avLst>
          </a:prstGeom>
          <a:solidFill>
            <a:srgbClr val="FFFF00"/>
          </a:solidFill>
          <a:ln w="9360">
            <a:solidFill>
              <a:srgbClr val="000000"/>
            </a:solidFill>
            <a:miter lim="800000"/>
            <a:headEnd/>
            <a:tailEnd/>
          </a:ln>
          <a:effectLst/>
        </p:spPr>
        <p:txBody>
          <a:bodyPr wrap="none" anchor="ctr"/>
          <a:lstStyle/>
          <a:p>
            <a:endParaRPr lang="en-CA"/>
          </a:p>
        </p:txBody>
      </p:sp>
      <p:sp>
        <p:nvSpPr>
          <p:cNvPr id="11274" name="Text Box 10"/>
          <p:cNvSpPr txBox="1">
            <a:spLocks noChangeArrowheads="1"/>
          </p:cNvSpPr>
          <p:nvPr/>
        </p:nvSpPr>
        <p:spPr bwMode="auto">
          <a:xfrm>
            <a:off x="900113" y="2924175"/>
            <a:ext cx="1944687" cy="1077913"/>
          </a:xfrm>
          <a:prstGeom prst="rect">
            <a:avLst/>
          </a:prstGeom>
          <a:solidFill>
            <a:srgbClr val="000000"/>
          </a:solidFill>
          <a:ln w="9525">
            <a:noFill/>
            <a:round/>
            <a:headEnd/>
            <a:tailEnd/>
          </a:ln>
          <a:effectLst/>
        </p:spPr>
        <p:txBody>
          <a:bodyPr lIns="90000" tIns="46800" rIns="90000" bIns="46800">
            <a:spAutoFit/>
          </a:bodyPr>
          <a:lstStyle/>
          <a:p>
            <a:pPr>
              <a:lnSpc>
                <a:spcPct val="100000"/>
              </a:lnSpc>
              <a:spcBef>
                <a:spcPts val="1000"/>
              </a:spcBef>
              <a:buClr>
                <a:srgbClr val="FF00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a:solidFill>
                  <a:srgbClr val="FF0000"/>
                </a:solidFill>
              </a:rPr>
              <a:t>Strength:</a:t>
            </a:r>
          </a:p>
          <a:p>
            <a:pPr>
              <a:lnSpc>
                <a:spcPct val="100000"/>
              </a:lnSpc>
              <a:spcBef>
                <a:spcPts val="1000"/>
              </a:spcBef>
              <a:buClr>
                <a:srgbClr val="FF00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600">
              <a:solidFill>
                <a:srgbClr val="FF0000"/>
              </a:solidFill>
            </a:endParaRPr>
          </a:p>
          <a:p>
            <a:pPr>
              <a:lnSpc>
                <a:spcPct val="100000"/>
              </a:lnSpc>
              <a:spcBef>
                <a:spcPts val="1000"/>
              </a:spcBef>
              <a:buClr>
                <a:srgbClr val="FF00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a:solidFill>
                  <a:srgbClr val="FF0000"/>
                </a:solidFill>
              </a:rPr>
              <a:t>Weakness:</a:t>
            </a:r>
          </a:p>
        </p:txBody>
      </p:sp>
      <p:sp>
        <p:nvSpPr>
          <p:cNvPr id="11275" name="Text Box 11"/>
          <p:cNvSpPr txBox="1">
            <a:spLocks noChangeArrowheads="1"/>
          </p:cNvSpPr>
          <p:nvPr/>
        </p:nvSpPr>
        <p:spPr bwMode="auto">
          <a:xfrm>
            <a:off x="6659563" y="3068638"/>
            <a:ext cx="1944687" cy="1447800"/>
          </a:xfrm>
          <a:prstGeom prst="rect">
            <a:avLst/>
          </a:prstGeom>
          <a:solidFill>
            <a:srgbClr val="000000"/>
          </a:solidFill>
          <a:ln w="9525">
            <a:noFill/>
            <a:round/>
            <a:headEnd/>
            <a:tailEnd/>
          </a:ln>
          <a:effectLst/>
        </p:spPr>
        <p:txBody>
          <a:bodyPr lIns="90000" tIns="46800" rIns="90000" bIns="46800">
            <a:spAutoFit/>
          </a:bodyPr>
          <a:lstStyle/>
          <a:p>
            <a:pPr>
              <a:lnSpc>
                <a:spcPct val="100000"/>
              </a:lnSpc>
              <a:spcBef>
                <a:spcPts val="1000"/>
              </a:spcBef>
              <a:buClr>
                <a:srgbClr val="FFFF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a:solidFill>
                  <a:srgbClr val="FFFF00"/>
                </a:solidFill>
              </a:rPr>
              <a:t>Strength:</a:t>
            </a:r>
          </a:p>
          <a:p>
            <a:pPr>
              <a:lnSpc>
                <a:spcPct val="100000"/>
              </a:lnSpc>
              <a:spcBef>
                <a:spcPts val="1000"/>
              </a:spcBef>
              <a:buClr>
                <a:srgbClr val="FFFF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600">
              <a:solidFill>
                <a:srgbClr val="FFFF00"/>
              </a:solidFill>
            </a:endParaRPr>
          </a:p>
          <a:p>
            <a:pPr>
              <a:lnSpc>
                <a:spcPct val="100000"/>
              </a:lnSpc>
              <a:spcBef>
                <a:spcPts val="1000"/>
              </a:spcBef>
              <a:buClr>
                <a:srgbClr val="FFFF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a:solidFill>
                  <a:srgbClr val="FFFF00"/>
                </a:solidFill>
              </a:rPr>
              <a:t>Weakness:</a:t>
            </a:r>
          </a:p>
          <a:p>
            <a:pPr>
              <a:lnSpc>
                <a:spcPct val="100000"/>
              </a:lnSpc>
              <a:spcBef>
                <a:spcPts val="1000"/>
              </a:spcBef>
              <a:buClr>
                <a:srgbClr val="FFFF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600">
              <a:solidFill>
                <a:srgbClr val="FFFF00"/>
              </a:solidFill>
            </a:endParaRPr>
          </a:p>
        </p:txBody>
      </p:sp>
      <p:sp>
        <p:nvSpPr>
          <p:cNvPr id="11276" name="Text Box 12"/>
          <p:cNvSpPr txBox="1">
            <a:spLocks noChangeArrowheads="1"/>
          </p:cNvSpPr>
          <p:nvPr/>
        </p:nvSpPr>
        <p:spPr bwMode="auto">
          <a:xfrm>
            <a:off x="179388" y="5300663"/>
            <a:ext cx="3024187" cy="708025"/>
          </a:xfrm>
          <a:prstGeom prst="rect">
            <a:avLst/>
          </a:prstGeom>
          <a:solidFill>
            <a:srgbClr val="000000"/>
          </a:solidFill>
          <a:ln w="9525">
            <a:noFill/>
            <a:round/>
            <a:headEnd/>
            <a:tailEnd/>
          </a:ln>
          <a:effectLst/>
        </p:spPr>
        <p:txBody>
          <a:bodyPr lIns="90000" tIns="46800" rIns="90000" bIns="46800">
            <a:spAutoFit/>
          </a:bodyPr>
          <a:lstStyle/>
          <a:p>
            <a:pPr>
              <a:lnSpc>
                <a:spcPct val="100000"/>
              </a:lnSpc>
              <a:spcBef>
                <a:spcPts val="1000"/>
              </a:spcBef>
              <a:buClr>
                <a:srgbClr val="FF9933"/>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600">
              <a:solidFill>
                <a:srgbClr val="FF9933"/>
              </a:solidFill>
            </a:endParaRPr>
          </a:p>
          <a:p>
            <a:pPr>
              <a:lnSpc>
                <a:spcPct val="100000"/>
              </a:lnSpc>
              <a:spcBef>
                <a:spcPts val="1000"/>
              </a:spcBef>
              <a:buClr>
                <a:srgbClr val="FF9933"/>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600">
              <a:solidFill>
                <a:srgbClr val="FF9933"/>
              </a:solidFill>
            </a:endParaRP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93000"/>
          </a:lnSpc>
          <a:spcBef>
            <a:spcPct val="0"/>
          </a:spcBef>
          <a:spcAft>
            <a:spcPct val="0"/>
          </a:spcAft>
          <a:buClr>
            <a:srgbClr val="000000"/>
          </a:buClr>
          <a:buSzPct val="100000"/>
          <a:buFont typeface="Arial" charset="0"/>
          <a:buNone/>
          <a:tabLst/>
          <a:defRPr kumimoji="0" lang="en-GB" sz="2400" b="1"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93000"/>
          </a:lnSpc>
          <a:spcBef>
            <a:spcPct val="0"/>
          </a:spcBef>
          <a:spcAft>
            <a:spcPct val="0"/>
          </a:spcAft>
          <a:buClr>
            <a:srgbClr val="000000"/>
          </a:buClr>
          <a:buSzPct val="100000"/>
          <a:buFont typeface="Arial" charset="0"/>
          <a:buNone/>
          <a:tabLst/>
          <a:defRPr kumimoji="0" lang="en-GB" sz="2400" b="1"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1233</Words>
  <Application>Microsoft Office PowerPoint</Application>
  <PresentationFormat>On-screen Show (4:3)</PresentationFormat>
  <Paragraphs>319</Paragraphs>
  <Slides>46</Slides>
  <Notes>46</Notes>
  <HiddenSlides>5</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0</vt:i4>
      </vt:variant>
      <vt:variant>
        <vt:lpstr>Slide Titles</vt:lpstr>
      </vt:variant>
      <vt:variant>
        <vt:i4>46</vt:i4>
      </vt:variant>
    </vt:vector>
  </HeadingPairs>
  <TitlesOfParts>
    <vt:vector size="51" baseType="lpstr">
      <vt:lpstr>Times New Roman</vt:lpstr>
      <vt:lpstr>Arial</vt:lpstr>
      <vt:lpstr>DejaVu Sans</vt:lpstr>
      <vt:lpstr>Wingdings</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Intelligent Powered Wheelchair to Enable Mobility in Older Adults with Cognitive Impairment</dc:title>
  <dc:creator>EGEMS</dc:creator>
  <cp:lastModifiedBy>Cristina</cp:lastModifiedBy>
  <cp:revision>1</cp:revision>
  <dcterms:modified xsi:type="dcterms:W3CDTF">2010-03-11T17:48:40Z</dcterms:modified>
</cp:coreProperties>
</file>