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24" r:id="rId2"/>
    <p:sldId id="318" r:id="rId3"/>
    <p:sldId id="323" r:id="rId4"/>
    <p:sldId id="286" r:id="rId5"/>
    <p:sldId id="287" r:id="rId6"/>
    <p:sldId id="322" r:id="rId7"/>
    <p:sldId id="321" r:id="rId8"/>
    <p:sldId id="406" r:id="rId9"/>
    <p:sldId id="291" r:id="rId10"/>
    <p:sldId id="327" r:id="rId11"/>
    <p:sldId id="292" r:id="rId12"/>
    <p:sldId id="328" r:id="rId13"/>
    <p:sldId id="329" r:id="rId14"/>
    <p:sldId id="293" r:id="rId15"/>
    <p:sldId id="453" r:id="rId16"/>
    <p:sldId id="449" r:id="rId17"/>
    <p:sldId id="428" r:id="rId18"/>
    <p:sldId id="431" r:id="rId19"/>
    <p:sldId id="450" r:id="rId20"/>
    <p:sldId id="451" r:id="rId21"/>
    <p:sldId id="452" r:id="rId22"/>
    <p:sldId id="460" r:id="rId23"/>
    <p:sldId id="294" r:id="rId24"/>
    <p:sldId id="295" r:id="rId25"/>
    <p:sldId id="296" r:id="rId26"/>
    <p:sldId id="297" r:id="rId27"/>
    <p:sldId id="407" r:id="rId28"/>
    <p:sldId id="454" r:id="rId29"/>
    <p:sldId id="455" r:id="rId30"/>
    <p:sldId id="456" r:id="rId31"/>
    <p:sldId id="430" r:id="rId32"/>
    <p:sldId id="332" r:id="rId33"/>
    <p:sldId id="355" r:id="rId34"/>
    <p:sldId id="334" r:id="rId35"/>
    <p:sldId id="335" r:id="rId36"/>
    <p:sldId id="425" r:id="rId37"/>
    <p:sldId id="426" r:id="rId38"/>
    <p:sldId id="412" r:id="rId39"/>
    <p:sldId id="405" r:id="rId40"/>
    <p:sldId id="337" r:id="rId41"/>
    <p:sldId id="404" r:id="rId42"/>
    <p:sldId id="338" r:id="rId43"/>
    <p:sldId id="435" r:id="rId44"/>
    <p:sldId id="414" r:id="rId45"/>
    <p:sldId id="343" r:id="rId46"/>
    <p:sldId id="345" r:id="rId47"/>
    <p:sldId id="344" r:id="rId48"/>
    <p:sldId id="462" r:id="rId49"/>
    <p:sldId id="461" r:id="rId50"/>
    <p:sldId id="463" r:id="rId51"/>
    <p:sldId id="467" r:id="rId52"/>
    <p:sldId id="466" r:id="rId53"/>
    <p:sldId id="464" r:id="rId54"/>
    <p:sldId id="465" r:id="rId55"/>
    <p:sldId id="346" r:id="rId56"/>
    <p:sldId id="448" r:id="rId5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9900"/>
    <a:srgbClr val="FF0000"/>
    <a:srgbClr val="9900CC"/>
    <a:srgbClr val="9966FF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9" autoAdjust="0"/>
    <p:restoredTop sz="89362" autoAdjust="0"/>
  </p:normalViewPr>
  <p:slideViewPr>
    <p:cSldViewPr>
      <p:cViewPr varScale="1">
        <p:scale>
          <a:sx n="120" d="100"/>
          <a:sy n="120" d="100"/>
        </p:scale>
        <p:origin x="-12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44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362EBD-B414-4C34-8380-6107A016CE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23FF8C-4F5A-42EF-9EF0-D70C6FF21A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123C5-6615-40A9-AEBB-AC373DB898BC}" type="slidenum">
              <a:rPr lang="en-US"/>
              <a:pPr/>
              <a:t>1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7FB91-AEF8-47EB-87CE-67497D4BF06D}" type="slidenum">
              <a:rPr lang="en-US"/>
              <a:pPr/>
              <a:t>10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F59A8-798E-4AFF-89BB-691F8AD29D07}" type="slidenum">
              <a:rPr lang="en-US"/>
              <a:pPr/>
              <a:t>11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0A2AF-CB06-4648-B4E9-7AC4E85F8ED4}" type="slidenum">
              <a:rPr lang="en-US"/>
              <a:pPr/>
              <a:t>12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46653-3490-4C29-B44E-F7E2A418000A}" type="slidenum">
              <a:rPr lang="en-US"/>
              <a:pPr/>
              <a:t>13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335A5-932A-4AC2-9031-F4C185ADC796}" type="slidenum">
              <a:rPr lang="en-US"/>
              <a:pPr/>
              <a:t>14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E7D0B-566E-4966-B2F5-E38EE17D9C2F}" type="slidenum">
              <a:rPr lang="en-US"/>
              <a:pPr/>
              <a:t>15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335A5-932A-4AC2-9031-F4C185ADC796}" type="slidenum">
              <a:rPr lang="en-US"/>
              <a:pPr/>
              <a:t>16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259FE-39AF-48A4-9B86-97EF22545206}" type="slidenum">
              <a:rPr lang="en-US"/>
              <a:pPr/>
              <a:t>17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18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19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74A0B-75F8-4680-AE05-EC225335443C}" type="slidenum">
              <a:rPr lang="en-US"/>
              <a:pPr/>
              <a:t>2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46482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20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21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85E85-DC0F-4BDC-A4E1-6778A44776DA}" type="slidenum">
              <a:rPr lang="en-US"/>
              <a:pPr/>
              <a:t>22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B9F0D-6F16-4701-B73D-5D2E5CF1BBE2}" type="slidenum">
              <a:rPr lang="en-US"/>
              <a:pPr/>
              <a:t>23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D470E-289A-4ACB-9B27-DB15B5303FF6}" type="slidenum">
              <a:rPr lang="en-US"/>
              <a:pPr/>
              <a:t>24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41A29-F2E6-4865-93AC-7F99DCAF9B5A}" type="slidenum">
              <a:rPr lang="en-US"/>
              <a:pPr/>
              <a:t>25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80A30-7E0A-41C8-A1D1-27AFD9C8F12E}" type="slidenum">
              <a:rPr lang="en-US"/>
              <a:pPr/>
              <a:t>26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ED85C-FBA6-4F7A-9D4E-F08B50B98761}" type="slidenum">
              <a:rPr lang="en-US"/>
              <a:pPr/>
              <a:t>27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CC556-2962-4AA3-B08D-FA709CC684E9}" type="slidenum">
              <a:rPr lang="en-US"/>
              <a:pPr/>
              <a:t>28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41387-C47D-45AA-BB80-76EC5BBF20B9}" type="slidenum">
              <a:rPr lang="en-US"/>
              <a:pPr/>
              <a:t>29</a:t>
            </a:fld>
            <a:endParaRPr 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A48A3-910B-4DA4-BAB5-FD5854373D73}" type="slidenum">
              <a:rPr lang="en-US"/>
              <a:pPr/>
              <a:t>3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56648-56BA-4D20-8298-78C05DDED1F9}" type="slidenum">
              <a:rPr lang="en-US"/>
              <a:pPr/>
              <a:t>30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889FD-4CD9-4DA1-825C-224C3CFD5444}" type="slidenum">
              <a:rPr lang="en-US"/>
              <a:pPr/>
              <a:t>31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F64A5-7E41-405B-A8A3-BD579AEB691C}" type="slidenum">
              <a:rPr lang="en-US"/>
              <a:pPr/>
              <a:t>32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8E981-8F2C-44BE-B81C-DD8E75421650}" type="slidenum">
              <a:rPr lang="en-US"/>
              <a:pPr/>
              <a:t>33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E8B9E-3F19-4E9C-BCB4-D30C6A428237}" type="slidenum">
              <a:rPr lang="en-US"/>
              <a:pPr/>
              <a:t>34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BA0CF-572C-45CD-AE57-C438C046D535}" type="slidenum">
              <a:rPr lang="en-US"/>
              <a:pPr/>
              <a:t>35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02EEC-E853-48C6-8F57-7B4506DE0EB3}" type="slidenum">
              <a:rPr lang="en-US"/>
              <a:pPr/>
              <a:t>36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117E-4A7F-4522-BD52-2655C5887942}" type="slidenum">
              <a:rPr lang="en-US"/>
              <a:pPr/>
              <a:t>37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75E43-AD01-4974-8CDC-409FBD273FAB}" type="slidenum">
              <a:rPr lang="en-US"/>
              <a:pPr/>
              <a:t>38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CC6375-E941-4428-9955-E47F29C10517}" type="slidenum">
              <a:rPr lang="en-US"/>
              <a:pPr/>
              <a:t>39</a:t>
            </a:fld>
            <a:endParaRPr lang="en-US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D5DE0-380A-4D07-B5CD-2ACAE4955CEA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47721-020A-4E54-9F9E-397AA8D89F30}" type="slidenum">
              <a:rPr lang="en-US"/>
              <a:pPr/>
              <a:t>40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E0A81-4647-46C1-9791-4C828345C63B}" type="slidenum">
              <a:rPr lang="en-US"/>
              <a:pPr/>
              <a:t>41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E8D3E-1283-47DE-8AC0-479C640498A8}" type="slidenum">
              <a:rPr lang="en-US"/>
              <a:pPr/>
              <a:t>42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FE939-B1E2-4FD6-852B-93C05104C69B}" type="slidenum">
              <a:rPr lang="en-US"/>
              <a:pPr/>
              <a:t>43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15BDC-3F22-4C63-84AD-AD9ACE9278FC}" type="slidenum">
              <a:rPr lang="en-US"/>
              <a:pPr/>
              <a:t>44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6E2D2-BA65-4CAC-8DA1-E88A83A47B62}" type="slidenum">
              <a:rPr lang="en-US"/>
              <a:pPr/>
              <a:t>45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E7B84-A8CF-4577-9612-018352DA78CC}" type="slidenum">
              <a:rPr lang="en-US"/>
              <a:pPr/>
              <a:t>46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B714E-F185-4B00-B91F-D947794D85B0}" type="slidenum">
              <a:rPr lang="en-US"/>
              <a:pPr/>
              <a:t>47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CA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E7B84-A8CF-4577-9612-018352DA78CC}" type="slidenum">
              <a:rPr lang="en-US"/>
              <a:pPr/>
              <a:t>52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E7B84-A8CF-4577-9612-018352DA78CC}" type="slidenum">
              <a:rPr lang="en-US"/>
              <a:pPr/>
              <a:t>54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FFE03-1009-4230-B0ED-354272F2A398}" type="slidenum">
              <a:rPr lang="en-US"/>
              <a:pPr/>
              <a:t>5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6EF5A-A1ED-4359-997A-3ACE8B35B376}" type="slidenum">
              <a:rPr lang="en-US"/>
              <a:pPr/>
              <a:t>55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3FF8C-4F5A-42EF-9EF0-D70C6FF21ABF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11E1E-834E-4D48-A5A0-E6A903D14E8B}" type="slidenum">
              <a:rPr lang="en-US"/>
              <a:pPr/>
              <a:t>6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E7D0B-566E-4966-B2F5-E38EE17D9C2F}" type="slidenum">
              <a:rPr lang="en-US"/>
              <a:pPr/>
              <a:t>7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02E6D-0159-40A8-86B8-BEC92CFD833E}" type="slidenum">
              <a:rPr lang="en-US"/>
              <a:pPr/>
              <a:t>8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A51F5-0EE6-44E2-91D3-EC9413A61D50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CCD8D-39A6-4197-8570-EE96ACDC6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9CA5F-9032-4EF9-A713-02D3178497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A652A-E865-4849-8236-EA33D7391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21D85D-2F3D-43AB-898E-7E5422A2D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06A69-0647-457A-BE06-8C99AD2C6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D235A-012E-4EC4-8DC0-8EF95289A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B7068-75E6-4419-9AE9-AF21D00F9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409B4-A005-423A-93C0-F9F28B6DE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80C7F-68FA-48CC-9D43-0F5FA1383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89BCC-4503-4CC0-B9A0-AF2100582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17A5D-6ACE-449B-BE74-BB32331FB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C9710-EF88-480F-A41C-EC9A191EF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210820-EC13-41D7-BD49-0B93CC081D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35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35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3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slide" Target="slide36.xml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5D07-F431-4C9E-82DD-FBD3F1625BB1}" type="slidenum">
              <a:rPr lang="en-US"/>
              <a:pPr/>
              <a:t>1</a:t>
            </a:fld>
            <a:endParaRPr lang="en-US"/>
          </a:p>
        </p:txBody>
      </p:sp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5C87-F8B5-4A67-8AEF-342CD47D7E8A}" type="slidenum">
              <a:rPr lang="en-US"/>
              <a:pPr/>
              <a:t>10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Common Learning Tasks (1)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/>
              <a:t>Supervised classification</a:t>
            </a:r>
            <a:r>
              <a:rPr lang="en-US" sz="2800"/>
              <a:t>: given a set of pre-classified training examples, classify a new instance.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609600" y="2590800"/>
            <a:ext cx="85344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does not drink coffee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does not drink tea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drinks diet lemonade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Will Alan drink a diet coke?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</p:txBody>
      </p:sp>
      <p:sp>
        <p:nvSpPr>
          <p:cNvPr id="209925" name="AutoShape 5"/>
          <p:cNvSpPr>
            <a:spLocks noChangeArrowheads="1"/>
          </p:cNvSpPr>
          <p:nvPr/>
        </p:nvSpPr>
        <p:spPr bwMode="auto">
          <a:xfrm>
            <a:off x="3995738" y="4508500"/>
            <a:ext cx="360362" cy="576263"/>
          </a:xfrm>
          <a:prstGeom prst="downArrow">
            <a:avLst>
              <a:gd name="adj1" fmla="val 50000"/>
              <a:gd name="adj2" fmla="val 399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3419-7AE1-4DCF-87E2-140D87CE5993}" type="slidenum">
              <a:rPr lang="en-US"/>
              <a:pPr/>
              <a:t>11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281988" cy="685800"/>
          </a:xfrm>
        </p:spPr>
        <p:txBody>
          <a:bodyPr/>
          <a:lstStyle/>
          <a:p>
            <a:r>
              <a:rPr lang="en-US" sz="3200"/>
              <a:t>Example Classification Data (2): </a:t>
            </a:r>
            <a:br>
              <a:rPr lang="en-US" sz="3200"/>
            </a:br>
            <a:r>
              <a:rPr lang="en-US" sz="3200"/>
              <a:t>reading newsgroup postings</a:t>
            </a:r>
          </a:p>
        </p:txBody>
      </p:sp>
      <p:graphicFrame>
        <p:nvGraphicFramePr>
          <p:cNvPr id="481280" name="Object 1024"/>
          <p:cNvGraphicFramePr>
            <a:graphicFrameLocks noChangeAspect="1"/>
          </p:cNvGraphicFramePr>
          <p:nvPr/>
        </p:nvGraphicFramePr>
        <p:xfrm>
          <a:off x="755650" y="1066800"/>
          <a:ext cx="7550150" cy="4160838"/>
        </p:xfrm>
        <a:graphic>
          <a:graphicData uri="http://schemas.openxmlformats.org/presentationml/2006/ole">
            <p:oleObj spid="_x0000_s481280" name="Photo Editor Photo" r:id="rId4" imgW="6428571" imgH="3543795" progId="">
              <p:embed/>
            </p:oleObj>
          </a:graphicData>
        </a:graphic>
      </p:graphicFrame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609600" y="5562600"/>
            <a:ext cx="8283575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want to classify new examples on property </a:t>
            </a:r>
            <a:r>
              <a:rPr lang="en-US" b="1" i="1">
                <a:solidFill>
                  <a:srgbClr val="CC3399"/>
                </a:solidFill>
              </a:rPr>
              <a:t>Action</a:t>
            </a:r>
            <a:r>
              <a:rPr lang="en-US" i="1"/>
              <a:t> </a:t>
            </a:r>
            <a:r>
              <a:rPr lang="en-US"/>
              <a:t>based</a:t>
            </a:r>
          </a:p>
          <a:p>
            <a:pPr>
              <a:spcBef>
                <a:spcPct val="50000"/>
              </a:spcBef>
            </a:pPr>
            <a:r>
              <a:rPr lang="en-US"/>
              <a:t>on the examples’ attributes </a:t>
            </a:r>
            <a:r>
              <a:rPr lang="en-US" i="1"/>
              <a:t>Author, Thread, Length</a:t>
            </a:r>
            <a:r>
              <a:rPr lang="en-US"/>
              <a:t>, and </a:t>
            </a:r>
            <a:r>
              <a:rPr lang="en-US" i="1"/>
              <a:t>Where.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1835150" y="1196975"/>
            <a:ext cx="1008063" cy="3887788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E10-1E59-4061-8678-FDD1D2950301}" type="slidenum">
              <a:rPr lang="en-US"/>
              <a:pPr/>
              <a:t>12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r>
              <a:rPr lang="en-US" dirty="0"/>
              <a:t>Common Learning Tasks (2)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214282" y="642918"/>
            <a:ext cx="87137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Unsupervised classification: </a:t>
            </a:r>
            <a:r>
              <a:rPr lang="en-US" sz="2800" dirty="0"/>
              <a:t> find natural classes for examples.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800" dirty="0"/>
              <a:t> </a:t>
            </a:r>
            <a:r>
              <a:rPr lang="en-US" dirty="0" smtClean="0"/>
              <a:t>e.g</a:t>
            </a:r>
            <a:r>
              <a:rPr lang="en-US" dirty="0"/>
              <a:t>. given patterns of users selections of web pages find categorizations of “user types”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dirty="0" smtClean="0"/>
              <a:t>e.g</a:t>
            </a:r>
            <a:r>
              <a:rPr lang="en-US" dirty="0"/>
              <a:t>. given patterns of interface actions in an Tutoring Systems, (e.g., lots of hints requested, lots of repeated errors…) predict success in learning</a:t>
            </a:r>
            <a:endParaRPr lang="en-US" sz="2800" dirty="0"/>
          </a:p>
          <a:p>
            <a:pPr marL="342900" indent="-342900">
              <a:lnSpc>
                <a:spcPct val="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Reinforcement learning</a:t>
            </a:r>
            <a:r>
              <a:rPr lang="en-US" sz="2800" dirty="0"/>
              <a:t>: determine what to do based on rewards and </a:t>
            </a:r>
            <a:r>
              <a:rPr lang="en-US" sz="2800" dirty="0" smtClean="0"/>
              <a:t>punishments.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dirty="0" smtClean="0"/>
              <a:t>e.g</a:t>
            </a:r>
            <a:r>
              <a:rPr lang="en-US" dirty="0"/>
              <a:t>.  </a:t>
            </a:r>
            <a:r>
              <a:rPr lang="en-US" dirty="0" smtClean="0"/>
              <a:t>A butler </a:t>
            </a:r>
            <a:r>
              <a:rPr lang="en-US" dirty="0"/>
              <a:t>robot brings Alan  coffee and the newspaper and gets a reward. Is it for the coffee or for the </a:t>
            </a:r>
            <a:r>
              <a:rPr lang="en-US" dirty="0" smtClean="0"/>
              <a:t>newspaper or both?</a:t>
            </a:r>
            <a:endParaRPr lang="en-US" sz="2800" dirty="0">
              <a:latin typeface="MTSY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33C20-DB4F-4AAC-9EF0-54B33A6F1C0B}" type="slidenum">
              <a:rPr lang="en-US"/>
              <a:pPr/>
              <a:t>13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Common Learning Tasks (3)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/>
              <a:t>Analytic learning:</a:t>
            </a:r>
            <a:r>
              <a:rPr lang="en-US" sz="2800"/>
              <a:t> reason faster using experience (</a:t>
            </a:r>
            <a:r>
              <a:rPr lang="en-US" sz="2800" i="1"/>
              <a:t>knowledge compilation</a:t>
            </a:r>
            <a:r>
              <a:rPr lang="en-US" sz="2800"/>
              <a:t>).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/>
            <a:r>
              <a:rPr lang="en-US"/>
              <a:t>       Ex:</a:t>
            </a:r>
          </a:p>
          <a:p>
            <a:pPr marL="342900" indent="-342900"/>
            <a:r>
              <a:rPr lang="en-US"/>
              <a:t>          at(Ag, Y) </a:t>
            </a:r>
            <a:r>
              <a:rPr lang="en-US">
                <a:cs typeface="Times New Roman" pitchFamily="18" charset="0"/>
              </a:rPr>
              <a:t>← </a:t>
            </a:r>
            <a:r>
              <a:rPr lang="en-US"/>
              <a:t>adjacient(X,Y) &amp; move(Ag, X, Y) and at(Ag,X)</a:t>
            </a:r>
          </a:p>
          <a:p>
            <a:pPr marL="342900" indent="-342900"/>
            <a:r>
              <a:rPr lang="en-US"/>
              <a:t>                                        +</a:t>
            </a:r>
          </a:p>
          <a:p>
            <a:pPr marL="342900" indent="-342900"/>
            <a:r>
              <a:rPr lang="en-US"/>
              <a:t>          adjacient(X,Y) &lt;- between(door, X, Y) &amp; unlocked(door)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  <a:p>
            <a:pPr marL="342900" indent="-342900"/>
            <a:r>
              <a:rPr lang="en-US"/>
              <a:t>          at(Ag, Y) ←  move(Ag, X, Y) &amp; at(Ag,X) &amp; </a:t>
            </a:r>
          </a:p>
          <a:p>
            <a:pPr marL="342900" indent="-342900"/>
            <a:r>
              <a:rPr lang="en-US"/>
              <a:t>                                between(door, X, Y) &amp; unlocked(door)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auto">
          <a:xfrm>
            <a:off x="4211638" y="4724400"/>
            <a:ext cx="287337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FFAD-512D-4DC3-878F-73D9A122689D}" type="slidenum">
              <a:rPr lang="en-US"/>
              <a:pPr/>
              <a:t>14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Feedback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Learning tasks can be characterized by the feedback given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to the learner.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/>
              <a:t>Supervised learning</a:t>
            </a:r>
            <a:r>
              <a:rPr lang="en-US" sz="2800"/>
              <a:t>: what has to be learned is specified for each example.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/>
              <a:t>Unsupervised learning</a:t>
            </a:r>
            <a:r>
              <a:rPr lang="en-US" sz="2800"/>
              <a:t>: no classifications are given; the learner has to discover categories and regularities in the data.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/>
              <a:t>Reinforcement learning:</a:t>
            </a:r>
            <a:r>
              <a:rPr lang="en-US" sz="2800"/>
              <a:t> feedback occurs after a sequence of actions.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ZapfDingbats" pitchFamily="82" charset="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ZapfDingbats" pitchFamily="82" charset="2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C1D4-59F5-4C45-A0A7-DB60D4D7D57D}" type="slidenum">
              <a:rPr lang="en-US"/>
              <a:pPr/>
              <a:t>15</a:t>
            </a:fld>
            <a:endParaRPr lang="en-US"/>
          </a:p>
        </p:txBody>
      </p:sp>
      <p:sp>
        <p:nvSpPr>
          <p:cNvPr id="1966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US" dirty="0" smtClean="0"/>
              <a:t>Representation of Learned Information</a:t>
            </a:r>
            <a:endParaRPr lang="en-CA" dirty="0"/>
          </a:p>
        </p:txBody>
      </p:sp>
      <p:sp>
        <p:nvSpPr>
          <p:cNvPr id="196611" name="Rectangle 2051"/>
          <p:cNvSpPr>
            <a:spLocks noChangeArrowheads="1"/>
          </p:cNvSpPr>
          <p:nvPr/>
        </p:nvSpPr>
        <p:spPr bwMode="auto">
          <a:xfrm>
            <a:off x="762000" y="2590800"/>
            <a:ext cx="7391400" cy="2286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196612" name="Rectangle 2052"/>
          <p:cNvSpPr>
            <a:spLocks noChangeArrowheads="1"/>
          </p:cNvSpPr>
          <p:nvPr/>
        </p:nvSpPr>
        <p:spPr bwMode="auto">
          <a:xfrm>
            <a:off x="914400" y="32004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Induction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3" name="Rectangle 2053"/>
          <p:cNvSpPr>
            <a:spLocks noChangeArrowheads="1"/>
          </p:cNvSpPr>
          <p:nvPr/>
        </p:nvSpPr>
        <p:spPr bwMode="auto">
          <a:xfrm>
            <a:off x="6172200" y="31242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Reasoning 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4" name="Line 2054"/>
          <p:cNvSpPr>
            <a:spLocks noChangeShapeType="1"/>
          </p:cNvSpPr>
          <p:nvPr/>
        </p:nvSpPr>
        <p:spPr bwMode="auto">
          <a:xfrm>
            <a:off x="5638800" y="3733800"/>
            <a:ext cx="6096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5" name="Line 2055"/>
          <p:cNvSpPr>
            <a:spLocks noChangeShapeType="1"/>
          </p:cNvSpPr>
          <p:nvPr/>
        </p:nvSpPr>
        <p:spPr bwMode="auto">
          <a:xfrm flipV="1">
            <a:off x="1295400" y="4267200"/>
            <a:ext cx="304800" cy="12954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6" name="Rectangle 2056"/>
          <p:cNvSpPr>
            <a:spLocks noChangeArrowheads="1"/>
          </p:cNvSpPr>
          <p:nvPr/>
        </p:nvSpPr>
        <p:spPr bwMode="auto">
          <a:xfrm>
            <a:off x="-304800" y="5410200"/>
            <a:ext cx="51816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Background Knowledge/</a:t>
            </a:r>
          </a:p>
          <a:p>
            <a:pPr algn="ctr"/>
            <a:r>
              <a:rPr lang="en-CA" b="1"/>
              <a:t>Bias</a:t>
            </a:r>
          </a:p>
        </p:txBody>
      </p:sp>
      <p:sp>
        <p:nvSpPr>
          <p:cNvPr id="196617" name="Line 2057"/>
          <p:cNvSpPr>
            <a:spLocks noChangeShapeType="1"/>
          </p:cNvSpPr>
          <p:nvPr/>
        </p:nvSpPr>
        <p:spPr bwMode="auto">
          <a:xfrm>
            <a:off x="6934200" y="4267200"/>
            <a:ext cx="1143000" cy="1371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8" name="Rectangle 2058"/>
          <p:cNvSpPr>
            <a:spLocks noChangeArrowheads="1"/>
          </p:cNvSpPr>
          <p:nvPr/>
        </p:nvSpPr>
        <p:spPr bwMode="auto">
          <a:xfrm>
            <a:off x="5867400" y="10668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Problem/Task</a:t>
            </a:r>
          </a:p>
        </p:txBody>
      </p:sp>
      <p:sp>
        <p:nvSpPr>
          <p:cNvPr id="196619" name="Rectangle 2059"/>
          <p:cNvSpPr>
            <a:spLocks noChangeArrowheads="1"/>
          </p:cNvSpPr>
          <p:nvPr/>
        </p:nvSpPr>
        <p:spPr bwMode="auto">
          <a:xfrm>
            <a:off x="7086600" y="54864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Answer/</a:t>
            </a:r>
          </a:p>
          <a:p>
            <a:pPr algn="ctr"/>
            <a:r>
              <a:rPr lang="en-CA" b="1"/>
              <a:t>Performance</a:t>
            </a:r>
          </a:p>
        </p:txBody>
      </p:sp>
      <p:sp>
        <p:nvSpPr>
          <p:cNvPr id="196620" name="Line 2060"/>
          <p:cNvSpPr>
            <a:spLocks noChangeShapeType="1"/>
          </p:cNvSpPr>
          <p:nvPr/>
        </p:nvSpPr>
        <p:spPr bwMode="auto">
          <a:xfrm>
            <a:off x="6934200" y="1905000"/>
            <a:ext cx="0" cy="1219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1" name="Line 2061"/>
          <p:cNvSpPr>
            <a:spLocks noChangeShapeType="1"/>
          </p:cNvSpPr>
          <p:nvPr/>
        </p:nvSpPr>
        <p:spPr bwMode="auto">
          <a:xfrm flipV="1">
            <a:off x="1295400" y="4876800"/>
            <a:ext cx="1524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2" name="Line 2062"/>
          <p:cNvSpPr>
            <a:spLocks noChangeShapeType="1"/>
          </p:cNvSpPr>
          <p:nvPr/>
        </p:nvSpPr>
        <p:spPr bwMode="auto">
          <a:xfrm>
            <a:off x="6934200" y="1828800"/>
            <a:ext cx="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3" name="Line 2063"/>
          <p:cNvSpPr>
            <a:spLocks noChangeShapeType="1"/>
          </p:cNvSpPr>
          <p:nvPr/>
        </p:nvSpPr>
        <p:spPr bwMode="auto">
          <a:xfrm>
            <a:off x="6934200" y="4267200"/>
            <a:ext cx="533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4" name="Line 2064"/>
          <p:cNvSpPr>
            <a:spLocks noChangeShapeType="1"/>
          </p:cNvSpPr>
          <p:nvPr/>
        </p:nvSpPr>
        <p:spPr bwMode="auto">
          <a:xfrm>
            <a:off x="1295400" y="1905000"/>
            <a:ext cx="152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5" name="Rectangle 2065"/>
          <p:cNvSpPr>
            <a:spLocks noChangeArrowheads="1"/>
          </p:cNvSpPr>
          <p:nvPr/>
        </p:nvSpPr>
        <p:spPr bwMode="auto">
          <a:xfrm>
            <a:off x="0" y="1219200"/>
            <a:ext cx="3581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Experience/Data</a:t>
            </a:r>
          </a:p>
        </p:txBody>
      </p:sp>
      <p:sp>
        <p:nvSpPr>
          <p:cNvPr id="196626" name="Line 2066"/>
          <p:cNvSpPr>
            <a:spLocks noChangeShapeType="1"/>
          </p:cNvSpPr>
          <p:nvPr/>
        </p:nvSpPr>
        <p:spPr bwMode="auto">
          <a:xfrm>
            <a:off x="1447800" y="2362200"/>
            <a:ext cx="228600" cy="838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7" name="Line 2067"/>
          <p:cNvSpPr>
            <a:spLocks noChangeShapeType="1"/>
          </p:cNvSpPr>
          <p:nvPr/>
        </p:nvSpPr>
        <p:spPr bwMode="auto">
          <a:xfrm>
            <a:off x="2743200" y="3733800"/>
            <a:ext cx="7620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8" name="Rectangle 2068"/>
          <p:cNvSpPr>
            <a:spLocks noChangeArrowheads="1"/>
          </p:cNvSpPr>
          <p:nvPr/>
        </p:nvSpPr>
        <p:spPr bwMode="auto">
          <a:xfrm>
            <a:off x="3581400" y="3124200"/>
            <a:ext cx="20574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Internal </a:t>
            </a:r>
          </a:p>
          <a:p>
            <a:pPr algn="ctr"/>
            <a:r>
              <a:rPr lang="en-CA" b="1"/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FFAD-512D-4DC3-878F-73D9A122689D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 smtClean="0"/>
              <a:t>Representation of Learned Information</a:t>
            </a:r>
            <a:endParaRPr lang="en-US" dirty="0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 smtClean="0"/>
              <a:t>Any of the representation schemes studied in 322 and here can be used to represent the learned info.</a:t>
            </a: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Logic-based propositions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Probabilistic schemes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Utility functions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…….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latin typeface="+mn-lt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>
              <a:latin typeface="+mn-lt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090B-19CF-413F-B0D1-092114918808}" type="slidenum">
              <a:rPr lang="en-US"/>
              <a:pPr/>
              <a:t>17</a:t>
            </a:fld>
            <a:endParaRPr lang="en-US"/>
          </a:p>
        </p:txBody>
      </p:sp>
      <p:sp>
        <p:nvSpPr>
          <p:cNvPr id="433158" name="Rectangle 6"/>
          <p:cNvSpPr>
            <a:spLocks noChangeArrowheads="1"/>
          </p:cNvSpPr>
          <p:nvPr/>
        </p:nvSpPr>
        <p:spPr bwMode="auto">
          <a:xfrm>
            <a:off x="250825" y="2565400"/>
            <a:ext cx="5256213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3154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433157" name="Rectangle 5"/>
          <p:cNvSpPr>
            <a:spLocks noChangeArrowheads="1"/>
          </p:cNvSpPr>
          <p:nvPr/>
        </p:nvSpPr>
        <p:spPr bwMode="auto">
          <a:xfrm>
            <a:off x="323850" y="13414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Supervised Learning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18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r>
              <a:rPr lang="en-US" dirty="0"/>
              <a:t>Supervised Learning 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81000" y="642918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Supervised Learning =&gt; </a:t>
            </a:r>
            <a:r>
              <a:rPr lang="en-US" sz="2800" b="1" dirty="0"/>
              <a:t>pure inductive inference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Given a set of examples of a function </a:t>
            </a:r>
            <a:r>
              <a:rPr lang="en-US" i="1" dirty="0"/>
              <a:t>f</a:t>
            </a:r>
            <a:r>
              <a:rPr lang="en-US" dirty="0"/>
              <a:t>: pairs </a:t>
            </a:r>
            <a:r>
              <a:rPr lang="en-US" i="1" dirty="0"/>
              <a:t>(x, f(x))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Find a function </a:t>
            </a:r>
            <a:r>
              <a:rPr lang="en-US" i="1" dirty="0"/>
              <a:t>h</a:t>
            </a:r>
            <a:r>
              <a:rPr lang="en-US" dirty="0"/>
              <a:t> that approximates </a:t>
            </a:r>
            <a:r>
              <a:rPr lang="en-US" i="1" dirty="0"/>
              <a:t>f. </a:t>
            </a:r>
            <a:endParaRPr lang="en-US" i="1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i="1" dirty="0" smtClean="0"/>
              <a:t>h </a:t>
            </a:r>
            <a:r>
              <a:rPr lang="en-US" dirty="0"/>
              <a:t>is called</a:t>
            </a:r>
            <a:r>
              <a:rPr lang="en-US" i="1" dirty="0"/>
              <a:t> </a:t>
            </a:r>
            <a:r>
              <a:rPr lang="en-US" b="1" dirty="0"/>
              <a:t>hypothesis</a:t>
            </a:r>
            <a:r>
              <a:rPr lang="en-US" dirty="0" smtClean="0"/>
              <a:t>.</a:t>
            </a:r>
          </a:p>
          <a:p>
            <a:pPr marL="1200150" lvl="2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b="1" i="1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b="1" i="1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285750" indent="-285750">
              <a:lnSpc>
                <a:spcPct val="120000"/>
              </a:lnSpc>
              <a:spcBef>
                <a:spcPct val="20000"/>
              </a:spcBef>
            </a:pPr>
            <a:endParaRPr lang="en-US" b="1" i="1" dirty="0" smtClean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/>
          </a:p>
        </p:txBody>
      </p:sp>
      <p:pic>
        <p:nvPicPr>
          <p:cNvPr id="441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643182"/>
            <a:ext cx="8448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19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Learning 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81000" y="10525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i="1" dirty="0" smtClean="0"/>
              <a:t>H</a:t>
            </a:r>
            <a:r>
              <a:rPr lang="en-US" sz="2800" dirty="0" smtClean="0"/>
              <a:t> is the space of hypotheses (representations) that we consider, e.g.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Linear functions only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polynomial functions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Sinusoidal  functions (</a:t>
            </a:r>
            <a:r>
              <a:rPr lang="en-US" i="1" dirty="0" err="1" smtClean="0"/>
              <a:t>ax+b+c</a:t>
            </a:r>
            <a:r>
              <a:rPr lang="en-US" i="1" dirty="0" smtClean="0"/>
              <a:t>*sin(x)</a:t>
            </a:r>
            <a:r>
              <a:rPr lang="en-US" dirty="0" smtClean="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 smtClean="0"/>
              <a:t>How does one chose?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DB7A-3C14-4B22-A7C4-60EA82E66708}" type="slidenum">
              <a:rPr lang="en-US"/>
              <a:pPr/>
              <a:t>2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Agents in the World</a:t>
            </a:r>
          </a:p>
        </p:txBody>
      </p:sp>
      <p:graphicFrame>
        <p:nvGraphicFramePr>
          <p:cNvPr id="190467" name="Object 3"/>
          <p:cNvGraphicFramePr>
            <a:graphicFrameLocks noChangeAspect="1"/>
          </p:cNvGraphicFramePr>
          <p:nvPr/>
        </p:nvGraphicFramePr>
        <p:xfrm>
          <a:off x="609600" y="1447800"/>
          <a:ext cx="7410450" cy="4278313"/>
        </p:xfrm>
        <a:graphic>
          <a:graphicData uri="http://schemas.openxmlformats.org/presentationml/2006/ole">
            <p:oleObj spid="_x0000_s190467" name="Photo Editor Photo" r:id="rId4" imgW="5676190" imgH="327705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20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Learning 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81000" y="10525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i="1" dirty="0" smtClean="0"/>
              <a:t>H</a:t>
            </a:r>
            <a:r>
              <a:rPr lang="en-US" sz="2800" dirty="0" smtClean="0"/>
              <a:t> is the space of hypotheses (representations) that we consider, e.g.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Linear functions only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polynomial functions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Sinusoidal  functions (</a:t>
            </a:r>
            <a:r>
              <a:rPr lang="en-US" i="1" dirty="0" err="1" smtClean="0"/>
              <a:t>ax+b+c</a:t>
            </a:r>
            <a:r>
              <a:rPr lang="en-US" i="1" dirty="0" smtClean="0"/>
              <a:t>*sin(x)</a:t>
            </a:r>
            <a:r>
              <a:rPr lang="en-US" dirty="0" smtClean="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 smtClean="0"/>
              <a:t>How does one chose?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Aim to reduce complexity: simpler representations are easier to learn and use 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Aim to get enough expressiveness to learn the true function</a:t>
            </a:r>
          </a:p>
          <a:p>
            <a:pPr marL="1257300" lvl="2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E.g. Cannot learn from sinusoidal data with polynomial functions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3143240" y="4786322"/>
            <a:ext cx="285752" cy="285752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21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Learning </a:t>
            </a:r>
          </a:p>
        </p:txBody>
      </p:sp>
      <p:pic>
        <p:nvPicPr>
          <p:cNvPr id="7" name="Picture 6" descr="xy-plo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071546"/>
            <a:ext cx="8290509" cy="4300367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6000760" y="857232"/>
            <a:ext cx="2214578" cy="1000132"/>
          </a:xfrm>
          <a:prstGeom prst="wedgeRoundRectCallout">
            <a:avLst>
              <a:gd name="adj1" fmla="val -28698"/>
              <a:gd name="adj2" fmla="val 16553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Sinusoidal function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1785918" y="928670"/>
            <a:ext cx="2214578" cy="1000132"/>
          </a:xfrm>
          <a:prstGeom prst="wedgeRoundRectCallout">
            <a:avLst>
              <a:gd name="adj1" fmla="val -9036"/>
              <a:gd name="adj2" fmla="val 14377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Degree-6 polynomial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F371-095E-4C6C-B338-69D030957FB2}" type="slidenum">
              <a:rPr lang="en-US"/>
              <a:pPr/>
              <a:t>22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Supervised </a:t>
            </a:r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437251" name="Rectangle 3"/>
          <p:cNvSpPr>
            <a:spLocks noChangeArrowheads="1"/>
          </p:cNvSpPr>
          <p:nvPr/>
        </p:nvSpPr>
        <p:spPr bwMode="auto">
          <a:xfrm>
            <a:off x="428596" y="1071546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 smtClean="0"/>
              <a:t>The learning problem is called</a:t>
            </a:r>
          </a:p>
          <a:p>
            <a:pPr marL="1200150" lvl="2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 smtClean="0"/>
              <a:t>Regression </a:t>
            </a:r>
            <a:r>
              <a:rPr lang="en-US" dirty="0" smtClean="0"/>
              <a:t>if f(x) is number</a:t>
            </a:r>
            <a:endParaRPr lang="en-US" b="1" i="1" dirty="0" smtClean="0"/>
          </a:p>
          <a:p>
            <a:pPr marL="1200150" lvl="2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 smtClean="0"/>
              <a:t>Classification, </a:t>
            </a:r>
            <a:r>
              <a:rPr lang="en-US" dirty="0" smtClean="0"/>
              <a:t>if f(x) is one of a finite set of values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</p:txBody>
      </p:sp>
      <p:sp>
        <p:nvSpPr>
          <p:cNvPr id="437252" name="Rectangle 4"/>
          <p:cNvSpPr>
            <a:spLocks noChangeArrowheads="1"/>
          </p:cNvSpPr>
          <p:nvPr/>
        </p:nvSpPr>
        <p:spPr bwMode="auto">
          <a:xfrm>
            <a:off x="2071670" y="2928934"/>
            <a:ext cx="85344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dirty="0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/>
              <a:t>Alan does not drink coffee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/>
              <a:t>Alan does not drink tea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/>
              <a:t>Alan drinks diet lemonade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/>
              <a:t>Will Alan drink a diet coke?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</p:txBody>
      </p:sp>
      <p:sp>
        <p:nvSpPr>
          <p:cNvPr id="437253" name="AutoShape 5"/>
          <p:cNvSpPr>
            <a:spLocks noChangeArrowheads="1"/>
          </p:cNvSpPr>
          <p:nvPr/>
        </p:nvSpPr>
        <p:spPr bwMode="auto">
          <a:xfrm>
            <a:off x="4500562" y="4929198"/>
            <a:ext cx="360362" cy="576263"/>
          </a:xfrm>
          <a:prstGeom prst="downArrow">
            <a:avLst>
              <a:gd name="adj1" fmla="val 50000"/>
              <a:gd name="adj2" fmla="val 399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8437-A22D-40B1-9BDD-A000ACD25A3D}" type="slidenum">
              <a:rPr lang="en-US"/>
              <a:pPr/>
              <a:t>23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Measuring  Success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1793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measure of success is not how well the agent performs on the </a:t>
            </a:r>
            <a:r>
              <a:rPr lang="en-US" sz="2800" b="1"/>
              <a:t>training examples</a:t>
            </a:r>
            <a:r>
              <a:rPr lang="en-US" sz="2800"/>
              <a:t>, but how well the agent performs for </a:t>
            </a:r>
            <a:r>
              <a:rPr lang="en-US" sz="2800" b="1"/>
              <a:t>new examples</a:t>
            </a:r>
            <a:r>
              <a:rPr lang="en-US" sz="2800"/>
              <a:t>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Consider two agents: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b="1" i="1"/>
              <a:t>P</a:t>
            </a:r>
            <a:r>
              <a:rPr lang="en-US" i="1"/>
              <a:t> </a:t>
            </a:r>
            <a:r>
              <a:rPr lang="en-US"/>
              <a:t>claims the negative examples seen are the only negative examples. Every other instance is positive.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b="1" i="1"/>
              <a:t>N</a:t>
            </a:r>
            <a:r>
              <a:rPr lang="en-US" i="1"/>
              <a:t> </a:t>
            </a:r>
            <a:r>
              <a:rPr lang="en-US"/>
              <a:t>claims the positive examples seen are the only positive examples. Every other instance is negative.</a:t>
            </a:r>
            <a:endParaRPr lang="en-US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Both agents correctly classify every training example, but disagree on every other example.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F5C0-4BA7-4CE2-ADE4-AE09357CF3AF}" type="slidenum">
              <a:rPr lang="en-US"/>
              <a:pPr/>
              <a:t>24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Bias</a:t>
            </a: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23850" y="12684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Should we chose N’s or P’s hypothesis?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The data does not help us with the decision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tendency to prefer one hypothesis over another is called a </a:t>
            </a:r>
            <a:r>
              <a:rPr lang="en-US" sz="2800" b="1" dirty="0"/>
              <a:t>bias.</a:t>
            </a:r>
            <a:endParaRPr lang="en-US" sz="2800" dirty="0">
              <a:latin typeface="MTSYN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To have any inductive process make predictions on unseen data, you need a bias.</a:t>
            </a:r>
            <a:endParaRPr lang="en-US" dirty="0" smtClean="0">
              <a:latin typeface="MTSYN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What </a:t>
            </a:r>
            <a:r>
              <a:rPr lang="en-US" dirty="0"/>
              <a:t>constitutes a good bias is an empirical question about which biases work best in practice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C0C9-2BB4-45DF-8125-2F93B6C41194}" type="slidenum">
              <a:rPr lang="en-US"/>
              <a:pPr/>
              <a:t>25</a:t>
            </a:fld>
            <a:endParaRPr lang="en-US"/>
          </a:p>
        </p:txBody>
      </p:sp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Learning as Search</a:t>
            </a:r>
          </a:p>
        </p:txBody>
      </p:sp>
      <p:sp>
        <p:nvSpPr>
          <p:cNvPr id="137219" name="Rectangle 1027"/>
          <p:cNvSpPr>
            <a:spLocks noChangeArrowheads="1"/>
          </p:cNvSpPr>
          <p:nvPr/>
        </p:nvSpPr>
        <p:spPr bwMode="auto">
          <a:xfrm>
            <a:off x="323850" y="1196975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Given a representation and a bias, the problem of learning can be reduced to one of </a:t>
            </a:r>
            <a:r>
              <a:rPr lang="en-US" sz="2800" b="1" dirty="0"/>
              <a:t>search</a:t>
            </a:r>
            <a:r>
              <a:rPr lang="en-US" sz="2800" dirty="0"/>
              <a:t>.</a:t>
            </a: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Learning is search through the space of possible representations looking for the representation or representations that </a:t>
            </a:r>
            <a:r>
              <a:rPr lang="en-US" sz="2800" b="1" i="1" dirty="0">
                <a:solidFill>
                  <a:schemeClr val="accent6"/>
                </a:solidFill>
              </a:rPr>
              <a:t>best fits the data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chemeClr val="accent2"/>
                </a:solidFill>
              </a:rPr>
              <a:t>given the bias</a:t>
            </a:r>
            <a:r>
              <a:rPr lang="en-US" sz="2800" dirty="0"/>
              <a:t>.</a:t>
            </a: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These search spaces are typically prohibitively large for systematic search. Use </a:t>
            </a:r>
            <a:r>
              <a:rPr lang="en-US" sz="2800" b="1" i="1" dirty="0" smtClean="0">
                <a:solidFill>
                  <a:srgbClr val="D60093"/>
                </a:solidFill>
              </a:rPr>
              <a:t>greedy heuristics</a:t>
            </a:r>
            <a:r>
              <a:rPr lang="en-US" sz="2800" dirty="0" smtClean="0"/>
              <a:t>. </a:t>
            </a: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A learning algorithm is made of a </a:t>
            </a:r>
            <a:r>
              <a:rPr lang="en-US" sz="2800" b="1" dirty="0">
                <a:solidFill>
                  <a:schemeClr val="accent2"/>
                </a:solidFill>
              </a:rPr>
              <a:t>search space</a:t>
            </a:r>
            <a:r>
              <a:rPr lang="en-US" sz="2800" dirty="0"/>
              <a:t>, an </a:t>
            </a:r>
            <a:r>
              <a:rPr lang="en-US" sz="2800" b="1" dirty="0">
                <a:solidFill>
                  <a:schemeClr val="accent2"/>
                </a:solidFill>
              </a:rPr>
              <a:t>evaluation function</a:t>
            </a:r>
            <a:r>
              <a:rPr lang="en-US" sz="2800" dirty="0"/>
              <a:t>, and a </a:t>
            </a:r>
            <a:r>
              <a:rPr lang="en-US" sz="2800" b="1" dirty="0">
                <a:solidFill>
                  <a:schemeClr val="accent2"/>
                </a:solidFill>
              </a:rPr>
              <a:t>search method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1A51-8293-47F5-B941-347007763C64}" type="slidenum">
              <a:rPr lang="en-US"/>
              <a:pPr/>
              <a:t>26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Noise in the Data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250825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Data isn’t perfect: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/>
              <a:t>some of the attributes are assigned the wrong value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/>
              <a:t>the attributes given are inadequate to predict the classification </a:t>
            </a:r>
            <a:r>
              <a:rPr lang="en-US" sz="2800">
                <a:hlinkClick r:id="rId3" action="ppaction://hlinksldjump"/>
              </a:rPr>
              <a:t>data</a:t>
            </a:r>
            <a:r>
              <a:rPr lang="en-US" sz="2800"/>
              <a:t> 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E.g., in Alan’s beverage preferences example adding whether it was sunny or cloudy when Alan got the drink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/>
              <a:t>there are examples with missing attributes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e.g. in the beverage example, suppose that what matters to Alan is weather the drink is organic or not, but we don’t have this information for the given examples</a:t>
            </a:r>
            <a:endParaRPr lang="en-US">
              <a:latin typeface="MTSY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267-AA90-4B8D-81BF-819EE4B15A75}" type="slidenum">
              <a:rPr lang="en-US"/>
              <a:pPr/>
              <a:t>27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Noise in the Data</a:t>
            </a: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0" y="765175"/>
            <a:ext cx="85344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/>
              <a:t>Overfitting</a:t>
            </a:r>
            <a:r>
              <a:rPr lang="en-US"/>
              <a:t> occurs when there are  random correlations in the training set, that do not  appear in the unseen examples. </a:t>
            </a: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609600" y="2492375"/>
            <a:ext cx="85344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/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does not drink HOT coffee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does not drink HOT tea with sugar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Alan drinks COLD diet lemonade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>
                <a:solidFill>
                  <a:srgbClr val="9933FF"/>
                </a:solidFill>
              </a:rPr>
              <a:t>Will Alan drink a COLD diet coke?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>
              <a:solidFill>
                <a:srgbClr val="9933FF"/>
              </a:solidFill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000"/>
              <a:t>The system may say “YES” because “hot” appears in both negative examples and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“cold” appears in the positive one, but this is only do to chance.  The correct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answer is “NO”  because Alan does not like caffeinated beverages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>
              <a:solidFill>
                <a:srgbClr val="9933FF"/>
              </a:solidFill>
              <a:latin typeface="MTSY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1C25-DEAB-48AE-B5ED-288F2A237527}" type="slidenum">
              <a:rPr lang="en-US"/>
              <a:pPr/>
              <a:t>28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/>
              <a:t>Assessing Performance of  Learning Algorithm</a:t>
            </a:r>
          </a:p>
        </p:txBody>
      </p:sp>
      <p:sp>
        <p:nvSpPr>
          <p:cNvPr id="455683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Collect a large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Divide into two sets: </a:t>
            </a:r>
            <a:r>
              <a:rPr lang="en-US" sz="2800" b="1" dirty="0"/>
              <a:t>training set</a:t>
            </a:r>
            <a:r>
              <a:rPr lang="en-US" sz="2800" dirty="0"/>
              <a:t> and </a:t>
            </a:r>
            <a:r>
              <a:rPr lang="en-US" sz="2800" b="1" dirty="0"/>
              <a:t>test set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Use the learning algorithm on the </a:t>
            </a:r>
            <a:r>
              <a:rPr lang="en-US" sz="2800" b="1" dirty="0"/>
              <a:t>training set</a:t>
            </a:r>
            <a:r>
              <a:rPr lang="en-US" sz="2800" dirty="0"/>
              <a:t> to generate an hypothesis</a:t>
            </a:r>
            <a:r>
              <a:rPr lang="en-US" sz="2800" b="1" dirty="0"/>
              <a:t> </a:t>
            </a:r>
            <a:r>
              <a:rPr lang="en-US" sz="2800" i="1" dirty="0" smtClean="0"/>
              <a:t>h</a:t>
            </a: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Measure the percentage of examples in the test set that are correctly classified by </a:t>
            </a:r>
            <a:r>
              <a:rPr lang="en-US" sz="2800" i="1" dirty="0"/>
              <a:t>h</a:t>
            </a:r>
            <a:r>
              <a:rPr lang="en-US" sz="2800" dirty="0"/>
              <a:t>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Repeat with training sets of different size and different randomly selected training sets.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0B6B9-D666-4ACB-830B-72834938E02D}" type="slidenum">
              <a:rPr lang="en-US"/>
              <a:pPr/>
              <a:t>29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Cross-Validation</a:t>
            </a:r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609600" y="8366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We want a large training set, to get more reliable models.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But this implies having a small test 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Not ideal, as it may give good or bad results just by luck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One common solution: </a:t>
            </a:r>
            <a:r>
              <a:rPr lang="en-US" b="1" i="1" dirty="0"/>
              <a:t>k-fold cross validation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Partition the training set into k sets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Run the algorithm </a:t>
            </a:r>
            <a:r>
              <a:rPr lang="en-US" sz="2000" i="1" dirty="0"/>
              <a:t>k </a:t>
            </a:r>
            <a:r>
              <a:rPr lang="en-US" sz="2000" dirty="0"/>
              <a:t>times, each time (</a:t>
            </a:r>
            <a:r>
              <a:rPr lang="en-US" sz="2000" i="1" dirty="0"/>
              <a:t>fold</a:t>
            </a:r>
            <a:r>
              <a:rPr lang="en-US" sz="2000" dirty="0"/>
              <a:t>) using one of the </a:t>
            </a:r>
            <a:r>
              <a:rPr lang="en-US" sz="2000" i="1" dirty="0"/>
              <a:t>k </a:t>
            </a:r>
            <a:r>
              <a:rPr lang="en-US" sz="2000" dirty="0"/>
              <a:t>sets as the test </a:t>
            </a:r>
            <a:r>
              <a:rPr lang="en-US" sz="2000" dirty="0" err="1"/>
              <a:t>test</a:t>
            </a:r>
            <a:r>
              <a:rPr lang="en-US" sz="2000" dirty="0"/>
              <a:t>, and the rest as training 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Report algorithm performance as the average performance (e.g. ac curacy) over the k different folds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Useful to select different candidate algorithms/models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Once </a:t>
            </a:r>
            <a:r>
              <a:rPr lang="en-US" sz="2000" dirty="0"/>
              <a:t>the algorithm/model type is selected via cross-validation, return the model trained on </a:t>
            </a:r>
            <a:r>
              <a:rPr lang="en-US" sz="2000" i="1" dirty="0"/>
              <a:t>all available data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B78A-D273-479A-9F9C-F0C0D18483A7}" type="slidenum">
              <a:rPr lang="en-US"/>
              <a:pPr/>
              <a:t>3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CA"/>
              <a:t>Problem Solving/Planning Agent</a:t>
            </a:r>
            <a:br>
              <a:rPr lang="en-CA"/>
            </a:br>
            <a:r>
              <a:rPr lang="en-CA"/>
              <a:t>Architecture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762000" y="2590800"/>
            <a:ext cx="7391400" cy="2286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6172200" y="31242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Reasoning 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200710" name="Line 6"/>
          <p:cNvSpPr>
            <a:spLocks noChangeShapeType="1"/>
          </p:cNvSpPr>
          <p:nvPr/>
        </p:nvSpPr>
        <p:spPr bwMode="auto">
          <a:xfrm>
            <a:off x="3124200" y="3733800"/>
            <a:ext cx="30480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 flipV="1">
            <a:off x="1295400" y="4267200"/>
            <a:ext cx="304800" cy="12954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-304800" y="5410200"/>
            <a:ext cx="51816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Background Knowledge/</a:t>
            </a:r>
          </a:p>
        </p:txBody>
      </p:sp>
      <p:sp>
        <p:nvSpPr>
          <p:cNvPr id="200713" name="Line 9"/>
          <p:cNvSpPr>
            <a:spLocks noChangeShapeType="1"/>
          </p:cNvSpPr>
          <p:nvPr/>
        </p:nvSpPr>
        <p:spPr bwMode="auto">
          <a:xfrm>
            <a:off x="6934200" y="4267200"/>
            <a:ext cx="1143000" cy="1371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5867400" y="10668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Problem/Task</a:t>
            </a:r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7086600" y="54864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Answer/</a:t>
            </a:r>
          </a:p>
          <a:p>
            <a:pPr algn="ctr"/>
            <a:r>
              <a:rPr lang="en-CA" b="1"/>
              <a:t>Performance</a:t>
            </a:r>
          </a:p>
        </p:txBody>
      </p:sp>
      <p:sp>
        <p:nvSpPr>
          <p:cNvPr id="200716" name="Line 12"/>
          <p:cNvSpPr>
            <a:spLocks noChangeShapeType="1"/>
          </p:cNvSpPr>
          <p:nvPr/>
        </p:nvSpPr>
        <p:spPr bwMode="auto">
          <a:xfrm>
            <a:off x="6934200" y="1905000"/>
            <a:ext cx="0" cy="1219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7" name="Line 13"/>
          <p:cNvSpPr>
            <a:spLocks noChangeShapeType="1"/>
          </p:cNvSpPr>
          <p:nvPr/>
        </p:nvSpPr>
        <p:spPr bwMode="auto">
          <a:xfrm flipV="1">
            <a:off x="1295400" y="4876800"/>
            <a:ext cx="1524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8" name="Line 14"/>
          <p:cNvSpPr>
            <a:spLocks noChangeShapeType="1"/>
          </p:cNvSpPr>
          <p:nvPr/>
        </p:nvSpPr>
        <p:spPr bwMode="auto">
          <a:xfrm>
            <a:off x="6934200" y="1828800"/>
            <a:ext cx="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>
            <a:off x="6934200" y="4267200"/>
            <a:ext cx="533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0724" name="Rectangle 20"/>
          <p:cNvSpPr>
            <a:spLocks noChangeArrowheads="1"/>
          </p:cNvSpPr>
          <p:nvPr/>
        </p:nvSpPr>
        <p:spPr bwMode="auto">
          <a:xfrm>
            <a:off x="1066800" y="3200400"/>
            <a:ext cx="20574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Internal </a:t>
            </a:r>
          </a:p>
          <a:p>
            <a:pPr algn="ctr"/>
            <a:r>
              <a:rPr lang="en-CA" b="1"/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D545-A6F3-43A9-81D8-DA5D52604BD4}" type="slidenum">
              <a:rPr lang="en-US"/>
              <a:pPr/>
              <a:t>30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Interesting thing to try</a:t>
            </a:r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50825" y="981075"/>
            <a:ext cx="8534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Repeat cross-validation with training sets of different size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Report algorithm performance as a function of training set size: </a:t>
            </a:r>
            <a:r>
              <a:rPr lang="en-US" i="1">
                <a:solidFill>
                  <a:schemeClr val="accent2"/>
                </a:solidFill>
              </a:rPr>
              <a:t>learning curve</a:t>
            </a:r>
          </a:p>
        </p:txBody>
      </p:sp>
      <p:pic>
        <p:nvPicPr>
          <p:cNvPr id="459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060575"/>
            <a:ext cx="5184775" cy="46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61E4-BD32-40DE-800A-0689D4E01683}" type="slidenum">
              <a:rPr lang="en-US"/>
              <a:pPr/>
              <a:t>31</a:t>
            </a:fld>
            <a:endParaRPr lang="en-US"/>
          </a:p>
        </p:txBody>
      </p:sp>
      <p:sp>
        <p:nvSpPr>
          <p:cNvPr id="439298" name="Rectangle 2"/>
          <p:cNvSpPr>
            <a:spLocks noChangeArrowheads="1"/>
          </p:cNvSpPr>
          <p:nvPr/>
        </p:nvSpPr>
        <p:spPr bwMode="auto">
          <a:xfrm>
            <a:off x="250825" y="3141663"/>
            <a:ext cx="5256213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323850" y="13414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Supervised Learning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A26E-3B25-48F7-93F6-CA8C5A4D779D}" type="slidenum">
              <a:rPr lang="en-US"/>
              <a:pPr/>
              <a:t>32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Decision Trees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395288" y="1196975"/>
            <a:ext cx="8497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Method for supervised classification (we will assume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attributes with finite discrete values)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Representation is a </a:t>
            </a:r>
            <a:r>
              <a:rPr lang="en-US" b="1" dirty="0"/>
              <a:t>decision tree</a:t>
            </a:r>
            <a:r>
              <a:rPr lang="en-US" dirty="0"/>
              <a:t>.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Bias is towards simple decision trees.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Search through the space of decision trees, from simple decision trees to more complex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D679-5AC5-44C0-9A48-27265B854A9A}" type="slidenum">
              <a:rPr lang="en-US"/>
              <a:pPr/>
              <a:t>33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Example Classification Data (2)</a:t>
            </a:r>
          </a:p>
        </p:txBody>
      </p:sp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228600" y="1066800"/>
          <a:ext cx="8077200" cy="4451350"/>
        </p:xfrm>
        <a:graphic>
          <a:graphicData uri="http://schemas.openxmlformats.org/presentationml/2006/ole">
            <p:oleObj spid="_x0000_s268291" name="Photo Editor Photo" r:id="rId4" imgW="6428571" imgH="3543795" progId="">
              <p:embed/>
            </p:oleObj>
          </a:graphicData>
        </a:graphic>
      </p:graphicFrame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609600" y="5562600"/>
            <a:ext cx="792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want to classify new examples on property </a:t>
            </a:r>
            <a:r>
              <a:rPr lang="en-US" b="1" i="1">
                <a:solidFill>
                  <a:srgbClr val="CC3399"/>
                </a:solidFill>
              </a:rPr>
              <a:t>Action</a:t>
            </a:r>
            <a:r>
              <a:rPr lang="en-US" i="1"/>
              <a:t> </a:t>
            </a:r>
            <a:r>
              <a:rPr lang="en-US"/>
              <a:t>based</a:t>
            </a:r>
          </a:p>
          <a:p>
            <a:pPr>
              <a:spcBef>
                <a:spcPct val="50000"/>
              </a:spcBef>
            </a:pPr>
            <a:r>
              <a:rPr lang="en-US"/>
              <a:t>on the examples’ </a:t>
            </a:r>
            <a:r>
              <a:rPr lang="en-US" i="1"/>
              <a:t>Author, Thread, Length</a:t>
            </a:r>
            <a:r>
              <a:rPr lang="en-US"/>
              <a:t>, and </a:t>
            </a:r>
            <a:r>
              <a:rPr lang="en-US" i="1"/>
              <a:t>Where.</a:t>
            </a:r>
          </a:p>
        </p:txBody>
      </p:sp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1403350" y="1196975"/>
            <a:ext cx="1008063" cy="417671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Action Button: Forward or Next 6">
            <a:hlinkClick r:id="rId5" action="ppaction://hlinksldjump" highlightClick="1"/>
          </p:cNvPr>
          <p:cNvSpPr/>
          <p:nvPr/>
        </p:nvSpPr>
        <p:spPr>
          <a:xfrm>
            <a:off x="8429652" y="5643578"/>
            <a:ext cx="214314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B6A9-7791-4930-8C58-37423F2FA0EB}" type="slidenum">
              <a:rPr lang="en-US"/>
              <a:pPr/>
              <a:t>34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Learning task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81000" y="144780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/>
              <a:t>Inductive inference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b="1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Given a set of examples of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800" i="1"/>
              <a:t>f(author,thread, length, where) = {reads,skips}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</a:pPr>
            <a:endParaRPr lang="en-US" sz="2800" i="1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Find a function </a:t>
            </a:r>
            <a:r>
              <a:rPr lang="en-US" sz="2800" i="1">
                <a:solidFill>
                  <a:schemeClr val="accent2"/>
                </a:solidFill>
              </a:rPr>
              <a:t>h(author,thread, length, where)</a:t>
            </a:r>
            <a:r>
              <a:rPr lang="en-US" sz="2800"/>
              <a:t> that approximates </a:t>
            </a:r>
            <a:r>
              <a:rPr lang="en-US" sz="2800" i="1"/>
              <a:t>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00C0-6196-44BA-B5CE-B2C16ED0F6D4}" type="slidenum">
              <a:rPr lang="en-US"/>
              <a:pPr/>
              <a:t>35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Trees (DT)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23850" y="981075"/>
            <a:ext cx="8135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A </a:t>
            </a:r>
            <a:r>
              <a:rPr lang="en-US" sz="2800" b="1"/>
              <a:t>decision tree</a:t>
            </a:r>
            <a:r>
              <a:rPr lang="en-US" sz="2800"/>
              <a:t> is a tree where: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non-leaf nodes are labeled with attributes.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arcs out of a node labeled with attribute </a:t>
            </a:r>
            <a:r>
              <a:rPr lang="en-US" sz="2800" i="1"/>
              <a:t>A </a:t>
            </a:r>
            <a:r>
              <a:rPr lang="en-US" sz="2800"/>
              <a:t>are labeled with each of the possible values of the attribute A.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leaves of the tree are labeled with classifications.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3A62-614A-404E-A6B1-AB90D15C1731}" type="slidenum">
              <a:rPr lang="en-US"/>
              <a:pPr/>
              <a:t>36</a:t>
            </a:fld>
            <a:endParaRPr lang="en-US"/>
          </a:p>
        </p:txBody>
      </p:sp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3505200" y="838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cxnSp>
        <p:nvCxnSpPr>
          <p:cNvPr id="425987" name="AutoShape 3"/>
          <p:cNvCxnSpPr>
            <a:cxnSpLocks noChangeShapeType="1"/>
          </p:cNvCxnSpPr>
          <p:nvPr/>
        </p:nvCxnSpPr>
        <p:spPr bwMode="auto">
          <a:xfrm flipH="1">
            <a:off x="2362200" y="1400175"/>
            <a:ext cx="17145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425988" name="AutoShape 4"/>
          <p:cNvCxnSpPr>
            <a:cxnSpLocks noChangeShapeType="1"/>
          </p:cNvCxnSpPr>
          <p:nvPr/>
        </p:nvCxnSpPr>
        <p:spPr bwMode="auto">
          <a:xfrm>
            <a:off x="4076700" y="1400175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425989" name="Rectangle 5"/>
          <p:cNvSpPr>
            <a:spLocks noChangeArrowheads="1"/>
          </p:cNvSpPr>
          <p:nvPr/>
        </p:nvSpPr>
        <p:spPr bwMode="auto">
          <a:xfrm>
            <a:off x="1752600" y="22860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425990" name="Rectangle 6"/>
          <p:cNvSpPr>
            <a:spLocks noChangeArrowheads="1"/>
          </p:cNvSpPr>
          <p:nvPr/>
        </p:nvSpPr>
        <p:spPr bwMode="auto">
          <a:xfrm>
            <a:off x="1905000" y="1524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grpSp>
        <p:nvGrpSpPr>
          <p:cNvPr id="425991" name="Group 7"/>
          <p:cNvGrpSpPr>
            <a:grpSpLocks/>
          </p:cNvGrpSpPr>
          <p:nvPr/>
        </p:nvGrpSpPr>
        <p:grpSpPr bwMode="auto">
          <a:xfrm>
            <a:off x="838200" y="2771775"/>
            <a:ext cx="1485900" cy="628650"/>
            <a:chOff x="3168" y="1842"/>
            <a:chExt cx="936" cy="396"/>
          </a:xfrm>
        </p:grpSpPr>
        <p:cxnSp>
          <p:nvCxnSpPr>
            <p:cNvPr id="425992" name="AutoShape 8"/>
            <p:cNvCxnSpPr>
              <a:cxnSpLocks noChangeShapeType="1"/>
              <a:stCxn id="425989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5993" name="Rectangle 9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grpSp>
        <p:nvGrpSpPr>
          <p:cNvPr id="425994" name="Group 10"/>
          <p:cNvGrpSpPr>
            <a:grpSpLocks/>
          </p:cNvGrpSpPr>
          <p:nvPr/>
        </p:nvGrpSpPr>
        <p:grpSpPr bwMode="auto">
          <a:xfrm>
            <a:off x="2324100" y="2771775"/>
            <a:ext cx="1638300" cy="628650"/>
            <a:chOff x="4104" y="1842"/>
            <a:chExt cx="1032" cy="396"/>
          </a:xfrm>
        </p:grpSpPr>
        <p:cxnSp>
          <p:nvCxnSpPr>
            <p:cNvPr id="425995" name="AutoShape 11"/>
            <p:cNvCxnSpPr>
              <a:cxnSpLocks noChangeShapeType="1"/>
              <a:stCxn id="425989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5996" name="Rectangle 12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425997" name="Rectangle 13"/>
          <p:cNvSpPr>
            <a:spLocks noChangeArrowheads="1"/>
          </p:cNvSpPr>
          <p:nvPr/>
        </p:nvSpPr>
        <p:spPr bwMode="auto">
          <a:xfrm>
            <a:off x="28194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425998" name="Rectangle 14"/>
          <p:cNvSpPr>
            <a:spLocks noChangeArrowheads="1"/>
          </p:cNvSpPr>
          <p:nvPr/>
        </p:nvSpPr>
        <p:spPr bwMode="auto">
          <a:xfrm>
            <a:off x="6096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425999" name="Rectangle 15"/>
          <p:cNvSpPr>
            <a:spLocks noChangeArrowheads="1"/>
          </p:cNvSpPr>
          <p:nvPr/>
        </p:nvSpPr>
        <p:spPr bwMode="auto">
          <a:xfrm>
            <a:off x="5791200" y="25146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426000" name="Rectangle 16"/>
          <p:cNvSpPr>
            <a:spLocks noChangeArrowheads="1"/>
          </p:cNvSpPr>
          <p:nvPr/>
        </p:nvSpPr>
        <p:spPr bwMode="auto">
          <a:xfrm>
            <a:off x="5105400" y="1600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426001" name="Rectangle 17"/>
          <p:cNvSpPr>
            <a:spLocks noChangeArrowheads="1"/>
          </p:cNvSpPr>
          <p:nvPr/>
        </p:nvSpPr>
        <p:spPr bwMode="auto">
          <a:xfrm>
            <a:off x="4953000" y="3886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426002" name="AutoShape 18"/>
          <p:cNvCxnSpPr>
            <a:cxnSpLocks noChangeShapeType="1"/>
            <a:stCxn id="425999" idx="2"/>
          </p:cNvCxnSpPr>
          <p:nvPr/>
        </p:nvCxnSpPr>
        <p:spPr bwMode="auto">
          <a:xfrm>
            <a:off x="6400800" y="30003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426003" name="Group 19"/>
          <p:cNvGrpSpPr>
            <a:grpSpLocks/>
          </p:cNvGrpSpPr>
          <p:nvPr/>
        </p:nvGrpSpPr>
        <p:grpSpPr bwMode="auto">
          <a:xfrm>
            <a:off x="4572000" y="3000375"/>
            <a:ext cx="1828800" cy="857250"/>
            <a:chOff x="528" y="1698"/>
            <a:chExt cx="1152" cy="540"/>
          </a:xfrm>
        </p:grpSpPr>
        <p:cxnSp>
          <p:nvCxnSpPr>
            <p:cNvPr id="426004" name="AutoShape 20"/>
            <p:cNvCxnSpPr>
              <a:cxnSpLocks noChangeShapeType="1"/>
              <a:stCxn id="425999" idx="2"/>
              <a:endCxn id="426001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6005" name="Rectangle 21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426006" name="Rectangle 22"/>
          <p:cNvSpPr>
            <a:spLocks noChangeArrowheads="1"/>
          </p:cNvSpPr>
          <p:nvPr/>
        </p:nvSpPr>
        <p:spPr bwMode="auto">
          <a:xfrm>
            <a:off x="6934200" y="3276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426007" name="Rectangle 23"/>
          <p:cNvSpPr>
            <a:spLocks noChangeArrowheads="1"/>
          </p:cNvSpPr>
          <p:nvPr/>
        </p:nvSpPr>
        <p:spPr bwMode="auto">
          <a:xfrm>
            <a:off x="6629400" y="4038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426008" name="Group 24"/>
          <p:cNvGrpSpPr>
            <a:grpSpLocks/>
          </p:cNvGrpSpPr>
          <p:nvPr/>
        </p:nvGrpSpPr>
        <p:grpSpPr bwMode="auto">
          <a:xfrm>
            <a:off x="5524500" y="4448175"/>
            <a:ext cx="1409700" cy="1266825"/>
            <a:chOff x="1128" y="2610"/>
            <a:chExt cx="888" cy="798"/>
          </a:xfrm>
        </p:grpSpPr>
        <p:cxnSp>
          <p:nvCxnSpPr>
            <p:cNvPr id="426009" name="AutoShape 25"/>
            <p:cNvCxnSpPr>
              <a:cxnSpLocks noChangeShapeType="1"/>
              <a:stCxn id="426001" idx="2"/>
              <a:endCxn id="426011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6010" name="Rectangle 26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26011" name="Rectangle 27"/>
          <p:cNvSpPr>
            <a:spLocks noChangeArrowheads="1"/>
          </p:cNvSpPr>
          <p:nvPr/>
        </p:nvSpPr>
        <p:spPr bwMode="auto">
          <a:xfrm>
            <a:off x="52578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426017" name="Rectangle 3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Example Decision Tree (1)</a:t>
            </a:r>
          </a:p>
        </p:txBody>
      </p:sp>
      <p:cxnSp>
        <p:nvCxnSpPr>
          <p:cNvPr id="426019" name="AutoShape 35"/>
          <p:cNvCxnSpPr>
            <a:cxnSpLocks noChangeShapeType="1"/>
            <a:stCxn id="426001" idx="2"/>
          </p:cNvCxnSpPr>
          <p:nvPr/>
        </p:nvCxnSpPr>
        <p:spPr bwMode="auto">
          <a:xfrm flipH="1">
            <a:off x="4800600" y="4448175"/>
            <a:ext cx="723900" cy="1114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426020" name="Rectangle 36"/>
          <p:cNvSpPr>
            <a:spLocks noChangeArrowheads="1"/>
          </p:cNvSpPr>
          <p:nvPr/>
        </p:nvSpPr>
        <p:spPr bwMode="auto">
          <a:xfrm>
            <a:off x="3733800" y="4876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426021" name="Rectangle 37"/>
          <p:cNvSpPr>
            <a:spLocks noChangeArrowheads="1"/>
          </p:cNvSpPr>
          <p:nvPr/>
        </p:nvSpPr>
        <p:spPr bwMode="auto">
          <a:xfrm>
            <a:off x="3810000" y="5486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426022" name="AutoShape 3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92825"/>
            <a:ext cx="538162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3882-CE5A-4B3E-8E66-F62CD9D919D8}" type="slidenum">
              <a:rPr lang="en-US"/>
              <a:pPr/>
              <a:t>37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as classifiers</a:t>
            </a:r>
          </a:p>
        </p:txBody>
      </p:sp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323850" y="981075"/>
            <a:ext cx="8135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To classify an example, filter in down the tree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For each attribute of the example, follow the branch corresponding to that attribute’s value.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When a leaf is reached, the example is classified as the label for that leaf.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FBB7-7858-463E-9AA4-9BB93B04F4B2}" type="slidenum">
              <a:rPr lang="en-US"/>
              <a:pPr/>
              <a:t>38</a:t>
            </a:fld>
            <a:endParaRPr lang="en-US"/>
          </a:p>
        </p:txBody>
      </p:sp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3505200" y="838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cxnSp>
        <p:nvCxnSpPr>
          <p:cNvPr id="399363" name="AutoShape 3"/>
          <p:cNvCxnSpPr>
            <a:cxnSpLocks noChangeShapeType="1"/>
          </p:cNvCxnSpPr>
          <p:nvPr/>
        </p:nvCxnSpPr>
        <p:spPr bwMode="auto">
          <a:xfrm flipH="1">
            <a:off x="2362200" y="1400175"/>
            <a:ext cx="17145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99364" name="AutoShape 4"/>
          <p:cNvCxnSpPr>
            <a:cxnSpLocks noChangeShapeType="1"/>
          </p:cNvCxnSpPr>
          <p:nvPr/>
        </p:nvCxnSpPr>
        <p:spPr bwMode="auto">
          <a:xfrm>
            <a:off x="4076700" y="1400175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1752600" y="22860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99366" name="Rectangle 6"/>
          <p:cNvSpPr>
            <a:spLocks noChangeArrowheads="1"/>
          </p:cNvSpPr>
          <p:nvPr/>
        </p:nvSpPr>
        <p:spPr bwMode="auto">
          <a:xfrm>
            <a:off x="1905000" y="1524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grpSp>
        <p:nvGrpSpPr>
          <p:cNvPr id="399367" name="Group 7"/>
          <p:cNvGrpSpPr>
            <a:grpSpLocks/>
          </p:cNvGrpSpPr>
          <p:nvPr/>
        </p:nvGrpSpPr>
        <p:grpSpPr bwMode="auto">
          <a:xfrm>
            <a:off x="838200" y="2771775"/>
            <a:ext cx="1485900" cy="628650"/>
            <a:chOff x="3168" y="1842"/>
            <a:chExt cx="936" cy="396"/>
          </a:xfrm>
        </p:grpSpPr>
        <p:cxnSp>
          <p:nvCxnSpPr>
            <p:cNvPr id="399368" name="AutoShape 8"/>
            <p:cNvCxnSpPr>
              <a:cxnSpLocks noChangeShapeType="1"/>
              <a:stCxn id="399365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69" name="Rectangle 9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grpSp>
        <p:nvGrpSpPr>
          <p:cNvPr id="399370" name="Group 10"/>
          <p:cNvGrpSpPr>
            <a:grpSpLocks/>
          </p:cNvGrpSpPr>
          <p:nvPr/>
        </p:nvGrpSpPr>
        <p:grpSpPr bwMode="auto">
          <a:xfrm>
            <a:off x="2324100" y="2771775"/>
            <a:ext cx="1638300" cy="628650"/>
            <a:chOff x="4104" y="1842"/>
            <a:chExt cx="1032" cy="396"/>
          </a:xfrm>
        </p:grpSpPr>
        <p:cxnSp>
          <p:nvCxnSpPr>
            <p:cNvPr id="399371" name="AutoShape 11"/>
            <p:cNvCxnSpPr>
              <a:cxnSpLocks noChangeShapeType="1"/>
              <a:stCxn id="399365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72" name="Rectangle 12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399373" name="Rectangle 13"/>
          <p:cNvSpPr>
            <a:spLocks noChangeArrowheads="1"/>
          </p:cNvSpPr>
          <p:nvPr/>
        </p:nvSpPr>
        <p:spPr bwMode="auto">
          <a:xfrm>
            <a:off x="28194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74" name="Rectangle 14"/>
          <p:cNvSpPr>
            <a:spLocks noChangeArrowheads="1"/>
          </p:cNvSpPr>
          <p:nvPr/>
        </p:nvSpPr>
        <p:spPr bwMode="auto">
          <a:xfrm>
            <a:off x="6096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5791200" y="25146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99376" name="Rectangle 16"/>
          <p:cNvSpPr>
            <a:spLocks noChangeArrowheads="1"/>
          </p:cNvSpPr>
          <p:nvPr/>
        </p:nvSpPr>
        <p:spPr bwMode="auto">
          <a:xfrm>
            <a:off x="5105400" y="1600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99377" name="Rectangle 17"/>
          <p:cNvSpPr>
            <a:spLocks noChangeArrowheads="1"/>
          </p:cNvSpPr>
          <p:nvPr/>
        </p:nvSpPr>
        <p:spPr bwMode="auto">
          <a:xfrm>
            <a:off x="4953000" y="3886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99378" name="AutoShape 18"/>
          <p:cNvCxnSpPr>
            <a:cxnSpLocks noChangeShapeType="1"/>
            <a:stCxn id="399375" idx="2"/>
          </p:cNvCxnSpPr>
          <p:nvPr/>
        </p:nvCxnSpPr>
        <p:spPr bwMode="auto">
          <a:xfrm>
            <a:off x="6400800" y="30003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99379" name="Group 19"/>
          <p:cNvGrpSpPr>
            <a:grpSpLocks/>
          </p:cNvGrpSpPr>
          <p:nvPr/>
        </p:nvGrpSpPr>
        <p:grpSpPr bwMode="auto">
          <a:xfrm>
            <a:off x="4572000" y="3000375"/>
            <a:ext cx="1828800" cy="857250"/>
            <a:chOff x="528" y="1698"/>
            <a:chExt cx="1152" cy="540"/>
          </a:xfrm>
        </p:grpSpPr>
        <p:cxnSp>
          <p:nvCxnSpPr>
            <p:cNvPr id="399380" name="AutoShape 20"/>
            <p:cNvCxnSpPr>
              <a:cxnSpLocks noChangeShapeType="1"/>
              <a:stCxn id="399375" idx="2"/>
              <a:endCxn id="399377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81" name="Rectangle 21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399382" name="Rectangle 22"/>
          <p:cNvSpPr>
            <a:spLocks noChangeArrowheads="1"/>
          </p:cNvSpPr>
          <p:nvPr/>
        </p:nvSpPr>
        <p:spPr bwMode="auto">
          <a:xfrm>
            <a:off x="6934200" y="3276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399383" name="Rectangle 23"/>
          <p:cNvSpPr>
            <a:spLocks noChangeArrowheads="1"/>
          </p:cNvSpPr>
          <p:nvPr/>
        </p:nvSpPr>
        <p:spPr bwMode="auto">
          <a:xfrm>
            <a:off x="6629400" y="4038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399384" name="Group 24"/>
          <p:cNvGrpSpPr>
            <a:grpSpLocks/>
          </p:cNvGrpSpPr>
          <p:nvPr/>
        </p:nvGrpSpPr>
        <p:grpSpPr bwMode="auto">
          <a:xfrm>
            <a:off x="5524500" y="4448175"/>
            <a:ext cx="1409700" cy="1266825"/>
            <a:chOff x="1128" y="2610"/>
            <a:chExt cx="888" cy="798"/>
          </a:xfrm>
        </p:grpSpPr>
        <p:cxnSp>
          <p:nvCxnSpPr>
            <p:cNvPr id="399385" name="AutoShape 25"/>
            <p:cNvCxnSpPr>
              <a:cxnSpLocks noChangeShapeType="1"/>
              <a:stCxn id="399377" idx="2"/>
              <a:endCxn id="399387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86" name="Rectangle 26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399387" name="Rectangle 27"/>
          <p:cNvSpPr>
            <a:spLocks noChangeArrowheads="1"/>
          </p:cNvSpPr>
          <p:nvPr/>
        </p:nvSpPr>
        <p:spPr bwMode="auto">
          <a:xfrm>
            <a:off x="52578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88" name="Rectangle 28"/>
          <p:cNvSpPr>
            <a:spLocks noChangeArrowheads="1"/>
          </p:cNvSpPr>
          <p:nvPr/>
        </p:nvSpPr>
        <p:spPr bwMode="auto">
          <a:xfrm>
            <a:off x="685800" y="3810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99389" name="Rectangle 29"/>
          <p:cNvSpPr>
            <a:spLocks noChangeArrowheads="1"/>
          </p:cNvSpPr>
          <p:nvPr/>
        </p:nvSpPr>
        <p:spPr bwMode="auto">
          <a:xfrm>
            <a:off x="2895600" y="3810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99390" name="Rectangle 30"/>
          <p:cNvSpPr>
            <a:spLocks noChangeArrowheads="1"/>
          </p:cNvSpPr>
          <p:nvPr/>
        </p:nvSpPr>
        <p:spPr bwMode="auto">
          <a:xfrm>
            <a:off x="7086600" y="3657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99391" name="Rectangle 31"/>
          <p:cNvSpPr>
            <a:spLocks noChangeArrowheads="1"/>
          </p:cNvSpPr>
          <p:nvPr/>
        </p:nvSpPr>
        <p:spPr bwMode="auto">
          <a:xfrm>
            <a:off x="4343400" y="5638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99392" name="Rectangle 32"/>
          <p:cNvSpPr>
            <a:spLocks noChangeArrowheads="1"/>
          </p:cNvSpPr>
          <p:nvPr/>
        </p:nvSpPr>
        <p:spPr bwMode="auto">
          <a:xfrm>
            <a:off x="6172200" y="5715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99393" name="Rectangle 3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DT as classifiers</a:t>
            </a:r>
          </a:p>
        </p:txBody>
      </p:sp>
      <p:sp>
        <p:nvSpPr>
          <p:cNvPr id="399394" name="Rectangle 34"/>
          <p:cNvSpPr>
            <a:spLocks noChangeArrowheads="1"/>
          </p:cNvSpPr>
          <p:nvPr/>
        </p:nvSpPr>
        <p:spPr bwMode="auto">
          <a:xfrm>
            <a:off x="7772400" y="3657600"/>
            <a:ext cx="6858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cxnSp>
        <p:nvCxnSpPr>
          <p:cNvPr id="399395" name="AutoShape 35"/>
          <p:cNvCxnSpPr>
            <a:cxnSpLocks noChangeShapeType="1"/>
            <a:stCxn id="399377" idx="2"/>
          </p:cNvCxnSpPr>
          <p:nvPr/>
        </p:nvCxnSpPr>
        <p:spPr bwMode="auto">
          <a:xfrm flipH="1">
            <a:off x="4800600" y="4448175"/>
            <a:ext cx="723900" cy="1114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96" name="Rectangle 36"/>
          <p:cNvSpPr>
            <a:spLocks noChangeArrowheads="1"/>
          </p:cNvSpPr>
          <p:nvPr/>
        </p:nvSpPr>
        <p:spPr bwMode="auto">
          <a:xfrm>
            <a:off x="3733800" y="4876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99397" name="Rectangle 37"/>
          <p:cNvSpPr>
            <a:spLocks noChangeArrowheads="1"/>
          </p:cNvSpPr>
          <p:nvPr/>
        </p:nvSpPr>
        <p:spPr bwMode="auto">
          <a:xfrm>
            <a:off x="3810000" y="5486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98" name="AutoShape 3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92825"/>
            <a:ext cx="538162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8" grpId="0" autoUpdateAnimBg="0"/>
      <p:bldP spid="399389" grpId="0" autoUpdateAnimBg="0"/>
      <p:bldP spid="399390" grpId="0" autoUpdateAnimBg="0"/>
      <p:bldP spid="399391" grpId="0" autoUpdateAnimBg="0"/>
      <p:bldP spid="399392" grpId="0" autoUpdateAnimBg="0"/>
      <p:bldP spid="39939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0A65-3E2A-4FA7-A46C-43973F040723}" type="slidenum">
              <a:rPr lang="en-US"/>
              <a:pPr/>
              <a:t>39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Equivalent Rule Based Representation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850741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b="1"/>
              <a:t>If </a:t>
            </a:r>
            <a:r>
              <a:rPr lang="en-CA" i="1"/>
              <a:t>author</a:t>
            </a:r>
            <a:r>
              <a:rPr lang="en-CA"/>
              <a:t> is </a:t>
            </a:r>
            <a:r>
              <a:rPr lang="en-CA" i="1"/>
              <a:t>unknown</a:t>
            </a:r>
            <a:r>
              <a:rPr lang="en-CA"/>
              <a:t> and </a:t>
            </a:r>
            <a:r>
              <a:rPr lang="en-CA" i="1">
                <a:sym typeface="Symbol" pitchFamily="18" charset="2"/>
              </a:rPr>
              <a:t>length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short</a:t>
            </a:r>
            <a:endParaRPr lang="en-CA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CA" b="1">
                <a:sym typeface="Symbol" pitchFamily="18" charset="2"/>
              </a:rPr>
              <a:t>then</a:t>
            </a:r>
            <a:r>
              <a:rPr lang="en-CA">
                <a:sym typeface="Symbol" pitchFamily="18" charset="2"/>
              </a:rPr>
              <a:t> </a:t>
            </a:r>
            <a:r>
              <a:rPr lang="en-CA" i="1">
                <a:sym typeface="Symbol" pitchFamily="18" charset="2"/>
              </a:rPr>
              <a:t>user-action</a:t>
            </a:r>
            <a:r>
              <a:rPr lang="en-CA">
                <a:sym typeface="Symbol" pitchFamily="18" charset="2"/>
              </a:rPr>
              <a:t> is </a:t>
            </a:r>
            <a:r>
              <a:rPr lang="en-CA" i="1">
                <a:sym typeface="Symbol" pitchFamily="18" charset="2"/>
              </a:rPr>
              <a:t>reads</a:t>
            </a:r>
            <a:endParaRPr lang="en-CA"/>
          </a:p>
        </p:txBody>
      </p:sp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468313" y="1989138"/>
            <a:ext cx="850741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b="1"/>
              <a:t>If </a:t>
            </a:r>
            <a:r>
              <a:rPr lang="en-CA" i="1"/>
              <a:t>author</a:t>
            </a:r>
            <a:r>
              <a:rPr lang="en-CA"/>
              <a:t> is </a:t>
            </a:r>
            <a:r>
              <a:rPr lang="en-CA" i="1"/>
              <a:t>unknown</a:t>
            </a:r>
            <a:r>
              <a:rPr lang="en-CA"/>
              <a:t> and </a:t>
            </a:r>
            <a:r>
              <a:rPr lang="en-CA" i="1">
                <a:sym typeface="Symbol" pitchFamily="18" charset="2"/>
              </a:rPr>
              <a:t>length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long</a:t>
            </a:r>
            <a:endParaRPr lang="en-CA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CA" b="1">
                <a:sym typeface="Symbol" pitchFamily="18" charset="2"/>
              </a:rPr>
              <a:t>then</a:t>
            </a:r>
            <a:r>
              <a:rPr lang="en-CA">
                <a:sym typeface="Symbol" pitchFamily="18" charset="2"/>
              </a:rPr>
              <a:t> </a:t>
            </a:r>
            <a:r>
              <a:rPr lang="en-CA" i="1">
                <a:sym typeface="Symbol" pitchFamily="18" charset="2"/>
              </a:rPr>
              <a:t>user-action</a:t>
            </a:r>
            <a:r>
              <a:rPr lang="en-CA">
                <a:sym typeface="Symbol" pitchFamily="18" charset="2"/>
              </a:rPr>
              <a:t> is </a:t>
            </a:r>
            <a:r>
              <a:rPr lang="en-CA" i="1">
                <a:sym typeface="Symbol" pitchFamily="18" charset="2"/>
              </a:rPr>
              <a:t>skips</a:t>
            </a:r>
            <a:endParaRPr lang="en-CA"/>
          </a:p>
        </p:txBody>
      </p:sp>
      <p:sp>
        <p:nvSpPr>
          <p:cNvPr id="384009" name="Text Box 9"/>
          <p:cNvSpPr txBox="1">
            <a:spLocks noChangeArrowheads="1"/>
          </p:cNvSpPr>
          <p:nvPr/>
        </p:nvSpPr>
        <p:spPr bwMode="auto">
          <a:xfrm>
            <a:off x="468313" y="2997200"/>
            <a:ext cx="850741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b="1"/>
              <a:t>If </a:t>
            </a:r>
            <a:r>
              <a:rPr lang="en-CA" i="1"/>
              <a:t>author</a:t>
            </a:r>
            <a:r>
              <a:rPr lang="en-CA"/>
              <a:t> is </a:t>
            </a:r>
            <a:r>
              <a:rPr lang="en-CA" i="1"/>
              <a:t>known</a:t>
            </a:r>
            <a:r>
              <a:rPr lang="en-CA"/>
              <a:t> and </a:t>
            </a:r>
            <a:r>
              <a:rPr lang="en-CA" i="1">
                <a:sym typeface="Symbol" pitchFamily="18" charset="2"/>
              </a:rPr>
              <a:t>thread 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new </a:t>
            </a:r>
            <a:r>
              <a:rPr lang="en-CA">
                <a:sym typeface="Symbol" pitchFamily="18" charset="2"/>
              </a:rPr>
              <a:t>and</a:t>
            </a:r>
            <a:r>
              <a:rPr lang="en-CA" i="1">
                <a:sym typeface="Symbol" pitchFamily="18" charset="2"/>
              </a:rPr>
              <a:t> length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short</a:t>
            </a:r>
            <a:endParaRPr lang="en-CA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CA" b="1">
                <a:sym typeface="Symbol" pitchFamily="18" charset="2"/>
              </a:rPr>
              <a:t>then</a:t>
            </a:r>
            <a:r>
              <a:rPr lang="en-CA">
                <a:sym typeface="Symbol" pitchFamily="18" charset="2"/>
              </a:rPr>
              <a:t> </a:t>
            </a:r>
            <a:r>
              <a:rPr lang="en-CA" i="1">
                <a:sym typeface="Symbol" pitchFamily="18" charset="2"/>
              </a:rPr>
              <a:t>user-action</a:t>
            </a:r>
            <a:r>
              <a:rPr lang="en-CA">
                <a:sym typeface="Symbol" pitchFamily="18" charset="2"/>
              </a:rPr>
              <a:t> is </a:t>
            </a:r>
            <a:r>
              <a:rPr lang="en-CA" i="1">
                <a:sym typeface="Symbol" pitchFamily="18" charset="2"/>
              </a:rPr>
              <a:t>reads</a:t>
            </a:r>
          </a:p>
        </p:txBody>
      </p:sp>
      <p:sp>
        <p:nvSpPr>
          <p:cNvPr id="384010" name="Text Box 10"/>
          <p:cNvSpPr txBox="1">
            <a:spLocks noChangeArrowheads="1"/>
          </p:cNvSpPr>
          <p:nvPr/>
        </p:nvSpPr>
        <p:spPr bwMode="auto">
          <a:xfrm>
            <a:off x="468313" y="4076700"/>
            <a:ext cx="850741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b="1"/>
              <a:t>If </a:t>
            </a:r>
            <a:r>
              <a:rPr lang="en-CA" i="1"/>
              <a:t>author</a:t>
            </a:r>
            <a:r>
              <a:rPr lang="en-CA"/>
              <a:t> is </a:t>
            </a:r>
            <a:r>
              <a:rPr lang="en-CA" i="1"/>
              <a:t>known</a:t>
            </a:r>
            <a:r>
              <a:rPr lang="en-CA"/>
              <a:t> and </a:t>
            </a:r>
            <a:r>
              <a:rPr lang="en-CA" i="1">
                <a:sym typeface="Symbol" pitchFamily="18" charset="2"/>
              </a:rPr>
              <a:t>thread 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new </a:t>
            </a:r>
            <a:r>
              <a:rPr lang="en-CA">
                <a:sym typeface="Symbol" pitchFamily="18" charset="2"/>
              </a:rPr>
              <a:t>and</a:t>
            </a:r>
            <a:r>
              <a:rPr lang="en-CA" i="1">
                <a:sym typeface="Symbol" pitchFamily="18" charset="2"/>
              </a:rPr>
              <a:t> length</a:t>
            </a:r>
            <a:r>
              <a:rPr lang="en-CA">
                <a:sym typeface="Symbol" pitchFamily="18" charset="2"/>
              </a:rPr>
              <a:t>  is </a:t>
            </a:r>
            <a:r>
              <a:rPr lang="en-CA" i="1">
                <a:sym typeface="Symbol" pitchFamily="18" charset="2"/>
              </a:rPr>
              <a:t>long</a:t>
            </a:r>
            <a:endParaRPr lang="en-CA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CA" b="1">
                <a:sym typeface="Symbol" pitchFamily="18" charset="2"/>
              </a:rPr>
              <a:t>then</a:t>
            </a:r>
            <a:r>
              <a:rPr lang="en-CA">
                <a:sym typeface="Symbol" pitchFamily="18" charset="2"/>
              </a:rPr>
              <a:t> </a:t>
            </a:r>
            <a:r>
              <a:rPr lang="en-CA" i="1">
                <a:sym typeface="Symbol" pitchFamily="18" charset="2"/>
              </a:rPr>
              <a:t>user-action</a:t>
            </a:r>
            <a:r>
              <a:rPr lang="en-CA">
                <a:sym typeface="Symbol" pitchFamily="18" charset="2"/>
              </a:rPr>
              <a:t> is </a:t>
            </a:r>
            <a:r>
              <a:rPr lang="en-CA" i="1">
                <a:sym typeface="Symbol" pitchFamily="18" charset="2"/>
              </a:rPr>
              <a:t>skips</a:t>
            </a:r>
          </a:p>
        </p:txBody>
      </p:sp>
      <p:sp>
        <p:nvSpPr>
          <p:cNvPr id="384011" name="Text Box 11"/>
          <p:cNvSpPr txBox="1">
            <a:spLocks noChangeArrowheads="1"/>
          </p:cNvSpPr>
          <p:nvPr/>
        </p:nvSpPr>
        <p:spPr bwMode="auto">
          <a:xfrm>
            <a:off x="468313" y="5084763"/>
            <a:ext cx="850741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b="1" dirty="0"/>
              <a:t>If </a:t>
            </a:r>
            <a:r>
              <a:rPr lang="en-CA" i="1" dirty="0"/>
              <a:t>author</a:t>
            </a:r>
            <a:r>
              <a:rPr lang="en-CA" dirty="0"/>
              <a:t> is </a:t>
            </a:r>
            <a:r>
              <a:rPr lang="en-CA" i="1" dirty="0"/>
              <a:t>known</a:t>
            </a:r>
            <a:r>
              <a:rPr lang="en-CA" dirty="0"/>
              <a:t> and </a:t>
            </a:r>
            <a:r>
              <a:rPr lang="en-CA" i="1" dirty="0">
                <a:sym typeface="Symbol" pitchFamily="18" charset="2"/>
              </a:rPr>
              <a:t>thread </a:t>
            </a:r>
            <a:r>
              <a:rPr lang="en-CA" dirty="0">
                <a:sym typeface="Symbol" pitchFamily="18" charset="2"/>
              </a:rPr>
              <a:t>  is </a:t>
            </a:r>
            <a:r>
              <a:rPr lang="en-CA" i="1" dirty="0">
                <a:sym typeface="Symbol" pitchFamily="18" charset="2"/>
              </a:rPr>
              <a:t>old </a:t>
            </a:r>
          </a:p>
          <a:p>
            <a:pPr>
              <a:lnSpc>
                <a:spcPct val="120000"/>
              </a:lnSpc>
            </a:pPr>
            <a:r>
              <a:rPr lang="en-CA" b="1" dirty="0">
                <a:sym typeface="Symbol" pitchFamily="18" charset="2"/>
              </a:rPr>
              <a:t>then</a:t>
            </a:r>
            <a:r>
              <a:rPr lang="en-CA" dirty="0">
                <a:sym typeface="Symbol" pitchFamily="18" charset="2"/>
              </a:rPr>
              <a:t> </a:t>
            </a:r>
            <a:r>
              <a:rPr lang="en-CA" i="1" dirty="0">
                <a:sym typeface="Symbol" pitchFamily="18" charset="2"/>
              </a:rPr>
              <a:t>user-action</a:t>
            </a:r>
            <a:r>
              <a:rPr lang="en-CA" dirty="0">
                <a:sym typeface="Symbol" pitchFamily="18" charset="2"/>
              </a:rPr>
              <a:t> is </a:t>
            </a:r>
            <a:r>
              <a:rPr lang="en-CA" i="1" dirty="0">
                <a:sym typeface="Symbol" pitchFamily="18" charset="2"/>
              </a:rPr>
              <a:t>skips</a:t>
            </a:r>
          </a:p>
          <a:p>
            <a:pPr>
              <a:lnSpc>
                <a:spcPct val="120000"/>
              </a:lnSpc>
            </a:pPr>
            <a:r>
              <a:rPr lang="en-CA" b="1" i="1" dirty="0">
                <a:sym typeface="Symbol" pitchFamily="18" charset="2"/>
              </a:rPr>
              <a:t>Suppose this is the true criteria that my user is employing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 autoUpdateAnimBg="0"/>
      <p:bldP spid="384008" grpId="0" autoUpdateAnimBg="0"/>
      <p:bldP spid="384009" grpId="0" autoUpdateAnimBg="0"/>
      <p:bldP spid="384010" grpId="0" autoUpdateAnimBg="0"/>
      <p:bldP spid="3840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03F8-49FA-43FD-8E2C-AE610A2B1D1D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Learning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Learning is the ability to improve one’s behavior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/>
              <a:t>based on experience.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range of behaviors is expanded: the agent can do more.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accuracy on tasks is improved: the agent can do things better.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speed is improved: the agent can do things faster.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97CF-613A-4CA0-B9B3-9C10745291E1}" type="slidenum">
              <a:rPr lang="en-US"/>
              <a:pPr/>
              <a:t>40</a:t>
            </a:fld>
            <a:endParaRPr lang="en-US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3886200" y="11430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1752600" y="2286000"/>
            <a:ext cx="838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5943600" y="24384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05" name="AutoShape 5"/>
          <p:cNvCxnSpPr>
            <a:cxnSpLocks noChangeShapeType="1"/>
            <a:stCxn id="230402" idx="2"/>
            <a:endCxn id="230403" idx="0"/>
          </p:cNvCxnSpPr>
          <p:nvPr/>
        </p:nvCxnSpPr>
        <p:spPr bwMode="auto">
          <a:xfrm flipH="1">
            <a:off x="2171700" y="1704975"/>
            <a:ext cx="2286000" cy="5524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06" name="AutoShape 6"/>
          <p:cNvCxnSpPr>
            <a:cxnSpLocks noChangeShapeType="1"/>
            <a:stCxn id="230402" idx="2"/>
            <a:endCxn id="230404" idx="0"/>
          </p:cNvCxnSpPr>
          <p:nvPr/>
        </p:nvCxnSpPr>
        <p:spPr bwMode="auto">
          <a:xfrm>
            <a:off x="4457700" y="1704975"/>
            <a:ext cx="205740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838200" y="32766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30409" name="AutoShape 9"/>
          <p:cNvCxnSpPr>
            <a:cxnSpLocks noChangeShapeType="1"/>
            <a:stCxn id="230403" idx="2"/>
            <a:endCxn id="230408" idx="0"/>
          </p:cNvCxnSpPr>
          <p:nvPr/>
        </p:nvCxnSpPr>
        <p:spPr bwMode="auto">
          <a:xfrm flipH="1">
            <a:off x="1333500" y="27717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10" name="AutoShape 10"/>
          <p:cNvCxnSpPr>
            <a:cxnSpLocks noChangeShapeType="1"/>
            <a:stCxn id="230403" idx="2"/>
            <a:endCxn id="230422" idx="0"/>
          </p:cNvCxnSpPr>
          <p:nvPr/>
        </p:nvCxnSpPr>
        <p:spPr bwMode="auto">
          <a:xfrm>
            <a:off x="2171700" y="2771775"/>
            <a:ext cx="10287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14" name="AutoShape 14"/>
          <p:cNvCxnSpPr>
            <a:cxnSpLocks noChangeShapeType="1"/>
            <a:stCxn id="230408" idx="2"/>
          </p:cNvCxnSpPr>
          <p:nvPr/>
        </p:nvCxnSpPr>
        <p:spPr bwMode="auto">
          <a:xfrm flipH="1">
            <a:off x="685800" y="3838575"/>
            <a:ext cx="647700" cy="6572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15" name="AutoShape 15"/>
          <p:cNvCxnSpPr>
            <a:cxnSpLocks noChangeShapeType="1"/>
            <a:stCxn id="230408" idx="2"/>
            <a:endCxn id="230425" idx="0"/>
          </p:cNvCxnSpPr>
          <p:nvPr/>
        </p:nvCxnSpPr>
        <p:spPr bwMode="auto">
          <a:xfrm>
            <a:off x="1333500" y="3838575"/>
            <a:ext cx="60960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21" name="Rectangle 2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 dirty="0"/>
              <a:t>Trivially Correct Decision Tree </a:t>
            </a:r>
            <a:r>
              <a:rPr lang="en-US" dirty="0">
                <a:hlinkClick r:id="rId3" action="ppaction://hlinksldjump"/>
              </a:rPr>
              <a:t>next</a:t>
            </a:r>
            <a:endParaRPr lang="en-US" dirty="0"/>
          </a:p>
        </p:txBody>
      </p:sp>
      <p:sp>
        <p:nvSpPr>
          <p:cNvPr id="230422" name="Rectangle 22"/>
          <p:cNvSpPr>
            <a:spLocks noChangeArrowheads="1"/>
          </p:cNvSpPr>
          <p:nvPr/>
        </p:nvSpPr>
        <p:spPr bwMode="auto">
          <a:xfrm>
            <a:off x="2743200" y="32766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sp>
        <p:nvSpPr>
          <p:cNvPr id="230424" name="Rectangle 24"/>
          <p:cNvSpPr>
            <a:spLocks noChangeArrowheads="1"/>
          </p:cNvSpPr>
          <p:nvPr/>
        </p:nvSpPr>
        <p:spPr bwMode="auto">
          <a:xfrm>
            <a:off x="1524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sp>
        <p:nvSpPr>
          <p:cNvPr id="230425" name="Rectangle 25"/>
          <p:cNvSpPr>
            <a:spLocks noChangeArrowheads="1"/>
          </p:cNvSpPr>
          <p:nvPr/>
        </p:nvSpPr>
        <p:spPr bwMode="auto">
          <a:xfrm>
            <a:off x="15240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26" name="AutoShape 26"/>
          <p:cNvCxnSpPr>
            <a:cxnSpLocks noChangeShapeType="1"/>
            <a:stCxn id="230424" idx="2"/>
          </p:cNvCxnSpPr>
          <p:nvPr/>
        </p:nvCxnSpPr>
        <p:spPr bwMode="auto">
          <a:xfrm flipH="1">
            <a:off x="381000" y="5057775"/>
            <a:ext cx="1905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28" name="AutoShape 28"/>
          <p:cNvCxnSpPr>
            <a:cxnSpLocks noChangeShapeType="1"/>
            <a:stCxn id="230425" idx="2"/>
          </p:cNvCxnSpPr>
          <p:nvPr/>
        </p:nvCxnSpPr>
        <p:spPr bwMode="auto">
          <a:xfrm flipH="1">
            <a:off x="1676400" y="5057775"/>
            <a:ext cx="2667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30" name="AutoShape 30"/>
          <p:cNvCxnSpPr>
            <a:cxnSpLocks noChangeShapeType="1"/>
            <a:stCxn id="230422" idx="2"/>
            <a:endCxn id="230436" idx="0"/>
          </p:cNvCxnSpPr>
          <p:nvPr/>
        </p:nvCxnSpPr>
        <p:spPr bwMode="auto">
          <a:xfrm>
            <a:off x="3200400" y="3838575"/>
            <a:ext cx="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27432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37" name="AutoShape 37"/>
          <p:cNvCxnSpPr>
            <a:cxnSpLocks noChangeShapeType="1"/>
            <a:stCxn id="230436" idx="2"/>
          </p:cNvCxnSpPr>
          <p:nvPr/>
        </p:nvCxnSpPr>
        <p:spPr bwMode="auto">
          <a:xfrm flipH="1">
            <a:off x="2514600" y="5133975"/>
            <a:ext cx="6858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39" name="AutoShape 39"/>
          <p:cNvCxnSpPr>
            <a:cxnSpLocks noChangeShapeType="1"/>
            <a:stCxn id="230436" idx="2"/>
          </p:cNvCxnSpPr>
          <p:nvPr/>
        </p:nvCxnSpPr>
        <p:spPr bwMode="auto">
          <a:xfrm>
            <a:off x="3200400" y="5133975"/>
            <a:ext cx="5334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41" name="Rectangle 41"/>
          <p:cNvSpPr>
            <a:spLocks noChangeArrowheads="1"/>
          </p:cNvSpPr>
          <p:nvPr/>
        </p:nvSpPr>
        <p:spPr bwMode="auto">
          <a:xfrm>
            <a:off x="5181600" y="33528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42" name="AutoShape 42"/>
          <p:cNvCxnSpPr>
            <a:cxnSpLocks noChangeShapeType="1"/>
            <a:endCxn id="230441" idx="0"/>
          </p:cNvCxnSpPr>
          <p:nvPr/>
        </p:nvCxnSpPr>
        <p:spPr bwMode="auto">
          <a:xfrm flipH="1">
            <a:off x="5676900" y="28479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43" name="AutoShape 43"/>
          <p:cNvCxnSpPr>
            <a:cxnSpLocks noChangeShapeType="1"/>
            <a:endCxn id="230450" idx="0"/>
          </p:cNvCxnSpPr>
          <p:nvPr/>
        </p:nvCxnSpPr>
        <p:spPr bwMode="auto">
          <a:xfrm>
            <a:off x="6515100" y="2847975"/>
            <a:ext cx="13335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46" name="AutoShape 46"/>
          <p:cNvCxnSpPr>
            <a:cxnSpLocks noChangeShapeType="1"/>
            <a:stCxn id="230441" idx="2"/>
            <a:endCxn id="230451" idx="0"/>
          </p:cNvCxnSpPr>
          <p:nvPr/>
        </p:nvCxnSpPr>
        <p:spPr bwMode="auto">
          <a:xfrm>
            <a:off x="56769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50" name="Rectangle 50"/>
          <p:cNvSpPr>
            <a:spLocks noChangeArrowheads="1"/>
          </p:cNvSpPr>
          <p:nvPr/>
        </p:nvSpPr>
        <p:spPr bwMode="auto">
          <a:xfrm>
            <a:off x="7391400" y="33528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</a:t>
            </a:r>
          </a:p>
        </p:txBody>
      </p:sp>
      <p:sp>
        <p:nvSpPr>
          <p:cNvPr id="230451" name="Rectangle 51"/>
          <p:cNvSpPr>
            <a:spLocks noChangeArrowheads="1"/>
          </p:cNvSpPr>
          <p:nvPr/>
        </p:nvSpPr>
        <p:spPr bwMode="auto">
          <a:xfrm>
            <a:off x="5257800" y="45720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52" name="AutoShape 52"/>
          <p:cNvCxnSpPr>
            <a:cxnSpLocks noChangeShapeType="1"/>
            <a:stCxn id="230451" idx="2"/>
          </p:cNvCxnSpPr>
          <p:nvPr/>
        </p:nvCxnSpPr>
        <p:spPr bwMode="auto">
          <a:xfrm>
            <a:off x="5676900" y="5133975"/>
            <a:ext cx="381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0454" name="AutoShape 54"/>
          <p:cNvCxnSpPr>
            <a:cxnSpLocks noChangeShapeType="1"/>
            <a:stCxn id="230450" idx="2"/>
            <a:endCxn id="230458" idx="0"/>
          </p:cNvCxnSpPr>
          <p:nvPr/>
        </p:nvCxnSpPr>
        <p:spPr bwMode="auto">
          <a:xfrm>
            <a:off x="78486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230458" name="Rectangle 58"/>
          <p:cNvSpPr>
            <a:spLocks noChangeArrowheads="1"/>
          </p:cNvSpPr>
          <p:nvPr/>
        </p:nvSpPr>
        <p:spPr bwMode="auto">
          <a:xfrm>
            <a:off x="73914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Arial" pitchFamily="34" charset="0"/>
            </a:endParaRPr>
          </a:p>
        </p:txBody>
      </p:sp>
      <p:cxnSp>
        <p:nvCxnSpPr>
          <p:cNvPr id="230459" name="AutoShape 59"/>
          <p:cNvCxnSpPr>
            <a:cxnSpLocks noChangeShapeType="1"/>
            <a:stCxn id="230458" idx="2"/>
          </p:cNvCxnSpPr>
          <p:nvPr/>
        </p:nvCxnSpPr>
        <p:spPr bwMode="auto">
          <a:xfrm>
            <a:off x="7848600" y="5133975"/>
            <a:ext cx="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4EFC-637E-43CD-9323-915764E10983}" type="slidenum">
              <a:rPr lang="en-US"/>
              <a:pPr/>
              <a:t>41</a:t>
            </a:fld>
            <a:endParaRPr lang="en-US"/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3886200" y="11430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1752600" y="2286000"/>
            <a:ext cx="838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5943600" y="24384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cxnSp>
        <p:nvCxnSpPr>
          <p:cNvPr id="381957" name="AutoShape 5"/>
          <p:cNvCxnSpPr>
            <a:cxnSpLocks noChangeShapeType="1"/>
            <a:stCxn id="381954" idx="2"/>
            <a:endCxn id="381955" idx="0"/>
          </p:cNvCxnSpPr>
          <p:nvPr/>
        </p:nvCxnSpPr>
        <p:spPr bwMode="auto">
          <a:xfrm flipH="1">
            <a:off x="2171700" y="1704975"/>
            <a:ext cx="2286000" cy="5524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58" name="AutoShape 6"/>
          <p:cNvCxnSpPr>
            <a:cxnSpLocks noChangeShapeType="1"/>
            <a:stCxn id="381954" idx="2"/>
            <a:endCxn id="381956" idx="0"/>
          </p:cNvCxnSpPr>
          <p:nvPr/>
        </p:nvCxnSpPr>
        <p:spPr bwMode="auto">
          <a:xfrm>
            <a:off x="4457700" y="1704975"/>
            <a:ext cx="205740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2667000" y="1752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838200" y="32766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61" name="AutoShape 9"/>
          <p:cNvCxnSpPr>
            <a:cxnSpLocks noChangeShapeType="1"/>
            <a:stCxn id="381955" idx="2"/>
            <a:endCxn id="381960" idx="0"/>
          </p:cNvCxnSpPr>
          <p:nvPr/>
        </p:nvCxnSpPr>
        <p:spPr bwMode="auto">
          <a:xfrm flipH="1">
            <a:off x="1333500" y="27717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2" name="AutoShape 10"/>
          <p:cNvCxnSpPr>
            <a:cxnSpLocks noChangeShapeType="1"/>
            <a:stCxn id="381955" idx="2"/>
            <a:endCxn id="381974" idx="0"/>
          </p:cNvCxnSpPr>
          <p:nvPr/>
        </p:nvCxnSpPr>
        <p:spPr bwMode="auto">
          <a:xfrm>
            <a:off x="2171700" y="2771775"/>
            <a:ext cx="10287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5715000" y="16002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sp>
        <p:nvSpPr>
          <p:cNvPr id="381964" name="Rectangle 12"/>
          <p:cNvSpPr>
            <a:spLocks noChangeArrowheads="1"/>
          </p:cNvSpPr>
          <p:nvPr/>
        </p:nvSpPr>
        <p:spPr bwMode="auto">
          <a:xfrm>
            <a:off x="533400" y="2819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3200400" y="28194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66" name="AutoShape 14"/>
          <p:cNvCxnSpPr>
            <a:cxnSpLocks noChangeShapeType="1"/>
            <a:stCxn id="381960" idx="2"/>
          </p:cNvCxnSpPr>
          <p:nvPr/>
        </p:nvCxnSpPr>
        <p:spPr bwMode="auto">
          <a:xfrm flipH="1">
            <a:off x="685800" y="3838575"/>
            <a:ext cx="647700" cy="6572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7" name="AutoShape 15"/>
          <p:cNvCxnSpPr>
            <a:cxnSpLocks noChangeShapeType="1"/>
            <a:stCxn id="381960" idx="2"/>
            <a:endCxn id="381977" idx="0"/>
          </p:cNvCxnSpPr>
          <p:nvPr/>
        </p:nvCxnSpPr>
        <p:spPr bwMode="auto">
          <a:xfrm>
            <a:off x="1333500" y="3838575"/>
            <a:ext cx="60960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8" name="Rectangle 16"/>
          <p:cNvSpPr>
            <a:spLocks noChangeArrowheads="1"/>
          </p:cNvSpPr>
          <p:nvPr/>
        </p:nvSpPr>
        <p:spPr bwMode="auto">
          <a:xfrm>
            <a:off x="304800" y="38862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69" name="Rectangle 17"/>
          <p:cNvSpPr>
            <a:spLocks noChangeArrowheads="1"/>
          </p:cNvSpPr>
          <p:nvPr/>
        </p:nvSpPr>
        <p:spPr bwMode="auto">
          <a:xfrm>
            <a:off x="1676400" y="39624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1970" name="Rectangle 18"/>
          <p:cNvSpPr>
            <a:spLocks noChangeArrowheads="1"/>
          </p:cNvSpPr>
          <p:nvPr/>
        </p:nvSpPr>
        <p:spPr bwMode="auto">
          <a:xfrm>
            <a:off x="914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1971" name="Rectangle 19"/>
          <p:cNvSpPr>
            <a:spLocks noChangeArrowheads="1"/>
          </p:cNvSpPr>
          <p:nvPr/>
        </p:nvSpPr>
        <p:spPr bwMode="auto">
          <a:xfrm>
            <a:off x="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81972" name="Rectangle 20"/>
          <p:cNvSpPr>
            <a:spLocks noChangeArrowheads="1"/>
          </p:cNvSpPr>
          <p:nvPr/>
        </p:nvSpPr>
        <p:spPr bwMode="auto">
          <a:xfrm>
            <a:off x="990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81973" name="Rectangle 2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Trivially Correct Decision Tree</a:t>
            </a:r>
          </a:p>
        </p:txBody>
      </p:sp>
      <p:sp>
        <p:nvSpPr>
          <p:cNvPr id="381974" name="Rectangle 22"/>
          <p:cNvSpPr>
            <a:spLocks noChangeArrowheads="1"/>
          </p:cNvSpPr>
          <p:nvPr/>
        </p:nvSpPr>
        <p:spPr bwMode="auto">
          <a:xfrm>
            <a:off x="2743200" y="32766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1975" name="Rectangle 23"/>
          <p:cNvSpPr>
            <a:spLocks noChangeArrowheads="1"/>
          </p:cNvSpPr>
          <p:nvPr/>
        </p:nvSpPr>
        <p:spPr bwMode="auto">
          <a:xfrm>
            <a:off x="0" y="5715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76" name="Rectangle 24"/>
          <p:cNvSpPr>
            <a:spLocks noChangeArrowheads="1"/>
          </p:cNvSpPr>
          <p:nvPr/>
        </p:nvSpPr>
        <p:spPr bwMode="auto">
          <a:xfrm>
            <a:off x="1524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sp>
        <p:nvSpPr>
          <p:cNvPr id="381977" name="Rectangle 25"/>
          <p:cNvSpPr>
            <a:spLocks noChangeArrowheads="1"/>
          </p:cNvSpPr>
          <p:nvPr/>
        </p:nvSpPr>
        <p:spPr bwMode="auto">
          <a:xfrm>
            <a:off x="15240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78" name="AutoShape 26"/>
          <p:cNvCxnSpPr>
            <a:cxnSpLocks noChangeShapeType="1"/>
            <a:stCxn id="381976" idx="2"/>
          </p:cNvCxnSpPr>
          <p:nvPr/>
        </p:nvCxnSpPr>
        <p:spPr bwMode="auto">
          <a:xfrm flipH="1">
            <a:off x="381000" y="5057775"/>
            <a:ext cx="1905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79" name="Rectangle 27"/>
          <p:cNvSpPr>
            <a:spLocks noChangeArrowheads="1"/>
          </p:cNvSpPr>
          <p:nvPr/>
        </p:nvSpPr>
        <p:spPr bwMode="auto">
          <a:xfrm>
            <a:off x="0" y="5334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0" name="AutoShape 28"/>
          <p:cNvCxnSpPr>
            <a:cxnSpLocks noChangeShapeType="1"/>
            <a:stCxn id="381977" idx="2"/>
          </p:cNvCxnSpPr>
          <p:nvPr/>
        </p:nvCxnSpPr>
        <p:spPr bwMode="auto">
          <a:xfrm flipH="1">
            <a:off x="1676400" y="5057775"/>
            <a:ext cx="2667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1" name="Rectangle 29"/>
          <p:cNvSpPr>
            <a:spLocks noChangeArrowheads="1"/>
          </p:cNvSpPr>
          <p:nvPr/>
        </p:nvSpPr>
        <p:spPr bwMode="auto">
          <a:xfrm>
            <a:off x="15240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2" name="AutoShape 30"/>
          <p:cNvCxnSpPr>
            <a:cxnSpLocks noChangeShapeType="1"/>
            <a:stCxn id="381974" idx="2"/>
            <a:endCxn id="381988" idx="0"/>
          </p:cNvCxnSpPr>
          <p:nvPr/>
        </p:nvCxnSpPr>
        <p:spPr bwMode="auto">
          <a:xfrm>
            <a:off x="3200400" y="3838575"/>
            <a:ext cx="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3" name="Rectangle 31"/>
          <p:cNvSpPr>
            <a:spLocks noChangeArrowheads="1"/>
          </p:cNvSpPr>
          <p:nvPr/>
        </p:nvSpPr>
        <p:spPr bwMode="auto">
          <a:xfrm>
            <a:off x="3124200" y="39624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84" name="Rectangle 32"/>
          <p:cNvSpPr>
            <a:spLocks noChangeArrowheads="1"/>
          </p:cNvSpPr>
          <p:nvPr/>
        </p:nvSpPr>
        <p:spPr bwMode="auto">
          <a:xfrm>
            <a:off x="3200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5" name="Rectangle 33"/>
          <p:cNvSpPr>
            <a:spLocks noChangeArrowheads="1"/>
          </p:cNvSpPr>
          <p:nvPr/>
        </p:nvSpPr>
        <p:spPr bwMode="auto">
          <a:xfrm>
            <a:off x="1981200" y="6172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81986" name="Rectangle 34"/>
          <p:cNvSpPr>
            <a:spLocks noChangeArrowheads="1"/>
          </p:cNvSpPr>
          <p:nvPr/>
        </p:nvSpPr>
        <p:spPr bwMode="auto">
          <a:xfrm>
            <a:off x="3276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sp>
        <p:nvSpPr>
          <p:cNvPr id="381987" name="Rectangle 35"/>
          <p:cNvSpPr>
            <a:spLocks noChangeArrowheads="1"/>
          </p:cNvSpPr>
          <p:nvPr/>
        </p:nvSpPr>
        <p:spPr bwMode="auto">
          <a:xfrm>
            <a:off x="2133600" y="5867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8" name="Rectangle 36"/>
          <p:cNvSpPr>
            <a:spLocks noChangeArrowheads="1"/>
          </p:cNvSpPr>
          <p:nvPr/>
        </p:nvSpPr>
        <p:spPr bwMode="auto">
          <a:xfrm>
            <a:off x="27432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89" name="AutoShape 37"/>
          <p:cNvCxnSpPr>
            <a:cxnSpLocks noChangeShapeType="1"/>
            <a:stCxn id="381988" idx="2"/>
          </p:cNvCxnSpPr>
          <p:nvPr/>
        </p:nvCxnSpPr>
        <p:spPr bwMode="auto">
          <a:xfrm flipH="1">
            <a:off x="2514600" y="5133975"/>
            <a:ext cx="6858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0" name="Rectangle 38"/>
          <p:cNvSpPr>
            <a:spLocks noChangeArrowheads="1"/>
          </p:cNvSpPr>
          <p:nvPr/>
        </p:nvSpPr>
        <p:spPr bwMode="auto">
          <a:xfrm>
            <a:off x="2514600" y="5410200"/>
            <a:ext cx="6858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91" name="AutoShape 39"/>
          <p:cNvCxnSpPr>
            <a:cxnSpLocks noChangeShapeType="1"/>
            <a:stCxn id="381988" idx="2"/>
          </p:cNvCxnSpPr>
          <p:nvPr/>
        </p:nvCxnSpPr>
        <p:spPr bwMode="auto">
          <a:xfrm>
            <a:off x="3200400" y="5133975"/>
            <a:ext cx="5334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2" name="Rectangle 40"/>
          <p:cNvSpPr>
            <a:spLocks noChangeArrowheads="1"/>
          </p:cNvSpPr>
          <p:nvPr/>
        </p:nvSpPr>
        <p:spPr bwMode="auto">
          <a:xfrm>
            <a:off x="3352800" y="51816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sp>
        <p:nvSpPr>
          <p:cNvPr id="381993" name="Rectangle 41"/>
          <p:cNvSpPr>
            <a:spLocks noChangeArrowheads="1"/>
          </p:cNvSpPr>
          <p:nvPr/>
        </p:nvSpPr>
        <p:spPr bwMode="auto">
          <a:xfrm>
            <a:off x="5181600" y="33528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94" name="AutoShape 42"/>
          <p:cNvCxnSpPr>
            <a:cxnSpLocks noChangeShapeType="1"/>
            <a:endCxn id="381993" idx="0"/>
          </p:cNvCxnSpPr>
          <p:nvPr/>
        </p:nvCxnSpPr>
        <p:spPr bwMode="auto">
          <a:xfrm flipH="1">
            <a:off x="5676900" y="28479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95" name="AutoShape 43"/>
          <p:cNvCxnSpPr>
            <a:cxnSpLocks noChangeShapeType="1"/>
            <a:endCxn id="382002" idx="0"/>
          </p:cNvCxnSpPr>
          <p:nvPr/>
        </p:nvCxnSpPr>
        <p:spPr bwMode="auto">
          <a:xfrm>
            <a:off x="6515100" y="2847975"/>
            <a:ext cx="13335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6" name="Rectangle 44"/>
          <p:cNvSpPr>
            <a:spLocks noChangeArrowheads="1"/>
          </p:cNvSpPr>
          <p:nvPr/>
        </p:nvSpPr>
        <p:spPr bwMode="auto">
          <a:xfrm>
            <a:off x="4876800" y="2895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97" name="Rectangle 45"/>
          <p:cNvSpPr>
            <a:spLocks noChangeArrowheads="1"/>
          </p:cNvSpPr>
          <p:nvPr/>
        </p:nvSpPr>
        <p:spPr bwMode="auto">
          <a:xfrm>
            <a:off x="7543800" y="2895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98" name="AutoShape 46"/>
          <p:cNvCxnSpPr>
            <a:cxnSpLocks noChangeShapeType="1"/>
            <a:stCxn id="381993" idx="2"/>
            <a:endCxn id="382003" idx="0"/>
          </p:cNvCxnSpPr>
          <p:nvPr/>
        </p:nvCxnSpPr>
        <p:spPr bwMode="auto">
          <a:xfrm>
            <a:off x="56769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9" name="Rectangle 47"/>
          <p:cNvSpPr>
            <a:spLocks noChangeArrowheads="1"/>
          </p:cNvSpPr>
          <p:nvPr/>
        </p:nvSpPr>
        <p:spPr bwMode="auto">
          <a:xfrm>
            <a:off x="4800600" y="40386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2000" name="Rectangle 48"/>
          <p:cNvSpPr>
            <a:spLocks noChangeArrowheads="1"/>
          </p:cNvSpPr>
          <p:nvPr/>
        </p:nvSpPr>
        <p:spPr bwMode="auto">
          <a:xfrm>
            <a:off x="51054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2001" name="Rectangle 49"/>
          <p:cNvSpPr>
            <a:spLocks noChangeArrowheads="1"/>
          </p:cNvSpPr>
          <p:nvPr/>
        </p:nvSpPr>
        <p:spPr bwMode="auto">
          <a:xfrm>
            <a:off x="5105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82002" name="Rectangle 50"/>
          <p:cNvSpPr>
            <a:spLocks noChangeArrowheads="1"/>
          </p:cNvSpPr>
          <p:nvPr/>
        </p:nvSpPr>
        <p:spPr bwMode="auto">
          <a:xfrm>
            <a:off x="7391400" y="33528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2003" name="Rectangle 51"/>
          <p:cNvSpPr>
            <a:spLocks noChangeArrowheads="1"/>
          </p:cNvSpPr>
          <p:nvPr/>
        </p:nvSpPr>
        <p:spPr bwMode="auto">
          <a:xfrm>
            <a:off x="5257800" y="45720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04" name="AutoShape 52"/>
          <p:cNvCxnSpPr>
            <a:cxnSpLocks noChangeShapeType="1"/>
            <a:stCxn id="382003" idx="2"/>
          </p:cNvCxnSpPr>
          <p:nvPr/>
        </p:nvCxnSpPr>
        <p:spPr bwMode="auto">
          <a:xfrm>
            <a:off x="5676900" y="5133975"/>
            <a:ext cx="381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5" name="Rectangle 53"/>
          <p:cNvSpPr>
            <a:spLocks noChangeArrowheads="1"/>
          </p:cNvSpPr>
          <p:nvPr/>
        </p:nvSpPr>
        <p:spPr bwMode="auto">
          <a:xfrm>
            <a:off x="48768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cxnSp>
        <p:nvCxnSpPr>
          <p:cNvPr id="382006" name="AutoShape 54"/>
          <p:cNvCxnSpPr>
            <a:cxnSpLocks noChangeShapeType="1"/>
            <a:stCxn id="382002" idx="2"/>
            <a:endCxn id="382010" idx="0"/>
          </p:cNvCxnSpPr>
          <p:nvPr/>
        </p:nvCxnSpPr>
        <p:spPr bwMode="auto">
          <a:xfrm>
            <a:off x="78486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7" name="Rectangle 55"/>
          <p:cNvSpPr>
            <a:spLocks noChangeArrowheads="1"/>
          </p:cNvSpPr>
          <p:nvPr/>
        </p:nvSpPr>
        <p:spPr bwMode="auto">
          <a:xfrm>
            <a:off x="7467600" y="40386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2008" name="Rectangle 56"/>
          <p:cNvSpPr>
            <a:spLocks noChangeArrowheads="1"/>
          </p:cNvSpPr>
          <p:nvPr/>
        </p:nvSpPr>
        <p:spPr bwMode="auto">
          <a:xfrm>
            <a:off x="72390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2009" name="Rectangle 57"/>
          <p:cNvSpPr>
            <a:spLocks noChangeArrowheads="1"/>
          </p:cNvSpPr>
          <p:nvPr/>
        </p:nvSpPr>
        <p:spPr bwMode="auto">
          <a:xfrm>
            <a:off x="73152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82010" name="Rectangle 58"/>
          <p:cNvSpPr>
            <a:spLocks noChangeArrowheads="1"/>
          </p:cNvSpPr>
          <p:nvPr/>
        </p:nvSpPr>
        <p:spPr bwMode="auto">
          <a:xfrm>
            <a:off x="73914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11" name="AutoShape 59"/>
          <p:cNvCxnSpPr>
            <a:cxnSpLocks noChangeShapeType="1"/>
            <a:stCxn id="382010" idx="2"/>
          </p:cNvCxnSpPr>
          <p:nvPr/>
        </p:nvCxnSpPr>
        <p:spPr bwMode="auto">
          <a:xfrm>
            <a:off x="7848600" y="5133975"/>
            <a:ext cx="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12" name="Rectangle 60"/>
          <p:cNvSpPr>
            <a:spLocks noChangeArrowheads="1"/>
          </p:cNvSpPr>
          <p:nvPr/>
        </p:nvSpPr>
        <p:spPr bwMode="auto">
          <a:xfrm>
            <a:off x="7696200" y="52578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sp>
        <p:nvSpPr>
          <p:cNvPr id="382013" name="Text Box 61"/>
          <p:cNvSpPr txBox="1">
            <a:spLocks noChangeArrowheads="1"/>
          </p:cNvSpPr>
          <p:nvPr/>
        </p:nvSpPr>
        <p:spPr bwMode="auto">
          <a:xfrm>
            <a:off x="323850" y="1196975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PROBLEM?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E91-4176-4894-A51A-0F11F637168D}" type="slidenum">
              <a:rPr lang="en-US"/>
              <a:pPr/>
              <a:t>42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Example Decision Tree (2)</a:t>
            </a:r>
            <a:br>
              <a:rPr lang="en-US"/>
            </a:br>
            <a:endParaRPr lang="en-US"/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3492500" y="1557338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32453" name="AutoShape 5"/>
          <p:cNvCxnSpPr>
            <a:cxnSpLocks noChangeShapeType="1"/>
          </p:cNvCxnSpPr>
          <p:nvPr/>
        </p:nvCxnSpPr>
        <p:spPr bwMode="auto">
          <a:xfrm flipH="1">
            <a:off x="2349500" y="2119313"/>
            <a:ext cx="17145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232456" name="AutoShape 8"/>
          <p:cNvCxnSpPr>
            <a:cxnSpLocks noChangeShapeType="1"/>
          </p:cNvCxnSpPr>
          <p:nvPr/>
        </p:nvCxnSpPr>
        <p:spPr bwMode="auto">
          <a:xfrm>
            <a:off x="4064000" y="2119313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C245-253B-4AC5-A2AF-2ABBD54ECA87}" type="slidenum">
              <a:rPr lang="en-US"/>
              <a:pPr/>
              <a:t>43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 Decision Tree (2)</a:t>
            </a: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3429000" y="2057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449540" name="Group 4"/>
          <p:cNvGrpSpPr>
            <a:grpSpLocks/>
          </p:cNvGrpSpPr>
          <p:nvPr/>
        </p:nvGrpSpPr>
        <p:grpSpPr bwMode="auto">
          <a:xfrm>
            <a:off x="1828800" y="2619375"/>
            <a:ext cx="2171700" cy="857250"/>
            <a:chOff x="1152" y="1650"/>
            <a:chExt cx="1368" cy="540"/>
          </a:xfrm>
        </p:grpSpPr>
        <p:cxnSp>
          <p:nvCxnSpPr>
            <p:cNvPr id="449541" name="AutoShape 5"/>
            <p:cNvCxnSpPr>
              <a:cxnSpLocks noChangeShapeType="1"/>
              <a:stCxn id="449539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49542" name="Rectangle 6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449543" name="Group 7"/>
          <p:cNvGrpSpPr>
            <a:grpSpLocks/>
          </p:cNvGrpSpPr>
          <p:nvPr/>
        </p:nvGrpSpPr>
        <p:grpSpPr bwMode="auto">
          <a:xfrm>
            <a:off x="4000500" y="2619375"/>
            <a:ext cx="2133600" cy="1085850"/>
            <a:chOff x="2520" y="1650"/>
            <a:chExt cx="1344" cy="684"/>
          </a:xfrm>
        </p:grpSpPr>
        <p:cxnSp>
          <p:nvCxnSpPr>
            <p:cNvPr id="449544" name="AutoShape 8"/>
            <p:cNvCxnSpPr>
              <a:cxnSpLocks noChangeShapeType="1"/>
              <a:stCxn id="449539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49545" name="Rectangle 9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1600200" y="3810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562600" y="3657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8382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  <p:sp>
        <p:nvSpPr>
          <p:cNvPr id="449550" name="Text Box 14"/>
          <p:cNvSpPr txBox="1">
            <a:spLocks noChangeArrowheads="1"/>
          </p:cNvSpPr>
          <p:nvPr/>
        </p:nvSpPr>
        <p:spPr bwMode="auto">
          <a:xfrm>
            <a:off x="250825" y="4581525"/>
            <a:ext cx="85074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>
                <a:solidFill>
                  <a:srgbClr val="D60093"/>
                </a:solidFill>
              </a:rPr>
              <a:t>But this tree also classifies my examples correctly.  Why? What do I need to get a tree that is closer to my true criterion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animBg="1" autoUpdateAnimBg="0"/>
      <p:bldP spid="449546" grpId="0" animBg="1" autoUpdateAnimBg="0"/>
      <p:bldP spid="449547" grpId="0" animBg="1" autoUpdateAnimBg="0"/>
      <p:bldP spid="449548" grpId="0" animBg="1" autoUpdateAnimBg="0"/>
      <p:bldP spid="449549" grpId="0" animBg="1" autoUpdateAnimBg="0"/>
      <p:bldP spid="449550" grpId="0" autoUpdateAnimBg="0"/>
      <p:bldP spid="449550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D2B-2193-42E7-8C07-222601D57903}" type="slidenum">
              <a:rPr lang="en-US"/>
              <a:pPr/>
              <a:t>44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for a Good Decision Tree</a:t>
            </a:r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381000" y="11430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/>
              <a:t>Given some data, which decision tree should be generated? Search space is huge (more on this later)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/>
              <a:t>Need a bias to guide the selection of  a good tree.</a:t>
            </a:r>
          </a:p>
          <a:p>
            <a:pPr marL="1143000" lvl="2" indent="-228600">
              <a:lnSpc>
                <a:spcPct val="130000"/>
              </a:lnSpc>
              <a:buFontTx/>
              <a:buChar char="•"/>
            </a:pPr>
            <a:r>
              <a:rPr lang="en-US" sz="2000" dirty="0"/>
              <a:t>Example, prefer the smallest tree.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Least depth? Fewest nodes? Which trees are the best predictors of unseen data?</a:t>
            </a:r>
            <a:endParaRPr lang="en-US" dirty="0">
              <a:latin typeface="MTSYN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How should </a:t>
            </a:r>
            <a:r>
              <a:rPr lang="en-US" dirty="0" smtClean="0"/>
              <a:t>one go </a:t>
            </a:r>
            <a:r>
              <a:rPr lang="en-US" dirty="0"/>
              <a:t>about building a decision tree? The space of decision trees is too big for systematic search for the smallest decision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449B-9A69-4656-859A-DE24F1DF39FB}" type="slidenum">
              <a:rPr lang="en-US"/>
              <a:pPr/>
              <a:t>45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for a Good Decision Tree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323850" y="90805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The input is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target attribute for which we want to build a classification,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set of examples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set of attributes.</a:t>
            </a:r>
            <a:endParaRPr lang="en-US" sz="20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Stop if all examples have the same classification (good ending).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Plus some other stopping conditions for not so good endings</a:t>
            </a:r>
            <a:endParaRPr lang="en-US" sz="20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Otherwise, choose an attribute to split on (</a:t>
            </a:r>
            <a:r>
              <a:rPr lang="en-US" dirty="0">
                <a:solidFill>
                  <a:schemeClr val="accent6"/>
                </a:solidFill>
              </a:rPr>
              <a:t>greedy, or myopic step</a:t>
            </a:r>
            <a:r>
              <a:rPr lang="en-US" dirty="0"/>
              <a:t>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for each value of this attribute, build a sub-tree for those examples with this attribute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3810000" y="1295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2057400" y="27432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5943600" y="29718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grpSp>
        <p:nvGrpSpPr>
          <p:cNvPr id="246789" name="Group 5"/>
          <p:cNvGrpSpPr>
            <a:grpSpLocks/>
          </p:cNvGrpSpPr>
          <p:nvPr/>
        </p:nvGrpSpPr>
        <p:grpSpPr bwMode="auto">
          <a:xfrm>
            <a:off x="2209800" y="1857375"/>
            <a:ext cx="2171700" cy="857250"/>
            <a:chOff x="1392" y="834"/>
            <a:chExt cx="1368" cy="540"/>
          </a:xfrm>
        </p:grpSpPr>
        <p:cxnSp>
          <p:nvCxnSpPr>
            <p:cNvPr id="246790" name="AutoShape 6"/>
            <p:cNvCxnSpPr>
              <a:cxnSpLocks noChangeShapeType="1"/>
              <a:stCxn id="246786" idx="2"/>
              <a:endCxn id="246787" idx="0"/>
            </p:cNvCxnSpPr>
            <p:nvPr/>
          </p:nvCxnSpPr>
          <p:spPr bwMode="auto">
            <a:xfrm flipH="1">
              <a:off x="1680" y="834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392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</p:grpSp>
      <p:sp>
        <p:nvSpPr>
          <p:cNvPr id="246792" name="Rectangle 8"/>
          <p:cNvSpPr>
            <a:spLocks noChangeArrowheads="1"/>
          </p:cNvSpPr>
          <p:nvPr/>
        </p:nvSpPr>
        <p:spPr bwMode="auto">
          <a:xfrm>
            <a:off x="1219200" y="41148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46793" name="AutoShape 9"/>
          <p:cNvCxnSpPr>
            <a:cxnSpLocks noChangeShapeType="1"/>
            <a:stCxn id="246787" idx="2"/>
          </p:cNvCxnSpPr>
          <p:nvPr/>
        </p:nvCxnSpPr>
        <p:spPr bwMode="auto">
          <a:xfrm>
            <a:off x="2667000" y="32289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246794" name="Group 10"/>
          <p:cNvGrpSpPr>
            <a:grpSpLocks/>
          </p:cNvGrpSpPr>
          <p:nvPr/>
        </p:nvGrpSpPr>
        <p:grpSpPr bwMode="auto">
          <a:xfrm>
            <a:off x="4381500" y="1857375"/>
            <a:ext cx="2247900" cy="1085850"/>
            <a:chOff x="2760" y="834"/>
            <a:chExt cx="1416" cy="684"/>
          </a:xfrm>
        </p:grpSpPr>
        <p:cxnSp>
          <p:nvCxnSpPr>
            <p:cNvPr id="246795" name="AutoShape 11"/>
            <p:cNvCxnSpPr>
              <a:cxnSpLocks noChangeShapeType="1"/>
              <a:stCxn id="246786" idx="2"/>
              <a:endCxn id="246788" idx="0"/>
            </p:cNvCxnSpPr>
            <p:nvPr/>
          </p:nvCxnSpPr>
          <p:spPr bwMode="auto">
            <a:xfrm>
              <a:off x="2760" y="834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6" name="Rectangle 12"/>
            <p:cNvSpPr>
              <a:spLocks noChangeArrowheads="1"/>
            </p:cNvSpPr>
            <p:nvPr/>
          </p:nvSpPr>
          <p:spPr bwMode="auto">
            <a:xfrm>
              <a:off x="3408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</p:grpSp>
      <p:grpSp>
        <p:nvGrpSpPr>
          <p:cNvPr id="246797" name="Group 13"/>
          <p:cNvGrpSpPr>
            <a:grpSpLocks/>
          </p:cNvGrpSpPr>
          <p:nvPr/>
        </p:nvGrpSpPr>
        <p:grpSpPr bwMode="auto">
          <a:xfrm>
            <a:off x="838200" y="3228975"/>
            <a:ext cx="1828800" cy="857250"/>
            <a:chOff x="528" y="1698"/>
            <a:chExt cx="1152" cy="540"/>
          </a:xfrm>
        </p:grpSpPr>
        <p:cxnSp>
          <p:nvCxnSpPr>
            <p:cNvPr id="246798" name="AutoShape 14"/>
            <p:cNvCxnSpPr>
              <a:cxnSpLocks noChangeShapeType="1"/>
              <a:stCxn id="246787" idx="2"/>
              <a:endCxn id="246792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9" name="Rectangle 15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3200400" y="35052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895600" y="4267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246802" name="Group 18"/>
          <p:cNvGrpSpPr>
            <a:grpSpLocks/>
          </p:cNvGrpSpPr>
          <p:nvPr/>
        </p:nvGrpSpPr>
        <p:grpSpPr bwMode="auto">
          <a:xfrm>
            <a:off x="1790700" y="4676775"/>
            <a:ext cx="1409700" cy="1266825"/>
            <a:chOff x="1128" y="2610"/>
            <a:chExt cx="888" cy="798"/>
          </a:xfrm>
        </p:grpSpPr>
        <p:cxnSp>
          <p:nvCxnSpPr>
            <p:cNvPr id="246803" name="AutoShape 19"/>
            <p:cNvCxnSpPr>
              <a:cxnSpLocks noChangeShapeType="1"/>
              <a:stCxn id="246792" idx="2"/>
              <a:endCxn id="246805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4" name="Rectangle 20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24000" y="5943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grpSp>
        <p:nvGrpSpPr>
          <p:cNvPr id="246806" name="Group 22"/>
          <p:cNvGrpSpPr>
            <a:grpSpLocks/>
          </p:cNvGrpSpPr>
          <p:nvPr/>
        </p:nvGrpSpPr>
        <p:grpSpPr bwMode="auto">
          <a:xfrm>
            <a:off x="5029200" y="3457575"/>
            <a:ext cx="1485900" cy="628650"/>
            <a:chOff x="3168" y="1842"/>
            <a:chExt cx="936" cy="396"/>
          </a:xfrm>
        </p:grpSpPr>
        <p:cxnSp>
          <p:nvCxnSpPr>
            <p:cNvPr id="246807" name="AutoShape 23"/>
            <p:cNvCxnSpPr>
              <a:cxnSpLocks noChangeShapeType="1"/>
              <a:stCxn id="246788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8" name="Rectangle 24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grpSp>
        <p:nvGrpSpPr>
          <p:cNvPr id="246809" name="Group 25"/>
          <p:cNvGrpSpPr>
            <a:grpSpLocks/>
          </p:cNvGrpSpPr>
          <p:nvPr/>
        </p:nvGrpSpPr>
        <p:grpSpPr bwMode="auto">
          <a:xfrm>
            <a:off x="6515100" y="3457575"/>
            <a:ext cx="1638300" cy="628650"/>
            <a:chOff x="4104" y="1842"/>
            <a:chExt cx="1032" cy="396"/>
          </a:xfrm>
        </p:grpSpPr>
        <p:cxnSp>
          <p:nvCxnSpPr>
            <p:cNvPr id="246810" name="AutoShape 26"/>
            <p:cNvCxnSpPr>
              <a:cxnSpLocks noChangeShapeType="1"/>
              <a:stCxn id="246788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11" name="Rectangle 27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</p:grpSp>
      <p:sp>
        <p:nvSpPr>
          <p:cNvPr id="246812" name="Rectangle 28"/>
          <p:cNvSpPr>
            <a:spLocks noChangeArrowheads="1"/>
          </p:cNvSpPr>
          <p:nvPr/>
        </p:nvSpPr>
        <p:spPr bwMode="auto">
          <a:xfrm>
            <a:off x="70104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48006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246814" name="Rectangle 30"/>
          <p:cNvSpPr>
            <a:spLocks noChangeArrowheads="1"/>
          </p:cNvSpPr>
          <p:nvPr/>
        </p:nvSpPr>
        <p:spPr bwMode="auto">
          <a:xfrm>
            <a:off x="152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246815" name="Rectangle 31"/>
          <p:cNvSpPr>
            <a:spLocks noChangeArrowheads="1"/>
          </p:cNvSpPr>
          <p:nvPr/>
        </p:nvSpPr>
        <p:spPr bwMode="auto">
          <a:xfrm>
            <a:off x="2438400" y="5943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246816" name="Rectangle 32"/>
          <p:cNvSpPr>
            <a:spLocks noChangeArrowheads="1"/>
          </p:cNvSpPr>
          <p:nvPr/>
        </p:nvSpPr>
        <p:spPr bwMode="auto">
          <a:xfrm>
            <a:off x="3352800" y="3886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e4, e6</a:t>
            </a: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48768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70866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246819" name="Rectangle 35"/>
          <p:cNvSpPr>
            <a:spLocks noChangeArrowheads="1"/>
          </p:cNvSpPr>
          <p:nvPr/>
        </p:nvSpPr>
        <p:spPr bwMode="auto">
          <a:xfrm>
            <a:off x="539750" y="23495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   e1, e5, e4, e6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     thread, length, where</a:t>
            </a:r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0" name="Rectangle 36"/>
          <p:cNvSpPr>
            <a:spLocks noChangeArrowheads="1"/>
          </p:cNvSpPr>
          <p:nvPr/>
        </p:nvSpPr>
        <p:spPr bwMode="auto">
          <a:xfrm>
            <a:off x="66294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e3</a:t>
            </a:r>
          </a:p>
        </p:txBody>
      </p: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0" y="4005263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e5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length, 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where</a:t>
            </a: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4140200" y="8366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e2, e3, e5, e4, e6           </a:t>
            </a:r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  <a:noFill/>
          <a:ln/>
        </p:spPr>
        <p:txBody>
          <a:bodyPr/>
          <a:lstStyle/>
          <a:p>
            <a:r>
              <a:rPr lang="en-US" dirty="0"/>
              <a:t>Building a Decision Tree </a:t>
            </a:r>
            <a:r>
              <a:rPr lang="en-US" sz="2400" dirty="0" smtClean="0"/>
              <a:t>(Newsgroup Read Domain)</a:t>
            </a:r>
            <a:endParaRPr lang="en-US" sz="2400" dirty="0"/>
          </a:p>
        </p:txBody>
      </p:sp>
      <p:grpSp>
        <p:nvGrpSpPr>
          <p:cNvPr id="246824" name="Group 40"/>
          <p:cNvGrpSpPr>
            <a:grpSpLocks/>
          </p:cNvGrpSpPr>
          <p:nvPr/>
        </p:nvGrpSpPr>
        <p:grpSpPr bwMode="auto">
          <a:xfrm>
            <a:off x="228600" y="4676775"/>
            <a:ext cx="1562100" cy="1038225"/>
            <a:chOff x="144" y="2946"/>
            <a:chExt cx="984" cy="654"/>
          </a:xfrm>
        </p:grpSpPr>
        <p:cxnSp>
          <p:nvCxnSpPr>
            <p:cNvPr id="246825" name="AutoShape 41"/>
            <p:cNvCxnSpPr>
              <a:cxnSpLocks noChangeShapeType="1"/>
              <a:stCxn id="246792" idx="2"/>
            </p:cNvCxnSpPr>
            <p:nvPr/>
          </p:nvCxnSpPr>
          <p:spPr bwMode="auto">
            <a:xfrm flipH="1">
              <a:off x="864" y="2946"/>
              <a:ext cx="264" cy="65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26" name="Rectangle 42"/>
            <p:cNvSpPr>
              <a:spLocks noChangeArrowheads="1"/>
            </p:cNvSpPr>
            <p:nvPr/>
          </p:nvSpPr>
          <p:spPr bwMode="auto">
            <a:xfrm>
              <a:off x="144" y="33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096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 autoUpdateAnimBg="0"/>
      <p:bldP spid="246787" grpId="0" animBg="1" autoUpdateAnimBg="0"/>
      <p:bldP spid="246788" grpId="0" animBg="1" autoUpdateAnimBg="0"/>
      <p:bldP spid="246792" grpId="0" animBg="1" autoUpdateAnimBg="0"/>
      <p:bldP spid="246800" grpId="0" autoUpdateAnimBg="0"/>
      <p:bldP spid="246801" grpId="0" autoUpdateAnimBg="0"/>
      <p:bldP spid="246805" grpId="0" autoUpdateAnimBg="0"/>
      <p:bldP spid="246812" grpId="0" autoUpdateAnimBg="0"/>
      <p:bldP spid="246813" grpId="0" autoUpdateAnimBg="0"/>
      <p:bldP spid="246814" grpId="0" autoUpdateAnimBg="0"/>
      <p:bldP spid="246815" grpId="0" autoUpdateAnimBg="0"/>
      <p:bldP spid="246816" grpId="0" autoUpdateAnimBg="0"/>
      <p:bldP spid="246817" grpId="0" autoUpdateAnimBg="0"/>
      <p:bldP spid="246818" grpId="0" autoUpdateAnimBg="0"/>
      <p:bldP spid="246819" grpId="0" autoUpdateAnimBg="0"/>
      <p:bldP spid="246820" grpId="0" autoUpdateAnimBg="0"/>
      <p:bldP spid="246821" grpId="0" autoUpdateAnimBg="0"/>
      <p:bldP spid="246822" grpId="0" autoUpdateAnimBg="0"/>
      <p:bldP spid="246827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AAEC-6E32-4A08-84EF-8B15C99A4AAD}" type="slidenum">
              <a:rPr lang="en-US"/>
              <a:pPr/>
              <a:t>47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304800"/>
            <a:ext cx="8839200" cy="685800"/>
          </a:xfrm>
        </p:spPr>
        <p:txBody>
          <a:bodyPr/>
          <a:lstStyle/>
          <a:p>
            <a:pPr algn="l"/>
            <a:r>
              <a:rPr lang="en-US" dirty="0"/>
              <a:t>                  Decision Tree Learning</a:t>
            </a:r>
          </a:p>
        </p:txBody>
      </p:sp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CA" sz="2800"/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304800" y="2590800"/>
            <a:ext cx="7315200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9220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function</a:t>
            </a:r>
            <a:r>
              <a:rPr lang="en-US" sz="2000" dirty="0"/>
              <a:t> DT-Learning(</a:t>
            </a:r>
            <a:r>
              <a:rPr lang="en-US" sz="2000" i="1" dirty="0"/>
              <a:t>examples, </a:t>
            </a:r>
            <a:r>
              <a:rPr lang="en-US" sz="2000" i="1" dirty="0" err="1"/>
              <a:t>attributes,default</a:t>
            </a:r>
            <a:r>
              <a:rPr lang="en-US" sz="2000" dirty="0"/>
              <a:t>) </a:t>
            </a:r>
            <a:r>
              <a:rPr lang="en-US" sz="2000" b="1" dirty="0"/>
              <a:t>returns</a:t>
            </a:r>
            <a:r>
              <a:rPr lang="en-US" sz="2000" dirty="0"/>
              <a:t> a decision tree</a:t>
            </a:r>
          </a:p>
          <a:p>
            <a:r>
              <a:rPr lang="en-US" sz="2000" dirty="0"/>
              <a:t>  </a:t>
            </a:r>
            <a:r>
              <a:rPr lang="en-US" sz="2000" b="1" dirty="0"/>
              <a:t>inputs</a:t>
            </a:r>
            <a:r>
              <a:rPr lang="en-US" sz="2000" dirty="0"/>
              <a:t>: </a:t>
            </a:r>
            <a:r>
              <a:rPr lang="en-US" sz="2000" i="1" dirty="0"/>
              <a:t>examples</a:t>
            </a:r>
            <a:r>
              <a:rPr lang="en-US" sz="2000" dirty="0"/>
              <a:t>, set of examples.</a:t>
            </a:r>
          </a:p>
          <a:p>
            <a:r>
              <a:rPr lang="en-US" sz="2000" dirty="0"/>
              <a:t>              </a:t>
            </a:r>
            <a:r>
              <a:rPr lang="en-US" sz="2000" i="1" dirty="0"/>
              <a:t>attributes</a:t>
            </a:r>
            <a:r>
              <a:rPr lang="en-US" sz="2000" dirty="0"/>
              <a:t>, set of attributes</a:t>
            </a:r>
          </a:p>
          <a:p>
            <a:r>
              <a:rPr lang="en-US" sz="2000" dirty="0"/>
              <a:t>              </a:t>
            </a:r>
            <a:r>
              <a:rPr lang="en-US" sz="2000" i="1" dirty="0"/>
              <a:t>default,</a:t>
            </a:r>
            <a:r>
              <a:rPr lang="en-US" sz="2000" dirty="0"/>
              <a:t> default value for the target attribute</a:t>
            </a:r>
          </a:p>
          <a:p>
            <a:r>
              <a:rPr lang="en-US" sz="2000" dirty="0"/>
              <a:t>  </a:t>
            </a:r>
            <a:r>
              <a:rPr lang="en-US" sz="2000" b="1" dirty="0"/>
              <a:t>if</a:t>
            </a:r>
            <a:r>
              <a:rPr lang="en-US" sz="2000" dirty="0"/>
              <a:t> </a:t>
            </a:r>
            <a:r>
              <a:rPr lang="en-US" sz="2000" i="1" dirty="0"/>
              <a:t>examples</a:t>
            </a:r>
            <a:r>
              <a:rPr lang="en-US" sz="2000" dirty="0"/>
              <a:t> is empty </a:t>
            </a:r>
            <a:r>
              <a:rPr lang="en-US" sz="2000" b="1" dirty="0"/>
              <a:t>then return</a:t>
            </a:r>
            <a:r>
              <a:rPr lang="en-US" sz="2000" dirty="0"/>
              <a:t> </a:t>
            </a:r>
            <a:r>
              <a:rPr lang="en-US" sz="2000" i="1" dirty="0"/>
              <a:t>default</a:t>
            </a:r>
          </a:p>
          <a:p>
            <a:r>
              <a:rPr lang="en-US" sz="2000" i="1" dirty="0"/>
              <a:t>  </a:t>
            </a:r>
            <a:r>
              <a:rPr lang="en-US" sz="2000" b="1" dirty="0"/>
              <a:t>else if</a:t>
            </a:r>
            <a:r>
              <a:rPr lang="en-US" sz="2000" dirty="0"/>
              <a:t> all</a:t>
            </a:r>
            <a:r>
              <a:rPr lang="en-US" sz="2000" i="1" dirty="0"/>
              <a:t> examples </a:t>
            </a:r>
            <a:r>
              <a:rPr lang="en-US" sz="2000" dirty="0"/>
              <a:t>have the same classification </a:t>
            </a:r>
            <a:r>
              <a:rPr lang="en-US" sz="2000" b="1" dirty="0"/>
              <a:t>then return</a:t>
            </a:r>
            <a:r>
              <a:rPr lang="en-US" sz="2000" dirty="0"/>
              <a:t> the classification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else if</a:t>
            </a:r>
            <a:r>
              <a:rPr lang="en-US" sz="2000" dirty="0"/>
              <a:t> </a:t>
            </a:r>
            <a:r>
              <a:rPr lang="en-US" sz="2000" i="1" dirty="0"/>
              <a:t>attributes</a:t>
            </a:r>
            <a:r>
              <a:rPr lang="en-US" sz="2000" dirty="0"/>
              <a:t> is empty </a:t>
            </a:r>
            <a:r>
              <a:rPr lang="en-US" sz="2000" b="1" dirty="0"/>
              <a:t>then return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Something</a:t>
            </a:r>
            <a:r>
              <a:rPr lang="en-US" sz="2000" dirty="0"/>
              <a:t>(</a:t>
            </a:r>
            <a:r>
              <a:rPr lang="en-US" sz="2000" i="1" dirty="0"/>
              <a:t>examples</a:t>
            </a:r>
            <a:r>
              <a:rPr lang="en-US" sz="2000" dirty="0"/>
              <a:t>)</a:t>
            </a:r>
          </a:p>
          <a:p>
            <a:r>
              <a:rPr lang="en-US" sz="2000" dirty="0"/>
              <a:t>  </a:t>
            </a:r>
            <a:r>
              <a:rPr lang="en-US" sz="2000" b="1" dirty="0"/>
              <a:t>else</a:t>
            </a:r>
          </a:p>
          <a:p>
            <a:r>
              <a:rPr lang="en-US" sz="2000" dirty="0"/>
              <a:t>        </a:t>
            </a:r>
            <a:r>
              <a:rPr lang="en-US" sz="2000" i="1" dirty="0"/>
              <a:t>best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 Choose-Attribute(</a:t>
            </a:r>
            <a:r>
              <a:rPr lang="en-US" sz="2000" i="1" dirty="0" err="1">
                <a:sym typeface="Symbol" pitchFamily="18" charset="2"/>
              </a:rPr>
              <a:t>attributes,examples</a:t>
            </a:r>
            <a:r>
              <a:rPr lang="en-US" sz="2000" dirty="0">
                <a:sym typeface="Symbol" pitchFamily="18" charset="2"/>
              </a:rPr>
              <a:t>)</a:t>
            </a:r>
          </a:p>
          <a:p>
            <a:r>
              <a:rPr lang="en-US" sz="2000" dirty="0">
                <a:sym typeface="Symbol" pitchFamily="18" charset="2"/>
              </a:rPr>
              <a:t>        </a:t>
            </a:r>
            <a:r>
              <a:rPr lang="en-US" sz="2000" i="1" dirty="0">
                <a:sym typeface="Symbol" pitchFamily="18" charset="2"/>
              </a:rPr>
              <a:t>tree</a:t>
            </a:r>
            <a:r>
              <a:rPr lang="en-US" sz="2000" dirty="0">
                <a:sym typeface="Symbol" pitchFamily="18" charset="2"/>
              </a:rPr>
              <a:t>  a new decision tree with root at </a:t>
            </a:r>
            <a:r>
              <a:rPr lang="en-US" sz="2000" i="1" dirty="0">
                <a:sym typeface="Symbol" pitchFamily="18" charset="2"/>
              </a:rPr>
              <a:t>best</a:t>
            </a:r>
          </a:p>
          <a:p>
            <a:r>
              <a:rPr lang="en-US" sz="2000" i="1" dirty="0">
                <a:sym typeface="Symbol" pitchFamily="18" charset="2"/>
              </a:rPr>
              <a:t>        m 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>
                <a:solidFill>
                  <a:srgbClr val="D60093"/>
                </a:solidFill>
              </a:rPr>
              <a:t>Something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i="1" dirty="0"/>
              <a:t>examples</a:t>
            </a:r>
            <a:r>
              <a:rPr lang="en-US" sz="2000" dirty="0"/>
              <a:t>))</a:t>
            </a:r>
            <a:r>
              <a:rPr lang="en-US" dirty="0"/>
              <a:t> </a:t>
            </a:r>
            <a:endParaRPr lang="en-US" sz="2000" i="1" dirty="0">
              <a:sym typeface="Symbol" pitchFamily="18" charset="2"/>
            </a:endParaRPr>
          </a:p>
          <a:p>
            <a:r>
              <a:rPr lang="en-US" sz="2000" i="1" dirty="0">
                <a:sym typeface="Symbol" pitchFamily="18" charset="2"/>
              </a:rPr>
              <a:t>        </a:t>
            </a:r>
            <a:r>
              <a:rPr lang="en-US" sz="2000" b="1" dirty="0">
                <a:sym typeface="Symbol" pitchFamily="18" charset="2"/>
              </a:rPr>
              <a:t>for each</a:t>
            </a:r>
            <a:r>
              <a:rPr lang="en-US" sz="2000" i="1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value</a:t>
            </a:r>
            <a:r>
              <a:rPr lang="en-US" sz="2000" i="1" dirty="0">
                <a:sym typeface="Symbol" pitchFamily="18" charset="2"/>
              </a:rPr>
              <a:t> v</a:t>
            </a:r>
            <a:r>
              <a:rPr lang="en-US" sz="2000" i="1" baseline="-25000" dirty="0">
                <a:sym typeface="Symbol" pitchFamily="18" charset="2"/>
              </a:rPr>
              <a:t>i</a:t>
            </a:r>
            <a:r>
              <a:rPr lang="en-US" sz="2000" i="1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of</a:t>
            </a:r>
            <a:r>
              <a:rPr lang="en-US" sz="2000" i="1" dirty="0">
                <a:sym typeface="Symbol" pitchFamily="18" charset="2"/>
              </a:rPr>
              <a:t> best </a:t>
            </a:r>
            <a:r>
              <a:rPr lang="en-US" sz="2000" dirty="0">
                <a:sym typeface="Symbol" pitchFamily="18" charset="2"/>
              </a:rPr>
              <a:t>do</a:t>
            </a:r>
            <a:r>
              <a:rPr lang="en-US" sz="2000" i="1" dirty="0">
                <a:sym typeface="Symbol" pitchFamily="18" charset="2"/>
              </a:rPr>
              <a:t> </a:t>
            </a:r>
          </a:p>
          <a:p>
            <a:r>
              <a:rPr lang="en-US" sz="2000" i="1" dirty="0">
                <a:sym typeface="Symbol" pitchFamily="18" charset="2"/>
              </a:rPr>
              <a:t>          </a:t>
            </a:r>
            <a:r>
              <a:rPr lang="en-US" sz="2000" i="1" dirty="0" err="1">
                <a:sym typeface="Symbol" pitchFamily="18" charset="2"/>
              </a:rPr>
              <a:t>examples</a:t>
            </a:r>
            <a:r>
              <a:rPr lang="en-US" sz="2000" i="1" baseline="-25000" dirty="0" err="1">
                <a:sym typeface="Symbol" pitchFamily="18" charset="2"/>
              </a:rPr>
              <a:t>i</a:t>
            </a:r>
            <a:r>
              <a:rPr lang="en-US" sz="2000" i="1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{elements of </a:t>
            </a:r>
            <a:r>
              <a:rPr lang="en-US" sz="2000" i="1" dirty="0">
                <a:sym typeface="Symbol" pitchFamily="18" charset="2"/>
              </a:rPr>
              <a:t>examples </a:t>
            </a:r>
            <a:r>
              <a:rPr lang="en-US" sz="2000" dirty="0">
                <a:sym typeface="Symbol" pitchFamily="18" charset="2"/>
              </a:rPr>
              <a:t>with</a:t>
            </a:r>
            <a:r>
              <a:rPr lang="en-US" sz="2000" i="1" dirty="0">
                <a:sym typeface="Symbol" pitchFamily="18" charset="2"/>
              </a:rPr>
              <a:t> best = v</a:t>
            </a:r>
            <a:r>
              <a:rPr lang="en-US" sz="2000" i="1" baseline="-25000" dirty="0">
                <a:sym typeface="Symbol" pitchFamily="18" charset="2"/>
              </a:rPr>
              <a:t>i</a:t>
            </a:r>
            <a:r>
              <a:rPr lang="en-US" sz="2000" i="1" dirty="0">
                <a:sym typeface="Symbol" pitchFamily="18" charset="2"/>
              </a:rPr>
              <a:t>}</a:t>
            </a:r>
          </a:p>
          <a:p>
            <a:r>
              <a:rPr lang="en-US" sz="2000" i="1" dirty="0">
                <a:sym typeface="Symbol" pitchFamily="18" charset="2"/>
              </a:rPr>
              <a:t>          </a:t>
            </a:r>
            <a:r>
              <a:rPr lang="en-US" sz="2000" dirty="0" err="1">
                <a:sym typeface="Symbol" pitchFamily="18" charset="2"/>
              </a:rPr>
              <a:t>subtree</a:t>
            </a:r>
            <a:r>
              <a:rPr lang="en-US" sz="2000" dirty="0">
                <a:sym typeface="Symbol" pitchFamily="18" charset="2"/>
              </a:rPr>
              <a:t>  </a:t>
            </a:r>
            <a:r>
              <a:rPr lang="en-US" sz="2000" dirty="0"/>
              <a:t>DT-Learning(</a:t>
            </a:r>
            <a:r>
              <a:rPr lang="en-US" sz="2000" i="1" dirty="0" err="1"/>
              <a:t>examples</a:t>
            </a:r>
            <a:r>
              <a:rPr lang="en-US" sz="2000" i="1" baseline="-25000" dirty="0" err="1">
                <a:sym typeface="Symbol" pitchFamily="18" charset="2"/>
              </a:rPr>
              <a:t>i</a:t>
            </a:r>
            <a:r>
              <a:rPr lang="en-US" sz="2000" i="1" dirty="0"/>
              <a:t>, attributes - best, m)</a:t>
            </a:r>
            <a:endParaRPr lang="en-US" sz="2000" dirty="0"/>
          </a:p>
          <a:p>
            <a:r>
              <a:rPr lang="en-US" sz="2000" dirty="0"/>
              <a:t>          add a branch to </a:t>
            </a:r>
            <a:r>
              <a:rPr lang="en-US" sz="2000" i="1" dirty="0"/>
              <a:t>tree</a:t>
            </a:r>
            <a:r>
              <a:rPr lang="en-US" sz="2000" dirty="0"/>
              <a:t> with label </a:t>
            </a:r>
            <a:r>
              <a:rPr lang="en-US" sz="2000" i="1" dirty="0">
                <a:sym typeface="Symbol" pitchFamily="18" charset="2"/>
              </a:rPr>
              <a:t>v</a:t>
            </a:r>
            <a:r>
              <a:rPr lang="en-US" sz="2000" i="1" baseline="-25000" dirty="0">
                <a:sym typeface="Symbol" pitchFamily="18" charset="2"/>
              </a:rPr>
              <a:t>i</a:t>
            </a:r>
            <a:r>
              <a:rPr lang="en-US" sz="2000" dirty="0"/>
              <a:t> and </a:t>
            </a:r>
            <a:r>
              <a:rPr lang="en-US" sz="2000" dirty="0" err="1"/>
              <a:t>subtree</a:t>
            </a:r>
            <a:r>
              <a:rPr lang="en-US" sz="2000" dirty="0"/>
              <a:t> </a:t>
            </a:r>
            <a:r>
              <a:rPr lang="en-US" sz="2000" i="1" dirty="0" err="1"/>
              <a:t>subtree</a:t>
            </a:r>
            <a:endParaRPr lang="en-US" sz="2000" i="1" dirty="0"/>
          </a:p>
          <a:p>
            <a:r>
              <a:rPr lang="en-US" sz="2000" i="1" dirty="0"/>
              <a:t>       </a:t>
            </a:r>
            <a:r>
              <a:rPr lang="en-US" sz="2000" b="1" dirty="0"/>
              <a:t>end</a:t>
            </a:r>
          </a:p>
          <a:p>
            <a:r>
              <a:rPr lang="en-US" sz="2000" b="1" dirty="0"/>
              <a:t>       return</a:t>
            </a:r>
            <a:r>
              <a:rPr lang="en-US" sz="2000" i="1" dirty="0"/>
              <a:t> tree</a:t>
            </a:r>
            <a:endParaRPr lang="en-US" sz="2000" i="1" dirty="0">
              <a:sym typeface="Symbol" pitchFamily="18" charset="2"/>
            </a:endParaRPr>
          </a:p>
          <a:p>
            <a:endParaRPr lang="en-US" sz="2000" dirty="0">
              <a:sym typeface="Symbol" pitchFamily="18" charset="2"/>
            </a:endParaRPr>
          </a:p>
        </p:txBody>
      </p:sp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304800" y="3200400"/>
            <a:ext cx="7315200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0" grpId="0" animBg="1"/>
      <p:bldP spid="24474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2357430"/>
            <a:ext cx="7072362" cy="307183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3214686"/>
            <a:ext cx="7072362" cy="22145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FF7E-99A6-47D5-86A8-19D8DE0C7D11}" type="slidenum">
              <a:rPr lang="en-US"/>
              <a:pPr/>
              <a:t>5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Components of the Learning Problem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50825" y="908050"/>
            <a:ext cx="84978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Task:</a:t>
            </a:r>
            <a:r>
              <a:rPr lang="en-US" sz="2800" dirty="0"/>
              <a:t> the behavior or task that’s being </a:t>
            </a:r>
            <a:r>
              <a:rPr lang="en-US" sz="2800" dirty="0" smtClean="0"/>
              <a:t>improved.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dirty="0" smtClean="0"/>
              <a:t>For </a:t>
            </a:r>
            <a:r>
              <a:rPr lang="en-US" dirty="0"/>
              <a:t>example: classification, acting in an environment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Data:</a:t>
            </a:r>
            <a:r>
              <a:rPr lang="en-US" sz="2800" dirty="0"/>
              <a:t> the experiences that are being used to improve performance in the task.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Measure of improvement</a:t>
            </a:r>
            <a:r>
              <a:rPr lang="en-US" sz="2800" dirty="0"/>
              <a:t>: How can the improvement be measured</a:t>
            </a:r>
            <a:r>
              <a:rPr lang="en-US" sz="2800" dirty="0" smtClean="0"/>
              <a:t>?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dirty="0"/>
              <a:t>For example: increasing accuracy in prediction, new skills that  were not present initially, improved speed.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3929066"/>
            <a:ext cx="7072362" cy="15001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5286388"/>
            <a:ext cx="7072362" cy="142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3810000" y="1295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2057400" y="27432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5943600" y="29718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1857375"/>
            <a:ext cx="2171700" cy="857250"/>
            <a:chOff x="1392" y="834"/>
            <a:chExt cx="1368" cy="540"/>
          </a:xfrm>
        </p:grpSpPr>
        <p:cxnSp>
          <p:nvCxnSpPr>
            <p:cNvPr id="246790" name="AutoShape 6"/>
            <p:cNvCxnSpPr>
              <a:cxnSpLocks noChangeShapeType="1"/>
              <a:stCxn id="246786" idx="2"/>
              <a:endCxn id="246787" idx="0"/>
            </p:cNvCxnSpPr>
            <p:nvPr/>
          </p:nvCxnSpPr>
          <p:spPr bwMode="auto">
            <a:xfrm flipH="1">
              <a:off x="1680" y="834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392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</p:grpSp>
      <p:sp>
        <p:nvSpPr>
          <p:cNvPr id="246792" name="Rectangle 8"/>
          <p:cNvSpPr>
            <a:spLocks noChangeArrowheads="1"/>
          </p:cNvSpPr>
          <p:nvPr/>
        </p:nvSpPr>
        <p:spPr bwMode="auto">
          <a:xfrm>
            <a:off x="1219200" y="41148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46793" name="AutoShape 9"/>
          <p:cNvCxnSpPr>
            <a:cxnSpLocks noChangeShapeType="1"/>
            <a:stCxn id="246787" idx="2"/>
          </p:cNvCxnSpPr>
          <p:nvPr/>
        </p:nvCxnSpPr>
        <p:spPr bwMode="auto">
          <a:xfrm>
            <a:off x="2667000" y="32289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81500" y="1857375"/>
            <a:ext cx="2247900" cy="1085850"/>
            <a:chOff x="2760" y="834"/>
            <a:chExt cx="1416" cy="684"/>
          </a:xfrm>
        </p:grpSpPr>
        <p:cxnSp>
          <p:nvCxnSpPr>
            <p:cNvPr id="246795" name="AutoShape 11"/>
            <p:cNvCxnSpPr>
              <a:cxnSpLocks noChangeShapeType="1"/>
              <a:stCxn id="246786" idx="2"/>
              <a:endCxn id="246788" idx="0"/>
            </p:cNvCxnSpPr>
            <p:nvPr/>
          </p:nvCxnSpPr>
          <p:spPr bwMode="auto">
            <a:xfrm>
              <a:off x="2760" y="834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6" name="Rectangle 12"/>
            <p:cNvSpPr>
              <a:spLocks noChangeArrowheads="1"/>
            </p:cNvSpPr>
            <p:nvPr/>
          </p:nvSpPr>
          <p:spPr bwMode="auto">
            <a:xfrm>
              <a:off x="3408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3228975"/>
            <a:ext cx="1828800" cy="857250"/>
            <a:chOff x="528" y="1698"/>
            <a:chExt cx="1152" cy="540"/>
          </a:xfrm>
        </p:grpSpPr>
        <p:cxnSp>
          <p:nvCxnSpPr>
            <p:cNvPr id="246798" name="AutoShape 14"/>
            <p:cNvCxnSpPr>
              <a:cxnSpLocks noChangeShapeType="1"/>
              <a:stCxn id="246787" idx="2"/>
              <a:endCxn id="246792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9" name="Rectangle 15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3200400" y="35052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895600" y="4267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790700" y="4676775"/>
            <a:ext cx="1409700" cy="1266825"/>
            <a:chOff x="1128" y="2610"/>
            <a:chExt cx="888" cy="798"/>
          </a:xfrm>
        </p:grpSpPr>
        <p:cxnSp>
          <p:nvCxnSpPr>
            <p:cNvPr id="246803" name="AutoShape 19"/>
            <p:cNvCxnSpPr>
              <a:cxnSpLocks noChangeShapeType="1"/>
              <a:stCxn id="246792" idx="2"/>
              <a:endCxn id="246805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4" name="Rectangle 20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24000" y="5943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029200" y="3457575"/>
            <a:ext cx="1485900" cy="628650"/>
            <a:chOff x="3168" y="1842"/>
            <a:chExt cx="936" cy="396"/>
          </a:xfrm>
        </p:grpSpPr>
        <p:cxnSp>
          <p:nvCxnSpPr>
            <p:cNvPr id="246807" name="AutoShape 23"/>
            <p:cNvCxnSpPr>
              <a:cxnSpLocks noChangeShapeType="1"/>
              <a:stCxn id="246788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8" name="Rectangle 24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515100" y="3457575"/>
            <a:ext cx="1638300" cy="628650"/>
            <a:chOff x="4104" y="1842"/>
            <a:chExt cx="1032" cy="396"/>
          </a:xfrm>
        </p:grpSpPr>
        <p:cxnSp>
          <p:nvCxnSpPr>
            <p:cNvPr id="246810" name="AutoShape 26"/>
            <p:cNvCxnSpPr>
              <a:cxnSpLocks noChangeShapeType="1"/>
              <a:stCxn id="246788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11" name="Rectangle 27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</p:grpSp>
      <p:sp>
        <p:nvSpPr>
          <p:cNvPr id="246812" name="Rectangle 28"/>
          <p:cNvSpPr>
            <a:spLocks noChangeArrowheads="1"/>
          </p:cNvSpPr>
          <p:nvPr/>
        </p:nvSpPr>
        <p:spPr bwMode="auto">
          <a:xfrm>
            <a:off x="70104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48006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246814" name="Rectangle 30"/>
          <p:cNvSpPr>
            <a:spLocks noChangeArrowheads="1"/>
          </p:cNvSpPr>
          <p:nvPr/>
        </p:nvSpPr>
        <p:spPr bwMode="auto">
          <a:xfrm>
            <a:off x="152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246815" name="Rectangle 31"/>
          <p:cNvSpPr>
            <a:spLocks noChangeArrowheads="1"/>
          </p:cNvSpPr>
          <p:nvPr/>
        </p:nvSpPr>
        <p:spPr bwMode="auto">
          <a:xfrm>
            <a:off x="2438400" y="5943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246816" name="Rectangle 32"/>
          <p:cNvSpPr>
            <a:spLocks noChangeArrowheads="1"/>
          </p:cNvSpPr>
          <p:nvPr/>
        </p:nvSpPr>
        <p:spPr bwMode="auto">
          <a:xfrm>
            <a:off x="3352800" y="3886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e4, e6</a:t>
            </a: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48768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70866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246819" name="Rectangle 35"/>
          <p:cNvSpPr>
            <a:spLocks noChangeArrowheads="1"/>
          </p:cNvSpPr>
          <p:nvPr/>
        </p:nvSpPr>
        <p:spPr bwMode="auto">
          <a:xfrm>
            <a:off x="539750" y="23495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   e1, e5, e4, e6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     thread, length, where</a:t>
            </a:r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0" name="Rectangle 36"/>
          <p:cNvSpPr>
            <a:spLocks noChangeArrowheads="1"/>
          </p:cNvSpPr>
          <p:nvPr/>
        </p:nvSpPr>
        <p:spPr bwMode="auto">
          <a:xfrm>
            <a:off x="66294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e3</a:t>
            </a:r>
          </a:p>
        </p:txBody>
      </p: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0" y="4005263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e5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length, 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where</a:t>
            </a: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4140200" y="8366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e2, e3, e5, e4, e6           </a:t>
            </a:r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  <a:noFill/>
          <a:ln/>
        </p:spPr>
        <p:txBody>
          <a:bodyPr/>
          <a:lstStyle/>
          <a:p>
            <a:r>
              <a:rPr lang="en-US" dirty="0"/>
              <a:t>Building a Decision Tree </a:t>
            </a:r>
            <a:r>
              <a:rPr lang="en-US" sz="2400" dirty="0" smtClean="0"/>
              <a:t>(Newsgroup Read Domain)</a:t>
            </a:r>
            <a:endParaRPr lang="en-US" sz="2400" dirty="0"/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" y="4676775"/>
            <a:ext cx="1562100" cy="1038225"/>
            <a:chOff x="144" y="2946"/>
            <a:chExt cx="984" cy="654"/>
          </a:xfrm>
        </p:grpSpPr>
        <p:cxnSp>
          <p:nvCxnSpPr>
            <p:cNvPr id="246825" name="AutoShape 41"/>
            <p:cNvCxnSpPr>
              <a:cxnSpLocks noChangeShapeType="1"/>
              <a:stCxn id="246792" idx="2"/>
            </p:cNvCxnSpPr>
            <p:nvPr/>
          </p:nvCxnSpPr>
          <p:spPr bwMode="auto">
            <a:xfrm flipH="1">
              <a:off x="864" y="2946"/>
              <a:ext cx="264" cy="65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26" name="Rectangle 42"/>
            <p:cNvSpPr>
              <a:spLocks noChangeArrowheads="1"/>
            </p:cNvSpPr>
            <p:nvPr/>
          </p:nvSpPr>
          <p:spPr bwMode="auto">
            <a:xfrm>
              <a:off x="144" y="33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096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 autoUpdateAnimBg="0"/>
      <p:bldP spid="246787" grpId="0" animBg="1" autoUpdateAnimBg="0"/>
      <p:bldP spid="246788" grpId="0" animBg="1"/>
      <p:bldP spid="246792" grpId="0" animBg="1" autoUpdateAnimBg="0"/>
      <p:bldP spid="246800" grpId="0" autoUpdateAnimBg="0"/>
      <p:bldP spid="246801" grpId="0" autoUpdateAnimBg="0"/>
      <p:bldP spid="246805" grpId="0" autoUpdateAnimBg="0"/>
      <p:bldP spid="246812" grpId="0"/>
      <p:bldP spid="246813" grpId="0"/>
      <p:bldP spid="246814" grpId="0" autoUpdateAnimBg="0"/>
      <p:bldP spid="246815" grpId="0" autoUpdateAnimBg="0"/>
      <p:bldP spid="246816" grpId="0" autoUpdateAnimBg="0"/>
      <p:bldP spid="246817" grpId="0"/>
      <p:bldP spid="246818" grpId="0"/>
      <p:bldP spid="246819" grpId="0" autoUpdateAnimBg="0"/>
      <p:bldP spid="246820" grpId="0"/>
      <p:bldP spid="246821" grpId="0" autoUpdateAnimBg="0"/>
      <p:bldP spid="246822" grpId="0" autoUpdateAnimBg="0"/>
      <p:bldP spid="246827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5286388"/>
            <a:ext cx="7072362" cy="142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Action Button: Forward or Next 8">
            <a:hlinkClick r:id="rId3" action="ppaction://hlinksldjump" highlightClick="1"/>
          </p:cNvPr>
          <p:cNvSpPr/>
          <p:nvPr/>
        </p:nvSpPr>
        <p:spPr>
          <a:xfrm>
            <a:off x="7858148" y="285749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214282" y="5286388"/>
            <a:ext cx="7729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/>
              <a:t>Plurality Value selects the most common output among a set of examples,</a:t>
            </a:r>
          </a:p>
          <a:p>
            <a:r>
              <a:rPr lang="en-CA" sz="2000" dirty="0" smtClean="0"/>
              <a:t>breaking ties randomly </a:t>
            </a:r>
            <a:endParaRPr lang="en-CA" sz="20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28662" y="2428868"/>
            <a:ext cx="6215106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57224" y="2928934"/>
            <a:ext cx="6143668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3810000" y="1295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2057400" y="27432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5943600" y="29718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1857375"/>
            <a:ext cx="2171700" cy="857250"/>
            <a:chOff x="1392" y="834"/>
            <a:chExt cx="1368" cy="540"/>
          </a:xfrm>
        </p:grpSpPr>
        <p:cxnSp>
          <p:nvCxnSpPr>
            <p:cNvPr id="246790" name="AutoShape 6"/>
            <p:cNvCxnSpPr>
              <a:cxnSpLocks noChangeShapeType="1"/>
              <a:stCxn id="246786" idx="2"/>
              <a:endCxn id="246787" idx="0"/>
            </p:cNvCxnSpPr>
            <p:nvPr/>
          </p:nvCxnSpPr>
          <p:spPr bwMode="auto">
            <a:xfrm flipH="1">
              <a:off x="1680" y="834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392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</p:grpSp>
      <p:sp>
        <p:nvSpPr>
          <p:cNvPr id="246792" name="Rectangle 8"/>
          <p:cNvSpPr>
            <a:spLocks noChangeArrowheads="1"/>
          </p:cNvSpPr>
          <p:nvPr/>
        </p:nvSpPr>
        <p:spPr bwMode="auto">
          <a:xfrm>
            <a:off x="1219200" y="41148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46793" name="AutoShape 9"/>
          <p:cNvCxnSpPr>
            <a:cxnSpLocks noChangeShapeType="1"/>
            <a:stCxn id="246787" idx="2"/>
          </p:cNvCxnSpPr>
          <p:nvPr/>
        </p:nvCxnSpPr>
        <p:spPr bwMode="auto">
          <a:xfrm>
            <a:off x="2667000" y="32289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81500" y="1857375"/>
            <a:ext cx="2247900" cy="1085850"/>
            <a:chOff x="2760" y="834"/>
            <a:chExt cx="1416" cy="684"/>
          </a:xfrm>
        </p:grpSpPr>
        <p:cxnSp>
          <p:nvCxnSpPr>
            <p:cNvPr id="246795" name="AutoShape 11"/>
            <p:cNvCxnSpPr>
              <a:cxnSpLocks noChangeShapeType="1"/>
              <a:stCxn id="246786" idx="2"/>
              <a:endCxn id="246788" idx="0"/>
            </p:cNvCxnSpPr>
            <p:nvPr/>
          </p:nvCxnSpPr>
          <p:spPr bwMode="auto">
            <a:xfrm>
              <a:off x="2760" y="834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6" name="Rectangle 12"/>
            <p:cNvSpPr>
              <a:spLocks noChangeArrowheads="1"/>
            </p:cNvSpPr>
            <p:nvPr/>
          </p:nvSpPr>
          <p:spPr bwMode="auto">
            <a:xfrm>
              <a:off x="3408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3228975"/>
            <a:ext cx="1828800" cy="857250"/>
            <a:chOff x="528" y="1698"/>
            <a:chExt cx="1152" cy="540"/>
          </a:xfrm>
        </p:grpSpPr>
        <p:cxnSp>
          <p:nvCxnSpPr>
            <p:cNvPr id="246798" name="AutoShape 14"/>
            <p:cNvCxnSpPr>
              <a:cxnSpLocks noChangeShapeType="1"/>
              <a:stCxn id="246787" idx="2"/>
              <a:endCxn id="246792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9" name="Rectangle 15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3200400" y="35052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895600" y="4267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790700" y="4676775"/>
            <a:ext cx="1409700" cy="1266825"/>
            <a:chOff x="1128" y="2610"/>
            <a:chExt cx="888" cy="798"/>
          </a:xfrm>
        </p:grpSpPr>
        <p:cxnSp>
          <p:nvCxnSpPr>
            <p:cNvPr id="246803" name="AutoShape 19"/>
            <p:cNvCxnSpPr>
              <a:cxnSpLocks noChangeShapeType="1"/>
              <a:stCxn id="246792" idx="2"/>
              <a:endCxn id="246805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4" name="Rectangle 20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24000" y="5943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029200" y="3457575"/>
            <a:ext cx="1485900" cy="628650"/>
            <a:chOff x="3168" y="1842"/>
            <a:chExt cx="936" cy="396"/>
          </a:xfrm>
        </p:grpSpPr>
        <p:cxnSp>
          <p:nvCxnSpPr>
            <p:cNvPr id="246807" name="AutoShape 23"/>
            <p:cNvCxnSpPr>
              <a:cxnSpLocks noChangeShapeType="1"/>
              <a:stCxn id="246788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8" name="Rectangle 24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515100" y="3457575"/>
            <a:ext cx="1638300" cy="628650"/>
            <a:chOff x="4104" y="1842"/>
            <a:chExt cx="1032" cy="396"/>
          </a:xfrm>
        </p:grpSpPr>
        <p:cxnSp>
          <p:nvCxnSpPr>
            <p:cNvPr id="246810" name="AutoShape 26"/>
            <p:cNvCxnSpPr>
              <a:cxnSpLocks noChangeShapeType="1"/>
              <a:stCxn id="246788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11" name="Rectangle 27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</p:grpSp>
      <p:sp>
        <p:nvSpPr>
          <p:cNvPr id="246812" name="Rectangle 28"/>
          <p:cNvSpPr>
            <a:spLocks noChangeArrowheads="1"/>
          </p:cNvSpPr>
          <p:nvPr/>
        </p:nvSpPr>
        <p:spPr bwMode="auto">
          <a:xfrm>
            <a:off x="70104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48006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246814" name="Rectangle 30"/>
          <p:cNvSpPr>
            <a:spLocks noChangeArrowheads="1"/>
          </p:cNvSpPr>
          <p:nvPr/>
        </p:nvSpPr>
        <p:spPr bwMode="auto">
          <a:xfrm>
            <a:off x="152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246815" name="Rectangle 31"/>
          <p:cNvSpPr>
            <a:spLocks noChangeArrowheads="1"/>
          </p:cNvSpPr>
          <p:nvPr/>
        </p:nvSpPr>
        <p:spPr bwMode="auto">
          <a:xfrm>
            <a:off x="2438400" y="5943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246816" name="Rectangle 32"/>
          <p:cNvSpPr>
            <a:spLocks noChangeArrowheads="1"/>
          </p:cNvSpPr>
          <p:nvPr/>
        </p:nvSpPr>
        <p:spPr bwMode="auto">
          <a:xfrm>
            <a:off x="3352800" y="3886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e4, e6</a:t>
            </a: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48768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70866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246819" name="Rectangle 35"/>
          <p:cNvSpPr>
            <a:spLocks noChangeArrowheads="1"/>
          </p:cNvSpPr>
          <p:nvPr/>
        </p:nvSpPr>
        <p:spPr bwMode="auto">
          <a:xfrm>
            <a:off x="539750" y="23495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   e1, e5, e4, e6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     thread, length, where</a:t>
            </a:r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0" name="Rectangle 36"/>
          <p:cNvSpPr>
            <a:spLocks noChangeArrowheads="1"/>
          </p:cNvSpPr>
          <p:nvPr/>
        </p:nvSpPr>
        <p:spPr bwMode="auto">
          <a:xfrm>
            <a:off x="66294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e3</a:t>
            </a:r>
          </a:p>
        </p:txBody>
      </p: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0" y="4005263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e1, e5</a:t>
            </a:r>
          </a:p>
          <a:p>
            <a:pPr algn="ctr"/>
            <a:r>
              <a:rPr lang="en-US" sz="2000" dirty="0">
                <a:solidFill>
                  <a:srgbClr val="9933FF"/>
                </a:solidFill>
              </a:rPr>
              <a:t>length, </a:t>
            </a:r>
          </a:p>
          <a:p>
            <a:pPr algn="ctr"/>
            <a:r>
              <a:rPr lang="en-US" sz="2000" dirty="0">
                <a:solidFill>
                  <a:srgbClr val="9933FF"/>
                </a:solidFill>
              </a:rPr>
              <a:t>where</a:t>
            </a: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4140200" y="8366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e2, e3, e5, e4, e6           </a:t>
            </a:r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  <a:noFill/>
          <a:ln/>
        </p:spPr>
        <p:txBody>
          <a:bodyPr/>
          <a:lstStyle/>
          <a:p>
            <a:r>
              <a:rPr lang="en-US" dirty="0"/>
              <a:t>Building a Decision Tree </a:t>
            </a:r>
            <a:r>
              <a:rPr lang="en-US" sz="2400" dirty="0" smtClean="0"/>
              <a:t>(Newsgroup Read Domain)</a:t>
            </a:r>
            <a:endParaRPr lang="en-US" sz="2400" dirty="0"/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" y="4676775"/>
            <a:ext cx="1562100" cy="1038225"/>
            <a:chOff x="144" y="2946"/>
            <a:chExt cx="984" cy="654"/>
          </a:xfrm>
        </p:grpSpPr>
        <p:cxnSp>
          <p:nvCxnSpPr>
            <p:cNvPr id="246825" name="AutoShape 41"/>
            <p:cNvCxnSpPr>
              <a:cxnSpLocks noChangeShapeType="1"/>
              <a:stCxn id="246792" idx="2"/>
            </p:cNvCxnSpPr>
            <p:nvPr/>
          </p:nvCxnSpPr>
          <p:spPr bwMode="auto">
            <a:xfrm flipH="1">
              <a:off x="864" y="2946"/>
              <a:ext cx="264" cy="65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26" name="Rectangle 42"/>
            <p:cNvSpPr>
              <a:spLocks noChangeArrowheads="1"/>
            </p:cNvSpPr>
            <p:nvPr/>
          </p:nvSpPr>
          <p:spPr bwMode="auto">
            <a:xfrm>
              <a:off x="144" y="33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096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BE77-07C5-4732-817C-E6C62C6B0664}" type="slidenum">
              <a:rPr lang="en-US"/>
              <a:pPr/>
              <a:t>55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Building a  Decision Tree (2)</a:t>
            </a:r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3995738" y="10525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e2, e3, e5, e4, e6           </a:t>
            </a:r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8847" name="Rectangle 15"/>
          <p:cNvSpPr>
            <a:spLocks noChangeArrowheads="1"/>
          </p:cNvSpPr>
          <p:nvPr/>
        </p:nvSpPr>
        <p:spPr bwMode="auto">
          <a:xfrm>
            <a:off x="3429000" y="2057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248848" name="Group 16"/>
          <p:cNvGrpSpPr>
            <a:grpSpLocks/>
          </p:cNvGrpSpPr>
          <p:nvPr/>
        </p:nvGrpSpPr>
        <p:grpSpPr bwMode="auto">
          <a:xfrm>
            <a:off x="1828800" y="2619375"/>
            <a:ext cx="2171700" cy="857250"/>
            <a:chOff x="1152" y="1650"/>
            <a:chExt cx="1368" cy="540"/>
          </a:xfrm>
        </p:grpSpPr>
        <p:cxnSp>
          <p:nvCxnSpPr>
            <p:cNvPr id="248849" name="AutoShape 17"/>
            <p:cNvCxnSpPr>
              <a:cxnSpLocks noChangeShapeType="1"/>
              <a:stCxn id="248847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8850" name="Rectangle 18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248851" name="Group 19"/>
          <p:cNvGrpSpPr>
            <a:grpSpLocks/>
          </p:cNvGrpSpPr>
          <p:nvPr/>
        </p:nvGrpSpPr>
        <p:grpSpPr bwMode="auto">
          <a:xfrm>
            <a:off x="4000500" y="2619375"/>
            <a:ext cx="2133600" cy="1085850"/>
            <a:chOff x="2520" y="1650"/>
            <a:chExt cx="1344" cy="684"/>
          </a:xfrm>
        </p:grpSpPr>
        <p:cxnSp>
          <p:nvCxnSpPr>
            <p:cNvPr id="248852" name="AutoShape 20"/>
            <p:cNvCxnSpPr>
              <a:cxnSpLocks noChangeShapeType="1"/>
              <a:stCxn id="248847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8853" name="Rectangle 21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8854" name="Rectangle 22"/>
          <p:cNvSpPr>
            <a:spLocks noChangeArrowheads="1"/>
          </p:cNvSpPr>
          <p:nvPr/>
        </p:nvSpPr>
        <p:spPr bwMode="auto">
          <a:xfrm>
            <a:off x="1600200" y="3810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</a:t>
            </a:r>
          </a:p>
        </p:txBody>
      </p:sp>
      <p:sp>
        <p:nvSpPr>
          <p:cNvPr id="248855" name="Rectangle 23"/>
          <p:cNvSpPr>
            <a:spLocks noChangeArrowheads="1"/>
          </p:cNvSpPr>
          <p:nvPr/>
        </p:nvSpPr>
        <p:spPr bwMode="auto">
          <a:xfrm>
            <a:off x="5562600" y="3657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</a:t>
            </a:r>
          </a:p>
        </p:txBody>
      </p:sp>
      <p:sp>
        <p:nvSpPr>
          <p:cNvPr id="248856" name="Rectangle 24"/>
          <p:cNvSpPr>
            <a:spLocks noChangeArrowheads="1"/>
          </p:cNvSpPr>
          <p:nvPr/>
        </p:nvSpPr>
        <p:spPr bwMode="auto">
          <a:xfrm>
            <a:off x="8382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248857" name="Rectangle 25"/>
          <p:cNvSpPr>
            <a:spLocks noChangeArrowheads="1"/>
          </p:cNvSpPr>
          <p:nvPr/>
        </p:nvSpPr>
        <p:spPr bwMode="auto">
          <a:xfrm>
            <a:off x="64008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7" grpId="0" animBg="1" autoUpdateAnimBg="0"/>
      <p:bldP spid="248854" grpId="0" animBg="1" autoUpdateAnimBg="0"/>
      <p:bldP spid="248855" grpId="0" animBg="1" autoUpdateAnimBg="0"/>
      <p:bldP spid="248856" grpId="0" animBg="1" autoUpdateAnimBg="0"/>
      <p:bldP spid="248857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4784-0287-4F65-8D81-A6BA5038DC13}" type="slidenum">
              <a:rPr lang="en-US"/>
              <a:pPr/>
              <a:t>56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return when classification fails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4582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I.e., the Something</a:t>
            </a:r>
            <a:r>
              <a:rPr lang="en-US" sz="2000" i="1"/>
              <a:t>(examples)</a:t>
            </a:r>
            <a:r>
              <a:rPr lang="en-US" sz="2000"/>
              <a:t> in DT-Learning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000"/>
              <a:t>Most likely classification: the value of the classification attribute that appears most frequently in </a:t>
            </a:r>
            <a:r>
              <a:rPr lang="en-US" sz="2000" i="1"/>
              <a:t>examples</a:t>
            </a:r>
          </a:p>
          <a:p>
            <a:endParaRPr lang="en-US" sz="2000" i="1"/>
          </a:p>
          <a:p>
            <a:r>
              <a:rPr lang="en-US" sz="2000"/>
              <a:t>A probability distribution over all possible values on the classification attribute </a:t>
            </a:r>
          </a:p>
          <a:p>
            <a:pPr lvl="1"/>
            <a:r>
              <a:rPr lang="en-US" sz="1800"/>
              <a:t>Based on the frequency of each value in </a:t>
            </a:r>
            <a:r>
              <a:rPr lang="en-US" sz="1800" i="1"/>
              <a:t>examples</a:t>
            </a:r>
          </a:p>
          <a:p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A48F-A4A4-4D1F-BCAB-02A7256CFC72}" type="slidenum">
              <a:rPr lang="en-US"/>
              <a:pPr/>
              <a:t>6</a:t>
            </a:fld>
            <a:endParaRPr lang="en-US"/>
          </a:p>
        </p:txBody>
      </p:sp>
      <p:sp>
        <p:nvSpPr>
          <p:cNvPr id="19865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Learning Task</a:t>
            </a:r>
          </a:p>
        </p:txBody>
      </p:sp>
      <p:sp>
        <p:nvSpPr>
          <p:cNvPr id="198659" name="Rectangle 2051"/>
          <p:cNvSpPr>
            <a:spLocks noChangeArrowheads="1"/>
          </p:cNvSpPr>
          <p:nvPr/>
        </p:nvSpPr>
        <p:spPr bwMode="auto">
          <a:xfrm>
            <a:off x="1905000" y="2819400"/>
            <a:ext cx="5638800" cy="16002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198661" name="Rectangle 2053"/>
          <p:cNvSpPr>
            <a:spLocks noChangeArrowheads="1"/>
          </p:cNvSpPr>
          <p:nvPr/>
        </p:nvSpPr>
        <p:spPr bwMode="auto">
          <a:xfrm>
            <a:off x="3581400" y="28194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 b="1"/>
          </a:p>
          <a:p>
            <a:pPr algn="ctr"/>
            <a:r>
              <a:rPr lang="en-CA" b="1"/>
              <a:t>Learning Agent</a:t>
            </a:r>
          </a:p>
        </p:txBody>
      </p:sp>
      <p:sp>
        <p:nvSpPr>
          <p:cNvPr id="198664" name="Rectangle 2056"/>
          <p:cNvSpPr>
            <a:spLocks noChangeArrowheads="1"/>
          </p:cNvSpPr>
          <p:nvPr/>
        </p:nvSpPr>
        <p:spPr bwMode="auto">
          <a:xfrm>
            <a:off x="304800" y="5181600"/>
            <a:ext cx="3581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Background Knowledge/</a:t>
            </a:r>
          </a:p>
          <a:p>
            <a:pPr algn="ctr"/>
            <a:r>
              <a:rPr lang="en-CA" b="1"/>
              <a:t>Bias</a:t>
            </a:r>
          </a:p>
        </p:txBody>
      </p:sp>
      <p:sp>
        <p:nvSpPr>
          <p:cNvPr id="198665" name="Line 2057"/>
          <p:cNvSpPr>
            <a:spLocks noChangeShapeType="1"/>
          </p:cNvSpPr>
          <p:nvPr/>
        </p:nvSpPr>
        <p:spPr bwMode="auto">
          <a:xfrm>
            <a:off x="7543800" y="4572000"/>
            <a:ext cx="4572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8666" name="Rectangle 2058"/>
          <p:cNvSpPr>
            <a:spLocks noChangeArrowheads="1"/>
          </p:cNvSpPr>
          <p:nvPr/>
        </p:nvSpPr>
        <p:spPr bwMode="auto">
          <a:xfrm>
            <a:off x="4800600" y="10668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Problem/Task</a:t>
            </a:r>
          </a:p>
        </p:txBody>
      </p:sp>
      <p:sp>
        <p:nvSpPr>
          <p:cNvPr id="198667" name="Rectangle 2059"/>
          <p:cNvSpPr>
            <a:spLocks noChangeArrowheads="1"/>
          </p:cNvSpPr>
          <p:nvPr/>
        </p:nvSpPr>
        <p:spPr bwMode="auto">
          <a:xfrm>
            <a:off x="7086600" y="51816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Answer/</a:t>
            </a:r>
          </a:p>
          <a:p>
            <a:pPr algn="ctr"/>
            <a:r>
              <a:rPr lang="en-CA" b="1"/>
              <a:t>Performance</a:t>
            </a:r>
          </a:p>
        </p:txBody>
      </p:sp>
      <p:sp>
        <p:nvSpPr>
          <p:cNvPr id="198669" name="Line 2061"/>
          <p:cNvSpPr>
            <a:spLocks noChangeShapeType="1"/>
          </p:cNvSpPr>
          <p:nvPr/>
        </p:nvSpPr>
        <p:spPr bwMode="auto">
          <a:xfrm flipV="1">
            <a:off x="1295400" y="4495800"/>
            <a:ext cx="53340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8670" name="Line 2062"/>
          <p:cNvSpPr>
            <a:spLocks noChangeShapeType="1"/>
          </p:cNvSpPr>
          <p:nvPr/>
        </p:nvSpPr>
        <p:spPr bwMode="auto">
          <a:xfrm>
            <a:off x="5715000" y="1905000"/>
            <a:ext cx="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8672" name="Line 2064"/>
          <p:cNvSpPr>
            <a:spLocks noChangeShapeType="1"/>
          </p:cNvSpPr>
          <p:nvPr/>
        </p:nvSpPr>
        <p:spPr bwMode="auto">
          <a:xfrm>
            <a:off x="1295400" y="2057400"/>
            <a:ext cx="6096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8673" name="Rectangle 2065"/>
          <p:cNvSpPr>
            <a:spLocks noChangeArrowheads="1"/>
          </p:cNvSpPr>
          <p:nvPr/>
        </p:nvSpPr>
        <p:spPr bwMode="auto">
          <a:xfrm>
            <a:off x="0" y="1219200"/>
            <a:ext cx="3581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Experience/Data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C1D4-59F5-4C45-A0A7-DB60D4D7D57D}" type="slidenum">
              <a:rPr lang="en-US"/>
              <a:pPr/>
              <a:t>7</a:t>
            </a:fld>
            <a:endParaRPr lang="en-US"/>
          </a:p>
        </p:txBody>
      </p:sp>
      <p:sp>
        <p:nvSpPr>
          <p:cNvPr id="1966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CA"/>
              <a:t>Learning Agent</a:t>
            </a:r>
            <a:br>
              <a:rPr lang="en-CA"/>
            </a:br>
            <a:r>
              <a:rPr lang="en-CA"/>
              <a:t>Architecture</a:t>
            </a:r>
          </a:p>
        </p:txBody>
      </p:sp>
      <p:sp>
        <p:nvSpPr>
          <p:cNvPr id="196611" name="Rectangle 2051"/>
          <p:cNvSpPr>
            <a:spLocks noChangeArrowheads="1"/>
          </p:cNvSpPr>
          <p:nvPr/>
        </p:nvSpPr>
        <p:spPr bwMode="auto">
          <a:xfrm>
            <a:off x="762000" y="2590800"/>
            <a:ext cx="7391400" cy="2286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196612" name="Rectangle 2052"/>
          <p:cNvSpPr>
            <a:spLocks noChangeArrowheads="1"/>
          </p:cNvSpPr>
          <p:nvPr/>
        </p:nvSpPr>
        <p:spPr bwMode="auto">
          <a:xfrm>
            <a:off x="914400" y="32004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Induction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3" name="Rectangle 2053"/>
          <p:cNvSpPr>
            <a:spLocks noChangeArrowheads="1"/>
          </p:cNvSpPr>
          <p:nvPr/>
        </p:nvSpPr>
        <p:spPr bwMode="auto">
          <a:xfrm>
            <a:off x="6172200" y="31242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Reasoning 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4" name="Line 2054"/>
          <p:cNvSpPr>
            <a:spLocks noChangeShapeType="1"/>
          </p:cNvSpPr>
          <p:nvPr/>
        </p:nvSpPr>
        <p:spPr bwMode="auto">
          <a:xfrm>
            <a:off x="5638800" y="3733800"/>
            <a:ext cx="6096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5" name="Line 2055"/>
          <p:cNvSpPr>
            <a:spLocks noChangeShapeType="1"/>
          </p:cNvSpPr>
          <p:nvPr/>
        </p:nvSpPr>
        <p:spPr bwMode="auto">
          <a:xfrm flipV="1">
            <a:off x="1295400" y="4267200"/>
            <a:ext cx="304800" cy="12954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6" name="Rectangle 2056"/>
          <p:cNvSpPr>
            <a:spLocks noChangeArrowheads="1"/>
          </p:cNvSpPr>
          <p:nvPr/>
        </p:nvSpPr>
        <p:spPr bwMode="auto">
          <a:xfrm>
            <a:off x="-304800" y="5410200"/>
            <a:ext cx="51816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Background Knowledge/</a:t>
            </a:r>
          </a:p>
          <a:p>
            <a:pPr algn="ctr"/>
            <a:r>
              <a:rPr lang="en-CA" b="1"/>
              <a:t>Bias</a:t>
            </a:r>
          </a:p>
        </p:txBody>
      </p:sp>
      <p:sp>
        <p:nvSpPr>
          <p:cNvPr id="196617" name="Line 2057"/>
          <p:cNvSpPr>
            <a:spLocks noChangeShapeType="1"/>
          </p:cNvSpPr>
          <p:nvPr/>
        </p:nvSpPr>
        <p:spPr bwMode="auto">
          <a:xfrm>
            <a:off x="6934200" y="4267200"/>
            <a:ext cx="1143000" cy="1371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8" name="Rectangle 2058"/>
          <p:cNvSpPr>
            <a:spLocks noChangeArrowheads="1"/>
          </p:cNvSpPr>
          <p:nvPr/>
        </p:nvSpPr>
        <p:spPr bwMode="auto">
          <a:xfrm>
            <a:off x="5867400" y="10668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Problem/Task</a:t>
            </a:r>
          </a:p>
        </p:txBody>
      </p:sp>
      <p:sp>
        <p:nvSpPr>
          <p:cNvPr id="196619" name="Rectangle 2059"/>
          <p:cNvSpPr>
            <a:spLocks noChangeArrowheads="1"/>
          </p:cNvSpPr>
          <p:nvPr/>
        </p:nvSpPr>
        <p:spPr bwMode="auto">
          <a:xfrm>
            <a:off x="7086600" y="54864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Answer/</a:t>
            </a:r>
          </a:p>
          <a:p>
            <a:pPr algn="ctr"/>
            <a:r>
              <a:rPr lang="en-CA" b="1"/>
              <a:t>Performance</a:t>
            </a:r>
          </a:p>
        </p:txBody>
      </p:sp>
      <p:sp>
        <p:nvSpPr>
          <p:cNvPr id="196620" name="Line 2060"/>
          <p:cNvSpPr>
            <a:spLocks noChangeShapeType="1"/>
          </p:cNvSpPr>
          <p:nvPr/>
        </p:nvSpPr>
        <p:spPr bwMode="auto">
          <a:xfrm>
            <a:off x="6934200" y="1905000"/>
            <a:ext cx="0" cy="1219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1" name="Line 2061"/>
          <p:cNvSpPr>
            <a:spLocks noChangeShapeType="1"/>
          </p:cNvSpPr>
          <p:nvPr/>
        </p:nvSpPr>
        <p:spPr bwMode="auto">
          <a:xfrm flipV="1">
            <a:off x="1295400" y="4876800"/>
            <a:ext cx="1524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2" name="Line 2062"/>
          <p:cNvSpPr>
            <a:spLocks noChangeShapeType="1"/>
          </p:cNvSpPr>
          <p:nvPr/>
        </p:nvSpPr>
        <p:spPr bwMode="auto">
          <a:xfrm>
            <a:off x="6934200" y="1828800"/>
            <a:ext cx="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3" name="Line 2063"/>
          <p:cNvSpPr>
            <a:spLocks noChangeShapeType="1"/>
          </p:cNvSpPr>
          <p:nvPr/>
        </p:nvSpPr>
        <p:spPr bwMode="auto">
          <a:xfrm>
            <a:off x="6934200" y="4267200"/>
            <a:ext cx="533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4" name="Line 2064"/>
          <p:cNvSpPr>
            <a:spLocks noChangeShapeType="1"/>
          </p:cNvSpPr>
          <p:nvPr/>
        </p:nvSpPr>
        <p:spPr bwMode="auto">
          <a:xfrm>
            <a:off x="1295400" y="1905000"/>
            <a:ext cx="152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5" name="Rectangle 2065"/>
          <p:cNvSpPr>
            <a:spLocks noChangeArrowheads="1"/>
          </p:cNvSpPr>
          <p:nvPr/>
        </p:nvSpPr>
        <p:spPr bwMode="auto">
          <a:xfrm>
            <a:off x="0" y="1219200"/>
            <a:ext cx="3581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Experience/Data</a:t>
            </a:r>
          </a:p>
        </p:txBody>
      </p:sp>
      <p:sp>
        <p:nvSpPr>
          <p:cNvPr id="196626" name="Line 2066"/>
          <p:cNvSpPr>
            <a:spLocks noChangeShapeType="1"/>
          </p:cNvSpPr>
          <p:nvPr/>
        </p:nvSpPr>
        <p:spPr bwMode="auto">
          <a:xfrm>
            <a:off x="1447800" y="2362200"/>
            <a:ext cx="228600" cy="838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7" name="Line 2067"/>
          <p:cNvSpPr>
            <a:spLocks noChangeShapeType="1"/>
          </p:cNvSpPr>
          <p:nvPr/>
        </p:nvSpPr>
        <p:spPr bwMode="auto">
          <a:xfrm>
            <a:off x="2743200" y="3733800"/>
            <a:ext cx="7620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8" name="Rectangle 2068"/>
          <p:cNvSpPr>
            <a:spLocks noChangeArrowheads="1"/>
          </p:cNvSpPr>
          <p:nvPr/>
        </p:nvSpPr>
        <p:spPr bwMode="auto">
          <a:xfrm>
            <a:off x="3581400" y="3124200"/>
            <a:ext cx="20574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Internal </a:t>
            </a:r>
          </a:p>
          <a:p>
            <a:pPr algn="ctr"/>
            <a:r>
              <a:rPr lang="en-CA" b="1"/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EE2E-AB07-4E9E-BA44-3CBDB33A6751}" type="slidenum">
              <a:rPr lang="en-US"/>
              <a:pPr/>
              <a:t>8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Learning as an Induction Problem</a:t>
            </a:r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 dirty="0"/>
              <a:t>Induction: </a:t>
            </a:r>
            <a:r>
              <a:rPr lang="en-US" dirty="0"/>
              <a:t>inferring a  representation given a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/>
              <a:t>  		EX: {q(a) , </a:t>
            </a:r>
            <a:r>
              <a:rPr lang="en-US" dirty="0">
                <a:cs typeface="Times New Roman" pitchFamily="18" charset="0"/>
              </a:rPr>
              <a:t>p(a)}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           {</a:t>
            </a:r>
            <a:r>
              <a:rPr lang="en-US" dirty="0"/>
              <a:t>q(b), p(b)}                       q(x) ← p(x) 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/>
              <a:t>                    {q(c), p(c)}                        p(x) ← q(x) or neither?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/>
              <a:t>      what if I also observe {q(d)}?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/>
              <a:t>                  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dirty="0"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b="1" dirty="0"/>
          </a:p>
        </p:txBody>
      </p:sp>
      <p:sp>
        <p:nvSpPr>
          <p:cNvPr id="386052" name="AutoShape 4"/>
          <p:cNvSpPr>
            <a:spLocks noChangeArrowheads="1"/>
          </p:cNvSpPr>
          <p:nvPr/>
        </p:nvSpPr>
        <p:spPr bwMode="auto">
          <a:xfrm>
            <a:off x="4140200" y="2636838"/>
            <a:ext cx="647700" cy="358775"/>
          </a:xfrm>
          <a:prstGeom prst="rightArrow">
            <a:avLst>
              <a:gd name="adj1" fmla="val 50000"/>
              <a:gd name="adj2" fmla="val 451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104D-5912-4AE3-B99A-643E4720B645}" type="slidenum">
              <a:rPr lang="en-US"/>
              <a:pPr/>
              <a:t>9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Common Learning Tasks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Supervised classification</a:t>
            </a:r>
            <a:r>
              <a:rPr lang="en-US" sz="2800" dirty="0"/>
              <a:t>: given a set of pre-classified training examples, classify a new instance.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Unsupervised classification: </a:t>
            </a:r>
            <a:r>
              <a:rPr lang="en-US" sz="2800" dirty="0"/>
              <a:t> find natural classes for examples.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Reinforcement learning</a:t>
            </a:r>
            <a:r>
              <a:rPr lang="en-US" sz="2800" dirty="0"/>
              <a:t>: determine what to do based on rewards and punishments.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endParaRPr lang="en-US" sz="2800" dirty="0">
              <a:latin typeface="MTSY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2683</Words>
  <Application>Microsoft Office PowerPoint</Application>
  <PresentationFormat>On-screen Show (4:3)</PresentationFormat>
  <Paragraphs>648</Paragraphs>
  <Slides>56</Slides>
  <Notes>51</Notes>
  <HiddenSlides>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Default Design</vt:lpstr>
      <vt:lpstr>Photo Editor Photo</vt:lpstr>
      <vt:lpstr>Slide 1</vt:lpstr>
      <vt:lpstr>Agents in the World</vt:lpstr>
      <vt:lpstr>Problem Solving/Planning Agent Architecture</vt:lpstr>
      <vt:lpstr>Learning</vt:lpstr>
      <vt:lpstr>Components of the Learning Problem</vt:lpstr>
      <vt:lpstr>Learning Task</vt:lpstr>
      <vt:lpstr>Learning Agent Architecture</vt:lpstr>
      <vt:lpstr>Learning as an Induction Problem</vt:lpstr>
      <vt:lpstr>Common Learning Tasks</vt:lpstr>
      <vt:lpstr>Common Learning Tasks (1)</vt:lpstr>
      <vt:lpstr>Example Classification Data (2):  reading newsgroup postings</vt:lpstr>
      <vt:lpstr>Common Learning Tasks (2)</vt:lpstr>
      <vt:lpstr>Common Learning Tasks (3)</vt:lpstr>
      <vt:lpstr>Feedback</vt:lpstr>
      <vt:lpstr>Representation of Learned Information</vt:lpstr>
      <vt:lpstr>Representation of Learned Information</vt:lpstr>
      <vt:lpstr>Slide 17</vt:lpstr>
      <vt:lpstr>Supervised Learning </vt:lpstr>
      <vt:lpstr>Supervised Learning </vt:lpstr>
      <vt:lpstr>Supervised Learning </vt:lpstr>
      <vt:lpstr>Supervised Learning </vt:lpstr>
      <vt:lpstr>Supervised Learning</vt:lpstr>
      <vt:lpstr>Measuring  Success</vt:lpstr>
      <vt:lpstr>Bias</vt:lpstr>
      <vt:lpstr>Learning as Search</vt:lpstr>
      <vt:lpstr>Noise in the Data</vt:lpstr>
      <vt:lpstr>Noise in the Data</vt:lpstr>
      <vt:lpstr>Assessing Performance of  Learning Algorithm</vt:lpstr>
      <vt:lpstr>Cross-Validation</vt:lpstr>
      <vt:lpstr>Interesting thing to try</vt:lpstr>
      <vt:lpstr>Slide 31</vt:lpstr>
      <vt:lpstr>Learning Decision Trees</vt:lpstr>
      <vt:lpstr>Example Classification Data (2)</vt:lpstr>
      <vt:lpstr>Learning task</vt:lpstr>
      <vt:lpstr>Decision Trees (DT)</vt:lpstr>
      <vt:lpstr>Example Decision Tree (1)</vt:lpstr>
      <vt:lpstr>DT as classifiers</vt:lpstr>
      <vt:lpstr>DT as classifiers</vt:lpstr>
      <vt:lpstr>Equivalent Rule Based Representation</vt:lpstr>
      <vt:lpstr>Trivially Correct Decision Tree next</vt:lpstr>
      <vt:lpstr>Trivially Correct Decision Tree</vt:lpstr>
      <vt:lpstr>Example Decision Tree (2) </vt:lpstr>
      <vt:lpstr>Example  Decision Tree (2)</vt:lpstr>
      <vt:lpstr>Searching for a Good Decision Tree</vt:lpstr>
      <vt:lpstr>Searching for a Good Decision Tree</vt:lpstr>
      <vt:lpstr>Building a Decision Tree (Newsgroup Read Domain)</vt:lpstr>
      <vt:lpstr>                  Decision Tree Learning</vt:lpstr>
      <vt:lpstr>Decision Tree Learning</vt:lpstr>
      <vt:lpstr>Decision Tree Learning</vt:lpstr>
      <vt:lpstr>Decision Tree Learning</vt:lpstr>
      <vt:lpstr>Decision Tree Learning</vt:lpstr>
      <vt:lpstr>Building a Decision Tree (Newsgroup Read Domain)</vt:lpstr>
      <vt:lpstr>Decision Tree Learning</vt:lpstr>
      <vt:lpstr>Building a Decision Tree (Newsgroup Read Domain)</vt:lpstr>
      <vt:lpstr>Building a  Decision Tree (2)</vt:lpstr>
      <vt:lpstr>What to return when classification fails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2009-02-20T23:44:51Z</dcterms:created>
  <dcterms:modified xsi:type="dcterms:W3CDTF">2010-03-04T21:54:45Z</dcterms:modified>
</cp:coreProperties>
</file>