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427" r:id="rId2"/>
    <p:sldId id="453" r:id="rId3"/>
    <p:sldId id="454" r:id="rId4"/>
    <p:sldId id="428" r:id="rId5"/>
    <p:sldId id="429" r:id="rId6"/>
    <p:sldId id="430" r:id="rId7"/>
    <p:sldId id="432" r:id="rId8"/>
    <p:sldId id="433" r:id="rId9"/>
    <p:sldId id="434" r:id="rId10"/>
    <p:sldId id="455" r:id="rId11"/>
    <p:sldId id="457" r:id="rId12"/>
    <p:sldId id="456" r:id="rId13"/>
    <p:sldId id="441" r:id="rId14"/>
    <p:sldId id="435" r:id="rId15"/>
    <p:sldId id="436" r:id="rId16"/>
    <p:sldId id="447" r:id="rId17"/>
    <p:sldId id="437" r:id="rId18"/>
    <p:sldId id="440" r:id="rId19"/>
    <p:sldId id="442" r:id="rId20"/>
    <p:sldId id="443" r:id="rId21"/>
    <p:sldId id="444" r:id="rId22"/>
    <p:sldId id="445" r:id="rId23"/>
    <p:sldId id="450" r:id="rId24"/>
    <p:sldId id="451" r:id="rId25"/>
    <p:sldId id="452" r:id="rId26"/>
  </p:sldIdLst>
  <p:sldSz cx="9144000" cy="6858000" type="screen4x3"/>
  <p:notesSz cx="9601200" cy="7315200"/>
  <p:defaultTextStyle>
    <a:defPPr>
      <a:defRPr lang="en-GB"/>
    </a:defPPr>
    <a:lvl1pPr algn="l" defTabSz="457200" rtl="0" fontAlgn="base">
      <a:lnSpc>
        <a:spcPct val="9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1pPr>
    <a:lvl2pPr marL="457200" algn="l" defTabSz="457200" rtl="0" fontAlgn="base">
      <a:lnSpc>
        <a:spcPct val="9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2pPr>
    <a:lvl3pPr marL="914400" algn="l" defTabSz="457200" rtl="0" fontAlgn="base">
      <a:lnSpc>
        <a:spcPct val="9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3pPr>
    <a:lvl4pPr marL="1371600" algn="l" defTabSz="457200" rtl="0" fontAlgn="base">
      <a:lnSpc>
        <a:spcPct val="9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4pPr>
    <a:lvl5pPr marL="1828800" algn="l" defTabSz="457200" rtl="0" fontAlgn="base">
      <a:lnSpc>
        <a:spcPct val="9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FFCC"/>
    <a:srgbClr val="00FF00"/>
    <a:srgbClr val="FF3300"/>
    <a:srgbClr val="CC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0" autoAdjust="0"/>
    <p:restoredTop sz="92606" autoAdjust="0"/>
  </p:normalViewPr>
  <p:slideViewPr>
    <p:cSldViewPr>
      <p:cViewPr>
        <p:scale>
          <a:sx n="110" d="100"/>
          <a:sy n="110" d="100"/>
        </p:scale>
        <p:origin x="-1548" y="-3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270"/>
        <p:guide pos="296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482600">
              <a:defRPr sz="13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482600">
              <a:defRPr sz="13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482600">
              <a:defRPr sz="13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482600">
              <a:defRPr sz="13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AF97338-CC44-43CB-A16A-A4795B86AB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9601200" cy="7315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CA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9601200" cy="7315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CA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41560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494" tIns="48247" rIns="96494" bIns="48247" numCol="1" anchor="t" anchorCtr="0" compatLnSpc="1">
            <a:prstTxWarp prst="textNoShape">
              <a:avLst/>
            </a:prstTxWarp>
          </a:bodyPr>
          <a:lstStyle>
            <a:lvl1pPr defTabSz="474663">
              <a:lnSpc>
                <a:spcPct val="100000"/>
              </a:lnSpc>
              <a:tabLst>
                <a:tab pos="0" algn="l"/>
                <a:tab pos="474663" algn="l"/>
                <a:tab pos="949325" algn="l"/>
                <a:tab pos="1423988" algn="l"/>
                <a:tab pos="1900238" algn="l"/>
                <a:tab pos="2374900" algn="l"/>
                <a:tab pos="2849563" algn="l"/>
                <a:tab pos="3324225" algn="l"/>
                <a:tab pos="3798888" algn="l"/>
                <a:tab pos="4273550" algn="l"/>
                <a:tab pos="4749800" algn="l"/>
                <a:tab pos="5226050" algn="l"/>
                <a:tab pos="5700713" algn="l"/>
                <a:tab pos="6175375" algn="l"/>
                <a:tab pos="6650038" algn="l"/>
                <a:tab pos="7124700" algn="l"/>
                <a:tab pos="7600950" algn="l"/>
                <a:tab pos="8075613" algn="l"/>
                <a:tab pos="8550275" algn="l"/>
                <a:tab pos="9024938" algn="l"/>
                <a:tab pos="9499600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440363" y="0"/>
            <a:ext cx="41560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494" tIns="48247" rIns="96494" bIns="48247" numCol="1" anchor="t" anchorCtr="0" compatLnSpc="1">
            <a:prstTxWarp prst="textNoShape">
              <a:avLst/>
            </a:prstTxWarp>
          </a:bodyPr>
          <a:lstStyle>
            <a:lvl1pPr algn="r" defTabSz="474663">
              <a:lnSpc>
                <a:spcPct val="100000"/>
              </a:lnSpc>
              <a:tabLst>
                <a:tab pos="0" algn="l"/>
                <a:tab pos="474663" algn="l"/>
                <a:tab pos="949325" algn="l"/>
                <a:tab pos="1423988" algn="l"/>
                <a:tab pos="1900238" algn="l"/>
                <a:tab pos="2374900" algn="l"/>
                <a:tab pos="2849563" algn="l"/>
                <a:tab pos="3324225" algn="l"/>
                <a:tab pos="3798888" algn="l"/>
                <a:tab pos="4273550" algn="l"/>
                <a:tab pos="4749800" algn="l"/>
                <a:tab pos="5226050" algn="l"/>
                <a:tab pos="5700713" algn="l"/>
                <a:tab pos="6175375" algn="l"/>
                <a:tab pos="6650038" algn="l"/>
                <a:tab pos="7124700" algn="l"/>
                <a:tab pos="7600950" algn="l"/>
                <a:tab pos="8075613" algn="l"/>
                <a:tab pos="8550275" algn="l"/>
                <a:tab pos="9024938" algn="l"/>
                <a:tab pos="9499600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6630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974975" y="549275"/>
            <a:ext cx="3652838" cy="274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1277938" y="3475038"/>
            <a:ext cx="7042150" cy="3289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494" tIns="48247" rIns="96494" bIns="48247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6950075"/>
            <a:ext cx="4156075" cy="361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494" tIns="48247" rIns="96494" bIns="48247" numCol="1" anchor="b" anchorCtr="0" compatLnSpc="1">
            <a:prstTxWarp prst="textNoShape">
              <a:avLst/>
            </a:prstTxWarp>
          </a:bodyPr>
          <a:lstStyle>
            <a:lvl1pPr defTabSz="474663">
              <a:lnSpc>
                <a:spcPct val="100000"/>
              </a:lnSpc>
              <a:tabLst>
                <a:tab pos="0" algn="l"/>
                <a:tab pos="474663" algn="l"/>
                <a:tab pos="949325" algn="l"/>
                <a:tab pos="1423988" algn="l"/>
                <a:tab pos="1900238" algn="l"/>
                <a:tab pos="2374900" algn="l"/>
                <a:tab pos="2849563" algn="l"/>
                <a:tab pos="3324225" algn="l"/>
                <a:tab pos="3798888" algn="l"/>
                <a:tab pos="4273550" algn="l"/>
                <a:tab pos="4749800" algn="l"/>
                <a:tab pos="5226050" algn="l"/>
                <a:tab pos="5700713" algn="l"/>
                <a:tab pos="6175375" algn="l"/>
                <a:tab pos="6650038" algn="l"/>
                <a:tab pos="7124700" algn="l"/>
                <a:tab pos="7600950" algn="l"/>
                <a:tab pos="8075613" algn="l"/>
                <a:tab pos="8550275" algn="l"/>
                <a:tab pos="9024938" algn="l"/>
                <a:tab pos="9499600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440363" y="6950075"/>
            <a:ext cx="4156075" cy="361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494" tIns="48247" rIns="96494" bIns="48247" numCol="1" anchor="b" anchorCtr="0" compatLnSpc="1">
            <a:prstTxWarp prst="textNoShape">
              <a:avLst/>
            </a:prstTxWarp>
          </a:bodyPr>
          <a:lstStyle>
            <a:lvl1pPr algn="r" defTabSz="474663">
              <a:lnSpc>
                <a:spcPct val="100000"/>
              </a:lnSpc>
              <a:tabLst>
                <a:tab pos="0" algn="l"/>
                <a:tab pos="474663" algn="l"/>
                <a:tab pos="949325" algn="l"/>
                <a:tab pos="1423988" algn="l"/>
                <a:tab pos="1900238" algn="l"/>
                <a:tab pos="2374900" algn="l"/>
                <a:tab pos="2849563" algn="l"/>
                <a:tab pos="3324225" algn="l"/>
                <a:tab pos="3798888" algn="l"/>
                <a:tab pos="4273550" algn="l"/>
                <a:tab pos="4749800" algn="l"/>
                <a:tab pos="5226050" algn="l"/>
                <a:tab pos="5700713" algn="l"/>
                <a:tab pos="6175375" algn="l"/>
                <a:tab pos="6650038" algn="l"/>
                <a:tab pos="7124700" algn="l"/>
                <a:tab pos="7600950" algn="l"/>
                <a:tab pos="8075613" algn="l"/>
                <a:tab pos="8550275" algn="l"/>
                <a:tab pos="9024938" algn="l"/>
                <a:tab pos="9499600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0AB9621-72B9-4519-A9EF-C6412B4312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62488-7E87-4C22-B8B3-08DF1E0C95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E725C-A649-452B-9D8E-88D91129C4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4013" y="152400"/>
            <a:ext cx="2132012" cy="5559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246813" cy="5559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E5B9A-449E-4141-97A1-5709E05908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1D003-5855-4637-A42D-B47EEA6C49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9D4DD-0B8E-4DB7-9D48-46D2760654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51313" cy="4492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8513" y="1219200"/>
            <a:ext cx="4151312" cy="4492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CEE22-3CC8-4A9B-95FA-B36568568E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BC386-8052-4872-A73E-FD57727DF9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9B02F-B6AE-4853-B50B-48D3636AA7B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A163C-4B25-4270-91B4-EEE488FE5A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9FA01-C777-49A0-A175-35CA832923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EBB25-1D89-4481-928C-C7A6F1F083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1225" cy="682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455025" cy="4492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9018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24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18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F0DD8172-2897-4F39-ACD7-DC2CA735A0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2pPr>
      <a:lvl3pPr algn="ctr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3pPr>
      <a:lvl4pPr algn="ctr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4pPr>
      <a:lvl5pPr algn="ctr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5pPr>
      <a:lvl6pPr marL="457200" algn="ctr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6pPr>
      <a:lvl7pPr marL="914400" algn="ctr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7pPr>
      <a:lvl8pPr marL="1371600" algn="ctr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8pPr>
      <a:lvl9pPr marL="1828800" algn="ctr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9pPr>
    </p:titleStyle>
    <p:bodyStyle>
      <a:lvl1pPr marL="339725" indent="-339725" algn="l" defTabSz="457200" rtl="0" eaLnBrk="0" fontAlgn="base" hangingPunct="0">
        <a:spcBef>
          <a:spcPts val="180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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39775" indent="-282575" algn="l" defTabSz="457200" rtl="0" eaLnBrk="0" fontAlgn="base" hangingPunct="0">
        <a:lnSpc>
          <a:spcPct val="90000"/>
        </a:lnSpc>
        <a:spcBef>
          <a:spcPts val="1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0000"/>
        </a:lnSpc>
        <a:spcBef>
          <a:spcPts val="150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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0000"/>
        </a:lnSpc>
        <a:spcBef>
          <a:spcPts val="13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1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90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1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90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1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90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1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90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1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ChangeArrowheads="1"/>
          </p:cNvSpPr>
          <p:nvPr/>
        </p:nvSpPr>
        <p:spPr bwMode="auto">
          <a:xfrm>
            <a:off x="214313" y="4071938"/>
            <a:ext cx="8496300" cy="6477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288" y="836613"/>
            <a:ext cx="8569325" cy="5472112"/>
          </a:xfrm>
        </p:spPr>
        <p:txBody>
          <a:bodyPr/>
          <a:lstStyle/>
          <a:p>
            <a:pPr eaLnBrk="1" hangingPunct="1"/>
            <a:r>
              <a:rPr lang="en-GB" smtClean="0"/>
              <a:t>Decision processes and Markov Decision Processes (MDP)</a:t>
            </a:r>
          </a:p>
          <a:p>
            <a:pPr eaLnBrk="1" hangingPunct="1"/>
            <a:r>
              <a:rPr lang="en-GB" smtClean="0"/>
              <a:t>Rewards and Optimal Policies</a:t>
            </a:r>
          </a:p>
          <a:p>
            <a:pPr eaLnBrk="1" hangingPunct="1"/>
            <a:r>
              <a:rPr lang="en-GB" smtClean="0"/>
              <a:t>Defining features of  Markov Decision Process</a:t>
            </a:r>
          </a:p>
          <a:p>
            <a:pPr eaLnBrk="1" hangingPunct="1"/>
            <a:r>
              <a:rPr lang="en-GB" smtClean="0"/>
              <a:t>Solving MDPs </a:t>
            </a:r>
          </a:p>
          <a:p>
            <a:pPr lvl="1" eaLnBrk="1" hangingPunct="1"/>
            <a:r>
              <a:rPr lang="en-GB" smtClean="0"/>
              <a:t>Value Iteration</a:t>
            </a:r>
          </a:p>
          <a:p>
            <a:pPr lvl="1" eaLnBrk="1" hangingPunct="1"/>
            <a:r>
              <a:rPr lang="en-GB" smtClean="0"/>
              <a:t>Policy Iteration</a:t>
            </a:r>
          </a:p>
          <a:p>
            <a:pPr eaLnBrk="1" hangingPunct="1"/>
            <a:r>
              <a:rPr lang="en-GB" smtClean="0">
                <a:solidFill>
                  <a:srgbClr val="CC3399"/>
                </a:solidFill>
              </a:rPr>
              <a:t>POMDPs</a:t>
            </a:r>
            <a:endParaRPr lang="en-GB" smtClean="0"/>
          </a:p>
          <a:p>
            <a:pPr lvl="1" eaLnBrk="1" hangingPunct="1">
              <a:lnSpc>
                <a:spcPct val="80000"/>
              </a:lnSpc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0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graphicFrame>
        <p:nvGraphicFramePr>
          <p:cNvPr id="527363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611188" y="4022725"/>
          <a:ext cx="8280400" cy="541338"/>
        </p:xfrm>
        <a:graphic>
          <a:graphicData uri="http://schemas.openxmlformats.org/presentationml/2006/ole">
            <p:oleObj spid="_x0000_s53250" name="Equation" r:id="rId3" imgW="5244840" imgH="342720" progId="Equation.3">
              <p:embed/>
            </p:oleObj>
          </a:graphicData>
        </a:graphic>
      </p:graphicFrame>
      <p:sp>
        <p:nvSpPr>
          <p:cNvPr id="527364" name="Rectangle 4"/>
          <p:cNvSpPr>
            <a:spLocks noChangeArrowheads="1"/>
          </p:cNvSpPr>
          <p:nvPr/>
        </p:nvSpPr>
        <p:spPr bwMode="auto">
          <a:xfrm>
            <a:off x="250825" y="765175"/>
            <a:ext cx="8458200" cy="865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Back to the grid world, what is the belief state after agent performs action </a:t>
            </a:r>
            <a:r>
              <a:rPr lang="en-GB" sz="2400" i="1" dirty="0">
                <a:solidFill>
                  <a:srgbClr val="000000"/>
                </a:solidFill>
              </a:rPr>
              <a:t>left </a:t>
            </a:r>
            <a:r>
              <a:rPr lang="en-GB" sz="2400" dirty="0">
                <a:solidFill>
                  <a:srgbClr val="000000"/>
                </a:solidFill>
              </a:rPr>
              <a:t>in the initial situation?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The agent has no information about its position</a:t>
            </a:r>
          </a:p>
          <a:p>
            <a:pPr marL="739775" lvl="1" indent="-282575">
              <a:lnSpc>
                <a:spcPct val="95000"/>
              </a:lnSpc>
              <a:spcBef>
                <a:spcPts val="15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Only one fictitious observation: </a:t>
            </a:r>
            <a:r>
              <a:rPr lang="en-GB" sz="2000" i="1" dirty="0">
                <a:solidFill>
                  <a:srgbClr val="000000"/>
                </a:solidFill>
              </a:rPr>
              <a:t>no observation</a:t>
            </a:r>
          </a:p>
          <a:p>
            <a:pPr marL="739775" lvl="1" indent="-282575">
              <a:lnSpc>
                <a:spcPct val="95000"/>
              </a:lnSpc>
              <a:spcBef>
                <a:spcPts val="15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i="1" dirty="0" smtClean="0">
                <a:solidFill>
                  <a:srgbClr val="000000"/>
                </a:solidFill>
              </a:rPr>
              <a:t>P(no </a:t>
            </a:r>
            <a:r>
              <a:rPr lang="en-GB" sz="2000" i="1" dirty="0" err="1" smtClean="0">
                <a:solidFill>
                  <a:srgbClr val="000000"/>
                </a:solidFill>
              </a:rPr>
              <a:t>observation|s</a:t>
            </a:r>
            <a:r>
              <a:rPr lang="en-GB" sz="2000" i="1" dirty="0">
                <a:solidFill>
                  <a:srgbClr val="000000"/>
                </a:solidFill>
              </a:rPr>
              <a:t>) = 1  </a:t>
            </a:r>
            <a:r>
              <a:rPr lang="en-GB" sz="2000" dirty="0">
                <a:solidFill>
                  <a:srgbClr val="000000"/>
                </a:solidFill>
              </a:rPr>
              <a:t>for every</a:t>
            </a:r>
            <a:r>
              <a:rPr lang="en-GB" sz="2000" i="1" dirty="0">
                <a:solidFill>
                  <a:srgbClr val="000000"/>
                </a:solidFill>
              </a:rPr>
              <a:t> s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Ø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Let’s  instantiate</a:t>
            </a:r>
            <a:r>
              <a:rPr lang="en-GB" sz="2000" i="1" dirty="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410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59563" y="1268413"/>
            <a:ext cx="2193925" cy="164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27366" name="Object 6"/>
          <p:cNvGraphicFramePr>
            <a:graphicFrameLocks noChangeAspect="1"/>
          </p:cNvGraphicFramePr>
          <p:nvPr/>
        </p:nvGraphicFramePr>
        <p:xfrm>
          <a:off x="611188" y="4724400"/>
          <a:ext cx="8401050" cy="836613"/>
        </p:xfrm>
        <a:graphic>
          <a:graphicData uri="http://schemas.openxmlformats.org/presentationml/2006/ole">
            <p:oleObj spid="_x0000_s53251" name="Equation" r:id="rId5" imgW="5333760" imgH="533160" progId="Equation.3">
              <p:embed/>
            </p:oleObj>
          </a:graphicData>
        </a:graphic>
      </p:graphicFrame>
      <p:sp>
        <p:nvSpPr>
          <p:cNvPr id="527367" name="Rectangle 7"/>
          <p:cNvSpPr>
            <a:spLocks noChangeArrowheads="1"/>
          </p:cNvSpPr>
          <p:nvPr/>
        </p:nvSpPr>
        <p:spPr bwMode="auto">
          <a:xfrm>
            <a:off x="107950" y="5805488"/>
            <a:ext cx="8458200" cy="865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Do the above for every state to get the new belief </a:t>
            </a:r>
            <a:r>
              <a:rPr lang="en-GB" sz="2400" dirty="0" smtClean="0">
                <a:solidFill>
                  <a:srgbClr val="000000"/>
                </a:solidFill>
              </a:rPr>
              <a:t>state</a:t>
            </a:r>
            <a:endParaRPr lang="en-GB" sz="2000" dirty="0">
              <a:solidFill>
                <a:srgbClr val="000000"/>
              </a:solidFill>
            </a:endParaRPr>
          </a:p>
        </p:txBody>
      </p:sp>
      <p:graphicFrame>
        <p:nvGraphicFramePr>
          <p:cNvPr id="503816" name="Object 8"/>
          <p:cNvGraphicFramePr>
            <a:graphicFrameLocks noChangeAspect="1"/>
          </p:cNvGraphicFramePr>
          <p:nvPr>
            <p:ph sz="half" idx="2"/>
          </p:nvPr>
        </p:nvGraphicFramePr>
        <p:xfrm>
          <a:off x="2500298" y="3143248"/>
          <a:ext cx="4119591" cy="642942"/>
        </p:xfrm>
        <a:graphic>
          <a:graphicData uri="http://schemas.openxmlformats.org/presentationml/2006/ole">
            <p:oleObj spid="_x0000_s53252" name="Equation" r:id="rId6" imgW="2197080" imgH="34272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After five </a:t>
            </a:r>
            <a:r>
              <a:rPr lang="en-CA" i="1" dirty="0" smtClean="0"/>
              <a:t>Left</a:t>
            </a:r>
            <a:r>
              <a:rPr lang="en-CA" dirty="0" smtClean="0"/>
              <a:t> actions</a:t>
            </a:r>
            <a:endParaRPr lang="en-CA" dirty="0"/>
          </a:p>
        </p:txBody>
      </p:sp>
      <p:pic>
        <p:nvPicPr>
          <p:cNvPr id="5" name="Picture 4" descr="pomdp-progres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29190" y="1928802"/>
            <a:ext cx="3614413" cy="27146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071678"/>
            <a:ext cx="3515796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ight Arrow 6"/>
          <p:cNvSpPr/>
          <p:nvPr/>
        </p:nvSpPr>
        <p:spPr bwMode="auto">
          <a:xfrm>
            <a:off x="3857620" y="3214686"/>
            <a:ext cx="1000132" cy="500066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CA" sz="2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527364" name="Rectangle 4"/>
          <p:cNvSpPr>
            <a:spLocks noChangeArrowheads="1"/>
          </p:cNvSpPr>
          <p:nvPr/>
        </p:nvSpPr>
        <p:spPr bwMode="auto">
          <a:xfrm>
            <a:off x="250825" y="765175"/>
            <a:ext cx="8458200" cy="865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 smtClean="0">
                <a:solidFill>
                  <a:srgbClr val="000000"/>
                </a:solidFill>
              </a:rPr>
              <a:t>Let’s introduce a sensor that perceives the number of adjacent walls in a location with a 0.1 probability of error</a:t>
            </a:r>
          </a:p>
          <a:p>
            <a:pPr marL="796925" lvl="1" indent="-339725">
              <a:lnSpc>
                <a:spcPct val="95000"/>
              </a:lnSpc>
              <a:spcBef>
                <a:spcPts val="1500"/>
              </a:spcBef>
              <a:buFont typeface="Arial" pitchFamily="34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 smtClean="0">
                <a:solidFill>
                  <a:srgbClr val="000000"/>
                </a:solidFill>
              </a:rPr>
              <a:t>P(2|s) = 0.9 if </a:t>
            </a:r>
            <a:r>
              <a:rPr lang="en-GB" sz="2000" i="1" dirty="0" smtClean="0">
                <a:solidFill>
                  <a:srgbClr val="000000"/>
                </a:solidFill>
              </a:rPr>
              <a:t>s</a:t>
            </a: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dirty="0" smtClean="0">
                <a:solidFill>
                  <a:srgbClr val="000000"/>
                </a:solidFill>
              </a:rPr>
              <a:t>is </a:t>
            </a:r>
            <a:r>
              <a:rPr lang="en-GB" sz="2000" dirty="0" smtClean="0">
                <a:solidFill>
                  <a:srgbClr val="000000"/>
                </a:solidFill>
              </a:rPr>
              <a:t>non-terminal and not in third column</a:t>
            </a:r>
          </a:p>
          <a:p>
            <a:pPr marL="796925" lvl="1" indent="-339725">
              <a:lnSpc>
                <a:spcPct val="95000"/>
              </a:lnSpc>
              <a:spcBef>
                <a:spcPts val="1500"/>
              </a:spcBef>
              <a:buFont typeface="Arial" pitchFamily="34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 smtClean="0">
                <a:solidFill>
                  <a:srgbClr val="000000"/>
                </a:solidFill>
              </a:rPr>
              <a:t>P(1|s) = 0.9 if </a:t>
            </a:r>
            <a:r>
              <a:rPr lang="en-GB" sz="2000" i="1" smtClean="0">
                <a:solidFill>
                  <a:srgbClr val="000000"/>
                </a:solidFill>
              </a:rPr>
              <a:t>s</a:t>
            </a:r>
            <a:r>
              <a:rPr lang="en-GB" sz="2000" smtClean="0">
                <a:solidFill>
                  <a:srgbClr val="000000"/>
                </a:solidFill>
              </a:rPr>
              <a:t> </a:t>
            </a:r>
            <a:r>
              <a:rPr lang="en-GB" sz="2000" smtClean="0">
                <a:solidFill>
                  <a:srgbClr val="000000"/>
                </a:solidFill>
              </a:rPr>
              <a:t>is </a:t>
            </a:r>
            <a:r>
              <a:rPr lang="en-GB" sz="2000" dirty="0" smtClean="0">
                <a:solidFill>
                  <a:srgbClr val="000000"/>
                </a:solidFill>
              </a:rPr>
              <a:t>non-terminal and in third column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Ø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 smtClean="0">
                <a:solidFill>
                  <a:srgbClr val="000000"/>
                </a:solidFill>
              </a:rPr>
              <a:t>Try to compute the new belief state if agent moves </a:t>
            </a:r>
            <a:r>
              <a:rPr lang="en-GB" sz="2000" i="1" dirty="0" smtClean="0">
                <a:solidFill>
                  <a:srgbClr val="000000"/>
                </a:solidFill>
              </a:rPr>
              <a:t>left</a:t>
            </a:r>
            <a:r>
              <a:rPr lang="en-GB" sz="2000" dirty="0" smtClean="0">
                <a:solidFill>
                  <a:srgbClr val="000000"/>
                </a:solidFill>
              </a:rPr>
              <a:t> and then perceives 1 adjacent wall</a:t>
            </a:r>
            <a:endParaRPr lang="en-GB" sz="2000" dirty="0">
              <a:solidFill>
                <a:srgbClr val="000000"/>
              </a:solidFill>
            </a:endParaRPr>
          </a:p>
        </p:txBody>
      </p:sp>
      <p:graphicFrame>
        <p:nvGraphicFramePr>
          <p:cNvPr id="503816" name="Object 8"/>
          <p:cNvGraphicFramePr>
            <a:graphicFrameLocks noChangeAspect="1"/>
          </p:cNvGraphicFramePr>
          <p:nvPr>
            <p:ph sz="half" idx="2"/>
          </p:nvPr>
        </p:nvGraphicFramePr>
        <p:xfrm>
          <a:off x="2500298" y="3143248"/>
          <a:ext cx="4119591" cy="642942"/>
        </p:xfrm>
        <a:graphic>
          <a:graphicData uri="http://schemas.openxmlformats.org/presentationml/2006/ole">
            <p:oleObj spid="_x0000_s55300" name="Equation" r:id="rId3" imgW="2197080" imgH="342720" progId="Equation.3">
              <p:embed/>
            </p:oleObj>
          </a:graphicData>
        </a:graphic>
      </p:graphicFrame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4873" y="1268413"/>
            <a:ext cx="1828615" cy="1374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State Belief Update</a:t>
            </a: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323850" y="1052513"/>
            <a:ext cx="8569325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>
                <a:solidFill>
                  <a:srgbClr val="000000"/>
                </a:solidFill>
              </a:rPr>
              <a:t>We abbreviate </a:t>
            </a:r>
          </a:p>
        </p:txBody>
      </p:sp>
      <p:graphicFrame>
        <p:nvGraphicFramePr>
          <p:cNvPr id="5122" name="Object 8"/>
          <p:cNvGraphicFramePr>
            <a:graphicFrameLocks noChangeAspect="1"/>
          </p:cNvGraphicFramePr>
          <p:nvPr>
            <p:ph idx="1"/>
          </p:nvPr>
        </p:nvGraphicFramePr>
        <p:xfrm>
          <a:off x="1547813" y="2090738"/>
          <a:ext cx="5400675" cy="1966912"/>
        </p:xfrm>
        <a:graphic>
          <a:graphicData uri="http://schemas.openxmlformats.org/presentationml/2006/ole">
            <p:oleObj spid="_x0000_s5122" name="Equation" r:id="rId3" imgW="2197080" imgH="799920" progId="Equation.3">
              <p:embed/>
            </p:oleObj>
          </a:graphicData>
        </a:graphic>
      </p:graphicFrame>
      <p:sp>
        <p:nvSpPr>
          <p:cNvPr id="5125" name="Rectangle 12"/>
          <p:cNvSpPr>
            <a:spLocks noChangeArrowheads="1"/>
          </p:cNvSpPr>
          <p:nvPr/>
        </p:nvSpPr>
        <p:spPr bwMode="auto">
          <a:xfrm>
            <a:off x="250825" y="4437063"/>
            <a:ext cx="8569325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 dirty="0">
                <a:solidFill>
                  <a:schemeClr val="tx1"/>
                </a:solidFill>
              </a:rPr>
              <a:t>To summarize: when  the agent </a:t>
            </a:r>
            <a:r>
              <a:rPr lang="en-GB" sz="2400" dirty="0" err="1">
                <a:solidFill>
                  <a:schemeClr val="tx1"/>
                </a:solidFill>
              </a:rPr>
              <a:t>perfoms</a:t>
            </a:r>
            <a:r>
              <a:rPr lang="en-GB" sz="2400" dirty="0">
                <a:solidFill>
                  <a:schemeClr val="tx1"/>
                </a:solidFill>
              </a:rPr>
              <a:t> action </a:t>
            </a:r>
            <a:r>
              <a:rPr lang="en-GB" sz="2400" i="1" dirty="0">
                <a:solidFill>
                  <a:schemeClr val="tx1"/>
                </a:solidFill>
              </a:rPr>
              <a:t>a</a:t>
            </a:r>
            <a:r>
              <a:rPr lang="en-GB" sz="2400" dirty="0">
                <a:solidFill>
                  <a:schemeClr val="tx1"/>
                </a:solidFill>
              </a:rPr>
              <a:t> in belief state </a:t>
            </a:r>
            <a:r>
              <a:rPr lang="en-GB" sz="2400" i="1" dirty="0">
                <a:solidFill>
                  <a:schemeClr val="tx1"/>
                </a:solidFill>
              </a:rPr>
              <a:t>b</a:t>
            </a:r>
            <a:r>
              <a:rPr lang="en-GB" sz="2400" dirty="0">
                <a:solidFill>
                  <a:schemeClr val="tx1"/>
                </a:solidFill>
              </a:rPr>
              <a:t>, and then receives observation </a:t>
            </a:r>
            <a:r>
              <a:rPr lang="en-GB" sz="2400" i="1" dirty="0" smtClean="0">
                <a:solidFill>
                  <a:schemeClr val="tx1"/>
                </a:solidFill>
              </a:rPr>
              <a:t>e</a:t>
            </a:r>
            <a:r>
              <a:rPr lang="en-GB" sz="2400" dirty="0" smtClean="0">
                <a:solidFill>
                  <a:schemeClr val="tx1"/>
                </a:solidFill>
              </a:rPr>
              <a:t>, </a:t>
            </a:r>
            <a:r>
              <a:rPr lang="en-GB" sz="2400" dirty="0">
                <a:solidFill>
                  <a:schemeClr val="tx1"/>
                </a:solidFill>
              </a:rPr>
              <a:t>filtering gives a unique new probability distribution over state </a:t>
            </a:r>
          </a:p>
          <a:p>
            <a:pPr marL="838200" lvl="1" indent="-381000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 b="1" i="1" dirty="0">
                <a:solidFill>
                  <a:schemeClr val="accent2"/>
                </a:solidFill>
              </a:rPr>
              <a:t>deterministic transition from one belief state to another</a:t>
            </a:r>
            <a:endParaRPr lang="en-US" sz="2000" b="1" i="1" dirty="0">
              <a:solidFill>
                <a:schemeClr val="accent2"/>
              </a:solidFill>
            </a:endParaRPr>
          </a:p>
          <a:p>
            <a:pPr marL="838200" lvl="1" indent="-381000"/>
            <a:endParaRPr lang="en-GB" sz="20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Optimal Policies in POMDs</a:t>
            </a:r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2843213" y="5589588"/>
            <a:ext cx="504825" cy="2873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107950" y="836613"/>
            <a:ext cx="7634288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04841" name="Rectangle 9"/>
          <p:cNvSpPr>
            <a:spLocks noChangeArrowheads="1"/>
          </p:cNvSpPr>
          <p:nvPr/>
        </p:nvSpPr>
        <p:spPr bwMode="auto">
          <a:xfrm>
            <a:off x="250825" y="836613"/>
            <a:ext cx="8424863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 dirty="0">
                <a:solidFill>
                  <a:srgbClr val="000000"/>
                </a:solidFill>
              </a:rPr>
              <a:t>Theorem (</a:t>
            </a:r>
            <a:r>
              <a:rPr lang="en-GB" sz="2400" dirty="0" err="1">
                <a:solidFill>
                  <a:srgbClr val="000000"/>
                </a:solidFill>
              </a:rPr>
              <a:t>Astrom</a:t>
            </a:r>
            <a:r>
              <a:rPr lang="en-GB" sz="2400" dirty="0">
                <a:solidFill>
                  <a:srgbClr val="000000"/>
                </a:solidFill>
              </a:rPr>
              <a:t>, 1965): 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The optimal policy in a POMDP is a function </a:t>
            </a:r>
            <a:r>
              <a:rPr lang="en-GB" sz="2000" i="1" dirty="0">
                <a:solidFill>
                  <a:srgbClr val="000000"/>
                </a:solidFill>
              </a:rPr>
              <a:t>π*(b)</a:t>
            </a:r>
            <a:r>
              <a:rPr lang="en-GB" sz="2000" dirty="0">
                <a:solidFill>
                  <a:srgbClr val="000000"/>
                </a:solidFill>
              </a:rPr>
              <a:t> where b is the belief state (probability distribution over states)</a:t>
            </a:r>
          </a:p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 dirty="0">
                <a:solidFill>
                  <a:srgbClr val="000000"/>
                </a:solidFill>
              </a:rPr>
              <a:t>That is, </a:t>
            </a:r>
            <a:r>
              <a:rPr lang="en-GB" sz="2400" i="1" dirty="0">
                <a:solidFill>
                  <a:srgbClr val="000000"/>
                </a:solidFill>
              </a:rPr>
              <a:t>π*(b)</a:t>
            </a:r>
            <a:r>
              <a:rPr lang="en-GB" sz="2400" dirty="0">
                <a:solidFill>
                  <a:srgbClr val="000000"/>
                </a:solidFill>
              </a:rPr>
              <a:t>  is a function from belief states (probability distributions) to actions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It does </a:t>
            </a:r>
            <a:r>
              <a:rPr lang="en-GB" sz="2000" i="1" dirty="0">
                <a:solidFill>
                  <a:srgbClr val="000000"/>
                </a:solidFill>
              </a:rPr>
              <a:t>not</a:t>
            </a:r>
            <a:r>
              <a:rPr lang="en-GB" sz="2000" dirty="0">
                <a:solidFill>
                  <a:srgbClr val="000000"/>
                </a:solidFill>
              </a:rPr>
              <a:t> depend on the actual state the agent is in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Good, because the agent does not know that, all it knows are its beliefs</a:t>
            </a:r>
          </a:p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 dirty="0">
                <a:solidFill>
                  <a:srgbClr val="000000"/>
                </a:solidFill>
              </a:rPr>
              <a:t>Decision Cycle for a POMDP agent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Given current belief state </a:t>
            </a:r>
            <a:r>
              <a:rPr lang="en-GB" sz="2000" i="1" dirty="0">
                <a:solidFill>
                  <a:srgbClr val="000000"/>
                </a:solidFill>
              </a:rPr>
              <a:t>b</a:t>
            </a:r>
            <a:r>
              <a:rPr lang="en-GB" sz="2000" dirty="0">
                <a:solidFill>
                  <a:srgbClr val="000000"/>
                </a:solidFill>
              </a:rPr>
              <a:t>, execute </a:t>
            </a:r>
            <a:r>
              <a:rPr lang="en-GB" sz="2000" i="1" dirty="0">
                <a:solidFill>
                  <a:srgbClr val="000000"/>
                </a:solidFill>
              </a:rPr>
              <a:t>a = π*(b)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 dirty="0" smtClean="0">
                <a:solidFill>
                  <a:srgbClr val="000000"/>
                </a:solidFill>
              </a:rPr>
              <a:t>Receive observation </a:t>
            </a:r>
            <a:r>
              <a:rPr lang="en-GB" sz="2000" i="1" dirty="0" smtClean="0">
                <a:solidFill>
                  <a:srgbClr val="000000"/>
                </a:solidFill>
              </a:rPr>
              <a:t>e</a:t>
            </a:r>
            <a:endParaRPr lang="en-GB" sz="2000" i="1" dirty="0">
              <a:solidFill>
                <a:srgbClr val="000000"/>
              </a:solidFill>
            </a:endParaRP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 i="1" dirty="0">
                <a:solidFill>
                  <a:srgbClr val="000000"/>
                </a:solidFill>
              </a:rPr>
              <a:t> 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Repeat</a:t>
            </a:r>
          </a:p>
        </p:txBody>
      </p:sp>
      <p:graphicFrame>
        <p:nvGraphicFramePr>
          <p:cNvPr id="504845" name="Object 13"/>
          <p:cNvGraphicFramePr>
            <a:graphicFrameLocks noChangeAspect="1"/>
          </p:cNvGraphicFramePr>
          <p:nvPr>
            <p:ph idx="1"/>
          </p:nvPr>
        </p:nvGraphicFramePr>
        <p:xfrm>
          <a:off x="1258888" y="5518150"/>
          <a:ext cx="5184775" cy="615950"/>
        </p:xfrm>
        <a:graphic>
          <a:graphicData uri="http://schemas.openxmlformats.org/presentationml/2006/ole">
            <p:oleObj spid="_x0000_s6146" name="Equation" r:id="rId3" imgW="2882880" imgH="342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POMDP as MPD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843213" y="5589588"/>
            <a:ext cx="504825" cy="2873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7950" y="836613"/>
            <a:ext cx="7634288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07909" name="Rectangle 5"/>
          <p:cNvSpPr>
            <a:spLocks noChangeArrowheads="1"/>
          </p:cNvSpPr>
          <p:nvPr/>
        </p:nvSpPr>
        <p:spPr bwMode="auto">
          <a:xfrm>
            <a:off x="250825" y="836613"/>
            <a:ext cx="8642350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>
                <a:solidFill>
                  <a:srgbClr val="000000"/>
                </a:solidFill>
              </a:rPr>
              <a:t>But how does one find the optimal policy </a:t>
            </a:r>
            <a:r>
              <a:rPr lang="en-GB" sz="2400" i="1">
                <a:solidFill>
                  <a:srgbClr val="000000"/>
                </a:solidFill>
              </a:rPr>
              <a:t>π*(b)?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>
                <a:solidFill>
                  <a:srgbClr val="000000"/>
                </a:solidFill>
              </a:rPr>
              <a:t>One way is to restate the POMDP as an MPD in belief state space</a:t>
            </a:r>
          </a:p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 b="1" i="1">
                <a:solidFill>
                  <a:schemeClr val="accent2"/>
                </a:solidFill>
              </a:rPr>
              <a:t>State space</a:t>
            </a:r>
            <a:r>
              <a:rPr lang="en-GB" sz="2400">
                <a:solidFill>
                  <a:srgbClr val="000000"/>
                </a:solidFill>
              </a:rPr>
              <a:t> :  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>
                <a:solidFill>
                  <a:srgbClr val="000000"/>
                </a:solidFill>
              </a:rPr>
              <a:t>space of probability distributions over original states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>
                <a:solidFill>
                  <a:srgbClr val="000000"/>
                </a:solidFill>
              </a:rPr>
              <a:t>For our grid world the belief state space is?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>
                <a:solidFill>
                  <a:srgbClr val="000000"/>
                </a:solidFill>
              </a:rPr>
              <a:t>initial distribution &lt;1/9,1/9, 1/9,1/9,1/9,1/9, 1/9,1/9,1/9,0,0&gt; is  a point in this space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endParaRPr lang="en-GB" sz="2000">
              <a:solidFill>
                <a:srgbClr val="000000"/>
              </a:solidFill>
            </a:endParaRPr>
          </a:p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>
                <a:solidFill>
                  <a:srgbClr val="000000"/>
                </a:solidFill>
              </a:rPr>
              <a:t>What does the transition model need to specify?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POMDP as MPD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843213" y="5589588"/>
            <a:ext cx="504825" cy="2873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07950" y="836613"/>
            <a:ext cx="7634288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28389" name="Rectangle 5"/>
          <p:cNvSpPr>
            <a:spLocks noChangeArrowheads="1"/>
          </p:cNvSpPr>
          <p:nvPr/>
        </p:nvSpPr>
        <p:spPr bwMode="auto">
          <a:xfrm>
            <a:off x="250825" y="836613"/>
            <a:ext cx="8642350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>
                <a:solidFill>
                  <a:srgbClr val="000000"/>
                </a:solidFill>
              </a:rPr>
              <a:t>But how does one find the optimal policy </a:t>
            </a:r>
            <a:r>
              <a:rPr lang="en-GB" sz="2400" i="1">
                <a:solidFill>
                  <a:srgbClr val="000000"/>
                </a:solidFill>
              </a:rPr>
              <a:t>π*(b)?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>
                <a:solidFill>
                  <a:srgbClr val="000000"/>
                </a:solidFill>
              </a:rPr>
              <a:t>One way is to restate the POMDP as an MPD in belief state space</a:t>
            </a:r>
          </a:p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 b="1" i="1">
                <a:solidFill>
                  <a:schemeClr val="accent2"/>
                </a:solidFill>
              </a:rPr>
              <a:t>State space</a:t>
            </a:r>
            <a:r>
              <a:rPr lang="en-GB" sz="2400">
                <a:solidFill>
                  <a:srgbClr val="000000"/>
                </a:solidFill>
              </a:rPr>
              <a:t> :  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>
                <a:solidFill>
                  <a:srgbClr val="000000"/>
                </a:solidFill>
              </a:rPr>
              <a:t>space of probability distributions over original states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>
                <a:solidFill>
                  <a:srgbClr val="000000"/>
                </a:solidFill>
              </a:rPr>
              <a:t>For our grid world the belief state space is a 11-dimentional continuous space 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>
                <a:solidFill>
                  <a:srgbClr val="000000"/>
                </a:solidFill>
              </a:rPr>
              <a:t>initial distribution &lt;1/9,1/9, 1/9,1/9,1/9,1/9, 1/9,1/9,1/9,0,0&gt; is  a point in this space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POMDP as MPD</a:t>
            </a:r>
          </a:p>
        </p:txBody>
      </p:sp>
      <p:graphicFrame>
        <p:nvGraphicFramePr>
          <p:cNvPr id="508934" name="Object 6"/>
          <p:cNvGraphicFramePr>
            <a:graphicFrameLocks noChangeAspect="1"/>
          </p:cNvGraphicFramePr>
          <p:nvPr>
            <p:ph idx="1"/>
          </p:nvPr>
        </p:nvGraphicFramePr>
        <p:xfrm>
          <a:off x="1639888" y="1773238"/>
          <a:ext cx="6240462" cy="628650"/>
        </p:xfrm>
        <a:graphic>
          <a:graphicData uri="http://schemas.openxmlformats.org/presentationml/2006/ole">
            <p:oleObj spid="_x0000_s8194" name="Equation" r:id="rId3" imgW="3403440" imgH="342720" progId="Equation.3">
              <p:embed/>
            </p:oleObj>
          </a:graphicData>
        </a:graphic>
      </p:graphicFrame>
      <p:sp>
        <p:nvSpPr>
          <p:cNvPr id="8197" name="Rectangle 3"/>
          <p:cNvSpPr>
            <a:spLocks noChangeArrowheads="1"/>
          </p:cNvSpPr>
          <p:nvPr/>
        </p:nvSpPr>
        <p:spPr bwMode="auto">
          <a:xfrm>
            <a:off x="2843213" y="5589588"/>
            <a:ext cx="504825" cy="2873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8198" name="Rectangle 4"/>
          <p:cNvSpPr>
            <a:spLocks noChangeArrowheads="1"/>
          </p:cNvSpPr>
          <p:nvPr/>
        </p:nvSpPr>
        <p:spPr bwMode="auto">
          <a:xfrm>
            <a:off x="107950" y="836613"/>
            <a:ext cx="7634288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199" name="Rectangle 5"/>
          <p:cNvSpPr>
            <a:spLocks noChangeArrowheads="1"/>
          </p:cNvSpPr>
          <p:nvPr/>
        </p:nvSpPr>
        <p:spPr bwMode="auto">
          <a:xfrm>
            <a:off x="250825" y="908050"/>
            <a:ext cx="8642350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000" b="1" i="1">
                <a:solidFill>
                  <a:schemeClr val="accent2"/>
                </a:solidFill>
              </a:rPr>
              <a:t>Transition model </a:t>
            </a:r>
            <a:r>
              <a:rPr lang="en-US" sz="2000" b="1" i="1">
                <a:solidFill>
                  <a:schemeClr val="accent2"/>
                </a:solidFill>
                <a:cs typeface="Times New Roman" pitchFamily="18" charset="0"/>
              </a:rPr>
              <a:t>P(b’|a,b)</a:t>
            </a: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  defines the probability of reaching belief state </a:t>
            </a:r>
            <a:r>
              <a:rPr lang="en-US" sz="2000" i="1">
                <a:solidFill>
                  <a:srgbClr val="000000"/>
                </a:solidFill>
                <a:cs typeface="Times New Roman" pitchFamily="18" charset="0"/>
              </a:rPr>
              <a:t>b’</a:t>
            </a: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 if the agent performs </a:t>
            </a:r>
            <a:r>
              <a:rPr lang="en-US" sz="2000" i="1">
                <a:solidFill>
                  <a:srgbClr val="000000"/>
                </a:solidFill>
                <a:cs typeface="Times New Roman" pitchFamily="18" charset="0"/>
              </a:rPr>
              <a:t>a</a:t>
            </a: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 when in belief state </a:t>
            </a:r>
            <a:r>
              <a:rPr lang="en-US" sz="2000" i="1">
                <a:solidFill>
                  <a:srgbClr val="000000"/>
                </a:solidFill>
                <a:cs typeface="Times New Roman" pitchFamily="18" charset="0"/>
              </a:rPr>
              <a:t>b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508935" name="AutoShape 7"/>
          <p:cNvSpPr>
            <a:spLocks noChangeArrowheads="1"/>
          </p:cNvSpPr>
          <p:nvPr/>
        </p:nvSpPr>
        <p:spPr bwMode="auto">
          <a:xfrm>
            <a:off x="179388" y="3933825"/>
            <a:ext cx="3816350" cy="503238"/>
          </a:xfrm>
          <a:prstGeom prst="wedgeRectCallout">
            <a:avLst>
              <a:gd name="adj1" fmla="val -1537"/>
              <a:gd name="adj2" fmla="val -108991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Probability of observing </a:t>
            </a:r>
            <a:r>
              <a:rPr lang="en-US" sz="1600" i="1" dirty="0" smtClean="0">
                <a:solidFill>
                  <a:schemeClr val="tx1"/>
                </a:solidFill>
              </a:rPr>
              <a:t>e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after performing action </a:t>
            </a:r>
            <a:r>
              <a:rPr lang="en-US" sz="1600" i="1" dirty="0">
                <a:solidFill>
                  <a:schemeClr val="tx1"/>
                </a:solidFill>
              </a:rPr>
              <a:t>a</a:t>
            </a:r>
            <a:r>
              <a:rPr lang="en-US" sz="1600" dirty="0">
                <a:solidFill>
                  <a:schemeClr val="tx1"/>
                </a:solidFill>
              </a:rPr>
              <a:t> when in belief state </a:t>
            </a:r>
            <a:r>
              <a:rPr lang="en-US" sz="1600" i="1" dirty="0">
                <a:solidFill>
                  <a:schemeClr val="tx1"/>
                </a:solidFill>
              </a:rPr>
              <a:t>b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08936" name="AutoShape 8"/>
          <p:cNvSpPr>
            <a:spLocks noChangeArrowheads="1"/>
          </p:cNvSpPr>
          <p:nvPr/>
        </p:nvSpPr>
        <p:spPr bwMode="auto">
          <a:xfrm>
            <a:off x="4643438" y="2565400"/>
            <a:ext cx="1223962" cy="288925"/>
          </a:xfrm>
          <a:prstGeom prst="wedgeRectCallout">
            <a:avLst>
              <a:gd name="adj1" fmla="val -31454"/>
              <a:gd name="adj2" fmla="val -207694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Product Rule</a:t>
            </a:r>
          </a:p>
        </p:txBody>
      </p:sp>
      <p:graphicFrame>
        <p:nvGraphicFramePr>
          <p:cNvPr id="508937" name="Object 9"/>
          <p:cNvGraphicFramePr>
            <a:graphicFrameLocks noChangeAspect="1"/>
          </p:cNvGraphicFramePr>
          <p:nvPr>
            <p:ph sz="half" idx="2"/>
          </p:nvPr>
        </p:nvGraphicFramePr>
        <p:xfrm>
          <a:off x="1360488" y="3303588"/>
          <a:ext cx="6391275" cy="577850"/>
        </p:xfrm>
        <a:graphic>
          <a:graphicData uri="http://schemas.openxmlformats.org/presentationml/2006/ole">
            <p:oleObj spid="_x0000_s8195" name="Equation" r:id="rId4" imgW="3797280" imgH="342720" progId="Equation.3">
              <p:embed/>
            </p:oleObj>
          </a:graphicData>
        </a:graphic>
      </p:graphicFrame>
      <p:sp>
        <p:nvSpPr>
          <p:cNvPr id="508941" name="AutoShape 13"/>
          <p:cNvSpPr>
            <a:spLocks noChangeArrowheads="1"/>
          </p:cNvSpPr>
          <p:nvPr/>
        </p:nvSpPr>
        <p:spPr bwMode="auto">
          <a:xfrm>
            <a:off x="4632325" y="2519363"/>
            <a:ext cx="1439863" cy="304800"/>
          </a:xfrm>
          <a:prstGeom prst="wedgeRectCallout">
            <a:avLst>
              <a:gd name="adj1" fmla="val -29273"/>
              <a:gd name="adj2" fmla="val 22604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Product Rule</a:t>
            </a:r>
          </a:p>
        </p:txBody>
      </p:sp>
      <p:sp>
        <p:nvSpPr>
          <p:cNvPr id="508942" name="AutoShape 14"/>
          <p:cNvSpPr>
            <a:spLocks noChangeArrowheads="1"/>
          </p:cNvSpPr>
          <p:nvPr/>
        </p:nvSpPr>
        <p:spPr bwMode="auto">
          <a:xfrm>
            <a:off x="395288" y="2565400"/>
            <a:ext cx="4105275" cy="287338"/>
          </a:xfrm>
          <a:prstGeom prst="wedgeRectCallout">
            <a:avLst>
              <a:gd name="adj1" fmla="val 30935"/>
              <a:gd name="adj2" fmla="val -17651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Marginalization over all possible observations</a:t>
            </a:r>
          </a:p>
        </p:txBody>
      </p:sp>
      <p:sp>
        <p:nvSpPr>
          <p:cNvPr id="508952" name="Rectangle 24"/>
          <p:cNvSpPr>
            <a:spLocks noChangeArrowheads="1"/>
          </p:cNvSpPr>
          <p:nvPr/>
        </p:nvSpPr>
        <p:spPr bwMode="auto">
          <a:xfrm>
            <a:off x="501650" y="4724400"/>
            <a:ext cx="8642350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000" i="1" dirty="0" smtClean="0">
                <a:solidFill>
                  <a:srgbClr val="000000"/>
                </a:solidFill>
              </a:rPr>
              <a:t>P(</a:t>
            </a:r>
            <a:r>
              <a:rPr lang="en-GB" sz="2000" i="1" dirty="0" err="1" smtClean="0">
                <a:solidFill>
                  <a:srgbClr val="000000"/>
                </a:solidFill>
              </a:rPr>
              <a:t>e|s</a:t>
            </a:r>
            <a:r>
              <a:rPr lang="en-GB" sz="2000" i="1" dirty="0" err="1">
                <a:solidFill>
                  <a:srgbClr val="000000"/>
                </a:solidFill>
              </a:rPr>
              <a:t>’,a,b</a:t>
            </a:r>
            <a:r>
              <a:rPr lang="en-GB" sz="2000" i="1" dirty="0">
                <a:solidFill>
                  <a:srgbClr val="000000"/>
                </a:solidFill>
              </a:rPr>
              <a:t>) = </a:t>
            </a:r>
            <a:r>
              <a:rPr lang="en-GB" sz="2000" i="1" dirty="0" smtClean="0">
                <a:solidFill>
                  <a:srgbClr val="000000"/>
                </a:solidFill>
              </a:rPr>
              <a:t>P(</a:t>
            </a:r>
            <a:r>
              <a:rPr lang="en-GB" sz="2000" i="1" dirty="0" err="1" smtClean="0">
                <a:solidFill>
                  <a:srgbClr val="000000"/>
                </a:solidFill>
              </a:rPr>
              <a:t>e|s</a:t>
            </a:r>
            <a:r>
              <a:rPr lang="en-GB" sz="2000" i="1" dirty="0">
                <a:solidFill>
                  <a:srgbClr val="000000"/>
                </a:solidFill>
              </a:rPr>
              <a:t>’) = </a:t>
            </a:r>
            <a:r>
              <a:rPr lang="en-GB" sz="2000" i="1" dirty="0" smtClean="0">
                <a:solidFill>
                  <a:srgbClr val="000000"/>
                </a:solidFill>
              </a:rPr>
              <a:t>P(</a:t>
            </a:r>
            <a:r>
              <a:rPr lang="en-GB" sz="2000" i="1" dirty="0" err="1" smtClean="0">
                <a:solidFill>
                  <a:srgbClr val="000000"/>
                </a:solidFill>
              </a:rPr>
              <a:t>e|s</a:t>
            </a:r>
            <a:r>
              <a:rPr lang="en-GB" sz="2000" i="1" dirty="0">
                <a:solidFill>
                  <a:srgbClr val="000000"/>
                </a:solidFill>
              </a:rPr>
              <a:t>’)</a:t>
            </a:r>
            <a:r>
              <a:rPr lang="en-GB" sz="2000" dirty="0">
                <a:solidFill>
                  <a:srgbClr val="000000"/>
                </a:solidFill>
              </a:rPr>
              <a:t>    </a:t>
            </a:r>
            <a:r>
              <a:rPr lang="en-GB" sz="2000" dirty="0" smtClean="0">
                <a:solidFill>
                  <a:srgbClr val="000000"/>
                </a:solidFill>
              </a:rPr>
              <a:t>Sensor </a:t>
            </a:r>
            <a:r>
              <a:rPr lang="en-GB" sz="2000" dirty="0">
                <a:solidFill>
                  <a:srgbClr val="000000"/>
                </a:solidFill>
              </a:rPr>
              <a:t>Model</a:t>
            </a:r>
          </a:p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000" i="1" dirty="0">
                <a:solidFill>
                  <a:srgbClr val="000000"/>
                </a:solidFill>
              </a:rPr>
              <a:t>P(</a:t>
            </a:r>
            <a:r>
              <a:rPr lang="en-GB" sz="2000" i="1" dirty="0" err="1">
                <a:solidFill>
                  <a:srgbClr val="000000"/>
                </a:solidFill>
              </a:rPr>
              <a:t>s’|a,b</a:t>
            </a:r>
            <a:r>
              <a:rPr lang="en-GB" sz="2000" i="1" dirty="0">
                <a:solidFill>
                  <a:srgbClr val="000000"/>
                </a:solidFill>
              </a:rPr>
              <a:t>) = </a:t>
            </a:r>
            <a:r>
              <a:rPr lang="en-GB" sz="2000" i="1" dirty="0">
                <a:solidFill>
                  <a:srgbClr val="000000"/>
                </a:solidFill>
                <a:cs typeface="Times New Roman" pitchFamily="18" charset="0"/>
              </a:rPr>
              <a:t>∑ </a:t>
            </a:r>
            <a:r>
              <a:rPr lang="en-GB" sz="2000" i="1" baseline="-25000" dirty="0">
                <a:solidFill>
                  <a:srgbClr val="000000"/>
                </a:solidFill>
                <a:cs typeface="Times New Roman" pitchFamily="18" charset="0"/>
              </a:rPr>
              <a:t>s </a:t>
            </a:r>
            <a:r>
              <a:rPr lang="en-GB" sz="2000" i="1" dirty="0">
                <a:solidFill>
                  <a:srgbClr val="000000"/>
                </a:solidFill>
                <a:cs typeface="Times New Roman" pitchFamily="18" charset="0"/>
              </a:rPr>
              <a:t>P(</a:t>
            </a:r>
            <a:r>
              <a:rPr lang="en-GB" sz="2000" i="1" dirty="0" err="1">
                <a:solidFill>
                  <a:srgbClr val="000000"/>
                </a:solidFill>
                <a:cs typeface="Times New Roman" pitchFamily="18" charset="0"/>
              </a:rPr>
              <a:t>s’,s|a,b</a:t>
            </a:r>
            <a:r>
              <a:rPr lang="en-GB" sz="2000" i="1" dirty="0">
                <a:solidFill>
                  <a:srgbClr val="000000"/>
                </a:solidFill>
                <a:cs typeface="Times New Roman" pitchFamily="18" charset="0"/>
              </a:rPr>
              <a:t>) = ∑ </a:t>
            </a:r>
            <a:r>
              <a:rPr lang="en-GB" sz="2000" i="1" baseline="-25000" dirty="0">
                <a:solidFill>
                  <a:srgbClr val="000000"/>
                </a:solidFill>
                <a:cs typeface="Times New Roman" pitchFamily="18" charset="0"/>
              </a:rPr>
              <a:t>s </a:t>
            </a:r>
            <a:r>
              <a:rPr lang="en-GB" sz="2000" i="1" dirty="0">
                <a:solidFill>
                  <a:srgbClr val="000000"/>
                </a:solidFill>
                <a:cs typeface="Times New Roman" pitchFamily="18" charset="0"/>
              </a:rPr>
              <a:t>P(</a:t>
            </a:r>
            <a:r>
              <a:rPr lang="en-GB" sz="2000" i="1" dirty="0" err="1">
                <a:solidFill>
                  <a:srgbClr val="000000"/>
                </a:solidFill>
                <a:cs typeface="Times New Roman" pitchFamily="18" charset="0"/>
              </a:rPr>
              <a:t>s’|s</a:t>
            </a:r>
            <a:r>
              <a:rPr lang="en-GB" sz="2000" i="1" dirty="0">
                <a:solidFill>
                  <a:srgbClr val="000000"/>
                </a:solidFill>
                <a:cs typeface="Times New Roman" pitchFamily="18" charset="0"/>
              </a:rPr>
              <a:t>, a, b) P(</a:t>
            </a:r>
            <a:r>
              <a:rPr lang="en-GB" sz="2000" i="1" dirty="0" err="1">
                <a:solidFill>
                  <a:srgbClr val="000000"/>
                </a:solidFill>
                <a:cs typeface="Times New Roman" pitchFamily="18" charset="0"/>
              </a:rPr>
              <a:t>s|a,b</a:t>
            </a:r>
            <a:r>
              <a:rPr lang="en-GB" sz="2000" i="1" dirty="0">
                <a:solidFill>
                  <a:srgbClr val="000000"/>
                </a:solidFill>
                <a:cs typeface="Times New Roman" pitchFamily="18" charset="0"/>
              </a:rPr>
              <a:t>) = ∑ </a:t>
            </a:r>
            <a:r>
              <a:rPr lang="en-GB" sz="2000" i="1" baseline="-25000" dirty="0">
                <a:solidFill>
                  <a:srgbClr val="000000"/>
                </a:solidFill>
                <a:cs typeface="Times New Roman" pitchFamily="18" charset="0"/>
              </a:rPr>
              <a:t>s </a:t>
            </a:r>
            <a:r>
              <a:rPr lang="en-GB" sz="2000" i="1" dirty="0">
                <a:solidFill>
                  <a:srgbClr val="000000"/>
                </a:solidFill>
                <a:cs typeface="Times New Roman" pitchFamily="18" charset="0"/>
              </a:rPr>
              <a:t>P(</a:t>
            </a:r>
            <a:r>
              <a:rPr lang="en-GB" sz="2000" i="1" dirty="0" err="1">
                <a:solidFill>
                  <a:srgbClr val="000000"/>
                </a:solidFill>
                <a:cs typeface="Times New Roman" pitchFamily="18" charset="0"/>
              </a:rPr>
              <a:t>s’|s</a:t>
            </a:r>
            <a:r>
              <a:rPr lang="en-GB" sz="2000" i="1" dirty="0">
                <a:solidFill>
                  <a:srgbClr val="000000"/>
                </a:solidFill>
                <a:cs typeface="Times New Roman" pitchFamily="18" charset="0"/>
              </a:rPr>
              <a:t>, a) b(s) </a:t>
            </a:r>
          </a:p>
        </p:txBody>
      </p:sp>
      <p:sp>
        <p:nvSpPr>
          <p:cNvPr id="508954" name="AutoShape 26"/>
          <p:cNvSpPr>
            <a:spLocks noChangeArrowheads="1"/>
          </p:cNvSpPr>
          <p:nvPr/>
        </p:nvSpPr>
        <p:spPr bwMode="auto">
          <a:xfrm>
            <a:off x="179388" y="6092825"/>
            <a:ext cx="2520950" cy="431800"/>
          </a:xfrm>
          <a:prstGeom prst="wedgeRectCallout">
            <a:avLst>
              <a:gd name="adj1" fmla="val 49495"/>
              <a:gd name="adj2" fmla="val -159926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0" bIns="0"/>
          <a:lstStyle/>
          <a:p>
            <a:r>
              <a:rPr lang="en-US" sz="1600">
                <a:solidFill>
                  <a:schemeClr val="tx1"/>
                </a:solidFill>
              </a:rPr>
              <a:t>Summing over possible states that can take to s’</a:t>
            </a:r>
          </a:p>
        </p:txBody>
      </p:sp>
      <p:sp>
        <p:nvSpPr>
          <p:cNvPr id="508955" name="AutoShape 27"/>
          <p:cNvSpPr>
            <a:spLocks noChangeArrowheads="1"/>
          </p:cNvSpPr>
          <p:nvPr/>
        </p:nvSpPr>
        <p:spPr bwMode="auto">
          <a:xfrm>
            <a:off x="2916238" y="5876925"/>
            <a:ext cx="3527425" cy="720725"/>
          </a:xfrm>
          <a:prstGeom prst="wedgeRectCallout">
            <a:avLst>
              <a:gd name="adj1" fmla="val -8551"/>
              <a:gd name="adj2" fmla="val -85463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>
                <a:solidFill>
                  <a:schemeClr val="tx1"/>
                </a:solidFill>
              </a:rPr>
              <a:t>Probability of getting to </a:t>
            </a:r>
            <a:r>
              <a:rPr lang="en-US" sz="1600" i="1">
                <a:solidFill>
                  <a:schemeClr val="tx1"/>
                </a:solidFill>
              </a:rPr>
              <a:t>s’</a:t>
            </a:r>
            <a:r>
              <a:rPr lang="en-US" sz="1600">
                <a:solidFill>
                  <a:schemeClr val="tx1"/>
                </a:solidFill>
              </a:rPr>
              <a:t> by performing </a:t>
            </a:r>
            <a:r>
              <a:rPr lang="en-US" sz="1600" i="1">
                <a:solidFill>
                  <a:schemeClr val="tx1"/>
                </a:solidFill>
              </a:rPr>
              <a:t>a</a:t>
            </a:r>
            <a:r>
              <a:rPr lang="en-US" sz="1600">
                <a:solidFill>
                  <a:schemeClr val="tx1"/>
                </a:solidFill>
              </a:rPr>
              <a:t> in </a:t>
            </a:r>
            <a:r>
              <a:rPr lang="en-US" sz="1600" i="1">
                <a:solidFill>
                  <a:schemeClr val="tx1"/>
                </a:solidFill>
              </a:rPr>
              <a:t>s</a:t>
            </a:r>
            <a:r>
              <a:rPr lang="en-US" sz="1600">
                <a:solidFill>
                  <a:schemeClr val="tx1"/>
                </a:solidFill>
              </a:rPr>
              <a:t> does not depend on </a:t>
            </a:r>
            <a:r>
              <a:rPr lang="en-US" sz="1600" i="1">
                <a:solidFill>
                  <a:schemeClr val="tx1"/>
                </a:solidFill>
              </a:rPr>
              <a:t>b:</a:t>
            </a:r>
          </a:p>
          <a:p>
            <a:r>
              <a:rPr lang="en-US" sz="1600">
                <a:solidFill>
                  <a:schemeClr val="tx1"/>
                </a:solidFill>
              </a:rPr>
              <a:t>It is the POMDP transition model</a:t>
            </a:r>
          </a:p>
        </p:txBody>
      </p:sp>
      <p:sp>
        <p:nvSpPr>
          <p:cNvPr id="508956" name="Rectangle 28"/>
          <p:cNvSpPr>
            <a:spLocks noChangeArrowheads="1"/>
          </p:cNvSpPr>
          <p:nvPr/>
        </p:nvSpPr>
        <p:spPr bwMode="auto">
          <a:xfrm>
            <a:off x="5364163" y="3284538"/>
            <a:ext cx="1389062" cy="401637"/>
          </a:xfrm>
          <a:prstGeom prst="rect">
            <a:avLst/>
          </a:prstGeom>
          <a:noFill/>
          <a:ln w="2857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508957" name="Rectangle 29"/>
          <p:cNvSpPr>
            <a:spLocks noChangeArrowheads="1"/>
          </p:cNvSpPr>
          <p:nvPr/>
        </p:nvSpPr>
        <p:spPr bwMode="auto">
          <a:xfrm>
            <a:off x="900113" y="4724400"/>
            <a:ext cx="1389062" cy="401638"/>
          </a:xfrm>
          <a:prstGeom prst="rect">
            <a:avLst/>
          </a:prstGeom>
          <a:noFill/>
          <a:ln w="2857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508958" name="Rectangle 30"/>
          <p:cNvSpPr>
            <a:spLocks noChangeArrowheads="1"/>
          </p:cNvSpPr>
          <p:nvPr/>
        </p:nvSpPr>
        <p:spPr bwMode="auto">
          <a:xfrm>
            <a:off x="6753225" y="3284538"/>
            <a:ext cx="1131888" cy="401637"/>
          </a:xfrm>
          <a:prstGeom prst="rect">
            <a:avLst/>
          </a:prstGeom>
          <a:noFill/>
          <a:ln w="2857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508959" name="Rectangle 31"/>
          <p:cNvSpPr>
            <a:spLocks noChangeArrowheads="1"/>
          </p:cNvSpPr>
          <p:nvPr/>
        </p:nvSpPr>
        <p:spPr bwMode="auto">
          <a:xfrm>
            <a:off x="827088" y="5300663"/>
            <a:ext cx="1008062" cy="401637"/>
          </a:xfrm>
          <a:prstGeom prst="rect">
            <a:avLst/>
          </a:prstGeom>
          <a:noFill/>
          <a:ln w="2857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508960" name="AutoShape 32"/>
          <p:cNvSpPr>
            <a:spLocks noChangeArrowheads="1"/>
          </p:cNvSpPr>
          <p:nvPr/>
        </p:nvSpPr>
        <p:spPr bwMode="auto">
          <a:xfrm>
            <a:off x="7164388" y="5949950"/>
            <a:ext cx="1655762" cy="358775"/>
          </a:xfrm>
          <a:prstGeom prst="wedgeRectCallout">
            <a:avLst>
              <a:gd name="adj1" fmla="val -144153"/>
              <a:gd name="adj2" fmla="val -14203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>
                <a:solidFill>
                  <a:schemeClr val="tx1"/>
                </a:solidFill>
              </a:rPr>
              <a:t>belief state for s</a:t>
            </a:r>
            <a:endParaRPr lang="en-US" sz="1600" i="1">
              <a:solidFill>
                <a:schemeClr val="tx1"/>
              </a:solidFill>
            </a:endParaRPr>
          </a:p>
        </p:txBody>
      </p:sp>
      <p:sp>
        <p:nvSpPr>
          <p:cNvPr id="508961" name="Rectangle 33"/>
          <p:cNvSpPr>
            <a:spLocks noChangeArrowheads="1"/>
          </p:cNvSpPr>
          <p:nvPr/>
        </p:nvSpPr>
        <p:spPr bwMode="auto">
          <a:xfrm>
            <a:off x="6732588" y="1773238"/>
            <a:ext cx="1079500" cy="401637"/>
          </a:xfrm>
          <a:prstGeom prst="rect">
            <a:avLst/>
          </a:prstGeom>
          <a:noFill/>
          <a:ln w="2857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508962" name="Rectangle 34"/>
          <p:cNvSpPr>
            <a:spLocks noChangeArrowheads="1"/>
          </p:cNvSpPr>
          <p:nvPr/>
        </p:nvSpPr>
        <p:spPr bwMode="auto">
          <a:xfrm>
            <a:off x="1908175" y="3284538"/>
            <a:ext cx="1389063" cy="401637"/>
          </a:xfrm>
          <a:prstGeom prst="rect">
            <a:avLst/>
          </a:prstGeom>
          <a:noFill/>
          <a:ln w="2857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5" name="AutoShape 10"/>
          <p:cNvSpPr>
            <a:spLocks noChangeArrowheads="1"/>
          </p:cNvSpPr>
          <p:nvPr/>
        </p:nvSpPr>
        <p:spPr bwMode="auto">
          <a:xfrm>
            <a:off x="4356100" y="3933825"/>
            <a:ext cx="2446338" cy="503238"/>
          </a:xfrm>
          <a:prstGeom prst="wedgeRectCallout">
            <a:avLst>
              <a:gd name="adj1" fmla="val -67954"/>
              <a:gd name="adj2" fmla="val -92833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Sum over all the states </a:t>
            </a:r>
            <a:r>
              <a:rPr lang="en-US" sz="1600" i="1">
                <a:solidFill>
                  <a:schemeClr val="tx1"/>
                </a:solidFill>
              </a:rPr>
              <a:t>s’</a:t>
            </a:r>
            <a:r>
              <a:rPr lang="en-US" sz="160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600">
                <a:solidFill>
                  <a:schemeClr val="tx1"/>
                </a:solidFill>
              </a:rPr>
              <a:t>reachable  by performing </a:t>
            </a:r>
            <a:r>
              <a:rPr lang="en-US" sz="1600" i="1">
                <a:solidFill>
                  <a:schemeClr val="tx1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8935" grpId="0" animBg="1"/>
      <p:bldP spid="508936" grpId="0" animBg="1"/>
      <p:bldP spid="508941" grpId="0" animBg="1"/>
      <p:bldP spid="508942" grpId="0" animBg="1"/>
      <p:bldP spid="508954" grpId="0" animBg="1"/>
      <p:bldP spid="508955" grpId="0" animBg="1"/>
      <p:bldP spid="508956" grpId="0" animBg="1"/>
      <p:bldP spid="508956" grpId="1" animBg="1"/>
      <p:bldP spid="508957" grpId="0" animBg="1"/>
      <p:bldP spid="508957" grpId="1" animBg="1"/>
      <p:bldP spid="508958" grpId="0" animBg="1"/>
      <p:bldP spid="508958" grpId="1" animBg="1"/>
      <p:bldP spid="508959" grpId="0" animBg="1"/>
      <p:bldP spid="508959" grpId="1" animBg="1"/>
      <p:bldP spid="508960" grpId="0" animBg="1"/>
      <p:bldP spid="508961" grpId="0" animBg="1"/>
      <p:bldP spid="508961" grpId="1" animBg="1"/>
      <p:bldP spid="508962" grpId="0" animBg="1"/>
      <p:bldP spid="508962" grpId="1" animBg="1"/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POMDP as MPD</a:t>
            </a:r>
          </a:p>
        </p:txBody>
      </p:sp>
      <p:graphicFrame>
        <p:nvGraphicFramePr>
          <p:cNvPr id="519171" name="Object 3"/>
          <p:cNvGraphicFramePr>
            <a:graphicFrameLocks noChangeAspect="1"/>
          </p:cNvGraphicFramePr>
          <p:nvPr>
            <p:ph idx="1"/>
          </p:nvPr>
        </p:nvGraphicFramePr>
        <p:xfrm>
          <a:off x="1066800" y="1558925"/>
          <a:ext cx="6122988" cy="623888"/>
        </p:xfrm>
        <a:graphic>
          <a:graphicData uri="http://schemas.openxmlformats.org/presentationml/2006/ole">
            <p:oleObj spid="_x0000_s9218" name="Equation" r:id="rId3" imgW="3365280" imgH="342720" progId="Equation.3">
              <p:embed/>
            </p:oleObj>
          </a:graphicData>
        </a:graphic>
      </p:graphicFrame>
      <p:sp>
        <p:nvSpPr>
          <p:cNvPr id="9222" name="Rectangle 4"/>
          <p:cNvSpPr>
            <a:spLocks noChangeArrowheads="1"/>
          </p:cNvSpPr>
          <p:nvPr/>
        </p:nvSpPr>
        <p:spPr bwMode="auto">
          <a:xfrm>
            <a:off x="2843213" y="5589588"/>
            <a:ext cx="504825" cy="2873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223" name="Rectangle 5"/>
          <p:cNvSpPr>
            <a:spLocks noChangeArrowheads="1"/>
          </p:cNvSpPr>
          <p:nvPr/>
        </p:nvSpPr>
        <p:spPr bwMode="auto">
          <a:xfrm>
            <a:off x="107950" y="836613"/>
            <a:ext cx="7634288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19174" name="Rectangle 6"/>
          <p:cNvSpPr>
            <a:spLocks noChangeArrowheads="1"/>
          </p:cNvSpPr>
          <p:nvPr/>
        </p:nvSpPr>
        <p:spPr bwMode="auto">
          <a:xfrm>
            <a:off x="323850" y="5013325"/>
            <a:ext cx="8642350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>
                <a:solidFill>
                  <a:schemeClr val="tx1"/>
                </a:solidFill>
              </a:rPr>
              <a:t>We can also define a </a:t>
            </a:r>
            <a:r>
              <a:rPr lang="en-GB" sz="2400" b="1" i="1">
                <a:solidFill>
                  <a:schemeClr val="accent2"/>
                </a:solidFill>
              </a:rPr>
              <a:t>reward function </a:t>
            </a:r>
            <a:r>
              <a:rPr lang="en-GB" sz="2400">
                <a:solidFill>
                  <a:schemeClr val="tx1"/>
                </a:solidFill>
              </a:rPr>
              <a:t>for belief states</a:t>
            </a:r>
          </a:p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endParaRPr lang="en-GB" sz="2400">
              <a:solidFill>
                <a:schemeClr val="tx1"/>
              </a:solidFill>
            </a:endParaRPr>
          </a:p>
        </p:txBody>
      </p:sp>
      <p:graphicFrame>
        <p:nvGraphicFramePr>
          <p:cNvPr id="519192" name="Object 24"/>
          <p:cNvGraphicFramePr>
            <a:graphicFrameLocks noChangeAspect="1"/>
          </p:cNvGraphicFramePr>
          <p:nvPr/>
        </p:nvGraphicFramePr>
        <p:xfrm>
          <a:off x="1800225" y="2276475"/>
          <a:ext cx="5091113" cy="681038"/>
        </p:xfrm>
        <a:graphic>
          <a:graphicData uri="http://schemas.openxmlformats.org/presentationml/2006/ole">
            <p:oleObj spid="_x0000_s9219" name="Equation" r:id="rId4" imgW="3035160" imgH="406080" progId="Equation.3">
              <p:embed/>
            </p:oleObj>
          </a:graphicData>
        </a:graphic>
      </p:graphicFrame>
      <p:sp>
        <p:nvSpPr>
          <p:cNvPr id="9225" name="Rectangle 25"/>
          <p:cNvSpPr>
            <a:spLocks noChangeArrowheads="1"/>
          </p:cNvSpPr>
          <p:nvPr/>
        </p:nvSpPr>
        <p:spPr bwMode="auto">
          <a:xfrm>
            <a:off x="250825" y="908050"/>
            <a:ext cx="8642350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>
                <a:solidFill>
                  <a:schemeClr val="tx1"/>
                </a:solidFill>
              </a:rPr>
              <a:t>Putting it all together</a:t>
            </a:r>
            <a:r>
              <a:rPr lang="en-GB" sz="2400" b="1">
                <a:solidFill>
                  <a:schemeClr val="tx1"/>
                </a:solidFill>
              </a:rPr>
              <a:t>:</a:t>
            </a:r>
            <a:r>
              <a:rPr lang="en-GB" sz="2400" b="1" i="1">
                <a:solidFill>
                  <a:schemeClr val="accent2"/>
                </a:solidFill>
              </a:rPr>
              <a:t> Transition model </a:t>
            </a:r>
            <a:r>
              <a:rPr lang="en-US" sz="2400" b="1" i="1">
                <a:solidFill>
                  <a:schemeClr val="accent2"/>
                </a:solidFill>
                <a:cs typeface="Times New Roman" pitchFamily="18" charset="0"/>
              </a:rPr>
              <a:t>P(b’|a,b)</a:t>
            </a:r>
            <a:endParaRPr lang="en-GB" sz="2400">
              <a:solidFill>
                <a:srgbClr val="000000"/>
              </a:solidFill>
            </a:endParaRPr>
          </a:p>
        </p:txBody>
      </p:sp>
      <p:graphicFrame>
        <p:nvGraphicFramePr>
          <p:cNvPr id="519194" name="Object 26"/>
          <p:cNvGraphicFramePr>
            <a:graphicFrameLocks noChangeAspect="1"/>
          </p:cNvGraphicFramePr>
          <p:nvPr/>
        </p:nvGraphicFramePr>
        <p:xfrm>
          <a:off x="2771775" y="5516563"/>
          <a:ext cx="2636838" cy="757237"/>
        </p:xfrm>
        <a:graphic>
          <a:graphicData uri="http://schemas.openxmlformats.org/presentationml/2006/ole">
            <p:oleObj spid="_x0000_s9220" name="Equation" r:id="rId5" imgW="1193760" imgH="342720" progId="Equation.3">
              <p:embed/>
            </p:oleObj>
          </a:graphicData>
        </a:graphic>
      </p:graphicFrame>
      <p:sp>
        <p:nvSpPr>
          <p:cNvPr id="519196" name="AutoShape 28"/>
          <p:cNvSpPr>
            <a:spLocks/>
          </p:cNvSpPr>
          <p:nvPr/>
        </p:nvSpPr>
        <p:spPr bwMode="auto">
          <a:xfrm>
            <a:off x="2555875" y="3500438"/>
            <a:ext cx="5976938" cy="1152525"/>
          </a:xfrm>
          <a:prstGeom prst="borderCallout2">
            <a:avLst>
              <a:gd name="adj1" fmla="val 9917"/>
              <a:gd name="adj2" fmla="val -1273"/>
              <a:gd name="adj3" fmla="val 9917"/>
              <a:gd name="adj4" fmla="val -5231"/>
              <a:gd name="adj5" fmla="val -91456"/>
              <a:gd name="adj6" fmla="val 2949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1800" dirty="0">
                <a:solidFill>
                  <a:schemeClr val="tx1"/>
                </a:solidFill>
              </a:rPr>
              <a:t>When  the agent </a:t>
            </a:r>
            <a:r>
              <a:rPr lang="en-GB" sz="1800" dirty="0" err="1">
                <a:solidFill>
                  <a:schemeClr val="tx1"/>
                </a:solidFill>
              </a:rPr>
              <a:t>perfoms</a:t>
            </a:r>
            <a:r>
              <a:rPr lang="en-GB" sz="1800" dirty="0">
                <a:solidFill>
                  <a:schemeClr val="tx1"/>
                </a:solidFill>
              </a:rPr>
              <a:t> a given action </a:t>
            </a:r>
            <a:r>
              <a:rPr lang="en-GB" sz="1800" i="1" dirty="0">
                <a:solidFill>
                  <a:schemeClr val="tx1"/>
                </a:solidFill>
              </a:rPr>
              <a:t>a</a:t>
            </a:r>
            <a:r>
              <a:rPr lang="en-GB" sz="1800" dirty="0">
                <a:solidFill>
                  <a:schemeClr val="tx1"/>
                </a:solidFill>
              </a:rPr>
              <a:t> in belief state </a:t>
            </a:r>
            <a:r>
              <a:rPr lang="en-GB" sz="1800" i="1" dirty="0">
                <a:solidFill>
                  <a:schemeClr val="tx1"/>
                </a:solidFill>
              </a:rPr>
              <a:t>b</a:t>
            </a:r>
            <a:r>
              <a:rPr lang="en-GB" sz="1800" dirty="0">
                <a:solidFill>
                  <a:schemeClr val="tx1"/>
                </a:solidFill>
              </a:rPr>
              <a:t>, and then receives observation </a:t>
            </a:r>
            <a:r>
              <a:rPr lang="en-GB" sz="1800" i="1" dirty="0" smtClean="0">
                <a:solidFill>
                  <a:schemeClr val="tx1"/>
                </a:solidFill>
              </a:rPr>
              <a:t>e</a:t>
            </a:r>
            <a:r>
              <a:rPr lang="en-GB" sz="1800" dirty="0" smtClean="0">
                <a:solidFill>
                  <a:schemeClr val="tx1"/>
                </a:solidFill>
              </a:rPr>
              <a:t>, </a:t>
            </a:r>
            <a:r>
              <a:rPr lang="en-GB" sz="1800" dirty="0">
                <a:solidFill>
                  <a:schemeClr val="tx1"/>
                </a:solidFill>
              </a:rPr>
              <a:t>filtering gives a unique new probability distribution over state </a:t>
            </a:r>
          </a:p>
          <a:p>
            <a:pPr lvl="1"/>
            <a:r>
              <a:rPr lang="en-GB" sz="1800" i="1" dirty="0">
                <a:solidFill>
                  <a:schemeClr val="accent2"/>
                </a:solidFill>
              </a:rPr>
              <a:t>deterministic transition from one belief state to the next</a:t>
            </a:r>
            <a:endParaRPr lang="en-US" sz="1800" i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9174" grpId="0"/>
      <p:bldP spid="51919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Solving POMDP as MPD</a:t>
            </a:r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2843213" y="5589588"/>
            <a:ext cx="504825" cy="2873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107950" y="836613"/>
            <a:ext cx="7634288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21224" name="Rectangle 8"/>
          <p:cNvSpPr>
            <a:spLocks noChangeArrowheads="1"/>
          </p:cNvSpPr>
          <p:nvPr/>
        </p:nvSpPr>
        <p:spPr bwMode="auto">
          <a:xfrm>
            <a:off x="250825" y="908050"/>
            <a:ext cx="8642350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>
                <a:solidFill>
                  <a:schemeClr val="tx1"/>
                </a:solidFill>
              </a:rPr>
              <a:t>So we have defined a POMD as an MDP over the belief states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>
                <a:solidFill>
                  <a:schemeClr val="tx1"/>
                </a:solidFill>
              </a:rPr>
              <a:t>Why bother?</a:t>
            </a:r>
          </a:p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>
                <a:solidFill>
                  <a:schemeClr val="tx1"/>
                </a:solidFill>
              </a:rPr>
              <a:t> Because it can be shown that an optimal policy </a:t>
            </a:r>
            <a:r>
              <a:rPr lang="ru-RU" sz="2400" i="1">
                <a:solidFill>
                  <a:schemeClr val="tx1"/>
                </a:solidFill>
                <a:cs typeface="Times New Roman" pitchFamily="18" charset="0"/>
              </a:rPr>
              <a:t>л</a:t>
            </a:r>
            <a:r>
              <a:rPr lang="en-US" sz="2400" i="1">
                <a:solidFill>
                  <a:schemeClr val="tx1"/>
                </a:solidFill>
                <a:cs typeface="Times New Roman" pitchFamily="18" charset="0"/>
              </a:rPr>
              <a:t>*(b)</a:t>
            </a:r>
            <a:r>
              <a:rPr lang="en-US" sz="2400">
                <a:solidFill>
                  <a:schemeClr val="tx1"/>
                </a:solidFill>
                <a:cs typeface="Times New Roman" pitchFamily="18" charset="0"/>
              </a:rPr>
              <a:t>  </a:t>
            </a:r>
            <a:r>
              <a:rPr lang="en-GB" sz="2400">
                <a:solidFill>
                  <a:schemeClr val="tx1"/>
                </a:solidFill>
              </a:rPr>
              <a:t>for this MDP </a:t>
            </a:r>
            <a:r>
              <a:rPr lang="en-US" sz="2400">
                <a:solidFill>
                  <a:schemeClr val="tx1"/>
                </a:solidFill>
                <a:cs typeface="Times New Roman" pitchFamily="18" charset="0"/>
              </a:rPr>
              <a:t>is also an optimal policy for the original POMDP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i.e., solving a POMDP in its physical space is equivalent to solving the corresponding MDP in the belief state</a:t>
            </a:r>
          </a:p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Great, we are done!</a:t>
            </a:r>
            <a:endParaRPr lang="ru-RU" sz="2400" b="1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3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714375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Department of Computer Science</a:t>
            </a:r>
            <a:b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Undergraduate Events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14313" y="1071563"/>
            <a:ext cx="4214812" cy="5500687"/>
          </a:xfrm>
        </p:spPr>
        <p:txBody>
          <a:bodyPr rtlCol="0">
            <a:normAutofit fontScale="25000" lnSpcReduction="20000"/>
          </a:bodyPr>
          <a:lstStyle/>
          <a:p>
            <a:pPr>
              <a:buFont typeface="Arial" charset="0"/>
              <a:buNone/>
              <a:defRPr/>
            </a:pPr>
            <a:r>
              <a:rPr lang="en-US" sz="8000" b="1" dirty="0" smtClean="0">
                <a:solidFill>
                  <a:srgbClr val="FFC000"/>
                </a:solidFill>
              </a:rPr>
              <a:t>Events this week</a:t>
            </a:r>
            <a:endParaRPr lang="en-US" sz="8000" dirty="0" smtClean="0">
              <a:solidFill>
                <a:srgbClr val="FFC000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en-CA" sz="8000" b="1" dirty="0" smtClean="0">
                <a:solidFill>
                  <a:srgbClr val="0070C0"/>
                </a:solidFill>
              </a:rPr>
              <a:t>Schlumberger Info Session</a:t>
            </a:r>
            <a:endParaRPr lang="en-US" sz="8000" dirty="0" smtClean="0">
              <a:solidFill>
                <a:srgbClr val="0070C0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en-CA" sz="8000" b="1" dirty="0" smtClean="0"/>
              <a:t>Date:          Mon., Feb 8</a:t>
            </a:r>
            <a:endParaRPr lang="en-US" sz="8000" dirty="0" smtClean="0"/>
          </a:p>
          <a:p>
            <a:pPr>
              <a:buFont typeface="Arial" charset="0"/>
              <a:buNone/>
              <a:defRPr/>
            </a:pPr>
            <a:r>
              <a:rPr lang="en-CA" sz="8000" b="1" dirty="0" smtClean="0"/>
              <a:t>Time:          5:30 pm</a:t>
            </a:r>
            <a:endParaRPr lang="en-US" sz="8000" dirty="0" smtClean="0"/>
          </a:p>
          <a:p>
            <a:pPr>
              <a:buFont typeface="Arial" charset="0"/>
              <a:buNone/>
              <a:defRPr/>
            </a:pPr>
            <a:r>
              <a:rPr lang="en-CA" sz="8000" b="1" dirty="0" smtClean="0"/>
              <a:t>Location:    HENN </a:t>
            </a:r>
            <a:r>
              <a:rPr lang="en-CA" sz="8000" b="1" dirty="0" err="1" smtClean="0"/>
              <a:t>Rm</a:t>
            </a:r>
            <a:r>
              <a:rPr lang="en-CA" sz="8000" b="1" dirty="0" smtClean="0"/>
              <a:t> 201</a:t>
            </a:r>
            <a:endParaRPr lang="en-US" sz="8000" dirty="0" smtClean="0"/>
          </a:p>
          <a:p>
            <a:pPr>
              <a:buFont typeface="Arial" charset="0"/>
              <a:buNone/>
              <a:defRPr/>
            </a:pPr>
            <a:r>
              <a:rPr lang="en-CA" sz="8000" b="1" dirty="0" smtClean="0"/>
              <a:t> </a:t>
            </a:r>
            <a:endParaRPr lang="en-US" sz="8000" dirty="0" smtClean="0"/>
          </a:p>
          <a:p>
            <a:pPr>
              <a:buFont typeface="Arial" charset="0"/>
              <a:buNone/>
              <a:defRPr/>
            </a:pPr>
            <a:r>
              <a:rPr lang="en-CA" sz="8000" b="1" dirty="0" smtClean="0">
                <a:solidFill>
                  <a:srgbClr val="0070C0"/>
                </a:solidFill>
              </a:rPr>
              <a:t>Finding a Summer Job or Internship Info Session</a:t>
            </a:r>
            <a:endParaRPr lang="en-US" sz="8000" dirty="0" smtClean="0">
              <a:solidFill>
                <a:srgbClr val="0070C0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en-CA" sz="8000" b="1" dirty="0" smtClean="0"/>
              <a:t>Date:           Wed., Feb 10</a:t>
            </a:r>
            <a:endParaRPr lang="en-US" sz="8000" dirty="0" smtClean="0"/>
          </a:p>
          <a:p>
            <a:pPr>
              <a:buFont typeface="Arial" charset="0"/>
              <a:buNone/>
              <a:defRPr/>
            </a:pPr>
            <a:r>
              <a:rPr lang="en-CA" sz="8000" b="1" dirty="0" smtClean="0"/>
              <a:t>Time:           12 pm</a:t>
            </a:r>
            <a:endParaRPr lang="en-US" sz="8000" dirty="0" smtClean="0"/>
          </a:p>
          <a:p>
            <a:pPr>
              <a:buFont typeface="Arial" charset="0"/>
              <a:buNone/>
              <a:defRPr/>
            </a:pPr>
            <a:r>
              <a:rPr lang="en-US" sz="8000" b="1" dirty="0" smtClean="0"/>
              <a:t>L</a:t>
            </a:r>
            <a:r>
              <a:rPr lang="en-CA" sz="8000" b="1" dirty="0" err="1" smtClean="0"/>
              <a:t>ocation</a:t>
            </a:r>
            <a:r>
              <a:rPr lang="en-CA" sz="8000" b="1" dirty="0" smtClean="0"/>
              <a:t>:     X836</a:t>
            </a:r>
            <a:endParaRPr lang="en-US" sz="8000" dirty="0" smtClean="0"/>
          </a:p>
          <a:p>
            <a:pPr>
              <a:buFont typeface="Arial" charset="0"/>
              <a:buNone/>
              <a:defRPr/>
            </a:pPr>
            <a:endParaRPr lang="en-US" sz="11200" dirty="0" smtClean="0"/>
          </a:p>
          <a:p>
            <a:pPr>
              <a:buFont typeface="Arial" charset="0"/>
              <a:buNone/>
              <a:defRPr/>
            </a:pPr>
            <a:endParaRPr lang="en-CA" sz="11200" b="1" dirty="0" smtClean="0"/>
          </a:p>
          <a:p>
            <a:pPr>
              <a:buFont typeface="Arial" charset="0"/>
              <a:buNone/>
              <a:defRPr/>
            </a:pPr>
            <a:endParaRPr lang="en-US" sz="7200" dirty="0" smtClean="0"/>
          </a:p>
          <a:p>
            <a:pPr>
              <a:buFont typeface="Arial" charset="0"/>
              <a:buNone/>
              <a:defRPr/>
            </a:pPr>
            <a:endParaRPr lang="en-US" sz="7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CA" sz="2400" b="1" dirty="0" smtClean="0"/>
          </a:p>
          <a:p>
            <a:pPr>
              <a:buFont typeface="Arial" charset="0"/>
              <a:buNone/>
              <a:defRPr/>
            </a:pPr>
            <a:r>
              <a:rPr lang="en-CA" sz="8000" b="1" dirty="0" smtClean="0"/>
              <a:t> </a:t>
            </a:r>
            <a:endParaRPr lang="en-US" sz="8000" dirty="0" smtClean="0"/>
          </a:p>
          <a:p>
            <a:pPr>
              <a:buFont typeface="Arial" charset="0"/>
              <a:buNone/>
              <a:defRPr/>
            </a:pPr>
            <a:endParaRPr lang="en-US" sz="80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3100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786314" y="285728"/>
            <a:ext cx="4214812" cy="6000750"/>
          </a:xfrm>
        </p:spPr>
        <p:txBody>
          <a:bodyPr rtlCol="0">
            <a:normAutofit fontScale="25000" lnSpcReduction="20000"/>
          </a:bodyPr>
          <a:lstStyle/>
          <a:p>
            <a:pPr>
              <a:buFont typeface="Arial" charset="0"/>
              <a:buNone/>
              <a:defRPr/>
            </a:pPr>
            <a:endParaRPr lang="en-CA" sz="11200" b="1" dirty="0" smtClean="0">
              <a:solidFill>
                <a:srgbClr val="0070C0"/>
              </a:solidFill>
            </a:endParaRPr>
          </a:p>
          <a:p>
            <a:pPr>
              <a:buFont typeface="Arial" charset="0"/>
              <a:buNone/>
              <a:defRPr/>
            </a:pPr>
            <a:endParaRPr lang="en-CA" sz="11200" b="1" dirty="0" smtClean="0">
              <a:solidFill>
                <a:srgbClr val="0070C0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en-CA" sz="8000" b="1" dirty="0" smtClean="0">
                <a:solidFill>
                  <a:srgbClr val="0070C0"/>
                </a:solidFill>
              </a:rPr>
              <a:t>Masters of Digital Media Program Info Session</a:t>
            </a:r>
            <a:endParaRPr lang="en-US" sz="8000" dirty="0" smtClean="0">
              <a:solidFill>
                <a:srgbClr val="0070C0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en-CA" sz="8000" b="1" dirty="0" smtClean="0"/>
              <a:t>Date:          Thurs., Feb 11</a:t>
            </a:r>
            <a:endParaRPr lang="en-US" sz="8000" dirty="0" smtClean="0"/>
          </a:p>
          <a:p>
            <a:pPr>
              <a:buFont typeface="Arial" charset="0"/>
              <a:buNone/>
              <a:defRPr/>
            </a:pPr>
            <a:r>
              <a:rPr lang="en-CA" sz="8000" b="1" dirty="0" smtClean="0"/>
              <a:t>Time:         12:30 – 1:30 pm</a:t>
            </a:r>
            <a:endParaRPr lang="en-US" sz="8000" dirty="0" smtClean="0"/>
          </a:p>
          <a:p>
            <a:pPr>
              <a:buFont typeface="Arial" charset="0"/>
              <a:buNone/>
              <a:defRPr/>
            </a:pPr>
            <a:r>
              <a:rPr lang="en-CA" sz="8000" b="1" dirty="0" smtClean="0"/>
              <a:t>Location:   DMP 201</a:t>
            </a:r>
            <a:endParaRPr lang="en-US" sz="8000" dirty="0" smtClean="0"/>
          </a:p>
          <a:p>
            <a:pPr>
              <a:buFont typeface="Arial" charset="0"/>
              <a:buNone/>
              <a:defRPr/>
            </a:pPr>
            <a:endParaRPr lang="en-CA" sz="8000" b="1" dirty="0" smtClean="0">
              <a:solidFill>
                <a:srgbClr val="0070C0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en-CA" sz="8000" b="1" dirty="0" smtClean="0">
                <a:solidFill>
                  <a:srgbClr val="0070C0"/>
                </a:solidFill>
              </a:rPr>
              <a:t>Reminder:  Co-op Deadline</a:t>
            </a:r>
            <a:endParaRPr lang="en-US" sz="8000" dirty="0" smtClean="0">
              <a:solidFill>
                <a:srgbClr val="0070C0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en-CA" sz="8000" b="1" dirty="0" smtClean="0"/>
              <a:t>Date:           Fri., Feb 12</a:t>
            </a:r>
            <a:endParaRPr lang="en-US" sz="8000" dirty="0" smtClean="0"/>
          </a:p>
          <a:p>
            <a:pPr>
              <a:buFont typeface="Arial" charset="0"/>
              <a:buNone/>
              <a:defRPr/>
            </a:pPr>
            <a:r>
              <a:rPr lang="en-CA" sz="8000" b="1" dirty="0" smtClean="0"/>
              <a:t>Submit application to Fiona at </a:t>
            </a:r>
            <a:r>
              <a:rPr lang="en-CA" sz="8000" b="1" dirty="0" err="1" smtClean="0"/>
              <a:t>Rm</a:t>
            </a:r>
            <a:r>
              <a:rPr lang="en-CA" sz="8000" b="1" dirty="0" smtClean="0"/>
              <a:t> X241 by 4:30 pm</a:t>
            </a:r>
            <a:endParaRPr lang="en-US" sz="8000" dirty="0" smtClean="0"/>
          </a:p>
          <a:p>
            <a:pPr>
              <a:buFont typeface="Arial" charset="0"/>
              <a:buNone/>
              <a:defRPr/>
            </a:pPr>
            <a:endParaRPr lang="en-US" sz="8000" dirty="0" smtClean="0"/>
          </a:p>
          <a:p>
            <a:pPr>
              <a:buFont typeface="Arial" charset="0"/>
              <a:buNone/>
              <a:defRPr/>
            </a:pPr>
            <a:endParaRPr lang="en-US" sz="8000" dirty="0" smtClean="0"/>
          </a:p>
          <a:p>
            <a:pPr>
              <a:buFont typeface="Arial" charset="0"/>
              <a:buNone/>
              <a:defRPr/>
            </a:pPr>
            <a:endParaRPr lang="en-CA" sz="9600" b="1" dirty="0" smtClean="0"/>
          </a:p>
          <a:p>
            <a:pPr>
              <a:buFont typeface="Arial" charset="0"/>
              <a:buNone/>
              <a:defRPr/>
            </a:pPr>
            <a:endParaRPr lang="en-CA" sz="8000" b="1" dirty="0" smtClean="0"/>
          </a:p>
          <a:p>
            <a:pPr>
              <a:buFont typeface="Arial" charset="0"/>
              <a:buNone/>
              <a:defRPr/>
            </a:pPr>
            <a:r>
              <a:rPr lang="en-CA" sz="8000" b="1" dirty="0" smtClean="0"/>
              <a:t> </a:t>
            </a:r>
            <a:endParaRPr lang="en-US" sz="8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Not Really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843213" y="5589588"/>
            <a:ext cx="504825" cy="2873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107950" y="836613"/>
            <a:ext cx="7634288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22245" name="Rectangle 5"/>
          <p:cNvSpPr>
            <a:spLocks noChangeArrowheads="1"/>
          </p:cNvSpPr>
          <p:nvPr/>
        </p:nvSpPr>
        <p:spPr bwMode="auto">
          <a:xfrm>
            <a:off x="250825" y="908050"/>
            <a:ext cx="8642350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 dirty="0">
                <a:solidFill>
                  <a:schemeClr val="tx1"/>
                </a:solidFill>
              </a:rPr>
              <a:t>The MDP over belief states has a </a:t>
            </a:r>
            <a:r>
              <a:rPr lang="en-GB" sz="2400">
                <a:solidFill>
                  <a:schemeClr val="tx1"/>
                </a:solidFill>
              </a:rPr>
              <a:t>continuous </a:t>
            </a:r>
            <a:r>
              <a:rPr lang="en-GB" sz="2400" smtClean="0">
                <a:solidFill>
                  <a:schemeClr val="tx1"/>
                </a:solidFill>
              </a:rPr>
              <a:t>multi-dimensional </a:t>
            </a:r>
            <a:r>
              <a:rPr lang="en-GB" sz="2400" dirty="0">
                <a:solidFill>
                  <a:schemeClr val="tx1"/>
                </a:solidFill>
              </a:rPr>
              <a:t>state space 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e.g. 11-dimentional in our simple grid world</a:t>
            </a:r>
          </a:p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 dirty="0">
                <a:solidFill>
                  <a:schemeClr val="tx1"/>
                </a:solidFill>
              </a:rPr>
              <a:t>None of the algorithms we have seen can deal with that</a:t>
            </a:r>
          </a:p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There are variations for continuous, multidimensional MDPs, but finding approximately optimal policies is PSPACE-hard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Problems with a few dozen states are often unfeasible</a:t>
            </a:r>
          </a:p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Alternative approach 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Approximate methods using extension of Dynamic Bayesian Networks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endParaRPr lang="ru-RU" sz="2000" b="1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Decision Networks (DDN)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843213" y="5589588"/>
            <a:ext cx="504825" cy="2873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107950" y="836613"/>
            <a:ext cx="7634288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23269" name="Rectangle 5"/>
          <p:cNvSpPr>
            <a:spLocks noChangeArrowheads="1"/>
          </p:cNvSpPr>
          <p:nvPr/>
        </p:nvSpPr>
        <p:spPr bwMode="auto">
          <a:xfrm>
            <a:off x="250825" y="908050"/>
            <a:ext cx="8642350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Comprehensive approach to agent design in partially observable, stochastic environments</a:t>
            </a:r>
          </a:p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Basic elements of the approach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Transition and observation models are represented via a Dynamic Bayesian Network (DBN)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The network is extended with decision and utility nodes, as done in decision networks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The resulting model is a Dynamic Decision Network (DDN)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A filtering algorithm is used to incorporate each new percept and action, and to update the belief state </a:t>
            </a:r>
          </a:p>
          <a:p>
            <a:pPr marL="1143000" lvl="2" indent="-228600">
              <a:spcBef>
                <a:spcPts val="1500"/>
              </a:spcBef>
              <a:buFont typeface="Wingdings" pitchFamily="2" charset="2"/>
              <a:buChar char=""/>
            </a:pP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i.e. the posterior probability of the chance nodes in the DDN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Decisions are made by projecting forward possible action sequences and choosing the best one: </a:t>
            </a:r>
            <a:r>
              <a:rPr lang="en-US" sz="2000" b="1" i="1">
                <a:solidFill>
                  <a:schemeClr val="accent2"/>
                </a:solidFill>
                <a:cs typeface="Times New Roman" pitchFamily="18" charset="0"/>
              </a:rPr>
              <a:t>look ahead search</a:t>
            </a:r>
          </a:p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endParaRPr lang="ru-RU" sz="2400" b="1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Decision Networks (DDN)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843213" y="5302250"/>
            <a:ext cx="504825" cy="2873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524297" name="AutoShape 9"/>
          <p:cNvSpPr>
            <a:spLocks noChangeArrowheads="1"/>
          </p:cNvSpPr>
          <p:nvPr/>
        </p:nvSpPr>
        <p:spPr bwMode="auto">
          <a:xfrm>
            <a:off x="1142976" y="3429000"/>
            <a:ext cx="1800225" cy="285750"/>
          </a:xfrm>
          <a:prstGeom prst="wedgeRectCallout">
            <a:avLst>
              <a:gd name="adj1" fmla="val 27602"/>
              <a:gd name="adj2" fmla="val -139704"/>
            </a:avLst>
          </a:prstGeom>
          <a:solidFill>
            <a:srgbClr val="FFFF99"/>
          </a:solidFill>
          <a:ln w="349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Filtering</a:t>
            </a:r>
          </a:p>
        </p:txBody>
      </p:sp>
      <p:sp>
        <p:nvSpPr>
          <p:cNvPr id="524301" name="Freeform 13"/>
          <p:cNvSpPr>
            <a:spLocks/>
          </p:cNvSpPr>
          <p:nvPr/>
        </p:nvSpPr>
        <p:spPr bwMode="auto">
          <a:xfrm>
            <a:off x="928662" y="2714620"/>
            <a:ext cx="2881312" cy="431800"/>
          </a:xfrm>
          <a:custGeom>
            <a:avLst/>
            <a:gdLst>
              <a:gd name="T0" fmla="*/ 0 w 1633"/>
              <a:gd name="T1" fmla="*/ 0 h 272"/>
              <a:gd name="T2" fmla="*/ 0 w 1633"/>
              <a:gd name="T3" fmla="*/ 272 h 272"/>
              <a:gd name="T4" fmla="*/ 1633 w 1633"/>
              <a:gd name="T5" fmla="*/ 272 h 272"/>
              <a:gd name="T6" fmla="*/ 1633 w 1633"/>
              <a:gd name="T7" fmla="*/ 0 h 272"/>
              <a:gd name="T8" fmla="*/ 0 60000 65536"/>
              <a:gd name="T9" fmla="*/ 0 60000 65536"/>
              <a:gd name="T10" fmla="*/ 0 60000 65536"/>
              <a:gd name="T11" fmla="*/ 0 60000 65536"/>
              <a:gd name="T12" fmla="*/ 0 w 1633"/>
              <a:gd name="T13" fmla="*/ 0 h 272"/>
              <a:gd name="T14" fmla="*/ 1633 w 1633"/>
              <a:gd name="T15" fmla="*/ 272 h 2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33" h="272">
                <a:moveTo>
                  <a:pt x="0" y="0"/>
                </a:moveTo>
                <a:lnTo>
                  <a:pt x="0" y="272"/>
                </a:lnTo>
                <a:lnTo>
                  <a:pt x="1633" y="272"/>
                </a:lnTo>
                <a:lnTo>
                  <a:pt x="1633" y="0"/>
                </a:lnTo>
              </a:path>
            </a:pathLst>
          </a:cu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24302" name="AutoShape 14"/>
          <p:cNvSpPr>
            <a:spLocks noChangeArrowheads="1"/>
          </p:cNvSpPr>
          <p:nvPr/>
        </p:nvSpPr>
        <p:spPr bwMode="auto">
          <a:xfrm>
            <a:off x="4572000" y="3429000"/>
            <a:ext cx="4175125" cy="354012"/>
          </a:xfrm>
          <a:prstGeom prst="wedgeRectCallout">
            <a:avLst>
              <a:gd name="adj1" fmla="val -24491"/>
              <a:gd name="adj2" fmla="val -109627"/>
            </a:avLst>
          </a:prstGeom>
          <a:solidFill>
            <a:srgbClr val="FFFF99"/>
          </a:solidFill>
          <a:ln w="349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Projection (3-step look-ahead here)</a:t>
            </a:r>
          </a:p>
        </p:txBody>
      </p:sp>
      <p:sp>
        <p:nvSpPr>
          <p:cNvPr id="524303" name="Freeform 15"/>
          <p:cNvSpPr>
            <a:spLocks/>
          </p:cNvSpPr>
          <p:nvPr/>
        </p:nvSpPr>
        <p:spPr bwMode="auto">
          <a:xfrm>
            <a:off x="4071934" y="2714620"/>
            <a:ext cx="4319588" cy="431800"/>
          </a:xfrm>
          <a:custGeom>
            <a:avLst/>
            <a:gdLst>
              <a:gd name="T0" fmla="*/ 0 w 1633"/>
              <a:gd name="T1" fmla="*/ 0 h 272"/>
              <a:gd name="T2" fmla="*/ 0 w 1633"/>
              <a:gd name="T3" fmla="*/ 272 h 272"/>
              <a:gd name="T4" fmla="*/ 1633 w 1633"/>
              <a:gd name="T5" fmla="*/ 272 h 272"/>
              <a:gd name="T6" fmla="*/ 1633 w 1633"/>
              <a:gd name="T7" fmla="*/ 0 h 272"/>
              <a:gd name="T8" fmla="*/ 0 60000 65536"/>
              <a:gd name="T9" fmla="*/ 0 60000 65536"/>
              <a:gd name="T10" fmla="*/ 0 60000 65536"/>
              <a:gd name="T11" fmla="*/ 0 60000 65536"/>
              <a:gd name="T12" fmla="*/ 0 w 1633"/>
              <a:gd name="T13" fmla="*/ 0 h 272"/>
              <a:gd name="T14" fmla="*/ 1633 w 1633"/>
              <a:gd name="T15" fmla="*/ 272 h 2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33" h="272">
                <a:moveTo>
                  <a:pt x="0" y="0"/>
                </a:moveTo>
                <a:lnTo>
                  <a:pt x="0" y="272"/>
                </a:lnTo>
                <a:lnTo>
                  <a:pt x="1633" y="272"/>
                </a:lnTo>
                <a:lnTo>
                  <a:pt x="1633" y="0"/>
                </a:lnTo>
              </a:path>
            </a:pathLst>
          </a:cu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2536" name="Rectangle 16"/>
          <p:cNvSpPr>
            <a:spLocks noChangeArrowheads="1"/>
          </p:cNvSpPr>
          <p:nvPr/>
        </p:nvSpPr>
        <p:spPr bwMode="auto">
          <a:xfrm>
            <a:off x="285720" y="4000504"/>
            <a:ext cx="8642350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7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Nodes in yellow are known (evidence collected, decisions made, local rewards)</a:t>
            </a:r>
          </a:p>
          <a:p>
            <a:pPr marL="339725" indent="-339725">
              <a:lnSpc>
                <a:spcPct val="7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Here </a:t>
            </a:r>
            <a:r>
              <a:rPr lang="en-US" sz="2000" b="1" i="1" dirty="0" err="1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en-US" sz="2000" b="1" i="1" baseline="-25000" dirty="0" err="1">
                <a:solidFill>
                  <a:srgbClr val="000000"/>
                </a:solidFill>
                <a:cs typeface="Times New Roman" pitchFamily="18" charset="0"/>
              </a:rPr>
              <a:t>t</a:t>
            </a:r>
            <a:r>
              <a:rPr lang="en-US" sz="2000" baseline="-25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represents a collection of variables, as in DBNs</a:t>
            </a:r>
            <a:endParaRPr lang="en-US" sz="2000" baseline="-25000" dirty="0">
              <a:solidFill>
                <a:srgbClr val="000000"/>
              </a:solidFill>
              <a:cs typeface="Times New Roman" pitchFamily="18" charset="0"/>
            </a:endParaRPr>
          </a:p>
          <a:p>
            <a:pPr marL="339725" indent="-339725">
              <a:lnSpc>
                <a:spcPct val="7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Agent needs to make a decision at time</a:t>
            </a: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 t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 (</a:t>
            </a: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A</a:t>
            </a:r>
            <a:r>
              <a:rPr lang="en-US" sz="2000" i="1" baseline="-25000" dirty="0">
                <a:solidFill>
                  <a:srgbClr val="000000"/>
                </a:solidFill>
                <a:cs typeface="Times New Roman" pitchFamily="18" charset="0"/>
              </a:rPr>
              <a:t>t</a:t>
            </a:r>
            <a:r>
              <a:rPr lang="en-US" sz="2000" baseline="-25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node)</a:t>
            </a:r>
          </a:p>
          <a:p>
            <a:pPr marL="339725" indent="-339725">
              <a:lnSpc>
                <a:spcPct val="7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Network unrolled into the future for 3 steps</a:t>
            </a:r>
          </a:p>
          <a:p>
            <a:pPr marL="339725" indent="-339725">
              <a:lnSpc>
                <a:spcPct val="7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Node </a:t>
            </a: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U</a:t>
            </a:r>
            <a:r>
              <a:rPr lang="en-US" sz="2000" i="1" baseline="-25000" dirty="0">
                <a:solidFill>
                  <a:srgbClr val="000000"/>
                </a:solidFill>
                <a:cs typeface="Times New Roman" pitchFamily="18" charset="0"/>
              </a:rPr>
              <a:t>t+3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 represents the utility (or expected optimal reward </a:t>
            </a: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V*) 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in state </a:t>
            </a: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en-US" sz="2000" i="1" baseline="-25000" dirty="0">
                <a:solidFill>
                  <a:srgbClr val="000000"/>
                </a:solidFill>
                <a:cs typeface="Times New Roman" pitchFamily="18" charset="0"/>
              </a:rPr>
              <a:t>t+3</a:t>
            </a:r>
          </a:p>
          <a:p>
            <a:pPr marL="739775" lvl="1" indent="-282575">
              <a:lnSpc>
                <a:spcPct val="70000"/>
              </a:lnSpc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i.e., the reward in that state and all subsequent </a:t>
            </a:r>
            <a:r>
              <a:rPr lang="en-US" sz="1800" dirty="0" smtClean="0">
                <a:solidFill>
                  <a:srgbClr val="000000"/>
                </a:solidFill>
                <a:cs typeface="Times New Roman" pitchFamily="18" charset="0"/>
              </a:rPr>
              <a:t>rewards</a:t>
            </a:r>
          </a:p>
          <a:p>
            <a:pPr marL="739775" lvl="1" indent="-282575">
              <a:lnSpc>
                <a:spcPct val="70000"/>
              </a:lnSpc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cs typeface="Times New Roman" pitchFamily="18" charset="0"/>
              </a:rPr>
              <a:t>Available only in approximate form</a:t>
            </a:r>
            <a:endParaRPr lang="en-US" sz="18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grpSp>
        <p:nvGrpSpPr>
          <p:cNvPr id="22537" name="Group 23"/>
          <p:cNvGrpSpPr>
            <a:grpSpLocks/>
          </p:cNvGrpSpPr>
          <p:nvPr/>
        </p:nvGrpSpPr>
        <p:grpSpPr bwMode="auto">
          <a:xfrm>
            <a:off x="468313" y="958850"/>
            <a:ext cx="8640762" cy="2182813"/>
            <a:chOff x="295" y="604"/>
            <a:chExt cx="5443" cy="1375"/>
          </a:xfrm>
        </p:grpSpPr>
        <p:pic>
          <p:nvPicPr>
            <p:cNvPr id="22539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5" y="604"/>
              <a:ext cx="5443" cy="1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40" name="Rectangle 18"/>
            <p:cNvSpPr>
              <a:spLocks noChangeArrowheads="1"/>
            </p:cNvSpPr>
            <p:nvPr/>
          </p:nvSpPr>
          <p:spPr bwMode="auto">
            <a:xfrm>
              <a:off x="461" y="661"/>
              <a:ext cx="227" cy="18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 b="1" i="1">
                  <a:solidFill>
                    <a:schemeClr val="tx1"/>
                  </a:solidFill>
                </a:rPr>
                <a:t>A</a:t>
              </a:r>
              <a:r>
                <a:rPr lang="en-US" sz="1800" b="1" i="1" baseline="-25000">
                  <a:solidFill>
                    <a:schemeClr val="tx1"/>
                  </a:solidFill>
                </a:rPr>
                <a:t>t-2</a:t>
              </a:r>
            </a:p>
          </p:txBody>
        </p:sp>
        <p:sp>
          <p:nvSpPr>
            <p:cNvPr id="22541" name="Rectangle 19"/>
            <p:cNvSpPr>
              <a:spLocks noChangeArrowheads="1"/>
            </p:cNvSpPr>
            <p:nvPr/>
          </p:nvSpPr>
          <p:spPr bwMode="auto">
            <a:xfrm>
              <a:off x="1413" y="664"/>
              <a:ext cx="227" cy="18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 b="1" i="1">
                  <a:solidFill>
                    <a:schemeClr val="tx1"/>
                  </a:solidFill>
                </a:rPr>
                <a:t>A</a:t>
              </a:r>
              <a:r>
                <a:rPr lang="en-US" sz="1800" b="1" i="1" baseline="-25000">
                  <a:solidFill>
                    <a:schemeClr val="tx1"/>
                  </a:solidFill>
                </a:rPr>
                <a:t>t-1</a:t>
              </a:r>
            </a:p>
          </p:txBody>
        </p:sp>
        <p:sp>
          <p:nvSpPr>
            <p:cNvPr id="22542" name="Rectangle 20"/>
            <p:cNvSpPr>
              <a:spLocks noChangeArrowheads="1"/>
            </p:cNvSpPr>
            <p:nvPr/>
          </p:nvSpPr>
          <p:spPr bwMode="auto">
            <a:xfrm>
              <a:off x="2376" y="651"/>
              <a:ext cx="227" cy="18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 b="1" i="1">
                  <a:solidFill>
                    <a:schemeClr val="tx1"/>
                  </a:solidFill>
                </a:rPr>
                <a:t>A</a:t>
              </a:r>
              <a:r>
                <a:rPr lang="en-US" sz="1800" b="1" i="1" baseline="-25000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2543" name="Rectangle 21"/>
            <p:cNvSpPr>
              <a:spLocks noChangeArrowheads="1"/>
            </p:cNvSpPr>
            <p:nvPr/>
          </p:nvSpPr>
          <p:spPr bwMode="auto">
            <a:xfrm>
              <a:off x="3322" y="673"/>
              <a:ext cx="227" cy="18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 b="1" i="1">
                  <a:solidFill>
                    <a:schemeClr val="tx1"/>
                  </a:solidFill>
                </a:rPr>
                <a:t>A</a:t>
              </a:r>
              <a:r>
                <a:rPr lang="en-US" sz="1800" b="1" i="1" baseline="-25000">
                  <a:solidFill>
                    <a:schemeClr val="tx1"/>
                  </a:solidFill>
                </a:rPr>
                <a:t>t+1</a:t>
              </a:r>
            </a:p>
          </p:txBody>
        </p:sp>
        <p:sp>
          <p:nvSpPr>
            <p:cNvPr id="22544" name="Rectangle 22"/>
            <p:cNvSpPr>
              <a:spLocks noChangeArrowheads="1"/>
            </p:cNvSpPr>
            <p:nvPr/>
          </p:nvSpPr>
          <p:spPr bwMode="auto">
            <a:xfrm>
              <a:off x="4293" y="663"/>
              <a:ext cx="227" cy="18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 b="1" i="1">
                  <a:solidFill>
                    <a:schemeClr val="tx1"/>
                  </a:solidFill>
                </a:rPr>
                <a:t>A</a:t>
              </a:r>
              <a:r>
                <a:rPr lang="en-US" sz="1800" b="1" i="1" baseline="-25000">
                  <a:solidFill>
                    <a:schemeClr val="tx1"/>
                  </a:solidFill>
                </a:rPr>
                <a:t>t+2</a:t>
              </a:r>
            </a:p>
          </p:txBody>
        </p:sp>
      </p:grpSp>
      <p:sp>
        <p:nvSpPr>
          <p:cNvPr id="22538" name="Rectangle 24"/>
          <p:cNvSpPr>
            <a:spLocks noChangeArrowheads="1"/>
          </p:cNvSpPr>
          <p:nvPr/>
        </p:nvSpPr>
        <p:spPr bwMode="auto">
          <a:xfrm>
            <a:off x="5273675" y="1068388"/>
            <a:ext cx="360363" cy="2889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 i="1">
                <a:solidFill>
                  <a:schemeClr val="tx1"/>
                </a:solidFill>
              </a:rPr>
              <a:t>A</a:t>
            </a:r>
            <a:r>
              <a:rPr lang="en-US" sz="1800" b="1" i="1" baseline="-25000">
                <a:solidFill>
                  <a:schemeClr val="tx1"/>
                </a:solidFill>
              </a:rPr>
              <a:t>t+1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4297" grpId="0" animBg="1"/>
      <p:bldP spid="524301" grpId="0" animBg="1"/>
      <p:bldP spid="524302" grpId="0" animBg="1"/>
      <p:bldP spid="52430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Look Ahead Search for Optimal Policy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843213" y="5589588"/>
            <a:ext cx="504825" cy="2873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107950" y="836613"/>
            <a:ext cx="7634288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31461" name="Rectangle 5"/>
          <p:cNvSpPr>
            <a:spLocks noChangeArrowheads="1"/>
          </p:cNvSpPr>
          <p:nvPr/>
        </p:nvSpPr>
        <p:spPr bwMode="auto">
          <a:xfrm>
            <a:off x="250825" y="836613"/>
            <a:ext cx="8642350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spcBef>
                <a:spcPts val="1800"/>
              </a:spcBef>
              <a:buFont typeface="Wingdings" pitchFamily="2" charset="2"/>
              <a:buNone/>
            </a:pP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General Idea:</a:t>
            </a:r>
          </a:p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Expand the decision process for n steps into the future, that is 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“Try” all actions at every decision point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Assume receiving all possible observations at observation points</a:t>
            </a:r>
          </a:p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Result: tree of depth 2</a:t>
            </a: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n+1 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 where 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every branch represents one of the possible sequences of 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n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actions and n observations available to the agent, and the corresponding belief states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The leaf at the end of each branch corresponds to the 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belief state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reachable via that sequence of actions and </a:t>
            </a:r>
            <a:r>
              <a:rPr lang="en-US" sz="1800" dirty="0" smtClean="0">
                <a:solidFill>
                  <a:srgbClr val="000000"/>
                </a:solidFill>
                <a:cs typeface="Times New Roman" pitchFamily="18" charset="0"/>
              </a:rPr>
              <a:t>observations – use filtering to compute it</a:t>
            </a:r>
            <a:endParaRPr lang="en-US" sz="1800" dirty="0">
              <a:solidFill>
                <a:srgbClr val="000000"/>
              </a:solidFill>
              <a:cs typeface="Times New Roman" pitchFamily="18" charset="0"/>
            </a:endParaRPr>
          </a:p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“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Back Up” </a:t>
            </a: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the utility values of the leaf nodes along their corresponding branches, 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combining it with the rewards along that path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Pick the branch with the highest expected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Look Ahead Search for Optimal Policy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843213" y="5589588"/>
            <a:ext cx="504825" cy="2873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07950" y="836613"/>
            <a:ext cx="7634288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endParaRPr lang="en-US" sz="2400">
              <a:solidFill>
                <a:srgbClr val="000000"/>
              </a:solidFill>
            </a:endParaRPr>
          </a:p>
        </p:txBody>
      </p:sp>
      <p:pic>
        <p:nvPicPr>
          <p:cNvPr id="24581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1196975"/>
            <a:ext cx="4103688" cy="470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490" name="Text Box 10"/>
          <p:cNvSpPr txBox="1">
            <a:spLocks noChangeArrowheads="1"/>
          </p:cNvSpPr>
          <p:nvPr/>
        </p:nvSpPr>
        <p:spPr bwMode="auto">
          <a:xfrm>
            <a:off x="755650" y="1052513"/>
            <a:ext cx="2386013" cy="3492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i="1">
                <a:solidFill>
                  <a:schemeClr val="tx1"/>
                </a:solidFill>
              </a:rPr>
              <a:t>Decision A</a:t>
            </a:r>
            <a:r>
              <a:rPr lang="en-US" sz="1800" i="1" baseline="-25000">
                <a:solidFill>
                  <a:schemeClr val="tx1"/>
                </a:solidFill>
              </a:rPr>
              <a:t>t</a:t>
            </a:r>
            <a:r>
              <a:rPr lang="en-US" sz="1800">
                <a:solidFill>
                  <a:schemeClr val="tx1"/>
                </a:solidFill>
              </a:rPr>
              <a:t> in </a:t>
            </a:r>
            <a:r>
              <a:rPr lang="en-US" sz="1800" i="1">
                <a:solidFill>
                  <a:schemeClr val="tx1"/>
                </a:solidFill>
              </a:rPr>
              <a:t>P(X</a:t>
            </a:r>
            <a:r>
              <a:rPr lang="en-US" sz="1800" i="1" baseline="-25000">
                <a:solidFill>
                  <a:schemeClr val="tx1"/>
                </a:solidFill>
              </a:rPr>
              <a:t>t</a:t>
            </a:r>
            <a:r>
              <a:rPr lang="en-US" sz="1800" i="1">
                <a:solidFill>
                  <a:schemeClr val="tx1"/>
                </a:solidFill>
              </a:rPr>
              <a:t>|E</a:t>
            </a:r>
            <a:r>
              <a:rPr lang="en-US" sz="1800" i="1" baseline="-25000">
                <a:solidFill>
                  <a:schemeClr val="tx1"/>
                </a:solidFill>
              </a:rPr>
              <a:t>1:t</a:t>
            </a:r>
            <a:r>
              <a:rPr lang="en-US" sz="1800" i="1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532494" name="Text Box 14"/>
          <p:cNvSpPr txBox="1">
            <a:spLocks noChangeArrowheads="1"/>
          </p:cNvSpPr>
          <p:nvPr/>
        </p:nvSpPr>
        <p:spPr bwMode="auto">
          <a:xfrm>
            <a:off x="250825" y="1844675"/>
            <a:ext cx="2060575" cy="3492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solidFill>
                  <a:schemeClr val="tx1"/>
                </a:solidFill>
              </a:rPr>
              <a:t>Observation E</a:t>
            </a:r>
            <a:r>
              <a:rPr lang="en-US" sz="1800" i="1" baseline="-25000">
                <a:solidFill>
                  <a:schemeClr val="tx1"/>
                </a:solidFill>
              </a:rPr>
              <a:t>t+1</a:t>
            </a:r>
            <a:endParaRPr lang="en-US" sz="1800" i="1">
              <a:solidFill>
                <a:schemeClr val="tx1"/>
              </a:solidFill>
            </a:endParaRPr>
          </a:p>
        </p:txBody>
      </p:sp>
      <p:sp>
        <p:nvSpPr>
          <p:cNvPr id="532496" name="Text Box 16"/>
          <p:cNvSpPr txBox="1">
            <a:spLocks noChangeArrowheads="1"/>
          </p:cNvSpPr>
          <p:nvPr/>
        </p:nvSpPr>
        <p:spPr bwMode="auto">
          <a:xfrm>
            <a:off x="179388" y="2565400"/>
            <a:ext cx="2054225" cy="3492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i="1">
                <a:solidFill>
                  <a:schemeClr val="tx1"/>
                </a:solidFill>
              </a:rPr>
              <a:t>A</a:t>
            </a:r>
            <a:r>
              <a:rPr lang="en-US" sz="1800" i="1" baseline="-25000">
                <a:solidFill>
                  <a:schemeClr val="tx1"/>
                </a:solidFill>
              </a:rPr>
              <a:t>t+1</a:t>
            </a:r>
            <a:r>
              <a:rPr lang="en-US" sz="1800">
                <a:solidFill>
                  <a:schemeClr val="tx1"/>
                </a:solidFill>
              </a:rPr>
              <a:t> in </a:t>
            </a:r>
            <a:r>
              <a:rPr lang="en-US" sz="1800" i="1">
                <a:solidFill>
                  <a:schemeClr val="tx1"/>
                </a:solidFill>
              </a:rPr>
              <a:t>P(X</a:t>
            </a:r>
            <a:r>
              <a:rPr lang="en-US" sz="1800" i="1" baseline="-25000">
                <a:solidFill>
                  <a:schemeClr val="tx1"/>
                </a:solidFill>
              </a:rPr>
              <a:t>t+1</a:t>
            </a:r>
            <a:r>
              <a:rPr lang="en-US" sz="1800" i="1">
                <a:solidFill>
                  <a:schemeClr val="tx1"/>
                </a:solidFill>
              </a:rPr>
              <a:t>|E</a:t>
            </a:r>
            <a:r>
              <a:rPr lang="en-US" sz="1800" i="1" baseline="-25000">
                <a:solidFill>
                  <a:schemeClr val="tx1"/>
                </a:solidFill>
              </a:rPr>
              <a:t>1:t+1</a:t>
            </a:r>
            <a:r>
              <a:rPr lang="en-US" sz="1800" i="1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532497" name="Text Box 17"/>
          <p:cNvSpPr txBox="1">
            <a:spLocks noChangeArrowheads="1"/>
          </p:cNvSpPr>
          <p:nvPr/>
        </p:nvSpPr>
        <p:spPr bwMode="auto">
          <a:xfrm>
            <a:off x="2339975" y="3213100"/>
            <a:ext cx="619125" cy="3492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i="1">
                <a:solidFill>
                  <a:schemeClr val="tx1"/>
                </a:solidFill>
              </a:rPr>
              <a:t>|E</a:t>
            </a:r>
            <a:r>
              <a:rPr lang="en-US" sz="1800" i="1" baseline="-25000">
                <a:solidFill>
                  <a:schemeClr val="tx1"/>
                </a:solidFill>
              </a:rPr>
              <a:t>t+2</a:t>
            </a:r>
            <a:endParaRPr lang="en-US" sz="1800" i="1">
              <a:solidFill>
                <a:schemeClr val="tx1"/>
              </a:solidFill>
            </a:endParaRPr>
          </a:p>
        </p:txBody>
      </p:sp>
      <p:sp>
        <p:nvSpPr>
          <p:cNvPr id="532498" name="Text Box 18"/>
          <p:cNvSpPr txBox="1">
            <a:spLocks noChangeArrowheads="1"/>
          </p:cNvSpPr>
          <p:nvPr/>
        </p:nvSpPr>
        <p:spPr bwMode="auto">
          <a:xfrm>
            <a:off x="0" y="3933825"/>
            <a:ext cx="2054225" cy="3492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i="1">
                <a:solidFill>
                  <a:schemeClr val="tx1"/>
                </a:solidFill>
              </a:rPr>
              <a:t>A</a:t>
            </a:r>
            <a:r>
              <a:rPr lang="en-US" sz="1800" i="1" baseline="-25000">
                <a:solidFill>
                  <a:schemeClr val="tx1"/>
                </a:solidFill>
              </a:rPr>
              <a:t>t+2</a:t>
            </a:r>
            <a:r>
              <a:rPr lang="en-US" sz="1800">
                <a:solidFill>
                  <a:schemeClr val="tx1"/>
                </a:solidFill>
              </a:rPr>
              <a:t> in </a:t>
            </a:r>
            <a:r>
              <a:rPr lang="en-US" sz="1800" i="1">
                <a:solidFill>
                  <a:schemeClr val="tx1"/>
                </a:solidFill>
              </a:rPr>
              <a:t>P(X</a:t>
            </a:r>
            <a:r>
              <a:rPr lang="en-US" sz="1800" i="1" baseline="-25000">
                <a:solidFill>
                  <a:schemeClr val="tx1"/>
                </a:solidFill>
              </a:rPr>
              <a:t>t+1</a:t>
            </a:r>
            <a:r>
              <a:rPr lang="en-US" sz="1800" i="1">
                <a:solidFill>
                  <a:schemeClr val="tx1"/>
                </a:solidFill>
              </a:rPr>
              <a:t>|E</a:t>
            </a:r>
            <a:r>
              <a:rPr lang="en-US" sz="1800" i="1" baseline="-25000">
                <a:solidFill>
                  <a:schemeClr val="tx1"/>
                </a:solidFill>
              </a:rPr>
              <a:t>1:t+2</a:t>
            </a:r>
            <a:r>
              <a:rPr lang="en-US" sz="1800" i="1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532500" name="Text Box 20"/>
          <p:cNvSpPr txBox="1">
            <a:spLocks noChangeArrowheads="1"/>
          </p:cNvSpPr>
          <p:nvPr/>
        </p:nvSpPr>
        <p:spPr bwMode="auto">
          <a:xfrm>
            <a:off x="1835150" y="4724400"/>
            <a:ext cx="619125" cy="3492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i="1">
                <a:solidFill>
                  <a:schemeClr val="tx1"/>
                </a:solidFill>
              </a:rPr>
              <a:t>|E</a:t>
            </a:r>
            <a:r>
              <a:rPr lang="en-US" sz="1800" i="1" baseline="-25000">
                <a:solidFill>
                  <a:schemeClr val="tx1"/>
                </a:solidFill>
              </a:rPr>
              <a:t>t+3</a:t>
            </a:r>
            <a:endParaRPr lang="en-US" sz="1800" i="1">
              <a:solidFill>
                <a:schemeClr val="tx1"/>
              </a:solidFill>
            </a:endParaRPr>
          </a:p>
        </p:txBody>
      </p:sp>
      <p:sp>
        <p:nvSpPr>
          <p:cNvPr id="532501" name="Text Box 21"/>
          <p:cNvSpPr txBox="1">
            <a:spLocks noChangeArrowheads="1"/>
          </p:cNvSpPr>
          <p:nvPr/>
        </p:nvSpPr>
        <p:spPr bwMode="auto">
          <a:xfrm>
            <a:off x="971550" y="5373688"/>
            <a:ext cx="1400175" cy="3492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i="1">
                <a:solidFill>
                  <a:schemeClr val="tx1"/>
                </a:solidFill>
              </a:rPr>
              <a:t>P(X</a:t>
            </a:r>
            <a:r>
              <a:rPr lang="en-US" sz="1800" i="1" baseline="-25000">
                <a:solidFill>
                  <a:schemeClr val="tx1"/>
                </a:solidFill>
              </a:rPr>
              <a:t>t+3</a:t>
            </a:r>
            <a:r>
              <a:rPr lang="en-US" sz="1800" i="1">
                <a:solidFill>
                  <a:schemeClr val="tx1"/>
                </a:solidFill>
              </a:rPr>
              <a:t>|E</a:t>
            </a:r>
            <a:r>
              <a:rPr lang="en-US" sz="1800" i="1" baseline="-25000">
                <a:solidFill>
                  <a:schemeClr val="tx1"/>
                </a:solidFill>
              </a:rPr>
              <a:t>1:t+3</a:t>
            </a:r>
            <a:r>
              <a:rPr lang="en-US" sz="1800" i="1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532502" name="Text Box 22"/>
          <p:cNvSpPr txBox="1">
            <a:spLocks noChangeArrowheads="1"/>
          </p:cNvSpPr>
          <p:nvPr/>
        </p:nvSpPr>
        <p:spPr bwMode="auto">
          <a:xfrm>
            <a:off x="3419475" y="6308725"/>
            <a:ext cx="936625" cy="3492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i="1">
                <a:solidFill>
                  <a:schemeClr val="tx1"/>
                </a:solidFill>
              </a:rPr>
              <a:t>|U(X</a:t>
            </a:r>
            <a:r>
              <a:rPr lang="en-US" sz="1800" i="1" baseline="-25000">
                <a:solidFill>
                  <a:schemeClr val="tx1"/>
                </a:solidFill>
              </a:rPr>
              <a:t>t+3</a:t>
            </a:r>
            <a:r>
              <a:rPr lang="en-US" sz="1800" i="1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532503" name="Line 23"/>
          <p:cNvSpPr>
            <a:spLocks noChangeShapeType="1"/>
          </p:cNvSpPr>
          <p:nvPr/>
        </p:nvSpPr>
        <p:spPr bwMode="auto">
          <a:xfrm flipH="1" flipV="1">
            <a:off x="2771775" y="5876925"/>
            <a:ext cx="720725" cy="360363"/>
          </a:xfrm>
          <a:prstGeom prst="line">
            <a:avLst/>
          </a:prstGeom>
          <a:noFill/>
          <a:ln w="19050">
            <a:solidFill>
              <a:srgbClr val="FF00FF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532504" name="Line 24"/>
          <p:cNvSpPr>
            <a:spLocks noChangeShapeType="1"/>
          </p:cNvSpPr>
          <p:nvPr/>
        </p:nvSpPr>
        <p:spPr bwMode="auto">
          <a:xfrm flipH="1" flipV="1">
            <a:off x="3492500" y="5876925"/>
            <a:ext cx="215900" cy="360363"/>
          </a:xfrm>
          <a:prstGeom prst="line">
            <a:avLst/>
          </a:prstGeom>
          <a:noFill/>
          <a:ln w="19050">
            <a:solidFill>
              <a:srgbClr val="FF00FF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532505" name="Line 25"/>
          <p:cNvSpPr>
            <a:spLocks noChangeShapeType="1"/>
          </p:cNvSpPr>
          <p:nvPr/>
        </p:nvSpPr>
        <p:spPr bwMode="auto">
          <a:xfrm flipV="1">
            <a:off x="3924300" y="5876925"/>
            <a:ext cx="287338" cy="360363"/>
          </a:xfrm>
          <a:prstGeom prst="line">
            <a:avLst/>
          </a:prstGeom>
          <a:noFill/>
          <a:ln w="19050">
            <a:solidFill>
              <a:srgbClr val="FF00FF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532506" name="Line 26"/>
          <p:cNvSpPr>
            <a:spLocks noChangeShapeType="1"/>
          </p:cNvSpPr>
          <p:nvPr/>
        </p:nvSpPr>
        <p:spPr bwMode="auto">
          <a:xfrm flipV="1">
            <a:off x="4140200" y="5805488"/>
            <a:ext cx="863600" cy="431800"/>
          </a:xfrm>
          <a:prstGeom prst="line">
            <a:avLst/>
          </a:prstGeom>
          <a:noFill/>
          <a:ln w="19050">
            <a:solidFill>
              <a:srgbClr val="FF00FF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532507" name="AutoShape 27"/>
          <p:cNvSpPr>
            <a:spLocks noChangeArrowheads="1"/>
          </p:cNvSpPr>
          <p:nvPr/>
        </p:nvSpPr>
        <p:spPr bwMode="auto">
          <a:xfrm>
            <a:off x="6516688" y="2636838"/>
            <a:ext cx="2232025" cy="1800225"/>
          </a:xfrm>
          <a:prstGeom prst="wedgeRectCallout">
            <a:avLst>
              <a:gd name="adj1" fmla="val -78380"/>
              <a:gd name="adj2" fmla="val -32894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800">
                <a:solidFill>
                  <a:schemeClr val="tx1"/>
                </a:solidFill>
              </a:rPr>
              <a:t>Belief states are computed via any filtering algorithm, given the sequence of actions and observations up to that point</a:t>
            </a:r>
          </a:p>
        </p:txBody>
      </p:sp>
      <p:sp>
        <p:nvSpPr>
          <p:cNvPr id="532508" name="Line 28"/>
          <p:cNvSpPr>
            <a:spLocks noChangeShapeType="1"/>
          </p:cNvSpPr>
          <p:nvPr/>
        </p:nvSpPr>
        <p:spPr bwMode="auto">
          <a:xfrm flipH="1" flipV="1">
            <a:off x="5940425" y="4437063"/>
            <a:ext cx="0" cy="2087562"/>
          </a:xfrm>
          <a:prstGeom prst="line">
            <a:avLst/>
          </a:prstGeom>
          <a:noFill/>
          <a:ln w="28575">
            <a:solidFill>
              <a:srgbClr val="CC33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532509" name="Rectangle 29"/>
          <p:cNvSpPr>
            <a:spLocks noChangeArrowheads="1"/>
          </p:cNvSpPr>
          <p:nvPr/>
        </p:nvSpPr>
        <p:spPr bwMode="auto">
          <a:xfrm>
            <a:off x="6011863" y="4581525"/>
            <a:ext cx="2952750" cy="1130300"/>
          </a:xfrm>
          <a:prstGeom prst="rect">
            <a:avLst/>
          </a:prstGeom>
          <a:solidFill>
            <a:srgbClr val="FFFF99"/>
          </a:solidFill>
          <a:ln w="25400">
            <a:solidFill>
              <a:srgbClr val="CC33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tx1"/>
                </a:solidFill>
              </a:rPr>
              <a:t>To back up the utilities</a:t>
            </a:r>
          </a:p>
          <a:p>
            <a:pPr>
              <a:buFont typeface="Times New Roman" pitchFamily="18" charset="0"/>
              <a:buChar char="•"/>
            </a:pPr>
            <a:r>
              <a:rPr lang="en-US" sz="1800">
                <a:solidFill>
                  <a:schemeClr val="tx1"/>
                </a:solidFill>
              </a:rPr>
              <a:t> take average at chance points</a:t>
            </a:r>
          </a:p>
          <a:p>
            <a:pPr>
              <a:buFont typeface="Times New Roman" pitchFamily="18" charset="0"/>
              <a:buChar char="•"/>
            </a:pPr>
            <a:r>
              <a:rPr lang="en-US" sz="1800">
                <a:solidFill>
                  <a:schemeClr val="tx1"/>
                </a:solidFill>
              </a:rPr>
              <a:t>Take max at decision points</a:t>
            </a:r>
          </a:p>
          <a:p>
            <a:pPr>
              <a:buFont typeface="Times New Roman" pitchFamily="18" charset="0"/>
              <a:buChar char="•"/>
            </a:pP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532510" name="AutoShape 30"/>
          <p:cNvSpPr>
            <a:spLocks noChangeArrowheads="1"/>
          </p:cNvSpPr>
          <p:nvPr/>
        </p:nvSpPr>
        <p:spPr bwMode="auto">
          <a:xfrm>
            <a:off x="6372225" y="981075"/>
            <a:ext cx="2520950" cy="1079500"/>
          </a:xfrm>
          <a:prstGeom prst="wedgeRectCallout">
            <a:avLst>
              <a:gd name="adj1" fmla="val -75944"/>
              <a:gd name="adj2" fmla="val 3750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800">
                <a:solidFill>
                  <a:schemeClr val="tx1"/>
                </a:solidFill>
              </a:rPr>
              <a:t>These are chance nodes, describing the probability of each observation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357422" y="1500174"/>
            <a:ext cx="404278" cy="2862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b="1" dirty="0" smtClean="0">
                <a:solidFill>
                  <a:schemeClr val="tx1"/>
                </a:solidFill>
              </a:rPr>
              <a:t>a1</a:t>
            </a:r>
            <a:r>
              <a:rPr lang="en-CA" sz="1400" b="1" baseline="-25000" dirty="0" smtClean="0">
                <a:solidFill>
                  <a:schemeClr val="tx1"/>
                </a:solidFill>
              </a:rPr>
              <a:t>t</a:t>
            </a:r>
            <a:endParaRPr lang="en-CA" sz="1400" b="1" baseline="-25000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57488" y="1643050"/>
            <a:ext cx="404278" cy="2862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b="1" dirty="0" smtClean="0">
                <a:solidFill>
                  <a:schemeClr val="tx1"/>
                </a:solidFill>
              </a:rPr>
              <a:t>a2</a:t>
            </a:r>
            <a:r>
              <a:rPr lang="en-CA" sz="1400" b="1" baseline="-25000" dirty="0" smtClean="0">
                <a:solidFill>
                  <a:schemeClr val="tx1"/>
                </a:solidFill>
              </a:rPr>
              <a:t>t</a:t>
            </a:r>
            <a:endParaRPr lang="en-CA" sz="1400" b="1" baseline="-25000" dirty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0" y="1357298"/>
            <a:ext cx="413896" cy="2862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b="1" dirty="0" err="1" smtClean="0">
                <a:solidFill>
                  <a:schemeClr val="tx1"/>
                </a:solidFill>
              </a:rPr>
              <a:t>ak</a:t>
            </a:r>
            <a:r>
              <a:rPr lang="en-CA" sz="1400" b="1" baseline="-25000" dirty="0" err="1" smtClean="0">
                <a:solidFill>
                  <a:schemeClr val="tx1"/>
                </a:solidFill>
              </a:rPr>
              <a:t>t</a:t>
            </a:r>
            <a:endParaRPr lang="en-CA" sz="1400" b="1" baseline="-25000" dirty="0">
              <a:solidFill>
                <a:schemeClr val="tx1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2643174" y="2285992"/>
            <a:ext cx="2897987" cy="429108"/>
            <a:chOff x="2643174" y="2285992"/>
            <a:chExt cx="2897987" cy="429108"/>
          </a:xfrm>
        </p:grpSpPr>
        <p:sp>
          <p:nvSpPr>
            <p:cNvPr id="25" name="TextBox 24"/>
            <p:cNvSpPr txBox="1"/>
            <p:nvPr/>
          </p:nvSpPr>
          <p:spPr>
            <a:xfrm>
              <a:off x="2643174" y="2285992"/>
              <a:ext cx="522900" cy="2862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400" b="1" dirty="0" smtClean="0">
                  <a:solidFill>
                    <a:schemeClr val="tx1"/>
                  </a:solidFill>
                </a:rPr>
                <a:t>e1</a:t>
              </a:r>
              <a:r>
                <a:rPr lang="en-CA" sz="1400" b="1" baseline="-25000" dirty="0" smtClean="0">
                  <a:solidFill>
                    <a:schemeClr val="tx1"/>
                  </a:solidFill>
                </a:rPr>
                <a:t>t+1</a:t>
              </a:r>
              <a:endParaRPr lang="en-CA" sz="1400" b="1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143240" y="2428868"/>
              <a:ext cx="522900" cy="2862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400" b="1" dirty="0" smtClean="0">
                  <a:solidFill>
                    <a:schemeClr val="tx1"/>
                  </a:solidFill>
                </a:rPr>
                <a:t>e2</a:t>
              </a:r>
              <a:r>
                <a:rPr lang="en-CA" sz="1400" b="1" baseline="-25000" dirty="0" smtClean="0">
                  <a:solidFill>
                    <a:schemeClr val="tx1"/>
                  </a:solidFill>
                </a:rPr>
                <a:t>t+1</a:t>
              </a:r>
              <a:endParaRPr lang="en-CA" sz="1400" b="1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000628" y="2428868"/>
              <a:ext cx="540533" cy="2862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400" b="1" dirty="0" err="1" smtClean="0">
                  <a:solidFill>
                    <a:schemeClr val="tx1"/>
                  </a:solidFill>
                </a:rPr>
                <a:t>ek</a:t>
              </a:r>
              <a:r>
                <a:rPr lang="en-CA" sz="1400" b="1" baseline="-25000" dirty="0" err="1" smtClean="0">
                  <a:solidFill>
                    <a:schemeClr val="tx1"/>
                  </a:solidFill>
                </a:rPr>
                <a:t>t+k</a:t>
              </a:r>
              <a:endParaRPr lang="en-CA" sz="1400" b="1" baseline="-2500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490" grpId="0" animBg="1"/>
      <p:bldP spid="532494" grpId="0" animBg="1"/>
      <p:bldP spid="532496" grpId="0" animBg="1"/>
      <p:bldP spid="532497" grpId="0" animBg="1"/>
      <p:bldP spid="532498" grpId="0" animBg="1"/>
      <p:bldP spid="532500" grpId="0" animBg="1"/>
      <p:bldP spid="532501" grpId="0" animBg="1"/>
      <p:bldP spid="532502" grpId="0" animBg="1"/>
      <p:bldP spid="532503" grpId="0" animBg="1"/>
      <p:bldP spid="532504" grpId="0" animBg="1"/>
      <p:bldP spid="532505" grpId="0" animBg="1"/>
      <p:bldP spid="532506" grpId="0" animBg="1"/>
      <p:bldP spid="532507" grpId="0" animBg="1"/>
      <p:bldP spid="532508" grpId="0" animBg="1"/>
      <p:bldP spid="532509" grpId="0" animBg="1"/>
      <p:bldP spid="532510" grpId="0" animBg="1"/>
      <p:bldP spid="22" grpId="0"/>
      <p:bldP spid="23" grpId="0"/>
      <p:bldP spid="2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Look Ahead Search for Optimal Policy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843213" y="5589588"/>
            <a:ext cx="504825" cy="2873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107950" y="836613"/>
            <a:ext cx="7634288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34533" name="Rectangle 5"/>
          <p:cNvSpPr>
            <a:spLocks noChangeArrowheads="1"/>
          </p:cNvSpPr>
          <p:nvPr/>
        </p:nvSpPr>
        <p:spPr bwMode="auto">
          <a:xfrm>
            <a:off x="323850" y="1125538"/>
            <a:ext cx="8569325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Time complexity for exhaustive search at depth </a:t>
            </a: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d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, with |A| available actions and </a:t>
            </a:r>
            <a:r>
              <a:rPr lang="en-US" sz="2000" b="1" dirty="0">
                <a:solidFill>
                  <a:srgbClr val="000000"/>
                </a:solidFill>
                <a:cs typeface="Times New Roman" pitchFamily="18" charset="0"/>
              </a:rPr>
              <a:t>E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 possible observations </a:t>
            </a:r>
          </a:p>
          <a:p>
            <a:pPr marL="739775" lvl="1" indent="-282575">
              <a:spcBef>
                <a:spcPts val="1500"/>
              </a:spcBef>
            </a:pP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          O(|</a:t>
            </a:r>
            <a:r>
              <a:rPr lang="en-US" sz="1800" i="1" dirty="0" err="1">
                <a:solidFill>
                  <a:srgbClr val="000000"/>
                </a:solidFill>
                <a:cs typeface="Times New Roman" pitchFamily="18" charset="0"/>
              </a:rPr>
              <a:t>A|</a:t>
            </a:r>
            <a:r>
              <a:rPr lang="en-US" sz="1800" i="1" baseline="30000" dirty="0" err="1">
                <a:solidFill>
                  <a:srgbClr val="000000"/>
                </a:solidFill>
                <a:cs typeface="Times New Roman" pitchFamily="18" charset="0"/>
              </a:rPr>
              <a:t>d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*|</a:t>
            </a:r>
            <a:r>
              <a:rPr lang="en-US" sz="1800" i="1" dirty="0" err="1">
                <a:solidFill>
                  <a:srgbClr val="000000"/>
                </a:solidFill>
                <a:cs typeface="Times New Roman" pitchFamily="18" charset="0"/>
              </a:rPr>
              <a:t>E|</a:t>
            </a:r>
            <a:r>
              <a:rPr lang="en-US" sz="1800" i="1" baseline="30000" dirty="0" err="1">
                <a:solidFill>
                  <a:srgbClr val="000000"/>
                </a:solidFill>
                <a:cs typeface="Times New Roman" pitchFamily="18" charset="0"/>
              </a:rPr>
              <a:t>d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)</a:t>
            </a:r>
          </a:p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There are problems in which a shallow depth works</a:t>
            </a:r>
          </a:p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There are ways to find good approximate </a:t>
            </a: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solutions</a:t>
            </a:r>
          </a:p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endParaRPr lang="en-US" sz="20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339725" indent="-339725"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You will see a real-life </a:t>
            </a:r>
            <a:r>
              <a:rPr lang="en-US" sz="2000" smtClean="0">
                <a:solidFill>
                  <a:srgbClr val="000000"/>
                </a:solidFill>
                <a:cs typeface="Times New Roman" pitchFamily="18" charset="0"/>
              </a:rPr>
              <a:t>application shortly</a:t>
            </a:r>
            <a:endParaRPr lang="en-US" sz="2000">
              <a:solidFill>
                <a:srgbClr val="000000"/>
              </a:solidFill>
              <a:cs typeface="Times New Roman" pitchFamily="18" charset="0"/>
            </a:endParaRPr>
          </a:p>
          <a:p>
            <a:pPr marL="339725" indent="-339725">
              <a:spcBef>
                <a:spcPts val="1800"/>
              </a:spcBef>
              <a:buFont typeface="Wingdings" pitchFamily="2" charset="2"/>
              <a:buNone/>
            </a:pPr>
            <a:endParaRPr lang="en-US" sz="2000" i="1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800100" y="514350"/>
          <a:ext cx="7543800" cy="5829300"/>
        </p:xfrm>
        <a:graphic>
          <a:graphicData uri="http://schemas.openxmlformats.org/presentationml/2006/ole">
            <p:oleObj spid="_x0000_s30722" name="Acrobat Document" r:id="rId3" imgW="7976520" imgH="6147720" progId="AcroExch.Document.7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POMDP: Intro</a:t>
            </a: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28625" y="1571625"/>
            <a:ext cx="8569325" cy="23050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 smtClean="0"/>
              <a:t>The </a:t>
            </a:r>
            <a:r>
              <a:rPr lang="en-GB" dirty="0" err="1" smtClean="0"/>
              <a:t>MDPs</a:t>
            </a:r>
            <a:r>
              <a:rPr lang="en-GB" dirty="0" smtClean="0"/>
              <a:t> we looked at so far were </a:t>
            </a:r>
            <a:r>
              <a:rPr lang="en-GB" i="1" dirty="0" smtClean="0"/>
              <a:t>fully observable</a:t>
            </a:r>
          </a:p>
          <a:p>
            <a:pPr lvl="1" eaLnBrk="1" hangingPunct="1">
              <a:lnSpc>
                <a:spcPct val="80000"/>
              </a:lnSpc>
            </a:pPr>
            <a:r>
              <a:rPr lang="en-GB" dirty="0" smtClean="0"/>
              <a:t>The agent always knows which state it is in</a:t>
            </a:r>
          </a:p>
          <a:p>
            <a:pPr lvl="1" eaLnBrk="1" hangingPunct="1">
              <a:lnSpc>
                <a:spcPct val="80000"/>
              </a:lnSpc>
            </a:pPr>
            <a:r>
              <a:rPr lang="en-GB" dirty="0" smtClean="0"/>
              <a:t>This, combined with the Markov assumption for </a:t>
            </a:r>
            <a:r>
              <a:rPr lang="en-GB" i="1" dirty="0" smtClean="0"/>
              <a:t>P(</a:t>
            </a:r>
            <a:r>
              <a:rPr lang="en-GB" i="1" dirty="0" err="1" smtClean="0"/>
              <a:t>s’|a,s</a:t>
            </a:r>
            <a:r>
              <a:rPr lang="en-GB" i="1" dirty="0" smtClean="0"/>
              <a:t>)</a:t>
            </a:r>
            <a:r>
              <a:rPr lang="en-GB" dirty="0" smtClean="0"/>
              <a:t> implies that the optimal policy </a:t>
            </a:r>
            <a:r>
              <a:rPr lang="ru-RU" i="1" dirty="0" smtClean="0">
                <a:cs typeface="Times New Roman" pitchFamily="18" charset="0"/>
              </a:rPr>
              <a:t>л</a:t>
            </a:r>
            <a:r>
              <a:rPr lang="en-US" i="1" dirty="0" smtClean="0">
                <a:cs typeface="Times New Roman" pitchFamily="18" charset="0"/>
              </a:rPr>
              <a:t>* </a:t>
            </a:r>
            <a:r>
              <a:rPr lang="en-US" dirty="0" smtClean="0">
                <a:cs typeface="Times New Roman" pitchFamily="18" charset="0"/>
              </a:rPr>
              <a:t>depends only on the current state</a:t>
            </a:r>
          </a:p>
          <a:p>
            <a:pPr lvl="1" eaLnBrk="1" hangingPunct="1">
              <a:lnSpc>
                <a:spcPct val="80000"/>
              </a:lnSpc>
            </a:pPr>
            <a:endParaRPr lang="en-US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GB" dirty="0" smtClean="0">
                <a:cs typeface="Times New Roman" pitchFamily="18" charset="0"/>
              </a:rPr>
              <a:t>What if the environment is only </a:t>
            </a:r>
            <a:r>
              <a:rPr lang="en-GB" i="1" dirty="0" smtClean="0">
                <a:cs typeface="Times New Roman" pitchFamily="18" charset="0"/>
              </a:rPr>
              <a:t>partially observable</a:t>
            </a:r>
            <a:r>
              <a:rPr lang="en-GB" dirty="0" smtClean="0">
                <a:cs typeface="Times New Roman" pitchFamily="18" charset="0"/>
              </a:rPr>
              <a:t>?</a:t>
            </a:r>
          </a:p>
        </p:txBody>
      </p:sp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323850" y="836613"/>
            <a:ext cx="8569325" cy="936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None/>
            </a:pPr>
            <a:endParaRPr lang="en-US" sz="2400">
              <a:solidFill>
                <a:schemeClr val="accent2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POMDP: Intro</a:t>
            </a:r>
          </a:p>
        </p:txBody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836613"/>
            <a:ext cx="8569325" cy="5472112"/>
          </a:xfrm>
        </p:spPr>
        <p:txBody>
          <a:bodyPr/>
          <a:lstStyle/>
          <a:p>
            <a:pPr eaLnBrk="1" hangingPunct="1"/>
            <a:r>
              <a:rPr lang="en-GB" dirty="0" smtClean="0"/>
              <a:t>The </a:t>
            </a:r>
            <a:r>
              <a:rPr lang="en-GB" dirty="0" err="1" smtClean="0"/>
              <a:t>MDPs</a:t>
            </a:r>
            <a:r>
              <a:rPr lang="en-GB" dirty="0" smtClean="0"/>
              <a:t> we looked at so far were </a:t>
            </a:r>
            <a:r>
              <a:rPr lang="en-GB" i="1" dirty="0" smtClean="0"/>
              <a:t>fully observable</a:t>
            </a:r>
          </a:p>
          <a:p>
            <a:pPr lvl="1" eaLnBrk="1" hangingPunct="1"/>
            <a:r>
              <a:rPr lang="en-GB" dirty="0" smtClean="0"/>
              <a:t>The agent always knows which state it is in</a:t>
            </a:r>
          </a:p>
          <a:p>
            <a:pPr lvl="1" eaLnBrk="1" hangingPunct="1">
              <a:lnSpc>
                <a:spcPct val="80000"/>
              </a:lnSpc>
            </a:pPr>
            <a:r>
              <a:rPr lang="en-GB" dirty="0" smtClean="0">
                <a:solidFill>
                  <a:schemeClr val="tx1"/>
                </a:solidFill>
              </a:rPr>
              <a:t>This, combined with the Markov assumption for </a:t>
            </a:r>
            <a:r>
              <a:rPr lang="en-GB" i="1" dirty="0" smtClean="0">
                <a:solidFill>
                  <a:schemeClr val="tx1"/>
                </a:solidFill>
              </a:rPr>
              <a:t>P(</a:t>
            </a:r>
            <a:r>
              <a:rPr lang="en-GB" i="1" dirty="0" err="1" smtClean="0">
                <a:solidFill>
                  <a:schemeClr val="tx1"/>
                </a:solidFill>
              </a:rPr>
              <a:t>s’|a,s</a:t>
            </a:r>
            <a:r>
              <a:rPr lang="en-GB" i="1" dirty="0" smtClean="0">
                <a:solidFill>
                  <a:schemeClr val="tx1"/>
                </a:solidFill>
              </a:rPr>
              <a:t>)</a:t>
            </a:r>
            <a:r>
              <a:rPr lang="en-GB" dirty="0" smtClean="0">
                <a:solidFill>
                  <a:schemeClr val="tx1"/>
                </a:solidFill>
              </a:rPr>
              <a:t> implies that the optimal policy </a:t>
            </a:r>
            <a:r>
              <a:rPr lang="ru-RU" i="1" dirty="0" smtClean="0">
                <a:solidFill>
                  <a:schemeClr val="tx1"/>
                </a:solidFill>
                <a:cs typeface="Times New Roman" pitchFamily="18" charset="0"/>
              </a:rPr>
              <a:t>л </a:t>
            </a:r>
            <a:r>
              <a:rPr lang="en-US" i="1" dirty="0" smtClean="0">
                <a:solidFill>
                  <a:schemeClr val="tx1"/>
                </a:solidFill>
                <a:cs typeface="Times New Roman" pitchFamily="18" charset="0"/>
              </a:rPr>
              <a:t>* 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depends only on the current state</a:t>
            </a:r>
          </a:p>
          <a:p>
            <a:pPr eaLnBrk="1" hangingPunct="1">
              <a:lnSpc>
                <a:spcPct val="80000"/>
              </a:lnSpc>
            </a:pPr>
            <a:r>
              <a:rPr lang="en-GB" dirty="0" smtClean="0">
                <a:cs typeface="Times New Roman" pitchFamily="18" charset="0"/>
              </a:rPr>
              <a:t>What if the environment is only </a:t>
            </a:r>
            <a:r>
              <a:rPr lang="en-GB" i="1" dirty="0" smtClean="0">
                <a:cs typeface="Times New Roman" pitchFamily="18" charset="0"/>
              </a:rPr>
              <a:t>partially observable</a:t>
            </a:r>
            <a:r>
              <a:rPr lang="en-GB" dirty="0" smtClean="0">
                <a:cs typeface="Times New Roman" pitchFamily="18" charset="0"/>
              </a:rPr>
              <a:t>?</a:t>
            </a:r>
          </a:p>
          <a:p>
            <a:pPr lvl="1" eaLnBrk="1" hangingPunct="1"/>
            <a:r>
              <a:rPr lang="en-GB" dirty="0" smtClean="0">
                <a:cs typeface="Times New Roman" pitchFamily="18" charset="0"/>
              </a:rPr>
              <a:t>The agent cannot simply follow what a  policy </a:t>
            </a:r>
            <a:r>
              <a:rPr lang="ru-RU" i="1" dirty="0" smtClean="0">
                <a:cs typeface="Times New Roman" pitchFamily="18" charset="0"/>
              </a:rPr>
              <a:t>л</a:t>
            </a:r>
            <a:r>
              <a:rPr lang="en-US" i="1" dirty="0" smtClean="0">
                <a:cs typeface="Times New Roman" pitchFamily="18" charset="0"/>
              </a:rPr>
              <a:t>(s) </a:t>
            </a:r>
            <a:r>
              <a:rPr lang="en-US" dirty="0" smtClean="0">
                <a:cs typeface="Times New Roman" pitchFamily="18" charset="0"/>
              </a:rPr>
              <a:t>would</a:t>
            </a:r>
            <a:r>
              <a:rPr lang="en-US" i="1" dirty="0" smtClean="0">
                <a:cs typeface="Times New Roman" pitchFamily="18" charset="0"/>
              </a:rPr>
              <a:t>  </a:t>
            </a:r>
            <a:r>
              <a:rPr lang="en-US" dirty="0" smtClean="0">
                <a:cs typeface="Times New Roman" pitchFamily="18" charset="0"/>
              </a:rPr>
              <a:t>recommend</a:t>
            </a:r>
            <a:r>
              <a:rPr lang="en-US" i="1" dirty="0" smtClean="0">
                <a:cs typeface="Times New Roman" pitchFamily="18" charset="0"/>
              </a:rPr>
              <a:t>, </a:t>
            </a:r>
            <a:r>
              <a:rPr lang="en-US" dirty="0" smtClean="0">
                <a:cs typeface="Times New Roman" pitchFamily="18" charset="0"/>
              </a:rPr>
              <a:t>since it does not know whether it is in </a:t>
            </a:r>
            <a:r>
              <a:rPr lang="en-US" i="1" dirty="0" smtClean="0">
                <a:cs typeface="Times New Roman" pitchFamily="18" charset="0"/>
              </a:rPr>
              <a:t>s 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The agent decision should be affected by  </a:t>
            </a:r>
            <a:r>
              <a:rPr lang="en-US" i="1" dirty="0" smtClean="0">
                <a:cs typeface="Times New Roman" pitchFamily="18" charset="0"/>
              </a:rPr>
              <a:t>how much</a:t>
            </a:r>
            <a:r>
              <a:rPr lang="en-US" dirty="0" smtClean="0">
                <a:cs typeface="Times New Roman" pitchFamily="18" charset="0"/>
              </a:rPr>
              <a:t> it knows about its “position” in the state space </a:t>
            </a:r>
          </a:p>
          <a:p>
            <a:pPr eaLnBrk="1" hangingPunct="1"/>
            <a:r>
              <a:rPr lang="en-GB" dirty="0" smtClean="0">
                <a:cs typeface="Times New Roman" pitchFamily="18" charset="0"/>
              </a:rPr>
              <a:t>Additional complexity: Partially Observable </a:t>
            </a:r>
            <a:r>
              <a:rPr lang="en-GB" dirty="0" err="1" smtClean="0">
                <a:cs typeface="Times New Roman" pitchFamily="18" charset="0"/>
              </a:rPr>
              <a:t>MDPs</a:t>
            </a:r>
            <a:r>
              <a:rPr lang="en-GB" dirty="0" smtClean="0">
                <a:cs typeface="Times New Roman" pitchFamily="18" charset="0"/>
              </a:rPr>
              <a:t> are much more difficult than </a:t>
            </a:r>
            <a:r>
              <a:rPr lang="en-GB" dirty="0" err="1" smtClean="0">
                <a:cs typeface="Times New Roman" pitchFamily="18" charset="0"/>
              </a:rPr>
              <a:t>MDPs</a:t>
            </a:r>
            <a:endParaRPr lang="en-GB" dirty="0" smtClean="0">
              <a:cs typeface="Times New Roman" pitchFamily="18" charset="0"/>
            </a:endParaRPr>
          </a:p>
          <a:p>
            <a:pPr lvl="1" eaLnBrk="1" hangingPunct="1"/>
            <a:r>
              <a:rPr lang="en-GB" dirty="0" smtClean="0">
                <a:cs typeface="Times New Roman" pitchFamily="18" charset="0"/>
              </a:rPr>
              <a:t>But cannot be avoided as the world is a POMDP most of the time!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1225" cy="682625"/>
          </a:xfrm>
        </p:spPr>
        <p:txBody>
          <a:bodyPr/>
          <a:lstStyle/>
          <a:p>
            <a:pPr eaLnBrk="1" hangingPunct="1"/>
            <a:r>
              <a:rPr lang="en-US" smtClean="0"/>
              <a:t>Belief States</a:t>
            </a:r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571480"/>
            <a:ext cx="8569325" cy="431800"/>
          </a:xfrm>
        </p:spPr>
        <p:txBody>
          <a:bodyPr/>
          <a:lstStyle/>
          <a:p>
            <a:pPr eaLnBrk="1" hangingPunct="1"/>
            <a:r>
              <a:rPr lang="en-GB" dirty="0" smtClean="0"/>
              <a:t>In </a:t>
            </a:r>
            <a:r>
              <a:rPr lang="en-GB" dirty="0" err="1" smtClean="0"/>
              <a:t>POMDPs</a:t>
            </a:r>
            <a:r>
              <a:rPr lang="en-GB" dirty="0" smtClean="0"/>
              <a:t>, the agent cannot tell for sure where it is in the space state, all it can have are </a:t>
            </a:r>
            <a:r>
              <a:rPr lang="en-GB" i="1" dirty="0" smtClean="0"/>
              <a:t>beliefs</a:t>
            </a:r>
            <a:r>
              <a:rPr lang="en-GB" dirty="0" smtClean="0"/>
              <a:t> on that</a:t>
            </a:r>
          </a:p>
          <a:p>
            <a:pPr lvl="1" eaLnBrk="1" hangingPunct="1"/>
            <a:r>
              <a:rPr lang="en-GB" dirty="0" smtClean="0"/>
              <a:t> </a:t>
            </a:r>
            <a:r>
              <a:rPr lang="en-GB" b="1" i="1" dirty="0" smtClean="0">
                <a:solidFill>
                  <a:schemeClr val="accent2"/>
                </a:solidFill>
              </a:rPr>
              <a:t>probability distribution over states</a:t>
            </a:r>
            <a:r>
              <a:rPr lang="en-GB" i="1" dirty="0" smtClean="0"/>
              <a:t> </a:t>
            </a:r>
          </a:p>
          <a:p>
            <a:pPr lvl="1" eaLnBrk="1" hangingPunct="1"/>
            <a:r>
              <a:rPr lang="en-GB" dirty="0" smtClean="0"/>
              <a:t>This is usually called </a:t>
            </a:r>
            <a:r>
              <a:rPr lang="en-GB" b="1" i="1" dirty="0" smtClean="0">
                <a:solidFill>
                  <a:schemeClr val="accent2"/>
                </a:solidFill>
              </a:rPr>
              <a:t>belief state b</a:t>
            </a:r>
          </a:p>
          <a:p>
            <a:pPr lvl="1" eaLnBrk="1" hangingPunct="1"/>
            <a:r>
              <a:rPr lang="en-GB" i="1" dirty="0" smtClean="0"/>
              <a:t>b(s) </a:t>
            </a:r>
            <a:r>
              <a:rPr lang="en-GB" dirty="0" smtClean="0"/>
              <a:t>is the probability assigned</a:t>
            </a:r>
            <a:r>
              <a:rPr lang="en-GB" i="1" dirty="0" smtClean="0"/>
              <a:t> </a:t>
            </a:r>
            <a:r>
              <a:rPr lang="en-GB" dirty="0" smtClean="0"/>
              <a:t>by</a:t>
            </a:r>
            <a:r>
              <a:rPr lang="en-GB" i="1" dirty="0" smtClean="0"/>
              <a:t> b </a:t>
            </a:r>
            <a:r>
              <a:rPr lang="en-GB" dirty="0" smtClean="0"/>
              <a:t>to the agent being in state </a:t>
            </a:r>
            <a:r>
              <a:rPr lang="en-GB" i="1" dirty="0" smtClean="0"/>
              <a:t> s</a:t>
            </a:r>
          </a:p>
          <a:p>
            <a:pPr eaLnBrk="1" hangingPunct="1"/>
            <a:r>
              <a:rPr lang="en-GB" b="1" dirty="0" smtClean="0">
                <a:solidFill>
                  <a:schemeClr val="tx1"/>
                </a:solidFill>
              </a:rPr>
              <a:t>Example</a:t>
            </a:r>
            <a:r>
              <a:rPr lang="en-GB" i="1" dirty="0" smtClean="0"/>
              <a:t>: </a:t>
            </a:r>
            <a:r>
              <a:rPr lang="en-GB" dirty="0" smtClean="0"/>
              <a:t>Suppose we are in our usual grid world, but</a:t>
            </a:r>
          </a:p>
          <a:p>
            <a:pPr lvl="1" eaLnBrk="1" hangingPunct="1"/>
            <a:r>
              <a:rPr lang="en-GB" dirty="0" smtClean="0"/>
              <a:t>the agent has no information at all about its position in non-terminal states</a:t>
            </a:r>
          </a:p>
          <a:p>
            <a:pPr lvl="1" eaLnBrk="1" hangingPunct="1"/>
            <a:r>
              <a:rPr lang="en-GB" dirty="0" smtClean="0"/>
              <a:t>It knows only  when it is in a  terminal state (because the game ends)</a:t>
            </a:r>
          </a:p>
        </p:txBody>
      </p:sp>
      <p:sp>
        <p:nvSpPr>
          <p:cNvPr id="15364" name="Rectangle 12"/>
          <p:cNvSpPr>
            <a:spLocks noChangeArrowheads="1"/>
          </p:cNvSpPr>
          <p:nvPr/>
        </p:nvSpPr>
        <p:spPr bwMode="auto">
          <a:xfrm>
            <a:off x="2843213" y="5589588"/>
            <a:ext cx="504825" cy="2873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491533" name="Rectangle 13"/>
          <p:cNvSpPr>
            <a:spLocks noChangeArrowheads="1"/>
          </p:cNvSpPr>
          <p:nvPr/>
        </p:nvSpPr>
        <p:spPr bwMode="auto">
          <a:xfrm>
            <a:off x="142844" y="6072206"/>
            <a:ext cx="8569325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 dirty="0">
                <a:solidFill>
                  <a:srgbClr val="000000"/>
                </a:solidFill>
              </a:rPr>
              <a:t>What is the  initial belief </a:t>
            </a:r>
            <a:r>
              <a:rPr lang="en-GB" sz="2400" dirty="0" smtClean="0">
                <a:solidFill>
                  <a:srgbClr val="000000"/>
                </a:solidFill>
              </a:rPr>
              <a:t>state, if the agent knows that it is not in a terminal state?</a:t>
            </a:r>
            <a:endParaRPr lang="en-GB" sz="2400" dirty="0">
              <a:solidFill>
                <a:srgbClr val="000000"/>
              </a:solidFill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071802" y="4286256"/>
            <a:ext cx="2736850" cy="1800225"/>
            <a:chOff x="1474" y="2296"/>
            <a:chExt cx="2132" cy="1416"/>
          </a:xfrm>
        </p:grpSpPr>
        <p:pic>
          <p:nvPicPr>
            <p:cNvPr id="15367" name="Picture 1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74" y="2296"/>
              <a:ext cx="2132" cy="14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368" name="Rectangle 14"/>
            <p:cNvSpPr>
              <a:spLocks noChangeArrowheads="1"/>
            </p:cNvSpPr>
            <p:nvPr/>
          </p:nvSpPr>
          <p:spPr bwMode="auto">
            <a:xfrm>
              <a:off x="1837" y="3249"/>
              <a:ext cx="272" cy="18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Belief States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843213" y="5589588"/>
            <a:ext cx="504825" cy="2873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50825" y="692150"/>
            <a:ext cx="8569325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>
                <a:solidFill>
                  <a:srgbClr val="000000"/>
                </a:solidFill>
              </a:rPr>
              <a:t>Initial belief state: 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>
                <a:solidFill>
                  <a:srgbClr val="000000"/>
                </a:solidFill>
              </a:rPr>
              <a:t>&lt;1/9,1/9, 1/9,1/9,1/9,1/9, 1/9,1/9,1/9,0,0&gt;</a:t>
            </a:r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>
            <p:ph idx="1"/>
          </p:nvPr>
        </p:nvGraphicFramePr>
        <p:xfrm>
          <a:off x="3492500" y="1844675"/>
          <a:ext cx="2193925" cy="1649413"/>
        </p:xfrm>
        <a:graphic>
          <a:graphicData uri="http://schemas.openxmlformats.org/presentationml/2006/ole">
            <p:oleObj spid="_x0000_s1026" name="Image" r:id="rId3" imgW="3174603" imgH="2387302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Observation Model</a:t>
            </a:r>
          </a:p>
        </p:txBody>
      </p:sp>
      <p:sp>
        <p:nvSpPr>
          <p:cNvPr id="502788" name="Rectangle 4"/>
          <p:cNvSpPr>
            <a:spLocks noChangeArrowheads="1"/>
          </p:cNvSpPr>
          <p:nvPr/>
        </p:nvSpPr>
        <p:spPr bwMode="auto">
          <a:xfrm>
            <a:off x="250825" y="908050"/>
            <a:ext cx="8569325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 dirty="0">
                <a:solidFill>
                  <a:srgbClr val="000000"/>
                </a:solidFill>
              </a:rPr>
              <a:t>As in HMM, the agent can learn something about its actual state by </a:t>
            </a:r>
            <a:r>
              <a:rPr lang="en-GB" sz="2400" i="1" dirty="0">
                <a:solidFill>
                  <a:srgbClr val="000000"/>
                </a:solidFill>
              </a:rPr>
              <a:t>sensing</a:t>
            </a:r>
            <a:r>
              <a:rPr lang="en-GB" sz="2400" dirty="0">
                <a:solidFill>
                  <a:srgbClr val="000000"/>
                </a:solidFill>
              </a:rPr>
              <a:t> the environment:</a:t>
            </a:r>
            <a:endParaRPr lang="en-GB" sz="2400" i="1" dirty="0">
              <a:solidFill>
                <a:srgbClr val="000000"/>
              </a:solidFill>
            </a:endParaRP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 b="1" dirty="0" smtClean="0">
                <a:solidFill>
                  <a:schemeClr val="accent2"/>
                </a:solidFill>
              </a:rPr>
              <a:t>Sensor </a:t>
            </a:r>
            <a:r>
              <a:rPr lang="en-GB" sz="2000" b="1" dirty="0">
                <a:solidFill>
                  <a:schemeClr val="accent2"/>
                </a:solidFill>
              </a:rPr>
              <a:t>Model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  <a:r>
              <a:rPr lang="en-GB" sz="2000" b="1" i="1" dirty="0" smtClean="0">
                <a:solidFill>
                  <a:schemeClr val="accent2"/>
                </a:solidFill>
              </a:rPr>
              <a:t>P(</a:t>
            </a:r>
            <a:r>
              <a:rPr lang="en-GB" sz="2000" b="1" i="1" dirty="0" err="1" smtClean="0">
                <a:solidFill>
                  <a:schemeClr val="accent2"/>
                </a:solidFill>
              </a:rPr>
              <a:t>e|s</a:t>
            </a:r>
            <a:r>
              <a:rPr lang="en-GB" sz="2000" b="1" i="1" dirty="0" smtClean="0">
                <a:solidFill>
                  <a:schemeClr val="accent2"/>
                </a:solidFill>
              </a:rPr>
              <a:t>):</a:t>
            </a: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dirty="0">
                <a:solidFill>
                  <a:srgbClr val="000000"/>
                </a:solidFill>
              </a:rPr>
              <a:t>probability of </a:t>
            </a:r>
            <a:r>
              <a:rPr lang="en-GB" sz="2000" dirty="0" smtClean="0">
                <a:solidFill>
                  <a:srgbClr val="000000"/>
                </a:solidFill>
              </a:rPr>
              <a:t>observing the evidence </a:t>
            </a:r>
            <a:r>
              <a:rPr lang="en-GB" sz="2000" i="1" dirty="0" smtClean="0">
                <a:solidFill>
                  <a:srgbClr val="000000"/>
                </a:solidFill>
              </a:rPr>
              <a:t>e</a:t>
            </a:r>
            <a:r>
              <a:rPr lang="en-GB" sz="2000" dirty="0" smtClean="0">
                <a:solidFill>
                  <a:srgbClr val="000000"/>
                </a:solidFill>
              </a:rPr>
              <a:t> in </a:t>
            </a:r>
            <a:r>
              <a:rPr lang="en-GB" sz="2000" dirty="0">
                <a:solidFill>
                  <a:srgbClr val="000000"/>
                </a:solidFill>
              </a:rPr>
              <a:t>state </a:t>
            </a:r>
            <a:r>
              <a:rPr lang="en-GB" sz="2000" i="1" dirty="0">
                <a:solidFill>
                  <a:srgbClr val="000000"/>
                </a:solidFill>
              </a:rPr>
              <a:t>s</a:t>
            </a:r>
          </a:p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 dirty="0">
                <a:solidFill>
                  <a:srgbClr val="000000"/>
                </a:solidFill>
              </a:rPr>
              <a:t>A POMDP is fully specified by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Reward function: </a:t>
            </a:r>
            <a:r>
              <a:rPr lang="en-GB" sz="2000" i="1" dirty="0">
                <a:solidFill>
                  <a:srgbClr val="000000"/>
                </a:solidFill>
              </a:rPr>
              <a:t>R(s)</a:t>
            </a:r>
            <a:r>
              <a:rPr lang="en-GB" sz="2000" dirty="0">
                <a:solidFill>
                  <a:srgbClr val="000000"/>
                </a:solidFill>
              </a:rPr>
              <a:t> (we’ll forget about </a:t>
            </a:r>
            <a:r>
              <a:rPr lang="en-GB" sz="2000" i="1" dirty="0">
                <a:solidFill>
                  <a:srgbClr val="000000"/>
                </a:solidFill>
              </a:rPr>
              <a:t>a</a:t>
            </a:r>
            <a:r>
              <a:rPr lang="en-GB" sz="2000" dirty="0">
                <a:solidFill>
                  <a:srgbClr val="000000"/>
                </a:solidFill>
              </a:rPr>
              <a:t> and </a:t>
            </a:r>
            <a:r>
              <a:rPr lang="en-GB" sz="2000" i="1" dirty="0">
                <a:solidFill>
                  <a:srgbClr val="000000"/>
                </a:solidFill>
              </a:rPr>
              <a:t>s’</a:t>
            </a:r>
            <a:r>
              <a:rPr lang="en-GB" sz="2000" dirty="0">
                <a:solidFill>
                  <a:srgbClr val="000000"/>
                </a:solidFill>
              </a:rPr>
              <a:t> for simplicity)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Transition Model: </a:t>
            </a:r>
            <a:r>
              <a:rPr lang="en-GB" sz="2000" i="1" dirty="0" smtClean="0">
                <a:solidFill>
                  <a:schemeClr val="tx1"/>
                </a:solidFill>
              </a:rPr>
              <a:t>P(</a:t>
            </a:r>
            <a:r>
              <a:rPr lang="en-GB" sz="2000" i="1" dirty="0" err="1" smtClean="0">
                <a:solidFill>
                  <a:schemeClr val="tx1"/>
                </a:solidFill>
              </a:rPr>
              <a:t>s’|a,s</a:t>
            </a:r>
            <a:r>
              <a:rPr lang="en-GB" sz="2000" i="1" dirty="0" smtClean="0">
                <a:solidFill>
                  <a:schemeClr val="tx1"/>
                </a:solidFill>
              </a:rPr>
              <a:t>)</a:t>
            </a:r>
            <a:r>
              <a:rPr lang="en-GB" sz="2000" dirty="0" smtClean="0">
                <a:solidFill>
                  <a:schemeClr val="tx1"/>
                </a:solidFill>
              </a:rPr>
              <a:t> </a:t>
            </a:r>
            <a:endParaRPr lang="en-GB" sz="2000" i="1" dirty="0">
              <a:solidFill>
                <a:schemeClr val="tx1"/>
              </a:solidFill>
            </a:endParaRP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Observation model: </a:t>
            </a:r>
            <a:r>
              <a:rPr lang="en-GB" sz="2000" i="1" dirty="0" smtClean="0">
                <a:solidFill>
                  <a:srgbClr val="000000"/>
                </a:solidFill>
              </a:rPr>
              <a:t>P(</a:t>
            </a:r>
            <a:r>
              <a:rPr lang="en-GB" sz="2000" i="1" dirty="0" err="1" smtClean="0">
                <a:solidFill>
                  <a:srgbClr val="000000"/>
                </a:solidFill>
              </a:rPr>
              <a:t>e|s</a:t>
            </a:r>
            <a:r>
              <a:rPr lang="en-GB" sz="2000" i="1" dirty="0" smtClean="0">
                <a:solidFill>
                  <a:srgbClr val="000000"/>
                </a:solidFill>
              </a:rPr>
              <a:t>)</a:t>
            </a:r>
            <a:endParaRPr lang="en-GB" sz="2000" i="1" dirty="0">
              <a:solidFill>
                <a:srgbClr val="000000"/>
              </a:solidFill>
            </a:endParaRPr>
          </a:p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 dirty="0">
                <a:solidFill>
                  <a:srgbClr val="000000"/>
                </a:solidFill>
              </a:rPr>
              <a:t>Agent’s belief state is updated by computing   the conditional probability distribution over all the states given the sequence of observations and actions so far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Does it remind you of anything that we have seen before?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State Belief Update</a:t>
            </a:r>
          </a:p>
        </p:txBody>
      </p:sp>
      <p:sp>
        <p:nvSpPr>
          <p:cNvPr id="503811" name="Rectangle 3"/>
          <p:cNvSpPr>
            <a:spLocks noChangeArrowheads="1"/>
          </p:cNvSpPr>
          <p:nvPr/>
        </p:nvSpPr>
        <p:spPr bwMode="auto">
          <a:xfrm>
            <a:off x="250825" y="3213100"/>
            <a:ext cx="8569325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 dirty="0">
                <a:solidFill>
                  <a:srgbClr val="000000"/>
                </a:solidFill>
              </a:rPr>
              <a:t>State belief update is similar but includes actions</a:t>
            </a:r>
          </a:p>
          <a:p>
            <a:pPr marL="838200" lvl="1" indent="-381000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If the agent has current belief state </a:t>
            </a:r>
            <a:r>
              <a:rPr lang="en-GB" sz="2000" i="1" dirty="0">
                <a:solidFill>
                  <a:srgbClr val="000000"/>
                </a:solidFill>
              </a:rPr>
              <a:t>b(s),</a:t>
            </a:r>
            <a:r>
              <a:rPr lang="en-GB" sz="2000" dirty="0">
                <a:solidFill>
                  <a:srgbClr val="000000"/>
                </a:solidFill>
              </a:rPr>
              <a:t> performs action </a:t>
            </a:r>
            <a:r>
              <a:rPr lang="en-GB" sz="2000" i="1" dirty="0">
                <a:solidFill>
                  <a:srgbClr val="000000"/>
                </a:solidFill>
              </a:rPr>
              <a:t>a</a:t>
            </a:r>
            <a:r>
              <a:rPr lang="en-GB" sz="2000" dirty="0">
                <a:solidFill>
                  <a:srgbClr val="000000"/>
                </a:solidFill>
              </a:rPr>
              <a:t> and then perceives  </a:t>
            </a:r>
            <a:r>
              <a:rPr lang="en-GB" sz="2000" dirty="0" smtClean="0">
                <a:solidFill>
                  <a:srgbClr val="000000"/>
                </a:solidFill>
              </a:rPr>
              <a:t>evidence </a:t>
            </a:r>
            <a:r>
              <a:rPr lang="en-GB" sz="2000" i="1" dirty="0" smtClean="0">
                <a:solidFill>
                  <a:srgbClr val="000000"/>
                </a:solidFill>
              </a:rPr>
              <a:t>e</a:t>
            </a:r>
            <a:r>
              <a:rPr lang="en-GB" sz="2000" dirty="0" smtClean="0">
                <a:solidFill>
                  <a:srgbClr val="000000"/>
                </a:solidFill>
              </a:rPr>
              <a:t>, </a:t>
            </a:r>
            <a:r>
              <a:rPr lang="en-GB" sz="2000" dirty="0">
                <a:solidFill>
                  <a:srgbClr val="000000"/>
                </a:solidFill>
              </a:rPr>
              <a:t>the new belief state </a:t>
            </a:r>
            <a:r>
              <a:rPr lang="en-GB" sz="2000" i="1" dirty="0">
                <a:solidFill>
                  <a:srgbClr val="000000"/>
                </a:solidFill>
              </a:rPr>
              <a:t>b’(s’)</a:t>
            </a:r>
            <a:r>
              <a:rPr lang="en-GB" sz="2000" dirty="0">
                <a:solidFill>
                  <a:srgbClr val="000000"/>
                </a:solidFill>
              </a:rPr>
              <a:t> is</a:t>
            </a:r>
          </a:p>
        </p:txBody>
      </p:sp>
      <p:sp>
        <p:nvSpPr>
          <p:cNvPr id="503812" name="Rectangle 4"/>
          <p:cNvSpPr>
            <a:spLocks noChangeArrowheads="1"/>
          </p:cNvSpPr>
          <p:nvPr/>
        </p:nvSpPr>
        <p:spPr bwMode="auto">
          <a:xfrm>
            <a:off x="250825" y="765175"/>
            <a:ext cx="8458200" cy="865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>
                <a:solidFill>
                  <a:srgbClr val="000000"/>
                </a:solidFill>
              </a:rPr>
              <a:t>Remember </a:t>
            </a:r>
            <a:r>
              <a:rPr lang="en-GB" sz="2400" i="1">
                <a:solidFill>
                  <a:srgbClr val="000000"/>
                </a:solidFill>
              </a:rPr>
              <a:t>filtering</a:t>
            </a:r>
            <a:r>
              <a:rPr lang="en-GB" sz="2400">
                <a:solidFill>
                  <a:srgbClr val="000000"/>
                </a:solidFill>
              </a:rPr>
              <a:t> in temporal models?</a:t>
            </a:r>
            <a:r>
              <a:rPr lang="en-GB" sz="2000">
                <a:solidFill>
                  <a:srgbClr val="000000"/>
                </a:solidFill>
              </a:rPr>
              <a:t> </a:t>
            </a:r>
          </a:p>
          <a:p>
            <a:pPr marL="739775" lvl="1" indent="-282575">
              <a:lnSpc>
                <a:spcPct val="95000"/>
              </a:lnSpc>
              <a:spcBef>
                <a:spcPts val="15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Compute conditional probability distribution over states at time t given all observation so far </a:t>
            </a:r>
            <a:r>
              <a:rPr lang="en-GB" sz="2000" b="1" i="1">
                <a:solidFill>
                  <a:srgbClr val="3333CC"/>
                </a:solidFill>
              </a:rPr>
              <a:t>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 P</a:t>
            </a:r>
            <a:r>
              <a:rPr lang="en-GB" sz="1800" i="1">
                <a:solidFill>
                  <a:srgbClr val="000000"/>
                </a:solidFill>
              </a:rPr>
              <a:t>(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t</a:t>
            </a:r>
            <a:r>
              <a:rPr lang="en-GB" sz="1800" b="1" i="1">
                <a:solidFill>
                  <a:srgbClr val="000000"/>
                </a:solidFill>
              </a:rPr>
              <a:t>,</a:t>
            </a:r>
            <a:r>
              <a:rPr lang="en-GB" sz="1800">
                <a:solidFill>
                  <a:srgbClr val="000000"/>
                </a:solidFill>
              </a:rPr>
              <a:t>| </a:t>
            </a:r>
            <a:r>
              <a:rPr lang="en-GB" sz="1800" b="1" i="1">
                <a:solidFill>
                  <a:srgbClr val="000000"/>
                </a:solidFill>
              </a:rPr>
              <a:t>e</a:t>
            </a:r>
            <a:r>
              <a:rPr lang="en-GB" sz="1800" i="1" baseline="-25000">
                <a:solidFill>
                  <a:srgbClr val="000000"/>
                </a:solidFill>
              </a:rPr>
              <a:t>0:t</a:t>
            </a:r>
            <a:r>
              <a:rPr lang="en-GB" sz="1800" i="1">
                <a:solidFill>
                  <a:srgbClr val="000000"/>
                </a:solidFill>
              </a:rPr>
              <a:t>) = 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α</a:t>
            </a:r>
            <a:r>
              <a:rPr lang="en-GB" sz="1800">
                <a:solidFill>
                  <a:srgbClr val="000000"/>
                </a:solidFill>
              </a:rPr>
              <a:t> </a:t>
            </a: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</a:t>
            </a:r>
            <a:r>
              <a:rPr lang="en-GB" sz="1800" b="1" i="1">
                <a:solidFill>
                  <a:srgbClr val="000000"/>
                </a:solidFill>
              </a:rPr>
              <a:t>e</a:t>
            </a:r>
            <a:r>
              <a:rPr lang="en-GB" sz="1800" i="1" baseline="-25000">
                <a:solidFill>
                  <a:srgbClr val="000000"/>
                </a:solidFill>
              </a:rPr>
              <a:t>t</a:t>
            </a:r>
            <a:r>
              <a:rPr lang="en-GB" sz="1800" b="1" i="1">
                <a:solidFill>
                  <a:srgbClr val="000000"/>
                </a:solidFill>
              </a:rPr>
              <a:t> </a:t>
            </a:r>
            <a:r>
              <a:rPr lang="en-GB" sz="1800">
                <a:solidFill>
                  <a:srgbClr val="000000"/>
                </a:solidFill>
              </a:rPr>
              <a:t>| 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t</a:t>
            </a:r>
            <a:r>
              <a:rPr lang="en-GB" sz="1800" i="1">
                <a:solidFill>
                  <a:srgbClr val="000000"/>
                </a:solidFill>
              </a:rPr>
              <a:t>) 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∑</a:t>
            </a:r>
            <a:r>
              <a:rPr lang="en-GB" sz="1800" i="1" baseline="-25000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en-GB" sz="1800" i="1" baseline="-50000">
                <a:solidFill>
                  <a:srgbClr val="000000"/>
                </a:solidFill>
                <a:cs typeface="Times New Roman" pitchFamily="18" charset="0"/>
              </a:rPr>
              <a:t>t-1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t</a:t>
            </a:r>
            <a:r>
              <a:rPr lang="en-GB" sz="1800">
                <a:solidFill>
                  <a:srgbClr val="000000"/>
                </a:solidFill>
              </a:rPr>
              <a:t> | 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t-1 </a:t>
            </a:r>
            <a:r>
              <a:rPr lang="en-GB" sz="1800" i="1">
                <a:solidFill>
                  <a:srgbClr val="000000"/>
                </a:solidFill>
              </a:rPr>
              <a:t>) P(</a:t>
            </a:r>
            <a:r>
              <a:rPr lang="en-GB" sz="1800">
                <a:solidFill>
                  <a:srgbClr val="000000"/>
                </a:solidFill>
              </a:rPr>
              <a:t> 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t-1 </a:t>
            </a:r>
            <a:r>
              <a:rPr lang="en-GB" sz="1800" b="1" i="1">
                <a:solidFill>
                  <a:srgbClr val="000000"/>
                </a:solidFill>
              </a:rPr>
              <a:t>| e</a:t>
            </a:r>
            <a:r>
              <a:rPr lang="en-GB" sz="1800" i="1" baseline="-25000">
                <a:solidFill>
                  <a:srgbClr val="000000"/>
                </a:solidFill>
              </a:rPr>
              <a:t>0:t-1</a:t>
            </a:r>
            <a:r>
              <a:rPr lang="en-GB" sz="1800" b="1">
                <a:solidFill>
                  <a:srgbClr val="000000"/>
                </a:solidFill>
              </a:rPr>
              <a:t> </a:t>
            </a:r>
            <a:r>
              <a:rPr lang="en-GB" sz="1800" i="1">
                <a:solidFill>
                  <a:srgbClr val="000000"/>
                </a:solidFill>
              </a:rPr>
              <a:t>) </a:t>
            </a:r>
          </a:p>
        </p:txBody>
      </p:sp>
      <p:sp>
        <p:nvSpPr>
          <p:cNvPr id="503813" name="AutoShape 5"/>
          <p:cNvSpPr>
            <a:spLocks noChangeArrowheads="1"/>
          </p:cNvSpPr>
          <p:nvPr/>
        </p:nvSpPr>
        <p:spPr bwMode="auto">
          <a:xfrm>
            <a:off x="6659563" y="2060575"/>
            <a:ext cx="2160587" cy="360363"/>
          </a:xfrm>
          <a:prstGeom prst="wedgeRectCallout">
            <a:avLst>
              <a:gd name="adj1" fmla="val -88134"/>
              <a:gd name="adj2" fmla="val 14759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Filtering at time </a:t>
            </a:r>
            <a:r>
              <a:rPr lang="en-GB" sz="1800" i="1">
                <a:solidFill>
                  <a:srgbClr val="000000"/>
                </a:solidFill>
              </a:rPr>
              <a:t>t-1</a:t>
            </a:r>
          </a:p>
        </p:txBody>
      </p:sp>
      <p:sp>
        <p:nvSpPr>
          <p:cNvPr id="503814" name="AutoShape 6"/>
          <p:cNvSpPr>
            <a:spLocks noChangeArrowheads="1"/>
          </p:cNvSpPr>
          <p:nvPr/>
        </p:nvSpPr>
        <p:spPr bwMode="auto">
          <a:xfrm>
            <a:off x="468313" y="2708275"/>
            <a:ext cx="4105275" cy="358775"/>
          </a:xfrm>
          <a:prstGeom prst="wedgeRectCallout">
            <a:avLst>
              <a:gd name="adj1" fmla="val 194"/>
              <a:gd name="adj2" fmla="val -147347"/>
            </a:avLst>
          </a:prstGeom>
          <a:solidFill>
            <a:srgbClr val="FFFF99"/>
          </a:solidFill>
          <a:ln w="9398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Inclusion of new evidence (sensor model)</a:t>
            </a:r>
            <a:r>
              <a:rPr lang="ar-SA" sz="1800">
                <a:solidFill>
                  <a:srgbClr val="000000"/>
                </a:solidFill>
                <a:cs typeface="Times New Roman" pitchFamily="18" charset="0"/>
              </a:rPr>
              <a:t>‏</a:t>
            </a:r>
            <a:endParaRPr lang="en-GB" sz="1800">
              <a:solidFill>
                <a:srgbClr val="000000"/>
              </a:solidFill>
            </a:endParaRPr>
          </a:p>
        </p:txBody>
      </p:sp>
      <p:sp>
        <p:nvSpPr>
          <p:cNvPr id="503815" name="AutoShape 7"/>
          <p:cNvSpPr>
            <a:spLocks noChangeArrowheads="1"/>
          </p:cNvSpPr>
          <p:nvPr/>
        </p:nvSpPr>
        <p:spPr bwMode="auto">
          <a:xfrm>
            <a:off x="5580063" y="2781300"/>
            <a:ext cx="2303462" cy="431800"/>
          </a:xfrm>
          <a:prstGeom prst="wedgeRectCallout">
            <a:avLst>
              <a:gd name="adj1" fmla="val -112648"/>
              <a:gd name="adj2" fmla="val -139704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Propagation to time </a:t>
            </a:r>
            <a:r>
              <a:rPr lang="en-GB" sz="1800" i="1">
                <a:solidFill>
                  <a:srgbClr val="000000"/>
                </a:solidFill>
              </a:rPr>
              <a:t>t</a:t>
            </a:r>
          </a:p>
        </p:txBody>
      </p:sp>
      <p:graphicFrame>
        <p:nvGraphicFramePr>
          <p:cNvPr id="503816" name="Object 8"/>
          <p:cNvGraphicFramePr>
            <a:graphicFrameLocks noChangeAspect="1"/>
          </p:cNvGraphicFramePr>
          <p:nvPr>
            <p:ph idx="1"/>
          </p:nvPr>
        </p:nvGraphicFramePr>
        <p:xfrm>
          <a:off x="2214563" y="4430713"/>
          <a:ext cx="4470400" cy="696912"/>
        </p:xfrm>
        <a:graphic>
          <a:graphicData uri="http://schemas.openxmlformats.org/presentationml/2006/ole">
            <p:oleObj spid="_x0000_s2050" name="Equation" r:id="rId3" imgW="2197080" imgH="342720" progId="Equation.3">
              <p:embed/>
            </p:oleObj>
          </a:graphicData>
        </a:graphic>
      </p:graphicFrame>
      <p:sp>
        <p:nvSpPr>
          <p:cNvPr id="503818" name="AutoShape 10"/>
          <p:cNvSpPr>
            <a:spLocks noChangeArrowheads="1"/>
          </p:cNvSpPr>
          <p:nvPr/>
        </p:nvSpPr>
        <p:spPr bwMode="auto">
          <a:xfrm>
            <a:off x="0" y="4929188"/>
            <a:ext cx="3024188" cy="576262"/>
          </a:xfrm>
          <a:prstGeom prst="wedgeRectCallout">
            <a:avLst>
              <a:gd name="adj1" fmla="val 66375"/>
              <a:gd name="adj2" fmla="val -53856"/>
            </a:avLst>
          </a:prstGeom>
          <a:solidFill>
            <a:srgbClr val="FFFF99"/>
          </a:solidFill>
          <a:ln w="9398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</a:rPr>
              <a:t>Inclusion of new evidence:</a:t>
            </a:r>
          </a:p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</a:rPr>
              <a:t>Probability of perceiving </a:t>
            </a:r>
            <a:r>
              <a:rPr lang="en-GB" sz="1600" i="1" dirty="0" smtClean="0">
                <a:solidFill>
                  <a:srgbClr val="000000"/>
                </a:solidFill>
              </a:rPr>
              <a:t>e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>
                <a:solidFill>
                  <a:srgbClr val="000000"/>
                </a:solidFill>
              </a:rPr>
              <a:t>in </a:t>
            </a:r>
            <a:r>
              <a:rPr lang="en-GB" sz="1600" i="1" dirty="0">
                <a:solidFill>
                  <a:srgbClr val="000000"/>
                </a:solidFill>
              </a:rPr>
              <a:t>s’</a:t>
            </a:r>
            <a:endParaRPr lang="en-GB" sz="1600" dirty="0">
              <a:solidFill>
                <a:srgbClr val="000000"/>
              </a:solidFill>
            </a:endParaRPr>
          </a:p>
        </p:txBody>
      </p:sp>
      <p:sp>
        <p:nvSpPr>
          <p:cNvPr id="503819" name="AutoShape 11"/>
          <p:cNvSpPr>
            <a:spLocks noChangeArrowheads="1"/>
          </p:cNvSpPr>
          <p:nvPr/>
        </p:nvSpPr>
        <p:spPr bwMode="auto">
          <a:xfrm>
            <a:off x="1071563" y="6357938"/>
            <a:ext cx="6481762" cy="360362"/>
          </a:xfrm>
          <a:prstGeom prst="wedgeRectCallout">
            <a:avLst>
              <a:gd name="adj1" fmla="val 9764"/>
              <a:gd name="adj2" fmla="val -477750"/>
            </a:avLst>
          </a:prstGeom>
          <a:solidFill>
            <a:srgbClr val="FFFF99"/>
          </a:solidFill>
          <a:ln w="9398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</a:rPr>
              <a:t>Propagation at time t: Probability of transition to s’ given s and  a</a:t>
            </a:r>
            <a:endParaRPr lang="en-GB" sz="1600" i="1">
              <a:solidFill>
                <a:srgbClr val="000000"/>
              </a:solidFill>
            </a:endParaRPr>
          </a:p>
        </p:txBody>
      </p:sp>
      <p:sp>
        <p:nvSpPr>
          <p:cNvPr id="503820" name="AutoShape 12"/>
          <p:cNvSpPr>
            <a:spLocks noChangeArrowheads="1"/>
          </p:cNvSpPr>
          <p:nvPr/>
        </p:nvSpPr>
        <p:spPr bwMode="auto">
          <a:xfrm>
            <a:off x="5072063" y="5072063"/>
            <a:ext cx="4071937" cy="865187"/>
          </a:xfrm>
          <a:prstGeom prst="wedgeRectCallout">
            <a:avLst>
              <a:gd name="adj1" fmla="val -19574"/>
              <a:gd name="adj2" fmla="val -78375"/>
            </a:avLst>
          </a:prstGeom>
          <a:solidFill>
            <a:srgbClr val="FFFF99"/>
          </a:solidFill>
          <a:ln w="9398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</a:rPr>
              <a:t>Filtering at time t-1: </a:t>
            </a:r>
          </a:p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</a:rPr>
              <a:t>State belief based on all observations and actions up to t-1</a:t>
            </a:r>
            <a:endParaRPr lang="en-GB" sz="1600" i="1">
              <a:solidFill>
                <a:srgbClr val="000000"/>
              </a:solidFill>
            </a:endParaRPr>
          </a:p>
        </p:txBody>
      </p:sp>
      <p:sp>
        <p:nvSpPr>
          <p:cNvPr id="15" name="AutoShape 11"/>
          <p:cNvSpPr>
            <a:spLocks noChangeArrowheads="1"/>
          </p:cNvSpPr>
          <p:nvPr/>
        </p:nvSpPr>
        <p:spPr bwMode="auto">
          <a:xfrm>
            <a:off x="142875" y="5715000"/>
            <a:ext cx="4572000" cy="571500"/>
          </a:xfrm>
          <a:prstGeom prst="wedgeRectCallout">
            <a:avLst>
              <a:gd name="adj1" fmla="val 43319"/>
              <a:gd name="adj2" fmla="val -179250"/>
            </a:avLst>
          </a:prstGeom>
          <a:solidFill>
            <a:srgbClr val="FFFF99"/>
          </a:solidFill>
          <a:ln w="9398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</a:rPr>
              <a:t>Sum over all the states that can take to s’ after performing \a</a:t>
            </a:r>
            <a:endParaRPr lang="en-GB" sz="1600" i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3813" grpId="0" animBg="1"/>
      <p:bldP spid="503814" grpId="0" animBg="1"/>
      <p:bldP spid="503815" grpId="0" animBg="1"/>
      <p:bldP spid="503818" grpId="0" animBg="1"/>
      <p:bldP spid="503819" grpId="0" animBg="1"/>
      <p:bldP spid="503820" grpId="0" animBg="1"/>
      <p:bldP spid="1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Arial Unicode MS"/>
        <a:cs typeface="Arial Unicode MS"/>
      </a:majorFont>
      <a:minorFont>
        <a:latin typeface="Times New Roman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4961</TotalTime>
  <Words>1900</Words>
  <Application>Microsoft Office PowerPoint</Application>
  <PresentationFormat>On-screen Show (4:3)</PresentationFormat>
  <Paragraphs>230</Paragraphs>
  <Slides>25</Slides>
  <Notes>0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Default Design</vt:lpstr>
      <vt:lpstr>Acrobat Document</vt:lpstr>
      <vt:lpstr>Image</vt:lpstr>
      <vt:lpstr>Equation</vt:lpstr>
      <vt:lpstr>Overview</vt:lpstr>
      <vt:lpstr>Department of Computer Science Undergraduate Events</vt:lpstr>
      <vt:lpstr>Slide 3</vt:lpstr>
      <vt:lpstr>POMDP: Intro</vt:lpstr>
      <vt:lpstr>POMDP: Intro</vt:lpstr>
      <vt:lpstr>Belief States</vt:lpstr>
      <vt:lpstr>Belief States</vt:lpstr>
      <vt:lpstr>Observation Model</vt:lpstr>
      <vt:lpstr>State Belief Update</vt:lpstr>
      <vt:lpstr>Example</vt:lpstr>
      <vt:lpstr>After five Left actions</vt:lpstr>
      <vt:lpstr>Example</vt:lpstr>
      <vt:lpstr>State Belief Update</vt:lpstr>
      <vt:lpstr>Optimal Policies in POMDs</vt:lpstr>
      <vt:lpstr>POMDP as MPD</vt:lpstr>
      <vt:lpstr>POMDP as MPD</vt:lpstr>
      <vt:lpstr>POMDP as MPD</vt:lpstr>
      <vt:lpstr>POMDP as MPD</vt:lpstr>
      <vt:lpstr>Solving POMDP as MPD</vt:lpstr>
      <vt:lpstr>Not Really</vt:lpstr>
      <vt:lpstr>Dynamic Decision Networks (DDN)</vt:lpstr>
      <vt:lpstr>Dynamic Decision Networks (DDN)</vt:lpstr>
      <vt:lpstr>Look Ahead Search for Optimal Policy</vt:lpstr>
      <vt:lpstr>Look Ahead Search for Optimal Policy</vt:lpstr>
      <vt:lpstr>Look Ahead Search for Optimal Policy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conati</dc:creator>
  <cp:lastModifiedBy>Cristina</cp:lastModifiedBy>
  <cp:revision>1019</cp:revision>
  <dcterms:modified xsi:type="dcterms:W3CDTF">2010-03-10T22:24:00Z</dcterms:modified>
</cp:coreProperties>
</file>