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482" r:id="rId3"/>
    <p:sldId id="312" r:id="rId4"/>
    <p:sldId id="340" r:id="rId5"/>
    <p:sldId id="343" r:id="rId6"/>
    <p:sldId id="363" r:id="rId7"/>
    <p:sldId id="364" r:id="rId8"/>
    <p:sldId id="371" r:id="rId9"/>
    <p:sldId id="346" r:id="rId10"/>
    <p:sldId id="377" r:id="rId11"/>
    <p:sldId id="441" r:id="rId12"/>
    <p:sldId id="421" r:id="rId13"/>
    <p:sldId id="450" r:id="rId14"/>
    <p:sldId id="378" r:id="rId15"/>
    <p:sldId id="381" r:id="rId16"/>
    <p:sldId id="461" r:id="rId17"/>
    <p:sldId id="452" r:id="rId18"/>
    <p:sldId id="462" r:id="rId19"/>
    <p:sldId id="463" r:id="rId20"/>
    <p:sldId id="464" r:id="rId21"/>
    <p:sldId id="449" r:id="rId22"/>
    <p:sldId id="394" r:id="rId23"/>
    <p:sldId id="395" r:id="rId24"/>
    <p:sldId id="456" r:id="rId25"/>
    <p:sldId id="396" r:id="rId26"/>
    <p:sldId id="443" r:id="rId27"/>
    <p:sldId id="444" r:id="rId28"/>
    <p:sldId id="399" r:id="rId29"/>
    <p:sldId id="453" r:id="rId30"/>
    <p:sldId id="455" r:id="rId31"/>
    <p:sldId id="398" r:id="rId32"/>
    <p:sldId id="465" r:id="rId33"/>
    <p:sldId id="466" r:id="rId34"/>
    <p:sldId id="467" r:id="rId35"/>
    <p:sldId id="468" r:id="rId36"/>
    <p:sldId id="469" r:id="rId37"/>
    <p:sldId id="470" r:id="rId38"/>
    <p:sldId id="471" r:id="rId39"/>
    <p:sldId id="472" r:id="rId40"/>
    <p:sldId id="473" r:id="rId41"/>
    <p:sldId id="474" r:id="rId42"/>
    <p:sldId id="475" r:id="rId43"/>
    <p:sldId id="476" r:id="rId44"/>
    <p:sldId id="477" r:id="rId45"/>
    <p:sldId id="478" r:id="rId46"/>
    <p:sldId id="484" r:id="rId47"/>
    <p:sldId id="485" r:id="rId48"/>
    <p:sldId id="486" r:id="rId49"/>
    <p:sldId id="487" r:id="rId50"/>
    <p:sldId id="479" r:id="rId51"/>
    <p:sldId id="480" r:id="rId52"/>
    <p:sldId id="481" r:id="rId53"/>
  </p:sldIdLst>
  <p:sldSz cx="9144000" cy="6858000" type="screen4x3"/>
  <p:notesSz cx="7315200" cy="9601200"/>
  <p:defaultTextStyle>
    <a:defPPr>
      <a:defRPr lang="en-GB"/>
    </a:defPPr>
    <a:lvl1pPr algn="l" defTabSz="457200" rtl="0" fontAlgn="base">
      <a:lnSpc>
        <a:spcPct val="90000"/>
      </a:lnSpc>
      <a:spcBef>
        <a:spcPct val="0"/>
      </a:spcBef>
      <a:spcAft>
        <a:spcPct val="0"/>
      </a:spcAft>
      <a:buClr>
        <a:srgbClr val="000000"/>
      </a:buClr>
      <a:buSzPct val="100000"/>
      <a:buFont typeface="Times New Roman" pitchFamily="18" charset="0"/>
      <a:defRPr sz="2800" kern="1200">
        <a:solidFill>
          <a:schemeClr val="bg1"/>
        </a:solidFill>
        <a:latin typeface="Times New Roman" pitchFamily="18" charset="0"/>
        <a:ea typeface="Arial Unicode MS" pitchFamily="34" charset="-128"/>
        <a:cs typeface="Arial Unicode MS" pitchFamily="34" charset="-128"/>
      </a:defRPr>
    </a:lvl1pPr>
    <a:lvl2pPr marL="457200" algn="l" defTabSz="457200" rtl="0" fontAlgn="base">
      <a:lnSpc>
        <a:spcPct val="90000"/>
      </a:lnSpc>
      <a:spcBef>
        <a:spcPct val="0"/>
      </a:spcBef>
      <a:spcAft>
        <a:spcPct val="0"/>
      </a:spcAft>
      <a:buClr>
        <a:srgbClr val="000000"/>
      </a:buClr>
      <a:buSzPct val="100000"/>
      <a:buFont typeface="Times New Roman" pitchFamily="18" charset="0"/>
      <a:defRPr sz="2800" kern="1200">
        <a:solidFill>
          <a:schemeClr val="bg1"/>
        </a:solidFill>
        <a:latin typeface="Times New Roman" pitchFamily="18" charset="0"/>
        <a:ea typeface="Arial Unicode MS" pitchFamily="34" charset="-128"/>
        <a:cs typeface="Arial Unicode MS" pitchFamily="34" charset="-128"/>
      </a:defRPr>
    </a:lvl2pPr>
    <a:lvl3pPr marL="914400" algn="l" defTabSz="457200" rtl="0" fontAlgn="base">
      <a:lnSpc>
        <a:spcPct val="90000"/>
      </a:lnSpc>
      <a:spcBef>
        <a:spcPct val="0"/>
      </a:spcBef>
      <a:spcAft>
        <a:spcPct val="0"/>
      </a:spcAft>
      <a:buClr>
        <a:srgbClr val="000000"/>
      </a:buClr>
      <a:buSzPct val="100000"/>
      <a:buFont typeface="Times New Roman" pitchFamily="18" charset="0"/>
      <a:defRPr sz="2800" kern="1200">
        <a:solidFill>
          <a:schemeClr val="bg1"/>
        </a:solidFill>
        <a:latin typeface="Times New Roman" pitchFamily="18" charset="0"/>
        <a:ea typeface="Arial Unicode MS" pitchFamily="34" charset="-128"/>
        <a:cs typeface="Arial Unicode MS" pitchFamily="34" charset="-128"/>
      </a:defRPr>
    </a:lvl3pPr>
    <a:lvl4pPr marL="1371600" algn="l" defTabSz="457200" rtl="0" fontAlgn="base">
      <a:lnSpc>
        <a:spcPct val="90000"/>
      </a:lnSpc>
      <a:spcBef>
        <a:spcPct val="0"/>
      </a:spcBef>
      <a:spcAft>
        <a:spcPct val="0"/>
      </a:spcAft>
      <a:buClr>
        <a:srgbClr val="000000"/>
      </a:buClr>
      <a:buSzPct val="100000"/>
      <a:buFont typeface="Times New Roman" pitchFamily="18" charset="0"/>
      <a:defRPr sz="2800" kern="1200">
        <a:solidFill>
          <a:schemeClr val="bg1"/>
        </a:solidFill>
        <a:latin typeface="Times New Roman" pitchFamily="18" charset="0"/>
        <a:ea typeface="Arial Unicode MS" pitchFamily="34" charset="-128"/>
        <a:cs typeface="Arial Unicode MS" pitchFamily="34" charset="-128"/>
      </a:defRPr>
    </a:lvl4pPr>
    <a:lvl5pPr marL="1828800" algn="l" defTabSz="457200" rtl="0" fontAlgn="base">
      <a:lnSpc>
        <a:spcPct val="90000"/>
      </a:lnSpc>
      <a:spcBef>
        <a:spcPct val="0"/>
      </a:spcBef>
      <a:spcAft>
        <a:spcPct val="0"/>
      </a:spcAft>
      <a:buClr>
        <a:srgbClr val="000000"/>
      </a:buClr>
      <a:buSzPct val="100000"/>
      <a:buFont typeface="Times New Roman" pitchFamily="18" charset="0"/>
      <a:defRPr sz="2800" kern="1200">
        <a:solidFill>
          <a:schemeClr val="bg1"/>
        </a:solidFill>
        <a:latin typeface="Times New Roman" pitchFamily="18" charset="0"/>
        <a:ea typeface="Arial Unicode MS" pitchFamily="34" charset="-128"/>
        <a:cs typeface="Arial Unicode MS" pitchFamily="34" charset="-128"/>
      </a:defRPr>
    </a:lvl5pPr>
    <a:lvl6pPr marL="2286000" algn="l" defTabSz="914400" rtl="0" eaLnBrk="1" latinLnBrk="0" hangingPunct="1">
      <a:defRPr sz="2800" kern="1200">
        <a:solidFill>
          <a:schemeClr val="bg1"/>
        </a:solidFill>
        <a:latin typeface="Times New Roman" pitchFamily="18" charset="0"/>
        <a:ea typeface="Arial Unicode MS" pitchFamily="34" charset="-128"/>
        <a:cs typeface="Arial Unicode MS" pitchFamily="34" charset="-128"/>
      </a:defRPr>
    </a:lvl6pPr>
    <a:lvl7pPr marL="2743200" algn="l" defTabSz="914400" rtl="0" eaLnBrk="1" latinLnBrk="0" hangingPunct="1">
      <a:defRPr sz="2800" kern="1200">
        <a:solidFill>
          <a:schemeClr val="bg1"/>
        </a:solidFill>
        <a:latin typeface="Times New Roman" pitchFamily="18" charset="0"/>
        <a:ea typeface="Arial Unicode MS" pitchFamily="34" charset="-128"/>
        <a:cs typeface="Arial Unicode MS" pitchFamily="34" charset="-128"/>
      </a:defRPr>
    </a:lvl7pPr>
    <a:lvl8pPr marL="3200400" algn="l" defTabSz="914400" rtl="0" eaLnBrk="1" latinLnBrk="0" hangingPunct="1">
      <a:defRPr sz="2800" kern="1200">
        <a:solidFill>
          <a:schemeClr val="bg1"/>
        </a:solidFill>
        <a:latin typeface="Times New Roman" pitchFamily="18" charset="0"/>
        <a:ea typeface="Arial Unicode MS" pitchFamily="34" charset="-128"/>
        <a:cs typeface="Arial Unicode MS" pitchFamily="34" charset="-128"/>
      </a:defRPr>
    </a:lvl8pPr>
    <a:lvl9pPr marL="3657600" algn="l" defTabSz="914400" rtl="0" eaLnBrk="1" latinLnBrk="0" hangingPunct="1">
      <a:defRPr sz="2800" kern="1200">
        <a:solidFill>
          <a:schemeClr val="bg1"/>
        </a:solidFill>
        <a:latin typeface="Times New Roman" pitchFamily="18"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66"/>
    <a:srgbClr val="00FFCC"/>
    <a:srgbClr val="FFFF99"/>
    <a:srgbClr val="CC3399"/>
    <a:srgbClr val="00FF00"/>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9898" autoAdjust="0"/>
    <p:restoredTop sz="80282" autoAdjust="0"/>
  </p:normalViewPr>
  <p:slideViewPr>
    <p:cSldViewPr>
      <p:cViewPr>
        <p:scale>
          <a:sx n="90" d="100"/>
          <a:sy n="90" d="100"/>
        </p:scale>
        <p:origin x="-2460" y="-10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979"/>
        <p:guide pos="225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482600">
              <a:defRPr sz="1300">
                <a:solidFill>
                  <a:srgbClr val="000000"/>
                </a:solidFill>
              </a:defRPr>
            </a:lvl1pPr>
          </a:lstStyle>
          <a:p>
            <a:pPr>
              <a:defRPr/>
            </a:pPr>
            <a:endParaRPr lang="en-US"/>
          </a:p>
        </p:txBody>
      </p:sp>
      <p:sp>
        <p:nvSpPr>
          <p:cNvPr id="1013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482600">
              <a:defRPr sz="1300">
                <a:solidFill>
                  <a:srgbClr val="000000"/>
                </a:solidFill>
              </a:defRPr>
            </a:lvl1pPr>
          </a:lstStyle>
          <a:p>
            <a:pPr>
              <a:defRPr/>
            </a:pPr>
            <a:endParaRPr lang="en-US"/>
          </a:p>
        </p:txBody>
      </p:sp>
      <p:sp>
        <p:nvSpPr>
          <p:cNvPr id="10138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482600">
              <a:defRPr sz="1300">
                <a:solidFill>
                  <a:srgbClr val="000000"/>
                </a:solidFill>
              </a:defRPr>
            </a:lvl1pPr>
          </a:lstStyle>
          <a:p>
            <a:pPr>
              <a:defRPr/>
            </a:pPr>
            <a:endParaRPr lang="en-US"/>
          </a:p>
        </p:txBody>
      </p:sp>
      <p:sp>
        <p:nvSpPr>
          <p:cNvPr id="10138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482600">
              <a:defRPr sz="1300">
                <a:solidFill>
                  <a:srgbClr val="000000"/>
                </a:solidFill>
              </a:defRPr>
            </a:lvl1pPr>
          </a:lstStyle>
          <a:p>
            <a:pPr>
              <a:defRPr/>
            </a:pPr>
            <a:fld id="{A4796F5B-3BA6-44B6-A3E1-39D37F27C4C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315200" cy="9601200"/>
          </a:xfrm>
          <a:prstGeom prst="roundRect">
            <a:avLst>
              <a:gd name="adj" fmla="val 19"/>
            </a:avLst>
          </a:prstGeom>
          <a:solidFill>
            <a:srgbClr val="FFFFFF"/>
          </a:solidFill>
          <a:ln w="9360">
            <a:noFill/>
            <a:miter lim="800000"/>
            <a:headEnd/>
            <a:tailEnd/>
          </a:ln>
          <a:effectLst/>
        </p:spPr>
        <p:txBody>
          <a:bodyPr wrap="none" anchor="ctr"/>
          <a:lstStyle/>
          <a:p>
            <a:pPr>
              <a:defRPr/>
            </a:pPr>
            <a:endParaRPr lang="en-CA"/>
          </a:p>
        </p:txBody>
      </p:sp>
      <p:sp>
        <p:nvSpPr>
          <p:cNvPr id="2050" name="AutoShape 2"/>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pPr>
              <a:defRPr/>
            </a:pPr>
            <a:endParaRPr lang="en-CA"/>
          </a:p>
        </p:txBody>
      </p:sp>
      <p:sp>
        <p:nvSpPr>
          <p:cNvPr id="2051" name="Rectangle 3"/>
          <p:cNvSpPr>
            <a:spLocks noGrp="1" noChangeArrowheads="1"/>
          </p:cNvSpPr>
          <p:nvPr>
            <p:ph type="hdr"/>
          </p:nvPr>
        </p:nvSpPr>
        <p:spPr bwMode="auto">
          <a:xfrm>
            <a:off x="0" y="0"/>
            <a:ext cx="3167063" cy="477838"/>
          </a:xfrm>
          <a:prstGeom prst="rect">
            <a:avLst/>
          </a:prstGeom>
          <a:noFill/>
          <a:ln w="9525">
            <a:noFill/>
            <a:round/>
            <a:headEnd/>
            <a:tailEnd/>
          </a:ln>
          <a:effectLst/>
        </p:spPr>
        <p:txBody>
          <a:bodyPr vert="horz" wrap="square" lIns="96494" tIns="48247" rIns="96494" bIns="48247" numCol="1" anchor="t" anchorCtr="0" compatLnSpc="1">
            <a:prstTxWarp prst="textNoShape">
              <a:avLst/>
            </a:prstTxWarp>
          </a:bodyPr>
          <a:lstStyle>
            <a:lvl1pPr defTabSz="474663">
              <a:lnSpc>
                <a:spcPct val="100000"/>
              </a:lnSpc>
              <a:tabLst>
                <a:tab pos="0" algn="l"/>
                <a:tab pos="474663" algn="l"/>
                <a:tab pos="949325" algn="l"/>
                <a:tab pos="1423988" algn="l"/>
                <a:tab pos="1900238" algn="l"/>
                <a:tab pos="2374900" algn="l"/>
                <a:tab pos="2849563" algn="l"/>
                <a:tab pos="3324225" algn="l"/>
                <a:tab pos="3798888" algn="l"/>
                <a:tab pos="4273550" algn="l"/>
                <a:tab pos="4749800" algn="l"/>
                <a:tab pos="5226050" algn="l"/>
                <a:tab pos="5700713" algn="l"/>
                <a:tab pos="6175375" algn="l"/>
                <a:tab pos="6650038" algn="l"/>
                <a:tab pos="7124700" algn="l"/>
                <a:tab pos="7600950" algn="l"/>
                <a:tab pos="8075613" algn="l"/>
                <a:tab pos="8550275" algn="l"/>
                <a:tab pos="9024938" algn="l"/>
                <a:tab pos="9499600" algn="l"/>
              </a:tabLst>
              <a:defRPr sz="1400">
                <a:solidFill>
                  <a:srgbClr val="000000"/>
                </a:solidFill>
              </a:defRPr>
            </a:lvl1pPr>
          </a:lstStyle>
          <a:p>
            <a:pPr>
              <a:defRPr/>
            </a:pPr>
            <a:endParaRPr lang="en-GB"/>
          </a:p>
        </p:txBody>
      </p:sp>
      <p:sp>
        <p:nvSpPr>
          <p:cNvPr id="2052" name="Rectangle 4"/>
          <p:cNvSpPr>
            <a:spLocks noGrp="1" noChangeArrowheads="1"/>
          </p:cNvSpPr>
          <p:nvPr>
            <p:ph type="dt"/>
          </p:nvPr>
        </p:nvSpPr>
        <p:spPr bwMode="auto">
          <a:xfrm>
            <a:off x="4144963" y="0"/>
            <a:ext cx="3167062" cy="477838"/>
          </a:xfrm>
          <a:prstGeom prst="rect">
            <a:avLst/>
          </a:prstGeom>
          <a:noFill/>
          <a:ln w="9525">
            <a:noFill/>
            <a:round/>
            <a:headEnd/>
            <a:tailEnd/>
          </a:ln>
          <a:effectLst/>
        </p:spPr>
        <p:txBody>
          <a:bodyPr vert="horz" wrap="square" lIns="96494" tIns="48247" rIns="96494" bIns="48247" numCol="1" anchor="t" anchorCtr="0" compatLnSpc="1">
            <a:prstTxWarp prst="textNoShape">
              <a:avLst/>
            </a:prstTxWarp>
          </a:bodyPr>
          <a:lstStyle>
            <a:lvl1pPr algn="r" defTabSz="474663">
              <a:lnSpc>
                <a:spcPct val="100000"/>
              </a:lnSpc>
              <a:tabLst>
                <a:tab pos="0" algn="l"/>
                <a:tab pos="474663" algn="l"/>
                <a:tab pos="949325" algn="l"/>
                <a:tab pos="1423988" algn="l"/>
                <a:tab pos="1900238" algn="l"/>
                <a:tab pos="2374900" algn="l"/>
                <a:tab pos="2849563" algn="l"/>
                <a:tab pos="3324225" algn="l"/>
                <a:tab pos="3798888" algn="l"/>
                <a:tab pos="4273550" algn="l"/>
                <a:tab pos="4749800" algn="l"/>
                <a:tab pos="5226050" algn="l"/>
                <a:tab pos="5700713" algn="l"/>
                <a:tab pos="6175375" algn="l"/>
                <a:tab pos="6650038" algn="l"/>
                <a:tab pos="7124700" algn="l"/>
                <a:tab pos="7600950" algn="l"/>
                <a:tab pos="8075613" algn="l"/>
                <a:tab pos="8550275" algn="l"/>
                <a:tab pos="9024938" algn="l"/>
                <a:tab pos="9499600" algn="l"/>
              </a:tabLst>
              <a:defRPr sz="1400">
                <a:solidFill>
                  <a:srgbClr val="000000"/>
                </a:solidFill>
              </a:defRPr>
            </a:lvl1pPr>
          </a:lstStyle>
          <a:p>
            <a:pPr>
              <a:defRPr/>
            </a:pPr>
            <a:endParaRPr lang="en-GB"/>
          </a:p>
        </p:txBody>
      </p:sp>
      <p:sp>
        <p:nvSpPr>
          <p:cNvPr id="78854" name="Rectangle 5"/>
          <p:cNvSpPr>
            <a:spLocks noGrp="1" noRot="1" noChangeAspect="1" noChangeArrowheads="1"/>
          </p:cNvSpPr>
          <p:nvPr>
            <p:ph type="sldImg"/>
          </p:nvPr>
        </p:nvSpPr>
        <p:spPr bwMode="auto">
          <a:xfrm>
            <a:off x="1260475" y="720725"/>
            <a:ext cx="4795838" cy="3597275"/>
          </a:xfrm>
          <a:prstGeom prst="rect">
            <a:avLst/>
          </a:prstGeom>
          <a:solidFill>
            <a:srgbClr val="FFFFFF"/>
          </a:solidFill>
          <a:ln w="9360">
            <a:solidFill>
              <a:srgbClr val="000000"/>
            </a:solidFill>
            <a:miter lim="800000"/>
            <a:headEnd/>
            <a:tailEnd/>
          </a:ln>
        </p:spPr>
      </p:sp>
      <p:sp>
        <p:nvSpPr>
          <p:cNvPr id="2054" name="Rectangle 6"/>
          <p:cNvSpPr>
            <a:spLocks noGrp="1" noChangeArrowheads="1"/>
          </p:cNvSpPr>
          <p:nvPr>
            <p:ph type="body"/>
          </p:nvPr>
        </p:nvSpPr>
        <p:spPr bwMode="auto">
          <a:xfrm>
            <a:off x="973138" y="4560888"/>
            <a:ext cx="5365750" cy="4318000"/>
          </a:xfrm>
          <a:prstGeom prst="rect">
            <a:avLst/>
          </a:prstGeom>
          <a:noFill/>
          <a:ln w="9525">
            <a:noFill/>
            <a:round/>
            <a:headEnd/>
            <a:tailEnd/>
          </a:ln>
          <a:effectLst/>
        </p:spPr>
        <p:txBody>
          <a:bodyPr vert="horz" wrap="square" lIns="96494" tIns="48247" rIns="96494" bIns="48247" numCol="1" anchor="t" anchorCtr="0" compatLnSpc="1">
            <a:prstTxWarp prst="textNoShape">
              <a:avLst/>
            </a:prstTxWarp>
          </a:bodyPr>
          <a:lstStyle/>
          <a:p>
            <a:pPr lvl="0"/>
            <a:endParaRPr lang="en-US" noProof="0" smtClean="0"/>
          </a:p>
        </p:txBody>
      </p:sp>
      <p:sp>
        <p:nvSpPr>
          <p:cNvPr id="2055" name="Rectangle 7"/>
          <p:cNvSpPr>
            <a:spLocks noGrp="1" noChangeArrowheads="1"/>
          </p:cNvSpPr>
          <p:nvPr>
            <p:ph type="ftr"/>
          </p:nvPr>
        </p:nvSpPr>
        <p:spPr bwMode="auto">
          <a:xfrm>
            <a:off x="0" y="9121775"/>
            <a:ext cx="3167063" cy="474663"/>
          </a:xfrm>
          <a:prstGeom prst="rect">
            <a:avLst/>
          </a:prstGeom>
          <a:noFill/>
          <a:ln w="9525">
            <a:noFill/>
            <a:round/>
            <a:headEnd/>
            <a:tailEnd/>
          </a:ln>
          <a:effectLst/>
        </p:spPr>
        <p:txBody>
          <a:bodyPr vert="horz" wrap="square" lIns="96494" tIns="48247" rIns="96494" bIns="48247" numCol="1" anchor="b" anchorCtr="0" compatLnSpc="1">
            <a:prstTxWarp prst="textNoShape">
              <a:avLst/>
            </a:prstTxWarp>
          </a:bodyPr>
          <a:lstStyle>
            <a:lvl1pPr defTabSz="474663">
              <a:lnSpc>
                <a:spcPct val="100000"/>
              </a:lnSpc>
              <a:tabLst>
                <a:tab pos="0" algn="l"/>
                <a:tab pos="474663" algn="l"/>
                <a:tab pos="949325" algn="l"/>
                <a:tab pos="1423988" algn="l"/>
                <a:tab pos="1900238" algn="l"/>
                <a:tab pos="2374900" algn="l"/>
                <a:tab pos="2849563" algn="l"/>
                <a:tab pos="3324225" algn="l"/>
                <a:tab pos="3798888" algn="l"/>
                <a:tab pos="4273550" algn="l"/>
                <a:tab pos="4749800" algn="l"/>
                <a:tab pos="5226050" algn="l"/>
                <a:tab pos="5700713" algn="l"/>
                <a:tab pos="6175375" algn="l"/>
                <a:tab pos="6650038" algn="l"/>
                <a:tab pos="7124700" algn="l"/>
                <a:tab pos="7600950" algn="l"/>
                <a:tab pos="8075613" algn="l"/>
                <a:tab pos="8550275" algn="l"/>
                <a:tab pos="9024938" algn="l"/>
                <a:tab pos="9499600" algn="l"/>
              </a:tabLst>
              <a:defRPr sz="1400">
                <a:solidFill>
                  <a:srgbClr val="000000"/>
                </a:solidFill>
              </a:defRPr>
            </a:lvl1pPr>
          </a:lstStyle>
          <a:p>
            <a:pPr>
              <a:defRPr/>
            </a:pPr>
            <a:endParaRPr lang="en-GB"/>
          </a:p>
        </p:txBody>
      </p:sp>
      <p:sp>
        <p:nvSpPr>
          <p:cNvPr id="2056" name="Rectangle 8"/>
          <p:cNvSpPr>
            <a:spLocks noGrp="1" noChangeArrowheads="1"/>
          </p:cNvSpPr>
          <p:nvPr>
            <p:ph type="sldNum"/>
          </p:nvPr>
        </p:nvSpPr>
        <p:spPr bwMode="auto">
          <a:xfrm>
            <a:off x="4144963" y="9121775"/>
            <a:ext cx="3167062" cy="474663"/>
          </a:xfrm>
          <a:prstGeom prst="rect">
            <a:avLst/>
          </a:prstGeom>
          <a:noFill/>
          <a:ln w="9525">
            <a:noFill/>
            <a:round/>
            <a:headEnd/>
            <a:tailEnd/>
          </a:ln>
          <a:effectLst/>
        </p:spPr>
        <p:txBody>
          <a:bodyPr vert="horz" wrap="square" lIns="96494" tIns="48247" rIns="96494" bIns="48247" numCol="1" anchor="b" anchorCtr="0" compatLnSpc="1">
            <a:prstTxWarp prst="textNoShape">
              <a:avLst/>
            </a:prstTxWarp>
          </a:bodyPr>
          <a:lstStyle>
            <a:lvl1pPr algn="r" defTabSz="474663">
              <a:lnSpc>
                <a:spcPct val="100000"/>
              </a:lnSpc>
              <a:tabLst>
                <a:tab pos="0" algn="l"/>
                <a:tab pos="474663" algn="l"/>
                <a:tab pos="949325" algn="l"/>
                <a:tab pos="1423988" algn="l"/>
                <a:tab pos="1900238" algn="l"/>
                <a:tab pos="2374900" algn="l"/>
                <a:tab pos="2849563" algn="l"/>
                <a:tab pos="3324225" algn="l"/>
                <a:tab pos="3798888" algn="l"/>
                <a:tab pos="4273550" algn="l"/>
                <a:tab pos="4749800" algn="l"/>
                <a:tab pos="5226050" algn="l"/>
                <a:tab pos="5700713" algn="l"/>
                <a:tab pos="6175375" algn="l"/>
                <a:tab pos="6650038" algn="l"/>
                <a:tab pos="7124700" algn="l"/>
                <a:tab pos="7600950" algn="l"/>
                <a:tab pos="8075613" algn="l"/>
                <a:tab pos="8550275" algn="l"/>
                <a:tab pos="9024938" algn="l"/>
                <a:tab pos="9499600" algn="l"/>
              </a:tabLst>
              <a:defRPr sz="1400">
                <a:solidFill>
                  <a:srgbClr val="000000"/>
                </a:solidFill>
              </a:defRPr>
            </a:lvl1pPr>
          </a:lstStyle>
          <a:p>
            <a:pPr>
              <a:defRPr/>
            </a:pPr>
            <a:fld id="{FC6A9324-000A-41BD-91A2-4C774D687A2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p:spPr>
        <p:txBody>
          <a:bodyPr/>
          <a:lstStyle/>
          <a:p>
            <a:fld id="{879458E8-FF8A-4173-B2EE-1E3D6C4030FF}" type="slidenum">
              <a:rPr lang="en-GB" smtClean="0"/>
              <a:pPr/>
              <a:t>1</a:t>
            </a:fld>
            <a:endParaRPr lang="en-GB" smtClean="0"/>
          </a:p>
        </p:txBody>
      </p:sp>
      <p:sp>
        <p:nvSpPr>
          <p:cNvPr id="79875" name="Text Box 1"/>
          <p:cNvSpPr txBox="1">
            <a:spLocks noChangeArrowheads="1"/>
          </p:cNvSpPr>
          <p:nvPr/>
        </p:nvSpPr>
        <p:spPr bwMode="auto">
          <a:xfrm>
            <a:off x="1233488" y="720725"/>
            <a:ext cx="4852987" cy="3600450"/>
          </a:xfrm>
          <a:prstGeom prst="rect">
            <a:avLst/>
          </a:prstGeom>
          <a:solidFill>
            <a:srgbClr val="FFFFFF"/>
          </a:solidFill>
          <a:ln w="9525">
            <a:solidFill>
              <a:srgbClr val="000000"/>
            </a:solidFill>
            <a:miter lim="800000"/>
            <a:headEnd/>
            <a:tailEnd/>
          </a:ln>
        </p:spPr>
        <p:txBody>
          <a:bodyPr wrap="none" anchor="ctr"/>
          <a:lstStyle/>
          <a:p>
            <a:endParaRPr lang="en-CA"/>
          </a:p>
        </p:txBody>
      </p:sp>
      <p:sp>
        <p:nvSpPr>
          <p:cNvPr id="79876" name="Rectangle 2"/>
          <p:cNvSpPr>
            <a:spLocks noGrp="1" noChangeArrowheads="1"/>
          </p:cNvSpPr>
          <p:nvPr>
            <p:ph type="body"/>
          </p:nvPr>
        </p:nvSpPr>
        <p:spPr>
          <a:xfrm>
            <a:off x="973138" y="4560888"/>
            <a:ext cx="5367337" cy="4319587"/>
          </a:xfrm>
          <a:noFill/>
          <a:ln/>
        </p:spPr>
        <p:txBody>
          <a:bodyPr wrap="none" lIns="94998" tIns="47500" rIns="94998" bIns="47500"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8"/>
          <p:cNvSpPr>
            <a:spLocks noGrp="1" noChangeArrowheads="1"/>
          </p:cNvSpPr>
          <p:nvPr>
            <p:ph type="sldNum" sz="quarter"/>
          </p:nvPr>
        </p:nvSpPr>
        <p:spPr>
          <a:noFill/>
        </p:spPr>
        <p:txBody>
          <a:bodyPr/>
          <a:lstStyle/>
          <a:p>
            <a:fld id="{86ADA5D2-C252-49C7-92C6-E21A5DB18F8E}" type="slidenum">
              <a:rPr lang="en-GB" smtClean="0"/>
              <a:pPr/>
              <a:t>11</a:t>
            </a:fld>
            <a:endParaRPr lang="en-GB" smtClean="0"/>
          </a:p>
        </p:txBody>
      </p:sp>
      <p:sp>
        <p:nvSpPr>
          <p:cNvPr id="12083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083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8"/>
          <p:cNvSpPr>
            <a:spLocks noGrp="1" noChangeArrowheads="1"/>
          </p:cNvSpPr>
          <p:nvPr>
            <p:ph type="sldNum" sz="quarter"/>
          </p:nvPr>
        </p:nvSpPr>
        <p:spPr>
          <a:noFill/>
        </p:spPr>
        <p:txBody>
          <a:bodyPr/>
          <a:lstStyle/>
          <a:p>
            <a:fld id="{407524A6-0FAD-47F1-BB7B-39B057095995}" type="slidenum">
              <a:rPr lang="en-GB" smtClean="0"/>
              <a:pPr/>
              <a:t>13</a:t>
            </a:fld>
            <a:endParaRPr lang="en-GB" smtClean="0"/>
          </a:p>
        </p:txBody>
      </p:sp>
      <p:sp>
        <p:nvSpPr>
          <p:cNvPr id="12185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186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8"/>
          <p:cNvSpPr>
            <a:spLocks noGrp="1" noChangeArrowheads="1"/>
          </p:cNvSpPr>
          <p:nvPr>
            <p:ph type="sldNum" sz="quarter"/>
          </p:nvPr>
        </p:nvSpPr>
        <p:spPr>
          <a:noFill/>
        </p:spPr>
        <p:txBody>
          <a:bodyPr/>
          <a:lstStyle/>
          <a:p>
            <a:fld id="{407524A6-0FAD-47F1-BB7B-39B057095995}" type="slidenum">
              <a:rPr lang="en-GB" smtClean="0"/>
              <a:pPr/>
              <a:t>14</a:t>
            </a:fld>
            <a:endParaRPr lang="en-GB" smtClean="0"/>
          </a:p>
        </p:txBody>
      </p:sp>
      <p:sp>
        <p:nvSpPr>
          <p:cNvPr id="12185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186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8"/>
          <p:cNvSpPr>
            <a:spLocks noGrp="1" noChangeArrowheads="1"/>
          </p:cNvSpPr>
          <p:nvPr>
            <p:ph type="sldNum" sz="quarter"/>
          </p:nvPr>
        </p:nvSpPr>
        <p:spPr>
          <a:noFill/>
        </p:spPr>
        <p:txBody>
          <a:bodyPr/>
          <a:lstStyle/>
          <a:p>
            <a:fld id="{A75018C7-1052-4B76-86F3-4B4968BBA208}" type="slidenum">
              <a:rPr lang="en-GB" smtClean="0"/>
              <a:pPr/>
              <a:t>15</a:t>
            </a:fld>
            <a:endParaRPr lang="en-GB" smtClean="0"/>
          </a:p>
        </p:txBody>
      </p:sp>
      <p:sp>
        <p:nvSpPr>
          <p:cNvPr id="124931"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4932"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8"/>
          <p:cNvSpPr>
            <a:spLocks noGrp="1" noChangeArrowheads="1"/>
          </p:cNvSpPr>
          <p:nvPr>
            <p:ph type="sldNum" sz="quarter"/>
          </p:nvPr>
        </p:nvSpPr>
        <p:spPr>
          <a:noFill/>
        </p:spPr>
        <p:txBody>
          <a:bodyPr/>
          <a:lstStyle/>
          <a:p>
            <a:fld id="{407524A6-0FAD-47F1-BB7B-39B057095995}" type="slidenum">
              <a:rPr lang="en-GB" smtClean="0"/>
              <a:pPr/>
              <a:t>16</a:t>
            </a:fld>
            <a:endParaRPr lang="en-GB" smtClean="0"/>
          </a:p>
        </p:txBody>
      </p:sp>
      <p:sp>
        <p:nvSpPr>
          <p:cNvPr id="12185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186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8"/>
          <p:cNvSpPr>
            <a:spLocks noGrp="1" noChangeArrowheads="1"/>
          </p:cNvSpPr>
          <p:nvPr>
            <p:ph type="sldNum" sz="quarter"/>
          </p:nvPr>
        </p:nvSpPr>
        <p:spPr>
          <a:noFill/>
        </p:spPr>
        <p:txBody>
          <a:bodyPr/>
          <a:lstStyle/>
          <a:p>
            <a:fld id="{84F37030-A4A2-46D3-AA0A-808341658678}" type="slidenum">
              <a:rPr lang="en-GB" smtClean="0"/>
              <a:pPr/>
              <a:t>17</a:t>
            </a:fld>
            <a:endParaRPr lang="en-GB" smtClean="0"/>
          </a:p>
        </p:txBody>
      </p:sp>
      <p:sp>
        <p:nvSpPr>
          <p:cNvPr id="12595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595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8"/>
          <p:cNvSpPr>
            <a:spLocks noGrp="1" noChangeArrowheads="1"/>
          </p:cNvSpPr>
          <p:nvPr>
            <p:ph type="sldNum" sz="quarter"/>
          </p:nvPr>
        </p:nvSpPr>
        <p:spPr>
          <a:noFill/>
        </p:spPr>
        <p:txBody>
          <a:bodyPr/>
          <a:lstStyle/>
          <a:p>
            <a:fld id="{84F37030-A4A2-46D3-AA0A-808341658678}" type="slidenum">
              <a:rPr lang="en-GB" smtClean="0"/>
              <a:pPr/>
              <a:t>18</a:t>
            </a:fld>
            <a:endParaRPr lang="en-GB" smtClean="0"/>
          </a:p>
        </p:txBody>
      </p:sp>
      <p:sp>
        <p:nvSpPr>
          <p:cNvPr id="12595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595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8"/>
          <p:cNvSpPr>
            <a:spLocks noGrp="1" noChangeArrowheads="1"/>
          </p:cNvSpPr>
          <p:nvPr>
            <p:ph type="sldNum" sz="quarter"/>
          </p:nvPr>
        </p:nvSpPr>
        <p:spPr>
          <a:noFill/>
        </p:spPr>
        <p:txBody>
          <a:bodyPr/>
          <a:lstStyle/>
          <a:p>
            <a:fld id="{84F37030-A4A2-46D3-AA0A-808341658678}" type="slidenum">
              <a:rPr lang="en-GB" smtClean="0"/>
              <a:pPr/>
              <a:t>19</a:t>
            </a:fld>
            <a:endParaRPr lang="en-GB" smtClean="0"/>
          </a:p>
        </p:txBody>
      </p:sp>
      <p:sp>
        <p:nvSpPr>
          <p:cNvPr id="12595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595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8"/>
          <p:cNvSpPr>
            <a:spLocks noGrp="1" noChangeArrowheads="1"/>
          </p:cNvSpPr>
          <p:nvPr>
            <p:ph type="sldNum" sz="quarter"/>
          </p:nvPr>
        </p:nvSpPr>
        <p:spPr>
          <a:noFill/>
        </p:spPr>
        <p:txBody>
          <a:bodyPr/>
          <a:lstStyle/>
          <a:p>
            <a:fld id="{84F37030-A4A2-46D3-AA0A-808341658678}" type="slidenum">
              <a:rPr lang="en-GB" smtClean="0"/>
              <a:pPr/>
              <a:t>20</a:t>
            </a:fld>
            <a:endParaRPr lang="en-GB" smtClean="0"/>
          </a:p>
        </p:txBody>
      </p:sp>
      <p:sp>
        <p:nvSpPr>
          <p:cNvPr id="12595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595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8"/>
          <p:cNvSpPr>
            <a:spLocks noGrp="1" noChangeArrowheads="1"/>
          </p:cNvSpPr>
          <p:nvPr>
            <p:ph type="sldNum" sz="quarter"/>
          </p:nvPr>
        </p:nvSpPr>
        <p:spPr>
          <a:noFill/>
        </p:spPr>
        <p:txBody>
          <a:bodyPr/>
          <a:lstStyle/>
          <a:p>
            <a:fld id="{407524A6-0FAD-47F1-BB7B-39B057095995}" type="slidenum">
              <a:rPr lang="en-GB" smtClean="0"/>
              <a:pPr/>
              <a:t>21</a:t>
            </a:fld>
            <a:endParaRPr lang="en-GB" smtClean="0"/>
          </a:p>
        </p:txBody>
      </p:sp>
      <p:sp>
        <p:nvSpPr>
          <p:cNvPr id="12185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186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p:spPr>
        <p:txBody>
          <a:bodyPr/>
          <a:lstStyle/>
          <a:p>
            <a:fld id="{A7D81BC5-A56F-4F9C-B978-BA5470CCC1D7}" type="slidenum">
              <a:rPr lang="en-GB" smtClean="0"/>
              <a:pPr/>
              <a:t>3</a:t>
            </a:fld>
            <a:endParaRPr lang="en-GB" smtClean="0"/>
          </a:p>
        </p:txBody>
      </p:sp>
      <p:sp>
        <p:nvSpPr>
          <p:cNvPr id="8089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8090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8"/>
          <p:cNvSpPr>
            <a:spLocks noGrp="1" noChangeArrowheads="1"/>
          </p:cNvSpPr>
          <p:nvPr>
            <p:ph type="sldNum" sz="quarter"/>
          </p:nvPr>
        </p:nvSpPr>
        <p:spPr>
          <a:noFill/>
        </p:spPr>
        <p:txBody>
          <a:bodyPr/>
          <a:lstStyle/>
          <a:p>
            <a:fld id="{70332ABE-3E5E-49E1-8BE6-DBA6496EC672}" type="slidenum">
              <a:rPr lang="en-GB" smtClean="0"/>
              <a:pPr/>
              <a:t>22</a:t>
            </a:fld>
            <a:endParaRPr lang="en-GB" smtClean="0"/>
          </a:p>
        </p:txBody>
      </p:sp>
      <p:sp>
        <p:nvSpPr>
          <p:cNvPr id="12697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698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8"/>
          <p:cNvSpPr>
            <a:spLocks noGrp="1" noChangeArrowheads="1"/>
          </p:cNvSpPr>
          <p:nvPr>
            <p:ph type="sldNum" sz="quarter"/>
          </p:nvPr>
        </p:nvSpPr>
        <p:spPr>
          <a:noFill/>
        </p:spPr>
        <p:txBody>
          <a:bodyPr/>
          <a:lstStyle/>
          <a:p>
            <a:fld id="{65FB20B4-0B9B-4588-B1A3-EFADC048BE5E}" type="slidenum">
              <a:rPr lang="en-GB" smtClean="0"/>
              <a:pPr/>
              <a:t>23</a:t>
            </a:fld>
            <a:endParaRPr lang="en-GB" smtClean="0"/>
          </a:p>
        </p:txBody>
      </p:sp>
      <p:sp>
        <p:nvSpPr>
          <p:cNvPr id="128003"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8004"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p:spPr>
        <p:txBody>
          <a:bodyPr/>
          <a:lstStyle/>
          <a:p>
            <a:fld id="{5BB97028-0484-44C6-850B-60F7ABD5623C}" type="slidenum">
              <a:rPr lang="en-GB" smtClean="0"/>
              <a:pPr/>
              <a:t>25</a:t>
            </a:fld>
            <a:endParaRPr lang="en-GB" smtClean="0"/>
          </a:p>
        </p:txBody>
      </p:sp>
      <p:sp>
        <p:nvSpPr>
          <p:cNvPr id="12902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902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p:spPr>
        <p:txBody>
          <a:bodyPr/>
          <a:lstStyle/>
          <a:p>
            <a:fld id="{5BB97028-0484-44C6-850B-60F7ABD5623C}" type="slidenum">
              <a:rPr lang="en-GB" smtClean="0"/>
              <a:pPr/>
              <a:t>26</a:t>
            </a:fld>
            <a:endParaRPr lang="en-GB" smtClean="0"/>
          </a:p>
        </p:txBody>
      </p:sp>
      <p:sp>
        <p:nvSpPr>
          <p:cNvPr id="12902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902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p:spPr>
        <p:txBody>
          <a:bodyPr/>
          <a:lstStyle/>
          <a:p>
            <a:fld id="{5BB97028-0484-44C6-850B-60F7ABD5623C}" type="slidenum">
              <a:rPr lang="en-GB" smtClean="0"/>
              <a:pPr/>
              <a:t>27</a:t>
            </a:fld>
            <a:endParaRPr lang="en-GB" smtClean="0"/>
          </a:p>
        </p:txBody>
      </p:sp>
      <p:sp>
        <p:nvSpPr>
          <p:cNvPr id="12902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902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Rectangle 8"/>
          <p:cNvSpPr>
            <a:spLocks noGrp="1" noChangeArrowheads="1"/>
          </p:cNvSpPr>
          <p:nvPr>
            <p:ph type="sldNum" sz="quarter"/>
          </p:nvPr>
        </p:nvSpPr>
        <p:spPr>
          <a:noFill/>
        </p:spPr>
        <p:txBody>
          <a:bodyPr/>
          <a:lstStyle/>
          <a:p>
            <a:fld id="{CEB138A3-FFC5-41C2-80F3-BBF27D23F86C}" type="slidenum">
              <a:rPr lang="en-GB" smtClean="0"/>
              <a:pPr/>
              <a:t>28</a:t>
            </a:fld>
            <a:endParaRPr lang="en-GB" smtClean="0"/>
          </a:p>
        </p:txBody>
      </p:sp>
      <p:sp>
        <p:nvSpPr>
          <p:cNvPr id="13107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3107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Rectangle 8"/>
          <p:cNvSpPr>
            <a:spLocks noGrp="1" noChangeArrowheads="1"/>
          </p:cNvSpPr>
          <p:nvPr>
            <p:ph type="sldNum" sz="quarter"/>
          </p:nvPr>
        </p:nvSpPr>
        <p:spPr>
          <a:noFill/>
        </p:spPr>
        <p:txBody>
          <a:bodyPr/>
          <a:lstStyle/>
          <a:p>
            <a:fld id="{CEB138A3-FFC5-41C2-80F3-BBF27D23F86C}" type="slidenum">
              <a:rPr lang="en-GB" smtClean="0"/>
              <a:pPr/>
              <a:t>29</a:t>
            </a:fld>
            <a:endParaRPr lang="en-GB" smtClean="0"/>
          </a:p>
        </p:txBody>
      </p:sp>
      <p:sp>
        <p:nvSpPr>
          <p:cNvPr id="13107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3107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p:spPr>
        <p:txBody>
          <a:bodyPr/>
          <a:lstStyle/>
          <a:p>
            <a:fld id="{5BB97028-0484-44C6-850B-60F7ABD5623C}" type="slidenum">
              <a:rPr lang="en-GB" smtClean="0"/>
              <a:pPr/>
              <a:t>30</a:t>
            </a:fld>
            <a:endParaRPr lang="en-GB" smtClean="0"/>
          </a:p>
        </p:txBody>
      </p:sp>
      <p:sp>
        <p:nvSpPr>
          <p:cNvPr id="12902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2902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8"/>
          <p:cNvSpPr>
            <a:spLocks noGrp="1" noChangeArrowheads="1"/>
          </p:cNvSpPr>
          <p:nvPr>
            <p:ph type="sldNum" sz="quarter"/>
          </p:nvPr>
        </p:nvSpPr>
        <p:spPr>
          <a:noFill/>
        </p:spPr>
        <p:txBody>
          <a:bodyPr/>
          <a:lstStyle/>
          <a:p>
            <a:fld id="{211958F5-7B5B-4FA0-8A58-F15B8760FAD0}" type="slidenum">
              <a:rPr lang="en-GB" smtClean="0"/>
              <a:pPr/>
              <a:t>31</a:t>
            </a:fld>
            <a:endParaRPr lang="en-GB" smtClean="0"/>
          </a:p>
        </p:txBody>
      </p:sp>
      <p:sp>
        <p:nvSpPr>
          <p:cNvPr id="13209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3210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If there were two fixed points,</a:t>
            </a:r>
            <a:r>
              <a:rPr lang="en-CA" baseline="0" dirty="0" smtClean="0"/>
              <a:t> they would not get closer together when the contraction is applied to them</a:t>
            </a:r>
          </a:p>
          <a:p>
            <a:endParaRPr lang="en-CA" baseline="0" dirty="0" smtClean="0"/>
          </a:p>
          <a:p>
            <a:pPr marL="0" marR="0" lvl="1"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2000" dirty="0" smtClean="0">
                <a:solidFill>
                  <a:srgbClr val="000000"/>
                </a:solidFill>
              </a:rPr>
              <a:t>When the function is repeatedly applied to any argument, the value must get closer to the fixed point.  gets closer to the fixed point, because the fixed point does not move</a:t>
            </a:r>
          </a:p>
          <a:p>
            <a:endParaRPr lang="en-CA" baseline="0" dirty="0" smtClean="0"/>
          </a:p>
          <a:p>
            <a:endParaRPr lang="en-CA" baseline="0" dirty="0" smtClean="0"/>
          </a:p>
          <a:p>
            <a:endParaRPr lang="en-CA" dirty="0"/>
          </a:p>
        </p:txBody>
      </p:sp>
      <p:sp>
        <p:nvSpPr>
          <p:cNvPr id="4" name="Slide Number Placeholder 3"/>
          <p:cNvSpPr>
            <a:spLocks noGrp="1"/>
          </p:cNvSpPr>
          <p:nvPr>
            <p:ph type="sldNum" idx="10"/>
          </p:nvPr>
        </p:nvSpPr>
        <p:spPr/>
        <p:txBody>
          <a:bodyPr/>
          <a:lstStyle/>
          <a:p>
            <a:pPr>
              <a:defRPr/>
            </a:pPr>
            <a:fld id="{FC6A9324-000A-41BD-91A2-4C774D687A26}" type="slidenum">
              <a:rPr lang="en-GB" smtClean="0"/>
              <a:pPr>
                <a:defRPr/>
              </a:pPr>
              <a:t>32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8"/>
          <p:cNvSpPr>
            <a:spLocks noGrp="1" noChangeArrowheads="1"/>
          </p:cNvSpPr>
          <p:nvPr>
            <p:ph type="sldNum" sz="quarter"/>
          </p:nvPr>
        </p:nvSpPr>
        <p:spPr>
          <a:noFill/>
        </p:spPr>
        <p:txBody>
          <a:bodyPr/>
          <a:lstStyle/>
          <a:p>
            <a:fld id="{BC11F101-5F8A-4CEE-978F-76D120DACE0A}" type="slidenum">
              <a:rPr lang="en-GB" smtClean="0"/>
              <a:pPr/>
              <a:t>4</a:t>
            </a:fld>
            <a:endParaRPr lang="en-GB" smtClean="0"/>
          </a:p>
        </p:txBody>
      </p:sp>
      <p:sp>
        <p:nvSpPr>
          <p:cNvPr id="8806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8806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idx="10"/>
          </p:nvPr>
        </p:nvSpPr>
        <p:spPr/>
        <p:txBody>
          <a:bodyPr/>
          <a:lstStyle/>
          <a:p>
            <a:pPr>
              <a:defRPr/>
            </a:pPr>
            <a:fld id="{FC6A9324-000A-41BD-91A2-4C774D687A26}" type="slidenum">
              <a:rPr lang="en-GB" smtClean="0"/>
              <a:pPr>
                <a:defRPr/>
              </a:pPr>
              <a:t>35</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Need to see if </a:t>
            </a:r>
            <a:endParaRPr lang="en-CA" dirty="0"/>
          </a:p>
        </p:txBody>
      </p:sp>
      <p:sp>
        <p:nvSpPr>
          <p:cNvPr id="4" name="Slide Number Placeholder 3"/>
          <p:cNvSpPr>
            <a:spLocks noGrp="1"/>
          </p:cNvSpPr>
          <p:nvPr>
            <p:ph type="sldNum" idx="10"/>
          </p:nvPr>
        </p:nvSpPr>
        <p:spPr/>
        <p:txBody>
          <a:bodyPr/>
          <a:lstStyle/>
          <a:p>
            <a:pPr>
              <a:defRPr/>
            </a:pPr>
            <a:fld id="{FC6A9324-000A-41BD-91A2-4C774D687A26}" type="slidenum">
              <a:rPr lang="en-GB" smtClean="0"/>
              <a:pPr>
                <a:defRPr/>
              </a:pPr>
              <a:t>41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8"/>
          <p:cNvSpPr>
            <a:spLocks noGrp="1" noChangeArrowheads="1"/>
          </p:cNvSpPr>
          <p:nvPr>
            <p:ph type="sldNum" sz="quarter"/>
          </p:nvPr>
        </p:nvSpPr>
        <p:spPr>
          <a:noFill/>
        </p:spPr>
        <p:txBody>
          <a:bodyPr/>
          <a:lstStyle/>
          <a:p>
            <a:fld id="{B2EBB020-E520-4D0A-A079-29FA478225BA}" type="slidenum">
              <a:rPr lang="en-GB" smtClean="0"/>
              <a:pPr/>
              <a:t>5</a:t>
            </a:fld>
            <a:endParaRPr lang="en-GB" smtClean="0"/>
          </a:p>
        </p:txBody>
      </p:sp>
      <p:sp>
        <p:nvSpPr>
          <p:cNvPr id="90115"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90116"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8"/>
          <p:cNvSpPr>
            <a:spLocks noGrp="1" noChangeArrowheads="1"/>
          </p:cNvSpPr>
          <p:nvPr>
            <p:ph type="sldNum" sz="quarter"/>
          </p:nvPr>
        </p:nvSpPr>
        <p:spPr>
          <a:noFill/>
        </p:spPr>
        <p:txBody>
          <a:bodyPr/>
          <a:lstStyle/>
          <a:p>
            <a:fld id="{0E14E926-089D-4FD2-8482-F5067C6E341C}" type="slidenum">
              <a:rPr lang="en-GB" smtClean="0"/>
              <a:pPr/>
              <a:t>6</a:t>
            </a:fld>
            <a:endParaRPr lang="en-GB" smtClean="0"/>
          </a:p>
        </p:txBody>
      </p:sp>
      <p:sp>
        <p:nvSpPr>
          <p:cNvPr id="108547"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08548"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8"/>
          <p:cNvSpPr>
            <a:spLocks noGrp="1" noChangeArrowheads="1"/>
          </p:cNvSpPr>
          <p:nvPr>
            <p:ph type="sldNum" sz="quarter"/>
          </p:nvPr>
        </p:nvSpPr>
        <p:spPr>
          <a:noFill/>
        </p:spPr>
        <p:txBody>
          <a:bodyPr/>
          <a:lstStyle/>
          <a:p>
            <a:fld id="{D0BABCCF-15DA-4188-AC23-A9BA969C7974}" type="slidenum">
              <a:rPr lang="en-GB" smtClean="0"/>
              <a:pPr/>
              <a:t>7</a:t>
            </a:fld>
            <a:endParaRPr lang="en-GB" smtClean="0"/>
          </a:p>
        </p:txBody>
      </p:sp>
      <p:sp>
        <p:nvSpPr>
          <p:cNvPr id="11161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1162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8"/>
          <p:cNvSpPr>
            <a:spLocks noGrp="1" noChangeArrowheads="1"/>
          </p:cNvSpPr>
          <p:nvPr>
            <p:ph type="sldNum" sz="quarter"/>
          </p:nvPr>
        </p:nvSpPr>
        <p:spPr>
          <a:noFill/>
        </p:spPr>
        <p:txBody>
          <a:bodyPr/>
          <a:lstStyle/>
          <a:p>
            <a:fld id="{6D95BDD6-F7FD-4B45-8BE2-F7D02247746A}" type="slidenum">
              <a:rPr lang="en-GB" smtClean="0"/>
              <a:pPr/>
              <a:t>8</a:t>
            </a:fld>
            <a:endParaRPr lang="en-GB" smtClean="0"/>
          </a:p>
        </p:txBody>
      </p:sp>
      <p:sp>
        <p:nvSpPr>
          <p:cNvPr id="112643"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12644"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8"/>
          <p:cNvSpPr>
            <a:spLocks noGrp="1" noChangeArrowheads="1"/>
          </p:cNvSpPr>
          <p:nvPr>
            <p:ph type="sldNum" sz="quarter"/>
          </p:nvPr>
        </p:nvSpPr>
        <p:spPr>
          <a:noFill/>
        </p:spPr>
        <p:txBody>
          <a:bodyPr/>
          <a:lstStyle/>
          <a:p>
            <a:fld id="{9B5A4BB1-D911-4E6B-B7EE-C4E2569EC6F7}" type="slidenum">
              <a:rPr lang="en-GB" smtClean="0"/>
              <a:pPr/>
              <a:t>9</a:t>
            </a:fld>
            <a:endParaRPr lang="en-GB" smtClean="0"/>
          </a:p>
        </p:txBody>
      </p:sp>
      <p:sp>
        <p:nvSpPr>
          <p:cNvPr id="96259"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96260"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8"/>
          <p:cNvSpPr>
            <a:spLocks noGrp="1" noChangeArrowheads="1"/>
          </p:cNvSpPr>
          <p:nvPr>
            <p:ph type="sldNum" sz="quarter"/>
          </p:nvPr>
        </p:nvSpPr>
        <p:spPr>
          <a:noFill/>
        </p:spPr>
        <p:txBody>
          <a:bodyPr/>
          <a:lstStyle/>
          <a:p>
            <a:fld id="{C065483B-6B09-4E44-8F1F-7715A066F8DC}" type="slidenum">
              <a:rPr lang="en-GB" smtClean="0"/>
              <a:pPr/>
              <a:t>10</a:t>
            </a:fld>
            <a:endParaRPr lang="en-GB" smtClean="0"/>
          </a:p>
        </p:txBody>
      </p:sp>
      <p:sp>
        <p:nvSpPr>
          <p:cNvPr id="119811" name="Text Box 2"/>
          <p:cNvSpPr txBox="1">
            <a:spLocks noChangeArrowheads="1"/>
          </p:cNvSpPr>
          <p:nvPr/>
        </p:nvSpPr>
        <p:spPr bwMode="auto">
          <a:xfrm>
            <a:off x="1233488" y="720725"/>
            <a:ext cx="4852987" cy="3600450"/>
          </a:xfrm>
          <a:prstGeom prst="rect">
            <a:avLst/>
          </a:prstGeom>
          <a:solidFill>
            <a:srgbClr val="FFFFFF"/>
          </a:solidFill>
          <a:ln w="9360">
            <a:solidFill>
              <a:srgbClr val="000000"/>
            </a:solidFill>
            <a:miter lim="800000"/>
            <a:headEnd/>
            <a:tailEnd/>
          </a:ln>
        </p:spPr>
        <p:txBody>
          <a:bodyPr wrap="none" anchor="ctr"/>
          <a:lstStyle/>
          <a:p>
            <a:endParaRPr lang="en-CA"/>
          </a:p>
        </p:txBody>
      </p:sp>
      <p:sp>
        <p:nvSpPr>
          <p:cNvPr id="119812" name="Rectangle 3"/>
          <p:cNvSpPr>
            <a:spLocks noGrp="1" noChangeArrowheads="1"/>
          </p:cNvSpPr>
          <p:nvPr>
            <p:ph type="body"/>
          </p:nvPr>
        </p:nvSpPr>
        <p:spPr>
          <a:xfrm>
            <a:off x="973138" y="4560888"/>
            <a:ext cx="5368925" cy="4319587"/>
          </a:xfrm>
          <a:noFill/>
          <a:ln/>
        </p:spPr>
        <p:txBody>
          <a:bodyPr/>
          <a:lstStyle/>
          <a:p>
            <a:pPr eaLnBrk="1" hangingPunct="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ea typeface="Arial Unicode MS" pitchFamily="34" charset="-128"/>
              <a:cs typeface="Arial Unicode MS"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003D9145-5259-4013-A461-50C0FAFE1421}"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CF9C5694-296E-45EA-B2BB-96B4B4B39CD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4013" y="152400"/>
            <a:ext cx="2132012" cy="55594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04800" y="152400"/>
            <a:ext cx="6246813" cy="5559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D6ECF895-E157-4F36-B870-BA6DD5C8D48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1225" cy="682625"/>
          </a:xfrm>
        </p:spPr>
        <p:txBody>
          <a:bodyPr/>
          <a:lstStyle/>
          <a:p>
            <a:r>
              <a:rPr lang="en-US" smtClean="0"/>
              <a:t>Click to edit Master title style</a:t>
            </a:r>
            <a:endParaRPr lang="en-CA"/>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9E78CB19-CB3D-40AF-AE05-28E33329395D}"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1225" cy="6826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304800" y="1219200"/>
            <a:ext cx="8455025" cy="4492625"/>
          </a:xfrm>
        </p:spPr>
        <p:txBody>
          <a:bodyPr/>
          <a:lstStyle/>
          <a:p>
            <a:pPr lvl="0"/>
            <a:endParaRPr lang="en-CA" noProof="0" smtClean="0"/>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85C7579E-4D7E-4EC8-9612-ADC87113665A}"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4800" y="152400"/>
            <a:ext cx="8531225" cy="682625"/>
          </a:xfrm>
        </p:spPr>
        <p:txBody>
          <a:bodyPr/>
          <a:lstStyle/>
          <a:p>
            <a:r>
              <a:rPr lang="en-US" smtClean="0"/>
              <a:t>Click to edit Master title style</a:t>
            </a:r>
            <a:endParaRPr lang="en-CA"/>
          </a:p>
        </p:txBody>
      </p:sp>
      <p:sp>
        <p:nvSpPr>
          <p:cNvPr id="3" name="Content Placeholder 2"/>
          <p:cNvSpPr>
            <a:spLocks noGrp="1"/>
          </p:cNvSpPr>
          <p:nvPr>
            <p:ph sz="quarter" idx="1"/>
          </p:nvPr>
        </p:nvSpPr>
        <p:spPr>
          <a:xfrm>
            <a:off x="304800" y="1219200"/>
            <a:ext cx="4151313" cy="2170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4608513" y="1219200"/>
            <a:ext cx="4151312" cy="2170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304800" y="3541713"/>
            <a:ext cx="4151313" cy="2170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Content Placeholder 5"/>
          <p:cNvSpPr>
            <a:spLocks noGrp="1"/>
          </p:cNvSpPr>
          <p:nvPr>
            <p:ph sz="quarter" idx="4"/>
          </p:nvPr>
        </p:nvSpPr>
        <p:spPr>
          <a:xfrm>
            <a:off x="4608513" y="3541713"/>
            <a:ext cx="4151312" cy="2170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pPr>
              <a:defRPr/>
            </a:pPr>
            <a:fld id="{4FFF1536-3EF6-4529-A435-D226ADFD3FA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88D88DC7-E978-4890-82C6-A131E8179EA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F58F5798-F393-49DB-AC1E-4BF70C766A9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04800" y="1219200"/>
            <a:ext cx="4151313" cy="449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08513" y="1219200"/>
            <a:ext cx="4151312" cy="449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068FCE8B-AA97-4804-A4D3-846D80BE073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pPr>
              <a:defRPr/>
            </a:pPr>
            <a:fld id="{8E32FA9E-D9F5-4870-BC29-C1CAA488E70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A35446A7-8AD3-4A06-A7A0-135F8C16C41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pPr>
              <a:defRPr/>
            </a:pPr>
            <a:fld id="{A0302762-50D2-4C2B-AED7-859AE569F4D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7EDC6F63-8090-433A-B074-E09D53C26C8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52BE6356-6E4C-449B-BEC5-4A22108182F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ChangeArrowheads="1"/>
          </p:cNvSpPr>
          <p:nvPr>
            <p:ph type="title"/>
          </p:nvPr>
        </p:nvSpPr>
        <p:spPr bwMode="auto">
          <a:xfrm>
            <a:off x="304800" y="152400"/>
            <a:ext cx="8531225" cy="6826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54275" name="Rectangle 2"/>
          <p:cNvSpPr>
            <a:spLocks noGrp="1" noChangeArrowheads="1"/>
          </p:cNvSpPr>
          <p:nvPr>
            <p:ph type="body" idx="1"/>
          </p:nvPr>
        </p:nvSpPr>
        <p:spPr bwMode="auto">
          <a:xfrm>
            <a:off x="304800" y="1219200"/>
            <a:ext cx="8455025" cy="449262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85800" y="6248400"/>
            <a:ext cx="19018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endParaRPr lang="en-GB"/>
          </a:p>
        </p:txBody>
      </p:sp>
      <p:sp>
        <p:nvSpPr>
          <p:cNvPr id="1028" name="Rectangle 4"/>
          <p:cNvSpPr>
            <a:spLocks noGrp="1" noChangeArrowheads="1"/>
          </p:cNvSpPr>
          <p:nvPr>
            <p:ph type="ftr"/>
          </p:nvPr>
        </p:nvSpPr>
        <p:spPr bwMode="auto">
          <a:xfrm>
            <a:off x="3124200" y="6248400"/>
            <a:ext cx="28924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endParaRPr lang="en-GB"/>
          </a:p>
        </p:txBody>
      </p:sp>
      <p:sp>
        <p:nvSpPr>
          <p:cNvPr id="1029" name="Rectangle 5"/>
          <p:cNvSpPr>
            <a:spLocks noGrp="1" noChangeArrowheads="1"/>
          </p:cNvSpPr>
          <p:nvPr>
            <p:ph type="sldNum"/>
          </p:nvPr>
        </p:nvSpPr>
        <p:spPr bwMode="auto">
          <a:xfrm>
            <a:off x="6553200" y="6248400"/>
            <a:ext cx="19018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defRPr>
            </a:lvl1pPr>
          </a:lstStyle>
          <a:p>
            <a:pPr>
              <a:defRPr/>
            </a:pPr>
            <a:fld id="{C3F274DE-30BF-4545-96D7-12F5FD3A411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57200" rtl="0" eaLnBrk="0" fontAlgn="base" hangingPunct="0">
        <a:lnSpc>
          <a:spcPct val="90000"/>
        </a:lnSpc>
        <a:spcBef>
          <a:spcPct val="0"/>
        </a:spcBef>
        <a:spcAft>
          <a:spcPct val="0"/>
        </a:spcAft>
        <a:buClr>
          <a:srgbClr val="3333CC"/>
        </a:buClr>
        <a:buSzPct val="100000"/>
        <a:buFont typeface="Times New Roman" pitchFamily="18" charset="0"/>
        <a:defRPr sz="3600" b="1">
          <a:solidFill>
            <a:srgbClr val="3333CC"/>
          </a:solidFill>
          <a:latin typeface="+mj-lt"/>
          <a:ea typeface="+mj-ea"/>
          <a:cs typeface="+mj-cs"/>
        </a:defRPr>
      </a:lvl1pPr>
      <a:lvl2pPr algn="ctr" defTabSz="457200" rtl="0" eaLnBrk="0" fontAlgn="base" hangingPunct="0">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2pPr>
      <a:lvl3pPr algn="ctr" defTabSz="457200" rtl="0" eaLnBrk="0" fontAlgn="base" hangingPunct="0">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3pPr>
      <a:lvl4pPr algn="ctr" defTabSz="457200" rtl="0" eaLnBrk="0" fontAlgn="base" hangingPunct="0">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4pPr>
      <a:lvl5pPr algn="ctr" defTabSz="457200" rtl="0" eaLnBrk="0" fontAlgn="base" hangingPunct="0">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5pPr>
      <a:lvl6pPr marL="457200" algn="ctr" defTabSz="457200" rtl="0" fontAlgn="base">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6pPr>
      <a:lvl7pPr marL="914400" algn="ctr" defTabSz="457200" rtl="0" fontAlgn="base">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7pPr>
      <a:lvl8pPr marL="1371600" algn="ctr" defTabSz="457200" rtl="0" fontAlgn="base">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8pPr>
      <a:lvl9pPr marL="1828800" algn="ctr" defTabSz="457200" rtl="0" fontAlgn="base">
        <a:lnSpc>
          <a:spcPct val="90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9pPr>
    </p:titleStyle>
    <p:bodyStyle>
      <a:lvl1pPr marL="339725" indent="-339725" algn="l" defTabSz="457200" rtl="0" eaLnBrk="0" fontAlgn="base" hangingPunct="0">
        <a:spcBef>
          <a:spcPts val="1800"/>
        </a:spcBef>
        <a:spcAft>
          <a:spcPct val="0"/>
        </a:spcAft>
        <a:buClr>
          <a:srgbClr val="000000"/>
        </a:buClr>
        <a:buSzPct val="100000"/>
        <a:buFont typeface="Wingdings" pitchFamily="2" charset="2"/>
        <a:buChar char=""/>
        <a:defRPr sz="2400">
          <a:solidFill>
            <a:srgbClr val="000000"/>
          </a:solidFill>
          <a:latin typeface="+mn-lt"/>
          <a:ea typeface="+mn-ea"/>
          <a:cs typeface="+mn-cs"/>
        </a:defRPr>
      </a:lvl1pPr>
      <a:lvl2pPr marL="739775" indent="-282575" algn="l" defTabSz="457200" rtl="0" eaLnBrk="0" fontAlgn="base" hangingPunct="0">
        <a:lnSpc>
          <a:spcPct val="90000"/>
        </a:lnSpc>
        <a:spcBef>
          <a:spcPts val="1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2pPr>
      <a:lvl3pPr marL="1143000" indent="-228600" algn="l" defTabSz="457200" rtl="0" eaLnBrk="0" fontAlgn="base" hangingPunct="0">
        <a:lnSpc>
          <a:spcPct val="90000"/>
        </a:lnSpc>
        <a:spcBef>
          <a:spcPts val="1500"/>
        </a:spcBef>
        <a:spcAft>
          <a:spcPct val="0"/>
        </a:spcAft>
        <a:buClr>
          <a:srgbClr val="000000"/>
        </a:buClr>
        <a:buSzPct val="100000"/>
        <a:buFont typeface="Wingdings" pitchFamily="2" charset="2"/>
        <a:buChar char=""/>
        <a:defRPr sz="2000">
          <a:solidFill>
            <a:srgbClr val="000000"/>
          </a:solidFill>
          <a:latin typeface="+mn-lt"/>
          <a:ea typeface="+mn-ea"/>
          <a:cs typeface="+mn-cs"/>
        </a:defRPr>
      </a:lvl3pPr>
      <a:lvl4pPr marL="1600200" indent="-228600" algn="l" defTabSz="457200" rtl="0" eaLnBrk="0" fontAlgn="base" hangingPunct="0">
        <a:lnSpc>
          <a:spcPct val="90000"/>
        </a:lnSpc>
        <a:spcBef>
          <a:spcPts val="1350"/>
        </a:spcBef>
        <a:spcAft>
          <a:spcPct val="0"/>
        </a:spcAft>
        <a:buClr>
          <a:srgbClr val="000000"/>
        </a:buClr>
        <a:buSzPct val="100000"/>
        <a:buFont typeface="Times New Roman" pitchFamily="18" charset="0"/>
        <a:buChar char="–"/>
        <a:defRPr>
          <a:solidFill>
            <a:srgbClr val="000000"/>
          </a:solidFill>
          <a:latin typeface="+mn-lt"/>
          <a:ea typeface="+mn-ea"/>
          <a:cs typeface="+mn-cs"/>
        </a:defRPr>
      </a:lvl4pPr>
      <a:lvl5pPr marL="2057400" indent="-228600" algn="l" defTabSz="457200" rtl="0" eaLnBrk="0" fontAlgn="base" hangingPunct="0">
        <a:lnSpc>
          <a:spcPct val="90000"/>
        </a:lnSpc>
        <a:spcBef>
          <a:spcPts val="12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5pPr>
      <a:lvl6pPr marL="2514600" indent="-228600" algn="l" defTabSz="457200" rtl="0" fontAlgn="base">
        <a:lnSpc>
          <a:spcPct val="90000"/>
        </a:lnSpc>
        <a:spcBef>
          <a:spcPts val="12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6pPr>
      <a:lvl7pPr marL="2971800" indent="-228600" algn="l" defTabSz="457200" rtl="0" fontAlgn="base">
        <a:lnSpc>
          <a:spcPct val="90000"/>
        </a:lnSpc>
        <a:spcBef>
          <a:spcPts val="12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7pPr>
      <a:lvl8pPr marL="3429000" indent="-228600" algn="l" defTabSz="457200" rtl="0" fontAlgn="base">
        <a:lnSpc>
          <a:spcPct val="90000"/>
        </a:lnSpc>
        <a:spcBef>
          <a:spcPts val="12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8pPr>
      <a:lvl9pPr marL="3886200" indent="-228600" algn="l" defTabSz="457200" rtl="0" fontAlgn="base">
        <a:lnSpc>
          <a:spcPct val="90000"/>
        </a:lnSpc>
        <a:spcBef>
          <a:spcPts val="12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vmlDrawing" Target="../drawings/vmlDrawing8.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vmlDrawing" Target="../drawings/vmlDrawing11.vml"/><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14.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1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vmlDrawing" Target="../drawings/vmlDrawing16.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vmlDrawing" Target="../drawings/vmlDrawing17.vml"/><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vmlDrawing" Target="../drawings/vmlDrawing18.vml"/><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vmlDrawing" Target="../drawings/vmlDrawing19.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image" Target="../media/image19.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vmlDrawing" Target="../drawings/vmlDrawing20.vml"/><Relationship Id="rId6" Type="http://schemas.openxmlformats.org/officeDocument/2006/relationships/image" Target="../media/image19.png"/><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vmlDrawing" Target="../drawings/vmlDrawing21.vml"/><Relationship Id="rId6" Type="http://schemas.openxmlformats.org/officeDocument/2006/relationships/oleObject" Target="../embeddings/oleObject25.bin"/><Relationship Id="rId5" Type="http://schemas.openxmlformats.org/officeDocument/2006/relationships/image" Target="../media/image19.png"/><Relationship Id="rId4" Type="http://schemas.openxmlformats.org/officeDocument/2006/relationships/oleObject" Target="../embeddings/oleObject2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4.xml"/><Relationship Id="rId1" Type="http://schemas.openxmlformats.org/officeDocument/2006/relationships/vmlDrawing" Target="../drawings/vmlDrawing22.v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vmlDrawing" Target="../drawings/vmlDrawing23.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vmlDrawing" Target="../drawings/vmlDrawing24.vml"/><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vmlDrawing" Target="../drawings/vmlDrawing25.vml"/><Relationship Id="rId4" Type="http://schemas.openxmlformats.org/officeDocument/2006/relationships/image" Target="../media/image28.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oleObject" Target="../embeddings/oleObject30.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4.xml"/><Relationship Id="rId1" Type="http://schemas.openxmlformats.org/officeDocument/2006/relationships/vmlDrawing" Target="../drawings/vmlDrawing28.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image" Target="../media/image36.png"/><Relationship Id="rId4" Type="http://schemas.openxmlformats.org/officeDocument/2006/relationships/oleObject" Target="../embeddings/oleObject36.bin"/></Relationships>
</file>

<file path=ppt/slides/_rels/slide3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30.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31.vml"/></Relationships>
</file>

<file path=ppt/slides/_rels/slide3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32.vml"/><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oleObject" Target="../embeddings/oleObject42.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34.vml"/></Relationships>
</file>

<file path=ppt/slides/_rels/slide46.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35.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a:spLocks noGrp="1" noChangeArrowheads="1"/>
          </p:cNvSpPr>
          <p:nvPr>
            <p:ph type="title"/>
          </p:nvPr>
        </p:nvSpPr>
        <p:spPr>
          <a:xfrm>
            <a:off x="685800" y="2130425"/>
            <a:ext cx="7772400" cy="14700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Decision Theoretic Planning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More formally</a:t>
            </a:r>
          </a:p>
        </p:txBody>
      </p:sp>
      <p:sp>
        <p:nvSpPr>
          <p:cNvPr id="32774" name="Rectangle 5"/>
          <p:cNvSpPr>
            <a:spLocks noChangeArrowheads="1"/>
          </p:cNvSpPr>
          <p:nvPr/>
        </p:nvSpPr>
        <p:spPr bwMode="auto">
          <a:xfrm>
            <a:off x="0" y="928688"/>
            <a:ext cx="8786813" cy="1223962"/>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A stationary policy is a function:</a:t>
            </a:r>
          </a:p>
          <a:p>
            <a:pPr marL="796925" lvl="1" indent="-339725">
              <a:lnSpc>
                <a:spcPct val="100000"/>
              </a:lnSpc>
              <a:spcBef>
                <a:spcPts val="1800"/>
              </a:spcBef>
              <a:buFont typeface="Arial" charset="0"/>
              <a:buChar char="•"/>
            </a:pPr>
            <a:r>
              <a:rPr lang="en-US" sz="2000" dirty="0">
                <a:solidFill>
                  <a:srgbClr val="000000"/>
                </a:solidFill>
              </a:rPr>
              <a:t>For every state s, </a:t>
            </a:r>
            <a:r>
              <a:rPr lang="ru-RU" sz="2000" i="1" dirty="0">
                <a:solidFill>
                  <a:srgbClr val="000000"/>
                </a:solidFill>
                <a:cs typeface="Times New Roman" pitchFamily="18" charset="0"/>
              </a:rPr>
              <a:t>л</a:t>
            </a:r>
            <a:r>
              <a:rPr lang="en-US" sz="2000" i="1" dirty="0">
                <a:solidFill>
                  <a:srgbClr val="000000"/>
                </a:solidFill>
              </a:rPr>
              <a:t>(s)</a:t>
            </a:r>
            <a:r>
              <a:rPr lang="en-US" sz="2000" dirty="0">
                <a:solidFill>
                  <a:srgbClr val="000000"/>
                </a:solidFill>
              </a:rPr>
              <a:t> specifies  which action should be taken in that state</a:t>
            </a:r>
            <a:r>
              <a:rPr lang="en-US" sz="2000" dirty="0" smtClean="0">
                <a:solidFill>
                  <a:srgbClr val="000000"/>
                </a:solidFill>
              </a:rPr>
              <a:t>.</a:t>
            </a:r>
            <a:endParaRPr lang="en-US" sz="2000" dirty="0">
              <a:solidFill>
                <a:srgbClr val="000000"/>
              </a:solidFill>
            </a:endParaRPr>
          </a:p>
          <a:p>
            <a:pPr marL="339725" indent="-339725">
              <a:lnSpc>
                <a:spcPct val="100000"/>
              </a:lnSpc>
              <a:spcBef>
                <a:spcPts val="1800"/>
              </a:spcBef>
              <a:buFont typeface="Wingdings" pitchFamily="2" charset="2"/>
              <a:buChar char=""/>
            </a:pPr>
            <a:r>
              <a:rPr lang="en-US" sz="2400" dirty="0">
                <a:solidFill>
                  <a:srgbClr val="000000"/>
                </a:solidFill>
              </a:rPr>
              <a:t>Utility of a state</a:t>
            </a:r>
          </a:p>
          <a:p>
            <a:pPr marL="796925" lvl="1" indent="-339725">
              <a:lnSpc>
                <a:spcPct val="100000"/>
              </a:lnSpc>
              <a:spcBef>
                <a:spcPts val="1800"/>
              </a:spcBef>
              <a:buFont typeface="Arial" charset="0"/>
              <a:buChar char="•"/>
            </a:pPr>
            <a:r>
              <a:rPr lang="en-US" sz="2000" dirty="0">
                <a:solidFill>
                  <a:srgbClr val="000000"/>
                </a:solidFill>
              </a:rPr>
              <a:t>Defined as the expected utility of the state  sequences that may follow it</a:t>
            </a:r>
          </a:p>
          <a:p>
            <a:pPr marL="796925" lvl="1" indent="-339725">
              <a:lnSpc>
                <a:spcPct val="100000"/>
              </a:lnSpc>
              <a:spcBef>
                <a:spcPts val="1800"/>
              </a:spcBef>
              <a:buFont typeface="Arial" charset="0"/>
              <a:buChar char="•"/>
            </a:pPr>
            <a:r>
              <a:rPr lang="en-US" sz="2000" dirty="0">
                <a:solidFill>
                  <a:srgbClr val="000000"/>
                </a:solidFill>
              </a:rPr>
              <a:t>These sequences depend on the policy </a:t>
            </a:r>
            <a:r>
              <a:rPr lang="ru-RU" sz="2000" i="1" dirty="0">
                <a:solidFill>
                  <a:srgbClr val="000000"/>
                </a:solidFill>
                <a:cs typeface="Times New Roman" pitchFamily="18" charset="0"/>
              </a:rPr>
              <a:t>л</a:t>
            </a:r>
            <a:r>
              <a:rPr lang="en-CA" sz="2000" i="1" dirty="0">
                <a:solidFill>
                  <a:srgbClr val="000000"/>
                </a:solidFill>
                <a:cs typeface="Times New Roman" pitchFamily="18" charset="0"/>
              </a:rPr>
              <a:t> </a:t>
            </a:r>
            <a:r>
              <a:rPr lang="en-CA" sz="2000" dirty="0">
                <a:solidFill>
                  <a:srgbClr val="000000"/>
                </a:solidFill>
                <a:cs typeface="Times New Roman" pitchFamily="18" charset="0"/>
              </a:rPr>
              <a:t>being followed, so we define the utility of a state s with respected to </a:t>
            </a:r>
            <a:r>
              <a:rPr lang="ru-RU" sz="2000" i="1" dirty="0">
                <a:solidFill>
                  <a:srgbClr val="000000"/>
                </a:solidFill>
                <a:cs typeface="Times New Roman" pitchFamily="18" charset="0"/>
              </a:rPr>
              <a:t>л</a:t>
            </a:r>
            <a:r>
              <a:rPr lang="en-CA" sz="2000" i="1" dirty="0">
                <a:solidFill>
                  <a:srgbClr val="000000"/>
                </a:solidFill>
                <a:cs typeface="Times New Roman" pitchFamily="18" charset="0"/>
              </a:rPr>
              <a:t> </a:t>
            </a:r>
            <a:r>
              <a:rPr lang="en-US" sz="2000" dirty="0">
                <a:solidFill>
                  <a:srgbClr val="000000"/>
                </a:solidFill>
              </a:rPr>
              <a:t>(</a:t>
            </a:r>
            <a:r>
              <a:rPr lang="en-US" sz="2000" dirty="0" err="1">
                <a:solidFill>
                  <a:srgbClr val="000000"/>
                </a:solidFill>
              </a:rPr>
              <a:t>a.k.a</a:t>
            </a:r>
            <a:r>
              <a:rPr lang="en-US" sz="2000" dirty="0">
                <a:solidFill>
                  <a:srgbClr val="000000"/>
                </a:solidFill>
              </a:rPr>
              <a:t>  </a:t>
            </a:r>
            <a:r>
              <a:rPr lang="en-US" sz="2000" b="1" i="1" dirty="0">
                <a:solidFill>
                  <a:schemeClr val="accent2"/>
                </a:solidFill>
              </a:rPr>
              <a:t>value</a:t>
            </a:r>
            <a:r>
              <a:rPr lang="en-US" sz="2000" dirty="0">
                <a:solidFill>
                  <a:srgbClr val="000000"/>
                </a:solidFill>
              </a:rPr>
              <a:t> of </a:t>
            </a:r>
            <a:r>
              <a:rPr lang="ru-RU" sz="2000" i="1" dirty="0">
                <a:solidFill>
                  <a:srgbClr val="000000"/>
                </a:solidFill>
                <a:cs typeface="Times New Roman" pitchFamily="18" charset="0"/>
              </a:rPr>
              <a:t>л</a:t>
            </a:r>
            <a:r>
              <a:rPr lang="en-US" sz="2000" i="1" dirty="0">
                <a:solidFill>
                  <a:srgbClr val="000000"/>
                </a:solidFill>
              </a:rPr>
              <a:t> </a:t>
            </a:r>
            <a:r>
              <a:rPr lang="en-US" sz="2000" dirty="0">
                <a:solidFill>
                  <a:srgbClr val="000000"/>
                </a:solidFill>
              </a:rPr>
              <a:t> for that state)</a:t>
            </a:r>
            <a:r>
              <a:rPr lang="en-CA" sz="2000" i="1" dirty="0">
                <a:solidFill>
                  <a:srgbClr val="000000"/>
                </a:solidFill>
                <a:cs typeface="Times New Roman" pitchFamily="18" charset="0"/>
              </a:rPr>
              <a:t> as</a:t>
            </a:r>
          </a:p>
          <a:p>
            <a:pPr marL="796925" lvl="1" indent="-339725">
              <a:lnSpc>
                <a:spcPct val="100000"/>
              </a:lnSpc>
              <a:spcBef>
                <a:spcPts val="1800"/>
              </a:spcBef>
              <a:buFont typeface="Arial" charset="0"/>
              <a:buChar char="•"/>
            </a:pPr>
            <a:endParaRPr lang="en-CA" sz="2000" i="1" dirty="0">
              <a:solidFill>
                <a:srgbClr val="000000"/>
              </a:solidFill>
              <a:cs typeface="Times New Roman" pitchFamily="18" charset="0"/>
            </a:endParaRPr>
          </a:p>
          <a:p>
            <a:pPr marL="796925" lvl="1" indent="-339725">
              <a:lnSpc>
                <a:spcPct val="100000"/>
              </a:lnSpc>
              <a:spcBef>
                <a:spcPts val="1800"/>
              </a:spcBef>
            </a:pPr>
            <a:endParaRPr lang="en-CA" sz="2000" dirty="0" smtClean="0">
              <a:solidFill>
                <a:srgbClr val="000000"/>
              </a:solidFill>
              <a:cs typeface="Times New Roman" pitchFamily="18" charset="0"/>
            </a:endParaRPr>
          </a:p>
          <a:p>
            <a:pPr marL="796925" lvl="1" indent="-339725">
              <a:lnSpc>
                <a:spcPct val="100000"/>
              </a:lnSpc>
              <a:spcBef>
                <a:spcPts val="1800"/>
              </a:spcBef>
              <a:buFont typeface="Arial" charset="0"/>
              <a:buChar char="•"/>
            </a:pPr>
            <a:r>
              <a:rPr lang="en-CA" sz="2000" dirty="0" smtClean="0">
                <a:solidFill>
                  <a:srgbClr val="000000"/>
                </a:solidFill>
                <a:cs typeface="Times New Roman" pitchFamily="18" charset="0"/>
              </a:rPr>
              <a:t>Where</a:t>
            </a:r>
            <a:r>
              <a:rPr lang="en-CA" sz="2000" i="1" dirty="0" smtClean="0">
                <a:solidFill>
                  <a:srgbClr val="000000"/>
                </a:solidFill>
                <a:cs typeface="Times New Roman" pitchFamily="18" charset="0"/>
              </a:rPr>
              <a:t> S</a:t>
            </a:r>
            <a:r>
              <a:rPr lang="en-CA" sz="2000" i="1" baseline="-25000" dirty="0" smtClean="0">
                <a:solidFill>
                  <a:srgbClr val="000000"/>
                </a:solidFill>
                <a:cs typeface="Times New Roman" pitchFamily="18" charset="0"/>
              </a:rPr>
              <a:t>i</a:t>
            </a:r>
            <a:r>
              <a:rPr lang="en-CA" sz="2000" i="1" dirty="0" smtClean="0">
                <a:solidFill>
                  <a:srgbClr val="000000"/>
                </a:solidFill>
                <a:cs typeface="Times New Roman" pitchFamily="18" charset="0"/>
              </a:rPr>
              <a:t> </a:t>
            </a:r>
            <a:r>
              <a:rPr lang="en-CA" sz="2000" dirty="0">
                <a:solidFill>
                  <a:srgbClr val="000000"/>
                </a:solidFill>
                <a:cs typeface="Times New Roman" pitchFamily="18" charset="0"/>
              </a:rPr>
              <a:t>is the </a:t>
            </a:r>
            <a:r>
              <a:rPr lang="en-CA" sz="2000" dirty="0" smtClean="0">
                <a:solidFill>
                  <a:srgbClr val="000000"/>
                </a:solidFill>
                <a:cs typeface="Times New Roman" pitchFamily="18" charset="0"/>
              </a:rPr>
              <a:t>random variable representing the state </a:t>
            </a:r>
            <a:r>
              <a:rPr lang="en-CA" sz="2000" dirty="0">
                <a:solidFill>
                  <a:srgbClr val="000000"/>
                </a:solidFill>
                <a:cs typeface="Times New Roman" pitchFamily="18" charset="0"/>
              </a:rPr>
              <a:t>the agent reaches after executing</a:t>
            </a:r>
            <a:r>
              <a:rPr lang="en-CA" sz="2000" i="1" dirty="0">
                <a:solidFill>
                  <a:srgbClr val="000000"/>
                </a:solidFill>
                <a:cs typeface="Times New Roman" pitchFamily="18" charset="0"/>
              </a:rPr>
              <a:t> </a:t>
            </a:r>
            <a:r>
              <a:rPr lang="ru-RU" sz="2000" i="1" dirty="0">
                <a:solidFill>
                  <a:srgbClr val="000000"/>
                </a:solidFill>
                <a:cs typeface="Times New Roman" pitchFamily="18" charset="0"/>
              </a:rPr>
              <a:t>л</a:t>
            </a:r>
            <a:r>
              <a:rPr lang="en-CA" sz="2000" i="1" dirty="0">
                <a:solidFill>
                  <a:srgbClr val="000000"/>
                </a:solidFill>
                <a:cs typeface="Times New Roman" pitchFamily="18" charset="0"/>
              </a:rPr>
              <a:t> </a:t>
            </a:r>
            <a:r>
              <a:rPr lang="en-CA" sz="2000" dirty="0">
                <a:solidFill>
                  <a:srgbClr val="000000"/>
                </a:solidFill>
                <a:cs typeface="Times New Roman" pitchFamily="18" charset="0"/>
              </a:rPr>
              <a:t>for</a:t>
            </a:r>
            <a:r>
              <a:rPr lang="en-CA" sz="2000" i="1" dirty="0">
                <a:solidFill>
                  <a:srgbClr val="000000"/>
                </a:solidFill>
                <a:cs typeface="Times New Roman" pitchFamily="18" charset="0"/>
              </a:rPr>
              <a:t> </a:t>
            </a:r>
            <a:r>
              <a:rPr lang="en-CA" sz="2000" i="1" dirty="0" err="1" smtClean="0">
                <a:solidFill>
                  <a:srgbClr val="000000"/>
                </a:solidFill>
                <a:cs typeface="Times New Roman" pitchFamily="18" charset="0"/>
              </a:rPr>
              <a:t>i</a:t>
            </a:r>
            <a:r>
              <a:rPr lang="en-CA" sz="2000" i="1" dirty="0" smtClean="0">
                <a:solidFill>
                  <a:srgbClr val="000000"/>
                </a:solidFill>
                <a:cs typeface="Times New Roman" pitchFamily="18" charset="0"/>
              </a:rPr>
              <a:t> </a:t>
            </a:r>
            <a:r>
              <a:rPr lang="en-CA" sz="2000" dirty="0" smtClean="0">
                <a:solidFill>
                  <a:srgbClr val="000000"/>
                </a:solidFill>
                <a:cs typeface="Times New Roman" pitchFamily="18" charset="0"/>
              </a:rPr>
              <a:t>steps starting from </a:t>
            </a:r>
            <a:r>
              <a:rPr lang="en-CA" sz="2000" i="1" dirty="0" smtClean="0">
                <a:solidFill>
                  <a:srgbClr val="000000"/>
                </a:solidFill>
                <a:cs typeface="Times New Roman" pitchFamily="18" charset="0"/>
              </a:rPr>
              <a:t>s</a:t>
            </a:r>
            <a:endParaRPr lang="en-US" sz="2000" i="1" dirty="0">
              <a:solidFill>
                <a:srgbClr val="000000"/>
              </a:solidFill>
            </a:endParaRPr>
          </a:p>
          <a:p>
            <a:pPr marL="339725" indent="-339725">
              <a:lnSpc>
                <a:spcPct val="100000"/>
              </a:lnSpc>
              <a:spcBef>
                <a:spcPts val="1800"/>
              </a:spcBef>
              <a:buFont typeface="Wingdings" pitchFamily="2" charset="2"/>
              <a:buChar char=""/>
            </a:pPr>
            <a:endParaRPr lang="en-US" sz="2000" dirty="0">
              <a:solidFill>
                <a:srgbClr val="000000"/>
              </a:solidFill>
            </a:endParaRPr>
          </a:p>
          <a:p>
            <a:pPr marL="339725" indent="-339725">
              <a:lnSpc>
                <a:spcPct val="100000"/>
              </a:lnSpc>
              <a:spcBef>
                <a:spcPts val="1800"/>
              </a:spcBef>
              <a:buFont typeface="Wingdings" pitchFamily="2" charset="2"/>
              <a:buChar char=""/>
            </a:pPr>
            <a:endParaRPr lang="en-US" sz="2000" dirty="0">
              <a:solidFill>
                <a:srgbClr val="000000"/>
              </a:solidFill>
            </a:endParaRPr>
          </a:p>
        </p:txBody>
      </p:sp>
      <p:graphicFrame>
        <p:nvGraphicFramePr>
          <p:cNvPr id="32770" name="Object 6"/>
          <p:cNvGraphicFramePr>
            <a:graphicFrameLocks noChangeAspect="1"/>
          </p:cNvGraphicFramePr>
          <p:nvPr/>
        </p:nvGraphicFramePr>
        <p:xfrm>
          <a:off x="4500563" y="1000125"/>
          <a:ext cx="1282700" cy="352425"/>
        </p:xfrm>
        <a:graphic>
          <a:graphicData uri="http://schemas.openxmlformats.org/presentationml/2006/ole">
            <p:oleObj spid="_x0000_s32770" name="Equation" r:id="rId4" imgW="647640" imgH="177480" progId="Equation.3">
              <p:embed/>
            </p:oleObj>
          </a:graphicData>
        </a:graphic>
      </p:graphicFrame>
      <p:graphicFrame>
        <p:nvGraphicFramePr>
          <p:cNvPr id="2" name="Object 6"/>
          <p:cNvGraphicFramePr>
            <a:graphicFrameLocks noChangeAspect="1"/>
          </p:cNvGraphicFramePr>
          <p:nvPr/>
        </p:nvGraphicFramePr>
        <p:xfrm>
          <a:off x="2182813" y="4000500"/>
          <a:ext cx="4437062" cy="752475"/>
        </p:xfrm>
        <a:graphic>
          <a:graphicData uri="http://schemas.openxmlformats.org/presentationml/2006/ole">
            <p:oleObj spid="_x0000_s32775" name="Equation" r:id="rId5" imgW="2476440" imgH="45720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More Formally (cont.)</a:t>
            </a:r>
          </a:p>
        </p:txBody>
      </p:sp>
      <p:sp>
        <p:nvSpPr>
          <p:cNvPr id="394245" name="Rectangle 5"/>
          <p:cNvSpPr>
            <a:spLocks noChangeArrowheads="1"/>
          </p:cNvSpPr>
          <p:nvPr/>
        </p:nvSpPr>
        <p:spPr bwMode="auto">
          <a:xfrm>
            <a:off x="0" y="928688"/>
            <a:ext cx="8786813" cy="1223962"/>
          </a:xfrm>
          <a:prstGeom prst="rect">
            <a:avLst/>
          </a:prstGeom>
          <a:noFill/>
          <a:ln w="9525">
            <a:noFill/>
            <a:round/>
            <a:headEnd/>
            <a:tailEnd/>
          </a:ln>
        </p:spPr>
        <p:txBody>
          <a:bodyPr lIns="90000" tIns="46800" rIns="90000" bIns="46800"/>
          <a:lstStyle/>
          <a:p>
            <a:pPr marL="339725" indent="-339725">
              <a:lnSpc>
                <a:spcPct val="100000"/>
              </a:lnSpc>
              <a:spcBef>
                <a:spcPts val="1800"/>
              </a:spcBef>
            </a:pPr>
            <a:endParaRPr lang="en-US" sz="2000" dirty="0">
              <a:solidFill>
                <a:srgbClr val="000000"/>
              </a:solidFill>
            </a:endParaRPr>
          </a:p>
          <a:p>
            <a:pPr marL="339725" indent="-339725">
              <a:lnSpc>
                <a:spcPct val="100000"/>
              </a:lnSpc>
              <a:spcBef>
                <a:spcPts val="1800"/>
              </a:spcBef>
              <a:buFont typeface="Wingdings" pitchFamily="2" charset="2"/>
              <a:buChar char=""/>
            </a:pPr>
            <a:r>
              <a:rPr lang="en-US" sz="2000" dirty="0">
                <a:solidFill>
                  <a:srgbClr val="000000"/>
                </a:solidFill>
              </a:rPr>
              <a:t>An optimal policy is one with maximum expected discounted </a:t>
            </a:r>
            <a:r>
              <a:rPr lang="en-US" sz="2000" dirty="0" smtClean="0">
                <a:solidFill>
                  <a:srgbClr val="000000"/>
                </a:solidFill>
              </a:rPr>
              <a:t>reward for every state.</a:t>
            </a:r>
            <a:endParaRPr lang="en-US" sz="2000" dirty="0">
              <a:solidFill>
                <a:srgbClr val="000000"/>
              </a:solidFill>
            </a:endParaRPr>
          </a:p>
          <a:p>
            <a:pPr marL="739775" lvl="1" indent="-282575">
              <a:spcBef>
                <a:spcPts val="1500"/>
              </a:spcBef>
              <a:buFont typeface="Times New Roman" pitchFamily="18" charset="0"/>
              <a:buChar char="•"/>
            </a:pPr>
            <a:r>
              <a:rPr lang="en-US" sz="2000" dirty="0">
                <a:solidFill>
                  <a:srgbClr val="000000"/>
                </a:solidFill>
              </a:rPr>
              <a:t>A policy </a:t>
            </a:r>
            <a:r>
              <a:rPr lang="ru-RU" sz="2000" i="1" dirty="0">
                <a:solidFill>
                  <a:srgbClr val="000000"/>
                </a:solidFill>
                <a:cs typeface="Times New Roman" pitchFamily="18" charset="0"/>
              </a:rPr>
              <a:t>л</a:t>
            </a:r>
            <a:r>
              <a:rPr lang="en-CA" sz="2000" i="1" dirty="0">
                <a:solidFill>
                  <a:srgbClr val="000000"/>
                </a:solidFill>
                <a:cs typeface="Times New Roman" pitchFamily="18" charset="0"/>
              </a:rPr>
              <a:t>*</a:t>
            </a:r>
            <a:r>
              <a:rPr lang="en-US" sz="2000" dirty="0">
                <a:solidFill>
                  <a:srgbClr val="000000"/>
                </a:solidFill>
              </a:rPr>
              <a:t> </a:t>
            </a:r>
            <a:r>
              <a:rPr lang="en-US" sz="2000" dirty="0">
                <a:solidFill>
                  <a:schemeClr val="tx1"/>
                </a:solidFill>
              </a:rPr>
              <a:t>is</a:t>
            </a:r>
            <a:r>
              <a:rPr lang="en-US" sz="2000" dirty="0">
                <a:solidFill>
                  <a:srgbClr val="000000"/>
                </a:solidFill>
              </a:rPr>
              <a:t> optimal if there is no other policy </a:t>
            </a:r>
            <a:r>
              <a:rPr lang="ru-RU" sz="2000" i="1" dirty="0">
                <a:solidFill>
                  <a:srgbClr val="000000"/>
                </a:solidFill>
                <a:cs typeface="Times New Roman" pitchFamily="18" charset="0"/>
              </a:rPr>
              <a:t>л</a:t>
            </a:r>
            <a:r>
              <a:rPr lang="en-US" sz="2000" i="1" dirty="0">
                <a:solidFill>
                  <a:srgbClr val="000000"/>
                </a:solidFill>
                <a:cs typeface="Times New Roman" pitchFamily="18" charset="0"/>
              </a:rPr>
              <a:t>’  </a:t>
            </a:r>
            <a:r>
              <a:rPr lang="en-US" sz="2000" dirty="0">
                <a:solidFill>
                  <a:srgbClr val="000000"/>
                </a:solidFill>
                <a:cs typeface="Times New Roman" pitchFamily="18" charset="0"/>
              </a:rPr>
              <a:t>and</a:t>
            </a:r>
            <a:r>
              <a:rPr lang="en-US" sz="2000" i="1" dirty="0">
                <a:solidFill>
                  <a:srgbClr val="000000"/>
                </a:solidFill>
                <a:cs typeface="Times New Roman" pitchFamily="18" charset="0"/>
              </a:rPr>
              <a:t> </a:t>
            </a:r>
            <a:r>
              <a:rPr lang="en-US" sz="2000" dirty="0">
                <a:solidFill>
                  <a:srgbClr val="000000"/>
                </a:solidFill>
              </a:rPr>
              <a:t>state s such as                  </a:t>
            </a:r>
          </a:p>
          <a:p>
            <a:pPr marL="739775" lvl="1" indent="-282575">
              <a:spcBef>
                <a:spcPts val="1500"/>
              </a:spcBef>
            </a:pPr>
            <a:r>
              <a:rPr lang="en-US" sz="2000" dirty="0">
                <a:solidFill>
                  <a:srgbClr val="000000"/>
                </a:solidFill>
              </a:rPr>
              <a:t>     U</a:t>
            </a:r>
            <a:r>
              <a:rPr lang="ru-RU" sz="2000" baseline="30000" dirty="0">
                <a:solidFill>
                  <a:srgbClr val="000000"/>
                </a:solidFill>
                <a:cs typeface="Times New Roman" pitchFamily="18" charset="0"/>
              </a:rPr>
              <a:t>п</a:t>
            </a:r>
            <a:r>
              <a:rPr lang="en-US" sz="2000" baseline="30000" dirty="0">
                <a:solidFill>
                  <a:srgbClr val="000000"/>
                </a:solidFill>
                <a:cs typeface="Times New Roman" pitchFamily="18" charset="0"/>
              </a:rPr>
              <a:t>’</a:t>
            </a:r>
            <a:r>
              <a:rPr lang="en-US" sz="2000" dirty="0">
                <a:solidFill>
                  <a:srgbClr val="000000"/>
                </a:solidFill>
              </a:rPr>
              <a:t>(s) &gt; U</a:t>
            </a:r>
            <a:r>
              <a:rPr lang="ru-RU" sz="2000" baseline="30000" dirty="0">
                <a:solidFill>
                  <a:srgbClr val="000000"/>
                </a:solidFill>
                <a:cs typeface="Times New Roman" pitchFamily="18" charset="0"/>
              </a:rPr>
              <a:t>п</a:t>
            </a:r>
            <a:r>
              <a:rPr lang="en-CA" sz="2000" baseline="30000" dirty="0">
                <a:solidFill>
                  <a:srgbClr val="000000"/>
                </a:solidFill>
                <a:cs typeface="Times New Roman" pitchFamily="18" charset="0"/>
              </a:rPr>
              <a:t>*</a:t>
            </a:r>
            <a:r>
              <a:rPr lang="en-US" sz="2000" dirty="0">
                <a:solidFill>
                  <a:srgbClr val="000000"/>
                </a:solidFill>
              </a:rPr>
              <a:t>(s)</a:t>
            </a:r>
          </a:p>
          <a:p>
            <a:pPr marL="739775" lvl="1" indent="-282575">
              <a:spcBef>
                <a:spcPts val="1500"/>
              </a:spcBef>
              <a:buFont typeface="Times New Roman" pitchFamily="18" charset="0"/>
              <a:buChar char="•"/>
            </a:pPr>
            <a:endParaRPr lang="en-US" sz="2000" dirty="0">
              <a:solidFill>
                <a:srgbClr val="000000"/>
              </a:solidFill>
            </a:endParaRPr>
          </a:p>
          <a:p>
            <a:pPr marL="739775" lvl="1" indent="-282575">
              <a:spcBef>
                <a:spcPts val="1500"/>
              </a:spcBef>
              <a:buFont typeface="Arial" charset="0"/>
              <a:buChar char="•"/>
            </a:pPr>
            <a:r>
              <a:rPr lang="en-US" sz="2000" dirty="0">
                <a:solidFill>
                  <a:srgbClr val="000000"/>
                </a:solidFill>
              </a:rPr>
              <a:t>That is an optimal policy gives </a:t>
            </a:r>
            <a:r>
              <a:rPr lang="en-US" sz="2000" dirty="0">
                <a:solidFill>
                  <a:schemeClr val="accent2"/>
                </a:solidFill>
              </a:rPr>
              <a:t>the Maximum Expected Utility (MEU)</a:t>
            </a:r>
          </a:p>
          <a:p>
            <a:pPr marL="739775" lvl="1" indent="-282575">
              <a:spcBef>
                <a:spcPts val="1500"/>
              </a:spcBef>
            </a:pPr>
            <a:endParaRPr lang="en-US" sz="2000" dirty="0">
              <a:solidFill>
                <a:srgbClr val="000000"/>
              </a:solidFill>
            </a:endParaRPr>
          </a:p>
          <a:p>
            <a:pPr marL="339725" indent="-339725">
              <a:lnSpc>
                <a:spcPct val="100000"/>
              </a:lnSpc>
              <a:spcBef>
                <a:spcPts val="1800"/>
              </a:spcBef>
              <a:buFont typeface="Wingdings" pitchFamily="2" charset="2"/>
              <a:buChar char=""/>
            </a:pPr>
            <a:r>
              <a:rPr lang="en-US" sz="2000" dirty="0">
                <a:solidFill>
                  <a:srgbClr val="000000"/>
                </a:solidFill>
              </a:rPr>
              <a:t>For a fully-observable MDP with </a:t>
            </a:r>
            <a:r>
              <a:rPr lang="en-US" sz="2000" b="1" i="1" dirty="0">
                <a:solidFill>
                  <a:schemeClr val="accent2"/>
                </a:solidFill>
              </a:rPr>
              <a:t>stationary dynamics</a:t>
            </a:r>
            <a:r>
              <a:rPr lang="en-US" sz="2000" dirty="0">
                <a:solidFill>
                  <a:srgbClr val="000000"/>
                </a:solidFill>
              </a:rPr>
              <a:t> and </a:t>
            </a:r>
            <a:r>
              <a:rPr lang="en-US" sz="2000" b="1" i="1" dirty="0">
                <a:solidFill>
                  <a:schemeClr val="accent2"/>
                </a:solidFill>
              </a:rPr>
              <a:t>rewards</a:t>
            </a:r>
            <a:r>
              <a:rPr lang="en-US" sz="2000" dirty="0">
                <a:solidFill>
                  <a:srgbClr val="000000"/>
                </a:solidFill>
              </a:rPr>
              <a:t> with </a:t>
            </a:r>
            <a:r>
              <a:rPr lang="en-US" sz="2000" b="1" i="1" dirty="0">
                <a:solidFill>
                  <a:schemeClr val="accent2"/>
                </a:solidFill>
              </a:rPr>
              <a:t>infinite</a:t>
            </a:r>
            <a:r>
              <a:rPr lang="en-US" sz="2000" dirty="0">
                <a:solidFill>
                  <a:srgbClr val="000000"/>
                </a:solidFill>
              </a:rPr>
              <a:t>  or </a:t>
            </a:r>
            <a:r>
              <a:rPr lang="en-US" sz="2000" b="1" i="1" dirty="0">
                <a:solidFill>
                  <a:schemeClr val="accent2"/>
                </a:solidFill>
              </a:rPr>
              <a:t>indefinite</a:t>
            </a:r>
            <a:r>
              <a:rPr lang="en-US" sz="2000" dirty="0">
                <a:solidFill>
                  <a:srgbClr val="000000"/>
                </a:solidFill>
              </a:rPr>
              <a:t>  </a:t>
            </a:r>
            <a:r>
              <a:rPr lang="en-US" sz="2000" b="1" i="1" dirty="0">
                <a:solidFill>
                  <a:schemeClr val="accent2"/>
                </a:solidFill>
              </a:rPr>
              <a:t>horizon</a:t>
            </a:r>
            <a:r>
              <a:rPr lang="en-US" sz="2000" dirty="0">
                <a:solidFill>
                  <a:srgbClr val="000000"/>
                </a:solidFill>
              </a:rPr>
              <a:t>, there is always an optimal stationary policy</a:t>
            </a:r>
            <a:r>
              <a:rPr lang="en-US" sz="2000" dirty="0" smtClean="0">
                <a:solidFill>
                  <a:srgbClr val="000000"/>
                </a:solidFill>
              </a:rPr>
              <a:t>.</a:t>
            </a:r>
          </a:p>
          <a:p>
            <a:pPr marL="339725" indent="-339725">
              <a:lnSpc>
                <a:spcPct val="100000"/>
              </a:lnSpc>
              <a:spcBef>
                <a:spcPts val="1800"/>
              </a:spcBef>
              <a:buFont typeface="Wingdings" pitchFamily="2" charset="2"/>
              <a:buChar char=""/>
            </a:pPr>
            <a:endParaRPr lang="en-US" sz="2000" dirty="0" smtClean="0">
              <a:solidFill>
                <a:srgbClr val="000000"/>
              </a:solidFill>
            </a:endParaRPr>
          </a:p>
          <a:p>
            <a:pPr marL="339725" indent="-339725">
              <a:lnSpc>
                <a:spcPct val="100000"/>
              </a:lnSpc>
              <a:spcBef>
                <a:spcPts val="1800"/>
              </a:spcBef>
            </a:pPr>
            <a:r>
              <a:rPr lang="en-US" sz="2000" smtClean="0">
                <a:solidFill>
                  <a:srgbClr val="000000"/>
                </a:solidFill>
              </a:rPr>
              <a:t>END REVIEW</a:t>
            </a:r>
            <a:endParaRPr lang="en-US"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24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424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424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424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424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424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ChangeArrowheads="1"/>
          </p:cNvSpPr>
          <p:nvPr/>
        </p:nvSpPr>
        <p:spPr bwMode="auto">
          <a:xfrm>
            <a:off x="684213" y="4508500"/>
            <a:ext cx="7848600" cy="647700"/>
          </a:xfrm>
          <a:prstGeom prst="rect">
            <a:avLst/>
          </a:prstGeom>
          <a:solidFill>
            <a:srgbClr val="FFFF99"/>
          </a:solidFill>
          <a:ln w="9525">
            <a:noFill/>
            <a:miter lim="800000"/>
            <a:headEnd/>
            <a:tailEnd/>
          </a:ln>
        </p:spPr>
        <p:txBody>
          <a:bodyPr wrap="none" anchor="ctr"/>
          <a:lstStyle/>
          <a:p>
            <a:endParaRPr lang="en-CA"/>
          </a:p>
        </p:txBody>
      </p:sp>
      <p:sp>
        <p:nvSpPr>
          <p:cNvPr id="67587" name="Rectangle 3"/>
          <p:cNvSpPr>
            <a:spLocks noGrp="1" noChangeArrowheads="1"/>
          </p:cNvSpPr>
          <p:nvPr>
            <p:ph type="title"/>
          </p:nvPr>
        </p:nvSpPr>
        <p:spPr/>
        <p:txBody>
          <a:bodyPr/>
          <a:lstStyle/>
          <a:p>
            <a:pPr eaLnBrk="1" hangingPunct="1"/>
            <a:r>
              <a:rPr lang="en-US" smtClean="0"/>
              <a:t>Overview</a:t>
            </a:r>
          </a:p>
        </p:txBody>
      </p:sp>
      <p:sp>
        <p:nvSpPr>
          <p:cNvPr id="67588" name="Rectangle 4"/>
          <p:cNvSpPr>
            <a:spLocks noGrp="1" noChangeArrowheads="1"/>
          </p:cNvSpPr>
          <p:nvPr>
            <p:ph type="body" idx="1"/>
          </p:nvPr>
        </p:nvSpPr>
        <p:spPr>
          <a:xfrm>
            <a:off x="395288" y="765175"/>
            <a:ext cx="8569325" cy="5472113"/>
          </a:xfrm>
        </p:spPr>
        <p:txBody>
          <a:bodyPr/>
          <a:lstStyle/>
          <a:p>
            <a:pPr eaLnBrk="1" hangingPunct="1"/>
            <a:r>
              <a:rPr lang="en-GB" smtClean="0"/>
              <a:t>Brief review of simpler decision making problems</a:t>
            </a:r>
          </a:p>
          <a:p>
            <a:pPr lvl="1" eaLnBrk="1" hangingPunct="1"/>
            <a:r>
              <a:rPr lang="en-GB" smtClean="0"/>
              <a:t>one-off decisions</a:t>
            </a:r>
          </a:p>
          <a:p>
            <a:pPr lvl="1" eaLnBrk="1" hangingPunct="1"/>
            <a:r>
              <a:rPr lang="en-GB" smtClean="0"/>
              <a:t>sequential decisions</a:t>
            </a:r>
          </a:p>
          <a:p>
            <a:pPr eaLnBrk="1" hangingPunct="1"/>
            <a:r>
              <a:rPr lang="en-GB" smtClean="0"/>
              <a:t>Decision processes and Markov Decision Processes (MDP)</a:t>
            </a:r>
          </a:p>
          <a:p>
            <a:pPr eaLnBrk="1" hangingPunct="1"/>
            <a:r>
              <a:rPr lang="en-GB" smtClean="0"/>
              <a:t>Rewards and Optimal Policies</a:t>
            </a:r>
          </a:p>
          <a:p>
            <a:pPr eaLnBrk="1" hangingPunct="1"/>
            <a:r>
              <a:rPr lang="en-GB" smtClean="0"/>
              <a:t>Defining features of  Markov Decision Process</a:t>
            </a:r>
          </a:p>
          <a:p>
            <a:pPr eaLnBrk="1" hangingPunct="1"/>
            <a:r>
              <a:rPr lang="en-GB" smtClean="0"/>
              <a:t>Solving MDPs </a:t>
            </a:r>
          </a:p>
          <a:p>
            <a:pPr lvl="1" eaLnBrk="1" hangingPunct="1"/>
            <a:r>
              <a:rPr lang="en-GB" smtClean="0"/>
              <a:t>Value Iteration</a:t>
            </a:r>
          </a:p>
          <a:p>
            <a:pPr lvl="1" eaLnBrk="1" hangingPunct="1"/>
            <a:r>
              <a:rPr lang="en-GB" smtClean="0"/>
              <a:t>Policy Iteration</a:t>
            </a:r>
          </a:p>
          <a:p>
            <a:pPr eaLnBrk="1" hangingPunct="1"/>
            <a:r>
              <a:rPr lang="en-GB" smtClean="0">
                <a:solidFill>
                  <a:schemeClr val="tx1"/>
                </a:solidFill>
              </a:rPr>
              <a:t>POMDPs</a:t>
            </a:r>
          </a:p>
          <a:p>
            <a:pPr lvl="1" eaLnBrk="1" hangingPunct="1">
              <a:lnSpc>
                <a:spcPct val="80000"/>
              </a:lnSpc>
            </a:pP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Value Iteration</a:t>
            </a:r>
          </a:p>
        </p:txBody>
      </p:sp>
      <p:sp>
        <p:nvSpPr>
          <p:cNvPr id="34823" name="Rectangle 5"/>
          <p:cNvSpPr>
            <a:spLocks noChangeArrowheads="1"/>
          </p:cNvSpPr>
          <p:nvPr/>
        </p:nvSpPr>
        <p:spPr bwMode="auto">
          <a:xfrm>
            <a:off x="0" y="1214422"/>
            <a:ext cx="8785225" cy="1223963"/>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Algorithm to find an optimal policy and its value for a </a:t>
            </a:r>
            <a:r>
              <a:rPr lang="en-US" sz="2400" dirty="0" smtClean="0">
                <a:solidFill>
                  <a:srgbClr val="000000"/>
                </a:solidFill>
              </a:rPr>
              <a:t>MDP</a:t>
            </a:r>
          </a:p>
          <a:p>
            <a:pPr marL="339725" indent="-339725">
              <a:lnSpc>
                <a:spcPct val="100000"/>
              </a:lnSpc>
              <a:spcBef>
                <a:spcPts val="1800"/>
              </a:spcBef>
              <a:buFont typeface="Wingdings" pitchFamily="2" charset="2"/>
              <a:buChar char=""/>
            </a:pPr>
            <a:r>
              <a:rPr lang="en-US" sz="2400" dirty="0" smtClean="0">
                <a:solidFill>
                  <a:srgbClr val="000000"/>
                </a:solidFill>
              </a:rPr>
              <a:t>The idea is to find the utilities of states, and use them to select the action with the maximum expected utility for each state</a:t>
            </a:r>
            <a:endParaRPr lang="en-US" sz="2400" dirty="0">
              <a:solidFill>
                <a:srgbClr val="000000"/>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Value Iteration: from state utilities to </a:t>
            </a:r>
            <a:r>
              <a:rPr lang="ru-RU" i="1" dirty="0" smtClean="0">
                <a:solidFill>
                  <a:schemeClr val="accent2"/>
                </a:solidFill>
                <a:cs typeface="Times New Roman" pitchFamily="18" charset="0"/>
              </a:rPr>
              <a:t>л</a:t>
            </a:r>
            <a:r>
              <a:rPr lang="en-CA" i="1" dirty="0" smtClean="0">
                <a:solidFill>
                  <a:schemeClr val="accent2"/>
                </a:solidFill>
                <a:cs typeface="Times New Roman" pitchFamily="18" charset="0"/>
              </a:rPr>
              <a:t>*</a:t>
            </a:r>
            <a:r>
              <a:rPr lang="en-GB" dirty="0" smtClean="0"/>
              <a:t> </a:t>
            </a:r>
          </a:p>
        </p:txBody>
      </p:sp>
      <p:sp>
        <p:nvSpPr>
          <p:cNvPr id="34823" name="Rectangle 5"/>
          <p:cNvSpPr>
            <a:spLocks noChangeArrowheads="1"/>
          </p:cNvSpPr>
          <p:nvPr/>
        </p:nvSpPr>
        <p:spPr bwMode="auto">
          <a:xfrm>
            <a:off x="0" y="1214422"/>
            <a:ext cx="8785225" cy="1223963"/>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Remember </a:t>
            </a:r>
            <a:r>
              <a:rPr lang="en-US" sz="2400" dirty="0">
                <a:solidFill>
                  <a:srgbClr val="000000"/>
                </a:solidFill>
              </a:rPr>
              <a:t>that we defined the </a:t>
            </a:r>
            <a:r>
              <a:rPr lang="en-CA" sz="2400" dirty="0">
                <a:solidFill>
                  <a:srgbClr val="000000"/>
                </a:solidFill>
              </a:rPr>
              <a:t>utility of a state </a:t>
            </a:r>
            <a:r>
              <a:rPr lang="en-CA" sz="2400" i="1" dirty="0">
                <a:solidFill>
                  <a:srgbClr val="000000"/>
                </a:solidFill>
              </a:rPr>
              <a:t>s</a:t>
            </a:r>
            <a:r>
              <a:rPr lang="en-CA" sz="2400" dirty="0">
                <a:solidFill>
                  <a:srgbClr val="000000"/>
                </a:solidFill>
              </a:rPr>
              <a:t> as the expected sum of </a:t>
            </a:r>
            <a:r>
              <a:rPr lang="en-CA" sz="2400" dirty="0" smtClean="0">
                <a:solidFill>
                  <a:srgbClr val="000000"/>
                </a:solidFill>
              </a:rPr>
              <a:t>the possible  </a:t>
            </a:r>
            <a:r>
              <a:rPr lang="en-CA" sz="2400" dirty="0">
                <a:solidFill>
                  <a:srgbClr val="000000"/>
                </a:solidFill>
              </a:rPr>
              <a:t>discounted rewards from that point onward</a:t>
            </a: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r>
              <a:rPr lang="en-US" sz="2400" dirty="0" smtClean="0">
                <a:solidFill>
                  <a:srgbClr val="000000"/>
                </a:solidFill>
              </a:rPr>
              <a:t>We </a:t>
            </a:r>
            <a:r>
              <a:rPr lang="en-US" sz="2400" dirty="0">
                <a:solidFill>
                  <a:srgbClr val="000000"/>
                </a:solidFill>
              </a:rPr>
              <a:t>define </a:t>
            </a:r>
            <a:r>
              <a:rPr lang="en-US" sz="2400" i="1" dirty="0">
                <a:solidFill>
                  <a:srgbClr val="000000"/>
                </a:solidFill>
              </a:rPr>
              <a:t>U(s)</a:t>
            </a:r>
            <a:r>
              <a:rPr lang="en-US" sz="2400" dirty="0">
                <a:solidFill>
                  <a:srgbClr val="000000"/>
                </a:solidFill>
              </a:rPr>
              <a:t> as the utility of state s when the agent follows the optimal policy </a:t>
            </a:r>
            <a:r>
              <a:rPr lang="ru-RU" sz="2400" i="1" dirty="0">
                <a:solidFill>
                  <a:srgbClr val="000000"/>
                </a:solidFill>
                <a:cs typeface="Times New Roman" pitchFamily="18" charset="0"/>
              </a:rPr>
              <a:t>л</a:t>
            </a:r>
            <a:r>
              <a:rPr lang="en-CA" sz="2400" i="1" dirty="0" smtClean="0">
                <a:solidFill>
                  <a:srgbClr val="000000"/>
                </a:solidFill>
                <a:cs typeface="Times New Roman" pitchFamily="18" charset="0"/>
              </a:rPr>
              <a:t>* </a:t>
            </a:r>
            <a:r>
              <a:rPr lang="en-CA" sz="2400" dirty="0" smtClean="0">
                <a:solidFill>
                  <a:srgbClr val="000000"/>
                </a:solidFill>
                <a:cs typeface="Times New Roman" pitchFamily="18" charset="0"/>
              </a:rPr>
              <a:t>from s onward </a:t>
            </a:r>
            <a:r>
              <a:rPr lang="en-CA" sz="2400" i="1" dirty="0" smtClean="0">
                <a:solidFill>
                  <a:srgbClr val="000000"/>
                </a:solidFill>
                <a:cs typeface="Times New Roman" pitchFamily="18" charset="0"/>
              </a:rPr>
              <a:t>(</a:t>
            </a:r>
            <a:r>
              <a:rPr lang="en-CA" sz="2400" i="1" dirty="0" err="1" smtClean="0">
                <a:solidFill>
                  <a:srgbClr val="000000"/>
                </a:solidFill>
                <a:cs typeface="Times New Roman" pitchFamily="18" charset="0"/>
              </a:rPr>
              <a:t>i</a:t>
            </a:r>
            <a:r>
              <a:rPr lang="en-CA" sz="2400" i="1" dirty="0" smtClean="0">
                <a:solidFill>
                  <a:srgbClr val="000000"/>
                </a:solidFill>
                <a:cs typeface="Times New Roman" pitchFamily="18" charset="0"/>
              </a:rPr>
              <a:t>. e., </a:t>
            </a:r>
            <a:r>
              <a:rPr lang="en-US" sz="2400" i="1" dirty="0" smtClean="0">
                <a:solidFill>
                  <a:srgbClr val="000000"/>
                </a:solidFill>
              </a:rPr>
              <a:t>U</a:t>
            </a:r>
            <a:r>
              <a:rPr lang="ru-RU" sz="2400" i="1" dirty="0" smtClean="0">
                <a:solidFill>
                  <a:srgbClr val="000000"/>
                </a:solidFill>
                <a:cs typeface="Times New Roman" pitchFamily="18" charset="0"/>
              </a:rPr>
              <a:t> </a:t>
            </a:r>
            <a:r>
              <a:rPr lang="ru-RU" sz="2400" i="1" baseline="30000" dirty="0" smtClean="0">
                <a:solidFill>
                  <a:srgbClr val="000000"/>
                </a:solidFill>
                <a:cs typeface="Times New Roman" pitchFamily="18" charset="0"/>
              </a:rPr>
              <a:t>л</a:t>
            </a:r>
            <a:r>
              <a:rPr lang="en-CA" sz="2400" i="1" baseline="30000" dirty="0" smtClean="0">
                <a:solidFill>
                  <a:srgbClr val="000000"/>
                </a:solidFill>
                <a:cs typeface="Times New Roman" pitchFamily="18" charset="0"/>
              </a:rPr>
              <a:t>*</a:t>
            </a:r>
            <a:r>
              <a:rPr lang="en-US" sz="2400" i="1" dirty="0" smtClean="0">
                <a:solidFill>
                  <a:srgbClr val="000000"/>
                </a:solidFill>
              </a:rPr>
              <a:t>(s))</a:t>
            </a:r>
          </a:p>
          <a:p>
            <a:pPr marL="1254125" lvl="2" indent="-339725">
              <a:lnSpc>
                <a:spcPct val="100000"/>
              </a:lnSpc>
              <a:spcBef>
                <a:spcPts val="1800"/>
              </a:spcBef>
              <a:buFont typeface="Arial" pitchFamily="34" charset="0"/>
              <a:buChar char="•"/>
            </a:pPr>
            <a:r>
              <a:rPr lang="en-US" sz="2400" i="1" dirty="0" smtClean="0">
                <a:solidFill>
                  <a:srgbClr val="000000"/>
                </a:solidFill>
              </a:rPr>
              <a:t> </a:t>
            </a:r>
            <a:r>
              <a:rPr lang="en-US" sz="2400" dirty="0" smtClean="0">
                <a:solidFill>
                  <a:srgbClr val="000000"/>
                </a:solidFill>
              </a:rPr>
              <a:t>aka </a:t>
            </a:r>
            <a:r>
              <a:rPr lang="en-US" sz="2400" dirty="0" smtClean="0">
                <a:solidFill>
                  <a:schemeClr val="accent2"/>
                </a:solidFill>
              </a:rPr>
              <a:t>value of </a:t>
            </a:r>
            <a:r>
              <a:rPr lang="ru-RU" sz="2400" dirty="0" smtClean="0">
                <a:solidFill>
                  <a:schemeClr val="accent2"/>
                </a:solidFill>
                <a:cs typeface="Times New Roman" pitchFamily="18" charset="0"/>
              </a:rPr>
              <a:t>л</a:t>
            </a:r>
            <a:r>
              <a:rPr lang="en-CA" sz="2400" dirty="0" smtClean="0">
                <a:solidFill>
                  <a:schemeClr val="accent2"/>
                </a:solidFill>
                <a:cs typeface="Times New Roman" pitchFamily="18" charset="0"/>
              </a:rPr>
              <a:t>*</a:t>
            </a:r>
            <a:endParaRPr lang="en-US" sz="2400" dirty="0">
              <a:solidFill>
                <a:schemeClr val="accent2"/>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p:txBody>
      </p:sp>
      <p:graphicFrame>
        <p:nvGraphicFramePr>
          <p:cNvPr id="379910" name="Object 6"/>
          <p:cNvGraphicFramePr>
            <a:graphicFrameLocks noChangeAspect="1"/>
          </p:cNvGraphicFramePr>
          <p:nvPr/>
        </p:nvGraphicFramePr>
        <p:xfrm>
          <a:off x="2285984" y="2285992"/>
          <a:ext cx="4437062" cy="752475"/>
        </p:xfrm>
        <a:graphic>
          <a:graphicData uri="http://schemas.openxmlformats.org/presentationml/2006/ole">
            <p:oleObj spid="_x0000_s34822" name="Equation" r:id="rId4" imgW="2476440" imgH="45720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99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U(s) and R(s)</a:t>
            </a:r>
          </a:p>
        </p:txBody>
      </p:sp>
      <p:sp>
        <p:nvSpPr>
          <p:cNvPr id="37893" name="Rectangle 5"/>
          <p:cNvSpPr>
            <a:spLocks noChangeArrowheads="1"/>
          </p:cNvSpPr>
          <p:nvPr/>
        </p:nvSpPr>
        <p:spPr bwMode="auto">
          <a:xfrm>
            <a:off x="358775" y="1214422"/>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Note that </a:t>
            </a:r>
            <a:r>
              <a:rPr lang="en-US" sz="2400" dirty="0" smtClean="0">
                <a:solidFill>
                  <a:srgbClr val="000000"/>
                </a:solidFill>
              </a:rPr>
              <a:t>U(s</a:t>
            </a:r>
            <a:r>
              <a:rPr lang="en-US" sz="2400" dirty="0">
                <a:solidFill>
                  <a:srgbClr val="000000"/>
                </a:solidFill>
              </a:rPr>
              <a:t>) and R(s) are quite different quantities</a:t>
            </a:r>
          </a:p>
          <a:p>
            <a:pPr marL="739775" lvl="1" indent="-282575">
              <a:spcBef>
                <a:spcPts val="1500"/>
              </a:spcBef>
              <a:buFont typeface="Times New Roman" pitchFamily="18" charset="0"/>
              <a:buChar char="•"/>
            </a:pPr>
            <a:r>
              <a:rPr lang="en-US" sz="2000" dirty="0">
                <a:solidFill>
                  <a:srgbClr val="000000"/>
                </a:solidFill>
              </a:rPr>
              <a:t>R(s) is the short term reward related to s</a:t>
            </a:r>
          </a:p>
          <a:p>
            <a:pPr marL="739775" lvl="1" indent="-282575">
              <a:spcBef>
                <a:spcPts val="1500"/>
              </a:spcBef>
              <a:buFont typeface="Times New Roman" pitchFamily="18" charset="0"/>
              <a:buChar char="•"/>
            </a:pPr>
            <a:r>
              <a:rPr lang="en-US" sz="2000" dirty="0" smtClean="0">
                <a:solidFill>
                  <a:srgbClr val="000000"/>
                </a:solidFill>
              </a:rPr>
              <a:t>U(s</a:t>
            </a:r>
            <a:r>
              <a:rPr lang="en-US" sz="2000" dirty="0">
                <a:solidFill>
                  <a:srgbClr val="000000"/>
                </a:solidFill>
              </a:rPr>
              <a:t>) is the expected long term total reward from s onward if following </a:t>
            </a:r>
            <a:r>
              <a:rPr lang="ru-RU" sz="2000" i="1" dirty="0" smtClean="0">
                <a:solidFill>
                  <a:srgbClr val="000000"/>
                </a:solidFill>
                <a:cs typeface="Times New Roman" pitchFamily="18" charset="0"/>
              </a:rPr>
              <a:t>л</a:t>
            </a:r>
            <a:r>
              <a:rPr lang="en-US" sz="2000" i="1" dirty="0" smtClean="0">
                <a:solidFill>
                  <a:srgbClr val="000000"/>
                </a:solidFill>
                <a:cs typeface="Times New Roman" pitchFamily="18" charset="0"/>
              </a:rPr>
              <a:t>*</a:t>
            </a:r>
            <a:endParaRPr lang="en-US" sz="2000" i="1" dirty="0">
              <a:solidFill>
                <a:srgbClr val="000000"/>
              </a:solidFill>
              <a:cs typeface="Times New Roman" pitchFamily="18" charset="0"/>
            </a:endParaRPr>
          </a:p>
          <a:p>
            <a:pPr marL="339725" indent="-339725">
              <a:lnSpc>
                <a:spcPct val="100000"/>
              </a:lnSpc>
              <a:spcBef>
                <a:spcPts val="1800"/>
              </a:spcBef>
              <a:buFont typeface="Wingdings" pitchFamily="2" charset="2"/>
              <a:buChar char=""/>
            </a:pPr>
            <a:r>
              <a:rPr lang="en-US" sz="2400" dirty="0">
                <a:solidFill>
                  <a:srgbClr val="000000"/>
                </a:solidFill>
              </a:rPr>
              <a:t>Example: </a:t>
            </a:r>
            <a:r>
              <a:rPr lang="en-US" sz="2400" dirty="0" smtClean="0">
                <a:solidFill>
                  <a:srgbClr val="000000"/>
                </a:solidFill>
              </a:rPr>
              <a:t>U(s</a:t>
            </a:r>
            <a:r>
              <a:rPr lang="en-US" sz="2400" dirty="0">
                <a:solidFill>
                  <a:srgbClr val="000000"/>
                </a:solidFill>
              </a:rPr>
              <a:t>) for the optimal policy we found for the grid problem with </a:t>
            </a:r>
            <a:r>
              <a:rPr lang="en-US" sz="2400" i="1" dirty="0">
                <a:solidFill>
                  <a:srgbClr val="000000"/>
                </a:solidFill>
              </a:rPr>
              <a:t>R(s non-terminal)</a:t>
            </a:r>
            <a:r>
              <a:rPr lang="en-US" sz="2400" dirty="0">
                <a:solidFill>
                  <a:srgbClr val="000000"/>
                </a:solidFill>
              </a:rPr>
              <a:t> = -0.04 and </a:t>
            </a:r>
            <a:r>
              <a:rPr lang="el-GR" sz="2400" dirty="0">
                <a:solidFill>
                  <a:schemeClr val="tx1"/>
                </a:solidFill>
                <a:cs typeface="Times New Roman" pitchFamily="18" charset="0"/>
              </a:rPr>
              <a:t>γ</a:t>
            </a:r>
            <a:r>
              <a:rPr lang="en-US" sz="2400" dirty="0">
                <a:solidFill>
                  <a:schemeClr val="tx1"/>
                </a:solidFill>
                <a:cs typeface="Times New Roman" pitchFamily="18" charset="0"/>
              </a:rPr>
              <a:t> =1</a:t>
            </a:r>
            <a:endParaRPr lang="el-GR" sz="2400" dirty="0">
              <a:solidFill>
                <a:schemeClr val="tx1"/>
              </a:solidFill>
              <a:cs typeface="Times New Roman" pitchFamily="18" charset="0"/>
            </a:endParaRPr>
          </a:p>
        </p:txBody>
      </p:sp>
      <p:pic>
        <p:nvPicPr>
          <p:cNvPr id="37894" name="Picture 12"/>
          <p:cNvPicPr>
            <a:picLocks noChangeAspect="1" noChangeArrowheads="1"/>
          </p:cNvPicPr>
          <p:nvPr/>
        </p:nvPicPr>
        <p:blipFill>
          <a:blip r:embed="rId4" cstate="print"/>
          <a:srcRect/>
          <a:stretch>
            <a:fillRect/>
          </a:stretch>
        </p:blipFill>
        <p:spPr bwMode="auto">
          <a:xfrm>
            <a:off x="1857356" y="4143380"/>
            <a:ext cx="2705100" cy="2095500"/>
          </a:xfrm>
          <a:prstGeom prst="rect">
            <a:avLst/>
          </a:prstGeom>
          <a:noFill/>
          <a:ln w="9525">
            <a:noFill/>
            <a:miter lim="800000"/>
            <a:headEnd/>
            <a:tailEnd/>
          </a:ln>
        </p:spPr>
      </p:pic>
      <p:pic>
        <p:nvPicPr>
          <p:cNvPr id="37895" name="Picture 13"/>
          <p:cNvPicPr>
            <a:picLocks noChangeAspect="1" noChangeArrowheads="1"/>
          </p:cNvPicPr>
          <p:nvPr/>
        </p:nvPicPr>
        <p:blipFill>
          <a:blip r:embed="rId5" cstate="print"/>
          <a:srcRect/>
          <a:stretch>
            <a:fillRect/>
          </a:stretch>
        </p:blipFill>
        <p:spPr bwMode="auto">
          <a:xfrm>
            <a:off x="5168881" y="4143380"/>
            <a:ext cx="2733675" cy="210502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Value Iteration: from state utilities to </a:t>
            </a:r>
            <a:r>
              <a:rPr lang="ru-RU" i="1" dirty="0" smtClean="0">
                <a:solidFill>
                  <a:schemeClr val="accent2"/>
                </a:solidFill>
                <a:cs typeface="Times New Roman" pitchFamily="18" charset="0"/>
              </a:rPr>
              <a:t>л</a:t>
            </a:r>
            <a:r>
              <a:rPr lang="en-CA" i="1" dirty="0" smtClean="0">
                <a:solidFill>
                  <a:schemeClr val="accent2"/>
                </a:solidFill>
                <a:cs typeface="Times New Roman" pitchFamily="18" charset="0"/>
              </a:rPr>
              <a:t>*</a:t>
            </a:r>
            <a:r>
              <a:rPr lang="en-GB" dirty="0" smtClean="0"/>
              <a:t> </a:t>
            </a:r>
          </a:p>
        </p:txBody>
      </p:sp>
      <p:sp>
        <p:nvSpPr>
          <p:cNvPr id="34823" name="Rectangle 5"/>
          <p:cNvSpPr>
            <a:spLocks noChangeArrowheads="1"/>
          </p:cNvSpPr>
          <p:nvPr/>
        </p:nvSpPr>
        <p:spPr bwMode="auto">
          <a:xfrm>
            <a:off x="714348" y="1214422"/>
            <a:ext cx="8215338" cy="1223963"/>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Now the </a:t>
            </a:r>
            <a:r>
              <a:rPr lang="en-US" sz="2400" dirty="0">
                <a:solidFill>
                  <a:srgbClr val="000000"/>
                </a:solidFill>
              </a:rPr>
              <a:t>agent </a:t>
            </a:r>
            <a:r>
              <a:rPr lang="en-US" sz="2400" dirty="0" smtClean="0">
                <a:solidFill>
                  <a:srgbClr val="000000"/>
                </a:solidFill>
              </a:rPr>
              <a:t>can  </a:t>
            </a:r>
            <a:r>
              <a:rPr lang="en-US" sz="2400" dirty="0">
                <a:solidFill>
                  <a:srgbClr val="000000"/>
                </a:solidFill>
              </a:rPr>
              <a:t>chose the action that implements the MEU principle: </a:t>
            </a:r>
            <a:r>
              <a:rPr lang="en-US" sz="2400" dirty="0" smtClean="0">
                <a:solidFill>
                  <a:srgbClr val="000000"/>
                </a:solidFill>
              </a:rPr>
              <a:t>maximize </a:t>
            </a:r>
            <a:r>
              <a:rPr lang="en-US" sz="2400" dirty="0">
                <a:solidFill>
                  <a:srgbClr val="000000"/>
                </a:solidFill>
              </a:rPr>
              <a:t>the expected utility of the subsequent state</a:t>
            </a: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p:txBody>
      </p:sp>
      <p:sp>
        <p:nvSpPr>
          <p:cNvPr id="396296" name="AutoShape 8"/>
          <p:cNvSpPr>
            <a:spLocks noChangeArrowheads="1"/>
          </p:cNvSpPr>
          <p:nvPr/>
        </p:nvSpPr>
        <p:spPr bwMode="auto">
          <a:xfrm>
            <a:off x="373048" y="3500432"/>
            <a:ext cx="2500313" cy="642937"/>
          </a:xfrm>
          <a:prstGeom prst="wedgeRectCallout">
            <a:avLst>
              <a:gd name="adj1" fmla="val 124731"/>
              <a:gd name="adj2" fmla="val -94599"/>
            </a:avLst>
          </a:prstGeom>
          <a:solidFill>
            <a:srgbClr val="FFFF99"/>
          </a:solidFill>
          <a:ln w="9525">
            <a:solidFill>
              <a:schemeClr val="tx1"/>
            </a:solidFill>
            <a:miter lim="800000"/>
            <a:headEnd/>
            <a:tailEnd/>
          </a:ln>
        </p:spPr>
        <p:txBody>
          <a:bodyPr/>
          <a:lstStyle/>
          <a:p>
            <a:pPr algn="ctr"/>
            <a:r>
              <a:rPr lang="en-US" sz="2000">
                <a:solidFill>
                  <a:schemeClr val="tx1"/>
                </a:solidFill>
              </a:rPr>
              <a:t>states reachable </a:t>
            </a:r>
          </a:p>
          <a:p>
            <a:pPr algn="ctr"/>
            <a:r>
              <a:rPr lang="en-US" sz="2000">
                <a:solidFill>
                  <a:schemeClr val="tx1"/>
                </a:solidFill>
              </a:rPr>
              <a:t>from s by doing a</a:t>
            </a:r>
          </a:p>
        </p:txBody>
      </p:sp>
      <p:sp>
        <p:nvSpPr>
          <p:cNvPr id="396298" name="AutoShape 10"/>
          <p:cNvSpPr>
            <a:spLocks noChangeArrowheads="1"/>
          </p:cNvSpPr>
          <p:nvPr/>
        </p:nvSpPr>
        <p:spPr bwMode="auto">
          <a:xfrm>
            <a:off x="6945298" y="2500307"/>
            <a:ext cx="1928813" cy="1008062"/>
          </a:xfrm>
          <a:prstGeom prst="wedgeRectCallout">
            <a:avLst>
              <a:gd name="adj1" fmla="val -69019"/>
              <a:gd name="adj2" fmla="val 2773"/>
            </a:avLst>
          </a:prstGeom>
          <a:solidFill>
            <a:srgbClr val="FFFF99"/>
          </a:solidFill>
          <a:ln w="9525">
            <a:solidFill>
              <a:schemeClr val="tx1"/>
            </a:solidFill>
            <a:miter lim="800000"/>
            <a:headEnd/>
            <a:tailEnd/>
          </a:ln>
        </p:spPr>
        <p:txBody>
          <a:bodyPr/>
          <a:lstStyle/>
          <a:p>
            <a:r>
              <a:rPr lang="en-US" sz="2000" dirty="0">
                <a:solidFill>
                  <a:srgbClr val="000000"/>
                </a:solidFill>
              </a:rPr>
              <a:t>expected value of following policy </a:t>
            </a:r>
            <a:r>
              <a:rPr lang="az-Cyrl-AZ" sz="2000" dirty="0">
                <a:solidFill>
                  <a:srgbClr val="000000"/>
                </a:solidFill>
              </a:rPr>
              <a:t>л</a:t>
            </a:r>
            <a:r>
              <a:rPr lang="en-CA" sz="2000" dirty="0">
                <a:solidFill>
                  <a:srgbClr val="000000"/>
                </a:solidFill>
              </a:rPr>
              <a:t>* </a:t>
            </a:r>
            <a:r>
              <a:rPr lang="en-US" sz="2000" dirty="0">
                <a:solidFill>
                  <a:srgbClr val="000000"/>
                </a:solidFill>
              </a:rPr>
              <a:t>in s’</a:t>
            </a:r>
          </a:p>
        </p:txBody>
      </p:sp>
      <p:sp>
        <p:nvSpPr>
          <p:cNvPr id="396299" name="AutoShape 11"/>
          <p:cNvSpPr>
            <a:spLocks noChangeArrowheads="1"/>
          </p:cNvSpPr>
          <p:nvPr/>
        </p:nvSpPr>
        <p:spPr bwMode="auto">
          <a:xfrm>
            <a:off x="3301986" y="3929057"/>
            <a:ext cx="4857750" cy="357187"/>
          </a:xfrm>
          <a:prstGeom prst="wedgeRectCallout">
            <a:avLst>
              <a:gd name="adj1" fmla="val -6727"/>
              <a:gd name="adj2" fmla="val -272690"/>
            </a:avLst>
          </a:prstGeom>
          <a:solidFill>
            <a:srgbClr val="FFFF99"/>
          </a:solidFill>
          <a:ln w="9525">
            <a:solidFill>
              <a:schemeClr val="tx1"/>
            </a:solidFill>
            <a:miter lim="800000"/>
            <a:headEnd/>
            <a:tailEnd/>
          </a:ln>
        </p:spPr>
        <p:txBody>
          <a:bodyPr/>
          <a:lstStyle/>
          <a:p>
            <a:r>
              <a:rPr lang="en-US" sz="2000" dirty="0">
                <a:solidFill>
                  <a:schemeClr val="tx1"/>
                </a:solidFill>
              </a:rPr>
              <a:t>Probability of getting to </a:t>
            </a:r>
            <a:r>
              <a:rPr lang="en-US" sz="2000" i="1" dirty="0">
                <a:solidFill>
                  <a:schemeClr val="tx1"/>
                </a:solidFill>
              </a:rPr>
              <a:t>s’</a:t>
            </a:r>
            <a:r>
              <a:rPr lang="en-US" sz="2000" dirty="0">
                <a:solidFill>
                  <a:schemeClr val="tx1"/>
                </a:solidFill>
              </a:rPr>
              <a:t> from </a:t>
            </a:r>
            <a:r>
              <a:rPr lang="en-US" sz="2000" i="1" dirty="0">
                <a:solidFill>
                  <a:schemeClr val="tx1"/>
                </a:solidFill>
              </a:rPr>
              <a:t>s</a:t>
            </a:r>
            <a:r>
              <a:rPr lang="en-US" sz="2000" dirty="0">
                <a:solidFill>
                  <a:schemeClr val="tx1"/>
                </a:solidFill>
              </a:rPr>
              <a:t> via </a:t>
            </a:r>
            <a:r>
              <a:rPr lang="en-US" sz="2000" i="1" dirty="0">
                <a:solidFill>
                  <a:schemeClr val="tx1"/>
                </a:solidFill>
              </a:rPr>
              <a:t>a</a:t>
            </a:r>
          </a:p>
        </p:txBody>
      </p:sp>
      <p:graphicFrame>
        <p:nvGraphicFramePr>
          <p:cNvPr id="2" name="Object 6"/>
          <p:cNvGraphicFramePr>
            <a:graphicFrameLocks noChangeAspect="1"/>
          </p:cNvGraphicFramePr>
          <p:nvPr/>
        </p:nvGraphicFramePr>
        <p:xfrm>
          <a:off x="2571736" y="2571744"/>
          <a:ext cx="4164012" cy="730250"/>
        </p:xfrm>
        <a:graphic>
          <a:graphicData uri="http://schemas.openxmlformats.org/presentationml/2006/ole">
            <p:oleObj spid="_x0000_s283650" name="Equation" r:id="rId4" imgW="2323800" imgH="4442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48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62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62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6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6" grpId="0" animBg="1"/>
      <p:bldP spid="396298" grpId="0" animBg="1"/>
      <p:bldP spid="39629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2"/>
          <p:cNvSpPr>
            <a:spLocks noGrp="1" noChangeArrowheads="1"/>
          </p:cNvSpPr>
          <p:nvPr>
            <p:ph type="title"/>
          </p:nvPr>
        </p:nvSpPr>
        <p:spPr>
          <a:xfrm>
            <a:off x="214282"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a:t>
            </a:r>
          </a:p>
        </p:txBody>
      </p:sp>
      <p:sp>
        <p:nvSpPr>
          <p:cNvPr id="38919"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pic>
        <p:nvPicPr>
          <p:cNvPr id="38920" name="Picture 7"/>
          <p:cNvPicPr>
            <a:picLocks noChangeAspect="1" noChangeArrowheads="1"/>
          </p:cNvPicPr>
          <p:nvPr/>
        </p:nvPicPr>
        <p:blipFill>
          <a:blip r:embed="rId4" cstate="print"/>
          <a:srcRect/>
          <a:stretch>
            <a:fillRect/>
          </a:stretch>
        </p:blipFill>
        <p:spPr bwMode="auto">
          <a:xfrm>
            <a:off x="4643438" y="671804"/>
            <a:ext cx="3214710" cy="2476194"/>
          </a:xfrm>
          <a:prstGeom prst="rect">
            <a:avLst/>
          </a:prstGeom>
          <a:noFill/>
          <a:ln w="9525">
            <a:noFill/>
            <a:miter lim="800000"/>
            <a:headEnd/>
            <a:tailEnd/>
          </a:ln>
        </p:spPr>
      </p:pic>
      <p:sp>
        <p:nvSpPr>
          <p:cNvPr id="38921" name="Rectangle 9"/>
          <p:cNvSpPr>
            <a:spLocks noChangeArrowheads="1"/>
          </p:cNvSpPr>
          <p:nvPr/>
        </p:nvSpPr>
        <p:spPr bwMode="auto">
          <a:xfrm>
            <a:off x="179388" y="335756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To find the best action in (1,1)</a:t>
            </a:r>
          </a:p>
        </p:txBody>
      </p:sp>
      <p:graphicFrame>
        <p:nvGraphicFramePr>
          <p:cNvPr id="38915" name="Object 10"/>
          <p:cNvGraphicFramePr>
            <a:graphicFrameLocks noChangeAspect="1"/>
          </p:cNvGraphicFramePr>
          <p:nvPr>
            <p:ph sz="half" idx="2"/>
          </p:nvPr>
        </p:nvGraphicFramePr>
        <p:xfrm>
          <a:off x="2000250" y="4003675"/>
          <a:ext cx="5051425" cy="1173163"/>
        </p:xfrm>
        <a:graphic>
          <a:graphicData uri="http://schemas.openxmlformats.org/presentationml/2006/ole">
            <p:oleObj spid="_x0000_s253954" name="Equation" r:id="rId5" imgW="3936960" imgH="914400" progId="Equation.3">
              <p:embed/>
            </p:oleObj>
          </a:graphicData>
        </a:graphic>
      </p:graphicFrame>
      <p:graphicFrame>
        <p:nvGraphicFramePr>
          <p:cNvPr id="2" name="Object 6"/>
          <p:cNvGraphicFramePr>
            <a:graphicFrameLocks noChangeAspect="1"/>
          </p:cNvGraphicFramePr>
          <p:nvPr/>
        </p:nvGraphicFramePr>
        <p:xfrm>
          <a:off x="214282" y="714356"/>
          <a:ext cx="4164012" cy="730250"/>
        </p:xfrm>
        <a:graphic>
          <a:graphicData uri="http://schemas.openxmlformats.org/presentationml/2006/ole">
            <p:oleObj spid="_x0000_s253957" name="Equation" r:id="rId6" imgW="2323800" imgH="444240" progId="Equation.3">
              <p:embed/>
            </p:oleObj>
          </a:graphicData>
        </a:graphic>
      </p:graphicFrame>
      <p:grpSp>
        <p:nvGrpSpPr>
          <p:cNvPr id="14" name="Group 13"/>
          <p:cNvGrpSpPr/>
          <p:nvPr/>
        </p:nvGrpSpPr>
        <p:grpSpPr>
          <a:xfrm>
            <a:off x="3500430" y="1857364"/>
            <a:ext cx="3429024" cy="2428892"/>
            <a:chOff x="3500430" y="1857364"/>
            <a:chExt cx="3429024" cy="2428892"/>
          </a:xfrm>
        </p:grpSpPr>
        <p:grpSp>
          <p:nvGrpSpPr>
            <p:cNvPr id="9" name="Group 20"/>
            <p:cNvGrpSpPr/>
            <p:nvPr/>
          </p:nvGrpSpPr>
          <p:grpSpPr>
            <a:xfrm>
              <a:off x="4929190" y="1857364"/>
              <a:ext cx="785818" cy="447680"/>
              <a:chOff x="3711388" y="5501496"/>
              <a:chExt cx="712694" cy="447680"/>
            </a:xfrm>
          </p:grpSpPr>
          <p:cxnSp>
            <p:nvCxnSpPr>
              <p:cNvPr id="10" name="Straight Arrow Connector 9"/>
              <p:cNvCxnSpPr/>
              <p:nvPr/>
            </p:nvCxnSpPr>
            <p:spPr bwMode="auto">
              <a:xfrm rot="5400000" flipH="1" flipV="1">
                <a:off x="3786182" y="5715016"/>
                <a:ext cx="428628" cy="1588"/>
              </a:xfrm>
              <a:prstGeom prst="straightConnector1">
                <a:avLst/>
              </a:prstGeom>
              <a:solidFill>
                <a:srgbClr val="00B8FF"/>
              </a:solidFill>
              <a:ln w="63500" cap="flat" cmpd="sng" algn="ctr">
                <a:solidFill>
                  <a:schemeClr val="accent1">
                    <a:lumMod val="75000"/>
                  </a:schemeClr>
                </a:solidFill>
                <a:prstDash val="solid"/>
                <a:round/>
                <a:headEnd type="none" w="med" len="med"/>
                <a:tailEnd type="arrow"/>
              </a:ln>
              <a:effectLst/>
            </p:spPr>
          </p:cxnSp>
          <p:cxnSp>
            <p:nvCxnSpPr>
              <p:cNvPr id="11" name="Straight Arrow Connector 10"/>
              <p:cNvCxnSpPr/>
              <p:nvPr/>
            </p:nvCxnSpPr>
            <p:spPr bwMode="auto">
              <a:xfrm>
                <a:off x="4071934" y="5939648"/>
                <a:ext cx="352148" cy="3952"/>
              </a:xfrm>
              <a:prstGeom prst="straightConnector1">
                <a:avLst/>
              </a:prstGeom>
              <a:solidFill>
                <a:srgbClr val="00B8FF"/>
              </a:solidFill>
              <a:ln w="38100" cap="flat" cmpd="sng" algn="ctr">
                <a:solidFill>
                  <a:srgbClr val="00B050"/>
                </a:solidFill>
                <a:prstDash val="solid"/>
                <a:round/>
                <a:headEnd type="none" w="med" len="med"/>
                <a:tailEnd type="arrow"/>
              </a:ln>
              <a:effectLst/>
            </p:spPr>
          </p:cxnSp>
          <p:cxnSp>
            <p:nvCxnSpPr>
              <p:cNvPr id="12" name="Straight Arrow Connector 11"/>
              <p:cNvCxnSpPr/>
              <p:nvPr/>
            </p:nvCxnSpPr>
            <p:spPr bwMode="auto">
              <a:xfrm rot="10800000">
                <a:off x="3711388" y="5943601"/>
                <a:ext cx="227194" cy="5575"/>
              </a:xfrm>
              <a:prstGeom prst="straightConnector1">
                <a:avLst/>
              </a:prstGeom>
              <a:solidFill>
                <a:srgbClr val="00B8FF"/>
              </a:solidFill>
              <a:ln w="38100" cap="flat" cmpd="sng" algn="ctr">
                <a:solidFill>
                  <a:srgbClr val="00B050"/>
                </a:solidFill>
                <a:prstDash val="solid"/>
                <a:round/>
                <a:headEnd type="none" w="med" len="med"/>
                <a:tailEnd type="arrow"/>
              </a:ln>
              <a:effectLst/>
            </p:spPr>
          </p:cxnSp>
        </p:grpSp>
        <p:sp>
          <p:nvSpPr>
            <p:cNvPr id="13" name="Rectangle 12"/>
            <p:cNvSpPr/>
            <p:nvPr/>
          </p:nvSpPr>
          <p:spPr bwMode="auto">
            <a:xfrm>
              <a:off x="3500430" y="4040372"/>
              <a:ext cx="3429024" cy="245884"/>
            </a:xfrm>
            <a:prstGeom prst="rect">
              <a:avLst/>
            </a:prstGeom>
            <a:noFill/>
            <a:ln w="2222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2"/>
          <p:cNvSpPr>
            <a:spLocks noGrp="1" noChangeArrowheads="1"/>
          </p:cNvSpPr>
          <p:nvPr>
            <p:ph type="title"/>
          </p:nvPr>
        </p:nvSpPr>
        <p:spPr>
          <a:xfrm>
            <a:off x="214282"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a:t>
            </a:r>
          </a:p>
        </p:txBody>
      </p:sp>
      <p:sp>
        <p:nvSpPr>
          <p:cNvPr id="38919"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pic>
        <p:nvPicPr>
          <p:cNvPr id="38920" name="Picture 7"/>
          <p:cNvPicPr>
            <a:picLocks noChangeAspect="1" noChangeArrowheads="1"/>
          </p:cNvPicPr>
          <p:nvPr/>
        </p:nvPicPr>
        <p:blipFill>
          <a:blip r:embed="rId4" cstate="print"/>
          <a:srcRect/>
          <a:stretch>
            <a:fillRect/>
          </a:stretch>
        </p:blipFill>
        <p:spPr bwMode="auto">
          <a:xfrm>
            <a:off x="4643438" y="671804"/>
            <a:ext cx="3214710" cy="2476194"/>
          </a:xfrm>
          <a:prstGeom prst="rect">
            <a:avLst/>
          </a:prstGeom>
          <a:noFill/>
          <a:ln w="9525">
            <a:noFill/>
            <a:miter lim="800000"/>
            <a:headEnd/>
            <a:tailEnd/>
          </a:ln>
        </p:spPr>
      </p:pic>
      <p:sp>
        <p:nvSpPr>
          <p:cNvPr id="38921" name="Rectangle 9"/>
          <p:cNvSpPr>
            <a:spLocks noChangeArrowheads="1"/>
          </p:cNvSpPr>
          <p:nvPr/>
        </p:nvSpPr>
        <p:spPr bwMode="auto">
          <a:xfrm>
            <a:off x="179388" y="335756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To find the best action in (1,1)</a:t>
            </a:r>
          </a:p>
        </p:txBody>
      </p:sp>
      <p:graphicFrame>
        <p:nvGraphicFramePr>
          <p:cNvPr id="38915" name="Object 10"/>
          <p:cNvGraphicFramePr>
            <a:graphicFrameLocks noChangeAspect="1"/>
          </p:cNvGraphicFramePr>
          <p:nvPr>
            <p:ph sz="half" idx="2"/>
          </p:nvPr>
        </p:nvGraphicFramePr>
        <p:xfrm>
          <a:off x="2000250" y="4003675"/>
          <a:ext cx="5051425" cy="1173163"/>
        </p:xfrm>
        <a:graphic>
          <a:graphicData uri="http://schemas.openxmlformats.org/presentationml/2006/ole">
            <p:oleObj spid="_x0000_s284674" name="Equation" r:id="rId5" imgW="3936960" imgH="914400" progId="Equation.3">
              <p:embed/>
            </p:oleObj>
          </a:graphicData>
        </a:graphic>
      </p:graphicFrame>
      <p:graphicFrame>
        <p:nvGraphicFramePr>
          <p:cNvPr id="3" name="Object 6"/>
          <p:cNvGraphicFramePr>
            <a:graphicFrameLocks noChangeAspect="1"/>
          </p:cNvGraphicFramePr>
          <p:nvPr/>
        </p:nvGraphicFramePr>
        <p:xfrm>
          <a:off x="214313" y="714375"/>
          <a:ext cx="4164012" cy="730250"/>
        </p:xfrm>
        <a:graphic>
          <a:graphicData uri="http://schemas.openxmlformats.org/presentationml/2006/ole">
            <p:oleObj spid="_x0000_s284678" name="Equation" r:id="rId6" imgW="2323800" imgH="444240" progId="Equation.3">
              <p:embed/>
            </p:oleObj>
          </a:graphicData>
        </a:graphic>
      </p:graphicFrame>
      <p:grpSp>
        <p:nvGrpSpPr>
          <p:cNvPr id="14" name="Group 13"/>
          <p:cNvGrpSpPr/>
          <p:nvPr/>
        </p:nvGrpSpPr>
        <p:grpSpPr>
          <a:xfrm>
            <a:off x="3434316" y="2071678"/>
            <a:ext cx="3495138" cy="2500330"/>
            <a:chOff x="3434316" y="2071678"/>
            <a:chExt cx="3495138" cy="2500330"/>
          </a:xfrm>
        </p:grpSpPr>
        <p:grpSp>
          <p:nvGrpSpPr>
            <p:cNvPr id="6" name="Group 46"/>
            <p:cNvGrpSpPr/>
            <p:nvPr/>
          </p:nvGrpSpPr>
          <p:grpSpPr>
            <a:xfrm flipH="1">
              <a:off x="4643438" y="2071678"/>
              <a:ext cx="785818" cy="838203"/>
              <a:chOff x="2571736" y="5000636"/>
              <a:chExt cx="642941" cy="838203"/>
            </a:xfrm>
          </p:grpSpPr>
          <p:cxnSp>
            <p:nvCxnSpPr>
              <p:cNvPr id="22" name="Straight Arrow Connector 21"/>
              <p:cNvCxnSpPr/>
              <p:nvPr/>
            </p:nvCxnSpPr>
            <p:spPr bwMode="auto">
              <a:xfrm>
                <a:off x="2574297" y="5410212"/>
                <a:ext cx="640380" cy="1588"/>
              </a:xfrm>
              <a:prstGeom prst="straightConnector1">
                <a:avLst/>
              </a:prstGeom>
              <a:solidFill>
                <a:srgbClr val="00B8FF"/>
              </a:solidFill>
              <a:ln w="63500" cap="flat" cmpd="sng" algn="ctr">
                <a:solidFill>
                  <a:schemeClr val="accent1">
                    <a:lumMod val="75000"/>
                  </a:schemeClr>
                </a:solidFill>
                <a:prstDash val="solid"/>
                <a:round/>
                <a:headEnd type="none" w="med" len="med"/>
                <a:tailEnd type="arrow"/>
              </a:ln>
              <a:effectLst/>
            </p:spPr>
          </p:cxnSp>
          <p:cxnSp>
            <p:nvCxnSpPr>
              <p:cNvPr id="23" name="Straight Arrow Connector 22"/>
              <p:cNvCxnSpPr/>
              <p:nvPr/>
            </p:nvCxnSpPr>
            <p:spPr bwMode="auto">
              <a:xfrm rot="16200000" flipV="1">
                <a:off x="2354338" y="5218034"/>
                <a:ext cx="438152" cy="3356"/>
              </a:xfrm>
              <a:prstGeom prst="straightConnector1">
                <a:avLst/>
              </a:prstGeom>
              <a:solidFill>
                <a:srgbClr val="00B8FF"/>
              </a:solidFill>
              <a:ln w="38100" cap="flat" cmpd="sng" algn="ctr">
                <a:solidFill>
                  <a:srgbClr val="00B050"/>
                </a:solidFill>
                <a:prstDash val="solid"/>
                <a:round/>
                <a:headEnd type="none" w="med" len="med"/>
                <a:tailEnd type="arrow"/>
              </a:ln>
              <a:effectLst/>
            </p:spPr>
          </p:cxnSp>
          <p:cxnSp>
            <p:nvCxnSpPr>
              <p:cNvPr id="24" name="Straight Arrow Connector 23"/>
              <p:cNvCxnSpPr/>
              <p:nvPr/>
            </p:nvCxnSpPr>
            <p:spPr bwMode="auto">
              <a:xfrm rot="5400000">
                <a:off x="2373388" y="5627612"/>
                <a:ext cx="409575" cy="12880"/>
              </a:xfrm>
              <a:prstGeom prst="straightConnector1">
                <a:avLst/>
              </a:prstGeom>
              <a:solidFill>
                <a:srgbClr val="00B8FF"/>
              </a:solidFill>
              <a:ln w="38100" cap="flat" cmpd="sng" algn="ctr">
                <a:solidFill>
                  <a:srgbClr val="00B050"/>
                </a:solidFill>
                <a:prstDash val="solid"/>
                <a:round/>
                <a:headEnd type="none" w="med" len="med"/>
                <a:tailEnd type="arrow"/>
              </a:ln>
              <a:effectLst/>
            </p:spPr>
          </p:cxnSp>
        </p:grpSp>
        <p:sp>
          <p:nvSpPr>
            <p:cNvPr id="13" name="Rectangle 12"/>
            <p:cNvSpPr/>
            <p:nvPr/>
          </p:nvSpPr>
          <p:spPr bwMode="auto">
            <a:xfrm>
              <a:off x="3434316" y="4286256"/>
              <a:ext cx="3495138" cy="285752"/>
            </a:xfrm>
            <a:prstGeom prst="rect">
              <a:avLst/>
            </a:prstGeom>
            <a:noFill/>
            <a:ln w="2222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2"/>
          <p:cNvSpPr>
            <a:spLocks noGrp="1" noChangeArrowheads="1"/>
          </p:cNvSpPr>
          <p:nvPr>
            <p:ph type="title"/>
          </p:nvPr>
        </p:nvSpPr>
        <p:spPr>
          <a:xfrm>
            <a:off x="214282"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a:t>
            </a:r>
          </a:p>
        </p:txBody>
      </p:sp>
      <p:sp>
        <p:nvSpPr>
          <p:cNvPr id="38919"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pic>
        <p:nvPicPr>
          <p:cNvPr id="38920" name="Picture 7"/>
          <p:cNvPicPr>
            <a:picLocks noChangeAspect="1" noChangeArrowheads="1"/>
          </p:cNvPicPr>
          <p:nvPr/>
        </p:nvPicPr>
        <p:blipFill>
          <a:blip r:embed="rId4" cstate="print"/>
          <a:srcRect/>
          <a:stretch>
            <a:fillRect/>
          </a:stretch>
        </p:blipFill>
        <p:spPr bwMode="auto">
          <a:xfrm>
            <a:off x="4643438" y="671804"/>
            <a:ext cx="3214710" cy="2476194"/>
          </a:xfrm>
          <a:prstGeom prst="rect">
            <a:avLst/>
          </a:prstGeom>
          <a:noFill/>
          <a:ln w="9525">
            <a:noFill/>
            <a:miter lim="800000"/>
            <a:headEnd/>
            <a:tailEnd/>
          </a:ln>
        </p:spPr>
      </p:pic>
      <p:sp>
        <p:nvSpPr>
          <p:cNvPr id="38921" name="Rectangle 9"/>
          <p:cNvSpPr>
            <a:spLocks noChangeArrowheads="1"/>
          </p:cNvSpPr>
          <p:nvPr/>
        </p:nvSpPr>
        <p:spPr bwMode="auto">
          <a:xfrm>
            <a:off x="179388" y="335756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To find the best action in (1,1)</a:t>
            </a:r>
          </a:p>
        </p:txBody>
      </p:sp>
      <p:graphicFrame>
        <p:nvGraphicFramePr>
          <p:cNvPr id="38915" name="Object 10"/>
          <p:cNvGraphicFramePr>
            <a:graphicFrameLocks noChangeAspect="1"/>
          </p:cNvGraphicFramePr>
          <p:nvPr>
            <p:ph sz="half" idx="2"/>
          </p:nvPr>
        </p:nvGraphicFramePr>
        <p:xfrm>
          <a:off x="2000250" y="4003675"/>
          <a:ext cx="5051425" cy="1173163"/>
        </p:xfrm>
        <a:graphic>
          <a:graphicData uri="http://schemas.openxmlformats.org/presentationml/2006/ole">
            <p:oleObj spid="_x0000_s285698" name="Equation" r:id="rId5" imgW="3936960" imgH="914400" progId="Equation.3">
              <p:embed/>
            </p:oleObj>
          </a:graphicData>
        </a:graphic>
      </p:graphicFrame>
      <p:graphicFrame>
        <p:nvGraphicFramePr>
          <p:cNvPr id="3" name="Object 6"/>
          <p:cNvGraphicFramePr>
            <a:graphicFrameLocks noChangeAspect="1"/>
          </p:cNvGraphicFramePr>
          <p:nvPr/>
        </p:nvGraphicFramePr>
        <p:xfrm>
          <a:off x="214313" y="714375"/>
          <a:ext cx="4164012" cy="730250"/>
        </p:xfrm>
        <a:graphic>
          <a:graphicData uri="http://schemas.openxmlformats.org/presentationml/2006/ole">
            <p:oleObj spid="_x0000_s285702" name="Equation" r:id="rId6" imgW="2323800" imgH="444240" progId="Equation.3">
              <p:embed/>
            </p:oleObj>
          </a:graphicData>
        </a:graphic>
      </p:graphicFrame>
      <p:grpSp>
        <p:nvGrpSpPr>
          <p:cNvPr id="17" name="Group 16"/>
          <p:cNvGrpSpPr/>
          <p:nvPr/>
        </p:nvGrpSpPr>
        <p:grpSpPr>
          <a:xfrm>
            <a:off x="3458907" y="2714620"/>
            <a:ext cx="3495138" cy="2143132"/>
            <a:chOff x="3458907" y="2714620"/>
            <a:chExt cx="3495138" cy="2143132"/>
          </a:xfrm>
        </p:grpSpPr>
        <p:grpSp>
          <p:nvGrpSpPr>
            <p:cNvPr id="4" name="Group 21"/>
            <p:cNvGrpSpPr/>
            <p:nvPr/>
          </p:nvGrpSpPr>
          <p:grpSpPr>
            <a:xfrm flipV="1">
              <a:off x="5072066" y="2714620"/>
              <a:ext cx="712694" cy="409576"/>
              <a:chOff x="3711388" y="5501496"/>
              <a:chExt cx="712694" cy="447680"/>
            </a:xfrm>
          </p:grpSpPr>
          <p:cxnSp>
            <p:nvCxnSpPr>
              <p:cNvPr id="14" name="Straight Arrow Connector 13"/>
              <p:cNvCxnSpPr/>
              <p:nvPr/>
            </p:nvCxnSpPr>
            <p:spPr bwMode="auto">
              <a:xfrm rot="5400000" flipH="1" flipV="1">
                <a:off x="3786182" y="5715016"/>
                <a:ext cx="428628" cy="1588"/>
              </a:xfrm>
              <a:prstGeom prst="straightConnector1">
                <a:avLst/>
              </a:prstGeom>
              <a:solidFill>
                <a:srgbClr val="00B8FF"/>
              </a:solidFill>
              <a:ln w="63500" cap="flat" cmpd="sng" algn="ctr">
                <a:solidFill>
                  <a:schemeClr val="accent1">
                    <a:lumMod val="75000"/>
                  </a:schemeClr>
                </a:solidFill>
                <a:prstDash val="solid"/>
                <a:round/>
                <a:headEnd type="none" w="med" len="med"/>
                <a:tailEnd type="arrow"/>
              </a:ln>
              <a:effectLst/>
            </p:spPr>
          </p:cxnSp>
          <p:cxnSp>
            <p:nvCxnSpPr>
              <p:cNvPr id="15" name="Straight Arrow Connector 14"/>
              <p:cNvCxnSpPr/>
              <p:nvPr/>
            </p:nvCxnSpPr>
            <p:spPr bwMode="auto">
              <a:xfrm>
                <a:off x="4071934" y="5939648"/>
                <a:ext cx="352148" cy="3952"/>
              </a:xfrm>
              <a:prstGeom prst="straightConnector1">
                <a:avLst/>
              </a:prstGeom>
              <a:solidFill>
                <a:srgbClr val="00B8FF"/>
              </a:solidFill>
              <a:ln w="38100" cap="flat" cmpd="sng" algn="ctr">
                <a:solidFill>
                  <a:srgbClr val="00B050"/>
                </a:solidFill>
                <a:prstDash val="solid"/>
                <a:round/>
                <a:headEnd type="none" w="med" len="med"/>
                <a:tailEnd type="arrow"/>
              </a:ln>
              <a:effectLst/>
            </p:spPr>
          </p:cxnSp>
          <p:cxnSp>
            <p:nvCxnSpPr>
              <p:cNvPr id="16" name="Straight Arrow Connector 15"/>
              <p:cNvCxnSpPr/>
              <p:nvPr/>
            </p:nvCxnSpPr>
            <p:spPr bwMode="auto">
              <a:xfrm rot="10800000">
                <a:off x="3711388" y="5943601"/>
                <a:ext cx="227194" cy="5575"/>
              </a:xfrm>
              <a:prstGeom prst="straightConnector1">
                <a:avLst/>
              </a:prstGeom>
              <a:solidFill>
                <a:srgbClr val="00B8FF"/>
              </a:solidFill>
              <a:ln w="38100" cap="flat" cmpd="sng" algn="ctr">
                <a:solidFill>
                  <a:srgbClr val="00B050"/>
                </a:solidFill>
                <a:prstDash val="solid"/>
                <a:round/>
                <a:headEnd type="none" w="med" len="med"/>
                <a:tailEnd type="arrow"/>
              </a:ln>
              <a:effectLst/>
            </p:spPr>
          </p:cxnSp>
        </p:grpSp>
        <p:sp>
          <p:nvSpPr>
            <p:cNvPr id="13" name="Rectangle 12"/>
            <p:cNvSpPr/>
            <p:nvPr/>
          </p:nvSpPr>
          <p:spPr bwMode="auto">
            <a:xfrm>
              <a:off x="3458907" y="4572000"/>
              <a:ext cx="3495138" cy="285752"/>
            </a:xfrm>
            <a:prstGeom prst="rect">
              <a:avLst/>
            </a:prstGeom>
            <a:noFill/>
            <a:ln w="2222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2" name="Rectangle 4"/>
          <p:cNvSpPr>
            <a:spLocks noChangeArrowheads="1"/>
          </p:cNvSpPr>
          <p:nvPr/>
        </p:nvSpPr>
        <p:spPr bwMode="auto">
          <a:xfrm>
            <a:off x="0" y="1357298"/>
            <a:ext cx="7786742" cy="1857388"/>
          </a:xfrm>
          <a:prstGeom prst="rect">
            <a:avLst/>
          </a:prstGeom>
          <a:solidFill>
            <a:srgbClr val="FFFF99"/>
          </a:solidFill>
          <a:ln w="9525">
            <a:noFill/>
            <a:miter lim="800000"/>
            <a:headEnd/>
            <a:tailEnd/>
          </a:ln>
        </p:spPr>
        <p:txBody>
          <a:bodyPr wrap="none" anchor="ctr"/>
          <a:lstStyle/>
          <a:p>
            <a:endParaRPr lang="en-CA"/>
          </a:p>
        </p:txBody>
      </p:sp>
      <p:sp>
        <p:nvSpPr>
          <p:cNvPr id="56323" name="Rectangle 2"/>
          <p:cNvSpPr>
            <a:spLocks noGrp="1" noChangeArrowheads="1"/>
          </p:cNvSpPr>
          <p:nvPr>
            <p:ph type="title"/>
          </p:nvPr>
        </p:nvSpPr>
        <p:spPr/>
        <p:txBody>
          <a:bodyPr/>
          <a:lstStyle/>
          <a:p>
            <a:pPr eaLnBrk="1" hangingPunct="1"/>
            <a:r>
              <a:rPr lang="en-US" smtClean="0"/>
              <a:t>Overview</a:t>
            </a:r>
          </a:p>
        </p:txBody>
      </p:sp>
      <p:sp>
        <p:nvSpPr>
          <p:cNvPr id="56324" name="Rectangle 3"/>
          <p:cNvSpPr>
            <a:spLocks noGrp="1" noChangeArrowheads="1"/>
          </p:cNvSpPr>
          <p:nvPr>
            <p:ph type="body" idx="1"/>
          </p:nvPr>
        </p:nvSpPr>
        <p:spPr>
          <a:xfrm>
            <a:off x="250825" y="836613"/>
            <a:ext cx="8569325" cy="5472112"/>
          </a:xfrm>
        </p:spPr>
        <p:txBody>
          <a:bodyPr/>
          <a:lstStyle/>
          <a:p>
            <a:pPr eaLnBrk="1" hangingPunct="1"/>
            <a:endParaRPr lang="en-GB" dirty="0" smtClean="0"/>
          </a:p>
          <a:p>
            <a:pPr eaLnBrk="1" hangingPunct="1"/>
            <a:r>
              <a:rPr lang="en-GB" dirty="0" smtClean="0"/>
              <a:t>Decision processes and Markov Decision Processes (MDP)</a:t>
            </a:r>
          </a:p>
          <a:p>
            <a:pPr eaLnBrk="1" hangingPunct="1"/>
            <a:r>
              <a:rPr lang="en-GB" dirty="0" smtClean="0"/>
              <a:t>Rewards and Optimal Policies</a:t>
            </a:r>
          </a:p>
          <a:p>
            <a:pPr eaLnBrk="1" hangingPunct="1"/>
            <a:r>
              <a:rPr lang="en-GB" dirty="0" smtClean="0"/>
              <a:t>Defining features of  Markov Decision Process</a:t>
            </a:r>
          </a:p>
          <a:p>
            <a:pPr eaLnBrk="1" hangingPunct="1"/>
            <a:r>
              <a:rPr lang="en-GB" dirty="0" smtClean="0"/>
              <a:t>Solving </a:t>
            </a:r>
            <a:r>
              <a:rPr lang="en-GB" dirty="0" err="1" smtClean="0"/>
              <a:t>MDPs</a:t>
            </a:r>
            <a:r>
              <a:rPr lang="en-GB" dirty="0" smtClean="0"/>
              <a:t> </a:t>
            </a:r>
          </a:p>
          <a:p>
            <a:pPr lvl="1" eaLnBrk="1" hangingPunct="1"/>
            <a:r>
              <a:rPr lang="en-GB" dirty="0" smtClean="0"/>
              <a:t>Value Iteration</a:t>
            </a:r>
          </a:p>
          <a:p>
            <a:pPr lvl="1" eaLnBrk="1" hangingPunct="1"/>
            <a:r>
              <a:rPr lang="en-GB" dirty="0" smtClean="0"/>
              <a:t>Policy Iteration</a:t>
            </a:r>
          </a:p>
          <a:p>
            <a:pPr eaLnBrk="1" hangingPunct="1"/>
            <a:r>
              <a:rPr lang="en-GB" dirty="0" err="1" smtClean="0">
                <a:solidFill>
                  <a:srgbClr val="CC3399"/>
                </a:solidFill>
              </a:rPr>
              <a:t>POMDPs</a:t>
            </a:r>
            <a:endParaRPr lang="en-GB" dirty="0" smtClean="0">
              <a:solidFill>
                <a:srgbClr val="CC3399"/>
              </a:solidFill>
            </a:endParaRPr>
          </a:p>
          <a:p>
            <a:pPr lvl="1" eaLnBrk="1" hangingPunct="1">
              <a:lnSpc>
                <a:spcPct val="80000"/>
              </a:lnSpc>
            </a:pP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6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2"/>
          <p:cNvSpPr>
            <a:spLocks noGrp="1" noChangeArrowheads="1"/>
          </p:cNvSpPr>
          <p:nvPr>
            <p:ph type="title"/>
          </p:nvPr>
        </p:nvSpPr>
        <p:spPr>
          <a:xfrm>
            <a:off x="214282"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a:t>
            </a:r>
          </a:p>
        </p:txBody>
      </p:sp>
      <p:sp>
        <p:nvSpPr>
          <p:cNvPr id="38919"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pic>
        <p:nvPicPr>
          <p:cNvPr id="38920" name="Picture 7"/>
          <p:cNvPicPr>
            <a:picLocks noChangeAspect="1" noChangeArrowheads="1"/>
          </p:cNvPicPr>
          <p:nvPr/>
        </p:nvPicPr>
        <p:blipFill>
          <a:blip r:embed="rId4" cstate="print"/>
          <a:srcRect/>
          <a:stretch>
            <a:fillRect/>
          </a:stretch>
        </p:blipFill>
        <p:spPr bwMode="auto">
          <a:xfrm>
            <a:off x="4643438" y="671804"/>
            <a:ext cx="3214710" cy="2476194"/>
          </a:xfrm>
          <a:prstGeom prst="rect">
            <a:avLst/>
          </a:prstGeom>
          <a:noFill/>
          <a:ln w="9525">
            <a:noFill/>
            <a:miter lim="800000"/>
            <a:headEnd/>
            <a:tailEnd/>
          </a:ln>
        </p:spPr>
      </p:pic>
      <p:sp>
        <p:nvSpPr>
          <p:cNvPr id="38921" name="Rectangle 9"/>
          <p:cNvSpPr>
            <a:spLocks noChangeArrowheads="1"/>
          </p:cNvSpPr>
          <p:nvPr/>
        </p:nvSpPr>
        <p:spPr bwMode="auto">
          <a:xfrm>
            <a:off x="179388" y="335756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To find the best action in (1,1)</a:t>
            </a:r>
          </a:p>
        </p:txBody>
      </p:sp>
      <p:graphicFrame>
        <p:nvGraphicFramePr>
          <p:cNvPr id="38915" name="Object 10"/>
          <p:cNvGraphicFramePr>
            <a:graphicFrameLocks noChangeAspect="1"/>
          </p:cNvGraphicFramePr>
          <p:nvPr>
            <p:ph sz="half" idx="2"/>
          </p:nvPr>
        </p:nvGraphicFramePr>
        <p:xfrm>
          <a:off x="2000250" y="4003675"/>
          <a:ext cx="5051425" cy="1173163"/>
        </p:xfrm>
        <a:graphic>
          <a:graphicData uri="http://schemas.openxmlformats.org/presentationml/2006/ole">
            <p:oleObj spid="_x0000_s286722" name="Equation" r:id="rId5" imgW="3936960" imgH="914400" progId="Equation.3">
              <p:embed/>
            </p:oleObj>
          </a:graphicData>
        </a:graphic>
      </p:graphicFrame>
      <p:sp>
        <p:nvSpPr>
          <p:cNvPr id="38922" name="Rectangle 12"/>
          <p:cNvSpPr>
            <a:spLocks noChangeArrowheads="1"/>
          </p:cNvSpPr>
          <p:nvPr/>
        </p:nvSpPr>
        <p:spPr bwMode="auto">
          <a:xfrm>
            <a:off x="107950" y="544512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000" dirty="0">
                <a:solidFill>
                  <a:srgbClr val="000000"/>
                </a:solidFill>
              </a:rPr>
              <a:t>Plugging in the numbers from the game state above, give </a:t>
            </a:r>
            <a:r>
              <a:rPr lang="en-US" sz="2000" i="1" dirty="0">
                <a:solidFill>
                  <a:srgbClr val="000000"/>
                </a:solidFill>
              </a:rPr>
              <a:t>Up</a:t>
            </a:r>
            <a:r>
              <a:rPr lang="en-US" sz="2000" dirty="0">
                <a:solidFill>
                  <a:srgbClr val="000000"/>
                </a:solidFill>
              </a:rPr>
              <a:t> as best </a:t>
            </a:r>
            <a:r>
              <a:rPr lang="en-US" sz="2000" dirty="0" smtClean="0">
                <a:solidFill>
                  <a:srgbClr val="000000"/>
                </a:solidFill>
              </a:rPr>
              <a:t>action</a:t>
            </a:r>
            <a:endParaRPr lang="en-US" sz="2000" dirty="0">
              <a:solidFill>
                <a:srgbClr val="000000"/>
              </a:solidFill>
            </a:endParaRPr>
          </a:p>
        </p:txBody>
      </p:sp>
      <p:graphicFrame>
        <p:nvGraphicFramePr>
          <p:cNvPr id="3" name="Object 6"/>
          <p:cNvGraphicFramePr>
            <a:graphicFrameLocks noChangeAspect="1"/>
          </p:cNvGraphicFramePr>
          <p:nvPr/>
        </p:nvGraphicFramePr>
        <p:xfrm>
          <a:off x="214313" y="714375"/>
          <a:ext cx="4164012" cy="730250"/>
        </p:xfrm>
        <a:graphic>
          <a:graphicData uri="http://schemas.openxmlformats.org/presentationml/2006/ole">
            <p:oleObj spid="_x0000_s286726" name="Equation" r:id="rId6" imgW="2323800" imgH="444240" progId="Equation.3">
              <p:embed/>
            </p:oleObj>
          </a:graphicData>
        </a:graphic>
      </p:graphicFrame>
      <p:grpSp>
        <p:nvGrpSpPr>
          <p:cNvPr id="14" name="Group 13"/>
          <p:cNvGrpSpPr/>
          <p:nvPr/>
        </p:nvGrpSpPr>
        <p:grpSpPr>
          <a:xfrm>
            <a:off x="3483162" y="2071678"/>
            <a:ext cx="3495138" cy="3105051"/>
            <a:chOff x="3483162" y="2071678"/>
            <a:chExt cx="3495138" cy="3105051"/>
          </a:xfrm>
        </p:grpSpPr>
        <p:grpSp>
          <p:nvGrpSpPr>
            <p:cNvPr id="5" name="Group 45"/>
            <p:cNvGrpSpPr/>
            <p:nvPr/>
          </p:nvGrpSpPr>
          <p:grpSpPr>
            <a:xfrm>
              <a:off x="5357818" y="2071678"/>
              <a:ext cx="642941" cy="838203"/>
              <a:chOff x="2571736" y="5000636"/>
              <a:chExt cx="642941" cy="838203"/>
            </a:xfrm>
          </p:grpSpPr>
          <p:cxnSp>
            <p:nvCxnSpPr>
              <p:cNvPr id="18" name="Straight Arrow Connector 17"/>
              <p:cNvCxnSpPr/>
              <p:nvPr/>
            </p:nvCxnSpPr>
            <p:spPr bwMode="auto">
              <a:xfrm>
                <a:off x="2574297" y="5410212"/>
                <a:ext cx="640380" cy="1588"/>
              </a:xfrm>
              <a:prstGeom prst="straightConnector1">
                <a:avLst/>
              </a:prstGeom>
              <a:solidFill>
                <a:srgbClr val="00B8FF"/>
              </a:solidFill>
              <a:ln w="63500" cap="flat" cmpd="sng" algn="ctr">
                <a:solidFill>
                  <a:schemeClr val="accent1">
                    <a:lumMod val="75000"/>
                  </a:schemeClr>
                </a:solidFill>
                <a:prstDash val="solid"/>
                <a:round/>
                <a:headEnd type="none" w="med" len="med"/>
                <a:tailEnd type="arrow"/>
              </a:ln>
              <a:effectLst/>
            </p:spPr>
          </p:cxnSp>
          <p:cxnSp>
            <p:nvCxnSpPr>
              <p:cNvPr id="19" name="Straight Arrow Connector 18"/>
              <p:cNvCxnSpPr/>
              <p:nvPr/>
            </p:nvCxnSpPr>
            <p:spPr bwMode="auto">
              <a:xfrm rot="16200000" flipV="1">
                <a:off x="2354338" y="5218034"/>
                <a:ext cx="438152" cy="3356"/>
              </a:xfrm>
              <a:prstGeom prst="straightConnector1">
                <a:avLst/>
              </a:prstGeom>
              <a:solidFill>
                <a:srgbClr val="00B8FF"/>
              </a:solidFill>
              <a:ln w="38100" cap="flat" cmpd="sng" algn="ctr">
                <a:solidFill>
                  <a:srgbClr val="00B050"/>
                </a:solidFill>
                <a:prstDash val="solid"/>
                <a:round/>
                <a:headEnd type="none" w="med" len="med"/>
                <a:tailEnd type="arrow"/>
              </a:ln>
              <a:effectLst/>
            </p:spPr>
          </p:cxnSp>
          <p:cxnSp>
            <p:nvCxnSpPr>
              <p:cNvPr id="20" name="Straight Arrow Connector 19"/>
              <p:cNvCxnSpPr/>
              <p:nvPr/>
            </p:nvCxnSpPr>
            <p:spPr bwMode="auto">
              <a:xfrm rot="5400000">
                <a:off x="2373388" y="5627612"/>
                <a:ext cx="409575" cy="12880"/>
              </a:xfrm>
              <a:prstGeom prst="straightConnector1">
                <a:avLst/>
              </a:prstGeom>
              <a:solidFill>
                <a:srgbClr val="00B8FF"/>
              </a:solidFill>
              <a:ln w="38100" cap="flat" cmpd="sng" algn="ctr">
                <a:solidFill>
                  <a:srgbClr val="00B050"/>
                </a:solidFill>
                <a:prstDash val="solid"/>
                <a:round/>
                <a:headEnd type="none" w="med" len="med"/>
                <a:tailEnd type="arrow"/>
              </a:ln>
              <a:effectLst/>
            </p:spPr>
          </p:cxnSp>
        </p:grpSp>
        <p:sp>
          <p:nvSpPr>
            <p:cNvPr id="13" name="Rectangle 12"/>
            <p:cNvSpPr/>
            <p:nvPr/>
          </p:nvSpPr>
          <p:spPr bwMode="auto">
            <a:xfrm>
              <a:off x="3483162" y="4890977"/>
              <a:ext cx="3495138" cy="285752"/>
            </a:xfrm>
            <a:prstGeom prst="rect">
              <a:avLst/>
            </a:prstGeom>
            <a:noFill/>
            <a:ln w="2222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5786446" y="3429000"/>
            <a:ext cx="3357554" cy="714380"/>
          </a:xfrm>
          <a:prstGeom prst="rect">
            <a:avLst/>
          </a:prstGeom>
          <a:solidFill>
            <a:srgbClr val="FFFF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
        <p:nvSpPr>
          <p:cNvPr id="14" name="Rectangle 13"/>
          <p:cNvSpPr/>
          <p:nvPr/>
        </p:nvSpPr>
        <p:spPr bwMode="auto">
          <a:xfrm>
            <a:off x="1500166" y="2500306"/>
            <a:ext cx="3000396" cy="714380"/>
          </a:xfrm>
          <a:prstGeom prst="rect">
            <a:avLst/>
          </a:prstGeom>
          <a:solidFill>
            <a:srgbClr val="FFFF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
        <p:nvSpPr>
          <p:cNvPr id="34822" name="Rectangle 2"/>
          <p:cNvSpPr>
            <a:spLocks noGrp="1" noChangeArrowheads="1"/>
          </p:cNvSpPr>
          <p:nvPr>
            <p:ph type="title"/>
          </p:nvPr>
        </p:nvSpPr>
        <p:spPr>
          <a:xfrm>
            <a:off x="357158"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Finding Utilities</a:t>
            </a:r>
          </a:p>
        </p:txBody>
      </p:sp>
      <p:sp>
        <p:nvSpPr>
          <p:cNvPr id="34823" name="Rectangle 5"/>
          <p:cNvSpPr>
            <a:spLocks noChangeArrowheads="1"/>
          </p:cNvSpPr>
          <p:nvPr/>
        </p:nvSpPr>
        <p:spPr bwMode="auto">
          <a:xfrm>
            <a:off x="0" y="714356"/>
            <a:ext cx="8785225" cy="1223963"/>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CA" sz="2000" dirty="0" smtClean="0">
                <a:solidFill>
                  <a:srgbClr val="000000"/>
                </a:solidFill>
              </a:rPr>
              <a:t>Great, but how do we find the utilities?</a:t>
            </a:r>
          </a:p>
          <a:p>
            <a:pPr marL="339725" indent="-339725">
              <a:lnSpc>
                <a:spcPct val="100000"/>
              </a:lnSpc>
              <a:spcBef>
                <a:spcPts val="1800"/>
              </a:spcBef>
              <a:buFont typeface="Wingdings" pitchFamily="2" charset="2"/>
              <a:buChar char=""/>
            </a:pPr>
            <a:r>
              <a:rPr lang="en-CA" sz="2000" dirty="0" smtClean="0">
                <a:solidFill>
                  <a:srgbClr val="000000"/>
                </a:solidFill>
              </a:rPr>
              <a:t>Value iteration exploits the relationship between the utility of a state and the utility of its neighbours</a:t>
            </a:r>
          </a:p>
          <a:p>
            <a:pPr marL="339725" indent="-339725">
              <a:lnSpc>
                <a:spcPct val="100000"/>
              </a:lnSpc>
              <a:spcBef>
                <a:spcPts val="1800"/>
              </a:spcBef>
              <a:buFont typeface="Wingdings" pitchFamily="2" charset="2"/>
              <a:buChar char=""/>
            </a:pPr>
            <a:endParaRPr lang="en-CA" sz="2400" dirty="0">
              <a:solidFill>
                <a:srgbClr val="000000"/>
              </a:solidFill>
            </a:endParaRPr>
          </a:p>
          <a:p>
            <a:pPr marL="339725" indent="-339725">
              <a:lnSpc>
                <a:spcPct val="100000"/>
              </a:lnSpc>
              <a:spcBef>
                <a:spcPts val="1800"/>
              </a:spcBef>
              <a:buFont typeface="Wingdings" pitchFamily="2" charset="2"/>
              <a:buChar char=""/>
            </a:pPr>
            <a:endParaRPr lang="en-CA" sz="2400" dirty="0" smtClean="0">
              <a:solidFill>
                <a:srgbClr val="000000"/>
              </a:solidFill>
            </a:endParaRPr>
          </a:p>
          <a:p>
            <a:pPr marL="339725" indent="-339725">
              <a:lnSpc>
                <a:spcPct val="100000"/>
              </a:lnSpc>
              <a:spcBef>
                <a:spcPts val="1800"/>
              </a:spcBef>
              <a:buFont typeface="Wingdings" pitchFamily="2" charset="2"/>
              <a:buChar char=""/>
            </a:pPr>
            <a:endParaRPr lang="en-CA" sz="2400" dirty="0">
              <a:solidFill>
                <a:srgbClr val="000000"/>
              </a:solidFill>
            </a:endParaRPr>
          </a:p>
          <a:p>
            <a:pPr marL="339725" indent="-339725">
              <a:lnSpc>
                <a:spcPct val="100000"/>
              </a:lnSpc>
              <a:spcBef>
                <a:spcPts val="1800"/>
              </a:spcBef>
            </a:pPr>
            <a:endParaRPr lang="en-CA" sz="2400" dirty="0">
              <a:solidFill>
                <a:srgbClr val="000000"/>
              </a:solidFill>
            </a:endParaRPr>
          </a:p>
          <a:p>
            <a:pPr marL="339725" indent="-339725">
              <a:lnSpc>
                <a:spcPct val="100000"/>
              </a:lnSpc>
              <a:spcBef>
                <a:spcPts val="1800"/>
              </a:spcBef>
              <a:buFont typeface="Wingdings" pitchFamily="2" charset="2"/>
              <a:buChar char="Ø"/>
            </a:pPr>
            <a:endParaRPr lang="en-CA" sz="2400" dirty="0" smtClean="0">
              <a:solidFill>
                <a:srgbClr val="000000"/>
              </a:solidFill>
            </a:endParaRPr>
          </a:p>
          <a:p>
            <a:pPr marL="339725" indent="-339725">
              <a:lnSpc>
                <a:spcPct val="100000"/>
              </a:lnSpc>
              <a:spcBef>
                <a:spcPts val="1800"/>
              </a:spcBef>
              <a:buFont typeface="Wingdings" pitchFamily="2" charset="2"/>
              <a:buChar char="Ø"/>
            </a:pPr>
            <a:r>
              <a:rPr lang="en-CA" sz="2000" dirty="0" smtClean="0">
                <a:solidFill>
                  <a:srgbClr val="000000"/>
                </a:solidFill>
              </a:rPr>
              <a:t>So the utility of following the optimal policy in </a:t>
            </a:r>
            <a:r>
              <a:rPr lang="en-CA" sz="2000" i="1" dirty="0" smtClean="0">
                <a:solidFill>
                  <a:srgbClr val="000000"/>
                </a:solidFill>
              </a:rPr>
              <a:t>s</a:t>
            </a:r>
            <a:r>
              <a:rPr lang="en-CA" sz="2000" dirty="0" smtClean="0">
                <a:solidFill>
                  <a:srgbClr val="000000"/>
                </a:solidFill>
              </a:rPr>
              <a:t> is</a:t>
            </a:r>
            <a:endParaRPr lang="en-US" sz="2000" dirty="0" smtClean="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p:txBody>
      </p:sp>
      <p:sp>
        <p:nvSpPr>
          <p:cNvPr id="396298" name="AutoShape 10"/>
          <p:cNvSpPr>
            <a:spLocks noChangeArrowheads="1"/>
          </p:cNvSpPr>
          <p:nvPr/>
        </p:nvSpPr>
        <p:spPr bwMode="auto">
          <a:xfrm>
            <a:off x="785786" y="4357694"/>
            <a:ext cx="8358215" cy="428628"/>
          </a:xfrm>
          <a:prstGeom prst="wedgeRectCallout">
            <a:avLst>
              <a:gd name="adj1" fmla="val 21155"/>
              <a:gd name="adj2" fmla="val -133892"/>
            </a:avLst>
          </a:prstGeom>
          <a:solidFill>
            <a:srgbClr val="FFFF99"/>
          </a:solidFill>
          <a:ln w="9525">
            <a:solidFill>
              <a:schemeClr val="tx1"/>
            </a:solidFill>
            <a:miter lim="800000"/>
            <a:headEnd/>
            <a:tailEnd/>
          </a:ln>
        </p:spPr>
        <p:txBody>
          <a:bodyPr/>
          <a:lstStyle/>
          <a:p>
            <a:r>
              <a:rPr lang="en-US" sz="2000" dirty="0" smtClean="0">
                <a:solidFill>
                  <a:srgbClr val="000000"/>
                </a:solidFill>
              </a:rPr>
              <a:t>Reward sequences for the states reached by following the optimal action in s</a:t>
            </a:r>
            <a:r>
              <a:rPr lang="en-US" sz="2000" baseline="-25000" dirty="0" smtClean="0">
                <a:solidFill>
                  <a:srgbClr val="000000"/>
                </a:solidFill>
              </a:rPr>
              <a:t>k</a:t>
            </a:r>
            <a:endParaRPr lang="en-US" sz="2000" baseline="-25000" dirty="0">
              <a:solidFill>
                <a:srgbClr val="000000"/>
              </a:solidFill>
            </a:endParaRPr>
          </a:p>
        </p:txBody>
      </p:sp>
      <p:graphicFrame>
        <p:nvGraphicFramePr>
          <p:cNvPr id="3" name="Object 6"/>
          <p:cNvGraphicFramePr>
            <a:graphicFrameLocks noChangeAspect="1"/>
          </p:cNvGraphicFramePr>
          <p:nvPr/>
        </p:nvGraphicFramePr>
        <p:xfrm>
          <a:off x="1470025" y="2428875"/>
          <a:ext cx="6076950" cy="752475"/>
        </p:xfrm>
        <a:graphic>
          <a:graphicData uri="http://schemas.openxmlformats.org/presentationml/2006/ole">
            <p:oleObj spid="_x0000_s215042" name="Equation" r:id="rId4" imgW="3390840" imgH="457200" progId="Equation.3">
              <p:embed/>
            </p:oleObj>
          </a:graphicData>
        </a:graphic>
      </p:graphicFrame>
      <p:graphicFrame>
        <p:nvGraphicFramePr>
          <p:cNvPr id="4" name="Object 6"/>
          <p:cNvGraphicFramePr>
            <a:graphicFrameLocks noChangeAspect="1"/>
          </p:cNvGraphicFramePr>
          <p:nvPr/>
        </p:nvGraphicFramePr>
        <p:xfrm>
          <a:off x="1543050" y="3357563"/>
          <a:ext cx="6418263" cy="752475"/>
        </p:xfrm>
        <a:graphic>
          <a:graphicData uri="http://schemas.openxmlformats.org/presentationml/2006/ole">
            <p:oleObj spid="_x0000_s215045" name="Equation" r:id="rId5" imgW="3581280" imgH="457200" progId="Equation.3">
              <p:embed/>
            </p:oleObj>
          </a:graphicData>
        </a:graphic>
      </p:graphicFrame>
      <p:sp>
        <p:nvSpPr>
          <p:cNvPr id="16" name="AutoShape 7"/>
          <p:cNvSpPr>
            <a:spLocks noChangeArrowheads="1"/>
          </p:cNvSpPr>
          <p:nvPr/>
        </p:nvSpPr>
        <p:spPr bwMode="auto">
          <a:xfrm>
            <a:off x="5572132" y="6072206"/>
            <a:ext cx="3286148" cy="571504"/>
          </a:xfrm>
          <a:prstGeom prst="wedgeRectCallout">
            <a:avLst>
              <a:gd name="adj1" fmla="val -28342"/>
              <a:gd name="adj2" fmla="val -105516"/>
            </a:avLst>
          </a:prstGeom>
          <a:solidFill>
            <a:srgbClr val="FFFF99"/>
          </a:solidFill>
          <a:ln w="9525">
            <a:solidFill>
              <a:schemeClr val="tx1"/>
            </a:solidFill>
            <a:miter lim="800000"/>
            <a:headEnd/>
            <a:tailEnd/>
          </a:ln>
        </p:spPr>
        <p:txBody>
          <a:bodyPr/>
          <a:lstStyle/>
          <a:p>
            <a:r>
              <a:rPr lang="en-US" sz="2000" dirty="0">
                <a:solidFill>
                  <a:schemeClr val="tx1"/>
                </a:solidFill>
              </a:rPr>
              <a:t>Expected  utility </a:t>
            </a:r>
            <a:r>
              <a:rPr lang="en-US" sz="2000" dirty="0" smtClean="0">
                <a:solidFill>
                  <a:schemeClr val="tx1"/>
                </a:solidFill>
              </a:rPr>
              <a:t>of state s’ reached by action a in </a:t>
            </a:r>
            <a:r>
              <a:rPr lang="en-US" sz="2000" dirty="0">
                <a:solidFill>
                  <a:schemeClr val="tx1"/>
                </a:solidFill>
              </a:rPr>
              <a:t>s</a:t>
            </a:r>
            <a:endParaRPr lang="en-US" dirty="0">
              <a:solidFill>
                <a:schemeClr val="tx1"/>
              </a:solidFill>
            </a:endParaRPr>
          </a:p>
        </p:txBody>
      </p:sp>
      <p:sp>
        <p:nvSpPr>
          <p:cNvPr id="17" name="AutoShape 8"/>
          <p:cNvSpPr>
            <a:spLocks noChangeArrowheads="1"/>
          </p:cNvSpPr>
          <p:nvPr/>
        </p:nvSpPr>
        <p:spPr bwMode="auto">
          <a:xfrm>
            <a:off x="357158" y="6000768"/>
            <a:ext cx="2714580" cy="428628"/>
          </a:xfrm>
          <a:prstGeom prst="wedgeRectCallout">
            <a:avLst>
              <a:gd name="adj1" fmla="val 70000"/>
              <a:gd name="adj2" fmla="val -94526"/>
            </a:avLst>
          </a:prstGeom>
          <a:solidFill>
            <a:srgbClr val="FFFF99"/>
          </a:solidFill>
          <a:ln w="9525">
            <a:solidFill>
              <a:schemeClr val="tx1"/>
            </a:solidFill>
            <a:miter lim="800000"/>
            <a:headEnd/>
            <a:tailEnd/>
          </a:ln>
        </p:spPr>
        <p:txBody>
          <a:bodyPr/>
          <a:lstStyle/>
          <a:p>
            <a:r>
              <a:rPr lang="en-CA" sz="2000" dirty="0">
                <a:solidFill>
                  <a:schemeClr val="tx1"/>
                </a:solidFill>
              </a:rPr>
              <a:t>Immediate reward for </a:t>
            </a:r>
            <a:r>
              <a:rPr lang="en-US" sz="2000" dirty="0" smtClean="0">
                <a:solidFill>
                  <a:schemeClr val="tx1"/>
                </a:solidFill>
              </a:rPr>
              <a:t>s</a:t>
            </a:r>
            <a:endParaRPr lang="en-US" sz="2000" dirty="0">
              <a:solidFill>
                <a:schemeClr val="tx1"/>
              </a:solidFill>
            </a:endParaRPr>
          </a:p>
        </p:txBody>
      </p:sp>
      <p:graphicFrame>
        <p:nvGraphicFramePr>
          <p:cNvPr id="18" name="Object 6"/>
          <p:cNvGraphicFramePr>
            <a:graphicFrameLocks noChangeAspect="1"/>
          </p:cNvGraphicFramePr>
          <p:nvPr/>
        </p:nvGraphicFramePr>
        <p:xfrm>
          <a:off x="2214546" y="5286388"/>
          <a:ext cx="4505325" cy="730250"/>
        </p:xfrm>
        <a:graphic>
          <a:graphicData uri="http://schemas.openxmlformats.org/presentationml/2006/ole">
            <p:oleObj spid="_x0000_s215046" name="Equation" r:id="rId6" imgW="2514600" imgH="4442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629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82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396298" grpId="0" animBg="1"/>
      <p:bldP spid="16" grpId="0" animBg="1"/>
      <p:bldP spid="1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Finding Utilities</a:t>
            </a:r>
          </a:p>
        </p:txBody>
      </p:sp>
      <p:sp>
        <p:nvSpPr>
          <p:cNvPr id="39942" name="Rectangle 6"/>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29064" name="Rectangle 8"/>
          <p:cNvSpPr>
            <a:spLocks noChangeArrowheads="1"/>
          </p:cNvSpPr>
          <p:nvPr/>
        </p:nvSpPr>
        <p:spPr bwMode="auto">
          <a:xfrm>
            <a:off x="10795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Given </a:t>
            </a:r>
            <a:r>
              <a:rPr lang="en-US" sz="2400" i="1" dirty="0" smtClean="0">
                <a:solidFill>
                  <a:srgbClr val="000000"/>
                </a:solidFill>
              </a:rPr>
              <a:t>N</a:t>
            </a:r>
            <a:r>
              <a:rPr lang="en-US" sz="2400" dirty="0" smtClean="0">
                <a:solidFill>
                  <a:srgbClr val="000000"/>
                </a:solidFill>
              </a:rPr>
              <a:t> </a:t>
            </a:r>
            <a:r>
              <a:rPr lang="en-US" sz="2400" dirty="0">
                <a:solidFill>
                  <a:srgbClr val="000000"/>
                </a:solidFill>
              </a:rPr>
              <a:t>states, </a:t>
            </a:r>
            <a:r>
              <a:rPr lang="en-US" sz="2400" dirty="0" smtClean="0">
                <a:solidFill>
                  <a:srgbClr val="000000"/>
                </a:solidFill>
              </a:rPr>
              <a:t>we can </a:t>
            </a:r>
            <a:r>
              <a:rPr lang="en-US" sz="2400" dirty="0">
                <a:solidFill>
                  <a:srgbClr val="000000"/>
                </a:solidFill>
              </a:rPr>
              <a:t>write an equation like the one below for each of them</a:t>
            </a:r>
          </a:p>
          <a:p>
            <a:pPr marL="339725" indent="-339725">
              <a:lnSpc>
                <a:spcPct val="5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r>
              <a:rPr lang="en-US" sz="2400" dirty="0">
                <a:solidFill>
                  <a:srgbClr val="000000"/>
                </a:solidFill>
              </a:rPr>
              <a:t>Each equation contains </a:t>
            </a:r>
            <a:r>
              <a:rPr lang="en-US" sz="2400" i="1" dirty="0" smtClean="0">
                <a:solidFill>
                  <a:srgbClr val="000000"/>
                </a:solidFill>
              </a:rPr>
              <a:t>N</a:t>
            </a:r>
            <a:r>
              <a:rPr lang="en-US" sz="2400" dirty="0" smtClean="0">
                <a:solidFill>
                  <a:srgbClr val="000000"/>
                </a:solidFill>
              </a:rPr>
              <a:t> </a:t>
            </a:r>
            <a:r>
              <a:rPr lang="en-US" sz="2400" dirty="0">
                <a:solidFill>
                  <a:srgbClr val="000000"/>
                </a:solidFill>
              </a:rPr>
              <a:t>unknowns – the </a:t>
            </a:r>
            <a:r>
              <a:rPr lang="en-US" sz="2400" dirty="0" smtClean="0">
                <a:solidFill>
                  <a:srgbClr val="000000"/>
                </a:solidFill>
              </a:rPr>
              <a:t>U </a:t>
            </a:r>
            <a:r>
              <a:rPr lang="en-US" sz="2400" dirty="0">
                <a:solidFill>
                  <a:srgbClr val="000000"/>
                </a:solidFill>
              </a:rPr>
              <a:t>values for the </a:t>
            </a:r>
            <a:r>
              <a:rPr lang="en-US" sz="2400" i="1" dirty="0" smtClean="0">
                <a:solidFill>
                  <a:srgbClr val="000000"/>
                </a:solidFill>
              </a:rPr>
              <a:t>N</a:t>
            </a:r>
            <a:r>
              <a:rPr lang="en-US" sz="2400" dirty="0" smtClean="0">
                <a:solidFill>
                  <a:srgbClr val="000000"/>
                </a:solidFill>
              </a:rPr>
              <a:t> </a:t>
            </a:r>
            <a:r>
              <a:rPr lang="en-US" sz="2400" dirty="0">
                <a:solidFill>
                  <a:srgbClr val="000000"/>
                </a:solidFill>
              </a:rPr>
              <a:t>states</a:t>
            </a:r>
          </a:p>
          <a:p>
            <a:pPr marL="339725" indent="-339725">
              <a:lnSpc>
                <a:spcPct val="100000"/>
              </a:lnSpc>
              <a:spcBef>
                <a:spcPts val="1800"/>
              </a:spcBef>
              <a:buFont typeface="Wingdings" pitchFamily="2" charset="2"/>
              <a:buChar char=""/>
            </a:pPr>
            <a:r>
              <a:rPr lang="en-US" sz="2400" dirty="0">
                <a:solidFill>
                  <a:srgbClr val="000000"/>
                </a:solidFill>
              </a:rPr>
              <a:t>N equations in N variables (Bellman equations)</a:t>
            </a:r>
          </a:p>
          <a:p>
            <a:pPr marL="739775" lvl="1" indent="-282575">
              <a:spcBef>
                <a:spcPts val="1500"/>
              </a:spcBef>
              <a:buFont typeface="Times New Roman" pitchFamily="18" charset="0"/>
              <a:buChar char="•"/>
            </a:pPr>
            <a:r>
              <a:rPr lang="en-US" sz="2000" dirty="0">
                <a:solidFill>
                  <a:srgbClr val="000000"/>
                </a:solidFill>
              </a:rPr>
              <a:t>It can be shown that they have a unique solution: the values for the optimal policy</a:t>
            </a:r>
          </a:p>
          <a:p>
            <a:pPr marL="339725" indent="-339725">
              <a:lnSpc>
                <a:spcPct val="100000"/>
              </a:lnSpc>
              <a:spcBef>
                <a:spcPts val="1800"/>
              </a:spcBef>
              <a:buFont typeface="Wingdings" pitchFamily="2" charset="2"/>
              <a:buChar char=""/>
            </a:pPr>
            <a:r>
              <a:rPr lang="en-US" sz="2400" dirty="0">
                <a:solidFill>
                  <a:srgbClr val="000000"/>
                </a:solidFill>
              </a:rPr>
              <a:t>Unfortunately the N equations are non-linear, because of the max operator</a:t>
            </a:r>
          </a:p>
          <a:p>
            <a:pPr marL="739775" lvl="1" indent="-282575">
              <a:spcBef>
                <a:spcPts val="1500"/>
              </a:spcBef>
              <a:buFont typeface="Times New Roman" pitchFamily="18" charset="0"/>
              <a:buChar char="•"/>
            </a:pPr>
            <a:r>
              <a:rPr lang="en-US" sz="2000" dirty="0">
                <a:solidFill>
                  <a:srgbClr val="000000"/>
                </a:solidFill>
              </a:rPr>
              <a:t>Cannot be easily solved by using techniques from linear algebra</a:t>
            </a:r>
          </a:p>
          <a:p>
            <a:pPr marL="339725" indent="-339725">
              <a:lnSpc>
                <a:spcPct val="100000"/>
              </a:lnSpc>
              <a:spcBef>
                <a:spcPts val="1800"/>
              </a:spcBef>
              <a:buFont typeface="Wingdings" pitchFamily="2" charset="2"/>
              <a:buChar char=""/>
            </a:pPr>
            <a:r>
              <a:rPr lang="en-US" sz="2400" dirty="0">
                <a:solidFill>
                  <a:srgbClr val="000000"/>
                </a:solidFill>
              </a:rPr>
              <a:t>Value Iteration Algorithm</a:t>
            </a:r>
          </a:p>
          <a:p>
            <a:pPr marL="739775" lvl="1" indent="-282575">
              <a:spcBef>
                <a:spcPts val="1500"/>
              </a:spcBef>
              <a:buFont typeface="Times New Roman" pitchFamily="18" charset="0"/>
              <a:buChar char="•"/>
            </a:pPr>
            <a:r>
              <a:rPr lang="en-US" sz="2000" dirty="0">
                <a:solidFill>
                  <a:srgbClr val="000000"/>
                </a:solidFill>
              </a:rPr>
              <a:t>Iterative approach to find the optimal policy and corresponding values</a:t>
            </a:r>
          </a:p>
        </p:txBody>
      </p:sp>
      <p:graphicFrame>
        <p:nvGraphicFramePr>
          <p:cNvPr id="379910" name="Object 5"/>
          <p:cNvGraphicFramePr>
            <a:graphicFrameLocks noChangeAspect="1"/>
          </p:cNvGraphicFramePr>
          <p:nvPr/>
        </p:nvGraphicFramePr>
        <p:xfrm>
          <a:off x="2428860" y="1571612"/>
          <a:ext cx="4505325" cy="730250"/>
        </p:xfrm>
        <a:graphic>
          <a:graphicData uri="http://schemas.openxmlformats.org/presentationml/2006/ole">
            <p:oleObj spid="_x0000_s39941" name="Equation" r:id="rId4" imgW="2514600" imgH="4442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906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9064">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2906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906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906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2906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Value Iteration: General Idea</a:t>
            </a:r>
          </a:p>
        </p:txBody>
      </p:sp>
      <p:sp>
        <p:nvSpPr>
          <p:cNvPr id="40965"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31110" name="Rectangle 6"/>
          <p:cNvSpPr>
            <a:spLocks noChangeArrowheads="1"/>
          </p:cNvSpPr>
          <p:nvPr/>
        </p:nvSpPr>
        <p:spPr bwMode="auto">
          <a:xfrm>
            <a:off x="10795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Let </a:t>
            </a:r>
            <a:r>
              <a:rPr lang="en-US" sz="2400" i="1" dirty="0" smtClean="0">
                <a:solidFill>
                  <a:schemeClr val="tx2"/>
                </a:solidFill>
              </a:rPr>
              <a:t>U</a:t>
            </a:r>
            <a:r>
              <a:rPr lang="en-US" sz="2400" i="1" baseline="30000" dirty="0" smtClean="0">
                <a:solidFill>
                  <a:schemeClr val="tx2"/>
                </a:solidFill>
              </a:rPr>
              <a:t>(</a:t>
            </a:r>
            <a:r>
              <a:rPr lang="en-US" sz="2400" i="1" baseline="30000" dirty="0" err="1" smtClean="0">
                <a:solidFill>
                  <a:schemeClr val="tx2"/>
                </a:solidFill>
              </a:rPr>
              <a:t>i</a:t>
            </a:r>
            <a:r>
              <a:rPr lang="en-US" sz="2400" i="1" baseline="30000" dirty="0" smtClean="0">
                <a:solidFill>
                  <a:schemeClr val="tx2"/>
                </a:solidFill>
              </a:rPr>
              <a:t>)</a:t>
            </a:r>
            <a:r>
              <a:rPr lang="en-US" sz="2400" i="1" dirty="0" smtClean="0">
                <a:solidFill>
                  <a:schemeClr val="tx2"/>
                </a:solidFill>
              </a:rPr>
              <a:t>(s) </a:t>
            </a:r>
            <a:r>
              <a:rPr lang="en-US" sz="2400" dirty="0" smtClean="0">
                <a:solidFill>
                  <a:schemeClr val="tx2"/>
                </a:solidFill>
              </a:rPr>
              <a:t>be the utility of state </a:t>
            </a:r>
            <a:r>
              <a:rPr lang="en-US" sz="2400" i="1" dirty="0" smtClean="0">
                <a:solidFill>
                  <a:schemeClr val="tx2"/>
                </a:solidFill>
              </a:rPr>
              <a:t>s</a:t>
            </a:r>
            <a:r>
              <a:rPr lang="en-US" sz="2400" dirty="0" smtClean="0">
                <a:solidFill>
                  <a:schemeClr val="tx2"/>
                </a:solidFill>
              </a:rPr>
              <a:t> at the i</a:t>
            </a:r>
            <a:r>
              <a:rPr lang="en-US" sz="2400" baseline="30000" dirty="0" smtClean="0">
                <a:solidFill>
                  <a:schemeClr val="tx2"/>
                </a:solidFill>
              </a:rPr>
              <a:t>th</a:t>
            </a:r>
            <a:r>
              <a:rPr lang="en-US" sz="2400" dirty="0" smtClean="0">
                <a:solidFill>
                  <a:schemeClr val="tx2"/>
                </a:solidFill>
              </a:rPr>
              <a:t>  iteration of the algorithm</a:t>
            </a:r>
          </a:p>
          <a:p>
            <a:pPr marL="339725" indent="-339725">
              <a:lnSpc>
                <a:spcPct val="100000"/>
              </a:lnSpc>
              <a:spcBef>
                <a:spcPts val="1800"/>
              </a:spcBef>
              <a:buFont typeface="Wingdings" pitchFamily="2" charset="2"/>
              <a:buChar char=""/>
            </a:pPr>
            <a:r>
              <a:rPr lang="en-US" sz="2400" dirty="0" smtClean="0">
                <a:solidFill>
                  <a:srgbClr val="000000"/>
                </a:solidFill>
              </a:rPr>
              <a:t>Start </a:t>
            </a:r>
            <a:r>
              <a:rPr lang="en-US" sz="2400" dirty="0">
                <a:solidFill>
                  <a:srgbClr val="000000"/>
                </a:solidFill>
              </a:rPr>
              <a:t>with arbitrary </a:t>
            </a:r>
            <a:r>
              <a:rPr lang="en-US" sz="2400" dirty="0" smtClean="0">
                <a:solidFill>
                  <a:srgbClr val="000000"/>
                </a:solidFill>
              </a:rPr>
              <a:t>utilities on </a:t>
            </a:r>
            <a:r>
              <a:rPr lang="en-US" sz="2400" dirty="0">
                <a:solidFill>
                  <a:srgbClr val="000000"/>
                </a:solidFill>
              </a:rPr>
              <a:t>each </a:t>
            </a:r>
            <a:r>
              <a:rPr lang="en-US" sz="2400" dirty="0" smtClean="0">
                <a:solidFill>
                  <a:srgbClr val="000000"/>
                </a:solidFill>
              </a:rPr>
              <a:t>state </a:t>
            </a:r>
            <a:r>
              <a:rPr lang="en-US" sz="2400" i="1" dirty="0" smtClean="0">
                <a:solidFill>
                  <a:srgbClr val="000000"/>
                </a:solidFill>
              </a:rPr>
              <a:t>s</a:t>
            </a:r>
            <a:r>
              <a:rPr lang="en-US" sz="2400" dirty="0" smtClean="0">
                <a:solidFill>
                  <a:srgbClr val="000000"/>
                </a:solidFill>
              </a:rPr>
              <a:t>:  </a:t>
            </a:r>
            <a:r>
              <a:rPr lang="en-US" sz="2400" i="1" dirty="0" smtClean="0">
                <a:solidFill>
                  <a:schemeClr val="tx1"/>
                </a:solidFill>
              </a:rPr>
              <a:t>U</a:t>
            </a:r>
            <a:r>
              <a:rPr lang="en-US" sz="2400" i="1" baseline="30000" dirty="0" smtClean="0">
                <a:solidFill>
                  <a:schemeClr val="tx1"/>
                </a:solidFill>
              </a:rPr>
              <a:t>(0)</a:t>
            </a:r>
            <a:r>
              <a:rPr lang="en-US" sz="2400" i="1" dirty="0" smtClean="0">
                <a:solidFill>
                  <a:schemeClr val="tx1"/>
                </a:solidFill>
              </a:rPr>
              <a:t>(</a:t>
            </a:r>
            <a:r>
              <a:rPr lang="en-US" sz="2400" i="1" dirty="0">
                <a:solidFill>
                  <a:schemeClr val="tx1"/>
                </a:solidFill>
              </a:rPr>
              <a:t>s)</a:t>
            </a:r>
          </a:p>
          <a:p>
            <a:pPr marL="339725" indent="-339725">
              <a:lnSpc>
                <a:spcPct val="100000"/>
              </a:lnSpc>
              <a:spcBef>
                <a:spcPts val="1800"/>
              </a:spcBef>
              <a:buFont typeface="Wingdings" pitchFamily="2" charset="2"/>
              <a:buChar char=""/>
            </a:pPr>
            <a:r>
              <a:rPr lang="en-US" sz="2400" dirty="0">
                <a:solidFill>
                  <a:srgbClr val="000000"/>
                </a:solidFill>
              </a:rPr>
              <a:t>Repeat simultaneously for every </a:t>
            </a:r>
            <a:r>
              <a:rPr lang="en-US" sz="2400" i="1" dirty="0">
                <a:solidFill>
                  <a:srgbClr val="000000"/>
                </a:solidFill>
              </a:rPr>
              <a:t>s </a:t>
            </a:r>
            <a:r>
              <a:rPr lang="en-US" sz="2400" dirty="0">
                <a:solidFill>
                  <a:srgbClr val="000000"/>
                </a:solidFill>
              </a:rPr>
              <a:t>until there is “no change</a:t>
            </a:r>
            <a:r>
              <a:rPr lang="en-US" sz="2400" dirty="0" smtClean="0">
                <a:solidFill>
                  <a:srgbClr val="000000"/>
                </a:solidFill>
              </a:rPr>
              <a:t>”</a:t>
            </a:r>
            <a:endParaRPr lang="en-US" sz="2000" i="1" dirty="0">
              <a:solidFill>
                <a:schemeClr val="tx2"/>
              </a:solidFill>
            </a:endParaRPr>
          </a:p>
          <a:p>
            <a:pPr marL="739775" lvl="1" indent="-282575">
              <a:spcBef>
                <a:spcPts val="1500"/>
              </a:spcBef>
              <a:buFont typeface="Times New Roman" pitchFamily="18" charset="0"/>
              <a:buChar char="•"/>
            </a:pPr>
            <a:endParaRPr lang="en-US" sz="2000" dirty="0">
              <a:solidFill>
                <a:srgbClr val="CC3399"/>
              </a:solidFill>
            </a:endParaRPr>
          </a:p>
          <a:p>
            <a:pPr marL="739775" lvl="1" indent="-282575">
              <a:lnSpc>
                <a:spcPct val="20000"/>
              </a:lnSpc>
              <a:spcBef>
                <a:spcPts val="1500"/>
              </a:spcBef>
              <a:buFont typeface="Times New Roman" pitchFamily="18" charset="0"/>
              <a:buChar char="•"/>
            </a:pPr>
            <a:endParaRPr lang="en-US" sz="2000" dirty="0">
              <a:solidFill>
                <a:srgbClr val="000000"/>
              </a:solidFill>
            </a:endParaRPr>
          </a:p>
          <a:p>
            <a:pPr marL="739775" lvl="1" indent="-282575">
              <a:spcBef>
                <a:spcPts val="1500"/>
              </a:spcBef>
            </a:pPr>
            <a:endParaRPr lang="en-US" sz="2000" i="1" baseline="30000" dirty="0">
              <a:solidFill>
                <a:schemeClr val="tx1"/>
              </a:solidFill>
            </a:endParaRPr>
          </a:p>
          <a:p>
            <a:pPr marL="339725" indent="-339725">
              <a:lnSpc>
                <a:spcPct val="100000"/>
              </a:lnSpc>
              <a:spcBef>
                <a:spcPts val="1800"/>
              </a:spcBef>
              <a:buFont typeface="Wingdings" pitchFamily="2" charset="2"/>
              <a:buChar char=""/>
            </a:pPr>
            <a:r>
              <a:rPr lang="en-US" sz="2400" dirty="0">
                <a:solidFill>
                  <a:srgbClr val="000000"/>
                </a:solidFill>
              </a:rPr>
              <a:t>True “no change” in the values of </a:t>
            </a:r>
            <a:r>
              <a:rPr lang="en-US" sz="2400" dirty="0" smtClean="0">
                <a:solidFill>
                  <a:srgbClr val="000000"/>
                </a:solidFill>
              </a:rPr>
              <a:t>U(s</a:t>
            </a:r>
            <a:r>
              <a:rPr lang="en-US" sz="2400" dirty="0">
                <a:solidFill>
                  <a:srgbClr val="000000"/>
                </a:solidFill>
              </a:rPr>
              <a:t>) from one iteration to the next are guaranteed only if run for infinitely long.</a:t>
            </a:r>
          </a:p>
          <a:p>
            <a:pPr marL="739775" lvl="1" indent="-282575">
              <a:spcBef>
                <a:spcPts val="1500"/>
              </a:spcBef>
              <a:buFont typeface="Times New Roman" pitchFamily="18" charset="0"/>
              <a:buChar char="•"/>
            </a:pPr>
            <a:r>
              <a:rPr lang="en-US" sz="2000" dirty="0">
                <a:solidFill>
                  <a:srgbClr val="000000"/>
                </a:solidFill>
              </a:rPr>
              <a:t> </a:t>
            </a:r>
            <a:r>
              <a:rPr lang="en-US" sz="2000" dirty="0">
                <a:solidFill>
                  <a:schemeClr val="tx1"/>
                </a:solidFill>
              </a:rPr>
              <a:t>In the limit, this process converges to a unique set of solutions for the Bellman equations</a:t>
            </a:r>
          </a:p>
          <a:p>
            <a:pPr marL="739775" lvl="1" indent="-282575">
              <a:spcBef>
                <a:spcPts val="1500"/>
              </a:spcBef>
              <a:buFont typeface="Times New Roman" pitchFamily="18" charset="0"/>
              <a:buChar char="•"/>
            </a:pPr>
            <a:r>
              <a:rPr lang="en-US" sz="2000" dirty="0">
                <a:solidFill>
                  <a:schemeClr val="tx1"/>
                </a:solidFill>
              </a:rPr>
              <a:t>They are the total  expected rewards (utilities) for the optimal policy</a:t>
            </a:r>
          </a:p>
          <a:p>
            <a:pPr marL="339725" indent="-339725">
              <a:lnSpc>
                <a:spcPct val="100000"/>
              </a:lnSpc>
              <a:spcBef>
                <a:spcPts val="1800"/>
              </a:spcBef>
              <a:buFont typeface="Wingdings" pitchFamily="2" charset="2"/>
              <a:buChar char=""/>
            </a:pPr>
            <a:endParaRPr lang="en-US" sz="2400" dirty="0">
              <a:solidFill>
                <a:srgbClr val="000000"/>
              </a:solidFill>
            </a:endParaRPr>
          </a:p>
        </p:txBody>
      </p:sp>
      <p:graphicFrame>
        <p:nvGraphicFramePr>
          <p:cNvPr id="379910" name="Object 4"/>
          <p:cNvGraphicFramePr>
            <a:graphicFrameLocks noChangeAspect="1"/>
          </p:cNvGraphicFramePr>
          <p:nvPr/>
        </p:nvGraphicFramePr>
        <p:xfrm>
          <a:off x="1936750" y="2643188"/>
          <a:ext cx="5143500" cy="730250"/>
        </p:xfrm>
        <a:graphic>
          <a:graphicData uri="http://schemas.openxmlformats.org/presentationml/2006/ole">
            <p:oleObj spid="_x0000_s40964" name="Equation" r:id="rId4" imgW="2869920" imgH="4442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11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99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111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31110">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311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VI algorithm</a:t>
            </a:r>
            <a:endParaRPr lang="en-CA" dirty="0"/>
          </a:p>
        </p:txBody>
      </p:sp>
      <p:pic>
        <p:nvPicPr>
          <p:cNvPr id="4" name="Picture 3" descr="VI-code.jpg"/>
          <p:cNvPicPr>
            <a:picLocks noChangeAspect="1"/>
          </p:cNvPicPr>
          <p:nvPr/>
        </p:nvPicPr>
        <p:blipFill>
          <a:blip r:embed="rId2" cstate="print"/>
          <a:stretch>
            <a:fillRect/>
          </a:stretch>
        </p:blipFill>
        <p:spPr>
          <a:xfrm>
            <a:off x="214282" y="1428736"/>
            <a:ext cx="8760604" cy="4572032"/>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ExampleForValueIteration.png"/>
          <p:cNvPicPr>
            <a:picLocks noChangeAspect="1"/>
          </p:cNvPicPr>
          <p:nvPr/>
        </p:nvPicPr>
        <p:blipFill>
          <a:blip r:embed="rId4" cstate="print"/>
          <a:stretch>
            <a:fillRect/>
          </a:stretch>
        </p:blipFill>
        <p:spPr>
          <a:xfrm>
            <a:off x="5000628" y="1714488"/>
            <a:ext cx="3291568" cy="2048087"/>
          </a:xfrm>
          <a:prstGeom prst="rect">
            <a:avLst/>
          </a:prstGeom>
        </p:spPr>
      </p:pic>
      <p:sp>
        <p:nvSpPr>
          <p:cNvPr id="41990"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Example</a:t>
            </a:r>
          </a:p>
        </p:txBody>
      </p:sp>
      <p:sp>
        <p:nvSpPr>
          <p:cNvPr id="41991" name="Rectangle 6"/>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1992" name="Rectangle 12"/>
          <p:cNvSpPr>
            <a:spLocks noChangeArrowheads="1"/>
          </p:cNvSpPr>
          <p:nvPr/>
        </p:nvSpPr>
        <p:spPr bwMode="auto">
          <a:xfrm>
            <a:off x="0" y="8366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Suppose, for instance, that we start with values </a:t>
            </a:r>
            <a:r>
              <a:rPr lang="en-US" sz="2400" dirty="0" smtClean="0">
                <a:solidFill>
                  <a:srgbClr val="000000"/>
                </a:solidFill>
              </a:rPr>
              <a:t>U</a:t>
            </a:r>
            <a:r>
              <a:rPr lang="en-US" sz="2400" baseline="30000" dirty="0" smtClean="0">
                <a:solidFill>
                  <a:srgbClr val="000000"/>
                </a:solidFill>
              </a:rPr>
              <a:t>(0</a:t>
            </a:r>
            <a:r>
              <a:rPr lang="en-US" sz="2400" baseline="30000" dirty="0">
                <a:solidFill>
                  <a:srgbClr val="000000"/>
                </a:solidFill>
              </a:rPr>
              <a:t>)</a:t>
            </a:r>
            <a:r>
              <a:rPr lang="en-US" sz="2400" dirty="0">
                <a:solidFill>
                  <a:srgbClr val="000000"/>
                </a:solidFill>
              </a:rPr>
              <a:t>(s) that are all 0</a:t>
            </a:r>
          </a:p>
        </p:txBody>
      </p:sp>
      <p:graphicFrame>
        <p:nvGraphicFramePr>
          <p:cNvPr id="433167" name="Object 15"/>
          <p:cNvGraphicFramePr>
            <a:graphicFrameLocks noChangeAspect="1"/>
          </p:cNvGraphicFramePr>
          <p:nvPr/>
        </p:nvGraphicFramePr>
        <p:xfrm>
          <a:off x="2076450" y="5429250"/>
          <a:ext cx="3960813" cy="1173163"/>
        </p:xfrm>
        <a:graphic>
          <a:graphicData uri="http://schemas.openxmlformats.org/presentationml/2006/ole">
            <p:oleObj spid="_x0000_s41987" name="Equation" r:id="rId5" imgW="3085920" imgH="914400" progId="Equation.3">
              <p:embed/>
            </p:oleObj>
          </a:graphicData>
        </a:graphic>
      </p:graphicFrame>
      <p:grpSp>
        <p:nvGrpSpPr>
          <p:cNvPr id="21" name="Group 20"/>
          <p:cNvGrpSpPr/>
          <p:nvPr/>
        </p:nvGrpSpPr>
        <p:grpSpPr>
          <a:xfrm>
            <a:off x="5500693" y="2928934"/>
            <a:ext cx="703159" cy="576263"/>
            <a:chOff x="5502078" y="2724135"/>
            <a:chExt cx="793947" cy="576263"/>
          </a:xfrm>
        </p:grpSpPr>
        <p:sp>
          <p:nvSpPr>
            <p:cNvPr id="433168"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dirty="0">
                  <a:solidFill>
                    <a:schemeClr val="accent2"/>
                  </a:solidFill>
                </a:rPr>
                <a:t>-</a:t>
              </a:r>
              <a:r>
                <a:rPr lang="en-US" sz="1800" b="1" dirty="0" smtClean="0">
                  <a:solidFill>
                    <a:schemeClr val="accent2"/>
                  </a:solidFill>
                </a:rPr>
                <a:t>0.04</a:t>
              </a:r>
              <a:endParaRPr lang="en-US" sz="1800" b="1" dirty="0">
                <a:solidFill>
                  <a:schemeClr val="accent2"/>
                </a:solidFill>
              </a:endParaRPr>
            </a:p>
          </p:txBody>
        </p:sp>
        <p:sp>
          <p:nvSpPr>
            <p:cNvPr id="433169"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graphicFrame>
        <p:nvGraphicFramePr>
          <p:cNvPr id="10" name="Table 9"/>
          <p:cNvGraphicFramePr>
            <a:graphicFrameLocks noGrp="1"/>
          </p:cNvGraphicFramePr>
          <p:nvPr/>
        </p:nvGraphicFramePr>
        <p:xfrm>
          <a:off x="857224" y="1785926"/>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TextBox 13"/>
          <p:cNvSpPr txBox="1"/>
          <p:nvPr/>
        </p:nvSpPr>
        <p:spPr>
          <a:xfrm>
            <a:off x="357158" y="1785926"/>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15" name="TextBox 14"/>
          <p:cNvSpPr txBox="1"/>
          <p:nvPr/>
        </p:nvSpPr>
        <p:spPr>
          <a:xfrm>
            <a:off x="857224" y="3500438"/>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16" name="TextBox 15"/>
          <p:cNvSpPr txBox="1"/>
          <p:nvPr/>
        </p:nvSpPr>
        <p:spPr>
          <a:xfrm>
            <a:off x="2987622" y="1912107"/>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17" name="TextBox 16"/>
          <p:cNvSpPr txBox="1"/>
          <p:nvPr/>
        </p:nvSpPr>
        <p:spPr>
          <a:xfrm>
            <a:off x="3000364" y="2500306"/>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graphicFrame>
        <p:nvGraphicFramePr>
          <p:cNvPr id="2" name="Object 10"/>
          <p:cNvGraphicFramePr>
            <a:graphicFrameLocks noChangeAspect="1"/>
          </p:cNvGraphicFramePr>
          <p:nvPr/>
        </p:nvGraphicFramePr>
        <p:xfrm>
          <a:off x="1168400" y="4006850"/>
          <a:ext cx="6161088" cy="1303338"/>
        </p:xfrm>
        <a:graphic>
          <a:graphicData uri="http://schemas.openxmlformats.org/presentationml/2006/ole">
            <p:oleObj spid="_x0000_s41990" name="Equation" r:id="rId6" imgW="4800600" imgH="1015920" progId="Equation.3">
              <p:embed/>
            </p:oleObj>
          </a:graphicData>
        </a:graphic>
      </p:graphicFrame>
      <p:sp>
        <p:nvSpPr>
          <p:cNvPr id="22" name="TextBox 21"/>
          <p:cNvSpPr txBox="1"/>
          <p:nvPr/>
        </p:nvSpPr>
        <p:spPr>
          <a:xfrm>
            <a:off x="1000100"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0</a:t>
            </a:r>
            <a:endParaRPr lang="en-CA" sz="1400" b="1" dirty="0">
              <a:solidFill>
                <a:srgbClr val="7030A0"/>
              </a:solidFill>
              <a:latin typeface="Arial" pitchFamily="34" charset="0"/>
              <a:cs typeface="Arial" pitchFamily="34" charset="0"/>
            </a:endParaRPr>
          </a:p>
        </p:txBody>
      </p:sp>
      <p:sp>
        <p:nvSpPr>
          <p:cNvPr id="23" name="TextBox 22"/>
          <p:cNvSpPr txBox="1"/>
          <p:nvPr/>
        </p:nvSpPr>
        <p:spPr>
          <a:xfrm>
            <a:off x="5500694"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31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6"/>
          <p:cNvSpPr>
            <a:spLocks noChangeArrowheads="1"/>
          </p:cNvSpPr>
          <p:nvPr/>
        </p:nvSpPr>
        <p:spPr bwMode="auto">
          <a:xfrm>
            <a:off x="4786314" y="6215082"/>
            <a:ext cx="2449511" cy="382568"/>
          </a:xfrm>
          <a:prstGeom prst="rect">
            <a:avLst/>
          </a:prstGeom>
          <a:solidFill>
            <a:srgbClr val="FFFF99"/>
          </a:solidFill>
          <a:ln w="9525">
            <a:noFill/>
            <a:miter lim="800000"/>
            <a:headEnd/>
            <a:tailEnd/>
          </a:ln>
        </p:spPr>
        <p:txBody>
          <a:bodyPr wrap="none" anchor="ctr"/>
          <a:lstStyle/>
          <a:p>
            <a:endParaRPr lang="en-CA"/>
          </a:p>
        </p:txBody>
      </p:sp>
      <p:sp>
        <p:nvSpPr>
          <p:cNvPr id="41990"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 (cont’d)</a:t>
            </a:r>
          </a:p>
        </p:txBody>
      </p:sp>
      <p:sp>
        <p:nvSpPr>
          <p:cNvPr id="41991" name="Rectangle 6"/>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1992" name="Rectangle 12"/>
          <p:cNvSpPr>
            <a:spLocks noChangeArrowheads="1"/>
          </p:cNvSpPr>
          <p:nvPr/>
        </p:nvSpPr>
        <p:spPr bwMode="auto">
          <a:xfrm>
            <a:off x="0" y="8366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Let’s compute U</a:t>
            </a:r>
            <a:r>
              <a:rPr lang="en-US" sz="2400" baseline="30000" dirty="0" smtClean="0">
                <a:solidFill>
                  <a:srgbClr val="000000"/>
                </a:solidFill>
              </a:rPr>
              <a:t>(1)</a:t>
            </a:r>
            <a:r>
              <a:rPr lang="en-US" sz="2400" dirty="0" smtClean="0">
                <a:solidFill>
                  <a:srgbClr val="000000"/>
                </a:solidFill>
              </a:rPr>
              <a:t>(3,3)</a:t>
            </a:r>
            <a:endParaRPr lang="en-US" sz="2400" dirty="0">
              <a:solidFill>
                <a:srgbClr val="000000"/>
              </a:solidFill>
            </a:endParaRPr>
          </a:p>
        </p:txBody>
      </p:sp>
      <p:graphicFrame>
        <p:nvGraphicFramePr>
          <p:cNvPr id="2" name="Object 10"/>
          <p:cNvGraphicFramePr>
            <a:graphicFrameLocks noChangeAspect="1"/>
          </p:cNvGraphicFramePr>
          <p:nvPr/>
        </p:nvGraphicFramePr>
        <p:xfrm>
          <a:off x="1238250" y="4006850"/>
          <a:ext cx="6323013" cy="1303338"/>
        </p:xfrm>
        <a:graphic>
          <a:graphicData uri="http://schemas.openxmlformats.org/presentationml/2006/ole">
            <p:oleObj spid="_x0000_s184325" name="Equation" r:id="rId4" imgW="4927320" imgH="1015920" progId="Equation.3">
              <p:embed/>
            </p:oleObj>
          </a:graphicData>
        </a:graphic>
      </p:graphicFrame>
      <p:graphicFrame>
        <p:nvGraphicFramePr>
          <p:cNvPr id="184326" name="Object 10"/>
          <p:cNvGraphicFramePr>
            <a:graphicFrameLocks noChangeAspect="1"/>
          </p:cNvGraphicFramePr>
          <p:nvPr/>
        </p:nvGraphicFramePr>
        <p:xfrm>
          <a:off x="2892425" y="5429250"/>
          <a:ext cx="3225800" cy="1173163"/>
        </p:xfrm>
        <a:graphic>
          <a:graphicData uri="http://schemas.openxmlformats.org/presentationml/2006/ole">
            <p:oleObj spid="_x0000_s184326" name="Equation" r:id="rId5" imgW="2514600" imgH="914400" progId="Equation.3">
              <p:embed/>
            </p:oleObj>
          </a:graphicData>
        </a:graphic>
      </p:graphicFrame>
      <p:pic>
        <p:nvPicPr>
          <p:cNvPr id="22" name="Picture 21" descr="ExampleForValueIteration.png"/>
          <p:cNvPicPr>
            <a:picLocks noChangeAspect="1"/>
          </p:cNvPicPr>
          <p:nvPr/>
        </p:nvPicPr>
        <p:blipFill>
          <a:blip r:embed="rId6" cstate="print"/>
          <a:stretch>
            <a:fillRect/>
          </a:stretch>
        </p:blipFill>
        <p:spPr>
          <a:xfrm>
            <a:off x="5000628" y="1714488"/>
            <a:ext cx="3291568" cy="2048087"/>
          </a:xfrm>
          <a:prstGeom prst="rect">
            <a:avLst/>
          </a:prstGeom>
        </p:spPr>
      </p:pic>
      <p:grpSp>
        <p:nvGrpSpPr>
          <p:cNvPr id="23" name="Group 22"/>
          <p:cNvGrpSpPr/>
          <p:nvPr/>
        </p:nvGrpSpPr>
        <p:grpSpPr>
          <a:xfrm>
            <a:off x="5500694" y="2928934"/>
            <a:ext cx="703158" cy="576263"/>
            <a:chOff x="5575304" y="2724135"/>
            <a:chExt cx="720725" cy="576263"/>
          </a:xfrm>
        </p:grpSpPr>
        <p:sp>
          <p:nvSpPr>
            <p:cNvPr id="24" name="Text Box 16"/>
            <p:cNvSpPr txBox="1">
              <a:spLocks noChangeArrowheads="1"/>
            </p:cNvSpPr>
            <p:nvPr/>
          </p:nvSpPr>
          <p:spPr bwMode="auto">
            <a:xfrm>
              <a:off x="5648329" y="2797160"/>
              <a:ext cx="504825" cy="384175"/>
            </a:xfrm>
            <a:prstGeom prst="rect">
              <a:avLst/>
            </a:prstGeom>
            <a:solidFill>
              <a:schemeClr val="bg1"/>
            </a:solidFill>
            <a:ln w="9525">
              <a:noFill/>
              <a:miter lim="800000"/>
              <a:headEnd/>
              <a:tailEnd/>
            </a:ln>
          </p:spPr>
          <p:txBody>
            <a:bodyPr lIns="0" tIns="0" rIns="0" bIns="0">
              <a:spAutoFit/>
            </a:bodyPr>
            <a:lstStyle/>
            <a:p>
              <a:r>
                <a:rPr lang="en-US" dirty="0"/>
                <a:t> </a:t>
              </a:r>
              <a:r>
                <a:rPr lang="en-US" sz="2000" b="1" dirty="0">
                  <a:solidFill>
                    <a:schemeClr val="accent2"/>
                  </a:solidFill>
                </a:rPr>
                <a:t>-0.4</a:t>
              </a:r>
            </a:p>
          </p:txBody>
        </p:sp>
        <p:sp>
          <p:nvSpPr>
            <p:cNvPr id="25" name="Rectangle 17"/>
            <p:cNvSpPr>
              <a:spLocks noChangeArrowheads="1"/>
            </p:cNvSpPr>
            <p:nvPr/>
          </p:nvSpPr>
          <p:spPr bwMode="auto">
            <a:xfrm>
              <a:off x="5575304" y="2724135"/>
              <a:ext cx="720725" cy="576263"/>
            </a:xfrm>
            <a:prstGeom prst="rect">
              <a:avLst/>
            </a:prstGeom>
            <a:noFill/>
            <a:ln w="38100">
              <a:solidFill>
                <a:schemeClr val="accent1"/>
              </a:solidFill>
              <a:miter lim="800000"/>
              <a:headEnd/>
              <a:tailEnd/>
            </a:ln>
          </p:spPr>
          <p:txBody>
            <a:bodyPr wrap="none" anchor="ctr"/>
            <a:lstStyle/>
            <a:p>
              <a:endParaRPr lang="en-CA"/>
            </a:p>
          </p:txBody>
        </p:sp>
      </p:grpSp>
      <p:graphicFrame>
        <p:nvGraphicFramePr>
          <p:cNvPr id="26" name="Table 25"/>
          <p:cNvGraphicFramePr>
            <a:graphicFrameLocks noGrp="1"/>
          </p:cNvGraphicFramePr>
          <p:nvPr/>
        </p:nvGraphicFramePr>
        <p:xfrm>
          <a:off x="857224" y="1785926"/>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7" name="TextBox 26"/>
          <p:cNvSpPr txBox="1"/>
          <p:nvPr/>
        </p:nvSpPr>
        <p:spPr>
          <a:xfrm>
            <a:off x="357158" y="1785926"/>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28" name="TextBox 27"/>
          <p:cNvSpPr txBox="1"/>
          <p:nvPr/>
        </p:nvSpPr>
        <p:spPr>
          <a:xfrm>
            <a:off x="857224" y="3500438"/>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29" name="TextBox 28"/>
          <p:cNvSpPr txBox="1"/>
          <p:nvPr/>
        </p:nvSpPr>
        <p:spPr>
          <a:xfrm>
            <a:off x="2987622" y="1912107"/>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0" name="TextBox 29"/>
          <p:cNvSpPr txBox="1"/>
          <p:nvPr/>
        </p:nvSpPr>
        <p:spPr>
          <a:xfrm>
            <a:off x="3000364" y="2500306"/>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1" name="TextBox 30"/>
          <p:cNvSpPr txBox="1"/>
          <p:nvPr/>
        </p:nvSpPr>
        <p:spPr>
          <a:xfrm>
            <a:off x="1000100"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0</a:t>
            </a:r>
            <a:endParaRPr lang="en-CA" sz="1400" b="1" dirty="0">
              <a:solidFill>
                <a:srgbClr val="7030A0"/>
              </a:solidFill>
              <a:latin typeface="Arial" pitchFamily="34" charset="0"/>
              <a:cs typeface="Arial" pitchFamily="34" charset="0"/>
            </a:endParaRPr>
          </a:p>
        </p:txBody>
      </p:sp>
      <p:sp>
        <p:nvSpPr>
          <p:cNvPr id="32" name="TextBox 31"/>
          <p:cNvSpPr txBox="1"/>
          <p:nvPr/>
        </p:nvSpPr>
        <p:spPr>
          <a:xfrm>
            <a:off x="5500694"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sp>
        <p:nvSpPr>
          <p:cNvPr id="35" name="Rectangle 17"/>
          <p:cNvSpPr>
            <a:spLocks noChangeArrowheads="1"/>
          </p:cNvSpPr>
          <p:nvPr/>
        </p:nvSpPr>
        <p:spPr bwMode="auto">
          <a:xfrm>
            <a:off x="6858839" y="1775012"/>
            <a:ext cx="703158" cy="576263"/>
          </a:xfrm>
          <a:prstGeom prst="rect">
            <a:avLst/>
          </a:prstGeom>
          <a:solidFill>
            <a:schemeClr val="accent3"/>
          </a:solidFill>
          <a:ln w="38100">
            <a:solidFill>
              <a:schemeClr val="accent1"/>
            </a:solidFill>
            <a:miter lim="800000"/>
            <a:headEnd/>
            <a:tailEnd/>
          </a:ln>
        </p:spPr>
        <p:txBody>
          <a:bodyPr wrap="none" anchor="ctr"/>
          <a:lstStyle/>
          <a:p>
            <a:r>
              <a:rPr lang="en-CA" sz="1800" b="1" dirty="0" smtClean="0">
                <a:solidFill>
                  <a:schemeClr val="accent2"/>
                </a:solidFill>
              </a:rPr>
              <a:t>0.76</a:t>
            </a:r>
            <a:endParaRPr lang="en-CA" sz="1800" b="1" dirty="0">
              <a:solidFill>
                <a:schemeClr val="accent2"/>
              </a:solidFill>
            </a:endParaRPr>
          </a:p>
        </p:txBody>
      </p:sp>
      <p:grpSp>
        <p:nvGrpSpPr>
          <p:cNvPr id="37" name="Group 36"/>
          <p:cNvGrpSpPr/>
          <p:nvPr/>
        </p:nvGrpSpPr>
        <p:grpSpPr>
          <a:xfrm>
            <a:off x="5500693" y="2928934"/>
            <a:ext cx="703159" cy="576263"/>
            <a:chOff x="5502078" y="2724135"/>
            <a:chExt cx="793947" cy="576263"/>
          </a:xfrm>
        </p:grpSpPr>
        <p:sp>
          <p:nvSpPr>
            <p:cNvPr id="38"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dirty="0">
                  <a:solidFill>
                    <a:schemeClr val="accent2"/>
                  </a:solidFill>
                </a:rPr>
                <a:t>-</a:t>
              </a:r>
              <a:r>
                <a:rPr lang="en-US" sz="1800" b="1" dirty="0" smtClean="0">
                  <a:solidFill>
                    <a:schemeClr val="accent2"/>
                  </a:solidFill>
                </a:rPr>
                <a:t>0.04</a:t>
              </a:r>
              <a:endParaRPr lang="en-US" sz="1800" b="1" dirty="0">
                <a:solidFill>
                  <a:schemeClr val="accent2"/>
                </a:solidFill>
              </a:endParaRPr>
            </a:p>
          </p:txBody>
        </p:sp>
        <p:sp>
          <p:nvSpPr>
            <p:cNvPr id="39"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6"/>
          <p:cNvSpPr>
            <a:spLocks noChangeArrowheads="1"/>
          </p:cNvSpPr>
          <p:nvPr/>
        </p:nvSpPr>
        <p:spPr bwMode="auto">
          <a:xfrm>
            <a:off x="4429124" y="6000768"/>
            <a:ext cx="2449511" cy="214314"/>
          </a:xfrm>
          <a:prstGeom prst="rect">
            <a:avLst/>
          </a:prstGeom>
          <a:solidFill>
            <a:srgbClr val="FFFF99"/>
          </a:solidFill>
          <a:ln w="9525">
            <a:noFill/>
            <a:miter lim="800000"/>
            <a:headEnd/>
            <a:tailEnd/>
          </a:ln>
        </p:spPr>
        <p:txBody>
          <a:bodyPr wrap="none" anchor="ctr"/>
          <a:lstStyle/>
          <a:p>
            <a:endParaRPr lang="en-CA"/>
          </a:p>
        </p:txBody>
      </p:sp>
      <p:sp>
        <p:nvSpPr>
          <p:cNvPr id="41990"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 (cont’d)</a:t>
            </a:r>
          </a:p>
        </p:txBody>
      </p:sp>
      <p:sp>
        <p:nvSpPr>
          <p:cNvPr id="41991" name="Rectangle 6"/>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1992" name="Rectangle 12"/>
          <p:cNvSpPr>
            <a:spLocks noChangeArrowheads="1"/>
          </p:cNvSpPr>
          <p:nvPr/>
        </p:nvSpPr>
        <p:spPr bwMode="auto">
          <a:xfrm>
            <a:off x="0" y="8366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Let’s compute U</a:t>
            </a:r>
            <a:r>
              <a:rPr lang="en-US" sz="2400" baseline="30000" dirty="0" smtClean="0">
                <a:solidFill>
                  <a:srgbClr val="000000"/>
                </a:solidFill>
              </a:rPr>
              <a:t>(1)</a:t>
            </a:r>
            <a:r>
              <a:rPr lang="en-US" sz="2400" dirty="0" smtClean="0">
                <a:solidFill>
                  <a:srgbClr val="000000"/>
                </a:solidFill>
              </a:rPr>
              <a:t>(4,1)</a:t>
            </a:r>
            <a:endParaRPr lang="en-US" sz="2400" dirty="0">
              <a:solidFill>
                <a:srgbClr val="000000"/>
              </a:solidFill>
            </a:endParaRPr>
          </a:p>
        </p:txBody>
      </p:sp>
      <p:graphicFrame>
        <p:nvGraphicFramePr>
          <p:cNvPr id="2" name="Object 10"/>
          <p:cNvGraphicFramePr>
            <a:graphicFrameLocks noChangeAspect="1"/>
          </p:cNvGraphicFramePr>
          <p:nvPr/>
        </p:nvGraphicFramePr>
        <p:xfrm>
          <a:off x="1360488" y="4006850"/>
          <a:ext cx="6078537" cy="1303338"/>
        </p:xfrm>
        <a:graphic>
          <a:graphicData uri="http://schemas.openxmlformats.org/presentationml/2006/ole">
            <p:oleObj spid="_x0000_s185348" name="Equation" r:id="rId4" imgW="4736880" imgH="1015920" progId="Equation.3">
              <p:embed/>
            </p:oleObj>
          </a:graphicData>
        </a:graphic>
      </p:graphicFrame>
      <p:pic>
        <p:nvPicPr>
          <p:cNvPr id="22" name="Picture 21" descr="ExampleForValueIteration.png"/>
          <p:cNvPicPr>
            <a:picLocks noChangeAspect="1"/>
          </p:cNvPicPr>
          <p:nvPr/>
        </p:nvPicPr>
        <p:blipFill>
          <a:blip r:embed="rId5" cstate="print"/>
          <a:stretch>
            <a:fillRect/>
          </a:stretch>
        </p:blipFill>
        <p:spPr>
          <a:xfrm>
            <a:off x="5000628" y="1714488"/>
            <a:ext cx="3291568" cy="2048087"/>
          </a:xfrm>
          <a:prstGeom prst="rect">
            <a:avLst/>
          </a:prstGeom>
        </p:spPr>
      </p:pic>
      <p:graphicFrame>
        <p:nvGraphicFramePr>
          <p:cNvPr id="26" name="Table 25"/>
          <p:cNvGraphicFramePr>
            <a:graphicFrameLocks noGrp="1"/>
          </p:cNvGraphicFramePr>
          <p:nvPr/>
        </p:nvGraphicFramePr>
        <p:xfrm>
          <a:off x="857224" y="1785926"/>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0" dirty="0" smtClean="0">
                          <a:solidFill>
                            <a:schemeClr val="tx1"/>
                          </a:solidFill>
                          <a:latin typeface="Arial" pitchFamily="34" charset="0"/>
                          <a:cs typeface="Arial" pitchFamily="34" charset="0"/>
                        </a:rPr>
                        <a:t>0</a:t>
                      </a:r>
                      <a:endParaRPr lang="en-CA" sz="1400" b="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7" name="TextBox 26"/>
          <p:cNvSpPr txBox="1"/>
          <p:nvPr/>
        </p:nvSpPr>
        <p:spPr>
          <a:xfrm>
            <a:off x="357158" y="1785926"/>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28" name="TextBox 27"/>
          <p:cNvSpPr txBox="1"/>
          <p:nvPr/>
        </p:nvSpPr>
        <p:spPr>
          <a:xfrm>
            <a:off x="857224" y="3500438"/>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29" name="TextBox 28"/>
          <p:cNvSpPr txBox="1"/>
          <p:nvPr/>
        </p:nvSpPr>
        <p:spPr>
          <a:xfrm>
            <a:off x="2987622" y="1912107"/>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0" name="TextBox 29"/>
          <p:cNvSpPr txBox="1"/>
          <p:nvPr/>
        </p:nvSpPr>
        <p:spPr>
          <a:xfrm>
            <a:off x="3000364" y="2500306"/>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1" name="TextBox 30"/>
          <p:cNvSpPr txBox="1"/>
          <p:nvPr/>
        </p:nvSpPr>
        <p:spPr>
          <a:xfrm>
            <a:off x="1000100"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0</a:t>
            </a:r>
            <a:endParaRPr lang="en-CA" sz="1400" b="1" dirty="0">
              <a:solidFill>
                <a:srgbClr val="7030A0"/>
              </a:solidFill>
              <a:latin typeface="Arial" pitchFamily="34" charset="0"/>
              <a:cs typeface="Arial" pitchFamily="34" charset="0"/>
            </a:endParaRPr>
          </a:p>
        </p:txBody>
      </p:sp>
      <p:sp>
        <p:nvSpPr>
          <p:cNvPr id="32" name="TextBox 31"/>
          <p:cNvSpPr txBox="1"/>
          <p:nvPr/>
        </p:nvSpPr>
        <p:spPr>
          <a:xfrm>
            <a:off x="5500694" y="1428736"/>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grpSp>
        <p:nvGrpSpPr>
          <p:cNvPr id="4" name="Group 32"/>
          <p:cNvGrpSpPr/>
          <p:nvPr/>
        </p:nvGrpSpPr>
        <p:grpSpPr>
          <a:xfrm>
            <a:off x="6831255" y="1767986"/>
            <a:ext cx="703158" cy="576263"/>
            <a:chOff x="5575304" y="2724135"/>
            <a:chExt cx="720725" cy="576263"/>
          </a:xfrm>
        </p:grpSpPr>
        <p:sp>
          <p:nvSpPr>
            <p:cNvPr id="34" name="Text Box 16"/>
            <p:cNvSpPr txBox="1">
              <a:spLocks noChangeArrowheads="1"/>
            </p:cNvSpPr>
            <p:nvPr/>
          </p:nvSpPr>
          <p:spPr bwMode="auto">
            <a:xfrm>
              <a:off x="5648329" y="2797160"/>
              <a:ext cx="504825" cy="384175"/>
            </a:xfrm>
            <a:prstGeom prst="rect">
              <a:avLst/>
            </a:prstGeom>
            <a:solidFill>
              <a:schemeClr val="bg1"/>
            </a:solidFill>
            <a:ln w="9525">
              <a:noFill/>
              <a:miter lim="800000"/>
              <a:headEnd/>
              <a:tailEnd/>
            </a:ln>
          </p:spPr>
          <p:txBody>
            <a:bodyPr lIns="0" tIns="0" rIns="0" bIns="0">
              <a:spAutoFit/>
            </a:bodyPr>
            <a:lstStyle/>
            <a:p>
              <a:r>
                <a:rPr lang="en-US" dirty="0"/>
                <a:t> </a:t>
              </a:r>
              <a:r>
                <a:rPr lang="en-US" sz="2000" b="1" dirty="0" smtClean="0">
                  <a:solidFill>
                    <a:schemeClr val="accent2"/>
                  </a:solidFill>
                </a:rPr>
                <a:t>.76</a:t>
              </a:r>
              <a:endParaRPr lang="en-US" sz="2000" b="1" dirty="0">
                <a:solidFill>
                  <a:schemeClr val="accent2"/>
                </a:solidFill>
              </a:endParaRPr>
            </a:p>
          </p:txBody>
        </p:sp>
        <p:sp>
          <p:nvSpPr>
            <p:cNvPr id="35" name="Rectangle 17"/>
            <p:cNvSpPr>
              <a:spLocks noChangeArrowheads="1"/>
            </p:cNvSpPr>
            <p:nvPr/>
          </p:nvSpPr>
          <p:spPr bwMode="auto">
            <a:xfrm>
              <a:off x="5575304" y="2724135"/>
              <a:ext cx="720725" cy="576263"/>
            </a:xfrm>
            <a:prstGeom prst="rect">
              <a:avLst/>
            </a:prstGeom>
            <a:noFill/>
            <a:ln w="38100">
              <a:solidFill>
                <a:schemeClr val="accent1"/>
              </a:solidFill>
              <a:miter lim="800000"/>
              <a:headEnd/>
              <a:tailEnd/>
            </a:ln>
          </p:spPr>
          <p:txBody>
            <a:bodyPr wrap="none" anchor="ctr"/>
            <a:lstStyle/>
            <a:p>
              <a:endParaRPr lang="en-CA"/>
            </a:p>
          </p:txBody>
        </p:sp>
      </p:grpSp>
      <p:graphicFrame>
        <p:nvGraphicFramePr>
          <p:cNvPr id="185350" name="Object 10"/>
          <p:cNvGraphicFramePr>
            <a:graphicFrameLocks noChangeAspect="1"/>
          </p:cNvGraphicFramePr>
          <p:nvPr/>
        </p:nvGraphicFramePr>
        <p:xfrm>
          <a:off x="2619375" y="5422900"/>
          <a:ext cx="3340100" cy="1171575"/>
        </p:xfrm>
        <a:graphic>
          <a:graphicData uri="http://schemas.openxmlformats.org/presentationml/2006/ole">
            <p:oleObj spid="_x0000_s185350" name="Equation" r:id="rId6" imgW="2603160" imgH="914400" progId="Equation.3">
              <p:embed/>
            </p:oleObj>
          </a:graphicData>
        </a:graphic>
      </p:graphicFrame>
      <p:grpSp>
        <p:nvGrpSpPr>
          <p:cNvPr id="38" name="Group 37"/>
          <p:cNvGrpSpPr/>
          <p:nvPr/>
        </p:nvGrpSpPr>
        <p:grpSpPr>
          <a:xfrm>
            <a:off x="5500693" y="2928934"/>
            <a:ext cx="703159" cy="576263"/>
            <a:chOff x="5502078" y="2724135"/>
            <a:chExt cx="793947" cy="576263"/>
          </a:xfrm>
        </p:grpSpPr>
        <p:sp>
          <p:nvSpPr>
            <p:cNvPr id="39"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dirty="0">
                  <a:solidFill>
                    <a:schemeClr val="accent2"/>
                  </a:solidFill>
                </a:rPr>
                <a:t>-</a:t>
              </a:r>
              <a:r>
                <a:rPr lang="en-US" sz="1800" b="1" dirty="0" smtClean="0">
                  <a:solidFill>
                    <a:schemeClr val="accent2"/>
                  </a:solidFill>
                </a:rPr>
                <a:t>0.04</a:t>
              </a:r>
              <a:endParaRPr lang="en-US" sz="1800" b="1" dirty="0">
                <a:solidFill>
                  <a:schemeClr val="accent2"/>
                </a:solidFill>
              </a:endParaRPr>
            </a:p>
          </p:txBody>
        </p:sp>
        <p:sp>
          <p:nvSpPr>
            <p:cNvPr id="40"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grpSp>
        <p:nvGrpSpPr>
          <p:cNvPr id="41" name="Group 40"/>
          <p:cNvGrpSpPr/>
          <p:nvPr/>
        </p:nvGrpSpPr>
        <p:grpSpPr>
          <a:xfrm>
            <a:off x="7535673" y="2931738"/>
            <a:ext cx="703159" cy="576263"/>
            <a:chOff x="5502078" y="2724135"/>
            <a:chExt cx="793947" cy="576263"/>
          </a:xfrm>
        </p:grpSpPr>
        <p:sp>
          <p:nvSpPr>
            <p:cNvPr id="42"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dirty="0">
                  <a:solidFill>
                    <a:schemeClr val="accent2"/>
                  </a:solidFill>
                </a:rPr>
                <a:t>-</a:t>
              </a:r>
              <a:r>
                <a:rPr lang="en-US" sz="1800" b="1" dirty="0" smtClean="0">
                  <a:solidFill>
                    <a:schemeClr val="accent2"/>
                  </a:solidFill>
                </a:rPr>
                <a:t>0.04</a:t>
              </a:r>
              <a:endParaRPr lang="en-US" sz="1800" b="1" dirty="0">
                <a:solidFill>
                  <a:schemeClr val="accent2"/>
                </a:solidFill>
              </a:endParaRPr>
            </a:p>
          </p:txBody>
        </p:sp>
        <p:sp>
          <p:nvSpPr>
            <p:cNvPr id="43"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53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After a Full Iteration</a:t>
            </a:r>
          </a:p>
        </p:txBody>
      </p:sp>
      <p:sp>
        <p:nvSpPr>
          <p:cNvPr id="44038"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graphicFrame>
        <p:nvGraphicFramePr>
          <p:cNvPr id="16" name="Table 15"/>
          <p:cNvGraphicFramePr>
            <a:graphicFrameLocks noGrp="1"/>
          </p:cNvGraphicFramePr>
          <p:nvPr/>
        </p:nvGraphicFramePr>
        <p:xfrm>
          <a:off x="2928926" y="1285860"/>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0.76</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400" b="1" dirty="0" smtClean="0">
                          <a:solidFill>
                            <a:schemeClr val="accent2"/>
                          </a:solidFill>
                          <a:latin typeface="Arial" pitchFamily="34" charset="0"/>
                          <a:cs typeface="Arial" pitchFamily="34" charset="0"/>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TextBox 16"/>
          <p:cNvSpPr txBox="1"/>
          <p:nvPr/>
        </p:nvSpPr>
        <p:spPr>
          <a:xfrm>
            <a:off x="2428860" y="1285860"/>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18" name="TextBox 17"/>
          <p:cNvSpPr txBox="1"/>
          <p:nvPr/>
        </p:nvSpPr>
        <p:spPr>
          <a:xfrm>
            <a:off x="2928926" y="3000372"/>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19" name="TextBox 18"/>
          <p:cNvSpPr txBox="1"/>
          <p:nvPr/>
        </p:nvSpPr>
        <p:spPr>
          <a:xfrm>
            <a:off x="5059324" y="1412041"/>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20" name="TextBox 19"/>
          <p:cNvSpPr txBox="1"/>
          <p:nvPr/>
        </p:nvSpPr>
        <p:spPr>
          <a:xfrm>
            <a:off x="5072066" y="2000240"/>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21" name="TextBox 20"/>
          <p:cNvSpPr txBox="1"/>
          <p:nvPr/>
        </p:nvSpPr>
        <p:spPr>
          <a:xfrm>
            <a:off x="3071802" y="928670"/>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sp>
        <p:nvSpPr>
          <p:cNvPr id="10" name="Rectangle 8"/>
          <p:cNvSpPr>
            <a:spLocks noChangeArrowheads="1"/>
          </p:cNvSpPr>
          <p:nvPr/>
        </p:nvSpPr>
        <p:spPr bwMode="auto">
          <a:xfrm>
            <a:off x="214282" y="3214686"/>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000" dirty="0" smtClean="0">
                <a:solidFill>
                  <a:srgbClr val="000000"/>
                </a:solidFill>
              </a:rPr>
              <a:t>Only the state  one step away from a positive reward (3,3) has gained value, all the others are losing value because of the cost of moving</a:t>
            </a:r>
            <a:endParaRPr lang="en-US" sz="2000" dirty="0">
              <a:solidFill>
                <a:srgbClr val="000000"/>
              </a:solidFill>
            </a:endParaRPr>
          </a:p>
          <a:p>
            <a:pPr marL="339725" indent="-339725">
              <a:lnSpc>
                <a:spcPct val="50000"/>
              </a:lnSpc>
              <a:spcBef>
                <a:spcPts val="1800"/>
              </a:spcBef>
              <a:buFont typeface="Wingdings" pitchFamily="2" charset="2"/>
              <a:buChar char=""/>
            </a:pPr>
            <a:endParaRPr lang="en-US" sz="2400" dirty="0">
              <a:solidFill>
                <a:srgbClr val="000000"/>
              </a:solidFill>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Some steps in the second iteration</a:t>
            </a:r>
          </a:p>
        </p:txBody>
      </p:sp>
      <p:sp>
        <p:nvSpPr>
          <p:cNvPr id="44038" name="Rectangle 5"/>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graphicFrame>
        <p:nvGraphicFramePr>
          <p:cNvPr id="16" name="Table 15"/>
          <p:cNvGraphicFramePr>
            <a:graphicFrameLocks noGrp="1"/>
          </p:cNvGraphicFramePr>
          <p:nvPr/>
        </p:nvGraphicFramePr>
        <p:xfrm>
          <a:off x="1214414" y="1285860"/>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0.76</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400" b="1" dirty="0" smtClean="0">
                          <a:solidFill>
                            <a:schemeClr val="accent2"/>
                          </a:solidFill>
                          <a:latin typeface="Arial" pitchFamily="34" charset="0"/>
                          <a:cs typeface="Arial" pitchFamily="34" charset="0"/>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TextBox 16"/>
          <p:cNvSpPr txBox="1"/>
          <p:nvPr/>
        </p:nvSpPr>
        <p:spPr>
          <a:xfrm>
            <a:off x="714348" y="1285860"/>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18" name="TextBox 17"/>
          <p:cNvSpPr txBox="1"/>
          <p:nvPr/>
        </p:nvSpPr>
        <p:spPr>
          <a:xfrm>
            <a:off x="1214414" y="3000372"/>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19" name="TextBox 18"/>
          <p:cNvSpPr txBox="1"/>
          <p:nvPr/>
        </p:nvSpPr>
        <p:spPr>
          <a:xfrm>
            <a:off x="3344812" y="1412041"/>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20" name="TextBox 19"/>
          <p:cNvSpPr txBox="1"/>
          <p:nvPr/>
        </p:nvSpPr>
        <p:spPr>
          <a:xfrm>
            <a:off x="3357554" y="2000240"/>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21" name="TextBox 20"/>
          <p:cNvSpPr txBox="1"/>
          <p:nvPr/>
        </p:nvSpPr>
        <p:spPr>
          <a:xfrm>
            <a:off x="1357290" y="928670"/>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graphicFrame>
        <p:nvGraphicFramePr>
          <p:cNvPr id="433167" name="Object 15"/>
          <p:cNvGraphicFramePr>
            <a:graphicFrameLocks noChangeAspect="1"/>
          </p:cNvGraphicFramePr>
          <p:nvPr/>
        </p:nvGraphicFramePr>
        <p:xfrm>
          <a:off x="1628775" y="5429250"/>
          <a:ext cx="4859338" cy="1173163"/>
        </p:xfrm>
        <a:graphic>
          <a:graphicData uri="http://schemas.openxmlformats.org/presentationml/2006/ole">
            <p:oleObj spid="_x0000_s254980" name="Equation" r:id="rId4" imgW="3784320" imgH="914400" progId="Equation.3">
              <p:embed/>
            </p:oleObj>
          </a:graphicData>
        </a:graphic>
      </p:graphicFrame>
      <p:graphicFrame>
        <p:nvGraphicFramePr>
          <p:cNvPr id="2" name="Object 10"/>
          <p:cNvGraphicFramePr>
            <a:graphicFrameLocks noChangeAspect="1"/>
          </p:cNvGraphicFramePr>
          <p:nvPr/>
        </p:nvGraphicFramePr>
        <p:xfrm>
          <a:off x="1184275" y="4006850"/>
          <a:ext cx="6129338" cy="1303338"/>
        </p:xfrm>
        <a:graphic>
          <a:graphicData uri="http://schemas.openxmlformats.org/presentationml/2006/ole">
            <p:oleObj spid="_x0000_s254981" name="Equation" r:id="rId5" imgW="4775040" imgH="1015920" progId="Equation.3">
              <p:embed/>
            </p:oleObj>
          </a:graphicData>
        </a:graphic>
      </p:graphicFrame>
      <p:graphicFrame>
        <p:nvGraphicFramePr>
          <p:cNvPr id="31" name="Table 30"/>
          <p:cNvGraphicFramePr>
            <a:graphicFrameLocks noGrp="1"/>
          </p:cNvGraphicFramePr>
          <p:nvPr/>
        </p:nvGraphicFramePr>
        <p:xfrm>
          <a:off x="4726637" y="1231249"/>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0.76</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400" b="1" dirty="0" smtClean="0">
                          <a:solidFill>
                            <a:schemeClr val="accent2"/>
                          </a:solidFill>
                          <a:latin typeface="Arial" pitchFamily="34" charset="0"/>
                          <a:cs typeface="Arial" pitchFamily="34" charset="0"/>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2" name="TextBox 31"/>
          <p:cNvSpPr txBox="1"/>
          <p:nvPr/>
        </p:nvSpPr>
        <p:spPr>
          <a:xfrm>
            <a:off x="4226571" y="1231249"/>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33" name="TextBox 32"/>
          <p:cNvSpPr txBox="1"/>
          <p:nvPr/>
        </p:nvSpPr>
        <p:spPr>
          <a:xfrm>
            <a:off x="4726637" y="2945761"/>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34" name="TextBox 33"/>
          <p:cNvSpPr txBox="1"/>
          <p:nvPr/>
        </p:nvSpPr>
        <p:spPr>
          <a:xfrm>
            <a:off x="6857035" y="1357430"/>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5" name="TextBox 34"/>
          <p:cNvSpPr txBox="1"/>
          <p:nvPr/>
        </p:nvSpPr>
        <p:spPr>
          <a:xfrm>
            <a:off x="6869777" y="1945629"/>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6" name="TextBox 35"/>
          <p:cNvSpPr txBox="1"/>
          <p:nvPr/>
        </p:nvSpPr>
        <p:spPr>
          <a:xfrm>
            <a:off x="4869513" y="874059"/>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2</a:t>
            </a:r>
            <a:endParaRPr lang="en-CA" sz="1400" b="1" dirty="0">
              <a:solidFill>
                <a:srgbClr val="7030A0"/>
              </a:solidFill>
              <a:latin typeface="Arial" pitchFamily="34" charset="0"/>
              <a:cs typeface="Arial" pitchFamily="34" charset="0"/>
            </a:endParaRPr>
          </a:p>
        </p:txBody>
      </p:sp>
      <p:grpSp>
        <p:nvGrpSpPr>
          <p:cNvPr id="37" name="Group 36"/>
          <p:cNvGrpSpPr/>
          <p:nvPr/>
        </p:nvGrpSpPr>
        <p:grpSpPr>
          <a:xfrm>
            <a:off x="4711519" y="2360818"/>
            <a:ext cx="703159" cy="576263"/>
            <a:chOff x="5502078" y="2724135"/>
            <a:chExt cx="793947" cy="576263"/>
          </a:xfrm>
        </p:grpSpPr>
        <p:sp>
          <p:nvSpPr>
            <p:cNvPr id="38"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dirty="0">
                  <a:solidFill>
                    <a:schemeClr val="accent2"/>
                  </a:solidFill>
                </a:rPr>
                <a:t>-</a:t>
              </a:r>
              <a:r>
                <a:rPr lang="en-US" sz="1800" b="1" dirty="0" smtClean="0">
                  <a:solidFill>
                    <a:schemeClr val="accent2"/>
                  </a:solidFill>
                </a:rPr>
                <a:t>0.08</a:t>
              </a:r>
              <a:endParaRPr lang="en-US" sz="1800" b="1" dirty="0">
                <a:solidFill>
                  <a:schemeClr val="accent2"/>
                </a:solidFill>
              </a:endParaRPr>
            </a:p>
          </p:txBody>
        </p:sp>
        <p:sp>
          <p:nvSpPr>
            <p:cNvPr id="39"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31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115888"/>
            <a:ext cx="8534400" cy="685800"/>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err="1" smtClean="0"/>
              <a:t>Rewiew</a:t>
            </a:r>
            <a:r>
              <a:rPr lang="en-GB" dirty="0" smtClean="0"/>
              <a:t>: Decisions Under Uncertainty</a:t>
            </a:r>
          </a:p>
        </p:txBody>
      </p:sp>
      <p:sp>
        <p:nvSpPr>
          <p:cNvPr id="189443" name="Rectangle 3"/>
          <p:cNvSpPr>
            <a:spLocks noGrp="1" noChangeArrowheads="1"/>
          </p:cNvSpPr>
          <p:nvPr>
            <p:ph type="body" idx="1"/>
          </p:nvPr>
        </p:nvSpPr>
        <p:spPr>
          <a:xfrm>
            <a:off x="250825" y="836613"/>
            <a:ext cx="8569325" cy="5472112"/>
          </a:xfrm>
        </p:spPr>
        <p:txBody>
          <a:bodyPr/>
          <a:lstStyle/>
          <a:p>
            <a:pPr eaLnBrk="1" hangingPunct="1"/>
            <a:r>
              <a:rPr lang="en-GB" dirty="0" smtClean="0"/>
              <a:t>Some areas of AI (e.g., planning)  focus on decision making in domains where the environment is understood with certainty</a:t>
            </a:r>
          </a:p>
          <a:p>
            <a:pPr eaLnBrk="1" hangingPunct="1"/>
            <a:r>
              <a:rPr lang="en-GB" dirty="0" smtClean="0"/>
              <a:t>Here we focus on an agent that needs to make decisions in a domain that involves uncertainty</a:t>
            </a:r>
          </a:p>
          <a:p>
            <a:pPr eaLnBrk="1" hangingPunct="1"/>
            <a:r>
              <a:rPr lang="en-GB" dirty="0" smtClean="0"/>
              <a:t>An agent’s decision will depend on:</a:t>
            </a:r>
          </a:p>
          <a:p>
            <a:pPr lvl="1" eaLnBrk="1" hangingPunct="1"/>
            <a:r>
              <a:rPr lang="en-GB" dirty="0" smtClean="0"/>
              <a:t>what actions are available. They often don’t have deterministic outcome</a:t>
            </a:r>
          </a:p>
          <a:p>
            <a:pPr lvl="1" eaLnBrk="1" hangingPunct="1"/>
            <a:r>
              <a:rPr lang="en-GB" dirty="0" smtClean="0"/>
              <a:t>what beliefs the agent has over the world</a:t>
            </a:r>
          </a:p>
          <a:p>
            <a:pPr lvl="1" eaLnBrk="1" hangingPunct="1"/>
            <a:r>
              <a:rPr lang="en-GB" dirty="0" smtClean="0"/>
              <a:t>the agent’s goals and preferences</a:t>
            </a:r>
          </a:p>
          <a:p>
            <a:pPr eaLnBrk="1" hangingPunct="1"/>
            <a:endParaRPr lang="en-GB" dirty="0" smtClean="0"/>
          </a:p>
          <a:p>
            <a:pPr lvl="1" eaLnBrk="1" hangingPunct="1">
              <a:lnSpc>
                <a:spcPct val="80000"/>
              </a:lnSpc>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94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94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94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94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94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Table 47"/>
          <p:cNvGraphicFramePr>
            <a:graphicFrameLocks noGrp="1"/>
          </p:cNvGraphicFramePr>
          <p:nvPr/>
        </p:nvGraphicFramePr>
        <p:xfrm>
          <a:off x="4714876" y="1377917"/>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0.76</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400" b="1" dirty="0" smtClean="0">
                          <a:solidFill>
                            <a:schemeClr val="accent2"/>
                          </a:solidFill>
                          <a:latin typeface="Arial" pitchFamily="34" charset="0"/>
                          <a:cs typeface="Arial" pitchFamily="34" charset="0"/>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 name="Rectangle 16"/>
          <p:cNvSpPr>
            <a:spLocks noChangeArrowheads="1"/>
          </p:cNvSpPr>
          <p:nvPr/>
        </p:nvSpPr>
        <p:spPr bwMode="auto">
          <a:xfrm>
            <a:off x="3214678" y="4664065"/>
            <a:ext cx="4500594" cy="382568"/>
          </a:xfrm>
          <a:prstGeom prst="rect">
            <a:avLst/>
          </a:prstGeom>
          <a:solidFill>
            <a:srgbClr val="FFFF99"/>
          </a:solidFill>
          <a:ln w="9525">
            <a:noFill/>
            <a:miter lim="800000"/>
            <a:headEnd/>
            <a:tailEnd/>
          </a:ln>
        </p:spPr>
        <p:txBody>
          <a:bodyPr wrap="none" anchor="ctr"/>
          <a:lstStyle/>
          <a:p>
            <a:endParaRPr lang="en-CA"/>
          </a:p>
        </p:txBody>
      </p:sp>
      <p:sp>
        <p:nvSpPr>
          <p:cNvPr id="41990" name="Rectangle 2"/>
          <p:cNvSpPr>
            <a:spLocks noGrp="1" noChangeArrowheads="1"/>
          </p:cNvSpPr>
          <p:nvPr>
            <p:ph type="title"/>
          </p:nvPr>
        </p:nvSpPr>
        <p:spPr>
          <a:xfrm>
            <a:off x="357158"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Example (cont’d)</a:t>
            </a:r>
          </a:p>
        </p:txBody>
      </p:sp>
      <p:sp>
        <p:nvSpPr>
          <p:cNvPr id="41991" name="Rectangle 6"/>
          <p:cNvSpPr>
            <a:spLocks noChangeArrowheads="1"/>
          </p:cNvSpPr>
          <p:nvPr/>
        </p:nvSpPr>
        <p:spPr bwMode="auto">
          <a:xfrm>
            <a:off x="0" y="715942"/>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1992" name="Rectangle 12"/>
          <p:cNvSpPr>
            <a:spLocks noChangeArrowheads="1"/>
          </p:cNvSpPr>
          <p:nvPr/>
        </p:nvSpPr>
        <p:spPr bwMode="auto">
          <a:xfrm>
            <a:off x="0" y="57148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Let’s compute U</a:t>
            </a:r>
            <a:r>
              <a:rPr lang="en-US" sz="2400" baseline="30000" dirty="0" smtClean="0">
                <a:solidFill>
                  <a:srgbClr val="000000"/>
                </a:solidFill>
              </a:rPr>
              <a:t>(1)</a:t>
            </a:r>
            <a:r>
              <a:rPr lang="en-US" sz="2400" dirty="0" smtClean="0">
                <a:solidFill>
                  <a:srgbClr val="000000"/>
                </a:solidFill>
              </a:rPr>
              <a:t>(2,3)</a:t>
            </a: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r>
              <a:rPr lang="en-US" sz="2400" dirty="0" smtClean="0">
                <a:solidFill>
                  <a:srgbClr val="000000"/>
                </a:solidFill>
              </a:rPr>
              <a:t>Steps two moves away from positive rewards start increasing their value</a:t>
            </a:r>
            <a:endParaRPr lang="en-US" sz="2400" dirty="0">
              <a:solidFill>
                <a:srgbClr val="000000"/>
              </a:solidFill>
            </a:endParaRPr>
          </a:p>
        </p:txBody>
      </p:sp>
      <p:graphicFrame>
        <p:nvGraphicFramePr>
          <p:cNvPr id="2" name="Object 10"/>
          <p:cNvGraphicFramePr>
            <a:graphicFrameLocks noChangeAspect="1"/>
          </p:cNvGraphicFramePr>
          <p:nvPr/>
        </p:nvGraphicFramePr>
        <p:xfrm>
          <a:off x="1238250" y="3741717"/>
          <a:ext cx="6323013" cy="1303338"/>
        </p:xfrm>
        <a:graphic>
          <a:graphicData uri="http://schemas.openxmlformats.org/presentationml/2006/ole">
            <p:oleObj spid="_x0000_s258052" name="Equation" r:id="rId4" imgW="4927320" imgH="1015920" progId="Equation.3">
              <p:embed/>
            </p:oleObj>
          </a:graphicData>
        </a:graphic>
      </p:graphicFrame>
      <p:graphicFrame>
        <p:nvGraphicFramePr>
          <p:cNvPr id="184326" name="Object 10"/>
          <p:cNvGraphicFramePr>
            <a:graphicFrameLocks noChangeAspect="1"/>
          </p:cNvGraphicFramePr>
          <p:nvPr/>
        </p:nvGraphicFramePr>
        <p:xfrm>
          <a:off x="2571736" y="5429264"/>
          <a:ext cx="3941762" cy="293687"/>
        </p:xfrm>
        <a:graphic>
          <a:graphicData uri="http://schemas.openxmlformats.org/presentationml/2006/ole">
            <p:oleObj spid="_x0000_s258053" name="Equation" r:id="rId5" imgW="3073320" imgH="228600" progId="Equation.3">
              <p:embed/>
            </p:oleObj>
          </a:graphicData>
        </a:graphic>
      </p:graphicFrame>
      <p:sp>
        <p:nvSpPr>
          <p:cNvPr id="45" name="Rectangle 17"/>
          <p:cNvSpPr>
            <a:spLocks noChangeArrowheads="1"/>
          </p:cNvSpPr>
          <p:nvPr/>
        </p:nvSpPr>
        <p:spPr bwMode="auto">
          <a:xfrm>
            <a:off x="5357818" y="1377917"/>
            <a:ext cx="703158" cy="576263"/>
          </a:xfrm>
          <a:prstGeom prst="rect">
            <a:avLst/>
          </a:prstGeom>
          <a:solidFill>
            <a:schemeClr val="accent3"/>
          </a:solidFill>
          <a:ln w="38100">
            <a:solidFill>
              <a:schemeClr val="accent1"/>
            </a:solidFill>
            <a:miter lim="800000"/>
            <a:headEnd/>
            <a:tailEnd/>
          </a:ln>
        </p:spPr>
        <p:txBody>
          <a:bodyPr wrap="none" anchor="ctr"/>
          <a:lstStyle/>
          <a:p>
            <a:r>
              <a:rPr lang="en-CA" sz="1800" b="1" dirty="0" smtClean="0">
                <a:solidFill>
                  <a:schemeClr val="accent2"/>
                </a:solidFill>
              </a:rPr>
              <a:t>0.56</a:t>
            </a:r>
            <a:endParaRPr lang="en-CA" sz="1800" b="1" dirty="0">
              <a:solidFill>
                <a:schemeClr val="accent2"/>
              </a:solidFill>
            </a:endParaRPr>
          </a:p>
        </p:txBody>
      </p:sp>
      <p:graphicFrame>
        <p:nvGraphicFramePr>
          <p:cNvPr id="27" name="Table 26"/>
          <p:cNvGraphicFramePr>
            <a:graphicFrameLocks noGrp="1"/>
          </p:cNvGraphicFramePr>
          <p:nvPr/>
        </p:nvGraphicFramePr>
        <p:xfrm>
          <a:off x="928662" y="1520793"/>
          <a:ext cx="2714644" cy="1714512"/>
        </p:xfrm>
        <a:graphic>
          <a:graphicData uri="http://schemas.openxmlformats.org/drawingml/2006/table">
            <a:tbl>
              <a:tblPr firstCol="1">
                <a:tableStyleId>{F5AB1C69-6EDB-4FF4-983F-18BD219EF322}</a:tableStyleId>
              </a:tblPr>
              <a:tblGrid>
                <a:gridCol w="678661"/>
                <a:gridCol w="678661"/>
                <a:gridCol w="678661"/>
                <a:gridCol w="678661"/>
              </a:tblGrid>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0.76</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400" b="1" dirty="0" smtClean="0">
                          <a:solidFill>
                            <a:schemeClr val="accent2"/>
                          </a:solidFill>
                          <a:latin typeface="Arial" pitchFamily="34" charset="0"/>
                          <a:cs typeface="Arial" pitchFamily="34" charset="0"/>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CA" sz="1400" b="1">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1504">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1400" b="1" dirty="0" smtClean="0">
                          <a:solidFill>
                            <a:schemeClr val="accent2"/>
                          </a:solidFill>
                          <a:latin typeface="Arial" pitchFamily="34" charset="0"/>
                          <a:cs typeface="Arial" pitchFamily="34" charset="0"/>
                        </a:rPr>
                        <a:t>-.04</a:t>
                      </a:r>
                      <a:endParaRPr lang="en-CA" sz="1400" b="1"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8" name="TextBox 27"/>
          <p:cNvSpPr txBox="1"/>
          <p:nvPr/>
        </p:nvSpPr>
        <p:spPr>
          <a:xfrm>
            <a:off x="428596" y="1520793"/>
            <a:ext cx="500066" cy="1665071"/>
          </a:xfrm>
          <a:prstGeom prst="rect">
            <a:avLst/>
          </a:prstGeom>
          <a:noFill/>
        </p:spPr>
        <p:txBody>
          <a:bodyPr wrap="square" rtlCol="0">
            <a:spAutoFit/>
          </a:bodyPr>
          <a:lstStyle/>
          <a:p>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3</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spcBef>
                <a:spcPts val="600"/>
              </a:spcBef>
            </a:pPr>
            <a:r>
              <a:rPr lang="en-CA" sz="1200" b="1" dirty="0" smtClean="0">
                <a:solidFill>
                  <a:schemeClr val="tx1"/>
                </a:solidFill>
                <a:latin typeface="Arial" pitchFamily="34" charset="0"/>
                <a:cs typeface="Arial" pitchFamily="34" charset="0"/>
              </a:rPr>
              <a:t>2</a:t>
            </a: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endParaRPr lang="en-CA" sz="1200" b="1" dirty="0" smtClean="0">
              <a:solidFill>
                <a:schemeClr val="tx1"/>
              </a:solidFill>
              <a:latin typeface="Arial" pitchFamily="34" charset="0"/>
              <a:cs typeface="Arial" pitchFamily="34" charset="0"/>
            </a:endParaRPr>
          </a:p>
          <a:p>
            <a:pPr algn="ctr"/>
            <a:r>
              <a:rPr lang="en-CA" sz="1200" b="1" dirty="0" smtClean="0">
                <a:solidFill>
                  <a:schemeClr val="tx1"/>
                </a:solidFill>
                <a:latin typeface="Arial" pitchFamily="34" charset="0"/>
                <a:cs typeface="Arial" pitchFamily="34" charset="0"/>
              </a:rPr>
              <a:t>1</a:t>
            </a:r>
            <a:endParaRPr lang="en-CA" sz="1200" b="1" dirty="0">
              <a:solidFill>
                <a:schemeClr val="tx1"/>
              </a:solidFill>
              <a:latin typeface="Arial" pitchFamily="34" charset="0"/>
              <a:cs typeface="Arial" pitchFamily="34" charset="0"/>
            </a:endParaRPr>
          </a:p>
        </p:txBody>
      </p:sp>
      <p:sp>
        <p:nvSpPr>
          <p:cNvPr id="29" name="TextBox 28"/>
          <p:cNvSpPr txBox="1"/>
          <p:nvPr/>
        </p:nvSpPr>
        <p:spPr>
          <a:xfrm>
            <a:off x="928662" y="3235305"/>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30" name="TextBox 29"/>
          <p:cNvSpPr txBox="1"/>
          <p:nvPr/>
        </p:nvSpPr>
        <p:spPr>
          <a:xfrm>
            <a:off x="3059060" y="1646974"/>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1" name="TextBox 30"/>
          <p:cNvSpPr txBox="1"/>
          <p:nvPr/>
        </p:nvSpPr>
        <p:spPr>
          <a:xfrm>
            <a:off x="3071802" y="2235173"/>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33" name="TextBox 32"/>
          <p:cNvSpPr txBox="1"/>
          <p:nvPr/>
        </p:nvSpPr>
        <p:spPr>
          <a:xfrm>
            <a:off x="1071538" y="1163603"/>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1</a:t>
            </a:r>
            <a:endParaRPr lang="en-CA" sz="1400" b="1" dirty="0">
              <a:solidFill>
                <a:srgbClr val="7030A0"/>
              </a:solidFill>
              <a:latin typeface="Arial" pitchFamily="34" charset="0"/>
              <a:cs typeface="Arial" pitchFamily="34" charset="0"/>
            </a:endParaRPr>
          </a:p>
        </p:txBody>
      </p:sp>
      <p:sp>
        <p:nvSpPr>
          <p:cNvPr id="49" name="TextBox 48"/>
          <p:cNvSpPr txBox="1"/>
          <p:nvPr/>
        </p:nvSpPr>
        <p:spPr>
          <a:xfrm>
            <a:off x="4714876" y="3092429"/>
            <a:ext cx="2714644" cy="258532"/>
          </a:xfrm>
          <a:prstGeom prst="rect">
            <a:avLst/>
          </a:prstGeom>
          <a:noFill/>
        </p:spPr>
        <p:txBody>
          <a:bodyPr wrap="square" rtlCol="0">
            <a:spAutoFit/>
          </a:bodyPr>
          <a:lstStyle/>
          <a:p>
            <a:r>
              <a:rPr lang="en-CA" sz="1200" b="1" dirty="0" smtClean="0">
                <a:solidFill>
                  <a:schemeClr val="tx1"/>
                </a:solidFill>
                <a:latin typeface="Arial" pitchFamily="34" charset="0"/>
                <a:cs typeface="Arial" pitchFamily="34" charset="0"/>
              </a:rPr>
              <a:t>     1              2             3              4</a:t>
            </a:r>
            <a:endParaRPr lang="en-CA" sz="1200" b="1" dirty="0">
              <a:solidFill>
                <a:schemeClr val="tx1"/>
              </a:solidFill>
              <a:latin typeface="Arial" pitchFamily="34" charset="0"/>
              <a:cs typeface="Arial" pitchFamily="34" charset="0"/>
            </a:endParaRPr>
          </a:p>
        </p:txBody>
      </p:sp>
      <p:sp>
        <p:nvSpPr>
          <p:cNvPr id="50" name="TextBox 49"/>
          <p:cNvSpPr txBox="1"/>
          <p:nvPr/>
        </p:nvSpPr>
        <p:spPr>
          <a:xfrm>
            <a:off x="6845274" y="1504098"/>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51" name="TextBox 50"/>
          <p:cNvSpPr txBox="1"/>
          <p:nvPr/>
        </p:nvSpPr>
        <p:spPr>
          <a:xfrm>
            <a:off x="6858016" y="2092297"/>
            <a:ext cx="500066" cy="258532"/>
          </a:xfrm>
          <a:prstGeom prst="rect">
            <a:avLst/>
          </a:prstGeom>
          <a:solidFill>
            <a:schemeClr val="accent3">
              <a:tint val="40000"/>
            </a:schemeClr>
          </a:solidFill>
          <a:ln w="0">
            <a:solidFill>
              <a:schemeClr val="tx1"/>
            </a:solidFill>
          </a:ln>
        </p:spPr>
        <p:txBody>
          <a:bodyPr wrap="square" rtlCol="0">
            <a:spAutoFit/>
          </a:bodyPr>
          <a:lstStyle/>
          <a:p>
            <a:pPr algn="ctr"/>
            <a:r>
              <a:rPr lang="en-CA" sz="1200" b="1" dirty="0" smtClean="0">
                <a:solidFill>
                  <a:schemeClr val="tx1"/>
                </a:solidFill>
                <a:latin typeface="Arial" pitchFamily="34" charset="0"/>
                <a:cs typeface="Arial" pitchFamily="34" charset="0"/>
              </a:rPr>
              <a:t>-1 </a:t>
            </a:r>
          </a:p>
        </p:txBody>
      </p:sp>
      <p:sp>
        <p:nvSpPr>
          <p:cNvPr id="52" name="TextBox 51"/>
          <p:cNvSpPr txBox="1"/>
          <p:nvPr/>
        </p:nvSpPr>
        <p:spPr>
          <a:xfrm>
            <a:off x="4857752" y="1020727"/>
            <a:ext cx="2714644" cy="286232"/>
          </a:xfrm>
          <a:prstGeom prst="rect">
            <a:avLst/>
          </a:prstGeom>
          <a:noFill/>
        </p:spPr>
        <p:txBody>
          <a:bodyPr wrap="square" rtlCol="0">
            <a:spAutoFit/>
          </a:bodyPr>
          <a:lstStyle/>
          <a:p>
            <a:r>
              <a:rPr lang="en-CA" sz="1400" b="1" dirty="0" smtClean="0">
                <a:solidFill>
                  <a:srgbClr val="CC3399"/>
                </a:solidFill>
                <a:latin typeface="Arial" pitchFamily="34" charset="0"/>
                <a:cs typeface="Arial" pitchFamily="34" charset="0"/>
              </a:rPr>
              <a:t>     </a:t>
            </a:r>
            <a:r>
              <a:rPr lang="en-CA" sz="1400" b="1" dirty="0" smtClean="0">
                <a:solidFill>
                  <a:srgbClr val="7030A0"/>
                </a:solidFill>
                <a:latin typeface="Arial" pitchFamily="34" charset="0"/>
                <a:cs typeface="Arial" pitchFamily="34" charset="0"/>
              </a:rPr>
              <a:t>Iteration 2</a:t>
            </a:r>
            <a:endParaRPr lang="en-CA" sz="1400" b="1" dirty="0">
              <a:solidFill>
                <a:srgbClr val="7030A0"/>
              </a:solidFill>
              <a:latin typeface="Arial" pitchFamily="34" charset="0"/>
              <a:cs typeface="Arial" pitchFamily="34" charset="0"/>
            </a:endParaRPr>
          </a:p>
        </p:txBody>
      </p:sp>
      <p:grpSp>
        <p:nvGrpSpPr>
          <p:cNvPr id="53" name="Group 52"/>
          <p:cNvGrpSpPr/>
          <p:nvPr/>
        </p:nvGrpSpPr>
        <p:grpSpPr>
          <a:xfrm>
            <a:off x="4699758" y="2507486"/>
            <a:ext cx="703159" cy="576263"/>
            <a:chOff x="5502078" y="2724135"/>
            <a:chExt cx="793947" cy="576263"/>
          </a:xfrm>
        </p:grpSpPr>
        <p:sp>
          <p:nvSpPr>
            <p:cNvPr id="54" name="Text Box 16"/>
            <p:cNvSpPr txBox="1">
              <a:spLocks noChangeArrowheads="1"/>
            </p:cNvSpPr>
            <p:nvPr/>
          </p:nvSpPr>
          <p:spPr bwMode="auto">
            <a:xfrm>
              <a:off x="5575300" y="2797160"/>
              <a:ext cx="659004" cy="387798"/>
            </a:xfrm>
            <a:prstGeom prst="rect">
              <a:avLst/>
            </a:prstGeom>
            <a:solidFill>
              <a:schemeClr val="bg1"/>
            </a:solidFill>
            <a:ln w="9525">
              <a:noFill/>
              <a:miter lim="800000"/>
              <a:headEnd/>
              <a:tailEnd/>
            </a:ln>
          </p:spPr>
          <p:txBody>
            <a:bodyPr wrap="square" lIns="0" tIns="0" rIns="0" bIns="0">
              <a:spAutoFit/>
            </a:bodyPr>
            <a:lstStyle/>
            <a:p>
              <a:r>
                <a:rPr lang="en-US" dirty="0"/>
                <a:t> </a:t>
              </a:r>
              <a:r>
                <a:rPr lang="en-US" sz="2000" b="1">
                  <a:solidFill>
                    <a:schemeClr val="accent2"/>
                  </a:solidFill>
                </a:rPr>
                <a:t>-</a:t>
              </a:r>
              <a:r>
                <a:rPr lang="en-US" sz="1800" b="1" smtClean="0">
                  <a:solidFill>
                    <a:schemeClr val="accent2"/>
                  </a:solidFill>
                </a:rPr>
                <a:t>0.08</a:t>
              </a:r>
              <a:endParaRPr lang="en-US" sz="1800" b="1" dirty="0">
                <a:solidFill>
                  <a:schemeClr val="accent2"/>
                </a:solidFill>
              </a:endParaRPr>
            </a:p>
          </p:txBody>
        </p:sp>
        <p:sp>
          <p:nvSpPr>
            <p:cNvPr id="55" name="Rectangle 17"/>
            <p:cNvSpPr>
              <a:spLocks noChangeArrowheads="1"/>
            </p:cNvSpPr>
            <p:nvPr/>
          </p:nvSpPr>
          <p:spPr bwMode="auto">
            <a:xfrm>
              <a:off x="5502078" y="2724135"/>
              <a:ext cx="793947" cy="576263"/>
            </a:xfrm>
            <a:prstGeom prst="rect">
              <a:avLst/>
            </a:prstGeom>
            <a:noFill/>
            <a:ln w="38100">
              <a:solidFill>
                <a:schemeClr val="accent1"/>
              </a:solidFill>
              <a:miter lim="800000"/>
              <a:headEnd/>
              <a:tailEnd/>
            </a:ln>
          </p:spPr>
          <p:txBody>
            <a:bodyPr wrap="none" anchor="ct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9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3"/>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State Utilities as Function of  Iteration #</a:t>
            </a:r>
          </a:p>
        </p:txBody>
      </p:sp>
      <p:sp>
        <p:nvSpPr>
          <p:cNvPr id="45062" name="Rectangle 6"/>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l-GR" sz="2400">
              <a:solidFill>
                <a:srgbClr val="000000"/>
              </a:solidFill>
              <a:cs typeface="Times New Roman" pitchFamily="18" charset="0"/>
            </a:endParaRPr>
          </a:p>
        </p:txBody>
      </p:sp>
      <p:sp>
        <p:nvSpPr>
          <p:cNvPr id="45063" name="Rectangle 8"/>
          <p:cNvSpPr>
            <a:spLocks noChangeArrowheads="1"/>
          </p:cNvSpPr>
          <p:nvPr/>
        </p:nvSpPr>
        <p:spPr bwMode="auto">
          <a:xfrm>
            <a:off x="358775" y="573405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Note that utilities of states at different distances from </a:t>
            </a:r>
            <a:r>
              <a:rPr lang="en-US" sz="2400" dirty="0" smtClean="0">
                <a:solidFill>
                  <a:srgbClr val="000000"/>
                </a:solidFill>
              </a:rPr>
              <a:t>(4,3) </a:t>
            </a:r>
            <a:r>
              <a:rPr lang="en-US" sz="2400" dirty="0">
                <a:solidFill>
                  <a:srgbClr val="000000"/>
                </a:solidFill>
              </a:rPr>
              <a:t>accumulate negative rewards until a path to </a:t>
            </a:r>
            <a:r>
              <a:rPr lang="en-US" sz="2400" dirty="0" smtClean="0">
                <a:solidFill>
                  <a:srgbClr val="000000"/>
                </a:solidFill>
              </a:rPr>
              <a:t>(4,3) </a:t>
            </a:r>
            <a:r>
              <a:rPr lang="en-US" sz="2400" dirty="0">
                <a:solidFill>
                  <a:srgbClr val="000000"/>
                </a:solidFill>
              </a:rPr>
              <a:t>is found</a:t>
            </a:r>
          </a:p>
        </p:txBody>
      </p:sp>
      <p:pic>
        <p:nvPicPr>
          <p:cNvPr id="3" name="Picture 6" descr="C:\Users\Cristina\Desktop\422\VI-U-estimates.jpg"/>
          <p:cNvPicPr>
            <a:picLocks noChangeAspect="1" noChangeArrowheads="1"/>
          </p:cNvPicPr>
          <p:nvPr/>
        </p:nvPicPr>
        <p:blipFill>
          <a:blip r:embed="rId4" cstate="print"/>
          <a:srcRect/>
          <a:stretch>
            <a:fillRect/>
          </a:stretch>
        </p:blipFill>
        <p:spPr bwMode="auto">
          <a:xfrm>
            <a:off x="1285852" y="1214422"/>
            <a:ext cx="5643602" cy="4283698"/>
          </a:xfrm>
          <a:prstGeom prst="rect">
            <a:avLst/>
          </a:prstGeom>
          <a:noFill/>
        </p:spPr>
      </p:pic>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pPr eaLnBrk="1" hangingPunct="1"/>
            <a:r>
              <a:rPr lang="en-US" smtClean="0"/>
              <a:t>Convergence of Value Iteration</a:t>
            </a:r>
          </a:p>
        </p:txBody>
      </p:sp>
      <p:sp>
        <p:nvSpPr>
          <p:cNvPr id="46085" name="Rectangle 4"/>
          <p:cNvSpPr>
            <a:spLocks noChangeArrowheads="1"/>
          </p:cNvSpPr>
          <p:nvPr/>
        </p:nvSpPr>
        <p:spPr bwMode="auto">
          <a:xfrm>
            <a:off x="0" y="92867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Need to define Max Norm:</a:t>
            </a:r>
          </a:p>
          <a:p>
            <a:pPr marL="739775" lvl="1" indent="-282575">
              <a:spcBef>
                <a:spcPts val="1500"/>
              </a:spcBef>
              <a:buFont typeface="Times New Roman" pitchFamily="18" charset="0"/>
              <a:buChar char="•"/>
            </a:pPr>
            <a:r>
              <a:rPr lang="en-US" sz="2000" dirty="0">
                <a:solidFill>
                  <a:srgbClr val="000000"/>
                </a:solidFill>
              </a:rPr>
              <a:t>Defines length of a vector </a:t>
            </a:r>
            <a:r>
              <a:rPr lang="en-US" sz="2000" b="1" dirty="0">
                <a:solidFill>
                  <a:srgbClr val="000000"/>
                </a:solidFill>
              </a:rPr>
              <a:t>V</a:t>
            </a:r>
            <a:r>
              <a:rPr lang="en-US" sz="2000" dirty="0">
                <a:solidFill>
                  <a:srgbClr val="000000"/>
                </a:solidFill>
              </a:rPr>
              <a:t>  as the length of its biggest component</a:t>
            </a:r>
          </a:p>
          <a:p>
            <a:pPr marL="739775" lvl="1" indent="-282575">
              <a:spcBef>
                <a:spcPts val="1500"/>
              </a:spcBef>
              <a:buFont typeface="Times New Roman" pitchFamily="18" charset="0"/>
              <a:buChar char="•"/>
            </a:pPr>
            <a:endParaRPr lang="en-US" sz="2000" dirty="0">
              <a:solidFill>
                <a:srgbClr val="000000"/>
              </a:solidFill>
            </a:endParaRPr>
          </a:p>
        </p:txBody>
      </p:sp>
      <p:graphicFrame>
        <p:nvGraphicFramePr>
          <p:cNvPr id="46082" name="Object 5"/>
          <p:cNvGraphicFramePr>
            <a:graphicFrameLocks noChangeAspect="1"/>
          </p:cNvGraphicFramePr>
          <p:nvPr/>
        </p:nvGraphicFramePr>
        <p:xfrm>
          <a:off x="1076325" y="2000250"/>
          <a:ext cx="7734300" cy="922338"/>
        </p:xfrm>
        <a:graphic>
          <a:graphicData uri="http://schemas.openxmlformats.org/presentationml/2006/ole">
            <p:oleObj spid="_x0000_s313346" name="Equation" r:id="rId4" imgW="4470120" imgH="533160" progId="Equation.3">
              <p:embed/>
            </p:oleObj>
          </a:graphicData>
        </a:graphic>
      </p:graphicFrame>
      <p:sp>
        <p:nvSpPr>
          <p:cNvPr id="46087" name="Rectangle 10"/>
          <p:cNvSpPr>
            <a:spLocks noChangeArrowheads="1"/>
          </p:cNvSpPr>
          <p:nvPr/>
        </p:nvSpPr>
        <p:spPr bwMode="auto">
          <a:xfrm>
            <a:off x="0" y="4941888"/>
            <a:ext cx="8785225" cy="647700"/>
          </a:xfrm>
          <a:prstGeom prst="rect">
            <a:avLst/>
          </a:prstGeom>
          <a:noFill/>
          <a:ln w="9525">
            <a:noFill/>
            <a:round/>
            <a:headEnd/>
            <a:tailEnd/>
          </a:ln>
        </p:spPr>
        <p:txBody>
          <a:bodyPr lIns="90000" tIns="46800" rIns="90000" bIns="46800"/>
          <a:lstStyle/>
          <a:p>
            <a:pPr marL="739775" lvl="1" indent="-282575">
              <a:spcBef>
                <a:spcPts val="1500"/>
              </a:spcBef>
              <a:buFont typeface="Times New Roman" pitchFamily="18" charset="0"/>
              <a:buChar char="•"/>
            </a:pPr>
            <a:endParaRPr lang="en-US" sz="2000" dirty="0">
              <a:solidFill>
                <a:srgbClr val="00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pPr eaLnBrk="1" hangingPunct="1"/>
            <a:r>
              <a:rPr lang="en-US" smtClean="0"/>
              <a:t>Convergence of Value Iteration</a:t>
            </a:r>
          </a:p>
        </p:txBody>
      </p:sp>
      <p:sp>
        <p:nvSpPr>
          <p:cNvPr id="46086" name="Rectangle 8"/>
          <p:cNvSpPr>
            <a:spLocks noChangeArrowheads="1"/>
          </p:cNvSpPr>
          <p:nvPr/>
        </p:nvSpPr>
        <p:spPr bwMode="auto">
          <a:xfrm>
            <a:off x="169471" y="1153447"/>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Let </a:t>
            </a:r>
            <a:r>
              <a:rPr lang="en-US" sz="2400" b="1" i="1" dirty="0" smtClean="0">
                <a:solidFill>
                  <a:srgbClr val="000000"/>
                </a:solidFill>
              </a:rPr>
              <a:t>U</a:t>
            </a:r>
            <a:r>
              <a:rPr lang="en-US" sz="2400" i="1" baseline="30000" dirty="0" smtClean="0">
                <a:solidFill>
                  <a:srgbClr val="000000"/>
                </a:solidFill>
              </a:rPr>
              <a:t>(k+1)</a:t>
            </a:r>
            <a:r>
              <a:rPr lang="en-US" sz="2400" dirty="0" smtClean="0">
                <a:solidFill>
                  <a:srgbClr val="000000"/>
                </a:solidFill>
              </a:rPr>
              <a:t>represent the utilities of  </a:t>
            </a:r>
            <a:r>
              <a:rPr lang="en-US" sz="2400" dirty="0">
                <a:solidFill>
                  <a:srgbClr val="000000"/>
                </a:solidFill>
              </a:rPr>
              <a:t>all states at the </a:t>
            </a:r>
            <a:r>
              <a:rPr lang="en-US" sz="2400" i="1" dirty="0">
                <a:solidFill>
                  <a:srgbClr val="000000"/>
                </a:solidFill>
              </a:rPr>
              <a:t>k+1</a:t>
            </a:r>
            <a:r>
              <a:rPr lang="en-US" sz="2400" dirty="0">
                <a:solidFill>
                  <a:srgbClr val="000000"/>
                </a:solidFill>
              </a:rPr>
              <a:t> iteration of the algorithm. </a:t>
            </a:r>
            <a:endParaRPr lang="en-US" sz="2400" dirty="0" smtClean="0">
              <a:solidFill>
                <a:srgbClr val="000000"/>
              </a:solidFill>
            </a:endParaRPr>
          </a:p>
          <a:p>
            <a:pPr marL="339725" indent="-339725">
              <a:lnSpc>
                <a:spcPct val="100000"/>
              </a:lnSpc>
              <a:spcBef>
                <a:spcPts val="1800"/>
              </a:spcBef>
              <a:buFont typeface="Wingdings" pitchFamily="2" charset="2"/>
              <a:buChar char=""/>
            </a:pPr>
            <a:r>
              <a:rPr lang="en-CA" sz="2400" dirty="0" smtClean="0">
                <a:solidFill>
                  <a:schemeClr val="tx1"/>
                </a:solidFill>
              </a:rPr>
              <a:t>Be </a:t>
            </a:r>
            <a:r>
              <a:rPr lang="en-CA" sz="2400" b="1" i="1" dirty="0" err="1" smtClean="0">
                <a:solidFill>
                  <a:schemeClr val="tx1"/>
                </a:solidFill>
              </a:rPr>
              <a:t>U</a:t>
            </a:r>
            <a:r>
              <a:rPr lang="en-CA" sz="2400" baseline="30000" dirty="0" err="1" smtClean="0">
                <a:solidFill>
                  <a:schemeClr val="tx1"/>
                </a:solidFill>
              </a:rPr>
              <a:t>t</a:t>
            </a:r>
            <a:r>
              <a:rPr lang="en-CA" sz="2400" dirty="0" smtClean="0">
                <a:solidFill>
                  <a:schemeClr val="tx1"/>
                </a:solidFill>
              </a:rPr>
              <a:t> and </a:t>
            </a:r>
            <a:r>
              <a:rPr lang="en-CA" sz="2400" dirty="0" smtClean="0"/>
              <a:t> </a:t>
            </a:r>
            <a:r>
              <a:rPr lang="en-CA" sz="2400" b="1" i="1" dirty="0" smtClean="0">
                <a:solidFill>
                  <a:schemeClr val="tx1"/>
                </a:solidFill>
              </a:rPr>
              <a:t>U</a:t>
            </a:r>
            <a:r>
              <a:rPr lang="en-CA" sz="2400" baseline="30000" dirty="0" smtClean="0">
                <a:solidFill>
                  <a:schemeClr val="tx1"/>
                </a:solidFill>
              </a:rPr>
              <a:t>(t+1)</a:t>
            </a:r>
            <a:r>
              <a:rPr lang="en-CA" sz="2400" dirty="0" smtClean="0">
                <a:solidFill>
                  <a:schemeClr val="tx1"/>
                </a:solidFill>
              </a:rPr>
              <a:t>  be successive approximations to the true </a:t>
            </a:r>
            <a:r>
              <a:rPr lang="en-CA" sz="2400" b="1" i="1" dirty="0" smtClean="0">
                <a:solidFill>
                  <a:schemeClr val="tx1"/>
                </a:solidFill>
              </a:rPr>
              <a:t>U</a:t>
            </a:r>
            <a:r>
              <a:rPr lang="en-CA" sz="2400" i="1" dirty="0" smtClean="0">
                <a:solidFill>
                  <a:schemeClr val="tx1"/>
                </a:solidFill>
              </a:rPr>
              <a:t>*</a:t>
            </a:r>
          </a:p>
          <a:p>
            <a:pPr marL="796925" lvl="1" indent="-339725">
              <a:lnSpc>
                <a:spcPct val="100000"/>
              </a:lnSpc>
              <a:spcBef>
                <a:spcPts val="1800"/>
              </a:spcBef>
              <a:buFont typeface="Arial" pitchFamily="34" charset="0"/>
              <a:buChar char="•"/>
            </a:pPr>
            <a:r>
              <a:rPr lang="en-US" sz="2000" dirty="0" smtClean="0">
                <a:solidFill>
                  <a:srgbClr val="000000"/>
                </a:solidFill>
              </a:rPr>
              <a:t>It can be shown that </a:t>
            </a:r>
          </a:p>
        </p:txBody>
      </p:sp>
      <p:sp>
        <p:nvSpPr>
          <p:cNvPr id="46087" name="Rectangle 10"/>
          <p:cNvSpPr>
            <a:spLocks noChangeArrowheads="1"/>
          </p:cNvSpPr>
          <p:nvPr/>
        </p:nvSpPr>
        <p:spPr bwMode="auto">
          <a:xfrm>
            <a:off x="0" y="4572008"/>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So if we view </a:t>
            </a:r>
            <a:r>
              <a:rPr lang="en-US" sz="2400" dirty="0" smtClean="0">
                <a:solidFill>
                  <a:srgbClr val="000000"/>
                </a:solidFill>
              </a:rPr>
              <a:t>||</a:t>
            </a:r>
            <a:r>
              <a:rPr lang="en-US" sz="2400" b="1" i="1" dirty="0" smtClean="0">
                <a:solidFill>
                  <a:srgbClr val="000000"/>
                </a:solidFill>
              </a:rPr>
              <a:t>U</a:t>
            </a:r>
            <a:r>
              <a:rPr lang="en-US" sz="2400" b="1" i="1" baseline="30000" dirty="0" smtClean="0">
                <a:solidFill>
                  <a:srgbClr val="000000"/>
                </a:solidFill>
              </a:rPr>
              <a:t>(k</a:t>
            </a:r>
            <a:r>
              <a:rPr lang="en-US" sz="2400" b="1" i="1" baseline="30000" dirty="0">
                <a:solidFill>
                  <a:srgbClr val="000000"/>
                </a:solidFill>
              </a:rPr>
              <a:t>)</a:t>
            </a:r>
            <a:r>
              <a:rPr lang="en-US" sz="2400" b="1" dirty="0">
                <a:solidFill>
                  <a:srgbClr val="000000"/>
                </a:solidFill>
              </a:rPr>
              <a:t> </a:t>
            </a:r>
            <a:r>
              <a:rPr lang="en-US" sz="2400" b="1" dirty="0" smtClean="0">
                <a:solidFill>
                  <a:srgbClr val="000000"/>
                </a:solidFill>
              </a:rPr>
              <a:t>-</a:t>
            </a:r>
            <a:r>
              <a:rPr lang="en-US" sz="2400" b="1" i="1" dirty="0" smtClean="0">
                <a:solidFill>
                  <a:srgbClr val="000000"/>
                </a:solidFill>
              </a:rPr>
              <a:t>U</a:t>
            </a:r>
            <a:r>
              <a:rPr lang="en-US" sz="2400" i="1" dirty="0" smtClean="0">
                <a:solidFill>
                  <a:srgbClr val="000000"/>
                </a:solidFill>
              </a:rPr>
              <a:t>*||</a:t>
            </a:r>
            <a:r>
              <a:rPr lang="en-US" sz="2400" dirty="0" smtClean="0">
                <a:solidFill>
                  <a:srgbClr val="000000"/>
                </a:solidFill>
              </a:rPr>
              <a:t> </a:t>
            </a:r>
            <a:r>
              <a:rPr lang="en-US" sz="2400" dirty="0">
                <a:solidFill>
                  <a:srgbClr val="000000"/>
                </a:solidFill>
              </a:rPr>
              <a:t>as the error in the estimate of </a:t>
            </a:r>
            <a:r>
              <a:rPr lang="en-US" sz="2400" b="1" i="1" dirty="0" smtClean="0">
                <a:solidFill>
                  <a:srgbClr val="000000"/>
                </a:solidFill>
              </a:rPr>
              <a:t>U</a:t>
            </a:r>
            <a:r>
              <a:rPr lang="en-US" sz="2400" i="1" dirty="0" smtClean="0">
                <a:solidFill>
                  <a:srgbClr val="000000"/>
                </a:solidFill>
              </a:rPr>
              <a:t>* </a:t>
            </a:r>
            <a:r>
              <a:rPr lang="en-US" sz="2400" dirty="0">
                <a:solidFill>
                  <a:srgbClr val="000000"/>
                </a:solidFill>
              </a:rPr>
              <a:t>at iteration </a:t>
            </a:r>
            <a:r>
              <a:rPr lang="en-US" sz="2400" i="1" dirty="0">
                <a:solidFill>
                  <a:srgbClr val="000000"/>
                </a:solidFill>
              </a:rPr>
              <a:t>k</a:t>
            </a:r>
            <a:r>
              <a:rPr lang="en-US" sz="2400" dirty="0">
                <a:solidFill>
                  <a:srgbClr val="000000"/>
                </a:solidFill>
              </a:rPr>
              <a:t>, </a:t>
            </a:r>
            <a:r>
              <a:rPr lang="en-US" sz="2400" dirty="0" smtClean="0">
                <a:solidFill>
                  <a:srgbClr val="000000"/>
                </a:solidFill>
              </a:rPr>
              <a:t>value </a:t>
            </a:r>
            <a:r>
              <a:rPr lang="en-US" sz="2400" dirty="0">
                <a:solidFill>
                  <a:srgbClr val="000000"/>
                </a:solidFill>
              </a:rPr>
              <a:t>iteration reduces it by </a:t>
            </a:r>
            <a:r>
              <a:rPr lang="el-GR" sz="2400" dirty="0">
                <a:solidFill>
                  <a:srgbClr val="000000"/>
                </a:solidFill>
                <a:cs typeface="Times New Roman" pitchFamily="18" charset="0"/>
              </a:rPr>
              <a:t>γ</a:t>
            </a:r>
            <a:r>
              <a:rPr lang="en-US" sz="2400" dirty="0">
                <a:solidFill>
                  <a:srgbClr val="000000"/>
                </a:solidFill>
                <a:cs typeface="Times New Roman" pitchFamily="18" charset="0"/>
              </a:rPr>
              <a:t> at every iteration</a:t>
            </a:r>
          </a:p>
          <a:p>
            <a:pPr marL="739775" lvl="1" indent="-282575">
              <a:spcBef>
                <a:spcPts val="1500"/>
              </a:spcBef>
              <a:buFont typeface="Times New Roman" pitchFamily="18" charset="0"/>
              <a:buChar char="•"/>
            </a:pPr>
            <a:r>
              <a:rPr lang="en-US" sz="2000" dirty="0">
                <a:solidFill>
                  <a:srgbClr val="000000"/>
                </a:solidFill>
                <a:cs typeface="Times New Roman" pitchFamily="18" charset="0"/>
              </a:rPr>
              <a:t>Value iteration converges exponentially fast in </a:t>
            </a:r>
            <a:r>
              <a:rPr lang="en-US" sz="2000" dirty="0" smtClean="0">
                <a:solidFill>
                  <a:srgbClr val="000000"/>
                </a:solidFill>
                <a:cs typeface="Times New Roman" pitchFamily="18" charset="0"/>
              </a:rPr>
              <a:t>number of iterations</a:t>
            </a:r>
            <a:endParaRPr lang="el-GR" sz="2000" i="1" dirty="0">
              <a:solidFill>
                <a:srgbClr val="000000"/>
              </a:solidFill>
              <a:cs typeface="Times New Roman" pitchFamily="18" charset="0"/>
            </a:endParaRPr>
          </a:p>
          <a:p>
            <a:pPr marL="739775" lvl="1" indent="-282575">
              <a:spcBef>
                <a:spcPts val="1500"/>
              </a:spcBef>
              <a:buFont typeface="Times New Roman" pitchFamily="18" charset="0"/>
              <a:buChar char="•"/>
            </a:pPr>
            <a:endParaRPr lang="en-US" sz="2000" dirty="0">
              <a:solidFill>
                <a:srgbClr val="000000"/>
              </a:solidFill>
            </a:endParaRPr>
          </a:p>
        </p:txBody>
      </p:sp>
      <p:graphicFrame>
        <p:nvGraphicFramePr>
          <p:cNvPr id="187396" name="Object 9"/>
          <p:cNvGraphicFramePr>
            <a:graphicFrameLocks noChangeAspect="1"/>
          </p:cNvGraphicFramePr>
          <p:nvPr/>
        </p:nvGraphicFramePr>
        <p:xfrm>
          <a:off x="2681288" y="3429000"/>
          <a:ext cx="3452812" cy="574675"/>
        </p:xfrm>
        <a:graphic>
          <a:graphicData uri="http://schemas.openxmlformats.org/presentationml/2006/ole">
            <p:oleObj spid="_x0000_s314370" name="Equation" r:id="rId3" imgW="1676160" imgH="27936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2"/>
          <p:cNvSpPr>
            <a:spLocks noGrp="1" noChangeArrowheads="1"/>
          </p:cNvSpPr>
          <p:nvPr>
            <p:ph type="title" sz="quarter"/>
          </p:nvPr>
        </p:nvSpPr>
        <p:spPr/>
        <p:txBody>
          <a:bodyPr/>
          <a:lstStyle/>
          <a:p>
            <a:pPr eaLnBrk="1" hangingPunct="1"/>
            <a:r>
              <a:rPr lang="en-US" smtClean="0"/>
              <a:t>Convergence of Value Iteration</a:t>
            </a:r>
          </a:p>
        </p:txBody>
      </p:sp>
      <p:graphicFrame>
        <p:nvGraphicFramePr>
          <p:cNvPr id="516099" name="Object 3"/>
          <p:cNvGraphicFramePr>
            <a:graphicFrameLocks noChangeAspect="1"/>
          </p:cNvGraphicFramePr>
          <p:nvPr>
            <p:ph sz="quarter" idx="1"/>
          </p:nvPr>
        </p:nvGraphicFramePr>
        <p:xfrm>
          <a:off x="4857752" y="1385900"/>
          <a:ext cx="1214446" cy="1495400"/>
        </p:xfrm>
        <a:graphic>
          <a:graphicData uri="http://schemas.openxmlformats.org/presentationml/2006/ole">
            <p:oleObj spid="_x0000_s315394" name="Equation" r:id="rId3" imgW="711000" imgH="876240" progId="Equation.3">
              <p:embed/>
            </p:oleObj>
          </a:graphicData>
        </a:graphic>
      </p:graphicFrame>
      <p:graphicFrame>
        <p:nvGraphicFramePr>
          <p:cNvPr id="516100" name="Object 4"/>
          <p:cNvGraphicFramePr>
            <a:graphicFrameLocks noChangeAspect="1"/>
          </p:cNvGraphicFramePr>
          <p:nvPr>
            <p:ph sz="quarter" idx="2"/>
          </p:nvPr>
        </p:nvGraphicFramePr>
        <p:xfrm>
          <a:off x="5072066" y="2786058"/>
          <a:ext cx="2286016" cy="1006915"/>
        </p:xfrm>
        <a:graphic>
          <a:graphicData uri="http://schemas.openxmlformats.org/presentationml/2006/ole">
            <p:oleObj spid="_x0000_s315395" name="Equation" r:id="rId4" imgW="1384200" imgH="609480" progId="Equation.3">
              <p:embed/>
            </p:oleObj>
          </a:graphicData>
        </a:graphic>
      </p:graphicFrame>
      <p:graphicFrame>
        <p:nvGraphicFramePr>
          <p:cNvPr id="516101" name="Object 5"/>
          <p:cNvGraphicFramePr>
            <a:graphicFrameLocks noChangeAspect="1"/>
          </p:cNvGraphicFramePr>
          <p:nvPr>
            <p:ph sz="quarter" idx="3"/>
          </p:nvPr>
        </p:nvGraphicFramePr>
        <p:xfrm>
          <a:off x="3214678" y="4000504"/>
          <a:ext cx="2044698" cy="1274023"/>
        </p:xfrm>
        <a:graphic>
          <a:graphicData uri="http://schemas.openxmlformats.org/presentationml/2006/ole">
            <p:oleObj spid="_x0000_s315396" name="Equation" r:id="rId5" imgW="977760" imgH="609480" progId="Equation.3">
              <p:embed/>
            </p:oleObj>
          </a:graphicData>
        </a:graphic>
      </p:graphicFrame>
      <p:sp>
        <p:nvSpPr>
          <p:cNvPr id="47111" name="Rectangle 6"/>
          <p:cNvSpPr>
            <a:spLocks noChangeArrowheads="1"/>
          </p:cNvSpPr>
          <p:nvPr/>
        </p:nvSpPr>
        <p:spPr bwMode="auto">
          <a:xfrm>
            <a:off x="10795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We can </a:t>
            </a:r>
            <a:r>
              <a:rPr lang="en-US" sz="2400" dirty="0" smtClean="0">
                <a:solidFill>
                  <a:srgbClr val="000000"/>
                </a:solidFill>
              </a:rPr>
              <a:t>now look </a:t>
            </a:r>
            <a:r>
              <a:rPr lang="en-US" sz="2400" dirty="0">
                <a:solidFill>
                  <a:srgbClr val="000000"/>
                </a:solidFill>
              </a:rPr>
              <a:t>at how many iterations N we need to reach an error </a:t>
            </a:r>
            <a:r>
              <a:rPr lang="el-GR" sz="2400" dirty="0" smtClean="0">
                <a:solidFill>
                  <a:srgbClr val="000000"/>
                </a:solidFill>
                <a:cs typeface="Times New Roman" pitchFamily="18" charset="0"/>
              </a:rPr>
              <a:t>ε</a:t>
            </a:r>
            <a:endParaRPr lang="en-CA" sz="2400" dirty="0" smtClean="0">
              <a:solidFill>
                <a:srgbClr val="000000"/>
              </a:solidFill>
              <a:cs typeface="Times New Roman" pitchFamily="18" charset="0"/>
            </a:endParaRPr>
          </a:p>
          <a:p>
            <a:pPr marL="339725" indent="-339725">
              <a:lnSpc>
                <a:spcPct val="100000"/>
              </a:lnSpc>
              <a:spcBef>
                <a:spcPts val="1800"/>
              </a:spcBef>
              <a:buFont typeface="Wingdings" pitchFamily="2" charset="2"/>
              <a:buChar char=""/>
            </a:pPr>
            <a:r>
              <a:rPr lang="en-CA" sz="2400" dirty="0" smtClean="0">
                <a:solidFill>
                  <a:srgbClr val="000000"/>
                </a:solidFill>
                <a:latin typeface="+mj-lt"/>
                <a:cs typeface="Times New Roman" pitchFamily="18" charset="0"/>
              </a:rPr>
              <a:t>We saw state utility is bounded by                  where </a:t>
            </a:r>
            <a:r>
              <a:rPr lang="en-CA" sz="2400" i="1" dirty="0" smtClean="0">
                <a:solidFill>
                  <a:srgbClr val="000000"/>
                </a:solidFill>
                <a:latin typeface="+mj-lt"/>
                <a:cs typeface="Times New Roman" pitchFamily="18" charset="0"/>
              </a:rPr>
              <a:t>R</a:t>
            </a:r>
            <a:r>
              <a:rPr lang="en-CA" sz="2400" i="1" baseline="-25000" dirty="0" smtClean="0">
                <a:solidFill>
                  <a:srgbClr val="000000"/>
                </a:solidFill>
                <a:latin typeface="+mj-lt"/>
                <a:cs typeface="Times New Roman" pitchFamily="18" charset="0"/>
              </a:rPr>
              <a:t>max</a:t>
            </a:r>
            <a:r>
              <a:rPr lang="en-CA" sz="2400" dirty="0" smtClean="0">
                <a:solidFill>
                  <a:srgbClr val="000000"/>
                </a:solidFill>
                <a:latin typeface="+mj-lt"/>
                <a:cs typeface="Times New Roman" pitchFamily="18" charset="0"/>
              </a:rPr>
              <a:t> is max reward available </a:t>
            </a:r>
          </a:p>
          <a:p>
            <a:pPr marL="796925" lvl="1" indent="-339725">
              <a:lnSpc>
                <a:spcPct val="100000"/>
              </a:lnSpc>
              <a:spcBef>
                <a:spcPts val="1800"/>
              </a:spcBef>
              <a:buFontTx/>
              <a:buChar char="-"/>
            </a:pPr>
            <a:r>
              <a:rPr lang="en-CA" sz="2400" dirty="0" smtClean="0">
                <a:solidFill>
                  <a:srgbClr val="000000"/>
                </a:solidFill>
                <a:latin typeface="+mj-lt"/>
                <a:cs typeface="Times New Roman" pitchFamily="18" charset="0"/>
              </a:rPr>
              <a:t>Thus, maximum initial error is</a:t>
            </a:r>
          </a:p>
          <a:p>
            <a:pPr marL="796925" lvl="1" indent="-339725">
              <a:lnSpc>
                <a:spcPct val="100000"/>
              </a:lnSpc>
              <a:spcBef>
                <a:spcPts val="1800"/>
              </a:spcBef>
              <a:buFontTx/>
              <a:buChar char="-"/>
            </a:pPr>
            <a:r>
              <a:rPr lang="en-CA" sz="2400" dirty="0" smtClean="0">
                <a:solidFill>
                  <a:srgbClr val="000000"/>
                </a:solidFill>
                <a:latin typeface="+mj-lt"/>
                <a:cs typeface="Times New Roman" pitchFamily="18" charset="0"/>
              </a:rPr>
              <a:t>Since error  is reduced by  </a:t>
            </a:r>
            <a:r>
              <a:rPr lang="el-GR" sz="2400" dirty="0" smtClean="0">
                <a:solidFill>
                  <a:srgbClr val="000000"/>
                </a:solidFill>
                <a:latin typeface="+mj-lt"/>
                <a:cs typeface="Times New Roman" pitchFamily="18" charset="0"/>
              </a:rPr>
              <a:t>γ</a:t>
            </a:r>
            <a:r>
              <a:rPr lang="en-CA" sz="2400" dirty="0" smtClean="0">
                <a:solidFill>
                  <a:srgbClr val="000000"/>
                </a:solidFill>
                <a:latin typeface="+mj-lt"/>
                <a:cs typeface="Times New Roman" pitchFamily="18" charset="0"/>
              </a:rPr>
              <a:t> at each iteration, we require</a:t>
            </a:r>
            <a:endParaRPr lang="el-GR" sz="2400" dirty="0">
              <a:solidFill>
                <a:srgbClr val="000000"/>
              </a:solidFill>
              <a:latin typeface="+mj-lt"/>
            </a:endParaRPr>
          </a:p>
        </p:txBody>
      </p:sp>
      <p:graphicFrame>
        <p:nvGraphicFramePr>
          <p:cNvPr id="516103" name="Object 7"/>
          <p:cNvGraphicFramePr>
            <a:graphicFrameLocks noChangeAspect="1"/>
          </p:cNvGraphicFramePr>
          <p:nvPr/>
        </p:nvGraphicFramePr>
        <p:xfrm>
          <a:off x="785786" y="5143512"/>
          <a:ext cx="4635500" cy="1449388"/>
        </p:xfrm>
        <a:graphic>
          <a:graphicData uri="http://schemas.openxmlformats.org/presentationml/2006/ole">
            <p:oleObj spid="_x0000_s315397" name="Equation" r:id="rId6" imgW="2679480" imgH="8380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60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6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1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61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6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pPr eaLnBrk="1" hangingPunct="1"/>
            <a:r>
              <a:rPr lang="en-US" smtClean="0"/>
              <a:t>Convergence of Value Iteration</a:t>
            </a:r>
          </a:p>
        </p:txBody>
      </p:sp>
      <p:sp>
        <p:nvSpPr>
          <p:cNvPr id="48132" name="Rectangle 3"/>
          <p:cNvSpPr>
            <a:spLocks noChangeArrowheads="1"/>
          </p:cNvSpPr>
          <p:nvPr/>
        </p:nvSpPr>
        <p:spPr bwMode="auto">
          <a:xfrm>
            <a:off x="10795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n-US" sz="2400">
              <a:solidFill>
                <a:srgbClr val="000000"/>
              </a:solidFill>
            </a:endParaRPr>
          </a:p>
          <a:p>
            <a:pPr marL="339725" indent="-339725">
              <a:lnSpc>
                <a:spcPct val="100000"/>
              </a:lnSpc>
              <a:spcBef>
                <a:spcPts val="1800"/>
              </a:spcBef>
              <a:buFont typeface="Wingdings" pitchFamily="2" charset="2"/>
              <a:buChar char=""/>
            </a:pPr>
            <a:endParaRPr lang="el-GR" sz="2400">
              <a:solidFill>
                <a:srgbClr val="000000"/>
              </a:solidFill>
              <a:latin typeface="Arial Unicode MS" pitchFamily="34" charset="-128"/>
            </a:endParaRPr>
          </a:p>
        </p:txBody>
      </p:sp>
      <p:graphicFrame>
        <p:nvGraphicFramePr>
          <p:cNvPr id="48130" name="Object 4"/>
          <p:cNvGraphicFramePr>
            <a:graphicFrameLocks noChangeAspect="1"/>
          </p:cNvGraphicFramePr>
          <p:nvPr/>
        </p:nvGraphicFramePr>
        <p:xfrm>
          <a:off x="468313" y="1989138"/>
          <a:ext cx="2020887" cy="1449387"/>
        </p:xfrm>
        <a:graphic>
          <a:graphicData uri="http://schemas.openxmlformats.org/presentationml/2006/ole">
            <p:oleObj spid="_x0000_s316418" name="Equation" r:id="rId4" imgW="1168200" imgH="838080" progId="Equation.3">
              <p:embed/>
            </p:oleObj>
          </a:graphicData>
        </a:graphic>
      </p:graphicFrame>
      <p:pic>
        <p:nvPicPr>
          <p:cNvPr id="48133" name="Picture 5"/>
          <p:cNvPicPr>
            <a:picLocks noChangeAspect="1" noChangeArrowheads="1"/>
          </p:cNvPicPr>
          <p:nvPr/>
        </p:nvPicPr>
        <p:blipFill>
          <a:blip r:embed="rId5" cstate="print"/>
          <a:srcRect/>
          <a:stretch>
            <a:fillRect/>
          </a:stretch>
        </p:blipFill>
        <p:spPr bwMode="auto">
          <a:xfrm>
            <a:off x="3132138" y="1628775"/>
            <a:ext cx="5003800" cy="3859213"/>
          </a:xfrm>
          <a:prstGeom prst="rect">
            <a:avLst/>
          </a:prstGeom>
          <a:noFill/>
          <a:ln w="9525">
            <a:noFill/>
            <a:miter lim="800000"/>
            <a:headEnd/>
            <a:tailEnd/>
          </a:ln>
        </p:spPr>
      </p:pic>
      <p:sp>
        <p:nvSpPr>
          <p:cNvPr id="48134" name="Rectangle 6"/>
          <p:cNvSpPr>
            <a:spLocks noChangeArrowheads="1"/>
          </p:cNvSpPr>
          <p:nvPr/>
        </p:nvSpPr>
        <p:spPr bwMode="auto">
          <a:xfrm>
            <a:off x="179388" y="90805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000">
                <a:solidFill>
                  <a:srgbClr val="000000"/>
                </a:solidFill>
              </a:rPr>
              <a:t>Picture shows how </a:t>
            </a:r>
            <a:r>
              <a:rPr lang="en-US" sz="2000" i="1">
                <a:solidFill>
                  <a:srgbClr val="000000"/>
                </a:solidFill>
              </a:rPr>
              <a:t>N</a:t>
            </a:r>
            <a:r>
              <a:rPr lang="en-US" sz="2000">
                <a:solidFill>
                  <a:srgbClr val="000000"/>
                </a:solidFill>
              </a:rPr>
              <a:t> varies with </a:t>
            </a:r>
            <a:r>
              <a:rPr lang="el-GR" sz="2000">
                <a:solidFill>
                  <a:srgbClr val="000000"/>
                </a:solidFill>
                <a:cs typeface="Times New Roman" pitchFamily="18" charset="0"/>
              </a:rPr>
              <a:t>γ</a:t>
            </a:r>
            <a:r>
              <a:rPr lang="en-US" sz="2000">
                <a:solidFill>
                  <a:srgbClr val="000000"/>
                </a:solidFill>
                <a:cs typeface="Times New Roman" pitchFamily="18" charset="0"/>
              </a:rPr>
              <a:t> for different values of  </a:t>
            </a:r>
            <a:r>
              <a:rPr lang="el-GR" sz="2000">
                <a:solidFill>
                  <a:srgbClr val="000000"/>
                </a:solidFill>
                <a:latin typeface="Arial Unicode MS" pitchFamily="34" charset="-128"/>
              </a:rPr>
              <a:t>ε</a:t>
            </a:r>
            <a:r>
              <a:rPr lang="en-US" sz="2000">
                <a:solidFill>
                  <a:srgbClr val="000000"/>
                </a:solidFill>
                <a:latin typeface="Arial Unicode MS" pitchFamily="34" charset="-128"/>
              </a:rPr>
              <a:t>/R</a:t>
            </a:r>
            <a:r>
              <a:rPr lang="en-US" sz="2000" baseline="-25000">
                <a:solidFill>
                  <a:srgbClr val="000000"/>
                </a:solidFill>
                <a:latin typeface="Arial Unicode MS" pitchFamily="34" charset="-128"/>
              </a:rPr>
              <a:t>max</a:t>
            </a:r>
            <a:r>
              <a:rPr lang="en-US" sz="2000">
                <a:solidFill>
                  <a:srgbClr val="000000"/>
                </a:solidFill>
                <a:cs typeface="Times New Roman" pitchFamily="18" charset="0"/>
              </a:rPr>
              <a:t> (</a:t>
            </a:r>
            <a:r>
              <a:rPr lang="en-US" sz="2000" i="1">
                <a:solidFill>
                  <a:srgbClr val="000000"/>
                </a:solidFill>
                <a:cs typeface="Times New Roman" pitchFamily="18" charset="0"/>
              </a:rPr>
              <a:t>c</a:t>
            </a:r>
            <a:r>
              <a:rPr lang="en-US" sz="2000">
                <a:solidFill>
                  <a:srgbClr val="000000"/>
                </a:solidFill>
                <a:cs typeface="Times New Roman" pitchFamily="18" charset="0"/>
              </a:rPr>
              <a:t> in the figure)</a:t>
            </a:r>
            <a:endParaRPr lang="el-GR" sz="2000">
              <a:solidFill>
                <a:srgbClr val="000000"/>
              </a:solidFill>
              <a:cs typeface="Times New Roman" pitchFamily="18" charset="0"/>
            </a:endParaRPr>
          </a:p>
          <a:p>
            <a:pPr marL="339725" indent="-339725">
              <a:lnSpc>
                <a:spcPct val="100000"/>
              </a:lnSpc>
              <a:spcBef>
                <a:spcPts val="1800"/>
              </a:spcBef>
              <a:buFont typeface="Wingdings" pitchFamily="2" charset="2"/>
              <a:buChar char=""/>
            </a:pPr>
            <a:endParaRPr lang="el-GR" sz="2400">
              <a:solidFill>
                <a:srgbClr val="000000"/>
              </a:solidFill>
              <a:latin typeface="Arial Unicode MS" pitchFamily="34" charset="-128"/>
            </a:endParaRPr>
          </a:p>
        </p:txBody>
      </p:sp>
      <p:sp>
        <p:nvSpPr>
          <p:cNvPr id="48135" name="Text Box 7"/>
          <p:cNvSpPr txBox="1">
            <a:spLocks noChangeArrowheads="1"/>
          </p:cNvSpPr>
          <p:nvPr/>
        </p:nvSpPr>
        <p:spPr bwMode="auto">
          <a:xfrm>
            <a:off x="468313" y="5805488"/>
            <a:ext cx="4340225" cy="476250"/>
          </a:xfrm>
          <a:prstGeom prst="rect">
            <a:avLst/>
          </a:prstGeom>
          <a:noFill/>
          <a:ln w="9525">
            <a:noFill/>
            <a:miter lim="800000"/>
            <a:headEnd/>
            <a:tailEnd/>
          </a:ln>
        </p:spPr>
        <p:txBody>
          <a:bodyPr>
            <a:spAutoFit/>
          </a:bodyPr>
          <a:lstStyle/>
          <a:p>
            <a:r>
              <a:rPr lang="en-US" b="1">
                <a:solidFill>
                  <a:srgbClr val="CC3399"/>
                </a:solidFill>
              </a:rPr>
              <a:t>For our sample gridworld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Convergence of Value Iteration</a:t>
            </a:r>
          </a:p>
        </p:txBody>
      </p:sp>
      <p:sp>
        <p:nvSpPr>
          <p:cNvPr id="69635" name="Rectangle 3"/>
          <p:cNvSpPr>
            <a:spLocks noChangeArrowheads="1"/>
          </p:cNvSpPr>
          <p:nvPr/>
        </p:nvSpPr>
        <p:spPr bwMode="auto">
          <a:xfrm>
            <a:off x="179388" y="386080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000">
                <a:solidFill>
                  <a:srgbClr val="000000"/>
                </a:solidFill>
              </a:rPr>
              <a:t>Picture shows how </a:t>
            </a:r>
            <a:r>
              <a:rPr lang="en-US" sz="2000" i="1">
                <a:solidFill>
                  <a:srgbClr val="000000"/>
                </a:solidFill>
              </a:rPr>
              <a:t>N</a:t>
            </a:r>
            <a:r>
              <a:rPr lang="en-US" sz="2000">
                <a:solidFill>
                  <a:srgbClr val="000000"/>
                </a:solidFill>
              </a:rPr>
              <a:t> varies with </a:t>
            </a:r>
            <a:r>
              <a:rPr lang="el-GR" sz="2000">
                <a:solidFill>
                  <a:srgbClr val="000000"/>
                </a:solidFill>
                <a:cs typeface="Times New Roman" pitchFamily="18" charset="0"/>
              </a:rPr>
              <a:t>γ</a:t>
            </a:r>
            <a:r>
              <a:rPr lang="en-US" sz="2000">
                <a:solidFill>
                  <a:srgbClr val="000000"/>
                </a:solidFill>
                <a:cs typeface="Times New Roman" pitchFamily="18" charset="0"/>
              </a:rPr>
              <a:t> for different values of  </a:t>
            </a:r>
            <a:r>
              <a:rPr lang="el-GR" sz="2000">
                <a:solidFill>
                  <a:srgbClr val="000000"/>
                </a:solidFill>
                <a:latin typeface="Arial Unicode MS" pitchFamily="34" charset="-128"/>
              </a:rPr>
              <a:t>ε</a:t>
            </a:r>
            <a:r>
              <a:rPr lang="en-US" sz="2000">
                <a:solidFill>
                  <a:srgbClr val="000000"/>
                </a:solidFill>
                <a:latin typeface="Arial Unicode MS" pitchFamily="34" charset="-128"/>
              </a:rPr>
              <a:t>/R</a:t>
            </a:r>
            <a:r>
              <a:rPr lang="en-US" sz="2000" baseline="-25000">
                <a:solidFill>
                  <a:srgbClr val="000000"/>
                </a:solidFill>
                <a:latin typeface="Arial Unicode MS" pitchFamily="34" charset="-128"/>
              </a:rPr>
              <a:t>max</a:t>
            </a:r>
            <a:r>
              <a:rPr lang="en-US" sz="2000">
                <a:solidFill>
                  <a:srgbClr val="000000"/>
                </a:solidFill>
                <a:cs typeface="Times New Roman" pitchFamily="18" charset="0"/>
              </a:rPr>
              <a:t> (</a:t>
            </a:r>
            <a:r>
              <a:rPr lang="en-US" sz="2000" i="1">
                <a:solidFill>
                  <a:srgbClr val="000000"/>
                </a:solidFill>
                <a:cs typeface="Times New Roman" pitchFamily="18" charset="0"/>
              </a:rPr>
              <a:t>c</a:t>
            </a:r>
            <a:r>
              <a:rPr lang="en-US" sz="2000">
                <a:solidFill>
                  <a:srgbClr val="000000"/>
                </a:solidFill>
                <a:cs typeface="Times New Roman" pitchFamily="18" charset="0"/>
              </a:rPr>
              <a:t> in the figure)</a:t>
            </a:r>
            <a:endParaRPr lang="el-GR" sz="2000">
              <a:solidFill>
                <a:srgbClr val="000000"/>
              </a:solidFill>
              <a:cs typeface="Times New Roman" pitchFamily="18" charset="0"/>
            </a:endParaRPr>
          </a:p>
          <a:p>
            <a:pPr marL="739775" lvl="1" indent="-282575">
              <a:spcBef>
                <a:spcPts val="1500"/>
              </a:spcBef>
              <a:buFont typeface="Times New Roman" pitchFamily="18" charset="0"/>
              <a:buChar char="•"/>
            </a:pPr>
            <a:r>
              <a:rPr lang="en-US" sz="1800">
                <a:solidFill>
                  <a:srgbClr val="000000"/>
                </a:solidFill>
                <a:cs typeface="Times New Roman" pitchFamily="18" charset="0"/>
              </a:rPr>
              <a:t>Good news is that N does not depend too much on the ratio</a:t>
            </a:r>
          </a:p>
          <a:p>
            <a:pPr marL="739775" lvl="1" indent="-282575">
              <a:spcBef>
                <a:spcPts val="1500"/>
              </a:spcBef>
              <a:buFont typeface="Times New Roman" pitchFamily="18" charset="0"/>
              <a:buChar char="•"/>
            </a:pPr>
            <a:r>
              <a:rPr lang="en-US" sz="1800">
                <a:solidFill>
                  <a:srgbClr val="000000"/>
                </a:solidFill>
                <a:cs typeface="Times New Roman" pitchFamily="18" charset="0"/>
              </a:rPr>
              <a:t>Bad news is that N grows rapidly as </a:t>
            </a:r>
            <a:r>
              <a:rPr lang="el-GR" sz="1800">
                <a:solidFill>
                  <a:srgbClr val="000000"/>
                </a:solidFill>
                <a:cs typeface="Times New Roman" pitchFamily="18" charset="0"/>
              </a:rPr>
              <a:t>γ</a:t>
            </a:r>
            <a:r>
              <a:rPr lang="en-US" sz="1800">
                <a:solidFill>
                  <a:srgbClr val="000000"/>
                </a:solidFill>
                <a:cs typeface="Times New Roman" pitchFamily="18" charset="0"/>
              </a:rPr>
              <a:t> gets close to 1</a:t>
            </a:r>
          </a:p>
          <a:p>
            <a:pPr marL="339725" indent="-339725">
              <a:lnSpc>
                <a:spcPct val="100000"/>
              </a:lnSpc>
              <a:spcBef>
                <a:spcPts val="1800"/>
              </a:spcBef>
              <a:buFont typeface="Wingdings" pitchFamily="2" charset="2"/>
              <a:buChar char=""/>
            </a:pPr>
            <a:r>
              <a:rPr lang="en-US" sz="2000">
                <a:solidFill>
                  <a:srgbClr val="000000"/>
                </a:solidFill>
                <a:cs typeface="Times New Roman" pitchFamily="18" charset="0"/>
              </a:rPr>
              <a:t>We can make</a:t>
            </a:r>
            <a:r>
              <a:rPr lang="en-US" sz="2000" i="1">
                <a:solidFill>
                  <a:srgbClr val="000000"/>
                </a:solidFill>
                <a:cs typeface="Times New Roman" pitchFamily="18" charset="0"/>
              </a:rPr>
              <a:t> </a:t>
            </a:r>
            <a:r>
              <a:rPr lang="el-GR" sz="2000">
                <a:solidFill>
                  <a:srgbClr val="000000"/>
                </a:solidFill>
                <a:cs typeface="Times New Roman" pitchFamily="18" charset="0"/>
              </a:rPr>
              <a:t>γ</a:t>
            </a:r>
            <a:r>
              <a:rPr lang="en-US" sz="2000">
                <a:solidFill>
                  <a:srgbClr val="000000"/>
                </a:solidFill>
                <a:cs typeface="Times New Roman" pitchFamily="18" charset="0"/>
              </a:rPr>
              <a:t> small, but this effectively means reducing how far ahead the agent plans its actions</a:t>
            </a:r>
          </a:p>
          <a:p>
            <a:pPr marL="739775" lvl="1" indent="-282575">
              <a:spcBef>
                <a:spcPts val="1500"/>
              </a:spcBef>
              <a:buFont typeface="Times New Roman" pitchFamily="18" charset="0"/>
              <a:buChar char="•"/>
            </a:pPr>
            <a:r>
              <a:rPr lang="en-US" sz="2000">
                <a:solidFill>
                  <a:srgbClr val="000000"/>
                </a:solidFill>
                <a:cs typeface="Times New Roman" pitchFamily="18" charset="0"/>
              </a:rPr>
              <a:t>short planning horizon can miss the long term effect of the agent actions</a:t>
            </a:r>
            <a:endParaRPr lang="el-GR" sz="2000">
              <a:solidFill>
                <a:srgbClr val="000000"/>
              </a:solidFill>
              <a:cs typeface="Times New Roman" pitchFamily="18" charset="0"/>
            </a:endParaRPr>
          </a:p>
        </p:txBody>
      </p:sp>
      <p:pic>
        <p:nvPicPr>
          <p:cNvPr id="69636" name="Picture 4"/>
          <p:cNvPicPr>
            <a:picLocks noChangeAspect="1" noChangeArrowheads="1"/>
          </p:cNvPicPr>
          <p:nvPr/>
        </p:nvPicPr>
        <p:blipFill>
          <a:blip r:embed="rId2" cstate="print"/>
          <a:srcRect/>
          <a:stretch>
            <a:fillRect/>
          </a:stretch>
        </p:blipFill>
        <p:spPr bwMode="auto">
          <a:xfrm>
            <a:off x="4427538" y="908050"/>
            <a:ext cx="3492500" cy="269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pPr eaLnBrk="1" hangingPunct="1"/>
            <a:r>
              <a:rPr lang="en-US" smtClean="0"/>
              <a:t>Convergence of Value Iteration</a:t>
            </a:r>
          </a:p>
        </p:txBody>
      </p:sp>
      <p:sp>
        <p:nvSpPr>
          <p:cNvPr id="49156" name="Rectangle 3"/>
          <p:cNvSpPr>
            <a:spLocks noChangeArrowheads="1"/>
          </p:cNvSpPr>
          <p:nvPr/>
        </p:nvSpPr>
        <p:spPr bwMode="auto">
          <a:xfrm>
            <a:off x="0" y="9810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Alternative way to decide when to stop value iteration</a:t>
            </a:r>
            <a:endParaRPr lang="en-US" sz="2400" dirty="0">
              <a:solidFill>
                <a:srgbClr val="000000"/>
              </a:solidFill>
              <a:cs typeface="Times New Roman" pitchFamily="18" charset="0"/>
            </a:endParaRPr>
          </a:p>
          <a:p>
            <a:pPr marL="339725" indent="-339725">
              <a:lnSpc>
                <a:spcPct val="100000"/>
              </a:lnSpc>
              <a:spcBef>
                <a:spcPts val="1800"/>
              </a:spcBef>
              <a:buFont typeface="Wingdings" pitchFamily="2" charset="2"/>
              <a:buChar char=""/>
            </a:pPr>
            <a:r>
              <a:rPr lang="en-US" sz="2400" dirty="0" smtClean="0">
                <a:solidFill>
                  <a:srgbClr val="000000"/>
                </a:solidFill>
                <a:cs typeface="Times New Roman" pitchFamily="18" charset="0"/>
              </a:rPr>
              <a:t>It </a:t>
            </a:r>
            <a:r>
              <a:rPr lang="en-US" sz="2400" dirty="0">
                <a:solidFill>
                  <a:srgbClr val="000000"/>
                </a:solidFill>
                <a:cs typeface="Times New Roman" pitchFamily="18" charset="0"/>
              </a:rPr>
              <a:t>can be shown that, </a:t>
            </a:r>
          </a:p>
          <a:p>
            <a:pPr marL="739775" lvl="1" indent="-282575">
              <a:spcBef>
                <a:spcPts val="1500"/>
              </a:spcBef>
            </a:pPr>
            <a:endParaRPr lang="en-US" sz="2000" dirty="0">
              <a:solidFill>
                <a:srgbClr val="000000"/>
              </a:solidFill>
            </a:endParaRPr>
          </a:p>
        </p:txBody>
      </p:sp>
      <p:graphicFrame>
        <p:nvGraphicFramePr>
          <p:cNvPr id="49154" name="Object 4"/>
          <p:cNvGraphicFramePr>
            <a:graphicFrameLocks noChangeAspect="1"/>
          </p:cNvGraphicFramePr>
          <p:nvPr/>
        </p:nvGraphicFramePr>
        <p:xfrm>
          <a:off x="1228725" y="2409825"/>
          <a:ext cx="6257925" cy="933450"/>
        </p:xfrm>
        <a:graphic>
          <a:graphicData uri="http://schemas.openxmlformats.org/presentationml/2006/ole">
            <p:oleObj spid="_x0000_s317442" name="Equation" r:id="rId3" imgW="2806560" imgH="419040" progId="Equation.3">
              <p:embed/>
            </p:oleObj>
          </a:graphicData>
        </a:graphic>
      </p:graphicFrame>
      <p:sp>
        <p:nvSpPr>
          <p:cNvPr id="49157" name="Rectangle 5"/>
          <p:cNvSpPr>
            <a:spLocks noChangeArrowheads="1"/>
          </p:cNvSpPr>
          <p:nvPr/>
        </p:nvSpPr>
        <p:spPr bwMode="auto">
          <a:xfrm>
            <a:off x="0" y="357346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The </a:t>
            </a:r>
            <a:r>
              <a:rPr lang="en-US" sz="2400" i="1">
                <a:solidFill>
                  <a:srgbClr val="000000"/>
                </a:solidFill>
              </a:rPr>
              <a:t>if</a:t>
            </a:r>
            <a:r>
              <a:rPr lang="en-US" sz="2400">
                <a:solidFill>
                  <a:srgbClr val="000000"/>
                </a:solidFill>
              </a:rPr>
              <a:t> side of the statement above is often used as a termination condition for value iteration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pPr eaLnBrk="1" hangingPunct="1"/>
            <a:r>
              <a:rPr lang="en-US" dirty="0" smtClean="0"/>
              <a:t>Convergence of Value Iteration</a:t>
            </a:r>
          </a:p>
        </p:txBody>
      </p:sp>
      <p:sp>
        <p:nvSpPr>
          <p:cNvPr id="50180" name="Rectangle 6"/>
          <p:cNvSpPr>
            <a:spLocks noChangeArrowheads="1"/>
          </p:cNvSpPr>
          <p:nvPr/>
        </p:nvSpPr>
        <p:spPr bwMode="auto">
          <a:xfrm>
            <a:off x="0" y="10525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After </a:t>
            </a:r>
            <a:r>
              <a:rPr lang="en-US" sz="2400" dirty="0">
                <a:solidFill>
                  <a:srgbClr val="000000"/>
                </a:solidFill>
              </a:rPr>
              <a:t>value iteration generates its estimate </a:t>
            </a:r>
            <a:r>
              <a:rPr lang="en-US" sz="2400" dirty="0" smtClean="0">
                <a:solidFill>
                  <a:srgbClr val="000000"/>
                </a:solidFill>
              </a:rPr>
              <a:t>U’ </a:t>
            </a:r>
            <a:r>
              <a:rPr lang="en-US" sz="2400" dirty="0">
                <a:solidFill>
                  <a:srgbClr val="000000"/>
                </a:solidFill>
              </a:rPr>
              <a:t>of </a:t>
            </a:r>
            <a:r>
              <a:rPr lang="en-US" sz="2400" dirty="0" smtClean="0">
                <a:solidFill>
                  <a:srgbClr val="000000"/>
                </a:solidFill>
              </a:rPr>
              <a:t>U, </a:t>
            </a:r>
            <a:r>
              <a:rPr lang="en-US" sz="2400" dirty="0">
                <a:solidFill>
                  <a:srgbClr val="000000"/>
                </a:solidFill>
              </a:rPr>
              <a:t>one can choose the optimal policy </a:t>
            </a:r>
            <a:r>
              <a:rPr lang="en-US" sz="2400" dirty="0" smtClean="0">
                <a:solidFill>
                  <a:srgbClr val="000000"/>
                </a:solidFill>
              </a:rPr>
              <a:t>based on a one-step look-ahead from U’</a:t>
            </a:r>
          </a:p>
          <a:p>
            <a:pPr marL="339725" indent="-339725">
              <a:lnSpc>
                <a:spcPct val="100000"/>
              </a:lnSpc>
              <a:spcBef>
                <a:spcPts val="1800"/>
              </a:spcBef>
              <a:buFont typeface="Wingdings" pitchFamily="2" charset="2"/>
              <a:buChar char=""/>
            </a:pPr>
            <a:endParaRPr lang="en-US" sz="2400" dirty="0" smtClean="0">
              <a:solidFill>
                <a:srgbClr val="000000"/>
              </a:solidFill>
              <a:cs typeface="Times New Roman" pitchFamily="18" charset="0"/>
            </a:endParaRPr>
          </a:p>
          <a:p>
            <a:pPr marL="339725" indent="-339725">
              <a:lnSpc>
                <a:spcPct val="100000"/>
              </a:lnSpc>
              <a:spcBef>
                <a:spcPts val="1800"/>
              </a:spcBef>
              <a:buFont typeface="Wingdings" pitchFamily="2" charset="2"/>
              <a:buChar char=""/>
            </a:pPr>
            <a:endParaRPr lang="en-US" sz="2400" dirty="0" smtClean="0">
              <a:solidFill>
                <a:srgbClr val="000000"/>
              </a:solidFill>
              <a:cs typeface="Times New Roman" pitchFamily="18" charset="0"/>
            </a:endParaRPr>
          </a:p>
          <a:p>
            <a:pPr marL="339725" indent="-339725">
              <a:lnSpc>
                <a:spcPct val="100000"/>
              </a:lnSpc>
              <a:spcBef>
                <a:spcPts val="1800"/>
              </a:spcBef>
              <a:buFont typeface="Wingdings" pitchFamily="2" charset="2"/>
              <a:buChar char=""/>
            </a:pPr>
            <a:endParaRPr lang="en-US" sz="2400" dirty="0">
              <a:solidFill>
                <a:srgbClr val="000000"/>
              </a:solidFill>
              <a:cs typeface="Times New Roman" pitchFamily="18" charset="0"/>
            </a:endParaRPr>
          </a:p>
          <a:p>
            <a:pPr marL="739775" lvl="1" indent="-282575">
              <a:spcBef>
                <a:spcPts val="1500"/>
              </a:spcBef>
            </a:pPr>
            <a:endParaRPr lang="en-US" sz="2000" dirty="0">
              <a:solidFill>
                <a:srgbClr val="000000"/>
              </a:solidFill>
            </a:endParaRPr>
          </a:p>
        </p:txBody>
      </p:sp>
      <p:sp>
        <p:nvSpPr>
          <p:cNvPr id="50181" name="Rectangle 9"/>
          <p:cNvSpPr>
            <a:spLocks noChangeArrowheads="1"/>
          </p:cNvSpPr>
          <p:nvPr/>
        </p:nvSpPr>
        <p:spPr bwMode="auto">
          <a:xfrm>
            <a:off x="358775" y="3786190"/>
            <a:ext cx="8356629"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r>
              <a:rPr lang="en-US" sz="2400" dirty="0" smtClean="0">
                <a:solidFill>
                  <a:srgbClr val="000000"/>
                </a:solidFill>
              </a:rPr>
              <a:t>In </a:t>
            </a:r>
            <a:r>
              <a:rPr lang="en-US" sz="2400" dirty="0">
                <a:solidFill>
                  <a:srgbClr val="000000"/>
                </a:solidFill>
              </a:rPr>
              <a:t>practice, it occurs that </a:t>
            </a:r>
            <a:r>
              <a:rPr lang="ru-RU" sz="2400" i="1" dirty="0" smtClean="0">
                <a:solidFill>
                  <a:srgbClr val="000000"/>
                </a:solidFill>
                <a:cs typeface="Times New Roman" pitchFamily="18" charset="0"/>
              </a:rPr>
              <a:t>л</a:t>
            </a:r>
            <a:r>
              <a:rPr lang="en-US" sz="2400" i="1" baseline="30000" dirty="0" smtClean="0">
                <a:solidFill>
                  <a:srgbClr val="000000"/>
                </a:solidFill>
                <a:cs typeface="Times New Roman" pitchFamily="18" charset="0"/>
              </a:rPr>
              <a:t>(final</a:t>
            </a:r>
            <a:r>
              <a:rPr lang="en-US" sz="2400" i="1" baseline="30000" dirty="0">
                <a:solidFill>
                  <a:srgbClr val="000000"/>
                </a:solidFill>
                <a:cs typeface="Times New Roman" pitchFamily="18" charset="0"/>
              </a:rPr>
              <a:t>)</a:t>
            </a:r>
            <a:r>
              <a:rPr lang="en-US" sz="2400" dirty="0">
                <a:solidFill>
                  <a:srgbClr val="000000"/>
                </a:solidFill>
                <a:cs typeface="Times New Roman" pitchFamily="18" charset="0"/>
              </a:rPr>
              <a:t> becomes optimal long before </a:t>
            </a:r>
            <a:r>
              <a:rPr lang="en-US" sz="2400" dirty="0" smtClean="0">
                <a:solidFill>
                  <a:srgbClr val="000000"/>
                </a:solidFill>
                <a:cs typeface="Times New Roman" pitchFamily="18" charset="0"/>
              </a:rPr>
              <a:t>U</a:t>
            </a:r>
            <a:r>
              <a:rPr lang="en-US" sz="2400" i="1" dirty="0" smtClean="0">
                <a:solidFill>
                  <a:srgbClr val="000000"/>
                </a:solidFill>
                <a:cs typeface="Times New Roman" pitchFamily="18" charset="0"/>
              </a:rPr>
              <a:t>’</a:t>
            </a:r>
            <a:r>
              <a:rPr lang="en-US" sz="2400" dirty="0" smtClean="0">
                <a:solidFill>
                  <a:srgbClr val="000000"/>
                </a:solidFill>
                <a:cs typeface="Times New Roman" pitchFamily="18" charset="0"/>
              </a:rPr>
              <a:t> </a:t>
            </a:r>
            <a:r>
              <a:rPr lang="en-US" sz="2400" dirty="0">
                <a:solidFill>
                  <a:srgbClr val="000000"/>
                </a:solidFill>
                <a:cs typeface="Times New Roman" pitchFamily="18" charset="0"/>
              </a:rPr>
              <a:t>has converged to </a:t>
            </a:r>
            <a:r>
              <a:rPr lang="en-US" sz="2400" dirty="0" smtClean="0">
                <a:solidFill>
                  <a:srgbClr val="000000"/>
                </a:solidFill>
                <a:cs typeface="Times New Roman" pitchFamily="18" charset="0"/>
              </a:rPr>
              <a:t>U</a:t>
            </a:r>
            <a:endParaRPr lang="ru-RU" sz="2400" dirty="0">
              <a:solidFill>
                <a:srgbClr val="000000"/>
              </a:solidFill>
              <a:cs typeface="Times New Roman" pitchFamily="18" charset="0"/>
            </a:endParaRPr>
          </a:p>
        </p:txBody>
      </p:sp>
      <p:graphicFrame>
        <p:nvGraphicFramePr>
          <p:cNvPr id="2" name="Object 6"/>
          <p:cNvGraphicFramePr>
            <a:graphicFrameLocks noChangeAspect="1"/>
          </p:cNvGraphicFramePr>
          <p:nvPr/>
        </p:nvGraphicFramePr>
        <p:xfrm>
          <a:off x="1650397" y="2214562"/>
          <a:ext cx="6422065" cy="928686"/>
        </p:xfrm>
        <a:graphic>
          <a:graphicData uri="http://schemas.openxmlformats.org/presentationml/2006/ole">
            <p:oleObj spid="_x0000_s318466" name="Equation" r:id="rId3" imgW="2819160" imgH="4442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23850" y="188913"/>
            <a:ext cx="8531225" cy="682625"/>
          </a:xfrm>
        </p:spPr>
        <p:txBody>
          <a:bodyPr/>
          <a:lstStyle/>
          <a:p>
            <a:pPr eaLnBrk="1" hangingPunct="1"/>
            <a:r>
              <a:rPr lang="en-US" smtClean="0"/>
              <a:t>Policy Loss</a:t>
            </a:r>
          </a:p>
        </p:txBody>
      </p:sp>
      <p:pic>
        <p:nvPicPr>
          <p:cNvPr id="70659" name="Picture 3"/>
          <p:cNvPicPr>
            <a:picLocks noChangeAspect="1" noChangeArrowheads="1"/>
          </p:cNvPicPr>
          <p:nvPr/>
        </p:nvPicPr>
        <p:blipFill>
          <a:blip r:embed="rId2" cstate="print"/>
          <a:srcRect/>
          <a:stretch>
            <a:fillRect/>
          </a:stretch>
        </p:blipFill>
        <p:spPr bwMode="auto">
          <a:xfrm>
            <a:off x="1619250" y="692150"/>
            <a:ext cx="4968875" cy="3536950"/>
          </a:xfrm>
          <a:prstGeom prst="rect">
            <a:avLst/>
          </a:prstGeom>
          <a:noFill/>
          <a:ln w="9525">
            <a:noFill/>
            <a:miter lim="800000"/>
            <a:headEnd/>
            <a:tailEnd/>
          </a:ln>
        </p:spPr>
      </p:pic>
      <p:sp>
        <p:nvSpPr>
          <p:cNvPr id="70660" name="Rectangle 4"/>
          <p:cNvSpPr>
            <a:spLocks noChangeArrowheads="1"/>
          </p:cNvSpPr>
          <p:nvPr/>
        </p:nvSpPr>
        <p:spPr bwMode="auto">
          <a:xfrm>
            <a:off x="358775" y="429260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000" dirty="0">
                <a:solidFill>
                  <a:srgbClr val="000000"/>
                </a:solidFill>
              </a:rPr>
              <a:t>Max Error is  the maximum error made by the </a:t>
            </a:r>
            <a:r>
              <a:rPr lang="en-US" sz="2000" dirty="0" smtClean="0">
                <a:solidFill>
                  <a:srgbClr val="000000"/>
                </a:solidFill>
              </a:rPr>
              <a:t>estimated U’ </a:t>
            </a:r>
            <a:r>
              <a:rPr lang="en-US" sz="2000" dirty="0">
                <a:solidFill>
                  <a:srgbClr val="000000"/>
                </a:solidFill>
              </a:rPr>
              <a:t>as compared </a:t>
            </a:r>
            <a:r>
              <a:rPr lang="en-US" sz="2000" dirty="0" smtClean="0">
                <a:solidFill>
                  <a:srgbClr val="000000"/>
                </a:solidFill>
              </a:rPr>
              <a:t>U </a:t>
            </a:r>
            <a:endParaRPr lang="en-US" sz="2000" dirty="0">
              <a:solidFill>
                <a:srgbClr val="000000"/>
              </a:solidFill>
            </a:endParaRPr>
          </a:p>
          <a:p>
            <a:pPr marL="739775" lvl="1" indent="-282575">
              <a:spcBef>
                <a:spcPts val="1500"/>
              </a:spcBef>
            </a:pPr>
            <a:r>
              <a:rPr lang="en-US" sz="1800" dirty="0">
                <a:solidFill>
                  <a:srgbClr val="000000"/>
                </a:solidFill>
              </a:rPr>
              <a:t>         || </a:t>
            </a:r>
            <a:r>
              <a:rPr lang="en-US" sz="1800" dirty="0" smtClean="0">
                <a:solidFill>
                  <a:srgbClr val="000000"/>
                </a:solidFill>
              </a:rPr>
              <a:t>U’- U||</a:t>
            </a:r>
            <a:endParaRPr lang="en-US" sz="1800" dirty="0">
              <a:solidFill>
                <a:srgbClr val="000000"/>
              </a:solidFill>
            </a:endParaRPr>
          </a:p>
          <a:p>
            <a:pPr marL="339725" indent="-339725">
              <a:lnSpc>
                <a:spcPct val="100000"/>
              </a:lnSpc>
              <a:spcBef>
                <a:spcPts val="1800"/>
              </a:spcBef>
              <a:buFont typeface="Wingdings" pitchFamily="2" charset="2"/>
              <a:buChar char=""/>
            </a:pPr>
            <a:r>
              <a:rPr lang="en-US" sz="2000" dirty="0">
                <a:solidFill>
                  <a:srgbClr val="000000"/>
                </a:solidFill>
              </a:rPr>
              <a:t>Policy Loss is </a:t>
            </a:r>
            <a:r>
              <a:rPr lang="en-US" sz="2000" dirty="0">
                <a:solidFill>
                  <a:schemeClr val="tx1"/>
                </a:solidFill>
              </a:rPr>
              <a:t>maximum</a:t>
            </a:r>
            <a:r>
              <a:rPr lang="en-US" sz="2000" dirty="0">
                <a:solidFill>
                  <a:srgbClr val="000000"/>
                </a:solidFill>
              </a:rPr>
              <a:t> difference  in total expected value when following </a:t>
            </a:r>
            <a:r>
              <a:rPr lang="ru-RU" sz="2400" i="1" dirty="0" smtClean="0">
                <a:solidFill>
                  <a:srgbClr val="000000"/>
                </a:solidFill>
                <a:cs typeface="Times New Roman" pitchFamily="18" charset="0"/>
              </a:rPr>
              <a:t>л</a:t>
            </a:r>
            <a:r>
              <a:rPr lang="en-US" sz="2400" i="1" baseline="30000" dirty="0" smtClean="0">
                <a:solidFill>
                  <a:srgbClr val="000000"/>
                </a:solidFill>
                <a:cs typeface="Times New Roman" pitchFamily="18" charset="0"/>
              </a:rPr>
              <a:t>(final</a:t>
            </a:r>
            <a:r>
              <a:rPr lang="en-US" sz="2400" i="1" baseline="30000" dirty="0">
                <a:solidFill>
                  <a:srgbClr val="000000"/>
                </a:solidFill>
                <a:cs typeface="Times New Roman" pitchFamily="18" charset="0"/>
              </a:rPr>
              <a:t>)</a:t>
            </a:r>
            <a:r>
              <a:rPr lang="en-US" sz="2000" dirty="0">
                <a:solidFill>
                  <a:srgbClr val="000000"/>
                </a:solidFill>
              </a:rPr>
              <a:t> instead of the optimal policy</a:t>
            </a:r>
          </a:p>
          <a:p>
            <a:pPr marL="739775" lvl="1" indent="-282575">
              <a:spcBef>
                <a:spcPts val="1500"/>
              </a:spcBef>
            </a:pPr>
            <a:r>
              <a:rPr lang="en-US" sz="1800" dirty="0">
                <a:solidFill>
                  <a:srgbClr val="000000"/>
                </a:solidFill>
              </a:rPr>
              <a:t>         || </a:t>
            </a:r>
            <a:r>
              <a:rPr lang="en-US" sz="1800" dirty="0" smtClean="0">
                <a:solidFill>
                  <a:srgbClr val="000000"/>
                </a:solidFill>
              </a:rPr>
              <a:t>U </a:t>
            </a:r>
            <a:r>
              <a:rPr lang="ru-RU" sz="2000" i="1" baseline="30000" dirty="0" smtClean="0">
                <a:solidFill>
                  <a:srgbClr val="000000"/>
                </a:solidFill>
                <a:cs typeface="Times New Roman" pitchFamily="18" charset="0"/>
              </a:rPr>
              <a:t>л</a:t>
            </a:r>
            <a:r>
              <a:rPr lang="en-US" sz="2000" i="1" baseline="54000" dirty="0" smtClean="0">
                <a:solidFill>
                  <a:srgbClr val="000000"/>
                </a:solidFill>
                <a:cs typeface="Times New Roman" pitchFamily="18" charset="0"/>
              </a:rPr>
              <a:t>(final</a:t>
            </a:r>
            <a:r>
              <a:rPr lang="en-US" sz="2000" i="1" baseline="54000" dirty="0">
                <a:solidFill>
                  <a:srgbClr val="000000"/>
                </a:solidFill>
                <a:cs typeface="Times New Roman" pitchFamily="18" charset="0"/>
              </a:rPr>
              <a:t>)</a:t>
            </a:r>
            <a:r>
              <a:rPr lang="en-US" sz="1800" dirty="0">
                <a:solidFill>
                  <a:srgbClr val="000000"/>
                </a:solidFill>
              </a:rPr>
              <a:t> - </a:t>
            </a:r>
            <a:r>
              <a:rPr lang="en-US" sz="1800" dirty="0" smtClean="0">
                <a:solidFill>
                  <a:srgbClr val="000000"/>
                </a:solidFill>
              </a:rPr>
              <a:t>U||</a:t>
            </a:r>
            <a:endParaRPr lang="en-US" sz="2000" dirty="0">
              <a:solidFill>
                <a:srgbClr val="000000"/>
              </a:solidFill>
            </a:endParaRPr>
          </a:p>
        </p:txBody>
      </p:sp>
      <p:sp>
        <p:nvSpPr>
          <p:cNvPr id="70661" name="Text Box 5"/>
          <p:cNvSpPr txBox="1">
            <a:spLocks noChangeArrowheads="1"/>
          </p:cNvSpPr>
          <p:nvPr/>
        </p:nvSpPr>
        <p:spPr bwMode="auto">
          <a:xfrm>
            <a:off x="4572000" y="1916113"/>
            <a:ext cx="4340225" cy="476250"/>
          </a:xfrm>
          <a:prstGeom prst="rect">
            <a:avLst/>
          </a:prstGeom>
          <a:noFill/>
          <a:ln w="9525">
            <a:noFill/>
            <a:miter lim="800000"/>
            <a:headEnd/>
            <a:tailEnd/>
          </a:ln>
        </p:spPr>
        <p:txBody>
          <a:bodyPr>
            <a:spAutoFit/>
          </a:bodyPr>
          <a:lstStyle/>
          <a:p>
            <a:r>
              <a:rPr lang="en-US" b="1">
                <a:solidFill>
                  <a:srgbClr val="CC3399"/>
                </a:solidFill>
              </a:rPr>
              <a:t>For our sample gridworld</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title"/>
          </p:nvPr>
        </p:nvSpPr>
        <p:spPr>
          <a:xfrm>
            <a:off x="285720" y="0"/>
            <a:ext cx="8531225" cy="682625"/>
          </a:xfrm>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Decision Processes</a:t>
            </a:r>
          </a:p>
        </p:txBody>
      </p:sp>
      <p:sp>
        <p:nvSpPr>
          <p:cNvPr id="315397" name="Rectangle 5"/>
          <p:cNvSpPr>
            <a:spLocks noChangeArrowheads="1"/>
          </p:cNvSpPr>
          <p:nvPr/>
        </p:nvSpPr>
        <p:spPr bwMode="auto">
          <a:xfrm>
            <a:off x="0" y="1000108"/>
            <a:ext cx="8785225" cy="2376487"/>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GB" sz="2400" dirty="0" smtClean="0">
                <a:solidFill>
                  <a:srgbClr val="000000"/>
                </a:solidFill>
              </a:rPr>
              <a:t>We focus on situations that involve sequences of decisions</a:t>
            </a:r>
          </a:p>
          <a:p>
            <a:pPr marL="739775" lvl="1" indent="-282575">
              <a:spcBef>
                <a:spcPts val="1500"/>
              </a:spcBef>
              <a:buFont typeface="Times New Roman" pitchFamily="18" charset="0"/>
              <a:buChar char="•"/>
            </a:pPr>
            <a:r>
              <a:rPr lang="en-GB" sz="2000" dirty="0" smtClean="0">
                <a:solidFill>
                  <a:srgbClr val="000000"/>
                </a:solidFill>
              </a:rPr>
              <a:t>The </a:t>
            </a:r>
            <a:r>
              <a:rPr lang="en-GB" sz="2000" dirty="0">
                <a:solidFill>
                  <a:srgbClr val="000000"/>
                </a:solidFill>
              </a:rPr>
              <a:t>agent decides which action to perform</a:t>
            </a:r>
          </a:p>
          <a:p>
            <a:pPr marL="739775" lvl="1" indent="-282575">
              <a:spcBef>
                <a:spcPts val="1500"/>
              </a:spcBef>
              <a:buFont typeface="Times New Roman" pitchFamily="18" charset="0"/>
              <a:buChar char="•"/>
            </a:pPr>
            <a:r>
              <a:rPr lang="en-GB" sz="2000" dirty="0">
                <a:solidFill>
                  <a:srgbClr val="000000"/>
                </a:solidFill>
              </a:rPr>
              <a:t>The new state of the world depends </a:t>
            </a:r>
            <a:r>
              <a:rPr lang="en-GB" sz="2000" dirty="0" smtClean="0">
                <a:solidFill>
                  <a:srgbClr val="000000"/>
                </a:solidFill>
              </a:rPr>
              <a:t>probabilistically upon the </a:t>
            </a:r>
            <a:r>
              <a:rPr lang="en-GB" sz="2000" dirty="0">
                <a:solidFill>
                  <a:srgbClr val="000000"/>
                </a:solidFill>
              </a:rPr>
              <a:t>previous state as well as the action performed</a:t>
            </a:r>
          </a:p>
          <a:p>
            <a:pPr marL="739775" lvl="1" indent="-282575">
              <a:spcBef>
                <a:spcPts val="1500"/>
              </a:spcBef>
              <a:buFont typeface="Times New Roman" pitchFamily="18" charset="0"/>
              <a:buChar char="•"/>
            </a:pPr>
            <a:r>
              <a:rPr lang="en-GB" sz="2000" dirty="0">
                <a:solidFill>
                  <a:srgbClr val="000000"/>
                </a:solidFill>
              </a:rPr>
              <a:t>The agent receives rewards or punishments at various points in the </a:t>
            </a:r>
            <a:r>
              <a:rPr lang="en-GB" sz="2000" dirty="0" smtClean="0">
                <a:solidFill>
                  <a:srgbClr val="000000"/>
                </a:solidFill>
              </a:rPr>
              <a:t>process</a:t>
            </a:r>
          </a:p>
          <a:p>
            <a:pPr marL="739775" lvl="1" indent="-282575">
              <a:spcBef>
                <a:spcPts val="1500"/>
              </a:spcBef>
              <a:buFont typeface="Times New Roman" pitchFamily="18" charset="0"/>
              <a:buChar char="•"/>
            </a:pPr>
            <a:r>
              <a:rPr lang="en-GB" sz="2000" dirty="0" smtClean="0">
                <a:solidFill>
                  <a:srgbClr val="000000"/>
                </a:solidFill>
              </a:rPr>
              <a:t>The agent’s utility depends upon the final state reached, and the sequence of actions taken to get there</a:t>
            </a:r>
            <a:endParaRPr lang="en-GB" sz="2000" dirty="0">
              <a:solidFill>
                <a:srgbClr val="000000"/>
              </a:solidFill>
            </a:endParaRPr>
          </a:p>
          <a:p>
            <a:pPr marL="339725" indent="-339725">
              <a:lnSpc>
                <a:spcPct val="100000"/>
              </a:lnSpc>
              <a:spcBef>
                <a:spcPts val="1800"/>
              </a:spcBef>
              <a:buFont typeface="Wingdings" pitchFamily="2" charset="2"/>
              <a:buChar char=""/>
            </a:pPr>
            <a:r>
              <a:rPr lang="en-GB" sz="2400" dirty="0">
                <a:solidFill>
                  <a:srgbClr val="000000"/>
                </a:solidFill>
              </a:rPr>
              <a:t>Aim: maximize the reward received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539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539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539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539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53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t>Asynchronous Value Iteration</a:t>
            </a:r>
          </a:p>
        </p:txBody>
      </p:sp>
      <p:sp>
        <p:nvSpPr>
          <p:cNvPr id="454659" name="Rectangle 3"/>
          <p:cNvSpPr>
            <a:spLocks noChangeArrowheads="1"/>
          </p:cNvSpPr>
          <p:nvPr/>
        </p:nvSpPr>
        <p:spPr bwMode="auto">
          <a:xfrm>
            <a:off x="0" y="10525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The “basic” version of value iteration applies the Bellman update to all states at every iteration</a:t>
            </a:r>
          </a:p>
          <a:p>
            <a:pPr marL="339725" indent="-339725">
              <a:lnSpc>
                <a:spcPct val="100000"/>
              </a:lnSpc>
              <a:spcBef>
                <a:spcPts val="1800"/>
              </a:spcBef>
              <a:buFont typeface="Wingdings" pitchFamily="2" charset="2"/>
              <a:buChar char=""/>
            </a:pPr>
            <a:r>
              <a:rPr lang="en-US" sz="2400">
                <a:solidFill>
                  <a:srgbClr val="000000"/>
                </a:solidFill>
                <a:cs typeface="Times New Roman" pitchFamily="18" charset="0"/>
              </a:rPr>
              <a:t>This is in fact not necessary</a:t>
            </a:r>
          </a:p>
          <a:p>
            <a:pPr marL="739775" lvl="1" indent="-282575">
              <a:spcBef>
                <a:spcPts val="1500"/>
              </a:spcBef>
              <a:buFont typeface="Times New Roman" pitchFamily="18" charset="0"/>
              <a:buChar char="•"/>
            </a:pPr>
            <a:r>
              <a:rPr lang="en-US" sz="2000">
                <a:solidFill>
                  <a:srgbClr val="000000"/>
                </a:solidFill>
                <a:cs typeface="Times New Roman" pitchFamily="18" charset="0"/>
              </a:rPr>
              <a:t>On each iteration we can apply the update only to a chosen subset of states</a:t>
            </a:r>
          </a:p>
          <a:p>
            <a:pPr marL="739775" lvl="1" indent="-282575">
              <a:spcBef>
                <a:spcPts val="1500"/>
              </a:spcBef>
              <a:buFont typeface="Times New Roman" pitchFamily="18" charset="0"/>
              <a:buChar char="•"/>
            </a:pPr>
            <a:r>
              <a:rPr lang="en-US" sz="2000">
                <a:solidFill>
                  <a:srgbClr val="000000"/>
                </a:solidFill>
                <a:cs typeface="Times New Roman" pitchFamily="18" charset="0"/>
              </a:rPr>
              <a:t>Given certain conditions on the value function used to initialize the process, asynchronous value iteration converges to an optimal policy</a:t>
            </a:r>
          </a:p>
          <a:p>
            <a:pPr marL="339725" indent="-339725">
              <a:lnSpc>
                <a:spcPct val="100000"/>
              </a:lnSpc>
              <a:spcBef>
                <a:spcPts val="1800"/>
              </a:spcBef>
              <a:buFont typeface="Wingdings" pitchFamily="2" charset="2"/>
              <a:buChar char=""/>
            </a:pPr>
            <a:endParaRPr lang="en-US" sz="2400">
              <a:solidFill>
                <a:srgbClr val="000000"/>
              </a:solidFill>
            </a:endParaRPr>
          </a:p>
        </p:txBody>
      </p:sp>
      <p:sp>
        <p:nvSpPr>
          <p:cNvPr id="454661" name="Rectangle 5"/>
          <p:cNvSpPr>
            <a:spLocks noChangeArrowheads="1"/>
          </p:cNvSpPr>
          <p:nvPr/>
        </p:nvSpPr>
        <p:spPr bwMode="auto">
          <a:xfrm>
            <a:off x="0" y="3644900"/>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Main advantage </a:t>
            </a:r>
          </a:p>
          <a:p>
            <a:pPr marL="739775" lvl="1" indent="-282575">
              <a:spcBef>
                <a:spcPts val="1500"/>
              </a:spcBef>
              <a:buFont typeface="Times New Roman" pitchFamily="18" charset="0"/>
              <a:buChar char="•"/>
            </a:pPr>
            <a:r>
              <a:rPr lang="en-US" sz="2000">
                <a:solidFill>
                  <a:srgbClr val="000000"/>
                </a:solidFill>
              </a:rPr>
              <a:t> one can design heuristics that allow the algorithm to concentrate on states that are likely to belong to the optimal policy</a:t>
            </a:r>
          </a:p>
          <a:p>
            <a:pPr marL="739775" lvl="1" indent="-282575">
              <a:spcBef>
                <a:spcPts val="1500"/>
              </a:spcBef>
              <a:buFont typeface="Times New Roman" pitchFamily="18" charset="0"/>
              <a:buChar char="•"/>
            </a:pPr>
            <a:r>
              <a:rPr lang="en-US" sz="2000">
                <a:solidFill>
                  <a:srgbClr val="000000"/>
                </a:solidFill>
              </a:rPr>
              <a:t>Makes sense: if I have no intention of ever doing research in AI, there is no point in exploring the resulting states</a:t>
            </a:r>
          </a:p>
          <a:p>
            <a:pPr marL="739775" lvl="1" indent="-282575">
              <a:spcBef>
                <a:spcPts val="1500"/>
              </a:spcBef>
              <a:buFont typeface="Times New Roman" pitchFamily="18" charset="0"/>
              <a:buChar char="•"/>
            </a:pPr>
            <a:r>
              <a:rPr lang="en-US" sz="2000">
                <a:solidFill>
                  <a:srgbClr val="000000"/>
                </a:solidFill>
                <a:cs typeface="Times New Roman" pitchFamily="18" charset="0"/>
              </a:rPr>
              <a:t>Much faster convergence</a:t>
            </a:r>
            <a:endParaRPr lang="ru-RU" sz="2000">
              <a:solidFill>
                <a:srgbClr val="00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46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465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5465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46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4661">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4661">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54661">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546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5"/>
          <p:cNvGrpSpPr/>
          <p:nvPr/>
        </p:nvGrpSpPr>
        <p:grpSpPr>
          <a:xfrm>
            <a:off x="3929058" y="1571612"/>
            <a:ext cx="4685553" cy="3214710"/>
            <a:chOff x="3929058" y="1571612"/>
            <a:chExt cx="4685553" cy="3214710"/>
          </a:xfrm>
        </p:grpSpPr>
        <p:sp>
          <p:nvSpPr>
            <p:cNvPr id="13" name="Rectangle 12"/>
            <p:cNvSpPr/>
            <p:nvPr/>
          </p:nvSpPr>
          <p:spPr bwMode="auto">
            <a:xfrm>
              <a:off x="3929058" y="4143380"/>
              <a:ext cx="2071702" cy="642942"/>
            </a:xfrm>
            <a:prstGeom prst="rect">
              <a:avLst/>
            </a:prstGeom>
            <a:solidFill>
              <a:srgbClr val="FFFF99"/>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
          <p:nvSpPr>
            <p:cNvPr id="12" name="Rectangle 11"/>
            <p:cNvSpPr/>
            <p:nvPr/>
          </p:nvSpPr>
          <p:spPr bwMode="auto">
            <a:xfrm>
              <a:off x="4500562" y="1571612"/>
              <a:ext cx="1928826" cy="642942"/>
            </a:xfrm>
            <a:prstGeom prst="rect">
              <a:avLst/>
            </a:prstGeom>
            <a:solidFill>
              <a:srgbClr val="FFFF99"/>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
          <p:nvSpPr>
            <p:cNvPr id="25" name="Freeform 24"/>
            <p:cNvSpPr/>
            <p:nvPr/>
          </p:nvSpPr>
          <p:spPr bwMode="auto">
            <a:xfrm>
              <a:off x="5999747" y="1909011"/>
              <a:ext cx="2614864" cy="2566736"/>
            </a:xfrm>
            <a:custGeom>
              <a:avLst/>
              <a:gdLst>
                <a:gd name="connsiteX0" fmla="*/ 0 w 2614864"/>
                <a:gd name="connsiteY0" fmla="*/ 2566736 h 2566736"/>
                <a:gd name="connsiteX1" fmla="*/ 2614864 w 2614864"/>
                <a:gd name="connsiteY1" fmla="*/ 2566736 h 2566736"/>
                <a:gd name="connsiteX2" fmla="*/ 2566737 w 2614864"/>
                <a:gd name="connsiteY2" fmla="*/ 0 h 2566736"/>
                <a:gd name="connsiteX3" fmla="*/ 417095 w 2614864"/>
                <a:gd name="connsiteY3" fmla="*/ 16042 h 2566736"/>
                <a:gd name="connsiteX4" fmla="*/ 417095 w 2614864"/>
                <a:gd name="connsiteY4" fmla="*/ 16042 h 25667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4864" h="2566736">
                  <a:moveTo>
                    <a:pt x="0" y="2566736"/>
                  </a:moveTo>
                  <a:lnTo>
                    <a:pt x="2614864" y="2566736"/>
                  </a:lnTo>
                  <a:lnTo>
                    <a:pt x="2566737" y="0"/>
                  </a:lnTo>
                  <a:lnTo>
                    <a:pt x="417095" y="16042"/>
                  </a:lnTo>
                  <a:lnTo>
                    <a:pt x="417095" y="16042"/>
                  </a:lnTo>
                </a:path>
              </a:pathLst>
            </a:custGeom>
            <a:noFill/>
            <a:ln w="107950" cap="flat" cmpd="sng" algn="ctr">
              <a:solidFill>
                <a:srgbClr val="FFFF99"/>
              </a:solidFill>
              <a:prstDash val="solid"/>
              <a:round/>
              <a:headEnd type="triangle" w="lg" len="lg"/>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grpSp>
      <p:sp>
        <p:nvSpPr>
          <p:cNvPr id="51204" name="Rectangle 2"/>
          <p:cNvSpPr>
            <a:spLocks noGrp="1" noChangeArrowheads="1"/>
          </p:cNvSpPr>
          <p:nvPr>
            <p:ph type="title"/>
          </p:nvPr>
        </p:nvSpPr>
        <p:spPr/>
        <p:txBody>
          <a:bodyPr/>
          <a:lstStyle/>
          <a:p>
            <a:pPr eaLnBrk="1" hangingPunct="1"/>
            <a:r>
              <a:rPr lang="en-US" dirty="0" smtClean="0"/>
              <a:t>Storing U(s)  vs. Q(</a:t>
            </a:r>
            <a:r>
              <a:rPr lang="en-US" dirty="0" err="1" smtClean="0"/>
              <a:t>s,a</a:t>
            </a:r>
            <a:r>
              <a:rPr lang="en-US" dirty="0" smtClean="0"/>
              <a:t>)</a:t>
            </a:r>
          </a:p>
        </p:txBody>
      </p:sp>
      <p:sp>
        <p:nvSpPr>
          <p:cNvPr id="455686" name="Rectangle 6"/>
          <p:cNvSpPr>
            <a:spLocks noChangeArrowheads="1"/>
          </p:cNvSpPr>
          <p:nvPr/>
        </p:nvSpPr>
        <p:spPr bwMode="auto">
          <a:xfrm>
            <a:off x="0" y="908050"/>
            <a:ext cx="8785225" cy="663562"/>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Value iteration stores the values of U for every state</a:t>
            </a: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endParaRPr lang="en-US" sz="2400" dirty="0" smtClean="0">
              <a:solidFill>
                <a:srgbClr val="000000"/>
              </a:solidFill>
            </a:endParaRPr>
          </a:p>
          <a:p>
            <a:pPr marL="339725" indent="-339725">
              <a:lnSpc>
                <a:spcPct val="100000"/>
              </a:lnSpc>
              <a:spcBef>
                <a:spcPts val="1800"/>
              </a:spcBef>
              <a:buFont typeface="Wingdings" pitchFamily="2" charset="2"/>
              <a:buChar char=""/>
            </a:pPr>
            <a:r>
              <a:rPr lang="en-US" sz="2400" dirty="0" smtClean="0">
                <a:solidFill>
                  <a:srgbClr val="000000"/>
                </a:solidFill>
              </a:rPr>
              <a:t>There is a version of the algorithm that stores for every state and for every action, the expected value of performing that action in that state </a:t>
            </a:r>
            <a:r>
              <a:rPr lang="en-US" sz="2400" i="1" dirty="0" smtClean="0">
                <a:solidFill>
                  <a:srgbClr val="000000"/>
                </a:solidFill>
              </a:rPr>
              <a:t>Q(</a:t>
            </a:r>
            <a:r>
              <a:rPr lang="en-US" sz="2400" i="1" dirty="0" err="1" smtClean="0">
                <a:solidFill>
                  <a:srgbClr val="000000"/>
                </a:solidFill>
              </a:rPr>
              <a:t>s,a</a:t>
            </a:r>
            <a:r>
              <a:rPr lang="en-US" sz="2400" i="1" dirty="0" smtClean="0">
                <a:solidFill>
                  <a:srgbClr val="000000"/>
                </a:solidFill>
              </a:rPr>
              <a:t>)</a:t>
            </a:r>
          </a:p>
          <a:p>
            <a:pPr marL="339725" indent="-339725">
              <a:lnSpc>
                <a:spcPct val="100000"/>
              </a:lnSpc>
              <a:spcBef>
                <a:spcPts val="1800"/>
              </a:spcBef>
              <a:buFont typeface="Wingdings" pitchFamily="2" charset="2"/>
              <a:buChar char=""/>
            </a:pPr>
            <a:endParaRPr lang="en-US" sz="2400" i="1" dirty="0" smtClean="0">
              <a:solidFill>
                <a:srgbClr val="000000"/>
              </a:solidFill>
            </a:endParaRPr>
          </a:p>
          <a:p>
            <a:pPr marL="339725" indent="-339725">
              <a:lnSpc>
                <a:spcPct val="100000"/>
              </a:lnSpc>
              <a:spcBef>
                <a:spcPts val="1800"/>
              </a:spcBef>
              <a:buFont typeface="Wingdings" pitchFamily="2" charset="2"/>
              <a:buChar char=""/>
            </a:pPr>
            <a:endParaRPr lang="en-US" sz="2400" i="1" dirty="0">
              <a:solidFill>
                <a:srgbClr val="000000"/>
              </a:solidFill>
            </a:endParaRPr>
          </a:p>
        </p:txBody>
      </p:sp>
      <p:sp>
        <p:nvSpPr>
          <p:cNvPr id="455692" name="Rectangle 12"/>
          <p:cNvSpPr>
            <a:spLocks noChangeArrowheads="1"/>
          </p:cNvSpPr>
          <p:nvPr/>
        </p:nvSpPr>
        <p:spPr bwMode="auto">
          <a:xfrm>
            <a:off x="0" y="5214950"/>
            <a:ext cx="8785225" cy="647700"/>
          </a:xfrm>
          <a:prstGeom prst="rect">
            <a:avLst/>
          </a:prstGeom>
          <a:noFill/>
          <a:ln w="9525">
            <a:noFill/>
            <a:round/>
            <a:headEnd/>
            <a:tailEnd/>
          </a:ln>
        </p:spPr>
        <p:txBody>
          <a:bodyPr lIns="90000" tIns="46800" rIns="90000" bIns="46800"/>
          <a:lstStyle/>
          <a:p>
            <a:pPr marL="739775" lvl="1" indent="-282575">
              <a:spcBef>
                <a:spcPts val="1500"/>
              </a:spcBef>
              <a:buFont typeface="Times New Roman" pitchFamily="18" charset="0"/>
              <a:buChar char="•"/>
            </a:pPr>
            <a:r>
              <a:rPr lang="en-US" sz="2000" dirty="0" smtClean="0">
                <a:solidFill>
                  <a:srgbClr val="000000"/>
                </a:solidFill>
              </a:rPr>
              <a:t>Storing </a:t>
            </a:r>
            <a:r>
              <a:rPr lang="en-US" sz="2000" dirty="0">
                <a:solidFill>
                  <a:srgbClr val="000000"/>
                </a:solidFill>
              </a:rPr>
              <a:t>Q(</a:t>
            </a:r>
            <a:r>
              <a:rPr lang="en-US" sz="2000" dirty="0" err="1">
                <a:solidFill>
                  <a:srgbClr val="000000"/>
                </a:solidFill>
              </a:rPr>
              <a:t>s,a</a:t>
            </a:r>
            <a:r>
              <a:rPr lang="en-US" sz="2000" dirty="0">
                <a:solidFill>
                  <a:srgbClr val="000000"/>
                </a:solidFill>
              </a:rPr>
              <a:t>) requires more space because it requires </a:t>
            </a:r>
            <a:r>
              <a:rPr lang="en-US" sz="2000" i="1" dirty="0">
                <a:solidFill>
                  <a:srgbClr val="000000"/>
                </a:solidFill>
              </a:rPr>
              <a:t>a</a:t>
            </a:r>
            <a:r>
              <a:rPr lang="en-US" sz="2000" dirty="0">
                <a:solidFill>
                  <a:srgbClr val="000000"/>
                </a:solidFill>
              </a:rPr>
              <a:t> more values per state</a:t>
            </a:r>
          </a:p>
          <a:p>
            <a:pPr marL="739775" lvl="1" indent="-282575">
              <a:spcBef>
                <a:spcPts val="1500"/>
              </a:spcBef>
              <a:buFont typeface="Times New Roman" pitchFamily="18" charset="0"/>
              <a:buChar char="•"/>
            </a:pPr>
            <a:r>
              <a:rPr lang="en-US" sz="2000" dirty="0">
                <a:solidFill>
                  <a:srgbClr val="000000"/>
                </a:solidFill>
              </a:rPr>
              <a:t>But it is easier and faster   to retrieve the actions in the optimal policy</a:t>
            </a:r>
          </a:p>
        </p:txBody>
      </p:sp>
      <p:graphicFrame>
        <p:nvGraphicFramePr>
          <p:cNvPr id="379910" name="Object 4"/>
          <p:cNvGraphicFramePr>
            <a:graphicFrameLocks noChangeAspect="1"/>
          </p:cNvGraphicFramePr>
          <p:nvPr/>
        </p:nvGraphicFramePr>
        <p:xfrm>
          <a:off x="2000232" y="1500174"/>
          <a:ext cx="4505325" cy="730250"/>
        </p:xfrm>
        <a:graphic>
          <a:graphicData uri="http://schemas.openxmlformats.org/presentationml/2006/ole">
            <p:oleObj spid="_x0000_s319490" name="Equation" r:id="rId4" imgW="2514600" imgH="444240" progId="Equation.3">
              <p:embed/>
            </p:oleObj>
          </a:graphicData>
        </a:graphic>
      </p:graphicFrame>
      <p:graphicFrame>
        <p:nvGraphicFramePr>
          <p:cNvPr id="2" name="Object 5"/>
          <p:cNvGraphicFramePr>
            <a:graphicFrameLocks noChangeAspect="1"/>
          </p:cNvGraphicFramePr>
          <p:nvPr/>
        </p:nvGraphicFramePr>
        <p:xfrm>
          <a:off x="2592388" y="4000500"/>
          <a:ext cx="3322637" cy="730250"/>
        </p:xfrm>
        <a:graphic>
          <a:graphicData uri="http://schemas.openxmlformats.org/presentationml/2006/ole">
            <p:oleObj spid="_x0000_s319491" name="Equation" r:id="rId5" imgW="1854000" imgH="4442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56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99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568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5692">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5569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611188" y="4941888"/>
            <a:ext cx="8135937" cy="647700"/>
          </a:xfrm>
          <a:prstGeom prst="rect">
            <a:avLst/>
          </a:prstGeom>
          <a:solidFill>
            <a:srgbClr val="FFFF99"/>
          </a:solidFill>
          <a:ln w="9525">
            <a:noFill/>
            <a:miter lim="800000"/>
            <a:headEnd/>
            <a:tailEnd/>
          </a:ln>
        </p:spPr>
        <p:txBody>
          <a:bodyPr wrap="none" anchor="ctr"/>
          <a:lstStyle/>
          <a:p>
            <a:endParaRPr lang="en-CA"/>
          </a:p>
        </p:txBody>
      </p:sp>
      <p:sp>
        <p:nvSpPr>
          <p:cNvPr id="73731" name="Rectangle 3"/>
          <p:cNvSpPr>
            <a:spLocks noGrp="1" noChangeArrowheads="1"/>
          </p:cNvSpPr>
          <p:nvPr>
            <p:ph type="title"/>
          </p:nvPr>
        </p:nvSpPr>
        <p:spPr/>
        <p:txBody>
          <a:bodyPr/>
          <a:lstStyle/>
          <a:p>
            <a:pPr eaLnBrk="1" hangingPunct="1"/>
            <a:r>
              <a:rPr lang="en-US" smtClean="0"/>
              <a:t>Overview</a:t>
            </a:r>
          </a:p>
        </p:txBody>
      </p:sp>
      <p:sp>
        <p:nvSpPr>
          <p:cNvPr id="73732" name="Rectangle 4"/>
          <p:cNvSpPr>
            <a:spLocks noGrp="1" noChangeArrowheads="1"/>
          </p:cNvSpPr>
          <p:nvPr>
            <p:ph type="body" idx="1"/>
          </p:nvPr>
        </p:nvSpPr>
        <p:spPr>
          <a:xfrm>
            <a:off x="395288" y="765175"/>
            <a:ext cx="8569325" cy="5472113"/>
          </a:xfrm>
        </p:spPr>
        <p:txBody>
          <a:bodyPr/>
          <a:lstStyle/>
          <a:p>
            <a:pPr eaLnBrk="1" hangingPunct="1"/>
            <a:r>
              <a:rPr lang="en-GB" smtClean="0"/>
              <a:t>Brief review of simpler decision making problems</a:t>
            </a:r>
          </a:p>
          <a:p>
            <a:pPr lvl="1" eaLnBrk="1" hangingPunct="1"/>
            <a:r>
              <a:rPr lang="en-GB" smtClean="0"/>
              <a:t>one-off decisions</a:t>
            </a:r>
          </a:p>
          <a:p>
            <a:pPr lvl="1" eaLnBrk="1" hangingPunct="1"/>
            <a:r>
              <a:rPr lang="en-GB" smtClean="0"/>
              <a:t>sequential decisions</a:t>
            </a:r>
          </a:p>
          <a:p>
            <a:pPr eaLnBrk="1" hangingPunct="1"/>
            <a:r>
              <a:rPr lang="en-GB" smtClean="0"/>
              <a:t>Decision processes and Markov Decision Processes (MDP)</a:t>
            </a:r>
          </a:p>
          <a:p>
            <a:pPr eaLnBrk="1" hangingPunct="1"/>
            <a:r>
              <a:rPr lang="en-GB" smtClean="0"/>
              <a:t>Rewards and Optimal Policies</a:t>
            </a:r>
          </a:p>
          <a:p>
            <a:pPr eaLnBrk="1" hangingPunct="1"/>
            <a:r>
              <a:rPr lang="en-GB" smtClean="0"/>
              <a:t>Defining features of  Markov Decision Process</a:t>
            </a:r>
          </a:p>
          <a:p>
            <a:pPr eaLnBrk="1" hangingPunct="1"/>
            <a:r>
              <a:rPr lang="en-GB" smtClean="0"/>
              <a:t>Solving MDPs </a:t>
            </a:r>
          </a:p>
          <a:p>
            <a:pPr lvl="1" eaLnBrk="1" hangingPunct="1"/>
            <a:r>
              <a:rPr lang="en-GB" smtClean="0"/>
              <a:t>Value Iteration</a:t>
            </a:r>
          </a:p>
          <a:p>
            <a:pPr lvl="1" eaLnBrk="1" hangingPunct="1"/>
            <a:r>
              <a:rPr lang="en-GB" smtClean="0"/>
              <a:t>Policy Iteration</a:t>
            </a:r>
          </a:p>
          <a:p>
            <a:pPr eaLnBrk="1" hangingPunct="1"/>
            <a:r>
              <a:rPr lang="en-GB" smtClean="0">
                <a:solidFill>
                  <a:srgbClr val="CC3399"/>
                </a:solidFill>
              </a:rPr>
              <a:t>POMDPs</a:t>
            </a:r>
            <a:endParaRPr lang="en-GB" smtClean="0"/>
          </a:p>
          <a:p>
            <a:pPr lvl="1" eaLnBrk="1" hangingPunct="1">
              <a:lnSpc>
                <a:spcPct val="80000"/>
              </a:lnSpc>
            </a:pP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mtClean="0"/>
              <a:t>Policy Iteration</a:t>
            </a:r>
          </a:p>
        </p:txBody>
      </p:sp>
      <p:sp>
        <p:nvSpPr>
          <p:cNvPr id="74755" name="Rectangle 3"/>
          <p:cNvSpPr>
            <a:spLocks noChangeArrowheads="1"/>
          </p:cNvSpPr>
          <p:nvPr/>
        </p:nvSpPr>
        <p:spPr bwMode="auto">
          <a:xfrm>
            <a:off x="323850" y="1412875"/>
            <a:ext cx="8388350"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We saw that we can obtain an optimal policy even when the </a:t>
            </a:r>
            <a:r>
              <a:rPr lang="en-US" sz="2400" dirty="0" smtClean="0">
                <a:solidFill>
                  <a:srgbClr val="000000"/>
                </a:solidFill>
              </a:rPr>
              <a:t>U </a:t>
            </a:r>
            <a:r>
              <a:rPr lang="en-US" sz="2400" dirty="0">
                <a:solidFill>
                  <a:srgbClr val="000000"/>
                </a:solidFill>
              </a:rPr>
              <a:t>function returned by value iteration is not optimal yet</a:t>
            </a:r>
          </a:p>
          <a:p>
            <a:pPr marL="339725" indent="-339725">
              <a:lnSpc>
                <a:spcPct val="100000"/>
              </a:lnSpc>
              <a:spcBef>
                <a:spcPts val="1800"/>
              </a:spcBef>
              <a:buFont typeface="Wingdings" pitchFamily="2" charset="2"/>
              <a:buChar char=""/>
            </a:pPr>
            <a:r>
              <a:rPr lang="en-US" sz="2400" dirty="0">
                <a:solidFill>
                  <a:srgbClr val="000000"/>
                </a:solidFill>
              </a:rPr>
              <a:t>Intuitively, if one action is clearly better than all others, the precise  </a:t>
            </a:r>
            <a:r>
              <a:rPr lang="en-US" sz="2400" dirty="0" smtClean="0">
                <a:solidFill>
                  <a:srgbClr val="000000"/>
                </a:solidFill>
              </a:rPr>
              <a:t>utilities of </a:t>
            </a:r>
            <a:r>
              <a:rPr lang="en-US" sz="2400" dirty="0">
                <a:solidFill>
                  <a:srgbClr val="000000"/>
                </a:solidFill>
              </a:rPr>
              <a:t>the </a:t>
            </a:r>
            <a:r>
              <a:rPr lang="en-US" sz="2400" dirty="0" smtClean="0">
                <a:solidFill>
                  <a:srgbClr val="000000"/>
                </a:solidFill>
              </a:rPr>
              <a:t>states </a:t>
            </a:r>
            <a:r>
              <a:rPr lang="en-US" sz="2400" dirty="0">
                <a:solidFill>
                  <a:srgbClr val="000000"/>
                </a:solidFill>
              </a:rPr>
              <a:t>involved </a:t>
            </a:r>
            <a:r>
              <a:rPr lang="en-US" sz="2400" dirty="0" smtClean="0">
                <a:solidFill>
                  <a:srgbClr val="000000"/>
                </a:solidFill>
              </a:rPr>
              <a:t>are  </a:t>
            </a:r>
            <a:r>
              <a:rPr lang="en-US" sz="2400" dirty="0">
                <a:solidFill>
                  <a:srgbClr val="000000"/>
                </a:solidFill>
              </a:rPr>
              <a:t>not necessary to select it</a:t>
            </a:r>
          </a:p>
          <a:p>
            <a:pPr marL="339725" indent="-339725">
              <a:lnSpc>
                <a:spcPct val="100000"/>
              </a:lnSpc>
              <a:spcBef>
                <a:spcPts val="1800"/>
              </a:spcBef>
              <a:buFont typeface="Wingdings" pitchFamily="2" charset="2"/>
              <a:buChar char=""/>
            </a:pPr>
            <a:r>
              <a:rPr lang="en-US" sz="2400" dirty="0">
                <a:solidFill>
                  <a:srgbClr val="000000"/>
                </a:solidFill>
              </a:rPr>
              <a:t>This is the intuition behind the </a:t>
            </a:r>
            <a:r>
              <a:rPr lang="en-US" sz="2400" b="1" i="1" dirty="0">
                <a:solidFill>
                  <a:schemeClr val="accent2"/>
                </a:solidFill>
              </a:rPr>
              <a:t>policy iteration</a:t>
            </a:r>
            <a:r>
              <a:rPr lang="en-US" sz="2400" dirty="0">
                <a:solidFill>
                  <a:srgbClr val="000000"/>
                </a:solidFill>
              </a:rPr>
              <a:t> algorithm</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pPr eaLnBrk="1" hangingPunct="1"/>
            <a:r>
              <a:rPr lang="en-US" smtClean="0"/>
              <a:t>Policy Iteration</a:t>
            </a:r>
          </a:p>
        </p:txBody>
      </p:sp>
      <p:sp>
        <p:nvSpPr>
          <p:cNvPr id="462851" name="Rectangle 3"/>
          <p:cNvSpPr>
            <a:spLocks noChangeArrowheads="1"/>
          </p:cNvSpPr>
          <p:nvPr/>
        </p:nvSpPr>
        <p:spPr bwMode="auto">
          <a:xfrm>
            <a:off x="0" y="642918"/>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Algorithm</a:t>
            </a:r>
          </a:p>
          <a:p>
            <a:pPr marL="739775" lvl="1" indent="-282575">
              <a:spcBef>
                <a:spcPts val="1500"/>
              </a:spcBef>
              <a:buFont typeface="Times New Roman" pitchFamily="18" charset="0"/>
              <a:buChar char="•"/>
            </a:pPr>
            <a:r>
              <a:rPr lang="en-US" sz="2000" dirty="0" smtClean="0">
                <a:solidFill>
                  <a:srgbClr val="000000"/>
                </a:solidFill>
              </a:rPr>
              <a:t>π</a:t>
            </a:r>
            <a:r>
              <a:rPr lang="en-US" sz="2000" baseline="-25000" dirty="0" smtClean="0">
                <a:solidFill>
                  <a:srgbClr val="000000"/>
                </a:solidFill>
              </a:rPr>
              <a:t>i</a:t>
            </a:r>
            <a:r>
              <a:rPr lang="en-US" sz="2000" dirty="0" smtClean="0">
                <a:solidFill>
                  <a:srgbClr val="000000"/>
                </a:solidFill>
              </a:rPr>
              <a:t> </a:t>
            </a:r>
            <a:r>
              <a:rPr lang="en-US" sz="2000" dirty="0">
                <a:solidFill>
                  <a:srgbClr val="000000"/>
                </a:solidFill>
              </a:rPr>
              <a:t>← an arbitrary initial </a:t>
            </a:r>
            <a:r>
              <a:rPr lang="en-US" sz="2000" dirty="0" smtClean="0">
                <a:solidFill>
                  <a:srgbClr val="000000"/>
                </a:solidFill>
              </a:rPr>
              <a:t>policy, U ← A vector of utility values, initially 0</a:t>
            </a:r>
            <a:endParaRPr lang="en-US" sz="2000" dirty="0">
              <a:solidFill>
                <a:srgbClr val="000000"/>
              </a:solidFill>
            </a:endParaRPr>
          </a:p>
          <a:p>
            <a:pPr marL="739775" lvl="1" indent="-282575">
              <a:spcBef>
                <a:spcPts val="1500"/>
              </a:spcBef>
              <a:buFont typeface="Times New Roman" pitchFamily="18" charset="0"/>
              <a:buChar char="•"/>
            </a:pPr>
            <a:r>
              <a:rPr lang="en-US" sz="2000" dirty="0">
                <a:solidFill>
                  <a:srgbClr val="000000"/>
                </a:solidFill>
              </a:rPr>
              <a:t>2. Repeat until no change in </a:t>
            </a:r>
            <a:r>
              <a:rPr lang="en-US" sz="2000" dirty="0" smtClean="0">
                <a:solidFill>
                  <a:srgbClr val="000000"/>
                </a:solidFill>
              </a:rPr>
              <a:t>π</a:t>
            </a:r>
            <a:endParaRPr lang="en-US" sz="2000" dirty="0">
              <a:solidFill>
                <a:srgbClr val="000000"/>
              </a:solidFill>
            </a:endParaRPr>
          </a:p>
          <a:p>
            <a:pPr marL="1371600" lvl="2" indent="-457200">
              <a:spcBef>
                <a:spcPts val="1500"/>
              </a:spcBef>
              <a:buFont typeface="Wingdings" pitchFamily="2" charset="2"/>
              <a:buAutoNum type="alphaLcParenBoth"/>
            </a:pPr>
            <a:r>
              <a:rPr lang="en-US" sz="2000" dirty="0" smtClean="0">
                <a:solidFill>
                  <a:srgbClr val="000000"/>
                </a:solidFill>
              </a:rPr>
              <a:t>Compute utilities </a:t>
            </a:r>
            <a:r>
              <a:rPr lang="en-US" sz="2000" i="1" dirty="0" smtClean="0">
                <a:solidFill>
                  <a:srgbClr val="000000"/>
                </a:solidFill>
              </a:rPr>
              <a:t>U</a:t>
            </a:r>
            <a:r>
              <a:rPr lang="en-US" sz="2000" i="1" baseline="30000" dirty="0" smtClean="0">
                <a:solidFill>
                  <a:srgbClr val="000000"/>
                </a:solidFill>
              </a:rPr>
              <a:t>i</a:t>
            </a:r>
            <a:r>
              <a:rPr lang="en-US" sz="2000" dirty="0" smtClean="0">
                <a:solidFill>
                  <a:srgbClr val="000000"/>
                </a:solidFill>
              </a:rPr>
              <a:t> generated by executing π</a:t>
            </a:r>
            <a:r>
              <a:rPr lang="en-US" sz="2000" baseline="-25000" dirty="0" smtClean="0">
                <a:solidFill>
                  <a:srgbClr val="000000"/>
                </a:solidFill>
              </a:rPr>
              <a:t>i</a:t>
            </a:r>
            <a:r>
              <a:rPr lang="en-US" sz="2000" dirty="0" smtClean="0">
                <a:solidFill>
                  <a:srgbClr val="000000"/>
                </a:solidFill>
              </a:rPr>
              <a:t> with current U </a:t>
            </a:r>
            <a:r>
              <a:rPr lang="en-US" sz="2000" dirty="0">
                <a:solidFill>
                  <a:srgbClr val="000000"/>
                </a:solidFill>
              </a:rPr>
              <a:t>(</a:t>
            </a:r>
            <a:r>
              <a:rPr lang="en-US" sz="2000" b="1" i="1" dirty="0">
                <a:solidFill>
                  <a:schemeClr val="accent2"/>
                </a:solidFill>
              </a:rPr>
              <a:t>policy evaluation</a:t>
            </a:r>
            <a:r>
              <a:rPr lang="en-US" sz="2000" dirty="0" smtClean="0">
                <a:solidFill>
                  <a:srgbClr val="000000"/>
                </a:solidFill>
              </a:rPr>
              <a:t>)</a:t>
            </a:r>
          </a:p>
          <a:p>
            <a:pPr marL="1371600" lvl="2" indent="-457200">
              <a:spcBef>
                <a:spcPts val="1500"/>
              </a:spcBef>
              <a:buFont typeface="Wingdings" pitchFamily="2" charset="2"/>
              <a:buAutoNum type="alphaLcParenBoth"/>
            </a:pPr>
            <a:endParaRPr lang="en-US" sz="2000" dirty="0" smtClean="0">
              <a:solidFill>
                <a:srgbClr val="000000"/>
              </a:solidFill>
            </a:endParaRPr>
          </a:p>
          <a:p>
            <a:pPr marL="1371600" lvl="2" indent="-457200">
              <a:spcBef>
                <a:spcPts val="1500"/>
              </a:spcBef>
              <a:buFont typeface="Wingdings" pitchFamily="2" charset="2"/>
              <a:buAutoNum type="alphaLcParenBoth"/>
            </a:pPr>
            <a:endParaRPr lang="en-US" sz="2000" dirty="0">
              <a:solidFill>
                <a:srgbClr val="000000"/>
              </a:solidFill>
            </a:endParaRPr>
          </a:p>
          <a:p>
            <a:pPr marL="1143000" lvl="2" indent="-228600">
              <a:spcBef>
                <a:spcPts val="1500"/>
              </a:spcBef>
              <a:buFont typeface="Wingdings" pitchFamily="2" charset="2"/>
              <a:buNone/>
            </a:pPr>
            <a:r>
              <a:rPr lang="en-US" sz="2000" dirty="0">
                <a:solidFill>
                  <a:srgbClr val="000000"/>
                </a:solidFill>
              </a:rPr>
              <a:t>(b) </a:t>
            </a:r>
            <a:r>
              <a:rPr lang="en-US" sz="2000" dirty="0" smtClean="0">
                <a:solidFill>
                  <a:srgbClr val="000000"/>
                </a:solidFill>
              </a:rPr>
              <a:t>Compute a new MEU π</a:t>
            </a:r>
            <a:r>
              <a:rPr lang="en-US" sz="2000" baseline="-25000" dirty="0" smtClean="0">
                <a:solidFill>
                  <a:srgbClr val="000000"/>
                </a:solidFill>
              </a:rPr>
              <a:t>i+1</a:t>
            </a:r>
            <a:r>
              <a:rPr lang="en-US" sz="2000" dirty="0" smtClean="0">
                <a:solidFill>
                  <a:srgbClr val="000000"/>
                </a:solidFill>
              </a:rPr>
              <a:t> using a one-step look-ahead based on </a:t>
            </a:r>
            <a:r>
              <a:rPr lang="en-US" sz="2000" i="1" dirty="0" smtClean="0">
                <a:solidFill>
                  <a:srgbClr val="000000"/>
                </a:solidFill>
              </a:rPr>
              <a:t>U</a:t>
            </a:r>
            <a:r>
              <a:rPr lang="en-US" sz="2000" i="1" baseline="30000" dirty="0" smtClean="0">
                <a:solidFill>
                  <a:srgbClr val="000000"/>
                </a:solidFill>
              </a:rPr>
              <a:t>i</a:t>
            </a:r>
            <a:r>
              <a:rPr lang="en-US" sz="2000" dirty="0" smtClean="0">
                <a:solidFill>
                  <a:srgbClr val="000000"/>
                </a:solidFill>
              </a:rPr>
              <a:t> </a:t>
            </a:r>
            <a:r>
              <a:rPr lang="en-US" sz="2000" dirty="0">
                <a:solidFill>
                  <a:srgbClr val="000000"/>
                </a:solidFill>
              </a:rPr>
              <a:t>(</a:t>
            </a:r>
            <a:r>
              <a:rPr lang="en-US" sz="2000" b="1" i="1" dirty="0">
                <a:solidFill>
                  <a:schemeClr val="accent2"/>
                </a:solidFill>
              </a:rPr>
              <a:t>policy improvement</a:t>
            </a:r>
            <a:r>
              <a:rPr lang="en-US" sz="2000" dirty="0" smtClean="0">
                <a:solidFill>
                  <a:srgbClr val="000000"/>
                </a:solidFill>
              </a:rPr>
              <a:t>)</a:t>
            </a:r>
          </a:p>
          <a:p>
            <a:pPr marL="1143000" lvl="2" indent="-228600">
              <a:spcBef>
                <a:spcPts val="1500"/>
              </a:spcBef>
              <a:buFont typeface="Wingdings" pitchFamily="2" charset="2"/>
              <a:buNone/>
            </a:pPr>
            <a:endParaRPr lang="en-US" sz="2000" dirty="0">
              <a:solidFill>
                <a:srgbClr val="000000"/>
              </a:solidFill>
            </a:endParaRPr>
          </a:p>
          <a:p>
            <a:pPr marL="339725" indent="-339725">
              <a:lnSpc>
                <a:spcPct val="100000"/>
              </a:lnSpc>
              <a:spcBef>
                <a:spcPts val="1800"/>
              </a:spcBef>
            </a:pPr>
            <a:endParaRPr lang="en-US" sz="2400" dirty="0">
              <a:solidFill>
                <a:srgbClr val="000000"/>
              </a:solidFill>
            </a:endParaRPr>
          </a:p>
        </p:txBody>
      </p:sp>
      <p:graphicFrame>
        <p:nvGraphicFramePr>
          <p:cNvPr id="379910" name="Object 3"/>
          <p:cNvGraphicFramePr>
            <a:graphicFrameLocks noChangeAspect="1"/>
          </p:cNvGraphicFramePr>
          <p:nvPr/>
        </p:nvGraphicFramePr>
        <p:xfrm>
          <a:off x="500034" y="2786058"/>
          <a:ext cx="4459287" cy="730250"/>
        </p:xfrm>
        <a:graphic>
          <a:graphicData uri="http://schemas.openxmlformats.org/presentationml/2006/ole">
            <p:oleObj spid="_x0000_s320514" name="Equation" r:id="rId3" imgW="2489040" imgH="444240" progId="Equation.3">
              <p:embed/>
            </p:oleObj>
          </a:graphicData>
        </a:graphic>
      </p:graphicFrame>
      <p:graphicFrame>
        <p:nvGraphicFramePr>
          <p:cNvPr id="2" name="Object 3"/>
          <p:cNvGraphicFramePr>
            <a:graphicFrameLocks noChangeAspect="1"/>
          </p:cNvGraphicFramePr>
          <p:nvPr/>
        </p:nvGraphicFramePr>
        <p:xfrm>
          <a:off x="1785918" y="5214950"/>
          <a:ext cx="4321175" cy="1085850"/>
        </p:xfrm>
        <a:graphic>
          <a:graphicData uri="http://schemas.openxmlformats.org/presentationml/2006/ole">
            <p:oleObj spid="_x0000_s320515" name="Equation" r:id="rId4" imgW="2412720" imgH="660240" progId="Equation.3">
              <p:embed/>
            </p:oleObj>
          </a:graphicData>
        </a:graphic>
      </p:graphicFrame>
      <p:sp>
        <p:nvSpPr>
          <p:cNvPr id="10" name="Rectangular Callout 9"/>
          <p:cNvSpPr/>
          <p:nvPr/>
        </p:nvSpPr>
        <p:spPr bwMode="auto">
          <a:xfrm>
            <a:off x="5643570" y="2500306"/>
            <a:ext cx="2928958" cy="1071570"/>
          </a:xfrm>
          <a:prstGeom prst="wedgeRectCallout">
            <a:avLst>
              <a:gd name="adj1" fmla="val -73152"/>
              <a:gd name="adj2" fmla="val 19125"/>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r>
              <a:rPr kumimoji="0" lang="en-CA" sz="2000" b="1" i="0" u="none" strike="noStrike" cap="none" normalizeH="0" baseline="0" dirty="0" smtClean="0">
                <a:ln>
                  <a:noFill/>
                </a:ln>
                <a:solidFill>
                  <a:srgbClr val="C00000"/>
                </a:solidFill>
                <a:effectLst/>
                <a:latin typeface="Times New Roman" pitchFamily="18" charset="0"/>
                <a:ea typeface="Arial Unicode MS" pitchFamily="34" charset="-128"/>
                <a:cs typeface="Arial Unicode MS" pitchFamily="34" charset="-128"/>
              </a:rPr>
              <a:t>Watch out</a:t>
            </a:r>
            <a:r>
              <a:rPr kumimoji="0" lang="en-CA" sz="2000" b="0" i="0" u="none" strike="noStrike" cap="none" normalizeH="0" baseline="0" dirty="0" smtClean="0">
                <a:ln>
                  <a:noFill/>
                </a:ln>
                <a:solidFill>
                  <a:schemeClr val="tx1"/>
                </a:solidFill>
                <a:effectLst/>
                <a:latin typeface="Times New Roman" pitchFamily="18" charset="0"/>
                <a:ea typeface="Arial Unicode MS" pitchFamily="34" charset="-128"/>
                <a:cs typeface="Arial Unicode MS" pitchFamily="34" charset="-128"/>
              </a:rPr>
              <a:t>, there is no “MAX” here, because the</a:t>
            </a:r>
            <a:r>
              <a:rPr kumimoji="0" lang="en-CA" sz="2000" b="0" i="0" u="none" strike="noStrike" cap="none" normalizeH="0" dirty="0" smtClean="0">
                <a:ln>
                  <a:noFill/>
                </a:ln>
                <a:solidFill>
                  <a:schemeClr val="tx1"/>
                </a:solidFill>
                <a:effectLst/>
                <a:latin typeface="Times New Roman" pitchFamily="18" charset="0"/>
                <a:ea typeface="Arial Unicode MS" pitchFamily="34" charset="-128"/>
                <a:cs typeface="Arial Unicode MS" pitchFamily="34" charset="-128"/>
              </a:rPr>
              <a:t> policy is already fixed!</a:t>
            </a:r>
            <a:endParaRPr kumimoji="0" lang="en-CA" sz="2000" b="0" i="0" u="none" strike="noStrike" cap="none" normalizeH="0" baseline="0" dirty="0" smtClean="0">
              <a:ln>
                <a:noFill/>
              </a:ln>
              <a:solidFill>
                <a:schemeClr val="tx1"/>
              </a:solidFill>
              <a:effectLst/>
              <a:latin typeface="Times New Roman" pitchFamily="18" charset="0"/>
              <a:ea typeface="Arial Unicode MS" pitchFamily="34" charset="-128"/>
              <a:cs typeface="Arial Unicode MS" pitchFamily="34" charset="-128"/>
            </a:endParaRPr>
          </a:p>
        </p:txBody>
      </p:sp>
      <p:sp>
        <p:nvSpPr>
          <p:cNvPr id="11" name="Rectangular Callout 10"/>
          <p:cNvSpPr/>
          <p:nvPr/>
        </p:nvSpPr>
        <p:spPr bwMode="auto">
          <a:xfrm>
            <a:off x="4572000" y="4286256"/>
            <a:ext cx="4143404" cy="1143008"/>
          </a:xfrm>
          <a:prstGeom prst="wedgeRectCallout">
            <a:avLst>
              <a:gd name="adj1" fmla="val -75730"/>
              <a:gd name="adj2" fmla="val 75125"/>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CA" sz="2000" i="0" u="none" strike="noStrike" cap="none" normalizeH="0" baseline="0" dirty="0" smtClean="0">
                <a:ln>
                  <a:noFill/>
                </a:ln>
                <a:solidFill>
                  <a:schemeClr val="tx1"/>
                </a:solidFill>
                <a:effectLst/>
                <a:latin typeface="Times New Roman" pitchFamily="18" charset="0"/>
                <a:ea typeface="Arial Unicode MS" pitchFamily="34" charset="-128"/>
                <a:cs typeface="Arial Unicode MS" pitchFamily="34" charset="-128"/>
              </a:rPr>
              <a:t>Here there is “MAX” because we need to find out whether there is any other action that does better then the action specified by </a:t>
            </a:r>
            <a:r>
              <a:rPr lang="en-US" sz="2000" dirty="0" smtClean="0">
                <a:solidFill>
                  <a:srgbClr val="000000"/>
                </a:solidFill>
              </a:rPr>
              <a:t>π</a:t>
            </a:r>
            <a:r>
              <a:rPr lang="en-US" sz="2000" baseline="-25000" dirty="0" smtClean="0">
                <a:solidFill>
                  <a:srgbClr val="000000"/>
                </a:solidFill>
              </a:rPr>
              <a:t>i</a:t>
            </a:r>
            <a:endParaRPr kumimoji="0" lang="en-CA" sz="2000" i="0" u="none" strike="noStrike" cap="none" normalizeH="0" baseline="0" dirty="0" smtClean="0">
              <a:ln>
                <a:noFill/>
              </a:ln>
              <a:solidFill>
                <a:schemeClr val="tx1"/>
              </a:solidFill>
              <a:effectLst/>
              <a:latin typeface="Times New Roman" pitchFamily="18" charset="0"/>
              <a:ea typeface="Arial Unicode MS" pitchFamily="34" charset="-128"/>
              <a:cs typeface="Arial Unicode MS"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28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285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28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6285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99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6285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pPr eaLnBrk="1" hangingPunct="1"/>
            <a:r>
              <a:rPr lang="en-US" smtClean="0"/>
              <a:t>Policy Iteration</a:t>
            </a:r>
          </a:p>
        </p:txBody>
      </p:sp>
      <p:sp>
        <p:nvSpPr>
          <p:cNvPr id="462851" name="Rectangle 3"/>
          <p:cNvSpPr>
            <a:spLocks noChangeArrowheads="1"/>
          </p:cNvSpPr>
          <p:nvPr/>
        </p:nvSpPr>
        <p:spPr bwMode="auto">
          <a:xfrm>
            <a:off x="0" y="642918"/>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smtClean="0">
                <a:solidFill>
                  <a:srgbClr val="000000"/>
                </a:solidFill>
              </a:rPr>
              <a:t>Policy evaluation: for every </a:t>
            </a:r>
            <a:r>
              <a:rPr lang="en-US" sz="2400" i="1" dirty="0" smtClean="0">
                <a:solidFill>
                  <a:srgbClr val="000000"/>
                </a:solidFill>
              </a:rPr>
              <a:t>s</a:t>
            </a:r>
          </a:p>
          <a:p>
            <a:pPr marL="1371600" lvl="2" indent="-457200">
              <a:spcBef>
                <a:spcPts val="1500"/>
              </a:spcBef>
              <a:buFont typeface="Wingdings" pitchFamily="2" charset="2"/>
              <a:buAutoNum type="alphaLcParenBoth"/>
            </a:pPr>
            <a:endParaRPr lang="en-US" sz="2000" dirty="0" smtClean="0">
              <a:solidFill>
                <a:srgbClr val="000000"/>
              </a:solidFill>
            </a:endParaRPr>
          </a:p>
          <a:p>
            <a:pPr marL="1371600" lvl="2" indent="-457200">
              <a:spcBef>
                <a:spcPts val="1500"/>
              </a:spcBef>
              <a:buFont typeface="Wingdings" pitchFamily="2" charset="2"/>
              <a:buAutoNum type="alphaLcParenBoth"/>
            </a:pPr>
            <a:endParaRPr lang="en-US" sz="2000" dirty="0">
              <a:solidFill>
                <a:srgbClr val="000000"/>
              </a:solidFill>
            </a:endParaRPr>
          </a:p>
          <a:p>
            <a:pPr marL="1143000" lvl="2" indent="-228600">
              <a:spcBef>
                <a:spcPts val="1500"/>
              </a:spcBef>
              <a:buFont typeface="Wingdings" pitchFamily="2" charset="2"/>
              <a:buNone/>
            </a:pPr>
            <a:endParaRPr lang="en-US" sz="2000" dirty="0" smtClean="0">
              <a:solidFill>
                <a:srgbClr val="000000"/>
              </a:solidFill>
            </a:endParaRPr>
          </a:p>
        </p:txBody>
      </p:sp>
      <p:sp>
        <p:nvSpPr>
          <p:cNvPr id="462853" name="Rectangle 5"/>
          <p:cNvSpPr>
            <a:spLocks noChangeArrowheads="1"/>
          </p:cNvSpPr>
          <p:nvPr/>
        </p:nvSpPr>
        <p:spPr bwMode="auto">
          <a:xfrm>
            <a:off x="0" y="2214554"/>
            <a:ext cx="889317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Once again, </a:t>
            </a:r>
            <a:r>
              <a:rPr lang="en-US" sz="2400" dirty="0" smtClean="0">
                <a:solidFill>
                  <a:srgbClr val="000000"/>
                </a:solidFill>
              </a:rPr>
              <a:t>we  </a:t>
            </a:r>
            <a:r>
              <a:rPr lang="en-US" sz="2400" dirty="0">
                <a:solidFill>
                  <a:srgbClr val="000000"/>
                </a:solidFill>
              </a:rPr>
              <a:t>have </a:t>
            </a:r>
            <a:r>
              <a:rPr lang="en-US" sz="2400" i="1" dirty="0">
                <a:solidFill>
                  <a:srgbClr val="000000"/>
                </a:solidFill>
              </a:rPr>
              <a:t>N</a:t>
            </a:r>
            <a:r>
              <a:rPr lang="en-US" sz="2400" dirty="0">
                <a:solidFill>
                  <a:srgbClr val="000000"/>
                </a:solidFill>
              </a:rPr>
              <a:t> equations with </a:t>
            </a:r>
            <a:r>
              <a:rPr lang="en-US" sz="2400" i="1" dirty="0">
                <a:solidFill>
                  <a:srgbClr val="000000"/>
                </a:solidFill>
              </a:rPr>
              <a:t>N</a:t>
            </a:r>
            <a:r>
              <a:rPr lang="en-US" sz="2400" dirty="0">
                <a:solidFill>
                  <a:srgbClr val="000000"/>
                </a:solidFill>
              </a:rPr>
              <a:t> unknown (the </a:t>
            </a:r>
            <a:r>
              <a:rPr lang="en-US" sz="2400" dirty="0" smtClean="0">
                <a:solidFill>
                  <a:srgbClr val="000000"/>
                </a:solidFill>
              </a:rPr>
              <a:t>current </a:t>
            </a:r>
            <a:r>
              <a:rPr lang="en-US" sz="2400" i="1" dirty="0" smtClean="0">
                <a:solidFill>
                  <a:srgbClr val="000000"/>
                </a:solidFill>
              </a:rPr>
              <a:t>U</a:t>
            </a:r>
            <a:r>
              <a:rPr lang="en-US" sz="2400" dirty="0" smtClean="0">
                <a:solidFill>
                  <a:srgbClr val="000000"/>
                </a:solidFill>
              </a:rPr>
              <a:t>(s)),  </a:t>
            </a:r>
            <a:r>
              <a:rPr lang="en-US" sz="2400" dirty="0">
                <a:solidFill>
                  <a:srgbClr val="000000"/>
                </a:solidFill>
              </a:rPr>
              <a:t>but the good news is that they are </a:t>
            </a:r>
            <a:r>
              <a:rPr lang="en-US" sz="2400" i="1" dirty="0">
                <a:solidFill>
                  <a:srgbClr val="000000"/>
                </a:solidFill>
              </a:rPr>
              <a:t>linear</a:t>
            </a:r>
            <a:r>
              <a:rPr lang="en-US" sz="2400" dirty="0">
                <a:solidFill>
                  <a:srgbClr val="000000"/>
                </a:solidFill>
              </a:rPr>
              <a:t>!</a:t>
            </a:r>
          </a:p>
          <a:p>
            <a:pPr marL="739775" lvl="1" indent="-282575">
              <a:spcBef>
                <a:spcPts val="1500"/>
              </a:spcBef>
              <a:buFont typeface="Times New Roman" pitchFamily="18" charset="0"/>
              <a:buChar char="•"/>
            </a:pPr>
            <a:r>
              <a:rPr lang="en-US" sz="2000" dirty="0">
                <a:solidFill>
                  <a:schemeClr val="accent6"/>
                </a:solidFill>
              </a:rPr>
              <a:t>The max operator is no longer there because I am not looking for  the maximum utility policy, I have picked one already</a:t>
            </a:r>
          </a:p>
          <a:p>
            <a:pPr marL="339725" indent="-339725">
              <a:lnSpc>
                <a:spcPct val="100000"/>
              </a:lnSpc>
              <a:spcBef>
                <a:spcPts val="1800"/>
              </a:spcBef>
              <a:buFont typeface="Wingdings" pitchFamily="2" charset="2"/>
              <a:buChar char=""/>
            </a:pPr>
            <a:r>
              <a:rPr lang="en-US" sz="2400" dirty="0">
                <a:solidFill>
                  <a:srgbClr val="000000"/>
                </a:solidFill>
              </a:rPr>
              <a:t>Can be solved exactly in </a:t>
            </a:r>
            <a:r>
              <a:rPr lang="en-US" sz="2400" i="1" dirty="0" smtClean="0">
                <a:solidFill>
                  <a:srgbClr val="000000"/>
                </a:solidFill>
              </a:rPr>
              <a:t>O(N</a:t>
            </a:r>
            <a:r>
              <a:rPr lang="en-US" sz="2400" i="1" baseline="30000" dirty="0" smtClean="0">
                <a:solidFill>
                  <a:srgbClr val="000000"/>
                </a:solidFill>
              </a:rPr>
              <a:t>3</a:t>
            </a:r>
            <a:r>
              <a:rPr lang="en-US" sz="2400" i="1" dirty="0">
                <a:solidFill>
                  <a:srgbClr val="000000"/>
                </a:solidFill>
              </a:rPr>
              <a:t>)</a:t>
            </a:r>
            <a:r>
              <a:rPr lang="en-US" sz="2400" dirty="0">
                <a:solidFill>
                  <a:srgbClr val="000000"/>
                </a:solidFill>
              </a:rPr>
              <a:t> with linear algebra methods</a:t>
            </a:r>
          </a:p>
        </p:txBody>
      </p:sp>
      <p:graphicFrame>
        <p:nvGraphicFramePr>
          <p:cNvPr id="379910" name="Object 3"/>
          <p:cNvGraphicFramePr>
            <a:graphicFrameLocks noChangeAspect="1"/>
          </p:cNvGraphicFramePr>
          <p:nvPr/>
        </p:nvGraphicFramePr>
        <p:xfrm>
          <a:off x="1857356" y="1142984"/>
          <a:ext cx="4459287" cy="730250"/>
        </p:xfrm>
        <a:graphic>
          <a:graphicData uri="http://schemas.openxmlformats.org/presentationml/2006/ole">
            <p:oleObj spid="_x0000_s321539" name="Equation" r:id="rId3" imgW="2489040" imgH="4442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62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99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Iteration</a:t>
            </a:r>
            <a:endParaRPr lang="en-CA" dirty="0"/>
          </a:p>
        </p:txBody>
      </p:sp>
      <p:pic>
        <p:nvPicPr>
          <p:cNvPr id="4" name="Picture 3" descr="Policy Iteration.jpg"/>
          <p:cNvPicPr>
            <a:picLocks noChangeAspect="1"/>
          </p:cNvPicPr>
          <p:nvPr/>
        </p:nvPicPr>
        <p:blipFill>
          <a:blip r:embed="rId2" cstate="print"/>
          <a:stretch>
            <a:fillRect/>
          </a:stretch>
        </p:blipFill>
        <p:spPr>
          <a:xfrm>
            <a:off x="425336" y="1405746"/>
            <a:ext cx="8147192" cy="4050494"/>
          </a:xfrm>
          <a:prstGeom prst="rect">
            <a:avLst/>
          </a:prstGeom>
        </p:spPr>
      </p:pic>
      <p:sp>
        <p:nvSpPr>
          <p:cNvPr id="5" name="Rectangle 4"/>
          <p:cNvSpPr/>
          <p:nvPr/>
        </p:nvSpPr>
        <p:spPr bwMode="auto">
          <a:xfrm>
            <a:off x="642910" y="2571744"/>
            <a:ext cx="7215238" cy="285752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Iteration</a:t>
            </a:r>
            <a:endParaRPr lang="en-CA" dirty="0"/>
          </a:p>
        </p:txBody>
      </p:sp>
      <p:pic>
        <p:nvPicPr>
          <p:cNvPr id="4" name="Picture 3" descr="Policy Iteration.jpg"/>
          <p:cNvPicPr>
            <a:picLocks noChangeAspect="1"/>
          </p:cNvPicPr>
          <p:nvPr/>
        </p:nvPicPr>
        <p:blipFill>
          <a:blip r:embed="rId2" cstate="print"/>
          <a:stretch>
            <a:fillRect/>
          </a:stretch>
        </p:blipFill>
        <p:spPr>
          <a:xfrm>
            <a:off x="425336" y="1405746"/>
            <a:ext cx="8147192" cy="4050494"/>
          </a:xfrm>
          <a:prstGeom prst="rect">
            <a:avLst/>
          </a:prstGeom>
        </p:spPr>
      </p:pic>
      <p:sp>
        <p:nvSpPr>
          <p:cNvPr id="5" name="Rectangle 4"/>
          <p:cNvSpPr/>
          <p:nvPr/>
        </p:nvSpPr>
        <p:spPr bwMode="auto">
          <a:xfrm>
            <a:off x="642910" y="3357562"/>
            <a:ext cx="7215238" cy="207170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Iteration</a:t>
            </a:r>
            <a:endParaRPr lang="en-CA" dirty="0"/>
          </a:p>
        </p:txBody>
      </p:sp>
      <p:pic>
        <p:nvPicPr>
          <p:cNvPr id="4" name="Picture 3" descr="Policy Iteration.jpg"/>
          <p:cNvPicPr>
            <a:picLocks noChangeAspect="1"/>
          </p:cNvPicPr>
          <p:nvPr/>
        </p:nvPicPr>
        <p:blipFill>
          <a:blip r:embed="rId2" cstate="print"/>
          <a:stretch>
            <a:fillRect/>
          </a:stretch>
        </p:blipFill>
        <p:spPr>
          <a:xfrm>
            <a:off x="425336" y="1405746"/>
            <a:ext cx="8147192" cy="4050494"/>
          </a:xfrm>
          <a:prstGeom prst="rect">
            <a:avLst/>
          </a:prstGeom>
        </p:spPr>
      </p:pic>
      <p:sp>
        <p:nvSpPr>
          <p:cNvPr id="5" name="Rectangle 4"/>
          <p:cNvSpPr/>
          <p:nvPr/>
        </p:nvSpPr>
        <p:spPr bwMode="auto">
          <a:xfrm>
            <a:off x="642910" y="4643446"/>
            <a:ext cx="7215238" cy="78581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pPr>
            <a:endParaRPr kumimoji="0" lang="en-CA"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Iteration</a:t>
            </a:r>
            <a:endParaRPr lang="en-CA" dirty="0"/>
          </a:p>
        </p:txBody>
      </p:sp>
      <p:pic>
        <p:nvPicPr>
          <p:cNvPr id="4" name="Picture 3" descr="Policy Iteration.jpg"/>
          <p:cNvPicPr>
            <a:picLocks noChangeAspect="1"/>
          </p:cNvPicPr>
          <p:nvPr/>
        </p:nvPicPr>
        <p:blipFill>
          <a:blip r:embed="rId2" cstate="print"/>
          <a:stretch>
            <a:fillRect/>
          </a:stretch>
        </p:blipFill>
        <p:spPr>
          <a:xfrm>
            <a:off x="425336" y="1405746"/>
            <a:ext cx="8147192" cy="405049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Markov Decision Processes (MDP)</a:t>
            </a:r>
          </a:p>
        </p:txBody>
      </p:sp>
      <p:sp>
        <p:nvSpPr>
          <p:cNvPr id="3077" name="Rectangle 3"/>
          <p:cNvSpPr>
            <a:spLocks noChangeArrowheads="1"/>
          </p:cNvSpPr>
          <p:nvPr/>
        </p:nvSpPr>
        <p:spPr bwMode="auto">
          <a:xfrm>
            <a:off x="179388" y="836613"/>
            <a:ext cx="8785225" cy="2376487"/>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defRPr/>
            </a:pPr>
            <a:r>
              <a:rPr lang="en-GB" sz="2400" dirty="0">
                <a:solidFill>
                  <a:srgbClr val="000000"/>
                </a:solidFill>
              </a:rPr>
              <a:t>For an MDP you specify:</a:t>
            </a:r>
          </a:p>
          <a:p>
            <a:pPr marL="739775" lvl="1" indent="-282575">
              <a:spcBef>
                <a:spcPts val="1500"/>
              </a:spcBef>
              <a:buFont typeface="Times New Roman" pitchFamily="18" charset="0"/>
              <a:buChar char="•"/>
              <a:defRPr/>
            </a:pPr>
            <a:r>
              <a:rPr lang="en-GB" sz="2000" dirty="0">
                <a:solidFill>
                  <a:srgbClr val="000000"/>
                </a:solidFill>
              </a:rPr>
              <a:t>set S of </a:t>
            </a:r>
            <a:r>
              <a:rPr lang="en-GB" sz="2000" dirty="0" smtClean="0">
                <a:solidFill>
                  <a:srgbClr val="000000"/>
                </a:solidFill>
              </a:rPr>
              <a:t>states, set </a:t>
            </a:r>
            <a:r>
              <a:rPr lang="en-GB" sz="2000" dirty="0">
                <a:solidFill>
                  <a:srgbClr val="000000"/>
                </a:solidFill>
              </a:rPr>
              <a:t>A of actions </a:t>
            </a:r>
            <a:endParaRPr lang="en-GB" sz="2000" dirty="0" smtClean="0">
              <a:solidFill>
                <a:srgbClr val="000000"/>
              </a:solidFill>
            </a:endParaRPr>
          </a:p>
          <a:p>
            <a:pPr marL="739775" lvl="1" indent="-282575">
              <a:spcBef>
                <a:spcPts val="1500"/>
              </a:spcBef>
              <a:buFont typeface="Times New Roman" pitchFamily="18" charset="0"/>
              <a:buChar char="•"/>
              <a:defRPr/>
            </a:pPr>
            <a:r>
              <a:rPr lang="en-GB" sz="2000" dirty="0" smtClean="0">
                <a:solidFill>
                  <a:srgbClr val="000000"/>
                </a:solidFill>
              </a:rPr>
              <a:t>Initial state </a:t>
            </a:r>
            <a:r>
              <a:rPr lang="en-GB" sz="2000" i="1" dirty="0" smtClean="0">
                <a:solidFill>
                  <a:schemeClr val="tx1"/>
                </a:solidFill>
              </a:rPr>
              <a:t>s</a:t>
            </a:r>
            <a:r>
              <a:rPr lang="en-GB" sz="2000" i="1" baseline="-25000" dirty="0" smtClean="0">
                <a:solidFill>
                  <a:schemeClr val="tx1"/>
                </a:solidFill>
              </a:rPr>
              <a:t>0</a:t>
            </a:r>
            <a:endParaRPr lang="en-GB" sz="2000" dirty="0">
              <a:solidFill>
                <a:srgbClr val="000000"/>
              </a:solidFill>
            </a:endParaRPr>
          </a:p>
          <a:p>
            <a:pPr marL="739775" lvl="1" indent="-282575">
              <a:spcBef>
                <a:spcPts val="1500"/>
              </a:spcBef>
              <a:buFont typeface="Times New Roman" pitchFamily="18" charset="0"/>
              <a:buChar char="•"/>
              <a:defRPr/>
            </a:pPr>
            <a:r>
              <a:rPr lang="en-GB" sz="2000" dirty="0">
                <a:solidFill>
                  <a:srgbClr val="000000"/>
                </a:solidFill>
              </a:rPr>
              <a:t>the process’ dynamics (or </a:t>
            </a:r>
            <a:r>
              <a:rPr lang="en-GB" sz="2000" b="1" i="1" dirty="0">
                <a:solidFill>
                  <a:srgbClr val="000000"/>
                </a:solidFill>
              </a:rPr>
              <a:t>transition model</a:t>
            </a:r>
            <a:r>
              <a:rPr lang="en-GB" sz="2000" dirty="0">
                <a:solidFill>
                  <a:srgbClr val="000000"/>
                </a:solidFill>
              </a:rPr>
              <a:t>)</a:t>
            </a:r>
            <a:r>
              <a:rPr lang="en-GB" sz="2000" i="1" dirty="0">
                <a:solidFill>
                  <a:srgbClr val="000000"/>
                </a:solidFill>
              </a:rPr>
              <a:t> </a:t>
            </a:r>
          </a:p>
          <a:p>
            <a:pPr marL="1143000" lvl="2" indent="-228600">
              <a:spcBef>
                <a:spcPts val="1500"/>
              </a:spcBef>
              <a:buFont typeface="Wingdings" pitchFamily="2" charset="2"/>
              <a:buNone/>
              <a:defRPr/>
            </a:pPr>
            <a:r>
              <a:rPr lang="en-GB" sz="2000" i="1" dirty="0" smtClean="0">
                <a:solidFill>
                  <a:schemeClr val="tx1"/>
                </a:solidFill>
              </a:rPr>
              <a:t>P(</a:t>
            </a:r>
            <a:r>
              <a:rPr lang="en-GB" sz="2000" i="1" dirty="0" err="1" smtClean="0">
                <a:solidFill>
                  <a:schemeClr val="tx1"/>
                </a:solidFill>
              </a:rPr>
              <a:t>s'|s,a</a:t>
            </a:r>
            <a:r>
              <a:rPr lang="en-GB" sz="2000" i="1" dirty="0" smtClean="0">
                <a:solidFill>
                  <a:schemeClr val="tx1"/>
                </a:solidFill>
              </a:rPr>
              <a:t>)</a:t>
            </a:r>
            <a:endParaRPr lang="en-GB" sz="2000" i="1" dirty="0">
              <a:solidFill>
                <a:schemeClr val="tx1"/>
              </a:solidFill>
            </a:endParaRPr>
          </a:p>
          <a:p>
            <a:pPr marL="685800" lvl="1" indent="-228600">
              <a:spcBef>
                <a:spcPts val="1500"/>
              </a:spcBef>
              <a:buFont typeface="Arial" pitchFamily="34" charset="0"/>
              <a:buChar char="•"/>
              <a:defRPr/>
            </a:pPr>
            <a:r>
              <a:rPr lang="en-GB" sz="2000" dirty="0">
                <a:solidFill>
                  <a:srgbClr val="000000"/>
                </a:solidFill>
              </a:rPr>
              <a:t>The reward function</a:t>
            </a:r>
            <a:r>
              <a:rPr lang="en-GB" sz="2000" i="1" dirty="0">
                <a:solidFill>
                  <a:srgbClr val="000000"/>
                </a:solidFill>
              </a:rPr>
              <a:t> </a:t>
            </a:r>
          </a:p>
          <a:p>
            <a:pPr marL="1600200" lvl="3" indent="-228600">
              <a:spcBef>
                <a:spcPts val="1350"/>
              </a:spcBef>
              <a:defRPr/>
            </a:pPr>
            <a:r>
              <a:rPr lang="en-GB" sz="2000" i="1" dirty="0">
                <a:solidFill>
                  <a:srgbClr val="000000"/>
                </a:solidFill>
              </a:rPr>
              <a:t>R(s, a,</a:t>
            </a:r>
            <a:r>
              <a:rPr lang="en-GB" sz="2000" i="1" baseline="-25000" dirty="0">
                <a:solidFill>
                  <a:srgbClr val="000000"/>
                </a:solidFill>
              </a:rPr>
              <a:t>, </a:t>
            </a:r>
            <a:r>
              <a:rPr lang="en-GB" sz="2000" i="1" dirty="0">
                <a:solidFill>
                  <a:srgbClr val="000000"/>
                </a:solidFill>
              </a:rPr>
              <a:t>s’) </a:t>
            </a:r>
          </a:p>
          <a:p>
            <a:pPr marL="739775" lvl="1" indent="-282575">
              <a:spcBef>
                <a:spcPts val="1500"/>
              </a:spcBef>
              <a:defRPr/>
            </a:pPr>
            <a:r>
              <a:rPr lang="en-GB" sz="2000" dirty="0">
                <a:solidFill>
                  <a:srgbClr val="000000"/>
                </a:solidFill>
              </a:rPr>
              <a:t>     describing the reward that  the agent receives when it performs</a:t>
            </a:r>
            <a:r>
              <a:rPr lang="en-GB" sz="2000" i="1" dirty="0">
                <a:solidFill>
                  <a:srgbClr val="000000"/>
                </a:solidFill>
              </a:rPr>
              <a:t> </a:t>
            </a:r>
            <a:r>
              <a:rPr lang="en-GB" sz="2000" dirty="0">
                <a:solidFill>
                  <a:srgbClr val="000000"/>
                </a:solidFill>
              </a:rPr>
              <a:t>action </a:t>
            </a:r>
            <a:r>
              <a:rPr lang="en-GB" sz="2000" i="1" dirty="0">
                <a:solidFill>
                  <a:srgbClr val="000000"/>
                </a:solidFill>
              </a:rPr>
              <a:t>a</a:t>
            </a:r>
            <a:r>
              <a:rPr lang="en-GB" sz="2000" dirty="0">
                <a:solidFill>
                  <a:srgbClr val="000000"/>
                </a:solidFill>
              </a:rPr>
              <a:t> in state </a:t>
            </a:r>
            <a:r>
              <a:rPr lang="en-GB" sz="2000" i="1" dirty="0">
                <a:solidFill>
                  <a:srgbClr val="000000"/>
                </a:solidFill>
              </a:rPr>
              <a:t>s</a:t>
            </a:r>
            <a:r>
              <a:rPr lang="en-GB" sz="2000" dirty="0">
                <a:solidFill>
                  <a:srgbClr val="000000"/>
                </a:solidFill>
              </a:rPr>
              <a:t> and ends up in state </a:t>
            </a:r>
            <a:r>
              <a:rPr lang="en-GB" sz="2000" i="1" dirty="0">
                <a:solidFill>
                  <a:srgbClr val="000000"/>
                </a:solidFill>
              </a:rPr>
              <a:t>s’</a:t>
            </a:r>
            <a:r>
              <a:rPr lang="en-GB" sz="2000" dirty="0">
                <a:solidFill>
                  <a:srgbClr val="000000"/>
                </a:solidFill>
              </a:rPr>
              <a:t> </a:t>
            </a:r>
          </a:p>
          <a:p>
            <a:pPr marL="739775" lvl="1" indent="-282575">
              <a:spcBef>
                <a:spcPts val="1500"/>
              </a:spcBef>
              <a:buFont typeface="Times New Roman" pitchFamily="18" charset="0"/>
              <a:buChar char="•"/>
              <a:defRPr/>
            </a:pPr>
            <a:r>
              <a:rPr lang="en-GB" sz="2000" dirty="0">
                <a:solidFill>
                  <a:srgbClr val="000000"/>
                </a:solidFill>
              </a:rPr>
              <a:t>We will use R(s) when the reward depends only on the state s and not on how the agent got there </a:t>
            </a: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pPr eaLnBrk="1" hangingPunct="1"/>
            <a:r>
              <a:rPr lang="en-US" smtClean="0"/>
              <a:t>Modify Policy Iteration</a:t>
            </a:r>
          </a:p>
        </p:txBody>
      </p:sp>
      <p:sp>
        <p:nvSpPr>
          <p:cNvPr id="53252" name="Rectangle 3"/>
          <p:cNvSpPr>
            <a:spLocks noChangeArrowheads="1"/>
          </p:cNvSpPr>
          <p:nvPr/>
        </p:nvSpPr>
        <p:spPr bwMode="auto">
          <a:xfrm>
            <a:off x="0" y="765175"/>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i="1" dirty="0" smtClean="0">
                <a:solidFill>
                  <a:srgbClr val="000000"/>
                </a:solidFill>
              </a:rPr>
              <a:t>O(N</a:t>
            </a:r>
            <a:r>
              <a:rPr lang="en-US" sz="2400" i="1" baseline="30000" dirty="0" smtClean="0">
                <a:solidFill>
                  <a:srgbClr val="000000"/>
                </a:solidFill>
              </a:rPr>
              <a:t>3</a:t>
            </a:r>
            <a:r>
              <a:rPr lang="en-US" sz="2400" i="1" dirty="0">
                <a:solidFill>
                  <a:srgbClr val="000000"/>
                </a:solidFill>
              </a:rPr>
              <a:t>) </a:t>
            </a:r>
            <a:r>
              <a:rPr lang="en-US" sz="2400" dirty="0">
                <a:solidFill>
                  <a:srgbClr val="000000"/>
                </a:solidFill>
              </a:rPr>
              <a:t>is good for small state space, but it can be prohibitive if </a:t>
            </a:r>
            <a:r>
              <a:rPr lang="en-US" sz="2400" dirty="0" smtClean="0">
                <a:solidFill>
                  <a:srgbClr val="000000"/>
                </a:solidFill>
              </a:rPr>
              <a:t>N </a:t>
            </a:r>
            <a:r>
              <a:rPr lang="en-US" sz="2400" dirty="0">
                <a:solidFill>
                  <a:srgbClr val="000000"/>
                </a:solidFill>
              </a:rPr>
              <a:t>is large</a:t>
            </a:r>
          </a:p>
          <a:p>
            <a:pPr marL="339725" indent="-339725">
              <a:lnSpc>
                <a:spcPct val="100000"/>
              </a:lnSpc>
              <a:spcBef>
                <a:spcPts val="1800"/>
              </a:spcBef>
              <a:buFont typeface="Wingdings" pitchFamily="2" charset="2"/>
              <a:buChar char=""/>
            </a:pPr>
            <a:r>
              <a:rPr lang="en-US" sz="2400" dirty="0">
                <a:solidFill>
                  <a:srgbClr val="000000"/>
                </a:solidFill>
              </a:rPr>
              <a:t>The good news is that we don’t have to evaluate the policy at every iteration</a:t>
            </a:r>
          </a:p>
          <a:p>
            <a:pPr marL="739775" lvl="1" indent="-282575">
              <a:spcBef>
                <a:spcPts val="1500"/>
              </a:spcBef>
              <a:buFont typeface="Times New Roman" pitchFamily="18" charset="0"/>
              <a:buChar char="•"/>
            </a:pPr>
            <a:r>
              <a:rPr lang="en-US" sz="2000" dirty="0">
                <a:solidFill>
                  <a:srgbClr val="000000"/>
                </a:solidFill>
              </a:rPr>
              <a:t>Do a number of value iteration steps given the current policy </a:t>
            </a:r>
            <a:r>
              <a:rPr lang="ru-RU" sz="2000" i="1" dirty="0" smtClean="0">
                <a:solidFill>
                  <a:srgbClr val="000000"/>
                </a:solidFill>
                <a:cs typeface="Times New Roman" pitchFamily="18" charset="0"/>
              </a:rPr>
              <a:t>л</a:t>
            </a:r>
            <a:r>
              <a:rPr lang="en-CA" sz="2000" i="1" dirty="0" smtClean="0">
                <a:solidFill>
                  <a:srgbClr val="000000"/>
                </a:solidFill>
                <a:cs typeface="Times New Roman" pitchFamily="18" charset="0"/>
              </a:rPr>
              <a:t> </a:t>
            </a:r>
            <a:r>
              <a:rPr lang="en-CA" sz="2000" dirty="0" smtClean="0">
                <a:solidFill>
                  <a:srgbClr val="000000"/>
                </a:solidFill>
                <a:cs typeface="Times New Roman" pitchFamily="18" charset="0"/>
              </a:rPr>
              <a:t>and estimated U</a:t>
            </a:r>
            <a:r>
              <a:rPr lang="en-CA" sz="2000" baseline="30000" dirty="0" smtClean="0">
                <a:solidFill>
                  <a:srgbClr val="000000"/>
                </a:solidFill>
                <a:cs typeface="Times New Roman" pitchFamily="18" charset="0"/>
              </a:rPr>
              <a:t>k</a:t>
            </a:r>
            <a:r>
              <a:rPr lang="en-US" sz="2000" dirty="0" smtClean="0">
                <a:solidFill>
                  <a:srgbClr val="000000"/>
                </a:solidFill>
              </a:rPr>
              <a:t> </a:t>
            </a:r>
            <a:r>
              <a:rPr lang="en-US" sz="2000" dirty="0">
                <a:solidFill>
                  <a:srgbClr val="000000"/>
                </a:solidFill>
              </a:rPr>
              <a:t>(</a:t>
            </a:r>
            <a:r>
              <a:rPr lang="en-US" sz="2000" b="1" i="1" dirty="0">
                <a:solidFill>
                  <a:schemeClr val="accent2"/>
                </a:solidFill>
              </a:rPr>
              <a:t>simplified value iteration</a:t>
            </a:r>
            <a:r>
              <a:rPr lang="en-US" sz="2000" dirty="0">
                <a:solidFill>
                  <a:srgbClr val="000000"/>
                </a:solidFill>
              </a:rPr>
              <a:t>)</a:t>
            </a:r>
          </a:p>
          <a:p>
            <a:pPr marL="339725" indent="-339725">
              <a:lnSpc>
                <a:spcPct val="100000"/>
              </a:lnSpc>
              <a:spcBef>
                <a:spcPts val="1800"/>
              </a:spcBef>
              <a:buFont typeface="Wingdings" pitchFamily="2" charset="2"/>
              <a:buChar char=""/>
            </a:pPr>
            <a:endParaRPr lang="en-US" sz="2400" dirty="0">
              <a:solidFill>
                <a:srgbClr val="000000"/>
              </a:solidFill>
            </a:endParaRPr>
          </a:p>
          <a:p>
            <a:pPr marL="339725" indent="-339725">
              <a:lnSpc>
                <a:spcPct val="100000"/>
              </a:lnSpc>
              <a:spcBef>
                <a:spcPts val="1800"/>
              </a:spcBef>
              <a:buFont typeface="Wingdings" pitchFamily="2" charset="2"/>
              <a:buChar char=""/>
            </a:pPr>
            <a:endParaRPr lang="en-US" sz="2400" dirty="0">
              <a:solidFill>
                <a:srgbClr val="000000"/>
              </a:solidFill>
            </a:endParaRPr>
          </a:p>
        </p:txBody>
      </p:sp>
      <p:sp>
        <p:nvSpPr>
          <p:cNvPr id="53253" name="Rectangle 7"/>
          <p:cNvSpPr>
            <a:spLocks noChangeArrowheads="1"/>
          </p:cNvSpPr>
          <p:nvPr/>
        </p:nvSpPr>
        <p:spPr bwMode="auto">
          <a:xfrm>
            <a:off x="0" y="3860800"/>
            <a:ext cx="8785225" cy="647700"/>
          </a:xfrm>
          <a:prstGeom prst="rect">
            <a:avLst/>
          </a:prstGeom>
          <a:noFill/>
          <a:ln w="9525">
            <a:noFill/>
            <a:round/>
            <a:headEnd/>
            <a:tailEnd/>
          </a:ln>
        </p:spPr>
        <p:txBody>
          <a:bodyPr lIns="90000" tIns="46800" rIns="90000" bIns="46800"/>
          <a:lstStyle/>
          <a:p>
            <a:pPr marL="739775" lvl="1" indent="-282575">
              <a:spcBef>
                <a:spcPts val="1500"/>
              </a:spcBef>
              <a:buFont typeface="Times New Roman" pitchFamily="18" charset="0"/>
              <a:buChar char="•"/>
            </a:pPr>
            <a:r>
              <a:rPr lang="en-US" sz="2000" dirty="0">
                <a:solidFill>
                  <a:srgbClr val="000000"/>
                </a:solidFill>
              </a:rPr>
              <a:t>This provides a better approximation of </a:t>
            </a:r>
            <a:r>
              <a:rPr lang="en-US" sz="2000" dirty="0" smtClean="0">
                <a:solidFill>
                  <a:srgbClr val="000000"/>
                </a:solidFill>
              </a:rPr>
              <a:t>U </a:t>
            </a:r>
            <a:endParaRPr lang="en-US" sz="2000" dirty="0">
              <a:solidFill>
                <a:srgbClr val="000000"/>
              </a:solidFill>
            </a:endParaRPr>
          </a:p>
          <a:p>
            <a:pPr marL="739775" lvl="1" indent="-282575">
              <a:spcBef>
                <a:spcPts val="1500"/>
              </a:spcBef>
              <a:buFont typeface="Times New Roman" pitchFamily="18" charset="0"/>
              <a:buChar char="•"/>
            </a:pPr>
            <a:r>
              <a:rPr lang="en-US" sz="2000" dirty="0">
                <a:solidFill>
                  <a:srgbClr val="000000"/>
                </a:solidFill>
              </a:rPr>
              <a:t>Then do policy improvement and repeat</a:t>
            </a:r>
          </a:p>
          <a:p>
            <a:pPr marL="339725" indent="-339725">
              <a:lnSpc>
                <a:spcPct val="100000"/>
              </a:lnSpc>
              <a:spcBef>
                <a:spcPts val="1800"/>
              </a:spcBef>
              <a:buFont typeface="Wingdings" pitchFamily="2" charset="2"/>
              <a:buChar char=""/>
            </a:pPr>
            <a:r>
              <a:rPr lang="en-US" sz="2400" dirty="0">
                <a:solidFill>
                  <a:srgbClr val="000000"/>
                </a:solidFill>
              </a:rPr>
              <a:t>Often much more efficient than Value Iteration or Standard Policy Iteration</a:t>
            </a:r>
          </a:p>
        </p:txBody>
      </p:sp>
      <p:graphicFrame>
        <p:nvGraphicFramePr>
          <p:cNvPr id="379910" name="Object 3"/>
          <p:cNvGraphicFramePr>
            <a:graphicFrameLocks noChangeAspect="1"/>
          </p:cNvGraphicFramePr>
          <p:nvPr/>
        </p:nvGraphicFramePr>
        <p:xfrm>
          <a:off x="2387600" y="3143250"/>
          <a:ext cx="4708525" cy="730250"/>
        </p:xfrm>
        <a:graphic>
          <a:graphicData uri="http://schemas.openxmlformats.org/presentationml/2006/ole">
            <p:oleObj spid="_x0000_s322562" name="Equation" r:id="rId3" imgW="2628720" imgH="4442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99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mtClean="0"/>
              <a:t>Asynchronous Policy Iteration</a:t>
            </a:r>
          </a:p>
        </p:txBody>
      </p:sp>
      <p:sp>
        <p:nvSpPr>
          <p:cNvPr id="76803" name="Rectangle 3"/>
          <p:cNvSpPr>
            <a:spLocks noChangeArrowheads="1"/>
          </p:cNvSpPr>
          <p:nvPr/>
        </p:nvSpPr>
        <p:spPr bwMode="auto">
          <a:xfrm>
            <a:off x="0" y="1052513"/>
            <a:ext cx="8785225" cy="647700"/>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a:solidFill>
                  <a:srgbClr val="000000"/>
                </a:solidFill>
              </a:rPr>
              <a:t>Same concept used in Value Iteration </a:t>
            </a:r>
          </a:p>
          <a:p>
            <a:pPr marL="339725" indent="-339725">
              <a:lnSpc>
                <a:spcPct val="100000"/>
              </a:lnSpc>
              <a:spcBef>
                <a:spcPts val="1800"/>
              </a:spcBef>
              <a:buFont typeface="Wingdings" pitchFamily="2" charset="2"/>
              <a:buChar char=""/>
            </a:pPr>
            <a:r>
              <a:rPr lang="en-US" sz="2400">
                <a:solidFill>
                  <a:srgbClr val="000000"/>
                </a:solidFill>
              </a:rPr>
              <a:t>The “basic” version of policy iteration does policy improvement  for  all states at every iteration</a:t>
            </a:r>
          </a:p>
          <a:p>
            <a:pPr marL="339725" indent="-339725">
              <a:lnSpc>
                <a:spcPct val="100000"/>
              </a:lnSpc>
              <a:spcBef>
                <a:spcPts val="1800"/>
              </a:spcBef>
              <a:buFont typeface="Wingdings" pitchFamily="2" charset="2"/>
              <a:buChar char=""/>
            </a:pPr>
            <a:r>
              <a:rPr lang="en-US" sz="2400">
                <a:solidFill>
                  <a:srgbClr val="000000"/>
                </a:solidFill>
                <a:cs typeface="Times New Roman" pitchFamily="18" charset="0"/>
              </a:rPr>
              <a:t>This is in fact not necessary</a:t>
            </a:r>
          </a:p>
          <a:p>
            <a:pPr marL="739775" lvl="1" indent="-282575">
              <a:spcBef>
                <a:spcPts val="1500"/>
              </a:spcBef>
              <a:buFont typeface="Times New Roman" pitchFamily="18" charset="0"/>
              <a:buChar char="•"/>
            </a:pPr>
            <a:r>
              <a:rPr lang="en-US" sz="2000">
                <a:solidFill>
                  <a:srgbClr val="000000"/>
                </a:solidFill>
                <a:cs typeface="Times New Roman" pitchFamily="18" charset="0"/>
              </a:rPr>
              <a:t>On each iteration, pick any subset of the states and</a:t>
            </a:r>
          </a:p>
          <a:p>
            <a:pPr marL="739775" lvl="1" indent="-282575">
              <a:spcBef>
                <a:spcPts val="1500"/>
              </a:spcBef>
              <a:buFont typeface="Times New Roman" pitchFamily="18" charset="0"/>
              <a:buChar char="•"/>
            </a:pPr>
            <a:r>
              <a:rPr lang="en-US" sz="2000">
                <a:solidFill>
                  <a:srgbClr val="000000"/>
                </a:solidFill>
                <a:cs typeface="Times New Roman" pitchFamily="18" charset="0"/>
              </a:rPr>
              <a:t>apply </a:t>
            </a:r>
            <a:r>
              <a:rPr lang="en-US" sz="2000" i="1">
                <a:solidFill>
                  <a:srgbClr val="000000"/>
                </a:solidFill>
                <a:cs typeface="Times New Roman" pitchFamily="18" charset="0"/>
              </a:rPr>
              <a:t>either</a:t>
            </a:r>
            <a:r>
              <a:rPr lang="en-US" sz="2000">
                <a:solidFill>
                  <a:srgbClr val="000000"/>
                </a:solidFill>
                <a:cs typeface="Times New Roman" pitchFamily="18" charset="0"/>
              </a:rPr>
              <a:t> policy improvement </a:t>
            </a:r>
            <a:r>
              <a:rPr lang="en-US" sz="2000" i="1">
                <a:solidFill>
                  <a:srgbClr val="000000"/>
                </a:solidFill>
                <a:cs typeface="Times New Roman" pitchFamily="18" charset="0"/>
              </a:rPr>
              <a:t>or</a:t>
            </a:r>
            <a:r>
              <a:rPr lang="en-US" sz="2000">
                <a:solidFill>
                  <a:srgbClr val="000000"/>
                </a:solidFill>
                <a:cs typeface="Times New Roman" pitchFamily="18" charset="0"/>
              </a:rPr>
              <a:t> simplified value iteration</a:t>
            </a:r>
          </a:p>
          <a:p>
            <a:pPr marL="739775" lvl="1" indent="-282575">
              <a:spcBef>
                <a:spcPts val="1500"/>
              </a:spcBef>
              <a:buFont typeface="Times New Roman" pitchFamily="18" charset="0"/>
              <a:buChar char="•"/>
            </a:pPr>
            <a:r>
              <a:rPr lang="en-US" sz="2000">
                <a:solidFill>
                  <a:srgbClr val="000000"/>
                </a:solidFill>
                <a:cs typeface="Times New Roman" pitchFamily="18" charset="0"/>
              </a:rPr>
              <a:t>Given certain conditions on the value function used to initialize the process, asynchronous value iteration converges to an optimal policy</a:t>
            </a:r>
          </a:p>
          <a:p>
            <a:pPr marL="339725" indent="-339725">
              <a:lnSpc>
                <a:spcPct val="100000"/>
              </a:lnSpc>
              <a:spcBef>
                <a:spcPts val="1800"/>
              </a:spcBef>
              <a:buFont typeface="Wingdings" pitchFamily="2" charset="2"/>
              <a:buChar char=""/>
            </a:pPr>
            <a:endParaRPr lang="en-US" sz="2400">
              <a:solidFill>
                <a:srgbClr val="00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179388" y="5516563"/>
            <a:ext cx="8496300" cy="647700"/>
          </a:xfrm>
          <a:prstGeom prst="rect">
            <a:avLst/>
          </a:prstGeom>
          <a:solidFill>
            <a:srgbClr val="FFFF99"/>
          </a:solidFill>
          <a:ln w="9525">
            <a:noFill/>
            <a:miter lim="800000"/>
            <a:headEnd/>
            <a:tailEnd/>
          </a:ln>
        </p:spPr>
        <p:txBody>
          <a:bodyPr wrap="none" anchor="ctr"/>
          <a:lstStyle/>
          <a:p>
            <a:endParaRPr lang="en-CA"/>
          </a:p>
        </p:txBody>
      </p:sp>
      <p:sp>
        <p:nvSpPr>
          <p:cNvPr id="77827" name="Rectangle 3"/>
          <p:cNvSpPr>
            <a:spLocks noGrp="1" noChangeArrowheads="1"/>
          </p:cNvSpPr>
          <p:nvPr>
            <p:ph type="title"/>
          </p:nvPr>
        </p:nvSpPr>
        <p:spPr/>
        <p:txBody>
          <a:bodyPr/>
          <a:lstStyle/>
          <a:p>
            <a:pPr eaLnBrk="1" hangingPunct="1"/>
            <a:r>
              <a:rPr lang="en-US" smtClean="0"/>
              <a:t>Overview</a:t>
            </a:r>
          </a:p>
        </p:txBody>
      </p:sp>
      <p:sp>
        <p:nvSpPr>
          <p:cNvPr id="77828" name="Rectangle 4"/>
          <p:cNvSpPr>
            <a:spLocks noGrp="1" noChangeArrowheads="1"/>
          </p:cNvSpPr>
          <p:nvPr>
            <p:ph type="body" idx="1"/>
          </p:nvPr>
        </p:nvSpPr>
        <p:spPr>
          <a:xfrm>
            <a:off x="395288" y="836613"/>
            <a:ext cx="8569325" cy="5472112"/>
          </a:xfrm>
        </p:spPr>
        <p:txBody>
          <a:bodyPr/>
          <a:lstStyle/>
          <a:p>
            <a:pPr eaLnBrk="1" hangingPunct="1"/>
            <a:r>
              <a:rPr lang="en-GB" smtClean="0"/>
              <a:t>Brief review of simpler decision making problems</a:t>
            </a:r>
          </a:p>
          <a:p>
            <a:pPr lvl="1" eaLnBrk="1" hangingPunct="1"/>
            <a:r>
              <a:rPr lang="en-GB" smtClean="0"/>
              <a:t>one-off decisions</a:t>
            </a:r>
          </a:p>
          <a:p>
            <a:pPr lvl="1" eaLnBrk="1" hangingPunct="1"/>
            <a:r>
              <a:rPr lang="en-GB" smtClean="0"/>
              <a:t>sequential decisions</a:t>
            </a:r>
          </a:p>
          <a:p>
            <a:pPr eaLnBrk="1" hangingPunct="1"/>
            <a:r>
              <a:rPr lang="en-GB" smtClean="0"/>
              <a:t>Decision processes and Markov Decision Processes (MDP)</a:t>
            </a:r>
          </a:p>
          <a:p>
            <a:pPr eaLnBrk="1" hangingPunct="1"/>
            <a:r>
              <a:rPr lang="en-GB" smtClean="0"/>
              <a:t>Rewards and Optimal Policies</a:t>
            </a:r>
          </a:p>
          <a:p>
            <a:pPr eaLnBrk="1" hangingPunct="1"/>
            <a:r>
              <a:rPr lang="en-GB" smtClean="0"/>
              <a:t>Defining features of  Markov Decision Process</a:t>
            </a:r>
          </a:p>
          <a:p>
            <a:pPr eaLnBrk="1" hangingPunct="1"/>
            <a:r>
              <a:rPr lang="en-GB" smtClean="0"/>
              <a:t>Solving MDPs </a:t>
            </a:r>
          </a:p>
          <a:p>
            <a:pPr lvl="1" eaLnBrk="1" hangingPunct="1"/>
            <a:r>
              <a:rPr lang="en-GB" smtClean="0"/>
              <a:t>Value Iteration</a:t>
            </a:r>
          </a:p>
          <a:p>
            <a:pPr lvl="1" eaLnBrk="1" hangingPunct="1"/>
            <a:r>
              <a:rPr lang="en-GB" smtClean="0"/>
              <a:t>Policy Iteration</a:t>
            </a:r>
          </a:p>
          <a:p>
            <a:pPr eaLnBrk="1" hangingPunct="1"/>
            <a:r>
              <a:rPr lang="en-GB" smtClean="0">
                <a:solidFill>
                  <a:srgbClr val="CC3399"/>
                </a:solidFill>
              </a:rPr>
              <a:t>POMDPs</a:t>
            </a:r>
            <a:endParaRPr lang="en-GB" smtClean="0"/>
          </a:p>
          <a:p>
            <a:pPr lvl="1" eaLnBrk="1" hangingPunct="1">
              <a:lnSpc>
                <a:spcPct val="80000"/>
              </a:lnSpc>
            </a:pP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6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Planning Horizons</a:t>
            </a:r>
          </a:p>
        </p:txBody>
      </p:sp>
      <p:sp>
        <p:nvSpPr>
          <p:cNvPr id="21509" name="Rectangle 5"/>
          <p:cNvSpPr>
            <a:spLocks noChangeArrowheads="1"/>
          </p:cNvSpPr>
          <p:nvPr/>
        </p:nvSpPr>
        <p:spPr bwMode="auto">
          <a:xfrm>
            <a:off x="0" y="1196975"/>
            <a:ext cx="8785225" cy="1800225"/>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chemeClr val="tx1"/>
                </a:solidFill>
              </a:rPr>
              <a:t>The</a:t>
            </a:r>
            <a:r>
              <a:rPr lang="en-US" sz="2400" b="1" i="1" dirty="0">
                <a:solidFill>
                  <a:schemeClr val="accent2"/>
                </a:solidFill>
              </a:rPr>
              <a:t> planning horizon </a:t>
            </a:r>
            <a:r>
              <a:rPr lang="en-US" sz="2400" dirty="0">
                <a:solidFill>
                  <a:schemeClr val="tx1"/>
                </a:solidFill>
              </a:rPr>
              <a:t>defines the timing for decision making</a:t>
            </a:r>
          </a:p>
          <a:p>
            <a:pPr marL="739775" lvl="1" indent="-282575">
              <a:spcBef>
                <a:spcPts val="1500"/>
              </a:spcBef>
              <a:buFont typeface="Times New Roman" pitchFamily="18" charset="0"/>
              <a:buChar char="•"/>
            </a:pPr>
            <a:r>
              <a:rPr lang="en-US" sz="2000" b="1" i="1" dirty="0">
                <a:solidFill>
                  <a:schemeClr val="accent2"/>
                </a:solidFill>
              </a:rPr>
              <a:t>Indefinite horizons</a:t>
            </a:r>
            <a:r>
              <a:rPr lang="en-US" sz="2000" dirty="0">
                <a:solidFill>
                  <a:srgbClr val="000000"/>
                </a:solidFill>
              </a:rPr>
              <a:t>: the decision process ends but it  is unknown when </a:t>
            </a:r>
          </a:p>
          <a:p>
            <a:pPr marL="1143000" lvl="2" indent="-228600">
              <a:spcBef>
                <a:spcPts val="1500"/>
              </a:spcBef>
              <a:buFont typeface="Wingdings" pitchFamily="2" charset="2"/>
              <a:buChar char=""/>
            </a:pPr>
            <a:r>
              <a:rPr lang="en-US" sz="2000" dirty="0">
                <a:solidFill>
                  <a:srgbClr val="000000"/>
                </a:solidFill>
              </a:rPr>
              <a:t>In the previous example, the process ends when the agent enters one of the two terminal (</a:t>
            </a:r>
            <a:r>
              <a:rPr lang="en-US" sz="2000" i="1" dirty="0">
                <a:solidFill>
                  <a:srgbClr val="000000"/>
                </a:solidFill>
              </a:rPr>
              <a:t>absorbing</a:t>
            </a:r>
            <a:r>
              <a:rPr lang="en-US" sz="2000" dirty="0">
                <a:solidFill>
                  <a:srgbClr val="000000"/>
                </a:solidFill>
              </a:rPr>
              <a:t>) states</a:t>
            </a:r>
          </a:p>
          <a:p>
            <a:pPr marL="739775" lvl="1" indent="-282575">
              <a:spcBef>
                <a:spcPts val="1500"/>
              </a:spcBef>
              <a:buFont typeface="Times New Roman" pitchFamily="18" charset="0"/>
              <a:buChar char="•"/>
            </a:pPr>
            <a:r>
              <a:rPr lang="en-US" sz="2000" b="1" i="1" dirty="0">
                <a:solidFill>
                  <a:schemeClr val="accent2"/>
                </a:solidFill>
              </a:rPr>
              <a:t>Infinite horizons</a:t>
            </a:r>
            <a:r>
              <a:rPr lang="en-US" sz="2000" dirty="0">
                <a:solidFill>
                  <a:srgbClr val="000000"/>
                </a:solidFill>
              </a:rPr>
              <a:t>: the process never halts</a:t>
            </a:r>
          </a:p>
          <a:p>
            <a:pPr marL="1143000" lvl="2" indent="-228600">
              <a:spcBef>
                <a:spcPts val="1500"/>
              </a:spcBef>
              <a:buFont typeface="Wingdings" pitchFamily="2" charset="2"/>
              <a:buChar char=""/>
            </a:pPr>
            <a:r>
              <a:rPr lang="en-US" sz="2000" dirty="0">
                <a:solidFill>
                  <a:srgbClr val="000000"/>
                </a:solidFill>
              </a:rPr>
              <a:t>e.g. if we change  the previous example so that, when the agent enters one of the terminal states, it is flung back to one of the two left corners of the grid</a:t>
            </a:r>
          </a:p>
          <a:p>
            <a:pPr marL="739775" lvl="1" indent="-282575">
              <a:spcBef>
                <a:spcPts val="1500"/>
              </a:spcBef>
              <a:buFont typeface="Times New Roman" pitchFamily="18" charset="0"/>
              <a:buChar char="•"/>
            </a:pPr>
            <a:r>
              <a:rPr lang="en-US" sz="2000" b="1" i="1" dirty="0">
                <a:solidFill>
                  <a:schemeClr val="accent2"/>
                </a:solidFill>
              </a:rPr>
              <a:t>Finite horizons</a:t>
            </a:r>
            <a:r>
              <a:rPr lang="en-US" sz="2000" dirty="0">
                <a:solidFill>
                  <a:srgbClr val="000000"/>
                </a:solidFill>
              </a:rPr>
              <a:t>: the process must end at a specific time </a:t>
            </a:r>
            <a:r>
              <a:rPr lang="en-US" sz="2000" dirty="0" smtClean="0">
                <a:solidFill>
                  <a:srgbClr val="000000"/>
                </a:solidFill>
              </a:rPr>
              <a:t>N</a:t>
            </a:r>
          </a:p>
          <a:p>
            <a:pPr marL="739775" lvl="1" indent="-282575">
              <a:spcBef>
                <a:spcPts val="1500"/>
              </a:spcBef>
              <a:buFont typeface="Times New Roman" pitchFamily="18" charset="0"/>
              <a:buChar char="•"/>
            </a:pPr>
            <a:endParaRPr lang="en-US" sz="2000" dirty="0" smtClean="0">
              <a:solidFill>
                <a:srgbClr val="000000"/>
              </a:solidFill>
            </a:endParaRPr>
          </a:p>
          <a:p>
            <a:pPr marL="282575" indent="-282575">
              <a:spcBef>
                <a:spcPts val="1500"/>
              </a:spcBef>
              <a:buFont typeface="Wingdings" pitchFamily="2" charset="2"/>
              <a:buChar char="Ø"/>
            </a:pPr>
            <a:r>
              <a:rPr lang="en-US" sz="2000" dirty="0" smtClean="0">
                <a:solidFill>
                  <a:srgbClr val="000000"/>
                </a:solidFill>
              </a:rPr>
              <a:t>We focus on MDPs with infinite and indefinite horizons</a:t>
            </a:r>
            <a:endParaRPr lang="en-US" sz="2000" dirty="0">
              <a:solidFill>
                <a:srgbClr val="000000"/>
              </a:solidFill>
            </a:endParaRPr>
          </a:p>
          <a:p>
            <a:pPr marL="739775" lvl="1" indent="-282575">
              <a:spcBef>
                <a:spcPts val="1500"/>
              </a:spcBef>
              <a:buFont typeface="Times New Roman" pitchFamily="18" charset="0"/>
              <a:buChar char="•"/>
            </a:pPr>
            <a:endParaRPr lang="en-US" sz="2000" b="1" i="1" dirty="0">
              <a:solidFill>
                <a:schemeClr val="accent2"/>
              </a:solidFil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Information Availability</a:t>
            </a:r>
          </a:p>
        </p:txBody>
      </p:sp>
      <p:sp>
        <p:nvSpPr>
          <p:cNvPr id="24581" name="Rectangle 5"/>
          <p:cNvSpPr>
            <a:spLocks noChangeArrowheads="1"/>
          </p:cNvSpPr>
          <p:nvPr/>
        </p:nvSpPr>
        <p:spPr bwMode="auto">
          <a:xfrm>
            <a:off x="0" y="1196975"/>
            <a:ext cx="8785225" cy="1800225"/>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What information is available when the agent decides what to do?</a:t>
            </a:r>
          </a:p>
          <a:p>
            <a:pPr marL="339725" indent="-339725">
              <a:lnSpc>
                <a:spcPct val="100000"/>
              </a:lnSpc>
              <a:spcBef>
                <a:spcPts val="1800"/>
              </a:spcBef>
              <a:buFont typeface="Wingdings" pitchFamily="2" charset="2"/>
              <a:buChar char=""/>
            </a:pPr>
            <a:r>
              <a:rPr lang="en-US" sz="2400" b="1" i="1" dirty="0">
                <a:solidFill>
                  <a:schemeClr val="accent2"/>
                </a:solidFill>
              </a:rPr>
              <a:t>Fully-observable MDP (FOMDP):</a:t>
            </a:r>
            <a:r>
              <a:rPr lang="en-US" sz="2400" dirty="0">
                <a:solidFill>
                  <a:srgbClr val="000000"/>
                </a:solidFill>
              </a:rPr>
              <a:t>  </a:t>
            </a:r>
          </a:p>
          <a:p>
            <a:pPr marL="739775" lvl="1" indent="-282575">
              <a:spcBef>
                <a:spcPts val="1500"/>
              </a:spcBef>
              <a:buFont typeface="Times New Roman" pitchFamily="18" charset="0"/>
              <a:buChar char="•"/>
            </a:pPr>
            <a:r>
              <a:rPr lang="en-US" sz="2000" dirty="0">
                <a:solidFill>
                  <a:srgbClr val="000000"/>
                </a:solidFill>
              </a:rPr>
              <a:t>the agent gets to observe current state </a:t>
            </a:r>
            <a:r>
              <a:rPr lang="en-US" sz="2000" i="1" dirty="0" err="1" smtClean="0">
                <a:solidFill>
                  <a:srgbClr val="000000"/>
                </a:solidFill>
              </a:rPr>
              <a:t>s</a:t>
            </a:r>
            <a:r>
              <a:rPr lang="en-US" sz="2000" i="1" baseline="-25000" dirty="0" err="1" smtClean="0">
                <a:solidFill>
                  <a:srgbClr val="000000"/>
                </a:solidFill>
              </a:rPr>
              <a:t>t</a:t>
            </a:r>
            <a:r>
              <a:rPr lang="en-US" sz="2000" dirty="0" smtClean="0">
                <a:solidFill>
                  <a:srgbClr val="000000"/>
                </a:solidFill>
              </a:rPr>
              <a:t> </a:t>
            </a:r>
            <a:r>
              <a:rPr lang="en-US" sz="2000" dirty="0">
                <a:solidFill>
                  <a:srgbClr val="000000"/>
                </a:solidFill>
              </a:rPr>
              <a:t>when deciding on action </a:t>
            </a:r>
            <a:r>
              <a:rPr lang="en-US" sz="2000" i="1" dirty="0" smtClean="0">
                <a:solidFill>
                  <a:srgbClr val="000000"/>
                </a:solidFill>
              </a:rPr>
              <a:t>a</a:t>
            </a:r>
            <a:r>
              <a:rPr lang="en-US" sz="2000" i="1" baseline="-25000" dirty="0" smtClean="0">
                <a:solidFill>
                  <a:srgbClr val="000000"/>
                </a:solidFill>
              </a:rPr>
              <a:t>t</a:t>
            </a:r>
            <a:r>
              <a:rPr lang="en-US" sz="2000" i="1" dirty="0" smtClean="0">
                <a:solidFill>
                  <a:srgbClr val="000000"/>
                </a:solidFill>
              </a:rPr>
              <a:t> </a:t>
            </a:r>
            <a:r>
              <a:rPr lang="en-US" sz="2000" i="1" dirty="0">
                <a:solidFill>
                  <a:srgbClr val="000000"/>
                </a:solidFill>
              </a:rPr>
              <a:t>.</a:t>
            </a:r>
          </a:p>
          <a:p>
            <a:pPr marL="339725" indent="-339725">
              <a:lnSpc>
                <a:spcPct val="100000"/>
              </a:lnSpc>
              <a:spcBef>
                <a:spcPts val="1800"/>
              </a:spcBef>
              <a:buFont typeface="Wingdings" pitchFamily="2" charset="2"/>
              <a:buChar char=""/>
            </a:pPr>
            <a:r>
              <a:rPr lang="en-US" sz="2400" b="1" i="1" dirty="0">
                <a:solidFill>
                  <a:schemeClr val="accent2"/>
                </a:solidFill>
              </a:rPr>
              <a:t>Partially-observable MDP (POMDP)</a:t>
            </a:r>
            <a:r>
              <a:rPr lang="en-US" sz="2400" dirty="0">
                <a:solidFill>
                  <a:srgbClr val="000000"/>
                </a:solidFill>
              </a:rPr>
              <a:t> </a:t>
            </a:r>
          </a:p>
          <a:p>
            <a:pPr marL="739775" lvl="1" indent="-282575">
              <a:spcBef>
                <a:spcPts val="1500"/>
              </a:spcBef>
              <a:buFont typeface="Times New Roman" pitchFamily="18" charset="0"/>
              <a:buChar char="•"/>
            </a:pPr>
            <a:r>
              <a:rPr lang="en-US" sz="2000" dirty="0">
                <a:solidFill>
                  <a:srgbClr val="000000"/>
                </a:solidFill>
              </a:rPr>
              <a:t>the agent can’t observe </a:t>
            </a:r>
            <a:r>
              <a:rPr lang="en-US" sz="2000" i="1" dirty="0" err="1" smtClean="0">
                <a:solidFill>
                  <a:srgbClr val="000000"/>
                </a:solidFill>
              </a:rPr>
              <a:t>s</a:t>
            </a:r>
            <a:r>
              <a:rPr lang="en-US" sz="2000" i="1" baseline="-25000" dirty="0" err="1" smtClean="0">
                <a:solidFill>
                  <a:srgbClr val="000000"/>
                </a:solidFill>
              </a:rPr>
              <a:t>t</a:t>
            </a:r>
            <a:r>
              <a:rPr lang="en-US" sz="2000" i="1" dirty="0" smtClean="0">
                <a:solidFill>
                  <a:srgbClr val="000000"/>
                </a:solidFill>
              </a:rPr>
              <a:t> </a:t>
            </a:r>
            <a:r>
              <a:rPr lang="en-US" sz="2000" dirty="0">
                <a:solidFill>
                  <a:srgbClr val="000000"/>
                </a:solidFill>
              </a:rPr>
              <a:t>directly, can only use sensors to get information about the state</a:t>
            </a:r>
          </a:p>
          <a:p>
            <a:pPr marL="739775" lvl="1" indent="-282575">
              <a:spcBef>
                <a:spcPts val="1500"/>
              </a:spcBef>
              <a:buFont typeface="Times New Roman" pitchFamily="18" charset="0"/>
              <a:buChar char="•"/>
            </a:pPr>
            <a:r>
              <a:rPr lang="en-US" sz="2000" dirty="0">
                <a:solidFill>
                  <a:srgbClr val="000000"/>
                </a:solidFill>
              </a:rPr>
              <a:t>Similar to </a:t>
            </a:r>
            <a:r>
              <a:rPr lang="en-US" sz="2000" dirty="0" smtClean="0">
                <a:solidFill>
                  <a:srgbClr val="000000"/>
                </a:solidFill>
              </a:rPr>
              <a:t>Hidden Markov </a:t>
            </a:r>
            <a:r>
              <a:rPr lang="en-US" sz="2000" dirty="0">
                <a:solidFill>
                  <a:srgbClr val="000000"/>
                </a:solidFill>
              </a:rPr>
              <a:t>Models</a:t>
            </a:r>
          </a:p>
          <a:p>
            <a:pPr marL="339725" indent="-339725">
              <a:lnSpc>
                <a:spcPct val="100000"/>
              </a:lnSpc>
              <a:spcBef>
                <a:spcPts val="1800"/>
              </a:spcBef>
              <a:buFont typeface="Wingdings" pitchFamily="2" charset="2"/>
              <a:buChar char=""/>
            </a:pPr>
            <a:r>
              <a:rPr lang="en-US" sz="2400" dirty="0">
                <a:solidFill>
                  <a:srgbClr val="000000"/>
                </a:solidFill>
              </a:rPr>
              <a:t>We will first look at FOMDP (but we will call them simply MDPs)</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Rectangle 2"/>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Reward Function</a:t>
            </a:r>
          </a:p>
        </p:txBody>
      </p:sp>
      <p:sp>
        <p:nvSpPr>
          <p:cNvPr id="25608" name="Rectangle 5"/>
          <p:cNvSpPr>
            <a:spLocks noChangeArrowheads="1"/>
          </p:cNvSpPr>
          <p:nvPr/>
        </p:nvSpPr>
        <p:spPr bwMode="auto">
          <a:xfrm>
            <a:off x="0" y="857250"/>
            <a:ext cx="8785225" cy="1223963"/>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rgbClr val="000000"/>
                </a:solidFill>
              </a:rPr>
              <a:t>Suppose the agent goes through states s</a:t>
            </a:r>
            <a:r>
              <a:rPr lang="en-US" sz="2400" baseline="-25000" dirty="0">
                <a:solidFill>
                  <a:srgbClr val="000000"/>
                </a:solidFill>
              </a:rPr>
              <a:t>1</a:t>
            </a:r>
            <a:r>
              <a:rPr lang="en-US" sz="2400" dirty="0">
                <a:solidFill>
                  <a:srgbClr val="000000"/>
                </a:solidFill>
              </a:rPr>
              <a:t>, s</a:t>
            </a:r>
            <a:r>
              <a:rPr lang="en-US" sz="2400" baseline="-25000" dirty="0">
                <a:solidFill>
                  <a:srgbClr val="000000"/>
                </a:solidFill>
              </a:rPr>
              <a:t>2</a:t>
            </a:r>
            <a:r>
              <a:rPr lang="en-US" sz="2400" dirty="0">
                <a:solidFill>
                  <a:srgbClr val="000000"/>
                </a:solidFill>
              </a:rPr>
              <a:t>,...,s</a:t>
            </a:r>
            <a:r>
              <a:rPr lang="en-US" sz="2400" baseline="-25000" dirty="0">
                <a:solidFill>
                  <a:srgbClr val="000000"/>
                </a:solidFill>
              </a:rPr>
              <a:t>k  </a:t>
            </a:r>
            <a:r>
              <a:rPr lang="en-US" sz="2400" dirty="0">
                <a:solidFill>
                  <a:srgbClr val="000000"/>
                </a:solidFill>
              </a:rPr>
              <a:t>and receives rewards r</a:t>
            </a:r>
            <a:r>
              <a:rPr lang="en-US" sz="2400" baseline="-25000" dirty="0">
                <a:solidFill>
                  <a:srgbClr val="000000"/>
                </a:solidFill>
              </a:rPr>
              <a:t>1</a:t>
            </a:r>
            <a:r>
              <a:rPr lang="en-US" sz="2400" dirty="0">
                <a:solidFill>
                  <a:srgbClr val="000000"/>
                </a:solidFill>
              </a:rPr>
              <a:t>, r</a:t>
            </a:r>
            <a:r>
              <a:rPr lang="en-US" sz="2400" baseline="-25000" dirty="0">
                <a:solidFill>
                  <a:srgbClr val="000000"/>
                </a:solidFill>
              </a:rPr>
              <a:t>2</a:t>
            </a:r>
            <a:r>
              <a:rPr lang="en-US" sz="2400" dirty="0">
                <a:solidFill>
                  <a:srgbClr val="000000"/>
                </a:solidFill>
              </a:rPr>
              <a:t>,...,</a:t>
            </a:r>
            <a:r>
              <a:rPr lang="en-US" sz="2400" dirty="0" err="1">
                <a:solidFill>
                  <a:srgbClr val="000000"/>
                </a:solidFill>
              </a:rPr>
              <a:t>r</a:t>
            </a:r>
            <a:r>
              <a:rPr lang="en-US" sz="2400" baseline="-25000" dirty="0" err="1">
                <a:solidFill>
                  <a:srgbClr val="000000"/>
                </a:solidFill>
              </a:rPr>
              <a:t>k</a:t>
            </a:r>
            <a:r>
              <a:rPr lang="en-US" sz="2400" baseline="-25000" dirty="0">
                <a:solidFill>
                  <a:srgbClr val="000000"/>
                </a:solidFill>
              </a:rPr>
              <a:t> </a:t>
            </a:r>
          </a:p>
          <a:p>
            <a:pPr marL="339725" indent="-339725">
              <a:lnSpc>
                <a:spcPct val="100000"/>
              </a:lnSpc>
              <a:spcBef>
                <a:spcPts val="1800"/>
              </a:spcBef>
              <a:buFont typeface="Wingdings" pitchFamily="2" charset="2"/>
              <a:buChar char=""/>
            </a:pPr>
            <a:r>
              <a:rPr lang="en-US" sz="2400" dirty="0" smtClean="0">
                <a:solidFill>
                  <a:srgbClr val="000000"/>
                </a:solidFill>
              </a:rPr>
              <a:t>We will look at </a:t>
            </a:r>
            <a:r>
              <a:rPr lang="en-US" sz="2400" b="1" i="1" dirty="0" smtClean="0">
                <a:solidFill>
                  <a:srgbClr val="000000"/>
                </a:solidFill>
              </a:rPr>
              <a:t>discounted reward </a:t>
            </a:r>
            <a:r>
              <a:rPr lang="en-US" sz="2400" dirty="0" smtClean="0">
                <a:solidFill>
                  <a:srgbClr val="000000"/>
                </a:solidFill>
              </a:rPr>
              <a:t>to define </a:t>
            </a:r>
            <a:r>
              <a:rPr lang="en-US" sz="2400" dirty="0">
                <a:solidFill>
                  <a:srgbClr val="000000"/>
                </a:solidFill>
              </a:rPr>
              <a:t>the  reward for this sequence, i.e. its </a:t>
            </a:r>
            <a:r>
              <a:rPr lang="en-US" sz="2400" i="1" dirty="0">
                <a:solidFill>
                  <a:schemeClr val="accent2"/>
                </a:solidFill>
              </a:rPr>
              <a:t>utility</a:t>
            </a:r>
            <a:r>
              <a:rPr lang="en-US" sz="2400" dirty="0">
                <a:solidFill>
                  <a:srgbClr val="000000"/>
                </a:solidFill>
              </a:rPr>
              <a:t> for the agent </a:t>
            </a:r>
            <a:endParaRPr lang="en-US" sz="2400" dirty="0" smtClean="0">
              <a:solidFill>
                <a:srgbClr val="000000"/>
              </a:solidFill>
            </a:endParaRPr>
          </a:p>
          <a:p>
            <a:pPr marL="796925" lvl="1" indent="-339725">
              <a:lnSpc>
                <a:spcPct val="100000"/>
              </a:lnSpc>
              <a:spcBef>
                <a:spcPts val="1800"/>
              </a:spcBef>
              <a:buFont typeface="Arial" pitchFamily="34" charset="0"/>
              <a:buChar char="•"/>
            </a:pPr>
            <a:endParaRPr lang="en-US" sz="2000" dirty="0">
              <a:solidFill>
                <a:srgbClr val="000000"/>
              </a:solidFill>
            </a:endParaRPr>
          </a:p>
        </p:txBody>
      </p:sp>
      <p:graphicFrame>
        <p:nvGraphicFramePr>
          <p:cNvPr id="2" name="Object 12"/>
          <p:cNvGraphicFramePr>
            <a:graphicFrameLocks noChangeAspect="1"/>
          </p:cNvGraphicFramePr>
          <p:nvPr/>
        </p:nvGraphicFramePr>
        <p:xfrm>
          <a:off x="1285852" y="3857628"/>
          <a:ext cx="4719637" cy="1304925"/>
        </p:xfrm>
        <a:graphic>
          <a:graphicData uri="http://schemas.openxmlformats.org/presentationml/2006/ole">
            <p:oleObj spid="_x0000_s25608" name="Equation" r:id="rId4" imgW="2133360" imgH="685800" progId="Equation.3">
              <p:embed/>
            </p:oleObj>
          </a:graphicData>
        </a:graphic>
      </p:graphicFrame>
      <p:graphicFrame>
        <p:nvGraphicFramePr>
          <p:cNvPr id="25609" name="Object 9"/>
          <p:cNvGraphicFramePr>
            <a:graphicFrameLocks noChangeAspect="1"/>
          </p:cNvGraphicFramePr>
          <p:nvPr/>
        </p:nvGraphicFramePr>
        <p:xfrm>
          <a:off x="1285851" y="2786064"/>
          <a:ext cx="3690961" cy="877728"/>
        </p:xfrm>
        <a:graphic>
          <a:graphicData uri="http://schemas.openxmlformats.org/presentationml/2006/ole">
            <p:oleObj spid="_x0000_s25609" name="Equation" r:id="rId5" imgW="1815840" imgH="4316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title"/>
          </p:nvPr>
        </p:nvSpPr>
        <p:spPr/>
        <p:txBody>
          <a:bodyPr/>
          <a:lstStyle/>
          <a:p>
            <a:pPr eaLnBrk="1" hangingPunct="1">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Solving MDPs</a:t>
            </a:r>
          </a:p>
        </p:txBody>
      </p:sp>
      <p:sp>
        <p:nvSpPr>
          <p:cNvPr id="328711" name="Rectangle 7"/>
          <p:cNvSpPr>
            <a:spLocks noChangeArrowheads="1"/>
          </p:cNvSpPr>
          <p:nvPr/>
        </p:nvSpPr>
        <p:spPr bwMode="auto">
          <a:xfrm>
            <a:off x="179388" y="836613"/>
            <a:ext cx="8785225" cy="2376487"/>
          </a:xfrm>
          <a:prstGeom prst="rect">
            <a:avLst/>
          </a:prstGeom>
          <a:noFill/>
          <a:ln w="9525">
            <a:noFill/>
            <a:round/>
            <a:headEnd/>
            <a:tailEnd/>
          </a:ln>
        </p:spPr>
        <p:txBody>
          <a:bodyPr lIns="90000" tIns="46800" rIns="90000" bIns="46800"/>
          <a:lstStyle/>
          <a:p>
            <a:pPr marL="339725" indent="-339725">
              <a:lnSpc>
                <a:spcPct val="100000"/>
              </a:lnSpc>
              <a:spcBef>
                <a:spcPts val="1800"/>
              </a:spcBef>
              <a:buFont typeface="Wingdings" pitchFamily="2" charset="2"/>
              <a:buChar char=""/>
            </a:pPr>
            <a:r>
              <a:rPr lang="en-US" sz="2400" dirty="0">
                <a:solidFill>
                  <a:schemeClr val="tx1"/>
                </a:solidFill>
              </a:rPr>
              <a:t>In search problems, aim is to find an optimal </a:t>
            </a:r>
            <a:r>
              <a:rPr lang="en-US" sz="2400" i="1" dirty="0" smtClean="0">
                <a:solidFill>
                  <a:schemeClr val="tx1"/>
                </a:solidFill>
              </a:rPr>
              <a:t>state sequence</a:t>
            </a:r>
            <a:endParaRPr lang="en-US" sz="2400" i="1" dirty="0">
              <a:solidFill>
                <a:schemeClr val="tx1"/>
              </a:solidFill>
            </a:endParaRPr>
          </a:p>
          <a:p>
            <a:pPr marL="339725" indent="-339725">
              <a:lnSpc>
                <a:spcPct val="100000"/>
              </a:lnSpc>
              <a:spcBef>
                <a:spcPts val="1800"/>
              </a:spcBef>
              <a:buFont typeface="Wingdings" pitchFamily="2" charset="2"/>
              <a:buChar char=""/>
            </a:pPr>
            <a:r>
              <a:rPr lang="en-US" sz="2400" dirty="0">
                <a:solidFill>
                  <a:schemeClr val="tx1"/>
                </a:solidFill>
              </a:rPr>
              <a:t>In MDPs, aim is to find an optimal </a:t>
            </a:r>
            <a:r>
              <a:rPr lang="en-US" sz="2400" i="1" dirty="0">
                <a:solidFill>
                  <a:schemeClr val="tx1"/>
                </a:solidFill>
              </a:rPr>
              <a:t>policy </a:t>
            </a:r>
            <a:r>
              <a:rPr lang="en-US" sz="2400" dirty="0">
                <a:solidFill>
                  <a:schemeClr val="tx1"/>
                </a:solidFill>
              </a:rPr>
              <a:t>π(s)</a:t>
            </a:r>
          </a:p>
          <a:p>
            <a:pPr marL="739775" lvl="1" indent="-282575">
              <a:spcBef>
                <a:spcPts val="1500"/>
              </a:spcBef>
              <a:buFont typeface="Times New Roman" pitchFamily="18" charset="0"/>
              <a:buChar char="•"/>
            </a:pPr>
            <a:r>
              <a:rPr lang="en-US" sz="2000" dirty="0" smtClean="0">
                <a:solidFill>
                  <a:schemeClr val="tx1"/>
                </a:solidFill>
              </a:rPr>
              <a:t>A </a:t>
            </a:r>
            <a:r>
              <a:rPr lang="en-US" sz="2000" dirty="0">
                <a:solidFill>
                  <a:schemeClr val="tx1"/>
                </a:solidFill>
              </a:rPr>
              <a:t>policy π(s) specifies what the agent should do  for each state s</a:t>
            </a:r>
          </a:p>
          <a:p>
            <a:pPr marL="739775" lvl="1" indent="-282575">
              <a:spcBef>
                <a:spcPts val="1500"/>
              </a:spcBef>
              <a:buFont typeface="Times New Roman" pitchFamily="18" charset="0"/>
              <a:buChar char="•"/>
            </a:pPr>
            <a:r>
              <a:rPr lang="en-US" sz="2000" dirty="0">
                <a:solidFill>
                  <a:schemeClr val="tx1"/>
                </a:solidFill>
              </a:rPr>
              <a:t>Because of the stochastic nature of the environment, a policy can generate a set of environment histories (sequences of states) with different probabilities</a:t>
            </a:r>
          </a:p>
          <a:p>
            <a:pPr marL="339725" indent="-339725">
              <a:lnSpc>
                <a:spcPct val="100000"/>
              </a:lnSpc>
              <a:spcBef>
                <a:spcPts val="1800"/>
              </a:spcBef>
              <a:buFont typeface="Wingdings" pitchFamily="2" charset="2"/>
              <a:buChar char=""/>
            </a:pPr>
            <a:r>
              <a:rPr lang="en-US" sz="2400" dirty="0">
                <a:solidFill>
                  <a:schemeClr val="tx1"/>
                </a:solidFill>
              </a:rPr>
              <a:t>Optimal policy maximizes the </a:t>
            </a:r>
            <a:r>
              <a:rPr lang="en-US" sz="2400" i="1" dirty="0">
                <a:solidFill>
                  <a:schemeClr val="tx1"/>
                </a:solidFill>
              </a:rPr>
              <a:t>expected total  reward, </a:t>
            </a:r>
            <a:r>
              <a:rPr lang="en-US" sz="2400" dirty="0">
                <a:solidFill>
                  <a:schemeClr val="tx1"/>
                </a:solidFill>
              </a:rPr>
              <a:t>where the expectation is take over the set of possible state sequences generated by the policy</a:t>
            </a:r>
          </a:p>
          <a:p>
            <a:pPr marL="739775" lvl="1" indent="-282575">
              <a:spcBef>
                <a:spcPts val="1500"/>
              </a:spcBef>
              <a:buFont typeface="Times New Roman" pitchFamily="18" charset="0"/>
              <a:buChar char="•"/>
            </a:pPr>
            <a:r>
              <a:rPr lang="en-US" sz="2000" dirty="0">
                <a:solidFill>
                  <a:schemeClr val="tx1"/>
                </a:solidFill>
              </a:rPr>
              <a:t>Each state </a:t>
            </a:r>
            <a:r>
              <a:rPr lang="en-US" sz="2000" dirty="0" smtClean="0">
                <a:solidFill>
                  <a:schemeClr val="tx1"/>
                </a:solidFill>
              </a:rPr>
              <a:t>sequence </a:t>
            </a:r>
            <a:r>
              <a:rPr lang="en-US" sz="2000" dirty="0">
                <a:solidFill>
                  <a:schemeClr val="tx1"/>
                </a:solidFill>
              </a:rPr>
              <a:t>associated with that policy has a given amount of total reward </a:t>
            </a:r>
          </a:p>
          <a:p>
            <a:pPr marL="739775" lvl="1" indent="-282575">
              <a:spcBef>
                <a:spcPts val="1500"/>
              </a:spcBef>
              <a:buFont typeface="Times New Roman" pitchFamily="18" charset="0"/>
              <a:buChar char="•"/>
            </a:pPr>
            <a:r>
              <a:rPr lang="en-US" sz="2000" dirty="0">
                <a:solidFill>
                  <a:schemeClr val="tx1"/>
                </a:solidFill>
              </a:rPr>
              <a:t>Total reward is a function of the rewards of its  individual states (we’ll see how)</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87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87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87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871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871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87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defRPr kumimoji="0" lang="en-GB"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90000"/>
          </a:lnSpc>
          <a:spcBef>
            <a:spcPct val="0"/>
          </a:spcBef>
          <a:spcAft>
            <a:spcPct val="0"/>
          </a:spcAft>
          <a:buClr>
            <a:srgbClr val="000000"/>
          </a:buClr>
          <a:buSzPct val="100000"/>
          <a:buFont typeface="Times New Roman" pitchFamily="18" charset="0"/>
          <a:buNone/>
          <a:tabLst/>
          <a:defRPr kumimoji="0" lang="en-GB" sz="28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11724</TotalTime>
  <Words>2934</Words>
  <Application>Microsoft Office PowerPoint</Application>
  <PresentationFormat>On-screen Show (4:3)</PresentationFormat>
  <Paragraphs>514</Paragraphs>
  <Slides>52</Slides>
  <Notes>31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Default Design</vt:lpstr>
      <vt:lpstr>Equation</vt:lpstr>
      <vt:lpstr>Decision Theoretic Planning</vt:lpstr>
      <vt:lpstr>Overview</vt:lpstr>
      <vt:lpstr>Rewiew: Decisions Under Uncertainty</vt:lpstr>
      <vt:lpstr>Decision Processes</vt:lpstr>
      <vt:lpstr>Markov Decision Processes (MDP)</vt:lpstr>
      <vt:lpstr>Planning Horizons</vt:lpstr>
      <vt:lpstr>Information Availability</vt:lpstr>
      <vt:lpstr>Reward Function</vt:lpstr>
      <vt:lpstr>Solving MDPs</vt:lpstr>
      <vt:lpstr>More formally</vt:lpstr>
      <vt:lpstr>More Formally (cont.)</vt:lpstr>
      <vt:lpstr>Overview</vt:lpstr>
      <vt:lpstr>Value Iteration</vt:lpstr>
      <vt:lpstr>Value Iteration: from state utilities to л* </vt:lpstr>
      <vt:lpstr>U(s) and R(s)</vt:lpstr>
      <vt:lpstr>Value Iteration: from state utilities to л* </vt:lpstr>
      <vt:lpstr>Example</vt:lpstr>
      <vt:lpstr>Example</vt:lpstr>
      <vt:lpstr>Example</vt:lpstr>
      <vt:lpstr>Example</vt:lpstr>
      <vt:lpstr>Finding Utilities</vt:lpstr>
      <vt:lpstr>Finding Utilities</vt:lpstr>
      <vt:lpstr>Value Iteration: General Idea</vt:lpstr>
      <vt:lpstr>VI algorithm</vt:lpstr>
      <vt:lpstr>Example</vt:lpstr>
      <vt:lpstr>Example (cont’d)</vt:lpstr>
      <vt:lpstr>Example (cont’d)</vt:lpstr>
      <vt:lpstr>After a Full Iteration</vt:lpstr>
      <vt:lpstr>Some steps in the second iteration</vt:lpstr>
      <vt:lpstr>Example (cont’d)</vt:lpstr>
      <vt:lpstr>State Utilities as Function of  Iteration #</vt:lpstr>
      <vt:lpstr>Convergence of Value Iteration</vt:lpstr>
      <vt:lpstr>Convergence of Value Iteration</vt:lpstr>
      <vt:lpstr>Convergence of Value Iteration</vt:lpstr>
      <vt:lpstr>Convergence of Value Iteration</vt:lpstr>
      <vt:lpstr>Convergence of Value Iteration</vt:lpstr>
      <vt:lpstr>Convergence of Value Iteration</vt:lpstr>
      <vt:lpstr>Convergence of Value Iteration</vt:lpstr>
      <vt:lpstr>Policy Loss</vt:lpstr>
      <vt:lpstr>Asynchronous Value Iteration</vt:lpstr>
      <vt:lpstr>Storing U(s)  vs. Q(s,a)</vt:lpstr>
      <vt:lpstr>Overview</vt:lpstr>
      <vt:lpstr>Policy Iteration</vt:lpstr>
      <vt:lpstr>Policy Iteration</vt:lpstr>
      <vt:lpstr>Policy Iteration</vt:lpstr>
      <vt:lpstr>Policy Iteration</vt:lpstr>
      <vt:lpstr>Policy Iteration</vt:lpstr>
      <vt:lpstr>Policy Iteration</vt:lpstr>
      <vt:lpstr>Policy Iteration</vt:lpstr>
      <vt:lpstr>Modify Policy Iteration</vt:lpstr>
      <vt:lpstr>Asynchronous Policy Iteration</vt:lpstr>
      <vt:lpstr>Overview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Cristina</cp:lastModifiedBy>
  <cp:revision>1017</cp:revision>
  <dcterms:modified xsi:type="dcterms:W3CDTF">2010-02-08T16:49:56Z</dcterms:modified>
</cp:coreProperties>
</file>