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1.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85" r:id="rId3"/>
    <p:sldMasterId id="2147483700" r:id="rId4"/>
    <p:sldMasterId id="2147483713" r:id="rId5"/>
  </p:sldMasterIdLst>
  <p:notesMasterIdLst>
    <p:notesMasterId r:id="rId74"/>
  </p:notesMasterIdLst>
  <p:handoutMasterIdLst>
    <p:handoutMasterId r:id="rId75"/>
  </p:handoutMasterIdLst>
  <p:sldIdLst>
    <p:sldId id="256" r:id="rId6"/>
    <p:sldId id="257" r:id="rId7"/>
    <p:sldId id="348" r:id="rId8"/>
    <p:sldId id="324" r:id="rId9"/>
    <p:sldId id="287" r:id="rId10"/>
    <p:sldId id="325" r:id="rId11"/>
    <p:sldId id="378" r:id="rId12"/>
    <p:sldId id="380" r:id="rId13"/>
    <p:sldId id="379" r:id="rId14"/>
    <p:sldId id="359" r:id="rId15"/>
    <p:sldId id="360" r:id="rId16"/>
    <p:sldId id="369" r:id="rId17"/>
    <p:sldId id="370" r:id="rId18"/>
    <p:sldId id="371" r:id="rId19"/>
    <p:sldId id="372" r:id="rId20"/>
    <p:sldId id="373" r:id="rId21"/>
    <p:sldId id="374" r:id="rId22"/>
    <p:sldId id="388" r:id="rId23"/>
    <p:sldId id="389" r:id="rId24"/>
    <p:sldId id="347" r:id="rId25"/>
    <p:sldId id="285" r:id="rId26"/>
    <p:sldId id="326" r:id="rId27"/>
    <p:sldId id="327" r:id="rId28"/>
    <p:sldId id="328" r:id="rId29"/>
    <p:sldId id="330" r:id="rId30"/>
    <p:sldId id="331" r:id="rId31"/>
    <p:sldId id="335" r:id="rId32"/>
    <p:sldId id="346" r:id="rId33"/>
    <p:sldId id="336" r:id="rId34"/>
    <p:sldId id="318" r:id="rId35"/>
    <p:sldId id="319" r:id="rId36"/>
    <p:sldId id="341" r:id="rId37"/>
    <p:sldId id="342" r:id="rId38"/>
    <p:sldId id="356" r:id="rId39"/>
    <p:sldId id="357" r:id="rId40"/>
    <p:sldId id="363" r:id="rId41"/>
    <p:sldId id="362" r:id="rId42"/>
    <p:sldId id="340" r:id="rId43"/>
    <p:sldId id="352" r:id="rId44"/>
    <p:sldId id="381" r:id="rId45"/>
    <p:sldId id="365" r:id="rId46"/>
    <p:sldId id="384" r:id="rId47"/>
    <p:sldId id="376" r:id="rId48"/>
    <p:sldId id="385" r:id="rId49"/>
    <p:sldId id="382" r:id="rId50"/>
    <p:sldId id="366" r:id="rId51"/>
    <p:sldId id="375" r:id="rId52"/>
    <p:sldId id="386" r:id="rId53"/>
    <p:sldId id="390" r:id="rId54"/>
    <p:sldId id="391" r:id="rId55"/>
    <p:sldId id="308" r:id="rId56"/>
    <p:sldId id="349" r:id="rId57"/>
    <p:sldId id="377" r:id="rId58"/>
    <p:sldId id="297" r:id="rId59"/>
    <p:sldId id="361" r:id="rId60"/>
    <p:sldId id="311" r:id="rId61"/>
    <p:sldId id="307" r:id="rId62"/>
    <p:sldId id="295" r:id="rId63"/>
    <p:sldId id="299" r:id="rId64"/>
    <p:sldId id="387" r:id="rId65"/>
    <p:sldId id="354" r:id="rId66"/>
    <p:sldId id="310" r:id="rId67"/>
    <p:sldId id="296" r:id="rId68"/>
    <p:sldId id="351" r:id="rId69"/>
    <p:sldId id="350" r:id="rId70"/>
    <p:sldId id="283" r:id="rId71"/>
    <p:sldId id="383" r:id="rId72"/>
    <p:sldId id="355" r:id="rId7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00CC66"/>
    <a:srgbClr val="66FF99"/>
    <a:srgbClr val="663300"/>
    <a:srgbClr val="CCFFFF"/>
    <a:srgbClr val="CC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92" autoAdjust="0"/>
    <p:restoredTop sz="86431" autoAdjust="0"/>
  </p:normalViewPr>
  <p:slideViewPr>
    <p:cSldViewPr>
      <p:cViewPr>
        <p:scale>
          <a:sx n="89" d="100"/>
          <a:sy n="89" d="100"/>
        </p:scale>
        <p:origin x="1644" y="180"/>
      </p:cViewPr>
      <p:guideLst>
        <p:guide orient="horz" pos="2160"/>
        <p:guide pos="2880"/>
      </p:guideLst>
    </p:cSldViewPr>
  </p:slideViewPr>
  <p:outlineViewPr>
    <p:cViewPr>
      <p:scale>
        <a:sx n="33" d="100"/>
        <a:sy n="33" d="100"/>
      </p:scale>
      <p:origin x="0" y="-116616"/>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69" d="100"/>
        <a:sy n="169" d="100"/>
      </p:scale>
      <p:origin x="0" y="-43743"/>
    </p:cViewPr>
  </p:sorterViewPr>
  <p:notesViewPr>
    <p:cSldViewPr>
      <p:cViewPr varScale="1">
        <p:scale>
          <a:sx n="58" d="100"/>
          <a:sy n="58" d="100"/>
        </p:scale>
        <p:origin x="-17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_rels/viewProps.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slide" Target="slides/slide30.xml"/><Relationship Id="rId7" Type="http://schemas.openxmlformats.org/officeDocument/2006/relationships/slide" Target="slides/slide39.xml"/><Relationship Id="rId2" Type="http://schemas.openxmlformats.org/officeDocument/2006/relationships/slide" Target="slides/slide26.xml"/><Relationship Id="rId1" Type="http://schemas.openxmlformats.org/officeDocument/2006/relationships/slide" Target="slides/slide6.xml"/><Relationship Id="rId6" Type="http://schemas.openxmlformats.org/officeDocument/2006/relationships/slide" Target="slides/slide33.xml"/><Relationship Id="rId5" Type="http://schemas.openxmlformats.org/officeDocument/2006/relationships/slide" Target="slides/slide32.xml"/><Relationship Id="rId10" Type="http://schemas.openxmlformats.org/officeDocument/2006/relationships/slide" Target="slides/slide63.xml"/><Relationship Id="rId4" Type="http://schemas.openxmlformats.org/officeDocument/2006/relationships/slide" Target="slides/slide31.xml"/><Relationship Id="rId9"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2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2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2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F49B84-5A1C-49A7-83CD-B3D5F8213BAD}" type="slidenum">
              <a:rPr lang="en-US"/>
              <a:pPr>
                <a:defRPr/>
              </a:pPr>
              <a:t>‹#›</a:t>
            </a:fld>
            <a:endParaRPr lang="en-US"/>
          </a:p>
        </p:txBody>
      </p:sp>
    </p:spTree>
    <p:extLst>
      <p:ext uri="{BB962C8B-B14F-4D97-AF65-F5344CB8AC3E}">
        <p14:creationId xmlns:p14="http://schemas.microsoft.com/office/powerpoint/2010/main" val="27978291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09T18:57:41.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1526 98 11,'0'0'10,"-4"-10"0,4 10-1,0 0 0,-4-10-2,4 10 0,0 0-2,0 0 0,0 0-1,0 0 0,0 0 2,0 0-2,0 0 0,6-9 0,-6 9 0,13-6 0,-2 1-2,3 0 0,6 0-1,2-2-1,3 0 1,3 0 0,2 1 0,0-1-1,1 2 1,0 1 0,-2-1-1,1 4 1,-1 0-1,-3 2 0,0 1 0,-2 2 0,2 0 1,-2 1-1,4 1 0,-2 0 1,1 3-1,0-1 1,3 2-1,-2 3 1,1 0-1,0 0 1,-3 2-1,0 4 0,-2 0 0,-1 2 1,-3 1-2,0-2 2,0 2-2,-4 3 2,3 0-1,-1-2 0,-2-1 0,1 4 0,0 1 1,-1 1-1,-1 2 0,1 2 0,-2 2 1,1 1-1,-2 1 0,1-1 0,-2 0 1,0 0-1,-1 1 0,-3 1 0,0 2 0,-2 0 0,-2 1 0,-3 0 0,-1 4 0,-4 1 0,-1 5 0,-3-3 0,-5 2 1,0 3-1,-3 1 0,-2 2 0,-2 0 0,2-1-1,-2-1 1,1-1 0,3-2 0,-1-1-1,3-2 1,3-2 0,2 0 0,0 0 0,4 0 0,1 0 0,2-1 1,1 0-1,2-3 0,1 2 0,2-1 0,2-5 0,3-1 0,2-4 0,3-3 0,4-2 0,5-2 0,2-6 0,1-4 1,1-1-1,1-4 0,-2-1 0,-1-2 0,-4-2 0,-3-2 0,-3 0-1,-1-1 1,-4 0-1,-10-2 0,13 3 0,-13-3 0,0 0 0,0 0 0,0 0 0,0 0 0,0 0 1,-4 12 0,4-12 0,-15 9 0,3-4 0,-2 2 0,-2 2 0,-3 0 0,-4-1 1,-2 3-1,-4 0 1,-3 3-1,-2 2 1,-4 3-1,-3 1 1,0 3-1,0 3 0,-2 1 1,2 2-1,-1 0 0,3 2 0,0 1 1,2 1 0,3 3-1,0 0 1,3 2-1,2 1 1,1 4-1,2 1 1,3 2-1,2 1 0,3 2 0,2 0 0,3-2 0,2 1 0,3-3 0,3 1 0,0-2 0,3-2 1,2 0-1,0 2 0,0-1 0,2 3 0,-1 3 0,3 1 0,-3 2 0,1 2 0,-1 1 0,2 0 0,-2 1 0,0-3 1,0-2-2,-1-3 2,0-2-2,-1-1 2,-3-2-1,-1-1 0,-1-2 0,-2 0 0,-2 0 1,-2-2-1,-3-1 0,-2-3 0,-2-1 1,-4-5 0,-3-2 1,-3-2-1,-2-1 0,-3-2 0,-5-2 1,-3 0 0,-3 1-1,-4-3 1,-1 2-1,-6-4 1,-1 2 0,-7-4 0,-1 3 0,-5-3 0,-4 1 0,-2-1-1,-2 1 0,0-1-1,-1 0 1,2-2 0,0-2 0,2-1-1,4-1 2,-1-3-1,7-3 0,5-1 1,6-1-1,6-2-1,11 1 0,10 1-3,5-4-3,22 5-10,-10-5-14,10 5 0,21-19-1,3 2 0</inkml:trace>
  <inkml:trace contextRef="#ctx0" brushRef="#br0" timeOffset="2413">2748 2824 11,'0'0'13,"0"0"-2,0 0 0,0 0-3,0 0 0,0 0-1,0 0 0,0 0-1,0 0 0,0 0-2,0 0-1,-7 14 0,4-3-1,-2 4 0,1 6-1,-1 5 1,-1 10-1,0 6 1,-1 7 0,-1 7 0,1 5-1,-4 1 1,2 1 0,-2 0 0,1-1-1,0-6 0,2-3 0,-2-7 0,2-4-1,2-3-1,-5-6-1,6-4-2,-2-8-3,4-2-2,-5-9-8,8-10-7,0 0 0,-7-13 0</inkml:trace>
  <inkml:trace contextRef="#ctx0" brushRef="#br0" timeOffset="2854">2553 3376 2,'16'-2'15,"7"3"0,1-2-6,2 2-2,4 0-1,1 1 0,3 2 0,0-1 0,-1 3 1,-1-3 0,-2 2-1,-5-1-1,-5 0-2,-3-2-1,-6 0-1,-11-2-2,12 3-1,-12-3-4,0 0-10,0 0-5,2-9-2,-7-4 1</inkml:trace>
  <inkml:trace contextRef="#ctx0" brushRef="#br0" timeOffset="3144">3027 2985 6,'0'0'15,"10"3"1,-10-3-6,-2 13-4,1-2 2,-2-2 0,2 7 1,-4-1 2,3 6-2,-3 3-1,1 6 0,-2 4-3,1 7-2,-2 4-1,0 3-1,-1 4 0,-2 3 0,2-3 0,0 0-1,-2-3 1,0-2-1,1-4 0,0-3 0,3-7 1,1-5-2,0-6 0,1-4-1,4-4-5,0-14-14,0 0-5,1-14 1,0-9-1</inkml:trace>
  <inkml:trace contextRef="#ctx0" brushRef="#br0" timeOffset="3635">3218 3517 2,'0'0'16,"0"0"0,-10 3 0,10-3-10,0 0-4,11 2 0,-2 1 0,-9-3 2,23 4 1,-8-1 1,3 3 0,1-1 1,3 4-2,-1 0-1,-1 4-1,0 2-2,0 4 1,-2 3-1,-3 3-1,-2 1 1,-4 3-1,-3 5 0,-3-2 1,-3 2-1,-3-2 0,-4-2 1,-1-2 0,-4-3 0,1-4 1,-5-6 0,2-3 1,-4-6 0,1-2 0,-2-7 0,2-3 0,-1-3 0,4-2-1,1-3 0,3-1-1,3-2 0,3 2 0,4-1-1,4 1 1,2 2-1,1 3-1,0 1 1,3 2 0,-10 7-1,15-8-1,-15 8-1,16-1-3,-16 1-5,14 5-7,-4-1-8,1 1 0,3 0 0</inkml:trace>
  <inkml:trace contextRef="#ctx0" brushRef="#br0" timeOffset="4296">3764 3642 3,'0'0'16,"0"0"-1,0 0-1,6 13-9,-6-13-4,0 14 1,0-4 0,-1 3 1,1 1 1,-1 3 1,1 0 1,0 5 0,-2 1 1,0 4 0,-3-1-1,4 4 0,-4-3-1,2 2 0,-1-4-1,3-2-1,0-5-1,3-2-1,1-5 0,-3-11 1,12 12-1,-2-11 1,0-4-1,2-2 1,0-3 0,2-2-1,0-2 1,3 0-1,-2-2 0,3 1 0,-1 0 0,0 1-1,1 0 1,1 2-1,-1 0 0,0 0 0,-2 3 1,-2 1-1,-3 2 0,-11 4 0,15-4 0,-15 4-1,0 0 1,7 12 0,-6 2-1,-1 2 1,0 6-1,-2 4 1,0 4 0,-2 1 0,2 4-1,-3-3-7,6 0-14,0-4-5,2-7-1,4-7 2</inkml:trace>
  <inkml:trace contextRef="#ctx0" brushRef="#br0" timeOffset="4967">4245 4129 2,'-3'12'15,"9"4"0,-3-4-4,7 0-7,4 1-1,4-5-2,2 2-1,3-5 1,2-3 0,0-4 0,-1-2 1,-3-4 0,-4-3 3,-3-5 0,-3 1 3,-6-5 1,-2 2 0,-9-5 0,1 3-1,-6-2 0,-1 5-3,-4 1 0,-3 5-3,-1 1-1,1 3 0,-1 5-2,0 2 0,2 4 0,-1 3 0,4 2-1,-1 0-1,5 3 0,-2-1-3,3 2-3,1 0-7,1-3-7,2 2-1,6-12 1</inkml:trace>
  <inkml:trace contextRef="#ctx0" brushRef="#br0" timeOffset="5437">4631 3482 10,'0'0'18,"2"-14"1,-2 14-2,0 0-7,0 0-8,0 0 1,-4-9 0,4 9 1,0 0-1,0 0 1,0 0 1,0 0-1,0 0 1,0 0-3,-6 10 0,6-10-1,-5 18 1,1-7-2,-2 4 1,2 5-1,-2 6 0,1 9 0,-3 7 0,-4 7 1,-1 9-1,-4 5 0,-1 2 1,-1 2-1,-1 2 1,0-3 0,1-6 0,4-7 0,1-10 0,5-6 0,2-7 1,1-8-1,2-7 1,2-6 0,2-9 0,0 0 0,0 0-1,0 0-1,0 0-3,0 0-7,-1-15-15,3 6-1,-1-4 0,3-2 0</inkml:trace>
  <inkml:trace contextRef="#ctx0" brushRef="#br0" timeOffset="6128">4675 4350 24,'-2'-11'23,"4"-2"0,5 2 1,3-2-12,-1-5-5,6 1-2,-1 0-1,3 1-1,0 1 0,0 4 1,-1 0 0,-2 4 0,-3 1-1,-2 2 0,-9 4-1,12-3 0,-12 3-1,10 7-1,-10-7 1,10 16-1,-3-4 0,1 2 0,1 3-1,0 0 1,0 3 0,-2-1 0,1 1 0,-4 0 0,0-1 0,-4 2 0,-4-2 1,-2-1-1,-2-1 1,-1-1 1,-4-3-1,3-1 1,-5-3-1,4-1 1,-6-4 0,3-2 0,-2-3 0,-2-1-1,0-4 2,-2-1-3,0-4 1,1-1-1,3-1 0,0 0-1,4 2-2,-2-4-1,7 5-1,-1-4-5,9 5-9,0-2-9,5-2-3,6-2 3,7-4-1</inkml:trace>
  <inkml:trace contextRef="#ctx0" brushRef="#br0" timeOffset="6879">5114 4266 6,'3'-9'19,"-3"9"-1,0 0-3,0 0-3,0 0-3,0 0-1,0 0-3,-3 9-1,3-9-1,-5 19 0,3-3-1,-1 3 1,0 7 1,-1 2 0,2 3-1,0 1 1,4 2-1,-1-3 0,4-1 0,3-4-1,5-4-1,5-4 0,6-7-1,0-5 0,5-6 0,0-7 0,0-4 1,-2-7 1,-3-1 0,-8-3 1,-1-1 0,-9-1 0,0 4 0,-4 1 0,-2 4-2,-3 3 0,1 1-1,2 11 0,-5-12-1,5 12-2,0 0-3,0 0-5,0 0-5,0 0-9,0 0-4,-9-8 1,9 8 2</inkml:trace>
  <inkml:trace contextRef="#ctx0" brushRef="#br0" timeOffset="7450">5826 3946 5,'0'0'19,"-11"-10"1,11 10 0,0 0-8,0 0-3,0 0-4,0 0 0,0 0-1,-10 8 0,10-8-1,0 0 0,0 10-1,0-10 1,-1 9-1,1-9 0,-2 15 1,-1-4-1,-1 4 0,-1 4 1,-2 9-2,-2 5 1,-5 9 0,-2 4 0,-4 10 0,-4 4 0,-2 4 0,-1 4 0,2-2 0,-1-3 0,4-3-1,4-7 0,6-7 0,5-6-1,6-8 0,9-7 1,5-8-3,11-4-1,4-12-4,10-2-7,-1-10-6,8-3-7,3-6 0,-5-5-1</inkml:trace>
  <inkml:trace contextRef="#ctx0" brushRef="#br0" timeOffset="8051">5416 4178 21,'20'9'19,"-20"-9"0,13-4-4,-1 5-4,0-2-1,5 4 1,0-4-1,11 5 0,-2-2 0,10 6-2,1-1-2,7 6-2,4 1-2,5 4-1,-2 4 0,0-1-1,0 2 0,-4 0 1,-3-2-1,-5-4 0,-9-2 0,-6-6-1,-5 1-4,-19-10-8,12 2-15,-12-2-1,-16-14 0,-2-2 0</inkml:trace>
  <inkml:trace contextRef="#ctx0" brushRef="#br0" timeOffset="8792">2215 4026 8,'0'0'17,"0"0"-1,0 0-5,0 0-4,0 0-1,0 0-1,0 0-1,0 0 0,0 0 1,0 0 0,4 11 0,-4-11-1,12 14 0,1-5 1,7 6 1,3 1 0,9 5 0,7 0-1,13 5 0,4 0 0,14 4-2,8 2 0,10 3-1,8 1-1,10 2 0,7 5-1,8 1 1,6 4-1,2 0 1,7 1-1,4-1 0,6 2 1,3-3 0,3-3-1,2-4 1,2-3-1,1-5 1,-4-2-1,-3-3 0,-9-3 0,-7-3 0,-10 0 1,-13-3-1,-15 1 0,-13-3 1,-15-1-1,-12-1 0,-14-2 0,-9-3 0,-10-2 0,-7-1 0,-6-3 0,-10-3 0,0 0 0,9 4 0,-9-4 0,0 0-1,-12-3-2,-1-4-9,-6 3-16,-4-3-2,-9-6 2,-7-5-1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80D35B-9E99-44EC-9F14-5DA44DB5CC1B}" type="slidenum">
              <a:rPr lang="en-US"/>
              <a:pPr>
                <a:defRPr/>
              </a:pPr>
              <a:t>‹#›</a:t>
            </a:fld>
            <a:endParaRPr lang="en-US"/>
          </a:p>
        </p:txBody>
      </p:sp>
    </p:spTree>
    <p:extLst>
      <p:ext uri="{BB962C8B-B14F-4D97-AF65-F5344CB8AC3E}">
        <p14:creationId xmlns:p14="http://schemas.microsoft.com/office/powerpoint/2010/main" val="1143810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ordnetweb.princeton.edu/perl/webwn?o2=&amp;o0=1&amp;o7=&amp;o5=&amp;o1=1&amp;o6=&amp;o4=&amp;o3=&amp;s=duck&amp;i=4&amp;h=00000000" TargetMode="External"/><Relationship Id="rId13" Type="http://schemas.openxmlformats.org/officeDocument/2006/relationships/hyperlink" Target="http://wordnetweb.princeton.edu/perl/webwn?o2=&amp;o0=1&amp;o7=&amp;o5=&amp;o1=1&amp;o6=&amp;o4=&amp;o3=&amp;s=duck&amp;i=7&amp;h=00000000" TargetMode="External"/><Relationship Id="rId18" Type="http://schemas.openxmlformats.org/officeDocument/2006/relationships/hyperlink" Target="http://wordnetweb.princeton.edu/perl/webwn?o2=&amp;o0=1&amp;o7=&amp;o5=&amp;o1=1&amp;o6=&amp;o4=&amp;o3=&amp;s=circumvent" TargetMode="External"/><Relationship Id="rId3" Type="http://schemas.openxmlformats.org/officeDocument/2006/relationships/hyperlink" Target="http://wordnetweb.princeton.edu/perl/webwn?o2=&amp;o0=1&amp;o7=&amp;o5=&amp;o1=1&amp;o6=&amp;o4=&amp;o3=&amp;s=duck&amp;i=0&amp;h=00000000" TargetMode="External"/><Relationship Id="rId21" Type="http://schemas.openxmlformats.org/officeDocument/2006/relationships/hyperlink" Target="http://wordnetweb.princeton.edu/perl/webwn?o2=&amp;o0=1&amp;o7=&amp;o5=&amp;o1=1&amp;o6=&amp;o4=&amp;o3=&amp;s=skirt" TargetMode="External"/><Relationship Id="rId7" Type="http://schemas.openxmlformats.org/officeDocument/2006/relationships/hyperlink" Target="http://wordnetweb.princeton.edu/perl/webwn?o2=&amp;o0=1&amp;o7=&amp;o5=&amp;o1=1&amp;o6=&amp;o4=&amp;o3=&amp;s=duck&amp;i=3&amp;h=00000000" TargetMode="External"/><Relationship Id="rId12" Type="http://schemas.openxmlformats.org/officeDocument/2006/relationships/hyperlink" Target="http://wordnetweb.princeton.edu/perl/webwn?o2=&amp;o0=1&amp;o7=&amp;o5=&amp;o1=1&amp;o6=&amp;o4=&amp;o3=&amp;s=douse" TargetMode="External"/><Relationship Id="rId17" Type="http://schemas.openxmlformats.org/officeDocument/2006/relationships/hyperlink" Target="http://wordnetweb.princeton.edu/perl/webwn?o2=&amp;o0=1&amp;o7=&amp;o5=&amp;o1=1&amp;o6=&amp;o4=&amp;o3=&amp;s=put+off" TargetMode="External"/><Relationship Id="rId2" Type="http://schemas.openxmlformats.org/officeDocument/2006/relationships/slide" Target="../slides/slide32.xml"/><Relationship Id="rId16" Type="http://schemas.openxmlformats.org/officeDocument/2006/relationships/hyperlink" Target="http://wordnetweb.princeton.edu/perl/webwn?o2=&amp;o0=1&amp;o7=&amp;o5=&amp;o1=1&amp;o6=&amp;o4=&amp;o3=&amp;s=evade" TargetMode="External"/><Relationship Id="rId20" Type="http://schemas.openxmlformats.org/officeDocument/2006/relationships/hyperlink" Target="http://wordnetweb.princeton.edu/perl/webwn?o2=&amp;o0=1&amp;o7=&amp;o5=&amp;o1=1&amp;o6=&amp;o4=&amp;o3=&amp;s=elude" TargetMode="External"/><Relationship Id="rId1" Type="http://schemas.openxmlformats.org/officeDocument/2006/relationships/notesMaster" Target="../notesMasters/notesMaster1.xml"/><Relationship Id="rId6" Type="http://schemas.openxmlformats.org/officeDocument/2006/relationships/hyperlink" Target="http://wordnetweb.princeton.edu/perl/webwn?o2=&amp;o0=1&amp;o7=&amp;o5=&amp;o1=1&amp;o6=&amp;o4=&amp;o3=&amp;s=duck&amp;i=2&amp;h=00000000" TargetMode="External"/><Relationship Id="rId11" Type="http://schemas.openxmlformats.org/officeDocument/2006/relationships/hyperlink" Target="http://wordnetweb.princeton.edu/perl/webwn?o2=&amp;o0=1&amp;o7=&amp;o5=&amp;o1=1&amp;o6=&amp;o4=&amp;o3=&amp;s=dip" TargetMode="External"/><Relationship Id="rId5" Type="http://schemas.openxmlformats.org/officeDocument/2006/relationships/hyperlink" Target="http://wordnetweb.princeton.edu/perl/webwn?o2=&amp;o0=1&amp;o7=&amp;o5=&amp;o1=1&amp;o6=&amp;o4=&amp;o3=&amp;s=duck's+egg" TargetMode="External"/><Relationship Id="rId15" Type="http://schemas.openxmlformats.org/officeDocument/2006/relationships/hyperlink" Target="http://wordnetweb.princeton.edu/perl/webwn?o2=&amp;o0=1&amp;o7=&amp;o5=&amp;o1=1&amp;o6=&amp;o4=&amp;o3=&amp;s=fudge" TargetMode="External"/><Relationship Id="rId23" Type="http://schemas.openxmlformats.org/officeDocument/2006/relationships/hyperlink" Target="http://wordnetweb.princeton.edu/perl/webwn?o2=&amp;o0=1&amp;o7=&amp;o5=&amp;o1=1&amp;o6=&amp;o4=&amp;o3=&amp;s=sidestep" TargetMode="External"/><Relationship Id="rId10" Type="http://schemas.openxmlformats.org/officeDocument/2006/relationships/hyperlink" Target="http://wordnetweb.princeton.edu/perl/webwn?o2=&amp;o0=1&amp;o7=&amp;o5=&amp;o1=1&amp;o6=&amp;o4=&amp;o3=&amp;s=duck&amp;i=6&amp;h=00000000" TargetMode="External"/><Relationship Id="rId19" Type="http://schemas.openxmlformats.org/officeDocument/2006/relationships/hyperlink" Target="http://wordnetweb.princeton.edu/perl/webwn?o2=&amp;o0=1&amp;o7=&amp;o5=&amp;o1=1&amp;o6=&amp;o4=&amp;o3=&amp;s=parry" TargetMode="External"/><Relationship Id="rId4" Type="http://schemas.openxmlformats.org/officeDocument/2006/relationships/hyperlink" Target="http://wordnetweb.princeton.edu/perl/webwn?o2=&amp;o0=1&amp;o7=&amp;o5=&amp;o1=1&amp;o6=&amp;o4=&amp;o3=&amp;s=duck&amp;i=1&amp;h=00000000" TargetMode="External"/><Relationship Id="rId9" Type="http://schemas.openxmlformats.org/officeDocument/2006/relationships/hyperlink" Target="http://wordnetweb.princeton.edu/perl/webwn?o2=&amp;o0=1&amp;o7=&amp;o5=&amp;o1=1&amp;o6=&amp;o4=&amp;o3=&amp;s=duck&amp;i=5&amp;h=00000000" TargetMode="External"/><Relationship Id="rId14" Type="http://schemas.openxmlformats.org/officeDocument/2006/relationships/hyperlink" Target="http://wordnetweb.princeton.edu/perl/webwn?o2=&amp;o0=1&amp;o7=&amp;o5=&amp;o1=1&amp;o6=&amp;o4=&amp;o3=&amp;s=hedge" TargetMode="External"/><Relationship Id="rId22" Type="http://schemas.openxmlformats.org/officeDocument/2006/relationships/hyperlink" Target="http://wordnetweb.princeton.edu/perl/webwn?o2=&amp;o0=1&amp;o7=&amp;o5=&amp;o1=1&amp;o6=&amp;o4=&amp;o3=&amp;s=dodg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aclweb.org/anthology/2020.tacl-1.15.pdf"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www.aclweb.org/anthology/people/h/hideki-nakayama/" TargetMode="External"/><Relationship Id="rId4" Type="http://schemas.openxmlformats.org/officeDocument/2006/relationships/hyperlink" Target="https://www.aclweb.org/anthology/people/n/noriki-nishida/"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openreview.net/revisions?id=ryxQuANKPB" TargetMode="External"/><Relationship Id="rId3" Type="http://schemas.openxmlformats.org/officeDocument/2006/relationships/hyperlink" Target="https://openreview.net/profile?email=yihengz1%40cs.cmu.edu" TargetMode="External"/><Relationship Id="rId7" Type="http://schemas.openxmlformats.org/officeDocument/2006/relationships/hyperlink" Target="https://openreview.net/forum?id=ryxQuANKPB"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openreview.net/profile?email=joyu%40ucdavis.edu" TargetMode="External"/><Relationship Id="rId5" Type="http://schemas.openxmlformats.org/officeDocument/2006/relationships/hyperlink" Target="https://openreview.net/profile?email=awb%40cs.cmu.edu" TargetMode="External"/><Relationship Id="rId4" Type="http://schemas.openxmlformats.org/officeDocument/2006/relationships/hyperlink" Target="https://openreview.net/profile?email=ytsvetko%40cs.cmu.edu" TargetMode="External"/><Relationship Id="rId9" Type="http://schemas.openxmlformats.org/officeDocument/2006/relationships/hyperlink" Target="https://openreview.net/attachment?id=ryxQuANKPB&amp;name=original_pdf"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insider.com/new-york-times-nick-bilton-on-siri-2012-7"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insider.com/siri-review-2012-10" TargetMode="External"/><Relationship Id="rId5" Type="http://schemas.openxmlformats.org/officeDocument/2006/relationships/hyperlink" Target="http://www.businessinsider.com/siri-on-the-iphone-5-2012-9" TargetMode="External"/><Relationship Id="rId4" Type="http://schemas.openxmlformats.org/officeDocument/2006/relationships/hyperlink" Target="http://www.businessinsider.com/i-wish-i-could-take-siri-off-my-phone-2012-4"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C89B37F-57B1-4C26-97EA-F76FA148583E}" type="slidenum">
              <a:rPr lang="en-US" smtClean="0"/>
              <a:pPr/>
              <a:t>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a:defRPr/>
            </a:pPr>
            <a:r>
              <a:rPr lang="en-CA" dirty="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dirty="0"/>
          </a:p>
          <a:p>
            <a:r>
              <a:rPr lang="en-CA" dirty="0"/>
              <a:t>……</a:t>
            </a:r>
          </a:p>
          <a:p>
            <a:r>
              <a:rPr lang="en-CA" dirty="0"/>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dirty="0" err="1"/>
              <a:t>Rhodin</a:t>
            </a:r>
            <a:r>
              <a:rPr lang="en-CA" dirty="0"/>
              <a:t>, who will run the new division, calls it “one of the most significant innovations in the history of our company.” </a:t>
            </a:r>
            <a:r>
              <a:rPr lang="en-CA" dirty="0" err="1"/>
              <a:t>Ginni</a:t>
            </a:r>
            <a:r>
              <a:rPr lang="en-CA" dirty="0"/>
              <a:t> </a:t>
            </a:r>
            <a:r>
              <a:rPr lang="en-CA" dirty="0" err="1"/>
              <a:t>Rometty</a:t>
            </a:r>
            <a:r>
              <a:rPr lang="en-CA" dirty="0"/>
              <a:t>, IBM’s boss since early 2012, has reportedly predicted that it will be a $10 billion a year business within a decade.</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27133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am involved in a new project to predict a</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common brain disease that contributes to strokes and dementia</a:t>
            </a:r>
          </a:p>
          <a:p>
            <a:r>
              <a:rPr lang="en-US" sz="1200" b="1" kern="1200" dirty="0">
                <a:solidFill>
                  <a:schemeClr val="tx1"/>
                </a:solidFill>
                <a:effectLst/>
                <a:latin typeface="+mn-lt"/>
                <a:ea typeface="+mn-ea"/>
                <a:cs typeface="+mn-cs"/>
              </a:rPr>
              <a:t>This disease can only be detected by costly MRI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Cerebral Small Vessel Disease is a common neurodegenerative condition that contributes to 20% of ischemic stroke, more than half of intracerebral hemorrhage and almost half of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Clinical MRI scans will be rated for white matter </a:t>
            </a:r>
            <a:r>
              <a:rPr lang="en-US" sz="1200" kern="1200" dirty="0" err="1">
                <a:solidFill>
                  <a:schemeClr val="tx1"/>
                </a:solidFill>
                <a:effectLst/>
                <a:latin typeface="+mn-lt"/>
                <a:ea typeface="+mn-ea"/>
                <a:cs typeface="+mn-cs"/>
              </a:rPr>
              <a:t>hyperintensities</a:t>
            </a:r>
            <a:r>
              <a:rPr lang="en-US" sz="1200" kern="1200" dirty="0">
                <a:solidFill>
                  <a:schemeClr val="tx1"/>
                </a:solidFill>
                <a:effectLst/>
                <a:latin typeface="+mn-lt"/>
                <a:ea typeface="+mn-ea"/>
                <a:cs typeface="+mn-cs"/>
              </a:rPr>
              <a:t> of presumed vascular origin using the </a:t>
            </a:r>
            <a:r>
              <a:rPr lang="en-US" sz="1200" kern="1200" dirty="0" err="1">
                <a:solidFill>
                  <a:schemeClr val="tx1"/>
                </a:solidFill>
                <a:effectLst/>
                <a:latin typeface="+mn-lt"/>
                <a:ea typeface="+mn-ea"/>
                <a:cs typeface="+mn-cs"/>
              </a:rPr>
              <a:t>Fazekas</a:t>
            </a:r>
            <a:r>
              <a:rPr lang="en-US" sz="1200" kern="1200" dirty="0">
                <a:solidFill>
                  <a:schemeClr val="tx1"/>
                </a:solidFill>
                <a:effectLst/>
                <a:latin typeface="+mn-lt"/>
                <a:ea typeface="+mn-ea"/>
                <a:cs typeface="+mn-cs"/>
              </a:rPr>
              <a:t> scale. </a:t>
            </a:r>
            <a:r>
              <a:rPr lang="en-US" sz="1200" kern="1200" dirty="0" err="1">
                <a:solidFill>
                  <a:schemeClr val="tx1"/>
                </a:solidFill>
                <a:effectLst/>
                <a:latin typeface="+mn-lt"/>
                <a:ea typeface="+mn-ea"/>
                <a:cs typeface="+mn-cs"/>
              </a:rPr>
              <a:t>Microbleeds</a:t>
            </a:r>
            <a:r>
              <a:rPr lang="en-US" sz="1200" kern="1200" dirty="0">
                <a:solidFill>
                  <a:schemeClr val="tx1"/>
                </a:solidFill>
                <a:effectLst/>
                <a:latin typeface="+mn-lt"/>
                <a:ea typeface="+mn-ea"/>
                <a:cs typeface="+mn-cs"/>
              </a:rPr>
              <a:t> will be ascertained using the BOMBS scale, </a:t>
            </a:r>
            <a:r>
              <a:rPr lang="en-US" sz="1200" b="1" kern="1200" dirty="0">
                <a:solidFill>
                  <a:schemeClr val="tx1"/>
                </a:solidFill>
                <a:effectLst/>
                <a:latin typeface="+mn-lt"/>
                <a:ea typeface="+mn-ea"/>
                <a:cs typeface="+mn-cs"/>
              </a:rPr>
              <a:t>enlarged perivascular spaces </a:t>
            </a:r>
            <a:r>
              <a:rPr lang="en-US" sz="1200" kern="1200" dirty="0">
                <a:solidFill>
                  <a:schemeClr val="tx1"/>
                </a:solidFill>
                <a:effectLst/>
                <a:latin typeface="+mn-lt"/>
                <a:ea typeface="+mn-ea"/>
                <a:cs typeface="+mn-cs"/>
              </a:rPr>
              <a:t>using the Edinburgh score and </a:t>
            </a:r>
            <a:r>
              <a:rPr lang="en-US" sz="1200" kern="1200" dirty="0" err="1">
                <a:solidFill>
                  <a:schemeClr val="tx1"/>
                </a:solidFill>
                <a:effectLst/>
                <a:latin typeface="+mn-lt"/>
                <a:ea typeface="+mn-ea"/>
                <a:cs typeface="+mn-cs"/>
              </a:rPr>
              <a:t>lacunes</a:t>
            </a:r>
            <a:r>
              <a:rPr lang="en-US" sz="1200" kern="1200" dirty="0">
                <a:solidFill>
                  <a:schemeClr val="tx1"/>
                </a:solidFill>
                <a:effectLst/>
                <a:latin typeface="+mn-lt"/>
                <a:ea typeface="+mn-ea"/>
                <a:cs typeface="+mn-cs"/>
              </a:rPr>
              <a:t> confirmed using international consensus criteria. Rating scales for the variables above will be converted to dichotomous point scores and summed to create a modified score summarizing total brain burden of cerebral small vessel disease (SVD score).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561CF-9D3F-47B5-ADED-856E7ADD0ED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3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Our goal is to predict </a:t>
            </a:r>
            <a:r>
              <a:rPr lang="en-CA" b="1" dirty="0"/>
              <a:t>Small Vessel Disease from how a person describes the “Cookie Theft” picture</a:t>
            </a:r>
          </a:p>
          <a:p>
            <a:r>
              <a:rPr lang="en-CA" sz="1200" b="1" kern="1200" dirty="0">
                <a:solidFill>
                  <a:schemeClr val="tx1"/>
                </a:solidFill>
                <a:effectLst/>
                <a:latin typeface="+mn-lt"/>
                <a:ea typeface="+mn-ea"/>
                <a:cs typeface="+mn-cs"/>
              </a:rPr>
              <a:t>Previous work has shown this to work for predicting Alzheimer </a:t>
            </a:r>
          </a:p>
          <a:p>
            <a:r>
              <a:rPr lang="en-CA" sz="1200" b="1" kern="1200" dirty="0">
                <a:solidFill>
                  <a:schemeClr val="tx1"/>
                </a:solidFill>
                <a:effectLst/>
                <a:latin typeface="+mn-lt"/>
                <a:ea typeface="+mn-ea"/>
                <a:cs typeface="+mn-cs"/>
              </a:rPr>
              <a:t>We will improve performance on </a:t>
            </a:r>
            <a:r>
              <a:rPr lang="en-CA" sz="1200" b="1" kern="1200" dirty="0" err="1">
                <a:solidFill>
                  <a:schemeClr val="tx1"/>
                </a:solidFill>
                <a:effectLst/>
                <a:latin typeface="+mn-lt"/>
                <a:ea typeface="+mn-ea"/>
                <a:cs typeface="+mn-cs"/>
              </a:rPr>
              <a:t>Alsheimer</a:t>
            </a:r>
            <a:r>
              <a:rPr lang="en-CA" sz="1200" b="1" kern="1200" dirty="0">
                <a:solidFill>
                  <a:schemeClr val="tx1"/>
                </a:solidFill>
                <a:effectLst/>
                <a:latin typeface="+mn-lt"/>
                <a:ea typeface="+mn-ea"/>
                <a:cs typeface="+mn-cs"/>
              </a:rPr>
              <a:t> </a:t>
            </a:r>
            <a:r>
              <a:rPr lang="en-CA" b="1" dirty="0"/>
              <a:t>and extend techniques to Small Vessel Disease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will undergo voice recordings describing the “Cookie Theft Picture” from the NIH Stroke Scale. Recordings will be transcribed and using tools like the Syntactic Complexity Analyzer (Lu’s L2), the Stanford parser and the </a:t>
            </a:r>
            <a:r>
              <a:rPr lang="en-US" sz="1200" kern="1200" dirty="0" err="1">
                <a:solidFill>
                  <a:schemeClr val="tx1"/>
                </a:solidFill>
                <a:effectLst/>
                <a:latin typeface="+mn-lt"/>
                <a:ea typeface="+mn-ea"/>
                <a:cs typeface="+mn-cs"/>
              </a:rPr>
              <a:t>Keyplex</a:t>
            </a:r>
            <a:r>
              <a:rPr lang="en-US" sz="1200" kern="1200" dirty="0">
                <a:solidFill>
                  <a:schemeClr val="tx1"/>
                </a:solidFill>
                <a:effectLst/>
                <a:latin typeface="+mn-lt"/>
                <a:ea typeface="+mn-ea"/>
                <a:cs typeface="+mn-cs"/>
              </a:rPr>
              <a:t> textual analysis program, a large number of linguistic features will be extracted. These will include lexical features (</a:t>
            </a:r>
            <a:r>
              <a:rPr lang="en-CA" sz="1200" kern="1200" dirty="0">
                <a:solidFill>
                  <a:schemeClr val="tx1"/>
                </a:solidFill>
                <a:effectLst/>
                <a:latin typeface="+mn-lt"/>
                <a:ea typeface="+mn-ea"/>
                <a:cs typeface="+mn-cs"/>
              </a:rPr>
              <a:t>part-of-speech</a:t>
            </a:r>
            <a:r>
              <a:rPr lang="en-US" sz="1200" kern="1200" dirty="0">
                <a:solidFill>
                  <a:schemeClr val="tx1"/>
                </a:solidFill>
                <a:effectLst/>
                <a:latin typeface="+mn-lt"/>
                <a:ea typeface="+mn-ea"/>
                <a:cs typeface="+mn-cs"/>
              </a:rPr>
              <a:t>, word types and frequencies), syntactic complexity, </a:t>
            </a:r>
            <a:r>
              <a:rPr lang="en-CA" sz="1200" kern="1200" dirty="0">
                <a:solidFill>
                  <a:schemeClr val="tx1"/>
                </a:solidFill>
                <a:effectLst/>
                <a:latin typeface="+mn-lt"/>
                <a:ea typeface="+mn-ea"/>
                <a:cs typeface="+mn-cs"/>
              </a:rPr>
              <a:t>grammaticality, fluency, vocabulary richness, and acoustic features (see (Fraser et al. 2015) for a recent study on predicting Alzheimer, which considered 370 features).</a:t>
            </a:r>
          </a:p>
          <a:p>
            <a:r>
              <a:rPr lang="en-US" sz="1200" kern="1200" dirty="0">
                <a:solidFill>
                  <a:schemeClr val="tx1"/>
                </a:solidFill>
                <a:effectLst/>
                <a:latin typeface="+mn-lt"/>
                <a:ea typeface="+mn-ea"/>
                <a:cs typeface="+mn-cs"/>
              </a:rPr>
              <a:t> These features will be used to “train” machine learning classifiers to assign transcripts to the CSVD versus the healthy controls.  Expanding on previous work, we will apply more sophisticated machine learning algorithms and experiment with domain adaptation. First, instead of simply applying state-of-the-art machine learning techniques (e.g., Support Vector Machines) with default parameters (as was done in previous works on </a:t>
            </a:r>
            <a:r>
              <a:rPr lang="en-CA" sz="1200" kern="1200" dirty="0">
                <a:solidFill>
                  <a:schemeClr val="tx1"/>
                </a:solidFill>
                <a:effectLst/>
                <a:latin typeface="+mn-lt"/>
                <a:ea typeface="+mn-ea"/>
                <a:cs typeface="+mn-cs"/>
              </a:rPr>
              <a:t>Alzheimer)</a:t>
            </a:r>
            <a:r>
              <a:rPr lang="en-US" sz="1200" kern="1200" dirty="0">
                <a:solidFill>
                  <a:schemeClr val="tx1"/>
                </a:solidFill>
                <a:effectLst/>
                <a:latin typeface="+mn-lt"/>
                <a:ea typeface="+mn-ea"/>
                <a:cs typeface="+mn-cs"/>
              </a:rPr>
              <a:t>, we will explore the benefits of automated hyper-parameter tuning (Thornton et al., 2012) on CSVD detection.  Secondly, we will investigate if larger datasets which were collected to predict other cerebral diseases from transcriptions and recordings of speech samples can be leveraged via domain adaptation for predicting CSVD.</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561CF-9D3F-47B5-ADED-856E7ADD0ED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2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383763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4443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87312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327872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22E62C6-6751-4E1E-B8EE-CB26CB7A1EBC}" type="slidenum">
              <a:rPr lang="en-US" smtClean="0"/>
              <a:pPr/>
              <a:t>20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t>Natural language Processing / Computational Linguistics  we’ll use these two term interchangeably</a:t>
            </a:r>
          </a:p>
          <a:p>
            <a:pPr eaLnBrk="1" hangingPunct="1"/>
            <a:endParaRPr lang="en-US"/>
          </a:p>
          <a:p>
            <a:pPr eaLnBrk="1" hangingPunct="1"/>
            <a:r>
              <a:rPr lang="en-US"/>
              <a:t>Simply put, computational linguistics is the scientific study of language from a computational perspective. </a:t>
            </a:r>
          </a:p>
          <a:p>
            <a:pPr eaLnBrk="1" hangingPunct="1"/>
            <a:r>
              <a:rPr lang="en-US"/>
              <a:t>Computational linguists are interested in providing computational models of various kinds of linguistic phenomena. </a:t>
            </a:r>
          </a:p>
          <a:p>
            <a:pPr eaLnBrk="1" hangingPunct="1"/>
            <a:r>
              <a:rPr lang="en-US"/>
              <a:t>These models may be "knowledge-based" ("hand-crafted") or "data-driven" ("statistical" or "empirical"). </a:t>
            </a:r>
          </a:p>
          <a:p>
            <a:pPr eaLnBrk="1" hangingPunct="1"/>
            <a:r>
              <a:rPr lang="en-US"/>
              <a:t>Work in computational linguistics is in some cases motivated from a scientific perspective in that one is trying to</a:t>
            </a:r>
          </a:p>
          <a:p>
            <a:pPr eaLnBrk="1" hangingPunct="1"/>
            <a:r>
              <a:rPr lang="en-US"/>
              <a:t>provide a computational explanation for a particular linguistic or psycholinguistic phenomenon; and in other cases</a:t>
            </a:r>
          </a:p>
          <a:p>
            <a:pPr eaLnBrk="1" hangingPunct="1"/>
            <a:r>
              <a:rPr lang="en-US"/>
              <a:t>the motivation may be more purely technological in that one wants to provide a working component of a speech or </a:t>
            </a:r>
          </a:p>
          <a:p>
            <a:pPr eaLnBrk="1" hangingPunct="1"/>
            <a:r>
              <a:rPr lang="en-US"/>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CB2952-87C0-4DB2-B9C4-B6C8035C5D80}" type="slidenum">
              <a:rPr lang="en-US" smtClean="0"/>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4C5647D-3CEC-49F8-9970-DB1681FB02DC}" type="slidenum">
              <a:rPr lang="en-US" smtClean="0"/>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Linguistics part of Comp. Ling. !</a:t>
            </a:r>
          </a:p>
          <a:p>
            <a:pPr eaLnBrk="1" hangingPunct="1"/>
            <a:endParaRPr lang="en-US"/>
          </a:p>
          <a:p>
            <a:pPr eaLnBrk="1" hangingPunct="1"/>
            <a:r>
              <a:rPr lang="en-US"/>
              <a:t>Phonetics studies the physical nature of speech sounds: their articulation, acoustic properties and perceptual characteristics</a:t>
            </a:r>
          </a:p>
          <a:p>
            <a:pPr eaLnBrk="1" hangingPunct="1"/>
            <a:r>
              <a:rPr lang="en-US"/>
              <a:t>Phonology: what is the inventory of basic sounds (phonemes) in the language and what combinations are 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t>Introductions?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5A1623C-BC6A-4CCC-A0FC-94F19258B222}" type="slidenum">
              <a:rPr lang="en-US" smtClean="0"/>
              <a:pPr/>
              <a:t>23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t>Inflectional and derivational</a:t>
            </a:r>
          </a:p>
          <a:p>
            <a:pPr eaLnBrk="1" hangingPunct="1"/>
            <a:r>
              <a:rPr lang="en-US" dirty="0"/>
              <a:t>Tense: the category that encodes the time of an event with reference to the moment of speaking</a:t>
            </a:r>
          </a:p>
          <a:p>
            <a:pPr eaLnBrk="1" hangingPunct="1"/>
            <a:r>
              <a:rPr lang="en-US" dirty="0"/>
              <a:t>Others? Compounding: happy hour(</a:t>
            </a:r>
            <a:r>
              <a:rPr lang="en-US" dirty="0" err="1"/>
              <a:t>Adj+N</a:t>
            </a:r>
            <a:r>
              <a:rPr lang="en-US" dirty="0"/>
              <a:t>), bookcase (N+N), overload (</a:t>
            </a:r>
            <a:r>
              <a:rPr lang="en-US" dirty="0" err="1"/>
              <a:t>Prep+N</a:t>
            </a:r>
            <a:r>
              <a:rPr lang="en-US" dirty="0"/>
              <a:t>), washcloth (V+N)</a:t>
            </a:r>
          </a:p>
          <a:p>
            <a:pPr eaLnBrk="1" hangingPunct="1"/>
            <a:r>
              <a:rPr lang="en-US" dirty="0"/>
              <a:t>Adjectives derived from nouns and verbs computation-al, manage-able</a:t>
            </a:r>
          </a:p>
          <a:p>
            <a:pPr eaLnBrk="1" hangingPunct="1"/>
            <a:r>
              <a:rPr lang="en-US" dirty="0"/>
              <a:t>Act  </a:t>
            </a:r>
            <a:r>
              <a:rPr lang="en-US" dirty="0" err="1"/>
              <a:t>act</a:t>
            </a:r>
            <a:r>
              <a:rPr lang="en-US" dirty="0"/>
              <a:t>-</a:t>
            </a:r>
            <a:r>
              <a:rPr lang="en-US" dirty="0" err="1"/>
              <a:t>ive</a:t>
            </a:r>
            <a:r>
              <a:rPr lang="en-US" dirty="0"/>
              <a:t> act-</a:t>
            </a:r>
            <a:r>
              <a:rPr lang="en-US" dirty="0" err="1"/>
              <a:t>ive</a:t>
            </a:r>
            <a:r>
              <a:rPr lang="en-US" dirty="0"/>
              <a:t>-ate re- act-</a:t>
            </a:r>
            <a:r>
              <a:rPr lang="en-US" dirty="0" err="1"/>
              <a:t>ive</a:t>
            </a:r>
            <a:r>
              <a:rPr lang="en-US" dirty="0"/>
              <a:t>-ate </a:t>
            </a:r>
          </a:p>
          <a:p>
            <a:pPr eaLnBrk="1" hangingPunct="1"/>
            <a:endParaRPr lang="en-US" dirty="0"/>
          </a:p>
          <a:p>
            <a:pPr eaLnBrk="1" hangingPunct="1"/>
            <a:r>
              <a:rPr lang="en-US" dirty="0"/>
              <a:t>Free (boy) and bound (-s) morphemes</a:t>
            </a:r>
          </a:p>
          <a:p>
            <a:pPr eaLnBrk="1" hangingPunct="1"/>
            <a:endParaRPr lang="en-US" dirty="0"/>
          </a:p>
          <a:p>
            <a:pPr eaLnBrk="1" hangingPunct="1"/>
            <a:r>
              <a:rPr lang="en-US" dirty="0"/>
              <a:t>We can usefully divide morphemes into two classes</a:t>
            </a:r>
          </a:p>
          <a:p>
            <a:pPr lvl="1" eaLnBrk="1" hangingPunct="1"/>
            <a:r>
              <a:rPr lang="en-US" dirty="0">
                <a:solidFill>
                  <a:schemeClr val="accent2"/>
                </a:solidFill>
              </a:rPr>
              <a:t>Stems</a:t>
            </a:r>
            <a:r>
              <a:rPr lang="en-US" dirty="0"/>
              <a:t>: The core meaning bearing units</a:t>
            </a:r>
          </a:p>
          <a:p>
            <a:pPr lvl="1" eaLnBrk="1" hangingPunct="1"/>
            <a:r>
              <a:rPr lang="en-US" dirty="0">
                <a:solidFill>
                  <a:schemeClr val="accent2"/>
                </a:solidFill>
              </a:rPr>
              <a:t>Affixes</a:t>
            </a:r>
            <a:r>
              <a:rPr lang="en-US" dirty="0"/>
              <a:t>: Bits and pieces that adhere to stems to change their meanings and grammatical functions</a:t>
            </a:r>
          </a:p>
          <a:p>
            <a:pPr lvl="1" eaLnBrk="1" hangingPunct="1"/>
            <a:endParaRPr lang="en-US" dirty="0"/>
          </a:p>
          <a:p>
            <a:pPr eaLnBrk="1" hangingPunct="1"/>
            <a:r>
              <a:rPr lang="en-US" sz="1400" dirty="0"/>
              <a:t>Inflectional morphology: The resulting word</a:t>
            </a:r>
          </a:p>
          <a:p>
            <a:pPr lvl="1" eaLnBrk="1" hangingPunct="1"/>
            <a:r>
              <a:rPr lang="en-US" sz="1400" dirty="0">
                <a:solidFill>
                  <a:schemeClr val="tx2"/>
                </a:solidFill>
              </a:rPr>
              <a:t>Has the same word class as the original</a:t>
            </a:r>
          </a:p>
          <a:p>
            <a:pPr lvl="1" eaLnBrk="1" hangingPunct="1"/>
            <a:r>
              <a:rPr lang="en-US" sz="1400" dirty="0">
                <a:solidFill>
                  <a:schemeClr val="tx2"/>
                </a:solidFill>
              </a:rPr>
              <a:t>Serves a grammatical/semantic purpose different from the original</a:t>
            </a:r>
          </a:p>
          <a:p>
            <a:pPr lvl="1" eaLnBrk="1" hangingPunct="1"/>
            <a:endParaRPr lang="en-US" dirty="0"/>
          </a:p>
          <a:p>
            <a:pPr eaLnBrk="1" hangingPunct="1"/>
            <a:r>
              <a:rPr lang="en-US" sz="1400" dirty="0"/>
              <a:t>Derivational morphology is the messy stuff that no one ever taught you.</a:t>
            </a:r>
          </a:p>
          <a:p>
            <a:pPr lvl="1" eaLnBrk="1" hangingPunct="1"/>
            <a:r>
              <a:rPr lang="en-US" sz="1400" dirty="0"/>
              <a:t>Changes of word class </a:t>
            </a:r>
          </a:p>
          <a:p>
            <a:pPr lvl="1" eaLnBrk="1" hangingPunct="1"/>
            <a:r>
              <a:rPr lang="en-US" sz="1400" dirty="0"/>
              <a:t>Less Productive ( -ant V -&gt; N only with V of Latin origin!)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746E00D-5E4E-42CF-B60B-81BD9794FCB9}" type="slidenum">
              <a:rPr lang="en-US" smtClean="0"/>
              <a:pPr/>
              <a:t>24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Sentence formation how symbols of the language can be grouped and ordered together</a:t>
            </a:r>
          </a:p>
          <a:p>
            <a:pPr eaLnBrk="1" hangingPunct="1"/>
            <a:r>
              <a:rPr lang="en-US" dirty="0"/>
              <a:t>Part of speech: whether a word is a noun, verb or an adjective</a:t>
            </a:r>
          </a:p>
          <a:p>
            <a:pPr eaLnBrk="1" hangingPunct="1"/>
            <a:r>
              <a:rPr lang="en-US" dirty="0"/>
              <a:t>Based on Meaning/Inflection/Distribution</a:t>
            </a:r>
          </a:p>
          <a:p>
            <a:pPr eaLnBrk="1" hangingPunct="1"/>
            <a:r>
              <a:rPr lang="en-US" dirty="0"/>
              <a:t>Constituency: groups of words behave as a single unit or </a:t>
            </a:r>
          </a:p>
          <a:p>
            <a:pPr eaLnBrk="1" hangingPunct="1"/>
            <a:r>
              <a:rPr lang="en-US" dirty="0"/>
              <a:t>Based on:</a:t>
            </a:r>
          </a:p>
          <a:p>
            <a:pPr eaLnBrk="1" hangingPunct="1"/>
            <a:r>
              <a:rPr lang="en-US" dirty="0"/>
              <a:t>&lt;Substitution Test (they, it, do so)&gt; </a:t>
            </a:r>
          </a:p>
          <a:p>
            <a:pPr eaLnBrk="1" hangingPunct="1"/>
            <a:r>
              <a:rPr lang="en-US" dirty="0"/>
              <a:t>&lt;Movement Test&gt;</a:t>
            </a:r>
          </a:p>
          <a:p>
            <a:pPr eaLnBrk="1" hangingPunct="1"/>
            <a:r>
              <a:rPr lang="en-US" dirty="0"/>
              <a:t>&lt;Coordination Test&gt;</a:t>
            </a:r>
          </a:p>
          <a:p>
            <a:pPr eaLnBrk="1" hangingPunct="1"/>
            <a:endParaRPr lang="en-US" dirty="0"/>
          </a:p>
          <a:p>
            <a:pPr eaLnBrk="1" hangingPunct="1"/>
            <a:r>
              <a:rPr lang="en-US" dirty="0"/>
              <a:t>Words/phrases order (English SVO)</a:t>
            </a:r>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D90149A-9AD3-4CDB-BEBC-C7DDAD52BF6C}" type="slidenum">
              <a:rPr lang="en-US" smtClean="0"/>
              <a:pPr/>
              <a:t>25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How the meaning of a phrase is related to the meaning of its parts</a:t>
            </a:r>
          </a:p>
          <a:p>
            <a:pPr eaLnBrk="1" hangingPunct="1"/>
            <a:r>
              <a:rPr lang="en-US"/>
              <a:t>What sorts of meaning structures and meaning relations obtain in natural language</a:t>
            </a:r>
          </a:p>
          <a:p>
            <a:pPr eaLnBrk="1" hangingPunct="1"/>
            <a:r>
              <a:rPr lang="en-US"/>
              <a:t>Semantic relations among words</a:t>
            </a:r>
          </a:p>
          <a:p>
            <a:pPr eaLnBrk="1" hangingPunct="1"/>
            <a:r>
              <a:rPr lang="en-US"/>
              <a:t>Link linguistic inputs to a non-linguistic representation of the world</a:t>
            </a:r>
          </a:p>
          <a:p>
            <a:pPr eaLnBrk="1" hangingPunct="1"/>
            <a:r>
              <a:rPr lang="en-US"/>
              <a:t>First-Order Logics</a:t>
            </a:r>
          </a:p>
          <a:p>
            <a:pPr eaLnBrk="1" hangingPunct="1"/>
            <a:r>
              <a:rPr lang="en-US"/>
              <a:t>Symbol structures that corresponds to objects and relations among objects in some world being represented</a:t>
            </a:r>
          </a:p>
          <a:p>
            <a:pPr eaLnBrk="1" hangingPunct="1"/>
            <a:r>
              <a:rPr lang="en-US"/>
              <a:t>…Representation for a particular state of affairs in some world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174788B-CA4F-43E7-B66D-DB7DEA89288F}" type="slidenum">
              <a:rPr lang="en-US" smtClean="0"/>
              <a:pPr/>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t>Part of the meaning of a sentence does not come from the parts of the sentence itself or</a:t>
            </a:r>
          </a:p>
          <a:p>
            <a:pPr eaLnBrk="1" hangingPunct="1"/>
            <a:r>
              <a:rPr lang="en-US" dirty="0"/>
              <a:t>the way they are combined. Study of language used in context</a:t>
            </a:r>
          </a:p>
          <a:p>
            <a:pPr eaLnBrk="1" hangingPunct="1"/>
            <a:r>
              <a:rPr lang="en-US" dirty="0"/>
              <a:t>It comes from world knowledge or from inferences based on tacit conversational rules</a:t>
            </a:r>
          </a:p>
          <a:p>
            <a:pPr eaLnBrk="1" hangingPunct="1"/>
            <a:r>
              <a:rPr lang="en-US" dirty="0"/>
              <a:t>Context: beliefs, attitudes, physical environment, previous discourse/dialog</a:t>
            </a:r>
          </a:p>
          <a:p>
            <a:pPr eaLnBrk="1" hangingPunct="1"/>
            <a:r>
              <a:rPr lang="en-US" dirty="0"/>
              <a:t>Belief</a:t>
            </a:r>
          </a:p>
          <a:p>
            <a:pPr eaLnBrk="1" hangingPunct="1"/>
            <a:r>
              <a:rPr lang="en-US" dirty="0"/>
              <a:t>(1)</a:t>
            </a:r>
          </a:p>
          <a:p>
            <a:pPr eaLnBrk="1" hangingPunct="1"/>
            <a:r>
              <a:rPr lang="en-US" dirty="0"/>
              <a:t>Physical environment: We are watching someone performing an action</a:t>
            </a:r>
          </a:p>
          <a:p>
            <a:pPr eaLnBrk="1" hangingPunct="1"/>
            <a:r>
              <a:rPr lang="en-US" dirty="0"/>
              <a:t>Previous </a:t>
            </a:r>
            <a:r>
              <a:rPr lang="en-US" dirty="0" err="1"/>
              <a:t>Discourse”Mary</a:t>
            </a:r>
            <a:r>
              <a:rPr lang="en-US" dirty="0"/>
              <a:t> has been trying this exercise for a week.”</a:t>
            </a:r>
          </a:p>
          <a:p>
            <a:pPr eaLnBrk="1" hangingPunct="1"/>
            <a:r>
              <a:rPr lang="en-US" dirty="0"/>
              <a:t>(2)</a:t>
            </a:r>
          </a:p>
          <a:p>
            <a:pPr eaLnBrk="1" hangingPunct="1"/>
            <a:r>
              <a:rPr lang="en-US" dirty="0"/>
              <a:t>According to previous discourse could be either the judge or the prisoner</a:t>
            </a:r>
          </a:p>
          <a:p>
            <a:pPr eaLnBrk="1" hangingPunct="1"/>
            <a:r>
              <a:rPr lang="en-US" dirty="0"/>
              <a:t>(3)</a:t>
            </a:r>
          </a:p>
          <a:p>
            <a:pPr eaLnBrk="1" hangingPunct="1"/>
            <a:r>
              <a:rPr lang="en-US" dirty="0"/>
              <a:t>It is never interpreted as a Y/N question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70F159B-01E5-45A2-AB5F-E2B0EC02090D}" type="slidenum">
              <a:rPr lang="en-US" smtClean="0"/>
              <a:pPr/>
              <a:t>27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Natural language Processing / Computational Linguistics  we’ll use these two term interchangeably</a:t>
            </a:r>
          </a:p>
          <a:p>
            <a:pPr eaLnBrk="1" hangingPunct="1"/>
            <a:endParaRPr lang="en-US" dirty="0"/>
          </a:p>
          <a:p>
            <a:pPr eaLnBrk="1" hangingPunct="1"/>
            <a:r>
              <a:rPr lang="en-US" dirty="0"/>
              <a:t>Simply put, computational linguistics is the scientific study of language from a computational perspective. </a:t>
            </a:r>
          </a:p>
          <a:p>
            <a:pPr eaLnBrk="1" hangingPunct="1"/>
            <a:r>
              <a:rPr lang="en-US" dirty="0"/>
              <a:t>Computational linguists are interested in providing computational models of various kinds of linguistic phenomena. </a:t>
            </a:r>
          </a:p>
          <a:p>
            <a:pPr eaLnBrk="1" hangingPunct="1"/>
            <a:r>
              <a:rPr lang="en-US" dirty="0"/>
              <a:t>These models may be "knowledge-based" ("hand-crafted") or "data-driven" ("statistical" or "empirical"). </a:t>
            </a:r>
          </a:p>
          <a:p>
            <a:pPr eaLnBrk="1" hangingPunct="1"/>
            <a:r>
              <a:rPr lang="en-US" dirty="0"/>
              <a:t>Work in computational linguistics is in some cases motivated from a scientific perspective in that one is trying to</a:t>
            </a:r>
          </a:p>
          <a:p>
            <a:pPr eaLnBrk="1" hangingPunct="1"/>
            <a:r>
              <a:rPr lang="en-US" dirty="0"/>
              <a:t>provide a computational explanation for a particular linguistic or psycholinguistic phenomenon; and in other cases</a:t>
            </a:r>
          </a:p>
          <a:p>
            <a:pPr eaLnBrk="1" hangingPunct="1"/>
            <a:r>
              <a:rPr lang="en-US" dirty="0"/>
              <a:t>the motivation may be more purely technological in that one wants to provide a working component of a speech or </a:t>
            </a:r>
          </a:p>
          <a:p>
            <a:pPr eaLnBrk="1" hangingPunct="1"/>
            <a:r>
              <a:rPr lang="en-US" dirty="0"/>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0E98A36-71C9-47C0-9A94-16514C536EC3}" type="slidenum">
              <a:rPr lang="en-US" smtClean="0"/>
              <a:pPr/>
              <a:t>28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 to represent the linguistic knowledge….</a:t>
            </a:r>
          </a:p>
          <a:p>
            <a:pPr eaLnBrk="1" hangingPunct="1"/>
            <a:endParaRPr lang="en-US"/>
          </a:p>
          <a:p>
            <a:pPr eaLnBrk="1" hangingPunct="1"/>
            <a:r>
              <a:rPr lang="en-US"/>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F99753A-D4B4-4850-A1A5-FA86340BB797}" type="slidenum">
              <a:rPr lang="en-US" smtClean="0"/>
              <a:pPr/>
              <a:t>29</a:t>
            </a:fld>
            <a:endParaRPr lang="en-US"/>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r>
              <a:rPr lang="en-US"/>
              <a:t>… to represent the linguistic knowledge….</a:t>
            </a:r>
          </a:p>
          <a:p>
            <a:pPr eaLnBrk="1" hangingPunct="1"/>
            <a:endParaRPr lang="en-US"/>
          </a:p>
          <a:p>
            <a:pPr eaLnBrk="1" hangingPunct="1"/>
            <a:r>
              <a:rPr lang="en-US"/>
              <a:t>Takes as input a noun and returns singular form of the noun and whether it was in singular or plural form</a:t>
            </a:r>
          </a:p>
          <a:p>
            <a:pPr eaLnBrk="1" hangingPunct="1"/>
            <a:r>
              <a:rPr lang="en-US"/>
              <a:t>Takes the singular form and a morpho-feature for number (sing. Or pl.) and return the corresponding word</a:t>
            </a:r>
          </a:p>
          <a:p>
            <a:pPr eaLnBrk="1" hangingPunct="1"/>
            <a:r>
              <a:rPr lang="en-US"/>
              <a:t>Possible application? If you want to search in a text for</a:t>
            </a:r>
          </a:p>
          <a:p>
            <a:pPr eaLnBrk="1" hangingPunct="1"/>
            <a:r>
              <a:rPr lang="en-US"/>
              <a:t>We will se how this can be dome efficiently for all word types (not only nouns) and all possible inflections (not just plural)</a:t>
            </a:r>
          </a:p>
          <a:p>
            <a:pPr eaLnBrk="1" hangingPunct="1"/>
            <a:r>
              <a:rPr lang="en-US"/>
              <a:t>Key Concept #2: Parsing taking some input and producing some structure for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463E1D3-A51C-4BD2-BB0F-80C80FBBE2C4}" type="slidenum">
              <a:rPr lang="en-US" smtClean="0"/>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My Conceptual map</a:t>
            </a:r>
          </a:p>
          <a:p>
            <a:pPr eaLnBrk="1" hangingPunct="1"/>
            <a:r>
              <a:rPr lang="en-US"/>
              <a:t>Formal models that consists of states, transitions among states and input/output representations</a:t>
            </a:r>
          </a:p>
          <a:p>
            <a:pPr eaLnBrk="1" hangingPunct="1"/>
            <a:r>
              <a:rPr lang="en-US"/>
              <a:t>Non probabilistic no uncertainty</a:t>
            </a:r>
          </a:p>
          <a:p>
            <a:pPr eaLnBrk="1" hangingPunct="1"/>
            <a:r>
              <a:rPr lang="en-US"/>
              <a:t>We will go back to this throughout the course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8981149-FD76-4D90-A34A-6ABB79979930}" type="slidenum">
              <a:rPr lang="en-US" smtClean="0"/>
              <a:pPr/>
              <a:t>31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Many of the algorithms that we’ll study will turn out to be </a:t>
            </a:r>
            <a:r>
              <a:rPr lang="en-US">
                <a:solidFill>
                  <a:schemeClr val="accent2"/>
                </a:solidFill>
              </a:rPr>
              <a:t>transducers</a:t>
            </a:r>
            <a:r>
              <a:rPr lang="en-US"/>
              <a:t>; </a:t>
            </a:r>
          </a:p>
          <a:p>
            <a:pPr eaLnBrk="1" hangingPunct="1"/>
            <a:r>
              <a:rPr lang="en-US"/>
              <a:t>algorithms that take one kind of structure as input and output another.</a:t>
            </a:r>
          </a:p>
          <a:p>
            <a:pPr eaLnBrk="1" hangingPunct="1"/>
            <a:r>
              <a:rPr lang="en-US"/>
              <a:t>Take one kind of structure (including language) …. Output another (including language)</a:t>
            </a:r>
          </a:p>
          <a:p>
            <a:pPr eaLnBrk="1" hangingPunct="1"/>
            <a:endParaRPr lang="en-US"/>
          </a:p>
          <a:p>
            <a:pPr eaLnBrk="1" hangingPunct="1"/>
            <a:r>
              <a:rPr lang="en-US"/>
              <a:t>States represent pairings of partially processed inputs with partially constructed answers</a:t>
            </a:r>
          </a:p>
          <a:p>
            <a:pPr eaLnBrk="1" hangingPunct="1"/>
            <a:r>
              <a:rPr lang="en-US"/>
              <a:t>Goals are exhausted inputs paired with complete answers that satisfy some criteria.</a:t>
            </a:r>
          </a:p>
          <a:p>
            <a:pPr eaLnBrk="1" hangingPunct="1"/>
            <a:r>
              <a:rPr lang="en-US">
                <a:solidFill>
                  <a:srgbClr val="A50021"/>
                </a:solidFill>
              </a:rPr>
              <a:t>As with most interesting problems the spaces are normally too large to exhaustively explore</a:t>
            </a:r>
          </a:p>
          <a:p>
            <a:pPr eaLnBrk="1" hangingPunct="1"/>
            <a:endParaRPr lang="en-US"/>
          </a:p>
          <a:p>
            <a:pPr eaLnBrk="1" hangingPunct="1"/>
            <a:r>
              <a:rPr lang="en-US">
                <a:solidFill>
                  <a:srgbClr val="009900"/>
                </a:solidFill>
              </a:rPr>
              <a:t>Don’t do the same work over and over.</a:t>
            </a:r>
          </a:p>
          <a:p>
            <a:pPr eaLnBrk="1" hangingPunct="1"/>
            <a:r>
              <a:rPr lang="en-US">
                <a:solidFill>
                  <a:srgbClr val="FF9900"/>
                </a:solidFill>
              </a:rPr>
              <a:t>Avoid this by building and making use of solutions to sub-problems that must be invariant across all parts of the space.</a:t>
            </a:r>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EE7ADF5-F504-4121-9CD6-D5D309ED72A5}" type="slidenum">
              <a:rPr lang="en-US" smtClean="0"/>
              <a:pPr/>
              <a:t>32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a:t>Duck is also semantically ambiguous</a:t>
            </a:r>
          </a:p>
          <a:p>
            <a:pPr eaLnBrk="1" hangingPunct="1"/>
            <a:r>
              <a:rPr lang="en-US" dirty="0"/>
              <a:t>Find the most likely interpretation in the given context</a:t>
            </a:r>
          </a:p>
          <a:p>
            <a:r>
              <a:rPr lang="en-US" b="1" dirty="0"/>
              <a:t>Noun</a:t>
            </a:r>
          </a:p>
          <a:p>
            <a:r>
              <a:rPr lang="en-US" dirty="0">
                <a:hlinkClick r:id="rId3"/>
              </a:rPr>
              <a:t>S:</a:t>
            </a:r>
            <a:r>
              <a:rPr lang="en-US" dirty="0"/>
              <a:t> (n) </a:t>
            </a:r>
            <a:r>
              <a:rPr lang="en-US" b="1" dirty="0"/>
              <a:t>duck</a:t>
            </a:r>
            <a:r>
              <a:rPr lang="en-US" dirty="0"/>
              <a:t> (small wild or domesticated web-footed broad-billed swimming bird usually having a depressed body and short legs) </a:t>
            </a:r>
          </a:p>
          <a:p>
            <a:r>
              <a:rPr lang="en-US" dirty="0">
                <a:hlinkClick r:id="rId4"/>
              </a:rPr>
              <a:t>S:</a:t>
            </a:r>
            <a:r>
              <a:rPr lang="en-US" dirty="0"/>
              <a:t> (n) </a:t>
            </a:r>
            <a:r>
              <a:rPr lang="en-US" b="1" dirty="0"/>
              <a:t>duck</a:t>
            </a:r>
            <a:r>
              <a:rPr lang="en-US" dirty="0"/>
              <a:t>, </a:t>
            </a:r>
            <a:r>
              <a:rPr lang="en-US" dirty="0">
                <a:hlinkClick r:id="rId5"/>
              </a:rPr>
              <a:t>duck's egg</a:t>
            </a:r>
            <a:r>
              <a:rPr lang="en-US" dirty="0"/>
              <a:t> ((cricket) a score of nothing by a batsman) </a:t>
            </a:r>
          </a:p>
          <a:p>
            <a:r>
              <a:rPr lang="en-US" dirty="0">
                <a:hlinkClick r:id="rId6"/>
              </a:rPr>
              <a:t>S:</a:t>
            </a:r>
            <a:r>
              <a:rPr lang="en-US" dirty="0"/>
              <a:t> (n) </a:t>
            </a:r>
            <a:r>
              <a:rPr lang="en-US" b="1" dirty="0"/>
              <a:t>duck</a:t>
            </a:r>
            <a:r>
              <a:rPr lang="en-US" dirty="0"/>
              <a:t> (flesh of a duck (domestic or wild)) </a:t>
            </a:r>
          </a:p>
          <a:p>
            <a:r>
              <a:rPr lang="en-US" dirty="0">
                <a:hlinkClick r:id="rId7"/>
              </a:rPr>
              <a:t>S:</a:t>
            </a:r>
            <a:r>
              <a:rPr lang="en-US" dirty="0"/>
              <a:t> (n) </a:t>
            </a:r>
            <a:r>
              <a:rPr lang="en-US" b="1" dirty="0"/>
              <a:t>duck</a:t>
            </a:r>
            <a:r>
              <a:rPr lang="en-US" dirty="0"/>
              <a:t> (a heavy cotton fabric of plain weave; used for clothing and tents) </a:t>
            </a:r>
          </a:p>
          <a:p>
            <a:r>
              <a:rPr lang="en-US" b="1" dirty="0"/>
              <a:t>Verb</a:t>
            </a:r>
          </a:p>
          <a:p>
            <a:r>
              <a:rPr lang="en-US" dirty="0">
                <a:hlinkClick r:id="rId8"/>
              </a:rPr>
              <a:t>S:</a:t>
            </a:r>
            <a:r>
              <a:rPr lang="en-US" dirty="0"/>
              <a:t> (v) </a:t>
            </a:r>
            <a:r>
              <a:rPr lang="en-US" b="1" dirty="0"/>
              <a:t>duck</a:t>
            </a:r>
            <a:r>
              <a:rPr lang="en-US" dirty="0"/>
              <a:t> (to move (the head or body) quickly downwards or away) </a:t>
            </a:r>
            <a:r>
              <a:rPr lang="en-US" i="1" dirty="0"/>
              <a:t>"Before he could duck, another stone struck him"</a:t>
            </a:r>
            <a:endParaRPr lang="en-US" dirty="0"/>
          </a:p>
          <a:p>
            <a:r>
              <a:rPr lang="en-US" dirty="0">
                <a:hlinkClick r:id="rId9"/>
              </a:rPr>
              <a:t>S:</a:t>
            </a:r>
            <a:r>
              <a:rPr lang="en-US" dirty="0"/>
              <a:t> (v) </a:t>
            </a:r>
            <a:r>
              <a:rPr lang="en-US" b="1" dirty="0"/>
              <a:t>duck</a:t>
            </a:r>
            <a:r>
              <a:rPr lang="en-US" dirty="0"/>
              <a:t> (submerge or plunge suddenly) </a:t>
            </a:r>
          </a:p>
          <a:p>
            <a:r>
              <a:rPr lang="en-US" dirty="0">
                <a:hlinkClick r:id="rId10"/>
              </a:rPr>
              <a:t>S:</a:t>
            </a:r>
            <a:r>
              <a:rPr lang="en-US" dirty="0"/>
              <a:t> (v) </a:t>
            </a:r>
            <a:r>
              <a:rPr lang="en-US" dirty="0">
                <a:hlinkClick r:id="rId11"/>
              </a:rPr>
              <a:t>dip</a:t>
            </a:r>
            <a:r>
              <a:rPr lang="en-US" dirty="0"/>
              <a:t>, </a:t>
            </a:r>
            <a:r>
              <a:rPr lang="en-US" dirty="0">
                <a:hlinkClick r:id="rId12"/>
              </a:rPr>
              <a:t>douse</a:t>
            </a:r>
            <a:r>
              <a:rPr lang="en-US" dirty="0"/>
              <a:t>, </a:t>
            </a:r>
            <a:r>
              <a:rPr lang="en-US" b="1" dirty="0"/>
              <a:t>duck</a:t>
            </a:r>
            <a:r>
              <a:rPr lang="en-US" dirty="0"/>
              <a:t> (dip into a liquid) </a:t>
            </a:r>
            <a:r>
              <a:rPr lang="en-US" i="1" dirty="0"/>
              <a:t>"He dipped into the pool"</a:t>
            </a:r>
            <a:endParaRPr lang="en-US" dirty="0"/>
          </a:p>
          <a:p>
            <a:r>
              <a:rPr lang="en-US" dirty="0">
                <a:hlinkClick r:id="rId13"/>
              </a:rPr>
              <a:t>S:</a:t>
            </a:r>
            <a:r>
              <a:rPr lang="en-US" dirty="0"/>
              <a:t> (v) </a:t>
            </a:r>
            <a:r>
              <a:rPr lang="en-US" dirty="0">
                <a:hlinkClick r:id="rId14"/>
              </a:rPr>
              <a:t>hedge</a:t>
            </a:r>
            <a:r>
              <a:rPr lang="en-US" dirty="0"/>
              <a:t>, </a:t>
            </a:r>
            <a:r>
              <a:rPr lang="en-US" dirty="0">
                <a:hlinkClick r:id="rId15"/>
              </a:rPr>
              <a:t>fudge</a:t>
            </a:r>
            <a:r>
              <a:rPr lang="en-US" dirty="0"/>
              <a:t>, </a:t>
            </a:r>
            <a:r>
              <a:rPr lang="en-US" dirty="0">
                <a:hlinkClick r:id="rId16"/>
              </a:rPr>
              <a:t>evade</a:t>
            </a:r>
            <a:r>
              <a:rPr lang="en-US" dirty="0"/>
              <a:t>, </a:t>
            </a:r>
            <a:r>
              <a:rPr lang="en-US" dirty="0">
                <a:hlinkClick r:id="rId17"/>
              </a:rPr>
              <a:t>put off</a:t>
            </a:r>
            <a:r>
              <a:rPr lang="en-US" dirty="0"/>
              <a:t>, </a:t>
            </a:r>
            <a:r>
              <a:rPr lang="en-US" dirty="0">
                <a:hlinkClick r:id="rId18"/>
              </a:rPr>
              <a:t>circumvent</a:t>
            </a:r>
            <a:r>
              <a:rPr lang="en-US" dirty="0"/>
              <a:t>, </a:t>
            </a:r>
            <a:r>
              <a:rPr lang="en-US" dirty="0">
                <a:hlinkClick r:id="rId19"/>
              </a:rPr>
              <a:t>parry</a:t>
            </a:r>
            <a:r>
              <a:rPr lang="en-US" dirty="0"/>
              <a:t>, </a:t>
            </a:r>
            <a:r>
              <a:rPr lang="en-US" dirty="0">
                <a:hlinkClick r:id="rId20"/>
              </a:rPr>
              <a:t>elude</a:t>
            </a:r>
            <a:r>
              <a:rPr lang="en-US" dirty="0"/>
              <a:t>, </a:t>
            </a:r>
            <a:r>
              <a:rPr lang="en-US" dirty="0">
                <a:hlinkClick r:id="rId21"/>
              </a:rPr>
              <a:t>skirt</a:t>
            </a:r>
            <a:r>
              <a:rPr lang="en-US" dirty="0"/>
              <a:t>, </a:t>
            </a:r>
            <a:r>
              <a:rPr lang="en-US" dirty="0">
                <a:hlinkClick r:id="rId22"/>
              </a:rPr>
              <a:t>dodge</a:t>
            </a:r>
            <a:r>
              <a:rPr lang="en-US" dirty="0"/>
              <a:t>, </a:t>
            </a:r>
            <a:r>
              <a:rPr lang="en-US" b="1" dirty="0"/>
              <a:t>duck</a:t>
            </a:r>
            <a:r>
              <a:rPr lang="en-US" dirty="0"/>
              <a:t>, </a:t>
            </a:r>
            <a:r>
              <a:rPr lang="en-US" dirty="0">
                <a:hlinkClick r:id="rId23"/>
              </a:rPr>
              <a:t>sidestep</a:t>
            </a:r>
            <a:r>
              <a:rPr lang="en-US" dirty="0"/>
              <a:t> (avoid or try to avoid fulfilling, answering, or performing (duties, questions, or issues)) </a:t>
            </a:r>
            <a:r>
              <a:rPr lang="en-US" i="1" dirty="0"/>
              <a:t>"He dodged the issue"; "she skirted the problem"; "They tend to evade their responsibilities"; "he evaded the questions skillfully"</a:t>
            </a:r>
            <a:endParaRPr lang="en-US" dirty="0"/>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2B2068C-4FC7-44B7-9174-90AD698F8958}" type="slidenum">
              <a:rPr lang="en-US" smtClean="0"/>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Natural language Processing / Computational Linguistics  we’ll use these two term interchangeably</a:t>
            </a:r>
          </a:p>
          <a:p>
            <a:pPr eaLnBrk="1" hangingPunct="1"/>
            <a:endParaRPr lang="en-US" dirty="0"/>
          </a:p>
          <a:p>
            <a:pPr eaLnBrk="1" hangingPunct="1"/>
            <a:r>
              <a:rPr lang="en-US" dirty="0"/>
              <a:t>Simply put, computational linguistics is the scientific study of language from a computational perspective. </a:t>
            </a:r>
          </a:p>
          <a:p>
            <a:pPr eaLnBrk="1" hangingPunct="1"/>
            <a:r>
              <a:rPr lang="en-US" dirty="0"/>
              <a:t>Computational linguists are interested in providing computational models of various kinds of linguistic phenomena. </a:t>
            </a:r>
          </a:p>
          <a:p>
            <a:pPr eaLnBrk="1" hangingPunct="1"/>
            <a:r>
              <a:rPr lang="en-US" dirty="0"/>
              <a:t>These models may be "knowledge-based" ("hand-crafted") or "data-driven" ("statistical" or "empirical"). </a:t>
            </a:r>
          </a:p>
          <a:p>
            <a:pPr eaLnBrk="1" hangingPunct="1"/>
            <a:r>
              <a:rPr lang="en-US" dirty="0"/>
              <a:t>Work in computational linguistics is in some cases motivated from a scientific perspective in that one is trying to</a:t>
            </a:r>
          </a:p>
          <a:p>
            <a:pPr eaLnBrk="1" hangingPunct="1"/>
            <a:r>
              <a:rPr lang="en-US" dirty="0"/>
              <a:t>provide a computational explanation for a particular linguistic or psycholinguistic phenomenon; and in other cases</a:t>
            </a:r>
          </a:p>
          <a:p>
            <a:pPr eaLnBrk="1" hangingPunct="1"/>
            <a:r>
              <a:rPr lang="en-US" dirty="0"/>
              <a:t>the motivation may be more purely technological in that one wants to provide a working component of a speech or </a:t>
            </a:r>
          </a:p>
          <a:p>
            <a:pPr eaLnBrk="1" hangingPunct="1"/>
            <a:r>
              <a:rPr lang="en-US" dirty="0"/>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CBD9467-A429-46A0-9F78-348FC4E5A1E2}" type="slidenum">
              <a:rPr lang="en-US" smtClean="0"/>
              <a:pPr/>
              <a:t>33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Duck is also semantically ambiguous </a:t>
            </a:r>
          </a:p>
          <a:p>
            <a:pPr eaLnBrk="1" hangingPunct="1"/>
            <a:r>
              <a:rPr lang="en-US"/>
              <a:t>N (bird vs. cotton fabric)</a:t>
            </a:r>
          </a:p>
          <a:p>
            <a:pPr eaLnBrk="1" hangingPunct="1"/>
            <a:r>
              <a:rPr lang="en-US"/>
              <a:t>V (plunge under water, lower the head or body suddently)</a:t>
            </a:r>
          </a:p>
          <a:p>
            <a:pPr eaLnBrk="1" hangingPunct="1"/>
            <a:r>
              <a:rPr lang="en-US"/>
              <a:t>Find the most likely interpretation in the given context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2645"/>
            <a:fld id="{8715E69D-93C7-4251-8E83-A56EB78494D0}" type="slidenum">
              <a:rPr lang="en-US" smtClean="0"/>
              <a:pPr defTabSz="912645"/>
              <a:t>34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t>Penn Treebank part-of-speech tags (including punctuation)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15D35FE-F7E2-42C5-9F01-6FF6899326D6}" type="slidenum">
              <a:rPr lang="en-US" smtClean="0"/>
              <a:pPr/>
              <a:t>35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Shallow semantic parsing is labeling phrases of a sentence with semantic roles with respect to a target word. </a:t>
            </a:r>
            <a:br>
              <a:rPr lang="en-US"/>
            </a:br>
            <a:r>
              <a:rPr lang="en-US"/>
              <a:t>For example, the sentence </a:t>
            </a:r>
          </a:p>
          <a:p>
            <a:pPr eaLnBrk="1" hangingPunct="1"/>
            <a:r>
              <a:rPr lang="en-US"/>
              <a:t>“Shaw Publishing offered Mr. Smith a reimbursement last March.”</a:t>
            </a:r>
          </a:p>
          <a:p>
            <a:pPr eaLnBrk="1" hangingPunct="1"/>
            <a:r>
              <a:rPr lang="en-US"/>
              <a:t>Is labeled as: </a:t>
            </a:r>
          </a:p>
          <a:p>
            <a:pPr eaLnBrk="1" hangingPunct="1"/>
            <a:r>
              <a:rPr lang="en-US"/>
              <a:t>[AGENTShaw Publishing] </a:t>
            </a:r>
            <a:r>
              <a:rPr lang="en-US" b="1"/>
              <a:t>offered</a:t>
            </a:r>
            <a:r>
              <a:rPr lang="en-US"/>
              <a:t> [RECEPIENTMr. Smith] [THEMEa reimbursement] [TIMElast March] . </a:t>
            </a:r>
          </a:p>
          <a:p>
            <a:pPr eaLnBrk="1" hangingPunct="1"/>
            <a:r>
              <a:rPr lang="en-US"/>
              <a:t>We work with a number of collaborators, beginning with Dan Gildea in his dissertation work, on automatic semantic parsing. Much of Dan Gildeas's dissertation work was written up here: </a:t>
            </a:r>
            <a:r>
              <a:rPr lang="en-US">
                <a:hlinkClick r:id="rId3"/>
              </a:rPr>
              <a:t>Daniel Gildea and Daniel Jurafsky. 2002. Automatic Labeling of Semantic Roles. </a:t>
            </a:r>
            <a:r>
              <a:rPr lang="en-US" i="1">
                <a:hlinkClick r:id="rId3"/>
              </a:rPr>
              <a:t>Computational Linguistics</a:t>
            </a:r>
            <a:r>
              <a:rPr lang="en-US">
                <a:hlinkClick r:id="rId3"/>
              </a:rPr>
              <a:t> 28:3, 245-288. </a:t>
            </a:r>
            <a:r>
              <a:rPr lang="en-US"/>
              <a:t>This work also involves close collaboration with the </a:t>
            </a:r>
            <a:r>
              <a:rPr lang="en-US">
                <a:hlinkClick r:id="rId4"/>
              </a:rPr>
              <a:t>FrameNet</a:t>
            </a:r>
            <a:r>
              <a:rPr lang="en-US"/>
              <a:t> and </a:t>
            </a:r>
            <a:r>
              <a:rPr lang="en-US">
                <a:hlinkClick r:id="rId5"/>
              </a:rPr>
              <a:t>PropBank</a:t>
            </a:r>
            <a:r>
              <a:rPr lang="en-US"/>
              <a:t> projects. </a:t>
            </a:r>
          </a:p>
          <a:p>
            <a:pPr eaLnBrk="1" hangingPunct="1"/>
            <a:r>
              <a:rPr lang="en-US"/>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a:p>
          <a:p>
            <a:pPr eaLnBrk="1" hangingPunct="1"/>
            <a:r>
              <a:rPr lang="en-US"/>
              <a:t>CompensationPeripheral</a:t>
            </a:r>
          </a:p>
          <a:p>
            <a:pPr eaLnBrk="1" hangingPunct="1"/>
            <a:r>
              <a:rPr lang="en-US"/>
              <a:t>EmployeeCore</a:t>
            </a:r>
          </a:p>
          <a:p>
            <a:pPr eaLnBrk="1" hangingPunct="1"/>
            <a:r>
              <a:rPr lang="en-US"/>
              <a:t>EmployerCore</a:t>
            </a:r>
          </a:p>
          <a:p>
            <a:pPr eaLnBrk="1" hangingPunct="1"/>
            <a:r>
              <a:rPr lang="en-US"/>
              <a:t>FieldCore</a:t>
            </a:r>
          </a:p>
          <a:p>
            <a:pPr eaLnBrk="1" hangingPunct="1"/>
            <a:r>
              <a:rPr lang="en-US"/>
              <a:t>InstrumentPeripheral</a:t>
            </a:r>
          </a:p>
          <a:p>
            <a:pPr eaLnBrk="1" hangingPunct="1"/>
            <a:r>
              <a:rPr lang="en-US"/>
              <a:t>MannerPeripheral</a:t>
            </a:r>
          </a:p>
          <a:p>
            <a:pPr eaLnBrk="1" hangingPunct="1"/>
            <a:r>
              <a:rPr lang="en-US"/>
              <a:t>MeansPeripheral</a:t>
            </a:r>
          </a:p>
          <a:p>
            <a:pPr eaLnBrk="1" hangingPunct="1"/>
            <a:r>
              <a:rPr lang="en-US"/>
              <a:t>PlacePeripheral</a:t>
            </a:r>
          </a:p>
          <a:p>
            <a:pPr eaLnBrk="1" hangingPunct="1"/>
            <a:r>
              <a:rPr lang="en-US"/>
              <a:t>PositionCore</a:t>
            </a:r>
          </a:p>
          <a:p>
            <a:pPr eaLnBrk="1" hangingPunct="1"/>
            <a:r>
              <a:rPr lang="en-US"/>
              <a:t>PurposeExtra-Thematic</a:t>
            </a:r>
          </a:p>
          <a:p>
            <a:pPr eaLnBrk="1" hangingPunct="1"/>
            <a:r>
              <a:rPr lang="en-US"/>
              <a:t>TaskCore</a:t>
            </a:r>
          </a:p>
          <a:p>
            <a:pPr eaLnBrk="1" hangingPunct="1"/>
            <a:r>
              <a:rPr lang="en-US"/>
              <a:t>TimePeripheral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Amazing speed</a:t>
            </a:r>
          </a:p>
          <a:p>
            <a:r>
              <a:rPr lang="en-CA" dirty="0"/>
              <a:t>Groupings</a:t>
            </a:r>
            <a:r>
              <a:rPr lang="en-CA" baseline="0" dirty="0"/>
              <a:t> are meaningful (they can help semantic representation: objects events and their relationships)</a:t>
            </a:r>
          </a:p>
          <a:p>
            <a:r>
              <a:rPr lang="en-CA" baseline="0" dirty="0"/>
              <a:t>Two types of structure: constituency vs. dependency</a:t>
            </a:r>
            <a:endParaRPr lang="en-CA" dirty="0"/>
          </a:p>
        </p:txBody>
      </p:sp>
      <p:sp>
        <p:nvSpPr>
          <p:cNvPr id="4" name="Slide Number Placeholder 3"/>
          <p:cNvSpPr>
            <a:spLocks noGrp="1"/>
          </p:cNvSpPr>
          <p:nvPr>
            <p:ph type="sldNum" sz="quarter" idx="10"/>
          </p:nvPr>
        </p:nvSpPr>
        <p:spPr/>
        <p:txBody>
          <a:bodyPr/>
          <a:lstStyle/>
          <a:p>
            <a:pPr>
              <a:defRPr/>
            </a:pPr>
            <a:fld id="{974E68D4-1A83-4564-BA13-E49417E52620}" type="slidenum">
              <a:rPr lang="en-US" smtClean="0"/>
              <a:pPr>
                <a:defRPr/>
              </a:pPr>
              <a:t>36</a:t>
            </a:fld>
            <a:endParaRPr lang="en-US"/>
          </a:p>
        </p:txBody>
      </p:sp>
    </p:spTree>
    <p:extLst>
      <p:ext uri="{BB962C8B-B14F-4D97-AF65-F5344CB8AC3E}">
        <p14:creationId xmlns:p14="http://schemas.microsoft.com/office/powerpoint/2010/main" val="4124704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0A22DD-E4EA-4D8A-8E74-2B7FE12047E6}" type="slidenum">
              <a:rPr lang="en-US" smtClean="0"/>
              <a:pPr/>
              <a:t>38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So that probabilities can be assigned to possible alternative interpretations</a:t>
            </a:r>
          </a:p>
          <a:p>
            <a:pPr eaLnBrk="1" hangingPunct="1"/>
            <a:r>
              <a:rPr lang="en-US"/>
              <a:t>(learn them)</a:t>
            </a:r>
          </a:p>
          <a:p>
            <a:pPr eaLnBrk="1" hangingPunct="1"/>
            <a:endParaRPr lang="en-US"/>
          </a:p>
          <a:p>
            <a:pPr eaLnBrk="1" hangingPunct="1">
              <a:lnSpc>
                <a:spcPct val="90000"/>
              </a:lnSpc>
            </a:pPr>
            <a:r>
              <a:rPr lang="de-DE"/>
              <a:t>Finding the best state sequence</a:t>
            </a:r>
          </a:p>
          <a:p>
            <a:pPr lvl="1" eaLnBrk="1" hangingPunct="1">
              <a:lnSpc>
                <a:spcPct val="90000"/>
              </a:lnSpc>
            </a:pPr>
            <a:r>
              <a:rPr lang="de-DE"/>
              <a:t>Viterbi-Algorithm</a:t>
            </a:r>
            <a:endParaRPr lang="de-DE" sz="1000"/>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40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Neural language models of the form presented here do have some limitations: predicting</a:t>
            </a:r>
          </a:p>
          <a:p>
            <a:r>
              <a:rPr lang="en-CA" sz="1200" b="0" i="0" u="none" strike="noStrike" kern="1200" baseline="0" dirty="0">
                <a:solidFill>
                  <a:schemeClr val="tx1"/>
                </a:solidFill>
                <a:latin typeface="Times New Roman" pitchFamily="18" charset="0"/>
                <a:ea typeface="+mn-ea"/>
                <a:cs typeface="+mn-cs"/>
              </a:rPr>
              <a:t>the probability of a word in context is much more expensive than using a traditional</a:t>
            </a:r>
          </a:p>
          <a:p>
            <a:r>
              <a:rPr lang="en-CA" sz="1200" b="0" i="0" u="none" strike="noStrike" kern="1200" baseline="0" dirty="0">
                <a:solidFill>
                  <a:schemeClr val="tx1"/>
                </a:solidFill>
                <a:latin typeface="Times New Roman" pitchFamily="18" charset="0"/>
                <a:ea typeface="+mn-ea"/>
                <a:cs typeface="+mn-cs"/>
              </a:rPr>
              <a:t>language model, and working with large vocabulary sizes and training corpora can become prohibitive.</a:t>
            </a:r>
          </a:p>
          <a:p>
            <a:r>
              <a:rPr lang="en-CA" sz="1200" b="0" i="0" u="none" strike="noStrike" kern="1200" baseline="0" dirty="0">
                <a:solidFill>
                  <a:schemeClr val="tx1"/>
                </a:solidFill>
                <a:latin typeface="Times New Roman" pitchFamily="18" charset="0"/>
                <a:ea typeface="+mn-ea"/>
                <a:cs typeface="+mn-cs"/>
              </a:rPr>
              <a:t>However, they do make better use of the data, and can get very competitive perplexities</a:t>
            </a:r>
          </a:p>
          <a:p>
            <a:r>
              <a:rPr lang="en-CA" sz="1200" b="0" i="0" u="none" strike="noStrike" kern="1200" baseline="0" dirty="0">
                <a:solidFill>
                  <a:schemeClr val="tx1"/>
                </a:solidFill>
                <a:latin typeface="Times New Roman" pitchFamily="18" charset="0"/>
                <a:ea typeface="+mn-ea"/>
                <a:cs typeface="+mn-cs"/>
              </a:rPr>
              <a:t>even with relatively small training set sizes.</a:t>
            </a:r>
          </a:p>
          <a:p>
            <a:r>
              <a:rPr lang="en-CA" sz="1200" b="0" i="0" u="none" strike="noStrike" kern="1200" baseline="0" dirty="0">
                <a:solidFill>
                  <a:schemeClr val="tx1"/>
                </a:solidFill>
                <a:latin typeface="Times New Roman" pitchFamily="18" charset="0"/>
                <a:ea typeface="+mn-ea"/>
                <a:cs typeface="+mn-cs"/>
              </a:rPr>
              <a:t>When applied in the context of a machine-translation system, neural language models do</a:t>
            </a:r>
          </a:p>
          <a:p>
            <a:r>
              <a:rPr lang="en-CA" sz="1200" b="0" i="0" u="none" strike="noStrike" kern="1200" baseline="0" dirty="0">
                <a:solidFill>
                  <a:schemeClr val="tx1"/>
                </a:solidFill>
                <a:latin typeface="Times New Roman" pitchFamily="18" charset="0"/>
                <a:ea typeface="+mn-ea"/>
                <a:cs typeface="+mn-cs"/>
              </a:rPr>
              <a:t>not always improve the translation quality over traditional </a:t>
            </a:r>
            <a:r>
              <a:rPr lang="en-CA" sz="1200" b="0" i="0" u="none" strike="noStrike" kern="1200" baseline="0" dirty="0" err="1">
                <a:solidFill>
                  <a:schemeClr val="tx1"/>
                </a:solidFill>
                <a:latin typeface="Times New Roman" pitchFamily="18" charset="0"/>
                <a:ea typeface="+mn-ea"/>
                <a:cs typeface="+mn-cs"/>
              </a:rPr>
              <a:t>Kneser</a:t>
            </a:r>
            <a:r>
              <a:rPr lang="en-CA" sz="1200" b="0" i="0" u="none" strike="noStrike" kern="1200" baseline="0" dirty="0">
                <a:solidFill>
                  <a:schemeClr val="tx1"/>
                </a:solidFill>
                <a:latin typeface="Times New Roman" pitchFamily="18" charset="0"/>
                <a:ea typeface="+mn-ea"/>
                <a:cs typeface="+mn-cs"/>
              </a:rPr>
              <a:t>-Ney smoothed language models.</a:t>
            </a:r>
          </a:p>
          <a:p>
            <a:r>
              <a:rPr lang="en-CA" sz="1200" b="0" i="0" u="none" strike="noStrike" kern="1200" baseline="0" dirty="0">
                <a:solidFill>
                  <a:schemeClr val="tx1"/>
                </a:solidFill>
                <a:latin typeface="Times New Roman" pitchFamily="18" charset="0"/>
                <a:ea typeface="+mn-ea"/>
                <a:cs typeface="+mn-cs"/>
              </a:rPr>
              <a:t>However, translation quality does improve when the probabilities from a traditional language</a:t>
            </a:r>
          </a:p>
          <a:p>
            <a:r>
              <a:rPr lang="en-CA" sz="1200" b="0" i="0" u="none" strike="noStrike" kern="1200" baseline="0" dirty="0">
                <a:solidFill>
                  <a:schemeClr val="tx1"/>
                </a:solidFill>
                <a:latin typeface="Times New Roman" pitchFamily="18" charset="0"/>
                <a:ea typeface="+mn-ea"/>
                <a:cs typeface="+mn-cs"/>
              </a:rPr>
              <a:t>model and a neural one are interpolated. It seems that the models complement each other: the</a:t>
            </a:r>
          </a:p>
          <a:p>
            <a:r>
              <a:rPr lang="en-CA" sz="1200" b="0" i="0" u="none" strike="noStrike" kern="1200" baseline="0" dirty="0">
                <a:solidFill>
                  <a:schemeClr val="tx1"/>
                </a:solidFill>
                <a:latin typeface="Times New Roman" pitchFamily="18" charset="0"/>
                <a:ea typeface="+mn-ea"/>
                <a:cs typeface="+mn-cs"/>
              </a:rPr>
              <a:t>neural language models generalize better to unseen events, but sometimes this generalization can</a:t>
            </a:r>
          </a:p>
          <a:p>
            <a:r>
              <a:rPr lang="en-CA" sz="1200" b="0" i="0" u="none" strike="noStrike" kern="1200" baseline="0" dirty="0">
                <a:solidFill>
                  <a:schemeClr val="tx1"/>
                </a:solidFill>
                <a:latin typeface="Times New Roman" pitchFamily="18" charset="0"/>
                <a:ea typeface="+mn-ea"/>
                <a:cs typeface="+mn-cs"/>
              </a:rPr>
              <a:t>hurt the performance, and the rigidity of the traditional models is preferred. As an example, consider</a:t>
            </a:r>
          </a:p>
          <a:p>
            <a:r>
              <a:rPr lang="en-CA" sz="1200" b="0" i="0" u="none" strike="noStrike" kern="1200" baseline="0" dirty="0">
                <a:solidFill>
                  <a:schemeClr val="tx1"/>
                </a:solidFill>
                <a:latin typeface="Times New Roman" pitchFamily="18" charset="0"/>
                <a:ea typeface="+mn-ea"/>
                <a:cs typeface="+mn-cs"/>
              </a:rPr>
              <a:t>the opposite of the colors example above: a model is asked to assign a probability to the</a:t>
            </a:r>
          </a:p>
          <a:p>
            <a:r>
              <a:rPr lang="en-CA" sz="1200" b="0" i="0" u="none" strike="noStrike" kern="1200" baseline="0" dirty="0">
                <a:solidFill>
                  <a:schemeClr val="tx1"/>
                </a:solidFill>
                <a:latin typeface="Times New Roman" pitchFamily="18" charset="0"/>
                <a:ea typeface="+mn-ea"/>
                <a:cs typeface="+mn-cs"/>
              </a:rPr>
              <a:t>sentence </a:t>
            </a:r>
            <a:r>
              <a:rPr lang="en-CA" sz="1200" b="0" i="1" u="none" strike="noStrike" kern="1200" baseline="0" dirty="0">
                <a:solidFill>
                  <a:schemeClr val="tx1"/>
                </a:solidFill>
                <a:latin typeface="Times New Roman" pitchFamily="18" charset="0"/>
                <a:ea typeface="+mn-ea"/>
                <a:cs typeface="+mn-cs"/>
              </a:rPr>
              <a:t>red horse</a:t>
            </a:r>
            <a:r>
              <a:rPr lang="en-CA" sz="1200" b="0" i="0" u="none" strike="noStrike" kern="1200" baseline="0" dirty="0">
                <a:solidFill>
                  <a:schemeClr val="tx1"/>
                </a:solidFill>
                <a:latin typeface="Times New Roman" pitchFamily="18" charset="0"/>
                <a:ea typeface="+mn-ea"/>
                <a:cs typeface="+mn-cs"/>
              </a:rPr>
              <a:t>. A traditional model will assign it a very low score, as it likely observed such</a:t>
            </a:r>
          </a:p>
          <a:p>
            <a:r>
              <a:rPr lang="en-CA" sz="1200" b="0" i="0" u="none" strike="noStrike" kern="1200" baseline="0" dirty="0">
                <a:solidFill>
                  <a:schemeClr val="tx1"/>
                </a:solidFill>
                <a:latin typeface="Times New Roman" pitchFamily="18" charset="0"/>
                <a:ea typeface="+mn-ea"/>
                <a:cs typeface="+mn-cs"/>
              </a:rPr>
              <a:t>⁸Such skip-grams were explored also for non-neural language models; see </a:t>
            </a:r>
            <a:r>
              <a:rPr lang="en-CA" sz="1200" b="0" i="0" u="none" strike="noStrike" kern="1200" baseline="0" dirty="0" err="1">
                <a:solidFill>
                  <a:schemeClr val="tx1"/>
                </a:solidFill>
                <a:latin typeface="Times New Roman" pitchFamily="18" charset="0"/>
                <a:ea typeface="+mn-ea"/>
                <a:cs typeface="+mn-cs"/>
              </a:rPr>
              <a:t>Pelemans</a:t>
            </a:r>
            <a:r>
              <a:rPr lang="en-CA" sz="1200" b="0" i="0" u="none" strike="noStrike" kern="1200" baseline="0" dirty="0">
                <a:solidFill>
                  <a:schemeClr val="tx1"/>
                </a:solidFill>
                <a:latin typeface="Times New Roman" pitchFamily="18" charset="0"/>
                <a:ea typeface="+mn-ea"/>
                <a:cs typeface="+mn-cs"/>
              </a:rPr>
              <a:t> et al. [2016] and the references therein.</a:t>
            </a:r>
            <a:endParaRPr lang="en-CA" dirty="0"/>
          </a:p>
        </p:txBody>
      </p:sp>
      <p:sp>
        <p:nvSpPr>
          <p:cNvPr id="4" name="Slide Number Placeholder 3"/>
          <p:cNvSpPr>
            <a:spLocks noGrp="1"/>
          </p:cNvSpPr>
          <p:nvPr>
            <p:ph type="sldNum" sz="quarter" idx="10"/>
          </p:nvPr>
        </p:nvSpPr>
        <p:spPr/>
        <p:txBody>
          <a:bodyPr/>
          <a:lstStyle/>
          <a:p>
            <a:pPr>
              <a:defRPr/>
            </a:pPr>
            <a:fld id="{B880D35B-9E99-44EC-9F14-5DA44DB5CC1B}" type="slidenum">
              <a:rPr lang="en-US" smtClean="0"/>
              <a:pPr>
                <a:defRPr/>
              </a:pPr>
              <a:t>41</a:t>
            </a:fld>
            <a:endParaRPr lang="en-US"/>
          </a:p>
        </p:txBody>
      </p:sp>
    </p:spTree>
    <p:extLst>
      <p:ext uri="{BB962C8B-B14F-4D97-AF65-F5344CB8AC3E}">
        <p14:creationId xmlns:p14="http://schemas.microsoft.com/office/powerpoint/2010/main" val="2662063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Neural language models of the form presented here do have some limitations: predicting</a:t>
            </a:r>
          </a:p>
          <a:p>
            <a:r>
              <a:rPr lang="en-CA" sz="1200" b="0" i="0" u="none" strike="noStrike" kern="1200" baseline="0" dirty="0">
                <a:solidFill>
                  <a:schemeClr val="tx1"/>
                </a:solidFill>
                <a:latin typeface="Times New Roman" pitchFamily="18" charset="0"/>
                <a:ea typeface="+mn-ea"/>
                <a:cs typeface="+mn-cs"/>
              </a:rPr>
              <a:t>the probability of a word in context is much more expensive than using a traditional</a:t>
            </a:r>
          </a:p>
          <a:p>
            <a:r>
              <a:rPr lang="en-CA" sz="1200" b="0" i="0" u="none" strike="noStrike" kern="1200" baseline="0" dirty="0">
                <a:solidFill>
                  <a:schemeClr val="tx1"/>
                </a:solidFill>
                <a:latin typeface="Times New Roman" pitchFamily="18" charset="0"/>
                <a:ea typeface="+mn-ea"/>
                <a:cs typeface="+mn-cs"/>
              </a:rPr>
              <a:t>language model, and working with large vocabulary sizes and training corpora can become prohibitive.</a:t>
            </a:r>
          </a:p>
          <a:p>
            <a:r>
              <a:rPr lang="en-CA" sz="1200" b="0" i="0" u="none" strike="noStrike" kern="1200" baseline="0" dirty="0">
                <a:solidFill>
                  <a:schemeClr val="tx1"/>
                </a:solidFill>
                <a:latin typeface="Times New Roman" pitchFamily="18" charset="0"/>
                <a:ea typeface="+mn-ea"/>
                <a:cs typeface="+mn-cs"/>
              </a:rPr>
              <a:t>However, they do make better use of the data, and can get very competitive perplexities</a:t>
            </a:r>
          </a:p>
          <a:p>
            <a:r>
              <a:rPr lang="en-CA" sz="1200" b="0" i="0" u="none" strike="noStrike" kern="1200" baseline="0" dirty="0">
                <a:solidFill>
                  <a:schemeClr val="tx1"/>
                </a:solidFill>
                <a:latin typeface="Times New Roman" pitchFamily="18" charset="0"/>
                <a:ea typeface="+mn-ea"/>
                <a:cs typeface="+mn-cs"/>
              </a:rPr>
              <a:t>even with relatively small training set sizes.</a:t>
            </a:r>
          </a:p>
          <a:p>
            <a:r>
              <a:rPr lang="en-CA" sz="1200" b="0" i="0" u="none" strike="noStrike" kern="1200" baseline="0" dirty="0">
                <a:solidFill>
                  <a:schemeClr val="tx1"/>
                </a:solidFill>
                <a:latin typeface="Times New Roman" pitchFamily="18" charset="0"/>
                <a:ea typeface="+mn-ea"/>
                <a:cs typeface="+mn-cs"/>
              </a:rPr>
              <a:t>When applied in the context of a machine-translation system, neural language models do</a:t>
            </a:r>
          </a:p>
          <a:p>
            <a:r>
              <a:rPr lang="en-CA" sz="1200" b="0" i="0" u="none" strike="noStrike" kern="1200" baseline="0" dirty="0">
                <a:solidFill>
                  <a:schemeClr val="tx1"/>
                </a:solidFill>
                <a:latin typeface="Times New Roman" pitchFamily="18" charset="0"/>
                <a:ea typeface="+mn-ea"/>
                <a:cs typeface="+mn-cs"/>
              </a:rPr>
              <a:t>not always improve the translation quality over traditional </a:t>
            </a:r>
            <a:r>
              <a:rPr lang="en-CA" sz="1200" b="0" i="0" u="none" strike="noStrike" kern="1200" baseline="0" dirty="0" err="1">
                <a:solidFill>
                  <a:schemeClr val="tx1"/>
                </a:solidFill>
                <a:latin typeface="Times New Roman" pitchFamily="18" charset="0"/>
                <a:ea typeface="+mn-ea"/>
                <a:cs typeface="+mn-cs"/>
              </a:rPr>
              <a:t>Kneser</a:t>
            </a:r>
            <a:r>
              <a:rPr lang="en-CA" sz="1200" b="0" i="0" u="none" strike="noStrike" kern="1200" baseline="0" dirty="0">
                <a:solidFill>
                  <a:schemeClr val="tx1"/>
                </a:solidFill>
                <a:latin typeface="Times New Roman" pitchFamily="18" charset="0"/>
                <a:ea typeface="+mn-ea"/>
                <a:cs typeface="+mn-cs"/>
              </a:rPr>
              <a:t>-Ney smoothed language models.</a:t>
            </a:r>
          </a:p>
          <a:p>
            <a:r>
              <a:rPr lang="en-CA" sz="1200" b="0" i="0" u="none" strike="noStrike" kern="1200" baseline="0" dirty="0">
                <a:solidFill>
                  <a:schemeClr val="tx1"/>
                </a:solidFill>
                <a:latin typeface="Times New Roman" pitchFamily="18" charset="0"/>
                <a:ea typeface="+mn-ea"/>
                <a:cs typeface="+mn-cs"/>
              </a:rPr>
              <a:t>However, translation quality does improve when the probabilities from a traditional language</a:t>
            </a:r>
          </a:p>
          <a:p>
            <a:r>
              <a:rPr lang="en-CA" sz="1200" b="0" i="0" u="none" strike="noStrike" kern="1200" baseline="0" dirty="0">
                <a:solidFill>
                  <a:schemeClr val="tx1"/>
                </a:solidFill>
                <a:latin typeface="Times New Roman" pitchFamily="18" charset="0"/>
                <a:ea typeface="+mn-ea"/>
                <a:cs typeface="+mn-cs"/>
              </a:rPr>
              <a:t>model and a neural one are interpolated. It seems that the models complement each other: the</a:t>
            </a:r>
          </a:p>
          <a:p>
            <a:r>
              <a:rPr lang="en-CA" sz="1200" b="0" i="0" u="none" strike="noStrike" kern="1200" baseline="0" dirty="0">
                <a:solidFill>
                  <a:schemeClr val="tx1"/>
                </a:solidFill>
                <a:latin typeface="Times New Roman" pitchFamily="18" charset="0"/>
                <a:ea typeface="+mn-ea"/>
                <a:cs typeface="+mn-cs"/>
              </a:rPr>
              <a:t>neural language models generalize better to unseen events, but sometimes this generalization can</a:t>
            </a:r>
          </a:p>
          <a:p>
            <a:r>
              <a:rPr lang="en-CA" sz="1200" b="0" i="0" u="none" strike="noStrike" kern="1200" baseline="0" dirty="0">
                <a:solidFill>
                  <a:schemeClr val="tx1"/>
                </a:solidFill>
                <a:latin typeface="Times New Roman" pitchFamily="18" charset="0"/>
                <a:ea typeface="+mn-ea"/>
                <a:cs typeface="+mn-cs"/>
              </a:rPr>
              <a:t>hurt the performance, and the rigidity of the traditional models is preferred. As an example, consider</a:t>
            </a:r>
          </a:p>
          <a:p>
            <a:r>
              <a:rPr lang="en-CA" sz="1200" b="0" i="0" u="none" strike="noStrike" kern="1200" baseline="0" dirty="0">
                <a:solidFill>
                  <a:schemeClr val="tx1"/>
                </a:solidFill>
                <a:latin typeface="Times New Roman" pitchFamily="18" charset="0"/>
                <a:ea typeface="+mn-ea"/>
                <a:cs typeface="+mn-cs"/>
              </a:rPr>
              <a:t>the opposite of the colors example above: a model is asked to assign a probability to the</a:t>
            </a:r>
          </a:p>
          <a:p>
            <a:r>
              <a:rPr lang="en-CA" sz="1200" b="0" i="0" u="none" strike="noStrike" kern="1200" baseline="0" dirty="0">
                <a:solidFill>
                  <a:schemeClr val="tx1"/>
                </a:solidFill>
                <a:latin typeface="Times New Roman" pitchFamily="18" charset="0"/>
                <a:ea typeface="+mn-ea"/>
                <a:cs typeface="+mn-cs"/>
              </a:rPr>
              <a:t>sentence </a:t>
            </a:r>
            <a:r>
              <a:rPr lang="en-CA" sz="1200" b="0" i="1" u="none" strike="noStrike" kern="1200" baseline="0" dirty="0">
                <a:solidFill>
                  <a:schemeClr val="tx1"/>
                </a:solidFill>
                <a:latin typeface="Times New Roman" pitchFamily="18" charset="0"/>
                <a:ea typeface="+mn-ea"/>
                <a:cs typeface="+mn-cs"/>
              </a:rPr>
              <a:t>red horse</a:t>
            </a:r>
            <a:r>
              <a:rPr lang="en-CA" sz="1200" b="0" i="0" u="none" strike="noStrike" kern="1200" baseline="0" dirty="0">
                <a:solidFill>
                  <a:schemeClr val="tx1"/>
                </a:solidFill>
                <a:latin typeface="Times New Roman" pitchFamily="18" charset="0"/>
                <a:ea typeface="+mn-ea"/>
                <a:cs typeface="+mn-cs"/>
              </a:rPr>
              <a:t>. A traditional model will assign it a very low score, as it likely observed such</a:t>
            </a:r>
          </a:p>
          <a:p>
            <a:r>
              <a:rPr lang="en-CA" sz="1200" b="0" i="0" u="none" strike="noStrike" kern="1200" baseline="0" dirty="0">
                <a:solidFill>
                  <a:schemeClr val="tx1"/>
                </a:solidFill>
                <a:latin typeface="Times New Roman" pitchFamily="18" charset="0"/>
                <a:ea typeface="+mn-ea"/>
                <a:cs typeface="+mn-cs"/>
              </a:rPr>
              <a:t>⁸Such skip-grams were explored also for non-neural language models; see </a:t>
            </a:r>
            <a:r>
              <a:rPr lang="en-CA" sz="1200" b="0" i="0" u="none" strike="noStrike" kern="1200" baseline="0" dirty="0" err="1">
                <a:solidFill>
                  <a:schemeClr val="tx1"/>
                </a:solidFill>
                <a:latin typeface="Times New Roman" pitchFamily="18" charset="0"/>
                <a:ea typeface="+mn-ea"/>
                <a:cs typeface="+mn-cs"/>
              </a:rPr>
              <a:t>Pelemans</a:t>
            </a:r>
            <a:r>
              <a:rPr lang="en-CA" sz="1200" b="0" i="0" u="none" strike="noStrike" kern="1200" baseline="0" dirty="0">
                <a:solidFill>
                  <a:schemeClr val="tx1"/>
                </a:solidFill>
                <a:latin typeface="Times New Roman" pitchFamily="18" charset="0"/>
                <a:ea typeface="+mn-ea"/>
                <a:cs typeface="+mn-cs"/>
              </a:rPr>
              <a:t> et al. [2016] and the references therein.</a:t>
            </a:r>
            <a:endParaRPr lang="en-CA" dirty="0"/>
          </a:p>
        </p:txBody>
      </p:sp>
      <p:sp>
        <p:nvSpPr>
          <p:cNvPr id="4" name="Slide Number Placeholder 3"/>
          <p:cNvSpPr>
            <a:spLocks noGrp="1"/>
          </p:cNvSpPr>
          <p:nvPr>
            <p:ph type="sldNum" sz="quarter" idx="10"/>
          </p:nvPr>
        </p:nvSpPr>
        <p:spPr/>
        <p:txBody>
          <a:bodyPr/>
          <a:lstStyle/>
          <a:p>
            <a:pPr>
              <a:defRPr/>
            </a:pPr>
            <a:fld id="{B880D35B-9E99-44EC-9F14-5DA44DB5CC1B}" type="slidenum">
              <a:rPr lang="en-US" smtClean="0"/>
              <a:pPr>
                <a:defRPr/>
              </a:pPr>
              <a:t>42</a:t>
            </a:fld>
            <a:endParaRPr lang="en-US"/>
          </a:p>
        </p:txBody>
      </p:sp>
    </p:spTree>
    <p:extLst>
      <p:ext uri="{BB962C8B-B14F-4D97-AF65-F5344CB8AC3E}">
        <p14:creationId xmlns:p14="http://schemas.microsoft.com/office/powerpoint/2010/main" val="2739358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number of differences have emerged between</a:t>
            </a:r>
          </a:p>
          <a:p>
            <a:r>
              <a:rPr lang="en-CA" sz="1200" b="0" i="0" u="none" strike="noStrike" kern="1200" baseline="0" dirty="0">
                <a:solidFill>
                  <a:schemeClr val="tx1"/>
                </a:solidFill>
                <a:latin typeface="Times New Roman" pitchFamily="18" charset="0"/>
                <a:ea typeface="+mn-ea"/>
                <a:cs typeface="+mn-cs"/>
              </a:rPr>
              <a:t>modern and classic approaches to constituency</a:t>
            </a:r>
          </a:p>
          <a:p>
            <a:r>
              <a:rPr lang="en-CA" sz="1200" b="0" i="0" u="none" strike="noStrike" kern="1200" baseline="0" dirty="0">
                <a:solidFill>
                  <a:schemeClr val="tx1"/>
                </a:solidFill>
                <a:latin typeface="Times New Roman" pitchFamily="18" charset="0"/>
                <a:ea typeface="+mn-ea"/>
                <a:cs typeface="+mn-cs"/>
              </a:rPr>
              <a:t>parsing in recent years, with structural</a:t>
            </a:r>
          </a:p>
          <a:p>
            <a:r>
              <a:rPr lang="en-CA" sz="1200" b="0" i="0" u="none" strike="noStrike" kern="1200" baseline="0" dirty="0">
                <a:solidFill>
                  <a:schemeClr val="tx1"/>
                </a:solidFill>
                <a:latin typeface="Times New Roman" pitchFamily="18" charset="0"/>
                <a:ea typeface="+mn-ea"/>
                <a:cs typeface="+mn-cs"/>
              </a:rPr>
              <a:t>components like grammars and </a:t>
            </a:r>
            <a:r>
              <a:rPr lang="en-CA" sz="1200" b="0" i="0" u="none" strike="noStrike" kern="1200" baseline="0" dirty="0" err="1">
                <a:solidFill>
                  <a:schemeClr val="tx1"/>
                </a:solidFill>
                <a:latin typeface="Times New Roman" pitchFamily="18" charset="0"/>
                <a:ea typeface="+mn-ea"/>
                <a:cs typeface="+mn-cs"/>
              </a:rPr>
              <a:t>featurerich</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lexicons becoming less central while recurrent</a:t>
            </a:r>
          </a:p>
          <a:p>
            <a:r>
              <a:rPr lang="en-CA" sz="1200" b="0" i="0" u="none" strike="noStrike" kern="1200" baseline="0" dirty="0">
                <a:solidFill>
                  <a:schemeClr val="tx1"/>
                </a:solidFill>
                <a:latin typeface="Times New Roman" pitchFamily="18" charset="0"/>
                <a:ea typeface="+mn-ea"/>
                <a:cs typeface="+mn-cs"/>
              </a:rPr>
              <a:t>neural network representations rise in</a:t>
            </a:r>
          </a:p>
          <a:p>
            <a:r>
              <a:rPr lang="en-CA" sz="1200" b="0" i="0" u="none" strike="noStrike" kern="1200" baseline="0" dirty="0">
                <a:solidFill>
                  <a:schemeClr val="tx1"/>
                </a:solidFill>
                <a:latin typeface="Times New Roman" pitchFamily="18" charset="0"/>
                <a:ea typeface="+mn-ea"/>
                <a:cs typeface="+mn-cs"/>
              </a:rPr>
              <a:t>popularity. The goal of this work is to analyze</a:t>
            </a:r>
          </a:p>
          <a:p>
            <a:r>
              <a:rPr lang="en-CA" sz="1200" b="0" i="0" u="none" strike="noStrike" kern="1200" baseline="0" dirty="0">
                <a:solidFill>
                  <a:schemeClr val="tx1"/>
                </a:solidFill>
                <a:latin typeface="Times New Roman" pitchFamily="18" charset="0"/>
                <a:ea typeface="+mn-ea"/>
                <a:cs typeface="+mn-cs"/>
              </a:rPr>
              <a:t>the extent to which information provided</a:t>
            </a:r>
          </a:p>
          <a:p>
            <a:r>
              <a:rPr lang="en-CA" sz="1200" b="0" i="0" u="none" strike="noStrike" kern="1200" baseline="0" dirty="0">
                <a:solidFill>
                  <a:schemeClr val="tx1"/>
                </a:solidFill>
                <a:latin typeface="Times New Roman" pitchFamily="18" charset="0"/>
                <a:ea typeface="+mn-ea"/>
                <a:cs typeface="+mn-cs"/>
              </a:rPr>
              <a:t>directly by the model structure in classical systems</a:t>
            </a:r>
          </a:p>
          <a:p>
            <a:r>
              <a:rPr lang="en-CA" sz="1200" b="0" i="0" u="none" strike="noStrike" kern="1200" baseline="0" dirty="0">
                <a:solidFill>
                  <a:schemeClr val="tx1"/>
                </a:solidFill>
                <a:latin typeface="Times New Roman" pitchFamily="18" charset="0"/>
                <a:ea typeface="+mn-ea"/>
                <a:cs typeface="+mn-cs"/>
              </a:rPr>
              <a:t>is still being captured by neural methods.</a:t>
            </a:r>
          </a:p>
          <a:p>
            <a:r>
              <a:rPr lang="en-CA" sz="1200" b="0" i="0" u="none" strike="noStrike" kern="1200" baseline="0" dirty="0">
                <a:solidFill>
                  <a:schemeClr val="tx1"/>
                </a:solidFill>
                <a:latin typeface="Times New Roman" pitchFamily="18" charset="0"/>
                <a:ea typeface="+mn-ea"/>
                <a:cs typeface="+mn-cs"/>
              </a:rPr>
              <a:t>To this end, we propose a high-performance</a:t>
            </a:r>
          </a:p>
          <a:p>
            <a:r>
              <a:rPr lang="en-CA" sz="1200" b="0" i="0" u="none" strike="noStrike" kern="1200" baseline="0" dirty="0">
                <a:solidFill>
                  <a:schemeClr val="tx1"/>
                </a:solidFill>
                <a:latin typeface="Times New Roman" pitchFamily="18" charset="0"/>
                <a:ea typeface="+mn-ea"/>
                <a:cs typeface="+mn-cs"/>
              </a:rPr>
              <a:t>neural model (92.08 F1 on PTB) that is representative</a:t>
            </a:r>
          </a:p>
          <a:p>
            <a:r>
              <a:rPr lang="en-CA" sz="1200" b="0" i="0" u="none" strike="noStrike" kern="1200" baseline="0" dirty="0">
                <a:solidFill>
                  <a:schemeClr val="tx1"/>
                </a:solidFill>
                <a:latin typeface="Times New Roman" pitchFamily="18" charset="0"/>
                <a:ea typeface="+mn-ea"/>
                <a:cs typeface="+mn-cs"/>
              </a:rPr>
              <a:t>of recent work and perform a series</a:t>
            </a:r>
          </a:p>
          <a:p>
            <a:r>
              <a:rPr lang="en-CA" sz="1200" b="0" i="0" u="none" strike="noStrike" kern="1200" baseline="0" dirty="0">
                <a:solidFill>
                  <a:schemeClr val="tx1"/>
                </a:solidFill>
                <a:latin typeface="Times New Roman" pitchFamily="18" charset="0"/>
                <a:ea typeface="+mn-ea"/>
                <a:cs typeface="+mn-cs"/>
              </a:rPr>
              <a:t>of investigative experiments. We find that</a:t>
            </a:r>
          </a:p>
          <a:p>
            <a:r>
              <a:rPr lang="en-CA" sz="1200" b="0" i="0" u="none" strike="noStrike" kern="1200" baseline="0" dirty="0">
                <a:solidFill>
                  <a:schemeClr val="tx1"/>
                </a:solidFill>
                <a:latin typeface="Times New Roman" pitchFamily="18" charset="0"/>
                <a:ea typeface="+mn-ea"/>
                <a:cs typeface="+mn-cs"/>
              </a:rPr>
              <a:t>our model implicitly learns to encode much of</a:t>
            </a:r>
          </a:p>
          <a:p>
            <a:r>
              <a:rPr lang="en-CA" sz="1200" b="0" i="0" u="none" strike="noStrike" kern="1200" baseline="0" dirty="0">
                <a:solidFill>
                  <a:schemeClr val="tx1"/>
                </a:solidFill>
                <a:latin typeface="Times New Roman" pitchFamily="18" charset="0"/>
                <a:ea typeface="+mn-ea"/>
                <a:cs typeface="+mn-cs"/>
              </a:rPr>
              <a:t>the same information that was explicitly provided</a:t>
            </a:r>
          </a:p>
          <a:p>
            <a:r>
              <a:rPr lang="en-CA" sz="1200" b="0" i="0" u="none" strike="noStrike" kern="1200" baseline="0" dirty="0">
                <a:solidFill>
                  <a:schemeClr val="tx1"/>
                </a:solidFill>
                <a:latin typeface="Times New Roman" pitchFamily="18" charset="0"/>
                <a:ea typeface="+mn-ea"/>
                <a:cs typeface="+mn-cs"/>
              </a:rPr>
              <a:t>by grammars and lexicons in the past,</a:t>
            </a:r>
          </a:p>
          <a:p>
            <a:r>
              <a:rPr lang="en-CA" sz="1200" b="0" i="0" u="none" strike="noStrike" kern="1200" baseline="0" dirty="0">
                <a:solidFill>
                  <a:schemeClr val="tx1"/>
                </a:solidFill>
                <a:latin typeface="Times New Roman" pitchFamily="18" charset="0"/>
                <a:ea typeface="+mn-ea"/>
                <a:cs typeface="+mn-cs"/>
              </a:rPr>
              <a:t>indicating that this scaffolding can largely be</a:t>
            </a:r>
          </a:p>
          <a:p>
            <a:r>
              <a:rPr lang="en-CA" sz="1200" b="0" i="0" u="none" strike="noStrike" kern="1200" baseline="0" dirty="0">
                <a:solidFill>
                  <a:schemeClr val="tx1"/>
                </a:solidFill>
                <a:latin typeface="Times New Roman" pitchFamily="18" charset="0"/>
                <a:ea typeface="+mn-ea"/>
                <a:cs typeface="+mn-cs"/>
              </a:rPr>
              <a:t>subsumed by powerful general-purpose neural</a:t>
            </a:r>
          </a:p>
          <a:p>
            <a:r>
              <a:rPr lang="en-CA" sz="1200" b="0" i="0" u="none" strike="noStrike" kern="1200" baseline="0" dirty="0">
                <a:solidFill>
                  <a:schemeClr val="tx1"/>
                </a:solidFill>
                <a:latin typeface="Times New Roman" pitchFamily="18" charset="0"/>
                <a:ea typeface="+mn-ea"/>
                <a:cs typeface="+mn-cs"/>
              </a:rPr>
              <a:t>machinery.</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44</a:t>
            </a:fld>
            <a:endParaRPr lang="en-US"/>
          </a:p>
        </p:txBody>
      </p:sp>
    </p:spTree>
    <p:extLst>
      <p:ext uri="{BB962C8B-B14F-4D97-AF65-F5344CB8AC3E}">
        <p14:creationId xmlns:p14="http://schemas.microsoft.com/office/powerpoint/2010/main" val="401861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BF460FF-75F5-42AC-A162-362544C2DCE5}" type="slidenum">
              <a:rPr lang="en-US" smtClean="0"/>
              <a:pPr/>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t>… involving human languages</a:t>
            </a:r>
          </a:p>
          <a:p>
            <a:pPr eaLnBrk="1" hangingPunct="1"/>
            <a:r>
              <a:rPr lang="en-US"/>
              <a:t>In the sense that the computer needs to model some aspects of natural language</a:t>
            </a:r>
          </a:p>
          <a:p>
            <a:pPr eaLnBrk="1" hangingPunct="1"/>
            <a:r>
              <a:rPr lang="en-US"/>
              <a:t>Write on board</a:t>
            </a:r>
          </a:p>
          <a:p>
            <a:pPr eaLnBrk="1" hangingPunct="1"/>
            <a:endParaRPr lang="en-US"/>
          </a:p>
          <a:p>
            <a:pPr eaLnBrk="1" hangingPunct="1"/>
            <a:r>
              <a:rPr lang="en-US"/>
              <a:t>Little application: spelling checkers, grammar and style checkers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Times New Roman" pitchFamily="18" charset="0"/>
                <a:ea typeface="+mn-ea"/>
                <a:cs typeface="+mn-cs"/>
                <a:hlinkClick r:id="rId3"/>
              </a:rPr>
              <a:t>Unsupervised Discourse Constituency Parsing Using Viterbi EM</a:t>
            </a:r>
            <a:endParaRPr lang="en-US" sz="1200" b="0" i="0" kern="1200" dirty="0">
              <a:solidFill>
                <a:schemeClr val="tx1"/>
              </a:solidFill>
              <a:effectLst/>
              <a:latin typeface="Times New Roman" pitchFamily="18" charset="0"/>
              <a:ea typeface="+mn-ea"/>
              <a:cs typeface="+mn-cs"/>
            </a:endParaRPr>
          </a:p>
          <a:p>
            <a:r>
              <a:rPr lang="en-US" sz="1200" b="0" i="0" u="none" strike="noStrike" kern="1200" dirty="0" err="1">
                <a:solidFill>
                  <a:schemeClr val="tx1"/>
                </a:solidFill>
                <a:effectLst/>
                <a:latin typeface="Times New Roman" pitchFamily="18" charset="0"/>
                <a:ea typeface="+mn-ea"/>
                <a:cs typeface="+mn-cs"/>
                <a:hlinkClick r:id="rId4"/>
              </a:rPr>
              <a:t>Noriki</a:t>
            </a:r>
            <a:r>
              <a:rPr lang="en-US" sz="1200" b="0" i="0" u="none" strike="noStrike" kern="1200" dirty="0">
                <a:solidFill>
                  <a:schemeClr val="tx1"/>
                </a:solidFill>
                <a:effectLst/>
                <a:latin typeface="Times New Roman" pitchFamily="18" charset="0"/>
                <a:ea typeface="+mn-ea"/>
                <a:cs typeface="+mn-cs"/>
                <a:hlinkClick r:id="rId4"/>
              </a:rPr>
              <a:t> Nishida</a:t>
            </a:r>
            <a:r>
              <a:rPr lang="en-US" sz="1200" b="0" i="0" kern="1200" dirty="0">
                <a:solidFill>
                  <a:schemeClr val="tx1"/>
                </a:solidFill>
                <a:effectLst/>
                <a:latin typeface="Times New Roman" pitchFamily="18" charset="0"/>
                <a:ea typeface="+mn-ea"/>
                <a:cs typeface="+mn-cs"/>
              </a:rPr>
              <a:t>, </a:t>
            </a:r>
            <a:r>
              <a:rPr lang="en-US" sz="1200" b="0" i="0" u="none" strike="noStrike" kern="1200" dirty="0">
                <a:solidFill>
                  <a:schemeClr val="tx1"/>
                </a:solidFill>
                <a:effectLst/>
                <a:latin typeface="Times New Roman" pitchFamily="18" charset="0"/>
                <a:ea typeface="+mn-ea"/>
                <a:cs typeface="+mn-cs"/>
                <a:hlinkClick r:id="rId5"/>
              </a:rPr>
              <a:t>Hideki Nakayama</a:t>
            </a:r>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Abstract</a:t>
            </a:r>
          </a:p>
          <a:p>
            <a:r>
              <a:rPr lang="en-US" sz="1200" b="0" i="0" kern="1200" dirty="0">
                <a:solidFill>
                  <a:schemeClr val="tx1"/>
                </a:solidFill>
                <a:effectLst/>
                <a:latin typeface="Times New Roman" pitchFamily="18" charset="0"/>
                <a:ea typeface="+mn-ea"/>
                <a:cs typeface="+mn-cs"/>
              </a:rPr>
              <a:t>In this paper, we introduce an unsupervised discourse constituency parsing algorithm. We use Viterbi EM with a margin-based criterion to train a span-based discourse parser in an unsupervised manner. We also propose initialization methods for Viterbi training of discourse constituents based on our prior knowledge of text structures. Experimental results demonstrate that our unsupervised parser achieves comparable or even superior performance to fully supervised parsers. We also investigate discourse constituents that are learned by our method.</a:t>
            </a:r>
          </a:p>
          <a:p>
            <a:endParaRPr lang="en-CA" dirty="0"/>
          </a:p>
        </p:txBody>
      </p:sp>
      <p:sp>
        <p:nvSpPr>
          <p:cNvPr id="4" name="Slide Number Placeholder 3"/>
          <p:cNvSpPr>
            <a:spLocks noGrp="1"/>
          </p:cNvSpPr>
          <p:nvPr>
            <p:ph type="sldNum" sz="quarter" idx="5"/>
          </p:nvPr>
        </p:nvSpPr>
        <p:spPr/>
        <p:txBody>
          <a:bodyPr/>
          <a:lstStyle/>
          <a:p>
            <a:pPr>
              <a:defRPr/>
            </a:pPr>
            <a:fld id="{B880D35B-9E99-44EC-9F14-5DA44DB5CC1B}" type="slidenum">
              <a:rPr lang="en-US" smtClean="0"/>
              <a:pPr>
                <a:defRPr/>
              </a:pPr>
              <a:t>49</a:t>
            </a:fld>
            <a:endParaRPr lang="en-US"/>
          </a:p>
        </p:txBody>
      </p:sp>
    </p:spTree>
    <p:extLst>
      <p:ext uri="{BB962C8B-B14F-4D97-AF65-F5344CB8AC3E}">
        <p14:creationId xmlns:p14="http://schemas.microsoft.com/office/powerpoint/2010/main" val="210195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Times New Roman" pitchFamily="18" charset="0"/>
                <a:ea typeface="+mn-ea"/>
                <a:cs typeface="+mn-cs"/>
              </a:rPr>
              <a:t>Augmenting Non-Collaborative Dialog Systems with Explicit Semantic and Strategic Dialog History</a:t>
            </a:r>
            <a:r>
              <a:rPr lang="en-US" sz="1200" b="1" i="0" kern="1200" dirty="0">
                <a:solidFill>
                  <a:schemeClr val="tx1"/>
                </a:solidFill>
                <a:effectLst/>
                <a:latin typeface="Times New Roman" pitchFamily="18" charset="0"/>
                <a:ea typeface="+mn-ea"/>
                <a:cs typeface="+mn-cs"/>
              </a:rPr>
              <a:t> </a:t>
            </a:r>
          </a:p>
          <a:p>
            <a:r>
              <a:rPr lang="en-US" sz="1200" b="0" i="1" u="none" strike="noStrike" kern="1200" dirty="0" err="1">
                <a:solidFill>
                  <a:schemeClr val="tx1"/>
                </a:solidFill>
                <a:effectLst/>
                <a:latin typeface="Times New Roman" pitchFamily="18" charset="0"/>
                <a:ea typeface="+mn-ea"/>
                <a:cs typeface="+mn-cs"/>
                <a:hlinkClick r:id="rId3"/>
              </a:rPr>
              <a:t>Yiheng</a:t>
            </a:r>
            <a:r>
              <a:rPr lang="en-US" sz="1200" b="0" i="1" u="none" strike="noStrike" kern="1200" dirty="0">
                <a:solidFill>
                  <a:schemeClr val="tx1"/>
                </a:solidFill>
                <a:effectLst/>
                <a:latin typeface="Times New Roman" pitchFamily="18" charset="0"/>
                <a:ea typeface="+mn-ea"/>
                <a:cs typeface="+mn-cs"/>
                <a:hlinkClick r:id="rId3"/>
              </a:rPr>
              <a:t> Zhou</a:t>
            </a:r>
            <a:r>
              <a:rPr lang="en-US" sz="1200" b="0" i="1" kern="1200" dirty="0">
                <a:solidFill>
                  <a:schemeClr val="tx1"/>
                </a:solidFill>
                <a:effectLst/>
                <a:latin typeface="Times New Roman" pitchFamily="18" charset="0"/>
                <a:ea typeface="+mn-ea"/>
                <a:cs typeface="+mn-cs"/>
              </a:rPr>
              <a:t>, </a:t>
            </a:r>
            <a:r>
              <a:rPr lang="en-US" sz="1200" b="0" i="1" u="none" strike="noStrike" kern="1200" dirty="0" err="1">
                <a:solidFill>
                  <a:schemeClr val="tx1"/>
                </a:solidFill>
                <a:effectLst/>
                <a:latin typeface="Times New Roman" pitchFamily="18" charset="0"/>
                <a:ea typeface="+mn-ea"/>
                <a:cs typeface="+mn-cs"/>
                <a:hlinkClick r:id="rId4"/>
              </a:rPr>
              <a:t>Yulia</a:t>
            </a:r>
            <a:r>
              <a:rPr lang="en-US" sz="1200" b="0" i="1" u="none" strike="noStrike" kern="1200" dirty="0">
                <a:solidFill>
                  <a:schemeClr val="tx1"/>
                </a:solidFill>
                <a:effectLst/>
                <a:latin typeface="Times New Roman" pitchFamily="18" charset="0"/>
                <a:ea typeface="+mn-ea"/>
                <a:cs typeface="+mn-cs"/>
                <a:hlinkClick r:id="rId4"/>
              </a:rPr>
              <a:t> </a:t>
            </a:r>
            <a:r>
              <a:rPr lang="en-US" sz="1200" b="0" i="1" u="none" strike="noStrike" kern="1200" dirty="0" err="1">
                <a:solidFill>
                  <a:schemeClr val="tx1"/>
                </a:solidFill>
                <a:effectLst/>
                <a:latin typeface="Times New Roman" pitchFamily="18" charset="0"/>
                <a:ea typeface="+mn-ea"/>
                <a:cs typeface="+mn-cs"/>
                <a:hlinkClick r:id="rId4"/>
              </a:rPr>
              <a:t>Tsvetkov</a:t>
            </a:r>
            <a:r>
              <a:rPr lang="en-US" sz="1200" b="0" i="1" kern="1200" dirty="0">
                <a:solidFill>
                  <a:schemeClr val="tx1"/>
                </a:solidFill>
                <a:effectLst/>
                <a:latin typeface="Times New Roman" pitchFamily="18" charset="0"/>
                <a:ea typeface="+mn-ea"/>
                <a:cs typeface="+mn-cs"/>
              </a:rPr>
              <a:t>, </a:t>
            </a:r>
            <a:r>
              <a:rPr lang="en-US" sz="1200" b="0" i="1" u="none" strike="noStrike" kern="1200" dirty="0">
                <a:solidFill>
                  <a:schemeClr val="tx1"/>
                </a:solidFill>
                <a:effectLst/>
                <a:latin typeface="Times New Roman" pitchFamily="18" charset="0"/>
                <a:ea typeface="+mn-ea"/>
                <a:cs typeface="+mn-cs"/>
                <a:hlinkClick r:id="rId5"/>
              </a:rPr>
              <a:t>Alan W Black</a:t>
            </a:r>
            <a:r>
              <a:rPr lang="en-US" sz="1200" b="0" i="1" kern="1200" dirty="0">
                <a:solidFill>
                  <a:schemeClr val="tx1"/>
                </a:solidFill>
                <a:effectLst/>
                <a:latin typeface="Times New Roman" pitchFamily="18" charset="0"/>
                <a:ea typeface="+mn-ea"/>
                <a:cs typeface="+mn-cs"/>
              </a:rPr>
              <a:t>, </a:t>
            </a:r>
            <a:r>
              <a:rPr lang="en-US" sz="1200" b="0" i="1" u="none" strike="noStrike" kern="1200" dirty="0">
                <a:solidFill>
                  <a:schemeClr val="tx1"/>
                </a:solidFill>
                <a:effectLst/>
                <a:latin typeface="Times New Roman" pitchFamily="18" charset="0"/>
                <a:ea typeface="+mn-ea"/>
                <a:cs typeface="+mn-cs"/>
                <a:hlinkClick r:id="rId6"/>
              </a:rPr>
              <a:t>Zhou Yu</a:t>
            </a:r>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25 Sep 2019 (modified: 11 Mar 2020)ICLR 2020 Conference Blind </a:t>
            </a:r>
            <a:r>
              <a:rPr lang="en-US" sz="1200" b="0" i="0" kern="1200" dirty="0" err="1">
                <a:solidFill>
                  <a:schemeClr val="tx1"/>
                </a:solidFill>
                <a:effectLst/>
                <a:latin typeface="Times New Roman" pitchFamily="18" charset="0"/>
                <a:ea typeface="+mn-ea"/>
                <a:cs typeface="+mn-cs"/>
              </a:rPr>
              <a:t>SubmissionReaders</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Everyone</a:t>
            </a:r>
            <a:r>
              <a:rPr lang="en-US" sz="1200" b="0" i="0" u="none" strike="noStrike" kern="1200" dirty="0" err="1">
                <a:solidFill>
                  <a:schemeClr val="tx1"/>
                </a:solidFill>
                <a:effectLst/>
                <a:latin typeface="Times New Roman" pitchFamily="18" charset="0"/>
                <a:ea typeface="+mn-ea"/>
                <a:cs typeface="+mn-cs"/>
                <a:hlinkClick r:id="rId7"/>
              </a:rPr>
              <a:t>Show</a:t>
            </a:r>
            <a:r>
              <a:rPr lang="en-US" sz="1200" b="0" i="0" u="none" strike="noStrike" kern="1200" dirty="0">
                <a:solidFill>
                  <a:schemeClr val="tx1"/>
                </a:solidFill>
                <a:effectLst/>
                <a:latin typeface="Times New Roman" pitchFamily="18" charset="0"/>
                <a:ea typeface="+mn-ea"/>
                <a:cs typeface="+mn-cs"/>
                <a:hlinkClick r:id="rId7"/>
              </a:rPr>
              <a:t> </a:t>
            </a:r>
            <a:r>
              <a:rPr lang="en-US" sz="1200" b="0" i="0" u="none" strike="noStrike" kern="1200" dirty="0" err="1">
                <a:solidFill>
                  <a:schemeClr val="tx1"/>
                </a:solidFill>
                <a:effectLst/>
                <a:latin typeface="Times New Roman" pitchFamily="18" charset="0"/>
                <a:ea typeface="+mn-ea"/>
                <a:cs typeface="+mn-cs"/>
                <a:hlinkClick r:id="rId7"/>
              </a:rPr>
              <a:t>Bibtex</a:t>
            </a:r>
            <a:r>
              <a:rPr lang="en-US" sz="1200" b="0" i="0" u="none" strike="noStrike" kern="1200" dirty="0" err="1">
                <a:solidFill>
                  <a:schemeClr val="tx1"/>
                </a:solidFill>
                <a:effectLst/>
                <a:latin typeface="Times New Roman" pitchFamily="18" charset="0"/>
                <a:ea typeface="+mn-ea"/>
                <a:cs typeface="+mn-cs"/>
                <a:hlinkClick r:id="rId8"/>
              </a:rPr>
              <a:t>Show</a:t>
            </a:r>
            <a:r>
              <a:rPr lang="en-US" sz="1200" b="0" i="0" u="none" strike="noStrike" kern="1200" dirty="0">
                <a:solidFill>
                  <a:schemeClr val="tx1"/>
                </a:solidFill>
                <a:effectLst/>
                <a:latin typeface="Times New Roman" pitchFamily="18" charset="0"/>
                <a:ea typeface="+mn-ea"/>
                <a:cs typeface="+mn-cs"/>
                <a:hlinkClick r:id="rId8"/>
              </a:rPr>
              <a:t> Revisions</a:t>
            </a:r>
            <a:endParaRPr lang="en-US" sz="1200" b="0"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Original Pdf: </a:t>
            </a:r>
            <a:r>
              <a:rPr lang="en-US" sz="1200" b="0" i="0" u="none" strike="noStrike" kern="1200" dirty="0">
                <a:solidFill>
                  <a:schemeClr val="tx1"/>
                </a:solidFill>
                <a:effectLst/>
                <a:latin typeface="Times New Roman" pitchFamily="18" charset="0"/>
                <a:ea typeface="+mn-ea"/>
                <a:cs typeface="+mn-cs"/>
                <a:hlinkClick r:id="rId9" tooltip="Download Original Pdf"/>
              </a:rPr>
              <a:t>  pdf</a:t>
            </a:r>
            <a:endParaRPr lang="en-US" sz="1200" b="0"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Keywords: </a:t>
            </a:r>
            <a:r>
              <a:rPr lang="en-US" sz="1200" b="0" i="0" kern="1200" dirty="0">
                <a:solidFill>
                  <a:schemeClr val="tx1"/>
                </a:solidFill>
                <a:effectLst/>
                <a:latin typeface="Times New Roman" pitchFamily="18" charset="0"/>
                <a:ea typeface="+mn-ea"/>
                <a:cs typeface="+mn-cs"/>
              </a:rPr>
              <a:t>dialog systems, history tracking</a:t>
            </a:r>
          </a:p>
          <a:p>
            <a:r>
              <a:rPr lang="en-US" sz="1200" b="1" i="0" kern="1200" dirty="0">
                <a:solidFill>
                  <a:schemeClr val="tx1"/>
                </a:solidFill>
                <a:effectLst/>
                <a:latin typeface="Times New Roman" pitchFamily="18" charset="0"/>
                <a:ea typeface="+mn-ea"/>
                <a:cs typeface="+mn-cs"/>
              </a:rPr>
              <a:t>Abstract: </a:t>
            </a:r>
            <a:r>
              <a:rPr lang="en-US" sz="1200" b="0" i="0" kern="1200" dirty="0">
                <a:solidFill>
                  <a:schemeClr val="tx1"/>
                </a:solidFill>
                <a:effectLst/>
                <a:latin typeface="Times New Roman" pitchFamily="18" charset="0"/>
                <a:ea typeface="+mn-ea"/>
                <a:cs typeface="+mn-cs"/>
              </a:rPr>
              <a:t>We study non-collaborative dialogs, where two agents have a conflict of interest but must strategically communicate to reach an agreement (e.g., negotiation). This setting poses new challenges for modeling dialog history because the dialog's outcome relies not only on the semantic intent, but also on tactics that convey the intent. We propose to model both semantic and tactic history using finite state transducers (FSTs). Unlike RNN, FSTs can explicitly represent dialog history through all the states traversed, facilitating interpretability of dialog structure. We train FSTs on a set of strategies and tactics used in negotiation dialogs. The trained FSTs show plausible tactic structure and can be generalized to other non-collaborative domains (e.g., persuasion). We evaluate the FSTs by incorporating them in an automated negotiating system that attempts to sell products and a persuasion system that persuades people to donate to a charity. Experiments show that explicitly modeling both semantic and tactic history is an effective way to improve both dialog policy planning and generation performance. </a:t>
            </a:r>
          </a:p>
          <a:p>
            <a:endParaRPr lang="en-CA" dirty="0"/>
          </a:p>
        </p:txBody>
      </p:sp>
      <p:sp>
        <p:nvSpPr>
          <p:cNvPr id="4" name="Slide Number Placeholder 3"/>
          <p:cNvSpPr>
            <a:spLocks noGrp="1"/>
          </p:cNvSpPr>
          <p:nvPr>
            <p:ph type="sldNum" sz="quarter" idx="5"/>
          </p:nvPr>
        </p:nvSpPr>
        <p:spPr/>
        <p:txBody>
          <a:bodyPr/>
          <a:lstStyle/>
          <a:p>
            <a:pPr>
              <a:defRPr/>
            </a:pPr>
            <a:fld id="{EAEA5233-343B-4F3F-963C-85DA0DC69F8D}" type="slidenum">
              <a:rPr lang="en-US" smtClean="0"/>
              <a:pPr>
                <a:defRPr/>
              </a:pPr>
              <a:t>50</a:t>
            </a:fld>
            <a:endParaRPr lang="en-US"/>
          </a:p>
        </p:txBody>
      </p:sp>
    </p:spTree>
    <p:extLst>
      <p:ext uri="{BB962C8B-B14F-4D97-AF65-F5344CB8AC3E}">
        <p14:creationId xmlns:p14="http://schemas.microsoft.com/office/powerpoint/2010/main" val="1503274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B62CA52-32AF-4E38-A547-63064CD58133}" type="slidenum">
              <a:rPr lang="en-US" smtClean="0"/>
              <a:pPr/>
              <a:t>51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Can be exploited for learning our models and algorithms </a:t>
            </a:r>
          </a:p>
          <a:p>
            <a:pPr eaLnBrk="1" hangingPunct="1"/>
            <a:endParaRPr lang="en-US" dirty="0"/>
          </a:p>
          <a:p>
            <a:pPr eaLnBrk="1" hangingPunct="1"/>
            <a:r>
              <a:rPr lang="en-US" dirty="0"/>
              <a:t>Can be the input of an infinite number of applications:</a:t>
            </a:r>
          </a:p>
          <a:p>
            <a:pPr eaLnBrk="1" hangingPunct="1"/>
            <a:r>
              <a:rPr lang="en-US" dirty="0"/>
              <a:t>Robots, decision-systems, videogames…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100644-721E-476C-94B1-52B8CEDFD60D}" type="slidenum">
              <a:rPr lang="en-US" smtClean="0"/>
              <a:pPr/>
              <a:t>52</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Introductions?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06C6DC8-DADB-4622-8ADC-A2CCDFA77FAB}" type="slidenum">
              <a:rPr lang="en-US" smtClean="0"/>
              <a:pPr/>
              <a:t>54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A language with powerful text processing primitives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A4FF03-36BA-4E66-9AA0-21EFC91D33B2}" type="slidenum">
              <a:rPr lang="en-US" smtClean="0"/>
              <a:pPr/>
              <a:t>56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Remember what semantics was?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D877FCB-E9BD-4CAB-9D33-CBA570459495}" type="slidenum">
              <a:rPr lang="en-US" smtClean="0"/>
              <a:pPr/>
              <a:t>57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E7E6647-F791-440A-8B30-2A17FBA45B63}" type="slidenum">
              <a:rPr lang="en-US" smtClean="0"/>
              <a:pPr/>
              <a:t>58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The instructor reserves the right to adjust this grading scheme during the term, if necessary </a:t>
            </a:r>
          </a:p>
          <a:p>
            <a:pPr eaLnBrk="1" hangingPunct="1"/>
            <a:r>
              <a:rPr lang="en-US"/>
              <a:t>?Assignments hands-on experience with algorithms?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2D0333-C626-4EC9-A6B3-3FB0AEEDAB33}" type="slidenum">
              <a:rPr lang="en-US" smtClean="0"/>
              <a:pPr/>
              <a:t>59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This will be a research-oriented project. </a:t>
            </a:r>
          </a:p>
          <a:p>
            <a:pPr eaLnBrk="1" hangingPunct="1"/>
            <a:r>
              <a:rPr lang="en-US"/>
              <a:t>Critical review of a research project: read 2-3 papers, try to improve on the solution proposed using a more</a:t>
            </a:r>
          </a:p>
          <a:p>
            <a:pPr eaLnBrk="1" hangingPunct="1"/>
            <a:r>
              <a:rPr lang="en-US"/>
              <a:t>effective technique, combining multiple techniques. Propose a different solution.</a:t>
            </a:r>
          </a:p>
          <a:p>
            <a:pPr eaLnBrk="1" hangingPunct="1"/>
            <a:r>
              <a:rPr lang="en-US"/>
              <a:t>I’ll prepare a list of possible topics / papers.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4A6D69-C0D8-4AC7-BDE9-1D75F6E7D4EB}" type="slidenum">
              <a:rPr lang="en-US" smtClean="0"/>
              <a:pPr/>
              <a:t>60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Useful Tasks - Applications</a:t>
            </a:r>
          </a:p>
          <a:p>
            <a:pPr eaLnBrk="1" hangingPunct="1"/>
            <a:endParaRPr lang="en-US"/>
          </a:p>
          <a:p>
            <a:pPr eaLnBrk="1" hangingPunct="1"/>
            <a:r>
              <a:rPr lang="en-US"/>
              <a:t>Mix of research and deployed techniques/tasks</a:t>
            </a:r>
          </a:p>
          <a:p>
            <a:pPr eaLnBrk="1" hangingPunct="1"/>
            <a:r>
              <a:rPr lang="en-US"/>
              <a:t>Extract meaning from fluent speech via automatic acquisition and exploitation of salient words, </a:t>
            </a:r>
          </a:p>
          <a:p>
            <a:pPr eaLnBrk="1" hangingPunct="1"/>
            <a:r>
              <a:rPr lang="en-US"/>
              <a:t>phrases and grammar fragment from a corpus </a:t>
            </a:r>
          </a:p>
          <a:p>
            <a:pPr eaLnBrk="1" hangingPunct="1"/>
            <a:r>
              <a:rPr lang="en-US"/>
              <a:t>Speech, language and dialog techniques… Evaluated on live customer</a:t>
            </a:r>
          </a:p>
          <a:p>
            <a:pPr eaLnBrk="1" hangingPunct="1"/>
            <a:endParaRPr lang="en-US"/>
          </a:p>
          <a:p>
            <a:pPr eaLnBrk="1" hangingPunct="1"/>
            <a:r>
              <a:rPr lang="en-US"/>
              <a:t>Another generation: generate weather reports in multiple languages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9479789-EA02-4F1E-9AA3-539958741AC7}" type="slidenum">
              <a:rPr lang="en-US" smtClean="0"/>
              <a:pPr/>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t>Useful Tasks - Applications</a:t>
            </a:r>
          </a:p>
          <a:p>
            <a:pPr eaLnBrk="1" hangingPunct="1"/>
            <a:endParaRPr lang="en-US" dirty="0"/>
          </a:p>
          <a:p>
            <a:pPr eaLnBrk="1" hangingPunct="1"/>
            <a:r>
              <a:rPr lang="en-US" dirty="0"/>
              <a:t>Mix of research and deployed techniques/tasks</a:t>
            </a:r>
          </a:p>
          <a:p>
            <a:pPr eaLnBrk="1" hangingPunct="1"/>
            <a:r>
              <a:rPr lang="en-US" dirty="0"/>
              <a:t>Extract meaning from fluent speech via automatic acquisition and exploitation of salient words, </a:t>
            </a:r>
          </a:p>
          <a:p>
            <a:pPr eaLnBrk="1" hangingPunct="1"/>
            <a:r>
              <a:rPr lang="en-US" dirty="0"/>
              <a:t>phrases and grammar fragment from a corpus </a:t>
            </a:r>
          </a:p>
          <a:p>
            <a:pPr eaLnBrk="1" hangingPunct="1"/>
            <a:r>
              <a:rPr lang="en-US" dirty="0"/>
              <a:t>Speech, language and dialog techniques… Evaluated on live customer</a:t>
            </a:r>
          </a:p>
          <a:p>
            <a:pPr eaLnBrk="1" hangingPunct="1"/>
            <a:endParaRPr lang="en-US" dirty="0"/>
          </a:p>
          <a:p>
            <a:pPr eaLnBrk="1" hangingPunct="1"/>
            <a:r>
              <a:rPr lang="en-US" dirty="0"/>
              <a:t>Another generation: generate weather reports in multiple languages</a:t>
            </a:r>
          </a:p>
          <a:p>
            <a:pPr eaLnBrk="1" hangingPunct="1"/>
            <a:endParaRPr lang="en-US" dirty="0"/>
          </a:p>
          <a:p>
            <a:r>
              <a:rPr lang="en-CA" b="1" dirty="0"/>
              <a:t>SHOCK: </a:t>
            </a:r>
            <a:r>
              <a:rPr lang="en-CA" b="1" dirty="0" err="1"/>
              <a:t>Siri</a:t>
            </a:r>
            <a:r>
              <a:rPr lang="en-CA" b="1" dirty="0"/>
              <a:t> Isn't A Totally Useless Hunk Of Junk From Apple</a:t>
            </a:r>
          </a:p>
          <a:p>
            <a:r>
              <a:rPr lang="en-CA" dirty="0"/>
              <a:t>It turns out Apple's voice-based assistant software, </a:t>
            </a:r>
            <a:r>
              <a:rPr lang="en-CA" dirty="0" err="1"/>
              <a:t>Siri</a:t>
            </a:r>
            <a:r>
              <a:rPr lang="en-CA" dirty="0"/>
              <a:t>, isn't completely useless.</a:t>
            </a:r>
          </a:p>
          <a:p>
            <a:r>
              <a:rPr lang="en-CA" dirty="0" err="1"/>
              <a:t>Siri</a:t>
            </a:r>
            <a:r>
              <a:rPr lang="en-CA" dirty="0"/>
              <a:t>, which Apple used heavily to market the </a:t>
            </a:r>
            <a:r>
              <a:rPr lang="en-CA" dirty="0" err="1"/>
              <a:t>iPhone</a:t>
            </a:r>
            <a:r>
              <a:rPr lang="en-CA" dirty="0"/>
              <a:t> 4S, has been regularly </a:t>
            </a:r>
            <a:r>
              <a:rPr lang="en-CA" dirty="0">
                <a:hlinkClick r:id="rId3"/>
              </a:rPr>
              <a:t>trashed by the tech press</a:t>
            </a:r>
            <a:r>
              <a:rPr lang="en-CA" dirty="0"/>
              <a:t>, and </a:t>
            </a:r>
            <a:r>
              <a:rPr lang="en-CA" dirty="0">
                <a:hlinkClick r:id="rId4"/>
              </a:rPr>
              <a:t>normal people</a:t>
            </a:r>
            <a:r>
              <a:rPr lang="en-CA" dirty="0"/>
              <a:t>, since it was released.</a:t>
            </a:r>
          </a:p>
          <a:p>
            <a:r>
              <a:rPr lang="en-CA" dirty="0"/>
              <a:t>And when I first got the </a:t>
            </a:r>
            <a:r>
              <a:rPr lang="en-CA" dirty="0" err="1"/>
              <a:t>iPhone</a:t>
            </a:r>
            <a:r>
              <a:rPr lang="en-CA" dirty="0"/>
              <a:t>, </a:t>
            </a:r>
            <a:r>
              <a:rPr lang="en-CA" dirty="0">
                <a:hlinkClick r:id="rId5"/>
              </a:rPr>
              <a:t>I too, was let down by </a:t>
            </a:r>
            <a:r>
              <a:rPr lang="en-CA" dirty="0" err="1">
                <a:hlinkClick r:id="rId5"/>
              </a:rPr>
              <a:t>Siri</a:t>
            </a:r>
            <a:r>
              <a:rPr lang="en-CA" dirty="0"/>
              <a:t>. The crazy lady didn't even know where I lived! She thought I was in New York, Texas, not New York, New York. She's since fixed that problem and can now tell me the weather in New York, New York when I ask.</a:t>
            </a:r>
          </a:p>
          <a:p>
            <a:r>
              <a:rPr lang="en-CA" dirty="0"/>
              <a:t>However, after a month using </a:t>
            </a:r>
            <a:r>
              <a:rPr lang="en-CA" dirty="0" err="1"/>
              <a:t>Siri</a:t>
            </a:r>
            <a:r>
              <a:rPr lang="en-CA" dirty="0"/>
              <a:t>, I can say that it's not a complete and utter hunk of junk. It's actually useful, but it's definitely not for normal people, and Apple's decision to market </a:t>
            </a:r>
            <a:r>
              <a:rPr lang="en-CA" dirty="0" err="1"/>
              <a:t>Siri</a:t>
            </a:r>
            <a:r>
              <a:rPr lang="en-CA" dirty="0"/>
              <a:t> as much as it did is a little suspect.</a:t>
            </a:r>
          </a:p>
          <a:p>
            <a:r>
              <a:rPr lang="en-CA" dirty="0"/>
              <a:t>I ride my bike to and from work, so having a hands free option to send and receive text messages is great. If I get a text, I can squeeze on the </a:t>
            </a:r>
            <a:r>
              <a:rPr lang="en-CA" dirty="0" err="1"/>
              <a:t>mic</a:t>
            </a:r>
            <a:r>
              <a:rPr lang="en-CA" dirty="0"/>
              <a:t> of Apple's Ear Pods and say, "Read me my unread messages." </a:t>
            </a:r>
            <a:r>
              <a:rPr lang="en-CA" dirty="0" err="1"/>
              <a:t>Siri</a:t>
            </a:r>
            <a:r>
              <a:rPr lang="en-CA" dirty="0"/>
              <a:t> reads the message and gives me an opportunity to reply to the message.</a:t>
            </a:r>
          </a:p>
          <a:p>
            <a:r>
              <a:rPr lang="en-CA" dirty="0"/>
              <a:t>Or, if I'm riding my bike and I remember something, like, buying toothpaste, I can say, "Remind me to buy toothpaste when I get home," and </a:t>
            </a:r>
            <a:r>
              <a:rPr lang="en-CA" dirty="0" err="1"/>
              <a:t>Siri</a:t>
            </a:r>
            <a:r>
              <a:rPr lang="en-CA" dirty="0"/>
              <a:t> will set up a reminder.</a:t>
            </a:r>
          </a:p>
          <a:p>
            <a:r>
              <a:rPr lang="en-CA" dirty="0"/>
              <a:t>On Wednesday night, I was riding home and passed a bar that had the Giants-Tigers game on. I asked </a:t>
            </a:r>
            <a:r>
              <a:rPr lang="en-CA" dirty="0" err="1"/>
              <a:t>Siri</a:t>
            </a:r>
            <a:r>
              <a:rPr lang="en-CA" dirty="0"/>
              <a:t>, "What's the score of the game?" She told me, "5-0." I was stunned since Justin </a:t>
            </a:r>
            <a:r>
              <a:rPr lang="en-CA" dirty="0" err="1"/>
              <a:t>Verlander</a:t>
            </a:r>
            <a:r>
              <a:rPr lang="en-CA" dirty="0"/>
              <a:t> was supposed to be untouchable. I asked what inning, she told me the fifth.</a:t>
            </a:r>
          </a:p>
          <a:p>
            <a:r>
              <a:rPr lang="en-CA" dirty="0" err="1"/>
              <a:t>Siri</a:t>
            </a:r>
            <a:r>
              <a:rPr lang="en-CA" dirty="0"/>
              <a:t> also works well if I'm driving. I can ask her for directions some place and she'll get them. Or, I can have her send or receive text messages.</a:t>
            </a:r>
          </a:p>
          <a:p>
            <a:r>
              <a:rPr lang="en-CA" dirty="0"/>
              <a:t>That said, </a:t>
            </a:r>
            <a:r>
              <a:rPr lang="en-CA" dirty="0" err="1"/>
              <a:t>Siri</a:t>
            </a:r>
            <a:r>
              <a:rPr lang="en-CA" dirty="0"/>
              <a:t> can be very fickle. She can take a long time to come up with an answer. She can just conk out and deliver no results. She can rattle of a long list of options when you ask for directions, which is not all that helpful.</a:t>
            </a:r>
          </a:p>
          <a:p>
            <a:r>
              <a:rPr lang="en-CA" dirty="0"/>
              <a:t>And, I personally don't think </a:t>
            </a:r>
            <a:r>
              <a:rPr lang="en-CA" dirty="0" err="1"/>
              <a:t>Siri</a:t>
            </a:r>
            <a:r>
              <a:rPr lang="en-CA" dirty="0"/>
              <a:t> is simple technology that a normal person would immediately feel comfortable using. Right now, </a:t>
            </a:r>
            <a:r>
              <a:rPr lang="en-CA" dirty="0" err="1"/>
              <a:t>Siri</a:t>
            </a:r>
            <a:r>
              <a:rPr lang="en-CA" dirty="0"/>
              <a:t> is a nice thing to have, but if it went away tomorrow, I wouldn't be all that upset. The way Apple pitched it, as a must have, revolutionary technology was a mistake. That's why people hated it. Apple over promised and under delivered.</a:t>
            </a:r>
          </a:p>
          <a:p>
            <a:br>
              <a:rPr lang="en-CA" sz="1200" u="none" strike="noStrike" kern="1200" dirty="0">
                <a:solidFill>
                  <a:schemeClr val="tx1"/>
                </a:solidFill>
                <a:latin typeface="Times New Roman" pitchFamily="18" charset="0"/>
                <a:ea typeface="+mn-ea"/>
                <a:cs typeface="+mn-cs"/>
              </a:rPr>
            </a:br>
            <a:r>
              <a:rPr lang="en-CA" sz="1200" u="none" strike="noStrike" kern="1200" dirty="0">
                <a:solidFill>
                  <a:schemeClr val="tx1"/>
                </a:solidFill>
                <a:latin typeface="Times New Roman" pitchFamily="18" charset="0"/>
                <a:ea typeface="+mn-ea"/>
                <a:cs typeface="+mn-cs"/>
              </a:rPr>
              <a:t>Read more: </a:t>
            </a:r>
            <a:r>
              <a:rPr lang="en-CA" sz="1200" u="none" strike="noStrike" kern="1200" dirty="0">
                <a:solidFill>
                  <a:schemeClr val="tx1"/>
                </a:solidFill>
                <a:latin typeface="Times New Roman" pitchFamily="18" charset="0"/>
                <a:ea typeface="+mn-ea"/>
                <a:cs typeface="+mn-cs"/>
                <a:hlinkClick r:id="rId6"/>
              </a:rPr>
              <a:t>http://www.businessinsider.com/siri-review-2012-10#ixzz2HJdHCJWR</a:t>
            </a:r>
            <a:br>
              <a:rPr lang="en-CA" sz="1200" u="none" strike="noStrike" kern="1200" dirty="0">
                <a:solidFill>
                  <a:schemeClr val="tx1"/>
                </a:solidFill>
                <a:latin typeface="Times New Roman" pitchFamily="18" charset="0"/>
                <a:ea typeface="+mn-ea"/>
                <a:cs typeface="+mn-cs"/>
              </a:rPr>
            </a:br>
            <a:endParaRPr lang="en-CA" sz="1200" u="none" strike="noStrike" kern="1200" dirty="0">
              <a:solidFill>
                <a:schemeClr val="tx1"/>
              </a:solidFill>
              <a:latin typeface="Times New Roman" pitchFamily="18" charset="0"/>
              <a:ea typeface="+mn-ea"/>
              <a:cs typeface="+mn-cs"/>
            </a:endParaRPr>
          </a:p>
          <a:p>
            <a:pP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2D0333-C626-4EC9-A6B3-3FB0AEEDAB33}" type="slidenum">
              <a:rPr lang="en-US" smtClean="0"/>
              <a:pPr/>
              <a:t>61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This will be a research-oriented project. </a:t>
            </a:r>
          </a:p>
          <a:p>
            <a:pPr eaLnBrk="1" hangingPunct="1"/>
            <a:r>
              <a:rPr lang="en-US"/>
              <a:t>Critical review of a research project: read 2-3 papers, try to improve on the solution proposed using a more</a:t>
            </a:r>
          </a:p>
          <a:p>
            <a:pPr eaLnBrk="1" hangingPunct="1"/>
            <a:r>
              <a:rPr lang="en-US"/>
              <a:t>effective technique, combining multiple techniques. Propose a different solution.</a:t>
            </a:r>
          </a:p>
          <a:p>
            <a:pPr eaLnBrk="1" hangingPunct="1"/>
            <a:r>
              <a:rPr lang="en-US"/>
              <a:t>I’ll prepare a list of possible topics / papers.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878C1C1-1341-4986-A47C-A9DB88B242D5}" type="slidenum">
              <a:rPr lang="en-US" smtClean="0"/>
              <a:pPr/>
              <a:t>62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 you cannot wait until the next class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08F872-2ECE-4820-B91D-8D1D50AD7AB3}" type="slidenum">
              <a:rPr lang="en-US" smtClean="0"/>
              <a:pPr/>
              <a:t>63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A07586D-712F-4193-8207-5DEBDA31E3FB}" type="slidenum">
              <a:rPr lang="en-US" smtClean="0"/>
              <a:pPr/>
              <a:t>64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t>Introductions?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77BFF5B-DA76-4113-A877-EE1CDC2D23FE}" type="slidenum">
              <a:rPr lang="en-US" smtClean="0"/>
              <a:pPr/>
              <a:t>65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7D625BD-CA0E-4462-BFCF-6EF87EFD28C7}" type="slidenum">
              <a:rPr lang="en-US" smtClean="0"/>
              <a:pPr/>
              <a:t>66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341F0DC-07E9-40E4-8C4D-B9CAD9DE20B7}" type="slidenum">
              <a:rPr lang="en-US" smtClean="0"/>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t>https://www.ibm.com/watson/  show this… trust and transparency…. Small datasets….</a:t>
            </a:r>
          </a:p>
          <a:p>
            <a:pPr eaLnBrk="1" hangingPunct="1"/>
            <a:endParaRPr lang="en-US" dirty="0"/>
          </a:p>
          <a:p>
            <a:pPr eaLnBrk="1" hangingPunct="1"/>
            <a:r>
              <a:rPr lang="en-US" dirty="0"/>
              <a:t>Everybody does NLP </a:t>
            </a:r>
            <a:r>
              <a:rPr lang="en-US" dirty="0" err="1"/>
              <a:t>nowdays</a:t>
            </a:r>
            <a:r>
              <a:rPr lang="en-US" dirty="0"/>
              <a:t>….. Facebook… amazon… Microsoft…</a:t>
            </a:r>
          </a:p>
          <a:p>
            <a:pPr eaLnBrk="1" hangingPunct="1"/>
            <a:endParaRPr lang="en-US" dirty="0"/>
          </a:p>
          <a:p>
            <a:pPr eaLnBrk="1" hangingPunct="1"/>
            <a:r>
              <a:rPr lang="en-US" dirty="0"/>
              <a:t>Speech can be added to most of the above…</a:t>
            </a:r>
          </a:p>
          <a:p>
            <a:pPr eaLnBrk="1" hangingPunct="1"/>
            <a:endParaRPr lang="en-US" dirty="0"/>
          </a:p>
          <a:p>
            <a:pPr eaLnBrk="1" hangingPunct="1"/>
            <a:r>
              <a:rPr lang="en-US" dirty="0"/>
              <a:t>Named entities are phrases that contain the names of persons, organizations, locations, times and quantities. Example: </a:t>
            </a:r>
          </a:p>
          <a:p>
            <a:pPr eaLnBrk="1" hangingPunct="1"/>
            <a:r>
              <a:rPr lang="en-US" dirty="0"/>
              <a:t>[ORG </a:t>
            </a:r>
            <a:r>
              <a:rPr lang="en-US" dirty="0">
                <a:solidFill>
                  <a:srgbClr val="0000FF"/>
                </a:solidFill>
              </a:rPr>
              <a:t>U.N.</a:t>
            </a:r>
            <a:r>
              <a:rPr lang="en-US" dirty="0"/>
              <a:t> ] official [PER </a:t>
            </a:r>
            <a:r>
              <a:rPr lang="en-US" dirty="0" err="1">
                <a:solidFill>
                  <a:srgbClr val="FF0000"/>
                </a:solidFill>
              </a:rPr>
              <a:t>Ekeus</a:t>
            </a:r>
            <a:r>
              <a:rPr lang="en-US" dirty="0"/>
              <a:t> ] heads for [LOC </a:t>
            </a:r>
            <a:r>
              <a:rPr lang="en-US" dirty="0">
                <a:solidFill>
                  <a:srgbClr val="00FF00"/>
                </a:solidFill>
              </a:rPr>
              <a:t>Baghdad</a:t>
            </a:r>
            <a:r>
              <a:rPr lang="en-US" dirty="0"/>
              <a:t> ] </a:t>
            </a:r>
          </a:p>
          <a:p>
            <a:pPr eaLnBrk="1" hangingPunct="1"/>
            <a:r>
              <a:rPr lang="en-US" dirty="0"/>
              <a:t>Named Entity Recognition (NER) is a subtask of Information Extraction.</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a:latin typeface="Arial" pitchFamily="34" charset="0"/>
                <a:cs typeface="Arial" pitchFamily="34" charset="0"/>
              </a:rPr>
              <a:t>The correct Jeopardy! response would be "What is Ritalin?“</a:t>
            </a:r>
          </a:p>
          <a:p>
            <a:pPr>
              <a:defRPr/>
            </a:pPr>
            <a:endParaRPr lang="en-CA" dirty="0"/>
          </a:p>
          <a:p>
            <a:pPr>
              <a:defRPr/>
            </a:pPr>
            <a:r>
              <a:rPr lang="en-CA" dirty="0"/>
              <a:t>This is </a:t>
            </a:r>
            <a:r>
              <a:rPr lang="en-CA" dirty="0">
                <a:hlinkClick r:id="rId3"/>
              </a:rPr>
              <a:t>no easy task</a:t>
            </a:r>
            <a:r>
              <a:rPr lang="en-CA" dirty="0"/>
              <a:t> for a computer, given the need to perform over an enormously broad domain, </a:t>
            </a:r>
          </a:p>
          <a:p>
            <a:pPr>
              <a:defRPr/>
            </a:pPr>
            <a:r>
              <a:rPr lang="en-CA" dirty="0"/>
              <a:t>with consistently high precision and amazingly accurate confidence estimations in the correctness of its answers. </a:t>
            </a:r>
          </a:p>
          <a:p>
            <a:pPr>
              <a:defRPr/>
            </a:pPr>
            <a:endParaRPr lang="en-CA" dirty="0"/>
          </a:p>
          <a:p>
            <a:pPr>
              <a:defRPr/>
            </a:pPr>
            <a:r>
              <a:rPr lang="en-CA" dirty="0">
                <a:hlinkClick r:id="rId4"/>
              </a:rPr>
              <a:t>Watson’s performance on Jeopardy!</a:t>
            </a:r>
            <a:r>
              <a:rPr lang="en-CA" dirty="0"/>
              <a:t> is just the opening salvo for a </a:t>
            </a:r>
            <a:r>
              <a:rPr lang="en-CA" dirty="0">
                <a:hlinkClick r:id="rId5"/>
              </a:rPr>
              <a:t>research mission</a:t>
            </a:r>
            <a:r>
              <a:rPr lang="en-CA" dirty="0"/>
              <a:t> built on decades of </a:t>
            </a:r>
          </a:p>
          <a:p>
            <a:pPr>
              <a:defRPr/>
            </a:pPr>
            <a:r>
              <a:rPr lang="en-CA" dirty="0"/>
              <a:t>experience in deep Content Analysis, Natural Language Processing, Information Retrieval, Machine Learning and Artificial Intelligence. </a:t>
            </a:r>
          </a:p>
          <a:p>
            <a:pPr>
              <a:defRPr/>
            </a:pPr>
            <a:endParaRPr lang="en-CA" kern="0" dirty="0"/>
          </a:p>
          <a:p>
            <a:pPr>
              <a:defRPr/>
            </a:pPr>
            <a:r>
              <a:rPr lang="en-CA" kern="0" dirty="0"/>
              <a:t>Rich natural language questions covering a broad range of general knowledge. It is widely recognized as an entertaining game requiring smart, knowledgeable and quick players.</a:t>
            </a:r>
          </a:p>
          <a:p>
            <a:pPr>
              <a:defRPr/>
            </a:pPr>
            <a:endParaRPr lang="en-CA" kern="0" dirty="0"/>
          </a:p>
          <a:p>
            <a:pPr>
              <a:defRPr/>
            </a:pPr>
            <a:r>
              <a:rPr lang="en-CA" dirty="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a:t>DeepQA</a:t>
            </a:r>
            <a:r>
              <a:rPr lang="en-CA" dirty="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a:hlinkClick r:id="rId6" tooltip="www.jeopardy.com"/>
              </a:rPr>
              <a:t>www.jeopardy.com</a:t>
            </a:r>
            <a:r>
              <a:rPr lang="en-CA" dirty="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p>
        </p:txBody>
      </p:sp>
      <p:sp>
        <p:nvSpPr>
          <p:cNvPr id="140292" name="Slide Number Placeholder 3"/>
          <p:cNvSpPr>
            <a:spLocks noGrp="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BE400B9-C09C-4F93-AEAB-2CC9AEEC6D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67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a:latin typeface="Arial" pitchFamily="34" charset="0"/>
                <a:cs typeface="Arial" pitchFamily="34" charset="0"/>
              </a:rPr>
              <a:t>The correct Jeopardy! response would be "What is Ritalin?“</a:t>
            </a:r>
          </a:p>
          <a:p>
            <a:pPr>
              <a:defRPr/>
            </a:pPr>
            <a:endParaRPr lang="en-CA" dirty="0"/>
          </a:p>
          <a:p>
            <a:pPr>
              <a:defRPr/>
            </a:pPr>
            <a:r>
              <a:rPr lang="en-CA" dirty="0"/>
              <a:t>This is </a:t>
            </a:r>
            <a:r>
              <a:rPr lang="en-CA" dirty="0">
                <a:hlinkClick r:id="rId3"/>
              </a:rPr>
              <a:t>no easy task</a:t>
            </a:r>
            <a:r>
              <a:rPr lang="en-CA" dirty="0"/>
              <a:t> for a computer, given the need to perform over an enormously broad domain, </a:t>
            </a:r>
          </a:p>
          <a:p>
            <a:pPr>
              <a:defRPr/>
            </a:pPr>
            <a:r>
              <a:rPr lang="en-CA" dirty="0"/>
              <a:t>with consistently high precision and amazingly accurate confidence estimations in the correctness of its answers. </a:t>
            </a:r>
          </a:p>
          <a:p>
            <a:pPr>
              <a:defRPr/>
            </a:pPr>
            <a:endParaRPr lang="en-CA" dirty="0"/>
          </a:p>
          <a:p>
            <a:pPr>
              <a:defRPr/>
            </a:pPr>
            <a:r>
              <a:rPr lang="en-CA" dirty="0">
                <a:hlinkClick r:id="rId4"/>
              </a:rPr>
              <a:t>Watson’s performance on Jeopardy!</a:t>
            </a:r>
            <a:r>
              <a:rPr lang="en-CA" dirty="0"/>
              <a:t> is just the opening salvo for a </a:t>
            </a:r>
            <a:r>
              <a:rPr lang="en-CA" dirty="0">
                <a:hlinkClick r:id="rId5"/>
              </a:rPr>
              <a:t>research mission</a:t>
            </a:r>
            <a:r>
              <a:rPr lang="en-CA" dirty="0"/>
              <a:t> built on decades of </a:t>
            </a:r>
          </a:p>
          <a:p>
            <a:pPr>
              <a:defRPr/>
            </a:pPr>
            <a:r>
              <a:rPr lang="en-CA" dirty="0"/>
              <a:t>experience in deep Content Analysis, Natural Language Processing, Information Retrieval, Machine Learning and Artificial Intelligence. </a:t>
            </a:r>
          </a:p>
          <a:p>
            <a:pPr>
              <a:defRPr/>
            </a:pPr>
            <a:endParaRPr lang="en-CA" kern="0" dirty="0"/>
          </a:p>
          <a:p>
            <a:pPr>
              <a:defRPr/>
            </a:pPr>
            <a:r>
              <a:rPr lang="en-CA" kern="0" dirty="0"/>
              <a:t>Rich natural language questions covering a broad range of general knowledge. It is widely recognized as an entertaining game requiring smart, knowledgeable and quick players.</a:t>
            </a:r>
          </a:p>
          <a:p>
            <a:pPr>
              <a:defRPr/>
            </a:pPr>
            <a:endParaRPr lang="en-CA" kern="0" dirty="0"/>
          </a:p>
          <a:p>
            <a:pPr>
              <a:defRPr/>
            </a:pPr>
            <a:r>
              <a:rPr lang="en-CA" dirty="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a:t>DeepQA</a:t>
            </a:r>
            <a:r>
              <a:rPr lang="en-CA" dirty="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a:hlinkClick r:id="rId6" tooltip="www.jeopardy.com"/>
              </a:rPr>
              <a:t>www.jeopardy.com</a:t>
            </a:r>
            <a:r>
              <a:rPr lang="en-CA" dirty="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p>
        </p:txBody>
      </p:sp>
      <p:sp>
        <p:nvSpPr>
          <p:cNvPr id="140292" name="Slide Number Placeholder 3"/>
          <p:cNvSpPr>
            <a:spLocks noGrp="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BE400B9-C09C-4F93-AEAB-2CC9AEEC6D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711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a:solidFill>
                  <a:schemeClr val="tx1"/>
                </a:solidFill>
                <a:effectLst/>
                <a:latin typeface="Times New Roman" pitchFamily="18" charset="0"/>
                <a:ea typeface="+mn-ea"/>
                <a:cs typeface="+mn-cs"/>
              </a:rPr>
              <a:t>Jeopardy</a:t>
            </a:r>
            <a:r>
              <a:rPr lang="en-CA" sz="1200" b="0" i="0" kern="1200" dirty="0">
                <a:solidFill>
                  <a:schemeClr val="tx1"/>
                </a:solidFill>
                <a:effectLst/>
                <a:latin typeface="Times New Roman" pitchFamily="18" charset="0"/>
                <a:ea typeface="+mn-ea"/>
                <a:cs typeface="+mn-cs"/>
              </a:rPr>
              <a:t>. </a:t>
            </a:r>
          </a:p>
          <a:p>
            <a:r>
              <a:rPr lang="en-CA" sz="1200" b="1" i="0" kern="1200" dirty="0" err="1">
                <a:solidFill>
                  <a:schemeClr val="tx1"/>
                </a:solidFill>
                <a:effectLst/>
                <a:latin typeface="Times New Roman" pitchFamily="18" charset="0"/>
                <a:ea typeface="+mn-ea"/>
                <a:cs typeface="+mn-cs"/>
              </a:rPr>
              <a:t>Dbpedia</a:t>
            </a:r>
            <a:endParaRPr lang="en-CA" sz="1200" b="1" i="0" kern="1200" dirty="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a:t>Leveraging many loosely formed </a:t>
            </a:r>
            <a:r>
              <a:rPr lang="en-CA" dirty="0">
                <a:solidFill>
                  <a:srgbClr val="00B0F0"/>
                </a:solidFill>
              </a:rPr>
              <a:t>ontologies</a:t>
            </a:r>
          </a:p>
          <a:p>
            <a:pPr marL="457200" indent="-457200">
              <a:buFont typeface="Arial" panose="020B0604020202020204" pitchFamily="34" charset="0"/>
              <a:buChar char="•"/>
            </a:pPr>
            <a:r>
              <a:rPr lang="en-CA" dirty="0"/>
              <a:t>Also databases, taxonomies, and ontologies, such as </a:t>
            </a:r>
            <a:r>
              <a:rPr lang="en-CA" dirty="0" err="1"/>
              <a:t>dbPedia</a:t>
            </a:r>
            <a:r>
              <a:rPr lang="en-CA" dirty="0"/>
              <a:t>, </a:t>
            </a:r>
            <a:r>
              <a:rPr lang="en-CA" dirty="0" err="1"/>
              <a:t>WordNet</a:t>
            </a:r>
            <a:r>
              <a:rPr lang="en-CA" dirty="0"/>
              <a:t>, and the Yago</a:t>
            </a:r>
            <a:r>
              <a:rPr lang="en-CA" baseline="30000" dirty="0"/>
              <a:t>8</a:t>
            </a:r>
            <a:r>
              <a:rPr lang="en-CA" dirty="0"/>
              <a:t> ontology.</a:t>
            </a:r>
          </a:p>
          <a:p>
            <a:r>
              <a:rPr lang="en-CA" sz="1200" b="1" i="0" kern="1200" dirty="0">
                <a:solidFill>
                  <a:schemeClr val="tx1"/>
                </a:solidFill>
                <a:effectLst/>
                <a:latin typeface="Times New Roman" pitchFamily="18" charset="0"/>
                <a:ea typeface="+mn-ea"/>
                <a:cs typeface="+mn-cs"/>
              </a:rPr>
              <a:t>a</a:t>
            </a:r>
            <a:r>
              <a:rPr lang="en-CA" sz="1200" b="0" i="0" kern="1200" dirty="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a:solidFill>
                  <a:schemeClr val="tx1"/>
                </a:solidFill>
                <a:effectLst/>
                <a:latin typeface="Times New Roman" pitchFamily="18" charset="0"/>
                <a:ea typeface="+mn-ea"/>
                <a:cs typeface="+mn-cs"/>
                <a:hlinkClick r:id="rId3" tooltip="Outgoing link (in new window)"/>
              </a:rPr>
              <a:t>Wikipedia</a:t>
            </a:r>
            <a:r>
              <a:rPr lang="en-CA" sz="1200" b="0" i="0" kern="1200" dirty="0">
                <a:solidFill>
                  <a:schemeClr val="tx1"/>
                </a:solidFill>
                <a:effectLst/>
                <a:latin typeface="Times New Roman" pitchFamily="18" charset="0"/>
                <a:ea typeface="+mn-ea"/>
                <a:cs typeface="+mn-cs"/>
              </a:rPr>
              <a:t> and make this information available on the Web. </a:t>
            </a:r>
          </a:p>
          <a:p>
            <a:r>
              <a:rPr lang="en-CA" sz="1200" b="0" i="0" kern="1200" dirty="0">
                <a:solidFill>
                  <a:schemeClr val="tx1"/>
                </a:solidFill>
                <a:effectLst/>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dirty="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a:solidFill>
                <a:schemeClr val="tx1"/>
              </a:solidFill>
              <a:latin typeface="Times New Roman" pitchFamily="18" charset="0"/>
              <a:ea typeface="+mn-ea"/>
              <a:cs typeface="+mn-cs"/>
            </a:endParaRPr>
          </a:p>
          <a:p>
            <a:r>
              <a:rPr lang="en-CA" dirty="0"/>
              <a:t>The </a:t>
            </a:r>
            <a:r>
              <a:rPr lang="en-CA" b="1" dirty="0"/>
              <a:t>workhorse of strategic decisions is the buzz-in decision</a:t>
            </a:r>
            <a:r>
              <a:rPr lang="en-CA" dirty="0"/>
              <a:t>, which is required for every non–Daily Double clue on the board. This is where </a:t>
            </a:r>
            <a:r>
              <a:rPr lang="en-CA" dirty="0" err="1"/>
              <a:t>DeepQA’s</a:t>
            </a:r>
            <a:r>
              <a:rPr lang="en-CA" dirty="0"/>
              <a:t> ability to accurately estimate its confidence in its answer is critical, and Watson considers this confidence along with other game-state factors in making the final determination whether to buzz. Another strategic decision, Final </a:t>
            </a:r>
            <a:r>
              <a:rPr lang="en-CA" i="1" dirty="0"/>
              <a:t>Jeopardy</a:t>
            </a:r>
            <a:r>
              <a:rPr lang="en-CA" dirty="0"/>
              <a:t> wagering, generally receives the most attention and analysis from those interested in game strategy, and there exists a growing catalogue of heuristics such as “</a:t>
            </a:r>
            <a:r>
              <a:rPr lang="en-CA" dirty="0" err="1"/>
              <a:t>Clavin’s</a:t>
            </a:r>
            <a:r>
              <a:rPr lang="en-CA" dirty="0"/>
              <a:t> Rule” or the “Two-Thirds Rule” (</a:t>
            </a:r>
            <a:r>
              <a:rPr lang="en-CA" dirty="0" err="1"/>
              <a:t>Dupee</a:t>
            </a:r>
            <a:r>
              <a:rPr lang="en-CA" dirty="0"/>
              <a:t> 1998) as well as identification of those critical score boundaries at which particular strategies may be used (by no means does this make it easy or rote; despite this attention, we have found evidence that contestants still occasionally make irrational Final </a:t>
            </a:r>
            <a:r>
              <a:rPr lang="en-CA" i="1" dirty="0"/>
              <a:t>Jeopardy</a:t>
            </a:r>
            <a:r>
              <a:rPr lang="en-CA" dirty="0"/>
              <a:t> bets). Daily Double betting turns out to be less studied but just as challenging since the player must consider opponents’ scores and predict the likelihood of getting the question correct just as in Final </a:t>
            </a:r>
            <a:r>
              <a:rPr lang="en-CA" i="1" dirty="0"/>
              <a:t>Jeopardy</a:t>
            </a:r>
            <a:r>
              <a:rPr lang="en-CA" dirty="0"/>
              <a:t>. After a Daily Double, however, the game is not over, so evaluation of a wager requires forecasting the effect it will have on the distant, final outcome of the game.</a:t>
            </a:r>
          </a:p>
          <a:p>
            <a:r>
              <a:rPr lang="en-CA" dirty="0"/>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i="1" dirty="0"/>
              <a:t>Jeopardy</a:t>
            </a:r>
            <a:r>
              <a:rPr lang="en-CA" dirty="0"/>
              <a:t>. Fortunately, moderate amounts of historical data are available to serve as training data for learning techniques. Even so, it requires extremely careful modeling and game-theoretic evaluation as the game of </a:t>
            </a:r>
            <a:r>
              <a:rPr lang="en-CA" i="1" dirty="0"/>
              <a:t>Jeopardy</a:t>
            </a:r>
            <a:r>
              <a:rPr lang="en-CA" dirty="0"/>
              <a:t> has incomplete information and uncertainty to model, critical score boundaries to recognize, and savvy, competitive players to account for. It is a game where one faulty strategic choice can lose the entire match.</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603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E4E64C8-A8FE-4C02-B44A-1F248ACDA6B4}"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ABF7D-D148-4D65-9BF9-B32FFF81A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845183E-04B1-45F1-94E4-A62DA3BE72CF}"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898E6063-7853-49AB-A279-B44DB0E4BF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4413E7-847C-4620-9B56-26B59BE7C640}"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42DE1D1D-11BE-4EF1-86F0-9B15BFA5D7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B4A148D-E8D6-4CC4-B167-54F349863529}"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60F53854-D1EE-4E10-960B-AD1A332F2F1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70B98F4-771D-454F-A0FC-5C11F06755AF}"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19775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96BE802-BAE0-4E64-8BE7-0D6F717E1E51}"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296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6A2D4F-0DFE-4CBA-A166-64BA441EE990}"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26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A6278A-5AB4-44B3-9720-D1C136365977}"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96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7A2D819-DEC1-492D-B7BE-9B3C938D6319}" type="datetime1">
              <a:rPr lang="en-US" smtClean="0">
                <a:solidFill>
                  <a:srgbClr val="000000"/>
                </a:solidFill>
              </a:rPr>
              <a:t>9/6/2020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38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B6CA3A4-20D6-4796-90B2-0137943E69AE}" type="datetime1">
              <a:rPr lang="en-US" smtClean="0">
                <a:solidFill>
                  <a:srgbClr val="000000"/>
                </a:solidFill>
              </a:rPr>
              <a:t>9/6/2020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32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DEE1A2-4C62-47B9-A3E0-D9F759691A5A}" type="datetime1">
              <a:rPr lang="en-US" smtClean="0">
                <a:solidFill>
                  <a:srgbClr val="000000"/>
                </a:solidFill>
              </a:rPr>
              <a:t>9/6/2020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34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1D5991-7737-4E79-8DCD-68A21F1399A2}"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3377DE-8ED9-4FDE-BEC3-62F7799D18A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B84059-5DC5-4104-9B20-608A3ABDEC88}" type="datetime1">
              <a:rPr lang="en-US" smtClean="0">
                <a:solidFill>
                  <a:srgbClr val="000000"/>
                </a:solidFill>
              </a:rPr>
              <a:t>9/6/2020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50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691F526-CC3B-43E4-BD97-444BABD8198D}" type="datetime1">
              <a:rPr lang="en-US" smtClean="0">
                <a:solidFill>
                  <a:srgbClr val="000000"/>
                </a:solidFill>
              </a:rPr>
              <a:t>9/6/2020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90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9F7C20-FE87-4157-BD56-3E18241F875B}" type="datetime1">
              <a:rPr lang="en-US" smtClean="0">
                <a:solidFill>
                  <a:srgbClr val="000000"/>
                </a:solidFill>
              </a:rPr>
              <a:t>9/6/2020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0658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09730B-C218-495C-AB4C-1ED29727CF59}"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65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CB70D7F-CCF0-44F0-8701-1435548E0FBB}"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35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00506956-7AF4-48AE-85C1-4AFEF9AB4A01}" type="datetime1">
              <a:rPr lang="en-US" smtClean="0">
                <a:solidFill>
                  <a:srgbClr val="000000"/>
                </a:solidFill>
              </a:rPr>
              <a:t>9/6/2020</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221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BA158D35-4CAD-4E93-88DB-35229C5B464E}" type="datetime1">
              <a:rPr lang="en-US" altLang="en-US" smtClean="0">
                <a:solidFill>
                  <a:srgbClr val="FFFFFF"/>
                </a:solidFill>
              </a:rPr>
              <a:t>9/6/2020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67393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06D67730-FBD4-4533-8656-0D12615FF807}" type="datetime1">
              <a:rPr lang="en-US" altLang="en-US" smtClean="0">
                <a:solidFill>
                  <a:srgbClr val="FFFFFF"/>
                </a:solidFill>
              </a:rPr>
              <a:t>9/6/2020</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97883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9295108-F63F-42E9-83E1-20CF92282D12}" type="datetime1">
              <a:rPr lang="en-US" altLang="en-US" smtClean="0">
                <a:solidFill>
                  <a:srgbClr val="FFFFFF"/>
                </a:solidFill>
              </a:rPr>
              <a:t>9/6/2020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2692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6"/>
            <a:ext cx="7772400" cy="1470025"/>
          </a:xfrm>
        </p:spPr>
        <p:txBody>
          <a:bodyPr/>
          <a:lstStyle>
            <a:lvl1pPr>
              <a:defRPr sz="33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1"/>
          </a:xfrm>
        </p:spPr>
        <p:txBody>
          <a:bodyPr/>
          <a:lstStyle>
            <a:lvl1pPr>
              <a:defRPr smtClean="0"/>
            </a:lvl1pPr>
          </a:lstStyle>
          <a:p>
            <a:pPr>
              <a:defRPr/>
            </a:pPr>
            <a:fld id="{6ACBD771-C92F-4C57-9292-3FE15AE7B27E}" type="datetime1">
              <a:rPr lang="en-US" smtClean="0"/>
              <a:t>9/6/2020</a:t>
            </a:fld>
            <a:endParaRPr lang="en-US"/>
          </a:p>
        </p:txBody>
      </p:sp>
      <p:sp>
        <p:nvSpPr>
          <p:cNvPr id="5" name="Rectangle 5"/>
          <p:cNvSpPr>
            <a:spLocks noGrp="1" noChangeArrowheads="1"/>
          </p:cNvSpPr>
          <p:nvPr>
            <p:ph type="ftr" sz="quarter" idx="11"/>
          </p:nvPr>
        </p:nvSpPr>
        <p:spPr>
          <a:xfrm>
            <a:off x="3124200" y="6245225"/>
            <a:ext cx="2895600" cy="476251"/>
          </a:xfrm>
        </p:spPr>
        <p:txBody>
          <a:bodyPr/>
          <a:lstStyle>
            <a:lvl1pPr>
              <a:defRPr smtClean="0"/>
            </a:lvl1pPr>
          </a:lstStyle>
          <a:p>
            <a:pPr>
              <a:defRPr/>
            </a:pPr>
            <a:r>
              <a:rPr lang="en-US"/>
              <a:t>CPSC 503, Lecture 1</a:t>
            </a:r>
          </a:p>
        </p:txBody>
      </p:sp>
      <p:sp>
        <p:nvSpPr>
          <p:cNvPr id="6" name="Rectangle 6"/>
          <p:cNvSpPr>
            <a:spLocks noGrp="1" noChangeArrowheads="1"/>
          </p:cNvSpPr>
          <p:nvPr>
            <p:ph type="sldNum" sz="quarter" idx="12"/>
          </p:nvPr>
        </p:nvSpPr>
        <p:spPr>
          <a:xfrm>
            <a:off x="6553200" y="6245225"/>
            <a:ext cx="2133600" cy="476251"/>
          </a:xfrm>
        </p:spPr>
        <p:txBody>
          <a:bodyPr/>
          <a:lstStyle>
            <a:lvl1pPr>
              <a:defRPr/>
            </a:lvl1pPr>
          </a:lstStyle>
          <a:p>
            <a:pPr>
              <a:defRPr/>
            </a:pPr>
            <a:fld id="{A2684035-0033-4136-B5D0-1250A96D612B}" type="slidenum">
              <a:rPr lang="en-US"/>
              <a:pPr>
                <a:defRPr/>
              </a:pPr>
              <a:t>‹#›</a:t>
            </a:fld>
            <a:endParaRPr lang="en-US"/>
          </a:p>
        </p:txBody>
      </p:sp>
    </p:spTree>
    <p:extLst>
      <p:ext uri="{BB962C8B-B14F-4D97-AF65-F5344CB8AC3E}">
        <p14:creationId xmlns:p14="http://schemas.microsoft.com/office/powerpoint/2010/main" val="89255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DE36301-9054-4EA0-B878-FD6AC58C4912}"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27E4ED6F-94D7-4285-9CA6-91B7589477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ACEB010-151D-46AD-8C11-60A1383DFF7B}"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600CF365-D4E7-4C98-9B52-6ADDFCC631DF}" type="slidenum">
              <a:rPr lang="en-US"/>
              <a:pPr>
                <a:defRPr/>
              </a:pPr>
              <a:t>‹#›</a:t>
            </a:fld>
            <a:endParaRPr lang="en-US"/>
          </a:p>
        </p:txBody>
      </p:sp>
    </p:spTree>
    <p:extLst>
      <p:ext uri="{BB962C8B-B14F-4D97-AF65-F5344CB8AC3E}">
        <p14:creationId xmlns:p14="http://schemas.microsoft.com/office/powerpoint/2010/main" val="641813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D5D7274-AE68-46C4-995E-C5E443908F42}"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5AB74AA8-9592-4368-8431-62A7300FA0F7}" type="slidenum">
              <a:rPr lang="en-US"/>
              <a:pPr>
                <a:defRPr/>
              </a:pPr>
              <a:t>‹#›</a:t>
            </a:fld>
            <a:endParaRPr lang="en-US"/>
          </a:p>
        </p:txBody>
      </p:sp>
    </p:spTree>
    <p:extLst>
      <p:ext uri="{BB962C8B-B14F-4D97-AF65-F5344CB8AC3E}">
        <p14:creationId xmlns:p14="http://schemas.microsoft.com/office/powerpoint/2010/main" val="1773815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69A70A-CDE4-41FD-8E71-122E786D008C}"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599CE070-4CC1-46AC-9D45-EEEDA73A8081}" type="slidenum">
              <a:rPr lang="en-US"/>
              <a:pPr>
                <a:defRPr/>
              </a:pPr>
              <a:t>‹#›</a:t>
            </a:fld>
            <a:endParaRPr lang="en-US"/>
          </a:p>
        </p:txBody>
      </p:sp>
    </p:spTree>
    <p:extLst>
      <p:ext uri="{BB962C8B-B14F-4D97-AF65-F5344CB8AC3E}">
        <p14:creationId xmlns:p14="http://schemas.microsoft.com/office/powerpoint/2010/main" val="1939160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7C5FE65-A857-451E-8B75-973E546843EC}" type="datetime1">
              <a:rPr lang="en-US" smtClean="0"/>
              <a:t>9/6/2020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fld id="{27C6E1BA-835E-428E-8628-58D356F48FD7}" type="slidenum">
              <a:rPr lang="en-US"/>
              <a:pPr>
                <a:defRPr/>
              </a:pPr>
              <a:t>‹#›</a:t>
            </a:fld>
            <a:endParaRPr lang="en-US"/>
          </a:p>
        </p:txBody>
      </p:sp>
    </p:spTree>
    <p:extLst>
      <p:ext uri="{BB962C8B-B14F-4D97-AF65-F5344CB8AC3E}">
        <p14:creationId xmlns:p14="http://schemas.microsoft.com/office/powerpoint/2010/main" val="1591671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D808F37-17D3-4E81-B8BE-FC7F4F6325F4}" type="datetime1">
              <a:rPr lang="en-US" smtClean="0"/>
              <a:t>9/6/2020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fld id="{7D95A99C-EB38-47B2-983E-F3A0339C5710}" type="slidenum">
              <a:rPr lang="en-US"/>
              <a:pPr>
                <a:defRPr/>
              </a:pPr>
              <a:t>‹#›</a:t>
            </a:fld>
            <a:endParaRPr lang="en-US"/>
          </a:p>
        </p:txBody>
      </p:sp>
    </p:spTree>
    <p:extLst>
      <p:ext uri="{BB962C8B-B14F-4D97-AF65-F5344CB8AC3E}">
        <p14:creationId xmlns:p14="http://schemas.microsoft.com/office/powerpoint/2010/main" val="1046267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79E041-9053-47A5-8BB2-CE7DB2A058C4}" type="datetime1">
              <a:rPr lang="en-US" smtClean="0"/>
              <a:t>9/6/2020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0853E6CC-AF25-4B9F-9255-A8D086A47480}" type="slidenum">
              <a:rPr lang="en-US"/>
              <a:pPr>
                <a:defRPr/>
              </a:pPr>
              <a:t>‹#›</a:t>
            </a:fld>
            <a:endParaRPr lang="en-US"/>
          </a:p>
        </p:txBody>
      </p:sp>
    </p:spTree>
    <p:extLst>
      <p:ext uri="{BB962C8B-B14F-4D97-AF65-F5344CB8AC3E}">
        <p14:creationId xmlns:p14="http://schemas.microsoft.com/office/powerpoint/2010/main" val="4054145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A14FB4-A04E-471F-8D65-A1294F645278}"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DA75A108-7368-4AC9-813F-0AE50C40F92C}" type="slidenum">
              <a:rPr lang="en-US"/>
              <a:pPr>
                <a:defRPr/>
              </a:pPr>
              <a:t>‹#›</a:t>
            </a:fld>
            <a:endParaRPr lang="en-US"/>
          </a:p>
        </p:txBody>
      </p:sp>
    </p:spTree>
    <p:extLst>
      <p:ext uri="{BB962C8B-B14F-4D97-AF65-F5344CB8AC3E}">
        <p14:creationId xmlns:p14="http://schemas.microsoft.com/office/powerpoint/2010/main" val="2531048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334551-6C67-4D15-BC6E-2F8F606C80D9}"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D7A8BBDB-42DC-4DD7-ABBC-3CC541EF27F2}" type="slidenum">
              <a:rPr lang="en-US"/>
              <a:pPr>
                <a:defRPr/>
              </a:pPr>
              <a:t>‹#›</a:t>
            </a:fld>
            <a:endParaRPr lang="en-US"/>
          </a:p>
        </p:txBody>
      </p:sp>
    </p:spTree>
    <p:extLst>
      <p:ext uri="{BB962C8B-B14F-4D97-AF65-F5344CB8AC3E}">
        <p14:creationId xmlns:p14="http://schemas.microsoft.com/office/powerpoint/2010/main" val="1952379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95FD84D-C203-4F97-A1F0-72EBAD206913}"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4190433A-48AA-4E82-BF78-3A4F2BAA0377}" type="slidenum">
              <a:rPr lang="en-US"/>
              <a:pPr>
                <a:defRPr/>
              </a:pPr>
              <a:t>‹#›</a:t>
            </a:fld>
            <a:endParaRPr lang="en-US"/>
          </a:p>
        </p:txBody>
      </p:sp>
    </p:spTree>
    <p:extLst>
      <p:ext uri="{BB962C8B-B14F-4D97-AF65-F5344CB8AC3E}">
        <p14:creationId xmlns:p14="http://schemas.microsoft.com/office/powerpoint/2010/main" val="328174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DDF863-67E5-402F-AE4F-CD93155D6F86}" type="datetime1">
              <a:rPr lang="en-US" smtClean="0"/>
              <a:t>9/6/2020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B75C8E80-61E9-4C58-BA6A-FAEB6086B488}" type="slidenum">
              <a:rPr lang="en-US"/>
              <a:pPr>
                <a:defRPr/>
              </a:pPr>
              <a:t>‹#›</a:t>
            </a:fld>
            <a:endParaRPr lang="en-US"/>
          </a:p>
        </p:txBody>
      </p:sp>
    </p:spTree>
    <p:extLst>
      <p:ext uri="{BB962C8B-B14F-4D97-AF65-F5344CB8AC3E}">
        <p14:creationId xmlns:p14="http://schemas.microsoft.com/office/powerpoint/2010/main" val="34229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51BE109-C768-4C57-BE9D-BCB92153CE5A}"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13889A5-8B68-4C5B-8BF4-7C82D1FF30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40E7BB7-0E2F-46C3-8A64-16CFB9E40923}"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3F427EF4-C93A-4A44-A082-71D96B15942D}" type="slidenum">
              <a:rPr lang="en-US"/>
              <a:pPr>
                <a:defRPr/>
              </a:pPr>
              <a:t>‹#›</a:t>
            </a:fld>
            <a:endParaRPr lang="en-US"/>
          </a:p>
        </p:txBody>
      </p:sp>
    </p:spTree>
    <p:extLst>
      <p:ext uri="{BB962C8B-B14F-4D97-AF65-F5344CB8AC3E}">
        <p14:creationId xmlns:p14="http://schemas.microsoft.com/office/powerpoint/2010/main" val="1069879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6267536-7988-4DF5-9819-5BE62F44D63C}"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DE85384E-F80A-4A4E-834C-9D622C266D76}" type="slidenum">
              <a:rPr lang="en-US"/>
              <a:pPr>
                <a:defRPr/>
              </a:pPr>
              <a:t>‹#›</a:t>
            </a:fld>
            <a:endParaRPr lang="en-US"/>
          </a:p>
        </p:txBody>
      </p:sp>
    </p:spTree>
    <p:extLst>
      <p:ext uri="{BB962C8B-B14F-4D97-AF65-F5344CB8AC3E}">
        <p14:creationId xmlns:p14="http://schemas.microsoft.com/office/powerpoint/2010/main" val="472064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8125E92-B847-4B27-A2DE-92A37916EC6B}"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ADFEF3AD-7310-4D04-8336-21FD0E5F7E8B}" type="slidenum">
              <a:rPr lang="en-US"/>
              <a:pPr>
                <a:defRPr/>
              </a:pPr>
              <a:t>‹#›</a:t>
            </a:fld>
            <a:endParaRPr lang="en-US"/>
          </a:p>
        </p:txBody>
      </p:sp>
    </p:spTree>
    <p:extLst>
      <p:ext uri="{BB962C8B-B14F-4D97-AF65-F5344CB8AC3E}">
        <p14:creationId xmlns:p14="http://schemas.microsoft.com/office/powerpoint/2010/main" val="2388923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70"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70" y="3536157"/>
            <a:ext cx="7358063" cy="794743"/>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112128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7" y="446484"/>
            <a:ext cx="6875859" cy="416123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70" y="4723804"/>
            <a:ext cx="7358063" cy="1000125"/>
          </a:xfrm>
          <a:prstGeom prst="rect">
            <a:avLst/>
          </a:prstGeom>
        </p:spPr>
        <p:txBody>
          <a:bodyPr anchor="b"/>
          <a:lstStyle/>
          <a:p>
            <a:r>
              <a:t>Title Text</a:t>
            </a:r>
          </a:p>
        </p:txBody>
      </p:sp>
      <p:sp>
        <p:nvSpPr>
          <p:cNvPr id="22" name="Shape 22"/>
          <p:cNvSpPr>
            <a:spLocks noGrp="1"/>
          </p:cNvSpPr>
          <p:nvPr>
            <p:ph type="body" sz="quarter" idx="1"/>
          </p:nvPr>
        </p:nvSpPr>
        <p:spPr>
          <a:xfrm>
            <a:off x="892970" y="5759649"/>
            <a:ext cx="7358063" cy="794743"/>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37983" y="6500812"/>
            <a:ext cx="243656" cy="2486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11860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70" y="2268142"/>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51222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6" y="446484"/>
            <a:ext cx="3750469" cy="578643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7" y="446485"/>
            <a:ext cx="3750469" cy="2803921"/>
          </a:xfrm>
          <a:prstGeom prst="rect">
            <a:avLst/>
          </a:prstGeom>
        </p:spPr>
        <p:txBody>
          <a:bodyPr anchor="b"/>
          <a:lstStyle>
            <a:lvl1pPr>
              <a:defRPr sz="3164"/>
            </a:lvl1pPr>
          </a:lstStyle>
          <a:p>
            <a:r>
              <a:t>Title Text</a:t>
            </a:r>
          </a:p>
        </p:txBody>
      </p:sp>
      <p:sp>
        <p:nvSpPr>
          <p:cNvPr id="40" name="Shape 40"/>
          <p:cNvSpPr>
            <a:spLocks noGrp="1"/>
          </p:cNvSpPr>
          <p:nvPr>
            <p:ph type="body" sz="quarter" idx="1"/>
          </p:nvPr>
        </p:nvSpPr>
        <p:spPr>
          <a:xfrm>
            <a:off x="669727" y="3348634"/>
            <a:ext cx="3750469" cy="2884289"/>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558474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108344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852913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6" y="1830587"/>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7" y="1830587"/>
            <a:ext cx="3750469" cy="4420195"/>
          </a:xfrm>
          <a:prstGeom prst="rect">
            <a:avLst/>
          </a:prstGeom>
        </p:spPr>
        <p:txBody>
          <a:bodyPr/>
          <a:lstStyle>
            <a:lvl1pPr marL="180811" indent="-180811">
              <a:spcBef>
                <a:spcPts val="1687"/>
              </a:spcBef>
              <a:defRPr sz="1476"/>
            </a:lvl1pPr>
            <a:lvl2pPr marL="361622" indent="-180811">
              <a:spcBef>
                <a:spcPts val="1687"/>
              </a:spcBef>
              <a:defRPr sz="1476"/>
            </a:lvl2pPr>
            <a:lvl3pPr marL="542434" indent="-180811">
              <a:spcBef>
                <a:spcPts val="1687"/>
              </a:spcBef>
              <a:defRPr sz="1476"/>
            </a:lvl3pPr>
            <a:lvl4pPr marL="723245" indent="-180811">
              <a:spcBef>
                <a:spcPts val="1687"/>
              </a:spcBef>
              <a:defRPr sz="1476"/>
            </a:lvl4pPr>
            <a:lvl5pPr marL="904056" indent="-180811">
              <a:spcBef>
                <a:spcPts val="1687"/>
              </a:spcBef>
              <a:defRPr sz="1476"/>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325182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539BD47-48A7-4129-A349-188BBDCB5125}" type="datetime1">
              <a:rPr lang="en-US" smtClean="0"/>
              <a:t>9/6/2020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fld id="{C3A39C38-050D-4417-8BC4-C8C8E78CF9B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6" y="3580804"/>
            <a:ext cx="3750469"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28178" y="625079"/>
            <a:ext cx="3750469"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7" y="625079"/>
            <a:ext cx="3750469"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656865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70" y="4473774"/>
            <a:ext cx="7358063" cy="297389"/>
          </a:xfrm>
          <a:prstGeom prst="rect">
            <a:avLst/>
          </a:prstGeom>
        </p:spPr>
        <p:txBody>
          <a:bodyPr anchor="t">
            <a:spAutoFit/>
          </a:bodyPr>
          <a:lstStyle>
            <a:lvl1pPr marL="0" indent="0" algn="ctr">
              <a:spcBef>
                <a:spcPts val="0"/>
              </a:spcBef>
              <a:buSzTx/>
              <a:buNone/>
              <a:defRPr sz="1266">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892970" y="3035971"/>
            <a:ext cx="7358063" cy="411010"/>
          </a:xfrm>
          <a:prstGeom prst="rect">
            <a:avLst/>
          </a:prstGeom>
        </p:spPr>
        <p:txBody>
          <a:bodyPr>
            <a:spAutoFit/>
          </a:bodyPr>
          <a:lstStyle>
            <a:lvl1pPr marL="0" indent="0" algn="ctr">
              <a:spcBef>
                <a:spcPts val="0"/>
              </a:spcBef>
              <a:buSzTx/>
              <a:buNone/>
              <a:defRPr sz="2004"/>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067176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828343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811215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CA"/>
              <a:t>CPSC 503, Lecture 1</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ECAC88-9D00-4B9C-BA79-07CB02406CC4}" type="datetime1">
              <a:rPr lang="en-US" smtClean="0"/>
              <a:t>9/6/2020</a:t>
            </a:fld>
            <a:endParaRPr lang="en-US"/>
          </a:p>
        </p:txBody>
      </p:sp>
      <p:sp>
        <p:nvSpPr>
          <p:cNvPr id="6" name="Holder 6"/>
          <p:cNvSpPr>
            <a:spLocks noGrp="1"/>
          </p:cNvSpPr>
          <p:nvPr>
            <p:ph type="sldNum" sz="quarter" idx="7"/>
          </p:nvPr>
        </p:nvSpPr>
        <p:spPr>
          <a:xfrm>
            <a:off x="4540575" y="6505277"/>
            <a:ext cx="141064" cy="146066"/>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4863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38C8C23-9403-415A-98FF-6C878AF5D495}"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21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B9583A-5124-493E-8356-146246E24F50}"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830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E2A1A6-5085-4272-AEC8-F1750068FB97}"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4477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90862A4-E1EE-4D81-A700-79458A006BDF}" type="datetime1">
              <a:rPr lang="en-US" smtClean="0">
                <a:solidFill>
                  <a:srgbClr val="000000"/>
                </a:solidFill>
              </a:rPr>
              <a:t>9/6/2020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148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0FE7F38-CE35-4CD7-8478-D9EB3F3F2BF5}" type="datetime1">
              <a:rPr lang="en-US" smtClean="0">
                <a:solidFill>
                  <a:srgbClr val="000000"/>
                </a:solidFill>
              </a:rPr>
              <a:t>9/6/2020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88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83ED99D-AD24-4EEE-BEB8-F21ADFDD1B78}" type="datetime1">
              <a:rPr lang="en-US" smtClean="0"/>
              <a:t>9/6/2020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fld id="{147E59A8-F900-40AF-BB02-92A9D48FC21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E7AA8FC-F046-43B7-B38B-80AF5DE4C5E8}" type="datetime1">
              <a:rPr lang="en-US" smtClean="0">
                <a:solidFill>
                  <a:srgbClr val="000000"/>
                </a:solidFill>
              </a:rPr>
              <a:t>9/6/2020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37428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E1A187D-5DBC-44A8-BEEF-8D8C3D10EF89}" type="datetime1">
              <a:rPr lang="en-US" smtClean="0">
                <a:solidFill>
                  <a:srgbClr val="000000"/>
                </a:solidFill>
              </a:rPr>
              <a:t>9/6/2020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459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204F70-D281-4E03-8FEF-15512E4C2204}" type="datetime1">
              <a:rPr lang="en-US" smtClean="0">
                <a:solidFill>
                  <a:srgbClr val="000000"/>
                </a:solidFill>
              </a:rPr>
              <a:t>9/6/2020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0985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638D69-F1C3-4DCD-AD01-23D083D1C23A}" type="datetime1">
              <a:rPr lang="en-US" smtClean="0">
                <a:solidFill>
                  <a:srgbClr val="000000"/>
                </a:solidFill>
              </a:rPr>
              <a:t>9/6/2020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3918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E12610-F95F-4B92-B122-A77F7BBC5D04}"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661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AE1B85B-7877-4066-A565-85091DBAB230}" type="datetime1">
              <a:rPr lang="en-US" smtClean="0">
                <a:solidFill>
                  <a:srgbClr val="000000"/>
                </a:solidFill>
              </a:rPr>
              <a:t>9/6/2020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609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79C043FE-EC8B-43E8-8CDA-29A8D4370A0B}" type="datetime1">
              <a:rPr lang="en-US" smtClean="0">
                <a:solidFill>
                  <a:srgbClr val="000000"/>
                </a:solidFill>
              </a:rPr>
              <a:t>9/6/2020</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9802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0759985-35B5-4D75-9822-98372017BE1A}" type="datetime1">
              <a:rPr lang="en-US" altLang="en-US" smtClean="0">
                <a:solidFill>
                  <a:srgbClr val="FFFFFF"/>
                </a:solidFill>
              </a:rPr>
              <a:t>9/6/2020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45067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27609BF0-E251-42CE-8EEC-EA8CD8D5516B}" type="datetime1">
              <a:rPr lang="en-US" altLang="en-US" smtClean="0">
                <a:solidFill>
                  <a:srgbClr val="FFFFFF"/>
                </a:solidFill>
              </a:rPr>
              <a:t>9/6/2020</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5229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177440D-5BEE-4C68-BD75-4967B6D29932}" type="datetime1">
              <a:rPr lang="en-US" altLang="en-US" smtClean="0">
                <a:solidFill>
                  <a:srgbClr val="FFFFFF"/>
                </a:solidFill>
              </a:rPr>
              <a:t>9/6/2020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459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9EC926-F6C2-453D-AFE4-2E375BF883D0}" type="datetime1">
              <a:rPr lang="en-US" smtClean="0"/>
              <a:t>9/6/2020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D4919D01-18F3-4A03-9BA4-1B084E34E7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D32A318-9C69-44CA-BD5D-673DF5702A28}"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3D0BF8C-3725-4F06-B260-3A99C20985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5C5E81-53DF-4DC0-AAC6-1D95D4A82446}" type="datetime1">
              <a:rPr lang="en-US" smtClean="0"/>
              <a:t>9/6/2020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AF2560F8-B30C-4E28-B2FB-C1FD519674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88819D-99CC-4B31-9AF7-795629A0133F}" type="datetime1">
              <a:rPr lang="en-US" smtClean="0"/>
              <a:t>9/6/2020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CPSC 503, Lecture 1</a:t>
            </a:r>
            <a:endParaRPr lang="en-US" dirty="0"/>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089A18-B969-44AE-B2C9-34B875859F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2B32655-3B07-45F2-BDAB-41A884DB5630}" type="datetime1">
              <a:rPr lang="en-US" smtClean="0">
                <a:solidFill>
                  <a:srgbClr val="000000"/>
                </a:solidFill>
                <a:ea typeface="Arial Unicode MS" pitchFamily="34" charset="-128"/>
              </a:rPr>
              <a:t>9/6/2020</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503, Lecture 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501573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fld id="{35E0CE3A-1B0B-4C60-A688-685CAC449DC4}" type="datetime1">
              <a:rPr lang="en-US" smtClean="0"/>
              <a:t>9/6/2020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vl1pPr>
          </a:lstStyle>
          <a:p>
            <a:pPr>
              <a:defRPr/>
            </a:pPr>
            <a:r>
              <a:rPr lang="en-US"/>
              <a:t>CPSC 503, Lecture 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A495E84E-C75A-4D7E-AAB5-F93DF09535D4}" type="slidenum">
              <a:rPr lang="en-US"/>
              <a:pPr>
                <a:defRPr/>
              </a:pPr>
              <a:t>‹#›</a:t>
            </a:fld>
            <a:endParaRPr lang="en-US"/>
          </a:p>
        </p:txBody>
      </p:sp>
    </p:spTree>
    <p:extLst>
      <p:ext uri="{BB962C8B-B14F-4D97-AF65-F5344CB8AC3E}">
        <p14:creationId xmlns:p14="http://schemas.microsoft.com/office/powerpoint/2010/main" val="15486850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dt="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8"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8" y="1830587"/>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37983" y="6505277"/>
            <a:ext cx="243656" cy="248658"/>
          </a:xfrm>
          <a:prstGeom prst="rect">
            <a:avLst/>
          </a:prstGeom>
          <a:ln w="12700">
            <a:miter lim="400000"/>
          </a:ln>
        </p:spPr>
        <p:txBody>
          <a:bodyPr wrap="none" lIns="50800" tIns="50800" rIns="50800" bIns="50800">
            <a:spAutoFit/>
          </a:bodyPr>
          <a:lstStyle>
            <a:lvl1pPr>
              <a:defRPr sz="949"/>
            </a:lvl1pPr>
          </a:lstStyle>
          <a:p>
            <a:fld id="{86CB4B4D-7CA3-9044-876B-883B54F8677D}" type="slidenum">
              <a:t>‹#›</a:t>
            </a:fld>
            <a:endParaRPr/>
          </a:p>
        </p:txBody>
      </p:sp>
    </p:spTree>
    <p:extLst>
      <p:ext uri="{BB962C8B-B14F-4D97-AF65-F5344CB8AC3E}">
        <p14:creationId xmlns:p14="http://schemas.microsoft.com/office/powerpoint/2010/main" val="27378680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hf hdr="0" dt="0"/>
  <p:txStyles>
    <p:title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9pPr>
    </p:titleStyle>
    <p:bodyStyle>
      <a:lvl1pPr marL="23438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1pPr>
      <a:lvl2pPr marL="468770"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2pPr>
      <a:lvl3pPr marL="70315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3pPr>
      <a:lvl4pPr marL="93753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4pPr>
      <a:lvl5pPr marL="117192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5pPr>
      <a:lvl6pPr marL="140630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6pPr>
      <a:lvl7pPr marL="164069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7pPr>
      <a:lvl8pPr marL="187507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8pPr>
      <a:lvl9pPr marL="210946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59A21E10-B319-4897-B7D0-4B4BFFBF564C}" type="datetime1">
              <a:rPr lang="en-US" smtClean="0">
                <a:solidFill>
                  <a:srgbClr val="000000"/>
                </a:solidFill>
                <a:ea typeface="Arial Unicode MS" pitchFamily="34" charset="-128"/>
              </a:rPr>
              <a:t>9/6/2020</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503, Lecture 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105105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docs.google.com/forms/d/e/1FAIpQLSfwVVp-62SKhmQCMf-FOawfCkZ1HZRFP_STt3enPVH1pKb6Rg/viewform?usp=pp_url" TargetMode="External"/><Relationship Id="rId4" Type="http://schemas.openxmlformats.org/officeDocument/2006/relationships/image" Target="../media/image3.emf"/></Relationships>
</file>

<file path=ppt/slides/_rels/slide55.xml.rels><?xml version="1.0" encoding="UTF-8" standalone="yes"?>
<Relationships xmlns="http://schemas.openxmlformats.org/package/2006/relationships"><Relationship Id="rId3" Type="http://schemas.openxmlformats.org/officeDocument/2006/relationships/hyperlink" Target="http://www.ucalgary.ca/UofC/eduweb/grammar/" TargetMode="External"/><Relationship Id="rId2" Type="http://schemas.openxmlformats.org/officeDocument/2006/relationships/hyperlink" Target="http://people.cs.ubc.ca/~poole/aibook/html/ArtInt.html" TargetMode="External"/><Relationship Id="rId1" Type="http://schemas.openxmlformats.org/officeDocument/2006/relationships/slideLayout" Target="../slideLayouts/slideLayout4.xml"/><Relationship Id="rId4" Type="http://schemas.openxmlformats.org/officeDocument/2006/relationships/hyperlink" Target="https://www.ucl.ac.uk/internet-grammar/home.htm"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p>
            <a:r>
              <a:rPr lang="en-US"/>
              <a:t>CPSC 503, Lecture 1</a:t>
            </a:r>
            <a:endParaRPr lang="en-US" dirty="0"/>
          </a:p>
        </p:txBody>
      </p:sp>
      <p:sp>
        <p:nvSpPr>
          <p:cNvPr id="3076" name="Slide Number Placeholder 5"/>
          <p:cNvSpPr>
            <a:spLocks noGrp="1"/>
          </p:cNvSpPr>
          <p:nvPr>
            <p:ph type="sldNum" sz="quarter" idx="12"/>
          </p:nvPr>
        </p:nvSpPr>
        <p:spPr>
          <a:noFill/>
        </p:spPr>
        <p:txBody>
          <a:bodyPr/>
          <a:lstStyle/>
          <a:p>
            <a:fld id="{91AD9729-BF35-470D-9BB1-D47455602BF8}" type="slidenum">
              <a:rPr lang="en-US" smtClean="0"/>
              <a:pPr/>
              <a:t>1</a:t>
            </a:fld>
            <a:endParaRPr lang="en-US"/>
          </a:p>
        </p:txBody>
      </p:sp>
      <p:sp>
        <p:nvSpPr>
          <p:cNvPr id="3077" name="Rectangle 2"/>
          <p:cNvSpPr>
            <a:spLocks noGrp="1" noChangeArrowheads="1"/>
          </p:cNvSpPr>
          <p:nvPr>
            <p:ph type="ctrTitle"/>
          </p:nvPr>
        </p:nvSpPr>
        <p:spPr>
          <a:xfrm>
            <a:off x="685800" y="1752600"/>
            <a:ext cx="7772400" cy="1143000"/>
          </a:xfrm>
        </p:spPr>
        <p:txBody>
          <a:bodyPr/>
          <a:lstStyle/>
          <a:p>
            <a:pPr eaLnBrk="1" hangingPunct="1"/>
            <a:r>
              <a:rPr lang="en-US" dirty="0"/>
              <a:t>CPSC 503</a:t>
            </a:r>
            <a:br>
              <a:rPr lang="en-US" dirty="0"/>
            </a:br>
            <a:br>
              <a:rPr lang="en-US" dirty="0"/>
            </a:br>
            <a:r>
              <a:rPr lang="en-US" dirty="0"/>
              <a:t>Computational Linguistics</a:t>
            </a:r>
            <a:br>
              <a:rPr lang="en-US" dirty="0"/>
            </a:br>
            <a:r>
              <a:rPr lang="en-US" sz="3200" dirty="0"/>
              <a:t>Natural Language Processing</a:t>
            </a:r>
            <a:br>
              <a:rPr lang="en-US" sz="3200" dirty="0"/>
            </a:br>
            <a:r>
              <a:rPr lang="en-US" sz="3200" dirty="0"/>
              <a:t>Human Language Technology</a:t>
            </a:r>
            <a:br>
              <a:rPr lang="en-US" sz="3200" dirty="0"/>
            </a:br>
            <a:r>
              <a:rPr lang="en-US" sz="3200" dirty="0"/>
              <a:t>……</a:t>
            </a:r>
          </a:p>
        </p:txBody>
      </p:sp>
      <p:sp>
        <p:nvSpPr>
          <p:cNvPr id="3078" name="Rectangle 3"/>
          <p:cNvSpPr>
            <a:spLocks noGrp="1" noChangeArrowheads="1"/>
          </p:cNvSpPr>
          <p:nvPr>
            <p:ph type="subTitle" idx="1"/>
          </p:nvPr>
        </p:nvSpPr>
        <p:spPr>
          <a:xfrm>
            <a:off x="762000" y="4343400"/>
            <a:ext cx="7467600" cy="1752600"/>
          </a:xfrm>
        </p:spPr>
        <p:txBody>
          <a:bodyPr/>
          <a:lstStyle/>
          <a:p>
            <a:pPr eaLnBrk="1" hangingPunct="1"/>
            <a:r>
              <a:rPr lang="en-US" dirty="0"/>
              <a:t>Course Overview- Lecture 1 – </a:t>
            </a:r>
          </a:p>
          <a:p>
            <a:pPr eaLnBrk="1" hangingPunct="1"/>
            <a:r>
              <a:rPr lang="en-US" dirty="0"/>
              <a:t>2020-21, Term1</a:t>
            </a:r>
          </a:p>
          <a:p>
            <a:pPr eaLnBrk="1" hangingPunct="1"/>
            <a:r>
              <a:rPr lang="en-US" dirty="0"/>
              <a:t> Giuseppe Carenini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From silly project to $1 billion investment</a:t>
            </a:r>
          </a:p>
        </p:txBody>
      </p:sp>
      <p:sp>
        <p:nvSpPr>
          <p:cNvPr id="3" name="Content Placeholder 2"/>
          <p:cNvSpPr>
            <a:spLocks noGrp="1"/>
          </p:cNvSpPr>
          <p:nvPr>
            <p:ph idx="1"/>
          </p:nvPr>
        </p:nvSpPr>
        <p:spPr>
          <a:xfrm>
            <a:off x="200270" y="822757"/>
            <a:ext cx="8458200" cy="2057400"/>
          </a:xfrm>
        </p:spPr>
        <p:txBody>
          <a:bodyPr/>
          <a:lstStyle/>
          <a:p>
            <a:r>
              <a:rPr lang="en-CA" sz="2400" dirty="0">
                <a:solidFill>
                  <a:srgbClr val="00B0F0"/>
                </a:solidFill>
              </a:rPr>
              <a:t>2005-6</a:t>
            </a:r>
            <a:r>
              <a:rPr lang="en-CA" sz="2400" dirty="0"/>
              <a:t> “</a:t>
            </a:r>
            <a:r>
              <a:rPr lang="en-CA" sz="2400" dirty="0">
                <a:solidFill>
                  <a:srgbClr val="00B0F0"/>
                </a:solidFill>
              </a:rPr>
              <a:t>IT’S 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a:solidFill>
                  <a:srgbClr val="000000"/>
                </a:solidFill>
              </a:rPr>
              <a:t>CPSC 503, Lecture 1</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10</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dirty="0">
                <a:solidFill>
                  <a:srgbClr val="000000"/>
                </a:solidFill>
              </a:rPr>
              <a:t>On January </a:t>
            </a:r>
            <a:r>
              <a:rPr lang="en-CA" sz="2400" dirty="0">
                <a:solidFill>
                  <a:srgbClr val="00B0F0"/>
                </a:solidFill>
              </a:rPr>
              <a:t>9</a:t>
            </a:r>
            <a:r>
              <a:rPr lang="en-CA" sz="2400" baseline="30000" dirty="0">
                <a:solidFill>
                  <a:srgbClr val="00B0F0"/>
                </a:solidFill>
              </a:rPr>
              <a:t>th</a:t>
            </a:r>
            <a:r>
              <a:rPr lang="en-CA" sz="2400" dirty="0">
                <a:solidFill>
                  <a:srgbClr val="00B0F0"/>
                </a:solidFill>
              </a:rPr>
              <a:t> 2014</a:t>
            </a:r>
            <a:r>
              <a:rPr lang="en-CA" sz="2400" dirty="0">
                <a:solidFill>
                  <a:srgbClr val="000000"/>
                </a:solidFill>
              </a:rPr>
              <a:t>, with much fanfare, the computing giant announced plans to invest </a:t>
            </a:r>
            <a:r>
              <a:rPr lang="en-CA" sz="2400" dirty="0">
                <a:solidFill>
                  <a:srgbClr val="00B0F0"/>
                </a:solidFill>
              </a:rPr>
              <a:t>$1 billion </a:t>
            </a:r>
            <a:r>
              <a:rPr lang="en-CA" sz="2400" dirty="0">
                <a:solidFill>
                  <a:srgbClr val="000000"/>
                </a:solidFill>
              </a:rPr>
              <a:t>in a new division, IBM Watson Group. By the end of the year, the division expects to have a staff of 2,000 plus an army of external app developers …..Mike </a:t>
            </a:r>
            <a:r>
              <a:rPr lang="en-CA" sz="2400" dirty="0" err="1">
                <a:solidFill>
                  <a:srgbClr val="000000"/>
                </a:solidFill>
              </a:rPr>
              <a:t>Rhodin</a:t>
            </a:r>
            <a:r>
              <a:rPr lang="en-CA" sz="2400" dirty="0">
                <a:solidFill>
                  <a:srgbClr val="000000"/>
                </a:solidFill>
              </a:rPr>
              <a:t>, who will run the new division, calls it “</a:t>
            </a:r>
            <a:r>
              <a:rPr lang="en-CA" sz="2400" dirty="0">
                <a:solidFill>
                  <a:srgbClr val="00B0F0"/>
                </a:solidFill>
              </a:rPr>
              <a:t>one of the most significant innovations in the history of our company</a:t>
            </a:r>
            <a:r>
              <a:rPr lang="en-CA" sz="2400" dirty="0">
                <a:solidFill>
                  <a:srgbClr val="000000"/>
                </a:solidFill>
              </a:rPr>
              <a:t>.” </a:t>
            </a:r>
            <a:r>
              <a:rPr lang="en-CA" sz="2400" dirty="0" err="1">
                <a:solidFill>
                  <a:srgbClr val="000000"/>
                </a:solidFill>
              </a:rPr>
              <a:t>Ginni</a:t>
            </a:r>
            <a:r>
              <a:rPr lang="en-CA" sz="2400" dirty="0">
                <a:solidFill>
                  <a:srgbClr val="000000"/>
                </a:solidFill>
              </a:rPr>
              <a:t> </a:t>
            </a:r>
            <a:r>
              <a:rPr lang="en-CA" sz="2400" dirty="0" err="1">
                <a:solidFill>
                  <a:srgbClr val="000000"/>
                </a:solidFill>
              </a:rPr>
              <a:t>Rometty</a:t>
            </a:r>
            <a:r>
              <a:rPr lang="en-CA" sz="2400" dirty="0">
                <a:solidFill>
                  <a:srgbClr val="000000"/>
                </a:solidFill>
              </a:rPr>
              <a:t>, IBM’s boss since early 2012, has reportedly predicted that it will be a </a:t>
            </a:r>
            <a:r>
              <a:rPr lang="en-CA" sz="2400" dirty="0">
                <a:solidFill>
                  <a:srgbClr val="00B0F0"/>
                </a:solidFill>
              </a:rPr>
              <a:t>$10 billion </a:t>
            </a:r>
            <a:r>
              <a:rPr lang="en-CA" sz="2400" dirty="0">
                <a:solidFill>
                  <a:srgbClr val="000000"/>
                </a:solidFill>
              </a:rPr>
              <a:t>a year business within a decade.</a:t>
            </a:r>
            <a:endParaRPr lang="en-CA" sz="2400" kern="0" dirty="0">
              <a:solidFill>
                <a:srgbClr val="000000"/>
              </a:solidFill>
            </a:endParaRPr>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a:solidFill>
                  <a:srgbClr val="000000"/>
                </a:solidFill>
              </a:rPr>
              <a:t>………after 8-9 years…</a:t>
            </a:r>
          </a:p>
        </p:txBody>
      </p:sp>
    </p:spTree>
    <p:extLst>
      <p:ext uri="{BB962C8B-B14F-4D97-AF65-F5344CB8AC3E}">
        <p14:creationId xmlns:p14="http://schemas.microsoft.com/office/powerpoint/2010/main" val="3303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complex questions in the future…</a:t>
            </a:r>
          </a:p>
        </p:txBody>
      </p:sp>
      <p:sp>
        <p:nvSpPr>
          <p:cNvPr id="3" name="Content Placeholder 2"/>
          <p:cNvSpPr>
            <a:spLocks noGrp="1"/>
          </p:cNvSpPr>
          <p:nvPr>
            <p:ph idx="1"/>
          </p:nvPr>
        </p:nvSpPr>
        <p:spPr>
          <a:xfrm>
            <a:off x="342900" y="4495800"/>
            <a:ext cx="8305800" cy="1371600"/>
          </a:xfrm>
        </p:spPr>
        <p:txBody>
          <a:bodyPr/>
          <a:lstStyle/>
          <a:p>
            <a:r>
              <a:rPr lang="en-CA" dirty="0"/>
              <a:t>Or something like: “Should Europe reduce its energy dependency from Russia and what would it take?”</a:t>
            </a:r>
          </a:p>
        </p:txBody>
      </p:sp>
      <p:sp>
        <p:nvSpPr>
          <p:cNvPr id="4" name="Footer Placeholder 3"/>
          <p:cNvSpPr>
            <a:spLocks noGrp="1"/>
          </p:cNvSpPr>
          <p:nvPr>
            <p:ph type="ftr" sz="quarter" idx="11"/>
          </p:nvPr>
        </p:nvSpPr>
        <p:spPr/>
        <p:txBody>
          <a:bodyPr/>
          <a:lstStyle/>
          <a:p>
            <a:pPr>
              <a:defRPr/>
            </a:pPr>
            <a:r>
              <a:rPr lang="en-US">
                <a:solidFill>
                  <a:srgbClr val="000000"/>
                </a:solidFill>
              </a:rPr>
              <a:t>CPSC 503, Lecture 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11</a:t>
            </a:fld>
            <a:endParaRPr lang="en-US">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306698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0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466623"/>
            <a:ext cx="5078037" cy="994172"/>
          </a:xfrm>
        </p:spPr>
        <p:txBody>
          <a:bodyPr>
            <a:normAutofit fontScale="90000"/>
          </a:bodyPr>
          <a:lstStyle/>
          <a:p>
            <a:r>
              <a:rPr lang="en-CA" dirty="0">
                <a:solidFill>
                  <a:srgbClr val="FF0000"/>
                </a:solidFill>
                <a:latin typeface="Calibri" panose="020F0502020204030204" pitchFamily="34" charset="0"/>
                <a:cs typeface="Calibri" panose="020F0502020204030204" pitchFamily="34" charset="0"/>
              </a:rPr>
              <a:t>Team in 2016-17</a:t>
            </a:r>
            <a:br>
              <a:rPr lang="en-CA" dirty="0">
                <a:solidFill>
                  <a:srgbClr val="FF0000"/>
                </a:solidFill>
                <a:latin typeface="Calibri" panose="020F0502020204030204" pitchFamily="34" charset="0"/>
                <a:cs typeface="Calibri" panose="020F0502020204030204" pitchFamily="34" charset="0"/>
              </a:rPr>
            </a:br>
            <a:r>
              <a:rPr lang="en-CA" dirty="0">
                <a:solidFill>
                  <a:srgbClr val="FF0000"/>
                </a:solidFill>
                <a:latin typeface="Calibri" panose="020F0502020204030204" pitchFamily="34" charset="0"/>
                <a:cs typeface="Calibri" panose="020F0502020204030204" pitchFamily="34" charset="0"/>
              </a:rPr>
              <a:t>a MSc (</a:t>
            </a:r>
            <a:r>
              <a:rPr lang="en-CA" dirty="0" err="1">
                <a:solidFill>
                  <a:srgbClr val="FF0000"/>
                </a:solidFill>
                <a:latin typeface="Calibri" panose="020F0502020204030204" pitchFamily="34" charset="0"/>
                <a:cs typeface="Calibri" panose="020F0502020204030204" pitchFamily="34" charset="0"/>
              </a:rPr>
              <a:t>Weirui</a:t>
            </a:r>
            <a:r>
              <a:rPr lang="en-CA" dirty="0">
                <a:solidFill>
                  <a:srgbClr val="FF0000"/>
                </a:solidFill>
                <a:latin typeface="Calibri" panose="020F0502020204030204" pitchFamily="34" charset="0"/>
                <a:cs typeface="Calibri" panose="020F0502020204030204" pitchFamily="34" charset="0"/>
              </a:rPr>
              <a:t> worked in 2018-19)</a:t>
            </a:r>
            <a:br>
              <a:rPr lang="en-CA" dirty="0">
                <a:solidFill>
                  <a:srgbClr val="FF0000"/>
                </a:solidFill>
                <a:latin typeface="Calibri" panose="020F0502020204030204" pitchFamily="34" charset="0"/>
                <a:cs typeface="Calibri" panose="020F0502020204030204" pitchFamily="34" charset="0"/>
              </a:rPr>
            </a:br>
            <a:r>
              <a:rPr lang="en-CA" dirty="0">
                <a:solidFill>
                  <a:srgbClr val="FF0000"/>
                </a:solidFill>
                <a:latin typeface="Calibri" panose="020F0502020204030204" pitchFamily="34" charset="0"/>
                <a:cs typeface="Calibri" panose="020F0502020204030204" pitchFamily="34" charset="0"/>
              </a:rPr>
              <a:t>now two postdocs </a:t>
            </a:r>
            <a:br>
              <a:rPr lang="en-CA" dirty="0">
                <a:solidFill>
                  <a:srgbClr val="FF0000"/>
                </a:solidFill>
                <a:latin typeface="Calibri" panose="020F0502020204030204" pitchFamily="34" charset="0"/>
                <a:cs typeface="Calibri" panose="020F0502020204030204" pitchFamily="34" charset="0"/>
              </a:rPr>
            </a:br>
            <a:endParaRPr lang="en-CA" dirty="0">
              <a:solidFill>
                <a:srgbClr val="FF0000"/>
              </a:solidFill>
              <a:latin typeface="Calibri" panose="020F0502020204030204" pitchFamily="34" charset="0"/>
              <a:cs typeface="Calibri" panose="020F0502020204030204" pitchFamily="34" charset="0"/>
            </a:endParaRPr>
          </a:p>
        </p:txBody>
      </p:sp>
      <p:pic>
        <p:nvPicPr>
          <p:cNvPr id="1026" name="Picture 2" descr="http://www.vchri.ca/sites/default/files/styles/researcher-portrait-masked/public/screen_shot_2015-04-03_at_11.03.31_pm.png?itok=_PnPbO3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96119" y="991463"/>
            <a:ext cx="1162439" cy="1046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fv.ca/media/assets/computer-information-systems/gabriel-murray/gabe-headshot-200x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32" y="2257946"/>
            <a:ext cx="1105892" cy="1111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0427" y="1273620"/>
            <a:ext cx="1384069" cy="507831"/>
          </a:xfrm>
          <a:prstGeom prst="rect">
            <a:avLst/>
          </a:prstGeom>
          <a:noFill/>
        </p:spPr>
        <p:txBody>
          <a:bodyPr wrap="square" rtlCol="0">
            <a:spAutoFit/>
          </a:bodyPr>
          <a:lstStyle/>
          <a:p>
            <a:pPr defTabSz="685800" fontAlgn="auto">
              <a:spcBef>
                <a:spcPts val="0"/>
              </a:spcBef>
              <a:spcAft>
                <a:spcPts val="0"/>
              </a:spcAft>
              <a:defRPr/>
            </a:pPr>
            <a:r>
              <a:rPr lang="en-CA" sz="1350" dirty="0">
                <a:solidFill>
                  <a:prstClr val="black"/>
                </a:solidFill>
                <a:latin typeface="Calibri" panose="020F0502020204030204"/>
              </a:rPr>
              <a:t>T. Field </a:t>
            </a:r>
          </a:p>
          <a:p>
            <a:pPr defTabSz="685800" fontAlgn="auto">
              <a:spcBef>
                <a:spcPts val="0"/>
              </a:spcBef>
              <a:spcAft>
                <a:spcPts val="0"/>
              </a:spcAft>
              <a:defRPr/>
            </a:pPr>
            <a:r>
              <a:rPr lang="en-CA" sz="1350" i="1" dirty="0">
                <a:solidFill>
                  <a:prstClr val="black"/>
                </a:solidFill>
                <a:latin typeface="Calibri" panose="020F0502020204030204"/>
              </a:rPr>
              <a:t>The Neurologist</a:t>
            </a:r>
          </a:p>
        </p:txBody>
      </p:sp>
      <p:sp>
        <p:nvSpPr>
          <p:cNvPr id="8" name="TextBox 7"/>
          <p:cNvSpPr txBox="1"/>
          <p:nvPr/>
        </p:nvSpPr>
        <p:spPr>
          <a:xfrm>
            <a:off x="7367155" y="2542657"/>
            <a:ext cx="1467068" cy="507831"/>
          </a:xfrm>
          <a:prstGeom prst="rect">
            <a:avLst/>
          </a:prstGeom>
          <a:noFill/>
        </p:spPr>
        <p:txBody>
          <a:bodyPr wrap="none" rtlCol="0">
            <a:spAutoFit/>
          </a:bodyPr>
          <a:lstStyle/>
          <a:p>
            <a:pPr defTabSz="685800" fontAlgn="auto">
              <a:spcBef>
                <a:spcPts val="0"/>
              </a:spcBef>
              <a:spcAft>
                <a:spcPts val="0"/>
              </a:spcAft>
              <a:defRPr/>
            </a:pPr>
            <a:r>
              <a:rPr lang="en-CA" sz="1350" dirty="0">
                <a:solidFill>
                  <a:prstClr val="black"/>
                </a:solidFill>
                <a:latin typeface="Calibri" panose="020F0502020204030204"/>
              </a:rPr>
              <a:t>G. Murray</a:t>
            </a:r>
          </a:p>
          <a:p>
            <a:pPr defTabSz="685800" fontAlgn="auto">
              <a:spcBef>
                <a:spcPts val="0"/>
              </a:spcBef>
              <a:spcAft>
                <a:spcPts val="0"/>
              </a:spcAft>
              <a:defRPr/>
            </a:pPr>
            <a:r>
              <a:rPr lang="en-CA" sz="1350" i="1" dirty="0">
                <a:solidFill>
                  <a:prstClr val="black"/>
                </a:solidFill>
                <a:latin typeface="Calibri" panose="020F0502020204030204"/>
              </a:rPr>
              <a:t>The Speech Expert</a:t>
            </a:r>
          </a:p>
        </p:txBody>
      </p:sp>
      <p:sp>
        <p:nvSpPr>
          <p:cNvPr id="9" name="TextBox 8"/>
          <p:cNvSpPr txBox="1"/>
          <p:nvPr/>
        </p:nvSpPr>
        <p:spPr>
          <a:xfrm>
            <a:off x="7413962" y="4018957"/>
            <a:ext cx="1420261" cy="507831"/>
          </a:xfrm>
          <a:prstGeom prst="rect">
            <a:avLst/>
          </a:prstGeom>
          <a:noFill/>
        </p:spPr>
        <p:txBody>
          <a:bodyPr wrap="none" rtlCol="0">
            <a:spAutoFit/>
          </a:bodyPr>
          <a:lstStyle/>
          <a:p>
            <a:pPr defTabSz="685800" fontAlgn="auto">
              <a:spcBef>
                <a:spcPts val="0"/>
              </a:spcBef>
              <a:spcAft>
                <a:spcPts val="0"/>
              </a:spcAft>
              <a:defRPr/>
            </a:pPr>
            <a:r>
              <a:rPr lang="en-CA" sz="1350" dirty="0">
                <a:solidFill>
                  <a:prstClr val="black"/>
                </a:solidFill>
                <a:latin typeface="Calibri" panose="020F0502020204030204"/>
              </a:rPr>
              <a:t>V. Masrani</a:t>
            </a:r>
          </a:p>
          <a:p>
            <a:pPr defTabSz="685800" fontAlgn="auto">
              <a:spcBef>
                <a:spcPts val="0"/>
              </a:spcBef>
              <a:spcAft>
                <a:spcPts val="0"/>
              </a:spcAft>
              <a:defRPr/>
            </a:pPr>
            <a:r>
              <a:rPr lang="en-CA" sz="1350" dirty="0">
                <a:solidFill>
                  <a:prstClr val="black"/>
                </a:solidFill>
                <a:latin typeface="Calibri" panose="020F0502020204030204"/>
              </a:rPr>
              <a:t>The Grad Student</a:t>
            </a:r>
          </a:p>
        </p:txBody>
      </p:sp>
      <p:pic>
        <p:nvPicPr>
          <p:cNvPr id="1030" name="Picture 6" descr="http://www.nature.com/nrneurol/journal/v10/n12/images/nrneurol.2014.196-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08" y="4279529"/>
            <a:ext cx="4134098" cy="1222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86" y="2398981"/>
            <a:ext cx="5004197" cy="830997"/>
          </a:xfrm>
          <a:prstGeom prst="rect">
            <a:avLst/>
          </a:prstGeom>
          <a:noFill/>
        </p:spPr>
        <p:txBody>
          <a:bodyPr wrap="square" rtlCol="0">
            <a:spAutoFit/>
          </a:bodyPr>
          <a:lstStyle/>
          <a:p>
            <a:pPr defTabSz="685800" fontAlgn="auto">
              <a:spcBef>
                <a:spcPts val="0"/>
              </a:spcBef>
              <a:spcAft>
                <a:spcPts val="0"/>
              </a:spcAft>
              <a:defRPr/>
            </a:pPr>
            <a:r>
              <a:rPr lang="en-CA" sz="2400" dirty="0">
                <a:solidFill>
                  <a:prstClr val="black"/>
                </a:solidFill>
                <a:latin typeface="Calibri" panose="020F0502020204030204"/>
              </a:rPr>
              <a:t>Small Vessel Disease contributes to </a:t>
            </a:r>
            <a:r>
              <a:rPr lang="en-US" sz="2400" b="1" dirty="0">
                <a:solidFill>
                  <a:prstClr val="black"/>
                </a:solidFill>
                <a:latin typeface="Calibri" panose="020F0502020204030204"/>
              </a:rPr>
              <a:t>stroke </a:t>
            </a:r>
            <a:r>
              <a:rPr lang="en-US" sz="2400" dirty="0">
                <a:solidFill>
                  <a:prstClr val="black"/>
                </a:solidFill>
                <a:latin typeface="Calibri" panose="020F0502020204030204"/>
              </a:rPr>
              <a:t>and</a:t>
            </a:r>
            <a:r>
              <a:rPr lang="en-US" sz="2400" b="1" dirty="0">
                <a:solidFill>
                  <a:prstClr val="black"/>
                </a:solidFill>
                <a:latin typeface="Calibri" panose="020F0502020204030204"/>
              </a:rPr>
              <a:t> dementia</a:t>
            </a:r>
            <a:r>
              <a:rPr lang="en-US" sz="2400" dirty="0">
                <a:solidFill>
                  <a:prstClr val="black"/>
                </a:solidFill>
                <a:latin typeface="Calibri" panose="020F0502020204030204"/>
              </a:rPr>
              <a:t> </a:t>
            </a:r>
            <a:endParaRPr lang="en-CA" sz="2400" dirty="0">
              <a:solidFill>
                <a:prstClr val="black"/>
              </a:solidFill>
              <a:latin typeface="Calibri" panose="020F0502020204030204"/>
            </a:endParaRPr>
          </a:p>
        </p:txBody>
      </p:sp>
      <p:sp>
        <p:nvSpPr>
          <p:cNvPr id="12" name="TextBox 11"/>
          <p:cNvSpPr txBox="1"/>
          <p:nvPr/>
        </p:nvSpPr>
        <p:spPr>
          <a:xfrm>
            <a:off x="200546" y="3369367"/>
            <a:ext cx="4965029" cy="461665"/>
          </a:xfrm>
          <a:prstGeom prst="rect">
            <a:avLst/>
          </a:prstGeom>
          <a:noFill/>
        </p:spPr>
        <p:txBody>
          <a:bodyPr wrap="square" rtlCol="0">
            <a:spAutoFit/>
          </a:bodyPr>
          <a:lstStyle/>
          <a:p>
            <a:pPr defTabSz="685800" fontAlgn="auto">
              <a:spcBef>
                <a:spcPts val="0"/>
              </a:spcBef>
              <a:spcAft>
                <a:spcPts val="0"/>
              </a:spcAft>
              <a:defRPr/>
            </a:pPr>
            <a:r>
              <a:rPr lang="en-CA" sz="2400" dirty="0">
                <a:solidFill>
                  <a:prstClr val="black"/>
                </a:solidFill>
                <a:latin typeface="Calibri" panose="020F0502020204030204"/>
              </a:rPr>
              <a:t>Can only be detected with </a:t>
            </a:r>
            <a:r>
              <a:rPr lang="en-CA" sz="2400" b="1" dirty="0">
                <a:solidFill>
                  <a:prstClr val="black"/>
                </a:solidFill>
                <a:latin typeface="Calibri" panose="020F0502020204030204"/>
              </a:rPr>
              <a:t>costly MRI</a:t>
            </a:r>
          </a:p>
        </p:txBody>
      </p:sp>
      <p:pic>
        <p:nvPicPr>
          <p:cNvPr id="7" name="Picture 6"/>
          <p:cNvPicPr>
            <a:picLocks noChangeAspect="1"/>
          </p:cNvPicPr>
          <p:nvPr/>
        </p:nvPicPr>
        <p:blipFill rotWithShape="1">
          <a:blip r:embed="rId6"/>
          <a:srcRect l="11580" t="4022" r="14299" b="24199"/>
          <a:stretch/>
        </p:blipFill>
        <p:spPr>
          <a:xfrm>
            <a:off x="6092932" y="3697631"/>
            <a:ext cx="1196186" cy="1266827"/>
          </a:xfrm>
          <a:prstGeom prst="rect">
            <a:avLst/>
          </a:prstGeom>
        </p:spPr>
      </p:pic>
      <p:sp>
        <p:nvSpPr>
          <p:cNvPr id="3" name="Slide Number Placeholder 2"/>
          <p:cNvSpPr>
            <a:spLocks noGrp="1"/>
          </p:cNvSpPr>
          <p:nvPr>
            <p:ph type="sldNum" sz="quarter" idx="12"/>
          </p:nvPr>
        </p:nvSpPr>
        <p:spPr/>
        <p:txBody>
          <a:bodyPr/>
          <a:lstStyle/>
          <a:p>
            <a:pPr fontAlgn="auto">
              <a:spcBef>
                <a:spcPts val="0"/>
              </a:spcBef>
              <a:spcAft>
                <a:spcPts val="0"/>
              </a:spcAft>
              <a:defRPr/>
            </a:pPr>
            <a:fld id="{600CF365-D4E7-4C98-9B52-6ADDFCC631DF}" type="slidenum">
              <a:rPr lang="en-US">
                <a:solidFill>
                  <a:srgbClr val="000000"/>
                </a:solidFill>
                <a:latin typeface="Comic Sans MS"/>
              </a:rPr>
              <a:pPr fontAlgn="auto">
                <a:spcBef>
                  <a:spcPts val="0"/>
                </a:spcBef>
                <a:spcAft>
                  <a:spcPts val="0"/>
                </a:spcAft>
                <a:defRPr/>
              </a:pPr>
              <a:t>12</a:t>
            </a:fld>
            <a:endParaRPr lang="en-US">
              <a:solidFill>
                <a:srgbClr val="000000"/>
              </a:solidFill>
              <a:latin typeface="Comic Sans MS"/>
            </a:endParaRPr>
          </a:p>
        </p:txBody>
      </p:sp>
      <p:sp>
        <p:nvSpPr>
          <p:cNvPr id="13" name="Title 1"/>
          <p:cNvSpPr txBox="1">
            <a:spLocks/>
          </p:cNvSpPr>
          <p:nvPr/>
        </p:nvSpPr>
        <p:spPr bwMode="auto">
          <a:xfrm>
            <a:off x="144041" y="392082"/>
            <a:ext cx="5494759" cy="1865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a:lstStyle>
          <a:p>
            <a:r>
              <a:rPr lang="en-CA" kern="0" dirty="0">
                <a:latin typeface="Calibri" panose="020F0502020204030204" pitchFamily="34" charset="0"/>
                <a:cs typeface="Calibri" panose="020F0502020204030204" pitchFamily="34" charset="0"/>
              </a:rPr>
              <a:t>Example from my own research: Predicting Cerebral Small Vessel Disease</a:t>
            </a:r>
          </a:p>
        </p:txBody>
      </p:sp>
      <p:sp>
        <p:nvSpPr>
          <p:cNvPr id="4" name="Footer Placeholder 3">
            <a:extLst>
              <a:ext uri="{FF2B5EF4-FFF2-40B4-BE49-F238E27FC236}">
                <a16:creationId xmlns:a16="http://schemas.microsoft.com/office/drawing/2014/main" id="{F8CB7637-99EE-4758-A337-D1346E5B3558}"/>
              </a:ext>
            </a:extLst>
          </p:cNvPr>
          <p:cNvSpPr>
            <a:spLocks noGrp="1"/>
          </p:cNvSpPr>
          <p:nvPr>
            <p:ph type="ftr" sz="quarter" idx="11"/>
          </p:nvPr>
        </p:nvSpPr>
        <p:spPr>
          <a:xfrm>
            <a:off x="2362200" y="6354598"/>
            <a:ext cx="2895600" cy="457200"/>
          </a:xfrm>
        </p:spPr>
        <p:txBody>
          <a:bodyPr/>
          <a:lstStyle/>
          <a:p>
            <a:pPr>
              <a:defRPr/>
            </a:pPr>
            <a:r>
              <a:rPr lang="en-US" dirty="0"/>
              <a:t>CPSC 503, Lecture 1</a:t>
            </a:r>
          </a:p>
        </p:txBody>
      </p:sp>
    </p:spTree>
    <p:extLst>
      <p:ext uri="{BB962C8B-B14F-4D97-AF65-F5344CB8AC3E}">
        <p14:creationId xmlns:p14="http://schemas.microsoft.com/office/powerpoint/2010/main" val="423888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15" y="1889456"/>
            <a:ext cx="4549112" cy="1474916"/>
          </a:xfrm>
        </p:spPr>
        <p:txBody>
          <a:bodyPr>
            <a:noAutofit/>
          </a:bodyPr>
          <a:lstStyle/>
          <a:p>
            <a:pPr marL="0" indent="0">
              <a:buNone/>
            </a:pPr>
            <a:r>
              <a:rPr lang="en-CA" dirty="0">
                <a:latin typeface="Calibri" panose="020F0502020204030204" pitchFamily="34" charset="0"/>
                <a:cs typeface="Calibri" panose="020F0502020204030204" pitchFamily="34" charset="0"/>
              </a:rPr>
              <a:t>Predict </a:t>
            </a:r>
            <a:r>
              <a:rPr lang="en-CA" b="1" dirty="0">
                <a:latin typeface="Calibri" panose="020F0502020204030204" pitchFamily="34" charset="0"/>
                <a:cs typeface="Calibri" panose="020F0502020204030204" pitchFamily="34" charset="0"/>
              </a:rPr>
              <a:t>Small Vessel Disease </a:t>
            </a:r>
            <a:r>
              <a:rPr lang="en-CA" dirty="0">
                <a:latin typeface="Calibri" panose="020F0502020204030204" pitchFamily="34" charset="0"/>
                <a:cs typeface="Calibri" panose="020F0502020204030204" pitchFamily="34" charset="0"/>
              </a:rPr>
              <a:t>from </a:t>
            </a:r>
            <a:r>
              <a:rPr lang="en-CA" b="1" dirty="0">
                <a:latin typeface="Calibri" panose="020F0502020204030204" pitchFamily="34" charset="0"/>
                <a:cs typeface="Calibri" panose="020F0502020204030204" pitchFamily="34" charset="0"/>
              </a:rPr>
              <a:t>how a person describes</a:t>
            </a:r>
            <a:r>
              <a:rPr lang="en-CA" dirty="0">
                <a:latin typeface="Calibri" panose="020F0502020204030204" pitchFamily="34" charset="0"/>
                <a:cs typeface="Calibri" panose="020F0502020204030204" pitchFamily="34" charset="0"/>
              </a:rPr>
              <a:t> the “Cookie Theft” picture</a:t>
            </a:r>
          </a:p>
          <a:p>
            <a:r>
              <a:rPr lang="en-CA" dirty="0">
                <a:latin typeface="Calibri" panose="020F0502020204030204" pitchFamily="34" charset="0"/>
                <a:cs typeface="Calibri" panose="020F0502020204030204" pitchFamily="34" charset="0"/>
              </a:rPr>
              <a:t>E.g., </a:t>
            </a:r>
            <a:r>
              <a:rPr lang="en-CA" i="1" dirty="0">
                <a:latin typeface="Calibri" panose="020F0502020204030204" pitchFamily="34" charset="0"/>
                <a:cs typeface="Calibri" panose="020F0502020204030204" pitchFamily="34" charset="0"/>
              </a:rPr>
              <a:t>what words they use , speech features</a:t>
            </a:r>
          </a:p>
        </p:txBody>
      </p:sp>
      <p:pic>
        <p:nvPicPr>
          <p:cNvPr id="2050" name="Picture 2" descr="https://lh3.googleusercontent.com/zRFh_-lEkd2FDKS5WHOXTsbKnMkTCKGnoZaqg0jKCxYcJpJHZgK0MmVvcm7DDvDKyIy6kfMrPYZItJShUpNZDma0nDj9_FJnas2RCI6pJ6SbnW_mP5c8L5Q-4eNRoGsXNWlged481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13" y="1185521"/>
            <a:ext cx="3939152" cy="28827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7074" y="912784"/>
            <a:ext cx="3642023" cy="415498"/>
          </a:xfrm>
          <a:prstGeom prst="rect">
            <a:avLst/>
          </a:prstGeom>
          <a:noFill/>
        </p:spPr>
        <p:txBody>
          <a:bodyPr wrap="square" rtlCol="0">
            <a:spAutoFit/>
          </a:bodyPr>
          <a:lstStyle/>
          <a:p>
            <a:pPr defTabSz="685800" fontAlgn="auto">
              <a:spcBef>
                <a:spcPts val="0"/>
              </a:spcBef>
              <a:spcAft>
                <a:spcPts val="0"/>
              </a:spcAft>
              <a:defRPr/>
            </a:pPr>
            <a:r>
              <a:rPr lang="en-CA" sz="2100" b="1" dirty="0">
                <a:solidFill>
                  <a:prstClr val="black"/>
                </a:solidFill>
                <a:latin typeface="Calibri" panose="020F0502020204030204"/>
              </a:rPr>
              <a:t>Standard Test “Cookie Theft”</a:t>
            </a:r>
          </a:p>
        </p:txBody>
      </p:sp>
      <p:sp>
        <p:nvSpPr>
          <p:cNvPr id="6" name="Title 5"/>
          <p:cNvSpPr>
            <a:spLocks noGrp="1"/>
          </p:cNvSpPr>
          <p:nvPr>
            <p:ph type="title"/>
          </p:nvPr>
        </p:nvSpPr>
        <p:spPr>
          <a:xfrm>
            <a:off x="234898" y="1008058"/>
            <a:ext cx="4062415" cy="994172"/>
          </a:xfrm>
        </p:spPr>
        <p:txBody>
          <a:bodyPr/>
          <a:lstStyle/>
          <a:p>
            <a:r>
              <a:rPr lang="en-CA" dirty="0">
                <a:latin typeface="Calibri" panose="020F0502020204030204" pitchFamily="34" charset="0"/>
                <a:cs typeface="Calibri" panose="020F0502020204030204" pitchFamily="34" charset="0"/>
              </a:rPr>
              <a:t>Our Goal</a:t>
            </a:r>
          </a:p>
        </p:txBody>
      </p:sp>
      <p:sp>
        <p:nvSpPr>
          <p:cNvPr id="9" name="Content Placeholder 2"/>
          <p:cNvSpPr txBox="1">
            <a:spLocks/>
          </p:cNvSpPr>
          <p:nvPr/>
        </p:nvSpPr>
        <p:spPr>
          <a:xfrm>
            <a:off x="38386" y="4068309"/>
            <a:ext cx="4785374" cy="94183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CA" sz="2100" b="1" dirty="0">
                <a:solidFill>
                  <a:prstClr val="black"/>
                </a:solidFill>
                <a:latin typeface="Calibri" panose="020F0502020204030204"/>
              </a:rPr>
              <a:t>Previous NLP work: </a:t>
            </a:r>
            <a:r>
              <a:rPr lang="en-CA" sz="2100" dirty="0">
                <a:solidFill>
                  <a:prstClr val="black"/>
                </a:solidFill>
                <a:latin typeface="Calibri" panose="020F0502020204030204"/>
              </a:rPr>
              <a:t>can predict </a:t>
            </a:r>
            <a:r>
              <a:rPr lang="en-CA" sz="2100" b="1" dirty="0">
                <a:solidFill>
                  <a:prstClr val="black"/>
                </a:solidFill>
                <a:latin typeface="Calibri" panose="020F0502020204030204"/>
              </a:rPr>
              <a:t>Alzheimer</a:t>
            </a:r>
            <a:r>
              <a:rPr lang="en-CA" sz="2100" dirty="0">
                <a:solidFill>
                  <a:prstClr val="black"/>
                </a:solidFill>
                <a:latin typeface="Calibri" panose="020F0502020204030204"/>
              </a:rPr>
              <a:t> </a:t>
            </a:r>
          </a:p>
        </p:txBody>
      </p:sp>
      <p:sp>
        <p:nvSpPr>
          <p:cNvPr id="10" name="Content Placeholder 2"/>
          <p:cNvSpPr txBox="1">
            <a:spLocks/>
          </p:cNvSpPr>
          <p:nvPr/>
        </p:nvSpPr>
        <p:spPr>
          <a:xfrm>
            <a:off x="362101" y="4855394"/>
            <a:ext cx="5135361" cy="83046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defRPr/>
            </a:pPr>
            <a:r>
              <a:rPr lang="en-CA" sz="2100" dirty="0">
                <a:solidFill>
                  <a:prstClr val="black"/>
                </a:solidFill>
                <a:latin typeface="Calibri" panose="020F0502020204030204"/>
              </a:rPr>
              <a:t>We have improve performance for </a:t>
            </a:r>
            <a:r>
              <a:rPr lang="en-CA" sz="2100" b="1" dirty="0">
                <a:solidFill>
                  <a:prstClr val="black"/>
                </a:solidFill>
                <a:latin typeface="Calibri" panose="020F0502020204030204"/>
              </a:rPr>
              <a:t>Alzheimer </a:t>
            </a:r>
            <a:r>
              <a:rPr lang="en-CA" sz="2100" dirty="0">
                <a:solidFill>
                  <a:prstClr val="black"/>
                </a:solidFill>
                <a:latin typeface="Calibri" panose="020F0502020204030204"/>
              </a:rPr>
              <a:t>and apply techniques to </a:t>
            </a:r>
            <a:r>
              <a:rPr lang="en-CA" sz="2100" b="1" dirty="0">
                <a:solidFill>
                  <a:prstClr val="black"/>
                </a:solidFill>
                <a:latin typeface="Calibri" panose="020F0502020204030204"/>
              </a:rPr>
              <a:t>Small Vessel Disease </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600CF365-D4E7-4C98-9B52-6ADDFCC631DF}" type="slidenum">
              <a:rPr lang="en-US">
                <a:solidFill>
                  <a:srgbClr val="000000"/>
                </a:solidFill>
                <a:latin typeface="Comic Sans MS"/>
              </a:rPr>
              <a:pPr fontAlgn="auto">
                <a:spcBef>
                  <a:spcPts val="0"/>
                </a:spcBef>
                <a:spcAft>
                  <a:spcPts val="0"/>
                </a:spcAft>
                <a:defRPr/>
              </a:pPr>
              <a:t>13</a:t>
            </a:fld>
            <a:endParaRPr lang="en-US">
              <a:solidFill>
                <a:srgbClr val="000000"/>
              </a:solidFill>
              <a:latin typeface="Comic Sans MS"/>
            </a:endParaRPr>
          </a:p>
        </p:txBody>
      </p:sp>
      <p:sp>
        <p:nvSpPr>
          <p:cNvPr id="11" name="Shape 161"/>
          <p:cNvSpPr/>
          <p:nvPr/>
        </p:nvSpPr>
        <p:spPr>
          <a:xfrm>
            <a:off x="5539114" y="4068310"/>
            <a:ext cx="3000970" cy="1676597"/>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p>
            <a:pPr defTabSz="308049" fontAlgn="auto" hangingPunct="0">
              <a:spcBef>
                <a:spcPts val="0"/>
              </a:spcBef>
              <a:spcAft>
                <a:spcPts val="0"/>
              </a:spcAft>
              <a:defRPr sz="2500" i="1">
                <a:latin typeface="Helvetica"/>
                <a:ea typeface="Helvetica"/>
                <a:cs typeface="Helvetica"/>
                <a:sym typeface="Helvetica"/>
              </a:defRPr>
            </a:pPr>
            <a:r>
              <a:rPr sz="1318" i="1" kern="0" dirty="0">
                <a:solidFill>
                  <a:srgbClr val="000000"/>
                </a:solidFill>
                <a:latin typeface="Helvetica"/>
                <a:cs typeface="Helvetica"/>
                <a:sym typeface="Helvetica"/>
              </a:rPr>
              <a:t>“there's a child climbing up getting cookies out of a cookie jar it's a boy and the girl is standing on the and  his </a:t>
            </a:r>
            <a:r>
              <a:rPr sz="1318" i="1" kern="0" dirty="0" err="1">
                <a:solidFill>
                  <a:srgbClr val="000000"/>
                </a:solidFill>
                <a:latin typeface="Helvetica"/>
                <a:cs typeface="Helvetica"/>
                <a:sym typeface="Helvetica"/>
              </a:rPr>
              <a:t>er</a:t>
            </a:r>
            <a:r>
              <a:rPr sz="1318" i="1" kern="0" dirty="0">
                <a:solidFill>
                  <a:srgbClr val="000000"/>
                </a:solidFill>
                <a:latin typeface="Helvetica"/>
                <a:cs typeface="Helvetica"/>
                <a:sym typeface="Helvetica"/>
              </a:rPr>
              <a:t> stool is tipping over under him and his the girl is standing on the floor with her hand help up for a cookie you remember </a:t>
            </a:r>
            <a:r>
              <a:rPr sz="1318" i="1" kern="0" dirty="0" err="1">
                <a:solidFill>
                  <a:srgbClr val="000000"/>
                </a:solidFill>
                <a:latin typeface="Helvetica"/>
                <a:cs typeface="Helvetica"/>
                <a:sym typeface="Helvetica"/>
              </a:rPr>
              <a:t>i</a:t>
            </a:r>
            <a:r>
              <a:rPr sz="1318" i="1" kern="0" dirty="0">
                <a:solidFill>
                  <a:srgbClr val="000000"/>
                </a:solidFill>
                <a:latin typeface="Helvetica"/>
                <a:cs typeface="Helvetica"/>
                <a:sym typeface="Helvetica"/>
              </a:rPr>
              <a:t> lived in </a:t>
            </a:r>
            <a:r>
              <a:rPr sz="1318" i="1" kern="0" dirty="0" err="1">
                <a:solidFill>
                  <a:srgbClr val="000000"/>
                </a:solidFill>
                <a:latin typeface="Helvetica"/>
                <a:cs typeface="Helvetica"/>
                <a:sym typeface="Helvetica"/>
              </a:rPr>
              <a:t>america</a:t>
            </a:r>
            <a:r>
              <a:rPr sz="1318" i="1" kern="0" dirty="0">
                <a:solidFill>
                  <a:srgbClr val="000000"/>
                </a:solidFill>
                <a:latin typeface="Helvetica"/>
                <a:cs typeface="Helvetica"/>
                <a:sym typeface="Helvetica"/>
              </a:rPr>
              <a:t> so </a:t>
            </a:r>
            <a:r>
              <a:rPr sz="1318" i="1" kern="0" dirty="0" err="1">
                <a:solidFill>
                  <a:srgbClr val="000000"/>
                </a:solidFill>
                <a:latin typeface="Helvetica"/>
                <a:cs typeface="Helvetica"/>
                <a:sym typeface="Helvetica"/>
              </a:rPr>
              <a:t>i</a:t>
            </a:r>
            <a:r>
              <a:rPr sz="1318" i="1" kern="0" dirty="0">
                <a:solidFill>
                  <a:srgbClr val="000000"/>
                </a:solidFill>
                <a:latin typeface="Helvetica"/>
                <a:cs typeface="Helvetica"/>
                <a:sym typeface="Helvetica"/>
              </a:rPr>
              <a:t> use cookie”</a:t>
            </a:r>
          </a:p>
        </p:txBody>
      </p:sp>
      <p:sp>
        <p:nvSpPr>
          <p:cNvPr id="4" name="Footer Placeholder 3">
            <a:extLst>
              <a:ext uri="{FF2B5EF4-FFF2-40B4-BE49-F238E27FC236}">
                <a16:creationId xmlns:a16="http://schemas.microsoft.com/office/drawing/2014/main" id="{9D9EA3FD-D6D8-418D-B24A-1ECDBB71B226}"/>
              </a:ext>
            </a:extLst>
          </p:cNvPr>
          <p:cNvSpPr>
            <a:spLocks noGrp="1"/>
          </p:cNvSpPr>
          <p:nvPr>
            <p:ph type="ftr" sz="quarter" idx="11"/>
          </p:nvPr>
        </p:nvSpPr>
        <p:spPr/>
        <p:txBody>
          <a:bodyPr/>
          <a:lstStyle/>
          <a:p>
            <a:pPr>
              <a:defRPr/>
            </a:pPr>
            <a:r>
              <a:rPr lang="en-US"/>
              <a:t>CPSC 503, Lecture 1</a:t>
            </a:r>
          </a:p>
        </p:txBody>
      </p:sp>
    </p:spTree>
    <p:extLst>
      <p:ext uri="{BB962C8B-B14F-4D97-AF65-F5344CB8AC3E}">
        <p14:creationId xmlns:p14="http://schemas.microsoft.com/office/powerpoint/2010/main" val="408809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541130" y="533401"/>
            <a:ext cx="7804547" cy="1138535"/>
          </a:xfrm>
          <a:prstGeom prst="rect">
            <a:avLst/>
          </a:prstGeom>
        </p:spPr>
        <p:txBody>
          <a:bodyPr>
            <a:normAutofit/>
          </a:bodyPr>
          <a:lstStyle/>
          <a:p>
            <a:r>
              <a:rPr lang="en-CA" sz="2800" dirty="0" err="1"/>
              <a:t>DementiaBank</a:t>
            </a:r>
            <a:r>
              <a:rPr lang="en-CA" sz="2800" dirty="0"/>
              <a:t> </a:t>
            </a:r>
            <a:r>
              <a:rPr sz="2800" dirty="0"/>
              <a:t>data</a:t>
            </a:r>
            <a:r>
              <a:rPr lang="en-CA" sz="2800" dirty="0"/>
              <a:t>set </a:t>
            </a:r>
            <a:endParaRPr sz="2800" dirty="0"/>
          </a:p>
        </p:txBody>
      </p:sp>
      <p:sp>
        <p:nvSpPr>
          <p:cNvPr id="152" name="Shape 152"/>
          <p:cNvSpPr>
            <a:spLocks noGrp="1"/>
          </p:cNvSpPr>
          <p:nvPr>
            <p:ph type="body" sz="half" idx="1"/>
          </p:nvPr>
        </p:nvSpPr>
        <p:spPr>
          <a:xfrm>
            <a:off x="100204" y="1783521"/>
            <a:ext cx="4079817" cy="3868839"/>
          </a:xfrm>
          <a:prstGeom prst="rect">
            <a:avLst/>
          </a:prstGeom>
        </p:spPr>
        <p:txBody>
          <a:bodyPr>
            <a:normAutofit/>
          </a:bodyPr>
          <a:lstStyle/>
          <a:p>
            <a:pPr marL="206258" indent="-206258" defTabSz="271082">
              <a:spcBef>
                <a:spcPts val="600"/>
              </a:spcBef>
              <a:defRPr sz="3168"/>
            </a:pPr>
            <a:r>
              <a:rPr sz="2000" dirty="0"/>
              <a:t>484</a:t>
            </a:r>
            <a:r>
              <a:rPr lang="en-CA" sz="2000" dirty="0"/>
              <a:t> patients</a:t>
            </a:r>
            <a:endParaRPr sz="2000" dirty="0"/>
          </a:p>
          <a:p>
            <a:pPr marL="206258" indent="-206258" defTabSz="271082">
              <a:spcBef>
                <a:spcPts val="600"/>
              </a:spcBef>
              <a:defRPr sz="3168"/>
            </a:pPr>
            <a:r>
              <a:rPr sz="2000" dirty="0"/>
              <a:t>Patients are asked to describe “everything you see going on	in this photo”</a:t>
            </a:r>
          </a:p>
          <a:p>
            <a:pPr marL="206258" indent="-206258" defTabSz="271082">
              <a:spcBef>
                <a:spcPts val="600"/>
              </a:spcBef>
              <a:defRPr sz="3168"/>
            </a:pPr>
            <a:r>
              <a:rPr sz="2000" dirty="0"/>
              <a:t>Answers are transcribed including stutters, false starts, meta comments and filled pauses (“um”, “ah”)</a:t>
            </a:r>
            <a:endParaRPr lang="en-CA" sz="2000" dirty="0"/>
          </a:p>
          <a:p>
            <a:pPr marL="206258" indent="-206258" defTabSz="271082">
              <a:spcBef>
                <a:spcPts val="600"/>
              </a:spcBef>
              <a:defRPr sz="3168"/>
            </a:pPr>
            <a:r>
              <a:rPr lang="en-CA" sz="2000" dirty="0"/>
              <a:t>For each patient we have the diagnosis </a:t>
            </a:r>
            <a:r>
              <a:rPr lang="en-CA" sz="2000" b="1" kern="1200" dirty="0">
                <a:solidFill>
                  <a:prstClr val="black"/>
                </a:solidFill>
                <a:latin typeface="Calibri" panose="020F0502020204030204"/>
              </a:rPr>
              <a:t>Alzheimer?</a:t>
            </a:r>
            <a:endParaRPr sz="2000" dirty="0"/>
          </a:p>
        </p:txBody>
      </p:sp>
      <p:pic>
        <p:nvPicPr>
          <p:cNvPr id="153" name="pasted-image.png"/>
          <p:cNvPicPr>
            <a:picLocks noChangeAspect="1"/>
          </p:cNvPicPr>
          <p:nvPr/>
        </p:nvPicPr>
        <p:blipFill>
          <a:blip r:embed="rId3">
            <a:extLst/>
          </a:blip>
          <a:stretch>
            <a:fillRect/>
          </a:stretch>
        </p:blipFill>
        <p:spPr>
          <a:xfrm>
            <a:off x="4443404" y="2125442"/>
            <a:ext cx="3348633" cy="2411016"/>
          </a:xfrm>
          <a:prstGeom prst="rect">
            <a:avLst/>
          </a:prstGeom>
          <a:ln w="12700">
            <a:miter lim="400000"/>
          </a:ln>
        </p:spPr>
      </p:pic>
      <p:sp>
        <p:nvSpPr>
          <p:cNvPr id="154" name="Shape 154"/>
          <p:cNvSpPr/>
          <p:nvPr/>
        </p:nvSpPr>
        <p:spPr>
          <a:xfrm>
            <a:off x="4970169" y="4538708"/>
            <a:ext cx="2295100" cy="346169"/>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p>
            <a:pPr algn="ctr" defTabSz="308049" fontAlgn="auto" hangingPunct="0">
              <a:spcBef>
                <a:spcPts val="0"/>
              </a:spcBef>
              <a:spcAft>
                <a:spcPts val="0"/>
              </a:spcAft>
              <a:defRPr/>
            </a:pPr>
            <a:r>
              <a:rPr sz="1898" kern="0">
                <a:solidFill>
                  <a:srgbClr val="000000"/>
                </a:solidFill>
                <a:latin typeface="Helvetica Light"/>
                <a:sym typeface="Helvetica Light"/>
              </a:rPr>
              <a:t>“Cookie Theft” Photo</a:t>
            </a:r>
          </a:p>
        </p:txBody>
      </p:sp>
      <p:sp>
        <p:nvSpPr>
          <p:cNvPr id="155" name="Shape 155"/>
          <p:cNvSpPr>
            <a:spLocks noGrp="1"/>
          </p:cNvSpPr>
          <p:nvPr>
            <p:ph type="sldNum" sz="quarter" idx="4294967295"/>
          </p:nvPr>
        </p:nvSpPr>
        <p:spPr>
          <a:xfrm>
            <a:off x="4443617" y="5736208"/>
            <a:ext cx="250068" cy="248658"/>
          </a:xfrm>
          <a:prstGeom prst="rect">
            <a:avLst/>
          </a:prstGeom>
          <a:extLst>
            <a:ext uri="{C572A759-6A51-4108-AA02-DFA0A04FC94B}">
              <ma14:wrappingTextBoxFlag xmlns:ma14="http://schemas.microsoft.com/office/mac/drawingml/2011/main" xmlns=""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14</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62822211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52"/>
                                        </p:tgtEl>
                                        <p:attrNameLst>
                                          <p:attrName>style.visibility</p:attrName>
                                        </p:attrNameLst>
                                      </p:cBhvr>
                                      <p:to>
                                        <p:strVal val="visible"/>
                                      </p:to>
                                    </p:set>
                                    <p:animEffect transition="in" filter="dissolve">
                                      <p:cBhvr>
                                        <p:cTn id="7" dur="25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1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advAuto="0"/>
      <p:bldP spid="153" grpId="0" animBg="1" advAuto="0"/>
      <p:bldP spid="154"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7030" y="1206453"/>
            <a:ext cx="5591614" cy="430887"/>
          </a:xfrm>
          <a:prstGeom prst="rect">
            <a:avLst/>
          </a:prstGeom>
        </p:spPr>
        <p:txBody>
          <a:bodyPr vert="horz" wrap="square" lIns="0" tIns="0" rIns="0" bIns="0" rtlCol="0" anchor="ctr">
            <a:spAutoFit/>
          </a:bodyPr>
          <a:lstStyle/>
          <a:p>
            <a:pPr marL="2333625"/>
            <a:r>
              <a:rPr sz="2800" spc="-4" dirty="0"/>
              <a:t>Su</a:t>
            </a:r>
            <a:r>
              <a:rPr sz="2800" spc="4" dirty="0"/>
              <a:t>p</a:t>
            </a:r>
            <a:r>
              <a:rPr sz="2800" spc="-19" dirty="0"/>
              <a:t>e</a:t>
            </a:r>
            <a:r>
              <a:rPr sz="2800" spc="11" dirty="0"/>
              <a:t>r</a:t>
            </a:r>
            <a:r>
              <a:rPr sz="2800" dirty="0"/>
              <a:t>vised</a:t>
            </a:r>
            <a:r>
              <a:rPr sz="2800" spc="-19" dirty="0"/>
              <a:t> </a:t>
            </a:r>
            <a:r>
              <a:rPr sz="2800" spc="-4" dirty="0"/>
              <a:t>Learning</a:t>
            </a:r>
          </a:p>
        </p:txBody>
      </p:sp>
      <p:sp>
        <p:nvSpPr>
          <p:cNvPr id="3" name="object 3"/>
          <p:cNvSpPr txBox="1"/>
          <p:nvPr/>
        </p:nvSpPr>
        <p:spPr>
          <a:xfrm>
            <a:off x="516255" y="1691529"/>
            <a:ext cx="4845844" cy="300082"/>
          </a:xfrm>
          <a:prstGeom prst="rect">
            <a:avLst/>
          </a:prstGeom>
        </p:spPr>
        <p:txBody>
          <a:bodyPr vert="horz" wrap="square" lIns="0" tIns="0" rIns="0" bIns="0" rtlCol="0">
            <a:spAutoFit/>
          </a:bodyPr>
          <a:lstStyle/>
          <a:p>
            <a:pPr marL="266700" indent="-257175" fontAlgn="auto">
              <a:spcBef>
                <a:spcPts val="0"/>
              </a:spcBef>
              <a:spcAft>
                <a:spcPts val="0"/>
              </a:spcAft>
              <a:buFont typeface="Arial"/>
              <a:buChar char="•"/>
              <a:tabLst>
                <a:tab pos="266700" algn="l"/>
              </a:tabLst>
            </a:pPr>
            <a:r>
              <a:rPr sz="1950" spc="-75" dirty="0">
                <a:solidFill>
                  <a:srgbClr val="000000"/>
                </a:solidFill>
                <a:latin typeface="Calibri"/>
                <a:cs typeface="Calibri"/>
              </a:rPr>
              <a:t>W</a:t>
            </a:r>
            <a:r>
              <a:rPr sz="1950" dirty="0">
                <a:solidFill>
                  <a:srgbClr val="000000"/>
                </a:solidFill>
                <a:latin typeface="Calibri"/>
                <a:cs typeface="Calibri"/>
              </a:rPr>
              <a:t>e</a:t>
            </a:r>
            <a:r>
              <a:rPr sz="1950" spc="-8" dirty="0">
                <a:solidFill>
                  <a:srgbClr val="000000"/>
                </a:solidFill>
                <a:latin typeface="Calibri"/>
                <a:cs typeface="Calibri"/>
              </a:rPr>
              <a:t> </a:t>
            </a:r>
            <a:r>
              <a:rPr sz="1950" spc="-19" dirty="0">
                <a:solidFill>
                  <a:srgbClr val="000000"/>
                </a:solidFill>
                <a:latin typeface="Calibri"/>
                <a:cs typeface="Calibri"/>
              </a:rPr>
              <a:t>c</a:t>
            </a:r>
            <a:r>
              <a:rPr sz="1950" dirty="0">
                <a:solidFill>
                  <a:srgbClr val="000000"/>
                </a:solidFill>
                <a:latin typeface="Calibri"/>
                <a:cs typeface="Calibri"/>
              </a:rPr>
              <a:t>an</a:t>
            </a:r>
            <a:r>
              <a:rPr sz="1950" spc="-4" dirty="0">
                <a:solidFill>
                  <a:srgbClr val="000000"/>
                </a:solidFill>
                <a:latin typeface="Calibri"/>
                <a:cs typeface="Calibri"/>
              </a:rPr>
              <a:t> </a:t>
            </a:r>
            <a:r>
              <a:rPr sz="1950" spc="-45" dirty="0">
                <a:solidFill>
                  <a:srgbClr val="000000"/>
                </a:solidFill>
                <a:latin typeface="Calibri"/>
                <a:cs typeface="Calibri"/>
              </a:rPr>
              <a:t>f</a:t>
            </a:r>
            <a:r>
              <a:rPr sz="1950" spc="-4" dirty="0">
                <a:solidFill>
                  <a:srgbClr val="000000"/>
                </a:solidFill>
                <a:latin typeface="Calibri"/>
                <a:cs typeface="Calibri"/>
              </a:rPr>
              <a:t>ormul</a:t>
            </a:r>
            <a:r>
              <a:rPr sz="1950" spc="-11" dirty="0">
                <a:solidFill>
                  <a:srgbClr val="000000"/>
                </a:solidFill>
                <a:latin typeface="Calibri"/>
                <a:cs typeface="Calibri"/>
              </a:rPr>
              <a:t>a</a:t>
            </a:r>
            <a:r>
              <a:rPr sz="1950" spc="-19" dirty="0">
                <a:solidFill>
                  <a:srgbClr val="000000"/>
                </a:solidFill>
                <a:latin typeface="Calibri"/>
                <a:cs typeface="Calibri"/>
              </a:rPr>
              <a:t>t</a:t>
            </a:r>
            <a:r>
              <a:rPr sz="1950" dirty="0">
                <a:solidFill>
                  <a:srgbClr val="000000"/>
                </a:solidFill>
                <a:latin typeface="Calibri"/>
                <a:cs typeface="Calibri"/>
              </a:rPr>
              <a:t>e</a:t>
            </a:r>
            <a:r>
              <a:rPr sz="1950" spc="-8" dirty="0">
                <a:solidFill>
                  <a:srgbClr val="000000"/>
                </a:solidFill>
                <a:latin typeface="Calibri"/>
                <a:cs typeface="Calibri"/>
              </a:rPr>
              <a:t> </a:t>
            </a:r>
            <a:r>
              <a:rPr sz="1950" dirty="0">
                <a:solidFill>
                  <a:srgbClr val="000000"/>
                </a:solidFill>
                <a:latin typeface="Calibri"/>
                <a:cs typeface="Calibri"/>
              </a:rPr>
              <a:t>th</a:t>
            </a:r>
            <a:r>
              <a:rPr sz="1950" spc="4" dirty="0">
                <a:solidFill>
                  <a:srgbClr val="000000"/>
                </a:solidFill>
                <a:latin typeface="Calibri"/>
                <a:cs typeface="Calibri"/>
              </a:rPr>
              <a:t>i</a:t>
            </a:r>
            <a:r>
              <a:rPr sz="1950" dirty="0">
                <a:solidFill>
                  <a:srgbClr val="000000"/>
                </a:solidFill>
                <a:latin typeface="Calibri"/>
                <a:cs typeface="Calibri"/>
              </a:rPr>
              <a:t>s</a:t>
            </a:r>
            <a:r>
              <a:rPr sz="1950" spc="-8" dirty="0">
                <a:solidFill>
                  <a:srgbClr val="000000"/>
                </a:solidFill>
                <a:latin typeface="Calibri"/>
                <a:cs typeface="Calibri"/>
              </a:rPr>
              <a:t> </a:t>
            </a:r>
            <a:r>
              <a:rPr sz="1950" dirty="0">
                <a:solidFill>
                  <a:srgbClr val="000000"/>
                </a:solidFill>
                <a:latin typeface="Calibri"/>
                <a:cs typeface="Calibri"/>
              </a:rPr>
              <a:t>as</a:t>
            </a:r>
            <a:r>
              <a:rPr sz="1950" spc="-19" dirty="0">
                <a:solidFill>
                  <a:srgbClr val="000000"/>
                </a:solidFill>
                <a:latin typeface="Calibri"/>
                <a:cs typeface="Calibri"/>
              </a:rPr>
              <a:t> </a:t>
            </a:r>
            <a:r>
              <a:rPr sz="1950" spc="-4" dirty="0">
                <a:solidFill>
                  <a:srgbClr val="0000FF"/>
                </a:solidFill>
                <a:latin typeface="Calibri"/>
                <a:cs typeface="Calibri"/>
              </a:rPr>
              <a:t>supe</a:t>
            </a:r>
            <a:r>
              <a:rPr sz="1950" spc="19" dirty="0">
                <a:solidFill>
                  <a:srgbClr val="0000FF"/>
                </a:solidFill>
                <a:latin typeface="Calibri"/>
                <a:cs typeface="Calibri"/>
              </a:rPr>
              <a:t>r</a:t>
            </a:r>
            <a:r>
              <a:rPr sz="1950" dirty="0">
                <a:solidFill>
                  <a:srgbClr val="0000FF"/>
                </a:solidFill>
                <a:latin typeface="Calibri"/>
                <a:cs typeface="Calibri"/>
              </a:rPr>
              <a:t>vis</a:t>
            </a:r>
            <a:r>
              <a:rPr sz="1950" spc="-8" dirty="0">
                <a:solidFill>
                  <a:srgbClr val="0000FF"/>
                </a:solidFill>
                <a:latin typeface="Calibri"/>
                <a:cs typeface="Calibri"/>
              </a:rPr>
              <a:t>e</a:t>
            </a:r>
            <a:r>
              <a:rPr sz="1950" dirty="0">
                <a:solidFill>
                  <a:srgbClr val="0000FF"/>
                </a:solidFill>
                <a:latin typeface="Calibri"/>
                <a:cs typeface="Calibri"/>
              </a:rPr>
              <a:t>d</a:t>
            </a:r>
            <a:r>
              <a:rPr sz="1950" spc="-30" dirty="0">
                <a:solidFill>
                  <a:srgbClr val="0000FF"/>
                </a:solidFill>
                <a:latin typeface="Calibri"/>
                <a:cs typeface="Calibri"/>
              </a:rPr>
              <a:t> </a:t>
            </a:r>
            <a:r>
              <a:rPr sz="1950" dirty="0">
                <a:solidFill>
                  <a:srgbClr val="0000FF"/>
                </a:solidFill>
                <a:latin typeface="Calibri"/>
                <a:cs typeface="Calibri"/>
              </a:rPr>
              <a:t>learning</a:t>
            </a:r>
            <a:r>
              <a:rPr sz="1950" spc="-8" dirty="0">
                <a:solidFill>
                  <a:srgbClr val="000000"/>
                </a:solidFill>
                <a:latin typeface="Calibri"/>
                <a:cs typeface="Calibri"/>
              </a:rPr>
              <a:t>:</a:t>
            </a:r>
            <a:endParaRPr sz="1950" dirty="0">
              <a:solidFill>
                <a:srgbClr val="000000"/>
              </a:solidFill>
              <a:latin typeface="Calibri"/>
              <a:cs typeface="Calibri"/>
            </a:endParaRPr>
          </a:p>
        </p:txBody>
      </p:sp>
      <p:sp>
        <p:nvSpPr>
          <p:cNvPr id="4" name="object 4"/>
          <p:cNvSpPr txBox="1"/>
          <p:nvPr/>
        </p:nvSpPr>
        <p:spPr>
          <a:xfrm>
            <a:off x="516255" y="4200995"/>
            <a:ext cx="8475345" cy="1518364"/>
          </a:xfrm>
          <a:prstGeom prst="rect">
            <a:avLst/>
          </a:prstGeom>
        </p:spPr>
        <p:txBody>
          <a:bodyPr vert="horz" wrap="square" lIns="0" tIns="0" rIns="0" bIns="0" rtlCol="0">
            <a:spAutoFit/>
          </a:bodyPr>
          <a:lstStyle/>
          <a:p>
            <a:pPr marL="266700" indent="-257175" fontAlgn="auto">
              <a:spcBef>
                <a:spcPts val="0"/>
              </a:spcBef>
              <a:spcAft>
                <a:spcPts val="0"/>
              </a:spcAft>
              <a:buFont typeface="Arial"/>
              <a:buChar char="•"/>
              <a:tabLst>
                <a:tab pos="266700" algn="l"/>
              </a:tabLst>
            </a:pPr>
            <a:r>
              <a:rPr sz="1950" dirty="0">
                <a:solidFill>
                  <a:srgbClr val="000000"/>
                </a:solidFill>
                <a:latin typeface="Calibri"/>
                <a:cs typeface="Calibri"/>
              </a:rPr>
              <a:t>In</a:t>
            </a:r>
            <a:r>
              <a:rPr sz="1950" spc="4" dirty="0">
                <a:solidFill>
                  <a:srgbClr val="000000"/>
                </a:solidFill>
                <a:latin typeface="Calibri"/>
                <a:cs typeface="Calibri"/>
              </a:rPr>
              <a:t>p</a:t>
            </a:r>
            <a:r>
              <a:rPr sz="1950" spc="-4" dirty="0">
                <a:solidFill>
                  <a:srgbClr val="000000"/>
                </a:solidFill>
                <a:latin typeface="Calibri"/>
                <a:cs typeface="Calibri"/>
              </a:rPr>
              <a:t>u</a:t>
            </a:r>
            <a:r>
              <a:rPr sz="1950" dirty="0">
                <a:solidFill>
                  <a:srgbClr val="000000"/>
                </a:solidFill>
                <a:latin typeface="Calibri"/>
                <a:cs typeface="Calibri"/>
              </a:rPr>
              <a:t>t</a:t>
            </a:r>
            <a:r>
              <a:rPr sz="1950" spc="-15" dirty="0">
                <a:solidFill>
                  <a:srgbClr val="000000"/>
                </a:solidFill>
                <a:latin typeface="Calibri"/>
                <a:cs typeface="Calibri"/>
              </a:rPr>
              <a:t> </a:t>
            </a:r>
            <a:r>
              <a:rPr sz="1950" spc="-49" dirty="0">
                <a:solidFill>
                  <a:srgbClr val="000000"/>
                </a:solidFill>
                <a:latin typeface="Calibri"/>
                <a:cs typeface="Calibri"/>
              </a:rPr>
              <a:t>f</a:t>
            </a:r>
            <a:r>
              <a:rPr sz="1950" spc="-4" dirty="0">
                <a:solidFill>
                  <a:srgbClr val="000000"/>
                </a:solidFill>
                <a:latin typeface="Calibri"/>
                <a:cs typeface="Calibri"/>
              </a:rPr>
              <a:t>o</a:t>
            </a:r>
            <a:r>
              <a:rPr sz="1950" dirty="0">
                <a:solidFill>
                  <a:srgbClr val="000000"/>
                </a:solidFill>
                <a:latin typeface="Calibri"/>
                <a:cs typeface="Calibri"/>
              </a:rPr>
              <a:t>r an</a:t>
            </a:r>
            <a:r>
              <a:rPr sz="1950" spc="-4" dirty="0">
                <a:solidFill>
                  <a:srgbClr val="000000"/>
                </a:solidFill>
                <a:latin typeface="Calibri"/>
                <a:cs typeface="Calibri"/>
              </a:rPr>
              <a:t> </a:t>
            </a:r>
            <a:r>
              <a:rPr sz="1950" spc="-4" dirty="0">
                <a:solidFill>
                  <a:srgbClr val="0000FF"/>
                </a:solidFill>
                <a:latin typeface="Calibri"/>
                <a:cs typeface="Calibri"/>
              </a:rPr>
              <a:t>objec</a:t>
            </a:r>
            <a:r>
              <a:rPr sz="1950" dirty="0">
                <a:solidFill>
                  <a:srgbClr val="0000FF"/>
                </a:solidFill>
                <a:latin typeface="Calibri"/>
                <a:cs typeface="Calibri"/>
              </a:rPr>
              <a:t>t</a:t>
            </a:r>
            <a:r>
              <a:rPr sz="1950" spc="-4" dirty="0">
                <a:solidFill>
                  <a:srgbClr val="0000FF"/>
                </a:solidFill>
                <a:latin typeface="Calibri"/>
                <a:cs typeface="Calibri"/>
              </a:rPr>
              <a:t> </a:t>
            </a:r>
            <a:r>
              <a:rPr sz="1950" spc="-4" dirty="0">
                <a:solidFill>
                  <a:srgbClr val="000000"/>
                </a:solidFill>
                <a:latin typeface="Calibri"/>
                <a:cs typeface="Calibri"/>
              </a:rPr>
              <a:t>(</a:t>
            </a:r>
            <a:r>
              <a:rPr lang="en-CA" sz="1950" spc="-4" dirty="0">
                <a:solidFill>
                  <a:srgbClr val="000000"/>
                </a:solidFill>
                <a:latin typeface="Calibri"/>
                <a:cs typeface="Calibri"/>
              </a:rPr>
              <a:t>patient</a:t>
            </a:r>
            <a:r>
              <a:rPr sz="1950" dirty="0">
                <a:solidFill>
                  <a:srgbClr val="000000"/>
                </a:solidFill>
                <a:latin typeface="Calibri"/>
                <a:cs typeface="Calibri"/>
              </a:rPr>
              <a:t>)</a:t>
            </a:r>
            <a:r>
              <a:rPr sz="1950" spc="-11" dirty="0">
                <a:solidFill>
                  <a:srgbClr val="000000"/>
                </a:solidFill>
                <a:latin typeface="Calibri"/>
                <a:cs typeface="Calibri"/>
              </a:rPr>
              <a:t> </a:t>
            </a:r>
            <a:r>
              <a:rPr sz="1950" dirty="0">
                <a:solidFill>
                  <a:srgbClr val="000000"/>
                </a:solidFill>
                <a:latin typeface="Calibri"/>
                <a:cs typeface="Calibri"/>
              </a:rPr>
              <a:t>is</a:t>
            </a:r>
            <a:r>
              <a:rPr sz="1950" spc="-11" dirty="0">
                <a:solidFill>
                  <a:srgbClr val="000000"/>
                </a:solidFill>
                <a:latin typeface="Calibri"/>
                <a:cs typeface="Calibri"/>
              </a:rPr>
              <a:t> </a:t>
            </a:r>
            <a:r>
              <a:rPr sz="1950" dirty="0">
                <a:solidFill>
                  <a:srgbClr val="000000"/>
                </a:solidFill>
                <a:latin typeface="Calibri"/>
                <a:cs typeface="Calibri"/>
              </a:rPr>
              <a:t>a </a:t>
            </a:r>
            <a:r>
              <a:rPr sz="1950" spc="-4" dirty="0">
                <a:solidFill>
                  <a:srgbClr val="000000"/>
                </a:solidFill>
                <a:latin typeface="Calibri"/>
                <a:cs typeface="Calibri"/>
              </a:rPr>
              <a:t>s</a:t>
            </a:r>
            <a:r>
              <a:rPr sz="1950" spc="-8" dirty="0">
                <a:solidFill>
                  <a:srgbClr val="000000"/>
                </a:solidFill>
                <a:latin typeface="Calibri"/>
                <a:cs typeface="Calibri"/>
              </a:rPr>
              <a:t>e</a:t>
            </a:r>
            <a:r>
              <a:rPr sz="1950" dirty="0">
                <a:solidFill>
                  <a:srgbClr val="000000"/>
                </a:solidFill>
                <a:latin typeface="Calibri"/>
                <a:cs typeface="Calibri"/>
              </a:rPr>
              <a:t>t</a:t>
            </a:r>
            <a:r>
              <a:rPr sz="1950" spc="-15" dirty="0">
                <a:solidFill>
                  <a:srgbClr val="000000"/>
                </a:solidFill>
                <a:latin typeface="Calibri"/>
                <a:cs typeface="Calibri"/>
              </a:rPr>
              <a:t> </a:t>
            </a:r>
            <a:r>
              <a:rPr sz="1950" spc="-4" dirty="0">
                <a:solidFill>
                  <a:srgbClr val="000000"/>
                </a:solidFill>
                <a:latin typeface="Calibri"/>
                <a:cs typeface="Calibri"/>
              </a:rPr>
              <a:t>o</a:t>
            </a:r>
            <a:r>
              <a:rPr sz="1950" dirty="0">
                <a:solidFill>
                  <a:srgbClr val="000000"/>
                </a:solidFill>
                <a:latin typeface="Calibri"/>
                <a:cs typeface="Calibri"/>
              </a:rPr>
              <a:t>f</a:t>
            </a:r>
            <a:r>
              <a:rPr sz="1950" spc="4" dirty="0">
                <a:solidFill>
                  <a:srgbClr val="000000"/>
                </a:solidFill>
                <a:latin typeface="Calibri"/>
                <a:cs typeface="Calibri"/>
              </a:rPr>
              <a:t> </a:t>
            </a:r>
            <a:r>
              <a:rPr sz="1950" spc="-49" dirty="0">
                <a:solidFill>
                  <a:srgbClr val="0000FF"/>
                </a:solidFill>
                <a:latin typeface="Calibri"/>
                <a:cs typeface="Calibri"/>
              </a:rPr>
              <a:t>f</a:t>
            </a:r>
            <a:r>
              <a:rPr sz="1950" dirty="0">
                <a:solidFill>
                  <a:srgbClr val="0000FF"/>
                </a:solidFill>
                <a:latin typeface="Calibri"/>
                <a:cs typeface="Calibri"/>
              </a:rPr>
              <a:t>e</a:t>
            </a:r>
            <a:r>
              <a:rPr sz="1950" spc="-19" dirty="0">
                <a:solidFill>
                  <a:srgbClr val="0000FF"/>
                </a:solidFill>
                <a:latin typeface="Calibri"/>
                <a:cs typeface="Calibri"/>
              </a:rPr>
              <a:t>a</a:t>
            </a:r>
            <a:r>
              <a:rPr sz="1950" dirty="0">
                <a:solidFill>
                  <a:srgbClr val="0000FF"/>
                </a:solidFill>
                <a:latin typeface="Calibri"/>
                <a:cs typeface="Calibri"/>
              </a:rPr>
              <a:t>tu</a:t>
            </a:r>
            <a:r>
              <a:rPr sz="1950" spc="-23" dirty="0">
                <a:solidFill>
                  <a:srgbClr val="0000FF"/>
                </a:solidFill>
                <a:latin typeface="Calibri"/>
                <a:cs typeface="Calibri"/>
              </a:rPr>
              <a:t>r</a:t>
            </a:r>
            <a:r>
              <a:rPr sz="1950" dirty="0">
                <a:solidFill>
                  <a:srgbClr val="0000FF"/>
                </a:solidFill>
                <a:latin typeface="Calibri"/>
                <a:cs typeface="Calibri"/>
              </a:rPr>
              <a:t>es</a:t>
            </a:r>
            <a:r>
              <a:rPr sz="1950" spc="-26" dirty="0">
                <a:solidFill>
                  <a:srgbClr val="0000FF"/>
                </a:solidFill>
                <a:latin typeface="Calibri"/>
                <a:cs typeface="Calibri"/>
              </a:rPr>
              <a:t> </a:t>
            </a:r>
            <a:r>
              <a:rPr sz="1950" spc="-4" dirty="0">
                <a:solidFill>
                  <a:srgbClr val="000000"/>
                </a:solidFill>
                <a:latin typeface="Calibri"/>
                <a:cs typeface="Calibri"/>
              </a:rPr>
              <a:t>(</a:t>
            </a:r>
            <a:r>
              <a:rPr lang="en-CA" sz="1950" spc="-4" dirty="0">
                <a:solidFill>
                  <a:srgbClr val="000000"/>
                </a:solidFill>
                <a:latin typeface="Calibri"/>
                <a:cs typeface="Calibri"/>
              </a:rPr>
              <a:t>of the </a:t>
            </a:r>
            <a:r>
              <a:rPr lang="en-CA" sz="2000" spc="-15" dirty="0">
                <a:solidFill>
                  <a:srgbClr val="000000"/>
                </a:solidFill>
                <a:latin typeface="Calibri"/>
                <a:cs typeface="Calibri"/>
              </a:rPr>
              <a:t>Cookie Theft descriptions</a:t>
            </a:r>
            <a:r>
              <a:rPr sz="1950" spc="-4" dirty="0">
                <a:solidFill>
                  <a:srgbClr val="000000"/>
                </a:solidFill>
                <a:latin typeface="Calibri"/>
                <a:cs typeface="Calibri"/>
              </a:rPr>
              <a:t>).</a:t>
            </a:r>
            <a:endParaRPr sz="1950" dirty="0">
              <a:solidFill>
                <a:srgbClr val="000000"/>
              </a:solidFill>
              <a:latin typeface="Calibri"/>
              <a:cs typeface="Calibri"/>
            </a:endParaRPr>
          </a:p>
          <a:p>
            <a:pPr marL="266700" indent="-257175" fontAlgn="auto">
              <a:spcBef>
                <a:spcPts val="233"/>
              </a:spcBef>
              <a:spcAft>
                <a:spcPts val="0"/>
              </a:spcAft>
              <a:buFont typeface="Arial"/>
              <a:buChar char="•"/>
              <a:tabLst>
                <a:tab pos="266700" algn="l"/>
              </a:tabLst>
            </a:pPr>
            <a:r>
              <a:rPr sz="1950" spc="-4" dirty="0">
                <a:solidFill>
                  <a:srgbClr val="000000"/>
                </a:solidFill>
                <a:latin typeface="Calibri"/>
                <a:cs typeface="Calibri"/>
              </a:rPr>
              <a:t>Ou</a:t>
            </a:r>
            <a:r>
              <a:rPr sz="1950" spc="4" dirty="0">
                <a:solidFill>
                  <a:srgbClr val="000000"/>
                </a:solidFill>
                <a:latin typeface="Calibri"/>
                <a:cs typeface="Calibri"/>
              </a:rPr>
              <a:t>t</a:t>
            </a:r>
            <a:r>
              <a:rPr sz="1950" spc="-4" dirty="0">
                <a:solidFill>
                  <a:srgbClr val="000000"/>
                </a:solidFill>
                <a:latin typeface="Calibri"/>
                <a:cs typeface="Calibri"/>
              </a:rPr>
              <a:t>pu</a:t>
            </a:r>
            <a:r>
              <a:rPr sz="1950" dirty="0">
                <a:solidFill>
                  <a:srgbClr val="000000"/>
                </a:solidFill>
                <a:latin typeface="Calibri"/>
                <a:cs typeface="Calibri"/>
              </a:rPr>
              <a:t>t</a:t>
            </a:r>
            <a:r>
              <a:rPr sz="1950" spc="-11" dirty="0">
                <a:solidFill>
                  <a:srgbClr val="000000"/>
                </a:solidFill>
                <a:latin typeface="Calibri"/>
                <a:cs typeface="Calibri"/>
              </a:rPr>
              <a:t> </a:t>
            </a:r>
            <a:r>
              <a:rPr sz="1950" dirty="0">
                <a:solidFill>
                  <a:srgbClr val="000000"/>
                </a:solidFill>
                <a:latin typeface="Calibri"/>
                <a:cs typeface="Calibri"/>
              </a:rPr>
              <a:t>is</a:t>
            </a:r>
            <a:r>
              <a:rPr sz="1950" spc="-11" dirty="0">
                <a:solidFill>
                  <a:srgbClr val="000000"/>
                </a:solidFill>
                <a:latin typeface="Calibri"/>
                <a:cs typeface="Calibri"/>
              </a:rPr>
              <a:t> </a:t>
            </a:r>
            <a:r>
              <a:rPr sz="1950" dirty="0">
                <a:solidFill>
                  <a:srgbClr val="000000"/>
                </a:solidFill>
                <a:latin typeface="Calibri"/>
                <a:cs typeface="Calibri"/>
              </a:rPr>
              <a:t>a</a:t>
            </a:r>
            <a:r>
              <a:rPr sz="1950" spc="8" dirty="0">
                <a:solidFill>
                  <a:srgbClr val="000000"/>
                </a:solidFill>
                <a:latin typeface="Calibri"/>
                <a:cs typeface="Calibri"/>
              </a:rPr>
              <a:t> </a:t>
            </a:r>
            <a:r>
              <a:rPr sz="1950" spc="-4" dirty="0">
                <a:solidFill>
                  <a:srgbClr val="000000"/>
                </a:solidFill>
                <a:latin typeface="Calibri"/>
                <a:cs typeface="Calibri"/>
              </a:rPr>
              <a:t>desi</a:t>
            </a:r>
            <a:r>
              <a:rPr sz="1950" spc="-19" dirty="0">
                <a:solidFill>
                  <a:srgbClr val="000000"/>
                </a:solidFill>
                <a:latin typeface="Calibri"/>
                <a:cs typeface="Calibri"/>
              </a:rPr>
              <a:t>r</a:t>
            </a:r>
            <a:r>
              <a:rPr sz="1950" dirty="0">
                <a:solidFill>
                  <a:srgbClr val="000000"/>
                </a:solidFill>
                <a:latin typeface="Calibri"/>
                <a:cs typeface="Calibri"/>
              </a:rPr>
              <a:t>ed</a:t>
            </a:r>
            <a:r>
              <a:rPr sz="1950" spc="-38" dirty="0">
                <a:solidFill>
                  <a:srgbClr val="000000"/>
                </a:solidFill>
                <a:latin typeface="Calibri"/>
                <a:cs typeface="Calibri"/>
              </a:rPr>
              <a:t> </a:t>
            </a:r>
            <a:r>
              <a:rPr sz="1950" dirty="0">
                <a:solidFill>
                  <a:srgbClr val="0000FF"/>
                </a:solidFill>
                <a:latin typeface="Calibri"/>
                <a:cs typeface="Calibri"/>
              </a:rPr>
              <a:t>class</a:t>
            </a:r>
            <a:r>
              <a:rPr sz="1950" spc="-19" dirty="0">
                <a:solidFill>
                  <a:srgbClr val="0000FF"/>
                </a:solidFill>
                <a:latin typeface="Calibri"/>
                <a:cs typeface="Calibri"/>
              </a:rPr>
              <a:t> </a:t>
            </a:r>
            <a:r>
              <a:rPr sz="1950" dirty="0">
                <a:solidFill>
                  <a:srgbClr val="0000FF"/>
                </a:solidFill>
                <a:latin typeface="Calibri"/>
                <a:cs typeface="Calibri"/>
              </a:rPr>
              <a:t>label</a:t>
            </a:r>
            <a:r>
              <a:rPr sz="1950" spc="-19" dirty="0">
                <a:solidFill>
                  <a:srgbClr val="0000FF"/>
                </a:solidFill>
                <a:latin typeface="Calibri"/>
                <a:cs typeface="Calibri"/>
              </a:rPr>
              <a:t> </a:t>
            </a:r>
            <a:r>
              <a:rPr sz="1950" spc="-4" dirty="0">
                <a:solidFill>
                  <a:srgbClr val="000000"/>
                </a:solidFill>
                <a:latin typeface="Calibri"/>
                <a:cs typeface="Calibri"/>
              </a:rPr>
              <a:t>(wh</a:t>
            </a:r>
            <a:r>
              <a:rPr sz="1950" spc="-11" dirty="0">
                <a:solidFill>
                  <a:srgbClr val="000000"/>
                </a:solidFill>
                <a:latin typeface="Calibri"/>
                <a:cs typeface="Calibri"/>
              </a:rPr>
              <a:t>e</a:t>
            </a:r>
            <a:r>
              <a:rPr sz="1950" dirty="0">
                <a:solidFill>
                  <a:srgbClr val="000000"/>
                </a:solidFill>
                <a:latin typeface="Calibri"/>
                <a:cs typeface="Calibri"/>
              </a:rPr>
              <a:t>ther</a:t>
            </a:r>
            <a:r>
              <a:rPr sz="1950" spc="-19" dirty="0">
                <a:solidFill>
                  <a:srgbClr val="000000"/>
                </a:solidFill>
                <a:latin typeface="Calibri"/>
                <a:cs typeface="Calibri"/>
              </a:rPr>
              <a:t> </a:t>
            </a:r>
            <a:r>
              <a:rPr lang="en-CA" sz="1950" spc="-4" dirty="0">
                <a:solidFill>
                  <a:srgbClr val="000000"/>
                </a:solidFill>
                <a:latin typeface="Calibri"/>
                <a:cs typeface="Calibri"/>
              </a:rPr>
              <a:t>patient has Alzheimer or not</a:t>
            </a:r>
            <a:r>
              <a:rPr sz="1950" spc="-4" dirty="0">
                <a:solidFill>
                  <a:srgbClr val="000000"/>
                </a:solidFill>
                <a:latin typeface="Calibri"/>
                <a:cs typeface="Calibri"/>
              </a:rPr>
              <a:t>).</a:t>
            </a:r>
            <a:endParaRPr sz="1950" dirty="0">
              <a:solidFill>
                <a:srgbClr val="000000"/>
              </a:solidFill>
              <a:latin typeface="Calibri"/>
              <a:cs typeface="Calibri"/>
            </a:endParaRPr>
          </a:p>
          <a:p>
            <a:pPr marL="266700" indent="-257175" fontAlgn="auto">
              <a:spcBef>
                <a:spcPts val="236"/>
              </a:spcBef>
              <a:spcAft>
                <a:spcPts val="0"/>
              </a:spcAft>
              <a:buFont typeface="Arial"/>
              <a:buChar char="•"/>
              <a:tabLst>
                <a:tab pos="266700" algn="l"/>
              </a:tabLst>
            </a:pPr>
            <a:r>
              <a:rPr sz="1950" dirty="0">
                <a:solidFill>
                  <a:srgbClr val="000000"/>
                </a:solidFill>
                <a:latin typeface="Calibri"/>
                <a:cs typeface="Calibri"/>
              </a:rPr>
              <a:t>Goal</a:t>
            </a:r>
            <a:r>
              <a:rPr sz="1950" spc="-4" dirty="0">
                <a:solidFill>
                  <a:srgbClr val="000000"/>
                </a:solidFill>
                <a:latin typeface="Calibri"/>
                <a:cs typeface="Calibri"/>
              </a:rPr>
              <a:t> o</a:t>
            </a:r>
            <a:r>
              <a:rPr sz="1950" dirty="0">
                <a:solidFill>
                  <a:srgbClr val="000000"/>
                </a:solidFill>
                <a:latin typeface="Calibri"/>
                <a:cs typeface="Calibri"/>
              </a:rPr>
              <a:t>f</a:t>
            </a:r>
            <a:r>
              <a:rPr sz="1950" spc="-8" dirty="0">
                <a:solidFill>
                  <a:srgbClr val="000000"/>
                </a:solidFill>
                <a:latin typeface="Calibri"/>
                <a:cs typeface="Calibri"/>
              </a:rPr>
              <a:t> </a:t>
            </a:r>
            <a:r>
              <a:rPr sz="1950" spc="-4" dirty="0">
                <a:solidFill>
                  <a:srgbClr val="0000FF"/>
                </a:solidFill>
                <a:latin typeface="Calibri"/>
                <a:cs typeface="Calibri"/>
              </a:rPr>
              <a:t>supe</a:t>
            </a:r>
            <a:r>
              <a:rPr sz="1950" spc="19" dirty="0">
                <a:solidFill>
                  <a:srgbClr val="0000FF"/>
                </a:solidFill>
                <a:latin typeface="Calibri"/>
                <a:cs typeface="Calibri"/>
              </a:rPr>
              <a:t>r</a:t>
            </a:r>
            <a:r>
              <a:rPr sz="1950" dirty="0">
                <a:solidFill>
                  <a:srgbClr val="0000FF"/>
                </a:solidFill>
                <a:latin typeface="Calibri"/>
                <a:cs typeface="Calibri"/>
              </a:rPr>
              <a:t>vised</a:t>
            </a:r>
            <a:r>
              <a:rPr sz="1950" spc="-38" dirty="0">
                <a:solidFill>
                  <a:srgbClr val="0000FF"/>
                </a:solidFill>
                <a:latin typeface="Calibri"/>
                <a:cs typeface="Calibri"/>
              </a:rPr>
              <a:t> </a:t>
            </a:r>
            <a:r>
              <a:rPr sz="1950" dirty="0">
                <a:solidFill>
                  <a:srgbClr val="0000FF"/>
                </a:solidFill>
                <a:latin typeface="Calibri"/>
                <a:cs typeface="Calibri"/>
              </a:rPr>
              <a:t>learning</a:t>
            </a:r>
            <a:r>
              <a:rPr sz="1950" spc="-8" dirty="0">
                <a:solidFill>
                  <a:srgbClr val="000000"/>
                </a:solidFill>
                <a:latin typeface="Calibri"/>
                <a:cs typeface="Calibri"/>
              </a:rPr>
              <a:t>:</a:t>
            </a:r>
            <a:endParaRPr sz="1950" dirty="0">
              <a:solidFill>
                <a:srgbClr val="000000"/>
              </a:solidFill>
              <a:latin typeface="Calibri"/>
              <a:cs typeface="Calibri"/>
            </a:endParaRPr>
          </a:p>
          <a:p>
            <a:pPr marL="567214" lvl="1" indent="-214789" fontAlgn="auto">
              <a:spcBef>
                <a:spcPts val="217"/>
              </a:spcBef>
              <a:spcAft>
                <a:spcPts val="0"/>
              </a:spcAft>
              <a:buClr>
                <a:srgbClr val="008000"/>
              </a:buClr>
              <a:buFont typeface="Arial"/>
              <a:buChar char="–"/>
              <a:tabLst>
                <a:tab pos="567690" algn="l"/>
              </a:tabLst>
            </a:pPr>
            <a:r>
              <a:rPr sz="1650" spc="-11" dirty="0">
                <a:solidFill>
                  <a:srgbClr val="008000"/>
                </a:solidFill>
                <a:latin typeface="Calibri"/>
                <a:cs typeface="Calibri"/>
              </a:rPr>
              <a:t>Use</a:t>
            </a:r>
            <a:r>
              <a:rPr sz="1650" spc="8" dirty="0">
                <a:solidFill>
                  <a:srgbClr val="008000"/>
                </a:solidFill>
                <a:latin typeface="Calibri"/>
                <a:cs typeface="Calibri"/>
              </a:rPr>
              <a:t> </a:t>
            </a:r>
            <a:r>
              <a:rPr sz="1650" spc="-15" dirty="0">
                <a:solidFill>
                  <a:srgbClr val="008000"/>
                </a:solidFill>
                <a:latin typeface="Calibri"/>
                <a:cs typeface="Calibri"/>
              </a:rPr>
              <a:t>d</a:t>
            </a:r>
            <a:r>
              <a:rPr sz="1650" spc="-26" dirty="0">
                <a:solidFill>
                  <a:srgbClr val="008000"/>
                </a:solidFill>
                <a:latin typeface="Calibri"/>
                <a:cs typeface="Calibri"/>
              </a:rPr>
              <a:t>a</a:t>
            </a:r>
            <a:r>
              <a:rPr sz="1650" spc="-30" dirty="0">
                <a:solidFill>
                  <a:srgbClr val="008000"/>
                </a:solidFill>
                <a:latin typeface="Calibri"/>
                <a:cs typeface="Calibri"/>
              </a:rPr>
              <a:t>t</a:t>
            </a:r>
            <a:r>
              <a:rPr sz="1650" spc="-11" dirty="0">
                <a:solidFill>
                  <a:srgbClr val="008000"/>
                </a:solidFill>
                <a:latin typeface="Calibri"/>
                <a:cs typeface="Calibri"/>
              </a:rPr>
              <a:t>a</a:t>
            </a:r>
            <a:r>
              <a:rPr sz="1650" spc="-4" dirty="0">
                <a:solidFill>
                  <a:srgbClr val="008000"/>
                </a:solidFill>
                <a:latin typeface="Calibri"/>
                <a:cs typeface="Calibri"/>
              </a:rPr>
              <a:t> </a:t>
            </a:r>
            <a:r>
              <a:rPr sz="1650" spc="-30" dirty="0">
                <a:solidFill>
                  <a:srgbClr val="008000"/>
                </a:solidFill>
                <a:latin typeface="Calibri"/>
                <a:cs typeface="Calibri"/>
              </a:rPr>
              <a:t>t</a:t>
            </a:r>
            <a:r>
              <a:rPr sz="1650" spc="-11" dirty="0">
                <a:solidFill>
                  <a:srgbClr val="008000"/>
                </a:solidFill>
                <a:latin typeface="Calibri"/>
                <a:cs typeface="Calibri"/>
              </a:rPr>
              <a:t>o</a:t>
            </a:r>
            <a:r>
              <a:rPr sz="1650" spc="4" dirty="0">
                <a:solidFill>
                  <a:srgbClr val="008000"/>
                </a:solidFill>
                <a:latin typeface="Calibri"/>
                <a:cs typeface="Calibri"/>
              </a:rPr>
              <a:t> </a:t>
            </a:r>
            <a:r>
              <a:rPr sz="1650" spc="-8" dirty="0">
                <a:solidFill>
                  <a:srgbClr val="008000"/>
                </a:solidFill>
                <a:latin typeface="Calibri"/>
                <a:cs typeface="Calibri"/>
              </a:rPr>
              <a:t>wri</a:t>
            </a:r>
            <a:r>
              <a:rPr sz="1650" spc="-26" dirty="0">
                <a:solidFill>
                  <a:srgbClr val="008000"/>
                </a:solidFill>
                <a:latin typeface="Calibri"/>
                <a:cs typeface="Calibri"/>
              </a:rPr>
              <a:t>t</a:t>
            </a:r>
            <a:r>
              <a:rPr sz="1650" spc="-11" dirty="0">
                <a:solidFill>
                  <a:srgbClr val="008000"/>
                </a:solidFill>
                <a:latin typeface="Calibri"/>
                <a:cs typeface="Calibri"/>
              </a:rPr>
              <a:t>e</a:t>
            </a:r>
            <a:r>
              <a:rPr sz="1650" dirty="0">
                <a:solidFill>
                  <a:srgbClr val="008000"/>
                </a:solidFill>
                <a:latin typeface="Calibri"/>
                <a:cs typeface="Calibri"/>
              </a:rPr>
              <a:t> </a:t>
            </a:r>
            <a:r>
              <a:rPr sz="1650" spc="-11" dirty="0">
                <a:solidFill>
                  <a:srgbClr val="008000"/>
                </a:solidFill>
                <a:latin typeface="Calibri"/>
                <a:cs typeface="Calibri"/>
              </a:rPr>
              <a:t>a</a:t>
            </a:r>
            <a:r>
              <a:rPr sz="1650" spc="8" dirty="0">
                <a:solidFill>
                  <a:srgbClr val="008000"/>
                </a:solidFill>
                <a:latin typeface="Calibri"/>
                <a:cs typeface="Calibri"/>
              </a:rPr>
              <a:t> </a:t>
            </a:r>
            <a:r>
              <a:rPr sz="1650" spc="-15" dirty="0">
                <a:solidFill>
                  <a:srgbClr val="008000"/>
                </a:solidFill>
                <a:latin typeface="Calibri"/>
                <a:cs typeface="Calibri"/>
              </a:rPr>
              <a:t>p</a:t>
            </a:r>
            <a:r>
              <a:rPr sz="1650" spc="-34" dirty="0">
                <a:solidFill>
                  <a:srgbClr val="008000"/>
                </a:solidFill>
                <a:latin typeface="Calibri"/>
                <a:cs typeface="Calibri"/>
              </a:rPr>
              <a:t>r</a:t>
            </a:r>
            <a:r>
              <a:rPr sz="1650" spc="-11" dirty="0">
                <a:solidFill>
                  <a:srgbClr val="008000"/>
                </a:solidFill>
                <a:latin typeface="Calibri"/>
                <a:cs typeface="Calibri"/>
              </a:rPr>
              <a:t>og</a:t>
            </a:r>
            <a:r>
              <a:rPr sz="1650" spc="-45" dirty="0">
                <a:solidFill>
                  <a:srgbClr val="008000"/>
                </a:solidFill>
                <a:latin typeface="Calibri"/>
                <a:cs typeface="Calibri"/>
              </a:rPr>
              <a:t>r</a:t>
            </a:r>
            <a:r>
              <a:rPr sz="1650" spc="-11" dirty="0">
                <a:solidFill>
                  <a:srgbClr val="008000"/>
                </a:solidFill>
                <a:latin typeface="Calibri"/>
                <a:cs typeface="Calibri"/>
              </a:rPr>
              <a:t>am</a:t>
            </a:r>
            <a:r>
              <a:rPr sz="1650" spc="-4" dirty="0">
                <a:solidFill>
                  <a:srgbClr val="008000"/>
                </a:solidFill>
                <a:latin typeface="Calibri"/>
                <a:cs typeface="Calibri"/>
              </a:rPr>
              <a:t> </a:t>
            </a:r>
            <a:r>
              <a:rPr sz="1650" spc="-11" dirty="0">
                <a:solidFill>
                  <a:srgbClr val="008000"/>
                </a:solidFill>
                <a:latin typeface="Calibri"/>
                <a:cs typeface="Calibri"/>
              </a:rPr>
              <a:t>mapping</a:t>
            </a:r>
            <a:r>
              <a:rPr sz="1650" spc="-4" dirty="0">
                <a:solidFill>
                  <a:srgbClr val="008000"/>
                </a:solidFill>
                <a:latin typeface="Calibri"/>
                <a:cs typeface="Calibri"/>
              </a:rPr>
              <a:t> </a:t>
            </a:r>
            <a:r>
              <a:rPr sz="1650" spc="-11" dirty="0">
                <a:solidFill>
                  <a:srgbClr val="008000"/>
                </a:solidFill>
                <a:latin typeface="Calibri"/>
                <a:cs typeface="Calibri"/>
              </a:rPr>
              <a:t>f</a:t>
            </a:r>
            <a:r>
              <a:rPr sz="1650" spc="-34" dirty="0">
                <a:solidFill>
                  <a:srgbClr val="008000"/>
                </a:solidFill>
                <a:latin typeface="Calibri"/>
                <a:cs typeface="Calibri"/>
              </a:rPr>
              <a:t>r</a:t>
            </a:r>
            <a:r>
              <a:rPr sz="1650" spc="-11" dirty="0">
                <a:solidFill>
                  <a:srgbClr val="008000"/>
                </a:solidFill>
                <a:latin typeface="Calibri"/>
                <a:cs typeface="Calibri"/>
              </a:rPr>
              <a:t>om</a:t>
            </a:r>
            <a:r>
              <a:rPr sz="1650" spc="-4" dirty="0">
                <a:solidFill>
                  <a:srgbClr val="008000"/>
                </a:solidFill>
                <a:latin typeface="Calibri"/>
                <a:cs typeface="Calibri"/>
              </a:rPr>
              <a:t> </a:t>
            </a:r>
            <a:r>
              <a:rPr sz="1650" spc="-49" dirty="0">
                <a:solidFill>
                  <a:srgbClr val="008000"/>
                </a:solidFill>
                <a:latin typeface="Calibri"/>
                <a:cs typeface="Calibri"/>
              </a:rPr>
              <a:t>f</a:t>
            </a:r>
            <a:r>
              <a:rPr sz="1650" spc="-11" dirty="0">
                <a:solidFill>
                  <a:srgbClr val="008000"/>
                </a:solidFill>
                <a:latin typeface="Calibri"/>
                <a:cs typeface="Calibri"/>
              </a:rPr>
              <a:t>e</a:t>
            </a:r>
            <a:r>
              <a:rPr sz="1650" spc="-30" dirty="0">
                <a:solidFill>
                  <a:srgbClr val="008000"/>
                </a:solidFill>
                <a:latin typeface="Calibri"/>
                <a:cs typeface="Calibri"/>
              </a:rPr>
              <a:t>a</a:t>
            </a:r>
            <a:r>
              <a:rPr sz="1650" spc="-8" dirty="0">
                <a:solidFill>
                  <a:srgbClr val="008000"/>
                </a:solidFill>
                <a:latin typeface="Calibri"/>
                <a:cs typeface="Calibri"/>
              </a:rPr>
              <a:t>tu</a:t>
            </a:r>
            <a:r>
              <a:rPr sz="1650" spc="-30" dirty="0">
                <a:solidFill>
                  <a:srgbClr val="008000"/>
                </a:solidFill>
                <a:latin typeface="Calibri"/>
                <a:cs typeface="Calibri"/>
              </a:rPr>
              <a:t>r</a:t>
            </a:r>
            <a:r>
              <a:rPr sz="1650" spc="-8" dirty="0">
                <a:solidFill>
                  <a:srgbClr val="008000"/>
                </a:solidFill>
                <a:latin typeface="Calibri"/>
                <a:cs typeface="Calibri"/>
              </a:rPr>
              <a:t>es</a:t>
            </a:r>
            <a:r>
              <a:rPr sz="1650" spc="11" dirty="0">
                <a:solidFill>
                  <a:srgbClr val="008000"/>
                </a:solidFill>
                <a:latin typeface="Calibri"/>
                <a:cs typeface="Calibri"/>
              </a:rPr>
              <a:t> </a:t>
            </a:r>
            <a:r>
              <a:rPr sz="1650" spc="-30" dirty="0">
                <a:solidFill>
                  <a:srgbClr val="008000"/>
                </a:solidFill>
                <a:latin typeface="Calibri"/>
                <a:cs typeface="Calibri"/>
              </a:rPr>
              <a:t>t</a:t>
            </a:r>
            <a:r>
              <a:rPr sz="1650" spc="-11" dirty="0">
                <a:solidFill>
                  <a:srgbClr val="008000"/>
                </a:solidFill>
                <a:latin typeface="Calibri"/>
                <a:cs typeface="Calibri"/>
              </a:rPr>
              <a:t>o</a:t>
            </a:r>
            <a:r>
              <a:rPr sz="1650" spc="4" dirty="0">
                <a:solidFill>
                  <a:srgbClr val="008000"/>
                </a:solidFill>
                <a:latin typeface="Calibri"/>
                <a:cs typeface="Calibri"/>
              </a:rPr>
              <a:t> </a:t>
            </a:r>
            <a:r>
              <a:rPr sz="1650" spc="-8" dirty="0">
                <a:solidFill>
                  <a:srgbClr val="008000"/>
                </a:solidFill>
                <a:latin typeface="Calibri"/>
                <a:cs typeface="Calibri"/>
              </a:rPr>
              <a:t>labels.</a:t>
            </a:r>
            <a:endParaRPr sz="1650" dirty="0">
              <a:solidFill>
                <a:srgbClr val="000000"/>
              </a:solidFill>
              <a:latin typeface="Calibri"/>
              <a:cs typeface="Calibri"/>
            </a:endParaRPr>
          </a:p>
          <a:p>
            <a:pPr marL="567214" lvl="1" indent="-214789" fontAlgn="auto">
              <a:spcBef>
                <a:spcPts val="199"/>
              </a:spcBef>
              <a:spcAft>
                <a:spcPts val="0"/>
              </a:spcAft>
              <a:buClr>
                <a:srgbClr val="008000"/>
              </a:buClr>
              <a:buFont typeface="Arial"/>
              <a:buChar char="–"/>
              <a:tabLst>
                <a:tab pos="567690" algn="l"/>
              </a:tabLst>
            </a:pPr>
            <a:r>
              <a:rPr sz="1650" spc="-8" dirty="0">
                <a:solidFill>
                  <a:srgbClr val="000000"/>
                </a:solidFill>
                <a:latin typeface="Calibri"/>
                <a:cs typeface="Calibri"/>
              </a:rPr>
              <a:t>P</a:t>
            </a:r>
            <a:r>
              <a:rPr sz="1650" spc="-34" dirty="0">
                <a:solidFill>
                  <a:srgbClr val="000000"/>
                </a:solidFill>
                <a:latin typeface="Calibri"/>
                <a:cs typeface="Calibri"/>
              </a:rPr>
              <a:t>r</a:t>
            </a:r>
            <a:r>
              <a:rPr sz="1650" spc="-11" dirty="0">
                <a:solidFill>
                  <a:srgbClr val="000000"/>
                </a:solidFill>
                <a:latin typeface="Calibri"/>
                <a:cs typeface="Calibri"/>
              </a:rPr>
              <a:t>og</a:t>
            </a:r>
            <a:r>
              <a:rPr sz="1650" spc="-45" dirty="0">
                <a:solidFill>
                  <a:srgbClr val="000000"/>
                </a:solidFill>
                <a:latin typeface="Calibri"/>
                <a:cs typeface="Calibri"/>
              </a:rPr>
              <a:t>r</a:t>
            </a:r>
            <a:r>
              <a:rPr sz="1650" spc="-11" dirty="0">
                <a:solidFill>
                  <a:srgbClr val="000000"/>
                </a:solidFill>
                <a:latin typeface="Calibri"/>
                <a:cs typeface="Calibri"/>
              </a:rPr>
              <a:t>am</a:t>
            </a:r>
            <a:r>
              <a:rPr sz="1650" spc="4" dirty="0">
                <a:solidFill>
                  <a:srgbClr val="000000"/>
                </a:solidFill>
                <a:latin typeface="Calibri"/>
                <a:cs typeface="Calibri"/>
              </a:rPr>
              <a:t> </a:t>
            </a:r>
            <a:r>
              <a:rPr sz="1650" spc="-15" dirty="0">
                <a:solidFill>
                  <a:srgbClr val="000000"/>
                </a:solidFill>
                <a:latin typeface="Calibri"/>
                <a:cs typeface="Calibri"/>
              </a:rPr>
              <a:t>p</a:t>
            </a:r>
            <a:r>
              <a:rPr sz="1650" spc="-26" dirty="0">
                <a:solidFill>
                  <a:srgbClr val="000000"/>
                </a:solidFill>
                <a:latin typeface="Calibri"/>
                <a:cs typeface="Calibri"/>
              </a:rPr>
              <a:t>r</a:t>
            </a:r>
            <a:r>
              <a:rPr sz="1650" spc="-8" dirty="0">
                <a:solidFill>
                  <a:srgbClr val="000000"/>
                </a:solidFill>
                <a:latin typeface="Calibri"/>
                <a:cs typeface="Calibri"/>
              </a:rPr>
              <a:t>edi</a:t>
            </a:r>
            <a:r>
              <a:rPr sz="1650" spc="-19" dirty="0">
                <a:solidFill>
                  <a:srgbClr val="000000"/>
                </a:solidFill>
                <a:latin typeface="Calibri"/>
                <a:cs typeface="Calibri"/>
              </a:rPr>
              <a:t>c</a:t>
            </a:r>
            <a:r>
              <a:rPr sz="1650" spc="-8" dirty="0">
                <a:solidFill>
                  <a:srgbClr val="000000"/>
                </a:solidFill>
                <a:latin typeface="Calibri"/>
                <a:cs typeface="Calibri"/>
              </a:rPr>
              <a:t>ts</a:t>
            </a:r>
            <a:r>
              <a:rPr sz="1650" spc="-4" dirty="0">
                <a:solidFill>
                  <a:srgbClr val="000000"/>
                </a:solidFill>
                <a:latin typeface="Calibri"/>
                <a:cs typeface="Calibri"/>
              </a:rPr>
              <a:t> </a:t>
            </a:r>
            <a:r>
              <a:rPr sz="1650" spc="-11" dirty="0">
                <a:solidFill>
                  <a:srgbClr val="000000"/>
                </a:solidFill>
                <a:latin typeface="Calibri"/>
                <a:cs typeface="Calibri"/>
              </a:rPr>
              <a:t>wh</a:t>
            </a:r>
            <a:r>
              <a:rPr sz="1650" spc="-26" dirty="0">
                <a:solidFill>
                  <a:srgbClr val="000000"/>
                </a:solidFill>
                <a:latin typeface="Calibri"/>
                <a:cs typeface="Calibri"/>
              </a:rPr>
              <a:t>e</a:t>
            </a:r>
            <a:r>
              <a:rPr sz="1650" spc="-8" dirty="0">
                <a:solidFill>
                  <a:srgbClr val="000000"/>
                </a:solidFill>
                <a:latin typeface="Calibri"/>
                <a:cs typeface="Calibri"/>
              </a:rPr>
              <a:t>ther</a:t>
            </a:r>
            <a:r>
              <a:rPr sz="1650" spc="8" dirty="0">
                <a:solidFill>
                  <a:srgbClr val="000000"/>
                </a:solidFill>
                <a:latin typeface="Calibri"/>
                <a:cs typeface="Calibri"/>
              </a:rPr>
              <a:t> </a:t>
            </a:r>
            <a:r>
              <a:rPr lang="en-CA" sz="1650" spc="-45" dirty="0">
                <a:solidFill>
                  <a:srgbClr val="000000"/>
                </a:solidFill>
                <a:latin typeface="Calibri"/>
                <a:cs typeface="Calibri"/>
              </a:rPr>
              <a:t>patient has Alzheimer </a:t>
            </a:r>
            <a:r>
              <a:rPr sz="1650" spc="-11" dirty="0">
                <a:solidFill>
                  <a:srgbClr val="000000"/>
                </a:solidFill>
                <a:latin typeface="Calibri"/>
                <a:cs typeface="Calibri"/>
              </a:rPr>
              <a:t>(</a:t>
            </a:r>
            <a:r>
              <a:rPr sz="1650" spc="-26" dirty="0">
                <a:solidFill>
                  <a:srgbClr val="000000"/>
                </a:solidFill>
                <a:latin typeface="Calibri"/>
                <a:cs typeface="Calibri"/>
              </a:rPr>
              <a:t>e</a:t>
            </a:r>
            <a:r>
              <a:rPr sz="1650" spc="-23" dirty="0">
                <a:solidFill>
                  <a:srgbClr val="000000"/>
                </a:solidFill>
                <a:latin typeface="Calibri"/>
                <a:cs typeface="Calibri"/>
              </a:rPr>
              <a:t>v</a:t>
            </a:r>
            <a:r>
              <a:rPr sz="1650" spc="-11" dirty="0">
                <a:solidFill>
                  <a:srgbClr val="000000"/>
                </a:solidFill>
                <a:latin typeface="Calibri"/>
                <a:cs typeface="Calibri"/>
              </a:rPr>
              <a:t>en</a:t>
            </a:r>
            <a:r>
              <a:rPr sz="1650" spc="8" dirty="0">
                <a:solidFill>
                  <a:srgbClr val="000000"/>
                </a:solidFill>
                <a:latin typeface="Calibri"/>
                <a:cs typeface="Calibri"/>
              </a:rPr>
              <a:t> </a:t>
            </a:r>
            <a:r>
              <a:rPr sz="1650" spc="-8" dirty="0">
                <a:solidFill>
                  <a:srgbClr val="000000"/>
                </a:solidFill>
                <a:latin typeface="Calibri"/>
                <a:cs typeface="Calibri"/>
              </a:rPr>
              <a:t>with</a:t>
            </a:r>
            <a:r>
              <a:rPr sz="1650" spc="-4" dirty="0">
                <a:solidFill>
                  <a:srgbClr val="000000"/>
                </a:solidFill>
                <a:latin typeface="Calibri"/>
                <a:cs typeface="Calibri"/>
              </a:rPr>
              <a:t> </a:t>
            </a:r>
            <a:r>
              <a:rPr lang="en-CA" sz="1650" spc="-15" dirty="0">
                <a:solidFill>
                  <a:srgbClr val="000000"/>
                </a:solidFill>
                <a:latin typeface="Calibri"/>
                <a:cs typeface="Calibri"/>
              </a:rPr>
              <a:t>new Cookie Theft descriptions</a:t>
            </a:r>
            <a:r>
              <a:rPr sz="1650" spc="-8" dirty="0">
                <a:solidFill>
                  <a:srgbClr val="000000"/>
                </a:solidFill>
                <a:latin typeface="Calibri"/>
                <a:cs typeface="Calibri"/>
              </a:rPr>
              <a:t>).</a:t>
            </a:r>
            <a:endParaRPr sz="1650" dirty="0">
              <a:solidFill>
                <a:srgbClr val="000000"/>
              </a:solidFill>
              <a:latin typeface="Calibri"/>
              <a:cs typeface="Calibri"/>
            </a:endParaRPr>
          </a:p>
        </p:txBody>
      </p:sp>
      <p:sp>
        <p:nvSpPr>
          <p:cNvPr id="7" name="object 7"/>
          <p:cNvSpPr/>
          <p:nvPr/>
        </p:nvSpPr>
        <p:spPr>
          <a:xfrm>
            <a:off x="5744146" y="2515172"/>
            <a:ext cx="857250" cy="194309"/>
          </a:xfrm>
          <a:custGeom>
            <a:avLst/>
            <a:gdLst/>
            <a:ahLst/>
            <a:cxnLst/>
            <a:rect l="l" t="t" r="r" b="b"/>
            <a:pathLst>
              <a:path w="1143000" h="259080">
                <a:moveTo>
                  <a:pt x="1013460" y="0"/>
                </a:moveTo>
                <a:lnTo>
                  <a:pt x="1013460" y="64770"/>
                </a:lnTo>
                <a:lnTo>
                  <a:pt x="0" y="64770"/>
                </a:lnTo>
                <a:lnTo>
                  <a:pt x="0" y="194310"/>
                </a:lnTo>
                <a:lnTo>
                  <a:pt x="1013460" y="194310"/>
                </a:lnTo>
                <a:lnTo>
                  <a:pt x="1013460" y="259079"/>
                </a:lnTo>
                <a:lnTo>
                  <a:pt x="1143000" y="129539"/>
                </a:lnTo>
                <a:lnTo>
                  <a:pt x="1013460"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8" name="object 8"/>
          <p:cNvSpPr/>
          <p:nvPr/>
        </p:nvSpPr>
        <p:spPr>
          <a:xfrm>
            <a:off x="5744146" y="2515172"/>
            <a:ext cx="857250" cy="194309"/>
          </a:xfrm>
          <a:custGeom>
            <a:avLst/>
            <a:gdLst/>
            <a:ahLst/>
            <a:cxnLst/>
            <a:rect l="l" t="t" r="r" b="b"/>
            <a:pathLst>
              <a:path w="1143000" h="259080">
                <a:moveTo>
                  <a:pt x="0" y="64770"/>
                </a:moveTo>
                <a:lnTo>
                  <a:pt x="1013460" y="64770"/>
                </a:lnTo>
                <a:lnTo>
                  <a:pt x="1013460" y="0"/>
                </a:lnTo>
                <a:lnTo>
                  <a:pt x="1143000" y="129539"/>
                </a:lnTo>
                <a:lnTo>
                  <a:pt x="1013460" y="259079"/>
                </a:lnTo>
                <a:lnTo>
                  <a:pt x="1013460" y="194310"/>
                </a:lnTo>
                <a:lnTo>
                  <a:pt x="0" y="194310"/>
                </a:lnTo>
                <a:lnTo>
                  <a:pt x="0" y="64770"/>
                </a:lnTo>
                <a:close/>
              </a:path>
            </a:pathLst>
          </a:custGeom>
          <a:ln w="25907">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9" name="object 9"/>
          <p:cNvSpPr/>
          <p:nvPr/>
        </p:nvSpPr>
        <p:spPr>
          <a:xfrm>
            <a:off x="5737289" y="2823783"/>
            <a:ext cx="857250" cy="194309"/>
          </a:xfrm>
          <a:custGeom>
            <a:avLst/>
            <a:gdLst/>
            <a:ahLst/>
            <a:cxnLst/>
            <a:rect l="l" t="t" r="r" b="b"/>
            <a:pathLst>
              <a:path w="1143000" h="259080">
                <a:moveTo>
                  <a:pt x="1013459" y="0"/>
                </a:moveTo>
                <a:lnTo>
                  <a:pt x="1013459" y="64770"/>
                </a:lnTo>
                <a:lnTo>
                  <a:pt x="0" y="64770"/>
                </a:lnTo>
                <a:lnTo>
                  <a:pt x="0" y="194310"/>
                </a:lnTo>
                <a:lnTo>
                  <a:pt x="1013459" y="194310"/>
                </a:lnTo>
                <a:lnTo>
                  <a:pt x="1013459" y="259080"/>
                </a:lnTo>
                <a:lnTo>
                  <a:pt x="1143000" y="129540"/>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0" name="object 10"/>
          <p:cNvSpPr/>
          <p:nvPr/>
        </p:nvSpPr>
        <p:spPr>
          <a:xfrm>
            <a:off x="5737289" y="2823783"/>
            <a:ext cx="857250" cy="194309"/>
          </a:xfrm>
          <a:custGeom>
            <a:avLst/>
            <a:gdLst/>
            <a:ahLst/>
            <a:cxnLst/>
            <a:rect l="l" t="t" r="r" b="b"/>
            <a:pathLst>
              <a:path w="1143000" h="259080">
                <a:moveTo>
                  <a:pt x="0" y="64770"/>
                </a:moveTo>
                <a:lnTo>
                  <a:pt x="1013459" y="64770"/>
                </a:lnTo>
                <a:lnTo>
                  <a:pt x="1013459" y="0"/>
                </a:lnTo>
                <a:lnTo>
                  <a:pt x="1143000" y="129540"/>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1" name="object 11"/>
          <p:cNvSpPr/>
          <p:nvPr/>
        </p:nvSpPr>
        <p:spPr>
          <a:xfrm>
            <a:off x="5737289" y="3132393"/>
            <a:ext cx="857250" cy="194309"/>
          </a:xfrm>
          <a:custGeom>
            <a:avLst/>
            <a:gdLst/>
            <a:ahLst/>
            <a:cxnLst/>
            <a:rect l="l" t="t" r="r" b="b"/>
            <a:pathLst>
              <a:path w="1143000" h="259079">
                <a:moveTo>
                  <a:pt x="1013459" y="0"/>
                </a:moveTo>
                <a:lnTo>
                  <a:pt x="1013459" y="64769"/>
                </a:lnTo>
                <a:lnTo>
                  <a:pt x="0" y="64769"/>
                </a:lnTo>
                <a:lnTo>
                  <a:pt x="0" y="194310"/>
                </a:lnTo>
                <a:lnTo>
                  <a:pt x="1013459" y="194310"/>
                </a:lnTo>
                <a:lnTo>
                  <a:pt x="1013459" y="259079"/>
                </a:lnTo>
                <a:lnTo>
                  <a:pt x="1143000" y="129539"/>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2" name="object 12"/>
          <p:cNvSpPr/>
          <p:nvPr/>
        </p:nvSpPr>
        <p:spPr>
          <a:xfrm>
            <a:off x="5737289" y="3132393"/>
            <a:ext cx="857250" cy="194309"/>
          </a:xfrm>
          <a:custGeom>
            <a:avLst/>
            <a:gdLst/>
            <a:ahLst/>
            <a:cxnLst/>
            <a:rect l="l" t="t" r="r" b="b"/>
            <a:pathLst>
              <a:path w="1143000" h="259079">
                <a:moveTo>
                  <a:pt x="0" y="64769"/>
                </a:moveTo>
                <a:lnTo>
                  <a:pt x="1013459" y="64769"/>
                </a:lnTo>
                <a:lnTo>
                  <a:pt x="1013459" y="0"/>
                </a:lnTo>
                <a:lnTo>
                  <a:pt x="1143000" y="129539"/>
                </a:lnTo>
                <a:lnTo>
                  <a:pt x="1013459" y="259079"/>
                </a:lnTo>
                <a:lnTo>
                  <a:pt x="1013459" y="194310"/>
                </a:lnTo>
                <a:lnTo>
                  <a:pt x="0" y="194310"/>
                </a:lnTo>
                <a:lnTo>
                  <a:pt x="0" y="64769"/>
                </a:lnTo>
                <a:close/>
              </a:path>
            </a:pathLst>
          </a:custGeom>
          <a:ln w="25907">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3" name="object 13"/>
          <p:cNvSpPr/>
          <p:nvPr/>
        </p:nvSpPr>
        <p:spPr>
          <a:xfrm>
            <a:off x="5737289" y="3386139"/>
            <a:ext cx="857250" cy="194309"/>
          </a:xfrm>
          <a:custGeom>
            <a:avLst/>
            <a:gdLst/>
            <a:ahLst/>
            <a:cxnLst/>
            <a:rect l="l" t="t" r="r" b="b"/>
            <a:pathLst>
              <a:path w="1143000" h="259079">
                <a:moveTo>
                  <a:pt x="1013459" y="0"/>
                </a:moveTo>
                <a:lnTo>
                  <a:pt x="1013459" y="64770"/>
                </a:lnTo>
                <a:lnTo>
                  <a:pt x="0" y="64770"/>
                </a:lnTo>
                <a:lnTo>
                  <a:pt x="0" y="194310"/>
                </a:lnTo>
                <a:lnTo>
                  <a:pt x="1013459" y="194310"/>
                </a:lnTo>
                <a:lnTo>
                  <a:pt x="1013459" y="259080"/>
                </a:lnTo>
                <a:lnTo>
                  <a:pt x="1143000" y="129539"/>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4" name="object 14"/>
          <p:cNvSpPr/>
          <p:nvPr/>
        </p:nvSpPr>
        <p:spPr>
          <a:xfrm>
            <a:off x="5737289" y="3386139"/>
            <a:ext cx="857250" cy="194309"/>
          </a:xfrm>
          <a:custGeom>
            <a:avLst/>
            <a:gdLst/>
            <a:ahLst/>
            <a:cxnLst/>
            <a:rect l="l" t="t" r="r" b="b"/>
            <a:pathLst>
              <a:path w="1143000" h="259079">
                <a:moveTo>
                  <a:pt x="0" y="64770"/>
                </a:moveTo>
                <a:lnTo>
                  <a:pt x="1013459" y="64770"/>
                </a:lnTo>
                <a:lnTo>
                  <a:pt x="1013459" y="0"/>
                </a:lnTo>
                <a:lnTo>
                  <a:pt x="1143000" y="129539"/>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5" name="object 15"/>
          <p:cNvSpPr/>
          <p:nvPr/>
        </p:nvSpPr>
        <p:spPr>
          <a:xfrm>
            <a:off x="5728145" y="3663888"/>
            <a:ext cx="857250" cy="194309"/>
          </a:xfrm>
          <a:custGeom>
            <a:avLst/>
            <a:gdLst/>
            <a:ahLst/>
            <a:cxnLst/>
            <a:rect l="l" t="t" r="r" b="b"/>
            <a:pathLst>
              <a:path w="1143000" h="259079">
                <a:moveTo>
                  <a:pt x="1013459" y="0"/>
                </a:moveTo>
                <a:lnTo>
                  <a:pt x="1013459" y="64770"/>
                </a:lnTo>
                <a:lnTo>
                  <a:pt x="0" y="64770"/>
                </a:lnTo>
                <a:lnTo>
                  <a:pt x="0" y="194310"/>
                </a:lnTo>
                <a:lnTo>
                  <a:pt x="1013459" y="194310"/>
                </a:lnTo>
                <a:lnTo>
                  <a:pt x="1013459" y="259080"/>
                </a:lnTo>
                <a:lnTo>
                  <a:pt x="1143000" y="129540"/>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6" name="object 16"/>
          <p:cNvSpPr/>
          <p:nvPr/>
        </p:nvSpPr>
        <p:spPr>
          <a:xfrm>
            <a:off x="5728145" y="3663888"/>
            <a:ext cx="857250" cy="194309"/>
          </a:xfrm>
          <a:custGeom>
            <a:avLst/>
            <a:gdLst/>
            <a:ahLst/>
            <a:cxnLst/>
            <a:rect l="l" t="t" r="r" b="b"/>
            <a:pathLst>
              <a:path w="1143000" h="259079">
                <a:moveTo>
                  <a:pt x="0" y="64770"/>
                </a:moveTo>
                <a:lnTo>
                  <a:pt x="1013459" y="64770"/>
                </a:lnTo>
                <a:lnTo>
                  <a:pt x="1013459" y="0"/>
                </a:lnTo>
                <a:lnTo>
                  <a:pt x="1143000" y="129540"/>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graphicFrame>
        <p:nvGraphicFramePr>
          <p:cNvPr id="5" name="object 5"/>
          <p:cNvGraphicFramePr>
            <a:graphicFrameLocks noGrp="1"/>
          </p:cNvGraphicFramePr>
          <p:nvPr>
            <p:extLst/>
          </p:nvPr>
        </p:nvGraphicFramePr>
        <p:xfrm>
          <a:off x="413003" y="2116094"/>
          <a:ext cx="5191263" cy="1783810"/>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837249">
                  <a:extLst>
                    <a:ext uri="{9D8B030D-6E8A-4147-A177-3AD203B41FA5}">
                      <a16:colId xmlns:a16="http://schemas.microsoft.com/office/drawing/2014/main" val="20004"/>
                    </a:ext>
                  </a:extLst>
                </a:gridCol>
                <a:gridCol w="1153614">
                  <a:extLst>
                    <a:ext uri="{9D8B030D-6E8A-4147-A177-3AD203B41FA5}">
                      <a16:colId xmlns:a16="http://schemas.microsoft.com/office/drawing/2014/main" val="20006"/>
                    </a:ext>
                  </a:extLst>
                </a:gridCol>
              </a:tblGrid>
              <a:tr h="282649">
                <a:tc>
                  <a:txBody>
                    <a:bodyPr/>
                    <a:lstStyle/>
                    <a:p>
                      <a:pPr marL="85090">
                        <a:lnSpc>
                          <a:spcPct val="100000"/>
                        </a:lnSpc>
                      </a:pPr>
                      <a:r>
                        <a:rPr lang="en-CA" sz="1400" b="1" dirty="0">
                          <a:solidFill>
                            <a:srgbClr val="FFFFFF"/>
                          </a:solidFill>
                          <a:latin typeface="Calibri"/>
                          <a:cs typeface="Calibri"/>
                        </a:rPr>
                        <a:t>Avg. sentence length</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marL="85090">
                        <a:lnSpc>
                          <a:spcPct val="100000"/>
                        </a:lnSpc>
                      </a:pPr>
                      <a:r>
                        <a:rPr lang="en-CA" sz="1400" b="1" dirty="0">
                          <a:solidFill>
                            <a:srgbClr val="FFFFFF"/>
                          </a:solidFill>
                          <a:latin typeface="Calibri"/>
                          <a:cs typeface="Calibri"/>
                        </a:rPr>
                        <a:t>Mention Mother</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marL="85725">
                        <a:lnSpc>
                          <a:spcPct val="100000"/>
                        </a:lnSpc>
                      </a:pPr>
                      <a:r>
                        <a:rPr lang="en-CA" sz="1400" b="1" dirty="0">
                          <a:solidFill>
                            <a:srgbClr val="FFFFFF"/>
                          </a:solidFill>
                          <a:latin typeface="Calibri"/>
                          <a:cs typeface="Calibri"/>
                        </a:rPr>
                        <a:t>Lexical diversity</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00FF"/>
                    </a:solidFill>
                  </a:tcPr>
                </a:tc>
                <a:tc>
                  <a:txBody>
                    <a:bodyPr/>
                    <a:lstStyle/>
                    <a:p>
                      <a:pPr marL="85725">
                        <a:lnSpc>
                          <a:spcPct val="100000"/>
                        </a:lnSpc>
                      </a:pPr>
                      <a:r>
                        <a:rPr sz="1400" b="1" dirty="0">
                          <a:solidFill>
                            <a:srgbClr val="FFFFFF"/>
                          </a:solidFill>
                          <a:latin typeface="Calibri"/>
                          <a:cs typeface="Calibri"/>
                        </a:rPr>
                        <a:t>…</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263930">
                <a:tc>
                  <a:txBody>
                    <a:bodyPr/>
                    <a:lstStyle/>
                    <a:p>
                      <a:pPr algn="ctr">
                        <a:lnSpc>
                          <a:spcPct val="100000"/>
                        </a:lnSpc>
                      </a:pPr>
                      <a:r>
                        <a:rPr lang="en-CA" sz="1400" dirty="0">
                          <a:latin typeface="Calibri"/>
                          <a:cs typeface="Calibri"/>
                        </a:rPr>
                        <a:t>6</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tc>
                  <a:txBody>
                    <a:bodyPr/>
                    <a:lstStyle/>
                    <a:p>
                      <a:pPr marL="153035" algn="ctr">
                        <a:lnSpc>
                          <a:spcPct val="100000"/>
                        </a:lnSpc>
                      </a:pPr>
                      <a:r>
                        <a:rPr lang="en-CA" sz="1400" dirty="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sz="1400" dirty="0">
                          <a:latin typeface="Calibri"/>
                          <a:cs typeface="Calibri"/>
                        </a:rPr>
                        <a:t>0</a:t>
                      </a:r>
                      <a:r>
                        <a:rPr lang="en-CA" sz="1400" dirty="0">
                          <a:latin typeface="Calibri"/>
                          <a:cs typeface="Calibri"/>
                        </a:rPr>
                        <a:t>.4</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extLst>
                  <a:ext uri="{0D108BD9-81ED-4DB2-BD59-A6C34878D82A}">
                    <a16:rowId xmlns:a16="http://schemas.microsoft.com/office/drawing/2014/main" val="10001"/>
                  </a:ext>
                </a:extLst>
              </a:tr>
              <a:tr h="273290">
                <a:tc>
                  <a:txBody>
                    <a:bodyPr/>
                    <a:lstStyle/>
                    <a:p>
                      <a:pPr marL="114935">
                        <a:lnSpc>
                          <a:spcPct val="100000"/>
                        </a:lnSpc>
                      </a:pPr>
                      <a:r>
                        <a:rPr lang="en-CA" sz="1400" dirty="0">
                          <a:latin typeface="Calibri"/>
                          <a:cs typeface="Calibri"/>
                        </a:rPr>
                        <a:t>10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153035" algn="ctr">
                        <a:lnSpc>
                          <a:spcPct val="100000"/>
                        </a:lnSpc>
                      </a:pPr>
                      <a:r>
                        <a:rPr lang="en-CA" sz="1400" dirty="0">
                          <a:latin typeface="Calibri"/>
                          <a:cs typeface="Calibri"/>
                        </a:rPr>
                        <a:t>1</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algn="ctr">
                        <a:lnSpc>
                          <a:spcPct val="100000"/>
                        </a:lnSpc>
                      </a:pPr>
                      <a:r>
                        <a:rPr sz="1400" dirty="0">
                          <a:latin typeface="Calibri"/>
                          <a:cs typeface="Calibri"/>
                        </a:rPr>
                        <a:t>0</a:t>
                      </a:r>
                      <a:r>
                        <a:rPr lang="en-CA" sz="1400" dirty="0">
                          <a:latin typeface="Calibri"/>
                          <a:cs typeface="Calibri"/>
                        </a:rPr>
                        <a:t>.2</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extLst>
                  <a:ext uri="{0D108BD9-81ED-4DB2-BD59-A6C34878D82A}">
                    <a16:rowId xmlns:a16="http://schemas.microsoft.com/office/drawing/2014/main" val="10002"/>
                  </a:ext>
                </a:extLst>
              </a:tr>
              <a:tr h="273290">
                <a:tc>
                  <a:txBody>
                    <a:bodyPr/>
                    <a:lstStyle/>
                    <a:p>
                      <a:pPr algn="ctr">
                        <a:lnSpc>
                          <a:spcPct val="100000"/>
                        </a:lnSpc>
                      </a:pPr>
                      <a:r>
                        <a:rPr lang="en-CA" sz="1400" dirty="0">
                          <a:latin typeface="Calibri"/>
                          <a:cs typeface="Calibri"/>
                        </a:rPr>
                        <a:t>6</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lang="en-CA" sz="1400" dirty="0">
                          <a:latin typeface="Calibri"/>
                          <a:cs typeface="Calibri"/>
                        </a:rPr>
                        <a:t>   </a:t>
                      </a:r>
                      <a:r>
                        <a:rPr sz="1400" dirty="0">
                          <a:latin typeface="Calibri"/>
                          <a:cs typeface="Calibri"/>
                        </a:rPr>
                        <a:t>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sz="1400" dirty="0">
                          <a:latin typeface="Calibri"/>
                          <a:cs typeface="Calibri"/>
                        </a:rPr>
                        <a:t>0</a:t>
                      </a:r>
                      <a:r>
                        <a:rPr lang="en-CA" sz="1400" dirty="0">
                          <a:latin typeface="Calibri"/>
                          <a:cs typeface="Calibri"/>
                        </a:rPr>
                        <a:t>.3</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extLst>
                  <a:ext uri="{0D108BD9-81ED-4DB2-BD59-A6C34878D82A}">
                    <a16:rowId xmlns:a16="http://schemas.microsoft.com/office/drawing/2014/main" val="10003"/>
                  </a:ext>
                </a:extLst>
              </a:tr>
              <a:tr h="273290">
                <a:tc>
                  <a:txBody>
                    <a:bodyPr/>
                    <a:lstStyle/>
                    <a:p>
                      <a:pPr marL="114935">
                        <a:lnSpc>
                          <a:spcPct val="100000"/>
                        </a:lnSpc>
                      </a:pPr>
                      <a:r>
                        <a:rPr lang="en-CA" sz="1400" dirty="0">
                          <a:latin typeface="Calibri"/>
                          <a:cs typeface="Calibri"/>
                        </a:rPr>
                        <a:t>9</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153035" algn="ctr">
                        <a:lnSpc>
                          <a:spcPct val="100000"/>
                        </a:lnSpc>
                      </a:pPr>
                      <a:r>
                        <a:rPr lang="en-CA" sz="1400" dirty="0">
                          <a:latin typeface="Calibri"/>
                          <a:cs typeface="Calibri"/>
                        </a:rPr>
                        <a:t>1</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285750">
                        <a:lnSpc>
                          <a:spcPct val="100000"/>
                        </a:lnSpc>
                      </a:pPr>
                      <a:r>
                        <a:rPr sz="1400" dirty="0">
                          <a:latin typeface="Calibri"/>
                          <a:cs typeface="Calibri"/>
                        </a:rPr>
                        <a:t>0.</a:t>
                      </a:r>
                      <a:r>
                        <a:rPr lang="en-CA" sz="1400" dirty="0">
                          <a:latin typeface="Calibri"/>
                          <a:cs typeface="Calibri"/>
                        </a:rPr>
                        <a:t>9</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tc>
                  <a:txBody>
                    <a:bodyPr/>
                    <a:lstStyle/>
                    <a:p>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extLst>
                  <a:ext uri="{0D108BD9-81ED-4DB2-BD59-A6C34878D82A}">
                    <a16:rowId xmlns:a16="http://schemas.microsoft.com/office/drawing/2014/main" val="10004"/>
                  </a:ext>
                </a:extLst>
              </a:tr>
              <a:tr h="273290">
                <a:tc>
                  <a:txBody>
                    <a:bodyPr/>
                    <a:lstStyle/>
                    <a:p>
                      <a:pPr marL="114935">
                        <a:lnSpc>
                          <a:spcPct val="100000"/>
                        </a:lnSpc>
                      </a:pPr>
                      <a:r>
                        <a:rPr lang="en-CA" sz="1400" dirty="0">
                          <a:latin typeface="Calibri"/>
                          <a:cs typeface="Calibri"/>
                        </a:rPr>
                        <a:t>9</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lang="en-CA" sz="1400" dirty="0">
                          <a:latin typeface="Calibri"/>
                          <a:cs typeface="Calibri"/>
                        </a:rPr>
                        <a:t>    </a:t>
                      </a:r>
                      <a:r>
                        <a:rPr sz="1400" dirty="0">
                          <a:latin typeface="Calibri"/>
                          <a:cs typeface="Calibri"/>
                        </a:rPr>
                        <a:t>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marL="285750">
                        <a:lnSpc>
                          <a:spcPct val="100000"/>
                        </a:lnSpc>
                      </a:pPr>
                      <a:r>
                        <a:rPr sz="1400" dirty="0">
                          <a:latin typeface="Calibri"/>
                          <a:cs typeface="Calibri"/>
                        </a:rPr>
                        <a:t>0.</a:t>
                      </a:r>
                      <a:r>
                        <a:rPr lang="en-CA" sz="1400" dirty="0">
                          <a:latin typeface="Calibri"/>
                          <a:cs typeface="Calibri"/>
                        </a:rPr>
                        <a:t>95</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ACAFF"/>
                    </a:solidFill>
                  </a:tcPr>
                </a:tc>
                <a:tc>
                  <a:txBody>
                    <a:bodyPr/>
                    <a:lstStyle/>
                    <a:p>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ACAFF"/>
                    </a:solidFill>
                  </a:tcPr>
                </a:tc>
                <a:extLst>
                  <a:ext uri="{0D108BD9-81ED-4DB2-BD59-A6C34878D82A}">
                    <a16:rowId xmlns:a16="http://schemas.microsoft.com/office/drawing/2014/main" val="10005"/>
                  </a:ext>
                </a:extLst>
              </a:tr>
            </a:tbl>
          </a:graphicData>
        </a:graphic>
      </p:graphicFrame>
      <p:graphicFrame>
        <p:nvGraphicFramePr>
          <p:cNvPr id="6" name="object 6"/>
          <p:cNvGraphicFramePr>
            <a:graphicFrameLocks noGrp="1"/>
          </p:cNvGraphicFramePr>
          <p:nvPr>
            <p:extLst/>
          </p:nvPr>
        </p:nvGraphicFramePr>
        <p:xfrm>
          <a:off x="6741277" y="2116095"/>
          <a:ext cx="1262064" cy="1812603"/>
        </p:xfrm>
        <a:graphic>
          <a:graphicData uri="http://schemas.openxmlformats.org/drawingml/2006/table">
            <a:tbl>
              <a:tblPr firstRow="1" bandRow="1">
                <a:tableStyleId>{2D5ABB26-0587-4C30-8999-92F81FD0307C}</a:tableStyleId>
              </a:tblPr>
              <a:tblGrid>
                <a:gridCol w="1262064">
                  <a:extLst>
                    <a:ext uri="{9D8B030D-6E8A-4147-A177-3AD203B41FA5}">
                      <a16:colId xmlns:a16="http://schemas.microsoft.com/office/drawing/2014/main" val="20000"/>
                    </a:ext>
                  </a:extLst>
                </a:gridCol>
              </a:tblGrid>
              <a:tr h="425602">
                <a:tc>
                  <a:txBody>
                    <a:bodyPr/>
                    <a:lstStyle/>
                    <a:p>
                      <a:pPr marL="174625">
                        <a:lnSpc>
                          <a:spcPct val="100000"/>
                        </a:lnSpc>
                      </a:pPr>
                      <a:r>
                        <a:rPr lang="en-CA" sz="1400" b="1" dirty="0">
                          <a:solidFill>
                            <a:srgbClr val="FFFFFF"/>
                          </a:solidFill>
                          <a:latin typeface="Calibri"/>
                          <a:cs typeface="Calibri"/>
                        </a:rPr>
                        <a:t>Alzheimer</a:t>
                      </a:r>
                      <a:r>
                        <a:rPr sz="1400" b="1" dirty="0">
                          <a:solidFill>
                            <a:srgbClr val="FFFFFF"/>
                          </a:solidFill>
                          <a:latin typeface="Calibri"/>
                          <a:cs typeface="Calibri"/>
                        </a:rPr>
                        <a: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extLst>
                  <a:ext uri="{0D108BD9-81ED-4DB2-BD59-A6C34878D82A}">
                    <a16:rowId xmlns:a16="http://schemas.microsoft.com/office/drawing/2014/main" val="10000"/>
                  </a:ext>
                </a:extLst>
              </a:tr>
              <a:tr h="277400">
                <a:tc>
                  <a:txBody>
                    <a:bodyPr/>
                    <a:lstStyle/>
                    <a:p>
                      <a:pPr algn="ctr">
                        <a:lnSpc>
                          <a:spcPct val="100000"/>
                        </a:lnSpc>
                      </a:pPr>
                      <a:r>
                        <a:rPr sz="1400" dirty="0">
                          <a:latin typeface="Calibri"/>
                          <a:cs typeface="Calibri"/>
                        </a:rPr>
                        <a:t>1</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1"/>
                  </a:ext>
                </a:extLst>
              </a:tr>
              <a:tr h="277401">
                <a:tc>
                  <a:txBody>
                    <a:bodyPr/>
                    <a:lstStyle/>
                    <a:p>
                      <a:pPr algn="ctr">
                        <a:lnSpc>
                          <a:spcPct val="100000"/>
                        </a:lnSpc>
                      </a:pPr>
                      <a:r>
                        <a:rPr sz="1400" dirty="0">
                          <a:latin typeface="Calibri"/>
                          <a:cs typeface="Calibri"/>
                        </a:rPr>
                        <a:t>1</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extLst>
                  <a:ext uri="{0D108BD9-81ED-4DB2-BD59-A6C34878D82A}">
                    <a16:rowId xmlns:a16="http://schemas.microsoft.com/office/drawing/2014/main" val="10002"/>
                  </a:ext>
                </a:extLst>
              </a:tr>
              <a:tr h="277400">
                <a:tc>
                  <a:txBody>
                    <a:bodyPr/>
                    <a:lstStyle/>
                    <a:p>
                      <a:pPr algn="ctr">
                        <a:lnSpc>
                          <a:spcPct val="100000"/>
                        </a:lnSpc>
                      </a:pPr>
                      <a:r>
                        <a:rPr sz="1400" dirty="0">
                          <a:latin typeface="Calibri"/>
                          <a:cs typeface="Calibri"/>
                        </a:rPr>
                        <a:t>0</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3"/>
                  </a:ext>
                </a:extLst>
              </a:tr>
              <a:tr h="277400">
                <a:tc>
                  <a:txBody>
                    <a:bodyPr/>
                    <a:lstStyle/>
                    <a:p>
                      <a:pPr algn="ctr">
                        <a:lnSpc>
                          <a:spcPct val="100000"/>
                        </a:lnSpc>
                      </a:pPr>
                      <a:r>
                        <a:rPr lang="en-CA" sz="1400" dirty="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extLst>
                  <a:ext uri="{0D108BD9-81ED-4DB2-BD59-A6C34878D82A}">
                    <a16:rowId xmlns:a16="http://schemas.microsoft.com/office/drawing/2014/main" val="10004"/>
                  </a:ext>
                </a:extLst>
              </a:tr>
              <a:tr h="277400">
                <a:tc>
                  <a:txBody>
                    <a:bodyPr/>
                    <a:lstStyle/>
                    <a:p>
                      <a:pPr algn="ctr">
                        <a:lnSpc>
                          <a:spcPct val="100000"/>
                        </a:lnSpc>
                      </a:pPr>
                      <a:r>
                        <a:rPr lang="en-CA" sz="1400" dirty="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5"/>
                  </a:ext>
                </a:extLst>
              </a:tr>
            </a:tbl>
          </a:graphicData>
        </a:graphic>
      </p:graphicFrame>
      <p:sp>
        <p:nvSpPr>
          <p:cNvPr id="17" name="Slide Number Placeholder 16"/>
          <p:cNvSpPr>
            <a:spLocks noGrp="1"/>
          </p:cNvSpPr>
          <p:nvPr>
            <p:ph type="sldNum" sz="quarter" idx="7"/>
          </p:nvPr>
        </p:nvSpPr>
        <p:spPr>
          <a:xfrm>
            <a:off x="4534163" y="8219777"/>
            <a:ext cx="147476" cy="146066"/>
          </a:xfrm>
        </p:spPr>
        <p:txBody>
          <a:bodyPr/>
          <a:lstStyle/>
          <a:p>
            <a:pPr fontAlgn="auto">
              <a:spcBef>
                <a:spcPts val="0"/>
              </a:spcBef>
              <a:spcAft>
                <a:spcPts val="0"/>
              </a:spcAft>
            </a:pPr>
            <a:fld id="{B6F15528-21DE-4FAA-801E-634DDDAF4B2B}" type="slidenum">
              <a:rPr lang="en-CA">
                <a:solidFill>
                  <a:srgbClr val="000000">
                    <a:tint val="75000"/>
                  </a:srgbClr>
                </a:solidFill>
                <a:latin typeface="Helvetica Light"/>
              </a:rPr>
              <a:pPr fontAlgn="auto">
                <a:spcBef>
                  <a:spcPts val="0"/>
                </a:spcBef>
                <a:spcAft>
                  <a:spcPts val="0"/>
                </a:spcAft>
              </a:pPr>
              <a:t>15</a:t>
            </a:fld>
            <a:endParaRPr lang="en-CA">
              <a:solidFill>
                <a:srgbClr val="000000">
                  <a:tint val="75000"/>
                </a:srgbClr>
              </a:solidFill>
              <a:latin typeface="Helvetica Light"/>
            </a:endParaRPr>
          </a:p>
        </p:txBody>
      </p:sp>
      <p:sp>
        <p:nvSpPr>
          <p:cNvPr id="18" name="Footer Placeholder 17">
            <a:extLst>
              <a:ext uri="{FF2B5EF4-FFF2-40B4-BE49-F238E27FC236}">
                <a16:creationId xmlns:a16="http://schemas.microsoft.com/office/drawing/2014/main" id="{81B5E08C-18C1-4333-91B0-59C2B732CFC6}"/>
              </a:ext>
            </a:extLst>
          </p:cNvPr>
          <p:cNvSpPr>
            <a:spLocks noGrp="1"/>
          </p:cNvSpPr>
          <p:nvPr>
            <p:ph type="ftr" sz="quarter" idx="5"/>
          </p:nvPr>
        </p:nvSpPr>
        <p:spPr/>
        <p:txBody>
          <a:bodyPr/>
          <a:lstStyle/>
          <a:p>
            <a:r>
              <a:rPr lang="en-CA"/>
              <a:t>CPSC 503, Lecture 1</a:t>
            </a:r>
          </a:p>
        </p:txBody>
      </p:sp>
    </p:spTree>
    <p:extLst>
      <p:ext uri="{BB962C8B-B14F-4D97-AF65-F5344CB8AC3E}">
        <p14:creationId xmlns:p14="http://schemas.microsoft.com/office/powerpoint/2010/main" val="286453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666378" y="857251"/>
            <a:ext cx="7804547" cy="1138535"/>
          </a:xfrm>
          <a:prstGeom prst="rect">
            <a:avLst/>
          </a:prstGeom>
        </p:spPr>
        <p:txBody>
          <a:bodyPr>
            <a:normAutofit/>
          </a:bodyPr>
          <a:lstStyle/>
          <a:p>
            <a:r>
              <a:rPr sz="3200" dirty="0"/>
              <a:t>Features</a:t>
            </a:r>
            <a:r>
              <a:rPr lang="en-CA" sz="3200" dirty="0"/>
              <a:t> of Cookie Theft’s description</a:t>
            </a:r>
            <a:endParaRPr sz="3200" dirty="0"/>
          </a:p>
        </p:txBody>
      </p:sp>
      <p:sp>
        <p:nvSpPr>
          <p:cNvPr id="167" name="Shape 167"/>
          <p:cNvSpPr>
            <a:spLocks noGrp="1"/>
          </p:cNvSpPr>
          <p:nvPr>
            <p:ph type="body" sz="half" idx="1"/>
          </p:nvPr>
        </p:nvSpPr>
        <p:spPr>
          <a:xfrm>
            <a:off x="533400" y="2057400"/>
            <a:ext cx="5003728" cy="3733800"/>
          </a:xfrm>
          <a:prstGeom prst="rect">
            <a:avLst/>
          </a:prstGeom>
        </p:spPr>
        <p:txBody>
          <a:bodyPr>
            <a:normAutofit fontScale="62500" lnSpcReduction="20000"/>
          </a:bodyPr>
          <a:lstStyle/>
          <a:p>
            <a:pPr marL="210946" indent="-210946" defTabSz="277243">
              <a:spcBef>
                <a:spcPts val="600"/>
              </a:spcBef>
              <a:defRPr sz="3239"/>
            </a:pPr>
            <a:r>
              <a:rPr dirty="0"/>
              <a:t>136 in total (from Fraser 2015)</a:t>
            </a:r>
          </a:p>
          <a:p>
            <a:pPr marL="0" indent="0" defTabSz="277243">
              <a:spcBef>
                <a:spcPts val="600"/>
              </a:spcBef>
              <a:buNone/>
              <a:defRPr sz="3239" i="1">
                <a:latin typeface="Helvetica"/>
                <a:ea typeface="Helvetica"/>
                <a:cs typeface="Helvetica"/>
                <a:sym typeface="Helvetica"/>
              </a:defRPr>
            </a:pPr>
            <a:r>
              <a:rPr b="1" dirty="0"/>
              <a:t>Part-of-speech:</a:t>
            </a:r>
          </a:p>
          <a:p>
            <a:pPr marL="421893" lvl="1" indent="-210946" defTabSz="277243">
              <a:spcBef>
                <a:spcPts val="600"/>
              </a:spcBef>
              <a:defRPr sz="2520"/>
            </a:pPr>
            <a:r>
              <a:rPr dirty="0"/>
              <a:t>Used Stanford tagger</a:t>
            </a:r>
          </a:p>
          <a:p>
            <a:pPr marL="421893" lvl="1" indent="-210946" defTabSz="277243">
              <a:spcBef>
                <a:spcPts val="600"/>
              </a:spcBef>
              <a:defRPr sz="2520"/>
            </a:pPr>
            <a:r>
              <a:rPr dirty="0" err="1"/>
              <a:t>Eg</a:t>
            </a:r>
            <a:r>
              <a:rPr dirty="0"/>
              <a:t>. Number of nouns, number of verbs, noun-to-verb ratio, counts of filler words, </a:t>
            </a:r>
            <a:r>
              <a:rPr dirty="0" err="1"/>
              <a:t>etc</a:t>
            </a:r>
            <a:endParaRPr dirty="0"/>
          </a:p>
          <a:p>
            <a:pPr marL="0" indent="0" defTabSz="277243">
              <a:spcBef>
                <a:spcPts val="600"/>
              </a:spcBef>
              <a:buNone/>
              <a:defRPr sz="3239" i="1">
                <a:latin typeface="Helvetica"/>
                <a:ea typeface="Helvetica"/>
                <a:cs typeface="Helvetica"/>
                <a:sym typeface="Helvetica"/>
              </a:defRPr>
            </a:pPr>
            <a:r>
              <a:rPr b="1" dirty="0"/>
              <a:t>Syntactic complexity</a:t>
            </a:r>
            <a:r>
              <a:rPr dirty="0"/>
              <a:t>:</a:t>
            </a:r>
          </a:p>
          <a:p>
            <a:pPr marL="421893" lvl="1" indent="-210946" defTabSz="277243">
              <a:spcBef>
                <a:spcPts val="600"/>
              </a:spcBef>
              <a:defRPr sz="2520"/>
            </a:pPr>
            <a:r>
              <a:rPr dirty="0"/>
              <a:t>Used Stanford Parser</a:t>
            </a:r>
          </a:p>
          <a:p>
            <a:pPr marL="421893" lvl="1" indent="-210946" defTabSz="277243">
              <a:spcBef>
                <a:spcPts val="600"/>
              </a:spcBef>
              <a:defRPr sz="2520"/>
            </a:pPr>
            <a:r>
              <a:rPr dirty="0"/>
              <a:t>Height of parse tree, average sentence length, mean length of clauses, </a:t>
            </a:r>
            <a:r>
              <a:rPr dirty="0" err="1"/>
              <a:t>etc</a:t>
            </a:r>
            <a:endParaRPr dirty="0"/>
          </a:p>
          <a:p>
            <a:pPr marL="0" indent="0" defTabSz="277243">
              <a:spcBef>
                <a:spcPts val="600"/>
              </a:spcBef>
              <a:buNone/>
              <a:defRPr sz="3239" i="1">
                <a:latin typeface="Helvetica"/>
                <a:ea typeface="Helvetica"/>
                <a:cs typeface="Helvetica"/>
                <a:sym typeface="Helvetica"/>
              </a:defRPr>
            </a:pPr>
            <a:r>
              <a:rPr b="1" dirty="0"/>
              <a:t>Grammatical constituents:</a:t>
            </a:r>
          </a:p>
          <a:p>
            <a:pPr marL="421893" lvl="1" indent="-210946" defTabSz="277243">
              <a:spcBef>
                <a:spcPts val="600"/>
              </a:spcBef>
              <a:defRPr sz="2520"/>
            </a:pPr>
            <a:r>
              <a:rPr dirty="0"/>
              <a:t>Tags from Penn Treebank </a:t>
            </a:r>
            <a:r>
              <a:rPr dirty="0" err="1"/>
              <a:t>tagset</a:t>
            </a:r>
            <a:r>
              <a:rPr dirty="0"/>
              <a:t> </a:t>
            </a:r>
          </a:p>
          <a:p>
            <a:pPr marL="421893" lvl="1" indent="-210946" defTabSz="277243">
              <a:spcBef>
                <a:spcPts val="600"/>
              </a:spcBef>
              <a:defRPr sz="2520" i="1">
                <a:latin typeface="Helvetica"/>
                <a:ea typeface="Helvetica"/>
                <a:cs typeface="Helvetica"/>
                <a:sym typeface="Helvetica"/>
              </a:defRPr>
            </a:pPr>
            <a:r>
              <a:rPr i="0" dirty="0">
                <a:latin typeface="+mn-lt"/>
                <a:ea typeface="+mn-ea"/>
                <a:cs typeface="+mn-cs"/>
                <a:sym typeface="Helvetica Light"/>
              </a:rPr>
              <a:t>Rate, proportion, frequency of            </a:t>
            </a:r>
            <a:endParaRPr lang="en-CA" i="0" dirty="0">
              <a:latin typeface="+mn-lt"/>
              <a:ea typeface="+mn-ea"/>
              <a:cs typeface="+mn-cs"/>
              <a:sym typeface="Helvetica Light"/>
            </a:endParaRPr>
          </a:p>
          <a:p>
            <a:pPr marL="210947" lvl="1" indent="0" defTabSz="277243">
              <a:spcBef>
                <a:spcPts val="600"/>
              </a:spcBef>
              <a:buNone/>
              <a:defRPr sz="2520" i="1">
                <a:latin typeface="Helvetica"/>
                <a:ea typeface="Helvetica"/>
                <a:cs typeface="Helvetica"/>
                <a:sym typeface="Helvetica"/>
              </a:defRPr>
            </a:pPr>
            <a:r>
              <a:rPr i="0" dirty="0">
                <a:latin typeface="+mn-lt"/>
                <a:ea typeface="+mn-ea"/>
                <a:cs typeface="+mn-cs"/>
                <a:sym typeface="Helvetica Light"/>
              </a:rPr>
              <a:t>NP-&gt;DT_NN, VP-&gt;VBG_NP, </a:t>
            </a:r>
            <a:r>
              <a:rPr i="0" dirty="0" err="1">
                <a:latin typeface="+mn-lt"/>
                <a:ea typeface="+mn-ea"/>
                <a:cs typeface="+mn-cs"/>
                <a:sym typeface="Helvetica Light"/>
              </a:rPr>
              <a:t>etc</a:t>
            </a:r>
            <a:r>
              <a:rPr i="0" dirty="0">
                <a:latin typeface="+mn-lt"/>
                <a:ea typeface="+mn-ea"/>
                <a:cs typeface="+mn-cs"/>
                <a:sym typeface="Helvetica Light"/>
              </a:rPr>
              <a:t>,</a:t>
            </a:r>
          </a:p>
        </p:txBody>
      </p:sp>
      <p:sp>
        <p:nvSpPr>
          <p:cNvPr id="168" name="Shape 168"/>
          <p:cNvSpPr/>
          <p:nvPr/>
        </p:nvSpPr>
        <p:spPr>
          <a:xfrm>
            <a:off x="6167987" y="4953000"/>
            <a:ext cx="1992110" cy="476012"/>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a:defRPr sz="2600"/>
            </a:lvl1pPr>
          </a:lstStyle>
          <a:p>
            <a:pPr algn="ctr" defTabSz="308049" fontAlgn="auto" hangingPunct="0">
              <a:spcBef>
                <a:spcPts val="0"/>
              </a:spcBef>
              <a:spcAft>
                <a:spcPts val="0"/>
              </a:spcAft>
              <a:defRPr/>
            </a:pPr>
            <a:r>
              <a:rPr sz="1371" kern="0" dirty="0">
                <a:solidFill>
                  <a:srgbClr val="000000"/>
                </a:solidFill>
                <a:latin typeface="Helvetica Light"/>
                <a:sym typeface="Helvetica Light"/>
              </a:rPr>
              <a:t>A parse tree for “a child is stealing cookies”</a:t>
            </a:r>
          </a:p>
        </p:txBody>
      </p:sp>
      <p:pic>
        <p:nvPicPr>
          <p:cNvPr id="169" name="pasted-image.png"/>
          <p:cNvPicPr>
            <a:picLocks noChangeAspect="1"/>
          </p:cNvPicPr>
          <p:nvPr/>
        </p:nvPicPr>
        <p:blipFill>
          <a:blip r:embed="rId3">
            <a:extLst/>
          </a:blip>
          <a:stretch>
            <a:fillRect/>
          </a:stretch>
        </p:blipFill>
        <p:spPr>
          <a:xfrm>
            <a:off x="5884535" y="2392027"/>
            <a:ext cx="2559017" cy="2442698"/>
          </a:xfrm>
          <a:prstGeom prst="rect">
            <a:avLst/>
          </a:prstGeom>
          <a:ln w="25400">
            <a:solidFill>
              <a:srgbClr val="000000"/>
            </a:solidFill>
            <a:miter lim="400000"/>
          </a:ln>
        </p:spPr>
      </p:pic>
      <p:sp>
        <p:nvSpPr>
          <p:cNvPr id="170" name="Shape 170"/>
          <p:cNvSpPr>
            <a:spLocks noGrp="1"/>
          </p:cNvSpPr>
          <p:nvPr>
            <p:ph type="sldNum" sz="quarter" idx="4294967295"/>
          </p:nvPr>
        </p:nvSpPr>
        <p:spPr>
          <a:xfrm>
            <a:off x="4443617" y="5736208"/>
            <a:ext cx="250068" cy="248658"/>
          </a:xfrm>
          <a:prstGeom prst="rect">
            <a:avLst/>
          </a:prstGeom>
          <a:extLst>
            <a:ext uri="{C572A759-6A51-4108-AA02-DFA0A04FC94B}">
              <ma14:wrappingTextBoxFlag xmlns:ma14="http://schemas.microsoft.com/office/mac/drawingml/2011/main" xmlns=""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16</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119769704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67">
                                            <p:bg/>
                                          </p:spTgt>
                                        </p:tgtEl>
                                        <p:attrNameLst>
                                          <p:attrName>style.visibility</p:attrName>
                                        </p:attrNameLst>
                                      </p:cBhvr>
                                      <p:to>
                                        <p:strVal val="visible"/>
                                      </p:to>
                                    </p:set>
                                    <p:animEffect transition="in" filter="dissolve">
                                      <p:cBhvr>
                                        <p:cTn id="7" dur="250"/>
                                        <p:tgtEl>
                                          <p:spTgt spid="167">
                                            <p:bg/>
                                          </p:spTgt>
                                        </p:tgtEl>
                                      </p:cBhvr>
                                    </p:animEffect>
                                  </p:childTnLst>
                                </p:cTn>
                              </p:par>
                              <p:par>
                                <p:cTn id="8" presetID="9" presetClass="entr" presetSubtype="0" fill="hold" grpId="0" nodeType="withEffect">
                                  <p:stCondLst>
                                    <p:cond delay="0"/>
                                  </p:stCondLst>
                                  <p:iterate>
                                    <p:tmAbs val="0"/>
                                  </p:iterate>
                                  <p:childTnLst>
                                    <p:set>
                                      <p:cBhvr>
                                        <p:cTn id="9" fill="hold"/>
                                        <p:tgtEl>
                                          <p:spTgt spid="167">
                                            <p:txEl>
                                              <p:pRg st="0" end="0"/>
                                            </p:txEl>
                                          </p:spTgt>
                                        </p:tgtEl>
                                        <p:attrNameLst>
                                          <p:attrName>style.visibility</p:attrName>
                                        </p:attrNameLst>
                                      </p:cBhvr>
                                      <p:to>
                                        <p:strVal val="visible"/>
                                      </p:to>
                                    </p:set>
                                    <p:animEffect transition="in" filter="dissolve">
                                      <p:cBhvr>
                                        <p:cTn id="10" dur="250"/>
                                        <p:tgtEl>
                                          <p:spTgt spid="1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167">
                                            <p:txEl>
                                              <p:pRg st="1" end="1"/>
                                            </p:txEl>
                                          </p:spTgt>
                                        </p:tgtEl>
                                        <p:attrNameLst>
                                          <p:attrName>style.visibility</p:attrName>
                                        </p:attrNameLst>
                                      </p:cBhvr>
                                      <p:to>
                                        <p:strVal val="visible"/>
                                      </p:to>
                                    </p:set>
                                    <p:animEffect transition="in" filter="dissolve">
                                      <p:cBhvr>
                                        <p:cTn id="15" dur="250"/>
                                        <p:tgtEl>
                                          <p:spTgt spid="167">
                                            <p:txEl>
                                              <p:pRg st="1" end="1"/>
                                            </p:txEl>
                                          </p:spTgt>
                                        </p:tgtEl>
                                      </p:cBhvr>
                                    </p:animEffect>
                                  </p:childTnLst>
                                </p:cTn>
                              </p:par>
                            </p:childTnLst>
                          </p:cTn>
                        </p:par>
                        <p:par>
                          <p:cTn id="16" fill="hold">
                            <p:stCondLst>
                              <p:cond delay="250"/>
                            </p:stCondLst>
                            <p:childTnLst>
                              <p:par>
                                <p:cTn id="17" presetID="9" presetClass="entr" fill="hold" grpId="0" nodeType="afterEffect">
                                  <p:stCondLst>
                                    <p:cond delay="0"/>
                                  </p:stCondLst>
                                  <p:iterate>
                                    <p:tmAbs val="0"/>
                                  </p:iterate>
                                  <p:childTnLst>
                                    <p:set>
                                      <p:cBhvr>
                                        <p:cTn id="18" fill="hold"/>
                                        <p:tgtEl>
                                          <p:spTgt spid="167">
                                            <p:txEl>
                                              <p:pRg st="2" end="2"/>
                                            </p:txEl>
                                          </p:spTgt>
                                        </p:tgtEl>
                                        <p:attrNameLst>
                                          <p:attrName>style.visibility</p:attrName>
                                        </p:attrNameLst>
                                      </p:cBhvr>
                                      <p:to>
                                        <p:strVal val="visible"/>
                                      </p:to>
                                    </p:set>
                                    <p:animEffect transition="in" filter="dissolve">
                                      <p:cBhvr>
                                        <p:cTn id="19" dur="250"/>
                                        <p:tgtEl>
                                          <p:spTgt spid="167">
                                            <p:txEl>
                                              <p:pRg st="2" end="2"/>
                                            </p:txEl>
                                          </p:spTgt>
                                        </p:tgtEl>
                                      </p:cBhvr>
                                    </p:animEffect>
                                  </p:childTnLst>
                                </p:cTn>
                              </p:par>
                            </p:childTnLst>
                          </p:cTn>
                        </p:par>
                        <p:par>
                          <p:cTn id="20" fill="hold">
                            <p:stCondLst>
                              <p:cond delay="500"/>
                            </p:stCondLst>
                            <p:childTnLst>
                              <p:par>
                                <p:cTn id="21" presetID="9" presetClass="entr" fill="hold" grpId="0" nodeType="afterEffect">
                                  <p:stCondLst>
                                    <p:cond delay="0"/>
                                  </p:stCondLst>
                                  <p:iterate>
                                    <p:tmAbs val="0"/>
                                  </p:iterate>
                                  <p:childTnLst>
                                    <p:set>
                                      <p:cBhvr>
                                        <p:cTn id="22" fill="hold"/>
                                        <p:tgtEl>
                                          <p:spTgt spid="167">
                                            <p:txEl>
                                              <p:pRg st="3" end="3"/>
                                            </p:txEl>
                                          </p:spTgt>
                                        </p:tgtEl>
                                        <p:attrNameLst>
                                          <p:attrName>style.visibility</p:attrName>
                                        </p:attrNameLst>
                                      </p:cBhvr>
                                      <p:to>
                                        <p:strVal val="visible"/>
                                      </p:to>
                                    </p:set>
                                    <p:animEffect transition="in" filter="dissolve">
                                      <p:cBhvr>
                                        <p:cTn id="23" dur="250"/>
                                        <p:tgtEl>
                                          <p:spTgt spid="167">
                                            <p:txEl>
                                              <p:pRg st="3" end="3"/>
                                            </p:txEl>
                                          </p:spTgt>
                                        </p:tgtEl>
                                      </p:cBhvr>
                                    </p:animEffect>
                                  </p:childTnLst>
                                </p:cTn>
                              </p:par>
                            </p:childTnLst>
                          </p:cTn>
                        </p:par>
                        <p:par>
                          <p:cTn id="24" fill="hold">
                            <p:stCondLst>
                              <p:cond delay="750"/>
                            </p:stCondLst>
                            <p:childTnLst>
                              <p:par>
                                <p:cTn id="25" presetID="9" presetClass="entr" fill="hold" grpId="0" nodeType="afterEffect">
                                  <p:stCondLst>
                                    <p:cond delay="0"/>
                                  </p:stCondLst>
                                  <p:iterate>
                                    <p:tmAbs val="0"/>
                                  </p:iterate>
                                  <p:childTnLst>
                                    <p:set>
                                      <p:cBhvr>
                                        <p:cTn id="26" fill="hold"/>
                                        <p:tgtEl>
                                          <p:spTgt spid="167">
                                            <p:txEl>
                                              <p:pRg st="4" end="4"/>
                                            </p:txEl>
                                          </p:spTgt>
                                        </p:tgtEl>
                                        <p:attrNameLst>
                                          <p:attrName>style.visibility</p:attrName>
                                        </p:attrNameLst>
                                      </p:cBhvr>
                                      <p:to>
                                        <p:strVal val="visible"/>
                                      </p:to>
                                    </p:set>
                                    <p:animEffect transition="in" filter="dissolve">
                                      <p:cBhvr>
                                        <p:cTn id="27" dur="25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69"/>
                                        </p:tgtEl>
                                        <p:attrNameLst>
                                          <p:attrName>style.visibility</p:attrName>
                                        </p:attrNameLst>
                                      </p:cBhvr>
                                      <p:to>
                                        <p:strVal val="visible"/>
                                      </p:to>
                                    </p:set>
                                  </p:childTnLst>
                                </p:cTn>
                              </p:par>
                            </p:childTnLst>
                          </p:cTn>
                        </p:par>
                        <p:par>
                          <p:cTn id="32" fill="hold">
                            <p:stCondLst>
                              <p:cond delay="0"/>
                            </p:stCondLst>
                            <p:childTnLst>
                              <p:par>
                                <p:cTn id="33" presetID="9" presetClass="entr" fill="hold" grpId="0" nodeType="afterEffect">
                                  <p:stCondLst>
                                    <p:cond delay="0"/>
                                  </p:stCondLst>
                                  <p:iterate>
                                    <p:tmAbs val="0"/>
                                  </p:iterate>
                                  <p:childTnLst>
                                    <p:set>
                                      <p:cBhvr>
                                        <p:cTn id="34" fill="hold"/>
                                        <p:tgtEl>
                                          <p:spTgt spid="167">
                                            <p:txEl>
                                              <p:pRg st="5" end="5"/>
                                            </p:txEl>
                                          </p:spTgt>
                                        </p:tgtEl>
                                        <p:attrNameLst>
                                          <p:attrName>style.visibility</p:attrName>
                                        </p:attrNameLst>
                                      </p:cBhvr>
                                      <p:to>
                                        <p:strVal val="visible"/>
                                      </p:to>
                                    </p:set>
                                    <p:animEffect transition="in" filter="dissolve">
                                      <p:cBhvr>
                                        <p:cTn id="35" dur="250"/>
                                        <p:tgtEl>
                                          <p:spTgt spid="167">
                                            <p:txEl>
                                              <p:pRg st="5" end="5"/>
                                            </p:txEl>
                                          </p:spTgt>
                                        </p:tgtEl>
                                      </p:cBhvr>
                                    </p:animEffect>
                                  </p:childTnLst>
                                </p:cTn>
                              </p:par>
                            </p:childTnLst>
                          </p:cTn>
                        </p:par>
                        <p:par>
                          <p:cTn id="36" fill="hold">
                            <p:stCondLst>
                              <p:cond delay="250"/>
                            </p:stCondLst>
                            <p:childTnLst>
                              <p:par>
                                <p:cTn id="37" presetID="9" presetClass="entr" fill="hold" grpId="0" nodeType="afterEffect">
                                  <p:stCondLst>
                                    <p:cond delay="0"/>
                                  </p:stCondLst>
                                  <p:iterate>
                                    <p:tmAbs val="0"/>
                                  </p:iterate>
                                  <p:childTnLst>
                                    <p:set>
                                      <p:cBhvr>
                                        <p:cTn id="38" fill="hold"/>
                                        <p:tgtEl>
                                          <p:spTgt spid="167">
                                            <p:txEl>
                                              <p:pRg st="6" end="6"/>
                                            </p:txEl>
                                          </p:spTgt>
                                        </p:tgtEl>
                                        <p:attrNameLst>
                                          <p:attrName>style.visibility</p:attrName>
                                        </p:attrNameLst>
                                      </p:cBhvr>
                                      <p:to>
                                        <p:strVal val="visible"/>
                                      </p:to>
                                    </p:set>
                                    <p:animEffect transition="in" filter="dissolve">
                                      <p:cBhvr>
                                        <p:cTn id="39" dur="250"/>
                                        <p:tgtEl>
                                          <p:spTgt spid="167">
                                            <p:txEl>
                                              <p:pRg st="6" end="6"/>
                                            </p:txEl>
                                          </p:spTgt>
                                        </p:tgtEl>
                                      </p:cBhvr>
                                    </p:animEffect>
                                  </p:childTnLst>
                                </p:cTn>
                              </p:par>
                            </p:childTnLst>
                          </p:cTn>
                        </p:par>
                        <p:par>
                          <p:cTn id="40" fill="hold">
                            <p:stCondLst>
                              <p:cond delay="500"/>
                            </p:stCondLst>
                            <p:childTnLst>
                              <p:par>
                                <p:cTn id="41" presetID="9" presetClass="entr" fill="hold" grpId="0" nodeType="afterEffect">
                                  <p:stCondLst>
                                    <p:cond delay="0"/>
                                  </p:stCondLst>
                                  <p:iterate>
                                    <p:tmAbs val="0"/>
                                  </p:iterate>
                                  <p:childTnLst>
                                    <p:set>
                                      <p:cBhvr>
                                        <p:cTn id="42" fill="hold"/>
                                        <p:tgtEl>
                                          <p:spTgt spid="167">
                                            <p:txEl>
                                              <p:pRg st="7" end="7"/>
                                            </p:txEl>
                                          </p:spTgt>
                                        </p:tgtEl>
                                        <p:attrNameLst>
                                          <p:attrName>style.visibility</p:attrName>
                                        </p:attrNameLst>
                                      </p:cBhvr>
                                      <p:to>
                                        <p:strVal val="visible"/>
                                      </p:to>
                                    </p:set>
                                    <p:animEffect transition="in" filter="dissolve">
                                      <p:cBhvr>
                                        <p:cTn id="43" dur="250"/>
                                        <p:tgtEl>
                                          <p:spTgt spid="167">
                                            <p:txEl>
                                              <p:pRg st="7" end="7"/>
                                            </p:txEl>
                                          </p:spTgt>
                                        </p:tgtEl>
                                      </p:cBhvr>
                                    </p:animEffect>
                                  </p:childTnLst>
                                </p:cTn>
                              </p:par>
                            </p:childTnLst>
                          </p:cTn>
                        </p:par>
                        <p:par>
                          <p:cTn id="44" fill="hold">
                            <p:stCondLst>
                              <p:cond delay="750"/>
                            </p:stCondLst>
                            <p:childTnLst>
                              <p:par>
                                <p:cTn id="45" presetID="9" presetClass="entr" fill="hold" grpId="0" nodeType="afterEffect">
                                  <p:stCondLst>
                                    <p:cond delay="0"/>
                                  </p:stCondLst>
                                  <p:iterate>
                                    <p:tmAbs val="0"/>
                                  </p:iterate>
                                  <p:childTnLst>
                                    <p:set>
                                      <p:cBhvr>
                                        <p:cTn id="46" fill="hold"/>
                                        <p:tgtEl>
                                          <p:spTgt spid="167">
                                            <p:txEl>
                                              <p:pRg st="8" end="8"/>
                                            </p:txEl>
                                          </p:spTgt>
                                        </p:tgtEl>
                                        <p:attrNameLst>
                                          <p:attrName>style.visibility</p:attrName>
                                        </p:attrNameLst>
                                      </p:cBhvr>
                                      <p:to>
                                        <p:strVal val="visible"/>
                                      </p:to>
                                    </p:set>
                                    <p:animEffect transition="in" filter="dissolve">
                                      <p:cBhvr>
                                        <p:cTn id="47" dur="250"/>
                                        <p:tgtEl>
                                          <p:spTgt spid="167">
                                            <p:txEl>
                                              <p:pRg st="8" end="8"/>
                                            </p:txEl>
                                          </p:spTgt>
                                        </p:tgtEl>
                                      </p:cBhvr>
                                    </p:animEffect>
                                  </p:childTnLst>
                                </p:cTn>
                              </p:par>
                            </p:childTnLst>
                          </p:cTn>
                        </p:par>
                        <p:par>
                          <p:cTn id="48" fill="hold">
                            <p:stCondLst>
                              <p:cond delay="1000"/>
                            </p:stCondLst>
                            <p:childTnLst>
                              <p:par>
                                <p:cTn id="49" presetID="9" presetClass="entr" fill="hold" grpId="0" nodeType="afterEffect">
                                  <p:stCondLst>
                                    <p:cond delay="0"/>
                                  </p:stCondLst>
                                  <p:iterate>
                                    <p:tmAbs val="0"/>
                                  </p:iterate>
                                  <p:childTnLst>
                                    <p:set>
                                      <p:cBhvr>
                                        <p:cTn id="50" fill="hold"/>
                                        <p:tgtEl>
                                          <p:spTgt spid="167">
                                            <p:txEl>
                                              <p:pRg st="9" end="9"/>
                                            </p:txEl>
                                          </p:spTgt>
                                        </p:tgtEl>
                                        <p:attrNameLst>
                                          <p:attrName>style.visibility</p:attrName>
                                        </p:attrNameLst>
                                      </p:cBhvr>
                                      <p:to>
                                        <p:strVal val="visible"/>
                                      </p:to>
                                    </p:set>
                                    <p:animEffect transition="in" filter="dissolve">
                                      <p:cBhvr>
                                        <p:cTn id="51" dur="250"/>
                                        <p:tgtEl>
                                          <p:spTgt spid="167">
                                            <p:txEl>
                                              <p:pRg st="9" end="9"/>
                                            </p:txEl>
                                          </p:spTgt>
                                        </p:tgtEl>
                                      </p:cBhvr>
                                    </p:animEffect>
                                  </p:childTnLst>
                                </p:cTn>
                              </p:par>
                            </p:childTnLst>
                          </p:cTn>
                        </p:par>
                        <p:par>
                          <p:cTn id="52" fill="hold">
                            <p:stCondLst>
                              <p:cond delay="1250"/>
                            </p:stCondLst>
                            <p:childTnLst>
                              <p:par>
                                <p:cTn id="53" presetID="9" presetClass="entr" fill="hold" grpId="0" nodeType="afterEffect">
                                  <p:stCondLst>
                                    <p:cond delay="0"/>
                                  </p:stCondLst>
                                  <p:iterate>
                                    <p:tmAbs val="0"/>
                                  </p:iterate>
                                  <p:childTnLst>
                                    <p:set>
                                      <p:cBhvr>
                                        <p:cTn id="54" fill="hold"/>
                                        <p:tgtEl>
                                          <p:spTgt spid="167">
                                            <p:txEl>
                                              <p:pRg st="10" end="10"/>
                                            </p:txEl>
                                          </p:spTgt>
                                        </p:tgtEl>
                                        <p:attrNameLst>
                                          <p:attrName>style.visibility</p:attrName>
                                        </p:attrNameLst>
                                      </p:cBhvr>
                                      <p:to>
                                        <p:strVal val="visible"/>
                                      </p:to>
                                    </p:set>
                                    <p:animEffect transition="in" filter="dissolve">
                                      <p:cBhvr>
                                        <p:cTn id="55" dur="250"/>
                                        <p:tgtEl>
                                          <p:spTgt spid="167">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p:tmAbs val="0"/>
                                  </p:iterate>
                                  <p:childTnLst>
                                    <p:set>
                                      <p:cBhvr>
                                        <p:cTn id="59"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bldLvl="5" animBg="1" advAuto="0"/>
      <p:bldP spid="168" grpId="0" animBg="1" advAuto="0"/>
      <p:bldP spid="16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381001" y="627937"/>
            <a:ext cx="7804547" cy="1138535"/>
          </a:xfrm>
          <a:prstGeom prst="rect">
            <a:avLst/>
          </a:prstGeom>
        </p:spPr>
        <p:txBody>
          <a:bodyPr>
            <a:normAutofit/>
          </a:bodyPr>
          <a:lstStyle/>
          <a:p>
            <a:r>
              <a:rPr lang="en-CA" sz="3200" dirty="0"/>
              <a:t>Features of Cookie Theft’s description</a:t>
            </a:r>
            <a:endParaRPr sz="3200" dirty="0"/>
          </a:p>
        </p:txBody>
      </p:sp>
      <p:sp>
        <p:nvSpPr>
          <p:cNvPr id="175" name="Shape 175"/>
          <p:cNvSpPr>
            <a:spLocks noGrp="1"/>
          </p:cNvSpPr>
          <p:nvPr>
            <p:ph type="body" idx="1"/>
          </p:nvPr>
        </p:nvSpPr>
        <p:spPr>
          <a:xfrm>
            <a:off x="685801" y="1469008"/>
            <a:ext cx="6645473" cy="4267200"/>
          </a:xfrm>
          <a:prstGeom prst="rect">
            <a:avLst/>
          </a:prstGeom>
        </p:spPr>
        <p:txBody>
          <a:bodyPr>
            <a:normAutofit fontScale="62500" lnSpcReduction="20000"/>
          </a:bodyPr>
          <a:lstStyle/>
          <a:p>
            <a:pPr marL="0" indent="0">
              <a:spcBef>
                <a:spcPts val="600"/>
              </a:spcBef>
              <a:buNone/>
              <a:defRPr i="1">
                <a:latin typeface="Helvetica"/>
                <a:ea typeface="Helvetica"/>
                <a:cs typeface="Helvetica"/>
                <a:sym typeface="Helvetica"/>
              </a:defRPr>
            </a:pPr>
            <a:r>
              <a:rPr sz="2900" b="1" dirty="0"/>
              <a:t>Psycholinguistics features:</a:t>
            </a:r>
          </a:p>
          <a:p>
            <a:pPr lvl="1">
              <a:spcBef>
                <a:spcPts val="600"/>
              </a:spcBef>
              <a:defRPr sz="2800"/>
            </a:pPr>
            <a:r>
              <a:rPr dirty="0"/>
              <a:t>Age-of-acquisition, frequency, familiarity, </a:t>
            </a:r>
            <a:r>
              <a:rPr dirty="0" err="1"/>
              <a:t>imageability</a:t>
            </a:r>
            <a:r>
              <a:rPr dirty="0"/>
              <a:t>, concreteness scores </a:t>
            </a:r>
          </a:p>
          <a:p>
            <a:pPr lvl="1">
              <a:spcBef>
                <a:spcPts val="600"/>
              </a:spcBef>
              <a:defRPr sz="2800"/>
            </a:pPr>
            <a:r>
              <a:rPr dirty="0"/>
              <a:t>Scores came from MRC Psycholinguistic database</a:t>
            </a:r>
          </a:p>
          <a:p>
            <a:pPr marL="0" indent="0">
              <a:spcBef>
                <a:spcPts val="600"/>
              </a:spcBef>
              <a:buNone/>
              <a:defRPr i="1">
                <a:latin typeface="Helvetica"/>
                <a:ea typeface="Helvetica"/>
                <a:cs typeface="Helvetica"/>
                <a:sym typeface="Helvetica"/>
              </a:defRPr>
            </a:pPr>
            <a:r>
              <a:rPr sz="2900" b="1" dirty="0"/>
              <a:t>Vocabulary richness:</a:t>
            </a:r>
          </a:p>
          <a:p>
            <a:pPr lvl="1">
              <a:spcBef>
                <a:spcPts val="600"/>
              </a:spcBef>
              <a:defRPr sz="2800"/>
            </a:pPr>
            <a:r>
              <a:rPr dirty="0"/>
              <a:t>Number of different metrics used to assess lexical diversity</a:t>
            </a:r>
          </a:p>
          <a:p>
            <a:pPr lvl="1">
              <a:spcBef>
                <a:spcPts val="600"/>
              </a:spcBef>
              <a:defRPr sz="2800"/>
            </a:pPr>
            <a:r>
              <a:rPr dirty="0"/>
              <a:t>Type-token ratio, moving-average type-token ratio, Brunet’s index, and </a:t>
            </a:r>
            <a:r>
              <a:rPr dirty="0" err="1"/>
              <a:t>Honore</a:t>
            </a:r>
            <a:r>
              <a:rPr dirty="0"/>
              <a:t> ́’s statistic. </a:t>
            </a:r>
          </a:p>
          <a:p>
            <a:pPr marL="0" indent="0">
              <a:spcBef>
                <a:spcPts val="600"/>
              </a:spcBef>
              <a:buNone/>
              <a:defRPr i="1">
                <a:latin typeface="Helvetica"/>
                <a:ea typeface="Helvetica"/>
                <a:cs typeface="Helvetica"/>
                <a:sym typeface="Helvetica"/>
              </a:defRPr>
            </a:pPr>
            <a:r>
              <a:rPr sz="2900" b="1" dirty="0"/>
              <a:t>Information content:</a:t>
            </a:r>
          </a:p>
          <a:p>
            <a:pPr lvl="1">
              <a:spcBef>
                <a:spcPts val="600"/>
              </a:spcBef>
              <a:defRPr sz="2800"/>
            </a:pPr>
            <a:r>
              <a:rPr dirty="0"/>
              <a:t>Cookie-theft test related keywords</a:t>
            </a:r>
          </a:p>
          <a:p>
            <a:pPr marL="234385" lvl="1" indent="0">
              <a:spcBef>
                <a:spcPts val="600"/>
              </a:spcBef>
              <a:buNone/>
              <a:defRPr sz="2800"/>
            </a:pPr>
            <a:r>
              <a:rPr dirty="0" err="1"/>
              <a:t>eg</a:t>
            </a:r>
            <a:r>
              <a:rPr dirty="0"/>
              <a:t>. “Kitchen”, “mother”, “washing”, “sink”, “stealing”</a:t>
            </a:r>
          </a:p>
          <a:p>
            <a:pPr marL="0" indent="0">
              <a:spcBef>
                <a:spcPts val="600"/>
              </a:spcBef>
              <a:buNone/>
              <a:defRPr i="1">
                <a:latin typeface="Helvetica"/>
                <a:ea typeface="Helvetica"/>
                <a:cs typeface="Helvetica"/>
                <a:sym typeface="Helvetica"/>
              </a:defRPr>
            </a:pPr>
            <a:r>
              <a:rPr sz="2900" b="1" dirty="0"/>
              <a:t>Repetitiveness:</a:t>
            </a:r>
          </a:p>
          <a:p>
            <a:pPr lvl="1">
              <a:spcBef>
                <a:spcPts val="600"/>
              </a:spcBef>
              <a:defRPr sz="2800">
                <a:latin typeface="Helvetica"/>
                <a:ea typeface="Helvetica"/>
                <a:cs typeface="Helvetica"/>
                <a:sym typeface="Helvetica"/>
              </a:defRPr>
            </a:pPr>
            <a:r>
              <a:rPr dirty="0"/>
              <a:t>Cosine similarity between utterances </a:t>
            </a:r>
          </a:p>
        </p:txBody>
      </p:sp>
      <p:sp>
        <p:nvSpPr>
          <p:cNvPr id="176" name="Shape 176"/>
          <p:cNvSpPr>
            <a:spLocks noGrp="1"/>
          </p:cNvSpPr>
          <p:nvPr>
            <p:ph type="sldNum" sz="quarter" idx="4294967295"/>
          </p:nvPr>
        </p:nvSpPr>
        <p:spPr>
          <a:xfrm>
            <a:off x="4443617" y="5736208"/>
            <a:ext cx="250068" cy="248658"/>
          </a:xfrm>
          <a:prstGeom prst="rect">
            <a:avLst/>
          </a:prstGeom>
          <a:extLst>
            <a:ext uri="{C572A759-6A51-4108-AA02-DFA0A04FC94B}">
              <ma14:wrappingTextBoxFlag xmlns:ma14="http://schemas.microsoft.com/office/mac/drawingml/2011/main" xmlns=""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17</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301074307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dissolve">
                                      <p:cBhvr>
                                        <p:cTn id="7" dur="250"/>
                                        <p:tgtEl>
                                          <p:spTgt spid="175">
                                            <p:bg/>
                                          </p:spTgt>
                                        </p:tgtEl>
                                      </p:cBhvr>
                                    </p:animEffect>
                                  </p:childTnLst>
                                </p:cTn>
                              </p:par>
                              <p:par>
                                <p:cTn id="8" presetID="9" presetClass="entr" presetSubtype="0" fill="hold" grpId="0" nodeType="withEffect">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dissolve">
                                      <p:cBhvr>
                                        <p:cTn id="10" dur="250"/>
                                        <p:tgtEl>
                                          <p:spTgt spid="175">
                                            <p:txEl>
                                              <p:pRg st="0" end="0"/>
                                            </p:txEl>
                                          </p:spTgt>
                                        </p:tgtEl>
                                      </p:cBhvr>
                                    </p:animEffect>
                                  </p:childTnLst>
                                </p:cTn>
                              </p:par>
                            </p:childTnLst>
                          </p:cTn>
                        </p:par>
                        <p:par>
                          <p:cTn id="11" fill="hold">
                            <p:stCondLst>
                              <p:cond delay="250"/>
                            </p:stCondLst>
                            <p:childTnLst>
                              <p:par>
                                <p:cTn id="12" presetID="9" presetClass="entr" fill="hold" grpId="0" nodeType="afterEffect">
                                  <p:stCondLst>
                                    <p:cond delay="0"/>
                                  </p:stCondLst>
                                  <p:iterate>
                                    <p:tmAbs val="0"/>
                                  </p:iterate>
                                  <p:childTnLst>
                                    <p:set>
                                      <p:cBhvr>
                                        <p:cTn id="13" fill="hold"/>
                                        <p:tgtEl>
                                          <p:spTgt spid="175">
                                            <p:txEl>
                                              <p:pRg st="1" end="1"/>
                                            </p:txEl>
                                          </p:spTgt>
                                        </p:tgtEl>
                                        <p:attrNameLst>
                                          <p:attrName>style.visibility</p:attrName>
                                        </p:attrNameLst>
                                      </p:cBhvr>
                                      <p:to>
                                        <p:strVal val="visible"/>
                                      </p:to>
                                    </p:set>
                                    <p:animEffect transition="in" filter="dissolve">
                                      <p:cBhvr>
                                        <p:cTn id="14" dur="250"/>
                                        <p:tgtEl>
                                          <p:spTgt spid="175">
                                            <p:txEl>
                                              <p:pRg st="1" end="1"/>
                                            </p:txEl>
                                          </p:spTgt>
                                        </p:tgtEl>
                                      </p:cBhvr>
                                    </p:animEffect>
                                  </p:childTnLst>
                                </p:cTn>
                              </p:par>
                            </p:childTnLst>
                          </p:cTn>
                        </p:par>
                        <p:par>
                          <p:cTn id="15" fill="hold">
                            <p:stCondLst>
                              <p:cond delay="500"/>
                            </p:stCondLst>
                            <p:childTnLst>
                              <p:par>
                                <p:cTn id="16" presetID="9" presetClass="entr" fill="hold" grpId="0" nodeType="afterEffect">
                                  <p:stCondLst>
                                    <p:cond delay="0"/>
                                  </p:stCondLst>
                                  <p:iterate>
                                    <p:tmAbs val="0"/>
                                  </p:iterate>
                                  <p:childTnLst>
                                    <p:set>
                                      <p:cBhvr>
                                        <p:cTn id="17" fill="hold"/>
                                        <p:tgtEl>
                                          <p:spTgt spid="175">
                                            <p:txEl>
                                              <p:pRg st="2" end="2"/>
                                            </p:txEl>
                                          </p:spTgt>
                                        </p:tgtEl>
                                        <p:attrNameLst>
                                          <p:attrName>style.visibility</p:attrName>
                                        </p:attrNameLst>
                                      </p:cBhvr>
                                      <p:to>
                                        <p:strVal val="visible"/>
                                      </p:to>
                                    </p:set>
                                    <p:animEffect transition="in" filter="dissolve">
                                      <p:cBhvr>
                                        <p:cTn id="18" dur="250"/>
                                        <p:tgtEl>
                                          <p:spTgt spid="175">
                                            <p:txEl>
                                              <p:pRg st="2" end="2"/>
                                            </p:txEl>
                                          </p:spTgt>
                                        </p:tgtEl>
                                      </p:cBhvr>
                                    </p:animEffect>
                                  </p:childTnLst>
                                </p:cTn>
                              </p:par>
                            </p:childTnLst>
                          </p:cTn>
                        </p:par>
                        <p:par>
                          <p:cTn id="19" fill="hold">
                            <p:stCondLst>
                              <p:cond delay="750"/>
                            </p:stCondLst>
                            <p:childTnLst>
                              <p:par>
                                <p:cTn id="20" presetID="9" presetClass="entr" fill="hold" grpId="0" nodeType="afterEffect">
                                  <p:stCondLst>
                                    <p:cond delay="0"/>
                                  </p:stCondLst>
                                  <p:iterate>
                                    <p:tmAbs val="0"/>
                                  </p:iterate>
                                  <p:childTnLst>
                                    <p:set>
                                      <p:cBhvr>
                                        <p:cTn id="21" fill="hold"/>
                                        <p:tgtEl>
                                          <p:spTgt spid="175">
                                            <p:txEl>
                                              <p:pRg st="3" end="3"/>
                                            </p:txEl>
                                          </p:spTgt>
                                        </p:tgtEl>
                                        <p:attrNameLst>
                                          <p:attrName>style.visibility</p:attrName>
                                        </p:attrNameLst>
                                      </p:cBhvr>
                                      <p:to>
                                        <p:strVal val="visible"/>
                                      </p:to>
                                    </p:set>
                                    <p:animEffect transition="in" filter="dissolve">
                                      <p:cBhvr>
                                        <p:cTn id="22" dur="250"/>
                                        <p:tgtEl>
                                          <p:spTgt spid="175">
                                            <p:txEl>
                                              <p:pRg st="3" end="3"/>
                                            </p:txEl>
                                          </p:spTgt>
                                        </p:tgtEl>
                                      </p:cBhvr>
                                    </p:animEffect>
                                  </p:childTnLst>
                                </p:cTn>
                              </p:par>
                            </p:childTnLst>
                          </p:cTn>
                        </p:par>
                        <p:par>
                          <p:cTn id="23" fill="hold">
                            <p:stCondLst>
                              <p:cond delay="1000"/>
                            </p:stCondLst>
                            <p:childTnLst>
                              <p:par>
                                <p:cTn id="24" presetID="9" presetClass="entr" fill="hold" grpId="0" nodeType="afterEffect">
                                  <p:stCondLst>
                                    <p:cond delay="0"/>
                                  </p:stCondLst>
                                  <p:iterate>
                                    <p:tmAbs val="0"/>
                                  </p:iterate>
                                  <p:childTnLst>
                                    <p:set>
                                      <p:cBhvr>
                                        <p:cTn id="25" fill="hold"/>
                                        <p:tgtEl>
                                          <p:spTgt spid="175">
                                            <p:txEl>
                                              <p:pRg st="4" end="4"/>
                                            </p:txEl>
                                          </p:spTgt>
                                        </p:tgtEl>
                                        <p:attrNameLst>
                                          <p:attrName>style.visibility</p:attrName>
                                        </p:attrNameLst>
                                      </p:cBhvr>
                                      <p:to>
                                        <p:strVal val="visible"/>
                                      </p:to>
                                    </p:set>
                                    <p:animEffect transition="in" filter="dissolve">
                                      <p:cBhvr>
                                        <p:cTn id="26" dur="250"/>
                                        <p:tgtEl>
                                          <p:spTgt spid="175">
                                            <p:txEl>
                                              <p:pRg st="4" end="4"/>
                                            </p:txEl>
                                          </p:spTgt>
                                        </p:tgtEl>
                                      </p:cBhvr>
                                    </p:animEffect>
                                  </p:childTnLst>
                                </p:cTn>
                              </p:par>
                            </p:childTnLst>
                          </p:cTn>
                        </p:par>
                        <p:par>
                          <p:cTn id="27" fill="hold">
                            <p:stCondLst>
                              <p:cond delay="1250"/>
                            </p:stCondLst>
                            <p:childTnLst>
                              <p:par>
                                <p:cTn id="28" presetID="9" presetClass="entr" fill="hold" grpId="0" nodeType="afterEffect">
                                  <p:stCondLst>
                                    <p:cond delay="0"/>
                                  </p:stCondLst>
                                  <p:iterate>
                                    <p:tmAbs val="0"/>
                                  </p:iterate>
                                  <p:childTnLst>
                                    <p:set>
                                      <p:cBhvr>
                                        <p:cTn id="29" fill="hold"/>
                                        <p:tgtEl>
                                          <p:spTgt spid="175">
                                            <p:txEl>
                                              <p:pRg st="5" end="5"/>
                                            </p:txEl>
                                          </p:spTgt>
                                        </p:tgtEl>
                                        <p:attrNameLst>
                                          <p:attrName>style.visibility</p:attrName>
                                        </p:attrNameLst>
                                      </p:cBhvr>
                                      <p:to>
                                        <p:strVal val="visible"/>
                                      </p:to>
                                    </p:set>
                                    <p:animEffect transition="in" filter="dissolve">
                                      <p:cBhvr>
                                        <p:cTn id="30" dur="250"/>
                                        <p:tgtEl>
                                          <p:spTgt spid="175">
                                            <p:txEl>
                                              <p:pRg st="5" end="5"/>
                                            </p:txEl>
                                          </p:spTgt>
                                        </p:tgtEl>
                                      </p:cBhvr>
                                    </p:animEffect>
                                  </p:childTnLst>
                                </p:cTn>
                              </p:par>
                            </p:childTnLst>
                          </p:cTn>
                        </p:par>
                        <p:par>
                          <p:cTn id="31" fill="hold">
                            <p:stCondLst>
                              <p:cond delay="1500"/>
                            </p:stCondLst>
                            <p:childTnLst>
                              <p:par>
                                <p:cTn id="32" presetID="9" presetClass="entr" fill="hold" grpId="0" nodeType="afterEffect">
                                  <p:stCondLst>
                                    <p:cond delay="0"/>
                                  </p:stCondLst>
                                  <p:iterate>
                                    <p:tmAbs val="0"/>
                                  </p:iterate>
                                  <p:childTnLst>
                                    <p:set>
                                      <p:cBhvr>
                                        <p:cTn id="33" fill="hold"/>
                                        <p:tgtEl>
                                          <p:spTgt spid="175">
                                            <p:txEl>
                                              <p:pRg st="6" end="6"/>
                                            </p:txEl>
                                          </p:spTgt>
                                        </p:tgtEl>
                                        <p:attrNameLst>
                                          <p:attrName>style.visibility</p:attrName>
                                        </p:attrNameLst>
                                      </p:cBhvr>
                                      <p:to>
                                        <p:strVal val="visible"/>
                                      </p:to>
                                    </p:set>
                                    <p:animEffect transition="in" filter="dissolve">
                                      <p:cBhvr>
                                        <p:cTn id="34" dur="250"/>
                                        <p:tgtEl>
                                          <p:spTgt spid="175">
                                            <p:txEl>
                                              <p:pRg st="6" end="6"/>
                                            </p:txEl>
                                          </p:spTgt>
                                        </p:tgtEl>
                                      </p:cBhvr>
                                    </p:animEffect>
                                  </p:childTnLst>
                                </p:cTn>
                              </p:par>
                            </p:childTnLst>
                          </p:cTn>
                        </p:par>
                        <p:par>
                          <p:cTn id="35" fill="hold">
                            <p:stCondLst>
                              <p:cond delay="1750"/>
                            </p:stCondLst>
                            <p:childTnLst>
                              <p:par>
                                <p:cTn id="36" presetID="9" presetClass="entr" fill="hold" grpId="0" nodeType="afterEffect">
                                  <p:stCondLst>
                                    <p:cond delay="0"/>
                                  </p:stCondLst>
                                  <p:iterate>
                                    <p:tmAbs val="0"/>
                                  </p:iterate>
                                  <p:childTnLst>
                                    <p:set>
                                      <p:cBhvr>
                                        <p:cTn id="37" fill="hold"/>
                                        <p:tgtEl>
                                          <p:spTgt spid="175">
                                            <p:txEl>
                                              <p:pRg st="7" end="7"/>
                                            </p:txEl>
                                          </p:spTgt>
                                        </p:tgtEl>
                                        <p:attrNameLst>
                                          <p:attrName>style.visibility</p:attrName>
                                        </p:attrNameLst>
                                      </p:cBhvr>
                                      <p:to>
                                        <p:strVal val="visible"/>
                                      </p:to>
                                    </p:set>
                                    <p:animEffect transition="in" filter="dissolve">
                                      <p:cBhvr>
                                        <p:cTn id="38" dur="250"/>
                                        <p:tgtEl>
                                          <p:spTgt spid="175">
                                            <p:txEl>
                                              <p:pRg st="7" end="7"/>
                                            </p:txEl>
                                          </p:spTgt>
                                        </p:tgtEl>
                                      </p:cBhvr>
                                    </p:animEffect>
                                  </p:childTnLst>
                                </p:cTn>
                              </p:par>
                            </p:childTnLst>
                          </p:cTn>
                        </p:par>
                        <p:par>
                          <p:cTn id="39" fill="hold">
                            <p:stCondLst>
                              <p:cond delay="2000"/>
                            </p:stCondLst>
                            <p:childTnLst>
                              <p:par>
                                <p:cTn id="40" presetID="9" presetClass="entr" fill="hold" grpId="0" nodeType="afterEffect">
                                  <p:stCondLst>
                                    <p:cond delay="0"/>
                                  </p:stCondLst>
                                  <p:iterate>
                                    <p:tmAbs val="0"/>
                                  </p:iterate>
                                  <p:childTnLst>
                                    <p:set>
                                      <p:cBhvr>
                                        <p:cTn id="41" fill="hold"/>
                                        <p:tgtEl>
                                          <p:spTgt spid="175">
                                            <p:txEl>
                                              <p:pRg st="8" end="8"/>
                                            </p:txEl>
                                          </p:spTgt>
                                        </p:tgtEl>
                                        <p:attrNameLst>
                                          <p:attrName>style.visibility</p:attrName>
                                        </p:attrNameLst>
                                      </p:cBhvr>
                                      <p:to>
                                        <p:strVal val="visible"/>
                                      </p:to>
                                    </p:set>
                                    <p:animEffect transition="in" filter="dissolve">
                                      <p:cBhvr>
                                        <p:cTn id="42" dur="250"/>
                                        <p:tgtEl>
                                          <p:spTgt spid="175">
                                            <p:txEl>
                                              <p:pRg st="8" end="8"/>
                                            </p:txEl>
                                          </p:spTgt>
                                        </p:tgtEl>
                                      </p:cBhvr>
                                    </p:animEffect>
                                  </p:childTnLst>
                                </p:cTn>
                              </p:par>
                            </p:childTnLst>
                          </p:cTn>
                        </p:par>
                        <p:par>
                          <p:cTn id="43" fill="hold">
                            <p:stCondLst>
                              <p:cond delay="2250"/>
                            </p:stCondLst>
                            <p:childTnLst>
                              <p:par>
                                <p:cTn id="44" presetID="9" presetClass="entr" fill="hold" grpId="0" nodeType="afterEffect">
                                  <p:stCondLst>
                                    <p:cond delay="0"/>
                                  </p:stCondLst>
                                  <p:iterate>
                                    <p:tmAbs val="0"/>
                                  </p:iterate>
                                  <p:childTnLst>
                                    <p:set>
                                      <p:cBhvr>
                                        <p:cTn id="45" fill="hold"/>
                                        <p:tgtEl>
                                          <p:spTgt spid="175">
                                            <p:txEl>
                                              <p:pRg st="9" end="9"/>
                                            </p:txEl>
                                          </p:spTgt>
                                        </p:tgtEl>
                                        <p:attrNameLst>
                                          <p:attrName>style.visibility</p:attrName>
                                        </p:attrNameLst>
                                      </p:cBhvr>
                                      <p:to>
                                        <p:strVal val="visible"/>
                                      </p:to>
                                    </p:set>
                                    <p:animEffect transition="in" filter="dissolve">
                                      <p:cBhvr>
                                        <p:cTn id="46" dur="250"/>
                                        <p:tgtEl>
                                          <p:spTgt spid="175">
                                            <p:txEl>
                                              <p:pRg st="9" end="9"/>
                                            </p:txEl>
                                          </p:spTgt>
                                        </p:tgtEl>
                                      </p:cBhvr>
                                    </p:animEffect>
                                  </p:childTnLst>
                                </p:cTn>
                              </p:par>
                            </p:childTnLst>
                          </p:cTn>
                        </p:par>
                        <p:par>
                          <p:cTn id="47" fill="hold">
                            <p:stCondLst>
                              <p:cond delay="2500"/>
                            </p:stCondLst>
                            <p:childTnLst>
                              <p:par>
                                <p:cTn id="48" presetID="9" presetClass="entr" fill="hold" grpId="0" nodeType="afterEffect">
                                  <p:stCondLst>
                                    <p:cond delay="0"/>
                                  </p:stCondLst>
                                  <p:iterate>
                                    <p:tmAbs val="0"/>
                                  </p:iterate>
                                  <p:childTnLst>
                                    <p:set>
                                      <p:cBhvr>
                                        <p:cTn id="49" fill="hold"/>
                                        <p:tgtEl>
                                          <p:spTgt spid="175">
                                            <p:txEl>
                                              <p:pRg st="10" end="10"/>
                                            </p:txEl>
                                          </p:spTgt>
                                        </p:tgtEl>
                                        <p:attrNameLst>
                                          <p:attrName>style.visibility</p:attrName>
                                        </p:attrNameLst>
                                      </p:cBhvr>
                                      <p:to>
                                        <p:strVal val="visible"/>
                                      </p:to>
                                    </p:set>
                                    <p:animEffect transition="in" filter="dissolve">
                                      <p:cBhvr>
                                        <p:cTn id="50" dur="250"/>
                                        <p:tgtEl>
                                          <p:spTgt spid="1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E1AA-3C2E-47FD-B14F-EDD813AC534E}"/>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DB4AFAD0-CA76-4FF2-89CF-AFBA9BAF2E8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55BBCC6-251B-4803-9637-8F5FC8027329}"/>
              </a:ext>
            </a:extLst>
          </p:cNvPr>
          <p:cNvSpPr>
            <a:spLocks noGrp="1"/>
          </p:cNvSpPr>
          <p:nvPr>
            <p:ph type="sldNum" sz="quarter" idx="2"/>
          </p:nvPr>
        </p:nvSpPr>
        <p:spPr/>
        <p:txBody>
          <a:bodyPr/>
          <a:lstStyle/>
          <a:p>
            <a:fld id="{86CB4B4D-7CA3-9044-876B-883B54F8677D}" type="slidenum">
              <a:rPr lang="en-CA" smtClean="0"/>
              <a:t>18</a:t>
            </a:fld>
            <a:endParaRPr lang="en-CA"/>
          </a:p>
        </p:txBody>
      </p:sp>
      <p:pic>
        <p:nvPicPr>
          <p:cNvPr id="5" name="Picture 4">
            <a:extLst>
              <a:ext uri="{FF2B5EF4-FFF2-40B4-BE49-F238E27FC236}">
                <a16:creationId xmlns:a16="http://schemas.microsoft.com/office/drawing/2014/main" id="{49AC98D7-76C1-4211-AB81-DF4EE8B1B489}"/>
              </a:ext>
            </a:extLst>
          </p:cNvPr>
          <p:cNvPicPr>
            <a:picLocks noChangeAspect="1"/>
          </p:cNvPicPr>
          <p:nvPr/>
        </p:nvPicPr>
        <p:blipFill>
          <a:blip r:embed="rId2"/>
          <a:stretch>
            <a:fillRect/>
          </a:stretch>
        </p:blipFill>
        <p:spPr>
          <a:xfrm>
            <a:off x="533400" y="228599"/>
            <a:ext cx="8442503" cy="6316861"/>
          </a:xfrm>
          <a:prstGeom prst="rect">
            <a:avLst/>
          </a:prstGeom>
        </p:spPr>
      </p:pic>
    </p:spTree>
    <p:extLst>
      <p:ext uri="{BB962C8B-B14F-4D97-AF65-F5344CB8AC3E}">
        <p14:creationId xmlns:p14="http://schemas.microsoft.com/office/powerpoint/2010/main" val="1932583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3BF9-DBD2-4914-A75D-268DE72F5425}"/>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D80CF9C8-18EB-4E47-BF34-1648DA31CDE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BE78AA2-36B8-4E31-A7D6-FE187887594F}"/>
              </a:ext>
            </a:extLst>
          </p:cNvPr>
          <p:cNvSpPr>
            <a:spLocks noGrp="1"/>
          </p:cNvSpPr>
          <p:nvPr>
            <p:ph type="sldNum" sz="quarter" idx="2"/>
          </p:nvPr>
        </p:nvSpPr>
        <p:spPr/>
        <p:txBody>
          <a:bodyPr/>
          <a:lstStyle/>
          <a:p>
            <a:fld id="{86CB4B4D-7CA3-9044-876B-883B54F8677D}" type="slidenum">
              <a:rPr lang="en-CA" smtClean="0"/>
              <a:t>19</a:t>
            </a:fld>
            <a:endParaRPr lang="en-CA"/>
          </a:p>
        </p:txBody>
      </p:sp>
      <p:pic>
        <p:nvPicPr>
          <p:cNvPr id="5" name="Picture 4">
            <a:extLst>
              <a:ext uri="{FF2B5EF4-FFF2-40B4-BE49-F238E27FC236}">
                <a16:creationId xmlns:a16="http://schemas.microsoft.com/office/drawing/2014/main" id="{CCE4ED37-6CFA-402F-B89D-CED779A3DC82}"/>
              </a:ext>
            </a:extLst>
          </p:cNvPr>
          <p:cNvPicPr>
            <a:picLocks noChangeAspect="1"/>
          </p:cNvPicPr>
          <p:nvPr/>
        </p:nvPicPr>
        <p:blipFill>
          <a:blip r:embed="rId2"/>
          <a:stretch>
            <a:fillRect/>
          </a:stretch>
        </p:blipFill>
        <p:spPr>
          <a:xfrm>
            <a:off x="304800" y="0"/>
            <a:ext cx="7696200" cy="5786025"/>
          </a:xfrm>
          <a:prstGeom prst="rect">
            <a:avLst/>
          </a:prstGeom>
        </p:spPr>
      </p:pic>
      <p:sp>
        <p:nvSpPr>
          <p:cNvPr id="6" name="Title 1">
            <a:extLst>
              <a:ext uri="{FF2B5EF4-FFF2-40B4-BE49-F238E27FC236}">
                <a16:creationId xmlns:a16="http://schemas.microsoft.com/office/drawing/2014/main" id="{1FC3EB52-EAEB-4F85-A2DD-EB9EFF1CBEDC}"/>
              </a:ext>
            </a:extLst>
          </p:cNvPr>
          <p:cNvSpPr txBox="1">
            <a:spLocks/>
          </p:cNvSpPr>
          <p:nvPr/>
        </p:nvSpPr>
        <p:spPr>
          <a:xfrm>
            <a:off x="110951" y="5736208"/>
            <a:ext cx="8915400" cy="9941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lnSpcReduction="10000"/>
          </a:bodyPr>
          <a:lst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9pPr>
          </a:lstStyle>
          <a:p>
            <a:pPr fontAlgn="auto"/>
            <a:r>
              <a:rPr lang="en-CA" sz="3200" kern="0" dirty="0">
                <a:solidFill>
                  <a:srgbClr val="FF0000"/>
                </a:solidFill>
                <a:latin typeface="Calibri" panose="020F0502020204030204" pitchFamily="34" charset="0"/>
                <a:cs typeface="Calibri" panose="020F0502020204030204" pitchFamily="34" charset="0"/>
              </a:rPr>
              <a:t>This task will be a running example in some assignments</a:t>
            </a:r>
          </a:p>
        </p:txBody>
      </p:sp>
    </p:spTree>
    <p:extLst>
      <p:ext uri="{BB962C8B-B14F-4D97-AF65-F5344CB8AC3E}">
        <p14:creationId xmlns:p14="http://schemas.microsoft.com/office/powerpoint/2010/main" val="31579084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503, Lecture 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a:p>
        </p:txBody>
      </p:sp>
      <p:sp>
        <p:nvSpPr>
          <p:cNvPr id="4101" name="Rectangle 2"/>
          <p:cNvSpPr>
            <a:spLocks noGrp="1" noChangeArrowheads="1"/>
          </p:cNvSpPr>
          <p:nvPr>
            <p:ph type="title"/>
          </p:nvPr>
        </p:nvSpPr>
        <p:spPr>
          <a:xfrm>
            <a:off x="685800" y="381000"/>
            <a:ext cx="7772400" cy="1143000"/>
          </a:xfrm>
        </p:spPr>
        <p:txBody>
          <a:bodyPr/>
          <a:lstStyle/>
          <a:p>
            <a:pPr eaLnBrk="1" hangingPunct="1"/>
            <a:r>
              <a:rPr lang="en-US" dirty="0"/>
              <a:t>Today Sept 9</a:t>
            </a:r>
          </a:p>
        </p:txBody>
      </p:sp>
      <p:sp>
        <p:nvSpPr>
          <p:cNvPr id="4102" name="Rectangle 3"/>
          <p:cNvSpPr>
            <a:spLocks noGrp="1" noChangeArrowheads="1"/>
          </p:cNvSpPr>
          <p:nvPr>
            <p:ph type="body" idx="1"/>
          </p:nvPr>
        </p:nvSpPr>
        <p:spPr>
          <a:xfrm>
            <a:off x="838200" y="1676400"/>
            <a:ext cx="7772400" cy="4114800"/>
          </a:xfrm>
        </p:spPr>
        <p:txBody>
          <a:bodyPr/>
          <a:lstStyle/>
          <a:p>
            <a:pPr eaLnBrk="1" hangingPunct="1"/>
            <a:r>
              <a:rPr lang="en-US" dirty="0"/>
              <a:t>Overview of the field</a:t>
            </a:r>
          </a:p>
          <a:p>
            <a:pPr eaLnBrk="1" hangingPunct="1"/>
            <a:r>
              <a:rPr lang="en-US" dirty="0"/>
              <a:t>Overview of course </a:t>
            </a:r>
          </a:p>
          <a:p>
            <a:pPr lvl="1" eaLnBrk="1" hangingPunct="1"/>
            <a:r>
              <a:rPr lang="en-US" dirty="0"/>
              <a:t>Background knowledge</a:t>
            </a:r>
          </a:p>
          <a:p>
            <a:pPr lvl="1" eaLnBrk="1" hangingPunct="1"/>
            <a:r>
              <a:rPr lang="en-US" dirty="0"/>
              <a:t>Topics</a:t>
            </a:r>
          </a:p>
          <a:p>
            <a:pPr lvl="1" eaLnBrk="1" hangingPunct="1"/>
            <a:r>
              <a:rPr lang="en-US" dirty="0"/>
              <a:t>Activities and Grading</a:t>
            </a:r>
          </a:p>
          <a:p>
            <a:pPr lvl="1" eaLnBrk="1" hangingPunct="1"/>
            <a:r>
              <a:rPr lang="en-US" dirty="0"/>
              <a:t>Administrative Stuff</a:t>
            </a:r>
          </a:p>
          <a:p>
            <a:pPr eaLnBrk="1" hangingPunct="1"/>
            <a:r>
              <a:rPr lang="en-US" dirty="0"/>
              <a:t>Introductions </a:t>
            </a:r>
            <a:r>
              <a:rPr lang="en-US" sz="2800" i="1" dirty="0"/>
              <a:t>(if time left)</a:t>
            </a:r>
            <a:endParaRPr lang="en-US" i="1" dirty="0"/>
          </a:p>
          <a:p>
            <a:pPr lvl="1" eaLnBrk="1" hangingPunct="1"/>
            <a:endParaRPr lang="en-US" dirty="0"/>
          </a:p>
          <a:p>
            <a:pPr eaLnBrk="1" hangingPunct="1"/>
            <a:endParaRPr lang="en-US" dirty="0"/>
          </a:p>
          <a:p>
            <a:pPr eaLnBrk="1" hangingPunct="1">
              <a:buFontTx/>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p>
            <a:r>
              <a:rPr lang="en-US"/>
              <a:t>CPSC 503, Lecture 1</a:t>
            </a:r>
          </a:p>
        </p:txBody>
      </p:sp>
      <p:sp>
        <p:nvSpPr>
          <p:cNvPr id="9220" name="Slide Number Placeholder 5"/>
          <p:cNvSpPr>
            <a:spLocks noGrp="1"/>
          </p:cNvSpPr>
          <p:nvPr>
            <p:ph type="sldNum" sz="quarter" idx="12"/>
          </p:nvPr>
        </p:nvSpPr>
        <p:spPr>
          <a:noFill/>
        </p:spPr>
        <p:txBody>
          <a:bodyPr/>
          <a:lstStyle/>
          <a:p>
            <a:fld id="{F21C1771-BF8A-4B06-A52C-90AE52295BBE}" type="slidenum">
              <a:rPr lang="en-US" smtClean="0"/>
              <a:pPr/>
              <a:t>20</a:t>
            </a:fld>
            <a:endParaRPr lang="en-US"/>
          </a:p>
        </p:txBody>
      </p:sp>
      <p:sp>
        <p:nvSpPr>
          <p:cNvPr id="9221" name="Rectangle 2"/>
          <p:cNvSpPr>
            <a:spLocks noGrp="1" noChangeArrowheads="1"/>
          </p:cNvSpPr>
          <p:nvPr>
            <p:ph type="title"/>
          </p:nvPr>
        </p:nvSpPr>
        <p:spPr/>
        <p:txBody>
          <a:bodyPr/>
          <a:lstStyle/>
          <a:p>
            <a:pPr eaLnBrk="1" hangingPunct="1"/>
            <a:r>
              <a:rPr lang="en-US"/>
              <a:t>Natural Language Processing</a:t>
            </a:r>
          </a:p>
        </p:txBody>
      </p:sp>
      <p:sp>
        <p:nvSpPr>
          <p:cNvPr id="9222" name="Rectangle 3"/>
          <p:cNvSpPr>
            <a:spLocks noGrp="1" noChangeArrowheads="1"/>
          </p:cNvSpPr>
          <p:nvPr>
            <p:ph type="body" idx="1"/>
          </p:nvPr>
        </p:nvSpPr>
        <p:spPr>
          <a:xfrm>
            <a:off x="685800" y="1981200"/>
            <a:ext cx="8001000" cy="4114800"/>
          </a:xfrm>
        </p:spPr>
        <p:txBody>
          <a:bodyPr/>
          <a:lstStyle/>
          <a:p>
            <a:pPr eaLnBrk="1" hangingPunct="1"/>
            <a:r>
              <a:rPr lang="en-US" sz="3600"/>
              <a:t>What is it?</a:t>
            </a:r>
          </a:p>
          <a:p>
            <a:pPr lvl="1" eaLnBrk="1" hangingPunct="1"/>
            <a:r>
              <a:rPr lang="en-US" sz="3600"/>
              <a:t>We’re going to study </a:t>
            </a:r>
            <a:r>
              <a:rPr lang="en-US" sz="3600">
                <a:solidFill>
                  <a:schemeClr val="accent2"/>
                </a:solidFill>
              </a:rPr>
              <a:t>formalisms</a:t>
            </a:r>
            <a:r>
              <a:rPr lang="en-US" sz="3600"/>
              <a:t>, </a:t>
            </a:r>
            <a:r>
              <a:rPr lang="en-US" sz="3600">
                <a:solidFill>
                  <a:schemeClr val="accent2"/>
                </a:solidFill>
              </a:rPr>
              <a:t>models and algorithms</a:t>
            </a:r>
            <a:r>
              <a:rPr lang="en-US" sz="3600"/>
              <a:t> to allow computers to perform </a:t>
            </a:r>
            <a:r>
              <a:rPr lang="en-US" sz="3600">
                <a:solidFill>
                  <a:schemeClr val="accent2"/>
                </a:solidFill>
              </a:rPr>
              <a:t>useful tasks</a:t>
            </a:r>
            <a:r>
              <a:rPr lang="en-US" sz="3600"/>
              <a:t> involving </a:t>
            </a:r>
            <a:r>
              <a:rPr lang="en-US" sz="3600" u="sng">
                <a:solidFill>
                  <a:schemeClr val="accent2"/>
                </a:solidFill>
              </a:rPr>
              <a:t>knowledge about</a:t>
            </a:r>
            <a:r>
              <a:rPr lang="en-US" sz="3600" u="sng"/>
              <a:t> </a:t>
            </a:r>
            <a:r>
              <a:rPr lang="en-US" sz="3600" u="sng">
                <a:solidFill>
                  <a:schemeClr val="accent2"/>
                </a:solidFill>
              </a:rPr>
              <a:t>human languages</a:t>
            </a:r>
            <a:r>
              <a:rPr lang="en-US" sz="36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5"/>
          <p:cNvSpPr>
            <a:spLocks noGrp="1"/>
          </p:cNvSpPr>
          <p:nvPr>
            <p:ph type="ftr" sz="quarter" idx="11"/>
          </p:nvPr>
        </p:nvSpPr>
        <p:spPr>
          <a:noFill/>
        </p:spPr>
        <p:txBody>
          <a:bodyPr/>
          <a:lstStyle/>
          <a:p>
            <a:r>
              <a:rPr lang="en-US"/>
              <a:t>CPSC 503, Lecture 1</a:t>
            </a:r>
          </a:p>
        </p:txBody>
      </p:sp>
      <p:sp>
        <p:nvSpPr>
          <p:cNvPr id="10244" name="Slide Number Placeholder 6"/>
          <p:cNvSpPr>
            <a:spLocks noGrp="1"/>
          </p:cNvSpPr>
          <p:nvPr>
            <p:ph type="sldNum" sz="quarter" idx="12"/>
          </p:nvPr>
        </p:nvSpPr>
        <p:spPr>
          <a:noFill/>
        </p:spPr>
        <p:txBody>
          <a:bodyPr/>
          <a:lstStyle/>
          <a:p>
            <a:fld id="{A57CD9E3-0D5C-43D1-BADA-FD2520D5D41E}" type="slidenum">
              <a:rPr lang="en-US" smtClean="0"/>
              <a:pPr/>
              <a:t>21</a:t>
            </a:fld>
            <a:endParaRPr lang="en-US"/>
          </a:p>
        </p:txBody>
      </p:sp>
      <p:sp>
        <p:nvSpPr>
          <p:cNvPr id="10245" name="Rectangle 4"/>
          <p:cNvSpPr>
            <a:spLocks noGrp="1" noChangeArrowheads="1"/>
          </p:cNvSpPr>
          <p:nvPr>
            <p:ph type="title"/>
          </p:nvPr>
        </p:nvSpPr>
        <p:spPr/>
        <p:txBody>
          <a:bodyPr/>
          <a:lstStyle/>
          <a:p>
            <a:pPr eaLnBrk="1" hangingPunct="1"/>
            <a:r>
              <a:rPr lang="en-US"/>
              <a:t>Knowledge about Language</a:t>
            </a:r>
          </a:p>
        </p:txBody>
      </p:sp>
      <p:sp>
        <p:nvSpPr>
          <p:cNvPr id="10246" name="Rectangle 11"/>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Any ideas?</a:t>
            </a:r>
          </a:p>
          <a:p>
            <a:pPr marL="342900" indent="-342900">
              <a:spcBef>
                <a:spcPct val="20000"/>
              </a:spcBef>
              <a:buFontTx/>
              <a:buChar char="•"/>
            </a:pPr>
            <a:endParaRPr lang="en-US" sz="3200">
              <a:latin typeface="Comic Sans MS" pitchFamily="66" charset="0"/>
            </a:endParaRPr>
          </a:p>
          <a:p>
            <a:pPr marL="342900" indent="-342900">
              <a:spcBef>
                <a:spcPct val="20000"/>
              </a:spcBef>
            </a:pPr>
            <a:endParaRPr lang="en-US" sz="320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5"/>
          <p:cNvSpPr>
            <a:spLocks noGrp="1"/>
          </p:cNvSpPr>
          <p:nvPr>
            <p:ph type="ftr" sz="quarter" idx="11"/>
          </p:nvPr>
        </p:nvSpPr>
        <p:spPr>
          <a:noFill/>
        </p:spPr>
        <p:txBody>
          <a:bodyPr/>
          <a:lstStyle/>
          <a:p>
            <a:r>
              <a:rPr lang="en-US"/>
              <a:t>CPSC 503, Lecture 1</a:t>
            </a:r>
          </a:p>
        </p:txBody>
      </p:sp>
      <p:sp>
        <p:nvSpPr>
          <p:cNvPr id="11268" name="Slide Number Placeholder 6"/>
          <p:cNvSpPr>
            <a:spLocks noGrp="1"/>
          </p:cNvSpPr>
          <p:nvPr>
            <p:ph type="sldNum" sz="quarter" idx="12"/>
          </p:nvPr>
        </p:nvSpPr>
        <p:spPr>
          <a:noFill/>
        </p:spPr>
        <p:txBody>
          <a:bodyPr/>
          <a:lstStyle/>
          <a:p>
            <a:fld id="{54933027-E491-4BA6-BE91-0F63E45D1D69}" type="slidenum">
              <a:rPr lang="en-US" smtClean="0"/>
              <a:pPr/>
              <a:t>22</a:t>
            </a:fld>
            <a:endParaRPr lang="en-US"/>
          </a:p>
        </p:txBody>
      </p:sp>
      <p:sp>
        <p:nvSpPr>
          <p:cNvPr id="11269" name="Rectangle 2"/>
          <p:cNvSpPr>
            <a:spLocks noGrp="1" noChangeArrowheads="1"/>
          </p:cNvSpPr>
          <p:nvPr>
            <p:ph type="title"/>
          </p:nvPr>
        </p:nvSpPr>
        <p:spPr/>
        <p:txBody>
          <a:bodyPr/>
          <a:lstStyle/>
          <a:p>
            <a:pPr eaLnBrk="1" hangingPunct="1"/>
            <a:r>
              <a:rPr lang="en-US"/>
              <a:t>Knowledge about Language</a:t>
            </a:r>
          </a:p>
        </p:txBody>
      </p:sp>
      <p:sp>
        <p:nvSpPr>
          <p:cNvPr id="11270" name="Rectangle 3"/>
          <p:cNvSpPr>
            <a:spLocks noGrp="1" noChangeArrowheads="1"/>
          </p:cNvSpPr>
          <p:nvPr>
            <p:ph type="body" sz="half" idx="1"/>
          </p:nvPr>
        </p:nvSpPr>
        <p:spPr>
          <a:xfrm>
            <a:off x="685800" y="1981200"/>
            <a:ext cx="7924800" cy="4114800"/>
          </a:xfrm>
        </p:spPr>
        <p:txBody>
          <a:bodyPr/>
          <a:lstStyle/>
          <a:p>
            <a:pPr eaLnBrk="1" hangingPunct="1"/>
            <a:r>
              <a:rPr lang="en-US">
                <a:solidFill>
                  <a:schemeClr val="accent2"/>
                </a:solidFill>
              </a:rPr>
              <a:t>Phonetics and Phonology</a:t>
            </a:r>
            <a:r>
              <a:rPr lang="en-US"/>
              <a:t> (sounds)</a:t>
            </a:r>
          </a:p>
          <a:p>
            <a:pPr eaLnBrk="1" hangingPunct="1"/>
            <a:r>
              <a:rPr lang="en-US">
                <a:solidFill>
                  <a:schemeClr val="accent2"/>
                </a:solidFill>
              </a:rPr>
              <a:t>Morphology</a:t>
            </a:r>
            <a:r>
              <a:rPr lang="en-US"/>
              <a:t> (structure of words)</a:t>
            </a:r>
          </a:p>
          <a:p>
            <a:pPr eaLnBrk="1" hangingPunct="1"/>
            <a:r>
              <a:rPr lang="en-US">
                <a:solidFill>
                  <a:schemeClr val="accent2"/>
                </a:solidFill>
              </a:rPr>
              <a:t>Syntax</a:t>
            </a:r>
            <a:r>
              <a:rPr lang="en-US"/>
              <a:t> (structure of sentences)</a:t>
            </a:r>
          </a:p>
          <a:p>
            <a:pPr eaLnBrk="1" hangingPunct="1"/>
            <a:r>
              <a:rPr lang="en-US">
                <a:solidFill>
                  <a:schemeClr val="accent2"/>
                </a:solidFill>
              </a:rPr>
              <a:t>Semantics</a:t>
            </a:r>
            <a:r>
              <a:rPr lang="en-US"/>
              <a:t> (meaning)</a:t>
            </a:r>
          </a:p>
          <a:p>
            <a:pPr eaLnBrk="1" hangingPunct="1"/>
            <a:r>
              <a:rPr lang="en-US">
                <a:solidFill>
                  <a:schemeClr val="accent2"/>
                </a:solidFill>
              </a:rPr>
              <a:t>Pragmatics</a:t>
            </a:r>
            <a:r>
              <a:rPr lang="en-US"/>
              <a:t> (language use)</a:t>
            </a:r>
          </a:p>
          <a:p>
            <a:pPr eaLnBrk="1" hangingPunct="1"/>
            <a:r>
              <a:rPr lang="en-US">
                <a:solidFill>
                  <a:schemeClr val="accent2"/>
                </a:solidFill>
              </a:rPr>
              <a:t>Discourse and Dialogue</a:t>
            </a:r>
            <a:r>
              <a:rPr lang="en-US"/>
              <a:t> (units larger than single utterance)</a:t>
            </a:r>
          </a:p>
          <a:p>
            <a:pPr eaLnBrk="1" hangingPunct="1"/>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5"/>
          <p:cNvSpPr>
            <a:spLocks noGrp="1"/>
          </p:cNvSpPr>
          <p:nvPr>
            <p:ph type="ftr" sz="quarter" idx="11"/>
          </p:nvPr>
        </p:nvSpPr>
        <p:spPr>
          <a:noFill/>
        </p:spPr>
        <p:txBody>
          <a:bodyPr/>
          <a:lstStyle/>
          <a:p>
            <a:r>
              <a:rPr lang="en-US"/>
              <a:t>CPSC 503, Lecture 1</a:t>
            </a:r>
          </a:p>
        </p:txBody>
      </p:sp>
      <p:sp>
        <p:nvSpPr>
          <p:cNvPr id="12292" name="Slide Number Placeholder 6"/>
          <p:cNvSpPr>
            <a:spLocks noGrp="1"/>
          </p:cNvSpPr>
          <p:nvPr>
            <p:ph type="sldNum" sz="quarter" idx="12"/>
          </p:nvPr>
        </p:nvSpPr>
        <p:spPr>
          <a:noFill/>
        </p:spPr>
        <p:txBody>
          <a:bodyPr/>
          <a:lstStyle/>
          <a:p>
            <a:fld id="{FA8FB099-CCC7-4A77-A14A-28101E5FCEA4}" type="slidenum">
              <a:rPr lang="en-US" smtClean="0"/>
              <a:pPr/>
              <a:t>23</a:t>
            </a:fld>
            <a:endParaRPr lang="en-US"/>
          </a:p>
        </p:txBody>
      </p:sp>
      <p:sp>
        <p:nvSpPr>
          <p:cNvPr id="12293" name="Rectangle 2"/>
          <p:cNvSpPr>
            <a:spLocks noGrp="1" noChangeArrowheads="1"/>
          </p:cNvSpPr>
          <p:nvPr>
            <p:ph type="title"/>
          </p:nvPr>
        </p:nvSpPr>
        <p:spPr/>
        <p:txBody>
          <a:bodyPr/>
          <a:lstStyle/>
          <a:p>
            <a:pPr eaLnBrk="1" hangingPunct="1"/>
            <a:r>
              <a:rPr lang="en-US" dirty="0"/>
              <a:t>Morphology</a:t>
            </a:r>
          </a:p>
        </p:txBody>
      </p:sp>
      <p:sp>
        <p:nvSpPr>
          <p:cNvPr id="12294" name="Rectangle 3"/>
          <p:cNvSpPr>
            <a:spLocks noGrp="1" noChangeArrowheads="1"/>
          </p:cNvSpPr>
          <p:nvPr>
            <p:ph type="body" sz="half" idx="1"/>
          </p:nvPr>
        </p:nvSpPr>
        <p:spPr>
          <a:xfrm>
            <a:off x="228600" y="1600200"/>
            <a:ext cx="8763000" cy="1600200"/>
          </a:xfrm>
        </p:spPr>
        <p:txBody>
          <a:bodyPr/>
          <a:lstStyle/>
          <a:p>
            <a:pPr eaLnBrk="1" hangingPunct="1">
              <a:buFontTx/>
              <a:buNone/>
            </a:pPr>
            <a:r>
              <a:rPr lang="en-US" b="1" dirty="0"/>
              <a:t>Def.</a:t>
            </a:r>
            <a:r>
              <a:rPr lang="en-US" dirty="0"/>
              <a:t> The study of how words are formed from minimal meaning-bearing units (</a:t>
            </a:r>
            <a:r>
              <a:rPr lang="en-US" dirty="0">
                <a:solidFill>
                  <a:schemeClr val="accent2"/>
                </a:solidFill>
              </a:rPr>
              <a:t>morphemes</a:t>
            </a:r>
            <a:r>
              <a:rPr lang="en-US" dirty="0"/>
              <a:t>)</a:t>
            </a:r>
          </a:p>
        </p:txBody>
      </p:sp>
      <p:sp>
        <p:nvSpPr>
          <p:cNvPr id="133124" name="Rectangle 4"/>
          <p:cNvSpPr>
            <a:spLocks noChangeArrowheads="1"/>
          </p:cNvSpPr>
          <p:nvPr/>
        </p:nvSpPr>
        <p:spPr bwMode="auto">
          <a:xfrm>
            <a:off x="0" y="3124200"/>
            <a:ext cx="9144000" cy="26670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Examples:</a:t>
            </a:r>
          </a:p>
          <a:p>
            <a:pPr marL="342900" indent="-342900">
              <a:spcBef>
                <a:spcPct val="20000"/>
              </a:spcBef>
              <a:buFontTx/>
              <a:buChar char="•"/>
            </a:pPr>
            <a:r>
              <a:rPr lang="en-US" sz="3200">
                <a:solidFill>
                  <a:schemeClr val="accent2"/>
                </a:solidFill>
                <a:latin typeface="Comic Sans MS" pitchFamily="66" charset="0"/>
              </a:rPr>
              <a:t>Plural</a:t>
            </a:r>
            <a:r>
              <a:rPr lang="en-US" sz="3200">
                <a:latin typeface="Comic Sans MS" pitchFamily="66" charset="0"/>
              </a:rPr>
              <a:t>: cat-s, fox-es, fish</a:t>
            </a:r>
          </a:p>
          <a:p>
            <a:pPr marL="342900" indent="-342900">
              <a:spcBef>
                <a:spcPct val="20000"/>
              </a:spcBef>
              <a:buFontTx/>
              <a:buChar char="•"/>
            </a:pPr>
            <a:r>
              <a:rPr lang="en-US" sz="3200">
                <a:solidFill>
                  <a:schemeClr val="accent2"/>
                </a:solidFill>
                <a:latin typeface="Comic Sans MS" pitchFamily="66" charset="0"/>
              </a:rPr>
              <a:t>Tense</a:t>
            </a:r>
            <a:r>
              <a:rPr lang="en-US" sz="3200">
                <a:latin typeface="Comic Sans MS" pitchFamily="66" charset="0"/>
              </a:rPr>
              <a:t>: walk-s, walk-ed</a:t>
            </a:r>
          </a:p>
          <a:p>
            <a:pPr marL="342900" indent="-342900">
              <a:spcBef>
                <a:spcPct val="20000"/>
              </a:spcBef>
              <a:buFontTx/>
              <a:buChar char="•"/>
            </a:pPr>
            <a:r>
              <a:rPr lang="en-US" sz="3200">
                <a:solidFill>
                  <a:schemeClr val="accent2"/>
                </a:solidFill>
                <a:latin typeface="Comic Sans MS" pitchFamily="66" charset="0"/>
              </a:rPr>
              <a:t>Nominalization</a:t>
            </a:r>
            <a:r>
              <a:rPr lang="en-US" sz="3200">
                <a:latin typeface="Comic Sans MS" pitchFamily="66" charset="0"/>
              </a:rPr>
              <a:t>: kill-er, fuzz-iness</a:t>
            </a:r>
          </a:p>
          <a:p>
            <a:pPr marL="342900" indent="-342900">
              <a:spcBef>
                <a:spcPct val="20000"/>
              </a:spcBef>
              <a:buFontTx/>
              <a:buChar char="•"/>
            </a:pPr>
            <a:r>
              <a:rPr lang="en-US" sz="3200">
                <a:solidFill>
                  <a:schemeClr val="accent2"/>
                </a:solidFill>
                <a:latin typeface="Comic Sans MS" pitchFamily="66" charset="0"/>
              </a:rPr>
              <a:t>Compounding</a:t>
            </a:r>
            <a:r>
              <a:rPr lang="en-US" sz="3200">
                <a:latin typeface="Comic Sans MS" pitchFamily="66" charset="0"/>
              </a:rPr>
              <a:t>: book-case,over-load,wash-cloth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Footer Placeholder 5"/>
          <p:cNvSpPr>
            <a:spLocks noGrp="1"/>
          </p:cNvSpPr>
          <p:nvPr>
            <p:ph type="ftr" sz="quarter" idx="11"/>
          </p:nvPr>
        </p:nvSpPr>
        <p:spPr>
          <a:noFill/>
        </p:spPr>
        <p:txBody>
          <a:bodyPr/>
          <a:lstStyle/>
          <a:p>
            <a:r>
              <a:rPr lang="en-US"/>
              <a:t>CPSC 503, Lecture 1</a:t>
            </a:r>
          </a:p>
        </p:txBody>
      </p:sp>
      <p:sp>
        <p:nvSpPr>
          <p:cNvPr id="13316" name="Slide Number Placeholder 6"/>
          <p:cNvSpPr>
            <a:spLocks noGrp="1"/>
          </p:cNvSpPr>
          <p:nvPr>
            <p:ph type="sldNum" sz="quarter" idx="12"/>
          </p:nvPr>
        </p:nvSpPr>
        <p:spPr>
          <a:noFill/>
        </p:spPr>
        <p:txBody>
          <a:bodyPr/>
          <a:lstStyle/>
          <a:p>
            <a:fld id="{B5023B06-70DD-4400-A62F-A9EC79F2C9CE}" type="slidenum">
              <a:rPr lang="en-US" smtClean="0"/>
              <a:pPr/>
              <a:t>24</a:t>
            </a:fld>
            <a:endParaRPr lang="en-US"/>
          </a:p>
        </p:txBody>
      </p:sp>
      <p:sp>
        <p:nvSpPr>
          <p:cNvPr id="13317" name="Rectangle 2"/>
          <p:cNvSpPr>
            <a:spLocks noGrp="1" noChangeArrowheads="1"/>
          </p:cNvSpPr>
          <p:nvPr>
            <p:ph type="title"/>
          </p:nvPr>
        </p:nvSpPr>
        <p:spPr>
          <a:xfrm>
            <a:off x="685800" y="228600"/>
            <a:ext cx="7772400" cy="1143000"/>
          </a:xfrm>
        </p:spPr>
        <p:txBody>
          <a:bodyPr/>
          <a:lstStyle/>
          <a:p>
            <a:pPr eaLnBrk="1" hangingPunct="1"/>
            <a:r>
              <a:rPr lang="en-US" dirty="0"/>
              <a:t>Syntax</a:t>
            </a:r>
          </a:p>
        </p:txBody>
      </p:sp>
      <p:sp>
        <p:nvSpPr>
          <p:cNvPr id="13318" name="Rectangle 3"/>
          <p:cNvSpPr>
            <a:spLocks noGrp="1" noChangeArrowheads="1"/>
          </p:cNvSpPr>
          <p:nvPr>
            <p:ph type="body" sz="half" idx="1"/>
          </p:nvPr>
        </p:nvSpPr>
        <p:spPr>
          <a:xfrm>
            <a:off x="304800" y="1600200"/>
            <a:ext cx="8534400" cy="1066800"/>
          </a:xfrm>
        </p:spPr>
        <p:txBody>
          <a:bodyPr/>
          <a:lstStyle/>
          <a:p>
            <a:pPr eaLnBrk="1" hangingPunct="1">
              <a:buFontTx/>
              <a:buNone/>
            </a:pPr>
            <a:r>
              <a:rPr lang="en-US" b="1" dirty="0"/>
              <a:t>Def.</a:t>
            </a:r>
            <a:r>
              <a:rPr lang="en-US" dirty="0"/>
              <a:t> The study of how sentences are formed by </a:t>
            </a:r>
            <a:r>
              <a:rPr lang="en-US" dirty="0">
                <a:solidFill>
                  <a:schemeClr val="accent6"/>
                </a:solidFill>
              </a:rPr>
              <a:t>grouping</a:t>
            </a:r>
            <a:r>
              <a:rPr lang="en-US" dirty="0"/>
              <a:t> and </a:t>
            </a:r>
            <a:r>
              <a:rPr lang="en-US" dirty="0">
                <a:solidFill>
                  <a:schemeClr val="accent6"/>
                </a:solidFill>
              </a:rPr>
              <a:t>ordering</a:t>
            </a:r>
            <a:r>
              <a:rPr lang="en-US" dirty="0"/>
              <a:t> words</a:t>
            </a:r>
          </a:p>
        </p:txBody>
      </p:sp>
      <p:sp>
        <p:nvSpPr>
          <p:cNvPr id="141316" name="Rectangle 4"/>
          <p:cNvSpPr>
            <a:spLocks noChangeArrowheads="1"/>
          </p:cNvSpPr>
          <p:nvPr/>
        </p:nvSpPr>
        <p:spPr bwMode="auto">
          <a:xfrm>
            <a:off x="1066800" y="3657600"/>
            <a:ext cx="7696200" cy="6858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Example: </a:t>
            </a:r>
          </a:p>
          <a:p>
            <a:pPr marL="342900" indent="-342900">
              <a:spcBef>
                <a:spcPct val="20000"/>
              </a:spcBef>
            </a:pPr>
            <a:r>
              <a:rPr lang="en-US" sz="3200">
                <a:latin typeface="Comic Sans MS" pitchFamily="66" charset="0"/>
              </a:rPr>
              <a:t>Ming and Sue prefer morning flights</a:t>
            </a:r>
          </a:p>
          <a:p>
            <a:pPr marL="342900" indent="-342900">
              <a:spcBef>
                <a:spcPct val="20000"/>
              </a:spcBef>
            </a:pPr>
            <a:endParaRPr lang="en-US" sz="3200" b="1">
              <a:latin typeface="Comic Sans MS" pitchFamily="66" charset="0"/>
            </a:endParaRPr>
          </a:p>
          <a:p>
            <a:pPr marL="342900" indent="-342900">
              <a:spcBef>
                <a:spcPct val="20000"/>
              </a:spcBef>
            </a:pPr>
            <a:endParaRPr lang="en-US" sz="3200">
              <a:latin typeface="Comic Sans MS" pitchFamily="66" charset="0"/>
            </a:endParaRPr>
          </a:p>
        </p:txBody>
      </p:sp>
      <p:sp>
        <p:nvSpPr>
          <p:cNvPr id="141317" name="Rectangle 5"/>
          <p:cNvSpPr>
            <a:spLocks noChangeArrowheads="1"/>
          </p:cNvSpPr>
          <p:nvPr/>
        </p:nvSpPr>
        <p:spPr bwMode="auto">
          <a:xfrm>
            <a:off x="990600" y="4267200"/>
            <a:ext cx="2743200" cy="609600"/>
          </a:xfrm>
          <a:prstGeom prst="rect">
            <a:avLst/>
          </a:prstGeom>
          <a:noFill/>
          <a:ln w="28575">
            <a:solidFill>
              <a:schemeClr val="accent2"/>
            </a:solidFill>
            <a:miter lim="800000"/>
            <a:headEnd/>
            <a:tailEnd/>
          </a:ln>
        </p:spPr>
        <p:txBody>
          <a:bodyPr wrap="none" anchor="ctr"/>
          <a:lstStyle/>
          <a:p>
            <a:endParaRPr lang="en-US"/>
          </a:p>
        </p:txBody>
      </p:sp>
      <p:sp>
        <p:nvSpPr>
          <p:cNvPr id="141318" name="Rectangle 6"/>
          <p:cNvSpPr>
            <a:spLocks noChangeArrowheads="1"/>
          </p:cNvSpPr>
          <p:nvPr/>
        </p:nvSpPr>
        <p:spPr bwMode="auto">
          <a:xfrm>
            <a:off x="5105400" y="4267200"/>
            <a:ext cx="3048000" cy="609600"/>
          </a:xfrm>
          <a:prstGeom prst="rect">
            <a:avLst/>
          </a:prstGeom>
          <a:noFill/>
          <a:ln w="28575">
            <a:solidFill>
              <a:schemeClr val="accent2"/>
            </a:solidFill>
            <a:miter lim="800000"/>
            <a:headEnd/>
            <a:tailEnd/>
          </a:ln>
        </p:spPr>
        <p:txBody>
          <a:bodyPr wrap="none" anchor="ctr"/>
          <a:lstStyle/>
          <a:p>
            <a:endParaRPr lang="en-US"/>
          </a:p>
        </p:txBody>
      </p:sp>
      <p:sp>
        <p:nvSpPr>
          <p:cNvPr id="141319" name="Rectangle 7"/>
          <p:cNvSpPr>
            <a:spLocks noChangeArrowheads="1"/>
          </p:cNvSpPr>
          <p:nvPr/>
        </p:nvSpPr>
        <p:spPr bwMode="auto">
          <a:xfrm>
            <a:off x="762000" y="4114800"/>
            <a:ext cx="7772400" cy="914400"/>
          </a:xfrm>
          <a:prstGeom prst="rect">
            <a:avLst/>
          </a:prstGeom>
          <a:noFill/>
          <a:ln w="28575">
            <a:solidFill>
              <a:srgbClr val="33CC33"/>
            </a:solidFill>
            <a:miter lim="800000"/>
            <a:headEnd/>
            <a:tailEnd/>
          </a:ln>
        </p:spPr>
        <p:txBody>
          <a:bodyPr wrap="none" anchor="ctr"/>
          <a:lstStyle/>
          <a:p>
            <a:pPr algn="ctr"/>
            <a:endParaRPr lang="en-CA"/>
          </a:p>
        </p:txBody>
      </p:sp>
      <p:sp>
        <p:nvSpPr>
          <p:cNvPr id="141327" name="Rectangle 15"/>
          <p:cNvSpPr>
            <a:spLocks noChangeArrowheads="1"/>
          </p:cNvSpPr>
          <p:nvPr/>
        </p:nvSpPr>
        <p:spPr bwMode="auto">
          <a:xfrm>
            <a:off x="457200" y="5257800"/>
            <a:ext cx="8153400" cy="6858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 Ming Sue flights morning and prefer </a:t>
            </a:r>
          </a:p>
          <a:p>
            <a:pPr marL="342900" indent="-342900">
              <a:spcBef>
                <a:spcPct val="20000"/>
              </a:spcBef>
            </a:pPr>
            <a:endParaRPr lang="en-US" sz="3200" b="1">
              <a:latin typeface="Comic Sans MS" pitchFamily="66" charset="0"/>
            </a:endParaRPr>
          </a:p>
          <a:p>
            <a:pPr marL="342900" indent="-342900">
              <a:spcBef>
                <a:spcPct val="20000"/>
              </a:spcBef>
            </a:pPr>
            <a:endParaRPr lang="en-US" sz="3200">
              <a:latin typeface="Comic Sans MS" pitchFamily="66" charset="0"/>
            </a:endParaRPr>
          </a:p>
        </p:txBody>
      </p:sp>
      <p:sp>
        <p:nvSpPr>
          <p:cNvPr id="141332" name="Rectangle 20"/>
          <p:cNvSpPr>
            <a:spLocks noChangeArrowheads="1"/>
          </p:cNvSpPr>
          <p:nvPr/>
        </p:nvSpPr>
        <p:spPr bwMode="auto">
          <a:xfrm>
            <a:off x="3810000" y="4191000"/>
            <a:ext cx="4495800" cy="762000"/>
          </a:xfrm>
          <a:prstGeom prst="rect">
            <a:avLst/>
          </a:prstGeom>
          <a:noFill/>
          <a:ln w="28575">
            <a:solidFill>
              <a:schemeClr val="accent2"/>
            </a:solidFill>
            <a:miter lim="800000"/>
            <a:headEnd/>
            <a:tailEnd/>
          </a:ln>
        </p:spPr>
        <p:txBody>
          <a:bodyPr wrap="none" anchor="ctr"/>
          <a:lstStyle/>
          <a:p>
            <a:endParaRPr lang="en-US"/>
          </a:p>
        </p:txBody>
      </p:sp>
      <p:sp>
        <p:nvSpPr>
          <p:cNvPr id="141333" name="Rectangle 21"/>
          <p:cNvSpPr>
            <a:spLocks noChangeArrowheads="1"/>
          </p:cNvSpPr>
          <p:nvPr/>
        </p:nvSpPr>
        <p:spPr bwMode="auto">
          <a:xfrm>
            <a:off x="152400" y="2895600"/>
            <a:ext cx="8610600" cy="6858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Based on: </a:t>
            </a:r>
            <a:r>
              <a:rPr lang="en-US" sz="2400">
                <a:latin typeface="Arial" charset="0"/>
              </a:rPr>
              <a:t>Substitution / Movement / Coordination Tests</a:t>
            </a:r>
          </a:p>
          <a:p>
            <a:pPr marL="342900" indent="-342900">
              <a:spcBef>
                <a:spcPct val="20000"/>
              </a:spcBef>
            </a:pPr>
            <a:endParaRPr lang="en-US" sz="2400" b="1">
              <a:latin typeface="Arial" charset="0"/>
            </a:endParaRPr>
          </a:p>
          <a:p>
            <a:pPr marL="342900" indent="-342900">
              <a:spcBef>
                <a:spcPct val="20000"/>
              </a:spcBef>
            </a:pPr>
            <a:endParaRPr lang="en-US" sz="32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3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1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P spid="141317" grpId="0" animBg="1"/>
      <p:bldP spid="141318" grpId="0" animBg="1"/>
      <p:bldP spid="141319" grpId="0" animBg="1" autoUpdateAnimBg="0"/>
      <p:bldP spid="141327" grpId="0" autoUpdateAnimBg="0"/>
      <p:bldP spid="141332" grpId="0" animBg="1"/>
      <p:bldP spid="14133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Footer Placeholder 5"/>
          <p:cNvSpPr>
            <a:spLocks noGrp="1"/>
          </p:cNvSpPr>
          <p:nvPr>
            <p:ph type="ftr" sz="quarter" idx="11"/>
          </p:nvPr>
        </p:nvSpPr>
        <p:spPr>
          <a:noFill/>
        </p:spPr>
        <p:txBody>
          <a:bodyPr/>
          <a:lstStyle/>
          <a:p>
            <a:r>
              <a:rPr lang="en-US"/>
              <a:t>CPSC 503, Lecture 1</a:t>
            </a:r>
          </a:p>
        </p:txBody>
      </p:sp>
      <p:sp>
        <p:nvSpPr>
          <p:cNvPr id="1029" name="Slide Number Placeholder 6"/>
          <p:cNvSpPr>
            <a:spLocks noGrp="1"/>
          </p:cNvSpPr>
          <p:nvPr>
            <p:ph type="sldNum" sz="quarter" idx="12"/>
          </p:nvPr>
        </p:nvSpPr>
        <p:spPr>
          <a:noFill/>
        </p:spPr>
        <p:txBody>
          <a:bodyPr/>
          <a:lstStyle/>
          <a:p>
            <a:fld id="{2BBD41D0-CE06-4245-8FCF-235D38094277}" type="slidenum">
              <a:rPr lang="en-US" smtClean="0"/>
              <a:pPr/>
              <a:t>25</a:t>
            </a:fld>
            <a:endParaRPr lang="en-US"/>
          </a:p>
        </p:txBody>
      </p:sp>
      <p:sp>
        <p:nvSpPr>
          <p:cNvPr id="1030" name="Rectangle 2"/>
          <p:cNvSpPr>
            <a:spLocks noGrp="1" noChangeArrowheads="1"/>
          </p:cNvSpPr>
          <p:nvPr>
            <p:ph type="title"/>
          </p:nvPr>
        </p:nvSpPr>
        <p:spPr>
          <a:xfrm>
            <a:off x="685800" y="228600"/>
            <a:ext cx="7772400" cy="1143000"/>
          </a:xfrm>
        </p:spPr>
        <p:txBody>
          <a:bodyPr/>
          <a:lstStyle/>
          <a:p>
            <a:pPr eaLnBrk="1" hangingPunct="1"/>
            <a:r>
              <a:rPr lang="en-US"/>
              <a:t>Semantics</a:t>
            </a:r>
          </a:p>
        </p:txBody>
      </p:sp>
      <p:sp>
        <p:nvSpPr>
          <p:cNvPr id="1031" name="Rectangle 3"/>
          <p:cNvSpPr>
            <a:spLocks noGrp="1" noChangeArrowheads="1"/>
          </p:cNvSpPr>
          <p:nvPr>
            <p:ph type="body" sz="half" idx="1"/>
          </p:nvPr>
        </p:nvSpPr>
        <p:spPr>
          <a:xfrm>
            <a:off x="381000" y="1143000"/>
            <a:ext cx="8763000" cy="1219200"/>
          </a:xfrm>
        </p:spPr>
        <p:txBody>
          <a:bodyPr/>
          <a:lstStyle/>
          <a:p>
            <a:pPr eaLnBrk="1" hangingPunct="1">
              <a:buFontTx/>
              <a:buNone/>
            </a:pPr>
            <a:r>
              <a:rPr lang="en-US" b="1"/>
              <a:t>Def.</a:t>
            </a:r>
            <a:r>
              <a:rPr lang="en-US"/>
              <a:t> The study of the meaning of words, intermediate constituents and sentences</a:t>
            </a:r>
          </a:p>
        </p:txBody>
      </p:sp>
      <p:sp>
        <p:nvSpPr>
          <p:cNvPr id="1032" name="Rectangle 4"/>
          <p:cNvSpPr>
            <a:spLocks noChangeArrowheads="1"/>
          </p:cNvSpPr>
          <p:nvPr/>
        </p:nvSpPr>
        <p:spPr bwMode="auto">
          <a:xfrm>
            <a:off x="228600" y="2286000"/>
            <a:ext cx="23622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Examples:</a:t>
            </a:r>
            <a:r>
              <a:rPr lang="en-US" sz="3200" b="1">
                <a:latin typeface="Comic Sans MS" pitchFamily="66" charset="0"/>
              </a:rPr>
              <a:t> </a:t>
            </a:r>
          </a:p>
        </p:txBody>
      </p:sp>
      <p:sp>
        <p:nvSpPr>
          <p:cNvPr id="1033" name="Rectangle 12"/>
          <p:cNvSpPr>
            <a:spLocks noChangeArrowheads="1"/>
          </p:cNvSpPr>
          <p:nvPr/>
        </p:nvSpPr>
        <p:spPr bwMode="auto">
          <a:xfrm>
            <a:off x="2819400" y="2667000"/>
            <a:ext cx="3733800" cy="609600"/>
          </a:xfrm>
          <a:prstGeom prst="rect">
            <a:avLst/>
          </a:prstGeom>
          <a:noFill/>
          <a:ln w="9525">
            <a:noFill/>
            <a:miter lim="800000"/>
            <a:headEnd/>
            <a:tailEnd/>
          </a:ln>
        </p:spPr>
        <p:txBody>
          <a:bodyPr/>
          <a:lstStyle/>
          <a:p>
            <a:pPr marL="342900" indent="-342900">
              <a:spcBef>
                <a:spcPct val="20000"/>
              </a:spcBef>
            </a:pPr>
            <a:endParaRPr lang="en-CA" sz="3200">
              <a:latin typeface="Comic Sans MS" pitchFamily="66" charset="0"/>
            </a:endParaRPr>
          </a:p>
        </p:txBody>
      </p:sp>
      <p:graphicFrame>
        <p:nvGraphicFramePr>
          <p:cNvPr id="145422" name="Object 14"/>
          <p:cNvGraphicFramePr>
            <a:graphicFrameLocks noGrp="1" noChangeAspect="1"/>
          </p:cNvGraphicFramePr>
          <p:nvPr>
            <p:ph sz="half" idx="2"/>
          </p:nvPr>
        </p:nvGraphicFramePr>
        <p:xfrm>
          <a:off x="990600" y="3733800"/>
          <a:ext cx="6477000" cy="1497013"/>
        </p:xfrm>
        <a:graphic>
          <a:graphicData uri="http://schemas.openxmlformats.org/presentationml/2006/ole">
            <mc:AlternateContent xmlns:mc="http://schemas.openxmlformats.org/markup-compatibility/2006">
              <mc:Choice xmlns:v="urn:schemas-microsoft-com:vml" Requires="v">
                <p:oleObj spid="_x0000_s1117" name="Equation" r:id="rId4" imgW="2857320" imgH="660240" progId="Equation.3">
                  <p:embed/>
                </p:oleObj>
              </mc:Choice>
              <mc:Fallback>
                <p:oleObj name="Equation" r:id="rId4" imgW="2857320" imgH="66024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733800"/>
                        <a:ext cx="6477000"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3" name="Rectangle 15"/>
          <p:cNvSpPr>
            <a:spLocks noChangeArrowheads="1"/>
          </p:cNvSpPr>
          <p:nvPr/>
        </p:nvSpPr>
        <p:spPr bwMode="auto">
          <a:xfrm>
            <a:off x="4114800" y="4953000"/>
            <a:ext cx="4114800" cy="5334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 “Mary ‘s car is old” ?</a:t>
            </a:r>
          </a:p>
        </p:txBody>
      </p:sp>
      <p:sp>
        <p:nvSpPr>
          <p:cNvPr id="1035" name="Rectangle 16"/>
          <p:cNvSpPr>
            <a:spLocks noChangeArrowheads="1"/>
          </p:cNvSpPr>
          <p:nvPr/>
        </p:nvSpPr>
        <p:spPr bwMode="auto">
          <a:xfrm>
            <a:off x="609600" y="3276600"/>
            <a:ext cx="7010400" cy="685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Sentences:</a:t>
            </a:r>
            <a:r>
              <a:rPr lang="en-US" sz="2800">
                <a:latin typeface="Comic Sans MS" pitchFamily="66" charset="0"/>
              </a:rPr>
              <a:t> “Mary has a new car”</a:t>
            </a:r>
          </a:p>
        </p:txBody>
      </p:sp>
      <p:sp>
        <p:nvSpPr>
          <p:cNvPr id="1036" name="Rectangle 17"/>
          <p:cNvSpPr>
            <a:spLocks noChangeArrowheads="1"/>
          </p:cNvSpPr>
          <p:nvPr/>
        </p:nvSpPr>
        <p:spPr bwMode="auto">
          <a:xfrm>
            <a:off x="609600" y="2819400"/>
            <a:ext cx="8229600" cy="381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Words:</a:t>
            </a:r>
            <a:r>
              <a:rPr lang="en-US" sz="2800">
                <a:latin typeface="Comic Sans MS" pitchFamily="66" charset="0"/>
              </a:rPr>
              <a:t> “purchase” vs. “buy”, “hot” vs. “cold”</a:t>
            </a:r>
          </a:p>
        </p:txBody>
      </p:sp>
      <p:sp>
        <p:nvSpPr>
          <p:cNvPr id="1037" name="Rectangle 18"/>
          <p:cNvSpPr>
            <a:spLocks noChangeArrowheads="1"/>
          </p:cNvSpPr>
          <p:nvPr/>
        </p:nvSpPr>
        <p:spPr bwMode="auto">
          <a:xfrm>
            <a:off x="0" y="5486400"/>
            <a:ext cx="8686800" cy="83820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…Symbolic structure that corresponds to objects and relations in some world being represented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5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5"/>
          <p:cNvSpPr>
            <a:spLocks noGrp="1"/>
          </p:cNvSpPr>
          <p:nvPr>
            <p:ph type="ftr" sz="quarter" idx="11"/>
          </p:nvPr>
        </p:nvSpPr>
        <p:spPr>
          <a:noFill/>
        </p:spPr>
        <p:txBody>
          <a:bodyPr/>
          <a:lstStyle/>
          <a:p>
            <a:r>
              <a:rPr lang="en-US"/>
              <a:t>CPSC 503, Lecture 1</a:t>
            </a:r>
          </a:p>
        </p:txBody>
      </p:sp>
      <p:sp>
        <p:nvSpPr>
          <p:cNvPr id="14340" name="Slide Number Placeholder 6"/>
          <p:cNvSpPr>
            <a:spLocks noGrp="1"/>
          </p:cNvSpPr>
          <p:nvPr>
            <p:ph type="sldNum" sz="quarter" idx="12"/>
          </p:nvPr>
        </p:nvSpPr>
        <p:spPr>
          <a:noFill/>
        </p:spPr>
        <p:txBody>
          <a:bodyPr/>
          <a:lstStyle/>
          <a:p>
            <a:fld id="{59AD4598-0477-4BCA-8D85-8A0110DD4A48}" type="slidenum">
              <a:rPr lang="en-US" smtClean="0"/>
              <a:pPr/>
              <a:t>26</a:t>
            </a:fld>
            <a:endParaRPr lang="en-US"/>
          </a:p>
        </p:txBody>
      </p:sp>
      <p:sp>
        <p:nvSpPr>
          <p:cNvPr id="14341" name="Rectangle 2"/>
          <p:cNvSpPr>
            <a:spLocks noGrp="1" noChangeArrowheads="1"/>
          </p:cNvSpPr>
          <p:nvPr>
            <p:ph type="title"/>
          </p:nvPr>
        </p:nvSpPr>
        <p:spPr>
          <a:xfrm>
            <a:off x="609600" y="381000"/>
            <a:ext cx="7772400" cy="1143000"/>
          </a:xfrm>
        </p:spPr>
        <p:txBody>
          <a:bodyPr/>
          <a:lstStyle/>
          <a:p>
            <a:pPr eaLnBrk="1" hangingPunct="1"/>
            <a:r>
              <a:rPr lang="en-US"/>
              <a:t>Pragmatics </a:t>
            </a:r>
            <a:br>
              <a:rPr lang="en-US"/>
            </a:br>
            <a:r>
              <a:rPr lang="en-US" sz="3600"/>
              <a:t>(including Discourse and Dialogue)</a:t>
            </a:r>
          </a:p>
        </p:txBody>
      </p:sp>
      <p:sp>
        <p:nvSpPr>
          <p:cNvPr id="14342" name="Rectangle 3"/>
          <p:cNvSpPr>
            <a:spLocks noGrp="1" noChangeArrowheads="1"/>
          </p:cNvSpPr>
          <p:nvPr>
            <p:ph type="body" sz="half" idx="1"/>
          </p:nvPr>
        </p:nvSpPr>
        <p:spPr>
          <a:xfrm>
            <a:off x="152400" y="1524000"/>
            <a:ext cx="8763000" cy="990600"/>
          </a:xfrm>
        </p:spPr>
        <p:txBody>
          <a:bodyPr/>
          <a:lstStyle/>
          <a:p>
            <a:pPr eaLnBrk="1" hangingPunct="1">
              <a:lnSpc>
                <a:spcPct val="90000"/>
              </a:lnSpc>
              <a:buFontTx/>
              <a:buNone/>
            </a:pPr>
            <a:r>
              <a:rPr lang="en-US" b="1"/>
              <a:t>Def1.</a:t>
            </a:r>
            <a:r>
              <a:rPr lang="en-US"/>
              <a:t> The study of the meaning of a sentence that comes from context-of-use</a:t>
            </a:r>
          </a:p>
        </p:txBody>
      </p:sp>
      <p:sp>
        <p:nvSpPr>
          <p:cNvPr id="147460" name="Rectangle 4"/>
          <p:cNvSpPr>
            <a:spLocks noChangeArrowheads="1"/>
          </p:cNvSpPr>
          <p:nvPr/>
        </p:nvSpPr>
        <p:spPr bwMode="auto">
          <a:xfrm>
            <a:off x="152400" y="2438400"/>
            <a:ext cx="84582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Examples: </a:t>
            </a:r>
          </a:p>
          <a:p>
            <a:pPr marL="342900" indent="-342900">
              <a:spcBef>
                <a:spcPct val="20000"/>
              </a:spcBef>
            </a:pPr>
            <a:r>
              <a:rPr lang="en-US" sz="2800" b="1">
                <a:latin typeface="Comic Sans MS" pitchFamily="66" charset="0"/>
              </a:rPr>
              <a:t>“</a:t>
            </a:r>
            <a:r>
              <a:rPr lang="en-US" sz="2800">
                <a:latin typeface="Comic Sans MS" pitchFamily="66" charset="0"/>
              </a:rPr>
              <a:t>Yesterday, she did much better”</a:t>
            </a:r>
          </a:p>
          <a:p>
            <a:pPr marL="342900" indent="-342900">
              <a:spcBef>
                <a:spcPct val="20000"/>
              </a:spcBef>
            </a:pPr>
            <a:r>
              <a:rPr lang="en-US" sz="2800">
                <a:latin typeface="Comic Sans MS" pitchFamily="66" charset="0"/>
              </a:rPr>
              <a:t>“The judge denied the prisoner’s request because he was cautious/dangerous”</a:t>
            </a:r>
          </a:p>
          <a:p>
            <a:pPr marL="342900" indent="-342900">
              <a:spcBef>
                <a:spcPct val="20000"/>
              </a:spcBef>
            </a:pPr>
            <a:r>
              <a:rPr lang="en-US" sz="2800">
                <a:latin typeface="Comic Sans MS" pitchFamily="66" charset="0"/>
              </a:rPr>
              <a:t>“Can you pass me the salt?</a:t>
            </a:r>
          </a:p>
        </p:txBody>
      </p:sp>
      <p:sp>
        <p:nvSpPr>
          <p:cNvPr id="14344"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3200">
              <a:latin typeface="Comic Sans MS" pitchFamily="66" charset="0"/>
            </a:endParaRPr>
          </a:p>
        </p:txBody>
      </p:sp>
      <p:sp>
        <p:nvSpPr>
          <p:cNvPr id="147465" name="Rectangle 9"/>
          <p:cNvSpPr>
            <a:spLocks noChangeArrowheads="1"/>
          </p:cNvSpPr>
          <p:nvPr/>
        </p:nvSpPr>
        <p:spPr bwMode="auto">
          <a:xfrm>
            <a:off x="381000" y="4953000"/>
            <a:ext cx="8763000" cy="990600"/>
          </a:xfrm>
          <a:prstGeom prst="rect">
            <a:avLst/>
          </a:prstGeom>
          <a:noFill/>
          <a:ln w="9525">
            <a:noFill/>
            <a:miter lim="800000"/>
            <a:headEnd/>
            <a:tailEnd/>
          </a:ln>
        </p:spPr>
        <p:txBody>
          <a:bodyPr/>
          <a:lstStyle/>
          <a:p>
            <a:pPr marL="342900" indent="-342900">
              <a:lnSpc>
                <a:spcPct val="90000"/>
              </a:lnSpc>
              <a:spcBef>
                <a:spcPct val="20000"/>
              </a:spcBef>
            </a:pPr>
            <a:r>
              <a:rPr lang="en-US" sz="3200" b="1">
                <a:latin typeface="Comic Sans MS" pitchFamily="66" charset="0"/>
              </a:rPr>
              <a:t>Def2.</a:t>
            </a:r>
            <a:r>
              <a:rPr lang="en-US" sz="3200">
                <a:latin typeface="Comic Sans MS" pitchFamily="66" charset="0"/>
              </a:rPr>
              <a:t> The study of how language is used to achieve goals </a:t>
            </a:r>
            <a:r>
              <a:rPr lang="en-US" sz="2800">
                <a:latin typeface="Comic Sans MS" pitchFamily="66" charset="0"/>
              </a:rPr>
              <a:t>(e.g., convince someone to quit smoking)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utoUpdateAnimBg="0"/>
      <p:bldP spid="14746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p>
            <a:r>
              <a:rPr lang="en-US"/>
              <a:t>CPSC 503, Lecture 1</a:t>
            </a:r>
          </a:p>
        </p:txBody>
      </p:sp>
      <p:sp>
        <p:nvSpPr>
          <p:cNvPr id="15364" name="Slide Number Placeholder 5"/>
          <p:cNvSpPr>
            <a:spLocks noGrp="1"/>
          </p:cNvSpPr>
          <p:nvPr>
            <p:ph type="sldNum" sz="quarter" idx="12"/>
          </p:nvPr>
        </p:nvSpPr>
        <p:spPr>
          <a:noFill/>
        </p:spPr>
        <p:txBody>
          <a:bodyPr/>
          <a:lstStyle/>
          <a:p>
            <a:fld id="{5B4F42E2-9F0E-4E3E-875E-7AD85D599FCE}" type="slidenum">
              <a:rPr lang="en-US" smtClean="0"/>
              <a:pPr/>
              <a:t>27</a:t>
            </a:fld>
            <a:endParaRPr lang="en-US"/>
          </a:p>
        </p:txBody>
      </p:sp>
      <p:sp>
        <p:nvSpPr>
          <p:cNvPr id="15365" name="Rectangle 2"/>
          <p:cNvSpPr>
            <a:spLocks noGrp="1" noChangeArrowheads="1"/>
          </p:cNvSpPr>
          <p:nvPr>
            <p:ph type="title"/>
          </p:nvPr>
        </p:nvSpPr>
        <p:spPr/>
        <p:txBody>
          <a:bodyPr/>
          <a:lstStyle/>
          <a:p>
            <a:pPr eaLnBrk="1" hangingPunct="1"/>
            <a:r>
              <a:rPr lang="en-US"/>
              <a:t>Natural Language Processing</a:t>
            </a:r>
          </a:p>
        </p:txBody>
      </p:sp>
      <p:sp>
        <p:nvSpPr>
          <p:cNvPr id="15366" name="Rectangle 3"/>
          <p:cNvSpPr>
            <a:spLocks noGrp="1" noChangeArrowheads="1"/>
          </p:cNvSpPr>
          <p:nvPr>
            <p:ph type="body" idx="1"/>
          </p:nvPr>
        </p:nvSpPr>
        <p:spPr>
          <a:xfrm>
            <a:off x="685800" y="1981200"/>
            <a:ext cx="8001000" cy="4114800"/>
          </a:xfrm>
        </p:spPr>
        <p:txBody>
          <a:bodyPr/>
          <a:lstStyle/>
          <a:p>
            <a:pPr eaLnBrk="1" hangingPunct="1"/>
            <a:r>
              <a:rPr lang="en-US" sz="3600"/>
              <a:t>What is it?</a:t>
            </a:r>
          </a:p>
          <a:p>
            <a:pPr lvl="1" eaLnBrk="1" hangingPunct="1"/>
            <a:r>
              <a:rPr lang="en-US" sz="3600"/>
              <a:t>We’re going to study </a:t>
            </a:r>
            <a:r>
              <a:rPr lang="en-US" sz="3600" u="sng">
                <a:solidFill>
                  <a:schemeClr val="accent2"/>
                </a:solidFill>
              </a:rPr>
              <a:t>formalisms</a:t>
            </a:r>
            <a:r>
              <a:rPr lang="en-US" sz="3600" u="sng"/>
              <a:t>, </a:t>
            </a:r>
            <a:r>
              <a:rPr lang="en-US" sz="3600" u="sng">
                <a:solidFill>
                  <a:schemeClr val="accent2"/>
                </a:solidFill>
              </a:rPr>
              <a:t>models and algorithms</a:t>
            </a:r>
            <a:r>
              <a:rPr lang="en-US" sz="3600"/>
              <a:t> to allow computers to perform </a:t>
            </a:r>
            <a:r>
              <a:rPr lang="en-US" sz="3600">
                <a:solidFill>
                  <a:schemeClr val="accent2"/>
                </a:solidFill>
              </a:rPr>
              <a:t>useful tasks</a:t>
            </a:r>
            <a:r>
              <a:rPr lang="en-US" sz="3600"/>
              <a:t> involving </a:t>
            </a:r>
            <a:r>
              <a:rPr lang="en-US" sz="3600">
                <a:solidFill>
                  <a:schemeClr val="accent2"/>
                </a:solidFill>
              </a:rPr>
              <a:t>knowledge about</a:t>
            </a:r>
            <a:r>
              <a:rPr lang="en-US" sz="3600"/>
              <a:t> </a:t>
            </a:r>
            <a:r>
              <a:rPr lang="en-US" sz="3600">
                <a:solidFill>
                  <a:schemeClr val="accent2"/>
                </a:solidFill>
              </a:rPr>
              <a:t>human languages</a:t>
            </a:r>
            <a:r>
              <a:rPr lang="en-US" sz="36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a:noFill/>
        </p:spPr>
        <p:txBody>
          <a:bodyPr/>
          <a:lstStyle/>
          <a:p>
            <a:r>
              <a:rPr lang="en-US"/>
              <a:t>CPSC 503, Lecture 1</a:t>
            </a:r>
          </a:p>
        </p:txBody>
      </p:sp>
      <p:sp>
        <p:nvSpPr>
          <p:cNvPr id="16388" name="Slide Number Placeholder 5"/>
          <p:cNvSpPr>
            <a:spLocks noGrp="1"/>
          </p:cNvSpPr>
          <p:nvPr>
            <p:ph type="sldNum" sz="quarter" idx="12"/>
          </p:nvPr>
        </p:nvSpPr>
        <p:spPr>
          <a:noFill/>
        </p:spPr>
        <p:txBody>
          <a:bodyPr/>
          <a:lstStyle/>
          <a:p>
            <a:fld id="{9E2ED74A-ECCD-42D7-AE7A-60D21430E5E0}" type="slidenum">
              <a:rPr lang="en-US" smtClean="0"/>
              <a:pPr/>
              <a:t>28</a:t>
            </a:fld>
            <a:endParaRPr lang="en-US"/>
          </a:p>
        </p:txBody>
      </p:sp>
      <p:sp>
        <p:nvSpPr>
          <p:cNvPr id="16389" name="Rectangle 2"/>
          <p:cNvSpPr>
            <a:spLocks noGrp="1" noChangeArrowheads="1"/>
          </p:cNvSpPr>
          <p:nvPr>
            <p:ph type="title"/>
          </p:nvPr>
        </p:nvSpPr>
        <p:spPr>
          <a:xfrm>
            <a:off x="685800" y="228600"/>
            <a:ext cx="7772400" cy="1143000"/>
          </a:xfrm>
        </p:spPr>
        <p:txBody>
          <a:bodyPr/>
          <a:lstStyle/>
          <a:p>
            <a:pPr eaLnBrk="1" hangingPunct="1"/>
            <a:r>
              <a:rPr lang="en-US" dirty="0"/>
              <a:t>Formalisms, Models and Algorithms</a:t>
            </a:r>
          </a:p>
        </p:txBody>
      </p:sp>
      <p:sp>
        <p:nvSpPr>
          <p:cNvPr id="16390" name="Rectangle 3"/>
          <p:cNvSpPr>
            <a:spLocks noGrp="1" noChangeArrowheads="1"/>
          </p:cNvSpPr>
          <p:nvPr>
            <p:ph type="body" idx="1"/>
          </p:nvPr>
        </p:nvSpPr>
        <p:spPr>
          <a:xfrm>
            <a:off x="685800" y="1600200"/>
            <a:ext cx="7467600" cy="2819400"/>
          </a:xfrm>
        </p:spPr>
        <p:txBody>
          <a:bodyPr/>
          <a:lstStyle/>
          <a:p>
            <a:pPr eaLnBrk="1" hangingPunct="1">
              <a:spcAft>
                <a:spcPts val="600"/>
              </a:spcAft>
            </a:pPr>
            <a:r>
              <a:rPr lang="en-US" sz="2800" dirty="0">
                <a:solidFill>
                  <a:schemeClr val="accent2"/>
                </a:solidFill>
              </a:rPr>
              <a:t>Formalisms </a:t>
            </a:r>
            <a:r>
              <a:rPr lang="en-US" sz="2800" dirty="0"/>
              <a:t>allow us to create/learn </a:t>
            </a:r>
            <a:r>
              <a:rPr lang="en-US" sz="2800" dirty="0">
                <a:solidFill>
                  <a:schemeClr val="accent2"/>
                </a:solidFill>
              </a:rPr>
              <a:t>models</a:t>
            </a:r>
            <a:r>
              <a:rPr lang="en-US" sz="2800" dirty="0"/>
              <a:t> of the various kinds of linguistic and non-linguistic knowledge.</a:t>
            </a:r>
          </a:p>
          <a:p>
            <a:pPr eaLnBrk="1" hangingPunct="1"/>
            <a:r>
              <a:rPr lang="en-US" sz="2800" dirty="0">
                <a:solidFill>
                  <a:schemeClr val="accent2"/>
                </a:solidFill>
              </a:rPr>
              <a:t>Algorithms</a:t>
            </a:r>
            <a:r>
              <a:rPr lang="en-US" sz="2800" dirty="0"/>
              <a:t> are then used to manipulate representations to create the structures that are needed</a:t>
            </a:r>
            <a:endParaRPr lang="en-US" sz="2800" dirty="0">
              <a:solidFill>
                <a:schemeClr val="accent1"/>
              </a:solidFill>
            </a:endParaRPr>
          </a:p>
        </p:txBody>
      </p:sp>
      <p:grpSp>
        <p:nvGrpSpPr>
          <p:cNvPr id="2" name="Group 13"/>
          <p:cNvGrpSpPr>
            <a:grpSpLocks/>
          </p:cNvGrpSpPr>
          <p:nvPr/>
        </p:nvGrpSpPr>
        <p:grpSpPr bwMode="auto">
          <a:xfrm>
            <a:off x="533400" y="4572000"/>
            <a:ext cx="7924800" cy="1524000"/>
            <a:chOff x="336" y="2880"/>
            <a:chExt cx="4992" cy="960"/>
          </a:xfrm>
        </p:grpSpPr>
        <p:sp>
          <p:nvSpPr>
            <p:cNvPr id="16392" name="Rectangle 8"/>
            <p:cNvSpPr>
              <a:spLocks noChangeArrowheads="1"/>
            </p:cNvSpPr>
            <p:nvPr/>
          </p:nvSpPr>
          <p:spPr bwMode="auto">
            <a:xfrm>
              <a:off x="336" y="3216"/>
              <a:ext cx="1392" cy="384"/>
            </a:xfrm>
            <a:prstGeom prst="rect">
              <a:avLst/>
            </a:prstGeom>
            <a:noFill/>
            <a:ln w="9525">
              <a:noFill/>
              <a:miter lim="800000"/>
              <a:headEnd/>
              <a:tailEnd/>
            </a:ln>
          </p:spPr>
          <p:txBody>
            <a:bodyPr/>
            <a:lstStyle/>
            <a:p>
              <a:pPr marL="342900" indent="-342900" algn="ctr">
                <a:spcBef>
                  <a:spcPct val="20000"/>
                </a:spcBef>
              </a:pPr>
              <a:r>
                <a:rPr lang="en-US" sz="2800" i="1">
                  <a:latin typeface="Comic Sans MS" pitchFamily="66" charset="0"/>
                </a:rPr>
                <a:t>Input structure</a:t>
              </a:r>
            </a:p>
          </p:txBody>
        </p:sp>
        <p:sp>
          <p:nvSpPr>
            <p:cNvPr id="16393" name="Rectangle 4"/>
            <p:cNvSpPr>
              <a:spLocks noChangeArrowheads="1"/>
            </p:cNvSpPr>
            <p:nvPr/>
          </p:nvSpPr>
          <p:spPr bwMode="auto">
            <a:xfrm>
              <a:off x="2304" y="2880"/>
              <a:ext cx="1008" cy="336"/>
            </a:xfrm>
            <a:prstGeom prst="rect">
              <a:avLst/>
            </a:prstGeom>
            <a:solidFill>
              <a:schemeClr val="hlink"/>
            </a:solidFill>
            <a:ln w="9525">
              <a:noFill/>
              <a:miter lim="800000"/>
              <a:headEnd/>
              <a:tailEnd/>
            </a:ln>
          </p:spPr>
          <p:txBody>
            <a:bodyPr/>
            <a:lstStyle/>
            <a:p>
              <a:pPr marL="342900" indent="-342900" algn="ctr">
                <a:spcBef>
                  <a:spcPct val="20000"/>
                </a:spcBef>
              </a:pPr>
              <a:r>
                <a:rPr lang="en-US" sz="2800">
                  <a:latin typeface="Comic Sans MS" pitchFamily="66" charset="0"/>
                </a:rPr>
                <a:t>Model</a:t>
              </a:r>
            </a:p>
          </p:txBody>
        </p:sp>
        <p:sp>
          <p:nvSpPr>
            <p:cNvPr id="16394" name="Rectangle 5"/>
            <p:cNvSpPr>
              <a:spLocks noChangeArrowheads="1"/>
            </p:cNvSpPr>
            <p:nvPr/>
          </p:nvSpPr>
          <p:spPr bwMode="auto">
            <a:xfrm>
              <a:off x="2160" y="3456"/>
              <a:ext cx="1392" cy="384"/>
            </a:xfrm>
            <a:prstGeom prst="rect">
              <a:avLst/>
            </a:prstGeom>
            <a:noFill/>
            <a:ln w="9525">
              <a:noFill/>
              <a:miter lim="800000"/>
              <a:headEnd/>
              <a:tailEnd/>
            </a:ln>
          </p:spPr>
          <p:txBody>
            <a:bodyPr/>
            <a:lstStyle/>
            <a:p>
              <a:pPr marL="342900" indent="-342900" algn="ctr">
                <a:spcBef>
                  <a:spcPct val="20000"/>
                </a:spcBef>
              </a:pPr>
              <a:r>
                <a:rPr lang="en-US" sz="2800">
                  <a:latin typeface="Comic Sans MS" pitchFamily="66" charset="0"/>
                </a:rPr>
                <a:t>Algorithm</a:t>
              </a:r>
            </a:p>
          </p:txBody>
        </p:sp>
        <p:sp>
          <p:nvSpPr>
            <p:cNvPr id="16395" name="Oval 6"/>
            <p:cNvSpPr>
              <a:spLocks noChangeArrowheads="1"/>
            </p:cNvSpPr>
            <p:nvPr/>
          </p:nvSpPr>
          <p:spPr bwMode="auto">
            <a:xfrm>
              <a:off x="2064" y="3408"/>
              <a:ext cx="1536" cy="384"/>
            </a:xfrm>
            <a:prstGeom prst="ellipse">
              <a:avLst/>
            </a:prstGeom>
            <a:noFill/>
            <a:ln w="9525">
              <a:solidFill>
                <a:schemeClr val="tx1"/>
              </a:solidFill>
              <a:round/>
              <a:headEnd/>
              <a:tailEnd/>
            </a:ln>
          </p:spPr>
          <p:txBody>
            <a:bodyPr wrap="none" anchor="ctr"/>
            <a:lstStyle/>
            <a:p>
              <a:endParaRPr lang="en-US"/>
            </a:p>
          </p:txBody>
        </p:sp>
        <p:sp>
          <p:nvSpPr>
            <p:cNvPr id="16396" name="Line 7"/>
            <p:cNvSpPr>
              <a:spLocks noChangeShapeType="1"/>
            </p:cNvSpPr>
            <p:nvPr/>
          </p:nvSpPr>
          <p:spPr bwMode="auto">
            <a:xfrm>
              <a:off x="2784" y="3216"/>
              <a:ext cx="0" cy="192"/>
            </a:xfrm>
            <a:prstGeom prst="line">
              <a:avLst/>
            </a:prstGeom>
            <a:noFill/>
            <a:ln w="9525">
              <a:solidFill>
                <a:schemeClr val="tx1"/>
              </a:solidFill>
              <a:round/>
              <a:headEnd/>
              <a:tailEnd type="triangle" w="med" len="med"/>
            </a:ln>
          </p:spPr>
          <p:txBody>
            <a:bodyPr/>
            <a:lstStyle/>
            <a:p>
              <a:endParaRPr lang="en-US"/>
            </a:p>
          </p:txBody>
        </p:sp>
        <p:sp>
          <p:nvSpPr>
            <p:cNvPr id="16397" name="Rectangle 9"/>
            <p:cNvSpPr>
              <a:spLocks noChangeArrowheads="1"/>
            </p:cNvSpPr>
            <p:nvPr/>
          </p:nvSpPr>
          <p:spPr bwMode="auto">
            <a:xfrm>
              <a:off x="3936" y="3264"/>
              <a:ext cx="1392" cy="384"/>
            </a:xfrm>
            <a:prstGeom prst="rect">
              <a:avLst/>
            </a:prstGeom>
            <a:noFill/>
            <a:ln w="9525">
              <a:noFill/>
              <a:miter lim="800000"/>
              <a:headEnd/>
              <a:tailEnd/>
            </a:ln>
          </p:spPr>
          <p:txBody>
            <a:bodyPr/>
            <a:lstStyle/>
            <a:p>
              <a:pPr marL="342900" indent="-342900" algn="ctr">
                <a:spcBef>
                  <a:spcPct val="20000"/>
                </a:spcBef>
              </a:pPr>
              <a:r>
                <a:rPr lang="en-US" sz="2800" i="1">
                  <a:latin typeface="Comic Sans MS" pitchFamily="66" charset="0"/>
                </a:rPr>
                <a:t>Output structure</a:t>
              </a:r>
            </a:p>
          </p:txBody>
        </p:sp>
        <p:sp>
          <p:nvSpPr>
            <p:cNvPr id="16398" name="Line 10"/>
            <p:cNvSpPr>
              <a:spLocks noChangeShapeType="1"/>
            </p:cNvSpPr>
            <p:nvPr/>
          </p:nvSpPr>
          <p:spPr bwMode="auto">
            <a:xfrm>
              <a:off x="1536" y="3552"/>
              <a:ext cx="528" cy="0"/>
            </a:xfrm>
            <a:prstGeom prst="line">
              <a:avLst/>
            </a:prstGeom>
            <a:noFill/>
            <a:ln w="28575">
              <a:solidFill>
                <a:schemeClr val="tx1"/>
              </a:solidFill>
              <a:round/>
              <a:headEnd/>
              <a:tailEnd type="triangle" w="med" len="med"/>
            </a:ln>
          </p:spPr>
          <p:txBody>
            <a:bodyPr/>
            <a:lstStyle/>
            <a:p>
              <a:endParaRPr lang="en-US"/>
            </a:p>
          </p:txBody>
        </p:sp>
        <p:sp>
          <p:nvSpPr>
            <p:cNvPr id="16399" name="Line 11"/>
            <p:cNvSpPr>
              <a:spLocks noChangeShapeType="1"/>
            </p:cNvSpPr>
            <p:nvPr/>
          </p:nvSpPr>
          <p:spPr bwMode="auto">
            <a:xfrm>
              <a:off x="3648" y="3600"/>
              <a:ext cx="528" cy="0"/>
            </a:xfrm>
            <a:prstGeom prst="line">
              <a:avLst/>
            </a:prstGeom>
            <a:noFill/>
            <a:ln w="2857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p>
            <a:r>
              <a:rPr lang="en-US"/>
              <a:t>CPSC 503, Lecture 1</a:t>
            </a:r>
          </a:p>
        </p:txBody>
      </p:sp>
      <p:sp>
        <p:nvSpPr>
          <p:cNvPr id="17412" name="Slide Number Placeholder 5"/>
          <p:cNvSpPr>
            <a:spLocks noGrp="1"/>
          </p:cNvSpPr>
          <p:nvPr>
            <p:ph type="sldNum" sz="quarter" idx="12"/>
          </p:nvPr>
        </p:nvSpPr>
        <p:spPr>
          <a:noFill/>
        </p:spPr>
        <p:txBody>
          <a:bodyPr/>
          <a:lstStyle/>
          <a:p>
            <a:fld id="{C85BC6F4-D276-43F8-B9A1-8AD901879E4C}" type="slidenum">
              <a:rPr lang="en-US" smtClean="0"/>
              <a:pPr/>
              <a:t>29</a:t>
            </a:fld>
            <a:endParaRPr lang="en-US"/>
          </a:p>
        </p:txBody>
      </p:sp>
      <p:sp>
        <p:nvSpPr>
          <p:cNvPr id="17413" name="Rectangle 2"/>
          <p:cNvSpPr>
            <a:spLocks noGrp="1" noChangeArrowheads="1"/>
          </p:cNvSpPr>
          <p:nvPr>
            <p:ph type="title"/>
          </p:nvPr>
        </p:nvSpPr>
        <p:spPr>
          <a:xfrm>
            <a:off x="685800" y="0"/>
            <a:ext cx="7772400" cy="1143000"/>
          </a:xfrm>
        </p:spPr>
        <p:txBody>
          <a:bodyPr/>
          <a:lstStyle/>
          <a:p>
            <a:pPr eaLnBrk="1" hangingPunct="1"/>
            <a:r>
              <a:rPr lang="en-US" dirty="0"/>
              <a:t>Simple Example</a:t>
            </a:r>
          </a:p>
        </p:txBody>
      </p:sp>
      <p:sp>
        <p:nvSpPr>
          <p:cNvPr id="17414" name="Rectangle 3"/>
          <p:cNvSpPr>
            <a:spLocks noGrp="1" noChangeArrowheads="1"/>
          </p:cNvSpPr>
          <p:nvPr>
            <p:ph type="body" idx="1"/>
          </p:nvPr>
        </p:nvSpPr>
        <p:spPr>
          <a:xfrm>
            <a:off x="381000" y="1066800"/>
            <a:ext cx="8763000" cy="685800"/>
          </a:xfrm>
        </p:spPr>
        <p:txBody>
          <a:bodyPr/>
          <a:lstStyle/>
          <a:p>
            <a:pPr eaLnBrk="1" hangingPunct="1">
              <a:lnSpc>
                <a:spcPct val="90000"/>
              </a:lnSpc>
            </a:pPr>
            <a:r>
              <a:rPr lang="en-US" dirty="0">
                <a:solidFill>
                  <a:schemeClr val="accent2"/>
                </a:solidFill>
              </a:rPr>
              <a:t>Formalism </a:t>
            </a:r>
            <a:r>
              <a:rPr lang="en-US" dirty="0"/>
              <a:t>: Finite State Transducer (FST)</a:t>
            </a:r>
            <a:endParaRPr lang="en-US" dirty="0">
              <a:solidFill>
                <a:schemeClr val="accent2"/>
              </a:solidFill>
            </a:endParaRPr>
          </a:p>
          <a:p>
            <a:pPr eaLnBrk="1" hangingPunct="1">
              <a:lnSpc>
                <a:spcPct val="90000"/>
              </a:lnSpc>
            </a:pPr>
            <a:r>
              <a:rPr lang="en-US" dirty="0">
                <a:solidFill>
                  <a:schemeClr val="accent2"/>
                </a:solidFill>
              </a:rPr>
              <a:t>Model </a:t>
            </a:r>
            <a:r>
              <a:rPr lang="en-US" dirty="0"/>
              <a:t>:  Morphology of Plural</a:t>
            </a:r>
          </a:p>
          <a:p>
            <a:pPr lvl="1" eaLnBrk="1" hangingPunct="1">
              <a:lnSpc>
                <a:spcPct val="90000"/>
              </a:lnSpc>
            </a:pPr>
            <a:r>
              <a:rPr lang="en-US" sz="2400" dirty="0" err="1"/>
              <a:t>Reg</a:t>
            </a:r>
            <a:r>
              <a:rPr lang="en-US" sz="2400" dirty="0"/>
              <a:t>-nouns (</a:t>
            </a:r>
            <a:r>
              <a:rPr lang="en-US" sz="2400" i="1" dirty="0"/>
              <a:t>cat, dog, fox</a:t>
            </a:r>
            <a:r>
              <a:rPr lang="en-US" sz="2400" dirty="0"/>
              <a:t>…): plural </a:t>
            </a:r>
            <a:r>
              <a:rPr lang="en-US" sz="2400" i="1" dirty="0"/>
              <a:t>-s</a:t>
            </a:r>
          </a:p>
          <a:p>
            <a:pPr lvl="1" eaLnBrk="1" hangingPunct="1">
              <a:lnSpc>
                <a:spcPct val="90000"/>
              </a:lnSpc>
            </a:pPr>
            <a:r>
              <a:rPr lang="en-US" sz="2400" dirty="0" err="1"/>
              <a:t>Irreg</a:t>
            </a:r>
            <a:r>
              <a:rPr lang="en-US" sz="2400" dirty="0"/>
              <a:t>-nouns (</a:t>
            </a:r>
            <a:r>
              <a:rPr lang="en-US" sz="2400" i="1" dirty="0"/>
              <a:t>goose, mouse,</a:t>
            </a:r>
            <a:r>
              <a:rPr lang="en-US" sz="2400" dirty="0"/>
              <a:t>…): plural (</a:t>
            </a:r>
            <a:r>
              <a:rPr lang="en-US" sz="2400" i="1" dirty="0"/>
              <a:t>geese, mice</a:t>
            </a:r>
            <a:r>
              <a:rPr lang="en-US" sz="2400" dirty="0"/>
              <a:t>,…)</a:t>
            </a:r>
          </a:p>
          <a:p>
            <a:pPr lvl="1" eaLnBrk="1" hangingPunct="1">
              <a:lnSpc>
                <a:spcPct val="90000"/>
              </a:lnSpc>
            </a:pPr>
            <a:r>
              <a:rPr lang="en-US" sz="2400" dirty="0"/>
              <a:t>Spelling rules: e.g., </a:t>
            </a:r>
            <a:r>
              <a:rPr lang="en-US" sz="2400" dirty="0" err="1"/>
              <a:t>fox+s</a:t>
            </a:r>
            <a:r>
              <a:rPr lang="en-US" sz="2400" dirty="0"/>
              <a:t> -&gt; foxes </a:t>
            </a:r>
          </a:p>
        </p:txBody>
      </p:sp>
      <p:sp>
        <p:nvSpPr>
          <p:cNvPr id="17415" name="Rectangle 4"/>
          <p:cNvSpPr>
            <a:spLocks noChangeArrowheads="1"/>
          </p:cNvSpPr>
          <p:nvPr/>
        </p:nvSpPr>
        <p:spPr bwMode="auto">
          <a:xfrm>
            <a:off x="457200" y="3505200"/>
            <a:ext cx="7924800" cy="762000"/>
          </a:xfrm>
          <a:prstGeom prst="rect">
            <a:avLst/>
          </a:prstGeom>
          <a:noFill/>
          <a:ln w="9525">
            <a:noFill/>
            <a:miter lim="800000"/>
            <a:headEnd/>
            <a:tailEnd/>
          </a:ln>
        </p:spPr>
        <p:txBody>
          <a:bodyPr/>
          <a:lstStyle/>
          <a:p>
            <a:pPr marL="342900" indent="-342900">
              <a:spcBef>
                <a:spcPct val="20000"/>
              </a:spcBef>
              <a:buFontTx/>
              <a:buChar char="•"/>
            </a:pPr>
            <a:r>
              <a:rPr lang="en-US" sz="3200" dirty="0">
                <a:solidFill>
                  <a:schemeClr val="accent2"/>
                </a:solidFill>
                <a:latin typeface="Comic Sans MS" pitchFamily="66" charset="0"/>
              </a:rPr>
              <a:t>Algorithms</a:t>
            </a:r>
            <a:r>
              <a:rPr lang="en-US" sz="3200" dirty="0">
                <a:latin typeface="Comic Sans MS" pitchFamily="66" charset="0"/>
              </a:rPr>
              <a:t>:  Morphological Parsing and Generation (of plural)</a:t>
            </a:r>
            <a:endParaRPr lang="en-US" sz="3200" dirty="0">
              <a:solidFill>
                <a:schemeClr val="accent1"/>
              </a:solidFill>
              <a:latin typeface="Comic Sans MS" pitchFamily="66" charset="0"/>
            </a:endParaRPr>
          </a:p>
        </p:txBody>
      </p:sp>
      <p:grpSp>
        <p:nvGrpSpPr>
          <p:cNvPr id="2" name="Group 33"/>
          <p:cNvGrpSpPr>
            <a:grpSpLocks/>
          </p:cNvGrpSpPr>
          <p:nvPr/>
        </p:nvGrpSpPr>
        <p:grpSpPr bwMode="auto">
          <a:xfrm>
            <a:off x="609600" y="4648200"/>
            <a:ext cx="8153400" cy="1905000"/>
            <a:chOff x="384" y="2880"/>
            <a:chExt cx="5136" cy="1200"/>
          </a:xfrm>
        </p:grpSpPr>
        <p:sp>
          <p:nvSpPr>
            <p:cNvPr id="17417" name="Rectangle 5"/>
            <p:cNvSpPr>
              <a:spLocks noChangeArrowheads="1"/>
            </p:cNvSpPr>
            <p:nvPr/>
          </p:nvSpPr>
          <p:spPr bwMode="auto">
            <a:xfrm>
              <a:off x="384" y="3216"/>
              <a:ext cx="960" cy="384"/>
            </a:xfrm>
            <a:prstGeom prst="rect">
              <a:avLst/>
            </a:prstGeom>
            <a:noFill/>
            <a:ln w="9525">
              <a:noFill/>
              <a:miter lim="800000"/>
              <a:headEnd/>
              <a:tailEnd/>
            </a:ln>
          </p:spPr>
          <p:txBody>
            <a:bodyPr/>
            <a:lstStyle/>
            <a:p>
              <a:pPr marL="342900" indent="-342900">
                <a:spcBef>
                  <a:spcPct val="20000"/>
                </a:spcBef>
              </a:pPr>
              <a:r>
                <a:rPr lang="en-US" sz="2400" b="1" i="1">
                  <a:solidFill>
                    <a:srgbClr val="663300"/>
                  </a:solidFill>
                  <a:latin typeface="Comic Sans MS" pitchFamily="66" charset="0"/>
                </a:rPr>
                <a:t>foxes</a:t>
              </a:r>
            </a:p>
          </p:txBody>
        </p:sp>
        <p:sp>
          <p:nvSpPr>
            <p:cNvPr id="17418" name="Rectangle 7"/>
            <p:cNvSpPr>
              <a:spLocks noChangeArrowheads="1"/>
            </p:cNvSpPr>
            <p:nvPr/>
          </p:nvSpPr>
          <p:spPr bwMode="auto">
            <a:xfrm>
              <a:off x="432" y="2976"/>
              <a:ext cx="768" cy="384"/>
            </a:xfrm>
            <a:prstGeom prst="rect">
              <a:avLst/>
            </a:prstGeom>
            <a:noFill/>
            <a:ln w="9525">
              <a:noFill/>
              <a:miter lim="800000"/>
              <a:headEnd/>
              <a:tailEnd/>
            </a:ln>
          </p:spPr>
          <p:txBody>
            <a:bodyPr/>
            <a:lstStyle/>
            <a:p>
              <a:pPr marL="342900" indent="-342900">
                <a:spcBef>
                  <a:spcPct val="20000"/>
                </a:spcBef>
              </a:pPr>
              <a:r>
                <a:rPr lang="en-US" sz="2400" b="1" i="1">
                  <a:solidFill>
                    <a:srgbClr val="33CC33"/>
                  </a:solidFill>
                  <a:latin typeface="Comic Sans MS" pitchFamily="66" charset="0"/>
                </a:rPr>
                <a:t>cat</a:t>
              </a:r>
            </a:p>
          </p:txBody>
        </p:sp>
        <p:sp>
          <p:nvSpPr>
            <p:cNvPr id="17419" name="Rectangle 10"/>
            <p:cNvSpPr>
              <a:spLocks noChangeArrowheads="1"/>
            </p:cNvSpPr>
            <p:nvPr/>
          </p:nvSpPr>
          <p:spPr bwMode="auto">
            <a:xfrm>
              <a:off x="2304" y="2880"/>
              <a:ext cx="960" cy="288"/>
            </a:xfrm>
            <a:prstGeom prst="rect">
              <a:avLst/>
            </a:prstGeom>
            <a:solidFill>
              <a:schemeClr val="hlink"/>
            </a:solidFill>
            <a:ln w="9525">
              <a:noFill/>
              <a:miter lim="800000"/>
              <a:headEnd/>
              <a:tailEnd/>
            </a:ln>
          </p:spPr>
          <p:txBody>
            <a:bodyPr/>
            <a:lstStyle/>
            <a:p>
              <a:pPr marL="342900" indent="-342900" algn="ctr">
                <a:spcBef>
                  <a:spcPct val="20000"/>
                </a:spcBef>
              </a:pPr>
              <a:r>
                <a:rPr lang="en-US" sz="2400">
                  <a:latin typeface="Comic Sans MS" pitchFamily="66" charset="0"/>
                </a:rPr>
                <a:t>Model</a:t>
              </a:r>
            </a:p>
          </p:txBody>
        </p:sp>
        <p:sp>
          <p:nvSpPr>
            <p:cNvPr id="17420" name="Rectangle 11"/>
            <p:cNvSpPr>
              <a:spLocks noChangeArrowheads="1"/>
            </p:cNvSpPr>
            <p:nvPr/>
          </p:nvSpPr>
          <p:spPr bwMode="auto">
            <a:xfrm>
              <a:off x="2064" y="3456"/>
              <a:ext cx="1392" cy="384"/>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Algorithm</a:t>
              </a:r>
            </a:p>
          </p:txBody>
        </p:sp>
        <p:sp>
          <p:nvSpPr>
            <p:cNvPr id="17421" name="Oval 12"/>
            <p:cNvSpPr>
              <a:spLocks noChangeArrowheads="1"/>
            </p:cNvSpPr>
            <p:nvPr/>
          </p:nvSpPr>
          <p:spPr bwMode="auto">
            <a:xfrm>
              <a:off x="1872" y="3360"/>
              <a:ext cx="1728" cy="528"/>
            </a:xfrm>
            <a:prstGeom prst="ellipse">
              <a:avLst/>
            </a:prstGeom>
            <a:noFill/>
            <a:ln w="9525">
              <a:solidFill>
                <a:schemeClr val="tx1"/>
              </a:solidFill>
              <a:round/>
              <a:headEnd/>
              <a:tailEnd/>
            </a:ln>
          </p:spPr>
          <p:txBody>
            <a:bodyPr wrap="none" anchor="ctr"/>
            <a:lstStyle/>
            <a:p>
              <a:endParaRPr lang="en-US"/>
            </a:p>
          </p:txBody>
        </p:sp>
        <p:sp>
          <p:nvSpPr>
            <p:cNvPr id="17422" name="Line 14"/>
            <p:cNvSpPr>
              <a:spLocks noChangeShapeType="1"/>
            </p:cNvSpPr>
            <p:nvPr/>
          </p:nvSpPr>
          <p:spPr bwMode="auto">
            <a:xfrm>
              <a:off x="2736" y="3168"/>
              <a:ext cx="0" cy="192"/>
            </a:xfrm>
            <a:prstGeom prst="line">
              <a:avLst/>
            </a:prstGeom>
            <a:noFill/>
            <a:ln w="28575">
              <a:solidFill>
                <a:schemeClr val="tx1"/>
              </a:solidFill>
              <a:round/>
              <a:headEnd/>
              <a:tailEnd type="triangle" w="med" len="med"/>
            </a:ln>
          </p:spPr>
          <p:txBody>
            <a:bodyPr/>
            <a:lstStyle/>
            <a:p>
              <a:endParaRPr lang="en-US"/>
            </a:p>
          </p:txBody>
        </p:sp>
        <p:sp>
          <p:nvSpPr>
            <p:cNvPr id="17423" name="Rectangle 15"/>
            <p:cNvSpPr>
              <a:spLocks noChangeArrowheads="1"/>
            </p:cNvSpPr>
            <p:nvPr/>
          </p:nvSpPr>
          <p:spPr bwMode="auto">
            <a:xfrm>
              <a:off x="3984" y="2976"/>
              <a:ext cx="1536" cy="384"/>
            </a:xfrm>
            <a:prstGeom prst="rect">
              <a:avLst/>
            </a:prstGeom>
            <a:noFill/>
            <a:ln w="9525">
              <a:noFill/>
              <a:miter lim="800000"/>
              <a:headEnd/>
              <a:tailEnd/>
            </a:ln>
          </p:spPr>
          <p:txBody>
            <a:bodyPr/>
            <a:lstStyle/>
            <a:p>
              <a:pPr marL="342900" indent="-342900">
                <a:spcBef>
                  <a:spcPct val="20000"/>
                </a:spcBef>
              </a:pPr>
              <a:r>
                <a:rPr lang="en-US" sz="2400" b="1">
                  <a:solidFill>
                    <a:srgbClr val="33CC33"/>
                  </a:solidFill>
                  <a:latin typeface="Comic Sans MS" pitchFamily="66" charset="0"/>
                </a:rPr>
                <a:t>cat +SG</a:t>
              </a:r>
            </a:p>
          </p:txBody>
        </p:sp>
        <p:sp>
          <p:nvSpPr>
            <p:cNvPr id="17424" name="Rectangle 16"/>
            <p:cNvSpPr>
              <a:spLocks noChangeArrowheads="1"/>
            </p:cNvSpPr>
            <p:nvPr/>
          </p:nvSpPr>
          <p:spPr bwMode="auto">
            <a:xfrm>
              <a:off x="3984" y="3504"/>
              <a:ext cx="1488" cy="384"/>
            </a:xfrm>
            <a:prstGeom prst="rect">
              <a:avLst/>
            </a:prstGeom>
            <a:noFill/>
            <a:ln w="9525">
              <a:noFill/>
              <a:miter lim="800000"/>
              <a:headEnd/>
              <a:tailEnd/>
            </a:ln>
          </p:spPr>
          <p:txBody>
            <a:bodyPr/>
            <a:lstStyle/>
            <a:p>
              <a:pPr marL="342900" indent="-342900">
                <a:spcBef>
                  <a:spcPct val="20000"/>
                </a:spcBef>
              </a:pPr>
              <a:r>
                <a:rPr lang="en-US" sz="2400" b="1">
                  <a:solidFill>
                    <a:srgbClr val="CC0066"/>
                  </a:solidFill>
                  <a:latin typeface="Comic Sans MS" pitchFamily="66" charset="0"/>
                </a:rPr>
                <a:t>mouse +PL</a:t>
              </a:r>
            </a:p>
          </p:txBody>
        </p:sp>
        <p:sp>
          <p:nvSpPr>
            <p:cNvPr id="17425" name="Rectangle 17"/>
            <p:cNvSpPr>
              <a:spLocks noChangeArrowheads="1"/>
            </p:cNvSpPr>
            <p:nvPr/>
          </p:nvSpPr>
          <p:spPr bwMode="auto">
            <a:xfrm>
              <a:off x="384" y="3408"/>
              <a:ext cx="768" cy="288"/>
            </a:xfrm>
            <a:prstGeom prst="rect">
              <a:avLst/>
            </a:prstGeom>
            <a:noFill/>
            <a:ln w="9525">
              <a:noFill/>
              <a:miter lim="800000"/>
              <a:headEnd/>
              <a:tailEnd/>
            </a:ln>
          </p:spPr>
          <p:txBody>
            <a:bodyPr/>
            <a:lstStyle/>
            <a:p>
              <a:pPr marL="342900" indent="-342900">
                <a:spcBef>
                  <a:spcPct val="20000"/>
                </a:spcBef>
              </a:pPr>
              <a:r>
                <a:rPr lang="en-US" sz="2400" b="1" i="1">
                  <a:solidFill>
                    <a:srgbClr val="CC0066"/>
                  </a:solidFill>
                  <a:latin typeface="Comic Sans MS" pitchFamily="66" charset="0"/>
                </a:rPr>
                <a:t>mice</a:t>
              </a:r>
            </a:p>
          </p:txBody>
        </p:sp>
        <p:sp>
          <p:nvSpPr>
            <p:cNvPr id="17426" name="Rectangle 18"/>
            <p:cNvSpPr>
              <a:spLocks noChangeArrowheads="1"/>
            </p:cNvSpPr>
            <p:nvPr/>
          </p:nvSpPr>
          <p:spPr bwMode="auto">
            <a:xfrm>
              <a:off x="3984" y="3264"/>
              <a:ext cx="1200" cy="384"/>
            </a:xfrm>
            <a:prstGeom prst="rect">
              <a:avLst/>
            </a:prstGeom>
            <a:noFill/>
            <a:ln w="9525">
              <a:noFill/>
              <a:miter lim="800000"/>
              <a:headEnd/>
              <a:tailEnd/>
            </a:ln>
          </p:spPr>
          <p:txBody>
            <a:bodyPr/>
            <a:lstStyle/>
            <a:p>
              <a:pPr marL="342900" indent="-342900">
                <a:spcBef>
                  <a:spcPct val="20000"/>
                </a:spcBef>
              </a:pPr>
              <a:r>
                <a:rPr lang="en-US" sz="2400" b="1">
                  <a:solidFill>
                    <a:srgbClr val="663300"/>
                  </a:solidFill>
                  <a:latin typeface="Comic Sans MS" pitchFamily="66" charset="0"/>
                </a:rPr>
                <a:t>fox +PL</a:t>
              </a:r>
            </a:p>
          </p:txBody>
        </p:sp>
        <p:sp>
          <p:nvSpPr>
            <p:cNvPr id="17427" name="Rectangle 19"/>
            <p:cNvSpPr>
              <a:spLocks noChangeArrowheads="1"/>
            </p:cNvSpPr>
            <p:nvPr/>
          </p:nvSpPr>
          <p:spPr bwMode="auto">
            <a:xfrm>
              <a:off x="384" y="3600"/>
              <a:ext cx="864" cy="336"/>
            </a:xfrm>
            <a:prstGeom prst="rect">
              <a:avLst/>
            </a:prstGeom>
            <a:noFill/>
            <a:ln w="9525">
              <a:noFill/>
              <a:miter lim="800000"/>
              <a:headEnd/>
              <a:tailEnd/>
            </a:ln>
          </p:spPr>
          <p:txBody>
            <a:bodyPr/>
            <a:lstStyle/>
            <a:p>
              <a:pPr marL="342900" indent="-342900">
                <a:spcBef>
                  <a:spcPct val="20000"/>
                </a:spcBef>
              </a:pPr>
              <a:r>
                <a:rPr lang="en-US" sz="2400" b="1" i="1">
                  <a:solidFill>
                    <a:srgbClr val="FF9900"/>
                  </a:solidFill>
                  <a:latin typeface="Comic Sans MS" pitchFamily="66" charset="0"/>
                </a:rPr>
                <a:t>goose</a:t>
              </a:r>
            </a:p>
          </p:txBody>
        </p:sp>
        <p:sp>
          <p:nvSpPr>
            <p:cNvPr id="17428" name="Rectangle 20"/>
            <p:cNvSpPr>
              <a:spLocks noChangeArrowheads="1"/>
            </p:cNvSpPr>
            <p:nvPr/>
          </p:nvSpPr>
          <p:spPr bwMode="auto">
            <a:xfrm>
              <a:off x="3984" y="3696"/>
              <a:ext cx="1536" cy="384"/>
            </a:xfrm>
            <a:prstGeom prst="rect">
              <a:avLst/>
            </a:prstGeom>
            <a:noFill/>
            <a:ln w="9525">
              <a:noFill/>
              <a:miter lim="800000"/>
              <a:headEnd/>
              <a:tailEnd/>
            </a:ln>
          </p:spPr>
          <p:txBody>
            <a:bodyPr/>
            <a:lstStyle/>
            <a:p>
              <a:pPr marL="342900" indent="-342900">
                <a:spcBef>
                  <a:spcPct val="20000"/>
                </a:spcBef>
              </a:pPr>
              <a:r>
                <a:rPr lang="en-US" sz="2400" b="1">
                  <a:solidFill>
                    <a:srgbClr val="FF9900"/>
                  </a:solidFill>
                  <a:latin typeface="Comic Sans MS" pitchFamily="66" charset="0"/>
                </a:rPr>
                <a:t>goose +SG</a:t>
              </a:r>
            </a:p>
          </p:txBody>
        </p:sp>
        <p:sp>
          <p:nvSpPr>
            <p:cNvPr id="17429" name="Line 22"/>
            <p:cNvSpPr>
              <a:spLocks noChangeShapeType="1"/>
            </p:cNvSpPr>
            <p:nvPr/>
          </p:nvSpPr>
          <p:spPr bwMode="auto">
            <a:xfrm>
              <a:off x="912" y="3120"/>
              <a:ext cx="1104" cy="336"/>
            </a:xfrm>
            <a:prstGeom prst="line">
              <a:avLst/>
            </a:prstGeom>
            <a:noFill/>
            <a:ln w="9525">
              <a:solidFill>
                <a:schemeClr val="tx1"/>
              </a:solidFill>
              <a:round/>
              <a:headEnd type="triangle" w="med" len="med"/>
              <a:tailEnd type="triangle" w="med" len="med"/>
            </a:ln>
          </p:spPr>
          <p:txBody>
            <a:bodyPr/>
            <a:lstStyle/>
            <a:p>
              <a:endParaRPr lang="en-US"/>
            </a:p>
          </p:txBody>
        </p:sp>
        <p:sp>
          <p:nvSpPr>
            <p:cNvPr id="17430" name="Line 24"/>
            <p:cNvSpPr>
              <a:spLocks noChangeShapeType="1"/>
            </p:cNvSpPr>
            <p:nvPr/>
          </p:nvSpPr>
          <p:spPr bwMode="auto">
            <a:xfrm flipV="1">
              <a:off x="3600" y="3456"/>
              <a:ext cx="384" cy="96"/>
            </a:xfrm>
            <a:prstGeom prst="line">
              <a:avLst/>
            </a:prstGeom>
            <a:noFill/>
            <a:ln w="9525">
              <a:solidFill>
                <a:schemeClr val="tx1"/>
              </a:solidFill>
              <a:round/>
              <a:headEnd type="triangle" w="med" len="med"/>
              <a:tailEnd type="triangle" w="med" len="med"/>
            </a:ln>
          </p:spPr>
          <p:txBody>
            <a:bodyPr/>
            <a:lstStyle/>
            <a:p>
              <a:endParaRPr lang="en-US"/>
            </a:p>
          </p:txBody>
        </p:sp>
        <p:sp>
          <p:nvSpPr>
            <p:cNvPr id="17431" name="Line 26"/>
            <p:cNvSpPr>
              <a:spLocks noChangeShapeType="1"/>
            </p:cNvSpPr>
            <p:nvPr/>
          </p:nvSpPr>
          <p:spPr bwMode="auto">
            <a:xfrm>
              <a:off x="3600" y="3648"/>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7432" name="Line 28"/>
            <p:cNvSpPr>
              <a:spLocks noChangeShapeType="1"/>
            </p:cNvSpPr>
            <p:nvPr/>
          </p:nvSpPr>
          <p:spPr bwMode="auto">
            <a:xfrm>
              <a:off x="3504" y="3744"/>
              <a:ext cx="528"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3" name="Line 29"/>
            <p:cNvSpPr>
              <a:spLocks noChangeShapeType="1"/>
            </p:cNvSpPr>
            <p:nvPr/>
          </p:nvSpPr>
          <p:spPr bwMode="auto">
            <a:xfrm>
              <a:off x="1056" y="3408"/>
              <a:ext cx="816" cy="144"/>
            </a:xfrm>
            <a:prstGeom prst="line">
              <a:avLst/>
            </a:prstGeom>
            <a:noFill/>
            <a:ln w="9525">
              <a:solidFill>
                <a:schemeClr val="tx1"/>
              </a:solidFill>
              <a:round/>
              <a:headEnd type="triangle" w="med" len="med"/>
              <a:tailEnd type="triangle" w="med" len="med"/>
            </a:ln>
          </p:spPr>
          <p:txBody>
            <a:bodyPr/>
            <a:lstStyle/>
            <a:p>
              <a:endParaRPr lang="en-US"/>
            </a:p>
          </p:txBody>
        </p:sp>
        <p:sp>
          <p:nvSpPr>
            <p:cNvPr id="17434" name="Line 30"/>
            <p:cNvSpPr>
              <a:spLocks noChangeShapeType="1"/>
            </p:cNvSpPr>
            <p:nvPr/>
          </p:nvSpPr>
          <p:spPr bwMode="auto">
            <a:xfrm>
              <a:off x="1056" y="3600"/>
              <a:ext cx="816"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5" name="Line 31"/>
            <p:cNvSpPr>
              <a:spLocks noChangeShapeType="1"/>
            </p:cNvSpPr>
            <p:nvPr/>
          </p:nvSpPr>
          <p:spPr bwMode="auto">
            <a:xfrm flipV="1">
              <a:off x="1056" y="3744"/>
              <a:ext cx="864"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6" name="Line 32"/>
            <p:cNvSpPr>
              <a:spLocks noChangeShapeType="1"/>
            </p:cNvSpPr>
            <p:nvPr/>
          </p:nvSpPr>
          <p:spPr bwMode="auto">
            <a:xfrm flipV="1">
              <a:off x="3456" y="3216"/>
              <a:ext cx="576" cy="240"/>
            </a:xfrm>
            <a:prstGeom prst="line">
              <a:avLst/>
            </a:prstGeom>
            <a:noFill/>
            <a:ln w="9525">
              <a:solidFill>
                <a:schemeClr val="tx1"/>
              </a:solidFill>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p>
            <a:r>
              <a:rPr lang="en-US"/>
              <a:t>CPSC 503, Lecture 1</a:t>
            </a:r>
          </a:p>
        </p:txBody>
      </p:sp>
      <p:sp>
        <p:nvSpPr>
          <p:cNvPr id="5124" name="Slide Number Placeholder 5"/>
          <p:cNvSpPr>
            <a:spLocks noGrp="1"/>
          </p:cNvSpPr>
          <p:nvPr>
            <p:ph type="sldNum" sz="quarter" idx="12"/>
          </p:nvPr>
        </p:nvSpPr>
        <p:spPr>
          <a:noFill/>
        </p:spPr>
        <p:txBody>
          <a:bodyPr/>
          <a:lstStyle/>
          <a:p>
            <a:fld id="{6DAE9073-FAA4-45D5-AB76-B2C14DBB8537}" type="slidenum">
              <a:rPr lang="en-US" smtClean="0"/>
              <a:pPr/>
              <a:t>3</a:t>
            </a:fld>
            <a:endParaRPr lang="en-US"/>
          </a:p>
        </p:txBody>
      </p:sp>
      <p:sp>
        <p:nvSpPr>
          <p:cNvPr id="5125" name="Rectangle 2"/>
          <p:cNvSpPr>
            <a:spLocks noGrp="1" noChangeArrowheads="1"/>
          </p:cNvSpPr>
          <p:nvPr>
            <p:ph type="title"/>
          </p:nvPr>
        </p:nvSpPr>
        <p:spPr/>
        <p:txBody>
          <a:bodyPr/>
          <a:lstStyle/>
          <a:p>
            <a:pPr eaLnBrk="1" hangingPunct="1"/>
            <a:r>
              <a:rPr lang="en-US"/>
              <a:t>Natural Language Processing</a:t>
            </a:r>
          </a:p>
        </p:txBody>
      </p:sp>
      <p:sp>
        <p:nvSpPr>
          <p:cNvPr id="194563" name="Rectangle 3"/>
          <p:cNvSpPr>
            <a:spLocks noGrp="1" noChangeArrowheads="1"/>
          </p:cNvSpPr>
          <p:nvPr>
            <p:ph type="body" idx="1"/>
          </p:nvPr>
        </p:nvSpPr>
        <p:spPr>
          <a:xfrm>
            <a:off x="685800" y="1981200"/>
            <a:ext cx="8001000" cy="4114800"/>
          </a:xfrm>
        </p:spPr>
        <p:txBody>
          <a:bodyPr/>
          <a:lstStyle/>
          <a:p>
            <a:pPr eaLnBrk="1" hangingPunct="1"/>
            <a:r>
              <a:rPr lang="en-US" sz="3600"/>
              <a:t>What is it?</a:t>
            </a:r>
          </a:p>
          <a:p>
            <a:pPr lvl="1" eaLnBrk="1" hangingPunct="1"/>
            <a:r>
              <a:rPr lang="en-US" sz="3600"/>
              <a:t>We’re going to study </a:t>
            </a:r>
            <a:r>
              <a:rPr lang="en-US" sz="3600">
                <a:solidFill>
                  <a:schemeClr val="accent2"/>
                </a:solidFill>
              </a:rPr>
              <a:t>formalisms</a:t>
            </a:r>
            <a:r>
              <a:rPr lang="en-US" sz="3600"/>
              <a:t>, </a:t>
            </a:r>
            <a:r>
              <a:rPr lang="en-US" sz="3600">
                <a:solidFill>
                  <a:schemeClr val="accent2"/>
                </a:solidFill>
              </a:rPr>
              <a:t>models and algorithms</a:t>
            </a:r>
            <a:r>
              <a:rPr lang="en-US" sz="3600"/>
              <a:t> to allow computers to perform </a:t>
            </a:r>
            <a:r>
              <a:rPr lang="en-US" sz="3600">
                <a:solidFill>
                  <a:schemeClr val="accent2"/>
                </a:solidFill>
              </a:rPr>
              <a:t>useful tasks</a:t>
            </a:r>
            <a:r>
              <a:rPr lang="en-US" sz="3600"/>
              <a:t> involving </a:t>
            </a:r>
            <a:r>
              <a:rPr lang="en-US" sz="3600">
                <a:solidFill>
                  <a:schemeClr val="accent2"/>
                </a:solidFill>
              </a:rPr>
              <a:t>knowledge about</a:t>
            </a:r>
            <a:r>
              <a:rPr lang="en-US" sz="3600"/>
              <a:t> </a:t>
            </a:r>
            <a:r>
              <a:rPr lang="en-US" sz="3600">
                <a:solidFill>
                  <a:schemeClr val="accent2"/>
                </a:solidFill>
              </a:rPr>
              <a:t>human languages</a:t>
            </a:r>
            <a:r>
              <a:rPr lang="en-US" sz="36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4"/>
          <p:cNvSpPr>
            <a:spLocks noGrp="1"/>
          </p:cNvSpPr>
          <p:nvPr>
            <p:ph type="ftr" sz="quarter" idx="11"/>
          </p:nvPr>
        </p:nvSpPr>
        <p:spPr>
          <a:noFill/>
        </p:spPr>
        <p:txBody>
          <a:bodyPr/>
          <a:lstStyle/>
          <a:p>
            <a:r>
              <a:rPr lang="en-US"/>
              <a:t>CPSC 503, Lecture 1</a:t>
            </a:r>
          </a:p>
        </p:txBody>
      </p:sp>
      <p:sp>
        <p:nvSpPr>
          <p:cNvPr id="18436" name="Slide Number Placeholder 5"/>
          <p:cNvSpPr>
            <a:spLocks noGrp="1"/>
          </p:cNvSpPr>
          <p:nvPr>
            <p:ph type="sldNum" sz="quarter" idx="12"/>
          </p:nvPr>
        </p:nvSpPr>
        <p:spPr>
          <a:noFill/>
        </p:spPr>
        <p:txBody>
          <a:bodyPr/>
          <a:lstStyle/>
          <a:p>
            <a:fld id="{39F9CD0A-6EDB-4C45-A644-507D10723495}" type="slidenum">
              <a:rPr lang="en-US" smtClean="0"/>
              <a:pPr/>
              <a:t>30</a:t>
            </a:fld>
            <a:endParaRPr lang="en-US"/>
          </a:p>
        </p:txBody>
      </p:sp>
      <p:sp>
        <p:nvSpPr>
          <p:cNvPr id="18437" name="Rectangle 2"/>
          <p:cNvSpPr>
            <a:spLocks noGrp="1" noChangeArrowheads="1"/>
          </p:cNvSpPr>
          <p:nvPr>
            <p:ph type="title"/>
          </p:nvPr>
        </p:nvSpPr>
        <p:spPr>
          <a:xfrm>
            <a:off x="914400" y="0"/>
            <a:ext cx="7467600" cy="1143000"/>
          </a:xfrm>
        </p:spPr>
        <p:txBody>
          <a:bodyPr/>
          <a:lstStyle/>
          <a:p>
            <a:pPr eaLnBrk="1" hangingPunct="1"/>
            <a:r>
              <a:rPr lang="en-US" sz="4000"/>
              <a:t>Knowledge-Formalisms Map</a:t>
            </a:r>
            <a:br>
              <a:rPr lang="en-US" sz="4000"/>
            </a:br>
            <a:r>
              <a:rPr lang="en-US" sz="3200"/>
              <a:t>(no ambiguity / no uncertainty)</a:t>
            </a:r>
          </a:p>
        </p:txBody>
      </p:sp>
      <p:sp>
        <p:nvSpPr>
          <p:cNvPr id="18438" name="Rectangle 3"/>
          <p:cNvSpPr>
            <a:spLocks noGrp="1" noChangeArrowheads="1"/>
          </p:cNvSpPr>
          <p:nvPr>
            <p:ph type="body" idx="1"/>
          </p:nvPr>
        </p:nvSpPr>
        <p:spPr>
          <a:xfrm>
            <a:off x="4495800" y="4495800"/>
            <a:ext cx="3276600" cy="914400"/>
          </a:xfrm>
          <a:solidFill>
            <a:srgbClr val="CCFFFF"/>
          </a:solidFill>
        </p:spPr>
        <p:txBody>
          <a:bodyPr/>
          <a:lstStyle/>
          <a:p>
            <a:pPr eaLnBrk="1" hangingPunct="1">
              <a:buFontTx/>
              <a:buNone/>
            </a:pPr>
            <a:r>
              <a:rPr lang="en-US" sz="2400"/>
              <a:t>Logical formalisms </a:t>
            </a:r>
          </a:p>
          <a:p>
            <a:pPr eaLnBrk="1" hangingPunct="1">
              <a:buFontTx/>
              <a:buNone/>
            </a:pPr>
            <a:r>
              <a:rPr lang="en-US" sz="2400"/>
              <a:t>(First-Order Logics)</a:t>
            </a:r>
          </a:p>
          <a:p>
            <a:pPr eaLnBrk="1" hangingPunct="1">
              <a:buFontTx/>
              <a:buNone/>
            </a:pPr>
            <a:endParaRPr lang="en-US" sz="2400"/>
          </a:p>
        </p:txBody>
      </p:sp>
      <p:sp>
        <p:nvSpPr>
          <p:cNvPr id="18439" name="Rectangle 5"/>
          <p:cNvSpPr>
            <a:spLocks noChangeArrowheads="1"/>
          </p:cNvSpPr>
          <p:nvPr/>
        </p:nvSpPr>
        <p:spPr bwMode="auto">
          <a:xfrm>
            <a:off x="4318000" y="3454400"/>
            <a:ext cx="4597400" cy="914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p>
          <a:p>
            <a:pPr marL="342900" indent="-342900">
              <a:spcBef>
                <a:spcPct val="20000"/>
              </a:spcBef>
            </a:pPr>
            <a:r>
              <a:rPr lang="en-US" sz="2400">
                <a:latin typeface="Comic Sans MS" pitchFamily="66" charset="0"/>
              </a:rPr>
              <a:t>(e.g., Context-Free Grammars)</a:t>
            </a:r>
          </a:p>
          <a:p>
            <a:pPr marL="342900" indent="-342900">
              <a:spcBef>
                <a:spcPct val="20000"/>
              </a:spcBef>
            </a:pPr>
            <a:endParaRPr lang="en-US" sz="2400">
              <a:latin typeface="Comic Sans MS" pitchFamily="66" charset="0"/>
            </a:endParaRPr>
          </a:p>
        </p:txBody>
      </p:sp>
      <p:sp>
        <p:nvSpPr>
          <p:cNvPr id="18440" name="Rectangle 6"/>
          <p:cNvSpPr>
            <a:spLocks noChangeArrowheads="1"/>
          </p:cNvSpPr>
          <p:nvPr/>
        </p:nvSpPr>
        <p:spPr bwMode="auto">
          <a:xfrm>
            <a:off x="4267200" y="1752600"/>
            <a:ext cx="3886200" cy="13716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State Machines </a:t>
            </a:r>
          </a:p>
          <a:p>
            <a:pPr marL="342900" indent="-342900">
              <a:spcBef>
                <a:spcPct val="20000"/>
              </a:spcBef>
            </a:pPr>
            <a:r>
              <a:rPr lang="en-US" sz="2400">
                <a:latin typeface="Comic Sans MS" pitchFamily="66" charset="0"/>
              </a:rPr>
              <a:t>(FiniteStateAutomata,</a:t>
            </a:r>
          </a:p>
          <a:p>
            <a:pPr marL="342900" indent="-342900">
              <a:spcBef>
                <a:spcPct val="20000"/>
              </a:spcBef>
            </a:pPr>
            <a:r>
              <a:rPr lang="en-US" sz="2400">
                <a:latin typeface="Comic Sans MS" pitchFamily="66" charset="0"/>
              </a:rPr>
              <a:t> FiniteStateTransducers)</a:t>
            </a:r>
          </a:p>
        </p:txBody>
      </p:sp>
      <p:sp>
        <p:nvSpPr>
          <p:cNvPr id="18441" name="Line 8"/>
          <p:cNvSpPr>
            <a:spLocks noChangeShapeType="1"/>
          </p:cNvSpPr>
          <p:nvPr/>
        </p:nvSpPr>
        <p:spPr bwMode="auto">
          <a:xfrm flipH="1" flipV="1">
            <a:off x="2514600" y="2209800"/>
            <a:ext cx="1752600" cy="0"/>
          </a:xfrm>
          <a:prstGeom prst="line">
            <a:avLst/>
          </a:prstGeom>
          <a:noFill/>
          <a:ln w="38100">
            <a:solidFill>
              <a:schemeClr val="tx1"/>
            </a:solidFill>
            <a:round/>
            <a:headEnd/>
            <a:tailEnd type="triangle" w="med" len="med"/>
          </a:ln>
        </p:spPr>
        <p:txBody>
          <a:bodyPr/>
          <a:lstStyle/>
          <a:p>
            <a:endParaRPr lang="en-US"/>
          </a:p>
        </p:txBody>
      </p:sp>
      <p:sp>
        <p:nvSpPr>
          <p:cNvPr id="18442" name="Rectangle 11"/>
          <p:cNvSpPr>
            <a:spLocks noChangeArrowheads="1"/>
          </p:cNvSpPr>
          <p:nvPr/>
        </p:nvSpPr>
        <p:spPr bwMode="auto">
          <a:xfrm>
            <a:off x="53340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18443" name="Rectangle 12"/>
          <p:cNvSpPr>
            <a:spLocks noChangeArrowheads="1"/>
          </p:cNvSpPr>
          <p:nvPr/>
        </p:nvSpPr>
        <p:spPr bwMode="auto">
          <a:xfrm>
            <a:off x="6858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18444" name="Rectangle 13"/>
          <p:cNvSpPr>
            <a:spLocks noChangeArrowheads="1"/>
          </p:cNvSpPr>
          <p:nvPr/>
        </p:nvSpPr>
        <p:spPr bwMode="auto">
          <a:xfrm>
            <a:off x="53340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18445" name="Rectangle 14"/>
          <p:cNvSpPr>
            <a:spLocks noChangeArrowheads="1"/>
          </p:cNvSpPr>
          <p:nvPr/>
        </p:nvSpPr>
        <p:spPr bwMode="auto">
          <a:xfrm>
            <a:off x="53340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18446" name="Line 15"/>
          <p:cNvSpPr>
            <a:spLocks noChangeShapeType="1"/>
          </p:cNvSpPr>
          <p:nvPr/>
        </p:nvSpPr>
        <p:spPr bwMode="auto">
          <a:xfrm flipH="1" flipV="1">
            <a:off x="1981200" y="3048000"/>
            <a:ext cx="2438400" cy="838200"/>
          </a:xfrm>
          <a:prstGeom prst="line">
            <a:avLst/>
          </a:prstGeom>
          <a:noFill/>
          <a:ln w="38100">
            <a:solidFill>
              <a:schemeClr val="tx1"/>
            </a:solidFill>
            <a:round/>
            <a:headEnd/>
            <a:tailEnd type="triangle" w="med" len="med"/>
          </a:ln>
        </p:spPr>
        <p:txBody>
          <a:bodyPr/>
          <a:lstStyle/>
          <a:p>
            <a:endParaRPr lang="en-US"/>
          </a:p>
        </p:txBody>
      </p:sp>
      <p:sp>
        <p:nvSpPr>
          <p:cNvPr id="18447" name="Line 17"/>
          <p:cNvSpPr>
            <a:spLocks noChangeShapeType="1"/>
          </p:cNvSpPr>
          <p:nvPr/>
        </p:nvSpPr>
        <p:spPr bwMode="auto">
          <a:xfrm flipH="1" flipV="1">
            <a:off x="2209800" y="4038600"/>
            <a:ext cx="2286000" cy="838200"/>
          </a:xfrm>
          <a:prstGeom prst="line">
            <a:avLst/>
          </a:prstGeom>
          <a:noFill/>
          <a:ln w="38100">
            <a:solidFill>
              <a:schemeClr val="tx1"/>
            </a:solidFill>
            <a:round/>
            <a:headEnd/>
            <a:tailEnd type="triangle" w="med" len="med"/>
          </a:ln>
        </p:spPr>
        <p:txBody>
          <a:bodyPr/>
          <a:lstStyle/>
          <a:p>
            <a:endParaRPr lang="en-US"/>
          </a:p>
        </p:txBody>
      </p:sp>
      <p:sp>
        <p:nvSpPr>
          <p:cNvPr id="18448" name="Line 18"/>
          <p:cNvSpPr>
            <a:spLocks noChangeShapeType="1"/>
          </p:cNvSpPr>
          <p:nvPr/>
        </p:nvSpPr>
        <p:spPr bwMode="auto">
          <a:xfrm flipH="1">
            <a:off x="2743200" y="4876800"/>
            <a:ext cx="1752600" cy="457200"/>
          </a:xfrm>
          <a:prstGeom prst="line">
            <a:avLst/>
          </a:prstGeom>
          <a:noFill/>
          <a:ln w="38100">
            <a:solidFill>
              <a:schemeClr val="tx1"/>
            </a:solidFill>
            <a:round/>
            <a:headEnd/>
            <a:tailEnd type="triangle" w="med" len="med"/>
          </a:ln>
        </p:spPr>
        <p:txBody>
          <a:bodyPr/>
          <a:lstStyle/>
          <a:p>
            <a:endParaRPr lang="en-US"/>
          </a:p>
        </p:txBody>
      </p:sp>
      <p:grpSp>
        <p:nvGrpSpPr>
          <p:cNvPr id="2" name="Group 22"/>
          <p:cNvGrpSpPr>
            <a:grpSpLocks/>
          </p:cNvGrpSpPr>
          <p:nvPr/>
        </p:nvGrpSpPr>
        <p:grpSpPr bwMode="auto">
          <a:xfrm>
            <a:off x="2209800" y="2286000"/>
            <a:ext cx="2209800" cy="2895600"/>
            <a:chOff x="1392" y="1440"/>
            <a:chExt cx="1392" cy="1824"/>
          </a:xfrm>
        </p:grpSpPr>
        <p:sp>
          <p:nvSpPr>
            <p:cNvPr id="18452" name="Line 9"/>
            <p:cNvSpPr>
              <a:spLocks noChangeShapeType="1"/>
            </p:cNvSpPr>
            <p:nvPr/>
          </p:nvSpPr>
          <p:spPr bwMode="auto">
            <a:xfrm flipH="1">
              <a:off x="1392" y="1440"/>
              <a:ext cx="1296" cy="1008"/>
            </a:xfrm>
            <a:prstGeom prst="line">
              <a:avLst/>
            </a:prstGeom>
            <a:noFill/>
            <a:ln w="9525">
              <a:solidFill>
                <a:schemeClr val="tx1"/>
              </a:solidFill>
              <a:round/>
              <a:headEnd/>
              <a:tailEnd type="triangle" w="med" len="med"/>
            </a:ln>
          </p:spPr>
          <p:txBody>
            <a:bodyPr/>
            <a:lstStyle/>
            <a:p>
              <a:endParaRPr lang="en-US"/>
            </a:p>
          </p:txBody>
        </p:sp>
        <p:sp>
          <p:nvSpPr>
            <p:cNvPr id="18453" name="Line 10"/>
            <p:cNvSpPr>
              <a:spLocks noChangeShapeType="1"/>
            </p:cNvSpPr>
            <p:nvPr/>
          </p:nvSpPr>
          <p:spPr bwMode="auto">
            <a:xfrm flipH="1">
              <a:off x="1728" y="1440"/>
              <a:ext cx="960" cy="1680"/>
            </a:xfrm>
            <a:prstGeom prst="line">
              <a:avLst/>
            </a:prstGeom>
            <a:noFill/>
            <a:ln w="9525">
              <a:solidFill>
                <a:schemeClr val="tx1"/>
              </a:solidFill>
              <a:round/>
              <a:headEnd/>
              <a:tailEnd type="triangle" w="med" len="med"/>
            </a:ln>
          </p:spPr>
          <p:txBody>
            <a:bodyPr/>
            <a:lstStyle/>
            <a:p>
              <a:endParaRPr lang="en-US"/>
            </a:p>
          </p:txBody>
        </p:sp>
        <p:sp>
          <p:nvSpPr>
            <p:cNvPr id="18454" name="Line 16"/>
            <p:cNvSpPr>
              <a:spLocks noChangeShapeType="1"/>
            </p:cNvSpPr>
            <p:nvPr/>
          </p:nvSpPr>
          <p:spPr bwMode="auto">
            <a:xfrm flipH="1">
              <a:off x="1392" y="2496"/>
              <a:ext cx="1392" cy="0"/>
            </a:xfrm>
            <a:prstGeom prst="line">
              <a:avLst/>
            </a:prstGeom>
            <a:noFill/>
            <a:ln w="9525">
              <a:solidFill>
                <a:schemeClr val="tx1"/>
              </a:solidFill>
              <a:round/>
              <a:headEnd/>
              <a:tailEnd type="triangle" w="med" len="med"/>
            </a:ln>
          </p:spPr>
          <p:txBody>
            <a:bodyPr/>
            <a:lstStyle/>
            <a:p>
              <a:endParaRPr lang="en-US"/>
            </a:p>
          </p:txBody>
        </p:sp>
        <p:sp>
          <p:nvSpPr>
            <p:cNvPr id="18455" name="Line 19"/>
            <p:cNvSpPr>
              <a:spLocks noChangeShapeType="1"/>
            </p:cNvSpPr>
            <p:nvPr/>
          </p:nvSpPr>
          <p:spPr bwMode="auto">
            <a:xfrm flipH="1">
              <a:off x="1680" y="2496"/>
              <a:ext cx="1104" cy="768"/>
            </a:xfrm>
            <a:prstGeom prst="line">
              <a:avLst/>
            </a:prstGeom>
            <a:noFill/>
            <a:ln w="9525">
              <a:solidFill>
                <a:schemeClr val="tx1"/>
              </a:solidFill>
              <a:round/>
              <a:headEnd/>
              <a:tailEnd type="triangle" w="med" len="med"/>
            </a:ln>
          </p:spPr>
          <p:txBody>
            <a:bodyPr/>
            <a:lstStyle/>
            <a:p>
              <a:endParaRPr lang="en-US"/>
            </a:p>
          </p:txBody>
        </p:sp>
      </p:grpSp>
      <p:sp>
        <p:nvSpPr>
          <p:cNvPr id="18450" name="Rectangle 20"/>
          <p:cNvSpPr>
            <a:spLocks noChangeArrowheads="1"/>
          </p:cNvSpPr>
          <p:nvPr/>
        </p:nvSpPr>
        <p:spPr bwMode="auto">
          <a:xfrm>
            <a:off x="4876800" y="5562600"/>
            <a:ext cx="1981200" cy="457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p>
        </p:txBody>
      </p:sp>
      <p:sp>
        <p:nvSpPr>
          <p:cNvPr id="18451" name="Line 21"/>
          <p:cNvSpPr>
            <a:spLocks noChangeShapeType="1"/>
          </p:cNvSpPr>
          <p:nvPr/>
        </p:nvSpPr>
        <p:spPr bwMode="auto">
          <a:xfrm flipH="1" flipV="1">
            <a:off x="2743200" y="5486400"/>
            <a:ext cx="213360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p>
            <a:r>
              <a:rPr lang="en-US"/>
              <a:t>CPSC 503, Lecture 1</a:t>
            </a:r>
          </a:p>
        </p:txBody>
      </p:sp>
      <p:sp>
        <p:nvSpPr>
          <p:cNvPr id="19460" name="Slide Number Placeholder 5"/>
          <p:cNvSpPr>
            <a:spLocks noGrp="1"/>
          </p:cNvSpPr>
          <p:nvPr>
            <p:ph type="sldNum" sz="quarter" idx="12"/>
          </p:nvPr>
        </p:nvSpPr>
        <p:spPr>
          <a:noFill/>
        </p:spPr>
        <p:txBody>
          <a:bodyPr/>
          <a:lstStyle/>
          <a:p>
            <a:fld id="{FC2341D4-EC67-4BC2-A2CD-B51756DF6A62}" type="slidenum">
              <a:rPr lang="en-US" smtClean="0"/>
              <a:pPr/>
              <a:t>31</a:t>
            </a:fld>
            <a:endParaRPr lang="en-US"/>
          </a:p>
        </p:txBody>
      </p:sp>
      <p:sp>
        <p:nvSpPr>
          <p:cNvPr id="19461" name="Rectangle 2"/>
          <p:cNvSpPr>
            <a:spLocks noGrp="1" noChangeArrowheads="1"/>
          </p:cNvSpPr>
          <p:nvPr>
            <p:ph type="title"/>
          </p:nvPr>
        </p:nvSpPr>
        <p:spPr/>
        <p:txBody>
          <a:bodyPr/>
          <a:lstStyle/>
          <a:p>
            <a:pPr eaLnBrk="1" hangingPunct="1"/>
            <a:r>
              <a:rPr lang="en-US"/>
              <a:t>Algorithms</a:t>
            </a:r>
          </a:p>
        </p:txBody>
      </p:sp>
      <p:sp>
        <p:nvSpPr>
          <p:cNvPr id="19462" name="Rectangle 3"/>
          <p:cNvSpPr>
            <a:spLocks noGrp="1" noChangeArrowheads="1"/>
          </p:cNvSpPr>
          <p:nvPr>
            <p:ph type="body" idx="1"/>
          </p:nvPr>
        </p:nvSpPr>
        <p:spPr>
          <a:xfrm>
            <a:off x="685800" y="1600200"/>
            <a:ext cx="8153400" cy="1066800"/>
          </a:xfrm>
        </p:spPr>
        <p:txBody>
          <a:bodyPr/>
          <a:lstStyle/>
          <a:p>
            <a:pPr eaLnBrk="1" hangingPunct="1"/>
            <a:r>
              <a:rPr lang="en-US">
                <a:solidFill>
                  <a:schemeClr val="accent2"/>
                </a:solidFill>
              </a:rPr>
              <a:t>Transducers</a:t>
            </a:r>
            <a:r>
              <a:rPr lang="en-US"/>
              <a:t>: take one kind of structure as input and output another.</a:t>
            </a:r>
          </a:p>
        </p:txBody>
      </p:sp>
      <p:sp>
        <p:nvSpPr>
          <p:cNvPr id="118788" name="Rectangle 4"/>
          <p:cNvSpPr>
            <a:spLocks noChangeArrowheads="1"/>
          </p:cNvSpPr>
          <p:nvPr/>
        </p:nvSpPr>
        <p:spPr bwMode="auto">
          <a:xfrm>
            <a:off x="914400" y="4572000"/>
            <a:ext cx="7772400" cy="1752600"/>
          </a:xfrm>
          <a:prstGeom prst="rect">
            <a:avLst/>
          </a:prstGeom>
          <a:noFill/>
          <a:ln w="9525">
            <a:noFill/>
            <a:miter lim="800000"/>
            <a:headEnd/>
            <a:tailEnd/>
          </a:ln>
        </p:spPr>
        <p:txBody>
          <a:bodyPr/>
          <a:lstStyle/>
          <a:p>
            <a:pPr marL="342900" indent="-342900">
              <a:spcBef>
                <a:spcPct val="20000"/>
              </a:spcBef>
              <a:buFontTx/>
              <a:buChar char="•"/>
            </a:pPr>
            <a:r>
              <a:rPr lang="en-US" sz="3200">
                <a:solidFill>
                  <a:schemeClr val="accent2"/>
                </a:solidFill>
                <a:latin typeface="Comic Sans MS" pitchFamily="66" charset="0"/>
              </a:rPr>
              <a:t>State-space search</a:t>
            </a:r>
            <a:r>
              <a:rPr lang="en-US" sz="3200">
                <a:latin typeface="Comic Sans MS" pitchFamily="66" charset="0"/>
              </a:rPr>
              <a:t> with </a:t>
            </a:r>
            <a:r>
              <a:rPr lang="en-US" sz="3200">
                <a:solidFill>
                  <a:schemeClr val="accent2"/>
                </a:solidFill>
                <a:latin typeface="Comic Sans MS" pitchFamily="66" charset="0"/>
              </a:rPr>
              <a:t>dynamic programming</a:t>
            </a:r>
          </a:p>
          <a:p>
            <a:pPr marL="342900" indent="-342900">
              <a:spcBef>
                <a:spcPct val="20000"/>
              </a:spcBef>
              <a:buFontTx/>
              <a:buChar char="•"/>
            </a:pPr>
            <a:r>
              <a:rPr lang="en-US" sz="3200">
                <a:latin typeface="Comic Sans MS" pitchFamily="66" charset="0"/>
              </a:rPr>
              <a:t>Need to deal with </a:t>
            </a:r>
            <a:r>
              <a:rPr lang="en-US" sz="3200">
                <a:solidFill>
                  <a:schemeClr val="accent2"/>
                </a:solidFill>
                <a:latin typeface="Comic Sans MS" pitchFamily="66" charset="0"/>
              </a:rPr>
              <a:t>ambiguity</a:t>
            </a:r>
            <a:r>
              <a:rPr lang="en-US" sz="3200">
                <a:latin typeface="Comic Sans MS" pitchFamily="66" charset="0"/>
              </a:rPr>
              <a:t>. </a:t>
            </a:r>
          </a:p>
        </p:txBody>
      </p:sp>
      <p:grpSp>
        <p:nvGrpSpPr>
          <p:cNvPr id="2" name="Group 16"/>
          <p:cNvGrpSpPr>
            <a:grpSpLocks/>
          </p:cNvGrpSpPr>
          <p:nvPr/>
        </p:nvGrpSpPr>
        <p:grpSpPr bwMode="auto">
          <a:xfrm>
            <a:off x="762000" y="2667000"/>
            <a:ext cx="7239000" cy="838200"/>
            <a:chOff x="480" y="1680"/>
            <a:chExt cx="4560" cy="528"/>
          </a:xfrm>
        </p:grpSpPr>
        <p:sp>
          <p:nvSpPr>
            <p:cNvPr id="19470" name="Rectangle 5"/>
            <p:cNvSpPr>
              <a:spLocks noChangeArrowheads="1"/>
            </p:cNvSpPr>
            <p:nvPr/>
          </p:nvSpPr>
          <p:spPr bwMode="auto">
            <a:xfrm>
              <a:off x="480" y="1824"/>
              <a:ext cx="576" cy="33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Text</a:t>
              </a:r>
            </a:p>
          </p:txBody>
        </p:sp>
        <p:sp>
          <p:nvSpPr>
            <p:cNvPr id="19471" name="Rectangle 6"/>
            <p:cNvSpPr>
              <a:spLocks noChangeArrowheads="1"/>
            </p:cNvSpPr>
            <p:nvPr/>
          </p:nvSpPr>
          <p:spPr bwMode="auto">
            <a:xfrm>
              <a:off x="1344" y="1680"/>
              <a:ext cx="1392"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Morphological</a:t>
              </a:r>
            </a:p>
            <a:p>
              <a:pPr marL="342900" indent="-342900">
                <a:spcBef>
                  <a:spcPct val="20000"/>
                </a:spcBef>
              </a:pPr>
              <a:r>
                <a:rPr lang="en-US" sz="2400">
                  <a:latin typeface="Comic Sans MS" pitchFamily="66" charset="0"/>
                </a:rPr>
                <a:t>Structure</a:t>
              </a:r>
            </a:p>
          </p:txBody>
        </p:sp>
        <p:sp>
          <p:nvSpPr>
            <p:cNvPr id="19472" name="Rectangle 7"/>
            <p:cNvSpPr>
              <a:spLocks noChangeArrowheads="1"/>
            </p:cNvSpPr>
            <p:nvPr/>
          </p:nvSpPr>
          <p:spPr bwMode="auto">
            <a:xfrm>
              <a:off x="2928" y="1680"/>
              <a:ext cx="1056"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Syntactic</a:t>
              </a:r>
            </a:p>
            <a:p>
              <a:pPr marL="342900" indent="-342900">
                <a:spcBef>
                  <a:spcPct val="20000"/>
                </a:spcBef>
              </a:pPr>
              <a:r>
                <a:rPr lang="en-US" sz="2400">
                  <a:latin typeface="Comic Sans MS" pitchFamily="66" charset="0"/>
                </a:rPr>
                <a:t>Structure</a:t>
              </a:r>
            </a:p>
          </p:txBody>
        </p:sp>
        <p:sp>
          <p:nvSpPr>
            <p:cNvPr id="19473" name="Rectangle 8"/>
            <p:cNvSpPr>
              <a:spLocks noChangeArrowheads="1"/>
            </p:cNvSpPr>
            <p:nvPr/>
          </p:nvSpPr>
          <p:spPr bwMode="auto">
            <a:xfrm>
              <a:off x="4464" y="1728"/>
              <a:ext cx="576"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p>
          </p:txBody>
        </p:sp>
        <p:sp>
          <p:nvSpPr>
            <p:cNvPr id="19474" name="Line 9"/>
            <p:cNvSpPr>
              <a:spLocks noChangeShapeType="1"/>
            </p:cNvSpPr>
            <p:nvPr/>
          </p:nvSpPr>
          <p:spPr bwMode="auto">
            <a:xfrm>
              <a:off x="1056" y="1920"/>
              <a:ext cx="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75" name="Line 10"/>
            <p:cNvSpPr>
              <a:spLocks noChangeShapeType="1"/>
            </p:cNvSpPr>
            <p:nvPr/>
          </p:nvSpPr>
          <p:spPr bwMode="auto">
            <a:xfrm>
              <a:off x="2688" y="1968"/>
              <a:ext cx="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76" name="Line 11"/>
            <p:cNvSpPr>
              <a:spLocks noChangeShapeType="1"/>
            </p:cNvSpPr>
            <p:nvPr/>
          </p:nvSpPr>
          <p:spPr bwMode="auto">
            <a:xfrm>
              <a:off x="3984" y="1920"/>
              <a:ext cx="288" cy="0"/>
            </a:xfrm>
            <a:prstGeom prst="line">
              <a:avLst/>
            </a:prstGeom>
            <a:noFill/>
            <a:ln w="28575">
              <a:solidFill>
                <a:schemeClr val="tx1"/>
              </a:solidFill>
              <a:round/>
              <a:headEnd type="triangle" w="med" len="med"/>
              <a:tailEnd type="triangle" w="med" len="med"/>
            </a:ln>
          </p:spPr>
          <p:txBody>
            <a:bodyPr/>
            <a:lstStyle/>
            <a:p>
              <a:endParaRPr lang="en-US"/>
            </a:p>
          </p:txBody>
        </p:sp>
      </p:grpSp>
      <p:grpSp>
        <p:nvGrpSpPr>
          <p:cNvPr id="3" name="Group 17"/>
          <p:cNvGrpSpPr>
            <a:grpSpLocks/>
          </p:cNvGrpSpPr>
          <p:nvPr/>
        </p:nvGrpSpPr>
        <p:grpSpPr bwMode="auto">
          <a:xfrm>
            <a:off x="1752600" y="3429000"/>
            <a:ext cx="5562600" cy="1028700"/>
            <a:chOff x="1104" y="2160"/>
            <a:chExt cx="3504" cy="648"/>
          </a:xfrm>
        </p:grpSpPr>
        <p:sp>
          <p:nvSpPr>
            <p:cNvPr id="19466" name="Line 12"/>
            <p:cNvSpPr>
              <a:spLocks noChangeShapeType="1"/>
            </p:cNvSpPr>
            <p:nvPr/>
          </p:nvSpPr>
          <p:spPr bwMode="auto">
            <a:xfrm>
              <a:off x="1200" y="2400"/>
              <a:ext cx="3408" cy="0"/>
            </a:xfrm>
            <a:prstGeom prst="line">
              <a:avLst/>
            </a:prstGeom>
            <a:noFill/>
            <a:ln w="38100">
              <a:solidFill>
                <a:schemeClr val="tx1"/>
              </a:solidFill>
              <a:prstDash val="dash"/>
              <a:round/>
              <a:headEnd/>
              <a:tailEnd type="arrow" w="med" len="med"/>
            </a:ln>
          </p:spPr>
          <p:txBody>
            <a:bodyPr/>
            <a:lstStyle/>
            <a:p>
              <a:endParaRPr lang="en-US"/>
            </a:p>
          </p:txBody>
        </p:sp>
        <p:sp>
          <p:nvSpPr>
            <p:cNvPr id="19467" name="Line 13"/>
            <p:cNvSpPr>
              <a:spLocks noChangeShapeType="1"/>
            </p:cNvSpPr>
            <p:nvPr/>
          </p:nvSpPr>
          <p:spPr bwMode="auto">
            <a:xfrm>
              <a:off x="1104" y="2592"/>
              <a:ext cx="3408" cy="0"/>
            </a:xfrm>
            <a:prstGeom prst="line">
              <a:avLst/>
            </a:prstGeom>
            <a:noFill/>
            <a:ln w="38100">
              <a:solidFill>
                <a:schemeClr val="tx1"/>
              </a:solidFill>
              <a:prstDash val="dash"/>
              <a:round/>
              <a:headEnd type="arrow" w="med" len="med"/>
              <a:tailEnd/>
            </a:ln>
          </p:spPr>
          <p:txBody>
            <a:bodyPr/>
            <a:lstStyle/>
            <a:p>
              <a:endParaRPr lang="en-US"/>
            </a:p>
          </p:txBody>
        </p:sp>
        <p:sp>
          <p:nvSpPr>
            <p:cNvPr id="19468" name="Text Box 14"/>
            <p:cNvSpPr txBox="1">
              <a:spLocks noChangeArrowheads="1"/>
            </p:cNvSpPr>
            <p:nvPr/>
          </p:nvSpPr>
          <p:spPr bwMode="auto">
            <a:xfrm>
              <a:off x="2352" y="2160"/>
              <a:ext cx="714" cy="288"/>
            </a:xfrm>
            <a:prstGeom prst="rect">
              <a:avLst/>
            </a:prstGeom>
            <a:noFill/>
            <a:ln w="9525">
              <a:noFill/>
              <a:miter lim="800000"/>
              <a:headEnd/>
              <a:tailEnd/>
            </a:ln>
          </p:spPr>
          <p:txBody>
            <a:bodyPr wrap="none">
              <a:spAutoFit/>
            </a:bodyPr>
            <a:lstStyle/>
            <a:p>
              <a:r>
                <a:rPr lang="en-US" sz="2400" b="1" i="1"/>
                <a:t>parsing</a:t>
              </a:r>
            </a:p>
          </p:txBody>
        </p:sp>
        <p:sp>
          <p:nvSpPr>
            <p:cNvPr id="19469" name="Text Box 15"/>
            <p:cNvSpPr txBox="1">
              <a:spLocks noChangeArrowheads="1"/>
            </p:cNvSpPr>
            <p:nvPr/>
          </p:nvSpPr>
          <p:spPr bwMode="auto">
            <a:xfrm>
              <a:off x="2296" y="2520"/>
              <a:ext cx="969" cy="288"/>
            </a:xfrm>
            <a:prstGeom prst="rect">
              <a:avLst/>
            </a:prstGeom>
            <a:noFill/>
            <a:ln w="9525">
              <a:noFill/>
              <a:miter lim="800000"/>
              <a:headEnd/>
              <a:tailEnd/>
            </a:ln>
          </p:spPr>
          <p:txBody>
            <a:bodyPr wrap="none">
              <a:spAutoFit/>
            </a:bodyPr>
            <a:lstStyle/>
            <a:p>
              <a:r>
                <a:rPr lang="en-US" sz="2400" b="1" i="1"/>
                <a:t>generation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p>
            <a:r>
              <a:rPr lang="en-US"/>
              <a:t>CPSC 503, Lecture 1</a:t>
            </a:r>
          </a:p>
        </p:txBody>
      </p:sp>
      <p:sp>
        <p:nvSpPr>
          <p:cNvPr id="20484" name="Slide Number Placeholder 5"/>
          <p:cNvSpPr>
            <a:spLocks noGrp="1"/>
          </p:cNvSpPr>
          <p:nvPr>
            <p:ph type="sldNum" sz="quarter" idx="12"/>
          </p:nvPr>
        </p:nvSpPr>
        <p:spPr>
          <a:noFill/>
        </p:spPr>
        <p:txBody>
          <a:bodyPr/>
          <a:lstStyle/>
          <a:p>
            <a:fld id="{CA2847DB-8DBD-4D9D-A972-6B05568D8D33}" type="slidenum">
              <a:rPr lang="en-US" smtClean="0"/>
              <a:pPr/>
              <a:t>32</a:t>
            </a:fld>
            <a:endParaRPr lang="en-US"/>
          </a:p>
        </p:txBody>
      </p:sp>
      <p:sp>
        <p:nvSpPr>
          <p:cNvPr id="20485" name="Rectangle 2"/>
          <p:cNvSpPr>
            <a:spLocks noGrp="1" noChangeArrowheads="1"/>
          </p:cNvSpPr>
          <p:nvPr>
            <p:ph type="title"/>
          </p:nvPr>
        </p:nvSpPr>
        <p:spPr>
          <a:xfrm>
            <a:off x="609600" y="228600"/>
            <a:ext cx="7772400" cy="1143000"/>
          </a:xfrm>
        </p:spPr>
        <p:txBody>
          <a:bodyPr/>
          <a:lstStyle/>
          <a:p>
            <a:pPr eaLnBrk="1" hangingPunct="1"/>
            <a:r>
              <a:rPr lang="en-US" dirty="0"/>
              <a:t>Ambiguity</a:t>
            </a:r>
          </a:p>
        </p:txBody>
      </p:sp>
      <p:sp>
        <p:nvSpPr>
          <p:cNvPr id="20486" name="Rectangle 3"/>
          <p:cNvSpPr>
            <a:spLocks noGrp="1" noChangeArrowheads="1"/>
          </p:cNvSpPr>
          <p:nvPr>
            <p:ph type="body" idx="1"/>
          </p:nvPr>
        </p:nvSpPr>
        <p:spPr>
          <a:xfrm>
            <a:off x="304800" y="1524000"/>
            <a:ext cx="8534400" cy="1295400"/>
          </a:xfrm>
        </p:spPr>
        <p:txBody>
          <a:bodyPr/>
          <a:lstStyle/>
          <a:p>
            <a:pPr eaLnBrk="1" hangingPunct="1"/>
            <a:r>
              <a:rPr lang="en-US" dirty="0"/>
              <a:t>What is it? When for some input there are multiple alternative interpretations</a:t>
            </a:r>
            <a:r>
              <a:rPr lang="en-US" sz="4000" dirty="0"/>
              <a:t> </a:t>
            </a:r>
          </a:p>
        </p:txBody>
      </p:sp>
      <p:sp>
        <p:nvSpPr>
          <p:cNvPr id="20487" name="Rectangle 4"/>
          <p:cNvSpPr>
            <a:spLocks noChangeArrowheads="1"/>
          </p:cNvSpPr>
          <p:nvPr/>
        </p:nvSpPr>
        <p:spPr bwMode="auto">
          <a:xfrm>
            <a:off x="762000" y="2895600"/>
            <a:ext cx="1828800" cy="5334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Example:</a:t>
            </a:r>
          </a:p>
        </p:txBody>
      </p:sp>
      <p:sp>
        <p:nvSpPr>
          <p:cNvPr id="20488" name="Rectangle 5"/>
          <p:cNvSpPr>
            <a:spLocks noChangeArrowheads="1"/>
          </p:cNvSpPr>
          <p:nvPr/>
        </p:nvSpPr>
        <p:spPr bwMode="auto">
          <a:xfrm>
            <a:off x="2514600" y="2819400"/>
            <a:ext cx="3657600" cy="685800"/>
          </a:xfrm>
          <a:prstGeom prst="rect">
            <a:avLst/>
          </a:prstGeom>
          <a:noFill/>
          <a:ln w="9525">
            <a:noFill/>
            <a:miter lim="800000"/>
            <a:headEnd/>
            <a:tailEnd/>
          </a:ln>
        </p:spPr>
        <p:txBody>
          <a:bodyPr/>
          <a:lstStyle/>
          <a:p>
            <a:pPr marL="342900" indent="-342900">
              <a:spcBef>
                <a:spcPct val="20000"/>
              </a:spcBef>
            </a:pPr>
            <a:r>
              <a:rPr lang="en-US" sz="2800" b="1" dirty="0">
                <a:solidFill>
                  <a:schemeClr val="accent2"/>
                </a:solidFill>
                <a:latin typeface="Comic Sans MS" pitchFamily="66" charset="0"/>
              </a:rPr>
              <a:t>“</a:t>
            </a:r>
            <a:r>
              <a:rPr lang="en-US" sz="2800" dirty="0">
                <a:solidFill>
                  <a:schemeClr val="accent2"/>
                </a:solidFill>
                <a:latin typeface="Comic Sans MS" pitchFamily="66" charset="0"/>
              </a:rPr>
              <a:t>I made her duck”</a:t>
            </a:r>
          </a:p>
        </p:txBody>
      </p:sp>
      <p:sp>
        <p:nvSpPr>
          <p:cNvPr id="20489" name="Rectangle 6"/>
          <p:cNvSpPr>
            <a:spLocks noChangeArrowheads="1"/>
          </p:cNvSpPr>
          <p:nvPr/>
        </p:nvSpPr>
        <p:spPr bwMode="auto">
          <a:xfrm>
            <a:off x="304800" y="3505200"/>
            <a:ext cx="8153400" cy="838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How many interpretations</a:t>
            </a:r>
            <a:r>
              <a:rPr lang="en-US" sz="4000" dirty="0">
                <a:latin typeface="Comic Sans MS" pitchFamily="66" charset="0"/>
              </a:rPr>
              <a:t> ?</a:t>
            </a:r>
          </a:p>
        </p:txBody>
      </p:sp>
      <p:sp>
        <p:nvSpPr>
          <p:cNvPr id="181255" name="Rectangle 7"/>
          <p:cNvSpPr>
            <a:spLocks noChangeArrowheads="1"/>
          </p:cNvSpPr>
          <p:nvPr/>
        </p:nvSpPr>
        <p:spPr bwMode="auto">
          <a:xfrm>
            <a:off x="304800" y="4191000"/>
            <a:ext cx="8534400" cy="1295400"/>
          </a:xfrm>
          <a:prstGeom prst="rect">
            <a:avLst/>
          </a:prstGeom>
          <a:noFill/>
          <a:ln w="9525">
            <a:noFill/>
            <a:miter lim="800000"/>
            <a:headEnd/>
            <a:tailEnd/>
          </a:ln>
        </p:spPr>
        <p:txBody>
          <a:bodyPr/>
          <a:lstStyle/>
          <a:p>
            <a:pPr marL="742950" lvl="1" indent="-285750">
              <a:lnSpc>
                <a:spcPct val="80000"/>
              </a:lnSpc>
              <a:spcBef>
                <a:spcPct val="20000"/>
              </a:spcBef>
              <a:buFontTx/>
              <a:buChar char="–"/>
            </a:pPr>
            <a:r>
              <a:rPr lang="en-US" sz="2400" b="1" dirty="0">
                <a:latin typeface="Comic Sans MS" pitchFamily="66" charset="0"/>
              </a:rPr>
              <a:t>duck</a:t>
            </a:r>
            <a:r>
              <a:rPr lang="en-US" sz="2400" dirty="0">
                <a:latin typeface="Comic Sans MS" pitchFamily="66" charset="0"/>
              </a:rPr>
              <a:t> : verb (…., ….) / noun (bird, cotton fabric)</a:t>
            </a:r>
          </a:p>
          <a:p>
            <a:pPr marL="742950" lvl="1" indent="-285750">
              <a:lnSpc>
                <a:spcPct val="80000"/>
              </a:lnSpc>
              <a:spcBef>
                <a:spcPct val="20000"/>
              </a:spcBef>
              <a:buFontTx/>
              <a:buChar char="–"/>
            </a:pPr>
            <a:r>
              <a:rPr lang="en-US" sz="2400" b="1" dirty="0">
                <a:latin typeface="Comic Sans MS" pitchFamily="66" charset="0"/>
              </a:rPr>
              <a:t>her</a:t>
            </a:r>
            <a:r>
              <a:rPr lang="en-US" sz="2400" dirty="0">
                <a:latin typeface="Comic Sans MS" pitchFamily="66" charset="0"/>
              </a:rPr>
              <a:t> : dative pronoun/ possessive adjective</a:t>
            </a:r>
          </a:p>
          <a:p>
            <a:pPr marL="742950" lvl="1" indent="-285750">
              <a:lnSpc>
                <a:spcPct val="80000"/>
              </a:lnSpc>
              <a:spcBef>
                <a:spcPct val="20000"/>
              </a:spcBef>
              <a:buFontTx/>
              <a:buChar char="–"/>
            </a:pPr>
            <a:r>
              <a:rPr lang="en-US" sz="2400" b="1" dirty="0">
                <a:latin typeface="Comic Sans MS" pitchFamily="66" charset="0"/>
              </a:rPr>
              <a:t>make</a:t>
            </a:r>
            <a:r>
              <a:rPr lang="en-US" sz="2400" dirty="0">
                <a:latin typeface="Comic Sans MS" pitchFamily="66" charset="0"/>
              </a:rPr>
              <a:t> : create / cook</a:t>
            </a:r>
          </a:p>
          <a:p>
            <a:pPr marL="742950" lvl="1" indent="-285750">
              <a:lnSpc>
                <a:spcPct val="80000"/>
              </a:lnSpc>
              <a:spcBef>
                <a:spcPct val="20000"/>
              </a:spcBef>
              <a:buFontTx/>
              <a:buChar char="–"/>
            </a:pPr>
            <a:r>
              <a:rPr lang="en-US" sz="2400" b="1" dirty="0">
                <a:latin typeface="Comic Sans MS" pitchFamily="66" charset="0"/>
              </a:rPr>
              <a:t>make</a:t>
            </a:r>
            <a:r>
              <a:rPr lang="en-US" sz="2400" dirty="0">
                <a:latin typeface="Comic Sans MS" pitchFamily="66" charset="0"/>
              </a:rPr>
              <a:t> : transitive (single direct obj.) / </a:t>
            </a:r>
            <a:r>
              <a:rPr lang="en-US" sz="2400" dirty="0" err="1">
                <a:latin typeface="Comic Sans MS" pitchFamily="66" charset="0"/>
              </a:rPr>
              <a:t>ditransitive</a:t>
            </a:r>
            <a:r>
              <a:rPr lang="en-US" sz="2400" dirty="0">
                <a:latin typeface="Comic Sans MS" pitchFamily="66" charset="0"/>
              </a:rPr>
              <a:t> (two </a:t>
            </a:r>
            <a:r>
              <a:rPr lang="en-US" sz="2400" dirty="0" err="1">
                <a:latin typeface="Comic Sans MS" pitchFamily="66" charset="0"/>
              </a:rPr>
              <a:t>objs</a:t>
            </a:r>
            <a:r>
              <a:rPr lang="en-US" sz="2400" dirty="0">
                <a:latin typeface="Comic Sans MS" pitchFamily="66" charset="0"/>
              </a:rPr>
              <a:t>) / cause (direct obj. + verb)</a:t>
            </a:r>
          </a:p>
          <a:p>
            <a:pPr marL="742950" lvl="1" indent="-285750">
              <a:spcBef>
                <a:spcPct val="20000"/>
              </a:spcBef>
              <a:buFontTx/>
              <a:buChar char="–"/>
            </a:pP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p:spPr>
        <p:txBody>
          <a:bodyPr/>
          <a:lstStyle/>
          <a:p>
            <a:r>
              <a:rPr lang="en-US"/>
              <a:t>CPSC 503, Lecture 1</a:t>
            </a:r>
          </a:p>
        </p:txBody>
      </p:sp>
      <p:sp>
        <p:nvSpPr>
          <p:cNvPr id="21508" name="Slide Number Placeholder 5"/>
          <p:cNvSpPr>
            <a:spLocks noGrp="1"/>
          </p:cNvSpPr>
          <p:nvPr>
            <p:ph type="sldNum" sz="quarter" idx="12"/>
          </p:nvPr>
        </p:nvSpPr>
        <p:spPr>
          <a:noFill/>
        </p:spPr>
        <p:txBody>
          <a:bodyPr/>
          <a:lstStyle/>
          <a:p>
            <a:fld id="{A4400A81-BF99-482F-8ED7-FEC5E6B6FFDA}" type="slidenum">
              <a:rPr lang="en-US" smtClean="0"/>
              <a:pPr/>
              <a:t>33</a:t>
            </a:fld>
            <a:endParaRPr lang="en-US"/>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sz="4000"/>
              <a:t>Some Key Disambiguation Tasks</a:t>
            </a:r>
          </a:p>
        </p:txBody>
      </p:sp>
      <p:sp>
        <p:nvSpPr>
          <p:cNvPr id="21510" name="Rectangle 6"/>
          <p:cNvSpPr>
            <a:spLocks noChangeArrowheads="1"/>
          </p:cNvSpPr>
          <p:nvPr/>
        </p:nvSpPr>
        <p:spPr bwMode="auto">
          <a:xfrm>
            <a:off x="0" y="2057400"/>
            <a:ext cx="6553200" cy="41910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duck</a:t>
            </a:r>
            <a:r>
              <a:rPr lang="en-US" sz="2800">
                <a:latin typeface="Comic Sans MS" pitchFamily="66" charset="0"/>
              </a:rPr>
              <a:t> : verb / noun </a:t>
            </a:r>
          </a:p>
          <a:p>
            <a:pPr marL="742950" lvl="1" indent="-285750">
              <a:lnSpc>
                <a:spcPct val="80000"/>
              </a:lnSpc>
              <a:spcBef>
                <a:spcPct val="20000"/>
              </a:spcBef>
              <a:buFontTx/>
              <a:buChar char="–"/>
            </a:pPr>
            <a:endParaRPr lang="en-US" sz="2800" b="1">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make</a:t>
            </a:r>
            <a:r>
              <a:rPr lang="en-US" sz="2800">
                <a:latin typeface="Comic Sans MS" pitchFamily="66" charset="0"/>
              </a:rPr>
              <a:t> : create / cook</a:t>
            </a:r>
          </a:p>
          <a:p>
            <a:pPr marL="742950" lvl="1" indent="-285750">
              <a:lnSpc>
                <a:spcPct val="80000"/>
              </a:lnSpc>
              <a:spcBef>
                <a:spcPct val="20000"/>
              </a:spcBef>
              <a:buFontTx/>
              <a:buChar char="–"/>
            </a:pPr>
            <a:endParaRPr lang="en-US" sz="2800">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her</a:t>
            </a:r>
            <a:r>
              <a:rPr lang="en-US" sz="2800">
                <a:latin typeface="Comic Sans MS" pitchFamily="66" charset="0"/>
              </a:rPr>
              <a:t> : dative pronoun / possessive adjective</a:t>
            </a:r>
          </a:p>
          <a:p>
            <a:pPr marL="742950" lvl="1" indent="-285750">
              <a:lnSpc>
                <a:spcPct val="80000"/>
              </a:lnSpc>
              <a:spcBef>
                <a:spcPct val="20000"/>
              </a:spcBef>
              <a:buFontTx/>
              <a:buChar char="–"/>
            </a:pPr>
            <a:endParaRPr lang="en-US" sz="2800" b="1">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make</a:t>
            </a:r>
            <a:r>
              <a:rPr lang="en-US" sz="2800">
                <a:latin typeface="Comic Sans MS" pitchFamily="66" charset="0"/>
              </a:rPr>
              <a:t> : transitive (single direct obj.) / ditransitive (two objs) / cause (direct obj. + verb)</a:t>
            </a:r>
          </a:p>
          <a:p>
            <a:pPr marL="742950" lvl="1" indent="-285750">
              <a:spcBef>
                <a:spcPct val="20000"/>
              </a:spcBef>
              <a:buFontTx/>
              <a:buChar char="–"/>
            </a:pPr>
            <a:endParaRPr lang="en-US" sz="2800">
              <a:latin typeface="Comic Sans MS" pitchFamily="66" charset="0"/>
            </a:endParaRPr>
          </a:p>
        </p:txBody>
      </p:sp>
      <p:sp>
        <p:nvSpPr>
          <p:cNvPr id="21511" name="Rectangle 8"/>
          <p:cNvSpPr>
            <a:spLocks noChangeArrowheads="1"/>
          </p:cNvSpPr>
          <p:nvPr/>
        </p:nvSpPr>
        <p:spPr bwMode="auto">
          <a:xfrm>
            <a:off x="4572000" y="1828800"/>
            <a:ext cx="32766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Part-of-speech</a:t>
            </a:r>
          </a:p>
          <a:p>
            <a:pPr marL="342900" indent="-342900" algn="ctr">
              <a:lnSpc>
                <a:spcPct val="80000"/>
              </a:lnSpc>
              <a:spcBef>
                <a:spcPct val="20000"/>
              </a:spcBef>
            </a:pPr>
            <a:r>
              <a:rPr lang="en-US" sz="2800" b="1">
                <a:solidFill>
                  <a:schemeClr val="accent2"/>
                </a:solidFill>
                <a:latin typeface="Comic Sans MS" pitchFamily="66" charset="0"/>
              </a:rPr>
              <a:t>tagging</a:t>
            </a:r>
            <a:endParaRPr lang="en-US" sz="2800">
              <a:solidFill>
                <a:schemeClr val="accent2"/>
              </a:solidFill>
              <a:latin typeface="Comic Sans MS" pitchFamily="66" charset="0"/>
            </a:endParaRPr>
          </a:p>
        </p:txBody>
      </p:sp>
      <p:sp>
        <p:nvSpPr>
          <p:cNvPr id="21512" name="Rectangle 9"/>
          <p:cNvSpPr>
            <a:spLocks noChangeArrowheads="1"/>
          </p:cNvSpPr>
          <p:nvPr/>
        </p:nvSpPr>
        <p:spPr bwMode="auto">
          <a:xfrm>
            <a:off x="6172200" y="4419600"/>
            <a:ext cx="28194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Syntactic</a:t>
            </a:r>
          </a:p>
          <a:p>
            <a:pPr marL="342900" indent="-342900" algn="ctr">
              <a:lnSpc>
                <a:spcPct val="80000"/>
              </a:lnSpc>
              <a:spcBef>
                <a:spcPct val="20000"/>
              </a:spcBef>
            </a:pPr>
            <a:r>
              <a:rPr lang="en-US" sz="2800" b="1">
                <a:solidFill>
                  <a:schemeClr val="accent2"/>
                </a:solidFill>
                <a:latin typeface="Comic Sans MS" pitchFamily="66" charset="0"/>
              </a:rPr>
              <a:t>Disambiguation</a:t>
            </a:r>
            <a:endParaRPr lang="en-US" sz="2800">
              <a:solidFill>
                <a:schemeClr val="accent2"/>
              </a:solidFill>
              <a:latin typeface="Comic Sans MS" pitchFamily="66" charset="0"/>
            </a:endParaRPr>
          </a:p>
        </p:txBody>
      </p:sp>
      <p:sp>
        <p:nvSpPr>
          <p:cNvPr id="21513" name="Rectangle 10"/>
          <p:cNvSpPr>
            <a:spLocks noChangeArrowheads="1"/>
          </p:cNvSpPr>
          <p:nvPr/>
        </p:nvSpPr>
        <p:spPr bwMode="auto">
          <a:xfrm>
            <a:off x="5194300" y="2870200"/>
            <a:ext cx="33528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Word Sense</a:t>
            </a:r>
          </a:p>
          <a:p>
            <a:pPr marL="342900" indent="-342900" algn="ctr">
              <a:lnSpc>
                <a:spcPct val="80000"/>
              </a:lnSpc>
              <a:spcBef>
                <a:spcPct val="20000"/>
              </a:spcBef>
            </a:pPr>
            <a:r>
              <a:rPr lang="en-US" sz="2800" b="1">
                <a:solidFill>
                  <a:schemeClr val="accent2"/>
                </a:solidFill>
                <a:latin typeface="Comic Sans MS" pitchFamily="66" charset="0"/>
              </a:rPr>
              <a:t>Disambiguation</a:t>
            </a:r>
            <a:endParaRPr lang="en-US" sz="2800">
              <a:solidFill>
                <a:schemeClr val="accent2"/>
              </a:solidFill>
              <a:latin typeface="Comic Sans MS" pitchFamily="66" charset="0"/>
            </a:endParaRPr>
          </a:p>
        </p:txBody>
      </p:sp>
      <p:sp>
        <p:nvSpPr>
          <p:cNvPr id="21514" name="Line 11"/>
          <p:cNvSpPr>
            <a:spLocks noChangeShapeType="1"/>
          </p:cNvSpPr>
          <p:nvPr/>
        </p:nvSpPr>
        <p:spPr bwMode="auto">
          <a:xfrm flipH="1">
            <a:off x="3962400" y="2362200"/>
            <a:ext cx="609600" cy="0"/>
          </a:xfrm>
          <a:prstGeom prst="line">
            <a:avLst/>
          </a:prstGeom>
          <a:noFill/>
          <a:ln w="57150">
            <a:solidFill>
              <a:schemeClr val="accent2"/>
            </a:solidFill>
            <a:round/>
            <a:headEnd/>
            <a:tailEnd type="triangle" w="med" len="med"/>
          </a:ln>
        </p:spPr>
        <p:txBody>
          <a:bodyPr/>
          <a:lstStyle/>
          <a:p>
            <a:endParaRPr lang="en-US"/>
          </a:p>
        </p:txBody>
      </p:sp>
      <p:sp>
        <p:nvSpPr>
          <p:cNvPr id="21515" name="Line 12"/>
          <p:cNvSpPr>
            <a:spLocks noChangeShapeType="1"/>
          </p:cNvSpPr>
          <p:nvPr/>
        </p:nvSpPr>
        <p:spPr bwMode="auto">
          <a:xfrm flipH="1">
            <a:off x="4419600" y="3276600"/>
            <a:ext cx="762000" cy="0"/>
          </a:xfrm>
          <a:prstGeom prst="line">
            <a:avLst/>
          </a:prstGeom>
          <a:noFill/>
          <a:ln w="57150">
            <a:solidFill>
              <a:schemeClr val="accent2"/>
            </a:solidFill>
            <a:round/>
            <a:headEnd/>
            <a:tailEnd type="triangle" w="med" len="med"/>
          </a:ln>
        </p:spPr>
        <p:txBody>
          <a:bodyPr/>
          <a:lstStyle/>
          <a:p>
            <a:endParaRPr lang="en-US"/>
          </a:p>
        </p:txBody>
      </p:sp>
      <p:sp>
        <p:nvSpPr>
          <p:cNvPr id="21516" name="Line 13"/>
          <p:cNvSpPr>
            <a:spLocks noChangeShapeType="1"/>
          </p:cNvSpPr>
          <p:nvPr/>
        </p:nvSpPr>
        <p:spPr bwMode="auto">
          <a:xfrm flipH="1">
            <a:off x="6019800" y="5334000"/>
            <a:ext cx="381000" cy="381000"/>
          </a:xfrm>
          <a:prstGeom prst="line">
            <a:avLst/>
          </a:prstGeom>
          <a:noFill/>
          <a:ln w="57150">
            <a:solidFill>
              <a:schemeClr val="accent2"/>
            </a:solidFill>
            <a:round/>
            <a:headEnd/>
            <a:tailEnd type="triangle" w="med" len="med"/>
          </a:ln>
        </p:spPr>
        <p:txBody>
          <a:bodyPr/>
          <a:lstStyle/>
          <a:p>
            <a:endParaRPr lang="en-US"/>
          </a:p>
        </p:txBody>
      </p:sp>
      <p:sp>
        <p:nvSpPr>
          <p:cNvPr id="21517" name="Line 14"/>
          <p:cNvSpPr>
            <a:spLocks noChangeShapeType="1"/>
          </p:cNvSpPr>
          <p:nvPr/>
        </p:nvSpPr>
        <p:spPr bwMode="auto">
          <a:xfrm flipH="1" flipV="1">
            <a:off x="5257800" y="4267200"/>
            <a:ext cx="914400" cy="457200"/>
          </a:xfrm>
          <a:prstGeom prst="line">
            <a:avLst/>
          </a:prstGeom>
          <a:noFill/>
          <a:ln w="57150">
            <a:solidFill>
              <a:schemeClr val="accent2"/>
            </a:solidFill>
            <a:round/>
            <a:headEnd/>
            <a:tailEnd type="triangle" w="med" len="med"/>
          </a:ln>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p>
            <a:r>
              <a:rPr lang="en-US"/>
              <a:t>CPSC 503, Lecture 1</a:t>
            </a:r>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34</a:t>
            </a:fld>
            <a:endParaRPr lang="en-US"/>
          </a:p>
        </p:txBody>
      </p:sp>
      <p:sp>
        <p:nvSpPr>
          <p:cNvPr id="20485" name="Rectangle 2"/>
          <p:cNvSpPr>
            <a:spLocks noGrp="1" noChangeArrowheads="1"/>
          </p:cNvSpPr>
          <p:nvPr>
            <p:ph type="title"/>
          </p:nvPr>
        </p:nvSpPr>
        <p:spPr>
          <a:xfrm>
            <a:off x="381000" y="0"/>
            <a:ext cx="8686800" cy="1143000"/>
          </a:xfrm>
        </p:spPr>
        <p:txBody>
          <a:bodyPr/>
          <a:lstStyle/>
          <a:p>
            <a:pPr eaLnBrk="1" hangingPunct="1"/>
            <a:r>
              <a:rPr lang="en-US" sz="3600" dirty="0"/>
              <a:t>Sequence Labeling Task (POS Tagging)</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88278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xfrm>
            <a:off x="6781800" y="6553200"/>
            <a:ext cx="2895600" cy="457200"/>
          </a:xfrm>
          <a:noFill/>
        </p:spPr>
        <p:txBody>
          <a:bodyPr/>
          <a:lstStyle/>
          <a:p>
            <a:r>
              <a:rPr lang="en-US" dirty="0"/>
              <a:t>CPSC 503, Lecture 1</a:t>
            </a:r>
          </a:p>
        </p:txBody>
      </p:sp>
      <p:sp>
        <p:nvSpPr>
          <p:cNvPr id="25604" name="Slide Number Placeholder 5"/>
          <p:cNvSpPr>
            <a:spLocks noGrp="1"/>
          </p:cNvSpPr>
          <p:nvPr>
            <p:ph type="sldNum" sz="quarter" idx="12"/>
          </p:nvPr>
        </p:nvSpPr>
        <p:spPr>
          <a:noFill/>
        </p:spPr>
        <p:txBody>
          <a:bodyPr/>
          <a:lstStyle/>
          <a:p>
            <a:fld id="{65CCC9E7-6C63-4CA6-9C9B-2B132028E017}" type="slidenum">
              <a:rPr lang="en-US" smtClean="0"/>
              <a:pPr/>
              <a:t>35</a:t>
            </a:fld>
            <a:endParaRPr lang="en-US"/>
          </a:p>
        </p:txBody>
      </p:sp>
      <p:sp>
        <p:nvSpPr>
          <p:cNvPr id="25605" name="Rectangle 2"/>
          <p:cNvSpPr>
            <a:spLocks noGrp="1" noChangeArrowheads="1"/>
          </p:cNvSpPr>
          <p:nvPr>
            <p:ph type="title"/>
          </p:nvPr>
        </p:nvSpPr>
        <p:spPr>
          <a:xfrm>
            <a:off x="228600" y="0"/>
            <a:ext cx="8458200" cy="1143000"/>
          </a:xfrm>
        </p:spPr>
        <p:txBody>
          <a:bodyPr/>
          <a:lstStyle/>
          <a:p>
            <a:pPr eaLnBrk="1" hangingPunct="1"/>
            <a:r>
              <a:rPr lang="en-US" sz="4000" dirty="0"/>
              <a:t>Semantic Role Labeling: Example</a:t>
            </a:r>
          </a:p>
        </p:txBody>
      </p:sp>
      <p:sp>
        <p:nvSpPr>
          <p:cNvPr id="2560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304352" y="2170355"/>
            <a:ext cx="7848600" cy="1828800"/>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In 1979 , singer Nancy Wilson HIRED him to open her nightclub act . </a:t>
            </a:r>
          </a:p>
          <a:p>
            <a:pPr marL="742950" lvl="1" indent="-285750">
              <a:spcBef>
                <a:spcPct val="20000"/>
              </a:spcBef>
              <a:buFontTx/>
              <a:buChar char="–"/>
            </a:pPr>
            <a:endParaRPr lang="en-US" sz="2400" dirty="0">
              <a:latin typeface="Comic Sans MS" pitchFamily="66" charset="0"/>
            </a:endParaRPr>
          </a:p>
          <a:p>
            <a:pPr marL="742950" lvl="1" indent="-285750">
              <a:spcBef>
                <a:spcPct val="20000"/>
              </a:spcBef>
              <a:buFontTx/>
              <a:buChar char="–"/>
            </a:pPr>
            <a:r>
              <a:rPr lang="en-US" sz="2400" dirty="0">
                <a:latin typeface="Comic Sans MS" pitchFamily="66" charset="0"/>
              </a:rPr>
              <a:t>In 1979 , </a:t>
            </a:r>
            <a:r>
              <a:rPr lang="en-US" sz="2400" dirty="0">
                <a:solidFill>
                  <a:srgbClr val="A50021"/>
                </a:solidFill>
                <a:latin typeface="Comic Sans MS" pitchFamily="66" charset="0"/>
              </a:rPr>
              <a:t>singer Nancy Wilson</a:t>
            </a:r>
            <a:r>
              <a:rPr lang="en-US" sz="2400" dirty="0">
                <a:latin typeface="Comic Sans MS" pitchFamily="66" charset="0"/>
              </a:rPr>
              <a:t> HIRED </a:t>
            </a:r>
            <a:r>
              <a:rPr lang="en-US" sz="2400" dirty="0">
                <a:solidFill>
                  <a:schemeClr val="accent2"/>
                </a:solidFill>
                <a:latin typeface="Comic Sans MS" pitchFamily="66" charset="0"/>
              </a:rPr>
              <a:t>him</a:t>
            </a:r>
            <a:r>
              <a:rPr lang="en-US" sz="2400" dirty="0">
                <a:latin typeface="Comic Sans MS" pitchFamily="66" charset="0"/>
              </a:rPr>
              <a:t> </a:t>
            </a:r>
            <a:r>
              <a:rPr lang="en-US" sz="2400" dirty="0">
                <a:solidFill>
                  <a:srgbClr val="008000"/>
                </a:solidFill>
                <a:latin typeface="Comic Sans MS" pitchFamily="66" charset="0"/>
              </a:rPr>
              <a:t>to open her nightclub act</a:t>
            </a:r>
            <a:r>
              <a:rPr lang="en-US" sz="2400" dirty="0">
                <a:latin typeface="Comic Sans MS" pitchFamily="66" charset="0"/>
              </a:rPr>
              <a:t> . </a:t>
            </a:r>
          </a:p>
          <a:p>
            <a:pPr marL="342900" indent="-342900">
              <a:spcBef>
                <a:spcPct val="20000"/>
              </a:spcBef>
              <a:buFontTx/>
              <a:buChar char="•"/>
            </a:pPr>
            <a:endParaRPr lang="en-US" sz="2800" dirty="0">
              <a:latin typeface="Comic Sans MS" pitchFamily="66" charset="0"/>
            </a:endParaRPr>
          </a:p>
        </p:txBody>
      </p:sp>
      <p:sp>
        <p:nvSpPr>
          <p:cNvPr id="25608" name="Rectangle 69"/>
          <p:cNvSpPr>
            <a:spLocks noChangeArrowheads="1"/>
          </p:cNvSpPr>
          <p:nvPr/>
        </p:nvSpPr>
        <p:spPr bwMode="auto">
          <a:xfrm>
            <a:off x="1219200" y="1428077"/>
            <a:ext cx="1709738" cy="519113"/>
          </a:xfrm>
          <a:prstGeom prst="rect">
            <a:avLst/>
          </a:prstGeom>
          <a:noFill/>
          <a:ln w="9525">
            <a:noFill/>
            <a:miter lim="800000"/>
            <a:headEnd/>
            <a:tailEnd/>
          </a:ln>
        </p:spPr>
        <p:txBody>
          <a:bodyPr wrap="none">
            <a:spAutoFit/>
          </a:bodyPr>
          <a:lstStyle/>
          <a:p>
            <a:r>
              <a:rPr lang="en-US" sz="2800">
                <a:solidFill>
                  <a:srgbClr val="A50021"/>
                </a:solidFill>
                <a:latin typeface="Comic Sans MS" pitchFamily="66" charset="0"/>
              </a:rPr>
              <a:t>Employer</a:t>
            </a:r>
          </a:p>
        </p:txBody>
      </p:sp>
      <p:sp>
        <p:nvSpPr>
          <p:cNvPr id="25609" name="Rectangle 70"/>
          <p:cNvSpPr>
            <a:spLocks noChangeArrowheads="1"/>
          </p:cNvSpPr>
          <p:nvPr/>
        </p:nvSpPr>
        <p:spPr bwMode="auto">
          <a:xfrm>
            <a:off x="3124200" y="1428077"/>
            <a:ext cx="1733550" cy="519113"/>
          </a:xfrm>
          <a:prstGeom prst="rect">
            <a:avLst/>
          </a:prstGeom>
          <a:noFill/>
          <a:ln w="9525">
            <a:noFill/>
            <a:miter lim="800000"/>
            <a:headEnd/>
            <a:tailEnd/>
          </a:ln>
        </p:spPr>
        <p:txBody>
          <a:bodyPr wrap="none">
            <a:spAutoFit/>
          </a:bodyPr>
          <a:lstStyle/>
          <a:p>
            <a:r>
              <a:rPr lang="en-US" sz="2800">
                <a:solidFill>
                  <a:schemeClr val="accent2"/>
                </a:solidFill>
                <a:latin typeface="Comic Sans MS" pitchFamily="66" charset="0"/>
              </a:rPr>
              <a:t>Employee</a:t>
            </a:r>
          </a:p>
        </p:txBody>
      </p:sp>
      <p:sp>
        <p:nvSpPr>
          <p:cNvPr id="25610" name="Rectangle 71"/>
          <p:cNvSpPr>
            <a:spLocks noChangeArrowheads="1"/>
          </p:cNvSpPr>
          <p:nvPr/>
        </p:nvSpPr>
        <p:spPr bwMode="auto">
          <a:xfrm>
            <a:off x="4953000" y="1428077"/>
            <a:ext cx="973138" cy="519113"/>
          </a:xfrm>
          <a:prstGeom prst="rect">
            <a:avLst/>
          </a:prstGeom>
          <a:noFill/>
          <a:ln w="9525">
            <a:noFill/>
            <a:miter lim="800000"/>
            <a:headEnd/>
            <a:tailEnd/>
          </a:ln>
        </p:spPr>
        <p:txBody>
          <a:bodyPr wrap="none">
            <a:spAutoFit/>
          </a:bodyPr>
          <a:lstStyle/>
          <a:p>
            <a:r>
              <a:rPr lang="en-US" sz="2800">
                <a:solidFill>
                  <a:srgbClr val="008000"/>
                </a:solidFill>
                <a:latin typeface="Comic Sans MS" pitchFamily="66" charset="0"/>
              </a:rPr>
              <a:t>Task</a:t>
            </a:r>
          </a:p>
        </p:txBody>
      </p:sp>
      <p:sp>
        <p:nvSpPr>
          <p:cNvPr id="25611" name="Rectangle 72"/>
          <p:cNvSpPr>
            <a:spLocks noChangeArrowheads="1"/>
          </p:cNvSpPr>
          <p:nvPr/>
        </p:nvSpPr>
        <p:spPr bwMode="auto">
          <a:xfrm>
            <a:off x="6553200" y="1428077"/>
            <a:ext cx="1471613" cy="519113"/>
          </a:xfrm>
          <a:prstGeom prst="rect">
            <a:avLst/>
          </a:prstGeom>
          <a:noFill/>
          <a:ln w="9525">
            <a:noFill/>
            <a:miter lim="800000"/>
            <a:headEnd/>
            <a:tailEnd/>
          </a:ln>
        </p:spPr>
        <p:txBody>
          <a:bodyPr wrap="none">
            <a:spAutoFit/>
          </a:bodyPr>
          <a:lstStyle/>
          <a:p>
            <a:r>
              <a:rPr lang="en-US" sz="2800">
                <a:solidFill>
                  <a:srgbClr val="FF9933"/>
                </a:solidFill>
                <a:latin typeface="Comic Sans MS" pitchFamily="66" charset="0"/>
              </a:rPr>
              <a:t>Position</a:t>
            </a:r>
          </a:p>
        </p:txBody>
      </p:sp>
      <p:sp>
        <p:nvSpPr>
          <p:cNvPr id="25612" name="Rectangle 73"/>
          <p:cNvSpPr>
            <a:spLocks noChangeArrowheads="1"/>
          </p:cNvSpPr>
          <p:nvPr/>
        </p:nvSpPr>
        <p:spPr bwMode="auto">
          <a:xfrm>
            <a:off x="914400" y="1047077"/>
            <a:ext cx="7136890" cy="523220"/>
          </a:xfrm>
          <a:prstGeom prst="rect">
            <a:avLst/>
          </a:prstGeom>
          <a:noFill/>
          <a:ln w="9525">
            <a:noFill/>
            <a:miter lim="800000"/>
            <a:headEnd/>
            <a:tailEnd/>
          </a:ln>
        </p:spPr>
        <p:txBody>
          <a:bodyPr wrap="none">
            <a:spAutoFit/>
          </a:bodyPr>
          <a:lstStyle/>
          <a:p>
            <a:r>
              <a:rPr lang="en-US" sz="2800" dirty="0">
                <a:latin typeface="Comic Sans MS" pitchFamily="66" charset="0"/>
              </a:rPr>
              <a:t>Some roles.. (</a:t>
            </a:r>
            <a:r>
              <a:rPr lang="en-US" sz="2800" dirty="0" err="1">
                <a:latin typeface="Comic Sans MS" pitchFamily="66" charset="0"/>
              </a:rPr>
              <a:t>FrameNet</a:t>
            </a:r>
            <a:r>
              <a:rPr lang="en-US" sz="2800" dirty="0">
                <a:latin typeface="Comic Sans MS" pitchFamily="66" charset="0"/>
              </a:rPr>
              <a:t> for </a:t>
            </a:r>
            <a:r>
              <a:rPr lang="en-US" sz="2800" u="sng" dirty="0">
                <a:latin typeface="Arial Unicode MS" pitchFamily="34" charset="-128"/>
                <a:ea typeface="Arial Unicode MS" pitchFamily="34" charset="-128"/>
                <a:cs typeface="Arial Unicode MS" pitchFamily="34" charset="-128"/>
              </a:rPr>
              <a:t>hiring</a:t>
            </a:r>
            <a:r>
              <a:rPr lang="en-US" sz="2800" dirty="0">
                <a:latin typeface="Comic Sans MS" pitchFamily="66" charset="0"/>
              </a:rPr>
              <a:t> frame)</a:t>
            </a:r>
          </a:p>
        </p:txBody>
      </p:sp>
      <p:sp>
        <p:nvSpPr>
          <p:cNvPr id="25613" name="Rectangle 74"/>
          <p:cNvSpPr>
            <a:spLocks noChangeArrowheads="1"/>
          </p:cNvSpPr>
          <p:nvPr/>
        </p:nvSpPr>
        <p:spPr bwMode="auto">
          <a:xfrm>
            <a:off x="8382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13" name="Rectangle 4">
            <a:extLst>
              <a:ext uri="{FF2B5EF4-FFF2-40B4-BE49-F238E27FC236}">
                <a16:creationId xmlns:a16="http://schemas.microsoft.com/office/drawing/2014/main" id="{5CB2BC45-10D2-4962-ABD0-A46D68A52A02}"/>
              </a:ext>
            </a:extLst>
          </p:cNvPr>
          <p:cNvSpPr>
            <a:spLocks noChangeArrowheads="1"/>
          </p:cNvSpPr>
          <p:nvPr/>
        </p:nvSpPr>
        <p:spPr bwMode="auto">
          <a:xfrm>
            <a:off x="-228600" y="4572000"/>
            <a:ext cx="7848600" cy="1828800"/>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Castro has swallowed his doubts and HIRED Valenzuela as a cook in his small restaurant .</a:t>
            </a:r>
          </a:p>
          <a:p>
            <a:pPr lvl="1">
              <a:spcBef>
                <a:spcPct val="20000"/>
              </a:spcBef>
            </a:pPr>
            <a:r>
              <a:rPr lang="en-US" sz="2400" dirty="0">
                <a:latin typeface="Comic Sans MS" pitchFamily="66" charset="0"/>
              </a:rPr>
              <a:t> </a:t>
            </a:r>
          </a:p>
          <a:p>
            <a:pPr marL="742950" lvl="1" indent="-285750">
              <a:spcBef>
                <a:spcPct val="20000"/>
              </a:spcBef>
              <a:buFontTx/>
              <a:buChar char="–"/>
            </a:pPr>
            <a:r>
              <a:rPr lang="en-US" sz="2400" dirty="0">
                <a:solidFill>
                  <a:srgbClr val="A50021"/>
                </a:solidFill>
                <a:latin typeface="Comic Sans MS" pitchFamily="66" charset="0"/>
              </a:rPr>
              <a:t>Castro</a:t>
            </a:r>
            <a:r>
              <a:rPr lang="en-US" sz="2400" dirty="0">
                <a:latin typeface="Comic Sans MS" pitchFamily="66" charset="0"/>
              </a:rPr>
              <a:t> has swallowed his doubts and HIRED </a:t>
            </a:r>
            <a:r>
              <a:rPr lang="en-US" sz="2400" dirty="0">
                <a:solidFill>
                  <a:schemeClr val="accent2"/>
                </a:solidFill>
                <a:latin typeface="Comic Sans MS" pitchFamily="66" charset="0"/>
              </a:rPr>
              <a:t>Valenzuela</a:t>
            </a:r>
            <a:r>
              <a:rPr lang="en-US" sz="2400" dirty="0">
                <a:latin typeface="Comic Sans MS" pitchFamily="66" charset="0"/>
              </a:rPr>
              <a:t> as </a:t>
            </a:r>
            <a:r>
              <a:rPr lang="en-US" sz="2400" dirty="0">
                <a:solidFill>
                  <a:srgbClr val="FF9933"/>
                </a:solidFill>
                <a:latin typeface="Comic Sans MS" pitchFamily="66" charset="0"/>
              </a:rPr>
              <a:t>a cook</a:t>
            </a:r>
            <a:r>
              <a:rPr lang="en-US" sz="2400" dirty="0">
                <a:latin typeface="Comic Sans MS" pitchFamily="66" charset="0"/>
              </a:rPr>
              <a:t> in his small restaurant . </a:t>
            </a:r>
          </a:p>
          <a:p>
            <a:pPr marL="342900" indent="-342900">
              <a:spcBef>
                <a:spcPct val="20000"/>
              </a:spcBef>
              <a:buFontTx/>
              <a:buChar char="•"/>
            </a:pPr>
            <a:endParaRPr lang="en-US" sz="2800" dirty="0">
              <a:latin typeface="Comic Sans MS" pitchFamily="66" charset="0"/>
            </a:endParaRPr>
          </a:p>
        </p:txBody>
      </p:sp>
      <p:sp>
        <p:nvSpPr>
          <p:cNvPr id="14" name="Line 8">
            <a:extLst>
              <a:ext uri="{FF2B5EF4-FFF2-40B4-BE49-F238E27FC236}">
                <a16:creationId xmlns:a16="http://schemas.microsoft.com/office/drawing/2014/main" id="{9D61D477-FF3F-4110-B61E-405594E48319}"/>
              </a:ext>
            </a:extLst>
          </p:cNvPr>
          <p:cNvSpPr>
            <a:spLocks noChangeShapeType="1"/>
          </p:cNvSpPr>
          <p:nvPr/>
        </p:nvSpPr>
        <p:spPr bwMode="auto">
          <a:xfrm>
            <a:off x="4191000" y="3048000"/>
            <a:ext cx="0" cy="464052"/>
          </a:xfrm>
          <a:prstGeom prst="line">
            <a:avLst/>
          </a:prstGeom>
          <a:noFill/>
          <a:ln w="76200">
            <a:solidFill>
              <a:schemeClr val="tx1"/>
            </a:solidFill>
            <a:round/>
            <a:headEnd/>
            <a:tailEnd type="triangle" w="med" len="med"/>
          </a:ln>
        </p:spPr>
        <p:txBody>
          <a:bodyPr/>
          <a:lstStyle/>
          <a:p>
            <a:endParaRPr lang="en-US"/>
          </a:p>
        </p:txBody>
      </p:sp>
      <p:sp>
        <p:nvSpPr>
          <p:cNvPr id="15" name="Line 8">
            <a:extLst>
              <a:ext uri="{FF2B5EF4-FFF2-40B4-BE49-F238E27FC236}">
                <a16:creationId xmlns:a16="http://schemas.microsoft.com/office/drawing/2014/main" id="{D66398C9-8399-4C9A-83E3-74D00B7E0167}"/>
              </a:ext>
            </a:extLst>
          </p:cNvPr>
          <p:cNvSpPr>
            <a:spLocks noChangeShapeType="1"/>
          </p:cNvSpPr>
          <p:nvPr/>
        </p:nvSpPr>
        <p:spPr bwMode="auto">
          <a:xfrm>
            <a:off x="3352800" y="5410200"/>
            <a:ext cx="0" cy="464052"/>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2587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1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9CEA8B52-BA6E-48BD-83C6-306A1C17B175}" type="slidenum">
              <a:rPr lang="en-US" smtClean="0"/>
              <a:pPr>
                <a:defRPr/>
              </a:pPr>
              <a:t>36</a:t>
            </a:fld>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41" t="149" r="31705" b="20089"/>
          <a:stretch/>
        </p:blipFill>
        <p:spPr bwMode="auto">
          <a:xfrm>
            <a:off x="29029" y="406399"/>
            <a:ext cx="7605486" cy="583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29" t="3125" r="40630" b="23264"/>
          <a:stretch/>
        </p:blipFill>
        <p:spPr bwMode="auto">
          <a:xfrm>
            <a:off x="1676400" y="856342"/>
            <a:ext cx="6458857"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9730" t="3125" r="55912" b="26835"/>
          <a:stretch/>
        </p:blipFill>
        <p:spPr bwMode="auto">
          <a:xfrm>
            <a:off x="3410857" y="533400"/>
            <a:ext cx="4724400" cy="54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78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 y="0"/>
            <a:ext cx="9601200" cy="1143000"/>
          </a:xfrm>
        </p:spPr>
        <p:txBody>
          <a:bodyPr/>
          <a:lstStyle/>
          <a:p>
            <a:r>
              <a:rPr lang="en-CA" dirty="0"/>
              <a:t>Parsing: Syntax and Discourse</a:t>
            </a:r>
          </a:p>
        </p:txBody>
      </p:sp>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77DECCFF-AEA0-4569-B451-8C3022F78652}" type="slidenum">
              <a:rPr lang="en-US" smtClean="0"/>
              <a:pPr>
                <a:defRPr/>
              </a:pPr>
              <a:t>37</a:t>
            </a:fld>
            <a:endParaRPr lang="en-US"/>
          </a:p>
        </p:txBody>
      </p:sp>
      <p:sp>
        <p:nvSpPr>
          <p:cNvPr id="8" name="Rectangle 3"/>
          <p:cNvSpPr txBox="1">
            <a:spLocks noChangeArrowheads="1"/>
          </p:cNvSpPr>
          <p:nvPr/>
        </p:nvSpPr>
        <p:spPr bwMode="auto">
          <a:xfrm>
            <a:off x="30332" y="1219200"/>
            <a:ext cx="9220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kern="0" dirty="0"/>
              <a:t>CKY algorithm: used in parsing </a:t>
            </a:r>
            <a:endParaRPr lang="en-US" kern="0" dirty="0">
              <a:solidFill>
                <a:schemeClr val="accent2"/>
              </a:solidFill>
            </a:endParaRPr>
          </a:p>
        </p:txBody>
      </p:sp>
      <p:pic>
        <p:nvPicPr>
          <p:cNvPr id="10"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0000"/>
                    </a14:imgEffect>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0" y="2286000"/>
            <a:ext cx="8763000" cy="31201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74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p:spPr>
        <p:txBody>
          <a:bodyPr/>
          <a:lstStyle/>
          <a:p>
            <a:r>
              <a:rPr lang="en-US"/>
              <a:t>CPSC 503, Lecture 1</a:t>
            </a:r>
          </a:p>
        </p:txBody>
      </p:sp>
      <p:sp>
        <p:nvSpPr>
          <p:cNvPr id="22532" name="Slide Number Placeholder 5"/>
          <p:cNvSpPr>
            <a:spLocks noGrp="1"/>
          </p:cNvSpPr>
          <p:nvPr>
            <p:ph type="sldNum" sz="quarter" idx="12"/>
          </p:nvPr>
        </p:nvSpPr>
        <p:spPr>
          <a:noFill/>
        </p:spPr>
        <p:txBody>
          <a:bodyPr/>
          <a:lstStyle/>
          <a:p>
            <a:fld id="{6B5BF2CF-07BD-4B9F-B4C3-61558EF43E92}" type="slidenum">
              <a:rPr lang="en-US" smtClean="0"/>
              <a:pPr/>
              <a:t>38</a:t>
            </a:fld>
            <a:endParaRPr lang="en-US"/>
          </a:p>
        </p:txBody>
      </p:sp>
      <p:sp>
        <p:nvSpPr>
          <p:cNvPr id="22533" name="Rectangle 2"/>
          <p:cNvSpPr>
            <a:spLocks noGrp="1" noChangeArrowheads="1"/>
          </p:cNvSpPr>
          <p:nvPr>
            <p:ph type="title"/>
          </p:nvPr>
        </p:nvSpPr>
        <p:spPr>
          <a:xfrm>
            <a:off x="685800" y="152400"/>
            <a:ext cx="7772400" cy="1143000"/>
          </a:xfrm>
        </p:spPr>
        <p:txBody>
          <a:bodyPr/>
          <a:lstStyle/>
          <a:p>
            <a:pPr eaLnBrk="1" hangingPunct="1"/>
            <a:r>
              <a:rPr lang="en-US" dirty="0"/>
              <a:t>Implications of ambiguity</a:t>
            </a:r>
          </a:p>
        </p:txBody>
      </p:sp>
      <p:sp>
        <p:nvSpPr>
          <p:cNvPr id="22534" name="Rectangle 3"/>
          <p:cNvSpPr>
            <a:spLocks noGrp="1" noChangeArrowheads="1"/>
          </p:cNvSpPr>
          <p:nvPr>
            <p:ph type="body" idx="1"/>
          </p:nvPr>
        </p:nvSpPr>
        <p:spPr>
          <a:xfrm>
            <a:off x="0" y="1219200"/>
            <a:ext cx="9220200" cy="4572000"/>
          </a:xfrm>
        </p:spPr>
        <p:txBody>
          <a:bodyPr/>
          <a:lstStyle/>
          <a:p>
            <a:pPr eaLnBrk="1" hangingPunct="1"/>
            <a:r>
              <a:rPr lang="en-US" dirty="0"/>
              <a:t>Need </a:t>
            </a:r>
            <a:r>
              <a:rPr lang="en-US" dirty="0">
                <a:solidFill>
                  <a:schemeClr val="accent2"/>
                </a:solidFill>
              </a:rPr>
              <a:t>probabilistic</a:t>
            </a:r>
            <a:r>
              <a:rPr lang="en-US" dirty="0"/>
              <a:t> formalisms/models and corresponding algorithms (e.g., Markov Models and Viterbi algorithm, Recurrent Neural Networks and Forward Computation)</a:t>
            </a:r>
          </a:p>
          <a:p>
            <a:pPr eaLnBrk="1" hangingPunct="1"/>
            <a:r>
              <a:rPr lang="en-US" dirty="0"/>
              <a:t>Need </a:t>
            </a:r>
            <a:r>
              <a:rPr lang="en-US" dirty="0">
                <a:solidFill>
                  <a:schemeClr val="accent2"/>
                </a:solidFill>
              </a:rPr>
              <a:t>machine learning</a:t>
            </a:r>
            <a:r>
              <a:rPr lang="en-US" dirty="0"/>
              <a:t> techniques to learn such models: </a:t>
            </a:r>
          </a:p>
          <a:p>
            <a:pPr lvl="1" eaLnBrk="1" hangingPunct="1"/>
            <a:r>
              <a:rPr lang="en-US" dirty="0">
                <a:solidFill>
                  <a:schemeClr val="accent2"/>
                </a:solidFill>
              </a:rPr>
              <a:t>Supervised (e.g., Logistic Regression, Deep Learning)</a:t>
            </a:r>
            <a:endParaRPr lang="en-US" dirty="0"/>
          </a:p>
          <a:p>
            <a:pPr lvl="1" eaLnBrk="1" hangingPunct="1"/>
            <a:r>
              <a:rPr lang="en-US" dirty="0">
                <a:solidFill>
                  <a:schemeClr val="accent2"/>
                </a:solidFill>
              </a:rPr>
              <a:t>Unsupervised (e.g., Expectation Maximization, Graph-based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3124200" y="6477000"/>
            <a:ext cx="2895600" cy="457200"/>
          </a:xfrm>
          <a:noFill/>
        </p:spPr>
        <p:txBody>
          <a:bodyPr/>
          <a:lstStyle/>
          <a:p>
            <a:r>
              <a:rPr lang="en-US"/>
              <a:t>CPSC 503, Lecture 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39</a:t>
            </a:fld>
            <a:endParaRPr lang="en-US"/>
          </a:p>
        </p:txBody>
      </p:sp>
      <p:sp>
        <p:nvSpPr>
          <p:cNvPr id="23557" name="Rectangle 2"/>
          <p:cNvSpPr>
            <a:spLocks noGrp="1" noChangeArrowheads="1"/>
          </p:cNvSpPr>
          <p:nvPr>
            <p:ph type="title"/>
          </p:nvPr>
        </p:nvSpPr>
        <p:spPr>
          <a:xfrm>
            <a:off x="914400" y="228600"/>
            <a:ext cx="7467600" cy="1143000"/>
          </a:xfrm>
        </p:spPr>
        <p:txBody>
          <a:bodyPr/>
          <a:lstStyle/>
          <a:p>
            <a:pPr eaLnBrk="1" hangingPunct="1"/>
            <a:r>
              <a:rPr lang="en-US"/>
              <a:t>Knowledge-Formalisms Map</a:t>
            </a:r>
            <a:br>
              <a:rPr lang="en-US"/>
            </a:br>
            <a:r>
              <a:rPr lang="en-US" sz="3200"/>
              <a:t>(including probabilistic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a:t>Logical formalisms (First-Order Logics, </a:t>
            </a:r>
            <a:r>
              <a:rPr lang="en-US" sz="2400" i="1">
                <a:solidFill>
                  <a:schemeClr val="accent2"/>
                </a:solidFill>
              </a:rPr>
              <a:t>Prob. Logics</a:t>
            </a:r>
            <a:r>
              <a:rPr lang="en-US" sz="2400"/>
              <a:t>)</a:t>
            </a:r>
          </a:p>
          <a:p>
            <a:pPr eaLnBrk="1" hangingPunct="1">
              <a:buFontTx/>
              <a:buNone/>
            </a:pPr>
            <a:endParaRPr lang="en-US" sz="280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4329113" y="5694363"/>
            <a:ext cx="3671887" cy="706437"/>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r>
              <a:rPr lang="en-US" sz="2000" i="1">
                <a:solidFill>
                  <a:schemeClr val="accent2"/>
                </a:solidFill>
                <a:latin typeface="Comic Sans MS" pitchFamily="66" charset="0"/>
              </a:rPr>
              <a:t>(MDP Markov Decision Processes)</a:t>
            </a:r>
          </a:p>
        </p:txBody>
      </p:sp>
      <p:sp>
        <p:nvSpPr>
          <p:cNvPr id="23574" name="Line 19"/>
          <p:cNvSpPr>
            <a:spLocks noChangeShapeType="1"/>
          </p:cNvSpPr>
          <p:nvPr/>
        </p:nvSpPr>
        <p:spPr bwMode="auto">
          <a:xfrm flipH="1" flipV="1">
            <a:off x="2209800" y="5486400"/>
            <a:ext cx="2133600" cy="304800"/>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952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6" name="Rectangle 4"/>
          <p:cNvSpPr>
            <a:spLocks noChangeArrowheads="1"/>
          </p:cNvSpPr>
          <p:nvPr/>
        </p:nvSpPr>
        <p:spPr bwMode="auto">
          <a:xfrm>
            <a:off x="227013" y="5765800"/>
            <a:ext cx="5029200" cy="965200"/>
          </a:xfrm>
          <a:prstGeom prst="rect">
            <a:avLst/>
          </a:prstGeom>
          <a:solidFill>
            <a:srgbClr val="FF9900"/>
          </a:solidFill>
          <a:ln w="9525">
            <a:noFill/>
            <a:miter lim="800000"/>
            <a:headEnd/>
            <a:tailEnd/>
          </a:ln>
        </p:spPr>
        <p:txBody>
          <a:bodyPr/>
          <a:lstStyle/>
          <a:p>
            <a:pPr marL="342900" indent="-342900">
              <a:spcBef>
                <a:spcPct val="20000"/>
              </a:spcBef>
            </a:pPr>
            <a:r>
              <a:rPr lang="en-US" sz="2400" dirty="0">
                <a:latin typeface="Comic Sans MS" pitchFamily="66" charset="0"/>
              </a:rPr>
              <a:t>When/How to introduce graph-based methods ?</a:t>
            </a:r>
            <a:endParaRPr lang="en-US" sz="2000" dirty="0">
              <a:latin typeface="Comic Sans MS" pitchFamily="66" charset="0"/>
            </a:endParaRPr>
          </a:p>
          <a:p>
            <a:pPr marL="342900" indent="-342900">
              <a:spcBef>
                <a:spcPct val="20000"/>
              </a:spcBef>
            </a:pPr>
            <a:endParaRPr lang="en-US" sz="2000" dirty="0">
              <a:latin typeface="Comic Sans MS" pitchFamily="66" charset="0"/>
            </a:endParaRPr>
          </a:p>
        </p:txBody>
      </p:sp>
      <p:sp>
        <p:nvSpPr>
          <p:cNvPr id="27" name="Rectangle 4"/>
          <p:cNvSpPr>
            <a:spLocks noChangeArrowheads="1"/>
          </p:cNvSpPr>
          <p:nvPr/>
        </p:nvSpPr>
        <p:spPr bwMode="auto">
          <a:xfrm>
            <a:off x="1524000" y="2692400"/>
            <a:ext cx="5029200" cy="965200"/>
          </a:xfrm>
          <a:prstGeom prst="rect">
            <a:avLst/>
          </a:prstGeom>
          <a:solidFill>
            <a:srgbClr val="FF9900"/>
          </a:solidFill>
          <a:ln w="9525">
            <a:noFill/>
            <a:miter lim="800000"/>
            <a:headEnd/>
            <a:tailEnd/>
          </a:ln>
        </p:spPr>
        <p:txBody>
          <a:bodyPr/>
          <a:lstStyle/>
          <a:p>
            <a:pPr marL="342900" indent="-342900">
              <a:spcBef>
                <a:spcPct val="20000"/>
              </a:spcBef>
            </a:pPr>
            <a:r>
              <a:rPr lang="en-US" sz="2400" dirty="0">
                <a:latin typeface="Comic Sans MS" pitchFamily="66" charset="0"/>
              </a:rPr>
              <a:t>When/How to introduce probabilistic </a:t>
            </a:r>
            <a:r>
              <a:rPr lang="en-US" sz="2400">
                <a:latin typeface="Comic Sans MS" pitchFamily="66" charset="0"/>
              </a:rPr>
              <a:t>graphical models </a:t>
            </a:r>
            <a:r>
              <a:rPr lang="en-US" sz="2400" dirty="0">
                <a:latin typeface="Comic Sans MS" pitchFamily="66" charset="0"/>
              </a:rPr>
              <a:t>?</a:t>
            </a:r>
            <a:endParaRPr lang="en-US" sz="2000" dirty="0">
              <a:latin typeface="Comic Sans MS" pitchFamily="66" charset="0"/>
            </a:endParaRPr>
          </a:p>
          <a:p>
            <a:pPr marL="342900" indent="-342900">
              <a:spcBef>
                <a:spcPct val="20000"/>
              </a:spcBef>
            </a:pPr>
            <a:endParaRPr lang="en-US" sz="20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p:spPr>
        <p:txBody>
          <a:bodyPr/>
          <a:lstStyle/>
          <a:p>
            <a:r>
              <a:rPr lang="en-US"/>
              <a:t>CPSC 503, Lecture 1</a:t>
            </a:r>
          </a:p>
        </p:txBody>
      </p:sp>
      <p:sp>
        <p:nvSpPr>
          <p:cNvPr id="6148" name="Slide Number Placeholder 5"/>
          <p:cNvSpPr>
            <a:spLocks noGrp="1"/>
          </p:cNvSpPr>
          <p:nvPr>
            <p:ph type="sldNum" sz="quarter" idx="12"/>
          </p:nvPr>
        </p:nvSpPr>
        <p:spPr>
          <a:noFill/>
        </p:spPr>
        <p:txBody>
          <a:bodyPr/>
          <a:lstStyle/>
          <a:p>
            <a:fld id="{CB820D34-65BD-4F65-93E3-75AB2A34E791}" type="slidenum">
              <a:rPr lang="en-US" smtClean="0"/>
              <a:pPr/>
              <a:t>4</a:t>
            </a:fld>
            <a:endParaRPr lang="en-US"/>
          </a:p>
        </p:txBody>
      </p:sp>
      <p:sp>
        <p:nvSpPr>
          <p:cNvPr id="6149" name="Rectangle 2"/>
          <p:cNvSpPr>
            <a:spLocks noGrp="1" noChangeArrowheads="1"/>
          </p:cNvSpPr>
          <p:nvPr>
            <p:ph type="title"/>
          </p:nvPr>
        </p:nvSpPr>
        <p:spPr/>
        <p:txBody>
          <a:bodyPr/>
          <a:lstStyle/>
          <a:p>
            <a:pPr eaLnBrk="1" hangingPunct="1"/>
            <a:r>
              <a:rPr lang="en-US"/>
              <a:t>Sample Useful Tasks</a:t>
            </a:r>
          </a:p>
        </p:txBody>
      </p:sp>
      <p:sp>
        <p:nvSpPr>
          <p:cNvPr id="126979" name="Rectangle 3"/>
          <p:cNvSpPr>
            <a:spLocks noGrp="1" noChangeArrowheads="1"/>
          </p:cNvSpPr>
          <p:nvPr>
            <p:ph type="body" idx="1"/>
          </p:nvPr>
        </p:nvSpPr>
        <p:spPr/>
        <p:txBody>
          <a:bodyPr/>
          <a:lstStyle/>
          <a:p>
            <a:pPr eaLnBrk="1" hangingPunct="1"/>
            <a:r>
              <a:rPr lang="en-US"/>
              <a:t>Any ideas?</a:t>
            </a:r>
          </a:p>
          <a:p>
            <a:pPr eaLnBrk="1" hangingPunct="1"/>
            <a:endParaRPr lang="en-US"/>
          </a:p>
          <a:p>
            <a:pPr eaLnBrk="1" hangingPunct="1">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r>
              <a:rPr lang="en-US" dirty="0"/>
              <a:t>CPSC 503, Lecture 1</a:t>
            </a:r>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40</a:t>
            </a:fld>
            <a:endParaRPr lang="en-US"/>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429000" y="4571999"/>
            <a:ext cx="4724400" cy="1122361"/>
          </a:xfrm>
          <a:solidFill>
            <a:srgbClr val="CCFFFF"/>
          </a:solidFill>
        </p:spPr>
        <p:txBody>
          <a:bodyPr/>
          <a:lstStyle/>
          <a:p>
            <a:pPr eaLnBrk="1" hangingPunct="1">
              <a:buFontTx/>
              <a:buNone/>
            </a:pPr>
            <a:r>
              <a:rPr lang="en-US" sz="2400" dirty="0"/>
              <a:t>Logical formalisms (First-Order Logics, </a:t>
            </a:r>
            <a:r>
              <a:rPr lang="en-US" sz="2400" i="1" dirty="0">
                <a:solidFill>
                  <a:schemeClr val="accent2"/>
                </a:solidFill>
              </a:rPr>
              <a:t>Prob. Logics, Neural Tree Models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3669126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27"/>
            <a:ext cx="9296400" cy="1073727"/>
          </a:xfrm>
        </p:spPr>
        <p:txBody>
          <a:bodyPr/>
          <a:lstStyle/>
          <a:p>
            <a:r>
              <a:rPr lang="en-CA" sz="2800" dirty="0"/>
              <a:t>Notes on Machine Learning: Neural vs Traditional </a:t>
            </a:r>
            <a:br>
              <a:rPr lang="en-CA" sz="2800" dirty="0"/>
            </a:br>
            <a:r>
              <a:rPr lang="en-CA" sz="2800" dirty="0"/>
              <a:t>(7 points overall)</a:t>
            </a:r>
          </a:p>
        </p:txBody>
      </p:sp>
      <p:sp>
        <p:nvSpPr>
          <p:cNvPr id="3" name="Content Placeholder 2"/>
          <p:cNvSpPr>
            <a:spLocks noGrp="1"/>
          </p:cNvSpPr>
          <p:nvPr>
            <p:ph idx="1"/>
          </p:nvPr>
        </p:nvSpPr>
        <p:spPr>
          <a:xfrm>
            <a:off x="304800" y="914399"/>
            <a:ext cx="8458200" cy="4720307"/>
          </a:xfrm>
        </p:spPr>
        <p:txBody>
          <a:bodyPr/>
          <a:lstStyle/>
          <a:p>
            <a:pPr marL="457200" indent="-457200">
              <a:buFont typeface="+mj-lt"/>
              <a:buAutoNum type="arabicPeriod"/>
            </a:pPr>
            <a:r>
              <a:rPr lang="en-CA" sz="2400" dirty="0"/>
              <a:t>If you have plenty of training data. Neural models typically offer state of the art performances</a:t>
            </a:r>
          </a:p>
          <a:p>
            <a:pPr marL="457200" indent="-457200">
              <a:buFont typeface="+mj-lt"/>
              <a:buAutoNum type="arabicPeriod"/>
            </a:pPr>
            <a:r>
              <a:rPr lang="en-CA" sz="2400" dirty="0"/>
              <a:t>Often you can do better by also injecting</a:t>
            </a:r>
          </a:p>
          <a:p>
            <a:pPr marL="914400" lvl="1" indent="-457200">
              <a:buFont typeface="+mj-lt"/>
              <a:buAutoNum type="arabicPeriod"/>
            </a:pPr>
            <a:r>
              <a:rPr lang="en-CA" sz="2000" dirty="0"/>
              <a:t>Surface features (e.g. from syntactic tree)</a:t>
            </a:r>
          </a:p>
          <a:p>
            <a:pPr marL="914400" lvl="1" indent="-457200">
              <a:buFont typeface="+mj-lt"/>
              <a:buAutoNum type="arabicPeriod"/>
            </a:pPr>
            <a:r>
              <a:rPr lang="en-CA" sz="2000" dirty="0"/>
              <a:t>Domain knowledge</a:t>
            </a:r>
          </a:p>
          <a:p>
            <a:pPr marL="457200" indent="-457200">
              <a:buFont typeface="+mj-lt"/>
              <a:buAutoNum type="arabicPeriod"/>
            </a:pPr>
            <a:r>
              <a:rPr lang="en-CA" sz="2400" dirty="0"/>
              <a:t>Often you can do better by integrating neural models with “traditional” models (e.g. Conditional random Fields) </a:t>
            </a:r>
          </a:p>
          <a:p>
            <a:pPr marL="457200" indent="-457200">
              <a:buFont typeface="+mj-lt"/>
              <a:buAutoNum type="arabicPeriod"/>
            </a:pPr>
            <a:r>
              <a:rPr lang="en-CA" sz="2400" dirty="0"/>
              <a:t>In some applications you may want to trade-off accuracy for transparency &amp; interpretability (neural are poor on this) </a:t>
            </a:r>
          </a:p>
          <a:p>
            <a:pPr marL="457200" indent="-457200">
              <a:buFont typeface="+mj-lt"/>
              <a:buAutoNum type="arabicPeriod"/>
            </a:pPr>
            <a:r>
              <a:rPr lang="en-CA" sz="2400" dirty="0"/>
              <a:t>Sometimes you just do not have much data… semi-supervised can be an option</a:t>
            </a:r>
          </a:p>
          <a:p>
            <a:endParaRPr lang="en-CA" sz="2400" dirty="0"/>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41</a:t>
            </a:fld>
            <a:endParaRPr lang="en-US"/>
          </a:p>
        </p:txBody>
      </p:sp>
      <p:sp>
        <p:nvSpPr>
          <p:cNvPr id="7" name="TextBox 6"/>
          <p:cNvSpPr txBox="1"/>
          <p:nvPr/>
        </p:nvSpPr>
        <p:spPr>
          <a:xfrm>
            <a:off x="5002006" y="2494259"/>
            <a:ext cx="3732753" cy="369332"/>
          </a:xfrm>
          <a:prstGeom prst="rect">
            <a:avLst/>
          </a:prstGeom>
          <a:noFill/>
        </p:spPr>
        <p:txBody>
          <a:bodyPr wrap="none" rtlCol="0">
            <a:spAutoFit/>
          </a:bodyPr>
          <a:lstStyle/>
          <a:p>
            <a:r>
              <a:rPr lang="en-CA" sz="1800" b="1" dirty="0">
                <a:solidFill>
                  <a:srgbClr val="FF0000"/>
                </a:solidFill>
              </a:rPr>
              <a:t>So we need to study these structures</a:t>
            </a:r>
          </a:p>
        </p:txBody>
      </p:sp>
      <p:sp>
        <p:nvSpPr>
          <p:cNvPr id="8" name="TextBox 7"/>
          <p:cNvSpPr txBox="1"/>
          <p:nvPr/>
        </p:nvSpPr>
        <p:spPr>
          <a:xfrm>
            <a:off x="5105398" y="3669500"/>
            <a:ext cx="3429144" cy="369332"/>
          </a:xfrm>
          <a:prstGeom prst="rect">
            <a:avLst/>
          </a:prstGeom>
          <a:noFill/>
        </p:spPr>
        <p:txBody>
          <a:bodyPr wrap="none" rtlCol="0">
            <a:spAutoFit/>
          </a:bodyPr>
          <a:lstStyle/>
          <a:p>
            <a:r>
              <a:rPr lang="en-CA" sz="1800" b="1" dirty="0">
                <a:solidFill>
                  <a:srgbClr val="FF0000"/>
                </a:solidFill>
              </a:rPr>
              <a:t>So we need to study these models</a:t>
            </a:r>
          </a:p>
        </p:txBody>
      </p:sp>
      <p:sp>
        <p:nvSpPr>
          <p:cNvPr id="9" name="TextBox 8"/>
          <p:cNvSpPr txBox="1"/>
          <p:nvPr/>
        </p:nvSpPr>
        <p:spPr>
          <a:xfrm>
            <a:off x="5152688" y="4844742"/>
            <a:ext cx="3567323" cy="369332"/>
          </a:xfrm>
          <a:prstGeom prst="rect">
            <a:avLst/>
          </a:prstGeom>
          <a:noFill/>
        </p:spPr>
        <p:txBody>
          <a:bodyPr wrap="none" rtlCol="0">
            <a:spAutoFit/>
          </a:bodyPr>
          <a:lstStyle/>
          <a:p>
            <a:r>
              <a:rPr lang="en-CA" sz="1800" b="1" dirty="0">
                <a:solidFill>
                  <a:srgbClr val="FF0000"/>
                </a:solidFill>
              </a:rPr>
              <a:t>Explore this in readings + projects</a:t>
            </a:r>
          </a:p>
        </p:txBody>
      </p:sp>
      <p:sp>
        <p:nvSpPr>
          <p:cNvPr id="10" name="TextBox 9"/>
          <p:cNvSpPr txBox="1"/>
          <p:nvPr/>
        </p:nvSpPr>
        <p:spPr>
          <a:xfrm>
            <a:off x="7467600" y="1296042"/>
            <a:ext cx="817853" cy="461665"/>
          </a:xfrm>
          <a:prstGeom prst="rect">
            <a:avLst/>
          </a:prstGeom>
          <a:noFill/>
        </p:spPr>
        <p:txBody>
          <a:bodyPr wrap="none" rtlCol="0">
            <a:spAutoFit/>
          </a:bodyPr>
          <a:lstStyle/>
          <a:p>
            <a:r>
              <a:rPr lang="en-CA" sz="2400" b="1" dirty="0">
                <a:solidFill>
                  <a:srgbClr val="FF0000"/>
                </a:solidFill>
              </a:rPr>
              <a:t>BUT</a:t>
            </a:r>
          </a:p>
        </p:txBody>
      </p:sp>
    </p:spTree>
    <p:extLst>
      <p:ext uri="{BB962C8B-B14F-4D97-AF65-F5344CB8AC3E}">
        <p14:creationId xmlns:p14="http://schemas.microsoft.com/office/powerpoint/2010/main" val="331742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 y="152400"/>
            <a:ext cx="9105725" cy="1143000"/>
          </a:xfrm>
        </p:spPr>
        <p:txBody>
          <a:bodyPr/>
          <a:lstStyle/>
          <a:p>
            <a:r>
              <a:rPr lang="en-CA" sz="2800" dirty="0"/>
              <a:t>Example of point 3 for Language Models - </a:t>
            </a:r>
            <a:r>
              <a:rPr lang="en-CA" sz="2800" dirty="0">
                <a:solidFill>
                  <a:schemeClr val="tx1"/>
                </a:solidFill>
              </a:rPr>
              <a:t>do better by integrating neural models with “traditional” models </a:t>
            </a:r>
            <a:br>
              <a:rPr lang="en-CA" sz="2800" dirty="0"/>
            </a:br>
            <a:r>
              <a:rPr lang="en-CA" sz="2800" dirty="0"/>
              <a:t>(Goldberg 2017)</a:t>
            </a:r>
          </a:p>
        </p:txBody>
      </p:sp>
      <p:sp>
        <p:nvSpPr>
          <p:cNvPr id="3" name="Content Placeholder 2"/>
          <p:cNvSpPr>
            <a:spLocks noGrp="1"/>
          </p:cNvSpPr>
          <p:nvPr>
            <p:ph idx="1"/>
          </p:nvPr>
        </p:nvSpPr>
        <p:spPr>
          <a:xfrm>
            <a:off x="255221" y="1562100"/>
            <a:ext cx="8912087" cy="4114800"/>
          </a:xfrm>
        </p:spPr>
        <p:txBody>
          <a:bodyPr/>
          <a:lstStyle/>
          <a:p>
            <a:pPr marL="0" indent="0">
              <a:buNone/>
            </a:pPr>
            <a:r>
              <a:rPr lang="en-CA" sz="2000" dirty="0"/>
              <a:t>When applied in the context of a machine-translation system, neural language models do not always improve the translation quality over traditional </a:t>
            </a:r>
            <a:r>
              <a:rPr lang="en-CA" sz="2000" dirty="0" err="1"/>
              <a:t>Kneser</a:t>
            </a:r>
            <a:r>
              <a:rPr lang="en-CA" sz="2000" dirty="0"/>
              <a:t>-Ney smoothed language models. </a:t>
            </a:r>
            <a:r>
              <a:rPr lang="en-CA" sz="2000" dirty="0">
                <a:solidFill>
                  <a:srgbClr val="33CC33"/>
                </a:solidFill>
              </a:rPr>
              <a:t>However, translation quality does improve when the probabilities from a traditional language model and a neural one are interpolated</a:t>
            </a:r>
            <a:r>
              <a:rPr lang="en-CA" sz="2000" dirty="0"/>
              <a:t>. It seems that the models complement each other: the neural language models generalize better to unseen events, but sometimes this generalization can hurt the performance, and the rigidity of the traditional models is preferred. As an example, consider the opposite of the colors example above: a model is asked to assign a probability to the sentence </a:t>
            </a:r>
            <a:r>
              <a:rPr lang="en-CA" sz="2000" i="1" dirty="0"/>
              <a:t>red horse</a:t>
            </a:r>
            <a:r>
              <a:rPr lang="en-CA" sz="2000" dirty="0"/>
              <a:t>. A traditional model will assign it a very low score, as it likely observed </a:t>
            </a:r>
            <a:r>
              <a:rPr lang="en-CA" sz="2000" dirty="0" err="1"/>
              <a:t>suchan</a:t>
            </a:r>
            <a:r>
              <a:rPr lang="en-CA" sz="2000" dirty="0"/>
              <a:t> event only a few times, if at all. On the other hand, a neural language model may have seen brown horse, black horse, and white horse, and also learned independently that black, white, brown, and red can appear in similar contexts. Such a model will assign a much higher probability to the</a:t>
            </a:r>
          </a:p>
          <a:p>
            <a:pPr marL="0" indent="0">
              <a:buNone/>
            </a:pPr>
            <a:r>
              <a:rPr lang="en-CA" sz="2000" dirty="0"/>
              <a:t>event red horse, which is undesired.</a:t>
            </a:r>
          </a:p>
        </p:txBody>
      </p:sp>
      <p:sp>
        <p:nvSpPr>
          <p:cNvPr id="5" name="Footer Placeholder 4"/>
          <p:cNvSpPr>
            <a:spLocks noGrp="1"/>
          </p:cNvSpPr>
          <p:nvPr>
            <p:ph type="ftr" sz="quarter" idx="11"/>
          </p:nvPr>
        </p:nvSpPr>
        <p:spPr>
          <a:xfrm>
            <a:off x="3124200" y="6553200"/>
            <a:ext cx="2895600" cy="457200"/>
          </a:xfrm>
        </p:spPr>
        <p:txBody>
          <a:bodyPr/>
          <a:lstStyle/>
          <a:p>
            <a:pPr>
              <a:defRPr/>
            </a:pPr>
            <a:r>
              <a:rPr lang="en-US" dirty="0"/>
              <a:t>CPSC 503, Lecture 1</a:t>
            </a:r>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42</a:t>
            </a:fld>
            <a:endParaRPr lang="en-US"/>
          </a:p>
        </p:txBody>
      </p:sp>
    </p:spTree>
    <p:extLst>
      <p:ext uri="{BB962C8B-B14F-4D97-AF65-F5344CB8AC3E}">
        <p14:creationId xmlns:p14="http://schemas.microsoft.com/office/powerpoint/2010/main" val="1096244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17"/>
            <a:ext cx="8915400" cy="1143000"/>
          </a:xfrm>
        </p:spPr>
        <p:txBody>
          <a:bodyPr/>
          <a:lstStyle/>
          <a:p>
            <a:r>
              <a:rPr lang="en-CA" sz="4000" dirty="0"/>
              <a:t>Example of point 3 for Pragmatics </a:t>
            </a:r>
          </a:p>
        </p:txBody>
      </p:sp>
      <p:sp>
        <p:nvSpPr>
          <p:cNvPr id="3" name="Content Placeholder 2"/>
          <p:cNvSpPr>
            <a:spLocks noGrp="1"/>
          </p:cNvSpPr>
          <p:nvPr>
            <p:ph idx="1"/>
          </p:nvPr>
        </p:nvSpPr>
        <p:spPr>
          <a:xfrm>
            <a:off x="0" y="1219200"/>
            <a:ext cx="9144000" cy="4114800"/>
          </a:xfrm>
        </p:spPr>
        <p:txBody>
          <a:bodyPr/>
          <a:lstStyle/>
          <a:p>
            <a:r>
              <a:rPr lang="en-CA" b="1" dirty="0"/>
              <a:t>Speech Act Modeling of Written Asynchronous Conversations: A </a:t>
            </a:r>
            <a:r>
              <a:rPr lang="en-CA" b="1" dirty="0">
                <a:solidFill>
                  <a:srgbClr val="FF0000"/>
                </a:solidFill>
              </a:rPr>
              <a:t>Neural</a:t>
            </a:r>
            <a:r>
              <a:rPr lang="en-CA" b="1" dirty="0"/>
              <a:t> </a:t>
            </a:r>
            <a:r>
              <a:rPr lang="en-CA" b="1" dirty="0">
                <a:solidFill>
                  <a:srgbClr val="7030A0"/>
                </a:solidFill>
              </a:rPr>
              <a:t>CRF</a:t>
            </a:r>
            <a:r>
              <a:rPr lang="en-CA" b="1" dirty="0"/>
              <a:t> Approach </a:t>
            </a:r>
            <a:br>
              <a:rPr lang="en-CA" sz="2400" dirty="0"/>
            </a:br>
            <a:r>
              <a:rPr lang="en-CA" sz="2400" dirty="0" err="1"/>
              <a:t>Shafiq</a:t>
            </a:r>
            <a:r>
              <a:rPr lang="en-CA" sz="2400" dirty="0"/>
              <a:t> </a:t>
            </a:r>
            <a:r>
              <a:rPr lang="en-CA" sz="2400" dirty="0" err="1"/>
              <a:t>Joty</a:t>
            </a:r>
            <a:r>
              <a:rPr lang="en-CA" sz="2400" dirty="0"/>
              <a:t>, and </a:t>
            </a:r>
            <a:r>
              <a:rPr lang="en-CA" sz="2400" dirty="0" err="1"/>
              <a:t>Tasnim</a:t>
            </a:r>
            <a:r>
              <a:rPr lang="en-CA" sz="2400" dirty="0"/>
              <a:t> </a:t>
            </a:r>
            <a:r>
              <a:rPr lang="en-CA" sz="2400" dirty="0" err="1"/>
              <a:t>Mohiuddin</a:t>
            </a:r>
            <a:r>
              <a:rPr lang="en-CA" sz="2400" dirty="0"/>
              <a:t>. In </a:t>
            </a:r>
            <a:r>
              <a:rPr lang="en-CA" sz="2400" i="1" dirty="0">
                <a:solidFill>
                  <a:srgbClr val="FF0000"/>
                </a:solidFill>
              </a:rPr>
              <a:t>Computational Linguistics</a:t>
            </a:r>
            <a:r>
              <a:rPr lang="en-CA" sz="2400" i="1" dirty="0"/>
              <a:t> (Special Issue on Language in Social Media, Exploiting discourse and other contextual information)</a:t>
            </a:r>
            <a:r>
              <a:rPr lang="en-CA" sz="2400" dirty="0"/>
              <a:t> : 2018.</a:t>
            </a:r>
          </a:p>
          <a:p>
            <a:r>
              <a:rPr lang="en-CA" sz="2400" b="1" dirty="0">
                <a:solidFill>
                  <a:srgbClr val="7030A0"/>
                </a:solidFill>
              </a:rPr>
              <a:t>CRF are probabilistic graphical models !</a:t>
            </a:r>
            <a:endParaRPr lang="en-CA" sz="1800" b="1" dirty="0">
              <a:solidFill>
                <a:srgbClr val="7030A0"/>
              </a:solidFill>
            </a:endParaRPr>
          </a:p>
        </p:txBody>
      </p:sp>
      <p:sp>
        <p:nvSpPr>
          <p:cNvPr id="5" name="Footer Placeholder 4"/>
          <p:cNvSpPr>
            <a:spLocks noGrp="1"/>
          </p:cNvSpPr>
          <p:nvPr>
            <p:ph type="ftr" sz="quarter" idx="11"/>
          </p:nvPr>
        </p:nvSpPr>
        <p:spPr>
          <a:xfrm>
            <a:off x="3657600" y="6553200"/>
            <a:ext cx="3124200" cy="3048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43</a:t>
            </a:fld>
            <a:endParaRPr lang="en-US"/>
          </a:p>
        </p:txBody>
      </p:sp>
    </p:spTree>
    <p:extLst>
      <p:ext uri="{BB962C8B-B14F-4D97-AF65-F5344CB8AC3E}">
        <p14:creationId xmlns:p14="http://schemas.microsoft.com/office/powerpoint/2010/main" val="268603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Example of 3 (NAACL 2018)</a:t>
            </a:r>
          </a:p>
        </p:txBody>
      </p:sp>
      <p:sp>
        <p:nvSpPr>
          <p:cNvPr id="3" name="Content Placeholder 2"/>
          <p:cNvSpPr>
            <a:spLocks noGrp="1"/>
          </p:cNvSpPr>
          <p:nvPr>
            <p:ph idx="1"/>
          </p:nvPr>
        </p:nvSpPr>
        <p:spPr>
          <a:xfrm>
            <a:off x="533399" y="812716"/>
            <a:ext cx="7919185" cy="1656348"/>
          </a:xfrm>
        </p:spPr>
        <p:txBody>
          <a:bodyPr/>
          <a:lstStyle/>
          <a:p>
            <a:pPr marL="0" indent="0" algn="ctr">
              <a:buNone/>
            </a:pPr>
            <a:r>
              <a:rPr lang="en-CA" b="0" dirty="0"/>
              <a:t>What’s Going On in Neural Constituency Parsers? An Analysis, </a:t>
            </a:r>
          </a:p>
          <a:p>
            <a:pPr marL="0" indent="0" algn="ctr">
              <a:buNone/>
            </a:pPr>
            <a:r>
              <a:rPr lang="en-CA" sz="2000" b="0" dirty="0"/>
              <a:t>David </a:t>
            </a:r>
            <a:r>
              <a:rPr lang="en-CA" sz="2000" b="0" dirty="0" err="1"/>
              <a:t>Gaddy</a:t>
            </a:r>
            <a:r>
              <a:rPr lang="en-CA" sz="2000" b="0" dirty="0"/>
              <a:t>, Mitchell Stern, and Dan Klein, Computer Science Division, University of California, Berkeley</a:t>
            </a:r>
          </a:p>
          <a:p>
            <a:pPr marL="0" indent="0" algn="ctr">
              <a:buNone/>
            </a:pPr>
            <a:endParaRPr lang="en-CA" sz="2000" dirty="0"/>
          </a:p>
        </p:txBody>
      </p:sp>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44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6200" y="2511198"/>
                <a:ext cx="8458200" cy="40010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5750" indent="-285750">
                  <a:spcBef>
                    <a:spcPts val="600"/>
                  </a:spcBef>
                  <a:buFont typeface="Arial" panose="020B0604020202020204" pitchFamily="34" charset="0"/>
                  <a:buChar char="•"/>
                </a:pPr>
                <a:r>
                  <a:rPr lang="en-CA" dirty="0"/>
                  <a:t>We take the set of available labels to be the collection of all non-terminals and unary chains observed in the training data,</a:t>
                </a:r>
              </a:p>
              <a:p>
                <a:pPr marL="285750" indent="-285750">
                  <a:spcBef>
                    <a:spcPts val="600"/>
                  </a:spcBef>
                  <a:buFont typeface="Arial" panose="020B0604020202020204" pitchFamily="34" charset="0"/>
                  <a:buChar char="•"/>
                </a:pPr>
                <a:r>
                  <a:rPr lang="en-CA" dirty="0"/>
                  <a:t>To build up to spans, we first run a bidirectional LSTM over the sequence of word representations for an input sentence</a:t>
                </a:r>
              </a:p>
              <a:p>
                <a:pPr marL="285750" indent="-285750">
                  <a:spcBef>
                    <a:spcPts val="600"/>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5750" indent="-285750">
                  <a:spcBef>
                    <a:spcPts val="600"/>
                  </a:spcBef>
                  <a:buFont typeface="Arial" panose="020B0604020202020204" pitchFamily="34" charset="0"/>
                  <a:buChar char="•"/>
                </a:pPr>
                <a:r>
                  <a:rPr lang="en-CA" dirty="0"/>
                  <a:t>…. </a:t>
                </a:r>
                <a:r>
                  <a:rPr lang="en-CA" b="1" dirty="0">
                    <a:solidFill>
                      <a:srgbClr val="33CC33"/>
                    </a:solidFill>
                  </a:rPr>
                  <a:t>Even though our model operates on n-</a:t>
                </a:r>
                <a:r>
                  <a:rPr lang="en-CA" b="1" dirty="0" err="1">
                    <a:solidFill>
                      <a:srgbClr val="33CC33"/>
                    </a:solidFill>
                  </a:rPr>
                  <a:t>ary</a:t>
                </a:r>
                <a:r>
                  <a:rPr lang="en-CA" b="1" dirty="0">
                    <a:solidFill>
                      <a:srgbClr val="33CC33"/>
                    </a:solidFill>
                  </a:rPr>
                  <a:t> trees, we can still employ a CKY-style algorithm for efficient globally optimal inference by introducing an auxiliary empty label</a:t>
                </a:r>
              </a:p>
              <a:p>
                <a:pPr marL="285750" indent="-285750">
                  <a:spcBef>
                    <a:spcPts val="600"/>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a:p>
                <a:pPr>
                  <a:spcBef>
                    <a:spcPts val="600"/>
                  </a:spcBef>
                </a:pPr>
                <a:endParaRPr lang="en-CA"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 y="2511198"/>
                <a:ext cx="8458200" cy="4001095"/>
              </a:xfrm>
              <a:prstGeom prst="rect">
                <a:avLst/>
              </a:prstGeom>
              <a:blipFill>
                <a:blip r:embed="rId3"/>
                <a:stretch>
                  <a:fillRect l="-288" t="-457" r="-865"/>
                </a:stretch>
              </a:blipFill>
            </p:spPr>
            <p:txBody>
              <a:bodyPr/>
              <a:lstStyle/>
              <a:p>
                <a:r>
                  <a:rPr lang="en-CA">
                    <a:noFill/>
                  </a:rPr>
                  <a:t> </a:t>
                </a:r>
              </a:p>
            </p:txBody>
          </p:sp>
        </mc:Fallback>
      </mc:AlternateContent>
    </p:spTree>
    <p:extLst>
      <p:ext uri="{BB962C8B-B14F-4D97-AF65-F5344CB8AC3E}">
        <p14:creationId xmlns:p14="http://schemas.microsoft.com/office/powerpoint/2010/main" val="1335608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73" y="-152400"/>
            <a:ext cx="8534400" cy="1143000"/>
          </a:xfrm>
        </p:spPr>
        <p:txBody>
          <a:bodyPr/>
          <a:lstStyle/>
          <a:p>
            <a:r>
              <a:rPr lang="en-CA" sz="2800" dirty="0"/>
              <a:t>Example of point 4 (trade-off accuracy vs. interpretability) for NLG </a:t>
            </a:r>
          </a:p>
        </p:txBody>
      </p:sp>
      <p:sp>
        <p:nvSpPr>
          <p:cNvPr id="3" name="Content Placeholder 2"/>
          <p:cNvSpPr>
            <a:spLocks noGrp="1"/>
          </p:cNvSpPr>
          <p:nvPr>
            <p:ph idx="1"/>
          </p:nvPr>
        </p:nvSpPr>
        <p:spPr>
          <a:xfrm>
            <a:off x="-131781" y="762000"/>
            <a:ext cx="9144000" cy="4114800"/>
          </a:xfrm>
        </p:spPr>
        <p:txBody>
          <a:bodyPr/>
          <a:lstStyle/>
          <a:p>
            <a:r>
              <a:rPr lang="en-CA" sz="2400" b="1" dirty="0"/>
              <a:t>Learning Neural Templates for Text Generation</a:t>
            </a:r>
            <a:r>
              <a:rPr lang="en-CA" sz="2400" dirty="0"/>
              <a:t>. Sam Wiseman, Stuart </a:t>
            </a:r>
            <a:r>
              <a:rPr lang="en-CA" sz="2400" dirty="0" err="1"/>
              <a:t>Shieber</a:t>
            </a:r>
            <a:r>
              <a:rPr lang="en-CA" sz="2400" dirty="0"/>
              <a:t> and Alexander Rush </a:t>
            </a:r>
            <a:r>
              <a:rPr lang="en-CA" sz="2400" dirty="0">
                <a:solidFill>
                  <a:srgbClr val="FF0000"/>
                </a:solidFill>
              </a:rPr>
              <a:t>EMNLP (Nov) 2018</a:t>
            </a:r>
          </a:p>
          <a:p>
            <a:r>
              <a:rPr lang="en-CA" sz="2400" dirty="0"/>
              <a:t>While neural, encoder-decoder models have had significant empirical success in text generation, there remain several unaddressed problems with this style of generation. </a:t>
            </a:r>
            <a:r>
              <a:rPr lang="en-CA" sz="2400" dirty="0">
                <a:solidFill>
                  <a:srgbClr val="FF0000"/>
                </a:solidFill>
              </a:rPr>
              <a:t>Encoder decoder models are largely (a) uninterpretable, and (b) difficult to control in terms of their phrasing or content. This work proposes </a:t>
            </a:r>
            <a:r>
              <a:rPr lang="en-CA" sz="2400" b="1" dirty="0">
                <a:solidFill>
                  <a:srgbClr val="FF0000"/>
                </a:solidFill>
              </a:rPr>
              <a:t>a neural generation system using a hidden </a:t>
            </a:r>
            <a:r>
              <a:rPr lang="en-CA" sz="2400" b="1" dirty="0" err="1">
                <a:solidFill>
                  <a:srgbClr val="FF0000"/>
                </a:solidFill>
              </a:rPr>
              <a:t>semimarkov</a:t>
            </a:r>
            <a:r>
              <a:rPr lang="en-CA" sz="2400" b="1" dirty="0">
                <a:solidFill>
                  <a:srgbClr val="FF0000"/>
                </a:solidFill>
              </a:rPr>
              <a:t> model (HSMM) decoder</a:t>
            </a:r>
            <a:r>
              <a:rPr lang="en-CA" sz="2400" dirty="0"/>
              <a:t>, which learns latent, discrete templates jointly with learning to generate. We show that this model learns useful templates, and that these templates </a:t>
            </a:r>
            <a:r>
              <a:rPr lang="en-CA" sz="2400" b="1" dirty="0"/>
              <a:t>make generation both more interpretable and controllable</a:t>
            </a:r>
            <a:r>
              <a:rPr lang="en-CA" sz="2400" dirty="0"/>
              <a:t>. Furthermore, we show that this approach scales to real data sets and achieves strong performance nearing that of encoder decoder text generation models. </a:t>
            </a:r>
          </a:p>
        </p:txBody>
      </p:sp>
      <p:sp>
        <p:nvSpPr>
          <p:cNvPr id="5" name="Footer Placeholder 4"/>
          <p:cNvSpPr>
            <a:spLocks noGrp="1"/>
          </p:cNvSpPr>
          <p:nvPr>
            <p:ph type="ftr" sz="quarter" idx="11"/>
          </p:nvPr>
        </p:nvSpPr>
        <p:spPr>
          <a:xfrm>
            <a:off x="3657600" y="6553200"/>
            <a:ext cx="3124200" cy="3048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45</a:t>
            </a:fld>
            <a:endParaRPr lang="en-US"/>
          </a:p>
        </p:txBody>
      </p:sp>
    </p:spTree>
    <p:extLst>
      <p:ext uri="{BB962C8B-B14F-4D97-AF65-F5344CB8AC3E}">
        <p14:creationId xmlns:p14="http://schemas.microsoft.com/office/powerpoint/2010/main" val="1099443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a:t>Notes on Machine Learning</a:t>
            </a:r>
          </a:p>
        </p:txBody>
      </p:sp>
      <p:sp>
        <p:nvSpPr>
          <p:cNvPr id="3" name="Content Placeholder 2"/>
          <p:cNvSpPr>
            <a:spLocks noGrp="1"/>
          </p:cNvSpPr>
          <p:nvPr>
            <p:ph idx="1"/>
          </p:nvPr>
        </p:nvSpPr>
        <p:spPr>
          <a:xfrm>
            <a:off x="342900" y="1528093"/>
            <a:ext cx="8458200" cy="4720307"/>
          </a:xfrm>
        </p:spPr>
        <p:txBody>
          <a:bodyPr/>
          <a:lstStyle/>
          <a:p>
            <a:r>
              <a:rPr lang="en-CA" sz="2400" dirty="0"/>
              <a:t>Multi-task learning ….</a:t>
            </a:r>
          </a:p>
          <a:p>
            <a:r>
              <a:rPr lang="en-CA" sz="2400" dirty="0"/>
              <a:t>Transfer Learning …..</a:t>
            </a:r>
          </a:p>
          <a:p>
            <a:endParaRPr lang="en-CA" sz="2400" dirty="0"/>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46</a:t>
            </a:fld>
            <a:endParaRPr lang="en-US"/>
          </a:p>
        </p:txBody>
      </p:sp>
      <p:sp>
        <p:nvSpPr>
          <p:cNvPr id="7" name="TextBox 6"/>
          <p:cNvSpPr txBox="1"/>
          <p:nvPr/>
        </p:nvSpPr>
        <p:spPr>
          <a:xfrm>
            <a:off x="5002006" y="2494259"/>
            <a:ext cx="3166251" cy="338554"/>
          </a:xfrm>
          <a:prstGeom prst="rect">
            <a:avLst/>
          </a:prstGeom>
          <a:noFill/>
        </p:spPr>
        <p:txBody>
          <a:bodyPr wrap="none" rtlCol="0">
            <a:spAutoFit/>
          </a:bodyPr>
          <a:lstStyle/>
          <a:p>
            <a:r>
              <a:rPr lang="en-CA" dirty="0"/>
              <a:t>So we need to study these structures</a:t>
            </a:r>
          </a:p>
        </p:txBody>
      </p:sp>
      <p:sp>
        <p:nvSpPr>
          <p:cNvPr id="8" name="TextBox 7"/>
          <p:cNvSpPr txBox="1"/>
          <p:nvPr/>
        </p:nvSpPr>
        <p:spPr>
          <a:xfrm>
            <a:off x="5105398" y="3754139"/>
            <a:ext cx="2959465" cy="338554"/>
          </a:xfrm>
          <a:prstGeom prst="rect">
            <a:avLst/>
          </a:prstGeom>
          <a:noFill/>
        </p:spPr>
        <p:txBody>
          <a:bodyPr wrap="none" rtlCol="0">
            <a:spAutoFit/>
          </a:bodyPr>
          <a:lstStyle/>
          <a:p>
            <a:r>
              <a:rPr lang="en-CA" dirty="0"/>
              <a:t>So we need to study these models</a:t>
            </a:r>
          </a:p>
        </p:txBody>
      </p:sp>
      <p:sp>
        <p:nvSpPr>
          <p:cNvPr id="9" name="TextBox 8"/>
          <p:cNvSpPr txBox="1"/>
          <p:nvPr/>
        </p:nvSpPr>
        <p:spPr>
          <a:xfrm>
            <a:off x="5152688" y="4844742"/>
            <a:ext cx="3015569" cy="338554"/>
          </a:xfrm>
          <a:prstGeom prst="rect">
            <a:avLst/>
          </a:prstGeom>
          <a:noFill/>
        </p:spPr>
        <p:txBody>
          <a:bodyPr wrap="none" rtlCol="0">
            <a:spAutoFit/>
          </a:bodyPr>
          <a:lstStyle/>
          <a:p>
            <a:r>
              <a:rPr lang="en-CA" dirty="0"/>
              <a:t>Explore this in readings + projects</a:t>
            </a:r>
          </a:p>
        </p:txBody>
      </p:sp>
    </p:spTree>
    <p:extLst>
      <p:ext uri="{BB962C8B-B14F-4D97-AF65-F5344CB8AC3E}">
        <p14:creationId xmlns:p14="http://schemas.microsoft.com/office/powerpoint/2010/main" val="3918456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a:t>Notes on Machine Learning</a:t>
            </a:r>
          </a:p>
        </p:txBody>
      </p:sp>
      <p:sp>
        <p:nvSpPr>
          <p:cNvPr id="3" name="Content Placeholder 2"/>
          <p:cNvSpPr>
            <a:spLocks noGrp="1"/>
          </p:cNvSpPr>
          <p:nvPr>
            <p:ph idx="1"/>
          </p:nvPr>
        </p:nvSpPr>
        <p:spPr>
          <a:xfrm>
            <a:off x="306457" y="990600"/>
            <a:ext cx="8685143" cy="4953000"/>
          </a:xfrm>
        </p:spPr>
        <p:txBody>
          <a:bodyPr/>
          <a:lstStyle/>
          <a:p>
            <a:pPr marL="0" indent="0">
              <a:buNone/>
            </a:pPr>
            <a:r>
              <a:rPr lang="en-CA" sz="2400" dirty="0"/>
              <a:t>6. Sometimes well known symbolic formal systems (models and inference algorithms) support the interpretation of current neural models as well as </a:t>
            </a:r>
            <a:r>
              <a:rPr lang="en-CA" sz="2400" b="1" dirty="0"/>
              <a:t>facilitates the development of new ones</a:t>
            </a:r>
          </a:p>
          <a:p>
            <a:endParaRPr lang="en-CA" sz="2400" dirty="0"/>
          </a:p>
          <a:p>
            <a:r>
              <a:rPr lang="en-CA" sz="2400" dirty="0"/>
              <a:t>Rational Recurrences. </a:t>
            </a:r>
            <a:r>
              <a:rPr lang="en-CA" sz="2400" dirty="0" err="1"/>
              <a:t>Hao</a:t>
            </a:r>
            <a:r>
              <a:rPr lang="en-CA" sz="2400" dirty="0"/>
              <a:t> Peng, Roy Schwartz, Sam Thomson and Noah A. Smith </a:t>
            </a:r>
            <a:r>
              <a:rPr lang="en-CA" sz="2400" dirty="0">
                <a:solidFill>
                  <a:srgbClr val="FF0000"/>
                </a:solidFill>
              </a:rPr>
              <a:t>EMNLP (Nov) 2018</a:t>
            </a:r>
            <a:endParaRPr lang="en-CA" sz="2400" dirty="0"/>
          </a:p>
          <a:p>
            <a:r>
              <a:rPr lang="en-CA" sz="2000" dirty="0"/>
              <a:t> In this work we show that many neural models are more interpretable than previously thought, by drawing connections to </a:t>
            </a:r>
            <a:r>
              <a:rPr lang="en-CA" sz="2000" b="1" dirty="0"/>
              <a:t>weighted finite state automata </a:t>
            </a:r>
            <a:r>
              <a:rPr lang="en-CA" sz="2000" dirty="0"/>
              <a:t>(WFSAs). We study several recently proposed RNN architectures and show that one can use WFSAs to characterize their recurrent updates. We call such models rational recurrences (§3).1 </a:t>
            </a:r>
            <a:r>
              <a:rPr lang="en-CA" sz="2000" b="1" dirty="0"/>
              <a:t>Analyzing recurrences in terms of WFSAs provides a new view of existing models and facilitates the development of new ones</a:t>
            </a:r>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47</a:t>
            </a:fld>
            <a:endParaRPr lang="en-US"/>
          </a:p>
        </p:txBody>
      </p:sp>
      <p:sp>
        <p:nvSpPr>
          <p:cNvPr id="8" name="TextBox 7"/>
          <p:cNvSpPr txBox="1"/>
          <p:nvPr/>
        </p:nvSpPr>
        <p:spPr>
          <a:xfrm>
            <a:off x="5800222" y="2209800"/>
            <a:ext cx="3307335" cy="646331"/>
          </a:xfrm>
          <a:prstGeom prst="rect">
            <a:avLst/>
          </a:prstGeom>
          <a:noFill/>
        </p:spPr>
        <p:txBody>
          <a:bodyPr wrap="square" rtlCol="0">
            <a:spAutoFit/>
          </a:bodyPr>
          <a:lstStyle/>
          <a:p>
            <a:r>
              <a:rPr lang="en-CA" sz="1800" b="1" dirty="0">
                <a:solidFill>
                  <a:srgbClr val="FF0000"/>
                </a:solidFill>
              </a:rPr>
              <a:t>So we need to study these symbolic formal systems</a:t>
            </a:r>
          </a:p>
        </p:txBody>
      </p:sp>
    </p:spTree>
    <p:extLst>
      <p:ext uri="{BB962C8B-B14F-4D97-AF65-F5344CB8AC3E}">
        <p14:creationId xmlns:p14="http://schemas.microsoft.com/office/powerpoint/2010/main" val="421750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a:t>Notes on Machine Learning</a:t>
            </a:r>
          </a:p>
        </p:txBody>
      </p:sp>
      <p:sp>
        <p:nvSpPr>
          <p:cNvPr id="3" name="Content Placeholder 2"/>
          <p:cNvSpPr>
            <a:spLocks noGrp="1"/>
          </p:cNvSpPr>
          <p:nvPr>
            <p:ph idx="1"/>
          </p:nvPr>
        </p:nvSpPr>
        <p:spPr>
          <a:xfrm>
            <a:off x="306457" y="990600"/>
            <a:ext cx="8801100" cy="4876800"/>
          </a:xfrm>
        </p:spPr>
        <p:txBody>
          <a:bodyPr/>
          <a:lstStyle/>
          <a:p>
            <a:pPr marL="0" indent="0">
              <a:buNone/>
            </a:pPr>
            <a:r>
              <a:rPr lang="en-CA" sz="2400" dirty="0"/>
              <a:t>7. Tentative….Sometimes you care more about </a:t>
            </a:r>
            <a:r>
              <a:rPr lang="en-CA" sz="2400" b="1" dirty="0"/>
              <a:t>efficiency of learning</a:t>
            </a:r>
            <a:r>
              <a:rPr lang="en-CA" sz="2400" dirty="0"/>
              <a:t> and/or </a:t>
            </a:r>
            <a:r>
              <a:rPr lang="en-CA" sz="2400" b="1" dirty="0"/>
              <a:t>efficiency of prediction</a:t>
            </a:r>
          </a:p>
          <a:p>
            <a:pPr marL="0" indent="0">
              <a:buNone/>
            </a:pPr>
            <a:r>
              <a:rPr lang="en-CA" sz="2400" dirty="0"/>
              <a:t>More Examples?</a:t>
            </a:r>
          </a:p>
          <a:p>
            <a:pPr marL="0" indent="0">
              <a:buNone/>
            </a:pPr>
            <a:r>
              <a:rPr lang="en-CA" sz="2400" b="1" dirty="0"/>
              <a:t>Language models</a:t>
            </a:r>
          </a:p>
          <a:p>
            <a:pPr marL="0" indent="0">
              <a:buNone/>
            </a:pPr>
            <a:r>
              <a:rPr lang="en-CA" sz="2400" dirty="0"/>
              <a:t>Neural language models of the form presented here do have some limitations: </a:t>
            </a:r>
            <a:r>
              <a:rPr lang="en-CA" sz="2400" dirty="0">
                <a:solidFill>
                  <a:srgbClr val="FF0000"/>
                </a:solidFill>
              </a:rPr>
              <a:t>predicting the probability of a word in context is much more expensive than using a traditional language model</a:t>
            </a:r>
            <a:r>
              <a:rPr lang="en-CA" sz="2400" dirty="0"/>
              <a:t>, and </a:t>
            </a:r>
            <a:r>
              <a:rPr lang="en-CA" sz="2400" dirty="0">
                <a:solidFill>
                  <a:srgbClr val="FF0000"/>
                </a:solidFill>
              </a:rPr>
              <a:t>working with large vocabulary sizes and training corpora can become prohibitive</a:t>
            </a:r>
            <a:r>
              <a:rPr lang="en-CA" sz="2400" dirty="0"/>
              <a:t>.</a:t>
            </a:r>
          </a:p>
          <a:p>
            <a:pPr marL="0" indent="0">
              <a:buNone/>
            </a:pPr>
            <a:r>
              <a:rPr lang="en-CA" sz="2400" dirty="0"/>
              <a:t>However, they do make better use of the data, and can get very competitive perplexities even with relatively small training set sizes.</a:t>
            </a:r>
          </a:p>
          <a:p>
            <a:pPr marL="0" indent="0">
              <a:buNone/>
            </a:pPr>
            <a:r>
              <a:rPr lang="en-CA" sz="2400" dirty="0">
                <a:solidFill>
                  <a:schemeClr val="accent6"/>
                </a:solidFill>
              </a:rPr>
              <a:t>(</a:t>
            </a:r>
            <a:r>
              <a:rPr lang="en-US" sz="2400" dirty="0">
                <a:solidFill>
                  <a:schemeClr val="accent6"/>
                </a:solidFill>
              </a:rPr>
              <a:t>Neural Network Methods for Natural Language Processing,  Yoav Goldberg,  2017)</a:t>
            </a:r>
            <a:endParaRPr lang="en-CA" sz="2400" dirty="0">
              <a:solidFill>
                <a:schemeClr val="accent6"/>
              </a:solidFill>
            </a:endParaRPr>
          </a:p>
          <a:p>
            <a:pPr marL="0" indent="0">
              <a:buNone/>
            </a:pPr>
            <a:endParaRPr lang="en-CA" sz="2400"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48</a:t>
            </a:fld>
            <a:endParaRPr lang="en-US"/>
          </a:p>
        </p:txBody>
      </p:sp>
    </p:spTree>
    <p:extLst>
      <p:ext uri="{BB962C8B-B14F-4D97-AF65-F5344CB8AC3E}">
        <p14:creationId xmlns:p14="http://schemas.microsoft.com/office/powerpoint/2010/main" val="1840815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8C65-5FB5-49DD-9CB5-D274F6D1CD88}"/>
              </a:ext>
            </a:extLst>
          </p:cNvPr>
          <p:cNvSpPr>
            <a:spLocks noGrp="1"/>
          </p:cNvSpPr>
          <p:nvPr>
            <p:ph type="title"/>
          </p:nvPr>
        </p:nvSpPr>
        <p:spPr>
          <a:xfrm>
            <a:off x="0" y="-76200"/>
            <a:ext cx="8991600" cy="1143000"/>
          </a:xfrm>
        </p:spPr>
        <p:txBody>
          <a:bodyPr/>
          <a:lstStyle/>
          <a:p>
            <a:r>
              <a:rPr lang="en-CA" sz="4000" dirty="0"/>
              <a:t>Very recent: 2020 TACL </a:t>
            </a:r>
            <a:br>
              <a:rPr lang="en-CA" sz="4000" dirty="0"/>
            </a:br>
            <a:r>
              <a:rPr lang="en-CA" sz="2400" dirty="0"/>
              <a:t>(point 3 integrating neural models with “traditional” models )</a:t>
            </a:r>
            <a:endParaRPr lang="en-CA" dirty="0"/>
          </a:p>
        </p:txBody>
      </p:sp>
      <p:sp>
        <p:nvSpPr>
          <p:cNvPr id="3" name="Content Placeholder 2">
            <a:extLst>
              <a:ext uri="{FF2B5EF4-FFF2-40B4-BE49-F238E27FC236}">
                <a16:creationId xmlns:a16="http://schemas.microsoft.com/office/drawing/2014/main" id="{6F6BC8DC-914D-4CEF-B606-80680B51B66D}"/>
              </a:ext>
            </a:extLst>
          </p:cNvPr>
          <p:cNvSpPr>
            <a:spLocks noGrp="1"/>
          </p:cNvSpPr>
          <p:nvPr>
            <p:ph idx="1"/>
          </p:nvPr>
        </p:nvSpPr>
        <p:spPr>
          <a:xfrm>
            <a:off x="152400" y="914400"/>
            <a:ext cx="7772400" cy="4114800"/>
          </a:xfrm>
        </p:spPr>
        <p:txBody>
          <a:bodyPr/>
          <a:lstStyle/>
          <a:p>
            <a:r>
              <a:rPr lang="en-US" dirty="0"/>
              <a:t>Unsupervised </a:t>
            </a:r>
            <a:r>
              <a:rPr lang="en-US" b="1" dirty="0"/>
              <a:t>Discourse Constituency Parsing </a:t>
            </a:r>
            <a:r>
              <a:rPr lang="en-US" dirty="0"/>
              <a:t>Using Viterbi EM (</a:t>
            </a:r>
            <a:r>
              <a:rPr lang="en-US" dirty="0" err="1"/>
              <a:t>Noriki</a:t>
            </a:r>
            <a:r>
              <a:rPr lang="en-US" dirty="0"/>
              <a:t> Nishida, Hideki Nakayama)</a:t>
            </a:r>
          </a:p>
          <a:p>
            <a:r>
              <a:rPr lang="en-US" sz="2400" dirty="0"/>
              <a:t>..we introduce an unsupervised discourse constituency parsing algorithm. We use </a:t>
            </a:r>
            <a:r>
              <a:rPr lang="en-US" sz="2400" b="1" dirty="0"/>
              <a:t>Viterbi EM </a:t>
            </a:r>
            <a:r>
              <a:rPr lang="en-US" sz="2400" dirty="0"/>
              <a:t>with a margin-based criterion to train a </a:t>
            </a:r>
            <a:r>
              <a:rPr lang="en-US" sz="2400" b="1" dirty="0"/>
              <a:t>neural span-based discourse</a:t>
            </a:r>
            <a:r>
              <a:rPr lang="en-US" sz="2400" dirty="0"/>
              <a:t> parser in an unsupervised manner. We also propose initialization methods for Viterbi training of discourse constituents based on our </a:t>
            </a:r>
            <a:r>
              <a:rPr lang="en-US" sz="2400" b="1" dirty="0"/>
              <a:t>prior knowledge of text structures</a:t>
            </a:r>
            <a:r>
              <a:rPr lang="en-US" sz="2400" dirty="0"/>
              <a:t>. Experimental results demonstrate that our unsupervised parser achieves comparable or even superior performance to fully supervised parsers. ….</a:t>
            </a:r>
            <a:endParaRPr lang="en-CA" dirty="0"/>
          </a:p>
        </p:txBody>
      </p:sp>
      <p:sp>
        <p:nvSpPr>
          <p:cNvPr id="4" name="Footer Placeholder 3">
            <a:extLst>
              <a:ext uri="{FF2B5EF4-FFF2-40B4-BE49-F238E27FC236}">
                <a16:creationId xmlns:a16="http://schemas.microsoft.com/office/drawing/2014/main" id="{F3CDF652-FD49-44EC-9714-DC581720C3E9}"/>
              </a:ext>
            </a:extLst>
          </p:cNvPr>
          <p:cNvSpPr>
            <a:spLocks noGrp="1"/>
          </p:cNvSpPr>
          <p:nvPr>
            <p:ph type="ftr" sz="quarter" idx="11"/>
          </p:nvPr>
        </p:nvSpPr>
        <p:spPr/>
        <p:txBody>
          <a:bodyPr/>
          <a:lstStyle/>
          <a:p>
            <a:pPr>
              <a:defRPr/>
            </a:pPr>
            <a:r>
              <a:rPr lang="en-US" dirty="0"/>
              <a:t>CPSC 503, Lecture 1</a:t>
            </a:r>
          </a:p>
        </p:txBody>
      </p:sp>
      <p:sp>
        <p:nvSpPr>
          <p:cNvPr id="5" name="Slide Number Placeholder 4">
            <a:extLst>
              <a:ext uri="{FF2B5EF4-FFF2-40B4-BE49-F238E27FC236}">
                <a16:creationId xmlns:a16="http://schemas.microsoft.com/office/drawing/2014/main" id="{32FC3380-BAFD-4003-BA96-2B8F2F79C557}"/>
              </a:ext>
            </a:extLst>
          </p:cNvPr>
          <p:cNvSpPr>
            <a:spLocks noGrp="1"/>
          </p:cNvSpPr>
          <p:nvPr>
            <p:ph type="sldNum" sz="quarter" idx="12"/>
          </p:nvPr>
        </p:nvSpPr>
        <p:spPr/>
        <p:txBody>
          <a:bodyPr/>
          <a:lstStyle/>
          <a:p>
            <a:pPr>
              <a:defRPr/>
            </a:pPr>
            <a:fld id="{733377DE-8ED9-4FDE-BEC3-62F7799D18AA}" type="slidenum">
              <a:rPr lang="en-US" smtClean="0"/>
              <a:pPr>
                <a:defRPr/>
              </a:pPr>
              <a:t>49</a:t>
            </a:fld>
            <a:endParaRPr lang="en-US"/>
          </a:p>
        </p:txBody>
      </p:sp>
    </p:spTree>
    <p:extLst>
      <p:ext uri="{BB962C8B-B14F-4D97-AF65-F5344CB8AC3E}">
        <p14:creationId xmlns:p14="http://schemas.microsoft.com/office/powerpoint/2010/main" val="218660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xfrm>
            <a:off x="3276600" y="6629400"/>
            <a:ext cx="2895600" cy="457200"/>
          </a:xfrm>
          <a:noFill/>
        </p:spPr>
        <p:txBody>
          <a:bodyPr/>
          <a:lstStyle/>
          <a:p>
            <a:r>
              <a:rPr lang="en-US"/>
              <a:t>CPSC 503, Lecture 1</a:t>
            </a:r>
          </a:p>
        </p:txBody>
      </p:sp>
      <p:sp>
        <p:nvSpPr>
          <p:cNvPr id="7172" name="Slide Number Placeholder 5"/>
          <p:cNvSpPr>
            <a:spLocks noGrp="1"/>
          </p:cNvSpPr>
          <p:nvPr>
            <p:ph type="sldNum" sz="quarter" idx="12"/>
          </p:nvPr>
        </p:nvSpPr>
        <p:spPr>
          <a:xfrm>
            <a:off x="6705600" y="6629400"/>
            <a:ext cx="1905000" cy="457200"/>
          </a:xfrm>
          <a:noFill/>
        </p:spPr>
        <p:txBody>
          <a:bodyPr/>
          <a:lstStyle/>
          <a:p>
            <a:fld id="{65C46A7C-61BB-49D6-BB63-9489ACB405A4}" type="slidenum">
              <a:rPr lang="en-US" smtClean="0"/>
              <a:pPr/>
              <a:t>5</a:t>
            </a:fld>
            <a:endParaRPr lang="en-US"/>
          </a:p>
        </p:txBody>
      </p:sp>
      <p:sp>
        <p:nvSpPr>
          <p:cNvPr id="7173" name="Rectangle 2"/>
          <p:cNvSpPr>
            <a:spLocks noGrp="1" noChangeArrowheads="1"/>
          </p:cNvSpPr>
          <p:nvPr>
            <p:ph type="title"/>
          </p:nvPr>
        </p:nvSpPr>
        <p:spPr>
          <a:xfrm>
            <a:off x="609600" y="0"/>
            <a:ext cx="7772400" cy="1143000"/>
          </a:xfrm>
        </p:spPr>
        <p:txBody>
          <a:bodyPr/>
          <a:lstStyle/>
          <a:p>
            <a:pPr eaLnBrk="1" hangingPunct="1"/>
            <a:r>
              <a:rPr lang="en-US" dirty="0"/>
              <a:t>Sample Useful Tasks</a:t>
            </a:r>
          </a:p>
        </p:txBody>
      </p:sp>
      <p:sp>
        <p:nvSpPr>
          <p:cNvPr id="7174" name="Rectangle 3"/>
          <p:cNvSpPr>
            <a:spLocks noGrp="1" noChangeArrowheads="1"/>
          </p:cNvSpPr>
          <p:nvPr>
            <p:ph type="body" idx="1"/>
          </p:nvPr>
        </p:nvSpPr>
        <p:spPr>
          <a:xfrm>
            <a:off x="533400" y="990600"/>
            <a:ext cx="7848600" cy="4648200"/>
          </a:xfrm>
        </p:spPr>
        <p:txBody>
          <a:bodyPr/>
          <a:lstStyle/>
          <a:p>
            <a:pPr eaLnBrk="1" hangingPunct="1">
              <a:lnSpc>
                <a:spcPct val="80000"/>
              </a:lnSpc>
              <a:spcBef>
                <a:spcPts val="372"/>
              </a:spcBef>
              <a:spcAft>
                <a:spcPts val="300"/>
              </a:spcAft>
            </a:pPr>
            <a:r>
              <a:rPr lang="en-US" sz="2800" dirty="0">
                <a:solidFill>
                  <a:schemeClr val="accent2"/>
                </a:solidFill>
              </a:rPr>
              <a:t>Conversational agents:</a:t>
            </a:r>
            <a:r>
              <a:rPr lang="en-US" sz="2800" dirty="0"/>
              <a:t> AT&amp;T “How may I help you?” technology</a:t>
            </a:r>
          </a:p>
          <a:p>
            <a:pPr lvl="1" eaLnBrk="1" hangingPunct="1">
              <a:lnSpc>
                <a:spcPct val="80000"/>
              </a:lnSpc>
              <a:spcBef>
                <a:spcPts val="372"/>
              </a:spcBef>
              <a:spcAft>
                <a:spcPts val="300"/>
              </a:spcAft>
            </a:pPr>
            <a:r>
              <a:rPr lang="en-US" sz="2400" dirty="0"/>
              <a:t>Apple SIRI…..</a:t>
            </a:r>
          </a:p>
          <a:p>
            <a:pPr lvl="1" eaLnBrk="1" hangingPunct="1">
              <a:lnSpc>
                <a:spcPct val="80000"/>
              </a:lnSpc>
              <a:spcBef>
                <a:spcPts val="372"/>
              </a:spcBef>
              <a:spcAft>
                <a:spcPts val="300"/>
              </a:spcAft>
            </a:pPr>
            <a:endParaRPr lang="en-US" sz="2400" dirty="0"/>
          </a:p>
          <a:p>
            <a:pPr eaLnBrk="1" hangingPunct="1">
              <a:lnSpc>
                <a:spcPct val="80000"/>
              </a:lnSpc>
              <a:spcBef>
                <a:spcPts val="372"/>
              </a:spcBef>
              <a:spcAft>
                <a:spcPts val="300"/>
              </a:spcAft>
            </a:pPr>
            <a:r>
              <a:rPr lang="en-US" sz="2800" dirty="0">
                <a:solidFill>
                  <a:schemeClr val="accent2"/>
                </a:solidFill>
              </a:rPr>
              <a:t>Summarization:</a:t>
            </a:r>
            <a:r>
              <a:rPr lang="en-US" sz="2800" dirty="0"/>
              <a:t> ”Please summarize my discussion with Sue about 503” “What people say about the new Nikon 5000?”</a:t>
            </a:r>
          </a:p>
          <a:p>
            <a:pPr lvl="1" eaLnBrk="1" hangingPunct="1">
              <a:lnSpc>
                <a:spcPct val="80000"/>
              </a:lnSpc>
              <a:spcBef>
                <a:spcPts val="372"/>
              </a:spcBef>
              <a:spcAft>
                <a:spcPts val="300"/>
              </a:spcAft>
            </a:pPr>
            <a:r>
              <a:rPr lang="en-CA" sz="2400" dirty="0"/>
              <a:t>Yahoo Paid $30 Million in Cash for the </a:t>
            </a:r>
            <a:r>
              <a:rPr lang="en-CA" sz="2400" dirty="0" err="1"/>
              <a:t>Summly</a:t>
            </a:r>
            <a:r>
              <a:rPr lang="en-CA" sz="2400" dirty="0"/>
              <a:t> company (2013)</a:t>
            </a:r>
          </a:p>
          <a:p>
            <a:pPr lvl="1" eaLnBrk="1" hangingPunct="1">
              <a:lnSpc>
                <a:spcPct val="80000"/>
              </a:lnSpc>
              <a:spcBef>
                <a:spcPts val="372"/>
              </a:spcBef>
              <a:spcAft>
                <a:spcPts val="300"/>
              </a:spcAft>
            </a:pPr>
            <a:endParaRPr lang="en-US" sz="2400" dirty="0"/>
          </a:p>
          <a:p>
            <a:pPr eaLnBrk="1" hangingPunct="1">
              <a:lnSpc>
                <a:spcPct val="80000"/>
              </a:lnSpc>
              <a:spcBef>
                <a:spcPts val="372"/>
              </a:spcBef>
              <a:spcAft>
                <a:spcPts val="300"/>
              </a:spcAft>
            </a:pPr>
            <a:r>
              <a:rPr lang="en-US" sz="2800" dirty="0">
                <a:solidFill>
                  <a:schemeClr val="accent2"/>
                </a:solidFill>
              </a:rPr>
              <a:t>Generation:</a:t>
            </a:r>
            <a:r>
              <a:rPr lang="en-US" sz="2800" dirty="0"/>
              <a:t> an automatic commentator of a soccer game (e.g., from output of a vision system)… image captioning….</a:t>
            </a:r>
          </a:p>
          <a:p>
            <a:pPr lvl="1" eaLnBrk="1" hangingPunct="1">
              <a:lnSpc>
                <a:spcPct val="80000"/>
              </a:lnSpc>
              <a:spcBef>
                <a:spcPts val="372"/>
              </a:spcBef>
              <a:spcAft>
                <a:spcPts val="300"/>
              </a:spcAft>
            </a:pPr>
            <a:r>
              <a:rPr lang="en-US" sz="2000" dirty="0"/>
              <a:t>ARRIA world leader in NLG- </a:t>
            </a:r>
            <a:r>
              <a:rPr lang="en-CA" sz="2000" dirty="0"/>
              <a:t>when it floated on London's Alternative Investment Market (AIM) in 2013, it was valued at over £160 million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BD3C-C8DB-4A2B-8892-536CB29AF432}"/>
              </a:ext>
            </a:extLst>
          </p:cNvPr>
          <p:cNvSpPr>
            <a:spLocks noGrp="1"/>
          </p:cNvSpPr>
          <p:nvPr>
            <p:ph type="title"/>
          </p:nvPr>
        </p:nvSpPr>
        <p:spPr>
          <a:xfrm>
            <a:off x="228600" y="609600"/>
            <a:ext cx="9144000" cy="1143000"/>
          </a:xfrm>
        </p:spPr>
        <p:txBody>
          <a:bodyPr/>
          <a:lstStyle/>
          <a:p>
            <a:r>
              <a:rPr lang="en-CA" dirty="0"/>
              <a:t>Very Recent: Dialog system </a:t>
            </a:r>
            <a:r>
              <a:rPr lang="en-CA" sz="3200" dirty="0"/>
              <a:t>Combining FST in neural architecture</a:t>
            </a:r>
            <a:br>
              <a:rPr lang="en-CA" sz="4000" dirty="0"/>
            </a:br>
            <a:r>
              <a:rPr lang="en-CA" sz="2400" dirty="0"/>
              <a:t>(</a:t>
            </a:r>
            <a:r>
              <a:rPr lang="en-CA" sz="2400" dirty="0">
                <a:solidFill>
                  <a:schemeClr val="tx1"/>
                </a:solidFill>
              </a:rPr>
              <a:t>point 3 integrating neural models with “traditional” models )</a:t>
            </a:r>
            <a:br>
              <a:rPr lang="en-CA" sz="2400" dirty="0"/>
            </a:br>
            <a:endParaRPr lang="en-CA" dirty="0"/>
          </a:p>
        </p:txBody>
      </p:sp>
      <p:sp>
        <p:nvSpPr>
          <p:cNvPr id="3" name="Content Placeholder 2">
            <a:extLst>
              <a:ext uri="{FF2B5EF4-FFF2-40B4-BE49-F238E27FC236}">
                <a16:creationId xmlns:a16="http://schemas.microsoft.com/office/drawing/2014/main" id="{90F0F164-A294-4310-B762-2FDEFF6719A8}"/>
              </a:ext>
            </a:extLst>
          </p:cNvPr>
          <p:cNvSpPr>
            <a:spLocks noGrp="1"/>
          </p:cNvSpPr>
          <p:nvPr>
            <p:ph idx="1"/>
          </p:nvPr>
        </p:nvSpPr>
        <p:spPr/>
        <p:txBody>
          <a:bodyPr/>
          <a:lstStyle/>
          <a:p>
            <a:r>
              <a:rPr lang="en-CA" b="0" dirty="0" err="1"/>
              <a:t>Yiheng</a:t>
            </a:r>
            <a:r>
              <a:rPr lang="en-CA" b="0" dirty="0"/>
              <a:t> Zhou, </a:t>
            </a:r>
            <a:r>
              <a:rPr lang="en-CA" b="0" dirty="0" err="1"/>
              <a:t>Yulia</a:t>
            </a:r>
            <a:r>
              <a:rPr lang="en-CA" b="0" dirty="0"/>
              <a:t> </a:t>
            </a:r>
            <a:r>
              <a:rPr lang="en-CA" b="0" dirty="0" err="1"/>
              <a:t>Tsvetkov</a:t>
            </a:r>
            <a:r>
              <a:rPr lang="en-CA" b="0" dirty="0"/>
              <a:t>, Alan W Black, and Zhou Yu. </a:t>
            </a:r>
            <a:r>
              <a:rPr lang="en-CA" b="1" dirty="0"/>
              <a:t>2020</a:t>
            </a:r>
            <a:r>
              <a:rPr lang="en-CA" b="0" dirty="0"/>
              <a:t>. Augmenting non-collaborative </a:t>
            </a:r>
            <a:r>
              <a:rPr lang="en-US" b="0" dirty="0"/>
              <a:t>dialog systems with explicit semantic and strategic dialog history. </a:t>
            </a:r>
          </a:p>
          <a:p>
            <a:r>
              <a:rPr lang="en-US" b="0" dirty="0"/>
              <a:t>In International Conference </a:t>
            </a:r>
            <a:r>
              <a:rPr lang="en-CA" b="0" dirty="0"/>
              <a:t>on Learning Representations.</a:t>
            </a:r>
            <a:endParaRPr lang="en-CA" dirty="0"/>
          </a:p>
        </p:txBody>
      </p:sp>
      <p:sp>
        <p:nvSpPr>
          <p:cNvPr id="4" name="Date Placeholder 3">
            <a:extLst>
              <a:ext uri="{FF2B5EF4-FFF2-40B4-BE49-F238E27FC236}">
                <a16:creationId xmlns:a16="http://schemas.microsoft.com/office/drawing/2014/main" id="{25952A3C-D3F8-4116-B80A-40A0DB77EF99}"/>
              </a:ext>
            </a:extLst>
          </p:cNvPr>
          <p:cNvSpPr>
            <a:spLocks noGrp="1"/>
          </p:cNvSpPr>
          <p:nvPr>
            <p:ph type="dt" sz="half" idx="10"/>
          </p:nvPr>
        </p:nvSpPr>
        <p:spPr/>
        <p:txBody>
          <a:bodyPr/>
          <a:lstStyle/>
          <a:p>
            <a:pPr>
              <a:defRPr/>
            </a:pPr>
            <a:fld id="{455CBA6E-DC2F-4788-A498-DE7F344C72FD}" type="datetime1">
              <a:rPr lang="en-US" smtClean="0"/>
              <a:t>9/9/2020</a:t>
            </a:fld>
            <a:endParaRPr lang="en-US"/>
          </a:p>
        </p:txBody>
      </p:sp>
      <p:sp>
        <p:nvSpPr>
          <p:cNvPr id="5" name="Footer Placeholder 4">
            <a:extLst>
              <a:ext uri="{FF2B5EF4-FFF2-40B4-BE49-F238E27FC236}">
                <a16:creationId xmlns:a16="http://schemas.microsoft.com/office/drawing/2014/main" id="{3957E662-5745-43A7-9C16-D8C63C52FA06}"/>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53D83254-FC25-4535-8755-D33D504C26EF}"/>
              </a:ext>
            </a:extLst>
          </p:cNvPr>
          <p:cNvSpPr>
            <a:spLocks noGrp="1"/>
          </p:cNvSpPr>
          <p:nvPr>
            <p:ph type="sldNum" sz="quarter" idx="12"/>
          </p:nvPr>
        </p:nvSpPr>
        <p:spPr/>
        <p:txBody>
          <a:bodyPr/>
          <a:lstStyle/>
          <a:p>
            <a:pPr>
              <a:defRPr/>
            </a:pPr>
            <a:fld id="{AFD0D56C-E171-4B00-A440-3860348E8F5E}" type="slidenum">
              <a:rPr lang="en-US" smtClean="0"/>
              <a:pPr>
                <a:defRPr/>
              </a:pPr>
              <a:t>50</a:t>
            </a:fld>
            <a:endParaRPr lang="en-US"/>
          </a:p>
        </p:txBody>
      </p:sp>
    </p:spTree>
    <p:extLst>
      <p:ext uri="{BB962C8B-B14F-4D97-AF65-F5344CB8AC3E}">
        <p14:creationId xmlns:p14="http://schemas.microsoft.com/office/powerpoint/2010/main" val="326693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xfrm>
            <a:off x="3505200" y="6629400"/>
            <a:ext cx="2895600" cy="457200"/>
          </a:xfrm>
          <a:noFill/>
        </p:spPr>
        <p:txBody>
          <a:bodyPr/>
          <a:lstStyle/>
          <a:p>
            <a:r>
              <a:rPr lang="en-US"/>
              <a:t>CPSC 503, Lecture 1</a:t>
            </a:r>
          </a:p>
        </p:txBody>
      </p:sp>
      <p:sp>
        <p:nvSpPr>
          <p:cNvPr id="24580" name="Slide Number Placeholder 5"/>
          <p:cNvSpPr>
            <a:spLocks noGrp="1"/>
          </p:cNvSpPr>
          <p:nvPr>
            <p:ph type="sldNum" sz="quarter" idx="12"/>
          </p:nvPr>
        </p:nvSpPr>
        <p:spPr>
          <a:xfrm>
            <a:off x="6934200" y="6629400"/>
            <a:ext cx="1905000" cy="457200"/>
          </a:xfrm>
          <a:noFill/>
        </p:spPr>
        <p:txBody>
          <a:bodyPr/>
          <a:lstStyle/>
          <a:p>
            <a:fld id="{DABFCCB7-FE99-4386-84EE-DD5EAA4B5EE3}" type="slidenum">
              <a:rPr lang="en-US" smtClean="0"/>
              <a:pPr/>
              <a:t>51</a:t>
            </a:fld>
            <a:endParaRPr lang="en-US"/>
          </a:p>
        </p:txBody>
      </p:sp>
      <p:sp>
        <p:nvSpPr>
          <p:cNvPr id="24581" name="Rectangle 2"/>
          <p:cNvSpPr>
            <a:spLocks noGrp="1" noChangeArrowheads="1"/>
          </p:cNvSpPr>
          <p:nvPr>
            <p:ph type="title"/>
          </p:nvPr>
        </p:nvSpPr>
        <p:spPr>
          <a:xfrm>
            <a:off x="304800" y="-152400"/>
            <a:ext cx="8686800" cy="1143000"/>
          </a:xfrm>
        </p:spPr>
        <p:txBody>
          <a:bodyPr/>
          <a:lstStyle/>
          <a:p>
            <a:pPr eaLnBrk="1" hangingPunct="1"/>
            <a:r>
              <a:rPr lang="en-US" dirty="0"/>
              <a:t>Why NLP Feasible/Useful Now?</a:t>
            </a:r>
          </a:p>
        </p:txBody>
      </p:sp>
      <p:sp>
        <p:nvSpPr>
          <p:cNvPr id="104451" name="Rectangle 3"/>
          <p:cNvSpPr>
            <a:spLocks noGrp="1" noChangeArrowheads="1"/>
          </p:cNvSpPr>
          <p:nvPr>
            <p:ph type="body" idx="1"/>
          </p:nvPr>
        </p:nvSpPr>
        <p:spPr>
          <a:xfrm>
            <a:off x="0" y="685800"/>
            <a:ext cx="8686800" cy="5029200"/>
          </a:xfrm>
        </p:spPr>
        <p:txBody>
          <a:bodyPr/>
          <a:lstStyle/>
          <a:p>
            <a:pPr eaLnBrk="1" hangingPunct="1">
              <a:lnSpc>
                <a:spcPct val="90000"/>
              </a:lnSpc>
              <a:buFontTx/>
              <a:buNone/>
            </a:pPr>
            <a:r>
              <a:rPr lang="en-US" dirty="0"/>
              <a:t>Some trends</a:t>
            </a:r>
          </a:p>
          <a:p>
            <a:pPr lvl="1" eaLnBrk="1" hangingPunct="1">
              <a:lnSpc>
                <a:spcPct val="90000"/>
              </a:lnSpc>
              <a:spcAft>
                <a:spcPct val="25000"/>
              </a:spcAft>
            </a:pPr>
            <a:r>
              <a:rPr lang="en-US" dirty="0"/>
              <a:t>Human-computer communication is increasingly becoming the bottleneck of many applications </a:t>
            </a:r>
            <a:r>
              <a:rPr lang="en-US" sz="2400" dirty="0"/>
              <a:t>(Decision-support systems, Robots, Videogames):</a:t>
            </a:r>
            <a:r>
              <a:rPr lang="en-US" dirty="0"/>
              <a:t> </a:t>
            </a:r>
            <a:r>
              <a:rPr lang="en-US" dirty="0">
                <a:solidFill>
                  <a:schemeClr val="accent2"/>
                </a:solidFill>
              </a:rPr>
              <a:t>Conversational agents </a:t>
            </a:r>
            <a:r>
              <a:rPr lang="en-US" dirty="0"/>
              <a:t>may address this problem</a:t>
            </a:r>
          </a:p>
          <a:p>
            <a:pPr lvl="1" eaLnBrk="1" hangingPunct="1">
              <a:lnSpc>
                <a:spcPct val="90000"/>
              </a:lnSpc>
              <a:spcAft>
                <a:spcPct val="25000"/>
              </a:spcAft>
            </a:pPr>
            <a:r>
              <a:rPr lang="en-US" dirty="0">
                <a:solidFill>
                  <a:schemeClr val="accent2"/>
                </a:solidFill>
              </a:rPr>
              <a:t>The Web! </a:t>
            </a:r>
            <a:r>
              <a:rPr lang="en-US" dirty="0"/>
              <a:t>An enormous amount of knowledge is now available in machine readable form as natural language text….  Need to extract/ organize this knowledge so that can be </a:t>
            </a:r>
            <a:r>
              <a:rPr lang="en-US" dirty="0">
                <a:solidFill>
                  <a:schemeClr val="accent6"/>
                </a:solidFill>
              </a:rPr>
              <a:t>queried</a:t>
            </a:r>
            <a:r>
              <a:rPr lang="en-US" dirty="0"/>
              <a:t>, </a:t>
            </a:r>
            <a:r>
              <a:rPr lang="en-US" dirty="0">
                <a:solidFill>
                  <a:schemeClr val="accent6"/>
                </a:solidFill>
              </a:rPr>
              <a:t>summarized</a:t>
            </a:r>
          </a:p>
          <a:p>
            <a:pPr lvl="1" eaLnBrk="1" hangingPunct="1">
              <a:lnSpc>
                <a:spcPct val="90000"/>
              </a:lnSpc>
              <a:spcAft>
                <a:spcPct val="25000"/>
              </a:spcAft>
            </a:pPr>
            <a:r>
              <a:rPr lang="en-US" dirty="0"/>
              <a:t>And more and more text has been annotated (for syntax, semantics, pragmatics)….. </a:t>
            </a:r>
            <a:r>
              <a:rPr lang="en-US" i="1" dirty="0"/>
              <a:t>user tags, </a:t>
            </a:r>
            <a:r>
              <a:rPr lang="en-US" i="1" dirty="0" err="1"/>
              <a:t>hashtags</a:t>
            </a:r>
            <a:endParaRPr lang="en-US" i="1" dirty="0"/>
          </a:p>
          <a:p>
            <a:pPr lvl="1" eaLnBrk="1" hangingPunct="1">
              <a:lnSpc>
                <a:spcPct val="90000"/>
              </a:lnSpc>
              <a:spcAft>
                <a:spcPct val="25000"/>
              </a:spcAft>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p>
            <a:r>
              <a:rPr lang="en-US"/>
              <a:t>CPSC 503, Lecture 1</a:t>
            </a:r>
          </a:p>
        </p:txBody>
      </p:sp>
      <p:sp>
        <p:nvSpPr>
          <p:cNvPr id="25604" name="Slide Number Placeholder 5"/>
          <p:cNvSpPr>
            <a:spLocks noGrp="1"/>
          </p:cNvSpPr>
          <p:nvPr>
            <p:ph type="sldNum" sz="quarter" idx="12"/>
          </p:nvPr>
        </p:nvSpPr>
        <p:spPr>
          <a:noFill/>
        </p:spPr>
        <p:txBody>
          <a:bodyPr/>
          <a:lstStyle/>
          <a:p>
            <a:fld id="{725CF7E7-3C5F-45B5-9B06-AADAC39098B8}" type="slidenum">
              <a:rPr lang="en-US" smtClean="0"/>
              <a:pPr/>
              <a:t>52</a:t>
            </a:fld>
            <a:endParaRPr lang="en-US"/>
          </a:p>
        </p:txBody>
      </p:sp>
      <p:sp>
        <p:nvSpPr>
          <p:cNvPr id="25605" name="Rectangle 2"/>
          <p:cNvSpPr>
            <a:spLocks noGrp="1" noChangeArrowheads="1"/>
          </p:cNvSpPr>
          <p:nvPr>
            <p:ph type="title"/>
          </p:nvPr>
        </p:nvSpPr>
        <p:spPr/>
        <p:txBody>
          <a:bodyPr/>
          <a:lstStyle/>
          <a:p>
            <a:pPr eaLnBrk="1" hangingPunct="1"/>
            <a:r>
              <a:rPr lang="en-US" dirty="0"/>
              <a:t>Today Sept 9</a:t>
            </a:r>
          </a:p>
        </p:txBody>
      </p:sp>
      <p:sp>
        <p:nvSpPr>
          <p:cNvPr id="25606" name="Rectangle 3"/>
          <p:cNvSpPr>
            <a:spLocks noGrp="1" noChangeArrowheads="1"/>
          </p:cNvSpPr>
          <p:nvPr>
            <p:ph type="body" idx="1"/>
          </p:nvPr>
        </p:nvSpPr>
        <p:spPr/>
        <p:txBody>
          <a:bodyPr/>
          <a:lstStyle/>
          <a:p>
            <a:pPr eaLnBrk="1" hangingPunct="1"/>
            <a:r>
              <a:rPr lang="en-US"/>
              <a:t>Overview of the field</a:t>
            </a:r>
          </a:p>
          <a:p>
            <a:pPr eaLnBrk="1" hangingPunct="1"/>
            <a:r>
              <a:rPr lang="en-US">
                <a:solidFill>
                  <a:schemeClr val="accent2"/>
                </a:solidFill>
              </a:rPr>
              <a:t>Overview of course </a:t>
            </a:r>
          </a:p>
          <a:p>
            <a:pPr lvl="1" eaLnBrk="1" hangingPunct="1"/>
            <a:r>
              <a:rPr lang="en-US"/>
              <a:t>Background knowledge</a:t>
            </a:r>
          </a:p>
          <a:p>
            <a:pPr lvl="1" eaLnBrk="1" hangingPunct="1"/>
            <a:r>
              <a:rPr lang="en-US"/>
              <a:t>Topics </a:t>
            </a:r>
          </a:p>
          <a:p>
            <a:pPr lvl="1" eaLnBrk="1" hangingPunct="1"/>
            <a:r>
              <a:rPr lang="en-US"/>
              <a:t>Activities and Grading</a:t>
            </a:r>
          </a:p>
          <a:p>
            <a:pPr lvl="1" eaLnBrk="1" hangingPunct="1"/>
            <a:r>
              <a:rPr lang="en-US"/>
              <a:t>Administrative Stuff</a:t>
            </a:r>
          </a:p>
          <a:p>
            <a:pPr eaLnBrk="1" hangingPunct="1"/>
            <a:r>
              <a:rPr lang="en-US">
                <a:solidFill>
                  <a:schemeClr val="tx2"/>
                </a:solidFill>
              </a:rPr>
              <a:t>Introductions</a:t>
            </a:r>
          </a:p>
          <a:p>
            <a:pPr eaLnBrk="1" hangingPunct="1"/>
            <a:endParaRPr lang="en-US"/>
          </a:p>
          <a:p>
            <a:pPr eaLnBrk="1" hangingPunct="1">
              <a:buFontTx/>
              <a:buNone/>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503-2020-21   Team</a:t>
            </a:r>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53</a:t>
            </a:fld>
            <a:endParaRPr lang="en-US"/>
          </a:p>
        </p:txBody>
      </p:sp>
      <p:pic>
        <p:nvPicPr>
          <p:cNvPr id="3074" name="Picture 2" descr="http://deanxing.net/assets/img/prof_pi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475" t="18473" r="27572" b="31794"/>
          <a:stretch/>
        </p:blipFill>
        <p:spPr bwMode="auto">
          <a:xfrm>
            <a:off x="6553200" y="2743200"/>
            <a:ext cx="228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52400" y="1752600"/>
            <a:ext cx="6858000" cy="4495800"/>
          </a:xfrm>
        </p:spPr>
        <p:txBody>
          <a:bodyPr/>
          <a:lstStyle/>
          <a:p>
            <a:r>
              <a:rPr lang="en-CA" dirty="0"/>
              <a:t>Myself</a:t>
            </a:r>
          </a:p>
          <a:p>
            <a:r>
              <a:rPr lang="en-CA" dirty="0"/>
              <a:t>TA Linzi Xing - PhD student: expert in </a:t>
            </a:r>
          </a:p>
          <a:p>
            <a:pPr lvl="1"/>
            <a:r>
              <a:rPr lang="en-CA" dirty="0"/>
              <a:t>Topic Modeling. </a:t>
            </a:r>
          </a:p>
          <a:p>
            <a:pPr lvl="1"/>
            <a:r>
              <a:rPr lang="en-CA" dirty="0"/>
              <a:t>Neural Topic Segmentation</a:t>
            </a:r>
          </a:p>
          <a:p>
            <a:pPr lvl="1"/>
            <a:r>
              <a:rPr lang="en-CA" dirty="0"/>
              <a:t>(Tree) Transformers</a:t>
            </a:r>
          </a:p>
          <a:p>
            <a:pPr lvl="1"/>
            <a:r>
              <a:rPr lang="en-CA" dirty="0"/>
              <a:t>Neural Text Similarity</a:t>
            </a:r>
          </a:p>
          <a:p>
            <a:r>
              <a:rPr lang="en-CA" dirty="0"/>
              <a:t>MSc </a:t>
            </a:r>
            <a:r>
              <a:rPr lang="en-CA" dirty="0" err="1"/>
              <a:t>UofColorado</a:t>
            </a:r>
            <a:r>
              <a:rPr lang="en-CA" dirty="0"/>
              <a:t> Boulder 2018</a:t>
            </a:r>
          </a:p>
        </p:txBody>
      </p:sp>
    </p:spTree>
    <p:extLst>
      <p:ext uri="{BB962C8B-B14F-4D97-AF65-F5344CB8AC3E}">
        <p14:creationId xmlns:p14="http://schemas.microsoft.com/office/powerpoint/2010/main" val="3378200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5"/>
          <p:cNvSpPr>
            <a:spLocks noGrp="1"/>
          </p:cNvSpPr>
          <p:nvPr>
            <p:ph type="ftr" sz="quarter" idx="11"/>
          </p:nvPr>
        </p:nvSpPr>
        <p:spPr>
          <a:xfrm>
            <a:off x="3200400" y="6477000"/>
            <a:ext cx="2895600" cy="457200"/>
          </a:xfrm>
          <a:noFill/>
        </p:spPr>
        <p:txBody>
          <a:bodyPr/>
          <a:lstStyle/>
          <a:p>
            <a:r>
              <a:rPr lang="en-US"/>
              <a:t>CPSC 503, Lecture 1</a:t>
            </a:r>
          </a:p>
        </p:txBody>
      </p:sp>
      <p:sp>
        <p:nvSpPr>
          <p:cNvPr id="26628" name="Slide Number Placeholder 6"/>
          <p:cNvSpPr>
            <a:spLocks noGrp="1"/>
          </p:cNvSpPr>
          <p:nvPr>
            <p:ph type="sldNum" sz="quarter" idx="12"/>
          </p:nvPr>
        </p:nvSpPr>
        <p:spPr>
          <a:xfrm>
            <a:off x="6629400" y="6477000"/>
            <a:ext cx="1905000" cy="457200"/>
          </a:xfrm>
          <a:noFill/>
        </p:spPr>
        <p:txBody>
          <a:bodyPr/>
          <a:lstStyle/>
          <a:p>
            <a:fld id="{C077562B-D37A-420F-9675-75352C0A263E}" type="slidenum">
              <a:rPr lang="en-US" smtClean="0"/>
              <a:pPr/>
              <a:t>54</a:t>
            </a:fld>
            <a:endParaRPr lang="en-US"/>
          </a:p>
        </p:txBody>
      </p:sp>
      <p:sp>
        <p:nvSpPr>
          <p:cNvPr id="26629" name="Rectangle 2"/>
          <p:cNvSpPr>
            <a:spLocks noGrp="1" noChangeArrowheads="1"/>
          </p:cNvSpPr>
          <p:nvPr>
            <p:ph type="title"/>
          </p:nvPr>
        </p:nvSpPr>
        <p:spPr>
          <a:xfrm>
            <a:off x="-457200" y="0"/>
            <a:ext cx="5715000" cy="1143000"/>
          </a:xfrm>
        </p:spPr>
        <p:txBody>
          <a:bodyPr/>
          <a:lstStyle/>
          <a:p>
            <a:pPr eaLnBrk="1" hangingPunct="1"/>
            <a:r>
              <a:rPr lang="en-US" sz="3600" dirty="0"/>
              <a:t>Background </a:t>
            </a:r>
            <a:br>
              <a:rPr lang="en-US" sz="3600" dirty="0"/>
            </a:br>
            <a:r>
              <a:rPr lang="en-US" sz="3600" dirty="0"/>
              <a:t>Knowledge</a:t>
            </a:r>
          </a:p>
        </p:txBody>
      </p:sp>
      <p:sp>
        <p:nvSpPr>
          <p:cNvPr id="26630" name="Rectangle 3"/>
          <p:cNvSpPr>
            <a:spLocks noGrp="1" noChangeArrowheads="1"/>
          </p:cNvSpPr>
          <p:nvPr>
            <p:ph type="body" sz="half" idx="1"/>
          </p:nvPr>
        </p:nvSpPr>
        <p:spPr>
          <a:xfrm>
            <a:off x="76200" y="1066800"/>
            <a:ext cx="8458200" cy="4191000"/>
          </a:xfrm>
        </p:spPr>
        <p:txBody>
          <a:bodyPr/>
          <a:lstStyle/>
          <a:p>
            <a:pPr eaLnBrk="1" hangingPunct="1">
              <a:lnSpc>
                <a:spcPct val="90000"/>
              </a:lnSpc>
              <a:spcBef>
                <a:spcPct val="40000"/>
              </a:spcBef>
            </a:pPr>
            <a:r>
              <a:rPr lang="en-US" dirty="0"/>
              <a:t>Regular Expressions and Finite State Automata (D and ND)</a:t>
            </a:r>
          </a:p>
          <a:p>
            <a:pPr eaLnBrk="1" hangingPunct="1">
              <a:lnSpc>
                <a:spcPct val="90000"/>
              </a:lnSpc>
              <a:spcBef>
                <a:spcPct val="40000"/>
              </a:spcBef>
            </a:pPr>
            <a:r>
              <a:rPr lang="en-US" dirty="0"/>
              <a:t>Basic concepts in probability and information theory: </a:t>
            </a:r>
          </a:p>
          <a:p>
            <a:pPr lvl="1" eaLnBrk="1" hangingPunct="1">
              <a:lnSpc>
                <a:spcPct val="90000"/>
              </a:lnSpc>
              <a:spcBef>
                <a:spcPct val="40000"/>
              </a:spcBef>
            </a:pPr>
            <a:r>
              <a:rPr lang="en-US" dirty="0"/>
              <a:t>Conditional probability</a:t>
            </a:r>
          </a:p>
          <a:p>
            <a:pPr lvl="1" eaLnBrk="1" hangingPunct="1">
              <a:lnSpc>
                <a:spcPct val="90000"/>
              </a:lnSpc>
            </a:pPr>
            <a:r>
              <a:rPr lang="en-US" dirty="0" err="1"/>
              <a:t>Bayes</a:t>
            </a:r>
            <a:r>
              <a:rPr lang="en-US" dirty="0"/>
              <a:t>’ rule</a:t>
            </a:r>
          </a:p>
          <a:p>
            <a:pPr lvl="1" eaLnBrk="1" hangingPunct="1">
              <a:lnSpc>
                <a:spcPct val="90000"/>
              </a:lnSpc>
            </a:pPr>
            <a:r>
              <a:rPr lang="en-US" dirty="0"/>
              <a:t>Cond. Independence</a:t>
            </a:r>
          </a:p>
          <a:p>
            <a:pPr lvl="1" eaLnBrk="1" hangingPunct="1">
              <a:lnSpc>
                <a:spcPct val="90000"/>
              </a:lnSpc>
            </a:pPr>
            <a:r>
              <a:rPr lang="en-US" dirty="0"/>
              <a:t>Entropy</a:t>
            </a:r>
          </a:p>
          <a:p>
            <a:pPr eaLnBrk="1" hangingPunct="1">
              <a:lnSpc>
                <a:spcPct val="90000"/>
              </a:lnSpc>
            </a:pPr>
            <a:r>
              <a:rPr lang="en-US" dirty="0"/>
              <a:t>First Order Logics</a:t>
            </a:r>
          </a:p>
          <a:p>
            <a:pPr eaLnBrk="1" hangingPunct="1">
              <a:lnSpc>
                <a:spcPct val="90000"/>
              </a:lnSpc>
            </a:pPr>
            <a:r>
              <a:rPr lang="en-US" dirty="0"/>
              <a:t>Basic supervised Machine Learning</a:t>
            </a:r>
          </a:p>
          <a:p>
            <a:pPr eaLnBrk="1" hangingPunct="1">
              <a:lnSpc>
                <a:spcPct val="90000"/>
              </a:lnSpc>
            </a:pPr>
            <a:r>
              <a:rPr lang="en-US" dirty="0"/>
              <a:t>Basic Linear Algebra</a:t>
            </a:r>
          </a:p>
          <a:p>
            <a:pPr eaLnBrk="1" hangingPunct="1">
              <a:lnSpc>
                <a:spcPct val="90000"/>
              </a:lnSpc>
            </a:pPr>
            <a:r>
              <a:rPr lang="en-US" dirty="0"/>
              <a:t>Programming! (Java/Python)</a:t>
            </a:r>
          </a:p>
          <a:p>
            <a:pPr eaLnBrk="1" hangingPunct="1">
              <a:lnSpc>
                <a:spcPct val="90000"/>
              </a:lnSpc>
              <a:spcBef>
                <a:spcPct val="40000"/>
              </a:spcBef>
              <a:buFontTx/>
              <a:buNone/>
            </a:pPr>
            <a:endParaRPr lang="en-US" dirty="0"/>
          </a:p>
        </p:txBody>
      </p:sp>
      <p:sp>
        <p:nvSpPr>
          <p:cNvPr id="26631" name="Rectangle 5"/>
          <p:cNvSpPr>
            <a:spLocks noChangeArrowheads="1"/>
          </p:cNvSpPr>
          <p:nvPr/>
        </p:nvSpPr>
        <p:spPr bwMode="auto">
          <a:xfrm>
            <a:off x="5257800" y="3352800"/>
            <a:ext cx="3276600" cy="4572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Assignment-1 !</a:t>
            </a:r>
            <a:endParaRPr lang="en-US" sz="2800">
              <a:solidFill>
                <a:schemeClr val="accent2"/>
              </a:solidFill>
              <a:latin typeface="Comic Sans MS" pitchFamily="66" charset="0"/>
            </a:endParaRPr>
          </a:p>
        </p:txBody>
      </p:sp>
      <p:sp>
        <p:nvSpPr>
          <p:cNvPr id="8" name="Rectangle 5"/>
          <p:cNvSpPr>
            <a:spLocks noChangeArrowheads="1"/>
          </p:cNvSpPr>
          <p:nvPr/>
        </p:nvSpPr>
        <p:spPr bwMode="auto">
          <a:xfrm>
            <a:off x="3962400" y="135834"/>
            <a:ext cx="5246687" cy="914400"/>
          </a:xfrm>
          <a:prstGeom prst="rect">
            <a:avLst/>
          </a:prstGeom>
          <a:solidFill>
            <a:schemeClr val="accent5">
              <a:lumMod val="20000"/>
              <a:lumOff val="80000"/>
            </a:schemeClr>
          </a:solidFill>
          <a:ln w="9525">
            <a:solidFill>
              <a:schemeClr val="accent2"/>
            </a:solidFill>
            <a:miter lim="800000"/>
            <a:headEnd/>
            <a:tailEnd/>
          </a:ln>
        </p:spPr>
        <p:txBody>
          <a:bodyPr/>
          <a:lstStyle/>
          <a:p>
            <a:pPr marL="342900" indent="-342900" algn="ctr">
              <a:lnSpc>
                <a:spcPct val="80000"/>
              </a:lnSpc>
              <a:spcBef>
                <a:spcPct val="20000"/>
              </a:spcBef>
              <a:defRPr/>
            </a:pPr>
            <a:r>
              <a:rPr lang="en-US" sz="2400" b="1" dirty="0">
                <a:solidFill>
                  <a:schemeClr val="accent2"/>
                </a:solidFill>
                <a:latin typeface="Comic Sans MS" pitchFamily="66" charset="0"/>
              </a:rPr>
              <a:t>Fill out Google Form </a:t>
            </a:r>
            <a:endParaRPr lang="en-US" sz="1800" b="1" dirty="0">
              <a:solidFill>
                <a:schemeClr val="accent2"/>
              </a:solidFill>
              <a:latin typeface="Comic Sans MS" pitchFamily="66" charset="0"/>
            </a:endParaRPr>
          </a:p>
          <a:p>
            <a:pPr marL="342900" indent="-342900" algn="ctr">
              <a:lnSpc>
                <a:spcPct val="80000"/>
              </a:lnSpc>
              <a:spcBef>
                <a:spcPct val="20000"/>
              </a:spcBef>
              <a:defRPr/>
            </a:pPr>
            <a:r>
              <a:rPr lang="en-US" sz="1800" b="1" dirty="0">
                <a:solidFill>
                  <a:schemeClr val="accent2"/>
                </a:solidFill>
                <a:latin typeface="Comic Sans MS" pitchFamily="66" charset="0"/>
              </a:rPr>
              <a:t>https://forms.gle/SKzc23MjjDJh5AZH9</a:t>
            </a:r>
            <a:endParaRPr lang="en-US" sz="2400"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633" name="Ink 9"/>
              <p14:cNvContentPartPr>
                <a14:cpLocks xmlns:a14="http://schemas.microsoft.com/office/drawing/2010/main" noRot="1" noChangeAspect="1" noEditPoints="1" noChangeArrowheads="1" noChangeShapeType="1"/>
              </p14:cNvContentPartPr>
              <p14:nvPr/>
            </p14:nvContentPartPr>
            <p14:xfrm>
              <a:off x="3581400" y="2743200"/>
              <a:ext cx="2212975" cy="1846263"/>
            </p14:xfrm>
          </p:contentPart>
        </mc:Choice>
        <mc:Fallback xmlns="">
          <p:pic>
            <p:nvPicPr>
              <p:cNvPr id="26633" name="Ink 9"/>
              <p:cNvPicPr>
                <a:picLocks noRot="1" noChangeAspect="1" noEditPoints="1" noChangeArrowheads="1" noChangeShapeType="1"/>
              </p:cNvPicPr>
              <p:nvPr/>
            </p:nvPicPr>
            <p:blipFill>
              <a:blip r:embed="rId4"/>
              <a:stretch>
                <a:fillRect/>
              </a:stretch>
            </p:blipFill>
            <p:spPr>
              <a:xfrm>
                <a:off x="3572401" y="2734199"/>
                <a:ext cx="2230613" cy="1866425"/>
              </a:xfrm>
              <a:prstGeom prst="rect">
                <a:avLst/>
              </a:prstGeom>
            </p:spPr>
          </p:pic>
        </mc:Fallback>
      </mc:AlternateContent>
      <p:sp>
        <p:nvSpPr>
          <p:cNvPr id="2"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CC"/>
                </a:solidFill>
                <a:effectLst/>
                <a:latin typeface="Arial" panose="020B0604020202020204" pitchFamily="34" charset="0"/>
                <a:cs typeface="Arial" panose="020B0604020202020204" pitchFamily="34" charset="0"/>
                <a:hlinkClick r:id="rId5"/>
              </a:rPr>
              <a:t>https://docs.google.com/forms/d/e/1FAIpQLSfwVVp-62SKhmQCMf-FOawfCkZ1HZRFP_STt3enPVH1pKb6Rg/viewform?usp=pp_url</a:t>
            </a:r>
            <a:r>
              <a:rPr kumimoji="0" lang="en-US" altLang="en-US" sz="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CA" sz="3200" dirty="0"/>
              <a:t>Pointers to fill in gaps in background knowledge</a:t>
            </a:r>
          </a:p>
        </p:txBody>
      </p:sp>
      <p:sp>
        <p:nvSpPr>
          <p:cNvPr id="3" name="Content Placeholder 2"/>
          <p:cNvSpPr>
            <a:spLocks noGrp="1"/>
          </p:cNvSpPr>
          <p:nvPr>
            <p:ph sz="half" idx="1"/>
          </p:nvPr>
        </p:nvSpPr>
        <p:spPr>
          <a:xfrm>
            <a:off x="152400" y="838200"/>
            <a:ext cx="8991600" cy="4114800"/>
          </a:xfrm>
        </p:spPr>
        <p:txBody>
          <a:bodyPr/>
          <a:lstStyle/>
          <a:p>
            <a:pPr marL="0" indent="0">
              <a:buNone/>
            </a:pPr>
            <a:br>
              <a:rPr lang="en-CA" sz="1800" dirty="0"/>
            </a:br>
            <a:endParaRPr lang="en-CA" sz="1800" dirty="0"/>
          </a:p>
          <a:p>
            <a:r>
              <a:rPr lang="en-CA" sz="1800" dirty="0"/>
              <a:t>- </a:t>
            </a:r>
            <a:r>
              <a:rPr lang="en-CA" sz="1800" dirty="0" err="1">
                <a:solidFill>
                  <a:schemeClr val="accent6"/>
                </a:solidFill>
              </a:rPr>
              <a:t>ProbInfoTheory</a:t>
            </a:r>
            <a:r>
              <a:rPr lang="en-CA" sz="1800" dirty="0">
                <a:solidFill>
                  <a:schemeClr val="accent6"/>
                </a:solidFill>
              </a:rPr>
              <a:t> Handout </a:t>
            </a:r>
            <a:r>
              <a:rPr lang="en-CA" sz="1800" dirty="0"/>
              <a:t>on course </a:t>
            </a:r>
            <a:r>
              <a:rPr lang="en-CA" sz="1800" dirty="0">
                <a:solidFill>
                  <a:srgbClr val="FF0000"/>
                </a:solidFill>
              </a:rPr>
              <a:t>webpage</a:t>
            </a:r>
          </a:p>
          <a:p>
            <a:br>
              <a:rPr lang="en-CA" sz="1800" dirty="0"/>
            </a:br>
            <a:r>
              <a:rPr lang="en-CA" sz="1800" dirty="0"/>
              <a:t>- basic concepts in machine learning (</a:t>
            </a:r>
            <a:r>
              <a:rPr lang="en-CA" sz="1800" dirty="0">
                <a:solidFill>
                  <a:srgbClr val="FF0000"/>
                </a:solidFill>
              </a:rPr>
              <a:t>see on Canvas</a:t>
            </a:r>
            <a:r>
              <a:rPr lang="en-CA" sz="1800" dirty="0"/>
              <a:t>)</a:t>
            </a:r>
            <a:br>
              <a:rPr lang="en-CA" sz="1800" dirty="0"/>
            </a:br>
            <a:r>
              <a:rPr lang="en-CA" sz="1800" dirty="0">
                <a:solidFill>
                  <a:schemeClr val="accent6"/>
                </a:solidFill>
                <a:hlinkClick r:id="rId2"/>
              </a:rPr>
              <a:t>http://people.cs.ubc.ca/~poole/aibook/html/ArtInt.html</a:t>
            </a:r>
            <a:br>
              <a:rPr lang="en-CA" sz="1800" dirty="0">
                <a:solidFill>
                  <a:schemeClr val="accent6"/>
                </a:solidFill>
              </a:rPr>
            </a:br>
            <a:r>
              <a:rPr lang="en-CA" sz="1800" dirty="0"/>
              <a:t>I am just telling you what is the minimum required (feel free to</a:t>
            </a:r>
            <a:br>
              <a:rPr lang="en-CA" sz="1800" dirty="0"/>
            </a:br>
            <a:r>
              <a:rPr lang="en-CA" sz="1800" dirty="0"/>
              <a:t>explore more! :-)</a:t>
            </a:r>
            <a:br>
              <a:rPr lang="en-CA" sz="1800" dirty="0"/>
            </a:br>
            <a:r>
              <a:rPr lang="en-CA" sz="1800" dirty="0"/>
              <a:t>7.2 only the intro page</a:t>
            </a:r>
            <a:br>
              <a:rPr lang="en-CA" sz="1800" dirty="0"/>
            </a:br>
            <a:r>
              <a:rPr lang="en-CA" sz="1800" dirty="0"/>
              <a:t>7.3.1, 7.3.2, 7.4.1</a:t>
            </a:r>
            <a:br>
              <a:rPr lang="en-CA" sz="1800" dirty="0"/>
            </a:br>
            <a:r>
              <a:rPr lang="en-CA" sz="1800" dirty="0"/>
              <a:t>11.1</a:t>
            </a:r>
            <a:br>
              <a:rPr lang="en-CA" sz="1800" dirty="0"/>
            </a:br>
            <a:r>
              <a:rPr lang="en-CA" sz="1800" dirty="0"/>
              <a:t>11.1.2</a:t>
            </a:r>
            <a:br>
              <a:rPr lang="en-CA" sz="1800" dirty="0"/>
            </a:br>
            <a:br>
              <a:rPr lang="en-CA" sz="1800" dirty="0"/>
            </a:br>
            <a:r>
              <a:rPr lang="en-CA" sz="1800" dirty="0"/>
              <a:t>- first order logics (please read </a:t>
            </a:r>
            <a:r>
              <a:rPr lang="en-CA" sz="1800" dirty="0" err="1"/>
              <a:t>Chp</a:t>
            </a:r>
            <a:r>
              <a:rPr lang="en-CA" sz="1800" dirty="0"/>
              <a:t> 17 of textbook up to page 563)</a:t>
            </a:r>
            <a:br>
              <a:rPr lang="en-CA" sz="1800" dirty="0"/>
            </a:br>
            <a:br>
              <a:rPr lang="en-CA" sz="1800" dirty="0"/>
            </a:br>
            <a:r>
              <a:rPr lang="en-CA" sz="1800" dirty="0"/>
              <a:t>- basic linguistics (pointer on course web page </a:t>
            </a:r>
            <a:r>
              <a:rPr lang="en-CA" sz="1800" dirty="0">
                <a:solidFill>
                  <a:srgbClr val="FF0000"/>
                </a:solidFill>
              </a:rPr>
              <a:t>Interactive tutorials</a:t>
            </a:r>
            <a:br>
              <a:rPr lang="en-CA" sz="1800" dirty="0">
                <a:solidFill>
                  <a:srgbClr val="FF0000"/>
                </a:solidFill>
              </a:rPr>
            </a:br>
            <a:r>
              <a:rPr lang="en-CA" sz="1800" dirty="0">
                <a:solidFill>
                  <a:srgbClr val="FF0000"/>
                </a:solidFill>
              </a:rPr>
              <a:t>on the English grammar</a:t>
            </a:r>
            <a:r>
              <a:rPr lang="en-CA" sz="1800" dirty="0"/>
              <a:t>   </a:t>
            </a:r>
            <a:r>
              <a:rPr lang="en-CA" sz="1800" dirty="0">
                <a:hlinkClick r:id="rId3"/>
              </a:rPr>
              <a:t>http://www.ucalgary.ca/UofC/eduweb/grammar/</a:t>
            </a:r>
            <a:r>
              <a:rPr lang="en-CA" sz="1800" dirty="0"/>
              <a:t>)</a:t>
            </a:r>
            <a:br>
              <a:rPr lang="en-CA" sz="1800" dirty="0"/>
            </a:br>
            <a:r>
              <a:rPr lang="en-CA" sz="1800" dirty="0"/>
              <a:t>does not seem to work anymore </a:t>
            </a:r>
            <a:r>
              <a:rPr lang="en-CA" sz="1800" dirty="0">
                <a:sym typeface="Wingdings" panose="05000000000000000000" pitchFamily="2" charset="2"/>
              </a:rPr>
              <a:t></a:t>
            </a:r>
          </a:p>
          <a:p>
            <a:r>
              <a:rPr lang="en-CA" sz="1800" dirty="0">
                <a:sym typeface="Wingdings" panose="05000000000000000000" pitchFamily="2" charset="2"/>
              </a:rPr>
              <a:t>Try this </a:t>
            </a:r>
            <a:r>
              <a:rPr lang="en-CA" sz="1800" dirty="0">
                <a:hlinkClick r:id="rId4"/>
              </a:rPr>
              <a:t>https://www.ucl.ac.uk/internet-grammar/home.htm</a:t>
            </a:r>
            <a:endParaRPr lang="en-CA" sz="1800" dirty="0"/>
          </a:p>
          <a:p>
            <a:pPr marL="0" indent="0">
              <a:buNone/>
            </a:pPr>
            <a:endParaRPr lang="en-CA" sz="1800" dirty="0"/>
          </a:p>
        </p:txBody>
      </p:sp>
      <p:sp>
        <p:nvSpPr>
          <p:cNvPr id="6" name="Footer Placeholder 5"/>
          <p:cNvSpPr>
            <a:spLocks noGrp="1"/>
          </p:cNvSpPr>
          <p:nvPr>
            <p:ph type="ftr" sz="quarter" idx="11"/>
          </p:nvPr>
        </p:nvSpPr>
        <p:spPr/>
        <p:txBody>
          <a:bodyPr/>
          <a:lstStyle/>
          <a:p>
            <a:pPr>
              <a:defRPr/>
            </a:pPr>
            <a:r>
              <a:rPr lang="en-US"/>
              <a:t>CPSC 503, Lecture 1</a:t>
            </a:r>
          </a:p>
        </p:txBody>
      </p:sp>
      <p:sp>
        <p:nvSpPr>
          <p:cNvPr id="7" name="Slide Number Placeholder 6"/>
          <p:cNvSpPr>
            <a:spLocks noGrp="1"/>
          </p:cNvSpPr>
          <p:nvPr>
            <p:ph type="sldNum" sz="quarter" idx="12"/>
          </p:nvPr>
        </p:nvSpPr>
        <p:spPr/>
        <p:txBody>
          <a:bodyPr/>
          <a:lstStyle/>
          <a:p>
            <a:pPr>
              <a:defRPr/>
            </a:pPr>
            <a:fld id="{713889A5-8B68-4C5B-8BF4-7C82D1FF3032}" type="slidenum">
              <a:rPr lang="en-US" smtClean="0"/>
              <a:pPr>
                <a:defRPr/>
              </a:pPr>
              <a:t>55</a:t>
            </a:fld>
            <a:endParaRPr lang="en-US"/>
          </a:p>
        </p:txBody>
      </p:sp>
    </p:spTree>
    <p:extLst>
      <p:ext uri="{BB962C8B-B14F-4D97-AF65-F5344CB8AC3E}">
        <p14:creationId xmlns:p14="http://schemas.microsoft.com/office/powerpoint/2010/main" val="3713476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a:t>CPSC 503, Lecture 1</a:t>
            </a:r>
          </a:p>
        </p:txBody>
      </p:sp>
      <p:sp>
        <p:nvSpPr>
          <p:cNvPr id="27652" name="Slide Number Placeholder 5"/>
          <p:cNvSpPr>
            <a:spLocks noGrp="1"/>
          </p:cNvSpPr>
          <p:nvPr>
            <p:ph type="sldNum" sz="quarter" idx="12"/>
          </p:nvPr>
        </p:nvSpPr>
        <p:spPr>
          <a:noFill/>
        </p:spPr>
        <p:txBody>
          <a:bodyPr/>
          <a:lstStyle/>
          <a:p>
            <a:fld id="{24FB0AE9-27AB-48DF-B8D9-5188551E819B}" type="slidenum">
              <a:rPr lang="en-US" smtClean="0"/>
              <a:pPr/>
              <a:t>56</a:t>
            </a:fld>
            <a:endParaRPr lang="en-US"/>
          </a:p>
        </p:txBody>
      </p:sp>
      <p:sp>
        <p:nvSpPr>
          <p:cNvPr id="27653" name="Rectangle 2"/>
          <p:cNvSpPr>
            <a:spLocks noGrp="1" noChangeArrowheads="1"/>
          </p:cNvSpPr>
          <p:nvPr>
            <p:ph type="title"/>
          </p:nvPr>
        </p:nvSpPr>
        <p:spPr>
          <a:xfrm>
            <a:off x="685800" y="228600"/>
            <a:ext cx="7772400" cy="1143000"/>
          </a:xfrm>
        </p:spPr>
        <p:txBody>
          <a:bodyPr/>
          <a:lstStyle/>
          <a:p>
            <a:pPr eaLnBrk="1" hangingPunct="1"/>
            <a:r>
              <a:rPr lang="en-US"/>
              <a:t>Course Topics</a:t>
            </a:r>
          </a:p>
        </p:txBody>
      </p:sp>
      <p:sp>
        <p:nvSpPr>
          <p:cNvPr id="27654" name="Rectangle 3"/>
          <p:cNvSpPr>
            <a:spLocks noGrp="1" noChangeArrowheads="1"/>
          </p:cNvSpPr>
          <p:nvPr>
            <p:ph type="body" idx="1"/>
          </p:nvPr>
        </p:nvSpPr>
        <p:spPr>
          <a:xfrm>
            <a:off x="304800" y="1219200"/>
            <a:ext cx="8534400" cy="4953000"/>
          </a:xfrm>
        </p:spPr>
        <p:txBody>
          <a:bodyPr/>
          <a:lstStyle/>
          <a:p>
            <a:pPr eaLnBrk="1" hangingPunct="1">
              <a:lnSpc>
                <a:spcPct val="90000"/>
              </a:lnSpc>
            </a:pPr>
            <a:r>
              <a:rPr lang="en-US" sz="2800" dirty="0"/>
              <a:t>We’ll be intermingling discussions of:</a:t>
            </a:r>
          </a:p>
          <a:p>
            <a:pPr lvl="1" eaLnBrk="1" hangingPunct="1">
              <a:lnSpc>
                <a:spcPct val="110000"/>
              </a:lnSpc>
            </a:pPr>
            <a:r>
              <a:rPr lang="en-US" sz="2400" dirty="0">
                <a:solidFill>
                  <a:schemeClr val="accent2"/>
                </a:solidFill>
              </a:rPr>
              <a:t>Linguistic topics</a:t>
            </a:r>
            <a:r>
              <a:rPr lang="en-US" sz="2400" dirty="0"/>
              <a:t> (Knowledge about Language)</a:t>
            </a:r>
          </a:p>
          <a:p>
            <a:pPr lvl="2" eaLnBrk="1" hangingPunct="1">
              <a:lnSpc>
                <a:spcPct val="110000"/>
              </a:lnSpc>
            </a:pPr>
            <a:r>
              <a:rPr lang="en-US" dirty="0"/>
              <a:t>E.g., Semantics</a:t>
            </a:r>
          </a:p>
          <a:p>
            <a:pPr lvl="1" eaLnBrk="1" hangingPunct="1">
              <a:lnSpc>
                <a:spcPct val="110000"/>
              </a:lnSpc>
            </a:pPr>
            <a:r>
              <a:rPr lang="en-US" sz="2400" dirty="0">
                <a:solidFill>
                  <a:schemeClr val="accent2"/>
                </a:solidFill>
              </a:rPr>
              <a:t>Computational techniques</a:t>
            </a:r>
            <a:r>
              <a:rPr lang="en-US" sz="2400" dirty="0"/>
              <a:t> (Formalisms, Models and algorithms)</a:t>
            </a:r>
          </a:p>
          <a:p>
            <a:pPr lvl="2" eaLnBrk="1" hangingPunct="1">
              <a:lnSpc>
                <a:spcPct val="110000"/>
              </a:lnSpc>
            </a:pPr>
            <a:r>
              <a:rPr lang="en-US" dirty="0"/>
              <a:t>E.g., Prob. Context-free grammars, specific grammars and parsing, Learning word Encodings, seq2seq Neural Models.</a:t>
            </a:r>
          </a:p>
          <a:p>
            <a:pPr lvl="1" eaLnBrk="1" hangingPunct="1">
              <a:lnSpc>
                <a:spcPct val="110000"/>
              </a:lnSpc>
            </a:pPr>
            <a:r>
              <a:rPr lang="en-US" sz="2400" dirty="0">
                <a:solidFill>
                  <a:schemeClr val="accent2"/>
                </a:solidFill>
              </a:rPr>
              <a:t>Applications</a:t>
            </a:r>
            <a:r>
              <a:rPr lang="en-US" sz="2400" dirty="0"/>
              <a:t> (Useful Tasks)</a:t>
            </a:r>
          </a:p>
          <a:p>
            <a:pPr lvl="2" eaLnBrk="1" hangingPunct="1">
              <a:lnSpc>
                <a:spcPct val="110000"/>
              </a:lnSpc>
            </a:pPr>
            <a:r>
              <a:rPr lang="en-US" dirty="0"/>
              <a:t>E.g., Summarization</a:t>
            </a:r>
          </a:p>
          <a:p>
            <a:pPr eaLnBrk="1" hangingPunct="1">
              <a:lnSpc>
                <a:spcPct val="110000"/>
              </a:lnSpc>
            </a:pPr>
            <a:r>
              <a:rPr lang="en-US" sz="2800" dirty="0"/>
              <a:t>No Speech, no machine translation </a:t>
            </a:r>
            <a:r>
              <a:rPr lang="en-US" sz="2800" dirty="0">
                <a:sym typeface="Wingdings" pitchFamily="2" charset="2"/>
              </a:rPr>
              <a:t></a:t>
            </a:r>
            <a:endParaRPr lang="en-US" sz="2800" dirty="0"/>
          </a:p>
        </p:txBody>
      </p:sp>
      <p:sp>
        <p:nvSpPr>
          <p:cNvPr id="7" name="5-Point Star 6"/>
          <p:cNvSpPr/>
          <p:nvPr/>
        </p:nvSpPr>
        <p:spPr>
          <a:xfrm>
            <a:off x="7391400" y="5562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a:t>CPSC 503, Lecture 1</a:t>
            </a:r>
          </a:p>
        </p:txBody>
      </p:sp>
      <p:sp>
        <p:nvSpPr>
          <p:cNvPr id="28676" name="Slide Number Placeholder 5"/>
          <p:cNvSpPr>
            <a:spLocks noGrp="1"/>
          </p:cNvSpPr>
          <p:nvPr>
            <p:ph type="sldNum" sz="quarter" idx="12"/>
          </p:nvPr>
        </p:nvSpPr>
        <p:spPr>
          <a:noFill/>
        </p:spPr>
        <p:txBody>
          <a:bodyPr/>
          <a:lstStyle/>
          <a:p>
            <a:fld id="{68F038A2-B6FB-4BAF-9597-D1D5F3FFF2A5}" type="slidenum">
              <a:rPr lang="en-US" smtClean="0"/>
              <a:pPr/>
              <a:t>57</a:t>
            </a:fld>
            <a:endParaRPr lang="en-US"/>
          </a:p>
        </p:txBody>
      </p:sp>
      <p:sp>
        <p:nvSpPr>
          <p:cNvPr id="28677" name="Rectangle 2"/>
          <p:cNvSpPr>
            <a:spLocks noGrp="1" noChangeArrowheads="1"/>
          </p:cNvSpPr>
          <p:nvPr>
            <p:ph type="title"/>
          </p:nvPr>
        </p:nvSpPr>
        <p:spPr/>
        <p:txBody>
          <a:bodyPr/>
          <a:lstStyle/>
          <a:p>
            <a:pPr eaLnBrk="1" hangingPunct="1"/>
            <a:r>
              <a:rPr lang="en-US"/>
              <a:t>Just English?</a:t>
            </a:r>
          </a:p>
        </p:txBody>
      </p:sp>
      <p:sp>
        <p:nvSpPr>
          <p:cNvPr id="28678" name="Rectangle 3"/>
          <p:cNvSpPr>
            <a:spLocks noGrp="1" noChangeArrowheads="1"/>
          </p:cNvSpPr>
          <p:nvPr>
            <p:ph type="body" idx="1"/>
          </p:nvPr>
        </p:nvSpPr>
        <p:spPr>
          <a:xfrm>
            <a:off x="685800" y="1981200"/>
            <a:ext cx="8458200" cy="4191000"/>
          </a:xfrm>
        </p:spPr>
        <p:txBody>
          <a:bodyPr/>
          <a:lstStyle/>
          <a:p>
            <a:pPr eaLnBrk="1" hangingPunct="1"/>
            <a:r>
              <a:rPr lang="en-US" dirty="0"/>
              <a:t>The examples in this class are for the most part all English.</a:t>
            </a:r>
          </a:p>
          <a:p>
            <a:pPr lvl="1" eaLnBrk="1" hangingPunct="1"/>
            <a:r>
              <a:rPr lang="en-US" dirty="0"/>
              <a:t>Only because it happens to be what we share.</a:t>
            </a:r>
          </a:p>
          <a:p>
            <a:pPr eaLnBrk="1" hangingPunct="1"/>
            <a:r>
              <a:rPr lang="en-US" dirty="0"/>
              <a:t>Projects on other languages are welcome.</a:t>
            </a:r>
          </a:p>
          <a:p>
            <a:pPr eaLnBrk="1" hangingPunct="1"/>
            <a:endParaRPr lang="en-US" dirty="0"/>
          </a:p>
        </p:txBody>
      </p:sp>
      <p:sp>
        <p:nvSpPr>
          <p:cNvPr id="7" name="5-Point Star 6"/>
          <p:cNvSpPr/>
          <p:nvPr/>
        </p:nvSpPr>
        <p:spPr>
          <a:xfrm>
            <a:off x="304800" y="37338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4"/>
          <p:cNvSpPr>
            <a:spLocks noGrp="1"/>
          </p:cNvSpPr>
          <p:nvPr>
            <p:ph type="ftr" sz="quarter" idx="11"/>
          </p:nvPr>
        </p:nvSpPr>
        <p:spPr>
          <a:xfrm>
            <a:off x="3276600" y="6477000"/>
            <a:ext cx="2895600" cy="457200"/>
          </a:xfrm>
          <a:noFill/>
        </p:spPr>
        <p:txBody>
          <a:bodyPr/>
          <a:lstStyle/>
          <a:p>
            <a:r>
              <a:rPr lang="en-US"/>
              <a:t>CPSC 503, Lecture 1</a:t>
            </a:r>
            <a:endParaRPr lang="en-US" dirty="0"/>
          </a:p>
        </p:txBody>
      </p:sp>
      <p:sp>
        <p:nvSpPr>
          <p:cNvPr id="29700" name="Slide Number Placeholder 5"/>
          <p:cNvSpPr>
            <a:spLocks noGrp="1"/>
          </p:cNvSpPr>
          <p:nvPr>
            <p:ph type="sldNum" sz="quarter" idx="12"/>
          </p:nvPr>
        </p:nvSpPr>
        <p:spPr>
          <a:xfrm>
            <a:off x="6705600" y="6477000"/>
            <a:ext cx="1905000" cy="457200"/>
          </a:xfrm>
          <a:noFill/>
        </p:spPr>
        <p:txBody>
          <a:bodyPr/>
          <a:lstStyle/>
          <a:p>
            <a:fld id="{78281A2F-ABA8-4168-BD6D-65434D108336}" type="slidenum">
              <a:rPr lang="en-US" smtClean="0"/>
              <a:pPr/>
              <a:t>58</a:t>
            </a:fld>
            <a:endParaRPr lang="en-US"/>
          </a:p>
        </p:txBody>
      </p:sp>
      <p:sp>
        <p:nvSpPr>
          <p:cNvPr id="29701" name="Rectangle 2"/>
          <p:cNvSpPr>
            <a:spLocks noGrp="1" noChangeArrowheads="1"/>
          </p:cNvSpPr>
          <p:nvPr>
            <p:ph type="title"/>
          </p:nvPr>
        </p:nvSpPr>
        <p:spPr>
          <a:xfrm>
            <a:off x="0" y="0"/>
            <a:ext cx="9144000" cy="914400"/>
          </a:xfrm>
        </p:spPr>
        <p:txBody>
          <a:bodyPr/>
          <a:lstStyle/>
          <a:p>
            <a:pPr eaLnBrk="1" hangingPunct="1"/>
            <a:r>
              <a:rPr lang="en-US" dirty="0"/>
              <a:t>Activities and (tentative) Grading</a:t>
            </a:r>
          </a:p>
        </p:txBody>
      </p:sp>
      <p:sp>
        <p:nvSpPr>
          <p:cNvPr id="29702" name="Rectangle 3"/>
          <p:cNvSpPr>
            <a:spLocks noGrp="1" noChangeArrowheads="1"/>
          </p:cNvSpPr>
          <p:nvPr>
            <p:ph type="body" idx="1"/>
          </p:nvPr>
        </p:nvSpPr>
        <p:spPr>
          <a:xfrm>
            <a:off x="228600" y="838200"/>
            <a:ext cx="8763000" cy="4953000"/>
          </a:xfrm>
        </p:spPr>
        <p:txBody>
          <a:bodyPr/>
          <a:lstStyle/>
          <a:p>
            <a:pPr eaLnBrk="1" hangingPunct="1">
              <a:lnSpc>
                <a:spcPct val="80000"/>
              </a:lnSpc>
            </a:pPr>
            <a:r>
              <a:rPr lang="en-US" sz="2800" dirty="0"/>
              <a:t>Readings:</a:t>
            </a:r>
          </a:p>
          <a:p>
            <a:pPr lvl="1" eaLnBrk="1" hangingPunct="1">
              <a:lnSpc>
                <a:spcPct val="80000"/>
              </a:lnSpc>
            </a:pPr>
            <a:r>
              <a:rPr lang="en-US" dirty="0">
                <a:solidFill>
                  <a:schemeClr val="accent2"/>
                </a:solidFill>
              </a:rPr>
              <a:t>Speech and Language Processing by </a:t>
            </a:r>
            <a:r>
              <a:rPr lang="en-US" dirty="0" err="1">
                <a:solidFill>
                  <a:schemeClr val="accent2"/>
                </a:solidFill>
              </a:rPr>
              <a:t>Jurafsky</a:t>
            </a:r>
            <a:r>
              <a:rPr lang="en-US" dirty="0">
                <a:solidFill>
                  <a:schemeClr val="accent2"/>
                </a:solidFill>
              </a:rPr>
              <a:t> and Martin, Prentice-Hall </a:t>
            </a:r>
            <a:r>
              <a:rPr lang="en-US" dirty="0">
                <a:solidFill>
                  <a:schemeClr val="accent2"/>
                </a:solidFill>
                <a:highlight>
                  <a:srgbClr val="FFFF00"/>
                </a:highlight>
              </a:rPr>
              <a:t>Most Chapters from NEW 3</a:t>
            </a:r>
            <a:r>
              <a:rPr lang="en-US" baseline="30000" dirty="0">
                <a:solidFill>
                  <a:schemeClr val="accent2"/>
                </a:solidFill>
                <a:highlight>
                  <a:srgbClr val="FFFF00"/>
                </a:highlight>
              </a:rPr>
              <a:t>rd</a:t>
            </a:r>
            <a:r>
              <a:rPr lang="en-US" dirty="0">
                <a:solidFill>
                  <a:schemeClr val="accent2"/>
                </a:solidFill>
                <a:highlight>
                  <a:srgbClr val="FFFF00"/>
                </a:highlight>
              </a:rPr>
              <a:t> EDITION available online</a:t>
            </a:r>
            <a:r>
              <a:rPr lang="en-US" dirty="0">
                <a:solidFill>
                  <a:schemeClr val="accent2"/>
                </a:solidFill>
              </a:rPr>
              <a:t> ! </a:t>
            </a:r>
          </a:p>
          <a:p>
            <a:pPr eaLnBrk="1" hangingPunct="1">
              <a:lnSpc>
                <a:spcPct val="80000"/>
              </a:lnSpc>
            </a:pPr>
            <a:r>
              <a:rPr lang="en-US" sz="2800" dirty="0"/>
              <a:t>~15 Lectures (participation </a:t>
            </a:r>
            <a:r>
              <a:rPr lang="en-US" sz="2800" dirty="0">
                <a:solidFill>
                  <a:srgbClr val="FF0000"/>
                </a:solidFill>
              </a:rPr>
              <a:t>10%</a:t>
            </a:r>
            <a:r>
              <a:rPr lang="en-US" sz="2800" dirty="0"/>
              <a:t>)</a:t>
            </a:r>
          </a:p>
          <a:p>
            <a:pPr eaLnBrk="1" hangingPunct="1">
              <a:lnSpc>
                <a:spcPct val="80000"/>
              </a:lnSpc>
            </a:pPr>
            <a:r>
              <a:rPr lang="en-US" sz="2800" dirty="0"/>
              <a:t>3-4 assignments (</a:t>
            </a:r>
            <a:r>
              <a:rPr lang="en-US" sz="2800" dirty="0">
                <a:solidFill>
                  <a:srgbClr val="FF0000"/>
                </a:solidFill>
              </a:rPr>
              <a:t>10%</a:t>
            </a:r>
            <a:r>
              <a:rPr lang="en-US" sz="2800" dirty="0"/>
              <a:t> - self assessed)</a:t>
            </a:r>
          </a:p>
          <a:p>
            <a:pPr eaLnBrk="1" hangingPunct="1">
              <a:lnSpc>
                <a:spcPct val="80000"/>
              </a:lnSpc>
            </a:pPr>
            <a:r>
              <a:rPr lang="en-US" sz="2800" dirty="0"/>
              <a:t>X? Student Presentations on selected readings (</a:t>
            </a:r>
            <a:r>
              <a:rPr lang="en-US" sz="2800" dirty="0">
                <a:solidFill>
                  <a:srgbClr val="FF0000"/>
                </a:solidFill>
              </a:rPr>
              <a:t>15%</a:t>
            </a:r>
            <a:r>
              <a:rPr lang="en-US" sz="2800" dirty="0"/>
              <a:t>)</a:t>
            </a:r>
          </a:p>
          <a:p>
            <a:pPr eaLnBrk="1" hangingPunct="1">
              <a:lnSpc>
                <a:spcPct val="80000"/>
              </a:lnSpc>
            </a:pPr>
            <a:r>
              <a:rPr lang="en-US" sz="2800" dirty="0"/>
              <a:t>Readings: Critical summary and Questions(</a:t>
            </a:r>
            <a:r>
              <a:rPr lang="en-US" sz="2800" dirty="0">
                <a:solidFill>
                  <a:srgbClr val="FF0000"/>
                </a:solidFill>
              </a:rPr>
              <a:t>15%</a:t>
            </a:r>
            <a:r>
              <a:rPr lang="en-US" sz="2800" dirty="0"/>
              <a:t>)</a:t>
            </a:r>
          </a:p>
          <a:p>
            <a:pPr eaLnBrk="1" hangingPunct="1">
              <a:lnSpc>
                <a:spcPct val="80000"/>
              </a:lnSpc>
            </a:pPr>
            <a:r>
              <a:rPr lang="en-US" sz="2800" dirty="0"/>
              <a:t>Project		(</a:t>
            </a:r>
            <a:r>
              <a:rPr lang="en-US" sz="2800" dirty="0">
                <a:solidFill>
                  <a:srgbClr val="FF0000"/>
                </a:solidFill>
              </a:rPr>
              <a:t>50%</a:t>
            </a:r>
            <a:r>
              <a:rPr lang="en-US" sz="2800" dirty="0"/>
              <a:t>)</a:t>
            </a:r>
          </a:p>
          <a:p>
            <a:pPr lvl="1" eaLnBrk="1" hangingPunct="1">
              <a:lnSpc>
                <a:spcPct val="80000"/>
              </a:lnSpc>
            </a:pPr>
            <a:r>
              <a:rPr lang="en-US" sz="2400" dirty="0"/>
              <a:t>Proposal: 1-2 pages write-up &amp; Presentation (5%)</a:t>
            </a:r>
          </a:p>
          <a:p>
            <a:pPr lvl="1" eaLnBrk="1" hangingPunct="1">
              <a:lnSpc>
                <a:spcPct val="80000"/>
              </a:lnSpc>
            </a:pPr>
            <a:r>
              <a:rPr lang="en-US" sz="2400" dirty="0"/>
              <a:t>Update Presentation (5%)</a:t>
            </a:r>
          </a:p>
          <a:p>
            <a:pPr lvl="1" eaLnBrk="1" hangingPunct="1">
              <a:lnSpc>
                <a:spcPct val="80000"/>
              </a:lnSpc>
            </a:pPr>
            <a:r>
              <a:rPr lang="en-US" sz="2400" dirty="0"/>
              <a:t>Final Presentation and (10%)</a:t>
            </a:r>
          </a:p>
          <a:p>
            <a:pPr lvl="1" eaLnBrk="1" hangingPunct="1">
              <a:lnSpc>
                <a:spcPct val="80000"/>
              </a:lnSpc>
            </a:pPr>
            <a:r>
              <a:rPr lang="en-US" sz="2400" dirty="0"/>
              <a:t>8-10 pages report (30%)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a:t>CPSC 503, Lecture 1</a:t>
            </a:r>
          </a:p>
        </p:txBody>
      </p:sp>
      <p:sp>
        <p:nvSpPr>
          <p:cNvPr id="30724" name="Slide Number Placeholder 5"/>
          <p:cNvSpPr>
            <a:spLocks noGrp="1"/>
          </p:cNvSpPr>
          <p:nvPr>
            <p:ph type="sldNum" sz="quarter" idx="12"/>
          </p:nvPr>
        </p:nvSpPr>
        <p:spPr>
          <a:noFill/>
        </p:spPr>
        <p:txBody>
          <a:bodyPr/>
          <a:lstStyle/>
          <a:p>
            <a:fld id="{9CDC4CA7-3776-42C7-A0DC-9B149BCD0959}" type="slidenum">
              <a:rPr lang="en-US" smtClean="0"/>
              <a:pPr/>
              <a:t>59</a:t>
            </a:fld>
            <a:endParaRPr lang="en-US"/>
          </a:p>
        </p:txBody>
      </p:sp>
      <p:sp>
        <p:nvSpPr>
          <p:cNvPr id="30725" name="Rectangle 2"/>
          <p:cNvSpPr>
            <a:spLocks noGrp="1" noChangeArrowheads="1"/>
          </p:cNvSpPr>
          <p:nvPr>
            <p:ph type="title"/>
          </p:nvPr>
        </p:nvSpPr>
        <p:spPr>
          <a:xfrm>
            <a:off x="-228600" y="0"/>
            <a:ext cx="9372600" cy="1143000"/>
          </a:xfrm>
        </p:spPr>
        <p:txBody>
          <a:bodyPr/>
          <a:lstStyle/>
          <a:p>
            <a:pPr eaLnBrk="1" hangingPunct="1"/>
            <a:r>
              <a:rPr lang="en-US"/>
              <a:t>Final Research Oriented Project</a:t>
            </a:r>
          </a:p>
        </p:txBody>
      </p:sp>
      <p:sp>
        <p:nvSpPr>
          <p:cNvPr id="30726" name="Rectangle 3"/>
          <p:cNvSpPr>
            <a:spLocks noGrp="1" noChangeArrowheads="1"/>
          </p:cNvSpPr>
          <p:nvPr>
            <p:ph type="body" idx="1"/>
          </p:nvPr>
        </p:nvSpPr>
        <p:spPr>
          <a:xfrm>
            <a:off x="381000" y="990600"/>
            <a:ext cx="8610600" cy="4114800"/>
          </a:xfrm>
        </p:spPr>
        <p:txBody>
          <a:bodyPr/>
          <a:lstStyle/>
          <a:p>
            <a:pPr eaLnBrk="1" hangingPunct="1">
              <a:lnSpc>
                <a:spcPct val="90000"/>
              </a:lnSpc>
            </a:pPr>
            <a:r>
              <a:rPr lang="en-US" sz="2800" dirty="0"/>
              <a:t>Make “small” contribution to open NLP problem</a:t>
            </a:r>
          </a:p>
          <a:p>
            <a:pPr lvl="1" eaLnBrk="1" hangingPunct="1">
              <a:lnSpc>
                <a:spcPct val="90000"/>
              </a:lnSpc>
            </a:pPr>
            <a:r>
              <a:rPr lang="en-US" sz="2400" dirty="0"/>
              <a:t>Read several papers about it</a:t>
            </a:r>
          </a:p>
          <a:p>
            <a:pPr lvl="1" eaLnBrk="1" hangingPunct="1">
              <a:lnSpc>
                <a:spcPct val="90000"/>
              </a:lnSpc>
            </a:pPr>
            <a:r>
              <a:rPr lang="en-US" sz="2400" dirty="0"/>
              <a:t>Either improve on the proposed solution (e.g., using more effective technique)</a:t>
            </a:r>
          </a:p>
          <a:p>
            <a:pPr lvl="1" eaLnBrk="1" hangingPunct="1">
              <a:lnSpc>
                <a:spcPct val="90000"/>
              </a:lnSpc>
            </a:pPr>
            <a:r>
              <a:rPr lang="en-US" sz="2400" dirty="0"/>
              <a:t>Or propose new solution</a:t>
            </a:r>
          </a:p>
          <a:p>
            <a:pPr lvl="1" eaLnBrk="1" hangingPunct="1">
              <a:lnSpc>
                <a:spcPct val="90000"/>
              </a:lnSpc>
            </a:pPr>
            <a:r>
              <a:rPr lang="en-US" sz="2400" dirty="0"/>
              <a:t>Or perform a more informative evaluation / error analysis</a:t>
            </a:r>
          </a:p>
          <a:p>
            <a:pPr eaLnBrk="1" hangingPunct="1">
              <a:lnSpc>
                <a:spcPct val="90000"/>
              </a:lnSpc>
            </a:pPr>
            <a:r>
              <a:rPr lang="en-US" sz="2800" dirty="0"/>
              <a:t>Write report discussing results </a:t>
            </a:r>
          </a:p>
          <a:p>
            <a:pPr eaLnBrk="1" hangingPunct="1">
              <a:lnSpc>
                <a:spcPct val="90000"/>
              </a:lnSpc>
            </a:pPr>
            <a:r>
              <a:rPr lang="en-US" sz="2800" dirty="0"/>
              <a:t>Present results to class </a:t>
            </a:r>
          </a:p>
        </p:txBody>
      </p:sp>
      <p:sp>
        <p:nvSpPr>
          <p:cNvPr id="7" name="5-Point Star 6"/>
          <p:cNvSpPr/>
          <p:nvPr/>
        </p:nvSpPr>
        <p:spPr>
          <a:xfrm>
            <a:off x="8458200" y="609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bwMode="auto">
          <a:xfrm>
            <a:off x="228600" y="4737652"/>
            <a:ext cx="8458200" cy="15240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400" kern="0" dirty="0"/>
              <a:t>These can be done in groups (max 2?).</a:t>
            </a:r>
          </a:p>
          <a:p>
            <a:pPr eaLnBrk="1" hangingPunct="1">
              <a:lnSpc>
                <a:spcPct val="90000"/>
              </a:lnSpc>
            </a:pPr>
            <a:r>
              <a:rPr lang="en-US" sz="2400" kern="0" dirty="0"/>
              <a:t>Sample of previous projects on course Webpage</a:t>
            </a:r>
          </a:p>
          <a:p>
            <a:pPr eaLnBrk="1" hangingPunct="1">
              <a:lnSpc>
                <a:spcPct val="90000"/>
              </a:lnSpc>
            </a:pPr>
            <a:r>
              <a:rPr lang="en-US" sz="2400" kern="0" dirty="0"/>
              <a:t>Read ahead in the textbook to get a feel for various areas of NLP</a:t>
            </a:r>
          </a:p>
          <a:p>
            <a:pPr eaLnBrk="1" hangingPunct="1">
              <a:lnSpc>
                <a:spcPct val="90000"/>
              </a:lnSpc>
            </a:pPr>
            <a:endParaRPr lang="en-US" sz="24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a:noFill/>
        </p:spPr>
        <p:txBody>
          <a:bodyPr/>
          <a:lstStyle/>
          <a:p>
            <a:r>
              <a:rPr lang="en-US"/>
              <a:t>CPSC 503, Lecture 1</a:t>
            </a:r>
          </a:p>
        </p:txBody>
      </p:sp>
      <p:sp>
        <p:nvSpPr>
          <p:cNvPr id="8196" name="Slide Number Placeholder 5"/>
          <p:cNvSpPr>
            <a:spLocks noGrp="1"/>
          </p:cNvSpPr>
          <p:nvPr>
            <p:ph type="sldNum" sz="quarter" idx="12"/>
          </p:nvPr>
        </p:nvSpPr>
        <p:spPr>
          <a:noFill/>
        </p:spPr>
        <p:txBody>
          <a:bodyPr/>
          <a:lstStyle/>
          <a:p>
            <a:fld id="{E6ABF0C9-F1C9-48A9-B1DD-F3FCFBBB8613}" type="slidenum">
              <a:rPr lang="en-US" smtClean="0"/>
              <a:pPr/>
              <a:t>6</a:t>
            </a:fld>
            <a:endParaRPr lang="en-US"/>
          </a:p>
        </p:txBody>
      </p:sp>
      <p:sp>
        <p:nvSpPr>
          <p:cNvPr id="8197" name="Rectangle 2"/>
          <p:cNvSpPr>
            <a:spLocks noGrp="1" noChangeArrowheads="1"/>
          </p:cNvSpPr>
          <p:nvPr>
            <p:ph type="title"/>
          </p:nvPr>
        </p:nvSpPr>
        <p:spPr>
          <a:xfrm>
            <a:off x="774700" y="-228600"/>
            <a:ext cx="7772400" cy="1143000"/>
          </a:xfrm>
        </p:spPr>
        <p:txBody>
          <a:bodyPr/>
          <a:lstStyle/>
          <a:p>
            <a:pPr eaLnBrk="1" hangingPunct="1"/>
            <a:r>
              <a:rPr lang="en-US" dirty="0"/>
              <a:t>Sample Useful Tasks (cont’)</a:t>
            </a:r>
          </a:p>
        </p:txBody>
      </p:sp>
      <p:sp>
        <p:nvSpPr>
          <p:cNvPr id="8198" name="Rectangle 3"/>
          <p:cNvSpPr>
            <a:spLocks noGrp="1" noChangeArrowheads="1"/>
          </p:cNvSpPr>
          <p:nvPr>
            <p:ph type="body" idx="1"/>
          </p:nvPr>
        </p:nvSpPr>
        <p:spPr>
          <a:xfrm>
            <a:off x="304800" y="838200"/>
            <a:ext cx="8839200" cy="2819400"/>
          </a:xfrm>
        </p:spPr>
        <p:txBody>
          <a:bodyPr/>
          <a:lstStyle/>
          <a:p>
            <a:pPr eaLnBrk="1" hangingPunct="1"/>
            <a:r>
              <a:rPr lang="en-US" sz="2800" dirty="0">
                <a:solidFill>
                  <a:schemeClr val="accent2"/>
                </a:solidFill>
              </a:rPr>
              <a:t>Web-based question answering :</a:t>
            </a:r>
            <a:r>
              <a:rPr lang="en-US" sz="2800" dirty="0"/>
              <a:t> “Was 1991 an El Nino year? ….Was it the first one after 1982?” “Why was it so intense?” </a:t>
            </a:r>
          </a:p>
          <a:p>
            <a:pPr eaLnBrk="1" hangingPunct="1"/>
            <a:r>
              <a:rPr lang="en-US" sz="2800" dirty="0">
                <a:solidFill>
                  <a:schemeClr val="accent6"/>
                </a:solidFill>
              </a:rPr>
              <a:t>IBM Watson Jeopardy</a:t>
            </a:r>
            <a:r>
              <a:rPr lang="en-US" sz="2800" i="1" dirty="0"/>
              <a:t> (now medicine! See next slides)</a:t>
            </a:r>
            <a:endParaRPr lang="en-US" sz="2800" dirty="0">
              <a:solidFill>
                <a:schemeClr val="accent2"/>
              </a:solidFill>
            </a:endParaRPr>
          </a:p>
          <a:p>
            <a:pPr eaLnBrk="1" hangingPunct="1"/>
            <a:r>
              <a:rPr lang="en-US" sz="2800" dirty="0">
                <a:solidFill>
                  <a:schemeClr val="accent2"/>
                </a:solidFill>
              </a:rPr>
              <a:t>Document Classification:</a:t>
            </a:r>
            <a:r>
              <a:rPr lang="en-US" sz="2800" dirty="0"/>
              <a:t> spam detection, news filtering</a:t>
            </a:r>
          </a:p>
          <a:p>
            <a:pPr eaLnBrk="1" hangingPunct="1"/>
            <a:r>
              <a:rPr lang="en-US" sz="2800" dirty="0">
                <a:solidFill>
                  <a:schemeClr val="accent6">
                    <a:lumMod val="60000"/>
                    <a:lumOff val="40000"/>
                  </a:schemeClr>
                </a:solidFill>
              </a:rPr>
              <a:t>Information Extraction </a:t>
            </a:r>
            <a:r>
              <a:rPr lang="en-US" sz="2800" dirty="0"/>
              <a:t>……</a:t>
            </a:r>
          </a:p>
        </p:txBody>
      </p:sp>
      <p:sp>
        <p:nvSpPr>
          <p:cNvPr id="129028" name="Rectangle 4"/>
          <p:cNvSpPr>
            <a:spLocks noChangeArrowheads="1"/>
          </p:cNvSpPr>
          <p:nvPr/>
        </p:nvSpPr>
        <p:spPr bwMode="auto">
          <a:xfrm>
            <a:off x="12700" y="4432300"/>
            <a:ext cx="9296400" cy="2438400"/>
          </a:xfrm>
          <a:prstGeom prst="rect">
            <a:avLst/>
          </a:prstGeom>
          <a:noFill/>
          <a:ln w="9525">
            <a:noFill/>
            <a:miter lim="800000"/>
            <a:headEnd/>
            <a:tailEnd/>
          </a:ln>
        </p:spPr>
        <p:txBody>
          <a:bodyPr/>
          <a:lstStyle/>
          <a:p>
            <a:pPr marL="342900" indent="-342900">
              <a:spcBef>
                <a:spcPct val="20000"/>
              </a:spcBef>
            </a:pPr>
            <a:r>
              <a:rPr lang="en-US" sz="2800" i="1" dirty="0">
                <a:latin typeface="Comic Sans MS" pitchFamily="66" charset="0"/>
              </a:rPr>
              <a:t>…not in 503 </a:t>
            </a:r>
            <a:r>
              <a:rPr lang="en-US" sz="2800" i="1" dirty="0">
                <a:latin typeface="Comic Sans MS" pitchFamily="66" charset="0"/>
                <a:sym typeface="Wingdings" pitchFamily="2" charset="2"/>
              </a:rPr>
              <a:t> but possible topics for a project </a:t>
            </a:r>
            <a:endParaRPr lang="en-US" sz="2800" i="1" dirty="0">
              <a:latin typeface="Comic Sans MS" pitchFamily="66" charset="0"/>
            </a:endParaRPr>
          </a:p>
          <a:p>
            <a:pPr marL="342900" indent="-342900">
              <a:spcBef>
                <a:spcPct val="20000"/>
              </a:spcBef>
              <a:buFontTx/>
              <a:buChar char="•"/>
            </a:pPr>
            <a:r>
              <a:rPr lang="en-US" sz="2800" dirty="0">
                <a:solidFill>
                  <a:schemeClr val="accent2"/>
                </a:solidFill>
                <a:latin typeface="Comic Sans MS" pitchFamily="66" charset="0"/>
              </a:rPr>
              <a:t>Speech: </a:t>
            </a:r>
            <a:r>
              <a:rPr lang="en-US" sz="2800" dirty="0">
                <a:latin typeface="Comic Sans MS" pitchFamily="66" charset="0"/>
              </a:rPr>
              <a:t>speech recognition and transcription, text to speech synthesis</a:t>
            </a:r>
          </a:p>
          <a:p>
            <a:pPr marL="342900" indent="-342900">
              <a:spcBef>
                <a:spcPct val="20000"/>
              </a:spcBef>
              <a:buFontTx/>
              <a:buChar char="•"/>
            </a:pPr>
            <a:r>
              <a:rPr lang="en-US" sz="2800" dirty="0">
                <a:solidFill>
                  <a:schemeClr val="accent2"/>
                </a:solidFill>
                <a:latin typeface="Comic Sans MS" pitchFamily="66" charset="0"/>
              </a:rPr>
              <a:t>Machine Translation</a:t>
            </a:r>
            <a:endParaRPr lang="en-US" sz="2800" dirty="0">
              <a:latin typeface="Comic Sans MS" pitchFamily="66" charset="0"/>
            </a:endParaRPr>
          </a:p>
        </p:txBody>
      </p:sp>
      <p:sp>
        <p:nvSpPr>
          <p:cNvPr id="8" name="5-Point Star 7"/>
          <p:cNvSpPr/>
          <p:nvPr/>
        </p:nvSpPr>
        <p:spPr>
          <a:xfrm>
            <a:off x="8610600" y="43434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fld id="{D43430A6-2865-445E-B7CD-1D18B0D6EAB4}" type="slidenum">
              <a:rPr lang="en-US" smtClean="0"/>
              <a:pPr/>
              <a:t>60</a:t>
            </a:fld>
            <a:endParaRPr lang="en-US"/>
          </a:p>
        </p:txBody>
      </p:sp>
      <p:sp>
        <p:nvSpPr>
          <p:cNvPr id="7173" name="Rectangle 2"/>
          <p:cNvSpPr>
            <a:spLocks noGrp="1" noChangeArrowheads="1"/>
          </p:cNvSpPr>
          <p:nvPr>
            <p:ph type="title"/>
          </p:nvPr>
        </p:nvSpPr>
        <p:spPr>
          <a:xfrm>
            <a:off x="57978" y="76200"/>
            <a:ext cx="8991600" cy="1333500"/>
          </a:xfrm>
        </p:spPr>
        <p:txBody>
          <a:bodyPr/>
          <a:lstStyle/>
          <a:p>
            <a:pPr eaLnBrk="1" hangingPunct="1"/>
            <a:r>
              <a:rPr lang="en-US" sz="3600" dirty="0"/>
              <a:t>Sample Projects from previous years that led (</a:t>
            </a:r>
            <a:r>
              <a:rPr lang="en-US" sz="3600" dirty="0">
                <a:solidFill>
                  <a:srgbClr val="33CC33"/>
                </a:solidFill>
              </a:rPr>
              <a:t>or may lead</a:t>
            </a:r>
            <a:r>
              <a:rPr lang="en-US" sz="3600" dirty="0"/>
              <a:t>) to publications </a:t>
            </a:r>
            <a:r>
              <a:rPr lang="en-US" sz="3600" dirty="0">
                <a:sym typeface="Wingdings" panose="05000000000000000000" pitchFamily="2" charset="2"/>
              </a:rPr>
              <a:t></a:t>
            </a:r>
            <a:endParaRPr lang="en-US" sz="3600" dirty="0"/>
          </a:p>
        </p:txBody>
      </p:sp>
      <p:sp>
        <p:nvSpPr>
          <p:cNvPr id="7174" name="Rectangle 3"/>
          <p:cNvSpPr>
            <a:spLocks noGrp="1" noChangeArrowheads="1"/>
          </p:cNvSpPr>
          <p:nvPr>
            <p:ph type="body" idx="1"/>
          </p:nvPr>
        </p:nvSpPr>
        <p:spPr>
          <a:xfrm>
            <a:off x="344556" y="1409700"/>
            <a:ext cx="8686800" cy="4953000"/>
          </a:xfrm>
        </p:spPr>
        <p:txBody>
          <a:bodyPr/>
          <a:lstStyle/>
          <a:p>
            <a:pPr eaLnBrk="1" hangingPunct="1">
              <a:lnSpc>
                <a:spcPct val="80000"/>
              </a:lnSpc>
            </a:pPr>
            <a:r>
              <a:rPr lang="en-CA" sz="2000" dirty="0">
                <a:solidFill>
                  <a:srgbClr val="33CC33"/>
                </a:solidFill>
              </a:rPr>
              <a:t>Neural RST-based Evaluation of Discourse Coherence </a:t>
            </a:r>
            <a:r>
              <a:rPr lang="en-CA" sz="2000" dirty="0" err="1">
                <a:solidFill>
                  <a:srgbClr val="33CC33"/>
                </a:solidFill>
              </a:rPr>
              <a:t>Grigorii</a:t>
            </a:r>
            <a:r>
              <a:rPr lang="en-CA" sz="2000" dirty="0">
                <a:solidFill>
                  <a:srgbClr val="33CC33"/>
                </a:solidFill>
              </a:rPr>
              <a:t> </a:t>
            </a:r>
            <a:r>
              <a:rPr lang="en-CA" sz="2000" dirty="0" err="1">
                <a:solidFill>
                  <a:srgbClr val="33CC33"/>
                </a:solidFill>
              </a:rPr>
              <a:t>Guz</a:t>
            </a:r>
            <a:r>
              <a:rPr lang="en-CA" sz="2000" dirty="0">
                <a:solidFill>
                  <a:srgbClr val="33CC33"/>
                </a:solidFill>
              </a:rPr>
              <a:t>  Peyman </a:t>
            </a:r>
            <a:r>
              <a:rPr lang="en-CA" sz="2000" dirty="0" err="1">
                <a:solidFill>
                  <a:srgbClr val="33CC33"/>
                </a:solidFill>
              </a:rPr>
              <a:t>Bateni</a:t>
            </a:r>
            <a:r>
              <a:rPr lang="en-CA" sz="2000" dirty="0">
                <a:solidFill>
                  <a:srgbClr val="33CC33"/>
                </a:solidFill>
              </a:rPr>
              <a:t> Darius </a:t>
            </a:r>
            <a:r>
              <a:rPr lang="en-CA" sz="2000" dirty="0" err="1">
                <a:solidFill>
                  <a:srgbClr val="33CC33"/>
                </a:solidFill>
              </a:rPr>
              <a:t>Muglich</a:t>
            </a:r>
            <a:r>
              <a:rPr lang="en-CA" sz="2000" dirty="0">
                <a:solidFill>
                  <a:srgbClr val="33CC33"/>
                </a:solidFill>
              </a:rPr>
              <a:t> (under submission) </a:t>
            </a:r>
            <a:r>
              <a:rPr lang="en-CA" sz="2000" dirty="0">
                <a:solidFill>
                  <a:srgbClr val="FF0000"/>
                </a:solidFill>
              </a:rPr>
              <a:t>2019</a:t>
            </a:r>
          </a:p>
          <a:p>
            <a:pPr eaLnBrk="1" hangingPunct="1">
              <a:lnSpc>
                <a:spcPct val="80000"/>
              </a:lnSpc>
            </a:pPr>
            <a:r>
              <a:rPr lang="en-US" sz="2000" dirty="0"/>
              <a:t>Comparing the Intrinsic Performance of Clinical Concept Embeddings by their Field of Medicine,  </a:t>
            </a:r>
            <a:r>
              <a:rPr lang="en-CA" sz="2000" dirty="0"/>
              <a:t>John-Jose Nunez Led to paper in workshop LOUHI@EMNLP </a:t>
            </a:r>
            <a:r>
              <a:rPr lang="en-CA" sz="2000" dirty="0">
                <a:solidFill>
                  <a:srgbClr val="FF0000"/>
                </a:solidFill>
              </a:rPr>
              <a:t>2019</a:t>
            </a:r>
          </a:p>
          <a:p>
            <a:pPr eaLnBrk="1" hangingPunct="1">
              <a:lnSpc>
                <a:spcPct val="80000"/>
              </a:lnSpc>
            </a:pPr>
            <a:r>
              <a:rPr lang="en-CA" sz="2000" dirty="0">
                <a:solidFill>
                  <a:srgbClr val="000000"/>
                </a:solidFill>
              </a:rPr>
              <a:t>Sentiment Analysis with D-Neural Networks. (</a:t>
            </a:r>
            <a:r>
              <a:rPr lang="en-CA" sz="2000" dirty="0" err="1">
                <a:solidFill>
                  <a:srgbClr val="000000"/>
                </a:solidFill>
              </a:rPr>
              <a:t>Bita</a:t>
            </a:r>
            <a:r>
              <a:rPr lang="en-CA" sz="2000" dirty="0">
                <a:solidFill>
                  <a:srgbClr val="000000"/>
                </a:solidFill>
              </a:rPr>
              <a:t> Najat) </a:t>
            </a:r>
            <a:r>
              <a:rPr lang="en-CA" sz="2000" i="1" dirty="0">
                <a:solidFill>
                  <a:srgbClr val="000000"/>
                </a:solidFill>
              </a:rPr>
              <a:t>Led to paper in the SIGDIAL 2017 conference</a:t>
            </a:r>
          </a:p>
          <a:p>
            <a:pPr eaLnBrk="1" hangingPunct="1">
              <a:lnSpc>
                <a:spcPct val="80000"/>
              </a:lnSpc>
            </a:pPr>
            <a:r>
              <a:rPr lang="en-CA" sz="2000" dirty="0">
                <a:solidFill>
                  <a:srgbClr val="000000"/>
                </a:solidFill>
              </a:rPr>
              <a:t>Improving discourse parsing by using data generated by another parser. </a:t>
            </a:r>
            <a:r>
              <a:rPr lang="en-CA" sz="2000" i="1" dirty="0">
                <a:solidFill>
                  <a:srgbClr val="000000"/>
                </a:solidFill>
              </a:rPr>
              <a:t>Led to paper in the COLING 2016 conference.</a:t>
            </a:r>
            <a:endParaRPr lang="en-CA" sz="2000" i="1" dirty="0"/>
          </a:p>
          <a:p>
            <a:pPr eaLnBrk="1" hangingPunct="1">
              <a:lnSpc>
                <a:spcPct val="80000"/>
              </a:lnSpc>
            </a:pPr>
            <a:r>
              <a:rPr lang="en-CA" sz="2000" dirty="0"/>
              <a:t>Extractive Summarization and Dialogue Act Modeling on Email Threads: ...</a:t>
            </a:r>
            <a:r>
              <a:rPr lang="en-CA" sz="1800" dirty="0"/>
              <a:t> </a:t>
            </a:r>
            <a:r>
              <a:rPr lang="en-CA" sz="2000" dirty="0"/>
              <a:t>(</a:t>
            </a:r>
            <a:r>
              <a:rPr lang="en-CA" sz="2000" dirty="0" err="1"/>
              <a:t>Tatsuro</a:t>
            </a:r>
            <a:r>
              <a:rPr lang="en-CA" sz="2000" dirty="0"/>
              <a:t> </a:t>
            </a:r>
            <a:r>
              <a:rPr lang="en-CA" sz="2000" dirty="0" err="1"/>
              <a:t>Oya</a:t>
            </a:r>
            <a:r>
              <a:rPr lang="en-CA" sz="2000" dirty="0"/>
              <a:t>)  </a:t>
            </a:r>
            <a:r>
              <a:rPr lang="en-CA" sz="1800" dirty="0"/>
              <a:t>in  </a:t>
            </a:r>
            <a:r>
              <a:rPr lang="en-CA" sz="1800" i="1" dirty="0"/>
              <a:t>15th Annual </a:t>
            </a:r>
            <a:r>
              <a:rPr lang="en-CA" sz="1800" i="1" dirty="0" err="1"/>
              <a:t>SIGdial</a:t>
            </a:r>
            <a:r>
              <a:rPr lang="en-CA" sz="1800" i="1" dirty="0"/>
              <a:t> Meeting on Discourse and Dialogue. 2014</a:t>
            </a:r>
            <a:r>
              <a:rPr lang="en-CA" sz="1800" dirty="0"/>
              <a:t>.</a:t>
            </a:r>
          </a:p>
          <a:p>
            <a:pPr eaLnBrk="1" hangingPunct="1">
              <a:lnSpc>
                <a:spcPct val="80000"/>
              </a:lnSpc>
            </a:pPr>
            <a:r>
              <a:rPr lang="en-US" sz="2000" dirty="0"/>
              <a:t>Evaluating machine learning algorithms for email thread summarization (J. Ulrich) </a:t>
            </a:r>
            <a:r>
              <a:rPr lang="en-US" sz="1800" dirty="0"/>
              <a:t>in the </a:t>
            </a:r>
            <a:r>
              <a:rPr lang="en-US" sz="1800" i="1" dirty="0"/>
              <a:t>3rd Int'l AAAI Conference on Weblogs and Social Media</a:t>
            </a:r>
            <a:r>
              <a:rPr lang="en-US" sz="1800" dirty="0"/>
              <a:t>, San Jose, CA, 2009</a:t>
            </a:r>
            <a:endParaRPr lang="en-US" sz="2000" dirty="0"/>
          </a:p>
          <a:p>
            <a:pPr eaLnBrk="1" hangingPunct="1">
              <a:lnSpc>
                <a:spcPct val="80000"/>
              </a:lnSpc>
            </a:pPr>
            <a:r>
              <a:rPr lang="en-US" sz="2000" dirty="0"/>
              <a:t>Summarization of Evaluative Text: the role of </a:t>
            </a:r>
            <a:r>
              <a:rPr lang="en-US" sz="2000" dirty="0" err="1"/>
              <a:t>controversiality</a:t>
            </a:r>
            <a:r>
              <a:rPr lang="en-US" sz="2000" dirty="0"/>
              <a:t> (J. Cheung)  </a:t>
            </a:r>
            <a:r>
              <a:rPr lang="en-US" sz="1800" dirty="0"/>
              <a:t>in the </a:t>
            </a:r>
            <a:r>
              <a:rPr lang="en-US" sz="1800" i="1" dirty="0"/>
              <a:t>Int. Conf. on Natural Language Generation. (INLG 2008), Salt Fork, Ohio, USA, June 12-14, 2008</a:t>
            </a:r>
            <a:endParaRPr lang="en-US" sz="2400" dirty="0">
              <a:solidFill>
                <a:schemeClr val="accent2"/>
              </a:solidFill>
            </a:endParaRPr>
          </a:p>
          <a:p>
            <a:pPr eaLnBrk="1" hangingPunct="1">
              <a:lnSpc>
                <a:spcPct val="80000"/>
              </a:lnSpc>
            </a:pPr>
            <a:r>
              <a:rPr lang="en-US" sz="2400" dirty="0">
                <a:solidFill>
                  <a:schemeClr val="accent2"/>
                </a:solidFill>
              </a:rPr>
              <a:t>Many more samples at the course webpage….</a:t>
            </a:r>
            <a:endParaRPr lang="en-US" sz="2400" dirty="0"/>
          </a:p>
        </p:txBody>
      </p:sp>
      <p:sp>
        <p:nvSpPr>
          <p:cNvPr id="2" name="Footer Placeholder 1"/>
          <p:cNvSpPr>
            <a:spLocks noGrp="1"/>
          </p:cNvSpPr>
          <p:nvPr>
            <p:ph type="ftr" sz="quarter" idx="11"/>
          </p:nvPr>
        </p:nvSpPr>
        <p:spPr>
          <a:xfrm>
            <a:off x="3505200" y="6553200"/>
            <a:ext cx="2895600" cy="457200"/>
          </a:xfrm>
        </p:spPr>
        <p:txBody>
          <a:bodyPr/>
          <a:lstStyle/>
          <a:p>
            <a:pPr>
              <a:defRPr/>
            </a:pPr>
            <a:r>
              <a:rPr lang="en-US"/>
              <a:t>CPSC 503, Lecture 1</a:t>
            </a:r>
            <a:endParaRPr lang="en-US" dirty="0"/>
          </a:p>
        </p:txBody>
      </p:sp>
    </p:spTree>
    <p:extLst>
      <p:ext uri="{BB962C8B-B14F-4D97-AF65-F5344CB8AC3E}">
        <p14:creationId xmlns:p14="http://schemas.microsoft.com/office/powerpoint/2010/main" val="3190188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a:t>CPSC 503, Lecture 1</a:t>
            </a:r>
          </a:p>
        </p:txBody>
      </p:sp>
      <p:sp>
        <p:nvSpPr>
          <p:cNvPr id="30724" name="Slide Number Placeholder 5"/>
          <p:cNvSpPr>
            <a:spLocks noGrp="1"/>
          </p:cNvSpPr>
          <p:nvPr>
            <p:ph type="sldNum" sz="quarter" idx="12"/>
          </p:nvPr>
        </p:nvSpPr>
        <p:spPr>
          <a:noFill/>
        </p:spPr>
        <p:txBody>
          <a:bodyPr/>
          <a:lstStyle/>
          <a:p>
            <a:fld id="{9CDC4CA7-3776-42C7-A0DC-9B149BCD0959}" type="slidenum">
              <a:rPr lang="en-US" smtClean="0"/>
              <a:pPr/>
              <a:t>61</a:t>
            </a:fld>
            <a:endParaRPr lang="en-US"/>
          </a:p>
        </p:txBody>
      </p:sp>
      <p:sp>
        <p:nvSpPr>
          <p:cNvPr id="30725" name="Rectangle 2"/>
          <p:cNvSpPr>
            <a:spLocks noGrp="1" noChangeArrowheads="1"/>
          </p:cNvSpPr>
          <p:nvPr>
            <p:ph type="title"/>
          </p:nvPr>
        </p:nvSpPr>
        <p:spPr>
          <a:xfrm>
            <a:off x="-228600" y="0"/>
            <a:ext cx="9372600" cy="1143000"/>
          </a:xfrm>
        </p:spPr>
        <p:txBody>
          <a:bodyPr/>
          <a:lstStyle/>
          <a:p>
            <a:pPr eaLnBrk="1" hangingPunct="1"/>
            <a:r>
              <a:rPr lang="en-US" dirty="0"/>
              <a:t>Final Pedagogical Project</a:t>
            </a:r>
          </a:p>
        </p:txBody>
      </p:sp>
      <p:sp>
        <p:nvSpPr>
          <p:cNvPr id="30726" name="Rectangle 3"/>
          <p:cNvSpPr>
            <a:spLocks noGrp="1" noChangeArrowheads="1"/>
          </p:cNvSpPr>
          <p:nvPr>
            <p:ph type="body" idx="1"/>
          </p:nvPr>
        </p:nvSpPr>
        <p:spPr>
          <a:xfrm>
            <a:off x="228600" y="990600"/>
            <a:ext cx="8534400" cy="4953000"/>
          </a:xfrm>
        </p:spPr>
        <p:txBody>
          <a:bodyPr/>
          <a:lstStyle/>
          <a:p>
            <a:pPr eaLnBrk="1" hangingPunct="1">
              <a:lnSpc>
                <a:spcPct val="90000"/>
              </a:lnSpc>
            </a:pPr>
            <a:r>
              <a:rPr lang="en-US" sz="2800" dirty="0"/>
              <a:t>Make “small” contribution to NLP education</a:t>
            </a:r>
          </a:p>
          <a:p>
            <a:pPr lvl="1" eaLnBrk="1" hangingPunct="1">
              <a:lnSpc>
                <a:spcPct val="90000"/>
              </a:lnSpc>
            </a:pPr>
            <a:r>
              <a:rPr lang="en-US" sz="2400" dirty="0"/>
              <a:t>Select an </a:t>
            </a:r>
            <a:r>
              <a:rPr lang="en-US" sz="2400" b="1" dirty="0"/>
              <a:t>advanced topic </a:t>
            </a:r>
            <a:r>
              <a:rPr lang="en-US" sz="2400" dirty="0"/>
              <a:t>that was not covered in class (or was only covered partially/superficially)</a:t>
            </a:r>
          </a:p>
          <a:p>
            <a:pPr lvl="1" eaLnBrk="1" hangingPunct="1">
              <a:lnSpc>
                <a:spcPct val="90000"/>
              </a:lnSpc>
            </a:pPr>
            <a:r>
              <a:rPr lang="en-US" sz="2400" dirty="0"/>
              <a:t>Read/View several educational materials about it (e.g., textbook </a:t>
            </a:r>
            <a:r>
              <a:rPr lang="en-US" sz="2400" dirty="0" err="1"/>
              <a:t>chp</a:t>
            </a:r>
            <a:r>
              <a:rPr lang="en-US" sz="2400" dirty="0"/>
              <a:t>., tutorials, </a:t>
            </a:r>
            <a:r>
              <a:rPr lang="en-US" sz="2400" dirty="0" err="1"/>
              <a:t>wikipedia</a:t>
            </a:r>
            <a:r>
              <a:rPr lang="en-US" sz="2400" dirty="0"/>
              <a:t>, MOOCs ….)</a:t>
            </a:r>
          </a:p>
          <a:p>
            <a:pPr lvl="1" eaLnBrk="1" hangingPunct="1">
              <a:lnSpc>
                <a:spcPct val="90000"/>
              </a:lnSpc>
            </a:pPr>
            <a:r>
              <a:rPr lang="en-US" sz="2400" dirty="0"/>
              <a:t>Select material for the target students</a:t>
            </a:r>
          </a:p>
          <a:p>
            <a:pPr lvl="1" eaLnBrk="1" hangingPunct="1">
              <a:lnSpc>
                <a:spcPct val="90000"/>
              </a:lnSpc>
            </a:pPr>
            <a:r>
              <a:rPr lang="en-US" sz="2400" dirty="0"/>
              <a:t>Summarize material and prepare a lecture about your topic. Specify Learning Goals. </a:t>
            </a:r>
          </a:p>
          <a:p>
            <a:pPr lvl="1" eaLnBrk="1" hangingPunct="1">
              <a:lnSpc>
                <a:spcPct val="90000"/>
              </a:lnSpc>
            </a:pPr>
            <a:r>
              <a:rPr lang="en-US" sz="2400" dirty="0"/>
              <a:t>Develop an assignment to test the learning goals and  work out the solution.</a:t>
            </a:r>
          </a:p>
          <a:p>
            <a:pPr eaLnBrk="1" hangingPunct="1">
              <a:lnSpc>
                <a:spcPct val="90000"/>
              </a:lnSpc>
            </a:pPr>
            <a:r>
              <a:rPr lang="en-US" sz="2800" dirty="0"/>
              <a:t>These can be done in groups (max 2?)</a:t>
            </a:r>
          </a:p>
          <a:p>
            <a:pPr eaLnBrk="1" hangingPunct="1">
              <a:lnSpc>
                <a:spcPct val="90000"/>
              </a:lnSpc>
            </a:pPr>
            <a:r>
              <a:rPr lang="en-US" sz="2800" dirty="0"/>
              <a:t>List of possible topics (coming soon)</a:t>
            </a:r>
          </a:p>
          <a:p>
            <a:pPr eaLnBrk="1" hangingPunct="1">
              <a:lnSpc>
                <a:spcPct val="90000"/>
              </a:lnSpc>
              <a:buNone/>
            </a:pPr>
            <a:endParaRPr lang="en-US" sz="2800" dirty="0"/>
          </a:p>
        </p:txBody>
      </p:sp>
      <p:sp>
        <p:nvSpPr>
          <p:cNvPr id="7" name="5-Point Star 6"/>
          <p:cNvSpPr/>
          <p:nvPr/>
        </p:nvSpPr>
        <p:spPr>
          <a:xfrm>
            <a:off x="8458200" y="609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p:spPr>
        <p:txBody>
          <a:bodyPr/>
          <a:lstStyle/>
          <a:p>
            <a:r>
              <a:rPr lang="en-US"/>
              <a:t>CPSC 503, Lecture 1</a:t>
            </a:r>
          </a:p>
        </p:txBody>
      </p:sp>
      <p:sp>
        <p:nvSpPr>
          <p:cNvPr id="31748" name="Slide Number Placeholder 5"/>
          <p:cNvSpPr>
            <a:spLocks noGrp="1"/>
          </p:cNvSpPr>
          <p:nvPr>
            <p:ph type="sldNum" sz="quarter" idx="12"/>
          </p:nvPr>
        </p:nvSpPr>
        <p:spPr>
          <a:noFill/>
        </p:spPr>
        <p:txBody>
          <a:bodyPr/>
          <a:lstStyle/>
          <a:p>
            <a:fld id="{E5B029C9-F7A7-4A89-87AA-81E323AD0207}" type="slidenum">
              <a:rPr lang="en-US" smtClean="0"/>
              <a:pPr/>
              <a:t>62</a:t>
            </a:fld>
            <a:endParaRPr lang="en-US"/>
          </a:p>
        </p:txBody>
      </p:sp>
      <p:sp>
        <p:nvSpPr>
          <p:cNvPr id="31749" name="Rectangle 2"/>
          <p:cNvSpPr>
            <a:spLocks noGrp="1" noChangeArrowheads="1"/>
          </p:cNvSpPr>
          <p:nvPr>
            <p:ph type="title"/>
          </p:nvPr>
        </p:nvSpPr>
        <p:spPr/>
        <p:txBody>
          <a:bodyPr/>
          <a:lstStyle/>
          <a:p>
            <a:pPr eaLnBrk="1" hangingPunct="1"/>
            <a:r>
              <a:rPr lang="en-US" dirty="0"/>
              <a:t>Communication: UBC Canvas</a:t>
            </a:r>
          </a:p>
        </p:txBody>
      </p:sp>
      <p:sp>
        <p:nvSpPr>
          <p:cNvPr id="31750" name="Rectangle 3"/>
          <p:cNvSpPr>
            <a:spLocks noGrp="1" noChangeArrowheads="1"/>
          </p:cNvSpPr>
          <p:nvPr>
            <p:ph type="body" idx="1"/>
          </p:nvPr>
        </p:nvSpPr>
        <p:spPr>
          <a:xfrm>
            <a:off x="152400" y="1905000"/>
            <a:ext cx="8839200" cy="4114800"/>
          </a:xfrm>
        </p:spPr>
        <p:txBody>
          <a:bodyPr/>
          <a:lstStyle/>
          <a:p>
            <a:pPr eaLnBrk="1" hangingPunct="1">
              <a:lnSpc>
                <a:spcPct val="90000"/>
              </a:lnSpc>
            </a:pPr>
            <a:r>
              <a:rPr lang="en-US" dirty="0"/>
              <a:t>Announcements</a:t>
            </a:r>
          </a:p>
          <a:p>
            <a:pPr eaLnBrk="1" hangingPunct="1">
              <a:lnSpc>
                <a:spcPct val="90000"/>
              </a:lnSpc>
            </a:pPr>
            <a:r>
              <a:rPr lang="en-US" dirty="0"/>
              <a:t>Link on course Web page</a:t>
            </a:r>
          </a:p>
          <a:p>
            <a:pPr eaLnBrk="1" hangingPunct="1">
              <a:lnSpc>
                <a:spcPct val="90000"/>
              </a:lnSpc>
            </a:pPr>
            <a:r>
              <a:rPr lang="en-US" dirty="0"/>
              <a:t>Assignments posted there</a:t>
            </a:r>
          </a:p>
          <a:p>
            <a:pPr eaLnBrk="1" hangingPunct="1">
              <a:lnSpc>
                <a:spcPct val="90000"/>
              </a:lnSpc>
            </a:pPr>
            <a:r>
              <a:rPr lang="en-US" dirty="0"/>
              <a:t>Questions about assignments</a:t>
            </a:r>
          </a:p>
          <a:p>
            <a:pPr eaLnBrk="1" hangingPunct="1">
              <a:lnSpc>
                <a:spcPct val="90000"/>
              </a:lnSpc>
            </a:pPr>
            <a:r>
              <a:rPr lang="en-US" dirty="0"/>
              <a:t>Questions about readings</a:t>
            </a:r>
          </a:p>
          <a:p>
            <a:pPr eaLnBrk="1" hangingPunct="1">
              <a:lnSpc>
                <a:spcPct val="90000"/>
              </a:lnSpc>
            </a:pPr>
            <a:r>
              <a:rPr lang="en-US" dirty="0"/>
              <a:t>Recording of the lectures</a:t>
            </a:r>
          </a:p>
          <a:p>
            <a:pPr eaLnBrk="1" hangingPunct="1">
              <a:lnSpc>
                <a:spcPct val="90000"/>
              </a:lnSpc>
            </a:pPr>
            <a:r>
              <a:rPr lang="en-US" dirty="0"/>
              <a:t>…..</a:t>
            </a:r>
          </a:p>
          <a:p>
            <a:pPr eaLnBrk="1" hangingPunct="1">
              <a:lnSpc>
                <a:spcPct val="90000"/>
              </a:lnSpc>
            </a:pPr>
            <a:endParaRPr lang="en-US" dirty="0"/>
          </a:p>
          <a:p>
            <a:pPr eaLnBrk="1" hangingPunct="1">
              <a:lnSpc>
                <a:spcPct val="90000"/>
              </a:lnSpc>
              <a:buFontTx/>
              <a:buNone/>
            </a:pPr>
            <a:endParaRPr lang="en-US" dirty="0">
              <a:solidFill>
                <a:schemeClr val="accent2"/>
              </a:solidFill>
            </a:endParaRPr>
          </a:p>
          <a:p>
            <a:pPr eaLnBrk="1" hangingPunct="1">
              <a:lnSpc>
                <a:spcPct val="90000"/>
              </a:lnSpc>
              <a:buFontTx/>
              <a:buNone/>
            </a:pPr>
            <a:endParaRPr lang="en-US" sz="3600" dirty="0">
              <a:solidFill>
                <a:schemeClr val="accent2"/>
              </a:solidFill>
            </a:endParaRPr>
          </a:p>
          <a:p>
            <a:pPr eaLnBrk="1" hangingPunct="1">
              <a:lnSpc>
                <a:spcPct val="90000"/>
              </a:lnSpc>
            </a:pPr>
            <a:endParaRPr lang="en-US" sz="3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xfrm>
            <a:off x="3352800" y="6477000"/>
            <a:ext cx="2895600" cy="457200"/>
          </a:xfrm>
          <a:noFill/>
        </p:spPr>
        <p:txBody>
          <a:bodyPr/>
          <a:lstStyle/>
          <a:p>
            <a:r>
              <a:rPr lang="en-US"/>
              <a:t>CPSC 503, Lecture 1</a:t>
            </a:r>
          </a:p>
        </p:txBody>
      </p:sp>
      <p:sp>
        <p:nvSpPr>
          <p:cNvPr id="32772" name="Slide Number Placeholder 5"/>
          <p:cNvSpPr>
            <a:spLocks noGrp="1"/>
          </p:cNvSpPr>
          <p:nvPr>
            <p:ph type="sldNum" sz="quarter" idx="12"/>
          </p:nvPr>
        </p:nvSpPr>
        <p:spPr>
          <a:xfrm>
            <a:off x="6781800" y="6477000"/>
            <a:ext cx="1905000" cy="457200"/>
          </a:xfrm>
          <a:noFill/>
        </p:spPr>
        <p:txBody>
          <a:bodyPr/>
          <a:lstStyle/>
          <a:p>
            <a:fld id="{C95E03F8-17E2-480D-8669-3ABB9FEAA973}" type="slidenum">
              <a:rPr lang="en-US" smtClean="0"/>
              <a:pPr/>
              <a:t>63</a:t>
            </a:fld>
            <a:endParaRPr lang="en-US"/>
          </a:p>
        </p:txBody>
      </p:sp>
      <p:sp>
        <p:nvSpPr>
          <p:cNvPr id="32773" name="Rectangle 2"/>
          <p:cNvSpPr>
            <a:spLocks noGrp="1" noChangeArrowheads="1"/>
          </p:cNvSpPr>
          <p:nvPr>
            <p:ph type="title"/>
          </p:nvPr>
        </p:nvSpPr>
        <p:spPr>
          <a:xfrm>
            <a:off x="76200" y="1219200"/>
            <a:ext cx="4419600" cy="1143000"/>
          </a:xfrm>
        </p:spPr>
        <p:txBody>
          <a:bodyPr/>
          <a:lstStyle/>
          <a:p>
            <a:pPr eaLnBrk="1" hangingPunct="1"/>
            <a:r>
              <a:rPr lang="en-US" dirty="0"/>
              <a:t>Course Web Page</a:t>
            </a:r>
          </a:p>
        </p:txBody>
      </p:sp>
      <p:sp>
        <p:nvSpPr>
          <p:cNvPr id="32774" name="Rectangle 4"/>
          <p:cNvSpPr>
            <a:spLocks noChangeArrowheads="1"/>
          </p:cNvSpPr>
          <p:nvPr/>
        </p:nvSpPr>
        <p:spPr bwMode="auto">
          <a:xfrm>
            <a:off x="76200" y="3325623"/>
            <a:ext cx="9144000" cy="28194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The course web page (under construction!) can be found on Canvas and also at my homepage and at .</a:t>
            </a:r>
          </a:p>
          <a:p>
            <a:pPr marL="342900" indent="-342900">
              <a:spcBef>
                <a:spcPct val="20000"/>
              </a:spcBef>
            </a:pPr>
            <a:r>
              <a:rPr lang="en-US" sz="2000" dirty="0">
                <a:solidFill>
                  <a:schemeClr val="accent2"/>
                </a:solidFill>
                <a:latin typeface="Comic Sans MS" pitchFamily="66" charset="0"/>
              </a:rPr>
              <a:t>http://www.cs.ubc.ca/~carenini/TEACHING/CPSC503-21/503-21.html</a:t>
            </a:r>
          </a:p>
          <a:p>
            <a:pPr marL="342900" indent="-342900">
              <a:spcBef>
                <a:spcPct val="20000"/>
              </a:spcBef>
            </a:pPr>
            <a:r>
              <a:rPr lang="en-US" sz="2800" dirty="0">
                <a:latin typeface="Comic Sans MS" pitchFamily="66" charset="0"/>
              </a:rPr>
              <a:t>It will include the syllabus, lecture notes, assignments, additional resources, instructions for projects and readings etc.</a:t>
            </a:r>
          </a:p>
          <a:p>
            <a:pPr marL="342900" indent="-342900">
              <a:spcBef>
                <a:spcPct val="20000"/>
              </a:spcBef>
            </a:pPr>
            <a:r>
              <a:rPr lang="en-US" sz="2800" dirty="0">
                <a:latin typeface="Comic Sans MS" pitchFamily="66" charset="0"/>
              </a:rPr>
              <a:t>You should check it often for new stuff.</a:t>
            </a:r>
          </a:p>
        </p:txBody>
      </p:sp>
      <p:pic>
        <p:nvPicPr>
          <p:cNvPr id="3" name="Picture 2">
            <a:extLst>
              <a:ext uri="{FF2B5EF4-FFF2-40B4-BE49-F238E27FC236}">
                <a16:creationId xmlns:a16="http://schemas.microsoft.com/office/drawing/2014/main" id="{9D31336D-C953-4B95-91F6-F2463246FAE4}"/>
              </a:ext>
            </a:extLst>
          </p:cNvPr>
          <p:cNvPicPr>
            <a:picLocks noChangeAspect="1"/>
          </p:cNvPicPr>
          <p:nvPr/>
        </p:nvPicPr>
        <p:blipFill>
          <a:blip r:embed="rId3"/>
          <a:stretch>
            <a:fillRect/>
          </a:stretch>
        </p:blipFill>
        <p:spPr>
          <a:xfrm>
            <a:off x="3962400" y="125755"/>
            <a:ext cx="4038600" cy="327270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a:t>CPSC 503, Lecture 1</a:t>
            </a:r>
          </a:p>
        </p:txBody>
      </p:sp>
      <p:sp>
        <p:nvSpPr>
          <p:cNvPr id="33796" name="Slide Number Placeholder 5"/>
          <p:cNvSpPr>
            <a:spLocks noGrp="1"/>
          </p:cNvSpPr>
          <p:nvPr>
            <p:ph type="sldNum" sz="quarter" idx="12"/>
          </p:nvPr>
        </p:nvSpPr>
        <p:spPr>
          <a:noFill/>
        </p:spPr>
        <p:txBody>
          <a:bodyPr/>
          <a:lstStyle/>
          <a:p>
            <a:fld id="{E6BF02AB-9552-402F-8185-A267130D7DD6}" type="slidenum">
              <a:rPr lang="en-US" smtClean="0"/>
              <a:pPr/>
              <a:t>64</a:t>
            </a:fld>
            <a:endParaRPr lang="en-US"/>
          </a:p>
        </p:txBody>
      </p:sp>
      <p:sp>
        <p:nvSpPr>
          <p:cNvPr id="33797" name="Rectangle 2"/>
          <p:cNvSpPr>
            <a:spLocks noGrp="1" noChangeArrowheads="1"/>
          </p:cNvSpPr>
          <p:nvPr>
            <p:ph type="title"/>
          </p:nvPr>
        </p:nvSpPr>
        <p:spPr/>
        <p:txBody>
          <a:bodyPr/>
          <a:lstStyle/>
          <a:p>
            <a:pPr eaLnBrk="1" hangingPunct="1"/>
            <a:r>
              <a:rPr lang="en-US" dirty="0"/>
              <a:t>Today Sept 9</a:t>
            </a:r>
          </a:p>
        </p:txBody>
      </p:sp>
      <p:sp>
        <p:nvSpPr>
          <p:cNvPr id="33798" name="Rectangle 3"/>
          <p:cNvSpPr>
            <a:spLocks noGrp="1" noChangeArrowheads="1"/>
          </p:cNvSpPr>
          <p:nvPr>
            <p:ph type="body" idx="1"/>
          </p:nvPr>
        </p:nvSpPr>
        <p:spPr/>
        <p:txBody>
          <a:bodyPr/>
          <a:lstStyle/>
          <a:p>
            <a:pPr eaLnBrk="1" hangingPunct="1"/>
            <a:r>
              <a:rPr lang="en-US"/>
              <a:t>Overview of the field</a:t>
            </a:r>
          </a:p>
          <a:p>
            <a:pPr eaLnBrk="1" hangingPunct="1"/>
            <a:r>
              <a:rPr lang="en-US">
                <a:solidFill>
                  <a:schemeClr val="tx2"/>
                </a:solidFill>
              </a:rPr>
              <a:t>Overview of course </a:t>
            </a:r>
          </a:p>
          <a:p>
            <a:pPr lvl="1" eaLnBrk="1" hangingPunct="1"/>
            <a:r>
              <a:rPr lang="en-US">
                <a:solidFill>
                  <a:schemeClr val="tx2"/>
                </a:solidFill>
              </a:rPr>
              <a:t>Background knowledge</a:t>
            </a:r>
          </a:p>
          <a:p>
            <a:pPr lvl="1" eaLnBrk="1" hangingPunct="1"/>
            <a:r>
              <a:rPr lang="en-US">
                <a:solidFill>
                  <a:schemeClr val="tx2"/>
                </a:solidFill>
              </a:rPr>
              <a:t>Topics</a:t>
            </a:r>
          </a:p>
          <a:p>
            <a:pPr lvl="1" eaLnBrk="1" hangingPunct="1"/>
            <a:r>
              <a:rPr lang="en-US">
                <a:solidFill>
                  <a:schemeClr val="tx2"/>
                </a:solidFill>
              </a:rPr>
              <a:t>Activities and Grading</a:t>
            </a:r>
          </a:p>
          <a:p>
            <a:pPr lvl="1" eaLnBrk="1" hangingPunct="1"/>
            <a:r>
              <a:rPr lang="en-US">
                <a:solidFill>
                  <a:schemeClr val="tx2"/>
                </a:solidFill>
              </a:rPr>
              <a:t>Administrative Stuff</a:t>
            </a:r>
          </a:p>
          <a:p>
            <a:pPr eaLnBrk="1" hangingPunct="1"/>
            <a:r>
              <a:rPr lang="en-US">
                <a:solidFill>
                  <a:schemeClr val="accent2"/>
                </a:solidFill>
              </a:rPr>
              <a:t>Introductions </a:t>
            </a:r>
            <a:r>
              <a:rPr lang="en-US" sz="2800" i="1">
                <a:solidFill>
                  <a:schemeClr val="accent2"/>
                </a:solidFill>
              </a:rPr>
              <a:t>(if time left)</a:t>
            </a:r>
            <a:endParaRPr lang="en-US" i="1">
              <a:solidFill>
                <a:schemeClr val="accent2"/>
              </a:solidFill>
            </a:endParaRPr>
          </a:p>
          <a:p>
            <a:pPr eaLnBrk="1" hangingPunct="1"/>
            <a:endParaRPr lang="en-US">
              <a:solidFill>
                <a:schemeClr val="accent2"/>
              </a:solidFill>
            </a:endParaRPr>
          </a:p>
          <a:p>
            <a:pPr eaLnBrk="1" hangingPunct="1">
              <a:buFontTx/>
              <a:buNone/>
            </a:pP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5"/>
          <p:cNvSpPr>
            <a:spLocks noGrp="1"/>
          </p:cNvSpPr>
          <p:nvPr>
            <p:ph type="ftr" sz="quarter" idx="11"/>
          </p:nvPr>
        </p:nvSpPr>
        <p:spPr>
          <a:noFill/>
        </p:spPr>
        <p:txBody>
          <a:bodyPr/>
          <a:lstStyle/>
          <a:p>
            <a:r>
              <a:rPr lang="en-US"/>
              <a:t>CPSC 503, Lecture 1</a:t>
            </a:r>
          </a:p>
        </p:txBody>
      </p:sp>
      <p:sp>
        <p:nvSpPr>
          <p:cNvPr id="34820" name="Slide Number Placeholder 6"/>
          <p:cNvSpPr>
            <a:spLocks noGrp="1"/>
          </p:cNvSpPr>
          <p:nvPr>
            <p:ph type="sldNum" sz="quarter" idx="12"/>
          </p:nvPr>
        </p:nvSpPr>
        <p:spPr>
          <a:noFill/>
        </p:spPr>
        <p:txBody>
          <a:bodyPr/>
          <a:lstStyle/>
          <a:p>
            <a:fld id="{0F16273E-123E-4ABA-9B80-750E617BE552}" type="slidenum">
              <a:rPr lang="en-US" smtClean="0"/>
              <a:pPr/>
              <a:t>65</a:t>
            </a:fld>
            <a:endParaRPr lang="en-US"/>
          </a:p>
        </p:txBody>
      </p:sp>
      <p:sp>
        <p:nvSpPr>
          <p:cNvPr id="34821" name="Rectangle 2"/>
          <p:cNvSpPr>
            <a:spLocks noGrp="1" noChangeArrowheads="1"/>
          </p:cNvSpPr>
          <p:nvPr>
            <p:ph type="title"/>
          </p:nvPr>
        </p:nvSpPr>
        <p:spPr/>
        <p:txBody>
          <a:bodyPr/>
          <a:lstStyle/>
          <a:p>
            <a:pPr eaLnBrk="1" hangingPunct="1"/>
            <a:r>
              <a:rPr lang="en-US" dirty="0"/>
              <a:t>Introductions</a:t>
            </a:r>
          </a:p>
        </p:txBody>
      </p:sp>
      <p:sp>
        <p:nvSpPr>
          <p:cNvPr id="34822" name="Rectangle 3"/>
          <p:cNvSpPr>
            <a:spLocks noGrp="1" noChangeArrowheads="1"/>
          </p:cNvSpPr>
          <p:nvPr>
            <p:ph type="body" sz="half" idx="1"/>
          </p:nvPr>
        </p:nvSpPr>
        <p:spPr>
          <a:xfrm>
            <a:off x="685800" y="1676400"/>
            <a:ext cx="7924800" cy="4114800"/>
          </a:xfrm>
        </p:spPr>
        <p:txBody>
          <a:bodyPr/>
          <a:lstStyle/>
          <a:p>
            <a:pPr eaLnBrk="1" hangingPunct="1"/>
            <a:r>
              <a:rPr lang="en-US" dirty="0"/>
              <a:t>Your Name</a:t>
            </a:r>
          </a:p>
          <a:p>
            <a:pPr eaLnBrk="1" hangingPunct="1"/>
            <a:r>
              <a:rPr lang="en-US" dirty="0"/>
              <a:t>Previous experience in NLP?</a:t>
            </a:r>
          </a:p>
          <a:p>
            <a:pPr eaLnBrk="1" hangingPunct="1"/>
            <a:r>
              <a:rPr lang="en-US" dirty="0"/>
              <a:t>Why are you interested in NLP?</a:t>
            </a:r>
          </a:p>
          <a:p>
            <a:pPr eaLnBrk="1" hangingPunct="1">
              <a:lnSpc>
                <a:spcPct val="90000"/>
              </a:lnSpc>
            </a:pPr>
            <a:r>
              <a:rPr lang="en-US" dirty="0"/>
              <a:t>Are you thinking of NLP as your main research area? If not, what else do you want to specialize in….</a:t>
            </a:r>
          </a:p>
          <a:p>
            <a:pPr eaLnBrk="1" hangingPunct="1"/>
            <a:r>
              <a:rPr lang="en-US" dirty="0"/>
              <a:t>Anything else…………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4"/>
          <p:cNvSpPr>
            <a:spLocks noGrp="1"/>
          </p:cNvSpPr>
          <p:nvPr>
            <p:ph type="ftr" sz="quarter" idx="11"/>
          </p:nvPr>
        </p:nvSpPr>
        <p:spPr>
          <a:noFill/>
        </p:spPr>
        <p:txBody>
          <a:bodyPr/>
          <a:lstStyle/>
          <a:p>
            <a:r>
              <a:rPr lang="en-US"/>
              <a:t>CPSC 503, Lecture 1</a:t>
            </a:r>
          </a:p>
        </p:txBody>
      </p:sp>
      <p:sp>
        <p:nvSpPr>
          <p:cNvPr id="35844" name="Slide Number Placeholder 5"/>
          <p:cNvSpPr>
            <a:spLocks noGrp="1"/>
          </p:cNvSpPr>
          <p:nvPr>
            <p:ph type="sldNum" sz="quarter" idx="12"/>
          </p:nvPr>
        </p:nvSpPr>
        <p:spPr>
          <a:noFill/>
        </p:spPr>
        <p:txBody>
          <a:bodyPr/>
          <a:lstStyle/>
          <a:p>
            <a:fld id="{98FCF010-471C-4895-8895-04C4B9EF6D6E}" type="slidenum">
              <a:rPr lang="en-US" smtClean="0"/>
              <a:pPr/>
              <a:t>66</a:t>
            </a:fld>
            <a:endParaRPr lang="en-US"/>
          </a:p>
        </p:txBody>
      </p:sp>
      <p:sp>
        <p:nvSpPr>
          <p:cNvPr id="35845" name="Rectangle 2"/>
          <p:cNvSpPr>
            <a:spLocks noGrp="1" noChangeArrowheads="1"/>
          </p:cNvSpPr>
          <p:nvPr>
            <p:ph type="title"/>
          </p:nvPr>
        </p:nvSpPr>
        <p:spPr>
          <a:xfrm>
            <a:off x="685800" y="76200"/>
            <a:ext cx="7772400" cy="1143000"/>
          </a:xfrm>
        </p:spPr>
        <p:txBody>
          <a:bodyPr/>
          <a:lstStyle/>
          <a:p>
            <a:pPr eaLnBrk="1" hangingPunct="1"/>
            <a:r>
              <a:rPr lang="en-US" dirty="0"/>
              <a:t>For Next Time</a:t>
            </a:r>
          </a:p>
        </p:txBody>
      </p:sp>
      <p:sp>
        <p:nvSpPr>
          <p:cNvPr id="35846" name="Rectangle 3"/>
          <p:cNvSpPr>
            <a:spLocks noGrp="1" noChangeArrowheads="1"/>
          </p:cNvSpPr>
          <p:nvPr>
            <p:ph type="body" idx="1"/>
          </p:nvPr>
        </p:nvSpPr>
        <p:spPr>
          <a:xfrm>
            <a:off x="838200" y="1371600"/>
            <a:ext cx="7772400" cy="4419600"/>
          </a:xfrm>
        </p:spPr>
        <p:txBody>
          <a:bodyPr/>
          <a:lstStyle/>
          <a:p>
            <a:pPr eaLnBrk="1" hangingPunct="1"/>
            <a:r>
              <a:rPr lang="en-US" dirty="0"/>
              <a:t>Fill out </a:t>
            </a:r>
            <a:r>
              <a:rPr lang="en-US" dirty="0">
                <a:solidFill>
                  <a:schemeClr val="accent6"/>
                </a:solidFill>
              </a:rPr>
              <a:t>Google form</a:t>
            </a:r>
            <a:r>
              <a:rPr lang="en-US" dirty="0"/>
              <a:t>.</a:t>
            </a:r>
          </a:p>
          <a:p>
            <a:pPr eaLnBrk="1" hangingPunct="1"/>
            <a:r>
              <a:rPr lang="en-US" dirty="0"/>
              <a:t>Read </a:t>
            </a:r>
            <a:r>
              <a:rPr lang="en-US" dirty="0">
                <a:solidFill>
                  <a:schemeClr val="accent6"/>
                </a:solidFill>
              </a:rPr>
              <a:t>Chapter 1</a:t>
            </a:r>
            <a:r>
              <a:rPr lang="en-US" dirty="0"/>
              <a:t> (including 1.6 brief history ) </a:t>
            </a:r>
            <a:r>
              <a:rPr lang="en-US" dirty="0">
                <a:solidFill>
                  <a:schemeClr val="accent6"/>
                </a:solidFill>
              </a:rPr>
              <a:t>and 2</a:t>
            </a:r>
            <a:r>
              <a:rPr lang="en-US" dirty="0"/>
              <a:t> of textbook (</a:t>
            </a:r>
            <a:r>
              <a:rPr lang="en-US" i="1" dirty="0"/>
              <a:t>Both available on course webpage</a:t>
            </a:r>
            <a:r>
              <a:rPr lang="en-US" dirty="0"/>
              <a:t>) </a:t>
            </a:r>
          </a:p>
          <a:p>
            <a:pPr eaLnBrk="1" hangingPunct="1"/>
            <a:r>
              <a:rPr lang="en-US" dirty="0"/>
              <a:t>Chapter 2 is </a:t>
            </a:r>
            <a:r>
              <a:rPr lang="en-US" dirty="0">
                <a:solidFill>
                  <a:schemeClr val="accent2"/>
                </a:solidFill>
              </a:rPr>
              <a:t>background knowledge</a:t>
            </a:r>
            <a:r>
              <a:rPr lang="en-US" dirty="0"/>
              <a:t>.</a:t>
            </a:r>
          </a:p>
          <a:p>
            <a:pPr eaLnBrk="1" hangingPunct="1"/>
            <a:r>
              <a:rPr lang="en-US" dirty="0"/>
              <a:t>We will start  </a:t>
            </a:r>
            <a:r>
              <a:rPr lang="en-US" dirty="0">
                <a:solidFill>
                  <a:schemeClr val="accent2"/>
                </a:solidFill>
              </a:rPr>
              <a:t>Chapter 3 </a:t>
            </a:r>
            <a:r>
              <a:rPr lang="en-US" dirty="0"/>
              <a:t>on Mon</a:t>
            </a:r>
          </a:p>
          <a:p>
            <a:pPr eaLnBrk="1" hangingPunct="1"/>
            <a:r>
              <a:rPr lang="en-US" dirty="0">
                <a:solidFill>
                  <a:schemeClr val="accent2"/>
                </a:solidFill>
              </a:rPr>
              <a:t>Assignment </a:t>
            </a:r>
            <a:r>
              <a:rPr lang="en-US" dirty="0"/>
              <a:t>1 will be out by this Mon, due </a:t>
            </a:r>
            <a:r>
              <a:rPr lang="en-US"/>
              <a:t>Sept 23</a:t>
            </a:r>
            <a:endParaRPr lang="en-US" dirty="0"/>
          </a:p>
        </p:txBody>
      </p:sp>
      <p:sp>
        <p:nvSpPr>
          <p:cNvPr id="7" name="Rectangle 5">
            <a:extLst>
              <a:ext uri="{FF2B5EF4-FFF2-40B4-BE49-F238E27FC236}">
                <a16:creationId xmlns:a16="http://schemas.microsoft.com/office/drawing/2014/main" id="{2B19D2D9-38B7-4860-AF56-56D722053AC2}"/>
              </a:ext>
            </a:extLst>
          </p:cNvPr>
          <p:cNvSpPr>
            <a:spLocks noChangeArrowheads="1"/>
          </p:cNvSpPr>
          <p:nvPr/>
        </p:nvSpPr>
        <p:spPr bwMode="auto">
          <a:xfrm>
            <a:off x="4343400" y="1050234"/>
            <a:ext cx="4800600" cy="397566"/>
          </a:xfrm>
          <a:prstGeom prst="rect">
            <a:avLst/>
          </a:prstGeom>
          <a:solidFill>
            <a:schemeClr val="accent5">
              <a:lumMod val="20000"/>
              <a:lumOff val="80000"/>
            </a:schemeClr>
          </a:solidFill>
          <a:ln w="9525">
            <a:solidFill>
              <a:schemeClr val="accent2"/>
            </a:solidFill>
            <a:miter lim="800000"/>
            <a:headEnd/>
            <a:tailEnd/>
          </a:ln>
        </p:spPr>
        <p:txBody>
          <a:bodyPr/>
          <a:lstStyle/>
          <a:p>
            <a:pPr marL="342900" indent="-342900" algn="ctr">
              <a:lnSpc>
                <a:spcPct val="80000"/>
              </a:lnSpc>
              <a:spcBef>
                <a:spcPct val="20000"/>
              </a:spcBef>
              <a:defRPr/>
            </a:pPr>
            <a:r>
              <a:rPr lang="en-US" sz="1800" b="1" dirty="0">
                <a:solidFill>
                  <a:schemeClr val="accent2"/>
                </a:solidFill>
                <a:latin typeface="Comic Sans MS" pitchFamily="66" charset="0"/>
              </a:rPr>
              <a:t>https://forms.gle/SKzc23MjjDJh5AZH9</a:t>
            </a:r>
            <a:endParaRPr lang="en-US" sz="2400" dirty="0">
              <a:solidFill>
                <a:schemeClr val="accent2"/>
              </a:solidFill>
              <a:latin typeface="Comic Sans MS" pitchFamily="66"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685800" y="1524000"/>
            <a:ext cx="8229600" cy="4114800"/>
          </a:xfrm>
        </p:spPr>
        <p:txBody>
          <a:bodyPr/>
          <a:lstStyle/>
          <a:p>
            <a:r>
              <a:rPr lang="en-CA" dirty="0"/>
              <a:t>Dementia in class 1 (text classification neural vs surface, use of meta features </a:t>
            </a:r>
            <a:r>
              <a:rPr lang="en-CA" dirty="0" err="1"/>
              <a:t>eg</a:t>
            </a:r>
            <a:r>
              <a:rPr lang="en-CA" dirty="0"/>
              <a:t> age and domain specific like info unit</a:t>
            </a:r>
          </a:p>
          <a:p>
            <a:br>
              <a:rPr lang="en-CA" dirty="0"/>
            </a:br>
            <a:r>
              <a:rPr lang="en-CA" dirty="0"/>
              <a:t>Data2text</a:t>
            </a:r>
            <a:br>
              <a:rPr lang="en-CA" dirty="0"/>
            </a:br>
            <a:r>
              <a:rPr lang="en-CA" dirty="0"/>
              <a:t>Text2text</a:t>
            </a:r>
            <a:br>
              <a:rPr lang="en-CA" dirty="0"/>
            </a:br>
            <a:r>
              <a:rPr lang="en-CA" dirty="0"/>
              <a:t>Text2data</a:t>
            </a:r>
            <a:br>
              <a:rPr lang="en-CA" dirty="0"/>
            </a:br>
            <a:r>
              <a:rPr lang="en-CA" dirty="0"/>
              <a:t>Text2infovis</a:t>
            </a:r>
            <a:br>
              <a:rPr lang="en-CA" dirty="0"/>
            </a:br>
            <a:r>
              <a:rPr lang="en-CA" dirty="0"/>
              <a:t>Infovis2text</a:t>
            </a:r>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67</a:t>
            </a:fld>
            <a:endParaRPr lang="en-US"/>
          </a:p>
        </p:txBody>
      </p:sp>
    </p:spTree>
    <p:extLst>
      <p:ext uri="{BB962C8B-B14F-4D97-AF65-F5344CB8AC3E}">
        <p14:creationId xmlns:p14="http://schemas.microsoft.com/office/powerpoint/2010/main" val="2890604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68</a:t>
            </a:fld>
            <a:endParaRPr lang="en-US"/>
          </a:p>
        </p:txBody>
      </p:sp>
      <p:pic>
        <p:nvPicPr>
          <p:cNvPr id="86018" name="Picture 2"/>
          <p:cNvPicPr>
            <a:picLocks noChangeAspect="1" noChangeArrowheads="1"/>
          </p:cNvPicPr>
          <p:nvPr/>
        </p:nvPicPr>
        <p:blipFill>
          <a:blip r:embed="rId2" cstate="print"/>
          <a:srcRect/>
          <a:stretch>
            <a:fillRect/>
          </a:stretch>
        </p:blipFill>
        <p:spPr bwMode="auto">
          <a:xfrm>
            <a:off x="1295400" y="0"/>
            <a:ext cx="4953000" cy="717699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a:solidFill>
                  <a:schemeClr val="accent2"/>
                </a:solidFill>
              </a:rPr>
              <a:t>Watson : </a:t>
            </a:r>
            <a:r>
              <a:rPr lang="en-CA" dirty="0"/>
              <a:t>analyzes natural language questions and content well enough and fast enough to compete and win against champion players at </a:t>
            </a:r>
            <a:r>
              <a:rPr lang="en-CA" dirty="0">
                <a:hlinkClick r:id="rId3"/>
              </a:rPr>
              <a:t>Jeopardy!</a:t>
            </a:r>
            <a:r>
              <a:rPr lang="en-CA" dirty="0"/>
              <a:t> </a:t>
            </a:r>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CPSC 503, Lecture 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Slide </a:t>
            </a:r>
            <a:fld id="{AAF57AA3-337D-4802-8403-DA722BDE510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t>Source:</a:t>
            </a:r>
            <a:b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Arial" pitchFamily="34" charset="0"/>
                <a:ea typeface="+mn-ea"/>
                <a:cs typeface="+mn-cs"/>
              </a:rPr>
              <a:t>IBM</a:t>
            </a:r>
          </a:p>
        </p:txBody>
      </p:sp>
      <p:sp>
        <p:nvSpPr>
          <p:cNvPr id="10" name="Content Placeholder 2"/>
          <p:cNvSpPr txBox="1">
            <a:spLocks/>
          </p:cNvSpPr>
          <p:nvPr/>
        </p:nvSpPr>
        <p:spPr bwMode="auto">
          <a:xfrm>
            <a:off x="250824" y="2619375"/>
            <a:ext cx="8435975" cy="1038225"/>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NLP systems performing useful NLP tasks are very complicated involving many algorithms (some non-NLP) and many of datasets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CA" sz="2400" b="1" kern="0" dirty="0">
                <a:solidFill>
                  <a:srgbClr val="3333CC"/>
                </a:solidFill>
                <a:latin typeface="Arial Unicode MS"/>
              </a:rPr>
              <a:t>When someone tells you that they have solved NLP or even just a subtask of NLP be always skeptical</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Transferring</a:t>
            </a:r>
            <a:r>
              <a:rPr kumimoji="0" lang="en-CA" sz="2400" b="1" i="0" u="none" strike="noStrike" kern="0" cap="none" spc="0" normalizeH="0" noProof="0" dirty="0">
                <a:ln>
                  <a:noFill/>
                </a:ln>
                <a:solidFill>
                  <a:srgbClr val="3333CC"/>
                </a:solidFill>
                <a:effectLst/>
                <a:uLnTx/>
                <a:uFillTx/>
                <a:latin typeface="Arial Unicode MS"/>
                <a:ea typeface="+mn-ea"/>
                <a:cs typeface="+mn-cs"/>
              </a:rPr>
              <a:t> results form a game to useful / general solutions is extremely difficult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46381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a:solidFill>
                  <a:schemeClr val="accent2"/>
                </a:solidFill>
              </a:rPr>
              <a:t>Watson : </a:t>
            </a:r>
            <a:r>
              <a:rPr lang="en-CA" dirty="0"/>
              <a:t>analyzes natural language questions and content well enough and fast enough to compete and win against champion players at </a:t>
            </a:r>
            <a:r>
              <a:rPr lang="en-CA" dirty="0">
                <a:hlinkClick r:id="rId3"/>
              </a:rPr>
              <a:t>Jeopardy!</a:t>
            </a:r>
            <a:r>
              <a:rPr lang="en-CA" dirty="0"/>
              <a:t> </a:t>
            </a:r>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CPSC 503, Lecture 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Slide </a:t>
            </a:r>
            <a:fld id="{AAF57AA3-337D-4802-8403-DA722BDE510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t>Source:</a:t>
            </a:r>
            <a:b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Arial" pitchFamily="34" charset="0"/>
                <a:ea typeface="+mn-ea"/>
                <a:cs typeface="+mn-cs"/>
              </a:rPr>
              <a:t>IBM</a:t>
            </a:r>
          </a:p>
        </p:txBody>
      </p:sp>
      <p:sp>
        <p:nvSpPr>
          <p:cNvPr id="9" name="Content Placeholder 2"/>
          <p:cNvSpPr txBox="1">
            <a:spLocks/>
          </p:cNvSpPr>
          <p:nvPr/>
        </p:nvSpPr>
        <p:spPr bwMode="auto">
          <a:xfrm>
            <a:off x="88467" y="2308445"/>
            <a:ext cx="8445933" cy="936625"/>
          </a:xfrm>
          <a:prstGeom prst="rect">
            <a:avLst/>
          </a:prstGeom>
          <a:solidFill>
            <a:schemeClr val="accent3">
              <a:lumMod val="85000"/>
            </a:schemeClr>
          </a:solid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“This Drug has been shown to relieve the symptoms of ADD with relatively few side effects."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pic>
        <p:nvPicPr>
          <p:cNvPr id="67592" name="Picture 4"/>
          <p:cNvPicPr>
            <a:picLocks noChangeAspect="1" noChangeArrowheads="1"/>
          </p:cNvPicPr>
          <p:nvPr/>
        </p:nvPicPr>
        <p:blipFill>
          <a:blip r:embed="rId5" cstate="print"/>
          <a:srcRect/>
          <a:stretch>
            <a:fillRect/>
          </a:stretch>
        </p:blipFill>
        <p:spPr bwMode="auto">
          <a:xfrm>
            <a:off x="2600325" y="3305734"/>
            <a:ext cx="6353175" cy="3296679"/>
          </a:xfrm>
          <a:prstGeom prst="rect">
            <a:avLst/>
          </a:prstGeom>
          <a:noFill/>
          <a:ln w="9525">
            <a:noFill/>
            <a:miter lim="800000"/>
            <a:headEnd/>
            <a:tailEnd/>
          </a:ln>
        </p:spPr>
      </p:pic>
      <p:sp>
        <p:nvSpPr>
          <p:cNvPr id="10" name="Content Placeholder 2"/>
          <p:cNvSpPr txBox="1">
            <a:spLocks/>
          </p:cNvSpPr>
          <p:nvPr/>
        </p:nvSpPr>
        <p:spPr bwMode="auto">
          <a:xfrm>
            <a:off x="0" y="3296360"/>
            <a:ext cx="3505200" cy="886853"/>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1000s of  algorithms and KBs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
        <p:nvSpPr>
          <p:cNvPr id="12" name="Content Placeholder 2"/>
          <p:cNvSpPr txBox="1">
            <a:spLocks/>
          </p:cNvSpPr>
          <p:nvPr/>
        </p:nvSpPr>
        <p:spPr bwMode="auto">
          <a:xfrm>
            <a:off x="-33688" y="4336731"/>
            <a:ext cx="1854200" cy="617342"/>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3 </a:t>
            </a:r>
            <a:r>
              <a:rPr kumimoji="0" lang="en-CA" sz="2400" b="1" i="0" u="none" strike="noStrike" kern="0" cap="none" spc="0" normalizeH="0" baseline="0" noProof="0" dirty="0" err="1">
                <a:ln>
                  <a:noFill/>
                </a:ln>
                <a:solidFill>
                  <a:srgbClr val="3333CC"/>
                </a:solidFill>
                <a:effectLst/>
                <a:uLnTx/>
                <a:uFillTx/>
                <a:latin typeface="Arial Unicode MS"/>
                <a:ea typeface="+mn-ea"/>
                <a:cs typeface="+mn-cs"/>
              </a:rPr>
              <a:t>secs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
        <p:nvSpPr>
          <p:cNvPr id="11" name="Content Placeholder 2"/>
          <p:cNvSpPr txBox="1">
            <a:spLocks/>
          </p:cNvSpPr>
          <p:nvPr/>
        </p:nvSpPr>
        <p:spPr bwMode="auto">
          <a:xfrm>
            <a:off x="0" y="4707897"/>
            <a:ext cx="5795963" cy="8636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Massive parallelism</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321330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Not just NLP…</a:t>
            </a:r>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a:t>Parsing (</a:t>
            </a:r>
            <a:r>
              <a:rPr lang="en-CA" dirty="0">
                <a:solidFill>
                  <a:srgbClr val="00B0F0"/>
                </a:solidFill>
              </a:rPr>
              <a:t>PCFGs</a:t>
            </a:r>
            <a:r>
              <a:rPr lang="en-CA" dirty="0"/>
              <a:t>)</a:t>
            </a:r>
          </a:p>
          <a:p>
            <a:pPr marL="457200" indent="-457200">
              <a:buFont typeface="Arial" panose="020B0604020202020204" pitchFamily="34" charset="0"/>
              <a:buChar char="•"/>
            </a:pPr>
            <a:r>
              <a:rPr lang="en-CA" dirty="0"/>
              <a:t>Shallow parsing (NP segmentation with </a:t>
            </a:r>
            <a:r>
              <a:rPr lang="en-CA" dirty="0">
                <a:solidFill>
                  <a:srgbClr val="00B0F0"/>
                </a:solidFill>
              </a:rPr>
              <a:t>CRFs</a:t>
            </a:r>
            <a:r>
              <a:rPr lang="en-CA" dirty="0"/>
              <a:t>)</a:t>
            </a:r>
          </a:p>
          <a:p>
            <a:pPr marL="457200" indent="-457200">
              <a:buFont typeface="Arial" panose="020B0604020202020204" pitchFamily="34" charset="0"/>
              <a:buChar char="•"/>
            </a:pPr>
            <a:r>
              <a:rPr lang="en-CA" dirty="0"/>
              <a:t>Entity and relation Detection (NER with </a:t>
            </a:r>
            <a:r>
              <a:rPr lang="en-CA" dirty="0">
                <a:solidFill>
                  <a:srgbClr val="00B0F0"/>
                </a:solidFill>
              </a:rPr>
              <a:t>CRFs</a:t>
            </a:r>
            <a:r>
              <a:rPr lang="en-CA" dirty="0"/>
              <a:t>)</a:t>
            </a:r>
          </a:p>
          <a:p>
            <a:pPr marL="457200" indent="-457200">
              <a:buFont typeface="Arial" panose="020B0604020202020204" pitchFamily="34" charset="0"/>
              <a:buChar char="•"/>
            </a:pPr>
            <a:r>
              <a:rPr lang="en-CA" dirty="0">
                <a:solidFill>
                  <a:srgbClr val="00B0F0"/>
                </a:solidFill>
              </a:rPr>
              <a:t>Logical</a:t>
            </a:r>
            <a:r>
              <a:rPr lang="en-CA" dirty="0"/>
              <a:t> Form Generation and Matching</a:t>
            </a:r>
          </a:p>
          <a:p>
            <a:pPr marL="457200" indent="-457200">
              <a:buFont typeface="Arial" panose="020B0604020202020204" pitchFamily="34" charset="0"/>
              <a:buChar char="•"/>
            </a:pPr>
            <a:r>
              <a:rPr lang="en-CA" dirty="0">
                <a:solidFill>
                  <a:srgbClr val="00B0F0"/>
                </a:solidFill>
              </a:rPr>
              <a:t>Logical</a:t>
            </a:r>
            <a:r>
              <a:rPr lang="en-CA" dirty="0"/>
              <a:t> Temporal and Spatial Reasoning</a:t>
            </a:r>
          </a:p>
          <a:p>
            <a:pPr marL="457200" indent="-457200">
              <a:buFont typeface="Arial" panose="020B0604020202020204" pitchFamily="34" charset="0"/>
              <a:buChar char="•"/>
            </a:pPr>
            <a:r>
              <a:rPr lang="en-CA" dirty="0"/>
              <a:t>Leveraging many databases, taxonomies, and </a:t>
            </a:r>
            <a:r>
              <a:rPr lang="en-CA" dirty="0">
                <a:solidFill>
                  <a:srgbClr val="00B0F0"/>
                </a:solidFill>
              </a:rPr>
              <a:t>ontologies (</a:t>
            </a:r>
            <a:r>
              <a:rPr lang="en-CA" dirty="0"/>
              <a:t>help</a:t>
            </a:r>
            <a:r>
              <a:rPr lang="en-CA" dirty="0">
                <a:solidFill>
                  <a:srgbClr val="00B0F0"/>
                </a:solidFill>
              </a:rPr>
              <a:t> </a:t>
            </a:r>
            <a:r>
              <a:rPr lang="en-CA" u="sng" dirty="0"/>
              <a:t>only 25%  of questions</a:t>
            </a:r>
            <a:r>
              <a:rPr lang="en-CA" dirty="0">
                <a:solidFill>
                  <a:srgbClr val="00B0F0"/>
                </a:solidFill>
              </a:rPr>
              <a:t>)</a:t>
            </a:r>
          </a:p>
          <a:p>
            <a:pPr marL="457200" indent="-457200">
              <a:buFont typeface="Arial" panose="020B0604020202020204" pitchFamily="34" charset="0"/>
              <a:buChar char="•"/>
            </a:pPr>
            <a:r>
              <a:rPr lang="en-CA" dirty="0"/>
              <a:t>Confidence</a:t>
            </a:r>
            <a:r>
              <a:rPr lang="en-CA" dirty="0">
                <a:solidFill>
                  <a:srgbClr val="00B0F0"/>
                </a:solidFill>
              </a:rPr>
              <a:t>… Probabilities (</a:t>
            </a:r>
            <a:r>
              <a:rPr lang="en-CA" dirty="0" err="1">
                <a:solidFill>
                  <a:srgbClr val="00B0F0"/>
                </a:solidFill>
              </a:rPr>
              <a:t>Bnets</a:t>
            </a:r>
            <a:r>
              <a:rPr lang="en-CA" dirty="0">
                <a:solidFill>
                  <a:srgbClr val="00B0F0"/>
                </a:solidFill>
              </a:rPr>
              <a:t> </a:t>
            </a:r>
            <a:r>
              <a:rPr lang="en-CA" dirty="0"/>
              <a:t>to rank)</a:t>
            </a:r>
          </a:p>
          <a:p>
            <a:pPr marL="457200" indent="-457200">
              <a:buFont typeface="Arial" panose="020B0604020202020204" pitchFamily="34" charset="0"/>
              <a:buChar char="•"/>
            </a:pPr>
            <a:r>
              <a:rPr lang="en-CA" dirty="0"/>
              <a:t>Strategy for playing </a:t>
            </a:r>
            <a:r>
              <a:rPr lang="en-CA" i="1" dirty="0"/>
              <a:t>Jeopardy</a:t>
            </a:r>
            <a:r>
              <a:rPr lang="en-CA" dirty="0"/>
              <a:t>…statistical models of players and games, game-theoretic analyses …  .. and application of </a:t>
            </a:r>
            <a:r>
              <a:rPr lang="en-CA" dirty="0">
                <a:solidFill>
                  <a:srgbClr val="00B0F0"/>
                </a:solidFill>
              </a:rPr>
              <a:t>reinforcement-learning (</a:t>
            </a:r>
            <a:r>
              <a:rPr lang="en-CA" u="sng" dirty="0"/>
              <a:t>Buzz-in - Bets</a:t>
            </a:r>
            <a:r>
              <a:rPr lang="en-CA" dirty="0">
                <a:solidFill>
                  <a:srgbClr val="00B0F0"/>
                </a:solidFill>
              </a:rPr>
              <a: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CPSC 503, Lecture 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39055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I-5582">
  <a:themeElements>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558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558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558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558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558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558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558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AI-5582</Template>
  <TotalTime>82390</TotalTime>
  <Words>10758</Words>
  <Application>Microsoft Office PowerPoint</Application>
  <PresentationFormat>On-screen Show (4:3)</PresentationFormat>
  <Paragraphs>1015</Paragraphs>
  <Slides>68</Slides>
  <Notes>55</Notes>
  <HiddenSlides>5</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68</vt:i4>
      </vt:variant>
    </vt:vector>
  </HeadingPairs>
  <TitlesOfParts>
    <vt:vector size="83" baseType="lpstr">
      <vt:lpstr>Arial</vt:lpstr>
      <vt:lpstr>Arial Unicode MS</vt:lpstr>
      <vt:lpstr>Calibri</vt:lpstr>
      <vt:lpstr>Cambria Math</vt:lpstr>
      <vt:lpstr>Comic Sans MS</vt:lpstr>
      <vt:lpstr>Helvetica</vt:lpstr>
      <vt:lpstr>Helvetica Light</vt:lpstr>
      <vt:lpstr>Times New Roman</vt:lpstr>
      <vt:lpstr>Wingdings</vt:lpstr>
      <vt:lpstr>AI-5582</vt:lpstr>
      <vt:lpstr>3_Default Design</vt:lpstr>
      <vt:lpstr>5832 Template</vt:lpstr>
      <vt:lpstr>White</vt:lpstr>
      <vt:lpstr>4_Default Design</vt:lpstr>
      <vt:lpstr>Equation</vt:lpstr>
      <vt:lpstr>CPSC 503  Computational Linguistics Natural Language Processing Human Language Technology ……</vt:lpstr>
      <vt:lpstr>Today Sept 9</vt:lpstr>
      <vt:lpstr>Natural Language Processing</vt:lpstr>
      <vt:lpstr>Sample Useful Tasks</vt:lpstr>
      <vt:lpstr>Sample Useful Tasks</vt:lpstr>
      <vt:lpstr>Sample Useful Tasks (cont’)</vt:lpstr>
      <vt:lpstr>PowerPoint Presentation</vt:lpstr>
      <vt:lpstr>PowerPoint Presentation</vt:lpstr>
      <vt:lpstr>Not just NLP…</vt:lpstr>
      <vt:lpstr>From silly project to $1 billion investment</vt:lpstr>
      <vt:lpstr>More complex questions in the future…</vt:lpstr>
      <vt:lpstr>Team in 2016-17 a MSc (Weirui worked in 2018-19) now two postdocs  </vt:lpstr>
      <vt:lpstr>Our Goal</vt:lpstr>
      <vt:lpstr>DementiaBank dataset </vt:lpstr>
      <vt:lpstr>Supervised Learning</vt:lpstr>
      <vt:lpstr>Features of Cookie Theft’s description</vt:lpstr>
      <vt:lpstr>Features of Cookie Theft’s description</vt:lpstr>
      <vt:lpstr>PowerPoint Presentation</vt:lpstr>
      <vt:lpstr>PowerPoint Presentation</vt:lpstr>
      <vt:lpstr>Natural Language Processing</vt:lpstr>
      <vt:lpstr>Knowledge about Language</vt:lpstr>
      <vt:lpstr>Knowledge about Language</vt:lpstr>
      <vt:lpstr>Morphology</vt:lpstr>
      <vt:lpstr>Syntax</vt:lpstr>
      <vt:lpstr>Semantics</vt:lpstr>
      <vt:lpstr>Pragmatics  (including Discourse and Dialogue)</vt:lpstr>
      <vt:lpstr>Natural Language Processing</vt:lpstr>
      <vt:lpstr>Formalisms, Models and Algorithms</vt:lpstr>
      <vt:lpstr>Simple Example</vt:lpstr>
      <vt:lpstr>Knowledge-Formalisms Map (no ambiguity / no uncertainty)</vt:lpstr>
      <vt:lpstr>Algorithms</vt:lpstr>
      <vt:lpstr>Ambiguity</vt:lpstr>
      <vt:lpstr>Some Key Disambiguation Tasks</vt:lpstr>
      <vt:lpstr>Sequence Labeling Task (POS Tagging)</vt:lpstr>
      <vt:lpstr>Semantic Role Labeling: Example</vt:lpstr>
      <vt:lpstr>PowerPoint Presentation</vt:lpstr>
      <vt:lpstr>Parsing: Syntax and Discourse</vt:lpstr>
      <vt:lpstr>Implications of ambiguity</vt:lpstr>
      <vt:lpstr>Knowledge-Formalisms Map (including probabilistic formalisms)</vt:lpstr>
      <vt:lpstr>Knowledge-Formalisms Map (including probabilistic &amp; neural formalisms)</vt:lpstr>
      <vt:lpstr>Notes on Machine Learning: Neural vs Traditional  (7 points overall)</vt:lpstr>
      <vt:lpstr>Example of point 3 for Language Models - do better by integrating neural models with “traditional” models  (Goldberg 2017)</vt:lpstr>
      <vt:lpstr>Example of point 3 for Pragmatics </vt:lpstr>
      <vt:lpstr>Example of 3 (NAACL 2018)</vt:lpstr>
      <vt:lpstr>Example of point 4 (trade-off accuracy vs. interpretability) for NLG </vt:lpstr>
      <vt:lpstr>Notes on Machine Learning</vt:lpstr>
      <vt:lpstr>Notes on Machine Learning</vt:lpstr>
      <vt:lpstr>Notes on Machine Learning</vt:lpstr>
      <vt:lpstr>Very recent: 2020 TACL  (point 3 integrating neural models with “traditional” models )</vt:lpstr>
      <vt:lpstr>Very Recent: Dialog system Combining FST in neural architecture (point 3 integrating neural models with “traditional” models ) </vt:lpstr>
      <vt:lpstr>Why NLP Feasible/Useful Now?</vt:lpstr>
      <vt:lpstr>Today Sept 9</vt:lpstr>
      <vt:lpstr>503-2020-21   Team</vt:lpstr>
      <vt:lpstr>Background  Knowledge</vt:lpstr>
      <vt:lpstr>Pointers to fill in gaps in background knowledge</vt:lpstr>
      <vt:lpstr>Course Topics</vt:lpstr>
      <vt:lpstr>Just English?</vt:lpstr>
      <vt:lpstr>Activities and (tentative) Grading</vt:lpstr>
      <vt:lpstr>Final Research Oriented Project</vt:lpstr>
      <vt:lpstr>Sample Projects from previous years that led (or may lead) to publications </vt:lpstr>
      <vt:lpstr>Final Pedagogical Project</vt:lpstr>
      <vt:lpstr>Communication: UBC Canvas</vt:lpstr>
      <vt:lpstr>Course Web Page</vt:lpstr>
      <vt:lpstr>Today Sept 9</vt:lpstr>
      <vt:lpstr>Introductions</vt:lpstr>
      <vt:lpstr>For Next Time</vt:lpstr>
      <vt:lpstr>PowerPoint Presentation</vt:lpstr>
      <vt:lpstr>PowerPoint Presentation</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Giuseppe Carenini</cp:lastModifiedBy>
  <cp:revision>323</cp:revision>
  <dcterms:created xsi:type="dcterms:W3CDTF">2003-01-13T03:30:47Z</dcterms:created>
  <dcterms:modified xsi:type="dcterms:W3CDTF">2020-09-09T18:25:55Z</dcterms:modified>
</cp:coreProperties>
</file>