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ink/ink2.xml" ContentType="application/inkml+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3" r:id="rId2"/>
    <p:sldMasterId id="2147483679" r:id="rId3"/>
    <p:sldMasterId id="2147483685" r:id="rId4"/>
    <p:sldMasterId id="2147483700" r:id="rId5"/>
    <p:sldMasterId id="2147483713" r:id="rId6"/>
  </p:sldMasterIdLst>
  <p:notesMasterIdLst>
    <p:notesMasterId r:id="rId69"/>
  </p:notesMasterIdLst>
  <p:handoutMasterIdLst>
    <p:handoutMasterId r:id="rId70"/>
  </p:handoutMasterIdLst>
  <p:sldIdLst>
    <p:sldId id="256" r:id="rId7"/>
    <p:sldId id="257" r:id="rId8"/>
    <p:sldId id="348" r:id="rId9"/>
    <p:sldId id="324" r:id="rId10"/>
    <p:sldId id="287" r:id="rId11"/>
    <p:sldId id="325" r:id="rId12"/>
    <p:sldId id="378" r:id="rId13"/>
    <p:sldId id="380" r:id="rId14"/>
    <p:sldId id="379" r:id="rId15"/>
    <p:sldId id="359" r:id="rId16"/>
    <p:sldId id="360" r:id="rId17"/>
    <p:sldId id="368" r:id="rId18"/>
    <p:sldId id="369" r:id="rId19"/>
    <p:sldId id="370" r:id="rId20"/>
    <p:sldId id="371" r:id="rId21"/>
    <p:sldId id="372" r:id="rId22"/>
    <p:sldId id="373" r:id="rId23"/>
    <p:sldId id="374" r:id="rId24"/>
    <p:sldId id="347" r:id="rId25"/>
    <p:sldId id="285" r:id="rId26"/>
    <p:sldId id="326" r:id="rId27"/>
    <p:sldId id="327" r:id="rId28"/>
    <p:sldId id="328" r:id="rId29"/>
    <p:sldId id="330" r:id="rId30"/>
    <p:sldId id="331" r:id="rId31"/>
    <p:sldId id="335" r:id="rId32"/>
    <p:sldId id="346" r:id="rId33"/>
    <p:sldId id="336" r:id="rId34"/>
    <p:sldId id="318" r:id="rId35"/>
    <p:sldId id="319" r:id="rId36"/>
    <p:sldId id="341" r:id="rId37"/>
    <p:sldId id="342" r:id="rId38"/>
    <p:sldId id="356" r:id="rId39"/>
    <p:sldId id="357" r:id="rId40"/>
    <p:sldId id="363" r:id="rId41"/>
    <p:sldId id="362" r:id="rId42"/>
    <p:sldId id="340" r:id="rId43"/>
    <p:sldId id="352" r:id="rId44"/>
    <p:sldId id="381" r:id="rId45"/>
    <p:sldId id="365" r:id="rId46"/>
    <p:sldId id="376" r:id="rId47"/>
    <p:sldId id="382" r:id="rId48"/>
    <p:sldId id="366" r:id="rId49"/>
    <p:sldId id="375" r:id="rId50"/>
    <p:sldId id="308" r:id="rId51"/>
    <p:sldId id="349" r:id="rId52"/>
    <p:sldId id="377" r:id="rId53"/>
    <p:sldId id="297" r:id="rId54"/>
    <p:sldId id="361" r:id="rId55"/>
    <p:sldId id="311" r:id="rId56"/>
    <p:sldId id="307" r:id="rId57"/>
    <p:sldId id="295" r:id="rId58"/>
    <p:sldId id="299" r:id="rId59"/>
    <p:sldId id="358" r:id="rId60"/>
    <p:sldId id="354" r:id="rId61"/>
    <p:sldId id="310" r:id="rId62"/>
    <p:sldId id="296" r:id="rId63"/>
    <p:sldId id="351" r:id="rId64"/>
    <p:sldId id="350" r:id="rId65"/>
    <p:sldId id="283" r:id="rId66"/>
    <p:sldId id="383" r:id="rId67"/>
    <p:sldId id="355" r:id="rId68"/>
  </p:sldIdLst>
  <p:sldSz cx="9144000" cy="6858000" type="screen4x3"/>
  <p:notesSz cx="6858000" cy="9144000"/>
  <p:defaultTextStyle>
    <a:defPPr>
      <a:defRPr lang="en-US"/>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CC66"/>
    <a:srgbClr val="66FF99"/>
    <a:srgbClr val="663300"/>
    <a:srgbClr val="CCFFFF"/>
    <a:srgbClr val="CC0066"/>
    <a:srgbClr val="33CC33"/>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0995" autoAdjust="0"/>
  </p:normalViewPr>
  <p:slideViewPr>
    <p:cSldViewPr>
      <p:cViewPr>
        <p:scale>
          <a:sx n="64" d="100"/>
          <a:sy n="64" d="100"/>
        </p:scale>
        <p:origin x="1560" y="32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00" d="100"/>
        <a:sy n="100" d="100"/>
      </p:scale>
      <p:origin x="0" y="0"/>
    </p:cViewPr>
  </p:notesTextViewPr>
  <p:sorterViewPr>
    <p:cViewPr>
      <p:scale>
        <a:sx n="75" d="100"/>
        <a:sy n="75" d="100"/>
      </p:scale>
      <p:origin x="0" y="-6740"/>
    </p:cViewPr>
  </p:sorterViewPr>
  <p:notesViewPr>
    <p:cSldViewPr>
      <p:cViewPr varScale="1">
        <p:scale>
          <a:sx n="58" d="100"/>
          <a:sy n="58" d="100"/>
        </p:scale>
        <p:origin x="-176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71"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39.xml"/><Relationship Id="rId3" Type="http://schemas.openxmlformats.org/officeDocument/2006/relationships/slide" Target="slides/slide29.xml"/><Relationship Id="rId7" Type="http://schemas.openxmlformats.org/officeDocument/2006/relationships/slide" Target="slides/slide38.xml"/><Relationship Id="rId2" Type="http://schemas.openxmlformats.org/officeDocument/2006/relationships/slide" Target="slides/slide25.xml"/><Relationship Id="rId1" Type="http://schemas.openxmlformats.org/officeDocument/2006/relationships/slide" Target="slides/slide6.xml"/><Relationship Id="rId6" Type="http://schemas.openxmlformats.org/officeDocument/2006/relationships/slide" Target="slides/slide32.xml"/><Relationship Id="rId5" Type="http://schemas.openxmlformats.org/officeDocument/2006/relationships/slide" Target="slides/slide31.xml"/><Relationship Id="rId10" Type="http://schemas.openxmlformats.org/officeDocument/2006/relationships/slide" Target="slides/slide57.xml"/><Relationship Id="rId4" Type="http://schemas.openxmlformats.org/officeDocument/2006/relationships/slide" Target="slides/slide30.xml"/><Relationship Id="rId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2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628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628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628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0F49B84-5A1C-49A7-83CD-B3D5F8213BAD}" type="slidenum">
              <a:rPr lang="en-US"/>
              <a:pPr>
                <a:defRPr/>
              </a:pPr>
              <a:t>‹#›</a:t>
            </a:fld>
            <a:endParaRPr lang="en-US"/>
          </a:p>
        </p:txBody>
      </p:sp>
    </p:spTree>
    <p:extLst>
      <p:ext uri="{BB962C8B-B14F-4D97-AF65-F5344CB8AC3E}">
        <p14:creationId xmlns:p14="http://schemas.microsoft.com/office/powerpoint/2010/main" val="279782918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07T21:56:27.421"/>
    </inkml:context>
    <inkml:brush xml:id="br0">
      <inkml:brushProperty name="width" value="0.05292" units="cm"/>
      <inkml:brushProperty name="height" value="0.05292" units="cm"/>
      <inkml:brushProperty name="color" value="#00B0F0"/>
    </inkml:brush>
  </inkml:definitions>
  <inkml:trace contextRef="#ctx0" brushRef="#br0">3001 16429 2967,'13'-10'3354,"-2"7"258,-4-9-2322,6-6-516,4-3-258,4-3 0,4-4-129,5-5 0,3 0-129,3-5-129,4 3 258,-3-6 258,4 6-258,-4-5 0,2 3 129,-8 7-129,4 5 0,-8 3 0,-2 1-258,-5 9 0,-2 6 129,-3 6 0,-5 8 0,-5 8 129,0 9-129,-5 4 129,-5 17 129,-5 0-129,-2 15 129,-8-4-129,2 7 129,-5-6-129,5-3-258,-2-6 258,7-6-387,6-14 258,7-14-258,11-8 129,16-14-129,12-13-129,11-14 258,8-10-258,7-8 258,2 3-258,1-4 0,-7 0 129,-4 7 0,-12 7 0,-10 13 0,-9 4 0,-6 12 0,-11 8 0,-4 12 129,-7 11 0,-6 16 0,-8 4 129,0 8-258,0 6 129,0-2 0,4-5 0,7-7-129,5-9 516,17-15-774,18-16 516,20-6 0,17-18-258,14-18-129,20-3-516,7-26-1806,19 3-2451,0-15 0,-4-9-645,-10-10-258</inkml:trace>
</inkml:ink>
</file>

<file path=ppt/ink/ink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09T18:57:41.6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1526 98 11,'0'0'10,"-4"-10"0,4 10-1,0 0 0,-4-10-2,4 10 0,0 0-2,0 0 0,0 0-1,0 0 0,0 0 2,0 0-2,0 0 0,6-9 0,-6 9 0,13-6 0,-2 1-2,3 0 0,6 0-1,2-2-1,3 0 1,3 0 0,2 1 0,0-1-1,1 2 1,0 1 0,-2-1-1,1 4 1,-1 0-1,-3 2 0,0 1 0,-2 2 0,2 0 1,-2 1-1,4 1 0,-2 0 1,1 3-1,0-1 1,3 2-1,-2 3 1,1 0-1,0 0 1,-3 2-1,0 4 0,-2 0 0,-1 2 1,-3 1-2,0-2 2,0 2-2,-4 3 2,3 0-1,-1-2 0,-2-1 0,1 4 0,0 1 1,-1 1-1,-1 2 0,1 2 0,-2 2 1,1 1-1,-2 1 0,1-1 0,-2 0 1,0 0-1,-1 1 0,-3 1 0,0 2 0,-2 0 0,-2 1 0,-3 0 0,-1 4 0,-4 1 0,-1 5 0,-3-3 0,-5 2 1,0 3-1,-3 1 0,-2 2 0,-2 0 0,2-1-1,-2-1 1,1-1 0,3-2 0,-1-1-1,3-2 1,3-2 0,2 0 0,0 0 0,4 0 0,1 0 0,2-1 1,1 0-1,2-3 0,1 2 0,2-1 0,2-5 0,3-1 0,2-4 0,3-3 0,4-2 0,5-2 0,2-6 0,1-4 1,1-1-1,1-4 0,-2-1 0,-1-2 0,-4-2 0,-3-2 0,-3 0-1,-1-1 1,-4 0-1,-10-2 0,13 3 0,-13-3 0,0 0 0,0 0 0,0 0 0,0 0 0,0 0 1,-4 12 0,4-12 0,-15 9 0,3-4 0,-2 2 0,-2 2 0,-3 0 0,-4-1 1,-2 3-1,-4 0 1,-3 3-1,-2 2 1,-4 3-1,-3 1 1,0 3-1,0 3 0,-2 1 1,2 2-1,-1 0 0,3 2 0,0 1 1,2 1 0,3 3-1,0 0 1,3 2-1,2 1 1,1 4-1,2 1 1,3 2-1,2 1 0,3 2 0,2 0 0,3-2 0,2 1 0,3-3 0,3 1 0,0-2 0,3-2 1,2 0-1,0 2 0,0-1 0,2 3 0,-1 3 0,3 1 0,-3 2 0,1 2 0,-1 1 0,2 0 0,-2 1 0,0-3 1,0-2-2,-1-3 2,0-2-2,-1-1 2,-3-2-1,-1-1 0,-1-2 0,-2 0 0,-2 0 1,-2-2-1,-3-1 0,-2-3 0,-2-1 1,-4-5 0,-3-2 1,-3-2-1,-2-1 0,-3-2 0,-5-2 1,-3 0 0,-3 1-1,-4-3 1,-1 2-1,-6-4 1,-1 2 0,-7-4 0,-1 3 0,-5-3 0,-4 1 0,-2-1-1,-2 1 0,0-1-1,-1 0 1,2-2 0,0-2 0,2-1-1,4-1 2,-1-3-1,7-3 0,5-1 1,6-1-1,6-2-1,11 1 0,10 1-3,5-4-3,22 5-10,-10-5-14,10 5 0,21-19-1,3 2 0</inkml:trace>
  <inkml:trace contextRef="#ctx0" brushRef="#br0" timeOffset="2413">2748 2824 11,'0'0'13,"0"0"-2,0 0 0,0 0-3,0 0 0,0 0-1,0 0 0,0 0-1,0 0 0,0 0-2,0 0-1,-7 14 0,4-3-1,-2 4 0,1 6-1,-1 5 1,-1 10-1,0 6 1,-1 7 0,-1 7 0,1 5-1,-4 1 1,2 1 0,-2 0 0,1-1-1,0-6 0,2-3 0,-2-7 0,2-4-1,2-3-1,-5-6-1,6-4-2,-2-8-3,4-2-2,-5-9-8,8-10-7,0 0 0,-7-13 0</inkml:trace>
  <inkml:trace contextRef="#ctx0" brushRef="#br0" timeOffset="2854">2553 3376 2,'16'-2'15,"7"3"0,1-2-6,2 2-2,4 0-1,1 1 0,3 2 0,0-1 0,-1 3 1,-1-3 0,-2 2-1,-5-1-1,-5 0-2,-3-2-1,-6 0-1,-11-2-2,12 3-1,-12-3-4,0 0-10,0 0-5,2-9-2,-7-4 1</inkml:trace>
  <inkml:trace contextRef="#ctx0" brushRef="#br0" timeOffset="3144">3027 2985 6,'0'0'15,"10"3"1,-10-3-6,-2 13-4,1-2 2,-2-2 0,2 7 1,-4-1 2,3 6-2,-3 3-1,1 6 0,-2 4-3,1 7-2,-2 4-1,0 3-1,-1 4 0,-2 3 0,2-3 0,0 0-1,-2-3 1,0-2-1,1-4 0,0-3 0,3-7 1,1-5-2,0-6 0,1-4-1,4-4-5,0-14-14,0 0-5,1-14 1,0-9-1</inkml:trace>
  <inkml:trace contextRef="#ctx0" brushRef="#br0" timeOffset="3635">3218 3517 2,'0'0'16,"0"0"0,-10 3 0,10-3-10,0 0-4,11 2 0,-2 1 0,-9-3 2,23 4 1,-8-1 1,3 3 0,1-1 1,3 4-2,-1 0-1,-1 4-1,0 2-2,0 4 1,-2 3-1,-3 3-1,-2 1 1,-4 3-1,-3 5 0,-3-2 1,-3 2-1,-3-2 0,-4-2 1,-1-2 0,-4-3 0,1-4 1,-5-6 0,2-3 1,-4-6 0,1-2 0,-2-7 0,2-3 0,-1-3 0,4-2-1,1-3 0,3-1-1,3-2 0,3 2 0,4-1-1,4 1 1,2 2-1,1 3-1,0 1 1,3 2 0,-10 7-1,15-8-1,-15 8-1,16-1-3,-16 1-5,14 5-7,-4-1-8,1 1 0,3 0 0</inkml:trace>
  <inkml:trace contextRef="#ctx0" brushRef="#br0" timeOffset="4296">3764 3642 3,'0'0'16,"0"0"-1,0 0-1,6 13-9,-6-13-4,0 14 1,0-4 0,-1 3 1,1 1 1,-1 3 1,1 0 1,0 5 0,-2 1 1,0 4 0,-3-1-1,4 4 0,-4-3-1,2 2 0,-1-4-1,3-2-1,0-5-1,3-2-1,1-5 0,-3-11 1,12 12-1,-2-11 1,0-4-1,2-2 1,0-3 0,2-2-1,0-2 1,3 0-1,-2-2 0,3 1 0,-1 0 0,0 1-1,1 0 1,1 2-1,-1 0 0,0 0 0,-2 3 1,-2 1-1,-3 2 0,-11 4 0,15-4 0,-15 4-1,0 0 1,7 12 0,-6 2-1,-1 2 1,0 6-1,-2 4 1,0 4 0,-2 1 0,2 4-1,-3-3-7,6 0-14,0-4-5,2-7-1,4-7 2</inkml:trace>
  <inkml:trace contextRef="#ctx0" brushRef="#br0" timeOffset="4967">4245 4129 2,'-3'12'15,"9"4"0,-3-4-4,7 0-7,4 1-1,4-5-2,2 2-1,3-5 1,2-3 0,0-4 0,-1-2 1,-3-4 0,-4-3 3,-3-5 0,-3 1 3,-6-5 1,-2 2 0,-9-5 0,1 3-1,-6-2 0,-1 5-3,-4 1 0,-3 5-3,-1 1-1,1 3 0,-1 5-2,0 2 0,2 4 0,-1 3 0,4 2-1,-1 0-1,5 3 0,-2-1-3,3 2-3,1 0-7,1-3-7,2 2-1,6-12 1</inkml:trace>
  <inkml:trace contextRef="#ctx0" brushRef="#br0" timeOffset="5437">4631 3482 10,'0'0'18,"2"-14"1,-2 14-2,0 0-7,0 0-8,0 0 1,-4-9 0,4 9 1,0 0-1,0 0 1,0 0 1,0 0-1,0 0 1,0 0-3,-6 10 0,6-10-1,-5 18 1,1-7-2,-2 4 1,2 5-1,-2 6 0,1 9 0,-3 7 0,-4 7 1,-1 9-1,-4 5 0,-1 2 1,-1 2-1,-1 2 1,0-3 0,1-6 0,4-7 0,1-10 0,5-6 0,2-7 1,1-8-1,2-7 1,2-6 0,2-9 0,0 0 0,0 0-1,0 0-1,0 0-3,0 0-7,-1-15-15,3 6-1,-1-4 0,3-2 0</inkml:trace>
  <inkml:trace contextRef="#ctx0" brushRef="#br0" timeOffset="6128">4675 4350 24,'-2'-11'23,"4"-2"0,5 2 1,3-2-12,-1-5-5,6 1-2,-1 0-1,3 1-1,0 1 0,0 4 1,-1 0 0,-2 4 0,-3 1-1,-2 2 0,-9 4-1,12-3 0,-12 3-1,10 7-1,-10-7 1,10 16-1,-3-4 0,1 2 0,1 3-1,0 0 1,0 3 0,-2-1 0,1 1 0,-4 0 0,0-1 0,-4 2 0,-4-2 1,-2-1-1,-2-1 1,-1-1 1,-4-3-1,3-1 1,-5-3-1,4-1 1,-6-4 0,3-2 0,-2-3 0,-2-1-1,0-4 2,-2-1-3,0-4 1,1-1-1,3-1 0,0 0-1,4 2-2,-2-4-1,7 5-1,-1-4-5,9 5-9,0-2-9,5-2-3,6-2 3,7-4-1</inkml:trace>
  <inkml:trace contextRef="#ctx0" brushRef="#br0" timeOffset="6879">5114 4266 6,'3'-9'19,"-3"9"-1,0 0-3,0 0-3,0 0-3,0 0-1,0 0-3,-3 9-1,3-9-1,-5 19 0,3-3-1,-1 3 1,0 7 1,-1 2 0,2 3-1,0 1 1,4 2-1,-1-3 0,4-1 0,3-4-1,5-4-1,5-4 0,6-7-1,0-5 0,5-6 0,0-7 0,0-4 1,-2-7 1,-3-1 0,-8-3 1,-1-1 0,-9-1 0,0 4 0,-4 1 0,-2 4-2,-3 3 0,1 1-1,2 11 0,-5-12-1,5 12-2,0 0-3,0 0-5,0 0-5,0 0-9,0 0-4,-9-8 1,9 8 2</inkml:trace>
  <inkml:trace contextRef="#ctx0" brushRef="#br0" timeOffset="7450">5826 3946 5,'0'0'19,"-11"-10"1,11 10 0,0 0-8,0 0-3,0 0-4,0 0 0,0 0-1,-10 8 0,10-8-1,0 0 0,0 10-1,0-10 1,-1 9-1,1-9 0,-2 15 1,-1-4-1,-1 4 0,-1 4 1,-2 9-2,-2 5 1,-5 9 0,-2 4 0,-4 10 0,-4 4 0,-2 4 0,-1 4 0,2-2 0,-1-3 0,4-3-1,4-7 0,6-7 0,5-6-1,6-8 0,9-7 1,5-8-3,11-4-1,4-12-4,10-2-7,-1-10-6,8-3-7,3-6 0,-5-5-1</inkml:trace>
  <inkml:trace contextRef="#ctx0" brushRef="#br0" timeOffset="8051">5416 4178 21,'20'9'19,"-20"-9"0,13-4-4,-1 5-4,0-2-1,5 4 1,0-4-1,11 5 0,-2-2 0,10 6-2,1-1-2,7 6-2,4 1-2,5 4-1,-2 4 0,0-1-1,0 2 0,-4 0 1,-3-2-1,-5-4 0,-9-2 0,-6-6-1,-5 1-4,-19-10-8,12 2-15,-12-2-1,-16-14 0,-2-2 0</inkml:trace>
  <inkml:trace contextRef="#ctx0" brushRef="#br0" timeOffset="8792">2215 4026 8,'0'0'17,"0"0"-1,0 0-5,0 0-4,0 0-1,0 0-1,0 0-1,0 0 0,0 0 1,0 0 0,4 11 0,-4-11-1,12 14 0,1-5 1,7 6 1,3 1 0,9 5 0,7 0-1,13 5 0,4 0 0,14 4-2,8 2 0,10 3-1,8 1-1,10 2 0,7 5-1,8 1 1,6 4-1,2 0 1,7 1-1,4-1 0,6 2 1,3-3 0,3-3-1,2-4 1,2-3-1,1-5 1,-4-2-1,-3-3 0,-9-3 0,-7-3 0,-10 0 1,-13-3-1,-15 1 0,-13-3 1,-15-1-1,-12-1 0,-14-2 0,-9-3 0,-10-2 0,-7-1 0,-6-3 0,-10-3 0,0 0 0,9 4 0,-9-4 0,0 0-1,-12-3-2,-1-4-9,-6 3-16,-4-3-2,-9-6 2,-7-5-1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880D35B-9E99-44EC-9F14-5DA44DB5CC1B}" type="slidenum">
              <a:rPr lang="en-US"/>
              <a:pPr>
                <a:defRPr/>
              </a:pPr>
              <a:t>‹#›</a:t>
            </a:fld>
            <a:endParaRPr lang="en-US"/>
          </a:p>
        </p:txBody>
      </p:sp>
    </p:spTree>
    <p:extLst>
      <p:ext uri="{BB962C8B-B14F-4D97-AF65-F5344CB8AC3E}">
        <p14:creationId xmlns:p14="http://schemas.microsoft.com/office/powerpoint/2010/main" val="11438108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wordnetweb.princeton.edu/perl/webwn?o2=&amp;o0=1&amp;o7=&amp;o5=&amp;o1=1&amp;o6=&amp;o4=&amp;o3=&amp;s=duck&amp;i=4&amp;h=00000000" TargetMode="External"/><Relationship Id="rId13" Type="http://schemas.openxmlformats.org/officeDocument/2006/relationships/hyperlink" Target="http://wordnetweb.princeton.edu/perl/webwn?o2=&amp;o0=1&amp;o7=&amp;o5=&amp;o1=1&amp;o6=&amp;o4=&amp;o3=&amp;s=duck&amp;i=7&amp;h=00000000" TargetMode="External"/><Relationship Id="rId18" Type="http://schemas.openxmlformats.org/officeDocument/2006/relationships/hyperlink" Target="http://wordnetweb.princeton.edu/perl/webwn?o2=&amp;o0=1&amp;o7=&amp;o5=&amp;o1=1&amp;o6=&amp;o4=&amp;o3=&amp;s=circumvent" TargetMode="External"/><Relationship Id="rId3" Type="http://schemas.openxmlformats.org/officeDocument/2006/relationships/hyperlink" Target="http://wordnetweb.princeton.edu/perl/webwn?o2=&amp;o0=1&amp;o7=&amp;o5=&amp;o1=1&amp;o6=&amp;o4=&amp;o3=&amp;s=duck&amp;i=0&amp;h=00000000" TargetMode="External"/><Relationship Id="rId21" Type="http://schemas.openxmlformats.org/officeDocument/2006/relationships/hyperlink" Target="http://wordnetweb.princeton.edu/perl/webwn?o2=&amp;o0=1&amp;o7=&amp;o5=&amp;o1=1&amp;o6=&amp;o4=&amp;o3=&amp;s=skirt" TargetMode="External"/><Relationship Id="rId7" Type="http://schemas.openxmlformats.org/officeDocument/2006/relationships/hyperlink" Target="http://wordnetweb.princeton.edu/perl/webwn?o2=&amp;o0=1&amp;o7=&amp;o5=&amp;o1=1&amp;o6=&amp;o4=&amp;o3=&amp;s=duck&amp;i=3&amp;h=00000000" TargetMode="External"/><Relationship Id="rId12" Type="http://schemas.openxmlformats.org/officeDocument/2006/relationships/hyperlink" Target="http://wordnetweb.princeton.edu/perl/webwn?o2=&amp;o0=1&amp;o7=&amp;o5=&amp;o1=1&amp;o6=&amp;o4=&amp;o3=&amp;s=douse" TargetMode="External"/><Relationship Id="rId17" Type="http://schemas.openxmlformats.org/officeDocument/2006/relationships/hyperlink" Target="http://wordnetweb.princeton.edu/perl/webwn?o2=&amp;o0=1&amp;o7=&amp;o5=&amp;o1=1&amp;o6=&amp;o4=&amp;o3=&amp;s=put+off" TargetMode="External"/><Relationship Id="rId2" Type="http://schemas.openxmlformats.org/officeDocument/2006/relationships/slide" Target="../slides/slide31.xml"/><Relationship Id="rId16" Type="http://schemas.openxmlformats.org/officeDocument/2006/relationships/hyperlink" Target="http://wordnetweb.princeton.edu/perl/webwn?o2=&amp;o0=1&amp;o7=&amp;o5=&amp;o1=1&amp;o6=&amp;o4=&amp;o3=&amp;s=evade" TargetMode="External"/><Relationship Id="rId20" Type="http://schemas.openxmlformats.org/officeDocument/2006/relationships/hyperlink" Target="http://wordnetweb.princeton.edu/perl/webwn?o2=&amp;o0=1&amp;o7=&amp;o5=&amp;o1=1&amp;o6=&amp;o4=&amp;o3=&amp;s=elude" TargetMode="External"/><Relationship Id="rId1" Type="http://schemas.openxmlformats.org/officeDocument/2006/relationships/notesMaster" Target="../notesMasters/notesMaster1.xml"/><Relationship Id="rId6" Type="http://schemas.openxmlformats.org/officeDocument/2006/relationships/hyperlink" Target="http://wordnetweb.princeton.edu/perl/webwn?o2=&amp;o0=1&amp;o7=&amp;o5=&amp;o1=1&amp;o6=&amp;o4=&amp;o3=&amp;s=duck&amp;i=2&amp;h=00000000" TargetMode="External"/><Relationship Id="rId11" Type="http://schemas.openxmlformats.org/officeDocument/2006/relationships/hyperlink" Target="http://wordnetweb.princeton.edu/perl/webwn?o2=&amp;o0=1&amp;o7=&amp;o5=&amp;o1=1&amp;o6=&amp;o4=&amp;o3=&amp;s=dip" TargetMode="External"/><Relationship Id="rId5" Type="http://schemas.openxmlformats.org/officeDocument/2006/relationships/hyperlink" Target="http://wordnetweb.princeton.edu/perl/webwn?o2=&amp;o0=1&amp;o7=&amp;o5=&amp;o1=1&amp;o6=&amp;o4=&amp;o3=&amp;s=duck's+egg" TargetMode="External"/><Relationship Id="rId15" Type="http://schemas.openxmlformats.org/officeDocument/2006/relationships/hyperlink" Target="http://wordnetweb.princeton.edu/perl/webwn?o2=&amp;o0=1&amp;o7=&amp;o5=&amp;o1=1&amp;o6=&amp;o4=&amp;o3=&amp;s=fudge" TargetMode="External"/><Relationship Id="rId23" Type="http://schemas.openxmlformats.org/officeDocument/2006/relationships/hyperlink" Target="http://wordnetweb.princeton.edu/perl/webwn?o2=&amp;o0=1&amp;o7=&amp;o5=&amp;o1=1&amp;o6=&amp;o4=&amp;o3=&amp;s=sidestep" TargetMode="External"/><Relationship Id="rId10" Type="http://schemas.openxmlformats.org/officeDocument/2006/relationships/hyperlink" Target="http://wordnetweb.princeton.edu/perl/webwn?o2=&amp;o0=1&amp;o7=&amp;o5=&amp;o1=1&amp;o6=&amp;o4=&amp;o3=&amp;s=duck&amp;i=6&amp;h=00000000" TargetMode="External"/><Relationship Id="rId19" Type="http://schemas.openxmlformats.org/officeDocument/2006/relationships/hyperlink" Target="http://wordnetweb.princeton.edu/perl/webwn?o2=&amp;o0=1&amp;o7=&amp;o5=&amp;o1=1&amp;o6=&amp;o4=&amp;o3=&amp;s=parry" TargetMode="External"/><Relationship Id="rId4" Type="http://schemas.openxmlformats.org/officeDocument/2006/relationships/hyperlink" Target="http://wordnetweb.princeton.edu/perl/webwn?o2=&amp;o0=1&amp;o7=&amp;o5=&amp;o1=1&amp;o6=&amp;o4=&amp;o3=&amp;s=duck&amp;i=1&amp;h=00000000" TargetMode="External"/><Relationship Id="rId9" Type="http://schemas.openxmlformats.org/officeDocument/2006/relationships/hyperlink" Target="http://wordnetweb.princeton.edu/perl/webwn?o2=&amp;o0=1&amp;o7=&amp;o5=&amp;o1=1&amp;o6=&amp;o4=&amp;o3=&amp;s=duck&amp;i=5&amp;h=00000000" TargetMode="External"/><Relationship Id="rId14" Type="http://schemas.openxmlformats.org/officeDocument/2006/relationships/hyperlink" Target="http://wordnetweb.princeton.edu/perl/webwn?o2=&amp;o0=1&amp;o7=&amp;o5=&amp;o1=1&amp;o6=&amp;o4=&amp;o3=&amp;s=hedge" TargetMode="External"/><Relationship Id="rId22" Type="http://schemas.openxmlformats.org/officeDocument/2006/relationships/hyperlink" Target="http://wordnetweb.princeton.edu/perl/webwn?o2=&amp;o0=1&amp;o7=&amp;o5=&amp;o1=1&amp;o6=&amp;o4=&amp;o3=&amp;s=dodge"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stanford.edu/~jurafsky/cl01.pdf" TargetMode="External"/><Relationship Id="rId2" Type="http://schemas.openxmlformats.org/officeDocument/2006/relationships/slide" Target="../slides/slide34.xml"/><Relationship Id="rId1" Type="http://schemas.openxmlformats.org/officeDocument/2006/relationships/notesMaster" Target="../notesMasters/notesMaster1.xml"/><Relationship Id="rId5" Type="http://schemas.openxmlformats.org/officeDocument/2006/relationships/hyperlink" Target="http://www.cis.upenn.edu/~ace" TargetMode="External"/><Relationship Id="rId4" Type="http://schemas.openxmlformats.org/officeDocument/2006/relationships/hyperlink" Target="http://www.icsi.berkeley.edu/~framenet/"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businessinsider.com/new-york-times-nick-bilton-on-siri-2012-7"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ww.businessinsider.com/siri-review-2012-10" TargetMode="External"/><Relationship Id="rId5" Type="http://schemas.openxmlformats.org/officeDocument/2006/relationships/hyperlink" Target="http://www.businessinsider.com/siri-on-the-iphone-5-2012-9" TargetMode="External"/><Relationship Id="rId4" Type="http://schemas.openxmlformats.org/officeDocument/2006/relationships/hyperlink" Target="http://www.businessinsider.com/i-wish-i-could-take-siri-off-my-phone-2012-4"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researcher.ibm.com/researcher/view_page.php?id=2162"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www.jeopardy.com/" TargetMode="External"/><Relationship Id="rId5" Type="http://schemas.openxmlformats.org/officeDocument/2006/relationships/hyperlink" Target="https://researcher.ibm.com/researcher/view_page.php?id=2157" TargetMode="External"/><Relationship Id="rId4" Type="http://schemas.openxmlformats.org/officeDocument/2006/relationships/hyperlink" Target="https://researcher.ibm.com/researcher/view_page.php?id=2160"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researcher.ibm.com/researcher/view_page.php?id=2162"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www.jeopardy.com/" TargetMode="External"/><Relationship Id="rId5" Type="http://schemas.openxmlformats.org/officeDocument/2006/relationships/hyperlink" Target="https://researcher.ibm.com/researcher/view_page.php?id=2157" TargetMode="External"/><Relationship Id="rId4" Type="http://schemas.openxmlformats.org/officeDocument/2006/relationships/hyperlink" Target="https://researcher.ibm.com/researcher/view_page.php?id=2160"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ikipedia.or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8C89B37F-57B1-4C26-97EA-F76FA148583E}" type="slidenum">
              <a:rPr lang="en-US" smtClean="0"/>
              <a:pPr/>
              <a:t>1</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672">
              <a:defRPr/>
            </a:pPr>
            <a:r>
              <a:rPr lang="en-CA" dirty="0" smtClean="0"/>
              <a:t>“IT’S a silly project to work on, it’s too gimmicky, it’s not a real computer-science test, and we probably can’t do it anyway.” These were reportedly the first reactions of the team of IBM researchers challenged to build a computer system capable of winning “Jeopardy!</a:t>
            </a:r>
          </a:p>
          <a:p>
            <a:endParaRPr lang="en-CA" dirty="0"/>
          </a:p>
          <a:p>
            <a:r>
              <a:rPr lang="en-CA" dirty="0"/>
              <a:t>……</a:t>
            </a:r>
          </a:p>
          <a:p>
            <a:r>
              <a:rPr lang="en-CA" dirty="0"/>
              <a:t>On January 9th, with much fanfare, the computing giant announced plans to invest $1 billion in a new division, IBM Watson Group. By the end of the year, the division expects to have a staff of 2,000 plus an army of external app developers working within its “open Watson ecosystem”. It also unveiled a raft of new projects under development, on top of the handful already revealed in health care, financial services and retailing with firms such as WellPoint and the Cleveland Clinic. Mike </a:t>
            </a:r>
            <a:r>
              <a:rPr lang="en-CA" dirty="0" err="1"/>
              <a:t>Rhodin</a:t>
            </a:r>
            <a:r>
              <a:rPr lang="en-CA" dirty="0"/>
              <a:t>, who will run the new division, calls it “one of the most significant innovations in the history of our company.” </a:t>
            </a:r>
            <a:r>
              <a:rPr lang="en-CA" dirty="0" err="1"/>
              <a:t>Ginni</a:t>
            </a:r>
            <a:r>
              <a:rPr lang="en-CA" dirty="0"/>
              <a:t> </a:t>
            </a:r>
            <a:r>
              <a:rPr lang="en-CA" dirty="0" err="1"/>
              <a:t>Rometty</a:t>
            </a:r>
            <a:r>
              <a:rPr lang="en-CA" dirty="0"/>
              <a:t>, IBM’s boss since early 2012, has reportedly predicted that it will be a $10 billion a year business within a decade.</a:t>
            </a:r>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2271333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CA" dirty="0" smtClean="0"/>
              <a:t>understand the need of using an independent set to validate a model</a:t>
            </a:r>
          </a:p>
          <a:p>
            <a:r>
              <a:rPr lang="en-CA" dirty="0" smtClean="0"/>
              <a:t>choose a model that optimize prediction performance</a:t>
            </a:r>
          </a:p>
          <a:p>
            <a:r>
              <a:rPr lang="en-CA" dirty="0" smtClean="0"/>
              <a:t>split the data into training/holdout</a:t>
            </a:r>
          </a:p>
          <a:p>
            <a:r>
              <a:rPr lang="en-CA" dirty="0" smtClean="0"/>
              <a:t>train the model in the training subset of the data, test it in the holdout set</a:t>
            </a:r>
          </a:p>
          <a:p>
            <a:r>
              <a:rPr lang="en-CA" dirty="0" smtClean="0"/>
              <a:t>use prediction mean square error to compare models</a:t>
            </a:r>
          </a:p>
          <a:p>
            <a:r>
              <a:rPr lang="en-CA" dirty="0" smtClean="0"/>
              <a:t>cross-validation (maybe, or maybe leave for DSCI 573)</a:t>
            </a:r>
          </a:p>
          <a:p>
            <a:r>
              <a:rPr lang="en-CA" b="1" dirty="0" smtClean="0"/>
              <a:t>The main change is that it would be good to move some of it earlier, to lecture 1 if possible -- at the very least the idea of train/test splits because they will not have seen this before and will need it for lab 1.</a:t>
            </a:r>
            <a:endParaRPr b="1" dirty="0"/>
          </a:p>
        </p:txBody>
      </p:sp>
    </p:spTree>
    <p:extLst>
      <p:ext uri="{BB962C8B-B14F-4D97-AF65-F5344CB8AC3E}">
        <p14:creationId xmlns:p14="http://schemas.microsoft.com/office/powerpoint/2010/main" val="1379468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 am involved in a new project to predict a</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common brain disease that contributes to strokes and dementia</a:t>
            </a:r>
          </a:p>
          <a:p>
            <a:r>
              <a:rPr lang="en-US" sz="1200" b="1" kern="1200" dirty="0" smtClean="0">
                <a:solidFill>
                  <a:schemeClr val="tx1"/>
                </a:solidFill>
                <a:effectLst/>
                <a:latin typeface="+mn-lt"/>
                <a:ea typeface="+mn-ea"/>
                <a:cs typeface="+mn-cs"/>
              </a:rPr>
              <a:t>This disease can only be detected by costly MRI</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Cerebral Small Vessel Disease is a common neurodegenerative condition that contributes to 20% of ischemic stroke, more than half of intracerebral hemorrhage and almost half of dementias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Clinical MRI scans will be rated for white matter </a:t>
            </a:r>
            <a:r>
              <a:rPr lang="en-US" sz="1200" kern="1200" dirty="0" err="1" smtClean="0">
                <a:solidFill>
                  <a:schemeClr val="tx1"/>
                </a:solidFill>
                <a:effectLst/>
                <a:latin typeface="+mn-lt"/>
                <a:ea typeface="+mn-ea"/>
                <a:cs typeface="+mn-cs"/>
              </a:rPr>
              <a:t>hyperintensities</a:t>
            </a:r>
            <a:r>
              <a:rPr lang="en-US" sz="1200" kern="1200" dirty="0" smtClean="0">
                <a:solidFill>
                  <a:schemeClr val="tx1"/>
                </a:solidFill>
                <a:effectLst/>
                <a:latin typeface="+mn-lt"/>
                <a:ea typeface="+mn-ea"/>
                <a:cs typeface="+mn-cs"/>
              </a:rPr>
              <a:t> of presumed vascular origin using the </a:t>
            </a:r>
            <a:r>
              <a:rPr lang="en-US" sz="1200" kern="1200" dirty="0" err="1" smtClean="0">
                <a:solidFill>
                  <a:schemeClr val="tx1"/>
                </a:solidFill>
                <a:effectLst/>
                <a:latin typeface="+mn-lt"/>
                <a:ea typeface="+mn-ea"/>
                <a:cs typeface="+mn-cs"/>
              </a:rPr>
              <a:t>Fazekas</a:t>
            </a:r>
            <a:r>
              <a:rPr lang="en-US" sz="1200" kern="1200" dirty="0" smtClean="0">
                <a:solidFill>
                  <a:schemeClr val="tx1"/>
                </a:solidFill>
                <a:effectLst/>
                <a:latin typeface="+mn-lt"/>
                <a:ea typeface="+mn-ea"/>
                <a:cs typeface="+mn-cs"/>
              </a:rPr>
              <a:t> scale. </a:t>
            </a:r>
            <a:r>
              <a:rPr lang="en-US" sz="1200" kern="1200" dirty="0" err="1" smtClean="0">
                <a:solidFill>
                  <a:schemeClr val="tx1"/>
                </a:solidFill>
                <a:effectLst/>
                <a:latin typeface="+mn-lt"/>
                <a:ea typeface="+mn-ea"/>
                <a:cs typeface="+mn-cs"/>
              </a:rPr>
              <a:t>Microbleeds</a:t>
            </a:r>
            <a:r>
              <a:rPr lang="en-US" sz="1200" kern="1200" dirty="0" smtClean="0">
                <a:solidFill>
                  <a:schemeClr val="tx1"/>
                </a:solidFill>
                <a:effectLst/>
                <a:latin typeface="+mn-lt"/>
                <a:ea typeface="+mn-ea"/>
                <a:cs typeface="+mn-cs"/>
              </a:rPr>
              <a:t> will be ascertained using the BOMBS scale, </a:t>
            </a:r>
            <a:r>
              <a:rPr lang="en-US" sz="1200" b="1" kern="1200" dirty="0" smtClean="0">
                <a:solidFill>
                  <a:schemeClr val="tx1"/>
                </a:solidFill>
                <a:effectLst/>
                <a:latin typeface="+mn-lt"/>
                <a:ea typeface="+mn-ea"/>
                <a:cs typeface="+mn-cs"/>
              </a:rPr>
              <a:t>enlarged perivascular spaces </a:t>
            </a:r>
            <a:r>
              <a:rPr lang="en-US" sz="1200" kern="1200" dirty="0" smtClean="0">
                <a:solidFill>
                  <a:schemeClr val="tx1"/>
                </a:solidFill>
                <a:effectLst/>
                <a:latin typeface="+mn-lt"/>
                <a:ea typeface="+mn-ea"/>
                <a:cs typeface="+mn-cs"/>
              </a:rPr>
              <a:t>using the Edinburgh score and </a:t>
            </a:r>
            <a:r>
              <a:rPr lang="en-US" sz="1200" kern="1200" dirty="0" err="1" smtClean="0">
                <a:solidFill>
                  <a:schemeClr val="tx1"/>
                </a:solidFill>
                <a:effectLst/>
                <a:latin typeface="+mn-lt"/>
                <a:ea typeface="+mn-ea"/>
                <a:cs typeface="+mn-cs"/>
              </a:rPr>
              <a:t>lacunes</a:t>
            </a:r>
            <a:r>
              <a:rPr lang="en-US" sz="1200" kern="1200" dirty="0" smtClean="0">
                <a:solidFill>
                  <a:schemeClr val="tx1"/>
                </a:solidFill>
                <a:effectLst/>
                <a:latin typeface="+mn-lt"/>
                <a:ea typeface="+mn-ea"/>
                <a:cs typeface="+mn-cs"/>
              </a:rPr>
              <a:t> confirmed using international consensus criteria. Rating scales for the variables above will be converted to dichotomous point scores and summed to create a modified score summarizing total brain burden of cerebral small vessel disease (SVD score). </a:t>
            </a: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B561CF-9D3F-47B5-ADED-856E7ADD0ED2}"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6533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Our goal is to predict </a:t>
            </a:r>
            <a:r>
              <a:rPr lang="en-CA" b="1" dirty="0" smtClean="0"/>
              <a:t>Small Vessel Disease from how a person describes the “Cookie Theft” picture</a:t>
            </a:r>
          </a:p>
          <a:p>
            <a:r>
              <a:rPr lang="en-CA" sz="1200" b="1" kern="1200" dirty="0" smtClean="0">
                <a:solidFill>
                  <a:schemeClr val="tx1"/>
                </a:solidFill>
                <a:effectLst/>
                <a:latin typeface="+mn-lt"/>
                <a:ea typeface="+mn-ea"/>
                <a:cs typeface="+mn-cs"/>
              </a:rPr>
              <a:t>Previous work has shown this to work for predicting Alzheimer </a:t>
            </a:r>
          </a:p>
          <a:p>
            <a:r>
              <a:rPr lang="en-CA" sz="1200" b="1" kern="1200" dirty="0" smtClean="0">
                <a:solidFill>
                  <a:schemeClr val="tx1"/>
                </a:solidFill>
                <a:effectLst/>
                <a:latin typeface="+mn-lt"/>
                <a:ea typeface="+mn-ea"/>
                <a:cs typeface="+mn-cs"/>
              </a:rPr>
              <a:t>We will improve performance on </a:t>
            </a:r>
            <a:r>
              <a:rPr lang="en-CA" sz="1200" b="1" kern="1200" dirty="0" err="1" smtClean="0">
                <a:solidFill>
                  <a:schemeClr val="tx1"/>
                </a:solidFill>
                <a:effectLst/>
                <a:latin typeface="+mn-lt"/>
                <a:ea typeface="+mn-ea"/>
                <a:cs typeface="+mn-cs"/>
              </a:rPr>
              <a:t>Alsheimer</a:t>
            </a:r>
            <a:r>
              <a:rPr lang="en-CA" sz="1200" b="1" kern="1200" dirty="0" smtClean="0">
                <a:solidFill>
                  <a:schemeClr val="tx1"/>
                </a:solidFill>
                <a:effectLst/>
                <a:latin typeface="+mn-lt"/>
                <a:ea typeface="+mn-ea"/>
                <a:cs typeface="+mn-cs"/>
              </a:rPr>
              <a:t> </a:t>
            </a:r>
            <a:r>
              <a:rPr lang="en-CA" b="1" dirty="0" smtClean="0"/>
              <a:t>and extend techniques to Small Vessel Disease </a:t>
            </a:r>
            <a:endParaRPr lang="en-US" sz="1200" b="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Participants will undergo voice recordings describing the “Cookie Theft Picture” from the NIH Stroke Scale. Recordings will be transcribed and using tools like the Syntactic Complexity Analyzer (Lu’s L2), the Stanford parser and the </a:t>
            </a:r>
            <a:r>
              <a:rPr lang="en-US" sz="1200" kern="1200" dirty="0" err="1" smtClean="0">
                <a:solidFill>
                  <a:schemeClr val="tx1"/>
                </a:solidFill>
                <a:effectLst/>
                <a:latin typeface="+mn-lt"/>
                <a:ea typeface="+mn-ea"/>
                <a:cs typeface="+mn-cs"/>
              </a:rPr>
              <a:t>Keyplex</a:t>
            </a:r>
            <a:r>
              <a:rPr lang="en-US" sz="1200" kern="1200" dirty="0" smtClean="0">
                <a:solidFill>
                  <a:schemeClr val="tx1"/>
                </a:solidFill>
                <a:effectLst/>
                <a:latin typeface="+mn-lt"/>
                <a:ea typeface="+mn-ea"/>
                <a:cs typeface="+mn-cs"/>
              </a:rPr>
              <a:t> textual analysis program, a large number of linguistic features will be extracted. These will include lexical features (</a:t>
            </a:r>
            <a:r>
              <a:rPr lang="en-CA" sz="1200" kern="1200" dirty="0" smtClean="0">
                <a:solidFill>
                  <a:schemeClr val="tx1"/>
                </a:solidFill>
                <a:effectLst/>
                <a:latin typeface="+mn-lt"/>
                <a:ea typeface="+mn-ea"/>
                <a:cs typeface="+mn-cs"/>
              </a:rPr>
              <a:t>part-of-speech</a:t>
            </a:r>
            <a:r>
              <a:rPr lang="en-US" sz="1200" kern="1200" dirty="0" smtClean="0">
                <a:solidFill>
                  <a:schemeClr val="tx1"/>
                </a:solidFill>
                <a:effectLst/>
                <a:latin typeface="+mn-lt"/>
                <a:ea typeface="+mn-ea"/>
                <a:cs typeface="+mn-cs"/>
              </a:rPr>
              <a:t>, word types and frequencies), syntactic complexity, </a:t>
            </a:r>
            <a:r>
              <a:rPr lang="en-CA" sz="1200" kern="1200" dirty="0" smtClean="0">
                <a:solidFill>
                  <a:schemeClr val="tx1"/>
                </a:solidFill>
                <a:effectLst/>
                <a:latin typeface="+mn-lt"/>
                <a:ea typeface="+mn-ea"/>
                <a:cs typeface="+mn-cs"/>
              </a:rPr>
              <a:t>grammaticality, fluency, vocabulary richness, and acoustic features (see (Fraser et al. 2015) for a recent study on predicting Alzheimer, which considered 370 features).</a:t>
            </a:r>
          </a:p>
          <a:p>
            <a:r>
              <a:rPr lang="en-US" sz="1200" kern="1200" dirty="0" smtClean="0">
                <a:solidFill>
                  <a:schemeClr val="tx1"/>
                </a:solidFill>
                <a:effectLst/>
                <a:latin typeface="+mn-lt"/>
                <a:ea typeface="+mn-ea"/>
                <a:cs typeface="+mn-cs"/>
              </a:rPr>
              <a:t> These features will be used to “train” machine learning classifiers to assign transcripts to the CSVD versus the healthy controls.  Expanding on previous work, we will apply more sophisticated machine learning algorithms and experiment with domain adaptation. First, instead of simply applying state-of-the-art machine learning techniques (e.g., Support Vector Machines) with default parameters (as was done in previous works on </a:t>
            </a:r>
            <a:r>
              <a:rPr lang="en-CA" sz="1200" kern="1200" dirty="0" smtClean="0">
                <a:solidFill>
                  <a:schemeClr val="tx1"/>
                </a:solidFill>
                <a:effectLst/>
                <a:latin typeface="+mn-lt"/>
                <a:ea typeface="+mn-ea"/>
                <a:cs typeface="+mn-cs"/>
              </a:rPr>
              <a:t>Alzheimer)</a:t>
            </a:r>
            <a:r>
              <a:rPr lang="en-US" sz="1200" kern="1200" dirty="0" smtClean="0">
                <a:solidFill>
                  <a:schemeClr val="tx1"/>
                </a:solidFill>
                <a:effectLst/>
                <a:latin typeface="+mn-lt"/>
                <a:ea typeface="+mn-ea"/>
                <a:cs typeface="+mn-cs"/>
              </a:rPr>
              <a:t>, we will explore the benefits of automated hyper-parameter tuning (Thornton et al., 2012) on CSVD detection.  Secondly, we will investigate if larger datasets which were collected to predict other cerebral diseases from transcriptions and recordings of speech samples can be leveraged via domain adaptation for predicting CSVD.</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B561CF-9D3F-47B5-ADED-856E7ADD0ED2}"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4229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r>
              <a:t>- Interviews are randomized to be iid </a:t>
            </a:r>
          </a:p>
        </p:txBody>
      </p:sp>
    </p:spTree>
    <p:extLst>
      <p:ext uri="{BB962C8B-B14F-4D97-AF65-F5344CB8AC3E}">
        <p14:creationId xmlns:p14="http://schemas.microsoft.com/office/powerpoint/2010/main" val="3837639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944436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r>
              <a:t>- Interviews are randomized to be iid </a:t>
            </a:r>
          </a:p>
        </p:txBody>
      </p:sp>
    </p:spTree>
    <p:extLst>
      <p:ext uri="{BB962C8B-B14F-4D97-AF65-F5344CB8AC3E}">
        <p14:creationId xmlns:p14="http://schemas.microsoft.com/office/powerpoint/2010/main" val="873129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noRot="1" noChangeAspect="1"/>
          </p:cNvSpPr>
          <p:nvPr>
            <p:ph type="sldImg"/>
          </p:nvPr>
        </p:nvSpPr>
        <p:spPr>
          <a:prstGeom prst="rect">
            <a:avLst/>
          </a:prstGeom>
        </p:spPr>
        <p:txBody>
          <a:bodyPr/>
          <a:lstStyle/>
          <a:p>
            <a:endParaRPr/>
          </a:p>
        </p:txBody>
      </p:sp>
      <p:sp>
        <p:nvSpPr>
          <p:cNvPr id="178" name="Shape 178"/>
          <p:cNvSpPr>
            <a:spLocks noGrp="1"/>
          </p:cNvSpPr>
          <p:nvPr>
            <p:ph type="body" sz="quarter" idx="1"/>
          </p:nvPr>
        </p:nvSpPr>
        <p:spPr>
          <a:prstGeom prst="rect">
            <a:avLst/>
          </a:prstGeom>
        </p:spPr>
        <p:txBody>
          <a:bodyPr/>
          <a:lstStyle/>
          <a:p>
            <a:r>
              <a:t>- Interviews are randomized to be iid </a:t>
            </a:r>
          </a:p>
        </p:txBody>
      </p:sp>
    </p:spTree>
    <p:extLst>
      <p:ext uri="{BB962C8B-B14F-4D97-AF65-F5344CB8AC3E}">
        <p14:creationId xmlns:p14="http://schemas.microsoft.com/office/powerpoint/2010/main" val="3278721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22E62C6-6751-4E1E-B8EE-CB26CB7A1EBC}" type="slidenum">
              <a:rPr lang="en-US" smtClean="0"/>
              <a:pPr/>
              <a:t>19</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smtClean="0"/>
              <a:t>Natural language Processing / Computational Linguistics  we’ll use these two term interchangeably</a:t>
            </a:r>
          </a:p>
          <a:p>
            <a:pPr eaLnBrk="1" hangingPunct="1"/>
            <a:endParaRPr lang="en-US" smtClean="0"/>
          </a:p>
          <a:p>
            <a:pPr eaLnBrk="1" hangingPunct="1"/>
            <a:r>
              <a:rPr lang="en-US" smtClean="0"/>
              <a:t>Simply put, computational linguistics is the scientific study of language from a computational perspective. </a:t>
            </a:r>
          </a:p>
          <a:p>
            <a:pPr eaLnBrk="1" hangingPunct="1"/>
            <a:r>
              <a:rPr lang="en-US" smtClean="0"/>
              <a:t>Computational linguists are interested in providing computational models of various kinds of linguistic phenomena. </a:t>
            </a:r>
          </a:p>
          <a:p>
            <a:pPr eaLnBrk="1" hangingPunct="1"/>
            <a:r>
              <a:rPr lang="en-US" smtClean="0"/>
              <a:t>These models may be "knowledge-based" ("hand-crafted") or "data-driven" ("statistical" or "empirical"). </a:t>
            </a:r>
          </a:p>
          <a:p>
            <a:pPr eaLnBrk="1" hangingPunct="1"/>
            <a:r>
              <a:rPr lang="en-US" smtClean="0"/>
              <a:t>Work in computational linguistics is in some cases motivated from a scientific perspective in that one is trying to</a:t>
            </a:r>
          </a:p>
          <a:p>
            <a:pPr eaLnBrk="1" hangingPunct="1"/>
            <a:r>
              <a:rPr lang="en-US" smtClean="0"/>
              <a:t>provide a computational explanation for a particular linguistic or psycholinguistic phenomenon; and in other cases</a:t>
            </a:r>
          </a:p>
          <a:p>
            <a:pPr eaLnBrk="1" hangingPunct="1"/>
            <a:r>
              <a:rPr lang="en-US" smtClean="0"/>
              <a:t>the motivation may be more purely technological in that one wants to provide a working component of a speech or </a:t>
            </a:r>
          </a:p>
          <a:p>
            <a:pPr eaLnBrk="1" hangingPunct="1"/>
            <a:r>
              <a:rPr lang="en-US" smtClean="0"/>
              <a:t>natural language system. Indeed, the work of computational linguists is incorporated into many working systems today, including speech recognition systems, text-to-speech synthesizers, automated voice response systems, web search engines, text editors, language instruction materials, to name just a few</a:t>
            </a:r>
          </a:p>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F6CB2952-87C0-4DB2-B9C4-B6C8035C5D80}" type="slidenum">
              <a:rPr lang="en-US" smtClean="0"/>
              <a:pPr/>
              <a:t>20</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pPr/>
              <a:t>2</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smtClean="0"/>
              <a:t>Introductions?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84C5647D-3CEC-49F8-9970-DB1681FB02DC}" type="slidenum">
              <a:rPr lang="en-US" smtClean="0"/>
              <a:pPr/>
              <a:t>21</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smtClean="0"/>
              <a:t>Linguistics part of Comp. Ling. !</a:t>
            </a:r>
          </a:p>
          <a:p>
            <a:pPr eaLnBrk="1" hangingPunct="1"/>
            <a:endParaRPr lang="en-US" smtClean="0"/>
          </a:p>
          <a:p>
            <a:pPr eaLnBrk="1" hangingPunct="1"/>
            <a:r>
              <a:rPr lang="en-US" smtClean="0"/>
              <a:t>Phonetics studies the physical nature of speech sounds: their articulation, acoustic properties and perceptual characteristics</a:t>
            </a:r>
          </a:p>
          <a:p>
            <a:pPr eaLnBrk="1" hangingPunct="1"/>
            <a:r>
              <a:rPr lang="en-US" smtClean="0"/>
              <a:t>Phonology: what is the inventory of basic sounds (phonemes) in the language and what combinations are possible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75A1623C-BC6A-4CCC-A0FC-94F19258B222}" type="slidenum">
              <a:rPr lang="en-US" smtClean="0"/>
              <a:pPr/>
              <a:t>22</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dirty="0" smtClean="0"/>
              <a:t>Inflectional and derivational</a:t>
            </a:r>
          </a:p>
          <a:p>
            <a:pPr eaLnBrk="1" hangingPunct="1"/>
            <a:r>
              <a:rPr lang="en-US" dirty="0" smtClean="0"/>
              <a:t>Tense: the category that encodes the time of an event with reference to the moment of speaking</a:t>
            </a:r>
          </a:p>
          <a:p>
            <a:pPr eaLnBrk="1" hangingPunct="1"/>
            <a:r>
              <a:rPr lang="en-US" dirty="0" smtClean="0"/>
              <a:t>Others? Compounding: happy hour(</a:t>
            </a:r>
            <a:r>
              <a:rPr lang="en-US" dirty="0" err="1" smtClean="0"/>
              <a:t>Adj+N</a:t>
            </a:r>
            <a:r>
              <a:rPr lang="en-US" dirty="0" smtClean="0"/>
              <a:t>), bookcase (N+N), overload (</a:t>
            </a:r>
            <a:r>
              <a:rPr lang="en-US" dirty="0" err="1" smtClean="0"/>
              <a:t>Prep+N</a:t>
            </a:r>
            <a:r>
              <a:rPr lang="en-US" dirty="0" smtClean="0"/>
              <a:t>), washcloth (V+N)</a:t>
            </a:r>
          </a:p>
          <a:p>
            <a:pPr eaLnBrk="1" hangingPunct="1"/>
            <a:r>
              <a:rPr lang="en-US" dirty="0" smtClean="0"/>
              <a:t>Adjectives derived from nouns and verbs computation-al, manage-able</a:t>
            </a:r>
          </a:p>
          <a:p>
            <a:pPr eaLnBrk="1" hangingPunct="1"/>
            <a:r>
              <a:rPr lang="en-US" dirty="0" smtClean="0"/>
              <a:t>Act  </a:t>
            </a:r>
            <a:r>
              <a:rPr lang="en-US" dirty="0" err="1" smtClean="0"/>
              <a:t>act</a:t>
            </a:r>
            <a:r>
              <a:rPr lang="en-US" dirty="0" smtClean="0"/>
              <a:t>-</a:t>
            </a:r>
            <a:r>
              <a:rPr lang="en-US" dirty="0" err="1" smtClean="0"/>
              <a:t>ive</a:t>
            </a:r>
            <a:r>
              <a:rPr lang="en-US" dirty="0" smtClean="0"/>
              <a:t> act-</a:t>
            </a:r>
            <a:r>
              <a:rPr lang="en-US" dirty="0" err="1" smtClean="0"/>
              <a:t>ive</a:t>
            </a:r>
            <a:r>
              <a:rPr lang="en-US" dirty="0" smtClean="0"/>
              <a:t>-ate re- act-</a:t>
            </a:r>
            <a:r>
              <a:rPr lang="en-US" dirty="0" err="1" smtClean="0"/>
              <a:t>ive</a:t>
            </a:r>
            <a:r>
              <a:rPr lang="en-US" dirty="0" smtClean="0"/>
              <a:t>-ate </a:t>
            </a:r>
          </a:p>
          <a:p>
            <a:pPr eaLnBrk="1" hangingPunct="1"/>
            <a:endParaRPr lang="en-US" dirty="0" smtClean="0"/>
          </a:p>
          <a:p>
            <a:pPr eaLnBrk="1" hangingPunct="1"/>
            <a:r>
              <a:rPr lang="en-US" dirty="0" smtClean="0"/>
              <a:t>Free (boy) and bound (-s) morphemes</a:t>
            </a:r>
          </a:p>
          <a:p>
            <a:pPr eaLnBrk="1" hangingPunct="1"/>
            <a:endParaRPr lang="en-US" dirty="0" smtClean="0"/>
          </a:p>
          <a:p>
            <a:pPr eaLnBrk="1" hangingPunct="1"/>
            <a:r>
              <a:rPr lang="en-US" dirty="0" smtClean="0"/>
              <a:t>We can usefully divide morphemes into two classes</a:t>
            </a:r>
          </a:p>
          <a:p>
            <a:pPr lvl="1" eaLnBrk="1" hangingPunct="1"/>
            <a:r>
              <a:rPr lang="en-US" dirty="0" smtClean="0">
                <a:solidFill>
                  <a:schemeClr val="accent2"/>
                </a:solidFill>
              </a:rPr>
              <a:t>Stems</a:t>
            </a:r>
            <a:r>
              <a:rPr lang="en-US" dirty="0" smtClean="0"/>
              <a:t>: The core meaning bearing units</a:t>
            </a:r>
          </a:p>
          <a:p>
            <a:pPr lvl="1" eaLnBrk="1" hangingPunct="1"/>
            <a:r>
              <a:rPr lang="en-US" dirty="0" smtClean="0">
                <a:solidFill>
                  <a:schemeClr val="accent2"/>
                </a:solidFill>
              </a:rPr>
              <a:t>Affixes</a:t>
            </a:r>
            <a:r>
              <a:rPr lang="en-US" dirty="0" smtClean="0"/>
              <a:t>: Bits and pieces that adhere to stems to change their meanings and grammatical functions</a:t>
            </a:r>
          </a:p>
          <a:p>
            <a:pPr lvl="1" eaLnBrk="1" hangingPunct="1"/>
            <a:endParaRPr lang="en-US" dirty="0" smtClean="0"/>
          </a:p>
          <a:p>
            <a:pPr eaLnBrk="1" hangingPunct="1"/>
            <a:r>
              <a:rPr lang="en-US" sz="1400" dirty="0" smtClean="0"/>
              <a:t>Inflectional morphology: The resulting word</a:t>
            </a:r>
          </a:p>
          <a:p>
            <a:pPr lvl="1" eaLnBrk="1" hangingPunct="1"/>
            <a:r>
              <a:rPr lang="en-US" sz="1400" dirty="0" smtClean="0">
                <a:solidFill>
                  <a:schemeClr val="tx2"/>
                </a:solidFill>
              </a:rPr>
              <a:t>Has the same word class as the original</a:t>
            </a:r>
          </a:p>
          <a:p>
            <a:pPr lvl="1" eaLnBrk="1" hangingPunct="1"/>
            <a:r>
              <a:rPr lang="en-US" sz="1400" dirty="0" smtClean="0">
                <a:solidFill>
                  <a:schemeClr val="tx2"/>
                </a:solidFill>
              </a:rPr>
              <a:t>Serves a grammatical/semantic purpose different from the original</a:t>
            </a:r>
          </a:p>
          <a:p>
            <a:pPr lvl="1" eaLnBrk="1" hangingPunct="1"/>
            <a:endParaRPr lang="en-US" dirty="0" smtClean="0"/>
          </a:p>
          <a:p>
            <a:pPr eaLnBrk="1" hangingPunct="1"/>
            <a:r>
              <a:rPr lang="en-US" sz="1400" dirty="0" smtClean="0"/>
              <a:t>Derivational morphology is the messy stuff that no one ever taught you.</a:t>
            </a:r>
          </a:p>
          <a:p>
            <a:pPr lvl="1" eaLnBrk="1" hangingPunct="1"/>
            <a:r>
              <a:rPr lang="en-US" sz="1400" dirty="0" smtClean="0"/>
              <a:t>Changes of word class </a:t>
            </a:r>
          </a:p>
          <a:p>
            <a:pPr lvl="1" eaLnBrk="1" hangingPunct="1"/>
            <a:r>
              <a:rPr lang="en-US" sz="1400" dirty="0" smtClean="0"/>
              <a:t>Less Productive ( -ant V -&gt; N only with V of Latin origin!)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2746E00D-5E4E-42CF-B60B-81BD9794FCB9}" type="slidenum">
              <a:rPr lang="en-US" smtClean="0"/>
              <a:pPr/>
              <a:t>23</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dirty="0" smtClean="0"/>
              <a:t>Sentence formation how symbols of the language can be grouped and ordered together</a:t>
            </a:r>
          </a:p>
          <a:p>
            <a:pPr eaLnBrk="1" hangingPunct="1"/>
            <a:r>
              <a:rPr lang="en-US" dirty="0" smtClean="0"/>
              <a:t>Part of speech: whether a word is a noun, verb or an adjective</a:t>
            </a:r>
          </a:p>
          <a:p>
            <a:pPr eaLnBrk="1" hangingPunct="1"/>
            <a:r>
              <a:rPr lang="en-US" dirty="0" smtClean="0"/>
              <a:t>Based on Meaning/Inflection/Distribution</a:t>
            </a:r>
          </a:p>
          <a:p>
            <a:pPr eaLnBrk="1" hangingPunct="1"/>
            <a:r>
              <a:rPr lang="en-US" dirty="0" smtClean="0"/>
              <a:t>Constituency: groups of words behave as a single unit or </a:t>
            </a:r>
          </a:p>
          <a:p>
            <a:pPr eaLnBrk="1" hangingPunct="1"/>
            <a:r>
              <a:rPr lang="en-US" dirty="0" smtClean="0"/>
              <a:t>Based on:</a:t>
            </a:r>
          </a:p>
          <a:p>
            <a:pPr eaLnBrk="1" hangingPunct="1"/>
            <a:r>
              <a:rPr lang="en-US" dirty="0" smtClean="0"/>
              <a:t>&lt;Substitution Test (they, it, do so)&gt; </a:t>
            </a:r>
          </a:p>
          <a:p>
            <a:pPr eaLnBrk="1" hangingPunct="1"/>
            <a:r>
              <a:rPr lang="en-US" dirty="0" smtClean="0"/>
              <a:t>&lt;Movement Test&gt;</a:t>
            </a:r>
          </a:p>
          <a:p>
            <a:pPr eaLnBrk="1" hangingPunct="1"/>
            <a:r>
              <a:rPr lang="en-US" dirty="0" smtClean="0"/>
              <a:t>&lt;Coordination Test&gt;</a:t>
            </a:r>
          </a:p>
          <a:p>
            <a:pPr eaLnBrk="1" hangingPunct="1"/>
            <a:endParaRPr lang="en-US" dirty="0" smtClean="0"/>
          </a:p>
          <a:p>
            <a:pPr eaLnBrk="1" hangingPunct="1"/>
            <a:r>
              <a:rPr lang="en-US" dirty="0" smtClean="0"/>
              <a:t>Words/phrases order (English SVO)</a:t>
            </a:r>
          </a:p>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D90149A-9AD3-4CDB-BEBC-C7DDAD52BF6C}" type="slidenum">
              <a:rPr lang="en-US" smtClean="0"/>
              <a:pPr/>
              <a:t>24</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t>How the meaning of a phrase is related to the meaning of its parts</a:t>
            </a:r>
          </a:p>
          <a:p>
            <a:pPr eaLnBrk="1" hangingPunct="1"/>
            <a:r>
              <a:rPr lang="en-US" smtClean="0"/>
              <a:t>What sorts of meaning structures and meaning relations obtain in natural language</a:t>
            </a:r>
          </a:p>
          <a:p>
            <a:pPr eaLnBrk="1" hangingPunct="1"/>
            <a:r>
              <a:rPr lang="en-US" smtClean="0"/>
              <a:t>Semantic relations among words</a:t>
            </a:r>
          </a:p>
          <a:p>
            <a:pPr eaLnBrk="1" hangingPunct="1"/>
            <a:r>
              <a:rPr lang="en-US" smtClean="0"/>
              <a:t>Link linguistic inputs to a non-linguistic representation of the world</a:t>
            </a:r>
          </a:p>
          <a:p>
            <a:pPr eaLnBrk="1" hangingPunct="1"/>
            <a:r>
              <a:rPr lang="en-US" smtClean="0"/>
              <a:t>First-Order Logics</a:t>
            </a:r>
          </a:p>
          <a:p>
            <a:pPr eaLnBrk="1" hangingPunct="1"/>
            <a:r>
              <a:rPr lang="en-US" smtClean="0"/>
              <a:t>Symbol structures that corresponds to objects and relations among objects in some world being represented</a:t>
            </a:r>
          </a:p>
          <a:p>
            <a:pPr eaLnBrk="1" hangingPunct="1"/>
            <a:r>
              <a:rPr lang="en-US" smtClean="0"/>
              <a:t>…Representation for a particular state of affairs in some world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B174788B-CA4F-43E7-B66D-DB7DEA89288F}" type="slidenum">
              <a:rPr lang="en-US" smtClean="0"/>
              <a:pPr/>
              <a:t>25</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dirty="0" smtClean="0"/>
              <a:t>Part of the meaning of a sentence does not come from the parts of the sentence itself or</a:t>
            </a:r>
          </a:p>
          <a:p>
            <a:pPr eaLnBrk="1" hangingPunct="1"/>
            <a:r>
              <a:rPr lang="en-US" dirty="0" smtClean="0"/>
              <a:t>the way they are combined. Study of language used in context</a:t>
            </a:r>
          </a:p>
          <a:p>
            <a:pPr eaLnBrk="1" hangingPunct="1"/>
            <a:r>
              <a:rPr lang="en-US" dirty="0" smtClean="0"/>
              <a:t>It comes from world knowledge or from inferences based on tacit conversational rules</a:t>
            </a:r>
          </a:p>
          <a:p>
            <a:pPr eaLnBrk="1" hangingPunct="1"/>
            <a:r>
              <a:rPr lang="en-US" dirty="0" smtClean="0"/>
              <a:t>Context: beliefs, attitudes, physical environment, previous discourse/dialog</a:t>
            </a:r>
          </a:p>
          <a:p>
            <a:pPr eaLnBrk="1" hangingPunct="1"/>
            <a:r>
              <a:rPr lang="en-US" dirty="0" smtClean="0"/>
              <a:t>Belief</a:t>
            </a:r>
          </a:p>
          <a:p>
            <a:pPr eaLnBrk="1" hangingPunct="1"/>
            <a:r>
              <a:rPr lang="en-US" dirty="0" smtClean="0"/>
              <a:t>(1)</a:t>
            </a:r>
          </a:p>
          <a:p>
            <a:pPr eaLnBrk="1" hangingPunct="1"/>
            <a:r>
              <a:rPr lang="en-US" dirty="0" smtClean="0"/>
              <a:t>Physical environment: We are watching someone performing an action</a:t>
            </a:r>
          </a:p>
          <a:p>
            <a:pPr eaLnBrk="1" hangingPunct="1"/>
            <a:r>
              <a:rPr lang="en-US" dirty="0" smtClean="0"/>
              <a:t>Previous </a:t>
            </a:r>
            <a:r>
              <a:rPr lang="en-US" dirty="0" err="1" smtClean="0"/>
              <a:t>Discourse”Mary</a:t>
            </a:r>
            <a:r>
              <a:rPr lang="en-US" dirty="0" smtClean="0"/>
              <a:t> has been trying this exercise for a week.”</a:t>
            </a:r>
          </a:p>
          <a:p>
            <a:pPr eaLnBrk="1" hangingPunct="1"/>
            <a:r>
              <a:rPr lang="en-US" dirty="0" smtClean="0"/>
              <a:t>(2)</a:t>
            </a:r>
          </a:p>
          <a:p>
            <a:pPr eaLnBrk="1" hangingPunct="1"/>
            <a:r>
              <a:rPr lang="en-US" dirty="0" smtClean="0"/>
              <a:t>According to previous discourse could be either the judge or the prisoner</a:t>
            </a:r>
          </a:p>
          <a:p>
            <a:pPr eaLnBrk="1" hangingPunct="1"/>
            <a:r>
              <a:rPr lang="en-US" dirty="0" smtClean="0"/>
              <a:t>(3)</a:t>
            </a:r>
          </a:p>
          <a:p>
            <a:pPr eaLnBrk="1" hangingPunct="1"/>
            <a:r>
              <a:rPr lang="en-US" dirty="0" smtClean="0"/>
              <a:t>It is never interpreted as a Y/N question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A70F159B-01E5-45A2-AB5F-E2B0EC02090D}" type="slidenum">
              <a:rPr lang="en-US" smtClean="0"/>
              <a:pPr/>
              <a:t>26</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smtClean="0"/>
              <a:t>Natural language Processing / Computational Linguistics  we’ll use these two term interchangeably</a:t>
            </a:r>
          </a:p>
          <a:p>
            <a:pPr eaLnBrk="1" hangingPunct="1"/>
            <a:endParaRPr lang="en-US" dirty="0" smtClean="0"/>
          </a:p>
          <a:p>
            <a:pPr eaLnBrk="1" hangingPunct="1"/>
            <a:r>
              <a:rPr lang="en-US" dirty="0" smtClean="0"/>
              <a:t>Simply put, computational linguistics is the scientific study of language from a computational perspective. </a:t>
            </a:r>
          </a:p>
          <a:p>
            <a:pPr eaLnBrk="1" hangingPunct="1"/>
            <a:r>
              <a:rPr lang="en-US" dirty="0" smtClean="0"/>
              <a:t>Computational linguists are interested in providing computational models of various kinds of linguistic phenomena. </a:t>
            </a:r>
          </a:p>
          <a:p>
            <a:pPr eaLnBrk="1" hangingPunct="1"/>
            <a:r>
              <a:rPr lang="en-US" dirty="0" smtClean="0"/>
              <a:t>These models may be "knowledge-based" ("hand-crafted") or "data-driven" ("statistical" or "empirical"). </a:t>
            </a:r>
          </a:p>
          <a:p>
            <a:pPr eaLnBrk="1" hangingPunct="1"/>
            <a:r>
              <a:rPr lang="en-US" dirty="0" smtClean="0"/>
              <a:t>Work in computational linguistics is in some cases motivated from a scientific perspective in that one is trying to</a:t>
            </a:r>
          </a:p>
          <a:p>
            <a:pPr eaLnBrk="1" hangingPunct="1"/>
            <a:r>
              <a:rPr lang="en-US" dirty="0" smtClean="0"/>
              <a:t>provide a computational explanation for a particular linguistic or psycholinguistic phenomenon; and in other cases</a:t>
            </a:r>
          </a:p>
          <a:p>
            <a:pPr eaLnBrk="1" hangingPunct="1"/>
            <a:r>
              <a:rPr lang="en-US" dirty="0" smtClean="0"/>
              <a:t>the motivation may be more purely technological in that one wants to provide a working component of a speech or </a:t>
            </a:r>
          </a:p>
          <a:p>
            <a:pPr eaLnBrk="1" hangingPunct="1"/>
            <a:r>
              <a:rPr lang="en-US" dirty="0" smtClean="0"/>
              <a:t>natural language system. Indeed, the work of computational linguists is incorporated into many working systems today, including speech recognition systems, text-to-speech synthesizers, automated voice response systems, web search engines, text editors, language instruction materials, to name just a few</a:t>
            </a:r>
          </a:p>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00E98A36-71C9-47C0-9A94-16514C536EC3}" type="slidenum">
              <a:rPr lang="en-US" smtClean="0"/>
              <a:pPr/>
              <a:t>27</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smtClean="0"/>
              <a:t>… to represent the linguistic knowledge….</a:t>
            </a:r>
          </a:p>
          <a:p>
            <a:pPr eaLnBrk="1" hangingPunct="1"/>
            <a:endParaRPr lang="en-US" smtClean="0"/>
          </a:p>
          <a:p>
            <a:pPr eaLnBrk="1" hangingPunct="1"/>
            <a:r>
              <a:rPr lang="en-US" smtClean="0"/>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F99753A-D4B4-4850-A1A5-FA86340BB797}" type="slidenum">
              <a:rPr lang="en-US" smtClean="0"/>
              <a:pPr/>
              <a:t>28</a:t>
            </a:fld>
            <a:endParaRPr lang="en-US" smtClean="0"/>
          </a:p>
        </p:txBody>
      </p:sp>
      <p:sp>
        <p:nvSpPr>
          <p:cNvPr id="53251" name="Rectangle 1026"/>
          <p:cNvSpPr>
            <a:spLocks noGrp="1" noRot="1" noChangeAspect="1" noChangeArrowheads="1" noTextEdit="1"/>
          </p:cNvSpPr>
          <p:nvPr>
            <p:ph type="sldImg"/>
          </p:nvPr>
        </p:nvSpPr>
        <p:spPr>
          <a:ln/>
        </p:spPr>
      </p:sp>
      <p:sp>
        <p:nvSpPr>
          <p:cNvPr id="53252" name="Rectangle 1027"/>
          <p:cNvSpPr>
            <a:spLocks noGrp="1" noChangeArrowheads="1"/>
          </p:cNvSpPr>
          <p:nvPr>
            <p:ph type="body" idx="1"/>
          </p:nvPr>
        </p:nvSpPr>
        <p:spPr>
          <a:noFill/>
          <a:ln/>
        </p:spPr>
        <p:txBody>
          <a:bodyPr/>
          <a:lstStyle/>
          <a:p>
            <a:pPr eaLnBrk="1" hangingPunct="1"/>
            <a:r>
              <a:rPr lang="en-US" smtClean="0"/>
              <a:t>… to represent the linguistic knowledge….</a:t>
            </a:r>
          </a:p>
          <a:p>
            <a:pPr eaLnBrk="1" hangingPunct="1"/>
            <a:endParaRPr lang="en-US" smtClean="0"/>
          </a:p>
          <a:p>
            <a:pPr eaLnBrk="1" hangingPunct="1"/>
            <a:r>
              <a:rPr lang="en-US" smtClean="0"/>
              <a:t>Takes as input a noun and returns singular form of the noun and whether it was in singular or plural form</a:t>
            </a:r>
          </a:p>
          <a:p>
            <a:pPr eaLnBrk="1" hangingPunct="1"/>
            <a:r>
              <a:rPr lang="en-US" smtClean="0"/>
              <a:t>Takes the singular form and a morpho-feature for number (sing. Or pl.) and return the corresponding word</a:t>
            </a:r>
          </a:p>
          <a:p>
            <a:pPr eaLnBrk="1" hangingPunct="1"/>
            <a:r>
              <a:rPr lang="en-US" smtClean="0"/>
              <a:t>Possible application? If you want to search in a text for</a:t>
            </a:r>
          </a:p>
          <a:p>
            <a:pPr eaLnBrk="1" hangingPunct="1"/>
            <a:r>
              <a:rPr lang="en-US" smtClean="0"/>
              <a:t>We will se how this can be dome efficiently for all word types (not only nouns) and all possible inflections (not just plural)</a:t>
            </a:r>
          </a:p>
          <a:p>
            <a:pPr eaLnBrk="1" hangingPunct="1"/>
            <a:r>
              <a:rPr lang="en-US" smtClean="0"/>
              <a:t>Key Concept #2: Parsing taking some input and producing some structure for it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7463E1D3-A51C-4BD2-BB0F-80C80FBBE2C4}" type="slidenum">
              <a:rPr lang="en-US" smtClean="0"/>
              <a:pPr/>
              <a:t>29</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smtClean="0"/>
              <a:t>My Conceptual map</a:t>
            </a:r>
          </a:p>
          <a:p>
            <a:pPr eaLnBrk="1" hangingPunct="1"/>
            <a:r>
              <a:rPr lang="en-US" smtClean="0"/>
              <a:t>Formal models that consists of states, transitions among states and input/output representations</a:t>
            </a:r>
          </a:p>
          <a:p>
            <a:pPr eaLnBrk="1" hangingPunct="1"/>
            <a:r>
              <a:rPr lang="en-US" smtClean="0"/>
              <a:t>Non probabilistic no uncertainty</a:t>
            </a:r>
          </a:p>
          <a:p>
            <a:pPr eaLnBrk="1" hangingPunct="1"/>
            <a:r>
              <a:rPr lang="en-US" smtClean="0"/>
              <a:t>We will go back to this throughout the course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88981149-FD76-4D90-A34A-6ABB79979930}" type="slidenum">
              <a:rPr lang="en-US" smtClean="0"/>
              <a:pPr/>
              <a:t>30</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smtClean="0"/>
              <a:t>Many of the algorithms that we’ll study will turn out to be </a:t>
            </a:r>
            <a:r>
              <a:rPr lang="en-US" smtClean="0">
                <a:solidFill>
                  <a:schemeClr val="accent2"/>
                </a:solidFill>
              </a:rPr>
              <a:t>transducers</a:t>
            </a:r>
            <a:r>
              <a:rPr lang="en-US" smtClean="0"/>
              <a:t>; </a:t>
            </a:r>
          </a:p>
          <a:p>
            <a:pPr eaLnBrk="1" hangingPunct="1"/>
            <a:r>
              <a:rPr lang="en-US" smtClean="0"/>
              <a:t>algorithms that take one kind of structure as input and output another.</a:t>
            </a:r>
          </a:p>
          <a:p>
            <a:pPr eaLnBrk="1" hangingPunct="1"/>
            <a:r>
              <a:rPr lang="en-US" smtClean="0"/>
              <a:t>Take one kind of structure (including language) …. Output another (including language)</a:t>
            </a:r>
          </a:p>
          <a:p>
            <a:pPr eaLnBrk="1" hangingPunct="1"/>
            <a:endParaRPr lang="en-US" smtClean="0"/>
          </a:p>
          <a:p>
            <a:pPr eaLnBrk="1" hangingPunct="1"/>
            <a:r>
              <a:rPr lang="en-US" smtClean="0"/>
              <a:t>States represent pairings of partially processed inputs with partially constructed answers</a:t>
            </a:r>
          </a:p>
          <a:p>
            <a:pPr eaLnBrk="1" hangingPunct="1"/>
            <a:r>
              <a:rPr lang="en-US" smtClean="0"/>
              <a:t>Goals are exhausted inputs paired with complete answers that satisfy some criteria.</a:t>
            </a:r>
          </a:p>
          <a:p>
            <a:pPr eaLnBrk="1" hangingPunct="1"/>
            <a:r>
              <a:rPr lang="en-US" smtClean="0">
                <a:solidFill>
                  <a:srgbClr val="A50021"/>
                </a:solidFill>
              </a:rPr>
              <a:t>As with most interesting problems the spaces are normally too large to exhaustively explore</a:t>
            </a:r>
          </a:p>
          <a:p>
            <a:pPr eaLnBrk="1" hangingPunct="1"/>
            <a:endParaRPr lang="en-US" smtClean="0"/>
          </a:p>
          <a:p>
            <a:pPr eaLnBrk="1" hangingPunct="1"/>
            <a:r>
              <a:rPr lang="en-US" smtClean="0">
                <a:solidFill>
                  <a:srgbClr val="009900"/>
                </a:solidFill>
              </a:rPr>
              <a:t>Don’t do the same work over and over.</a:t>
            </a:r>
          </a:p>
          <a:p>
            <a:pPr eaLnBrk="1" hangingPunct="1"/>
            <a:r>
              <a:rPr lang="en-US" smtClean="0">
                <a:solidFill>
                  <a:srgbClr val="FF9900"/>
                </a:solidFill>
              </a:rPr>
              <a:t>Avoid this by building and making use of solutions to sub-problems that must be invariant across all parts of the space.</a:t>
            </a:r>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52B2068C-4FC7-44B7-9174-90AD698F8958}" type="slidenum">
              <a:rPr lang="en-US" smtClean="0"/>
              <a:pPr/>
              <a:t>3</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dirty="0" smtClean="0"/>
              <a:t>Natural language Processing / Computational Linguistics  we’ll use these two term interchangeably</a:t>
            </a:r>
          </a:p>
          <a:p>
            <a:pPr eaLnBrk="1" hangingPunct="1"/>
            <a:endParaRPr lang="en-US" dirty="0" smtClean="0"/>
          </a:p>
          <a:p>
            <a:pPr eaLnBrk="1" hangingPunct="1"/>
            <a:r>
              <a:rPr lang="en-US" dirty="0" smtClean="0"/>
              <a:t>Simply put, computational linguistics is the scientific study of language from a computational perspective. </a:t>
            </a:r>
          </a:p>
          <a:p>
            <a:pPr eaLnBrk="1" hangingPunct="1"/>
            <a:r>
              <a:rPr lang="en-US" dirty="0" smtClean="0"/>
              <a:t>Computational linguists are interested in providing computational models of various kinds of linguistic phenomena. </a:t>
            </a:r>
          </a:p>
          <a:p>
            <a:pPr eaLnBrk="1" hangingPunct="1"/>
            <a:r>
              <a:rPr lang="en-US" dirty="0" smtClean="0"/>
              <a:t>These models may be "knowledge-based" ("hand-crafted") or "data-driven" ("statistical" or "empirical"). </a:t>
            </a:r>
          </a:p>
          <a:p>
            <a:pPr eaLnBrk="1" hangingPunct="1"/>
            <a:r>
              <a:rPr lang="en-US" dirty="0" smtClean="0"/>
              <a:t>Work in computational linguistics is in some cases motivated from a scientific perspective in that one is trying to</a:t>
            </a:r>
          </a:p>
          <a:p>
            <a:pPr eaLnBrk="1" hangingPunct="1"/>
            <a:r>
              <a:rPr lang="en-US" dirty="0" smtClean="0"/>
              <a:t>provide a computational explanation for a particular linguistic or psycholinguistic phenomenon; and in other cases</a:t>
            </a:r>
          </a:p>
          <a:p>
            <a:pPr eaLnBrk="1" hangingPunct="1"/>
            <a:r>
              <a:rPr lang="en-US" dirty="0" smtClean="0"/>
              <a:t>the motivation may be more purely technological in that one wants to provide a working component of a speech or </a:t>
            </a:r>
          </a:p>
          <a:p>
            <a:pPr eaLnBrk="1" hangingPunct="1"/>
            <a:r>
              <a:rPr lang="en-US" dirty="0" smtClean="0"/>
              <a:t>natural language system. Indeed, the work of computational linguists is incorporated into many working systems today, including speech recognition systems, text-to-speech synthesizers, automated voice response systems, web search engines, text editors, language instruction materials, to name just a few</a:t>
            </a:r>
          </a:p>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CEE7ADF5-F504-4121-9CD6-D5D309ED72A5}" type="slidenum">
              <a:rPr lang="en-US" smtClean="0"/>
              <a:pPr/>
              <a:t>31</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dirty="0" smtClean="0"/>
              <a:t>Duck is also semantically ambiguous</a:t>
            </a:r>
          </a:p>
          <a:p>
            <a:pPr eaLnBrk="1" hangingPunct="1"/>
            <a:r>
              <a:rPr lang="en-US" dirty="0" smtClean="0"/>
              <a:t>Find the most likely interpretation in the given context</a:t>
            </a:r>
          </a:p>
          <a:p>
            <a:r>
              <a:rPr lang="en-US" b="1" dirty="0" smtClean="0"/>
              <a:t>Noun</a:t>
            </a:r>
          </a:p>
          <a:p>
            <a:r>
              <a:rPr lang="en-US" dirty="0" smtClean="0">
                <a:hlinkClick r:id="rId3"/>
              </a:rPr>
              <a:t>S:</a:t>
            </a:r>
            <a:r>
              <a:rPr lang="en-US" dirty="0" smtClean="0"/>
              <a:t> (n) </a:t>
            </a:r>
            <a:r>
              <a:rPr lang="en-US" b="1" dirty="0" smtClean="0"/>
              <a:t>duck</a:t>
            </a:r>
            <a:r>
              <a:rPr lang="en-US" dirty="0" smtClean="0"/>
              <a:t> (small wild or domesticated web-footed broad-billed swimming bird usually having a depressed body and short legs) </a:t>
            </a:r>
          </a:p>
          <a:p>
            <a:r>
              <a:rPr lang="en-US" dirty="0" smtClean="0">
                <a:hlinkClick r:id="rId4"/>
              </a:rPr>
              <a:t>S:</a:t>
            </a:r>
            <a:r>
              <a:rPr lang="en-US" dirty="0" smtClean="0"/>
              <a:t> (n) </a:t>
            </a:r>
            <a:r>
              <a:rPr lang="en-US" b="1" dirty="0" smtClean="0"/>
              <a:t>duck</a:t>
            </a:r>
            <a:r>
              <a:rPr lang="en-US" dirty="0" smtClean="0"/>
              <a:t>, </a:t>
            </a:r>
            <a:r>
              <a:rPr lang="en-US" dirty="0" smtClean="0">
                <a:hlinkClick r:id="rId5"/>
              </a:rPr>
              <a:t>duck's egg</a:t>
            </a:r>
            <a:r>
              <a:rPr lang="en-US" dirty="0" smtClean="0"/>
              <a:t> ((cricket) a score of nothing by a batsman) </a:t>
            </a:r>
          </a:p>
          <a:p>
            <a:r>
              <a:rPr lang="en-US" dirty="0" smtClean="0">
                <a:hlinkClick r:id="rId6"/>
              </a:rPr>
              <a:t>S:</a:t>
            </a:r>
            <a:r>
              <a:rPr lang="en-US" dirty="0" smtClean="0"/>
              <a:t> (n) </a:t>
            </a:r>
            <a:r>
              <a:rPr lang="en-US" b="1" dirty="0" smtClean="0"/>
              <a:t>duck</a:t>
            </a:r>
            <a:r>
              <a:rPr lang="en-US" dirty="0" smtClean="0"/>
              <a:t> (flesh of a duck (domestic or wild)) </a:t>
            </a:r>
          </a:p>
          <a:p>
            <a:r>
              <a:rPr lang="en-US" dirty="0" smtClean="0">
                <a:hlinkClick r:id="rId7"/>
              </a:rPr>
              <a:t>S:</a:t>
            </a:r>
            <a:r>
              <a:rPr lang="en-US" dirty="0" smtClean="0"/>
              <a:t> (n) </a:t>
            </a:r>
            <a:r>
              <a:rPr lang="en-US" b="1" dirty="0" smtClean="0"/>
              <a:t>duck</a:t>
            </a:r>
            <a:r>
              <a:rPr lang="en-US" dirty="0" smtClean="0"/>
              <a:t> (a heavy cotton fabric of plain weave; used for clothing and tents) </a:t>
            </a:r>
          </a:p>
          <a:p>
            <a:r>
              <a:rPr lang="en-US" b="1" dirty="0" smtClean="0"/>
              <a:t>Verb</a:t>
            </a:r>
          </a:p>
          <a:p>
            <a:r>
              <a:rPr lang="en-US" dirty="0" smtClean="0">
                <a:hlinkClick r:id="rId8"/>
              </a:rPr>
              <a:t>S:</a:t>
            </a:r>
            <a:r>
              <a:rPr lang="en-US" dirty="0" smtClean="0"/>
              <a:t> (v) </a:t>
            </a:r>
            <a:r>
              <a:rPr lang="en-US" b="1" dirty="0" smtClean="0"/>
              <a:t>duck</a:t>
            </a:r>
            <a:r>
              <a:rPr lang="en-US" dirty="0" smtClean="0"/>
              <a:t> (to move (the head or body) quickly downwards or away) </a:t>
            </a:r>
            <a:r>
              <a:rPr lang="en-US" i="1" dirty="0" smtClean="0"/>
              <a:t>"Before he could duck, another stone struck him"</a:t>
            </a:r>
            <a:endParaRPr lang="en-US" dirty="0" smtClean="0"/>
          </a:p>
          <a:p>
            <a:r>
              <a:rPr lang="en-US" dirty="0" smtClean="0">
                <a:hlinkClick r:id="rId9"/>
              </a:rPr>
              <a:t>S:</a:t>
            </a:r>
            <a:r>
              <a:rPr lang="en-US" dirty="0" smtClean="0"/>
              <a:t> (v) </a:t>
            </a:r>
            <a:r>
              <a:rPr lang="en-US" b="1" dirty="0" smtClean="0"/>
              <a:t>duck</a:t>
            </a:r>
            <a:r>
              <a:rPr lang="en-US" dirty="0" smtClean="0"/>
              <a:t> (submerge or plunge suddenly) </a:t>
            </a:r>
          </a:p>
          <a:p>
            <a:r>
              <a:rPr lang="en-US" dirty="0" smtClean="0">
                <a:hlinkClick r:id="rId10"/>
              </a:rPr>
              <a:t>S:</a:t>
            </a:r>
            <a:r>
              <a:rPr lang="en-US" dirty="0" smtClean="0"/>
              <a:t> (v) </a:t>
            </a:r>
            <a:r>
              <a:rPr lang="en-US" dirty="0" smtClean="0">
                <a:hlinkClick r:id="rId11"/>
              </a:rPr>
              <a:t>dip</a:t>
            </a:r>
            <a:r>
              <a:rPr lang="en-US" dirty="0" smtClean="0"/>
              <a:t>, </a:t>
            </a:r>
            <a:r>
              <a:rPr lang="en-US" dirty="0" smtClean="0">
                <a:hlinkClick r:id="rId12"/>
              </a:rPr>
              <a:t>douse</a:t>
            </a:r>
            <a:r>
              <a:rPr lang="en-US" dirty="0" smtClean="0"/>
              <a:t>, </a:t>
            </a:r>
            <a:r>
              <a:rPr lang="en-US" b="1" dirty="0" smtClean="0"/>
              <a:t>duck</a:t>
            </a:r>
            <a:r>
              <a:rPr lang="en-US" dirty="0" smtClean="0"/>
              <a:t> (dip into a liquid) </a:t>
            </a:r>
            <a:r>
              <a:rPr lang="en-US" i="1" dirty="0" smtClean="0"/>
              <a:t>"He dipped into the pool"</a:t>
            </a:r>
            <a:endParaRPr lang="en-US" dirty="0" smtClean="0"/>
          </a:p>
          <a:p>
            <a:r>
              <a:rPr lang="en-US" dirty="0" smtClean="0">
                <a:hlinkClick r:id="rId13"/>
              </a:rPr>
              <a:t>S:</a:t>
            </a:r>
            <a:r>
              <a:rPr lang="en-US" dirty="0" smtClean="0"/>
              <a:t> (v) </a:t>
            </a:r>
            <a:r>
              <a:rPr lang="en-US" dirty="0" smtClean="0">
                <a:hlinkClick r:id="rId14"/>
              </a:rPr>
              <a:t>hedge</a:t>
            </a:r>
            <a:r>
              <a:rPr lang="en-US" dirty="0" smtClean="0"/>
              <a:t>, </a:t>
            </a:r>
            <a:r>
              <a:rPr lang="en-US" dirty="0" smtClean="0">
                <a:hlinkClick r:id="rId15"/>
              </a:rPr>
              <a:t>fudge</a:t>
            </a:r>
            <a:r>
              <a:rPr lang="en-US" dirty="0" smtClean="0"/>
              <a:t>, </a:t>
            </a:r>
            <a:r>
              <a:rPr lang="en-US" dirty="0" smtClean="0">
                <a:hlinkClick r:id="rId16"/>
              </a:rPr>
              <a:t>evade</a:t>
            </a:r>
            <a:r>
              <a:rPr lang="en-US" dirty="0" smtClean="0"/>
              <a:t>, </a:t>
            </a:r>
            <a:r>
              <a:rPr lang="en-US" dirty="0" smtClean="0">
                <a:hlinkClick r:id="rId17"/>
              </a:rPr>
              <a:t>put off</a:t>
            </a:r>
            <a:r>
              <a:rPr lang="en-US" dirty="0" smtClean="0"/>
              <a:t>, </a:t>
            </a:r>
            <a:r>
              <a:rPr lang="en-US" dirty="0" smtClean="0">
                <a:hlinkClick r:id="rId18"/>
              </a:rPr>
              <a:t>circumvent</a:t>
            </a:r>
            <a:r>
              <a:rPr lang="en-US" dirty="0" smtClean="0"/>
              <a:t>, </a:t>
            </a:r>
            <a:r>
              <a:rPr lang="en-US" dirty="0" smtClean="0">
                <a:hlinkClick r:id="rId19"/>
              </a:rPr>
              <a:t>parry</a:t>
            </a:r>
            <a:r>
              <a:rPr lang="en-US" dirty="0" smtClean="0"/>
              <a:t>, </a:t>
            </a:r>
            <a:r>
              <a:rPr lang="en-US" dirty="0" smtClean="0">
                <a:hlinkClick r:id="rId20"/>
              </a:rPr>
              <a:t>elude</a:t>
            </a:r>
            <a:r>
              <a:rPr lang="en-US" dirty="0" smtClean="0"/>
              <a:t>, </a:t>
            </a:r>
            <a:r>
              <a:rPr lang="en-US" dirty="0" smtClean="0">
                <a:hlinkClick r:id="rId21"/>
              </a:rPr>
              <a:t>skirt</a:t>
            </a:r>
            <a:r>
              <a:rPr lang="en-US" dirty="0" smtClean="0"/>
              <a:t>, </a:t>
            </a:r>
            <a:r>
              <a:rPr lang="en-US" dirty="0" smtClean="0">
                <a:hlinkClick r:id="rId22"/>
              </a:rPr>
              <a:t>dodge</a:t>
            </a:r>
            <a:r>
              <a:rPr lang="en-US" dirty="0" smtClean="0"/>
              <a:t>, </a:t>
            </a:r>
            <a:r>
              <a:rPr lang="en-US" b="1" dirty="0" smtClean="0"/>
              <a:t>duck</a:t>
            </a:r>
            <a:r>
              <a:rPr lang="en-US" dirty="0" smtClean="0"/>
              <a:t>, </a:t>
            </a:r>
            <a:r>
              <a:rPr lang="en-US" dirty="0" smtClean="0">
                <a:hlinkClick r:id="rId23"/>
              </a:rPr>
              <a:t>sidestep</a:t>
            </a:r>
            <a:r>
              <a:rPr lang="en-US" dirty="0" smtClean="0"/>
              <a:t> (avoid or try to avoid fulfilling, answering, or performing (duties, questions, or issues)) </a:t>
            </a:r>
            <a:r>
              <a:rPr lang="en-US" i="1" dirty="0" smtClean="0"/>
              <a:t>"He dodged the issue"; "she skirted the problem"; "They tend to evade their responsibilities"; "he evaded the questions skillfully"</a:t>
            </a:r>
            <a:endParaRPr lang="en-US" dirty="0" smtClean="0"/>
          </a:p>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3CBD9467-A429-46A0-9F78-348FC4E5A1E2}" type="slidenum">
              <a:rPr lang="en-US" smtClean="0"/>
              <a:pPr/>
              <a:t>32</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smtClean="0"/>
              <a:t>Duck is also semantically ambiguous </a:t>
            </a:r>
          </a:p>
          <a:p>
            <a:pPr eaLnBrk="1" hangingPunct="1"/>
            <a:r>
              <a:rPr lang="en-US" smtClean="0"/>
              <a:t>N (bird vs. cotton fabric)</a:t>
            </a:r>
          </a:p>
          <a:p>
            <a:pPr eaLnBrk="1" hangingPunct="1"/>
            <a:r>
              <a:rPr lang="en-US" smtClean="0"/>
              <a:t>V (plunge under water, lower the head or body suddently)</a:t>
            </a:r>
          </a:p>
          <a:p>
            <a:pPr eaLnBrk="1" hangingPunct="1"/>
            <a:r>
              <a:rPr lang="en-US" smtClean="0"/>
              <a:t>Find the most likely interpretation in the given context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12645"/>
            <a:fld id="{8715E69D-93C7-4251-8E83-A56EB78494D0}" type="slidenum">
              <a:rPr lang="en-US" smtClean="0"/>
              <a:pPr defTabSz="912645"/>
              <a:t>33</a:t>
            </a:fld>
            <a:endParaRPr lang="en-US" dirty="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smtClean="0"/>
              <a:t>Penn Treebank part-of-speech tags (including punctuation)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915D35FE-F7E2-42C5-9F01-6FF6899326D6}" type="slidenum">
              <a:rPr lang="en-US" smtClean="0"/>
              <a:pPr/>
              <a:t>34</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smtClean="0"/>
              <a:t>Shallow semantic parsing is labeling phrases of a sentence with semantic roles with respect to a target word. </a:t>
            </a:r>
            <a:br>
              <a:rPr lang="en-US" smtClean="0"/>
            </a:br>
            <a:r>
              <a:rPr lang="en-US" smtClean="0"/>
              <a:t>For example, the sentence </a:t>
            </a:r>
          </a:p>
          <a:p>
            <a:pPr eaLnBrk="1" hangingPunct="1"/>
            <a:r>
              <a:rPr lang="en-US" smtClean="0"/>
              <a:t>“Shaw Publishing offered Mr. Smith a reimbursement last March.”</a:t>
            </a:r>
          </a:p>
          <a:p>
            <a:pPr eaLnBrk="1" hangingPunct="1"/>
            <a:r>
              <a:rPr lang="en-US" smtClean="0"/>
              <a:t>Is labeled as: </a:t>
            </a:r>
          </a:p>
          <a:p>
            <a:pPr eaLnBrk="1" hangingPunct="1"/>
            <a:r>
              <a:rPr lang="en-US" smtClean="0"/>
              <a:t>[AGENTShaw Publishing] </a:t>
            </a:r>
            <a:r>
              <a:rPr lang="en-US" b="1" smtClean="0"/>
              <a:t>offered</a:t>
            </a:r>
            <a:r>
              <a:rPr lang="en-US" smtClean="0"/>
              <a:t> [RECEPIENTMr. Smith] [THEMEa reimbursement] [TIMElast March] . </a:t>
            </a:r>
          </a:p>
          <a:p>
            <a:pPr eaLnBrk="1" hangingPunct="1"/>
            <a:r>
              <a:rPr lang="en-US" smtClean="0"/>
              <a:t>We work with a number of collaborators, beginning with Dan Gildea in his dissertation work, on automatic semantic parsing. Much of Dan Gildeas's dissertation work was written up here: </a:t>
            </a:r>
            <a:r>
              <a:rPr lang="en-US" smtClean="0">
                <a:hlinkClick r:id="rId3"/>
              </a:rPr>
              <a:t>Daniel Gildea and Daniel Jurafsky. 2002. Automatic Labeling of Semantic Roles. </a:t>
            </a:r>
            <a:r>
              <a:rPr lang="en-US" i="1" smtClean="0">
                <a:hlinkClick r:id="rId3"/>
              </a:rPr>
              <a:t>Computational Linguistics</a:t>
            </a:r>
            <a:r>
              <a:rPr lang="en-US" smtClean="0">
                <a:hlinkClick r:id="rId3"/>
              </a:rPr>
              <a:t> 28:3, 245-288. </a:t>
            </a:r>
            <a:r>
              <a:rPr lang="en-US" smtClean="0"/>
              <a:t>This work also involves close collaboration with the </a:t>
            </a:r>
            <a:r>
              <a:rPr lang="en-US" smtClean="0">
                <a:hlinkClick r:id="rId4"/>
              </a:rPr>
              <a:t>FrameNet</a:t>
            </a:r>
            <a:r>
              <a:rPr lang="en-US" smtClean="0"/>
              <a:t> and </a:t>
            </a:r>
            <a:r>
              <a:rPr lang="en-US" smtClean="0">
                <a:hlinkClick r:id="rId5"/>
              </a:rPr>
              <a:t>PropBank</a:t>
            </a:r>
            <a:r>
              <a:rPr lang="en-US" smtClean="0"/>
              <a:t> projects. </a:t>
            </a:r>
          </a:p>
          <a:p>
            <a:pPr eaLnBrk="1" hangingPunct="1"/>
            <a:r>
              <a:rPr lang="en-US" smtClean="0"/>
              <a:t>Currently, we focus on building joint probabilistic models for simultaneous assignment of labels to all nodes in a syntactic parse tree. These models are able to capture the strong correlations among decisions at different nodes. </a:t>
            </a:r>
          </a:p>
          <a:p>
            <a:pPr eaLnBrk="1" hangingPunct="1"/>
            <a:endParaRPr lang="en-US" smtClean="0"/>
          </a:p>
          <a:p>
            <a:pPr eaLnBrk="1" hangingPunct="1"/>
            <a:r>
              <a:rPr lang="en-US" smtClean="0"/>
              <a:t>CompensationPeripheral</a:t>
            </a:r>
          </a:p>
          <a:p>
            <a:pPr eaLnBrk="1" hangingPunct="1"/>
            <a:r>
              <a:rPr lang="en-US" smtClean="0"/>
              <a:t>EmployeeCore</a:t>
            </a:r>
          </a:p>
          <a:p>
            <a:pPr eaLnBrk="1" hangingPunct="1"/>
            <a:r>
              <a:rPr lang="en-US" smtClean="0"/>
              <a:t>EmployerCore</a:t>
            </a:r>
          </a:p>
          <a:p>
            <a:pPr eaLnBrk="1" hangingPunct="1"/>
            <a:r>
              <a:rPr lang="en-US" smtClean="0"/>
              <a:t>FieldCore</a:t>
            </a:r>
          </a:p>
          <a:p>
            <a:pPr eaLnBrk="1" hangingPunct="1"/>
            <a:r>
              <a:rPr lang="en-US" smtClean="0"/>
              <a:t>InstrumentPeripheral</a:t>
            </a:r>
          </a:p>
          <a:p>
            <a:pPr eaLnBrk="1" hangingPunct="1"/>
            <a:r>
              <a:rPr lang="en-US" smtClean="0"/>
              <a:t>MannerPeripheral</a:t>
            </a:r>
          </a:p>
          <a:p>
            <a:pPr eaLnBrk="1" hangingPunct="1"/>
            <a:r>
              <a:rPr lang="en-US" smtClean="0"/>
              <a:t>MeansPeripheral</a:t>
            </a:r>
          </a:p>
          <a:p>
            <a:pPr eaLnBrk="1" hangingPunct="1"/>
            <a:r>
              <a:rPr lang="en-US" smtClean="0"/>
              <a:t>PlacePeripheral</a:t>
            </a:r>
          </a:p>
          <a:p>
            <a:pPr eaLnBrk="1" hangingPunct="1"/>
            <a:r>
              <a:rPr lang="en-US" smtClean="0"/>
              <a:t>PositionCore</a:t>
            </a:r>
          </a:p>
          <a:p>
            <a:pPr eaLnBrk="1" hangingPunct="1"/>
            <a:r>
              <a:rPr lang="en-US" smtClean="0"/>
              <a:t>PurposeExtra-Thematic</a:t>
            </a:r>
          </a:p>
          <a:p>
            <a:pPr eaLnBrk="1" hangingPunct="1"/>
            <a:r>
              <a:rPr lang="en-US" smtClean="0"/>
              <a:t>TaskCore</a:t>
            </a:r>
          </a:p>
          <a:p>
            <a:pPr eaLnBrk="1" hangingPunct="1"/>
            <a:r>
              <a:rPr lang="en-US" smtClean="0"/>
              <a:t>TimePeripheral</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Amazing speed</a:t>
            </a:r>
          </a:p>
          <a:p>
            <a:r>
              <a:rPr lang="en-CA" dirty="0" smtClean="0"/>
              <a:t>Groupings</a:t>
            </a:r>
            <a:r>
              <a:rPr lang="en-CA" baseline="0" dirty="0" smtClean="0"/>
              <a:t> are meaningful (they can help semantic representation: objects events and their relationships)</a:t>
            </a:r>
          </a:p>
          <a:p>
            <a:r>
              <a:rPr lang="en-CA" baseline="0" dirty="0" smtClean="0"/>
              <a:t>Two types of structure: constituency vs. dependency</a:t>
            </a:r>
            <a:endParaRPr lang="en-CA" dirty="0"/>
          </a:p>
        </p:txBody>
      </p:sp>
      <p:sp>
        <p:nvSpPr>
          <p:cNvPr id="4" name="Slide Number Placeholder 3"/>
          <p:cNvSpPr>
            <a:spLocks noGrp="1"/>
          </p:cNvSpPr>
          <p:nvPr>
            <p:ph type="sldNum" sz="quarter" idx="10"/>
          </p:nvPr>
        </p:nvSpPr>
        <p:spPr/>
        <p:txBody>
          <a:bodyPr/>
          <a:lstStyle/>
          <a:p>
            <a:pPr>
              <a:defRPr/>
            </a:pPr>
            <a:fld id="{974E68D4-1A83-4564-BA13-E49417E52620}" type="slidenum">
              <a:rPr lang="en-US" smtClean="0"/>
              <a:pPr>
                <a:defRPr/>
              </a:pPr>
              <a:t>35</a:t>
            </a:fld>
            <a:endParaRPr lang="en-US"/>
          </a:p>
        </p:txBody>
      </p:sp>
    </p:spTree>
    <p:extLst>
      <p:ext uri="{BB962C8B-B14F-4D97-AF65-F5344CB8AC3E}">
        <p14:creationId xmlns:p14="http://schemas.microsoft.com/office/powerpoint/2010/main" val="41247045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820A22DD-E4EA-4D8A-8E74-2B7FE12047E6}" type="slidenum">
              <a:rPr lang="en-US" smtClean="0"/>
              <a:pPr/>
              <a:t>37</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smtClean="0"/>
              <a:t>So that probabilities can be assigned to possible alternative interpretations</a:t>
            </a:r>
          </a:p>
          <a:p>
            <a:pPr eaLnBrk="1" hangingPunct="1"/>
            <a:r>
              <a:rPr lang="en-US" smtClean="0"/>
              <a:t>(learn them)</a:t>
            </a:r>
          </a:p>
          <a:p>
            <a:pPr eaLnBrk="1" hangingPunct="1"/>
            <a:endParaRPr lang="en-US" smtClean="0"/>
          </a:p>
          <a:p>
            <a:pPr eaLnBrk="1" hangingPunct="1">
              <a:lnSpc>
                <a:spcPct val="90000"/>
              </a:lnSpc>
            </a:pPr>
            <a:r>
              <a:rPr lang="de-DE" smtClean="0"/>
              <a:t>Finding the best state sequence</a:t>
            </a:r>
          </a:p>
          <a:p>
            <a:pPr lvl="1" eaLnBrk="1" hangingPunct="1">
              <a:lnSpc>
                <a:spcPct val="90000"/>
              </a:lnSpc>
            </a:pPr>
            <a:r>
              <a:rPr lang="de-DE" smtClean="0"/>
              <a:t>Viterbi-Algorithm</a:t>
            </a:r>
            <a:endParaRPr lang="de-DE" sz="1000" smtClean="0"/>
          </a:p>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A60D3EC-72E2-4134-90E5-D6BE3168049B}" type="slidenum">
              <a:rPr lang="en-US" smtClean="0"/>
              <a:pPr/>
              <a:t>38</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smtClean="0"/>
              <a:t>My Conceptual map - This is the master plan</a:t>
            </a:r>
          </a:p>
          <a:p>
            <a:pPr eaLnBrk="1" hangingPunct="1"/>
            <a:r>
              <a:rPr lang="en-US" smtClean="0"/>
              <a:t>Markov Models used for part-of-speech and dialog</a:t>
            </a:r>
          </a:p>
          <a:p>
            <a:pPr eaLnBrk="1" hangingPunct="1"/>
            <a:r>
              <a:rPr lang="en-US" smtClean="0"/>
              <a:t>Syntax is the study of formal relationship between words</a:t>
            </a:r>
          </a:p>
          <a:p>
            <a:pPr eaLnBrk="1" hangingPunct="1">
              <a:buFontTx/>
              <a:buChar char="-"/>
            </a:pPr>
            <a:r>
              <a:rPr lang="en-US" smtClean="0"/>
              <a:t>How words are clustered into classes (that determine how they group and behave)</a:t>
            </a:r>
          </a:p>
          <a:p>
            <a:pPr eaLnBrk="1" hangingPunct="1">
              <a:buFontTx/>
              <a:buChar char="-"/>
            </a:pPr>
            <a:r>
              <a:rPr lang="en-US" smtClean="0"/>
              <a:t>How they group with they neighbors into phrases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A60D3EC-72E2-4134-90E5-D6BE3168049B}" type="slidenum">
              <a:rPr lang="en-US" smtClean="0"/>
              <a:pPr/>
              <a:t>39</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smtClean="0"/>
              <a:t>My Conceptual map - This is the master plan</a:t>
            </a:r>
          </a:p>
          <a:p>
            <a:pPr eaLnBrk="1" hangingPunct="1"/>
            <a:r>
              <a:rPr lang="en-US" smtClean="0"/>
              <a:t>Markov Models used for part-of-speech and dialog</a:t>
            </a:r>
          </a:p>
          <a:p>
            <a:pPr eaLnBrk="1" hangingPunct="1"/>
            <a:r>
              <a:rPr lang="en-US" smtClean="0"/>
              <a:t>Syntax is the study of formal relationship between words</a:t>
            </a:r>
          </a:p>
          <a:p>
            <a:pPr eaLnBrk="1" hangingPunct="1">
              <a:buFontTx/>
              <a:buChar char="-"/>
            </a:pPr>
            <a:r>
              <a:rPr lang="en-US" smtClean="0"/>
              <a:t>How words are clustered into classes (that determine how they group and behave)</a:t>
            </a:r>
          </a:p>
          <a:p>
            <a:pPr eaLnBrk="1" hangingPunct="1">
              <a:buFontTx/>
              <a:buChar char="-"/>
            </a:pPr>
            <a:r>
              <a:rPr lang="en-US" smtClean="0"/>
              <a:t>How they group with they neighbors into phrases</a:t>
            </a:r>
          </a:p>
        </p:txBody>
      </p:sp>
    </p:spTree>
    <p:extLst>
      <p:ext uri="{BB962C8B-B14F-4D97-AF65-F5344CB8AC3E}">
        <p14:creationId xmlns:p14="http://schemas.microsoft.com/office/powerpoint/2010/main" val="7767476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0B62CA52-32AF-4E38-A547-63064CD58133}" type="slidenum">
              <a:rPr lang="en-US" smtClean="0"/>
              <a:pPr/>
              <a:t>45</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dirty="0" smtClean="0"/>
              <a:t>Can be exploited for learning our models and algorithms </a:t>
            </a:r>
          </a:p>
          <a:p>
            <a:pPr eaLnBrk="1" hangingPunct="1"/>
            <a:endParaRPr lang="en-US" dirty="0" smtClean="0"/>
          </a:p>
          <a:p>
            <a:pPr eaLnBrk="1" hangingPunct="1"/>
            <a:r>
              <a:rPr lang="en-US" dirty="0" smtClean="0"/>
              <a:t>Can be the input of an infinite number of applications:</a:t>
            </a:r>
          </a:p>
          <a:p>
            <a:pPr eaLnBrk="1" hangingPunct="1"/>
            <a:r>
              <a:rPr lang="en-US" dirty="0" smtClean="0"/>
              <a:t>Robots, decision-systems, videogames…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E100644-721E-476C-94B1-52B8CEDFD60D}" type="slidenum">
              <a:rPr lang="en-US" smtClean="0"/>
              <a:pPr/>
              <a:t>46</a:t>
            </a:fld>
            <a:endParaRPr lang="en-US" smtClean="0"/>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Introductions?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0BF460FF-75F5-42AC-A162-362544C2DCE5}" type="slidenum">
              <a:rPr lang="en-US" smtClean="0"/>
              <a:pPr/>
              <a:t>4</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smtClean="0"/>
              <a:t>… involving human languages</a:t>
            </a:r>
          </a:p>
          <a:p>
            <a:pPr eaLnBrk="1" hangingPunct="1"/>
            <a:r>
              <a:rPr lang="en-US" smtClean="0"/>
              <a:t>In the sense that the computer needs to model some aspects of natural language</a:t>
            </a:r>
          </a:p>
          <a:p>
            <a:pPr eaLnBrk="1" hangingPunct="1"/>
            <a:r>
              <a:rPr lang="en-US" smtClean="0"/>
              <a:t>Write on board</a:t>
            </a:r>
          </a:p>
          <a:p>
            <a:pPr eaLnBrk="1" hangingPunct="1"/>
            <a:endParaRPr lang="en-US" smtClean="0"/>
          </a:p>
          <a:p>
            <a:pPr eaLnBrk="1" hangingPunct="1"/>
            <a:r>
              <a:rPr lang="en-US" smtClean="0"/>
              <a:t>Little application: spelling checkers, grammar and style checkers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06C6DC8-DADB-4622-8ADC-A2CCDFA77FAB}" type="slidenum">
              <a:rPr lang="en-US" smtClean="0"/>
              <a:pPr/>
              <a:t>48</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smtClean="0"/>
              <a:t>A language with powerful text processing primitives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B8A4FF03-36BA-4E66-9AA0-21EFC91D33B2}" type="slidenum">
              <a:rPr lang="en-US" smtClean="0"/>
              <a:pPr/>
              <a:t>50</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dirty="0" smtClean="0"/>
              <a:t>Remember what semantics was?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D877FCB-E9BD-4CAB-9D33-CBA570459495}" type="slidenum">
              <a:rPr lang="en-US" smtClean="0"/>
              <a:pPr/>
              <a:t>51</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DE7E6647-F791-440A-8B30-2A17FBA45B63}" type="slidenum">
              <a:rPr lang="en-US" smtClean="0"/>
              <a:pPr/>
              <a:t>52</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smtClean="0"/>
              <a:t>The instructor reserves the right to adjust this grading scheme during the term, if necessary </a:t>
            </a:r>
          </a:p>
          <a:p>
            <a:pPr eaLnBrk="1" hangingPunct="1"/>
            <a:r>
              <a:rPr lang="en-US" smtClean="0"/>
              <a:t>?Assignments hands-on experience with algorithms?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942D0333-C626-4EC9-A6B3-3FB0AEEDAB33}" type="slidenum">
              <a:rPr lang="en-US" smtClean="0"/>
              <a:pPr/>
              <a:t>53</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smtClean="0"/>
              <a:t>This will be a research-oriented project. </a:t>
            </a:r>
          </a:p>
          <a:p>
            <a:pPr eaLnBrk="1" hangingPunct="1"/>
            <a:r>
              <a:rPr lang="en-US" smtClean="0"/>
              <a:t>Critical review of a research project: read 2-3 papers, try to improve on the solution proposed using a more</a:t>
            </a:r>
          </a:p>
          <a:p>
            <a:pPr eaLnBrk="1" hangingPunct="1"/>
            <a:r>
              <a:rPr lang="en-US" smtClean="0"/>
              <a:t>effective technique, combining multiple techniques. Propose a different solution.</a:t>
            </a:r>
          </a:p>
          <a:p>
            <a:pPr eaLnBrk="1" hangingPunct="1"/>
            <a:r>
              <a:rPr lang="en-US" smtClean="0"/>
              <a:t>I’ll prepare a list of possible topics / papers.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DF4A6D69-C0D8-4AC7-BDE9-1D75F6E7D4EB}" type="slidenum">
              <a:rPr lang="en-US" smtClean="0"/>
              <a:pPr/>
              <a:t>54</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smtClean="0"/>
              <a:t>Useful Tasks - Applications</a:t>
            </a:r>
          </a:p>
          <a:p>
            <a:pPr eaLnBrk="1" hangingPunct="1"/>
            <a:endParaRPr lang="en-US" smtClean="0"/>
          </a:p>
          <a:p>
            <a:pPr eaLnBrk="1" hangingPunct="1"/>
            <a:r>
              <a:rPr lang="en-US" smtClean="0"/>
              <a:t>Mix of research and deployed techniques/tasks</a:t>
            </a:r>
          </a:p>
          <a:p>
            <a:pPr eaLnBrk="1" hangingPunct="1"/>
            <a:r>
              <a:rPr lang="en-US" smtClean="0"/>
              <a:t>Extract meaning from fluent speech via automatic acquisition and exploitation of salient words, </a:t>
            </a:r>
          </a:p>
          <a:p>
            <a:pPr eaLnBrk="1" hangingPunct="1"/>
            <a:r>
              <a:rPr lang="en-US" smtClean="0"/>
              <a:t>phrases and grammar fragment from a corpus </a:t>
            </a:r>
          </a:p>
          <a:p>
            <a:pPr eaLnBrk="1" hangingPunct="1"/>
            <a:r>
              <a:rPr lang="en-US" smtClean="0"/>
              <a:t>Speech, language and dialog techniques… Evaluated on live customer</a:t>
            </a:r>
          </a:p>
          <a:p>
            <a:pPr eaLnBrk="1" hangingPunct="1"/>
            <a:endParaRPr lang="en-US" smtClean="0"/>
          </a:p>
          <a:p>
            <a:pPr eaLnBrk="1" hangingPunct="1"/>
            <a:r>
              <a:rPr lang="en-US" smtClean="0"/>
              <a:t>Another generation: generate weather reports in multiple languages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942D0333-C626-4EC9-A6B3-3FB0AEEDAB33}" type="slidenum">
              <a:rPr lang="en-US" smtClean="0"/>
              <a:pPr/>
              <a:t>55</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smtClean="0"/>
              <a:t>This will be a research-oriented project. </a:t>
            </a:r>
          </a:p>
          <a:p>
            <a:pPr eaLnBrk="1" hangingPunct="1"/>
            <a:r>
              <a:rPr lang="en-US" smtClean="0"/>
              <a:t>Critical review of a research project: read 2-3 papers, try to improve on the solution proposed using a more</a:t>
            </a:r>
          </a:p>
          <a:p>
            <a:pPr eaLnBrk="1" hangingPunct="1"/>
            <a:r>
              <a:rPr lang="en-US" smtClean="0"/>
              <a:t>effective technique, combining multiple techniques. Propose a different solution.</a:t>
            </a:r>
          </a:p>
          <a:p>
            <a:pPr eaLnBrk="1" hangingPunct="1"/>
            <a:r>
              <a:rPr lang="en-US" smtClean="0"/>
              <a:t>I’ll prepare a list of possible topics / papers.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D878C1C1-1341-4986-A47C-A9DB88B242D5}" type="slidenum">
              <a:rPr lang="en-US" smtClean="0"/>
              <a:pPr/>
              <a:t>56</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smtClean="0"/>
              <a:t>… you cannot wait until the next class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1B08F872-2ECE-4820-B91D-8D1D50AD7AB3}" type="slidenum">
              <a:rPr lang="en-US" smtClean="0"/>
              <a:pPr/>
              <a:t>57</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BA07586D-712F-4193-8207-5DEBDA31E3FB}" type="slidenum">
              <a:rPr lang="en-US" smtClean="0"/>
              <a:pPr/>
              <a:t>58</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smtClean="0"/>
              <a:t>Introductions?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29479789-EA02-4F1E-9AA3-539958741AC7}" type="slidenum">
              <a:rPr lang="en-US" smtClean="0"/>
              <a:pPr/>
              <a:t>5</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dirty="0" smtClean="0"/>
              <a:t>Useful Tasks - Applications</a:t>
            </a:r>
          </a:p>
          <a:p>
            <a:pPr eaLnBrk="1" hangingPunct="1"/>
            <a:endParaRPr lang="en-US" dirty="0" smtClean="0"/>
          </a:p>
          <a:p>
            <a:pPr eaLnBrk="1" hangingPunct="1"/>
            <a:r>
              <a:rPr lang="en-US" dirty="0" smtClean="0"/>
              <a:t>Mix of research and deployed techniques/tasks</a:t>
            </a:r>
          </a:p>
          <a:p>
            <a:pPr eaLnBrk="1" hangingPunct="1"/>
            <a:r>
              <a:rPr lang="en-US" dirty="0" smtClean="0"/>
              <a:t>Extract meaning from fluent speech via automatic acquisition and exploitation of salient words, </a:t>
            </a:r>
          </a:p>
          <a:p>
            <a:pPr eaLnBrk="1" hangingPunct="1"/>
            <a:r>
              <a:rPr lang="en-US" dirty="0" smtClean="0"/>
              <a:t>phrases and grammar fragment from a corpus </a:t>
            </a:r>
          </a:p>
          <a:p>
            <a:pPr eaLnBrk="1" hangingPunct="1"/>
            <a:r>
              <a:rPr lang="en-US" dirty="0" smtClean="0"/>
              <a:t>Speech, language and dialog techniques… Evaluated on live customer</a:t>
            </a:r>
          </a:p>
          <a:p>
            <a:pPr eaLnBrk="1" hangingPunct="1"/>
            <a:endParaRPr lang="en-US" dirty="0" smtClean="0"/>
          </a:p>
          <a:p>
            <a:pPr eaLnBrk="1" hangingPunct="1"/>
            <a:r>
              <a:rPr lang="en-US" dirty="0" smtClean="0"/>
              <a:t>Another generation: generate weather reports in multiple languages</a:t>
            </a:r>
          </a:p>
          <a:p>
            <a:pPr eaLnBrk="1" hangingPunct="1"/>
            <a:endParaRPr lang="en-US" dirty="0" smtClean="0"/>
          </a:p>
          <a:p>
            <a:r>
              <a:rPr lang="en-CA" b="1" dirty="0" smtClean="0"/>
              <a:t>SHOCK: </a:t>
            </a:r>
            <a:r>
              <a:rPr lang="en-CA" b="1" dirty="0" err="1" smtClean="0"/>
              <a:t>Siri</a:t>
            </a:r>
            <a:r>
              <a:rPr lang="en-CA" b="1" dirty="0" smtClean="0"/>
              <a:t> Isn't A Totally Useless Hunk Of Junk From Apple</a:t>
            </a:r>
          </a:p>
          <a:p>
            <a:r>
              <a:rPr lang="en-CA" dirty="0" smtClean="0"/>
              <a:t>It turns out Apple's voice-based assistant software, </a:t>
            </a:r>
            <a:r>
              <a:rPr lang="en-CA" dirty="0" err="1" smtClean="0"/>
              <a:t>Siri</a:t>
            </a:r>
            <a:r>
              <a:rPr lang="en-CA" dirty="0" smtClean="0"/>
              <a:t>, isn't completely useless.</a:t>
            </a:r>
          </a:p>
          <a:p>
            <a:r>
              <a:rPr lang="en-CA" dirty="0" err="1" smtClean="0"/>
              <a:t>Siri</a:t>
            </a:r>
            <a:r>
              <a:rPr lang="en-CA" dirty="0" smtClean="0"/>
              <a:t>, which Apple used heavily to market the </a:t>
            </a:r>
            <a:r>
              <a:rPr lang="en-CA" dirty="0" err="1" smtClean="0"/>
              <a:t>iPhone</a:t>
            </a:r>
            <a:r>
              <a:rPr lang="en-CA" dirty="0" smtClean="0"/>
              <a:t> 4S, has been regularly </a:t>
            </a:r>
            <a:r>
              <a:rPr lang="en-CA" dirty="0" smtClean="0">
                <a:hlinkClick r:id="rId3"/>
              </a:rPr>
              <a:t>trashed by the tech press</a:t>
            </a:r>
            <a:r>
              <a:rPr lang="en-CA" dirty="0" smtClean="0"/>
              <a:t>, and </a:t>
            </a:r>
            <a:r>
              <a:rPr lang="en-CA" dirty="0" smtClean="0">
                <a:hlinkClick r:id="rId4"/>
              </a:rPr>
              <a:t>normal people</a:t>
            </a:r>
            <a:r>
              <a:rPr lang="en-CA" dirty="0" smtClean="0"/>
              <a:t>, since it was released.</a:t>
            </a:r>
          </a:p>
          <a:p>
            <a:r>
              <a:rPr lang="en-CA" dirty="0" smtClean="0"/>
              <a:t>And when I first got the </a:t>
            </a:r>
            <a:r>
              <a:rPr lang="en-CA" dirty="0" err="1" smtClean="0"/>
              <a:t>iPhone</a:t>
            </a:r>
            <a:r>
              <a:rPr lang="en-CA" dirty="0" smtClean="0"/>
              <a:t>, </a:t>
            </a:r>
            <a:r>
              <a:rPr lang="en-CA" dirty="0" smtClean="0">
                <a:hlinkClick r:id="rId5"/>
              </a:rPr>
              <a:t>I too, was let down by </a:t>
            </a:r>
            <a:r>
              <a:rPr lang="en-CA" dirty="0" err="1" smtClean="0">
                <a:hlinkClick r:id="rId5"/>
              </a:rPr>
              <a:t>Siri</a:t>
            </a:r>
            <a:r>
              <a:rPr lang="en-CA" dirty="0" smtClean="0"/>
              <a:t>. The crazy lady didn't even know where I lived! She thought I was in New York, Texas, not New York, New York. She's since fixed that problem and can now tell me the weather in New York, New York when I ask.</a:t>
            </a:r>
          </a:p>
          <a:p>
            <a:r>
              <a:rPr lang="en-CA" dirty="0" smtClean="0"/>
              <a:t>However, after a month using </a:t>
            </a:r>
            <a:r>
              <a:rPr lang="en-CA" dirty="0" err="1" smtClean="0"/>
              <a:t>Siri</a:t>
            </a:r>
            <a:r>
              <a:rPr lang="en-CA" dirty="0" smtClean="0"/>
              <a:t>, I can say that it's not a complete and utter hunk of junk. It's actually useful, but it's definitely not for normal people, and Apple's decision to market </a:t>
            </a:r>
            <a:r>
              <a:rPr lang="en-CA" dirty="0" err="1" smtClean="0"/>
              <a:t>Siri</a:t>
            </a:r>
            <a:r>
              <a:rPr lang="en-CA" dirty="0" smtClean="0"/>
              <a:t> as much as it did is a little suspect.</a:t>
            </a:r>
          </a:p>
          <a:p>
            <a:r>
              <a:rPr lang="en-CA" dirty="0" smtClean="0"/>
              <a:t>I ride my bike to and from work, so having a hands free option to send and receive text messages is great. If I get a text, I can squeeze on the </a:t>
            </a:r>
            <a:r>
              <a:rPr lang="en-CA" dirty="0" err="1" smtClean="0"/>
              <a:t>mic</a:t>
            </a:r>
            <a:r>
              <a:rPr lang="en-CA" dirty="0" smtClean="0"/>
              <a:t> of Apple's Ear Pods and say, "Read me my unread messages." </a:t>
            </a:r>
            <a:r>
              <a:rPr lang="en-CA" dirty="0" err="1" smtClean="0"/>
              <a:t>Siri</a:t>
            </a:r>
            <a:r>
              <a:rPr lang="en-CA" dirty="0" smtClean="0"/>
              <a:t> reads the message and gives me an opportunity to reply to the message.</a:t>
            </a:r>
          </a:p>
          <a:p>
            <a:r>
              <a:rPr lang="en-CA" dirty="0" smtClean="0"/>
              <a:t>Or, if I'm riding my bike and I remember something, like, buying toothpaste, I can say, "Remind me to buy toothpaste when I get home," and </a:t>
            </a:r>
            <a:r>
              <a:rPr lang="en-CA" dirty="0" err="1" smtClean="0"/>
              <a:t>Siri</a:t>
            </a:r>
            <a:r>
              <a:rPr lang="en-CA" dirty="0" smtClean="0"/>
              <a:t> will set up a reminder.</a:t>
            </a:r>
          </a:p>
          <a:p>
            <a:r>
              <a:rPr lang="en-CA" dirty="0" smtClean="0"/>
              <a:t>On Wednesday night, I was riding home and passed a bar that had the Giants-Tigers game on. I asked </a:t>
            </a:r>
            <a:r>
              <a:rPr lang="en-CA" dirty="0" err="1" smtClean="0"/>
              <a:t>Siri</a:t>
            </a:r>
            <a:r>
              <a:rPr lang="en-CA" dirty="0" smtClean="0"/>
              <a:t>, "What's the score of the game?" She told me, "5-0." I was stunned since Justin </a:t>
            </a:r>
            <a:r>
              <a:rPr lang="en-CA" dirty="0" err="1" smtClean="0"/>
              <a:t>Verlander</a:t>
            </a:r>
            <a:r>
              <a:rPr lang="en-CA" dirty="0" smtClean="0"/>
              <a:t> was supposed to be untouchable. I asked what inning, she told me the fifth.</a:t>
            </a:r>
          </a:p>
          <a:p>
            <a:r>
              <a:rPr lang="en-CA" dirty="0" err="1" smtClean="0"/>
              <a:t>Siri</a:t>
            </a:r>
            <a:r>
              <a:rPr lang="en-CA" dirty="0" smtClean="0"/>
              <a:t> also works well if I'm driving. I can ask her for directions some place and she'll get them. Or, I can have her send or receive text messages.</a:t>
            </a:r>
          </a:p>
          <a:p>
            <a:r>
              <a:rPr lang="en-CA" dirty="0" smtClean="0"/>
              <a:t>That said, </a:t>
            </a:r>
            <a:r>
              <a:rPr lang="en-CA" dirty="0" err="1" smtClean="0"/>
              <a:t>Siri</a:t>
            </a:r>
            <a:r>
              <a:rPr lang="en-CA" dirty="0" smtClean="0"/>
              <a:t> can be very fickle. She can take a long time to come up with an answer. She can just conk out and deliver no results. She can rattle of a long list of options when you ask for directions, which is not all that helpful.</a:t>
            </a:r>
          </a:p>
          <a:p>
            <a:r>
              <a:rPr lang="en-CA" dirty="0" smtClean="0"/>
              <a:t>And, I personally don't think </a:t>
            </a:r>
            <a:r>
              <a:rPr lang="en-CA" dirty="0" err="1" smtClean="0"/>
              <a:t>Siri</a:t>
            </a:r>
            <a:r>
              <a:rPr lang="en-CA" dirty="0" smtClean="0"/>
              <a:t> is simple technology that a normal person would immediately feel comfortable using. Right now, </a:t>
            </a:r>
            <a:r>
              <a:rPr lang="en-CA" dirty="0" err="1" smtClean="0"/>
              <a:t>Siri</a:t>
            </a:r>
            <a:r>
              <a:rPr lang="en-CA" dirty="0" smtClean="0"/>
              <a:t> is a nice thing to have, but if it went away tomorrow, I wouldn't be all that upset. The way Apple pitched it, as a must have, revolutionary technology was a mistake. That's why people hated it. Apple over promised and under delivered.</a:t>
            </a:r>
          </a:p>
          <a:p>
            <a:r>
              <a:rPr lang="en-CA" sz="1200" u="none" strike="noStrike" kern="1200" dirty="0" smtClean="0">
                <a:solidFill>
                  <a:schemeClr val="tx1"/>
                </a:solidFill>
                <a:latin typeface="Times New Roman" pitchFamily="18" charset="0"/>
                <a:ea typeface="+mn-ea"/>
                <a:cs typeface="+mn-cs"/>
              </a:rPr>
              <a:t/>
            </a:r>
            <a:br>
              <a:rPr lang="en-CA" sz="1200" u="none" strike="noStrike" kern="1200" dirty="0" smtClean="0">
                <a:solidFill>
                  <a:schemeClr val="tx1"/>
                </a:solidFill>
                <a:latin typeface="Times New Roman" pitchFamily="18" charset="0"/>
                <a:ea typeface="+mn-ea"/>
                <a:cs typeface="+mn-cs"/>
              </a:rPr>
            </a:br>
            <a:r>
              <a:rPr lang="en-CA" sz="1200" u="none" strike="noStrike" kern="1200" dirty="0" smtClean="0">
                <a:solidFill>
                  <a:schemeClr val="tx1"/>
                </a:solidFill>
                <a:latin typeface="Times New Roman" pitchFamily="18" charset="0"/>
                <a:ea typeface="+mn-ea"/>
                <a:cs typeface="+mn-cs"/>
              </a:rPr>
              <a:t>Read more: </a:t>
            </a:r>
            <a:r>
              <a:rPr lang="en-CA" sz="1200" u="none" strike="noStrike" kern="1200" dirty="0" smtClean="0">
                <a:solidFill>
                  <a:schemeClr val="tx1"/>
                </a:solidFill>
                <a:latin typeface="Times New Roman" pitchFamily="18" charset="0"/>
                <a:ea typeface="+mn-ea"/>
                <a:cs typeface="+mn-cs"/>
                <a:hlinkClick r:id="rId6"/>
              </a:rPr>
              <a:t>http://www.businessinsider.com/siri-review-2012-10#ixzz2HJdHCJWR</a:t>
            </a:r>
            <a:r>
              <a:rPr lang="en-CA" sz="1200" u="none" strike="noStrike" kern="1200" dirty="0" smtClean="0">
                <a:solidFill>
                  <a:schemeClr val="tx1"/>
                </a:solidFill>
                <a:latin typeface="Times New Roman" pitchFamily="18" charset="0"/>
                <a:ea typeface="+mn-ea"/>
                <a:cs typeface="+mn-cs"/>
              </a:rPr>
              <a:t/>
            </a:r>
            <a:br>
              <a:rPr lang="en-CA" sz="1200" u="none" strike="noStrike" kern="1200" dirty="0" smtClean="0">
                <a:solidFill>
                  <a:schemeClr val="tx1"/>
                </a:solidFill>
                <a:latin typeface="Times New Roman" pitchFamily="18" charset="0"/>
                <a:ea typeface="+mn-ea"/>
                <a:cs typeface="+mn-cs"/>
              </a:rPr>
            </a:br>
            <a:endParaRPr lang="en-CA" sz="1200" u="none" strike="noStrike" kern="1200" dirty="0" smtClean="0">
              <a:solidFill>
                <a:schemeClr val="tx1"/>
              </a:solidFill>
              <a:latin typeface="Times New Roman" pitchFamily="18" charset="0"/>
              <a:ea typeface="+mn-ea"/>
              <a:cs typeface="+mn-cs"/>
            </a:endParaRPr>
          </a:p>
          <a:p>
            <a:pPr eaLnBrk="1" hangingPunct="1"/>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477BFF5B-DA76-4113-A877-EE1CDC2D23FE}" type="slidenum">
              <a:rPr lang="en-US" smtClean="0"/>
              <a:pPr/>
              <a:t>59</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17D625BD-CA0E-4462-BFCF-6EF87EFD28C7}" type="slidenum">
              <a:rPr lang="en-US" smtClean="0"/>
              <a:pPr/>
              <a:t>60</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4341F0DC-07E9-40E4-8C4D-B9CAD9DE20B7}" type="slidenum">
              <a:rPr lang="en-US" smtClean="0"/>
              <a:pPr/>
              <a:t>6</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dirty="0" smtClean="0"/>
              <a:t>https://www.ibm.com/watson/  show this… trust and transparency…. Small datasets….</a:t>
            </a:r>
          </a:p>
          <a:p>
            <a:pPr eaLnBrk="1" hangingPunct="1"/>
            <a:endParaRPr lang="en-US" dirty="0" smtClean="0"/>
          </a:p>
          <a:p>
            <a:pPr eaLnBrk="1" hangingPunct="1"/>
            <a:r>
              <a:rPr lang="en-US" dirty="0" smtClean="0"/>
              <a:t>Everybody does NLP </a:t>
            </a:r>
            <a:r>
              <a:rPr lang="en-US" dirty="0" err="1" smtClean="0"/>
              <a:t>nowdays</a:t>
            </a:r>
            <a:r>
              <a:rPr lang="en-US" dirty="0" smtClean="0"/>
              <a:t>….. Facebook… amazon… Microsoft…</a:t>
            </a:r>
          </a:p>
          <a:p>
            <a:pPr eaLnBrk="1" hangingPunct="1"/>
            <a:endParaRPr lang="en-US" dirty="0" smtClean="0"/>
          </a:p>
          <a:p>
            <a:pPr eaLnBrk="1" hangingPunct="1"/>
            <a:r>
              <a:rPr lang="en-US" dirty="0" smtClean="0"/>
              <a:t>Speech can be added to most of the above…</a:t>
            </a:r>
          </a:p>
          <a:p>
            <a:pPr eaLnBrk="1" hangingPunct="1"/>
            <a:endParaRPr lang="en-US" dirty="0" smtClean="0"/>
          </a:p>
          <a:p>
            <a:pPr eaLnBrk="1" hangingPunct="1"/>
            <a:r>
              <a:rPr lang="en-US" dirty="0" smtClean="0"/>
              <a:t>Named entities are phrases that contain the names of persons, organizations, locations, times and quantities. Example: </a:t>
            </a:r>
          </a:p>
          <a:p>
            <a:pPr eaLnBrk="1" hangingPunct="1"/>
            <a:r>
              <a:rPr lang="en-US" dirty="0" smtClean="0"/>
              <a:t>[ORG </a:t>
            </a:r>
            <a:r>
              <a:rPr lang="en-US" dirty="0" smtClean="0">
                <a:solidFill>
                  <a:srgbClr val="0000FF"/>
                </a:solidFill>
              </a:rPr>
              <a:t>U.N.</a:t>
            </a:r>
            <a:r>
              <a:rPr lang="en-US" dirty="0" smtClean="0"/>
              <a:t> ] official [PER </a:t>
            </a:r>
            <a:r>
              <a:rPr lang="en-US" dirty="0" err="1" smtClean="0">
                <a:solidFill>
                  <a:srgbClr val="FF0000"/>
                </a:solidFill>
              </a:rPr>
              <a:t>Ekeus</a:t>
            </a:r>
            <a:r>
              <a:rPr lang="en-US" dirty="0" smtClean="0"/>
              <a:t> ] heads for [LOC </a:t>
            </a:r>
            <a:r>
              <a:rPr lang="en-US" dirty="0" smtClean="0">
                <a:solidFill>
                  <a:srgbClr val="00FF00"/>
                </a:solidFill>
              </a:rPr>
              <a:t>Baghdad</a:t>
            </a:r>
            <a:r>
              <a:rPr lang="en-US" dirty="0" smtClean="0"/>
              <a:t> ] </a:t>
            </a:r>
          </a:p>
          <a:p>
            <a:pPr eaLnBrk="1" hangingPunct="1"/>
            <a:r>
              <a:rPr lang="en-US" dirty="0" smtClean="0"/>
              <a:t>Named Entity Recognition (NER) is a subtask of Information Extraction.</a:t>
            </a:r>
          </a:p>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a:defRPr/>
            </a:pPr>
            <a:r>
              <a:rPr lang="en-CA" dirty="0" smtClean="0">
                <a:latin typeface="Arial" pitchFamily="34" charset="0"/>
                <a:cs typeface="Arial" pitchFamily="34" charset="0"/>
              </a:rPr>
              <a:t>The correct Jeopardy! response would be "What is Ritalin?“</a:t>
            </a:r>
          </a:p>
          <a:p>
            <a:pPr>
              <a:defRPr/>
            </a:pPr>
            <a:endParaRPr lang="en-CA" dirty="0" smtClean="0"/>
          </a:p>
          <a:p>
            <a:pPr>
              <a:defRPr/>
            </a:pPr>
            <a:r>
              <a:rPr lang="en-CA" dirty="0" smtClean="0"/>
              <a:t>This is </a:t>
            </a:r>
            <a:r>
              <a:rPr lang="en-CA" dirty="0" smtClean="0">
                <a:hlinkClick r:id="rId3"/>
              </a:rPr>
              <a:t>no easy task</a:t>
            </a:r>
            <a:r>
              <a:rPr lang="en-CA" dirty="0" smtClean="0"/>
              <a:t> for a computer, given the need to perform over an enormously broad domain, </a:t>
            </a:r>
          </a:p>
          <a:p>
            <a:pPr>
              <a:defRPr/>
            </a:pPr>
            <a:r>
              <a:rPr lang="en-CA" dirty="0" smtClean="0"/>
              <a:t>with consistently high precision and amazingly accurate confidence estimations in the correctness of its answers. </a:t>
            </a:r>
          </a:p>
          <a:p>
            <a:pPr>
              <a:defRPr/>
            </a:pPr>
            <a:endParaRPr lang="en-CA" dirty="0" smtClean="0"/>
          </a:p>
          <a:p>
            <a:pPr>
              <a:defRPr/>
            </a:pPr>
            <a:r>
              <a:rPr lang="en-CA" dirty="0" smtClean="0">
                <a:hlinkClick r:id="rId4"/>
              </a:rPr>
              <a:t>Watson’s performance on Jeopardy!</a:t>
            </a:r>
            <a:r>
              <a:rPr lang="en-CA" dirty="0" smtClean="0"/>
              <a:t> is just the opening salvo for a </a:t>
            </a:r>
            <a:r>
              <a:rPr lang="en-CA" dirty="0" smtClean="0">
                <a:hlinkClick r:id="rId5"/>
              </a:rPr>
              <a:t>research mission</a:t>
            </a:r>
            <a:r>
              <a:rPr lang="en-CA" dirty="0" smtClean="0"/>
              <a:t> built on decades of </a:t>
            </a:r>
          </a:p>
          <a:p>
            <a:pPr>
              <a:defRPr/>
            </a:pPr>
            <a:r>
              <a:rPr lang="en-CA" dirty="0" smtClean="0"/>
              <a:t>experience in deep Content Analysis, Natural Language Processing, Information Retrieval, Machine Learning and Artificial Intelligence. </a:t>
            </a:r>
          </a:p>
          <a:p>
            <a:pPr>
              <a:defRPr/>
            </a:pPr>
            <a:endParaRPr lang="en-CA" kern="0" dirty="0" smtClean="0"/>
          </a:p>
          <a:p>
            <a:pPr>
              <a:defRPr/>
            </a:pPr>
            <a:r>
              <a:rPr lang="en-CA" kern="0" dirty="0" smtClean="0"/>
              <a:t>Rich natural language questions covering a broad range of general knowledge. It is widely recognized as an entertaining game requiring smart, knowledgeable and quick players.</a:t>
            </a:r>
          </a:p>
          <a:p>
            <a:pPr>
              <a:defRPr/>
            </a:pPr>
            <a:endParaRPr lang="en-CA" kern="0" dirty="0" smtClean="0"/>
          </a:p>
          <a:p>
            <a:pPr>
              <a:defRPr/>
            </a:pPr>
            <a:r>
              <a:rPr lang="en-CA" dirty="0" smtClean="0"/>
              <a:t>Computer systems that can directly and accurately answer questions over a broad domain of human knowledge have been envisioned by scientists and writers since the advent of computers themselves. Open domain question answering holds tremendous promise for facilitating informed decision making over vast volumes of natural language content. Applications in business intelligence, healthcare, customer support, enterprise knowledge management, social computing, science and government would all benefit from deep language processing. The </a:t>
            </a:r>
            <a:r>
              <a:rPr lang="en-CA" dirty="0" err="1" smtClean="0"/>
              <a:t>DeepQA</a:t>
            </a:r>
            <a:r>
              <a:rPr lang="en-CA" dirty="0" smtClean="0"/>
              <a:t> project is aimed at exploring how advancing and integrating Natural Language Processing (NLP), Information Retrieval (IR), Machine Learning (ML), massively parallel computation and Knowledge Representation and Reasoning (KR&amp;R) can advance open-domain automatic Question Answering. One proof-point in this challenge is to develop a computer system that can successfully compete against top human players at the Jeopardy! quiz show (</a:t>
            </a:r>
            <a:r>
              <a:rPr lang="en-CA" dirty="0" err="1" smtClean="0">
                <a:hlinkClick r:id="rId6" tooltip="www.jeopardy.com"/>
              </a:rPr>
              <a:t>www.jeopardy.com</a:t>
            </a:r>
            <a:r>
              <a:rPr lang="en-CA" dirty="0" smtClean="0"/>
              <a:t>). Attaining champion-level performance in Jeopardy! requires a computer system to rapidly and accurately answer rich open-domain questions, and to assess its own confidence in a category or question. The system must deliver high degrees of precision and confidence over a very broad range of knowledge and natural language content within a very short 3-second response time. The need for speed and high precision demands a massively parallel computing platform capable of generating, evaluating and combing thousands of hypotheses and their associated evidence. In this talk I will introduce the audience to the Jeopardy! Challenge and the techniques used to tackle it. </a:t>
            </a:r>
            <a:endParaRPr lang="en-CA" dirty="0"/>
          </a:p>
        </p:txBody>
      </p:sp>
      <p:sp>
        <p:nvSpPr>
          <p:cNvPr id="140292" name="Slide Number Placeholder 3"/>
          <p:cNvSpPr>
            <a:spLocks noGrp="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BBE400B9-C09C-4F93-AEAB-2CC9AEEC6DB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8679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a:defRPr/>
            </a:pPr>
            <a:r>
              <a:rPr lang="en-CA" dirty="0" smtClean="0">
                <a:latin typeface="Arial" pitchFamily="34" charset="0"/>
                <a:cs typeface="Arial" pitchFamily="34" charset="0"/>
              </a:rPr>
              <a:t>The correct Jeopardy! response would be "What is Ritalin?“</a:t>
            </a:r>
          </a:p>
          <a:p>
            <a:pPr>
              <a:defRPr/>
            </a:pPr>
            <a:endParaRPr lang="en-CA" dirty="0" smtClean="0"/>
          </a:p>
          <a:p>
            <a:pPr>
              <a:defRPr/>
            </a:pPr>
            <a:r>
              <a:rPr lang="en-CA" dirty="0" smtClean="0"/>
              <a:t>This is </a:t>
            </a:r>
            <a:r>
              <a:rPr lang="en-CA" dirty="0" smtClean="0">
                <a:hlinkClick r:id="rId3"/>
              </a:rPr>
              <a:t>no easy task</a:t>
            </a:r>
            <a:r>
              <a:rPr lang="en-CA" dirty="0" smtClean="0"/>
              <a:t> for a computer, given the need to perform over an enormously broad domain, </a:t>
            </a:r>
          </a:p>
          <a:p>
            <a:pPr>
              <a:defRPr/>
            </a:pPr>
            <a:r>
              <a:rPr lang="en-CA" dirty="0" smtClean="0"/>
              <a:t>with consistently high precision and amazingly accurate confidence estimations in the correctness of its answers. </a:t>
            </a:r>
          </a:p>
          <a:p>
            <a:pPr>
              <a:defRPr/>
            </a:pPr>
            <a:endParaRPr lang="en-CA" dirty="0" smtClean="0"/>
          </a:p>
          <a:p>
            <a:pPr>
              <a:defRPr/>
            </a:pPr>
            <a:r>
              <a:rPr lang="en-CA" dirty="0" smtClean="0">
                <a:hlinkClick r:id="rId4"/>
              </a:rPr>
              <a:t>Watson’s performance on Jeopardy!</a:t>
            </a:r>
            <a:r>
              <a:rPr lang="en-CA" dirty="0" smtClean="0"/>
              <a:t> is just the opening salvo for a </a:t>
            </a:r>
            <a:r>
              <a:rPr lang="en-CA" dirty="0" smtClean="0">
                <a:hlinkClick r:id="rId5"/>
              </a:rPr>
              <a:t>research mission</a:t>
            </a:r>
            <a:r>
              <a:rPr lang="en-CA" dirty="0" smtClean="0"/>
              <a:t> built on decades of </a:t>
            </a:r>
          </a:p>
          <a:p>
            <a:pPr>
              <a:defRPr/>
            </a:pPr>
            <a:r>
              <a:rPr lang="en-CA" dirty="0" smtClean="0"/>
              <a:t>experience in deep Content Analysis, Natural Language Processing, Information Retrieval, Machine Learning and Artificial Intelligence. </a:t>
            </a:r>
          </a:p>
          <a:p>
            <a:pPr>
              <a:defRPr/>
            </a:pPr>
            <a:endParaRPr lang="en-CA" kern="0" dirty="0" smtClean="0"/>
          </a:p>
          <a:p>
            <a:pPr>
              <a:defRPr/>
            </a:pPr>
            <a:r>
              <a:rPr lang="en-CA" kern="0" dirty="0" smtClean="0"/>
              <a:t>Rich natural language questions covering a broad range of general knowledge. It is widely recognized as an entertaining game requiring smart, knowledgeable and quick players.</a:t>
            </a:r>
          </a:p>
          <a:p>
            <a:pPr>
              <a:defRPr/>
            </a:pPr>
            <a:endParaRPr lang="en-CA" kern="0" dirty="0" smtClean="0"/>
          </a:p>
          <a:p>
            <a:pPr>
              <a:defRPr/>
            </a:pPr>
            <a:r>
              <a:rPr lang="en-CA" dirty="0" smtClean="0"/>
              <a:t>Computer systems that can directly and accurately answer questions over a broad domain of human knowledge have been envisioned by scientists and writers since the advent of computers themselves. Open domain question answering holds tremendous promise for facilitating informed decision making over vast volumes of natural language content. Applications in business intelligence, healthcare, customer support, enterprise knowledge management, social computing, science and government would all benefit from deep language processing. The </a:t>
            </a:r>
            <a:r>
              <a:rPr lang="en-CA" dirty="0" err="1" smtClean="0"/>
              <a:t>DeepQA</a:t>
            </a:r>
            <a:r>
              <a:rPr lang="en-CA" dirty="0" smtClean="0"/>
              <a:t> project is aimed at exploring how advancing and integrating Natural Language Processing (NLP), Information Retrieval (IR), Machine Learning (ML), massively parallel computation and Knowledge Representation and Reasoning (KR&amp;R) can advance open-domain automatic Question Answering. One proof-point in this challenge is to develop a computer system that can successfully compete against top human players at the Jeopardy! quiz show (</a:t>
            </a:r>
            <a:r>
              <a:rPr lang="en-CA" dirty="0" err="1" smtClean="0">
                <a:hlinkClick r:id="rId6" tooltip="www.jeopardy.com"/>
              </a:rPr>
              <a:t>www.jeopardy.com</a:t>
            </a:r>
            <a:r>
              <a:rPr lang="en-CA" dirty="0" smtClean="0"/>
              <a:t>). Attaining champion-level performance in Jeopardy! requires a computer system to rapidly and accurately answer rich open-domain questions, and to assess its own confidence in a category or question. The system must deliver high degrees of precision and confidence over a very broad range of knowledge and natural language content within a very short 3-second response time. The need for speed and high precision demands a massively parallel computing platform capable of generating, evaluating and combing thousands of hypotheses and their associated evidence. In this talk I will introduce the audience to the Jeopardy! Challenge and the techniques used to tackle it. </a:t>
            </a:r>
            <a:endParaRPr lang="en-CA" dirty="0"/>
          </a:p>
        </p:txBody>
      </p:sp>
      <p:sp>
        <p:nvSpPr>
          <p:cNvPr id="140292" name="Slide Number Placeholder 3"/>
          <p:cNvSpPr>
            <a:spLocks noGrp="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BBE400B9-C09C-4F93-AEAB-2CC9AEEC6DB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17117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smtClean="0">
                <a:solidFill>
                  <a:schemeClr val="tx1"/>
                </a:solidFill>
                <a:effectLst/>
                <a:latin typeface="Times New Roman" pitchFamily="18" charset="0"/>
                <a:ea typeface="+mn-ea"/>
                <a:cs typeface="+mn-cs"/>
              </a:rPr>
              <a:t>parsing, question classification, question decomposition, automatic source acquisition and evaluation, entity and relation detection, logical form generation, and knowledge representation and reasoning.</a:t>
            </a:r>
          </a:p>
          <a:p>
            <a:r>
              <a:rPr lang="en-CA" sz="1200" b="0" i="0" kern="1200" dirty="0" smtClean="0">
                <a:solidFill>
                  <a:schemeClr val="tx1"/>
                </a:solidFill>
                <a:effectLst/>
                <a:latin typeface="Times New Roman" pitchFamily="18" charset="0"/>
                <a:ea typeface="+mn-ea"/>
                <a:cs typeface="+mn-cs"/>
              </a:rPr>
              <a:t>These challenges drove the construction of statistical models of players and games, game-theoretic analyses of particular game scenarios and strategies, and the development and application of reinforcement-learning techniques for Watson to learn its strategy for playing </a:t>
            </a:r>
            <a:r>
              <a:rPr lang="en-CA" sz="1200" b="0" i="1" kern="1200" dirty="0" smtClean="0">
                <a:solidFill>
                  <a:schemeClr val="tx1"/>
                </a:solidFill>
                <a:effectLst/>
                <a:latin typeface="Times New Roman" pitchFamily="18" charset="0"/>
                <a:ea typeface="+mn-ea"/>
                <a:cs typeface="+mn-cs"/>
              </a:rPr>
              <a:t>Jeopardy</a:t>
            </a:r>
            <a:r>
              <a:rPr lang="en-CA" sz="1200" b="0" i="0" kern="1200" dirty="0" smtClean="0">
                <a:solidFill>
                  <a:schemeClr val="tx1"/>
                </a:solidFill>
                <a:effectLst/>
                <a:latin typeface="Times New Roman" pitchFamily="18" charset="0"/>
                <a:ea typeface="+mn-ea"/>
                <a:cs typeface="+mn-cs"/>
              </a:rPr>
              <a:t>. </a:t>
            </a:r>
          </a:p>
          <a:p>
            <a:r>
              <a:rPr lang="en-CA" sz="1200" b="1" i="0" kern="1200" dirty="0" err="1" smtClean="0">
                <a:solidFill>
                  <a:schemeClr val="tx1"/>
                </a:solidFill>
                <a:effectLst/>
                <a:latin typeface="Times New Roman" pitchFamily="18" charset="0"/>
                <a:ea typeface="+mn-ea"/>
                <a:cs typeface="+mn-cs"/>
              </a:rPr>
              <a:t>Dbpedia</a:t>
            </a:r>
            <a:endParaRPr lang="en-CA" sz="1200" b="1" i="0" kern="1200" dirty="0" smtClean="0">
              <a:solidFill>
                <a:schemeClr val="tx1"/>
              </a:solidFill>
              <a:effectLst/>
              <a:latin typeface="Times New Roman" pitchFamily="18" charset="0"/>
              <a:ea typeface="+mn-ea"/>
              <a:cs typeface="+mn-cs"/>
            </a:endParaRPr>
          </a:p>
          <a:p>
            <a:pPr marL="457200" indent="-457200">
              <a:buFont typeface="Arial" panose="020B0604020202020204" pitchFamily="34" charset="0"/>
              <a:buChar char="•"/>
            </a:pPr>
            <a:r>
              <a:rPr lang="en-CA" dirty="0" smtClean="0"/>
              <a:t>Leveraging many loosely formed </a:t>
            </a:r>
            <a:r>
              <a:rPr lang="en-CA" dirty="0" smtClean="0">
                <a:solidFill>
                  <a:srgbClr val="00B0F0"/>
                </a:solidFill>
              </a:rPr>
              <a:t>ontologies</a:t>
            </a:r>
          </a:p>
          <a:p>
            <a:pPr marL="457200" indent="-457200">
              <a:buFont typeface="Arial" panose="020B0604020202020204" pitchFamily="34" charset="0"/>
              <a:buChar char="•"/>
            </a:pPr>
            <a:r>
              <a:rPr lang="en-CA" dirty="0" smtClean="0"/>
              <a:t>Also databases, taxonomies, and ontologies, such as </a:t>
            </a:r>
            <a:r>
              <a:rPr lang="en-CA" dirty="0" err="1" smtClean="0"/>
              <a:t>dbPedia</a:t>
            </a:r>
            <a:r>
              <a:rPr lang="en-CA" dirty="0" smtClean="0"/>
              <a:t>, </a:t>
            </a:r>
            <a:r>
              <a:rPr lang="en-CA" dirty="0" err="1" smtClean="0"/>
              <a:t>WordNet</a:t>
            </a:r>
            <a:r>
              <a:rPr lang="en-CA" dirty="0" smtClean="0"/>
              <a:t>, and the Yago</a:t>
            </a:r>
            <a:r>
              <a:rPr lang="en-CA" baseline="30000" dirty="0" smtClean="0"/>
              <a:t>8</a:t>
            </a:r>
            <a:r>
              <a:rPr lang="en-CA" dirty="0" smtClean="0"/>
              <a:t> ontology.</a:t>
            </a:r>
          </a:p>
          <a:p>
            <a:r>
              <a:rPr lang="en-CA" sz="1200" b="1" i="0" kern="1200" dirty="0" smtClean="0">
                <a:solidFill>
                  <a:schemeClr val="tx1"/>
                </a:solidFill>
                <a:effectLst/>
                <a:latin typeface="Times New Roman" pitchFamily="18" charset="0"/>
                <a:ea typeface="+mn-ea"/>
                <a:cs typeface="+mn-cs"/>
              </a:rPr>
              <a:t>a</a:t>
            </a:r>
            <a:r>
              <a:rPr lang="en-CA" sz="1200" b="0" i="0" kern="1200" dirty="0" smtClean="0">
                <a:solidFill>
                  <a:schemeClr val="tx1"/>
                </a:solidFill>
                <a:effectLst/>
                <a:latin typeface="Times New Roman" pitchFamily="18" charset="0"/>
                <a:ea typeface="+mn-ea"/>
                <a:cs typeface="+mn-cs"/>
              </a:rPr>
              <a:t> is a crowd-sourced community effort to extract structured information from </a:t>
            </a:r>
            <a:r>
              <a:rPr lang="en-CA" sz="1200" b="0" i="0" u="none" strike="noStrike" kern="1200" dirty="0" smtClean="0">
                <a:solidFill>
                  <a:schemeClr val="tx1"/>
                </a:solidFill>
                <a:effectLst/>
                <a:latin typeface="Times New Roman" pitchFamily="18" charset="0"/>
                <a:ea typeface="+mn-ea"/>
                <a:cs typeface="+mn-cs"/>
                <a:hlinkClick r:id="rId3" tooltip="Outgoing link (in new window)"/>
              </a:rPr>
              <a:t>Wikipedia</a:t>
            </a:r>
            <a:r>
              <a:rPr lang="en-CA" sz="1200" b="0" i="0" kern="1200" dirty="0" smtClean="0">
                <a:solidFill>
                  <a:schemeClr val="tx1"/>
                </a:solidFill>
                <a:effectLst/>
                <a:latin typeface="Times New Roman" pitchFamily="18" charset="0"/>
                <a:ea typeface="+mn-ea"/>
                <a:cs typeface="+mn-cs"/>
              </a:rPr>
              <a:t> and make this information available on the Web. </a:t>
            </a:r>
          </a:p>
          <a:p>
            <a:r>
              <a:rPr lang="en-CA" sz="1200" b="0" i="0" kern="1200" dirty="0" smtClean="0">
                <a:solidFill>
                  <a:schemeClr val="tx1"/>
                </a:solidFill>
                <a:effectLst/>
                <a:latin typeface="Times New Roman" pitchFamily="18" charset="0"/>
                <a:ea typeface="+mn-ea"/>
                <a:cs typeface="+mn-cs"/>
              </a:rPr>
              <a:t>- </a:t>
            </a:r>
            <a:r>
              <a:rPr lang="en-CA" sz="1200" b="0" i="0" u="none" strike="noStrike" kern="1200" baseline="0" dirty="0" smtClean="0">
                <a:solidFill>
                  <a:schemeClr val="tx1"/>
                </a:solidFill>
                <a:latin typeface="Times New Roman" pitchFamily="18" charset="0"/>
                <a:ea typeface="+mn-ea"/>
                <a:cs typeface="+mn-cs"/>
              </a:rPr>
              <a:t>The authors of Watson report that using Freebase, a large knowledge base about several domains, can at best help with only 25% of the questions, forcing Watson to rely on textual sources alone for</a:t>
            </a:r>
          </a:p>
          <a:p>
            <a:r>
              <a:rPr lang="en-CA" sz="1200" b="0" i="0" u="none" strike="noStrike" kern="1200" baseline="0" dirty="0" smtClean="0">
                <a:solidFill>
                  <a:schemeClr val="tx1"/>
                </a:solidFill>
                <a:latin typeface="Times New Roman" pitchFamily="18" charset="0"/>
                <a:ea typeface="+mn-ea"/>
                <a:cs typeface="+mn-cs"/>
              </a:rPr>
              <a:t>the remaining questions.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CA" sz="1200" b="0" i="0" u="none" strike="noStrike" kern="1200" baseline="0" dirty="0" smtClean="0">
              <a:solidFill>
                <a:schemeClr val="tx1"/>
              </a:solidFill>
              <a:latin typeface="Times New Roman" pitchFamily="18" charset="0"/>
              <a:ea typeface="+mn-ea"/>
              <a:cs typeface="+mn-cs"/>
            </a:endParaRPr>
          </a:p>
          <a:p>
            <a:r>
              <a:rPr lang="en-CA" dirty="0" smtClean="0"/>
              <a:t>The </a:t>
            </a:r>
            <a:r>
              <a:rPr lang="en-CA" b="1" dirty="0" smtClean="0"/>
              <a:t>workhorse of strategic decisions is the buzz-in decision</a:t>
            </a:r>
            <a:r>
              <a:rPr lang="en-CA" dirty="0" smtClean="0"/>
              <a:t>, which is required for every non–Daily Double clue on the board. This is where </a:t>
            </a:r>
            <a:r>
              <a:rPr lang="en-CA" dirty="0" err="1" smtClean="0"/>
              <a:t>DeepQA’s</a:t>
            </a:r>
            <a:r>
              <a:rPr lang="en-CA" dirty="0" smtClean="0"/>
              <a:t> ability to accurately estimate its confidence in its answer is critical, and Watson considers this confidence along with other game-state factors in making the final determination whether to buzz. Another strategic decision, Final </a:t>
            </a:r>
            <a:r>
              <a:rPr lang="en-CA" i="1" dirty="0" smtClean="0"/>
              <a:t>Jeopardy</a:t>
            </a:r>
            <a:r>
              <a:rPr lang="en-CA" dirty="0" smtClean="0"/>
              <a:t> wagering, generally receives the most attention and analysis from those interested in game strategy, and there exists a growing catalogue of heuristics such as “</a:t>
            </a:r>
            <a:r>
              <a:rPr lang="en-CA" dirty="0" err="1" smtClean="0"/>
              <a:t>Clavin’s</a:t>
            </a:r>
            <a:r>
              <a:rPr lang="en-CA" dirty="0" smtClean="0"/>
              <a:t> Rule” or the “Two-Thirds Rule” (</a:t>
            </a:r>
            <a:r>
              <a:rPr lang="en-CA" dirty="0" err="1" smtClean="0"/>
              <a:t>Dupee</a:t>
            </a:r>
            <a:r>
              <a:rPr lang="en-CA" dirty="0" smtClean="0"/>
              <a:t> 1998) as well as identification of those critical score boundaries at which particular strategies may be used (by no means does this make it easy or rote; despite this attention, we have found evidence that contestants still occasionally make irrational Final </a:t>
            </a:r>
            <a:r>
              <a:rPr lang="en-CA" i="1" dirty="0" smtClean="0"/>
              <a:t>Jeopardy</a:t>
            </a:r>
            <a:r>
              <a:rPr lang="en-CA" dirty="0" smtClean="0"/>
              <a:t> bets). Daily Double betting turns out to be less studied but just as challenging since the player must consider opponents’ scores and predict the likelihood of getting the question correct just as in Final </a:t>
            </a:r>
            <a:r>
              <a:rPr lang="en-CA" i="1" dirty="0" smtClean="0"/>
              <a:t>Jeopardy</a:t>
            </a:r>
            <a:r>
              <a:rPr lang="en-CA" dirty="0" smtClean="0"/>
              <a:t>. After a Daily Double, however, the game is not over, so evaluation of a wager requires forecasting the effect it will have on the distant, final outcome of the game.</a:t>
            </a:r>
          </a:p>
          <a:p>
            <a:r>
              <a:rPr lang="en-CA" dirty="0" smtClean="0"/>
              <a:t>These challenges drove the construction of statistical models of players and games, game-theoretic analyses of particular game scenarios and strategies, and the development and application of reinforcement-learning techniques for Watson to learn its strategy for playing </a:t>
            </a:r>
            <a:r>
              <a:rPr lang="en-CA" i="1" dirty="0" smtClean="0"/>
              <a:t>Jeopardy</a:t>
            </a:r>
            <a:r>
              <a:rPr lang="en-CA" dirty="0" smtClean="0"/>
              <a:t>. Fortunately, moderate amounts of historical data are available to serve as training data for learning techniques. Even so, it requires extremely careful modeling and game-theoretic evaluation as the game of </a:t>
            </a:r>
            <a:r>
              <a:rPr lang="en-CA" i="1" dirty="0" smtClean="0"/>
              <a:t>Jeopardy</a:t>
            </a:r>
            <a:r>
              <a:rPr lang="en-CA" dirty="0" smtClean="0"/>
              <a:t> has incomplete information and uncertainty to model, critical score boundaries to recognize, and savvy, competitive players to account for. It is a game where one faulty strategic choice can lose the entire match.</a:t>
            </a:r>
          </a:p>
          <a:p>
            <a:endParaRPr lang="en-CA" dirty="0"/>
          </a:p>
        </p:txBody>
      </p:sp>
      <p:sp>
        <p:nvSpPr>
          <p:cNvPr id="4" name="Slide Number Placeholder 3"/>
          <p:cNvSpPr>
            <a:spLocks noGrp="1"/>
          </p:cNvSpPr>
          <p:nvPr>
            <p:ph type="sldNum" sz="quarter" idx="10"/>
          </p:nvPr>
        </p:nvSpPr>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C96ABEE7-3A35-4994-B8A5-65152589F44B}"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76038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103BC44-6211-48F3-AF1B-A2A2CC239723}" type="datetime1">
              <a:rPr lang="en-US" smtClean="0"/>
              <a:t>1/3/2019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503 – Winter 2019</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C2ABF7D-D148-4D65-9BF9-B32FFF81AB4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44D6400-F383-4149-A865-B909CA3D6887}" type="datetime1">
              <a:rPr lang="en-US" smtClean="0"/>
              <a:t>1/3/2019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503 – Winter 2019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E6063-7853-49AB-A279-B44DB0E4BF7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E555066-4D8A-4DC4-8DDE-2DB789DC2DFA}" type="datetime1">
              <a:rPr lang="en-US" smtClean="0"/>
              <a:t>1/3/2019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503 – Winter 2019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DE1D1D-11BE-4EF1-86F0-9B15BFA5D79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A5E1D69A-06CF-4375-A204-F28FFB548494}" type="datetime1">
              <a:rPr lang="en-US" smtClean="0"/>
              <a:t>1/3/2019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503 – Winter 2019</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F53854-D1EE-4E10-960B-AD1A332F2F1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09F8537F-0476-4AD1-A954-7BEE028EDFF2}" type="datetime1">
              <a:rPr lang="en-US" smtClean="0"/>
              <a:t>1/3/2019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503 – Winter 2019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DECCFF-AEA0-4569-B451-8C3022F78652}" type="slidenum">
              <a:rPr lang="en-US"/>
              <a:pPr>
                <a:defRPr/>
              </a:pPr>
              <a:t>‹#›</a:t>
            </a:fld>
            <a:endParaRPr lang="en-US"/>
          </a:p>
        </p:txBody>
      </p:sp>
    </p:spTree>
    <p:extLst>
      <p:ext uri="{BB962C8B-B14F-4D97-AF65-F5344CB8AC3E}">
        <p14:creationId xmlns:p14="http://schemas.microsoft.com/office/powerpoint/2010/main" val="1977552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1BD7AF3-0141-4804-8706-A9BBDC9FD099}" type="datetime1">
              <a:rPr lang="en-US" smtClean="0">
                <a:solidFill>
                  <a:srgbClr val="000000"/>
                </a:solidFill>
              </a:rPr>
              <a:t>1/3/2019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503 – Winter 2019</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597C9F4-D277-48C8-B1F1-A1FA282508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6296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E3B11C3-7AC0-4C9D-9244-2BF6BA24E37E}" type="datetime1">
              <a:rPr lang="en-US" smtClean="0">
                <a:solidFill>
                  <a:srgbClr val="000000"/>
                </a:solidFill>
              </a:rPr>
              <a:t>1/3/2019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503 – Winter 2019</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8B5A9E0-7EB5-4FF0-AEB5-1FBEA79D2A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3268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2DBE8B8-7B0F-4719-86AC-B8932DB7D4DD}" type="datetime1">
              <a:rPr lang="en-US" smtClean="0">
                <a:solidFill>
                  <a:srgbClr val="000000"/>
                </a:solidFill>
              </a:rPr>
              <a:t>1/3/2019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503 – Winter 2019</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EA4F305-9193-42A4-85D9-EEECBDF852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7964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906299F-38DE-4B42-8371-C5AF1484613F}" type="datetime1">
              <a:rPr lang="en-US" smtClean="0">
                <a:solidFill>
                  <a:srgbClr val="000000"/>
                </a:solidFill>
              </a:rPr>
              <a:t>1/3/2019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503 – Winter 2019</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23DC875-25F3-4B98-B29A-145DD351ED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4386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FABD80EE-4A19-471B-9873-89781D075C6C}" type="datetime1">
              <a:rPr lang="en-US" smtClean="0">
                <a:solidFill>
                  <a:srgbClr val="000000"/>
                </a:solidFill>
              </a:rPr>
              <a:t>1/3/2019</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503 – Winter 2019</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6842080-8267-49D3-A51E-31FBCEF5AD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03271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C895768B-B2BC-4474-82B7-40409CC5DCE4}" type="datetime1">
              <a:rPr lang="en-US" smtClean="0">
                <a:solidFill>
                  <a:srgbClr val="000000"/>
                </a:solidFill>
              </a:rPr>
              <a:t>1/3/2019</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503 – Winter 2019</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2CFED80-5205-497D-A57F-EAEBD5BF7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5346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A164D64-A5A0-407D-85BB-440DA050CEEF}" type="datetime1">
              <a:rPr lang="en-US" smtClean="0"/>
              <a:t>1/3/2019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503 – Winter 2019</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33377DE-8ED9-4FDE-BEC3-62F7799D18A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B8A83E1-5C66-4EBC-8285-B8955FB2441B}" type="datetime1">
              <a:rPr lang="en-US" smtClean="0">
                <a:solidFill>
                  <a:srgbClr val="000000"/>
                </a:solidFill>
              </a:rPr>
              <a:t>1/3/2019</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503 – Winter 2019</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D99C34-7C11-4721-9FED-B5532851C3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85001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F283F07-6BC6-4E46-ADAF-6A87F6E275CD}" type="datetime1">
              <a:rPr lang="en-US" smtClean="0">
                <a:solidFill>
                  <a:srgbClr val="000000"/>
                </a:solidFill>
              </a:rPr>
              <a:t>1/3/2019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503 – Winter 2019</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01EF3B6-53F5-4F18-B7AB-5A13C3405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39018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572C14B-BDBF-46F8-A883-6E2CC4B69EE5}" type="datetime1">
              <a:rPr lang="en-US" smtClean="0">
                <a:solidFill>
                  <a:srgbClr val="000000"/>
                </a:solidFill>
              </a:rPr>
              <a:t>1/3/2019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503 – Winter 2019</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E0E7CC5-623D-444E-8611-37731736AA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06586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2EAF8DF-7241-4EC3-A643-F2979DA39F31}" type="datetime1">
              <a:rPr lang="en-US" smtClean="0">
                <a:solidFill>
                  <a:srgbClr val="000000"/>
                </a:solidFill>
              </a:rPr>
              <a:t>1/3/2019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503 – Winter 2019</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D6A52D9-5770-4EE3-88F5-DE9463D50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76508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56B8268-9A87-4977-AA5E-D0A79FDD18F6}" type="datetime1">
              <a:rPr lang="en-US" smtClean="0">
                <a:solidFill>
                  <a:srgbClr val="000000"/>
                </a:solidFill>
              </a:rPr>
              <a:t>1/3/2019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503 – Winter 2019</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2DB6252-C2A7-40E9-B9C4-7D8B331AE1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43565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B8DD8A9B-6F17-4A91-A819-B08D19788862}" type="datetime1">
              <a:rPr lang="en-US" smtClean="0">
                <a:solidFill>
                  <a:srgbClr val="000000"/>
                </a:solidFill>
              </a:rPr>
              <a:t>1/3/2019</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503 – Winter 2019</a:t>
            </a: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4D3078-6092-43AB-B7DA-4990DDD99E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22184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B40F829A-62F2-4A88-9BA8-A41909927A44}" type="datetime1">
              <a:rPr lang="en-US" altLang="en-US" smtClean="0">
                <a:solidFill>
                  <a:srgbClr val="FFFFFF"/>
                </a:solidFill>
              </a:rPr>
              <a:t>1/3/2019</a:t>
            </a:fld>
            <a:endParaRPr lang="en-US" alt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ltLang="en-US" smtClean="0">
                <a:solidFill>
                  <a:srgbClr val="FFFFFF"/>
                </a:solidFill>
              </a:rPr>
              <a:t>CPSC 503 – Winter 2019</a:t>
            </a:r>
            <a:endParaRPr lang="en-US" altLang="en-US">
              <a:solidFill>
                <a:srgbClr val="FFFFFF"/>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1B444D3-4930-4250-A40D-B6DAA8CB183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7673938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Date Placeholder 5"/>
          <p:cNvSpPr>
            <a:spLocks noGrp="1"/>
          </p:cNvSpPr>
          <p:nvPr>
            <p:ph type="dt" sz="half" idx="10"/>
          </p:nvPr>
        </p:nvSpPr>
        <p:spPr>
          <a:xfrm>
            <a:off x="457200" y="6245225"/>
            <a:ext cx="2133600" cy="476250"/>
          </a:xfrm>
        </p:spPr>
        <p:txBody>
          <a:bodyPr/>
          <a:lstStyle>
            <a:lvl1pPr>
              <a:defRPr/>
            </a:lvl1pPr>
          </a:lstStyle>
          <a:p>
            <a:fld id="{F9D78368-5527-4CE2-AA59-9FE98F3D9C97}" type="datetime1">
              <a:rPr lang="en-US" altLang="en-US" smtClean="0">
                <a:solidFill>
                  <a:srgbClr val="FFFFFF"/>
                </a:solidFill>
              </a:rPr>
              <a:t>1/3/2019</a:t>
            </a:fld>
            <a:endParaRPr lang="en-US" altLang="en-US">
              <a:solidFill>
                <a:srgbClr val="FFFFFF"/>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altLang="en-US" smtClean="0">
                <a:solidFill>
                  <a:srgbClr val="FFFFFF"/>
                </a:solidFill>
              </a:rPr>
              <a:t>CPSC 503 – Winter 2019</a:t>
            </a:r>
            <a:endParaRPr lang="en-US" altLang="en-US">
              <a:solidFill>
                <a:srgbClr val="FFFFFF"/>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3EEE5E5-06CE-4F29-8879-E27E485AE4C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6978832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231D05E8-1DB1-447C-9EF0-8F55A8CD90E0}" type="datetime1">
              <a:rPr lang="en-US" altLang="en-US" smtClean="0">
                <a:solidFill>
                  <a:srgbClr val="FFFFFF"/>
                </a:solidFill>
              </a:rPr>
              <a:t>1/3/2019</a:t>
            </a:fld>
            <a:endParaRPr lang="en-US" alt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ltLang="en-US" smtClean="0">
                <a:solidFill>
                  <a:srgbClr val="FFFFFF"/>
                </a:solidFill>
              </a:rPr>
              <a:t>CPSC 503 – Winter 2019</a:t>
            </a:r>
            <a:endParaRPr lang="en-US" altLang="en-US">
              <a:solidFill>
                <a:srgbClr val="FFFFFF"/>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A444359-D8E4-461D-9345-B4DA4D6067A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5026927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13081" y="1465586"/>
            <a:ext cx="8117839" cy="215444"/>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1" y="3840481"/>
            <a:ext cx="640079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CA" smtClean="0"/>
              <a:t>CPSC503 Winter 2016</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EC05E346-D2FF-4B2D-BE72-F46DD42AE7FE}" type="datetime1">
              <a:rPr lang="en-US" smtClean="0"/>
              <a:t>1/3/2019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96948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1788F73-C232-4850-8F50-18ED0FF69626}" type="datetime1">
              <a:rPr lang="en-US" smtClean="0"/>
              <a:t>1/3/2019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503 – Winter 2019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E4ED6F-94D7-4285-9CA6-91B7589477E2}"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4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CA" smtClean="0"/>
              <a:t>CPSC503 Winter 2016</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43393B3-B8E7-4C4E-BF8A-093F09B8C4CC}" type="datetime1">
              <a:rPr lang="en-US" smtClean="0"/>
              <a:t>1/3/2019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39558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400" b="0"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r>
              <a:rPr lang="en-CA" smtClean="0"/>
              <a:t>CPSC503 Winter 2016</a:t>
            </a:r>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2ED96AA4-88C5-435C-A9C2-C790FD84CF36}" type="datetime1">
              <a:rPr lang="en-US" smtClean="0"/>
              <a:t>1/3/2019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679097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915411" y="1448815"/>
            <a:ext cx="2570988" cy="4572000"/>
          </a:xfrm>
          <a:prstGeom prst="rect">
            <a:avLst/>
          </a:prstGeom>
          <a:blipFill>
            <a:blip r:embed="rId2" cstate="print"/>
            <a:stretch>
              <a:fillRect/>
            </a:stretch>
          </a:blipFill>
        </p:spPr>
        <p:txBody>
          <a:bodyPr wrap="square" lIns="0" tIns="0" rIns="0" bIns="0" rtlCol="0"/>
          <a:lstStyle/>
          <a:p>
            <a:endParaRPr sz="1600"/>
          </a:p>
        </p:txBody>
      </p:sp>
      <p:sp>
        <p:nvSpPr>
          <p:cNvPr id="2" name="Holder 2"/>
          <p:cNvSpPr>
            <a:spLocks noGrp="1"/>
          </p:cNvSpPr>
          <p:nvPr>
            <p:ph type="title"/>
          </p:nvPr>
        </p:nvSpPr>
        <p:spPr/>
        <p:txBody>
          <a:bodyPr lIns="0" tIns="0" rIns="0" bIns="0"/>
          <a:lstStyle>
            <a:lvl1pPr>
              <a:defRPr sz="14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r>
              <a:rPr lang="en-CA" smtClean="0"/>
              <a:t>CPSC503 Winter 2016</a:t>
            </a:r>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D7AAA88A-3855-4871-940F-5E0C5EF2127B}" type="datetime1">
              <a:rPr lang="en-US" smtClean="0"/>
              <a:t>1/3/2019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338986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r>
              <a:rPr lang="en-CA" smtClean="0"/>
              <a:t>CPSC503 Winter 2016</a:t>
            </a:r>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F847348F-7606-4029-818A-BC5026FDA98C}" type="datetime1">
              <a:rPr lang="en-US" smtClean="0"/>
              <a:t>1/3/2019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260252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685800" y="2130426"/>
            <a:ext cx="7772400" cy="1470025"/>
          </a:xfrm>
        </p:spPr>
        <p:txBody>
          <a:bodyPr/>
          <a:lstStyle>
            <a:lvl1pPr>
              <a:defRPr sz="3300"/>
            </a:lvl1pPr>
          </a:lstStyle>
          <a:p>
            <a:r>
              <a:rPr lang="en-US"/>
              <a:t>Click to edit Master title style</a:t>
            </a:r>
          </a:p>
        </p:txBody>
      </p:sp>
      <p:sp>
        <p:nvSpPr>
          <p:cNvPr id="5017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xfrm>
            <a:off x="457200" y="6245225"/>
            <a:ext cx="2133600" cy="476251"/>
          </a:xfrm>
        </p:spPr>
        <p:txBody>
          <a:bodyPr/>
          <a:lstStyle>
            <a:lvl1pPr>
              <a:defRPr smtClean="0"/>
            </a:lvl1pPr>
          </a:lstStyle>
          <a:p>
            <a:pPr>
              <a:defRPr/>
            </a:pPr>
            <a:fld id="{C679ED77-A027-4FEC-80E0-20263FD51CBE}" type="datetime1">
              <a:rPr lang="en-US" smtClean="0"/>
              <a:t>1/3/2019</a:t>
            </a:fld>
            <a:endParaRPr lang="en-US"/>
          </a:p>
        </p:txBody>
      </p:sp>
      <p:sp>
        <p:nvSpPr>
          <p:cNvPr id="5" name="Rectangle 5"/>
          <p:cNvSpPr>
            <a:spLocks noGrp="1" noChangeArrowheads="1"/>
          </p:cNvSpPr>
          <p:nvPr>
            <p:ph type="ftr" sz="quarter" idx="11"/>
          </p:nvPr>
        </p:nvSpPr>
        <p:spPr>
          <a:xfrm>
            <a:off x="3124200" y="6245225"/>
            <a:ext cx="2895600" cy="476251"/>
          </a:xfrm>
        </p:spPr>
        <p:txBody>
          <a:bodyPr/>
          <a:lstStyle>
            <a:lvl1pPr>
              <a:defRPr smtClean="0"/>
            </a:lvl1pPr>
          </a:lstStyle>
          <a:p>
            <a:pPr>
              <a:defRPr/>
            </a:pPr>
            <a:r>
              <a:rPr lang="en-US" smtClean="0"/>
              <a:t>CPSC503 Winter 2016</a:t>
            </a:r>
            <a:endParaRPr lang="en-US"/>
          </a:p>
        </p:txBody>
      </p:sp>
      <p:sp>
        <p:nvSpPr>
          <p:cNvPr id="6" name="Rectangle 6"/>
          <p:cNvSpPr>
            <a:spLocks noGrp="1" noChangeArrowheads="1"/>
          </p:cNvSpPr>
          <p:nvPr>
            <p:ph type="sldNum" sz="quarter" idx="12"/>
          </p:nvPr>
        </p:nvSpPr>
        <p:spPr>
          <a:xfrm>
            <a:off x="6553200" y="6245225"/>
            <a:ext cx="2133600" cy="476251"/>
          </a:xfrm>
        </p:spPr>
        <p:txBody>
          <a:bodyPr/>
          <a:lstStyle>
            <a:lvl1pPr>
              <a:defRPr/>
            </a:lvl1pPr>
          </a:lstStyle>
          <a:p>
            <a:pPr>
              <a:defRPr/>
            </a:pPr>
            <a:fld id="{A2684035-0033-4136-B5D0-1250A96D612B}" type="slidenum">
              <a:rPr lang="en-US"/>
              <a:pPr>
                <a:defRPr/>
              </a:pPr>
              <a:t>‹#›</a:t>
            </a:fld>
            <a:endParaRPr lang="en-US"/>
          </a:p>
        </p:txBody>
      </p:sp>
    </p:spTree>
    <p:extLst>
      <p:ext uri="{BB962C8B-B14F-4D97-AF65-F5344CB8AC3E}">
        <p14:creationId xmlns:p14="http://schemas.microsoft.com/office/powerpoint/2010/main" val="8925582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2B7FC6E-C899-41CF-B64A-5E688D680D04}" type="datetime1">
              <a:rPr lang="en-US" smtClean="0"/>
              <a:t>1/3/2019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0CF365-D4E7-4C98-9B52-6ADDFCC631DF}" type="slidenum">
              <a:rPr lang="en-US"/>
              <a:pPr>
                <a:defRPr/>
              </a:pPr>
              <a:t>‹#›</a:t>
            </a:fld>
            <a:endParaRPr lang="en-US"/>
          </a:p>
        </p:txBody>
      </p:sp>
    </p:spTree>
    <p:extLst>
      <p:ext uri="{BB962C8B-B14F-4D97-AF65-F5344CB8AC3E}">
        <p14:creationId xmlns:p14="http://schemas.microsoft.com/office/powerpoint/2010/main" val="6418138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8BBEC4C-5885-4005-99F2-09DF1D5EC67B}" type="datetime1">
              <a:rPr lang="en-US" smtClean="0"/>
              <a:t>1/3/2019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B74AA8-9592-4368-8431-62A7300FA0F7}" type="slidenum">
              <a:rPr lang="en-US"/>
              <a:pPr>
                <a:defRPr/>
              </a:pPr>
              <a:t>‹#›</a:t>
            </a:fld>
            <a:endParaRPr lang="en-US"/>
          </a:p>
        </p:txBody>
      </p:sp>
    </p:spTree>
    <p:extLst>
      <p:ext uri="{BB962C8B-B14F-4D97-AF65-F5344CB8AC3E}">
        <p14:creationId xmlns:p14="http://schemas.microsoft.com/office/powerpoint/2010/main" val="17738156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BA34116-6019-4DB8-BD98-847728FD5976}" type="datetime1">
              <a:rPr lang="en-US" smtClean="0"/>
              <a:t>1/3/2019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9CE070-4CC1-46AC-9D45-EEEDA73A8081}" type="slidenum">
              <a:rPr lang="en-US"/>
              <a:pPr>
                <a:defRPr/>
              </a:pPr>
              <a:t>‹#›</a:t>
            </a:fld>
            <a:endParaRPr lang="en-US"/>
          </a:p>
        </p:txBody>
      </p:sp>
    </p:spTree>
    <p:extLst>
      <p:ext uri="{BB962C8B-B14F-4D97-AF65-F5344CB8AC3E}">
        <p14:creationId xmlns:p14="http://schemas.microsoft.com/office/powerpoint/2010/main" val="19391607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BBCE1E1D-C759-41DC-A7CF-D27DF28FF8AB}" type="datetime1">
              <a:rPr lang="en-US" smtClean="0"/>
              <a:t>1/3/2019</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7C6E1BA-835E-428E-8628-58D356F48FD7}" type="slidenum">
              <a:rPr lang="en-US"/>
              <a:pPr>
                <a:defRPr/>
              </a:pPr>
              <a:t>‹#›</a:t>
            </a:fld>
            <a:endParaRPr lang="en-US"/>
          </a:p>
        </p:txBody>
      </p:sp>
    </p:spTree>
    <p:extLst>
      <p:ext uri="{BB962C8B-B14F-4D97-AF65-F5344CB8AC3E}">
        <p14:creationId xmlns:p14="http://schemas.microsoft.com/office/powerpoint/2010/main" val="15916714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5E1FBB4F-E2B8-4DCB-B3AD-EE0438C47740}" type="datetime1">
              <a:rPr lang="en-US" smtClean="0"/>
              <a:t>1/3/2019</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D95A99C-EB38-47B2-983E-F3A0339C5710}" type="slidenum">
              <a:rPr lang="en-US"/>
              <a:pPr>
                <a:defRPr/>
              </a:pPr>
              <a:t>‹#›</a:t>
            </a:fld>
            <a:endParaRPr lang="en-US"/>
          </a:p>
        </p:txBody>
      </p:sp>
    </p:spTree>
    <p:extLst>
      <p:ext uri="{BB962C8B-B14F-4D97-AF65-F5344CB8AC3E}">
        <p14:creationId xmlns:p14="http://schemas.microsoft.com/office/powerpoint/2010/main" val="1046267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FAB49089-2299-474F-BF62-5C480B899683}" type="datetime1">
              <a:rPr lang="en-US" smtClean="0"/>
              <a:t>1/3/2019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503 – Winter 2019</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3889A5-8B68-4C5B-8BF4-7C82D1FF3032}"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DC573CC-D741-4D01-815D-28D3E024E0B6}" type="datetime1">
              <a:rPr lang="en-US" smtClean="0"/>
              <a:t>1/3/2019</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853E6CC-AF25-4B9F-9255-A8D086A47480}" type="slidenum">
              <a:rPr lang="en-US"/>
              <a:pPr>
                <a:defRPr/>
              </a:pPr>
              <a:t>‹#›</a:t>
            </a:fld>
            <a:endParaRPr lang="en-US"/>
          </a:p>
        </p:txBody>
      </p:sp>
    </p:spTree>
    <p:extLst>
      <p:ext uri="{BB962C8B-B14F-4D97-AF65-F5344CB8AC3E}">
        <p14:creationId xmlns:p14="http://schemas.microsoft.com/office/powerpoint/2010/main" val="40541450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9E523A7-0281-4B19-8E2F-44669FCA86AF}" type="datetime1">
              <a:rPr lang="en-US" smtClean="0"/>
              <a:t>1/3/2019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75A108-7368-4AC9-813F-0AE50C40F92C}" type="slidenum">
              <a:rPr lang="en-US"/>
              <a:pPr>
                <a:defRPr/>
              </a:pPr>
              <a:t>‹#›</a:t>
            </a:fld>
            <a:endParaRPr lang="en-US"/>
          </a:p>
        </p:txBody>
      </p:sp>
    </p:spTree>
    <p:extLst>
      <p:ext uri="{BB962C8B-B14F-4D97-AF65-F5344CB8AC3E}">
        <p14:creationId xmlns:p14="http://schemas.microsoft.com/office/powerpoint/2010/main" val="25310484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982A94A-B8C9-4D26-B740-411EC551C54C}" type="datetime1">
              <a:rPr lang="en-US" smtClean="0"/>
              <a:t>1/3/2019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A8BBDB-42DC-4DD7-ABBC-3CC541EF27F2}" type="slidenum">
              <a:rPr lang="en-US"/>
              <a:pPr>
                <a:defRPr/>
              </a:pPr>
              <a:t>‹#›</a:t>
            </a:fld>
            <a:endParaRPr lang="en-US"/>
          </a:p>
        </p:txBody>
      </p:sp>
    </p:spTree>
    <p:extLst>
      <p:ext uri="{BB962C8B-B14F-4D97-AF65-F5344CB8AC3E}">
        <p14:creationId xmlns:p14="http://schemas.microsoft.com/office/powerpoint/2010/main" val="19523794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301D581-54A6-478F-97EC-4138022D1A8E}" type="datetime1">
              <a:rPr lang="en-US" smtClean="0"/>
              <a:t>1/3/2019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90433A-48AA-4E82-BF78-3A4F2BAA0377}" type="slidenum">
              <a:rPr lang="en-US"/>
              <a:pPr>
                <a:defRPr/>
              </a:pPr>
              <a:t>‹#›</a:t>
            </a:fld>
            <a:endParaRPr lang="en-US"/>
          </a:p>
        </p:txBody>
      </p:sp>
    </p:spTree>
    <p:extLst>
      <p:ext uri="{BB962C8B-B14F-4D97-AF65-F5344CB8AC3E}">
        <p14:creationId xmlns:p14="http://schemas.microsoft.com/office/powerpoint/2010/main" val="3281748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3F9D7EE-7094-4401-9D32-4DBA714DB331}" type="datetime1">
              <a:rPr lang="en-US" smtClean="0"/>
              <a:t>1/3/2019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5C8E80-61E9-4C58-BA6A-FAEB6086B488}" type="slidenum">
              <a:rPr lang="en-US"/>
              <a:pPr>
                <a:defRPr/>
              </a:pPr>
              <a:t>‹#›</a:t>
            </a:fld>
            <a:endParaRPr lang="en-US"/>
          </a:p>
        </p:txBody>
      </p:sp>
    </p:spTree>
    <p:extLst>
      <p:ext uri="{BB962C8B-B14F-4D97-AF65-F5344CB8AC3E}">
        <p14:creationId xmlns:p14="http://schemas.microsoft.com/office/powerpoint/2010/main" val="34229202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F058BBD-D2D5-4487-ABB3-BCB023FD6486}" type="datetime1">
              <a:rPr lang="en-US" smtClean="0"/>
              <a:t>1/3/2019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427EF4-C93A-4A44-A082-71D96B15942D}" type="slidenum">
              <a:rPr lang="en-US"/>
              <a:pPr>
                <a:defRPr/>
              </a:pPr>
              <a:t>‹#›</a:t>
            </a:fld>
            <a:endParaRPr lang="en-US"/>
          </a:p>
        </p:txBody>
      </p:sp>
    </p:spTree>
    <p:extLst>
      <p:ext uri="{BB962C8B-B14F-4D97-AF65-F5344CB8AC3E}">
        <p14:creationId xmlns:p14="http://schemas.microsoft.com/office/powerpoint/2010/main" val="10698794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EF844BA-0F1A-4C69-8397-90B8063D09D3}" type="datetime1">
              <a:rPr lang="en-US" smtClean="0"/>
              <a:t>1/3/2019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85384E-F80A-4A4E-834C-9D622C266D76}" type="slidenum">
              <a:rPr lang="en-US"/>
              <a:pPr>
                <a:defRPr/>
              </a:pPr>
              <a:t>‹#›</a:t>
            </a:fld>
            <a:endParaRPr lang="en-US"/>
          </a:p>
        </p:txBody>
      </p:sp>
    </p:spTree>
    <p:extLst>
      <p:ext uri="{BB962C8B-B14F-4D97-AF65-F5344CB8AC3E}">
        <p14:creationId xmlns:p14="http://schemas.microsoft.com/office/powerpoint/2010/main" val="4720642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0144CFE5-987A-4994-83CE-8A8508192A8D}" type="datetime1">
              <a:rPr lang="en-US" smtClean="0"/>
              <a:t>1/3/2019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DFEF3AD-7310-4D04-8336-21FD0E5F7E8B}" type="slidenum">
              <a:rPr lang="en-US"/>
              <a:pPr>
                <a:defRPr/>
              </a:pPr>
              <a:t>‹#›</a:t>
            </a:fld>
            <a:endParaRPr lang="en-US"/>
          </a:p>
        </p:txBody>
      </p:sp>
    </p:spTree>
    <p:extLst>
      <p:ext uri="{BB962C8B-B14F-4D97-AF65-F5344CB8AC3E}">
        <p14:creationId xmlns:p14="http://schemas.microsoft.com/office/powerpoint/2010/main" val="23889231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892970" y="1151930"/>
            <a:ext cx="7358063" cy="2321719"/>
          </a:xfrm>
          <a:prstGeom prst="rect">
            <a:avLst/>
          </a:prstGeom>
        </p:spPr>
        <p:txBody>
          <a:bodyPr anchor="b"/>
          <a:lstStyle/>
          <a:p>
            <a:r>
              <a:t>Title Text</a:t>
            </a:r>
          </a:p>
        </p:txBody>
      </p:sp>
      <p:sp>
        <p:nvSpPr>
          <p:cNvPr id="12" name="Shape 12"/>
          <p:cNvSpPr>
            <a:spLocks noGrp="1"/>
          </p:cNvSpPr>
          <p:nvPr>
            <p:ph type="body" sz="quarter" idx="1"/>
          </p:nvPr>
        </p:nvSpPr>
        <p:spPr>
          <a:xfrm>
            <a:off x="892970" y="3536157"/>
            <a:ext cx="7358063" cy="794743"/>
          </a:xfrm>
          <a:prstGeom prst="rect">
            <a:avLst/>
          </a:prstGeom>
        </p:spPr>
        <p:txBody>
          <a:bodyPr anchor="t"/>
          <a:lstStyle>
            <a:lvl1pPr marL="0" indent="0" algn="ctr">
              <a:spcBef>
                <a:spcPts val="0"/>
              </a:spcBef>
              <a:buSzTx/>
              <a:buNone/>
              <a:defRPr sz="1687"/>
            </a:lvl1pPr>
            <a:lvl2pPr marL="0" indent="120541" algn="ctr">
              <a:spcBef>
                <a:spcPts val="0"/>
              </a:spcBef>
              <a:buSzTx/>
              <a:buNone/>
              <a:defRPr sz="1687"/>
            </a:lvl2pPr>
            <a:lvl3pPr marL="0" indent="241082" algn="ctr">
              <a:spcBef>
                <a:spcPts val="0"/>
              </a:spcBef>
              <a:buSzTx/>
              <a:buNone/>
              <a:defRPr sz="1687"/>
            </a:lvl3pPr>
            <a:lvl4pPr marL="0" indent="361622" algn="ctr">
              <a:spcBef>
                <a:spcPts val="0"/>
              </a:spcBef>
              <a:buSzTx/>
              <a:buNone/>
              <a:defRPr sz="1687"/>
            </a:lvl4pPr>
            <a:lvl5pPr marL="0" indent="482163" algn="ctr">
              <a:spcBef>
                <a:spcPts val="0"/>
              </a:spcBef>
              <a:buSzTx/>
              <a:buNone/>
              <a:defRPr sz="1687"/>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41121289"/>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129607" y="446484"/>
            <a:ext cx="6875859" cy="4161235"/>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892970" y="4723804"/>
            <a:ext cx="7358063" cy="1000125"/>
          </a:xfrm>
          <a:prstGeom prst="rect">
            <a:avLst/>
          </a:prstGeom>
        </p:spPr>
        <p:txBody>
          <a:bodyPr anchor="b"/>
          <a:lstStyle/>
          <a:p>
            <a:r>
              <a:t>Title Text</a:t>
            </a:r>
          </a:p>
        </p:txBody>
      </p:sp>
      <p:sp>
        <p:nvSpPr>
          <p:cNvPr id="22" name="Shape 22"/>
          <p:cNvSpPr>
            <a:spLocks noGrp="1"/>
          </p:cNvSpPr>
          <p:nvPr>
            <p:ph type="body" sz="quarter" idx="1"/>
          </p:nvPr>
        </p:nvSpPr>
        <p:spPr>
          <a:xfrm>
            <a:off x="892970" y="5759649"/>
            <a:ext cx="7358063" cy="794743"/>
          </a:xfrm>
          <a:prstGeom prst="rect">
            <a:avLst/>
          </a:prstGeom>
        </p:spPr>
        <p:txBody>
          <a:bodyPr anchor="t"/>
          <a:lstStyle>
            <a:lvl1pPr marL="0" indent="0" algn="ctr">
              <a:spcBef>
                <a:spcPts val="0"/>
              </a:spcBef>
              <a:buSzTx/>
              <a:buNone/>
              <a:defRPr sz="1687"/>
            </a:lvl1pPr>
            <a:lvl2pPr marL="0" indent="120541" algn="ctr">
              <a:spcBef>
                <a:spcPts val="0"/>
              </a:spcBef>
              <a:buSzTx/>
              <a:buNone/>
              <a:defRPr sz="1687"/>
            </a:lvl2pPr>
            <a:lvl3pPr marL="0" indent="241082" algn="ctr">
              <a:spcBef>
                <a:spcPts val="0"/>
              </a:spcBef>
              <a:buSzTx/>
              <a:buNone/>
              <a:defRPr sz="1687"/>
            </a:lvl3pPr>
            <a:lvl4pPr marL="0" indent="361622" algn="ctr">
              <a:spcBef>
                <a:spcPts val="0"/>
              </a:spcBef>
              <a:buSzTx/>
              <a:buNone/>
              <a:defRPr sz="1687"/>
            </a:lvl4pPr>
            <a:lvl5pPr marL="0" indent="482163" algn="ctr">
              <a:spcBef>
                <a:spcPts val="0"/>
              </a:spcBef>
              <a:buSzTx/>
              <a:buNone/>
              <a:defRPr sz="1687"/>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4437983" y="6500812"/>
            <a:ext cx="243656" cy="24865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111860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CEB65D2C-CAF9-494C-93FC-E27CA76ED244}" type="datetime1">
              <a:rPr lang="en-US" smtClean="0"/>
              <a:t>1/3/2019</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CPSC 503 – Winter 2019</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3A39C38-050D-4417-8BC4-C8C8E78CF9BA}"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892970" y="2268142"/>
            <a:ext cx="7358063" cy="2321719"/>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09512222"/>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4723806" y="446484"/>
            <a:ext cx="3750469" cy="5786437"/>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669727" y="446485"/>
            <a:ext cx="3750469" cy="2803921"/>
          </a:xfrm>
          <a:prstGeom prst="rect">
            <a:avLst/>
          </a:prstGeom>
        </p:spPr>
        <p:txBody>
          <a:bodyPr anchor="b"/>
          <a:lstStyle>
            <a:lvl1pPr>
              <a:defRPr sz="3164"/>
            </a:lvl1pPr>
          </a:lstStyle>
          <a:p>
            <a:r>
              <a:t>Title Text</a:t>
            </a:r>
          </a:p>
        </p:txBody>
      </p:sp>
      <p:sp>
        <p:nvSpPr>
          <p:cNvPr id="40" name="Shape 40"/>
          <p:cNvSpPr>
            <a:spLocks noGrp="1"/>
          </p:cNvSpPr>
          <p:nvPr>
            <p:ph type="body" sz="quarter" idx="1"/>
          </p:nvPr>
        </p:nvSpPr>
        <p:spPr>
          <a:xfrm>
            <a:off x="669727" y="3348634"/>
            <a:ext cx="3750469" cy="2884289"/>
          </a:xfrm>
          <a:prstGeom prst="rect">
            <a:avLst/>
          </a:prstGeom>
        </p:spPr>
        <p:txBody>
          <a:bodyPr anchor="t"/>
          <a:lstStyle>
            <a:lvl1pPr marL="0" indent="0" algn="ctr">
              <a:spcBef>
                <a:spcPts val="0"/>
              </a:spcBef>
              <a:buSzTx/>
              <a:buNone/>
              <a:defRPr sz="1687"/>
            </a:lvl1pPr>
            <a:lvl2pPr marL="0" indent="120541" algn="ctr">
              <a:spcBef>
                <a:spcPts val="0"/>
              </a:spcBef>
              <a:buSzTx/>
              <a:buNone/>
              <a:defRPr sz="1687"/>
            </a:lvl2pPr>
            <a:lvl3pPr marL="0" indent="241082" algn="ctr">
              <a:spcBef>
                <a:spcPts val="0"/>
              </a:spcBef>
              <a:buSzTx/>
              <a:buNone/>
              <a:defRPr sz="1687"/>
            </a:lvl3pPr>
            <a:lvl4pPr marL="0" indent="361622" algn="ctr">
              <a:spcBef>
                <a:spcPts val="0"/>
              </a:spcBef>
              <a:buSzTx/>
              <a:buNone/>
              <a:defRPr sz="1687"/>
            </a:lvl4pPr>
            <a:lvl5pPr marL="0" indent="482163" algn="ctr">
              <a:spcBef>
                <a:spcPts val="0"/>
              </a:spcBef>
              <a:buSzTx/>
              <a:buNone/>
              <a:defRPr sz="1687"/>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35584741"/>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31083445"/>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88529138"/>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4723806" y="1830587"/>
            <a:ext cx="3750469" cy="4420195"/>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669727" y="1830587"/>
            <a:ext cx="3750469" cy="4420195"/>
          </a:xfrm>
          <a:prstGeom prst="rect">
            <a:avLst/>
          </a:prstGeom>
        </p:spPr>
        <p:txBody>
          <a:bodyPr/>
          <a:lstStyle>
            <a:lvl1pPr marL="180811" indent="-180811">
              <a:spcBef>
                <a:spcPts val="1687"/>
              </a:spcBef>
              <a:defRPr sz="1476"/>
            </a:lvl1pPr>
            <a:lvl2pPr marL="361622" indent="-180811">
              <a:spcBef>
                <a:spcPts val="1687"/>
              </a:spcBef>
              <a:defRPr sz="1476"/>
            </a:lvl2pPr>
            <a:lvl3pPr marL="542434" indent="-180811">
              <a:spcBef>
                <a:spcPts val="1687"/>
              </a:spcBef>
              <a:defRPr sz="1476"/>
            </a:lvl3pPr>
            <a:lvl4pPr marL="723245" indent="-180811">
              <a:spcBef>
                <a:spcPts val="1687"/>
              </a:spcBef>
              <a:defRPr sz="1476"/>
            </a:lvl4pPr>
            <a:lvl5pPr marL="904056" indent="-180811">
              <a:spcBef>
                <a:spcPts val="1687"/>
              </a:spcBef>
              <a:defRPr sz="1476"/>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33251821"/>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4723806" y="3580804"/>
            <a:ext cx="3750469" cy="2652117"/>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4728178" y="625079"/>
            <a:ext cx="3750469" cy="2652117"/>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669727" y="625079"/>
            <a:ext cx="3750469" cy="5607844"/>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46568652"/>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892970" y="4473774"/>
            <a:ext cx="7358063" cy="297389"/>
          </a:xfrm>
          <a:prstGeom prst="rect">
            <a:avLst/>
          </a:prstGeom>
        </p:spPr>
        <p:txBody>
          <a:bodyPr anchor="t">
            <a:spAutoFit/>
          </a:bodyPr>
          <a:lstStyle>
            <a:lvl1pPr marL="0" indent="0" algn="ctr">
              <a:spcBef>
                <a:spcPts val="0"/>
              </a:spcBef>
              <a:buSzTx/>
              <a:buNone/>
              <a:defRPr sz="1266">
                <a:latin typeface="Helvetica"/>
                <a:ea typeface="Helvetica"/>
                <a:cs typeface="Helvetica"/>
                <a:sym typeface="Helvetica"/>
              </a:defRPr>
            </a:lvl1pPr>
          </a:lstStyle>
          <a:p>
            <a:r>
              <a:t>–Johnny Appleseed</a:t>
            </a:r>
          </a:p>
        </p:txBody>
      </p:sp>
      <p:sp>
        <p:nvSpPr>
          <p:cNvPr id="94" name="Shape 94"/>
          <p:cNvSpPr>
            <a:spLocks noGrp="1"/>
          </p:cNvSpPr>
          <p:nvPr>
            <p:ph type="body" sz="quarter" idx="14"/>
          </p:nvPr>
        </p:nvSpPr>
        <p:spPr>
          <a:xfrm>
            <a:off x="892970" y="3035971"/>
            <a:ext cx="7358063" cy="411010"/>
          </a:xfrm>
          <a:prstGeom prst="rect">
            <a:avLst/>
          </a:prstGeom>
        </p:spPr>
        <p:txBody>
          <a:bodyPr>
            <a:spAutoFit/>
          </a:bodyPr>
          <a:lstStyle>
            <a:lvl1pPr marL="0" indent="0" algn="ctr">
              <a:spcBef>
                <a:spcPts val="0"/>
              </a:spcBef>
              <a:buSzTx/>
              <a:buNone/>
              <a:defRPr sz="2004"/>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30671767"/>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9144000" cy="68580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18283432"/>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88112150"/>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4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CA" smtClean="0"/>
              <a:t>CPSC503 Winter 2016</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43393B3-B8E7-4C4E-BF8A-093F09B8C4CC}" type="datetime1">
              <a:rPr lang="en-US" smtClean="0"/>
              <a:t>1/3/2019</a:t>
            </a:fld>
            <a:endParaRPr lang="en-US"/>
          </a:p>
        </p:txBody>
      </p:sp>
      <p:sp>
        <p:nvSpPr>
          <p:cNvPr id="6" name="Holder 6"/>
          <p:cNvSpPr>
            <a:spLocks noGrp="1"/>
          </p:cNvSpPr>
          <p:nvPr>
            <p:ph type="sldNum" sz="quarter" idx="7"/>
          </p:nvPr>
        </p:nvSpPr>
        <p:spPr>
          <a:xfrm>
            <a:off x="4540575" y="6505277"/>
            <a:ext cx="141064" cy="146066"/>
          </a:xfr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44863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61C8F9CE-B727-4200-80EA-44D5B691F78D}" type="datetime1">
              <a:rPr lang="en-US" smtClean="0"/>
              <a:t>1/3/2019</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CPSC 503 – Winter 2019</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47E59A8-F900-40AF-BB02-92A9D48FC216}"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6EEBB61-DB97-4F03-98A0-37E622E624EC}" type="datetime1">
              <a:rPr lang="en-US" smtClean="0">
                <a:solidFill>
                  <a:srgbClr val="000000"/>
                </a:solidFill>
              </a:rPr>
              <a:t>1/7/2019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597C9F4-D277-48C8-B1F1-A1FA282508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7211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667246B-69D8-4349-B885-FF8D05A07805}" type="datetime1">
              <a:rPr lang="en-US" smtClean="0">
                <a:solidFill>
                  <a:srgbClr val="000000"/>
                </a:solidFill>
              </a:rPr>
              <a:t>1/7/2019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8B5A9E0-7EB5-4FF0-AEB5-1FBEA79D2A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08304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ED966AB-FB5E-42A5-A8AB-EDE9D95C1C45}" type="datetime1">
              <a:rPr lang="en-US" smtClean="0">
                <a:solidFill>
                  <a:srgbClr val="000000"/>
                </a:solidFill>
              </a:rPr>
              <a:t>1/7/2019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EA4F305-9193-42A4-85D9-EEECBDF852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44775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9FF3DAF3-7DDF-4BD2-9E7F-AF07E60713A7}" type="datetime1">
              <a:rPr lang="en-US" smtClean="0">
                <a:solidFill>
                  <a:srgbClr val="000000"/>
                </a:solidFill>
              </a:rPr>
              <a:t>1/7/2019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23DC875-25F3-4B98-B29A-145DD351ED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51480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D8BD4644-7700-4A96-906F-0F84C09BC922}" type="datetime1">
              <a:rPr lang="en-US" smtClean="0">
                <a:solidFill>
                  <a:srgbClr val="000000"/>
                </a:solidFill>
              </a:rPr>
              <a:t>1/7/2019</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6842080-8267-49D3-A51E-31FBCEF5AD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558800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F7D37842-65D2-440D-8A9E-89A9FE6711E9}" type="datetime1">
              <a:rPr lang="en-US" smtClean="0">
                <a:solidFill>
                  <a:srgbClr val="000000"/>
                </a:solidFill>
              </a:rPr>
              <a:t>1/7/2019</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2CFED80-5205-497D-A57F-EAEBD5BF7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37428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D7622FA-EB4F-4DA9-9BF8-6C2E1D46F353}" type="datetime1">
              <a:rPr lang="en-US" smtClean="0">
                <a:solidFill>
                  <a:srgbClr val="000000"/>
                </a:solidFill>
              </a:rPr>
              <a:t>1/7/2019</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D99C34-7C11-4721-9FED-B5532851C3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84599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7514692-1154-486D-A83F-D50344CF4D16}" type="datetime1">
              <a:rPr lang="en-US" smtClean="0">
                <a:solidFill>
                  <a:srgbClr val="000000"/>
                </a:solidFill>
              </a:rPr>
              <a:t>1/7/2019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01EF3B6-53F5-4F18-B7AB-5A13C3405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809855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BEA1ECD-8FDC-4FE5-BE0D-4B1E20EA1AF7}" type="datetime1">
              <a:rPr lang="en-US" smtClean="0">
                <a:solidFill>
                  <a:srgbClr val="000000"/>
                </a:solidFill>
              </a:rPr>
              <a:t>1/7/2019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E0E7CC5-623D-444E-8611-37731736AA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39187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F6317FD-2479-4AE3-9E66-147DC1B433E8}" type="datetime1">
              <a:rPr lang="en-US" smtClean="0">
                <a:solidFill>
                  <a:srgbClr val="000000"/>
                </a:solidFill>
              </a:rPr>
              <a:t>1/7/2019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D6A52D9-5770-4EE3-88F5-DE9463D50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2661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51695DA-1043-4325-B911-2E5706014CEB}" type="datetime1">
              <a:rPr lang="en-US" smtClean="0"/>
              <a:t>1/3/2019</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CPSC 503 – Winter 2019</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4919D01-18F3-4A03-9BA4-1B084E34E765}"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27F766B-4A83-4FAE-BB65-E707442A02FF}" type="datetime1">
              <a:rPr lang="en-US" smtClean="0">
                <a:solidFill>
                  <a:srgbClr val="000000"/>
                </a:solidFill>
              </a:rPr>
              <a:t>1/7/2019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2DB6252-C2A7-40E9-B9C4-7D8B331AE1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16094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2FCE2FEA-9E9F-478D-9505-3AC69232A8D5}" type="datetime1">
              <a:rPr lang="en-US" smtClean="0">
                <a:solidFill>
                  <a:srgbClr val="000000"/>
                </a:solidFill>
              </a:rPr>
              <a:t>1/7/2019</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4D3078-6092-43AB-B7DA-4990DDD99E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99802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73AD91BB-9BE5-4B7A-99D0-20856A58DE44}" type="datetime1">
              <a:rPr lang="en-US" altLang="en-US" smtClean="0">
                <a:solidFill>
                  <a:srgbClr val="FFFFFF"/>
                </a:solidFill>
              </a:rPr>
              <a:t>1/7/2019</a:t>
            </a:fld>
            <a:endParaRPr lang="en-US" alt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ltLang="en-US" smtClean="0">
                <a:solidFill>
                  <a:srgbClr val="FFFFFF"/>
                </a:solidFill>
              </a:rPr>
              <a:t>CPSC 422, Lecture 35</a:t>
            </a:r>
            <a:endParaRPr lang="en-US" altLang="en-US">
              <a:solidFill>
                <a:srgbClr val="FFFFFF"/>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1B444D3-4930-4250-A40D-B6DAA8CB183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8450670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Date Placeholder 5"/>
          <p:cNvSpPr>
            <a:spLocks noGrp="1"/>
          </p:cNvSpPr>
          <p:nvPr>
            <p:ph type="dt" sz="half" idx="10"/>
          </p:nvPr>
        </p:nvSpPr>
        <p:spPr>
          <a:xfrm>
            <a:off x="457200" y="6245225"/>
            <a:ext cx="2133600" cy="476250"/>
          </a:xfrm>
        </p:spPr>
        <p:txBody>
          <a:bodyPr/>
          <a:lstStyle>
            <a:lvl1pPr>
              <a:defRPr/>
            </a:lvl1pPr>
          </a:lstStyle>
          <a:p>
            <a:fld id="{C1DDCF65-273D-49E5-86C4-D4550031C971}" type="datetime1">
              <a:rPr lang="en-US" altLang="en-US" smtClean="0">
                <a:solidFill>
                  <a:srgbClr val="FFFFFF"/>
                </a:solidFill>
              </a:rPr>
              <a:t>1/7/2019</a:t>
            </a:fld>
            <a:endParaRPr lang="en-US" altLang="en-US">
              <a:solidFill>
                <a:srgbClr val="FFFFFF"/>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altLang="en-US" smtClean="0">
                <a:solidFill>
                  <a:srgbClr val="FFFFFF"/>
                </a:solidFill>
              </a:rPr>
              <a:t>CPSC 422, Lecture 35</a:t>
            </a:r>
            <a:endParaRPr lang="en-US" altLang="en-US">
              <a:solidFill>
                <a:srgbClr val="FFFFFF"/>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3EEE5E5-06CE-4F29-8879-E27E485AE4C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8652296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DA81F078-E7E4-48D1-BA7F-79E690D6574A}" type="datetime1">
              <a:rPr lang="en-US" altLang="en-US" smtClean="0">
                <a:solidFill>
                  <a:srgbClr val="FFFFFF"/>
                </a:solidFill>
              </a:rPr>
              <a:t>1/7/2019</a:t>
            </a:fld>
            <a:endParaRPr lang="en-US" alt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ltLang="en-US" smtClean="0">
                <a:solidFill>
                  <a:srgbClr val="FFFFFF"/>
                </a:solidFill>
              </a:rPr>
              <a:t>CPSC 422, Lecture 35</a:t>
            </a:r>
            <a:endParaRPr lang="en-US" altLang="en-US">
              <a:solidFill>
                <a:srgbClr val="FFFFFF"/>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A444359-D8E4-461D-9345-B4DA4D6067A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04591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353A4DA-3C53-4481-B141-17DBF7A9A53F}" type="datetime1">
              <a:rPr lang="en-US" smtClean="0"/>
              <a:t>1/3/2019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503 – Winter 2019</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D0BF8C-3725-4F06-B260-3A99C209853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8D06C90-5FFD-495F-BC9B-0E07182FD6CA}" type="datetime1">
              <a:rPr lang="en-US" smtClean="0"/>
              <a:t>1/3/2019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503 – Winter 2019</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2560F8-B30C-4E28-B2FB-C1FD5196742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3.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6" Type="http://schemas.openxmlformats.org/officeDocument/2006/relationships/theme" Target="../theme/theme6.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EEB88B0D-2AE3-4329-A5ED-69BD8A86B01D}" type="datetime1">
              <a:rPr lang="en-US" smtClean="0"/>
              <a:t>1/3/2019</a:t>
            </a:fld>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smtClean="0"/>
              <a:t>CPSC 503 – Winter 2019</a:t>
            </a:r>
            <a:endParaRPr lang="en-US" dirty="0"/>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A089A18-B969-44AE-B2C9-34B875859F3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p:txStyles>
    <p:title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Comic Sans MS" pitchFamily="66" charset="0"/>
        </a:defRPr>
      </a:lvl2pPr>
      <a:lvl3pPr algn="ctr" rtl="0" eaLnBrk="0" fontAlgn="base" hangingPunct="0">
        <a:spcBef>
          <a:spcPct val="0"/>
        </a:spcBef>
        <a:spcAft>
          <a:spcPct val="0"/>
        </a:spcAft>
        <a:defRPr sz="4400">
          <a:solidFill>
            <a:schemeClr val="accent2"/>
          </a:solidFill>
          <a:latin typeface="Comic Sans MS" pitchFamily="66" charset="0"/>
        </a:defRPr>
      </a:lvl3pPr>
      <a:lvl4pPr algn="ctr" rtl="0" eaLnBrk="0" fontAlgn="base" hangingPunct="0">
        <a:spcBef>
          <a:spcPct val="0"/>
        </a:spcBef>
        <a:spcAft>
          <a:spcPct val="0"/>
        </a:spcAft>
        <a:defRPr sz="4400">
          <a:solidFill>
            <a:schemeClr val="accent2"/>
          </a:solidFill>
          <a:latin typeface="Comic Sans MS" pitchFamily="66" charset="0"/>
        </a:defRPr>
      </a:lvl4pPr>
      <a:lvl5pPr algn="ctr" rtl="0" eaLnBrk="0" fontAlgn="base" hangingPunct="0">
        <a:spcBef>
          <a:spcPct val="0"/>
        </a:spcBef>
        <a:spcAft>
          <a:spcPct val="0"/>
        </a:spcAft>
        <a:defRPr sz="4400">
          <a:solidFill>
            <a:schemeClr val="accent2"/>
          </a:solidFill>
          <a:latin typeface="Comic Sans MS" pitchFamily="66" charset="0"/>
        </a:defRPr>
      </a:lvl5pPr>
      <a:lvl6pPr marL="457200" algn="ctr" rtl="0" fontAlgn="base">
        <a:spcBef>
          <a:spcPct val="0"/>
        </a:spcBef>
        <a:spcAft>
          <a:spcPct val="0"/>
        </a:spcAft>
        <a:defRPr sz="4400">
          <a:solidFill>
            <a:schemeClr val="accent2"/>
          </a:solidFill>
          <a:latin typeface="Comic Sans MS" pitchFamily="66" charset="0"/>
        </a:defRPr>
      </a:lvl6pPr>
      <a:lvl7pPr marL="914400" algn="ctr" rtl="0" fontAlgn="base">
        <a:spcBef>
          <a:spcPct val="0"/>
        </a:spcBef>
        <a:spcAft>
          <a:spcPct val="0"/>
        </a:spcAft>
        <a:defRPr sz="4400">
          <a:solidFill>
            <a:schemeClr val="accent2"/>
          </a:solidFill>
          <a:latin typeface="Comic Sans MS" pitchFamily="66" charset="0"/>
        </a:defRPr>
      </a:lvl7pPr>
      <a:lvl8pPr marL="1371600" algn="ctr" rtl="0" fontAlgn="base">
        <a:spcBef>
          <a:spcPct val="0"/>
        </a:spcBef>
        <a:spcAft>
          <a:spcPct val="0"/>
        </a:spcAft>
        <a:defRPr sz="4400">
          <a:solidFill>
            <a:schemeClr val="accent2"/>
          </a:solidFill>
          <a:latin typeface="Comic Sans MS" pitchFamily="66" charset="0"/>
        </a:defRPr>
      </a:lvl8pPr>
      <a:lvl9pPr marL="1828800" algn="ctr" rtl="0" fontAlgn="base">
        <a:spcBef>
          <a:spcPct val="0"/>
        </a:spcBef>
        <a:spcAft>
          <a:spcPct val="0"/>
        </a:spcAft>
        <a:defRPr sz="44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fld id="{88CC9EB6-83AE-4C11-A747-D6E2E01BE6AD}" type="datetime1">
              <a:rPr lang="en-US" smtClean="0">
                <a:solidFill>
                  <a:srgbClr val="000000"/>
                </a:solidFill>
                <a:ea typeface="Arial Unicode MS" pitchFamily="34" charset="-128"/>
              </a:rPr>
              <a:t>1/3/2019</a:t>
            </a:fld>
            <a:endParaRPr lang="en-US">
              <a:solidFill>
                <a:srgbClr val="000000"/>
              </a:solidFill>
              <a:ea typeface="Arial Unicode MS" pitchFamily="34" charset="-128"/>
              <a:cs typeface="Arial Unicode MS" pitchFamily="34" charset="-128"/>
            </a:endParaRPr>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smtClean="0">
                <a:solidFill>
                  <a:srgbClr val="000000"/>
                </a:solidFill>
                <a:ea typeface="Arial Unicode MS" pitchFamily="34" charset="-128"/>
                <a:cs typeface="Arial Unicode MS" pitchFamily="34" charset="-128"/>
              </a:rPr>
              <a:t>CPSC 503 – Winter 2019</a:t>
            </a:r>
            <a:endParaRPr lang="en-US">
              <a:solidFill>
                <a:srgbClr val="000000"/>
              </a:solidFill>
              <a:ea typeface="Arial Unicode MS" pitchFamily="34" charset="-128"/>
              <a:cs typeface="Arial Unicode MS" pitchFamily="34" charset="-128"/>
            </a:endParaRP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solidFill>
                  <a:srgbClr val="000000"/>
                </a:solidFill>
                <a:ea typeface="Arial Unicode MS" pitchFamily="34" charset="-128"/>
                <a:cs typeface="Arial Unicode MS" pitchFamily="34" charset="-128"/>
              </a:rPr>
              <a:t>Slide </a:t>
            </a:r>
            <a:fld id="{8DBDFAFE-9810-4C5B-B31E-6BDE79F8E5E3}" type="slidenum">
              <a:rPr lang="en-US">
                <a:solidFill>
                  <a:srgbClr val="000000"/>
                </a:solidFill>
                <a:ea typeface="Arial Unicode MS" pitchFamily="34" charset="-128"/>
                <a:cs typeface="Arial Unicode MS" pitchFamily="34" charset="-128"/>
              </a:rPr>
              <a:pPr>
                <a:defRPr/>
              </a:pPr>
              <a:t>‹#›</a:t>
            </a:fld>
            <a:endParaRPr lang="en-US">
              <a:solidFill>
                <a:srgbClr val="000000"/>
              </a:solidFill>
              <a:ea typeface="Arial Unicode MS" pitchFamily="34" charset="-128"/>
              <a:cs typeface="Arial Unicode MS" pitchFamily="34" charset="-128"/>
            </a:endParaRPr>
          </a:p>
        </p:txBody>
      </p:sp>
    </p:spTree>
    <p:extLst>
      <p:ext uri="{BB962C8B-B14F-4D97-AF65-F5344CB8AC3E}">
        <p14:creationId xmlns:p14="http://schemas.microsoft.com/office/powerpoint/2010/main" val="227501573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Lst>
  <p:hf hdr="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50721" y="515281"/>
            <a:ext cx="6842556" cy="215444"/>
          </a:xfrm>
          <a:prstGeom prst="rect">
            <a:avLst/>
          </a:prstGeom>
        </p:spPr>
        <p:txBody>
          <a:bodyPr wrap="square" lIns="0" tIns="0" rIns="0" bIns="0">
            <a:spAutoFit/>
          </a:bodyPr>
          <a:lstStyle>
            <a:lvl1pPr>
              <a:defRPr sz="1400" b="0" i="0">
                <a:solidFill>
                  <a:schemeClr val="tx1"/>
                </a:solidFill>
                <a:latin typeface="Calibri"/>
                <a:cs typeface="Calibri"/>
              </a:defRPr>
            </a:lvl1pPr>
          </a:lstStyle>
          <a:p>
            <a:endParaRPr/>
          </a:p>
        </p:txBody>
      </p:sp>
      <p:sp>
        <p:nvSpPr>
          <p:cNvPr id="3" name="Holder 3"/>
          <p:cNvSpPr>
            <a:spLocks noGrp="1"/>
          </p:cNvSpPr>
          <p:nvPr>
            <p:ph type="body" idx="1"/>
          </p:nvPr>
        </p:nvSpPr>
        <p:spPr>
          <a:xfrm>
            <a:off x="513081" y="1465586"/>
            <a:ext cx="8117839"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1" y="6377941"/>
            <a:ext cx="2926079" cy="246221"/>
          </a:xfrm>
          <a:prstGeom prst="rect">
            <a:avLst/>
          </a:prstGeom>
        </p:spPr>
        <p:txBody>
          <a:bodyPr wrap="square" lIns="0" tIns="0" rIns="0" bIns="0">
            <a:spAutoFit/>
          </a:bodyPr>
          <a:lstStyle>
            <a:lvl1pPr algn="ctr">
              <a:defRPr>
                <a:solidFill>
                  <a:schemeClr val="tx1">
                    <a:tint val="75000"/>
                  </a:schemeClr>
                </a:solidFill>
              </a:defRPr>
            </a:lvl1pPr>
          </a:lstStyle>
          <a:p>
            <a:r>
              <a:rPr lang="en-CA" smtClean="0"/>
              <a:t>CPSC503 Winter 2016</a:t>
            </a:r>
            <a:endParaRPr/>
          </a:p>
        </p:txBody>
      </p:sp>
      <p:sp>
        <p:nvSpPr>
          <p:cNvPr id="5" name="Holder 5"/>
          <p:cNvSpPr>
            <a:spLocks noGrp="1"/>
          </p:cNvSpPr>
          <p:nvPr>
            <p:ph type="dt" sz="half" idx="6"/>
          </p:nvPr>
        </p:nvSpPr>
        <p:spPr>
          <a:xfrm>
            <a:off x="457200" y="6377941"/>
            <a:ext cx="2103120" cy="246221"/>
          </a:xfrm>
          <a:prstGeom prst="rect">
            <a:avLst/>
          </a:prstGeom>
        </p:spPr>
        <p:txBody>
          <a:bodyPr wrap="square" lIns="0" tIns="0" rIns="0" bIns="0">
            <a:spAutoFit/>
          </a:bodyPr>
          <a:lstStyle>
            <a:lvl1pPr algn="l">
              <a:defRPr>
                <a:solidFill>
                  <a:schemeClr val="tx1">
                    <a:tint val="75000"/>
                  </a:schemeClr>
                </a:solidFill>
              </a:defRPr>
            </a:lvl1pPr>
          </a:lstStyle>
          <a:p>
            <a:fld id="{DC72EAEA-DCE9-4304-A1D7-3B251ABE1E10}" type="datetime1">
              <a:rPr lang="en-US" smtClean="0"/>
              <a:t>1/3/2019</a:t>
            </a:fld>
            <a:endParaRPr lang="en-US"/>
          </a:p>
        </p:txBody>
      </p:sp>
      <p:sp>
        <p:nvSpPr>
          <p:cNvPr id="6" name="Holder 6"/>
          <p:cNvSpPr>
            <a:spLocks noGrp="1"/>
          </p:cNvSpPr>
          <p:nvPr>
            <p:ph type="sldNum" sz="quarter" idx="7"/>
          </p:nvPr>
        </p:nvSpPr>
        <p:spPr>
          <a:xfrm>
            <a:off x="6583680" y="6377941"/>
            <a:ext cx="2103120" cy="246221"/>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6163368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8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smtClean="0"/>
            </a:lvl1pPr>
          </a:lstStyle>
          <a:p>
            <a:pPr>
              <a:defRPr/>
            </a:pPr>
            <a:fld id="{19FA5D5C-48F3-4A6A-A615-EF463B85F3F2}" type="datetime1">
              <a:rPr lang="en-US" smtClean="0"/>
              <a:t>1/3/2019</a:t>
            </a:fld>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smtClean="0"/>
            </a:lvl1pPr>
          </a:lstStyle>
          <a:p>
            <a:pPr>
              <a:defRPr/>
            </a:pPr>
            <a:r>
              <a:rPr lang="en-US" smtClean="0"/>
              <a:t>CPSC503 Winter 2016</a:t>
            </a:r>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vl1pPr>
          </a:lstStyle>
          <a:p>
            <a:pPr>
              <a:defRPr/>
            </a:pPr>
            <a:fld id="{A495E84E-C75A-4D7E-AAB5-F93DF09535D4}" type="slidenum">
              <a:rPr lang="en-US"/>
              <a:pPr>
                <a:defRPr/>
              </a:pPr>
              <a:t>‹#›</a:t>
            </a:fld>
            <a:endParaRPr lang="en-US"/>
          </a:p>
        </p:txBody>
      </p:sp>
    </p:spTree>
    <p:extLst>
      <p:ext uri="{BB962C8B-B14F-4D97-AF65-F5344CB8AC3E}">
        <p14:creationId xmlns:p14="http://schemas.microsoft.com/office/powerpoint/2010/main" val="154868509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hf hdr="0" ftr="0" dt="0"/>
  <p:txStyles>
    <p:titleStyle>
      <a:lvl1pPr algn="ctr" rtl="0" eaLnBrk="0" fontAlgn="base" hangingPunct="0">
        <a:spcBef>
          <a:spcPct val="0"/>
        </a:spcBef>
        <a:spcAft>
          <a:spcPct val="0"/>
        </a:spcAft>
        <a:defRPr sz="3000">
          <a:solidFill>
            <a:schemeClr val="accent2"/>
          </a:solidFill>
          <a:latin typeface="+mj-lt"/>
          <a:ea typeface="+mj-ea"/>
          <a:cs typeface="+mj-cs"/>
        </a:defRPr>
      </a:lvl1pPr>
      <a:lvl2pPr algn="ctr" rtl="0" eaLnBrk="0" fontAlgn="base" hangingPunct="0">
        <a:spcBef>
          <a:spcPct val="0"/>
        </a:spcBef>
        <a:spcAft>
          <a:spcPct val="0"/>
        </a:spcAft>
        <a:defRPr sz="3000">
          <a:solidFill>
            <a:schemeClr val="accent2"/>
          </a:solidFill>
          <a:latin typeface="Comic Sans MS" pitchFamily="66" charset="0"/>
        </a:defRPr>
      </a:lvl2pPr>
      <a:lvl3pPr algn="ctr" rtl="0" eaLnBrk="0" fontAlgn="base" hangingPunct="0">
        <a:spcBef>
          <a:spcPct val="0"/>
        </a:spcBef>
        <a:spcAft>
          <a:spcPct val="0"/>
        </a:spcAft>
        <a:defRPr sz="3000">
          <a:solidFill>
            <a:schemeClr val="accent2"/>
          </a:solidFill>
          <a:latin typeface="Comic Sans MS" pitchFamily="66" charset="0"/>
        </a:defRPr>
      </a:lvl3pPr>
      <a:lvl4pPr algn="ctr" rtl="0" eaLnBrk="0" fontAlgn="base" hangingPunct="0">
        <a:spcBef>
          <a:spcPct val="0"/>
        </a:spcBef>
        <a:spcAft>
          <a:spcPct val="0"/>
        </a:spcAft>
        <a:defRPr sz="3000">
          <a:solidFill>
            <a:schemeClr val="accent2"/>
          </a:solidFill>
          <a:latin typeface="Comic Sans MS" pitchFamily="66" charset="0"/>
        </a:defRPr>
      </a:lvl4pPr>
      <a:lvl5pPr algn="ctr" rtl="0" eaLnBrk="0" fontAlgn="base" hangingPunct="0">
        <a:spcBef>
          <a:spcPct val="0"/>
        </a:spcBef>
        <a:spcAft>
          <a:spcPct val="0"/>
        </a:spcAft>
        <a:defRPr sz="3000">
          <a:solidFill>
            <a:schemeClr val="accent2"/>
          </a:solidFill>
          <a:latin typeface="Comic Sans MS" pitchFamily="66" charset="0"/>
        </a:defRPr>
      </a:lvl5pPr>
      <a:lvl6pPr marL="342900" algn="ctr" rtl="0" fontAlgn="base">
        <a:spcBef>
          <a:spcPct val="0"/>
        </a:spcBef>
        <a:spcAft>
          <a:spcPct val="0"/>
        </a:spcAft>
        <a:defRPr sz="3000">
          <a:solidFill>
            <a:schemeClr val="accent2"/>
          </a:solidFill>
          <a:latin typeface="Comic Sans MS" pitchFamily="66" charset="0"/>
        </a:defRPr>
      </a:lvl6pPr>
      <a:lvl7pPr marL="685800" algn="ctr" rtl="0" fontAlgn="base">
        <a:spcBef>
          <a:spcPct val="0"/>
        </a:spcBef>
        <a:spcAft>
          <a:spcPct val="0"/>
        </a:spcAft>
        <a:defRPr sz="3000">
          <a:solidFill>
            <a:schemeClr val="accent2"/>
          </a:solidFill>
          <a:latin typeface="Comic Sans MS" pitchFamily="66" charset="0"/>
        </a:defRPr>
      </a:lvl7pPr>
      <a:lvl8pPr marL="1028700" algn="ctr" rtl="0" fontAlgn="base">
        <a:spcBef>
          <a:spcPct val="0"/>
        </a:spcBef>
        <a:spcAft>
          <a:spcPct val="0"/>
        </a:spcAft>
        <a:defRPr sz="3000">
          <a:solidFill>
            <a:schemeClr val="accent2"/>
          </a:solidFill>
          <a:latin typeface="Comic Sans MS" pitchFamily="66" charset="0"/>
        </a:defRPr>
      </a:lvl8pPr>
      <a:lvl9pPr marL="1371600" algn="ctr" rtl="0" fontAlgn="base">
        <a:spcBef>
          <a:spcPct val="0"/>
        </a:spcBef>
        <a:spcAft>
          <a:spcPct val="0"/>
        </a:spcAft>
        <a:defRPr sz="3000">
          <a:solidFill>
            <a:schemeClr val="accent2"/>
          </a:solidFill>
          <a:latin typeface="Comic Sans MS" pitchFamily="66" charset="0"/>
        </a:defRPr>
      </a:lvl9pPr>
    </p:titleStyle>
    <p:bodyStyle>
      <a:lvl1pPr marL="257175" indent="-257175" algn="l" rtl="0" eaLnBrk="0" fontAlgn="base" hangingPunct="0">
        <a:spcBef>
          <a:spcPct val="20000"/>
        </a:spcBef>
        <a:spcAft>
          <a:spcPct val="0"/>
        </a:spcAft>
        <a:buChar char="•"/>
        <a:defRPr sz="2100" b="1">
          <a:solidFill>
            <a:schemeClr val="tx1"/>
          </a:solidFill>
          <a:latin typeface="+mn-lt"/>
          <a:ea typeface="+mn-ea"/>
          <a:cs typeface="+mn-cs"/>
        </a:defRPr>
      </a:lvl1pPr>
      <a:lvl2pPr marL="557213" indent="-214313" algn="l" rtl="0" eaLnBrk="0" fontAlgn="base" hangingPunct="0">
        <a:spcBef>
          <a:spcPct val="20000"/>
        </a:spcBef>
        <a:spcAft>
          <a:spcPct val="0"/>
        </a:spcAft>
        <a:buChar char="–"/>
        <a:defRPr sz="1800" b="1">
          <a:solidFill>
            <a:schemeClr val="tx1"/>
          </a:solidFill>
          <a:latin typeface="+mn-lt"/>
        </a:defRPr>
      </a:lvl2pPr>
      <a:lvl3pPr marL="857250" indent="-171450" algn="l" rtl="0" eaLnBrk="0" fontAlgn="base" hangingPunct="0">
        <a:spcBef>
          <a:spcPct val="20000"/>
        </a:spcBef>
        <a:spcAft>
          <a:spcPct val="0"/>
        </a:spcAft>
        <a:buChar char="•"/>
        <a:defRPr sz="1500" b="1">
          <a:solidFill>
            <a:schemeClr val="tx1"/>
          </a:solidFill>
          <a:latin typeface="+mn-lt"/>
        </a:defRPr>
      </a:lvl3pPr>
      <a:lvl4pPr marL="1200150" indent="-171450" algn="l" rtl="0" eaLnBrk="0" fontAlgn="base" hangingPunct="0">
        <a:spcBef>
          <a:spcPct val="20000"/>
        </a:spcBef>
        <a:spcAft>
          <a:spcPct val="0"/>
        </a:spcAft>
        <a:buChar char="–"/>
        <a:defRPr sz="1200" b="1">
          <a:solidFill>
            <a:schemeClr val="tx1"/>
          </a:solidFill>
          <a:latin typeface="+mn-lt"/>
        </a:defRPr>
      </a:lvl4pPr>
      <a:lvl5pPr marL="1543050" indent="-171450" algn="l" rtl="0" eaLnBrk="0" fontAlgn="base" hangingPunct="0">
        <a:spcBef>
          <a:spcPct val="20000"/>
        </a:spcBef>
        <a:spcAft>
          <a:spcPct val="0"/>
        </a:spcAft>
        <a:buChar char="»"/>
        <a:defRPr sz="1200">
          <a:solidFill>
            <a:schemeClr val="tx1"/>
          </a:solidFill>
          <a:latin typeface="+mn-lt"/>
        </a:defRPr>
      </a:lvl5pPr>
      <a:lvl6pPr marL="1885950" indent="-171450" algn="l" rtl="0" fontAlgn="base">
        <a:spcBef>
          <a:spcPct val="20000"/>
        </a:spcBef>
        <a:spcAft>
          <a:spcPct val="0"/>
        </a:spcAft>
        <a:buChar char="»"/>
        <a:defRPr sz="1200">
          <a:solidFill>
            <a:schemeClr val="tx1"/>
          </a:solidFill>
          <a:latin typeface="+mn-lt"/>
        </a:defRPr>
      </a:lvl6pPr>
      <a:lvl7pPr marL="2228850" indent="-171450" algn="l" rtl="0" fontAlgn="base">
        <a:spcBef>
          <a:spcPct val="20000"/>
        </a:spcBef>
        <a:spcAft>
          <a:spcPct val="0"/>
        </a:spcAft>
        <a:buChar char="»"/>
        <a:defRPr sz="1200">
          <a:solidFill>
            <a:schemeClr val="tx1"/>
          </a:solidFill>
          <a:latin typeface="+mn-lt"/>
        </a:defRPr>
      </a:lvl7pPr>
      <a:lvl8pPr marL="2571750" indent="-171450" algn="l" rtl="0" fontAlgn="base">
        <a:spcBef>
          <a:spcPct val="20000"/>
        </a:spcBef>
        <a:spcAft>
          <a:spcPct val="0"/>
        </a:spcAft>
        <a:buChar char="»"/>
        <a:defRPr sz="1200">
          <a:solidFill>
            <a:schemeClr val="tx1"/>
          </a:solidFill>
          <a:latin typeface="+mn-lt"/>
        </a:defRPr>
      </a:lvl8pPr>
      <a:lvl9pPr marL="2914650" indent="-171450" algn="l" rtl="0" fontAlgn="base">
        <a:spcBef>
          <a:spcPct val="20000"/>
        </a:spcBef>
        <a:spcAft>
          <a:spcPct val="0"/>
        </a:spcAft>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69728" y="312539"/>
            <a:ext cx="7804547" cy="151804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669728" y="1830587"/>
            <a:ext cx="7804547" cy="44201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4437983" y="6505277"/>
            <a:ext cx="243656" cy="248658"/>
          </a:xfrm>
          <a:prstGeom prst="rect">
            <a:avLst/>
          </a:prstGeom>
          <a:ln w="12700">
            <a:miter lim="400000"/>
          </a:ln>
        </p:spPr>
        <p:txBody>
          <a:bodyPr wrap="none" lIns="50800" tIns="50800" rIns="50800" bIns="50800">
            <a:spAutoFit/>
          </a:bodyPr>
          <a:lstStyle>
            <a:lvl1pPr>
              <a:defRPr sz="949"/>
            </a:lvl1pPr>
          </a:lstStyle>
          <a:p>
            <a:fld id="{86CB4B4D-7CA3-9044-876B-883B54F8677D}" type="slidenum">
              <a:t>‹#›</a:t>
            </a:fld>
            <a:endParaRPr/>
          </a:p>
        </p:txBody>
      </p:sp>
    </p:spTree>
    <p:extLst>
      <p:ext uri="{BB962C8B-B14F-4D97-AF65-F5344CB8AC3E}">
        <p14:creationId xmlns:p14="http://schemas.microsoft.com/office/powerpoint/2010/main" val="273786808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ransition spd="med"/>
  <p:hf hdr="0" ftr="0" dt="0"/>
  <p:txStyles>
    <p:titleStyle>
      <a:lvl1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Light"/>
        </a:defRPr>
      </a:lvl1pPr>
      <a:lvl2pPr marL="0" marR="0" indent="120541"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Light"/>
        </a:defRPr>
      </a:lvl2pPr>
      <a:lvl3pPr marL="0" marR="0" indent="241082"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Light"/>
        </a:defRPr>
      </a:lvl3pPr>
      <a:lvl4pPr marL="0" marR="0" indent="361622"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Light"/>
        </a:defRPr>
      </a:lvl4pPr>
      <a:lvl5pPr marL="0" marR="0" indent="482163"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Light"/>
        </a:defRPr>
      </a:lvl5pPr>
      <a:lvl6pPr marL="0" marR="0" indent="602704"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Light"/>
        </a:defRPr>
      </a:lvl6pPr>
      <a:lvl7pPr marL="0" marR="0" indent="723245"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Light"/>
        </a:defRPr>
      </a:lvl7pPr>
      <a:lvl8pPr marL="0" marR="0" indent="843785"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Light"/>
        </a:defRPr>
      </a:lvl8pPr>
      <a:lvl9pPr marL="0" marR="0" indent="964326"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Light"/>
        </a:defRPr>
      </a:lvl9pPr>
    </p:titleStyle>
    <p:bodyStyle>
      <a:lvl1pPr marL="234385" marR="0" indent="-234385" algn="l" defTabSz="308049" rtl="0" latinLnBrk="0">
        <a:lnSpc>
          <a:spcPct val="100000"/>
        </a:lnSpc>
        <a:spcBef>
          <a:spcPts val="2215"/>
        </a:spcBef>
        <a:spcAft>
          <a:spcPts val="0"/>
        </a:spcAft>
        <a:buClrTx/>
        <a:buSzPct val="75000"/>
        <a:buFontTx/>
        <a:buChar char="•"/>
        <a:tabLst/>
        <a:defRPr sz="1898" b="0" i="0" u="none" strike="noStrike" cap="none" spc="0" baseline="0">
          <a:ln>
            <a:noFill/>
          </a:ln>
          <a:solidFill>
            <a:srgbClr val="000000"/>
          </a:solidFill>
          <a:uFillTx/>
          <a:latin typeface="+mn-lt"/>
          <a:ea typeface="+mn-ea"/>
          <a:cs typeface="+mn-cs"/>
          <a:sym typeface="Helvetica Light"/>
        </a:defRPr>
      </a:lvl1pPr>
      <a:lvl2pPr marL="468770" marR="0" indent="-234385" algn="l" defTabSz="308049" rtl="0" latinLnBrk="0">
        <a:lnSpc>
          <a:spcPct val="100000"/>
        </a:lnSpc>
        <a:spcBef>
          <a:spcPts val="2215"/>
        </a:spcBef>
        <a:spcAft>
          <a:spcPts val="0"/>
        </a:spcAft>
        <a:buClrTx/>
        <a:buSzPct val="75000"/>
        <a:buFontTx/>
        <a:buChar char="•"/>
        <a:tabLst/>
        <a:defRPr sz="1898" b="0" i="0" u="none" strike="noStrike" cap="none" spc="0" baseline="0">
          <a:ln>
            <a:noFill/>
          </a:ln>
          <a:solidFill>
            <a:srgbClr val="000000"/>
          </a:solidFill>
          <a:uFillTx/>
          <a:latin typeface="+mn-lt"/>
          <a:ea typeface="+mn-ea"/>
          <a:cs typeface="+mn-cs"/>
          <a:sym typeface="Helvetica Light"/>
        </a:defRPr>
      </a:lvl2pPr>
      <a:lvl3pPr marL="703155" marR="0" indent="-234385" algn="l" defTabSz="308049" rtl="0" latinLnBrk="0">
        <a:lnSpc>
          <a:spcPct val="100000"/>
        </a:lnSpc>
        <a:spcBef>
          <a:spcPts val="2215"/>
        </a:spcBef>
        <a:spcAft>
          <a:spcPts val="0"/>
        </a:spcAft>
        <a:buClrTx/>
        <a:buSzPct val="75000"/>
        <a:buFontTx/>
        <a:buChar char="•"/>
        <a:tabLst/>
        <a:defRPr sz="1898" b="0" i="0" u="none" strike="noStrike" cap="none" spc="0" baseline="0">
          <a:ln>
            <a:noFill/>
          </a:ln>
          <a:solidFill>
            <a:srgbClr val="000000"/>
          </a:solidFill>
          <a:uFillTx/>
          <a:latin typeface="+mn-lt"/>
          <a:ea typeface="+mn-ea"/>
          <a:cs typeface="+mn-cs"/>
          <a:sym typeface="Helvetica Light"/>
        </a:defRPr>
      </a:lvl3pPr>
      <a:lvl4pPr marL="937539" marR="0" indent="-234385" algn="l" defTabSz="308049" rtl="0" latinLnBrk="0">
        <a:lnSpc>
          <a:spcPct val="100000"/>
        </a:lnSpc>
        <a:spcBef>
          <a:spcPts val="2215"/>
        </a:spcBef>
        <a:spcAft>
          <a:spcPts val="0"/>
        </a:spcAft>
        <a:buClrTx/>
        <a:buSzPct val="75000"/>
        <a:buFontTx/>
        <a:buChar char="•"/>
        <a:tabLst/>
        <a:defRPr sz="1898" b="0" i="0" u="none" strike="noStrike" cap="none" spc="0" baseline="0">
          <a:ln>
            <a:noFill/>
          </a:ln>
          <a:solidFill>
            <a:srgbClr val="000000"/>
          </a:solidFill>
          <a:uFillTx/>
          <a:latin typeface="+mn-lt"/>
          <a:ea typeface="+mn-ea"/>
          <a:cs typeface="+mn-cs"/>
          <a:sym typeface="Helvetica Light"/>
        </a:defRPr>
      </a:lvl4pPr>
      <a:lvl5pPr marL="1171924" marR="0" indent="-234385" algn="l" defTabSz="308049" rtl="0" latinLnBrk="0">
        <a:lnSpc>
          <a:spcPct val="100000"/>
        </a:lnSpc>
        <a:spcBef>
          <a:spcPts val="2215"/>
        </a:spcBef>
        <a:spcAft>
          <a:spcPts val="0"/>
        </a:spcAft>
        <a:buClrTx/>
        <a:buSzPct val="75000"/>
        <a:buFontTx/>
        <a:buChar char="•"/>
        <a:tabLst/>
        <a:defRPr sz="1898" b="0" i="0" u="none" strike="noStrike" cap="none" spc="0" baseline="0">
          <a:ln>
            <a:noFill/>
          </a:ln>
          <a:solidFill>
            <a:srgbClr val="000000"/>
          </a:solidFill>
          <a:uFillTx/>
          <a:latin typeface="+mn-lt"/>
          <a:ea typeface="+mn-ea"/>
          <a:cs typeface="+mn-cs"/>
          <a:sym typeface="Helvetica Light"/>
        </a:defRPr>
      </a:lvl5pPr>
      <a:lvl6pPr marL="1406309" marR="0" indent="-234385" algn="l" defTabSz="308049" rtl="0" latinLnBrk="0">
        <a:lnSpc>
          <a:spcPct val="100000"/>
        </a:lnSpc>
        <a:spcBef>
          <a:spcPts val="2215"/>
        </a:spcBef>
        <a:spcAft>
          <a:spcPts val="0"/>
        </a:spcAft>
        <a:buClrTx/>
        <a:buSzPct val="75000"/>
        <a:buFontTx/>
        <a:buChar char="•"/>
        <a:tabLst/>
        <a:defRPr sz="1898" b="0" i="0" u="none" strike="noStrike" cap="none" spc="0" baseline="0">
          <a:ln>
            <a:noFill/>
          </a:ln>
          <a:solidFill>
            <a:srgbClr val="000000"/>
          </a:solidFill>
          <a:uFillTx/>
          <a:latin typeface="+mn-lt"/>
          <a:ea typeface="+mn-ea"/>
          <a:cs typeface="+mn-cs"/>
          <a:sym typeface="Helvetica Light"/>
        </a:defRPr>
      </a:lvl6pPr>
      <a:lvl7pPr marL="1640694" marR="0" indent="-234385" algn="l" defTabSz="308049" rtl="0" latinLnBrk="0">
        <a:lnSpc>
          <a:spcPct val="100000"/>
        </a:lnSpc>
        <a:spcBef>
          <a:spcPts val="2215"/>
        </a:spcBef>
        <a:spcAft>
          <a:spcPts val="0"/>
        </a:spcAft>
        <a:buClrTx/>
        <a:buSzPct val="75000"/>
        <a:buFontTx/>
        <a:buChar char="•"/>
        <a:tabLst/>
        <a:defRPr sz="1898" b="0" i="0" u="none" strike="noStrike" cap="none" spc="0" baseline="0">
          <a:ln>
            <a:noFill/>
          </a:ln>
          <a:solidFill>
            <a:srgbClr val="000000"/>
          </a:solidFill>
          <a:uFillTx/>
          <a:latin typeface="+mn-lt"/>
          <a:ea typeface="+mn-ea"/>
          <a:cs typeface="+mn-cs"/>
          <a:sym typeface="Helvetica Light"/>
        </a:defRPr>
      </a:lvl7pPr>
      <a:lvl8pPr marL="1875079" marR="0" indent="-234385" algn="l" defTabSz="308049" rtl="0" latinLnBrk="0">
        <a:lnSpc>
          <a:spcPct val="100000"/>
        </a:lnSpc>
        <a:spcBef>
          <a:spcPts val="2215"/>
        </a:spcBef>
        <a:spcAft>
          <a:spcPts val="0"/>
        </a:spcAft>
        <a:buClrTx/>
        <a:buSzPct val="75000"/>
        <a:buFontTx/>
        <a:buChar char="•"/>
        <a:tabLst/>
        <a:defRPr sz="1898" b="0" i="0" u="none" strike="noStrike" cap="none" spc="0" baseline="0">
          <a:ln>
            <a:noFill/>
          </a:ln>
          <a:solidFill>
            <a:srgbClr val="000000"/>
          </a:solidFill>
          <a:uFillTx/>
          <a:latin typeface="+mn-lt"/>
          <a:ea typeface="+mn-ea"/>
          <a:cs typeface="+mn-cs"/>
          <a:sym typeface="Helvetica Light"/>
        </a:defRPr>
      </a:lvl8pPr>
      <a:lvl9pPr marL="2109464" marR="0" indent="-234385" algn="l" defTabSz="308049" rtl="0" latinLnBrk="0">
        <a:lnSpc>
          <a:spcPct val="100000"/>
        </a:lnSpc>
        <a:spcBef>
          <a:spcPts val="2215"/>
        </a:spcBef>
        <a:spcAft>
          <a:spcPts val="0"/>
        </a:spcAft>
        <a:buClrTx/>
        <a:buSzPct val="75000"/>
        <a:buFontTx/>
        <a:buChar char="•"/>
        <a:tabLst/>
        <a:defRPr sz="1898"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308049"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1pPr>
      <a:lvl2pPr marL="0" marR="0" indent="120541" algn="ctr" defTabSz="308049"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2pPr>
      <a:lvl3pPr marL="0" marR="0" indent="241082" algn="ctr" defTabSz="308049"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3pPr>
      <a:lvl4pPr marL="0" marR="0" indent="361622" algn="ctr" defTabSz="308049"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4pPr>
      <a:lvl5pPr marL="0" marR="0" indent="482163" algn="ctr" defTabSz="308049"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5pPr>
      <a:lvl6pPr marL="0" marR="0" indent="602704" algn="ctr" defTabSz="308049"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6pPr>
      <a:lvl7pPr marL="0" marR="0" indent="723245" algn="ctr" defTabSz="308049"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7pPr>
      <a:lvl8pPr marL="0" marR="0" indent="843785" algn="ctr" defTabSz="308049"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8pPr>
      <a:lvl9pPr marL="0" marR="0" indent="964326" algn="ctr" defTabSz="308049"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fld id="{99E40FDE-143E-4712-95EC-8EB7FF733504}" type="datetime1">
              <a:rPr lang="en-US" smtClean="0">
                <a:solidFill>
                  <a:srgbClr val="000000"/>
                </a:solidFill>
                <a:ea typeface="Arial Unicode MS" pitchFamily="34" charset="-128"/>
                <a:cs typeface="Arial Unicode MS" pitchFamily="34" charset="-128"/>
              </a:rPr>
              <a:t>1/7/2019</a:t>
            </a:fld>
            <a:endParaRPr lang="en-US">
              <a:solidFill>
                <a:srgbClr val="000000"/>
              </a:solidFill>
              <a:ea typeface="Arial Unicode MS" pitchFamily="34" charset="-128"/>
              <a:cs typeface="Arial Unicode MS" pitchFamily="34" charset="-128"/>
            </a:endParaRPr>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smtClean="0">
                <a:solidFill>
                  <a:srgbClr val="000000"/>
                </a:solidFill>
                <a:ea typeface="Arial Unicode MS" pitchFamily="34" charset="-128"/>
                <a:cs typeface="Arial Unicode MS" pitchFamily="34" charset="-128"/>
              </a:rPr>
              <a:t>CPSC 422, Lecture 35</a:t>
            </a:r>
            <a:endParaRPr lang="en-US">
              <a:solidFill>
                <a:srgbClr val="000000"/>
              </a:solidFill>
              <a:ea typeface="Arial Unicode MS" pitchFamily="34" charset="-128"/>
              <a:cs typeface="Arial Unicode MS" pitchFamily="34" charset="-128"/>
            </a:endParaRP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solidFill>
                  <a:srgbClr val="000000"/>
                </a:solidFill>
                <a:ea typeface="Arial Unicode MS" pitchFamily="34" charset="-128"/>
                <a:cs typeface="Arial Unicode MS" pitchFamily="34" charset="-128"/>
              </a:rPr>
              <a:t>Slide </a:t>
            </a:r>
            <a:fld id="{8DBDFAFE-9810-4C5B-B31E-6BDE79F8E5E3}" type="slidenum">
              <a:rPr lang="en-US">
                <a:solidFill>
                  <a:srgbClr val="000000"/>
                </a:solidFill>
                <a:ea typeface="Arial Unicode MS" pitchFamily="34" charset="-128"/>
                <a:cs typeface="Arial Unicode MS" pitchFamily="34" charset="-128"/>
              </a:rPr>
              <a:pPr>
                <a:defRPr/>
              </a:pPr>
              <a:t>‹#›</a:t>
            </a:fld>
            <a:endParaRPr lang="en-US">
              <a:solidFill>
                <a:srgbClr val="000000"/>
              </a:solidFill>
              <a:ea typeface="Arial Unicode MS" pitchFamily="34" charset="-128"/>
              <a:cs typeface="Arial Unicode MS" pitchFamily="34" charset="-128"/>
            </a:endParaRPr>
          </a:p>
        </p:txBody>
      </p:sp>
    </p:spTree>
    <p:extLst>
      <p:ext uri="{BB962C8B-B14F-4D97-AF65-F5344CB8AC3E}">
        <p14:creationId xmlns:p14="http://schemas.microsoft.com/office/powerpoint/2010/main" val="391051054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8.png"/><Relationship Id="rId2" Type="http://schemas.openxmlformats.org/officeDocument/2006/relationships/slideLayout" Target="../slideLayouts/slideLayout30.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1.bin"/><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5.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16.wmf"/><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40.xml"/><Relationship Id="rId1" Type="http://schemas.openxmlformats.org/officeDocument/2006/relationships/slideLayout" Target="../slideLayouts/slideLayout4.xml"/><Relationship Id="rId5" Type="http://schemas.openxmlformats.org/officeDocument/2006/relationships/hyperlink" Target="https://docs.google.com/forms/d/e/1FAIpQLSfwVVp-62SKhmQCMf-FOawfCkZ1HZRFP_STt3enPVH1pKb6Rg/viewform?usp=pp_url" TargetMode="External"/><Relationship Id="rId4" Type="http://schemas.openxmlformats.org/officeDocument/2006/relationships/image" Target="../media/image3.emf"/></Relationships>
</file>

<file path=ppt/slides/_rels/slide49.xml.rels><?xml version="1.0" encoding="UTF-8" standalone="yes"?>
<Relationships xmlns="http://schemas.openxmlformats.org/package/2006/relationships"><Relationship Id="rId3" Type="http://schemas.openxmlformats.org/officeDocument/2006/relationships/hyperlink" Target="http://www.ucalgary.ca/UofC/eduweb/grammar/" TargetMode="External"/><Relationship Id="rId2" Type="http://schemas.openxmlformats.org/officeDocument/2006/relationships/hyperlink" Target="http://people.cs.ubc.ca/~poole/aibook/html/ArtInt.html"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researcher.ibm.com/researcher/view_page.php?id=2158" TargetMode="External"/><Relationship Id="rId2" Type="http://schemas.openxmlformats.org/officeDocument/2006/relationships/notesSlide" Target="../notesSlides/notesSlide7.xml"/><Relationship Id="rId1" Type="http://schemas.openxmlformats.org/officeDocument/2006/relationships/slideLayout" Target="../slideLayouts/slideLayout6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s://researcher.ibm.com/researcher/view_page.php?id=2158" TargetMode="External"/><Relationship Id="rId2" Type="http://schemas.openxmlformats.org/officeDocument/2006/relationships/notesSlide" Target="../notesSlides/notesSlide8.xml"/><Relationship Id="rId1" Type="http://schemas.openxmlformats.org/officeDocument/2006/relationships/slideLayout" Target="../slideLayouts/slideLayout61.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a:noFill/>
        </p:spPr>
        <p:txBody>
          <a:bodyPr/>
          <a:lstStyle/>
          <a:p>
            <a:fld id="{0D3D1975-1628-4592-85D5-D911A8908F57}" type="datetime1">
              <a:rPr lang="en-US" smtClean="0"/>
              <a:t>1/3/2019</a:t>
            </a:fld>
            <a:endParaRPr lang="en-US" smtClean="0"/>
          </a:p>
        </p:txBody>
      </p:sp>
      <p:sp>
        <p:nvSpPr>
          <p:cNvPr id="3075" name="Footer Placeholder 4"/>
          <p:cNvSpPr>
            <a:spLocks noGrp="1"/>
          </p:cNvSpPr>
          <p:nvPr>
            <p:ph type="ftr" sz="quarter" idx="11"/>
          </p:nvPr>
        </p:nvSpPr>
        <p:spPr>
          <a:noFill/>
        </p:spPr>
        <p:txBody>
          <a:bodyPr/>
          <a:lstStyle/>
          <a:p>
            <a:r>
              <a:rPr lang="en-US" smtClean="0"/>
              <a:t>CPSC 503 – Winter 2019</a:t>
            </a:r>
            <a:endParaRPr lang="en-US" dirty="0" smtClean="0"/>
          </a:p>
        </p:txBody>
      </p:sp>
      <p:sp>
        <p:nvSpPr>
          <p:cNvPr id="3076" name="Slide Number Placeholder 5"/>
          <p:cNvSpPr>
            <a:spLocks noGrp="1"/>
          </p:cNvSpPr>
          <p:nvPr>
            <p:ph type="sldNum" sz="quarter" idx="12"/>
          </p:nvPr>
        </p:nvSpPr>
        <p:spPr>
          <a:noFill/>
        </p:spPr>
        <p:txBody>
          <a:bodyPr/>
          <a:lstStyle/>
          <a:p>
            <a:fld id="{91AD9729-BF35-470D-9BB1-D47455602BF8}" type="slidenum">
              <a:rPr lang="en-US" smtClean="0"/>
              <a:pPr/>
              <a:t>1</a:t>
            </a:fld>
            <a:endParaRPr lang="en-US" smtClean="0"/>
          </a:p>
        </p:txBody>
      </p:sp>
      <p:sp>
        <p:nvSpPr>
          <p:cNvPr id="3077" name="Rectangle 2"/>
          <p:cNvSpPr>
            <a:spLocks noGrp="1" noChangeArrowheads="1"/>
          </p:cNvSpPr>
          <p:nvPr>
            <p:ph type="ctrTitle"/>
          </p:nvPr>
        </p:nvSpPr>
        <p:spPr>
          <a:xfrm>
            <a:off x="685800" y="1752600"/>
            <a:ext cx="7772400" cy="1143000"/>
          </a:xfrm>
        </p:spPr>
        <p:txBody>
          <a:bodyPr/>
          <a:lstStyle/>
          <a:p>
            <a:pPr eaLnBrk="1" hangingPunct="1"/>
            <a:r>
              <a:rPr lang="en-US" smtClean="0"/>
              <a:t>CPSC 503</a:t>
            </a:r>
            <a:br>
              <a:rPr lang="en-US" smtClean="0"/>
            </a:br>
            <a:r>
              <a:rPr lang="en-US" smtClean="0"/>
              <a:t/>
            </a:r>
            <a:br>
              <a:rPr lang="en-US" smtClean="0"/>
            </a:br>
            <a:r>
              <a:rPr lang="en-US" smtClean="0"/>
              <a:t>Computational Linguistics</a:t>
            </a:r>
            <a:br>
              <a:rPr lang="en-US" smtClean="0"/>
            </a:br>
            <a:r>
              <a:rPr lang="en-US" sz="3200" smtClean="0"/>
              <a:t>Natural Language Processing</a:t>
            </a:r>
            <a:br>
              <a:rPr lang="en-US" sz="3200" smtClean="0"/>
            </a:br>
            <a:r>
              <a:rPr lang="en-US" sz="3200" smtClean="0"/>
              <a:t>Human Language Technology</a:t>
            </a:r>
            <a:br>
              <a:rPr lang="en-US" sz="3200" smtClean="0"/>
            </a:br>
            <a:r>
              <a:rPr lang="en-US" sz="3200" smtClean="0"/>
              <a:t>……</a:t>
            </a:r>
          </a:p>
        </p:txBody>
      </p:sp>
      <p:sp>
        <p:nvSpPr>
          <p:cNvPr id="3078" name="Rectangle 3"/>
          <p:cNvSpPr>
            <a:spLocks noGrp="1" noChangeArrowheads="1"/>
          </p:cNvSpPr>
          <p:nvPr>
            <p:ph type="subTitle" idx="1"/>
          </p:nvPr>
        </p:nvSpPr>
        <p:spPr>
          <a:xfrm>
            <a:off x="762000" y="4343400"/>
            <a:ext cx="7467600" cy="1752600"/>
          </a:xfrm>
        </p:spPr>
        <p:txBody>
          <a:bodyPr/>
          <a:lstStyle/>
          <a:p>
            <a:pPr eaLnBrk="1" hangingPunct="1"/>
            <a:r>
              <a:rPr lang="en-US" dirty="0" smtClean="0"/>
              <a:t>Course Overview- Lecture 1 – 2019 Giuseppe Carenini</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080360" y="5725800"/>
              <a:ext cx="717120" cy="219240"/>
            </p14:xfrm>
          </p:contentPart>
        </mc:Choice>
        <mc:Fallback xmlns="">
          <p:pic>
            <p:nvPicPr>
              <p:cNvPr id="2" name="Ink 1"/>
              <p:cNvPicPr/>
              <p:nvPr/>
            </p:nvPicPr>
            <p:blipFill>
              <a:blip r:embed="rId4"/>
              <a:stretch>
                <a:fillRect/>
              </a:stretch>
            </p:blipFill>
            <p:spPr>
              <a:xfrm>
                <a:off x="1076760" y="5715360"/>
                <a:ext cx="723240" cy="242280"/>
              </a:xfrm>
              <a:prstGeom prst="rect">
                <a:avLst/>
              </a:prstGeom>
            </p:spPr>
          </p:pic>
        </mc:Fallback>
      </mc:AlternateContent>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From silly project to $1 billion investment</a:t>
            </a:r>
            <a:endParaRPr lang="en-CA" dirty="0"/>
          </a:p>
        </p:txBody>
      </p:sp>
      <p:sp>
        <p:nvSpPr>
          <p:cNvPr id="3" name="Content Placeholder 2"/>
          <p:cNvSpPr>
            <a:spLocks noGrp="1"/>
          </p:cNvSpPr>
          <p:nvPr>
            <p:ph idx="1"/>
          </p:nvPr>
        </p:nvSpPr>
        <p:spPr>
          <a:xfrm>
            <a:off x="200270" y="822757"/>
            <a:ext cx="8458200" cy="2057400"/>
          </a:xfrm>
        </p:spPr>
        <p:txBody>
          <a:bodyPr/>
          <a:lstStyle/>
          <a:p>
            <a:r>
              <a:rPr lang="en-CA" sz="2400" dirty="0" smtClean="0">
                <a:solidFill>
                  <a:srgbClr val="00B0F0"/>
                </a:solidFill>
              </a:rPr>
              <a:t>2005-6</a:t>
            </a:r>
            <a:r>
              <a:rPr lang="en-CA" sz="2400" dirty="0" smtClean="0"/>
              <a:t> “</a:t>
            </a:r>
            <a:r>
              <a:rPr lang="en-CA" sz="2400" dirty="0" smtClean="0">
                <a:solidFill>
                  <a:srgbClr val="00B0F0"/>
                </a:solidFill>
              </a:rPr>
              <a:t>IT’S </a:t>
            </a:r>
            <a:r>
              <a:rPr lang="en-CA" sz="2400" dirty="0">
                <a:solidFill>
                  <a:srgbClr val="00B0F0"/>
                </a:solidFill>
              </a:rPr>
              <a:t>a silly project to work on</a:t>
            </a:r>
            <a:r>
              <a:rPr lang="en-CA" sz="2400" dirty="0"/>
              <a:t>, it’s too gimmicky, it’s not a real computer-science test, and </a:t>
            </a:r>
            <a:r>
              <a:rPr lang="en-CA" sz="2400" dirty="0">
                <a:solidFill>
                  <a:srgbClr val="00B0F0"/>
                </a:solidFill>
              </a:rPr>
              <a:t>we probably can’t do it anyway</a:t>
            </a:r>
            <a:r>
              <a:rPr lang="en-CA" sz="2400" dirty="0"/>
              <a:t>.” These were reportedly the first reactions of the team of IBM researchers challenged to build a computer system capable of winning “Jeopardy!</a:t>
            </a:r>
          </a:p>
        </p:txBody>
      </p:sp>
      <p:sp>
        <p:nvSpPr>
          <p:cNvPr id="4" name="Footer Placeholder 3"/>
          <p:cNvSpPr>
            <a:spLocks noGrp="1"/>
          </p:cNvSpPr>
          <p:nvPr>
            <p:ph type="ftr" sz="quarter" idx="11"/>
          </p:nvPr>
        </p:nvSpPr>
        <p:spPr>
          <a:xfrm>
            <a:off x="3124200" y="6400800"/>
            <a:ext cx="2895600" cy="457200"/>
          </a:xfrm>
        </p:spPr>
        <p:txBody>
          <a:bodyPr/>
          <a:lstStyle/>
          <a:p>
            <a:pPr>
              <a:defRPr/>
            </a:pPr>
            <a:r>
              <a:rPr lang="en-US" smtClean="0">
                <a:solidFill>
                  <a:srgbClr val="000000"/>
                </a:solidFill>
              </a:rPr>
              <a:t>CPSC 503 – Winter 2019</a:t>
            </a:r>
            <a:endParaRPr lang="en-US" dirty="0">
              <a:solidFill>
                <a:srgbClr val="000000"/>
              </a:solidFill>
            </a:endParaRPr>
          </a:p>
        </p:txBody>
      </p:sp>
      <p:sp>
        <p:nvSpPr>
          <p:cNvPr id="5" name="Slide Number Placeholder 4"/>
          <p:cNvSpPr>
            <a:spLocks noGrp="1"/>
          </p:cNvSpPr>
          <p:nvPr>
            <p:ph type="sldNum" sz="quarter" idx="12"/>
          </p:nvPr>
        </p:nvSpPr>
        <p:spPr>
          <a:xfrm>
            <a:off x="6858000" y="6398525"/>
            <a:ext cx="1905000" cy="457200"/>
          </a:xfrm>
        </p:spPr>
        <p:txBody>
          <a:bodyPr/>
          <a:lstStyle/>
          <a:p>
            <a:pPr>
              <a:defRPr/>
            </a:pPr>
            <a:r>
              <a:rPr lang="en-US" dirty="0" smtClean="0">
                <a:solidFill>
                  <a:srgbClr val="000000"/>
                </a:solidFill>
              </a:rPr>
              <a:t>Slide </a:t>
            </a:r>
            <a:fld id="{38B5A9E0-7EB5-4FF0-AEB5-1FBEA79D2A5B}" type="slidenum">
              <a:rPr lang="en-US" smtClean="0">
                <a:solidFill>
                  <a:srgbClr val="000000"/>
                </a:solidFill>
              </a:rPr>
              <a:pPr>
                <a:defRPr/>
              </a:pPr>
              <a:t>10</a:t>
            </a:fld>
            <a:endParaRPr lang="en-US" dirty="0">
              <a:solidFill>
                <a:srgbClr val="000000"/>
              </a:solidFill>
            </a:endParaRPr>
          </a:p>
        </p:txBody>
      </p:sp>
      <p:sp>
        <p:nvSpPr>
          <p:cNvPr id="6" name="Content Placeholder 2"/>
          <p:cNvSpPr txBox="1">
            <a:spLocks/>
          </p:cNvSpPr>
          <p:nvPr/>
        </p:nvSpPr>
        <p:spPr bwMode="auto">
          <a:xfrm>
            <a:off x="193343" y="3048000"/>
            <a:ext cx="8458200" cy="259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sz="2400" dirty="0">
                <a:solidFill>
                  <a:srgbClr val="000000"/>
                </a:solidFill>
              </a:rPr>
              <a:t>On January </a:t>
            </a:r>
            <a:r>
              <a:rPr lang="en-CA" sz="2400" dirty="0" smtClean="0">
                <a:solidFill>
                  <a:srgbClr val="00B0F0"/>
                </a:solidFill>
              </a:rPr>
              <a:t>9</a:t>
            </a:r>
            <a:r>
              <a:rPr lang="en-CA" sz="2400" baseline="30000" dirty="0" smtClean="0">
                <a:solidFill>
                  <a:srgbClr val="00B0F0"/>
                </a:solidFill>
              </a:rPr>
              <a:t>th</a:t>
            </a:r>
            <a:r>
              <a:rPr lang="en-CA" sz="2400" dirty="0" smtClean="0">
                <a:solidFill>
                  <a:srgbClr val="00B0F0"/>
                </a:solidFill>
              </a:rPr>
              <a:t> 2014</a:t>
            </a:r>
            <a:r>
              <a:rPr lang="en-CA" sz="2400" dirty="0" smtClean="0">
                <a:solidFill>
                  <a:srgbClr val="000000"/>
                </a:solidFill>
              </a:rPr>
              <a:t>, </a:t>
            </a:r>
            <a:r>
              <a:rPr lang="en-CA" sz="2400" dirty="0">
                <a:solidFill>
                  <a:srgbClr val="000000"/>
                </a:solidFill>
              </a:rPr>
              <a:t>with much fanfare, the computing giant announced plans to invest </a:t>
            </a:r>
            <a:r>
              <a:rPr lang="en-CA" sz="2400" dirty="0">
                <a:solidFill>
                  <a:srgbClr val="00B0F0"/>
                </a:solidFill>
              </a:rPr>
              <a:t>$1 billion </a:t>
            </a:r>
            <a:r>
              <a:rPr lang="en-CA" sz="2400" dirty="0">
                <a:solidFill>
                  <a:srgbClr val="000000"/>
                </a:solidFill>
              </a:rPr>
              <a:t>in a new division, IBM Watson Group. By the end of the year, the division expects to have a staff of 2,000 plus an army of external app developers </a:t>
            </a:r>
            <a:r>
              <a:rPr lang="en-CA" sz="2400" dirty="0" smtClean="0">
                <a:solidFill>
                  <a:srgbClr val="000000"/>
                </a:solidFill>
              </a:rPr>
              <a:t>…..Mike </a:t>
            </a:r>
            <a:r>
              <a:rPr lang="en-CA" sz="2400" dirty="0" err="1">
                <a:solidFill>
                  <a:srgbClr val="000000"/>
                </a:solidFill>
              </a:rPr>
              <a:t>Rhodin</a:t>
            </a:r>
            <a:r>
              <a:rPr lang="en-CA" sz="2400" dirty="0">
                <a:solidFill>
                  <a:srgbClr val="000000"/>
                </a:solidFill>
              </a:rPr>
              <a:t>, who will run the new division, calls it “</a:t>
            </a:r>
            <a:r>
              <a:rPr lang="en-CA" sz="2400" dirty="0">
                <a:solidFill>
                  <a:srgbClr val="00B0F0"/>
                </a:solidFill>
              </a:rPr>
              <a:t>one of the most significant innovations in the history of our company</a:t>
            </a:r>
            <a:r>
              <a:rPr lang="en-CA" sz="2400" dirty="0">
                <a:solidFill>
                  <a:srgbClr val="000000"/>
                </a:solidFill>
              </a:rPr>
              <a:t>.” </a:t>
            </a:r>
            <a:r>
              <a:rPr lang="en-CA" sz="2400" dirty="0" err="1">
                <a:solidFill>
                  <a:srgbClr val="000000"/>
                </a:solidFill>
              </a:rPr>
              <a:t>Ginni</a:t>
            </a:r>
            <a:r>
              <a:rPr lang="en-CA" sz="2400" dirty="0">
                <a:solidFill>
                  <a:srgbClr val="000000"/>
                </a:solidFill>
              </a:rPr>
              <a:t> </a:t>
            </a:r>
            <a:r>
              <a:rPr lang="en-CA" sz="2400" dirty="0" err="1">
                <a:solidFill>
                  <a:srgbClr val="000000"/>
                </a:solidFill>
              </a:rPr>
              <a:t>Rometty</a:t>
            </a:r>
            <a:r>
              <a:rPr lang="en-CA" sz="2400" dirty="0">
                <a:solidFill>
                  <a:srgbClr val="000000"/>
                </a:solidFill>
              </a:rPr>
              <a:t>, IBM’s boss since early 2012, has reportedly predicted that it will be a </a:t>
            </a:r>
            <a:r>
              <a:rPr lang="en-CA" sz="2400" dirty="0">
                <a:solidFill>
                  <a:srgbClr val="00B0F0"/>
                </a:solidFill>
              </a:rPr>
              <a:t>$10 billion </a:t>
            </a:r>
            <a:r>
              <a:rPr lang="en-CA" sz="2400" dirty="0">
                <a:solidFill>
                  <a:srgbClr val="000000"/>
                </a:solidFill>
              </a:rPr>
              <a:t>a year business within a decade.</a:t>
            </a:r>
            <a:endParaRPr lang="en-CA" sz="2400" kern="0" dirty="0">
              <a:solidFill>
                <a:srgbClr val="000000"/>
              </a:solidFill>
            </a:endParaRPr>
          </a:p>
        </p:txBody>
      </p:sp>
      <p:sp>
        <p:nvSpPr>
          <p:cNvPr id="7" name="TextBox 6"/>
          <p:cNvSpPr txBox="1"/>
          <p:nvPr/>
        </p:nvSpPr>
        <p:spPr>
          <a:xfrm>
            <a:off x="2617519" y="2751301"/>
            <a:ext cx="2441694" cy="369332"/>
          </a:xfrm>
          <a:prstGeom prst="rect">
            <a:avLst/>
          </a:prstGeom>
          <a:solidFill>
            <a:schemeClr val="accent6">
              <a:lumMod val="20000"/>
              <a:lumOff val="80000"/>
            </a:schemeClr>
          </a:solidFill>
        </p:spPr>
        <p:txBody>
          <a:bodyPr wrap="none" rtlCol="0">
            <a:spAutoFit/>
          </a:bodyPr>
          <a:lstStyle/>
          <a:p>
            <a:r>
              <a:rPr lang="en-CA" sz="1800" i="1" dirty="0" smtClean="0">
                <a:solidFill>
                  <a:srgbClr val="000000"/>
                </a:solidFill>
              </a:rPr>
              <a:t>………after 8-9 years…</a:t>
            </a:r>
            <a:endParaRPr lang="en-CA" sz="1800" i="1" dirty="0">
              <a:solidFill>
                <a:srgbClr val="000000"/>
              </a:solidFill>
            </a:endParaRPr>
          </a:p>
        </p:txBody>
      </p:sp>
      <p:sp>
        <p:nvSpPr>
          <p:cNvPr id="8" name="Date Placeholder 7"/>
          <p:cNvSpPr>
            <a:spLocks noGrp="1"/>
          </p:cNvSpPr>
          <p:nvPr>
            <p:ph type="dt" sz="half" idx="10"/>
          </p:nvPr>
        </p:nvSpPr>
        <p:spPr/>
        <p:txBody>
          <a:bodyPr/>
          <a:lstStyle/>
          <a:p>
            <a:pPr>
              <a:defRPr/>
            </a:pPr>
            <a:fld id="{0B80FA39-326E-421A-A73F-8488A77FE0B9}" type="datetime1">
              <a:rPr lang="en-US" smtClean="0">
                <a:solidFill>
                  <a:srgbClr val="000000"/>
                </a:solidFill>
              </a:rPr>
              <a:t>1/3/2019</a:t>
            </a:fld>
            <a:endParaRPr lang="en-US">
              <a:solidFill>
                <a:srgbClr val="000000"/>
              </a:solidFill>
            </a:endParaRPr>
          </a:p>
        </p:txBody>
      </p:sp>
    </p:spTree>
    <p:extLst>
      <p:ext uri="{BB962C8B-B14F-4D97-AF65-F5344CB8AC3E}">
        <p14:creationId xmlns:p14="http://schemas.microsoft.com/office/powerpoint/2010/main" val="33032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a:t>
            </a:r>
            <a:r>
              <a:rPr lang="en-CA" dirty="0" smtClean="0"/>
              <a:t>ore complex questions in the future…</a:t>
            </a:r>
            <a:endParaRPr lang="en-CA" dirty="0"/>
          </a:p>
        </p:txBody>
      </p:sp>
      <p:sp>
        <p:nvSpPr>
          <p:cNvPr id="3" name="Content Placeholder 2"/>
          <p:cNvSpPr>
            <a:spLocks noGrp="1"/>
          </p:cNvSpPr>
          <p:nvPr>
            <p:ph idx="1"/>
          </p:nvPr>
        </p:nvSpPr>
        <p:spPr>
          <a:xfrm>
            <a:off x="342900" y="4495800"/>
            <a:ext cx="8305800" cy="1371600"/>
          </a:xfrm>
        </p:spPr>
        <p:txBody>
          <a:bodyPr/>
          <a:lstStyle/>
          <a:p>
            <a:r>
              <a:rPr lang="en-CA" dirty="0" smtClean="0"/>
              <a:t>Or something like: “Should Europe reduce its energy dependency from Russia and what would it take?”</a:t>
            </a:r>
            <a:endParaRPr lang="en-CA"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503 – Winter 2019</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11</a:t>
            </a:fld>
            <a:endParaRPr lang="en-US">
              <a:solidFill>
                <a:srgbClr val="000000"/>
              </a:solidFill>
            </a:endParaRPr>
          </a:p>
        </p:txBody>
      </p:sp>
      <p:pic>
        <p:nvPicPr>
          <p:cNvPr id="133122" name="Picture 2" descr="http://cdn.static-economist.com/sites/default/files/imagecache/original-size/images/print-edition/20140111_WBC12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066800"/>
            <a:ext cx="3066981" cy="2971800"/>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pPr>
              <a:defRPr/>
            </a:pPr>
            <a:fld id="{60F0DA90-A18E-4DCD-830A-8322D0A1DD57}" type="datetime1">
              <a:rPr lang="en-US" smtClean="0">
                <a:solidFill>
                  <a:srgbClr val="000000"/>
                </a:solidFill>
              </a:rPr>
              <a:t>1/3/2019</a:t>
            </a:fld>
            <a:endParaRPr lang="en-US">
              <a:solidFill>
                <a:srgbClr val="000000"/>
              </a:solidFill>
            </a:endParaRPr>
          </a:p>
        </p:txBody>
      </p:sp>
    </p:spTree>
    <p:extLst>
      <p:ext uri="{BB962C8B-B14F-4D97-AF65-F5344CB8AC3E}">
        <p14:creationId xmlns:p14="http://schemas.microsoft.com/office/powerpoint/2010/main" val="15639080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980197"/>
            <a:ext cx="8478520" cy="507831"/>
          </a:xfrm>
          <a:prstGeom prst="rect">
            <a:avLst/>
          </a:prstGeom>
        </p:spPr>
        <p:txBody>
          <a:bodyPr vert="horz" wrap="square" lIns="0" tIns="0" rIns="0" bIns="0" rtlCol="0">
            <a:spAutoFit/>
          </a:bodyPr>
          <a:lstStyle/>
          <a:p>
            <a:pPr marL="2157095"/>
            <a:r>
              <a:rPr lang="en-CA" sz="3300" spc="-5" dirty="0"/>
              <a:t>A couple of slides about my research</a:t>
            </a:r>
            <a:endParaRPr sz="3300" dirty="0"/>
          </a:p>
        </p:txBody>
      </p:sp>
      <p:sp>
        <p:nvSpPr>
          <p:cNvPr id="3" name="object 3"/>
          <p:cNvSpPr txBox="1"/>
          <p:nvPr/>
        </p:nvSpPr>
        <p:spPr>
          <a:xfrm>
            <a:off x="332740" y="1723310"/>
            <a:ext cx="7716520" cy="3216265"/>
          </a:xfrm>
          <a:prstGeom prst="rect">
            <a:avLst/>
          </a:prstGeom>
        </p:spPr>
        <p:txBody>
          <a:bodyPr vert="horz" wrap="square" lIns="0" tIns="0" rIns="0" bIns="0" rtlCol="0">
            <a:spAutoFit/>
          </a:bodyPr>
          <a:lstStyle/>
          <a:p>
            <a:pPr marL="269875" marR="659765" indent="-257175" fontAlgn="auto">
              <a:spcBef>
                <a:spcPts val="600"/>
              </a:spcBef>
              <a:spcAft>
                <a:spcPts val="0"/>
              </a:spcAft>
              <a:buFont typeface="Arial"/>
              <a:buChar char="•"/>
              <a:tabLst>
                <a:tab pos="270510" algn="l"/>
              </a:tabLst>
            </a:pPr>
            <a:r>
              <a:rPr lang="en-CA" sz="2300" dirty="0">
                <a:solidFill>
                  <a:prstClr val="black"/>
                </a:solidFill>
                <a:latin typeface="Calibri"/>
                <a:cs typeface="Calibri"/>
              </a:rPr>
              <a:t>Combining Natural Language Processing and Information Visualization to improve Human Computer Communication</a:t>
            </a:r>
          </a:p>
          <a:p>
            <a:pPr marL="727075" marR="659765" lvl="1" indent="-257175" fontAlgn="auto">
              <a:spcBef>
                <a:spcPts val="600"/>
              </a:spcBef>
              <a:spcAft>
                <a:spcPts val="0"/>
              </a:spcAft>
              <a:buFont typeface="Arial"/>
              <a:buChar char="•"/>
              <a:tabLst>
                <a:tab pos="270510" algn="l"/>
              </a:tabLst>
            </a:pPr>
            <a:r>
              <a:rPr lang="en-CA" sz="2300" dirty="0">
                <a:solidFill>
                  <a:prstClr val="black"/>
                </a:solidFill>
                <a:latin typeface="Calibri"/>
                <a:cs typeface="Calibri"/>
              </a:rPr>
              <a:t>Interactive Topic Modeling</a:t>
            </a:r>
          </a:p>
          <a:p>
            <a:pPr marL="727075" marR="659765" lvl="1" indent="-257175" fontAlgn="auto">
              <a:spcBef>
                <a:spcPts val="600"/>
              </a:spcBef>
              <a:spcAft>
                <a:spcPts val="0"/>
              </a:spcAft>
              <a:buFont typeface="Arial"/>
              <a:buChar char="•"/>
              <a:tabLst>
                <a:tab pos="270510" algn="l"/>
              </a:tabLst>
            </a:pPr>
            <a:r>
              <a:rPr lang="en-CA" sz="2300" dirty="0">
                <a:solidFill>
                  <a:prstClr val="black"/>
                </a:solidFill>
                <a:latin typeface="Calibri"/>
                <a:cs typeface="Calibri"/>
              </a:rPr>
              <a:t>Abstractive Summarization</a:t>
            </a:r>
          </a:p>
          <a:p>
            <a:pPr marL="727075" marR="659765" lvl="1" indent="-257175" fontAlgn="auto">
              <a:spcBef>
                <a:spcPts val="600"/>
              </a:spcBef>
              <a:spcAft>
                <a:spcPts val="0"/>
              </a:spcAft>
              <a:buFont typeface="Arial"/>
              <a:buChar char="•"/>
              <a:tabLst>
                <a:tab pos="270510" algn="l"/>
              </a:tabLst>
            </a:pPr>
            <a:r>
              <a:rPr lang="en-CA" sz="2300" dirty="0">
                <a:solidFill>
                  <a:prstClr val="black"/>
                </a:solidFill>
                <a:latin typeface="Calibri"/>
                <a:cs typeface="Calibri"/>
              </a:rPr>
              <a:t>Conversational Data</a:t>
            </a:r>
          </a:p>
          <a:p>
            <a:pPr marL="727075" marR="659765" lvl="1" indent="-257175" fontAlgn="auto">
              <a:spcBef>
                <a:spcPts val="600"/>
              </a:spcBef>
              <a:spcAft>
                <a:spcPts val="0"/>
              </a:spcAft>
              <a:buFont typeface="Arial"/>
              <a:buChar char="•"/>
              <a:tabLst>
                <a:tab pos="270510" algn="l"/>
              </a:tabLst>
            </a:pPr>
            <a:r>
              <a:rPr lang="en-CA" sz="2300" dirty="0">
                <a:solidFill>
                  <a:prstClr val="black"/>
                </a:solidFill>
                <a:latin typeface="Calibri"/>
                <a:cs typeface="Calibri"/>
              </a:rPr>
              <a:t>Decision Support</a:t>
            </a:r>
          </a:p>
          <a:p>
            <a:pPr marL="727075" marR="659765" lvl="1" indent="-257175" fontAlgn="auto">
              <a:spcBef>
                <a:spcPts val="600"/>
              </a:spcBef>
              <a:spcAft>
                <a:spcPts val="0"/>
              </a:spcAft>
              <a:buFont typeface="Arial"/>
              <a:buChar char="•"/>
              <a:tabLst>
                <a:tab pos="270510" algn="l"/>
              </a:tabLst>
            </a:pPr>
            <a:r>
              <a:rPr lang="en-CA" sz="2300" dirty="0">
                <a:solidFill>
                  <a:prstClr val="black"/>
                </a:solidFill>
                <a:latin typeface="Calibri"/>
                <a:cs typeface="Calibri"/>
              </a:rPr>
              <a:t>……</a:t>
            </a:r>
            <a:endParaRPr sz="2000" dirty="0">
              <a:solidFill>
                <a:prstClr val="black"/>
              </a:solidFill>
              <a:latin typeface="Calibri"/>
              <a:cs typeface="Calibri"/>
            </a:endParaRPr>
          </a:p>
        </p:txBody>
      </p:sp>
      <p:sp>
        <p:nvSpPr>
          <p:cNvPr id="4" name="object 3"/>
          <p:cNvSpPr txBox="1"/>
          <p:nvPr/>
        </p:nvSpPr>
        <p:spPr>
          <a:xfrm>
            <a:off x="545738" y="5223035"/>
            <a:ext cx="3645263" cy="353943"/>
          </a:xfrm>
          <a:prstGeom prst="rect">
            <a:avLst/>
          </a:prstGeom>
        </p:spPr>
        <p:txBody>
          <a:bodyPr vert="horz" wrap="square" lIns="0" tIns="0" rIns="0" bIns="0" rtlCol="0">
            <a:spAutoFit/>
          </a:bodyPr>
          <a:lstStyle/>
          <a:p>
            <a:pPr marL="269875" marR="659765" indent="-257175" fontAlgn="auto">
              <a:spcBef>
                <a:spcPts val="600"/>
              </a:spcBef>
              <a:spcAft>
                <a:spcPts val="0"/>
              </a:spcAft>
              <a:buFont typeface="Arial"/>
              <a:buChar char="•"/>
              <a:tabLst>
                <a:tab pos="270510" algn="l"/>
              </a:tabLst>
            </a:pPr>
            <a:r>
              <a:rPr lang="en-CA" sz="2300" dirty="0">
                <a:solidFill>
                  <a:prstClr val="black"/>
                </a:solidFill>
                <a:latin typeface="Calibri"/>
                <a:cs typeface="Calibri"/>
              </a:rPr>
              <a:t>Machine Learning ?</a:t>
            </a:r>
            <a:endParaRPr sz="2000" dirty="0">
              <a:solidFill>
                <a:prstClr val="black"/>
              </a:solidFill>
              <a:latin typeface="Calibri"/>
              <a:cs typeface="Calibri"/>
            </a:endParaRPr>
          </a:p>
        </p:txBody>
      </p:sp>
      <p:pic>
        <p:nvPicPr>
          <p:cNvPr id="5" name="Picture 4"/>
          <p:cNvPicPr>
            <a:picLocks noChangeAspect="1"/>
          </p:cNvPicPr>
          <p:nvPr/>
        </p:nvPicPr>
        <p:blipFill>
          <a:blip r:embed="rId4"/>
          <a:stretch>
            <a:fillRect/>
          </a:stretch>
        </p:blipFill>
        <p:spPr>
          <a:xfrm>
            <a:off x="6172200" y="2209800"/>
            <a:ext cx="2844802" cy="1600200"/>
          </a:xfrm>
          <a:prstGeom prst="rect">
            <a:avLst/>
          </a:prstGeom>
          <a:ln>
            <a:noFill/>
          </a:ln>
          <a:effectLst>
            <a:outerShdw blurRad="190500" algn="tl" rotWithShape="0">
              <a:srgbClr val="000000">
                <a:alpha val="70000"/>
              </a:srgbClr>
            </a:outerShdw>
          </a:effectLst>
        </p:spPr>
      </p:pic>
      <p:graphicFrame>
        <p:nvGraphicFramePr>
          <p:cNvPr id="6" name="Object 5"/>
          <p:cNvGraphicFramePr>
            <a:graphicFrameLocks noChangeAspect="1"/>
          </p:cNvGraphicFramePr>
          <p:nvPr>
            <p:extLst/>
          </p:nvPr>
        </p:nvGraphicFramePr>
        <p:xfrm>
          <a:off x="3886201" y="3960094"/>
          <a:ext cx="3178229" cy="1702504"/>
        </p:xfrm>
        <a:graphic>
          <a:graphicData uri="http://schemas.openxmlformats.org/presentationml/2006/ole">
            <mc:AlternateContent xmlns:mc="http://schemas.openxmlformats.org/markup-compatibility/2006">
              <mc:Choice xmlns:v="urn:schemas-microsoft-com:vml" Requires="v">
                <p:oleObj spid="_x0000_s2066" r:id="rId5" imgW="18272880" imgH="9790200" progId="">
                  <p:embed/>
                </p:oleObj>
              </mc:Choice>
              <mc:Fallback>
                <p:oleObj r:id="rId5" imgW="18272880" imgH="9790200" progId="">
                  <p:embed/>
                  <p:pic>
                    <p:nvPicPr>
                      <p:cNvPr id="6" name="Object 5"/>
                      <p:cNvPicPr/>
                      <p:nvPr/>
                    </p:nvPicPr>
                    <p:blipFill>
                      <a:blip r:embed="rId6"/>
                      <a:stretch>
                        <a:fillRect/>
                      </a:stretch>
                    </p:blipFill>
                    <p:spPr>
                      <a:xfrm>
                        <a:off x="3886201" y="3960094"/>
                        <a:ext cx="3178229" cy="1702504"/>
                      </a:xfrm>
                      <a:prstGeom prst="rect">
                        <a:avLst/>
                      </a:prstGeom>
                    </p:spPr>
                  </p:pic>
                </p:oleObj>
              </mc:Fallback>
            </mc:AlternateContent>
          </a:graphicData>
        </a:graphic>
      </p:graphicFrame>
      <p:pic>
        <p:nvPicPr>
          <p:cNvPr id="11" name="Picture 10"/>
          <p:cNvPicPr>
            <a:picLocks noChangeAspect="1"/>
          </p:cNvPicPr>
          <p:nvPr/>
        </p:nvPicPr>
        <p:blipFill>
          <a:blip r:embed="rId7"/>
          <a:stretch>
            <a:fillRect/>
          </a:stretch>
        </p:blipFill>
        <p:spPr>
          <a:xfrm>
            <a:off x="7415916" y="4023694"/>
            <a:ext cx="1363208" cy="1450711"/>
          </a:xfrm>
          <a:prstGeom prst="rect">
            <a:avLst/>
          </a:prstGeom>
        </p:spPr>
      </p:pic>
      <p:sp>
        <p:nvSpPr>
          <p:cNvPr id="12" name="Slide Number Placeholder 11"/>
          <p:cNvSpPr>
            <a:spLocks noGrp="1"/>
          </p:cNvSpPr>
          <p:nvPr>
            <p:ph type="sldNum" sz="quarter" idx="7"/>
          </p:nvPr>
        </p:nvSpPr>
        <p:spPr>
          <a:xfrm>
            <a:off x="6583680" y="8092441"/>
            <a:ext cx="2103120" cy="276999"/>
          </a:xfrm>
        </p:spPr>
        <p:txBody>
          <a:bodyPr/>
          <a:lstStyle/>
          <a:p>
            <a:pPr fontAlgn="auto">
              <a:spcBef>
                <a:spcPts val="0"/>
              </a:spcBef>
              <a:spcAft>
                <a:spcPts val="0"/>
              </a:spcAft>
            </a:pPr>
            <a:fld id="{B6F15528-21DE-4FAA-801E-634DDDAF4B2B}" type="slidenum">
              <a:rPr lang="en-CA" sz="1800">
                <a:solidFill>
                  <a:prstClr val="black">
                    <a:tint val="75000"/>
                  </a:prstClr>
                </a:solidFill>
                <a:latin typeface="Calibri"/>
              </a:rPr>
              <a:pPr fontAlgn="auto">
                <a:spcBef>
                  <a:spcPts val="0"/>
                </a:spcBef>
                <a:spcAft>
                  <a:spcPts val="0"/>
                </a:spcAft>
              </a:pPr>
              <a:t>12</a:t>
            </a:fld>
            <a:endParaRPr lang="en-CA" sz="1800">
              <a:solidFill>
                <a:prstClr val="black">
                  <a:tint val="75000"/>
                </a:prstClr>
              </a:solidFill>
              <a:latin typeface="Calibri"/>
            </a:endParaRPr>
          </a:p>
        </p:txBody>
      </p:sp>
    </p:spTree>
    <p:extLst>
      <p:ext uri="{BB962C8B-B14F-4D97-AF65-F5344CB8AC3E}">
        <p14:creationId xmlns:p14="http://schemas.microsoft.com/office/powerpoint/2010/main" val="38877288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3006" y="5255432"/>
            <a:ext cx="5078037" cy="994172"/>
          </a:xfrm>
        </p:spPr>
        <p:txBody>
          <a:bodyPr>
            <a:normAutofit/>
          </a:bodyPr>
          <a:lstStyle/>
          <a:p>
            <a:r>
              <a:rPr lang="en-CA" dirty="0" smtClean="0">
                <a:solidFill>
                  <a:srgbClr val="FF0000"/>
                </a:solidFill>
                <a:latin typeface="Calibri" panose="020F0502020204030204" pitchFamily="34" charset="0"/>
                <a:cs typeface="Calibri" panose="020F0502020204030204" pitchFamily="34" charset="0"/>
              </a:rPr>
              <a:t>Team in 2016-17</a:t>
            </a:r>
            <a:endParaRPr lang="en-CA" dirty="0">
              <a:solidFill>
                <a:srgbClr val="FF0000"/>
              </a:solidFill>
              <a:latin typeface="Calibri" panose="020F0502020204030204" pitchFamily="34" charset="0"/>
              <a:cs typeface="Calibri" panose="020F0502020204030204" pitchFamily="34" charset="0"/>
            </a:endParaRPr>
          </a:p>
        </p:txBody>
      </p:sp>
      <p:pic>
        <p:nvPicPr>
          <p:cNvPr id="1026" name="Picture 2" descr="http://www.vchri.ca/sites/default/files/styles/researcher-portrait-masked/public/screen_shot_2015-04-03_at_11.03.31_pm.png?itok=_PnPbO3w"/>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96119" y="991463"/>
            <a:ext cx="1162439" cy="10461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ufv.ca/media/assets/computer-information-systems/gabriel-murray/gabe-headshot-200x2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2932" y="2257946"/>
            <a:ext cx="1105892" cy="11114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560427" y="1273620"/>
            <a:ext cx="1384069" cy="507831"/>
          </a:xfrm>
          <a:prstGeom prst="rect">
            <a:avLst/>
          </a:prstGeom>
          <a:noFill/>
        </p:spPr>
        <p:txBody>
          <a:bodyPr wrap="square" rtlCol="0">
            <a:spAutoFit/>
          </a:bodyPr>
          <a:lstStyle/>
          <a:p>
            <a:pPr defTabSz="685800" fontAlgn="auto">
              <a:spcBef>
                <a:spcPts val="0"/>
              </a:spcBef>
              <a:spcAft>
                <a:spcPts val="0"/>
              </a:spcAft>
              <a:defRPr/>
            </a:pPr>
            <a:r>
              <a:rPr lang="en-CA" sz="1350" dirty="0">
                <a:solidFill>
                  <a:prstClr val="black"/>
                </a:solidFill>
                <a:latin typeface="Calibri" panose="020F0502020204030204"/>
              </a:rPr>
              <a:t>T. Field </a:t>
            </a:r>
          </a:p>
          <a:p>
            <a:pPr defTabSz="685800" fontAlgn="auto">
              <a:spcBef>
                <a:spcPts val="0"/>
              </a:spcBef>
              <a:spcAft>
                <a:spcPts val="0"/>
              </a:spcAft>
              <a:defRPr/>
            </a:pPr>
            <a:r>
              <a:rPr lang="en-CA" sz="1350" i="1" dirty="0">
                <a:solidFill>
                  <a:prstClr val="black"/>
                </a:solidFill>
                <a:latin typeface="Calibri" panose="020F0502020204030204"/>
              </a:rPr>
              <a:t>The Neurologist</a:t>
            </a:r>
          </a:p>
        </p:txBody>
      </p:sp>
      <p:sp>
        <p:nvSpPr>
          <p:cNvPr id="8" name="TextBox 7"/>
          <p:cNvSpPr txBox="1"/>
          <p:nvPr/>
        </p:nvSpPr>
        <p:spPr>
          <a:xfrm>
            <a:off x="7367155" y="2542657"/>
            <a:ext cx="1467068" cy="507831"/>
          </a:xfrm>
          <a:prstGeom prst="rect">
            <a:avLst/>
          </a:prstGeom>
          <a:noFill/>
        </p:spPr>
        <p:txBody>
          <a:bodyPr wrap="none" rtlCol="0">
            <a:spAutoFit/>
          </a:bodyPr>
          <a:lstStyle/>
          <a:p>
            <a:pPr defTabSz="685800" fontAlgn="auto">
              <a:spcBef>
                <a:spcPts val="0"/>
              </a:spcBef>
              <a:spcAft>
                <a:spcPts val="0"/>
              </a:spcAft>
              <a:defRPr/>
            </a:pPr>
            <a:r>
              <a:rPr lang="en-CA" sz="1350" dirty="0">
                <a:solidFill>
                  <a:prstClr val="black"/>
                </a:solidFill>
                <a:latin typeface="Calibri" panose="020F0502020204030204"/>
              </a:rPr>
              <a:t>G. Murray</a:t>
            </a:r>
          </a:p>
          <a:p>
            <a:pPr defTabSz="685800" fontAlgn="auto">
              <a:spcBef>
                <a:spcPts val="0"/>
              </a:spcBef>
              <a:spcAft>
                <a:spcPts val="0"/>
              </a:spcAft>
              <a:defRPr/>
            </a:pPr>
            <a:r>
              <a:rPr lang="en-CA" sz="1350" i="1" dirty="0">
                <a:solidFill>
                  <a:prstClr val="black"/>
                </a:solidFill>
                <a:latin typeface="Calibri" panose="020F0502020204030204"/>
              </a:rPr>
              <a:t>The Speech Expert</a:t>
            </a:r>
          </a:p>
        </p:txBody>
      </p:sp>
      <p:sp>
        <p:nvSpPr>
          <p:cNvPr id="9" name="TextBox 8"/>
          <p:cNvSpPr txBox="1"/>
          <p:nvPr/>
        </p:nvSpPr>
        <p:spPr>
          <a:xfrm>
            <a:off x="7560427" y="4340283"/>
            <a:ext cx="1420261" cy="507831"/>
          </a:xfrm>
          <a:prstGeom prst="rect">
            <a:avLst/>
          </a:prstGeom>
          <a:noFill/>
        </p:spPr>
        <p:txBody>
          <a:bodyPr wrap="none" rtlCol="0">
            <a:spAutoFit/>
          </a:bodyPr>
          <a:lstStyle/>
          <a:p>
            <a:pPr defTabSz="685800" fontAlgn="auto">
              <a:spcBef>
                <a:spcPts val="0"/>
              </a:spcBef>
              <a:spcAft>
                <a:spcPts val="0"/>
              </a:spcAft>
              <a:defRPr/>
            </a:pPr>
            <a:r>
              <a:rPr lang="en-CA" sz="1350" dirty="0">
                <a:solidFill>
                  <a:prstClr val="black"/>
                </a:solidFill>
                <a:latin typeface="Calibri" panose="020F0502020204030204"/>
              </a:rPr>
              <a:t>V. Masrani</a:t>
            </a:r>
          </a:p>
          <a:p>
            <a:pPr defTabSz="685800" fontAlgn="auto">
              <a:spcBef>
                <a:spcPts val="0"/>
              </a:spcBef>
              <a:spcAft>
                <a:spcPts val="0"/>
              </a:spcAft>
              <a:defRPr/>
            </a:pPr>
            <a:r>
              <a:rPr lang="en-CA" sz="1350" dirty="0">
                <a:solidFill>
                  <a:prstClr val="black"/>
                </a:solidFill>
                <a:latin typeface="Calibri" panose="020F0502020204030204"/>
              </a:rPr>
              <a:t>The Grad Student</a:t>
            </a:r>
          </a:p>
        </p:txBody>
      </p:sp>
      <p:pic>
        <p:nvPicPr>
          <p:cNvPr id="1030" name="Picture 6" descr="http://www.nature.com/nrneurol/journal/v10/n12/images/nrneurol.2014.196-f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908" y="4279529"/>
            <a:ext cx="4134098" cy="12221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74386" y="2398981"/>
            <a:ext cx="5004197" cy="830997"/>
          </a:xfrm>
          <a:prstGeom prst="rect">
            <a:avLst/>
          </a:prstGeom>
          <a:noFill/>
        </p:spPr>
        <p:txBody>
          <a:bodyPr wrap="square" rtlCol="0">
            <a:spAutoFit/>
          </a:bodyPr>
          <a:lstStyle/>
          <a:p>
            <a:pPr defTabSz="685800" fontAlgn="auto">
              <a:spcBef>
                <a:spcPts val="0"/>
              </a:spcBef>
              <a:spcAft>
                <a:spcPts val="0"/>
              </a:spcAft>
              <a:defRPr/>
            </a:pPr>
            <a:r>
              <a:rPr lang="en-CA" sz="2400" dirty="0">
                <a:solidFill>
                  <a:prstClr val="black"/>
                </a:solidFill>
                <a:latin typeface="Calibri" panose="020F0502020204030204"/>
              </a:rPr>
              <a:t>Small Vessel Disease contributes to </a:t>
            </a:r>
            <a:r>
              <a:rPr lang="en-US" sz="2400" b="1" dirty="0">
                <a:solidFill>
                  <a:prstClr val="black"/>
                </a:solidFill>
                <a:latin typeface="Calibri" panose="020F0502020204030204"/>
              </a:rPr>
              <a:t>stroke </a:t>
            </a:r>
            <a:r>
              <a:rPr lang="en-US" sz="2400" dirty="0">
                <a:solidFill>
                  <a:prstClr val="black"/>
                </a:solidFill>
                <a:latin typeface="Calibri" panose="020F0502020204030204"/>
              </a:rPr>
              <a:t>and</a:t>
            </a:r>
            <a:r>
              <a:rPr lang="en-US" sz="2400" b="1" dirty="0">
                <a:solidFill>
                  <a:prstClr val="black"/>
                </a:solidFill>
                <a:latin typeface="Calibri" panose="020F0502020204030204"/>
              </a:rPr>
              <a:t> dementia</a:t>
            </a:r>
            <a:r>
              <a:rPr lang="en-US" sz="2400" dirty="0">
                <a:solidFill>
                  <a:prstClr val="black"/>
                </a:solidFill>
                <a:latin typeface="Calibri" panose="020F0502020204030204"/>
              </a:rPr>
              <a:t> </a:t>
            </a:r>
            <a:endParaRPr lang="en-CA" sz="2400" dirty="0">
              <a:solidFill>
                <a:prstClr val="black"/>
              </a:solidFill>
              <a:latin typeface="Calibri" panose="020F0502020204030204"/>
            </a:endParaRPr>
          </a:p>
        </p:txBody>
      </p:sp>
      <p:sp>
        <p:nvSpPr>
          <p:cNvPr id="12" name="TextBox 11"/>
          <p:cNvSpPr txBox="1"/>
          <p:nvPr/>
        </p:nvSpPr>
        <p:spPr>
          <a:xfrm>
            <a:off x="200546" y="3369367"/>
            <a:ext cx="4965029" cy="461665"/>
          </a:xfrm>
          <a:prstGeom prst="rect">
            <a:avLst/>
          </a:prstGeom>
          <a:noFill/>
        </p:spPr>
        <p:txBody>
          <a:bodyPr wrap="square" rtlCol="0">
            <a:spAutoFit/>
          </a:bodyPr>
          <a:lstStyle/>
          <a:p>
            <a:pPr defTabSz="685800" fontAlgn="auto">
              <a:spcBef>
                <a:spcPts val="0"/>
              </a:spcBef>
              <a:spcAft>
                <a:spcPts val="0"/>
              </a:spcAft>
              <a:defRPr/>
            </a:pPr>
            <a:r>
              <a:rPr lang="en-CA" sz="2400" dirty="0">
                <a:solidFill>
                  <a:prstClr val="black"/>
                </a:solidFill>
                <a:latin typeface="Calibri" panose="020F0502020204030204"/>
              </a:rPr>
              <a:t>Can only be detected with </a:t>
            </a:r>
            <a:r>
              <a:rPr lang="en-CA" sz="2400" b="1" dirty="0">
                <a:solidFill>
                  <a:prstClr val="black"/>
                </a:solidFill>
                <a:latin typeface="Calibri" panose="020F0502020204030204"/>
              </a:rPr>
              <a:t>costly MRI</a:t>
            </a:r>
          </a:p>
        </p:txBody>
      </p:sp>
      <p:pic>
        <p:nvPicPr>
          <p:cNvPr id="7" name="Picture 6"/>
          <p:cNvPicPr>
            <a:picLocks noChangeAspect="1"/>
          </p:cNvPicPr>
          <p:nvPr/>
        </p:nvPicPr>
        <p:blipFill rotWithShape="1">
          <a:blip r:embed="rId6"/>
          <a:srcRect l="11580" t="4022" r="14299" b="24199"/>
          <a:stretch/>
        </p:blipFill>
        <p:spPr>
          <a:xfrm>
            <a:off x="6092932" y="3697631"/>
            <a:ext cx="1196186" cy="1266827"/>
          </a:xfrm>
          <a:prstGeom prst="rect">
            <a:avLst/>
          </a:prstGeom>
        </p:spPr>
      </p:pic>
      <p:sp>
        <p:nvSpPr>
          <p:cNvPr id="3" name="Slide Number Placeholder 2"/>
          <p:cNvSpPr>
            <a:spLocks noGrp="1"/>
          </p:cNvSpPr>
          <p:nvPr>
            <p:ph type="sldNum" sz="quarter" idx="12"/>
          </p:nvPr>
        </p:nvSpPr>
        <p:spPr/>
        <p:txBody>
          <a:bodyPr/>
          <a:lstStyle/>
          <a:p>
            <a:pPr fontAlgn="auto">
              <a:spcBef>
                <a:spcPts val="0"/>
              </a:spcBef>
              <a:spcAft>
                <a:spcPts val="0"/>
              </a:spcAft>
              <a:defRPr/>
            </a:pPr>
            <a:fld id="{600CF365-D4E7-4C98-9B52-6ADDFCC631DF}" type="slidenum">
              <a:rPr lang="en-US">
                <a:solidFill>
                  <a:srgbClr val="000000"/>
                </a:solidFill>
                <a:latin typeface="Comic Sans MS"/>
              </a:rPr>
              <a:pPr fontAlgn="auto">
                <a:spcBef>
                  <a:spcPts val="0"/>
                </a:spcBef>
                <a:spcAft>
                  <a:spcPts val="0"/>
                </a:spcAft>
                <a:defRPr/>
              </a:pPr>
              <a:t>13</a:t>
            </a:fld>
            <a:endParaRPr lang="en-US">
              <a:solidFill>
                <a:srgbClr val="000000"/>
              </a:solidFill>
              <a:latin typeface="Comic Sans MS"/>
            </a:endParaRPr>
          </a:p>
        </p:txBody>
      </p:sp>
      <p:sp>
        <p:nvSpPr>
          <p:cNvPr id="13" name="Title 1"/>
          <p:cNvSpPr txBox="1">
            <a:spLocks/>
          </p:cNvSpPr>
          <p:nvPr/>
        </p:nvSpPr>
        <p:spPr bwMode="auto">
          <a:xfrm>
            <a:off x="144041" y="392082"/>
            <a:ext cx="5494759" cy="18658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3000">
                <a:solidFill>
                  <a:schemeClr val="accent2"/>
                </a:solidFill>
                <a:latin typeface="+mj-lt"/>
                <a:ea typeface="+mj-ea"/>
                <a:cs typeface="+mj-cs"/>
              </a:defRPr>
            </a:lvl1pPr>
            <a:lvl2pPr algn="ctr" rtl="0" eaLnBrk="0" fontAlgn="base" hangingPunct="0">
              <a:spcBef>
                <a:spcPct val="0"/>
              </a:spcBef>
              <a:spcAft>
                <a:spcPct val="0"/>
              </a:spcAft>
              <a:defRPr sz="3000">
                <a:solidFill>
                  <a:schemeClr val="accent2"/>
                </a:solidFill>
                <a:latin typeface="Comic Sans MS" pitchFamily="66" charset="0"/>
              </a:defRPr>
            </a:lvl2pPr>
            <a:lvl3pPr algn="ctr" rtl="0" eaLnBrk="0" fontAlgn="base" hangingPunct="0">
              <a:spcBef>
                <a:spcPct val="0"/>
              </a:spcBef>
              <a:spcAft>
                <a:spcPct val="0"/>
              </a:spcAft>
              <a:defRPr sz="3000">
                <a:solidFill>
                  <a:schemeClr val="accent2"/>
                </a:solidFill>
                <a:latin typeface="Comic Sans MS" pitchFamily="66" charset="0"/>
              </a:defRPr>
            </a:lvl3pPr>
            <a:lvl4pPr algn="ctr" rtl="0" eaLnBrk="0" fontAlgn="base" hangingPunct="0">
              <a:spcBef>
                <a:spcPct val="0"/>
              </a:spcBef>
              <a:spcAft>
                <a:spcPct val="0"/>
              </a:spcAft>
              <a:defRPr sz="3000">
                <a:solidFill>
                  <a:schemeClr val="accent2"/>
                </a:solidFill>
                <a:latin typeface="Comic Sans MS" pitchFamily="66" charset="0"/>
              </a:defRPr>
            </a:lvl4pPr>
            <a:lvl5pPr algn="ctr" rtl="0" eaLnBrk="0" fontAlgn="base" hangingPunct="0">
              <a:spcBef>
                <a:spcPct val="0"/>
              </a:spcBef>
              <a:spcAft>
                <a:spcPct val="0"/>
              </a:spcAft>
              <a:defRPr sz="3000">
                <a:solidFill>
                  <a:schemeClr val="accent2"/>
                </a:solidFill>
                <a:latin typeface="Comic Sans MS" pitchFamily="66" charset="0"/>
              </a:defRPr>
            </a:lvl5pPr>
            <a:lvl6pPr marL="342900" algn="ctr" rtl="0" fontAlgn="base">
              <a:spcBef>
                <a:spcPct val="0"/>
              </a:spcBef>
              <a:spcAft>
                <a:spcPct val="0"/>
              </a:spcAft>
              <a:defRPr sz="3000">
                <a:solidFill>
                  <a:schemeClr val="accent2"/>
                </a:solidFill>
                <a:latin typeface="Comic Sans MS" pitchFamily="66" charset="0"/>
              </a:defRPr>
            </a:lvl6pPr>
            <a:lvl7pPr marL="685800" algn="ctr" rtl="0" fontAlgn="base">
              <a:spcBef>
                <a:spcPct val="0"/>
              </a:spcBef>
              <a:spcAft>
                <a:spcPct val="0"/>
              </a:spcAft>
              <a:defRPr sz="3000">
                <a:solidFill>
                  <a:schemeClr val="accent2"/>
                </a:solidFill>
                <a:latin typeface="Comic Sans MS" pitchFamily="66" charset="0"/>
              </a:defRPr>
            </a:lvl7pPr>
            <a:lvl8pPr marL="1028700" algn="ctr" rtl="0" fontAlgn="base">
              <a:spcBef>
                <a:spcPct val="0"/>
              </a:spcBef>
              <a:spcAft>
                <a:spcPct val="0"/>
              </a:spcAft>
              <a:defRPr sz="3000">
                <a:solidFill>
                  <a:schemeClr val="accent2"/>
                </a:solidFill>
                <a:latin typeface="Comic Sans MS" pitchFamily="66" charset="0"/>
              </a:defRPr>
            </a:lvl8pPr>
            <a:lvl9pPr marL="1371600" algn="ctr" rtl="0" fontAlgn="base">
              <a:spcBef>
                <a:spcPct val="0"/>
              </a:spcBef>
              <a:spcAft>
                <a:spcPct val="0"/>
              </a:spcAft>
              <a:defRPr sz="3000">
                <a:solidFill>
                  <a:schemeClr val="accent2"/>
                </a:solidFill>
                <a:latin typeface="Comic Sans MS" pitchFamily="66" charset="0"/>
              </a:defRPr>
            </a:lvl9pPr>
          </a:lstStyle>
          <a:p>
            <a:r>
              <a:rPr lang="en-CA" kern="0" dirty="0" smtClean="0">
                <a:latin typeface="Calibri" panose="020F0502020204030204" pitchFamily="34" charset="0"/>
                <a:cs typeface="Calibri" panose="020F0502020204030204" pitchFamily="34" charset="0"/>
              </a:rPr>
              <a:t>Example from my own research: Predicting Cerebral Small Vessel Disease</a:t>
            </a:r>
            <a:endParaRPr lang="en-CA"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88811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815" y="1889456"/>
            <a:ext cx="4549112" cy="1474916"/>
          </a:xfrm>
        </p:spPr>
        <p:txBody>
          <a:bodyPr>
            <a:noAutofit/>
          </a:bodyPr>
          <a:lstStyle/>
          <a:p>
            <a:pPr marL="0" indent="0">
              <a:buNone/>
            </a:pPr>
            <a:r>
              <a:rPr lang="en-CA" dirty="0" smtClean="0">
                <a:latin typeface="Calibri" panose="020F0502020204030204" pitchFamily="34" charset="0"/>
                <a:cs typeface="Calibri" panose="020F0502020204030204" pitchFamily="34" charset="0"/>
              </a:rPr>
              <a:t>Predict </a:t>
            </a:r>
            <a:r>
              <a:rPr lang="en-CA" b="1" dirty="0" smtClean="0">
                <a:latin typeface="Calibri" panose="020F0502020204030204" pitchFamily="34" charset="0"/>
                <a:cs typeface="Calibri" panose="020F0502020204030204" pitchFamily="34" charset="0"/>
              </a:rPr>
              <a:t>Small Vessel Disease </a:t>
            </a:r>
            <a:r>
              <a:rPr lang="en-CA" dirty="0" smtClean="0">
                <a:latin typeface="Calibri" panose="020F0502020204030204" pitchFamily="34" charset="0"/>
                <a:cs typeface="Calibri" panose="020F0502020204030204" pitchFamily="34" charset="0"/>
              </a:rPr>
              <a:t>from </a:t>
            </a:r>
            <a:r>
              <a:rPr lang="en-CA" b="1" dirty="0" smtClean="0">
                <a:latin typeface="Calibri" panose="020F0502020204030204" pitchFamily="34" charset="0"/>
                <a:cs typeface="Calibri" panose="020F0502020204030204" pitchFamily="34" charset="0"/>
              </a:rPr>
              <a:t>how a person describes</a:t>
            </a:r>
            <a:r>
              <a:rPr lang="en-CA" dirty="0" smtClean="0">
                <a:latin typeface="Calibri" panose="020F0502020204030204" pitchFamily="34" charset="0"/>
                <a:cs typeface="Calibri" panose="020F0502020204030204" pitchFamily="34" charset="0"/>
              </a:rPr>
              <a:t> the “Cookie Theft” picture</a:t>
            </a:r>
          </a:p>
          <a:p>
            <a:r>
              <a:rPr lang="en-CA" dirty="0" smtClean="0">
                <a:latin typeface="Calibri" panose="020F0502020204030204" pitchFamily="34" charset="0"/>
                <a:cs typeface="Calibri" panose="020F0502020204030204" pitchFamily="34" charset="0"/>
              </a:rPr>
              <a:t>E.g., </a:t>
            </a:r>
            <a:r>
              <a:rPr lang="en-CA" i="1" dirty="0" smtClean="0">
                <a:latin typeface="Calibri" panose="020F0502020204030204" pitchFamily="34" charset="0"/>
                <a:cs typeface="Calibri" panose="020F0502020204030204" pitchFamily="34" charset="0"/>
              </a:rPr>
              <a:t>what words they </a:t>
            </a:r>
            <a:r>
              <a:rPr lang="en-CA" i="1" dirty="0">
                <a:latin typeface="Calibri" panose="020F0502020204030204" pitchFamily="34" charset="0"/>
                <a:cs typeface="Calibri" panose="020F0502020204030204" pitchFamily="34" charset="0"/>
              </a:rPr>
              <a:t>u</a:t>
            </a:r>
            <a:r>
              <a:rPr lang="en-CA" i="1" dirty="0" smtClean="0">
                <a:latin typeface="Calibri" panose="020F0502020204030204" pitchFamily="34" charset="0"/>
                <a:cs typeface="Calibri" panose="020F0502020204030204" pitchFamily="34" charset="0"/>
              </a:rPr>
              <a:t>se , speech features</a:t>
            </a:r>
            <a:endParaRPr lang="en-CA" i="1" dirty="0">
              <a:latin typeface="Calibri" panose="020F0502020204030204" pitchFamily="34" charset="0"/>
              <a:cs typeface="Calibri" panose="020F0502020204030204" pitchFamily="34" charset="0"/>
            </a:endParaRPr>
          </a:p>
        </p:txBody>
      </p:sp>
      <p:pic>
        <p:nvPicPr>
          <p:cNvPr id="2050" name="Picture 2" descr="https://lh3.googleusercontent.com/zRFh_-lEkd2FDKS5WHOXTsbKnMkTCKGnoZaqg0jKCxYcJpJHZgK0MmVvcm7DDvDKyIy6kfMrPYZItJShUpNZDma0nDj9_FJnas2RCI6pJ6SbnW_mP5c8L5Q-4eNRoGsXNWlged481M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5413" y="1185521"/>
            <a:ext cx="3939152" cy="288278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337074" y="912784"/>
            <a:ext cx="3642023" cy="415498"/>
          </a:xfrm>
          <a:prstGeom prst="rect">
            <a:avLst/>
          </a:prstGeom>
          <a:noFill/>
        </p:spPr>
        <p:txBody>
          <a:bodyPr wrap="square" rtlCol="0">
            <a:spAutoFit/>
          </a:bodyPr>
          <a:lstStyle/>
          <a:p>
            <a:pPr defTabSz="685800" fontAlgn="auto">
              <a:spcBef>
                <a:spcPts val="0"/>
              </a:spcBef>
              <a:spcAft>
                <a:spcPts val="0"/>
              </a:spcAft>
              <a:defRPr/>
            </a:pPr>
            <a:r>
              <a:rPr lang="en-CA" sz="2100" b="1" dirty="0">
                <a:solidFill>
                  <a:prstClr val="black"/>
                </a:solidFill>
                <a:latin typeface="Calibri" panose="020F0502020204030204"/>
              </a:rPr>
              <a:t>Standard Test “Cookie Theft”</a:t>
            </a:r>
          </a:p>
        </p:txBody>
      </p:sp>
      <p:sp>
        <p:nvSpPr>
          <p:cNvPr id="6" name="Title 5"/>
          <p:cNvSpPr>
            <a:spLocks noGrp="1"/>
          </p:cNvSpPr>
          <p:nvPr>
            <p:ph type="title"/>
          </p:nvPr>
        </p:nvSpPr>
        <p:spPr>
          <a:xfrm>
            <a:off x="234898" y="1008058"/>
            <a:ext cx="4062415" cy="994172"/>
          </a:xfrm>
        </p:spPr>
        <p:txBody>
          <a:bodyPr/>
          <a:lstStyle/>
          <a:p>
            <a:r>
              <a:rPr lang="en-CA" dirty="0" smtClean="0">
                <a:latin typeface="Calibri" panose="020F0502020204030204" pitchFamily="34" charset="0"/>
                <a:cs typeface="Calibri" panose="020F0502020204030204" pitchFamily="34" charset="0"/>
              </a:rPr>
              <a:t>Our Goal</a:t>
            </a:r>
            <a:endParaRPr lang="en-CA" dirty="0">
              <a:latin typeface="Calibri" panose="020F0502020204030204" pitchFamily="34" charset="0"/>
              <a:cs typeface="Calibri" panose="020F0502020204030204" pitchFamily="34" charset="0"/>
            </a:endParaRPr>
          </a:p>
        </p:txBody>
      </p:sp>
      <p:sp>
        <p:nvSpPr>
          <p:cNvPr id="9" name="Content Placeholder 2"/>
          <p:cNvSpPr txBox="1">
            <a:spLocks/>
          </p:cNvSpPr>
          <p:nvPr/>
        </p:nvSpPr>
        <p:spPr>
          <a:xfrm>
            <a:off x="38386" y="4068309"/>
            <a:ext cx="4785374" cy="94183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fontAlgn="auto">
              <a:spcBef>
                <a:spcPts val="750"/>
              </a:spcBef>
              <a:spcAft>
                <a:spcPts val="0"/>
              </a:spcAft>
              <a:buNone/>
              <a:defRPr/>
            </a:pPr>
            <a:r>
              <a:rPr lang="en-CA" sz="2100" b="1" dirty="0">
                <a:solidFill>
                  <a:prstClr val="black"/>
                </a:solidFill>
                <a:latin typeface="Calibri" panose="020F0502020204030204"/>
              </a:rPr>
              <a:t>Previous NLP work: </a:t>
            </a:r>
            <a:r>
              <a:rPr lang="en-CA" sz="2100" dirty="0">
                <a:solidFill>
                  <a:prstClr val="black"/>
                </a:solidFill>
                <a:latin typeface="Calibri" panose="020F0502020204030204"/>
              </a:rPr>
              <a:t>can predict </a:t>
            </a:r>
            <a:r>
              <a:rPr lang="en-CA" sz="2100" b="1" dirty="0">
                <a:solidFill>
                  <a:prstClr val="black"/>
                </a:solidFill>
                <a:latin typeface="Calibri" panose="020F0502020204030204"/>
              </a:rPr>
              <a:t>Alzheimer</a:t>
            </a:r>
            <a:r>
              <a:rPr lang="en-CA" sz="2100" dirty="0">
                <a:solidFill>
                  <a:prstClr val="black"/>
                </a:solidFill>
                <a:latin typeface="Calibri" panose="020F0502020204030204"/>
              </a:rPr>
              <a:t> </a:t>
            </a:r>
          </a:p>
        </p:txBody>
      </p:sp>
      <p:sp>
        <p:nvSpPr>
          <p:cNvPr id="10" name="Content Placeholder 2"/>
          <p:cNvSpPr txBox="1">
            <a:spLocks/>
          </p:cNvSpPr>
          <p:nvPr/>
        </p:nvSpPr>
        <p:spPr>
          <a:xfrm>
            <a:off x="362101" y="4855394"/>
            <a:ext cx="5135361" cy="830462"/>
          </a:xfrm>
          <a:prstGeom prst="rect">
            <a:avLst/>
          </a:prstGeom>
        </p:spPr>
        <p:txBody>
          <a:bodyPr vert="horz" lIns="68580" tIns="34290" rIns="68580" bIns="3429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fontAlgn="auto">
              <a:spcBef>
                <a:spcPts val="750"/>
              </a:spcBef>
              <a:spcAft>
                <a:spcPts val="0"/>
              </a:spcAft>
              <a:defRPr/>
            </a:pPr>
            <a:r>
              <a:rPr lang="en-CA" sz="2100" dirty="0">
                <a:solidFill>
                  <a:prstClr val="black"/>
                </a:solidFill>
                <a:latin typeface="Calibri" panose="020F0502020204030204"/>
              </a:rPr>
              <a:t>We will improve performance for </a:t>
            </a:r>
            <a:r>
              <a:rPr lang="en-CA" sz="2100" b="1" dirty="0">
                <a:solidFill>
                  <a:prstClr val="black"/>
                </a:solidFill>
                <a:latin typeface="Calibri" panose="020F0502020204030204"/>
              </a:rPr>
              <a:t>Alzheimer </a:t>
            </a:r>
            <a:r>
              <a:rPr lang="en-CA" sz="2100" dirty="0">
                <a:solidFill>
                  <a:prstClr val="black"/>
                </a:solidFill>
                <a:latin typeface="Calibri" panose="020F0502020204030204"/>
              </a:rPr>
              <a:t>and apply techniques to </a:t>
            </a:r>
            <a:r>
              <a:rPr lang="en-CA" sz="2100" b="1" dirty="0">
                <a:solidFill>
                  <a:prstClr val="black"/>
                </a:solidFill>
                <a:latin typeface="Calibri" panose="020F0502020204030204"/>
              </a:rPr>
              <a:t>Small Vessel Disease </a:t>
            </a:r>
          </a:p>
        </p:txBody>
      </p:sp>
      <p:sp>
        <p:nvSpPr>
          <p:cNvPr id="2" name="Slide Number Placeholder 1"/>
          <p:cNvSpPr>
            <a:spLocks noGrp="1"/>
          </p:cNvSpPr>
          <p:nvPr>
            <p:ph type="sldNum" sz="quarter" idx="12"/>
          </p:nvPr>
        </p:nvSpPr>
        <p:spPr/>
        <p:txBody>
          <a:bodyPr/>
          <a:lstStyle/>
          <a:p>
            <a:pPr fontAlgn="auto">
              <a:spcBef>
                <a:spcPts val="0"/>
              </a:spcBef>
              <a:spcAft>
                <a:spcPts val="0"/>
              </a:spcAft>
              <a:defRPr/>
            </a:pPr>
            <a:fld id="{600CF365-D4E7-4C98-9B52-6ADDFCC631DF}" type="slidenum">
              <a:rPr lang="en-US">
                <a:solidFill>
                  <a:srgbClr val="000000"/>
                </a:solidFill>
                <a:latin typeface="Comic Sans MS"/>
              </a:rPr>
              <a:pPr fontAlgn="auto">
                <a:spcBef>
                  <a:spcPts val="0"/>
                </a:spcBef>
                <a:spcAft>
                  <a:spcPts val="0"/>
                </a:spcAft>
                <a:defRPr/>
              </a:pPr>
              <a:t>14</a:t>
            </a:fld>
            <a:endParaRPr lang="en-US">
              <a:solidFill>
                <a:srgbClr val="000000"/>
              </a:solidFill>
              <a:latin typeface="Comic Sans MS"/>
            </a:endParaRPr>
          </a:p>
        </p:txBody>
      </p:sp>
      <p:sp>
        <p:nvSpPr>
          <p:cNvPr id="11" name="Shape 161"/>
          <p:cNvSpPr/>
          <p:nvPr/>
        </p:nvSpPr>
        <p:spPr>
          <a:xfrm>
            <a:off x="5539114" y="4068310"/>
            <a:ext cx="3000970" cy="1676597"/>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nchor="ctr">
            <a:spAutoFit/>
          </a:bodyPr>
          <a:lstStyle/>
          <a:p>
            <a:pPr defTabSz="308049" fontAlgn="auto" hangingPunct="0">
              <a:spcBef>
                <a:spcPts val="0"/>
              </a:spcBef>
              <a:spcAft>
                <a:spcPts val="0"/>
              </a:spcAft>
              <a:defRPr sz="2500" i="1">
                <a:latin typeface="Helvetica"/>
                <a:ea typeface="Helvetica"/>
                <a:cs typeface="Helvetica"/>
                <a:sym typeface="Helvetica"/>
              </a:defRPr>
            </a:pPr>
            <a:r>
              <a:rPr sz="1318" i="1" kern="0" dirty="0">
                <a:solidFill>
                  <a:srgbClr val="000000"/>
                </a:solidFill>
                <a:latin typeface="Helvetica"/>
                <a:cs typeface="Helvetica"/>
                <a:sym typeface="Helvetica"/>
              </a:rPr>
              <a:t>“there's a child climbing up getting cookies out of a cookie jar it's a boy and the girl is standing on the and  his </a:t>
            </a:r>
            <a:r>
              <a:rPr sz="1318" i="1" kern="0" dirty="0" err="1">
                <a:solidFill>
                  <a:srgbClr val="000000"/>
                </a:solidFill>
                <a:latin typeface="Helvetica"/>
                <a:cs typeface="Helvetica"/>
                <a:sym typeface="Helvetica"/>
              </a:rPr>
              <a:t>er</a:t>
            </a:r>
            <a:r>
              <a:rPr sz="1318" i="1" kern="0" dirty="0">
                <a:solidFill>
                  <a:srgbClr val="000000"/>
                </a:solidFill>
                <a:latin typeface="Helvetica"/>
                <a:cs typeface="Helvetica"/>
                <a:sym typeface="Helvetica"/>
              </a:rPr>
              <a:t> stool is tipping over under him and his the girl is standing on the floor with her hand help up for a cookie you remember </a:t>
            </a:r>
            <a:r>
              <a:rPr sz="1318" i="1" kern="0" dirty="0" err="1">
                <a:solidFill>
                  <a:srgbClr val="000000"/>
                </a:solidFill>
                <a:latin typeface="Helvetica"/>
                <a:cs typeface="Helvetica"/>
                <a:sym typeface="Helvetica"/>
              </a:rPr>
              <a:t>i</a:t>
            </a:r>
            <a:r>
              <a:rPr sz="1318" i="1" kern="0" dirty="0">
                <a:solidFill>
                  <a:srgbClr val="000000"/>
                </a:solidFill>
                <a:latin typeface="Helvetica"/>
                <a:cs typeface="Helvetica"/>
                <a:sym typeface="Helvetica"/>
              </a:rPr>
              <a:t> lived in </a:t>
            </a:r>
            <a:r>
              <a:rPr sz="1318" i="1" kern="0" dirty="0" err="1">
                <a:solidFill>
                  <a:srgbClr val="000000"/>
                </a:solidFill>
                <a:latin typeface="Helvetica"/>
                <a:cs typeface="Helvetica"/>
                <a:sym typeface="Helvetica"/>
              </a:rPr>
              <a:t>america</a:t>
            </a:r>
            <a:r>
              <a:rPr sz="1318" i="1" kern="0" dirty="0">
                <a:solidFill>
                  <a:srgbClr val="000000"/>
                </a:solidFill>
                <a:latin typeface="Helvetica"/>
                <a:cs typeface="Helvetica"/>
                <a:sym typeface="Helvetica"/>
              </a:rPr>
              <a:t> so </a:t>
            </a:r>
            <a:r>
              <a:rPr sz="1318" i="1" kern="0" dirty="0" err="1">
                <a:solidFill>
                  <a:srgbClr val="000000"/>
                </a:solidFill>
                <a:latin typeface="Helvetica"/>
                <a:cs typeface="Helvetica"/>
                <a:sym typeface="Helvetica"/>
              </a:rPr>
              <a:t>i</a:t>
            </a:r>
            <a:r>
              <a:rPr sz="1318" i="1" kern="0" dirty="0">
                <a:solidFill>
                  <a:srgbClr val="000000"/>
                </a:solidFill>
                <a:latin typeface="Helvetica"/>
                <a:cs typeface="Helvetica"/>
                <a:sym typeface="Helvetica"/>
              </a:rPr>
              <a:t> use cookie”</a:t>
            </a:r>
          </a:p>
        </p:txBody>
      </p:sp>
    </p:spTree>
    <p:extLst>
      <p:ext uri="{BB962C8B-B14F-4D97-AF65-F5344CB8AC3E}">
        <p14:creationId xmlns:p14="http://schemas.microsoft.com/office/powerpoint/2010/main" val="40880954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title"/>
          </p:nvPr>
        </p:nvSpPr>
        <p:spPr>
          <a:xfrm>
            <a:off x="541130" y="533401"/>
            <a:ext cx="7804547" cy="1138535"/>
          </a:xfrm>
          <a:prstGeom prst="rect">
            <a:avLst/>
          </a:prstGeom>
        </p:spPr>
        <p:txBody>
          <a:bodyPr>
            <a:normAutofit/>
          </a:bodyPr>
          <a:lstStyle/>
          <a:p>
            <a:r>
              <a:rPr lang="en-CA" sz="2800" dirty="0" err="1"/>
              <a:t>DementiaBank</a:t>
            </a:r>
            <a:r>
              <a:rPr lang="en-CA" sz="2800" dirty="0"/>
              <a:t> </a:t>
            </a:r>
            <a:r>
              <a:rPr sz="2800" dirty="0"/>
              <a:t>data</a:t>
            </a:r>
            <a:r>
              <a:rPr lang="en-CA" sz="2800" dirty="0"/>
              <a:t>set </a:t>
            </a:r>
            <a:endParaRPr sz="2800" dirty="0"/>
          </a:p>
        </p:txBody>
      </p:sp>
      <p:sp>
        <p:nvSpPr>
          <p:cNvPr id="152" name="Shape 152"/>
          <p:cNvSpPr>
            <a:spLocks noGrp="1"/>
          </p:cNvSpPr>
          <p:nvPr>
            <p:ph type="body" sz="half" idx="1"/>
          </p:nvPr>
        </p:nvSpPr>
        <p:spPr>
          <a:xfrm>
            <a:off x="100204" y="1783521"/>
            <a:ext cx="4079817" cy="3868839"/>
          </a:xfrm>
          <a:prstGeom prst="rect">
            <a:avLst/>
          </a:prstGeom>
        </p:spPr>
        <p:txBody>
          <a:bodyPr>
            <a:normAutofit/>
          </a:bodyPr>
          <a:lstStyle/>
          <a:p>
            <a:pPr marL="206258" indent="-206258" defTabSz="271082">
              <a:spcBef>
                <a:spcPts val="600"/>
              </a:spcBef>
              <a:defRPr sz="3168"/>
            </a:pPr>
            <a:r>
              <a:rPr sz="2000" dirty="0"/>
              <a:t>484</a:t>
            </a:r>
            <a:r>
              <a:rPr lang="en-CA" sz="2000" dirty="0"/>
              <a:t> patients</a:t>
            </a:r>
            <a:endParaRPr sz="2000" dirty="0"/>
          </a:p>
          <a:p>
            <a:pPr marL="206258" indent="-206258" defTabSz="271082">
              <a:spcBef>
                <a:spcPts val="600"/>
              </a:spcBef>
              <a:defRPr sz="3168"/>
            </a:pPr>
            <a:r>
              <a:rPr sz="2000" dirty="0"/>
              <a:t>Patients are asked to describe “everything you see going on	in this photo”</a:t>
            </a:r>
          </a:p>
          <a:p>
            <a:pPr marL="206258" indent="-206258" defTabSz="271082">
              <a:spcBef>
                <a:spcPts val="600"/>
              </a:spcBef>
              <a:defRPr sz="3168"/>
            </a:pPr>
            <a:r>
              <a:rPr sz="2000" dirty="0"/>
              <a:t>Answers are transcribed including stutters, false starts, meta comments and filled pauses (“um”, “ah”)</a:t>
            </a:r>
            <a:endParaRPr lang="en-CA" sz="2000" dirty="0"/>
          </a:p>
          <a:p>
            <a:pPr marL="206258" indent="-206258" defTabSz="271082">
              <a:spcBef>
                <a:spcPts val="600"/>
              </a:spcBef>
              <a:defRPr sz="3168"/>
            </a:pPr>
            <a:r>
              <a:rPr lang="en-CA" sz="2000" dirty="0"/>
              <a:t>For each patient we have the diagnosis </a:t>
            </a:r>
            <a:r>
              <a:rPr lang="en-CA" sz="2000" b="1" kern="1200" dirty="0">
                <a:solidFill>
                  <a:prstClr val="black"/>
                </a:solidFill>
                <a:latin typeface="Calibri" panose="020F0502020204030204"/>
              </a:rPr>
              <a:t>Alzheimer?</a:t>
            </a:r>
            <a:endParaRPr sz="2000" dirty="0"/>
          </a:p>
        </p:txBody>
      </p:sp>
      <p:pic>
        <p:nvPicPr>
          <p:cNvPr id="153" name="pasted-image.png"/>
          <p:cNvPicPr>
            <a:picLocks noChangeAspect="1"/>
          </p:cNvPicPr>
          <p:nvPr/>
        </p:nvPicPr>
        <p:blipFill>
          <a:blip r:embed="rId3">
            <a:extLst/>
          </a:blip>
          <a:stretch>
            <a:fillRect/>
          </a:stretch>
        </p:blipFill>
        <p:spPr>
          <a:xfrm>
            <a:off x="4443404" y="2125442"/>
            <a:ext cx="3348633" cy="2411016"/>
          </a:xfrm>
          <a:prstGeom prst="rect">
            <a:avLst/>
          </a:prstGeom>
          <a:ln w="12700">
            <a:miter lim="400000"/>
          </a:ln>
        </p:spPr>
      </p:pic>
      <p:sp>
        <p:nvSpPr>
          <p:cNvPr id="154" name="Shape 154"/>
          <p:cNvSpPr/>
          <p:nvPr/>
        </p:nvSpPr>
        <p:spPr>
          <a:xfrm>
            <a:off x="4970169" y="4538708"/>
            <a:ext cx="2295100" cy="346169"/>
          </a:xfrm>
          <a:prstGeom prst="rect">
            <a:avLst/>
          </a:prstGeom>
          <a:ln w="12700">
            <a:miter lim="400000"/>
          </a:ln>
          <a:extLst>
            <a:ext uri="{C572A759-6A51-4108-AA02-DFA0A04FC94B}">
              <ma14:wrappingTextBoxFlag xmlns="" xmlns:ma14="http://schemas.microsoft.com/office/mac/drawingml/2011/main" val="1"/>
            </a:ext>
          </a:extLst>
        </p:spPr>
        <p:txBody>
          <a:bodyPr wrap="none" lIns="26789" tIns="26789" rIns="26789" bIns="26789" anchor="ctr">
            <a:spAutoFit/>
          </a:bodyPr>
          <a:lstStyle/>
          <a:p>
            <a:pPr algn="ctr" defTabSz="308049" fontAlgn="auto" hangingPunct="0">
              <a:spcBef>
                <a:spcPts val="0"/>
              </a:spcBef>
              <a:spcAft>
                <a:spcPts val="0"/>
              </a:spcAft>
              <a:defRPr/>
            </a:pPr>
            <a:r>
              <a:rPr sz="1898" kern="0">
                <a:solidFill>
                  <a:srgbClr val="000000"/>
                </a:solidFill>
                <a:latin typeface="Helvetica Light"/>
                <a:sym typeface="Helvetica Light"/>
              </a:rPr>
              <a:t>“Cookie Theft” Photo</a:t>
            </a:r>
          </a:p>
        </p:txBody>
      </p:sp>
      <p:sp>
        <p:nvSpPr>
          <p:cNvPr id="155" name="Shape 155"/>
          <p:cNvSpPr>
            <a:spLocks noGrp="1"/>
          </p:cNvSpPr>
          <p:nvPr>
            <p:ph type="sldNum" sz="quarter" idx="4294967295"/>
          </p:nvPr>
        </p:nvSpPr>
        <p:spPr>
          <a:xfrm>
            <a:off x="4443617" y="5736208"/>
            <a:ext cx="250068" cy="248658"/>
          </a:xfrm>
          <a:prstGeom prst="rect">
            <a:avLst/>
          </a:prstGeom>
          <a:extLst>
            <a:ext uri="{C572A759-6A51-4108-AA02-DFA0A04FC94B}">
              <ma14:wrappingTextBoxFlag xmlns="" xmlns:ma14="http://schemas.microsoft.com/office/mac/drawingml/2011/main" val="1"/>
            </a:ext>
          </a:extLst>
        </p:spPr>
        <p:txBody>
          <a:bodyPr/>
          <a:lstStyle/>
          <a:p>
            <a:pPr algn="ctr" defTabSz="308049" fontAlgn="auto" hangingPunct="0">
              <a:spcBef>
                <a:spcPts val="0"/>
              </a:spcBef>
              <a:spcAft>
                <a:spcPts val="0"/>
              </a:spcAft>
              <a:defRPr/>
            </a:pPr>
            <a:fld id="{86CB4B4D-7CA3-9044-876B-883B54F8677D}" type="slidenum">
              <a:rPr kern="0">
                <a:solidFill>
                  <a:srgbClr val="000000"/>
                </a:solidFill>
                <a:latin typeface="Helvetica Light"/>
                <a:sym typeface="Helvetica Light"/>
              </a:rPr>
              <a:pPr algn="ctr" defTabSz="308049" fontAlgn="auto" hangingPunct="0">
                <a:spcBef>
                  <a:spcPts val="0"/>
                </a:spcBef>
                <a:spcAft>
                  <a:spcPts val="0"/>
                </a:spcAft>
                <a:defRPr/>
              </a:pPr>
              <a:t>15</a:t>
            </a:fld>
            <a:endParaRPr kern="0">
              <a:solidFill>
                <a:srgbClr val="000000"/>
              </a:solidFill>
              <a:latin typeface="Helvetica Light"/>
              <a:sym typeface="Helvetica Light"/>
            </a:endParaRPr>
          </a:p>
        </p:txBody>
      </p:sp>
    </p:spTree>
    <p:extLst>
      <p:ext uri="{BB962C8B-B14F-4D97-AF65-F5344CB8AC3E}">
        <p14:creationId xmlns:p14="http://schemas.microsoft.com/office/powerpoint/2010/main" val="628222111"/>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152"/>
                                        </p:tgtEl>
                                        <p:attrNameLst>
                                          <p:attrName>style.visibility</p:attrName>
                                        </p:attrNameLst>
                                      </p:cBhvr>
                                      <p:to>
                                        <p:strVal val="visible"/>
                                      </p:to>
                                    </p:set>
                                    <p:animEffect transition="in" filter="dissolve">
                                      <p:cBhvr>
                                        <p:cTn id="7" dur="25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p:tmAbs val="0"/>
                                  </p:iterate>
                                  <p:childTnLst>
                                    <p:set>
                                      <p:cBhvr>
                                        <p:cTn id="11" fill="hold"/>
                                        <p:tgtEl>
                                          <p:spTgt spid="15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iterate>
                                    <p:tmAbs val="0"/>
                                  </p:iterate>
                                  <p:childTnLst>
                                    <p:set>
                                      <p:cBhvr>
                                        <p:cTn id="15" fill="hold"/>
                                        <p:tgtEl>
                                          <p:spTgt spid="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animBg="1" advAuto="0"/>
      <p:bldP spid="153" grpId="0" animBg="1" advAuto="0"/>
      <p:bldP spid="154"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7030" y="1206453"/>
            <a:ext cx="5591614" cy="430887"/>
          </a:xfrm>
          <a:prstGeom prst="rect">
            <a:avLst/>
          </a:prstGeom>
        </p:spPr>
        <p:txBody>
          <a:bodyPr vert="horz" wrap="square" lIns="0" tIns="0" rIns="0" bIns="0" rtlCol="0" anchor="ctr">
            <a:spAutoFit/>
          </a:bodyPr>
          <a:lstStyle/>
          <a:p>
            <a:pPr marL="2333625"/>
            <a:r>
              <a:rPr sz="2800" spc="-4" dirty="0"/>
              <a:t>Su</a:t>
            </a:r>
            <a:r>
              <a:rPr sz="2800" spc="4" dirty="0"/>
              <a:t>p</a:t>
            </a:r>
            <a:r>
              <a:rPr sz="2800" spc="-19" dirty="0"/>
              <a:t>e</a:t>
            </a:r>
            <a:r>
              <a:rPr sz="2800" spc="11" dirty="0"/>
              <a:t>r</a:t>
            </a:r>
            <a:r>
              <a:rPr sz="2800" dirty="0"/>
              <a:t>vised</a:t>
            </a:r>
            <a:r>
              <a:rPr sz="2800" spc="-19" dirty="0"/>
              <a:t> </a:t>
            </a:r>
            <a:r>
              <a:rPr sz="2800" spc="-4" dirty="0"/>
              <a:t>Learning</a:t>
            </a:r>
          </a:p>
        </p:txBody>
      </p:sp>
      <p:sp>
        <p:nvSpPr>
          <p:cNvPr id="3" name="object 3"/>
          <p:cNvSpPr txBox="1"/>
          <p:nvPr/>
        </p:nvSpPr>
        <p:spPr>
          <a:xfrm>
            <a:off x="516255" y="1691529"/>
            <a:ext cx="4845844" cy="300082"/>
          </a:xfrm>
          <a:prstGeom prst="rect">
            <a:avLst/>
          </a:prstGeom>
        </p:spPr>
        <p:txBody>
          <a:bodyPr vert="horz" wrap="square" lIns="0" tIns="0" rIns="0" bIns="0" rtlCol="0">
            <a:spAutoFit/>
          </a:bodyPr>
          <a:lstStyle/>
          <a:p>
            <a:pPr marL="266700" indent="-257175" fontAlgn="auto">
              <a:spcBef>
                <a:spcPts val="0"/>
              </a:spcBef>
              <a:spcAft>
                <a:spcPts val="0"/>
              </a:spcAft>
              <a:buFont typeface="Arial"/>
              <a:buChar char="•"/>
              <a:tabLst>
                <a:tab pos="266700" algn="l"/>
              </a:tabLst>
            </a:pPr>
            <a:r>
              <a:rPr sz="1950" spc="-75" dirty="0">
                <a:solidFill>
                  <a:srgbClr val="000000"/>
                </a:solidFill>
                <a:latin typeface="Calibri"/>
                <a:cs typeface="Calibri"/>
              </a:rPr>
              <a:t>W</a:t>
            </a:r>
            <a:r>
              <a:rPr sz="1950" dirty="0">
                <a:solidFill>
                  <a:srgbClr val="000000"/>
                </a:solidFill>
                <a:latin typeface="Calibri"/>
                <a:cs typeface="Calibri"/>
              </a:rPr>
              <a:t>e</a:t>
            </a:r>
            <a:r>
              <a:rPr sz="1950" spc="-8" dirty="0">
                <a:solidFill>
                  <a:srgbClr val="000000"/>
                </a:solidFill>
                <a:latin typeface="Calibri"/>
                <a:cs typeface="Calibri"/>
              </a:rPr>
              <a:t> </a:t>
            </a:r>
            <a:r>
              <a:rPr sz="1950" spc="-19" dirty="0">
                <a:solidFill>
                  <a:srgbClr val="000000"/>
                </a:solidFill>
                <a:latin typeface="Calibri"/>
                <a:cs typeface="Calibri"/>
              </a:rPr>
              <a:t>c</a:t>
            </a:r>
            <a:r>
              <a:rPr sz="1950" dirty="0">
                <a:solidFill>
                  <a:srgbClr val="000000"/>
                </a:solidFill>
                <a:latin typeface="Calibri"/>
                <a:cs typeface="Calibri"/>
              </a:rPr>
              <a:t>an</a:t>
            </a:r>
            <a:r>
              <a:rPr sz="1950" spc="-4" dirty="0">
                <a:solidFill>
                  <a:srgbClr val="000000"/>
                </a:solidFill>
                <a:latin typeface="Calibri"/>
                <a:cs typeface="Calibri"/>
              </a:rPr>
              <a:t> </a:t>
            </a:r>
            <a:r>
              <a:rPr sz="1950" spc="-45" dirty="0">
                <a:solidFill>
                  <a:srgbClr val="000000"/>
                </a:solidFill>
                <a:latin typeface="Calibri"/>
                <a:cs typeface="Calibri"/>
              </a:rPr>
              <a:t>f</a:t>
            </a:r>
            <a:r>
              <a:rPr sz="1950" spc="-4" dirty="0">
                <a:solidFill>
                  <a:srgbClr val="000000"/>
                </a:solidFill>
                <a:latin typeface="Calibri"/>
                <a:cs typeface="Calibri"/>
              </a:rPr>
              <a:t>ormul</a:t>
            </a:r>
            <a:r>
              <a:rPr sz="1950" spc="-11" dirty="0">
                <a:solidFill>
                  <a:srgbClr val="000000"/>
                </a:solidFill>
                <a:latin typeface="Calibri"/>
                <a:cs typeface="Calibri"/>
              </a:rPr>
              <a:t>a</a:t>
            </a:r>
            <a:r>
              <a:rPr sz="1950" spc="-19" dirty="0">
                <a:solidFill>
                  <a:srgbClr val="000000"/>
                </a:solidFill>
                <a:latin typeface="Calibri"/>
                <a:cs typeface="Calibri"/>
              </a:rPr>
              <a:t>t</a:t>
            </a:r>
            <a:r>
              <a:rPr sz="1950" dirty="0">
                <a:solidFill>
                  <a:srgbClr val="000000"/>
                </a:solidFill>
                <a:latin typeface="Calibri"/>
                <a:cs typeface="Calibri"/>
              </a:rPr>
              <a:t>e</a:t>
            </a:r>
            <a:r>
              <a:rPr sz="1950" spc="-8" dirty="0">
                <a:solidFill>
                  <a:srgbClr val="000000"/>
                </a:solidFill>
                <a:latin typeface="Calibri"/>
                <a:cs typeface="Calibri"/>
              </a:rPr>
              <a:t> </a:t>
            </a:r>
            <a:r>
              <a:rPr sz="1950" dirty="0">
                <a:solidFill>
                  <a:srgbClr val="000000"/>
                </a:solidFill>
                <a:latin typeface="Calibri"/>
                <a:cs typeface="Calibri"/>
              </a:rPr>
              <a:t>th</a:t>
            </a:r>
            <a:r>
              <a:rPr sz="1950" spc="4" dirty="0">
                <a:solidFill>
                  <a:srgbClr val="000000"/>
                </a:solidFill>
                <a:latin typeface="Calibri"/>
                <a:cs typeface="Calibri"/>
              </a:rPr>
              <a:t>i</a:t>
            </a:r>
            <a:r>
              <a:rPr sz="1950" dirty="0">
                <a:solidFill>
                  <a:srgbClr val="000000"/>
                </a:solidFill>
                <a:latin typeface="Calibri"/>
                <a:cs typeface="Calibri"/>
              </a:rPr>
              <a:t>s</a:t>
            </a:r>
            <a:r>
              <a:rPr sz="1950" spc="-8" dirty="0">
                <a:solidFill>
                  <a:srgbClr val="000000"/>
                </a:solidFill>
                <a:latin typeface="Calibri"/>
                <a:cs typeface="Calibri"/>
              </a:rPr>
              <a:t> </a:t>
            </a:r>
            <a:r>
              <a:rPr sz="1950" dirty="0">
                <a:solidFill>
                  <a:srgbClr val="000000"/>
                </a:solidFill>
                <a:latin typeface="Calibri"/>
                <a:cs typeface="Calibri"/>
              </a:rPr>
              <a:t>as</a:t>
            </a:r>
            <a:r>
              <a:rPr sz="1950" spc="-19" dirty="0">
                <a:solidFill>
                  <a:srgbClr val="000000"/>
                </a:solidFill>
                <a:latin typeface="Calibri"/>
                <a:cs typeface="Calibri"/>
              </a:rPr>
              <a:t> </a:t>
            </a:r>
            <a:r>
              <a:rPr sz="1950" spc="-4" dirty="0">
                <a:solidFill>
                  <a:srgbClr val="0000FF"/>
                </a:solidFill>
                <a:latin typeface="Calibri"/>
                <a:cs typeface="Calibri"/>
              </a:rPr>
              <a:t>supe</a:t>
            </a:r>
            <a:r>
              <a:rPr sz="1950" spc="19" dirty="0">
                <a:solidFill>
                  <a:srgbClr val="0000FF"/>
                </a:solidFill>
                <a:latin typeface="Calibri"/>
                <a:cs typeface="Calibri"/>
              </a:rPr>
              <a:t>r</a:t>
            </a:r>
            <a:r>
              <a:rPr sz="1950" dirty="0">
                <a:solidFill>
                  <a:srgbClr val="0000FF"/>
                </a:solidFill>
                <a:latin typeface="Calibri"/>
                <a:cs typeface="Calibri"/>
              </a:rPr>
              <a:t>vis</a:t>
            </a:r>
            <a:r>
              <a:rPr sz="1950" spc="-8" dirty="0">
                <a:solidFill>
                  <a:srgbClr val="0000FF"/>
                </a:solidFill>
                <a:latin typeface="Calibri"/>
                <a:cs typeface="Calibri"/>
              </a:rPr>
              <a:t>e</a:t>
            </a:r>
            <a:r>
              <a:rPr sz="1950" dirty="0">
                <a:solidFill>
                  <a:srgbClr val="0000FF"/>
                </a:solidFill>
                <a:latin typeface="Calibri"/>
                <a:cs typeface="Calibri"/>
              </a:rPr>
              <a:t>d</a:t>
            </a:r>
            <a:r>
              <a:rPr sz="1950" spc="-30" dirty="0">
                <a:solidFill>
                  <a:srgbClr val="0000FF"/>
                </a:solidFill>
                <a:latin typeface="Calibri"/>
                <a:cs typeface="Calibri"/>
              </a:rPr>
              <a:t> </a:t>
            </a:r>
            <a:r>
              <a:rPr sz="1950" dirty="0">
                <a:solidFill>
                  <a:srgbClr val="0000FF"/>
                </a:solidFill>
                <a:latin typeface="Calibri"/>
                <a:cs typeface="Calibri"/>
              </a:rPr>
              <a:t>learning</a:t>
            </a:r>
            <a:r>
              <a:rPr sz="1950" spc="-8" dirty="0">
                <a:solidFill>
                  <a:srgbClr val="000000"/>
                </a:solidFill>
                <a:latin typeface="Calibri"/>
                <a:cs typeface="Calibri"/>
              </a:rPr>
              <a:t>:</a:t>
            </a:r>
            <a:endParaRPr sz="1950" dirty="0">
              <a:solidFill>
                <a:srgbClr val="000000"/>
              </a:solidFill>
              <a:latin typeface="Calibri"/>
              <a:cs typeface="Calibri"/>
            </a:endParaRPr>
          </a:p>
        </p:txBody>
      </p:sp>
      <p:sp>
        <p:nvSpPr>
          <p:cNvPr id="4" name="object 4"/>
          <p:cNvSpPr txBox="1"/>
          <p:nvPr/>
        </p:nvSpPr>
        <p:spPr>
          <a:xfrm>
            <a:off x="516255" y="4200995"/>
            <a:ext cx="8475345" cy="1518364"/>
          </a:xfrm>
          <a:prstGeom prst="rect">
            <a:avLst/>
          </a:prstGeom>
        </p:spPr>
        <p:txBody>
          <a:bodyPr vert="horz" wrap="square" lIns="0" tIns="0" rIns="0" bIns="0" rtlCol="0">
            <a:spAutoFit/>
          </a:bodyPr>
          <a:lstStyle/>
          <a:p>
            <a:pPr marL="266700" indent="-257175" fontAlgn="auto">
              <a:spcBef>
                <a:spcPts val="0"/>
              </a:spcBef>
              <a:spcAft>
                <a:spcPts val="0"/>
              </a:spcAft>
              <a:buFont typeface="Arial"/>
              <a:buChar char="•"/>
              <a:tabLst>
                <a:tab pos="266700" algn="l"/>
              </a:tabLst>
            </a:pPr>
            <a:r>
              <a:rPr sz="1950" dirty="0">
                <a:solidFill>
                  <a:srgbClr val="000000"/>
                </a:solidFill>
                <a:latin typeface="Calibri"/>
                <a:cs typeface="Calibri"/>
              </a:rPr>
              <a:t>In</a:t>
            </a:r>
            <a:r>
              <a:rPr sz="1950" spc="4" dirty="0">
                <a:solidFill>
                  <a:srgbClr val="000000"/>
                </a:solidFill>
                <a:latin typeface="Calibri"/>
                <a:cs typeface="Calibri"/>
              </a:rPr>
              <a:t>p</a:t>
            </a:r>
            <a:r>
              <a:rPr sz="1950" spc="-4" dirty="0">
                <a:solidFill>
                  <a:srgbClr val="000000"/>
                </a:solidFill>
                <a:latin typeface="Calibri"/>
                <a:cs typeface="Calibri"/>
              </a:rPr>
              <a:t>u</a:t>
            </a:r>
            <a:r>
              <a:rPr sz="1950" dirty="0">
                <a:solidFill>
                  <a:srgbClr val="000000"/>
                </a:solidFill>
                <a:latin typeface="Calibri"/>
                <a:cs typeface="Calibri"/>
              </a:rPr>
              <a:t>t</a:t>
            </a:r>
            <a:r>
              <a:rPr sz="1950" spc="-15" dirty="0">
                <a:solidFill>
                  <a:srgbClr val="000000"/>
                </a:solidFill>
                <a:latin typeface="Calibri"/>
                <a:cs typeface="Calibri"/>
              </a:rPr>
              <a:t> </a:t>
            </a:r>
            <a:r>
              <a:rPr sz="1950" spc="-49" dirty="0">
                <a:solidFill>
                  <a:srgbClr val="000000"/>
                </a:solidFill>
                <a:latin typeface="Calibri"/>
                <a:cs typeface="Calibri"/>
              </a:rPr>
              <a:t>f</a:t>
            </a:r>
            <a:r>
              <a:rPr sz="1950" spc="-4" dirty="0">
                <a:solidFill>
                  <a:srgbClr val="000000"/>
                </a:solidFill>
                <a:latin typeface="Calibri"/>
                <a:cs typeface="Calibri"/>
              </a:rPr>
              <a:t>o</a:t>
            </a:r>
            <a:r>
              <a:rPr sz="1950" dirty="0">
                <a:solidFill>
                  <a:srgbClr val="000000"/>
                </a:solidFill>
                <a:latin typeface="Calibri"/>
                <a:cs typeface="Calibri"/>
              </a:rPr>
              <a:t>r an</a:t>
            </a:r>
            <a:r>
              <a:rPr sz="1950" spc="-4" dirty="0">
                <a:solidFill>
                  <a:srgbClr val="000000"/>
                </a:solidFill>
                <a:latin typeface="Calibri"/>
                <a:cs typeface="Calibri"/>
              </a:rPr>
              <a:t> </a:t>
            </a:r>
            <a:r>
              <a:rPr sz="1950" spc="-4" dirty="0">
                <a:solidFill>
                  <a:srgbClr val="0000FF"/>
                </a:solidFill>
                <a:latin typeface="Calibri"/>
                <a:cs typeface="Calibri"/>
              </a:rPr>
              <a:t>objec</a:t>
            </a:r>
            <a:r>
              <a:rPr sz="1950" dirty="0">
                <a:solidFill>
                  <a:srgbClr val="0000FF"/>
                </a:solidFill>
                <a:latin typeface="Calibri"/>
                <a:cs typeface="Calibri"/>
              </a:rPr>
              <a:t>t</a:t>
            </a:r>
            <a:r>
              <a:rPr sz="1950" spc="-4" dirty="0">
                <a:solidFill>
                  <a:srgbClr val="0000FF"/>
                </a:solidFill>
                <a:latin typeface="Calibri"/>
                <a:cs typeface="Calibri"/>
              </a:rPr>
              <a:t> </a:t>
            </a:r>
            <a:r>
              <a:rPr sz="1950" spc="-4" dirty="0">
                <a:solidFill>
                  <a:srgbClr val="000000"/>
                </a:solidFill>
                <a:latin typeface="Calibri"/>
                <a:cs typeface="Calibri"/>
              </a:rPr>
              <a:t>(</a:t>
            </a:r>
            <a:r>
              <a:rPr lang="en-CA" sz="1950" spc="-4" dirty="0">
                <a:solidFill>
                  <a:srgbClr val="000000"/>
                </a:solidFill>
                <a:latin typeface="Calibri"/>
                <a:cs typeface="Calibri"/>
              </a:rPr>
              <a:t>patient</a:t>
            </a:r>
            <a:r>
              <a:rPr sz="1950" dirty="0">
                <a:solidFill>
                  <a:srgbClr val="000000"/>
                </a:solidFill>
                <a:latin typeface="Calibri"/>
                <a:cs typeface="Calibri"/>
              </a:rPr>
              <a:t>)</a:t>
            </a:r>
            <a:r>
              <a:rPr sz="1950" spc="-11" dirty="0">
                <a:solidFill>
                  <a:srgbClr val="000000"/>
                </a:solidFill>
                <a:latin typeface="Calibri"/>
                <a:cs typeface="Calibri"/>
              </a:rPr>
              <a:t> </a:t>
            </a:r>
            <a:r>
              <a:rPr sz="1950" dirty="0">
                <a:solidFill>
                  <a:srgbClr val="000000"/>
                </a:solidFill>
                <a:latin typeface="Calibri"/>
                <a:cs typeface="Calibri"/>
              </a:rPr>
              <a:t>is</a:t>
            </a:r>
            <a:r>
              <a:rPr sz="1950" spc="-11" dirty="0">
                <a:solidFill>
                  <a:srgbClr val="000000"/>
                </a:solidFill>
                <a:latin typeface="Calibri"/>
                <a:cs typeface="Calibri"/>
              </a:rPr>
              <a:t> </a:t>
            </a:r>
            <a:r>
              <a:rPr sz="1950" dirty="0">
                <a:solidFill>
                  <a:srgbClr val="000000"/>
                </a:solidFill>
                <a:latin typeface="Calibri"/>
                <a:cs typeface="Calibri"/>
              </a:rPr>
              <a:t>a </a:t>
            </a:r>
            <a:r>
              <a:rPr sz="1950" spc="-4" dirty="0">
                <a:solidFill>
                  <a:srgbClr val="000000"/>
                </a:solidFill>
                <a:latin typeface="Calibri"/>
                <a:cs typeface="Calibri"/>
              </a:rPr>
              <a:t>s</a:t>
            </a:r>
            <a:r>
              <a:rPr sz="1950" spc="-8" dirty="0">
                <a:solidFill>
                  <a:srgbClr val="000000"/>
                </a:solidFill>
                <a:latin typeface="Calibri"/>
                <a:cs typeface="Calibri"/>
              </a:rPr>
              <a:t>e</a:t>
            </a:r>
            <a:r>
              <a:rPr sz="1950" dirty="0">
                <a:solidFill>
                  <a:srgbClr val="000000"/>
                </a:solidFill>
                <a:latin typeface="Calibri"/>
                <a:cs typeface="Calibri"/>
              </a:rPr>
              <a:t>t</a:t>
            </a:r>
            <a:r>
              <a:rPr sz="1950" spc="-15" dirty="0">
                <a:solidFill>
                  <a:srgbClr val="000000"/>
                </a:solidFill>
                <a:latin typeface="Calibri"/>
                <a:cs typeface="Calibri"/>
              </a:rPr>
              <a:t> </a:t>
            </a:r>
            <a:r>
              <a:rPr sz="1950" spc="-4" dirty="0">
                <a:solidFill>
                  <a:srgbClr val="000000"/>
                </a:solidFill>
                <a:latin typeface="Calibri"/>
                <a:cs typeface="Calibri"/>
              </a:rPr>
              <a:t>o</a:t>
            </a:r>
            <a:r>
              <a:rPr sz="1950" dirty="0">
                <a:solidFill>
                  <a:srgbClr val="000000"/>
                </a:solidFill>
                <a:latin typeface="Calibri"/>
                <a:cs typeface="Calibri"/>
              </a:rPr>
              <a:t>f</a:t>
            </a:r>
            <a:r>
              <a:rPr sz="1950" spc="4" dirty="0">
                <a:solidFill>
                  <a:srgbClr val="000000"/>
                </a:solidFill>
                <a:latin typeface="Calibri"/>
                <a:cs typeface="Calibri"/>
              </a:rPr>
              <a:t> </a:t>
            </a:r>
            <a:r>
              <a:rPr sz="1950" spc="-49" dirty="0">
                <a:solidFill>
                  <a:srgbClr val="0000FF"/>
                </a:solidFill>
                <a:latin typeface="Calibri"/>
                <a:cs typeface="Calibri"/>
              </a:rPr>
              <a:t>f</a:t>
            </a:r>
            <a:r>
              <a:rPr sz="1950" dirty="0">
                <a:solidFill>
                  <a:srgbClr val="0000FF"/>
                </a:solidFill>
                <a:latin typeface="Calibri"/>
                <a:cs typeface="Calibri"/>
              </a:rPr>
              <a:t>e</a:t>
            </a:r>
            <a:r>
              <a:rPr sz="1950" spc="-19" dirty="0">
                <a:solidFill>
                  <a:srgbClr val="0000FF"/>
                </a:solidFill>
                <a:latin typeface="Calibri"/>
                <a:cs typeface="Calibri"/>
              </a:rPr>
              <a:t>a</a:t>
            </a:r>
            <a:r>
              <a:rPr sz="1950" dirty="0">
                <a:solidFill>
                  <a:srgbClr val="0000FF"/>
                </a:solidFill>
                <a:latin typeface="Calibri"/>
                <a:cs typeface="Calibri"/>
              </a:rPr>
              <a:t>tu</a:t>
            </a:r>
            <a:r>
              <a:rPr sz="1950" spc="-23" dirty="0">
                <a:solidFill>
                  <a:srgbClr val="0000FF"/>
                </a:solidFill>
                <a:latin typeface="Calibri"/>
                <a:cs typeface="Calibri"/>
              </a:rPr>
              <a:t>r</a:t>
            </a:r>
            <a:r>
              <a:rPr sz="1950" dirty="0">
                <a:solidFill>
                  <a:srgbClr val="0000FF"/>
                </a:solidFill>
                <a:latin typeface="Calibri"/>
                <a:cs typeface="Calibri"/>
              </a:rPr>
              <a:t>es</a:t>
            </a:r>
            <a:r>
              <a:rPr sz="1950" spc="-26" dirty="0">
                <a:solidFill>
                  <a:srgbClr val="0000FF"/>
                </a:solidFill>
                <a:latin typeface="Calibri"/>
                <a:cs typeface="Calibri"/>
              </a:rPr>
              <a:t> </a:t>
            </a:r>
            <a:r>
              <a:rPr sz="1950" spc="-4" dirty="0">
                <a:solidFill>
                  <a:srgbClr val="000000"/>
                </a:solidFill>
                <a:latin typeface="Calibri"/>
                <a:cs typeface="Calibri"/>
              </a:rPr>
              <a:t>(</a:t>
            </a:r>
            <a:r>
              <a:rPr lang="en-CA" sz="1950" spc="-4" dirty="0">
                <a:solidFill>
                  <a:srgbClr val="000000"/>
                </a:solidFill>
                <a:latin typeface="Calibri"/>
                <a:cs typeface="Calibri"/>
              </a:rPr>
              <a:t>of the </a:t>
            </a:r>
            <a:r>
              <a:rPr lang="en-CA" sz="2000" spc="-15" dirty="0">
                <a:solidFill>
                  <a:srgbClr val="000000"/>
                </a:solidFill>
                <a:latin typeface="Calibri"/>
                <a:cs typeface="Calibri"/>
              </a:rPr>
              <a:t>Cookie Theft descriptions</a:t>
            </a:r>
            <a:r>
              <a:rPr sz="1950" spc="-4" dirty="0">
                <a:solidFill>
                  <a:srgbClr val="000000"/>
                </a:solidFill>
                <a:latin typeface="Calibri"/>
                <a:cs typeface="Calibri"/>
              </a:rPr>
              <a:t>).</a:t>
            </a:r>
            <a:endParaRPr sz="1950" dirty="0">
              <a:solidFill>
                <a:srgbClr val="000000"/>
              </a:solidFill>
              <a:latin typeface="Calibri"/>
              <a:cs typeface="Calibri"/>
            </a:endParaRPr>
          </a:p>
          <a:p>
            <a:pPr marL="266700" indent="-257175" fontAlgn="auto">
              <a:spcBef>
                <a:spcPts val="233"/>
              </a:spcBef>
              <a:spcAft>
                <a:spcPts val="0"/>
              </a:spcAft>
              <a:buFont typeface="Arial"/>
              <a:buChar char="•"/>
              <a:tabLst>
                <a:tab pos="266700" algn="l"/>
              </a:tabLst>
            </a:pPr>
            <a:r>
              <a:rPr sz="1950" spc="-4" dirty="0">
                <a:solidFill>
                  <a:srgbClr val="000000"/>
                </a:solidFill>
                <a:latin typeface="Calibri"/>
                <a:cs typeface="Calibri"/>
              </a:rPr>
              <a:t>Ou</a:t>
            </a:r>
            <a:r>
              <a:rPr sz="1950" spc="4" dirty="0">
                <a:solidFill>
                  <a:srgbClr val="000000"/>
                </a:solidFill>
                <a:latin typeface="Calibri"/>
                <a:cs typeface="Calibri"/>
              </a:rPr>
              <a:t>t</a:t>
            </a:r>
            <a:r>
              <a:rPr sz="1950" spc="-4" dirty="0">
                <a:solidFill>
                  <a:srgbClr val="000000"/>
                </a:solidFill>
                <a:latin typeface="Calibri"/>
                <a:cs typeface="Calibri"/>
              </a:rPr>
              <a:t>pu</a:t>
            </a:r>
            <a:r>
              <a:rPr sz="1950" dirty="0">
                <a:solidFill>
                  <a:srgbClr val="000000"/>
                </a:solidFill>
                <a:latin typeface="Calibri"/>
                <a:cs typeface="Calibri"/>
              </a:rPr>
              <a:t>t</a:t>
            </a:r>
            <a:r>
              <a:rPr sz="1950" spc="-11" dirty="0">
                <a:solidFill>
                  <a:srgbClr val="000000"/>
                </a:solidFill>
                <a:latin typeface="Calibri"/>
                <a:cs typeface="Calibri"/>
              </a:rPr>
              <a:t> </a:t>
            </a:r>
            <a:r>
              <a:rPr sz="1950" dirty="0">
                <a:solidFill>
                  <a:srgbClr val="000000"/>
                </a:solidFill>
                <a:latin typeface="Calibri"/>
                <a:cs typeface="Calibri"/>
              </a:rPr>
              <a:t>is</a:t>
            </a:r>
            <a:r>
              <a:rPr sz="1950" spc="-11" dirty="0">
                <a:solidFill>
                  <a:srgbClr val="000000"/>
                </a:solidFill>
                <a:latin typeface="Calibri"/>
                <a:cs typeface="Calibri"/>
              </a:rPr>
              <a:t> </a:t>
            </a:r>
            <a:r>
              <a:rPr sz="1950" dirty="0">
                <a:solidFill>
                  <a:srgbClr val="000000"/>
                </a:solidFill>
                <a:latin typeface="Calibri"/>
                <a:cs typeface="Calibri"/>
              </a:rPr>
              <a:t>a</a:t>
            </a:r>
            <a:r>
              <a:rPr sz="1950" spc="8" dirty="0">
                <a:solidFill>
                  <a:srgbClr val="000000"/>
                </a:solidFill>
                <a:latin typeface="Calibri"/>
                <a:cs typeface="Calibri"/>
              </a:rPr>
              <a:t> </a:t>
            </a:r>
            <a:r>
              <a:rPr sz="1950" spc="-4" dirty="0">
                <a:solidFill>
                  <a:srgbClr val="000000"/>
                </a:solidFill>
                <a:latin typeface="Calibri"/>
                <a:cs typeface="Calibri"/>
              </a:rPr>
              <a:t>desi</a:t>
            </a:r>
            <a:r>
              <a:rPr sz="1950" spc="-19" dirty="0">
                <a:solidFill>
                  <a:srgbClr val="000000"/>
                </a:solidFill>
                <a:latin typeface="Calibri"/>
                <a:cs typeface="Calibri"/>
              </a:rPr>
              <a:t>r</a:t>
            </a:r>
            <a:r>
              <a:rPr sz="1950" dirty="0">
                <a:solidFill>
                  <a:srgbClr val="000000"/>
                </a:solidFill>
                <a:latin typeface="Calibri"/>
                <a:cs typeface="Calibri"/>
              </a:rPr>
              <a:t>ed</a:t>
            </a:r>
            <a:r>
              <a:rPr sz="1950" spc="-38" dirty="0">
                <a:solidFill>
                  <a:srgbClr val="000000"/>
                </a:solidFill>
                <a:latin typeface="Calibri"/>
                <a:cs typeface="Calibri"/>
              </a:rPr>
              <a:t> </a:t>
            </a:r>
            <a:r>
              <a:rPr sz="1950" dirty="0">
                <a:solidFill>
                  <a:srgbClr val="0000FF"/>
                </a:solidFill>
                <a:latin typeface="Calibri"/>
                <a:cs typeface="Calibri"/>
              </a:rPr>
              <a:t>class</a:t>
            </a:r>
            <a:r>
              <a:rPr sz="1950" spc="-19" dirty="0">
                <a:solidFill>
                  <a:srgbClr val="0000FF"/>
                </a:solidFill>
                <a:latin typeface="Calibri"/>
                <a:cs typeface="Calibri"/>
              </a:rPr>
              <a:t> </a:t>
            </a:r>
            <a:r>
              <a:rPr sz="1950" dirty="0">
                <a:solidFill>
                  <a:srgbClr val="0000FF"/>
                </a:solidFill>
                <a:latin typeface="Calibri"/>
                <a:cs typeface="Calibri"/>
              </a:rPr>
              <a:t>label</a:t>
            </a:r>
            <a:r>
              <a:rPr sz="1950" spc="-19" dirty="0">
                <a:solidFill>
                  <a:srgbClr val="0000FF"/>
                </a:solidFill>
                <a:latin typeface="Calibri"/>
                <a:cs typeface="Calibri"/>
              </a:rPr>
              <a:t> </a:t>
            </a:r>
            <a:r>
              <a:rPr sz="1950" spc="-4" dirty="0">
                <a:solidFill>
                  <a:srgbClr val="000000"/>
                </a:solidFill>
                <a:latin typeface="Calibri"/>
                <a:cs typeface="Calibri"/>
              </a:rPr>
              <a:t>(wh</a:t>
            </a:r>
            <a:r>
              <a:rPr sz="1950" spc="-11" dirty="0">
                <a:solidFill>
                  <a:srgbClr val="000000"/>
                </a:solidFill>
                <a:latin typeface="Calibri"/>
                <a:cs typeface="Calibri"/>
              </a:rPr>
              <a:t>e</a:t>
            </a:r>
            <a:r>
              <a:rPr sz="1950" dirty="0">
                <a:solidFill>
                  <a:srgbClr val="000000"/>
                </a:solidFill>
                <a:latin typeface="Calibri"/>
                <a:cs typeface="Calibri"/>
              </a:rPr>
              <a:t>ther</a:t>
            </a:r>
            <a:r>
              <a:rPr sz="1950" spc="-19" dirty="0">
                <a:solidFill>
                  <a:srgbClr val="000000"/>
                </a:solidFill>
                <a:latin typeface="Calibri"/>
                <a:cs typeface="Calibri"/>
              </a:rPr>
              <a:t> </a:t>
            </a:r>
            <a:r>
              <a:rPr lang="en-CA" sz="1950" spc="-4" dirty="0">
                <a:solidFill>
                  <a:srgbClr val="000000"/>
                </a:solidFill>
                <a:latin typeface="Calibri"/>
                <a:cs typeface="Calibri"/>
              </a:rPr>
              <a:t>patient has Alzheimer or not</a:t>
            </a:r>
            <a:r>
              <a:rPr sz="1950" spc="-4" dirty="0">
                <a:solidFill>
                  <a:srgbClr val="000000"/>
                </a:solidFill>
                <a:latin typeface="Calibri"/>
                <a:cs typeface="Calibri"/>
              </a:rPr>
              <a:t>).</a:t>
            </a:r>
            <a:endParaRPr sz="1950" dirty="0">
              <a:solidFill>
                <a:srgbClr val="000000"/>
              </a:solidFill>
              <a:latin typeface="Calibri"/>
              <a:cs typeface="Calibri"/>
            </a:endParaRPr>
          </a:p>
          <a:p>
            <a:pPr marL="266700" indent="-257175" fontAlgn="auto">
              <a:spcBef>
                <a:spcPts val="236"/>
              </a:spcBef>
              <a:spcAft>
                <a:spcPts val="0"/>
              </a:spcAft>
              <a:buFont typeface="Arial"/>
              <a:buChar char="•"/>
              <a:tabLst>
                <a:tab pos="266700" algn="l"/>
              </a:tabLst>
            </a:pPr>
            <a:r>
              <a:rPr sz="1950" dirty="0">
                <a:solidFill>
                  <a:srgbClr val="000000"/>
                </a:solidFill>
                <a:latin typeface="Calibri"/>
                <a:cs typeface="Calibri"/>
              </a:rPr>
              <a:t>Goal</a:t>
            </a:r>
            <a:r>
              <a:rPr sz="1950" spc="-4" dirty="0">
                <a:solidFill>
                  <a:srgbClr val="000000"/>
                </a:solidFill>
                <a:latin typeface="Calibri"/>
                <a:cs typeface="Calibri"/>
              </a:rPr>
              <a:t> o</a:t>
            </a:r>
            <a:r>
              <a:rPr sz="1950" dirty="0">
                <a:solidFill>
                  <a:srgbClr val="000000"/>
                </a:solidFill>
                <a:latin typeface="Calibri"/>
                <a:cs typeface="Calibri"/>
              </a:rPr>
              <a:t>f</a:t>
            </a:r>
            <a:r>
              <a:rPr sz="1950" spc="-8" dirty="0">
                <a:solidFill>
                  <a:srgbClr val="000000"/>
                </a:solidFill>
                <a:latin typeface="Calibri"/>
                <a:cs typeface="Calibri"/>
              </a:rPr>
              <a:t> </a:t>
            </a:r>
            <a:r>
              <a:rPr sz="1950" spc="-4" dirty="0">
                <a:solidFill>
                  <a:srgbClr val="0000FF"/>
                </a:solidFill>
                <a:latin typeface="Calibri"/>
                <a:cs typeface="Calibri"/>
              </a:rPr>
              <a:t>supe</a:t>
            </a:r>
            <a:r>
              <a:rPr sz="1950" spc="19" dirty="0">
                <a:solidFill>
                  <a:srgbClr val="0000FF"/>
                </a:solidFill>
                <a:latin typeface="Calibri"/>
                <a:cs typeface="Calibri"/>
              </a:rPr>
              <a:t>r</a:t>
            </a:r>
            <a:r>
              <a:rPr sz="1950" dirty="0">
                <a:solidFill>
                  <a:srgbClr val="0000FF"/>
                </a:solidFill>
                <a:latin typeface="Calibri"/>
                <a:cs typeface="Calibri"/>
              </a:rPr>
              <a:t>vised</a:t>
            </a:r>
            <a:r>
              <a:rPr sz="1950" spc="-38" dirty="0">
                <a:solidFill>
                  <a:srgbClr val="0000FF"/>
                </a:solidFill>
                <a:latin typeface="Calibri"/>
                <a:cs typeface="Calibri"/>
              </a:rPr>
              <a:t> </a:t>
            </a:r>
            <a:r>
              <a:rPr sz="1950" dirty="0">
                <a:solidFill>
                  <a:srgbClr val="0000FF"/>
                </a:solidFill>
                <a:latin typeface="Calibri"/>
                <a:cs typeface="Calibri"/>
              </a:rPr>
              <a:t>learning</a:t>
            </a:r>
            <a:r>
              <a:rPr sz="1950" spc="-8" dirty="0">
                <a:solidFill>
                  <a:srgbClr val="000000"/>
                </a:solidFill>
                <a:latin typeface="Calibri"/>
                <a:cs typeface="Calibri"/>
              </a:rPr>
              <a:t>:</a:t>
            </a:r>
            <a:endParaRPr sz="1950" dirty="0">
              <a:solidFill>
                <a:srgbClr val="000000"/>
              </a:solidFill>
              <a:latin typeface="Calibri"/>
              <a:cs typeface="Calibri"/>
            </a:endParaRPr>
          </a:p>
          <a:p>
            <a:pPr marL="567214" lvl="1" indent="-214789" fontAlgn="auto">
              <a:spcBef>
                <a:spcPts val="217"/>
              </a:spcBef>
              <a:spcAft>
                <a:spcPts val="0"/>
              </a:spcAft>
              <a:buClr>
                <a:srgbClr val="008000"/>
              </a:buClr>
              <a:buFont typeface="Arial"/>
              <a:buChar char="–"/>
              <a:tabLst>
                <a:tab pos="567690" algn="l"/>
              </a:tabLst>
            </a:pPr>
            <a:r>
              <a:rPr sz="1650" spc="-11" dirty="0">
                <a:solidFill>
                  <a:srgbClr val="008000"/>
                </a:solidFill>
                <a:latin typeface="Calibri"/>
                <a:cs typeface="Calibri"/>
              </a:rPr>
              <a:t>Use</a:t>
            </a:r>
            <a:r>
              <a:rPr sz="1650" spc="8" dirty="0">
                <a:solidFill>
                  <a:srgbClr val="008000"/>
                </a:solidFill>
                <a:latin typeface="Calibri"/>
                <a:cs typeface="Calibri"/>
              </a:rPr>
              <a:t> </a:t>
            </a:r>
            <a:r>
              <a:rPr sz="1650" spc="-15" dirty="0">
                <a:solidFill>
                  <a:srgbClr val="008000"/>
                </a:solidFill>
                <a:latin typeface="Calibri"/>
                <a:cs typeface="Calibri"/>
              </a:rPr>
              <a:t>d</a:t>
            </a:r>
            <a:r>
              <a:rPr sz="1650" spc="-26" dirty="0">
                <a:solidFill>
                  <a:srgbClr val="008000"/>
                </a:solidFill>
                <a:latin typeface="Calibri"/>
                <a:cs typeface="Calibri"/>
              </a:rPr>
              <a:t>a</a:t>
            </a:r>
            <a:r>
              <a:rPr sz="1650" spc="-30" dirty="0">
                <a:solidFill>
                  <a:srgbClr val="008000"/>
                </a:solidFill>
                <a:latin typeface="Calibri"/>
                <a:cs typeface="Calibri"/>
              </a:rPr>
              <a:t>t</a:t>
            </a:r>
            <a:r>
              <a:rPr sz="1650" spc="-11" dirty="0">
                <a:solidFill>
                  <a:srgbClr val="008000"/>
                </a:solidFill>
                <a:latin typeface="Calibri"/>
                <a:cs typeface="Calibri"/>
              </a:rPr>
              <a:t>a</a:t>
            </a:r>
            <a:r>
              <a:rPr sz="1650" spc="-4" dirty="0">
                <a:solidFill>
                  <a:srgbClr val="008000"/>
                </a:solidFill>
                <a:latin typeface="Calibri"/>
                <a:cs typeface="Calibri"/>
              </a:rPr>
              <a:t> </a:t>
            </a:r>
            <a:r>
              <a:rPr sz="1650" spc="-30" dirty="0">
                <a:solidFill>
                  <a:srgbClr val="008000"/>
                </a:solidFill>
                <a:latin typeface="Calibri"/>
                <a:cs typeface="Calibri"/>
              </a:rPr>
              <a:t>t</a:t>
            </a:r>
            <a:r>
              <a:rPr sz="1650" spc="-11" dirty="0">
                <a:solidFill>
                  <a:srgbClr val="008000"/>
                </a:solidFill>
                <a:latin typeface="Calibri"/>
                <a:cs typeface="Calibri"/>
              </a:rPr>
              <a:t>o</a:t>
            </a:r>
            <a:r>
              <a:rPr sz="1650" spc="4" dirty="0">
                <a:solidFill>
                  <a:srgbClr val="008000"/>
                </a:solidFill>
                <a:latin typeface="Calibri"/>
                <a:cs typeface="Calibri"/>
              </a:rPr>
              <a:t> </a:t>
            </a:r>
            <a:r>
              <a:rPr sz="1650" spc="-8" dirty="0">
                <a:solidFill>
                  <a:srgbClr val="008000"/>
                </a:solidFill>
                <a:latin typeface="Calibri"/>
                <a:cs typeface="Calibri"/>
              </a:rPr>
              <a:t>wri</a:t>
            </a:r>
            <a:r>
              <a:rPr sz="1650" spc="-26" dirty="0">
                <a:solidFill>
                  <a:srgbClr val="008000"/>
                </a:solidFill>
                <a:latin typeface="Calibri"/>
                <a:cs typeface="Calibri"/>
              </a:rPr>
              <a:t>t</a:t>
            </a:r>
            <a:r>
              <a:rPr sz="1650" spc="-11" dirty="0">
                <a:solidFill>
                  <a:srgbClr val="008000"/>
                </a:solidFill>
                <a:latin typeface="Calibri"/>
                <a:cs typeface="Calibri"/>
              </a:rPr>
              <a:t>e</a:t>
            </a:r>
            <a:r>
              <a:rPr sz="1650" dirty="0">
                <a:solidFill>
                  <a:srgbClr val="008000"/>
                </a:solidFill>
                <a:latin typeface="Calibri"/>
                <a:cs typeface="Calibri"/>
              </a:rPr>
              <a:t> </a:t>
            </a:r>
            <a:r>
              <a:rPr sz="1650" spc="-11" dirty="0">
                <a:solidFill>
                  <a:srgbClr val="008000"/>
                </a:solidFill>
                <a:latin typeface="Calibri"/>
                <a:cs typeface="Calibri"/>
              </a:rPr>
              <a:t>a</a:t>
            </a:r>
            <a:r>
              <a:rPr sz="1650" spc="8" dirty="0">
                <a:solidFill>
                  <a:srgbClr val="008000"/>
                </a:solidFill>
                <a:latin typeface="Calibri"/>
                <a:cs typeface="Calibri"/>
              </a:rPr>
              <a:t> </a:t>
            </a:r>
            <a:r>
              <a:rPr sz="1650" spc="-15" dirty="0">
                <a:solidFill>
                  <a:srgbClr val="008000"/>
                </a:solidFill>
                <a:latin typeface="Calibri"/>
                <a:cs typeface="Calibri"/>
              </a:rPr>
              <a:t>p</a:t>
            </a:r>
            <a:r>
              <a:rPr sz="1650" spc="-34" dirty="0">
                <a:solidFill>
                  <a:srgbClr val="008000"/>
                </a:solidFill>
                <a:latin typeface="Calibri"/>
                <a:cs typeface="Calibri"/>
              </a:rPr>
              <a:t>r</a:t>
            </a:r>
            <a:r>
              <a:rPr sz="1650" spc="-11" dirty="0">
                <a:solidFill>
                  <a:srgbClr val="008000"/>
                </a:solidFill>
                <a:latin typeface="Calibri"/>
                <a:cs typeface="Calibri"/>
              </a:rPr>
              <a:t>og</a:t>
            </a:r>
            <a:r>
              <a:rPr sz="1650" spc="-45" dirty="0">
                <a:solidFill>
                  <a:srgbClr val="008000"/>
                </a:solidFill>
                <a:latin typeface="Calibri"/>
                <a:cs typeface="Calibri"/>
              </a:rPr>
              <a:t>r</a:t>
            </a:r>
            <a:r>
              <a:rPr sz="1650" spc="-11" dirty="0">
                <a:solidFill>
                  <a:srgbClr val="008000"/>
                </a:solidFill>
                <a:latin typeface="Calibri"/>
                <a:cs typeface="Calibri"/>
              </a:rPr>
              <a:t>am</a:t>
            </a:r>
            <a:r>
              <a:rPr sz="1650" spc="-4" dirty="0">
                <a:solidFill>
                  <a:srgbClr val="008000"/>
                </a:solidFill>
                <a:latin typeface="Calibri"/>
                <a:cs typeface="Calibri"/>
              </a:rPr>
              <a:t> </a:t>
            </a:r>
            <a:r>
              <a:rPr sz="1650" spc="-11" dirty="0">
                <a:solidFill>
                  <a:srgbClr val="008000"/>
                </a:solidFill>
                <a:latin typeface="Calibri"/>
                <a:cs typeface="Calibri"/>
              </a:rPr>
              <a:t>mapping</a:t>
            </a:r>
            <a:r>
              <a:rPr sz="1650" spc="-4" dirty="0">
                <a:solidFill>
                  <a:srgbClr val="008000"/>
                </a:solidFill>
                <a:latin typeface="Calibri"/>
                <a:cs typeface="Calibri"/>
              </a:rPr>
              <a:t> </a:t>
            </a:r>
            <a:r>
              <a:rPr sz="1650" spc="-11" dirty="0">
                <a:solidFill>
                  <a:srgbClr val="008000"/>
                </a:solidFill>
                <a:latin typeface="Calibri"/>
                <a:cs typeface="Calibri"/>
              </a:rPr>
              <a:t>f</a:t>
            </a:r>
            <a:r>
              <a:rPr sz="1650" spc="-34" dirty="0">
                <a:solidFill>
                  <a:srgbClr val="008000"/>
                </a:solidFill>
                <a:latin typeface="Calibri"/>
                <a:cs typeface="Calibri"/>
              </a:rPr>
              <a:t>r</a:t>
            </a:r>
            <a:r>
              <a:rPr sz="1650" spc="-11" dirty="0">
                <a:solidFill>
                  <a:srgbClr val="008000"/>
                </a:solidFill>
                <a:latin typeface="Calibri"/>
                <a:cs typeface="Calibri"/>
              </a:rPr>
              <a:t>om</a:t>
            </a:r>
            <a:r>
              <a:rPr sz="1650" spc="-4" dirty="0">
                <a:solidFill>
                  <a:srgbClr val="008000"/>
                </a:solidFill>
                <a:latin typeface="Calibri"/>
                <a:cs typeface="Calibri"/>
              </a:rPr>
              <a:t> </a:t>
            </a:r>
            <a:r>
              <a:rPr sz="1650" spc="-49" dirty="0">
                <a:solidFill>
                  <a:srgbClr val="008000"/>
                </a:solidFill>
                <a:latin typeface="Calibri"/>
                <a:cs typeface="Calibri"/>
              </a:rPr>
              <a:t>f</a:t>
            </a:r>
            <a:r>
              <a:rPr sz="1650" spc="-11" dirty="0">
                <a:solidFill>
                  <a:srgbClr val="008000"/>
                </a:solidFill>
                <a:latin typeface="Calibri"/>
                <a:cs typeface="Calibri"/>
              </a:rPr>
              <a:t>e</a:t>
            </a:r>
            <a:r>
              <a:rPr sz="1650" spc="-30" dirty="0">
                <a:solidFill>
                  <a:srgbClr val="008000"/>
                </a:solidFill>
                <a:latin typeface="Calibri"/>
                <a:cs typeface="Calibri"/>
              </a:rPr>
              <a:t>a</a:t>
            </a:r>
            <a:r>
              <a:rPr sz="1650" spc="-8" dirty="0">
                <a:solidFill>
                  <a:srgbClr val="008000"/>
                </a:solidFill>
                <a:latin typeface="Calibri"/>
                <a:cs typeface="Calibri"/>
              </a:rPr>
              <a:t>tu</a:t>
            </a:r>
            <a:r>
              <a:rPr sz="1650" spc="-30" dirty="0">
                <a:solidFill>
                  <a:srgbClr val="008000"/>
                </a:solidFill>
                <a:latin typeface="Calibri"/>
                <a:cs typeface="Calibri"/>
              </a:rPr>
              <a:t>r</a:t>
            </a:r>
            <a:r>
              <a:rPr sz="1650" spc="-8" dirty="0">
                <a:solidFill>
                  <a:srgbClr val="008000"/>
                </a:solidFill>
                <a:latin typeface="Calibri"/>
                <a:cs typeface="Calibri"/>
              </a:rPr>
              <a:t>es</a:t>
            </a:r>
            <a:r>
              <a:rPr sz="1650" spc="11" dirty="0">
                <a:solidFill>
                  <a:srgbClr val="008000"/>
                </a:solidFill>
                <a:latin typeface="Calibri"/>
                <a:cs typeface="Calibri"/>
              </a:rPr>
              <a:t> </a:t>
            </a:r>
            <a:r>
              <a:rPr sz="1650" spc="-30" dirty="0">
                <a:solidFill>
                  <a:srgbClr val="008000"/>
                </a:solidFill>
                <a:latin typeface="Calibri"/>
                <a:cs typeface="Calibri"/>
              </a:rPr>
              <a:t>t</a:t>
            </a:r>
            <a:r>
              <a:rPr sz="1650" spc="-11" dirty="0">
                <a:solidFill>
                  <a:srgbClr val="008000"/>
                </a:solidFill>
                <a:latin typeface="Calibri"/>
                <a:cs typeface="Calibri"/>
              </a:rPr>
              <a:t>o</a:t>
            </a:r>
            <a:r>
              <a:rPr sz="1650" spc="4" dirty="0">
                <a:solidFill>
                  <a:srgbClr val="008000"/>
                </a:solidFill>
                <a:latin typeface="Calibri"/>
                <a:cs typeface="Calibri"/>
              </a:rPr>
              <a:t> </a:t>
            </a:r>
            <a:r>
              <a:rPr sz="1650" spc="-8" dirty="0">
                <a:solidFill>
                  <a:srgbClr val="008000"/>
                </a:solidFill>
                <a:latin typeface="Calibri"/>
                <a:cs typeface="Calibri"/>
              </a:rPr>
              <a:t>labels.</a:t>
            </a:r>
            <a:endParaRPr sz="1650" dirty="0">
              <a:solidFill>
                <a:srgbClr val="000000"/>
              </a:solidFill>
              <a:latin typeface="Calibri"/>
              <a:cs typeface="Calibri"/>
            </a:endParaRPr>
          </a:p>
          <a:p>
            <a:pPr marL="567214" lvl="1" indent="-214789" fontAlgn="auto">
              <a:spcBef>
                <a:spcPts val="199"/>
              </a:spcBef>
              <a:spcAft>
                <a:spcPts val="0"/>
              </a:spcAft>
              <a:buClr>
                <a:srgbClr val="008000"/>
              </a:buClr>
              <a:buFont typeface="Arial"/>
              <a:buChar char="–"/>
              <a:tabLst>
                <a:tab pos="567690" algn="l"/>
              </a:tabLst>
            </a:pPr>
            <a:r>
              <a:rPr sz="1650" spc="-8" dirty="0">
                <a:solidFill>
                  <a:srgbClr val="000000"/>
                </a:solidFill>
                <a:latin typeface="Calibri"/>
                <a:cs typeface="Calibri"/>
              </a:rPr>
              <a:t>P</a:t>
            </a:r>
            <a:r>
              <a:rPr sz="1650" spc="-34" dirty="0">
                <a:solidFill>
                  <a:srgbClr val="000000"/>
                </a:solidFill>
                <a:latin typeface="Calibri"/>
                <a:cs typeface="Calibri"/>
              </a:rPr>
              <a:t>r</a:t>
            </a:r>
            <a:r>
              <a:rPr sz="1650" spc="-11" dirty="0">
                <a:solidFill>
                  <a:srgbClr val="000000"/>
                </a:solidFill>
                <a:latin typeface="Calibri"/>
                <a:cs typeface="Calibri"/>
              </a:rPr>
              <a:t>og</a:t>
            </a:r>
            <a:r>
              <a:rPr sz="1650" spc="-45" dirty="0">
                <a:solidFill>
                  <a:srgbClr val="000000"/>
                </a:solidFill>
                <a:latin typeface="Calibri"/>
                <a:cs typeface="Calibri"/>
              </a:rPr>
              <a:t>r</a:t>
            </a:r>
            <a:r>
              <a:rPr sz="1650" spc="-11" dirty="0">
                <a:solidFill>
                  <a:srgbClr val="000000"/>
                </a:solidFill>
                <a:latin typeface="Calibri"/>
                <a:cs typeface="Calibri"/>
              </a:rPr>
              <a:t>am</a:t>
            </a:r>
            <a:r>
              <a:rPr sz="1650" spc="4" dirty="0">
                <a:solidFill>
                  <a:srgbClr val="000000"/>
                </a:solidFill>
                <a:latin typeface="Calibri"/>
                <a:cs typeface="Calibri"/>
              </a:rPr>
              <a:t> </a:t>
            </a:r>
            <a:r>
              <a:rPr sz="1650" spc="-15" dirty="0">
                <a:solidFill>
                  <a:srgbClr val="000000"/>
                </a:solidFill>
                <a:latin typeface="Calibri"/>
                <a:cs typeface="Calibri"/>
              </a:rPr>
              <a:t>p</a:t>
            </a:r>
            <a:r>
              <a:rPr sz="1650" spc="-26" dirty="0">
                <a:solidFill>
                  <a:srgbClr val="000000"/>
                </a:solidFill>
                <a:latin typeface="Calibri"/>
                <a:cs typeface="Calibri"/>
              </a:rPr>
              <a:t>r</a:t>
            </a:r>
            <a:r>
              <a:rPr sz="1650" spc="-8" dirty="0">
                <a:solidFill>
                  <a:srgbClr val="000000"/>
                </a:solidFill>
                <a:latin typeface="Calibri"/>
                <a:cs typeface="Calibri"/>
              </a:rPr>
              <a:t>edi</a:t>
            </a:r>
            <a:r>
              <a:rPr sz="1650" spc="-19" dirty="0">
                <a:solidFill>
                  <a:srgbClr val="000000"/>
                </a:solidFill>
                <a:latin typeface="Calibri"/>
                <a:cs typeface="Calibri"/>
              </a:rPr>
              <a:t>c</a:t>
            </a:r>
            <a:r>
              <a:rPr sz="1650" spc="-8" dirty="0">
                <a:solidFill>
                  <a:srgbClr val="000000"/>
                </a:solidFill>
                <a:latin typeface="Calibri"/>
                <a:cs typeface="Calibri"/>
              </a:rPr>
              <a:t>ts</a:t>
            </a:r>
            <a:r>
              <a:rPr sz="1650" spc="-4" dirty="0">
                <a:solidFill>
                  <a:srgbClr val="000000"/>
                </a:solidFill>
                <a:latin typeface="Calibri"/>
                <a:cs typeface="Calibri"/>
              </a:rPr>
              <a:t> </a:t>
            </a:r>
            <a:r>
              <a:rPr sz="1650" spc="-11" dirty="0">
                <a:solidFill>
                  <a:srgbClr val="000000"/>
                </a:solidFill>
                <a:latin typeface="Calibri"/>
                <a:cs typeface="Calibri"/>
              </a:rPr>
              <a:t>wh</a:t>
            </a:r>
            <a:r>
              <a:rPr sz="1650" spc="-26" dirty="0">
                <a:solidFill>
                  <a:srgbClr val="000000"/>
                </a:solidFill>
                <a:latin typeface="Calibri"/>
                <a:cs typeface="Calibri"/>
              </a:rPr>
              <a:t>e</a:t>
            </a:r>
            <a:r>
              <a:rPr sz="1650" spc="-8" dirty="0">
                <a:solidFill>
                  <a:srgbClr val="000000"/>
                </a:solidFill>
                <a:latin typeface="Calibri"/>
                <a:cs typeface="Calibri"/>
              </a:rPr>
              <a:t>ther</a:t>
            </a:r>
            <a:r>
              <a:rPr sz="1650" spc="8" dirty="0">
                <a:solidFill>
                  <a:srgbClr val="000000"/>
                </a:solidFill>
                <a:latin typeface="Calibri"/>
                <a:cs typeface="Calibri"/>
              </a:rPr>
              <a:t> </a:t>
            </a:r>
            <a:r>
              <a:rPr lang="en-CA" sz="1650" spc="-45" dirty="0">
                <a:solidFill>
                  <a:srgbClr val="000000"/>
                </a:solidFill>
                <a:latin typeface="Calibri"/>
                <a:cs typeface="Calibri"/>
              </a:rPr>
              <a:t>patient has Alzheimer </a:t>
            </a:r>
            <a:r>
              <a:rPr sz="1650" spc="-11" dirty="0">
                <a:solidFill>
                  <a:srgbClr val="000000"/>
                </a:solidFill>
                <a:latin typeface="Calibri"/>
                <a:cs typeface="Calibri"/>
              </a:rPr>
              <a:t>(</a:t>
            </a:r>
            <a:r>
              <a:rPr sz="1650" spc="-26" dirty="0">
                <a:solidFill>
                  <a:srgbClr val="000000"/>
                </a:solidFill>
                <a:latin typeface="Calibri"/>
                <a:cs typeface="Calibri"/>
              </a:rPr>
              <a:t>e</a:t>
            </a:r>
            <a:r>
              <a:rPr sz="1650" spc="-23" dirty="0">
                <a:solidFill>
                  <a:srgbClr val="000000"/>
                </a:solidFill>
                <a:latin typeface="Calibri"/>
                <a:cs typeface="Calibri"/>
              </a:rPr>
              <a:t>v</a:t>
            </a:r>
            <a:r>
              <a:rPr sz="1650" spc="-11" dirty="0">
                <a:solidFill>
                  <a:srgbClr val="000000"/>
                </a:solidFill>
                <a:latin typeface="Calibri"/>
                <a:cs typeface="Calibri"/>
              </a:rPr>
              <a:t>en</a:t>
            </a:r>
            <a:r>
              <a:rPr sz="1650" spc="8" dirty="0">
                <a:solidFill>
                  <a:srgbClr val="000000"/>
                </a:solidFill>
                <a:latin typeface="Calibri"/>
                <a:cs typeface="Calibri"/>
              </a:rPr>
              <a:t> </a:t>
            </a:r>
            <a:r>
              <a:rPr sz="1650" spc="-8" dirty="0">
                <a:solidFill>
                  <a:srgbClr val="000000"/>
                </a:solidFill>
                <a:latin typeface="Calibri"/>
                <a:cs typeface="Calibri"/>
              </a:rPr>
              <a:t>with</a:t>
            </a:r>
            <a:r>
              <a:rPr sz="1650" spc="-4" dirty="0">
                <a:solidFill>
                  <a:srgbClr val="000000"/>
                </a:solidFill>
                <a:latin typeface="Calibri"/>
                <a:cs typeface="Calibri"/>
              </a:rPr>
              <a:t> </a:t>
            </a:r>
            <a:r>
              <a:rPr lang="en-CA" sz="1650" spc="-15" dirty="0">
                <a:solidFill>
                  <a:srgbClr val="000000"/>
                </a:solidFill>
                <a:latin typeface="Calibri"/>
                <a:cs typeface="Calibri"/>
              </a:rPr>
              <a:t>new Cookie Theft descriptions</a:t>
            </a:r>
            <a:r>
              <a:rPr sz="1650" spc="-8" dirty="0">
                <a:solidFill>
                  <a:srgbClr val="000000"/>
                </a:solidFill>
                <a:latin typeface="Calibri"/>
                <a:cs typeface="Calibri"/>
              </a:rPr>
              <a:t>).</a:t>
            </a:r>
            <a:endParaRPr sz="1650" dirty="0">
              <a:solidFill>
                <a:srgbClr val="000000"/>
              </a:solidFill>
              <a:latin typeface="Calibri"/>
              <a:cs typeface="Calibri"/>
            </a:endParaRPr>
          </a:p>
        </p:txBody>
      </p:sp>
      <p:sp>
        <p:nvSpPr>
          <p:cNvPr id="7" name="object 7"/>
          <p:cNvSpPr/>
          <p:nvPr/>
        </p:nvSpPr>
        <p:spPr>
          <a:xfrm>
            <a:off x="5744146" y="2515172"/>
            <a:ext cx="857250" cy="194309"/>
          </a:xfrm>
          <a:custGeom>
            <a:avLst/>
            <a:gdLst/>
            <a:ahLst/>
            <a:cxnLst/>
            <a:rect l="l" t="t" r="r" b="b"/>
            <a:pathLst>
              <a:path w="1143000" h="259080">
                <a:moveTo>
                  <a:pt x="1013460" y="0"/>
                </a:moveTo>
                <a:lnTo>
                  <a:pt x="1013460" y="64770"/>
                </a:lnTo>
                <a:lnTo>
                  <a:pt x="0" y="64770"/>
                </a:lnTo>
                <a:lnTo>
                  <a:pt x="0" y="194310"/>
                </a:lnTo>
                <a:lnTo>
                  <a:pt x="1013460" y="194310"/>
                </a:lnTo>
                <a:lnTo>
                  <a:pt x="1013460" y="259079"/>
                </a:lnTo>
                <a:lnTo>
                  <a:pt x="1143000" y="129539"/>
                </a:lnTo>
                <a:lnTo>
                  <a:pt x="1013460" y="0"/>
                </a:lnTo>
                <a:close/>
              </a:path>
            </a:pathLst>
          </a:custGeom>
          <a:solidFill>
            <a:srgbClr val="0000FF"/>
          </a:solidFill>
        </p:spPr>
        <p:txBody>
          <a:bodyPr wrap="square" lIns="0" tIns="0" rIns="0" bIns="0" rtlCol="0"/>
          <a:lstStyle/>
          <a:p>
            <a:pPr fontAlgn="auto">
              <a:spcBef>
                <a:spcPts val="0"/>
              </a:spcBef>
              <a:spcAft>
                <a:spcPts val="0"/>
              </a:spcAft>
            </a:pPr>
            <a:endParaRPr sz="1350">
              <a:solidFill>
                <a:srgbClr val="000000"/>
              </a:solidFill>
              <a:latin typeface="Helvetica Light"/>
            </a:endParaRPr>
          </a:p>
        </p:txBody>
      </p:sp>
      <p:sp>
        <p:nvSpPr>
          <p:cNvPr id="8" name="object 8"/>
          <p:cNvSpPr/>
          <p:nvPr/>
        </p:nvSpPr>
        <p:spPr>
          <a:xfrm>
            <a:off x="5744146" y="2515172"/>
            <a:ext cx="857250" cy="194309"/>
          </a:xfrm>
          <a:custGeom>
            <a:avLst/>
            <a:gdLst/>
            <a:ahLst/>
            <a:cxnLst/>
            <a:rect l="l" t="t" r="r" b="b"/>
            <a:pathLst>
              <a:path w="1143000" h="259080">
                <a:moveTo>
                  <a:pt x="0" y="64770"/>
                </a:moveTo>
                <a:lnTo>
                  <a:pt x="1013460" y="64770"/>
                </a:lnTo>
                <a:lnTo>
                  <a:pt x="1013460" y="0"/>
                </a:lnTo>
                <a:lnTo>
                  <a:pt x="1143000" y="129539"/>
                </a:lnTo>
                <a:lnTo>
                  <a:pt x="1013460" y="259079"/>
                </a:lnTo>
                <a:lnTo>
                  <a:pt x="1013460" y="194310"/>
                </a:lnTo>
                <a:lnTo>
                  <a:pt x="0" y="194310"/>
                </a:lnTo>
                <a:lnTo>
                  <a:pt x="0" y="64770"/>
                </a:lnTo>
                <a:close/>
              </a:path>
            </a:pathLst>
          </a:custGeom>
          <a:ln w="25907">
            <a:solidFill>
              <a:srgbClr val="0000BB"/>
            </a:solidFill>
          </a:ln>
        </p:spPr>
        <p:txBody>
          <a:bodyPr wrap="square" lIns="0" tIns="0" rIns="0" bIns="0" rtlCol="0"/>
          <a:lstStyle/>
          <a:p>
            <a:pPr fontAlgn="auto">
              <a:spcBef>
                <a:spcPts val="0"/>
              </a:spcBef>
              <a:spcAft>
                <a:spcPts val="0"/>
              </a:spcAft>
            </a:pPr>
            <a:endParaRPr sz="1350">
              <a:solidFill>
                <a:srgbClr val="000000"/>
              </a:solidFill>
              <a:latin typeface="Helvetica Light"/>
            </a:endParaRPr>
          </a:p>
        </p:txBody>
      </p:sp>
      <p:sp>
        <p:nvSpPr>
          <p:cNvPr id="9" name="object 9"/>
          <p:cNvSpPr/>
          <p:nvPr/>
        </p:nvSpPr>
        <p:spPr>
          <a:xfrm>
            <a:off x="5737289" y="2823783"/>
            <a:ext cx="857250" cy="194309"/>
          </a:xfrm>
          <a:custGeom>
            <a:avLst/>
            <a:gdLst/>
            <a:ahLst/>
            <a:cxnLst/>
            <a:rect l="l" t="t" r="r" b="b"/>
            <a:pathLst>
              <a:path w="1143000" h="259080">
                <a:moveTo>
                  <a:pt x="1013459" y="0"/>
                </a:moveTo>
                <a:lnTo>
                  <a:pt x="1013459" y="64770"/>
                </a:lnTo>
                <a:lnTo>
                  <a:pt x="0" y="64770"/>
                </a:lnTo>
                <a:lnTo>
                  <a:pt x="0" y="194310"/>
                </a:lnTo>
                <a:lnTo>
                  <a:pt x="1013459" y="194310"/>
                </a:lnTo>
                <a:lnTo>
                  <a:pt x="1013459" y="259080"/>
                </a:lnTo>
                <a:lnTo>
                  <a:pt x="1143000" y="129540"/>
                </a:lnTo>
                <a:lnTo>
                  <a:pt x="1013459" y="0"/>
                </a:lnTo>
                <a:close/>
              </a:path>
            </a:pathLst>
          </a:custGeom>
          <a:solidFill>
            <a:srgbClr val="0000FF"/>
          </a:solidFill>
        </p:spPr>
        <p:txBody>
          <a:bodyPr wrap="square" lIns="0" tIns="0" rIns="0" bIns="0" rtlCol="0"/>
          <a:lstStyle/>
          <a:p>
            <a:pPr fontAlgn="auto">
              <a:spcBef>
                <a:spcPts val="0"/>
              </a:spcBef>
              <a:spcAft>
                <a:spcPts val="0"/>
              </a:spcAft>
            </a:pPr>
            <a:endParaRPr sz="1350">
              <a:solidFill>
                <a:srgbClr val="000000"/>
              </a:solidFill>
              <a:latin typeface="Helvetica Light"/>
            </a:endParaRPr>
          </a:p>
        </p:txBody>
      </p:sp>
      <p:sp>
        <p:nvSpPr>
          <p:cNvPr id="10" name="object 10"/>
          <p:cNvSpPr/>
          <p:nvPr/>
        </p:nvSpPr>
        <p:spPr>
          <a:xfrm>
            <a:off x="5737289" y="2823783"/>
            <a:ext cx="857250" cy="194309"/>
          </a:xfrm>
          <a:custGeom>
            <a:avLst/>
            <a:gdLst/>
            <a:ahLst/>
            <a:cxnLst/>
            <a:rect l="l" t="t" r="r" b="b"/>
            <a:pathLst>
              <a:path w="1143000" h="259080">
                <a:moveTo>
                  <a:pt x="0" y="64770"/>
                </a:moveTo>
                <a:lnTo>
                  <a:pt x="1013459" y="64770"/>
                </a:lnTo>
                <a:lnTo>
                  <a:pt x="1013459" y="0"/>
                </a:lnTo>
                <a:lnTo>
                  <a:pt x="1143000" y="129540"/>
                </a:lnTo>
                <a:lnTo>
                  <a:pt x="1013459" y="259080"/>
                </a:lnTo>
                <a:lnTo>
                  <a:pt x="1013459" y="194310"/>
                </a:lnTo>
                <a:lnTo>
                  <a:pt x="0" y="194310"/>
                </a:lnTo>
                <a:lnTo>
                  <a:pt x="0" y="64770"/>
                </a:lnTo>
                <a:close/>
              </a:path>
            </a:pathLst>
          </a:custGeom>
          <a:ln w="25908">
            <a:solidFill>
              <a:srgbClr val="0000BB"/>
            </a:solidFill>
          </a:ln>
        </p:spPr>
        <p:txBody>
          <a:bodyPr wrap="square" lIns="0" tIns="0" rIns="0" bIns="0" rtlCol="0"/>
          <a:lstStyle/>
          <a:p>
            <a:pPr fontAlgn="auto">
              <a:spcBef>
                <a:spcPts val="0"/>
              </a:spcBef>
              <a:spcAft>
                <a:spcPts val="0"/>
              </a:spcAft>
            </a:pPr>
            <a:endParaRPr sz="1350">
              <a:solidFill>
                <a:srgbClr val="000000"/>
              </a:solidFill>
              <a:latin typeface="Helvetica Light"/>
            </a:endParaRPr>
          </a:p>
        </p:txBody>
      </p:sp>
      <p:sp>
        <p:nvSpPr>
          <p:cNvPr id="11" name="object 11"/>
          <p:cNvSpPr/>
          <p:nvPr/>
        </p:nvSpPr>
        <p:spPr>
          <a:xfrm>
            <a:off x="5737289" y="3132393"/>
            <a:ext cx="857250" cy="194309"/>
          </a:xfrm>
          <a:custGeom>
            <a:avLst/>
            <a:gdLst/>
            <a:ahLst/>
            <a:cxnLst/>
            <a:rect l="l" t="t" r="r" b="b"/>
            <a:pathLst>
              <a:path w="1143000" h="259079">
                <a:moveTo>
                  <a:pt x="1013459" y="0"/>
                </a:moveTo>
                <a:lnTo>
                  <a:pt x="1013459" y="64769"/>
                </a:lnTo>
                <a:lnTo>
                  <a:pt x="0" y="64769"/>
                </a:lnTo>
                <a:lnTo>
                  <a:pt x="0" y="194310"/>
                </a:lnTo>
                <a:lnTo>
                  <a:pt x="1013459" y="194310"/>
                </a:lnTo>
                <a:lnTo>
                  <a:pt x="1013459" y="259079"/>
                </a:lnTo>
                <a:lnTo>
                  <a:pt x="1143000" y="129539"/>
                </a:lnTo>
                <a:lnTo>
                  <a:pt x="1013459" y="0"/>
                </a:lnTo>
                <a:close/>
              </a:path>
            </a:pathLst>
          </a:custGeom>
          <a:solidFill>
            <a:srgbClr val="0000FF"/>
          </a:solidFill>
        </p:spPr>
        <p:txBody>
          <a:bodyPr wrap="square" lIns="0" tIns="0" rIns="0" bIns="0" rtlCol="0"/>
          <a:lstStyle/>
          <a:p>
            <a:pPr fontAlgn="auto">
              <a:spcBef>
                <a:spcPts val="0"/>
              </a:spcBef>
              <a:spcAft>
                <a:spcPts val="0"/>
              </a:spcAft>
            </a:pPr>
            <a:endParaRPr sz="1350">
              <a:solidFill>
                <a:srgbClr val="000000"/>
              </a:solidFill>
              <a:latin typeface="Helvetica Light"/>
            </a:endParaRPr>
          </a:p>
        </p:txBody>
      </p:sp>
      <p:sp>
        <p:nvSpPr>
          <p:cNvPr id="12" name="object 12"/>
          <p:cNvSpPr/>
          <p:nvPr/>
        </p:nvSpPr>
        <p:spPr>
          <a:xfrm>
            <a:off x="5737289" y="3132393"/>
            <a:ext cx="857250" cy="194309"/>
          </a:xfrm>
          <a:custGeom>
            <a:avLst/>
            <a:gdLst/>
            <a:ahLst/>
            <a:cxnLst/>
            <a:rect l="l" t="t" r="r" b="b"/>
            <a:pathLst>
              <a:path w="1143000" h="259079">
                <a:moveTo>
                  <a:pt x="0" y="64769"/>
                </a:moveTo>
                <a:lnTo>
                  <a:pt x="1013459" y="64769"/>
                </a:lnTo>
                <a:lnTo>
                  <a:pt x="1013459" y="0"/>
                </a:lnTo>
                <a:lnTo>
                  <a:pt x="1143000" y="129539"/>
                </a:lnTo>
                <a:lnTo>
                  <a:pt x="1013459" y="259079"/>
                </a:lnTo>
                <a:lnTo>
                  <a:pt x="1013459" y="194310"/>
                </a:lnTo>
                <a:lnTo>
                  <a:pt x="0" y="194310"/>
                </a:lnTo>
                <a:lnTo>
                  <a:pt x="0" y="64769"/>
                </a:lnTo>
                <a:close/>
              </a:path>
            </a:pathLst>
          </a:custGeom>
          <a:ln w="25907">
            <a:solidFill>
              <a:srgbClr val="0000BB"/>
            </a:solidFill>
          </a:ln>
        </p:spPr>
        <p:txBody>
          <a:bodyPr wrap="square" lIns="0" tIns="0" rIns="0" bIns="0" rtlCol="0"/>
          <a:lstStyle/>
          <a:p>
            <a:pPr fontAlgn="auto">
              <a:spcBef>
                <a:spcPts val="0"/>
              </a:spcBef>
              <a:spcAft>
                <a:spcPts val="0"/>
              </a:spcAft>
            </a:pPr>
            <a:endParaRPr sz="1350">
              <a:solidFill>
                <a:srgbClr val="000000"/>
              </a:solidFill>
              <a:latin typeface="Helvetica Light"/>
            </a:endParaRPr>
          </a:p>
        </p:txBody>
      </p:sp>
      <p:sp>
        <p:nvSpPr>
          <p:cNvPr id="13" name="object 13"/>
          <p:cNvSpPr/>
          <p:nvPr/>
        </p:nvSpPr>
        <p:spPr>
          <a:xfrm>
            <a:off x="5737289" y="3386139"/>
            <a:ext cx="857250" cy="194309"/>
          </a:xfrm>
          <a:custGeom>
            <a:avLst/>
            <a:gdLst/>
            <a:ahLst/>
            <a:cxnLst/>
            <a:rect l="l" t="t" r="r" b="b"/>
            <a:pathLst>
              <a:path w="1143000" h="259079">
                <a:moveTo>
                  <a:pt x="1013459" y="0"/>
                </a:moveTo>
                <a:lnTo>
                  <a:pt x="1013459" y="64770"/>
                </a:lnTo>
                <a:lnTo>
                  <a:pt x="0" y="64770"/>
                </a:lnTo>
                <a:lnTo>
                  <a:pt x="0" y="194310"/>
                </a:lnTo>
                <a:lnTo>
                  <a:pt x="1013459" y="194310"/>
                </a:lnTo>
                <a:lnTo>
                  <a:pt x="1013459" y="259080"/>
                </a:lnTo>
                <a:lnTo>
                  <a:pt x="1143000" y="129539"/>
                </a:lnTo>
                <a:lnTo>
                  <a:pt x="1013459" y="0"/>
                </a:lnTo>
                <a:close/>
              </a:path>
            </a:pathLst>
          </a:custGeom>
          <a:solidFill>
            <a:srgbClr val="0000FF"/>
          </a:solidFill>
        </p:spPr>
        <p:txBody>
          <a:bodyPr wrap="square" lIns="0" tIns="0" rIns="0" bIns="0" rtlCol="0"/>
          <a:lstStyle/>
          <a:p>
            <a:pPr fontAlgn="auto">
              <a:spcBef>
                <a:spcPts val="0"/>
              </a:spcBef>
              <a:spcAft>
                <a:spcPts val="0"/>
              </a:spcAft>
            </a:pPr>
            <a:endParaRPr sz="1350">
              <a:solidFill>
                <a:srgbClr val="000000"/>
              </a:solidFill>
              <a:latin typeface="Helvetica Light"/>
            </a:endParaRPr>
          </a:p>
        </p:txBody>
      </p:sp>
      <p:sp>
        <p:nvSpPr>
          <p:cNvPr id="14" name="object 14"/>
          <p:cNvSpPr/>
          <p:nvPr/>
        </p:nvSpPr>
        <p:spPr>
          <a:xfrm>
            <a:off x="5737289" y="3386139"/>
            <a:ext cx="857250" cy="194309"/>
          </a:xfrm>
          <a:custGeom>
            <a:avLst/>
            <a:gdLst/>
            <a:ahLst/>
            <a:cxnLst/>
            <a:rect l="l" t="t" r="r" b="b"/>
            <a:pathLst>
              <a:path w="1143000" h="259079">
                <a:moveTo>
                  <a:pt x="0" y="64770"/>
                </a:moveTo>
                <a:lnTo>
                  <a:pt x="1013459" y="64770"/>
                </a:lnTo>
                <a:lnTo>
                  <a:pt x="1013459" y="0"/>
                </a:lnTo>
                <a:lnTo>
                  <a:pt x="1143000" y="129539"/>
                </a:lnTo>
                <a:lnTo>
                  <a:pt x="1013459" y="259080"/>
                </a:lnTo>
                <a:lnTo>
                  <a:pt x="1013459" y="194310"/>
                </a:lnTo>
                <a:lnTo>
                  <a:pt x="0" y="194310"/>
                </a:lnTo>
                <a:lnTo>
                  <a:pt x="0" y="64770"/>
                </a:lnTo>
                <a:close/>
              </a:path>
            </a:pathLst>
          </a:custGeom>
          <a:ln w="25908">
            <a:solidFill>
              <a:srgbClr val="0000BB"/>
            </a:solidFill>
          </a:ln>
        </p:spPr>
        <p:txBody>
          <a:bodyPr wrap="square" lIns="0" tIns="0" rIns="0" bIns="0" rtlCol="0"/>
          <a:lstStyle/>
          <a:p>
            <a:pPr fontAlgn="auto">
              <a:spcBef>
                <a:spcPts val="0"/>
              </a:spcBef>
              <a:spcAft>
                <a:spcPts val="0"/>
              </a:spcAft>
            </a:pPr>
            <a:endParaRPr sz="1350">
              <a:solidFill>
                <a:srgbClr val="000000"/>
              </a:solidFill>
              <a:latin typeface="Helvetica Light"/>
            </a:endParaRPr>
          </a:p>
        </p:txBody>
      </p:sp>
      <p:sp>
        <p:nvSpPr>
          <p:cNvPr id="15" name="object 15"/>
          <p:cNvSpPr/>
          <p:nvPr/>
        </p:nvSpPr>
        <p:spPr>
          <a:xfrm>
            <a:off x="5728145" y="3663888"/>
            <a:ext cx="857250" cy="194309"/>
          </a:xfrm>
          <a:custGeom>
            <a:avLst/>
            <a:gdLst/>
            <a:ahLst/>
            <a:cxnLst/>
            <a:rect l="l" t="t" r="r" b="b"/>
            <a:pathLst>
              <a:path w="1143000" h="259079">
                <a:moveTo>
                  <a:pt x="1013459" y="0"/>
                </a:moveTo>
                <a:lnTo>
                  <a:pt x="1013459" y="64770"/>
                </a:lnTo>
                <a:lnTo>
                  <a:pt x="0" y="64770"/>
                </a:lnTo>
                <a:lnTo>
                  <a:pt x="0" y="194310"/>
                </a:lnTo>
                <a:lnTo>
                  <a:pt x="1013459" y="194310"/>
                </a:lnTo>
                <a:lnTo>
                  <a:pt x="1013459" y="259080"/>
                </a:lnTo>
                <a:lnTo>
                  <a:pt x="1143000" y="129540"/>
                </a:lnTo>
                <a:lnTo>
                  <a:pt x="1013459" y="0"/>
                </a:lnTo>
                <a:close/>
              </a:path>
            </a:pathLst>
          </a:custGeom>
          <a:solidFill>
            <a:srgbClr val="0000FF"/>
          </a:solidFill>
        </p:spPr>
        <p:txBody>
          <a:bodyPr wrap="square" lIns="0" tIns="0" rIns="0" bIns="0" rtlCol="0"/>
          <a:lstStyle/>
          <a:p>
            <a:pPr fontAlgn="auto">
              <a:spcBef>
                <a:spcPts val="0"/>
              </a:spcBef>
              <a:spcAft>
                <a:spcPts val="0"/>
              </a:spcAft>
            </a:pPr>
            <a:endParaRPr sz="1350">
              <a:solidFill>
                <a:srgbClr val="000000"/>
              </a:solidFill>
              <a:latin typeface="Helvetica Light"/>
            </a:endParaRPr>
          </a:p>
        </p:txBody>
      </p:sp>
      <p:sp>
        <p:nvSpPr>
          <p:cNvPr id="16" name="object 16"/>
          <p:cNvSpPr/>
          <p:nvPr/>
        </p:nvSpPr>
        <p:spPr>
          <a:xfrm>
            <a:off x="5728145" y="3663888"/>
            <a:ext cx="857250" cy="194309"/>
          </a:xfrm>
          <a:custGeom>
            <a:avLst/>
            <a:gdLst/>
            <a:ahLst/>
            <a:cxnLst/>
            <a:rect l="l" t="t" r="r" b="b"/>
            <a:pathLst>
              <a:path w="1143000" h="259079">
                <a:moveTo>
                  <a:pt x="0" y="64770"/>
                </a:moveTo>
                <a:lnTo>
                  <a:pt x="1013459" y="64770"/>
                </a:lnTo>
                <a:lnTo>
                  <a:pt x="1013459" y="0"/>
                </a:lnTo>
                <a:lnTo>
                  <a:pt x="1143000" y="129540"/>
                </a:lnTo>
                <a:lnTo>
                  <a:pt x="1013459" y="259080"/>
                </a:lnTo>
                <a:lnTo>
                  <a:pt x="1013459" y="194310"/>
                </a:lnTo>
                <a:lnTo>
                  <a:pt x="0" y="194310"/>
                </a:lnTo>
                <a:lnTo>
                  <a:pt x="0" y="64770"/>
                </a:lnTo>
                <a:close/>
              </a:path>
            </a:pathLst>
          </a:custGeom>
          <a:ln w="25908">
            <a:solidFill>
              <a:srgbClr val="0000BB"/>
            </a:solidFill>
          </a:ln>
        </p:spPr>
        <p:txBody>
          <a:bodyPr wrap="square" lIns="0" tIns="0" rIns="0" bIns="0" rtlCol="0"/>
          <a:lstStyle/>
          <a:p>
            <a:pPr fontAlgn="auto">
              <a:spcBef>
                <a:spcPts val="0"/>
              </a:spcBef>
              <a:spcAft>
                <a:spcPts val="0"/>
              </a:spcAft>
            </a:pPr>
            <a:endParaRPr sz="1350">
              <a:solidFill>
                <a:srgbClr val="000000"/>
              </a:solidFill>
              <a:latin typeface="Helvetica Light"/>
            </a:endParaRPr>
          </a:p>
        </p:txBody>
      </p:sp>
      <p:graphicFrame>
        <p:nvGraphicFramePr>
          <p:cNvPr id="5" name="object 5"/>
          <p:cNvGraphicFramePr>
            <a:graphicFrameLocks noGrp="1"/>
          </p:cNvGraphicFramePr>
          <p:nvPr>
            <p:extLst/>
          </p:nvPr>
        </p:nvGraphicFramePr>
        <p:xfrm>
          <a:off x="413003" y="2116094"/>
          <a:ext cx="5191263" cy="1783810"/>
        </p:xfrm>
        <a:graphic>
          <a:graphicData uri="http://schemas.openxmlformats.org/drawingml/2006/table">
            <a:tbl>
              <a:tblPr firstRow="1" bandRow="1">
                <a:tableStyleId>{2D5ABB26-0587-4C30-8999-92F81FD0307C}</a:tableStyleId>
              </a:tblPr>
              <a:tblGrid>
                <a:gridCol w="17526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837249">
                  <a:extLst>
                    <a:ext uri="{9D8B030D-6E8A-4147-A177-3AD203B41FA5}">
                      <a16:colId xmlns:a16="http://schemas.microsoft.com/office/drawing/2014/main" val="20004"/>
                    </a:ext>
                  </a:extLst>
                </a:gridCol>
                <a:gridCol w="1153614">
                  <a:extLst>
                    <a:ext uri="{9D8B030D-6E8A-4147-A177-3AD203B41FA5}">
                      <a16:colId xmlns:a16="http://schemas.microsoft.com/office/drawing/2014/main" val="20006"/>
                    </a:ext>
                  </a:extLst>
                </a:gridCol>
              </a:tblGrid>
              <a:tr h="282649">
                <a:tc>
                  <a:txBody>
                    <a:bodyPr/>
                    <a:lstStyle/>
                    <a:p>
                      <a:pPr marL="85090">
                        <a:lnSpc>
                          <a:spcPct val="100000"/>
                        </a:lnSpc>
                      </a:pPr>
                      <a:r>
                        <a:rPr lang="en-CA" sz="1400" b="1" dirty="0" smtClean="0">
                          <a:solidFill>
                            <a:srgbClr val="FFFFFF"/>
                          </a:solidFill>
                          <a:latin typeface="Calibri"/>
                          <a:cs typeface="Calibri"/>
                        </a:rPr>
                        <a:t>Avg. sentence length</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00FF"/>
                    </a:solidFill>
                  </a:tcPr>
                </a:tc>
                <a:tc>
                  <a:txBody>
                    <a:bodyPr/>
                    <a:lstStyle/>
                    <a:p>
                      <a:pPr marL="85090">
                        <a:lnSpc>
                          <a:spcPct val="100000"/>
                        </a:lnSpc>
                      </a:pPr>
                      <a:r>
                        <a:rPr lang="en-CA" sz="1400" b="1" dirty="0" smtClean="0">
                          <a:solidFill>
                            <a:srgbClr val="FFFFFF"/>
                          </a:solidFill>
                          <a:latin typeface="Calibri"/>
                          <a:cs typeface="Calibri"/>
                        </a:rPr>
                        <a:t>Mention Mother</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00FF"/>
                    </a:solidFill>
                  </a:tcPr>
                </a:tc>
                <a:tc>
                  <a:txBody>
                    <a:bodyPr/>
                    <a:lstStyle/>
                    <a:p>
                      <a:pPr marL="85725">
                        <a:lnSpc>
                          <a:spcPct val="100000"/>
                        </a:lnSpc>
                      </a:pPr>
                      <a:r>
                        <a:rPr lang="en-CA" sz="1400" b="1" dirty="0" smtClean="0">
                          <a:solidFill>
                            <a:srgbClr val="FFFFFF"/>
                          </a:solidFill>
                          <a:latin typeface="Calibri"/>
                          <a:cs typeface="Calibri"/>
                        </a:rPr>
                        <a:t>Lexical diversity</a:t>
                      </a:r>
                      <a:endParaRPr sz="1400" dirty="0">
                        <a:latin typeface="Calibri"/>
                        <a:cs typeface="Calibri"/>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0000FF"/>
                    </a:solidFill>
                  </a:tcPr>
                </a:tc>
                <a:tc>
                  <a:txBody>
                    <a:bodyPr/>
                    <a:lstStyle/>
                    <a:p>
                      <a:pPr marL="85725">
                        <a:lnSpc>
                          <a:spcPct val="100000"/>
                        </a:lnSpc>
                      </a:pPr>
                      <a:r>
                        <a:rPr sz="1400" b="1" dirty="0">
                          <a:solidFill>
                            <a:srgbClr val="FFFFFF"/>
                          </a:solidFill>
                          <a:latin typeface="Calibri"/>
                          <a:cs typeface="Calibri"/>
                        </a:rPr>
                        <a:t>…</a:t>
                      </a:r>
                      <a:endParaRPr sz="1400" dirty="0">
                        <a:latin typeface="Calibri"/>
                        <a:cs typeface="Calibri"/>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0000FF"/>
                    </a:solidFill>
                  </a:tcPr>
                </a:tc>
                <a:extLst>
                  <a:ext uri="{0D108BD9-81ED-4DB2-BD59-A6C34878D82A}">
                    <a16:rowId xmlns:a16="http://schemas.microsoft.com/office/drawing/2014/main" val="10000"/>
                  </a:ext>
                </a:extLst>
              </a:tr>
              <a:tr h="263930">
                <a:tc>
                  <a:txBody>
                    <a:bodyPr/>
                    <a:lstStyle/>
                    <a:p>
                      <a:pPr algn="ctr">
                        <a:lnSpc>
                          <a:spcPct val="100000"/>
                        </a:lnSpc>
                      </a:pPr>
                      <a:r>
                        <a:rPr lang="en-CA" sz="1400" dirty="0" smtClean="0">
                          <a:latin typeface="Calibri"/>
                          <a:cs typeface="Calibri"/>
                        </a:rPr>
                        <a:t>6</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AFF"/>
                    </a:solidFill>
                  </a:tcPr>
                </a:tc>
                <a:tc>
                  <a:txBody>
                    <a:bodyPr/>
                    <a:lstStyle/>
                    <a:p>
                      <a:pPr marL="153035" algn="ctr">
                        <a:lnSpc>
                          <a:spcPct val="100000"/>
                        </a:lnSpc>
                      </a:pPr>
                      <a:r>
                        <a:rPr lang="en-CA" sz="1400" dirty="0" smtClean="0">
                          <a:latin typeface="Calibri"/>
                          <a:cs typeface="Calibri"/>
                        </a:rPr>
                        <a:t>0</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AFF"/>
                    </a:solidFill>
                  </a:tcPr>
                </a:tc>
                <a:tc>
                  <a:txBody>
                    <a:bodyPr/>
                    <a:lstStyle/>
                    <a:p>
                      <a:pPr algn="ctr">
                        <a:lnSpc>
                          <a:spcPct val="100000"/>
                        </a:lnSpc>
                      </a:pPr>
                      <a:r>
                        <a:rPr sz="1400" dirty="0" smtClean="0">
                          <a:latin typeface="Calibri"/>
                          <a:cs typeface="Calibri"/>
                        </a:rPr>
                        <a:t>0</a:t>
                      </a:r>
                      <a:r>
                        <a:rPr lang="en-CA" sz="1400" dirty="0" smtClean="0">
                          <a:latin typeface="Calibri"/>
                          <a:cs typeface="Calibri"/>
                        </a:rPr>
                        <a:t>.4</a:t>
                      </a:r>
                      <a:endParaRPr sz="1400" dirty="0">
                        <a:latin typeface="Calibri"/>
                        <a:cs typeface="Calibri"/>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CAFF"/>
                    </a:solidFill>
                  </a:tcPr>
                </a:tc>
                <a:tc>
                  <a:txBody>
                    <a:bodyPr/>
                    <a:lstStyle/>
                    <a:p>
                      <a:endParaRPr sz="1400">
                        <a:latin typeface="Calibri"/>
                        <a:cs typeface="Calibri"/>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CAFF"/>
                    </a:solidFill>
                  </a:tcPr>
                </a:tc>
                <a:extLst>
                  <a:ext uri="{0D108BD9-81ED-4DB2-BD59-A6C34878D82A}">
                    <a16:rowId xmlns:a16="http://schemas.microsoft.com/office/drawing/2014/main" val="10001"/>
                  </a:ext>
                </a:extLst>
              </a:tr>
              <a:tr h="273290">
                <a:tc>
                  <a:txBody>
                    <a:bodyPr/>
                    <a:lstStyle/>
                    <a:p>
                      <a:pPr marL="114935">
                        <a:lnSpc>
                          <a:spcPct val="100000"/>
                        </a:lnSpc>
                      </a:pPr>
                      <a:r>
                        <a:rPr lang="en-CA" sz="1400" dirty="0" smtClean="0">
                          <a:latin typeface="Calibri"/>
                          <a:cs typeface="Calibri"/>
                        </a:rPr>
                        <a:t>10</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FF"/>
                    </a:solidFill>
                  </a:tcPr>
                </a:tc>
                <a:tc>
                  <a:txBody>
                    <a:bodyPr/>
                    <a:lstStyle/>
                    <a:p>
                      <a:pPr marL="153035" algn="ctr">
                        <a:lnSpc>
                          <a:spcPct val="100000"/>
                        </a:lnSpc>
                      </a:pPr>
                      <a:r>
                        <a:rPr lang="en-CA" sz="1400" dirty="0" smtClean="0">
                          <a:latin typeface="Calibri"/>
                          <a:cs typeface="Calibri"/>
                        </a:rPr>
                        <a:t>1</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FF"/>
                    </a:solidFill>
                  </a:tcPr>
                </a:tc>
                <a:tc>
                  <a:txBody>
                    <a:bodyPr/>
                    <a:lstStyle/>
                    <a:p>
                      <a:pPr algn="ctr">
                        <a:lnSpc>
                          <a:spcPct val="100000"/>
                        </a:lnSpc>
                      </a:pPr>
                      <a:r>
                        <a:rPr sz="1400" dirty="0" smtClean="0">
                          <a:latin typeface="Calibri"/>
                          <a:cs typeface="Calibri"/>
                        </a:rPr>
                        <a:t>0</a:t>
                      </a:r>
                      <a:r>
                        <a:rPr lang="en-CA" sz="1400" dirty="0" smtClean="0">
                          <a:latin typeface="Calibri"/>
                          <a:cs typeface="Calibri"/>
                        </a:rPr>
                        <a:t>.2</a:t>
                      </a:r>
                      <a:endParaRPr sz="1400" dirty="0">
                        <a:latin typeface="Calibri"/>
                        <a:cs typeface="Calibri"/>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FF"/>
                    </a:solidFill>
                  </a:tcPr>
                </a:tc>
                <a:tc>
                  <a:txBody>
                    <a:bodyPr/>
                    <a:lstStyle/>
                    <a:p>
                      <a:endParaRPr sz="1400">
                        <a:latin typeface="Calibri"/>
                        <a:cs typeface="Calibri"/>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FF"/>
                    </a:solidFill>
                  </a:tcPr>
                </a:tc>
                <a:extLst>
                  <a:ext uri="{0D108BD9-81ED-4DB2-BD59-A6C34878D82A}">
                    <a16:rowId xmlns:a16="http://schemas.microsoft.com/office/drawing/2014/main" val="10002"/>
                  </a:ext>
                </a:extLst>
              </a:tr>
              <a:tr h="273290">
                <a:tc>
                  <a:txBody>
                    <a:bodyPr/>
                    <a:lstStyle/>
                    <a:p>
                      <a:pPr algn="ctr">
                        <a:lnSpc>
                          <a:spcPct val="100000"/>
                        </a:lnSpc>
                      </a:pPr>
                      <a:r>
                        <a:rPr lang="en-CA" sz="1400" dirty="0" smtClean="0">
                          <a:latin typeface="Calibri"/>
                          <a:cs typeface="Calibri"/>
                        </a:rPr>
                        <a:t>6</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FF"/>
                    </a:solidFill>
                  </a:tcPr>
                </a:tc>
                <a:tc>
                  <a:txBody>
                    <a:bodyPr/>
                    <a:lstStyle/>
                    <a:p>
                      <a:pPr algn="ctr">
                        <a:lnSpc>
                          <a:spcPct val="100000"/>
                        </a:lnSpc>
                      </a:pPr>
                      <a:r>
                        <a:rPr lang="en-CA" sz="1400" dirty="0" smtClean="0">
                          <a:latin typeface="Calibri"/>
                          <a:cs typeface="Calibri"/>
                        </a:rPr>
                        <a:t>   </a:t>
                      </a:r>
                      <a:r>
                        <a:rPr sz="1400" dirty="0" smtClean="0">
                          <a:latin typeface="Calibri"/>
                          <a:cs typeface="Calibri"/>
                        </a:rPr>
                        <a:t>0</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FF"/>
                    </a:solidFill>
                  </a:tcPr>
                </a:tc>
                <a:tc>
                  <a:txBody>
                    <a:bodyPr/>
                    <a:lstStyle/>
                    <a:p>
                      <a:pPr algn="ctr">
                        <a:lnSpc>
                          <a:spcPct val="100000"/>
                        </a:lnSpc>
                      </a:pPr>
                      <a:r>
                        <a:rPr sz="1400" dirty="0" smtClean="0">
                          <a:latin typeface="Calibri"/>
                          <a:cs typeface="Calibri"/>
                        </a:rPr>
                        <a:t>0</a:t>
                      </a:r>
                      <a:r>
                        <a:rPr lang="en-CA" sz="1400" dirty="0" smtClean="0">
                          <a:latin typeface="Calibri"/>
                          <a:cs typeface="Calibri"/>
                        </a:rPr>
                        <a:t>.3</a:t>
                      </a:r>
                      <a:endParaRPr sz="1400" dirty="0">
                        <a:latin typeface="Calibri"/>
                        <a:cs typeface="Calibri"/>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CAFF"/>
                    </a:solidFill>
                  </a:tcPr>
                </a:tc>
                <a:tc>
                  <a:txBody>
                    <a:bodyPr/>
                    <a:lstStyle/>
                    <a:p>
                      <a:endParaRPr sz="1400">
                        <a:latin typeface="Calibri"/>
                        <a:cs typeface="Calibri"/>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CAFF"/>
                    </a:solidFill>
                  </a:tcPr>
                </a:tc>
                <a:extLst>
                  <a:ext uri="{0D108BD9-81ED-4DB2-BD59-A6C34878D82A}">
                    <a16:rowId xmlns:a16="http://schemas.microsoft.com/office/drawing/2014/main" val="10003"/>
                  </a:ext>
                </a:extLst>
              </a:tr>
              <a:tr h="273290">
                <a:tc>
                  <a:txBody>
                    <a:bodyPr/>
                    <a:lstStyle/>
                    <a:p>
                      <a:pPr marL="114935">
                        <a:lnSpc>
                          <a:spcPct val="100000"/>
                        </a:lnSpc>
                      </a:pPr>
                      <a:r>
                        <a:rPr lang="en-CA" sz="1400" dirty="0" smtClean="0">
                          <a:latin typeface="Calibri"/>
                          <a:cs typeface="Calibri"/>
                        </a:rPr>
                        <a:t>9</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FF"/>
                    </a:solidFill>
                  </a:tcPr>
                </a:tc>
                <a:tc>
                  <a:txBody>
                    <a:bodyPr/>
                    <a:lstStyle/>
                    <a:p>
                      <a:pPr marL="153035" algn="ctr">
                        <a:lnSpc>
                          <a:spcPct val="100000"/>
                        </a:lnSpc>
                      </a:pPr>
                      <a:r>
                        <a:rPr lang="en-CA" sz="1400" dirty="0" smtClean="0">
                          <a:latin typeface="Calibri"/>
                          <a:cs typeface="Calibri"/>
                        </a:rPr>
                        <a:t>1</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FF"/>
                    </a:solidFill>
                  </a:tcPr>
                </a:tc>
                <a:tc>
                  <a:txBody>
                    <a:bodyPr/>
                    <a:lstStyle/>
                    <a:p>
                      <a:pPr marL="285750">
                        <a:lnSpc>
                          <a:spcPct val="100000"/>
                        </a:lnSpc>
                      </a:pPr>
                      <a:r>
                        <a:rPr sz="1400" dirty="0" smtClean="0">
                          <a:latin typeface="Calibri"/>
                          <a:cs typeface="Calibri"/>
                        </a:rPr>
                        <a:t>0.</a:t>
                      </a:r>
                      <a:r>
                        <a:rPr lang="en-CA" sz="1400" dirty="0" smtClean="0">
                          <a:latin typeface="Calibri"/>
                          <a:cs typeface="Calibri"/>
                        </a:rPr>
                        <a:t>9</a:t>
                      </a:r>
                      <a:endParaRPr sz="1400" dirty="0">
                        <a:latin typeface="Calibri"/>
                        <a:cs typeface="Calibri"/>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FF"/>
                    </a:solidFill>
                  </a:tcPr>
                </a:tc>
                <a:tc>
                  <a:txBody>
                    <a:bodyPr/>
                    <a:lstStyle/>
                    <a:p>
                      <a:endParaRPr sz="1400" dirty="0">
                        <a:latin typeface="Calibri"/>
                        <a:cs typeface="Calibri"/>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FF"/>
                    </a:solidFill>
                  </a:tcPr>
                </a:tc>
                <a:extLst>
                  <a:ext uri="{0D108BD9-81ED-4DB2-BD59-A6C34878D82A}">
                    <a16:rowId xmlns:a16="http://schemas.microsoft.com/office/drawing/2014/main" val="10004"/>
                  </a:ext>
                </a:extLst>
              </a:tr>
              <a:tr h="273290">
                <a:tc>
                  <a:txBody>
                    <a:bodyPr/>
                    <a:lstStyle/>
                    <a:p>
                      <a:pPr marL="114935">
                        <a:lnSpc>
                          <a:spcPct val="100000"/>
                        </a:lnSpc>
                      </a:pPr>
                      <a:r>
                        <a:rPr lang="en-CA" sz="1400" dirty="0" smtClean="0">
                          <a:latin typeface="Calibri"/>
                          <a:cs typeface="Calibri"/>
                        </a:rPr>
                        <a:t>9</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FF"/>
                    </a:solidFill>
                  </a:tcPr>
                </a:tc>
                <a:tc>
                  <a:txBody>
                    <a:bodyPr/>
                    <a:lstStyle/>
                    <a:p>
                      <a:pPr algn="ctr">
                        <a:lnSpc>
                          <a:spcPct val="100000"/>
                        </a:lnSpc>
                      </a:pPr>
                      <a:r>
                        <a:rPr lang="en-CA" sz="1400" dirty="0" smtClean="0">
                          <a:latin typeface="Calibri"/>
                          <a:cs typeface="Calibri"/>
                        </a:rPr>
                        <a:t>    </a:t>
                      </a:r>
                      <a:r>
                        <a:rPr sz="1400" dirty="0" smtClean="0">
                          <a:latin typeface="Calibri"/>
                          <a:cs typeface="Calibri"/>
                        </a:rPr>
                        <a:t>0</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FF"/>
                    </a:solidFill>
                  </a:tcPr>
                </a:tc>
                <a:tc>
                  <a:txBody>
                    <a:bodyPr/>
                    <a:lstStyle/>
                    <a:p>
                      <a:pPr marL="285750">
                        <a:lnSpc>
                          <a:spcPct val="100000"/>
                        </a:lnSpc>
                      </a:pPr>
                      <a:r>
                        <a:rPr sz="1400" dirty="0" smtClean="0">
                          <a:latin typeface="Calibri"/>
                          <a:cs typeface="Calibri"/>
                        </a:rPr>
                        <a:t>0.</a:t>
                      </a:r>
                      <a:r>
                        <a:rPr lang="en-CA" sz="1400" dirty="0" smtClean="0">
                          <a:latin typeface="Calibri"/>
                          <a:cs typeface="Calibri"/>
                        </a:rPr>
                        <a:t>95</a:t>
                      </a:r>
                      <a:endParaRPr sz="1400" dirty="0">
                        <a:latin typeface="Calibri"/>
                        <a:cs typeface="Calibri"/>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CACAFF"/>
                    </a:solidFill>
                  </a:tcPr>
                </a:tc>
                <a:tc>
                  <a:txBody>
                    <a:bodyPr/>
                    <a:lstStyle/>
                    <a:p>
                      <a:endParaRPr sz="1400" dirty="0">
                        <a:latin typeface="Calibri"/>
                        <a:cs typeface="Calibri"/>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CACAFF"/>
                    </a:solidFill>
                  </a:tcPr>
                </a:tc>
                <a:extLst>
                  <a:ext uri="{0D108BD9-81ED-4DB2-BD59-A6C34878D82A}">
                    <a16:rowId xmlns:a16="http://schemas.microsoft.com/office/drawing/2014/main" val="10005"/>
                  </a:ext>
                </a:extLst>
              </a:tr>
            </a:tbl>
          </a:graphicData>
        </a:graphic>
      </p:graphicFrame>
      <p:graphicFrame>
        <p:nvGraphicFramePr>
          <p:cNvPr id="6" name="object 6"/>
          <p:cNvGraphicFramePr>
            <a:graphicFrameLocks noGrp="1"/>
          </p:cNvGraphicFramePr>
          <p:nvPr>
            <p:extLst/>
          </p:nvPr>
        </p:nvGraphicFramePr>
        <p:xfrm>
          <a:off x="6741277" y="2116095"/>
          <a:ext cx="1262064" cy="1812603"/>
        </p:xfrm>
        <a:graphic>
          <a:graphicData uri="http://schemas.openxmlformats.org/drawingml/2006/table">
            <a:tbl>
              <a:tblPr firstRow="1" bandRow="1">
                <a:tableStyleId>{2D5ABB26-0587-4C30-8999-92F81FD0307C}</a:tableStyleId>
              </a:tblPr>
              <a:tblGrid>
                <a:gridCol w="1262064">
                  <a:extLst>
                    <a:ext uri="{9D8B030D-6E8A-4147-A177-3AD203B41FA5}">
                      <a16:colId xmlns:a16="http://schemas.microsoft.com/office/drawing/2014/main" val="20000"/>
                    </a:ext>
                  </a:extLst>
                </a:gridCol>
              </a:tblGrid>
              <a:tr h="425602">
                <a:tc>
                  <a:txBody>
                    <a:bodyPr/>
                    <a:lstStyle/>
                    <a:p>
                      <a:pPr marL="174625">
                        <a:lnSpc>
                          <a:spcPct val="100000"/>
                        </a:lnSpc>
                      </a:pPr>
                      <a:r>
                        <a:rPr lang="en-CA" sz="1400" b="1" dirty="0" smtClean="0">
                          <a:solidFill>
                            <a:srgbClr val="FFFFFF"/>
                          </a:solidFill>
                          <a:latin typeface="Calibri"/>
                          <a:cs typeface="Calibri"/>
                        </a:rPr>
                        <a:t>Alzheimer</a:t>
                      </a:r>
                      <a:r>
                        <a:rPr sz="1400" b="1" dirty="0" smtClean="0">
                          <a:solidFill>
                            <a:srgbClr val="FFFFFF"/>
                          </a:solidFill>
                          <a:latin typeface="Calibri"/>
                          <a:cs typeface="Calibri"/>
                        </a:rPr>
                        <a:t>?</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00FF"/>
                    </a:solidFill>
                  </a:tcPr>
                </a:tc>
                <a:extLst>
                  <a:ext uri="{0D108BD9-81ED-4DB2-BD59-A6C34878D82A}">
                    <a16:rowId xmlns:a16="http://schemas.microsoft.com/office/drawing/2014/main" val="10000"/>
                  </a:ext>
                </a:extLst>
              </a:tr>
              <a:tr h="277400">
                <a:tc>
                  <a:txBody>
                    <a:bodyPr/>
                    <a:lstStyle/>
                    <a:p>
                      <a:pPr algn="ctr">
                        <a:lnSpc>
                          <a:spcPct val="100000"/>
                        </a:lnSpc>
                      </a:pPr>
                      <a:r>
                        <a:rPr sz="1400" dirty="0">
                          <a:latin typeface="Calibri"/>
                          <a:cs typeface="Calibri"/>
                        </a:rPr>
                        <a:t>1</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AFF"/>
                    </a:solidFill>
                  </a:tcPr>
                </a:tc>
                <a:extLst>
                  <a:ext uri="{0D108BD9-81ED-4DB2-BD59-A6C34878D82A}">
                    <a16:rowId xmlns:a16="http://schemas.microsoft.com/office/drawing/2014/main" val="10001"/>
                  </a:ext>
                </a:extLst>
              </a:tr>
              <a:tr h="277401">
                <a:tc>
                  <a:txBody>
                    <a:bodyPr/>
                    <a:lstStyle/>
                    <a:p>
                      <a:pPr algn="ctr">
                        <a:lnSpc>
                          <a:spcPct val="100000"/>
                        </a:lnSpc>
                      </a:pPr>
                      <a:r>
                        <a:rPr sz="1400" dirty="0">
                          <a:latin typeface="Calibri"/>
                          <a:cs typeface="Calibri"/>
                        </a:rPr>
                        <a:t>1</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FF"/>
                    </a:solidFill>
                  </a:tcPr>
                </a:tc>
                <a:extLst>
                  <a:ext uri="{0D108BD9-81ED-4DB2-BD59-A6C34878D82A}">
                    <a16:rowId xmlns:a16="http://schemas.microsoft.com/office/drawing/2014/main" val="10002"/>
                  </a:ext>
                </a:extLst>
              </a:tr>
              <a:tr h="277400">
                <a:tc>
                  <a:txBody>
                    <a:bodyPr/>
                    <a:lstStyle/>
                    <a:p>
                      <a:pPr algn="ctr">
                        <a:lnSpc>
                          <a:spcPct val="100000"/>
                        </a:lnSpc>
                      </a:pPr>
                      <a:r>
                        <a:rPr sz="1400" dirty="0">
                          <a:latin typeface="Calibri"/>
                          <a:cs typeface="Calibri"/>
                        </a:rPr>
                        <a:t>0</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FF"/>
                    </a:solidFill>
                  </a:tcPr>
                </a:tc>
                <a:extLst>
                  <a:ext uri="{0D108BD9-81ED-4DB2-BD59-A6C34878D82A}">
                    <a16:rowId xmlns:a16="http://schemas.microsoft.com/office/drawing/2014/main" val="10003"/>
                  </a:ext>
                </a:extLst>
              </a:tr>
              <a:tr h="277400">
                <a:tc>
                  <a:txBody>
                    <a:bodyPr/>
                    <a:lstStyle/>
                    <a:p>
                      <a:pPr algn="ctr">
                        <a:lnSpc>
                          <a:spcPct val="100000"/>
                        </a:lnSpc>
                      </a:pPr>
                      <a:r>
                        <a:rPr lang="en-CA" sz="1400" dirty="0" smtClean="0">
                          <a:latin typeface="Calibri"/>
                          <a:cs typeface="Calibri"/>
                        </a:rPr>
                        <a:t>0</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FF"/>
                    </a:solidFill>
                  </a:tcPr>
                </a:tc>
                <a:extLst>
                  <a:ext uri="{0D108BD9-81ED-4DB2-BD59-A6C34878D82A}">
                    <a16:rowId xmlns:a16="http://schemas.microsoft.com/office/drawing/2014/main" val="10004"/>
                  </a:ext>
                </a:extLst>
              </a:tr>
              <a:tr h="277400">
                <a:tc>
                  <a:txBody>
                    <a:bodyPr/>
                    <a:lstStyle/>
                    <a:p>
                      <a:pPr algn="ctr">
                        <a:lnSpc>
                          <a:spcPct val="100000"/>
                        </a:lnSpc>
                      </a:pPr>
                      <a:r>
                        <a:rPr lang="en-CA" sz="1400" dirty="0" smtClean="0">
                          <a:latin typeface="Calibri"/>
                          <a:cs typeface="Calibri"/>
                        </a:rPr>
                        <a:t>0</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FF"/>
                    </a:solidFill>
                  </a:tcPr>
                </a:tc>
                <a:extLst>
                  <a:ext uri="{0D108BD9-81ED-4DB2-BD59-A6C34878D82A}">
                    <a16:rowId xmlns:a16="http://schemas.microsoft.com/office/drawing/2014/main" val="10005"/>
                  </a:ext>
                </a:extLst>
              </a:tr>
            </a:tbl>
          </a:graphicData>
        </a:graphic>
      </p:graphicFrame>
      <p:sp>
        <p:nvSpPr>
          <p:cNvPr id="17" name="Slide Number Placeholder 16"/>
          <p:cNvSpPr>
            <a:spLocks noGrp="1"/>
          </p:cNvSpPr>
          <p:nvPr>
            <p:ph type="sldNum" sz="quarter" idx="7"/>
          </p:nvPr>
        </p:nvSpPr>
        <p:spPr>
          <a:xfrm>
            <a:off x="4534163" y="8219777"/>
            <a:ext cx="147476" cy="146066"/>
          </a:xfrm>
        </p:spPr>
        <p:txBody>
          <a:bodyPr/>
          <a:lstStyle/>
          <a:p>
            <a:pPr fontAlgn="auto">
              <a:spcBef>
                <a:spcPts val="0"/>
              </a:spcBef>
              <a:spcAft>
                <a:spcPts val="0"/>
              </a:spcAft>
            </a:pPr>
            <a:fld id="{B6F15528-21DE-4FAA-801E-634DDDAF4B2B}" type="slidenum">
              <a:rPr lang="en-CA">
                <a:solidFill>
                  <a:srgbClr val="000000">
                    <a:tint val="75000"/>
                  </a:srgbClr>
                </a:solidFill>
                <a:latin typeface="Helvetica Light"/>
              </a:rPr>
              <a:pPr fontAlgn="auto">
                <a:spcBef>
                  <a:spcPts val="0"/>
                </a:spcBef>
                <a:spcAft>
                  <a:spcPts val="0"/>
                </a:spcAft>
              </a:pPr>
              <a:t>16</a:t>
            </a:fld>
            <a:endParaRPr lang="en-CA">
              <a:solidFill>
                <a:srgbClr val="000000">
                  <a:tint val="75000"/>
                </a:srgbClr>
              </a:solidFill>
              <a:latin typeface="Helvetica Light"/>
            </a:endParaRPr>
          </a:p>
        </p:txBody>
      </p:sp>
    </p:spTree>
    <p:extLst>
      <p:ext uri="{BB962C8B-B14F-4D97-AF65-F5344CB8AC3E}">
        <p14:creationId xmlns:p14="http://schemas.microsoft.com/office/powerpoint/2010/main" val="28645304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title"/>
          </p:nvPr>
        </p:nvSpPr>
        <p:spPr>
          <a:xfrm>
            <a:off x="666378" y="857251"/>
            <a:ext cx="7804547" cy="1138535"/>
          </a:xfrm>
          <a:prstGeom prst="rect">
            <a:avLst/>
          </a:prstGeom>
        </p:spPr>
        <p:txBody>
          <a:bodyPr>
            <a:normAutofit/>
          </a:bodyPr>
          <a:lstStyle/>
          <a:p>
            <a:r>
              <a:rPr sz="3200" dirty="0"/>
              <a:t>Features</a:t>
            </a:r>
            <a:r>
              <a:rPr lang="en-CA" sz="3200" dirty="0"/>
              <a:t> of Cookie Theft’s description</a:t>
            </a:r>
            <a:endParaRPr sz="3200" dirty="0"/>
          </a:p>
        </p:txBody>
      </p:sp>
      <p:sp>
        <p:nvSpPr>
          <p:cNvPr id="167" name="Shape 167"/>
          <p:cNvSpPr>
            <a:spLocks noGrp="1"/>
          </p:cNvSpPr>
          <p:nvPr>
            <p:ph type="body" sz="half" idx="1"/>
          </p:nvPr>
        </p:nvSpPr>
        <p:spPr>
          <a:xfrm>
            <a:off x="533400" y="2057400"/>
            <a:ext cx="5003728" cy="3733800"/>
          </a:xfrm>
          <a:prstGeom prst="rect">
            <a:avLst/>
          </a:prstGeom>
        </p:spPr>
        <p:txBody>
          <a:bodyPr>
            <a:normAutofit fontScale="62500" lnSpcReduction="20000"/>
          </a:bodyPr>
          <a:lstStyle/>
          <a:p>
            <a:pPr marL="210946" indent="-210946" defTabSz="277243">
              <a:spcBef>
                <a:spcPts val="600"/>
              </a:spcBef>
              <a:defRPr sz="3239"/>
            </a:pPr>
            <a:r>
              <a:rPr dirty="0"/>
              <a:t>136 in total (from Fraser 2015)</a:t>
            </a:r>
          </a:p>
          <a:p>
            <a:pPr marL="0" indent="0" defTabSz="277243">
              <a:spcBef>
                <a:spcPts val="600"/>
              </a:spcBef>
              <a:buNone/>
              <a:defRPr sz="3239" i="1">
                <a:latin typeface="Helvetica"/>
                <a:ea typeface="Helvetica"/>
                <a:cs typeface="Helvetica"/>
                <a:sym typeface="Helvetica"/>
              </a:defRPr>
            </a:pPr>
            <a:r>
              <a:rPr b="1" dirty="0"/>
              <a:t>Part-of-speech:</a:t>
            </a:r>
          </a:p>
          <a:p>
            <a:pPr marL="421893" lvl="1" indent="-210946" defTabSz="277243">
              <a:spcBef>
                <a:spcPts val="600"/>
              </a:spcBef>
              <a:defRPr sz="2520"/>
            </a:pPr>
            <a:r>
              <a:rPr dirty="0"/>
              <a:t>Used Stanford tagger</a:t>
            </a:r>
          </a:p>
          <a:p>
            <a:pPr marL="421893" lvl="1" indent="-210946" defTabSz="277243">
              <a:spcBef>
                <a:spcPts val="600"/>
              </a:spcBef>
              <a:defRPr sz="2520"/>
            </a:pPr>
            <a:r>
              <a:rPr dirty="0" err="1"/>
              <a:t>Eg</a:t>
            </a:r>
            <a:r>
              <a:rPr dirty="0"/>
              <a:t>. Number of nouns, number of verbs, noun-to-verb ratio, counts of filler words, </a:t>
            </a:r>
            <a:r>
              <a:rPr dirty="0" err="1"/>
              <a:t>etc</a:t>
            </a:r>
            <a:endParaRPr dirty="0"/>
          </a:p>
          <a:p>
            <a:pPr marL="0" indent="0" defTabSz="277243">
              <a:spcBef>
                <a:spcPts val="600"/>
              </a:spcBef>
              <a:buNone/>
              <a:defRPr sz="3239" i="1">
                <a:latin typeface="Helvetica"/>
                <a:ea typeface="Helvetica"/>
                <a:cs typeface="Helvetica"/>
                <a:sym typeface="Helvetica"/>
              </a:defRPr>
            </a:pPr>
            <a:r>
              <a:rPr b="1" dirty="0"/>
              <a:t>Syntactic complexity</a:t>
            </a:r>
            <a:r>
              <a:rPr dirty="0"/>
              <a:t>:</a:t>
            </a:r>
          </a:p>
          <a:p>
            <a:pPr marL="421893" lvl="1" indent="-210946" defTabSz="277243">
              <a:spcBef>
                <a:spcPts val="600"/>
              </a:spcBef>
              <a:defRPr sz="2520"/>
            </a:pPr>
            <a:r>
              <a:rPr dirty="0"/>
              <a:t>Used Stanford Parser</a:t>
            </a:r>
          </a:p>
          <a:p>
            <a:pPr marL="421893" lvl="1" indent="-210946" defTabSz="277243">
              <a:spcBef>
                <a:spcPts val="600"/>
              </a:spcBef>
              <a:defRPr sz="2520"/>
            </a:pPr>
            <a:r>
              <a:rPr dirty="0"/>
              <a:t>Height of parse tree, average sentence length, mean length of clauses, </a:t>
            </a:r>
            <a:r>
              <a:rPr dirty="0" err="1"/>
              <a:t>etc</a:t>
            </a:r>
            <a:endParaRPr dirty="0"/>
          </a:p>
          <a:p>
            <a:pPr marL="0" indent="0" defTabSz="277243">
              <a:spcBef>
                <a:spcPts val="600"/>
              </a:spcBef>
              <a:buNone/>
              <a:defRPr sz="3239" i="1">
                <a:latin typeface="Helvetica"/>
                <a:ea typeface="Helvetica"/>
                <a:cs typeface="Helvetica"/>
                <a:sym typeface="Helvetica"/>
              </a:defRPr>
            </a:pPr>
            <a:r>
              <a:rPr b="1" dirty="0"/>
              <a:t>Grammatical constituents:</a:t>
            </a:r>
          </a:p>
          <a:p>
            <a:pPr marL="421893" lvl="1" indent="-210946" defTabSz="277243">
              <a:spcBef>
                <a:spcPts val="600"/>
              </a:spcBef>
              <a:defRPr sz="2520"/>
            </a:pPr>
            <a:r>
              <a:rPr dirty="0"/>
              <a:t>Tags from Penn Treebank </a:t>
            </a:r>
            <a:r>
              <a:rPr dirty="0" err="1"/>
              <a:t>tagset</a:t>
            </a:r>
            <a:r>
              <a:rPr dirty="0"/>
              <a:t> </a:t>
            </a:r>
          </a:p>
          <a:p>
            <a:pPr marL="421893" lvl="1" indent="-210946" defTabSz="277243">
              <a:spcBef>
                <a:spcPts val="600"/>
              </a:spcBef>
              <a:defRPr sz="2520" i="1">
                <a:latin typeface="Helvetica"/>
                <a:ea typeface="Helvetica"/>
                <a:cs typeface="Helvetica"/>
                <a:sym typeface="Helvetica"/>
              </a:defRPr>
            </a:pPr>
            <a:r>
              <a:rPr i="0" dirty="0">
                <a:latin typeface="+mn-lt"/>
                <a:ea typeface="+mn-ea"/>
                <a:cs typeface="+mn-cs"/>
                <a:sym typeface="Helvetica Light"/>
              </a:rPr>
              <a:t>Rate, proportion, frequency of            </a:t>
            </a:r>
            <a:endParaRPr lang="en-CA" i="0" dirty="0" smtClean="0">
              <a:latin typeface="+mn-lt"/>
              <a:ea typeface="+mn-ea"/>
              <a:cs typeface="+mn-cs"/>
              <a:sym typeface="Helvetica Light"/>
            </a:endParaRPr>
          </a:p>
          <a:p>
            <a:pPr marL="210947" lvl="1" indent="0" defTabSz="277243">
              <a:spcBef>
                <a:spcPts val="600"/>
              </a:spcBef>
              <a:buNone/>
              <a:defRPr sz="2520" i="1">
                <a:latin typeface="Helvetica"/>
                <a:ea typeface="Helvetica"/>
                <a:cs typeface="Helvetica"/>
                <a:sym typeface="Helvetica"/>
              </a:defRPr>
            </a:pPr>
            <a:r>
              <a:rPr i="0" dirty="0" smtClean="0">
                <a:latin typeface="+mn-lt"/>
                <a:ea typeface="+mn-ea"/>
                <a:cs typeface="+mn-cs"/>
                <a:sym typeface="Helvetica Light"/>
              </a:rPr>
              <a:t>NP-</a:t>
            </a:r>
            <a:r>
              <a:rPr i="0" dirty="0">
                <a:latin typeface="+mn-lt"/>
                <a:ea typeface="+mn-ea"/>
                <a:cs typeface="+mn-cs"/>
                <a:sym typeface="Helvetica Light"/>
              </a:rPr>
              <a:t>&gt;DT_NN, VP-&gt;VBG_NP, </a:t>
            </a:r>
            <a:r>
              <a:rPr i="0" dirty="0" err="1">
                <a:latin typeface="+mn-lt"/>
                <a:ea typeface="+mn-ea"/>
                <a:cs typeface="+mn-cs"/>
                <a:sym typeface="Helvetica Light"/>
              </a:rPr>
              <a:t>etc</a:t>
            </a:r>
            <a:r>
              <a:rPr i="0" dirty="0">
                <a:latin typeface="+mn-lt"/>
                <a:ea typeface="+mn-ea"/>
                <a:cs typeface="+mn-cs"/>
                <a:sym typeface="Helvetica Light"/>
              </a:rPr>
              <a:t>,</a:t>
            </a:r>
          </a:p>
        </p:txBody>
      </p:sp>
      <p:sp>
        <p:nvSpPr>
          <p:cNvPr id="168" name="Shape 168"/>
          <p:cNvSpPr/>
          <p:nvPr/>
        </p:nvSpPr>
        <p:spPr>
          <a:xfrm>
            <a:off x="6167987" y="4953000"/>
            <a:ext cx="1992110" cy="476012"/>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nchor="ctr">
            <a:spAutoFit/>
          </a:bodyPr>
          <a:lstStyle>
            <a:lvl1pPr>
              <a:defRPr sz="2600"/>
            </a:lvl1pPr>
          </a:lstStyle>
          <a:p>
            <a:pPr algn="ctr" defTabSz="308049" fontAlgn="auto" hangingPunct="0">
              <a:spcBef>
                <a:spcPts val="0"/>
              </a:spcBef>
              <a:spcAft>
                <a:spcPts val="0"/>
              </a:spcAft>
              <a:defRPr/>
            </a:pPr>
            <a:r>
              <a:rPr sz="1371" kern="0" dirty="0">
                <a:solidFill>
                  <a:srgbClr val="000000"/>
                </a:solidFill>
                <a:latin typeface="Helvetica Light"/>
                <a:sym typeface="Helvetica Light"/>
              </a:rPr>
              <a:t>A parse tree for “a child is stealing cookies”</a:t>
            </a:r>
          </a:p>
        </p:txBody>
      </p:sp>
      <p:pic>
        <p:nvPicPr>
          <p:cNvPr id="169" name="pasted-image.png"/>
          <p:cNvPicPr>
            <a:picLocks noChangeAspect="1"/>
          </p:cNvPicPr>
          <p:nvPr/>
        </p:nvPicPr>
        <p:blipFill>
          <a:blip r:embed="rId3">
            <a:extLst/>
          </a:blip>
          <a:stretch>
            <a:fillRect/>
          </a:stretch>
        </p:blipFill>
        <p:spPr>
          <a:xfrm>
            <a:off x="5884535" y="2392027"/>
            <a:ext cx="2559017" cy="2442698"/>
          </a:xfrm>
          <a:prstGeom prst="rect">
            <a:avLst/>
          </a:prstGeom>
          <a:ln w="25400">
            <a:solidFill>
              <a:srgbClr val="000000"/>
            </a:solidFill>
            <a:miter lim="400000"/>
          </a:ln>
        </p:spPr>
      </p:pic>
      <p:sp>
        <p:nvSpPr>
          <p:cNvPr id="170" name="Shape 170"/>
          <p:cNvSpPr>
            <a:spLocks noGrp="1"/>
          </p:cNvSpPr>
          <p:nvPr>
            <p:ph type="sldNum" sz="quarter" idx="4294967295"/>
          </p:nvPr>
        </p:nvSpPr>
        <p:spPr>
          <a:xfrm>
            <a:off x="4443617" y="5736208"/>
            <a:ext cx="250068" cy="248658"/>
          </a:xfrm>
          <a:prstGeom prst="rect">
            <a:avLst/>
          </a:prstGeom>
          <a:extLst>
            <a:ext uri="{C572A759-6A51-4108-AA02-DFA0A04FC94B}">
              <ma14:wrappingTextBoxFlag xmlns="" xmlns:ma14="http://schemas.microsoft.com/office/mac/drawingml/2011/main" val="1"/>
            </a:ext>
          </a:extLst>
        </p:spPr>
        <p:txBody>
          <a:bodyPr/>
          <a:lstStyle/>
          <a:p>
            <a:pPr algn="ctr" defTabSz="308049" fontAlgn="auto" hangingPunct="0">
              <a:spcBef>
                <a:spcPts val="0"/>
              </a:spcBef>
              <a:spcAft>
                <a:spcPts val="0"/>
              </a:spcAft>
              <a:defRPr/>
            </a:pPr>
            <a:fld id="{86CB4B4D-7CA3-9044-876B-883B54F8677D}" type="slidenum">
              <a:rPr kern="0">
                <a:solidFill>
                  <a:srgbClr val="000000"/>
                </a:solidFill>
                <a:latin typeface="Helvetica Light"/>
                <a:sym typeface="Helvetica Light"/>
              </a:rPr>
              <a:pPr algn="ctr" defTabSz="308049" fontAlgn="auto" hangingPunct="0">
                <a:spcBef>
                  <a:spcPts val="0"/>
                </a:spcBef>
                <a:spcAft>
                  <a:spcPts val="0"/>
                </a:spcAft>
                <a:defRPr/>
              </a:pPr>
              <a:t>17</a:t>
            </a:fld>
            <a:endParaRPr kern="0">
              <a:solidFill>
                <a:srgbClr val="000000"/>
              </a:solidFill>
              <a:latin typeface="Helvetica Light"/>
              <a:sym typeface="Helvetica Light"/>
            </a:endParaRPr>
          </a:p>
        </p:txBody>
      </p:sp>
    </p:spTree>
    <p:extLst>
      <p:ext uri="{BB962C8B-B14F-4D97-AF65-F5344CB8AC3E}">
        <p14:creationId xmlns:p14="http://schemas.microsoft.com/office/powerpoint/2010/main" val="1197697045"/>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167">
                                            <p:bg/>
                                          </p:spTgt>
                                        </p:tgtEl>
                                        <p:attrNameLst>
                                          <p:attrName>style.visibility</p:attrName>
                                        </p:attrNameLst>
                                      </p:cBhvr>
                                      <p:to>
                                        <p:strVal val="visible"/>
                                      </p:to>
                                    </p:set>
                                    <p:animEffect transition="in" filter="dissolve">
                                      <p:cBhvr>
                                        <p:cTn id="7" dur="250"/>
                                        <p:tgtEl>
                                          <p:spTgt spid="167">
                                            <p:bg/>
                                          </p:spTgt>
                                        </p:tgtEl>
                                      </p:cBhvr>
                                    </p:animEffect>
                                  </p:childTnLst>
                                </p:cTn>
                              </p:par>
                              <p:par>
                                <p:cTn id="8" presetID="9" presetClass="entr" presetSubtype="0" fill="hold" grpId="0" nodeType="withEffect">
                                  <p:stCondLst>
                                    <p:cond delay="0"/>
                                  </p:stCondLst>
                                  <p:iterate>
                                    <p:tmAbs val="0"/>
                                  </p:iterate>
                                  <p:childTnLst>
                                    <p:set>
                                      <p:cBhvr>
                                        <p:cTn id="9" fill="hold"/>
                                        <p:tgtEl>
                                          <p:spTgt spid="167">
                                            <p:txEl>
                                              <p:pRg st="0" end="0"/>
                                            </p:txEl>
                                          </p:spTgt>
                                        </p:tgtEl>
                                        <p:attrNameLst>
                                          <p:attrName>style.visibility</p:attrName>
                                        </p:attrNameLst>
                                      </p:cBhvr>
                                      <p:to>
                                        <p:strVal val="visible"/>
                                      </p:to>
                                    </p:set>
                                    <p:animEffect transition="in" filter="dissolve">
                                      <p:cBhvr>
                                        <p:cTn id="10" dur="250"/>
                                        <p:tgtEl>
                                          <p:spTgt spid="16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0" nodeType="clickEffect">
                                  <p:stCondLst>
                                    <p:cond delay="0"/>
                                  </p:stCondLst>
                                  <p:iterate>
                                    <p:tmAbs val="0"/>
                                  </p:iterate>
                                  <p:childTnLst>
                                    <p:set>
                                      <p:cBhvr>
                                        <p:cTn id="14" fill="hold"/>
                                        <p:tgtEl>
                                          <p:spTgt spid="167">
                                            <p:txEl>
                                              <p:pRg st="1" end="1"/>
                                            </p:txEl>
                                          </p:spTgt>
                                        </p:tgtEl>
                                        <p:attrNameLst>
                                          <p:attrName>style.visibility</p:attrName>
                                        </p:attrNameLst>
                                      </p:cBhvr>
                                      <p:to>
                                        <p:strVal val="visible"/>
                                      </p:to>
                                    </p:set>
                                    <p:animEffect transition="in" filter="dissolve">
                                      <p:cBhvr>
                                        <p:cTn id="15" dur="250"/>
                                        <p:tgtEl>
                                          <p:spTgt spid="167">
                                            <p:txEl>
                                              <p:pRg st="1" end="1"/>
                                            </p:txEl>
                                          </p:spTgt>
                                        </p:tgtEl>
                                      </p:cBhvr>
                                    </p:animEffect>
                                  </p:childTnLst>
                                </p:cTn>
                              </p:par>
                            </p:childTnLst>
                          </p:cTn>
                        </p:par>
                        <p:par>
                          <p:cTn id="16" fill="hold">
                            <p:stCondLst>
                              <p:cond delay="250"/>
                            </p:stCondLst>
                            <p:childTnLst>
                              <p:par>
                                <p:cTn id="17" presetID="9" presetClass="entr" fill="hold" grpId="0" nodeType="afterEffect">
                                  <p:stCondLst>
                                    <p:cond delay="0"/>
                                  </p:stCondLst>
                                  <p:iterate>
                                    <p:tmAbs val="0"/>
                                  </p:iterate>
                                  <p:childTnLst>
                                    <p:set>
                                      <p:cBhvr>
                                        <p:cTn id="18" fill="hold"/>
                                        <p:tgtEl>
                                          <p:spTgt spid="167">
                                            <p:txEl>
                                              <p:pRg st="2" end="2"/>
                                            </p:txEl>
                                          </p:spTgt>
                                        </p:tgtEl>
                                        <p:attrNameLst>
                                          <p:attrName>style.visibility</p:attrName>
                                        </p:attrNameLst>
                                      </p:cBhvr>
                                      <p:to>
                                        <p:strVal val="visible"/>
                                      </p:to>
                                    </p:set>
                                    <p:animEffect transition="in" filter="dissolve">
                                      <p:cBhvr>
                                        <p:cTn id="19" dur="250"/>
                                        <p:tgtEl>
                                          <p:spTgt spid="167">
                                            <p:txEl>
                                              <p:pRg st="2" end="2"/>
                                            </p:txEl>
                                          </p:spTgt>
                                        </p:tgtEl>
                                      </p:cBhvr>
                                    </p:animEffect>
                                  </p:childTnLst>
                                </p:cTn>
                              </p:par>
                            </p:childTnLst>
                          </p:cTn>
                        </p:par>
                        <p:par>
                          <p:cTn id="20" fill="hold">
                            <p:stCondLst>
                              <p:cond delay="500"/>
                            </p:stCondLst>
                            <p:childTnLst>
                              <p:par>
                                <p:cTn id="21" presetID="9" presetClass="entr" fill="hold" grpId="0" nodeType="afterEffect">
                                  <p:stCondLst>
                                    <p:cond delay="0"/>
                                  </p:stCondLst>
                                  <p:iterate>
                                    <p:tmAbs val="0"/>
                                  </p:iterate>
                                  <p:childTnLst>
                                    <p:set>
                                      <p:cBhvr>
                                        <p:cTn id="22" fill="hold"/>
                                        <p:tgtEl>
                                          <p:spTgt spid="167">
                                            <p:txEl>
                                              <p:pRg st="3" end="3"/>
                                            </p:txEl>
                                          </p:spTgt>
                                        </p:tgtEl>
                                        <p:attrNameLst>
                                          <p:attrName>style.visibility</p:attrName>
                                        </p:attrNameLst>
                                      </p:cBhvr>
                                      <p:to>
                                        <p:strVal val="visible"/>
                                      </p:to>
                                    </p:set>
                                    <p:animEffect transition="in" filter="dissolve">
                                      <p:cBhvr>
                                        <p:cTn id="23" dur="250"/>
                                        <p:tgtEl>
                                          <p:spTgt spid="167">
                                            <p:txEl>
                                              <p:pRg st="3" end="3"/>
                                            </p:txEl>
                                          </p:spTgt>
                                        </p:tgtEl>
                                      </p:cBhvr>
                                    </p:animEffect>
                                  </p:childTnLst>
                                </p:cTn>
                              </p:par>
                            </p:childTnLst>
                          </p:cTn>
                        </p:par>
                        <p:par>
                          <p:cTn id="24" fill="hold">
                            <p:stCondLst>
                              <p:cond delay="750"/>
                            </p:stCondLst>
                            <p:childTnLst>
                              <p:par>
                                <p:cTn id="25" presetID="9" presetClass="entr" fill="hold" grpId="0" nodeType="afterEffect">
                                  <p:stCondLst>
                                    <p:cond delay="0"/>
                                  </p:stCondLst>
                                  <p:iterate>
                                    <p:tmAbs val="0"/>
                                  </p:iterate>
                                  <p:childTnLst>
                                    <p:set>
                                      <p:cBhvr>
                                        <p:cTn id="26" fill="hold"/>
                                        <p:tgtEl>
                                          <p:spTgt spid="167">
                                            <p:txEl>
                                              <p:pRg st="4" end="4"/>
                                            </p:txEl>
                                          </p:spTgt>
                                        </p:tgtEl>
                                        <p:attrNameLst>
                                          <p:attrName>style.visibility</p:attrName>
                                        </p:attrNameLst>
                                      </p:cBhvr>
                                      <p:to>
                                        <p:strVal val="visible"/>
                                      </p:to>
                                    </p:set>
                                    <p:animEffect transition="in" filter="dissolve">
                                      <p:cBhvr>
                                        <p:cTn id="27" dur="250"/>
                                        <p:tgtEl>
                                          <p:spTgt spid="1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iterate>
                                    <p:tmAbs val="0"/>
                                  </p:iterate>
                                  <p:childTnLst>
                                    <p:set>
                                      <p:cBhvr>
                                        <p:cTn id="31" fill="hold"/>
                                        <p:tgtEl>
                                          <p:spTgt spid="169"/>
                                        </p:tgtEl>
                                        <p:attrNameLst>
                                          <p:attrName>style.visibility</p:attrName>
                                        </p:attrNameLst>
                                      </p:cBhvr>
                                      <p:to>
                                        <p:strVal val="visible"/>
                                      </p:to>
                                    </p:set>
                                  </p:childTnLst>
                                </p:cTn>
                              </p:par>
                            </p:childTnLst>
                          </p:cTn>
                        </p:par>
                        <p:par>
                          <p:cTn id="32" fill="hold">
                            <p:stCondLst>
                              <p:cond delay="0"/>
                            </p:stCondLst>
                            <p:childTnLst>
                              <p:par>
                                <p:cTn id="33" presetID="9" presetClass="entr" fill="hold" grpId="0" nodeType="afterEffect">
                                  <p:stCondLst>
                                    <p:cond delay="0"/>
                                  </p:stCondLst>
                                  <p:iterate>
                                    <p:tmAbs val="0"/>
                                  </p:iterate>
                                  <p:childTnLst>
                                    <p:set>
                                      <p:cBhvr>
                                        <p:cTn id="34" fill="hold"/>
                                        <p:tgtEl>
                                          <p:spTgt spid="167">
                                            <p:txEl>
                                              <p:pRg st="5" end="5"/>
                                            </p:txEl>
                                          </p:spTgt>
                                        </p:tgtEl>
                                        <p:attrNameLst>
                                          <p:attrName>style.visibility</p:attrName>
                                        </p:attrNameLst>
                                      </p:cBhvr>
                                      <p:to>
                                        <p:strVal val="visible"/>
                                      </p:to>
                                    </p:set>
                                    <p:animEffect transition="in" filter="dissolve">
                                      <p:cBhvr>
                                        <p:cTn id="35" dur="250"/>
                                        <p:tgtEl>
                                          <p:spTgt spid="167">
                                            <p:txEl>
                                              <p:pRg st="5" end="5"/>
                                            </p:txEl>
                                          </p:spTgt>
                                        </p:tgtEl>
                                      </p:cBhvr>
                                    </p:animEffect>
                                  </p:childTnLst>
                                </p:cTn>
                              </p:par>
                            </p:childTnLst>
                          </p:cTn>
                        </p:par>
                        <p:par>
                          <p:cTn id="36" fill="hold">
                            <p:stCondLst>
                              <p:cond delay="250"/>
                            </p:stCondLst>
                            <p:childTnLst>
                              <p:par>
                                <p:cTn id="37" presetID="9" presetClass="entr" fill="hold" grpId="0" nodeType="afterEffect">
                                  <p:stCondLst>
                                    <p:cond delay="0"/>
                                  </p:stCondLst>
                                  <p:iterate>
                                    <p:tmAbs val="0"/>
                                  </p:iterate>
                                  <p:childTnLst>
                                    <p:set>
                                      <p:cBhvr>
                                        <p:cTn id="38" fill="hold"/>
                                        <p:tgtEl>
                                          <p:spTgt spid="167">
                                            <p:txEl>
                                              <p:pRg st="6" end="6"/>
                                            </p:txEl>
                                          </p:spTgt>
                                        </p:tgtEl>
                                        <p:attrNameLst>
                                          <p:attrName>style.visibility</p:attrName>
                                        </p:attrNameLst>
                                      </p:cBhvr>
                                      <p:to>
                                        <p:strVal val="visible"/>
                                      </p:to>
                                    </p:set>
                                    <p:animEffect transition="in" filter="dissolve">
                                      <p:cBhvr>
                                        <p:cTn id="39" dur="250"/>
                                        <p:tgtEl>
                                          <p:spTgt spid="167">
                                            <p:txEl>
                                              <p:pRg st="6" end="6"/>
                                            </p:txEl>
                                          </p:spTgt>
                                        </p:tgtEl>
                                      </p:cBhvr>
                                    </p:animEffect>
                                  </p:childTnLst>
                                </p:cTn>
                              </p:par>
                            </p:childTnLst>
                          </p:cTn>
                        </p:par>
                        <p:par>
                          <p:cTn id="40" fill="hold">
                            <p:stCondLst>
                              <p:cond delay="500"/>
                            </p:stCondLst>
                            <p:childTnLst>
                              <p:par>
                                <p:cTn id="41" presetID="9" presetClass="entr" fill="hold" grpId="0" nodeType="afterEffect">
                                  <p:stCondLst>
                                    <p:cond delay="0"/>
                                  </p:stCondLst>
                                  <p:iterate>
                                    <p:tmAbs val="0"/>
                                  </p:iterate>
                                  <p:childTnLst>
                                    <p:set>
                                      <p:cBhvr>
                                        <p:cTn id="42" fill="hold"/>
                                        <p:tgtEl>
                                          <p:spTgt spid="167">
                                            <p:txEl>
                                              <p:pRg st="7" end="7"/>
                                            </p:txEl>
                                          </p:spTgt>
                                        </p:tgtEl>
                                        <p:attrNameLst>
                                          <p:attrName>style.visibility</p:attrName>
                                        </p:attrNameLst>
                                      </p:cBhvr>
                                      <p:to>
                                        <p:strVal val="visible"/>
                                      </p:to>
                                    </p:set>
                                    <p:animEffect transition="in" filter="dissolve">
                                      <p:cBhvr>
                                        <p:cTn id="43" dur="250"/>
                                        <p:tgtEl>
                                          <p:spTgt spid="167">
                                            <p:txEl>
                                              <p:pRg st="7" end="7"/>
                                            </p:txEl>
                                          </p:spTgt>
                                        </p:tgtEl>
                                      </p:cBhvr>
                                    </p:animEffect>
                                  </p:childTnLst>
                                </p:cTn>
                              </p:par>
                            </p:childTnLst>
                          </p:cTn>
                        </p:par>
                        <p:par>
                          <p:cTn id="44" fill="hold">
                            <p:stCondLst>
                              <p:cond delay="750"/>
                            </p:stCondLst>
                            <p:childTnLst>
                              <p:par>
                                <p:cTn id="45" presetID="9" presetClass="entr" fill="hold" grpId="0" nodeType="afterEffect">
                                  <p:stCondLst>
                                    <p:cond delay="0"/>
                                  </p:stCondLst>
                                  <p:iterate>
                                    <p:tmAbs val="0"/>
                                  </p:iterate>
                                  <p:childTnLst>
                                    <p:set>
                                      <p:cBhvr>
                                        <p:cTn id="46" fill="hold"/>
                                        <p:tgtEl>
                                          <p:spTgt spid="167">
                                            <p:txEl>
                                              <p:pRg st="8" end="8"/>
                                            </p:txEl>
                                          </p:spTgt>
                                        </p:tgtEl>
                                        <p:attrNameLst>
                                          <p:attrName>style.visibility</p:attrName>
                                        </p:attrNameLst>
                                      </p:cBhvr>
                                      <p:to>
                                        <p:strVal val="visible"/>
                                      </p:to>
                                    </p:set>
                                    <p:animEffect transition="in" filter="dissolve">
                                      <p:cBhvr>
                                        <p:cTn id="47" dur="250"/>
                                        <p:tgtEl>
                                          <p:spTgt spid="167">
                                            <p:txEl>
                                              <p:pRg st="8" end="8"/>
                                            </p:txEl>
                                          </p:spTgt>
                                        </p:tgtEl>
                                      </p:cBhvr>
                                    </p:animEffect>
                                  </p:childTnLst>
                                </p:cTn>
                              </p:par>
                            </p:childTnLst>
                          </p:cTn>
                        </p:par>
                        <p:par>
                          <p:cTn id="48" fill="hold">
                            <p:stCondLst>
                              <p:cond delay="1000"/>
                            </p:stCondLst>
                            <p:childTnLst>
                              <p:par>
                                <p:cTn id="49" presetID="9" presetClass="entr" fill="hold" grpId="0" nodeType="afterEffect">
                                  <p:stCondLst>
                                    <p:cond delay="0"/>
                                  </p:stCondLst>
                                  <p:iterate>
                                    <p:tmAbs val="0"/>
                                  </p:iterate>
                                  <p:childTnLst>
                                    <p:set>
                                      <p:cBhvr>
                                        <p:cTn id="50" fill="hold"/>
                                        <p:tgtEl>
                                          <p:spTgt spid="167">
                                            <p:txEl>
                                              <p:pRg st="9" end="9"/>
                                            </p:txEl>
                                          </p:spTgt>
                                        </p:tgtEl>
                                        <p:attrNameLst>
                                          <p:attrName>style.visibility</p:attrName>
                                        </p:attrNameLst>
                                      </p:cBhvr>
                                      <p:to>
                                        <p:strVal val="visible"/>
                                      </p:to>
                                    </p:set>
                                    <p:animEffect transition="in" filter="dissolve">
                                      <p:cBhvr>
                                        <p:cTn id="51" dur="250"/>
                                        <p:tgtEl>
                                          <p:spTgt spid="167">
                                            <p:txEl>
                                              <p:pRg st="9" end="9"/>
                                            </p:txEl>
                                          </p:spTgt>
                                        </p:tgtEl>
                                      </p:cBhvr>
                                    </p:animEffect>
                                  </p:childTnLst>
                                </p:cTn>
                              </p:par>
                            </p:childTnLst>
                          </p:cTn>
                        </p:par>
                        <p:par>
                          <p:cTn id="52" fill="hold">
                            <p:stCondLst>
                              <p:cond delay="1250"/>
                            </p:stCondLst>
                            <p:childTnLst>
                              <p:par>
                                <p:cTn id="53" presetID="9" presetClass="entr" fill="hold" grpId="0" nodeType="afterEffect">
                                  <p:stCondLst>
                                    <p:cond delay="0"/>
                                  </p:stCondLst>
                                  <p:iterate>
                                    <p:tmAbs val="0"/>
                                  </p:iterate>
                                  <p:childTnLst>
                                    <p:set>
                                      <p:cBhvr>
                                        <p:cTn id="54" fill="hold"/>
                                        <p:tgtEl>
                                          <p:spTgt spid="167">
                                            <p:txEl>
                                              <p:pRg st="10" end="10"/>
                                            </p:txEl>
                                          </p:spTgt>
                                        </p:tgtEl>
                                        <p:attrNameLst>
                                          <p:attrName>style.visibility</p:attrName>
                                        </p:attrNameLst>
                                      </p:cBhvr>
                                      <p:to>
                                        <p:strVal val="visible"/>
                                      </p:to>
                                    </p:set>
                                    <p:animEffect transition="in" filter="dissolve">
                                      <p:cBhvr>
                                        <p:cTn id="55" dur="250"/>
                                        <p:tgtEl>
                                          <p:spTgt spid="167">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iterate>
                                    <p:tmAbs val="0"/>
                                  </p:iterate>
                                  <p:childTnLst>
                                    <p:set>
                                      <p:cBhvr>
                                        <p:cTn id="59" fill="hold"/>
                                        <p:tgtEl>
                                          <p:spTgt spid="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build="p" bldLvl="5" animBg="1" advAuto="0"/>
      <p:bldP spid="168" grpId="0" animBg="1" advAuto="0"/>
      <p:bldP spid="169"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type="title"/>
          </p:nvPr>
        </p:nvSpPr>
        <p:spPr>
          <a:xfrm>
            <a:off x="381001" y="627937"/>
            <a:ext cx="7804547" cy="1138535"/>
          </a:xfrm>
          <a:prstGeom prst="rect">
            <a:avLst/>
          </a:prstGeom>
        </p:spPr>
        <p:txBody>
          <a:bodyPr>
            <a:normAutofit/>
          </a:bodyPr>
          <a:lstStyle/>
          <a:p>
            <a:r>
              <a:rPr lang="en-CA" sz="3200" dirty="0"/>
              <a:t>Features of Cookie Theft’s description</a:t>
            </a:r>
            <a:endParaRPr sz="3200" dirty="0"/>
          </a:p>
        </p:txBody>
      </p:sp>
      <p:sp>
        <p:nvSpPr>
          <p:cNvPr id="175" name="Shape 175"/>
          <p:cNvSpPr>
            <a:spLocks noGrp="1"/>
          </p:cNvSpPr>
          <p:nvPr>
            <p:ph type="body" idx="1"/>
          </p:nvPr>
        </p:nvSpPr>
        <p:spPr>
          <a:xfrm>
            <a:off x="685801" y="1469008"/>
            <a:ext cx="6645473" cy="4267200"/>
          </a:xfrm>
          <a:prstGeom prst="rect">
            <a:avLst/>
          </a:prstGeom>
        </p:spPr>
        <p:txBody>
          <a:bodyPr>
            <a:normAutofit fontScale="62500" lnSpcReduction="20000"/>
          </a:bodyPr>
          <a:lstStyle/>
          <a:p>
            <a:pPr marL="0" indent="0">
              <a:spcBef>
                <a:spcPts val="600"/>
              </a:spcBef>
              <a:buNone/>
              <a:defRPr i="1">
                <a:latin typeface="Helvetica"/>
                <a:ea typeface="Helvetica"/>
                <a:cs typeface="Helvetica"/>
                <a:sym typeface="Helvetica"/>
              </a:defRPr>
            </a:pPr>
            <a:r>
              <a:rPr sz="2900" b="1" dirty="0"/>
              <a:t>Psycholinguistics features:</a:t>
            </a:r>
          </a:p>
          <a:p>
            <a:pPr lvl="1">
              <a:spcBef>
                <a:spcPts val="600"/>
              </a:spcBef>
              <a:defRPr sz="2800"/>
            </a:pPr>
            <a:r>
              <a:rPr dirty="0"/>
              <a:t>Age-of-acquisition, frequency, familiarity, </a:t>
            </a:r>
            <a:r>
              <a:rPr dirty="0" err="1"/>
              <a:t>imageability</a:t>
            </a:r>
            <a:r>
              <a:rPr dirty="0"/>
              <a:t>, concreteness scores </a:t>
            </a:r>
          </a:p>
          <a:p>
            <a:pPr lvl="1">
              <a:spcBef>
                <a:spcPts val="600"/>
              </a:spcBef>
              <a:defRPr sz="2800"/>
            </a:pPr>
            <a:r>
              <a:rPr dirty="0" smtClean="0"/>
              <a:t>Scores </a:t>
            </a:r>
            <a:r>
              <a:rPr dirty="0"/>
              <a:t>came from MRC Psycholinguistic database</a:t>
            </a:r>
          </a:p>
          <a:p>
            <a:pPr marL="0" indent="0">
              <a:spcBef>
                <a:spcPts val="600"/>
              </a:spcBef>
              <a:buNone/>
              <a:defRPr i="1">
                <a:latin typeface="Helvetica"/>
                <a:ea typeface="Helvetica"/>
                <a:cs typeface="Helvetica"/>
                <a:sym typeface="Helvetica"/>
              </a:defRPr>
            </a:pPr>
            <a:r>
              <a:rPr sz="2900" b="1" dirty="0"/>
              <a:t>Vocabulary richness:</a:t>
            </a:r>
          </a:p>
          <a:p>
            <a:pPr lvl="1">
              <a:spcBef>
                <a:spcPts val="600"/>
              </a:spcBef>
              <a:defRPr sz="2800"/>
            </a:pPr>
            <a:r>
              <a:rPr dirty="0"/>
              <a:t>Number of different metrics used to assess lexical diversity</a:t>
            </a:r>
          </a:p>
          <a:p>
            <a:pPr lvl="1">
              <a:spcBef>
                <a:spcPts val="600"/>
              </a:spcBef>
              <a:defRPr sz="2800"/>
            </a:pPr>
            <a:r>
              <a:rPr dirty="0"/>
              <a:t>Type-token ratio, moving-average type-token ratio, Brunet’s index, and </a:t>
            </a:r>
            <a:r>
              <a:rPr dirty="0" err="1"/>
              <a:t>Honore</a:t>
            </a:r>
            <a:r>
              <a:rPr dirty="0"/>
              <a:t> ́’s statistic. </a:t>
            </a:r>
          </a:p>
          <a:p>
            <a:pPr marL="0" indent="0">
              <a:spcBef>
                <a:spcPts val="600"/>
              </a:spcBef>
              <a:buNone/>
              <a:defRPr i="1">
                <a:latin typeface="Helvetica"/>
                <a:ea typeface="Helvetica"/>
                <a:cs typeface="Helvetica"/>
                <a:sym typeface="Helvetica"/>
              </a:defRPr>
            </a:pPr>
            <a:r>
              <a:rPr sz="2900" b="1" dirty="0"/>
              <a:t>Information content:</a:t>
            </a:r>
          </a:p>
          <a:p>
            <a:pPr lvl="1">
              <a:spcBef>
                <a:spcPts val="600"/>
              </a:spcBef>
              <a:defRPr sz="2800"/>
            </a:pPr>
            <a:r>
              <a:rPr dirty="0"/>
              <a:t>Cookie-theft test related keywords</a:t>
            </a:r>
          </a:p>
          <a:p>
            <a:pPr marL="234385" lvl="1" indent="0">
              <a:spcBef>
                <a:spcPts val="600"/>
              </a:spcBef>
              <a:buNone/>
              <a:defRPr sz="2800"/>
            </a:pPr>
            <a:r>
              <a:rPr dirty="0" err="1"/>
              <a:t>eg</a:t>
            </a:r>
            <a:r>
              <a:rPr dirty="0"/>
              <a:t>. “Kitchen”, “mother”, “washing”, “sink”, “stealing”</a:t>
            </a:r>
          </a:p>
          <a:p>
            <a:pPr marL="0" indent="0">
              <a:spcBef>
                <a:spcPts val="600"/>
              </a:spcBef>
              <a:buNone/>
              <a:defRPr i="1">
                <a:latin typeface="Helvetica"/>
                <a:ea typeface="Helvetica"/>
                <a:cs typeface="Helvetica"/>
                <a:sym typeface="Helvetica"/>
              </a:defRPr>
            </a:pPr>
            <a:r>
              <a:rPr sz="2900" b="1" dirty="0"/>
              <a:t>Repetitiveness:</a:t>
            </a:r>
          </a:p>
          <a:p>
            <a:pPr lvl="1">
              <a:spcBef>
                <a:spcPts val="600"/>
              </a:spcBef>
              <a:defRPr sz="2800">
                <a:latin typeface="Helvetica"/>
                <a:ea typeface="Helvetica"/>
                <a:cs typeface="Helvetica"/>
                <a:sym typeface="Helvetica"/>
              </a:defRPr>
            </a:pPr>
            <a:r>
              <a:rPr dirty="0"/>
              <a:t>Cosine similarity between utterances </a:t>
            </a:r>
          </a:p>
        </p:txBody>
      </p:sp>
      <p:sp>
        <p:nvSpPr>
          <p:cNvPr id="176" name="Shape 176"/>
          <p:cNvSpPr>
            <a:spLocks noGrp="1"/>
          </p:cNvSpPr>
          <p:nvPr>
            <p:ph type="sldNum" sz="quarter" idx="4294967295"/>
          </p:nvPr>
        </p:nvSpPr>
        <p:spPr>
          <a:xfrm>
            <a:off x="4443617" y="5736208"/>
            <a:ext cx="250068" cy="248658"/>
          </a:xfrm>
          <a:prstGeom prst="rect">
            <a:avLst/>
          </a:prstGeom>
          <a:extLst>
            <a:ext uri="{C572A759-6A51-4108-AA02-DFA0A04FC94B}">
              <ma14:wrappingTextBoxFlag xmlns="" xmlns:ma14="http://schemas.microsoft.com/office/mac/drawingml/2011/main" val="1"/>
            </a:ext>
          </a:extLst>
        </p:spPr>
        <p:txBody>
          <a:bodyPr/>
          <a:lstStyle/>
          <a:p>
            <a:pPr algn="ctr" defTabSz="308049" fontAlgn="auto" hangingPunct="0">
              <a:spcBef>
                <a:spcPts val="0"/>
              </a:spcBef>
              <a:spcAft>
                <a:spcPts val="0"/>
              </a:spcAft>
              <a:defRPr/>
            </a:pPr>
            <a:fld id="{86CB4B4D-7CA3-9044-876B-883B54F8677D}" type="slidenum">
              <a:rPr kern="0">
                <a:solidFill>
                  <a:srgbClr val="000000"/>
                </a:solidFill>
                <a:latin typeface="Helvetica Light"/>
                <a:sym typeface="Helvetica Light"/>
              </a:rPr>
              <a:pPr algn="ctr" defTabSz="308049" fontAlgn="auto" hangingPunct="0">
                <a:spcBef>
                  <a:spcPts val="0"/>
                </a:spcBef>
                <a:spcAft>
                  <a:spcPts val="0"/>
                </a:spcAft>
                <a:defRPr/>
              </a:pPr>
              <a:t>18</a:t>
            </a:fld>
            <a:endParaRPr kern="0">
              <a:solidFill>
                <a:srgbClr val="000000"/>
              </a:solidFill>
              <a:latin typeface="Helvetica Light"/>
              <a:sym typeface="Helvetica Light"/>
            </a:endParaRPr>
          </a:p>
        </p:txBody>
      </p:sp>
      <p:sp>
        <p:nvSpPr>
          <p:cNvPr id="5" name="Title 1"/>
          <p:cNvSpPr txBox="1">
            <a:spLocks/>
          </p:cNvSpPr>
          <p:nvPr/>
        </p:nvSpPr>
        <p:spPr>
          <a:xfrm>
            <a:off x="110951" y="5736208"/>
            <a:ext cx="8915400" cy="99417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lnSpcReduction="10000"/>
          </a:bodyPr>
          <a:lstStyle>
            <a:lvl1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Light"/>
              </a:defRPr>
            </a:lvl1pPr>
            <a:lvl2pPr marL="0" marR="0" indent="120541"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Light"/>
              </a:defRPr>
            </a:lvl2pPr>
            <a:lvl3pPr marL="0" marR="0" indent="241082"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Light"/>
              </a:defRPr>
            </a:lvl3pPr>
            <a:lvl4pPr marL="0" marR="0" indent="361622"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Light"/>
              </a:defRPr>
            </a:lvl4pPr>
            <a:lvl5pPr marL="0" marR="0" indent="482163"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Light"/>
              </a:defRPr>
            </a:lvl5pPr>
            <a:lvl6pPr marL="0" marR="0" indent="602704"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Light"/>
              </a:defRPr>
            </a:lvl6pPr>
            <a:lvl7pPr marL="0" marR="0" indent="723245"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Light"/>
              </a:defRPr>
            </a:lvl7pPr>
            <a:lvl8pPr marL="0" marR="0" indent="843785"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Light"/>
              </a:defRPr>
            </a:lvl8pPr>
            <a:lvl9pPr marL="0" marR="0" indent="964326"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mn-lt"/>
                <a:ea typeface="+mn-ea"/>
                <a:cs typeface="+mn-cs"/>
                <a:sym typeface="Helvetica Light"/>
              </a:defRPr>
            </a:lvl9pPr>
          </a:lstStyle>
          <a:p>
            <a:pPr fontAlgn="auto"/>
            <a:r>
              <a:rPr lang="en-CA" sz="3200" kern="0" dirty="0" smtClean="0">
                <a:solidFill>
                  <a:srgbClr val="FF0000"/>
                </a:solidFill>
                <a:latin typeface="Calibri" panose="020F0502020204030204" pitchFamily="34" charset="0"/>
                <a:cs typeface="Calibri" panose="020F0502020204030204" pitchFamily="34" charset="0"/>
              </a:rPr>
              <a:t>This task will be a running example in the assignments</a:t>
            </a:r>
            <a:endParaRPr lang="en-CA" sz="3200" kern="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0743078"/>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175">
                                            <p:bg/>
                                          </p:spTgt>
                                        </p:tgtEl>
                                        <p:attrNameLst>
                                          <p:attrName>style.visibility</p:attrName>
                                        </p:attrNameLst>
                                      </p:cBhvr>
                                      <p:to>
                                        <p:strVal val="visible"/>
                                      </p:to>
                                    </p:set>
                                    <p:animEffect transition="in" filter="dissolve">
                                      <p:cBhvr>
                                        <p:cTn id="7" dur="250"/>
                                        <p:tgtEl>
                                          <p:spTgt spid="175">
                                            <p:bg/>
                                          </p:spTgt>
                                        </p:tgtEl>
                                      </p:cBhvr>
                                    </p:animEffect>
                                  </p:childTnLst>
                                </p:cTn>
                              </p:par>
                              <p:par>
                                <p:cTn id="8" presetID="9" presetClass="entr" presetSubtype="0" fill="hold" grpId="0" nodeType="withEffect">
                                  <p:stCondLst>
                                    <p:cond delay="0"/>
                                  </p:stCondLst>
                                  <p:iterate>
                                    <p:tmAbs val="0"/>
                                  </p:iterate>
                                  <p:childTnLst>
                                    <p:set>
                                      <p:cBhvr>
                                        <p:cTn id="9" fill="hold"/>
                                        <p:tgtEl>
                                          <p:spTgt spid="175">
                                            <p:txEl>
                                              <p:pRg st="0" end="0"/>
                                            </p:txEl>
                                          </p:spTgt>
                                        </p:tgtEl>
                                        <p:attrNameLst>
                                          <p:attrName>style.visibility</p:attrName>
                                        </p:attrNameLst>
                                      </p:cBhvr>
                                      <p:to>
                                        <p:strVal val="visible"/>
                                      </p:to>
                                    </p:set>
                                    <p:animEffect transition="in" filter="dissolve">
                                      <p:cBhvr>
                                        <p:cTn id="10" dur="250"/>
                                        <p:tgtEl>
                                          <p:spTgt spid="175">
                                            <p:txEl>
                                              <p:pRg st="0" end="0"/>
                                            </p:txEl>
                                          </p:spTgt>
                                        </p:tgtEl>
                                      </p:cBhvr>
                                    </p:animEffect>
                                  </p:childTnLst>
                                </p:cTn>
                              </p:par>
                            </p:childTnLst>
                          </p:cTn>
                        </p:par>
                        <p:par>
                          <p:cTn id="11" fill="hold">
                            <p:stCondLst>
                              <p:cond delay="250"/>
                            </p:stCondLst>
                            <p:childTnLst>
                              <p:par>
                                <p:cTn id="12" presetID="9" presetClass="entr" fill="hold" grpId="0" nodeType="afterEffect">
                                  <p:stCondLst>
                                    <p:cond delay="0"/>
                                  </p:stCondLst>
                                  <p:iterate>
                                    <p:tmAbs val="0"/>
                                  </p:iterate>
                                  <p:childTnLst>
                                    <p:set>
                                      <p:cBhvr>
                                        <p:cTn id="13" fill="hold"/>
                                        <p:tgtEl>
                                          <p:spTgt spid="175">
                                            <p:txEl>
                                              <p:pRg st="1" end="1"/>
                                            </p:txEl>
                                          </p:spTgt>
                                        </p:tgtEl>
                                        <p:attrNameLst>
                                          <p:attrName>style.visibility</p:attrName>
                                        </p:attrNameLst>
                                      </p:cBhvr>
                                      <p:to>
                                        <p:strVal val="visible"/>
                                      </p:to>
                                    </p:set>
                                    <p:animEffect transition="in" filter="dissolve">
                                      <p:cBhvr>
                                        <p:cTn id="14" dur="250"/>
                                        <p:tgtEl>
                                          <p:spTgt spid="175">
                                            <p:txEl>
                                              <p:pRg st="1" end="1"/>
                                            </p:txEl>
                                          </p:spTgt>
                                        </p:tgtEl>
                                      </p:cBhvr>
                                    </p:animEffect>
                                  </p:childTnLst>
                                </p:cTn>
                              </p:par>
                            </p:childTnLst>
                          </p:cTn>
                        </p:par>
                        <p:par>
                          <p:cTn id="15" fill="hold">
                            <p:stCondLst>
                              <p:cond delay="500"/>
                            </p:stCondLst>
                            <p:childTnLst>
                              <p:par>
                                <p:cTn id="16" presetID="9" presetClass="entr" fill="hold" grpId="0" nodeType="afterEffect">
                                  <p:stCondLst>
                                    <p:cond delay="0"/>
                                  </p:stCondLst>
                                  <p:iterate>
                                    <p:tmAbs val="0"/>
                                  </p:iterate>
                                  <p:childTnLst>
                                    <p:set>
                                      <p:cBhvr>
                                        <p:cTn id="17" fill="hold"/>
                                        <p:tgtEl>
                                          <p:spTgt spid="175">
                                            <p:txEl>
                                              <p:pRg st="2" end="2"/>
                                            </p:txEl>
                                          </p:spTgt>
                                        </p:tgtEl>
                                        <p:attrNameLst>
                                          <p:attrName>style.visibility</p:attrName>
                                        </p:attrNameLst>
                                      </p:cBhvr>
                                      <p:to>
                                        <p:strVal val="visible"/>
                                      </p:to>
                                    </p:set>
                                    <p:animEffect transition="in" filter="dissolve">
                                      <p:cBhvr>
                                        <p:cTn id="18" dur="250"/>
                                        <p:tgtEl>
                                          <p:spTgt spid="175">
                                            <p:txEl>
                                              <p:pRg st="2" end="2"/>
                                            </p:txEl>
                                          </p:spTgt>
                                        </p:tgtEl>
                                      </p:cBhvr>
                                    </p:animEffect>
                                  </p:childTnLst>
                                </p:cTn>
                              </p:par>
                            </p:childTnLst>
                          </p:cTn>
                        </p:par>
                        <p:par>
                          <p:cTn id="19" fill="hold">
                            <p:stCondLst>
                              <p:cond delay="750"/>
                            </p:stCondLst>
                            <p:childTnLst>
                              <p:par>
                                <p:cTn id="20" presetID="9" presetClass="entr" fill="hold" grpId="0" nodeType="afterEffect">
                                  <p:stCondLst>
                                    <p:cond delay="0"/>
                                  </p:stCondLst>
                                  <p:iterate>
                                    <p:tmAbs val="0"/>
                                  </p:iterate>
                                  <p:childTnLst>
                                    <p:set>
                                      <p:cBhvr>
                                        <p:cTn id="21" fill="hold"/>
                                        <p:tgtEl>
                                          <p:spTgt spid="175">
                                            <p:txEl>
                                              <p:pRg st="3" end="3"/>
                                            </p:txEl>
                                          </p:spTgt>
                                        </p:tgtEl>
                                        <p:attrNameLst>
                                          <p:attrName>style.visibility</p:attrName>
                                        </p:attrNameLst>
                                      </p:cBhvr>
                                      <p:to>
                                        <p:strVal val="visible"/>
                                      </p:to>
                                    </p:set>
                                    <p:animEffect transition="in" filter="dissolve">
                                      <p:cBhvr>
                                        <p:cTn id="22" dur="250"/>
                                        <p:tgtEl>
                                          <p:spTgt spid="175">
                                            <p:txEl>
                                              <p:pRg st="3" end="3"/>
                                            </p:txEl>
                                          </p:spTgt>
                                        </p:tgtEl>
                                      </p:cBhvr>
                                    </p:animEffect>
                                  </p:childTnLst>
                                </p:cTn>
                              </p:par>
                            </p:childTnLst>
                          </p:cTn>
                        </p:par>
                        <p:par>
                          <p:cTn id="23" fill="hold">
                            <p:stCondLst>
                              <p:cond delay="1000"/>
                            </p:stCondLst>
                            <p:childTnLst>
                              <p:par>
                                <p:cTn id="24" presetID="9" presetClass="entr" fill="hold" grpId="0" nodeType="afterEffect">
                                  <p:stCondLst>
                                    <p:cond delay="0"/>
                                  </p:stCondLst>
                                  <p:iterate>
                                    <p:tmAbs val="0"/>
                                  </p:iterate>
                                  <p:childTnLst>
                                    <p:set>
                                      <p:cBhvr>
                                        <p:cTn id="25" fill="hold"/>
                                        <p:tgtEl>
                                          <p:spTgt spid="175">
                                            <p:txEl>
                                              <p:pRg st="4" end="4"/>
                                            </p:txEl>
                                          </p:spTgt>
                                        </p:tgtEl>
                                        <p:attrNameLst>
                                          <p:attrName>style.visibility</p:attrName>
                                        </p:attrNameLst>
                                      </p:cBhvr>
                                      <p:to>
                                        <p:strVal val="visible"/>
                                      </p:to>
                                    </p:set>
                                    <p:animEffect transition="in" filter="dissolve">
                                      <p:cBhvr>
                                        <p:cTn id="26" dur="250"/>
                                        <p:tgtEl>
                                          <p:spTgt spid="175">
                                            <p:txEl>
                                              <p:pRg st="4" end="4"/>
                                            </p:txEl>
                                          </p:spTgt>
                                        </p:tgtEl>
                                      </p:cBhvr>
                                    </p:animEffect>
                                  </p:childTnLst>
                                </p:cTn>
                              </p:par>
                            </p:childTnLst>
                          </p:cTn>
                        </p:par>
                        <p:par>
                          <p:cTn id="27" fill="hold">
                            <p:stCondLst>
                              <p:cond delay="1250"/>
                            </p:stCondLst>
                            <p:childTnLst>
                              <p:par>
                                <p:cTn id="28" presetID="9" presetClass="entr" fill="hold" grpId="0" nodeType="afterEffect">
                                  <p:stCondLst>
                                    <p:cond delay="0"/>
                                  </p:stCondLst>
                                  <p:iterate>
                                    <p:tmAbs val="0"/>
                                  </p:iterate>
                                  <p:childTnLst>
                                    <p:set>
                                      <p:cBhvr>
                                        <p:cTn id="29" fill="hold"/>
                                        <p:tgtEl>
                                          <p:spTgt spid="175">
                                            <p:txEl>
                                              <p:pRg st="5" end="5"/>
                                            </p:txEl>
                                          </p:spTgt>
                                        </p:tgtEl>
                                        <p:attrNameLst>
                                          <p:attrName>style.visibility</p:attrName>
                                        </p:attrNameLst>
                                      </p:cBhvr>
                                      <p:to>
                                        <p:strVal val="visible"/>
                                      </p:to>
                                    </p:set>
                                    <p:animEffect transition="in" filter="dissolve">
                                      <p:cBhvr>
                                        <p:cTn id="30" dur="250"/>
                                        <p:tgtEl>
                                          <p:spTgt spid="175">
                                            <p:txEl>
                                              <p:pRg st="5" end="5"/>
                                            </p:txEl>
                                          </p:spTgt>
                                        </p:tgtEl>
                                      </p:cBhvr>
                                    </p:animEffect>
                                  </p:childTnLst>
                                </p:cTn>
                              </p:par>
                            </p:childTnLst>
                          </p:cTn>
                        </p:par>
                        <p:par>
                          <p:cTn id="31" fill="hold">
                            <p:stCondLst>
                              <p:cond delay="1500"/>
                            </p:stCondLst>
                            <p:childTnLst>
                              <p:par>
                                <p:cTn id="32" presetID="9" presetClass="entr" fill="hold" grpId="0" nodeType="afterEffect">
                                  <p:stCondLst>
                                    <p:cond delay="0"/>
                                  </p:stCondLst>
                                  <p:iterate>
                                    <p:tmAbs val="0"/>
                                  </p:iterate>
                                  <p:childTnLst>
                                    <p:set>
                                      <p:cBhvr>
                                        <p:cTn id="33" fill="hold"/>
                                        <p:tgtEl>
                                          <p:spTgt spid="175">
                                            <p:txEl>
                                              <p:pRg st="6" end="6"/>
                                            </p:txEl>
                                          </p:spTgt>
                                        </p:tgtEl>
                                        <p:attrNameLst>
                                          <p:attrName>style.visibility</p:attrName>
                                        </p:attrNameLst>
                                      </p:cBhvr>
                                      <p:to>
                                        <p:strVal val="visible"/>
                                      </p:to>
                                    </p:set>
                                    <p:animEffect transition="in" filter="dissolve">
                                      <p:cBhvr>
                                        <p:cTn id="34" dur="250"/>
                                        <p:tgtEl>
                                          <p:spTgt spid="175">
                                            <p:txEl>
                                              <p:pRg st="6" end="6"/>
                                            </p:txEl>
                                          </p:spTgt>
                                        </p:tgtEl>
                                      </p:cBhvr>
                                    </p:animEffect>
                                  </p:childTnLst>
                                </p:cTn>
                              </p:par>
                            </p:childTnLst>
                          </p:cTn>
                        </p:par>
                        <p:par>
                          <p:cTn id="35" fill="hold">
                            <p:stCondLst>
                              <p:cond delay="1750"/>
                            </p:stCondLst>
                            <p:childTnLst>
                              <p:par>
                                <p:cTn id="36" presetID="9" presetClass="entr" fill="hold" grpId="0" nodeType="afterEffect">
                                  <p:stCondLst>
                                    <p:cond delay="0"/>
                                  </p:stCondLst>
                                  <p:iterate>
                                    <p:tmAbs val="0"/>
                                  </p:iterate>
                                  <p:childTnLst>
                                    <p:set>
                                      <p:cBhvr>
                                        <p:cTn id="37" fill="hold"/>
                                        <p:tgtEl>
                                          <p:spTgt spid="175">
                                            <p:txEl>
                                              <p:pRg st="7" end="7"/>
                                            </p:txEl>
                                          </p:spTgt>
                                        </p:tgtEl>
                                        <p:attrNameLst>
                                          <p:attrName>style.visibility</p:attrName>
                                        </p:attrNameLst>
                                      </p:cBhvr>
                                      <p:to>
                                        <p:strVal val="visible"/>
                                      </p:to>
                                    </p:set>
                                    <p:animEffect transition="in" filter="dissolve">
                                      <p:cBhvr>
                                        <p:cTn id="38" dur="250"/>
                                        <p:tgtEl>
                                          <p:spTgt spid="175">
                                            <p:txEl>
                                              <p:pRg st="7" end="7"/>
                                            </p:txEl>
                                          </p:spTgt>
                                        </p:tgtEl>
                                      </p:cBhvr>
                                    </p:animEffect>
                                  </p:childTnLst>
                                </p:cTn>
                              </p:par>
                            </p:childTnLst>
                          </p:cTn>
                        </p:par>
                        <p:par>
                          <p:cTn id="39" fill="hold">
                            <p:stCondLst>
                              <p:cond delay="2000"/>
                            </p:stCondLst>
                            <p:childTnLst>
                              <p:par>
                                <p:cTn id="40" presetID="9" presetClass="entr" fill="hold" grpId="0" nodeType="afterEffect">
                                  <p:stCondLst>
                                    <p:cond delay="0"/>
                                  </p:stCondLst>
                                  <p:iterate>
                                    <p:tmAbs val="0"/>
                                  </p:iterate>
                                  <p:childTnLst>
                                    <p:set>
                                      <p:cBhvr>
                                        <p:cTn id="41" fill="hold"/>
                                        <p:tgtEl>
                                          <p:spTgt spid="175">
                                            <p:txEl>
                                              <p:pRg st="8" end="8"/>
                                            </p:txEl>
                                          </p:spTgt>
                                        </p:tgtEl>
                                        <p:attrNameLst>
                                          <p:attrName>style.visibility</p:attrName>
                                        </p:attrNameLst>
                                      </p:cBhvr>
                                      <p:to>
                                        <p:strVal val="visible"/>
                                      </p:to>
                                    </p:set>
                                    <p:animEffect transition="in" filter="dissolve">
                                      <p:cBhvr>
                                        <p:cTn id="42" dur="250"/>
                                        <p:tgtEl>
                                          <p:spTgt spid="175">
                                            <p:txEl>
                                              <p:pRg st="8" end="8"/>
                                            </p:txEl>
                                          </p:spTgt>
                                        </p:tgtEl>
                                      </p:cBhvr>
                                    </p:animEffect>
                                  </p:childTnLst>
                                </p:cTn>
                              </p:par>
                            </p:childTnLst>
                          </p:cTn>
                        </p:par>
                        <p:par>
                          <p:cTn id="43" fill="hold">
                            <p:stCondLst>
                              <p:cond delay="2250"/>
                            </p:stCondLst>
                            <p:childTnLst>
                              <p:par>
                                <p:cTn id="44" presetID="9" presetClass="entr" fill="hold" grpId="0" nodeType="afterEffect">
                                  <p:stCondLst>
                                    <p:cond delay="0"/>
                                  </p:stCondLst>
                                  <p:iterate>
                                    <p:tmAbs val="0"/>
                                  </p:iterate>
                                  <p:childTnLst>
                                    <p:set>
                                      <p:cBhvr>
                                        <p:cTn id="45" fill="hold"/>
                                        <p:tgtEl>
                                          <p:spTgt spid="175">
                                            <p:txEl>
                                              <p:pRg st="9" end="9"/>
                                            </p:txEl>
                                          </p:spTgt>
                                        </p:tgtEl>
                                        <p:attrNameLst>
                                          <p:attrName>style.visibility</p:attrName>
                                        </p:attrNameLst>
                                      </p:cBhvr>
                                      <p:to>
                                        <p:strVal val="visible"/>
                                      </p:to>
                                    </p:set>
                                    <p:animEffect transition="in" filter="dissolve">
                                      <p:cBhvr>
                                        <p:cTn id="46" dur="250"/>
                                        <p:tgtEl>
                                          <p:spTgt spid="175">
                                            <p:txEl>
                                              <p:pRg st="9" end="9"/>
                                            </p:txEl>
                                          </p:spTgt>
                                        </p:tgtEl>
                                      </p:cBhvr>
                                    </p:animEffect>
                                  </p:childTnLst>
                                </p:cTn>
                              </p:par>
                            </p:childTnLst>
                          </p:cTn>
                        </p:par>
                        <p:par>
                          <p:cTn id="47" fill="hold">
                            <p:stCondLst>
                              <p:cond delay="2500"/>
                            </p:stCondLst>
                            <p:childTnLst>
                              <p:par>
                                <p:cTn id="48" presetID="9" presetClass="entr" fill="hold" grpId="0" nodeType="afterEffect">
                                  <p:stCondLst>
                                    <p:cond delay="0"/>
                                  </p:stCondLst>
                                  <p:iterate>
                                    <p:tmAbs val="0"/>
                                  </p:iterate>
                                  <p:childTnLst>
                                    <p:set>
                                      <p:cBhvr>
                                        <p:cTn id="49" fill="hold"/>
                                        <p:tgtEl>
                                          <p:spTgt spid="175">
                                            <p:txEl>
                                              <p:pRg st="10" end="10"/>
                                            </p:txEl>
                                          </p:spTgt>
                                        </p:tgtEl>
                                        <p:attrNameLst>
                                          <p:attrName>style.visibility</p:attrName>
                                        </p:attrNameLst>
                                      </p:cBhvr>
                                      <p:to>
                                        <p:strVal val="visible"/>
                                      </p:to>
                                    </p:set>
                                    <p:animEffect transition="in" filter="dissolve">
                                      <p:cBhvr>
                                        <p:cTn id="50" dur="250"/>
                                        <p:tgtEl>
                                          <p:spTgt spid="17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build="p" bldLvl="5" animBg="1" advAuto="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Date Placeholder 3"/>
          <p:cNvSpPr>
            <a:spLocks noGrp="1"/>
          </p:cNvSpPr>
          <p:nvPr>
            <p:ph type="dt" sz="quarter" idx="10"/>
          </p:nvPr>
        </p:nvSpPr>
        <p:spPr>
          <a:noFill/>
        </p:spPr>
        <p:txBody>
          <a:bodyPr/>
          <a:lstStyle/>
          <a:p>
            <a:fld id="{CDC3D9BD-9D7F-4B14-9E72-BB63A978E82B}" type="datetime1">
              <a:rPr lang="en-US" smtClean="0"/>
              <a:t>1/3/2019</a:t>
            </a:fld>
            <a:endParaRPr lang="en-US" smtClean="0"/>
          </a:p>
        </p:txBody>
      </p:sp>
      <p:sp>
        <p:nvSpPr>
          <p:cNvPr id="9219" name="Footer Placeholder 4"/>
          <p:cNvSpPr>
            <a:spLocks noGrp="1"/>
          </p:cNvSpPr>
          <p:nvPr>
            <p:ph type="ftr" sz="quarter" idx="11"/>
          </p:nvPr>
        </p:nvSpPr>
        <p:spPr>
          <a:noFill/>
        </p:spPr>
        <p:txBody>
          <a:bodyPr/>
          <a:lstStyle/>
          <a:p>
            <a:r>
              <a:rPr lang="en-US" smtClean="0"/>
              <a:t>CPSC 503 – Winter 2019</a:t>
            </a:r>
          </a:p>
        </p:txBody>
      </p:sp>
      <p:sp>
        <p:nvSpPr>
          <p:cNvPr id="9220" name="Slide Number Placeholder 5"/>
          <p:cNvSpPr>
            <a:spLocks noGrp="1"/>
          </p:cNvSpPr>
          <p:nvPr>
            <p:ph type="sldNum" sz="quarter" idx="12"/>
          </p:nvPr>
        </p:nvSpPr>
        <p:spPr>
          <a:noFill/>
        </p:spPr>
        <p:txBody>
          <a:bodyPr/>
          <a:lstStyle/>
          <a:p>
            <a:fld id="{F21C1771-BF8A-4B06-A52C-90AE52295BBE}" type="slidenum">
              <a:rPr lang="en-US" smtClean="0"/>
              <a:pPr/>
              <a:t>19</a:t>
            </a:fld>
            <a:endParaRPr lang="en-US" smtClean="0"/>
          </a:p>
        </p:txBody>
      </p:sp>
      <p:sp>
        <p:nvSpPr>
          <p:cNvPr id="9221" name="Rectangle 2"/>
          <p:cNvSpPr>
            <a:spLocks noGrp="1" noChangeArrowheads="1"/>
          </p:cNvSpPr>
          <p:nvPr>
            <p:ph type="title"/>
          </p:nvPr>
        </p:nvSpPr>
        <p:spPr/>
        <p:txBody>
          <a:bodyPr/>
          <a:lstStyle/>
          <a:p>
            <a:pPr eaLnBrk="1" hangingPunct="1"/>
            <a:r>
              <a:rPr lang="en-US" smtClean="0"/>
              <a:t>Natural Language Processing</a:t>
            </a:r>
          </a:p>
        </p:txBody>
      </p:sp>
      <p:sp>
        <p:nvSpPr>
          <p:cNvPr id="9222" name="Rectangle 3"/>
          <p:cNvSpPr>
            <a:spLocks noGrp="1" noChangeArrowheads="1"/>
          </p:cNvSpPr>
          <p:nvPr>
            <p:ph type="body" idx="1"/>
          </p:nvPr>
        </p:nvSpPr>
        <p:spPr>
          <a:xfrm>
            <a:off x="685800" y="1981200"/>
            <a:ext cx="8001000" cy="4114800"/>
          </a:xfrm>
        </p:spPr>
        <p:txBody>
          <a:bodyPr/>
          <a:lstStyle/>
          <a:p>
            <a:pPr eaLnBrk="1" hangingPunct="1"/>
            <a:r>
              <a:rPr lang="en-US" sz="3600" smtClean="0"/>
              <a:t>What is it?</a:t>
            </a:r>
          </a:p>
          <a:p>
            <a:pPr lvl="1" eaLnBrk="1" hangingPunct="1"/>
            <a:r>
              <a:rPr lang="en-US" sz="3600" smtClean="0"/>
              <a:t>We’re going to study </a:t>
            </a:r>
            <a:r>
              <a:rPr lang="en-US" sz="3600" smtClean="0">
                <a:solidFill>
                  <a:schemeClr val="accent2"/>
                </a:solidFill>
              </a:rPr>
              <a:t>formalisms</a:t>
            </a:r>
            <a:r>
              <a:rPr lang="en-US" sz="3600" smtClean="0"/>
              <a:t>, </a:t>
            </a:r>
            <a:r>
              <a:rPr lang="en-US" sz="3600" smtClean="0">
                <a:solidFill>
                  <a:schemeClr val="accent2"/>
                </a:solidFill>
              </a:rPr>
              <a:t>models and algorithms</a:t>
            </a:r>
            <a:r>
              <a:rPr lang="en-US" sz="3600" smtClean="0"/>
              <a:t> to allow computers to perform </a:t>
            </a:r>
            <a:r>
              <a:rPr lang="en-US" sz="3600" smtClean="0">
                <a:solidFill>
                  <a:schemeClr val="accent2"/>
                </a:solidFill>
              </a:rPr>
              <a:t>useful tasks</a:t>
            </a:r>
            <a:r>
              <a:rPr lang="en-US" sz="3600" smtClean="0"/>
              <a:t> involving </a:t>
            </a:r>
            <a:r>
              <a:rPr lang="en-US" sz="3600" u="sng" smtClean="0">
                <a:solidFill>
                  <a:schemeClr val="accent2"/>
                </a:solidFill>
              </a:rPr>
              <a:t>knowledge about</a:t>
            </a:r>
            <a:r>
              <a:rPr lang="en-US" sz="3600" u="sng" smtClean="0"/>
              <a:t> </a:t>
            </a:r>
            <a:r>
              <a:rPr lang="en-US" sz="3600" u="sng" smtClean="0">
                <a:solidFill>
                  <a:schemeClr val="accent2"/>
                </a:solidFill>
              </a:rPr>
              <a:t>human languages</a:t>
            </a:r>
            <a:r>
              <a:rPr lang="en-US" sz="3600" smtClean="0"/>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p:spPr>
        <p:txBody>
          <a:bodyPr/>
          <a:lstStyle/>
          <a:p>
            <a:fld id="{37385D26-5BD4-4C9A-804E-B9F46C973F80}" type="datetime1">
              <a:rPr lang="en-US" smtClean="0"/>
              <a:t>1/3/2019</a:t>
            </a:fld>
            <a:endParaRPr lang="en-US" smtClean="0"/>
          </a:p>
        </p:txBody>
      </p:sp>
      <p:sp>
        <p:nvSpPr>
          <p:cNvPr id="4099" name="Footer Placeholder 4"/>
          <p:cNvSpPr>
            <a:spLocks noGrp="1"/>
          </p:cNvSpPr>
          <p:nvPr>
            <p:ph type="ftr" sz="quarter" idx="11"/>
          </p:nvPr>
        </p:nvSpPr>
        <p:spPr>
          <a:noFill/>
        </p:spPr>
        <p:txBody>
          <a:bodyPr/>
          <a:lstStyle/>
          <a:p>
            <a:r>
              <a:rPr lang="en-US" smtClean="0"/>
              <a:t>CPSC 503 – Winter 2019</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pPr/>
              <a:t>2</a:t>
            </a:fld>
            <a:endParaRPr lang="en-US" smtClean="0"/>
          </a:p>
        </p:txBody>
      </p:sp>
      <p:sp>
        <p:nvSpPr>
          <p:cNvPr id="4101" name="Rectangle 2"/>
          <p:cNvSpPr>
            <a:spLocks noGrp="1" noChangeArrowheads="1"/>
          </p:cNvSpPr>
          <p:nvPr>
            <p:ph type="title"/>
          </p:nvPr>
        </p:nvSpPr>
        <p:spPr>
          <a:xfrm>
            <a:off x="685800" y="381000"/>
            <a:ext cx="7772400" cy="1143000"/>
          </a:xfrm>
        </p:spPr>
        <p:txBody>
          <a:bodyPr/>
          <a:lstStyle/>
          <a:p>
            <a:pPr eaLnBrk="1" hangingPunct="1"/>
            <a:r>
              <a:rPr lang="en-US" dirty="0" smtClean="0"/>
              <a:t>Today Jan 7</a:t>
            </a:r>
          </a:p>
        </p:txBody>
      </p:sp>
      <p:sp>
        <p:nvSpPr>
          <p:cNvPr id="4102" name="Rectangle 3"/>
          <p:cNvSpPr>
            <a:spLocks noGrp="1" noChangeArrowheads="1"/>
          </p:cNvSpPr>
          <p:nvPr>
            <p:ph type="body" idx="1"/>
          </p:nvPr>
        </p:nvSpPr>
        <p:spPr>
          <a:xfrm>
            <a:off x="838200" y="1676400"/>
            <a:ext cx="7772400" cy="4114800"/>
          </a:xfrm>
        </p:spPr>
        <p:txBody>
          <a:bodyPr/>
          <a:lstStyle/>
          <a:p>
            <a:pPr eaLnBrk="1" hangingPunct="1"/>
            <a:r>
              <a:rPr lang="en-US" dirty="0" smtClean="0"/>
              <a:t>Overview of the field</a:t>
            </a:r>
          </a:p>
          <a:p>
            <a:pPr eaLnBrk="1" hangingPunct="1"/>
            <a:r>
              <a:rPr lang="en-US" dirty="0" smtClean="0"/>
              <a:t>Overview of course </a:t>
            </a:r>
          </a:p>
          <a:p>
            <a:pPr lvl="1" eaLnBrk="1" hangingPunct="1"/>
            <a:r>
              <a:rPr lang="en-US" dirty="0" smtClean="0"/>
              <a:t>Background knowledge</a:t>
            </a:r>
          </a:p>
          <a:p>
            <a:pPr lvl="1" eaLnBrk="1" hangingPunct="1"/>
            <a:r>
              <a:rPr lang="en-US" dirty="0" smtClean="0"/>
              <a:t>Topics</a:t>
            </a:r>
          </a:p>
          <a:p>
            <a:pPr lvl="1" eaLnBrk="1" hangingPunct="1"/>
            <a:r>
              <a:rPr lang="en-US" dirty="0" smtClean="0"/>
              <a:t>Activities and Grading</a:t>
            </a:r>
          </a:p>
          <a:p>
            <a:pPr lvl="1" eaLnBrk="1" hangingPunct="1"/>
            <a:r>
              <a:rPr lang="en-US" dirty="0" smtClean="0"/>
              <a:t>Administrative Stuff</a:t>
            </a:r>
          </a:p>
          <a:p>
            <a:pPr eaLnBrk="1" hangingPunct="1"/>
            <a:r>
              <a:rPr lang="en-US" dirty="0" smtClean="0"/>
              <a:t>Introductions </a:t>
            </a:r>
            <a:r>
              <a:rPr lang="en-US" sz="2800" i="1" dirty="0" smtClean="0"/>
              <a:t>(if time left)</a:t>
            </a:r>
            <a:endParaRPr lang="en-US" i="1" dirty="0" smtClean="0"/>
          </a:p>
          <a:p>
            <a:pPr lvl="1" eaLnBrk="1" hangingPunct="1"/>
            <a:endParaRPr lang="en-US" dirty="0" smtClean="0"/>
          </a:p>
          <a:p>
            <a:pPr eaLnBrk="1" hangingPunct="1"/>
            <a:endParaRPr lang="en-US" dirty="0" smtClean="0"/>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4"/>
          <p:cNvSpPr>
            <a:spLocks noGrp="1"/>
          </p:cNvSpPr>
          <p:nvPr>
            <p:ph type="dt" sz="quarter" idx="10"/>
          </p:nvPr>
        </p:nvSpPr>
        <p:spPr>
          <a:noFill/>
        </p:spPr>
        <p:txBody>
          <a:bodyPr/>
          <a:lstStyle/>
          <a:p>
            <a:fld id="{32B1FFC7-A4C4-40C8-AC5B-ED32A04386F5}" type="datetime1">
              <a:rPr lang="en-US" smtClean="0"/>
              <a:t>1/3/2019</a:t>
            </a:fld>
            <a:endParaRPr lang="en-US" smtClean="0"/>
          </a:p>
        </p:txBody>
      </p:sp>
      <p:sp>
        <p:nvSpPr>
          <p:cNvPr id="10243" name="Footer Placeholder 5"/>
          <p:cNvSpPr>
            <a:spLocks noGrp="1"/>
          </p:cNvSpPr>
          <p:nvPr>
            <p:ph type="ftr" sz="quarter" idx="11"/>
          </p:nvPr>
        </p:nvSpPr>
        <p:spPr>
          <a:noFill/>
        </p:spPr>
        <p:txBody>
          <a:bodyPr/>
          <a:lstStyle/>
          <a:p>
            <a:r>
              <a:rPr lang="en-US" smtClean="0"/>
              <a:t>CPSC 503 – Winter 2019</a:t>
            </a:r>
          </a:p>
        </p:txBody>
      </p:sp>
      <p:sp>
        <p:nvSpPr>
          <p:cNvPr id="10244" name="Slide Number Placeholder 6"/>
          <p:cNvSpPr>
            <a:spLocks noGrp="1"/>
          </p:cNvSpPr>
          <p:nvPr>
            <p:ph type="sldNum" sz="quarter" idx="12"/>
          </p:nvPr>
        </p:nvSpPr>
        <p:spPr>
          <a:noFill/>
        </p:spPr>
        <p:txBody>
          <a:bodyPr/>
          <a:lstStyle/>
          <a:p>
            <a:fld id="{A57CD9E3-0D5C-43D1-BADA-FD2520D5D41E}" type="slidenum">
              <a:rPr lang="en-US" smtClean="0"/>
              <a:pPr/>
              <a:t>20</a:t>
            </a:fld>
            <a:endParaRPr lang="en-US" smtClean="0"/>
          </a:p>
        </p:txBody>
      </p:sp>
      <p:sp>
        <p:nvSpPr>
          <p:cNvPr id="10245" name="Rectangle 4"/>
          <p:cNvSpPr>
            <a:spLocks noGrp="1" noChangeArrowheads="1"/>
          </p:cNvSpPr>
          <p:nvPr>
            <p:ph type="title"/>
          </p:nvPr>
        </p:nvSpPr>
        <p:spPr/>
        <p:txBody>
          <a:bodyPr/>
          <a:lstStyle/>
          <a:p>
            <a:pPr eaLnBrk="1" hangingPunct="1"/>
            <a:r>
              <a:rPr lang="en-US" smtClean="0"/>
              <a:t>Knowledge about Language</a:t>
            </a:r>
          </a:p>
        </p:txBody>
      </p:sp>
      <p:sp>
        <p:nvSpPr>
          <p:cNvPr id="10246" name="Rectangle 11"/>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a:latin typeface="Comic Sans MS" pitchFamily="66" charset="0"/>
              </a:rPr>
              <a:t>Any ideas?</a:t>
            </a:r>
          </a:p>
          <a:p>
            <a:pPr marL="342900" indent="-342900">
              <a:spcBef>
                <a:spcPct val="20000"/>
              </a:spcBef>
              <a:buFontTx/>
              <a:buChar char="•"/>
            </a:pPr>
            <a:endParaRPr lang="en-US" sz="3200">
              <a:latin typeface="Comic Sans MS" pitchFamily="66" charset="0"/>
            </a:endParaRPr>
          </a:p>
          <a:p>
            <a:pPr marL="342900" indent="-342900">
              <a:spcBef>
                <a:spcPct val="20000"/>
              </a:spcBef>
            </a:pPr>
            <a:endParaRPr lang="en-US" sz="3200">
              <a:latin typeface="Comic Sans MS" pitchFamily="66"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4"/>
          <p:cNvSpPr>
            <a:spLocks noGrp="1"/>
          </p:cNvSpPr>
          <p:nvPr>
            <p:ph type="dt" sz="quarter" idx="10"/>
          </p:nvPr>
        </p:nvSpPr>
        <p:spPr>
          <a:noFill/>
        </p:spPr>
        <p:txBody>
          <a:bodyPr/>
          <a:lstStyle/>
          <a:p>
            <a:fld id="{7D38B31C-116F-40FC-BABC-81C014AF94A8}" type="datetime1">
              <a:rPr lang="en-US" smtClean="0"/>
              <a:t>1/3/2019</a:t>
            </a:fld>
            <a:endParaRPr lang="en-US" smtClean="0"/>
          </a:p>
        </p:txBody>
      </p:sp>
      <p:sp>
        <p:nvSpPr>
          <p:cNvPr id="11267" name="Footer Placeholder 5"/>
          <p:cNvSpPr>
            <a:spLocks noGrp="1"/>
          </p:cNvSpPr>
          <p:nvPr>
            <p:ph type="ftr" sz="quarter" idx="11"/>
          </p:nvPr>
        </p:nvSpPr>
        <p:spPr>
          <a:noFill/>
        </p:spPr>
        <p:txBody>
          <a:bodyPr/>
          <a:lstStyle/>
          <a:p>
            <a:r>
              <a:rPr lang="en-US" smtClean="0"/>
              <a:t>CPSC 503 – Winter 2019</a:t>
            </a:r>
          </a:p>
        </p:txBody>
      </p:sp>
      <p:sp>
        <p:nvSpPr>
          <p:cNvPr id="11268" name="Slide Number Placeholder 6"/>
          <p:cNvSpPr>
            <a:spLocks noGrp="1"/>
          </p:cNvSpPr>
          <p:nvPr>
            <p:ph type="sldNum" sz="quarter" idx="12"/>
          </p:nvPr>
        </p:nvSpPr>
        <p:spPr>
          <a:noFill/>
        </p:spPr>
        <p:txBody>
          <a:bodyPr/>
          <a:lstStyle/>
          <a:p>
            <a:fld id="{54933027-E491-4BA6-BE91-0F63E45D1D69}" type="slidenum">
              <a:rPr lang="en-US" smtClean="0"/>
              <a:pPr/>
              <a:t>21</a:t>
            </a:fld>
            <a:endParaRPr lang="en-US" smtClean="0"/>
          </a:p>
        </p:txBody>
      </p:sp>
      <p:sp>
        <p:nvSpPr>
          <p:cNvPr id="11269" name="Rectangle 2"/>
          <p:cNvSpPr>
            <a:spLocks noGrp="1" noChangeArrowheads="1"/>
          </p:cNvSpPr>
          <p:nvPr>
            <p:ph type="title"/>
          </p:nvPr>
        </p:nvSpPr>
        <p:spPr/>
        <p:txBody>
          <a:bodyPr/>
          <a:lstStyle/>
          <a:p>
            <a:pPr eaLnBrk="1" hangingPunct="1"/>
            <a:r>
              <a:rPr lang="en-US" smtClean="0"/>
              <a:t>Knowledge about Language</a:t>
            </a:r>
          </a:p>
        </p:txBody>
      </p:sp>
      <p:sp>
        <p:nvSpPr>
          <p:cNvPr id="11270" name="Rectangle 3"/>
          <p:cNvSpPr>
            <a:spLocks noGrp="1" noChangeArrowheads="1"/>
          </p:cNvSpPr>
          <p:nvPr>
            <p:ph type="body" sz="half" idx="1"/>
          </p:nvPr>
        </p:nvSpPr>
        <p:spPr>
          <a:xfrm>
            <a:off x="685800" y="1981200"/>
            <a:ext cx="7924800" cy="4114800"/>
          </a:xfrm>
        </p:spPr>
        <p:txBody>
          <a:bodyPr/>
          <a:lstStyle/>
          <a:p>
            <a:pPr eaLnBrk="1" hangingPunct="1"/>
            <a:r>
              <a:rPr lang="en-US" smtClean="0">
                <a:solidFill>
                  <a:schemeClr val="accent2"/>
                </a:solidFill>
              </a:rPr>
              <a:t>Phonetics and Phonology</a:t>
            </a:r>
            <a:r>
              <a:rPr lang="en-US" smtClean="0"/>
              <a:t> (sounds)</a:t>
            </a:r>
          </a:p>
          <a:p>
            <a:pPr eaLnBrk="1" hangingPunct="1"/>
            <a:r>
              <a:rPr lang="en-US" smtClean="0">
                <a:solidFill>
                  <a:schemeClr val="accent2"/>
                </a:solidFill>
              </a:rPr>
              <a:t>Morphology</a:t>
            </a:r>
            <a:r>
              <a:rPr lang="en-US" smtClean="0"/>
              <a:t> (structure of words)</a:t>
            </a:r>
          </a:p>
          <a:p>
            <a:pPr eaLnBrk="1" hangingPunct="1"/>
            <a:r>
              <a:rPr lang="en-US" smtClean="0">
                <a:solidFill>
                  <a:schemeClr val="accent2"/>
                </a:solidFill>
              </a:rPr>
              <a:t>Syntax</a:t>
            </a:r>
            <a:r>
              <a:rPr lang="en-US" smtClean="0"/>
              <a:t> (structure of sentences)</a:t>
            </a:r>
          </a:p>
          <a:p>
            <a:pPr eaLnBrk="1" hangingPunct="1"/>
            <a:r>
              <a:rPr lang="en-US" smtClean="0">
                <a:solidFill>
                  <a:schemeClr val="accent2"/>
                </a:solidFill>
              </a:rPr>
              <a:t>Semantics</a:t>
            </a:r>
            <a:r>
              <a:rPr lang="en-US" smtClean="0"/>
              <a:t> (meaning)</a:t>
            </a:r>
          </a:p>
          <a:p>
            <a:pPr eaLnBrk="1" hangingPunct="1"/>
            <a:r>
              <a:rPr lang="en-US" smtClean="0">
                <a:solidFill>
                  <a:schemeClr val="accent2"/>
                </a:solidFill>
              </a:rPr>
              <a:t>Pragmatics</a:t>
            </a:r>
            <a:r>
              <a:rPr lang="en-US" smtClean="0"/>
              <a:t> (language use)</a:t>
            </a:r>
          </a:p>
          <a:p>
            <a:pPr eaLnBrk="1" hangingPunct="1"/>
            <a:r>
              <a:rPr lang="en-US" smtClean="0">
                <a:solidFill>
                  <a:schemeClr val="accent2"/>
                </a:solidFill>
              </a:rPr>
              <a:t>Discourse and Dialogue</a:t>
            </a:r>
            <a:r>
              <a:rPr lang="en-US" smtClean="0"/>
              <a:t> (units larger than single utterance)</a:t>
            </a:r>
          </a:p>
          <a:p>
            <a:pPr eaLnBrk="1" hangingPunct="1"/>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4"/>
          <p:cNvSpPr>
            <a:spLocks noGrp="1"/>
          </p:cNvSpPr>
          <p:nvPr>
            <p:ph type="dt" sz="quarter" idx="10"/>
          </p:nvPr>
        </p:nvSpPr>
        <p:spPr>
          <a:noFill/>
        </p:spPr>
        <p:txBody>
          <a:bodyPr/>
          <a:lstStyle/>
          <a:p>
            <a:fld id="{17BF1410-A692-45AD-A2D7-C2BD92467F6F}" type="datetime1">
              <a:rPr lang="en-US" smtClean="0"/>
              <a:t>1/3/2019</a:t>
            </a:fld>
            <a:endParaRPr lang="en-US" smtClean="0"/>
          </a:p>
        </p:txBody>
      </p:sp>
      <p:sp>
        <p:nvSpPr>
          <p:cNvPr id="12291" name="Footer Placeholder 5"/>
          <p:cNvSpPr>
            <a:spLocks noGrp="1"/>
          </p:cNvSpPr>
          <p:nvPr>
            <p:ph type="ftr" sz="quarter" idx="11"/>
          </p:nvPr>
        </p:nvSpPr>
        <p:spPr>
          <a:noFill/>
        </p:spPr>
        <p:txBody>
          <a:bodyPr/>
          <a:lstStyle/>
          <a:p>
            <a:r>
              <a:rPr lang="en-US" smtClean="0"/>
              <a:t>CPSC 503 – Winter 2019</a:t>
            </a:r>
          </a:p>
        </p:txBody>
      </p:sp>
      <p:sp>
        <p:nvSpPr>
          <p:cNvPr id="12292" name="Slide Number Placeholder 6"/>
          <p:cNvSpPr>
            <a:spLocks noGrp="1"/>
          </p:cNvSpPr>
          <p:nvPr>
            <p:ph type="sldNum" sz="quarter" idx="12"/>
          </p:nvPr>
        </p:nvSpPr>
        <p:spPr>
          <a:noFill/>
        </p:spPr>
        <p:txBody>
          <a:bodyPr/>
          <a:lstStyle/>
          <a:p>
            <a:fld id="{FA8FB099-CCC7-4A77-A14A-28101E5FCEA4}" type="slidenum">
              <a:rPr lang="en-US" smtClean="0"/>
              <a:pPr/>
              <a:t>22</a:t>
            </a:fld>
            <a:endParaRPr lang="en-US" smtClean="0"/>
          </a:p>
        </p:txBody>
      </p:sp>
      <p:sp>
        <p:nvSpPr>
          <p:cNvPr id="12293" name="Rectangle 2"/>
          <p:cNvSpPr>
            <a:spLocks noGrp="1" noChangeArrowheads="1"/>
          </p:cNvSpPr>
          <p:nvPr>
            <p:ph type="title"/>
          </p:nvPr>
        </p:nvSpPr>
        <p:spPr/>
        <p:txBody>
          <a:bodyPr/>
          <a:lstStyle/>
          <a:p>
            <a:pPr eaLnBrk="1" hangingPunct="1"/>
            <a:r>
              <a:rPr lang="en-US" dirty="0" smtClean="0"/>
              <a:t>Morphology</a:t>
            </a:r>
          </a:p>
        </p:txBody>
      </p:sp>
      <p:sp>
        <p:nvSpPr>
          <p:cNvPr id="12294" name="Rectangle 3"/>
          <p:cNvSpPr>
            <a:spLocks noGrp="1" noChangeArrowheads="1"/>
          </p:cNvSpPr>
          <p:nvPr>
            <p:ph type="body" sz="half" idx="1"/>
          </p:nvPr>
        </p:nvSpPr>
        <p:spPr>
          <a:xfrm>
            <a:off x="228600" y="1600200"/>
            <a:ext cx="8763000" cy="1600200"/>
          </a:xfrm>
        </p:spPr>
        <p:txBody>
          <a:bodyPr/>
          <a:lstStyle/>
          <a:p>
            <a:pPr eaLnBrk="1" hangingPunct="1">
              <a:buFontTx/>
              <a:buNone/>
            </a:pPr>
            <a:r>
              <a:rPr lang="en-US" b="1" dirty="0" smtClean="0"/>
              <a:t>Def.</a:t>
            </a:r>
            <a:r>
              <a:rPr lang="en-US" dirty="0" smtClean="0"/>
              <a:t> The study of how words are formed from minimal meaning-bearing units (</a:t>
            </a:r>
            <a:r>
              <a:rPr lang="en-US" dirty="0" smtClean="0">
                <a:solidFill>
                  <a:schemeClr val="accent2"/>
                </a:solidFill>
              </a:rPr>
              <a:t>morphemes</a:t>
            </a:r>
            <a:r>
              <a:rPr lang="en-US" dirty="0" smtClean="0"/>
              <a:t>)</a:t>
            </a:r>
          </a:p>
        </p:txBody>
      </p:sp>
      <p:sp>
        <p:nvSpPr>
          <p:cNvPr id="133124" name="Rectangle 4"/>
          <p:cNvSpPr>
            <a:spLocks noChangeArrowheads="1"/>
          </p:cNvSpPr>
          <p:nvPr/>
        </p:nvSpPr>
        <p:spPr bwMode="auto">
          <a:xfrm>
            <a:off x="0" y="3124200"/>
            <a:ext cx="9144000" cy="2667000"/>
          </a:xfrm>
          <a:prstGeom prst="rect">
            <a:avLst/>
          </a:prstGeom>
          <a:noFill/>
          <a:ln w="9525">
            <a:noFill/>
            <a:miter lim="800000"/>
            <a:headEnd/>
            <a:tailEnd/>
          </a:ln>
        </p:spPr>
        <p:txBody>
          <a:bodyPr/>
          <a:lstStyle/>
          <a:p>
            <a:pPr marL="342900" indent="-342900">
              <a:spcBef>
                <a:spcPct val="20000"/>
              </a:spcBef>
            </a:pPr>
            <a:r>
              <a:rPr lang="en-US" sz="3200" b="1">
                <a:latin typeface="Comic Sans MS" pitchFamily="66" charset="0"/>
              </a:rPr>
              <a:t>Examples:</a:t>
            </a:r>
          </a:p>
          <a:p>
            <a:pPr marL="342900" indent="-342900">
              <a:spcBef>
                <a:spcPct val="20000"/>
              </a:spcBef>
              <a:buFontTx/>
              <a:buChar char="•"/>
            </a:pPr>
            <a:r>
              <a:rPr lang="en-US" sz="3200">
                <a:solidFill>
                  <a:schemeClr val="accent2"/>
                </a:solidFill>
                <a:latin typeface="Comic Sans MS" pitchFamily="66" charset="0"/>
              </a:rPr>
              <a:t>Plural</a:t>
            </a:r>
            <a:r>
              <a:rPr lang="en-US" sz="3200">
                <a:latin typeface="Comic Sans MS" pitchFamily="66" charset="0"/>
              </a:rPr>
              <a:t>: cat-s, fox-es, fish</a:t>
            </a:r>
          </a:p>
          <a:p>
            <a:pPr marL="342900" indent="-342900">
              <a:spcBef>
                <a:spcPct val="20000"/>
              </a:spcBef>
              <a:buFontTx/>
              <a:buChar char="•"/>
            </a:pPr>
            <a:r>
              <a:rPr lang="en-US" sz="3200">
                <a:solidFill>
                  <a:schemeClr val="accent2"/>
                </a:solidFill>
                <a:latin typeface="Comic Sans MS" pitchFamily="66" charset="0"/>
              </a:rPr>
              <a:t>Tense</a:t>
            </a:r>
            <a:r>
              <a:rPr lang="en-US" sz="3200">
                <a:latin typeface="Comic Sans MS" pitchFamily="66" charset="0"/>
              </a:rPr>
              <a:t>: walk-s, walk-ed</a:t>
            </a:r>
          </a:p>
          <a:p>
            <a:pPr marL="342900" indent="-342900">
              <a:spcBef>
                <a:spcPct val="20000"/>
              </a:spcBef>
              <a:buFontTx/>
              <a:buChar char="•"/>
            </a:pPr>
            <a:r>
              <a:rPr lang="en-US" sz="3200">
                <a:solidFill>
                  <a:schemeClr val="accent2"/>
                </a:solidFill>
                <a:latin typeface="Comic Sans MS" pitchFamily="66" charset="0"/>
              </a:rPr>
              <a:t>Nominalization</a:t>
            </a:r>
            <a:r>
              <a:rPr lang="en-US" sz="3200">
                <a:latin typeface="Comic Sans MS" pitchFamily="66" charset="0"/>
              </a:rPr>
              <a:t>: kill-er, fuzz-iness</a:t>
            </a:r>
          </a:p>
          <a:p>
            <a:pPr marL="342900" indent="-342900">
              <a:spcBef>
                <a:spcPct val="20000"/>
              </a:spcBef>
              <a:buFontTx/>
              <a:buChar char="•"/>
            </a:pPr>
            <a:r>
              <a:rPr lang="en-US" sz="3200">
                <a:solidFill>
                  <a:schemeClr val="accent2"/>
                </a:solidFill>
                <a:latin typeface="Comic Sans MS" pitchFamily="66" charset="0"/>
              </a:rPr>
              <a:t>Compounding</a:t>
            </a:r>
            <a:r>
              <a:rPr lang="en-US" sz="3200">
                <a:latin typeface="Comic Sans MS" pitchFamily="66" charset="0"/>
              </a:rPr>
              <a:t>: book-case,over-load,wash-cloth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4"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Date Placeholder 4"/>
          <p:cNvSpPr>
            <a:spLocks noGrp="1"/>
          </p:cNvSpPr>
          <p:nvPr>
            <p:ph type="dt" sz="quarter" idx="10"/>
          </p:nvPr>
        </p:nvSpPr>
        <p:spPr>
          <a:noFill/>
        </p:spPr>
        <p:txBody>
          <a:bodyPr/>
          <a:lstStyle/>
          <a:p>
            <a:fld id="{A648944C-79BF-4DDD-A46A-675D8102DA2F}" type="datetime1">
              <a:rPr lang="en-US" smtClean="0"/>
              <a:t>1/3/2019</a:t>
            </a:fld>
            <a:endParaRPr lang="en-US" smtClean="0"/>
          </a:p>
        </p:txBody>
      </p:sp>
      <p:sp>
        <p:nvSpPr>
          <p:cNvPr id="13315" name="Footer Placeholder 5"/>
          <p:cNvSpPr>
            <a:spLocks noGrp="1"/>
          </p:cNvSpPr>
          <p:nvPr>
            <p:ph type="ftr" sz="quarter" idx="11"/>
          </p:nvPr>
        </p:nvSpPr>
        <p:spPr>
          <a:noFill/>
        </p:spPr>
        <p:txBody>
          <a:bodyPr/>
          <a:lstStyle/>
          <a:p>
            <a:r>
              <a:rPr lang="en-US" smtClean="0"/>
              <a:t>CPSC 503 – Winter 2019</a:t>
            </a:r>
          </a:p>
        </p:txBody>
      </p:sp>
      <p:sp>
        <p:nvSpPr>
          <p:cNvPr id="13316" name="Slide Number Placeholder 6"/>
          <p:cNvSpPr>
            <a:spLocks noGrp="1"/>
          </p:cNvSpPr>
          <p:nvPr>
            <p:ph type="sldNum" sz="quarter" idx="12"/>
          </p:nvPr>
        </p:nvSpPr>
        <p:spPr>
          <a:noFill/>
        </p:spPr>
        <p:txBody>
          <a:bodyPr/>
          <a:lstStyle/>
          <a:p>
            <a:fld id="{B5023B06-70DD-4400-A62F-A9EC79F2C9CE}" type="slidenum">
              <a:rPr lang="en-US" smtClean="0"/>
              <a:pPr/>
              <a:t>23</a:t>
            </a:fld>
            <a:endParaRPr lang="en-US" smtClean="0"/>
          </a:p>
        </p:txBody>
      </p:sp>
      <p:sp>
        <p:nvSpPr>
          <p:cNvPr id="13317" name="Rectangle 2"/>
          <p:cNvSpPr>
            <a:spLocks noGrp="1" noChangeArrowheads="1"/>
          </p:cNvSpPr>
          <p:nvPr>
            <p:ph type="title"/>
          </p:nvPr>
        </p:nvSpPr>
        <p:spPr>
          <a:xfrm>
            <a:off x="685800" y="228600"/>
            <a:ext cx="7772400" cy="1143000"/>
          </a:xfrm>
        </p:spPr>
        <p:txBody>
          <a:bodyPr/>
          <a:lstStyle/>
          <a:p>
            <a:pPr eaLnBrk="1" hangingPunct="1"/>
            <a:r>
              <a:rPr lang="en-US" smtClean="0"/>
              <a:t>Syntax</a:t>
            </a:r>
          </a:p>
        </p:txBody>
      </p:sp>
      <p:sp>
        <p:nvSpPr>
          <p:cNvPr id="13318" name="Rectangle 3"/>
          <p:cNvSpPr>
            <a:spLocks noGrp="1" noChangeArrowheads="1"/>
          </p:cNvSpPr>
          <p:nvPr>
            <p:ph type="body" sz="half" idx="1"/>
          </p:nvPr>
        </p:nvSpPr>
        <p:spPr>
          <a:xfrm>
            <a:off x="304800" y="1600200"/>
            <a:ext cx="8534400" cy="1066800"/>
          </a:xfrm>
        </p:spPr>
        <p:txBody>
          <a:bodyPr/>
          <a:lstStyle/>
          <a:p>
            <a:pPr eaLnBrk="1" hangingPunct="1">
              <a:buFontTx/>
              <a:buNone/>
            </a:pPr>
            <a:r>
              <a:rPr lang="en-US" b="1" dirty="0" smtClean="0"/>
              <a:t>Def.</a:t>
            </a:r>
            <a:r>
              <a:rPr lang="en-US" dirty="0" smtClean="0"/>
              <a:t> The study of how sentences are formed by </a:t>
            </a:r>
            <a:r>
              <a:rPr lang="en-US" dirty="0" smtClean="0">
                <a:solidFill>
                  <a:schemeClr val="accent6"/>
                </a:solidFill>
              </a:rPr>
              <a:t>grouping</a:t>
            </a:r>
            <a:r>
              <a:rPr lang="en-US" dirty="0" smtClean="0"/>
              <a:t> and </a:t>
            </a:r>
            <a:r>
              <a:rPr lang="en-US" dirty="0" smtClean="0">
                <a:solidFill>
                  <a:schemeClr val="accent6"/>
                </a:solidFill>
              </a:rPr>
              <a:t>ordering</a:t>
            </a:r>
            <a:r>
              <a:rPr lang="en-US" dirty="0" smtClean="0"/>
              <a:t> words</a:t>
            </a:r>
          </a:p>
        </p:txBody>
      </p:sp>
      <p:sp>
        <p:nvSpPr>
          <p:cNvPr id="141316" name="Rectangle 4"/>
          <p:cNvSpPr>
            <a:spLocks noChangeArrowheads="1"/>
          </p:cNvSpPr>
          <p:nvPr/>
        </p:nvSpPr>
        <p:spPr bwMode="auto">
          <a:xfrm>
            <a:off x="1066800" y="3657600"/>
            <a:ext cx="7696200" cy="685800"/>
          </a:xfrm>
          <a:prstGeom prst="rect">
            <a:avLst/>
          </a:prstGeom>
          <a:noFill/>
          <a:ln w="9525">
            <a:noFill/>
            <a:miter lim="800000"/>
            <a:headEnd/>
            <a:tailEnd/>
          </a:ln>
        </p:spPr>
        <p:txBody>
          <a:bodyPr/>
          <a:lstStyle/>
          <a:p>
            <a:pPr marL="342900" indent="-342900">
              <a:spcBef>
                <a:spcPct val="20000"/>
              </a:spcBef>
            </a:pPr>
            <a:r>
              <a:rPr lang="en-US" sz="3200" b="1">
                <a:latin typeface="Comic Sans MS" pitchFamily="66" charset="0"/>
              </a:rPr>
              <a:t>Example: </a:t>
            </a:r>
          </a:p>
          <a:p>
            <a:pPr marL="342900" indent="-342900">
              <a:spcBef>
                <a:spcPct val="20000"/>
              </a:spcBef>
            </a:pPr>
            <a:r>
              <a:rPr lang="en-US" sz="3200">
                <a:latin typeface="Comic Sans MS" pitchFamily="66" charset="0"/>
              </a:rPr>
              <a:t>Ming and Sue prefer morning flights</a:t>
            </a:r>
          </a:p>
          <a:p>
            <a:pPr marL="342900" indent="-342900">
              <a:spcBef>
                <a:spcPct val="20000"/>
              </a:spcBef>
            </a:pPr>
            <a:endParaRPr lang="en-US" sz="3200" b="1">
              <a:latin typeface="Comic Sans MS" pitchFamily="66" charset="0"/>
            </a:endParaRPr>
          </a:p>
          <a:p>
            <a:pPr marL="342900" indent="-342900">
              <a:spcBef>
                <a:spcPct val="20000"/>
              </a:spcBef>
            </a:pPr>
            <a:endParaRPr lang="en-US" sz="3200">
              <a:latin typeface="Comic Sans MS" pitchFamily="66" charset="0"/>
            </a:endParaRPr>
          </a:p>
        </p:txBody>
      </p:sp>
      <p:sp>
        <p:nvSpPr>
          <p:cNvPr id="141317" name="Rectangle 5"/>
          <p:cNvSpPr>
            <a:spLocks noChangeArrowheads="1"/>
          </p:cNvSpPr>
          <p:nvPr/>
        </p:nvSpPr>
        <p:spPr bwMode="auto">
          <a:xfrm>
            <a:off x="990600" y="4267200"/>
            <a:ext cx="2743200" cy="609600"/>
          </a:xfrm>
          <a:prstGeom prst="rect">
            <a:avLst/>
          </a:prstGeom>
          <a:noFill/>
          <a:ln w="28575">
            <a:solidFill>
              <a:schemeClr val="accent2"/>
            </a:solidFill>
            <a:miter lim="800000"/>
            <a:headEnd/>
            <a:tailEnd/>
          </a:ln>
        </p:spPr>
        <p:txBody>
          <a:bodyPr wrap="none" anchor="ctr"/>
          <a:lstStyle/>
          <a:p>
            <a:endParaRPr lang="en-US"/>
          </a:p>
        </p:txBody>
      </p:sp>
      <p:sp>
        <p:nvSpPr>
          <p:cNvPr id="141318" name="Rectangle 6"/>
          <p:cNvSpPr>
            <a:spLocks noChangeArrowheads="1"/>
          </p:cNvSpPr>
          <p:nvPr/>
        </p:nvSpPr>
        <p:spPr bwMode="auto">
          <a:xfrm>
            <a:off x="5105400" y="4267200"/>
            <a:ext cx="3048000" cy="609600"/>
          </a:xfrm>
          <a:prstGeom prst="rect">
            <a:avLst/>
          </a:prstGeom>
          <a:noFill/>
          <a:ln w="28575">
            <a:solidFill>
              <a:schemeClr val="accent2"/>
            </a:solidFill>
            <a:miter lim="800000"/>
            <a:headEnd/>
            <a:tailEnd/>
          </a:ln>
        </p:spPr>
        <p:txBody>
          <a:bodyPr wrap="none" anchor="ctr"/>
          <a:lstStyle/>
          <a:p>
            <a:endParaRPr lang="en-US"/>
          </a:p>
        </p:txBody>
      </p:sp>
      <p:sp>
        <p:nvSpPr>
          <p:cNvPr id="141319" name="Rectangle 7"/>
          <p:cNvSpPr>
            <a:spLocks noChangeArrowheads="1"/>
          </p:cNvSpPr>
          <p:nvPr/>
        </p:nvSpPr>
        <p:spPr bwMode="auto">
          <a:xfrm>
            <a:off x="762000" y="4114800"/>
            <a:ext cx="7772400" cy="914400"/>
          </a:xfrm>
          <a:prstGeom prst="rect">
            <a:avLst/>
          </a:prstGeom>
          <a:noFill/>
          <a:ln w="28575">
            <a:solidFill>
              <a:srgbClr val="33CC33"/>
            </a:solidFill>
            <a:miter lim="800000"/>
            <a:headEnd/>
            <a:tailEnd/>
          </a:ln>
        </p:spPr>
        <p:txBody>
          <a:bodyPr wrap="none" anchor="ctr"/>
          <a:lstStyle/>
          <a:p>
            <a:pPr algn="ctr"/>
            <a:endParaRPr lang="en-CA"/>
          </a:p>
        </p:txBody>
      </p:sp>
      <p:sp>
        <p:nvSpPr>
          <p:cNvPr id="141327" name="Rectangle 15"/>
          <p:cNvSpPr>
            <a:spLocks noChangeArrowheads="1"/>
          </p:cNvSpPr>
          <p:nvPr/>
        </p:nvSpPr>
        <p:spPr bwMode="auto">
          <a:xfrm>
            <a:off x="457200" y="5257800"/>
            <a:ext cx="8153400" cy="685800"/>
          </a:xfrm>
          <a:prstGeom prst="rect">
            <a:avLst/>
          </a:prstGeom>
          <a:noFill/>
          <a:ln w="9525">
            <a:noFill/>
            <a:miter lim="800000"/>
            <a:headEnd/>
            <a:tailEnd/>
          </a:ln>
        </p:spPr>
        <p:txBody>
          <a:bodyPr/>
          <a:lstStyle/>
          <a:p>
            <a:pPr marL="342900" indent="-342900">
              <a:spcBef>
                <a:spcPct val="20000"/>
              </a:spcBef>
            </a:pPr>
            <a:r>
              <a:rPr lang="en-US" sz="3200">
                <a:latin typeface="Comic Sans MS" pitchFamily="66" charset="0"/>
              </a:rPr>
              <a:t>* Ming Sue flights morning and prefer </a:t>
            </a:r>
          </a:p>
          <a:p>
            <a:pPr marL="342900" indent="-342900">
              <a:spcBef>
                <a:spcPct val="20000"/>
              </a:spcBef>
            </a:pPr>
            <a:endParaRPr lang="en-US" sz="3200" b="1">
              <a:latin typeface="Comic Sans MS" pitchFamily="66" charset="0"/>
            </a:endParaRPr>
          </a:p>
          <a:p>
            <a:pPr marL="342900" indent="-342900">
              <a:spcBef>
                <a:spcPct val="20000"/>
              </a:spcBef>
            </a:pPr>
            <a:endParaRPr lang="en-US" sz="3200">
              <a:latin typeface="Comic Sans MS" pitchFamily="66" charset="0"/>
            </a:endParaRPr>
          </a:p>
        </p:txBody>
      </p:sp>
      <p:sp>
        <p:nvSpPr>
          <p:cNvPr id="141332" name="Rectangle 20"/>
          <p:cNvSpPr>
            <a:spLocks noChangeArrowheads="1"/>
          </p:cNvSpPr>
          <p:nvPr/>
        </p:nvSpPr>
        <p:spPr bwMode="auto">
          <a:xfrm>
            <a:off x="3810000" y="4191000"/>
            <a:ext cx="4495800" cy="762000"/>
          </a:xfrm>
          <a:prstGeom prst="rect">
            <a:avLst/>
          </a:prstGeom>
          <a:noFill/>
          <a:ln w="28575">
            <a:solidFill>
              <a:schemeClr val="accent2"/>
            </a:solidFill>
            <a:miter lim="800000"/>
            <a:headEnd/>
            <a:tailEnd/>
          </a:ln>
        </p:spPr>
        <p:txBody>
          <a:bodyPr wrap="none" anchor="ctr"/>
          <a:lstStyle/>
          <a:p>
            <a:endParaRPr lang="en-US"/>
          </a:p>
        </p:txBody>
      </p:sp>
      <p:sp>
        <p:nvSpPr>
          <p:cNvPr id="141333" name="Rectangle 21"/>
          <p:cNvSpPr>
            <a:spLocks noChangeArrowheads="1"/>
          </p:cNvSpPr>
          <p:nvPr/>
        </p:nvSpPr>
        <p:spPr bwMode="auto">
          <a:xfrm>
            <a:off x="152400" y="2895600"/>
            <a:ext cx="8610600" cy="685800"/>
          </a:xfrm>
          <a:prstGeom prst="rect">
            <a:avLst/>
          </a:prstGeom>
          <a:noFill/>
          <a:ln w="9525">
            <a:noFill/>
            <a:miter lim="800000"/>
            <a:headEnd/>
            <a:tailEnd/>
          </a:ln>
        </p:spPr>
        <p:txBody>
          <a:bodyPr/>
          <a:lstStyle/>
          <a:p>
            <a:pPr marL="342900" indent="-342900">
              <a:spcBef>
                <a:spcPct val="20000"/>
              </a:spcBef>
            </a:pPr>
            <a:r>
              <a:rPr lang="en-US" sz="3200">
                <a:latin typeface="Comic Sans MS" pitchFamily="66" charset="0"/>
              </a:rPr>
              <a:t>Based on: </a:t>
            </a:r>
            <a:r>
              <a:rPr lang="en-US" sz="2400">
                <a:latin typeface="Arial" charset="0"/>
              </a:rPr>
              <a:t>Substitution / Movement / Coordination Tests</a:t>
            </a:r>
          </a:p>
          <a:p>
            <a:pPr marL="342900" indent="-342900">
              <a:spcBef>
                <a:spcPct val="20000"/>
              </a:spcBef>
            </a:pPr>
            <a:endParaRPr lang="en-US" sz="2400" b="1">
              <a:latin typeface="Arial" charset="0"/>
            </a:endParaRPr>
          </a:p>
          <a:p>
            <a:pPr marL="342900" indent="-342900">
              <a:spcBef>
                <a:spcPct val="20000"/>
              </a:spcBef>
            </a:pPr>
            <a:endParaRPr lang="en-US" sz="320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13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13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13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13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13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13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413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6" grpId="0" autoUpdateAnimBg="0"/>
      <p:bldP spid="141317" grpId="0" animBg="1"/>
      <p:bldP spid="141318" grpId="0" animBg="1"/>
      <p:bldP spid="141319" grpId="0" animBg="1" autoUpdateAnimBg="0"/>
      <p:bldP spid="141327" grpId="0" autoUpdateAnimBg="0"/>
      <p:bldP spid="141332" grpId="0" animBg="1"/>
      <p:bldP spid="141333"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Date Placeholder 4"/>
          <p:cNvSpPr>
            <a:spLocks noGrp="1"/>
          </p:cNvSpPr>
          <p:nvPr>
            <p:ph type="dt" sz="quarter" idx="10"/>
          </p:nvPr>
        </p:nvSpPr>
        <p:spPr>
          <a:noFill/>
        </p:spPr>
        <p:txBody>
          <a:bodyPr/>
          <a:lstStyle/>
          <a:p>
            <a:fld id="{3CF9895E-E76D-4668-8A82-B85ADC883F91}" type="datetime1">
              <a:rPr lang="en-US" smtClean="0"/>
              <a:t>1/3/2019</a:t>
            </a:fld>
            <a:endParaRPr lang="en-US" smtClean="0"/>
          </a:p>
        </p:txBody>
      </p:sp>
      <p:sp>
        <p:nvSpPr>
          <p:cNvPr id="1028" name="Footer Placeholder 5"/>
          <p:cNvSpPr>
            <a:spLocks noGrp="1"/>
          </p:cNvSpPr>
          <p:nvPr>
            <p:ph type="ftr" sz="quarter" idx="11"/>
          </p:nvPr>
        </p:nvSpPr>
        <p:spPr>
          <a:noFill/>
        </p:spPr>
        <p:txBody>
          <a:bodyPr/>
          <a:lstStyle/>
          <a:p>
            <a:r>
              <a:rPr lang="en-US" smtClean="0"/>
              <a:t>CPSC 503 – Winter 2019</a:t>
            </a:r>
          </a:p>
        </p:txBody>
      </p:sp>
      <p:sp>
        <p:nvSpPr>
          <p:cNvPr id="1029" name="Slide Number Placeholder 6"/>
          <p:cNvSpPr>
            <a:spLocks noGrp="1"/>
          </p:cNvSpPr>
          <p:nvPr>
            <p:ph type="sldNum" sz="quarter" idx="12"/>
          </p:nvPr>
        </p:nvSpPr>
        <p:spPr>
          <a:noFill/>
        </p:spPr>
        <p:txBody>
          <a:bodyPr/>
          <a:lstStyle/>
          <a:p>
            <a:fld id="{2BBD41D0-CE06-4245-8FCF-235D38094277}" type="slidenum">
              <a:rPr lang="en-US" smtClean="0"/>
              <a:pPr/>
              <a:t>24</a:t>
            </a:fld>
            <a:endParaRPr lang="en-US" smtClean="0"/>
          </a:p>
        </p:txBody>
      </p:sp>
      <p:sp>
        <p:nvSpPr>
          <p:cNvPr id="1030" name="Rectangle 2"/>
          <p:cNvSpPr>
            <a:spLocks noGrp="1" noChangeArrowheads="1"/>
          </p:cNvSpPr>
          <p:nvPr>
            <p:ph type="title"/>
          </p:nvPr>
        </p:nvSpPr>
        <p:spPr>
          <a:xfrm>
            <a:off x="685800" y="228600"/>
            <a:ext cx="7772400" cy="1143000"/>
          </a:xfrm>
        </p:spPr>
        <p:txBody>
          <a:bodyPr/>
          <a:lstStyle/>
          <a:p>
            <a:pPr eaLnBrk="1" hangingPunct="1"/>
            <a:r>
              <a:rPr lang="en-US" smtClean="0"/>
              <a:t>Semantics</a:t>
            </a:r>
          </a:p>
        </p:txBody>
      </p:sp>
      <p:sp>
        <p:nvSpPr>
          <p:cNvPr id="1031" name="Rectangle 3"/>
          <p:cNvSpPr>
            <a:spLocks noGrp="1" noChangeArrowheads="1"/>
          </p:cNvSpPr>
          <p:nvPr>
            <p:ph type="body" sz="half" idx="1"/>
          </p:nvPr>
        </p:nvSpPr>
        <p:spPr>
          <a:xfrm>
            <a:off x="381000" y="1143000"/>
            <a:ext cx="8763000" cy="1219200"/>
          </a:xfrm>
        </p:spPr>
        <p:txBody>
          <a:bodyPr/>
          <a:lstStyle/>
          <a:p>
            <a:pPr eaLnBrk="1" hangingPunct="1">
              <a:buFontTx/>
              <a:buNone/>
            </a:pPr>
            <a:r>
              <a:rPr lang="en-US" b="1" smtClean="0"/>
              <a:t>Def.</a:t>
            </a:r>
            <a:r>
              <a:rPr lang="en-US" smtClean="0"/>
              <a:t> The study of the meaning of words, intermediate constituents and sentences</a:t>
            </a:r>
          </a:p>
        </p:txBody>
      </p:sp>
      <p:sp>
        <p:nvSpPr>
          <p:cNvPr id="1032" name="Rectangle 4"/>
          <p:cNvSpPr>
            <a:spLocks noChangeArrowheads="1"/>
          </p:cNvSpPr>
          <p:nvPr/>
        </p:nvSpPr>
        <p:spPr bwMode="auto">
          <a:xfrm>
            <a:off x="228600" y="2286000"/>
            <a:ext cx="2362200" cy="685800"/>
          </a:xfrm>
          <a:prstGeom prst="rect">
            <a:avLst/>
          </a:prstGeom>
          <a:noFill/>
          <a:ln w="9525">
            <a:noFill/>
            <a:miter lim="800000"/>
            <a:headEnd/>
            <a:tailEnd/>
          </a:ln>
        </p:spPr>
        <p:txBody>
          <a:bodyPr/>
          <a:lstStyle/>
          <a:p>
            <a:pPr marL="342900" indent="-342900">
              <a:spcBef>
                <a:spcPct val="20000"/>
              </a:spcBef>
            </a:pPr>
            <a:r>
              <a:rPr lang="en-US" sz="2800" b="1">
                <a:latin typeface="Comic Sans MS" pitchFamily="66" charset="0"/>
              </a:rPr>
              <a:t>Examples:</a:t>
            </a:r>
            <a:r>
              <a:rPr lang="en-US" sz="3200" b="1">
                <a:latin typeface="Comic Sans MS" pitchFamily="66" charset="0"/>
              </a:rPr>
              <a:t> </a:t>
            </a:r>
          </a:p>
        </p:txBody>
      </p:sp>
      <p:sp>
        <p:nvSpPr>
          <p:cNvPr id="1033" name="Rectangle 12"/>
          <p:cNvSpPr>
            <a:spLocks noChangeArrowheads="1"/>
          </p:cNvSpPr>
          <p:nvPr/>
        </p:nvSpPr>
        <p:spPr bwMode="auto">
          <a:xfrm>
            <a:off x="2819400" y="2667000"/>
            <a:ext cx="3733800" cy="609600"/>
          </a:xfrm>
          <a:prstGeom prst="rect">
            <a:avLst/>
          </a:prstGeom>
          <a:noFill/>
          <a:ln w="9525">
            <a:noFill/>
            <a:miter lim="800000"/>
            <a:headEnd/>
            <a:tailEnd/>
          </a:ln>
        </p:spPr>
        <p:txBody>
          <a:bodyPr/>
          <a:lstStyle/>
          <a:p>
            <a:pPr marL="342900" indent="-342900">
              <a:spcBef>
                <a:spcPct val="20000"/>
              </a:spcBef>
            </a:pPr>
            <a:endParaRPr lang="en-CA" sz="3200">
              <a:latin typeface="Comic Sans MS" pitchFamily="66" charset="0"/>
            </a:endParaRPr>
          </a:p>
        </p:txBody>
      </p:sp>
      <p:graphicFrame>
        <p:nvGraphicFramePr>
          <p:cNvPr id="145422" name="Object 14"/>
          <p:cNvGraphicFramePr>
            <a:graphicFrameLocks noGrp="1" noChangeAspect="1"/>
          </p:cNvGraphicFramePr>
          <p:nvPr>
            <p:ph sz="half" idx="2"/>
          </p:nvPr>
        </p:nvGraphicFramePr>
        <p:xfrm>
          <a:off x="990600" y="3733800"/>
          <a:ext cx="6477000" cy="1497013"/>
        </p:xfrm>
        <a:graphic>
          <a:graphicData uri="http://schemas.openxmlformats.org/presentationml/2006/ole">
            <mc:AlternateContent xmlns:mc="http://schemas.openxmlformats.org/markup-compatibility/2006">
              <mc:Choice xmlns:v="urn:schemas-microsoft-com:vml" Requires="v">
                <p:oleObj spid="_x0000_s1083" name="Equation" r:id="rId4" imgW="2857320" imgH="660240" progId="Equation.3">
                  <p:embed/>
                </p:oleObj>
              </mc:Choice>
              <mc:Fallback>
                <p:oleObj name="Equation" r:id="rId4" imgW="2857320" imgH="660240" progId="Equation.3">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733800"/>
                        <a:ext cx="6477000" cy="1497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5423" name="Rectangle 15"/>
          <p:cNvSpPr>
            <a:spLocks noChangeArrowheads="1"/>
          </p:cNvSpPr>
          <p:nvPr/>
        </p:nvSpPr>
        <p:spPr bwMode="auto">
          <a:xfrm>
            <a:off x="4114800" y="4953000"/>
            <a:ext cx="4114800" cy="533400"/>
          </a:xfrm>
          <a:prstGeom prst="rect">
            <a:avLst/>
          </a:prstGeom>
          <a:noFill/>
          <a:ln w="9525">
            <a:noFill/>
            <a:miter lim="800000"/>
            <a:headEnd/>
            <a:tailEnd/>
          </a:ln>
        </p:spPr>
        <p:txBody>
          <a:bodyPr/>
          <a:lstStyle/>
          <a:p>
            <a:pPr marL="342900" indent="-342900">
              <a:spcBef>
                <a:spcPct val="20000"/>
              </a:spcBef>
            </a:pPr>
            <a:r>
              <a:rPr lang="en-US" sz="2800">
                <a:latin typeface="Comic Sans MS" pitchFamily="66" charset="0"/>
              </a:rPr>
              <a:t>? “Mary ‘s car is old” ?</a:t>
            </a:r>
          </a:p>
        </p:txBody>
      </p:sp>
      <p:sp>
        <p:nvSpPr>
          <p:cNvPr id="1035" name="Rectangle 16"/>
          <p:cNvSpPr>
            <a:spLocks noChangeArrowheads="1"/>
          </p:cNvSpPr>
          <p:nvPr/>
        </p:nvSpPr>
        <p:spPr bwMode="auto">
          <a:xfrm>
            <a:off x="609600" y="3276600"/>
            <a:ext cx="7010400" cy="685800"/>
          </a:xfrm>
          <a:prstGeom prst="rect">
            <a:avLst/>
          </a:prstGeom>
          <a:noFill/>
          <a:ln w="9525">
            <a:noFill/>
            <a:miter lim="800000"/>
            <a:headEnd/>
            <a:tailEnd/>
          </a:ln>
        </p:spPr>
        <p:txBody>
          <a:bodyPr/>
          <a:lstStyle/>
          <a:p>
            <a:pPr marL="342900" indent="-342900">
              <a:spcBef>
                <a:spcPct val="20000"/>
              </a:spcBef>
            </a:pPr>
            <a:r>
              <a:rPr lang="en-US" sz="2800">
                <a:solidFill>
                  <a:schemeClr val="accent2"/>
                </a:solidFill>
                <a:latin typeface="Comic Sans MS" pitchFamily="66" charset="0"/>
              </a:rPr>
              <a:t>Sentences:</a:t>
            </a:r>
            <a:r>
              <a:rPr lang="en-US" sz="2800">
                <a:latin typeface="Comic Sans MS" pitchFamily="66" charset="0"/>
              </a:rPr>
              <a:t> “Mary has a new car”</a:t>
            </a:r>
          </a:p>
        </p:txBody>
      </p:sp>
      <p:sp>
        <p:nvSpPr>
          <p:cNvPr id="1036" name="Rectangle 17"/>
          <p:cNvSpPr>
            <a:spLocks noChangeArrowheads="1"/>
          </p:cNvSpPr>
          <p:nvPr/>
        </p:nvSpPr>
        <p:spPr bwMode="auto">
          <a:xfrm>
            <a:off x="609600" y="2819400"/>
            <a:ext cx="8229600" cy="381000"/>
          </a:xfrm>
          <a:prstGeom prst="rect">
            <a:avLst/>
          </a:prstGeom>
          <a:noFill/>
          <a:ln w="9525">
            <a:noFill/>
            <a:miter lim="800000"/>
            <a:headEnd/>
            <a:tailEnd/>
          </a:ln>
        </p:spPr>
        <p:txBody>
          <a:bodyPr/>
          <a:lstStyle/>
          <a:p>
            <a:pPr marL="342900" indent="-342900">
              <a:spcBef>
                <a:spcPct val="20000"/>
              </a:spcBef>
            </a:pPr>
            <a:r>
              <a:rPr lang="en-US" sz="2800">
                <a:solidFill>
                  <a:schemeClr val="accent2"/>
                </a:solidFill>
                <a:latin typeface="Comic Sans MS" pitchFamily="66" charset="0"/>
              </a:rPr>
              <a:t>Words:</a:t>
            </a:r>
            <a:r>
              <a:rPr lang="en-US" sz="2800">
                <a:latin typeface="Comic Sans MS" pitchFamily="66" charset="0"/>
              </a:rPr>
              <a:t> “purchase” vs. “buy”, “hot” vs. “cold”</a:t>
            </a:r>
          </a:p>
        </p:txBody>
      </p:sp>
      <p:sp>
        <p:nvSpPr>
          <p:cNvPr id="1037" name="Rectangle 18"/>
          <p:cNvSpPr>
            <a:spLocks noChangeArrowheads="1"/>
          </p:cNvSpPr>
          <p:nvPr/>
        </p:nvSpPr>
        <p:spPr bwMode="auto">
          <a:xfrm>
            <a:off x="0" y="5486400"/>
            <a:ext cx="8686800" cy="838200"/>
          </a:xfrm>
          <a:prstGeom prst="rect">
            <a:avLst/>
          </a:prstGeom>
          <a:noFill/>
          <a:ln w="9525">
            <a:noFill/>
            <a:miter lim="800000"/>
            <a:headEnd/>
            <a:tailEnd/>
          </a:ln>
        </p:spPr>
        <p:txBody>
          <a:bodyPr/>
          <a:lstStyle/>
          <a:p>
            <a:pPr marL="342900" indent="-342900">
              <a:spcBef>
                <a:spcPct val="20000"/>
              </a:spcBef>
            </a:pPr>
            <a:r>
              <a:rPr lang="en-US" sz="2400">
                <a:latin typeface="Comic Sans MS" pitchFamily="66" charset="0"/>
              </a:rPr>
              <a:t>…Symbolic structure that corresponds to objects and relations in some world being represented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454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54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23"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4"/>
          <p:cNvSpPr>
            <a:spLocks noGrp="1"/>
          </p:cNvSpPr>
          <p:nvPr>
            <p:ph type="dt" sz="quarter" idx="10"/>
          </p:nvPr>
        </p:nvSpPr>
        <p:spPr>
          <a:noFill/>
        </p:spPr>
        <p:txBody>
          <a:bodyPr/>
          <a:lstStyle/>
          <a:p>
            <a:fld id="{6593C46E-EF97-4FFB-9C04-301B26E1600C}" type="datetime1">
              <a:rPr lang="en-US" smtClean="0"/>
              <a:t>1/3/2019</a:t>
            </a:fld>
            <a:endParaRPr lang="en-US" smtClean="0"/>
          </a:p>
        </p:txBody>
      </p:sp>
      <p:sp>
        <p:nvSpPr>
          <p:cNvPr id="14339" name="Footer Placeholder 5"/>
          <p:cNvSpPr>
            <a:spLocks noGrp="1"/>
          </p:cNvSpPr>
          <p:nvPr>
            <p:ph type="ftr" sz="quarter" idx="11"/>
          </p:nvPr>
        </p:nvSpPr>
        <p:spPr>
          <a:noFill/>
        </p:spPr>
        <p:txBody>
          <a:bodyPr/>
          <a:lstStyle/>
          <a:p>
            <a:r>
              <a:rPr lang="en-US" smtClean="0"/>
              <a:t>CPSC 503 – Winter 2019</a:t>
            </a:r>
          </a:p>
        </p:txBody>
      </p:sp>
      <p:sp>
        <p:nvSpPr>
          <p:cNvPr id="14340" name="Slide Number Placeholder 6"/>
          <p:cNvSpPr>
            <a:spLocks noGrp="1"/>
          </p:cNvSpPr>
          <p:nvPr>
            <p:ph type="sldNum" sz="quarter" idx="12"/>
          </p:nvPr>
        </p:nvSpPr>
        <p:spPr>
          <a:noFill/>
        </p:spPr>
        <p:txBody>
          <a:bodyPr/>
          <a:lstStyle/>
          <a:p>
            <a:fld id="{59AD4598-0477-4BCA-8D85-8A0110DD4A48}" type="slidenum">
              <a:rPr lang="en-US" smtClean="0"/>
              <a:pPr/>
              <a:t>25</a:t>
            </a:fld>
            <a:endParaRPr lang="en-US" smtClean="0"/>
          </a:p>
        </p:txBody>
      </p:sp>
      <p:sp>
        <p:nvSpPr>
          <p:cNvPr id="14341" name="Rectangle 2"/>
          <p:cNvSpPr>
            <a:spLocks noGrp="1" noChangeArrowheads="1"/>
          </p:cNvSpPr>
          <p:nvPr>
            <p:ph type="title"/>
          </p:nvPr>
        </p:nvSpPr>
        <p:spPr>
          <a:xfrm>
            <a:off x="609600" y="381000"/>
            <a:ext cx="7772400" cy="1143000"/>
          </a:xfrm>
        </p:spPr>
        <p:txBody>
          <a:bodyPr/>
          <a:lstStyle/>
          <a:p>
            <a:pPr eaLnBrk="1" hangingPunct="1"/>
            <a:r>
              <a:rPr lang="en-US" smtClean="0"/>
              <a:t>Pragmatics </a:t>
            </a:r>
            <a:br>
              <a:rPr lang="en-US" smtClean="0"/>
            </a:br>
            <a:r>
              <a:rPr lang="en-US" sz="3600" smtClean="0"/>
              <a:t>(including Discourse and Dialogue)</a:t>
            </a:r>
          </a:p>
        </p:txBody>
      </p:sp>
      <p:sp>
        <p:nvSpPr>
          <p:cNvPr id="14342" name="Rectangle 3"/>
          <p:cNvSpPr>
            <a:spLocks noGrp="1" noChangeArrowheads="1"/>
          </p:cNvSpPr>
          <p:nvPr>
            <p:ph type="body" sz="half" idx="1"/>
          </p:nvPr>
        </p:nvSpPr>
        <p:spPr>
          <a:xfrm>
            <a:off x="152400" y="1524000"/>
            <a:ext cx="8763000" cy="990600"/>
          </a:xfrm>
        </p:spPr>
        <p:txBody>
          <a:bodyPr/>
          <a:lstStyle/>
          <a:p>
            <a:pPr eaLnBrk="1" hangingPunct="1">
              <a:lnSpc>
                <a:spcPct val="90000"/>
              </a:lnSpc>
              <a:buFontTx/>
              <a:buNone/>
            </a:pPr>
            <a:r>
              <a:rPr lang="en-US" b="1" smtClean="0"/>
              <a:t>Def1.</a:t>
            </a:r>
            <a:r>
              <a:rPr lang="en-US" smtClean="0"/>
              <a:t> The study of the meaning of a sentence that comes from context-of-use</a:t>
            </a:r>
          </a:p>
        </p:txBody>
      </p:sp>
      <p:sp>
        <p:nvSpPr>
          <p:cNvPr id="147460" name="Rectangle 4"/>
          <p:cNvSpPr>
            <a:spLocks noChangeArrowheads="1"/>
          </p:cNvSpPr>
          <p:nvPr/>
        </p:nvSpPr>
        <p:spPr bwMode="auto">
          <a:xfrm>
            <a:off x="152400" y="2438400"/>
            <a:ext cx="8458200" cy="685800"/>
          </a:xfrm>
          <a:prstGeom prst="rect">
            <a:avLst/>
          </a:prstGeom>
          <a:noFill/>
          <a:ln w="9525">
            <a:noFill/>
            <a:miter lim="800000"/>
            <a:headEnd/>
            <a:tailEnd/>
          </a:ln>
        </p:spPr>
        <p:txBody>
          <a:bodyPr/>
          <a:lstStyle/>
          <a:p>
            <a:pPr marL="342900" indent="-342900">
              <a:spcBef>
                <a:spcPct val="20000"/>
              </a:spcBef>
            </a:pPr>
            <a:r>
              <a:rPr lang="en-US" sz="2800" b="1">
                <a:latin typeface="Comic Sans MS" pitchFamily="66" charset="0"/>
              </a:rPr>
              <a:t>Examples: </a:t>
            </a:r>
          </a:p>
          <a:p>
            <a:pPr marL="342900" indent="-342900">
              <a:spcBef>
                <a:spcPct val="20000"/>
              </a:spcBef>
            </a:pPr>
            <a:r>
              <a:rPr lang="en-US" sz="2800" b="1">
                <a:latin typeface="Comic Sans MS" pitchFamily="66" charset="0"/>
              </a:rPr>
              <a:t>“</a:t>
            </a:r>
            <a:r>
              <a:rPr lang="en-US" sz="2800">
                <a:latin typeface="Comic Sans MS" pitchFamily="66" charset="0"/>
              </a:rPr>
              <a:t>Yesterday, she did much better”</a:t>
            </a:r>
          </a:p>
          <a:p>
            <a:pPr marL="342900" indent="-342900">
              <a:spcBef>
                <a:spcPct val="20000"/>
              </a:spcBef>
            </a:pPr>
            <a:r>
              <a:rPr lang="en-US" sz="2800">
                <a:latin typeface="Comic Sans MS" pitchFamily="66" charset="0"/>
              </a:rPr>
              <a:t>“The judge denied the prisoner’s request because he was cautious/dangerous”</a:t>
            </a:r>
          </a:p>
          <a:p>
            <a:pPr marL="342900" indent="-342900">
              <a:spcBef>
                <a:spcPct val="20000"/>
              </a:spcBef>
            </a:pPr>
            <a:r>
              <a:rPr lang="en-US" sz="2800">
                <a:latin typeface="Comic Sans MS" pitchFamily="66" charset="0"/>
              </a:rPr>
              <a:t>“Can you pass me the salt?</a:t>
            </a:r>
          </a:p>
        </p:txBody>
      </p:sp>
      <p:sp>
        <p:nvSpPr>
          <p:cNvPr id="14344" name="Rectangle 5"/>
          <p:cNvSpPr>
            <a:spLocks noChangeArrowheads="1"/>
          </p:cNvSpPr>
          <p:nvPr/>
        </p:nvSpPr>
        <p:spPr bwMode="auto">
          <a:xfrm>
            <a:off x="2819400" y="3048000"/>
            <a:ext cx="3733800" cy="609600"/>
          </a:xfrm>
          <a:prstGeom prst="rect">
            <a:avLst/>
          </a:prstGeom>
          <a:noFill/>
          <a:ln w="9525">
            <a:noFill/>
            <a:miter lim="800000"/>
            <a:headEnd/>
            <a:tailEnd/>
          </a:ln>
        </p:spPr>
        <p:txBody>
          <a:bodyPr/>
          <a:lstStyle/>
          <a:p>
            <a:pPr marL="342900" indent="-342900">
              <a:spcBef>
                <a:spcPct val="20000"/>
              </a:spcBef>
            </a:pPr>
            <a:endParaRPr lang="en-CA" sz="3200">
              <a:latin typeface="Comic Sans MS" pitchFamily="66" charset="0"/>
            </a:endParaRPr>
          </a:p>
        </p:txBody>
      </p:sp>
      <p:sp>
        <p:nvSpPr>
          <p:cNvPr id="147465" name="Rectangle 9"/>
          <p:cNvSpPr>
            <a:spLocks noChangeArrowheads="1"/>
          </p:cNvSpPr>
          <p:nvPr/>
        </p:nvSpPr>
        <p:spPr bwMode="auto">
          <a:xfrm>
            <a:off x="381000" y="4953000"/>
            <a:ext cx="8763000" cy="990600"/>
          </a:xfrm>
          <a:prstGeom prst="rect">
            <a:avLst/>
          </a:prstGeom>
          <a:noFill/>
          <a:ln w="9525">
            <a:noFill/>
            <a:miter lim="800000"/>
            <a:headEnd/>
            <a:tailEnd/>
          </a:ln>
        </p:spPr>
        <p:txBody>
          <a:bodyPr/>
          <a:lstStyle/>
          <a:p>
            <a:pPr marL="342900" indent="-342900">
              <a:lnSpc>
                <a:spcPct val="90000"/>
              </a:lnSpc>
              <a:spcBef>
                <a:spcPct val="20000"/>
              </a:spcBef>
            </a:pPr>
            <a:r>
              <a:rPr lang="en-US" sz="3200" b="1">
                <a:latin typeface="Comic Sans MS" pitchFamily="66" charset="0"/>
              </a:rPr>
              <a:t>Def2.</a:t>
            </a:r>
            <a:r>
              <a:rPr lang="en-US" sz="3200">
                <a:latin typeface="Comic Sans MS" pitchFamily="66" charset="0"/>
              </a:rPr>
              <a:t> The study of how language is used to achieve goals </a:t>
            </a:r>
            <a:r>
              <a:rPr lang="en-US" sz="2800">
                <a:latin typeface="Comic Sans MS" pitchFamily="66" charset="0"/>
              </a:rPr>
              <a:t>(e.g., convince someone to quit smoking)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74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7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autoUpdateAnimBg="0"/>
      <p:bldP spid="147465"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p:spPr>
        <p:txBody>
          <a:bodyPr/>
          <a:lstStyle/>
          <a:p>
            <a:fld id="{19C9425F-642D-463A-8D55-35499EBFD648}" type="datetime1">
              <a:rPr lang="en-US" smtClean="0"/>
              <a:t>1/3/2019</a:t>
            </a:fld>
            <a:endParaRPr lang="en-US" smtClean="0"/>
          </a:p>
        </p:txBody>
      </p:sp>
      <p:sp>
        <p:nvSpPr>
          <p:cNvPr id="15363" name="Footer Placeholder 4"/>
          <p:cNvSpPr>
            <a:spLocks noGrp="1"/>
          </p:cNvSpPr>
          <p:nvPr>
            <p:ph type="ftr" sz="quarter" idx="11"/>
          </p:nvPr>
        </p:nvSpPr>
        <p:spPr>
          <a:noFill/>
        </p:spPr>
        <p:txBody>
          <a:bodyPr/>
          <a:lstStyle/>
          <a:p>
            <a:r>
              <a:rPr lang="en-US" smtClean="0"/>
              <a:t>CPSC 503 – Winter 2019</a:t>
            </a:r>
          </a:p>
        </p:txBody>
      </p:sp>
      <p:sp>
        <p:nvSpPr>
          <p:cNvPr id="15364" name="Slide Number Placeholder 5"/>
          <p:cNvSpPr>
            <a:spLocks noGrp="1"/>
          </p:cNvSpPr>
          <p:nvPr>
            <p:ph type="sldNum" sz="quarter" idx="12"/>
          </p:nvPr>
        </p:nvSpPr>
        <p:spPr>
          <a:noFill/>
        </p:spPr>
        <p:txBody>
          <a:bodyPr/>
          <a:lstStyle/>
          <a:p>
            <a:fld id="{5B4F42E2-9F0E-4E3E-875E-7AD85D599FCE}" type="slidenum">
              <a:rPr lang="en-US" smtClean="0"/>
              <a:pPr/>
              <a:t>26</a:t>
            </a:fld>
            <a:endParaRPr lang="en-US" smtClean="0"/>
          </a:p>
        </p:txBody>
      </p:sp>
      <p:sp>
        <p:nvSpPr>
          <p:cNvPr id="15365" name="Rectangle 2"/>
          <p:cNvSpPr>
            <a:spLocks noGrp="1" noChangeArrowheads="1"/>
          </p:cNvSpPr>
          <p:nvPr>
            <p:ph type="title"/>
          </p:nvPr>
        </p:nvSpPr>
        <p:spPr/>
        <p:txBody>
          <a:bodyPr/>
          <a:lstStyle/>
          <a:p>
            <a:pPr eaLnBrk="1" hangingPunct="1"/>
            <a:r>
              <a:rPr lang="en-US" smtClean="0"/>
              <a:t>Natural Language Processing</a:t>
            </a:r>
          </a:p>
        </p:txBody>
      </p:sp>
      <p:sp>
        <p:nvSpPr>
          <p:cNvPr id="15366" name="Rectangle 3"/>
          <p:cNvSpPr>
            <a:spLocks noGrp="1" noChangeArrowheads="1"/>
          </p:cNvSpPr>
          <p:nvPr>
            <p:ph type="body" idx="1"/>
          </p:nvPr>
        </p:nvSpPr>
        <p:spPr>
          <a:xfrm>
            <a:off x="685800" y="1981200"/>
            <a:ext cx="8001000" cy="4114800"/>
          </a:xfrm>
        </p:spPr>
        <p:txBody>
          <a:bodyPr/>
          <a:lstStyle/>
          <a:p>
            <a:pPr eaLnBrk="1" hangingPunct="1"/>
            <a:r>
              <a:rPr lang="en-US" sz="3600" smtClean="0"/>
              <a:t>What is it?</a:t>
            </a:r>
          </a:p>
          <a:p>
            <a:pPr lvl="1" eaLnBrk="1" hangingPunct="1"/>
            <a:r>
              <a:rPr lang="en-US" sz="3600" smtClean="0"/>
              <a:t>We’re going to study </a:t>
            </a:r>
            <a:r>
              <a:rPr lang="en-US" sz="3600" u="sng" smtClean="0">
                <a:solidFill>
                  <a:schemeClr val="accent2"/>
                </a:solidFill>
              </a:rPr>
              <a:t>formalisms</a:t>
            </a:r>
            <a:r>
              <a:rPr lang="en-US" sz="3600" u="sng" smtClean="0"/>
              <a:t>, </a:t>
            </a:r>
            <a:r>
              <a:rPr lang="en-US" sz="3600" u="sng" smtClean="0">
                <a:solidFill>
                  <a:schemeClr val="accent2"/>
                </a:solidFill>
              </a:rPr>
              <a:t>models and algorithms</a:t>
            </a:r>
            <a:r>
              <a:rPr lang="en-US" sz="3600" smtClean="0"/>
              <a:t> to allow computers to perform </a:t>
            </a:r>
            <a:r>
              <a:rPr lang="en-US" sz="3600" smtClean="0">
                <a:solidFill>
                  <a:schemeClr val="accent2"/>
                </a:solidFill>
              </a:rPr>
              <a:t>useful tasks</a:t>
            </a:r>
            <a:r>
              <a:rPr lang="en-US" sz="3600" smtClean="0"/>
              <a:t> involving </a:t>
            </a:r>
            <a:r>
              <a:rPr lang="en-US" sz="3600" smtClean="0">
                <a:solidFill>
                  <a:schemeClr val="accent2"/>
                </a:solidFill>
              </a:rPr>
              <a:t>knowledge about</a:t>
            </a:r>
            <a:r>
              <a:rPr lang="en-US" sz="3600" smtClean="0"/>
              <a:t> </a:t>
            </a:r>
            <a:r>
              <a:rPr lang="en-US" sz="3600" smtClean="0">
                <a:solidFill>
                  <a:schemeClr val="accent2"/>
                </a:solidFill>
              </a:rPr>
              <a:t>human languages</a:t>
            </a:r>
            <a:r>
              <a:rPr lang="en-US" sz="3600" smtClean="0"/>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p:spPr>
        <p:txBody>
          <a:bodyPr/>
          <a:lstStyle/>
          <a:p>
            <a:fld id="{371F4555-8438-465D-B4C2-ECC3C7AD1239}" type="datetime1">
              <a:rPr lang="en-US" smtClean="0"/>
              <a:t>1/3/2019</a:t>
            </a:fld>
            <a:endParaRPr lang="en-US" smtClean="0"/>
          </a:p>
        </p:txBody>
      </p:sp>
      <p:sp>
        <p:nvSpPr>
          <p:cNvPr id="16387" name="Footer Placeholder 4"/>
          <p:cNvSpPr>
            <a:spLocks noGrp="1"/>
          </p:cNvSpPr>
          <p:nvPr>
            <p:ph type="ftr" sz="quarter" idx="11"/>
          </p:nvPr>
        </p:nvSpPr>
        <p:spPr>
          <a:noFill/>
        </p:spPr>
        <p:txBody>
          <a:bodyPr/>
          <a:lstStyle/>
          <a:p>
            <a:r>
              <a:rPr lang="en-US" smtClean="0"/>
              <a:t>CPSC 503 – Winter 2019</a:t>
            </a:r>
          </a:p>
        </p:txBody>
      </p:sp>
      <p:sp>
        <p:nvSpPr>
          <p:cNvPr id="16388" name="Slide Number Placeholder 5"/>
          <p:cNvSpPr>
            <a:spLocks noGrp="1"/>
          </p:cNvSpPr>
          <p:nvPr>
            <p:ph type="sldNum" sz="quarter" idx="12"/>
          </p:nvPr>
        </p:nvSpPr>
        <p:spPr>
          <a:noFill/>
        </p:spPr>
        <p:txBody>
          <a:bodyPr/>
          <a:lstStyle/>
          <a:p>
            <a:fld id="{9E2ED74A-ECCD-42D7-AE7A-60D21430E5E0}" type="slidenum">
              <a:rPr lang="en-US" smtClean="0"/>
              <a:pPr/>
              <a:t>27</a:t>
            </a:fld>
            <a:endParaRPr lang="en-US" smtClean="0"/>
          </a:p>
        </p:txBody>
      </p:sp>
      <p:sp>
        <p:nvSpPr>
          <p:cNvPr id="16389" name="Rectangle 2"/>
          <p:cNvSpPr>
            <a:spLocks noGrp="1" noChangeArrowheads="1"/>
          </p:cNvSpPr>
          <p:nvPr>
            <p:ph type="title"/>
          </p:nvPr>
        </p:nvSpPr>
        <p:spPr>
          <a:xfrm>
            <a:off x="685800" y="228600"/>
            <a:ext cx="7772400" cy="1143000"/>
          </a:xfrm>
        </p:spPr>
        <p:txBody>
          <a:bodyPr/>
          <a:lstStyle/>
          <a:p>
            <a:pPr eaLnBrk="1" hangingPunct="1"/>
            <a:r>
              <a:rPr lang="en-US" dirty="0" smtClean="0"/>
              <a:t>Formalisms, Models and Algorithms</a:t>
            </a:r>
          </a:p>
        </p:txBody>
      </p:sp>
      <p:sp>
        <p:nvSpPr>
          <p:cNvPr id="16390" name="Rectangle 3"/>
          <p:cNvSpPr>
            <a:spLocks noGrp="1" noChangeArrowheads="1"/>
          </p:cNvSpPr>
          <p:nvPr>
            <p:ph type="body" idx="1"/>
          </p:nvPr>
        </p:nvSpPr>
        <p:spPr>
          <a:xfrm>
            <a:off x="685800" y="1600200"/>
            <a:ext cx="7467600" cy="2819400"/>
          </a:xfrm>
        </p:spPr>
        <p:txBody>
          <a:bodyPr/>
          <a:lstStyle/>
          <a:p>
            <a:pPr eaLnBrk="1" hangingPunct="1">
              <a:spcAft>
                <a:spcPts val="600"/>
              </a:spcAft>
            </a:pPr>
            <a:r>
              <a:rPr lang="en-US" sz="2800" dirty="0" smtClean="0">
                <a:solidFill>
                  <a:schemeClr val="accent2"/>
                </a:solidFill>
              </a:rPr>
              <a:t>Formalisms </a:t>
            </a:r>
            <a:r>
              <a:rPr lang="en-US" sz="2800" dirty="0" smtClean="0"/>
              <a:t>allow us to create/learn </a:t>
            </a:r>
            <a:r>
              <a:rPr lang="en-US" sz="2800" dirty="0" smtClean="0">
                <a:solidFill>
                  <a:schemeClr val="accent2"/>
                </a:solidFill>
              </a:rPr>
              <a:t>models</a:t>
            </a:r>
            <a:r>
              <a:rPr lang="en-US" sz="2800" dirty="0" smtClean="0"/>
              <a:t> of the various kinds of linguistic and non-linguistic knowledge.</a:t>
            </a:r>
          </a:p>
          <a:p>
            <a:pPr eaLnBrk="1" hangingPunct="1"/>
            <a:r>
              <a:rPr lang="en-US" sz="2800" dirty="0" smtClean="0">
                <a:solidFill>
                  <a:schemeClr val="accent2"/>
                </a:solidFill>
              </a:rPr>
              <a:t>Algorithms</a:t>
            </a:r>
            <a:r>
              <a:rPr lang="en-US" sz="2800" dirty="0" smtClean="0"/>
              <a:t> are then used to manipulate representations to create the structures that are needed</a:t>
            </a:r>
            <a:endParaRPr lang="en-US" sz="2800" dirty="0" smtClean="0">
              <a:solidFill>
                <a:schemeClr val="accent1"/>
              </a:solidFill>
            </a:endParaRPr>
          </a:p>
        </p:txBody>
      </p:sp>
      <p:grpSp>
        <p:nvGrpSpPr>
          <p:cNvPr id="2" name="Group 13"/>
          <p:cNvGrpSpPr>
            <a:grpSpLocks/>
          </p:cNvGrpSpPr>
          <p:nvPr/>
        </p:nvGrpSpPr>
        <p:grpSpPr bwMode="auto">
          <a:xfrm>
            <a:off x="533400" y="4572000"/>
            <a:ext cx="7924800" cy="1524000"/>
            <a:chOff x="336" y="2880"/>
            <a:chExt cx="4992" cy="960"/>
          </a:xfrm>
        </p:grpSpPr>
        <p:sp>
          <p:nvSpPr>
            <p:cNvPr id="16392" name="Rectangle 8"/>
            <p:cNvSpPr>
              <a:spLocks noChangeArrowheads="1"/>
            </p:cNvSpPr>
            <p:nvPr/>
          </p:nvSpPr>
          <p:spPr bwMode="auto">
            <a:xfrm>
              <a:off x="336" y="3216"/>
              <a:ext cx="1392" cy="384"/>
            </a:xfrm>
            <a:prstGeom prst="rect">
              <a:avLst/>
            </a:prstGeom>
            <a:noFill/>
            <a:ln w="9525">
              <a:noFill/>
              <a:miter lim="800000"/>
              <a:headEnd/>
              <a:tailEnd/>
            </a:ln>
          </p:spPr>
          <p:txBody>
            <a:bodyPr/>
            <a:lstStyle/>
            <a:p>
              <a:pPr marL="342900" indent="-342900" algn="ctr">
                <a:spcBef>
                  <a:spcPct val="20000"/>
                </a:spcBef>
              </a:pPr>
              <a:r>
                <a:rPr lang="en-US" sz="2800" i="1">
                  <a:latin typeface="Comic Sans MS" pitchFamily="66" charset="0"/>
                </a:rPr>
                <a:t>Input structure</a:t>
              </a:r>
            </a:p>
          </p:txBody>
        </p:sp>
        <p:sp>
          <p:nvSpPr>
            <p:cNvPr id="16393" name="Rectangle 4"/>
            <p:cNvSpPr>
              <a:spLocks noChangeArrowheads="1"/>
            </p:cNvSpPr>
            <p:nvPr/>
          </p:nvSpPr>
          <p:spPr bwMode="auto">
            <a:xfrm>
              <a:off x="2304" y="2880"/>
              <a:ext cx="1008" cy="336"/>
            </a:xfrm>
            <a:prstGeom prst="rect">
              <a:avLst/>
            </a:prstGeom>
            <a:solidFill>
              <a:schemeClr val="hlink"/>
            </a:solidFill>
            <a:ln w="9525">
              <a:noFill/>
              <a:miter lim="800000"/>
              <a:headEnd/>
              <a:tailEnd/>
            </a:ln>
          </p:spPr>
          <p:txBody>
            <a:bodyPr/>
            <a:lstStyle/>
            <a:p>
              <a:pPr marL="342900" indent="-342900" algn="ctr">
                <a:spcBef>
                  <a:spcPct val="20000"/>
                </a:spcBef>
              </a:pPr>
              <a:r>
                <a:rPr lang="en-US" sz="2800">
                  <a:latin typeface="Comic Sans MS" pitchFamily="66" charset="0"/>
                </a:rPr>
                <a:t>Model</a:t>
              </a:r>
            </a:p>
          </p:txBody>
        </p:sp>
        <p:sp>
          <p:nvSpPr>
            <p:cNvPr id="16394" name="Rectangle 5"/>
            <p:cNvSpPr>
              <a:spLocks noChangeArrowheads="1"/>
            </p:cNvSpPr>
            <p:nvPr/>
          </p:nvSpPr>
          <p:spPr bwMode="auto">
            <a:xfrm>
              <a:off x="2160" y="3456"/>
              <a:ext cx="1392" cy="384"/>
            </a:xfrm>
            <a:prstGeom prst="rect">
              <a:avLst/>
            </a:prstGeom>
            <a:noFill/>
            <a:ln w="9525">
              <a:noFill/>
              <a:miter lim="800000"/>
              <a:headEnd/>
              <a:tailEnd/>
            </a:ln>
          </p:spPr>
          <p:txBody>
            <a:bodyPr/>
            <a:lstStyle/>
            <a:p>
              <a:pPr marL="342900" indent="-342900" algn="ctr">
                <a:spcBef>
                  <a:spcPct val="20000"/>
                </a:spcBef>
              </a:pPr>
              <a:r>
                <a:rPr lang="en-US" sz="2800">
                  <a:latin typeface="Comic Sans MS" pitchFamily="66" charset="0"/>
                </a:rPr>
                <a:t>Algorithm</a:t>
              </a:r>
            </a:p>
          </p:txBody>
        </p:sp>
        <p:sp>
          <p:nvSpPr>
            <p:cNvPr id="16395" name="Oval 6"/>
            <p:cNvSpPr>
              <a:spLocks noChangeArrowheads="1"/>
            </p:cNvSpPr>
            <p:nvPr/>
          </p:nvSpPr>
          <p:spPr bwMode="auto">
            <a:xfrm>
              <a:off x="2064" y="3408"/>
              <a:ext cx="1536" cy="384"/>
            </a:xfrm>
            <a:prstGeom prst="ellipse">
              <a:avLst/>
            </a:prstGeom>
            <a:noFill/>
            <a:ln w="9525">
              <a:solidFill>
                <a:schemeClr val="tx1"/>
              </a:solidFill>
              <a:round/>
              <a:headEnd/>
              <a:tailEnd/>
            </a:ln>
          </p:spPr>
          <p:txBody>
            <a:bodyPr wrap="none" anchor="ctr"/>
            <a:lstStyle/>
            <a:p>
              <a:endParaRPr lang="en-US"/>
            </a:p>
          </p:txBody>
        </p:sp>
        <p:sp>
          <p:nvSpPr>
            <p:cNvPr id="16396" name="Line 7"/>
            <p:cNvSpPr>
              <a:spLocks noChangeShapeType="1"/>
            </p:cNvSpPr>
            <p:nvPr/>
          </p:nvSpPr>
          <p:spPr bwMode="auto">
            <a:xfrm>
              <a:off x="2784" y="3216"/>
              <a:ext cx="0" cy="192"/>
            </a:xfrm>
            <a:prstGeom prst="line">
              <a:avLst/>
            </a:prstGeom>
            <a:noFill/>
            <a:ln w="9525">
              <a:solidFill>
                <a:schemeClr val="tx1"/>
              </a:solidFill>
              <a:round/>
              <a:headEnd/>
              <a:tailEnd type="triangle" w="med" len="med"/>
            </a:ln>
          </p:spPr>
          <p:txBody>
            <a:bodyPr/>
            <a:lstStyle/>
            <a:p>
              <a:endParaRPr lang="en-US"/>
            </a:p>
          </p:txBody>
        </p:sp>
        <p:sp>
          <p:nvSpPr>
            <p:cNvPr id="16397" name="Rectangle 9"/>
            <p:cNvSpPr>
              <a:spLocks noChangeArrowheads="1"/>
            </p:cNvSpPr>
            <p:nvPr/>
          </p:nvSpPr>
          <p:spPr bwMode="auto">
            <a:xfrm>
              <a:off x="3936" y="3264"/>
              <a:ext cx="1392" cy="384"/>
            </a:xfrm>
            <a:prstGeom prst="rect">
              <a:avLst/>
            </a:prstGeom>
            <a:noFill/>
            <a:ln w="9525">
              <a:noFill/>
              <a:miter lim="800000"/>
              <a:headEnd/>
              <a:tailEnd/>
            </a:ln>
          </p:spPr>
          <p:txBody>
            <a:bodyPr/>
            <a:lstStyle/>
            <a:p>
              <a:pPr marL="342900" indent="-342900" algn="ctr">
                <a:spcBef>
                  <a:spcPct val="20000"/>
                </a:spcBef>
              </a:pPr>
              <a:r>
                <a:rPr lang="en-US" sz="2800" i="1">
                  <a:latin typeface="Comic Sans MS" pitchFamily="66" charset="0"/>
                </a:rPr>
                <a:t>Output structure</a:t>
              </a:r>
            </a:p>
          </p:txBody>
        </p:sp>
        <p:sp>
          <p:nvSpPr>
            <p:cNvPr id="16398" name="Line 10"/>
            <p:cNvSpPr>
              <a:spLocks noChangeShapeType="1"/>
            </p:cNvSpPr>
            <p:nvPr/>
          </p:nvSpPr>
          <p:spPr bwMode="auto">
            <a:xfrm>
              <a:off x="1536" y="3552"/>
              <a:ext cx="528" cy="0"/>
            </a:xfrm>
            <a:prstGeom prst="line">
              <a:avLst/>
            </a:prstGeom>
            <a:noFill/>
            <a:ln w="28575">
              <a:solidFill>
                <a:schemeClr val="tx1"/>
              </a:solidFill>
              <a:round/>
              <a:headEnd/>
              <a:tailEnd type="triangle" w="med" len="med"/>
            </a:ln>
          </p:spPr>
          <p:txBody>
            <a:bodyPr/>
            <a:lstStyle/>
            <a:p>
              <a:endParaRPr lang="en-US"/>
            </a:p>
          </p:txBody>
        </p:sp>
        <p:sp>
          <p:nvSpPr>
            <p:cNvPr id="16399" name="Line 11"/>
            <p:cNvSpPr>
              <a:spLocks noChangeShapeType="1"/>
            </p:cNvSpPr>
            <p:nvPr/>
          </p:nvSpPr>
          <p:spPr bwMode="auto">
            <a:xfrm>
              <a:off x="3648" y="3600"/>
              <a:ext cx="528" cy="0"/>
            </a:xfrm>
            <a:prstGeom prst="line">
              <a:avLst/>
            </a:prstGeom>
            <a:noFill/>
            <a:ln w="28575">
              <a:solidFill>
                <a:schemeClr val="tx1"/>
              </a:solidFill>
              <a:round/>
              <a:headEnd/>
              <a:tailEnd type="triangle" w="med" len="me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p:spPr>
        <p:txBody>
          <a:bodyPr/>
          <a:lstStyle/>
          <a:p>
            <a:fld id="{3A785FD4-13D1-4E21-AB58-62E7896399CA}" type="datetime1">
              <a:rPr lang="en-US" smtClean="0"/>
              <a:t>1/3/2019</a:t>
            </a:fld>
            <a:endParaRPr lang="en-US" smtClean="0"/>
          </a:p>
        </p:txBody>
      </p:sp>
      <p:sp>
        <p:nvSpPr>
          <p:cNvPr id="17411" name="Footer Placeholder 4"/>
          <p:cNvSpPr>
            <a:spLocks noGrp="1"/>
          </p:cNvSpPr>
          <p:nvPr>
            <p:ph type="ftr" sz="quarter" idx="11"/>
          </p:nvPr>
        </p:nvSpPr>
        <p:spPr>
          <a:noFill/>
        </p:spPr>
        <p:txBody>
          <a:bodyPr/>
          <a:lstStyle/>
          <a:p>
            <a:r>
              <a:rPr lang="en-US" smtClean="0"/>
              <a:t>CPSC 503 – Winter 2019</a:t>
            </a:r>
          </a:p>
        </p:txBody>
      </p:sp>
      <p:sp>
        <p:nvSpPr>
          <p:cNvPr id="17412" name="Slide Number Placeholder 5"/>
          <p:cNvSpPr>
            <a:spLocks noGrp="1"/>
          </p:cNvSpPr>
          <p:nvPr>
            <p:ph type="sldNum" sz="quarter" idx="12"/>
          </p:nvPr>
        </p:nvSpPr>
        <p:spPr>
          <a:noFill/>
        </p:spPr>
        <p:txBody>
          <a:bodyPr/>
          <a:lstStyle/>
          <a:p>
            <a:fld id="{C85BC6F4-D276-43F8-B9A1-8AD901879E4C}" type="slidenum">
              <a:rPr lang="en-US" smtClean="0"/>
              <a:pPr/>
              <a:t>28</a:t>
            </a:fld>
            <a:endParaRPr lang="en-US" smtClean="0"/>
          </a:p>
        </p:txBody>
      </p:sp>
      <p:sp>
        <p:nvSpPr>
          <p:cNvPr id="17413" name="Rectangle 2"/>
          <p:cNvSpPr>
            <a:spLocks noGrp="1" noChangeArrowheads="1"/>
          </p:cNvSpPr>
          <p:nvPr>
            <p:ph type="title"/>
          </p:nvPr>
        </p:nvSpPr>
        <p:spPr>
          <a:xfrm>
            <a:off x="685800" y="0"/>
            <a:ext cx="7772400" cy="1143000"/>
          </a:xfrm>
        </p:spPr>
        <p:txBody>
          <a:bodyPr/>
          <a:lstStyle/>
          <a:p>
            <a:pPr eaLnBrk="1" hangingPunct="1"/>
            <a:r>
              <a:rPr lang="en-US" dirty="0" smtClean="0"/>
              <a:t>Simple Example</a:t>
            </a:r>
          </a:p>
        </p:txBody>
      </p:sp>
      <p:sp>
        <p:nvSpPr>
          <p:cNvPr id="17414" name="Rectangle 3"/>
          <p:cNvSpPr>
            <a:spLocks noGrp="1" noChangeArrowheads="1"/>
          </p:cNvSpPr>
          <p:nvPr>
            <p:ph type="body" idx="1"/>
          </p:nvPr>
        </p:nvSpPr>
        <p:spPr>
          <a:xfrm>
            <a:off x="381000" y="1066800"/>
            <a:ext cx="8763000" cy="685800"/>
          </a:xfrm>
        </p:spPr>
        <p:txBody>
          <a:bodyPr/>
          <a:lstStyle/>
          <a:p>
            <a:pPr eaLnBrk="1" hangingPunct="1">
              <a:lnSpc>
                <a:spcPct val="90000"/>
              </a:lnSpc>
            </a:pPr>
            <a:r>
              <a:rPr lang="en-US" dirty="0" smtClean="0">
                <a:solidFill>
                  <a:schemeClr val="accent2"/>
                </a:solidFill>
              </a:rPr>
              <a:t>Formalism </a:t>
            </a:r>
            <a:r>
              <a:rPr lang="en-US" dirty="0" smtClean="0"/>
              <a:t>: Finite State Transducer (FST)</a:t>
            </a:r>
            <a:endParaRPr lang="en-US" dirty="0" smtClean="0">
              <a:solidFill>
                <a:schemeClr val="accent2"/>
              </a:solidFill>
            </a:endParaRPr>
          </a:p>
          <a:p>
            <a:pPr eaLnBrk="1" hangingPunct="1">
              <a:lnSpc>
                <a:spcPct val="90000"/>
              </a:lnSpc>
            </a:pPr>
            <a:r>
              <a:rPr lang="en-US" dirty="0" smtClean="0">
                <a:solidFill>
                  <a:schemeClr val="accent2"/>
                </a:solidFill>
              </a:rPr>
              <a:t>Model </a:t>
            </a:r>
            <a:r>
              <a:rPr lang="en-US" dirty="0" smtClean="0"/>
              <a:t>:  Morphology of Plural</a:t>
            </a:r>
          </a:p>
          <a:p>
            <a:pPr lvl="1" eaLnBrk="1" hangingPunct="1">
              <a:lnSpc>
                <a:spcPct val="90000"/>
              </a:lnSpc>
            </a:pPr>
            <a:r>
              <a:rPr lang="en-US" sz="2400" dirty="0" err="1" smtClean="0"/>
              <a:t>Reg</a:t>
            </a:r>
            <a:r>
              <a:rPr lang="en-US" sz="2400" dirty="0" smtClean="0"/>
              <a:t>-nouns (</a:t>
            </a:r>
            <a:r>
              <a:rPr lang="en-US" sz="2400" i="1" dirty="0" smtClean="0"/>
              <a:t>cat, dog, fox</a:t>
            </a:r>
            <a:r>
              <a:rPr lang="en-US" sz="2400" dirty="0" smtClean="0"/>
              <a:t>…): plural </a:t>
            </a:r>
            <a:r>
              <a:rPr lang="en-US" sz="2400" i="1" dirty="0" smtClean="0"/>
              <a:t>-s</a:t>
            </a:r>
          </a:p>
          <a:p>
            <a:pPr lvl="1" eaLnBrk="1" hangingPunct="1">
              <a:lnSpc>
                <a:spcPct val="90000"/>
              </a:lnSpc>
            </a:pPr>
            <a:r>
              <a:rPr lang="en-US" sz="2400" dirty="0" err="1" smtClean="0"/>
              <a:t>Irreg</a:t>
            </a:r>
            <a:r>
              <a:rPr lang="en-US" sz="2400" dirty="0" smtClean="0"/>
              <a:t>-nouns (</a:t>
            </a:r>
            <a:r>
              <a:rPr lang="en-US" sz="2400" i="1" dirty="0" smtClean="0"/>
              <a:t>goose, mouse,</a:t>
            </a:r>
            <a:r>
              <a:rPr lang="en-US" sz="2400" dirty="0" smtClean="0"/>
              <a:t>…): plural (</a:t>
            </a:r>
            <a:r>
              <a:rPr lang="en-US" sz="2400" i="1" dirty="0" smtClean="0"/>
              <a:t>geese, mice</a:t>
            </a:r>
            <a:r>
              <a:rPr lang="en-US" sz="2400" dirty="0" smtClean="0"/>
              <a:t>,…)</a:t>
            </a:r>
          </a:p>
          <a:p>
            <a:pPr lvl="1" eaLnBrk="1" hangingPunct="1">
              <a:lnSpc>
                <a:spcPct val="90000"/>
              </a:lnSpc>
            </a:pPr>
            <a:r>
              <a:rPr lang="en-US" sz="2400" dirty="0" smtClean="0"/>
              <a:t>Spelling rules: e.g., </a:t>
            </a:r>
            <a:r>
              <a:rPr lang="en-US" sz="2400" dirty="0" err="1" smtClean="0"/>
              <a:t>fox+s</a:t>
            </a:r>
            <a:r>
              <a:rPr lang="en-US" sz="2400" dirty="0" smtClean="0"/>
              <a:t> -&gt; foxes </a:t>
            </a:r>
          </a:p>
        </p:txBody>
      </p:sp>
      <p:sp>
        <p:nvSpPr>
          <p:cNvPr id="17415" name="Rectangle 4"/>
          <p:cNvSpPr>
            <a:spLocks noChangeArrowheads="1"/>
          </p:cNvSpPr>
          <p:nvPr/>
        </p:nvSpPr>
        <p:spPr bwMode="auto">
          <a:xfrm>
            <a:off x="457200" y="3505200"/>
            <a:ext cx="7924800" cy="762000"/>
          </a:xfrm>
          <a:prstGeom prst="rect">
            <a:avLst/>
          </a:prstGeom>
          <a:noFill/>
          <a:ln w="9525">
            <a:noFill/>
            <a:miter lim="800000"/>
            <a:headEnd/>
            <a:tailEnd/>
          </a:ln>
        </p:spPr>
        <p:txBody>
          <a:bodyPr/>
          <a:lstStyle/>
          <a:p>
            <a:pPr marL="342900" indent="-342900">
              <a:spcBef>
                <a:spcPct val="20000"/>
              </a:spcBef>
              <a:buFontTx/>
              <a:buChar char="•"/>
            </a:pPr>
            <a:r>
              <a:rPr lang="en-US" sz="3200" dirty="0">
                <a:solidFill>
                  <a:schemeClr val="accent2"/>
                </a:solidFill>
                <a:latin typeface="Comic Sans MS" pitchFamily="66" charset="0"/>
              </a:rPr>
              <a:t>Algorithms</a:t>
            </a:r>
            <a:r>
              <a:rPr lang="en-US" sz="3200" dirty="0">
                <a:latin typeface="Comic Sans MS" pitchFamily="66" charset="0"/>
              </a:rPr>
              <a:t>:  Morphological Parsing and Generation (of plural)</a:t>
            </a:r>
            <a:endParaRPr lang="en-US" sz="3200" dirty="0">
              <a:solidFill>
                <a:schemeClr val="accent1"/>
              </a:solidFill>
              <a:latin typeface="Comic Sans MS" pitchFamily="66" charset="0"/>
            </a:endParaRPr>
          </a:p>
        </p:txBody>
      </p:sp>
      <p:grpSp>
        <p:nvGrpSpPr>
          <p:cNvPr id="2" name="Group 33"/>
          <p:cNvGrpSpPr>
            <a:grpSpLocks/>
          </p:cNvGrpSpPr>
          <p:nvPr/>
        </p:nvGrpSpPr>
        <p:grpSpPr bwMode="auto">
          <a:xfrm>
            <a:off x="609600" y="4648200"/>
            <a:ext cx="8153400" cy="1905000"/>
            <a:chOff x="384" y="2880"/>
            <a:chExt cx="5136" cy="1200"/>
          </a:xfrm>
        </p:grpSpPr>
        <p:sp>
          <p:nvSpPr>
            <p:cNvPr id="17417" name="Rectangle 5"/>
            <p:cNvSpPr>
              <a:spLocks noChangeArrowheads="1"/>
            </p:cNvSpPr>
            <p:nvPr/>
          </p:nvSpPr>
          <p:spPr bwMode="auto">
            <a:xfrm>
              <a:off x="384" y="3216"/>
              <a:ext cx="960" cy="384"/>
            </a:xfrm>
            <a:prstGeom prst="rect">
              <a:avLst/>
            </a:prstGeom>
            <a:noFill/>
            <a:ln w="9525">
              <a:noFill/>
              <a:miter lim="800000"/>
              <a:headEnd/>
              <a:tailEnd/>
            </a:ln>
          </p:spPr>
          <p:txBody>
            <a:bodyPr/>
            <a:lstStyle/>
            <a:p>
              <a:pPr marL="342900" indent="-342900">
                <a:spcBef>
                  <a:spcPct val="20000"/>
                </a:spcBef>
              </a:pPr>
              <a:r>
                <a:rPr lang="en-US" sz="2400" b="1" i="1">
                  <a:solidFill>
                    <a:srgbClr val="663300"/>
                  </a:solidFill>
                  <a:latin typeface="Comic Sans MS" pitchFamily="66" charset="0"/>
                </a:rPr>
                <a:t>foxes</a:t>
              </a:r>
            </a:p>
          </p:txBody>
        </p:sp>
        <p:sp>
          <p:nvSpPr>
            <p:cNvPr id="17418" name="Rectangle 7"/>
            <p:cNvSpPr>
              <a:spLocks noChangeArrowheads="1"/>
            </p:cNvSpPr>
            <p:nvPr/>
          </p:nvSpPr>
          <p:spPr bwMode="auto">
            <a:xfrm>
              <a:off x="432" y="2976"/>
              <a:ext cx="768" cy="384"/>
            </a:xfrm>
            <a:prstGeom prst="rect">
              <a:avLst/>
            </a:prstGeom>
            <a:noFill/>
            <a:ln w="9525">
              <a:noFill/>
              <a:miter lim="800000"/>
              <a:headEnd/>
              <a:tailEnd/>
            </a:ln>
          </p:spPr>
          <p:txBody>
            <a:bodyPr/>
            <a:lstStyle/>
            <a:p>
              <a:pPr marL="342900" indent="-342900">
                <a:spcBef>
                  <a:spcPct val="20000"/>
                </a:spcBef>
              </a:pPr>
              <a:r>
                <a:rPr lang="en-US" sz="2400" b="1" i="1">
                  <a:solidFill>
                    <a:srgbClr val="33CC33"/>
                  </a:solidFill>
                  <a:latin typeface="Comic Sans MS" pitchFamily="66" charset="0"/>
                </a:rPr>
                <a:t>cat</a:t>
              </a:r>
            </a:p>
          </p:txBody>
        </p:sp>
        <p:sp>
          <p:nvSpPr>
            <p:cNvPr id="17419" name="Rectangle 10"/>
            <p:cNvSpPr>
              <a:spLocks noChangeArrowheads="1"/>
            </p:cNvSpPr>
            <p:nvPr/>
          </p:nvSpPr>
          <p:spPr bwMode="auto">
            <a:xfrm>
              <a:off x="2304" y="2880"/>
              <a:ext cx="960" cy="288"/>
            </a:xfrm>
            <a:prstGeom prst="rect">
              <a:avLst/>
            </a:prstGeom>
            <a:solidFill>
              <a:schemeClr val="hlink"/>
            </a:solidFill>
            <a:ln w="9525">
              <a:noFill/>
              <a:miter lim="800000"/>
              <a:headEnd/>
              <a:tailEnd/>
            </a:ln>
          </p:spPr>
          <p:txBody>
            <a:bodyPr/>
            <a:lstStyle/>
            <a:p>
              <a:pPr marL="342900" indent="-342900" algn="ctr">
                <a:spcBef>
                  <a:spcPct val="20000"/>
                </a:spcBef>
              </a:pPr>
              <a:r>
                <a:rPr lang="en-US" sz="2400">
                  <a:latin typeface="Comic Sans MS" pitchFamily="66" charset="0"/>
                </a:rPr>
                <a:t>Model</a:t>
              </a:r>
            </a:p>
          </p:txBody>
        </p:sp>
        <p:sp>
          <p:nvSpPr>
            <p:cNvPr id="17420" name="Rectangle 11"/>
            <p:cNvSpPr>
              <a:spLocks noChangeArrowheads="1"/>
            </p:cNvSpPr>
            <p:nvPr/>
          </p:nvSpPr>
          <p:spPr bwMode="auto">
            <a:xfrm>
              <a:off x="2064" y="3456"/>
              <a:ext cx="1392" cy="384"/>
            </a:xfrm>
            <a:prstGeom prst="rect">
              <a:avLst/>
            </a:prstGeom>
            <a:noFill/>
            <a:ln w="9525">
              <a:noFill/>
              <a:miter lim="800000"/>
              <a:headEnd/>
              <a:tailEnd/>
            </a:ln>
          </p:spPr>
          <p:txBody>
            <a:bodyPr/>
            <a:lstStyle/>
            <a:p>
              <a:pPr marL="342900" indent="-342900" algn="ctr">
                <a:spcBef>
                  <a:spcPct val="20000"/>
                </a:spcBef>
              </a:pPr>
              <a:r>
                <a:rPr lang="en-US" sz="2400">
                  <a:latin typeface="Comic Sans MS" pitchFamily="66" charset="0"/>
                </a:rPr>
                <a:t>Algorithm</a:t>
              </a:r>
            </a:p>
          </p:txBody>
        </p:sp>
        <p:sp>
          <p:nvSpPr>
            <p:cNvPr id="17421" name="Oval 12"/>
            <p:cNvSpPr>
              <a:spLocks noChangeArrowheads="1"/>
            </p:cNvSpPr>
            <p:nvPr/>
          </p:nvSpPr>
          <p:spPr bwMode="auto">
            <a:xfrm>
              <a:off x="1872" y="3360"/>
              <a:ext cx="1728" cy="528"/>
            </a:xfrm>
            <a:prstGeom prst="ellipse">
              <a:avLst/>
            </a:prstGeom>
            <a:noFill/>
            <a:ln w="9525">
              <a:solidFill>
                <a:schemeClr val="tx1"/>
              </a:solidFill>
              <a:round/>
              <a:headEnd/>
              <a:tailEnd/>
            </a:ln>
          </p:spPr>
          <p:txBody>
            <a:bodyPr wrap="none" anchor="ctr"/>
            <a:lstStyle/>
            <a:p>
              <a:endParaRPr lang="en-US"/>
            </a:p>
          </p:txBody>
        </p:sp>
        <p:sp>
          <p:nvSpPr>
            <p:cNvPr id="17422" name="Line 14"/>
            <p:cNvSpPr>
              <a:spLocks noChangeShapeType="1"/>
            </p:cNvSpPr>
            <p:nvPr/>
          </p:nvSpPr>
          <p:spPr bwMode="auto">
            <a:xfrm>
              <a:off x="2736" y="3168"/>
              <a:ext cx="0" cy="192"/>
            </a:xfrm>
            <a:prstGeom prst="line">
              <a:avLst/>
            </a:prstGeom>
            <a:noFill/>
            <a:ln w="28575">
              <a:solidFill>
                <a:schemeClr val="tx1"/>
              </a:solidFill>
              <a:round/>
              <a:headEnd/>
              <a:tailEnd type="triangle" w="med" len="med"/>
            </a:ln>
          </p:spPr>
          <p:txBody>
            <a:bodyPr/>
            <a:lstStyle/>
            <a:p>
              <a:endParaRPr lang="en-US"/>
            </a:p>
          </p:txBody>
        </p:sp>
        <p:sp>
          <p:nvSpPr>
            <p:cNvPr id="17423" name="Rectangle 15"/>
            <p:cNvSpPr>
              <a:spLocks noChangeArrowheads="1"/>
            </p:cNvSpPr>
            <p:nvPr/>
          </p:nvSpPr>
          <p:spPr bwMode="auto">
            <a:xfrm>
              <a:off x="3984" y="2976"/>
              <a:ext cx="1536" cy="384"/>
            </a:xfrm>
            <a:prstGeom prst="rect">
              <a:avLst/>
            </a:prstGeom>
            <a:noFill/>
            <a:ln w="9525">
              <a:noFill/>
              <a:miter lim="800000"/>
              <a:headEnd/>
              <a:tailEnd/>
            </a:ln>
          </p:spPr>
          <p:txBody>
            <a:bodyPr/>
            <a:lstStyle/>
            <a:p>
              <a:pPr marL="342900" indent="-342900">
                <a:spcBef>
                  <a:spcPct val="20000"/>
                </a:spcBef>
              </a:pPr>
              <a:r>
                <a:rPr lang="en-US" sz="2400" b="1">
                  <a:solidFill>
                    <a:srgbClr val="33CC33"/>
                  </a:solidFill>
                  <a:latin typeface="Comic Sans MS" pitchFamily="66" charset="0"/>
                </a:rPr>
                <a:t>cat +SG</a:t>
              </a:r>
            </a:p>
          </p:txBody>
        </p:sp>
        <p:sp>
          <p:nvSpPr>
            <p:cNvPr id="17424" name="Rectangle 16"/>
            <p:cNvSpPr>
              <a:spLocks noChangeArrowheads="1"/>
            </p:cNvSpPr>
            <p:nvPr/>
          </p:nvSpPr>
          <p:spPr bwMode="auto">
            <a:xfrm>
              <a:off x="3984" y="3504"/>
              <a:ext cx="1488" cy="384"/>
            </a:xfrm>
            <a:prstGeom prst="rect">
              <a:avLst/>
            </a:prstGeom>
            <a:noFill/>
            <a:ln w="9525">
              <a:noFill/>
              <a:miter lim="800000"/>
              <a:headEnd/>
              <a:tailEnd/>
            </a:ln>
          </p:spPr>
          <p:txBody>
            <a:bodyPr/>
            <a:lstStyle/>
            <a:p>
              <a:pPr marL="342900" indent="-342900">
                <a:spcBef>
                  <a:spcPct val="20000"/>
                </a:spcBef>
              </a:pPr>
              <a:r>
                <a:rPr lang="en-US" sz="2400" b="1">
                  <a:solidFill>
                    <a:srgbClr val="CC0066"/>
                  </a:solidFill>
                  <a:latin typeface="Comic Sans MS" pitchFamily="66" charset="0"/>
                </a:rPr>
                <a:t>mouse +PL</a:t>
              </a:r>
            </a:p>
          </p:txBody>
        </p:sp>
        <p:sp>
          <p:nvSpPr>
            <p:cNvPr id="17425" name="Rectangle 17"/>
            <p:cNvSpPr>
              <a:spLocks noChangeArrowheads="1"/>
            </p:cNvSpPr>
            <p:nvPr/>
          </p:nvSpPr>
          <p:spPr bwMode="auto">
            <a:xfrm>
              <a:off x="384" y="3408"/>
              <a:ext cx="768" cy="288"/>
            </a:xfrm>
            <a:prstGeom prst="rect">
              <a:avLst/>
            </a:prstGeom>
            <a:noFill/>
            <a:ln w="9525">
              <a:noFill/>
              <a:miter lim="800000"/>
              <a:headEnd/>
              <a:tailEnd/>
            </a:ln>
          </p:spPr>
          <p:txBody>
            <a:bodyPr/>
            <a:lstStyle/>
            <a:p>
              <a:pPr marL="342900" indent="-342900">
                <a:spcBef>
                  <a:spcPct val="20000"/>
                </a:spcBef>
              </a:pPr>
              <a:r>
                <a:rPr lang="en-US" sz="2400" b="1" i="1">
                  <a:solidFill>
                    <a:srgbClr val="CC0066"/>
                  </a:solidFill>
                  <a:latin typeface="Comic Sans MS" pitchFamily="66" charset="0"/>
                </a:rPr>
                <a:t>mice</a:t>
              </a:r>
            </a:p>
          </p:txBody>
        </p:sp>
        <p:sp>
          <p:nvSpPr>
            <p:cNvPr id="17426" name="Rectangle 18"/>
            <p:cNvSpPr>
              <a:spLocks noChangeArrowheads="1"/>
            </p:cNvSpPr>
            <p:nvPr/>
          </p:nvSpPr>
          <p:spPr bwMode="auto">
            <a:xfrm>
              <a:off x="3984" y="3264"/>
              <a:ext cx="1200" cy="384"/>
            </a:xfrm>
            <a:prstGeom prst="rect">
              <a:avLst/>
            </a:prstGeom>
            <a:noFill/>
            <a:ln w="9525">
              <a:noFill/>
              <a:miter lim="800000"/>
              <a:headEnd/>
              <a:tailEnd/>
            </a:ln>
          </p:spPr>
          <p:txBody>
            <a:bodyPr/>
            <a:lstStyle/>
            <a:p>
              <a:pPr marL="342900" indent="-342900">
                <a:spcBef>
                  <a:spcPct val="20000"/>
                </a:spcBef>
              </a:pPr>
              <a:r>
                <a:rPr lang="en-US" sz="2400" b="1">
                  <a:solidFill>
                    <a:srgbClr val="663300"/>
                  </a:solidFill>
                  <a:latin typeface="Comic Sans MS" pitchFamily="66" charset="0"/>
                </a:rPr>
                <a:t>fox +PL</a:t>
              </a:r>
            </a:p>
          </p:txBody>
        </p:sp>
        <p:sp>
          <p:nvSpPr>
            <p:cNvPr id="17427" name="Rectangle 19"/>
            <p:cNvSpPr>
              <a:spLocks noChangeArrowheads="1"/>
            </p:cNvSpPr>
            <p:nvPr/>
          </p:nvSpPr>
          <p:spPr bwMode="auto">
            <a:xfrm>
              <a:off x="384" y="3600"/>
              <a:ext cx="864" cy="336"/>
            </a:xfrm>
            <a:prstGeom prst="rect">
              <a:avLst/>
            </a:prstGeom>
            <a:noFill/>
            <a:ln w="9525">
              <a:noFill/>
              <a:miter lim="800000"/>
              <a:headEnd/>
              <a:tailEnd/>
            </a:ln>
          </p:spPr>
          <p:txBody>
            <a:bodyPr/>
            <a:lstStyle/>
            <a:p>
              <a:pPr marL="342900" indent="-342900">
                <a:spcBef>
                  <a:spcPct val="20000"/>
                </a:spcBef>
              </a:pPr>
              <a:r>
                <a:rPr lang="en-US" sz="2400" b="1" i="1">
                  <a:solidFill>
                    <a:srgbClr val="FF9900"/>
                  </a:solidFill>
                  <a:latin typeface="Comic Sans MS" pitchFamily="66" charset="0"/>
                </a:rPr>
                <a:t>goose</a:t>
              </a:r>
            </a:p>
          </p:txBody>
        </p:sp>
        <p:sp>
          <p:nvSpPr>
            <p:cNvPr id="17428" name="Rectangle 20"/>
            <p:cNvSpPr>
              <a:spLocks noChangeArrowheads="1"/>
            </p:cNvSpPr>
            <p:nvPr/>
          </p:nvSpPr>
          <p:spPr bwMode="auto">
            <a:xfrm>
              <a:off x="3984" y="3696"/>
              <a:ext cx="1536" cy="384"/>
            </a:xfrm>
            <a:prstGeom prst="rect">
              <a:avLst/>
            </a:prstGeom>
            <a:noFill/>
            <a:ln w="9525">
              <a:noFill/>
              <a:miter lim="800000"/>
              <a:headEnd/>
              <a:tailEnd/>
            </a:ln>
          </p:spPr>
          <p:txBody>
            <a:bodyPr/>
            <a:lstStyle/>
            <a:p>
              <a:pPr marL="342900" indent="-342900">
                <a:spcBef>
                  <a:spcPct val="20000"/>
                </a:spcBef>
              </a:pPr>
              <a:r>
                <a:rPr lang="en-US" sz="2400" b="1">
                  <a:solidFill>
                    <a:srgbClr val="FF9900"/>
                  </a:solidFill>
                  <a:latin typeface="Comic Sans MS" pitchFamily="66" charset="0"/>
                </a:rPr>
                <a:t>goose +SG</a:t>
              </a:r>
            </a:p>
          </p:txBody>
        </p:sp>
        <p:sp>
          <p:nvSpPr>
            <p:cNvPr id="17429" name="Line 22"/>
            <p:cNvSpPr>
              <a:spLocks noChangeShapeType="1"/>
            </p:cNvSpPr>
            <p:nvPr/>
          </p:nvSpPr>
          <p:spPr bwMode="auto">
            <a:xfrm>
              <a:off x="912" y="3120"/>
              <a:ext cx="1104" cy="336"/>
            </a:xfrm>
            <a:prstGeom prst="line">
              <a:avLst/>
            </a:prstGeom>
            <a:noFill/>
            <a:ln w="9525">
              <a:solidFill>
                <a:schemeClr val="tx1"/>
              </a:solidFill>
              <a:round/>
              <a:headEnd type="triangle" w="med" len="med"/>
              <a:tailEnd type="triangle" w="med" len="med"/>
            </a:ln>
          </p:spPr>
          <p:txBody>
            <a:bodyPr/>
            <a:lstStyle/>
            <a:p>
              <a:endParaRPr lang="en-US"/>
            </a:p>
          </p:txBody>
        </p:sp>
        <p:sp>
          <p:nvSpPr>
            <p:cNvPr id="17430" name="Line 24"/>
            <p:cNvSpPr>
              <a:spLocks noChangeShapeType="1"/>
            </p:cNvSpPr>
            <p:nvPr/>
          </p:nvSpPr>
          <p:spPr bwMode="auto">
            <a:xfrm flipV="1">
              <a:off x="3600" y="3456"/>
              <a:ext cx="384" cy="96"/>
            </a:xfrm>
            <a:prstGeom prst="line">
              <a:avLst/>
            </a:prstGeom>
            <a:noFill/>
            <a:ln w="9525">
              <a:solidFill>
                <a:schemeClr val="tx1"/>
              </a:solidFill>
              <a:round/>
              <a:headEnd type="triangle" w="med" len="med"/>
              <a:tailEnd type="triangle" w="med" len="med"/>
            </a:ln>
          </p:spPr>
          <p:txBody>
            <a:bodyPr/>
            <a:lstStyle/>
            <a:p>
              <a:endParaRPr lang="en-US"/>
            </a:p>
          </p:txBody>
        </p:sp>
        <p:sp>
          <p:nvSpPr>
            <p:cNvPr id="17431" name="Line 26"/>
            <p:cNvSpPr>
              <a:spLocks noChangeShapeType="1"/>
            </p:cNvSpPr>
            <p:nvPr/>
          </p:nvSpPr>
          <p:spPr bwMode="auto">
            <a:xfrm>
              <a:off x="3600" y="3648"/>
              <a:ext cx="336" cy="0"/>
            </a:xfrm>
            <a:prstGeom prst="line">
              <a:avLst/>
            </a:prstGeom>
            <a:noFill/>
            <a:ln w="9525">
              <a:solidFill>
                <a:schemeClr val="tx1"/>
              </a:solidFill>
              <a:round/>
              <a:headEnd type="triangle" w="med" len="med"/>
              <a:tailEnd type="triangle" w="med" len="med"/>
            </a:ln>
          </p:spPr>
          <p:txBody>
            <a:bodyPr/>
            <a:lstStyle/>
            <a:p>
              <a:endParaRPr lang="en-US"/>
            </a:p>
          </p:txBody>
        </p:sp>
        <p:sp>
          <p:nvSpPr>
            <p:cNvPr id="17432" name="Line 28"/>
            <p:cNvSpPr>
              <a:spLocks noChangeShapeType="1"/>
            </p:cNvSpPr>
            <p:nvPr/>
          </p:nvSpPr>
          <p:spPr bwMode="auto">
            <a:xfrm>
              <a:off x="3504" y="3744"/>
              <a:ext cx="528" cy="48"/>
            </a:xfrm>
            <a:prstGeom prst="line">
              <a:avLst/>
            </a:prstGeom>
            <a:noFill/>
            <a:ln w="9525">
              <a:solidFill>
                <a:schemeClr val="tx1"/>
              </a:solidFill>
              <a:round/>
              <a:headEnd type="triangle" w="med" len="med"/>
              <a:tailEnd type="triangle" w="med" len="med"/>
            </a:ln>
          </p:spPr>
          <p:txBody>
            <a:bodyPr/>
            <a:lstStyle/>
            <a:p>
              <a:endParaRPr lang="en-US"/>
            </a:p>
          </p:txBody>
        </p:sp>
        <p:sp>
          <p:nvSpPr>
            <p:cNvPr id="17433" name="Line 29"/>
            <p:cNvSpPr>
              <a:spLocks noChangeShapeType="1"/>
            </p:cNvSpPr>
            <p:nvPr/>
          </p:nvSpPr>
          <p:spPr bwMode="auto">
            <a:xfrm>
              <a:off x="1056" y="3408"/>
              <a:ext cx="816" cy="144"/>
            </a:xfrm>
            <a:prstGeom prst="line">
              <a:avLst/>
            </a:prstGeom>
            <a:noFill/>
            <a:ln w="9525">
              <a:solidFill>
                <a:schemeClr val="tx1"/>
              </a:solidFill>
              <a:round/>
              <a:headEnd type="triangle" w="med" len="med"/>
              <a:tailEnd type="triangle" w="med" len="med"/>
            </a:ln>
          </p:spPr>
          <p:txBody>
            <a:bodyPr/>
            <a:lstStyle/>
            <a:p>
              <a:endParaRPr lang="en-US"/>
            </a:p>
          </p:txBody>
        </p:sp>
        <p:sp>
          <p:nvSpPr>
            <p:cNvPr id="17434" name="Line 30"/>
            <p:cNvSpPr>
              <a:spLocks noChangeShapeType="1"/>
            </p:cNvSpPr>
            <p:nvPr/>
          </p:nvSpPr>
          <p:spPr bwMode="auto">
            <a:xfrm>
              <a:off x="1056" y="3600"/>
              <a:ext cx="816" cy="48"/>
            </a:xfrm>
            <a:prstGeom prst="line">
              <a:avLst/>
            </a:prstGeom>
            <a:noFill/>
            <a:ln w="9525">
              <a:solidFill>
                <a:schemeClr val="tx1"/>
              </a:solidFill>
              <a:round/>
              <a:headEnd type="triangle" w="med" len="med"/>
              <a:tailEnd type="triangle" w="med" len="med"/>
            </a:ln>
          </p:spPr>
          <p:txBody>
            <a:bodyPr/>
            <a:lstStyle/>
            <a:p>
              <a:endParaRPr lang="en-US"/>
            </a:p>
          </p:txBody>
        </p:sp>
        <p:sp>
          <p:nvSpPr>
            <p:cNvPr id="17435" name="Line 31"/>
            <p:cNvSpPr>
              <a:spLocks noChangeShapeType="1"/>
            </p:cNvSpPr>
            <p:nvPr/>
          </p:nvSpPr>
          <p:spPr bwMode="auto">
            <a:xfrm flipV="1">
              <a:off x="1056" y="3744"/>
              <a:ext cx="864" cy="48"/>
            </a:xfrm>
            <a:prstGeom prst="line">
              <a:avLst/>
            </a:prstGeom>
            <a:noFill/>
            <a:ln w="9525">
              <a:solidFill>
                <a:schemeClr val="tx1"/>
              </a:solidFill>
              <a:round/>
              <a:headEnd type="triangle" w="med" len="med"/>
              <a:tailEnd type="triangle" w="med" len="med"/>
            </a:ln>
          </p:spPr>
          <p:txBody>
            <a:bodyPr/>
            <a:lstStyle/>
            <a:p>
              <a:endParaRPr lang="en-US"/>
            </a:p>
          </p:txBody>
        </p:sp>
        <p:sp>
          <p:nvSpPr>
            <p:cNvPr id="17436" name="Line 32"/>
            <p:cNvSpPr>
              <a:spLocks noChangeShapeType="1"/>
            </p:cNvSpPr>
            <p:nvPr/>
          </p:nvSpPr>
          <p:spPr bwMode="auto">
            <a:xfrm flipV="1">
              <a:off x="3456" y="3216"/>
              <a:ext cx="576" cy="240"/>
            </a:xfrm>
            <a:prstGeom prst="line">
              <a:avLst/>
            </a:prstGeom>
            <a:noFill/>
            <a:ln w="9525">
              <a:solidFill>
                <a:schemeClr val="tx1"/>
              </a:solidFill>
              <a:round/>
              <a:headEnd type="triangle" w="med" len="med"/>
              <a:tailEnd type="triangle" w="med" len="me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a:noFill/>
        </p:spPr>
        <p:txBody>
          <a:bodyPr/>
          <a:lstStyle/>
          <a:p>
            <a:fld id="{72CED175-6EB7-450F-9FE6-41F0226DF5B6}" type="datetime1">
              <a:rPr lang="en-US" smtClean="0"/>
              <a:t>1/3/2019</a:t>
            </a:fld>
            <a:endParaRPr lang="en-US" smtClean="0"/>
          </a:p>
        </p:txBody>
      </p:sp>
      <p:sp>
        <p:nvSpPr>
          <p:cNvPr id="18435" name="Footer Placeholder 4"/>
          <p:cNvSpPr>
            <a:spLocks noGrp="1"/>
          </p:cNvSpPr>
          <p:nvPr>
            <p:ph type="ftr" sz="quarter" idx="11"/>
          </p:nvPr>
        </p:nvSpPr>
        <p:spPr>
          <a:noFill/>
        </p:spPr>
        <p:txBody>
          <a:bodyPr/>
          <a:lstStyle/>
          <a:p>
            <a:r>
              <a:rPr lang="en-US" smtClean="0"/>
              <a:t>CPSC 503 – Winter 2019</a:t>
            </a:r>
          </a:p>
        </p:txBody>
      </p:sp>
      <p:sp>
        <p:nvSpPr>
          <p:cNvPr id="18436" name="Slide Number Placeholder 5"/>
          <p:cNvSpPr>
            <a:spLocks noGrp="1"/>
          </p:cNvSpPr>
          <p:nvPr>
            <p:ph type="sldNum" sz="quarter" idx="12"/>
          </p:nvPr>
        </p:nvSpPr>
        <p:spPr>
          <a:noFill/>
        </p:spPr>
        <p:txBody>
          <a:bodyPr/>
          <a:lstStyle/>
          <a:p>
            <a:fld id="{39F9CD0A-6EDB-4C45-A644-507D10723495}" type="slidenum">
              <a:rPr lang="en-US" smtClean="0"/>
              <a:pPr/>
              <a:t>29</a:t>
            </a:fld>
            <a:endParaRPr lang="en-US" smtClean="0"/>
          </a:p>
        </p:txBody>
      </p:sp>
      <p:sp>
        <p:nvSpPr>
          <p:cNvPr id="18437" name="Rectangle 2"/>
          <p:cNvSpPr>
            <a:spLocks noGrp="1" noChangeArrowheads="1"/>
          </p:cNvSpPr>
          <p:nvPr>
            <p:ph type="title"/>
          </p:nvPr>
        </p:nvSpPr>
        <p:spPr>
          <a:xfrm>
            <a:off x="914400" y="0"/>
            <a:ext cx="7467600" cy="1143000"/>
          </a:xfrm>
        </p:spPr>
        <p:txBody>
          <a:bodyPr/>
          <a:lstStyle/>
          <a:p>
            <a:pPr eaLnBrk="1" hangingPunct="1"/>
            <a:r>
              <a:rPr lang="en-US" sz="4000" smtClean="0"/>
              <a:t>Knowledge-Formalisms Map</a:t>
            </a:r>
            <a:br>
              <a:rPr lang="en-US" sz="4000" smtClean="0"/>
            </a:br>
            <a:r>
              <a:rPr lang="en-US" sz="3200" smtClean="0"/>
              <a:t>(no ambiguity / no uncertainty)</a:t>
            </a:r>
          </a:p>
        </p:txBody>
      </p:sp>
      <p:sp>
        <p:nvSpPr>
          <p:cNvPr id="18438" name="Rectangle 3"/>
          <p:cNvSpPr>
            <a:spLocks noGrp="1" noChangeArrowheads="1"/>
          </p:cNvSpPr>
          <p:nvPr>
            <p:ph type="body" idx="1"/>
          </p:nvPr>
        </p:nvSpPr>
        <p:spPr>
          <a:xfrm>
            <a:off x="4495800" y="4495800"/>
            <a:ext cx="3276600" cy="914400"/>
          </a:xfrm>
          <a:solidFill>
            <a:srgbClr val="CCFFFF"/>
          </a:solidFill>
        </p:spPr>
        <p:txBody>
          <a:bodyPr/>
          <a:lstStyle/>
          <a:p>
            <a:pPr eaLnBrk="1" hangingPunct="1">
              <a:buFontTx/>
              <a:buNone/>
            </a:pPr>
            <a:r>
              <a:rPr lang="en-US" sz="2400" smtClean="0"/>
              <a:t>Logical formalisms </a:t>
            </a:r>
          </a:p>
          <a:p>
            <a:pPr eaLnBrk="1" hangingPunct="1">
              <a:buFontTx/>
              <a:buNone/>
            </a:pPr>
            <a:r>
              <a:rPr lang="en-US" sz="2400" smtClean="0"/>
              <a:t>(First-Order Logics)</a:t>
            </a:r>
          </a:p>
          <a:p>
            <a:pPr eaLnBrk="1" hangingPunct="1">
              <a:buFontTx/>
              <a:buNone/>
            </a:pPr>
            <a:endParaRPr lang="en-US" sz="2400" smtClean="0"/>
          </a:p>
        </p:txBody>
      </p:sp>
      <p:sp>
        <p:nvSpPr>
          <p:cNvPr id="18439" name="Rectangle 5"/>
          <p:cNvSpPr>
            <a:spLocks noChangeArrowheads="1"/>
          </p:cNvSpPr>
          <p:nvPr/>
        </p:nvSpPr>
        <p:spPr bwMode="auto">
          <a:xfrm>
            <a:off x="4318000" y="3454400"/>
            <a:ext cx="4597400" cy="914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Rule systems </a:t>
            </a:r>
          </a:p>
          <a:p>
            <a:pPr marL="342900" indent="-342900">
              <a:spcBef>
                <a:spcPct val="20000"/>
              </a:spcBef>
            </a:pPr>
            <a:r>
              <a:rPr lang="en-US" sz="2400">
                <a:latin typeface="Comic Sans MS" pitchFamily="66" charset="0"/>
              </a:rPr>
              <a:t>(e.g., Context-Free Grammars)</a:t>
            </a:r>
          </a:p>
          <a:p>
            <a:pPr marL="342900" indent="-342900">
              <a:spcBef>
                <a:spcPct val="20000"/>
              </a:spcBef>
            </a:pPr>
            <a:endParaRPr lang="en-US" sz="2400">
              <a:latin typeface="Comic Sans MS" pitchFamily="66" charset="0"/>
            </a:endParaRPr>
          </a:p>
        </p:txBody>
      </p:sp>
      <p:sp>
        <p:nvSpPr>
          <p:cNvPr id="18440" name="Rectangle 6"/>
          <p:cNvSpPr>
            <a:spLocks noChangeArrowheads="1"/>
          </p:cNvSpPr>
          <p:nvPr/>
        </p:nvSpPr>
        <p:spPr bwMode="auto">
          <a:xfrm>
            <a:off x="4267200" y="1752600"/>
            <a:ext cx="3886200" cy="13716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State Machines </a:t>
            </a:r>
          </a:p>
          <a:p>
            <a:pPr marL="342900" indent="-342900">
              <a:spcBef>
                <a:spcPct val="20000"/>
              </a:spcBef>
            </a:pPr>
            <a:r>
              <a:rPr lang="en-US" sz="2400">
                <a:latin typeface="Comic Sans MS" pitchFamily="66" charset="0"/>
              </a:rPr>
              <a:t>(FiniteStateAutomata,</a:t>
            </a:r>
          </a:p>
          <a:p>
            <a:pPr marL="342900" indent="-342900">
              <a:spcBef>
                <a:spcPct val="20000"/>
              </a:spcBef>
            </a:pPr>
            <a:r>
              <a:rPr lang="en-US" sz="2400">
                <a:latin typeface="Comic Sans MS" pitchFamily="66" charset="0"/>
              </a:rPr>
              <a:t> FiniteStateTransducers)</a:t>
            </a:r>
          </a:p>
        </p:txBody>
      </p:sp>
      <p:sp>
        <p:nvSpPr>
          <p:cNvPr id="18441" name="Line 8"/>
          <p:cNvSpPr>
            <a:spLocks noChangeShapeType="1"/>
          </p:cNvSpPr>
          <p:nvPr/>
        </p:nvSpPr>
        <p:spPr bwMode="auto">
          <a:xfrm flipH="1" flipV="1">
            <a:off x="2514600" y="2209800"/>
            <a:ext cx="1752600" cy="0"/>
          </a:xfrm>
          <a:prstGeom prst="line">
            <a:avLst/>
          </a:prstGeom>
          <a:noFill/>
          <a:ln w="38100">
            <a:solidFill>
              <a:schemeClr val="tx1"/>
            </a:solidFill>
            <a:round/>
            <a:headEnd/>
            <a:tailEnd type="triangle" w="med" len="med"/>
          </a:ln>
        </p:spPr>
        <p:txBody>
          <a:bodyPr/>
          <a:lstStyle/>
          <a:p>
            <a:endParaRPr lang="en-US"/>
          </a:p>
        </p:txBody>
      </p:sp>
      <p:sp>
        <p:nvSpPr>
          <p:cNvPr id="18442" name="Rectangle 11"/>
          <p:cNvSpPr>
            <a:spLocks noChangeArrowheads="1"/>
          </p:cNvSpPr>
          <p:nvPr/>
        </p:nvSpPr>
        <p:spPr bwMode="auto">
          <a:xfrm>
            <a:off x="533400" y="1905000"/>
            <a:ext cx="1981200" cy="533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Morphology</a:t>
            </a:r>
          </a:p>
        </p:txBody>
      </p:sp>
      <p:sp>
        <p:nvSpPr>
          <p:cNvPr id="18443" name="Rectangle 12"/>
          <p:cNvSpPr>
            <a:spLocks noChangeArrowheads="1"/>
          </p:cNvSpPr>
          <p:nvPr/>
        </p:nvSpPr>
        <p:spPr bwMode="auto">
          <a:xfrm>
            <a:off x="685800" y="2819400"/>
            <a:ext cx="1371600" cy="533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Syntax</a:t>
            </a:r>
          </a:p>
        </p:txBody>
      </p:sp>
      <p:sp>
        <p:nvSpPr>
          <p:cNvPr id="18444" name="Rectangle 13"/>
          <p:cNvSpPr>
            <a:spLocks noChangeArrowheads="1"/>
          </p:cNvSpPr>
          <p:nvPr/>
        </p:nvSpPr>
        <p:spPr bwMode="auto">
          <a:xfrm>
            <a:off x="533400" y="4572000"/>
            <a:ext cx="2209800" cy="1295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Pragmatics</a:t>
            </a:r>
          </a:p>
          <a:p>
            <a:pPr marL="342900" indent="-342900">
              <a:spcBef>
                <a:spcPct val="20000"/>
              </a:spcBef>
            </a:pPr>
            <a:r>
              <a:rPr lang="en-US" sz="2400">
                <a:latin typeface="Comic Sans MS" pitchFamily="66" charset="0"/>
              </a:rPr>
              <a:t>Discourse and Dialogue</a:t>
            </a:r>
          </a:p>
        </p:txBody>
      </p:sp>
      <p:sp>
        <p:nvSpPr>
          <p:cNvPr id="18445" name="Rectangle 14"/>
          <p:cNvSpPr>
            <a:spLocks noChangeArrowheads="1"/>
          </p:cNvSpPr>
          <p:nvPr/>
        </p:nvSpPr>
        <p:spPr bwMode="auto">
          <a:xfrm>
            <a:off x="533400" y="3657600"/>
            <a:ext cx="1676400" cy="533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Semantics</a:t>
            </a:r>
          </a:p>
        </p:txBody>
      </p:sp>
      <p:sp>
        <p:nvSpPr>
          <p:cNvPr id="18446" name="Line 15"/>
          <p:cNvSpPr>
            <a:spLocks noChangeShapeType="1"/>
          </p:cNvSpPr>
          <p:nvPr/>
        </p:nvSpPr>
        <p:spPr bwMode="auto">
          <a:xfrm flipH="1" flipV="1">
            <a:off x="1981200" y="3048000"/>
            <a:ext cx="2438400" cy="838200"/>
          </a:xfrm>
          <a:prstGeom prst="line">
            <a:avLst/>
          </a:prstGeom>
          <a:noFill/>
          <a:ln w="38100">
            <a:solidFill>
              <a:schemeClr val="tx1"/>
            </a:solidFill>
            <a:round/>
            <a:headEnd/>
            <a:tailEnd type="triangle" w="med" len="med"/>
          </a:ln>
        </p:spPr>
        <p:txBody>
          <a:bodyPr/>
          <a:lstStyle/>
          <a:p>
            <a:endParaRPr lang="en-US"/>
          </a:p>
        </p:txBody>
      </p:sp>
      <p:sp>
        <p:nvSpPr>
          <p:cNvPr id="18447" name="Line 17"/>
          <p:cNvSpPr>
            <a:spLocks noChangeShapeType="1"/>
          </p:cNvSpPr>
          <p:nvPr/>
        </p:nvSpPr>
        <p:spPr bwMode="auto">
          <a:xfrm flipH="1" flipV="1">
            <a:off x="2209800" y="4038600"/>
            <a:ext cx="2286000" cy="838200"/>
          </a:xfrm>
          <a:prstGeom prst="line">
            <a:avLst/>
          </a:prstGeom>
          <a:noFill/>
          <a:ln w="38100">
            <a:solidFill>
              <a:schemeClr val="tx1"/>
            </a:solidFill>
            <a:round/>
            <a:headEnd/>
            <a:tailEnd type="triangle" w="med" len="med"/>
          </a:ln>
        </p:spPr>
        <p:txBody>
          <a:bodyPr/>
          <a:lstStyle/>
          <a:p>
            <a:endParaRPr lang="en-US"/>
          </a:p>
        </p:txBody>
      </p:sp>
      <p:sp>
        <p:nvSpPr>
          <p:cNvPr id="18448" name="Line 18"/>
          <p:cNvSpPr>
            <a:spLocks noChangeShapeType="1"/>
          </p:cNvSpPr>
          <p:nvPr/>
        </p:nvSpPr>
        <p:spPr bwMode="auto">
          <a:xfrm flipH="1">
            <a:off x="2743200" y="4876800"/>
            <a:ext cx="1752600" cy="457200"/>
          </a:xfrm>
          <a:prstGeom prst="line">
            <a:avLst/>
          </a:prstGeom>
          <a:noFill/>
          <a:ln w="38100">
            <a:solidFill>
              <a:schemeClr val="tx1"/>
            </a:solidFill>
            <a:round/>
            <a:headEnd/>
            <a:tailEnd type="triangle" w="med" len="med"/>
          </a:ln>
        </p:spPr>
        <p:txBody>
          <a:bodyPr/>
          <a:lstStyle/>
          <a:p>
            <a:endParaRPr lang="en-US"/>
          </a:p>
        </p:txBody>
      </p:sp>
      <p:grpSp>
        <p:nvGrpSpPr>
          <p:cNvPr id="2" name="Group 22"/>
          <p:cNvGrpSpPr>
            <a:grpSpLocks/>
          </p:cNvGrpSpPr>
          <p:nvPr/>
        </p:nvGrpSpPr>
        <p:grpSpPr bwMode="auto">
          <a:xfrm>
            <a:off x="2209800" y="2286000"/>
            <a:ext cx="2209800" cy="2895600"/>
            <a:chOff x="1392" y="1440"/>
            <a:chExt cx="1392" cy="1824"/>
          </a:xfrm>
        </p:grpSpPr>
        <p:sp>
          <p:nvSpPr>
            <p:cNvPr id="18452" name="Line 9"/>
            <p:cNvSpPr>
              <a:spLocks noChangeShapeType="1"/>
            </p:cNvSpPr>
            <p:nvPr/>
          </p:nvSpPr>
          <p:spPr bwMode="auto">
            <a:xfrm flipH="1">
              <a:off x="1392" y="1440"/>
              <a:ext cx="1296" cy="1008"/>
            </a:xfrm>
            <a:prstGeom prst="line">
              <a:avLst/>
            </a:prstGeom>
            <a:noFill/>
            <a:ln w="9525">
              <a:solidFill>
                <a:schemeClr val="tx1"/>
              </a:solidFill>
              <a:round/>
              <a:headEnd/>
              <a:tailEnd type="triangle" w="med" len="med"/>
            </a:ln>
          </p:spPr>
          <p:txBody>
            <a:bodyPr/>
            <a:lstStyle/>
            <a:p>
              <a:endParaRPr lang="en-US"/>
            </a:p>
          </p:txBody>
        </p:sp>
        <p:sp>
          <p:nvSpPr>
            <p:cNvPr id="18453" name="Line 10"/>
            <p:cNvSpPr>
              <a:spLocks noChangeShapeType="1"/>
            </p:cNvSpPr>
            <p:nvPr/>
          </p:nvSpPr>
          <p:spPr bwMode="auto">
            <a:xfrm flipH="1">
              <a:off x="1728" y="1440"/>
              <a:ext cx="960" cy="1680"/>
            </a:xfrm>
            <a:prstGeom prst="line">
              <a:avLst/>
            </a:prstGeom>
            <a:noFill/>
            <a:ln w="9525">
              <a:solidFill>
                <a:schemeClr val="tx1"/>
              </a:solidFill>
              <a:round/>
              <a:headEnd/>
              <a:tailEnd type="triangle" w="med" len="med"/>
            </a:ln>
          </p:spPr>
          <p:txBody>
            <a:bodyPr/>
            <a:lstStyle/>
            <a:p>
              <a:endParaRPr lang="en-US"/>
            </a:p>
          </p:txBody>
        </p:sp>
        <p:sp>
          <p:nvSpPr>
            <p:cNvPr id="18454" name="Line 16"/>
            <p:cNvSpPr>
              <a:spLocks noChangeShapeType="1"/>
            </p:cNvSpPr>
            <p:nvPr/>
          </p:nvSpPr>
          <p:spPr bwMode="auto">
            <a:xfrm flipH="1">
              <a:off x="1392" y="2496"/>
              <a:ext cx="1392" cy="0"/>
            </a:xfrm>
            <a:prstGeom prst="line">
              <a:avLst/>
            </a:prstGeom>
            <a:noFill/>
            <a:ln w="9525">
              <a:solidFill>
                <a:schemeClr val="tx1"/>
              </a:solidFill>
              <a:round/>
              <a:headEnd/>
              <a:tailEnd type="triangle" w="med" len="med"/>
            </a:ln>
          </p:spPr>
          <p:txBody>
            <a:bodyPr/>
            <a:lstStyle/>
            <a:p>
              <a:endParaRPr lang="en-US"/>
            </a:p>
          </p:txBody>
        </p:sp>
        <p:sp>
          <p:nvSpPr>
            <p:cNvPr id="18455" name="Line 19"/>
            <p:cNvSpPr>
              <a:spLocks noChangeShapeType="1"/>
            </p:cNvSpPr>
            <p:nvPr/>
          </p:nvSpPr>
          <p:spPr bwMode="auto">
            <a:xfrm flipH="1">
              <a:off x="1680" y="2496"/>
              <a:ext cx="1104" cy="768"/>
            </a:xfrm>
            <a:prstGeom prst="line">
              <a:avLst/>
            </a:prstGeom>
            <a:noFill/>
            <a:ln w="9525">
              <a:solidFill>
                <a:schemeClr val="tx1"/>
              </a:solidFill>
              <a:round/>
              <a:headEnd/>
              <a:tailEnd type="triangle" w="med" len="med"/>
            </a:ln>
          </p:spPr>
          <p:txBody>
            <a:bodyPr/>
            <a:lstStyle/>
            <a:p>
              <a:endParaRPr lang="en-US"/>
            </a:p>
          </p:txBody>
        </p:sp>
      </p:grpSp>
      <p:sp>
        <p:nvSpPr>
          <p:cNvPr id="18450" name="Rectangle 20"/>
          <p:cNvSpPr>
            <a:spLocks noChangeArrowheads="1"/>
          </p:cNvSpPr>
          <p:nvPr/>
        </p:nvSpPr>
        <p:spPr bwMode="auto">
          <a:xfrm>
            <a:off x="4876800" y="5562600"/>
            <a:ext cx="1981200" cy="4572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AI planners </a:t>
            </a:r>
          </a:p>
        </p:txBody>
      </p:sp>
      <p:sp>
        <p:nvSpPr>
          <p:cNvPr id="18451" name="Line 21"/>
          <p:cNvSpPr>
            <a:spLocks noChangeShapeType="1"/>
          </p:cNvSpPr>
          <p:nvPr/>
        </p:nvSpPr>
        <p:spPr bwMode="auto">
          <a:xfrm flipH="1" flipV="1">
            <a:off x="2743200" y="5486400"/>
            <a:ext cx="2133600" cy="304800"/>
          </a:xfrm>
          <a:prstGeom prst="line">
            <a:avLst/>
          </a:prstGeom>
          <a:noFill/>
          <a:ln w="3810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p:spPr>
        <p:txBody>
          <a:bodyPr/>
          <a:lstStyle/>
          <a:p>
            <a:fld id="{6A4CA6AA-5BA3-4AAC-B54C-BEB5A3EC9264}" type="datetime1">
              <a:rPr lang="en-US" smtClean="0"/>
              <a:t>1/3/2019</a:t>
            </a:fld>
            <a:endParaRPr lang="en-US" smtClean="0"/>
          </a:p>
        </p:txBody>
      </p:sp>
      <p:sp>
        <p:nvSpPr>
          <p:cNvPr id="5123" name="Footer Placeholder 4"/>
          <p:cNvSpPr>
            <a:spLocks noGrp="1"/>
          </p:cNvSpPr>
          <p:nvPr>
            <p:ph type="ftr" sz="quarter" idx="11"/>
          </p:nvPr>
        </p:nvSpPr>
        <p:spPr>
          <a:noFill/>
        </p:spPr>
        <p:txBody>
          <a:bodyPr/>
          <a:lstStyle/>
          <a:p>
            <a:r>
              <a:rPr lang="en-US" smtClean="0"/>
              <a:t>CPSC 503 – Winter 2019</a:t>
            </a:r>
          </a:p>
        </p:txBody>
      </p:sp>
      <p:sp>
        <p:nvSpPr>
          <p:cNvPr id="5124" name="Slide Number Placeholder 5"/>
          <p:cNvSpPr>
            <a:spLocks noGrp="1"/>
          </p:cNvSpPr>
          <p:nvPr>
            <p:ph type="sldNum" sz="quarter" idx="12"/>
          </p:nvPr>
        </p:nvSpPr>
        <p:spPr>
          <a:noFill/>
        </p:spPr>
        <p:txBody>
          <a:bodyPr/>
          <a:lstStyle/>
          <a:p>
            <a:fld id="{6DAE9073-FAA4-45D5-AB76-B2C14DBB8537}" type="slidenum">
              <a:rPr lang="en-US" smtClean="0"/>
              <a:pPr/>
              <a:t>3</a:t>
            </a:fld>
            <a:endParaRPr lang="en-US" smtClean="0"/>
          </a:p>
        </p:txBody>
      </p:sp>
      <p:sp>
        <p:nvSpPr>
          <p:cNvPr id="5125" name="Rectangle 2"/>
          <p:cNvSpPr>
            <a:spLocks noGrp="1" noChangeArrowheads="1"/>
          </p:cNvSpPr>
          <p:nvPr>
            <p:ph type="title"/>
          </p:nvPr>
        </p:nvSpPr>
        <p:spPr/>
        <p:txBody>
          <a:bodyPr/>
          <a:lstStyle/>
          <a:p>
            <a:pPr eaLnBrk="1" hangingPunct="1"/>
            <a:r>
              <a:rPr lang="en-US" smtClean="0"/>
              <a:t>Natural Language Processing</a:t>
            </a:r>
          </a:p>
        </p:txBody>
      </p:sp>
      <p:sp>
        <p:nvSpPr>
          <p:cNvPr id="194563" name="Rectangle 3"/>
          <p:cNvSpPr>
            <a:spLocks noGrp="1" noChangeArrowheads="1"/>
          </p:cNvSpPr>
          <p:nvPr>
            <p:ph type="body" idx="1"/>
          </p:nvPr>
        </p:nvSpPr>
        <p:spPr>
          <a:xfrm>
            <a:off x="685800" y="1981200"/>
            <a:ext cx="8001000" cy="4114800"/>
          </a:xfrm>
        </p:spPr>
        <p:txBody>
          <a:bodyPr/>
          <a:lstStyle/>
          <a:p>
            <a:pPr eaLnBrk="1" hangingPunct="1"/>
            <a:r>
              <a:rPr lang="en-US" sz="3600" smtClean="0"/>
              <a:t>What is it?</a:t>
            </a:r>
          </a:p>
          <a:p>
            <a:pPr lvl="1" eaLnBrk="1" hangingPunct="1"/>
            <a:r>
              <a:rPr lang="en-US" sz="3600" smtClean="0"/>
              <a:t>We’re going to study </a:t>
            </a:r>
            <a:r>
              <a:rPr lang="en-US" sz="3600" smtClean="0">
                <a:solidFill>
                  <a:schemeClr val="accent2"/>
                </a:solidFill>
              </a:rPr>
              <a:t>formalisms</a:t>
            </a:r>
            <a:r>
              <a:rPr lang="en-US" sz="3600" smtClean="0"/>
              <a:t>, </a:t>
            </a:r>
            <a:r>
              <a:rPr lang="en-US" sz="3600" smtClean="0">
                <a:solidFill>
                  <a:schemeClr val="accent2"/>
                </a:solidFill>
              </a:rPr>
              <a:t>models and algorithms</a:t>
            </a:r>
            <a:r>
              <a:rPr lang="en-US" sz="3600" smtClean="0"/>
              <a:t> to allow computers to perform </a:t>
            </a:r>
            <a:r>
              <a:rPr lang="en-US" sz="3600" smtClean="0">
                <a:solidFill>
                  <a:schemeClr val="accent2"/>
                </a:solidFill>
              </a:rPr>
              <a:t>useful tasks</a:t>
            </a:r>
            <a:r>
              <a:rPr lang="en-US" sz="3600" smtClean="0"/>
              <a:t> involving </a:t>
            </a:r>
            <a:r>
              <a:rPr lang="en-US" sz="3600" smtClean="0">
                <a:solidFill>
                  <a:schemeClr val="accent2"/>
                </a:solidFill>
              </a:rPr>
              <a:t>knowledge about</a:t>
            </a:r>
            <a:r>
              <a:rPr lang="en-US" sz="3600" smtClean="0"/>
              <a:t> </a:t>
            </a:r>
            <a:r>
              <a:rPr lang="en-US" sz="3600" smtClean="0">
                <a:solidFill>
                  <a:schemeClr val="accent2"/>
                </a:solidFill>
              </a:rPr>
              <a:t>human languages</a:t>
            </a:r>
            <a:r>
              <a:rPr lang="en-US" sz="360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p:spPr>
        <p:txBody>
          <a:bodyPr/>
          <a:lstStyle/>
          <a:p>
            <a:fld id="{94374598-519C-41BE-BC11-4515549B07B8}" type="datetime1">
              <a:rPr lang="en-US" smtClean="0"/>
              <a:t>1/3/2019</a:t>
            </a:fld>
            <a:endParaRPr lang="en-US" smtClean="0"/>
          </a:p>
        </p:txBody>
      </p:sp>
      <p:sp>
        <p:nvSpPr>
          <p:cNvPr id="19459" name="Footer Placeholder 4"/>
          <p:cNvSpPr>
            <a:spLocks noGrp="1"/>
          </p:cNvSpPr>
          <p:nvPr>
            <p:ph type="ftr" sz="quarter" idx="11"/>
          </p:nvPr>
        </p:nvSpPr>
        <p:spPr>
          <a:noFill/>
        </p:spPr>
        <p:txBody>
          <a:bodyPr/>
          <a:lstStyle/>
          <a:p>
            <a:r>
              <a:rPr lang="en-US" smtClean="0"/>
              <a:t>CPSC 503 – Winter 2019</a:t>
            </a:r>
          </a:p>
        </p:txBody>
      </p:sp>
      <p:sp>
        <p:nvSpPr>
          <p:cNvPr id="19460" name="Slide Number Placeholder 5"/>
          <p:cNvSpPr>
            <a:spLocks noGrp="1"/>
          </p:cNvSpPr>
          <p:nvPr>
            <p:ph type="sldNum" sz="quarter" idx="12"/>
          </p:nvPr>
        </p:nvSpPr>
        <p:spPr>
          <a:noFill/>
        </p:spPr>
        <p:txBody>
          <a:bodyPr/>
          <a:lstStyle/>
          <a:p>
            <a:fld id="{FC2341D4-EC67-4BC2-A2CD-B51756DF6A62}" type="slidenum">
              <a:rPr lang="en-US" smtClean="0"/>
              <a:pPr/>
              <a:t>30</a:t>
            </a:fld>
            <a:endParaRPr lang="en-US" smtClean="0"/>
          </a:p>
        </p:txBody>
      </p:sp>
      <p:sp>
        <p:nvSpPr>
          <p:cNvPr id="19461" name="Rectangle 2"/>
          <p:cNvSpPr>
            <a:spLocks noGrp="1" noChangeArrowheads="1"/>
          </p:cNvSpPr>
          <p:nvPr>
            <p:ph type="title"/>
          </p:nvPr>
        </p:nvSpPr>
        <p:spPr/>
        <p:txBody>
          <a:bodyPr/>
          <a:lstStyle/>
          <a:p>
            <a:pPr eaLnBrk="1" hangingPunct="1"/>
            <a:r>
              <a:rPr lang="en-US" smtClean="0"/>
              <a:t>Algorithms</a:t>
            </a:r>
          </a:p>
        </p:txBody>
      </p:sp>
      <p:sp>
        <p:nvSpPr>
          <p:cNvPr id="19462" name="Rectangle 3"/>
          <p:cNvSpPr>
            <a:spLocks noGrp="1" noChangeArrowheads="1"/>
          </p:cNvSpPr>
          <p:nvPr>
            <p:ph type="body" idx="1"/>
          </p:nvPr>
        </p:nvSpPr>
        <p:spPr>
          <a:xfrm>
            <a:off x="685800" y="1600200"/>
            <a:ext cx="8153400" cy="1066800"/>
          </a:xfrm>
        </p:spPr>
        <p:txBody>
          <a:bodyPr/>
          <a:lstStyle/>
          <a:p>
            <a:pPr eaLnBrk="1" hangingPunct="1"/>
            <a:r>
              <a:rPr lang="en-US" smtClean="0">
                <a:solidFill>
                  <a:schemeClr val="accent2"/>
                </a:solidFill>
              </a:rPr>
              <a:t>Transducers</a:t>
            </a:r>
            <a:r>
              <a:rPr lang="en-US" smtClean="0"/>
              <a:t>: take one kind of structure as input and output another.</a:t>
            </a:r>
          </a:p>
        </p:txBody>
      </p:sp>
      <p:sp>
        <p:nvSpPr>
          <p:cNvPr id="118788" name="Rectangle 4"/>
          <p:cNvSpPr>
            <a:spLocks noChangeArrowheads="1"/>
          </p:cNvSpPr>
          <p:nvPr/>
        </p:nvSpPr>
        <p:spPr bwMode="auto">
          <a:xfrm>
            <a:off x="914400" y="4572000"/>
            <a:ext cx="7772400" cy="1752600"/>
          </a:xfrm>
          <a:prstGeom prst="rect">
            <a:avLst/>
          </a:prstGeom>
          <a:noFill/>
          <a:ln w="9525">
            <a:noFill/>
            <a:miter lim="800000"/>
            <a:headEnd/>
            <a:tailEnd/>
          </a:ln>
        </p:spPr>
        <p:txBody>
          <a:bodyPr/>
          <a:lstStyle/>
          <a:p>
            <a:pPr marL="342900" indent="-342900">
              <a:spcBef>
                <a:spcPct val="20000"/>
              </a:spcBef>
              <a:buFontTx/>
              <a:buChar char="•"/>
            </a:pPr>
            <a:r>
              <a:rPr lang="en-US" sz="3200">
                <a:solidFill>
                  <a:schemeClr val="accent2"/>
                </a:solidFill>
                <a:latin typeface="Comic Sans MS" pitchFamily="66" charset="0"/>
              </a:rPr>
              <a:t>State-space search</a:t>
            </a:r>
            <a:r>
              <a:rPr lang="en-US" sz="3200">
                <a:latin typeface="Comic Sans MS" pitchFamily="66" charset="0"/>
              </a:rPr>
              <a:t> with </a:t>
            </a:r>
            <a:r>
              <a:rPr lang="en-US" sz="3200">
                <a:solidFill>
                  <a:schemeClr val="accent2"/>
                </a:solidFill>
                <a:latin typeface="Comic Sans MS" pitchFamily="66" charset="0"/>
              </a:rPr>
              <a:t>dynamic programming</a:t>
            </a:r>
          </a:p>
          <a:p>
            <a:pPr marL="342900" indent="-342900">
              <a:spcBef>
                <a:spcPct val="20000"/>
              </a:spcBef>
              <a:buFontTx/>
              <a:buChar char="•"/>
            </a:pPr>
            <a:r>
              <a:rPr lang="en-US" sz="3200">
                <a:latin typeface="Comic Sans MS" pitchFamily="66" charset="0"/>
              </a:rPr>
              <a:t>Need to deal with </a:t>
            </a:r>
            <a:r>
              <a:rPr lang="en-US" sz="3200">
                <a:solidFill>
                  <a:schemeClr val="accent2"/>
                </a:solidFill>
                <a:latin typeface="Comic Sans MS" pitchFamily="66" charset="0"/>
              </a:rPr>
              <a:t>ambiguity</a:t>
            </a:r>
            <a:r>
              <a:rPr lang="en-US" sz="3200">
                <a:latin typeface="Comic Sans MS" pitchFamily="66" charset="0"/>
              </a:rPr>
              <a:t>. </a:t>
            </a:r>
          </a:p>
        </p:txBody>
      </p:sp>
      <p:grpSp>
        <p:nvGrpSpPr>
          <p:cNvPr id="2" name="Group 16"/>
          <p:cNvGrpSpPr>
            <a:grpSpLocks/>
          </p:cNvGrpSpPr>
          <p:nvPr/>
        </p:nvGrpSpPr>
        <p:grpSpPr bwMode="auto">
          <a:xfrm>
            <a:off x="762000" y="2667000"/>
            <a:ext cx="7239000" cy="838200"/>
            <a:chOff x="480" y="1680"/>
            <a:chExt cx="4560" cy="528"/>
          </a:xfrm>
        </p:grpSpPr>
        <p:sp>
          <p:nvSpPr>
            <p:cNvPr id="19470" name="Rectangle 5"/>
            <p:cNvSpPr>
              <a:spLocks noChangeArrowheads="1"/>
            </p:cNvSpPr>
            <p:nvPr/>
          </p:nvSpPr>
          <p:spPr bwMode="auto">
            <a:xfrm>
              <a:off x="480" y="1824"/>
              <a:ext cx="576" cy="336"/>
            </a:xfrm>
            <a:prstGeom prst="rect">
              <a:avLst/>
            </a:prstGeom>
            <a:noFill/>
            <a:ln w="9525">
              <a:noFill/>
              <a:miter lim="800000"/>
              <a:headEnd/>
              <a:tailEnd/>
            </a:ln>
          </p:spPr>
          <p:txBody>
            <a:bodyPr/>
            <a:lstStyle/>
            <a:p>
              <a:pPr marL="342900" indent="-342900">
                <a:spcBef>
                  <a:spcPct val="20000"/>
                </a:spcBef>
              </a:pPr>
              <a:r>
                <a:rPr lang="en-US" sz="2400">
                  <a:latin typeface="Comic Sans MS" pitchFamily="66" charset="0"/>
                </a:rPr>
                <a:t>Text</a:t>
              </a:r>
            </a:p>
          </p:txBody>
        </p:sp>
        <p:sp>
          <p:nvSpPr>
            <p:cNvPr id="19471" name="Rectangle 6"/>
            <p:cNvSpPr>
              <a:spLocks noChangeArrowheads="1"/>
            </p:cNvSpPr>
            <p:nvPr/>
          </p:nvSpPr>
          <p:spPr bwMode="auto">
            <a:xfrm>
              <a:off x="1344" y="1680"/>
              <a:ext cx="1392" cy="480"/>
            </a:xfrm>
            <a:prstGeom prst="rect">
              <a:avLst/>
            </a:prstGeom>
            <a:noFill/>
            <a:ln w="9525">
              <a:noFill/>
              <a:miter lim="800000"/>
              <a:headEnd/>
              <a:tailEnd/>
            </a:ln>
          </p:spPr>
          <p:txBody>
            <a:bodyPr/>
            <a:lstStyle/>
            <a:p>
              <a:pPr marL="342900" indent="-342900">
                <a:spcBef>
                  <a:spcPct val="20000"/>
                </a:spcBef>
              </a:pPr>
              <a:r>
                <a:rPr lang="en-US" sz="2400">
                  <a:latin typeface="Comic Sans MS" pitchFamily="66" charset="0"/>
                </a:rPr>
                <a:t>Morphological</a:t>
              </a:r>
            </a:p>
            <a:p>
              <a:pPr marL="342900" indent="-342900">
                <a:spcBef>
                  <a:spcPct val="20000"/>
                </a:spcBef>
              </a:pPr>
              <a:r>
                <a:rPr lang="en-US" sz="2400">
                  <a:latin typeface="Comic Sans MS" pitchFamily="66" charset="0"/>
                </a:rPr>
                <a:t>Structure</a:t>
              </a:r>
            </a:p>
          </p:txBody>
        </p:sp>
        <p:sp>
          <p:nvSpPr>
            <p:cNvPr id="19472" name="Rectangle 7"/>
            <p:cNvSpPr>
              <a:spLocks noChangeArrowheads="1"/>
            </p:cNvSpPr>
            <p:nvPr/>
          </p:nvSpPr>
          <p:spPr bwMode="auto">
            <a:xfrm>
              <a:off x="2928" y="1680"/>
              <a:ext cx="1056" cy="480"/>
            </a:xfrm>
            <a:prstGeom prst="rect">
              <a:avLst/>
            </a:prstGeom>
            <a:noFill/>
            <a:ln w="9525">
              <a:noFill/>
              <a:miter lim="800000"/>
              <a:headEnd/>
              <a:tailEnd/>
            </a:ln>
          </p:spPr>
          <p:txBody>
            <a:bodyPr/>
            <a:lstStyle/>
            <a:p>
              <a:pPr marL="342900" indent="-342900">
                <a:spcBef>
                  <a:spcPct val="20000"/>
                </a:spcBef>
              </a:pPr>
              <a:r>
                <a:rPr lang="en-US" sz="2400">
                  <a:latin typeface="Comic Sans MS" pitchFamily="66" charset="0"/>
                </a:rPr>
                <a:t>Syntactic</a:t>
              </a:r>
            </a:p>
            <a:p>
              <a:pPr marL="342900" indent="-342900">
                <a:spcBef>
                  <a:spcPct val="20000"/>
                </a:spcBef>
              </a:pPr>
              <a:r>
                <a:rPr lang="en-US" sz="2400">
                  <a:latin typeface="Comic Sans MS" pitchFamily="66" charset="0"/>
                </a:rPr>
                <a:t>Structure</a:t>
              </a:r>
            </a:p>
          </p:txBody>
        </p:sp>
        <p:sp>
          <p:nvSpPr>
            <p:cNvPr id="19473" name="Rectangle 8"/>
            <p:cNvSpPr>
              <a:spLocks noChangeArrowheads="1"/>
            </p:cNvSpPr>
            <p:nvPr/>
          </p:nvSpPr>
          <p:spPr bwMode="auto">
            <a:xfrm>
              <a:off x="4464" y="1728"/>
              <a:ext cx="576" cy="480"/>
            </a:xfrm>
            <a:prstGeom prst="rect">
              <a:avLst/>
            </a:prstGeom>
            <a:noFill/>
            <a:ln w="9525">
              <a:noFill/>
              <a:miter lim="800000"/>
              <a:headEnd/>
              <a:tailEnd/>
            </a:ln>
          </p:spPr>
          <p:txBody>
            <a:bodyPr/>
            <a:lstStyle/>
            <a:p>
              <a:pPr marL="342900" indent="-342900">
                <a:spcBef>
                  <a:spcPct val="20000"/>
                </a:spcBef>
              </a:pPr>
              <a:r>
                <a:rPr lang="en-US" sz="2400">
                  <a:latin typeface="Comic Sans MS" pitchFamily="66" charset="0"/>
                </a:rPr>
                <a:t>… …</a:t>
              </a:r>
            </a:p>
          </p:txBody>
        </p:sp>
        <p:sp>
          <p:nvSpPr>
            <p:cNvPr id="19474" name="Line 9"/>
            <p:cNvSpPr>
              <a:spLocks noChangeShapeType="1"/>
            </p:cNvSpPr>
            <p:nvPr/>
          </p:nvSpPr>
          <p:spPr bwMode="auto">
            <a:xfrm>
              <a:off x="1056" y="1920"/>
              <a:ext cx="288" cy="0"/>
            </a:xfrm>
            <a:prstGeom prst="line">
              <a:avLst/>
            </a:prstGeom>
            <a:noFill/>
            <a:ln w="28575">
              <a:solidFill>
                <a:schemeClr val="tx1"/>
              </a:solidFill>
              <a:round/>
              <a:headEnd type="triangle" w="med" len="med"/>
              <a:tailEnd type="triangle" w="med" len="med"/>
            </a:ln>
          </p:spPr>
          <p:txBody>
            <a:bodyPr/>
            <a:lstStyle/>
            <a:p>
              <a:endParaRPr lang="en-US"/>
            </a:p>
          </p:txBody>
        </p:sp>
        <p:sp>
          <p:nvSpPr>
            <p:cNvPr id="19475" name="Line 10"/>
            <p:cNvSpPr>
              <a:spLocks noChangeShapeType="1"/>
            </p:cNvSpPr>
            <p:nvPr/>
          </p:nvSpPr>
          <p:spPr bwMode="auto">
            <a:xfrm>
              <a:off x="2688" y="1968"/>
              <a:ext cx="288" cy="0"/>
            </a:xfrm>
            <a:prstGeom prst="line">
              <a:avLst/>
            </a:prstGeom>
            <a:noFill/>
            <a:ln w="28575">
              <a:solidFill>
                <a:schemeClr val="tx1"/>
              </a:solidFill>
              <a:round/>
              <a:headEnd type="triangle" w="med" len="med"/>
              <a:tailEnd type="triangle" w="med" len="med"/>
            </a:ln>
          </p:spPr>
          <p:txBody>
            <a:bodyPr/>
            <a:lstStyle/>
            <a:p>
              <a:endParaRPr lang="en-US"/>
            </a:p>
          </p:txBody>
        </p:sp>
        <p:sp>
          <p:nvSpPr>
            <p:cNvPr id="19476" name="Line 11"/>
            <p:cNvSpPr>
              <a:spLocks noChangeShapeType="1"/>
            </p:cNvSpPr>
            <p:nvPr/>
          </p:nvSpPr>
          <p:spPr bwMode="auto">
            <a:xfrm>
              <a:off x="3984" y="1920"/>
              <a:ext cx="288" cy="0"/>
            </a:xfrm>
            <a:prstGeom prst="line">
              <a:avLst/>
            </a:prstGeom>
            <a:noFill/>
            <a:ln w="28575">
              <a:solidFill>
                <a:schemeClr val="tx1"/>
              </a:solidFill>
              <a:round/>
              <a:headEnd type="triangle" w="med" len="med"/>
              <a:tailEnd type="triangle" w="med" len="med"/>
            </a:ln>
          </p:spPr>
          <p:txBody>
            <a:bodyPr/>
            <a:lstStyle/>
            <a:p>
              <a:endParaRPr lang="en-US"/>
            </a:p>
          </p:txBody>
        </p:sp>
      </p:grpSp>
      <p:grpSp>
        <p:nvGrpSpPr>
          <p:cNvPr id="3" name="Group 17"/>
          <p:cNvGrpSpPr>
            <a:grpSpLocks/>
          </p:cNvGrpSpPr>
          <p:nvPr/>
        </p:nvGrpSpPr>
        <p:grpSpPr bwMode="auto">
          <a:xfrm>
            <a:off x="1752600" y="3429000"/>
            <a:ext cx="5562600" cy="1028700"/>
            <a:chOff x="1104" y="2160"/>
            <a:chExt cx="3504" cy="648"/>
          </a:xfrm>
        </p:grpSpPr>
        <p:sp>
          <p:nvSpPr>
            <p:cNvPr id="19466" name="Line 12"/>
            <p:cNvSpPr>
              <a:spLocks noChangeShapeType="1"/>
            </p:cNvSpPr>
            <p:nvPr/>
          </p:nvSpPr>
          <p:spPr bwMode="auto">
            <a:xfrm>
              <a:off x="1200" y="2400"/>
              <a:ext cx="3408" cy="0"/>
            </a:xfrm>
            <a:prstGeom prst="line">
              <a:avLst/>
            </a:prstGeom>
            <a:noFill/>
            <a:ln w="38100">
              <a:solidFill>
                <a:schemeClr val="tx1"/>
              </a:solidFill>
              <a:prstDash val="dash"/>
              <a:round/>
              <a:headEnd/>
              <a:tailEnd type="arrow" w="med" len="med"/>
            </a:ln>
          </p:spPr>
          <p:txBody>
            <a:bodyPr/>
            <a:lstStyle/>
            <a:p>
              <a:endParaRPr lang="en-US"/>
            </a:p>
          </p:txBody>
        </p:sp>
        <p:sp>
          <p:nvSpPr>
            <p:cNvPr id="19467" name="Line 13"/>
            <p:cNvSpPr>
              <a:spLocks noChangeShapeType="1"/>
            </p:cNvSpPr>
            <p:nvPr/>
          </p:nvSpPr>
          <p:spPr bwMode="auto">
            <a:xfrm>
              <a:off x="1104" y="2592"/>
              <a:ext cx="3408" cy="0"/>
            </a:xfrm>
            <a:prstGeom prst="line">
              <a:avLst/>
            </a:prstGeom>
            <a:noFill/>
            <a:ln w="38100">
              <a:solidFill>
                <a:schemeClr val="tx1"/>
              </a:solidFill>
              <a:prstDash val="dash"/>
              <a:round/>
              <a:headEnd type="arrow" w="med" len="med"/>
              <a:tailEnd/>
            </a:ln>
          </p:spPr>
          <p:txBody>
            <a:bodyPr/>
            <a:lstStyle/>
            <a:p>
              <a:endParaRPr lang="en-US"/>
            </a:p>
          </p:txBody>
        </p:sp>
        <p:sp>
          <p:nvSpPr>
            <p:cNvPr id="19468" name="Text Box 14"/>
            <p:cNvSpPr txBox="1">
              <a:spLocks noChangeArrowheads="1"/>
            </p:cNvSpPr>
            <p:nvPr/>
          </p:nvSpPr>
          <p:spPr bwMode="auto">
            <a:xfrm>
              <a:off x="2352" y="2160"/>
              <a:ext cx="714" cy="288"/>
            </a:xfrm>
            <a:prstGeom prst="rect">
              <a:avLst/>
            </a:prstGeom>
            <a:noFill/>
            <a:ln w="9525">
              <a:noFill/>
              <a:miter lim="800000"/>
              <a:headEnd/>
              <a:tailEnd/>
            </a:ln>
          </p:spPr>
          <p:txBody>
            <a:bodyPr wrap="none">
              <a:spAutoFit/>
            </a:bodyPr>
            <a:lstStyle/>
            <a:p>
              <a:r>
                <a:rPr lang="en-US" sz="2400" b="1" i="1"/>
                <a:t>parsing</a:t>
              </a:r>
            </a:p>
          </p:txBody>
        </p:sp>
        <p:sp>
          <p:nvSpPr>
            <p:cNvPr id="19469" name="Text Box 15"/>
            <p:cNvSpPr txBox="1">
              <a:spLocks noChangeArrowheads="1"/>
            </p:cNvSpPr>
            <p:nvPr/>
          </p:nvSpPr>
          <p:spPr bwMode="auto">
            <a:xfrm>
              <a:off x="2296" y="2520"/>
              <a:ext cx="969" cy="288"/>
            </a:xfrm>
            <a:prstGeom prst="rect">
              <a:avLst/>
            </a:prstGeom>
            <a:noFill/>
            <a:ln w="9525">
              <a:noFill/>
              <a:miter lim="800000"/>
              <a:headEnd/>
              <a:tailEnd/>
            </a:ln>
          </p:spPr>
          <p:txBody>
            <a:bodyPr wrap="none">
              <a:spAutoFit/>
            </a:bodyPr>
            <a:lstStyle/>
            <a:p>
              <a:r>
                <a:rPr lang="en-US" sz="2400" b="1" i="1"/>
                <a:t>generation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87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p:spPr>
        <p:txBody>
          <a:bodyPr/>
          <a:lstStyle/>
          <a:p>
            <a:fld id="{B323CC59-F487-46B2-A128-AA2DFB2D8FDB}" type="datetime1">
              <a:rPr lang="en-US" smtClean="0"/>
              <a:t>1/3/2019</a:t>
            </a:fld>
            <a:endParaRPr lang="en-US" smtClean="0"/>
          </a:p>
        </p:txBody>
      </p:sp>
      <p:sp>
        <p:nvSpPr>
          <p:cNvPr id="20483" name="Footer Placeholder 4"/>
          <p:cNvSpPr>
            <a:spLocks noGrp="1"/>
          </p:cNvSpPr>
          <p:nvPr>
            <p:ph type="ftr" sz="quarter" idx="11"/>
          </p:nvPr>
        </p:nvSpPr>
        <p:spPr>
          <a:noFill/>
        </p:spPr>
        <p:txBody>
          <a:bodyPr/>
          <a:lstStyle/>
          <a:p>
            <a:r>
              <a:rPr lang="en-US" smtClean="0"/>
              <a:t>CPSC 503 – Winter 2019</a:t>
            </a:r>
          </a:p>
        </p:txBody>
      </p:sp>
      <p:sp>
        <p:nvSpPr>
          <p:cNvPr id="20484" name="Slide Number Placeholder 5"/>
          <p:cNvSpPr>
            <a:spLocks noGrp="1"/>
          </p:cNvSpPr>
          <p:nvPr>
            <p:ph type="sldNum" sz="quarter" idx="12"/>
          </p:nvPr>
        </p:nvSpPr>
        <p:spPr>
          <a:noFill/>
        </p:spPr>
        <p:txBody>
          <a:bodyPr/>
          <a:lstStyle/>
          <a:p>
            <a:fld id="{CA2847DB-8DBD-4D9D-A972-6B05568D8D33}" type="slidenum">
              <a:rPr lang="en-US" smtClean="0"/>
              <a:pPr/>
              <a:t>31</a:t>
            </a:fld>
            <a:endParaRPr lang="en-US" smtClean="0"/>
          </a:p>
        </p:txBody>
      </p:sp>
      <p:sp>
        <p:nvSpPr>
          <p:cNvPr id="20485" name="Rectangle 2"/>
          <p:cNvSpPr>
            <a:spLocks noGrp="1" noChangeArrowheads="1"/>
          </p:cNvSpPr>
          <p:nvPr>
            <p:ph type="title"/>
          </p:nvPr>
        </p:nvSpPr>
        <p:spPr>
          <a:xfrm>
            <a:off x="609600" y="228600"/>
            <a:ext cx="7772400" cy="1143000"/>
          </a:xfrm>
        </p:spPr>
        <p:txBody>
          <a:bodyPr/>
          <a:lstStyle/>
          <a:p>
            <a:pPr eaLnBrk="1" hangingPunct="1"/>
            <a:r>
              <a:rPr lang="en-US" dirty="0" smtClean="0"/>
              <a:t>Ambiguity</a:t>
            </a:r>
          </a:p>
        </p:txBody>
      </p:sp>
      <p:sp>
        <p:nvSpPr>
          <p:cNvPr id="20486" name="Rectangle 3"/>
          <p:cNvSpPr>
            <a:spLocks noGrp="1" noChangeArrowheads="1"/>
          </p:cNvSpPr>
          <p:nvPr>
            <p:ph type="body" idx="1"/>
          </p:nvPr>
        </p:nvSpPr>
        <p:spPr>
          <a:xfrm>
            <a:off x="304800" y="1524000"/>
            <a:ext cx="8534400" cy="1295400"/>
          </a:xfrm>
        </p:spPr>
        <p:txBody>
          <a:bodyPr/>
          <a:lstStyle/>
          <a:p>
            <a:pPr eaLnBrk="1" hangingPunct="1"/>
            <a:r>
              <a:rPr lang="en-US" dirty="0" smtClean="0"/>
              <a:t>What is it? When for some input there are multiple alternative interpretations</a:t>
            </a:r>
            <a:r>
              <a:rPr lang="en-US" sz="4000" dirty="0" smtClean="0"/>
              <a:t> </a:t>
            </a:r>
          </a:p>
        </p:txBody>
      </p:sp>
      <p:sp>
        <p:nvSpPr>
          <p:cNvPr id="20487" name="Rectangle 4"/>
          <p:cNvSpPr>
            <a:spLocks noChangeArrowheads="1"/>
          </p:cNvSpPr>
          <p:nvPr/>
        </p:nvSpPr>
        <p:spPr bwMode="auto">
          <a:xfrm>
            <a:off x="762000" y="2895600"/>
            <a:ext cx="1828800" cy="533400"/>
          </a:xfrm>
          <a:prstGeom prst="rect">
            <a:avLst/>
          </a:prstGeom>
          <a:noFill/>
          <a:ln w="9525">
            <a:noFill/>
            <a:miter lim="800000"/>
            <a:headEnd/>
            <a:tailEnd/>
          </a:ln>
        </p:spPr>
        <p:txBody>
          <a:bodyPr/>
          <a:lstStyle/>
          <a:p>
            <a:pPr marL="342900" indent="-342900">
              <a:spcBef>
                <a:spcPct val="20000"/>
              </a:spcBef>
            </a:pPr>
            <a:r>
              <a:rPr lang="en-US" sz="2800" b="1" dirty="0">
                <a:latin typeface="Comic Sans MS" pitchFamily="66" charset="0"/>
              </a:rPr>
              <a:t>Example:</a:t>
            </a:r>
          </a:p>
        </p:txBody>
      </p:sp>
      <p:sp>
        <p:nvSpPr>
          <p:cNvPr id="20488" name="Rectangle 5"/>
          <p:cNvSpPr>
            <a:spLocks noChangeArrowheads="1"/>
          </p:cNvSpPr>
          <p:nvPr/>
        </p:nvSpPr>
        <p:spPr bwMode="auto">
          <a:xfrm>
            <a:off x="2514600" y="2819400"/>
            <a:ext cx="3657600" cy="685800"/>
          </a:xfrm>
          <a:prstGeom prst="rect">
            <a:avLst/>
          </a:prstGeom>
          <a:noFill/>
          <a:ln w="9525">
            <a:noFill/>
            <a:miter lim="800000"/>
            <a:headEnd/>
            <a:tailEnd/>
          </a:ln>
        </p:spPr>
        <p:txBody>
          <a:bodyPr/>
          <a:lstStyle/>
          <a:p>
            <a:pPr marL="342900" indent="-342900">
              <a:spcBef>
                <a:spcPct val="20000"/>
              </a:spcBef>
            </a:pPr>
            <a:r>
              <a:rPr lang="en-US" sz="2800" b="1" dirty="0">
                <a:solidFill>
                  <a:schemeClr val="accent2"/>
                </a:solidFill>
                <a:latin typeface="Comic Sans MS" pitchFamily="66" charset="0"/>
              </a:rPr>
              <a:t>“</a:t>
            </a:r>
            <a:r>
              <a:rPr lang="en-US" sz="2800" dirty="0">
                <a:solidFill>
                  <a:schemeClr val="accent2"/>
                </a:solidFill>
                <a:latin typeface="Comic Sans MS" pitchFamily="66" charset="0"/>
              </a:rPr>
              <a:t>I made her duck”</a:t>
            </a:r>
          </a:p>
        </p:txBody>
      </p:sp>
      <p:sp>
        <p:nvSpPr>
          <p:cNvPr id="20489" name="Rectangle 6"/>
          <p:cNvSpPr>
            <a:spLocks noChangeArrowheads="1"/>
          </p:cNvSpPr>
          <p:nvPr/>
        </p:nvSpPr>
        <p:spPr bwMode="auto">
          <a:xfrm>
            <a:off x="304800" y="3505200"/>
            <a:ext cx="8153400" cy="838200"/>
          </a:xfrm>
          <a:prstGeom prst="rect">
            <a:avLst/>
          </a:prstGeom>
          <a:noFill/>
          <a:ln w="9525">
            <a:noFill/>
            <a:miter lim="800000"/>
            <a:headEnd/>
            <a:tailEnd/>
          </a:ln>
        </p:spPr>
        <p:txBody>
          <a:bodyPr/>
          <a:lstStyle/>
          <a:p>
            <a:pPr marL="342900" indent="-342900">
              <a:spcBef>
                <a:spcPct val="20000"/>
              </a:spcBef>
              <a:buFontTx/>
              <a:buChar char="•"/>
            </a:pPr>
            <a:r>
              <a:rPr lang="en-US" sz="3200" dirty="0">
                <a:latin typeface="Comic Sans MS" pitchFamily="66" charset="0"/>
              </a:rPr>
              <a:t>How many interpretations</a:t>
            </a:r>
            <a:r>
              <a:rPr lang="en-US" sz="4000" dirty="0">
                <a:latin typeface="Comic Sans MS" pitchFamily="66" charset="0"/>
              </a:rPr>
              <a:t> ?</a:t>
            </a:r>
          </a:p>
        </p:txBody>
      </p:sp>
      <p:sp>
        <p:nvSpPr>
          <p:cNvPr id="181255" name="Rectangle 7"/>
          <p:cNvSpPr>
            <a:spLocks noChangeArrowheads="1"/>
          </p:cNvSpPr>
          <p:nvPr/>
        </p:nvSpPr>
        <p:spPr bwMode="auto">
          <a:xfrm>
            <a:off x="304800" y="4191000"/>
            <a:ext cx="8534400" cy="1295400"/>
          </a:xfrm>
          <a:prstGeom prst="rect">
            <a:avLst/>
          </a:prstGeom>
          <a:noFill/>
          <a:ln w="9525">
            <a:noFill/>
            <a:miter lim="800000"/>
            <a:headEnd/>
            <a:tailEnd/>
          </a:ln>
        </p:spPr>
        <p:txBody>
          <a:bodyPr/>
          <a:lstStyle/>
          <a:p>
            <a:pPr marL="742950" lvl="1" indent="-285750">
              <a:lnSpc>
                <a:spcPct val="80000"/>
              </a:lnSpc>
              <a:spcBef>
                <a:spcPct val="20000"/>
              </a:spcBef>
              <a:buFontTx/>
              <a:buChar char="–"/>
            </a:pPr>
            <a:r>
              <a:rPr lang="en-US" sz="2400" b="1" dirty="0">
                <a:latin typeface="Comic Sans MS" pitchFamily="66" charset="0"/>
              </a:rPr>
              <a:t>duck</a:t>
            </a:r>
            <a:r>
              <a:rPr lang="en-US" sz="2400" dirty="0">
                <a:latin typeface="Comic Sans MS" pitchFamily="66" charset="0"/>
              </a:rPr>
              <a:t> : verb (…., ….) / noun (bird, cotton fabric)</a:t>
            </a:r>
          </a:p>
          <a:p>
            <a:pPr marL="742950" lvl="1" indent="-285750">
              <a:lnSpc>
                <a:spcPct val="80000"/>
              </a:lnSpc>
              <a:spcBef>
                <a:spcPct val="20000"/>
              </a:spcBef>
              <a:buFontTx/>
              <a:buChar char="–"/>
            </a:pPr>
            <a:r>
              <a:rPr lang="en-US" sz="2400" b="1" dirty="0">
                <a:latin typeface="Comic Sans MS" pitchFamily="66" charset="0"/>
              </a:rPr>
              <a:t>her</a:t>
            </a:r>
            <a:r>
              <a:rPr lang="en-US" sz="2400" dirty="0">
                <a:latin typeface="Comic Sans MS" pitchFamily="66" charset="0"/>
              </a:rPr>
              <a:t> : dative pronoun/ possessive adjective</a:t>
            </a:r>
          </a:p>
          <a:p>
            <a:pPr marL="742950" lvl="1" indent="-285750">
              <a:lnSpc>
                <a:spcPct val="80000"/>
              </a:lnSpc>
              <a:spcBef>
                <a:spcPct val="20000"/>
              </a:spcBef>
              <a:buFontTx/>
              <a:buChar char="–"/>
            </a:pPr>
            <a:r>
              <a:rPr lang="en-US" sz="2400" b="1" dirty="0">
                <a:latin typeface="Comic Sans MS" pitchFamily="66" charset="0"/>
              </a:rPr>
              <a:t>make</a:t>
            </a:r>
            <a:r>
              <a:rPr lang="en-US" sz="2400" dirty="0">
                <a:latin typeface="Comic Sans MS" pitchFamily="66" charset="0"/>
              </a:rPr>
              <a:t> : create / cook</a:t>
            </a:r>
          </a:p>
          <a:p>
            <a:pPr marL="742950" lvl="1" indent="-285750">
              <a:lnSpc>
                <a:spcPct val="80000"/>
              </a:lnSpc>
              <a:spcBef>
                <a:spcPct val="20000"/>
              </a:spcBef>
              <a:buFontTx/>
              <a:buChar char="–"/>
            </a:pPr>
            <a:r>
              <a:rPr lang="en-US" sz="2400" b="1" dirty="0">
                <a:latin typeface="Comic Sans MS" pitchFamily="66" charset="0"/>
              </a:rPr>
              <a:t>make</a:t>
            </a:r>
            <a:r>
              <a:rPr lang="en-US" sz="2400" dirty="0">
                <a:latin typeface="Comic Sans MS" pitchFamily="66" charset="0"/>
              </a:rPr>
              <a:t> : transitive (single direct obj.) / </a:t>
            </a:r>
            <a:r>
              <a:rPr lang="en-US" sz="2400" dirty="0" err="1">
                <a:latin typeface="Comic Sans MS" pitchFamily="66" charset="0"/>
              </a:rPr>
              <a:t>ditransitive</a:t>
            </a:r>
            <a:r>
              <a:rPr lang="en-US" sz="2400" dirty="0">
                <a:latin typeface="Comic Sans MS" pitchFamily="66" charset="0"/>
              </a:rPr>
              <a:t> (two </a:t>
            </a:r>
            <a:r>
              <a:rPr lang="en-US" sz="2400" dirty="0" err="1">
                <a:latin typeface="Comic Sans MS" pitchFamily="66" charset="0"/>
              </a:rPr>
              <a:t>objs</a:t>
            </a:r>
            <a:r>
              <a:rPr lang="en-US" sz="2400" dirty="0">
                <a:latin typeface="Comic Sans MS" pitchFamily="66" charset="0"/>
              </a:rPr>
              <a:t>) / cause (direct obj. + verb)</a:t>
            </a:r>
          </a:p>
          <a:p>
            <a:pPr marL="742950" lvl="1" indent="-285750">
              <a:spcBef>
                <a:spcPct val="20000"/>
              </a:spcBef>
              <a:buFontTx/>
              <a:buChar char="–"/>
            </a:pPr>
            <a:endParaRPr lang="en-US" sz="24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12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5"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p:spPr>
        <p:txBody>
          <a:bodyPr/>
          <a:lstStyle/>
          <a:p>
            <a:fld id="{A8071B8B-FA82-48A4-8CBD-27CBB6120FC1}" type="datetime1">
              <a:rPr lang="en-US" smtClean="0"/>
              <a:t>1/3/2019</a:t>
            </a:fld>
            <a:endParaRPr lang="en-US" smtClean="0"/>
          </a:p>
        </p:txBody>
      </p:sp>
      <p:sp>
        <p:nvSpPr>
          <p:cNvPr id="21507" name="Footer Placeholder 4"/>
          <p:cNvSpPr>
            <a:spLocks noGrp="1"/>
          </p:cNvSpPr>
          <p:nvPr>
            <p:ph type="ftr" sz="quarter" idx="11"/>
          </p:nvPr>
        </p:nvSpPr>
        <p:spPr>
          <a:noFill/>
        </p:spPr>
        <p:txBody>
          <a:bodyPr/>
          <a:lstStyle/>
          <a:p>
            <a:r>
              <a:rPr lang="en-US" smtClean="0"/>
              <a:t>CPSC 503 – Winter 2019</a:t>
            </a:r>
          </a:p>
        </p:txBody>
      </p:sp>
      <p:sp>
        <p:nvSpPr>
          <p:cNvPr id="21508" name="Slide Number Placeholder 5"/>
          <p:cNvSpPr>
            <a:spLocks noGrp="1"/>
          </p:cNvSpPr>
          <p:nvPr>
            <p:ph type="sldNum" sz="quarter" idx="12"/>
          </p:nvPr>
        </p:nvSpPr>
        <p:spPr>
          <a:noFill/>
        </p:spPr>
        <p:txBody>
          <a:bodyPr/>
          <a:lstStyle/>
          <a:p>
            <a:fld id="{A4400A81-BF99-482F-8ED7-FEC5E6B6FFDA}" type="slidenum">
              <a:rPr lang="en-US" smtClean="0"/>
              <a:pPr/>
              <a:t>32</a:t>
            </a:fld>
            <a:endParaRPr lang="en-US" smtClean="0"/>
          </a:p>
        </p:txBody>
      </p:sp>
      <p:sp>
        <p:nvSpPr>
          <p:cNvPr id="21509" name="Rectangle 2"/>
          <p:cNvSpPr>
            <a:spLocks noGrp="1" noChangeArrowheads="1"/>
          </p:cNvSpPr>
          <p:nvPr>
            <p:ph type="title"/>
          </p:nvPr>
        </p:nvSpPr>
        <p:spPr>
          <a:xfrm>
            <a:off x="685800" y="304800"/>
            <a:ext cx="7772400" cy="1143000"/>
          </a:xfrm>
        </p:spPr>
        <p:txBody>
          <a:bodyPr/>
          <a:lstStyle/>
          <a:p>
            <a:pPr eaLnBrk="1" hangingPunct="1"/>
            <a:r>
              <a:rPr lang="en-US" sz="4000" smtClean="0"/>
              <a:t>Some Key Disambiguation Tasks</a:t>
            </a:r>
          </a:p>
        </p:txBody>
      </p:sp>
      <p:sp>
        <p:nvSpPr>
          <p:cNvPr id="21510" name="Rectangle 6"/>
          <p:cNvSpPr>
            <a:spLocks noChangeArrowheads="1"/>
          </p:cNvSpPr>
          <p:nvPr/>
        </p:nvSpPr>
        <p:spPr bwMode="auto">
          <a:xfrm>
            <a:off x="0" y="2057400"/>
            <a:ext cx="6553200" cy="4191000"/>
          </a:xfrm>
          <a:prstGeom prst="rect">
            <a:avLst/>
          </a:prstGeom>
          <a:noFill/>
          <a:ln w="9525">
            <a:noFill/>
            <a:miter lim="800000"/>
            <a:headEnd/>
            <a:tailEnd/>
          </a:ln>
        </p:spPr>
        <p:txBody>
          <a:bodyPr/>
          <a:lstStyle/>
          <a:p>
            <a:pPr marL="742950" lvl="1" indent="-285750">
              <a:spcBef>
                <a:spcPct val="20000"/>
              </a:spcBef>
              <a:buFontTx/>
              <a:buChar char="–"/>
            </a:pPr>
            <a:r>
              <a:rPr lang="en-US" sz="2800" b="1">
                <a:latin typeface="Comic Sans MS" pitchFamily="66" charset="0"/>
              </a:rPr>
              <a:t>duck</a:t>
            </a:r>
            <a:r>
              <a:rPr lang="en-US" sz="2800">
                <a:latin typeface="Comic Sans MS" pitchFamily="66" charset="0"/>
              </a:rPr>
              <a:t> : verb / noun </a:t>
            </a:r>
          </a:p>
          <a:p>
            <a:pPr marL="742950" lvl="1" indent="-285750">
              <a:lnSpc>
                <a:spcPct val="80000"/>
              </a:lnSpc>
              <a:spcBef>
                <a:spcPct val="20000"/>
              </a:spcBef>
              <a:buFontTx/>
              <a:buChar char="–"/>
            </a:pPr>
            <a:endParaRPr lang="en-US" sz="2800" b="1">
              <a:latin typeface="Comic Sans MS" pitchFamily="66" charset="0"/>
            </a:endParaRPr>
          </a:p>
          <a:p>
            <a:pPr marL="742950" lvl="1" indent="-285750">
              <a:lnSpc>
                <a:spcPct val="80000"/>
              </a:lnSpc>
              <a:spcBef>
                <a:spcPct val="20000"/>
              </a:spcBef>
              <a:buFontTx/>
              <a:buChar char="–"/>
            </a:pPr>
            <a:r>
              <a:rPr lang="en-US" sz="2800" b="1">
                <a:latin typeface="Comic Sans MS" pitchFamily="66" charset="0"/>
              </a:rPr>
              <a:t>make</a:t>
            </a:r>
            <a:r>
              <a:rPr lang="en-US" sz="2800">
                <a:latin typeface="Comic Sans MS" pitchFamily="66" charset="0"/>
              </a:rPr>
              <a:t> : create / cook</a:t>
            </a:r>
          </a:p>
          <a:p>
            <a:pPr marL="742950" lvl="1" indent="-285750">
              <a:lnSpc>
                <a:spcPct val="80000"/>
              </a:lnSpc>
              <a:spcBef>
                <a:spcPct val="20000"/>
              </a:spcBef>
              <a:buFontTx/>
              <a:buChar char="–"/>
            </a:pPr>
            <a:endParaRPr lang="en-US" sz="2800">
              <a:latin typeface="Comic Sans MS" pitchFamily="66" charset="0"/>
            </a:endParaRPr>
          </a:p>
          <a:p>
            <a:pPr marL="742950" lvl="1" indent="-285750">
              <a:lnSpc>
                <a:spcPct val="80000"/>
              </a:lnSpc>
              <a:spcBef>
                <a:spcPct val="20000"/>
              </a:spcBef>
              <a:buFontTx/>
              <a:buChar char="–"/>
            </a:pPr>
            <a:r>
              <a:rPr lang="en-US" sz="2800" b="1">
                <a:latin typeface="Comic Sans MS" pitchFamily="66" charset="0"/>
              </a:rPr>
              <a:t>her</a:t>
            </a:r>
            <a:r>
              <a:rPr lang="en-US" sz="2800">
                <a:latin typeface="Comic Sans MS" pitchFamily="66" charset="0"/>
              </a:rPr>
              <a:t> : dative pronoun / possessive adjective</a:t>
            </a:r>
          </a:p>
          <a:p>
            <a:pPr marL="742950" lvl="1" indent="-285750">
              <a:lnSpc>
                <a:spcPct val="80000"/>
              </a:lnSpc>
              <a:spcBef>
                <a:spcPct val="20000"/>
              </a:spcBef>
              <a:buFontTx/>
              <a:buChar char="–"/>
            </a:pPr>
            <a:endParaRPr lang="en-US" sz="2800" b="1">
              <a:latin typeface="Comic Sans MS" pitchFamily="66" charset="0"/>
            </a:endParaRPr>
          </a:p>
          <a:p>
            <a:pPr marL="742950" lvl="1" indent="-285750">
              <a:lnSpc>
                <a:spcPct val="80000"/>
              </a:lnSpc>
              <a:spcBef>
                <a:spcPct val="20000"/>
              </a:spcBef>
              <a:buFontTx/>
              <a:buChar char="–"/>
            </a:pPr>
            <a:r>
              <a:rPr lang="en-US" sz="2800" b="1">
                <a:latin typeface="Comic Sans MS" pitchFamily="66" charset="0"/>
              </a:rPr>
              <a:t>make</a:t>
            </a:r>
            <a:r>
              <a:rPr lang="en-US" sz="2800">
                <a:latin typeface="Comic Sans MS" pitchFamily="66" charset="0"/>
              </a:rPr>
              <a:t> : transitive (single direct obj.) / ditransitive (two objs) / cause (direct obj. + verb)</a:t>
            </a:r>
          </a:p>
          <a:p>
            <a:pPr marL="742950" lvl="1" indent="-285750">
              <a:spcBef>
                <a:spcPct val="20000"/>
              </a:spcBef>
              <a:buFontTx/>
              <a:buChar char="–"/>
            </a:pPr>
            <a:endParaRPr lang="en-US" sz="2800">
              <a:latin typeface="Comic Sans MS" pitchFamily="66" charset="0"/>
            </a:endParaRPr>
          </a:p>
        </p:txBody>
      </p:sp>
      <p:sp>
        <p:nvSpPr>
          <p:cNvPr id="21511" name="Rectangle 8"/>
          <p:cNvSpPr>
            <a:spLocks noChangeArrowheads="1"/>
          </p:cNvSpPr>
          <p:nvPr/>
        </p:nvSpPr>
        <p:spPr bwMode="auto">
          <a:xfrm>
            <a:off x="4572000" y="1828800"/>
            <a:ext cx="3276600" cy="914400"/>
          </a:xfrm>
          <a:prstGeom prst="rect">
            <a:avLst/>
          </a:prstGeom>
          <a:noFill/>
          <a:ln w="9525">
            <a:solidFill>
              <a:schemeClr val="accent2"/>
            </a:solidFill>
            <a:miter lim="800000"/>
            <a:headEnd/>
            <a:tailEnd/>
          </a:ln>
        </p:spPr>
        <p:txBody>
          <a:bodyPr/>
          <a:lstStyle/>
          <a:p>
            <a:pPr marL="342900" indent="-342900" algn="ctr">
              <a:lnSpc>
                <a:spcPct val="80000"/>
              </a:lnSpc>
              <a:spcBef>
                <a:spcPct val="20000"/>
              </a:spcBef>
            </a:pPr>
            <a:r>
              <a:rPr lang="en-US" sz="2800" b="1">
                <a:solidFill>
                  <a:schemeClr val="accent2"/>
                </a:solidFill>
                <a:latin typeface="Comic Sans MS" pitchFamily="66" charset="0"/>
              </a:rPr>
              <a:t>Part-of-speech</a:t>
            </a:r>
          </a:p>
          <a:p>
            <a:pPr marL="342900" indent="-342900" algn="ctr">
              <a:lnSpc>
                <a:spcPct val="80000"/>
              </a:lnSpc>
              <a:spcBef>
                <a:spcPct val="20000"/>
              </a:spcBef>
            </a:pPr>
            <a:r>
              <a:rPr lang="en-US" sz="2800" b="1">
                <a:solidFill>
                  <a:schemeClr val="accent2"/>
                </a:solidFill>
                <a:latin typeface="Comic Sans MS" pitchFamily="66" charset="0"/>
              </a:rPr>
              <a:t>tagging</a:t>
            </a:r>
            <a:endParaRPr lang="en-US" sz="2800">
              <a:solidFill>
                <a:schemeClr val="accent2"/>
              </a:solidFill>
              <a:latin typeface="Comic Sans MS" pitchFamily="66" charset="0"/>
            </a:endParaRPr>
          </a:p>
        </p:txBody>
      </p:sp>
      <p:sp>
        <p:nvSpPr>
          <p:cNvPr id="21512" name="Rectangle 9"/>
          <p:cNvSpPr>
            <a:spLocks noChangeArrowheads="1"/>
          </p:cNvSpPr>
          <p:nvPr/>
        </p:nvSpPr>
        <p:spPr bwMode="auto">
          <a:xfrm>
            <a:off x="6172200" y="4419600"/>
            <a:ext cx="2819400" cy="914400"/>
          </a:xfrm>
          <a:prstGeom prst="rect">
            <a:avLst/>
          </a:prstGeom>
          <a:noFill/>
          <a:ln w="9525">
            <a:solidFill>
              <a:schemeClr val="accent2"/>
            </a:solidFill>
            <a:miter lim="800000"/>
            <a:headEnd/>
            <a:tailEnd/>
          </a:ln>
        </p:spPr>
        <p:txBody>
          <a:bodyPr/>
          <a:lstStyle/>
          <a:p>
            <a:pPr marL="342900" indent="-342900" algn="ctr">
              <a:lnSpc>
                <a:spcPct val="80000"/>
              </a:lnSpc>
              <a:spcBef>
                <a:spcPct val="20000"/>
              </a:spcBef>
            </a:pPr>
            <a:r>
              <a:rPr lang="en-US" sz="2800" b="1">
                <a:solidFill>
                  <a:schemeClr val="accent2"/>
                </a:solidFill>
                <a:latin typeface="Comic Sans MS" pitchFamily="66" charset="0"/>
              </a:rPr>
              <a:t>Syntactic</a:t>
            </a:r>
          </a:p>
          <a:p>
            <a:pPr marL="342900" indent="-342900" algn="ctr">
              <a:lnSpc>
                <a:spcPct val="80000"/>
              </a:lnSpc>
              <a:spcBef>
                <a:spcPct val="20000"/>
              </a:spcBef>
            </a:pPr>
            <a:r>
              <a:rPr lang="en-US" sz="2800" b="1">
                <a:solidFill>
                  <a:schemeClr val="accent2"/>
                </a:solidFill>
                <a:latin typeface="Comic Sans MS" pitchFamily="66" charset="0"/>
              </a:rPr>
              <a:t>Disambiguation</a:t>
            </a:r>
            <a:endParaRPr lang="en-US" sz="2800">
              <a:solidFill>
                <a:schemeClr val="accent2"/>
              </a:solidFill>
              <a:latin typeface="Comic Sans MS" pitchFamily="66" charset="0"/>
            </a:endParaRPr>
          </a:p>
        </p:txBody>
      </p:sp>
      <p:sp>
        <p:nvSpPr>
          <p:cNvPr id="21513" name="Rectangle 10"/>
          <p:cNvSpPr>
            <a:spLocks noChangeArrowheads="1"/>
          </p:cNvSpPr>
          <p:nvPr/>
        </p:nvSpPr>
        <p:spPr bwMode="auto">
          <a:xfrm>
            <a:off x="5194300" y="2870200"/>
            <a:ext cx="3352800" cy="914400"/>
          </a:xfrm>
          <a:prstGeom prst="rect">
            <a:avLst/>
          </a:prstGeom>
          <a:noFill/>
          <a:ln w="9525">
            <a:solidFill>
              <a:schemeClr val="accent2"/>
            </a:solidFill>
            <a:miter lim="800000"/>
            <a:headEnd/>
            <a:tailEnd/>
          </a:ln>
        </p:spPr>
        <p:txBody>
          <a:bodyPr/>
          <a:lstStyle/>
          <a:p>
            <a:pPr marL="342900" indent="-342900" algn="ctr">
              <a:lnSpc>
                <a:spcPct val="80000"/>
              </a:lnSpc>
              <a:spcBef>
                <a:spcPct val="20000"/>
              </a:spcBef>
            </a:pPr>
            <a:r>
              <a:rPr lang="en-US" sz="2800" b="1">
                <a:solidFill>
                  <a:schemeClr val="accent2"/>
                </a:solidFill>
                <a:latin typeface="Comic Sans MS" pitchFamily="66" charset="0"/>
              </a:rPr>
              <a:t>Word Sense</a:t>
            </a:r>
          </a:p>
          <a:p>
            <a:pPr marL="342900" indent="-342900" algn="ctr">
              <a:lnSpc>
                <a:spcPct val="80000"/>
              </a:lnSpc>
              <a:spcBef>
                <a:spcPct val="20000"/>
              </a:spcBef>
            </a:pPr>
            <a:r>
              <a:rPr lang="en-US" sz="2800" b="1">
                <a:solidFill>
                  <a:schemeClr val="accent2"/>
                </a:solidFill>
                <a:latin typeface="Comic Sans MS" pitchFamily="66" charset="0"/>
              </a:rPr>
              <a:t>Disambiguation</a:t>
            </a:r>
            <a:endParaRPr lang="en-US" sz="2800">
              <a:solidFill>
                <a:schemeClr val="accent2"/>
              </a:solidFill>
              <a:latin typeface="Comic Sans MS" pitchFamily="66" charset="0"/>
            </a:endParaRPr>
          </a:p>
        </p:txBody>
      </p:sp>
      <p:sp>
        <p:nvSpPr>
          <p:cNvPr id="21514" name="Line 11"/>
          <p:cNvSpPr>
            <a:spLocks noChangeShapeType="1"/>
          </p:cNvSpPr>
          <p:nvPr/>
        </p:nvSpPr>
        <p:spPr bwMode="auto">
          <a:xfrm flipH="1">
            <a:off x="3962400" y="2362200"/>
            <a:ext cx="609600" cy="0"/>
          </a:xfrm>
          <a:prstGeom prst="line">
            <a:avLst/>
          </a:prstGeom>
          <a:noFill/>
          <a:ln w="57150">
            <a:solidFill>
              <a:schemeClr val="accent2"/>
            </a:solidFill>
            <a:round/>
            <a:headEnd/>
            <a:tailEnd type="triangle" w="med" len="med"/>
          </a:ln>
        </p:spPr>
        <p:txBody>
          <a:bodyPr/>
          <a:lstStyle/>
          <a:p>
            <a:endParaRPr lang="en-US"/>
          </a:p>
        </p:txBody>
      </p:sp>
      <p:sp>
        <p:nvSpPr>
          <p:cNvPr id="21515" name="Line 12"/>
          <p:cNvSpPr>
            <a:spLocks noChangeShapeType="1"/>
          </p:cNvSpPr>
          <p:nvPr/>
        </p:nvSpPr>
        <p:spPr bwMode="auto">
          <a:xfrm flipH="1">
            <a:off x="4419600" y="3276600"/>
            <a:ext cx="762000" cy="0"/>
          </a:xfrm>
          <a:prstGeom prst="line">
            <a:avLst/>
          </a:prstGeom>
          <a:noFill/>
          <a:ln w="57150">
            <a:solidFill>
              <a:schemeClr val="accent2"/>
            </a:solidFill>
            <a:round/>
            <a:headEnd/>
            <a:tailEnd type="triangle" w="med" len="med"/>
          </a:ln>
        </p:spPr>
        <p:txBody>
          <a:bodyPr/>
          <a:lstStyle/>
          <a:p>
            <a:endParaRPr lang="en-US"/>
          </a:p>
        </p:txBody>
      </p:sp>
      <p:sp>
        <p:nvSpPr>
          <p:cNvPr id="21516" name="Line 13"/>
          <p:cNvSpPr>
            <a:spLocks noChangeShapeType="1"/>
          </p:cNvSpPr>
          <p:nvPr/>
        </p:nvSpPr>
        <p:spPr bwMode="auto">
          <a:xfrm flipH="1">
            <a:off x="6019800" y="5334000"/>
            <a:ext cx="381000" cy="381000"/>
          </a:xfrm>
          <a:prstGeom prst="line">
            <a:avLst/>
          </a:prstGeom>
          <a:noFill/>
          <a:ln w="57150">
            <a:solidFill>
              <a:schemeClr val="accent2"/>
            </a:solidFill>
            <a:round/>
            <a:headEnd/>
            <a:tailEnd type="triangle" w="med" len="med"/>
          </a:ln>
        </p:spPr>
        <p:txBody>
          <a:bodyPr/>
          <a:lstStyle/>
          <a:p>
            <a:endParaRPr lang="en-US"/>
          </a:p>
        </p:txBody>
      </p:sp>
      <p:sp>
        <p:nvSpPr>
          <p:cNvPr id="21517" name="Line 14"/>
          <p:cNvSpPr>
            <a:spLocks noChangeShapeType="1"/>
          </p:cNvSpPr>
          <p:nvPr/>
        </p:nvSpPr>
        <p:spPr bwMode="auto">
          <a:xfrm flipH="1" flipV="1">
            <a:off x="5257800" y="4267200"/>
            <a:ext cx="914400" cy="457200"/>
          </a:xfrm>
          <a:prstGeom prst="line">
            <a:avLst/>
          </a:prstGeom>
          <a:noFill/>
          <a:ln w="57150">
            <a:solidFill>
              <a:schemeClr val="accent2"/>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p:spPr>
        <p:txBody>
          <a:bodyPr/>
          <a:lstStyle/>
          <a:p>
            <a:fld id="{817648EE-0461-4383-BB16-928070F7E898}" type="datetime1">
              <a:rPr lang="en-US" smtClean="0"/>
              <a:t>1/3/2019</a:t>
            </a:fld>
            <a:endParaRPr lang="en-US"/>
          </a:p>
        </p:txBody>
      </p:sp>
      <p:sp>
        <p:nvSpPr>
          <p:cNvPr id="20483" name="Footer Placeholder 4"/>
          <p:cNvSpPr>
            <a:spLocks noGrp="1"/>
          </p:cNvSpPr>
          <p:nvPr>
            <p:ph type="ftr" sz="quarter" idx="11"/>
          </p:nvPr>
        </p:nvSpPr>
        <p:spPr>
          <a:noFill/>
        </p:spPr>
        <p:txBody>
          <a:bodyPr/>
          <a:lstStyle/>
          <a:p>
            <a:r>
              <a:rPr lang="en-US" smtClean="0"/>
              <a:t>CPSC 503 – Winter 2019</a:t>
            </a:r>
            <a:endParaRPr lang="en-US"/>
          </a:p>
        </p:txBody>
      </p:sp>
      <p:sp>
        <p:nvSpPr>
          <p:cNvPr id="20484" name="Slide Number Placeholder 5"/>
          <p:cNvSpPr>
            <a:spLocks noGrp="1"/>
          </p:cNvSpPr>
          <p:nvPr>
            <p:ph type="sldNum" sz="quarter" idx="12"/>
          </p:nvPr>
        </p:nvSpPr>
        <p:spPr>
          <a:noFill/>
        </p:spPr>
        <p:txBody>
          <a:bodyPr/>
          <a:lstStyle/>
          <a:p>
            <a:fld id="{AB6C18CD-A7D8-41D0-8E88-0CEA40CA3F88}" type="slidenum">
              <a:rPr lang="en-US" smtClean="0"/>
              <a:pPr/>
              <a:t>33</a:t>
            </a:fld>
            <a:endParaRPr lang="en-US" smtClean="0"/>
          </a:p>
        </p:txBody>
      </p:sp>
      <p:sp>
        <p:nvSpPr>
          <p:cNvPr id="20485" name="Rectangle 2"/>
          <p:cNvSpPr>
            <a:spLocks noGrp="1" noChangeArrowheads="1"/>
          </p:cNvSpPr>
          <p:nvPr>
            <p:ph type="title"/>
          </p:nvPr>
        </p:nvSpPr>
        <p:spPr>
          <a:xfrm>
            <a:off x="381000" y="0"/>
            <a:ext cx="8382000" cy="1143000"/>
          </a:xfrm>
        </p:spPr>
        <p:txBody>
          <a:bodyPr/>
          <a:lstStyle/>
          <a:p>
            <a:pPr eaLnBrk="1" hangingPunct="1"/>
            <a:r>
              <a:rPr lang="en-US" sz="3600" dirty="0" smtClean="0"/>
              <a:t>Sequence Labeling Task (POS Tagging)</a:t>
            </a:r>
          </a:p>
        </p:txBody>
      </p:sp>
      <p:sp>
        <p:nvSpPr>
          <p:cNvPr id="523267" name="Rectangle 3"/>
          <p:cNvSpPr>
            <a:spLocks noGrp="1" noChangeArrowheads="1"/>
          </p:cNvSpPr>
          <p:nvPr>
            <p:ph type="body" idx="1"/>
          </p:nvPr>
        </p:nvSpPr>
        <p:spPr>
          <a:xfrm>
            <a:off x="990600" y="2514600"/>
            <a:ext cx="7772400" cy="1447800"/>
          </a:xfrm>
        </p:spPr>
        <p:txBody>
          <a:bodyPr/>
          <a:lstStyle/>
          <a:p>
            <a:pPr eaLnBrk="1" hangingPunct="1"/>
            <a:r>
              <a:rPr lang="en-US" smtClean="0"/>
              <a:t>Brainpower_NN ,_, not_RB physical_JJ plant_NN ,_, is_VBZ now_RB a_DT firm_NN 's_POS chief_JJ asset_NN ._.</a:t>
            </a:r>
          </a:p>
        </p:txBody>
      </p:sp>
      <p:sp>
        <p:nvSpPr>
          <p:cNvPr id="523269" name="Rectangle 5"/>
          <p:cNvSpPr>
            <a:spLocks noChangeArrowheads="1"/>
          </p:cNvSpPr>
          <p:nvPr/>
        </p:nvSpPr>
        <p:spPr bwMode="auto">
          <a:xfrm>
            <a:off x="0" y="4267200"/>
            <a:ext cx="9144000" cy="1905000"/>
          </a:xfrm>
          <a:prstGeom prst="rect">
            <a:avLst/>
          </a:prstGeom>
          <a:noFill/>
          <a:ln w="9525">
            <a:noFill/>
            <a:miter lim="800000"/>
            <a:headEnd/>
            <a:tailEnd/>
          </a:ln>
        </p:spPr>
        <p:txBody>
          <a:bodyPr/>
          <a:lstStyle/>
          <a:p>
            <a:pPr marL="342900" indent="-342900">
              <a:spcBef>
                <a:spcPct val="20000"/>
              </a:spcBef>
            </a:pPr>
            <a:r>
              <a:rPr lang="en-US" sz="2800">
                <a:solidFill>
                  <a:schemeClr val="accent2"/>
                </a:solidFill>
                <a:latin typeface="Comic Sans MS" pitchFamily="66" charset="0"/>
              </a:rPr>
              <a:t>Tag meanings</a:t>
            </a:r>
          </a:p>
          <a:p>
            <a:pPr marL="342900" indent="-342900">
              <a:spcBef>
                <a:spcPct val="20000"/>
              </a:spcBef>
              <a:buFontTx/>
              <a:buChar char="•"/>
            </a:pPr>
            <a:r>
              <a:rPr lang="en-US" sz="2800">
                <a:solidFill>
                  <a:schemeClr val="accent2"/>
                </a:solidFill>
                <a:latin typeface="Comic Sans MS" pitchFamily="66" charset="0"/>
              </a:rPr>
              <a:t>NNP </a:t>
            </a:r>
            <a:r>
              <a:rPr lang="en-US" sz="2800">
                <a:latin typeface="Comic Sans MS" pitchFamily="66" charset="0"/>
              </a:rPr>
              <a:t>(Proper N sing), </a:t>
            </a:r>
            <a:r>
              <a:rPr lang="en-US" sz="2800">
                <a:solidFill>
                  <a:schemeClr val="accent2"/>
                </a:solidFill>
                <a:latin typeface="Comic Sans MS" pitchFamily="66" charset="0"/>
              </a:rPr>
              <a:t>RB </a:t>
            </a:r>
            <a:r>
              <a:rPr lang="en-US" sz="2800">
                <a:latin typeface="Comic Sans MS" pitchFamily="66" charset="0"/>
              </a:rPr>
              <a:t>(Adv), </a:t>
            </a:r>
            <a:r>
              <a:rPr lang="en-US" sz="2800">
                <a:solidFill>
                  <a:schemeClr val="accent2"/>
                </a:solidFill>
                <a:latin typeface="Comic Sans MS" pitchFamily="66" charset="0"/>
              </a:rPr>
              <a:t>JJ </a:t>
            </a:r>
            <a:r>
              <a:rPr lang="en-US" sz="2800">
                <a:latin typeface="Comic Sans MS" pitchFamily="66" charset="0"/>
              </a:rPr>
              <a:t>(Adj), </a:t>
            </a:r>
            <a:r>
              <a:rPr lang="en-US" sz="2800">
                <a:solidFill>
                  <a:schemeClr val="accent2"/>
                </a:solidFill>
                <a:latin typeface="Comic Sans MS" pitchFamily="66" charset="0"/>
              </a:rPr>
              <a:t>NN </a:t>
            </a:r>
            <a:r>
              <a:rPr lang="en-US" sz="2800">
                <a:latin typeface="Comic Sans MS" pitchFamily="66" charset="0"/>
              </a:rPr>
              <a:t>(N sing. or mass), </a:t>
            </a:r>
            <a:r>
              <a:rPr lang="en-US" sz="2800">
                <a:solidFill>
                  <a:schemeClr val="accent2"/>
                </a:solidFill>
                <a:latin typeface="Comic Sans MS" pitchFamily="66" charset="0"/>
              </a:rPr>
              <a:t>VBZ </a:t>
            </a:r>
            <a:r>
              <a:rPr lang="en-US" sz="2800">
                <a:latin typeface="Comic Sans MS" pitchFamily="66" charset="0"/>
              </a:rPr>
              <a:t>(V 3sg pres), </a:t>
            </a:r>
            <a:r>
              <a:rPr lang="en-US" sz="2800">
                <a:solidFill>
                  <a:schemeClr val="accent2"/>
                </a:solidFill>
                <a:latin typeface="Comic Sans MS" pitchFamily="66" charset="0"/>
              </a:rPr>
              <a:t>DT </a:t>
            </a:r>
            <a:r>
              <a:rPr lang="en-US" sz="2800">
                <a:latin typeface="Comic Sans MS" pitchFamily="66" charset="0"/>
              </a:rPr>
              <a:t>(Determiner), </a:t>
            </a:r>
            <a:r>
              <a:rPr lang="en-US" sz="2800">
                <a:solidFill>
                  <a:schemeClr val="accent2"/>
                </a:solidFill>
                <a:latin typeface="Comic Sans MS" pitchFamily="66" charset="0"/>
              </a:rPr>
              <a:t>POS </a:t>
            </a:r>
            <a:r>
              <a:rPr lang="en-US" sz="2800">
                <a:latin typeface="Comic Sans MS" pitchFamily="66" charset="0"/>
              </a:rPr>
              <a:t>(Possessive ending),  </a:t>
            </a:r>
            <a:r>
              <a:rPr lang="en-US" sz="2800">
                <a:solidFill>
                  <a:schemeClr val="accent2"/>
                </a:solidFill>
                <a:latin typeface="Comic Sans MS" pitchFamily="66" charset="0"/>
              </a:rPr>
              <a:t>. </a:t>
            </a:r>
            <a:r>
              <a:rPr lang="en-US" sz="2800">
                <a:latin typeface="Comic Sans MS" pitchFamily="66" charset="0"/>
              </a:rPr>
              <a:t>(sentence-final punct)</a:t>
            </a:r>
          </a:p>
        </p:txBody>
      </p:sp>
      <p:sp>
        <p:nvSpPr>
          <p:cNvPr id="20488" name="Rectangle 7"/>
          <p:cNvSpPr>
            <a:spLocks noChangeArrowheads="1"/>
          </p:cNvSpPr>
          <p:nvPr/>
        </p:nvSpPr>
        <p:spPr bwMode="auto">
          <a:xfrm>
            <a:off x="0" y="2286000"/>
            <a:ext cx="1828800" cy="609600"/>
          </a:xfrm>
          <a:prstGeom prst="rect">
            <a:avLst/>
          </a:prstGeom>
          <a:noFill/>
          <a:ln w="9525">
            <a:noFill/>
            <a:miter lim="800000"/>
            <a:headEnd/>
            <a:tailEnd/>
          </a:ln>
        </p:spPr>
        <p:txBody>
          <a:bodyPr/>
          <a:lstStyle/>
          <a:p>
            <a:pPr marL="342900" indent="-342900" algn="ctr">
              <a:spcBef>
                <a:spcPct val="20000"/>
              </a:spcBef>
            </a:pPr>
            <a:r>
              <a:rPr lang="en-US" sz="2800" i="1">
                <a:solidFill>
                  <a:schemeClr val="accent2"/>
                </a:solidFill>
                <a:latin typeface="Comic Sans MS" pitchFamily="66" charset="0"/>
              </a:rPr>
              <a:t>Output</a:t>
            </a:r>
          </a:p>
        </p:txBody>
      </p:sp>
      <p:grpSp>
        <p:nvGrpSpPr>
          <p:cNvPr id="2" name="Group 9"/>
          <p:cNvGrpSpPr>
            <a:grpSpLocks/>
          </p:cNvGrpSpPr>
          <p:nvPr/>
        </p:nvGrpSpPr>
        <p:grpSpPr bwMode="auto">
          <a:xfrm>
            <a:off x="0" y="914400"/>
            <a:ext cx="8763000" cy="1828800"/>
            <a:chOff x="0" y="576"/>
            <a:chExt cx="5520" cy="1152"/>
          </a:xfrm>
        </p:grpSpPr>
        <p:sp>
          <p:nvSpPr>
            <p:cNvPr id="20490" name="Rectangle 4"/>
            <p:cNvSpPr>
              <a:spLocks noChangeArrowheads="1"/>
            </p:cNvSpPr>
            <p:nvPr/>
          </p:nvSpPr>
          <p:spPr bwMode="auto">
            <a:xfrm>
              <a:off x="624" y="816"/>
              <a:ext cx="4896" cy="912"/>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Brainpower, not physical plant, is now a firm's chief asset.</a:t>
              </a:r>
            </a:p>
          </p:txBody>
        </p:sp>
        <p:sp>
          <p:nvSpPr>
            <p:cNvPr id="20491" name="Rectangle 6"/>
            <p:cNvSpPr>
              <a:spLocks noChangeArrowheads="1"/>
            </p:cNvSpPr>
            <p:nvPr/>
          </p:nvSpPr>
          <p:spPr bwMode="auto">
            <a:xfrm>
              <a:off x="0" y="576"/>
              <a:ext cx="1152" cy="384"/>
            </a:xfrm>
            <a:prstGeom prst="rect">
              <a:avLst/>
            </a:prstGeom>
            <a:noFill/>
            <a:ln w="9525">
              <a:noFill/>
              <a:miter lim="800000"/>
              <a:headEnd/>
              <a:tailEnd/>
            </a:ln>
          </p:spPr>
          <p:txBody>
            <a:bodyPr/>
            <a:lstStyle/>
            <a:p>
              <a:pPr marL="342900" indent="-342900" algn="ctr">
                <a:spcBef>
                  <a:spcPct val="20000"/>
                </a:spcBef>
              </a:pPr>
              <a:r>
                <a:rPr lang="en-US" sz="2800" i="1">
                  <a:solidFill>
                    <a:schemeClr val="accent2"/>
                  </a:solidFill>
                  <a:latin typeface="Comic Sans MS" pitchFamily="66" charset="0"/>
                </a:rPr>
                <a:t>Input</a:t>
              </a:r>
            </a:p>
          </p:txBody>
        </p:sp>
        <p:sp>
          <p:nvSpPr>
            <p:cNvPr id="20492" name="Line 8"/>
            <p:cNvSpPr>
              <a:spLocks noChangeShapeType="1"/>
            </p:cNvSpPr>
            <p:nvPr/>
          </p:nvSpPr>
          <p:spPr bwMode="auto">
            <a:xfrm>
              <a:off x="2976" y="1248"/>
              <a:ext cx="0" cy="384"/>
            </a:xfrm>
            <a:prstGeom prst="line">
              <a:avLst/>
            </a:prstGeom>
            <a:noFill/>
            <a:ln w="57150">
              <a:solidFill>
                <a:schemeClr val="accent2"/>
              </a:solidFill>
              <a:round/>
              <a:headEnd/>
              <a:tailEnd type="triangle" w="med" len="med"/>
            </a:ln>
          </p:spPr>
          <p:txBody>
            <a:bodyPr/>
            <a:lstStyle/>
            <a:p>
              <a:endParaRPr lang="en-US"/>
            </a:p>
          </p:txBody>
        </p:sp>
      </p:grpSp>
    </p:spTree>
    <p:extLst>
      <p:ext uri="{BB962C8B-B14F-4D97-AF65-F5344CB8AC3E}">
        <p14:creationId xmlns:p14="http://schemas.microsoft.com/office/powerpoint/2010/main" val="88278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3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3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267" grpId="0" build="p"/>
      <p:bldP spid="52326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128CDABF-CD7D-41C4-8FFD-99E2FCC289CF}" type="datetime1">
              <a:rPr lang="en-US" smtClean="0"/>
              <a:t>1/3/2019</a:t>
            </a:fld>
            <a:endParaRPr lang="en-US"/>
          </a:p>
        </p:txBody>
      </p:sp>
      <p:sp>
        <p:nvSpPr>
          <p:cNvPr id="25603" name="Footer Placeholder 4"/>
          <p:cNvSpPr>
            <a:spLocks noGrp="1"/>
          </p:cNvSpPr>
          <p:nvPr>
            <p:ph type="ftr" sz="quarter" idx="11"/>
          </p:nvPr>
        </p:nvSpPr>
        <p:spPr>
          <a:noFill/>
        </p:spPr>
        <p:txBody>
          <a:bodyPr/>
          <a:lstStyle/>
          <a:p>
            <a:r>
              <a:rPr lang="en-US" smtClean="0"/>
              <a:t>CPSC 503 – Winter 2019</a:t>
            </a:r>
            <a:endParaRPr lang="en-US"/>
          </a:p>
        </p:txBody>
      </p:sp>
      <p:sp>
        <p:nvSpPr>
          <p:cNvPr id="25604" name="Slide Number Placeholder 5"/>
          <p:cNvSpPr>
            <a:spLocks noGrp="1"/>
          </p:cNvSpPr>
          <p:nvPr>
            <p:ph type="sldNum" sz="quarter" idx="12"/>
          </p:nvPr>
        </p:nvSpPr>
        <p:spPr>
          <a:noFill/>
        </p:spPr>
        <p:txBody>
          <a:bodyPr/>
          <a:lstStyle/>
          <a:p>
            <a:fld id="{65CCC9E7-6C63-4CA6-9C9B-2B132028E017}" type="slidenum">
              <a:rPr lang="en-US" smtClean="0"/>
              <a:pPr/>
              <a:t>34</a:t>
            </a:fld>
            <a:endParaRPr lang="en-US" smtClean="0"/>
          </a:p>
        </p:txBody>
      </p:sp>
      <p:sp>
        <p:nvSpPr>
          <p:cNvPr id="25605" name="Rectangle 2"/>
          <p:cNvSpPr>
            <a:spLocks noGrp="1" noChangeArrowheads="1"/>
          </p:cNvSpPr>
          <p:nvPr>
            <p:ph type="title"/>
          </p:nvPr>
        </p:nvSpPr>
        <p:spPr>
          <a:xfrm>
            <a:off x="228600" y="0"/>
            <a:ext cx="8458200" cy="1143000"/>
          </a:xfrm>
        </p:spPr>
        <p:txBody>
          <a:bodyPr/>
          <a:lstStyle/>
          <a:p>
            <a:pPr eaLnBrk="1" hangingPunct="1"/>
            <a:r>
              <a:rPr lang="en-US" sz="4000" dirty="0" smtClean="0"/>
              <a:t>Semantic Role Labeling: Example</a:t>
            </a:r>
          </a:p>
        </p:txBody>
      </p:sp>
      <p:sp>
        <p:nvSpPr>
          <p:cNvPr id="25606" name="Rectangle 3"/>
          <p:cNvSpPr>
            <a:spLocks noChangeArrowheads="1"/>
          </p:cNvSpPr>
          <p:nvPr/>
        </p:nvSpPr>
        <p:spPr bwMode="auto">
          <a:xfrm>
            <a:off x="3810000" y="1676400"/>
            <a:ext cx="8610600" cy="533400"/>
          </a:xfrm>
          <a:prstGeom prst="rect">
            <a:avLst/>
          </a:prstGeom>
          <a:noFill/>
          <a:ln w="9525">
            <a:noFill/>
            <a:miter lim="800000"/>
            <a:headEnd/>
            <a:tailEnd/>
          </a:ln>
        </p:spPr>
        <p:txBody>
          <a:bodyPr/>
          <a:lstStyle/>
          <a:p>
            <a:pPr marL="342900" indent="-342900">
              <a:spcBef>
                <a:spcPct val="20000"/>
              </a:spcBef>
              <a:buFontTx/>
              <a:buChar char="•"/>
            </a:pPr>
            <a:endParaRPr lang="en-CA" sz="2800">
              <a:latin typeface="Comic Sans MS" pitchFamily="66" charset="0"/>
            </a:endParaRPr>
          </a:p>
        </p:txBody>
      </p:sp>
      <p:sp>
        <p:nvSpPr>
          <p:cNvPr id="671748" name="Rectangle 4"/>
          <p:cNvSpPr>
            <a:spLocks noChangeArrowheads="1"/>
          </p:cNvSpPr>
          <p:nvPr/>
        </p:nvSpPr>
        <p:spPr bwMode="auto">
          <a:xfrm>
            <a:off x="457200" y="2971800"/>
            <a:ext cx="7848600" cy="1828800"/>
          </a:xfrm>
          <a:prstGeom prst="rect">
            <a:avLst/>
          </a:prstGeom>
          <a:noFill/>
          <a:ln w="9525">
            <a:noFill/>
            <a:miter lim="800000"/>
            <a:headEnd/>
            <a:tailEnd/>
          </a:ln>
        </p:spPr>
        <p:txBody>
          <a:bodyPr/>
          <a:lstStyle/>
          <a:p>
            <a:pPr marL="742950" lvl="1" indent="-285750">
              <a:spcBef>
                <a:spcPct val="20000"/>
              </a:spcBef>
              <a:buFontTx/>
              <a:buChar char="–"/>
            </a:pPr>
            <a:r>
              <a:rPr lang="en-US" sz="2400">
                <a:latin typeface="Comic Sans MS" pitchFamily="66" charset="0"/>
              </a:rPr>
              <a:t>In 1979 , </a:t>
            </a:r>
            <a:r>
              <a:rPr lang="en-US" sz="2400">
                <a:solidFill>
                  <a:srgbClr val="A50021"/>
                </a:solidFill>
                <a:latin typeface="Comic Sans MS" pitchFamily="66" charset="0"/>
              </a:rPr>
              <a:t>singer Nancy Wilson</a:t>
            </a:r>
            <a:r>
              <a:rPr lang="en-US" sz="2400">
                <a:latin typeface="Comic Sans MS" pitchFamily="66" charset="0"/>
              </a:rPr>
              <a:t> HIRED </a:t>
            </a:r>
            <a:r>
              <a:rPr lang="en-US" sz="2400">
                <a:solidFill>
                  <a:schemeClr val="accent2"/>
                </a:solidFill>
                <a:latin typeface="Comic Sans MS" pitchFamily="66" charset="0"/>
              </a:rPr>
              <a:t>him</a:t>
            </a:r>
            <a:r>
              <a:rPr lang="en-US" sz="2400">
                <a:latin typeface="Comic Sans MS" pitchFamily="66" charset="0"/>
              </a:rPr>
              <a:t> </a:t>
            </a:r>
            <a:r>
              <a:rPr lang="en-US" sz="2400">
                <a:solidFill>
                  <a:srgbClr val="008000"/>
                </a:solidFill>
                <a:latin typeface="Comic Sans MS" pitchFamily="66" charset="0"/>
              </a:rPr>
              <a:t>to open her nightclub act</a:t>
            </a:r>
            <a:r>
              <a:rPr lang="en-US" sz="2400">
                <a:latin typeface="Comic Sans MS" pitchFamily="66" charset="0"/>
              </a:rPr>
              <a:t> . </a:t>
            </a:r>
          </a:p>
          <a:p>
            <a:pPr marL="742950" lvl="1" indent="-285750">
              <a:spcBef>
                <a:spcPct val="20000"/>
              </a:spcBef>
              <a:buFontTx/>
              <a:buChar char="–"/>
            </a:pPr>
            <a:r>
              <a:rPr lang="en-US" sz="2400">
                <a:solidFill>
                  <a:srgbClr val="A50021"/>
                </a:solidFill>
                <a:latin typeface="Comic Sans MS" pitchFamily="66" charset="0"/>
              </a:rPr>
              <a:t>Castro</a:t>
            </a:r>
            <a:r>
              <a:rPr lang="en-US" sz="2400">
                <a:latin typeface="Comic Sans MS" pitchFamily="66" charset="0"/>
              </a:rPr>
              <a:t> has swallowed his doubts and HIRED </a:t>
            </a:r>
            <a:r>
              <a:rPr lang="en-US" sz="2400">
                <a:solidFill>
                  <a:schemeClr val="accent2"/>
                </a:solidFill>
                <a:latin typeface="Comic Sans MS" pitchFamily="66" charset="0"/>
              </a:rPr>
              <a:t>Valenzuela</a:t>
            </a:r>
            <a:r>
              <a:rPr lang="en-US" sz="2400">
                <a:latin typeface="Comic Sans MS" pitchFamily="66" charset="0"/>
              </a:rPr>
              <a:t> as </a:t>
            </a:r>
            <a:r>
              <a:rPr lang="en-US" sz="2400">
                <a:solidFill>
                  <a:srgbClr val="FF9933"/>
                </a:solidFill>
                <a:latin typeface="Comic Sans MS" pitchFamily="66" charset="0"/>
              </a:rPr>
              <a:t>a cook</a:t>
            </a:r>
            <a:r>
              <a:rPr lang="en-US" sz="2400">
                <a:latin typeface="Comic Sans MS" pitchFamily="66" charset="0"/>
              </a:rPr>
              <a:t> in his small restaurant . </a:t>
            </a:r>
          </a:p>
          <a:p>
            <a:pPr marL="342900" indent="-342900">
              <a:spcBef>
                <a:spcPct val="20000"/>
              </a:spcBef>
              <a:buFontTx/>
              <a:buChar char="•"/>
            </a:pPr>
            <a:endParaRPr lang="en-US" sz="2800">
              <a:latin typeface="Comic Sans MS" pitchFamily="66" charset="0"/>
            </a:endParaRPr>
          </a:p>
        </p:txBody>
      </p:sp>
      <p:sp>
        <p:nvSpPr>
          <p:cNvPr id="25608" name="Rectangle 69"/>
          <p:cNvSpPr>
            <a:spLocks noChangeArrowheads="1"/>
          </p:cNvSpPr>
          <p:nvPr/>
        </p:nvSpPr>
        <p:spPr bwMode="auto">
          <a:xfrm>
            <a:off x="1524000" y="1905000"/>
            <a:ext cx="1709738" cy="519113"/>
          </a:xfrm>
          <a:prstGeom prst="rect">
            <a:avLst/>
          </a:prstGeom>
          <a:noFill/>
          <a:ln w="9525">
            <a:noFill/>
            <a:miter lim="800000"/>
            <a:headEnd/>
            <a:tailEnd/>
          </a:ln>
        </p:spPr>
        <p:txBody>
          <a:bodyPr wrap="none">
            <a:spAutoFit/>
          </a:bodyPr>
          <a:lstStyle/>
          <a:p>
            <a:r>
              <a:rPr lang="en-US" sz="2800">
                <a:solidFill>
                  <a:srgbClr val="A50021"/>
                </a:solidFill>
                <a:latin typeface="Comic Sans MS" pitchFamily="66" charset="0"/>
              </a:rPr>
              <a:t>Employer</a:t>
            </a:r>
          </a:p>
        </p:txBody>
      </p:sp>
      <p:sp>
        <p:nvSpPr>
          <p:cNvPr id="25609" name="Rectangle 70"/>
          <p:cNvSpPr>
            <a:spLocks noChangeArrowheads="1"/>
          </p:cNvSpPr>
          <p:nvPr/>
        </p:nvSpPr>
        <p:spPr bwMode="auto">
          <a:xfrm>
            <a:off x="3429000" y="1905000"/>
            <a:ext cx="1733550" cy="519113"/>
          </a:xfrm>
          <a:prstGeom prst="rect">
            <a:avLst/>
          </a:prstGeom>
          <a:noFill/>
          <a:ln w="9525">
            <a:noFill/>
            <a:miter lim="800000"/>
            <a:headEnd/>
            <a:tailEnd/>
          </a:ln>
        </p:spPr>
        <p:txBody>
          <a:bodyPr wrap="none">
            <a:spAutoFit/>
          </a:bodyPr>
          <a:lstStyle/>
          <a:p>
            <a:r>
              <a:rPr lang="en-US" sz="2800">
                <a:solidFill>
                  <a:schemeClr val="accent2"/>
                </a:solidFill>
                <a:latin typeface="Comic Sans MS" pitchFamily="66" charset="0"/>
              </a:rPr>
              <a:t>Employee</a:t>
            </a:r>
          </a:p>
        </p:txBody>
      </p:sp>
      <p:sp>
        <p:nvSpPr>
          <p:cNvPr id="25610" name="Rectangle 71"/>
          <p:cNvSpPr>
            <a:spLocks noChangeArrowheads="1"/>
          </p:cNvSpPr>
          <p:nvPr/>
        </p:nvSpPr>
        <p:spPr bwMode="auto">
          <a:xfrm>
            <a:off x="5257800" y="1905000"/>
            <a:ext cx="973138" cy="519113"/>
          </a:xfrm>
          <a:prstGeom prst="rect">
            <a:avLst/>
          </a:prstGeom>
          <a:noFill/>
          <a:ln w="9525">
            <a:noFill/>
            <a:miter lim="800000"/>
            <a:headEnd/>
            <a:tailEnd/>
          </a:ln>
        </p:spPr>
        <p:txBody>
          <a:bodyPr wrap="none">
            <a:spAutoFit/>
          </a:bodyPr>
          <a:lstStyle/>
          <a:p>
            <a:r>
              <a:rPr lang="en-US" sz="2800">
                <a:solidFill>
                  <a:srgbClr val="008000"/>
                </a:solidFill>
                <a:latin typeface="Comic Sans MS" pitchFamily="66" charset="0"/>
              </a:rPr>
              <a:t>Task</a:t>
            </a:r>
          </a:p>
        </p:txBody>
      </p:sp>
      <p:sp>
        <p:nvSpPr>
          <p:cNvPr id="25611" name="Rectangle 72"/>
          <p:cNvSpPr>
            <a:spLocks noChangeArrowheads="1"/>
          </p:cNvSpPr>
          <p:nvPr/>
        </p:nvSpPr>
        <p:spPr bwMode="auto">
          <a:xfrm>
            <a:off x="6858000" y="1905000"/>
            <a:ext cx="1471613" cy="519113"/>
          </a:xfrm>
          <a:prstGeom prst="rect">
            <a:avLst/>
          </a:prstGeom>
          <a:noFill/>
          <a:ln w="9525">
            <a:noFill/>
            <a:miter lim="800000"/>
            <a:headEnd/>
            <a:tailEnd/>
          </a:ln>
        </p:spPr>
        <p:txBody>
          <a:bodyPr wrap="none">
            <a:spAutoFit/>
          </a:bodyPr>
          <a:lstStyle/>
          <a:p>
            <a:r>
              <a:rPr lang="en-US" sz="2800">
                <a:solidFill>
                  <a:srgbClr val="FF9933"/>
                </a:solidFill>
                <a:latin typeface="Comic Sans MS" pitchFamily="66" charset="0"/>
              </a:rPr>
              <a:t>Position</a:t>
            </a:r>
          </a:p>
        </p:txBody>
      </p:sp>
      <p:sp>
        <p:nvSpPr>
          <p:cNvPr id="25612" name="Rectangle 73"/>
          <p:cNvSpPr>
            <a:spLocks noChangeArrowheads="1"/>
          </p:cNvSpPr>
          <p:nvPr/>
        </p:nvSpPr>
        <p:spPr bwMode="auto">
          <a:xfrm>
            <a:off x="1219200" y="1524000"/>
            <a:ext cx="7136890" cy="523220"/>
          </a:xfrm>
          <a:prstGeom prst="rect">
            <a:avLst/>
          </a:prstGeom>
          <a:noFill/>
          <a:ln w="9525">
            <a:noFill/>
            <a:miter lim="800000"/>
            <a:headEnd/>
            <a:tailEnd/>
          </a:ln>
        </p:spPr>
        <p:txBody>
          <a:bodyPr wrap="none">
            <a:spAutoFit/>
          </a:bodyPr>
          <a:lstStyle/>
          <a:p>
            <a:r>
              <a:rPr lang="en-US" sz="2800" dirty="0">
                <a:latin typeface="Comic Sans MS" pitchFamily="66" charset="0"/>
              </a:rPr>
              <a:t>Some roles</a:t>
            </a:r>
            <a:r>
              <a:rPr lang="en-US" sz="2800" dirty="0" smtClean="0">
                <a:latin typeface="Comic Sans MS" pitchFamily="66" charset="0"/>
              </a:rPr>
              <a:t>.. (</a:t>
            </a:r>
            <a:r>
              <a:rPr lang="en-US" sz="2800" dirty="0" err="1" smtClean="0">
                <a:latin typeface="Comic Sans MS" pitchFamily="66" charset="0"/>
              </a:rPr>
              <a:t>FrameNet</a:t>
            </a:r>
            <a:r>
              <a:rPr lang="en-US" sz="2800" dirty="0" smtClean="0">
                <a:latin typeface="Comic Sans MS" pitchFamily="66" charset="0"/>
              </a:rPr>
              <a:t> for </a:t>
            </a:r>
            <a:r>
              <a:rPr lang="en-US" sz="2800" u="sng" dirty="0" smtClean="0">
                <a:latin typeface="Arial Unicode MS" pitchFamily="34" charset="-128"/>
                <a:ea typeface="Arial Unicode MS" pitchFamily="34" charset="-128"/>
                <a:cs typeface="Arial Unicode MS" pitchFamily="34" charset="-128"/>
              </a:rPr>
              <a:t>hiring</a:t>
            </a:r>
            <a:r>
              <a:rPr lang="en-US" sz="2800" dirty="0" smtClean="0">
                <a:latin typeface="Comic Sans MS" pitchFamily="66" charset="0"/>
              </a:rPr>
              <a:t> frame)</a:t>
            </a:r>
            <a:endParaRPr lang="en-US" sz="2800" dirty="0">
              <a:latin typeface="Comic Sans MS" pitchFamily="66" charset="0"/>
            </a:endParaRPr>
          </a:p>
        </p:txBody>
      </p:sp>
      <p:sp>
        <p:nvSpPr>
          <p:cNvPr id="25613" name="Rectangle 74"/>
          <p:cNvSpPr>
            <a:spLocks noChangeArrowheads="1"/>
          </p:cNvSpPr>
          <p:nvPr/>
        </p:nvSpPr>
        <p:spPr bwMode="auto">
          <a:xfrm>
            <a:off x="990600" y="1447800"/>
            <a:ext cx="7467600" cy="990600"/>
          </a:xfrm>
          <a:prstGeom prst="rect">
            <a:avLst/>
          </a:prstGeom>
          <a:no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225879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717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1748"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3026E885-7820-42DA-AEB0-82F5C12BD292}" type="datetime1">
              <a:rPr lang="en-US" smtClean="0"/>
              <a:t>1/3/2019</a:t>
            </a:fld>
            <a:endParaRPr lang="en-US"/>
          </a:p>
        </p:txBody>
      </p:sp>
      <p:sp>
        <p:nvSpPr>
          <p:cNvPr id="5" name="Footer Placeholder 4"/>
          <p:cNvSpPr>
            <a:spLocks noGrp="1"/>
          </p:cNvSpPr>
          <p:nvPr>
            <p:ph type="ftr" sz="quarter" idx="11"/>
          </p:nvPr>
        </p:nvSpPr>
        <p:spPr/>
        <p:txBody>
          <a:bodyPr/>
          <a:lstStyle/>
          <a:p>
            <a:pPr>
              <a:defRPr/>
            </a:pPr>
            <a:r>
              <a:rPr lang="en-US" smtClean="0"/>
              <a:t>CPSC503 Winter 2016</a:t>
            </a:r>
            <a:endParaRPr lang="en-US"/>
          </a:p>
        </p:txBody>
      </p:sp>
      <p:sp>
        <p:nvSpPr>
          <p:cNvPr id="6" name="Slide Number Placeholder 5"/>
          <p:cNvSpPr>
            <a:spLocks noGrp="1"/>
          </p:cNvSpPr>
          <p:nvPr>
            <p:ph type="sldNum" sz="quarter" idx="12"/>
          </p:nvPr>
        </p:nvSpPr>
        <p:spPr/>
        <p:txBody>
          <a:bodyPr/>
          <a:lstStyle/>
          <a:p>
            <a:pPr>
              <a:defRPr/>
            </a:pPr>
            <a:fld id="{9CEA8B52-BA6E-48BD-83C6-306A1C17B175}" type="slidenum">
              <a:rPr lang="en-US" smtClean="0"/>
              <a:pPr>
                <a:defRPr/>
              </a:pPr>
              <a:t>35</a:t>
            </a:fld>
            <a:endParaRPr lang="en-US"/>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841" t="149" r="31705" b="20089"/>
          <a:stretch/>
        </p:blipFill>
        <p:spPr bwMode="auto">
          <a:xfrm>
            <a:off x="29029" y="406399"/>
            <a:ext cx="7605486" cy="5834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9729" t="3125" r="40630" b="23264"/>
          <a:stretch/>
        </p:blipFill>
        <p:spPr bwMode="auto">
          <a:xfrm>
            <a:off x="1676400" y="856342"/>
            <a:ext cx="6458857" cy="538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9730" t="3125" r="55912" b="26835"/>
          <a:stretch/>
        </p:blipFill>
        <p:spPr bwMode="auto">
          <a:xfrm>
            <a:off x="3410857" y="533400"/>
            <a:ext cx="4724400" cy="5414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678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4" y="0"/>
            <a:ext cx="9601200" cy="1143000"/>
          </a:xfrm>
        </p:spPr>
        <p:txBody>
          <a:bodyPr/>
          <a:lstStyle/>
          <a:p>
            <a:r>
              <a:rPr lang="en-CA" dirty="0" smtClean="0"/>
              <a:t>Parsing: Syntax and Discourse</a:t>
            </a:r>
            <a:endParaRPr lang="en-CA" dirty="0"/>
          </a:p>
        </p:txBody>
      </p:sp>
      <p:sp>
        <p:nvSpPr>
          <p:cNvPr id="4" name="Date Placeholder 3"/>
          <p:cNvSpPr>
            <a:spLocks noGrp="1"/>
          </p:cNvSpPr>
          <p:nvPr>
            <p:ph type="dt" sz="half" idx="10"/>
          </p:nvPr>
        </p:nvSpPr>
        <p:spPr/>
        <p:txBody>
          <a:bodyPr/>
          <a:lstStyle/>
          <a:p>
            <a:pPr>
              <a:defRPr/>
            </a:pPr>
            <a:fld id="{09F8537F-0476-4AD1-A954-7BEE028EDFF2}" type="datetime1">
              <a:rPr lang="en-US" smtClean="0"/>
              <a:t>1/3/2019</a:t>
            </a:fld>
            <a:endParaRPr lang="en-US"/>
          </a:p>
        </p:txBody>
      </p:sp>
      <p:sp>
        <p:nvSpPr>
          <p:cNvPr id="5" name="Footer Placeholder 4"/>
          <p:cNvSpPr>
            <a:spLocks noGrp="1"/>
          </p:cNvSpPr>
          <p:nvPr>
            <p:ph type="ftr" sz="quarter" idx="11"/>
          </p:nvPr>
        </p:nvSpPr>
        <p:spPr/>
        <p:txBody>
          <a:bodyPr/>
          <a:lstStyle/>
          <a:p>
            <a:pPr>
              <a:defRPr/>
            </a:pPr>
            <a:r>
              <a:rPr lang="en-US" smtClean="0"/>
              <a:t>CPSC 503 – Winter 2019</a:t>
            </a:r>
            <a:endParaRPr lang="en-US"/>
          </a:p>
        </p:txBody>
      </p:sp>
      <p:sp>
        <p:nvSpPr>
          <p:cNvPr id="6" name="Slide Number Placeholder 5"/>
          <p:cNvSpPr>
            <a:spLocks noGrp="1"/>
          </p:cNvSpPr>
          <p:nvPr>
            <p:ph type="sldNum" sz="quarter" idx="12"/>
          </p:nvPr>
        </p:nvSpPr>
        <p:spPr/>
        <p:txBody>
          <a:bodyPr/>
          <a:lstStyle/>
          <a:p>
            <a:pPr>
              <a:defRPr/>
            </a:pPr>
            <a:fld id="{77DECCFF-AEA0-4569-B451-8C3022F78652}" type="slidenum">
              <a:rPr lang="en-US" smtClean="0"/>
              <a:pPr>
                <a:defRPr/>
              </a:pPr>
              <a:t>36</a:t>
            </a:fld>
            <a:endParaRPr lang="en-US"/>
          </a:p>
        </p:txBody>
      </p:sp>
      <p:sp>
        <p:nvSpPr>
          <p:cNvPr id="8" name="Rectangle 3"/>
          <p:cNvSpPr txBox="1">
            <a:spLocks noChangeArrowheads="1"/>
          </p:cNvSpPr>
          <p:nvPr/>
        </p:nvSpPr>
        <p:spPr bwMode="auto">
          <a:xfrm>
            <a:off x="30332" y="1219200"/>
            <a:ext cx="92202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kern="0" dirty="0" smtClean="0"/>
              <a:t>CKY algorithm: used in parsing </a:t>
            </a:r>
            <a:endParaRPr lang="en-US" kern="0" dirty="0" smtClean="0">
              <a:solidFill>
                <a:schemeClr val="accent2"/>
              </a:solidFill>
            </a:endParaRPr>
          </a:p>
        </p:txBody>
      </p:sp>
      <p:pic>
        <p:nvPicPr>
          <p:cNvPr id="10"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70000"/>
                    </a14:imgEffect>
                    <a14:imgEffect>
                      <a14:brightnessContrast contrast="5000"/>
                    </a14:imgEffect>
                  </a14:imgLayer>
                </a14:imgProps>
              </a:ext>
              <a:ext uri="{28A0092B-C50C-407E-A947-70E740481C1C}">
                <a14:useLocalDpi xmlns:a14="http://schemas.microsoft.com/office/drawing/2010/main" val="0"/>
              </a:ext>
            </a:extLst>
          </a:blip>
          <a:srcRect/>
          <a:stretch>
            <a:fillRect/>
          </a:stretch>
        </p:blipFill>
        <p:spPr bwMode="auto">
          <a:xfrm>
            <a:off x="0" y="2286000"/>
            <a:ext cx="8763000" cy="31201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95874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p:spPr>
        <p:txBody>
          <a:bodyPr/>
          <a:lstStyle/>
          <a:p>
            <a:fld id="{6EEE7E68-8339-4ED4-A8E6-AE00D0B4BFE9}" type="datetime1">
              <a:rPr lang="en-US" smtClean="0"/>
              <a:t>1/3/2019</a:t>
            </a:fld>
            <a:endParaRPr lang="en-US" smtClean="0"/>
          </a:p>
        </p:txBody>
      </p:sp>
      <p:sp>
        <p:nvSpPr>
          <p:cNvPr id="22531" name="Footer Placeholder 4"/>
          <p:cNvSpPr>
            <a:spLocks noGrp="1"/>
          </p:cNvSpPr>
          <p:nvPr>
            <p:ph type="ftr" sz="quarter" idx="11"/>
          </p:nvPr>
        </p:nvSpPr>
        <p:spPr>
          <a:noFill/>
        </p:spPr>
        <p:txBody>
          <a:bodyPr/>
          <a:lstStyle/>
          <a:p>
            <a:r>
              <a:rPr lang="en-US" smtClean="0"/>
              <a:t>CPSC 503 – Winter 2019</a:t>
            </a:r>
          </a:p>
        </p:txBody>
      </p:sp>
      <p:sp>
        <p:nvSpPr>
          <p:cNvPr id="22532" name="Slide Number Placeholder 5"/>
          <p:cNvSpPr>
            <a:spLocks noGrp="1"/>
          </p:cNvSpPr>
          <p:nvPr>
            <p:ph type="sldNum" sz="quarter" idx="12"/>
          </p:nvPr>
        </p:nvSpPr>
        <p:spPr>
          <a:noFill/>
        </p:spPr>
        <p:txBody>
          <a:bodyPr/>
          <a:lstStyle/>
          <a:p>
            <a:fld id="{6B5BF2CF-07BD-4B9F-B4C3-61558EF43E92}" type="slidenum">
              <a:rPr lang="en-US" smtClean="0"/>
              <a:pPr/>
              <a:t>37</a:t>
            </a:fld>
            <a:endParaRPr lang="en-US" smtClean="0"/>
          </a:p>
        </p:txBody>
      </p:sp>
      <p:sp>
        <p:nvSpPr>
          <p:cNvPr id="22533" name="Rectangle 2"/>
          <p:cNvSpPr>
            <a:spLocks noGrp="1" noChangeArrowheads="1"/>
          </p:cNvSpPr>
          <p:nvPr>
            <p:ph type="title"/>
          </p:nvPr>
        </p:nvSpPr>
        <p:spPr>
          <a:xfrm>
            <a:off x="685800" y="152400"/>
            <a:ext cx="7772400" cy="1143000"/>
          </a:xfrm>
        </p:spPr>
        <p:txBody>
          <a:bodyPr/>
          <a:lstStyle/>
          <a:p>
            <a:pPr eaLnBrk="1" hangingPunct="1"/>
            <a:r>
              <a:rPr lang="en-US" dirty="0" smtClean="0"/>
              <a:t>Implications of ambiguity</a:t>
            </a:r>
          </a:p>
        </p:txBody>
      </p:sp>
      <p:sp>
        <p:nvSpPr>
          <p:cNvPr id="22534" name="Rectangle 3"/>
          <p:cNvSpPr>
            <a:spLocks noGrp="1" noChangeArrowheads="1"/>
          </p:cNvSpPr>
          <p:nvPr>
            <p:ph type="body" idx="1"/>
          </p:nvPr>
        </p:nvSpPr>
        <p:spPr>
          <a:xfrm>
            <a:off x="0" y="1219200"/>
            <a:ext cx="9220200" cy="4572000"/>
          </a:xfrm>
        </p:spPr>
        <p:txBody>
          <a:bodyPr/>
          <a:lstStyle/>
          <a:p>
            <a:pPr eaLnBrk="1" hangingPunct="1"/>
            <a:r>
              <a:rPr lang="en-US" dirty="0" smtClean="0"/>
              <a:t>Need </a:t>
            </a:r>
            <a:r>
              <a:rPr lang="en-US" dirty="0" smtClean="0">
                <a:solidFill>
                  <a:schemeClr val="accent2"/>
                </a:solidFill>
              </a:rPr>
              <a:t>probabilistic</a:t>
            </a:r>
            <a:r>
              <a:rPr lang="en-US" dirty="0" smtClean="0"/>
              <a:t> formalisms/models and corresponding algorithms (e.g., Markov Models and Viterbi </a:t>
            </a:r>
            <a:r>
              <a:rPr lang="en-US" dirty="0" smtClean="0"/>
              <a:t>algorithm, Recurrent </a:t>
            </a:r>
            <a:r>
              <a:rPr lang="en-US" dirty="0"/>
              <a:t>N</a:t>
            </a:r>
            <a:r>
              <a:rPr lang="en-US" dirty="0" smtClean="0"/>
              <a:t>eural </a:t>
            </a:r>
            <a:r>
              <a:rPr lang="en-US" dirty="0"/>
              <a:t>N</a:t>
            </a:r>
            <a:r>
              <a:rPr lang="en-US" dirty="0" smtClean="0"/>
              <a:t>etworks and Forward Computation)</a:t>
            </a:r>
            <a:endParaRPr lang="en-US" dirty="0" smtClean="0"/>
          </a:p>
          <a:p>
            <a:pPr eaLnBrk="1" hangingPunct="1"/>
            <a:r>
              <a:rPr lang="en-US" dirty="0" smtClean="0"/>
              <a:t>Need </a:t>
            </a:r>
            <a:r>
              <a:rPr lang="en-US" dirty="0" smtClean="0">
                <a:solidFill>
                  <a:schemeClr val="accent2"/>
                </a:solidFill>
              </a:rPr>
              <a:t>machine learning</a:t>
            </a:r>
            <a:r>
              <a:rPr lang="en-US" dirty="0" smtClean="0"/>
              <a:t> techniques to learn such models: </a:t>
            </a:r>
          </a:p>
          <a:p>
            <a:pPr lvl="1" eaLnBrk="1" hangingPunct="1"/>
            <a:r>
              <a:rPr lang="en-US" dirty="0" smtClean="0">
                <a:solidFill>
                  <a:schemeClr val="accent2"/>
                </a:solidFill>
              </a:rPr>
              <a:t>Supervised (e.g., Logistic Regression, Deep Learning)</a:t>
            </a:r>
            <a:endParaRPr lang="en-US" dirty="0" smtClean="0"/>
          </a:p>
          <a:p>
            <a:pPr lvl="1" eaLnBrk="1" hangingPunct="1"/>
            <a:r>
              <a:rPr lang="en-US" dirty="0" smtClean="0">
                <a:solidFill>
                  <a:schemeClr val="accent2"/>
                </a:solidFill>
              </a:rPr>
              <a:t>Unsupervised (e.g., Expectation Maximization, Graph-based methods)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53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53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p:spPr>
        <p:txBody>
          <a:bodyPr/>
          <a:lstStyle/>
          <a:p>
            <a:fld id="{59333F30-60D1-4045-9DCA-A7D15D6C6F46}" type="datetime1">
              <a:rPr lang="en-US" smtClean="0"/>
              <a:t>1/3/2019</a:t>
            </a:fld>
            <a:endParaRPr lang="en-US" smtClean="0"/>
          </a:p>
        </p:txBody>
      </p:sp>
      <p:sp>
        <p:nvSpPr>
          <p:cNvPr id="23555" name="Footer Placeholder 4"/>
          <p:cNvSpPr>
            <a:spLocks noGrp="1"/>
          </p:cNvSpPr>
          <p:nvPr>
            <p:ph type="ftr" sz="quarter" idx="11"/>
          </p:nvPr>
        </p:nvSpPr>
        <p:spPr>
          <a:xfrm>
            <a:off x="3124200" y="6477000"/>
            <a:ext cx="2895600" cy="457200"/>
          </a:xfrm>
          <a:noFill/>
        </p:spPr>
        <p:txBody>
          <a:bodyPr/>
          <a:lstStyle/>
          <a:p>
            <a:r>
              <a:rPr lang="en-US" smtClean="0"/>
              <a:t>CPSC 503 – Winter 2019</a:t>
            </a:r>
            <a:endParaRPr lang="en-US" dirty="0" smtClean="0"/>
          </a:p>
        </p:txBody>
      </p:sp>
      <p:sp>
        <p:nvSpPr>
          <p:cNvPr id="23556" name="Slide Number Placeholder 5"/>
          <p:cNvSpPr>
            <a:spLocks noGrp="1"/>
          </p:cNvSpPr>
          <p:nvPr>
            <p:ph type="sldNum" sz="quarter" idx="12"/>
          </p:nvPr>
        </p:nvSpPr>
        <p:spPr>
          <a:noFill/>
        </p:spPr>
        <p:txBody>
          <a:bodyPr/>
          <a:lstStyle/>
          <a:p>
            <a:fld id="{38C9690E-C3CF-4F39-AEFA-FB28CAE5D29B}" type="slidenum">
              <a:rPr lang="en-US" smtClean="0"/>
              <a:pPr/>
              <a:t>38</a:t>
            </a:fld>
            <a:endParaRPr lang="en-US" smtClean="0"/>
          </a:p>
        </p:txBody>
      </p:sp>
      <p:sp>
        <p:nvSpPr>
          <p:cNvPr id="23557" name="Rectangle 2"/>
          <p:cNvSpPr>
            <a:spLocks noGrp="1" noChangeArrowheads="1"/>
          </p:cNvSpPr>
          <p:nvPr>
            <p:ph type="title"/>
          </p:nvPr>
        </p:nvSpPr>
        <p:spPr>
          <a:xfrm>
            <a:off x="914400" y="228600"/>
            <a:ext cx="7467600" cy="1143000"/>
          </a:xfrm>
        </p:spPr>
        <p:txBody>
          <a:bodyPr/>
          <a:lstStyle/>
          <a:p>
            <a:pPr eaLnBrk="1" hangingPunct="1"/>
            <a:r>
              <a:rPr lang="en-US" smtClean="0"/>
              <a:t>Knowledge-Formalisms Map</a:t>
            </a:r>
            <a:br>
              <a:rPr lang="en-US" smtClean="0"/>
            </a:br>
            <a:r>
              <a:rPr lang="en-US" sz="3200" smtClean="0"/>
              <a:t>(including probabilistic formalisms)</a:t>
            </a:r>
          </a:p>
        </p:txBody>
      </p:sp>
      <p:sp>
        <p:nvSpPr>
          <p:cNvPr id="23558" name="Rectangle 3"/>
          <p:cNvSpPr>
            <a:spLocks noGrp="1" noChangeArrowheads="1"/>
          </p:cNvSpPr>
          <p:nvPr>
            <p:ph type="body" idx="1"/>
          </p:nvPr>
        </p:nvSpPr>
        <p:spPr>
          <a:xfrm>
            <a:off x="3429000" y="4572000"/>
            <a:ext cx="4724400" cy="914400"/>
          </a:xfrm>
          <a:solidFill>
            <a:srgbClr val="CCFFFF"/>
          </a:solidFill>
        </p:spPr>
        <p:txBody>
          <a:bodyPr/>
          <a:lstStyle/>
          <a:p>
            <a:pPr eaLnBrk="1" hangingPunct="1">
              <a:buFontTx/>
              <a:buNone/>
            </a:pPr>
            <a:r>
              <a:rPr lang="en-US" sz="2400" smtClean="0"/>
              <a:t>Logical formalisms (First-Order Logics, </a:t>
            </a:r>
            <a:r>
              <a:rPr lang="en-US" sz="2400" i="1" smtClean="0">
                <a:solidFill>
                  <a:schemeClr val="accent2"/>
                </a:solidFill>
              </a:rPr>
              <a:t>Prob. Logics</a:t>
            </a:r>
            <a:r>
              <a:rPr lang="en-US" sz="2400" smtClean="0"/>
              <a:t>)</a:t>
            </a:r>
          </a:p>
          <a:p>
            <a:pPr eaLnBrk="1" hangingPunct="1">
              <a:buFontTx/>
              <a:buNone/>
            </a:pPr>
            <a:endParaRPr lang="en-US" sz="2800" smtClean="0"/>
          </a:p>
        </p:txBody>
      </p:sp>
      <p:sp>
        <p:nvSpPr>
          <p:cNvPr id="23559" name="Rectangle 4"/>
          <p:cNvSpPr>
            <a:spLocks noChangeArrowheads="1"/>
          </p:cNvSpPr>
          <p:nvPr/>
        </p:nvSpPr>
        <p:spPr bwMode="auto">
          <a:xfrm>
            <a:off x="3124200" y="3352800"/>
            <a:ext cx="5029200" cy="9652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Rule systems </a:t>
            </a:r>
            <a:r>
              <a:rPr lang="en-US" sz="2400" i="1">
                <a:solidFill>
                  <a:schemeClr val="accent2"/>
                </a:solidFill>
                <a:latin typeface="Comic Sans MS" pitchFamily="66" charset="0"/>
              </a:rPr>
              <a:t>(and prob. versions)</a:t>
            </a:r>
          </a:p>
          <a:p>
            <a:pPr marL="342900" indent="-342900">
              <a:spcBef>
                <a:spcPct val="20000"/>
              </a:spcBef>
            </a:pPr>
            <a:r>
              <a:rPr lang="en-US" sz="2000">
                <a:latin typeface="Comic Sans MS" pitchFamily="66" charset="0"/>
              </a:rPr>
              <a:t>(e.g., </a:t>
            </a:r>
            <a:r>
              <a:rPr lang="en-US" sz="2000" i="1">
                <a:solidFill>
                  <a:schemeClr val="accent2"/>
                </a:solidFill>
                <a:latin typeface="Comic Sans MS" pitchFamily="66" charset="0"/>
              </a:rPr>
              <a:t>(Prob.)</a:t>
            </a:r>
            <a:r>
              <a:rPr lang="en-US" sz="2000">
                <a:latin typeface="Comic Sans MS" pitchFamily="66" charset="0"/>
              </a:rPr>
              <a:t> Context-Free Grammars)</a:t>
            </a:r>
          </a:p>
          <a:p>
            <a:pPr marL="342900" indent="-342900">
              <a:spcBef>
                <a:spcPct val="20000"/>
              </a:spcBef>
            </a:pPr>
            <a:endParaRPr lang="en-US" sz="2000">
              <a:latin typeface="Comic Sans MS" pitchFamily="66" charset="0"/>
            </a:endParaRPr>
          </a:p>
        </p:txBody>
      </p:sp>
      <p:sp>
        <p:nvSpPr>
          <p:cNvPr id="23560" name="Rectangle 5"/>
          <p:cNvSpPr>
            <a:spLocks noChangeArrowheads="1"/>
          </p:cNvSpPr>
          <p:nvPr/>
        </p:nvSpPr>
        <p:spPr bwMode="auto">
          <a:xfrm>
            <a:off x="3124200" y="1409700"/>
            <a:ext cx="5715000" cy="1917700"/>
          </a:xfrm>
          <a:prstGeom prst="rect">
            <a:avLst/>
          </a:prstGeom>
          <a:solidFill>
            <a:srgbClr val="CCFFFF"/>
          </a:solidFill>
          <a:ln w="9525">
            <a:noFill/>
            <a:miter lim="800000"/>
            <a:headEnd/>
            <a:tailEnd/>
          </a:ln>
        </p:spPr>
        <p:txBody>
          <a:bodyPr/>
          <a:lstStyle/>
          <a:p>
            <a:pPr marL="342900" indent="-342900">
              <a:spcBef>
                <a:spcPct val="20000"/>
              </a:spcBef>
            </a:pPr>
            <a:r>
              <a:rPr lang="en-US" sz="2400" dirty="0">
                <a:latin typeface="Comic Sans MS" pitchFamily="66" charset="0"/>
              </a:rPr>
              <a:t>State Machines </a:t>
            </a:r>
            <a:r>
              <a:rPr lang="en-US" sz="2400" i="1" dirty="0">
                <a:solidFill>
                  <a:schemeClr val="accent2"/>
                </a:solidFill>
                <a:latin typeface="Comic Sans MS" pitchFamily="66" charset="0"/>
              </a:rPr>
              <a:t>(and prob. versions)</a:t>
            </a:r>
            <a:endParaRPr lang="en-US" sz="2400" dirty="0">
              <a:solidFill>
                <a:schemeClr val="accent2"/>
              </a:solidFill>
              <a:latin typeface="Comic Sans MS" pitchFamily="66" charset="0"/>
            </a:endParaRPr>
          </a:p>
          <a:p>
            <a:pPr marL="342900" indent="-342900">
              <a:spcBef>
                <a:spcPct val="20000"/>
              </a:spcBef>
            </a:pPr>
            <a:r>
              <a:rPr lang="en-US" sz="2000" dirty="0">
                <a:latin typeface="Comic Sans MS" pitchFamily="66" charset="0"/>
              </a:rPr>
              <a:t>(Finite State </a:t>
            </a:r>
            <a:r>
              <a:rPr lang="en-US" sz="2000" dirty="0" err="1">
                <a:latin typeface="Comic Sans MS" pitchFamily="66" charset="0"/>
              </a:rPr>
              <a:t>Automata,Finite</a:t>
            </a:r>
            <a:r>
              <a:rPr lang="en-US" sz="2000" dirty="0">
                <a:latin typeface="Comic Sans MS" pitchFamily="66" charset="0"/>
              </a:rPr>
              <a:t> State Transducers, </a:t>
            </a:r>
            <a:r>
              <a:rPr lang="en-US" sz="2000" i="1" dirty="0">
                <a:solidFill>
                  <a:schemeClr val="accent2"/>
                </a:solidFill>
                <a:latin typeface="Comic Sans MS" pitchFamily="66" charset="0"/>
              </a:rPr>
              <a:t>Markov </a:t>
            </a:r>
            <a:r>
              <a:rPr lang="en-US" sz="2000" i="1" dirty="0" smtClean="0">
                <a:solidFill>
                  <a:schemeClr val="accent2"/>
                </a:solidFill>
                <a:latin typeface="Comic Sans MS" pitchFamily="66" charset="0"/>
              </a:rPr>
              <a:t>Models)</a:t>
            </a:r>
          </a:p>
          <a:p>
            <a:pPr marL="342900" indent="-342900">
              <a:spcBef>
                <a:spcPct val="20000"/>
              </a:spcBef>
            </a:pPr>
            <a:r>
              <a:rPr lang="en-US" sz="2400" dirty="0" smtClean="0">
                <a:solidFill>
                  <a:schemeClr val="accent2"/>
                </a:solidFill>
                <a:latin typeface="Comic Sans MS" pitchFamily="66" charset="0"/>
              </a:rPr>
              <a:t>Neural Models, Neural Sequence  Modeling</a:t>
            </a:r>
            <a:endParaRPr lang="en-US" sz="2400" dirty="0">
              <a:latin typeface="Comic Sans MS" pitchFamily="66" charset="0"/>
            </a:endParaRPr>
          </a:p>
        </p:txBody>
      </p:sp>
      <p:sp>
        <p:nvSpPr>
          <p:cNvPr id="23561" name="Line 6"/>
          <p:cNvSpPr>
            <a:spLocks noChangeShapeType="1"/>
          </p:cNvSpPr>
          <p:nvPr/>
        </p:nvSpPr>
        <p:spPr bwMode="auto">
          <a:xfrm flipH="1" flipV="1">
            <a:off x="1981200" y="2209800"/>
            <a:ext cx="1143000" cy="0"/>
          </a:xfrm>
          <a:prstGeom prst="line">
            <a:avLst/>
          </a:prstGeom>
          <a:noFill/>
          <a:ln w="38100">
            <a:solidFill>
              <a:schemeClr val="tx1"/>
            </a:solidFill>
            <a:round/>
            <a:headEnd/>
            <a:tailEnd type="triangle" w="med" len="med"/>
          </a:ln>
        </p:spPr>
        <p:txBody>
          <a:bodyPr/>
          <a:lstStyle/>
          <a:p>
            <a:endParaRPr lang="en-US"/>
          </a:p>
        </p:txBody>
      </p:sp>
      <p:sp>
        <p:nvSpPr>
          <p:cNvPr id="23562" name="Rectangle 7"/>
          <p:cNvSpPr>
            <a:spLocks noChangeArrowheads="1"/>
          </p:cNvSpPr>
          <p:nvPr/>
        </p:nvSpPr>
        <p:spPr bwMode="auto">
          <a:xfrm>
            <a:off x="0" y="1905000"/>
            <a:ext cx="1981200" cy="533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Morphology</a:t>
            </a:r>
          </a:p>
        </p:txBody>
      </p:sp>
      <p:sp>
        <p:nvSpPr>
          <p:cNvPr id="23563" name="Rectangle 8"/>
          <p:cNvSpPr>
            <a:spLocks noChangeArrowheads="1"/>
          </p:cNvSpPr>
          <p:nvPr/>
        </p:nvSpPr>
        <p:spPr bwMode="auto">
          <a:xfrm>
            <a:off x="152400" y="2819400"/>
            <a:ext cx="1371600" cy="533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Syntax</a:t>
            </a:r>
          </a:p>
        </p:txBody>
      </p:sp>
      <p:sp>
        <p:nvSpPr>
          <p:cNvPr id="23564" name="Rectangle 9"/>
          <p:cNvSpPr>
            <a:spLocks noChangeArrowheads="1"/>
          </p:cNvSpPr>
          <p:nvPr/>
        </p:nvSpPr>
        <p:spPr bwMode="auto">
          <a:xfrm>
            <a:off x="0" y="4572000"/>
            <a:ext cx="2209800" cy="1295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Pragmatics</a:t>
            </a:r>
          </a:p>
          <a:p>
            <a:pPr marL="342900" indent="-342900">
              <a:spcBef>
                <a:spcPct val="20000"/>
              </a:spcBef>
            </a:pPr>
            <a:r>
              <a:rPr lang="en-US" sz="2400">
                <a:latin typeface="Comic Sans MS" pitchFamily="66" charset="0"/>
              </a:rPr>
              <a:t>Discourse and Dialogue</a:t>
            </a:r>
          </a:p>
        </p:txBody>
      </p:sp>
      <p:sp>
        <p:nvSpPr>
          <p:cNvPr id="23565" name="Rectangle 10"/>
          <p:cNvSpPr>
            <a:spLocks noChangeArrowheads="1"/>
          </p:cNvSpPr>
          <p:nvPr/>
        </p:nvSpPr>
        <p:spPr bwMode="auto">
          <a:xfrm>
            <a:off x="0" y="3657600"/>
            <a:ext cx="1676400" cy="533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Semantics</a:t>
            </a:r>
          </a:p>
        </p:txBody>
      </p:sp>
      <p:sp>
        <p:nvSpPr>
          <p:cNvPr id="23566" name="Line 11"/>
          <p:cNvSpPr>
            <a:spLocks noChangeShapeType="1"/>
          </p:cNvSpPr>
          <p:nvPr/>
        </p:nvSpPr>
        <p:spPr bwMode="auto">
          <a:xfrm flipH="1" flipV="1">
            <a:off x="1447800" y="3048000"/>
            <a:ext cx="1981200" cy="762000"/>
          </a:xfrm>
          <a:prstGeom prst="line">
            <a:avLst/>
          </a:prstGeom>
          <a:noFill/>
          <a:ln w="38100">
            <a:solidFill>
              <a:schemeClr val="tx1"/>
            </a:solidFill>
            <a:round/>
            <a:headEnd/>
            <a:tailEnd type="triangle" w="med" len="med"/>
          </a:ln>
        </p:spPr>
        <p:txBody>
          <a:bodyPr/>
          <a:lstStyle/>
          <a:p>
            <a:endParaRPr lang="en-US"/>
          </a:p>
        </p:txBody>
      </p:sp>
      <p:sp>
        <p:nvSpPr>
          <p:cNvPr id="23567" name="Line 12"/>
          <p:cNvSpPr>
            <a:spLocks noChangeShapeType="1"/>
          </p:cNvSpPr>
          <p:nvPr/>
        </p:nvSpPr>
        <p:spPr bwMode="auto">
          <a:xfrm flipH="1" flipV="1">
            <a:off x="1676400" y="4038600"/>
            <a:ext cx="1828800" cy="762000"/>
          </a:xfrm>
          <a:prstGeom prst="line">
            <a:avLst/>
          </a:prstGeom>
          <a:noFill/>
          <a:ln w="38100">
            <a:solidFill>
              <a:schemeClr val="tx1"/>
            </a:solidFill>
            <a:round/>
            <a:headEnd/>
            <a:tailEnd type="triangle" w="med" len="med"/>
          </a:ln>
        </p:spPr>
        <p:txBody>
          <a:bodyPr/>
          <a:lstStyle/>
          <a:p>
            <a:endParaRPr lang="en-US"/>
          </a:p>
        </p:txBody>
      </p:sp>
      <p:sp>
        <p:nvSpPr>
          <p:cNvPr id="23568" name="Line 13"/>
          <p:cNvSpPr>
            <a:spLocks noChangeShapeType="1"/>
          </p:cNvSpPr>
          <p:nvPr/>
        </p:nvSpPr>
        <p:spPr bwMode="auto">
          <a:xfrm flipH="1">
            <a:off x="2209800" y="4876800"/>
            <a:ext cx="1295400" cy="457200"/>
          </a:xfrm>
          <a:prstGeom prst="line">
            <a:avLst/>
          </a:prstGeom>
          <a:noFill/>
          <a:ln w="38100">
            <a:solidFill>
              <a:schemeClr val="tx1"/>
            </a:solidFill>
            <a:round/>
            <a:headEnd/>
            <a:tailEnd type="triangle" w="med" len="med"/>
          </a:ln>
        </p:spPr>
        <p:txBody>
          <a:bodyPr/>
          <a:lstStyle/>
          <a:p>
            <a:endParaRPr lang="en-US"/>
          </a:p>
        </p:txBody>
      </p:sp>
      <p:sp>
        <p:nvSpPr>
          <p:cNvPr id="23569" name="Line 14"/>
          <p:cNvSpPr>
            <a:spLocks noChangeShapeType="1"/>
          </p:cNvSpPr>
          <p:nvPr/>
        </p:nvSpPr>
        <p:spPr bwMode="auto">
          <a:xfrm flipH="1">
            <a:off x="1676400" y="2514600"/>
            <a:ext cx="1447800" cy="1371600"/>
          </a:xfrm>
          <a:prstGeom prst="line">
            <a:avLst/>
          </a:prstGeom>
          <a:noFill/>
          <a:ln w="9525">
            <a:solidFill>
              <a:schemeClr val="tx1"/>
            </a:solidFill>
            <a:round/>
            <a:headEnd/>
            <a:tailEnd type="triangle" w="med" len="med"/>
          </a:ln>
        </p:spPr>
        <p:txBody>
          <a:bodyPr/>
          <a:lstStyle/>
          <a:p>
            <a:endParaRPr lang="en-US"/>
          </a:p>
        </p:txBody>
      </p:sp>
      <p:sp>
        <p:nvSpPr>
          <p:cNvPr id="23570" name="Line 15"/>
          <p:cNvSpPr>
            <a:spLocks noChangeShapeType="1"/>
          </p:cNvSpPr>
          <p:nvPr/>
        </p:nvSpPr>
        <p:spPr bwMode="auto">
          <a:xfrm flipH="1">
            <a:off x="2209800" y="2590800"/>
            <a:ext cx="914400" cy="2362200"/>
          </a:xfrm>
          <a:prstGeom prst="line">
            <a:avLst/>
          </a:prstGeom>
          <a:noFill/>
          <a:ln w="9525">
            <a:solidFill>
              <a:schemeClr val="accent2"/>
            </a:solidFill>
            <a:round/>
            <a:headEnd/>
            <a:tailEnd type="triangle" w="med" len="med"/>
          </a:ln>
        </p:spPr>
        <p:txBody>
          <a:bodyPr/>
          <a:lstStyle/>
          <a:p>
            <a:endParaRPr lang="en-US"/>
          </a:p>
        </p:txBody>
      </p:sp>
      <p:sp>
        <p:nvSpPr>
          <p:cNvPr id="23571" name="Line 16"/>
          <p:cNvSpPr>
            <a:spLocks noChangeShapeType="1"/>
          </p:cNvSpPr>
          <p:nvPr/>
        </p:nvSpPr>
        <p:spPr bwMode="auto">
          <a:xfrm flipH="1">
            <a:off x="1676400" y="3962400"/>
            <a:ext cx="1752600" cy="0"/>
          </a:xfrm>
          <a:prstGeom prst="line">
            <a:avLst/>
          </a:prstGeom>
          <a:noFill/>
          <a:ln w="9525">
            <a:solidFill>
              <a:schemeClr val="tx1"/>
            </a:solidFill>
            <a:round/>
            <a:headEnd/>
            <a:tailEnd type="triangle" w="med" len="med"/>
          </a:ln>
        </p:spPr>
        <p:txBody>
          <a:bodyPr/>
          <a:lstStyle/>
          <a:p>
            <a:endParaRPr lang="en-US"/>
          </a:p>
        </p:txBody>
      </p:sp>
      <p:sp>
        <p:nvSpPr>
          <p:cNvPr id="23572" name="Line 17"/>
          <p:cNvSpPr>
            <a:spLocks noChangeShapeType="1"/>
          </p:cNvSpPr>
          <p:nvPr/>
        </p:nvSpPr>
        <p:spPr bwMode="auto">
          <a:xfrm flipH="1">
            <a:off x="2133600" y="4038600"/>
            <a:ext cx="1295400" cy="1143000"/>
          </a:xfrm>
          <a:prstGeom prst="line">
            <a:avLst/>
          </a:prstGeom>
          <a:noFill/>
          <a:ln w="9525">
            <a:solidFill>
              <a:schemeClr val="tx1"/>
            </a:solidFill>
            <a:round/>
            <a:headEnd/>
            <a:tailEnd type="triangle" w="med" len="med"/>
          </a:ln>
        </p:spPr>
        <p:txBody>
          <a:bodyPr/>
          <a:lstStyle/>
          <a:p>
            <a:endParaRPr lang="en-US"/>
          </a:p>
        </p:txBody>
      </p:sp>
      <p:sp>
        <p:nvSpPr>
          <p:cNvPr id="23573" name="Rectangle 18"/>
          <p:cNvSpPr>
            <a:spLocks noChangeArrowheads="1"/>
          </p:cNvSpPr>
          <p:nvPr/>
        </p:nvSpPr>
        <p:spPr bwMode="auto">
          <a:xfrm>
            <a:off x="4329113" y="5694363"/>
            <a:ext cx="3671887" cy="706437"/>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AI planners </a:t>
            </a:r>
            <a:r>
              <a:rPr lang="en-US" sz="2000" i="1">
                <a:solidFill>
                  <a:schemeClr val="accent2"/>
                </a:solidFill>
                <a:latin typeface="Comic Sans MS" pitchFamily="66" charset="0"/>
              </a:rPr>
              <a:t>(MDP Markov Decision Processes)</a:t>
            </a:r>
          </a:p>
        </p:txBody>
      </p:sp>
      <p:sp>
        <p:nvSpPr>
          <p:cNvPr id="23574" name="Line 19"/>
          <p:cNvSpPr>
            <a:spLocks noChangeShapeType="1"/>
          </p:cNvSpPr>
          <p:nvPr/>
        </p:nvSpPr>
        <p:spPr bwMode="auto">
          <a:xfrm flipH="1" flipV="1">
            <a:off x="2209800" y="5486400"/>
            <a:ext cx="2133600" cy="304800"/>
          </a:xfrm>
          <a:prstGeom prst="line">
            <a:avLst/>
          </a:prstGeom>
          <a:noFill/>
          <a:ln w="38100">
            <a:solidFill>
              <a:schemeClr val="tx1"/>
            </a:solidFill>
            <a:round/>
            <a:headEnd/>
            <a:tailEnd type="triangle" w="med" len="med"/>
          </a:ln>
        </p:spPr>
        <p:txBody>
          <a:bodyPr/>
          <a:lstStyle/>
          <a:p>
            <a:endParaRPr lang="en-US"/>
          </a:p>
        </p:txBody>
      </p:sp>
      <p:sp>
        <p:nvSpPr>
          <p:cNvPr id="23575" name="Line 20"/>
          <p:cNvSpPr>
            <a:spLocks noChangeShapeType="1"/>
          </p:cNvSpPr>
          <p:nvPr/>
        </p:nvSpPr>
        <p:spPr bwMode="auto">
          <a:xfrm flipH="1">
            <a:off x="1524000" y="2438400"/>
            <a:ext cx="1600200" cy="533400"/>
          </a:xfrm>
          <a:prstGeom prst="line">
            <a:avLst/>
          </a:prstGeom>
          <a:noFill/>
          <a:ln w="9525">
            <a:solidFill>
              <a:schemeClr val="accent2"/>
            </a:solidFill>
            <a:round/>
            <a:headEnd/>
            <a:tailEnd type="triangle" w="med" len="med"/>
          </a:ln>
        </p:spPr>
        <p:txBody>
          <a:bodyPr/>
          <a:lstStyle/>
          <a:p>
            <a:endParaRPr lang="en-US"/>
          </a:p>
        </p:txBody>
      </p:sp>
      <p:sp>
        <p:nvSpPr>
          <p:cNvPr id="25" name="Rectangle 7"/>
          <p:cNvSpPr>
            <a:spLocks noChangeArrowheads="1"/>
          </p:cNvSpPr>
          <p:nvPr/>
        </p:nvSpPr>
        <p:spPr bwMode="auto">
          <a:xfrm>
            <a:off x="8229600" y="2057400"/>
            <a:ext cx="914400" cy="4038600"/>
          </a:xfrm>
          <a:prstGeom prst="rect">
            <a:avLst/>
          </a:prstGeom>
          <a:solidFill>
            <a:schemeClr val="accent1">
              <a:lumMod val="40000"/>
              <a:lumOff val="60000"/>
            </a:schemeClr>
          </a:solidFill>
          <a:ln w="9525">
            <a:noFill/>
            <a:miter lim="800000"/>
            <a:headEnd/>
            <a:tailEnd/>
          </a:ln>
        </p:spPr>
        <p:txBody>
          <a:bodyPr vert="wordArtVert"/>
          <a:lstStyle/>
          <a:p>
            <a:pPr marL="342900" indent="-342900">
              <a:spcBef>
                <a:spcPct val="20000"/>
              </a:spcBef>
              <a:defRPr/>
            </a:pPr>
            <a:r>
              <a:rPr lang="en-US" sz="2000" b="1" dirty="0">
                <a:solidFill>
                  <a:schemeClr val="accent2"/>
                </a:solidFill>
                <a:latin typeface="Comic Sans MS" pitchFamily="66" charset="0"/>
              </a:rPr>
              <a:t>Machine Learning</a:t>
            </a:r>
          </a:p>
        </p:txBody>
      </p:sp>
      <p:sp>
        <p:nvSpPr>
          <p:cNvPr id="26" name="Rectangle 4"/>
          <p:cNvSpPr>
            <a:spLocks noChangeArrowheads="1"/>
          </p:cNvSpPr>
          <p:nvPr/>
        </p:nvSpPr>
        <p:spPr bwMode="auto">
          <a:xfrm>
            <a:off x="227013" y="5765800"/>
            <a:ext cx="5029200" cy="965200"/>
          </a:xfrm>
          <a:prstGeom prst="rect">
            <a:avLst/>
          </a:prstGeom>
          <a:solidFill>
            <a:srgbClr val="FF9900"/>
          </a:solidFill>
          <a:ln w="9525">
            <a:noFill/>
            <a:miter lim="800000"/>
            <a:headEnd/>
            <a:tailEnd/>
          </a:ln>
        </p:spPr>
        <p:txBody>
          <a:bodyPr/>
          <a:lstStyle/>
          <a:p>
            <a:pPr marL="342900" indent="-342900">
              <a:spcBef>
                <a:spcPct val="20000"/>
              </a:spcBef>
            </a:pPr>
            <a:r>
              <a:rPr lang="en-US" sz="2400" dirty="0" smtClean="0">
                <a:latin typeface="Comic Sans MS" pitchFamily="66" charset="0"/>
              </a:rPr>
              <a:t>When/How to introduce graph-based methods ?</a:t>
            </a:r>
            <a:endParaRPr lang="en-US" sz="2000" dirty="0">
              <a:latin typeface="Comic Sans MS" pitchFamily="66" charset="0"/>
            </a:endParaRPr>
          </a:p>
          <a:p>
            <a:pPr marL="342900" indent="-342900">
              <a:spcBef>
                <a:spcPct val="20000"/>
              </a:spcBef>
            </a:pPr>
            <a:endParaRPr lang="en-US" sz="2000" dirty="0">
              <a:latin typeface="Comic Sans MS" pitchFamily="66" charset="0"/>
            </a:endParaRPr>
          </a:p>
        </p:txBody>
      </p:sp>
      <p:sp>
        <p:nvSpPr>
          <p:cNvPr id="27" name="Rectangle 4"/>
          <p:cNvSpPr>
            <a:spLocks noChangeArrowheads="1"/>
          </p:cNvSpPr>
          <p:nvPr/>
        </p:nvSpPr>
        <p:spPr bwMode="auto">
          <a:xfrm>
            <a:off x="1524000" y="2692400"/>
            <a:ext cx="5029200" cy="965200"/>
          </a:xfrm>
          <a:prstGeom prst="rect">
            <a:avLst/>
          </a:prstGeom>
          <a:solidFill>
            <a:srgbClr val="FF9900"/>
          </a:solidFill>
          <a:ln w="9525">
            <a:noFill/>
            <a:miter lim="800000"/>
            <a:headEnd/>
            <a:tailEnd/>
          </a:ln>
        </p:spPr>
        <p:txBody>
          <a:bodyPr/>
          <a:lstStyle/>
          <a:p>
            <a:pPr marL="342900" indent="-342900">
              <a:spcBef>
                <a:spcPct val="20000"/>
              </a:spcBef>
            </a:pPr>
            <a:r>
              <a:rPr lang="en-US" sz="2400" dirty="0" smtClean="0">
                <a:latin typeface="Comic Sans MS" pitchFamily="66" charset="0"/>
              </a:rPr>
              <a:t>When/How to introduce probabilistic </a:t>
            </a:r>
            <a:r>
              <a:rPr lang="en-US" sz="2400" smtClean="0">
                <a:latin typeface="Comic Sans MS" pitchFamily="66" charset="0"/>
              </a:rPr>
              <a:t>graphical models </a:t>
            </a:r>
            <a:r>
              <a:rPr lang="en-US" sz="2400" dirty="0" smtClean="0">
                <a:latin typeface="Comic Sans MS" pitchFamily="66" charset="0"/>
              </a:rPr>
              <a:t>?</a:t>
            </a:r>
            <a:endParaRPr lang="en-US" sz="2000" dirty="0">
              <a:latin typeface="Comic Sans MS" pitchFamily="66" charset="0"/>
            </a:endParaRPr>
          </a:p>
          <a:p>
            <a:pPr marL="342900" indent="-342900">
              <a:spcBef>
                <a:spcPct val="20000"/>
              </a:spcBef>
            </a:pPr>
            <a:endParaRPr lang="en-US" sz="2000" dirty="0">
              <a:latin typeface="Comic Sans MS"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p:spPr>
        <p:txBody>
          <a:bodyPr/>
          <a:lstStyle/>
          <a:p>
            <a:fld id="{59333F30-60D1-4045-9DCA-A7D15D6C6F46}" type="datetime1">
              <a:rPr lang="en-US" smtClean="0"/>
              <a:t>1/7/2019</a:t>
            </a:fld>
            <a:endParaRPr lang="en-US" smtClean="0"/>
          </a:p>
        </p:txBody>
      </p:sp>
      <p:sp>
        <p:nvSpPr>
          <p:cNvPr id="23555" name="Footer Placeholder 4"/>
          <p:cNvSpPr>
            <a:spLocks noGrp="1"/>
          </p:cNvSpPr>
          <p:nvPr>
            <p:ph type="ftr" sz="quarter" idx="11"/>
          </p:nvPr>
        </p:nvSpPr>
        <p:spPr>
          <a:xfrm>
            <a:off x="3124200" y="6477000"/>
            <a:ext cx="2895600" cy="457200"/>
          </a:xfrm>
          <a:noFill/>
        </p:spPr>
        <p:txBody>
          <a:bodyPr/>
          <a:lstStyle/>
          <a:p>
            <a:r>
              <a:rPr lang="en-US" smtClean="0"/>
              <a:t>CPSC 503 – Winter 2019</a:t>
            </a:r>
            <a:endParaRPr lang="en-US" dirty="0" smtClean="0"/>
          </a:p>
        </p:txBody>
      </p:sp>
      <p:sp>
        <p:nvSpPr>
          <p:cNvPr id="23556" name="Slide Number Placeholder 5"/>
          <p:cNvSpPr>
            <a:spLocks noGrp="1"/>
          </p:cNvSpPr>
          <p:nvPr>
            <p:ph type="sldNum" sz="quarter" idx="12"/>
          </p:nvPr>
        </p:nvSpPr>
        <p:spPr>
          <a:noFill/>
        </p:spPr>
        <p:txBody>
          <a:bodyPr/>
          <a:lstStyle/>
          <a:p>
            <a:fld id="{38C9690E-C3CF-4F39-AEFA-FB28CAE5D29B}" type="slidenum">
              <a:rPr lang="en-US" smtClean="0"/>
              <a:pPr/>
              <a:t>39</a:t>
            </a:fld>
            <a:endParaRPr lang="en-US" smtClean="0"/>
          </a:p>
        </p:txBody>
      </p:sp>
      <p:sp>
        <p:nvSpPr>
          <p:cNvPr id="23557" name="Rectangle 2"/>
          <p:cNvSpPr>
            <a:spLocks noGrp="1" noChangeArrowheads="1"/>
          </p:cNvSpPr>
          <p:nvPr>
            <p:ph type="title"/>
          </p:nvPr>
        </p:nvSpPr>
        <p:spPr>
          <a:xfrm>
            <a:off x="914400" y="228600"/>
            <a:ext cx="7467600" cy="1143000"/>
          </a:xfrm>
        </p:spPr>
        <p:txBody>
          <a:bodyPr/>
          <a:lstStyle/>
          <a:p>
            <a:pPr eaLnBrk="1" hangingPunct="1"/>
            <a:r>
              <a:rPr lang="en-US" smtClean="0"/>
              <a:t>Knowledge-Formalisms Map</a:t>
            </a:r>
            <a:br>
              <a:rPr lang="en-US" smtClean="0"/>
            </a:br>
            <a:r>
              <a:rPr lang="en-US" sz="3200" smtClean="0"/>
              <a:t>(including probabilistic formalisms)</a:t>
            </a:r>
          </a:p>
        </p:txBody>
      </p:sp>
      <p:sp>
        <p:nvSpPr>
          <p:cNvPr id="23558" name="Rectangle 3"/>
          <p:cNvSpPr>
            <a:spLocks noGrp="1" noChangeArrowheads="1"/>
          </p:cNvSpPr>
          <p:nvPr>
            <p:ph type="body" idx="1"/>
          </p:nvPr>
        </p:nvSpPr>
        <p:spPr>
          <a:xfrm>
            <a:off x="3429000" y="4572000"/>
            <a:ext cx="4724400" cy="914400"/>
          </a:xfrm>
          <a:solidFill>
            <a:srgbClr val="CCFFFF"/>
          </a:solidFill>
        </p:spPr>
        <p:txBody>
          <a:bodyPr/>
          <a:lstStyle/>
          <a:p>
            <a:pPr eaLnBrk="1" hangingPunct="1">
              <a:buFontTx/>
              <a:buNone/>
            </a:pPr>
            <a:r>
              <a:rPr lang="en-US" sz="2400" smtClean="0"/>
              <a:t>Logical formalisms (First-Order Logics, </a:t>
            </a:r>
            <a:r>
              <a:rPr lang="en-US" sz="2400" i="1" smtClean="0">
                <a:solidFill>
                  <a:schemeClr val="accent2"/>
                </a:solidFill>
              </a:rPr>
              <a:t>Prob. Logics</a:t>
            </a:r>
            <a:r>
              <a:rPr lang="en-US" sz="2400" smtClean="0"/>
              <a:t>)</a:t>
            </a:r>
          </a:p>
          <a:p>
            <a:pPr eaLnBrk="1" hangingPunct="1">
              <a:buFontTx/>
              <a:buNone/>
            </a:pPr>
            <a:endParaRPr lang="en-US" sz="2800" smtClean="0"/>
          </a:p>
        </p:txBody>
      </p:sp>
      <p:sp>
        <p:nvSpPr>
          <p:cNvPr id="23559" name="Rectangle 4"/>
          <p:cNvSpPr>
            <a:spLocks noChangeArrowheads="1"/>
          </p:cNvSpPr>
          <p:nvPr/>
        </p:nvSpPr>
        <p:spPr bwMode="auto">
          <a:xfrm>
            <a:off x="3124200" y="3352800"/>
            <a:ext cx="5029200" cy="9652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Rule systems </a:t>
            </a:r>
            <a:r>
              <a:rPr lang="en-US" sz="2400" i="1">
                <a:solidFill>
                  <a:schemeClr val="accent2"/>
                </a:solidFill>
                <a:latin typeface="Comic Sans MS" pitchFamily="66" charset="0"/>
              </a:rPr>
              <a:t>(and prob. versions)</a:t>
            </a:r>
          </a:p>
          <a:p>
            <a:pPr marL="342900" indent="-342900">
              <a:spcBef>
                <a:spcPct val="20000"/>
              </a:spcBef>
            </a:pPr>
            <a:r>
              <a:rPr lang="en-US" sz="2000">
                <a:latin typeface="Comic Sans MS" pitchFamily="66" charset="0"/>
              </a:rPr>
              <a:t>(e.g., </a:t>
            </a:r>
            <a:r>
              <a:rPr lang="en-US" sz="2000" i="1">
                <a:solidFill>
                  <a:schemeClr val="accent2"/>
                </a:solidFill>
                <a:latin typeface="Comic Sans MS" pitchFamily="66" charset="0"/>
              </a:rPr>
              <a:t>(Prob.)</a:t>
            </a:r>
            <a:r>
              <a:rPr lang="en-US" sz="2000">
                <a:latin typeface="Comic Sans MS" pitchFamily="66" charset="0"/>
              </a:rPr>
              <a:t> Context-Free Grammars)</a:t>
            </a:r>
          </a:p>
          <a:p>
            <a:pPr marL="342900" indent="-342900">
              <a:spcBef>
                <a:spcPct val="20000"/>
              </a:spcBef>
            </a:pPr>
            <a:endParaRPr lang="en-US" sz="2000">
              <a:latin typeface="Comic Sans MS" pitchFamily="66" charset="0"/>
            </a:endParaRPr>
          </a:p>
        </p:txBody>
      </p:sp>
      <p:sp>
        <p:nvSpPr>
          <p:cNvPr id="23560" name="Rectangle 5"/>
          <p:cNvSpPr>
            <a:spLocks noChangeArrowheads="1"/>
          </p:cNvSpPr>
          <p:nvPr/>
        </p:nvSpPr>
        <p:spPr bwMode="auto">
          <a:xfrm>
            <a:off x="3124200" y="1409700"/>
            <a:ext cx="5715000" cy="1917700"/>
          </a:xfrm>
          <a:prstGeom prst="rect">
            <a:avLst/>
          </a:prstGeom>
          <a:solidFill>
            <a:srgbClr val="CCFFFF"/>
          </a:solidFill>
          <a:ln w="9525">
            <a:noFill/>
            <a:miter lim="800000"/>
            <a:headEnd/>
            <a:tailEnd/>
          </a:ln>
        </p:spPr>
        <p:txBody>
          <a:bodyPr/>
          <a:lstStyle/>
          <a:p>
            <a:pPr marL="342900" indent="-342900">
              <a:spcBef>
                <a:spcPct val="20000"/>
              </a:spcBef>
            </a:pPr>
            <a:r>
              <a:rPr lang="en-US" sz="2400" dirty="0">
                <a:latin typeface="Comic Sans MS" pitchFamily="66" charset="0"/>
              </a:rPr>
              <a:t>State Machines </a:t>
            </a:r>
            <a:r>
              <a:rPr lang="en-US" sz="2400" i="1" dirty="0">
                <a:solidFill>
                  <a:schemeClr val="accent2"/>
                </a:solidFill>
                <a:latin typeface="Comic Sans MS" pitchFamily="66" charset="0"/>
              </a:rPr>
              <a:t>(and prob. versions)</a:t>
            </a:r>
            <a:endParaRPr lang="en-US" sz="2400" dirty="0">
              <a:solidFill>
                <a:schemeClr val="accent2"/>
              </a:solidFill>
              <a:latin typeface="Comic Sans MS" pitchFamily="66" charset="0"/>
            </a:endParaRPr>
          </a:p>
          <a:p>
            <a:pPr marL="342900" indent="-342900">
              <a:spcBef>
                <a:spcPct val="20000"/>
              </a:spcBef>
            </a:pPr>
            <a:r>
              <a:rPr lang="en-US" sz="2000" dirty="0">
                <a:latin typeface="Comic Sans MS" pitchFamily="66" charset="0"/>
              </a:rPr>
              <a:t>(Finite State </a:t>
            </a:r>
            <a:r>
              <a:rPr lang="en-US" sz="2000" dirty="0" err="1">
                <a:latin typeface="Comic Sans MS" pitchFamily="66" charset="0"/>
              </a:rPr>
              <a:t>Automata,Finite</a:t>
            </a:r>
            <a:r>
              <a:rPr lang="en-US" sz="2000" dirty="0">
                <a:latin typeface="Comic Sans MS" pitchFamily="66" charset="0"/>
              </a:rPr>
              <a:t> State Transducers, </a:t>
            </a:r>
            <a:r>
              <a:rPr lang="en-US" sz="2000" i="1" dirty="0">
                <a:solidFill>
                  <a:schemeClr val="accent2"/>
                </a:solidFill>
                <a:latin typeface="Comic Sans MS" pitchFamily="66" charset="0"/>
              </a:rPr>
              <a:t>Markov </a:t>
            </a:r>
            <a:r>
              <a:rPr lang="en-US" sz="2000" i="1" dirty="0" smtClean="0">
                <a:solidFill>
                  <a:schemeClr val="accent2"/>
                </a:solidFill>
                <a:latin typeface="Comic Sans MS" pitchFamily="66" charset="0"/>
              </a:rPr>
              <a:t>Models)</a:t>
            </a:r>
          </a:p>
          <a:p>
            <a:pPr marL="342900" indent="-342900">
              <a:spcBef>
                <a:spcPct val="20000"/>
              </a:spcBef>
            </a:pPr>
            <a:r>
              <a:rPr lang="en-US" sz="2400" dirty="0" smtClean="0">
                <a:solidFill>
                  <a:schemeClr val="accent2"/>
                </a:solidFill>
                <a:latin typeface="Comic Sans MS" pitchFamily="66" charset="0"/>
              </a:rPr>
              <a:t>Neural Models, Neural Sequence  Modeling</a:t>
            </a:r>
            <a:endParaRPr lang="en-US" sz="2400" dirty="0">
              <a:latin typeface="Comic Sans MS" pitchFamily="66" charset="0"/>
            </a:endParaRPr>
          </a:p>
        </p:txBody>
      </p:sp>
      <p:sp>
        <p:nvSpPr>
          <p:cNvPr id="23561" name="Line 6"/>
          <p:cNvSpPr>
            <a:spLocks noChangeShapeType="1"/>
          </p:cNvSpPr>
          <p:nvPr/>
        </p:nvSpPr>
        <p:spPr bwMode="auto">
          <a:xfrm flipH="1" flipV="1">
            <a:off x="1981200" y="2209800"/>
            <a:ext cx="1143000" cy="0"/>
          </a:xfrm>
          <a:prstGeom prst="line">
            <a:avLst/>
          </a:prstGeom>
          <a:noFill/>
          <a:ln w="38100">
            <a:solidFill>
              <a:schemeClr val="tx1"/>
            </a:solidFill>
            <a:round/>
            <a:headEnd/>
            <a:tailEnd type="triangle" w="med" len="med"/>
          </a:ln>
        </p:spPr>
        <p:txBody>
          <a:bodyPr/>
          <a:lstStyle/>
          <a:p>
            <a:endParaRPr lang="en-US"/>
          </a:p>
        </p:txBody>
      </p:sp>
      <p:sp>
        <p:nvSpPr>
          <p:cNvPr id="23562" name="Rectangle 7"/>
          <p:cNvSpPr>
            <a:spLocks noChangeArrowheads="1"/>
          </p:cNvSpPr>
          <p:nvPr/>
        </p:nvSpPr>
        <p:spPr bwMode="auto">
          <a:xfrm>
            <a:off x="0" y="1905000"/>
            <a:ext cx="1981200" cy="533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Morphology</a:t>
            </a:r>
          </a:p>
        </p:txBody>
      </p:sp>
      <p:sp>
        <p:nvSpPr>
          <p:cNvPr id="23563" name="Rectangle 8"/>
          <p:cNvSpPr>
            <a:spLocks noChangeArrowheads="1"/>
          </p:cNvSpPr>
          <p:nvPr/>
        </p:nvSpPr>
        <p:spPr bwMode="auto">
          <a:xfrm>
            <a:off x="152400" y="2819400"/>
            <a:ext cx="1371600" cy="533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Syntax</a:t>
            </a:r>
          </a:p>
        </p:txBody>
      </p:sp>
      <p:sp>
        <p:nvSpPr>
          <p:cNvPr id="23564" name="Rectangle 9"/>
          <p:cNvSpPr>
            <a:spLocks noChangeArrowheads="1"/>
          </p:cNvSpPr>
          <p:nvPr/>
        </p:nvSpPr>
        <p:spPr bwMode="auto">
          <a:xfrm>
            <a:off x="0" y="4572000"/>
            <a:ext cx="2209800" cy="1295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Pragmatics</a:t>
            </a:r>
          </a:p>
          <a:p>
            <a:pPr marL="342900" indent="-342900">
              <a:spcBef>
                <a:spcPct val="20000"/>
              </a:spcBef>
            </a:pPr>
            <a:r>
              <a:rPr lang="en-US" sz="2400">
                <a:latin typeface="Comic Sans MS" pitchFamily="66" charset="0"/>
              </a:rPr>
              <a:t>Discourse and Dialogue</a:t>
            </a:r>
          </a:p>
        </p:txBody>
      </p:sp>
      <p:sp>
        <p:nvSpPr>
          <p:cNvPr id="23565" name="Rectangle 10"/>
          <p:cNvSpPr>
            <a:spLocks noChangeArrowheads="1"/>
          </p:cNvSpPr>
          <p:nvPr/>
        </p:nvSpPr>
        <p:spPr bwMode="auto">
          <a:xfrm>
            <a:off x="0" y="3657600"/>
            <a:ext cx="1676400" cy="533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Semantics</a:t>
            </a:r>
          </a:p>
        </p:txBody>
      </p:sp>
      <p:sp>
        <p:nvSpPr>
          <p:cNvPr id="23566" name="Line 11"/>
          <p:cNvSpPr>
            <a:spLocks noChangeShapeType="1"/>
          </p:cNvSpPr>
          <p:nvPr/>
        </p:nvSpPr>
        <p:spPr bwMode="auto">
          <a:xfrm flipH="1" flipV="1">
            <a:off x="1447800" y="3048000"/>
            <a:ext cx="1981200" cy="762000"/>
          </a:xfrm>
          <a:prstGeom prst="line">
            <a:avLst/>
          </a:prstGeom>
          <a:noFill/>
          <a:ln w="38100">
            <a:solidFill>
              <a:schemeClr val="tx1"/>
            </a:solidFill>
            <a:round/>
            <a:headEnd/>
            <a:tailEnd type="triangle" w="med" len="med"/>
          </a:ln>
        </p:spPr>
        <p:txBody>
          <a:bodyPr/>
          <a:lstStyle/>
          <a:p>
            <a:endParaRPr lang="en-US"/>
          </a:p>
        </p:txBody>
      </p:sp>
      <p:sp>
        <p:nvSpPr>
          <p:cNvPr id="23567" name="Line 12"/>
          <p:cNvSpPr>
            <a:spLocks noChangeShapeType="1"/>
          </p:cNvSpPr>
          <p:nvPr/>
        </p:nvSpPr>
        <p:spPr bwMode="auto">
          <a:xfrm flipH="1" flipV="1">
            <a:off x="1676400" y="4038600"/>
            <a:ext cx="1828800" cy="762000"/>
          </a:xfrm>
          <a:prstGeom prst="line">
            <a:avLst/>
          </a:prstGeom>
          <a:noFill/>
          <a:ln w="38100">
            <a:solidFill>
              <a:schemeClr val="tx1"/>
            </a:solidFill>
            <a:round/>
            <a:headEnd/>
            <a:tailEnd type="triangle" w="med" len="med"/>
          </a:ln>
        </p:spPr>
        <p:txBody>
          <a:bodyPr/>
          <a:lstStyle/>
          <a:p>
            <a:endParaRPr lang="en-US"/>
          </a:p>
        </p:txBody>
      </p:sp>
      <p:sp>
        <p:nvSpPr>
          <p:cNvPr id="23568" name="Line 13"/>
          <p:cNvSpPr>
            <a:spLocks noChangeShapeType="1"/>
          </p:cNvSpPr>
          <p:nvPr/>
        </p:nvSpPr>
        <p:spPr bwMode="auto">
          <a:xfrm flipH="1">
            <a:off x="2209800" y="4876800"/>
            <a:ext cx="1295400" cy="457200"/>
          </a:xfrm>
          <a:prstGeom prst="line">
            <a:avLst/>
          </a:prstGeom>
          <a:noFill/>
          <a:ln w="38100">
            <a:solidFill>
              <a:schemeClr val="tx1"/>
            </a:solidFill>
            <a:round/>
            <a:headEnd/>
            <a:tailEnd type="triangle" w="med" len="med"/>
          </a:ln>
        </p:spPr>
        <p:txBody>
          <a:bodyPr/>
          <a:lstStyle/>
          <a:p>
            <a:endParaRPr lang="en-US"/>
          </a:p>
        </p:txBody>
      </p:sp>
      <p:sp>
        <p:nvSpPr>
          <p:cNvPr id="23569" name="Line 14"/>
          <p:cNvSpPr>
            <a:spLocks noChangeShapeType="1"/>
          </p:cNvSpPr>
          <p:nvPr/>
        </p:nvSpPr>
        <p:spPr bwMode="auto">
          <a:xfrm flipH="1">
            <a:off x="1676400" y="2514600"/>
            <a:ext cx="1447800" cy="1371600"/>
          </a:xfrm>
          <a:prstGeom prst="line">
            <a:avLst/>
          </a:prstGeom>
          <a:noFill/>
          <a:ln w="9525">
            <a:solidFill>
              <a:schemeClr val="tx1"/>
            </a:solidFill>
            <a:round/>
            <a:headEnd/>
            <a:tailEnd type="triangle" w="med" len="med"/>
          </a:ln>
        </p:spPr>
        <p:txBody>
          <a:bodyPr/>
          <a:lstStyle/>
          <a:p>
            <a:endParaRPr lang="en-US"/>
          </a:p>
        </p:txBody>
      </p:sp>
      <p:sp>
        <p:nvSpPr>
          <p:cNvPr id="23570" name="Line 15"/>
          <p:cNvSpPr>
            <a:spLocks noChangeShapeType="1"/>
          </p:cNvSpPr>
          <p:nvPr/>
        </p:nvSpPr>
        <p:spPr bwMode="auto">
          <a:xfrm flipH="1">
            <a:off x="2209800" y="2590800"/>
            <a:ext cx="914400" cy="2362200"/>
          </a:xfrm>
          <a:prstGeom prst="line">
            <a:avLst/>
          </a:prstGeom>
          <a:noFill/>
          <a:ln w="9525">
            <a:solidFill>
              <a:schemeClr val="accent2"/>
            </a:solidFill>
            <a:round/>
            <a:headEnd/>
            <a:tailEnd type="triangle" w="med" len="med"/>
          </a:ln>
        </p:spPr>
        <p:txBody>
          <a:bodyPr/>
          <a:lstStyle/>
          <a:p>
            <a:endParaRPr lang="en-US"/>
          </a:p>
        </p:txBody>
      </p:sp>
      <p:sp>
        <p:nvSpPr>
          <p:cNvPr id="23571" name="Line 16"/>
          <p:cNvSpPr>
            <a:spLocks noChangeShapeType="1"/>
          </p:cNvSpPr>
          <p:nvPr/>
        </p:nvSpPr>
        <p:spPr bwMode="auto">
          <a:xfrm flipH="1">
            <a:off x="1676400" y="3962400"/>
            <a:ext cx="1752600" cy="0"/>
          </a:xfrm>
          <a:prstGeom prst="line">
            <a:avLst/>
          </a:prstGeom>
          <a:noFill/>
          <a:ln w="9525">
            <a:solidFill>
              <a:schemeClr val="tx1"/>
            </a:solidFill>
            <a:round/>
            <a:headEnd/>
            <a:tailEnd type="triangle" w="med" len="med"/>
          </a:ln>
        </p:spPr>
        <p:txBody>
          <a:bodyPr/>
          <a:lstStyle/>
          <a:p>
            <a:endParaRPr lang="en-US"/>
          </a:p>
        </p:txBody>
      </p:sp>
      <p:sp>
        <p:nvSpPr>
          <p:cNvPr id="23572" name="Line 17"/>
          <p:cNvSpPr>
            <a:spLocks noChangeShapeType="1"/>
          </p:cNvSpPr>
          <p:nvPr/>
        </p:nvSpPr>
        <p:spPr bwMode="auto">
          <a:xfrm flipH="1">
            <a:off x="2133600" y="4038600"/>
            <a:ext cx="1295400" cy="1143000"/>
          </a:xfrm>
          <a:prstGeom prst="line">
            <a:avLst/>
          </a:prstGeom>
          <a:noFill/>
          <a:ln w="9525">
            <a:solidFill>
              <a:schemeClr val="tx1"/>
            </a:solidFill>
            <a:round/>
            <a:headEnd/>
            <a:tailEnd type="triangle" w="med" len="med"/>
          </a:ln>
        </p:spPr>
        <p:txBody>
          <a:bodyPr/>
          <a:lstStyle/>
          <a:p>
            <a:endParaRPr lang="en-US"/>
          </a:p>
        </p:txBody>
      </p:sp>
      <p:sp>
        <p:nvSpPr>
          <p:cNvPr id="23573" name="Rectangle 18"/>
          <p:cNvSpPr>
            <a:spLocks noChangeArrowheads="1"/>
          </p:cNvSpPr>
          <p:nvPr/>
        </p:nvSpPr>
        <p:spPr bwMode="auto">
          <a:xfrm>
            <a:off x="3352800" y="5694363"/>
            <a:ext cx="5105399" cy="706437"/>
          </a:xfrm>
          <a:prstGeom prst="rect">
            <a:avLst/>
          </a:prstGeom>
          <a:solidFill>
            <a:srgbClr val="CCFFFF"/>
          </a:solidFill>
          <a:ln w="9525">
            <a:noFill/>
            <a:miter lim="800000"/>
            <a:headEnd/>
            <a:tailEnd/>
          </a:ln>
        </p:spPr>
        <p:txBody>
          <a:bodyPr/>
          <a:lstStyle/>
          <a:p>
            <a:pPr marL="342900" indent="-342900">
              <a:spcBef>
                <a:spcPct val="20000"/>
              </a:spcBef>
            </a:pPr>
            <a:r>
              <a:rPr lang="en-US" sz="2400" dirty="0">
                <a:latin typeface="Comic Sans MS" pitchFamily="66" charset="0"/>
              </a:rPr>
              <a:t>AI planners </a:t>
            </a:r>
            <a:r>
              <a:rPr lang="en-US" sz="2000" i="1" dirty="0">
                <a:solidFill>
                  <a:schemeClr val="accent2"/>
                </a:solidFill>
                <a:latin typeface="Comic Sans MS" pitchFamily="66" charset="0"/>
              </a:rPr>
              <a:t>(MDP Markov Decision </a:t>
            </a:r>
            <a:r>
              <a:rPr lang="en-US" sz="2000" i="1" dirty="0" smtClean="0">
                <a:solidFill>
                  <a:schemeClr val="accent2"/>
                </a:solidFill>
                <a:latin typeface="Comic Sans MS" pitchFamily="66" charset="0"/>
              </a:rPr>
              <a:t>Processes, Reinforcement learning)</a:t>
            </a:r>
            <a:endParaRPr lang="en-US" sz="2000" i="1" dirty="0">
              <a:solidFill>
                <a:schemeClr val="accent2"/>
              </a:solidFill>
              <a:latin typeface="Comic Sans MS" pitchFamily="66" charset="0"/>
            </a:endParaRPr>
          </a:p>
        </p:txBody>
      </p:sp>
      <p:sp>
        <p:nvSpPr>
          <p:cNvPr id="23574" name="Line 19"/>
          <p:cNvSpPr>
            <a:spLocks noChangeShapeType="1"/>
          </p:cNvSpPr>
          <p:nvPr/>
        </p:nvSpPr>
        <p:spPr bwMode="auto">
          <a:xfrm flipH="1" flipV="1">
            <a:off x="2209800" y="5486400"/>
            <a:ext cx="1143000" cy="304799"/>
          </a:xfrm>
          <a:prstGeom prst="line">
            <a:avLst/>
          </a:prstGeom>
          <a:noFill/>
          <a:ln w="38100">
            <a:solidFill>
              <a:schemeClr val="tx1"/>
            </a:solidFill>
            <a:round/>
            <a:headEnd/>
            <a:tailEnd type="triangle" w="med" len="med"/>
          </a:ln>
        </p:spPr>
        <p:txBody>
          <a:bodyPr/>
          <a:lstStyle/>
          <a:p>
            <a:endParaRPr lang="en-US"/>
          </a:p>
        </p:txBody>
      </p:sp>
      <p:sp>
        <p:nvSpPr>
          <p:cNvPr id="23575" name="Line 20"/>
          <p:cNvSpPr>
            <a:spLocks noChangeShapeType="1"/>
          </p:cNvSpPr>
          <p:nvPr/>
        </p:nvSpPr>
        <p:spPr bwMode="auto">
          <a:xfrm flipH="1">
            <a:off x="1524000" y="2438400"/>
            <a:ext cx="1600200" cy="533400"/>
          </a:xfrm>
          <a:prstGeom prst="line">
            <a:avLst/>
          </a:prstGeom>
          <a:noFill/>
          <a:ln w="9525">
            <a:solidFill>
              <a:schemeClr val="accent2"/>
            </a:solidFill>
            <a:round/>
            <a:headEnd/>
            <a:tailEnd type="triangle" w="med" len="med"/>
          </a:ln>
        </p:spPr>
        <p:txBody>
          <a:bodyPr/>
          <a:lstStyle/>
          <a:p>
            <a:endParaRPr lang="en-US"/>
          </a:p>
        </p:txBody>
      </p:sp>
      <p:sp>
        <p:nvSpPr>
          <p:cNvPr id="25" name="Rectangle 7"/>
          <p:cNvSpPr>
            <a:spLocks noChangeArrowheads="1"/>
          </p:cNvSpPr>
          <p:nvPr/>
        </p:nvSpPr>
        <p:spPr bwMode="auto">
          <a:xfrm>
            <a:off x="8229600" y="2057400"/>
            <a:ext cx="914400" cy="4038600"/>
          </a:xfrm>
          <a:prstGeom prst="rect">
            <a:avLst/>
          </a:prstGeom>
          <a:solidFill>
            <a:schemeClr val="accent1">
              <a:lumMod val="40000"/>
              <a:lumOff val="60000"/>
            </a:schemeClr>
          </a:solidFill>
          <a:ln w="9525">
            <a:noFill/>
            <a:miter lim="800000"/>
            <a:headEnd/>
            <a:tailEnd/>
          </a:ln>
        </p:spPr>
        <p:txBody>
          <a:bodyPr vert="wordArtVert"/>
          <a:lstStyle/>
          <a:p>
            <a:pPr marL="342900" indent="-342900">
              <a:spcBef>
                <a:spcPct val="20000"/>
              </a:spcBef>
              <a:defRPr/>
            </a:pPr>
            <a:r>
              <a:rPr lang="en-US" sz="2000" b="1" dirty="0">
                <a:solidFill>
                  <a:schemeClr val="accent2"/>
                </a:solidFill>
                <a:latin typeface="Comic Sans MS" pitchFamily="66" charset="0"/>
              </a:rPr>
              <a:t>Machine Learning</a:t>
            </a:r>
          </a:p>
        </p:txBody>
      </p:sp>
      <p:sp>
        <p:nvSpPr>
          <p:cNvPr id="28" name="Line 17"/>
          <p:cNvSpPr>
            <a:spLocks noChangeShapeType="1"/>
          </p:cNvSpPr>
          <p:nvPr/>
        </p:nvSpPr>
        <p:spPr bwMode="auto">
          <a:xfrm flipH="1" flipV="1">
            <a:off x="1524000" y="3276598"/>
            <a:ext cx="1981200" cy="2417763"/>
          </a:xfrm>
          <a:prstGeom prst="line">
            <a:avLst/>
          </a:prstGeom>
          <a:noFill/>
          <a:ln w="9525">
            <a:solidFill>
              <a:schemeClr val="accent2"/>
            </a:solidFill>
            <a:round/>
            <a:headEnd/>
            <a:tailEnd type="triangle" w="med" len="med"/>
          </a:ln>
        </p:spPr>
        <p:txBody>
          <a:bodyPr/>
          <a:lstStyle/>
          <a:p>
            <a:endParaRPr lang="en-US"/>
          </a:p>
        </p:txBody>
      </p:sp>
    </p:spTree>
    <p:extLst>
      <p:ext uri="{BB962C8B-B14F-4D97-AF65-F5344CB8AC3E}">
        <p14:creationId xmlns:p14="http://schemas.microsoft.com/office/powerpoint/2010/main" val="3669126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a:noFill/>
        </p:spPr>
        <p:txBody>
          <a:bodyPr/>
          <a:lstStyle/>
          <a:p>
            <a:fld id="{E0B68ACA-94E7-4F38-B3CF-9D29889C6FD0}" type="datetime1">
              <a:rPr lang="en-US" smtClean="0"/>
              <a:t>1/3/2019</a:t>
            </a:fld>
            <a:endParaRPr lang="en-US" smtClean="0"/>
          </a:p>
        </p:txBody>
      </p:sp>
      <p:sp>
        <p:nvSpPr>
          <p:cNvPr id="6147" name="Footer Placeholder 4"/>
          <p:cNvSpPr>
            <a:spLocks noGrp="1"/>
          </p:cNvSpPr>
          <p:nvPr>
            <p:ph type="ftr" sz="quarter" idx="11"/>
          </p:nvPr>
        </p:nvSpPr>
        <p:spPr>
          <a:noFill/>
        </p:spPr>
        <p:txBody>
          <a:bodyPr/>
          <a:lstStyle/>
          <a:p>
            <a:r>
              <a:rPr lang="en-US" smtClean="0"/>
              <a:t>CPSC 503 – Winter 2019</a:t>
            </a:r>
          </a:p>
        </p:txBody>
      </p:sp>
      <p:sp>
        <p:nvSpPr>
          <p:cNvPr id="6148" name="Slide Number Placeholder 5"/>
          <p:cNvSpPr>
            <a:spLocks noGrp="1"/>
          </p:cNvSpPr>
          <p:nvPr>
            <p:ph type="sldNum" sz="quarter" idx="12"/>
          </p:nvPr>
        </p:nvSpPr>
        <p:spPr>
          <a:noFill/>
        </p:spPr>
        <p:txBody>
          <a:bodyPr/>
          <a:lstStyle/>
          <a:p>
            <a:fld id="{CB820D34-65BD-4F65-93E3-75AB2A34E791}" type="slidenum">
              <a:rPr lang="en-US" smtClean="0"/>
              <a:pPr/>
              <a:t>4</a:t>
            </a:fld>
            <a:endParaRPr lang="en-US" smtClean="0"/>
          </a:p>
        </p:txBody>
      </p:sp>
      <p:sp>
        <p:nvSpPr>
          <p:cNvPr id="6149" name="Rectangle 2"/>
          <p:cNvSpPr>
            <a:spLocks noGrp="1" noChangeArrowheads="1"/>
          </p:cNvSpPr>
          <p:nvPr>
            <p:ph type="title"/>
          </p:nvPr>
        </p:nvSpPr>
        <p:spPr/>
        <p:txBody>
          <a:bodyPr/>
          <a:lstStyle/>
          <a:p>
            <a:pPr eaLnBrk="1" hangingPunct="1"/>
            <a:r>
              <a:rPr lang="en-US" smtClean="0"/>
              <a:t>Sample Useful Tasks</a:t>
            </a:r>
          </a:p>
        </p:txBody>
      </p:sp>
      <p:sp>
        <p:nvSpPr>
          <p:cNvPr id="126979" name="Rectangle 3"/>
          <p:cNvSpPr>
            <a:spLocks noGrp="1" noChangeArrowheads="1"/>
          </p:cNvSpPr>
          <p:nvPr>
            <p:ph type="body" idx="1"/>
          </p:nvPr>
        </p:nvSpPr>
        <p:spPr/>
        <p:txBody>
          <a:bodyPr/>
          <a:lstStyle/>
          <a:p>
            <a:pPr eaLnBrk="1" hangingPunct="1"/>
            <a:r>
              <a:rPr lang="en-US" smtClean="0"/>
              <a:t>Any ideas?</a:t>
            </a:r>
          </a:p>
          <a:p>
            <a:pPr eaLnBrk="1" hangingPunct="1"/>
            <a:endParaRPr lang="en-US" smtClean="0"/>
          </a:p>
          <a:p>
            <a:pPr eaLnBrk="1" hangingPunct="1">
              <a:buFontTx/>
              <a:buNone/>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269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927"/>
            <a:ext cx="7772400" cy="1143000"/>
          </a:xfrm>
        </p:spPr>
        <p:txBody>
          <a:bodyPr/>
          <a:lstStyle/>
          <a:p>
            <a:r>
              <a:rPr lang="en-CA" dirty="0" smtClean="0"/>
              <a:t>Notes on </a:t>
            </a:r>
            <a:r>
              <a:rPr lang="en-CA" dirty="0"/>
              <a:t>M</a:t>
            </a:r>
            <a:r>
              <a:rPr lang="en-CA" dirty="0" smtClean="0"/>
              <a:t>achine Learning</a:t>
            </a:r>
            <a:endParaRPr lang="en-CA" dirty="0"/>
          </a:p>
        </p:txBody>
      </p:sp>
      <p:sp>
        <p:nvSpPr>
          <p:cNvPr id="3" name="Content Placeholder 2"/>
          <p:cNvSpPr>
            <a:spLocks noGrp="1"/>
          </p:cNvSpPr>
          <p:nvPr>
            <p:ph idx="1"/>
          </p:nvPr>
        </p:nvSpPr>
        <p:spPr>
          <a:xfrm>
            <a:off x="304800" y="914399"/>
            <a:ext cx="8458200" cy="4720307"/>
          </a:xfrm>
        </p:spPr>
        <p:txBody>
          <a:bodyPr/>
          <a:lstStyle/>
          <a:p>
            <a:pPr marL="457200" indent="-457200">
              <a:buFont typeface="+mj-lt"/>
              <a:buAutoNum type="arabicPeriod"/>
            </a:pPr>
            <a:r>
              <a:rPr lang="en-CA" sz="2400" dirty="0" smtClean="0"/>
              <a:t>If you have plenty of training data. Neural models offer state of the art performances</a:t>
            </a:r>
          </a:p>
          <a:p>
            <a:pPr marL="457200" indent="-457200">
              <a:buFont typeface="+mj-lt"/>
              <a:buAutoNum type="arabicPeriod"/>
            </a:pPr>
            <a:r>
              <a:rPr lang="en-CA" sz="2400" dirty="0" smtClean="0"/>
              <a:t>Often </a:t>
            </a:r>
            <a:r>
              <a:rPr lang="en-CA" sz="2400" dirty="0" smtClean="0"/>
              <a:t>you can do better by also injecting</a:t>
            </a:r>
          </a:p>
          <a:p>
            <a:pPr marL="914400" lvl="1" indent="-457200">
              <a:buFont typeface="+mj-lt"/>
              <a:buAutoNum type="arabicPeriod"/>
            </a:pPr>
            <a:r>
              <a:rPr lang="en-CA" sz="2000" dirty="0" smtClean="0"/>
              <a:t>Surface features (e.g</a:t>
            </a:r>
            <a:r>
              <a:rPr lang="en-CA" sz="2000" dirty="0" smtClean="0"/>
              <a:t>. from </a:t>
            </a:r>
            <a:r>
              <a:rPr lang="en-CA" sz="2000" dirty="0" smtClean="0"/>
              <a:t>syntactic tree)</a:t>
            </a:r>
          </a:p>
          <a:p>
            <a:pPr marL="914400" lvl="1" indent="-457200">
              <a:buFont typeface="+mj-lt"/>
              <a:buAutoNum type="arabicPeriod"/>
            </a:pPr>
            <a:r>
              <a:rPr lang="en-CA" sz="2000" dirty="0" smtClean="0"/>
              <a:t>Domain knowledge</a:t>
            </a:r>
          </a:p>
          <a:p>
            <a:pPr marL="457200" indent="-457200">
              <a:buFont typeface="+mj-lt"/>
              <a:buAutoNum type="arabicPeriod"/>
            </a:pPr>
            <a:r>
              <a:rPr lang="en-CA" sz="2400" dirty="0" smtClean="0"/>
              <a:t>Often </a:t>
            </a:r>
            <a:r>
              <a:rPr lang="en-CA" sz="2400" dirty="0" smtClean="0"/>
              <a:t>you can do better by integrating neural models with “traditional” models (e.g. Conditional random Fields) </a:t>
            </a:r>
          </a:p>
          <a:p>
            <a:pPr marL="457200" indent="-457200">
              <a:buFont typeface="+mj-lt"/>
              <a:buAutoNum type="arabicPeriod"/>
            </a:pPr>
            <a:r>
              <a:rPr lang="en-CA" sz="2400" dirty="0" smtClean="0"/>
              <a:t>In </a:t>
            </a:r>
            <a:r>
              <a:rPr lang="en-CA" sz="2400" dirty="0" smtClean="0"/>
              <a:t>some applications you may want to trade-off </a:t>
            </a:r>
            <a:r>
              <a:rPr lang="en-CA" sz="2400" dirty="0" smtClean="0"/>
              <a:t>accuracy for transparency </a:t>
            </a:r>
            <a:r>
              <a:rPr lang="en-CA" sz="2400" dirty="0" smtClean="0"/>
              <a:t>&amp; interpretability (neural are poor on this) </a:t>
            </a:r>
            <a:endParaRPr lang="en-CA" sz="2400" dirty="0" smtClean="0"/>
          </a:p>
          <a:p>
            <a:pPr marL="457200" indent="-457200">
              <a:buFont typeface="+mj-lt"/>
              <a:buAutoNum type="arabicPeriod"/>
            </a:pPr>
            <a:r>
              <a:rPr lang="en-CA" sz="2400" dirty="0"/>
              <a:t>S</a:t>
            </a:r>
            <a:r>
              <a:rPr lang="en-CA" sz="2400" dirty="0" smtClean="0"/>
              <a:t>ometimes </a:t>
            </a:r>
            <a:r>
              <a:rPr lang="en-CA" sz="2400" dirty="0" smtClean="0"/>
              <a:t>you just do not have much data… semi-supervised can be an option</a:t>
            </a:r>
          </a:p>
          <a:p>
            <a:endParaRPr lang="en-CA" sz="2400" dirty="0"/>
          </a:p>
        </p:txBody>
      </p:sp>
      <p:sp>
        <p:nvSpPr>
          <p:cNvPr id="4" name="Date Placeholder 3"/>
          <p:cNvSpPr>
            <a:spLocks noGrp="1"/>
          </p:cNvSpPr>
          <p:nvPr>
            <p:ph type="dt" sz="half" idx="10"/>
          </p:nvPr>
        </p:nvSpPr>
        <p:spPr/>
        <p:txBody>
          <a:bodyPr/>
          <a:lstStyle/>
          <a:p>
            <a:pPr>
              <a:defRPr/>
            </a:pPr>
            <a:fld id="{5A164D64-A5A0-407D-85BB-440DA050CEEF}" type="datetime1">
              <a:rPr lang="en-US" smtClean="0"/>
              <a:t>1/3/2019</a:t>
            </a:fld>
            <a:endParaRPr lang="en-US"/>
          </a:p>
        </p:txBody>
      </p:sp>
      <p:sp>
        <p:nvSpPr>
          <p:cNvPr id="5" name="Footer Placeholder 4"/>
          <p:cNvSpPr>
            <a:spLocks noGrp="1"/>
          </p:cNvSpPr>
          <p:nvPr>
            <p:ph type="ftr" sz="quarter" idx="11"/>
          </p:nvPr>
        </p:nvSpPr>
        <p:spPr/>
        <p:txBody>
          <a:bodyPr/>
          <a:lstStyle/>
          <a:p>
            <a:pPr>
              <a:defRPr/>
            </a:pPr>
            <a:r>
              <a:rPr lang="en-US" smtClean="0"/>
              <a:t>CPSC 503 – Winter 2019</a:t>
            </a:r>
            <a:endParaRPr lang="en-US" dirty="0"/>
          </a:p>
        </p:txBody>
      </p:sp>
      <p:sp>
        <p:nvSpPr>
          <p:cNvPr id="6" name="Slide Number Placeholder 5"/>
          <p:cNvSpPr>
            <a:spLocks noGrp="1"/>
          </p:cNvSpPr>
          <p:nvPr>
            <p:ph type="sldNum" sz="quarter" idx="12"/>
          </p:nvPr>
        </p:nvSpPr>
        <p:spPr/>
        <p:txBody>
          <a:bodyPr/>
          <a:lstStyle/>
          <a:p>
            <a:pPr>
              <a:defRPr/>
            </a:pPr>
            <a:fld id="{733377DE-8ED9-4FDE-BEC3-62F7799D18AA}" type="slidenum">
              <a:rPr lang="en-US" smtClean="0"/>
              <a:pPr>
                <a:defRPr/>
              </a:pPr>
              <a:t>40</a:t>
            </a:fld>
            <a:endParaRPr lang="en-US"/>
          </a:p>
        </p:txBody>
      </p:sp>
      <p:sp>
        <p:nvSpPr>
          <p:cNvPr id="7" name="TextBox 6"/>
          <p:cNvSpPr txBox="1"/>
          <p:nvPr/>
        </p:nvSpPr>
        <p:spPr>
          <a:xfrm>
            <a:off x="5002006" y="2494259"/>
            <a:ext cx="3732753" cy="369332"/>
          </a:xfrm>
          <a:prstGeom prst="rect">
            <a:avLst/>
          </a:prstGeom>
          <a:noFill/>
        </p:spPr>
        <p:txBody>
          <a:bodyPr wrap="none" rtlCol="0">
            <a:spAutoFit/>
          </a:bodyPr>
          <a:lstStyle/>
          <a:p>
            <a:r>
              <a:rPr lang="en-CA" sz="1800" b="1" dirty="0" smtClean="0">
                <a:solidFill>
                  <a:srgbClr val="FF0000"/>
                </a:solidFill>
              </a:rPr>
              <a:t>So we need to study these structures</a:t>
            </a:r>
            <a:endParaRPr lang="en-CA" sz="1800" b="1" dirty="0">
              <a:solidFill>
                <a:srgbClr val="FF0000"/>
              </a:solidFill>
            </a:endParaRPr>
          </a:p>
        </p:txBody>
      </p:sp>
      <p:sp>
        <p:nvSpPr>
          <p:cNvPr id="8" name="TextBox 7"/>
          <p:cNvSpPr txBox="1"/>
          <p:nvPr/>
        </p:nvSpPr>
        <p:spPr>
          <a:xfrm>
            <a:off x="5105398" y="3669500"/>
            <a:ext cx="3429144" cy="369332"/>
          </a:xfrm>
          <a:prstGeom prst="rect">
            <a:avLst/>
          </a:prstGeom>
          <a:noFill/>
        </p:spPr>
        <p:txBody>
          <a:bodyPr wrap="none" rtlCol="0">
            <a:spAutoFit/>
          </a:bodyPr>
          <a:lstStyle/>
          <a:p>
            <a:r>
              <a:rPr lang="en-CA" sz="1800" b="1" dirty="0" smtClean="0">
                <a:solidFill>
                  <a:srgbClr val="FF0000"/>
                </a:solidFill>
              </a:rPr>
              <a:t>So we need to study these models</a:t>
            </a:r>
            <a:endParaRPr lang="en-CA" sz="1800" b="1" dirty="0">
              <a:solidFill>
                <a:srgbClr val="FF0000"/>
              </a:solidFill>
            </a:endParaRPr>
          </a:p>
        </p:txBody>
      </p:sp>
      <p:sp>
        <p:nvSpPr>
          <p:cNvPr id="9" name="TextBox 8"/>
          <p:cNvSpPr txBox="1"/>
          <p:nvPr/>
        </p:nvSpPr>
        <p:spPr>
          <a:xfrm>
            <a:off x="5152688" y="4844742"/>
            <a:ext cx="3567323" cy="369332"/>
          </a:xfrm>
          <a:prstGeom prst="rect">
            <a:avLst/>
          </a:prstGeom>
          <a:noFill/>
        </p:spPr>
        <p:txBody>
          <a:bodyPr wrap="none" rtlCol="0">
            <a:spAutoFit/>
          </a:bodyPr>
          <a:lstStyle/>
          <a:p>
            <a:r>
              <a:rPr lang="en-CA" sz="1800" b="1" dirty="0" smtClean="0">
                <a:solidFill>
                  <a:srgbClr val="FF0000"/>
                </a:solidFill>
              </a:rPr>
              <a:t>Explore this in readings + projects</a:t>
            </a:r>
            <a:endParaRPr lang="en-CA" sz="1800" b="1" dirty="0">
              <a:solidFill>
                <a:srgbClr val="FF0000"/>
              </a:solidFill>
            </a:endParaRPr>
          </a:p>
        </p:txBody>
      </p:sp>
      <p:sp>
        <p:nvSpPr>
          <p:cNvPr id="10" name="TextBox 9"/>
          <p:cNvSpPr txBox="1"/>
          <p:nvPr/>
        </p:nvSpPr>
        <p:spPr>
          <a:xfrm>
            <a:off x="6251545" y="1256901"/>
            <a:ext cx="817853" cy="461665"/>
          </a:xfrm>
          <a:prstGeom prst="rect">
            <a:avLst/>
          </a:prstGeom>
          <a:noFill/>
        </p:spPr>
        <p:txBody>
          <a:bodyPr wrap="none" rtlCol="0">
            <a:spAutoFit/>
          </a:bodyPr>
          <a:lstStyle/>
          <a:p>
            <a:r>
              <a:rPr lang="en-CA" sz="2400" b="1" dirty="0" smtClean="0">
                <a:solidFill>
                  <a:srgbClr val="FF0000"/>
                </a:solidFill>
              </a:rPr>
              <a:t>BUT</a:t>
            </a:r>
            <a:endParaRPr lang="en-CA" sz="2400" b="1" dirty="0">
              <a:solidFill>
                <a:srgbClr val="FF0000"/>
              </a:solidFill>
            </a:endParaRPr>
          </a:p>
        </p:txBody>
      </p:sp>
    </p:spTree>
    <p:extLst>
      <p:ext uri="{BB962C8B-B14F-4D97-AF65-F5344CB8AC3E}">
        <p14:creationId xmlns:p14="http://schemas.microsoft.com/office/powerpoint/2010/main" val="331742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7917"/>
            <a:ext cx="8915400" cy="1143000"/>
          </a:xfrm>
        </p:spPr>
        <p:txBody>
          <a:bodyPr/>
          <a:lstStyle/>
          <a:p>
            <a:r>
              <a:rPr lang="en-CA" sz="4000" dirty="0" smtClean="0"/>
              <a:t>Example of point </a:t>
            </a:r>
            <a:r>
              <a:rPr lang="en-CA" sz="4000" dirty="0" smtClean="0"/>
              <a:t>3 </a:t>
            </a:r>
            <a:r>
              <a:rPr lang="en-CA" sz="4000" dirty="0" smtClean="0"/>
              <a:t>for </a:t>
            </a:r>
            <a:r>
              <a:rPr lang="en-CA" sz="4000" dirty="0" smtClean="0"/>
              <a:t>Pragmatics </a:t>
            </a:r>
            <a:endParaRPr lang="en-CA" sz="4000" dirty="0"/>
          </a:p>
        </p:txBody>
      </p:sp>
      <p:sp>
        <p:nvSpPr>
          <p:cNvPr id="3" name="Content Placeholder 2"/>
          <p:cNvSpPr>
            <a:spLocks noGrp="1"/>
          </p:cNvSpPr>
          <p:nvPr>
            <p:ph idx="1"/>
          </p:nvPr>
        </p:nvSpPr>
        <p:spPr>
          <a:xfrm>
            <a:off x="0" y="1219200"/>
            <a:ext cx="9144000" cy="4114800"/>
          </a:xfrm>
        </p:spPr>
        <p:txBody>
          <a:bodyPr/>
          <a:lstStyle/>
          <a:p>
            <a:r>
              <a:rPr lang="en-CA" b="1" dirty="0"/>
              <a:t>Speech Act Modeling of Written Asynchronous Conversations: A </a:t>
            </a:r>
            <a:r>
              <a:rPr lang="en-CA" b="1" dirty="0">
                <a:solidFill>
                  <a:srgbClr val="FF0000"/>
                </a:solidFill>
              </a:rPr>
              <a:t>Neural</a:t>
            </a:r>
            <a:r>
              <a:rPr lang="en-CA" b="1" dirty="0"/>
              <a:t> </a:t>
            </a:r>
            <a:r>
              <a:rPr lang="en-CA" b="1" dirty="0">
                <a:solidFill>
                  <a:srgbClr val="7030A0"/>
                </a:solidFill>
              </a:rPr>
              <a:t>CRF</a:t>
            </a:r>
            <a:r>
              <a:rPr lang="en-CA" b="1" dirty="0"/>
              <a:t> Approach </a:t>
            </a:r>
            <a:r>
              <a:rPr lang="en-CA" sz="2400" dirty="0"/>
              <a:t/>
            </a:r>
            <a:br>
              <a:rPr lang="en-CA" sz="2400" dirty="0"/>
            </a:br>
            <a:r>
              <a:rPr lang="en-CA" sz="2400" dirty="0" err="1"/>
              <a:t>Shafiq</a:t>
            </a:r>
            <a:r>
              <a:rPr lang="en-CA" sz="2400" dirty="0"/>
              <a:t> </a:t>
            </a:r>
            <a:r>
              <a:rPr lang="en-CA" sz="2400" dirty="0" err="1"/>
              <a:t>Joty</a:t>
            </a:r>
            <a:r>
              <a:rPr lang="en-CA" sz="2400" dirty="0"/>
              <a:t>, and </a:t>
            </a:r>
            <a:r>
              <a:rPr lang="en-CA" sz="2400" dirty="0" err="1"/>
              <a:t>Tasnim</a:t>
            </a:r>
            <a:r>
              <a:rPr lang="en-CA" sz="2400" dirty="0"/>
              <a:t> </a:t>
            </a:r>
            <a:r>
              <a:rPr lang="en-CA" sz="2400" dirty="0" err="1"/>
              <a:t>Mohiuddin</a:t>
            </a:r>
            <a:r>
              <a:rPr lang="en-CA" sz="2400" dirty="0"/>
              <a:t>. In </a:t>
            </a:r>
            <a:r>
              <a:rPr lang="en-CA" sz="2400" i="1" dirty="0">
                <a:solidFill>
                  <a:srgbClr val="FF0000"/>
                </a:solidFill>
              </a:rPr>
              <a:t>Computational Linguistics</a:t>
            </a:r>
            <a:r>
              <a:rPr lang="en-CA" sz="2400" i="1" dirty="0"/>
              <a:t> (Special Issue on Language in Social Media, Exploiting discourse and other contextual information)</a:t>
            </a:r>
            <a:r>
              <a:rPr lang="en-CA" sz="2400" dirty="0"/>
              <a:t> : </a:t>
            </a:r>
            <a:r>
              <a:rPr lang="en-CA" sz="2400" dirty="0" smtClean="0"/>
              <a:t>2018.</a:t>
            </a:r>
          </a:p>
          <a:p>
            <a:r>
              <a:rPr lang="en-CA" sz="2400" b="1" dirty="0" smtClean="0">
                <a:solidFill>
                  <a:srgbClr val="7030A0"/>
                </a:solidFill>
              </a:rPr>
              <a:t>CRF are probabilistic graphical models !</a:t>
            </a:r>
            <a:endParaRPr lang="en-CA" sz="1800" b="1" dirty="0">
              <a:solidFill>
                <a:srgbClr val="7030A0"/>
              </a:solidFill>
            </a:endParaRPr>
          </a:p>
        </p:txBody>
      </p:sp>
      <p:sp>
        <p:nvSpPr>
          <p:cNvPr id="4" name="Date Placeholder 3"/>
          <p:cNvSpPr>
            <a:spLocks noGrp="1"/>
          </p:cNvSpPr>
          <p:nvPr>
            <p:ph type="dt" sz="half" idx="10"/>
          </p:nvPr>
        </p:nvSpPr>
        <p:spPr/>
        <p:txBody>
          <a:bodyPr/>
          <a:lstStyle/>
          <a:p>
            <a:pPr>
              <a:defRPr/>
            </a:pPr>
            <a:fld id="{5A164D64-A5A0-407D-85BB-440DA050CEEF}" type="datetime1">
              <a:rPr lang="en-US" smtClean="0"/>
              <a:t>1/7/2019</a:t>
            </a:fld>
            <a:endParaRPr lang="en-US"/>
          </a:p>
        </p:txBody>
      </p:sp>
      <p:sp>
        <p:nvSpPr>
          <p:cNvPr id="5" name="Footer Placeholder 4"/>
          <p:cNvSpPr>
            <a:spLocks noGrp="1"/>
          </p:cNvSpPr>
          <p:nvPr>
            <p:ph type="ftr" sz="quarter" idx="11"/>
          </p:nvPr>
        </p:nvSpPr>
        <p:spPr>
          <a:xfrm>
            <a:off x="3657600" y="6553200"/>
            <a:ext cx="3124200" cy="304800"/>
          </a:xfrm>
        </p:spPr>
        <p:txBody>
          <a:bodyPr/>
          <a:lstStyle/>
          <a:p>
            <a:pPr>
              <a:defRPr/>
            </a:pPr>
            <a:r>
              <a:rPr lang="en-US" dirty="0" smtClean="0"/>
              <a:t>CPSC </a:t>
            </a:r>
            <a:r>
              <a:rPr lang="en-US" dirty="0" smtClean="0"/>
              <a:t>503 – Winter 2019</a:t>
            </a:r>
            <a:endParaRPr lang="en-US" dirty="0"/>
          </a:p>
        </p:txBody>
      </p:sp>
      <p:sp>
        <p:nvSpPr>
          <p:cNvPr id="6" name="Slide Number Placeholder 5"/>
          <p:cNvSpPr>
            <a:spLocks noGrp="1"/>
          </p:cNvSpPr>
          <p:nvPr>
            <p:ph type="sldNum" sz="quarter" idx="12"/>
          </p:nvPr>
        </p:nvSpPr>
        <p:spPr/>
        <p:txBody>
          <a:bodyPr/>
          <a:lstStyle/>
          <a:p>
            <a:pPr>
              <a:defRPr/>
            </a:pPr>
            <a:fld id="{733377DE-8ED9-4FDE-BEC3-62F7799D18AA}" type="slidenum">
              <a:rPr lang="en-US" smtClean="0"/>
              <a:pPr>
                <a:defRPr/>
              </a:pPr>
              <a:t>41</a:t>
            </a:fld>
            <a:endParaRPr lang="en-US"/>
          </a:p>
        </p:txBody>
      </p:sp>
    </p:spTree>
    <p:extLst>
      <p:ext uri="{BB962C8B-B14F-4D97-AF65-F5344CB8AC3E}">
        <p14:creationId xmlns:p14="http://schemas.microsoft.com/office/powerpoint/2010/main" val="2686039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143000"/>
          </a:xfrm>
        </p:spPr>
        <p:txBody>
          <a:bodyPr/>
          <a:lstStyle/>
          <a:p>
            <a:r>
              <a:rPr lang="en-CA" sz="4000" dirty="0" smtClean="0"/>
              <a:t>Example of point 4 for NLG </a:t>
            </a:r>
            <a:endParaRPr lang="en-CA" sz="4000" dirty="0"/>
          </a:p>
        </p:txBody>
      </p:sp>
      <p:sp>
        <p:nvSpPr>
          <p:cNvPr id="3" name="Content Placeholder 2"/>
          <p:cNvSpPr>
            <a:spLocks noGrp="1"/>
          </p:cNvSpPr>
          <p:nvPr>
            <p:ph idx="1"/>
          </p:nvPr>
        </p:nvSpPr>
        <p:spPr>
          <a:xfrm>
            <a:off x="-76200" y="685800"/>
            <a:ext cx="9144000" cy="4114800"/>
          </a:xfrm>
        </p:spPr>
        <p:txBody>
          <a:bodyPr/>
          <a:lstStyle/>
          <a:p>
            <a:r>
              <a:rPr lang="en-CA" sz="2400" b="1" dirty="0"/>
              <a:t>Learning Neural Templates for Text Generation</a:t>
            </a:r>
            <a:r>
              <a:rPr lang="en-CA" sz="2400" dirty="0"/>
              <a:t>. Sam Wiseman, Stuart </a:t>
            </a:r>
            <a:r>
              <a:rPr lang="en-CA" sz="2400" dirty="0" err="1"/>
              <a:t>Shieber</a:t>
            </a:r>
            <a:r>
              <a:rPr lang="en-CA" sz="2400" dirty="0"/>
              <a:t> and Alexander </a:t>
            </a:r>
            <a:r>
              <a:rPr lang="en-CA" sz="2400" dirty="0" smtClean="0"/>
              <a:t>Rush </a:t>
            </a:r>
            <a:r>
              <a:rPr lang="en-CA" sz="2400" dirty="0" smtClean="0">
                <a:solidFill>
                  <a:srgbClr val="FF0000"/>
                </a:solidFill>
              </a:rPr>
              <a:t>EMNLP (Nov) 2018</a:t>
            </a:r>
            <a:endParaRPr lang="en-CA" sz="2400" dirty="0">
              <a:solidFill>
                <a:srgbClr val="FF0000"/>
              </a:solidFill>
            </a:endParaRPr>
          </a:p>
          <a:p>
            <a:r>
              <a:rPr lang="en-CA" sz="2400" dirty="0" smtClean="0"/>
              <a:t>While </a:t>
            </a:r>
            <a:r>
              <a:rPr lang="en-CA" sz="2400" dirty="0"/>
              <a:t>neural, encoder-decoder models have had significant empirical success in text generation, there remain several unaddressed problems with this style of generation. </a:t>
            </a:r>
            <a:r>
              <a:rPr lang="en-CA" sz="2400" dirty="0" smtClean="0">
                <a:solidFill>
                  <a:srgbClr val="FF0000"/>
                </a:solidFill>
              </a:rPr>
              <a:t>Encoder decoder </a:t>
            </a:r>
            <a:r>
              <a:rPr lang="en-CA" sz="2400" dirty="0">
                <a:solidFill>
                  <a:srgbClr val="FF0000"/>
                </a:solidFill>
              </a:rPr>
              <a:t>models are largely (a) uninterpretable, and (b) difficult to control in terms of their phrasing or content. This work proposes </a:t>
            </a:r>
            <a:r>
              <a:rPr lang="en-CA" sz="2400" b="1" dirty="0">
                <a:solidFill>
                  <a:srgbClr val="FF0000"/>
                </a:solidFill>
              </a:rPr>
              <a:t>a neural generation system using a hidden </a:t>
            </a:r>
            <a:r>
              <a:rPr lang="en-CA" sz="2400" b="1" dirty="0" err="1">
                <a:solidFill>
                  <a:srgbClr val="FF0000"/>
                </a:solidFill>
              </a:rPr>
              <a:t>semimarkov</a:t>
            </a:r>
            <a:r>
              <a:rPr lang="en-CA" sz="2400" b="1" dirty="0">
                <a:solidFill>
                  <a:srgbClr val="FF0000"/>
                </a:solidFill>
              </a:rPr>
              <a:t> model (HSMM) decoder</a:t>
            </a:r>
            <a:r>
              <a:rPr lang="en-CA" sz="2400" dirty="0"/>
              <a:t>, which learns latent, discrete templates jointly with learning to generate. We show that this model learns useful templates, and that these templates </a:t>
            </a:r>
            <a:r>
              <a:rPr lang="en-CA" sz="2400" b="1" dirty="0"/>
              <a:t>make generation both more interpretable and controllable</a:t>
            </a:r>
            <a:r>
              <a:rPr lang="en-CA" sz="2400" dirty="0"/>
              <a:t>. Furthermore, we show that this approach scales to real data sets and achieves strong performance nearing that of </a:t>
            </a:r>
            <a:r>
              <a:rPr lang="en-CA" sz="2400" dirty="0" smtClean="0"/>
              <a:t>encoder decoder </a:t>
            </a:r>
            <a:r>
              <a:rPr lang="en-CA" sz="2400" dirty="0"/>
              <a:t>text generation models. </a:t>
            </a:r>
          </a:p>
        </p:txBody>
      </p:sp>
      <p:sp>
        <p:nvSpPr>
          <p:cNvPr id="4" name="Date Placeholder 3"/>
          <p:cNvSpPr>
            <a:spLocks noGrp="1"/>
          </p:cNvSpPr>
          <p:nvPr>
            <p:ph type="dt" sz="half" idx="10"/>
          </p:nvPr>
        </p:nvSpPr>
        <p:spPr/>
        <p:txBody>
          <a:bodyPr/>
          <a:lstStyle/>
          <a:p>
            <a:pPr>
              <a:defRPr/>
            </a:pPr>
            <a:fld id="{5A164D64-A5A0-407D-85BB-440DA050CEEF}" type="datetime1">
              <a:rPr lang="en-US" smtClean="0"/>
              <a:t>1/7/2019</a:t>
            </a:fld>
            <a:endParaRPr lang="en-US"/>
          </a:p>
        </p:txBody>
      </p:sp>
      <p:sp>
        <p:nvSpPr>
          <p:cNvPr id="5" name="Footer Placeholder 4"/>
          <p:cNvSpPr>
            <a:spLocks noGrp="1"/>
          </p:cNvSpPr>
          <p:nvPr>
            <p:ph type="ftr" sz="quarter" idx="11"/>
          </p:nvPr>
        </p:nvSpPr>
        <p:spPr>
          <a:xfrm>
            <a:off x="3657600" y="6553200"/>
            <a:ext cx="3124200" cy="304800"/>
          </a:xfrm>
        </p:spPr>
        <p:txBody>
          <a:bodyPr/>
          <a:lstStyle/>
          <a:p>
            <a:pPr>
              <a:defRPr/>
            </a:pPr>
            <a:r>
              <a:rPr lang="en-US" dirty="0" smtClean="0"/>
              <a:t>CPSC </a:t>
            </a:r>
            <a:r>
              <a:rPr lang="en-US" dirty="0" smtClean="0"/>
              <a:t>503 – Winter 2019</a:t>
            </a:r>
            <a:endParaRPr lang="en-US" dirty="0"/>
          </a:p>
        </p:txBody>
      </p:sp>
      <p:sp>
        <p:nvSpPr>
          <p:cNvPr id="6" name="Slide Number Placeholder 5"/>
          <p:cNvSpPr>
            <a:spLocks noGrp="1"/>
          </p:cNvSpPr>
          <p:nvPr>
            <p:ph type="sldNum" sz="quarter" idx="12"/>
          </p:nvPr>
        </p:nvSpPr>
        <p:spPr/>
        <p:txBody>
          <a:bodyPr/>
          <a:lstStyle/>
          <a:p>
            <a:pPr>
              <a:defRPr/>
            </a:pPr>
            <a:fld id="{733377DE-8ED9-4FDE-BEC3-62F7799D18AA}" type="slidenum">
              <a:rPr lang="en-US" smtClean="0"/>
              <a:pPr>
                <a:defRPr/>
              </a:pPr>
              <a:t>42</a:t>
            </a:fld>
            <a:endParaRPr lang="en-US"/>
          </a:p>
        </p:txBody>
      </p:sp>
    </p:spTree>
    <p:extLst>
      <p:ext uri="{BB962C8B-B14F-4D97-AF65-F5344CB8AC3E}">
        <p14:creationId xmlns:p14="http://schemas.microsoft.com/office/powerpoint/2010/main" val="10994436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927"/>
            <a:ext cx="7772400" cy="1143000"/>
          </a:xfrm>
        </p:spPr>
        <p:txBody>
          <a:bodyPr/>
          <a:lstStyle/>
          <a:p>
            <a:r>
              <a:rPr lang="en-CA" dirty="0" smtClean="0"/>
              <a:t>Notes on </a:t>
            </a:r>
            <a:r>
              <a:rPr lang="en-CA" dirty="0"/>
              <a:t>M</a:t>
            </a:r>
            <a:r>
              <a:rPr lang="en-CA" dirty="0" smtClean="0"/>
              <a:t>achine Learning</a:t>
            </a:r>
            <a:endParaRPr lang="en-CA" dirty="0"/>
          </a:p>
        </p:txBody>
      </p:sp>
      <p:sp>
        <p:nvSpPr>
          <p:cNvPr id="3" name="Content Placeholder 2"/>
          <p:cNvSpPr>
            <a:spLocks noGrp="1"/>
          </p:cNvSpPr>
          <p:nvPr>
            <p:ph idx="1"/>
          </p:nvPr>
        </p:nvSpPr>
        <p:spPr>
          <a:xfrm>
            <a:off x="342900" y="1528093"/>
            <a:ext cx="8458200" cy="4720307"/>
          </a:xfrm>
        </p:spPr>
        <p:txBody>
          <a:bodyPr/>
          <a:lstStyle/>
          <a:p>
            <a:r>
              <a:rPr lang="en-CA" sz="2400" dirty="0" smtClean="0"/>
              <a:t>Multi-task learning ….</a:t>
            </a:r>
          </a:p>
          <a:p>
            <a:r>
              <a:rPr lang="en-CA" sz="2400" dirty="0" smtClean="0"/>
              <a:t>Transfer Learning …..</a:t>
            </a:r>
          </a:p>
          <a:p>
            <a:endParaRPr lang="en-CA" sz="2400" dirty="0"/>
          </a:p>
        </p:txBody>
      </p:sp>
      <p:sp>
        <p:nvSpPr>
          <p:cNvPr id="4" name="Date Placeholder 3"/>
          <p:cNvSpPr>
            <a:spLocks noGrp="1"/>
          </p:cNvSpPr>
          <p:nvPr>
            <p:ph type="dt" sz="half" idx="10"/>
          </p:nvPr>
        </p:nvSpPr>
        <p:spPr/>
        <p:txBody>
          <a:bodyPr/>
          <a:lstStyle/>
          <a:p>
            <a:pPr>
              <a:defRPr/>
            </a:pPr>
            <a:fld id="{5A164D64-A5A0-407D-85BB-440DA050CEEF}" type="datetime1">
              <a:rPr lang="en-US" smtClean="0"/>
              <a:t>1/3/2019</a:t>
            </a:fld>
            <a:endParaRPr lang="en-US"/>
          </a:p>
        </p:txBody>
      </p:sp>
      <p:sp>
        <p:nvSpPr>
          <p:cNvPr id="5" name="Footer Placeholder 4"/>
          <p:cNvSpPr>
            <a:spLocks noGrp="1"/>
          </p:cNvSpPr>
          <p:nvPr>
            <p:ph type="ftr" sz="quarter" idx="11"/>
          </p:nvPr>
        </p:nvSpPr>
        <p:spPr/>
        <p:txBody>
          <a:bodyPr/>
          <a:lstStyle/>
          <a:p>
            <a:pPr>
              <a:defRPr/>
            </a:pPr>
            <a:r>
              <a:rPr lang="en-US" smtClean="0"/>
              <a:t>CPSC 503 – Winter 2019</a:t>
            </a:r>
            <a:endParaRPr lang="en-US" dirty="0"/>
          </a:p>
        </p:txBody>
      </p:sp>
      <p:sp>
        <p:nvSpPr>
          <p:cNvPr id="6" name="Slide Number Placeholder 5"/>
          <p:cNvSpPr>
            <a:spLocks noGrp="1"/>
          </p:cNvSpPr>
          <p:nvPr>
            <p:ph type="sldNum" sz="quarter" idx="12"/>
          </p:nvPr>
        </p:nvSpPr>
        <p:spPr/>
        <p:txBody>
          <a:bodyPr/>
          <a:lstStyle/>
          <a:p>
            <a:pPr>
              <a:defRPr/>
            </a:pPr>
            <a:fld id="{733377DE-8ED9-4FDE-BEC3-62F7799D18AA}" type="slidenum">
              <a:rPr lang="en-US" smtClean="0"/>
              <a:pPr>
                <a:defRPr/>
              </a:pPr>
              <a:t>43</a:t>
            </a:fld>
            <a:endParaRPr lang="en-US"/>
          </a:p>
        </p:txBody>
      </p:sp>
      <p:sp>
        <p:nvSpPr>
          <p:cNvPr id="7" name="TextBox 6"/>
          <p:cNvSpPr txBox="1"/>
          <p:nvPr/>
        </p:nvSpPr>
        <p:spPr>
          <a:xfrm>
            <a:off x="5002006" y="2494259"/>
            <a:ext cx="3166251" cy="338554"/>
          </a:xfrm>
          <a:prstGeom prst="rect">
            <a:avLst/>
          </a:prstGeom>
          <a:noFill/>
        </p:spPr>
        <p:txBody>
          <a:bodyPr wrap="none" rtlCol="0">
            <a:spAutoFit/>
          </a:bodyPr>
          <a:lstStyle/>
          <a:p>
            <a:r>
              <a:rPr lang="en-CA" dirty="0" smtClean="0"/>
              <a:t>So we need to study these structures</a:t>
            </a:r>
            <a:endParaRPr lang="en-CA" dirty="0"/>
          </a:p>
        </p:txBody>
      </p:sp>
      <p:sp>
        <p:nvSpPr>
          <p:cNvPr id="8" name="TextBox 7"/>
          <p:cNvSpPr txBox="1"/>
          <p:nvPr/>
        </p:nvSpPr>
        <p:spPr>
          <a:xfrm>
            <a:off x="5105398" y="3754139"/>
            <a:ext cx="2959465" cy="338554"/>
          </a:xfrm>
          <a:prstGeom prst="rect">
            <a:avLst/>
          </a:prstGeom>
          <a:noFill/>
        </p:spPr>
        <p:txBody>
          <a:bodyPr wrap="none" rtlCol="0">
            <a:spAutoFit/>
          </a:bodyPr>
          <a:lstStyle/>
          <a:p>
            <a:r>
              <a:rPr lang="en-CA" dirty="0" smtClean="0"/>
              <a:t>So we need to study these models</a:t>
            </a:r>
            <a:endParaRPr lang="en-CA" dirty="0"/>
          </a:p>
        </p:txBody>
      </p:sp>
      <p:sp>
        <p:nvSpPr>
          <p:cNvPr id="9" name="TextBox 8"/>
          <p:cNvSpPr txBox="1"/>
          <p:nvPr/>
        </p:nvSpPr>
        <p:spPr>
          <a:xfrm>
            <a:off x="5152688" y="4844742"/>
            <a:ext cx="3015569" cy="338554"/>
          </a:xfrm>
          <a:prstGeom prst="rect">
            <a:avLst/>
          </a:prstGeom>
          <a:noFill/>
        </p:spPr>
        <p:txBody>
          <a:bodyPr wrap="none" rtlCol="0">
            <a:spAutoFit/>
          </a:bodyPr>
          <a:lstStyle/>
          <a:p>
            <a:r>
              <a:rPr lang="en-CA" dirty="0" smtClean="0"/>
              <a:t>Explore this in readings + projects</a:t>
            </a:r>
            <a:endParaRPr lang="en-CA" dirty="0"/>
          </a:p>
        </p:txBody>
      </p:sp>
    </p:spTree>
    <p:extLst>
      <p:ext uri="{BB962C8B-B14F-4D97-AF65-F5344CB8AC3E}">
        <p14:creationId xmlns:p14="http://schemas.microsoft.com/office/powerpoint/2010/main" val="39184569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927"/>
            <a:ext cx="7772400" cy="1143000"/>
          </a:xfrm>
        </p:spPr>
        <p:txBody>
          <a:bodyPr/>
          <a:lstStyle/>
          <a:p>
            <a:r>
              <a:rPr lang="en-CA" dirty="0" smtClean="0"/>
              <a:t>Notes on </a:t>
            </a:r>
            <a:r>
              <a:rPr lang="en-CA" dirty="0"/>
              <a:t>M</a:t>
            </a:r>
            <a:r>
              <a:rPr lang="en-CA" dirty="0" smtClean="0"/>
              <a:t>achine Learning</a:t>
            </a:r>
            <a:endParaRPr lang="en-CA" dirty="0"/>
          </a:p>
        </p:txBody>
      </p:sp>
      <p:sp>
        <p:nvSpPr>
          <p:cNvPr id="3" name="Content Placeholder 2"/>
          <p:cNvSpPr>
            <a:spLocks noGrp="1"/>
          </p:cNvSpPr>
          <p:nvPr>
            <p:ph idx="1"/>
          </p:nvPr>
        </p:nvSpPr>
        <p:spPr>
          <a:xfrm>
            <a:off x="306457" y="990600"/>
            <a:ext cx="8801100" cy="4876800"/>
          </a:xfrm>
        </p:spPr>
        <p:txBody>
          <a:bodyPr/>
          <a:lstStyle/>
          <a:p>
            <a:pPr marL="0" indent="0">
              <a:buNone/>
            </a:pPr>
            <a:r>
              <a:rPr lang="en-CA" sz="2400" dirty="0" smtClean="0"/>
              <a:t>6. Sometimes </a:t>
            </a:r>
            <a:r>
              <a:rPr lang="en-CA" sz="2400" dirty="0" smtClean="0"/>
              <a:t>well known symbolic formal systems (models and inference algorithms) support the interpretation of current neural models as well as </a:t>
            </a:r>
            <a:r>
              <a:rPr lang="en-CA" sz="2400" b="1" dirty="0"/>
              <a:t>facilitates the development of new ones</a:t>
            </a:r>
          </a:p>
          <a:p>
            <a:endParaRPr lang="en-CA" sz="2400" dirty="0" smtClean="0"/>
          </a:p>
          <a:p>
            <a:r>
              <a:rPr lang="en-CA" sz="2400" dirty="0" smtClean="0"/>
              <a:t>Rational </a:t>
            </a:r>
            <a:r>
              <a:rPr lang="en-CA" sz="2400" dirty="0"/>
              <a:t>Recurrences. </a:t>
            </a:r>
            <a:r>
              <a:rPr lang="en-CA" sz="2400" dirty="0" err="1"/>
              <a:t>Hao</a:t>
            </a:r>
            <a:r>
              <a:rPr lang="en-CA" sz="2400" dirty="0"/>
              <a:t> Peng, Roy Schwartz, Sam Thomson and Noah A. Smith </a:t>
            </a:r>
            <a:r>
              <a:rPr lang="en-CA" sz="2400" dirty="0" smtClean="0">
                <a:solidFill>
                  <a:srgbClr val="FF0000"/>
                </a:solidFill>
              </a:rPr>
              <a:t>EMNLP (Nov) </a:t>
            </a:r>
            <a:r>
              <a:rPr lang="en-CA" sz="2400" dirty="0" smtClean="0">
                <a:solidFill>
                  <a:srgbClr val="FF0000"/>
                </a:solidFill>
              </a:rPr>
              <a:t>2018</a:t>
            </a:r>
            <a:endParaRPr lang="en-CA" sz="2400" dirty="0"/>
          </a:p>
          <a:p>
            <a:r>
              <a:rPr lang="en-CA" sz="2000" dirty="0" smtClean="0"/>
              <a:t> </a:t>
            </a:r>
            <a:r>
              <a:rPr lang="en-CA" sz="2000" dirty="0"/>
              <a:t>In this work we show that many neural models are more interpretable than previously thought, by drawing connections to weighted finite state automata (WFSAs). We study several recently proposed RNN architectures and show that one can use WFSAs to characterize their recurrent updates. We call such models rational recurrences (§3).1 </a:t>
            </a:r>
            <a:r>
              <a:rPr lang="en-CA" sz="2000" b="1" dirty="0"/>
              <a:t>Analyzing recurrences in terms of WFSAs provides a new view of existing models and facilitates the development of new ones</a:t>
            </a:r>
          </a:p>
        </p:txBody>
      </p:sp>
      <p:sp>
        <p:nvSpPr>
          <p:cNvPr id="4" name="Date Placeholder 3"/>
          <p:cNvSpPr>
            <a:spLocks noGrp="1"/>
          </p:cNvSpPr>
          <p:nvPr>
            <p:ph type="dt" sz="half" idx="10"/>
          </p:nvPr>
        </p:nvSpPr>
        <p:spPr>
          <a:xfrm>
            <a:off x="914400" y="6496878"/>
            <a:ext cx="1905000" cy="457200"/>
          </a:xfrm>
        </p:spPr>
        <p:txBody>
          <a:bodyPr/>
          <a:lstStyle/>
          <a:p>
            <a:pPr>
              <a:defRPr/>
            </a:pPr>
            <a:fld id="{5A164D64-A5A0-407D-85BB-440DA050CEEF}" type="datetime1">
              <a:rPr lang="en-US" smtClean="0"/>
              <a:t>1/3/2019</a:t>
            </a:fld>
            <a:endParaRPr lang="en-US" dirty="0"/>
          </a:p>
        </p:txBody>
      </p:sp>
      <p:sp>
        <p:nvSpPr>
          <p:cNvPr id="5" name="Footer Placeholder 4"/>
          <p:cNvSpPr>
            <a:spLocks noGrp="1"/>
          </p:cNvSpPr>
          <p:nvPr>
            <p:ph type="ftr" sz="quarter" idx="11"/>
          </p:nvPr>
        </p:nvSpPr>
        <p:spPr>
          <a:xfrm>
            <a:off x="5367130" y="6493565"/>
            <a:ext cx="2895600" cy="457200"/>
          </a:xfrm>
        </p:spPr>
        <p:txBody>
          <a:bodyPr/>
          <a:lstStyle/>
          <a:p>
            <a:pPr>
              <a:defRPr/>
            </a:pPr>
            <a:r>
              <a:rPr lang="en-US" dirty="0" smtClean="0"/>
              <a:t>CPSC 503 – Winter 2019</a:t>
            </a:r>
            <a:endParaRPr lang="en-US" dirty="0"/>
          </a:p>
        </p:txBody>
      </p:sp>
      <p:sp>
        <p:nvSpPr>
          <p:cNvPr id="6" name="Slide Number Placeholder 5"/>
          <p:cNvSpPr>
            <a:spLocks noGrp="1"/>
          </p:cNvSpPr>
          <p:nvPr>
            <p:ph type="sldNum" sz="quarter" idx="12"/>
          </p:nvPr>
        </p:nvSpPr>
        <p:spPr/>
        <p:txBody>
          <a:bodyPr/>
          <a:lstStyle/>
          <a:p>
            <a:pPr>
              <a:defRPr/>
            </a:pPr>
            <a:fld id="{733377DE-8ED9-4FDE-BEC3-62F7799D18AA}" type="slidenum">
              <a:rPr lang="en-US" smtClean="0"/>
              <a:pPr>
                <a:defRPr/>
              </a:pPr>
              <a:t>44</a:t>
            </a:fld>
            <a:endParaRPr lang="en-US"/>
          </a:p>
        </p:txBody>
      </p:sp>
      <p:sp>
        <p:nvSpPr>
          <p:cNvPr id="8" name="TextBox 7"/>
          <p:cNvSpPr txBox="1"/>
          <p:nvPr/>
        </p:nvSpPr>
        <p:spPr>
          <a:xfrm>
            <a:off x="5800222" y="2209800"/>
            <a:ext cx="3307335" cy="646331"/>
          </a:xfrm>
          <a:prstGeom prst="rect">
            <a:avLst/>
          </a:prstGeom>
          <a:noFill/>
        </p:spPr>
        <p:txBody>
          <a:bodyPr wrap="square" rtlCol="0">
            <a:spAutoFit/>
          </a:bodyPr>
          <a:lstStyle/>
          <a:p>
            <a:r>
              <a:rPr lang="en-CA" sz="1800" b="1" dirty="0" smtClean="0">
                <a:solidFill>
                  <a:srgbClr val="FF0000"/>
                </a:solidFill>
              </a:rPr>
              <a:t>So we need to study these </a:t>
            </a:r>
            <a:r>
              <a:rPr lang="en-CA" sz="1800" b="1" dirty="0" smtClean="0">
                <a:solidFill>
                  <a:srgbClr val="FF0000"/>
                </a:solidFill>
              </a:rPr>
              <a:t>symbolic formal systems</a:t>
            </a:r>
            <a:endParaRPr lang="en-CA" sz="1800" b="1" dirty="0">
              <a:solidFill>
                <a:srgbClr val="FF0000"/>
              </a:solidFill>
            </a:endParaRPr>
          </a:p>
        </p:txBody>
      </p:sp>
    </p:spTree>
    <p:extLst>
      <p:ext uri="{BB962C8B-B14F-4D97-AF65-F5344CB8AC3E}">
        <p14:creationId xmlns:p14="http://schemas.microsoft.com/office/powerpoint/2010/main" val="4217505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xfrm>
            <a:off x="1066800" y="6629400"/>
            <a:ext cx="1905000" cy="457200"/>
          </a:xfrm>
          <a:noFill/>
        </p:spPr>
        <p:txBody>
          <a:bodyPr/>
          <a:lstStyle/>
          <a:p>
            <a:fld id="{05CE9564-B52B-405B-A074-930A7A4D47A8}" type="datetime1">
              <a:rPr lang="en-US" smtClean="0"/>
              <a:t>1/3/2019</a:t>
            </a:fld>
            <a:endParaRPr lang="en-US" smtClean="0"/>
          </a:p>
        </p:txBody>
      </p:sp>
      <p:sp>
        <p:nvSpPr>
          <p:cNvPr id="24579" name="Footer Placeholder 4"/>
          <p:cNvSpPr>
            <a:spLocks noGrp="1"/>
          </p:cNvSpPr>
          <p:nvPr>
            <p:ph type="ftr" sz="quarter" idx="11"/>
          </p:nvPr>
        </p:nvSpPr>
        <p:spPr>
          <a:xfrm>
            <a:off x="3505200" y="6629400"/>
            <a:ext cx="2895600" cy="457200"/>
          </a:xfrm>
          <a:noFill/>
        </p:spPr>
        <p:txBody>
          <a:bodyPr/>
          <a:lstStyle/>
          <a:p>
            <a:r>
              <a:rPr lang="en-US" smtClean="0"/>
              <a:t>CPSC 503 – Winter 2019</a:t>
            </a:r>
          </a:p>
        </p:txBody>
      </p:sp>
      <p:sp>
        <p:nvSpPr>
          <p:cNvPr id="24580" name="Slide Number Placeholder 5"/>
          <p:cNvSpPr>
            <a:spLocks noGrp="1"/>
          </p:cNvSpPr>
          <p:nvPr>
            <p:ph type="sldNum" sz="quarter" idx="12"/>
          </p:nvPr>
        </p:nvSpPr>
        <p:spPr>
          <a:xfrm>
            <a:off x="6934200" y="6629400"/>
            <a:ext cx="1905000" cy="457200"/>
          </a:xfrm>
          <a:noFill/>
        </p:spPr>
        <p:txBody>
          <a:bodyPr/>
          <a:lstStyle/>
          <a:p>
            <a:fld id="{DABFCCB7-FE99-4386-84EE-DD5EAA4B5EE3}" type="slidenum">
              <a:rPr lang="en-US" smtClean="0"/>
              <a:pPr/>
              <a:t>45</a:t>
            </a:fld>
            <a:endParaRPr lang="en-US" smtClean="0"/>
          </a:p>
        </p:txBody>
      </p:sp>
      <p:sp>
        <p:nvSpPr>
          <p:cNvPr id="24581" name="Rectangle 2"/>
          <p:cNvSpPr>
            <a:spLocks noGrp="1" noChangeArrowheads="1"/>
          </p:cNvSpPr>
          <p:nvPr>
            <p:ph type="title"/>
          </p:nvPr>
        </p:nvSpPr>
        <p:spPr>
          <a:xfrm>
            <a:off x="304800" y="-152400"/>
            <a:ext cx="8686800" cy="1143000"/>
          </a:xfrm>
        </p:spPr>
        <p:txBody>
          <a:bodyPr/>
          <a:lstStyle/>
          <a:p>
            <a:pPr eaLnBrk="1" hangingPunct="1"/>
            <a:r>
              <a:rPr lang="en-US" dirty="0" smtClean="0"/>
              <a:t>Why NLP Feasible/Useful Now?</a:t>
            </a:r>
          </a:p>
        </p:txBody>
      </p:sp>
      <p:sp>
        <p:nvSpPr>
          <p:cNvPr id="104451" name="Rectangle 3"/>
          <p:cNvSpPr>
            <a:spLocks noGrp="1" noChangeArrowheads="1"/>
          </p:cNvSpPr>
          <p:nvPr>
            <p:ph type="body" idx="1"/>
          </p:nvPr>
        </p:nvSpPr>
        <p:spPr>
          <a:xfrm>
            <a:off x="0" y="685800"/>
            <a:ext cx="8686800" cy="5029200"/>
          </a:xfrm>
        </p:spPr>
        <p:txBody>
          <a:bodyPr/>
          <a:lstStyle/>
          <a:p>
            <a:pPr eaLnBrk="1" hangingPunct="1">
              <a:lnSpc>
                <a:spcPct val="90000"/>
              </a:lnSpc>
              <a:buFontTx/>
              <a:buNone/>
            </a:pPr>
            <a:r>
              <a:rPr lang="en-US" dirty="0" smtClean="0"/>
              <a:t>Some trends</a:t>
            </a:r>
          </a:p>
          <a:p>
            <a:pPr lvl="1" eaLnBrk="1" hangingPunct="1">
              <a:lnSpc>
                <a:spcPct val="90000"/>
              </a:lnSpc>
              <a:spcAft>
                <a:spcPct val="25000"/>
              </a:spcAft>
            </a:pPr>
            <a:r>
              <a:rPr lang="en-US" dirty="0" smtClean="0"/>
              <a:t>Human-computer communication is increasingly becoming the bottleneck of many applications </a:t>
            </a:r>
            <a:r>
              <a:rPr lang="en-US" sz="2400" dirty="0" smtClean="0"/>
              <a:t>(Decision-support systems, Robots, Videogames):</a:t>
            </a:r>
            <a:r>
              <a:rPr lang="en-US" dirty="0" smtClean="0"/>
              <a:t> </a:t>
            </a:r>
            <a:r>
              <a:rPr lang="en-US" dirty="0" smtClean="0">
                <a:solidFill>
                  <a:schemeClr val="accent2"/>
                </a:solidFill>
              </a:rPr>
              <a:t>Conversational agents </a:t>
            </a:r>
            <a:r>
              <a:rPr lang="en-US" dirty="0" smtClean="0"/>
              <a:t>may address this problem</a:t>
            </a:r>
          </a:p>
          <a:p>
            <a:pPr lvl="1" eaLnBrk="1" hangingPunct="1">
              <a:lnSpc>
                <a:spcPct val="90000"/>
              </a:lnSpc>
              <a:spcAft>
                <a:spcPct val="25000"/>
              </a:spcAft>
            </a:pPr>
            <a:r>
              <a:rPr lang="en-US" dirty="0" smtClean="0">
                <a:solidFill>
                  <a:schemeClr val="accent2"/>
                </a:solidFill>
              </a:rPr>
              <a:t>The Web! </a:t>
            </a:r>
            <a:r>
              <a:rPr lang="en-US" dirty="0" smtClean="0"/>
              <a:t>An enormous amount of knowledge is now available in machine readable form as natural language text…. </a:t>
            </a:r>
            <a:r>
              <a:rPr lang="en-US" dirty="0"/>
              <a:t> </a:t>
            </a:r>
            <a:r>
              <a:rPr lang="en-US" dirty="0" smtClean="0"/>
              <a:t>Need to extract/ organize this knowledge so that can be </a:t>
            </a:r>
            <a:r>
              <a:rPr lang="en-US" dirty="0" smtClean="0">
                <a:solidFill>
                  <a:schemeClr val="accent6"/>
                </a:solidFill>
              </a:rPr>
              <a:t>queried</a:t>
            </a:r>
            <a:r>
              <a:rPr lang="en-US" dirty="0" smtClean="0"/>
              <a:t>, </a:t>
            </a:r>
            <a:r>
              <a:rPr lang="en-US" dirty="0" smtClean="0">
                <a:solidFill>
                  <a:schemeClr val="accent6"/>
                </a:solidFill>
              </a:rPr>
              <a:t>summarized</a:t>
            </a:r>
          </a:p>
          <a:p>
            <a:pPr lvl="1" eaLnBrk="1" hangingPunct="1">
              <a:lnSpc>
                <a:spcPct val="90000"/>
              </a:lnSpc>
              <a:spcAft>
                <a:spcPct val="25000"/>
              </a:spcAft>
            </a:pPr>
            <a:r>
              <a:rPr lang="en-US" dirty="0" smtClean="0"/>
              <a:t>And more and more text has been annotated (for syntax, semantics, pragmatics)….. </a:t>
            </a:r>
            <a:r>
              <a:rPr lang="en-US" i="1" dirty="0" smtClean="0"/>
              <a:t>user tags, </a:t>
            </a:r>
            <a:r>
              <a:rPr lang="en-US" i="1" dirty="0" err="1" smtClean="0"/>
              <a:t>hashtags</a:t>
            </a:r>
            <a:endParaRPr lang="en-US" i="1" dirty="0" smtClean="0"/>
          </a:p>
          <a:p>
            <a:pPr lvl="1" eaLnBrk="1" hangingPunct="1">
              <a:lnSpc>
                <a:spcPct val="90000"/>
              </a:lnSpc>
              <a:spcAft>
                <a:spcPct val="25000"/>
              </a:spcAft>
            </a:pPr>
            <a:endParaRPr lang="en-US" dirty="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4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4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4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0562BE49-1BA3-4979-99BC-773D5AE9021C}" type="datetime1">
              <a:rPr lang="en-US" smtClean="0"/>
              <a:t>1/3/2019</a:t>
            </a:fld>
            <a:endParaRPr lang="en-US" smtClean="0"/>
          </a:p>
        </p:txBody>
      </p:sp>
      <p:sp>
        <p:nvSpPr>
          <p:cNvPr id="25603" name="Footer Placeholder 4"/>
          <p:cNvSpPr>
            <a:spLocks noGrp="1"/>
          </p:cNvSpPr>
          <p:nvPr>
            <p:ph type="ftr" sz="quarter" idx="11"/>
          </p:nvPr>
        </p:nvSpPr>
        <p:spPr>
          <a:noFill/>
        </p:spPr>
        <p:txBody>
          <a:bodyPr/>
          <a:lstStyle/>
          <a:p>
            <a:r>
              <a:rPr lang="en-US" smtClean="0"/>
              <a:t>CPSC 503 – Winter 2019</a:t>
            </a:r>
          </a:p>
        </p:txBody>
      </p:sp>
      <p:sp>
        <p:nvSpPr>
          <p:cNvPr id="25604" name="Slide Number Placeholder 5"/>
          <p:cNvSpPr>
            <a:spLocks noGrp="1"/>
          </p:cNvSpPr>
          <p:nvPr>
            <p:ph type="sldNum" sz="quarter" idx="12"/>
          </p:nvPr>
        </p:nvSpPr>
        <p:spPr>
          <a:noFill/>
        </p:spPr>
        <p:txBody>
          <a:bodyPr/>
          <a:lstStyle/>
          <a:p>
            <a:fld id="{725CF7E7-3C5F-45B5-9B06-AADAC39098B8}" type="slidenum">
              <a:rPr lang="en-US" smtClean="0"/>
              <a:pPr/>
              <a:t>46</a:t>
            </a:fld>
            <a:endParaRPr lang="en-US" smtClean="0"/>
          </a:p>
        </p:txBody>
      </p:sp>
      <p:sp>
        <p:nvSpPr>
          <p:cNvPr id="25605" name="Rectangle 2"/>
          <p:cNvSpPr>
            <a:spLocks noGrp="1" noChangeArrowheads="1"/>
          </p:cNvSpPr>
          <p:nvPr>
            <p:ph type="title"/>
          </p:nvPr>
        </p:nvSpPr>
        <p:spPr/>
        <p:txBody>
          <a:bodyPr/>
          <a:lstStyle/>
          <a:p>
            <a:pPr eaLnBrk="1" hangingPunct="1"/>
            <a:r>
              <a:rPr lang="en-US" dirty="0" smtClean="0"/>
              <a:t>Today Jan 7</a:t>
            </a:r>
          </a:p>
        </p:txBody>
      </p:sp>
      <p:sp>
        <p:nvSpPr>
          <p:cNvPr id="25606" name="Rectangle 3"/>
          <p:cNvSpPr>
            <a:spLocks noGrp="1" noChangeArrowheads="1"/>
          </p:cNvSpPr>
          <p:nvPr>
            <p:ph type="body" idx="1"/>
          </p:nvPr>
        </p:nvSpPr>
        <p:spPr/>
        <p:txBody>
          <a:bodyPr/>
          <a:lstStyle/>
          <a:p>
            <a:pPr eaLnBrk="1" hangingPunct="1"/>
            <a:r>
              <a:rPr lang="en-US" smtClean="0"/>
              <a:t>Overview of the field</a:t>
            </a:r>
          </a:p>
          <a:p>
            <a:pPr eaLnBrk="1" hangingPunct="1"/>
            <a:r>
              <a:rPr lang="en-US" smtClean="0">
                <a:solidFill>
                  <a:schemeClr val="accent2"/>
                </a:solidFill>
              </a:rPr>
              <a:t>Overview of course </a:t>
            </a:r>
          </a:p>
          <a:p>
            <a:pPr lvl="1" eaLnBrk="1" hangingPunct="1"/>
            <a:r>
              <a:rPr lang="en-US" smtClean="0"/>
              <a:t>Background knowledge</a:t>
            </a:r>
          </a:p>
          <a:p>
            <a:pPr lvl="1" eaLnBrk="1" hangingPunct="1"/>
            <a:r>
              <a:rPr lang="en-US" smtClean="0"/>
              <a:t>Topics </a:t>
            </a:r>
          </a:p>
          <a:p>
            <a:pPr lvl="1" eaLnBrk="1" hangingPunct="1"/>
            <a:r>
              <a:rPr lang="en-US" smtClean="0"/>
              <a:t>Activities and Grading</a:t>
            </a:r>
          </a:p>
          <a:p>
            <a:pPr lvl="1" eaLnBrk="1" hangingPunct="1"/>
            <a:r>
              <a:rPr lang="en-US" smtClean="0"/>
              <a:t>Administrative Stuff</a:t>
            </a:r>
          </a:p>
          <a:p>
            <a:pPr eaLnBrk="1" hangingPunct="1"/>
            <a:r>
              <a:rPr lang="en-US" smtClean="0">
                <a:solidFill>
                  <a:schemeClr val="tx2"/>
                </a:solidFill>
              </a:rPr>
              <a:t>Introductions</a:t>
            </a:r>
          </a:p>
          <a:p>
            <a:pPr eaLnBrk="1" hangingPunct="1"/>
            <a:endParaRPr lang="en-US" smtClean="0"/>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503-2019Team</a:t>
            </a:r>
            <a:endParaRPr lang="en-CA" dirty="0"/>
          </a:p>
        </p:txBody>
      </p:sp>
      <p:sp>
        <p:nvSpPr>
          <p:cNvPr id="4" name="Date Placeholder 3"/>
          <p:cNvSpPr>
            <a:spLocks noGrp="1"/>
          </p:cNvSpPr>
          <p:nvPr>
            <p:ph type="dt" sz="half" idx="10"/>
          </p:nvPr>
        </p:nvSpPr>
        <p:spPr/>
        <p:txBody>
          <a:bodyPr/>
          <a:lstStyle/>
          <a:p>
            <a:pPr>
              <a:defRPr/>
            </a:pPr>
            <a:fld id="{5A164D64-A5A0-407D-85BB-440DA050CEEF}" type="datetime1">
              <a:rPr lang="en-US" smtClean="0"/>
              <a:t>1/3/2019</a:t>
            </a:fld>
            <a:endParaRPr lang="en-US"/>
          </a:p>
        </p:txBody>
      </p:sp>
      <p:sp>
        <p:nvSpPr>
          <p:cNvPr id="5" name="Footer Placeholder 4"/>
          <p:cNvSpPr>
            <a:spLocks noGrp="1"/>
          </p:cNvSpPr>
          <p:nvPr>
            <p:ph type="ftr" sz="quarter" idx="11"/>
          </p:nvPr>
        </p:nvSpPr>
        <p:spPr/>
        <p:txBody>
          <a:bodyPr/>
          <a:lstStyle/>
          <a:p>
            <a:pPr>
              <a:defRPr/>
            </a:pPr>
            <a:r>
              <a:rPr lang="en-US" smtClean="0"/>
              <a:t>CPSC 503 – Winter 2019</a:t>
            </a:r>
            <a:endParaRPr lang="en-US" dirty="0"/>
          </a:p>
        </p:txBody>
      </p:sp>
      <p:sp>
        <p:nvSpPr>
          <p:cNvPr id="6" name="Slide Number Placeholder 5"/>
          <p:cNvSpPr>
            <a:spLocks noGrp="1"/>
          </p:cNvSpPr>
          <p:nvPr>
            <p:ph type="sldNum" sz="quarter" idx="12"/>
          </p:nvPr>
        </p:nvSpPr>
        <p:spPr/>
        <p:txBody>
          <a:bodyPr/>
          <a:lstStyle/>
          <a:p>
            <a:pPr>
              <a:defRPr/>
            </a:pPr>
            <a:fld id="{733377DE-8ED9-4FDE-BEC3-62F7799D18AA}" type="slidenum">
              <a:rPr lang="en-US" smtClean="0"/>
              <a:pPr>
                <a:defRPr/>
              </a:pPr>
              <a:t>47</a:t>
            </a:fld>
            <a:endParaRPr lang="en-US"/>
          </a:p>
        </p:txBody>
      </p:sp>
      <p:pic>
        <p:nvPicPr>
          <p:cNvPr id="3074" name="Picture 2" descr="http://deanxing.net/assets/img/prof_pic.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0475" t="18473" r="27572" b="31794"/>
          <a:stretch/>
        </p:blipFill>
        <p:spPr bwMode="auto">
          <a:xfrm>
            <a:off x="6019800" y="2705100"/>
            <a:ext cx="2286000" cy="26670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idx="1"/>
          </p:nvPr>
        </p:nvSpPr>
        <p:spPr>
          <a:xfrm>
            <a:off x="685800" y="1752600"/>
            <a:ext cx="5029200" cy="4114800"/>
          </a:xfrm>
        </p:spPr>
        <p:txBody>
          <a:bodyPr/>
          <a:lstStyle/>
          <a:p>
            <a:r>
              <a:rPr lang="en-CA" dirty="0" smtClean="0"/>
              <a:t>Myself</a:t>
            </a:r>
          </a:p>
          <a:p>
            <a:r>
              <a:rPr lang="en-CA" dirty="0" smtClean="0"/>
              <a:t>TA </a:t>
            </a:r>
            <a:r>
              <a:rPr lang="en-CA" dirty="0" err="1" smtClean="0"/>
              <a:t>Linzi</a:t>
            </a:r>
            <a:r>
              <a:rPr lang="en-CA" dirty="0" smtClean="0"/>
              <a:t> Xing (expert </a:t>
            </a:r>
            <a:r>
              <a:rPr lang="en-CA" smtClean="0"/>
              <a:t>in Topic </a:t>
            </a:r>
            <a:r>
              <a:rPr lang="en-CA" dirty="0" smtClean="0"/>
              <a:t>Modeling. MSc </a:t>
            </a:r>
            <a:r>
              <a:rPr lang="en-CA" dirty="0" err="1" smtClean="0"/>
              <a:t>UofColorado</a:t>
            </a:r>
            <a:r>
              <a:rPr lang="en-CA" dirty="0" smtClean="0"/>
              <a:t> Boulder)</a:t>
            </a:r>
            <a:endParaRPr lang="en-CA" dirty="0"/>
          </a:p>
        </p:txBody>
      </p:sp>
    </p:spTree>
    <p:extLst>
      <p:ext uri="{BB962C8B-B14F-4D97-AF65-F5344CB8AC3E}">
        <p14:creationId xmlns:p14="http://schemas.microsoft.com/office/powerpoint/2010/main" val="33782003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Date Placeholder 4"/>
          <p:cNvSpPr>
            <a:spLocks noGrp="1"/>
          </p:cNvSpPr>
          <p:nvPr>
            <p:ph type="dt" sz="quarter" idx="10"/>
          </p:nvPr>
        </p:nvSpPr>
        <p:spPr>
          <a:xfrm>
            <a:off x="762000" y="6477000"/>
            <a:ext cx="1905000" cy="457200"/>
          </a:xfrm>
          <a:noFill/>
        </p:spPr>
        <p:txBody>
          <a:bodyPr/>
          <a:lstStyle/>
          <a:p>
            <a:fld id="{8DE17A58-2382-4337-A171-E5919F072B5C}" type="datetime1">
              <a:rPr lang="en-US" smtClean="0"/>
              <a:t>1/7/2019</a:t>
            </a:fld>
            <a:endParaRPr lang="en-US" smtClean="0"/>
          </a:p>
        </p:txBody>
      </p:sp>
      <p:sp>
        <p:nvSpPr>
          <p:cNvPr id="26627" name="Footer Placeholder 5"/>
          <p:cNvSpPr>
            <a:spLocks noGrp="1"/>
          </p:cNvSpPr>
          <p:nvPr>
            <p:ph type="ftr" sz="quarter" idx="11"/>
          </p:nvPr>
        </p:nvSpPr>
        <p:spPr>
          <a:xfrm>
            <a:off x="3200400" y="6477000"/>
            <a:ext cx="2895600" cy="457200"/>
          </a:xfrm>
          <a:noFill/>
        </p:spPr>
        <p:txBody>
          <a:bodyPr/>
          <a:lstStyle/>
          <a:p>
            <a:r>
              <a:rPr lang="en-US" smtClean="0"/>
              <a:t>CPSC 503 – Winter 2019</a:t>
            </a:r>
          </a:p>
        </p:txBody>
      </p:sp>
      <p:sp>
        <p:nvSpPr>
          <p:cNvPr id="26628" name="Slide Number Placeholder 6"/>
          <p:cNvSpPr>
            <a:spLocks noGrp="1"/>
          </p:cNvSpPr>
          <p:nvPr>
            <p:ph type="sldNum" sz="quarter" idx="12"/>
          </p:nvPr>
        </p:nvSpPr>
        <p:spPr>
          <a:xfrm>
            <a:off x="6629400" y="6477000"/>
            <a:ext cx="1905000" cy="457200"/>
          </a:xfrm>
          <a:noFill/>
        </p:spPr>
        <p:txBody>
          <a:bodyPr/>
          <a:lstStyle/>
          <a:p>
            <a:fld id="{C077562B-D37A-420F-9675-75352C0A263E}" type="slidenum">
              <a:rPr lang="en-US" smtClean="0"/>
              <a:pPr/>
              <a:t>48</a:t>
            </a:fld>
            <a:endParaRPr lang="en-US" smtClean="0"/>
          </a:p>
        </p:txBody>
      </p:sp>
      <p:sp>
        <p:nvSpPr>
          <p:cNvPr id="26629" name="Rectangle 2"/>
          <p:cNvSpPr>
            <a:spLocks noGrp="1" noChangeArrowheads="1"/>
          </p:cNvSpPr>
          <p:nvPr>
            <p:ph type="title"/>
          </p:nvPr>
        </p:nvSpPr>
        <p:spPr>
          <a:xfrm>
            <a:off x="-457200" y="0"/>
            <a:ext cx="5715000" cy="1143000"/>
          </a:xfrm>
        </p:spPr>
        <p:txBody>
          <a:bodyPr/>
          <a:lstStyle/>
          <a:p>
            <a:pPr eaLnBrk="1" hangingPunct="1"/>
            <a:r>
              <a:rPr lang="en-US" sz="3600" dirty="0" smtClean="0"/>
              <a:t>Background Knowledge</a:t>
            </a:r>
          </a:p>
        </p:txBody>
      </p:sp>
      <p:sp>
        <p:nvSpPr>
          <p:cNvPr id="26630" name="Rectangle 3"/>
          <p:cNvSpPr>
            <a:spLocks noGrp="1" noChangeArrowheads="1"/>
          </p:cNvSpPr>
          <p:nvPr>
            <p:ph type="body" sz="half" idx="1"/>
          </p:nvPr>
        </p:nvSpPr>
        <p:spPr>
          <a:xfrm>
            <a:off x="76200" y="1066800"/>
            <a:ext cx="8458200" cy="4191000"/>
          </a:xfrm>
        </p:spPr>
        <p:txBody>
          <a:bodyPr/>
          <a:lstStyle/>
          <a:p>
            <a:pPr eaLnBrk="1" hangingPunct="1">
              <a:lnSpc>
                <a:spcPct val="90000"/>
              </a:lnSpc>
              <a:spcBef>
                <a:spcPct val="40000"/>
              </a:spcBef>
            </a:pPr>
            <a:r>
              <a:rPr lang="en-US" dirty="0" smtClean="0"/>
              <a:t>Regular Expressions and Finite State Automata (D and ND)</a:t>
            </a:r>
          </a:p>
          <a:p>
            <a:pPr eaLnBrk="1" hangingPunct="1">
              <a:lnSpc>
                <a:spcPct val="90000"/>
              </a:lnSpc>
              <a:spcBef>
                <a:spcPct val="40000"/>
              </a:spcBef>
            </a:pPr>
            <a:r>
              <a:rPr lang="en-US" dirty="0" smtClean="0"/>
              <a:t>Basic concepts in probability and information theory: </a:t>
            </a:r>
          </a:p>
          <a:p>
            <a:pPr lvl="1" eaLnBrk="1" hangingPunct="1">
              <a:lnSpc>
                <a:spcPct val="90000"/>
              </a:lnSpc>
              <a:spcBef>
                <a:spcPct val="40000"/>
              </a:spcBef>
            </a:pPr>
            <a:r>
              <a:rPr lang="en-US" dirty="0" smtClean="0"/>
              <a:t>Conditional probability</a:t>
            </a:r>
          </a:p>
          <a:p>
            <a:pPr lvl="1" eaLnBrk="1" hangingPunct="1">
              <a:lnSpc>
                <a:spcPct val="90000"/>
              </a:lnSpc>
            </a:pPr>
            <a:r>
              <a:rPr lang="en-US" dirty="0" err="1" smtClean="0"/>
              <a:t>Bayes</a:t>
            </a:r>
            <a:r>
              <a:rPr lang="en-US" dirty="0" smtClean="0"/>
              <a:t>’ rule</a:t>
            </a:r>
          </a:p>
          <a:p>
            <a:pPr lvl="1" eaLnBrk="1" hangingPunct="1">
              <a:lnSpc>
                <a:spcPct val="90000"/>
              </a:lnSpc>
            </a:pPr>
            <a:r>
              <a:rPr lang="en-US" dirty="0" smtClean="0"/>
              <a:t>Cond. Independence</a:t>
            </a:r>
          </a:p>
          <a:p>
            <a:pPr lvl="1" eaLnBrk="1" hangingPunct="1">
              <a:lnSpc>
                <a:spcPct val="90000"/>
              </a:lnSpc>
            </a:pPr>
            <a:r>
              <a:rPr lang="en-US" dirty="0" smtClean="0"/>
              <a:t>Entropy</a:t>
            </a:r>
          </a:p>
          <a:p>
            <a:pPr eaLnBrk="1" hangingPunct="1">
              <a:lnSpc>
                <a:spcPct val="90000"/>
              </a:lnSpc>
            </a:pPr>
            <a:r>
              <a:rPr lang="en-US" dirty="0" smtClean="0"/>
              <a:t>First Order Logics</a:t>
            </a:r>
          </a:p>
          <a:p>
            <a:pPr eaLnBrk="1" hangingPunct="1">
              <a:lnSpc>
                <a:spcPct val="90000"/>
              </a:lnSpc>
            </a:pPr>
            <a:r>
              <a:rPr lang="en-US" dirty="0" smtClean="0"/>
              <a:t>Basic supervised Machine Learning</a:t>
            </a:r>
          </a:p>
          <a:p>
            <a:pPr eaLnBrk="1" hangingPunct="1">
              <a:lnSpc>
                <a:spcPct val="90000"/>
              </a:lnSpc>
            </a:pPr>
            <a:r>
              <a:rPr lang="en-US" dirty="0" smtClean="0"/>
              <a:t>Basic Linear Algebra</a:t>
            </a:r>
          </a:p>
          <a:p>
            <a:pPr eaLnBrk="1" hangingPunct="1">
              <a:lnSpc>
                <a:spcPct val="90000"/>
              </a:lnSpc>
            </a:pPr>
            <a:r>
              <a:rPr lang="en-US" dirty="0" smtClean="0"/>
              <a:t>Programming! (Java/Python)</a:t>
            </a:r>
          </a:p>
          <a:p>
            <a:pPr eaLnBrk="1" hangingPunct="1">
              <a:lnSpc>
                <a:spcPct val="90000"/>
              </a:lnSpc>
              <a:spcBef>
                <a:spcPct val="40000"/>
              </a:spcBef>
              <a:buFontTx/>
              <a:buNone/>
            </a:pPr>
            <a:endParaRPr lang="en-US" dirty="0" smtClean="0"/>
          </a:p>
        </p:txBody>
      </p:sp>
      <p:sp>
        <p:nvSpPr>
          <p:cNvPr id="26631" name="Rectangle 5"/>
          <p:cNvSpPr>
            <a:spLocks noChangeArrowheads="1"/>
          </p:cNvSpPr>
          <p:nvPr/>
        </p:nvSpPr>
        <p:spPr bwMode="auto">
          <a:xfrm>
            <a:off x="5257800" y="3352800"/>
            <a:ext cx="3276600" cy="457200"/>
          </a:xfrm>
          <a:prstGeom prst="rect">
            <a:avLst/>
          </a:prstGeom>
          <a:noFill/>
          <a:ln w="9525">
            <a:solidFill>
              <a:schemeClr val="accent2"/>
            </a:solidFill>
            <a:miter lim="800000"/>
            <a:headEnd/>
            <a:tailEnd/>
          </a:ln>
        </p:spPr>
        <p:txBody>
          <a:bodyPr/>
          <a:lstStyle/>
          <a:p>
            <a:pPr marL="342900" indent="-342900" algn="ctr">
              <a:lnSpc>
                <a:spcPct val="80000"/>
              </a:lnSpc>
              <a:spcBef>
                <a:spcPct val="20000"/>
              </a:spcBef>
            </a:pPr>
            <a:r>
              <a:rPr lang="en-US" sz="2800" b="1">
                <a:solidFill>
                  <a:schemeClr val="accent2"/>
                </a:solidFill>
                <a:latin typeface="Comic Sans MS" pitchFamily="66" charset="0"/>
              </a:rPr>
              <a:t>Assignment-1 !</a:t>
            </a:r>
            <a:endParaRPr lang="en-US" sz="2800">
              <a:solidFill>
                <a:schemeClr val="accent2"/>
              </a:solidFill>
              <a:latin typeface="Comic Sans MS" pitchFamily="66" charset="0"/>
            </a:endParaRPr>
          </a:p>
        </p:txBody>
      </p:sp>
      <p:sp>
        <p:nvSpPr>
          <p:cNvPr id="8" name="Rectangle 5"/>
          <p:cNvSpPr>
            <a:spLocks noChangeArrowheads="1"/>
          </p:cNvSpPr>
          <p:nvPr/>
        </p:nvSpPr>
        <p:spPr bwMode="auto">
          <a:xfrm>
            <a:off x="4800600" y="135834"/>
            <a:ext cx="4408487" cy="914400"/>
          </a:xfrm>
          <a:prstGeom prst="rect">
            <a:avLst/>
          </a:prstGeom>
          <a:solidFill>
            <a:schemeClr val="accent5">
              <a:lumMod val="20000"/>
              <a:lumOff val="80000"/>
            </a:schemeClr>
          </a:solidFill>
          <a:ln w="9525">
            <a:solidFill>
              <a:schemeClr val="accent2"/>
            </a:solidFill>
            <a:miter lim="800000"/>
            <a:headEnd/>
            <a:tailEnd/>
          </a:ln>
        </p:spPr>
        <p:txBody>
          <a:bodyPr/>
          <a:lstStyle/>
          <a:p>
            <a:pPr marL="342900" indent="-342900" algn="ctr">
              <a:lnSpc>
                <a:spcPct val="80000"/>
              </a:lnSpc>
              <a:spcBef>
                <a:spcPct val="20000"/>
              </a:spcBef>
              <a:defRPr/>
            </a:pPr>
            <a:r>
              <a:rPr lang="en-US" sz="2400" b="1" dirty="0" smtClean="0">
                <a:solidFill>
                  <a:schemeClr val="accent2"/>
                </a:solidFill>
                <a:latin typeface="Comic Sans MS" pitchFamily="66" charset="0"/>
              </a:rPr>
              <a:t>Fill out Google </a:t>
            </a:r>
            <a:r>
              <a:rPr lang="en-US" sz="2400" b="1" dirty="0">
                <a:solidFill>
                  <a:schemeClr val="accent2"/>
                </a:solidFill>
                <a:latin typeface="Comic Sans MS" pitchFamily="66" charset="0"/>
              </a:rPr>
              <a:t>Form </a:t>
            </a:r>
            <a:endParaRPr lang="en-US" sz="1800" b="1" dirty="0">
              <a:solidFill>
                <a:schemeClr val="accent2"/>
              </a:solidFill>
              <a:latin typeface="Comic Sans MS" pitchFamily="66" charset="0"/>
            </a:endParaRPr>
          </a:p>
          <a:p>
            <a:pPr marL="342900" indent="-342900" algn="ctr">
              <a:lnSpc>
                <a:spcPct val="80000"/>
              </a:lnSpc>
              <a:spcBef>
                <a:spcPct val="20000"/>
              </a:spcBef>
              <a:defRPr/>
            </a:pPr>
            <a:r>
              <a:rPr lang="en-US" sz="1800" b="1" dirty="0">
                <a:solidFill>
                  <a:schemeClr val="accent2"/>
                </a:solidFill>
                <a:latin typeface="Comic Sans MS" pitchFamily="66" charset="0"/>
              </a:rPr>
              <a:t>https://goo.gl/forms/HrbPXFXyg5MKbMSp1</a:t>
            </a:r>
            <a:endParaRPr lang="en-US" sz="2400" dirty="0">
              <a:solidFill>
                <a:schemeClr val="accent2"/>
              </a:solidFill>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26633" name="Ink 9"/>
              <p14:cNvContentPartPr>
                <a14:cpLocks xmlns:a14="http://schemas.microsoft.com/office/drawing/2010/main" noRot="1" noChangeAspect="1" noEditPoints="1" noChangeArrowheads="1" noChangeShapeType="1"/>
              </p14:cNvContentPartPr>
              <p14:nvPr/>
            </p14:nvContentPartPr>
            <p14:xfrm>
              <a:off x="3581400" y="2743200"/>
              <a:ext cx="2212975" cy="1846263"/>
            </p14:xfrm>
          </p:contentPart>
        </mc:Choice>
        <mc:Fallback xmlns="">
          <p:pic>
            <p:nvPicPr>
              <p:cNvPr id="26633" name="Ink 9"/>
              <p:cNvPicPr>
                <a:picLocks noRot="1" noChangeAspect="1" noEditPoints="1" noChangeArrowheads="1" noChangeShapeType="1"/>
              </p:cNvPicPr>
              <p:nvPr/>
            </p:nvPicPr>
            <p:blipFill>
              <a:blip r:embed="rId4"/>
              <a:stretch>
                <a:fillRect/>
              </a:stretch>
            </p:blipFill>
            <p:spPr>
              <a:xfrm>
                <a:off x="3572401" y="2734199"/>
                <a:ext cx="2230613" cy="1866425"/>
              </a:xfrm>
              <a:prstGeom prst="rect">
                <a:avLst/>
              </a:prstGeom>
            </p:spPr>
          </p:pic>
        </mc:Fallback>
      </mc:AlternateContent>
      <p:sp>
        <p:nvSpPr>
          <p:cNvPr id="2" name="Rectangle 1"/>
          <p:cNvSpPr>
            <a:spLocks noChangeArrowheads="1"/>
          </p:cNvSpPr>
          <p:nvPr/>
        </p:nvSpPr>
        <p:spPr bwMode="auto">
          <a:xfrm>
            <a:off x="0" y="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CC"/>
                </a:solidFill>
                <a:effectLst/>
                <a:latin typeface="Arial" panose="020B0604020202020204" pitchFamily="34" charset="0"/>
                <a:cs typeface="Arial" panose="020B0604020202020204" pitchFamily="34" charset="0"/>
                <a:hlinkClick r:id="rId5"/>
              </a:rPr>
              <a:t>https://docs.google.com/forms/d/e/1FAIpQLSfwVVp-62SKhmQCMf-FOawfCkZ1HZRFP_STt3enPVH1pKb6Rg/viewform?usp=pp_url</a:t>
            </a:r>
            <a:r>
              <a:rPr kumimoji="0" lang="en-US" altLang="en-US" sz="5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72400" cy="1143000"/>
          </a:xfrm>
        </p:spPr>
        <p:txBody>
          <a:bodyPr/>
          <a:lstStyle/>
          <a:p>
            <a:r>
              <a:rPr lang="en-CA" sz="3200" dirty="0" smtClean="0"/>
              <a:t>Pointers to fill in gaps in background knowledge</a:t>
            </a:r>
            <a:endParaRPr lang="en-CA" sz="3200" dirty="0"/>
          </a:p>
        </p:txBody>
      </p:sp>
      <p:sp>
        <p:nvSpPr>
          <p:cNvPr id="3" name="Content Placeholder 2"/>
          <p:cNvSpPr>
            <a:spLocks noGrp="1"/>
          </p:cNvSpPr>
          <p:nvPr>
            <p:ph sz="half" idx="1"/>
          </p:nvPr>
        </p:nvSpPr>
        <p:spPr>
          <a:xfrm>
            <a:off x="152400" y="838200"/>
            <a:ext cx="8991600" cy="4114800"/>
          </a:xfrm>
        </p:spPr>
        <p:txBody>
          <a:bodyPr/>
          <a:lstStyle/>
          <a:p>
            <a:pPr marL="0" indent="0">
              <a:buNone/>
            </a:pPr>
            <a:r>
              <a:rPr lang="en-CA" sz="1800" dirty="0"/>
              <a:t/>
            </a:r>
            <a:br>
              <a:rPr lang="en-CA" sz="1800" dirty="0"/>
            </a:br>
            <a:endParaRPr lang="en-CA" sz="1800" dirty="0"/>
          </a:p>
          <a:p>
            <a:r>
              <a:rPr lang="en-CA" sz="1800" dirty="0"/>
              <a:t>- </a:t>
            </a:r>
            <a:r>
              <a:rPr lang="en-CA" sz="1800" dirty="0" err="1" smtClean="0">
                <a:solidFill>
                  <a:schemeClr val="accent6"/>
                </a:solidFill>
              </a:rPr>
              <a:t>ProbInfoTheory</a:t>
            </a:r>
            <a:r>
              <a:rPr lang="en-CA" sz="1800" dirty="0" smtClean="0">
                <a:solidFill>
                  <a:schemeClr val="accent6"/>
                </a:solidFill>
              </a:rPr>
              <a:t> </a:t>
            </a:r>
            <a:r>
              <a:rPr lang="en-CA" sz="1800" dirty="0">
                <a:solidFill>
                  <a:schemeClr val="accent6"/>
                </a:solidFill>
              </a:rPr>
              <a:t>Handout </a:t>
            </a:r>
            <a:r>
              <a:rPr lang="en-CA" sz="1800" dirty="0"/>
              <a:t>on course </a:t>
            </a:r>
            <a:r>
              <a:rPr lang="en-CA" sz="1800" dirty="0">
                <a:solidFill>
                  <a:srgbClr val="FF0000"/>
                </a:solidFill>
              </a:rPr>
              <a:t>webpage</a:t>
            </a:r>
          </a:p>
          <a:p>
            <a:r>
              <a:rPr lang="en-CA" sz="1800" dirty="0"/>
              <a:t/>
            </a:r>
            <a:br>
              <a:rPr lang="en-CA" sz="1800" dirty="0"/>
            </a:br>
            <a:r>
              <a:rPr lang="en-CA" sz="1800" dirty="0"/>
              <a:t>- basic concepts in machine </a:t>
            </a:r>
            <a:r>
              <a:rPr lang="en-CA" sz="1800" dirty="0" smtClean="0"/>
              <a:t>learning (</a:t>
            </a:r>
            <a:r>
              <a:rPr lang="en-CA" sz="1800" dirty="0" smtClean="0">
                <a:solidFill>
                  <a:srgbClr val="FF0000"/>
                </a:solidFill>
              </a:rPr>
              <a:t>see on Canvas</a:t>
            </a:r>
            <a:r>
              <a:rPr lang="en-CA" sz="1800" dirty="0" smtClean="0"/>
              <a:t>)</a:t>
            </a:r>
            <a:r>
              <a:rPr lang="en-CA" sz="1800" dirty="0"/>
              <a:t/>
            </a:r>
            <a:br>
              <a:rPr lang="en-CA" sz="1800" dirty="0"/>
            </a:br>
            <a:r>
              <a:rPr lang="en-CA" sz="1800" dirty="0">
                <a:solidFill>
                  <a:schemeClr val="accent6"/>
                </a:solidFill>
                <a:hlinkClick r:id="rId2"/>
              </a:rPr>
              <a:t>http://people.cs.ubc.ca/~poole/aibook/html/ArtInt.html</a:t>
            </a:r>
            <a:r>
              <a:rPr lang="en-CA" sz="1800" dirty="0">
                <a:solidFill>
                  <a:schemeClr val="accent6"/>
                </a:solidFill>
              </a:rPr>
              <a:t/>
            </a:r>
            <a:br>
              <a:rPr lang="en-CA" sz="1800" dirty="0">
                <a:solidFill>
                  <a:schemeClr val="accent6"/>
                </a:solidFill>
              </a:rPr>
            </a:br>
            <a:r>
              <a:rPr lang="en-CA" sz="1800" dirty="0"/>
              <a:t>I am just telling you what is the minimum required (feel free to</a:t>
            </a:r>
            <a:br>
              <a:rPr lang="en-CA" sz="1800" dirty="0"/>
            </a:br>
            <a:r>
              <a:rPr lang="en-CA" sz="1800" dirty="0"/>
              <a:t>explore more! :-)</a:t>
            </a:r>
            <a:br>
              <a:rPr lang="en-CA" sz="1800" dirty="0"/>
            </a:br>
            <a:r>
              <a:rPr lang="en-CA" sz="1800" dirty="0"/>
              <a:t>7.2 only the intro page</a:t>
            </a:r>
            <a:br>
              <a:rPr lang="en-CA" sz="1800" dirty="0"/>
            </a:br>
            <a:r>
              <a:rPr lang="en-CA" sz="1800" dirty="0" smtClean="0"/>
              <a:t>7.3.1, 7.3.2, 7.4.1</a:t>
            </a:r>
            <a:r>
              <a:rPr lang="en-CA" sz="1800" dirty="0"/>
              <a:t/>
            </a:r>
            <a:br>
              <a:rPr lang="en-CA" sz="1800" dirty="0"/>
            </a:br>
            <a:r>
              <a:rPr lang="en-CA" sz="1800" dirty="0"/>
              <a:t>11.1</a:t>
            </a:r>
            <a:br>
              <a:rPr lang="en-CA" sz="1800" dirty="0"/>
            </a:br>
            <a:r>
              <a:rPr lang="en-CA" sz="1800" dirty="0"/>
              <a:t>11.1.2</a:t>
            </a:r>
            <a:br>
              <a:rPr lang="en-CA" sz="1800" dirty="0"/>
            </a:br>
            <a:r>
              <a:rPr lang="en-CA" sz="1800" dirty="0"/>
              <a:t/>
            </a:r>
            <a:br>
              <a:rPr lang="en-CA" sz="1800" dirty="0"/>
            </a:br>
            <a:r>
              <a:rPr lang="en-CA" sz="1800" dirty="0"/>
              <a:t>- first order logics (please read </a:t>
            </a:r>
            <a:r>
              <a:rPr lang="en-CA" sz="1800" dirty="0" err="1"/>
              <a:t>Chp</a:t>
            </a:r>
            <a:r>
              <a:rPr lang="en-CA" sz="1800" dirty="0"/>
              <a:t> 17 of textbook up to page 563)</a:t>
            </a:r>
            <a:br>
              <a:rPr lang="en-CA" sz="1800" dirty="0"/>
            </a:br>
            <a:r>
              <a:rPr lang="en-CA" sz="1800" dirty="0"/>
              <a:t/>
            </a:r>
            <a:br>
              <a:rPr lang="en-CA" sz="1800" dirty="0"/>
            </a:br>
            <a:r>
              <a:rPr lang="en-CA" sz="1800" dirty="0"/>
              <a:t>- basic linguistics (pointer on course web page </a:t>
            </a:r>
            <a:r>
              <a:rPr lang="en-CA" sz="1800" dirty="0">
                <a:solidFill>
                  <a:srgbClr val="FF0000"/>
                </a:solidFill>
              </a:rPr>
              <a:t>Interactive tutorials</a:t>
            </a:r>
            <a:br>
              <a:rPr lang="en-CA" sz="1800" dirty="0">
                <a:solidFill>
                  <a:srgbClr val="FF0000"/>
                </a:solidFill>
              </a:rPr>
            </a:br>
            <a:r>
              <a:rPr lang="en-CA" sz="1800" dirty="0">
                <a:solidFill>
                  <a:srgbClr val="FF0000"/>
                </a:solidFill>
              </a:rPr>
              <a:t>on the English grammar</a:t>
            </a:r>
            <a:r>
              <a:rPr lang="en-CA" sz="1800" dirty="0"/>
              <a:t>   </a:t>
            </a:r>
            <a:r>
              <a:rPr lang="en-CA" sz="1800" dirty="0">
                <a:hlinkClick r:id="rId3"/>
              </a:rPr>
              <a:t>http://www.ucalgary.ca/UofC/eduweb/grammar/</a:t>
            </a:r>
            <a:r>
              <a:rPr lang="en-CA" sz="1800" dirty="0"/>
              <a:t>)</a:t>
            </a:r>
            <a:br>
              <a:rPr lang="en-CA" sz="1800" dirty="0"/>
            </a:br>
            <a:r>
              <a:rPr lang="en-CA" sz="1800" dirty="0"/>
              <a:t>What is nice is that you can interactively verify your understanding.</a:t>
            </a:r>
          </a:p>
          <a:p>
            <a:pPr marL="0" indent="0">
              <a:buNone/>
            </a:pPr>
            <a:endParaRPr lang="en-CA" sz="1800" dirty="0"/>
          </a:p>
        </p:txBody>
      </p:sp>
      <p:sp>
        <p:nvSpPr>
          <p:cNvPr id="5" name="Date Placeholder 4"/>
          <p:cNvSpPr>
            <a:spLocks noGrp="1"/>
          </p:cNvSpPr>
          <p:nvPr>
            <p:ph type="dt" sz="half" idx="10"/>
          </p:nvPr>
        </p:nvSpPr>
        <p:spPr/>
        <p:txBody>
          <a:bodyPr/>
          <a:lstStyle/>
          <a:p>
            <a:pPr>
              <a:defRPr/>
            </a:pPr>
            <a:fld id="{D244CD83-34EE-469C-8222-BA9BB22CE741}" type="datetime1">
              <a:rPr lang="en-US" smtClean="0"/>
              <a:t>1/3/2019</a:t>
            </a:fld>
            <a:endParaRPr lang="en-US"/>
          </a:p>
        </p:txBody>
      </p:sp>
      <p:sp>
        <p:nvSpPr>
          <p:cNvPr id="6" name="Footer Placeholder 5"/>
          <p:cNvSpPr>
            <a:spLocks noGrp="1"/>
          </p:cNvSpPr>
          <p:nvPr>
            <p:ph type="ftr" sz="quarter" idx="11"/>
          </p:nvPr>
        </p:nvSpPr>
        <p:spPr/>
        <p:txBody>
          <a:bodyPr/>
          <a:lstStyle/>
          <a:p>
            <a:pPr>
              <a:defRPr/>
            </a:pPr>
            <a:r>
              <a:rPr lang="en-US" smtClean="0"/>
              <a:t>CPSC 503 – Winter 2019</a:t>
            </a:r>
            <a:endParaRPr lang="en-US"/>
          </a:p>
        </p:txBody>
      </p:sp>
      <p:sp>
        <p:nvSpPr>
          <p:cNvPr id="7" name="Slide Number Placeholder 6"/>
          <p:cNvSpPr>
            <a:spLocks noGrp="1"/>
          </p:cNvSpPr>
          <p:nvPr>
            <p:ph type="sldNum" sz="quarter" idx="12"/>
          </p:nvPr>
        </p:nvSpPr>
        <p:spPr/>
        <p:txBody>
          <a:bodyPr/>
          <a:lstStyle/>
          <a:p>
            <a:pPr>
              <a:defRPr/>
            </a:pPr>
            <a:fld id="{713889A5-8B68-4C5B-8BF4-7C82D1FF3032}" type="slidenum">
              <a:rPr lang="en-US" smtClean="0"/>
              <a:pPr>
                <a:defRPr/>
              </a:pPr>
              <a:t>49</a:t>
            </a:fld>
            <a:endParaRPr lang="en-US"/>
          </a:p>
        </p:txBody>
      </p:sp>
    </p:spTree>
    <p:extLst>
      <p:ext uri="{BB962C8B-B14F-4D97-AF65-F5344CB8AC3E}">
        <p14:creationId xmlns:p14="http://schemas.microsoft.com/office/powerpoint/2010/main" val="3713476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a:xfrm>
            <a:off x="838200" y="6629400"/>
            <a:ext cx="1905000" cy="457200"/>
          </a:xfrm>
          <a:noFill/>
        </p:spPr>
        <p:txBody>
          <a:bodyPr/>
          <a:lstStyle/>
          <a:p>
            <a:fld id="{95BE2924-E65A-404D-8A77-C26DE49517C3}" type="datetime1">
              <a:rPr lang="en-US" smtClean="0"/>
              <a:t>1/3/2019</a:t>
            </a:fld>
            <a:endParaRPr lang="en-US" smtClean="0"/>
          </a:p>
        </p:txBody>
      </p:sp>
      <p:sp>
        <p:nvSpPr>
          <p:cNvPr id="7171" name="Footer Placeholder 4"/>
          <p:cNvSpPr>
            <a:spLocks noGrp="1"/>
          </p:cNvSpPr>
          <p:nvPr>
            <p:ph type="ftr" sz="quarter" idx="11"/>
          </p:nvPr>
        </p:nvSpPr>
        <p:spPr>
          <a:xfrm>
            <a:off x="3276600" y="6629400"/>
            <a:ext cx="2895600" cy="457200"/>
          </a:xfrm>
          <a:noFill/>
        </p:spPr>
        <p:txBody>
          <a:bodyPr/>
          <a:lstStyle/>
          <a:p>
            <a:r>
              <a:rPr lang="en-US" smtClean="0"/>
              <a:t>CPSC 503 – Winter 2019</a:t>
            </a:r>
          </a:p>
        </p:txBody>
      </p:sp>
      <p:sp>
        <p:nvSpPr>
          <p:cNvPr id="7172" name="Slide Number Placeholder 5"/>
          <p:cNvSpPr>
            <a:spLocks noGrp="1"/>
          </p:cNvSpPr>
          <p:nvPr>
            <p:ph type="sldNum" sz="quarter" idx="12"/>
          </p:nvPr>
        </p:nvSpPr>
        <p:spPr>
          <a:xfrm>
            <a:off x="6705600" y="6629400"/>
            <a:ext cx="1905000" cy="457200"/>
          </a:xfrm>
          <a:noFill/>
        </p:spPr>
        <p:txBody>
          <a:bodyPr/>
          <a:lstStyle/>
          <a:p>
            <a:fld id="{65C46A7C-61BB-49D6-BB63-9489ACB405A4}" type="slidenum">
              <a:rPr lang="en-US" smtClean="0"/>
              <a:pPr/>
              <a:t>5</a:t>
            </a:fld>
            <a:endParaRPr lang="en-US" smtClean="0"/>
          </a:p>
        </p:txBody>
      </p:sp>
      <p:sp>
        <p:nvSpPr>
          <p:cNvPr id="7173" name="Rectangle 2"/>
          <p:cNvSpPr>
            <a:spLocks noGrp="1" noChangeArrowheads="1"/>
          </p:cNvSpPr>
          <p:nvPr>
            <p:ph type="title"/>
          </p:nvPr>
        </p:nvSpPr>
        <p:spPr>
          <a:xfrm>
            <a:off x="609600" y="0"/>
            <a:ext cx="7772400" cy="1143000"/>
          </a:xfrm>
        </p:spPr>
        <p:txBody>
          <a:bodyPr/>
          <a:lstStyle/>
          <a:p>
            <a:pPr eaLnBrk="1" hangingPunct="1"/>
            <a:r>
              <a:rPr lang="en-US" dirty="0" smtClean="0"/>
              <a:t>Sample Useful Tasks</a:t>
            </a:r>
          </a:p>
        </p:txBody>
      </p:sp>
      <p:sp>
        <p:nvSpPr>
          <p:cNvPr id="7174" name="Rectangle 3"/>
          <p:cNvSpPr>
            <a:spLocks noGrp="1" noChangeArrowheads="1"/>
          </p:cNvSpPr>
          <p:nvPr>
            <p:ph type="body" idx="1"/>
          </p:nvPr>
        </p:nvSpPr>
        <p:spPr>
          <a:xfrm>
            <a:off x="533400" y="990600"/>
            <a:ext cx="7848600" cy="4648200"/>
          </a:xfrm>
        </p:spPr>
        <p:txBody>
          <a:bodyPr/>
          <a:lstStyle/>
          <a:p>
            <a:pPr eaLnBrk="1" hangingPunct="1">
              <a:lnSpc>
                <a:spcPct val="80000"/>
              </a:lnSpc>
              <a:spcBef>
                <a:spcPts val="372"/>
              </a:spcBef>
              <a:spcAft>
                <a:spcPts val="300"/>
              </a:spcAft>
            </a:pPr>
            <a:r>
              <a:rPr lang="en-US" sz="2800" dirty="0" smtClean="0">
                <a:solidFill>
                  <a:schemeClr val="accent2"/>
                </a:solidFill>
              </a:rPr>
              <a:t>Conversational agents:</a:t>
            </a:r>
            <a:r>
              <a:rPr lang="en-US" sz="2800" dirty="0" smtClean="0"/>
              <a:t> AT&amp;T “How may I help you?” technology</a:t>
            </a:r>
          </a:p>
          <a:p>
            <a:pPr lvl="1" eaLnBrk="1" hangingPunct="1">
              <a:lnSpc>
                <a:spcPct val="80000"/>
              </a:lnSpc>
              <a:spcBef>
                <a:spcPts val="372"/>
              </a:spcBef>
              <a:spcAft>
                <a:spcPts val="300"/>
              </a:spcAft>
            </a:pPr>
            <a:r>
              <a:rPr lang="en-US" sz="2400" dirty="0" smtClean="0"/>
              <a:t>Apple </a:t>
            </a:r>
            <a:r>
              <a:rPr lang="en-US" sz="2400" dirty="0" smtClean="0"/>
              <a:t>SIRI…..</a:t>
            </a:r>
            <a:endParaRPr lang="en-US" sz="2400" dirty="0" smtClean="0"/>
          </a:p>
          <a:p>
            <a:pPr lvl="1" eaLnBrk="1" hangingPunct="1">
              <a:lnSpc>
                <a:spcPct val="80000"/>
              </a:lnSpc>
              <a:spcBef>
                <a:spcPts val="372"/>
              </a:spcBef>
              <a:spcAft>
                <a:spcPts val="300"/>
              </a:spcAft>
            </a:pPr>
            <a:endParaRPr lang="en-US" sz="2400" dirty="0" smtClean="0"/>
          </a:p>
          <a:p>
            <a:pPr eaLnBrk="1" hangingPunct="1">
              <a:lnSpc>
                <a:spcPct val="80000"/>
              </a:lnSpc>
              <a:spcBef>
                <a:spcPts val="372"/>
              </a:spcBef>
              <a:spcAft>
                <a:spcPts val="300"/>
              </a:spcAft>
            </a:pPr>
            <a:r>
              <a:rPr lang="en-US" sz="2800" dirty="0" smtClean="0">
                <a:solidFill>
                  <a:schemeClr val="accent2"/>
                </a:solidFill>
              </a:rPr>
              <a:t>Summarization:</a:t>
            </a:r>
            <a:r>
              <a:rPr lang="en-US" sz="2800" dirty="0" smtClean="0"/>
              <a:t> ”Please summarize my discussion with Sue about 503” “What people say about the new Nikon 5000?”</a:t>
            </a:r>
          </a:p>
          <a:p>
            <a:pPr lvl="1" eaLnBrk="1" hangingPunct="1">
              <a:lnSpc>
                <a:spcPct val="80000"/>
              </a:lnSpc>
              <a:spcBef>
                <a:spcPts val="372"/>
              </a:spcBef>
              <a:spcAft>
                <a:spcPts val="300"/>
              </a:spcAft>
            </a:pPr>
            <a:r>
              <a:rPr lang="en-CA" sz="2400" dirty="0"/>
              <a:t>Yahoo Paid $30 Million in Cash for </a:t>
            </a:r>
            <a:r>
              <a:rPr lang="en-CA" sz="2400" dirty="0" smtClean="0"/>
              <a:t>the </a:t>
            </a:r>
            <a:r>
              <a:rPr lang="en-CA" sz="2400" dirty="0" err="1" smtClean="0"/>
              <a:t>Summly</a:t>
            </a:r>
            <a:r>
              <a:rPr lang="en-CA" sz="2400" dirty="0" smtClean="0"/>
              <a:t> company (2013)</a:t>
            </a:r>
            <a:endParaRPr lang="en-CA" sz="2400" dirty="0"/>
          </a:p>
          <a:p>
            <a:pPr lvl="1" eaLnBrk="1" hangingPunct="1">
              <a:lnSpc>
                <a:spcPct val="80000"/>
              </a:lnSpc>
              <a:spcBef>
                <a:spcPts val="372"/>
              </a:spcBef>
              <a:spcAft>
                <a:spcPts val="300"/>
              </a:spcAft>
            </a:pPr>
            <a:endParaRPr lang="en-US" sz="2400" dirty="0" smtClean="0"/>
          </a:p>
          <a:p>
            <a:pPr eaLnBrk="1" hangingPunct="1">
              <a:lnSpc>
                <a:spcPct val="80000"/>
              </a:lnSpc>
              <a:spcBef>
                <a:spcPts val="372"/>
              </a:spcBef>
              <a:spcAft>
                <a:spcPts val="300"/>
              </a:spcAft>
            </a:pPr>
            <a:r>
              <a:rPr lang="en-US" sz="2800" dirty="0" smtClean="0">
                <a:solidFill>
                  <a:schemeClr val="accent2"/>
                </a:solidFill>
              </a:rPr>
              <a:t>Generation:</a:t>
            </a:r>
            <a:r>
              <a:rPr lang="en-US" sz="2800" dirty="0" smtClean="0"/>
              <a:t> an automatic commentator of a soccer game (e.g., from output of a vision system)</a:t>
            </a:r>
          </a:p>
          <a:p>
            <a:pPr lvl="1" eaLnBrk="1" hangingPunct="1">
              <a:lnSpc>
                <a:spcPct val="80000"/>
              </a:lnSpc>
              <a:spcBef>
                <a:spcPts val="372"/>
              </a:spcBef>
              <a:spcAft>
                <a:spcPts val="300"/>
              </a:spcAft>
            </a:pPr>
            <a:r>
              <a:rPr lang="en-US" sz="2000" dirty="0" smtClean="0"/>
              <a:t>ARRIA world leader in NLG- </a:t>
            </a:r>
            <a:r>
              <a:rPr lang="en-CA" sz="2000" dirty="0"/>
              <a:t>when it floated on London's Alternative Investment Market (AIM) in </a:t>
            </a:r>
            <a:r>
              <a:rPr lang="en-CA" sz="2000" dirty="0" smtClean="0"/>
              <a:t>2013</a:t>
            </a:r>
            <a:r>
              <a:rPr lang="en-CA" sz="2000" dirty="0"/>
              <a:t>, it was valued at over £160 million</a:t>
            </a:r>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4">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p>
            <a:fld id="{E54CA198-BBE3-4541-B62C-D2182A492F61}" type="datetime1">
              <a:rPr lang="en-US" smtClean="0"/>
              <a:t>1/3/2019</a:t>
            </a:fld>
            <a:endParaRPr lang="en-US" smtClean="0"/>
          </a:p>
        </p:txBody>
      </p:sp>
      <p:sp>
        <p:nvSpPr>
          <p:cNvPr id="27651" name="Footer Placeholder 4"/>
          <p:cNvSpPr>
            <a:spLocks noGrp="1"/>
          </p:cNvSpPr>
          <p:nvPr>
            <p:ph type="ftr" sz="quarter" idx="11"/>
          </p:nvPr>
        </p:nvSpPr>
        <p:spPr>
          <a:noFill/>
        </p:spPr>
        <p:txBody>
          <a:bodyPr/>
          <a:lstStyle/>
          <a:p>
            <a:r>
              <a:rPr lang="en-US" smtClean="0"/>
              <a:t>CPSC 503 – Winter 2019</a:t>
            </a:r>
          </a:p>
        </p:txBody>
      </p:sp>
      <p:sp>
        <p:nvSpPr>
          <p:cNvPr id="27652" name="Slide Number Placeholder 5"/>
          <p:cNvSpPr>
            <a:spLocks noGrp="1"/>
          </p:cNvSpPr>
          <p:nvPr>
            <p:ph type="sldNum" sz="quarter" idx="12"/>
          </p:nvPr>
        </p:nvSpPr>
        <p:spPr>
          <a:noFill/>
        </p:spPr>
        <p:txBody>
          <a:bodyPr/>
          <a:lstStyle/>
          <a:p>
            <a:fld id="{24FB0AE9-27AB-48DF-B8D9-5188551E819B}" type="slidenum">
              <a:rPr lang="en-US" smtClean="0"/>
              <a:pPr/>
              <a:t>50</a:t>
            </a:fld>
            <a:endParaRPr lang="en-US" smtClean="0"/>
          </a:p>
        </p:txBody>
      </p:sp>
      <p:sp>
        <p:nvSpPr>
          <p:cNvPr id="27653" name="Rectangle 2"/>
          <p:cNvSpPr>
            <a:spLocks noGrp="1" noChangeArrowheads="1"/>
          </p:cNvSpPr>
          <p:nvPr>
            <p:ph type="title"/>
          </p:nvPr>
        </p:nvSpPr>
        <p:spPr>
          <a:xfrm>
            <a:off x="685800" y="228600"/>
            <a:ext cx="7772400" cy="1143000"/>
          </a:xfrm>
        </p:spPr>
        <p:txBody>
          <a:bodyPr/>
          <a:lstStyle/>
          <a:p>
            <a:pPr eaLnBrk="1" hangingPunct="1"/>
            <a:r>
              <a:rPr lang="en-US" smtClean="0"/>
              <a:t>Course Topics</a:t>
            </a:r>
          </a:p>
        </p:txBody>
      </p:sp>
      <p:sp>
        <p:nvSpPr>
          <p:cNvPr id="27654" name="Rectangle 3"/>
          <p:cNvSpPr>
            <a:spLocks noGrp="1" noChangeArrowheads="1"/>
          </p:cNvSpPr>
          <p:nvPr>
            <p:ph type="body" idx="1"/>
          </p:nvPr>
        </p:nvSpPr>
        <p:spPr>
          <a:xfrm>
            <a:off x="304800" y="1219200"/>
            <a:ext cx="8534400" cy="4953000"/>
          </a:xfrm>
        </p:spPr>
        <p:txBody>
          <a:bodyPr/>
          <a:lstStyle/>
          <a:p>
            <a:pPr eaLnBrk="1" hangingPunct="1">
              <a:lnSpc>
                <a:spcPct val="90000"/>
              </a:lnSpc>
            </a:pPr>
            <a:r>
              <a:rPr lang="en-US" sz="2800" dirty="0" smtClean="0"/>
              <a:t>We’ll be intermingling discussions of:</a:t>
            </a:r>
          </a:p>
          <a:p>
            <a:pPr lvl="1" eaLnBrk="1" hangingPunct="1">
              <a:lnSpc>
                <a:spcPct val="110000"/>
              </a:lnSpc>
            </a:pPr>
            <a:r>
              <a:rPr lang="en-US" sz="2400" dirty="0" smtClean="0">
                <a:solidFill>
                  <a:schemeClr val="accent2"/>
                </a:solidFill>
              </a:rPr>
              <a:t>Linguistic topics</a:t>
            </a:r>
            <a:r>
              <a:rPr lang="en-US" sz="2400" dirty="0" smtClean="0"/>
              <a:t> (Knowledge about Language)</a:t>
            </a:r>
          </a:p>
          <a:p>
            <a:pPr lvl="2" eaLnBrk="1" hangingPunct="1">
              <a:lnSpc>
                <a:spcPct val="110000"/>
              </a:lnSpc>
            </a:pPr>
            <a:r>
              <a:rPr lang="en-US" dirty="0" smtClean="0"/>
              <a:t>E.g., Semantics</a:t>
            </a:r>
          </a:p>
          <a:p>
            <a:pPr lvl="1" eaLnBrk="1" hangingPunct="1">
              <a:lnSpc>
                <a:spcPct val="110000"/>
              </a:lnSpc>
            </a:pPr>
            <a:r>
              <a:rPr lang="en-US" sz="2400" dirty="0" smtClean="0">
                <a:solidFill>
                  <a:schemeClr val="accent2"/>
                </a:solidFill>
              </a:rPr>
              <a:t>Computational techniques</a:t>
            </a:r>
            <a:r>
              <a:rPr lang="en-US" sz="2400" dirty="0" smtClean="0"/>
              <a:t> (Formalisms, Models and algorithms)</a:t>
            </a:r>
          </a:p>
          <a:p>
            <a:pPr lvl="2" eaLnBrk="1" hangingPunct="1">
              <a:lnSpc>
                <a:spcPct val="110000"/>
              </a:lnSpc>
            </a:pPr>
            <a:r>
              <a:rPr lang="en-US" dirty="0" smtClean="0"/>
              <a:t>E.g., Prob. Context-free grammars, specific grammars and </a:t>
            </a:r>
            <a:r>
              <a:rPr lang="en-US" dirty="0" smtClean="0"/>
              <a:t>parsing, Learning word Encodings</a:t>
            </a:r>
            <a:endParaRPr lang="en-US" dirty="0" smtClean="0"/>
          </a:p>
          <a:p>
            <a:pPr lvl="1" eaLnBrk="1" hangingPunct="1">
              <a:lnSpc>
                <a:spcPct val="110000"/>
              </a:lnSpc>
            </a:pPr>
            <a:r>
              <a:rPr lang="en-US" sz="2400" dirty="0" smtClean="0">
                <a:solidFill>
                  <a:schemeClr val="accent2"/>
                </a:solidFill>
              </a:rPr>
              <a:t>Applications</a:t>
            </a:r>
            <a:r>
              <a:rPr lang="en-US" sz="2400" dirty="0" smtClean="0"/>
              <a:t> (Useful Tasks)</a:t>
            </a:r>
          </a:p>
          <a:p>
            <a:pPr lvl="2" eaLnBrk="1" hangingPunct="1">
              <a:lnSpc>
                <a:spcPct val="110000"/>
              </a:lnSpc>
            </a:pPr>
            <a:r>
              <a:rPr lang="en-US" dirty="0" smtClean="0"/>
              <a:t>E.g., Summarization</a:t>
            </a:r>
          </a:p>
          <a:p>
            <a:pPr eaLnBrk="1" hangingPunct="1">
              <a:lnSpc>
                <a:spcPct val="110000"/>
              </a:lnSpc>
            </a:pPr>
            <a:r>
              <a:rPr lang="en-US" sz="2800" dirty="0" smtClean="0"/>
              <a:t>No Speech, no machine translation </a:t>
            </a:r>
            <a:r>
              <a:rPr lang="en-US" sz="2800" dirty="0" smtClean="0">
                <a:sym typeface="Wingdings" pitchFamily="2" charset="2"/>
              </a:rPr>
              <a:t></a:t>
            </a:r>
            <a:endParaRPr lang="en-US" sz="2800" dirty="0" smtClean="0"/>
          </a:p>
        </p:txBody>
      </p:sp>
      <p:sp>
        <p:nvSpPr>
          <p:cNvPr id="7" name="5-Point Star 6"/>
          <p:cNvSpPr/>
          <p:nvPr/>
        </p:nvSpPr>
        <p:spPr>
          <a:xfrm>
            <a:off x="7543800" y="5257800"/>
            <a:ext cx="533400" cy="609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p:spPr>
        <p:txBody>
          <a:bodyPr/>
          <a:lstStyle/>
          <a:p>
            <a:fld id="{8F4A7E2A-BCD5-4D95-B961-47D5AED1A966}" type="datetime1">
              <a:rPr lang="en-US" smtClean="0"/>
              <a:t>1/3/2019</a:t>
            </a:fld>
            <a:endParaRPr lang="en-US" smtClean="0"/>
          </a:p>
        </p:txBody>
      </p:sp>
      <p:sp>
        <p:nvSpPr>
          <p:cNvPr id="28675" name="Footer Placeholder 4"/>
          <p:cNvSpPr>
            <a:spLocks noGrp="1"/>
          </p:cNvSpPr>
          <p:nvPr>
            <p:ph type="ftr" sz="quarter" idx="11"/>
          </p:nvPr>
        </p:nvSpPr>
        <p:spPr>
          <a:noFill/>
        </p:spPr>
        <p:txBody>
          <a:bodyPr/>
          <a:lstStyle/>
          <a:p>
            <a:r>
              <a:rPr lang="en-US" smtClean="0"/>
              <a:t>CPSC 503 – Winter 2019</a:t>
            </a:r>
          </a:p>
        </p:txBody>
      </p:sp>
      <p:sp>
        <p:nvSpPr>
          <p:cNvPr id="28676" name="Slide Number Placeholder 5"/>
          <p:cNvSpPr>
            <a:spLocks noGrp="1"/>
          </p:cNvSpPr>
          <p:nvPr>
            <p:ph type="sldNum" sz="quarter" idx="12"/>
          </p:nvPr>
        </p:nvSpPr>
        <p:spPr>
          <a:noFill/>
        </p:spPr>
        <p:txBody>
          <a:bodyPr/>
          <a:lstStyle/>
          <a:p>
            <a:fld id="{68F038A2-B6FB-4BAF-9597-D1D5F3FFF2A5}" type="slidenum">
              <a:rPr lang="en-US" smtClean="0"/>
              <a:pPr/>
              <a:t>51</a:t>
            </a:fld>
            <a:endParaRPr lang="en-US" smtClean="0"/>
          </a:p>
        </p:txBody>
      </p:sp>
      <p:sp>
        <p:nvSpPr>
          <p:cNvPr id="28677" name="Rectangle 2"/>
          <p:cNvSpPr>
            <a:spLocks noGrp="1" noChangeArrowheads="1"/>
          </p:cNvSpPr>
          <p:nvPr>
            <p:ph type="title"/>
          </p:nvPr>
        </p:nvSpPr>
        <p:spPr/>
        <p:txBody>
          <a:bodyPr/>
          <a:lstStyle/>
          <a:p>
            <a:pPr eaLnBrk="1" hangingPunct="1"/>
            <a:r>
              <a:rPr lang="en-US" smtClean="0"/>
              <a:t>Just English?</a:t>
            </a:r>
          </a:p>
        </p:txBody>
      </p:sp>
      <p:sp>
        <p:nvSpPr>
          <p:cNvPr id="28678" name="Rectangle 3"/>
          <p:cNvSpPr>
            <a:spLocks noGrp="1" noChangeArrowheads="1"/>
          </p:cNvSpPr>
          <p:nvPr>
            <p:ph type="body" idx="1"/>
          </p:nvPr>
        </p:nvSpPr>
        <p:spPr>
          <a:xfrm>
            <a:off x="685800" y="1981200"/>
            <a:ext cx="8458200" cy="4191000"/>
          </a:xfrm>
        </p:spPr>
        <p:txBody>
          <a:bodyPr/>
          <a:lstStyle/>
          <a:p>
            <a:pPr eaLnBrk="1" hangingPunct="1"/>
            <a:r>
              <a:rPr lang="en-US" dirty="0" smtClean="0"/>
              <a:t>The examples in this class are for the most part all English.</a:t>
            </a:r>
          </a:p>
          <a:p>
            <a:pPr lvl="1" eaLnBrk="1" hangingPunct="1"/>
            <a:r>
              <a:rPr lang="en-US" dirty="0" smtClean="0"/>
              <a:t>Only because it happens to be what we share.</a:t>
            </a:r>
          </a:p>
          <a:p>
            <a:pPr eaLnBrk="1" hangingPunct="1"/>
            <a:r>
              <a:rPr lang="en-US" dirty="0" smtClean="0"/>
              <a:t>Projects on other languages are welcome.</a:t>
            </a:r>
          </a:p>
          <a:p>
            <a:pPr eaLnBrk="1" hangingPunct="1"/>
            <a:endParaRPr lang="en-US" dirty="0" smtClean="0"/>
          </a:p>
        </p:txBody>
      </p:sp>
      <p:sp>
        <p:nvSpPr>
          <p:cNvPr id="7" name="5-Point Star 6"/>
          <p:cNvSpPr/>
          <p:nvPr/>
        </p:nvSpPr>
        <p:spPr>
          <a:xfrm>
            <a:off x="304800" y="3733800"/>
            <a:ext cx="533400" cy="609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xfrm>
            <a:off x="838200" y="6477000"/>
            <a:ext cx="1905000" cy="457200"/>
          </a:xfrm>
          <a:noFill/>
        </p:spPr>
        <p:txBody>
          <a:bodyPr/>
          <a:lstStyle/>
          <a:p>
            <a:fld id="{57737B5E-8220-44D7-ACC4-D103C0F1DE66}" type="datetime1">
              <a:rPr lang="en-US" smtClean="0"/>
              <a:t>1/3/2019</a:t>
            </a:fld>
            <a:endParaRPr lang="en-US" smtClean="0"/>
          </a:p>
        </p:txBody>
      </p:sp>
      <p:sp>
        <p:nvSpPr>
          <p:cNvPr id="29699" name="Footer Placeholder 4"/>
          <p:cNvSpPr>
            <a:spLocks noGrp="1"/>
          </p:cNvSpPr>
          <p:nvPr>
            <p:ph type="ftr" sz="quarter" idx="11"/>
          </p:nvPr>
        </p:nvSpPr>
        <p:spPr>
          <a:xfrm>
            <a:off x="3276600" y="6477000"/>
            <a:ext cx="2895600" cy="457200"/>
          </a:xfrm>
          <a:noFill/>
        </p:spPr>
        <p:txBody>
          <a:bodyPr/>
          <a:lstStyle/>
          <a:p>
            <a:r>
              <a:rPr lang="en-US" smtClean="0"/>
              <a:t>CPSC 503 – Winter 2019</a:t>
            </a:r>
            <a:endParaRPr lang="en-US" dirty="0" smtClean="0"/>
          </a:p>
        </p:txBody>
      </p:sp>
      <p:sp>
        <p:nvSpPr>
          <p:cNvPr id="29700" name="Slide Number Placeholder 5"/>
          <p:cNvSpPr>
            <a:spLocks noGrp="1"/>
          </p:cNvSpPr>
          <p:nvPr>
            <p:ph type="sldNum" sz="quarter" idx="12"/>
          </p:nvPr>
        </p:nvSpPr>
        <p:spPr>
          <a:xfrm>
            <a:off x="6705600" y="6477000"/>
            <a:ext cx="1905000" cy="457200"/>
          </a:xfrm>
          <a:noFill/>
        </p:spPr>
        <p:txBody>
          <a:bodyPr/>
          <a:lstStyle/>
          <a:p>
            <a:fld id="{78281A2F-ABA8-4168-BD6D-65434D108336}" type="slidenum">
              <a:rPr lang="en-US" smtClean="0"/>
              <a:pPr/>
              <a:t>52</a:t>
            </a:fld>
            <a:endParaRPr lang="en-US" smtClean="0"/>
          </a:p>
        </p:txBody>
      </p:sp>
      <p:sp>
        <p:nvSpPr>
          <p:cNvPr id="29701" name="Rectangle 2"/>
          <p:cNvSpPr>
            <a:spLocks noGrp="1" noChangeArrowheads="1"/>
          </p:cNvSpPr>
          <p:nvPr>
            <p:ph type="title"/>
          </p:nvPr>
        </p:nvSpPr>
        <p:spPr>
          <a:xfrm>
            <a:off x="0" y="0"/>
            <a:ext cx="9144000" cy="914400"/>
          </a:xfrm>
        </p:spPr>
        <p:txBody>
          <a:bodyPr/>
          <a:lstStyle/>
          <a:p>
            <a:pPr eaLnBrk="1" hangingPunct="1"/>
            <a:r>
              <a:rPr lang="en-US" dirty="0" smtClean="0"/>
              <a:t>Activities and (tentative) Grading</a:t>
            </a:r>
          </a:p>
        </p:txBody>
      </p:sp>
      <p:sp>
        <p:nvSpPr>
          <p:cNvPr id="29702" name="Rectangle 3"/>
          <p:cNvSpPr>
            <a:spLocks noGrp="1" noChangeArrowheads="1"/>
          </p:cNvSpPr>
          <p:nvPr>
            <p:ph type="body" idx="1"/>
          </p:nvPr>
        </p:nvSpPr>
        <p:spPr>
          <a:xfrm>
            <a:off x="228600" y="838200"/>
            <a:ext cx="8763000" cy="4953000"/>
          </a:xfrm>
        </p:spPr>
        <p:txBody>
          <a:bodyPr/>
          <a:lstStyle/>
          <a:p>
            <a:pPr eaLnBrk="1" hangingPunct="1">
              <a:lnSpc>
                <a:spcPct val="80000"/>
              </a:lnSpc>
            </a:pPr>
            <a:r>
              <a:rPr lang="en-US" sz="2800" dirty="0" smtClean="0"/>
              <a:t>Readings:</a:t>
            </a:r>
          </a:p>
          <a:p>
            <a:pPr lvl="1" eaLnBrk="1" hangingPunct="1">
              <a:lnSpc>
                <a:spcPct val="80000"/>
              </a:lnSpc>
            </a:pPr>
            <a:r>
              <a:rPr lang="en-US" dirty="0" smtClean="0">
                <a:solidFill>
                  <a:schemeClr val="accent2"/>
                </a:solidFill>
              </a:rPr>
              <a:t>Speech and Language Processing by </a:t>
            </a:r>
            <a:r>
              <a:rPr lang="en-US" dirty="0" err="1" smtClean="0">
                <a:solidFill>
                  <a:schemeClr val="accent2"/>
                </a:solidFill>
              </a:rPr>
              <a:t>Jurafsky</a:t>
            </a:r>
            <a:r>
              <a:rPr lang="en-US" dirty="0" smtClean="0">
                <a:solidFill>
                  <a:schemeClr val="accent2"/>
                </a:solidFill>
              </a:rPr>
              <a:t> and Martin, Prentice-Hall </a:t>
            </a:r>
            <a:r>
              <a:rPr lang="en-US" dirty="0" smtClean="0">
                <a:solidFill>
                  <a:schemeClr val="accent2"/>
                </a:solidFill>
              </a:rPr>
              <a:t>Most </a:t>
            </a:r>
            <a:r>
              <a:rPr lang="en-US" dirty="0" smtClean="0">
                <a:solidFill>
                  <a:schemeClr val="accent2"/>
                </a:solidFill>
              </a:rPr>
              <a:t>Chapters from NEW </a:t>
            </a:r>
            <a:r>
              <a:rPr lang="en-US" dirty="0" smtClean="0">
                <a:solidFill>
                  <a:schemeClr val="accent2"/>
                </a:solidFill>
              </a:rPr>
              <a:t>3</a:t>
            </a:r>
            <a:r>
              <a:rPr lang="en-US" baseline="30000" dirty="0" smtClean="0">
                <a:solidFill>
                  <a:schemeClr val="accent2"/>
                </a:solidFill>
              </a:rPr>
              <a:t>rd</a:t>
            </a:r>
            <a:r>
              <a:rPr lang="en-US" dirty="0" smtClean="0">
                <a:solidFill>
                  <a:schemeClr val="accent2"/>
                </a:solidFill>
              </a:rPr>
              <a:t> EDITION ! </a:t>
            </a:r>
            <a:endParaRPr lang="en-US" dirty="0" smtClean="0">
              <a:solidFill>
                <a:schemeClr val="accent2"/>
              </a:solidFill>
            </a:endParaRPr>
          </a:p>
          <a:p>
            <a:pPr eaLnBrk="1" hangingPunct="1">
              <a:lnSpc>
                <a:spcPct val="80000"/>
              </a:lnSpc>
            </a:pPr>
            <a:r>
              <a:rPr lang="en-US" sz="2800" dirty="0" smtClean="0"/>
              <a:t>~15 Lectures (participation </a:t>
            </a:r>
            <a:r>
              <a:rPr lang="en-US" sz="2800" dirty="0" smtClean="0">
                <a:solidFill>
                  <a:srgbClr val="FF0000"/>
                </a:solidFill>
              </a:rPr>
              <a:t>10%</a:t>
            </a:r>
            <a:r>
              <a:rPr lang="en-US" sz="2800" dirty="0" smtClean="0"/>
              <a:t>)</a:t>
            </a:r>
          </a:p>
          <a:p>
            <a:pPr eaLnBrk="1" hangingPunct="1">
              <a:lnSpc>
                <a:spcPct val="80000"/>
              </a:lnSpc>
            </a:pPr>
            <a:r>
              <a:rPr lang="en-US" sz="2800" dirty="0" smtClean="0"/>
              <a:t>3-4 assignments </a:t>
            </a:r>
            <a:r>
              <a:rPr lang="en-US" sz="2800" dirty="0" smtClean="0"/>
              <a:t>(</a:t>
            </a:r>
            <a:r>
              <a:rPr lang="en-US" sz="2800" dirty="0" smtClean="0">
                <a:solidFill>
                  <a:srgbClr val="FF0000"/>
                </a:solidFill>
              </a:rPr>
              <a:t>10%</a:t>
            </a:r>
            <a:r>
              <a:rPr lang="en-US" sz="2800" dirty="0" smtClean="0"/>
              <a:t> </a:t>
            </a:r>
            <a:r>
              <a:rPr lang="en-US" sz="2800" dirty="0" smtClean="0"/>
              <a:t>- self assessed)</a:t>
            </a:r>
          </a:p>
          <a:p>
            <a:pPr eaLnBrk="1" hangingPunct="1">
              <a:lnSpc>
                <a:spcPct val="80000"/>
              </a:lnSpc>
            </a:pPr>
            <a:r>
              <a:rPr lang="en-US" sz="2800" dirty="0" smtClean="0"/>
              <a:t>X? Student Presentations on selected readings (</a:t>
            </a:r>
            <a:r>
              <a:rPr lang="en-US" sz="2800" dirty="0" smtClean="0">
                <a:solidFill>
                  <a:srgbClr val="FF0000"/>
                </a:solidFill>
              </a:rPr>
              <a:t>15%</a:t>
            </a:r>
            <a:r>
              <a:rPr lang="en-US" sz="2800" dirty="0" smtClean="0"/>
              <a:t>)</a:t>
            </a:r>
          </a:p>
          <a:p>
            <a:pPr eaLnBrk="1" hangingPunct="1">
              <a:lnSpc>
                <a:spcPct val="80000"/>
              </a:lnSpc>
            </a:pPr>
            <a:r>
              <a:rPr lang="en-US" sz="2800" dirty="0" smtClean="0"/>
              <a:t>Readings: Critical summary and Questions(</a:t>
            </a:r>
            <a:r>
              <a:rPr lang="en-US" sz="2800" dirty="0" smtClean="0">
                <a:solidFill>
                  <a:srgbClr val="FF0000"/>
                </a:solidFill>
              </a:rPr>
              <a:t>15%</a:t>
            </a:r>
            <a:r>
              <a:rPr lang="en-US" sz="2800" dirty="0" smtClean="0"/>
              <a:t>)</a:t>
            </a:r>
          </a:p>
          <a:p>
            <a:pPr eaLnBrk="1" hangingPunct="1">
              <a:lnSpc>
                <a:spcPct val="80000"/>
              </a:lnSpc>
            </a:pPr>
            <a:r>
              <a:rPr lang="en-US" sz="2800" dirty="0" smtClean="0"/>
              <a:t>Project		</a:t>
            </a:r>
            <a:r>
              <a:rPr lang="en-US" sz="2800" dirty="0" smtClean="0"/>
              <a:t>(</a:t>
            </a:r>
            <a:r>
              <a:rPr lang="en-US" sz="2800" dirty="0" smtClean="0">
                <a:solidFill>
                  <a:srgbClr val="FF0000"/>
                </a:solidFill>
              </a:rPr>
              <a:t>50</a:t>
            </a:r>
            <a:r>
              <a:rPr lang="en-US" sz="2800" dirty="0" smtClean="0">
                <a:solidFill>
                  <a:srgbClr val="FF0000"/>
                </a:solidFill>
              </a:rPr>
              <a:t>%</a:t>
            </a:r>
            <a:r>
              <a:rPr lang="en-US" sz="2800" dirty="0" smtClean="0"/>
              <a:t>)</a:t>
            </a:r>
          </a:p>
          <a:p>
            <a:pPr lvl="1" eaLnBrk="1" hangingPunct="1">
              <a:lnSpc>
                <a:spcPct val="80000"/>
              </a:lnSpc>
            </a:pPr>
            <a:r>
              <a:rPr lang="en-US" sz="2400" dirty="0" smtClean="0"/>
              <a:t>Proposal: 1-2 pages write-up &amp; Presentation (5%)</a:t>
            </a:r>
          </a:p>
          <a:p>
            <a:pPr lvl="1" eaLnBrk="1" hangingPunct="1">
              <a:lnSpc>
                <a:spcPct val="80000"/>
              </a:lnSpc>
            </a:pPr>
            <a:r>
              <a:rPr lang="en-US" sz="2400" dirty="0" smtClean="0"/>
              <a:t>Update Presentation (5%)</a:t>
            </a:r>
          </a:p>
          <a:p>
            <a:pPr lvl="1" eaLnBrk="1" hangingPunct="1">
              <a:lnSpc>
                <a:spcPct val="80000"/>
              </a:lnSpc>
            </a:pPr>
            <a:r>
              <a:rPr lang="en-US" sz="2400" dirty="0" smtClean="0"/>
              <a:t>Final Presentation and (10%)</a:t>
            </a:r>
          </a:p>
          <a:p>
            <a:pPr lvl="1" eaLnBrk="1" hangingPunct="1">
              <a:lnSpc>
                <a:spcPct val="80000"/>
              </a:lnSpc>
            </a:pPr>
            <a:r>
              <a:rPr lang="en-US" sz="2400" dirty="0" smtClean="0"/>
              <a:t>8-10 pages report </a:t>
            </a:r>
            <a:r>
              <a:rPr lang="en-US" sz="2400" dirty="0" smtClean="0"/>
              <a:t>(30</a:t>
            </a:r>
            <a:r>
              <a:rPr lang="en-US" sz="2400" dirty="0" smtClean="0"/>
              <a:t>%)</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p:spPr>
        <p:txBody>
          <a:bodyPr/>
          <a:lstStyle/>
          <a:p>
            <a:fld id="{208D24FD-6201-4E5B-865F-A53376A0E812}" type="datetime1">
              <a:rPr lang="en-US" smtClean="0"/>
              <a:t>1/3/2019</a:t>
            </a:fld>
            <a:endParaRPr lang="en-US" smtClean="0"/>
          </a:p>
        </p:txBody>
      </p:sp>
      <p:sp>
        <p:nvSpPr>
          <p:cNvPr id="30723" name="Footer Placeholder 4"/>
          <p:cNvSpPr>
            <a:spLocks noGrp="1"/>
          </p:cNvSpPr>
          <p:nvPr>
            <p:ph type="ftr" sz="quarter" idx="11"/>
          </p:nvPr>
        </p:nvSpPr>
        <p:spPr>
          <a:noFill/>
        </p:spPr>
        <p:txBody>
          <a:bodyPr/>
          <a:lstStyle/>
          <a:p>
            <a:r>
              <a:rPr lang="en-US" smtClean="0"/>
              <a:t>CPSC 503 – Winter 2019</a:t>
            </a:r>
          </a:p>
        </p:txBody>
      </p:sp>
      <p:sp>
        <p:nvSpPr>
          <p:cNvPr id="30724" name="Slide Number Placeholder 5"/>
          <p:cNvSpPr>
            <a:spLocks noGrp="1"/>
          </p:cNvSpPr>
          <p:nvPr>
            <p:ph type="sldNum" sz="quarter" idx="12"/>
          </p:nvPr>
        </p:nvSpPr>
        <p:spPr>
          <a:noFill/>
        </p:spPr>
        <p:txBody>
          <a:bodyPr/>
          <a:lstStyle/>
          <a:p>
            <a:fld id="{9CDC4CA7-3776-42C7-A0DC-9B149BCD0959}" type="slidenum">
              <a:rPr lang="en-US" smtClean="0"/>
              <a:pPr/>
              <a:t>53</a:t>
            </a:fld>
            <a:endParaRPr lang="en-US" smtClean="0"/>
          </a:p>
        </p:txBody>
      </p:sp>
      <p:sp>
        <p:nvSpPr>
          <p:cNvPr id="30725" name="Rectangle 2"/>
          <p:cNvSpPr>
            <a:spLocks noGrp="1" noChangeArrowheads="1"/>
          </p:cNvSpPr>
          <p:nvPr>
            <p:ph type="title"/>
          </p:nvPr>
        </p:nvSpPr>
        <p:spPr>
          <a:xfrm>
            <a:off x="-228600" y="0"/>
            <a:ext cx="9372600" cy="1143000"/>
          </a:xfrm>
        </p:spPr>
        <p:txBody>
          <a:bodyPr/>
          <a:lstStyle/>
          <a:p>
            <a:pPr eaLnBrk="1" hangingPunct="1"/>
            <a:r>
              <a:rPr lang="en-US" smtClean="0"/>
              <a:t>Final Research Oriented Project</a:t>
            </a:r>
          </a:p>
        </p:txBody>
      </p:sp>
      <p:sp>
        <p:nvSpPr>
          <p:cNvPr id="30726" name="Rectangle 3"/>
          <p:cNvSpPr>
            <a:spLocks noGrp="1" noChangeArrowheads="1"/>
          </p:cNvSpPr>
          <p:nvPr>
            <p:ph type="body" idx="1"/>
          </p:nvPr>
        </p:nvSpPr>
        <p:spPr>
          <a:xfrm>
            <a:off x="381000" y="990600"/>
            <a:ext cx="8610600" cy="4114800"/>
          </a:xfrm>
        </p:spPr>
        <p:txBody>
          <a:bodyPr/>
          <a:lstStyle/>
          <a:p>
            <a:pPr eaLnBrk="1" hangingPunct="1">
              <a:lnSpc>
                <a:spcPct val="90000"/>
              </a:lnSpc>
            </a:pPr>
            <a:r>
              <a:rPr lang="en-US" sz="2800" dirty="0" smtClean="0"/>
              <a:t>Make “small” contribution to open NLP problem</a:t>
            </a:r>
          </a:p>
          <a:p>
            <a:pPr lvl="1" eaLnBrk="1" hangingPunct="1">
              <a:lnSpc>
                <a:spcPct val="90000"/>
              </a:lnSpc>
            </a:pPr>
            <a:r>
              <a:rPr lang="en-US" sz="2400" dirty="0" smtClean="0"/>
              <a:t>Read several papers about it</a:t>
            </a:r>
          </a:p>
          <a:p>
            <a:pPr lvl="1" eaLnBrk="1" hangingPunct="1">
              <a:lnSpc>
                <a:spcPct val="90000"/>
              </a:lnSpc>
            </a:pPr>
            <a:r>
              <a:rPr lang="en-US" sz="2400" dirty="0" smtClean="0"/>
              <a:t>Either improve on the proposed solution (e.g., using more effective technique)</a:t>
            </a:r>
          </a:p>
          <a:p>
            <a:pPr lvl="1" eaLnBrk="1" hangingPunct="1">
              <a:lnSpc>
                <a:spcPct val="90000"/>
              </a:lnSpc>
            </a:pPr>
            <a:r>
              <a:rPr lang="en-US" sz="2400" dirty="0" smtClean="0"/>
              <a:t>Or propose new solution</a:t>
            </a:r>
          </a:p>
          <a:p>
            <a:pPr lvl="1" eaLnBrk="1" hangingPunct="1">
              <a:lnSpc>
                <a:spcPct val="90000"/>
              </a:lnSpc>
            </a:pPr>
            <a:r>
              <a:rPr lang="en-US" sz="2400" dirty="0" smtClean="0"/>
              <a:t>Or perform a more informative </a:t>
            </a:r>
            <a:r>
              <a:rPr lang="en-US" sz="2400" dirty="0" smtClean="0"/>
              <a:t>evaluation / error analysis</a:t>
            </a:r>
            <a:endParaRPr lang="en-US" sz="2400" dirty="0" smtClean="0"/>
          </a:p>
          <a:p>
            <a:pPr eaLnBrk="1" hangingPunct="1">
              <a:lnSpc>
                <a:spcPct val="90000"/>
              </a:lnSpc>
            </a:pPr>
            <a:r>
              <a:rPr lang="en-US" sz="2800" dirty="0" smtClean="0"/>
              <a:t>Write report discussing results </a:t>
            </a:r>
          </a:p>
          <a:p>
            <a:pPr eaLnBrk="1" hangingPunct="1">
              <a:lnSpc>
                <a:spcPct val="90000"/>
              </a:lnSpc>
            </a:pPr>
            <a:r>
              <a:rPr lang="en-US" sz="2800" dirty="0" smtClean="0"/>
              <a:t>Present results to class </a:t>
            </a:r>
          </a:p>
        </p:txBody>
      </p:sp>
      <p:sp>
        <p:nvSpPr>
          <p:cNvPr id="7" name="5-Point Star 6"/>
          <p:cNvSpPr/>
          <p:nvPr/>
        </p:nvSpPr>
        <p:spPr>
          <a:xfrm>
            <a:off x="8458200" y="609600"/>
            <a:ext cx="533400" cy="609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3"/>
          <p:cNvSpPr txBox="1">
            <a:spLocks noChangeArrowheads="1"/>
          </p:cNvSpPr>
          <p:nvPr/>
        </p:nvSpPr>
        <p:spPr bwMode="auto">
          <a:xfrm>
            <a:off x="228600" y="4737652"/>
            <a:ext cx="8458200" cy="1524000"/>
          </a:xfrm>
          <a:prstGeom prst="rect">
            <a:avLst/>
          </a:prstGeom>
          <a:solidFill>
            <a:schemeClr val="accent5">
              <a:lumMod val="40000"/>
              <a:lumOff val="60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pPr>
            <a:r>
              <a:rPr lang="en-US" sz="2400" kern="0" dirty="0" smtClean="0"/>
              <a:t>These can be done in groups (max 2?).</a:t>
            </a:r>
          </a:p>
          <a:p>
            <a:pPr eaLnBrk="1" hangingPunct="1">
              <a:lnSpc>
                <a:spcPct val="90000"/>
              </a:lnSpc>
            </a:pPr>
            <a:r>
              <a:rPr lang="en-US" sz="2400" kern="0" dirty="0" smtClean="0"/>
              <a:t>Sample of previous projects on course Webpage</a:t>
            </a:r>
          </a:p>
          <a:p>
            <a:pPr eaLnBrk="1" hangingPunct="1">
              <a:lnSpc>
                <a:spcPct val="90000"/>
              </a:lnSpc>
            </a:pPr>
            <a:r>
              <a:rPr lang="en-US" sz="2400" kern="0" dirty="0" smtClean="0"/>
              <a:t>Read ahead in the textbook to get a feel for various areas of NLP</a:t>
            </a:r>
          </a:p>
          <a:p>
            <a:pPr eaLnBrk="1" hangingPunct="1">
              <a:lnSpc>
                <a:spcPct val="90000"/>
              </a:lnSpc>
            </a:pPr>
            <a:endParaRPr lang="en-US" sz="2400" kern="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a:noFill/>
        </p:spPr>
        <p:txBody>
          <a:bodyPr/>
          <a:lstStyle/>
          <a:p>
            <a:fld id="{4FD2B03B-5BA0-46EB-9E56-811591184F6D}" type="datetime1">
              <a:rPr lang="en-US" smtClean="0"/>
              <a:t>1/7/2019</a:t>
            </a:fld>
            <a:endParaRPr lang="en-US" smtClean="0"/>
          </a:p>
        </p:txBody>
      </p:sp>
      <p:sp>
        <p:nvSpPr>
          <p:cNvPr id="7172" name="Slide Number Placeholder 5"/>
          <p:cNvSpPr>
            <a:spLocks noGrp="1"/>
          </p:cNvSpPr>
          <p:nvPr>
            <p:ph type="sldNum" sz="quarter" idx="12"/>
          </p:nvPr>
        </p:nvSpPr>
        <p:spPr>
          <a:noFill/>
        </p:spPr>
        <p:txBody>
          <a:bodyPr/>
          <a:lstStyle/>
          <a:p>
            <a:fld id="{D43430A6-2865-445E-B7CD-1D18B0D6EAB4}" type="slidenum">
              <a:rPr lang="en-US" smtClean="0"/>
              <a:pPr/>
              <a:t>54</a:t>
            </a:fld>
            <a:endParaRPr lang="en-US" smtClean="0"/>
          </a:p>
        </p:txBody>
      </p:sp>
      <p:sp>
        <p:nvSpPr>
          <p:cNvPr id="7173" name="Rectangle 2"/>
          <p:cNvSpPr>
            <a:spLocks noGrp="1" noChangeArrowheads="1"/>
          </p:cNvSpPr>
          <p:nvPr>
            <p:ph type="title"/>
          </p:nvPr>
        </p:nvSpPr>
        <p:spPr>
          <a:xfrm>
            <a:off x="228600" y="38100"/>
            <a:ext cx="8534400" cy="1143000"/>
          </a:xfrm>
        </p:spPr>
        <p:txBody>
          <a:bodyPr/>
          <a:lstStyle/>
          <a:p>
            <a:pPr eaLnBrk="1" hangingPunct="1"/>
            <a:r>
              <a:rPr lang="en-US" sz="3600" dirty="0" smtClean="0"/>
              <a:t>Sample Projects from previous years that led to publications </a:t>
            </a:r>
            <a:r>
              <a:rPr lang="en-US" sz="3600" dirty="0" smtClean="0">
                <a:sym typeface="Wingdings" panose="05000000000000000000" pitchFamily="2" charset="2"/>
              </a:rPr>
              <a:t></a:t>
            </a:r>
            <a:endParaRPr lang="en-US" sz="3600" dirty="0" smtClean="0"/>
          </a:p>
        </p:txBody>
      </p:sp>
      <p:sp>
        <p:nvSpPr>
          <p:cNvPr id="7174" name="Rectangle 3"/>
          <p:cNvSpPr>
            <a:spLocks noGrp="1" noChangeArrowheads="1"/>
          </p:cNvSpPr>
          <p:nvPr>
            <p:ph type="body" idx="1"/>
          </p:nvPr>
        </p:nvSpPr>
        <p:spPr>
          <a:xfrm>
            <a:off x="152400" y="1219200"/>
            <a:ext cx="8686800" cy="4953000"/>
          </a:xfrm>
        </p:spPr>
        <p:txBody>
          <a:bodyPr/>
          <a:lstStyle/>
          <a:p>
            <a:pPr eaLnBrk="1" hangingPunct="1">
              <a:lnSpc>
                <a:spcPct val="80000"/>
              </a:lnSpc>
            </a:pPr>
            <a:r>
              <a:rPr lang="en-CA" sz="2000" dirty="0">
                <a:solidFill>
                  <a:srgbClr val="000000"/>
                </a:solidFill>
              </a:rPr>
              <a:t>Sentiment Analysis with D-Neural </a:t>
            </a:r>
            <a:r>
              <a:rPr lang="en-CA" sz="2000" dirty="0" smtClean="0">
                <a:solidFill>
                  <a:srgbClr val="000000"/>
                </a:solidFill>
              </a:rPr>
              <a:t>Networks. (</a:t>
            </a:r>
            <a:r>
              <a:rPr lang="en-CA" sz="2000" dirty="0" err="1" smtClean="0">
                <a:solidFill>
                  <a:srgbClr val="000000"/>
                </a:solidFill>
              </a:rPr>
              <a:t>Bita</a:t>
            </a:r>
            <a:r>
              <a:rPr lang="en-CA" sz="2000" dirty="0" smtClean="0">
                <a:solidFill>
                  <a:srgbClr val="000000"/>
                </a:solidFill>
              </a:rPr>
              <a:t> </a:t>
            </a:r>
            <a:r>
              <a:rPr lang="en-CA" sz="2000" dirty="0" err="1" smtClean="0">
                <a:solidFill>
                  <a:srgbClr val="000000"/>
                </a:solidFill>
              </a:rPr>
              <a:t>Najat</a:t>
            </a:r>
            <a:r>
              <a:rPr lang="en-CA" sz="2000" dirty="0" smtClean="0">
                <a:solidFill>
                  <a:srgbClr val="000000"/>
                </a:solidFill>
              </a:rPr>
              <a:t>) </a:t>
            </a:r>
            <a:r>
              <a:rPr lang="en-CA" sz="2000" i="1" dirty="0" smtClean="0">
                <a:solidFill>
                  <a:srgbClr val="000000"/>
                </a:solidFill>
              </a:rPr>
              <a:t>Led </a:t>
            </a:r>
            <a:r>
              <a:rPr lang="en-CA" sz="2000" i="1" dirty="0">
                <a:solidFill>
                  <a:srgbClr val="000000"/>
                </a:solidFill>
              </a:rPr>
              <a:t>to </a:t>
            </a:r>
            <a:r>
              <a:rPr lang="en-CA" sz="2000" i="1" dirty="0" smtClean="0">
                <a:solidFill>
                  <a:srgbClr val="000000"/>
                </a:solidFill>
              </a:rPr>
              <a:t>paper in </a:t>
            </a:r>
            <a:r>
              <a:rPr lang="en-CA" sz="2000" i="1" dirty="0">
                <a:solidFill>
                  <a:srgbClr val="000000"/>
                </a:solidFill>
              </a:rPr>
              <a:t>the SIGDIAL 2017 </a:t>
            </a:r>
            <a:r>
              <a:rPr lang="en-CA" sz="2000" i="1" dirty="0" smtClean="0">
                <a:solidFill>
                  <a:srgbClr val="000000"/>
                </a:solidFill>
              </a:rPr>
              <a:t>conference</a:t>
            </a:r>
          </a:p>
          <a:p>
            <a:pPr eaLnBrk="1" hangingPunct="1">
              <a:lnSpc>
                <a:spcPct val="80000"/>
              </a:lnSpc>
            </a:pPr>
            <a:r>
              <a:rPr lang="en-CA" sz="2000" dirty="0">
                <a:solidFill>
                  <a:srgbClr val="000000"/>
                </a:solidFill>
              </a:rPr>
              <a:t>Improving discourse parsing by using data generated by another </a:t>
            </a:r>
            <a:r>
              <a:rPr lang="en-CA" sz="2000" dirty="0" smtClean="0">
                <a:solidFill>
                  <a:srgbClr val="000000"/>
                </a:solidFill>
              </a:rPr>
              <a:t>parser. </a:t>
            </a:r>
            <a:r>
              <a:rPr lang="en-CA" sz="2000" i="1" dirty="0" smtClean="0">
                <a:solidFill>
                  <a:srgbClr val="000000"/>
                </a:solidFill>
              </a:rPr>
              <a:t>Led </a:t>
            </a:r>
            <a:r>
              <a:rPr lang="en-CA" sz="2000" i="1" dirty="0">
                <a:solidFill>
                  <a:srgbClr val="000000"/>
                </a:solidFill>
              </a:rPr>
              <a:t>to this paper in the </a:t>
            </a:r>
            <a:r>
              <a:rPr lang="en-CA" sz="2000" i="1" dirty="0" smtClean="0">
                <a:solidFill>
                  <a:srgbClr val="000000"/>
                </a:solidFill>
              </a:rPr>
              <a:t>COLING 2016 </a:t>
            </a:r>
            <a:r>
              <a:rPr lang="en-CA" sz="2000" i="1" dirty="0">
                <a:solidFill>
                  <a:srgbClr val="000000"/>
                </a:solidFill>
              </a:rPr>
              <a:t>conference.</a:t>
            </a:r>
            <a:endParaRPr lang="en-CA" sz="2000" i="1" dirty="0" smtClean="0"/>
          </a:p>
          <a:p>
            <a:pPr eaLnBrk="1" hangingPunct="1">
              <a:lnSpc>
                <a:spcPct val="80000"/>
              </a:lnSpc>
            </a:pPr>
            <a:r>
              <a:rPr lang="en-CA" sz="2000" dirty="0" smtClean="0"/>
              <a:t>Extractive </a:t>
            </a:r>
            <a:r>
              <a:rPr lang="en-CA" sz="2000" dirty="0"/>
              <a:t>Summarization and Dialogue Act Modeling on Email Threads: </a:t>
            </a:r>
            <a:r>
              <a:rPr lang="en-CA" sz="2000" dirty="0" smtClean="0"/>
              <a:t>...</a:t>
            </a:r>
            <a:r>
              <a:rPr lang="en-CA" sz="1800" dirty="0" smtClean="0"/>
              <a:t> </a:t>
            </a:r>
            <a:r>
              <a:rPr lang="en-CA" sz="2000" dirty="0"/>
              <a:t>(</a:t>
            </a:r>
            <a:r>
              <a:rPr lang="en-CA" sz="2000" dirty="0" err="1"/>
              <a:t>Tatsuro</a:t>
            </a:r>
            <a:r>
              <a:rPr lang="en-CA" sz="2000" dirty="0"/>
              <a:t> </a:t>
            </a:r>
            <a:r>
              <a:rPr lang="en-CA" sz="2000" dirty="0" err="1"/>
              <a:t>Oya</a:t>
            </a:r>
            <a:r>
              <a:rPr lang="en-CA" sz="2000" dirty="0"/>
              <a:t>) </a:t>
            </a:r>
          </a:p>
          <a:p>
            <a:pPr eaLnBrk="1" hangingPunct="1">
              <a:lnSpc>
                <a:spcPct val="80000"/>
              </a:lnSpc>
            </a:pPr>
            <a:r>
              <a:rPr lang="en-CA" sz="1800" dirty="0" smtClean="0"/>
              <a:t>in </a:t>
            </a:r>
            <a:r>
              <a:rPr lang="en-CA" sz="1800" dirty="0"/>
              <a:t> </a:t>
            </a:r>
            <a:r>
              <a:rPr lang="en-CA" sz="1800" i="1" dirty="0"/>
              <a:t>15th Annual </a:t>
            </a:r>
            <a:r>
              <a:rPr lang="en-CA" sz="1800" i="1" dirty="0" err="1"/>
              <a:t>SIGdial</a:t>
            </a:r>
            <a:r>
              <a:rPr lang="en-CA" sz="1800" i="1" dirty="0"/>
              <a:t> Meeting on Discourse and Dialogue. 2014</a:t>
            </a:r>
            <a:r>
              <a:rPr lang="en-CA" sz="1800" dirty="0" smtClean="0"/>
              <a:t>.</a:t>
            </a:r>
            <a:endParaRPr lang="en-CA" sz="1800" dirty="0"/>
          </a:p>
          <a:p>
            <a:pPr eaLnBrk="1" hangingPunct="1">
              <a:lnSpc>
                <a:spcPct val="80000"/>
              </a:lnSpc>
            </a:pPr>
            <a:r>
              <a:rPr lang="en-US" sz="2000" dirty="0"/>
              <a:t>Evaluating machine learning algorithms for email thread summarization (J. Ulrich)</a:t>
            </a:r>
          </a:p>
          <a:p>
            <a:pPr eaLnBrk="1" hangingPunct="1">
              <a:lnSpc>
                <a:spcPct val="80000"/>
              </a:lnSpc>
            </a:pPr>
            <a:r>
              <a:rPr lang="en-US" sz="1800" dirty="0" smtClean="0"/>
              <a:t>in </a:t>
            </a:r>
            <a:r>
              <a:rPr lang="en-US" sz="1800" dirty="0"/>
              <a:t>the </a:t>
            </a:r>
            <a:r>
              <a:rPr lang="en-US" sz="1800" i="1" dirty="0"/>
              <a:t>3rd Int'l AAAI Conference on Weblogs and Social Media</a:t>
            </a:r>
            <a:r>
              <a:rPr lang="en-US" sz="1800" dirty="0"/>
              <a:t>, San Jose, CA, </a:t>
            </a:r>
            <a:r>
              <a:rPr lang="en-US" sz="1800" dirty="0" smtClean="0"/>
              <a:t>2009</a:t>
            </a:r>
            <a:endParaRPr lang="en-US" sz="2000" dirty="0"/>
          </a:p>
          <a:p>
            <a:pPr eaLnBrk="1" hangingPunct="1">
              <a:lnSpc>
                <a:spcPct val="80000"/>
              </a:lnSpc>
            </a:pPr>
            <a:r>
              <a:rPr lang="en-US" sz="2000" dirty="0" smtClean="0"/>
              <a:t>Summarization of Evaluative Text: the role of </a:t>
            </a:r>
            <a:r>
              <a:rPr lang="en-US" sz="2000" dirty="0" err="1" smtClean="0"/>
              <a:t>controversiality</a:t>
            </a:r>
            <a:r>
              <a:rPr lang="en-US" sz="2000" dirty="0" smtClean="0"/>
              <a:t> (J. Cheung) </a:t>
            </a:r>
          </a:p>
          <a:p>
            <a:pPr eaLnBrk="1" hangingPunct="1">
              <a:lnSpc>
                <a:spcPct val="80000"/>
              </a:lnSpc>
            </a:pPr>
            <a:r>
              <a:rPr lang="en-US" sz="1800" dirty="0" smtClean="0"/>
              <a:t>in the </a:t>
            </a:r>
            <a:r>
              <a:rPr lang="en-US" sz="1800" i="1" dirty="0" smtClean="0"/>
              <a:t>Int. Conf. on Natural Language Generation. (INLG 2008), Salt Fork, Ohio, USA, June 12-14, 2008</a:t>
            </a:r>
            <a:endParaRPr lang="en-US" sz="2400" dirty="0" smtClean="0">
              <a:solidFill>
                <a:schemeClr val="accent2"/>
              </a:solidFill>
            </a:endParaRPr>
          </a:p>
          <a:p>
            <a:pPr eaLnBrk="1" hangingPunct="1">
              <a:lnSpc>
                <a:spcPct val="80000"/>
              </a:lnSpc>
            </a:pPr>
            <a:r>
              <a:rPr lang="en-US" sz="2400" dirty="0" smtClean="0">
                <a:solidFill>
                  <a:schemeClr val="accent2"/>
                </a:solidFill>
              </a:rPr>
              <a:t>Many more samples at the course webpage….</a:t>
            </a:r>
            <a:endParaRPr lang="en-US" sz="2400" dirty="0" smtClean="0"/>
          </a:p>
        </p:txBody>
      </p:sp>
      <p:sp>
        <p:nvSpPr>
          <p:cNvPr id="2" name="Footer Placeholder 1"/>
          <p:cNvSpPr>
            <a:spLocks noGrp="1"/>
          </p:cNvSpPr>
          <p:nvPr>
            <p:ph type="ftr" sz="quarter" idx="11"/>
          </p:nvPr>
        </p:nvSpPr>
        <p:spPr>
          <a:xfrm>
            <a:off x="3505200" y="6553200"/>
            <a:ext cx="2895600" cy="457200"/>
          </a:xfrm>
        </p:spPr>
        <p:txBody>
          <a:bodyPr/>
          <a:lstStyle/>
          <a:p>
            <a:pPr>
              <a:defRPr/>
            </a:pPr>
            <a:r>
              <a:rPr lang="en-US" dirty="0" smtClean="0"/>
              <a:t>CPSC 503 – Winter 2019</a:t>
            </a:r>
            <a:endParaRPr lang="en-US" dirty="0"/>
          </a:p>
        </p:txBody>
      </p:sp>
    </p:spTree>
    <p:extLst>
      <p:ext uri="{BB962C8B-B14F-4D97-AF65-F5344CB8AC3E}">
        <p14:creationId xmlns:p14="http://schemas.microsoft.com/office/powerpoint/2010/main" val="3443335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p:spPr>
        <p:txBody>
          <a:bodyPr/>
          <a:lstStyle/>
          <a:p>
            <a:fld id="{72639260-952D-4CA8-BF07-F4E12B16089D}" type="datetime1">
              <a:rPr lang="en-US" smtClean="0"/>
              <a:t>1/3/2019</a:t>
            </a:fld>
            <a:endParaRPr lang="en-US" smtClean="0"/>
          </a:p>
        </p:txBody>
      </p:sp>
      <p:sp>
        <p:nvSpPr>
          <p:cNvPr id="30723" name="Footer Placeholder 4"/>
          <p:cNvSpPr>
            <a:spLocks noGrp="1"/>
          </p:cNvSpPr>
          <p:nvPr>
            <p:ph type="ftr" sz="quarter" idx="11"/>
          </p:nvPr>
        </p:nvSpPr>
        <p:spPr>
          <a:noFill/>
        </p:spPr>
        <p:txBody>
          <a:bodyPr/>
          <a:lstStyle/>
          <a:p>
            <a:r>
              <a:rPr lang="en-US" smtClean="0"/>
              <a:t>CPSC 503 – Winter 2019</a:t>
            </a:r>
          </a:p>
        </p:txBody>
      </p:sp>
      <p:sp>
        <p:nvSpPr>
          <p:cNvPr id="30724" name="Slide Number Placeholder 5"/>
          <p:cNvSpPr>
            <a:spLocks noGrp="1"/>
          </p:cNvSpPr>
          <p:nvPr>
            <p:ph type="sldNum" sz="quarter" idx="12"/>
          </p:nvPr>
        </p:nvSpPr>
        <p:spPr>
          <a:noFill/>
        </p:spPr>
        <p:txBody>
          <a:bodyPr/>
          <a:lstStyle/>
          <a:p>
            <a:fld id="{9CDC4CA7-3776-42C7-A0DC-9B149BCD0959}" type="slidenum">
              <a:rPr lang="en-US" smtClean="0"/>
              <a:pPr/>
              <a:t>55</a:t>
            </a:fld>
            <a:endParaRPr lang="en-US" smtClean="0"/>
          </a:p>
        </p:txBody>
      </p:sp>
      <p:sp>
        <p:nvSpPr>
          <p:cNvPr id="30725" name="Rectangle 2"/>
          <p:cNvSpPr>
            <a:spLocks noGrp="1" noChangeArrowheads="1"/>
          </p:cNvSpPr>
          <p:nvPr>
            <p:ph type="title"/>
          </p:nvPr>
        </p:nvSpPr>
        <p:spPr>
          <a:xfrm>
            <a:off x="-228600" y="0"/>
            <a:ext cx="9372600" cy="1143000"/>
          </a:xfrm>
        </p:spPr>
        <p:txBody>
          <a:bodyPr/>
          <a:lstStyle/>
          <a:p>
            <a:pPr eaLnBrk="1" hangingPunct="1"/>
            <a:r>
              <a:rPr lang="en-US" dirty="0" smtClean="0"/>
              <a:t>Final Pedagogical Project</a:t>
            </a:r>
          </a:p>
        </p:txBody>
      </p:sp>
      <p:sp>
        <p:nvSpPr>
          <p:cNvPr id="30726" name="Rectangle 3"/>
          <p:cNvSpPr>
            <a:spLocks noGrp="1" noChangeArrowheads="1"/>
          </p:cNvSpPr>
          <p:nvPr>
            <p:ph type="body" idx="1"/>
          </p:nvPr>
        </p:nvSpPr>
        <p:spPr>
          <a:xfrm>
            <a:off x="228600" y="990600"/>
            <a:ext cx="8534400" cy="4953000"/>
          </a:xfrm>
        </p:spPr>
        <p:txBody>
          <a:bodyPr/>
          <a:lstStyle/>
          <a:p>
            <a:pPr eaLnBrk="1" hangingPunct="1">
              <a:lnSpc>
                <a:spcPct val="90000"/>
              </a:lnSpc>
            </a:pPr>
            <a:r>
              <a:rPr lang="en-US" sz="2800" dirty="0" smtClean="0"/>
              <a:t>Make “small” contribution to NLP education</a:t>
            </a:r>
          </a:p>
          <a:p>
            <a:pPr lvl="1" eaLnBrk="1" hangingPunct="1">
              <a:lnSpc>
                <a:spcPct val="90000"/>
              </a:lnSpc>
            </a:pPr>
            <a:r>
              <a:rPr lang="en-US" sz="2400" dirty="0" smtClean="0"/>
              <a:t>Select an </a:t>
            </a:r>
            <a:r>
              <a:rPr lang="en-US" sz="2400" b="1" dirty="0" smtClean="0"/>
              <a:t>advanced topic </a:t>
            </a:r>
            <a:r>
              <a:rPr lang="en-US" sz="2400" dirty="0" smtClean="0"/>
              <a:t>that was not covered in class (or was only covered partially/superficially)</a:t>
            </a:r>
          </a:p>
          <a:p>
            <a:pPr lvl="1" eaLnBrk="1" hangingPunct="1">
              <a:lnSpc>
                <a:spcPct val="90000"/>
              </a:lnSpc>
            </a:pPr>
            <a:r>
              <a:rPr lang="en-US" sz="2400" dirty="0" smtClean="0"/>
              <a:t>Read/View several educational materials about it (e.g., textbook </a:t>
            </a:r>
            <a:r>
              <a:rPr lang="en-US" sz="2400" dirty="0" err="1" smtClean="0"/>
              <a:t>chp</a:t>
            </a:r>
            <a:r>
              <a:rPr lang="en-US" sz="2400" dirty="0" smtClean="0"/>
              <a:t>., tutorials, </a:t>
            </a:r>
            <a:r>
              <a:rPr lang="en-US" sz="2400" dirty="0" err="1" smtClean="0"/>
              <a:t>wikipedia</a:t>
            </a:r>
            <a:r>
              <a:rPr lang="en-US" sz="2400" dirty="0" smtClean="0"/>
              <a:t>, MOOCs ….)</a:t>
            </a:r>
          </a:p>
          <a:p>
            <a:pPr lvl="1" eaLnBrk="1" hangingPunct="1">
              <a:lnSpc>
                <a:spcPct val="90000"/>
              </a:lnSpc>
            </a:pPr>
            <a:r>
              <a:rPr lang="en-US" sz="2400" dirty="0" smtClean="0"/>
              <a:t>Select material for the target students</a:t>
            </a:r>
          </a:p>
          <a:p>
            <a:pPr lvl="1" eaLnBrk="1" hangingPunct="1">
              <a:lnSpc>
                <a:spcPct val="90000"/>
              </a:lnSpc>
            </a:pPr>
            <a:r>
              <a:rPr lang="en-US" sz="2400" dirty="0" smtClean="0"/>
              <a:t>Summarize material and prepare a lecture about your topic. Specify Learning Goals. </a:t>
            </a:r>
          </a:p>
          <a:p>
            <a:pPr lvl="1" eaLnBrk="1" hangingPunct="1">
              <a:lnSpc>
                <a:spcPct val="90000"/>
              </a:lnSpc>
            </a:pPr>
            <a:r>
              <a:rPr lang="en-US" sz="2400" dirty="0" smtClean="0"/>
              <a:t>Develop an assignment to test the learning goals and  work out the solution.</a:t>
            </a:r>
          </a:p>
          <a:p>
            <a:pPr eaLnBrk="1" hangingPunct="1">
              <a:lnSpc>
                <a:spcPct val="90000"/>
              </a:lnSpc>
            </a:pPr>
            <a:r>
              <a:rPr lang="en-US" sz="2800" dirty="0" smtClean="0"/>
              <a:t>These can be done in groups (max 2?)</a:t>
            </a:r>
          </a:p>
          <a:p>
            <a:pPr eaLnBrk="1" hangingPunct="1">
              <a:lnSpc>
                <a:spcPct val="90000"/>
              </a:lnSpc>
            </a:pPr>
            <a:r>
              <a:rPr lang="en-US" sz="2800" dirty="0" smtClean="0"/>
              <a:t>List of possible topics (coming soon)</a:t>
            </a:r>
          </a:p>
          <a:p>
            <a:pPr eaLnBrk="1" hangingPunct="1">
              <a:lnSpc>
                <a:spcPct val="90000"/>
              </a:lnSpc>
              <a:buNone/>
            </a:pPr>
            <a:endParaRPr lang="en-US" sz="2800" dirty="0" smtClean="0"/>
          </a:p>
        </p:txBody>
      </p:sp>
      <p:sp>
        <p:nvSpPr>
          <p:cNvPr id="7" name="5-Point Star 6"/>
          <p:cNvSpPr/>
          <p:nvPr/>
        </p:nvSpPr>
        <p:spPr>
          <a:xfrm>
            <a:off x="8458200" y="609600"/>
            <a:ext cx="533400" cy="609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p>
            <a:fld id="{538F69C4-B6EC-4A6E-A6DC-3B028C66689E}" type="datetime1">
              <a:rPr lang="en-US" smtClean="0"/>
              <a:t>1/3/2019</a:t>
            </a:fld>
            <a:endParaRPr lang="en-US" smtClean="0"/>
          </a:p>
        </p:txBody>
      </p:sp>
      <p:sp>
        <p:nvSpPr>
          <p:cNvPr id="31747" name="Footer Placeholder 4"/>
          <p:cNvSpPr>
            <a:spLocks noGrp="1"/>
          </p:cNvSpPr>
          <p:nvPr>
            <p:ph type="ftr" sz="quarter" idx="11"/>
          </p:nvPr>
        </p:nvSpPr>
        <p:spPr>
          <a:noFill/>
        </p:spPr>
        <p:txBody>
          <a:bodyPr/>
          <a:lstStyle/>
          <a:p>
            <a:r>
              <a:rPr lang="en-US" smtClean="0"/>
              <a:t>CPSC 503 – Winter 2019</a:t>
            </a:r>
          </a:p>
        </p:txBody>
      </p:sp>
      <p:sp>
        <p:nvSpPr>
          <p:cNvPr id="31748" name="Slide Number Placeholder 5"/>
          <p:cNvSpPr>
            <a:spLocks noGrp="1"/>
          </p:cNvSpPr>
          <p:nvPr>
            <p:ph type="sldNum" sz="quarter" idx="12"/>
          </p:nvPr>
        </p:nvSpPr>
        <p:spPr>
          <a:noFill/>
        </p:spPr>
        <p:txBody>
          <a:bodyPr/>
          <a:lstStyle/>
          <a:p>
            <a:fld id="{E5B029C9-F7A7-4A89-87AA-81E323AD0207}" type="slidenum">
              <a:rPr lang="en-US" smtClean="0"/>
              <a:pPr/>
              <a:t>56</a:t>
            </a:fld>
            <a:endParaRPr lang="en-US" smtClean="0"/>
          </a:p>
        </p:txBody>
      </p:sp>
      <p:sp>
        <p:nvSpPr>
          <p:cNvPr id="31749" name="Rectangle 2"/>
          <p:cNvSpPr>
            <a:spLocks noGrp="1" noChangeArrowheads="1"/>
          </p:cNvSpPr>
          <p:nvPr>
            <p:ph type="title"/>
          </p:nvPr>
        </p:nvSpPr>
        <p:spPr/>
        <p:txBody>
          <a:bodyPr/>
          <a:lstStyle/>
          <a:p>
            <a:pPr eaLnBrk="1" hangingPunct="1"/>
            <a:r>
              <a:rPr lang="en-US" dirty="0" smtClean="0"/>
              <a:t>Communication: UBC </a:t>
            </a:r>
            <a:r>
              <a:rPr lang="en-US" dirty="0" smtClean="0"/>
              <a:t>Canvas</a:t>
            </a:r>
            <a:endParaRPr lang="en-US" dirty="0" smtClean="0"/>
          </a:p>
        </p:txBody>
      </p:sp>
      <p:sp>
        <p:nvSpPr>
          <p:cNvPr id="31750" name="Rectangle 3"/>
          <p:cNvSpPr>
            <a:spLocks noGrp="1" noChangeArrowheads="1"/>
          </p:cNvSpPr>
          <p:nvPr>
            <p:ph type="body" idx="1"/>
          </p:nvPr>
        </p:nvSpPr>
        <p:spPr>
          <a:xfrm>
            <a:off x="152400" y="1905000"/>
            <a:ext cx="8839200" cy="4114800"/>
          </a:xfrm>
        </p:spPr>
        <p:txBody>
          <a:bodyPr/>
          <a:lstStyle/>
          <a:p>
            <a:pPr eaLnBrk="1" hangingPunct="1">
              <a:lnSpc>
                <a:spcPct val="90000"/>
              </a:lnSpc>
              <a:buNone/>
            </a:pPr>
            <a:r>
              <a:rPr lang="en-US" dirty="0" smtClean="0"/>
              <a:t>Link on course Web page</a:t>
            </a:r>
          </a:p>
          <a:p>
            <a:pPr eaLnBrk="1" hangingPunct="1">
              <a:lnSpc>
                <a:spcPct val="90000"/>
              </a:lnSpc>
            </a:pPr>
            <a:r>
              <a:rPr lang="en-US" dirty="0" smtClean="0"/>
              <a:t>Assignments posted there</a:t>
            </a:r>
          </a:p>
          <a:p>
            <a:pPr eaLnBrk="1" hangingPunct="1">
              <a:lnSpc>
                <a:spcPct val="90000"/>
              </a:lnSpc>
            </a:pPr>
            <a:r>
              <a:rPr lang="en-US" dirty="0" smtClean="0"/>
              <a:t>Questions about assignments</a:t>
            </a:r>
          </a:p>
          <a:p>
            <a:pPr eaLnBrk="1" hangingPunct="1">
              <a:lnSpc>
                <a:spcPct val="90000"/>
              </a:lnSpc>
            </a:pPr>
            <a:r>
              <a:rPr lang="en-US" dirty="0" smtClean="0"/>
              <a:t>Questions about readings</a:t>
            </a:r>
          </a:p>
          <a:p>
            <a:pPr eaLnBrk="1" hangingPunct="1">
              <a:lnSpc>
                <a:spcPct val="90000"/>
              </a:lnSpc>
            </a:pPr>
            <a:r>
              <a:rPr lang="en-US" dirty="0" smtClean="0"/>
              <a:t>….</a:t>
            </a:r>
          </a:p>
          <a:p>
            <a:pPr eaLnBrk="1" hangingPunct="1">
              <a:lnSpc>
                <a:spcPct val="90000"/>
              </a:lnSpc>
            </a:pPr>
            <a:endParaRPr lang="en-US" dirty="0" smtClean="0"/>
          </a:p>
          <a:p>
            <a:pPr eaLnBrk="1" hangingPunct="1">
              <a:lnSpc>
                <a:spcPct val="90000"/>
              </a:lnSpc>
              <a:buFontTx/>
              <a:buNone/>
            </a:pPr>
            <a:endParaRPr lang="en-US" dirty="0" smtClean="0">
              <a:solidFill>
                <a:schemeClr val="accent2"/>
              </a:solidFill>
            </a:endParaRPr>
          </a:p>
          <a:p>
            <a:pPr eaLnBrk="1" hangingPunct="1">
              <a:lnSpc>
                <a:spcPct val="90000"/>
              </a:lnSpc>
              <a:buFontTx/>
              <a:buNone/>
            </a:pPr>
            <a:endParaRPr lang="en-US" sz="3600" dirty="0" smtClean="0">
              <a:solidFill>
                <a:schemeClr val="accent2"/>
              </a:solidFill>
            </a:endParaRPr>
          </a:p>
          <a:p>
            <a:pPr eaLnBrk="1" hangingPunct="1">
              <a:lnSpc>
                <a:spcPct val="90000"/>
              </a:lnSpc>
            </a:pPr>
            <a:endParaRPr lang="en-US" sz="3600"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xfrm>
            <a:off x="914400" y="6477000"/>
            <a:ext cx="1905000" cy="457200"/>
          </a:xfrm>
          <a:noFill/>
        </p:spPr>
        <p:txBody>
          <a:bodyPr/>
          <a:lstStyle/>
          <a:p>
            <a:fld id="{6CC4693B-E693-4C38-AA23-3D2DF0AE364C}" type="datetime1">
              <a:rPr lang="en-US" smtClean="0"/>
              <a:t>1/3/2019</a:t>
            </a:fld>
            <a:endParaRPr lang="en-US" smtClean="0"/>
          </a:p>
        </p:txBody>
      </p:sp>
      <p:sp>
        <p:nvSpPr>
          <p:cNvPr id="32771" name="Footer Placeholder 4"/>
          <p:cNvSpPr>
            <a:spLocks noGrp="1"/>
          </p:cNvSpPr>
          <p:nvPr>
            <p:ph type="ftr" sz="quarter" idx="11"/>
          </p:nvPr>
        </p:nvSpPr>
        <p:spPr>
          <a:xfrm>
            <a:off x="3352800" y="6477000"/>
            <a:ext cx="2895600" cy="457200"/>
          </a:xfrm>
          <a:noFill/>
        </p:spPr>
        <p:txBody>
          <a:bodyPr/>
          <a:lstStyle/>
          <a:p>
            <a:r>
              <a:rPr lang="en-US" smtClean="0"/>
              <a:t>CPSC 503 – Winter 2019</a:t>
            </a:r>
          </a:p>
        </p:txBody>
      </p:sp>
      <p:sp>
        <p:nvSpPr>
          <p:cNvPr id="32772" name="Slide Number Placeholder 5"/>
          <p:cNvSpPr>
            <a:spLocks noGrp="1"/>
          </p:cNvSpPr>
          <p:nvPr>
            <p:ph type="sldNum" sz="quarter" idx="12"/>
          </p:nvPr>
        </p:nvSpPr>
        <p:spPr>
          <a:xfrm>
            <a:off x="6781800" y="6477000"/>
            <a:ext cx="1905000" cy="457200"/>
          </a:xfrm>
          <a:noFill/>
        </p:spPr>
        <p:txBody>
          <a:bodyPr/>
          <a:lstStyle/>
          <a:p>
            <a:fld id="{C95E03F8-17E2-480D-8669-3ABB9FEAA973}" type="slidenum">
              <a:rPr lang="en-US" smtClean="0"/>
              <a:pPr/>
              <a:t>57</a:t>
            </a:fld>
            <a:endParaRPr lang="en-US" smtClean="0"/>
          </a:p>
        </p:txBody>
      </p:sp>
      <p:sp>
        <p:nvSpPr>
          <p:cNvPr id="32773" name="Rectangle 2"/>
          <p:cNvSpPr>
            <a:spLocks noGrp="1" noChangeArrowheads="1"/>
          </p:cNvSpPr>
          <p:nvPr>
            <p:ph type="title"/>
          </p:nvPr>
        </p:nvSpPr>
        <p:spPr>
          <a:xfrm>
            <a:off x="76200" y="1219200"/>
            <a:ext cx="4419600" cy="1143000"/>
          </a:xfrm>
        </p:spPr>
        <p:txBody>
          <a:bodyPr/>
          <a:lstStyle/>
          <a:p>
            <a:pPr eaLnBrk="1" hangingPunct="1"/>
            <a:r>
              <a:rPr lang="en-US" dirty="0" smtClean="0"/>
              <a:t>Course Web Page</a:t>
            </a:r>
          </a:p>
        </p:txBody>
      </p:sp>
      <p:sp>
        <p:nvSpPr>
          <p:cNvPr id="32774" name="Rectangle 4"/>
          <p:cNvSpPr>
            <a:spLocks noChangeArrowheads="1"/>
          </p:cNvSpPr>
          <p:nvPr/>
        </p:nvSpPr>
        <p:spPr bwMode="auto">
          <a:xfrm>
            <a:off x="76200" y="3325623"/>
            <a:ext cx="9144000" cy="2819400"/>
          </a:xfrm>
          <a:prstGeom prst="rect">
            <a:avLst/>
          </a:prstGeom>
          <a:noFill/>
          <a:ln w="9525">
            <a:noFill/>
            <a:miter lim="800000"/>
            <a:headEnd/>
            <a:tailEnd/>
          </a:ln>
        </p:spPr>
        <p:txBody>
          <a:bodyPr/>
          <a:lstStyle/>
          <a:p>
            <a:pPr marL="342900" indent="-342900">
              <a:spcBef>
                <a:spcPct val="20000"/>
              </a:spcBef>
            </a:pPr>
            <a:r>
              <a:rPr lang="en-US" sz="2800" dirty="0">
                <a:latin typeface="Comic Sans MS" pitchFamily="66" charset="0"/>
              </a:rPr>
              <a:t>The course web page can be found </a:t>
            </a:r>
            <a:r>
              <a:rPr lang="en-US" sz="2800" dirty="0" smtClean="0">
                <a:latin typeface="Comic Sans MS" pitchFamily="66" charset="0"/>
              </a:rPr>
              <a:t>at my homepage and at .</a:t>
            </a:r>
            <a:endParaRPr lang="en-US" sz="2800" dirty="0">
              <a:latin typeface="Comic Sans MS" pitchFamily="66" charset="0"/>
            </a:endParaRPr>
          </a:p>
          <a:p>
            <a:pPr marL="342900" indent="-342900">
              <a:spcBef>
                <a:spcPct val="20000"/>
              </a:spcBef>
            </a:pPr>
            <a:r>
              <a:rPr lang="en-US" sz="2000" dirty="0">
                <a:solidFill>
                  <a:schemeClr val="accent2"/>
                </a:solidFill>
                <a:latin typeface="Comic Sans MS" pitchFamily="66" charset="0"/>
              </a:rPr>
              <a:t>http://www.cs.ubc.ca/~</a:t>
            </a:r>
            <a:r>
              <a:rPr lang="en-US" sz="2000" dirty="0" smtClean="0">
                <a:solidFill>
                  <a:schemeClr val="accent2"/>
                </a:solidFill>
                <a:latin typeface="Comic Sans MS" pitchFamily="66" charset="0"/>
              </a:rPr>
              <a:t>carenini/TEACHING/CPSC503-19/503-19.html</a:t>
            </a:r>
            <a:endParaRPr lang="en-US" sz="2000" dirty="0">
              <a:solidFill>
                <a:schemeClr val="accent2"/>
              </a:solidFill>
              <a:latin typeface="Comic Sans MS" pitchFamily="66" charset="0"/>
            </a:endParaRPr>
          </a:p>
          <a:p>
            <a:pPr marL="342900" indent="-342900">
              <a:spcBef>
                <a:spcPct val="20000"/>
              </a:spcBef>
            </a:pPr>
            <a:r>
              <a:rPr lang="en-US" sz="2800" dirty="0">
                <a:latin typeface="Comic Sans MS" pitchFamily="66" charset="0"/>
              </a:rPr>
              <a:t>It </a:t>
            </a:r>
            <a:r>
              <a:rPr lang="en-US" sz="2800" dirty="0" smtClean="0">
                <a:latin typeface="Comic Sans MS" pitchFamily="66" charset="0"/>
              </a:rPr>
              <a:t>will include the </a:t>
            </a:r>
            <a:r>
              <a:rPr lang="en-US" sz="2800" dirty="0">
                <a:latin typeface="Comic Sans MS" pitchFamily="66" charset="0"/>
              </a:rPr>
              <a:t>syllabus, lecture notes, assignments, </a:t>
            </a:r>
            <a:r>
              <a:rPr lang="en-US" sz="2800" dirty="0" smtClean="0">
                <a:latin typeface="Comic Sans MS" pitchFamily="66" charset="0"/>
              </a:rPr>
              <a:t>additional resources, instructions for projects and readings etc</a:t>
            </a:r>
            <a:r>
              <a:rPr lang="en-US" sz="2800" dirty="0">
                <a:latin typeface="Comic Sans MS" pitchFamily="66" charset="0"/>
              </a:rPr>
              <a:t>.</a:t>
            </a:r>
          </a:p>
          <a:p>
            <a:pPr marL="342900" indent="-342900">
              <a:spcBef>
                <a:spcPct val="20000"/>
              </a:spcBef>
            </a:pPr>
            <a:r>
              <a:rPr lang="en-US" sz="2800" dirty="0">
                <a:latin typeface="Comic Sans MS" pitchFamily="66" charset="0"/>
              </a:rPr>
              <a:t>You should check it often for new stuff.</a:t>
            </a:r>
          </a:p>
        </p:txBody>
      </p:sp>
      <p:pic>
        <p:nvPicPr>
          <p:cNvPr id="2" name="Picture 1"/>
          <p:cNvPicPr>
            <a:picLocks noChangeAspect="1"/>
          </p:cNvPicPr>
          <p:nvPr/>
        </p:nvPicPr>
        <p:blipFill rotWithShape="1">
          <a:blip r:embed="rId3"/>
          <a:srcRect t="10000" r="38957" b="10000"/>
          <a:stretch/>
        </p:blipFill>
        <p:spPr>
          <a:xfrm>
            <a:off x="4495800" y="76200"/>
            <a:ext cx="4140200" cy="3391290"/>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p:spPr>
        <p:txBody>
          <a:bodyPr/>
          <a:lstStyle/>
          <a:p>
            <a:fld id="{9811B1B6-32F1-4185-9AC8-78E61FA23CBD}" type="datetime1">
              <a:rPr lang="en-US" smtClean="0"/>
              <a:t>1/3/2019</a:t>
            </a:fld>
            <a:endParaRPr lang="en-US" smtClean="0"/>
          </a:p>
        </p:txBody>
      </p:sp>
      <p:sp>
        <p:nvSpPr>
          <p:cNvPr id="33795" name="Footer Placeholder 4"/>
          <p:cNvSpPr>
            <a:spLocks noGrp="1"/>
          </p:cNvSpPr>
          <p:nvPr>
            <p:ph type="ftr" sz="quarter" idx="11"/>
          </p:nvPr>
        </p:nvSpPr>
        <p:spPr>
          <a:noFill/>
        </p:spPr>
        <p:txBody>
          <a:bodyPr/>
          <a:lstStyle/>
          <a:p>
            <a:r>
              <a:rPr lang="en-US" smtClean="0"/>
              <a:t>CPSC 503 – Winter 2019</a:t>
            </a:r>
          </a:p>
        </p:txBody>
      </p:sp>
      <p:sp>
        <p:nvSpPr>
          <p:cNvPr id="33796" name="Slide Number Placeholder 5"/>
          <p:cNvSpPr>
            <a:spLocks noGrp="1"/>
          </p:cNvSpPr>
          <p:nvPr>
            <p:ph type="sldNum" sz="quarter" idx="12"/>
          </p:nvPr>
        </p:nvSpPr>
        <p:spPr>
          <a:noFill/>
        </p:spPr>
        <p:txBody>
          <a:bodyPr/>
          <a:lstStyle/>
          <a:p>
            <a:fld id="{E6BF02AB-9552-402F-8185-A267130D7DD6}" type="slidenum">
              <a:rPr lang="en-US" smtClean="0"/>
              <a:pPr/>
              <a:t>58</a:t>
            </a:fld>
            <a:endParaRPr lang="en-US" smtClean="0"/>
          </a:p>
        </p:txBody>
      </p:sp>
      <p:sp>
        <p:nvSpPr>
          <p:cNvPr id="33797" name="Rectangle 2"/>
          <p:cNvSpPr>
            <a:spLocks noGrp="1" noChangeArrowheads="1"/>
          </p:cNvSpPr>
          <p:nvPr>
            <p:ph type="title"/>
          </p:nvPr>
        </p:nvSpPr>
        <p:spPr/>
        <p:txBody>
          <a:bodyPr/>
          <a:lstStyle/>
          <a:p>
            <a:pPr eaLnBrk="1" hangingPunct="1"/>
            <a:r>
              <a:rPr lang="en-US" dirty="0" smtClean="0"/>
              <a:t>Today Jan 7</a:t>
            </a:r>
          </a:p>
        </p:txBody>
      </p:sp>
      <p:sp>
        <p:nvSpPr>
          <p:cNvPr id="33798" name="Rectangle 3"/>
          <p:cNvSpPr>
            <a:spLocks noGrp="1" noChangeArrowheads="1"/>
          </p:cNvSpPr>
          <p:nvPr>
            <p:ph type="body" idx="1"/>
          </p:nvPr>
        </p:nvSpPr>
        <p:spPr/>
        <p:txBody>
          <a:bodyPr/>
          <a:lstStyle/>
          <a:p>
            <a:pPr eaLnBrk="1" hangingPunct="1"/>
            <a:r>
              <a:rPr lang="en-US" smtClean="0"/>
              <a:t>Overview of the field</a:t>
            </a:r>
          </a:p>
          <a:p>
            <a:pPr eaLnBrk="1" hangingPunct="1"/>
            <a:r>
              <a:rPr lang="en-US" smtClean="0">
                <a:solidFill>
                  <a:schemeClr val="tx2"/>
                </a:solidFill>
              </a:rPr>
              <a:t>Overview of course </a:t>
            </a:r>
          </a:p>
          <a:p>
            <a:pPr lvl="1" eaLnBrk="1" hangingPunct="1"/>
            <a:r>
              <a:rPr lang="en-US" smtClean="0">
                <a:solidFill>
                  <a:schemeClr val="tx2"/>
                </a:solidFill>
              </a:rPr>
              <a:t>Background knowledge</a:t>
            </a:r>
          </a:p>
          <a:p>
            <a:pPr lvl="1" eaLnBrk="1" hangingPunct="1"/>
            <a:r>
              <a:rPr lang="en-US" smtClean="0">
                <a:solidFill>
                  <a:schemeClr val="tx2"/>
                </a:solidFill>
              </a:rPr>
              <a:t>Topics</a:t>
            </a:r>
          </a:p>
          <a:p>
            <a:pPr lvl="1" eaLnBrk="1" hangingPunct="1"/>
            <a:r>
              <a:rPr lang="en-US" smtClean="0">
                <a:solidFill>
                  <a:schemeClr val="tx2"/>
                </a:solidFill>
              </a:rPr>
              <a:t>Activities and Grading</a:t>
            </a:r>
          </a:p>
          <a:p>
            <a:pPr lvl="1" eaLnBrk="1" hangingPunct="1"/>
            <a:r>
              <a:rPr lang="en-US" smtClean="0">
                <a:solidFill>
                  <a:schemeClr val="tx2"/>
                </a:solidFill>
              </a:rPr>
              <a:t>Administrative Stuff</a:t>
            </a:r>
          </a:p>
          <a:p>
            <a:pPr eaLnBrk="1" hangingPunct="1"/>
            <a:r>
              <a:rPr lang="en-US" smtClean="0">
                <a:solidFill>
                  <a:schemeClr val="accent2"/>
                </a:solidFill>
              </a:rPr>
              <a:t>Introductions </a:t>
            </a:r>
            <a:r>
              <a:rPr lang="en-US" sz="2800" i="1" smtClean="0">
                <a:solidFill>
                  <a:schemeClr val="accent2"/>
                </a:solidFill>
              </a:rPr>
              <a:t>(if time left)</a:t>
            </a:r>
            <a:endParaRPr lang="en-US" i="1" smtClean="0">
              <a:solidFill>
                <a:schemeClr val="accent2"/>
              </a:solidFill>
            </a:endParaRPr>
          </a:p>
          <a:p>
            <a:pPr eaLnBrk="1" hangingPunct="1"/>
            <a:endParaRPr lang="en-US" smtClean="0">
              <a:solidFill>
                <a:schemeClr val="accent2"/>
              </a:solidFill>
            </a:endParaRPr>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4"/>
          <p:cNvSpPr>
            <a:spLocks noGrp="1"/>
          </p:cNvSpPr>
          <p:nvPr>
            <p:ph type="dt" sz="quarter" idx="10"/>
          </p:nvPr>
        </p:nvSpPr>
        <p:spPr>
          <a:noFill/>
        </p:spPr>
        <p:txBody>
          <a:bodyPr/>
          <a:lstStyle/>
          <a:p>
            <a:fld id="{0CF67A32-BE73-425A-A232-9FFFDCCA1A2D}" type="datetime1">
              <a:rPr lang="en-US" smtClean="0"/>
              <a:t>1/3/2019</a:t>
            </a:fld>
            <a:endParaRPr lang="en-US" smtClean="0"/>
          </a:p>
        </p:txBody>
      </p:sp>
      <p:sp>
        <p:nvSpPr>
          <p:cNvPr id="34819" name="Footer Placeholder 5"/>
          <p:cNvSpPr>
            <a:spLocks noGrp="1"/>
          </p:cNvSpPr>
          <p:nvPr>
            <p:ph type="ftr" sz="quarter" idx="11"/>
          </p:nvPr>
        </p:nvSpPr>
        <p:spPr>
          <a:noFill/>
        </p:spPr>
        <p:txBody>
          <a:bodyPr/>
          <a:lstStyle/>
          <a:p>
            <a:r>
              <a:rPr lang="en-US" smtClean="0"/>
              <a:t>CPSC 503 – Winter 2019</a:t>
            </a:r>
          </a:p>
        </p:txBody>
      </p:sp>
      <p:sp>
        <p:nvSpPr>
          <p:cNvPr id="34820" name="Slide Number Placeholder 6"/>
          <p:cNvSpPr>
            <a:spLocks noGrp="1"/>
          </p:cNvSpPr>
          <p:nvPr>
            <p:ph type="sldNum" sz="quarter" idx="12"/>
          </p:nvPr>
        </p:nvSpPr>
        <p:spPr>
          <a:noFill/>
        </p:spPr>
        <p:txBody>
          <a:bodyPr/>
          <a:lstStyle/>
          <a:p>
            <a:fld id="{0F16273E-123E-4ABA-9B80-750E617BE552}" type="slidenum">
              <a:rPr lang="en-US" smtClean="0"/>
              <a:pPr/>
              <a:t>59</a:t>
            </a:fld>
            <a:endParaRPr lang="en-US" smtClean="0"/>
          </a:p>
        </p:txBody>
      </p:sp>
      <p:sp>
        <p:nvSpPr>
          <p:cNvPr id="34821" name="Rectangle 2"/>
          <p:cNvSpPr>
            <a:spLocks noGrp="1" noChangeArrowheads="1"/>
          </p:cNvSpPr>
          <p:nvPr>
            <p:ph type="title"/>
          </p:nvPr>
        </p:nvSpPr>
        <p:spPr/>
        <p:txBody>
          <a:bodyPr/>
          <a:lstStyle/>
          <a:p>
            <a:pPr eaLnBrk="1" hangingPunct="1"/>
            <a:r>
              <a:rPr lang="en-US" smtClean="0"/>
              <a:t>Introductions</a:t>
            </a:r>
          </a:p>
        </p:txBody>
      </p:sp>
      <p:sp>
        <p:nvSpPr>
          <p:cNvPr id="34822" name="Rectangle 3"/>
          <p:cNvSpPr>
            <a:spLocks noGrp="1" noChangeArrowheads="1"/>
          </p:cNvSpPr>
          <p:nvPr>
            <p:ph type="body" sz="half" idx="1"/>
          </p:nvPr>
        </p:nvSpPr>
        <p:spPr>
          <a:xfrm>
            <a:off x="685800" y="1676400"/>
            <a:ext cx="7924800" cy="4114800"/>
          </a:xfrm>
        </p:spPr>
        <p:txBody>
          <a:bodyPr/>
          <a:lstStyle/>
          <a:p>
            <a:pPr eaLnBrk="1" hangingPunct="1"/>
            <a:r>
              <a:rPr lang="en-US" smtClean="0"/>
              <a:t>Your Name</a:t>
            </a:r>
          </a:p>
          <a:p>
            <a:pPr eaLnBrk="1" hangingPunct="1"/>
            <a:r>
              <a:rPr lang="en-US" smtClean="0"/>
              <a:t>Previous experience in NLP?</a:t>
            </a:r>
          </a:p>
          <a:p>
            <a:pPr eaLnBrk="1" hangingPunct="1"/>
            <a:r>
              <a:rPr lang="en-US" smtClean="0"/>
              <a:t>Why are you interested in NLP?</a:t>
            </a:r>
          </a:p>
          <a:p>
            <a:pPr eaLnBrk="1" hangingPunct="1">
              <a:lnSpc>
                <a:spcPct val="90000"/>
              </a:lnSpc>
            </a:pPr>
            <a:r>
              <a:rPr lang="en-US" smtClean="0"/>
              <a:t>Are you thinking of NLP as your main research area? If not, what else do you want to specialize in….</a:t>
            </a:r>
          </a:p>
          <a:p>
            <a:pPr eaLnBrk="1" hangingPunct="1"/>
            <a:r>
              <a:rPr lang="en-US" smtClean="0"/>
              <a:t>Anything else…………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noFill/>
        </p:spPr>
        <p:txBody>
          <a:bodyPr/>
          <a:lstStyle/>
          <a:p>
            <a:fld id="{CF908CC2-48BF-4D50-8722-F876F83E3B7D}" type="datetime1">
              <a:rPr lang="en-US" smtClean="0"/>
              <a:t>1/3/2019</a:t>
            </a:fld>
            <a:endParaRPr lang="en-US" smtClean="0"/>
          </a:p>
        </p:txBody>
      </p:sp>
      <p:sp>
        <p:nvSpPr>
          <p:cNvPr id="8195" name="Footer Placeholder 4"/>
          <p:cNvSpPr>
            <a:spLocks noGrp="1"/>
          </p:cNvSpPr>
          <p:nvPr>
            <p:ph type="ftr" sz="quarter" idx="11"/>
          </p:nvPr>
        </p:nvSpPr>
        <p:spPr>
          <a:noFill/>
        </p:spPr>
        <p:txBody>
          <a:bodyPr/>
          <a:lstStyle/>
          <a:p>
            <a:r>
              <a:rPr lang="en-US" smtClean="0"/>
              <a:t>CPSC 503 – Winter 2019</a:t>
            </a:r>
          </a:p>
        </p:txBody>
      </p:sp>
      <p:sp>
        <p:nvSpPr>
          <p:cNvPr id="8196" name="Slide Number Placeholder 5"/>
          <p:cNvSpPr>
            <a:spLocks noGrp="1"/>
          </p:cNvSpPr>
          <p:nvPr>
            <p:ph type="sldNum" sz="quarter" idx="12"/>
          </p:nvPr>
        </p:nvSpPr>
        <p:spPr>
          <a:noFill/>
        </p:spPr>
        <p:txBody>
          <a:bodyPr/>
          <a:lstStyle/>
          <a:p>
            <a:fld id="{E6ABF0C9-F1C9-48A9-B1DD-F3FCFBBB8613}" type="slidenum">
              <a:rPr lang="en-US" smtClean="0"/>
              <a:pPr/>
              <a:t>6</a:t>
            </a:fld>
            <a:endParaRPr lang="en-US" smtClean="0"/>
          </a:p>
        </p:txBody>
      </p:sp>
      <p:sp>
        <p:nvSpPr>
          <p:cNvPr id="8197" name="Rectangle 2"/>
          <p:cNvSpPr>
            <a:spLocks noGrp="1" noChangeArrowheads="1"/>
          </p:cNvSpPr>
          <p:nvPr>
            <p:ph type="title"/>
          </p:nvPr>
        </p:nvSpPr>
        <p:spPr>
          <a:xfrm>
            <a:off x="774700" y="-228600"/>
            <a:ext cx="7772400" cy="1143000"/>
          </a:xfrm>
        </p:spPr>
        <p:txBody>
          <a:bodyPr/>
          <a:lstStyle/>
          <a:p>
            <a:pPr eaLnBrk="1" hangingPunct="1"/>
            <a:r>
              <a:rPr lang="en-US" dirty="0" smtClean="0"/>
              <a:t>Sample Useful Tasks (cont’)</a:t>
            </a:r>
          </a:p>
        </p:txBody>
      </p:sp>
      <p:sp>
        <p:nvSpPr>
          <p:cNvPr id="8198" name="Rectangle 3"/>
          <p:cNvSpPr>
            <a:spLocks noGrp="1" noChangeArrowheads="1"/>
          </p:cNvSpPr>
          <p:nvPr>
            <p:ph type="body" idx="1"/>
          </p:nvPr>
        </p:nvSpPr>
        <p:spPr>
          <a:xfrm>
            <a:off x="304800" y="838200"/>
            <a:ext cx="8839200" cy="2819400"/>
          </a:xfrm>
        </p:spPr>
        <p:txBody>
          <a:bodyPr/>
          <a:lstStyle/>
          <a:p>
            <a:pPr eaLnBrk="1" hangingPunct="1"/>
            <a:r>
              <a:rPr lang="en-US" sz="2800" dirty="0" smtClean="0">
                <a:solidFill>
                  <a:schemeClr val="accent2"/>
                </a:solidFill>
              </a:rPr>
              <a:t>Web-based question answering :</a:t>
            </a:r>
            <a:r>
              <a:rPr lang="en-US" sz="2800" dirty="0" smtClean="0"/>
              <a:t> “Was 1991 an El Nino year? ….Was it the first one after 1982?” “Why was it so intense?” </a:t>
            </a:r>
          </a:p>
          <a:p>
            <a:pPr eaLnBrk="1" hangingPunct="1"/>
            <a:r>
              <a:rPr lang="en-US" sz="2800" dirty="0" smtClean="0">
                <a:solidFill>
                  <a:schemeClr val="accent6"/>
                </a:solidFill>
              </a:rPr>
              <a:t>IBM Watson Jeopardy</a:t>
            </a:r>
            <a:r>
              <a:rPr lang="en-US" sz="2800" i="1" dirty="0" smtClean="0"/>
              <a:t> (now medicine! See next slides)</a:t>
            </a:r>
            <a:endParaRPr lang="en-US" sz="2800" dirty="0" smtClean="0">
              <a:solidFill>
                <a:schemeClr val="accent2"/>
              </a:solidFill>
            </a:endParaRPr>
          </a:p>
          <a:p>
            <a:pPr eaLnBrk="1" hangingPunct="1"/>
            <a:r>
              <a:rPr lang="en-US" sz="2800" dirty="0" smtClean="0">
                <a:solidFill>
                  <a:schemeClr val="accent2"/>
                </a:solidFill>
              </a:rPr>
              <a:t>Document Classification:</a:t>
            </a:r>
            <a:r>
              <a:rPr lang="en-US" sz="2800" dirty="0" smtClean="0"/>
              <a:t> spam detection, news filtering</a:t>
            </a:r>
          </a:p>
          <a:p>
            <a:pPr eaLnBrk="1" hangingPunct="1"/>
            <a:r>
              <a:rPr lang="en-US" sz="2800" dirty="0" smtClean="0">
                <a:solidFill>
                  <a:schemeClr val="accent6">
                    <a:lumMod val="60000"/>
                    <a:lumOff val="40000"/>
                  </a:schemeClr>
                </a:solidFill>
              </a:rPr>
              <a:t>Information Extraction </a:t>
            </a:r>
            <a:r>
              <a:rPr lang="en-US" sz="2800" dirty="0" smtClean="0"/>
              <a:t>……</a:t>
            </a:r>
          </a:p>
        </p:txBody>
      </p:sp>
      <p:sp>
        <p:nvSpPr>
          <p:cNvPr id="129028" name="Rectangle 4"/>
          <p:cNvSpPr>
            <a:spLocks noChangeArrowheads="1"/>
          </p:cNvSpPr>
          <p:nvPr/>
        </p:nvSpPr>
        <p:spPr bwMode="auto">
          <a:xfrm>
            <a:off x="12700" y="4432300"/>
            <a:ext cx="9296400" cy="2438400"/>
          </a:xfrm>
          <a:prstGeom prst="rect">
            <a:avLst/>
          </a:prstGeom>
          <a:noFill/>
          <a:ln w="9525">
            <a:noFill/>
            <a:miter lim="800000"/>
            <a:headEnd/>
            <a:tailEnd/>
          </a:ln>
        </p:spPr>
        <p:txBody>
          <a:bodyPr/>
          <a:lstStyle/>
          <a:p>
            <a:pPr marL="342900" indent="-342900">
              <a:spcBef>
                <a:spcPct val="20000"/>
              </a:spcBef>
            </a:pPr>
            <a:r>
              <a:rPr lang="en-US" sz="2800" i="1" dirty="0" smtClean="0">
                <a:latin typeface="Comic Sans MS" pitchFamily="66" charset="0"/>
              </a:rPr>
              <a:t>…not </a:t>
            </a:r>
            <a:r>
              <a:rPr lang="en-US" sz="2800" i="1" dirty="0">
                <a:latin typeface="Comic Sans MS" pitchFamily="66" charset="0"/>
              </a:rPr>
              <a:t>in </a:t>
            </a:r>
            <a:r>
              <a:rPr lang="en-US" sz="2800" i="1" dirty="0" smtClean="0">
                <a:latin typeface="Comic Sans MS" pitchFamily="66" charset="0"/>
              </a:rPr>
              <a:t>503 </a:t>
            </a:r>
            <a:r>
              <a:rPr lang="en-US" sz="2800" i="1" dirty="0" smtClean="0">
                <a:latin typeface="Comic Sans MS" pitchFamily="66" charset="0"/>
                <a:sym typeface="Wingdings" pitchFamily="2" charset="2"/>
              </a:rPr>
              <a:t> but possible topics for a project </a:t>
            </a:r>
            <a:endParaRPr lang="en-US" sz="2800" i="1" dirty="0">
              <a:latin typeface="Comic Sans MS" pitchFamily="66" charset="0"/>
            </a:endParaRPr>
          </a:p>
          <a:p>
            <a:pPr marL="342900" indent="-342900">
              <a:spcBef>
                <a:spcPct val="20000"/>
              </a:spcBef>
              <a:buFontTx/>
              <a:buChar char="•"/>
            </a:pPr>
            <a:r>
              <a:rPr lang="en-US" sz="2800" dirty="0">
                <a:solidFill>
                  <a:schemeClr val="accent2"/>
                </a:solidFill>
                <a:latin typeface="Comic Sans MS" pitchFamily="66" charset="0"/>
              </a:rPr>
              <a:t>Speech: </a:t>
            </a:r>
            <a:r>
              <a:rPr lang="en-US" sz="2800" dirty="0">
                <a:latin typeface="Comic Sans MS" pitchFamily="66" charset="0"/>
              </a:rPr>
              <a:t>speech recognition and transcription, text to speech synthesis</a:t>
            </a:r>
          </a:p>
          <a:p>
            <a:pPr marL="342900" indent="-342900">
              <a:spcBef>
                <a:spcPct val="20000"/>
              </a:spcBef>
              <a:buFontTx/>
              <a:buChar char="•"/>
            </a:pPr>
            <a:r>
              <a:rPr lang="en-US" sz="2800" dirty="0">
                <a:solidFill>
                  <a:schemeClr val="accent2"/>
                </a:solidFill>
                <a:latin typeface="Comic Sans MS" pitchFamily="66" charset="0"/>
              </a:rPr>
              <a:t>Machine Translation</a:t>
            </a:r>
            <a:endParaRPr lang="en-US" sz="2800" dirty="0">
              <a:latin typeface="Comic Sans MS" pitchFamily="66" charset="0"/>
            </a:endParaRPr>
          </a:p>
        </p:txBody>
      </p:sp>
      <p:sp>
        <p:nvSpPr>
          <p:cNvPr id="8" name="5-Point Star 7"/>
          <p:cNvSpPr/>
          <p:nvPr/>
        </p:nvSpPr>
        <p:spPr>
          <a:xfrm>
            <a:off x="8610600" y="4343400"/>
            <a:ext cx="533400" cy="609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9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8"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3"/>
          <p:cNvSpPr>
            <a:spLocks noGrp="1"/>
          </p:cNvSpPr>
          <p:nvPr>
            <p:ph type="dt" sz="quarter" idx="10"/>
          </p:nvPr>
        </p:nvSpPr>
        <p:spPr>
          <a:noFill/>
        </p:spPr>
        <p:txBody>
          <a:bodyPr/>
          <a:lstStyle/>
          <a:p>
            <a:fld id="{D00F11BB-14D9-475D-8561-3B3732068EFA}" type="datetime1">
              <a:rPr lang="en-US" smtClean="0"/>
              <a:t>1/3/2019</a:t>
            </a:fld>
            <a:endParaRPr lang="en-US" smtClean="0"/>
          </a:p>
        </p:txBody>
      </p:sp>
      <p:sp>
        <p:nvSpPr>
          <p:cNvPr id="35843" name="Footer Placeholder 4"/>
          <p:cNvSpPr>
            <a:spLocks noGrp="1"/>
          </p:cNvSpPr>
          <p:nvPr>
            <p:ph type="ftr" sz="quarter" idx="11"/>
          </p:nvPr>
        </p:nvSpPr>
        <p:spPr>
          <a:noFill/>
        </p:spPr>
        <p:txBody>
          <a:bodyPr/>
          <a:lstStyle/>
          <a:p>
            <a:r>
              <a:rPr lang="en-US" smtClean="0"/>
              <a:t>CPSC 503 – Winter 2019</a:t>
            </a:r>
          </a:p>
        </p:txBody>
      </p:sp>
      <p:sp>
        <p:nvSpPr>
          <p:cNvPr id="35844" name="Slide Number Placeholder 5"/>
          <p:cNvSpPr>
            <a:spLocks noGrp="1"/>
          </p:cNvSpPr>
          <p:nvPr>
            <p:ph type="sldNum" sz="quarter" idx="12"/>
          </p:nvPr>
        </p:nvSpPr>
        <p:spPr>
          <a:noFill/>
        </p:spPr>
        <p:txBody>
          <a:bodyPr/>
          <a:lstStyle/>
          <a:p>
            <a:fld id="{98FCF010-471C-4895-8895-04C4B9EF6D6E}" type="slidenum">
              <a:rPr lang="en-US" smtClean="0"/>
              <a:pPr/>
              <a:t>60</a:t>
            </a:fld>
            <a:endParaRPr lang="en-US" smtClean="0"/>
          </a:p>
        </p:txBody>
      </p:sp>
      <p:sp>
        <p:nvSpPr>
          <p:cNvPr id="35845" name="Rectangle 2"/>
          <p:cNvSpPr>
            <a:spLocks noGrp="1" noChangeArrowheads="1"/>
          </p:cNvSpPr>
          <p:nvPr>
            <p:ph type="title"/>
          </p:nvPr>
        </p:nvSpPr>
        <p:spPr>
          <a:xfrm>
            <a:off x="685800" y="76200"/>
            <a:ext cx="7772400" cy="1143000"/>
          </a:xfrm>
        </p:spPr>
        <p:txBody>
          <a:bodyPr/>
          <a:lstStyle/>
          <a:p>
            <a:pPr eaLnBrk="1" hangingPunct="1"/>
            <a:r>
              <a:rPr lang="en-US" dirty="0" smtClean="0"/>
              <a:t>For Next Time</a:t>
            </a:r>
          </a:p>
        </p:txBody>
      </p:sp>
      <p:sp>
        <p:nvSpPr>
          <p:cNvPr id="35846" name="Rectangle 3"/>
          <p:cNvSpPr>
            <a:spLocks noGrp="1" noChangeArrowheads="1"/>
          </p:cNvSpPr>
          <p:nvPr>
            <p:ph type="body" idx="1"/>
          </p:nvPr>
        </p:nvSpPr>
        <p:spPr>
          <a:xfrm>
            <a:off x="838200" y="1371600"/>
            <a:ext cx="7772400" cy="4419600"/>
          </a:xfrm>
        </p:spPr>
        <p:txBody>
          <a:bodyPr/>
          <a:lstStyle/>
          <a:p>
            <a:pPr eaLnBrk="1" hangingPunct="1"/>
            <a:r>
              <a:rPr lang="en-US" dirty="0" smtClean="0"/>
              <a:t>Fill out </a:t>
            </a:r>
            <a:r>
              <a:rPr lang="en-US" dirty="0" smtClean="0">
                <a:solidFill>
                  <a:schemeClr val="accent6"/>
                </a:solidFill>
              </a:rPr>
              <a:t>Google form</a:t>
            </a:r>
            <a:r>
              <a:rPr lang="en-US" dirty="0" smtClean="0"/>
              <a:t>.</a:t>
            </a:r>
          </a:p>
          <a:p>
            <a:pPr eaLnBrk="1" hangingPunct="1"/>
            <a:r>
              <a:rPr lang="en-US" dirty="0" smtClean="0"/>
              <a:t>Read </a:t>
            </a:r>
            <a:r>
              <a:rPr lang="en-US" dirty="0" smtClean="0">
                <a:solidFill>
                  <a:schemeClr val="accent6"/>
                </a:solidFill>
              </a:rPr>
              <a:t>Chapter 1</a:t>
            </a:r>
            <a:r>
              <a:rPr lang="en-US" dirty="0" smtClean="0"/>
              <a:t> (including 1.6 brief history ) </a:t>
            </a:r>
            <a:r>
              <a:rPr lang="en-US" dirty="0" smtClean="0">
                <a:solidFill>
                  <a:schemeClr val="accent6"/>
                </a:solidFill>
              </a:rPr>
              <a:t>and 2</a:t>
            </a:r>
            <a:r>
              <a:rPr lang="en-US" dirty="0" smtClean="0"/>
              <a:t> of textbook (</a:t>
            </a:r>
            <a:r>
              <a:rPr lang="en-US" i="1" dirty="0" smtClean="0"/>
              <a:t>Both available on course webpage</a:t>
            </a:r>
            <a:r>
              <a:rPr lang="en-US" dirty="0" smtClean="0"/>
              <a:t>) </a:t>
            </a:r>
          </a:p>
          <a:p>
            <a:pPr eaLnBrk="1" hangingPunct="1"/>
            <a:r>
              <a:rPr lang="en-US" dirty="0" smtClean="0"/>
              <a:t>Chapter 2 is </a:t>
            </a:r>
            <a:r>
              <a:rPr lang="en-US" dirty="0" smtClean="0">
                <a:solidFill>
                  <a:schemeClr val="accent2"/>
                </a:solidFill>
              </a:rPr>
              <a:t>background knowledge</a:t>
            </a:r>
            <a:r>
              <a:rPr lang="en-US" dirty="0" smtClean="0"/>
              <a:t>.</a:t>
            </a:r>
          </a:p>
          <a:p>
            <a:pPr eaLnBrk="1" hangingPunct="1"/>
            <a:r>
              <a:rPr lang="en-US" dirty="0" smtClean="0"/>
              <a:t>We will start  </a:t>
            </a:r>
            <a:r>
              <a:rPr lang="en-US" dirty="0" smtClean="0">
                <a:solidFill>
                  <a:schemeClr val="accent2"/>
                </a:solidFill>
              </a:rPr>
              <a:t>Chapter 3 </a:t>
            </a:r>
            <a:r>
              <a:rPr lang="en-US" dirty="0" smtClean="0"/>
              <a:t>on </a:t>
            </a:r>
            <a:r>
              <a:rPr lang="en-US" dirty="0" smtClean="0"/>
              <a:t>Wed</a:t>
            </a:r>
            <a:endParaRPr lang="en-US" dirty="0" smtClean="0"/>
          </a:p>
          <a:p>
            <a:pPr eaLnBrk="1" hangingPunct="1"/>
            <a:r>
              <a:rPr lang="en-US" dirty="0" smtClean="0">
                <a:solidFill>
                  <a:schemeClr val="accent2"/>
                </a:solidFill>
              </a:rPr>
              <a:t>Assignment </a:t>
            </a:r>
            <a:r>
              <a:rPr lang="en-US" dirty="0" smtClean="0"/>
              <a:t>1 will be out by this </a:t>
            </a:r>
            <a:r>
              <a:rPr lang="en-US" dirty="0" smtClean="0"/>
              <a:t>Wed, </a:t>
            </a:r>
            <a:r>
              <a:rPr lang="en-US" dirty="0" smtClean="0"/>
              <a:t>due Jan 19</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685800" y="1524000"/>
            <a:ext cx="8229600" cy="4114800"/>
          </a:xfrm>
        </p:spPr>
        <p:txBody>
          <a:bodyPr/>
          <a:lstStyle/>
          <a:p>
            <a:r>
              <a:rPr lang="en-CA" dirty="0"/>
              <a:t>Dementia in class 1 (text classification neural vs surface, use of meta features </a:t>
            </a:r>
            <a:r>
              <a:rPr lang="en-CA" dirty="0" err="1"/>
              <a:t>eg</a:t>
            </a:r>
            <a:r>
              <a:rPr lang="en-CA" dirty="0"/>
              <a:t> age and domain specific like info </a:t>
            </a:r>
            <a:r>
              <a:rPr lang="en-CA" dirty="0" smtClean="0"/>
              <a:t>unit</a:t>
            </a:r>
          </a:p>
          <a:p>
            <a:r>
              <a:rPr lang="en-CA" dirty="0"/>
              <a:t/>
            </a:r>
            <a:br>
              <a:rPr lang="en-CA" dirty="0"/>
            </a:br>
            <a:r>
              <a:rPr lang="en-CA" dirty="0"/>
              <a:t>Data2text</a:t>
            </a:r>
            <a:br>
              <a:rPr lang="en-CA" dirty="0"/>
            </a:br>
            <a:r>
              <a:rPr lang="en-CA" dirty="0"/>
              <a:t>Text2text</a:t>
            </a:r>
            <a:br>
              <a:rPr lang="en-CA" dirty="0"/>
            </a:br>
            <a:r>
              <a:rPr lang="en-CA" dirty="0"/>
              <a:t>Text2data</a:t>
            </a:r>
            <a:br>
              <a:rPr lang="en-CA" dirty="0"/>
            </a:br>
            <a:r>
              <a:rPr lang="en-CA" dirty="0"/>
              <a:t>Text2infovis</a:t>
            </a:r>
            <a:br>
              <a:rPr lang="en-CA" dirty="0"/>
            </a:br>
            <a:r>
              <a:rPr lang="en-CA" dirty="0"/>
              <a:t>Infovis2text</a:t>
            </a:r>
          </a:p>
        </p:txBody>
      </p:sp>
      <p:sp>
        <p:nvSpPr>
          <p:cNvPr id="4" name="Date Placeholder 3"/>
          <p:cNvSpPr>
            <a:spLocks noGrp="1"/>
          </p:cNvSpPr>
          <p:nvPr>
            <p:ph type="dt" sz="half" idx="10"/>
          </p:nvPr>
        </p:nvSpPr>
        <p:spPr/>
        <p:txBody>
          <a:bodyPr/>
          <a:lstStyle/>
          <a:p>
            <a:pPr>
              <a:defRPr/>
            </a:pPr>
            <a:fld id="{5A164D64-A5A0-407D-85BB-440DA050CEEF}" type="datetime1">
              <a:rPr lang="en-US" smtClean="0"/>
              <a:t>1/7/2019</a:t>
            </a:fld>
            <a:endParaRPr lang="en-US"/>
          </a:p>
        </p:txBody>
      </p:sp>
      <p:sp>
        <p:nvSpPr>
          <p:cNvPr id="5" name="Footer Placeholder 4"/>
          <p:cNvSpPr>
            <a:spLocks noGrp="1"/>
          </p:cNvSpPr>
          <p:nvPr>
            <p:ph type="ftr" sz="quarter" idx="11"/>
          </p:nvPr>
        </p:nvSpPr>
        <p:spPr/>
        <p:txBody>
          <a:bodyPr/>
          <a:lstStyle/>
          <a:p>
            <a:pPr>
              <a:defRPr/>
            </a:pPr>
            <a:r>
              <a:rPr lang="en-US" smtClean="0"/>
              <a:t>CPSC 503 – Winter 2019</a:t>
            </a:r>
            <a:endParaRPr lang="en-US" dirty="0"/>
          </a:p>
        </p:txBody>
      </p:sp>
      <p:sp>
        <p:nvSpPr>
          <p:cNvPr id="6" name="Slide Number Placeholder 5"/>
          <p:cNvSpPr>
            <a:spLocks noGrp="1"/>
          </p:cNvSpPr>
          <p:nvPr>
            <p:ph type="sldNum" sz="quarter" idx="12"/>
          </p:nvPr>
        </p:nvSpPr>
        <p:spPr/>
        <p:txBody>
          <a:bodyPr/>
          <a:lstStyle/>
          <a:p>
            <a:pPr>
              <a:defRPr/>
            </a:pPr>
            <a:fld id="{733377DE-8ED9-4FDE-BEC3-62F7799D18AA}" type="slidenum">
              <a:rPr lang="en-US" smtClean="0"/>
              <a:pPr>
                <a:defRPr/>
              </a:pPr>
              <a:t>61</a:t>
            </a:fld>
            <a:endParaRPr lang="en-US"/>
          </a:p>
        </p:txBody>
      </p:sp>
    </p:spTree>
    <p:extLst>
      <p:ext uri="{BB962C8B-B14F-4D97-AF65-F5344CB8AC3E}">
        <p14:creationId xmlns:p14="http://schemas.microsoft.com/office/powerpoint/2010/main" val="28906047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pPr>
              <a:defRPr/>
            </a:pPr>
            <a:fld id="{3A8DA8BB-C8A4-42FF-8BCC-8BE4719E6A44}" type="datetime1">
              <a:rPr lang="en-US" smtClean="0"/>
              <a:t>1/3/2019</a:t>
            </a:fld>
            <a:endParaRPr lang="en-US"/>
          </a:p>
        </p:txBody>
      </p:sp>
      <p:sp>
        <p:nvSpPr>
          <p:cNvPr id="5" name="Footer Placeholder 4"/>
          <p:cNvSpPr>
            <a:spLocks noGrp="1"/>
          </p:cNvSpPr>
          <p:nvPr>
            <p:ph type="ftr" sz="quarter" idx="11"/>
          </p:nvPr>
        </p:nvSpPr>
        <p:spPr/>
        <p:txBody>
          <a:bodyPr/>
          <a:lstStyle/>
          <a:p>
            <a:pPr>
              <a:defRPr/>
            </a:pPr>
            <a:r>
              <a:rPr lang="en-US" smtClean="0"/>
              <a:t>CPSC 503 – Winter 2019</a:t>
            </a:r>
            <a:endParaRPr lang="en-US"/>
          </a:p>
        </p:txBody>
      </p:sp>
      <p:sp>
        <p:nvSpPr>
          <p:cNvPr id="6" name="Slide Number Placeholder 5"/>
          <p:cNvSpPr>
            <a:spLocks noGrp="1"/>
          </p:cNvSpPr>
          <p:nvPr>
            <p:ph type="sldNum" sz="quarter" idx="12"/>
          </p:nvPr>
        </p:nvSpPr>
        <p:spPr/>
        <p:txBody>
          <a:bodyPr/>
          <a:lstStyle/>
          <a:p>
            <a:pPr>
              <a:defRPr/>
            </a:pPr>
            <a:fld id="{733377DE-8ED9-4FDE-BEC3-62F7799D18AA}" type="slidenum">
              <a:rPr lang="en-US" smtClean="0"/>
              <a:pPr>
                <a:defRPr/>
              </a:pPr>
              <a:t>62</a:t>
            </a:fld>
            <a:endParaRPr lang="en-US"/>
          </a:p>
        </p:txBody>
      </p:sp>
      <p:pic>
        <p:nvPicPr>
          <p:cNvPr id="86018" name="Picture 2"/>
          <p:cNvPicPr>
            <a:picLocks noChangeAspect="1" noChangeArrowheads="1"/>
          </p:cNvPicPr>
          <p:nvPr/>
        </p:nvPicPr>
        <p:blipFill>
          <a:blip r:embed="rId2" cstate="print"/>
          <a:srcRect/>
          <a:stretch>
            <a:fillRect/>
          </a:stretch>
        </p:blipFill>
        <p:spPr bwMode="auto">
          <a:xfrm>
            <a:off x="1295400" y="0"/>
            <a:ext cx="4953000" cy="7176999"/>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p:cNvSpPr>
            <a:spLocks noGrp="1"/>
          </p:cNvSpPr>
          <p:nvPr>
            <p:ph idx="1"/>
          </p:nvPr>
        </p:nvSpPr>
        <p:spPr>
          <a:xfrm>
            <a:off x="-33688" y="961022"/>
            <a:ext cx="9358312" cy="1874768"/>
          </a:xfrm>
        </p:spPr>
        <p:txBody>
          <a:bodyPr/>
          <a:lstStyle/>
          <a:p>
            <a:r>
              <a:rPr lang="en-CA" b="1" dirty="0" smtClean="0">
                <a:solidFill>
                  <a:schemeClr val="accent2"/>
                </a:solidFill>
              </a:rPr>
              <a:t>Watson : </a:t>
            </a:r>
            <a:r>
              <a:rPr lang="en-CA" dirty="0" smtClean="0"/>
              <a:t>analyzes natural language questions and content well enough and fast enough to compete and win against champion players at </a:t>
            </a:r>
            <a:r>
              <a:rPr lang="en-CA" dirty="0" smtClean="0">
                <a:hlinkClick r:id="rId3"/>
              </a:rPr>
              <a:t>Jeopardy!</a:t>
            </a:r>
            <a:r>
              <a:rPr lang="en-CA" dirty="0" smtClean="0"/>
              <a:t> </a:t>
            </a:r>
          </a:p>
          <a:p>
            <a:endParaRPr lang="en-CA" dirty="0" smtClean="0"/>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smtClean="0">
                <a:ln>
                  <a:noFill/>
                </a:ln>
                <a:solidFill>
                  <a:srgbClr val="000000"/>
                </a:solidFill>
                <a:effectLst/>
                <a:uLnTx/>
                <a:uFillTx/>
                <a:latin typeface="Arial Unicode MS"/>
                <a:ea typeface="+mn-ea"/>
                <a:cs typeface="+mn-cs"/>
              </a:rPr>
              <a:t>CPSC 422, Lecture 35</a:t>
            </a:r>
            <a:endParaRPr kumimoji="0" lang="en-US" sz="1400" b="0" i="0" u="none" strike="noStrike" kern="1200" cap="none" spc="0" normalizeH="0" baseline="0" noProof="0">
              <a:ln>
                <a:noFill/>
              </a:ln>
              <a:solidFill>
                <a:srgbClr val="000000"/>
              </a:solidFill>
              <a:effectLst/>
              <a:uLnTx/>
              <a:uFillTx/>
              <a:latin typeface="Arial Unicode M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smtClean="0">
                <a:ln>
                  <a:noFill/>
                </a:ln>
                <a:solidFill>
                  <a:srgbClr val="000000"/>
                </a:solidFill>
                <a:effectLst/>
                <a:uLnTx/>
                <a:uFillTx/>
                <a:latin typeface="Arial Unicode MS"/>
                <a:ea typeface="+mn-ea"/>
                <a:cs typeface="+mn-cs"/>
              </a:rPr>
              <a:t>Slide </a:t>
            </a:r>
            <a:fld id="{AAF57AA3-337D-4802-8403-DA722BDE510B}" type="slidenum">
              <a:rPr kumimoji="0" lang="en-US" sz="1400" b="0" i="0" u="none" strike="noStrike" kern="1200" cap="none" spc="0" normalizeH="0" baseline="0" noProof="0" smtClean="0">
                <a:ln>
                  <a:noFill/>
                </a:ln>
                <a:solidFill>
                  <a:srgbClr val="000000"/>
                </a:solidFill>
                <a:effectLst/>
                <a:uLnTx/>
                <a:uFillTx/>
                <a:latin typeface="Arial Unicode M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400" b="0" i="0" u="none" strike="noStrike" kern="1200" cap="none" spc="0" normalizeH="0" baseline="0" noProof="0">
              <a:ln>
                <a:noFill/>
              </a:ln>
              <a:solidFill>
                <a:srgbClr val="000000"/>
              </a:solidFill>
              <a:effectLst/>
              <a:uLnTx/>
              <a:uFillTx/>
              <a:latin typeface="Arial Unicode MS"/>
              <a:ea typeface="+mn-ea"/>
              <a:cs typeface="+mn-cs"/>
            </a:endParaRPr>
          </a:p>
        </p:txBody>
      </p:sp>
      <p:pic>
        <p:nvPicPr>
          <p:cNvPr id="67589" name="Picture 3"/>
          <p:cNvPicPr>
            <a:picLocks noChangeAspect="1" noChangeArrowheads="1"/>
          </p:cNvPicPr>
          <p:nvPr/>
        </p:nvPicPr>
        <p:blipFill>
          <a:blip r:embed="rId4" cstate="print"/>
          <a:srcRect/>
          <a:stretch>
            <a:fillRect/>
          </a:stretch>
        </p:blipFill>
        <p:spPr bwMode="auto">
          <a:xfrm>
            <a:off x="2124075" y="0"/>
            <a:ext cx="4762500" cy="1085850"/>
          </a:xfrm>
          <a:prstGeom prst="rect">
            <a:avLst/>
          </a:prstGeom>
          <a:noFill/>
          <a:ln w="9525">
            <a:noFill/>
            <a:miter lim="800000"/>
            <a:headEnd/>
            <a:tailEnd/>
          </a:ln>
        </p:spPr>
      </p:pic>
      <p:sp>
        <p:nvSpPr>
          <p:cNvPr id="67590" name="Text Box 7"/>
          <p:cNvSpPr txBox="1">
            <a:spLocks noChangeArrowheads="1"/>
          </p:cNvSpPr>
          <p:nvPr/>
        </p:nvSpPr>
        <p:spPr bwMode="auto">
          <a:xfrm>
            <a:off x="250825" y="6021388"/>
            <a:ext cx="3581400" cy="581025"/>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itchFamily="34" charset="0"/>
                <a:ea typeface="+mn-ea"/>
                <a:cs typeface="+mn-cs"/>
              </a:rPr>
              <a:t>Source:</a:t>
            </a:r>
            <a:br>
              <a:rPr kumimoji="0" lang="en-US" sz="1600" b="0" i="0" u="none" strike="noStrike" kern="1200" cap="none" spc="0" normalizeH="0" baseline="0" noProof="0">
                <a:ln>
                  <a:noFill/>
                </a:ln>
                <a:solidFill>
                  <a:srgbClr val="000000"/>
                </a:solidFill>
                <a:effectLst/>
                <a:uLnTx/>
                <a:uFillTx/>
                <a:latin typeface="Arial" pitchFamily="34" charset="0"/>
                <a:ea typeface="+mn-ea"/>
                <a:cs typeface="+mn-cs"/>
              </a:rPr>
            </a:br>
            <a:r>
              <a:rPr kumimoji="0" lang="en-US" sz="1600" b="0" i="1" u="none" strike="noStrike" kern="1200" cap="none" spc="0" normalizeH="0" baseline="0" noProof="0">
                <a:ln>
                  <a:noFill/>
                </a:ln>
                <a:solidFill>
                  <a:srgbClr val="000000"/>
                </a:solidFill>
                <a:effectLst/>
                <a:uLnTx/>
                <a:uFillTx/>
                <a:latin typeface="Arial" pitchFamily="34" charset="0"/>
                <a:ea typeface="+mn-ea"/>
                <a:cs typeface="+mn-cs"/>
              </a:rPr>
              <a:t>IBM</a:t>
            </a:r>
          </a:p>
        </p:txBody>
      </p:sp>
      <p:sp>
        <p:nvSpPr>
          <p:cNvPr id="10" name="Content Placeholder 2"/>
          <p:cNvSpPr txBox="1">
            <a:spLocks/>
          </p:cNvSpPr>
          <p:nvPr/>
        </p:nvSpPr>
        <p:spPr bwMode="auto">
          <a:xfrm>
            <a:off x="250824" y="2619375"/>
            <a:ext cx="8435975" cy="1038225"/>
          </a:xfrm>
          <a:prstGeom prst="rect">
            <a:avLst/>
          </a:prstGeom>
          <a:noFill/>
          <a:ln w="9525">
            <a:noFill/>
            <a:miter lim="800000"/>
            <a:headEnd/>
            <a:tailEnd/>
          </a:ln>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CA" sz="2400" b="1" i="0" u="none" strike="noStrike" kern="0" cap="none" spc="0" normalizeH="0" baseline="0" noProof="0" dirty="0" smtClean="0">
                <a:ln>
                  <a:noFill/>
                </a:ln>
                <a:solidFill>
                  <a:srgbClr val="3333CC"/>
                </a:solidFill>
                <a:effectLst/>
                <a:uLnTx/>
                <a:uFillTx/>
                <a:latin typeface="Arial Unicode MS"/>
                <a:ea typeface="+mn-ea"/>
                <a:cs typeface="+mn-cs"/>
              </a:rPr>
              <a:t>NLP systems performing useful NLP tasks are very complicated involving many algorithms (some non-NLP) and many of datasets</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lang="en-CA" sz="2400" b="1" kern="0" dirty="0" smtClean="0">
                <a:solidFill>
                  <a:srgbClr val="3333CC"/>
                </a:solidFill>
                <a:latin typeface="Arial Unicode MS"/>
              </a:rPr>
              <a:t>When someone tells you that they have solved NLP or even just a subtask of NLP be always skeptical</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CA" sz="2400" b="1" i="0" u="none" strike="noStrike" kern="0" cap="none" spc="0" normalizeH="0" baseline="0" noProof="0" dirty="0" smtClean="0">
                <a:ln>
                  <a:noFill/>
                </a:ln>
                <a:solidFill>
                  <a:srgbClr val="3333CC"/>
                </a:solidFill>
                <a:effectLst/>
                <a:uLnTx/>
                <a:uFillTx/>
                <a:latin typeface="Arial Unicode MS"/>
                <a:ea typeface="+mn-ea"/>
                <a:cs typeface="+mn-cs"/>
              </a:rPr>
              <a:t>Transferring</a:t>
            </a:r>
            <a:r>
              <a:rPr kumimoji="0" lang="en-CA" sz="2400" b="1" i="0" u="none" strike="noStrike" kern="0" cap="none" spc="0" normalizeH="0" noProof="0" dirty="0" smtClean="0">
                <a:ln>
                  <a:noFill/>
                </a:ln>
                <a:solidFill>
                  <a:srgbClr val="3333CC"/>
                </a:solidFill>
                <a:effectLst/>
                <a:uLnTx/>
                <a:uFillTx/>
                <a:latin typeface="Arial Unicode MS"/>
                <a:ea typeface="+mn-ea"/>
                <a:cs typeface="+mn-cs"/>
              </a:rPr>
              <a:t> results form a game to useful / general solutions is extremely difficult</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CA" sz="2400" b="0" i="0" u="none" strike="noStrike" kern="0" cap="none" spc="0" normalizeH="0" baseline="0" noProof="0" dirty="0">
              <a:ln>
                <a:noFill/>
              </a:ln>
              <a:solidFill>
                <a:srgbClr val="000000"/>
              </a:solidFill>
              <a:effectLst/>
              <a:uLnTx/>
              <a:uFillTx/>
              <a:latin typeface="Arial Unicode MS"/>
              <a:ea typeface="+mn-ea"/>
              <a:cs typeface="+mn-cs"/>
            </a:endParaRPr>
          </a:p>
        </p:txBody>
      </p:sp>
    </p:spTree>
    <p:extLst>
      <p:ext uri="{BB962C8B-B14F-4D97-AF65-F5344CB8AC3E}">
        <p14:creationId xmlns:p14="http://schemas.microsoft.com/office/powerpoint/2010/main" val="4638113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p:cNvSpPr>
            <a:spLocks noGrp="1"/>
          </p:cNvSpPr>
          <p:nvPr>
            <p:ph idx="1"/>
          </p:nvPr>
        </p:nvSpPr>
        <p:spPr>
          <a:xfrm>
            <a:off x="-33688" y="961022"/>
            <a:ext cx="9358312" cy="1874768"/>
          </a:xfrm>
        </p:spPr>
        <p:txBody>
          <a:bodyPr/>
          <a:lstStyle/>
          <a:p>
            <a:r>
              <a:rPr lang="en-CA" b="1" dirty="0" smtClean="0">
                <a:solidFill>
                  <a:schemeClr val="accent2"/>
                </a:solidFill>
              </a:rPr>
              <a:t>Watson : </a:t>
            </a:r>
            <a:r>
              <a:rPr lang="en-CA" dirty="0" smtClean="0"/>
              <a:t>analyzes natural language questions and content well enough and fast enough to compete and win against champion players at </a:t>
            </a:r>
            <a:r>
              <a:rPr lang="en-CA" dirty="0" smtClean="0">
                <a:hlinkClick r:id="rId3"/>
              </a:rPr>
              <a:t>Jeopardy!</a:t>
            </a:r>
            <a:r>
              <a:rPr lang="en-CA" dirty="0" smtClean="0"/>
              <a:t> </a:t>
            </a:r>
          </a:p>
          <a:p>
            <a:endParaRPr lang="en-CA" dirty="0" smtClean="0"/>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smtClean="0">
                <a:ln>
                  <a:noFill/>
                </a:ln>
                <a:solidFill>
                  <a:srgbClr val="000000"/>
                </a:solidFill>
                <a:effectLst/>
                <a:uLnTx/>
                <a:uFillTx/>
                <a:latin typeface="Arial Unicode MS"/>
                <a:ea typeface="+mn-ea"/>
                <a:cs typeface="+mn-cs"/>
              </a:rPr>
              <a:t>CPSC 422, Lecture 35</a:t>
            </a:r>
            <a:endParaRPr kumimoji="0" lang="en-US" sz="1400" b="0" i="0" u="none" strike="noStrike" kern="1200" cap="none" spc="0" normalizeH="0" baseline="0" noProof="0">
              <a:ln>
                <a:noFill/>
              </a:ln>
              <a:solidFill>
                <a:srgbClr val="000000"/>
              </a:solidFill>
              <a:effectLst/>
              <a:uLnTx/>
              <a:uFillTx/>
              <a:latin typeface="Arial Unicode M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smtClean="0">
                <a:ln>
                  <a:noFill/>
                </a:ln>
                <a:solidFill>
                  <a:srgbClr val="000000"/>
                </a:solidFill>
                <a:effectLst/>
                <a:uLnTx/>
                <a:uFillTx/>
                <a:latin typeface="Arial Unicode MS"/>
                <a:ea typeface="+mn-ea"/>
                <a:cs typeface="+mn-cs"/>
              </a:rPr>
              <a:t>Slide </a:t>
            </a:r>
            <a:fld id="{AAF57AA3-337D-4802-8403-DA722BDE510B}" type="slidenum">
              <a:rPr kumimoji="0" lang="en-US" sz="1400" b="0" i="0" u="none" strike="noStrike" kern="1200" cap="none" spc="0" normalizeH="0" baseline="0" noProof="0" smtClean="0">
                <a:ln>
                  <a:noFill/>
                </a:ln>
                <a:solidFill>
                  <a:srgbClr val="000000"/>
                </a:solidFill>
                <a:effectLst/>
                <a:uLnTx/>
                <a:uFillTx/>
                <a:latin typeface="Arial Unicode M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400" b="0" i="0" u="none" strike="noStrike" kern="1200" cap="none" spc="0" normalizeH="0" baseline="0" noProof="0">
              <a:ln>
                <a:noFill/>
              </a:ln>
              <a:solidFill>
                <a:srgbClr val="000000"/>
              </a:solidFill>
              <a:effectLst/>
              <a:uLnTx/>
              <a:uFillTx/>
              <a:latin typeface="Arial Unicode MS"/>
              <a:ea typeface="+mn-ea"/>
              <a:cs typeface="+mn-cs"/>
            </a:endParaRPr>
          </a:p>
        </p:txBody>
      </p:sp>
      <p:pic>
        <p:nvPicPr>
          <p:cNvPr id="67589" name="Picture 3"/>
          <p:cNvPicPr>
            <a:picLocks noChangeAspect="1" noChangeArrowheads="1"/>
          </p:cNvPicPr>
          <p:nvPr/>
        </p:nvPicPr>
        <p:blipFill>
          <a:blip r:embed="rId4" cstate="print"/>
          <a:srcRect/>
          <a:stretch>
            <a:fillRect/>
          </a:stretch>
        </p:blipFill>
        <p:spPr bwMode="auto">
          <a:xfrm>
            <a:off x="2124075" y="0"/>
            <a:ext cx="4762500" cy="1085850"/>
          </a:xfrm>
          <a:prstGeom prst="rect">
            <a:avLst/>
          </a:prstGeom>
          <a:noFill/>
          <a:ln w="9525">
            <a:noFill/>
            <a:miter lim="800000"/>
            <a:headEnd/>
            <a:tailEnd/>
          </a:ln>
        </p:spPr>
      </p:pic>
      <p:sp>
        <p:nvSpPr>
          <p:cNvPr id="67590" name="Text Box 7"/>
          <p:cNvSpPr txBox="1">
            <a:spLocks noChangeArrowheads="1"/>
          </p:cNvSpPr>
          <p:nvPr/>
        </p:nvSpPr>
        <p:spPr bwMode="auto">
          <a:xfrm>
            <a:off x="250825" y="6021388"/>
            <a:ext cx="3581400" cy="581025"/>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itchFamily="34" charset="0"/>
                <a:ea typeface="+mn-ea"/>
                <a:cs typeface="+mn-cs"/>
              </a:rPr>
              <a:t>Source:</a:t>
            </a:r>
            <a:br>
              <a:rPr kumimoji="0" lang="en-US" sz="1600" b="0" i="0" u="none" strike="noStrike" kern="1200" cap="none" spc="0" normalizeH="0" baseline="0" noProof="0">
                <a:ln>
                  <a:noFill/>
                </a:ln>
                <a:solidFill>
                  <a:srgbClr val="000000"/>
                </a:solidFill>
                <a:effectLst/>
                <a:uLnTx/>
                <a:uFillTx/>
                <a:latin typeface="Arial" pitchFamily="34" charset="0"/>
                <a:ea typeface="+mn-ea"/>
                <a:cs typeface="+mn-cs"/>
              </a:rPr>
            </a:br>
            <a:r>
              <a:rPr kumimoji="0" lang="en-US" sz="1600" b="0" i="1" u="none" strike="noStrike" kern="1200" cap="none" spc="0" normalizeH="0" baseline="0" noProof="0">
                <a:ln>
                  <a:noFill/>
                </a:ln>
                <a:solidFill>
                  <a:srgbClr val="000000"/>
                </a:solidFill>
                <a:effectLst/>
                <a:uLnTx/>
                <a:uFillTx/>
                <a:latin typeface="Arial" pitchFamily="34" charset="0"/>
                <a:ea typeface="+mn-ea"/>
                <a:cs typeface="+mn-cs"/>
              </a:rPr>
              <a:t>IBM</a:t>
            </a:r>
          </a:p>
        </p:txBody>
      </p:sp>
      <p:sp>
        <p:nvSpPr>
          <p:cNvPr id="9" name="Content Placeholder 2"/>
          <p:cNvSpPr txBox="1">
            <a:spLocks/>
          </p:cNvSpPr>
          <p:nvPr/>
        </p:nvSpPr>
        <p:spPr bwMode="auto">
          <a:xfrm>
            <a:off x="88467" y="2308445"/>
            <a:ext cx="8445933" cy="936625"/>
          </a:xfrm>
          <a:prstGeom prst="rect">
            <a:avLst/>
          </a:prstGeom>
          <a:solidFill>
            <a:schemeClr val="accent3">
              <a:lumMod val="85000"/>
            </a:schemeClr>
          </a:solidFill>
          <a:ln w="9525">
            <a:noFill/>
            <a:miter lim="800000"/>
            <a:headEnd/>
            <a:tailEnd/>
          </a:ln>
        </p:spPr>
        <p: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CA" sz="2400" b="0" i="1" u="none" strike="noStrike" kern="1200" cap="none" spc="0" normalizeH="0" baseline="0" noProof="0" dirty="0">
                <a:ln>
                  <a:noFill/>
                </a:ln>
                <a:solidFill>
                  <a:srgbClr val="000000"/>
                </a:solidFill>
                <a:effectLst/>
                <a:uLnTx/>
                <a:uFillTx/>
                <a:latin typeface="Arial" pitchFamily="34" charset="0"/>
                <a:ea typeface="+mn-ea"/>
                <a:cs typeface="Arial" pitchFamily="34" charset="0"/>
              </a:rPr>
              <a:t>“This Drug has been shown to relieve the symptoms of ADD with relatively few side effects."</a:t>
            </a:r>
            <a:endParaRPr kumimoji="0" lang="en-CA" sz="2400" b="0" i="0" u="none" strike="noStrike" kern="0" cap="none" spc="0" normalizeH="0" baseline="0" noProof="0" dirty="0">
              <a:ln>
                <a:noFill/>
              </a:ln>
              <a:solidFill>
                <a:srgbClr val="000000"/>
              </a:solidFill>
              <a:effectLst/>
              <a:uLnTx/>
              <a:uFillTx/>
              <a:latin typeface="Arial Unicode MS"/>
              <a:ea typeface="+mn-ea"/>
              <a:cs typeface="+mn-cs"/>
            </a:endParaRPr>
          </a:p>
        </p:txBody>
      </p:sp>
      <p:pic>
        <p:nvPicPr>
          <p:cNvPr id="67592" name="Picture 4"/>
          <p:cNvPicPr>
            <a:picLocks noChangeAspect="1" noChangeArrowheads="1"/>
          </p:cNvPicPr>
          <p:nvPr/>
        </p:nvPicPr>
        <p:blipFill>
          <a:blip r:embed="rId5" cstate="print"/>
          <a:srcRect/>
          <a:stretch>
            <a:fillRect/>
          </a:stretch>
        </p:blipFill>
        <p:spPr bwMode="auto">
          <a:xfrm>
            <a:off x="2600325" y="3305734"/>
            <a:ext cx="6353175" cy="3296679"/>
          </a:xfrm>
          <a:prstGeom prst="rect">
            <a:avLst/>
          </a:prstGeom>
          <a:noFill/>
          <a:ln w="9525">
            <a:noFill/>
            <a:miter lim="800000"/>
            <a:headEnd/>
            <a:tailEnd/>
          </a:ln>
        </p:spPr>
      </p:pic>
      <p:sp>
        <p:nvSpPr>
          <p:cNvPr id="10" name="Content Placeholder 2"/>
          <p:cNvSpPr txBox="1">
            <a:spLocks/>
          </p:cNvSpPr>
          <p:nvPr/>
        </p:nvSpPr>
        <p:spPr bwMode="auto">
          <a:xfrm>
            <a:off x="0" y="3296360"/>
            <a:ext cx="3505200" cy="886853"/>
          </a:xfrm>
          <a:prstGeom prst="rect">
            <a:avLst/>
          </a:prstGeom>
          <a:noFill/>
          <a:ln w="9525">
            <a:noFill/>
            <a:miter lim="800000"/>
            <a:headEnd/>
            <a:tailEnd/>
          </a:ln>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CA" sz="2400" b="1" i="0" u="none" strike="noStrike" kern="0" cap="none" spc="0" normalizeH="0" baseline="0" noProof="0" dirty="0">
                <a:ln>
                  <a:noFill/>
                </a:ln>
                <a:solidFill>
                  <a:srgbClr val="3333CC"/>
                </a:solidFill>
                <a:effectLst/>
                <a:uLnTx/>
                <a:uFillTx/>
                <a:latin typeface="Arial Unicode MS"/>
                <a:ea typeface="+mn-ea"/>
                <a:cs typeface="+mn-cs"/>
              </a:rPr>
              <a:t>1000s of  algorithms </a:t>
            </a:r>
            <a:r>
              <a:rPr kumimoji="0" lang="en-CA" sz="2400" b="1" i="0" u="none" strike="noStrike" kern="0" cap="none" spc="0" normalizeH="0" baseline="0" noProof="0" dirty="0" smtClean="0">
                <a:ln>
                  <a:noFill/>
                </a:ln>
                <a:solidFill>
                  <a:srgbClr val="3333CC"/>
                </a:solidFill>
                <a:effectLst/>
                <a:uLnTx/>
                <a:uFillTx/>
                <a:latin typeface="Arial Unicode MS"/>
                <a:ea typeface="+mn-ea"/>
                <a:cs typeface="+mn-cs"/>
              </a:rPr>
              <a:t>and KBs</a:t>
            </a:r>
            <a:endParaRPr kumimoji="0" lang="en-CA" sz="2400" b="0" i="0" u="none" strike="noStrike" kern="0" cap="none" spc="0" normalizeH="0" baseline="0" noProof="0" dirty="0">
              <a:ln>
                <a:noFill/>
              </a:ln>
              <a:solidFill>
                <a:srgbClr val="000000"/>
              </a:solidFill>
              <a:effectLst/>
              <a:uLnTx/>
              <a:uFillTx/>
              <a:latin typeface="Arial Unicode MS"/>
              <a:ea typeface="+mn-ea"/>
              <a:cs typeface="+mn-cs"/>
            </a:endParaRPr>
          </a:p>
        </p:txBody>
      </p:sp>
      <p:sp>
        <p:nvSpPr>
          <p:cNvPr id="12" name="Content Placeholder 2"/>
          <p:cNvSpPr txBox="1">
            <a:spLocks/>
          </p:cNvSpPr>
          <p:nvPr/>
        </p:nvSpPr>
        <p:spPr bwMode="auto">
          <a:xfrm>
            <a:off x="-33688" y="4336731"/>
            <a:ext cx="1854200" cy="617342"/>
          </a:xfrm>
          <a:prstGeom prst="rect">
            <a:avLst/>
          </a:prstGeom>
          <a:noFill/>
          <a:ln w="9525">
            <a:noFill/>
            <a:miter lim="800000"/>
            <a:headEnd/>
            <a:tailEnd/>
          </a:ln>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CA" sz="2400" b="1" i="0" u="none" strike="noStrike" kern="0" cap="none" spc="0" normalizeH="0" baseline="0" noProof="0" dirty="0">
                <a:ln>
                  <a:noFill/>
                </a:ln>
                <a:solidFill>
                  <a:srgbClr val="3333CC"/>
                </a:solidFill>
                <a:effectLst/>
                <a:uLnTx/>
                <a:uFillTx/>
                <a:latin typeface="Arial Unicode MS"/>
                <a:ea typeface="+mn-ea"/>
                <a:cs typeface="+mn-cs"/>
              </a:rPr>
              <a:t>3 </a:t>
            </a:r>
            <a:r>
              <a:rPr kumimoji="0" lang="en-CA" sz="2400" b="1" i="0" u="none" strike="noStrike" kern="0" cap="none" spc="0" normalizeH="0" baseline="0" noProof="0" dirty="0" err="1">
                <a:ln>
                  <a:noFill/>
                </a:ln>
                <a:solidFill>
                  <a:srgbClr val="3333CC"/>
                </a:solidFill>
                <a:effectLst/>
                <a:uLnTx/>
                <a:uFillTx/>
                <a:latin typeface="Arial Unicode MS"/>
                <a:ea typeface="+mn-ea"/>
                <a:cs typeface="+mn-cs"/>
              </a:rPr>
              <a:t>secs</a:t>
            </a:r>
            <a:endParaRPr kumimoji="0" lang="en-CA" sz="2400" b="0" i="0" u="none" strike="noStrike" kern="0" cap="none" spc="0" normalizeH="0" baseline="0" noProof="0" dirty="0">
              <a:ln>
                <a:noFill/>
              </a:ln>
              <a:solidFill>
                <a:srgbClr val="000000"/>
              </a:solidFill>
              <a:effectLst/>
              <a:uLnTx/>
              <a:uFillTx/>
              <a:latin typeface="Arial Unicode MS"/>
              <a:ea typeface="+mn-ea"/>
              <a:cs typeface="+mn-cs"/>
            </a:endParaRPr>
          </a:p>
        </p:txBody>
      </p:sp>
      <p:sp>
        <p:nvSpPr>
          <p:cNvPr id="11" name="Content Placeholder 2"/>
          <p:cNvSpPr txBox="1">
            <a:spLocks/>
          </p:cNvSpPr>
          <p:nvPr/>
        </p:nvSpPr>
        <p:spPr bwMode="auto">
          <a:xfrm>
            <a:off x="0" y="4707897"/>
            <a:ext cx="5795963" cy="863600"/>
          </a:xfrm>
          <a:prstGeom prst="rect">
            <a:avLst/>
          </a:prstGeom>
          <a:noFill/>
          <a:ln w="9525">
            <a:noFill/>
            <a:miter lim="800000"/>
            <a:headEnd/>
            <a:tailEnd/>
          </a:ln>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CA" sz="2400" b="1" i="0" u="none" strike="noStrike" kern="0" cap="none" spc="0" normalizeH="0" baseline="0" noProof="0" dirty="0" smtClean="0">
                <a:ln>
                  <a:noFill/>
                </a:ln>
                <a:solidFill>
                  <a:srgbClr val="3333CC"/>
                </a:solidFill>
                <a:effectLst/>
                <a:uLnTx/>
                <a:uFillTx/>
                <a:latin typeface="Arial Unicode MS"/>
                <a:ea typeface="+mn-ea"/>
                <a:cs typeface="+mn-cs"/>
              </a:rPr>
              <a:t>Massive parallelism</a:t>
            </a:r>
            <a:endParaRPr kumimoji="0" lang="en-CA" sz="2400" b="0" i="0" u="none" strike="noStrike" kern="0" cap="none" spc="0" normalizeH="0" baseline="0" noProof="0" dirty="0">
              <a:ln>
                <a:noFill/>
              </a:ln>
              <a:solidFill>
                <a:srgbClr val="000000"/>
              </a:solidFill>
              <a:effectLst/>
              <a:uLnTx/>
              <a:uFillTx/>
              <a:latin typeface="Arial Unicode MS"/>
              <a:ea typeface="+mn-ea"/>
              <a:cs typeface="+mn-cs"/>
            </a:endParaRPr>
          </a:p>
        </p:txBody>
      </p:sp>
    </p:spTree>
    <p:extLst>
      <p:ext uri="{BB962C8B-B14F-4D97-AF65-F5344CB8AC3E}">
        <p14:creationId xmlns:p14="http://schemas.microsoft.com/office/powerpoint/2010/main" val="3213305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Not just NLP…</a:t>
            </a:r>
            <a:endParaRPr lang="en-CA" dirty="0"/>
          </a:p>
        </p:txBody>
      </p:sp>
      <p:sp>
        <p:nvSpPr>
          <p:cNvPr id="3" name="Content Placeholder 2"/>
          <p:cNvSpPr>
            <a:spLocks noGrp="1"/>
          </p:cNvSpPr>
          <p:nvPr>
            <p:ph idx="1"/>
          </p:nvPr>
        </p:nvSpPr>
        <p:spPr>
          <a:xfrm>
            <a:off x="381000" y="914400"/>
            <a:ext cx="8763000" cy="5410200"/>
          </a:xfrm>
        </p:spPr>
        <p:txBody>
          <a:bodyPr/>
          <a:lstStyle/>
          <a:p>
            <a:pPr marL="457200" indent="-457200">
              <a:buFont typeface="Arial" panose="020B0604020202020204" pitchFamily="34" charset="0"/>
              <a:buChar char="•"/>
            </a:pPr>
            <a:r>
              <a:rPr lang="en-CA" dirty="0" smtClean="0"/>
              <a:t>Parsing (</a:t>
            </a:r>
            <a:r>
              <a:rPr lang="en-CA" dirty="0" smtClean="0">
                <a:solidFill>
                  <a:srgbClr val="00B0F0"/>
                </a:solidFill>
              </a:rPr>
              <a:t>PCFGs</a:t>
            </a:r>
            <a:r>
              <a:rPr lang="en-CA" dirty="0" smtClean="0"/>
              <a:t>)</a:t>
            </a:r>
          </a:p>
          <a:p>
            <a:pPr marL="457200" indent="-457200">
              <a:buFont typeface="Arial" panose="020B0604020202020204" pitchFamily="34" charset="0"/>
              <a:buChar char="•"/>
            </a:pPr>
            <a:r>
              <a:rPr lang="en-CA" dirty="0" smtClean="0"/>
              <a:t>Shallow parsing (NP segmentation with </a:t>
            </a:r>
            <a:r>
              <a:rPr lang="en-CA" dirty="0" smtClean="0">
                <a:solidFill>
                  <a:srgbClr val="00B0F0"/>
                </a:solidFill>
              </a:rPr>
              <a:t>CRFs</a:t>
            </a:r>
            <a:r>
              <a:rPr lang="en-CA" dirty="0" smtClean="0"/>
              <a:t>)</a:t>
            </a:r>
          </a:p>
          <a:p>
            <a:pPr marL="457200" indent="-457200">
              <a:buFont typeface="Arial" panose="020B0604020202020204" pitchFamily="34" charset="0"/>
              <a:buChar char="•"/>
            </a:pPr>
            <a:r>
              <a:rPr lang="en-CA" dirty="0" smtClean="0"/>
              <a:t>Entity and relation Detection (NER with </a:t>
            </a:r>
            <a:r>
              <a:rPr lang="en-CA" dirty="0" smtClean="0">
                <a:solidFill>
                  <a:srgbClr val="00B0F0"/>
                </a:solidFill>
              </a:rPr>
              <a:t>CRFs</a:t>
            </a:r>
            <a:r>
              <a:rPr lang="en-CA" dirty="0" smtClean="0"/>
              <a:t>)</a:t>
            </a:r>
          </a:p>
          <a:p>
            <a:pPr marL="457200" indent="-457200">
              <a:buFont typeface="Arial" panose="020B0604020202020204" pitchFamily="34" charset="0"/>
              <a:buChar char="•"/>
            </a:pPr>
            <a:r>
              <a:rPr lang="en-CA" dirty="0" smtClean="0">
                <a:solidFill>
                  <a:srgbClr val="00B0F0"/>
                </a:solidFill>
              </a:rPr>
              <a:t>Logical</a:t>
            </a:r>
            <a:r>
              <a:rPr lang="en-CA" dirty="0" smtClean="0"/>
              <a:t> Form Generation and Matching</a:t>
            </a:r>
          </a:p>
          <a:p>
            <a:pPr marL="457200" indent="-457200">
              <a:buFont typeface="Arial" panose="020B0604020202020204" pitchFamily="34" charset="0"/>
              <a:buChar char="•"/>
            </a:pPr>
            <a:r>
              <a:rPr lang="en-CA" dirty="0">
                <a:solidFill>
                  <a:srgbClr val="00B0F0"/>
                </a:solidFill>
              </a:rPr>
              <a:t>Logical</a:t>
            </a:r>
            <a:r>
              <a:rPr lang="en-CA" dirty="0"/>
              <a:t> </a:t>
            </a:r>
            <a:r>
              <a:rPr lang="en-CA" dirty="0" smtClean="0"/>
              <a:t>Temporal and Spatial Reasoning</a:t>
            </a:r>
          </a:p>
          <a:p>
            <a:pPr marL="457200" indent="-457200">
              <a:buFont typeface="Arial" panose="020B0604020202020204" pitchFamily="34" charset="0"/>
              <a:buChar char="•"/>
            </a:pPr>
            <a:r>
              <a:rPr lang="en-CA" dirty="0"/>
              <a:t>L</a:t>
            </a:r>
            <a:r>
              <a:rPr lang="en-CA" dirty="0" smtClean="0"/>
              <a:t>everaging </a:t>
            </a:r>
            <a:r>
              <a:rPr lang="en-CA" dirty="0"/>
              <a:t>many </a:t>
            </a:r>
            <a:r>
              <a:rPr lang="en-CA" dirty="0" smtClean="0"/>
              <a:t>databases</a:t>
            </a:r>
            <a:r>
              <a:rPr lang="en-CA" dirty="0"/>
              <a:t>, taxonomies, and </a:t>
            </a:r>
            <a:r>
              <a:rPr lang="en-CA" dirty="0" smtClean="0">
                <a:solidFill>
                  <a:srgbClr val="00B0F0"/>
                </a:solidFill>
              </a:rPr>
              <a:t>ontologies (</a:t>
            </a:r>
            <a:r>
              <a:rPr lang="en-CA" dirty="0" smtClean="0"/>
              <a:t>help</a:t>
            </a:r>
            <a:r>
              <a:rPr lang="en-CA" dirty="0" smtClean="0">
                <a:solidFill>
                  <a:srgbClr val="00B0F0"/>
                </a:solidFill>
              </a:rPr>
              <a:t> </a:t>
            </a:r>
            <a:r>
              <a:rPr lang="en-CA" u="sng" dirty="0" smtClean="0"/>
              <a:t>only 25%  of questions</a:t>
            </a:r>
            <a:r>
              <a:rPr lang="en-CA" dirty="0" smtClean="0">
                <a:solidFill>
                  <a:srgbClr val="00B0F0"/>
                </a:solidFill>
              </a:rPr>
              <a:t>)</a:t>
            </a:r>
          </a:p>
          <a:p>
            <a:pPr marL="457200" indent="-457200">
              <a:buFont typeface="Arial" panose="020B0604020202020204" pitchFamily="34" charset="0"/>
              <a:buChar char="•"/>
            </a:pPr>
            <a:r>
              <a:rPr lang="en-CA" dirty="0" smtClean="0"/>
              <a:t>Confidence</a:t>
            </a:r>
            <a:r>
              <a:rPr lang="en-CA" dirty="0" smtClean="0">
                <a:solidFill>
                  <a:srgbClr val="00B0F0"/>
                </a:solidFill>
              </a:rPr>
              <a:t>… Probabilities (</a:t>
            </a:r>
            <a:r>
              <a:rPr lang="en-CA" dirty="0" err="1" smtClean="0">
                <a:solidFill>
                  <a:srgbClr val="00B0F0"/>
                </a:solidFill>
              </a:rPr>
              <a:t>Bnets</a:t>
            </a:r>
            <a:r>
              <a:rPr lang="en-CA" dirty="0">
                <a:solidFill>
                  <a:srgbClr val="00B0F0"/>
                </a:solidFill>
              </a:rPr>
              <a:t> </a:t>
            </a:r>
            <a:r>
              <a:rPr lang="en-CA" dirty="0" smtClean="0"/>
              <a:t>to rank)</a:t>
            </a:r>
          </a:p>
          <a:p>
            <a:pPr marL="457200" indent="-457200">
              <a:buFont typeface="Arial" panose="020B0604020202020204" pitchFamily="34" charset="0"/>
              <a:buChar char="•"/>
            </a:pPr>
            <a:r>
              <a:rPr lang="en-CA" dirty="0" smtClean="0"/>
              <a:t>Strategy </a:t>
            </a:r>
            <a:r>
              <a:rPr lang="en-CA" dirty="0"/>
              <a:t>for playing </a:t>
            </a:r>
            <a:r>
              <a:rPr lang="en-CA" i="1" dirty="0" smtClean="0"/>
              <a:t>Jeopardy</a:t>
            </a:r>
            <a:r>
              <a:rPr lang="en-CA" dirty="0" smtClean="0"/>
              <a:t>…statistical </a:t>
            </a:r>
            <a:r>
              <a:rPr lang="en-CA" dirty="0"/>
              <a:t>models of players and games, game-theoretic analyses </a:t>
            </a:r>
            <a:r>
              <a:rPr lang="en-CA" dirty="0" smtClean="0"/>
              <a:t>…  .. and </a:t>
            </a:r>
            <a:r>
              <a:rPr lang="en-CA" dirty="0"/>
              <a:t>application of </a:t>
            </a:r>
            <a:r>
              <a:rPr lang="en-CA" dirty="0" smtClean="0">
                <a:solidFill>
                  <a:srgbClr val="00B0F0"/>
                </a:solidFill>
              </a:rPr>
              <a:t>reinforcement-learning (</a:t>
            </a:r>
            <a:r>
              <a:rPr lang="en-CA" u="sng" dirty="0" smtClean="0"/>
              <a:t>Buzz-in - Bets</a:t>
            </a:r>
            <a:r>
              <a:rPr lang="en-CA" dirty="0" smtClean="0">
                <a:solidFill>
                  <a:srgbClr val="00B0F0"/>
                </a:solidFill>
              </a:rPr>
              <a:t>)</a:t>
            </a:r>
            <a:endParaRPr lang="en-CA" dirty="0">
              <a:solidFill>
                <a:srgbClr val="00B0F0"/>
              </a:solidFill>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smtClean="0">
                <a:ln>
                  <a:noFill/>
                </a:ln>
                <a:solidFill>
                  <a:srgbClr val="000000"/>
                </a:solidFill>
                <a:effectLst/>
                <a:uLnTx/>
                <a:uFillTx/>
                <a:latin typeface="Arial Unicode MS"/>
                <a:ea typeface="+mn-ea"/>
                <a:cs typeface="+mn-cs"/>
              </a:rPr>
              <a:t>CPSC 422, Lecture 35</a:t>
            </a:r>
            <a:endParaRPr kumimoji="0" lang="en-US" sz="1400" b="0" i="0" u="none" strike="noStrike" kern="1200" cap="none" spc="0" normalizeH="0" baseline="0" noProof="0">
              <a:ln>
                <a:noFill/>
              </a:ln>
              <a:solidFill>
                <a:srgbClr val="000000"/>
              </a:solidFill>
              <a:effectLst/>
              <a:uLnTx/>
              <a:uFillTx/>
              <a:latin typeface="Arial Unicode M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smtClean="0">
                <a:ln>
                  <a:noFill/>
                </a:ln>
                <a:solidFill>
                  <a:srgbClr val="000000"/>
                </a:solidFill>
                <a:effectLst/>
                <a:uLnTx/>
                <a:uFillTx/>
                <a:latin typeface="Arial Unicode MS"/>
                <a:ea typeface="+mn-ea"/>
                <a:cs typeface="+mn-cs"/>
              </a:rPr>
              <a:t>Slide </a:t>
            </a:r>
            <a:fld id="{38B5A9E0-7EB5-4FF0-AEB5-1FBEA79D2A5B}" type="slidenum">
              <a:rPr kumimoji="0" lang="en-US" sz="1400" b="0" i="0" u="none" strike="noStrike" kern="1200" cap="none" spc="0" normalizeH="0" baseline="0" noProof="0" smtClean="0">
                <a:ln>
                  <a:noFill/>
                </a:ln>
                <a:solidFill>
                  <a:srgbClr val="000000"/>
                </a:solidFill>
                <a:effectLst/>
                <a:uLnTx/>
                <a:uFillTx/>
                <a:latin typeface="Arial Unicode M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400" b="0" i="0" u="none" strike="noStrike" kern="1200" cap="none" spc="0" normalizeH="0" baseline="0" noProof="0">
              <a:ln>
                <a:noFill/>
              </a:ln>
              <a:solidFill>
                <a:srgbClr val="000000"/>
              </a:solidFill>
              <a:effectLst/>
              <a:uLnTx/>
              <a:uFillTx/>
              <a:latin typeface="Arial Unicode MS"/>
              <a:ea typeface="+mn-ea"/>
              <a:cs typeface="+mn-cs"/>
            </a:endParaRPr>
          </a:p>
        </p:txBody>
      </p:sp>
    </p:spTree>
    <p:extLst>
      <p:ext uri="{BB962C8B-B14F-4D97-AF65-F5344CB8AC3E}">
        <p14:creationId xmlns:p14="http://schemas.microsoft.com/office/powerpoint/2010/main" val="390553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AI-5582">
  <a:themeElements>
    <a:clrScheme name="AI-558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I-5582">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I-558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I-558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I-558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I-558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I-558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I-558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I-558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4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AI-5582</Template>
  <TotalTime>68833</TotalTime>
  <Words>7871</Words>
  <Application>Microsoft Office PowerPoint</Application>
  <PresentationFormat>On-screen Show (4:3)</PresentationFormat>
  <Paragraphs>965</Paragraphs>
  <Slides>62</Slides>
  <Notes>51</Notes>
  <HiddenSlides>6</HiddenSlides>
  <MMClips>0</MMClips>
  <ScaleCrop>false</ScaleCrop>
  <HeadingPairs>
    <vt:vector size="8" baseType="variant">
      <vt:variant>
        <vt:lpstr>Fonts Used</vt:lpstr>
      </vt:variant>
      <vt:variant>
        <vt:i4>8</vt:i4>
      </vt:variant>
      <vt:variant>
        <vt:lpstr>Theme</vt:lpstr>
      </vt:variant>
      <vt:variant>
        <vt:i4>6</vt:i4>
      </vt:variant>
      <vt:variant>
        <vt:lpstr>Embedded OLE Servers</vt:lpstr>
      </vt:variant>
      <vt:variant>
        <vt:i4>1</vt:i4>
      </vt:variant>
      <vt:variant>
        <vt:lpstr>Slide Titles</vt:lpstr>
      </vt:variant>
      <vt:variant>
        <vt:i4>62</vt:i4>
      </vt:variant>
    </vt:vector>
  </HeadingPairs>
  <TitlesOfParts>
    <vt:vector size="77" baseType="lpstr">
      <vt:lpstr>Arial</vt:lpstr>
      <vt:lpstr>Arial Unicode MS</vt:lpstr>
      <vt:lpstr>Calibri</vt:lpstr>
      <vt:lpstr>Comic Sans MS</vt:lpstr>
      <vt:lpstr>Helvetica</vt:lpstr>
      <vt:lpstr>Helvetica Light</vt:lpstr>
      <vt:lpstr>Times New Roman</vt:lpstr>
      <vt:lpstr>Wingdings</vt:lpstr>
      <vt:lpstr>AI-5582</vt:lpstr>
      <vt:lpstr>3_Default Design</vt:lpstr>
      <vt:lpstr>Office Theme</vt:lpstr>
      <vt:lpstr>5832 Template</vt:lpstr>
      <vt:lpstr>White</vt:lpstr>
      <vt:lpstr>4_Default Design</vt:lpstr>
      <vt:lpstr>Equation</vt:lpstr>
      <vt:lpstr>CPSC 503  Computational Linguistics Natural Language Processing Human Language Technology ……</vt:lpstr>
      <vt:lpstr>Today Jan 7</vt:lpstr>
      <vt:lpstr>Natural Language Processing</vt:lpstr>
      <vt:lpstr>Sample Useful Tasks</vt:lpstr>
      <vt:lpstr>Sample Useful Tasks</vt:lpstr>
      <vt:lpstr>Sample Useful Tasks (cont’)</vt:lpstr>
      <vt:lpstr>PowerPoint Presentation</vt:lpstr>
      <vt:lpstr>PowerPoint Presentation</vt:lpstr>
      <vt:lpstr>Not just NLP…</vt:lpstr>
      <vt:lpstr>From silly project to $1 billion investment</vt:lpstr>
      <vt:lpstr>More complex questions in the future…</vt:lpstr>
      <vt:lpstr>A couple of slides about my research</vt:lpstr>
      <vt:lpstr>Team in 2016-17</vt:lpstr>
      <vt:lpstr>Our Goal</vt:lpstr>
      <vt:lpstr>DementiaBank dataset </vt:lpstr>
      <vt:lpstr>Supervised Learning</vt:lpstr>
      <vt:lpstr>Features of Cookie Theft’s description</vt:lpstr>
      <vt:lpstr>Features of Cookie Theft’s description</vt:lpstr>
      <vt:lpstr>Natural Language Processing</vt:lpstr>
      <vt:lpstr>Knowledge about Language</vt:lpstr>
      <vt:lpstr>Knowledge about Language</vt:lpstr>
      <vt:lpstr>Morphology</vt:lpstr>
      <vt:lpstr>Syntax</vt:lpstr>
      <vt:lpstr>Semantics</vt:lpstr>
      <vt:lpstr>Pragmatics  (including Discourse and Dialogue)</vt:lpstr>
      <vt:lpstr>Natural Language Processing</vt:lpstr>
      <vt:lpstr>Formalisms, Models and Algorithms</vt:lpstr>
      <vt:lpstr>Simple Example</vt:lpstr>
      <vt:lpstr>Knowledge-Formalisms Map (no ambiguity / no uncertainty)</vt:lpstr>
      <vt:lpstr>Algorithms</vt:lpstr>
      <vt:lpstr>Ambiguity</vt:lpstr>
      <vt:lpstr>Some Key Disambiguation Tasks</vt:lpstr>
      <vt:lpstr>Sequence Labeling Task (POS Tagging)</vt:lpstr>
      <vt:lpstr>Semantic Role Labeling: Example</vt:lpstr>
      <vt:lpstr>PowerPoint Presentation</vt:lpstr>
      <vt:lpstr>Parsing: Syntax and Discourse</vt:lpstr>
      <vt:lpstr>Implications of ambiguity</vt:lpstr>
      <vt:lpstr>Knowledge-Formalisms Map (including probabilistic formalisms)</vt:lpstr>
      <vt:lpstr>Knowledge-Formalisms Map (including probabilistic formalisms)</vt:lpstr>
      <vt:lpstr>Notes on Machine Learning</vt:lpstr>
      <vt:lpstr>Example of point 3 for Pragmatics </vt:lpstr>
      <vt:lpstr>Example of point 4 for NLG </vt:lpstr>
      <vt:lpstr>Notes on Machine Learning</vt:lpstr>
      <vt:lpstr>Notes on Machine Learning</vt:lpstr>
      <vt:lpstr>Why NLP Feasible/Useful Now?</vt:lpstr>
      <vt:lpstr>Today Jan 7</vt:lpstr>
      <vt:lpstr>503-2019Team</vt:lpstr>
      <vt:lpstr>Background Knowledge</vt:lpstr>
      <vt:lpstr>Pointers to fill in gaps in background knowledge</vt:lpstr>
      <vt:lpstr>Course Topics</vt:lpstr>
      <vt:lpstr>Just English?</vt:lpstr>
      <vt:lpstr>Activities and (tentative) Grading</vt:lpstr>
      <vt:lpstr>Final Research Oriented Project</vt:lpstr>
      <vt:lpstr>Sample Projects from previous years that led to publications </vt:lpstr>
      <vt:lpstr>Final Pedagogical Project</vt:lpstr>
      <vt:lpstr>Communication: UBC Canvas</vt:lpstr>
      <vt:lpstr>Course Web Page</vt:lpstr>
      <vt:lpstr>Today Jan 7</vt:lpstr>
      <vt:lpstr>Introductions</vt:lpstr>
      <vt:lpstr>For Next Time</vt:lpstr>
      <vt:lpstr>PowerPoint Presentation</vt:lpstr>
      <vt:lpstr>PowerPoint Presentation</vt:lpstr>
    </vt:vector>
  </TitlesOfParts>
  <Company>University of Colorado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CSCI 5832 Natural Language Processing</dc:title>
  <dc:creator>Jim Martin</dc:creator>
  <cp:lastModifiedBy>carenini</cp:lastModifiedBy>
  <cp:revision>295</cp:revision>
  <dcterms:created xsi:type="dcterms:W3CDTF">2003-01-13T03:30:47Z</dcterms:created>
  <dcterms:modified xsi:type="dcterms:W3CDTF">2019-01-07T23:15:46Z</dcterms:modified>
</cp:coreProperties>
</file>