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1"/>
  </p:sldMasterIdLst>
  <p:notesMasterIdLst>
    <p:notesMasterId r:id="rId24"/>
  </p:notesMasterIdLst>
  <p:handoutMasterIdLst>
    <p:handoutMasterId r:id="rId25"/>
  </p:handoutMasterIdLst>
  <p:sldIdLst>
    <p:sldId id="256" r:id="rId2"/>
    <p:sldId id="264" r:id="rId3"/>
    <p:sldId id="304" r:id="rId4"/>
    <p:sldId id="325" r:id="rId5"/>
    <p:sldId id="306" r:id="rId6"/>
    <p:sldId id="308" r:id="rId7"/>
    <p:sldId id="302" r:id="rId8"/>
    <p:sldId id="309" r:id="rId9"/>
    <p:sldId id="310" r:id="rId10"/>
    <p:sldId id="266" r:id="rId11"/>
    <p:sldId id="312" r:id="rId12"/>
    <p:sldId id="315" r:id="rId13"/>
    <p:sldId id="326" r:id="rId14"/>
    <p:sldId id="313" r:id="rId15"/>
    <p:sldId id="311" r:id="rId16"/>
    <p:sldId id="316" r:id="rId17"/>
    <p:sldId id="317" r:id="rId18"/>
    <p:sldId id="320" r:id="rId19"/>
    <p:sldId id="319" r:id="rId20"/>
    <p:sldId id="324" r:id="rId21"/>
    <p:sldId id="328" r:id="rId22"/>
    <p:sldId id="327" r:id="rId23"/>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49" autoAdjust="0"/>
    <p:restoredTop sz="82723" autoAdjust="0"/>
  </p:normalViewPr>
  <p:slideViewPr>
    <p:cSldViewPr>
      <p:cViewPr>
        <p:scale>
          <a:sx n="66" d="100"/>
          <a:sy n="66" d="100"/>
        </p:scale>
        <p:origin x="-1386" y="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lang val="en-CA"/>
  <c:chart>
    <c:title>
      <c:tx>
        <c:rich>
          <a:bodyPr/>
          <a:lstStyle/>
          <a:p>
            <a:pPr>
              <a:defRPr/>
            </a:pPr>
            <a:r>
              <a:rPr lang="en-US" sz="1800" dirty="0"/>
              <a:t> </a:t>
            </a:r>
            <a:r>
              <a:rPr lang="en-US" sz="1800" dirty="0" smtClean="0"/>
              <a:t>Extractive Summarization Result</a:t>
            </a:r>
          </a:p>
          <a:p>
            <a:pPr>
              <a:defRPr/>
            </a:pPr>
            <a:r>
              <a:rPr lang="en-US" sz="1800" dirty="0" smtClean="0"/>
              <a:t>with Different Feature Set</a:t>
            </a:r>
            <a:endParaRPr lang="en-US" sz="1800" dirty="0"/>
          </a:p>
        </c:rich>
      </c:tx>
      <c:layout>
        <c:manualLayout>
          <c:xMode val="edge"/>
          <c:yMode val="edge"/>
          <c:x val="0.13551724137931004"/>
          <c:y val="1.754385964912281E-2"/>
        </c:manualLayout>
      </c:layout>
    </c:title>
    <c:plotArea>
      <c:layout/>
      <c:barChart>
        <c:barDir val="col"/>
        <c:grouping val="clustered"/>
        <c:ser>
          <c:idx val="0"/>
          <c:order val="0"/>
          <c:tx>
            <c:strRef>
              <c:f>Sheet1!$B$1</c:f>
              <c:strCache>
                <c:ptCount val="1"/>
                <c:pt idx="0">
                  <c:v> F-measure</c:v>
                </c:pt>
              </c:strCache>
            </c:strRef>
          </c:tx>
          <c:cat>
            <c:strRef>
              <c:f>Sheet1!$A$2:$A$6</c:f>
              <c:strCache>
                <c:ptCount val="5"/>
                <c:pt idx="0">
                  <c:v>all features</c:v>
                </c:pt>
                <c:pt idx="1">
                  <c:v>structure features</c:v>
                </c:pt>
                <c:pt idx="2">
                  <c:v>overlap features </c:v>
                </c:pt>
                <c:pt idx="3">
                  <c:v>sentence feature</c:v>
                </c:pt>
                <c:pt idx="4">
                  <c:v>email features</c:v>
                </c:pt>
              </c:strCache>
            </c:strRef>
          </c:cat>
          <c:val>
            <c:numRef>
              <c:f>Sheet1!$B$2:$B$6</c:f>
              <c:numCache>
                <c:formatCode>General</c:formatCode>
                <c:ptCount val="5"/>
                <c:pt idx="0">
                  <c:v>0.49080000000000007</c:v>
                </c:pt>
                <c:pt idx="1">
                  <c:v>0.47820000000000001</c:v>
                </c:pt>
                <c:pt idx="2">
                  <c:v>0.49040000000000006</c:v>
                </c:pt>
                <c:pt idx="3">
                  <c:v>0.46920000000000001</c:v>
                </c:pt>
                <c:pt idx="4">
                  <c:v>0.48200000000000004</c:v>
                </c:pt>
              </c:numCache>
            </c:numRef>
          </c:val>
        </c:ser>
        <c:dLbls/>
        <c:axId val="90843392"/>
        <c:axId val="90853376"/>
      </c:barChart>
      <c:catAx>
        <c:axId val="90843392"/>
        <c:scaling>
          <c:orientation val="minMax"/>
        </c:scaling>
        <c:axPos val="b"/>
        <c:tickLblPos val="nextTo"/>
        <c:crossAx val="90853376"/>
        <c:crosses val="autoZero"/>
        <c:auto val="1"/>
        <c:lblAlgn val="ctr"/>
        <c:lblOffset val="100"/>
      </c:catAx>
      <c:valAx>
        <c:axId val="90853376"/>
        <c:scaling>
          <c:orientation val="minMax"/>
        </c:scaling>
        <c:axPos val="l"/>
        <c:majorGridlines/>
        <c:numFmt formatCode="General" sourceLinked="1"/>
        <c:tickLblPos val="nextTo"/>
        <c:crossAx val="90843392"/>
        <c:crosses val="autoZero"/>
        <c:crossBetween val="between"/>
      </c:valAx>
    </c:plotArea>
    <c:legend>
      <c:legendPos val="r"/>
      <c:layout>
        <c:manualLayout>
          <c:xMode val="edge"/>
          <c:yMode val="edge"/>
          <c:x val="0.64291004937942109"/>
          <c:y val="0.39970800524934413"/>
          <c:w val="0.31010478182414714"/>
          <c:h val="0.15003149606299204"/>
        </c:manualLayout>
      </c:layout>
    </c:legend>
    <c:plotVisOnly val="1"/>
    <c:dispBlanksAs val="gap"/>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CA"/>
  <c:chart>
    <c:title>
      <c:tx>
        <c:rich>
          <a:bodyPr/>
          <a:lstStyle/>
          <a:p>
            <a:pPr>
              <a:defRPr/>
            </a:pPr>
            <a:r>
              <a:rPr lang="en-US" sz="1800" dirty="0" smtClean="0"/>
              <a:t>Dialogue Act Modeling Result</a:t>
            </a:r>
          </a:p>
          <a:p>
            <a:pPr>
              <a:defRPr/>
            </a:pPr>
            <a:r>
              <a:rPr lang="en-US" sz="1800" dirty="0" smtClean="0"/>
              <a:t>with Different Feature Set</a:t>
            </a:r>
            <a:r>
              <a:rPr lang="en-US" sz="1800" baseline="0" dirty="0" smtClean="0"/>
              <a:t> </a:t>
            </a:r>
            <a:endParaRPr lang="en-US" sz="1800" dirty="0"/>
          </a:p>
        </c:rich>
      </c:tx>
    </c:title>
    <c:plotArea>
      <c:layout/>
      <c:barChart>
        <c:barDir val="col"/>
        <c:grouping val="clustered"/>
        <c:ser>
          <c:idx val="0"/>
          <c:order val="0"/>
          <c:tx>
            <c:strRef>
              <c:f>Sheet1!$B$1</c:f>
              <c:strCache>
                <c:ptCount val="1"/>
                <c:pt idx="0">
                  <c:v>Overall Accuracy</c:v>
                </c:pt>
              </c:strCache>
            </c:strRef>
          </c:tx>
          <c:cat>
            <c:strRef>
              <c:f>Sheet1!$A$2:$A$6</c:f>
              <c:strCache>
                <c:ptCount val="5"/>
                <c:pt idx="0">
                  <c:v>all features</c:v>
                </c:pt>
                <c:pt idx="1">
                  <c:v>structure features</c:v>
                </c:pt>
                <c:pt idx="2">
                  <c:v>overlap features </c:v>
                </c:pt>
                <c:pt idx="3">
                  <c:v>sentence feature</c:v>
                </c:pt>
                <c:pt idx="4">
                  <c:v>email feature</c:v>
                </c:pt>
              </c:strCache>
            </c:strRef>
          </c:cat>
          <c:val>
            <c:numRef>
              <c:f>Sheet1!$B$2:$B$6</c:f>
              <c:numCache>
                <c:formatCode>General</c:formatCode>
                <c:ptCount val="5"/>
                <c:pt idx="0">
                  <c:v>0.80420000000000003</c:v>
                </c:pt>
                <c:pt idx="1">
                  <c:v>0.77980000000000016</c:v>
                </c:pt>
                <c:pt idx="2">
                  <c:v>0.79300000000000004</c:v>
                </c:pt>
                <c:pt idx="3">
                  <c:v>0.77200000000000013</c:v>
                </c:pt>
                <c:pt idx="4">
                  <c:v>0.77740000000000009</c:v>
                </c:pt>
              </c:numCache>
            </c:numRef>
          </c:val>
        </c:ser>
        <c:dLbls/>
        <c:axId val="90886144"/>
        <c:axId val="90887680"/>
      </c:barChart>
      <c:catAx>
        <c:axId val="90886144"/>
        <c:scaling>
          <c:orientation val="minMax"/>
        </c:scaling>
        <c:axPos val="b"/>
        <c:tickLblPos val="nextTo"/>
        <c:crossAx val="90887680"/>
        <c:crosses val="autoZero"/>
        <c:auto val="1"/>
        <c:lblAlgn val="ctr"/>
        <c:lblOffset val="100"/>
      </c:catAx>
      <c:valAx>
        <c:axId val="90887680"/>
        <c:scaling>
          <c:orientation val="minMax"/>
        </c:scaling>
        <c:axPos val="l"/>
        <c:majorGridlines/>
        <c:numFmt formatCode="General" sourceLinked="1"/>
        <c:tickLblPos val="nextTo"/>
        <c:crossAx val="90886144"/>
        <c:crosses val="autoZero"/>
        <c:crossBetween val="between"/>
      </c:valAx>
    </c:plotArea>
    <c:legend>
      <c:legendPos val="r"/>
    </c:legend>
    <c:plotVisOnly val="1"/>
    <c:dispBlanksAs val="gap"/>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C82D68D7-187D-45C3-BAE2-9E1CFAF19A98}" type="datetimeFigureOut">
              <a:rPr lang="en-US" smtClean="0"/>
              <a:pPr/>
              <a:t>4/15/2013</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90290CD3-C025-40CC-80D6-CA6B0F8D381D}" type="slidenum">
              <a:rPr lang="en-US" smtClean="0"/>
              <a:pPr/>
              <a:t>‹#›</a:t>
            </a:fld>
            <a:endParaRPr lang="en-US"/>
          </a:p>
        </p:txBody>
      </p:sp>
    </p:spTree>
    <p:extLst>
      <p:ext uri="{BB962C8B-B14F-4D97-AF65-F5344CB8AC3E}">
        <p14:creationId xmlns:p14="http://schemas.microsoft.com/office/powerpoint/2010/main" xmlns="" val="38772048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BC91DB0E-C48C-4FAD-B245-0C17C61AF732}" type="datetimeFigureOut">
              <a:rPr lang="en-US" smtClean="0"/>
              <a:pPr/>
              <a:t>4/15/2013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6146B8E9-1A6C-4A64-9073-8F5C0C6F6AEB}" type="slidenum">
              <a:rPr lang="en-US" smtClean="0"/>
              <a:pPr/>
              <a:t>‹#›</a:t>
            </a:fld>
            <a:endParaRPr lang="en-US"/>
          </a:p>
        </p:txBody>
      </p:sp>
    </p:spTree>
    <p:extLst>
      <p:ext uri="{BB962C8B-B14F-4D97-AF65-F5344CB8AC3E}">
        <p14:creationId xmlns:p14="http://schemas.microsoft.com/office/powerpoint/2010/main" xmlns="" val="144941118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My project is about combining extractive summarization and DA recognition</a:t>
            </a:r>
            <a:endParaRPr lang="en-US" dirty="0"/>
          </a:p>
        </p:txBody>
      </p:sp>
      <p:sp>
        <p:nvSpPr>
          <p:cNvPr id="4" name="Slide Number Placeholder 3"/>
          <p:cNvSpPr>
            <a:spLocks noGrp="1"/>
          </p:cNvSpPr>
          <p:nvPr>
            <p:ph type="sldNum" sz="quarter" idx="10"/>
          </p:nvPr>
        </p:nvSpPr>
        <p:spPr/>
        <p:txBody>
          <a:bodyPr/>
          <a:lstStyle/>
          <a:p>
            <a:fld id="{6146B8E9-1A6C-4A64-9073-8F5C0C6F6AEB}" type="slidenum">
              <a:rPr lang="en-US" smtClean="0"/>
              <a:pPr/>
              <a:t>1</a:t>
            </a:fld>
            <a:endParaRPr lang="en-US"/>
          </a:p>
        </p:txBody>
      </p:sp>
    </p:spTree>
    <p:extLst>
      <p:ext uri="{BB962C8B-B14F-4D97-AF65-F5344CB8AC3E}">
        <p14:creationId xmlns:p14="http://schemas.microsoft.com/office/powerpoint/2010/main" xmlns="" val="40395521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2857500" y="514350"/>
            <a:ext cx="3429000" cy="25717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4" name="Shape 104"/>
          <p:cNvSpPr txBox="1">
            <a:spLocks noGrp="1"/>
          </p:cNvSpPr>
          <p:nvPr>
            <p:ph type="body" idx="1"/>
          </p:nvPr>
        </p:nvSpPr>
        <p:spPr>
          <a:xfrm>
            <a:off x="914401" y="3257550"/>
            <a:ext cx="7315199" cy="3086100"/>
          </a:xfrm>
          <a:prstGeom prst="rect">
            <a:avLst/>
          </a:prstGeom>
          <a:noFill/>
          <a:ln>
            <a:noFill/>
          </a:ln>
        </p:spPr>
        <p:txBody>
          <a:bodyPr lIns="91425" tIns="91425" rIns="91425" bIns="91425" anchor="t" anchorCtr="0">
            <a:noAutofit/>
          </a:bodyPr>
          <a:lstStyle/>
          <a:p>
            <a:pPr>
              <a:buNone/>
            </a:pPr>
            <a:endParaRPr lang="e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mn-ea"/>
                <a:cs typeface="+mn-cs"/>
              </a:rPr>
              <a:t>Most of them are based on the papers written</a:t>
            </a:r>
            <a:r>
              <a:rPr lang="en-US" sz="1100" kern="1200" baseline="0" dirty="0" smtClean="0">
                <a:solidFill>
                  <a:schemeClr val="tx1"/>
                </a:solidFill>
                <a:effectLst/>
                <a:latin typeface="+mn-lt"/>
                <a:ea typeface="+mn-ea"/>
                <a:cs typeface="+mn-cs"/>
              </a:rPr>
              <a:t> by</a:t>
            </a:r>
            <a:r>
              <a:rPr lang="en-US" sz="11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tx1"/>
                </a:solidFill>
                <a:effectLst/>
                <a:latin typeface="+mn-lt"/>
                <a:ea typeface="+mn-ea"/>
                <a:cs typeface="+mn-cs"/>
              </a:rPr>
              <a:t>Rambow</a:t>
            </a:r>
            <a:r>
              <a:rPr lang="en-US" sz="1100" kern="1200" dirty="0" smtClean="0">
                <a:solidFill>
                  <a:schemeClr val="tx1"/>
                </a:solidFill>
                <a:effectLst/>
                <a:latin typeface="+mn-lt"/>
                <a:ea typeface="+mn-ea"/>
                <a:cs typeface="+mn-cs"/>
              </a:rPr>
              <a:t> et al. (2004)</a:t>
            </a:r>
            <a:r>
              <a:rPr lang="en-US" sz="1100" kern="1200" baseline="0" dirty="0" smtClean="0">
                <a:solidFill>
                  <a:schemeClr val="tx1"/>
                </a:solidFill>
                <a:effectLst/>
                <a:latin typeface="+mn-lt"/>
                <a:ea typeface="+mn-ea"/>
                <a:cs typeface="+mn-cs"/>
              </a:rPr>
              <a:t> ----------</a:t>
            </a:r>
            <a:r>
              <a:rPr lang="en-US" sz="1100" kern="1200" dirty="0" smtClean="0">
                <a:solidFill>
                  <a:schemeClr val="tx1"/>
                </a:solidFill>
                <a:effectLst/>
                <a:latin typeface="+mn-lt"/>
                <a:ea typeface="+mn-ea"/>
                <a:cs typeface="+mn-cs"/>
              </a:rPr>
              <a:t> Summarizing Email Threads</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mn-ea"/>
                <a:cs typeface="+mn-cs"/>
              </a:rPr>
              <a:t>Cohen et al. (2004) -------------</a:t>
            </a:r>
            <a:r>
              <a:rPr lang="en-US" sz="1100" kern="1200" baseline="0" dirty="0" smtClean="0">
                <a:solidFill>
                  <a:schemeClr val="tx1"/>
                </a:solidFill>
                <a:effectLst/>
                <a:latin typeface="+mn-lt"/>
                <a:ea typeface="+mn-ea"/>
                <a:cs typeface="+mn-cs"/>
              </a:rPr>
              <a:t> Improving “Email Speech Acts” Analysis via N-gram Selection</a:t>
            </a:r>
            <a:endParaRPr lang="en-US" sz="11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effectLst/>
                <a:latin typeface="+mn-lt"/>
                <a:ea typeface="+mn-ea"/>
                <a:cs typeface="+mn-cs"/>
              </a:rPr>
              <a:t>Giuseppe et al. (2008)</a:t>
            </a:r>
            <a:r>
              <a:rPr lang="en-US" sz="1100" kern="1200" baseline="0" dirty="0" smtClean="0">
                <a:solidFill>
                  <a:schemeClr val="tx1"/>
                </a:solidFill>
                <a:effectLst/>
                <a:latin typeface="+mn-lt"/>
                <a:ea typeface="+mn-ea"/>
                <a:cs typeface="+mn-cs"/>
              </a:rPr>
              <a:t>----------Summarizing Spoken and Written Conversations</a:t>
            </a:r>
            <a:endParaRPr lang="en-US" sz="1100" kern="1200" dirty="0" smtClean="0">
              <a:solidFill>
                <a:schemeClr val="tx1"/>
              </a:solidFill>
              <a:effectLst/>
              <a:latin typeface="+mn-lt"/>
              <a:ea typeface="+mn-ea"/>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46B8E9-1A6C-4A64-9073-8F5C0C6F6AEB}" type="slidenum">
              <a:rPr lang="en-US" smtClean="0"/>
              <a:pPr/>
              <a:t>11</a:t>
            </a:fld>
            <a:endParaRPr lang="en-US"/>
          </a:p>
        </p:txBody>
      </p:sp>
    </p:spTree>
    <p:extLst>
      <p:ext uri="{BB962C8B-B14F-4D97-AF65-F5344CB8AC3E}">
        <p14:creationId xmlns:p14="http://schemas.microsoft.com/office/powerpoint/2010/main" xmlns="" val="12677640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After removing quoted sentences and redundant information such as addresses of senders, there are 1300 distinct sentences in the 39 email threads.  Out of these, we use 34 threads for our train set and 5 threads for our test set.  The detailed content of the corpus is summarized in Table 5</a:t>
            </a:r>
          </a:p>
          <a:p>
            <a:endParaRPr lang="en-US" dirty="0"/>
          </a:p>
        </p:txBody>
      </p:sp>
      <p:sp>
        <p:nvSpPr>
          <p:cNvPr id="4" name="Slide Number Placeholder 3"/>
          <p:cNvSpPr>
            <a:spLocks noGrp="1"/>
          </p:cNvSpPr>
          <p:nvPr>
            <p:ph type="sldNum" sz="quarter" idx="10"/>
          </p:nvPr>
        </p:nvSpPr>
        <p:spPr/>
        <p:txBody>
          <a:bodyPr/>
          <a:lstStyle/>
          <a:p>
            <a:fld id="{6146B8E9-1A6C-4A64-9073-8F5C0C6F6AEB}" type="slidenum">
              <a:rPr lang="en-US" smtClean="0"/>
              <a:pPr/>
              <a:t>12</a:t>
            </a:fld>
            <a:endParaRPr lang="en-US"/>
          </a:p>
        </p:txBody>
      </p:sp>
    </p:spTree>
    <p:extLst>
      <p:ext uri="{BB962C8B-B14F-4D97-AF65-F5344CB8AC3E}">
        <p14:creationId xmlns:p14="http://schemas.microsoft.com/office/powerpoint/2010/main" xmlns="" val="3206475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For comparison, we implement linear-chain CRF for extractive summary and dialogue act respectively.  When classifying extractive summary using linear-chain CRF, we only use a feature set for extractive summarization.  Similarly, when modeling dialogue act, we only use dialogue act feature set.  For all experiments, we train and test five times on the same training and test dataset and calculate the average of them.  </a:t>
            </a:r>
            <a:endParaRPr lang="en-US" dirty="0" smtClean="0"/>
          </a:p>
          <a:p>
            <a:endParaRPr lang="en-US" dirty="0"/>
          </a:p>
        </p:txBody>
      </p:sp>
      <p:sp>
        <p:nvSpPr>
          <p:cNvPr id="4" name="Slide Number Placeholder 3"/>
          <p:cNvSpPr>
            <a:spLocks noGrp="1"/>
          </p:cNvSpPr>
          <p:nvPr>
            <p:ph type="sldNum" sz="quarter" idx="10"/>
          </p:nvPr>
        </p:nvSpPr>
        <p:spPr/>
        <p:txBody>
          <a:bodyPr/>
          <a:lstStyle/>
          <a:p>
            <a:fld id="{6146B8E9-1A6C-4A64-9073-8F5C0C6F6AEB}" type="slidenum">
              <a:rPr lang="en-US" smtClean="0"/>
              <a:pPr/>
              <a:t>13</a:t>
            </a:fld>
            <a:endParaRPr lang="en-US"/>
          </a:p>
        </p:txBody>
      </p:sp>
    </p:spTree>
    <p:extLst>
      <p:ext uri="{BB962C8B-B14F-4D97-AF65-F5344CB8AC3E}">
        <p14:creationId xmlns:p14="http://schemas.microsoft.com/office/powerpoint/2010/main" xmlns="" val="1828225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2857500" y="514350"/>
            <a:ext cx="3429000" cy="25717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914401" y="3257550"/>
            <a:ext cx="7315199" cy="3086100"/>
          </a:xfrm>
          <a:prstGeom prst="rect">
            <a:avLst/>
          </a:prstGeom>
        </p:spPr>
        <p:txBody>
          <a:bodyPr lIns="91425" tIns="91425" rIns="91425" bIns="91425" anchor="t" anchorCtr="0">
            <a:noAutofit/>
          </a:bodyPr>
          <a:lstStyle/>
          <a:p>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extractive summarization task, our approach improves F-measure by 3%.  </a:t>
            </a:r>
          </a:p>
          <a:p>
            <a:r>
              <a:rPr lang="en-US" sz="1200" kern="1200" dirty="0" smtClean="0">
                <a:solidFill>
                  <a:schemeClr val="tx1"/>
                </a:solidFill>
                <a:effectLst/>
                <a:latin typeface="+mn-lt"/>
                <a:ea typeface="+mn-ea"/>
                <a:cs typeface="+mn-cs"/>
              </a:rPr>
              <a:t>Especially, it shows 8 % improvement in recall. </a:t>
            </a:r>
            <a:endParaRPr lang="en-US" dirty="0" smtClean="0"/>
          </a:p>
          <a:p>
            <a:endParaRPr lang="en-US" dirty="0"/>
          </a:p>
        </p:txBody>
      </p:sp>
      <p:sp>
        <p:nvSpPr>
          <p:cNvPr id="4" name="Slide Number Placeholder 3"/>
          <p:cNvSpPr>
            <a:spLocks noGrp="1"/>
          </p:cNvSpPr>
          <p:nvPr>
            <p:ph type="sldNum" sz="quarter" idx="10"/>
          </p:nvPr>
        </p:nvSpPr>
        <p:spPr/>
        <p:txBody>
          <a:bodyPr/>
          <a:lstStyle/>
          <a:p>
            <a:fld id="{6146B8E9-1A6C-4A64-9073-8F5C0C6F6AEB}" type="slidenum">
              <a:rPr lang="en-US" smtClean="0"/>
              <a:pPr/>
              <a:t>15</a:t>
            </a:fld>
            <a:endParaRPr lang="en-US"/>
          </a:p>
        </p:txBody>
      </p:sp>
    </p:spTree>
    <p:extLst>
      <p:ext uri="{BB962C8B-B14F-4D97-AF65-F5344CB8AC3E}">
        <p14:creationId xmlns:p14="http://schemas.microsoft.com/office/powerpoint/2010/main" xmlns="" val="6966543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For dialogue act modeling task, overall accuracy improves by 3% on average.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However, because of the small labeled dataset, we get low accuracies for some dialogue acts (e.g., Su and 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6146B8E9-1A6C-4A64-9073-8F5C0C6F6AEB}" type="slidenum">
              <a:rPr lang="en-US" smtClean="0"/>
              <a:pPr/>
              <a:t>16</a:t>
            </a:fld>
            <a:endParaRPr lang="en-US"/>
          </a:p>
        </p:txBody>
      </p:sp>
    </p:spTree>
    <p:extLst>
      <p:ext uri="{BB962C8B-B14F-4D97-AF65-F5344CB8AC3E}">
        <p14:creationId xmlns:p14="http://schemas.microsoft.com/office/powerpoint/2010/main" xmlns="" val="40661865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divide extractive summarization features into four categories based on similarity and report the most effective feature set.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Then, for each category, we train and test DCRF on the same dataset as previous section using dialogue act features and the features that belong to the category.</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146B8E9-1A6C-4A64-9073-8F5C0C6F6AEB}" type="slidenum">
              <a:rPr lang="en-US" smtClean="0"/>
              <a:pPr/>
              <a:t>17</a:t>
            </a:fld>
            <a:endParaRPr lang="en-US"/>
          </a:p>
        </p:txBody>
      </p:sp>
    </p:spTree>
    <p:extLst>
      <p:ext uri="{BB962C8B-B14F-4D97-AF65-F5344CB8AC3E}">
        <p14:creationId xmlns:p14="http://schemas.microsoft.com/office/powerpoint/2010/main" xmlns="" val="16095567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results are summarized here.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 can be seen that the most effective features are overlap features in both extractive summarization and dialogue act modeling tasks.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342900" indent="-342900">
              <a:buFont typeface="Wingdings" pitchFamily="2" charset="2"/>
              <a:buChar char="q"/>
            </a:pPr>
            <a:r>
              <a:rPr lang="en-US" sz="1200" dirty="0" smtClean="0"/>
              <a:t>In email domain,  the same words are used repeatedly. </a:t>
            </a:r>
          </a:p>
          <a:p>
            <a:pPr marL="342900" indent="-342900">
              <a:buFont typeface="Wingdings" pitchFamily="2" charset="2"/>
              <a:buChar char="q"/>
            </a:pPr>
            <a:r>
              <a:rPr lang="en-US" sz="1200" dirty="0" smtClean="0"/>
              <a:t>This character helps model both tasks.</a:t>
            </a:r>
            <a:endParaRPr lang="en-US" sz="1200" dirty="0"/>
          </a:p>
        </p:txBody>
      </p:sp>
      <p:sp>
        <p:nvSpPr>
          <p:cNvPr id="4" name="Slide Number Placeholder 3"/>
          <p:cNvSpPr>
            <a:spLocks noGrp="1"/>
          </p:cNvSpPr>
          <p:nvPr>
            <p:ph type="sldNum" sz="quarter" idx="10"/>
          </p:nvPr>
        </p:nvSpPr>
        <p:spPr/>
        <p:txBody>
          <a:bodyPr/>
          <a:lstStyle/>
          <a:p>
            <a:fld id="{6146B8E9-1A6C-4A64-9073-8F5C0C6F6AEB}" type="slidenum">
              <a:rPr lang="en-US" smtClean="0"/>
              <a:pPr/>
              <a:t>18</a:t>
            </a:fld>
            <a:endParaRPr lang="en-US"/>
          </a:p>
        </p:txBody>
      </p:sp>
    </p:spTree>
    <p:extLst>
      <p:ext uri="{BB962C8B-B14F-4D97-AF65-F5344CB8AC3E}">
        <p14:creationId xmlns:p14="http://schemas.microsoft.com/office/powerpoint/2010/main" xmlns="" val="31105376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46B8E9-1A6C-4A64-9073-8F5C0C6F6AEB}" type="slidenum">
              <a:rPr lang="en-US" smtClean="0"/>
              <a:pPr/>
              <a:t>19</a:t>
            </a:fld>
            <a:endParaRPr lang="en-US"/>
          </a:p>
        </p:txBody>
      </p:sp>
    </p:spTree>
    <p:extLst>
      <p:ext uri="{BB962C8B-B14F-4D97-AF65-F5344CB8AC3E}">
        <p14:creationId xmlns:p14="http://schemas.microsoft.com/office/powerpoint/2010/main" xmlns="" val="2844346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baseline="0" dirty="0" smtClean="0"/>
          </a:p>
        </p:txBody>
      </p:sp>
    </p:spTree>
    <p:extLst>
      <p:ext uri="{BB962C8B-B14F-4D97-AF65-F5344CB8AC3E}">
        <p14:creationId xmlns:p14="http://schemas.microsoft.com/office/powerpoint/2010/main" xmlns="" val="2348075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is the outline for my presentation</a:t>
            </a:r>
          </a:p>
          <a:p>
            <a:endParaRPr lang="en-US" baseline="0" dirty="0" smtClean="0"/>
          </a:p>
          <a:p>
            <a:r>
              <a:rPr lang="en-US" baseline="0" dirty="0" smtClean="0"/>
              <a:t>Fist I will talk about brief introduction</a:t>
            </a:r>
          </a:p>
          <a:p>
            <a:r>
              <a:rPr lang="en-US" baseline="0" dirty="0" smtClean="0"/>
              <a:t>Then …..</a:t>
            </a:r>
            <a:endParaRPr lang="en-US" dirty="0"/>
          </a:p>
        </p:txBody>
      </p:sp>
      <p:sp>
        <p:nvSpPr>
          <p:cNvPr id="4" name="Slide Number Placeholder 3"/>
          <p:cNvSpPr>
            <a:spLocks noGrp="1"/>
          </p:cNvSpPr>
          <p:nvPr>
            <p:ph type="sldNum" sz="quarter" idx="10"/>
          </p:nvPr>
        </p:nvSpPr>
        <p:spPr/>
        <p:txBody>
          <a:bodyPr/>
          <a:lstStyle/>
          <a:p>
            <a:fld id="{6146B8E9-1A6C-4A64-9073-8F5C0C6F6AEB}" type="slidenum">
              <a:rPr lang="en-US" smtClean="0"/>
              <a:pPr/>
              <a:t>3</a:t>
            </a:fld>
            <a:endParaRPr lang="en-US"/>
          </a:p>
        </p:txBody>
      </p:sp>
    </p:spTree>
    <p:extLst>
      <p:ext uri="{BB962C8B-B14F-4D97-AF65-F5344CB8AC3E}">
        <p14:creationId xmlns:p14="http://schemas.microsoft.com/office/powerpoint/2010/main" xmlns="" val="2989605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an example of extractive summarization of email</a:t>
            </a:r>
          </a:p>
          <a:p>
            <a:r>
              <a:rPr lang="en-US" baseline="0" dirty="0" smtClean="0"/>
              <a:t>We locate important sentences in this type of document.</a:t>
            </a:r>
          </a:p>
        </p:txBody>
      </p:sp>
      <p:sp>
        <p:nvSpPr>
          <p:cNvPr id="4" name="Slide Number Placeholder 3"/>
          <p:cNvSpPr>
            <a:spLocks noGrp="1"/>
          </p:cNvSpPr>
          <p:nvPr>
            <p:ph type="sldNum" sz="quarter" idx="10"/>
          </p:nvPr>
        </p:nvSpPr>
        <p:spPr/>
        <p:txBody>
          <a:bodyPr/>
          <a:lstStyle/>
          <a:p>
            <a:fld id="{6146B8E9-1A6C-4A64-9073-8F5C0C6F6AEB}" type="slidenum">
              <a:rPr lang="en-US" smtClean="0"/>
              <a:pPr/>
              <a:t>4</a:t>
            </a:fld>
            <a:endParaRPr lang="en-US"/>
          </a:p>
        </p:txBody>
      </p:sp>
    </p:spTree>
    <p:extLst>
      <p:ext uri="{BB962C8B-B14F-4D97-AF65-F5344CB8AC3E}">
        <p14:creationId xmlns:p14="http://schemas.microsoft.com/office/powerpoint/2010/main" xmlns="" val="3052457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a:t>
            </a:r>
            <a:r>
              <a:rPr lang="en-US" baseline="0" dirty="0" smtClean="0"/>
              <a:t> this is an example of dialogue act modeling</a:t>
            </a:r>
          </a:p>
          <a:p>
            <a:endParaRPr lang="en-US" baseline="0" dirty="0" smtClean="0"/>
          </a:p>
          <a:p>
            <a:r>
              <a:rPr lang="en-US" baseline="0" dirty="0" smtClean="0"/>
              <a:t>For each sentence, we detect its dialogue act such as suggestion, statement, and question.</a:t>
            </a:r>
          </a:p>
          <a:p>
            <a:endParaRPr lang="en-US" dirty="0"/>
          </a:p>
        </p:txBody>
      </p:sp>
      <p:sp>
        <p:nvSpPr>
          <p:cNvPr id="4" name="Slide Number Placeholder 3"/>
          <p:cNvSpPr>
            <a:spLocks noGrp="1"/>
          </p:cNvSpPr>
          <p:nvPr>
            <p:ph type="sldNum" sz="quarter" idx="10"/>
          </p:nvPr>
        </p:nvSpPr>
        <p:spPr/>
        <p:txBody>
          <a:bodyPr/>
          <a:lstStyle/>
          <a:p>
            <a:fld id="{6146B8E9-1A6C-4A64-9073-8F5C0C6F6AEB}" type="slidenum">
              <a:rPr lang="en-US" smtClean="0"/>
              <a:pPr/>
              <a:t>5</a:t>
            </a:fld>
            <a:endParaRPr lang="en-US"/>
          </a:p>
        </p:txBody>
      </p:sp>
    </p:spTree>
    <p:extLst>
      <p:ext uri="{BB962C8B-B14F-4D97-AF65-F5344CB8AC3E}">
        <p14:creationId xmlns:p14="http://schemas.microsoft.com/office/powerpoint/2010/main" xmlns="" val="3469276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our work, we assume that there is a relationship between extractive summary and dialogue acts.</a:t>
            </a:r>
          </a:p>
          <a:p>
            <a:endParaRPr lang="en-US" baseline="0" dirty="0" smtClean="0"/>
          </a:p>
          <a:p>
            <a:r>
              <a:rPr lang="en-US" baseline="0" dirty="0" smtClean="0"/>
              <a:t>Based on this assumption, we can guess  that modeling both as the same time improves the accuracies of both labeling tasks. </a:t>
            </a:r>
            <a:endParaRPr lang="en-US" dirty="0"/>
          </a:p>
        </p:txBody>
      </p:sp>
      <p:sp>
        <p:nvSpPr>
          <p:cNvPr id="4" name="Slide Number Placeholder 3"/>
          <p:cNvSpPr>
            <a:spLocks noGrp="1"/>
          </p:cNvSpPr>
          <p:nvPr>
            <p:ph type="sldNum" sz="quarter" idx="10"/>
          </p:nvPr>
        </p:nvSpPr>
        <p:spPr/>
        <p:txBody>
          <a:bodyPr/>
          <a:lstStyle/>
          <a:p>
            <a:fld id="{6146B8E9-1A6C-4A64-9073-8F5C0C6F6AEB}" type="slidenum">
              <a:rPr lang="en-US" smtClean="0"/>
              <a:pPr/>
              <a:t>6</a:t>
            </a:fld>
            <a:endParaRPr lang="en-US"/>
          </a:p>
        </p:txBody>
      </p:sp>
    </p:spTree>
    <p:extLst>
      <p:ext uri="{BB962C8B-B14F-4D97-AF65-F5344CB8AC3E}">
        <p14:creationId xmlns:p14="http://schemas.microsoft.com/office/powerpoint/2010/main" xmlns="" val="19853848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since</a:t>
            </a:r>
            <a:r>
              <a:rPr lang="en-US" baseline="0" dirty="0" smtClean="0"/>
              <a:t> we are working on email domain, we create fragment quotation graph for each email thread.</a:t>
            </a:r>
          </a:p>
          <a:p>
            <a:endParaRPr lang="en-US" baseline="0" dirty="0" smtClean="0"/>
          </a:p>
          <a:p>
            <a:r>
              <a:rPr lang="en-US" baseline="0" dirty="0" smtClean="0"/>
              <a:t>FQG is already explained in detail in one of the assigned papers. </a:t>
            </a:r>
          </a:p>
          <a:p>
            <a:r>
              <a:rPr lang="en-US" baseline="0" dirty="0" smtClean="0"/>
              <a:t>In a simple term, the graph is created using characteristic of  quotation markers to capture conversation structure at the finer granularity.</a:t>
            </a:r>
          </a:p>
          <a:p>
            <a:endParaRPr lang="en-US" baseline="0" dirty="0" smtClean="0"/>
          </a:p>
          <a:p>
            <a:r>
              <a:rPr lang="en-US" baseline="0" dirty="0" smtClean="0"/>
              <a:t>From this email configuration, we can create this FQG.</a:t>
            </a:r>
          </a:p>
          <a:p>
            <a:r>
              <a:rPr lang="en-US" baseline="0" dirty="0" smtClean="0"/>
              <a:t> </a:t>
            </a:r>
          </a:p>
        </p:txBody>
      </p:sp>
      <p:sp>
        <p:nvSpPr>
          <p:cNvPr id="4" name="Slide Number Placeholder 3"/>
          <p:cNvSpPr>
            <a:spLocks noGrp="1"/>
          </p:cNvSpPr>
          <p:nvPr>
            <p:ph type="sldNum" sz="quarter" idx="10"/>
          </p:nvPr>
        </p:nvSpPr>
        <p:spPr/>
        <p:txBody>
          <a:bodyPr/>
          <a:lstStyle/>
          <a:p>
            <a:fld id="{6146B8E9-1A6C-4A64-9073-8F5C0C6F6AEB}" type="slidenum">
              <a:rPr lang="en-US" smtClean="0"/>
              <a:pPr/>
              <a:t>7</a:t>
            </a:fld>
            <a:endParaRPr lang="en-US"/>
          </a:p>
        </p:txBody>
      </p:sp>
    </p:spTree>
    <p:extLst>
      <p:ext uri="{BB962C8B-B14F-4D97-AF65-F5344CB8AC3E}">
        <p14:creationId xmlns:p14="http://schemas.microsoft.com/office/powerpoint/2010/main" xmlns="" val="3361405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the fragment quotation graph structure,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all paths capture the adjacency relations between email fragments.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 we train and test on every path.</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6146B8E9-1A6C-4A64-9073-8F5C0C6F6AEB}" type="slidenum">
              <a:rPr lang="en-US" smtClean="0"/>
              <a:pPr/>
              <a:t>8</a:t>
            </a:fld>
            <a:endParaRPr lang="en-US"/>
          </a:p>
        </p:txBody>
      </p:sp>
    </p:spTree>
    <p:extLst>
      <p:ext uri="{BB962C8B-B14F-4D97-AF65-F5344CB8AC3E}">
        <p14:creationId xmlns:p14="http://schemas.microsoft.com/office/powerpoint/2010/main" xmlns="" val="36766075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 use Dynamic Conditional Random Field (DCRF) for labeling tasks.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It is a generalization of linear-chain CRFs which allows us to represent complex interaction between labels.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Our DCRF uses this graph structure.</a:t>
            </a:r>
          </a:p>
          <a:p>
            <a:pPr marL="171450" indent="-171450">
              <a:buFont typeface="Arial" pitchFamily="34" charset="0"/>
              <a:buChar char="•"/>
            </a:pPr>
            <a:r>
              <a:rPr lang="en-US" sz="1200" kern="1200" dirty="0" smtClean="0">
                <a:solidFill>
                  <a:schemeClr val="tx1"/>
                </a:solidFill>
                <a:effectLst/>
                <a:latin typeface="+mn-lt"/>
                <a:ea typeface="+mn-ea"/>
                <a:cs typeface="+mn-cs"/>
              </a:rPr>
              <a:t>one chain (top nodes X’s) modeling extractive summary </a:t>
            </a:r>
          </a:p>
          <a:p>
            <a:pPr marL="171450" indent="-171450">
              <a:buFont typeface="Arial" pitchFamily="34" charset="0"/>
              <a:buChar char="•"/>
            </a:pPr>
            <a:r>
              <a:rPr lang="en-US" sz="1200" kern="1200" dirty="0" smtClean="0">
                <a:solidFill>
                  <a:schemeClr val="tx1"/>
                </a:solidFill>
                <a:effectLst/>
                <a:latin typeface="+mn-lt"/>
                <a:ea typeface="+mn-ea"/>
                <a:cs typeface="+mn-cs"/>
              </a:rPr>
              <a:t>and the other (middle nodes Y’s) modeling dialogue acts. </a:t>
            </a:r>
          </a:p>
          <a:p>
            <a:pPr marL="171450" indent="-171450">
              <a:buFont typeface="Arial" pitchFamily="34" charset="0"/>
              <a:buChar char="•"/>
            </a:pPr>
            <a:r>
              <a:rPr lang="en-US" sz="1200" kern="1200" dirty="0" smtClean="0">
                <a:solidFill>
                  <a:schemeClr val="tx1"/>
                </a:solidFill>
                <a:effectLst/>
                <a:latin typeface="+mn-lt"/>
                <a:ea typeface="+mn-ea"/>
                <a:cs typeface="+mn-cs"/>
              </a:rPr>
              <a:t>Node</a:t>
            </a:r>
            <a:r>
              <a:rPr lang="en-US" sz="1200" kern="1200" baseline="0" dirty="0" smtClean="0">
                <a:solidFill>
                  <a:schemeClr val="tx1"/>
                </a:solidFill>
                <a:effectLst/>
                <a:latin typeface="+mn-lt"/>
                <a:ea typeface="+mn-ea"/>
                <a:cs typeface="+mn-cs"/>
              </a:rPr>
              <a:t>s at the bottom are observation nodes </a:t>
            </a:r>
            <a:r>
              <a:rPr lang="en-US" sz="1200" kern="1200" dirty="0" smtClean="0">
                <a:solidFill>
                  <a:schemeClr val="tx1"/>
                </a:solidFill>
                <a:effectLst/>
                <a:latin typeface="+mn-lt"/>
                <a:ea typeface="+mn-ea"/>
                <a:cs typeface="+mn-cs"/>
              </a:rPr>
              <a:t>corresponds to each sentence.</a:t>
            </a:r>
          </a:p>
          <a:p>
            <a:endParaRPr lang="en-US" dirty="0"/>
          </a:p>
        </p:txBody>
      </p:sp>
      <p:sp>
        <p:nvSpPr>
          <p:cNvPr id="4" name="Slide Number Placeholder 3"/>
          <p:cNvSpPr>
            <a:spLocks noGrp="1"/>
          </p:cNvSpPr>
          <p:nvPr>
            <p:ph type="sldNum" sz="quarter" idx="10"/>
          </p:nvPr>
        </p:nvSpPr>
        <p:spPr/>
        <p:txBody>
          <a:bodyPr/>
          <a:lstStyle/>
          <a:p>
            <a:fld id="{6146B8E9-1A6C-4A64-9073-8F5C0C6F6AEB}" type="slidenum">
              <a:rPr lang="en-US" smtClean="0"/>
              <a:pPr/>
              <a:t>9</a:t>
            </a:fld>
            <a:endParaRPr lang="en-US"/>
          </a:p>
        </p:txBody>
      </p:sp>
    </p:spTree>
    <p:extLst>
      <p:ext uri="{BB962C8B-B14F-4D97-AF65-F5344CB8AC3E}">
        <p14:creationId xmlns:p14="http://schemas.microsoft.com/office/powerpoint/2010/main" xmlns="" val="2061922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53F64-868A-41B7-9E05-3ABBACF5E0DF}" type="slidenum">
              <a:rPr lang="en-US" smtClean="0"/>
              <a:pPr/>
              <a:t>‹#›</a:t>
            </a:fld>
            <a:endParaRPr lang="en-US"/>
          </a:p>
        </p:txBody>
      </p:sp>
    </p:spTree>
    <p:extLst>
      <p:ext uri="{BB962C8B-B14F-4D97-AF65-F5344CB8AC3E}">
        <p14:creationId xmlns:p14="http://schemas.microsoft.com/office/powerpoint/2010/main" xmlns="" val="322782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53F64-868A-41B7-9E05-3ABBACF5E0DF}" type="slidenum">
              <a:rPr lang="en-US" smtClean="0"/>
              <a:pPr/>
              <a:t>‹#›</a:t>
            </a:fld>
            <a:endParaRPr lang="en-US"/>
          </a:p>
        </p:txBody>
      </p:sp>
    </p:spTree>
    <p:extLst>
      <p:ext uri="{BB962C8B-B14F-4D97-AF65-F5344CB8AC3E}">
        <p14:creationId xmlns:p14="http://schemas.microsoft.com/office/powerpoint/2010/main" xmlns="" val="2965464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53F64-868A-41B7-9E05-3ABBACF5E0DF}" type="slidenum">
              <a:rPr lang="en-US" smtClean="0"/>
              <a:pPr/>
              <a:t>‹#›</a:t>
            </a:fld>
            <a:endParaRPr lang="en-US"/>
          </a:p>
        </p:txBody>
      </p:sp>
    </p:spTree>
    <p:extLst>
      <p:ext uri="{BB962C8B-B14F-4D97-AF65-F5344CB8AC3E}">
        <p14:creationId xmlns:p14="http://schemas.microsoft.com/office/powerpoint/2010/main" xmlns="" val="3313804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rtl="0">
              <a:defRPr>
                <a:solidFill>
                  <a:srgbClr val="DA0002"/>
                </a:solidFill>
              </a:defRPr>
            </a:lvl1pPr>
            <a:lvl2pPr rtl="0">
              <a:defRPr>
                <a:solidFill>
                  <a:srgbClr val="DA0002"/>
                </a:solidFill>
              </a:defRPr>
            </a:lvl2pPr>
            <a:lvl3pPr rtl="0">
              <a:defRPr>
                <a:solidFill>
                  <a:srgbClr val="DA0002"/>
                </a:solidFill>
              </a:defRPr>
            </a:lvl3pPr>
            <a:lvl4pPr rtl="0">
              <a:defRPr>
                <a:solidFill>
                  <a:srgbClr val="DA0002"/>
                </a:solidFill>
              </a:defRPr>
            </a:lvl4pPr>
            <a:lvl5pPr rtl="0">
              <a:defRPr>
                <a:solidFill>
                  <a:srgbClr val="DA0002"/>
                </a:solidFill>
              </a:defRPr>
            </a:lvl5pPr>
            <a:lvl6pPr rtl="0">
              <a:defRPr>
                <a:solidFill>
                  <a:srgbClr val="DA0002"/>
                </a:solidFill>
              </a:defRPr>
            </a:lvl6pPr>
            <a:lvl7pPr rtl="0">
              <a:defRPr>
                <a:solidFill>
                  <a:srgbClr val="DA0002"/>
                </a:solidFill>
              </a:defRPr>
            </a:lvl7pPr>
            <a:lvl8pPr rtl="0">
              <a:defRPr>
                <a:solidFill>
                  <a:srgbClr val="DA0002"/>
                </a:solidFill>
              </a:defRPr>
            </a:lvl8pPr>
            <a:lvl9pPr rtl="0">
              <a:defRPr>
                <a:solidFill>
                  <a:srgbClr val="DA0002"/>
                </a:solidFill>
              </a:defRPr>
            </a:lvl9pPr>
          </a:lstStyle>
          <a:p>
            <a:endParaRPr/>
          </a:p>
        </p:txBody>
      </p:sp>
      <p:sp>
        <p:nvSpPr>
          <p:cNvPr id="15" name="Shape 15"/>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extLst>
      <p:ext uri="{BB962C8B-B14F-4D97-AF65-F5344CB8AC3E}">
        <p14:creationId xmlns:p14="http://schemas.microsoft.com/office/powerpoint/2010/main" xmlns="" val="61619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53F64-868A-41B7-9E05-3ABBACF5E0DF}" type="slidenum">
              <a:rPr lang="en-US" smtClean="0"/>
              <a:pPr/>
              <a:t>‹#›</a:t>
            </a:fld>
            <a:endParaRPr lang="en-US"/>
          </a:p>
        </p:txBody>
      </p:sp>
    </p:spTree>
    <p:extLst>
      <p:ext uri="{BB962C8B-B14F-4D97-AF65-F5344CB8AC3E}">
        <p14:creationId xmlns:p14="http://schemas.microsoft.com/office/powerpoint/2010/main" xmlns="" val="2178948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53F64-868A-41B7-9E05-3ABBACF5E0DF}" type="slidenum">
              <a:rPr lang="en-US" smtClean="0"/>
              <a:pPr/>
              <a:t>‹#›</a:t>
            </a:fld>
            <a:endParaRPr lang="en-US"/>
          </a:p>
        </p:txBody>
      </p:sp>
    </p:spTree>
    <p:extLst>
      <p:ext uri="{BB962C8B-B14F-4D97-AF65-F5344CB8AC3E}">
        <p14:creationId xmlns:p14="http://schemas.microsoft.com/office/powerpoint/2010/main" xmlns="" val="2766521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553F64-868A-41B7-9E05-3ABBACF5E0DF}" type="slidenum">
              <a:rPr lang="en-US" smtClean="0"/>
              <a:pPr/>
              <a:t>‹#›</a:t>
            </a:fld>
            <a:endParaRPr lang="en-US"/>
          </a:p>
        </p:txBody>
      </p:sp>
    </p:spTree>
    <p:extLst>
      <p:ext uri="{BB962C8B-B14F-4D97-AF65-F5344CB8AC3E}">
        <p14:creationId xmlns:p14="http://schemas.microsoft.com/office/powerpoint/2010/main" xmlns="" val="2861089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553F64-868A-41B7-9E05-3ABBACF5E0DF}" type="slidenum">
              <a:rPr lang="en-US" smtClean="0"/>
              <a:pPr/>
              <a:t>‹#›</a:t>
            </a:fld>
            <a:endParaRPr lang="en-US"/>
          </a:p>
        </p:txBody>
      </p:sp>
    </p:spTree>
    <p:extLst>
      <p:ext uri="{BB962C8B-B14F-4D97-AF65-F5344CB8AC3E}">
        <p14:creationId xmlns:p14="http://schemas.microsoft.com/office/powerpoint/2010/main" xmlns="" val="405056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553F64-868A-41B7-9E05-3ABBACF5E0DF}" type="slidenum">
              <a:rPr lang="en-US" smtClean="0"/>
              <a:pPr/>
              <a:t>‹#›</a:t>
            </a:fld>
            <a:endParaRPr lang="en-US"/>
          </a:p>
        </p:txBody>
      </p:sp>
    </p:spTree>
    <p:extLst>
      <p:ext uri="{BB962C8B-B14F-4D97-AF65-F5344CB8AC3E}">
        <p14:creationId xmlns:p14="http://schemas.microsoft.com/office/powerpoint/2010/main" xmlns="" val="825103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553F64-868A-41B7-9E05-3ABBACF5E0DF}" type="slidenum">
              <a:rPr lang="en-US" smtClean="0"/>
              <a:pPr/>
              <a:t>‹#›</a:t>
            </a:fld>
            <a:endParaRPr lang="en-US"/>
          </a:p>
        </p:txBody>
      </p:sp>
    </p:spTree>
    <p:extLst>
      <p:ext uri="{BB962C8B-B14F-4D97-AF65-F5344CB8AC3E}">
        <p14:creationId xmlns:p14="http://schemas.microsoft.com/office/powerpoint/2010/main" xmlns="" val="343759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553F64-868A-41B7-9E05-3ABBACF5E0DF}" type="slidenum">
              <a:rPr lang="en-US" smtClean="0"/>
              <a:pPr/>
              <a:t>‹#›</a:t>
            </a:fld>
            <a:endParaRPr lang="en-US"/>
          </a:p>
        </p:txBody>
      </p:sp>
    </p:spTree>
    <p:extLst>
      <p:ext uri="{BB962C8B-B14F-4D97-AF65-F5344CB8AC3E}">
        <p14:creationId xmlns:p14="http://schemas.microsoft.com/office/powerpoint/2010/main" xmlns="" val="1356667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553F64-868A-41B7-9E05-3ABBACF5E0DF}" type="slidenum">
              <a:rPr lang="en-US" smtClean="0"/>
              <a:pPr/>
              <a:t>‹#›</a:t>
            </a:fld>
            <a:endParaRPr lang="en-US"/>
          </a:p>
        </p:txBody>
      </p:sp>
    </p:spTree>
    <p:extLst>
      <p:ext uri="{BB962C8B-B14F-4D97-AF65-F5344CB8AC3E}">
        <p14:creationId xmlns:p14="http://schemas.microsoft.com/office/powerpoint/2010/main" xmlns="" val="2369009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553F64-868A-41B7-9E05-3ABBACF5E0DF}" type="slidenum">
              <a:rPr lang="en-US" smtClean="0"/>
              <a:pPr/>
              <a:t>‹#›</a:t>
            </a:fld>
            <a:endParaRPr lang="en-US"/>
          </a:p>
        </p:txBody>
      </p:sp>
    </p:spTree>
    <p:extLst>
      <p:ext uri="{BB962C8B-B14F-4D97-AF65-F5344CB8AC3E}">
        <p14:creationId xmlns:p14="http://schemas.microsoft.com/office/powerpoint/2010/main" xmlns="" val="2849532973"/>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chart" Target="../charts/char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solidFill>
                  <a:schemeClr val="accent1">
                    <a:lumMod val="50000"/>
                  </a:schemeClr>
                </a:solidFill>
              </a:rPr>
              <a:t>Combining </a:t>
            </a:r>
            <a:r>
              <a:rPr lang="en" dirty="0" smtClean="0">
                <a:solidFill>
                  <a:schemeClr val="accent1">
                    <a:lumMod val="50000"/>
                  </a:schemeClr>
                </a:solidFill>
              </a:rPr>
              <a:t>Extractive Summarization and DA Recognition</a:t>
            </a:r>
            <a:r>
              <a:rPr lang="en" dirty="0" smtClean="0"/>
              <a:t/>
            </a:r>
            <a:br>
              <a:rPr lang="en" dirty="0" smtClean="0"/>
            </a:br>
            <a:endParaRPr lang="en-US" dirty="0"/>
          </a:p>
        </p:txBody>
      </p:sp>
      <p:sp>
        <p:nvSpPr>
          <p:cNvPr id="3" name="Subtitle 2"/>
          <p:cNvSpPr>
            <a:spLocks noGrp="1"/>
          </p:cNvSpPr>
          <p:nvPr>
            <p:ph type="subTitle" idx="1"/>
          </p:nvPr>
        </p:nvSpPr>
        <p:spPr/>
        <p:txBody>
          <a:bodyPr/>
          <a:lstStyle/>
          <a:p>
            <a:r>
              <a:rPr lang="en-US" dirty="0">
                <a:latin typeface="+mj-lt"/>
              </a:rPr>
              <a:t>(Combined Method)</a:t>
            </a:r>
          </a:p>
        </p:txBody>
      </p:sp>
      <p:sp>
        <p:nvSpPr>
          <p:cNvPr id="5" name="Slide Number Placeholder 4"/>
          <p:cNvSpPr>
            <a:spLocks noGrp="1"/>
          </p:cNvSpPr>
          <p:nvPr>
            <p:ph type="sldNum" sz="quarter" idx="12"/>
          </p:nvPr>
        </p:nvSpPr>
        <p:spPr/>
        <p:txBody>
          <a:bodyPr/>
          <a:lstStyle/>
          <a:p>
            <a:fld id="{7B553F64-868A-41B7-9E05-3ABBACF5E0DF}" type="slidenum">
              <a:rPr lang="en-US" sz="1800" smtClean="0">
                <a:latin typeface="+mj-lt"/>
              </a:rPr>
              <a:pPr/>
              <a:t>1</a:t>
            </a:fld>
            <a:endParaRPr lang="en-US" sz="1800" dirty="0">
              <a:latin typeface="+mj-lt"/>
            </a:endParaRPr>
          </a:p>
        </p:txBody>
      </p:sp>
      <p:sp>
        <p:nvSpPr>
          <p:cNvPr id="6" name="TextBox 5"/>
          <p:cNvSpPr txBox="1"/>
          <p:nvPr/>
        </p:nvSpPr>
        <p:spPr>
          <a:xfrm>
            <a:off x="7046137" y="5701268"/>
            <a:ext cx="1290674" cy="369332"/>
          </a:xfrm>
          <a:prstGeom prst="rect">
            <a:avLst/>
          </a:prstGeom>
          <a:noFill/>
        </p:spPr>
        <p:txBody>
          <a:bodyPr wrap="none" rtlCol="0">
            <a:spAutoFit/>
          </a:bodyPr>
          <a:lstStyle/>
          <a:p>
            <a:r>
              <a:rPr lang="en-US" dirty="0" err="1" smtClean="0">
                <a:latin typeface="+mj-lt"/>
              </a:rPr>
              <a:t>Tatsuro</a:t>
            </a:r>
            <a:r>
              <a:rPr lang="en-US" dirty="0" smtClean="0">
                <a:latin typeface="+mj-lt"/>
              </a:rPr>
              <a:t> </a:t>
            </a:r>
            <a:r>
              <a:rPr lang="en-US" dirty="0" err="1" smtClean="0">
                <a:latin typeface="+mj-lt"/>
              </a:rPr>
              <a:t>Oya</a:t>
            </a:r>
            <a:endParaRPr lang="en-US" dirty="0">
              <a:latin typeface="+mj-lt"/>
            </a:endParaRPr>
          </a:p>
        </p:txBody>
      </p:sp>
    </p:spTree>
    <p:extLst>
      <p:ext uri="{BB962C8B-B14F-4D97-AF65-F5344CB8AC3E}">
        <p14:creationId xmlns:p14="http://schemas.microsoft.com/office/powerpoint/2010/main" xmlns="" val="3252119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prstGeom prst="rect">
            <a:avLst/>
          </a:prstGeom>
          <a:noFill/>
          <a:ln>
            <a:noFill/>
          </a:ln>
        </p:spPr>
        <p:txBody>
          <a:bodyPr lIns="91425" tIns="91425" rIns="91425" bIns="91425" anchor="b" anchorCtr="0">
            <a:noAutofit/>
          </a:bodyPr>
          <a:lstStyle/>
          <a:p>
            <a:pPr marL="0" marR="0" lvl="0" indent="228600" rtl="0">
              <a:lnSpc>
                <a:spcPct val="100000"/>
              </a:lnSpc>
              <a:spcBef>
                <a:spcPts val="0"/>
              </a:spcBef>
              <a:spcAft>
                <a:spcPts val="0"/>
              </a:spcAft>
              <a:buClr>
                <a:schemeClr val="accent1"/>
              </a:buClr>
              <a:buSzPct val="25000"/>
              <a:buFont typeface="Arial"/>
              <a:buNone/>
            </a:pPr>
            <a:r>
              <a:rPr lang="en" sz="3600" i="0" u="none" strike="noStrike" cap="none" baseline="0" dirty="0">
                <a:solidFill>
                  <a:schemeClr val="tx2"/>
                </a:solidFill>
                <a:latin typeface="Arial"/>
                <a:ea typeface="Arial"/>
                <a:cs typeface="Arial"/>
                <a:sym typeface="Arial"/>
              </a:rPr>
              <a:t>Features</a:t>
            </a:r>
          </a:p>
        </p:txBody>
      </p:sp>
      <p:sp>
        <p:nvSpPr>
          <p:cNvPr id="100" name="Shape 100"/>
          <p:cNvSpPr txBox="1">
            <a:spLocks noGrp="1"/>
          </p:cNvSpPr>
          <p:nvPr>
            <p:ph type="body" idx="1"/>
          </p:nvPr>
        </p:nvSpPr>
        <p:spPr>
          <a:xfrm>
            <a:off x="457200" y="1600200"/>
            <a:ext cx="3886200" cy="4967700"/>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chemeClr val="dk1"/>
              </a:buClr>
              <a:buSzPct val="25000"/>
              <a:buFont typeface="Arial"/>
              <a:buNone/>
            </a:pPr>
            <a:r>
              <a:rPr lang="en" sz="2400" b="0" i="0" u="none" strike="noStrike" cap="none" baseline="0" dirty="0">
                <a:solidFill>
                  <a:srgbClr val="000000"/>
                </a:solidFill>
                <a:latin typeface="Arial"/>
                <a:ea typeface="Arial"/>
                <a:cs typeface="Arial"/>
                <a:sym typeface="Arial"/>
              </a:rPr>
              <a:t>Extractive Summarization:</a:t>
            </a:r>
          </a:p>
          <a:p>
            <a:endParaRPr lang="en" sz="2400" b="0" i="0" u="none" strike="noStrike" cap="none" baseline="0" dirty="0">
              <a:solidFill>
                <a:srgbClr val="000000"/>
              </a:solidFill>
              <a:latin typeface="Arial"/>
              <a:ea typeface="Arial"/>
              <a:cs typeface="Arial"/>
              <a:sym typeface="Arial"/>
            </a:endParaRPr>
          </a:p>
          <a:p>
            <a:pPr marL="381000" marR="0" lvl="0" indent="-342900" algn="l" rtl="0">
              <a:lnSpc>
                <a:spcPct val="100000"/>
              </a:lnSpc>
              <a:spcBef>
                <a:spcPts val="0"/>
              </a:spcBef>
              <a:spcAft>
                <a:spcPts val="0"/>
              </a:spcAft>
              <a:buClr>
                <a:schemeClr val="dk1"/>
              </a:buClr>
              <a:buSzPct val="100694"/>
              <a:buFont typeface="Wingdings" pitchFamily="2" charset="2"/>
              <a:buChar char="q"/>
            </a:pPr>
            <a:r>
              <a:rPr lang="en" sz="2400" b="0" i="0" u="none" strike="noStrike" cap="none" baseline="0" dirty="0">
                <a:solidFill>
                  <a:srgbClr val="000000"/>
                </a:solidFill>
                <a:latin typeface="Arial"/>
                <a:ea typeface="Arial"/>
                <a:cs typeface="Arial"/>
                <a:sym typeface="Arial"/>
              </a:rPr>
              <a:t>Length</a:t>
            </a:r>
          </a:p>
          <a:p>
            <a:pPr marL="381000" marR="0" lvl="0" indent="-342900" algn="l" rtl="0">
              <a:lnSpc>
                <a:spcPct val="100000"/>
              </a:lnSpc>
              <a:spcBef>
                <a:spcPts val="0"/>
              </a:spcBef>
              <a:spcAft>
                <a:spcPts val="0"/>
              </a:spcAft>
              <a:buClr>
                <a:schemeClr val="dk1"/>
              </a:buClr>
              <a:buSzPct val="100694"/>
              <a:buFont typeface="Wingdings" pitchFamily="2" charset="2"/>
              <a:buChar char="q"/>
            </a:pPr>
            <a:r>
              <a:rPr lang="en" sz="2400" b="0" i="0" u="none" strike="noStrike" cap="none" baseline="0" dirty="0">
                <a:solidFill>
                  <a:srgbClr val="000000"/>
                </a:solidFill>
                <a:latin typeface="Arial"/>
                <a:ea typeface="Arial"/>
                <a:cs typeface="Arial"/>
                <a:sym typeface="Arial"/>
              </a:rPr>
              <a:t>Relative position</a:t>
            </a:r>
          </a:p>
          <a:p>
            <a:pPr marL="381000" marR="0" lvl="0" indent="-342900" algn="l" rtl="0">
              <a:lnSpc>
                <a:spcPct val="100000"/>
              </a:lnSpc>
              <a:spcBef>
                <a:spcPts val="0"/>
              </a:spcBef>
              <a:spcAft>
                <a:spcPts val="0"/>
              </a:spcAft>
              <a:buClr>
                <a:schemeClr val="dk1"/>
              </a:buClr>
              <a:buSzPct val="100694"/>
              <a:buFont typeface="Wingdings" pitchFamily="2" charset="2"/>
              <a:buChar char="q"/>
            </a:pPr>
            <a:r>
              <a:rPr lang="en" sz="2400" b="0" i="0" u="none" strike="noStrike" cap="none" baseline="0" dirty="0">
                <a:solidFill>
                  <a:srgbClr val="000000"/>
                </a:solidFill>
                <a:latin typeface="Arial"/>
                <a:ea typeface="Arial"/>
                <a:cs typeface="Arial"/>
                <a:sym typeface="Arial"/>
              </a:rPr>
              <a:t>Thread Name overlaps</a:t>
            </a:r>
          </a:p>
          <a:p>
            <a:pPr marL="381000" marR="0" lvl="0" indent="-342900" algn="l" rtl="0">
              <a:lnSpc>
                <a:spcPct val="100000"/>
              </a:lnSpc>
              <a:spcBef>
                <a:spcPts val="0"/>
              </a:spcBef>
              <a:spcAft>
                <a:spcPts val="0"/>
              </a:spcAft>
              <a:buClr>
                <a:schemeClr val="dk1"/>
              </a:buClr>
              <a:buSzPct val="100694"/>
              <a:buFont typeface="Wingdings" pitchFamily="2" charset="2"/>
              <a:buChar char="q"/>
            </a:pPr>
            <a:r>
              <a:rPr lang="en" sz="2400" b="0" i="0" u="none" strike="noStrike" cap="none" baseline="0" dirty="0">
                <a:solidFill>
                  <a:srgbClr val="000000"/>
                </a:solidFill>
                <a:latin typeface="Arial"/>
                <a:ea typeface="Arial"/>
                <a:cs typeface="Arial"/>
                <a:sym typeface="Arial"/>
              </a:rPr>
              <a:t>Subject Name overlaps</a:t>
            </a:r>
          </a:p>
          <a:p>
            <a:pPr marL="381000" marR="0" lvl="0" indent="-342900" algn="l" rtl="0">
              <a:lnSpc>
                <a:spcPct val="100000"/>
              </a:lnSpc>
              <a:spcBef>
                <a:spcPts val="0"/>
              </a:spcBef>
              <a:spcAft>
                <a:spcPts val="0"/>
              </a:spcAft>
              <a:buClr>
                <a:schemeClr val="dk1"/>
              </a:buClr>
              <a:buSzPct val="100694"/>
              <a:buFont typeface="Wingdings" pitchFamily="2" charset="2"/>
              <a:buChar char="q"/>
            </a:pPr>
            <a:r>
              <a:rPr lang="en" sz="2400" b="0" i="0" u="none" strike="noStrike" cap="none" baseline="0" dirty="0">
                <a:latin typeface="Arial"/>
                <a:ea typeface="Arial"/>
                <a:cs typeface="Arial"/>
                <a:sym typeface="Arial"/>
              </a:rPr>
              <a:t>Clue Word Score</a:t>
            </a:r>
          </a:p>
          <a:p>
            <a:pPr marL="381000" marR="0" lvl="0" indent="-342900" algn="l" rtl="0">
              <a:lnSpc>
                <a:spcPct val="100000"/>
              </a:lnSpc>
              <a:spcBef>
                <a:spcPts val="0"/>
              </a:spcBef>
              <a:spcAft>
                <a:spcPts val="0"/>
              </a:spcAft>
              <a:buClr>
                <a:schemeClr val="dk1"/>
              </a:buClr>
              <a:buSzPct val="100694"/>
              <a:buFont typeface="Wingdings" pitchFamily="2" charset="2"/>
              <a:buChar char="q"/>
            </a:pPr>
            <a:r>
              <a:rPr lang="en" sz="2400" b="0" i="0" u="none" strike="noStrike" cap="none" baseline="0" dirty="0">
                <a:latin typeface="Arial"/>
                <a:ea typeface="Arial"/>
                <a:cs typeface="Arial"/>
                <a:sym typeface="Arial"/>
              </a:rPr>
              <a:t>Contains “?”</a:t>
            </a:r>
          </a:p>
          <a:p>
            <a:pPr marL="381000" marR="0" lvl="0" indent="-342900" algn="l" rtl="0">
              <a:lnSpc>
                <a:spcPct val="100000"/>
              </a:lnSpc>
              <a:spcBef>
                <a:spcPts val="0"/>
              </a:spcBef>
              <a:spcAft>
                <a:spcPts val="0"/>
              </a:spcAft>
              <a:buClr>
                <a:schemeClr val="dk1"/>
              </a:buClr>
              <a:buSzPct val="100694"/>
              <a:buFont typeface="Wingdings" pitchFamily="2" charset="2"/>
              <a:buChar char="q"/>
            </a:pPr>
            <a:r>
              <a:rPr lang="en" sz="2400" b="0" i="0" u="none" strike="noStrike" cap="none" baseline="0" dirty="0">
                <a:latin typeface="Arial"/>
                <a:ea typeface="Arial"/>
                <a:cs typeface="Arial"/>
                <a:sym typeface="Arial"/>
              </a:rPr>
              <a:t>Contains CC</a:t>
            </a:r>
          </a:p>
          <a:p>
            <a:pPr marL="381000" marR="0" lvl="0" indent="-342900" algn="l" rtl="0">
              <a:lnSpc>
                <a:spcPct val="100000"/>
              </a:lnSpc>
              <a:spcBef>
                <a:spcPts val="0"/>
              </a:spcBef>
              <a:spcAft>
                <a:spcPts val="0"/>
              </a:spcAft>
              <a:buClr>
                <a:schemeClr val="dk1"/>
              </a:buClr>
              <a:buSzPct val="100694"/>
              <a:buFont typeface="Wingdings" pitchFamily="2" charset="2"/>
              <a:buChar char="q"/>
            </a:pPr>
            <a:r>
              <a:rPr lang="en" sz="2400" b="0" i="0" u="none" strike="noStrike" cap="none" baseline="0" dirty="0" smtClean="0">
                <a:latin typeface="Arial"/>
                <a:ea typeface="Arial"/>
                <a:cs typeface="Arial"/>
                <a:sym typeface="Arial"/>
              </a:rPr>
              <a:t>Participation </a:t>
            </a:r>
            <a:r>
              <a:rPr lang="en" sz="2400" b="0" i="0" u="none" strike="noStrike" cap="none" baseline="0" dirty="0">
                <a:latin typeface="Arial"/>
                <a:ea typeface="Arial"/>
                <a:cs typeface="Arial"/>
                <a:sym typeface="Arial"/>
              </a:rPr>
              <a:t>Dominance</a:t>
            </a:r>
          </a:p>
          <a:p>
            <a:endParaRPr lang="en" sz="2400" b="0" i="0" u="none" strike="noStrike" cap="none" baseline="0" dirty="0">
              <a:solidFill>
                <a:srgbClr val="FF0000"/>
              </a:solidFill>
              <a:latin typeface="Arial"/>
              <a:ea typeface="Arial"/>
              <a:cs typeface="Arial"/>
              <a:sym typeface="Arial"/>
            </a:endParaRPr>
          </a:p>
        </p:txBody>
      </p:sp>
      <p:sp>
        <p:nvSpPr>
          <p:cNvPr id="101" name="Shape 101"/>
          <p:cNvSpPr txBox="1"/>
          <p:nvPr/>
        </p:nvSpPr>
        <p:spPr>
          <a:xfrm>
            <a:off x="5105400" y="1642533"/>
            <a:ext cx="3962400" cy="4967700"/>
          </a:xfrm>
          <a:prstGeom prst="rect">
            <a:avLst/>
          </a:prstGeom>
          <a:noFill/>
          <a:ln>
            <a:noFill/>
          </a:ln>
        </p:spPr>
        <p:txBody>
          <a:bodyPr lIns="91425" tIns="91425" rIns="91425" bIns="91425" anchor="t" anchorCtr="0">
            <a:noAutofit/>
          </a:bodyPr>
          <a:lstStyle/>
          <a:p>
            <a:pPr marL="342900" marR="0" lvl="0" indent="-342900" algn="l" rtl="0">
              <a:lnSpc>
                <a:spcPct val="100000"/>
              </a:lnSpc>
              <a:spcBef>
                <a:spcPts val="0"/>
              </a:spcBef>
              <a:spcAft>
                <a:spcPts val="0"/>
              </a:spcAft>
              <a:buClr>
                <a:schemeClr val="dk1"/>
              </a:buClr>
              <a:buSzPct val="25000"/>
              <a:buFont typeface="Arial"/>
              <a:buNone/>
            </a:pPr>
            <a:r>
              <a:rPr lang="en" sz="2400" b="0" i="0" u="none" strike="noStrike" cap="none" baseline="0" dirty="0">
                <a:solidFill>
                  <a:srgbClr val="000000"/>
                </a:solidFill>
                <a:latin typeface="Arial"/>
                <a:ea typeface="Arial"/>
                <a:cs typeface="Arial"/>
                <a:sym typeface="Arial"/>
              </a:rPr>
              <a:t>DA Recognition:</a:t>
            </a:r>
          </a:p>
          <a:p>
            <a:endParaRPr lang="en" sz="2400" b="0" i="0" u="none" strike="noStrike" cap="none" baseline="0" dirty="0">
              <a:solidFill>
                <a:srgbClr val="000000"/>
              </a:solidFill>
              <a:latin typeface="Arial"/>
              <a:ea typeface="Arial"/>
              <a:cs typeface="Arial"/>
              <a:sym typeface="Arial"/>
            </a:endParaRPr>
          </a:p>
          <a:p>
            <a:pPr marL="384048" marR="0" lvl="0" indent="-342900" algn="l" rtl="0">
              <a:lnSpc>
                <a:spcPct val="100000"/>
              </a:lnSpc>
              <a:spcBef>
                <a:spcPts val="0"/>
              </a:spcBef>
              <a:spcAft>
                <a:spcPts val="0"/>
              </a:spcAft>
              <a:buClr>
                <a:schemeClr val="dk1"/>
              </a:buClr>
              <a:buSzPct val="100694"/>
              <a:buFont typeface="Wingdings" pitchFamily="2" charset="2"/>
              <a:buChar char="q"/>
            </a:pPr>
            <a:r>
              <a:rPr lang="en" sz="2400" b="0" i="0" u="none" strike="noStrike" cap="none" baseline="0" dirty="0" smtClean="0">
                <a:solidFill>
                  <a:srgbClr val="000000"/>
                </a:solidFill>
                <a:latin typeface="Arial"/>
                <a:ea typeface="Arial"/>
                <a:cs typeface="Arial"/>
                <a:sym typeface="Arial"/>
              </a:rPr>
              <a:t>Top 5 Most Frequent Unigrams</a:t>
            </a:r>
            <a:endParaRPr lang="en" sz="2400" b="0" i="0" u="none" strike="noStrike" cap="none" baseline="0" dirty="0">
              <a:solidFill>
                <a:srgbClr val="000000"/>
              </a:solidFill>
              <a:latin typeface="Arial"/>
              <a:ea typeface="Arial"/>
              <a:cs typeface="Arial"/>
              <a:sym typeface="Arial"/>
            </a:endParaRPr>
          </a:p>
          <a:p>
            <a:pPr marL="384048" marR="0" lvl="0" indent="-342900" algn="l" rtl="0">
              <a:lnSpc>
                <a:spcPct val="100000"/>
              </a:lnSpc>
              <a:spcBef>
                <a:spcPts val="0"/>
              </a:spcBef>
              <a:spcAft>
                <a:spcPts val="0"/>
              </a:spcAft>
              <a:buClr>
                <a:schemeClr val="dk1"/>
              </a:buClr>
              <a:buSzPct val="100694"/>
              <a:buFont typeface="Wingdings" pitchFamily="2" charset="2"/>
              <a:buChar char="q"/>
            </a:pPr>
            <a:r>
              <a:rPr lang="en" sz="2400" b="0" i="0" u="none" strike="noStrike" cap="none" baseline="0" dirty="0" smtClean="0">
                <a:solidFill>
                  <a:srgbClr val="000000"/>
                </a:solidFill>
                <a:latin typeface="Arial"/>
                <a:ea typeface="Arial"/>
                <a:cs typeface="Arial"/>
                <a:sym typeface="Arial"/>
              </a:rPr>
              <a:t>Top 5 Most Frequent Bigrams</a:t>
            </a:r>
            <a:endParaRPr lang="en" sz="2400" b="0" i="0" u="none" strike="noStrike" cap="none" baseline="0" dirty="0">
              <a:solidFill>
                <a:srgbClr val="000000"/>
              </a:solidFill>
              <a:latin typeface="Arial"/>
              <a:ea typeface="Arial"/>
              <a:cs typeface="Arial"/>
              <a:sym typeface="Arial"/>
            </a:endParaRPr>
          </a:p>
          <a:p>
            <a:endParaRPr lang="en" sz="2400" b="0" i="0" u="none" strike="noStrike" cap="none" baseline="0" dirty="0">
              <a:solidFill>
                <a:srgbClr val="000000"/>
              </a:solidFill>
              <a:latin typeface="Arial"/>
              <a:ea typeface="Arial"/>
              <a:cs typeface="Arial"/>
              <a:sym typeface="Arial"/>
            </a:endParaRPr>
          </a:p>
        </p:txBody>
      </p:sp>
      <p:sp>
        <p:nvSpPr>
          <p:cNvPr id="5"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10</a:t>
            </a:fld>
            <a:endParaRPr lang="en-US" dirty="0">
              <a:solidFill>
                <a:schemeClr val="bg2">
                  <a:lumMod val="75000"/>
                </a:schemeClr>
              </a:solidFill>
            </a:endParaRPr>
          </a:p>
        </p:txBody>
      </p:sp>
      <p:sp>
        <p:nvSpPr>
          <p:cNvPr id="2" name="TextBox 1"/>
          <p:cNvSpPr txBox="1"/>
          <p:nvPr/>
        </p:nvSpPr>
        <p:spPr>
          <a:xfrm>
            <a:off x="5105400" y="4232692"/>
            <a:ext cx="3429000" cy="2123658"/>
          </a:xfrm>
          <a:prstGeom prst="rect">
            <a:avLst/>
          </a:prstGeom>
          <a:noFill/>
        </p:spPr>
        <p:txBody>
          <a:bodyPr wrap="square" rtlCol="0">
            <a:spAutoFit/>
          </a:bodyPr>
          <a:lstStyle/>
          <a:p>
            <a:r>
              <a:rPr lang="en-US" sz="2400" b="1" dirty="0" smtClean="0">
                <a:solidFill>
                  <a:srgbClr val="FF0000"/>
                </a:solidFill>
              </a:rPr>
              <a:t>All these features are based on the previous works in this subject.</a:t>
            </a:r>
          </a:p>
          <a:p>
            <a:pPr marL="285750" indent="-285750">
              <a:buFont typeface="Arial" pitchFamily="34" charset="0"/>
              <a:buChar char="•"/>
            </a:pPr>
            <a:r>
              <a:rPr lang="en-US" sz="2000" b="1" dirty="0" err="1">
                <a:solidFill>
                  <a:srgbClr val="FF0000"/>
                </a:solidFill>
              </a:rPr>
              <a:t>Rambow</a:t>
            </a:r>
            <a:r>
              <a:rPr lang="en-US" sz="2000" b="1" dirty="0">
                <a:solidFill>
                  <a:srgbClr val="FF0000"/>
                </a:solidFill>
              </a:rPr>
              <a:t> et al. (2004) </a:t>
            </a:r>
          </a:p>
          <a:p>
            <a:pPr marL="285750" indent="-285750">
              <a:buFont typeface="Arial" pitchFamily="34" charset="0"/>
              <a:buChar char="•"/>
            </a:pPr>
            <a:r>
              <a:rPr lang="en-US" sz="2000" b="1" dirty="0" err="1" smtClean="0">
                <a:solidFill>
                  <a:srgbClr val="FF0000"/>
                </a:solidFill>
              </a:rPr>
              <a:t>Carvalho</a:t>
            </a:r>
            <a:r>
              <a:rPr lang="en-US" sz="2000" b="1" dirty="0" smtClean="0">
                <a:solidFill>
                  <a:srgbClr val="FF0000"/>
                </a:solidFill>
              </a:rPr>
              <a:t> </a:t>
            </a:r>
            <a:r>
              <a:rPr lang="en-US" sz="2000" b="1" dirty="0">
                <a:solidFill>
                  <a:srgbClr val="FF0000"/>
                </a:solidFill>
              </a:rPr>
              <a:t>et al. (</a:t>
            </a:r>
            <a:r>
              <a:rPr lang="en-US" sz="2000" b="1" dirty="0" smtClean="0">
                <a:solidFill>
                  <a:srgbClr val="FF0000"/>
                </a:solidFill>
              </a:rPr>
              <a:t>2006) </a:t>
            </a:r>
            <a:endParaRPr lang="en-US" sz="2000" b="1" dirty="0">
              <a:solidFill>
                <a:srgbClr val="FF0000"/>
              </a:solidFill>
            </a:endParaRPr>
          </a:p>
          <a:p>
            <a:pPr marL="285750" indent="-285750">
              <a:buFont typeface="Arial" pitchFamily="34" charset="0"/>
              <a:buChar char="•"/>
            </a:pPr>
            <a:r>
              <a:rPr lang="en-US" sz="2000" b="1" dirty="0" err="1" smtClean="0">
                <a:solidFill>
                  <a:srgbClr val="FF0000"/>
                </a:solidFill>
              </a:rPr>
              <a:t>Carenini</a:t>
            </a:r>
            <a:r>
              <a:rPr lang="en-US" sz="2000" b="1" dirty="0" smtClean="0">
                <a:solidFill>
                  <a:srgbClr val="FF0000"/>
                </a:solidFill>
              </a:rPr>
              <a:t> </a:t>
            </a:r>
            <a:r>
              <a:rPr lang="en-US" sz="2000" b="1" dirty="0">
                <a:solidFill>
                  <a:srgbClr val="FF0000"/>
                </a:solidFill>
              </a:rPr>
              <a:t>et al. (</a:t>
            </a:r>
            <a:r>
              <a:rPr lang="en-US" sz="2000" b="1" dirty="0" smtClean="0">
                <a:solidFill>
                  <a:srgbClr val="FF0000"/>
                </a:solidFill>
              </a:rPr>
              <a:t>2008)</a:t>
            </a:r>
            <a:endParaRPr lang="en-US" sz="2000" b="1" dirty="0">
              <a:solidFill>
                <a:srgbClr val="FF0000"/>
              </a:solidFill>
            </a:endParaRPr>
          </a:p>
        </p:txBody>
      </p:sp>
    </p:spTree>
    <p:extLst>
      <p:ext uri="{BB962C8B-B14F-4D97-AF65-F5344CB8AC3E}">
        <p14:creationId xmlns:p14="http://schemas.microsoft.com/office/powerpoint/2010/main" xmlns="" val="210906918"/>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BC3 Corpus </a:t>
            </a:r>
            <a:endParaRPr lang="en-US" dirty="0">
              <a:solidFill>
                <a:schemeClr val="tx2"/>
              </a:solidFill>
            </a:endParaRPr>
          </a:p>
        </p:txBody>
      </p:sp>
      <p:sp>
        <p:nvSpPr>
          <p:cNvPr id="3" name="Text Placeholder 2"/>
          <p:cNvSpPr>
            <a:spLocks noGrp="1"/>
          </p:cNvSpPr>
          <p:nvPr>
            <p:ph type="body" idx="1"/>
          </p:nvPr>
        </p:nvSpPr>
        <p:spPr/>
        <p:txBody>
          <a:bodyPr>
            <a:noAutofit/>
          </a:bodyPr>
          <a:lstStyle/>
          <a:p>
            <a:pPr>
              <a:buFont typeface="Wingdings" pitchFamily="2" charset="2"/>
              <a:buChar char="q"/>
            </a:pPr>
            <a:r>
              <a:rPr lang="en-US" sz="2800" dirty="0"/>
              <a:t>C</a:t>
            </a:r>
            <a:r>
              <a:rPr lang="en-US" sz="2800" dirty="0" smtClean="0"/>
              <a:t>onsists </a:t>
            </a:r>
            <a:r>
              <a:rPr lang="en-US" sz="2800" dirty="0"/>
              <a:t>of </a:t>
            </a:r>
            <a:r>
              <a:rPr lang="en-US" sz="2800" dirty="0" smtClean="0"/>
              <a:t>39 email threads </a:t>
            </a:r>
            <a:r>
              <a:rPr lang="en-US" sz="2800" dirty="0"/>
              <a:t>with an average of 5 emails per thread.  </a:t>
            </a:r>
            <a:endParaRPr lang="en-US" sz="2800" dirty="0" smtClean="0"/>
          </a:p>
          <a:p>
            <a:pPr>
              <a:buFont typeface="Wingdings" pitchFamily="2" charset="2"/>
              <a:buChar char="q"/>
            </a:pPr>
            <a:r>
              <a:rPr lang="en-US" sz="2800" dirty="0"/>
              <a:t>P</a:t>
            </a:r>
            <a:r>
              <a:rPr lang="en-US" sz="2800" dirty="0" smtClean="0"/>
              <a:t>rovides </a:t>
            </a:r>
            <a:r>
              <a:rPr lang="en-US" sz="2800" dirty="0"/>
              <a:t>extractive </a:t>
            </a:r>
            <a:r>
              <a:rPr lang="en-US" sz="2800" dirty="0" smtClean="0"/>
              <a:t>summaries, </a:t>
            </a:r>
            <a:r>
              <a:rPr lang="en-US" sz="2800" dirty="0"/>
              <a:t>all of which </a:t>
            </a:r>
            <a:r>
              <a:rPr lang="en-US" sz="2800" dirty="0" smtClean="0"/>
              <a:t>were </a:t>
            </a:r>
            <a:r>
              <a:rPr lang="en-US" sz="2800" dirty="0"/>
              <a:t>annotated by three annotators.  </a:t>
            </a:r>
            <a:endParaRPr lang="en-US" sz="2800" dirty="0" smtClean="0"/>
          </a:p>
          <a:p>
            <a:pPr lvl="1">
              <a:buFont typeface="Wingdings" pitchFamily="2" charset="2"/>
              <a:buChar char="§"/>
            </a:pPr>
            <a:r>
              <a:rPr lang="en-US" sz="2400" dirty="0"/>
              <a:t>W</a:t>
            </a:r>
            <a:r>
              <a:rPr lang="en-US" sz="2400" dirty="0" smtClean="0"/>
              <a:t>e </a:t>
            </a:r>
            <a:r>
              <a:rPr lang="en-US" sz="2400" dirty="0"/>
              <a:t>use sentences that are selected by more than one annotator as the gold </a:t>
            </a:r>
            <a:r>
              <a:rPr lang="en-US" sz="2400" dirty="0" smtClean="0"/>
              <a:t>standard summary.</a:t>
            </a:r>
            <a:endParaRPr lang="en-US" sz="2400" dirty="0"/>
          </a:p>
          <a:p>
            <a:pPr>
              <a:buFont typeface="Wingdings" pitchFamily="2" charset="2"/>
              <a:buChar char="q"/>
            </a:pPr>
            <a:r>
              <a:rPr lang="en-US" sz="2800" dirty="0" smtClean="0"/>
              <a:t>Each sentence is annotated </a:t>
            </a:r>
            <a:r>
              <a:rPr lang="en-US" sz="2800" dirty="0"/>
              <a:t>for </a:t>
            </a:r>
            <a:r>
              <a:rPr lang="en-US" sz="2800" dirty="0" smtClean="0"/>
              <a:t>one of the following 5 dialog acts.  </a:t>
            </a:r>
          </a:p>
          <a:p>
            <a:pPr lvl="1">
              <a:buFont typeface="Wingdings" pitchFamily="2" charset="2"/>
              <a:buChar char="§"/>
            </a:pPr>
            <a:r>
              <a:rPr lang="en-US" sz="1600" dirty="0" smtClean="0"/>
              <a:t>S  (Statement)</a:t>
            </a:r>
          </a:p>
          <a:p>
            <a:pPr lvl="1">
              <a:buFont typeface="Wingdings" pitchFamily="2" charset="2"/>
              <a:buChar char="§"/>
            </a:pPr>
            <a:r>
              <a:rPr lang="en-US" sz="1600" dirty="0" smtClean="0"/>
              <a:t>Su (Suggestion)</a:t>
            </a:r>
          </a:p>
          <a:p>
            <a:pPr lvl="1">
              <a:buFont typeface="Wingdings" pitchFamily="2" charset="2"/>
              <a:buChar char="§"/>
            </a:pPr>
            <a:r>
              <a:rPr lang="en-US" sz="1600" dirty="0" smtClean="0"/>
              <a:t>Q (Question)</a:t>
            </a:r>
          </a:p>
          <a:p>
            <a:pPr lvl="1">
              <a:buFont typeface="Wingdings" pitchFamily="2" charset="2"/>
              <a:buChar char="§"/>
            </a:pPr>
            <a:r>
              <a:rPr lang="en-US" sz="1600" dirty="0" smtClean="0"/>
              <a:t>R  (Reply)</a:t>
            </a:r>
          </a:p>
          <a:p>
            <a:pPr lvl="1">
              <a:buFont typeface="Wingdings" pitchFamily="2" charset="2"/>
              <a:buChar char="§"/>
            </a:pPr>
            <a:r>
              <a:rPr lang="en-US" sz="1600" dirty="0" smtClean="0"/>
              <a:t>M (Miscellaneous)</a:t>
            </a:r>
          </a:p>
          <a:p>
            <a:pPr lvl="1">
              <a:buFont typeface="Wingdings" pitchFamily="2" charset="2"/>
              <a:buChar char="q"/>
            </a:pPr>
            <a:endParaRPr lang="en-US" sz="2400" dirty="0" smtClean="0"/>
          </a:p>
          <a:p>
            <a:pPr>
              <a:buFont typeface="Wingdings" pitchFamily="2" charset="2"/>
              <a:buChar char="q"/>
            </a:pPr>
            <a:endParaRPr lang="en-US" sz="2800" dirty="0" smtClean="0"/>
          </a:p>
        </p:txBody>
      </p:sp>
      <p:sp>
        <p:nvSpPr>
          <p:cNvPr id="4"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11</a:t>
            </a:fld>
            <a:endParaRPr lang="en-US" dirty="0">
              <a:solidFill>
                <a:schemeClr val="bg2">
                  <a:lumMod val="75000"/>
                </a:schemeClr>
              </a:solidFill>
            </a:endParaRPr>
          </a:p>
        </p:txBody>
      </p:sp>
    </p:spTree>
    <p:extLst>
      <p:ext uri="{BB962C8B-B14F-4D97-AF65-F5344CB8AC3E}">
        <p14:creationId xmlns:p14="http://schemas.microsoft.com/office/powerpoint/2010/main" xmlns="" val="577034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BC3 </a:t>
            </a:r>
            <a:r>
              <a:rPr lang="en-US" dirty="0" smtClean="0">
                <a:solidFill>
                  <a:schemeClr val="tx2"/>
                </a:solidFill>
              </a:rPr>
              <a:t>Corpus </a:t>
            </a:r>
            <a:endParaRPr lang="en-US" dirty="0">
              <a:solidFill>
                <a:schemeClr val="tx2"/>
              </a:solidFill>
            </a:endParaRPr>
          </a:p>
        </p:txBody>
      </p:sp>
      <p:sp>
        <p:nvSpPr>
          <p:cNvPr id="3" name="Text Placeholder 2"/>
          <p:cNvSpPr>
            <a:spLocks noGrp="1"/>
          </p:cNvSpPr>
          <p:nvPr>
            <p:ph type="body" idx="1"/>
          </p:nvPr>
        </p:nvSpPr>
        <p:spPr/>
        <p:txBody>
          <a:bodyPr>
            <a:normAutofit/>
          </a:bodyPr>
          <a:lstStyle/>
          <a:p>
            <a:pPr marL="0" indent="0">
              <a:buNone/>
            </a:pPr>
            <a:r>
              <a:rPr lang="en-US" sz="2800" dirty="0"/>
              <a:t>T</a:t>
            </a:r>
            <a:r>
              <a:rPr lang="en-US" sz="2800" dirty="0" smtClean="0"/>
              <a:t>here </a:t>
            </a:r>
            <a:r>
              <a:rPr lang="en-US" sz="2800" dirty="0"/>
              <a:t>are 1300 distinct sentences in the 39 email threads.  Out of these, we use 34 threads for our train set and 5 threads for our test set</a:t>
            </a:r>
            <a:r>
              <a:rPr lang="en-US" sz="2000" dirty="0"/>
              <a:t>.  </a:t>
            </a:r>
          </a:p>
        </p:txBody>
      </p:sp>
      <p:sp>
        <p:nvSpPr>
          <p:cNvPr id="5"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12</a:t>
            </a:fld>
            <a:endParaRPr lang="en-US" dirty="0">
              <a:solidFill>
                <a:schemeClr val="bg2">
                  <a:lumMod val="75000"/>
                </a:schemeClr>
              </a:solidFill>
            </a:endParaRPr>
          </a:p>
        </p:txBody>
      </p:sp>
      <p:sp>
        <p:nvSpPr>
          <p:cNvPr id="6" name="Folded Corner 5"/>
          <p:cNvSpPr/>
          <p:nvPr/>
        </p:nvSpPr>
        <p:spPr>
          <a:xfrm>
            <a:off x="1295400" y="3657600"/>
            <a:ext cx="1219200" cy="1295400"/>
          </a:xfrm>
          <a:prstGeom prst="foldedCorner">
            <a:avLst/>
          </a:prstGeom>
          <a:solidFill>
            <a:schemeClr val="bg2"/>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lded Corner 7"/>
          <p:cNvSpPr/>
          <p:nvPr/>
        </p:nvSpPr>
        <p:spPr>
          <a:xfrm>
            <a:off x="1447800" y="3810000"/>
            <a:ext cx="1219200" cy="1295400"/>
          </a:xfrm>
          <a:prstGeom prst="foldedCorner">
            <a:avLst/>
          </a:prstGeom>
          <a:solidFill>
            <a:schemeClr val="bg2"/>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olded Corner 8"/>
          <p:cNvSpPr/>
          <p:nvPr/>
        </p:nvSpPr>
        <p:spPr>
          <a:xfrm>
            <a:off x="1600200" y="3962400"/>
            <a:ext cx="1219200" cy="1295400"/>
          </a:xfrm>
          <a:prstGeom prst="foldedCorner">
            <a:avLst/>
          </a:prstGeom>
          <a:solidFill>
            <a:schemeClr val="bg2"/>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olded Corner 9"/>
          <p:cNvSpPr/>
          <p:nvPr/>
        </p:nvSpPr>
        <p:spPr>
          <a:xfrm>
            <a:off x="1752600" y="4114800"/>
            <a:ext cx="1219200" cy="1295400"/>
          </a:xfrm>
          <a:prstGeom prst="foldedCorner">
            <a:avLst/>
          </a:prstGeom>
          <a:solidFill>
            <a:schemeClr val="bg2"/>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olded Corner 10"/>
          <p:cNvSpPr/>
          <p:nvPr/>
        </p:nvSpPr>
        <p:spPr>
          <a:xfrm>
            <a:off x="1905000" y="4267200"/>
            <a:ext cx="1219200" cy="1295400"/>
          </a:xfrm>
          <a:prstGeom prst="foldedCorner">
            <a:avLst/>
          </a:prstGeom>
          <a:solidFill>
            <a:schemeClr val="bg2"/>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olded Corner 11"/>
          <p:cNvSpPr/>
          <p:nvPr/>
        </p:nvSpPr>
        <p:spPr>
          <a:xfrm>
            <a:off x="5562600" y="3822700"/>
            <a:ext cx="1219200" cy="1295400"/>
          </a:xfrm>
          <a:prstGeom prst="foldedCorner">
            <a:avLst/>
          </a:prstGeom>
          <a:solidFill>
            <a:schemeClr val="bg2"/>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olded Corner 12"/>
          <p:cNvSpPr/>
          <p:nvPr/>
        </p:nvSpPr>
        <p:spPr>
          <a:xfrm>
            <a:off x="5715000" y="3975100"/>
            <a:ext cx="1219200" cy="1295400"/>
          </a:xfrm>
          <a:prstGeom prst="foldedCorner">
            <a:avLst/>
          </a:prstGeom>
          <a:solidFill>
            <a:schemeClr val="bg2"/>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lded Corner 13"/>
          <p:cNvSpPr/>
          <p:nvPr/>
        </p:nvSpPr>
        <p:spPr>
          <a:xfrm>
            <a:off x="5943600" y="4127500"/>
            <a:ext cx="1219200" cy="1295400"/>
          </a:xfrm>
          <a:prstGeom prst="foldedCorner">
            <a:avLst/>
          </a:prstGeom>
          <a:solidFill>
            <a:schemeClr val="bg2"/>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olded Corner 15"/>
          <p:cNvSpPr/>
          <p:nvPr/>
        </p:nvSpPr>
        <p:spPr>
          <a:xfrm>
            <a:off x="2057400" y="4419600"/>
            <a:ext cx="1219200" cy="1295400"/>
          </a:xfrm>
          <a:prstGeom prst="foldedCorner">
            <a:avLst/>
          </a:prstGeom>
          <a:solidFill>
            <a:schemeClr val="bg2"/>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olded Corner 16"/>
          <p:cNvSpPr/>
          <p:nvPr/>
        </p:nvSpPr>
        <p:spPr>
          <a:xfrm>
            <a:off x="2209800" y="4572000"/>
            <a:ext cx="1219200" cy="1295400"/>
          </a:xfrm>
          <a:prstGeom prst="foldedCorner">
            <a:avLst/>
          </a:prstGeom>
          <a:solidFill>
            <a:schemeClr val="bg2"/>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447800" y="6106467"/>
            <a:ext cx="1822935" cy="461665"/>
          </a:xfrm>
          <a:prstGeom prst="rect">
            <a:avLst/>
          </a:prstGeom>
          <a:noFill/>
        </p:spPr>
        <p:txBody>
          <a:bodyPr wrap="none" rtlCol="0">
            <a:spAutoFit/>
          </a:bodyPr>
          <a:lstStyle/>
          <a:p>
            <a:r>
              <a:rPr lang="en-US" sz="2400" dirty="0" smtClean="0"/>
              <a:t>Training Data</a:t>
            </a:r>
            <a:endParaRPr lang="en-US" sz="2400" dirty="0"/>
          </a:p>
        </p:txBody>
      </p:sp>
      <p:sp>
        <p:nvSpPr>
          <p:cNvPr id="19" name="TextBox 18"/>
          <p:cNvSpPr txBox="1"/>
          <p:nvPr/>
        </p:nvSpPr>
        <p:spPr>
          <a:xfrm>
            <a:off x="5641732" y="5797202"/>
            <a:ext cx="1330172" cy="461665"/>
          </a:xfrm>
          <a:prstGeom prst="rect">
            <a:avLst/>
          </a:prstGeom>
          <a:noFill/>
        </p:spPr>
        <p:txBody>
          <a:bodyPr wrap="none" rtlCol="0">
            <a:spAutoFit/>
          </a:bodyPr>
          <a:lstStyle/>
          <a:p>
            <a:r>
              <a:rPr lang="en-US" sz="2400" dirty="0" smtClean="0"/>
              <a:t>Test Data</a:t>
            </a:r>
            <a:endParaRPr lang="en-US" sz="2400" dirty="0"/>
          </a:p>
        </p:txBody>
      </p:sp>
    </p:spTree>
    <p:extLst>
      <p:ext uri="{BB962C8B-B14F-4D97-AF65-F5344CB8AC3E}">
        <p14:creationId xmlns:p14="http://schemas.microsoft.com/office/powerpoint/2010/main" xmlns="" val="37361723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 dirty="0">
                <a:solidFill>
                  <a:schemeClr val="tx2"/>
                </a:solidFill>
              </a:rPr>
              <a:t>Our Baseline</a:t>
            </a:r>
            <a:endParaRPr lang="en-US" dirty="0"/>
          </a:p>
        </p:txBody>
      </p:sp>
      <p:sp>
        <p:nvSpPr>
          <p:cNvPr id="3" name="Text Placeholder 2"/>
          <p:cNvSpPr>
            <a:spLocks noGrp="1"/>
          </p:cNvSpPr>
          <p:nvPr>
            <p:ph type="body" idx="1"/>
          </p:nvPr>
        </p:nvSpPr>
        <p:spPr/>
        <p:txBody>
          <a:bodyPr>
            <a:normAutofit/>
          </a:bodyPr>
          <a:lstStyle/>
          <a:p>
            <a:pPr marL="0" indent="0">
              <a:buNone/>
            </a:pPr>
            <a:r>
              <a:rPr lang="en-US" sz="2400" dirty="0" smtClean="0"/>
              <a:t>For </a:t>
            </a:r>
            <a:r>
              <a:rPr lang="en-US" sz="2400" dirty="0"/>
              <a:t>comparison, we </a:t>
            </a:r>
            <a:r>
              <a:rPr lang="en-US" sz="2400" dirty="0" smtClean="0"/>
              <a:t>implement the followings, respectively:</a:t>
            </a:r>
          </a:p>
          <a:p>
            <a:pPr marL="0" indent="0">
              <a:buNone/>
            </a:pPr>
            <a:r>
              <a:rPr lang="en-US" sz="2800" dirty="0" smtClean="0"/>
              <a:t> </a:t>
            </a:r>
            <a:endParaRPr lang="en-US" sz="2800"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8768" y="2482770"/>
            <a:ext cx="2895601" cy="11684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5" name="TextBox 4"/>
          <p:cNvSpPr txBox="1"/>
          <p:nvPr/>
        </p:nvSpPr>
        <p:spPr>
          <a:xfrm>
            <a:off x="3788229" y="2459891"/>
            <a:ext cx="3812582" cy="400110"/>
          </a:xfrm>
          <a:prstGeom prst="rect">
            <a:avLst/>
          </a:prstGeom>
          <a:noFill/>
        </p:spPr>
        <p:txBody>
          <a:bodyPr wrap="none" rtlCol="0">
            <a:spAutoFit/>
          </a:bodyPr>
          <a:lstStyle/>
          <a:p>
            <a:r>
              <a:rPr lang="ja-JP" altLang="en-US" sz="2000" dirty="0" smtClean="0"/>
              <a:t>← </a:t>
            </a:r>
            <a:r>
              <a:rPr lang="en-US" altLang="ja-JP" sz="2000" dirty="0" smtClean="0"/>
              <a:t>Modeling  extractive summaries</a:t>
            </a:r>
            <a:endParaRPr lang="en-US" sz="2000" dirty="0"/>
          </a:p>
        </p:txBody>
      </p:sp>
      <p:sp>
        <p:nvSpPr>
          <p:cNvPr id="6" name="TextBox 5"/>
          <p:cNvSpPr txBox="1"/>
          <p:nvPr/>
        </p:nvSpPr>
        <p:spPr>
          <a:xfrm>
            <a:off x="3733800" y="3246636"/>
            <a:ext cx="4952999" cy="400110"/>
          </a:xfrm>
          <a:prstGeom prst="rect">
            <a:avLst/>
          </a:prstGeom>
          <a:noFill/>
        </p:spPr>
        <p:txBody>
          <a:bodyPr wrap="square" rtlCol="0">
            <a:spAutoFit/>
          </a:bodyPr>
          <a:lstStyle/>
          <a:p>
            <a:r>
              <a:rPr lang="ja-JP" altLang="en-US" sz="2000" dirty="0"/>
              <a:t>←</a:t>
            </a:r>
            <a:r>
              <a:rPr lang="en-US" sz="2000" dirty="0" smtClean="0"/>
              <a:t> Extractive Summarization  Features</a:t>
            </a:r>
          </a:p>
        </p:txBody>
      </p:sp>
      <p:sp>
        <p:nvSpPr>
          <p:cNvPr id="8" name="TextBox 7"/>
          <p:cNvSpPr txBox="1"/>
          <p:nvPr/>
        </p:nvSpPr>
        <p:spPr>
          <a:xfrm>
            <a:off x="3828144" y="4575130"/>
            <a:ext cx="3001143" cy="400110"/>
          </a:xfrm>
          <a:prstGeom prst="rect">
            <a:avLst/>
          </a:prstGeom>
          <a:noFill/>
        </p:spPr>
        <p:txBody>
          <a:bodyPr wrap="none" rtlCol="0">
            <a:spAutoFit/>
          </a:bodyPr>
          <a:lstStyle/>
          <a:p>
            <a:r>
              <a:rPr lang="ja-JP" altLang="en-US" sz="2000" dirty="0" smtClean="0"/>
              <a:t>← </a:t>
            </a:r>
            <a:r>
              <a:rPr lang="en-US" altLang="ja-JP" sz="2000" dirty="0" smtClean="0"/>
              <a:t>Modeling  Dialogue Acts</a:t>
            </a:r>
            <a:endParaRPr lang="en-US" sz="2000" dirty="0"/>
          </a:p>
        </p:txBody>
      </p:sp>
      <p:sp>
        <p:nvSpPr>
          <p:cNvPr id="9" name="TextBox 8"/>
          <p:cNvSpPr txBox="1"/>
          <p:nvPr/>
        </p:nvSpPr>
        <p:spPr>
          <a:xfrm>
            <a:off x="3910522" y="5384673"/>
            <a:ext cx="2752741" cy="400110"/>
          </a:xfrm>
          <a:prstGeom prst="rect">
            <a:avLst/>
          </a:prstGeom>
          <a:noFill/>
        </p:spPr>
        <p:txBody>
          <a:bodyPr wrap="none" rtlCol="0">
            <a:spAutoFit/>
          </a:bodyPr>
          <a:lstStyle/>
          <a:p>
            <a:r>
              <a:rPr lang="ja-JP" altLang="en-US" sz="2000" dirty="0"/>
              <a:t>←</a:t>
            </a:r>
            <a:r>
              <a:rPr lang="en-US" sz="2000" dirty="0" smtClean="0"/>
              <a:t> Dialogue Act Features</a:t>
            </a:r>
            <a:endParaRPr lang="en-US" sz="2000" dirty="0"/>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26368" y="4536325"/>
            <a:ext cx="3048001" cy="122989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1" name="TextBox 10"/>
          <p:cNvSpPr txBox="1"/>
          <p:nvPr/>
        </p:nvSpPr>
        <p:spPr>
          <a:xfrm>
            <a:off x="1578542" y="6106613"/>
            <a:ext cx="4524893" cy="400110"/>
          </a:xfrm>
          <a:prstGeom prst="rect">
            <a:avLst/>
          </a:prstGeom>
          <a:noFill/>
        </p:spPr>
        <p:txBody>
          <a:bodyPr wrap="none" rtlCol="0">
            <a:spAutoFit/>
          </a:bodyPr>
          <a:lstStyle/>
          <a:p>
            <a:r>
              <a:rPr lang="en-US" altLang="ja-JP" sz="2000" b="1" dirty="0" smtClean="0"/>
              <a:t>Linear-chain CRF for Dialog Act Modeling</a:t>
            </a:r>
            <a:endParaRPr lang="en-US" sz="2000" b="1" dirty="0"/>
          </a:p>
        </p:txBody>
      </p:sp>
      <p:sp>
        <p:nvSpPr>
          <p:cNvPr id="12" name="TextBox 11"/>
          <p:cNvSpPr txBox="1"/>
          <p:nvPr/>
        </p:nvSpPr>
        <p:spPr>
          <a:xfrm>
            <a:off x="1578542" y="3903287"/>
            <a:ext cx="5065874" cy="400110"/>
          </a:xfrm>
          <a:prstGeom prst="rect">
            <a:avLst/>
          </a:prstGeom>
          <a:noFill/>
        </p:spPr>
        <p:txBody>
          <a:bodyPr wrap="none" rtlCol="0">
            <a:spAutoFit/>
          </a:bodyPr>
          <a:lstStyle/>
          <a:p>
            <a:r>
              <a:rPr lang="en-US" altLang="ja-JP" sz="2000" b="1" dirty="0" smtClean="0"/>
              <a:t>Linear-chain CRF for Extractive Summarization</a:t>
            </a:r>
            <a:endParaRPr lang="en-US" sz="2000" b="1" dirty="0"/>
          </a:p>
        </p:txBody>
      </p:sp>
    </p:spTree>
    <p:extLst>
      <p:ext uri="{BB962C8B-B14F-4D97-AF65-F5344CB8AC3E}">
        <p14:creationId xmlns:p14="http://schemas.microsoft.com/office/powerpoint/2010/main" xmlns="" val="3119759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lgn="ctr">
              <a:buNone/>
            </a:pPr>
            <a:r>
              <a:rPr lang="en" dirty="0">
                <a:solidFill>
                  <a:schemeClr val="tx2"/>
                </a:solidFill>
              </a:rPr>
              <a:t>Evaluation </a:t>
            </a:r>
            <a:r>
              <a:rPr lang="en" dirty="0" smtClean="0">
                <a:solidFill>
                  <a:schemeClr val="tx2"/>
                </a:solidFill>
              </a:rPr>
              <a:t>Metrics</a:t>
            </a:r>
            <a:endParaRPr lang="en" sz="3200" dirty="0">
              <a:solidFill>
                <a:schemeClr val="tx2"/>
              </a:solidFill>
            </a:endParaRPr>
          </a:p>
        </p:txBody>
      </p:sp>
      <p:sp>
        <p:nvSpPr>
          <p:cNvPr id="111" name="Shape 111"/>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38100" lvl="0" indent="0" rtl="0">
              <a:lnSpc>
                <a:spcPct val="150000"/>
              </a:lnSpc>
              <a:spcBef>
                <a:spcPts val="0"/>
              </a:spcBef>
              <a:buClr>
                <a:schemeClr val="dk1"/>
              </a:buClr>
              <a:buSzPct val="100000"/>
              <a:buNone/>
            </a:pPr>
            <a:r>
              <a:rPr lang="en" sz="2400" dirty="0" smtClean="0">
                <a:solidFill>
                  <a:srgbClr val="000000"/>
                </a:solidFill>
              </a:rPr>
              <a:t>Extractive Summarization:</a:t>
            </a:r>
          </a:p>
          <a:p>
            <a:pPr marL="857250" lvl="1" indent="-419100">
              <a:lnSpc>
                <a:spcPct val="150000"/>
              </a:lnSpc>
              <a:spcBef>
                <a:spcPts val="0"/>
              </a:spcBef>
              <a:buClr>
                <a:schemeClr val="dk1"/>
              </a:buClr>
              <a:buSzPct val="100000"/>
              <a:buFont typeface="Wingdings" pitchFamily="2" charset="2"/>
              <a:buChar char="q"/>
            </a:pPr>
            <a:r>
              <a:rPr lang="en" sz="2000" b="1" dirty="0" smtClean="0">
                <a:solidFill>
                  <a:srgbClr val="000000"/>
                </a:solidFill>
              </a:rPr>
              <a:t>F-measure</a:t>
            </a:r>
            <a:r>
              <a:rPr lang="en" sz="2000" dirty="0" smtClean="0">
                <a:solidFill>
                  <a:srgbClr val="000000"/>
                </a:solidFill>
              </a:rPr>
              <a:t> to compare the result.</a:t>
            </a:r>
            <a:endParaRPr lang="en" sz="2400" dirty="0" smtClean="0">
              <a:solidFill>
                <a:srgbClr val="000000"/>
              </a:solidFill>
            </a:endParaRPr>
          </a:p>
          <a:p>
            <a:pPr marL="38100" lvl="0" indent="0" rtl="0">
              <a:lnSpc>
                <a:spcPct val="150000"/>
              </a:lnSpc>
              <a:spcBef>
                <a:spcPts val="0"/>
              </a:spcBef>
              <a:buClr>
                <a:schemeClr val="dk1"/>
              </a:buClr>
              <a:buSzPct val="100000"/>
              <a:buNone/>
            </a:pPr>
            <a:r>
              <a:rPr lang="en" sz="2400" dirty="0" smtClean="0">
                <a:solidFill>
                  <a:srgbClr val="000000"/>
                </a:solidFill>
              </a:rPr>
              <a:t>Dialogue Act Modeling: </a:t>
            </a:r>
          </a:p>
          <a:p>
            <a:pPr marL="781050" lvl="1">
              <a:lnSpc>
                <a:spcPct val="150000"/>
              </a:lnSpc>
              <a:spcBef>
                <a:spcPts val="0"/>
              </a:spcBef>
              <a:buClr>
                <a:schemeClr val="dk1"/>
              </a:buClr>
              <a:buSzPct val="100000"/>
              <a:buFont typeface="Wingdings" pitchFamily="2" charset="2"/>
              <a:buChar char="q"/>
            </a:pPr>
            <a:r>
              <a:rPr lang="en" sz="2000" b="1" dirty="0" smtClean="0">
                <a:solidFill>
                  <a:srgbClr val="000000"/>
                </a:solidFill>
              </a:rPr>
              <a:t>Accuracy </a:t>
            </a:r>
            <a:r>
              <a:rPr lang="en" sz="2000" dirty="0" smtClean="0">
                <a:solidFill>
                  <a:srgbClr val="000000"/>
                </a:solidFill>
              </a:rPr>
              <a:t>to </a:t>
            </a:r>
            <a:r>
              <a:rPr lang="en" sz="2000" dirty="0">
                <a:solidFill>
                  <a:srgbClr val="000000"/>
                </a:solidFill>
              </a:rPr>
              <a:t>compare the </a:t>
            </a:r>
            <a:r>
              <a:rPr lang="en" sz="2000" dirty="0" smtClean="0">
                <a:solidFill>
                  <a:srgbClr val="000000"/>
                </a:solidFill>
              </a:rPr>
              <a:t>result.</a:t>
            </a:r>
            <a:endParaRPr lang="en" sz="2400" dirty="0" smtClean="0">
              <a:solidFill>
                <a:srgbClr val="000000"/>
              </a:solidFill>
            </a:endParaRPr>
          </a:p>
          <a:p>
            <a:pPr marL="38100" lvl="0" indent="0">
              <a:lnSpc>
                <a:spcPct val="150000"/>
              </a:lnSpc>
              <a:buClr>
                <a:schemeClr val="dk1"/>
              </a:buClr>
              <a:buSzPct val="100000"/>
              <a:buNone/>
            </a:pPr>
            <a:r>
              <a:rPr lang="en" sz="2400" dirty="0" smtClean="0">
                <a:solidFill>
                  <a:srgbClr val="000000"/>
                </a:solidFill>
              </a:rPr>
              <a:t>Report effective features.</a:t>
            </a:r>
            <a:endParaRPr lang="en" sz="2400" dirty="0">
              <a:solidFill>
                <a:srgbClr val="000000"/>
              </a:solidFill>
            </a:endParaRPr>
          </a:p>
        </p:txBody>
      </p:sp>
      <p:sp>
        <p:nvSpPr>
          <p:cNvPr id="4"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14</a:t>
            </a:fld>
            <a:endParaRPr lang="en-US" dirty="0">
              <a:solidFill>
                <a:schemeClr val="bg2">
                  <a:lumMod val="75000"/>
                </a:schemeClr>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0999" y="4847001"/>
            <a:ext cx="3178709" cy="1523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4"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410200" y="5040173"/>
            <a:ext cx="2819400" cy="113765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Left-Right Arrow 1"/>
          <p:cNvSpPr/>
          <p:nvPr/>
        </p:nvSpPr>
        <p:spPr>
          <a:xfrm>
            <a:off x="3733800" y="5294080"/>
            <a:ext cx="1403350" cy="484632"/>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compare</a:t>
            </a:r>
            <a:endParaRPr lang="en-US" dirty="0">
              <a:solidFill>
                <a:schemeClr val="tx1"/>
              </a:solidFill>
            </a:endParaRPr>
          </a:p>
        </p:txBody>
      </p:sp>
    </p:spTree>
    <p:extLst>
      <p:ext uri="{BB962C8B-B14F-4D97-AF65-F5344CB8AC3E}">
        <p14:creationId xmlns:p14="http://schemas.microsoft.com/office/powerpoint/2010/main" xmlns="" val="441356288"/>
      </p:ext>
    </p:extLst>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a:bodyPr>
          <a:lstStyle/>
          <a:p>
            <a:r>
              <a:rPr lang="en-US" sz="2400" dirty="0"/>
              <a:t>For all experiments, we train and test 5</a:t>
            </a:r>
            <a:r>
              <a:rPr lang="en-US" sz="2400" dirty="0" smtClean="0"/>
              <a:t> </a:t>
            </a:r>
            <a:r>
              <a:rPr lang="en-US" sz="2400" dirty="0"/>
              <a:t>times on the same training and test dataset and calculate the average of </a:t>
            </a:r>
            <a:r>
              <a:rPr lang="en-US" sz="2400" dirty="0" smtClean="0"/>
              <a:t>them.</a:t>
            </a:r>
          </a:p>
          <a:p>
            <a:endParaRPr lang="en-US" sz="2400" dirty="0"/>
          </a:p>
          <a:p>
            <a:endParaRPr lang="en-US" sz="2400" dirty="0" smtClean="0"/>
          </a:p>
          <a:p>
            <a:pPr marL="0" indent="0">
              <a:buNone/>
            </a:pPr>
            <a:endParaRPr lang="en-US" sz="2400" dirty="0"/>
          </a:p>
          <a:p>
            <a:pPr marL="0" indent="0">
              <a:buNone/>
            </a:pPr>
            <a:endParaRPr lang="en-US" sz="2400" dirty="0"/>
          </a:p>
          <a:p>
            <a:pPr marL="0" indent="0">
              <a:buNone/>
            </a:pPr>
            <a:endParaRPr lang="en-US" sz="2400" dirty="0" smtClean="0"/>
          </a:p>
          <a:p>
            <a:pPr marL="0" indent="0">
              <a:buNone/>
            </a:pPr>
            <a:endParaRPr lang="en-US" sz="2400" dirty="0"/>
          </a:p>
          <a:p>
            <a:endParaRPr lang="en-US" sz="2400" dirty="0" smtClean="0"/>
          </a:p>
          <a:p>
            <a:pPr>
              <a:buFont typeface="Wingdings" pitchFamily="2" charset="2"/>
              <a:buChar char="q"/>
            </a:pPr>
            <a:r>
              <a:rPr lang="en-US" sz="2400" dirty="0"/>
              <a:t>3</a:t>
            </a:r>
            <a:r>
              <a:rPr lang="en-US" sz="2400" dirty="0" smtClean="0"/>
              <a:t>% improvement </a:t>
            </a:r>
            <a:r>
              <a:rPr lang="en-US" sz="2400" dirty="0"/>
              <a:t>in </a:t>
            </a:r>
            <a:r>
              <a:rPr lang="en-US" sz="2400" dirty="0" smtClean="0"/>
              <a:t>F-measure.  </a:t>
            </a:r>
            <a:endParaRPr lang="en-US" sz="2400" dirty="0"/>
          </a:p>
          <a:p>
            <a:pPr>
              <a:buFont typeface="Wingdings" pitchFamily="2" charset="2"/>
              <a:buChar char="q"/>
            </a:pPr>
            <a:r>
              <a:rPr lang="en-US" sz="2400" dirty="0" smtClean="0"/>
              <a:t>8 </a:t>
            </a:r>
            <a:r>
              <a:rPr lang="en-US" sz="2400" dirty="0"/>
              <a:t>% improvement in recall. </a:t>
            </a:r>
            <a:endParaRPr lang="en-US" sz="2400" dirty="0" smtClean="0"/>
          </a:p>
        </p:txBody>
      </p:sp>
      <p:graphicFrame>
        <p:nvGraphicFramePr>
          <p:cNvPr id="4" name="Table 3"/>
          <p:cNvGraphicFramePr>
            <a:graphicFrameLocks noGrp="1"/>
          </p:cNvGraphicFramePr>
          <p:nvPr>
            <p:extLst>
              <p:ext uri="{D42A27DB-BD31-4B8C-83A1-F6EECF244321}">
                <p14:modId xmlns:p14="http://schemas.microsoft.com/office/powerpoint/2010/main" xmlns="" val="4230212557"/>
              </p:ext>
            </p:extLst>
          </p:nvPr>
        </p:nvGraphicFramePr>
        <p:xfrm>
          <a:off x="1904999" y="2826108"/>
          <a:ext cx="4572000" cy="2470912"/>
        </p:xfrm>
        <a:graphic>
          <a:graphicData uri="http://schemas.openxmlformats.org/drawingml/2006/table">
            <a:tbl>
              <a:tblPr>
                <a:tableStyleId>{8799B23B-EC83-4686-B30A-512413B5E67A}</a:tableStyleId>
              </a:tblPr>
              <a:tblGrid>
                <a:gridCol w="1786597"/>
                <a:gridCol w="1519311"/>
                <a:gridCol w="1266092"/>
              </a:tblGrid>
              <a:tr h="617728">
                <a:tc>
                  <a:txBody>
                    <a:bodyPr/>
                    <a:lstStyle/>
                    <a:p>
                      <a:pPr marL="0" marR="0">
                        <a:lnSpc>
                          <a:spcPct val="115000"/>
                        </a:lnSpc>
                        <a:spcBef>
                          <a:spcPts val="0"/>
                        </a:spcBef>
                        <a:spcAft>
                          <a:spcPts val="0"/>
                        </a:spcAft>
                      </a:pPr>
                      <a:r>
                        <a:rPr lang="en-US" sz="2800" dirty="0">
                          <a:effectLst/>
                        </a:rPr>
                        <a:t> </a:t>
                      </a:r>
                      <a:endParaRPr lang="en-US" sz="2800" dirty="0">
                        <a:solidFill>
                          <a:srgbClr val="000000"/>
                        </a:solidFill>
                        <a:effectLst/>
                        <a:latin typeface="Arial"/>
                        <a:ea typeface="Arial"/>
                      </a:endParaRPr>
                    </a:p>
                  </a:txBody>
                  <a:tcPr marL="63500" marR="63500" marT="63500" marB="63500">
                    <a:solidFill>
                      <a:schemeClr val="accent3">
                        <a:lumMod val="40000"/>
                        <a:lumOff val="60000"/>
                      </a:schemeClr>
                    </a:solidFill>
                  </a:tcPr>
                </a:tc>
                <a:tc>
                  <a:txBody>
                    <a:bodyPr/>
                    <a:lstStyle/>
                    <a:p>
                      <a:pPr marL="0" marR="0">
                        <a:lnSpc>
                          <a:spcPct val="115000"/>
                        </a:lnSpc>
                        <a:spcBef>
                          <a:spcPts val="0"/>
                        </a:spcBef>
                        <a:spcAft>
                          <a:spcPts val="0"/>
                        </a:spcAft>
                      </a:pPr>
                      <a:r>
                        <a:rPr lang="en-US" sz="2800" b="1" dirty="0">
                          <a:effectLst/>
                        </a:rPr>
                        <a:t>DCRF</a:t>
                      </a:r>
                      <a:endParaRPr lang="en-US" sz="2800" b="1" dirty="0">
                        <a:solidFill>
                          <a:srgbClr val="000000"/>
                        </a:solidFill>
                        <a:effectLst/>
                        <a:latin typeface="Arial"/>
                        <a:ea typeface="Arial"/>
                      </a:endParaRPr>
                    </a:p>
                  </a:txBody>
                  <a:tcPr marL="63500" marR="63500" marT="63500" marB="63500">
                    <a:solidFill>
                      <a:schemeClr val="accent3">
                        <a:lumMod val="40000"/>
                        <a:lumOff val="60000"/>
                      </a:schemeClr>
                    </a:solidFill>
                  </a:tcPr>
                </a:tc>
                <a:tc>
                  <a:txBody>
                    <a:bodyPr/>
                    <a:lstStyle/>
                    <a:p>
                      <a:pPr marL="0" marR="0">
                        <a:lnSpc>
                          <a:spcPct val="115000"/>
                        </a:lnSpc>
                        <a:spcBef>
                          <a:spcPts val="0"/>
                        </a:spcBef>
                        <a:spcAft>
                          <a:spcPts val="0"/>
                        </a:spcAft>
                      </a:pPr>
                      <a:r>
                        <a:rPr lang="en-US" sz="2800" b="1" dirty="0">
                          <a:effectLst/>
                        </a:rPr>
                        <a:t>CRF</a:t>
                      </a:r>
                      <a:endParaRPr lang="en-US" sz="2800" b="1" dirty="0">
                        <a:solidFill>
                          <a:srgbClr val="000000"/>
                        </a:solidFill>
                        <a:effectLst/>
                        <a:latin typeface="Arial"/>
                        <a:ea typeface="Arial"/>
                      </a:endParaRPr>
                    </a:p>
                  </a:txBody>
                  <a:tcPr marL="63500" marR="63500" marT="63500" marB="63500">
                    <a:solidFill>
                      <a:schemeClr val="accent3">
                        <a:lumMod val="40000"/>
                        <a:lumOff val="60000"/>
                      </a:schemeClr>
                    </a:solidFill>
                  </a:tcPr>
                </a:tc>
              </a:tr>
              <a:tr h="590550">
                <a:tc>
                  <a:txBody>
                    <a:bodyPr/>
                    <a:lstStyle/>
                    <a:p>
                      <a:pPr marL="0" marR="0">
                        <a:lnSpc>
                          <a:spcPct val="115000"/>
                        </a:lnSpc>
                        <a:spcBef>
                          <a:spcPts val="0"/>
                        </a:spcBef>
                        <a:spcAft>
                          <a:spcPts val="0"/>
                        </a:spcAft>
                      </a:pPr>
                      <a:r>
                        <a:rPr lang="en-US" sz="2800">
                          <a:effectLst/>
                        </a:rPr>
                        <a:t>F-measure</a:t>
                      </a:r>
                      <a:endParaRPr lang="en-US" sz="280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2800" b="1" dirty="0">
                          <a:effectLst/>
                        </a:rPr>
                        <a:t>0.49</a:t>
                      </a:r>
                      <a:endParaRPr lang="en-US" sz="2800" b="1" dirty="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2800">
                          <a:effectLst/>
                        </a:rPr>
                        <a:t>0.46</a:t>
                      </a:r>
                      <a:endParaRPr lang="en-US" sz="2800">
                        <a:solidFill>
                          <a:srgbClr val="000000"/>
                        </a:solidFill>
                        <a:effectLst/>
                        <a:latin typeface="Arial"/>
                        <a:ea typeface="Arial"/>
                      </a:endParaRPr>
                    </a:p>
                  </a:txBody>
                  <a:tcPr marL="63500" marR="63500" marT="63500" marB="63500"/>
                </a:tc>
              </a:tr>
              <a:tr h="590550">
                <a:tc>
                  <a:txBody>
                    <a:bodyPr/>
                    <a:lstStyle/>
                    <a:p>
                      <a:pPr marL="0" marR="0">
                        <a:lnSpc>
                          <a:spcPct val="115000"/>
                        </a:lnSpc>
                        <a:spcBef>
                          <a:spcPts val="0"/>
                        </a:spcBef>
                        <a:spcAft>
                          <a:spcPts val="0"/>
                        </a:spcAft>
                      </a:pPr>
                      <a:r>
                        <a:rPr lang="en-US" sz="2800">
                          <a:effectLst/>
                        </a:rPr>
                        <a:t>Precision</a:t>
                      </a:r>
                      <a:endParaRPr lang="en-US" sz="280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2800" dirty="0">
                          <a:effectLst/>
                        </a:rPr>
                        <a:t>0.53</a:t>
                      </a:r>
                      <a:endParaRPr lang="en-US" sz="2800" dirty="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2800" b="1" dirty="0">
                          <a:effectLst/>
                        </a:rPr>
                        <a:t>0.54</a:t>
                      </a:r>
                      <a:endParaRPr lang="en-US" sz="2800" b="1" dirty="0">
                        <a:solidFill>
                          <a:srgbClr val="000000"/>
                        </a:solidFill>
                        <a:effectLst/>
                        <a:latin typeface="Arial"/>
                        <a:ea typeface="Arial"/>
                      </a:endParaRPr>
                    </a:p>
                  </a:txBody>
                  <a:tcPr marL="63500" marR="63500" marT="63500" marB="63500"/>
                </a:tc>
              </a:tr>
              <a:tr h="590550">
                <a:tc>
                  <a:txBody>
                    <a:bodyPr/>
                    <a:lstStyle/>
                    <a:p>
                      <a:pPr marL="0" marR="0">
                        <a:lnSpc>
                          <a:spcPct val="115000"/>
                        </a:lnSpc>
                        <a:spcBef>
                          <a:spcPts val="0"/>
                        </a:spcBef>
                        <a:spcAft>
                          <a:spcPts val="0"/>
                        </a:spcAft>
                      </a:pPr>
                      <a:r>
                        <a:rPr lang="en-US" sz="2800" dirty="0">
                          <a:effectLst/>
                        </a:rPr>
                        <a:t>Recall</a:t>
                      </a:r>
                      <a:endParaRPr lang="en-US" sz="2800" dirty="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2800" b="1" dirty="0">
                          <a:effectLst/>
                        </a:rPr>
                        <a:t>0.46</a:t>
                      </a:r>
                      <a:endParaRPr lang="en-US" sz="2800" b="1" dirty="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2800" dirty="0">
                          <a:effectLst/>
                        </a:rPr>
                        <a:t>0.38</a:t>
                      </a:r>
                      <a:endParaRPr lang="en-US" sz="2800" dirty="0">
                        <a:solidFill>
                          <a:srgbClr val="000000"/>
                        </a:solidFill>
                        <a:effectLst/>
                        <a:latin typeface="Arial"/>
                        <a:ea typeface="Arial"/>
                      </a:endParaRPr>
                    </a:p>
                  </a:txBody>
                  <a:tcPr marL="63500" marR="63500" marT="63500" marB="63500"/>
                </a:tc>
              </a:tr>
            </a:tbl>
          </a:graphicData>
        </a:graphic>
      </p:graphicFrame>
      <p:sp>
        <p:nvSpPr>
          <p:cNvPr id="2" name="Title 1"/>
          <p:cNvSpPr>
            <a:spLocks noGrp="1"/>
          </p:cNvSpPr>
          <p:nvPr>
            <p:ph type="title"/>
          </p:nvPr>
        </p:nvSpPr>
        <p:spPr/>
        <p:txBody>
          <a:bodyPr>
            <a:normAutofit fontScale="90000"/>
          </a:bodyPr>
          <a:lstStyle/>
          <a:p>
            <a:r>
              <a:rPr lang="en-US" dirty="0">
                <a:solidFill>
                  <a:schemeClr val="tx2"/>
                </a:solidFill>
              </a:rPr>
              <a:t>Comparison of extractive summarization </a:t>
            </a:r>
            <a:r>
              <a:rPr lang="en-US" dirty="0" smtClean="0">
                <a:solidFill>
                  <a:schemeClr val="tx2"/>
                </a:solidFill>
              </a:rPr>
              <a:t>performances</a:t>
            </a:r>
            <a:endParaRPr lang="en-US" dirty="0">
              <a:solidFill>
                <a:schemeClr val="tx2"/>
              </a:solidFill>
            </a:endParaRPr>
          </a:p>
        </p:txBody>
      </p:sp>
      <p:sp>
        <p:nvSpPr>
          <p:cNvPr id="5"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15</a:t>
            </a:fld>
            <a:endParaRPr lang="en-US" dirty="0">
              <a:solidFill>
                <a:schemeClr val="bg2">
                  <a:lumMod val="75000"/>
                </a:schemeClr>
              </a:solidFill>
            </a:endParaRPr>
          </a:p>
        </p:txBody>
      </p:sp>
      <p:sp>
        <p:nvSpPr>
          <p:cNvPr id="7" name="Rounded Rectangle 6"/>
          <p:cNvSpPr/>
          <p:nvPr/>
        </p:nvSpPr>
        <p:spPr>
          <a:xfrm>
            <a:off x="1872343" y="3443514"/>
            <a:ext cx="4648201" cy="64170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1904997" y="4646111"/>
            <a:ext cx="4648201" cy="64170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79584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2"/>
                </a:solidFill>
              </a:rPr>
              <a:t>Comparison of dialogue act modeling </a:t>
            </a:r>
            <a:r>
              <a:rPr lang="en-US" dirty="0" smtClean="0">
                <a:solidFill>
                  <a:schemeClr val="tx2"/>
                </a:solidFill>
              </a:rPr>
              <a:t>performances</a:t>
            </a:r>
            <a:endParaRPr lang="en-US" dirty="0">
              <a:solidFill>
                <a:schemeClr val="tx2"/>
              </a:solidFill>
            </a:endParaRPr>
          </a:p>
        </p:txBody>
      </p:sp>
      <p:sp>
        <p:nvSpPr>
          <p:cNvPr id="3" name="Text Placeholder 2"/>
          <p:cNvSpPr>
            <a:spLocks noGrp="1"/>
          </p:cNvSpPr>
          <p:nvPr>
            <p:ph type="body" idx="1"/>
          </p:nvPr>
        </p:nvSpPr>
        <p:spPr/>
        <p:txBody>
          <a:bodyPr>
            <a:normAutofit/>
          </a:bodyPr>
          <a:lstStyle/>
          <a:p>
            <a:pPr>
              <a:spcBef>
                <a:spcPts val="0"/>
              </a:spcBef>
              <a:buFont typeface="Wingdings" pitchFamily="2" charset="2"/>
              <a:buChar char="q"/>
              <a:defRPr/>
            </a:pPr>
            <a:endParaRPr lang="en-US" sz="2400" dirty="0" smtClean="0"/>
          </a:p>
          <a:p>
            <a:pPr>
              <a:spcBef>
                <a:spcPts val="0"/>
              </a:spcBef>
              <a:buFont typeface="Wingdings" pitchFamily="2" charset="2"/>
              <a:buChar char="q"/>
              <a:defRPr/>
            </a:pPr>
            <a:endParaRPr lang="en-US" sz="2400" dirty="0"/>
          </a:p>
          <a:p>
            <a:pPr>
              <a:spcBef>
                <a:spcPts val="0"/>
              </a:spcBef>
              <a:buFont typeface="Wingdings" pitchFamily="2" charset="2"/>
              <a:buChar char="q"/>
              <a:defRPr/>
            </a:pPr>
            <a:endParaRPr lang="en-US" sz="2400" dirty="0" smtClean="0"/>
          </a:p>
          <a:p>
            <a:pPr>
              <a:spcBef>
                <a:spcPts val="0"/>
              </a:spcBef>
              <a:buFont typeface="Wingdings" pitchFamily="2" charset="2"/>
              <a:buChar char="q"/>
              <a:defRPr/>
            </a:pPr>
            <a:endParaRPr lang="en-US" sz="2400" dirty="0"/>
          </a:p>
          <a:p>
            <a:pPr>
              <a:spcBef>
                <a:spcPts val="0"/>
              </a:spcBef>
              <a:buFont typeface="Wingdings" pitchFamily="2" charset="2"/>
              <a:buChar char="q"/>
              <a:defRPr/>
            </a:pPr>
            <a:endParaRPr lang="en-US" sz="2400" dirty="0" smtClean="0"/>
          </a:p>
          <a:p>
            <a:pPr>
              <a:spcBef>
                <a:spcPts val="0"/>
              </a:spcBef>
              <a:buFont typeface="Wingdings" pitchFamily="2" charset="2"/>
              <a:buChar char="q"/>
              <a:defRPr/>
            </a:pPr>
            <a:endParaRPr lang="en-US" sz="2400" dirty="0"/>
          </a:p>
          <a:p>
            <a:pPr>
              <a:spcBef>
                <a:spcPts val="0"/>
              </a:spcBef>
              <a:buFont typeface="Wingdings" pitchFamily="2" charset="2"/>
              <a:buChar char="q"/>
              <a:defRPr/>
            </a:pPr>
            <a:endParaRPr lang="en-US" sz="2400" dirty="0" smtClean="0"/>
          </a:p>
          <a:p>
            <a:pPr>
              <a:spcBef>
                <a:spcPts val="0"/>
              </a:spcBef>
              <a:buFont typeface="Wingdings" pitchFamily="2" charset="2"/>
              <a:buChar char="q"/>
              <a:defRPr/>
            </a:pPr>
            <a:endParaRPr lang="en-US" sz="2400" dirty="0" smtClean="0"/>
          </a:p>
          <a:p>
            <a:pPr>
              <a:spcBef>
                <a:spcPts val="0"/>
              </a:spcBef>
              <a:buFont typeface="Wingdings" pitchFamily="2" charset="2"/>
              <a:buChar char="q"/>
              <a:defRPr/>
            </a:pPr>
            <a:endParaRPr lang="en-US" sz="2400" dirty="0"/>
          </a:p>
          <a:p>
            <a:pPr>
              <a:spcBef>
                <a:spcPts val="0"/>
              </a:spcBef>
              <a:buFont typeface="Wingdings" pitchFamily="2" charset="2"/>
              <a:buChar char="q"/>
              <a:defRPr/>
            </a:pPr>
            <a:r>
              <a:rPr lang="en-US" sz="2400" dirty="0"/>
              <a:t>O</a:t>
            </a:r>
            <a:r>
              <a:rPr lang="en-US" sz="2400" dirty="0" smtClean="0"/>
              <a:t>verall </a:t>
            </a:r>
            <a:r>
              <a:rPr lang="en-US" sz="2400" dirty="0"/>
              <a:t>accuracy improves by 3% on average.  </a:t>
            </a:r>
            <a:endParaRPr lang="en-US" sz="2400" dirty="0" smtClean="0"/>
          </a:p>
          <a:p>
            <a:pPr marL="0" indent="0">
              <a:spcBef>
                <a:spcPts val="0"/>
              </a:spcBef>
              <a:buNone/>
              <a:defRPr/>
            </a:pPr>
            <a:r>
              <a:rPr lang="en-US" sz="2400" dirty="0" smtClean="0"/>
              <a:t>But…</a:t>
            </a:r>
            <a:endParaRPr lang="en-US" sz="2400" dirty="0"/>
          </a:p>
          <a:p>
            <a:pPr>
              <a:spcBef>
                <a:spcPts val="0"/>
              </a:spcBef>
              <a:buFont typeface="Wingdings" pitchFamily="2" charset="2"/>
              <a:buChar char="q"/>
              <a:defRPr/>
            </a:pPr>
            <a:r>
              <a:rPr lang="en-US" sz="2400" dirty="0" smtClean="0"/>
              <a:t>Because </a:t>
            </a:r>
            <a:r>
              <a:rPr lang="en-US" sz="2400" dirty="0"/>
              <a:t>of the small labeled dataset, we </a:t>
            </a:r>
            <a:r>
              <a:rPr lang="en-US" sz="2400" dirty="0" smtClean="0"/>
              <a:t>observe </a:t>
            </a:r>
            <a:r>
              <a:rPr lang="en-US" sz="2400" dirty="0"/>
              <a:t>low accuracies for some dialogue acts (e.g., Su and </a:t>
            </a:r>
            <a:r>
              <a:rPr lang="en-US" sz="2400" dirty="0" smtClean="0"/>
              <a:t>R).  </a:t>
            </a: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xmlns="" val="4037155593"/>
              </p:ext>
            </p:extLst>
          </p:nvPr>
        </p:nvGraphicFramePr>
        <p:xfrm>
          <a:off x="2133600" y="1600201"/>
          <a:ext cx="4337050" cy="3231374"/>
        </p:xfrm>
        <a:graphic>
          <a:graphicData uri="http://schemas.openxmlformats.org/drawingml/2006/table">
            <a:tbl>
              <a:tblPr>
                <a:tableStyleId>{E8B1032C-EA38-4F05-BA0D-38AFFFC7BED3}</a:tableStyleId>
              </a:tblPr>
              <a:tblGrid>
                <a:gridCol w="2116584"/>
                <a:gridCol w="1168666"/>
                <a:gridCol w="1051800"/>
              </a:tblGrid>
              <a:tr h="501285">
                <a:tc>
                  <a:txBody>
                    <a:bodyPr/>
                    <a:lstStyle/>
                    <a:p>
                      <a:pPr marL="0" marR="0">
                        <a:lnSpc>
                          <a:spcPct val="115000"/>
                        </a:lnSpc>
                        <a:spcBef>
                          <a:spcPts val="0"/>
                        </a:spcBef>
                        <a:spcAft>
                          <a:spcPts val="0"/>
                        </a:spcAft>
                      </a:pPr>
                      <a:r>
                        <a:rPr lang="en-US" sz="1800" dirty="0">
                          <a:effectLst/>
                        </a:rPr>
                        <a:t> </a:t>
                      </a:r>
                      <a:endParaRPr lang="en-US" sz="1800" dirty="0">
                        <a:solidFill>
                          <a:srgbClr val="000000"/>
                        </a:solidFill>
                        <a:effectLst/>
                        <a:latin typeface="Arial"/>
                        <a:ea typeface="Arial"/>
                      </a:endParaRPr>
                    </a:p>
                  </a:txBody>
                  <a:tcPr marL="63500" marR="63500" marT="63500" marB="63500">
                    <a:solidFill>
                      <a:schemeClr val="accent6">
                        <a:lumMod val="20000"/>
                        <a:lumOff val="80000"/>
                      </a:schemeClr>
                    </a:solidFill>
                  </a:tcPr>
                </a:tc>
                <a:tc>
                  <a:txBody>
                    <a:bodyPr/>
                    <a:lstStyle/>
                    <a:p>
                      <a:pPr marL="0" marR="0">
                        <a:lnSpc>
                          <a:spcPct val="115000"/>
                        </a:lnSpc>
                        <a:spcBef>
                          <a:spcPts val="0"/>
                        </a:spcBef>
                        <a:spcAft>
                          <a:spcPts val="0"/>
                        </a:spcAft>
                      </a:pPr>
                      <a:r>
                        <a:rPr lang="en-US" sz="1800" dirty="0">
                          <a:effectLst/>
                        </a:rPr>
                        <a:t>DCRF</a:t>
                      </a:r>
                      <a:endParaRPr lang="en-US" sz="1800" dirty="0">
                        <a:solidFill>
                          <a:srgbClr val="000000"/>
                        </a:solidFill>
                        <a:effectLst/>
                        <a:latin typeface="Arial"/>
                        <a:ea typeface="Arial"/>
                      </a:endParaRPr>
                    </a:p>
                  </a:txBody>
                  <a:tcPr marL="63500" marR="63500" marT="63500" marB="63500">
                    <a:solidFill>
                      <a:schemeClr val="accent6">
                        <a:lumMod val="20000"/>
                        <a:lumOff val="80000"/>
                      </a:schemeClr>
                    </a:solidFill>
                  </a:tcPr>
                </a:tc>
                <a:tc>
                  <a:txBody>
                    <a:bodyPr/>
                    <a:lstStyle/>
                    <a:p>
                      <a:pPr marL="0" marR="0">
                        <a:lnSpc>
                          <a:spcPct val="115000"/>
                        </a:lnSpc>
                        <a:spcBef>
                          <a:spcPts val="0"/>
                        </a:spcBef>
                        <a:spcAft>
                          <a:spcPts val="0"/>
                        </a:spcAft>
                      </a:pPr>
                      <a:r>
                        <a:rPr lang="en-US" sz="1800" dirty="0">
                          <a:effectLst/>
                        </a:rPr>
                        <a:t>CRF</a:t>
                      </a:r>
                      <a:endParaRPr lang="en-US" sz="1800" dirty="0">
                        <a:solidFill>
                          <a:srgbClr val="000000"/>
                        </a:solidFill>
                        <a:effectLst/>
                        <a:latin typeface="Arial"/>
                        <a:ea typeface="Arial"/>
                      </a:endParaRPr>
                    </a:p>
                  </a:txBody>
                  <a:tcPr marL="63500" marR="63500" marT="63500" marB="63500">
                    <a:solidFill>
                      <a:schemeClr val="accent6">
                        <a:lumMod val="20000"/>
                        <a:lumOff val="80000"/>
                      </a:schemeClr>
                    </a:solidFill>
                  </a:tcPr>
                </a:tc>
              </a:tr>
              <a:tr h="421033">
                <a:tc>
                  <a:txBody>
                    <a:bodyPr/>
                    <a:lstStyle/>
                    <a:p>
                      <a:pPr marL="0" marR="0">
                        <a:lnSpc>
                          <a:spcPct val="115000"/>
                        </a:lnSpc>
                        <a:spcBef>
                          <a:spcPts val="0"/>
                        </a:spcBef>
                        <a:spcAft>
                          <a:spcPts val="0"/>
                        </a:spcAft>
                      </a:pPr>
                      <a:r>
                        <a:rPr lang="en-US" sz="1800" dirty="0">
                          <a:effectLst/>
                        </a:rPr>
                        <a:t>Overall  Accuracy</a:t>
                      </a:r>
                      <a:endParaRPr lang="en-US" sz="1800" dirty="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1800" b="1" dirty="0">
                          <a:effectLst/>
                        </a:rPr>
                        <a:t>0.81</a:t>
                      </a:r>
                      <a:endParaRPr lang="en-US" sz="1800" b="1" dirty="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1800" dirty="0">
                          <a:effectLst/>
                        </a:rPr>
                        <a:t>0.78</a:t>
                      </a:r>
                      <a:endParaRPr lang="en-US" sz="1800" dirty="0">
                        <a:solidFill>
                          <a:srgbClr val="000000"/>
                        </a:solidFill>
                        <a:effectLst/>
                        <a:latin typeface="Arial"/>
                        <a:ea typeface="Arial"/>
                      </a:endParaRPr>
                    </a:p>
                  </a:txBody>
                  <a:tcPr marL="63500" marR="63500" marT="63500" marB="63500"/>
                </a:tc>
              </a:tr>
              <a:tr h="421033">
                <a:tc>
                  <a:txBody>
                    <a:bodyPr/>
                    <a:lstStyle/>
                    <a:p>
                      <a:pPr marL="0" marR="0">
                        <a:lnSpc>
                          <a:spcPct val="115000"/>
                        </a:lnSpc>
                        <a:spcBef>
                          <a:spcPts val="0"/>
                        </a:spcBef>
                        <a:spcAft>
                          <a:spcPts val="0"/>
                        </a:spcAft>
                      </a:pPr>
                      <a:r>
                        <a:rPr lang="en-US" sz="1800">
                          <a:effectLst/>
                        </a:rPr>
                        <a:t>S Accuracy</a:t>
                      </a:r>
                      <a:endParaRPr lang="en-US" sz="180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1800" b="1" dirty="0">
                          <a:effectLst/>
                        </a:rPr>
                        <a:t>0.93</a:t>
                      </a:r>
                      <a:endParaRPr lang="en-US" sz="1800" b="1" dirty="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1800" dirty="0">
                          <a:effectLst/>
                        </a:rPr>
                        <a:t>0.90</a:t>
                      </a:r>
                      <a:endParaRPr lang="en-US" sz="1800" dirty="0">
                        <a:solidFill>
                          <a:srgbClr val="000000"/>
                        </a:solidFill>
                        <a:effectLst/>
                        <a:latin typeface="Arial"/>
                        <a:ea typeface="Arial"/>
                      </a:endParaRPr>
                    </a:p>
                  </a:txBody>
                  <a:tcPr marL="63500" marR="63500" marT="63500" marB="63500"/>
                </a:tc>
              </a:tr>
              <a:tr h="421033">
                <a:tc>
                  <a:txBody>
                    <a:bodyPr/>
                    <a:lstStyle/>
                    <a:p>
                      <a:pPr marL="0" marR="0">
                        <a:lnSpc>
                          <a:spcPct val="115000"/>
                        </a:lnSpc>
                        <a:spcBef>
                          <a:spcPts val="0"/>
                        </a:spcBef>
                        <a:spcAft>
                          <a:spcPts val="0"/>
                        </a:spcAft>
                      </a:pPr>
                      <a:r>
                        <a:rPr lang="en-US" sz="1800">
                          <a:effectLst/>
                        </a:rPr>
                        <a:t>M Accuracy</a:t>
                      </a:r>
                      <a:endParaRPr lang="en-US" sz="180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1800">
                          <a:effectLst/>
                        </a:rPr>
                        <a:t>0.57</a:t>
                      </a:r>
                      <a:endParaRPr lang="en-US" sz="180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1800" dirty="0">
                          <a:effectLst/>
                        </a:rPr>
                        <a:t>0.57</a:t>
                      </a:r>
                      <a:endParaRPr lang="en-US" sz="1800" dirty="0">
                        <a:solidFill>
                          <a:srgbClr val="000000"/>
                        </a:solidFill>
                        <a:effectLst/>
                        <a:latin typeface="Arial"/>
                        <a:ea typeface="Arial"/>
                      </a:endParaRPr>
                    </a:p>
                  </a:txBody>
                  <a:tcPr marL="63500" marR="63500" marT="63500" marB="63500"/>
                </a:tc>
              </a:tr>
              <a:tr h="421033">
                <a:tc>
                  <a:txBody>
                    <a:bodyPr/>
                    <a:lstStyle/>
                    <a:p>
                      <a:pPr marL="0" marR="0">
                        <a:lnSpc>
                          <a:spcPct val="115000"/>
                        </a:lnSpc>
                        <a:spcBef>
                          <a:spcPts val="0"/>
                        </a:spcBef>
                        <a:spcAft>
                          <a:spcPts val="0"/>
                        </a:spcAft>
                      </a:pPr>
                      <a:r>
                        <a:rPr lang="en-US" sz="1800" dirty="0">
                          <a:effectLst/>
                        </a:rPr>
                        <a:t>Su Accuracy</a:t>
                      </a:r>
                      <a:endParaRPr lang="en-US" sz="1800" dirty="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1800">
                          <a:effectLst/>
                        </a:rPr>
                        <a:t>0.0</a:t>
                      </a:r>
                      <a:endParaRPr lang="en-US" sz="180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1800" dirty="0">
                          <a:effectLst/>
                        </a:rPr>
                        <a:t>0.2</a:t>
                      </a:r>
                      <a:endParaRPr lang="en-US" sz="1800" dirty="0">
                        <a:solidFill>
                          <a:srgbClr val="000000"/>
                        </a:solidFill>
                        <a:effectLst/>
                        <a:latin typeface="Arial"/>
                        <a:ea typeface="Arial"/>
                      </a:endParaRPr>
                    </a:p>
                  </a:txBody>
                  <a:tcPr marL="63500" marR="63500" marT="63500" marB="63500"/>
                </a:tc>
              </a:tr>
              <a:tr h="421033">
                <a:tc>
                  <a:txBody>
                    <a:bodyPr/>
                    <a:lstStyle/>
                    <a:p>
                      <a:pPr marL="0" marR="0">
                        <a:lnSpc>
                          <a:spcPct val="115000"/>
                        </a:lnSpc>
                        <a:spcBef>
                          <a:spcPts val="0"/>
                        </a:spcBef>
                        <a:spcAft>
                          <a:spcPts val="0"/>
                        </a:spcAft>
                      </a:pPr>
                      <a:r>
                        <a:rPr lang="en-US" sz="1800" dirty="0">
                          <a:effectLst/>
                        </a:rPr>
                        <a:t>R Accuracy</a:t>
                      </a:r>
                      <a:endParaRPr lang="en-US" sz="1800" dirty="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1800" b="1" dirty="0">
                          <a:effectLst/>
                        </a:rPr>
                        <a:t>0.09</a:t>
                      </a:r>
                      <a:endParaRPr lang="en-US" sz="1800" b="1" dirty="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1800" dirty="0">
                          <a:effectLst/>
                        </a:rPr>
                        <a:t>0.0</a:t>
                      </a:r>
                      <a:endParaRPr lang="en-US" sz="1800" dirty="0">
                        <a:solidFill>
                          <a:srgbClr val="000000"/>
                        </a:solidFill>
                        <a:effectLst/>
                        <a:latin typeface="Arial"/>
                        <a:ea typeface="Arial"/>
                      </a:endParaRPr>
                    </a:p>
                  </a:txBody>
                  <a:tcPr marL="63500" marR="63500" marT="63500" marB="63500"/>
                </a:tc>
              </a:tr>
              <a:tr h="517749">
                <a:tc>
                  <a:txBody>
                    <a:bodyPr/>
                    <a:lstStyle/>
                    <a:p>
                      <a:pPr marL="0" marR="0">
                        <a:lnSpc>
                          <a:spcPct val="115000"/>
                        </a:lnSpc>
                        <a:spcBef>
                          <a:spcPts val="0"/>
                        </a:spcBef>
                        <a:spcAft>
                          <a:spcPts val="0"/>
                        </a:spcAft>
                      </a:pPr>
                      <a:r>
                        <a:rPr lang="en-US" sz="1800" dirty="0">
                          <a:effectLst/>
                        </a:rPr>
                        <a:t>Q Accuracy</a:t>
                      </a:r>
                      <a:endParaRPr lang="en-US" sz="1800" dirty="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1800" dirty="0">
                          <a:effectLst/>
                        </a:rPr>
                        <a:t>0.83</a:t>
                      </a:r>
                      <a:endParaRPr lang="en-US" sz="1800" dirty="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1800" dirty="0">
                          <a:effectLst/>
                        </a:rPr>
                        <a:t>0.83</a:t>
                      </a:r>
                      <a:endParaRPr lang="en-US" sz="1800" dirty="0">
                        <a:solidFill>
                          <a:srgbClr val="000000"/>
                        </a:solidFill>
                        <a:effectLst/>
                        <a:latin typeface="Arial"/>
                        <a:ea typeface="Arial"/>
                      </a:endParaRPr>
                    </a:p>
                  </a:txBody>
                  <a:tcPr marL="63500" marR="63500" marT="63500" marB="63500"/>
                </a:tc>
              </a:tr>
            </a:tbl>
          </a:graphicData>
        </a:graphic>
      </p:graphicFrame>
      <p:sp>
        <p:nvSpPr>
          <p:cNvPr id="5"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16</a:t>
            </a:fld>
            <a:endParaRPr lang="en-US" dirty="0">
              <a:solidFill>
                <a:schemeClr val="bg2">
                  <a:lumMod val="75000"/>
                </a:schemeClr>
              </a:solidFill>
            </a:endParaRPr>
          </a:p>
        </p:txBody>
      </p:sp>
      <p:sp>
        <p:nvSpPr>
          <p:cNvPr id="6" name="Rounded Rectangle 5"/>
          <p:cNvSpPr/>
          <p:nvPr/>
        </p:nvSpPr>
        <p:spPr>
          <a:xfrm>
            <a:off x="2133600" y="2133600"/>
            <a:ext cx="4343400" cy="4064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2133600" y="3429000"/>
            <a:ext cx="3276600" cy="9144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41748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solidFill>
              </a:rPr>
              <a:t>Measuring effectiveness of  Extractive Summarization Features</a:t>
            </a:r>
            <a:endParaRPr lang="en-US" dirty="0">
              <a:solidFill>
                <a:schemeClr val="tx2"/>
              </a:solidFill>
            </a:endParaRPr>
          </a:p>
        </p:txBody>
      </p:sp>
      <p:sp>
        <p:nvSpPr>
          <p:cNvPr id="3" name="Text Placeholder 2"/>
          <p:cNvSpPr>
            <a:spLocks noGrp="1"/>
          </p:cNvSpPr>
          <p:nvPr>
            <p:ph type="body" idx="1"/>
          </p:nvPr>
        </p:nvSpPr>
        <p:spPr>
          <a:xfrm>
            <a:off x="457200" y="1661700"/>
            <a:ext cx="8534400" cy="4967700"/>
          </a:xfrm>
        </p:spPr>
        <p:txBody>
          <a:bodyPr>
            <a:noAutofit/>
          </a:bodyPr>
          <a:lstStyle/>
          <a:p>
            <a:pPr marL="0" indent="0">
              <a:buNone/>
            </a:pPr>
            <a:r>
              <a:rPr lang="en-US" sz="2400" dirty="0" smtClean="0"/>
              <a:t>Divide </a:t>
            </a:r>
            <a:r>
              <a:rPr lang="en-US" sz="2400" dirty="0"/>
              <a:t>extractive summarization features into four categories based on similarity and report the most </a:t>
            </a:r>
            <a:r>
              <a:rPr lang="en-US" sz="2400" dirty="0" smtClean="0"/>
              <a:t>effective feature </a:t>
            </a:r>
            <a:r>
              <a:rPr lang="en-US" sz="2400" dirty="0"/>
              <a:t>set</a:t>
            </a:r>
            <a:r>
              <a:rPr lang="en-US" sz="2400" dirty="0" smtClean="0"/>
              <a:t>.</a:t>
            </a:r>
          </a:p>
          <a:p>
            <a:pPr marL="0" indent="0">
              <a:buNone/>
            </a:pPr>
            <a:endParaRPr lang="en-US" sz="2400" dirty="0"/>
          </a:p>
          <a:p>
            <a:pPr marL="514350" lvl="0" indent="-514350">
              <a:spcBef>
                <a:spcPts val="0"/>
              </a:spcBef>
              <a:buFont typeface="+mj-lt"/>
              <a:buAutoNum type="arabicPeriod"/>
            </a:pPr>
            <a:r>
              <a:rPr lang="en-US" sz="2000" b="1" dirty="0" smtClean="0"/>
              <a:t>structural feature set</a:t>
            </a:r>
          </a:p>
          <a:p>
            <a:pPr lvl="1">
              <a:spcBef>
                <a:spcPts val="0"/>
              </a:spcBef>
            </a:pPr>
            <a:r>
              <a:rPr lang="en-US" sz="2000" dirty="0" smtClean="0"/>
              <a:t>Length </a:t>
            </a:r>
            <a:r>
              <a:rPr lang="en-US" sz="2000" dirty="0"/>
              <a:t>feature.</a:t>
            </a:r>
            <a:endParaRPr lang="en-US" sz="2000" dirty="0" smtClean="0"/>
          </a:p>
          <a:p>
            <a:pPr lvl="1">
              <a:spcBef>
                <a:spcPts val="0"/>
              </a:spcBef>
            </a:pPr>
            <a:r>
              <a:rPr lang="en-US" sz="2000" dirty="0" smtClean="0"/>
              <a:t>Relative Position feature</a:t>
            </a:r>
            <a:endParaRPr lang="en-US" sz="2000" dirty="0"/>
          </a:p>
          <a:p>
            <a:pPr marL="514350" lvl="0" indent="-514350">
              <a:spcBef>
                <a:spcPts val="0"/>
              </a:spcBef>
              <a:buFont typeface="+mj-lt"/>
              <a:buAutoNum type="arabicPeriod" startAt="2"/>
            </a:pPr>
            <a:r>
              <a:rPr lang="en-US" sz="2000" b="1" dirty="0"/>
              <a:t>overlap </a:t>
            </a:r>
            <a:r>
              <a:rPr lang="en-US" sz="2000" b="1" dirty="0" smtClean="0"/>
              <a:t>feature set</a:t>
            </a:r>
            <a:endParaRPr lang="en-US" sz="2000" dirty="0" smtClean="0"/>
          </a:p>
          <a:p>
            <a:pPr lvl="1">
              <a:spcBef>
                <a:spcPts val="0"/>
              </a:spcBef>
            </a:pPr>
            <a:r>
              <a:rPr lang="en-US" sz="2000" dirty="0" smtClean="0"/>
              <a:t>Thread Name Overlaps feature</a:t>
            </a:r>
          </a:p>
          <a:p>
            <a:pPr lvl="1">
              <a:spcBef>
                <a:spcPts val="0"/>
              </a:spcBef>
            </a:pPr>
            <a:r>
              <a:rPr lang="en-US" sz="2000" dirty="0" smtClean="0"/>
              <a:t>Subject Name Overlaps feature</a:t>
            </a:r>
          </a:p>
          <a:p>
            <a:pPr lvl="1">
              <a:spcBef>
                <a:spcPts val="0"/>
              </a:spcBef>
            </a:pPr>
            <a:r>
              <a:rPr lang="en-US" sz="2000" dirty="0" smtClean="0"/>
              <a:t>Simplified CWS features</a:t>
            </a:r>
            <a:r>
              <a:rPr lang="en-US" sz="2000" dirty="0"/>
              <a:t> </a:t>
            </a:r>
            <a:r>
              <a:rPr lang="en-US" sz="2000" dirty="0" smtClean="0"/>
              <a:t>feature</a:t>
            </a:r>
            <a:endParaRPr lang="en-US" sz="2000" dirty="0"/>
          </a:p>
          <a:p>
            <a:pPr marL="514350" lvl="0" indent="-514350">
              <a:spcBef>
                <a:spcPts val="0"/>
              </a:spcBef>
              <a:buFont typeface="+mj-lt"/>
              <a:buAutoNum type="arabicPeriod" startAt="3"/>
            </a:pPr>
            <a:r>
              <a:rPr lang="en-US" sz="2000" b="1" dirty="0"/>
              <a:t>sentence feature</a:t>
            </a:r>
            <a:r>
              <a:rPr lang="en-US" sz="2000" dirty="0"/>
              <a:t> </a:t>
            </a:r>
            <a:r>
              <a:rPr lang="en-US" sz="2000" b="1" dirty="0" smtClean="0"/>
              <a:t>set</a:t>
            </a:r>
          </a:p>
          <a:p>
            <a:pPr lvl="1">
              <a:spcBef>
                <a:spcPts val="0"/>
              </a:spcBef>
            </a:pPr>
            <a:r>
              <a:rPr lang="en-US" sz="2000" dirty="0" smtClean="0"/>
              <a:t>Question </a:t>
            </a:r>
            <a:r>
              <a:rPr lang="en-US" sz="2000" dirty="0"/>
              <a:t>feature. </a:t>
            </a:r>
          </a:p>
          <a:p>
            <a:pPr marL="514350" lvl="0" indent="-514350">
              <a:spcBef>
                <a:spcPts val="0"/>
              </a:spcBef>
              <a:buFont typeface="+mj-lt"/>
              <a:buAutoNum type="arabicPeriod" startAt="4"/>
            </a:pPr>
            <a:r>
              <a:rPr lang="en-US" sz="2000" b="1" dirty="0"/>
              <a:t>email </a:t>
            </a:r>
            <a:r>
              <a:rPr lang="en-US" sz="2000" b="1" dirty="0" smtClean="0"/>
              <a:t>feature set</a:t>
            </a:r>
            <a:r>
              <a:rPr lang="en-US" sz="2000" dirty="0" smtClean="0"/>
              <a:t> </a:t>
            </a:r>
            <a:endParaRPr lang="en-US" sz="2000" dirty="0"/>
          </a:p>
          <a:p>
            <a:pPr lvl="1">
              <a:spcBef>
                <a:spcPts val="0"/>
              </a:spcBef>
            </a:pPr>
            <a:r>
              <a:rPr lang="en-US" sz="2000" dirty="0" smtClean="0"/>
              <a:t>CC feature</a:t>
            </a:r>
          </a:p>
          <a:p>
            <a:pPr lvl="1">
              <a:spcBef>
                <a:spcPts val="0"/>
              </a:spcBef>
            </a:pPr>
            <a:r>
              <a:rPr lang="en-US" sz="2000" dirty="0" smtClean="0"/>
              <a:t>Participation Dominance feature  </a:t>
            </a:r>
            <a:endParaRPr lang="en-US" sz="2000" dirty="0"/>
          </a:p>
        </p:txBody>
      </p:sp>
      <p:sp>
        <p:nvSpPr>
          <p:cNvPr id="4"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17</a:t>
            </a:fld>
            <a:endParaRPr lang="en-US" dirty="0">
              <a:solidFill>
                <a:schemeClr val="bg2">
                  <a:lumMod val="75000"/>
                </a:schemeClr>
              </a:solidFill>
            </a:endParaRPr>
          </a:p>
        </p:txBody>
      </p:sp>
    </p:spTree>
    <p:extLst>
      <p:ext uri="{BB962C8B-B14F-4D97-AF65-F5344CB8AC3E}">
        <p14:creationId xmlns:p14="http://schemas.microsoft.com/office/powerpoint/2010/main" xmlns="" val="33740597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Effective Features</a:t>
            </a:r>
          </a:p>
        </p:txBody>
      </p:sp>
      <p:graphicFrame>
        <p:nvGraphicFramePr>
          <p:cNvPr id="4" name="Chart 3"/>
          <p:cNvGraphicFramePr/>
          <p:nvPr>
            <p:extLst>
              <p:ext uri="{D42A27DB-BD31-4B8C-83A1-F6EECF244321}">
                <p14:modId xmlns:p14="http://schemas.microsoft.com/office/powerpoint/2010/main" xmlns="" val="1093409451"/>
              </p:ext>
            </p:extLst>
          </p:nvPr>
        </p:nvGraphicFramePr>
        <p:xfrm>
          <a:off x="228600" y="1600200"/>
          <a:ext cx="4419600" cy="3886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p:nvPr>
            <p:extLst>
              <p:ext uri="{D42A27DB-BD31-4B8C-83A1-F6EECF244321}">
                <p14:modId xmlns:p14="http://schemas.microsoft.com/office/powerpoint/2010/main" xmlns="" val="37918979"/>
              </p:ext>
            </p:extLst>
          </p:nvPr>
        </p:nvGraphicFramePr>
        <p:xfrm>
          <a:off x="4800600" y="1600200"/>
          <a:ext cx="4191000" cy="3962400"/>
        </p:xfrm>
        <a:graphic>
          <a:graphicData uri="http://schemas.openxmlformats.org/drawingml/2006/chart">
            <c:chart xmlns:c="http://schemas.openxmlformats.org/drawingml/2006/chart" xmlns:r="http://schemas.openxmlformats.org/officeDocument/2006/relationships" r:id="rId4"/>
          </a:graphicData>
        </a:graphic>
      </p:graphicFrame>
      <p:sp>
        <p:nvSpPr>
          <p:cNvPr id="6"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18</a:t>
            </a:fld>
            <a:endParaRPr lang="en-US" dirty="0">
              <a:solidFill>
                <a:schemeClr val="bg2">
                  <a:lumMod val="75000"/>
                </a:schemeClr>
              </a:solidFill>
            </a:endParaRPr>
          </a:p>
        </p:txBody>
      </p:sp>
      <p:sp>
        <p:nvSpPr>
          <p:cNvPr id="7" name="Oval 6"/>
          <p:cNvSpPr/>
          <p:nvPr/>
        </p:nvSpPr>
        <p:spPr>
          <a:xfrm>
            <a:off x="1790700" y="2438400"/>
            <a:ext cx="533400" cy="1676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p>
        </p:txBody>
      </p:sp>
      <p:sp>
        <p:nvSpPr>
          <p:cNvPr id="8" name="Oval 7"/>
          <p:cNvSpPr/>
          <p:nvPr/>
        </p:nvSpPr>
        <p:spPr>
          <a:xfrm>
            <a:off x="6280150" y="2590800"/>
            <a:ext cx="546100" cy="1524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dirty="0"/>
          </a:p>
        </p:txBody>
      </p:sp>
      <p:sp>
        <p:nvSpPr>
          <p:cNvPr id="3" name="TextBox 2"/>
          <p:cNvSpPr txBox="1"/>
          <p:nvPr/>
        </p:nvSpPr>
        <p:spPr>
          <a:xfrm>
            <a:off x="297543" y="5705812"/>
            <a:ext cx="8839200" cy="1015663"/>
          </a:xfrm>
          <a:prstGeom prst="rect">
            <a:avLst/>
          </a:prstGeom>
          <a:noFill/>
        </p:spPr>
        <p:txBody>
          <a:bodyPr wrap="square" rtlCol="0">
            <a:spAutoFit/>
          </a:bodyPr>
          <a:lstStyle/>
          <a:p>
            <a:pPr marL="342900" indent="-342900">
              <a:buFont typeface="Wingdings" pitchFamily="2" charset="2"/>
              <a:buChar char="q"/>
            </a:pPr>
            <a:r>
              <a:rPr lang="en-US" sz="2000" dirty="0" smtClean="0"/>
              <a:t>In email domain,  the </a:t>
            </a:r>
            <a:r>
              <a:rPr lang="en-US" sz="2000" dirty="0"/>
              <a:t>same words are used </a:t>
            </a:r>
            <a:r>
              <a:rPr lang="en-US" sz="2000" dirty="0" smtClean="0"/>
              <a:t>repeatedly. </a:t>
            </a:r>
            <a:endParaRPr lang="en-US" sz="2000" dirty="0"/>
          </a:p>
          <a:p>
            <a:pPr marL="800100" lvl="1" indent="-342900">
              <a:buFont typeface="Wingdings" pitchFamily="2" charset="2"/>
              <a:buChar char="§"/>
            </a:pPr>
            <a:r>
              <a:rPr lang="en-US" sz="2000" dirty="0"/>
              <a:t>T</a:t>
            </a:r>
            <a:r>
              <a:rPr lang="en-US" sz="2000" dirty="0" smtClean="0"/>
              <a:t>his characteristic </a:t>
            </a:r>
            <a:r>
              <a:rPr lang="en-US" sz="2000" dirty="0"/>
              <a:t>helps model both </a:t>
            </a:r>
            <a:r>
              <a:rPr lang="en-US" sz="2000" dirty="0" smtClean="0"/>
              <a:t>labeling tasks</a:t>
            </a:r>
            <a:r>
              <a:rPr lang="en-US" sz="2000" dirty="0"/>
              <a:t>.</a:t>
            </a:r>
          </a:p>
          <a:p>
            <a:endParaRPr lang="en-US" sz="2000" dirty="0"/>
          </a:p>
        </p:txBody>
      </p:sp>
    </p:spTree>
    <p:extLst>
      <p:ext uri="{BB962C8B-B14F-4D97-AF65-F5344CB8AC3E}">
        <p14:creationId xmlns:p14="http://schemas.microsoft.com/office/powerpoint/2010/main" xmlns="" val="49315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Conclusion and Future Work</a:t>
            </a:r>
            <a:endParaRPr lang="en-US" dirty="0">
              <a:solidFill>
                <a:schemeClr val="tx2"/>
              </a:solidFill>
            </a:endParaRPr>
          </a:p>
        </p:txBody>
      </p:sp>
      <p:sp>
        <p:nvSpPr>
          <p:cNvPr id="3" name="Text Placeholder 2"/>
          <p:cNvSpPr>
            <a:spLocks noGrp="1"/>
          </p:cNvSpPr>
          <p:nvPr>
            <p:ph type="body" idx="1"/>
          </p:nvPr>
        </p:nvSpPr>
        <p:spPr/>
        <p:txBody>
          <a:bodyPr>
            <a:normAutofit/>
          </a:bodyPr>
          <a:lstStyle/>
          <a:p>
            <a:pPr marL="0" indent="0">
              <a:buNone/>
            </a:pPr>
            <a:r>
              <a:rPr lang="en-US" sz="2400" b="1" dirty="0" smtClean="0"/>
              <a:t>Conclusion</a:t>
            </a:r>
          </a:p>
          <a:p>
            <a:pPr>
              <a:buFont typeface="Wingdings" pitchFamily="2" charset="2"/>
              <a:buChar char="q"/>
            </a:pPr>
            <a:r>
              <a:rPr lang="en-US" sz="2400" dirty="0" smtClean="0"/>
              <a:t>A </a:t>
            </a:r>
            <a:r>
              <a:rPr lang="en-US" sz="2400" dirty="0"/>
              <a:t>new approach that performs DA modeling and extractive summarization jointly in a single  </a:t>
            </a:r>
            <a:r>
              <a:rPr lang="en-US" sz="2400" dirty="0" smtClean="0"/>
              <a:t>DCRF</a:t>
            </a:r>
            <a:endParaRPr lang="en-US" sz="2400" dirty="0"/>
          </a:p>
          <a:p>
            <a:pPr>
              <a:buFont typeface="Wingdings" pitchFamily="2" charset="2"/>
              <a:buChar char="q"/>
            </a:pPr>
            <a:r>
              <a:rPr lang="en-US" sz="2400" dirty="0" smtClean="0"/>
              <a:t>Pros: </a:t>
            </a:r>
          </a:p>
          <a:p>
            <a:pPr lvl="1"/>
            <a:r>
              <a:rPr lang="en-US" sz="2000" dirty="0" smtClean="0"/>
              <a:t>Our </a:t>
            </a:r>
            <a:r>
              <a:rPr lang="en-US" sz="2000" dirty="0"/>
              <a:t>approach outperforms the linear-chain CRF in both tasks.  </a:t>
            </a:r>
            <a:endParaRPr lang="en-US" sz="2000" dirty="0" smtClean="0"/>
          </a:p>
          <a:p>
            <a:pPr lvl="1"/>
            <a:r>
              <a:rPr lang="en-US" sz="2000" dirty="0"/>
              <a:t>Discovered Overlap Feature Set are the most effective in our model</a:t>
            </a:r>
            <a:r>
              <a:rPr lang="en-US" sz="2000" dirty="0" smtClean="0"/>
              <a:t>.</a:t>
            </a:r>
          </a:p>
          <a:p>
            <a:pPr>
              <a:buFont typeface="Wingdings" pitchFamily="2" charset="2"/>
              <a:buChar char="q"/>
            </a:pPr>
            <a:r>
              <a:rPr lang="en-US" sz="2400" dirty="0" smtClean="0"/>
              <a:t>Cons: </a:t>
            </a:r>
          </a:p>
          <a:p>
            <a:pPr lvl="1"/>
            <a:r>
              <a:rPr lang="en-US" sz="2000" dirty="0" smtClean="0"/>
              <a:t>Observed Low </a:t>
            </a:r>
            <a:r>
              <a:rPr lang="en-US" sz="2000" dirty="0"/>
              <a:t>accuracies for some dialogue acts </a:t>
            </a:r>
            <a:r>
              <a:rPr lang="en-US" sz="2000" dirty="0" smtClean="0"/>
              <a:t>(e.g</a:t>
            </a:r>
            <a:r>
              <a:rPr lang="en-US" sz="2000" dirty="0"/>
              <a:t>., Su and R) </a:t>
            </a:r>
            <a:r>
              <a:rPr lang="en-US" sz="2000" dirty="0" smtClean="0"/>
              <a:t>due to small dataset.  </a:t>
            </a:r>
          </a:p>
          <a:p>
            <a:pPr marL="0" indent="0">
              <a:buNone/>
            </a:pPr>
            <a:r>
              <a:rPr lang="en-US" sz="2400" b="1" dirty="0" smtClean="0"/>
              <a:t>Future Work </a:t>
            </a:r>
          </a:p>
          <a:p>
            <a:pPr>
              <a:buFont typeface="Wingdings" pitchFamily="2" charset="2"/>
              <a:buChar char="q"/>
            </a:pPr>
            <a:r>
              <a:rPr lang="en-US" sz="2400" dirty="0"/>
              <a:t>E</a:t>
            </a:r>
            <a:r>
              <a:rPr lang="en-US" sz="2400" dirty="0" smtClean="0"/>
              <a:t>xtend </a:t>
            </a:r>
            <a:r>
              <a:rPr lang="en-US" sz="2400" dirty="0"/>
              <a:t>our approach to semi-supervised </a:t>
            </a:r>
            <a:r>
              <a:rPr lang="en-US" sz="2400" dirty="0" smtClean="0"/>
              <a:t>learning.</a:t>
            </a:r>
            <a:endParaRPr lang="en-US" sz="2400" dirty="0"/>
          </a:p>
        </p:txBody>
      </p:sp>
      <p:sp>
        <p:nvSpPr>
          <p:cNvPr id="4"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19</a:t>
            </a:fld>
            <a:endParaRPr lang="en-US" dirty="0">
              <a:solidFill>
                <a:schemeClr val="bg2">
                  <a:lumMod val="75000"/>
                </a:schemeClr>
              </a:solidFill>
            </a:endParaRPr>
          </a:p>
        </p:txBody>
      </p:sp>
    </p:spTree>
    <p:extLst>
      <p:ext uri="{BB962C8B-B14F-4D97-AF65-F5344CB8AC3E}">
        <p14:creationId xmlns:p14="http://schemas.microsoft.com/office/powerpoint/2010/main" xmlns="" val="3430327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a:solidFill>
                  <a:schemeClr val="tx2"/>
                </a:solidFill>
              </a:rPr>
              <a:t>Extractive Summarization + DA Recognition</a:t>
            </a:r>
          </a:p>
        </p:txBody>
      </p:sp>
      <p:sp>
        <p:nvSpPr>
          <p:cNvPr id="3" name="Text Placeholder 2"/>
          <p:cNvSpPr>
            <a:spLocks noGrp="1"/>
          </p:cNvSpPr>
          <p:nvPr>
            <p:ph type="body" idx="1"/>
          </p:nvPr>
        </p:nvSpPr>
        <p:spPr/>
        <p:txBody>
          <a:bodyPr/>
          <a:lstStyle/>
          <a:p>
            <a:pPr marL="190500" indent="0">
              <a:buNone/>
            </a:pPr>
            <a:endParaRPr lang="en-US" sz="2800" dirty="0" smtClean="0"/>
          </a:p>
          <a:p>
            <a:pPr lvl="1">
              <a:buFont typeface="Wingdings" pitchFamily="2" charset="2"/>
              <a:buChar char="q"/>
            </a:pPr>
            <a:r>
              <a:rPr lang="en-US" dirty="0" smtClean="0"/>
              <a:t> </a:t>
            </a:r>
            <a:r>
              <a:rPr lang="en" sz="3200" dirty="0" smtClean="0">
                <a:solidFill>
                  <a:srgbClr val="000000"/>
                </a:solidFill>
              </a:rPr>
              <a:t>Locate </a:t>
            </a:r>
            <a:r>
              <a:rPr lang="en" sz="3200" dirty="0">
                <a:solidFill>
                  <a:srgbClr val="000000"/>
                </a:solidFill>
              </a:rPr>
              <a:t>important sentences </a:t>
            </a:r>
            <a:r>
              <a:rPr lang="en" sz="3200" dirty="0" smtClean="0">
                <a:solidFill>
                  <a:srgbClr val="000000"/>
                </a:solidFill>
              </a:rPr>
              <a:t>in email and model </a:t>
            </a:r>
            <a:r>
              <a:rPr lang="en" sz="3200" dirty="0">
                <a:solidFill>
                  <a:srgbClr val="000000"/>
                </a:solidFill>
              </a:rPr>
              <a:t>dialogue </a:t>
            </a:r>
            <a:r>
              <a:rPr lang="en" sz="3200" dirty="0" smtClean="0">
                <a:solidFill>
                  <a:srgbClr val="000000"/>
                </a:solidFill>
              </a:rPr>
              <a:t>acts </a:t>
            </a:r>
            <a:r>
              <a:rPr lang="en" sz="3200" b="1" dirty="0" smtClean="0">
                <a:solidFill>
                  <a:srgbClr val="000000"/>
                </a:solidFill>
              </a:rPr>
              <a:t>simultaneously</a:t>
            </a:r>
            <a:r>
              <a:rPr lang="en" sz="3200" dirty="0" smtClean="0">
                <a:solidFill>
                  <a:srgbClr val="000000"/>
                </a:solidFill>
              </a:rPr>
              <a:t>.</a:t>
            </a:r>
            <a:endParaRPr lang="en-US" sz="3200" dirty="0" smtClean="0"/>
          </a:p>
        </p:txBody>
      </p:sp>
      <p:sp>
        <p:nvSpPr>
          <p:cNvPr id="4"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EADDB29-CF31-43F4-AC8D-9D4A4AB07CD7}" type="slidenum">
              <a:rPr lang="en-US" smtClean="0">
                <a:solidFill>
                  <a:schemeClr val="bg2">
                    <a:lumMod val="75000"/>
                  </a:schemeClr>
                </a:solidFill>
              </a:rPr>
              <a:pPr algn="r"/>
              <a:t>2</a:t>
            </a:fld>
            <a:endParaRPr lang="en-US" dirty="0">
              <a:solidFill>
                <a:schemeClr val="bg2">
                  <a:lumMod val="75000"/>
                </a:schemeClr>
              </a:solidFill>
            </a:endParaRPr>
          </a:p>
        </p:txBody>
      </p:sp>
      <p:pic>
        <p:nvPicPr>
          <p:cNvPr id="5" name="Picture 2" descr="http://principlesofedu.wikispaces.com/file/view/summary.jpg/314452866/summary.jpg"/>
          <p:cNvPicPr>
            <a:picLocks noChangeAspect="1" noChangeArrowheads="1"/>
          </p:cNvPicPr>
          <p:nvPr/>
        </p:nvPicPr>
        <p:blipFill>
          <a:blip r:embed="rId3" cstate="email">
            <a:extLst>
              <a:ext uri="{28A0092B-C50C-407E-A947-70E740481C1C}">
                <a14:useLocalDpi xmlns:a14="http://schemas.microsoft.com/office/drawing/2010/main" xmlns=""/>
              </a:ext>
            </a:extLst>
          </a:blip>
          <a:srcRect/>
          <a:stretch>
            <a:fillRect/>
          </a:stretch>
        </p:blipFill>
        <p:spPr bwMode="auto">
          <a:xfrm>
            <a:off x="5105400" y="3810000"/>
            <a:ext cx="3200400" cy="262866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209277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Questions?</a:t>
            </a:r>
            <a:endParaRPr lang="en-US" dirty="0">
              <a:solidFill>
                <a:schemeClr val="tx2"/>
              </a:solidFill>
            </a:endParaRPr>
          </a:p>
        </p:txBody>
      </p:sp>
      <p:sp>
        <p:nvSpPr>
          <p:cNvPr id="4"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20</a:t>
            </a:fld>
            <a:endParaRPr lang="en-US" dirty="0">
              <a:solidFill>
                <a:schemeClr val="bg2">
                  <a:lumMod val="75000"/>
                </a:schemeClr>
              </a:solidFill>
            </a:endParaRPr>
          </a:p>
        </p:txBody>
      </p:sp>
    </p:spTree>
    <p:extLst>
      <p:ext uri="{BB962C8B-B14F-4D97-AF65-F5344CB8AC3E}">
        <p14:creationId xmlns:p14="http://schemas.microsoft.com/office/powerpoint/2010/main" xmlns="" val="6791755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Dialogue Act Tags</a:t>
            </a:r>
            <a:endParaRPr lang="en-US" dirty="0">
              <a:solidFill>
                <a:schemeClr val="tx2"/>
              </a:solidFill>
            </a:endParaRPr>
          </a:p>
        </p:txBody>
      </p:sp>
      <p:sp>
        <p:nvSpPr>
          <p:cNvPr id="3" name="Text Placeholder 2"/>
          <p:cNvSpPr>
            <a:spLocks noGrp="1"/>
          </p:cNvSpPr>
          <p:nvPr>
            <p:ph type="body" idx="1"/>
          </p:nvPr>
        </p:nvSpPr>
        <p:spPr/>
        <p:txBody>
          <a:bodyPr>
            <a:normAutofit/>
          </a:bodyPr>
          <a:lstStyle/>
          <a:p>
            <a:pPr marL="0" indent="0">
              <a:buNone/>
            </a:pPr>
            <a:r>
              <a:rPr lang="en-US" sz="2400" dirty="0"/>
              <a:t>The </a:t>
            </a:r>
            <a:r>
              <a:rPr lang="en-US" sz="2400" dirty="0" smtClean="0"/>
              <a:t>dialogue act </a:t>
            </a:r>
            <a:r>
              <a:rPr lang="en-US" sz="2400" dirty="0" err="1" smtClean="0"/>
              <a:t>tagset</a:t>
            </a:r>
            <a:r>
              <a:rPr lang="en-US" sz="2400" dirty="0" smtClean="0"/>
              <a:t> </a:t>
            </a:r>
            <a:r>
              <a:rPr lang="en-US" sz="2400" dirty="0"/>
              <a:t>consists of 5 general tags and 12 specific tags.  For our experiment, we only use 5 </a:t>
            </a:r>
            <a:r>
              <a:rPr lang="en-US" sz="2400" dirty="0" err="1" smtClean="0"/>
              <a:t>tagset</a:t>
            </a:r>
            <a:r>
              <a:rPr lang="en-US" sz="2400" dirty="0" smtClean="0"/>
              <a:t>.</a:t>
            </a:r>
            <a:endParaRPr lang="en-US" sz="2400" dirty="0"/>
          </a:p>
          <a:p>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xmlns="" val="2440370647"/>
              </p:ext>
            </p:extLst>
          </p:nvPr>
        </p:nvGraphicFramePr>
        <p:xfrm>
          <a:off x="1219200" y="2819400"/>
          <a:ext cx="6248400" cy="3276600"/>
        </p:xfrm>
        <a:graphic>
          <a:graphicData uri="http://schemas.openxmlformats.org/drawingml/2006/table">
            <a:tbl>
              <a:tblPr>
                <a:tableStyleId>{BC89EF96-8CEA-46FF-86C4-4CE0E7609802}</a:tableStyleId>
              </a:tblPr>
              <a:tblGrid>
                <a:gridCol w="1106234"/>
                <a:gridCol w="2297564"/>
                <a:gridCol w="2844602"/>
              </a:tblGrid>
              <a:tr h="546100">
                <a:tc>
                  <a:txBody>
                    <a:bodyPr/>
                    <a:lstStyle/>
                    <a:p>
                      <a:pPr marL="0" marR="0">
                        <a:lnSpc>
                          <a:spcPct val="115000"/>
                        </a:lnSpc>
                        <a:spcBef>
                          <a:spcPts val="0"/>
                        </a:spcBef>
                        <a:spcAft>
                          <a:spcPts val="0"/>
                        </a:spcAft>
                      </a:pPr>
                      <a:r>
                        <a:rPr lang="en-US" sz="2000" dirty="0">
                          <a:effectLst/>
                        </a:rPr>
                        <a:t>Tag</a:t>
                      </a:r>
                      <a:endParaRPr lang="en-US" sz="2000" dirty="0">
                        <a:solidFill>
                          <a:srgbClr val="000000"/>
                        </a:solidFill>
                        <a:effectLst/>
                        <a:latin typeface="Arial"/>
                        <a:ea typeface="Arial"/>
                      </a:endParaRPr>
                    </a:p>
                  </a:txBody>
                  <a:tcPr marL="63500" marR="63500" marT="63500" marB="63500">
                    <a:solidFill>
                      <a:schemeClr val="accent1">
                        <a:lumMod val="40000"/>
                        <a:lumOff val="60000"/>
                      </a:schemeClr>
                    </a:solidFill>
                  </a:tcPr>
                </a:tc>
                <a:tc>
                  <a:txBody>
                    <a:bodyPr/>
                    <a:lstStyle/>
                    <a:p>
                      <a:pPr marL="0" marR="0">
                        <a:lnSpc>
                          <a:spcPct val="115000"/>
                        </a:lnSpc>
                        <a:spcBef>
                          <a:spcPts val="0"/>
                        </a:spcBef>
                        <a:spcAft>
                          <a:spcPts val="0"/>
                        </a:spcAft>
                      </a:pPr>
                      <a:r>
                        <a:rPr lang="en-US" sz="2000" dirty="0">
                          <a:effectLst/>
                        </a:rPr>
                        <a:t>Description</a:t>
                      </a:r>
                      <a:endParaRPr lang="en-US" sz="2000" dirty="0">
                        <a:solidFill>
                          <a:srgbClr val="000000"/>
                        </a:solidFill>
                        <a:effectLst/>
                        <a:latin typeface="Arial"/>
                        <a:ea typeface="Arial"/>
                      </a:endParaRPr>
                    </a:p>
                  </a:txBody>
                  <a:tcPr marL="63500" marR="63500" marT="63500" marB="63500">
                    <a:solidFill>
                      <a:schemeClr val="accent1">
                        <a:lumMod val="40000"/>
                        <a:lumOff val="60000"/>
                      </a:schemeClr>
                    </a:solidFill>
                  </a:tcPr>
                </a:tc>
                <a:tc>
                  <a:txBody>
                    <a:bodyPr/>
                    <a:lstStyle/>
                    <a:p>
                      <a:pPr marL="0" marR="0">
                        <a:lnSpc>
                          <a:spcPct val="115000"/>
                        </a:lnSpc>
                        <a:spcBef>
                          <a:spcPts val="0"/>
                        </a:spcBef>
                        <a:spcAft>
                          <a:spcPts val="0"/>
                        </a:spcAft>
                      </a:pPr>
                      <a:r>
                        <a:rPr lang="en-US" sz="2000" dirty="0">
                          <a:effectLst/>
                        </a:rPr>
                        <a:t>Relative Frequency</a:t>
                      </a:r>
                      <a:endParaRPr lang="en-US" sz="2000" dirty="0">
                        <a:solidFill>
                          <a:srgbClr val="000000"/>
                        </a:solidFill>
                        <a:effectLst/>
                        <a:latin typeface="Arial"/>
                        <a:ea typeface="Arial"/>
                      </a:endParaRPr>
                    </a:p>
                  </a:txBody>
                  <a:tcPr marL="63500" marR="63500" marT="63500" marB="63500">
                    <a:solidFill>
                      <a:schemeClr val="accent1">
                        <a:lumMod val="40000"/>
                        <a:lumOff val="60000"/>
                      </a:schemeClr>
                    </a:solidFill>
                  </a:tcPr>
                </a:tc>
              </a:tr>
              <a:tr h="546100">
                <a:tc>
                  <a:txBody>
                    <a:bodyPr/>
                    <a:lstStyle/>
                    <a:p>
                      <a:pPr marL="0" marR="0">
                        <a:lnSpc>
                          <a:spcPct val="115000"/>
                        </a:lnSpc>
                        <a:spcBef>
                          <a:spcPts val="0"/>
                        </a:spcBef>
                        <a:spcAft>
                          <a:spcPts val="0"/>
                        </a:spcAft>
                      </a:pPr>
                      <a:r>
                        <a:rPr lang="en-US" sz="2000">
                          <a:effectLst/>
                        </a:rPr>
                        <a:t>S </a:t>
                      </a:r>
                      <a:endParaRPr lang="en-US" sz="200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2000">
                          <a:effectLst/>
                        </a:rPr>
                        <a:t>Statement</a:t>
                      </a:r>
                      <a:endParaRPr lang="en-US" sz="200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2000">
                          <a:effectLst/>
                        </a:rPr>
                        <a:t>0.738</a:t>
                      </a:r>
                      <a:endParaRPr lang="en-US" sz="2000">
                        <a:solidFill>
                          <a:srgbClr val="000000"/>
                        </a:solidFill>
                        <a:effectLst/>
                        <a:latin typeface="Arial"/>
                        <a:ea typeface="Arial"/>
                      </a:endParaRPr>
                    </a:p>
                  </a:txBody>
                  <a:tcPr marL="63500" marR="63500" marT="63500" marB="63500"/>
                </a:tc>
              </a:tr>
              <a:tr h="546100">
                <a:tc>
                  <a:txBody>
                    <a:bodyPr/>
                    <a:lstStyle/>
                    <a:p>
                      <a:pPr marL="0" marR="0">
                        <a:lnSpc>
                          <a:spcPct val="115000"/>
                        </a:lnSpc>
                        <a:spcBef>
                          <a:spcPts val="0"/>
                        </a:spcBef>
                        <a:spcAft>
                          <a:spcPts val="0"/>
                        </a:spcAft>
                      </a:pPr>
                      <a:r>
                        <a:rPr lang="en-US" sz="2000">
                          <a:effectLst/>
                        </a:rPr>
                        <a:t>R </a:t>
                      </a:r>
                      <a:endParaRPr lang="en-US" sz="200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2000">
                          <a:effectLst/>
                        </a:rPr>
                        <a:t>Reply</a:t>
                      </a:r>
                      <a:endParaRPr lang="en-US" sz="200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2000" dirty="0">
                          <a:effectLst/>
                        </a:rPr>
                        <a:t>0.0523</a:t>
                      </a:r>
                      <a:endParaRPr lang="en-US" sz="2000" dirty="0">
                        <a:solidFill>
                          <a:srgbClr val="000000"/>
                        </a:solidFill>
                        <a:effectLst/>
                        <a:latin typeface="Arial"/>
                        <a:ea typeface="Arial"/>
                      </a:endParaRPr>
                    </a:p>
                  </a:txBody>
                  <a:tcPr marL="63500" marR="63500" marT="63500" marB="63500"/>
                </a:tc>
              </a:tr>
              <a:tr h="546100">
                <a:tc>
                  <a:txBody>
                    <a:bodyPr/>
                    <a:lstStyle/>
                    <a:p>
                      <a:pPr marL="0" marR="0">
                        <a:lnSpc>
                          <a:spcPct val="115000"/>
                        </a:lnSpc>
                        <a:spcBef>
                          <a:spcPts val="0"/>
                        </a:spcBef>
                        <a:spcAft>
                          <a:spcPts val="0"/>
                        </a:spcAft>
                      </a:pPr>
                      <a:r>
                        <a:rPr lang="en-US" sz="2000">
                          <a:effectLst/>
                        </a:rPr>
                        <a:t>Q</a:t>
                      </a:r>
                      <a:endParaRPr lang="en-US" sz="200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2000">
                          <a:effectLst/>
                        </a:rPr>
                        <a:t>Question</a:t>
                      </a:r>
                      <a:endParaRPr lang="en-US" sz="200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2000">
                          <a:effectLst/>
                        </a:rPr>
                        <a:t>0.0792</a:t>
                      </a:r>
                      <a:endParaRPr lang="en-US" sz="2000">
                        <a:solidFill>
                          <a:srgbClr val="000000"/>
                        </a:solidFill>
                        <a:effectLst/>
                        <a:latin typeface="Arial"/>
                        <a:ea typeface="Arial"/>
                      </a:endParaRPr>
                    </a:p>
                  </a:txBody>
                  <a:tcPr marL="63500" marR="63500" marT="63500" marB="63500"/>
                </a:tc>
              </a:tr>
              <a:tr h="546100">
                <a:tc>
                  <a:txBody>
                    <a:bodyPr/>
                    <a:lstStyle/>
                    <a:p>
                      <a:pPr marL="0" marR="0">
                        <a:lnSpc>
                          <a:spcPct val="115000"/>
                        </a:lnSpc>
                        <a:spcBef>
                          <a:spcPts val="0"/>
                        </a:spcBef>
                        <a:spcAft>
                          <a:spcPts val="0"/>
                        </a:spcAft>
                      </a:pPr>
                      <a:r>
                        <a:rPr lang="en-US" sz="2000">
                          <a:effectLst/>
                        </a:rPr>
                        <a:t>Su</a:t>
                      </a:r>
                      <a:endParaRPr lang="en-US" sz="200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2000">
                          <a:effectLst/>
                        </a:rPr>
                        <a:t>Suggestion</a:t>
                      </a:r>
                      <a:endParaRPr lang="en-US" sz="200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2000">
                          <a:effectLst/>
                        </a:rPr>
                        <a:t>0.0562</a:t>
                      </a:r>
                      <a:endParaRPr lang="en-US" sz="2000">
                        <a:solidFill>
                          <a:srgbClr val="000000"/>
                        </a:solidFill>
                        <a:effectLst/>
                        <a:latin typeface="Arial"/>
                        <a:ea typeface="Arial"/>
                      </a:endParaRPr>
                    </a:p>
                  </a:txBody>
                  <a:tcPr marL="63500" marR="63500" marT="63500" marB="63500"/>
                </a:tc>
              </a:tr>
              <a:tr h="546100">
                <a:tc>
                  <a:txBody>
                    <a:bodyPr/>
                    <a:lstStyle/>
                    <a:p>
                      <a:pPr marL="0" marR="0">
                        <a:lnSpc>
                          <a:spcPct val="115000"/>
                        </a:lnSpc>
                        <a:spcBef>
                          <a:spcPts val="0"/>
                        </a:spcBef>
                        <a:spcAft>
                          <a:spcPts val="0"/>
                        </a:spcAft>
                      </a:pPr>
                      <a:r>
                        <a:rPr lang="en-US" sz="2000">
                          <a:effectLst/>
                        </a:rPr>
                        <a:t>M</a:t>
                      </a:r>
                      <a:endParaRPr lang="en-US" sz="200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2000" dirty="0">
                          <a:effectLst/>
                        </a:rPr>
                        <a:t>Miscellaneous</a:t>
                      </a:r>
                      <a:endParaRPr lang="en-US" sz="2000" dirty="0">
                        <a:solidFill>
                          <a:srgbClr val="000000"/>
                        </a:solidFill>
                        <a:effectLst/>
                        <a:latin typeface="Arial"/>
                        <a:ea typeface="Arial"/>
                      </a:endParaRPr>
                    </a:p>
                  </a:txBody>
                  <a:tcPr marL="63500" marR="63500" marT="63500" marB="63500"/>
                </a:tc>
                <a:tc>
                  <a:txBody>
                    <a:bodyPr/>
                    <a:lstStyle/>
                    <a:p>
                      <a:pPr marL="0" marR="0">
                        <a:lnSpc>
                          <a:spcPct val="115000"/>
                        </a:lnSpc>
                        <a:spcBef>
                          <a:spcPts val="0"/>
                        </a:spcBef>
                        <a:spcAft>
                          <a:spcPts val="0"/>
                        </a:spcAft>
                      </a:pPr>
                      <a:r>
                        <a:rPr lang="en-US" sz="2000" dirty="0">
                          <a:effectLst/>
                        </a:rPr>
                        <a:t>0.0746</a:t>
                      </a:r>
                      <a:endParaRPr lang="en-US" sz="2000" dirty="0">
                        <a:solidFill>
                          <a:srgbClr val="000000"/>
                        </a:solidFill>
                        <a:effectLst/>
                        <a:latin typeface="Arial"/>
                        <a:ea typeface="Arial"/>
                      </a:endParaRPr>
                    </a:p>
                  </a:txBody>
                  <a:tcPr marL="63500" marR="63500" marT="63500" marB="63500"/>
                </a:tc>
              </a:tr>
            </a:tbl>
          </a:graphicData>
        </a:graphic>
      </p:graphicFrame>
      <p:sp>
        <p:nvSpPr>
          <p:cNvPr id="6"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21</a:t>
            </a:fld>
            <a:endParaRPr lang="en-US" dirty="0">
              <a:solidFill>
                <a:schemeClr val="bg2">
                  <a:lumMod val="75000"/>
                </a:schemeClr>
              </a:solidFill>
            </a:endParaRPr>
          </a:p>
        </p:txBody>
      </p:sp>
    </p:spTree>
    <p:extLst>
      <p:ext uri="{BB962C8B-B14F-4D97-AF65-F5344CB8AC3E}">
        <p14:creationId xmlns:p14="http://schemas.microsoft.com/office/powerpoint/2010/main" xmlns="" val="1035858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BC3 </a:t>
            </a:r>
            <a:r>
              <a:rPr lang="en-US" dirty="0" smtClean="0">
                <a:solidFill>
                  <a:schemeClr val="tx2"/>
                </a:solidFill>
              </a:rPr>
              <a:t>Corpus Content</a:t>
            </a:r>
            <a:endParaRPr lang="en-US" dirty="0"/>
          </a:p>
        </p:txBody>
      </p:sp>
      <p:sp>
        <p:nvSpPr>
          <p:cNvPr id="3" name="Text Placeholder 2"/>
          <p:cNvSpPr>
            <a:spLocks noGrp="1"/>
          </p:cNvSpPr>
          <p:nvPr>
            <p:ph type="body" idx="1"/>
          </p:nvPr>
        </p:nvSpPr>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xmlns="" val="2248354734"/>
              </p:ext>
            </p:extLst>
          </p:nvPr>
        </p:nvGraphicFramePr>
        <p:xfrm>
          <a:off x="304800" y="1676400"/>
          <a:ext cx="8534400" cy="4679949"/>
        </p:xfrm>
        <a:graphic>
          <a:graphicData uri="http://schemas.openxmlformats.org/drawingml/2006/table">
            <a:tbl>
              <a:tblPr>
                <a:tableStyleId>{5DA37D80-6434-44D0-A028-1B22A696006F}</a:tableStyleId>
              </a:tblPr>
              <a:tblGrid>
                <a:gridCol w="4267200"/>
                <a:gridCol w="1828800"/>
                <a:gridCol w="1219200"/>
                <a:gridCol w="1219200"/>
              </a:tblGrid>
              <a:tr h="807000">
                <a:tc>
                  <a:txBody>
                    <a:bodyPr/>
                    <a:lstStyle/>
                    <a:p>
                      <a:pPr marL="0" marR="0">
                        <a:spcBef>
                          <a:spcPts val="0"/>
                        </a:spcBef>
                        <a:spcAft>
                          <a:spcPts val="0"/>
                        </a:spcAft>
                      </a:pPr>
                      <a:r>
                        <a:rPr lang="en-US" sz="2000" dirty="0">
                          <a:effectLst/>
                          <a:latin typeface="+mj-lt"/>
                        </a:rPr>
                        <a:t> </a:t>
                      </a:r>
                      <a:endParaRPr lang="en-US" sz="2000" dirty="0">
                        <a:effectLst/>
                        <a:latin typeface="+mj-lt"/>
                        <a:ea typeface="MS Mincho"/>
                      </a:endParaRPr>
                    </a:p>
                  </a:txBody>
                  <a:tcPr marL="63500" marR="63500" marT="63500" marB="63500">
                    <a:solidFill>
                      <a:schemeClr val="accent2">
                        <a:lumMod val="20000"/>
                        <a:lumOff val="80000"/>
                      </a:schemeClr>
                    </a:solidFill>
                  </a:tcPr>
                </a:tc>
                <a:tc>
                  <a:txBody>
                    <a:bodyPr/>
                    <a:lstStyle/>
                    <a:p>
                      <a:pPr marL="0" marR="0">
                        <a:spcBef>
                          <a:spcPts val="0"/>
                        </a:spcBef>
                        <a:spcAft>
                          <a:spcPts val="0"/>
                        </a:spcAft>
                      </a:pPr>
                      <a:r>
                        <a:rPr lang="en-US" sz="2000" dirty="0">
                          <a:effectLst/>
                          <a:latin typeface="+mj-lt"/>
                        </a:rPr>
                        <a:t>Total </a:t>
                      </a:r>
                      <a:r>
                        <a:rPr lang="en-US" sz="2000" dirty="0" smtClean="0">
                          <a:effectLst/>
                          <a:latin typeface="+mj-lt"/>
                        </a:rPr>
                        <a:t>Dataset</a:t>
                      </a:r>
                    </a:p>
                    <a:p>
                      <a:pPr marL="0" marR="0">
                        <a:spcBef>
                          <a:spcPts val="0"/>
                        </a:spcBef>
                        <a:spcAft>
                          <a:spcPts val="0"/>
                        </a:spcAft>
                      </a:pPr>
                      <a:r>
                        <a:rPr lang="en-US" sz="2000" dirty="0" smtClean="0">
                          <a:effectLst/>
                          <a:latin typeface="+mj-lt"/>
                          <a:ea typeface="MS Mincho"/>
                        </a:rPr>
                        <a:t>(Relative Freq.)</a:t>
                      </a:r>
                      <a:endParaRPr lang="en-US" sz="2000" dirty="0">
                        <a:effectLst/>
                        <a:latin typeface="+mj-lt"/>
                        <a:ea typeface="MS Mincho"/>
                      </a:endParaRPr>
                    </a:p>
                  </a:txBody>
                  <a:tcPr marL="63500" marR="63500" marT="63500" marB="63500">
                    <a:solidFill>
                      <a:schemeClr val="accent2">
                        <a:lumMod val="20000"/>
                        <a:lumOff val="80000"/>
                      </a:schemeClr>
                    </a:solidFill>
                  </a:tcPr>
                </a:tc>
                <a:tc>
                  <a:txBody>
                    <a:bodyPr/>
                    <a:lstStyle/>
                    <a:p>
                      <a:pPr marL="0" marR="0">
                        <a:spcBef>
                          <a:spcPts val="0"/>
                        </a:spcBef>
                        <a:spcAft>
                          <a:spcPts val="0"/>
                        </a:spcAft>
                      </a:pPr>
                      <a:r>
                        <a:rPr lang="en-US" sz="2000" dirty="0">
                          <a:effectLst/>
                          <a:latin typeface="+mj-lt"/>
                        </a:rPr>
                        <a:t>Train Set</a:t>
                      </a:r>
                      <a:endParaRPr lang="en-US" sz="2000" dirty="0">
                        <a:effectLst/>
                        <a:latin typeface="+mj-lt"/>
                        <a:ea typeface="MS Mincho"/>
                      </a:endParaRPr>
                    </a:p>
                  </a:txBody>
                  <a:tcPr marL="63500" marR="63500" marT="63500" marB="63500">
                    <a:solidFill>
                      <a:schemeClr val="accent2">
                        <a:lumMod val="20000"/>
                        <a:lumOff val="80000"/>
                      </a:schemeClr>
                    </a:solidFill>
                  </a:tcPr>
                </a:tc>
                <a:tc>
                  <a:txBody>
                    <a:bodyPr/>
                    <a:lstStyle/>
                    <a:p>
                      <a:pPr marL="0" marR="0">
                        <a:spcBef>
                          <a:spcPts val="0"/>
                        </a:spcBef>
                        <a:spcAft>
                          <a:spcPts val="0"/>
                        </a:spcAft>
                      </a:pPr>
                      <a:r>
                        <a:rPr lang="en-US" sz="2000" dirty="0">
                          <a:effectLst/>
                          <a:latin typeface="+mj-lt"/>
                        </a:rPr>
                        <a:t>Test Set</a:t>
                      </a:r>
                      <a:endParaRPr lang="en-US" sz="2000" dirty="0">
                        <a:effectLst/>
                        <a:latin typeface="+mj-lt"/>
                        <a:ea typeface="MS Mincho"/>
                      </a:endParaRPr>
                    </a:p>
                  </a:txBody>
                  <a:tcPr marL="63500" marR="63500" marT="63500" marB="63500">
                    <a:solidFill>
                      <a:schemeClr val="accent2">
                        <a:lumMod val="20000"/>
                        <a:lumOff val="80000"/>
                      </a:schemeClr>
                    </a:solidFill>
                  </a:tcPr>
                </a:tc>
              </a:tr>
              <a:tr h="479346">
                <a:tc>
                  <a:txBody>
                    <a:bodyPr/>
                    <a:lstStyle/>
                    <a:p>
                      <a:pPr marL="0" marR="0">
                        <a:spcBef>
                          <a:spcPts val="0"/>
                        </a:spcBef>
                        <a:spcAft>
                          <a:spcPts val="0"/>
                        </a:spcAft>
                      </a:pPr>
                      <a:r>
                        <a:rPr lang="en-US" sz="2000" dirty="0">
                          <a:effectLst/>
                          <a:latin typeface="+mj-lt"/>
                        </a:rPr>
                        <a:t>Num. of </a:t>
                      </a:r>
                      <a:r>
                        <a:rPr lang="en-US" sz="2000" dirty="0" smtClean="0">
                          <a:effectLst/>
                          <a:latin typeface="+mj-lt"/>
                        </a:rPr>
                        <a:t>All Threads</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dirty="0">
                          <a:effectLst/>
                          <a:latin typeface="+mj-lt"/>
                        </a:rPr>
                        <a:t>39 </a:t>
                      </a:r>
                      <a:r>
                        <a:rPr lang="en-US" sz="2000" dirty="0" smtClean="0">
                          <a:effectLst/>
                          <a:latin typeface="+mj-lt"/>
                        </a:rPr>
                        <a:t>     (100%)</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a:effectLst/>
                          <a:latin typeface="+mj-lt"/>
                        </a:rPr>
                        <a:t>34 </a:t>
                      </a:r>
                      <a:endParaRPr lang="en-US" sz="2000">
                        <a:effectLst/>
                        <a:latin typeface="+mj-lt"/>
                        <a:ea typeface="MS Mincho"/>
                      </a:endParaRPr>
                    </a:p>
                  </a:txBody>
                  <a:tcPr marL="63500" marR="63500" marT="63500" marB="63500"/>
                </a:tc>
                <a:tc>
                  <a:txBody>
                    <a:bodyPr/>
                    <a:lstStyle/>
                    <a:p>
                      <a:pPr marL="0" marR="0">
                        <a:spcBef>
                          <a:spcPts val="0"/>
                        </a:spcBef>
                        <a:spcAft>
                          <a:spcPts val="0"/>
                        </a:spcAft>
                      </a:pPr>
                      <a:r>
                        <a:rPr lang="en-US" sz="2000">
                          <a:effectLst/>
                          <a:latin typeface="+mj-lt"/>
                        </a:rPr>
                        <a:t>5 </a:t>
                      </a:r>
                      <a:endParaRPr lang="en-US" sz="2000">
                        <a:effectLst/>
                        <a:latin typeface="+mj-lt"/>
                        <a:ea typeface="MS Mincho"/>
                      </a:endParaRPr>
                    </a:p>
                  </a:txBody>
                  <a:tcPr marL="63500" marR="63500" marT="63500" marB="63500"/>
                </a:tc>
              </a:tr>
              <a:tr h="479346">
                <a:tc>
                  <a:txBody>
                    <a:bodyPr/>
                    <a:lstStyle/>
                    <a:p>
                      <a:pPr marL="0" marR="0">
                        <a:spcBef>
                          <a:spcPts val="0"/>
                        </a:spcBef>
                        <a:spcAft>
                          <a:spcPts val="0"/>
                        </a:spcAft>
                      </a:pPr>
                      <a:r>
                        <a:rPr lang="en-US" sz="2000" dirty="0">
                          <a:effectLst/>
                          <a:latin typeface="+mj-lt"/>
                        </a:rPr>
                        <a:t>Num. of </a:t>
                      </a:r>
                      <a:r>
                        <a:rPr lang="en-US" sz="2000" dirty="0" smtClean="0">
                          <a:effectLst/>
                          <a:latin typeface="+mj-lt"/>
                        </a:rPr>
                        <a:t>All Sentences</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dirty="0" smtClean="0">
                          <a:effectLst/>
                          <a:latin typeface="+mj-lt"/>
                        </a:rPr>
                        <a:t>1300 (100%)</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a:effectLst/>
                          <a:latin typeface="+mj-lt"/>
                        </a:rPr>
                        <a:t>1121</a:t>
                      </a:r>
                      <a:endParaRPr lang="en-US" sz="2000">
                        <a:effectLst/>
                        <a:latin typeface="+mj-lt"/>
                        <a:ea typeface="MS Mincho"/>
                      </a:endParaRPr>
                    </a:p>
                  </a:txBody>
                  <a:tcPr marL="63500" marR="63500" marT="63500" marB="63500"/>
                </a:tc>
                <a:tc>
                  <a:txBody>
                    <a:bodyPr/>
                    <a:lstStyle/>
                    <a:p>
                      <a:pPr marL="0" marR="0">
                        <a:spcBef>
                          <a:spcPts val="0"/>
                        </a:spcBef>
                        <a:spcAft>
                          <a:spcPts val="0"/>
                        </a:spcAft>
                      </a:pPr>
                      <a:r>
                        <a:rPr lang="en-US" sz="2000">
                          <a:effectLst/>
                          <a:latin typeface="+mj-lt"/>
                        </a:rPr>
                        <a:t>179</a:t>
                      </a:r>
                      <a:endParaRPr lang="en-US" sz="2000">
                        <a:effectLst/>
                        <a:latin typeface="+mj-lt"/>
                        <a:ea typeface="MS Mincho"/>
                      </a:endParaRPr>
                    </a:p>
                  </a:txBody>
                  <a:tcPr marL="63500" marR="63500" marT="63500" marB="63500"/>
                </a:tc>
              </a:tr>
              <a:tr h="517527">
                <a:tc>
                  <a:txBody>
                    <a:bodyPr/>
                    <a:lstStyle/>
                    <a:p>
                      <a:pPr marL="0" marR="0">
                        <a:spcBef>
                          <a:spcPts val="0"/>
                        </a:spcBef>
                        <a:spcAft>
                          <a:spcPts val="0"/>
                        </a:spcAft>
                      </a:pPr>
                      <a:r>
                        <a:rPr lang="en-US" sz="2000" dirty="0">
                          <a:effectLst/>
                          <a:latin typeface="+mj-lt"/>
                        </a:rPr>
                        <a:t>Num. of Extractive Summary Sentences</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dirty="0" smtClean="0">
                          <a:effectLst/>
                          <a:latin typeface="+mj-lt"/>
                        </a:rPr>
                        <a:t>521    (40%)</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a:effectLst/>
                          <a:latin typeface="+mj-lt"/>
                        </a:rPr>
                        <a:t>458</a:t>
                      </a:r>
                      <a:endParaRPr lang="en-US" sz="2000">
                        <a:effectLst/>
                        <a:latin typeface="+mj-lt"/>
                        <a:ea typeface="MS Mincho"/>
                      </a:endParaRPr>
                    </a:p>
                  </a:txBody>
                  <a:tcPr marL="63500" marR="63500" marT="63500" marB="63500"/>
                </a:tc>
                <a:tc>
                  <a:txBody>
                    <a:bodyPr/>
                    <a:lstStyle/>
                    <a:p>
                      <a:pPr marL="0" marR="0">
                        <a:spcBef>
                          <a:spcPts val="0"/>
                        </a:spcBef>
                        <a:spcAft>
                          <a:spcPts val="0"/>
                        </a:spcAft>
                      </a:pPr>
                      <a:r>
                        <a:rPr lang="en-US" sz="2000">
                          <a:effectLst/>
                          <a:latin typeface="+mj-lt"/>
                        </a:rPr>
                        <a:t>63</a:t>
                      </a:r>
                      <a:endParaRPr lang="en-US" sz="2000">
                        <a:effectLst/>
                        <a:latin typeface="+mj-lt"/>
                        <a:ea typeface="MS Mincho"/>
                      </a:endParaRPr>
                    </a:p>
                  </a:txBody>
                  <a:tcPr marL="63500" marR="63500" marT="63500" marB="63500"/>
                </a:tc>
              </a:tr>
              <a:tr h="479346">
                <a:tc>
                  <a:txBody>
                    <a:bodyPr/>
                    <a:lstStyle/>
                    <a:p>
                      <a:pPr marL="0" marR="0">
                        <a:spcBef>
                          <a:spcPts val="0"/>
                        </a:spcBef>
                        <a:spcAft>
                          <a:spcPts val="0"/>
                        </a:spcAft>
                      </a:pPr>
                      <a:r>
                        <a:rPr lang="en-US" sz="2000" dirty="0">
                          <a:effectLst/>
                          <a:latin typeface="+mj-lt"/>
                        </a:rPr>
                        <a:t>Num. of </a:t>
                      </a:r>
                      <a:r>
                        <a:rPr lang="en-US" sz="2000" dirty="0" smtClean="0">
                          <a:effectLst/>
                          <a:latin typeface="+mj-lt"/>
                        </a:rPr>
                        <a:t>Statement Sentences</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dirty="0" smtClean="0">
                          <a:effectLst/>
                          <a:latin typeface="+mj-lt"/>
                        </a:rPr>
                        <a:t>959    (73.8%)</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dirty="0">
                          <a:effectLst/>
                          <a:latin typeface="+mj-lt"/>
                        </a:rPr>
                        <a:t>827</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dirty="0">
                          <a:effectLst/>
                          <a:latin typeface="+mj-lt"/>
                        </a:rPr>
                        <a:t>132</a:t>
                      </a:r>
                      <a:endParaRPr lang="en-US" sz="2000" dirty="0">
                        <a:effectLst/>
                        <a:latin typeface="+mj-lt"/>
                        <a:ea typeface="MS Mincho"/>
                      </a:endParaRPr>
                    </a:p>
                  </a:txBody>
                  <a:tcPr marL="63500" marR="63500" marT="63500" marB="63500"/>
                </a:tc>
              </a:tr>
              <a:tr h="479346">
                <a:tc>
                  <a:txBody>
                    <a:bodyPr/>
                    <a:lstStyle/>
                    <a:p>
                      <a:pPr marL="0" marR="0">
                        <a:spcBef>
                          <a:spcPts val="0"/>
                        </a:spcBef>
                        <a:spcAft>
                          <a:spcPts val="0"/>
                        </a:spcAft>
                      </a:pPr>
                      <a:r>
                        <a:rPr lang="en-US" sz="2000" dirty="0">
                          <a:effectLst/>
                          <a:latin typeface="+mj-lt"/>
                        </a:rPr>
                        <a:t>Num. of </a:t>
                      </a:r>
                      <a:r>
                        <a:rPr lang="en-US" sz="2000" dirty="0" smtClean="0">
                          <a:effectLst/>
                          <a:latin typeface="+mj-lt"/>
                        </a:rPr>
                        <a:t>Question </a:t>
                      </a:r>
                      <a:r>
                        <a:rPr lang="en-US" sz="2000" dirty="0">
                          <a:effectLst/>
                          <a:latin typeface="+mj-lt"/>
                        </a:rPr>
                        <a:t>Sentences</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dirty="0" smtClean="0">
                          <a:effectLst/>
                          <a:latin typeface="+mj-lt"/>
                        </a:rPr>
                        <a:t>103    (7.9%)</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a:effectLst/>
                          <a:latin typeface="+mj-lt"/>
                        </a:rPr>
                        <a:t>91</a:t>
                      </a:r>
                      <a:endParaRPr lang="en-US" sz="2000">
                        <a:effectLst/>
                        <a:latin typeface="+mj-lt"/>
                        <a:ea typeface="MS Mincho"/>
                      </a:endParaRPr>
                    </a:p>
                  </a:txBody>
                  <a:tcPr marL="63500" marR="63500" marT="63500" marB="63500"/>
                </a:tc>
                <a:tc>
                  <a:txBody>
                    <a:bodyPr/>
                    <a:lstStyle/>
                    <a:p>
                      <a:pPr marL="0" marR="0">
                        <a:spcBef>
                          <a:spcPts val="0"/>
                        </a:spcBef>
                        <a:spcAft>
                          <a:spcPts val="0"/>
                        </a:spcAft>
                      </a:pPr>
                      <a:r>
                        <a:rPr lang="en-US" sz="2000">
                          <a:effectLst/>
                          <a:latin typeface="+mj-lt"/>
                        </a:rPr>
                        <a:t>12</a:t>
                      </a:r>
                      <a:endParaRPr lang="en-US" sz="2000">
                        <a:effectLst/>
                        <a:latin typeface="+mj-lt"/>
                        <a:ea typeface="MS Mincho"/>
                      </a:endParaRPr>
                    </a:p>
                  </a:txBody>
                  <a:tcPr marL="63500" marR="63500" marT="63500" marB="63500"/>
                </a:tc>
              </a:tr>
              <a:tr h="479346">
                <a:tc>
                  <a:txBody>
                    <a:bodyPr/>
                    <a:lstStyle/>
                    <a:p>
                      <a:pPr marL="0" marR="0">
                        <a:spcBef>
                          <a:spcPts val="0"/>
                        </a:spcBef>
                        <a:spcAft>
                          <a:spcPts val="0"/>
                        </a:spcAft>
                      </a:pPr>
                      <a:r>
                        <a:rPr lang="en-US" sz="2000" dirty="0">
                          <a:effectLst/>
                          <a:latin typeface="+mj-lt"/>
                        </a:rPr>
                        <a:t>Num. of </a:t>
                      </a:r>
                      <a:r>
                        <a:rPr lang="en-US" sz="2000" dirty="0" smtClean="0">
                          <a:effectLst/>
                          <a:latin typeface="+mj-lt"/>
                        </a:rPr>
                        <a:t>Reply </a:t>
                      </a:r>
                      <a:r>
                        <a:rPr lang="en-US" sz="2000" dirty="0">
                          <a:effectLst/>
                          <a:latin typeface="+mj-lt"/>
                        </a:rPr>
                        <a:t>Sentences</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dirty="0" smtClean="0">
                          <a:effectLst/>
                          <a:latin typeface="+mj-lt"/>
                        </a:rPr>
                        <a:t>68      (5.2%)</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a:effectLst/>
                          <a:latin typeface="+mj-lt"/>
                        </a:rPr>
                        <a:t>57</a:t>
                      </a:r>
                      <a:endParaRPr lang="en-US" sz="2000">
                        <a:effectLst/>
                        <a:latin typeface="+mj-lt"/>
                        <a:ea typeface="MS Mincho"/>
                      </a:endParaRPr>
                    </a:p>
                  </a:txBody>
                  <a:tcPr marL="63500" marR="63500" marT="63500" marB="63500"/>
                </a:tc>
                <a:tc>
                  <a:txBody>
                    <a:bodyPr/>
                    <a:lstStyle/>
                    <a:p>
                      <a:pPr marL="0" marR="0">
                        <a:spcBef>
                          <a:spcPts val="0"/>
                        </a:spcBef>
                        <a:spcAft>
                          <a:spcPts val="0"/>
                        </a:spcAft>
                      </a:pPr>
                      <a:r>
                        <a:rPr lang="en-US" sz="2000">
                          <a:effectLst/>
                          <a:latin typeface="+mj-lt"/>
                        </a:rPr>
                        <a:t>11</a:t>
                      </a:r>
                      <a:endParaRPr lang="en-US" sz="2000">
                        <a:effectLst/>
                        <a:latin typeface="+mj-lt"/>
                        <a:ea typeface="MS Mincho"/>
                      </a:endParaRPr>
                    </a:p>
                  </a:txBody>
                  <a:tcPr marL="63500" marR="63500" marT="63500" marB="63500"/>
                </a:tc>
              </a:tr>
              <a:tr h="479346">
                <a:tc>
                  <a:txBody>
                    <a:bodyPr/>
                    <a:lstStyle/>
                    <a:p>
                      <a:pPr marL="0" marR="0">
                        <a:spcBef>
                          <a:spcPts val="0"/>
                        </a:spcBef>
                        <a:spcAft>
                          <a:spcPts val="0"/>
                        </a:spcAft>
                      </a:pPr>
                      <a:r>
                        <a:rPr lang="en-US" sz="2000" dirty="0">
                          <a:effectLst/>
                          <a:latin typeface="+mj-lt"/>
                        </a:rPr>
                        <a:t>Num. of </a:t>
                      </a:r>
                      <a:r>
                        <a:rPr lang="en-US" sz="2000" dirty="0" smtClean="0">
                          <a:effectLst/>
                          <a:latin typeface="+mj-lt"/>
                        </a:rPr>
                        <a:t>Suggestion </a:t>
                      </a:r>
                      <a:r>
                        <a:rPr lang="en-US" sz="2000" dirty="0">
                          <a:effectLst/>
                          <a:latin typeface="+mj-lt"/>
                        </a:rPr>
                        <a:t>Sentences</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dirty="0" smtClean="0">
                          <a:effectLst/>
                          <a:latin typeface="+mj-lt"/>
                        </a:rPr>
                        <a:t>73      (5.6%)</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a:effectLst/>
                          <a:latin typeface="+mj-lt"/>
                        </a:rPr>
                        <a:t>68</a:t>
                      </a:r>
                      <a:endParaRPr lang="en-US" sz="2000">
                        <a:effectLst/>
                        <a:latin typeface="+mj-lt"/>
                        <a:ea typeface="MS Mincho"/>
                      </a:endParaRPr>
                    </a:p>
                  </a:txBody>
                  <a:tcPr marL="63500" marR="63500" marT="63500" marB="63500"/>
                </a:tc>
                <a:tc>
                  <a:txBody>
                    <a:bodyPr/>
                    <a:lstStyle/>
                    <a:p>
                      <a:pPr marL="0" marR="0">
                        <a:spcBef>
                          <a:spcPts val="0"/>
                        </a:spcBef>
                        <a:spcAft>
                          <a:spcPts val="0"/>
                        </a:spcAft>
                      </a:pPr>
                      <a:r>
                        <a:rPr lang="en-US" sz="2000">
                          <a:effectLst/>
                          <a:latin typeface="+mj-lt"/>
                        </a:rPr>
                        <a:t>5</a:t>
                      </a:r>
                      <a:endParaRPr lang="en-US" sz="2000">
                        <a:effectLst/>
                        <a:latin typeface="+mj-lt"/>
                        <a:ea typeface="MS Mincho"/>
                      </a:endParaRPr>
                    </a:p>
                  </a:txBody>
                  <a:tcPr marL="63500" marR="63500" marT="63500" marB="63500"/>
                </a:tc>
              </a:tr>
              <a:tr h="479346">
                <a:tc>
                  <a:txBody>
                    <a:bodyPr/>
                    <a:lstStyle/>
                    <a:p>
                      <a:pPr marL="0" marR="0">
                        <a:spcBef>
                          <a:spcPts val="0"/>
                        </a:spcBef>
                        <a:spcAft>
                          <a:spcPts val="0"/>
                        </a:spcAft>
                      </a:pPr>
                      <a:r>
                        <a:rPr lang="en-US" sz="2000" dirty="0">
                          <a:effectLst/>
                          <a:latin typeface="+mj-lt"/>
                        </a:rPr>
                        <a:t>Num. of </a:t>
                      </a:r>
                      <a:r>
                        <a:rPr lang="en-US" sz="2000" dirty="0" smtClean="0">
                          <a:effectLst/>
                          <a:latin typeface="+mj-lt"/>
                        </a:rPr>
                        <a:t>Miscellaneous </a:t>
                      </a:r>
                      <a:r>
                        <a:rPr lang="en-US" sz="2000" dirty="0">
                          <a:effectLst/>
                          <a:latin typeface="+mj-lt"/>
                        </a:rPr>
                        <a:t>Sentences </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dirty="0" smtClean="0">
                          <a:effectLst/>
                          <a:latin typeface="+mj-lt"/>
                        </a:rPr>
                        <a:t>97      (7.5%)</a:t>
                      </a:r>
                      <a:endParaRPr lang="en-US" sz="2000" dirty="0">
                        <a:effectLst/>
                        <a:latin typeface="+mj-lt"/>
                        <a:ea typeface="MS Mincho"/>
                      </a:endParaRPr>
                    </a:p>
                  </a:txBody>
                  <a:tcPr marL="63500" marR="63500" marT="63500" marB="63500"/>
                </a:tc>
                <a:tc>
                  <a:txBody>
                    <a:bodyPr/>
                    <a:lstStyle/>
                    <a:p>
                      <a:pPr marL="0" marR="0">
                        <a:spcBef>
                          <a:spcPts val="0"/>
                        </a:spcBef>
                        <a:spcAft>
                          <a:spcPts val="0"/>
                        </a:spcAft>
                      </a:pPr>
                      <a:r>
                        <a:rPr lang="en-US" sz="2000">
                          <a:effectLst/>
                          <a:latin typeface="+mj-lt"/>
                        </a:rPr>
                        <a:t>78</a:t>
                      </a:r>
                      <a:endParaRPr lang="en-US" sz="2000">
                        <a:effectLst/>
                        <a:latin typeface="+mj-lt"/>
                        <a:ea typeface="MS Mincho"/>
                      </a:endParaRPr>
                    </a:p>
                  </a:txBody>
                  <a:tcPr marL="63500" marR="63500" marT="63500" marB="63500"/>
                </a:tc>
                <a:tc>
                  <a:txBody>
                    <a:bodyPr/>
                    <a:lstStyle/>
                    <a:p>
                      <a:pPr marL="0" marR="0">
                        <a:spcBef>
                          <a:spcPts val="0"/>
                        </a:spcBef>
                        <a:spcAft>
                          <a:spcPts val="0"/>
                        </a:spcAft>
                      </a:pPr>
                      <a:r>
                        <a:rPr lang="en-US" sz="2000" dirty="0">
                          <a:effectLst/>
                          <a:latin typeface="+mj-lt"/>
                        </a:rPr>
                        <a:t>19</a:t>
                      </a:r>
                      <a:endParaRPr lang="en-US" sz="2000" dirty="0">
                        <a:effectLst/>
                        <a:latin typeface="+mj-lt"/>
                        <a:ea typeface="MS Mincho"/>
                      </a:endParaRPr>
                    </a:p>
                  </a:txBody>
                  <a:tcPr marL="63500" marR="63500" marT="63500" marB="63500"/>
                </a:tc>
              </a:tr>
            </a:tbl>
          </a:graphicData>
        </a:graphic>
      </p:graphicFrame>
      <p:sp>
        <p:nvSpPr>
          <p:cNvPr id="5"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22</a:t>
            </a:fld>
            <a:endParaRPr lang="en-US" dirty="0">
              <a:solidFill>
                <a:schemeClr val="bg2">
                  <a:lumMod val="75000"/>
                </a:schemeClr>
              </a:solidFill>
            </a:endParaRPr>
          </a:p>
        </p:txBody>
      </p:sp>
    </p:spTree>
    <p:extLst>
      <p:ext uri="{BB962C8B-B14F-4D97-AF65-F5344CB8AC3E}">
        <p14:creationId xmlns:p14="http://schemas.microsoft.com/office/powerpoint/2010/main" xmlns="" val="675681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Outline</a:t>
            </a:r>
            <a:endParaRPr lang="en-US" dirty="0">
              <a:solidFill>
                <a:schemeClr val="tx2"/>
              </a:solidFill>
            </a:endParaRPr>
          </a:p>
        </p:txBody>
      </p:sp>
      <p:sp>
        <p:nvSpPr>
          <p:cNvPr id="3" name="Text Placeholder 2"/>
          <p:cNvSpPr>
            <a:spLocks noGrp="1"/>
          </p:cNvSpPr>
          <p:nvPr>
            <p:ph type="body" idx="1"/>
          </p:nvPr>
        </p:nvSpPr>
        <p:spPr/>
        <p:txBody>
          <a:bodyPr>
            <a:normAutofit/>
          </a:bodyPr>
          <a:lstStyle/>
          <a:p>
            <a:pPr>
              <a:buFont typeface="Wingdings" pitchFamily="2" charset="2"/>
              <a:buChar char="q"/>
            </a:pPr>
            <a:r>
              <a:rPr lang="en-US" dirty="0" smtClean="0"/>
              <a:t>Introduction</a:t>
            </a:r>
          </a:p>
          <a:p>
            <a:pPr>
              <a:buFont typeface="Wingdings" pitchFamily="2" charset="2"/>
              <a:buChar char="q"/>
            </a:pPr>
            <a:r>
              <a:rPr lang="en-US" dirty="0" smtClean="0"/>
              <a:t>Algorithm</a:t>
            </a:r>
          </a:p>
          <a:p>
            <a:pPr>
              <a:buFont typeface="Wingdings" pitchFamily="2" charset="2"/>
              <a:buChar char="q"/>
            </a:pPr>
            <a:r>
              <a:rPr lang="en-US" dirty="0"/>
              <a:t>C</a:t>
            </a:r>
            <a:r>
              <a:rPr lang="en-US" dirty="0" smtClean="0"/>
              <a:t>orpus</a:t>
            </a:r>
          </a:p>
          <a:p>
            <a:pPr>
              <a:buFont typeface="Wingdings" pitchFamily="2" charset="2"/>
              <a:buChar char="q"/>
            </a:pPr>
            <a:r>
              <a:rPr lang="en-US" dirty="0" smtClean="0"/>
              <a:t>Evaluation</a:t>
            </a:r>
          </a:p>
          <a:p>
            <a:pPr>
              <a:buFont typeface="Wingdings" pitchFamily="2" charset="2"/>
              <a:buChar char="q"/>
            </a:pPr>
            <a:r>
              <a:rPr lang="en-US" dirty="0" smtClean="0"/>
              <a:t>Conclusion</a:t>
            </a:r>
          </a:p>
          <a:p>
            <a:endParaRPr lang="en-US" dirty="0"/>
          </a:p>
        </p:txBody>
      </p:sp>
      <p:sp>
        <p:nvSpPr>
          <p:cNvPr id="4"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35A89A6-98A9-4A0A-9B04-7EDE93F01F4A}" type="slidenum">
              <a:rPr lang="en-US" smtClean="0">
                <a:solidFill>
                  <a:schemeClr val="bg2">
                    <a:lumMod val="75000"/>
                  </a:schemeClr>
                </a:solidFill>
              </a:rPr>
              <a:pPr algn="r"/>
              <a:t>3</a:t>
            </a:fld>
            <a:endParaRPr lang="en-US" dirty="0">
              <a:solidFill>
                <a:schemeClr val="bg2">
                  <a:lumMod val="75000"/>
                </a:schemeClr>
              </a:solidFill>
            </a:endParaRPr>
          </a:p>
        </p:txBody>
      </p:sp>
    </p:spTree>
    <p:extLst>
      <p:ext uri="{BB962C8B-B14F-4D97-AF65-F5344CB8AC3E}">
        <p14:creationId xmlns:p14="http://schemas.microsoft.com/office/powerpoint/2010/main" xmlns="" val="3015982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solidFill>
              </a:rPr>
              <a:t>Example of Extractive Summarization</a:t>
            </a:r>
            <a:endParaRPr lang="en-US" dirty="0">
              <a:solidFill>
                <a:schemeClr val="tx2"/>
              </a:solidFill>
            </a:endParaRPr>
          </a:p>
        </p:txBody>
      </p:sp>
      <p:sp>
        <p:nvSpPr>
          <p:cNvPr id="9"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4</a:t>
            </a:fld>
            <a:endParaRPr lang="en-US" dirty="0">
              <a:solidFill>
                <a:schemeClr val="bg2">
                  <a:lumMod val="75000"/>
                </a:schemeClr>
              </a:solidFill>
            </a:endParaRPr>
          </a:p>
        </p:txBody>
      </p:sp>
      <p:sp>
        <p:nvSpPr>
          <p:cNvPr id="6" name="Vertical Scroll 5"/>
          <p:cNvSpPr/>
          <p:nvPr/>
        </p:nvSpPr>
        <p:spPr>
          <a:xfrm>
            <a:off x="152400" y="1604963"/>
            <a:ext cx="7696200" cy="4751387"/>
          </a:xfrm>
          <a:prstGeom prst="verticalScroll">
            <a:avLst/>
          </a:prstGeom>
          <a:ln/>
        </p:spPr>
        <p:style>
          <a:lnRef idx="2">
            <a:schemeClr val="dk1"/>
          </a:lnRef>
          <a:fillRef idx="1">
            <a:schemeClr val="lt1"/>
          </a:fillRef>
          <a:effectRef idx="0">
            <a:schemeClr val="dk1"/>
          </a:effectRef>
          <a:fontRef idx="minor">
            <a:schemeClr val="dk1"/>
          </a:fontRef>
        </p:style>
        <p:txBody>
          <a:bodyPr rtlCol="0" anchor="t"/>
          <a:lstStyle/>
          <a:p>
            <a:endParaRPr lang="en-US" dirty="0">
              <a:solidFill>
                <a:schemeClr val="tx1"/>
              </a:solidFill>
            </a:endParaRPr>
          </a:p>
          <a:p>
            <a:r>
              <a:rPr lang="en-US" sz="1600" dirty="0" smtClean="0">
                <a:solidFill>
                  <a:schemeClr val="tx1"/>
                </a:solidFill>
              </a:rPr>
              <a:t>Hello </a:t>
            </a:r>
            <a:r>
              <a:rPr lang="en-US" sz="1600" dirty="0">
                <a:solidFill>
                  <a:schemeClr val="tx1"/>
                </a:solidFill>
              </a:rPr>
              <a:t>Education and Outreach Colleagues, </a:t>
            </a:r>
          </a:p>
          <a:p>
            <a:r>
              <a:rPr lang="en-US" sz="1600" dirty="0">
                <a:solidFill>
                  <a:schemeClr val="tx1"/>
                </a:solidFill>
              </a:rPr>
              <a:t>I was talking to a friend today -- an amateur web developer and professional disability rights advocate -- who complained that the W3C guidelines are overly technical for her needs. </a:t>
            </a:r>
          </a:p>
          <a:p>
            <a:r>
              <a:rPr lang="en-US" sz="1600" dirty="0">
                <a:solidFill>
                  <a:schemeClr val="tx1"/>
                </a:solidFill>
              </a:rPr>
              <a:t>She wants a plain language version of the guidelines. </a:t>
            </a:r>
          </a:p>
          <a:p>
            <a:r>
              <a:rPr lang="en-US" sz="1600" dirty="0">
                <a:solidFill>
                  <a:schemeClr val="tx1"/>
                </a:solidFill>
              </a:rPr>
              <a:t>As she is fairly technologically savvy, she expressed frustration at having to work so hard to understand what must be done to make accessible web pages. </a:t>
            </a:r>
          </a:p>
          <a:p>
            <a:r>
              <a:rPr lang="en-US" sz="1600" dirty="0">
                <a:solidFill>
                  <a:schemeClr val="tx1"/>
                </a:solidFill>
              </a:rPr>
              <a:t>To illustrate her point, she read me the Quick Tip card description of Image map. </a:t>
            </a:r>
          </a:p>
          <a:p>
            <a:r>
              <a:rPr lang="en-US" sz="1600" dirty="0">
                <a:solidFill>
                  <a:schemeClr val="tx1"/>
                </a:solidFill>
              </a:rPr>
              <a:t>I agree with her, the tone is definitely geeky. </a:t>
            </a:r>
          </a:p>
          <a:p>
            <a:r>
              <a:rPr lang="en-US" sz="1600" dirty="0">
                <a:solidFill>
                  <a:schemeClr val="tx1"/>
                </a:solidFill>
              </a:rPr>
              <a:t>How about we create a user-friendly version of the Web Content guidelines? Maybe a primer. </a:t>
            </a:r>
          </a:p>
          <a:p>
            <a:endParaRPr lang="en-US" dirty="0" smtClean="0">
              <a:solidFill>
                <a:schemeClr val="tx1"/>
              </a:solidFill>
            </a:endParaRPr>
          </a:p>
          <a:p>
            <a:r>
              <a:rPr lang="en-US" dirty="0" smtClean="0">
                <a:solidFill>
                  <a:schemeClr val="tx1"/>
                </a:solidFill>
              </a:rPr>
              <a:t>Alan</a:t>
            </a:r>
            <a:endParaRPr lang="en-US" dirty="0">
              <a:solidFill>
                <a:schemeClr val="tx1"/>
              </a:solidFill>
            </a:endParaRPr>
          </a:p>
        </p:txBody>
      </p:sp>
      <p:sp>
        <p:nvSpPr>
          <p:cNvPr id="4" name="TextBox 3"/>
          <p:cNvSpPr txBox="1"/>
          <p:nvPr/>
        </p:nvSpPr>
        <p:spPr>
          <a:xfrm>
            <a:off x="2133600" y="1644652"/>
            <a:ext cx="5638800" cy="677108"/>
          </a:xfrm>
          <a:prstGeom prst="rect">
            <a:avLst/>
          </a:prstGeom>
          <a:noFill/>
        </p:spPr>
        <p:txBody>
          <a:bodyPr wrap="square" rtlCol="0">
            <a:spAutoFit/>
          </a:bodyPr>
          <a:lstStyle/>
          <a:p>
            <a:r>
              <a:rPr lang="en-US" sz="2000" dirty="0" smtClean="0"/>
              <a:t>Email Subject: Non-geek </a:t>
            </a:r>
            <a:r>
              <a:rPr lang="en-US" sz="2000" dirty="0"/>
              <a:t>version of guidelines</a:t>
            </a:r>
            <a:endParaRPr lang="en-US" sz="2000" dirty="0" smtClean="0"/>
          </a:p>
          <a:p>
            <a:endParaRPr lang="en-US" dirty="0"/>
          </a:p>
        </p:txBody>
      </p:sp>
      <p:sp>
        <p:nvSpPr>
          <p:cNvPr id="3" name="TextBox 2"/>
          <p:cNvSpPr txBox="1"/>
          <p:nvPr/>
        </p:nvSpPr>
        <p:spPr>
          <a:xfrm>
            <a:off x="7467600" y="3581400"/>
            <a:ext cx="1447800" cy="923330"/>
          </a:xfrm>
          <a:prstGeom prst="rect">
            <a:avLst/>
          </a:prstGeom>
          <a:noFill/>
        </p:spPr>
        <p:txBody>
          <a:bodyPr wrap="square" rtlCol="0">
            <a:spAutoFit/>
          </a:bodyPr>
          <a:lstStyle/>
          <a:p>
            <a:r>
              <a:rPr lang="en-US" b="1" dirty="0" smtClean="0">
                <a:solidFill>
                  <a:srgbClr val="FF0000"/>
                </a:solidFill>
              </a:rPr>
              <a:t>Locate important sentences.</a:t>
            </a:r>
            <a:endParaRPr lang="en-US" b="1" dirty="0">
              <a:solidFill>
                <a:srgbClr val="FF0000"/>
              </a:solidFill>
            </a:endParaRPr>
          </a:p>
        </p:txBody>
      </p:sp>
    </p:spTree>
    <p:extLst>
      <p:ext uri="{BB962C8B-B14F-4D97-AF65-F5344CB8AC3E}">
        <p14:creationId xmlns:p14="http://schemas.microsoft.com/office/powerpoint/2010/main" xmlns="" val="1729252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1" nodeType="clickEffect">
                                  <p:stCondLst>
                                    <p:cond delay="0"/>
                                  </p:stCondLst>
                                  <p:childTnLst>
                                    <p:set>
                                      <p:cBhvr override="childStyle">
                                        <p:cTn id="6" dur="indefinite"/>
                                        <p:tgtEl>
                                          <p:spTgt spid="6">
                                            <p:txEl>
                                              <p:pRg st="2" end="2"/>
                                            </p:txEl>
                                          </p:spTgt>
                                        </p:tgtEl>
                                        <p:attrNameLst>
                                          <p:attrName>style.color</p:attrName>
                                        </p:attrNameLst>
                                      </p:cBhvr>
                                      <p:to>
                                        <p:clrVal>
                                          <a:srgbClr val="FF0000"/>
                                        </p:clrVal>
                                      </p:to>
                                    </p:set>
                                  </p:childTnLst>
                                </p:cTn>
                              </p:par>
                              <p:par>
                                <p:cTn id="7" presetID="3" presetClass="emph" presetSubtype="1" nodeType="withEffect">
                                  <p:stCondLst>
                                    <p:cond delay="0"/>
                                  </p:stCondLst>
                                  <p:childTnLst>
                                    <p:set>
                                      <p:cBhvr override="childStyle">
                                        <p:cTn id="8" dur="indefinite"/>
                                        <p:tgtEl>
                                          <p:spTgt spid="6">
                                            <p:txEl>
                                              <p:pRg st="7" end="7"/>
                                            </p:txEl>
                                          </p:spTgt>
                                        </p:tgtEl>
                                        <p:attrNameLst>
                                          <p:attrName>style.color</p:attrName>
                                        </p:attrNameLst>
                                      </p:cBhvr>
                                      <p:to>
                                        <p:clrVal>
                                          <a:srgbClr val="FF0000"/>
                                        </p:clrVal>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Example of Dialogue Act Modeling</a:t>
            </a:r>
            <a:endParaRPr lang="en-US" dirty="0">
              <a:solidFill>
                <a:schemeClr val="tx2"/>
              </a:solidFill>
            </a:endParaRPr>
          </a:p>
        </p:txBody>
      </p:sp>
      <p:sp>
        <p:nvSpPr>
          <p:cNvPr id="4" name="Text Placeholder 3"/>
          <p:cNvSpPr>
            <a:spLocks noGrp="1"/>
          </p:cNvSpPr>
          <p:nvPr>
            <p:ph type="body" idx="1"/>
          </p:nvPr>
        </p:nvSpPr>
        <p:spPr>
          <a:xfrm>
            <a:off x="304800" y="1600200"/>
            <a:ext cx="8763000" cy="3276600"/>
          </a:xfrm>
          <a:prstGeom prst="wedgeRoundRectCallout">
            <a:avLst>
              <a:gd name="adj1" fmla="val 46572"/>
              <a:gd name="adj2" fmla="val 77203"/>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a:bodyPr>
          <a:lstStyle/>
          <a:p>
            <a:pPr marL="0" indent="0">
              <a:lnSpc>
                <a:spcPct val="150000"/>
              </a:lnSpc>
              <a:spcBef>
                <a:spcPts val="0"/>
              </a:spcBef>
              <a:buNone/>
            </a:pPr>
            <a:r>
              <a:rPr lang="en-US" sz="1800" dirty="0">
                <a:solidFill>
                  <a:schemeClr val="tx1"/>
                </a:solidFill>
              </a:rPr>
              <a:t>From: </a:t>
            </a:r>
            <a:r>
              <a:rPr lang="en-US" sz="1800" dirty="0" smtClean="0">
                <a:solidFill>
                  <a:schemeClr val="tx1"/>
                </a:solidFill>
              </a:rPr>
              <a:t>Brian To: Mike</a:t>
            </a:r>
          </a:p>
          <a:p>
            <a:pPr marL="0" indent="0">
              <a:lnSpc>
                <a:spcPct val="150000"/>
              </a:lnSpc>
              <a:spcBef>
                <a:spcPts val="0"/>
              </a:spcBef>
              <a:buNone/>
            </a:pPr>
            <a:endParaRPr lang="en-US" sz="1800" dirty="0" smtClean="0">
              <a:solidFill>
                <a:schemeClr val="tx1"/>
              </a:solidFill>
            </a:endParaRPr>
          </a:p>
          <a:p>
            <a:pPr marL="0" indent="0">
              <a:lnSpc>
                <a:spcPct val="150000"/>
              </a:lnSpc>
              <a:spcBef>
                <a:spcPts val="0"/>
              </a:spcBef>
              <a:buNone/>
            </a:pPr>
            <a:r>
              <a:rPr lang="en-US" sz="1800" dirty="0">
                <a:solidFill>
                  <a:schemeClr val="tx1"/>
                </a:solidFill>
              </a:rPr>
              <a:t>I propose to cancel this week telecom and schedule another for 12 </a:t>
            </a:r>
            <a:r>
              <a:rPr lang="en-US" sz="1800" dirty="0" smtClean="0">
                <a:solidFill>
                  <a:schemeClr val="tx1"/>
                </a:solidFill>
              </a:rPr>
              <a:t>Mar.</a:t>
            </a:r>
          </a:p>
          <a:p>
            <a:pPr marL="0" indent="0">
              <a:lnSpc>
                <a:spcPct val="150000"/>
              </a:lnSpc>
              <a:spcBef>
                <a:spcPts val="0"/>
              </a:spcBef>
              <a:buNone/>
            </a:pPr>
            <a:r>
              <a:rPr lang="en-US" sz="1800" dirty="0">
                <a:solidFill>
                  <a:schemeClr val="tx1"/>
                </a:solidFill>
              </a:rPr>
              <a:t>I would like to get moving on comments on the TAG architecture document</a:t>
            </a:r>
            <a:r>
              <a:rPr lang="en-US" sz="1800" dirty="0" smtClean="0">
                <a:solidFill>
                  <a:schemeClr val="tx1"/>
                </a:solidFill>
              </a:rPr>
              <a:t>.</a:t>
            </a:r>
          </a:p>
          <a:p>
            <a:pPr marL="0" indent="0">
              <a:lnSpc>
                <a:spcPct val="150000"/>
              </a:lnSpc>
              <a:spcBef>
                <a:spcPts val="0"/>
              </a:spcBef>
              <a:buNone/>
            </a:pPr>
            <a:r>
              <a:rPr lang="en-US" sz="1800" dirty="0" smtClean="0">
                <a:solidFill>
                  <a:schemeClr val="tx1"/>
                </a:solidFill>
              </a:rPr>
              <a:t>Jan, are </a:t>
            </a:r>
            <a:r>
              <a:rPr lang="en-US" sz="1800" dirty="0">
                <a:solidFill>
                  <a:schemeClr val="tx1"/>
                </a:solidFill>
              </a:rPr>
              <a:t>you still up for </a:t>
            </a:r>
            <a:r>
              <a:rPr lang="en-US" sz="1800" dirty="0" smtClean="0">
                <a:solidFill>
                  <a:schemeClr val="tx1"/>
                </a:solidFill>
              </a:rPr>
              <a:t>reviewing?</a:t>
            </a:r>
          </a:p>
          <a:p>
            <a:pPr marL="0" indent="0">
              <a:lnSpc>
                <a:spcPct val="150000"/>
              </a:lnSpc>
              <a:spcBef>
                <a:spcPts val="0"/>
              </a:spcBef>
              <a:buNone/>
            </a:pPr>
            <a:r>
              <a:rPr lang="en-US" sz="1800" dirty="0">
                <a:solidFill>
                  <a:schemeClr val="tx1"/>
                </a:solidFill>
              </a:rPr>
              <a:t>Can we aim to get other comments in by the end of this </a:t>
            </a:r>
            <a:r>
              <a:rPr lang="en-US" sz="1800" dirty="0" smtClean="0">
                <a:solidFill>
                  <a:schemeClr val="tx1"/>
                </a:solidFill>
              </a:rPr>
              <a:t>week?</a:t>
            </a:r>
            <a:endParaRPr lang="en-US" sz="1800" dirty="0">
              <a:solidFill>
                <a:schemeClr val="tx1"/>
              </a:solidFill>
            </a:endParaRPr>
          </a:p>
        </p:txBody>
      </p:sp>
      <p:sp>
        <p:nvSpPr>
          <p:cNvPr id="6" name="TextBox 5"/>
          <p:cNvSpPr txBox="1"/>
          <p:nvPr/>
        </p:nvSpPr>
        <p:spPr>
          <a:xfrm>
            <a:off x="7772400" y="2667000"/>
            <a:ext cx="1371600" cy="1754326"/>
          </a:xfrm>
          <a:prstGeom prst="rect">
            <a:avLst/>
          </a:prstGeom>
          <a:noFill/>
        </p:spPr>
        <p:txBody>
          <a:bodyPr wrap="square" rtlCol="0">
            <a:spAutoFit/>
          </a:bodyPr>
          <a:lstStyle/>
          <a:p>
            <a:pPr>
              <a:lnSpc>
                <a:spcPct val="150000"/>
              </a:lnSpc>
            </a:pPr>
            <a:r>
              <a:rPr lang="en-US" dirty="0" smtClean="0">
                <a:solidFill>
                  <a:srgbClr val="FF0000"/>
                </a:solidFill>
              </a:rPr>
              <a:t>[Suggestion]</a:t>
            </a:r>
          </a:p>
          <a:p>
            <a:pPr>
              <a:lnSpc>
                <a:spcPct val="150000"/>
              </a:lnSpc>
            </a:pPr>
            <a:r>
              <a:rPr lang="en-US" dirty="0" smtClean="0">
                <a:solidFill>
                  <a:srgbClr val="FF0000"/>
                </a:solidFill>
              </a:rPr>
              <a:t>[Statement]</a:t>
            </a:r>
          </a:p>
          <a:p>
            <a:pPr>
              <a:lnSpc>
                <a:spcPct val="150000"/>
              </a:lnSpc>
            </a:pPr>
            <a:r>
              <a:rPr lang="en-US" dirty="0" smtClean="0">
                <a:solidFill>
                  <a:srgbClr val="FF0000"/>
                </a:solidFill>
              </a:rPr>
              <a:t>[Question]</a:t>
            </a:r>
          </a:p>
          <a:p>
            <a:pPr>
              <a:lnSpc>
                <a:spcPct val="150000"/>
              </a:lnSpc>
            </a:pPr>
            <a:r>
              <a:rPr lang="en-US" dirty="0" smtClean="0">
                <a:solidFill>
                  <a:srgbClr val="FF0000"/>
                </a:solidFill>
              </a:rPr>
              <a:t>[Question]</a:t>
            </a:r>
            <a:endParaRPr lang="en-US" dirty="0">
              <a:solidFill>
                <a:srgbClr val="FF0000"/>
              </a:solidFill>
            </a:endParaRPr>
          </a:p>
        </p:txBody>
      </p:sp>
      <p:sp>
        <p:nvSpPr>
          <p:cNvPr id="7"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5</a:t>
            </a:fld>
            <a:endParaRPr lang="en-US" dirty="0">
              <a:solidFill>
                <a:schemeClr val="bg2">
                  <a:lumMod val="75000"/>
                </a:schemeClr>
              </a:solidFill>
            </a:endParaRPr>
          </a:p>
        </p:txBody>
      </p:sp>
      <p:sp>
        <p:nvSpPr>
          <p:cNvPr id="5" name="TextBox 4"/>
          <p:cNvSpPr txBox="1"/>
          <p:nvPr/>
        </p:nvSpPr>
        <p:spPr>
          <a:xfrm>
            <a:off x="4648200" y="2242066"/>
            <a:ext cx="4267200" cy="369332"/>
          </a:xfrm>
          <a:prstGeom prst="rect">
            <a:avLst/>
          </a:prstGeom>
          <a:noFill/>
        </p:spPr>
        <p:txBody>
          <a:bodyPr wrap="square" rtlCol="0">
            <a:spAutoFit/>
          </a:bodyPr>
          <a:lstStyle/>
          <a:p>
            <a:r>
              <a:rPr lang="en-US" b="1" dirty="0" smtClean="0">
                <a:solidFill>
                  <a:srgbClr val="FF0000"/>
                </a:solidFill>
              </a:rPr>
              <a:t>Detect dialogue acts for each sentence. </a:t>
            </a:r>
            <a:r>
              <a:rPr lang="ja-JP" altLang="en-US" b="1" dirty="0" smtClean="0">
                <a:solidFill>
                  <a:srgbClr val="FF0000"/>
                </a:solidFill>
              </a:rPr>
              <a:t>↓</a:t>
            </a:r>
            <a:endParaRPr lang="en-US" b="1" dirty="0">
              <a:solidFill>
                <a:srgbClr val="FF0000"/>
              </a:solidFill>
            </a:endParaRPr>
          </a:p>
        </p:txBody>
      </p:sp>
    </p:spTree>
    <p:extLst>
      <p:ext uri="{BB962C8B-B14F-4D97-AF65-F5344CB8AC3E}">
        <p14:creationId xmlns:p14="http://schemas.microsoft.com/office/powerpoint/2010/main" xmlns="" val="1239128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Assumption</a:t>
            </a:r>
          </a:p>
        </p:txBody>
      </p:sp>
      <p:sp>
        <p:nvSpPr>
          <p:cNvPr id="3" name="Text Placeholder 2"/>
          <p:cNvSpPr>
            <a:spLocks noGrp="1"/>
          </p:cNvSpPr>
          <p:nvPr>
            <p:ph type="body" idx="1"/>
          </p:nvPr>
        </p:nvSpPr>
        <p:spPr/>
        <p:txBody>
          <a:bodyPr>
            <a:normAutofit lnSpcReduction="1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marL="0" indent="0">
              <a:buNone/>
            </a:pPr>
            <a:r>
              <a:rPr lang="en-US" sz="2800" dirty="0" smtClean="0"/>
              <a:t>Modeling both simultaneously improves the accuracies of both labeling tasks.</a:t>
            </a:r>
            <a:endParaRPr lang="en-US" sz="2800" dirty="0"/>
          </a:p>
        </p:txBody>
      </p:sp>
      <p:sp>
        <p:nvSpPr>
          <p:cNvPr id="4" name="Vertical Scroll 3"/>
          <p:cNvSpPr/>
          <p:nvPr/>
        </p:nvSpPr>
        <p:spPr>
          <a:xfrm>
            <a:off x="533400" y="2133600"/>
            <a:ext cx="2709164" cy="2971800"/>
          </a:xfrm>
          <a:prstGeom prst="verticalScroll">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en-US" sz="3200" dirty="0" smtClean="0"/>
              <a:t>Extractive Summary</a:t>
            </a:r>
            <a:endParaRPr lang="en-US" sz="3200" dirty="0"/>
          </a:p>
        </p:txBody>
      </p:sp>
      <p:sp>
        <p:nvSpPr>
          <p:cNvPr id="5" name="Rounded Rectangular Callout 4"/>
          <p:cNvSpPr/>
          <p:nvPr/>
        </p:nvSpPr>
        <p:spPr>
          <a:xfrm>
            <a:off x="5499100" y="2133600"/>
            <a:ext cx="2273300" cy="2971800"/>
          </a:xfrm>
          <a:prstGeom prst="wedgeRoundRectCallout">
            <a:avLst>
              <a:gd name="adj1" fmla="val 95084"/>
              <a:gd name="adj2" fmla="val 34574"/>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ysClr val="windowText" lastClr="000000"/>
                </a:solidFill>
              </a:rPr>
              <a:t>Dialog Acts</a:t>
            </a:r>
            <a:endParaRPr lang="en-US" sz="3200" dirty="0">
              <a:solidFill>
                <a:sysClr val="windowText" lastClr="000000"/>
              </a:solidFill>
            </a:endParaRPr>
          </a:p>
        </p:txBody>
      </p:sp>
      <p:sp>
        <p:nvSpPr>
          <p:cNvPr id="6" name="Left-Right Arrow 5"/>
          <p:cNvSpPr/>
          <p:nvPr/>
        </p:nvSpPr>
        <p:spPr>
          <a:xfrm>
            <a:off x="3242564" y="3333750"/>
            <a:ext cx="2015236" cy="933450"/>
          </a:xfrm>
          <a:prstGeom prst="left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Relation</a:t>
            </a:r>
            <a:endParaRPr lang="en-US" sz="2400" dirty="0">
              <a:solidFill>
                <a:schemeClr val="tx1"/>
              </a:solidFill>
            </a:endParaRPr>
          </a:p>
        </p:txBody>
      </p:sp>
      <p:sp>
        <p:nvSpPr>
          <p:cNvPr id="7"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6</a:t>
            </a:fld>
            <a:endParaRPr lang="en-US" dirty="0">
              <a:solidFill>
                <a:schemeClr val="bg2">
                  <a:lumMod val="75000"/>
                </a:schemeClr>
              </a:solidFill>
            </a:endParaRPr>
          </a:p>
        </p:txBody>
      </p:sp>
    </p:spTree>
    <p:extLst>
      <p:ext uri="{BB962C8B-B14F-4D97-AF65-F5344CB8AC3E}">
        <p14:creationId xmlns:p14="http://schemas.microsoft.com/office/powerpoint/2010/main" xmlns="" val="8816861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solidFill>
              </a:rPr>
              <a:t>Fragment Quotation Graph</a:t>
            </a:r>
          </a:p>
        </p:txBody>
      </p:sp>
      <p:sp>
        <p:nvSpPr>
          <p:cNvPr id="4" name="Rounded Rectangle 3"/>
          <p:cNvSpPr/>
          <p:nvPr/>
        </p:nvSpPr>
        <p:spPr>
          <a:xfrm>
            <a:off x="419100" y="2133600"/>
            <a:ext cx="1219200" cy="1524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solidFill>
                  <a:schemeClr val="tx1"/>
                </a:solidFill>
              </a:rPr>
              <a:t>E1</a:t>
            </a:r>
          </a:p>
          <a:p>
            <a:r>
              <a:rPr lang="en-US" dirty="0" smtClean="0">
                <a:solidFill>
                  <a:schemeClr val="tx1"/>
                </a:solidFill>
              </a:rPr>
              <a:t>b</a:t>
            </a:r>
          </a:p>
          <a:p>
            <a:r>
              <a:rPr lang="en-US" dirty="0" smtClean="0">
                <a:solidFill>
                  <a:schemeClr val="tx1"/>
                </a:solidFill>
              </a:rPr>
              <a:t>&gt;a</a:t>
            </a:r>
          </a:p>
          <a:p>
            <a:endParaRPr lang="en-US" dirty="0" smtClean="0">
              <a:solidFill>
                <a:schemeClr val="tx1"/>
              </a:solidFill>
            </a:endParaRPr>
          </a:p>
          <a:p>
            <a:endParaRPr lang="en-US" dirty="0" smtClean="0">
              <a:solidFill>
                <a:schemeClr val="tx1"/>
              </a:solidFill>
            </a:endParaRPr>
          </a:p>
          <a:p>
            <a:endParaRPr lang="en-US" dirty="0">
              <a:solidFill>
                <a:schemeClr val="tx1"/>
              </a:solidFill>
            </a:endParaRPr>
          </a:p>
        </p:txBody>
      </p:sp>
      <p:sp>
        <p:nvSpPr>
          <p:cNvPr id="6" name="Rounded Rectangle 5"/>
          <p:cNvSpPr/>
          <p:nvPr/>
        </p:nvSpPr>
        <p:spPr>
          <a:xfrm>
            <a:off x="1981200" y="2133600"/>
            <a:ext cx="1219200" cy="1524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solidFill>
                  <a:schemeClr val="tx1"/>
                </a:solidFill>
              </a:rPr>
              <a:t>E2</a:t>
            </a:r>
          </a:p>
          <a:p>
            <a:r>
              <a:rPr lang="en-US" dirty="0">
                <a:solidFill>
                  <a:schemeClr val="tx1"/>
                </a:solidFill>
              </a:rPr>
              <a:t>c</a:t>
            </a:r>
            <a:endParaRPr lang="en-US" dirty="0" smtClean="0">
              <a:solidFill>
                <a:schemeClr val="tx1"/>
              </a:solidFill>
            </a:endParaRPr>
          </a:p>
          <a:p>
            <a:r>
              <a:rPr lang="en-US" dirty="0" smtClean="0">
                <a:solidFill>
                  <a:schemeClr val="tx1"/>
                </a:solidFill>
              </a:rPr>
              <a:t>&gt;b</a:t>
            </a:r>
          </a:p>
          <a:p>
            <a:r>
              <a:rPr lang="en-US" dirty="0" smtClean="0">
                <a:solidFill>
                  <a:schemeClr val="tx1"/>
                </a:solidFill>
              </a:rPr>
              <a:t>&gt;&gt;a</a:t>
            </a:r>
          </a:p>
          <a:p>
            <a:endParaRPr lang="en-US" dirty="0" smtClean="0">
              <a:solidFill>
                <a:schemeClr val="tx1"/>
              </a:solidFill>
            </a:endParaRPr>
          </a:p>
          <a:p>
            <a:endParaRPr lang="en-US" dirty="0" smtClean="0">
              <a:solidFill>
                <a:schemeClr val="tx1"/>
              </a:solidFill>
            </a:endParaRPr>
          </a:p>
          <a:p>
            <a:endParaRPr lang="en-US" dirty="0" smtClean="0">
              <a:solidFill>
                <a:schemeClr val="tx1"/>
              </a:solidFill>
            </a:endParaRPr>
          </a:p>
          <a:p>
            <a:endParaRPr lang="en-US" dirty="0">
              <a:solidFill>
                <a:schemeClr val="tx1"/>
              </a:solidFill>
            </a:endParaRPr>
          </a:p>
        </p:txBody>
      </p:sp>
      <p:sp>
        <p:nvSpPr>
          <p:cNvPr id="7" name="Rounded Rectangle 6"/>
          <p:cNvSpPr/>
          <p:nvPr/>
        </p:nvSpPr>
        <p:spPr>
          <a:xfrm>
            <a:off x="419100" y="4050723"/>
            <a:ext cx="1219200" cy="1524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solidFill>
                  <a:schemeClr val="tx1"/>
                </a:solidFill>
              </a:rPr>
              <a:t>E3</a:t>
            </a:r>
          </a:p>
          <a:p>
            <a:r>
              <a:rPr lang="en-US" dirty="0">
                <a:solidFill>
                  <a:schemeClr val="tx1"/>
                </a:solidFill>
              </a:rPr>
              <a:t>d</a:t>
            </a:r>
            <a:endParaRPr lang="en-US" dirty="0" smtClean="0">
              <a:solidFill>
                <a:schemeClr val="tx1"/>
              </a:solidFill>
            </a:endParaRPr>
          </a:p>
          <a:p>
            <a:r>
              <a:rPr lang="en-US" dirty="0" smtClean="0">
                <a:solidFill>
                  <a:schemeClr val="tx1"/>
                </a:solidFill>
              </a:rPr>
              <a:t>e</a:t>
            </a:r>
          </a:p>
          <a:p>
            <a:r>
              <a:rPr lang="en-US" dirty="0" smtClean="0">
                <a:solidFill>
                  <a:schemeClr val="tx1"/>
                </a:solidFill>
              </a:rPr>
              <a:t>&gt;b</a:t>
            </a:r>
            <a:endParaRPr lang="en-US" dirty="0">
              <a:solidFill>
                <a:schemeClr val="tx1"/>
              </a:solidFill>
            </a:endParaRPr>
          </a:p>
          <a:p>
            <a:endParaRPr lang="en-US" dirty="0">
              <a:solidFill>
                <a:schemeClr val="tx1"/>
              </a:solidFill>
            </a:endParaRPr>
          </a:p>
          <a:p>
            <a:endParaRPr lang="en-US" dirty="0" smtClean="0">
              <a:solidFill>
                <a:schemeClr val="tx1"/>
              </a:solidFill>
            </a:endParaRPr>
          </a:p>
          <a:p>
            <a:endParaRPr lang="en-US" dirty="0">
              <a:solidFill>
                <a:schemeClr val="tx1"/>
              </a:solidFill>
            </a:endParaRPr>
          </a:p>
        </p:txBody>
      </p:sp>
      <p:sp>
        <p:nvSpPr>
          <p:cNvPr id="8" name="Rounded Rectangle 7"/>
          <p:cNvSpPr/>
          <p:nvPr/>
        </p:nvSpPr>
        <p:spPr>
          <a:xfrm>
            <a:off x="1981200" y="4050723"/>
            <a:ext cx="1219200" cy="1524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solidFill>
                  <a:schemeClr val="tx1"/>
                </a:solidFill>
              </a:rPr>
              <a:t>E4</a:t>
            </a:r>
          </a:p>
          <a:p>
            <a:r>
              <a:rPr lang="en-US" dirty="0" smtClean="0">
                <a:solidFill>
                  <a:schemeClr val="tx1"/>
                </a:solidFill>
              </a:rPr>
              <a:t>&gt;d</a:t>
            </a:r>
          </a:p>
          <a:p>
            <a:r>
              <a:rPr lang="en-US" dirty="0" smtClean="0">
                <a:solidFill>
                  <a:schemeClr val="tx1"/>
                </a:solidFill>
              </a:rPr>
              <a:t>f</a:t>
            </a:r>
          </a:p>
          <a:p>
            <a:r>
              <a:rPr lang="en-US" dirty="0" smtClean="0">
                <a:solidFill>
                  <a:schemeClr val="tx1"/>
                </a:solidFill>
              </a:rPr>
              <a:t>&gt;e</a:t>
            </a:r>
          </a:p>
          <a:p>
            <a:r>
              <a:rPr lang="en-US" dirty="0" smtClean="0">
                <a:solidFill>
                  <a:schemeClr val="tx1"/>
                </a:solidFill>
              </a:rPr>
              <a:t>g</a:t>
            </a:r>
          </a:p>
          <a:p>
            <a:endParaRPr lang="en-US" dirty="0" smtClean="0">
              <a:solidFill>
                <a:schemeClr val="tx1"/>
              </a:solidFill>
            </a:endParaRPr>
          </a:p>
          <a:p>
            <a:endParaRPr lang="en-US" dirty="0">
              <a:solidFill>
                <a:schemeClr val="tx1"/>
              </a:solidFill>
            </a:endParaRPr>
          </a:p>
        </p:txBody>
      </p:sp>
      <p:sp>
        <p:nvSpPr>
          <p:cNvPr id="9" name="Oval 8"/>
          <p:cNvSpPr/>
          <p:nvPr/>
        </p:nvSpPr>
        <p:spPr>
          <a:xfrm>
            <a:off x="4574723" y="3544314"/>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a</a:t>
            </a:r>
            <a:endParaRPr lang="en-US" sz="2400" dirty="0">
              <a:solidFill>
                <a:schemeClr val="tx1"/>
              </a:solidFill>
            </a:endParaRPr>
          </a:p>
        </p:txBody>
      </p:sp>
      <p:cxnSp>
        <p:nvCxnSpPr>
          <p:cNvPr id="11" name="Straight Arrow Connector 10"/>
          <p:cNvCxnSpPr>
            <a:endCxn id="9" idx="6"/>
          </p:cNvCxnSpPr>
          <p:nvPr/>
        </p:nvCxnSpPr>
        <p:spPr>
          <a:xfrm flipH="1" flipV="1">
            <a:off x="5222423" y="3857773"/>
            <a:ext cx="609600"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5832023" y="3544315"/>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b</a:t>
            </a:r>
            <a:endParaRPr lang="en-US" sz="2400" dirty="0">
              <a:solidFill>
                <a:schemeClr val="tx1"/>
              </a:solidFill>
            </a:endParaRPr>
          </a:p>
        </p:txBody>
      </p:sp>
      <p:cxnSp>
        <p:nvCxnSpPr>
          <p:cNvPr id="17" name="Straight Arrow Connector 16"/>
          <p:cNvCxnSpPr>
            <a:stCxn id="19" idx="3"/>
          </p:cNvCxnSpPr>
          <p:nvPr/>
        </p:nvCxnSpPr>
        <p:spPr>
          <a:xfrm flipH="1">
            <a:off x="6442688" y="3236656"/>
            <a:ext cx="738258" cy="46698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7086093" y="2701548"/>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c</a:t>
            </a:r>
            <a:endParaRPr lang="en-US" sz="2400" dirty="0">
              <a:solidFill>
                <a:schemeClr val="tx1"/>
              </a:solidFill>
            </a:endParaRPr>
          </a:p>
        </p:txBody>
      </p:sp>
      <p:cxnSp>
        <p:nvCxnSpPr>
          <p:cNvPr id="20" name="Straight Arrow Connector 19"/>
          <p:cNvCxnSpPr>
            <a:stCxn id="25" idx="2"/>
            <a:endCxn id="15" idx="6"/>
          </p:cNvCxnSpPr>
          <p:nvPr/>
        </p:nvCxnSpPr>
        <p:spPr>
          <a:xfrm flipH="1">
            <a:off x="6479723" y="3857774"/>
            <a:ext cx="59055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7070273" y="3544315"/>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d</a:t>
            </a:r>
          </a:p>
        </p:txBody>
      </p:sp>
      <p:cxnSp>
        <p:nvCxnSpPr>
          <p:cNvPr id="26" name="Straight Arrow Connector 25"/>
          <p:cNvCxnSpPr>
            <a:stCxn id="27" idx="1"/>
          </p:cNvCxnSpPr>
          <p:nvPr/>
        </p:nvCxnSpPr>
        <p:spPr>
          <a:xfrm flipH="1" flipV="1">
            <a:off x="6375814" y="4087676"/>
            <a:ext cx="765499" cy="52735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7046460" y="4523223"/>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e</a:t>
            </a:r>
            <a:endParaRPr lang="en-US" sz="2400" dirty="0">
              <a:solidFill>
                <a:schemeClr val="tx1"/>
              </a:solidFill>
            </a:endParaRPr>
          </a:p>
        </p:txBody>
      </p:sp>
      <p:sp>
        <p:nvSpPr>
          <p:cNvPr id="28" name="Oval 27"/>
          <p:cNvSpPr/>
          <p:nvPr/>
        </p:nvSpPr>
        <p:spPr>
          <a:xfrm>
            <a:off x="8413298" y="3555574"/>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f</a:t>
            </a:r>
            <a:endParaRPr lang="en-US" sz="2400" dirty="0">
              <a:solidFill>
                <a:schemeClr val="tx1"/>
              </a:solidFill>
            </a:endParaRPr>
          </a:p>
        </p:txBody>
      </p:sp>
      <p:cxnSp>
        <p:nvCxnSpPr>
          <p:cNvPr id="29" name="Straight Arrow Connector 28"/>
          <p:cNvCxnSpPr/>
          <p:nvPr/>
        </p:nvCxnSpPr>
        <p:spPr>
          <a:xfrm flipH="1">
            <a:off x="7717973" y="3869032"/>
            <a:ext cx="685800"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28" idx="3"/>
          </p:cNvCxnSpPr>
          <p:nvPr/>
        </p:nvCxnSpPr>
        <p:spPr>
          <a:xfrm flipH="1">
            <a:off x="7660825" y="4090682"/>
            <a:ext cx="847326" cy="59881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8406154" y="4523223"/>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g</a:t>
            </a:r>
          </a:p>
        </p:txBody>
      </p:sp>
      <p:cxnSp>
        <p:nvCxnSpPr>
          <p:cNvPr id="34" name="Straight Arrow Connector 33"/>
          <p:cNvCxnSpPr>
            <a:stCxn id="33" idx="2"/>
            <a:endCxn id="27" idx="6"/>
          </p:cNvCxnSpPr>
          <p:nvPr/>
        </p:nvCxnSpPr>
        <p:spPr>
          <a:xfrm flipH="1">
            <a:off x="7694160" y="4836682"/>
            <a:ext cx="71199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7</a:t>
            </a:fld>
            <a:endParaRPr lang="en-US" dirty="0">
              <a:solidFill>
                <a:schemeClr val="bg2">
                  <a:lumMod val="75000"/>
                </a:schemeClr>
              </a:solidFill>
            </a:endParaRPr>
          </a:p>
        </p:txBody>
      </p:sp>
      <p:sp>
        <p:nvSpPr>
          <p:cNvPr id="3" name="Right Arrow 2"/>
          <p:cNvSpPr/>
          <p:nvPr/>
        </p:nvSpPr>
        <p:spPr>
          <a:xfrm>
            <a:off x="3429000" y="3555574"/>
            <a:ext cx="914400" cy="506409"/>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11577" y="5835134"/>
            <a:ext cx="4155623" cy="923330"/>
          </a:xfrm>
          <a:prstGeom prst="rect">
            <a:avLst/>
          </a:prstGeom>
          <a:noFill/>
        </p:spPr>
        <p:txBody>
          <a:bodyPr wrap="square" rtlCol="0">
            <a:spAutoFit/>
          </a:bodyPr>
          <a:lstStyle/>
          <a:p>
            <a:r>
              <a:rPr lang="en-US" dirty="0" smtClean="0"/>
              <a:t>Email Conversation Example</a:t>
            </a:r>
          </a:p>
          <a:p>
            <a:r>
              <a:rPr lang="en-US" dirty="0" smtClean="0"/>
              <a:t>(Fragments are represented as letters.)</a:t>
            </a:r>
            <a:endParaRPr lang="en-US" dirty="0"/>
          </a:p>
          <a:p>
            <a:endParaRPr lang="en-US" dirty="0"/>
          </a:p>
        </p:txBody>
      </p:sp>
      <p:sp>
        <p:nvSpPr>
          <p:cNvPr id="24" name="TextBox 23"/>
          <p:cNvSpPr txBox="1"/>
          <p:nvPr/>
        </p:nvSpPr>
        <p:spPr>
          <a:xfrm>
            <a:off x="5667003" y="5957740"/>
            <a:ext cx="3009900" cy="369332"/>
          </a:xfrm>
          <a:prstGeom prst="rect">
            <a:avLst/>
          </a:prstGeom>
          <a:noFill/>
        </p:spPr>
        <p:txBody>
          <a:bodyPr wrap="square" rtlCol="0">
            <a:spAutoFit/>
          </a:bodyPr>
          <a:lstStyle/>
          <a:p>
            <a:r>
              <a:rPr lang="en-US" dirty="0" smtClean="0"/>
              <a:t>Fragment Quotation Graph</a:t>
            </a:r>
            <a:endParaRPr lang="en-US" dirty="0"/>
          </a:p>
        </p:txBody>
      </p:sp>
      <p:sp>
        <p:nvSpPr>
          <p:cNvPr id="10" name="TextBox 9"/>
          <p:cNvSpPr txBox="1"/>
          <p:nvPr/>
        </p:nvSpPr>
        <p:spPr>
          <a:xfrm>
            <a:off x="431800" y="1663700"/>
            <a:ext cx="6405471" cy="400110"/>
          </a:xfrm>
          <a:prstGeom prst="rect">
            <a:avLst/>
          </a:prstGeom>
          <a:noFill/>
        </p:spPr>
        <p:txBody>
          <a:bodyPr wrap="none" rtlCol="0">
            <a:spAutoFit/>
          </a:bodyPr>
          <a:lstStyle/>
          <a:p>
            <a:pPr marL="285750" indent="-285750">
              <a:buFont typeface="Wingdings" pitchFamily="2" charset="2"/>
              <a:buChar char="q"/>
            </a:pPr>
            <a:r>
              <a:rPr lang="en-US" sz="2000" dirty="0" smtClean="0"/>
              <a:t>Create </a:t>
            </a:r>
            <a:r>
              <a:rPr lang="en-US" sz="2000" dirty="0"/>
              <a:t>fragment </a:t>
            </a:r>
            <a:r>
              <a:rPr lang="en-US" sz="2000" dirty="0" smtClean="0"/>
              <a:t>quotation graphs </a:t>
            </a:r>
            <a:r>
              <a:rPr lang="en-US" sz="2000" dirty="0"/>
              <a:t>for each email </a:t>
            </a:r>
            <a:r>
              <a:rPr lang="en-US" sz="2000" dirty="0" smtClean="0"/>
              <a:t>thread.</a:t>
            </a:r>
            <a:endParaRPr lang="en-US" sz="2000" dirty="0"/>
          </a:p>
        </p:txBody>
      </p:sp>
      <p:sp>
        <p:nvSpPr>
          <p:cNvPr id="30" name="Oval 29"/>
          <p:cNvSpPr/>
          <p:nvPr/>
        </p:nvSpPr>
        <p:spPr>
          <a:xfrm>
            <a:off x="431800" y="2819400"/>
            <a:ext cx="304800" cy="304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2054676" y="2819400"/>
            <a:ext cx="231324" cy="49281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2054676" y="4390086"/>
            <a:ext cx="231324" cy="94391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431800" y="4997741"/>
            <a:ext cx="304800" cy="304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882404" y="2063810"/>
            <a:ext cx="4050532" cy="646331"/>
          </a:xfrm>
          <a:prstGeom prst="rect">
            <a:avLst/>
          </a:prstGeom>
          <a:noFill/>
        </p:spPr>
        <p:txBody>
          <a:bodyPr wrap="none" rtlCol="0">
            <a:spAutoFit/>
          </a:bodyPr>
          <a:lstStyle/>
          <a:p>
            <a:r>
              <a:rPr lang="en-US" b="1" dirty="0" smtClean="0">
                <a:solidFill>
                  <a:srgbClr val="FF0000"/>
                </a:solidFill>
              </a:rPr>
              <a:t>Create graphs using characteristic of “&gt;”</a:t>
            </a:r>
          </a:p>
          <a:p>
            <a:r>
              <a:rPr lang="en-US" b="1" dirty="0" smtClean="0">
                <a:solidFill>
                  <a:srgbClr val="FF0000"/>
                </a:solidFill>
              </a:rPr>
              <a:t> to capture conversation structure.</a:t>
            </a:r>
            <a:endParaRPr lang="en-US" b="1" dirty="0">
              <a:solidFill>
                <a:srgbClr val="FF0000"/>
              </a:solidFill>
            </a:endParaRPr>
          </a:p>
        </p:txBody>
      </p:sp>
    </p:spTree>
    <p:extLst>
      <p:ext uri="{BB962C8B-B14F-4D97-AF65-F5344CB8AC3E}">
        <p14:creationId xmlns:p14="http://schemas.microsoft.com/office/powerpoint/2010/main" xmlns="" val="2108229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2" grpId="0" animBg="1"/>
      <p:bldP spid="35" grpId="0" animBg="1"/>
      <p:bldP spid="36" grpId="0" animBg="1"/>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Sequential Labeling </a:t>
            </a:r>
            <a:endParaRPr lang="en-US" dirty="0">
              <a:solidFill>
                <a:schemeClr val="tx2"/>
              </a:solidFill>
            </a:endParaRPr>
          </a:p>
        </p:txBody>
      </p:sp>
      <p:sp>
        <p:nvSpPr>
          <p:cNvPr id="3" name="Text Placeholder 2"/>
          <p:cNvSpPr>
            <a:spLocks noGrp="1"/>
          </p:cNvSpPr>
          <p:nvPr>
            <p:ph type="body" idx="1"/>
          </p:nvPr>
        </p:nvSpPr>
        <p:spPr/>
        <p:txBody>
          <a:bodyPr>
            <a:normAutofit lnSpcReduction="1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sz="2200" dirty="0" smtClean="0"/>
          </a:p>
          <a:p>
            <a:pPr marL="0" indent="0">
              <a:spcBef>
                <a:spcPts val="0"/>
              </a:spcBef>
              <a:buNone/>
              <a:defRPr/>
            </a:pPr>
            <a:endParaRPr lang="en-US" sz="2200" dirty="0" smtClean="0"/>
          </a:p>
          <a:p>
            <a:pPr marL="0" indent="0">
              <a:spcBef>
                <a:spcPts val="0"/>
              </a:spcBef>
              <a:buNone/>
              <a:defRPr/>
            </a:pPr>
            <a:endParaRPr lang="en-US" sz="2200" dirty="0" smtClean="0"/>
          </a:p>
          <a:p>
            <a:pPr marL="0" indent="0">
              <a:spcBef>
                <a:spcPts val="0"/>
              </a:spcBef>
              <a:buNone/>
              <a:defRPr/>
            </a:pPr>
            <a:r>
              <a:rPr lang="en-US" sz="2200" dirty="0" smtClean="0"/>
              <a:t>In FQG, all </a:t>
            </a:r>
            <a:r>
              <a:rPr lang="en-US" sz="2200" dirty="0"/>
              <a:t>paths capture the adjacency relations </a:t>
            </a:r>
            <a:r>
              <a:rPr lang="en-US" sz="2200" dirty="0" smtClean="0"/>
              <a:t>between fragments</a:t>
            </a:r>
            <a:r>
              <a:rPr lang="en-US" sz="2200" dirty="0"/>
              <a:t>.  </a:t>
            </a:r>
          </a:p>
          <a:p>
            <a:pPr marL="0" indent="0">
              <a:spcBef>
                <a:spcPts val="0"/>
              </a:spcBef>
              <a:buNone/>
              <a:defRPr/>
            </a:pPr>
            <a:r>
              <a:rPr lang="en-US" sz="2200" dirty="0"/>
              <a:t>So, we train and test on </a:t>
            </a:r>
            <a:r>
              <a:rPr lang="en-US" sz="2200" dirty="0" smtClean="0"/>
              <a:t>these paths.</a:t>
            </a:r>
            <a:endParaRPr lang="en-US" sz="2200" dirty="0"/>
          </a:p>
          <a:p>
            <a:endParaRPr lang="en-US" dirty="0"/>
          </a:p>
        </p:txBody>
      </p:sp>
      <p:sp>
        <p:nvSpPr>
          <p:cNvPr id="4" name="Oval 3"/>
          <p:cNvSpPr/>
          <p:nvPr/>
        </p:nvSpPr>
        <p:spPr>
          <a:xfrm>
            <a:off x="1543050" y="3402587"/>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a</a:t>
            </a:r>
            <a:endParaRPr lang="en-US" sz="2400" dirty="0">
              <a:solidFill>
                <a:schemeClr val="tx1"/>
              </a:solidFill>
            </a:endParaRPr>
          </a:p>
        </p:txBody>
      </p:sp>
      <p:cxnSp>
        <p:nvCxnSpPr>
          <p:cNvPr id="5" name="Straight Arrow Connector 4"/>
          <p:cNvCxnSpPr>
            <a:endCxn id="4" idx="6"/>
          </p:cNvCxnSpPr>
          <p:nvPr/>
        </p:nvCxnSpPr>
        <p:spPr>
          <a:xfrm flipH="1" flipV="1">
            <a:off x="2190750" y="3716046"/>
            <a:ext cx="609600"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2800350" y="3402588"/>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b</a:t>
            </a:r>
            <a:endParaRPr lang="en-US" sz="2400" dirty="0">
              <a:solidFill>
                <a:schemeClr val="tx1"/>
              </a:solidFill>
            </a:endParaRPr>
          </a:p>
        </p:txBody>
      </p:sp>
      <p:cxnSp>
        <p:nvCxnSpPr>
          <p:cNvPr id="7" name="Straight Arrow Connector 6"/>
          <p:cNvCxnSpPr>
            <a:stCxn id="8" idx="3"/>
          </p:cNvCxnSpPr>
          <p:nvPr/>
        </p:nvCxnSpPr>
        <p:spPr>
          <a:xfrm flipH="1">
            <a:off x="3411015" y="3094929"/>
            <a:ext cx="738258" cy="46698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4054420" y="2559821"/>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c</a:t>
            </a:r>
            <a:endParaRPr lang="en-US" sz="2400" dirty="0">
              <a:solidFill>
                <a:schemeClr val="tx1"/>
              </a:solidFill>
            </a:endParaRPr>
          </a:p>
        </p:txBody>
      </p:sp>
      <p:cxnSp>
        <p:nvCxnSpPr>
          <p:cNvPr id="9" name="Straight Arrow Connector 8"/>
          <p:cNvCxnSpPr>
            <a:stCxn id="10" idx="2"/>
            <a:endCxn id="6" idx="6"/>
          </p:cNvCxnSpPr>
          <p:nvPr/>
        </p:nvCxnSpPr>
        <p:spPr>
          <a:xfrm flipH="1">
            <a:off x="3448050" y="3716047"/>
            <a:ext cx="59055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038600" y="3402588"/>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d</a:t>
            </a:r>
          </a:p>
        </p:txBody>
      </p:sp>
      <p:cxnSp>
        <p:nvCxnSpPr>
          <p:cNvPr id="11" name="Straight Arrow Connector 10"/>
          <p:cNvCxnSpPr>
            <a:stCxn id="12" idx="1"/>
          </p:cNvCxnSpPr>
          <p:nvPr/>
        </p:nvCxnSpPr>
        <p:spPr>
          <a:xfrm flipH="1" flipV="1">
            <a:off x="3344141" y="3945949"/>
            <a:ext cx="765499" cy="52735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4014787" y="4381496"/>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e</a:t>
            </a:r>
            <a:endParaRPr lang="en-US" sz="2400" dirty="0">
              <a:solidFill>
                <a:schemeClr val="tx1"/>
              </a:solidFill>
            </a:endParaRPr>
          </a:p>
        </p:txBody>
      </p:sp>
      <p:sp>
        <p:nvSpPr>
          <p:cNvPr id="13" name="Oval 12"/>
          <p:cNvSpPr/>
          <p:nvPr/>
        </p:nvSpPr>
        <p:spPr>
          <a:xfrm>
            <a:off x="5381625" y="3413847"/>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f</a:t>
            </a:r>
            <a:endParaRPr lang="en-US" sz="2400" dirty="0">
              <a:solidFill>
                <a:schemeClr val="tx1"/>
              </a:solidFill>
            </a:endParaRPr>
          </a:p>
        </p:txBody>
      </p:sp>
      <p:cxnSp>
        <p:nvCxnSpPr>
          <p:cNvPr id="14" name="Straight Arrow Connector 13"/>
          <p:cNvCxnSpPr/>
          <p:nvPr/>
        </p:nvCxnSpPr>
        <p:spPr>
          <a:xfrm flipH="1">
            <a:off x="4686300" y="3727305"/>
            <a:ext cx="685800" cy="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3" idx="3"/>
          </p:cNvCxnSpPr>
          <p:nvPr/>
        </p:nvCxnSpPr>
        <p:spPr>
          <a:xfrm flipH="1">
            <a:off x="4629152" y="3948955"/>
            <a:ext cx="847326" cy="59881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5374481" y="4381496"/>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g</a:t>
            </a:r>
          </a:p>
        </p:txBody>
      </p:sp>
      <p:cxnSp>
        <p:nvCxnSpPr>
          <p:cNvPr id="17" name="Straight Arrow Connector 16"/>
          <p:cNvCxnSpPr>
            <a:stCxn id="16" idx="2"/>
            <a:endCxn id="12" idx="6"/>
          </p:cNvCxnSpPr>
          <p:nvPr/>
        </p:nvCxnSpPr>
        <p:spPr>
          <a:xfrm flipH="1">
            <a:off x="4662487" y="4694955"/>
            <a:ext cx="71199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Freeform 18"/>
          <p:cNvSpPr/>
          <p:nvPr/>
        </p:nvSpPr>
        <p:spPr>
          <a:xfrm>
            <a:off x="1435100" y="2336800"/>
            <a:ext cx="3162300" cy="1092200"/>
          </a:xfrm>
          <a:custGeom>
            <a:avLst/>
            <a:gdLst>
              <a:gd name="connsiteX0" fmla="*/ 0 w 3162300"/>
              <a:gd name="connsiteY0" fmla="*/ 1016000 h 1092200"/>
              <a:gd name="connsiteX1" fmla="*/ 330200 w 3162300"/>
              <a:gd name="connsiteY1" fmla="*/ 1028700 h 1092200"/>
              <a:gd name="connsiteX2" fmla="*/ 444500 w 3162300"/>
              <a:gd name="connsiteY2" fmla="*/ 1079500 h 1092200"/>
              <a:gd name="connsiteX3" fmla="*/ 533400 w 3162300"/>
              <a:gd name="connsiteY3" fmla="*/ 1092200 h 1092200"/>
              <a:gd name="connsiteX4" fmla="*/ 1231900 w 3162300"/>
              <a:gd name="connsiteY4" fmla="*/ 1079500 h 1092200"/>
              <a:gd name="connsiteX5" fmla="*/ 1397000 w 3162300"/>
              <a:gd name="connsiteY5" fmla="*/ 1041400 h 1092200"/>
              <a:gd name="connsiteX6" fmla="*/ 1511300 w 3162300"/>
              <a:gd name="connsiteY6" fmla="*/ 1016000 h 1092200"/>
              <a:gd name="connsiteX7" fmla="*/ 1549400 w 3162300"/>
              <a:gd name="connsiteY7" fmla="*/ 1003300 h 1092200"/>
              <a:gd name="connsiteX8" fmla="*/ 1651000 w 3162300"/>
              <a:gd name="connsiteY8" fmla="*/ 990600 h 1092200"/>
              <a:gd name="connsiteX9" fmla="*/ 1739900 w 3162300"/>
              <a:gd name="connsiteY9" fmla="*/ 965200 h 1092200"/>
              <a:gd name="connsiteX10" fmla="*/ 1841500 w 3162300"/>
              <a:gd name="connsiteY10" fmla="*/ 939800 h 1092200"/>
              <a:gd name="connsiteX11" fmla="*/ 1917700 w 3162300"/>
              <a:gd name="connsiteY11" fmla="*/ 889000 h 1092200"/>
              <a:gd name="connsiteX12" fmla="*/ 1955800 w 3162300"/>
              <a:gd name="connsiteY12" fmla="*/ 876300 h 1092200"/>
              <a:gd name="connsiteX13" fmla="*/ 2032000 w 3162300"/>
              <a:gd name="connsiteY13" fmla="*/ 825500 h 1092200"/>
              <a:gd name="connsiteX14" fmla="*/ 2070100 w 3162300"/>
              <a:gd name="connsiteY14" fmla="*/ 812800 h 1092200"/>
              <a:gd name="connsiteX15" fmla="*/ 2159000 w 3162300"/>
              <a:gd name="connsiteY15" fmla="*/ 774700 h 1092200"/>
              <a:gd name="connsiteX16" fmla="*/ 2197100 w 3162300"/>
              <a:gd name="connsiteY16" fmla="*/ 749300 h 1092200"/>
              <a:gd name="connsiteX17" fmla="*/ 2273300 w 3162300"/>
              <a:gd name="connsiteY17" fmla="*/ 723900 h 1092200"/>
              <a:gd name="connsiteX18" fmla="*/ 2298700 w 3162300"/>
              <a:gd name="connsiteY18" fmla="*/ 685800 h 1092200"/>
              <a:gd name="connsiteX19" fmla="*/ 2336800 w 3162300"/>
              <a:gd name="connsiteY19" fmla="*/ 673100 h 1092200"/>
              <a:gd name="connsiteX20" fmla="*/ 2413000 w 3162300"/>
              <a:gd name="connsiteY20" fmla="*/ 622300 h 1092200"/>
              <a:gd name="connsiteX21" fmla="*/ 2489200 w 3162300"/>
              <a:gd name="connsiteY21" fmla="*/ 558800 h 1092200"/>
              <a:gd name="connsiteX22" fmla="*/ 2603500 w 3162300"/>
              <a:gd name="connsiteY22" fmla="*/ 482600 h 1092200"/>
              <a:gd name="connsiteX23" fmla="*/ 2641600 w 3162300"/>
              <a:gd name="connsiteY23" fmla="*/ 457200 h 1092200"/>
              <a:gd name="connsiteX24" fmla="*/ 2705100 w 3162300"/>
              <a:gd name="connsiteY24" fmla="*/ 393700 h 1092200"/>
              <a:gd name="connsiteX25" fmla="*/ 2743200 w 3162300"/>
              <a:gd name="connsiteY25" fmla="*/ 355600 h 1092200"/>
              <a:gd name="connsiteX26" fmla="*/ 2819400 w 3162300"/>
              <a:gd name="connsiteY26" fmla="*/ 317500 h 1092200"/>
              <a:gd name="connsiteX27" fmla="*/ 2882900 w 3162300"/>
              <a:gd name="connsiteY27" fmla="*/ 254000 h 1092200"/>
              <a:gd name="connsiteX28" fmla="*/ 2908300 w 3162300"/>
              <a:gd name="connsiteY28" fmla="*/ 215900 h 1092200"/>
              <a:gd name="connsiteX29" fmla="*/ 2984500 w 3162300"/>
              <a:gd name="connsiteY29" fmla="*/ 165100 h 1092200"/>
              <a:gd name="connsiteX30" fmla="*/ 3022600 w 3162300"/>
              <a:gd name="connsiteY30" fmla="*/ 139700 h 1092200"/>
              <a:gd name="connsiteX31" fmla="*/ 3060700 w 3162300"/>
              <a:gd name="connsiteY31" fmla="*/ 127000 h 1092200"/>
              <a:gd name="connsiteX32" fmla="*/ 3136900 w 3162300"/>
              <a:gd name="connsiteY32" fmla="*/ 76200 h 1092200"/>
              <a:gd name="connsiteX33" fmla="*/ 3009900 w 3162300"/>
              <a:gd name="connsiteY33" fmla="*/ 50800 h 1092200"/>
              <a:gd name="connsiteX34" fmla="*/ 2933700 w 3162300"/>
              <a:gd name="connsiteY34" fmla="*/ 25400 h 1092200"/>
              <a:gd name="connsiteX35" fmla="*/ 2895600 w 3162300"/>
              <a:gd name="connsiteY35" fmla="*/ 12700 h 1092200"/>
              <a:gd name="connsiteX36" fmla="*/ 2844800 w 3162300"/>
              <a:gd name="connsiteY36" fmla="*/ 0 h 1092200"/>
              <a:gd name="connsiteX37" fmla="*/ 2908300 w 3162300"/>
              <a:gd name="connsiteY37" fmla="*/ 63500 h 1092200"/>
              <a:gd name="connsiteX38" fmla="*/ 2984500 w 3162300"/>
              <a:gd name="connsiteY38" fmla="*/ 127000 h 1092200"/>
              <a:gd name="connsiteX39" fmla="*/ 3022600 w 3162300"/>
              <a:gd name="connsiteY39" fmla="*/ 203200 h 1092200"/>
              <a:gd name="connsiteX40" fmla="*/ 3060700 w 3162300"/>
              <a:gd name="connsiteY40" fmla="*/ 228600 h 1092200"/>
              <a:gd name="connsiteX41" fmla="*/ 3086100 w 3162300"/>
              <a:gd name="connsiteY41" fmla="*/ 266700 h 1092200"/>
              <a:gd name="connsiteX42" fmla="*/ 3124200 w 3162300"/>
              <a:gd name="connsiteY42" fmla="*/ 254000 h 1092200"/>
              <a:gd name="connsiteX43" fmla="*/ 3162300 w 3162300"/>
              <a:gd name="connsiteY43" fmla="*/ 177800 h 1092200"/>
              <a:gd name="connsiteX44" fmla="*/ 3149600 w 3162300"/>
              <a:gd name="connsiteY44" fmla="*/ 76200 h 109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3162300" h="1092200">
                <a:moveTo>
                  <a:pt x="0" y="1016000"/>
                </a:moveTo>
                <a:cubicBezTo>
                  <a:pt x="110067" y="1020233"/>
                  <a:pt x="220533" y="1018419"/>
                  <a:pt x="330200" y="1028700"/>
                </a:cubicBezTo>
                <a:cubicBezTo>
                  <a:pt x="503827" y="1044978"/>
                  <a:pt x="336836" y="1047201"/>
                  <a:pt x="444500" y="1079500"/>
                </a:cubicBezTo>
                <a:cubicBezTo>
                  <a:pt x="473172" y="1088102"/>
                  <a:pt x="503767" y="1087967"/>
                  <a:pt x="533400" y="1092200"/>
                </a:cubicBezTo>
                <a:lnTo>
                  <a:pt x="1231900" y="1079500"/>
                </a:lnTo>
                <a:cubicBezTo>
                  <a:pt x="1364169" y="1075233"/>
                  <a:pt x="1277318" y="1065336"/>
                  <a:pt x="1397000" y="1041400"/>
                </a:cubicBezTo>
                <a:cubicBezTo>
                  <a:pt x="1440648" y="1032670"/>
                  <a:pt x="1469451" y="1027957"/>
                  <a:pt x="1511300" y="1016000"/>
                </a:cubicBezTo>
                <a:cubicBezTo>
                  <a:pt x="1524172" y="1012322"/>
                  <a:pt x="1536229" y="1005695"/>
                  <a:pt x="1549400" y="1003300"/>
                </a:cubicBezTo>
                <a:cubicBezTo>
                  <a:pt x="1582980" y="997195"/>
                  <a:pt x="1617133" y="994833"/>
                  <a:pt x="1651000" y="990600"/>
                </a:cubicBezTo>
                <a:cubicBezTo>
                  <a:pt x="1693428" y="976457"/>
                  <a:pt x="1692060" y="975831"/>
                  <a:pt x="1739900" y="965200"/>
                </a:cubicBezTo>
                <a:cubicBezTo>
                  <a:pt x="1758666" y="961030"/>
                  <a:pt x="1818806" y="952408"/>
                  <a:pt x="1841500" y="939800"/>
                </a:cubicBezTo>
                <a:cubicBezTo>
                  <a:pt x="1868185" y="924975"/>
                  <a:pt x="1888740" y="898653"/>
                  <a:pt x="1917700" y="889000"/>
                </a:cubicBezTo>
                <a:cubicBezTo>
                  <a:pt x="1930400" y="884767"/>
                  <a:pt x="1944098" y="882801"/>
                  <a:pt x="1955800" y="876300"/>
                </a:cubicBezTo>
                <a:cubicBezTo>
                  <a:pt x="1982485" y="861475"/>
                  <a:pt x="2003040" y="835153"/>
                  <a:pt x="2032000" y="825500"/>
                </a:cubicBezTo>
                <a:cubicBezTo>
                  <a:pt x="2044700" y="821267"/>
                  <a:pt x="2058126" y="818787"/>
                  <a:pt x="2070100" y="812800"/>
                </a:cubicBezTo>
                <a:cubicBezTo>
                  <a:pt x="2157805" y="768947"/>
                  <a:pt x="2053274" y="801131"/>
                  <a:pt x="2159000" y="774700"/>
                </a:cubicBezTo>
                <a:cubicBezTo>
                  <a:pt x="2171700" y="766233"/>
                  <a:pt x="2183152" y="755499"/>
                  <a:pt x="2197100" y="749300"/>
                </a:cubicBezTo>
                <a:cubicBezTo>
                  <a:pt x="2221566" y="738426"/>
                  <a:pt x="2273300" y="723900"/>
                  <a:pt x="2273300" y="723900"/>
                </a:cubicBezTo>
                <a:cubicBezTo>
                  <a:pt x="2281767" y="711200"/>
                  <a:pt x="2286781" y="695335"/>
                  <a:pt x="2298700" y="685800"/>
                </a:cubicBezTo>
                <a:cubicBezTo>
                  <a:pt x="2309153" y="677437"/>
                  <a:pt x="2325098" y="679601"/>
                  <a:pt x="2336800" y="673100"/>
                </a:cubicBezTo>
                <a:cubicBezTo>
                  <a:pt x="2363485" y="658275"/>
                  <a:pt x="2387600" y="639233"/>
                  <a:pt x="2413000" y="622300"/>
                </a:cubicBezTo>
                <a:cubicBezTo>
                  <a:pt x="2549146" y="531536"/>
                  <a:pt x="2342521" y="672883"/>
                  <a:pt x="2489200" y="558800"/>
                </a:cubicBezTo>
                <a:lnTo>
                  <a:pt x="2603500" y="482600"/>
                </a:lnTo>
                <a:lnTo>
                  <a:pt x="2641600" y="457200"/>
                </a:lnTo>
                <a:cubicBezTo>
                  <a:pt x="2688167" y="387350"/>
                  <a:pt x="2641600" y="446617"/>
                  <a:pt x="2705100" y="393700"/>
                </a:cubicBezTo>
                <a:cubicBezTo>
                  <a:pt x="2718898" y="382202"/>
                  <a:pt x="2729402" y="367098"/>
                  <a:pt x="2743200" y="355600"/>
                </a:cubicBezTo>
                <a:cubicBezTo>
                  <a:pt x="2776026" y="328245"/>
                  <a:pt x="2781215" y="330228"/>
                  <a:pt x="2819400" y="317500"/>
                </a:cubicBezTo>
                <a:cubicBezTo>
                  <a:pt x="2887133" y="215900"/>
                  <a:pt x="2798233" y="338667"/>
                  <a:pt x="2882900" y="254000"/>
                </a:cubicBezTo>
                <a:cubicBezTo>
                  <a:pt x="2893693" y="243207"/>
                  <a:pt x="2896813" y="225951"/>
                  <a:pt x="2908300" y="215900"/>
                </a:cubicBezTo>
                <a:cubicBezTo>
                  <a:pt x="2931274" y="195798"/>
                  <a:pt x="2959100" y="182033"/>
                  <a:pt x="2984500" y="165100"/>
                </a:cubicBezTo>
                <a:cubicBezTo>
                  <a:pt x="2997200" y="156633"/>
                  <a:pt x="3008120" y="144527"/>
                  <a:pt x="3022600" y="139700"/>
                </a:cubicBezTo>
                <a:cubicBezTo>
                  <a:pt x="3035300" y="135467"/>
                  <a:pt x="3048998" y="133501"/>
                  <a:pt x="3060700" y="127000"/>
                </a:cubicBezTo>
                <a:cubicBezTo>
                  <a:pt x="3087385" y="112175"/>
                  <a:pt x="3136900" y="76200"/>
                  <a:pt x="3136900" y="76200"/>
                </a:cubicBezTo>
                <a:cubicBezTo>
                  <a:pt x="3094567" y="67733"/>
                  <a:pt x="3050856" y="64452"/>
                  <a:pt x="3009900" y="50800"/>
                </a:cubicBezTo>
                <a:lnTo>
                  <a:pt x="2933700" y="25400"/>
                </a:lnTo>
                <a:cubicBezTo>
                  <a:pt x="2921000" y="21167"/>
                  <a:pt x="2908587" y="15947"/>
                  <a:pt x="2895600" y="12700"/>
                </a:cubicBezTo>
                <a:lnTo>
                  <a:pt x="2844800" y="0"/>
                </a:lnTo>
                <a:cubicBezTo>
                  <a:pt x="2891367" y="69850"/>
                  <a:pt x="2844800" y="10583"/>
                  <a:pt x="2908300" y="63500"/>
                </a:cubicBezTo>
                <a:cubicBezTo>
                  <a:pt x="3006086" y="144988"/>
                  <a:pt x="2889905" y="63937"/>
                  <a:pt x="2984500" y="127000"/>
                </a:cubicBezTo>
                <a:cubicBezTo>
                  <a:pt x="2994829" y="157988"/>
                  <a:pt x="2997981" y="178581"/>
                  <a:pt x="3022600" y="203200"/>
                </a:cubicBezTo>
                <a:cubicBezTo>
                  <a:pt x="3033393" y="213993"/>
                  <a:pt x="3048000" y="220133"/>
                  <a:pt x="3060700" y="228600"/>
                </a:cubicBezTo>
                <a:cubicBezTo>
                  <a:pt x="3069167" y="241300"/>
                  <a:pt x="3071928" y="261031"/>
                  <a:pt x="3086100" y="266700"/>
                </a:cubicBezTo>
                <a:cubicBezTo>
                  <a:pt x="3098529" y="271672"/>
                  <a:pt x="3113747" y="262363"/>
                  <a:pt x="3124200" y="254000"/>
                </a:cubicBezTo>
                <a:cubicBezTo>
                  <a:pt x="3146581" y="236095"/>
                  <a:pt x="3153934" y="202899"/>
                  <a:pt x="3162300" y="177800"/>
                </a:cubicBezTo>
                <a:lnTo>
                  <a:pt x="3149600" y="76200"/>
                </a:lnTo>
              </a:path>
            </a:pathLst>
          </a:cu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21" name="Freeform 20"/>
          <p:cNvSpPr/>
          <p:nvPr/>
        </p:nvSpPr>
        <p:spPr>
          <a:xfrm>
            <a:off x="1371600" y="3378200"/>
            <a:ext cx="4333875" cy="406400"/>
          </a:xfrm>
          <a:custGeom>
            <a:avLst/>
            <a:gdLst>
              <a:gd name="connsiteX0" fmla="*/ 0 w 5346700"/>
              <a:gd name="connsiteY0" fmla="*/ 203200 h 406400"/>
              <a:gd name="connsiteX1" fmla="*/ 927100 w 5346700"/>
              <a:gd name="connsiteY1" fmla="*/ 203200 h 406400"/>
              <a:gd name="connsiteX2" fmla="*/ 1231900 w 5346700"/>
              <a:gd name="connsiteY2" fmla="*/ 228600 h 406400"/>
              <a:gd name="connsiteX3" fmla="*/ 1422400 w 5346700"/>
              <a:gd name="connsiteY3" fmla="*/ 241300 h 406400"/>
              <a:gd name="connsiteX4" fmla="*/ 2133600 w 5346700"/>
              <a:gd name="connsiteY4" fmla="*/ 266700 h 406400"/>
              <a:gd name="connsiteX5" fmla="*/ 3517900 w 5346700"/>
              <a:gd name="connsiteY5" fmla="*/ 254000 h 406400"/>
              <a:gd name="connsiteX6" fmla="*/ 3594100 w 5346700"/>
              <a:gd name="connsiteY6" fmla="*/ 228600 h 406400"/>
              <a:gd name="connsiteX7" fmla="*/ 3721100 w 5346700"/>
              <a:gd name="connsiteY7" fmla="*/ 203200 h 406400"/>
              <a:gd name="connsiteX8" fmla="*/ 3886200 w 5346700"/>
              <a:gd name="connsiteY8" fmla="*/ 177800 h 406400"/>
              <a:gd name="connsiteX9" fmla="*/ 4584700 w 5346700"/>
              <a:gd name="connsiteY9" fmla="*/ 165100 h 406400"/>
              <a:gd name="connsiteX10" fmla="*/ 4622800 w 5346700"/>
              <a:gd name="connsiteY10" fmla="*/ 152400 h 406400"/>
              <a:gd name="connsiteX11" fmla="*/ 5245100 w 5346700"/>
              <a:gd name="connsiteY11" fmla="*/ 177800 h 406400"/>
              <a:gd name="connsiteX12" fmla="*/ 5232400 w 5346700"/>
              <a:gd name="connsiteY12" fmla="*/ 139700 h 406400"/>
              <a:gd name="connsiteX13" fmla="*/ 5181600 w 5346700"/>
              <a:gd name="connsiteY13" fmla="*/ 114300 h 406400"/>
              <a:gd name="connsiteX14" fmla="*/ 5105400 w 5346700"/>
              <a:gd name="connsiteY14" fmla="*/ 63500 h 406400"/>
              <a:gd name="connsiteX15" fmla="*/ 5067300 w 5346700"/>
              <a:gd name="connsiteY15" fmla="*/ 38100 h 406400"/>
              <a:gd name="connsiteX16" fmla="*/ 5041900 w 5346700"/>
              <a:gd name="connsiteY16" fmla="*/ 0 h 406400"/>
              <a:gd name="connsiteX17" fmla="*/ 5003800 w 5346700"/>
              <a:gd name="connsiteY17" fmla="*/ 88900 h 406400"/>
              <a:gd name="connsiteX18" fmla="*/ 5016500 w 5346700"/>
              <a:gd name="connsiteY18" fmla="*/ 266700 h 406400"/>
              <a:gd name="connsiteX19" fmla="*/ 5029200 w 5346700"/>
              <a:gd name="connsiteY19" fmla="*/ 304800 h 406400"/>
              <a:gd name="connsiteX20" fmla="*/ 5041900 w 5346700"/>
              <a:gd name="connsiteY20" fmla="*/ 406400 h 406400"/>
              <a:gd name="connsiteX21" fmla="*/ 5092700 w 5346700"/>
              <a:gd name="connsiteY21" fmla="*/ 381000 h 406400"/>
              <a:gd name="connsiteX22" fmla="*/ 5118100 w 5346700"/>
              <a:gd name="connsiteY22" fmla="*/ 342900 h 406400"/>
              <a:gd name="connsiteX23" fmla="*/ 5156200 w 5346700"/>
              <a:gd name="connsiteY23" fmla="*/ 330200 h 406400"/>
              <a:gd name="connsiteX24" fmla="*/ 5232400 w 5346700"/>
              <a:gd name="connsiteY24" fmla="*/ 292100 h 406400"/>
              <a:gd name="connsiteX25" fmla="*/ 5270500 w 5346700"/>
              <a:gd name="connsiteY25" fmla="*/ 254000 h 406400"/>
              <a:gd name="connsiteX26" fmla="*/ 5308600 w 5346700"/>
              <a:gd name="connsiteY26" fmla="*/ 241300 h 406400"/>
              <a:gd name="connsiteX27" fmla="*/ 5334000 w 5346700"/>
              <a:gd name="connsiteY27" fmla="*/ 203200 h 406400"/>
              <a:gd name="connsiteX28" fmla="*/ 5346700 w 5346700"/>
              <a:gd name="connsiteY28" fmla="*/ 165100 h 40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346700" h="406400">
                <a:moveTo>
                  <a:pt x="0" y="203200"/>
                </a:moveTo>
                <a:cubicBezTo>
                  <a:pt x="484222" y="186503"/>
                  <a:pt x="352092" y="184033"/>
                  <a:pt x="927100" y="203200"/>
                </a:cubicBezTo>
                <a:cubicBezTo>
                  <a:pt x="1273639" y="214751"/>
                  <a:pt x="1008003" y="209131"/>
                  <a:pt x="1231900" y="228600"/>
                </a:cubicBezTo>
                <a:cubicBezTo>
                  <a:pt x="1295302" y="234113"/>
                  <a:pt x="1358863" y="237669"/>
                  <a:pt x="1422400" y="241300"/>
                </a:cubicBezTo>
                <a:cubicBezTo>
                  <a:pt x="1729846" y="258868"/>
                  <a:pt x="1769387" y="256583"/>
                  <a:pt x="2133600" y="266700"/>
                </a:cubicBezTo>
                <a:lnTo>
                  <a:pt x="3517900" y="254000"/>
                </a:lnTo>
                <a:cubicBezTo>
                  <a:pt x="3544665" y="253302"/>
                  <a:pt x="3567846" y="233851"/>
                  <a:pt x="3594100" y="228600"/>
                </a:cubicBezTo>
                <a:cubicBezTo>
                  <a:pt x="3636433" y="220133"/>
                  <a:pt x="3679217" y="213671"/>
                  <a:pt x="3721100" y="203200"/>
                </a:cubicBezTo>
                <a:cubicBezTo>
                  <a:pt x="3787206" y="186673"/>
                  <a:pt x="3802614" y="180412"/>
                  <a:pt x="3886200" y="177800"/>
                </a:cubicBezTo>
                <a:cubicBezTo>
                  <a:pt x="4118958" y="170526"/>
                  <a:pt x="4351867" y="169333"/>
                  <a:pt x="4584700" y="165100"/>
                </a:cubicBezTo>
                <a:cubicBezTo>
                  <a:pt x="4597400" y="160867"/>
                  <a:pt x="4609415" y="152143"/>
                  <a:pt x="4622800" y="152400"/>
                </a:cubicBezTo>
                <a:cubicBezTo>
                  <a:pt x="4830368" y="156392"/>
                  <a:pt x="5245100" y="177800"/>
                  <a:pt x="5245100" y="177800"/>
                </a:cubicBezTo>
                <a:cubicBezTo>
                  <a:pt x="5240867" y="165100"/>
                  <a:pt x="5241866" y="149166"/>
                  <a:pt x="5232400" y="139700"/>
                </a:cubicBezTo>
                <a:cubicBezTo>
                  <a:pt x="5219013" y="126313"/>
                  <a:pt x="5197834" y="124040"/>
                  <a:pt x="5181600" y="114300"/>
                </a:cubicBezTo>
                <a:cubicBezTo>
                  <a:pt x="5155423" y="98594"/>
                  <a:pt x="5130800" y="80433"/>
                  <a:pt x="5105400" y="63500"/>
                </a:cubicBezTo>
                <a:lnTo>
                  <a:pt x="5067300" y="38100"/>
                </a:lnTo>
                <a:cubicBezTo>
                  <a:pt x="5058833" y="25400"/>
                  <a:pt x="5057164" y="0"/>
                  <a:pt x="5041900" y="0"/>
                </a:cubicBezTo>
                <a:cubicBezTo>
                  <a:pt x="5019974" y="0"/>
                  <a:pt x="5005158" y="83469"/>
                  <a:pt x="5003800" y="88900"/>
                </a:cubicBezTo>
                <a:cubicBezTo>
                  <a:pt x="5008033" y="148167"/>
                  <a:pt x="5009558" y="207689"/>
                  <a:pt x="5016500" y="266700"/>
                </a:cubicBezTo>
                <a:cubicBezTo>
                  <a:pt x="5018064" y="279995"/>
                  <a:pt x="5026805" y="291629"/>
                  <a:pt x="5029200" y="304800"/>
                </a:cubicBezTo>
                <a:cubicBezTo>
                  <a:pt x="5035305" y="338380"/>
                  <a:pt x="5037667" y="372533"/>
                  <a:pt x="5041900" y="406400"/>
                </a:cubicBezTo>
                <a:cubicBezTo>
                  <a:pt x="5058833" y="397933"/>
                  <a:pt x="5078156" y="393120"/>
                  <a:pt x="5092700" y="381000"/>
                </a:cubicBezTo>
                <a:cubicBezTo>
                  <a:pt x="5104426" y="371229"/>
                  <a:pt x="5106181" y="352435"/>
                  <a:pt x="5118100" y="342900"/>
                </a:cubicBezTo>
                <a:cubicBezTo>
                  <a:pt x="5128553" y="334537"/>
                  <a:pt x="5144226" y="336187"/>
                  <a:pt x="5156200" y="330200"/>
                </a:cubicBezTo>
                <a:cubicBezTo>
                  <a:pt x="5254677" y="280961"/>
                  <a:pt x="5136635" y="324022"/>
                  <a:pt x="5232400" y="292100"/>
                </a:cubicBezTo>
                <a:cubicBezTo>
                  <a:pt x="5245100" y="279400"/>
                  <a:pt x="5255556" y="263963"/>
                  <a:pt x="5270500" y="254000"/>
                </a:cubicBezTo>
                <a:cubicBezTo>
                  <a:pt x="5281639" y="246574"/>
                  <a:pt x="5298147" y="249663"/>
                  <a:pt x="5308600" y="241300"/>
                </a:cubicBezTo>
                <a:cubicBezTo>
                  <a:pt x="5320519" y="231765"/>
                  <a:pt x="5327174" y="216852"/>
                  <a:pt x="5334000" y="203200"/>
                </a:cubicBezTo>
                <a:cubicBezTo>
                  <a:pt x="5339987" y="191226"/>
                  <a:pt x="5346700" y="165100"/>
                  <a:pt x="5346700" y="165100"/>
                </a:cubicBezTo>
              </a:path>
            </a:pathLst>
          </a:cu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sp>
        <p:nvSpPr>
          <p:cNvPr id="22" name="Freeform 21"/>
          <p:cNvSpPr/>
          <p:nvPr/>
        </p:nvSpPr>
        <p:spPr>
          <a:xfrm>
            <a:off x="1320800" y="3873500"/>
            <a:ext cx="4038605" cy="685800"/>
          </a:xfrm>
          <a:custGeom>
            <a:avLst/>
            <a:gdLst>
              <a:gd name="connsiteX0" fmla="*/ 0 w 4038605"/>
              <a:gd name="connsiteY0" fmla="*/ 0 h 685800"/>
              <a:gd name="connsiteX1" fmla="*/ 406400 w 4038605"/>
              <a:gd name="connsiteY1" fmla="*/ 25400 h 685800"/>
              <a:gd name="connsiteX2" fmla="*/ 444500 w 4038605"/>
              <a:gd name="connsiteY2" fmla="*/ 38100 h 685800"/>
              <a:gd name="connsiteX3" fmla="*/ 685800 w 4038605"/>
              <a:gd name="connsiteY3" fmla="*/ 63500 h 685800"/>
              <a:gd name="connsiteX4" fmla="*/ 1295400 w 4038605"/>
              <a:gd name="connsiteY4" fmla="*/ 63500 h 685800"/>
              <a:gd name="connsiteX5" fmla="*/ 1435100 w 4038605"/>
              <a:gd name="connsiteY5" fmla="*/ 76200 h 685800"/>
              <a:gd name="connsiteX6" fmla="*/ 1511300 w 4038605"/>
              <a:gd name="connsiteY6" fmla="*/ 101600 h 685800"/>
              <a:gd name="connsiteX7" fmla="*/ 1549400 w 4038605"/>
              <a:gd name="connsiteY7" fmla="*/ 127000 h 685800"/>
              <a:gd name="connsiteX8" fmla="*/ 1587500 w 4038605"/>
              <a:gd name="connsiteY8" fmla="*/ 165100 h 685800"/>
              <a:gd name="connsiteX9" fmla="*/ 1625600 w 4038605"/>
              <a:gd name="connsiteY9" fmla="*/ 177800 h 685800"/>
              <a:gd name="connsiteX10" fmla="*/ 1638300 w 4038605"/>
              <a:gd name="connsiteY10" fmla="*/ 215900 h 685800"/>
              <a:gd name="connsiteX11" fmla="*/ 1714500 w 4038605"/>
              <a:gd name="connsiteY11" fmla="*/ 266700 h 685800"/>
              <a:gd name="connsiteX12" fmla="*/ 1778000 w 4038605"/>
              <a:gd name="connsiteY12" fmla="*/ 330200 h 685800"/>
              <a:gd name="connsiteX13" fmla="*/ 1841500 w 4038605"/>
              <a:gd name="connsiteY13" fmla="*/ 393700 h 685800"/>
              <a:gd name="connsiteX14" fmla="*/ 1917700 w 4038605"/>
              <a:gd name="connsiteY14" fmla="*/ 419100 h 685800"/>
              <a:gd name="connsiteX15" fmla="*/ 1955800 w 4038605"/>
              <a:gd name="connsiteY15" fmla="*/ 457200 h 685800"/>
              <a:gd name="connsiteX16" fmla="*/ 2032000 w 4038605"/>
              <a:gd name="connsiteY16" fmla="*/ 508000 h 685800"/>
              <a:gd name="connsiteX17" fmla="*/ 2070100 w 4038605"/>
              <a:gd name="connsiteY17" fmla="*/ 546100 h 685800"/>
              <a:gd name="connsiteX18" fmla="*/ 2171700 w 4038605"/>
              <a:gd name="connsiteY18" fmla="*/ 571500 h 685800"/>
              <a:gd name="connsiteX19" fmla="*/ 2247900 w 4038605"/>
              <a:gd name="connsiteY19" fmla="*/ 596900 h 685800"/>
              <a:gd name="connsiteX20" fmla="*/ 2286000 w 4038605"/>
              <a:gd name="connsiteY20" fmla="*/ 622300 h 685800"/>
              <a:gd name="connsiteX21" fmla="*/ 2336800 w 4038605"/>
              <a:gd name="connsiteY21" fmla="*/ 635000 h 685800"/>
              <a:gd name="connsiteX22" fmla="*/ 2413000 w 4038605"/>
              <a:gd name="connsiteY22" fmla="*/ 660400 h 685800"/>
              <a:gd name="connsiteX23" fmla="*/ 2451100 w 4038605"/>
              <a:gd name="connsiteY23" fmla="*/ 673100 h 685800"/>
              <a:gd name="connsiteX24" fmla="*/ 2489200 w 4038605"/>
              <a:gd name="connsiteY24" fmla="*/ 685800 h 685800"/>
              <a:gd name="connsiteX25" fmla="*/ 2857500 w 4038605"/>
              <a:gd name="connsiteY25" fmla="*/ 673100 h 685800"/>
              <a:gd name="connsiteX26" fmla="*/ 2895600 w 4038605"/>
              <a:gd name="connsiteY26" fmla="*/ 660400 h 685800"/>
              <a:gd name="connsiteX27" fmla="*/ 2946400 w 4038605"/>
              <a:gd name="connsiteY27" fmla="*/ 647700 h 685800"/>
              <a:gd name="connsiteX28" fmla="*/ 3175000 w 4038605"/>
              <a:gd name="connsiteY28" fmla="*/ 622300 h 685800"/>
              <a:gd name="connsiteX29" fmla="*/ 3276600 w 4038605"/>
              <a:gd name="connsiteY29" fmla="*/ 596900 h 685800"/>
              <a:gd name="connsiteX30" fmla="*/ 3327400 w 4038605"/>
              <a:gd name="connsiteY30" fmla="*/ 584200 h 685800"/>
              <a:gd name="connsiteX31" fmla="*/ 3416300 w 4038605"/>
              <a:gd name="connsiteY31" fmla="*/ 558800 h 685800"/>
              <a:gd name="connsiteX32" fmla="*/ 3492500 w 4038605"/>
              <a:gd name="connsiteY32" fmla="*/ 508000 h 685800"/>
              <a:gd name="connsiteX33" fmla="*/ 3568700 w 4038605"/>
              <a:gd name="connsiteY33" fmla="*/ 457200 h 685800"/>
              <a:gd name="connsiteX34" fmla="*/ 3657600 w 4038605"/>
              <a:gd name="connsiteY34" fmla="*/ 368300 h 685800"/>
              <a:gd name="connsiteX35" fmla="*/ 3695700 w 4038605"/>
              <a:gd name="connsiteY35" fmla="*/ 292100 h 685800"/>
              <a:gd name="connsiteX36" fmla="*/ 3784600 w 4038605"/>
              <a:gd name="connsiteY36" fmla="*/ 203200 h 685800"/>
              <a:gd name="connsiteX37" fmla="*/ 3860800 w 4038605"/>
              <a:gd name="connsiteY37" fmla="*/ 177800 h 685800"/>
              <a:gd name="connsiteX38" fmla="*/ 3898900 w 4038605"/>
              <a:gd name="connsiteY38" fmla="*/ 139700 h 685800"/>
              <a:gd name="connsiteX39" fmla="*/ 3924300 w 4038605"/>
              <a:gd name="connsiteY39" fmla="*/ 101600 h 685800"/>
              <a:gd name="connsiteX40" fmla="*/ 3962400 w 4038605"/>
              <a:gd name="connsiteY40" fmla="*/ 76200 h 685800"/>
              <a:gd name="connsiteX41" fmla="*/ 3987800 w 4038605"/>
              <a:gd name="connsiteY41" fmla="*/ 38100 h 685800"/>
              <a:gd name="connsiteX42" fmla="*/ 3987800 w 4038605"/>
              <a:gd name="connsiteY42" fmla="*/ 0 h 685800"/>
              <a:gd name="connsiteX43" fmla="*/ 3733800 w 4038605"/>
              <a:gd name="connsiteY43" fmla="*/ 12700 h 685800"/>
              <a:gd name="connsiteX44" fmla="*/ 3746500 w 4038605"/>
              <a:gd name="connsiteY44" fmla="*/ 63500 h 685800"/>
              <a:gd name="connsiteX45" fmla="*/ 3898900 w 4038605"/>
              <a:gd name="connsiteY45" fmla="*/ 190500 h 685800"/>
              <a:gd name="connsiteX46" fmla="*/ 3937000 w 4038605"/>
              <a:gd name="connsiteY46" fmla="*/ 215900 h 685800"/>
              <a:gd name="connsiteX47" fmla="*/ 3962400 w 4038605"/>
              <a:gd name="connsiteY47" fmla="*/ 254000 h 685800"/>
              <a:gd name="connsiteX48" fmla="*/ 4025900 w 4038605"/>
              <a:gd name="connsiteY48" fmla="*/ 330200 h 685800"/>
              <a:gd name="connsiteX49" fmla="*/ 4038600 w 4038605"/>
              <a:gd name="connsiteY49" fmla="*/ 508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4038605" h="685800">
                <a:moveTo>
                  <a:pt x="0" y="0"/>
                </a:moveTo>
                <a:cubicBezTo>
                  <a:pt x="76343" y="3635"/>
                  <a:pt x="302611" y="10573"/>
                  <a:pt x="406400" y="25400"/>
                </a:cubicBezTo>
                <a:cubicBezTo>
                  <a:pt x="419652" y="27293"/>
                  <a:pt x="431373" y="35475"/>
                  <a:pt x="444500" y="38100"/>
                </a:cubicBezTo>
                <a:cubicBezTo>
                  <a:pt x="515604" y="52321"/>
                  <a:pt x="619811" y="58001"/>
                  <a:pt x="685800" y="63500"/>
                </a:cubicBezTo>
                <a:cubicBezTo>
                  <a:pt x="935672" y="113474"/>
                  <a:pt x="661711" y="63500"/>
                  <a:pt x="1295400" y="63500"/>
                </a:cubicBezTo>
                <a:cubicBezTo>
                  <a:pt x="1342159" y="63500"/>
                  <a:pt x="1388533" y="71967"/>
                  <a:pt x="1435100" y="76200"/>
                </a:cubicBezTo>
                <a:cubicBezTo>
                  <a:pt x="1460500" y="84667"/>
                  <a:pt x="1489023" y="86748"/>
                  <a:pt x="1511300" y="101600"/>
                </a:cubicBezTo>
                <a:cubicBezTo>
                  <a:pt x="1524000" y="110067"/>
                  <a:pt x="1537674" y="117229"/>
                  <a:pt x="1549400" y="127000"/>
                </a:cubicBezTo>
                <a:cubicBezTo>
                  <a:pt x="1563198" y="138498"/>
                  <a:pt x="1572556" y="155137"/>
                  <a:pt x="1587500" y="165100"/>
                </a:cubicBezTo>
                <a:cubicBezTo>
                  <a:pt x="1598639" y="172526"/>
                  <a:pt x="1612900" y="173567"/>
                  <a:pt x="1625600" y="177800"/>
                </a:cubicBezTo>
                <a:cubicBezTo>
                  <a:pt x="1629833" y="190500"/>
                  <a:pt x="1628834" y="206434"/>
                  <a:pt x="1638300" y="215900"/>
                </a:cubicBezTo>
                <a:cubicBezTo>
                  <a:pt x="1659886" y="237486"/>
                  <a:pt x="1714500" y="266700"/>
                  <a:pt x="1714500" y="266700"/>
                </a:cubicBezTo>
                <a:cubicBezTo>
                  <a:pt x="1782233" y="368300"/>
                  <a:pt x="1693333" y="245533"/>
                  <a:pt x="1778000" y="330200"/>
                </a:cubicBezTo>
                <a:cubicBezTo>
                  <a:pt x="1822027" y="374227"/>
                  <a:pt x="1780540" y="366607"/>
                  <a:pt x="1841500" y="393700"/>
                </a:cubicBezTo>
                <a:cubicBezTo>
                  <a:pt x="1865966" y="404574"/>
                  <a:pt x="1917700" y="419100"/>
                  <a:pt x="1917700" y="419100"/>
                </a:cubicBezTo>
                <a:cubicBezTo>
                  <a:pt x="1930400" y="431800"/>
                  <a:pt x="1941623" y="446173"/>
                  <a:pt x="1955800" y="457200"/>
                </a:cubicBezTo>
                <a:cubicBezTo>
                  <a:pt x="1979897" y="475942"/>
                  <a:pt x="2010414" y="486414"/>
                  <a:pt x="2032000" y="508000"/>
                </a:cubicBezTo>
                <a:cubicBezTo>
                  <a:pt x="2044700" y="520700"/>
                  <a:pt x="2053749" y="538668"/>
                  <a:pt x="2070100" y="546100"/>
                </a:cubicBezTo>
                <a:cubicBezTo>
                  <a:pt x="2101880" y="560545"/>
                  <a:pt x="2138582" y="560461"/>
                  <a:pt x="2171700" y="571500"/>
                </a:cubicBezTo>
                <a:cubicBezTo>
                  <a:pt x="2197100" y="579967"/>
                  <a:pt x="2225623" y="582048"/>
                  <a:pt x="2247900" y="596900"/>
                </a:cubicBezTo>
                <a:cubicBezTo>
                  <a:pt x="2260600" y="605367"/>
                  <a:pt x="2271971" y="616287"/>
                  <a:pt x="2286000" y="622300"/>
                </a:cubicBezTo>
                <a:cubicBezTo>
                  <a:pt x="2302043" y="629176"/>
                  <a:pt x="2320082" y="629984"/>
                  <a:pt x="2336800" y="635000"/>
                </a:cubicBezTo>
                <a:cubicBezTo>
                  <a:pt x="2362445" y="642693"/>
                  <a:pt x="2387600" y="651933"/>
                  <a:pt x="2413000" y="660400"/>
                </a:cubicBezTo>
                <a:lnTo>
                  <a:pt x="2451100" y="673100"/>
                </a:lnTo>
                <a:lnTo>
                  <a:pt x="2489200" y="685800"/>
                </a:lnTo>
                <a:cubicBezTo>
                  <a:pt x="2611967" y="681567"/>
                  <a:pt x="2734900" y="680763"/>
                  <a:pt x="2857500" y="673100"/>
                </a:cubicBezTo>
                <a:cubicBezTo>
                  <a:pt x="2870861" y="672265"/>
                  <a:pt x="2882728" y="664078"/>
                  <a:pt x="2895600" y="660400"/>
                </a:cubicBezTo>
                <a:cubicBezTo>
                  <a:pt x="2912383" y="655605"/>
                  <a:pt x="2929106" y="650058"/>
                  <a:pt x="2946400" y="647700"/>
                </a:cubicBezTo>
                <a:cubicBezTo>
                  <a:pt x="3022366" y="637341"/>
                  <a:pt x="3175000" y="622300"/>
                  <a:pt x="3175000" y="622300"/>
                </a:cubicBezTo>
                <a:lnTo>
                  <a:pt x="3276600" y="596900"/>
                </a:lnTo>
                <a:cubicBezTo>
                  <a:pt x="3293533" y="592667"/>
                  <a:pt x="3310841" y="589720"/>
                  <a:pt x="3327400" y="584200"/>
                </a:cubicBezTo>
                <a:cubicBezTo>
                  <a:pt x="3382059" y="565980"/>
                  <a:pt x="3352513" y="574747"/>
                  <a:pt x="3416300" y="558800"/>
                </a:cubicBezTo>
                <a:cubicBezTo>
                  <a:pt x="3441700" y="541867"/>
                  <a:pt x="3470914" y="529586"/>
                  <a:pt x="3492500" y="508000"/>
                </a:cubicBezTo>
                <a:cubicBezTo>
                  <a:pt x="3540066" y="460434"/>
                  <a:pt x="3513561" y="475580"/>
                  <a:pt x="3568700" y="457200"/>
                </a:cubicBezTo>
                <a:cubicBezTo>
                  <a:pt x="3626926" y="369861"/>
                  <a:pt x="3590540" y="390653"/>
                  <a:pt x="3657600" y="368300"/>
                </a:cubicBezTo>
                <a:cubicBezTo>
                  <a:pt x="3689522" y="272535"/>
                  <a:pt x="3646461" y="390577"/>
                  <a:pt x="3695700" y="292100"/>
                </a:cubicBezTo>
                <a:cubicBezTo>
                  <a:pt x="3723805" y="235889"/>
                  <a:pt x="3684145" y="236685"/>
                  <a:pt x="3784600" y="203200"/>
                </a:cubicBezTo>
                <a:lnTo>
                  <a:pt x="3860800" y="177800"/>
                </a:lnTo>
                <a:cubicBezTo>
                  <a:pt x="3873500" y="165100"/>
                  <a:pt x="3887402" y="153498"/>
                  <a:pt x="3898900" y="139700"/>
                </a:cubicBezTo>
                <a:cubicBezTo>
                  <a:pt x="3908671" y="127974"/>
                  <a:pt x="3913507" y="112393"/>
                  <a:pt x="3924300" y="101600"/>
                </a:cubicBezTo>
                <a:cubicBezTo>
                  <a:pt x="3935093" y="90807"/>
                  <a:pt x="3949700" y="84667"/>
                  <a:pt x="3962400" y="76200"/>
                </a:cubicBezTo>
                <a:cubicBezTo>
                  <a:pt x="3970867" y="63500"/>
                  <a:pt x="3975881" y="47635"/>
                  <a:pt x="3987800" y="38100"/>
                </a:cubicBezTo>
                <a:cubicBezTo>
                  <a:pt x="4023650" y="9420"/>
                  <a:pt x="4056114" y="45543"/>
                  <a:pt x="3987800" y="0"/>
                </a:cubicBezTo>
                <a:lnTo>
                  <a:pt x="3733800" y="12700"/>
                </a:lnTo>
                <a:cubicBezTo>
                  <a:pt x="3716920" y="17142"/>
                  <a:pt x="3736491" y="49201"/>
                  <a:pt x="3746500" y="63500"/>
                </a:cubicBezTo>
                <a:cubicBezTo>
                  <a:pt x="3789281" y="124616"/>
                  <a:pt x="3839557" y="150938"/>
                  <a:pt x="3898900" y="190500"/>
                </a:cubicBezTo>
                <a:lnTo>
                  <a:pt x="3937000" y="215900"/>
                </a:lnTo>
                <a:cubicBezTo>
                  <a:pt x="3945467" y="228600"/>
                  <a:pt x="3952629" y="242274"/>
                  <a:pt x="3962400" y="254000"/>
                </a:cubicBezTo>
                <a:cubicBezTo>
                  <a:pt x="4043888" y="351786"/>
                  <a:pt x="3962837" y="235605"/>
                  <a:pt x="4025900" y="330200"/>
                </a:cubicBezTo>
                <a:cubicBezTo>
                  <a:pt x="4039267" y="76218"/>
                  <a:pt x="4038600" y="169445"/>
                  <a:pt x="4038600" y="50800"/>
                </a:cubicBezTo>
              </a:path>
            </a:pathLst>
          </a:custGeom>
        </p:spPr>
        <p:style>
          <a:lnRef idx="3">
            <a:schemeClr val="accent3"/>
          </a:lnRef>
          <a:fillRef idx="0">
            <a:schemeClr val="accent3"/>
          </a:fillRef>
          <a:effectRef idx="2">
            <a:schemeClr val="accent3"/>
          </a:effectRef>
          <a:fontRef idx="minor">
            <a:schemeClr val="tx1"/>
          </a:fontRef>
        </p:style>
        <p:txBody>
          <a:bodyPr rtlCol="0" anchor="ctr"/>
          <a:lstStyle/>
          <a:p>
            <a:pPr algn="ctr"/>
            <a:endParaRPr lang="en-US"/>
          </a:p>
        </p:txBody>
      </p:sp>
      <p:sp>
        <p:nvSpPr>
          <p:cNvPr id="25" name="Freeform 24"/>
          <p:cNvSpPr/>
          <p:nvPr/>
        </p:nvSpPr>
        <p:spPr>
          <a:xfrm>
            <a:off x="1358900" y="4140200"/>
            <a:ext cx="4258217" cy="1333500"/>
          </a:xfrm>
          <a:custGeom>
            <a:avLst/>
            <a:gdLst>
              <a:gd name="connsiteX0" fmla="*/ 0 w 4258217"/>
              <a:gd name="connsiteY0" fmla="*/ 0 h 1333500"/>
              <a:gd name="connsiteX1" fmla="*/ 190500 w 4258217"/>
              <a:gd name="connsiteY1" fmla="*/ 25400 h 1333500"/>
              <a:gd name="connsiteX2" fmla="*/ 266700 w 4258217"/>
              <a:gd name="connsiteY2" fmla="*/ 50800 h 1333500"/>
              <a:gd name="connsiteX3" fmla="*/ 381000 w 4258217"/>
              <a:gd name="connsiteY3" fmla="*/ 88900 h 1333500"/>
              <a:gd name="connsiteX4" fmla="*/ 419100 w 4258217"/>
              <a:gd name="connsiteY4" fmla="*/ 101600 h 1333500"/>
              <a:gd name="connsiteX5" fmla="*/ 457200 w 4258217"/>
              <a:gd name="connsiteY5" fmla="*/ 114300 h 1333500"/>
              <a:gd name="connsiteX6" fmla="*/ 533400 w 4258217"/>
              <a:gd name="connsiteY6" fmla="*/ 127000 h 1333500"/>
              <a:gd name="connsiteX7" fmla="*/ 812800 w 4258217"/>
              <a:gd name="connsiteY7" fmla="*/ 114300 h 1333500"/>
              <a:gd name="connsiteX8" fmla="*/ 914400 w 4258217"/>
              <a:gd name="connsiteY8" fmla="*/ 101600 h 1333500"/>
              <a:gd name="connsiteX9" fmla="*/ 952500 w 4258217"/>
              <a:gd name="connsiteY9" fmla="*/ 88900 h 1333500"/>
              <a:gd name="connsiteX10" fmla="*/ 1079500 w 4258217"/>
              <a:gd name="connsiteY10" fmla="*/ 76200 h 1333500"/>
              <a:gd name="connsiteX11" fmla="*/ 1397000 w 4258217"/>
              <a:gd name="connsiteY11" fmla="*/ 76200 h 1333500"/>
              <a:gd name="connsiteX12" fmla="*/ 1473200 w 4258217"/>
              <a:gd name="connsiteY12" fmla="*/ 101600 h 1333500"/>
              <a:gd name="connsiteX13" fmla="*/ 1511300 w 4258217"/>
              <a:gd name="connsiteY13" fmla="*/ 127000 h 1333500"/>
              <a:gd name="connsiteX14" fmla="*/ 1536700 w 4258217"/>
              <a:gd name="connsiteY14" fmla="*/ 190500 h 1333500"/>
              <a:gd name="connsiteX15" fmla="*/ 1549400 w 4258217"/>
              <a:gd name="connsiteY15" fmla="*/ 228600 h 1333500"/>
              <a:gd name="connsiteX16" fmla="*/ 1587500 w 4258217"/>
              <a:gd name="connsiteY16" fmla="*/ 266700 h 1333500"/>
              <a:gd name="connsiteX17" fmla="*/ 1612900 w 4258217"/>
              <a:gd name="connsiteY17" fmla="*/ 342900 h 1333500"/>
              <a:gd name="connsiteX18" fmla="*/ 1625600 w 4258217"/>
              <a:gd name="connsiteY18" fmla="*/ 393700 h 1333500"/>
              <a:gd name="connsiteX19" fmla="*/ 1651000 w 4258217"/>
              <a:gd name="connsiteY19" fmla="*/ 431800 h 1333500"/>
              <a:gd name="connsiteX20" fmla="*/ 1663700 w 4258217"/>
              <a:gd name="connsiteY20" fmla="*/ 469900 h 1333500"/>
              <a:gd name="connsiteX21" fmla="*/ 1689100 w 4258217"/>
              <a:gd name="connsiteY21" fmla="*/ 508000 h 1333500"/>
              <a:gd name="connsiteX22" fmla="*/ 1701800 w 4258217"/>
              <a:gd name="connsiteY22" fmla="*/ 546100 h 1333500"/>
              <a:gd name="connsiteX23" fmla="*/ 1739900 w 4258217"/>
              <a:gd name="connsiteY23" fmla="*/ 571500 h 1333500"/>
              <a:gd name="connsiteX24" fmla="*/ 1816100 w 4258217"/>
              <a:gd name="connsiteY24" fmla="*/ 685800 h 1333500"/>
              <a:gd name="connsiteX25" fmla="*/ 1841500 w 4258217"/>
              <a:gd name="connsiteY25" fmla="*/ 723900 h 1333500"/>
              <a:gd name="connsiteX26" fmla="*/ 1955800 w 4258217"/>
              <a:gd name="connsiteY26" fmla="*/ 825500 h 1333500"/>
              <a:gd name="connsiteX27" fmla="*/ 2019300 w 4258217"/>
              <a:gd name="connsiteY27" fmla="*/ 876300 h 1333500"/>
              <a:gd name="connsiteX28" fmla="*/ 2120900 w 4258217"/>
              <a:gd name="connsiteY28" fmla="*/ 939800 h 1333500"/>
              <a:gd name="connsiteX29" fmla="*/ 2159000 w 4258217"/>
              <a:gd name="connsiteY29" fmla="*/ 952500 h 1333500"/>
              <a:gd name="connsiteX30" fmla="*/ 2260600 w 4258217"/>
              <a:gd name="connsiteY30" fmla="*/ 965200 h 1333500"/>
              <a:gd name="connsiteX31" fmla="*/ 2374900 w 4258217"/>
              <a:gd name="connsiteY31" fmla="*/ 990600 h 1333500"/>
              <a:gd name="connsiteX32" fmla="*/ 2476500 w 4258217"/>
              <a:gd name="connsiteY32" fmla="*/ 1003300 h 1333500"/>
              <a:gd name="connsiteX33" fmla="*/ 3835400 w 4258217"/>
              <a:gd name="connsiteY33" fmla="*/ 1016000 h 1333500"/>
              <a:gd name="connsiteX34" fmla="*/ 3898900 w 4258217"/>
              <a:gd name="connsiteY34" fmla="*/ 1028700 h 1333500"/>
              <a:gd name="connsiteX35" fmla="*/ 4076700 w 4258217"/>
              <a:gd name="connsiteY35" fmla="*/ 1054100 h 1333500"/>
              <a:gd name="connsiteX36" fmla="*/ 4114800 w 4258217"/>
              <a:gd name="connsiteY36" fmla="*/ 1066800 h 1333500"/>
              <a:gd name="connsiteX37" fmla="*/ 4254500 w 4258217"/>
              <a:gd name="connsiteY37" fmla="*/ 1054100 h 1333500"/>
              <a:gd name="connsiteX38" fmla="*/ 4216400 w 4258217"/>
              <a:gd name="connsiteY38" fmla="*/ 1016000 h 1333500"/>
              <a:gd name="connsiteX39" fmla="*/ 4178300 w 4258217"/>
              <a:gd name="connsiteY39" fmla="*/ 990600 h 1333500"/>
              <a:gd name="connsiteX40" fmla="*/ 4127500 w 4258217"/>
              <a:gd name="connsiteY40" fmla="*/ 952500 h 1333500"/>
              <a:gd name="connsiteX41" fmla="*/ 4102100 w 4258217"/>
              <a:gd name="connsiteY41" fmla="*/ 914400 h 1333500"/>
              <a:gd name="connsiteX42" fmla="*/ 4051300 w 4258217"/>
              <a:gd name="connsiteY42" fmla="*/ 901700 h 1333500"/>
              <a:gd name="connsiteX43" fmla="*/ 4000500 w 4258217"/>
              <a:gd name="connsiteY43" fmla="*/ 850900 h 1333500"/>
              <a:gd name="connsiteX44" fmla="*/ 3924300 w 4258217"/>
              <a:gd name="connsiteY44" fmla="*/ 825500 h 1333500"/>
              <a:gd name="connsiteX45" fmla="*/ 3949700 w 4258217"/>
              <a:gd name="connsiteY45" fmla="*/ 1028700 h 1333500"/>
              <a:gd name="connsiteX46" fmla="*/ 3962400 w 4258217"/>
              <a:gd name="connsiteY46" fmla="*/ 1066800 h 1333500"/>
              <a:gd name="connsiteX47" fmla="*/ 3975100 w 4258217"/>
              <a:gd name="connsiteY47" fmla="*/ 1333500 h 1333500"/>
              <a:gd name="connsiteX48" fmla="*/ 4051300 w 4258217"/>
              <a:gd name="connsiteY48" fmla="*/ 1270000 h 1333500"/>
              <a:gd name="connsiteX49" fmla="*/ 4089400 w 4258217"/>
              <a:gd name="connsiteY49" fmla="*/ 1231900 h 1333500"/>
              <a:gd name="connsiteX50" fmla="*/ 4114800 w 4258217"/>
              <a:gd name="connsiteY50" fmla="*/ 1193800 h 1333500"/>
              <a:gd name="connsiteX51" fmla="*/ 4152900 w 4258217"/>
              <a:gd name="connsiteY51" fmla="*/ 1181100 h 1333500"/>
              <a:gd name="connsiteX52" fmla="*/ 4229100 w 4258217"/>
              <a:gd name="connsiteY52" fmla="*/ 1092200 h 133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4258217" h="1333500">
                <a:moveTo>
                  <a:pt x="0" y="0"/>
                </a:moveTo>
                <a:cubicBezTo>
                  <a:pt x="61161" y="6116"/>
                  <a:pt x="129584" y="8787"/>
                  <a:pt x="190500" y="25400"/>
                </a:cubicBezTo>
                <a:cubicBezTo>
                  <a:pt x="216331" y="32445"/>
                  <a:pt x="241300" y="42333"/>
                  <a:pt x="266700" y="50800"/>
                </a:cubicBezTo>
                <a:lnTo>
                  <a:pt x="381000" y="88900"/>
                </a:lnTo>
                <a:lnTo>
                  <a:pt x="419100" y="101600"/>
                </a:lnTo>
                <a:cubicBezTo>
                  <a:pt x="431800" y="105833"/>
                  <a:pt x="443995" y="112099"/>
                  <a:pt x="457200" y="114300"/>
                </a:cubicBezTo>
                <a:lnTo>
                  <a:pt x="533400" y="127000"/>
                </a:lnTo>
                <a:cubicBezTo>
                  <a:pt x="626533" y="122767"/>
                  <a:pt x="719777" y="120502"/>
                  <a:pt x="812800" y="114300"/>
                </a:cubicBezTo>
                <a:cubicBezTo>
                  <a:pt x="846855" y="112030"/>
                  <a:pt x="880820" y="107705"/>
                  <a:pt x="914400" y="101600"/>
                </a:cubicBezTo>
                <a:cubicBezTo>
                  <a:pt x="927571" y="99205"/>
                  <a:pt x="939269" y="90936"/>
                  <a:pt x="952500" y="88900"/>
                </a:cubicBezTo>
                <a:cubicBezTo>
                  <a:pt x="994550" y="82431"/>
                  <a:pt x="1037167" y="80433"/>
                  <a:pt x="1079500" y="76200"/>
                </a:cubicBezTo>
                <a:cubicBezTo>
                  <a:pt x="1206846" y="44364"/>
                  <a:pt x="1162823" y="50180"/>
                  <a:pt x="1397000" y="76200"/>
                </a:cubicBezTo>
                <a:cubicBezTo>
                  <a:pt x="1423610" y="79157"/>
                  <a:pt x="1450923" y="86748"/>
                  <a:pt x="1473200" y="101600"/>
                </a:cubicBezTo>
                <a:lnTo>
                  <a:pt x="1511300" y="127000"/>
                </a:lnTo>
                <a:cubicBezTo>
                  <a:pt x="1519767" y="148167"/>
                  <a:pt x="1528695" y="169154"/>
                  <a:pt x="1536700" y="190500"/>
                </a:cubicBezTo>
                <a:cubicBezTo>
                  <a:pt x="1541400" y="203035"/>
                  <a:pt x="1541974" y="217461"/>
                  <a:pt x="1549400" y="228600"/>
                </a:cubicBezTo>
                <a:cubicBezTo>
                  <a:pt x="1559363" y="243544"/>
                  <a:pt x="1574800" y="254000"/>
                  <a:pt x="1587500" y="266700"/>
                </a:cubicBezTo>
                <a:cubicBezTo>
                  <a:pt x="1595967" y="292100"/>
                  <a:pt x="1606406" y="316925"/>
                  <a:pt x="1612900" y="342900"/>
                </a:cubicBezTo>
                <a:cubicBezTo>
                  <a:pt x="1617133" y="359833"/>
                  <a:pt x="1618724" y="377657"/>
                  <a:pt x="1625600" y="393700"/>
                </a:cubicBezTo>
                <a:cubicBezTo>
                  <a:pt x="1631613" y="407729"/>
                  <a:pt x="1644174" y="418148"/>
                  <a:pt x="1651000" y="431800"/>
                </a:cubicBezTo>
                <a:cubicBezTo>
                  <a:pt x="1656987" y="443774"/>
                  <a:pt x="1657713" y="457926"/>
                  <a:pt x="1663700" y="469900"/>
                </a:cubicBezTo>
                <a:cubicBezTo>
                  <a:pt x="1670526" y="483552"/>
                  <a:pt x="1682274" y="494348"/>
                  <a:pt x="1689100" y="508000"/>
                </a:cubicBezTo>
                <a:cubicBezTo>
                  <a:pt x="1695087" y="519974"/>
                  <a:pt x="1693437" y="535647"/>
                  <a:pt x="1701800" y="546100"/>
                </a:cubicBezTo>
                <a:cubicBezTo>
                  <a:pt x="1711335" y="558019"/>
                  <a:pt x="1727200" y="563033"/>
                  <a:pt x="1739900" y="571500"/>
                </a:cubicBezTo>
                <a:lnTo>
                  <a:pt x="1816100" y="685800"/>
                </a:lnTo>
                <a:cubicBezTo>
                  <a:pt x="1824567" y="698500"/>
                  <a:pt x="1828800" y="715433"/>
                  <a:pt x="1841500" y="723900"/>
                </a:cubicBezTo>
                <a:cubicBezTo>
                  <a:pt x="1887309" y="754439"/>
                  <a:pt x="1921003" y="773304"/>
                  <a:pt x="1955800" y="825500"/>
                </a:cubicBezTo>
                <a:cubicBezTo>
                  <a:pt x="1988626" y="874739"/>
                  <a:pt x="1966720" y="858773"/>
                  <a:pt x="2019300" y="876300"/>
                </a:cubicBezTo>
                <a:cubicBezTo>
                  <a:pt x="2067921" y="912765"/>
                  <a:pt x="2066664" y="916556"/>
                  <a:pt x="2120900" y="939800"/>
                </a:cubicBezTo>
                <a:cubicBezTo>
                  <a:pt x="2133205" y="945073"/>
                  <a:pt x="2145829" y="950105"/>
                  <a:pt x="2159000" y="952500"/>
                </a:cubicBezTo>
                <a:cubicBezTo>
                  <a:pt x="2192580" y="958605"/>
                  <a:pt x="2226733" y="960967"/>
                  <a:pt x="2260600" y="965200"/>
                </a:cubicBezTo>
                <a:cubicBezTo>
                  <a:pt x="2317319" y="984106"/>
                  <a:pt x="2296671" y="979424"/>
                  <a:pt x="2374900" y="990600"/>
                </a:cubicBezTo>
                <a:cubicBezTo>
                  <a:pt x="2408687" y="995427"/>
                  <a:pt x="2442375" y="1002707"/>
                  <a:pt x="2476500" y="1003300"/>
                </a:cubicBezTo>
                <a:lnTo>
                  <a:pt x="3835400" y="1016000"/>
                </a:lnTo>
                <a:cubicBezTo>
                  <a:pt x="3856567" y="1020233"/>
                  <a:pt x="3877565" y="1025418"/>
                  <a:pt x="3898900" y="1028700"/>
                </a:cubicBezTo>
                <a:cubicBezTo>
                  <a:pt x="3961378" y="1038312"/>
                  <a:pt x="4015629" y="1040529"/>
                  <a:pt x="4076700" y="1054100"/>
                </a:cubicBezTo>
                <a:cubicBezTo>
                  <a:pt x="4089768" y="1057004"/>
                  <a:pt x="4102100" y="1062567"/>
                  <a:pt x="4114800" y="1066800"/>
                </a:cubicBezTo>
                <a:lnTo>
                  <a:pt x="4254500" y="1054100"/>
                </a:lnTo>
                <a:cubicBezTo>
                  <a:pt x="4270564" y="1046068"/>
                  <a:pt x="4230198" y="1027498"/>
                  <a:pt x="4216400" y="1016000"/>
                </a:cubicBezTo>
                <a:cubicBezTo>
                  <a:pt x="4204674" y="1006229"/>
                  <a:pt x="4190720" y="999472"/>
                  <a:pt x="4178300" y="990600"/>
                </a:cubicBezTo>
                <a:cubicBezTo>
                  <a:pt x="4161076" y="978297"/>
                  <a:pt x="4142467" y="967467"/>
                  <a:pt x="4127500" y="952500"/>
                </a:cubicBezTo>
                <a:cubicBezTo>
                  <a:pt x="4116707" y="941707"/>
                  <a:pt x="4114800" y="922867"/>
                  <a:pt x="4102100" y="914400"/>
                </a:cubicBezTo>
                <a:cubicBezTo>
                  <a:pt x="4087577" y="904718"/>
                  <a:pt x="4068233" y="905933"/>
                  <a:pt x="4051300" y="901700"/>
                </a:cubicBezTo>
                <a:cubicBezTo>
                  <a:pt x="4034367" y="884767"/>
                  <a:pt x="4021035" y="863221"/>
                  <a:pt x="4000500" y="850900"/>
                </a:cubicBezTo>
                <a:cubicBezTo>
                  <a:pt x="3977542" y="837125"/>
                  <a:pt x="3924300" y="825500"/>
                  <a:pt x="3924300" y="825500"/>
                </a:cubicBezTo>
                <a:cubicBezTo>
                  <a:pt x="3932767" y="893233"/>
                  <a:pt x="3939054" y="961275"/>
                  <a:pt x="3949700" y="1028700"/>
                </a:cubicBezTo>
                <a:cubicBezTo>
                  <a:pt x="3951788" y="1041923"/>
                  <a:pt x="3961288" y="1053459"/>
                  <a:pt x="3962400" y="1066800"/>
                </a:cubicBezTo>
                <a:cubicBezTo>
                  <a:pt x="3969791" y="1155493"/>
                  <a:pt x="3970867" y="1244600"/>
                  <a:pt x="3975100" y="1333500"/>
                </a:cubicBezTo>
                <a:cubicBezTo>
                  <a:pt x="4086410" y="1222190"/>
                  <a:pt x="3945212" y="1358407"/>
                  <a:pt x="4051300" y="1270000"/>
                </a:cubicBezTo>
                <a:cubicBezTo>
                  <a:pt x="4065098" y="1258502"/>
                  <a:pt x="4077902" y="1245698"/>
                  <a:pt x="4089400" y="1231900"/>
                </a:cubicBezTo>
                <a:cubicBezTo>
                  <a:pt x="4099171" y="1220174"/>
                  <a:pt x="4102881" y="1203335"/>
                  <a:pt x="4114800" y="1193800"/>
                </a:cubicBezTo>
                <a:cubicBezTo>
                  <a:pt x="4125253" y="1185437"/>
                  <a:pt x="4140200" y="1185333"/>
                  <a:pt x="4152900" y="1181100"/>
                </a:cubicBezTo>
                <a:cubicBezTo>
                  <a:pt x="4208951" y="1097024"/>
                  <a:pt x="4176396" y="1118552"/>
                  <a:pt x="4229100" y="1092200"/>
                </a:cubicBezTo>
              </a:path>
            </a:pathLst>
          </a:custGeom>
        </p:spPr>
        <p:style>
          <a:lnRef idx="3">
            <a:schemeClr val="accent4"/>
          </a:lnRef>
          <a:fillRef idx="0">
            <a:schemeClr val="accent4"/>
          </a:fillRef>
          <a:effectRef idx="2">
            <a:schemeClr val="accent4"/>
          </a:effectRef>
          <a:fontRef idx="minor">
            <a:schemeClr val="tx1"/>
          </a:fontRef>
        </p:style>
        <p:txBody>
          <a:bodyPr rtlCol="0" anchor="ctr"/>
          <a:lstStyle/>
          <a:p>
            <a:pPr algn="ctr"/>
            <a:endParaRPr lang="en-US"/>
          </a:p>
        </p:txBody>
      </p:sp>
      <p:sp>
        <p:nvSpPr>
          <p:cNvPr id="26"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8</a:t>
            </a:fld>
            <a:endParaRPr lang="en-US" dirty="0">
              <a:solidFill>
                <a:schemeClr val="bg2">
                  <a:lumMod val="75000"/>
                </a:schemeClr>
              </a:solidFill>
            </a:endParaRPr>
          </a:p>
        </p:txBody>
      </p:sp>
      <p:sp>
        <p:nvSpPr>
          <p:cNvPr id="18" name="TextBox 17"/>
          <p:cNvSpPr txBox="1"/>
          <p:nvPr/>
        </p:nvSpPr>
        <p:spPr>
          <a:xfrm>
            <a:off x="5867400" y="2298211"/>
            <a:ext cx="2448106" cy="523220"/>
          </a:xfrm>
          <a:prstGeom prst="rect">
            <a:avLst/>
          </a:prstGeom>
          <a:noFill/>
        </p:spPr>
        <p:txBody>
          <a:bodyPr wrap="none" rtlCol="0">
            <a:spAutoFit/>
          </a:bodyPr>
          <a:lstStyle/>
          <a:p>
            <a:r>
              <a:rPr lang="en-US" sz="2800" dirty="0" smtClean="0"/>
              <a:t>4 paths in total </a:t>
            </a:r>
            <a:endParaRPr lang="en-US" sz="2800" dirty="0"/>
          </a:p>
        </p:txBody>
      </p:sp>
    </p:spTree>
    <p:extLst>
      <p:ext uri="{BB962C8B-B14F-4D97-AF65-F5344CB8AC3E}">
        <p14:creationId xmlns:p14="http://schemas.microsoft.com/office/powerpoint/2010/main" xmlns="" val="1192198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2" grpId="0" animBg="1"/>
      <p:bldP spid="25" grpId="0" animBg="1"/>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hape 93"/>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noAutofit/>
          </a:bodyPr>
          <a:lstStyle/>
          <a:p>
            <a:pPr marL="0" marR="0" lvl="0" indent="-342900" algn="l" rtl="0">
              <a:lnSpc>
                <a:spcPct val="100000"/>
              </a:lnSpc>
              <a:spcBef>
                <a:spcPts val="0"/>
              </a:spcBef>
              <a:spcAft>
                <a:spcPts val="1200"/>
              </a:spcAft>
              <a:buClr>
                <a:schemeClr val="dk1"/>
              </a:buClr>
              <a:buSzPct val="25000"/>
              <a:buFont typeface="Arial"/>
              <a:buNone/>
            </a:pPr>
            <a:r>
              <a:rPr lang="en" sz="2400" b="0" i="0" u="none" strike="noStrike" cap="none" baseline="0" dirty="0" smtClean="0">
                <a:solidFill>
                  <a:srgbClr val="000000"/>
                </a:solidFill>
                <a:latin typeface="Arial"/>
                <a:ea typeface="Arial"/>
                <a:cs typeface="Arial"/>
                <a:sym typeface="Arial"/>
              </a:rPr>
              <a:t>Supervised Dynamic CRF to</a:t>
            </a:r>
            <a:r>
              <a:rPr lang="en" sz="2400" b="0" i="0" u="none" strike="noStrike" cap="none" dirty="0" smtClean="0">
                <a:solidFill>
                  <a:srgbClr val="000000"/>
                </a:solidFill>
                <a:latin typeface="Arial"/>
                <a:ea typeface="Arial"/>
                <a:cs typeface="Arial"/>
                <a:sym typeface="Arial"/>
              </a:rPr>
              <a:t> train our model.</a:t>
            </a:r>
            <a:endParaRPr lang="en" sz="2400" b="0" i="0" u="none" strike="noStrike" cap="none" baseline="0" dirty="0" smtClean="0">
              <a:solidFill>
                <a:srgbClr val="000000"/>
              </a:solidFill>
              <a:latin typeface="Arial"/>
              <a:ea typeface="Arial"/>
              <a:cs typeface="Arial"/>
              <a:sym typeface="Arial"/>
            </a:endParaRPr>
          </a:p>
          <a:p>
            <a:pPr marL="347472">
              <a:spcBef>
                <a:spcPts val="0"/>
              </a:spcBef>
              <a:spcAft>
                <a:spcPts val="1200"/>
              </a:spcAft>
              <a:buClr>
                <a:schemeClr val="dk1"/>
              </a:buClr>
              <a:buSzPct val="100000"/>
              <a:buFont typeface="Wingdings" pitchFamily="2" charset="2"/>
              <a:buChar char="q"/>
            </a:pPr>
            <a:r>
              <a:rPr lang="en-US" sz="2400" dirty="0" smtClean="0"/>
              <a:t>A </a:t>
            </a:r>
            <a:r>
              <a:rPr lang="en-US" sz="2400" dirty="0"/>
              <a:t>generalization of </a:t>
            </a:r>
            <a:r>
              <a:rPr lang="en-US" sz="2400" dirty="0" smtClean="0"/>
              <a:t>CRF </a:t>
            </a:r>
            <a:r>
              <a:rPr lang="en-US" sz="2400" dirty="0"/>
              <a:t>which allows us to represent complex interaction between labels. </a:t>
            </a:r>
            <a:endParaRPr lang="en" sz="2400" b="0" i="0" u="none" strike="noStrike" cap="none" baseline="0" dirty="0">
              <a:solidFill>
                <a:srgbClr val="000000"/>
              </a:solidFill>
              <a:latin typeface="Arial"/>
              <a:ea typeface="Arial"/>
              <a:cs typeface="Arial"/>
              <a:sym typeface="Arial"/>
            </a:endParaRPr>
          </a:p>
          <a:p>
            <a:pPr marL="0">
              <a:spcAft>
                <a:spcPts val="1200"/>
              </a:spcAft>
            </a:pPr>
            <a:endParaRPr lang="en" sz="2400" b="0" i="0" u="none" strike="noStrike" cap="none" baseline="0" dirty="0" smtClean="0">
              <a:solidFill>
                <a:srgbClr val="000000"/>
              </a:solidFill>
              <a:latin typeface="Arial"/>
              <a:ea typeface="Arial"/>
              <a:cs typeface="Arial"/>
              <a:sym typeface="Arial"/>
            </a:endParaRPr>
          </a:p>
          <a:p>
            <a:pPr marL="0">
              <a:spcAft>
                <a:spcPts val="1200"/>
              </a:spcAft>
            </a:pPr>
            <a:endParaRPr lang="en" sz="2400" dirty="0">
              <a:solidFill>
                <a:srgbClr val="000000"/>
              </a:solidFill>
            </a:endParaRPr>
          </a:p>
          <a:p>
            <a:pPr marL="0">
              <a:spcAft>
                <a:spcPts val="1200"/>
              </a:spcAft>
            </a:pPr>
            <a:endParaRPr lang="en" sz="2400" b="0" i="0" u="none" strike="noStrike" cap="none" baseline="0" dirty="0" smtClean="0">
              <a:solidFill>
                <a:srgbClr val="000000"/>
              </a:solidFill>
              <a:latin typeface="Arial"/>
              <a:ea typeface="Arial"/>
              <a:cs typeface="Arial"/>
              <a:sym typeface="Arial"/>
            </a:endParaRPr>
          </a:p>
          <a:p>
            <a:pPr marL="0" indent="0">
              <a:spcAft>
                <a:spcPts val="1200"/>
              </a:spcAft>
              <a:buNone/>
            </a:pPr>
            <a:endParaRPr lang="en" sz="2400" dirty="0">
              <a:solidFill>
                <a:srgbClr val="000000"/>
              </a:solidFill>
            </a:endParaRPr>
          </a:p>
          <a:p>
            <a:pPr marL="0" indent="0">
              <a:buNone/>
            </a:pPr>
            <a:endParaRPr lang="en" sz="2400" b="0" i="0" u="none" strike="noStrike" cap="none" baseline="0" dirty="0">
              <a:solidFill>
                <a:srgbClr val="000000"/>
              </a:solidFill>
              <a:latin typeface="Arial"/>
              <a:ea typeface="Arial"/>
              <a:cs typeface="Arial"/>
              <a:sym typeface="Arial"/>
            </a:endParaRPr>
          </a:p>
          <a:p>
            <a:endParaRPr lang="en" sz="2400" b="0" i="0" u="none" strike="noStrike" cap="none" baseline="0" dirty="0">
              <a:solidFill>
                <a:srgbClr val="000000"/>
              </a:solidFill>
              <a:latin typeface="Arial"/>
              <a:ea typeface="Arial"/>
              <a:cs typeface="Arial"/>
              <a:sym typeface="Arial"/>
            </a:endParaRPr>
          </a:p>
          <a:p>
            <a:endParaRPr lang="en" sz="2400" b="0" i="0" u="none" strike="noStrike" cap="none" baseline="0" dirty="0">
              <a:solidFill>
                <a:srgbClr val="000000"/>
              </a:solidFill>
              <a:latin typeface="Arial"/>
              <a:ea typeface="Arial"/>
              <a:cs typeface="Arial"/>
              <a:sym typeface="Arial"/>
            </a:endParaRPr>
          </a:p>
          <a:p>
            <a:endParaRPr lang="en" sz="2400" b="0" i="0" u="none" strike="noStrike" cap="none" baseline="0" dirty="0">
              <a:solidFill>
                <a:srgbClr val="000000"/>
              </a:solidFill>
              <a:latin typeface="Arial"/>
              <a:ea typeface="Arial"/>
              <a:cs typeface="Arial"/>
              <a:sym typeface="Arial"/>
            </a:endParaRPr>
          </a:p>
          <a:p>
            <a:endParaRPr lang="en" sz="2400" b="0" i="0" u="none" strike="noStrike" cap="none" baseline="0" dirty="0">
              <a:solidFill>
                <a:srgbClr val="000000"/>
              </a:solidFill>
              <a:latin typeface="Arial"/>
              <a:ea typeface="Arial"/>
              <a:cs typeface="Arial"/>
              <a:sym typeface="Arial"/>
            </a:endParaRPr>
          </a:p>
          <a:p>
            <a:endParaRPr lang="en" sz="2400" b="0" i="0" u="none" strike="noStrike" cap="none" baseline="0" dirty="0">
              <a:solidFill>
                <a:srgbClr val="000000"/>
              </a:solidFill>
              <a:latin typeface="Arial"/>
              <a:ea typeface="Arial"/>
              <a:cs typeface="Arial"/>
              <a:sym typeface="Arial"/>
            </a:endParaRPr>
          </a:p>
        </p:txBody>
      </p:sp>
      <p:sp>
        <p:nvSpPr>
          <p:cNvPr id="2" name="Title 1"/>
          <p:cNvSpPr>
            <a:spLocks noGrp="1"/>
          </p:cNvSpPr>
          <p:nvPr>
            <p:ph type="title"/>
          </p:nvPr>
        </p:nvSpPr>
        <p:spPr/>
        <p:txBody>
          <a:bodyPr/>
          <a:lstStyle/>
          <a:p>
            <a:r>
              <a:rPr lang="en-US" dirty="0" smtClean="0">
                <a:solidFill>
                  <a:schemeClr val="tx2"/>
                </a:solidFill>
              </a:rPr>
              <a:t>DCRF</a:t>
            </a:r>
            <a:endParaRPr lang="en-US" dirty="0">
              <a:solidFill>
                <a:schemeClr val="tx2"/>
              </a:solidFill>
            </a:endParaRPr>
          </a:p>
        </p:txBody>
      </p:sp>
      <p:sp>
        <p:nvSpPr>
          <p:cNvPr id="4" name="Oval 3"/>
          <p:cNvSpPr/>
          <p:nvPr/>
        </p:nvSpPr>
        <p:spPr>
          <a:xfrm>
            <a:off x="1533525" y="5086350"/>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Z</a:t>
            </a:r>
            <a:r>
              <a:rPr lang="en-US" sz="1000" dirty="0" smtClean="0">
                <a:solidFill>
                  <a:schemeClr val="tx1"/>
                </a:solidFill>
              </a:rPr>
              <a:t>t-2</a:t>
            </a:r>
            <a:endParaRPr lang="en-US" sz="1000" dirty="0">
              <a:solidFill>
                <a:schemeClr val="tx1"/>
              </a:solidFill>
            </a:endParaRPr>
          </a:p>
        </p:txBody>
      </p:sp>
      <p:sp>
        <p:nvSpPr>
          <p:cNvPr id="5" name="Oval 4"/>
          <p:cNvSpPr/>
          <p:nvPr/>
        </p:nvSpPr>
        <p:spPr>
          <a:xfrm>
            <a:off x="1533525" y="4133850"/>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Y</a:t>
            </a:r>
            <a:r>
              <a:rPr lang="en-US" sz="1000" dirty="0" smtClean="0">
                <a:solidFill>
                  <a:schemeClr val="tx1"/>
                </a:solidFill>
              </a:rPr>
              <a:t>t-2</a:t>
            </a:r>
            <a:endParaRPr lang="en-US" sz="1000" dirty="0">
              <a:solidFill>
                <a:schemeClr val="tx1"/>
              </a:solidFill>
            </a:endParaRPr>
          </a:p>
        </p:txBody>
      </p:sp>
      <p:sp>
        <p:nvSpPr>
          <p:cNvPr id="6" name="Oval 5"/>
          <p:cNvSpPr/>
          <p:nvPr/>
        </p:nvSpPr>
        <p:spPr>
          <a:xfrm>
            <a:off x="1533525" y="3181350"/>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X</a:t>
            </a:r>
            <a:r>
              <a:rPr lang="en-US" sz="1050" dirty="0" smtClean="0">
                <a:solidFill>
                  <a:schemeClr val="tx1"/>
                </a:solidFill>
              </a:rPr>
              <a:t>t-2</a:t>
            </a:r>
            <a:endParaRPr lang="en-US" sz="1050" dirty="0">
              <a:solidFill>
                <a:schemeClr val="tx1"/>
              </a:solidFill>
            </a:endParaRPr>
          </a:p>
        </p:txBody>
      </p:sp>
      <p:cxnSp>
        <p:nvCxnSpPr>
          <p:cNvPr id="7" name="Straight Connector 6"/>
          <p:cNvCxnSpPr>
            <a:stCxn id="6" idx="4"/>
            <a:endCxn id="5" idx="0"/>
          </p:cNvCxnSpPr>
          <p:nvPr/>
        </p:nvCxnSpPr>
        <p:spPr>
          <a:xfrm>
            <a:off x="1857375" y="3808268"/>
            <a:ext cx="0" cy="3255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57375" y="4760768"/>
            <a:ext cx="0" cy="3255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Freeform 8"/>
          <p:cNvSpPr/>
          <p:nvPr/>
        </p:nvSpPr>
        <p:spPr>
          <a:xfrm>
            <a:off x="1276351" y="3562350"/>
            <a:ext cx="257174" cy="1835150"/>
          </a:xfrm>
          <a:custGeom>
            <a:avLst/>
            <a:gdLst>
              <a:gd name="connsiteX0" fmla="*/ 520700 w 520700"/>
              <a:gd name="connsiteY0" fmla="*/ 0 h 1917700"/>
              <a:gd name="connsiteX1" fmla="*/ 0 w 520700"/>
              <a:gd name="connsiteY1" fmla="*/ 958850 h 1917700"/>
              <a:gd name="connsiteX2" fmla="*/ 517525 w 520700"/>
              <a:gd name="connsiteY2" fmla="*/ 1917700 h 1917700"/>
            </a:gdLst>
            <a:ahLst/>
            <a:cxnLst>
              <a:cxn ang="0">
                <a:pos x="connsiteX0" y="connsiteY0"/>
              </a:cxn>
              <a:cxn ang="0">
                <a:pos x="connsiteX1" y="connsiteY1"/>
              </a:cxn>
              <a:cxn ang="0">
                <a:pos x="connsiteX2" y="connsiteY2"/>
              </a:cxn>
            </a:cxnLst>
            <a:rect l="l" t="t" r="r" b="b"/>
            <a:pathLst>
              <a:path w="520700" h="1917700">
                <a:moveTo>
                  <a:pt x="520700" y="0"/>
                </a:moveTo>
                <a:cubicBezTo>
                  <a:pt x="260614" y="319616"/>
                  <a:pt x="529" y="639233"/>
                  <a:pt x="0" y="958850"/>
                </a:cubicBezTo>
                <a:cubicBezTo>
                  <a:pt x="-529" y="1278467"/>
                  <a:pt x="258498" y="1598083"/>
                  <a:pt x="517525" y="191770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V="1">
            <a:off x="2190750" y="3483552"/>
            <a:ext cx="447675" cy="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181225" y="4479924"/>
            <a:ext cx="447675" cy="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2638425" y="5086350"/>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Z</a:t>
            </a:r>
            <a:r>
              <a:rPr lang="en-US" sz="1000" dirty="0" smtClean="0">
                <a:solidFill>
                  <a:schemeClr val="tx1"/>
                </a:solidFill>
              </a:rPr>
              <a:t>t-1</a:t>
            </a:r>
            <a:endParaRPr lang="en-US" sz="1000" dirty="0">
              <a:solidFill>
                <a:schemeClr val="tx1"/>
              </a:solidFill>
            </a:endParaRPr>
          </a:p>
        </p:txBody>
      </p:sp>
      <p:sp>
        <p:nvSpPr>
          <p:cNvPr id="13" name="Oval 12"/>
          <p:cNvSpPr/>
          <p:nvPr/>
        </p:nvSpPr>
        <p:spPr>
          <a:xfrm>
            <a:off x="2638425" y="4133850"/>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Y</a:t>
            </a:r>
            <a:r>
              <a:rPr lang="en-US" sz="1000" dirty="0" smtClean="0">
                <a:solidFill>
                  <a:schemeClr val="tx1"/>
                </a:solidFill>
              </a:rPr>
              <a:t>t-1</a:t>
            </a:r>
            <a:endParaRPr lang="en-US" sz="1000" dirty="0">
              <a:solidFill>
                <a:schemeClr val="tx1"/>
              </a:solidFill>
            </a:endParaRPr>
          </a:p>
        </p:txBody>
      </p:sp>
      <p:cxnSp>
        <p:nvCxnSpPr>
          <p:cNvPr id="14" name="Straight Connector 13"/>
          <p:cNvCxnSpPr>
            <a:endCxn id="13" idx="0"/>
          </p:cNvCxnSpPr>
          <p:nvPr/>
        </p:nvCxnSpPr>
        <p:spPr>
          <a:xfrm>
            <a:off x="2962275" y="3808268"/>
            <a:ext cx="0" cy="3255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962275" y="4760768"/>
            <a:ext cx="0" cy="3255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Freeform 15"/>
          <p:cNvSpPr/>
          <p:nvPr/>
        </p:nvSpPr>
        <p:spPr>
          <a:xfrm>
            <a:off x="2381251" y="3562350"/>
            <a:ext cx="257174" cy="1835150"/>
          </a:xfrm>
          <a:custGeom>
            <a:avLst/>
            <a:gdLst>
              <a:gd name="connsiteX0" fmla="*/ 520700 w 520700"/>
              <a:gd name="connsiteY0" fmla="*/ 0 h 1917700"/>
              <a:gd name="connsiteX1" fmla="*/ 0 w 520700"/>
              <a:gd name="connsiteY1" fmla="*/ 958850 h 1917700"/>
              <a:gd name="connsiteX2" fmla="*/ 517525 w 520700"/>
              <a:gd name="connsiteY2" fmla="*/ 1917700 h 1917700"/>
            </a:gdLst>
            <a:ahLst/>
            <a:cxnLst>
              <a:cxn ang="0">
                <a:pos x="connsiteX0" y="connsiteY0"/>
              </a:cxn>
              <a:cxn ang="0">
                <a:pos x="connsiteX1" y="connsiteY1"/>
              </a:cxn>
              <a:cxn ang="0">
                <a:pos x="connsiteX2" y="connsiteY2"/>
              </a:cxn>
            </a:cxnLst>
            <a:rect l="l" t="t" r="r" b="b"/>
            <a:pathLst>
              <a:path w="520700" h="1917700">
                <a:moveTo>
                  <a:pt x="520700" y="0"/>
                </a:moveTo>
                <a:cubicBezTo>
                  <a:pt x="260614" y="319616"/>
                  <a:pt x="529" y="639233"/>
                  <a:pt x="0" y="958850"/>
                </a:cubicBezTo>
                <a:cubicBezTo>
                  <a:pt x="-529" y="1278467"/>
                  <a:pt x="258498" y="1598083"/>
                  <a:pt x="517525" y="191770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p:nvPr/>
        </p:nvCxnSpPr>
        <p:spPr>
          <a:xfrm flipV="1">
            <a:off x="3295650" y="3483552"/>
            <a:ext cx="447675" cy="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3286125" y="4479924"/>
            <a:ext cx="447675" cy="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3733800" y="5086350"/>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Z</a:t>
            </a:r>
            <a:r>
              <a:rPr lang="en-US" sz="1000" dirty="0" smtClean="0">
                <a:solidFill>
                  <a:schemeClr val="tx1"/>
                </a:solidFill>
              </a:rPr>
              <a:t>t</a:t>
            </a:r>
            <a:endParaRPr lang="en-US" sz="1000" dirty="0">
              <a:solidFill>
                <a:schemeClr val="tx1"/>
              </a:solidFill>
            </a:endParaRPr>
          </a:p>
        </p:txBody>
      </p:sp>
      <p:sp>
        <p:nvSpPr>
          <p:cNvPr id="20" name="Oval 19"/>
          <p:cNvSpPr/>
          <p:nvPr/>
        </p:nvSpPr>
        <p:spPr>
          <a:xfrm>
            <a:off x="3733800" y="4133850"/>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Y</a:t>
            </a:r>
            <a:r>
              <a:rPr lang="en-US" sz="1000" dirty="0" smtClean="0">
                <a:solidFill>
                  <a:schemeClr val="tx1"/>
                </a:solidFill>
              </a:rPr>
              <a:t>t</a:t>
            </a:r>
            <a:endParaRPr lang="en-US" sz="1000" dirty="0">
              <a:solidFill>
                <a:schemeClr val="tx1"/>
              </a:solidFill>
            </a:endParaRPr>
          </a:p>
        </p:txBody>
      </p:sp>
      <p:sp>
        <p:nvSpPr>
          <p:cNvPr id="21" name="Oval 20"/>
          <p:cNvSpPr/>
          <p:nvPr/>
        </p:nvSpPr>
        <p:spPr>
          <a:xfrm>
            <a:off x="3733800" y="3181350"/>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X</a:t>
            </a:r>
            <a:r>
              <a:rPr lang="en-US" sz="1000" dirty="0" smtClean="0">
                <a:solidFill>
                  <a:schemeClr val="tx1"/>
                </a:solidFill>
              </a:rPr>
              <a:t>t</a:t>
            </a:r>
            <a:endParaRPr lang="en-US" sz="1000" dirty="0">
              <a:solidFill>
                <a:schemeClr val="tx1"/>
              </a:solidFill>
            </a:endParaRPr>
          </a:p>
        </p:txBody>
      </p:sp>
      <p:cxnSp>
        <p:nvCxnSpPr>
          <p:cNvPr id="22" name="Straight Connector 21"/>
          <p:cNvCxnSpPr>
            <a:stCxn id="21" idx="4"/>
            <a:endCxn id="20" idx="0"/>
          </p:cNvCxnSpPr>
          <p:nvPr/>
        </p:nvCxnSpPr>
        <p:spPr>
          <a:xfrm>
            <a:off x="4057650" y="3808268"/>
            <a:ext cx="0" cy="3255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057650" y="4760768"/>
            <a:ext cx="0" cy="3255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Freeform 23"/>
          <p:cNvSpPr/>
          <p:nvPr/>
        </p:nvSpPr>
        <p:spPr>
          <a:xfrm>
            <a:off x="3476626" y="3562350"/>
            <a:ext cx="257174" cy="1835150"/>
          </a:xfrm>
          <a:custGeom>
            <a:avLst/>
            <a:gdLst>
              <a:gd name="connsiteX0" fmla="*/ 520700 w 520700"/>
              <a:gd name="connsiteY0" fmla="*/ 0 h 1917700"/>
              <a:gd name="connsiteX1" fmla="*/ 0 w 520700"/>
              <a:gd name="connsiteY1" fmla="*/ 958850 h 1917700"/>
              <a:gd name="connsiteX2" fmla="*/ 517525 w 520700"/>
              <a:gd name="connsiteY2" fmla="*/ 1917700 h 1917700"/>
            </a:gdLst>
            <a:ahLst/>
            <a:cxnLst>
              <a:cxn ang="0">
                <a:pos x="connsiteX0" y="connsiteY0"/>
              </a:cxn>
              <a:cxn ang="0">
                <a:pos x="connsiteX1" y="connsiteY1"/>
              </a:cxn>
              <a:cxn ang="0">
                <a:pos x="connsiteX2" y="connsiteY2"/>
              </a:cxn>
            </a:cxnLst>
            <a:rect l="l" t="t" r="r" b="b"/>
            <a:pathLst>
              <a:path w="520700" h="1917700">
                <a:moveTo>
                  <a:pt x="520700" y="0"/>
                </a:moveTo>
                <a:cubicBezTo>
                  <a:pt x="260614" y="319616"/>
                  <a:pt x="529" y="639233"/>
                  <a:pt x="0" y="958850"/>
                </a:cubicBezTo>
                <a:cubicBezTo>
                  <a:pt x="-529" y="1278467"/>
                  <a:pt x="258498" y="1598083"/>
                  <a:pt x="517525" y="191770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flipV="1">
            <a:off x="4391025" y="3483552"/>
            <a:ext cx="447675" cy="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4381500" y="4479924"/>
            <a:ext cx="447675" cy="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Oval 26"/>
          <p:cNvSpPr/>
          <p:nvPr/>
        </p:nvSpPr>
        <p:spPr>
          <a:xfrm>
            <a:off x="4838700" y="5086350"/>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Z</a:t>
            </a:r>
            <a:r>
              <a:rPr lang="en-US" sz="1000" dirty="0" smtClean="0">
                <a:solidFill>
                  <a:schemeClr val="tx1"/>
                </a:solidFill>
              </a:rPr>
              <a:t>t+1</a:t>
            </a:r>
            <a:endParaRPr lang="en-US" sz="1000" dirty="0">
              <a:solidFill>
                <a:schemeClr val="tx1"/>
              </a:solidFill>
            </a:endParaRPr>
          </a:p>
        </p:txBody>
      </p:sp>
      <p:sp>
        <p:nvSpPr>
          <p:cNvPr id="28" name="Oval 27"/>
          <p:cNvSpPr/>
          <p:nvPr/>
        </p:nvSpPr>
        <p:spPr>
          <a:xfrm>
            <a:off x="4838700" y="4133850"/>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Y</a:t>
            </a:r>
            <a:r>
              <a:rPr lang="en-US" sz="1000" dirty="0" smtClean="0">
                <a:solidFill>
                  <a:schemeClr val="tx1"/>
                </a:solidFill>
              </a:rPr>
              <a:t>t+1</a:t>
            </a:r>
            <a:endParaRPr lang="en-US" sz="1000" dirty="0">
              <a:solidFill>
                <a:schemeClr val="tx1"/>
              </a:solidFill>
            </a:endParaRPr>
          </a:p>
        </p:txBody>
      </p:sp>
      <p:sp>
        <p:nvSpPr>
          <p:cNvPr id="29" name="Oval 28"/>
          <p:cNvSpPr/>
          <p:nvPr/>
        </p:nvSpPr>
        <p:spPr>
          <a:xfrm>
            <a:off x="4838700" y="3181350"/>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X</a:t>
            </a:r>
            <a:r>
              <a:rPr lang="en-US" sz="1000" dirty="0" smtClean="0">
                <a:solidFill>
                  <a:schemeClr val="tx1"/>
                </a:solidFill>
              </a:rPr>
              <a:t>t</a:t>
            </a:r>
            <a:r>
              <a:rPr lang="en-US" sz="900" dirty="0" smtClean="0">
                <a:solidFill>
                  <a:schemeClr val="tx1"/>
                </a:solidFill>
              </a:rPr>
              <a:t>+</a:t>
            </a:r>
            <a:r>
              <a:rPr lang="en-US" sz="1000" dirty="0" smtClean="0">
                <a:solidFill>
                  <a:schemeClr val="tx1"/>
                </a:solidFill>
              </a:rPr>
              <a:t>1</a:t>
            </a:r>
            <a:endParaRPr lang="en-US" sz="1000" dirty="0">
              <a:solidFill>
                <a:schemeClr val="tx1"/>
              </a:solidFill>
            </a:endParaRPr>
          </a:p>
        </p:txBody>
      </p:sp>
      <p:cxnSp>
        <p:nvCxnSpPr>
          <p:cNvPr id="30" name="Straight Connector 29"/>
          <p:cNvCxnSpPr>
            <a:stCxn id="29" idx="4"/>
            <a:endCxn id="28" idx="0"/>
          </p:cNvCxnSpPr>
          <p:nvPr/>
        </p:nvCxnSpPr>
        <p:spPr>
          <a:xfrm>
            <a:off x="5162550" y="3808268"/>
            <a:ext cx="0" cy="3255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5162550" y="4760768"/>
            <a:ext cx="0" cy="3255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Freeform 31"/>
          <p:cNvSpPr/>
          <p:nvPr/>
        </p:nvSpPr>
        <p:spPr>
          <a:xfrm>
            <a:off x="4581526" y="3562350"/>
            <a:ext cx="257174" cy="1835150"/>
          </a:xfrm>
          <a:custGeom>
            <a:avLst/>
            <a:gdLst>
              <a:gd name="connsiteX0" fmla="*/ 520700 w 520700"/>
              <a:gd name="connsiteY0" fmla="*/ 0 h 1917700"/>
              <a:gd name="connsiteX1" fmla="*/ 0 w 520700"/>
              <a:gd name="connsiteY1" fmla="*/ 958850 h 1917700"/>
              <a:gd name="connsiteX2" fmla="*/ 517525 w 520700"/>
              <a:gd name="connsiteY2" fmla="*/ 1917700 h 1917700"/>
            </a:gdLst>
            <a:ahLst/>
            <a:cxnLst>
              <a:cxn ang="0">
                <a:pos x="connsiteX0" y="connsiteY0"/>
              </a:cxn>
              <a:cxn ang="0">
                <a:pos x="connsiteX1" y="connsiteY1"/>
              </a:cxn>
              <a:cxn ang="0">
                <a:pos x="connsiteX2" y="connsiteY2"/>
              </a:cxn>
            </a:cxnLst>
            <a:rect l="l" t="t" r="r" b="b"/>
            <a:pathLst>
              <a:path w="520700" h="1917700">
                <a:moveTo>
                  <a:pt x="520700" y="0"/>
                </a:moveTo>
                <a:cubicBezTo>
                  <a:pt x="260614" y="319616"/>
                  <a:pt x="529" y="639233"/>
                  <a:pt x="0" y="958850"/>
                </a:cubicBezTo>
                <a:cubicBezTo>
                  <a:pt x="-529" y="1278467"/>
                  <a:pt x="258498" y="1598083"/>
                  <a:pt x="517525" y="191770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p:cNvCxnSpPr/>
          <p:nvPr/>
        </p:nvCxnSpPr>
        <p:spPr>
          <a:xfrm flipV="1">
            <a:off x="5495925" y="3483552"/>
            <a:ext cx="447675" cy="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5486400" y="4479924"/>
            <a:ext cx="447675" cy="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5934075" y="5086350"/>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Z</a:t>
            </a:r>
            <a:r>
              <a:rPr lang="en-US" sz="1000" dirty="0" smtClean="0">
                <a:solidFill>
                  <a:schemeClr val="tx1"/>
                </a:solidFill>
              </a:rPr>
              <a:t>t+2</a:t>
            </a:r>
            <a:endParaRPr lang="en-US" sz="1000" dirty="0">
              <a:solidFill>
                <a:schemeClr val="tx1"/>
              </a:solidFill>
            </a:endParaRPr>
          </a:p>
        </p:txBody>
      </p:sp>
      <p:sp>
        <p:nvSpPr>
          <p:cNvPr id="36" name="Oval 35"/>
          <p:cNvSpPr/>
          <p:nvPr/>
        </p:nvSpPr>
        <p:spPr>
          <a:xfrm>
            <a:off x="5934075" y="4133850"/>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Y</a:t>
            </a:r>
            <a:r>
              <a:rPr lang="en-US" sz="1000" dirty="0" smtClean="0">
                <a:solidFill>
                  <a:schemeClr val="tx1"/>
                </a:solidFill>
              </a:rPr>
              <a:t>t+2</a:t>
            </a:r>
            <a:endParaRPr lang="en-US" sz="1000" dirty="0">
              <a:solidFill>
                <a:schemeClr val="tx1"/>
              </a:solidFill>
            </a:endParaRPr>
          </a:p>
        </p:txBody>
      </p:sp>
      <p:sp>
        <p:nvSpPr>
          <p:cNvPr id="37" name="Oval 36"/>
          <p:cNvSpPr/>
          <p:nvPr/>
        </p:nvSpPr>
        <p:spPr>
          <a:xfrm>
            <a:off x="5934075" y="3181350"/>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X</a:t>
            </a:r>
            <a:r>
              <a:rPr lang="en-US" sz="1000" dirty="0" smtClean="0">
                <a:solidFill>
                  <a:schemeClr val="tx1"/>
                </a:solidFill>
              </a:rPr>
              <a:t>t</a:t>
            </a:r>
            <a:r>
              <a:rPr lang="en-US" sz="900" dirty="0" smtClean="0">
                <a:solidFill>
                  <a:schemeClr val="tx1"/>
                </a:solidFill>
              </a:rPr>
              <a:t>+</a:t>
            </a:r>
            <a:r>
              <a:rPr lang="en-US" sz="1000" dirty="0" smtClean="0">
                <a:solidFill>
                  <a:schemeClr val="tx1"/>
                </a:solidFill>
              </a:rPr>
              <a:t>2</a:t>
            </a:r>
            <a:endParaRPr lang="en-US" sz="1000" dirty="0">
              <a:solidFill>
                <a:schemeClr val="tx1"/>
              </a:solidFill>
            </a:endParaRPr>
          </a:p>
        </p:txBody>
      </p:sp>
      <p:cxnSp>
        <p:nvCxnSpPr>
          <p:cNvPr id="38" name="Straight Connector 37"/>
          <p:cNvCxnSpPr>
            <a:stCxn id="37" idx="4"/>
            <a:endCxn id="36" idx="0"/>
          </p:cNvCxnSpPr>
          <p:nvPr/>
        </p:nvCxnSpPr>
        <p:spPr>
          <a:xfrm>
            <a:off x="6257925" y="3808268"/>
            <a:ext cx="0" cy="3255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257925" y="4760768"/>
            <a:ext cx="0" cy="32558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Freeform 39"/>
          <p:cNvSpPr/>
          <p:nvPr/>
        </p:nvSpPr>
        <p:spPr>
          <a:xfrm>
            <a:off x="5676901" y="3562350"/>
            <a:ext cx="257174" cy="1835150"/>
          </a:xfrm>
          <a:custGeom>
            <a:avLst/>
            <a:gdLst>
              <a:gd name="connsiteX0" fmla="*/ 520700 w 520700"/>
              <a:gd name="connsiteY0" fmla="*/ 0 h 1917700"/>
              <a:gd name="connsiteX1" fmla="*/ 0 w 520700"/>
              <a:gd name="connsiteY1" fmla="*/ 958850 h 1917700"/>
              <a:gd name="connsiteX2" fmla="*/ 517525 w 520700"/>
              <a:gd name="connsiteY2" fmla="*/ 1917700 h 1917700"/>
            </a:gdLst>
            <a:ahLst/>
            <a:cxnLst>
              <a:cxn ang="0">
                <a:pos x="connsiteX0" y="connsiteY0"/>
              </a:cxn>
              <a:cxn ang="0">
                <a:pos x="connsiteX1" y="connsiteY1"/>
              </a:cxn>
              <a:cxn ang="0">
                <a:pos x="connsiteX2" y="connsiteY2"/>
              </a:cxn>
            </a:cxnLst>
            <a:rect l="l" t="t" r="r" b="b"/>
            <a:pathLst>
              <a:path w="520700" h="1917700">
                <a:moveTo>
                  <a:pt x="520700" y="0"/>
                </a:moveTo>
                <a:cubicBezTo>
                  <a:pt x="260614" y="319616"/>
                  <a:pt x="529" y="639233"/>
                  <a:pt x="0" y="958850"/>
                </a:cubicBezTo>
                <a:cubicBezTo>
                  <a:pt x="-529" y="1278467"/>
                  <a:pt x="258498" y="1598083"/>
                  <a:pt x="517525" y="191770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2647950" y="3181350"/>
            <a:ext cx="647700" cy="62691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X</a:t>
            </a:r>
            <a:r>
              <a:rPr lang="en-US" sz="1050" dirty="0" smtClean="0">
                <a:solidFill>
                  <a:schemeClr val="tx1"/>
                </a:solidFill>
              </a:rPr>
              <a:t>t-1</a:t>
            </a:r>
            <a:endParaRPr lang="en-US" sz="1050" dirty="0">
              <a:solidFill>
                <a:schemeClr val="tx1"/>
              </a:solidFill>
            </a:endParaRPr>
          </a:p>
        </p:txBody>
      </p:sp>
      <p:sp>
        <p:nvSpPr>
          <p:cNvPr id="43" name="Slide Number Placeholder 4"/>
          <p:cNvSpPr txBox="1">
            <a:spLocks/>
          </p:cNvSpPr>
          <p:nvPr/>
        </p:nvSpPr>
        <p:spPr>
          <a:xfrm>
            <a:off x="6553200" y="6356350"/>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7B553F64-868A-41B7-9E05-3ABBACF5E0DF}" type="slidenum">
              <a:rPr lang="en-US" smtClean="0">
                <a:solidFill>
                  <a:schemeClr val="bg2">
                    <a:lumMod val="75000"/>
                  </a:schemeClr>
                </a:solidFill>
              </a:rPr>
              <a:pPr algn="r"/>
              <a:t>9</a:t>
            </a:fld>
            <a:endParaRPr lang="en-US" dirty="0">
              <a:solidFill>
                <a:schemeClr val="bg2">
                  <a:lumMod val="75000"/>
                </a:schemeClr>
              </a:solidFill>
            </a:endParaRPr>
          </a:p>
        </p:txBody>
      </p:sp>
      <p:sp>
        <p:nvSpPr>
          <p:cNvPr id="44" name="Rounded Rectangle 43"/>
          <p:cNvSpPr/>
          <p:nvPr/>
        </p:nvSpPr>
        <p:spPr>
          <a:xfrm>
            <a:off x="1276351" y="3088697"/>
            <a:ext cx="5505449" cy="78970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p:cNvSpPr/>
          <p:nvPr/>
        </p:nvSpPr>
        <p:spPr>
          <a:xfrm>
            <a:off x="1276351" y="4068038"/>
            <a:ext cx="5505449" cy="78970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ounded Rectangle 45"/>
          <p:cNvSpPr/>
          <p:nvPr/>
        </p:nvSpPr>
        <p:spPr>
          <a:xfrm>
            <a:off x="1276351" y="5002645"/>
            <a:ext cx="5505449" cy="78970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1533525" y="5798704"/>
            <a:ext cx="5486400" cy="369332"/>
          </a:xfrm>
          <a:prstGeom prst="rect">
            <a:avLst/>
          </a:prstGeom>
          <a:noFill/>
        </p:spPr>
        <p:txBody>
          <a:bodyPr wrap="square" rtlCol="0">
            <a:spAutoFit/>
          </a:bodyPr>
          <a:lstStyle/>
          <a:p>
            <a:r>
              <a:rPr lang="en-US" dirty="0" smtClean="0"/>
              <a:t>  t-2                t-1                  t                  t+1               t+2     </a:t>
            </a:r>
            <a:endParaRPr lang="en-US" dirty="0"/>
          </a:p>
        </p:txBody>
      </p:sp>
      <p:sp>
        <p:nvSpPr>
          <p:cNvPr id="3" name="TextBox 2"/>
          <p:cNvSpPr txBox="1"/>
          <p:nvPr/>
        </p:nvSpPr>
        <p:spPr>
          <a:xfrm>
            <a:off x="6858000" y="3171643"/>
            <a:ext cx="2362200" cy="646331"/>
          </a:xfrm>
          <a:prstGeom prst="rect">
            <a:avLst/>
          </a:prstGeom>
          <a:noFill/>
        </p:spPr>
        <p:txBody>
          <a:bodyPr wrap="square" rtlCol="0">
            <a:spAutoFit/>
          </a:bodyPr>
          <a:lstStyle/>
          <a:p>
            <a:r>
              <a:rPr lang="en-US" b="1" dirty="0" smtClean="0">
                <a:solidFill>
                  <a:srgbClr val="FF0000"/>
                </a:solidFill>
              </a:rPr>
              <a:t>This chain is modeling </a:t>
            </a:r>
          </a:p>
          <a:p>
            <a:r>
              <a:rPr lang="en-US" b="1" dirty="0" smtClean="0">
                <a:solidFill>
                  <a:srgbClr val="FF0000"/>
                </a:solidFill>
              </a:rPr>
              <a:t>Extractive Summaries.</a:t>
            </a:r>
            <a:endParaRPr lang="en-US" b="1" dirty="0">
              <a:solidFill>
                <a:srgbClr val="FF0000"/>
              </a:solidFill>
            </a:endParaRPr>
          </a:p>
        </p:txBody>
      </p:sp>
      <p:sp>
        <p:nvSpPr>
          <p:cNvPr id="48" name="TextBox 47"/>
          <p:cNvSpPr txBox="1"/>
          <p:nvPr/>
        </p:nvSpPr>
        <p:spPr>
          <a:xfrm>
            <a:off x="6858000" y="4156759"/>
            <a:ext cx="2514600" cy="646331"/>
          </a:xfrm>
          <a:prstGeom prst="rect">
            <a:avLst/>
          </a:prstGeom>
          <a:noFill/>
        </p:spPr>
        <p:txBody>
          <a:bodyPr wrap="square" rtlCol="0">
            <a:spAutoFit/>
          </a:bodyPr>
          <a:lstStyle/>
          <a:p>
            <a:r>
              <a:rPr lang="en-US" b="1" dirty="0" smtClean="0">
                <a:solidFill>
                  <a:srgbClr val="FF0000"/>
                </a:solidFill>
              </a:rPr>
              <a:t>This chain is modeling </a:t>
            </a:r>
          </a:p>
          <a:p>
            <a:r>
              <a:rPr lang="en-US" b="1" dirty="0" smtClean="0">
                <a:solidFill>
                  <a:srgbClr val="FF0000"/>
                </a:solidFill>
              </a:rPr>
              <a:t>Dialogue Acts.</a:t>
            </a:r>
            <a:endParaRPr lang="en-US" b="1" dirty="0">
              <a:solidFill>
                <a:srgbClr val="FF0000"/>
              </a:solidFill>
            </a:endParaRPr>
          </a:p>
        </p:txBody>
      </p:sp>
      <p:sp>
        <p:nvSpPr>
          <p:cNvPr id="49" name="TextBox 48"/>
          <p:cNvSpPr txBox="1"/>
          <p:nvPr/>
        </p:nvSpPr>
        <p:spPr>
          <a:xfrm>
            <a:off x="6934200" y="5134659"/>
            <a:ext cx="2286000" cy="923330"/>
          </a:xfrm>
          <a:prstGeom prst="rect">
            <a:avLst/>
          </a:prstGeom>
          <a:noFill/>
        </p:spPr>
        <p:txBody>
          <a:bodyPr wrap="square" rtlCol="0">
            <a:spAutoFit/>
          </a:bodyPr>
          <a:lstStyle/>
          <a:p>
            <a:r>
              <a:rPr lang="en-US" b="1" dirty="0" smtClean="0">
                <a:solidFill>
                  <a:srgbClr val="FF0000"/>
                </a:solidFill>
              </a:rPr>
              <a:t>Observation nodes corresponding to sentence features.</a:t>
            </a:r>
            <a:endParaRPr lang="en-US" b="1" dirty="0">
              <a:solidFill>
                <a:srgbClr val="FF0000"/>
              </a:solidFill>
            </a:endParaRPr>
          </a:p>
        </p:txBody>
      </p:sp>
    </p:spTree>
    <p:extLst>
      <p:ext uri="{BB962C8B-B14F-4D97-AF65-F5344CB8AC3E}">
        <p14:creationId xmlns:p14="http://schemas.microsoft.com/office/powerpoint/2010/main" xmlns="" val="254029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par>
                                <p:cTn id="15" presetID="1" presetClass="exit" presetSubtype="0" fill="hold" grpId="1" nodeType="withEffect">
                                  <p:stCondLst>
                                    <p:cond delay="0"/>
                                  </p:stCondLst>
                                  <p:childTnLst>
                                    <p:set>
                                      <p:cBhvr>
                                        <p:cTn id="16" dur="1" fill="hold">
                                          <p:stCondLst>
                                            <p:cond delay="0"/>
                                          </p:stCondLst>
                                        </p:cTn>
                                        <p:tgtEl>
                                          <p:spTgt spid="44"/>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45"/>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4" grpId="1" animBg="1"/>
      <p:bldP spid="45" grpId="0" animBg="1"/>
      <p:bldP spid="45" grpId="1" animBg="1"/>
      <p:bldP spid="46" grpId="0" animBg="1"/>
      <p:bldP spid="3" grpId="0"/>
      <p:bldP spid="3" grpId="1"/>
      <p:bldP spid="48" grpId="0"/>
      <p:bldP spid="48" grpId="1"/>
      <p:bldP spid="4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7822</TotalTime>
  <Words>1782</Words>
  <Application>Microsoft Office PowerPoint</Application>
  <PresentationFormat>On-screen Show (4:3)</PresentationFormat>
  <Paragraphs>426</Paragraphs>
  <Slides>22</Slides>
  <Notes>19</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Combining Extractive Summarization and DA Recognition </vt:lpstr>
      <vt:lpstr>Extractive Summarization + DA Recognition</vt:lpstr>
      <vt:lpstr>Outline</vt:lpstr>
      <vt:lpstr>Example of Extractive Summarization</vt:lpstr>
      <vt:lpstr>Example of Dialogue Act Modeling</vt:lpstr>
      <vt:lpstr>Assumption</vt:lpstr>
      <vt:lpstr>Fragment Quotation Graph</vt:lpstr>
      <vt:lpstr>Sequential Labeling </vt:lpstr>
      <vt:lpstr>DCRF</vt:lpstr>
      <vt:lpstr>Features</vt:lpstr>
      <vt:lpstr>BC3 Corpus </vt:lpstr>
      <vt:lpstr>BC3 Corpus </vt:lpstr>
      <vt:lpstr>Our Baseline</vt:lpstr>
      <vt:lpstr>Evaluation Metrics</vt:lpstr>
      <vt:lpstr>Comparison of extractive summarization performances</vt:lpstr>
      <vt:lpstr>Comparison of dialogue act modeling performances</vt:lpstr>
      <vt:lpstr>Measuring effectiveness of  Extractive Summarization Features</vt:lpstr>
      <vt:lpstr>Effective Features</vt:lpstr>
      <vt:lpstr>Conclusion and Future Work</vt:lpstr>
      <vt:lpstr>Questions?</vt:lpstr>
      <vt:lpstr>Dialogue Act Tags</vt:lpstr>
      <vt:lpstr>BC3 Corpus Content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Tatsuro</dc:creator>
  <cp:lastModifiedBy>carenini</cp:lastModifiedBy>
  <cp:revision>230</cp:revision>
  <cp:lastPrinted>2013-03-26T15:58:06Z</cp:lastPrinted>
  <dcterms:created xsi:type="dcterms:W3CDTF">2013-03-26T07:25:56Z</dcterms:created>
  <dcterms:modified xsi:type="dcterms:W3CDTF">2013-04-15T14:54:59Z</dcterms:modified>
</cp:coreProperties>
</file>