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2" r:id="rId4"/>
    <p:sldId id="267" r:id="rId5"/>
    <p:sldId id="266" r:id="rId6"/>
    <p:sldId id="270" r:id="rId7"/>
    <p:sldId id="272" r:id="rId8"/>
    <p:sldId id="273" r:id="rId9"/>
    <p:sldId id="268" r:id="rId10"/>
    <p:sldId id="274" r:id="rId11"/>
    <p:sldId id="275" r:id="rId12"/>
    <p:sldId id="27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4" autoAdjust="0"/>
  </p:normalViewPr>
  <p:slideViewPr>
    <p:cSldViewPr>
      <p:cViewPr varScale="1">
        <p:scale>
          <a:sx n="77" d="100"/>
          <a:sy n="77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9BBCA-CE86-4973-BD95-55642DCF921D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6D13A-2E1C-4B2D-AADB-7F03B95D8CA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22069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Information</a:t>
            </a:r>
            <a:r>
              <a:rPr lang="en-CA" baseline="0" dirty="0" smtClean="0"/>
              <a:t> extraction is the process of extracting </a:t>
            </a:r>
            <a:r>
              <a:rPr lang="en-CA" baseline="0" smtClean="0"/>
              <a:t>some structured information </a:t>
            </a:r>
            <a:r>
              <a:rPr lang="en-CA" baseline="0" dirty="0" smtClean="0"/>
              <a:t>from </a:t>
            </a:r>
            <a:r>
              <a:rPr lang="en-CA" baseline="0" smtClean="0"/>
              <a:t>unstructured text.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05234-B96C-455A-9C47-D4EEC3AAA21B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NER</a:t>
            </a:r>
            <a:r>
              <a:rPr lang="en-CA" baseline="0" dirty="0" smtClean="0"/>
              <a:t> is a sequence labelling task and techniques like HMM, MEMM, CRFs look more suitable for this task. But decision trees take less computation time and enables to use enormous feature set.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05234-B96C-455A-9C47-D4EEC3AAA21B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BC4C1D-6F03-4B69-8AE2-39BD2234754A}" type="datetimeFigureOut">
              <a:rPr lang="en-CA" smtClean="0"/>
              <a:pPr/>
              <a:t>15/04/2013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76261B7-0585-4EDF-BA77-1C1CA67AA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964488" cy="280831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NAMED ENTITY RECOGNITION </a:t>
            </a:r>
            <a:br>
              <a:rPr lang="en-CA" dirty="0" smtClean="0"/>
            </a:br>
            <a:r>
              <a:rPr lang="en-CA" dirty="0" smtClean="0"/>
              <a:t>WITH </a:t>
            </a:r>
            <a:br>
              <a:rPr lang="en-CA" dirty="0" smtClean="0"/>
            </a:br>
            <a:r>
              <a:rPr lang="en-CA" dirty="0" smtClean="0"/>
              <a:t>RANDOM FORESTS AND</a:t>
            </a:r>
            <a:br>
              <a:rPr lang="en-CA" dirty="0" smtClean="0"/>
            </a:br>
            <a:r>
              <a:rPr lang="en-CA" dirty="0" smtClean="0"/>
              <a:t>BAYESIAN OPTIMIZATION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8077200" cy="1499616"/>
          </a:xfrm>
        </p:spPr>
        <p:txBody>
          <a:bodyPr/>
          <a:lstStyle/>
          <a:p>
            <a:r>
              <a:rPr lang="en-CA" dirty="0" smtClean="0"/>
              <a:t>Presenters: </a:t>
            </a:r>
            <a:r>
              <a:rPr lang="en-CA" dirty="0" err="1" smtClean="0"/>
              <a:t>Arni</a:t>
            </a:r>
            <a:r>
              <a:rPr lang="en-CA" dirty="0" smtClean="0"/>
              <a:t>, </a:t>
            </a:r>
            <a:r>
              <a:rPr lang="en-CA" dirty="0" err="1" smtClean="0"/>
              <a:t>Sanjana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6136" y="1700808"/>
            <a:ext cx="3347864" cy="504056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400" dirty="0" smtClean="0"/>
              <a:t>Precision-recall curve for each iteration of Bayesian optimization</a:t>
            </a:r>
          </a:p>
          <a:p>
            <a:pPr marL="118872" indent="0">
              <a:buNone/>
            </a:pPr>
            <a:endParaRPr lang="en-US" sz="2400" dirty="0"/>
          </a:p>
          <a:p>
            <a:pPr marL="118872" indent="0">
              <a:buNone/>
            </a:pPr>
            <a:endParaRPr lang="en-US" sz="2400" smtClean="0"/>
          </a:p>
          <a:p>
            <a:pPr marL="118872" indent="0">
              <a:buNone/>
            </a:pPr>
            <a:r>
              <a:rPr lang="en-US" sz="2400" smtClean="0"/>
              <a:t>Unexpected </a:t>
            </a:r>
            <a:r>
              <a:rPr lang="en-US" sz="2400" dirty="0" smtClean="0"/>
              <a:t>proportional relationship! </a:t>
            </a:r>
            <a:endParaRPr lang="en-US" sz="2400" dirty="0"/>
          </a:p>
        </p:txBody>
      </p:sp>
      <p:pic>
        <p:nvPicPr>
          <p:cNvPr id="4" name="Picture 3" descr="pr_plot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5760640" cy="43204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348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20" y="1700808"/>
            <a:ext cx="3347864" cy="504056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400" dirty="0" smtClean="0"/>
              <a:t>Random forest with optimal hyper-parameters</a:t>
            </a:r>
          </a:p>
          <a:p>
            <a:pPr marL="118872" indent="0">
              <a:buNone/>
            </a:pPr>
            <a:endParaRPr lang="en-US" sz="2400" dirty="0"/>
          </a:p>
          <a:p>
            <a:pPr marL="118872" indent="0">
              <a:buNone/>
            </a:pPr>
            <a:r>
              <a:rPr lang="en-US" sz="2400" dirty="0" smtClean="0"/>
              <a:t>Sample confusion matrix</a:t>
            </a:r>
          </a:p>
          <a:p>
            <a:pPr marL="118872" indent="0">
              <a:buNone/>
            </a:pPr>
            <a:endParaRPr lang="en-US" sz="2400" dirty="0"/>
          </a:p>
          <a:p>
            <a:pPr marL="118872" indent="0">
              <a:buNone/>
            </a:pPr>
            <a:endParaRPr lang="en-US" sz="2400" dirty="0" smtClean="0"/>
          </a:p>
          <a:p>
            <a:pPr marL="118872" indent="0">
              <a:buNone/>
            </a:pPr>
            <a:endParaRPr lang="en-US" sz="2400" dirty="0"/>
          </a:p>
        </p:txBody>
      </p:sp>
      <p:pic>
        <p:nvPicPr>
          <p:cNvPr id="6" name="Picture 5" descr="sample_confusion_matri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68960"/>
            <a:ext cx="4597400" cy="3365500"/>
          </a:xfrm>
          <a:prstGeom prst="rect">
            <a:avLst/>
          </a:prstGeom>
        </p:spPr>
      </p:pic>
      <p:pic>
        <p:nvPicPr>
          <p:cNvPr id="7" name="Picture 6" descr="result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4711700" cy="1257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57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en-CA" dirty="0" smtClean="0"/>
              <a:t>Random forests are a feasible model for doing NER</a:t>
            </a:r>
          </a:p>
          <a:p>
            <a:r>
              <a:rPr lang="en-CA" dirty="0" smtClean="0"/>
              <a:t>Bayesian optimization is a powerful way of optimizing hyper-parameters</a:t>
            </a:r>
          </a:p>
          <a:p>
            <a:r>
              <a:rPr lang="en-CA" dirty="0" smtClean="0"/>
              <a:t>This work could benefit from:</a:t>
            </a:r>
          </a:p>
          <a:p>
            <a:pPr lvl="1"/>
            <a:r>
              <a:rPr lang="en-CA" dirty="0" smtClean="0"/>
              <a:t>Better NER tags in training data</a:t>
            </a:r>
          </a:p>
          <a:p>
            <a:pPr lvl="1"/>
            <a:r>
              <a:rPr lang="en-CA" dirty="0" smtClean="0"/>
              <a:t>More features (i.e. n-grams)</a:t>
            </a:r>
          </a:p>
          <a:p>
            <a:pPr lvl="1"/>
            <a:r>
              <a:rPr lang="en-CA" dirty="0" smtClean="0"/>
              <a:t>More data for training – now using 160,000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2771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Thank you!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Named Entity Recognition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Subtask of Information Extraction</a:t>
            </a:r>
          </a:p>
          <a:p>
            <a:r>
              <a:rPr lang="en-CA" dirty="0" smtClean="0"/>
              <a:t>Identify known entity names – person, places, organization etc</a:t>
            </a:r>
          </a:p>
          <a:p>
            <a:r>
              <a:rPr lang="en-CA" dirty="0" smtClean="0"/>
              <a:t>Identify the boundaries of the NE and identify its types</a:t>
            </a:r>
          </a:p>
          <a:p>
            <a:r>
              <a:rPr lang="en-CA" dirty="0" smtClean="0"/>
              <a:t>Example:</a:t>
            </a:r>
          </a:p>
          <a:p>
            <a:pPr lvl="1"/>
            <a:r>
              <a:rPr lang="en-CA" dirty="0" smtClean="0"/>
              <a:t>Input - Pope Benedict , the leader of the Catholic church wants to retire in Rome.</a:t>
            </a:r>
          </a:p>
          <a:p>
            <a:pPr lvl="1"/>
            <a:r>
              <a:rPr lang="en-CA" dirty="0" smtClean="0"/>
              <a:t>Output - [PER Pope Benedict XVI], the leader of [ORG the Catholic church] wants to retire in [LOC Rome].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Proposed Technique – </a:t>
            </a:r>
            <a:br>
              <a:rPr lang="en-CA" dirty="0" smtClean="0"/>
            </a:br>
            <a:r>
              <a:rPr lang="en-CA" dirty="0" smtClean="0"/>
              <a:t>Random Forests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Random Forest</a:t>
            </a:r>
          </a:p>
          <a:p>
            <a:pPr lvl="1"/>
            <a:r>
              <a:rPr lang="en-CA" dirty="0" smtClean="0"/>
              <a:t>Ensemble of trained decision trees</a:t>
            </a:r>
          </a:p>
          <a:p>
            <a:pPr lvl="1"/>
            <a:r>
              <a:rPr lang="en-CA" dirty="0" smtClean="0"/>
              <a:t>Bootstrapping– Randomly sample the labelled training data</a:t>
            </a:r>
            <a:endParaRPr lang="en-CA" dirty="0"/>
          </a:p>
          <a:p>
            <a:r>
              <a:rPr lang="en-CA" dirty="0" smtClean="0"/>
              <a:t>Bayesian optimization (New!)</a:t>
            </a:r>
          </a:p>
          <a:p>
            <a:pPr lvl="1"/>
            <a:r>
              <a:rPr lang="en-CA" dirty="0" smtClean="0"/>
              <a:t>To set </a:t>
            </a:r>
            <a:r>
              <a:rPr lang="en-CA" dirty="0" err="1" smtClean="0"/>
              <a:t>hyperparameter</a:t>
            </a:r>
            <a:r>
              <a:rPr lang="en-CA" dirty="0" smtClean="0"/>
              <a:t> values</a:t>
            </a:r>
          </a:p>
          <a:p>
            <a:pPr lvl="1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Dataset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Using Reuters corpus available in NLTK instead</a:t>
            </a:r>
          </a:p>
          <a:p>
            <a:pPr lvl="1"/>
            <a:r>
              <a:rPr lang="en-CA" dirty="0" smtClean="0"/>
              <a:t>Contains 10,788 news documents totalling 1.3 million words</a:t>
            </a:r>
          </a:p>
          <a:p>
            <a:pPr lvl="1"/>
            <a:r>
              <a:rPr lang="en-CA" dirty="0" smtClean="0"/>
              <a:t>We use 5000 sentences, about 10% of total data.</a:t>
            </a:r>
          </a:p>
          <a:p>
            <a:pPr lvl="1"/>
            <a:r>
              <a:rPr lang="en-CA" dirty="0" smtClean="0"/>
              <a:t>We use the NLTK NER tagger as gold standard [noisy!]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Features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 extracted 11 features from our corpus.</a:t>
            </a:r>
          </a:p>
          <a:p>
            <a:r>
              <a:rPr lang="en-CA" dirty="0" smtClean="0"/>
              <a:t>Orthographical:</a:t>
            </a:r>
          </a:p>
          <a:p>
            <a:pPr lvl="1"/>
            <a:r>
              <a:rPr lang="en-CA" dirty="0" smtClean="0"/>
              <a:t>Capitalization, word length, digits, dashes, …</a:t>
            </a:r>
          </a:p>
          <a:p>
            <a:r>
              <a:rPr lang="en-CA" dirty="0" smtClean="0"/>
              <a:t>Contextual:</a:t>
            </a:r>
          </a:p>
          <a:p>
            <a:pPr lvl="1"/>
            <a:r>
              <a:rPr lang="en-CA" dirty="0" smtClean="0"/>
              <a:t>Part of speech tags</a:t>
            </a:r>
          </a:p>
          <a:p>
            <a:r>
              <a:rPr lang="en-CA" dirty="0" smtClean="0"/>
              <a:t>Gazetteer lists:</a:t>
            </a:r>
          </a:p>
          <a:p>
            <a:pPr lvl="1"/>
            <a:r>
              <a:rPr lang="en-CA" dirty="0"/>
              <a:t>U</a:t>
            </a:r>
            <a:r>
              <a:rPr lang="en-CA" dirty="0" smtClean="0"/>
              <a:t>nambiguous NEs from training</a:t>
            </a:r>
          </a:p>
          <a:p>
            <a:pPr lvl="1"/>
            <a:r>
              <a:rPr lang="en-CA" dirty="0" smtClean="0"/>
              <a:t>Locations, names, corporate names</a:t>
            </a:r>
          </a:p>
          <a:p>
            <a:pPr lvl="1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Unbalanced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Highly unbalanced data</a:t>
            </a:r>
          </a:p>
          <a:p>
            <a:pPr lvl="1"/>
            <a:r>
              <a:rPr lang="en-CA" dirty="0" smtClean="0"/>
              <a:t>Most words are not named entities (i.e. in class 0)</a:t>
            </a:r>
          </a:p>
          <a:p>
            <a:r>
              <a:rPr lang="en-CA" dirty="0" smtClean="0"/>
              <a:t>Risk of a strong bias towards class 0.</a:t>
            </a:r>
          </a:p>
          <a:p>
            <a:r>
              <a:rPr lang="en-CA" dirty="0" smtClean="0"/>
              <a:t>Solution:</a:t>
            </a:r>
          </a:p>
          <a:p>
            <a:pPr lvl="1"/>
            <a:r>
              <a:rPr lang="en-CA" dirty="0" err="1" smtClean="0"/>
              <a:t>Undersample</a:t>
            </a:r>
            <a:r>
              <a:rPr lang="en-CA" dirty="0" smtClean="0"/>
              <a:t> 0-class in training data.</a:t>
            </a:r>
          </a:p>
          <a:p>
            <a:pPr lvl="1"/>
            <a:r>
              <a:rPr lang="en-CA" dirty="0" smtClean="0"/>
              <a:t>Use all data from other classes.</a:t>
            </a:r>
          </a:p>
          <a:p>
            <a:pPr lvl="1"/>
            <a:r>
              <a:rPr lang="en-CA" dirty="0" smtClean="0"/>
              <a:t>Creates extra bootstrapping parameter 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Random forest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en-CA" dirty="0" smtClean="0"/>
              <a:t>We use 10-fold cross validation to evaluate our model’s performance</a:t>
            </a:r>
          </a:p>
          <a:p>
            <a:r>
              <a:rPr lang="en-CA" dirty="0" smtClean="0"/>
              <a:t>Metrics</a:t>
            </a:r>
          </a:p>
          <a:p>
            <a:pPr lvl="1"/>
            <a:r>
              <a:rPr lang="en-CA" dirty="0" smtClean="0"/>
              <a:t>Precision &amp; recall</a:t>
            </a:r>
          </a:p>
          <a:p>
            <a:pPr lvl="1"/>
            <a:r>
              <a:rPr lang="en-CA" dirty="0" smtClean="0"/>
              <a:t>F-measure</a:t>
            </a:r>
          </a:p>
          <a:p>
            <a:pPr lvl="1"/>
            <a:r>
              <a:rPr lang="en-CA" dirty="0" smtClean="0"/>
              <a:t>Accuracy is uninformative</a:t>
            </a:r>
          </a:p>
          <a:p>
            <a:r>
              <a:rPr lang="en-CA" dirty="0" smtClean="0"/>
              <a:t>How to choose hyper-parameter values?</a:t>
            </a:r>
          </a:p>
          <a:p>
            <a:pPr lvl="1"/>
            <a:r>
              <a:rPr lang="en-CA" dirty="0" smtClean="0"/>
              <a:t># of trees, max depth, # of features, B</a:t>
            </a:r>
          </a:p>
          <a:p>
            <a:pPr lvl="1"/>
            <a:r>
              <a:rPr lang="en-CA" dirty="0" smtClean="0"/>
              <a:t>Answer: Bayesian optimization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212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Bayesian optimization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en-CA" dirty="0" smtClean="0"/>
              <a:t>Grid search optimization is too expensive!</a:t>
            </a:r>
          </a:p>
          <a:p>
            <a:r>
              <a:rPr lang="en-CA" dirty="0" smtClean="0"/>
              <a:t>Bayesian optimization </a:t>
            </a:r>
            <a:r>
              <a:rPr lang="en-CA" dirty="0" smtClean="0">
                <a:solidFill>
                  <a:srgbClr val="FF0000"/>
                </a:solidFill>
              </a:rPr>
              <a:t>greatly </a:t>
            </a:r>
            <a:r>
              <a:rPr lang="en-CA" dirty="0" smtClean="0"/>
              <a:t>reduces number of model evaluations:</a:t>
            </a:r>
          </a:p>
          <a:p>
            <a:pPr lvl="1"/>
            <a:r>
              <a:rPr lang="en-CA" dirty="0" smtClean="0"/>
              <a:t>Assume Gaussian process prior</a:t>
            </a:r>
          </a:p>
          <a:p>
            <a:pPr lvl="1"/>
            <a:r>
              <a:rPr lang="en-CA" dirty="0" smtClean="0"/>
              <a:t>Updates a GP posterior on each iteration</a:t>
            </a:r>
          </a:p>
          <a:p>
            <a:r>
              <a:rPr lang="en-CA" dirty="0" smtClean="0"/>
              <a:t>Different heuristics for picking points:</a:t>
            </a:r>
          </a:p>
          <a:p>
            <a:pPr lvl="1"/>
            <a:r>
              <a:rPr lang="en-CA" dirty="0" smtClean="0"/>
              <a:t>We optimize Expected Improvement</a:t>
            </a:r>
          </a:p>
          <a:p>
            <a:r>
              <a:rPr lang="en-CA" dirty="0" smtClean="0"/>
              <a:t>We use Spearmint B.O. package by </a:t>
            </a:r>
            <a:r>
              <a:rPr lang="en-CA" dirty="0" err="1" smtClean="0"/>
              <a:t>Snoek</a:t>
            </a:r>
            <a:r>
              <a:rPr lang="en-CA" dirty="0" smtClean="0"/>
              <a:t>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1138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Experiments and results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7EB14-78DF-4ED3-8F52-346FFFF2E4DE}" type="slidenum">
              <a:rPr lang="en-CA" smtClean="0"/>
              <a:pPr/>
              <a:t>9</a:t>
            </a:fld>
            <a:endParaRPr lang="en-CA"/>
          </a:p>
        </p:txBody>
      </p:sp>
      <p:pic>
        <p:nvPicPr>
          <p:cNvPr id="5" name="Picture 4" descr="bo_ner_exp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7164288" cy="53732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88224" y="1988840"/>
            <a:ext cx="2376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Optimal values: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B = 0.093408…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#features = 8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max_depth</a:t>
            </a:r>
            <a:r>
              <a:rPr lang="en-US" sz="2400" dirty="0" smtClean="0"/>
              <a:t> = 7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481</Words>
  <Application>Microsoft Office PowerPoint</Application>
  <PresentationFormat>On-screen Show (4:3)</PresentationFormat>
  <Paragraphs>90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NAMED ENTITY RECOGNITION  WITH  RANDOM FORESTS AND BAYESIAN OPTIMIZATION </vt:lpstr>
      <vt:lpstr>Named Entity Recognition</vt:lpstr>
      <vt:lpstr>Proposed Technique –  Random Forests</vt:lpstr>
      <vt:lpstr>Dataset</vt:lpstr>
      <vt:lpstr>Features</vt:lpstr>
      <vt:lpstr>Unbalanced data</vt:lpstr>
      <vt:lpstr>Random forest</vt:lpstr>
      <vt:lpstr>Bayesian optimization</vt:lpstr>
      <vt:lpstr>Experiments and results</vt:lpstr>
      <vt:lpstr>Experiments and results</vt:lpstr>
      <vt:lpstr>Experiments and results</vt:lpstr>
      <vt:lpstr>Conclusions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NAMED ENTITY RECOGNITION  WITH  RANDOM FORESTS</dc:title>
  <dc:creator>Sanjana</dc:creator>
  <cp:lastModifiedBy>carenini</cp:lastModifiedBy>
  <cp:revision>38</cp:revision>
  <dcterms:created xsi:type="dcterms:W3CDTF">2013-04-03T19:04:56Z</dcterms:created>
  <dcterms:modified xsi:type="dcterms:W3CDTF">2013-04-15T14:59:54Z</dcterms:modified>
</cp:coreProperties>
</file>