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notesSlides/notesSlide6.xml" ContentType="application/vnd.openxmlformats-officedocument.presentationml.notesSlide+xml"/>
  <Override PartName="/ppt/ink/ink19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24.xml" ContentType="application/inkml+xml"/>
  <Override PartName="/ppt/ink/ink25.xml" ContentType="application/inkml+xml"/>
  <Override PartName="/ppt/notesSlides/notesSlide11.xml" ContentType="application/vnd.openxmlformats-officedocument.presentationml.notesSlide+xml"/>
  <Override PartName="/ppt/ink/ink26.xml" ContentType="application/inkml+xml"/>
  <Override PartName="/ppt/ink/ink27.xml" ContentType="application/inkml+xml"/>
  <Override PartName="/ppt/ink/ink28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29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7"/>
  </p:notesMasterIdLst>
  <p:handoutMasterIdLst>
    <p:handoutMasterId r:id="rId58"/>
  </p:handoutMasterIdLst>
  <p:sldIdLst>
    <p:sldId id="293" r:id="rId2"/>
    <p:sldId id="463" r:id="rId3"/>
    <p:sldId id="467" r:id="rId4"/>
    <p:sldId id="468" r:id="rId5"/>
    <p:sldId id="465" r:id="rId6"/>
    <p:sldId id="464" r:id="rId7"/>
    <p:sldId id="477" r:id="rId8"/>
    <p:sldId id="476" r:id="rId9"/>
    <p:sldId id="294" r:id="rId10"/>
    <p:sldId id="429" r:id="rId11"/>
    <p:sldId id="483" r:id="rId12"/>
    <p:sldId id="410" r:id="rId13"/>
    <p:sldId id="430" r:id="rId14"/>
    <p:sldId id="431" r:id="rId15"/>
    <p:sldId id="432" r:id="rId16"/>
    <p:sldId id="433" r:id="rId17"/>
    <p:sldId id="453" r:id="rId18"/>
    <p:sldId id="445" r:id="rId19"/>
    <p:sldId id="455" r:id="rId20"/>
    <p:sldId id="456" r:id="rId21"/>
    <p:sldId id="448" r:id="rId22"/>
    <p:sldId id="447" r:id="rId23"/>
    <p:sldId id="452" r:id="rId24"/>
    <p:sldId id="434" r:id="rId25"/>
    <p:sldId id="457" r:id="rId26"/>
    <p:sldId id="436" r:id="rId27"/>
    <p:sldId id="442" r:id="rId28"/>
    <p:sldId id="437" r:id="rId29"/>
    <p:sldId id="443" r:id="rId30"/>
    <p:sldId id="438" r:id="rId31"/>
    <p:sldId id="458" r:id="rId32"/>
    <p:sldId id="484" r:id="rId33"/>
    <p:sldId id="485" r:id="rId34"/>
    <p:sldId id="475" r:id="rId35"/>
    <p:sldId id="474" r:id="rId36"/>
    <p:sldId id="454" r:id="rId37"/>
    <p:sldId id="411" r:id="rId38"/>
    <p:sldId id="428" r:id="rId39"/>
    <p:sldId id="413" r:id="rId40"/>
    <p:sldId id="412" r:id="rId41"/>
    <p:sldId id="422" r:id="rId42"/>
    <p:sldId id="423" r:id="rId43"/>
    <p:sldId id="424" r:id="rId44"/>
    <p:sldId id="425" r:id="rId45"/>
    <p:sldId id="416" r:id="rId46"/>
    <p:sldId id="414" r:id="rId47"/>
    <p:sldId id="421" r:id="rId48"/>
    <p:sldId id="417" r:id="rId49"/>
    <p:sldId id="418" r:id="rId50"/>
    <p:sldId id="426" r:id="rId51"/>
    <p:sldId id="460" r:id="rId52"/>
    <p:sldId id="419" r:id="rId53"/>
    <p:sldId id="462" r:id="rId54"/>
    <p:sldId id="420" r:id="rId55"/>
    <p:sldId id="408" r:id="rId56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FF99CC"/>
    <a:srgbClr val="FF99FF"/>
    <a:srgbClr val="66CCFF"/>
    <a:srgbClr val="FF9933"/>
    <a:srgbClr val="008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7" autoAdjust="0"/>
    <p:restoredTop sz="79310" autoAdjust="0"/>
  </p:normalViewPr>
  <p:slideViewPr>
    <p:cSldViewPr>
      <p:cViewPr>
        <p:scale>
          <a:sx n="66" d="100"/>
          <a:sy n="66" d="100"/>
        </p:scale>
        <p:origin x="-1620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notesViewPr>
    <p:cSldViewPr>
      <p:cViewPr>
        <p:scale>
          <a:sx n="75" d="100"/>
          <a:sy n="75" d="100"/>
        </p:scale>
        <p:origin x="-2142" y="-252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7.xml"/><Relationship Id="rId1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3C11974B-0725-4424-B539-91B100DCC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14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02:37.72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-10 207 9,'-10'5'8,"10"-5"1,0 0-3,0 0 0,0 0-1,0 0 2,0 0 0,0 0 2,0 0-1,0 0 3,0 0-2,0 0 0,11-6-2,-1-1-1,2 1-1,3-6-1,4 1 0,2-7-1,1063 176 54,-1031-195-56,-3 1 0,-3 2-1,-3 6 1,-7 0-1,-4 4 1,-3 5-1,-6 2 1,-1 2-1,-5 4 1,-3 1-1,-4 3 0,-11 7 1,13-8-1,-13 8 1,0 0-1,0 0 1,0 0 0,0 0-1,0 0 1,0 0-1,0 0 1,0 0-1,0 0 0,0 0 0,0 0 0,0 0 0,0 0 0,0 0 0,0 0 0,0 0 0,0 0 0,0 0 0,0 0 0,0 0 0,0 0 0,0 0 0,0 0-1,0 0 0,0 0-1,0 0-1,0 0-4,0 0-7,0 0-21,-8-12 0,2 2 0,-8-4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6:50.028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3452 2073 3,'0'0'5,"0"0"-2,0 0-4,15 2 0,-6 0 1,2 0 3,0 0 1,-1-1 2,-10-1 0,16 4 1,-16-4 0,0 0 0,11 2 0,-11-2 0,0 0 0,9 3 1,1 0 2,-10-3-1,29 2 0,-4-3-1,18 3-1,12-3-1,13 4-1,15-4-2,12 3-1,9-1 0,7 1 1,1-3 0,0 3 1,-6-4-1,-2 1 1,-8-2 0,-8 0-1,-10-3 0,-9 2-1,-15 0 0,-8 1 0,-13 0-2,-9 1 0,-11 2-2,-13 0-6,0 0-17,-13-17 0,-6 3-1,-9-14-1</inkml:trace>
  <inkml:trace contextRef="#ctx0" brushRef="#br0" timeOffset="931">3767 1314 22,'0'0'12,"0"0"1,0 0-2,-1 10-4,1-10-8,0 0 0,-15 8-1,6-5 1,-3-2 1,-3 0 1,-4-2 1,-4-2 1,-3-1 1,-5-4 0,-5 0 0,-3-3 0,-3 0 0,-7-5-1,-3 1 0,-7-4 0,-2-2 0,-6-1 0,-5-2-1,-7-3 0,-3-1 0,-5-1 0,-3-2-1,-8-2 0,-3-1-1,-7-2 0,-2-1 1,-5-2-1,-2 0 1,-3-1 0,1 1 0,1-3 2,6 4-1,3-2 1,5 0 0,4-2 1,4 4 0,4-1-1,4 2-1,2 3 0,3 2 0,5 2-1,2 4-1,4 1 1,5 2-1,2 0 0,6 1 0,3 0 1,3 0-1,4 0 0,5 2 1,2 0 0,7 3 0,4 0 1,7 4-1,5 1 1,4 3-1,4 2 1,11 7-2,-10-9 0,10 9 0,0 0-2,0 0-1,0 0-3,0 13-5,5 3-13,-4-3 1,-1-3-1,0-10 0</inkml:trace>
  <inkml:trace contextRef="#ctx0" brushRef="#br0" timeOffset="2243">95 29 37,'0'0'13,"-12"-2"-1,12 2-1,0 0-10,7 13-5,-7-13-1,9 15 0,-9-15 3,9 15 1,-9-15 0,6 18 3,-4-7 0,1 3 0,-3 3 0,1 4 0,0 5 1,-2 2-1,1 4 0,0 0 0,-1 3-1,-2 1 1,2-2 0,-1-1-1,0-1 0,0-4 0,1-3-1,-1-5 2,0-5 0,1-6 0,0 2 0,1-11 1,0 0-1,-9-11 0,6-3-1,-2-7-2,1-4-1,0-5-2,-1-5-1,1 0-1,-1-3 2,0 2 1,-2 2-1,1 4 3,0 2-1,0 4 2,1 3-1,1 4 0,2 1-1,3 4 0,1 3 0,-2 9 0,13-11 1,-13 11 0,18-3 1,-3 5 1,2 2 1,7 1 2,6 1-1,9-1 2,6 2-1,5-3 1,3 2 1,1-3-2,0 0 1,-7-3 0,-5 2 0,-11-4 0,-6 3 0,-9-3-1,-3 2 1,-13 0-2,9 0-1,-9 0 0,0 0-1,0 0-1,0 0 1,0 0-1,0 0 1,0 0 0,0 0-1,0 0 1,0 0 0,0 0-1,0 0 0,0 0 0,0 0 0,0 0-1,0 0 0,0 0 0,0 0 0,0 0-1,0 0-1,14 5-1,-14-5-1,13 5 0,-13-5 0,23 6 0,-10-4 1,7 2 0,-1-3 1,4 2 1,-1-1 2,0-2 2,-4 1 2,-4-4 0,-2 5 0,-12-2 0,12-2-1,-12 2-2,0 0-2,0 0-2,0 0-2,0 0-1,-18-1 0,6-1 2,-5-3 0,-5-2 3,-2 0 2,-7-4 2,-3 0-1,-3-1 1,-2-1-1,-4 2 0,-1 1-1,-3-1 0,-2 3-1,1 0 0,2 1 0,5 2 0,5 2-1,7 1-1,5 1 0,11 1 0,13 0-1,0 0 1,0 0-2,0 0 2,20 3 1,-3-4 0,3-1 1,4 0-2,3 0-3,-1 0-7,5 4-1,-3-3-1,0 4 1</inkml:trace>
  <inkml:trace contextRef="#ctx0" brushRef="#br0" timeOffset="3405">487 67 19,'-12'-1'12,"1"3"-3,-5-5-4,1-1-7,-2 3-6,-1-3-1,-3 1 2,0-1 3,0-2 3,-2-1 4,0 0 4,3 0 3,-1 0-1,3 1 0,2 2-3,0 2-4,2 1-1,2 2-2,3 0 0,9-1 0,-13 5 0,13-5 1,0 0 0,-10 10 1,10-10 0,0 0 0,-1 11 1,1-11-1,2 13 0,-2-3 1,0 3-1,-2 6 1,-1 6 1,-3 4 0,-1 6 1,-5 2-1,0 4 3,-4 3-2,2 0 1,-3-3-2,4 1 1,-1-7-2,5-1 0,2-5 0,2-3-2,3-7 1,1-1-1,0-7 3,3-1 1,-2-10 0,0 0 1,0 0 0,3 9-1,-3-9-1,1-9-6,-1 9-15,12-21-2,-1 4-3,-3-8 1</inkml:trace>
  <inkml:trace contextRef="#ctx0" brushRef="#br0" timeOffset="4056">29 156 39,'0'0'17,"0"0"1,24-11 0,3 5-6,9 5-9,9-1-2,6 1-2,3 1 1,1 3 0,-5 0 0,-5-1 0,-8 2-1,-12-1-1,-5 3-2,-11 1-8,-4 3-5,-5-10-1,-10 10 1,0-12-1</inkml:trace>
  <inkml:trace contextRef="#ctx0" brushRef="#br0" timeOffset="8372">6258 2225 11,'0'0'8,"-16"-2"0,16 2-3,0 0-4,-11-6 0,11 6 2,0 0 0,0 0 1,0 0 0,0 0-1,0 0 0,0 0 0,0 0 0,0 0 2,0 0 2,0 0 1,0 0 1,14-4 0,4 1 0,10 2-1,10-3-1,10 2-2,9-2-2,11 2 0,4-2-1,4 3 1,-1-3 0,-1 3 0,-6-4 1,-1 4-1,-3-2 0,-1 3-1,-4-1-1,-1 2 0,-4 1 0,-6 0-1,-4 2 0,-7-1 1,-9 0-1,-6 0 1,-9-2 0,-13-1 0,12 2 0,-12-2 0,0 0-1,0 0 1,-20-1-2,3 0 1,-3-1-1,-11 1 0,-6-1 0,-8 1 0,-8-1 1,-8 1-1,-5 0 1,-5 1 0,-2 1 0,1 1-1,-2 1 1,1 2 0,1 1 1,8 1-1,5 1 0,6-2 0,6 1 0,5-1 0,7-1 1,10-1-1,6-1 0,4 0 0,15-3 0,-11 2 0,11-2-1,16-1 1,6-2 0,8-2 0,12 0 0,7-2-1,9-2 2,11-2-1,2 0 0,4 0 0,2-2 0,0 1 1,-4 1-1,0 0 0,-3 1 0,-5 2 0,-6-1 1,-7 3-1,-7 0 0,-7 1 1,-7 1-1,-7 1 1,-7-1 0,-5 2 0,-12 2 0,14-2 0,-14 2 2,0 0-2,0 0-1,0 0 1,0 0-1,0 0 0,0 0 0,0 0-1,0 0 0,0 0 0,0 0 1,0 0-2,0 0 0,0 0-2,0 0-3,0 0-5,1 10-9,-1-10-3,-8 11-2,8-11 1,-15-9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59.779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3832 6264 5,'-5'11'5,"5"-11"0,-3 9 1,3-9 1,0 0-1,-1 14-1,1-14-1,13 10 0,-2-6-1,2 0 0,4-4 1,1-6 0,5-2 2,-2-6 0,0-5 2,-2-7 0,-1 1 0,-2-7-1,-1 1-1,-1-4-1,-1-2-1,-1-4-1,-1 1 0,-3-2-1,2-1 1,-4-1 0,2 1 0,-4 0 0,4 2-1,-1 3 0,6-1 0,3 3-2,3 3 0,3 4 0,3 2 0,3 3 0,1 4 0,1 3-1,0 6 1,2 4-1,1 2 1,0 3 0,2 2-1,-1 3 1,1 1 0,0 0 0,2-1 0,-1-1 0,2-3 0,2-3-1,3-4 1,-1-6 0,-2-3 1,-2-7-1,-4-5 1,-4-3 0,-6-4 0,-5 0 0,-2-1 0,-4-2-1,-1-1 1,-1-1 0,1-1-1,-3 0 1,3-3 0,-4-1 0,0 3 1,3 0-1,0 5 0,-1 1 0,1 7 0,0 3 0,1 5-1,2 4-1,1-1 1,-2 2-1,2 3 1,3 3 0,0-1 0,0 3-1,1 0 2,-2 0-2,2 4 1,-2 0 1,0-2-2,2-3 2,-1-1-2,5-5 1,2-3 0,1-6 0,1-7 1,-2-5-1,0-5 0,-2-6 1,-2-1-1,-5 0 1,0 0 0,-3 1-1,1 2 1,-1 0-1,2 3 0,2 2 0,-1 0 0,4 3-1,2 2 1,-1 2 0,-2 4-1,-1 7 1,-3 4 0,-1 5 0,-1 4-1,-3 5 0,1 2 1,1 5-1,5 0 0,4 3 1,4-1 0,4-1-1,3 1 1,3-4 0,-2-3 1,-2-4-1,-3-3 1,-3-6-1,-4-2 1,-3-5-1,-3-5 1,-3-3-1,0-4 1,-3-3-1,-1-1 0,1-5 1,-2-1-1,-1 1 1,0 0 0,-1 3-1,1 2 1,-1 5-1,2 3 1,0 5-1,4 2-1,1 3 1,2 1 0,5 2 0,3 1-1,4 0 1,1 0-1,4 4 1,2 1 0,3 3-1,3 4 1,0-1-1,-1 1 1,2 1 0,-1 1 0,0-2-1,-1-4 1,-2-1 1,-4-3-1,-4-2 0,-3-2 0,-4-3 1,-5 0 0,-5 0-1,-4 1 0,-5-1 1,-2 3-1,-3-1 1,-1 1-1,0 1 0,1-3 0,0 2-1,2-1 2,1 1-2,1 1 2,2 0-2,1 2 2,1 2-2,0 3 1,-5 9 0,13-16-1,-13 16 1,14-12-1,-4 6 1,-1-1 0,-9 7 0,16-14 0,-16 14 0,14-14 0,-14 14 0,6-10 0,-6 10 0,0 0 0,1-9-1,-1 9 1,0 0 0,0 0-1,0 0 1,0 0 0,0 0 0,0 0 0,0 0 0,-3-10 0,3 10-1,0 0 1,1-11 0,-1 11 0,3-20 1,0 5-1,-1-6 0,1-1 0,3-4 0,-3-3 0,2-2 0,-2-1 0,1-2 0,-4 2 0,4-1 0,-4-1 0,0 2 0,0-1 0,-3 4 1,2 2-1,-4 3 0,2 4 0,-3 4-1,0 2 1,-4 6-1,-1 5 0,-6 3-1,-4 2 1,-5 5 1,-11 2-1,-8 3 1,-9 0-1,-7 3 2,-2-1-2,-4 1 2,-1-2-1,2-4 0,6-3 0,4-3 1,8-4-1,5-3 0,5-8 1,5-2-1,5-4 1,6-4-1,6-4 1,8-5-1,5-5 0,8-5 0,3 0 0,3-3 0,0-2 0,0 1 0,-3 3 0,-5 4 0,-4 6 0,-6 4 0,-8 4-1,-4 6 1,-8 1-1,-9 5 0,-7 1 0,-8 3 1,-7 4 0,-8 2 0,-3 2 0,-3 3 0,-3 1 0,4 1 0,3 1 0,3-1 0,9-2 0,6-3 1,10-3-1,6-5 0,10-4 1,9-5-1,7-7 1,8-5-1,7-4 0,3-2 0,2-3 0,4 0 0,-3 0 0,-1 4 0,-5 3 1,-5 5-1,-9 4-1,-8 5 1,-9 5 0,-6 6-1,-10 3 0,-6 5 1,-6 2-1,-6 3 1,-2 2 0,-1 2 0,-1-2 0,-1 0 0,4-1 0,2-2 1,3-2-1,5-2 0,2-3 0,4-2 0,6-3 0,4-4 1,5-2-1,5-3 1,5-1-1,7-3 0,6-2 0,8-3 0,5 0 0,7-3 0,3 0 0,2-1 0,0 3 0,-2 1 1,-2 4-1,-6 6 1,-3 2-1,-7 12 0,-4-10-1,-6 9 1,-5 1-1,-4 3 1,-4 0-1,-3 3 0,-3 1 1,-2 1-1,2 0 1,0 0 0,0 1 0,1-2 0,2-1 0,0-1 0,0 0 1,-1-2-1,-1-2 0,0-1 0,0-1 0,-3-2 1,-2-1-1,-3 0 0,-2-1 0,-4 0 0,-1 2 0,-2 3 0,-1 1 0,2 2 0,1 2 0,3 0 0,4 2 0,6-2 0,5-1 0,6-2 0,5 0 0,3-2 0,11 0 0,-12 0 0,12 0 0,0 0-1,0 0 1,0 0-1,0 0 1,0 0 0,0 0 0,0 0 0,0 0 0,0 0 0,0 0 0,0 0 1,0 0-1,0 0 0,0 0 0,0 0 0,0 0 0,0 0 0,0 0 0,0 0 0,0 0 0,0 0 0,0 0 0,0 0 0,0 0 0,0 0 0,0 0 0,0 0 1,0 0-1,0 0 0,0 0 0,0 0 1,0 0-1,0 0 1,0 0 0,-8-10-1,8 10 0,0 0 0,-15-11 0,6 9 0,-1 1-1,-3 0 1,1 0-1,-2 1 1,-2 0 0,1 0 0,-3 0 0,2 2 0,1-1-1,0 2 1,1 2 0,3 2-1,0-1 1,11-6-1,-13 13 0,13-13 1,-6 12 0,6-12-1,0 0 1,-3 13 0,3-13 0,-1 14-1,1-14 1,-5 18 0,2-7 0,0-2 0,3-9 1,-7 15-1,7-15 0,-10 10 0,-1-6 0,0 0 0,-2 2 0,-1 2 0,-5 1 0,-2 1 0,-2 0 0,-1 0 0,6 1 0,0-4 0,3 0 0,3-3 1,2-1-1,10-3 1,-10-1-1,10 1 1,0 0-1,-12-9 0,12 9 0,-20-4 0,3 4 0,-6 3 0,-5 1-1,-4 3 1,-4 2 0,-4 1 0,-2 3 0,0 0-1,2 2 1,2 1 0,1 1 0,4-1-1,4 2 1,5-1-1,6-3 1,3 0-1,5-4 1,10-10-1,-8 14 1,8-14 0,0 0 1,0 0-1,0 0 1,0 0 0,0 0-1,-15 8 1,-4-8 0,-9 0-1,-9-1 0,-7 0 0,-10-4 0,-9 1 0,-5 1 0,-5-2 1,-3 1-1,-2 3 0,0 3 0,3 2 0,2 2 0,8 7 0,5 0 0,10 2 0,7-2 0,11 0 0,8-3-1,7 1 1,4 1 0,3-3-1,5 3 1,3 4-1,3 4 0,2 4 1,1 4 0,1 3 0,2-2-1,-1 0 1,-3-3 0,-2-2 0,-4-3 1,-6-2-1,-5-3 1,-8-1-1,-5 0 0,-7-1 1,-5 0-1,-7-2 1,-7-1-1,-6-3 0,-4-2 0,-3-2 1,-1-1-1,-2 1 0,0-1 1,3 1-1,6 1 0,8 2 0,7 2 0,8 1 0,8 1 0,6 1-1,10-1 0,6 1 1,5-1-1,4 1 1,4 0-1,3-1 1,0 2 0,1-3 0,-1 3 0,-3 1 1,-4 2-1,-7 1 1,-9 1-1,-8 2 1,-7 0-1,-10 2 1,-2 1-1,-3-3 0,0-1 0,3 5-2,0-1-7,8 10-19,2 0-1,1-4-3,-3 0 1</inkml:trace>
  <inkml:trace contextRef="#ctx0" brushRef="#br0" timeOffset="16224">7159 2413 8,'-37'5'9,"-7"3"-14,-10 1 2,-11-3 6,-9-3 2,-4-6 2,-4-4 3,1-2 1,-2-1 1,3 0-1,6 1-2,6 3-5,7 2-2,9 3 1,12 2-2,8 0 0,9 2 0,11-1 0,12-2 0,14 9 0,13-4 0,11 1-1,10 0 1,13 0-1,10-1-1,11-1 0,0-1 0,2-2 0,-2-1 0,-5-1 0,-6-1 0,-9 0 1,-10-1 0,-7 0 0,-11-1-1,-5-2-2,-4-8 1,-7-6 0,-1-9 1,-5-10 1,0-9 2,-3-9 1,-1-6 3,-4-7 0,1 3 0,-4-2 1,1 6-2,-4 3 0,0 7-2,-2 6-1,1 6-2,-2 6 1,1 5-1,1 5 0,0 5 0,0 5 0,3 3-1,0 12 0,0-13 0,0 13-1,0 0-3,9 9-9,-9 4-11,-5-3-1,-6 2 1</inkml:trace>
  <inkml:trace contextRef="#ctx0" brushRef="#br0" timeOffset="17856">3772 371 0,'-32'-21'3,"-5"-1"-1,-3-1 1,-6-2-1,-1 0 1,-2-4 1,-1 2 0,2-4 1,2 2 1,4-1 0,5-2-1,7 8 0,5 0-3,7 11 0,7-3-1,11 16-1,0 0-1,0 0 0,9 21 0,7-10 0,3 9 0,6-5 1,4 10 0,6-4 0,6 2 0,4 4 0,4 3 0,0 6 0,3 5-1,2 2 1,1 3 0,-2 1 0,1 0 0,-3 1 0,-1-1 0,-1-6 0,-2 1 0,-5-6 0,-6-2 0,-4-4 0,-8-5 1,-6-4-1,-6-6 0,-5-3 0,-7-12 1,4 12 0,-4-12 1,0 0 0,0 0-1,-9 4 1,9-4-1,-15 4 1,4-2-2,-5 3 1,0 0-1,-7 5 0,-3 3-1,-2 3 1,-5 3 0,-4 6 2,-3 2 0,-7 3 2,-1 3 0,-4-1 0,2 4 1,4-2 0,4 2-1,6-1-4,6 0-5,10-5-11,5 0-6,3-12 0,6-8-1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2:29.04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1207 115 1,'0'0'10,"0"0"-2,-6-14-2,6 14-3,-11-13-1,11 13 0,-20-10-1,3 6 1,-4-2 1,-5 2 0,-5 3 1,-5-3 2,-5 1 0,-3 0 1,-6 0 0,0 2-1,-4 0 0,1 2-1,0 1-1,2 3-2,3 4-1,1-1-1,1 5 0,3 3 0,0 2 0,2 3 0,-1 2 0,0 2 0,-4 1 0,1 5 0,1 1 0,1-1 1,5 2-1,5 2 1,7 1 0,9 1 1,12 1 0,12 1 0,12-1 1,12 2-1,8 3 0,11-1-1,8-1 1,7 1-1,0-3-1,7 1 1,-1-1 0,5-4-1,3-7 2,3-3 0,4-8 0,6-6 0,8-9 0,7-6 0,3-10 0,1-3-1,0-7 0,-2-4-1,-5-1 1,-8-4 0,-12-1 1,-12 0 0,-14-1 0,-9 0 0,-12-1 0,-9 1 0,-9-3-1,-9 1 0,-7 0-2,-5-2 0,-7-1 1,-9-2-2,-8 0 2,-9-1-1,-11 2 0,-10-2 1,-9 2 0,-12 3 0,-8 2 0,-7 4 0,-6 3 0,-6 4 0,-5 5 0,-1 6-1,-3 6 1,-2 4 0,1 5 0,1 4-1,2 4 1,6 5 0,4 4-1,7 2-4,10 2-19,9 6-5,7-8 1,10-4-1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50.29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1163 120 0,'0'0'3,"-18"-6"0,6 3-1,-3-1 2,-1 0-1,-3-3 2,0 1-1,-5 0 0,-2 1 0,-4 0-1,-3 1-1,-4 2 0,-4 3-1,-2 0 0,-4 3 0,-5 2 0,-2 0 0,4 3 1,0 1-1,3 2 0,2 1 0,2 4 0,0 1 0,8 0-1,1 3 0,-2 1 0,0 0 1,0-1-1,0-1 0,2 0 0,3-2 0,1 1 0,5 0-1,3 0 1,4 3 0,6 1-1,3 2 1,5 2-1,4 3 1,5 0 0,3 1 0,3-1 0,8-2 0,4-1 0,7-3 1,3-3-1,7-3 1,3-2-1,7-3 1,3-2 0,4-3 0,7-1 1,8-4 0,5-1 0,6-2 0,5-1 0,4-1 1,1-1-1,-2-1 0,-3 0 0,-4-2 0,-4-1-1,-6-3 1,-3-1-1,-7-3 0,-3-4 0,-5-1 1,-6-3 1,-7-3 0,-5-1 0,-9-4 1,-7 0 0,-11-3 0,-3 1 0,-8-1-1,-3 2 0,-7 1-2,-1-2 1,-4 0-2,0 2 0,-3-2-1,-3-1 1,-4-2-1,-7-2 1,-5 0 0,-9 3-1,-5 3 0,-9 4 1,-8 8-1,-6 9-2,-7 11-2,-6 9-7,-7 10-10,-2 13-2,-9-6-1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17.599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720 209 1,'-18'-12'2,"-2"3"0,-6-1 0,-1 4 0,-4-3 0,0 7-1,-3 2-1,-1 3 1,-2 5-1,-3-2 0,1 3 0,0-1 0,0 5 0,0-4 0,2 7 0,2-4 0,1 0 0,4 4-1,6-1 1,2 3-1,5 1 1,1 1-1,4 2 1,2 2-1,3-1 1,4 4 0,0 1-1,2 1 1,0-1 0,0-1 0,1 0 0,-1-1 0,-1 0 0,-1-3 0,0 2 0,0-5 1,2 5-1,1-2 1,2-4 1,5 4 0,3-3 2,8 0 0,4-2 0,7 0 0,4-4 1,6-2-1,3 3-1,5-6-1,0-3 1,4 0-1,1-2 0,1-2 0,3 0-1,-1 0 1,2-2 0,-1-2 0,-3-1 0,-3-2 0,-2-2 0,-4-2 1,-4-2 0,-4-2 0,-3-3 1,-5-3-1,-4 0 0,-4 0-1,-4-2 0,-7-2 0,-3 0 0,-5-1-1,-3 0 0,-5 2 0,-1-2-1,-3 2 0,0-1 1,-1 1-1,0 0 0,0 2 0,-1 0 0,3 0 0,-2 1 0,1-1 1,0 1-1,-1-2 0,0 1 0,0 1 0,-2-2 0,0 0 0,-3 4 0,-1-2-1,-2 2 1,-2 2 0,1 0 0,-4 3 0,1 1-1,-1 0 1,0 3 0,0 1 0,-1 2 0,0 1 0,1 0 0,0 3-1,2 2 1,1 2 0,-2 1 0,2 2-1,0 1 1,0 2-1,-2 3 0,-1 0-1,-6 1-6,-4 0-11,-1 4-2,-9-11-1</inkml:trace>
  <inkml:trace contextRef="#ctx0" brushRef="#br0" timeOffset="61448">184 3 1,'-12'-3'0,"12"3"-1</inkml:trace>
  <inkml:trace contextRef="#ctx0" brushRef="#br0" timeOffset="61528">144 31 2,'10'11'3,"3"5"-1,10 4 1,6 3 0,10 2-1,7 0 1,8 0-2,8-2 1,2 1-1,-1-1 0,-3-3 0,-4-3 0,-4 1 0,-7-1 1,-7 3 0,-8 0 0,-5 3-1,-4 2 1,-3 4 0,-4 1-1,-2 2-1,-4 2 1,-7-3 0,-3 1-1,-5-3 1,-7-1-1,-4 2 0,-4 4-8,-6 0-7,2 6-1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23.53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388 866 8,'32'5'7,"12"0"0,6-1-1,11 2 0,9 0-2,10-1 0,9 1-2,6-2 1,3-1-2,1 0 1,0 0 0,0-2-1,0 1 0,-5 0 0,-1 0 1,-6 0-1,-6 0 0,-7-2 1,-6-1 1,-12 0 0,-9-2 0,-13 0-1,-8 1 0,-8 0 1,-7 0-1,-2 1-1,-9 1-1,15-3 1,-15 3-1,15-7 1,-15 7 0,13-11 1,-13 11-1,10-12 0,-10 12-1,11-9 0,-11 9 0,15-8 0,-15 8-1,17-11 2,-6 4-1,-2-5 1,1 2-1,-5-4 1,3-1 0,-4-4-1,2-1 0,-1-1 0,-1-4 0,3-3 0,0 1-1,1-3 1,-1-2 0,2 3-1,1 1 1,-1 0 0,-1 2 0,-1 0 0,-1 1 0,-4 1 0,-2 5-1,-2-3 1,-2 2 0,0 0-1,1 3 1,0 0 0,3 1-1,2 3 1,0-1 0,2 4 0,1 0-2,-5 10 2,6-15-1,-6 15 0,0 0 0,0 0-1,-20-9 1,5 7 0,-6-1 0,-5-1 0,-6-1 0,-5-2 1,-4-1 0,-8-1 0,-6 0 0,-7-1-1,-7 1 1,-4-2 0,-5 0 0,-6 0 0,-6-2-1,0 2 1,-4-3 0,-2 1 0,-2 1 0,-4 0 0,2 2-1,-4 3 1,1 1 0,-1 2 0,3 2 0,2 2 0,6 0 0,6 1-1,7 0 1,12 1 0,13 0-1,10 2 1,11 1-1,11 1 0,11 3 0,10 1 1,7 3-1,6 2 1,5 3-1,1 2 1,4 3 0,0 3 0,0 1 0,-2 1 0,-1 2 0,-1 1 0,-1 3 0,-2-1-1,0-2 2,-1 3-1,-2 2 0,-3 0 0,-2 4 1,-4 3-1,-3 1 1,-1 4 0,0 3-1,1-2 1,-1-3-1,4-4 0,1-9 1,-1-5-1,3-8 2,-3-7 1,-2-13 0,5 12 0,-5-12 0,0 0 1,0 0-1,0 0-1,14-6-3,-1 7-6,4 3-11,7-1-3,8-1-2</inkml:trace>
  <inkml:trace contextRef="#ctx0" brushRef="#br0" timeOffset="51494">1471 1663 10,'0'0'16,"-3"-11"-3,3 11-2,0 0-3,-3-13-2,3 13 0,2-9-2,-2 9-1,8-9 0,2 5 0,4 0-1,1 2-2,3 1 0,-1 0 0,-1 3 1,-1 5 1,-7 4 0,-6 9 1,-10 7 0,-3 9 0,-4 9 0,2 9-1,-2 6 1,4 5-2,3 1 2,6-2 0,6-6 1,2-1 0,2-7 0,3-1 0,-3-5 0,1-3-1,0-5-1,2-4 0,-4-7 1,5-7-1,4-13 1,6-13 0,6-16 0,12-11 0,6-15-1,10-9 0,8-9-2,4-4 0,2 0 0,-2 7-1,-6 5 1,-5 10 0,-9 9 0,-6 11-2,-7 12-4,-12 4-11,-10 7-13,-13 7-2,1-17 1,-13 3-1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4:43.179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1568 1,'0'0'13,"0"0"0,0 0-1,0 0-1,0 0 0,0 0 0,0 0-2,0 0 1,17-44-2,-17 44-1,0 0-1,42-25-1,-42 25 1,55-32 0,-55 32-1,64-47 0,-64 47 1,80-59-2,-35 25 1,-2 1-1,-2-1-1,-41 34 0,66-57-1,-66 57 0,54-44 0,-54 44-1,0 0-1,46-37-1,-46 37-1,0 0-1,0 0-3,0 0-6,0 0-17,0 0-2,0 0-1,0 0 1</inkml:trace>
  <inkml:trace contextRef="#ctx0" brushRef="#br0" timeOffset="601">160 1192 9,'0'0'14,"49"-29"-2,-49 29 0,52-31 0,-52 31 1,73-37 1,-73 37-2,65-38-1,-65 38 0,58-31-1,-58 31-1,44-21-1,-44 21-2,0 0-2,0 0-1,0 0-1,42-10-2,-42 10 1,0 0-1,0 0 1,0 0-1,0 0 0,0 0 1,0 0 0,41 45-1,-41-45 1,0 0-1,0 0 1,0 0-1,0 0 2,41 48-2,-41-48 0,11 44 1,-11-44 0,-6 59-1,6-59 1,-13 69-1,13-69 1,-18 66-1,18-66 0,-31 54 0,31-54 0,-13 43 0,13-43 0,0 0 0,-6 45 0,6-45 1,0 0-1,0 0 0,0 0 0,0 0 0,0 0 0,0 0-1,0 0 0,0 0-2,0 0-8,0 0-20,0 0-1,0 0 0,11-52 0</inkml:trace>
  <inkml:trace contextRef="#ctx0" brushRef="#br0" timeOffset="1412">471 1113 38,'0'0'18,"0"0"-1,0 0 0,0 0-5,0 0-4,14-42-3,-14 42-3,0 0-2,0 0 1,0 0-2,0 0 1,39-41 1,-39 41 0,0 0 1,0 0 0,0 0 1,44-23 1,-44 23 0,0 0-1,0 0 1,0 0-2,0 0 0,0 0-1,0 0-1,0 0 0,0 0 0,-44 52-1,44-52 1,0 0 0,-43 62 0,43-62 0,-38 60 1,38-60-1,-59 75 0,20-32 0,-3 2 1,-3 2-1,1 0 0,7-1 1,-2-2-1,8-3 0,31-41 0,-53 67 0,53-67 0,-31 43 0,31-43-1,0 0 1,0 0-1,0 0 0,0 0-2,0 0-6,0 0-15,0 0-6,0 0 2,0 0-1</inkml:trace>
  <inkml:trace contextRef="#ctx0" brushRef="#br0" timeOffset="27019">2158 31 1,'-12'-2'6,"-4"-1"0,1 1 0,-2-2 0,1 1-1,-3 0 0,2 1-1,1 0 0,0 1-2,0 1 0,1 0-1,-1 0 0,-2 1 0,1-1 0,-3 0 1,-2-1 0,-5 0 1,-4 0-1,-3 0 0,-3 0 0,-1 1 0,-5 0-1,-1 0-1,0 2 0,-2-1 0,-1 0 1,-3 1-1,3 0 1,1 2-1,1-1 1,2 2-1,-1 0 1,0 1-1,5 0 0,2 0 0,1-1-1,2 0 1,5 0 0,-4 0 1,6 0-1,-2 0 0,5 1 0,2 2 0,-2 0 0,-1 2-1,-2-1 1,3 2 0,24-11 1,-50 24-1,50-24 1,-53 25 0,53-25-1,-54 25 1,54-25 0,-50 30 0,50-30-1,-42 33 0,42-33-1,0 0 1,-55 49 0,55-49 0,0 0 0,-38 54 0,38-54 0,0 0 0,-37 59 0,37-59 0,-13 42 0,13-42 0,-9 41 0,9-41 0,0 0 0,0 59 0,0-59 1,0 0-1,15 61 0,-15-61 0,26 42 1,-26-42-1,30 41 1,-30-41-1,46 42 1,-46-42-1,52 40 1,-30-21-1,-22-19 0,43 36 0,-15-19 0,-4 0-1,-2-1 1,4 1 0,-3-3 1,9 1-1,5-2 1,-1-1 0,5-2 0,4-3 1,3 2-1,2-2 0,1 0 1,1 0-2,-5 2 3,6-1-1,-2 0 0,-1 0 1,-3-1-1,3-2 1,-2-1-1,1-2 1,2-1-1,-2-1-1,-2-1 1,-1-1-1,-2 1 1,-4-2 0,-1 0 1,-3-2 0,2 1 0,-7-4 0,1 0 0,0-3-1,3-2 0,4 0-1,3-3-1,2 2 0,4-3 0,5 2 0,-2-2-1,0 2 1,-2 0 0,-5-1 1,-3 0 0,-3-2-1,-4 1 1,-3-2-1,-1 0 0,-4 2 0,1-1-1,-2 1 1,-1 1-1,-3 2 0,-2-2 1,-1 1 1,-5-1-1,-4-2 1,-2 2 1,-2-3-2,-2-1 1,-2-1-2,-1-1 1,0 0-2,-1-2 1,1 2 0,0-1-1,-1-1 0,-3 0 1,2 2 1,-2 1 0,0 1 0,1 0 0,-1 2 1,0-2-2,1 1 1,-2 1 0,0 0 0,-5-2-1,-1 2 1,-9-1 0,-3 2 0,-6 0 0,-4 1 1,-5 1-1,-4 0 0,-4 2 0,-3 1 0,3 1 0,-5 1-1,0 3 1,-2-1 0,-2 4-1,0 0 1,-1 3 0,-2 1 0,2 1 0,3 2 1,3 1-1,3 1 0,4 1-2,8 5-8,6 0-16,2-3-2,6-3 1,1-11-1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46.92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474 395 5,'28'-54'10,"-4"-2"0,-4 3-1,-2 5 0,-8 4-1,-3 8 0,-6 6 0,-1 10 0,-2 3-2,-1 6 0,0 1-3,3 10 0,0 0-2,-3-9 1,3 9 0,0 0-1,0 0 0,0 0 0,0 0 1,0 0-2,0 0 1,0 0-1,0 0 0,11 15 0,-11-15 0,19 19-1,-6-5 2,5 3-1,0 3 1,7 2 0,3 1 0,6 2 1,1 0 0,6 1 0,1-1 0,3-2 0,-1 0-1,-1-1 1,-5-5-1,-4 1 1,-6-3-2,-5-2 1,-4-3 0,-6 0 0,-4-5 1,-9-5 0,12 6 0,-12-6 1,0 0 0,0 0-1,0 0 1,0 0-1,0 0-1,0 0 0,-10-7-1,10 7 0,-8-13 0,0 4 0,-3-1 0,-4-4 0,-3 0 0,-6-5 0,-4-1 0,-7 1 0,-7-2 1,-2 0-1,-1 3 0,-3-2 0,0 2 1,1 1-1,1 2 1,4-1-1,2 1 1,2-1 0,0 1 0,3 1-1,0 1 1,5 0-1,-2 2 1,3 2-1,3 1 0,3 3 0,6 1 0,1 0 0,5 3 0,11 1 0,-15-2-1,15 2 1,0 0-1,0 0 0,0 0 0,0 0-1,0 0 1,13 14 0,-6-3 0,0 0 0,2 4 1,-2 1-1,0 3 1,-2 0 0,-3 3 0,-1 1 0,-4 1-1,-2 1 2,-3 5-1,-5 3 0,-1 5 0,-5 2 0,-4 5 0,-2 2 1,-2 5-1,-2 1 0,0-1 0,1-1 0,3-6 0,3-3 0,7-5 0,2-6 0,4-7 0,2-7 0,4-3 0,3-5 0,0-9 1,0 10 0,0-10 0,0 0 0,0 0 0,0 0 0,0 0 0,0 0 0,14-10 0,-5 1-1,5-2 0,0-1-1,1 0 1,0 0-1,0 2 0,-6-2-7,-9 12-22,10-11 0,-18 1 0,-7-4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54.24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1627 1362 25,'0'0'22,"3"-10"-1,-3 10-4,-8-14-5,-1 0-5,-5-4-4,-4-8-2,-6-4 0,-5-9 0,-7-2 2,-6-7 0,-3 0 0,-7-5 1,0 3-1,-5-2 0,-1 5 0,-4-3 0,1 3-1,0-4-1,0 3 0,0-1 0,3 1 0,3-2 0,4 4 0,4 0-1,3 4 0,4 3-1,3 3 1,6 4-1,4 4 1,3 4-2,3 2 1,3 6-2,3-1 1,5 5-2,-1 0-1,11 12-6,-14-17-11,4 4-5,3 4 0,-5-7 1</inkml:trace>
  <inkml:trace contextRef="#ctx0" brushRef="#br0" timeOffset="420">177 0 15,'0'0'17,"0"0"1,0 0-2,0 0-15,0 0-3,0 0 1,0 0 1,-2 15 2,-5-1 1,-2 7 3,-4 7-1,-2 7 1,-3 4-1,-1 6 0,-2-1-1,2 2-1,2-6 0,2-1-1,3-8-1,5-5-1,4-6 0,6-8-1,8-7-3,5-11 0,6-7-1,2-8 2,4-5 0,-1-8 4,0-4 0,-2 0 2,-5-2 2,-4 5 1,-6 1 0,1 5 0,-5 1-2,-1 6-2,-1 4-1,-1 4-1,-1 4 0,-2 10 0,3-12 0,-3 12 0,0 0 1,0 0-1,0 0 0,0 0 1,0 0-1,0 0 0,20 3 0,-2 2 0,10 4 0,8 3 0,8 2 0,8 5 0,8 2 0,4 4 0,2 1 1,2 2-1,-5 0 1,-1-1-1,-6-1 1,-4-2 0,-7-4-1,-3-1 1,-7-3 0,-8-3-1,-4-4 1,-5-1 0,-5-2 0,-2-2 0,-11-4 1,10 3-1,-10-3 1,0 0-1,0 0 1,0 0-1,0 0 0,0 0 0,0 0 0,0 0 0,0 0 1,0 0-1,0 0 0,0 0 1,0 0-1,0 0 0,0 0 0,0 0-1,0 0 1,0 0-1,0 0 0,0 0 1,0 0-1,0 0 0,0 0 1,0 0-1,0 0-1,0 0 0,0 0-2,0 0-5,0 0-15,0 0-7,0 0-2,-11-4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9:12.68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8 38 7,'0'0'4,"-8"-11"-2,8 11-1,0 0-3,0 0-1,0 0-1,0 0 0</inkml:trace>
  <inkml:trace contextRef="#ctx0" brushRef="#br0" timeOffset="110">37 27 11,'0'0'5,"18"-11"0,-9 8 0,4-1-3,2 4-1,-2 0 0,6 0-1,2 2 0,-2 1 0,2 0 1,2 1 1,-1-2 0,-2-1 0,5 2 1,0-1 0,2 0 0,4 2 0,3-2 0,6 2-1,3-1 0,2 1-1,3-1 0,2-1 0,4 1 0,0-1 0,3 0 0,0-1 0,4 1-1,3-1 1,3 0 0,0 1 0,3 1 0,1-3 0,3 1 1,0 0-1,2 0 1,3-1-1,2 1 0,-1-1 0,3 0 0,0-2 0,0 1 0,-1-3 0,0 1 1,0-3-1,0 1 1,2 2-1,1-2 0,1 2-1,1 0 1,4 2-1,0 1 1,1 0-1,1 0 0,-2 0 0,5 1 0,2-1 1,4 2-1,6-1 1,1 1-1,4 2 1,1 0-1,4 2 1,2 0-1,1 1 1,0 0-1,-2 2 1,1-1-1,-1 0 0,2-2 1,1-2-1,-2-2 0,-1-2 1,1-1 0,2-3-1,1 1 1,2-2 0,-3 3 0,1 1-1,3 1 1,-1 0 0,0 1-1,-1 0 2,-2 1-1,0-2 0,3 0 0,-2 0 0,-1 0 1,0 0-1,-1 2 0,0-1-1,-1-1 1,-4 1 0,-2 0 1,-4-3-1,2-1 1,-4 0 0,1 1 0,-1-3 0,-2 1 0,1 0-1,1-1 0,-1 2 1,4-1-2,-2 1 1,0-2 0,2 0 0,0 2 0,3 1-1,2-1 1,1 1 0,0 2-1,1 1 0,0 0 1,0 3-1,1-2 0,-4-1 1,-4 1-1,-2 1 1,-2-2-1,-5 0 1,-1 0-1,-6 0 1,-3 2 0,-3-1-1,-2 0 0,-7 0 1,-3-1-1,-3 0 0,0 0 0,-5-1 0,-1 0 0,-4 0 1,-2 0-1,-3 0 0,-3 0 0,-2-2 0,-6-1 1,-5 0-1,-5-1 0,-4 1 0,-4-2 0,-3 2 0,-4 1 0,-3-1 0,-4 3 0,1 0 0,-3 0 0,1 1 0,0 1 0,1 0 0,-1-1 0,-1-1 1,-3 0 0,-11 0 0,16 0 0,-16 0 0,9-1 0,-9 1 0,0 0 0,0 0-1,0 0 0,0 0 0,0 0 0,0 0 0,0 0 0,0 0 0,0 0 1,0 0 0,0 0-1,0 0 1,0 0 0,0 0 0,0 0-1,0 0 1,0 0 0,0 0 0,0 0 1,0 0-1,0 0 1,0 0 0,0 0 0,0 0-1,0 0 0,0 0-1,0 0 0,0 0-1,0 0-1,0 0-8,0 0-6,0 0-9,-21-9-1,0-9-1,-17-12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3:49.94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67 0 1,'-22'13'16,"-2"-8"-6,13 2-2,1-1-1,10-6-1,7 13-1,3-8 2,9 0 0,9-3 1,17 2 2,5-5 0,22 3-1,6-6 1,20 2-1,10-4-1,13 2-2,1-2 0,8 1-1,-4 0-1,-4 2-1,-3 0-1,-6 3 0,-8 0-1,-5 3 1,-14 0-1,-12 1 1,-12 0 0,-9 0 1,-16-2 0,-8 1 0,-13-2 0,-16-1 0,0 0 0,9 2 0,-9-2-1,0 0-2,0 0-1,0 0-3,0 0-9,9 1-21,16-5 0,11-13-2,18-8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28:11.39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875 14685 0,'0'0'2,"0"0"0,0 0 0,0 0 0,0 0-1,0 0-3,0 0-1,0 0-1</inkml:trace>
  <inkml:trace contextRef="#ctx0" brushRef="#br0" timeOffset="171">958 14782 0,'0'-10'0,"0"-1"0,2-3 0</inkml:trace>
  <inkml:trace contextRef="#ctx0" brushRef="#br0" timeOffset="241">968 14679 0,'0'-12'1,"-4"-3"1,-1-3 0,-3-5 1,1-2 1,1-3 1,6 28 1,-12-62 1,12 62 0,-15-65 2,15 65-1,-7-61 1,7 61-1,-8-55 0,8 55 0,-10-51-2,10 51-1,-12-49-1,12 49-1,-9-55 0,9 55-2,-6-62 1,6 62-1,-6-77-1,9 36 0,-3-5 0,-1-1 0,5-4 0,0-3-1,3-1 1,0-2-1,4 1 0,-3-2 0,1 1 0,2-1 0,-1 1-1,-2-1 1,-1-2-1,4-1 1,-2-3 0,1-4 0,0-1 1,1 0-1,-3-2 2,-2 1 0,2 2 0,-2 4 0,-4 2 0,-1 3 0,2 1 0,-4 0 0,-2-1 0,3 1-1,-5 0 1,2-1-1,-3 1 1,6-1 1,-7-1-1,4 1 1,0 0-1,-1-1 1,5-2-1,-8-3 0,8-2 0,-7 0-1,7 1 1,2-3-1,0-4 0,4 0 0,-2-2 1,5-4-1,-9-3 0,3-4 0,-3-3 0,-5 1 0,4-2 0,-5-1 0,-2-3 0,0 0 0,2 1 0,1-1 0,-4-1 0,1-2 0,-1 0 0,0-3 0,1-1 0,2-2 0,-2-5 0,3-2 0,2-6 0,1-6 0,-1-5 0,0-2 0,2-5 0,3-5 0,-1-2 0,-2-3-1,4 0 2,1-3 0,4 0 0,0-1-1,-1 2 1,-1 1-1,3-1 0,-4 3 0,-7 1-1,-9 3 2,-1 1-2,2 5 1,-4 1 1,-3 1 0,3 6-1,4 2 1,2 1-1,8 1-1,6 2 1,-4 0 0,-1 2-1,5 2 0,-3 1 1,-3 4 0,-3 2 1,-4 3-1,-9 4 1,1 3-1,1-3 1,0 1-1,0 0 0,-2 0-1,7 0 1,0 1-1,7 1 1,0 1 0,3 5-1,-2 4 1,-1 5 0,1 4 0,-6 4 0,1 5 0,-5 2 0,-2 6 0,0 0 0,-1 2 0,0 3 0,-2-2 0,7 1 0,-1 2 0,2 1 0,4 1-1,2 2 1,5 5 0,-1 0 0,-3 47 0,12-77 0,-12 77 0,13-60 0,-13 60 0,10-45 0,-10 45 0,0 0-1,2-53 0,-2 53-1,11-46 0,-11 46-1,25-60 0,-25 60-1,37-61-3,-37 61-2,37-50-1,-37 50 2,0 0-1,0 0 0,0 0-2,0 0-2,0 0-2,12 45 1</inkml:trace>
  <inkml:trace contextRef="#ctx0" brushRef="#br0" timeOffset="1773">539 2271 11,'0'0'14,"0"0"0,0 0-1,0 0 0,0 0-3,0 0-2,0 0-1,0 0-2,0 0-1,0 0-1,0 0 0,48-25 0,-48 25-1,71 2 1,-20-2 0,3-4-2,1 0 0,2-2 0,1-1-1,0-4 0,1 2 0,-2-4 1,-2 0-2,-3 2 2,-5-1 0,-1 2-1,-8 3 0,-4 1 1,-7 2-1,-10 3 1,-5 2 0,-12-1-1,0 0 1,-2 12 0,2-12 0,-18 7-1,5-5 0,-1-3 0,-6-7-1,-1-8 1,-2-8-1,-3-12-1,0-8 2,-6-9-1,2-10 0,-5-5 1,1-4-1,-1 1 1,-11 2 0,13 0 1,1 6-1,6 5 1,2 6-1,9 4 0,5 6 1,10 42-1,2-69 1,-2 69-1,-3-41 0,9 26 0,-6 15 0,0 0 0,0 0 0,0 0 0,-53 7 0,53-7-1,0 0 0,-71 64 1,71-64-1,-41 77 1,20-28 0,-1 10 0,2 6-1,2 7 1,0 5 0,4 2-1,-4 1 1,-3 2 0,2-1 0,1-6 0,3-3 0,2-7 0,4-7 0,0-9 0,4-8 1,5-41-2,-1 55 1,1-55 0,0 0 0,0 0 0,-6 41 0,6-41-1,0 0-2,0 0-2,0 0-6,0 0-10,0 0-3,49 16-2,-49-16 1</inkml:trace>
  <inkml:trace contextRef="#ctx0" brushRef="#br0" timeOffset="94596">402 15397 9,'0'0'7,"0"0"2,0 0 2,0 0 0,0 0 1,0 0 0,0 0-2,0 0-1,0 0-4,0 0-1,0 0-1,0 0-2,0 0 0,0 0 0,0 0-1,0 0 1,-43 0-1,43 0 1,0 0 0,0 0 0,-40 45 1,40-45-2,-30 48 2,30-48-2,-39 63 2,39-63-3,-34 71 3,34-71-3,-16 70 2,16-70 0,-14 61 0,14-61 0,4 52 0,-4-52 1,6 57 0,-6-57-1,11 42-2,-11-42 2,0 0-2,0 0 3,77 43-3,-77-43 3,55-22 0,-55 22 0,62-38 2,-62 38-2,40-54 2,-40 54-2,37-52 2,-37 52-3,25-43 1,-25 43 0,0 0-1,9-42 1,-9 42-1,0 0 0,0 0-1,0 0 1,0 0-1,0 0 1,-51-24-1,51 24 0,-42 12 0,42-12 0,0 0-2,-56 31-5,56-31-10,0 0-13,0 0-2,0 0 1,0 0 0</inkml:trace>
  <inkml:trace contextRef="#ctx0" brushRef="#br0" timeOffset="95858">636 15703 27,'0'0'16,"0"0"-2,0 0-1,-29-43-3,29 43-3,0 0-3,22-42-1,-22 42-1,0 0 0,0 0-1,37-45 1,-37 45-1,0 0 0,0 0-1,0 0 0,50 8 0,-50-8 0,0 0 1,0 0 0,41 51 2,-41-51 1,0 0 0,17 41 2,-17-41 0,0 0 0,-15 49 1,15-49-1,-41 29-1,41-29-1,-45 30-1,45-30 0,-50 23-2,50-23-2,0 0-2,-42 7-3,42-7-8,0 0-14,0 0-4,29-52 1,-29 52 0</inkml:trace>
  <inkml:trace contextRef="#ctx0" brushRef="#br0" timeOffset="96329">834 15533 0,'32'42'20,"-32"-42"1,0 0 1,0 0-11,0 0-6,11-9 2,-1 6-1,-10 3-2,22-9 0,-3 8-1,2 1 0,-1 4-1,0 3 0,2 4 0,-4-2-1,2 4 1,-14 0 0,3 2 1,-7-1-1,-6 5 2,-6-4-1,-10 4 1,-1 0 0,21-19 0,-47 34 0,47-34 0,-57 24-2,57-24 0,0 0 0,-41-7-2,39-4-1,5-10-3,8 1-1,8-9-4,8 1-1,3-7-2,0 4 0,3-4-2,3 2 3,-4 0 1,-3 3 3,-7 0 1,-1 3 5,-6 3 1,-4 4 4,-2 4 1,-4 2 2,0 4 2,-3 1 1,-2 9 0,0 0-1,0 0 0,0 0-2,0 0-1,0 0-3,0 0 0,0 0-2,-9 17 0,9-4 0,2 6 1,2 2-1,0 11 2,3 0-1,-2 5 1,3-1-2,0 1 1,-1-4-1,-1-3 1,-2-5-2,0-7-2,-1-4-3,-2-3-11,-1-11-12,0 0-3,0 0 1,0 0 0</inkml:trace>
  <inkml:trace contextRef="#ctx0" brushRef="#br0" timeOffset="97391">1635 15296 26,'0'0'27,"0"0"2,-18-8-1,7 8-16,-7 1-8,0 2 0,-5 4 0,-2 3-1,-3 4 0,8 0-1,0 1-1,-1-1 1,5 1 0,8-3-1,5-1-1,3-11 1,19 11-2,0-9 1,-1 0 0,4-1 0,9 0 0,-2 2 0,0 0-1,-5 7 1,-1 2-1,-5 4 1,0 5 0,-5 3 2,-11 2 0,-3 1 1,-5-2-1,-13 1 2,-1-5 0,-2 0 0,-2-4 0,-3-3-2,-3-2-3,-3-1-4,0 2-8,4-5-19,-5 2 0,-7 1-2,-5 3 1</inkml:trace>
  <inkml:trace contextRef="#ctx0" brushRef="#br0" timeOffset="103069">375 515 4,'0'0'13,"0"0"-1,0 0-1,0 0-3,0 0-2,0 0-2,0 0-1,0 0-1,0 0 0,-30 62-1,37-20 0,1 10 0,0 8 0,3 5 1,0 3-1,-1-1 1,1-3-1,-5-10 1,0-8-1,-6-46-1,5 59-2,-5-59-2,0 0-2,0 0-1,0 0-1,0 0-1,-41-71-1,26 28 2,-7-3 0,-2-4 3,-1 2 1,-5 4 1,30 44 2,-54-72 1,54 72 0,-55-40 1,55 40 1,-59-19 1,59 19 2,-54-2 2,54 2 0,0 0 1,-50-9 1,50 9 2,0 0-1,18-62 0,-18 62 0,65-79-3,-17 35 0,7-10 1,6 2-3,6 2 0,4 2-2,-5 5 0,1 7-1,-16 6 0,-5 10-2,-46 20 0,62-21-2,-62 21-8,0 0-12,45 9-5,-45-9 0,0 0 0</inkml:trace>
  <inkml:trace contextRef="#ctx0" brushRef="#br0" timeOffset="103730">729 909 11,'0'0'6,"51"0"0,-51 0-1,59-30-2,-26 4-1,3-7 0,-4-6-1,-3 0 1,-5-2-1,-8 2 0,-13 5-1,-3 34 2,-28-51 0,28 51-1,-68-17 0,26 21 0,0 12 0,-1 11 0,43-27 1,-73 88 0,45-32 2,7 7-1,5 2 2,11-1-1,1-2 0,9-12 0,7-7-1,-12-43 0,64 45 1,-14-51-2,12-13 0,3-18-1,8-11 1,-1-10-1,-1-7 0,-6-5 0,-10 4 0,-11 6 0,-9 9 0,-10 12 0,-9 8 0,-1 9-1,-6 10 1,-9 12-1,0 0 1,8 12-1,-5 6 1,2 3-1,2 0-1,6 3 1,1 1 0,4-2 1,3-4-2,-1-1 0,-1-6-1,-2-1-1,-2-1-1,-6 1-1,-5-2-1,-3 5-1,-6 0 0,-4 4-1,-7 1 1,-1 3 2,-5-2 1,-2 3 2,-2-5 3,2-3 3,1-1 3,1-7 0,6-4 1,1-8-1,7-6 1,8-12-2,11-4-2,6-15-1,11-3-2,9-7-1,7-5 0,9-4 0,3-5-1,5-1 1,-4-4-2,2 8-1,-12-2-2,-2 2 3,-13 4-3,-6 4 2,-10 9-1,-9 8 2,-3 11-1,-9 4 2,1 9 0,4 14 0,-9-2 1,8 17 1,0 4 1,6 12 0,1 7 2,4 9-1,5 9 2,0 4 0,6 8 0,2-2-2,3 0 0,0-6-1,-1-8 0,-3-8-1,-2-12 0,-3-9-1,-2-12 0,-15-11-1,12-8-2,-16-12-2,-7-9-2,-10-7-3,-9-10 2,-8-4 0,-7-2 0,1 9 4,-1 2 1,3 10 2,7 10 3,9 11 2,11 13 0,14 8 1,12 1 0,13 1 0,15-2 0,17-6 1,15-5 2,11-11-2,14-6-1,3-9 0,3 0-2,-8-5-2,-9-1-6,-14 3-6,-13 8-14,-22 1-1,-20 11 0</inkml:trace>
  <inkml:trace contextRef="#ctx0" brushRef="#br0" timeOffset="105162">267 1771 30,'62'-29'20,"16"-12"0,29-4-3,17-18-6,26-5-1,16-13-3,24-6-2,21-7-2,14-3-1,13 0-1,-10 0-1,-4 7 0,-14 6-2,-18 10 2,-20 8-2,-26 14-2,-23 6-8,-26 12-15,-16 13-1,-26 1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26:29.90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1480 0 4,'4'36'4,"0"3"0,-1 7 1,5 7-2,4 9 1,2 5-2,1 7 1,-1 6 0,-1 7 0,-2 7-1,1 7 1,-5 4 0,-6 4 0,-6 2 1,-1 4-1,-3 4 2,-5 3 0,1 2 0,-1 4-1,-3 4 1,-2 8 0,6 6 0,-4 4-1,4 4-1,1 4 0,2 3 0,-1 0 1,-2 2 0,-1-4 1,-5 1-1,-4-3 1,-1-1-1,-4-5 1,3 0-1,-1-3-2,7-1 0,4-5-1,8-2 0,7 1-1,7-2 0,3 3 0,1-3-1,3 3 1,-3-1 0,1 1 0,-3-1 0,-3-5 0,-1 0 0,0-7 1,2-2 0,-2-5 1,5-1 0,2 0 0,2 2-1,3-2 1,2 0-2,2-1 1,1 3-1,-1 0 0,-2-1 0,-3-5 0,2-5 0,1-2-1,0-3 1,-3 0 0,2-3 0,-1-5 0,2-1 1,4-1 0,-5 0-1,0 2 1,2 1-1,-2 2 1,0-1-1,-3 2 1,-2 2-1,-2-4 0,1 2 0,-4-4 0,-2-5 0,-3-5 0,0-8 0,0-3-1,3-8 1,-1-5-2,-4-7 0,5-4-2,-5-6-2,6-2-5,-6-7-6,4-3-11,1-4-2,-5-8 1</inkml:trace>
  <inkml:trace contextRef="#ctx0" brushRef="#br0" timeOffset="1442">1496 10277 1,'0'9'22,"0"-9"0,-2 11 0,2-11-12,1 14-2,-1-4-4,1 5-1,0 7-1,0 5-1,0 5 0,1 3 1,-2 8-2,1 8 1,5 0-1,-1 4 0,2 0 0,3-2 0,3-4 1,0-1-2,7-9 1,-3-8 0,1-6 0,1-8 1,-1-9 0,0-8 1,3-10 0,0-12 1,1-12 1,3-8 0,1-10-1,3-4 0,1-6 0,3-1-1,-1-1 0,1 2-1,-2 3-1,2 0 0,-2 1 0,-1 0 0,-5-2 0,-1-5-1,-8-2-1,2 1-1,3 1-2,-4 0-3,2 8-6,-1 5-11,-2 0-2,1 16 0</inkml:trace>
  <inkml:trace contextRef="#ctx0" brushRef="#br0" timeOffset="32006">0 12678 1,'0'0'6,"0"0"-1,0 0 0,0 0-2,0 0-1,0 0 0,0 0 0,0 0-1,0 0 1,0 0 1,0 0-1,0 0 0,0 0 0,0 0-1,0 0 1,0 0-1,0 0 1,0 0-1,-3 10 0,3-10 0,0 0-1,0 0 1,11 9 1,-11-9 0,0 0 1,11 6 0,-11-6 1,0 0 0,0 0 1,0 0-1,0 0-1,0 0 1,0 0-1,0 0-1,0 0 0,0 0-1,0 0 1,0 0 0,0 0 0,0 0 0,0 0 0,0 0-1,0 0-2,0 0-1,0 0-3,4 10-5,-4-10-2,0 0-6,1 16-2,-1-16-4</inkml:trace>
  <inkml:trace contextRef="#ctx0" brushRef="#br0" timeOffset="34689">190 12801 4,'21'-10'13,"-6"4"-2,3-2 0,4 0-3,1-1 0,4 0-3,4-1 0,4 4-1,0-1-1,1 1 0,2 2 1,1 1-1,0 1 1,1 2-1,0 1-1,-1 2 0,1 0-1,2 1 0,-5 2 0,0 1 0,-4 2 0,-2 3 3,-4 3-1,-1 2 1,-6 4 1,0 3 0,-5-3-1,3 5 0,1-5-1,4 0 0,5-4-1,6-4 0,5-3-1,7-5 0,4-2 0,2-3-1,0 0 0,0-1 1,-7 0-1,-5 0 1,-7 0-1,-6 1 1,-3 0 0,-6 1 0,-2 1 1,-4 1-1,3 0-1,0 2 1,2 1 0,2 1-1,1 0 1,3 3-1,-2-2 1,3 1 0,-1-1 1,2 0 0,-3 1 0,1-1 0,1 0 1,3 0-1,0 1 0,5-2 1,2-1-3,8-2-4,8-2-11,4-7-18,1-7 1,-3-9-3,-4-11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26:57.555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316 150 19,'0'-15'12,"0"15"0,1-10-3,-1 10-2,0 0-3,0 0-1,0 0-2,10 13 0,-5 0 0,0 9 1,1 8 0,-2 13 0,-2 8 1,-4 6 0,-1 7 1,-5 2-1,3-1 0,-2-6-1,2-8 0,1-12 0,2-10-1,2-11 0,0-18-2,0 0-1,10-32-4,-6 2-3,-3-12 1,-1-6-1,-6-12-1,-4-5-1,-9 1 2,-7 4 2,-5 5 4,-4 6 4,-2 8 2,-2 9 2,3 10 3,4 7 3,6 9-1,8 1 0,4 4 0,14 1 1,0 0-3,19-8-1,14 5-1,18-4-2,20 2 0,16-2 0,16-1-1,3 1-1,4-4-1,-2 6-3,-7-3-3,-13 7-6,-19-1-11,-17 2-6,-14 2 0,-10 0 0</inkml:trace>
  <inkml:trace contextRef="#ctx0" brushRef="#br0" timeOffset="581">872 540 5,'20'7'21,"-2"-7"0,8-4-1,3 0-16,8-3 1,5-3-2,-2-6-1,2-2 0,1-5 1,-4-2-1,-5-1 1,-6-1-1,-11 1 0,-10 4 0,-12 4 0,-10 4-1,-11 7-1,-7 5 0,-8 8 0,-11 10 0,2 6 0,-3 9 2,1 5 0,6 5 1,3 1-1,10 0 0,7 0 1,17-1-1,5-8-1,16-5 0,15-6 0,11-7-1,13-10 0,9-9 1,8-11-1,3-8 0,1-6 0,-5-6 0,-6-5 0,-7-1-1,-11 3 1,-8 2 0,-11 7 0,-5 5 0,-9 8-1,-2 5 1,-8 11 0,0 0 0,-5 11 0,0 5 0,1 6-1,0 5 1,3 4 0,2 5 0,7 2 1,9 2-1,7-4 0,8-1 0,6-6 1,6-4-2,2-6 0,-3-6-1,-3-3 0,-8-6-1,-5 0-3,-14-4-6,-13 0-3,-11 3 0,-12 1 1,-9 0 0,-9 5 1,-8-2 4,-5 3 6,-3 1 7,1-1 5,6 0 1,4-4 3,9-1-2,8-6 0,16-4-2,13-11-2,18-7-2,15-11-1,17-6 0,9-10-1,9-3 1,5-1-1,0 2 1,-7 4-1,-6 10 0,-12 5-2,-10 8-3,-9 8-7,-8 2-8,-6 4-7,-4 4-2,-11 7 0</inkml:trace>
  <inkml:trace contextRef="#ctx0" brushRef="#br0" timeOffset="1663">2390 0 15,'0'0'18,"0"0"-10,0 0-2,0 11 0,-4 6 1,-6 9 1,-3 10 0,-6 8 2,-3 14-1,-6 5-2,3 7-1,0 0-2,8-1 0,6-5-1,13-7-1,12-11-1,14-16 1,16-13-1,16-10-1,12-11 1,7-7-1,5-11 0,-1-6-1,-2-6-3,-8-1-3,-10 3-4,-18-8-3,-12 4-6,-15 0-3,-16-1-3</inkml:trace>
  <inkml:trace contextRef="#ctx0" brushRef="#br0" timeOffset="1973">2443 264 20,'-51'24'19,"11"1"-3,11-1-3,6-4-1,18 1 1,12-8-3,21-1-1,17-2 0,18 2-2,13-4 0,15 4-2,9-3-4,8 0-7,10 1-9,-2-1-14,1-5-1,-3-2 0,-2-5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26:25.990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308 11194 5,'14'18'15,"-3"-11"-3,5 3-3,4-3-3,3 2-2,9-1-2,6-2 0,7 0-1,6 1 1,7-2 1,6-1 2,10 1 0,5-1 2,8 2 2,7 0-1,13 1 0,10-1-1,11 2 0,9-3-1,11 2-2,6-2 0,10 1-2,2-1 0,3-1-1,4-1 0,0-1-1,0 0 0,0 0 0,1-1 0,2-1 0,1 0 0,1 1 0,-1-1 1,0 1-1,1 0 0,0-1 1,-3 0-1,1-1 0,3 0 1,-1 1-1,0 0 0,0 3 0,0 1 1,-3 2-1,0 3 0,-1 3 1,-1 0-1,-2 4 0,0 0 1,0 2-1,1 0 1,0-2-1,-4-1 0,-1-5 1,-8-2-1,-6-4 0,-12-5 0,-10-3 0,-10-2 0,-6-2 1,-6 0-1,-5 0-1,-2 3 0,-8 1 0,-6 2 0,-3 1-1,-12 0 1,-11 1 0,-10-1 2,-14 0-1,-12-1 2,-7-1-1,-5 0 1,-14 3-1,16-6 0,-16 6-1,0 0-2,10-11 2,-10 11-2,6-12 1,-6 12 0,-3-19-1,0 7 2,-1-2-2,0 0 1,0-3-1,2-1-1,-1-4 0,5-1 0,4-5 2,3-5-2,1-7 1,5-4 0,2-7 3,3-8-2,3-6 2,0-7-1,2-8-1,1-5 2,0-9-1,-1-9 0,-2-9 1,-2-9-1,0-7 0,-5-9 0,-1-8 1,-2-7-1,-3-9 1,-7-8-1,1-7 1,-6-9-1,-3-5 1,3-7 1,-3-4-1,-1-4 0,6-4-1,5-1 0,0-1 0,4-3 0,0-4 0,-1-1-2,-1-5 2,-2-1-1,-5-3 1,-1-5 0,0 0 0,-4 0 0,0-2-1,3 0 1,-4-2-1,1 0 0,0 2 0,-2 0 1,0 4-1,0 4 1,0 4-1,0 1 1,-2 11 0,-2 6 1,-3 7-2,-4 8 2,-6 10-1,0 11 0,-2 9 0,-2 11-1,0 12 0,5 10 0,1 11 1,4 8-1,3 9 1,-2 6-1,-3 8 1,3 6 0,-2 8 0,-4 4 1,0 10-1,1 5 0,-6 6-1,0 7 1,-3 4 0,-7 3-1,-7 2 1,-6 5-1,-7 0 1,-9 2-1,-6 0 1,-9 1 0,-11 1 1,-10 1-1,-6 1 0,-11-2 1,-15-1-1,-10 2 0,-15-3 0,-12 0 0,-9-1 0,-13 2 0,-12-3 0,-10 2-1,-8 2 1,-8 3-1,-8 0 1,-3 4-1,-3 0 1,0 2 0,0 1 0,2 2 0,0 2 1,5 2-1,-1 3 0,2 3 1,1 4-1,2 4 0,3 2 1,8 4-1,4 0 0,9 0 0,14-2 1,6-3-1,13-1 1,8-5 0,11 0 0,6-3 0,7 1 0,5 1 0,8 1 0,13 2 0,14 2-1,12 4 0,15-2 0,13 3 0,14-1 0,13 0-1,6-1 1,8 1 0,3-1 0,5 3-1,1 1 1,2 4-1,1 4 1,3 6-1,2 6 0,1 5 1,2 5-1,1 6 1,-1 8-1,0 6 1,-2 9-1,-1 3 1,-1 10 0,-2 10 0,-2 8 0,2 12 0,0 5 0,1 11 1,3 8-1,-3 10 0,1 5 0,1 9 0,0 7 1,-4 7-1,0 5 0,-2 8 0,-2 4 0,2 4 1,-3 8-1,0 2 1,1 1-1,-3 6 1,3 9 0,-4 5-1,2 6 1,1 5-2,1 5 2,4 7-2,2 2 2,6 4-2,3-1 2,8 0-1,2-2 0,5 1 1,4 1 0,1 1 0,3 0 0,2-5 0,0 0-1,-1-5 1,-2-3-1,-3-8 0,2-11 0,0-10-3,-1-12-7,3-11-14,6-4-3,-7-21 0,7-14-1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30:51.06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442 74 6,'0'0'8,"0"0"0,0 0-2,-9-1-1,9 1-1,0 0-3,0 0-1,0 0 0,0 0-1,0 0 1,0 0-1,0 0 1,0 0 0,0 0 1,0 0 0,0 0 1,0 0 0,13 5 1,-13-5 1,17 2-1,-6-1 1,2 0-1,1 0 1,3 0-1,3 0 0,4 0 0,3-1-1,0 1 1,0-1 0,3 0-1,2 0 2,2 0 0,3-1-1,3 0 0,-3-2 0,9 2 0,-3-3 0,6 2-1,5-2 0,4 2 0,2-1 0,2 1 1,7-1-1,1 1-1,3-1 1,4 0-1,0 0 1,4 0-1,1-1 0,2 0 0,1 1 1,3 0-1,2-1 0,3 0 0,-1 0 0,6-5 0,-2 5 1,1-4-1,2 4 0,1-3 0,1 5 0,5-4 0,-3 6 0,-3 5-1,2-4 1,1 6-1,-3-6 1,2 5-1,1-5 1,-5 6-1,1-6 1,1 0-1,-4 1 1,2-1 0,1 0-1,-2 1 1,-4 0-1,2 0 1,-1 1 0,0 0-1,3 0 1,-3 1-1,3-1 1,-2 1-1,1 1 0,-2 0 1,1-1-1,2 2 0,0 0 0,4 1 0,0 1 1,4 1-1,5 0 0,3 1 0,10 2 1,-1 0-1,5-1 1,3 0-1,3-2 0,4 0 1,1-2-1,1 2 1,1-2 0,4 1 0,-3 1 0,0 3-1,-3-2 1,2 2 0,-1-3-1,-3 2 1,-7-1 0,-4-1-1,-1-1 1,1-1 0,-3 1 1,-5 1-2,-1-1 1,2 1 0,1 1-1,0 1 0,-3 1 1,-5 0-1,-1-1 0,-2 0 1,-4 0-1,-1 0 0,-2-1 0,-3-1 1,4-1-1,-3 0 0,-1-1 1,2 0-1,1 1 0,-3-1 1,-2 2-1,-3 0 1,-2-1-1,1 2 0,-3-1 1,5 0-1,-6 0 1,2 0-1,0-1 1,2 4-1,0-1 1,-1 0-2,1-3 2,-4 1-1,2-1 0,1 0 0,-2-1 0,-1-4 0,0-1 1,0 0-1,0 1 0,0 0 1,-1 1-1,0 0 0,-1 1 1,0 0-1,-1 0 0,1 2 0,0-1 0,-1 0 0,-3-1 0,0-1 0,-4-1 0,0-2 1,2 0-1,3-1 0,-4-1 0,7 1 0,4-1 0,5 1 0,1 0 0,4 0 0,4-1 0,-3 1 0,4 0 0,-6-1 0,-1 0 1,0 0-1,1-1 0,-1 1 0,1 0 0,0-1 0,-2 0 1,1 0-1,1 0 0,0 0 0,-2-1 0,-1 1 0,-6 0 0,-3 0 0,-2 1 0,-4-1-1,-3 1 1,-9 0-1,-4 0 1,-5 0 0,-9-1 0,-6 1 0,-8-1 0,-9 1 0,-4 0 0,-6 0 0,-7 1 0,-11 0 1,10-2-1,-10 2 0,0 0 0,0 0 0,0 0 0,0 0 0,10 0 0,-10 0-1,0 0 1,0 0-1,0 0-1,0 0-2,9-3-9,-9 3-19,0 0-3,-14-13-1,-5-2 1</inkml:trace>
  <inkml:trace contextRef="#ctx0" brushRef="#br0" timeOffset="2724">831 26 1,'-30'-5'5,"-9"2"0,0 2 0,-8 1 1,-5 2 1,-1 4 1,-2-3 0,-1-2 1,0 1 0,3 0-1,-2-1-2,6 1-1,2-1 0,1 1-1,5 0-1,4-1-3,6 2-5,7 2-9,10-1-8,14-4-1,-7 9-1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31:17.028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0 281 8,'0'0'7,"0"0"0,0 0 2,0 0 0,3-10 1,-3 10-3,18-10-2,-4 4 0,6-4 0,7 1 0,7-5-1,8-1 0,4-1-2,7 0 0,0 1-1,4 2 0,-3-2 0,0 4-1,-3 0 1,0 5 0,-1-1 0,-2 2 1,-1 0 1,1 2 0,-5 1 0,4 1 0,-6 1 0,0 2-1,-4 3 0,-1 2-1,-9 1 0,-1 3 0,-9 0 1,-1 2 1,-3-1-1,-3 3 1,-1-5 0,-1 4 0,4-2 1,5 0-1,10-2-1,10 1 0,14-4 0,7-2-1,7 1 0,6-3 0,2-2-1,1-2 1,-5-3 0,-4-1 1,-7-1 0,2-4 0,-3-2 0,3-3 1,3-2-2,8-1 2,3-2-3,8-2 2,1 2-2,3 1 1,1 1-1,-1 1-1,-5 1 1,-8 2 0,-1 4 1,-4 1-1,-6 2 0,-3 3 0,-6 4 0,-1 3 0,-2 5 0,0 4 1,-4 3-1,-5 3 0,0 3 0,-4 1 0,-4 1 0,-1 0 0,-1-3 0,-1 1 1,2-1 0,5-1-1,7-1 1,8-2-1,9-1 1,11-2-1,6 0 1,7-4-1,3-4 0,1-3 1,-1-5-1,-1-2 0,-5-4 0,-2-3 0,-2-1 0,-1 0 1,-1 0-1,-1 0 0,-1 2 0,-4 1 0,-3 3 0,-3 0 1,-5 5-1,-6 1-1,-4 3 1,-4 2-1,-6 4 2,-5-1-2,-4 4 1,-5 1 0,-5 1 0,-1 3 0,-4 0 1,-1 2-1,5 0 1,6 0-1,11-2 1,12-4-1,15-6 1,11-2-1,12-7 0,6-3 0,6-7 0,-1-1 0,-4-3 0,-7 2 0,-8 0 0,-9 1 0,-11 3 0,-7 3 0,-12 3 0,-5 2 0,-8 2 1,-1 3-1,-5 6 0,1 3 0,1 2 0,2 4 0,2 4-1,2 2 2,6 3-1,2 1 0,3-3 0,1 0 1,3-5-1,6-1 1,0-7 0,5-6 0,-3-7 0,1-6 0,0-5-1,0-7 1,-3-1-1,-4-3 1,-2 0-1,-4 0 0,-2 4 0,-4 1 0,-5 4 0,-4 3-1,0 4-1,-3 0-2,2 9-5,-11-5-15,1 6-11,-13-2-1,0 0 1,0-18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14T19:11:18.37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1357-9 5,'0'0'12,"0"0"-1,11-6-2,-11 6 0,0 0-1,0 0-2,0 0-1,0 0-1,0 0 0,0 0 0,0 0-1,0 0-1,0 0 1,0 0-2,0 0 0,0 0-1,0 0 0,0 0 0,0 0-1,0 0 0,0 0 1,-8 15 0,1-6 0,-7 5 0,-6 4 1,-6 2 0,-7 4 0,-9 4 0,-6 5 1,-13 4 0,-3 1-1,-5 3 0,-6 0 1,-2 3-1,2 0 0,3-6 0,6-1 0,6-6 1,6-3-1,6-3 0,6-3-1,8-5 1,5-3 0,7-3-1,5-3 1,5-1-1,12-7 0,-13 6-1,13-6-2,0 0-12,0 0-11,13-20 1,-1 9 0</inkml:trace>
  <inkml:trace contextRef="#ctx0" brushRef="#br0" timeOffset="711">363 303 7,'0'0'12,"0"0"-2,0 0-3,0 0 0,0 0-2,0 0 0,0 0 0,0 0-1,0 0-1,0 0 0,0 0 0,0 0-1,-8 14-1,8-14 0,-11 19 0,1-4 1,-2 5-1,-4 5 2,-5 4 0,-3 2 0,-3 4 0,-4 0 0,1 3-1,-1 0 1,1-3-1,2-1 0,5-1-1,1-1 0,6 0 0,6-1-1,3-2 1,1-3 0,6 0-1,3-3 1,1-2 0,2-4 0,-1-4 0,-2-4 0,-3-9 0,10 12 1,-10-12-1,0 0 1,19 9-1,-8-8 1,6 1-1,6-1 1,10-1-1,3-3 0,11-1 1,9-4-1,4 0 1,4-1-1,1 0 0,-3 0 1,-2 2-1,-6-1 0,-9 4 0,-10 0 0,-9 3 1,-7-1-1,-4 2 1,-15 0-1,13-2 1,-13 2 0,0 0-1,0 0 0,0 0 1,0 0-2,0 0 1,0 0-1,0 0 1,0 0-1,0 0 0,0 0 0,0 0 0,0 0 0,0 0 0,0 0 0,0 0 0,0 0 0,0 0-1,0 0 1,0 0-1,0 0-1,0 0-2,0 0-4,0 0-17,-5-13-5,1 3-2,-2-8 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14T19:11:48.720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402 7815 0,'0'0'2,"21"9"0,-4-3 2,8 1 1,3 2 1,9 2 1,6-1 1,7-1 0,5 1 1,4-1 0,7 3 0,7-4-1,4 3 0,1 0-2,7 1-1,4-1-1,7 2 0,6-1-2,1 0 0,5-1 1,5 1-1,7-2 0,6 0 1,2-3-1,3 2-1,7-2 1,6 0 0,3-1-1,3 1 0,2-1 0,4 0 0,2 1 0,2 0-1,-1 2 0,2-1 0,1 2 1,2 1-1,1-4 1,3 2-2,0-1 2,0-1-1,0-2 1,0 1-1,-2-2 1,0 0-1,0 1 0,-6-1 1,1 2-1,-5 0 0,-1 2 1,-2-2-1,-1-1 1,-2 0-1,-5 0 0,5 1 0,1-1 1,3 1-1,-4 0 0,10 0 0,0 2 1,3-1-1,2 1 0,-1 0 0,1-2 0,0 0 0,4-1 0,-9-2 0,2-1 0,-1-1 0,-2 0 0,0-1 1,0-1-2,-1 1 1,1-1 0,1 0 0,-1 0 0,1-1 0,-2 1 0,-1 0 0,-3 1 1,0-2-1,-3 2 0,-4-1 0,2 2 0,-1-1 1,-5 1-1,-1 0 0,-3 0 0,-1-1 1,-1 1-1,-1-1 0,-8 2 0,0-1 1,-1 1-1,3 0 0,-1 1 1,-1-1-1,1 1 1,3-1 0,3-2 0,-1 2 0,1-2-1,2 3 1,5-2 0,3 3 0,1-1-1,-4 2 1,3 0-1,2 1 0,-1 0 1,-3-1-1,-6 2 0,-3-3 1,-3-1 0,-2 1-1,-4-3 1,-5 1 0,-4 0 0,1-1 0,-6 0 0,-3 0-1,-4 0 1,-4-1 0,-8-2-1,0-1 1,-2 0-1,-3-2 0,2 0 0,0-1 1,6 0-2,1 0 1,-2 0 0,4-1 0,-6-2 0,1-1 0,-4 0 0,-2 0-1,-6 1 1,-7 0 1,-4 1-1,-7 3 0,-5 0 0,-8 3 0,-5-1 0,-8 1 0,-6 0 0,-2 0 0,-1 0 1,-4-1-1,-1 1 0,-5-1 0,-2 0 0,-1 1 0,-5 0 0,-10 2 1,16-4-1,-16 4 0,12-2 0,-12 2 0,0 0-1,0 0 1,10-2-1,-10 2-2,0 0-4,0 0-7,-10-4-17,-10-1-2,-11-10 2,-9-7-1</inkml:trace>
  <inkml:trace contextRef="#ctx0" brushRef="#br0" timeOffset="3465">202 8023 18,'-40'7'8,"0"-2"-1,8-1 0,3 0-1,1 0-3,7 0-4,9-1-6,12-3-5,0 0-5</inkml:trace>
  <inkml:trace contextRef="#ctx0" brushRef="#br0" timeOffset="4697">1097 1116 7,'-8'89'6,"5"5"0,3 9 0,0 7-2,-1 12 0,-1 5 0,-3 5-1,-3 9-1,-5 8-1,-5 3 1,2 5-1,-6 3 1,-1-1 0,2 1 1,-5 1 0,0-3 1,6 1 0,1 1 1,-3-3 0,5 1-1,-1 1 0,1 2 1,-1-2-2,5-1 0,-8-4-1,3-4 0,-4-6 0,3-5 0,-2-14 0,1-7 1,4-11 0,4-9-1,3-13 1,2-6 0,5-9 0,0-8-1,3-6 0,2-6 0,0-8-1,0-3 0,-3-3 0,2-5 0,-1-5-1,0-2 1,0-4-1,1-3 0,-1-3 0,-2-4 0,1-10 1,2 10-1,-2-10 1,0 0-1,0 0 1,0 0-1,0 0 0,0 0 1,4 14-1,-4-14 0,-6 17-1,0-4 1,-4 2 0,2 0 0,1 1 0,-1-2-1,1-2 1,3 2 0,0-1-1,2-2 1,4 1-1,1-2 0,1 2 0,2-1 0,-1 3 0,-1-1-1,2 2 1,-2-1 0,-2 2 0,0 0 0,-1 0 0,1 1 0,3 2 0,-2-2 0,2 1 0,2 1 0,4 1 0,0 2 0,4 4 1,1-1-1,3 3 0,6 4 1,7 2-1,5-1 0,6 0 0,5-1 1,7-1-1,5 0 0,7-3 1,2-1 0,9-2 0,5-1 1,6 1-1,6 1 0,9-3 0,8 1 0,8-3 0,5 0 0,3-2 0,6-1-1,2-3 1,7-2 0,3 0-1,0-1 1,7 1 0,5 0-1,4 1 0,3 1 0,8 6-1,1-3-1,2 6 0,5 0-1,2 1 1,0 1-2,4-2 3,3 0-1,5-4 2,1 1 1,7-4 0,2-1 0,1 0 0,8 0 1,0 3-1,-2-2 1,6 4-1,5-2 1,1 1-1,8-4 0,5 1 0,0-5 0,8-1 1,2-3-1,2 1 1,-1-3 0,4-1 2,-3 2-2,-2-1 0,-2 2 1,-1 0-1,1 0 0,-7 0-1,1 1 1,-5 0 0,0 2-1,-3-3 1,-3 0-1,-5-1 1,1-2-1,-9-2 1,-5-2 0,-4-1 0,-7 1 1,-3-2-1,1 2 1,-6 2 0,-1 0-1,-1 2 1,5 0-1,-3-1 0,-2 0-1,-3-1 0,-3-1 0,-5-2 0,-6-1 0,-3 0 1,-11 0-1,-7 1 0,-7-1 0,-8 1 0,-10-2 0,-6 0 0,-5 0 0,-8-1 0,-7 0 0,-3-2 0,-2 0 0,-6-1 0,-1 0 0,-6-1 0,-4-1 0,-3-2 1,-5-2-1,-2 0 0,-6-1 0,2-1 0,-4 1 0,-1-1 0,0 0 0,-2 0-1,-3-2 1,-2-3 0,-5-2 0,-4-4 1,-6-4-1,-4-2 1,-3-5 0,-3-3 0,0-2 0,-3-3 0,0-4 0,-2-3 0,3-5 0,-2-7 0,0-1 0,-4-7 1,1-4 0,-2-6 0,-2-3 0,-2-9 0,0-2 0,-2-5 0,-1-3-1,1-7-1,0-5 0,1-5 0,1-4 0,-1 0-1,2-3 1,0-4-1,1-5 0,-3 1 1,1-2 0,-4-1-1,-2-2 1,-1-2 0,-4 2 0,-1 3 0,-1-1-1,-2 1 1,0 1-1,2 1 1,0 3 0,0 2 0,2 0-1,-1 2 1,-1 3-1,0 5 1,0 5 0,-1 3-1,-1 3 0,1 5 1,-1 3 0,-1 7 0,0 2 0,0 6 0,0 4 1,0 6-2,0 6 1,0 6 0,-2 3 0,3 6 0,1 3 0,-1 2 0,-1 2 0,1 3 0,-2 2 0,0 4 0,0 4 0,-3 3 0,1 1 0,-2 3 0,1 4 1,0 2-2,-1 1 2,0 1-1,-3 0 1,2 2-2,-2 1 2,1 3-1,-2-1-1,-2 2 1,2 1 0,-1 1 0,2-1-1,-2 2 1,-2-2 0,-3-1 0,-2-5 0,-4-1 0,-5-3 0,-7-1 0,-8-3-1,-9-1 1,-8 0-1,-8 0 1,-10 2-1,-7 0 0,-7-1 0,-7 1 1,-5 2-1,-6-1 0,-8-2 1,-5-2-1,-9 3 1,-5 2-1,-10-1 2,-9 4-1,-6-1 0,-10 3 0,-7 2 0,-8 3 0,-7-2 0,-8-1 0,-6 0 0,-4-2 0,-9-1 0,-4 0 0,-4-2 0,-5 2 0,-3-2 0,-4 4 0,1 0 0,-2 1 0,2 1-1,-2 3 1,2-1 0,0-1-1,1 1 1,2-2-1,-3-3 0,-2 2 1,0-2-1,-2-3 0,-2 2 0,-2-1 0,-1 1 0,-3-2 0,0-4 0,1-1-1,0 2 1,-2 0 0,1-2 0,0 1 0,-2 1 1,-1 0 0,0 8-1,-5 5 1,1-3 0,2 5 0,3 1 0,5 3 0,7 1 0,10 0 0,12-1-1,11-2 1,12 0 0,13-3 1,7-2-1,9 2 0,9 1 1,1 2-1,10 1 1,6 5-1,1 0 0,5 4 0,1 2 0,10 0 0,1-1 0,7 0 0,-1-3 1,3-1-1,6-1 1,3-1-1,8-2 0,0 1 1,1 0-1,2 2 0,4 1 0,4 2 0,-3 1 0,6 1 0,3 0 1,5 2-1,6-1 0,9 1 0,9-1 0,9-2 1,9 1-2,6 0 1,7 0 0,3 0 0,2 0 0,5 0 0,0 1 0,0 1 0,2-1-1,9-5 1,-20 11 0,20-11-1,-14 13 1,14-13 0,-8 14-1,3-5 1,5-9-1,-2 17 1,2-7 0,0 3 0,2 3-5,-3 5-18,-4 5-1,-13-9 0,-4-3-1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14T19:11:57.29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4950 500 8,'-43'-18'9,"-1"1"-1,-8-1-1,-6 2-1,-4-1-2,-5 2-2,-9 0-1,-2 2 0,-7-4 0,-5 4-1,-5-1 0,-3 4 1,-4-3-1,-7 5 0,1 0 1,-3-2 1,-3 8-1,3-1 2,-5 4 0,0 2 0,0-1 0,-1 5 0,-1 5 0,1 7-1,-2-1-1,-4 1 0,2 4-1,-1 1 0,1 7 1,0-2-1,0 3 0,1 3 1,3 6-1,4 4 1,0 2 0,5 4-1,2 6 0,0 5 1,4 5 0,1 5 0,3 5 0,2 4 0,2 5 1,1 6 0,4-1 0,7 1 0,5 3 1,9 3-1,8 1-1,9-2 1,11 5 0,10-1-1,10 4 1,5 0-1,14 2 0,7-5 0,9-3 0,6 4 0,12-5 0,6 1 0,12-1 0,9-1 0,6-1 0,9 2-1,9 0 0,8-1 1,5 1 0,8 1 0,1 0 0,6-4 0,7 3 0,4-5 2,7 1-1,1-5-1,5-2 1,5-6 0,11-2-1,2-5 0,5-6 0,6-5-1,3-7 1,6-2 0,4-7 0,2-9 1,0-3-1,1-8 0,3-5 0,0-6 1,4-5-2,-2-9 1,2-9 0,-2-6-1,-1-6 1,-4-9-1,-1-8 1,-8-11-1,-3-9 1,-7-9 0,0-2-1,-5-11 0,-2-8 1,-7-6-1,-3-6 0,-1-4 1,-6-6-1,-10-4 0,-12-2 0,-10-6 0,-7-4 0,-9-4 0,-11-3 1,-9-1-2,-8-4 2,-6-2-1,-9 0 0,-10 1 0,-5 0 0,-11 2 0,-8 0 0,-14 3 0,-8 3 1,-14 2-2,-9 2 1,-7 1 0,-15-2 0,-6 6 0,-11 2-1,-8 2 0,-9 2 1,-10 2 0,-9 3 0,-9 8 0,-9 7 0,-11 2 0,-12 10-1,-9 7 1,-12 8-2,-6 7 2,-8 5-2,-6 5 2,-8 3-2,2 10 1,-4 0 0,-1 11-2,2 4-1,3 15-1,-4 4-9,5 15-14,5 9-1,-3 4 0,3 6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58:41.661"/>
    </inkml:context>
    <inkml:brush xml:id="br0">
      <inkml:brushProperty name="width" value="0.05292" units="cm"/>
      <inkml:brushProperty name="height" value="0.05292" units="cm"/>
      <inkml:brushProperty name="color" value="#92D050"/>
      <inkml:brushProperty name="fitToCurve" value="1"/>
    </inkml:brush>
  </inkml:definitions>
  <inkml:trace contextRef="#ctx0" brushRef="#br0">3 0 0,'0'0'1,"-3"12"-2,3-12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3:46.898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5315 289 7,'0'0'13,"0"0"0,7-9-1,-7 9 0,17-3-1,-5 3-1,3-2-1,2 3-1,2-3 0,4 3-1,1-2-1,6 2 0,0-3-1,5 3-1,5-3-1,5 3 0,4-2-1,5 2 0,1-2-1,3 2 1,1-1 0,2 1-1,0 0 1,2 1 0,0-1 0,3 3 0,5 1 0,2 2-1,7 2 0,4-1 0,4 1 0,4 0-1,4 0 1,5-1-1,1-1 1,1 0-1,0 0 1,-1 1-1,-3 0 1,1 1-1,-4-1 1,-3 0-1,-3-1 1,-4 1 0,-2-2 1,-2 0-1,0-1 0,1 1 0,2 0 0,3 1-1,4 0 1,5 1-1,3-2 1,6-2-1,0-2 1,3 0-1,-3-2 0,0-2 1,0 1-1,0-1 0,3 0 0,-2 1 0,0 0 1,-2 0-1,0-1 0,-3 0 0,-2-4 0,-9 0 0,-10-1 0,-8-2 0,-9 0 1,-10 1-1,-9-2 0,-7 2 0,-8 1 1,-6 2-1,-1 1 0,-3 1-1,-5 1 1,-1 0 0,-3 1 0,-11 1 0,15-1 0,-15 1 0,0 0 0,0 0 0,0 0-2,0 0-3,0 0-10,0 0-18,13 2 1,-2-13-3,7-13 1</inkml:trace>
  <inkml:trace contextRef="#ctx0" brushRef="#br0" timeOffset="1703">11668 33 13,'0'0'12,"0"0"-2,-6-9-2,6 9-2,0 0 0,0 0-1,10 2 1,-10-2 0,20 2 0,-3-1-1,4 2 0,10-1 0,7 1-1,4-1 1,12 3 0,5-3 0,7 1 0,1-1 1,10 1-1,-1-2-1,0 2 0,-6-4 0,1 1-1,-8-3 0,0 1 0,-4-2-1,-2 0 0,-6-3-1,0 3 0,-2 0 0,-4 0-1,3 1 1,-2 2 0,-4-1-1,-2 3 1,-3-1-1,-5 1 1,-2 0 0,-2 1 0,-7-1 0,-4 0 0,-6-1 1,0 0 0,-11 0 1,10 0-1,-10 0-1,0 0 0,0 0-2,0 0-3,0 0-13,-1 15-14,1-15-2,0 0-2,-13-29 2</inkml:trace>
  <inkml:trace contextRef="#ctx0" brushRef="#br0" timeOffset="3906">11 1396 5,'-5'9'21,"5"-9"2,-9 4 1,9-4-11,0 0-6,0 0 0,10 1 0,-1 2 0,3-5 1,8 5-1,4-5-1,10 5 0,4-4 0,14 3-1,7-4-1,15 2-1,4-2-1,11 1 1,1-1-1,3 0 0,0-1 1,0 2-1,-7-2 0,-6 2 0,-6-2 1,-7 2-1,-6-3-1,-3 1 1,-5 0-1,-3 0 1,-4 0-2,-3 1 1,-5-2-1,-4 3 1,-7-1-1,-4 2 0,-6 0 0,-7 0 1,-10 0 0,10 1 0,-10-1 0,0 0 1,0 0-1,0 0 0,0 0-1,0 0 1,0 0-1,0 0-1,0 0 0,0 0-2,0 0-2,0 0-11,10-3-20,7-4 0,4-14-1,7-18 1</inkml:trace>
  <inkml:trace contextRef="#ctx0" brushRef="#br0" timeOffset="5618">2899 1533 11,'0'0'14,"0"0"-5,0 0 0,-9-9 0,9 9 1,0 0-1,0 0 1,0 0 0,0 0-3,0 0-1,11-5-2,-11 5-1,23-5 0,-5 1 1,8 3 0,5-5 0,7 4 0,7-2 0,7 5-1,7-3 2,4 3-1,5-2-1,4 2 1,-3-2-1,8 2 0,-4-3 0,3 1-1,-3-1-1,2 2 1,-4-1-1,-1-1 1,-5 0-1,-6 2 0,-8-3 1,-4 1 0,-11-1-1,-4 0 1,-9-2 0,-3 2 0,-1-2-1,2-1 0,4 1 0,1-1 0,4 0-1,3 0 0,-1 0 1,-2 2-1,-3-2 2,-3 2-1,-10 1 1,-1 1 0,-13 2-1,0 0 1,9-4-1,-9 4 0,0 0 0,0 0-1,0 0 0,0 0 0,0 0 0,0 0 0,0 0 0,0 0 0,0 0 0,0 0 0,0 0 0,0 0 0,0 0-1,0 0 1,0 0-2,0 0 1,0 0-3,0 0 0,0 0-4,0 0-8,-3 17-19,3-17 0,-18 3-1,5-13 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17.00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351 0 6,'-17'4'9,"3"4"0,-2-2-1,-3 2 1,1 2 1,-2 3-1,3 2-2,-4 5-1,-1 7-1,-4 4 0,1 6-1,-3 5 0,2 3 0,-1-1-1,7 1-1,2-4 0,10-4-1,8-7 1,9-5 0,10-11 0,9-6-1,7-9 1,11-8 0,4-7 0,4-7 0,2-8 0,-4-2-1,-3-4 1,-6-1-1,-9 1 1,-7 2-1,-11 2 1,-5 5-1,-8 3 1,-7 6-1,-10 7-1,-10 8 0,-8 9 0,-9 7-1,-6 9-2,-5 3-2,3 7-4,3-5-1,11 3-1,15-11-1,19-5 2,10-14 1,20-6 2,8-7 3,13-7 3,0-3 3,5-2 1,-6 0-1,-5 4 1,-5 4-2,-9 4 1,-8 1-1,-9 5 1,-4 5 0,-9 3 2,0 0-1,0 0 1,0 0 1,0 0 0,-9 21-1,5-7 0,1 5-1,2 3 0,-1 7-1,3 5 0,1 7 0,0 5-1,2 9 0,-2 8 0,1 7 0,-4 6 0,1 0 1,-8 0-1,-1 0 0,-4-7 1,-6-5 0,-2-9 0,-6-6 0,-2-7 0,-6-4-1,-1-4 1,-2-4-1,-7-6-1,7-5 0,-9-6 0,5-7 0,-4-6-1,6-8 0,5-5-2,4-9-2,10-3-6,3-7-11,14-7-6,7-2 0,7-8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19.190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438 220 5,'14'-21'5,"-2"-1"1,2-2-1,-3 1-2,-1 2 1,-2 0 0,-4 2-1,-4 3 1,-4 0 0,-4 4 0,-3 3 0,-4 2-1,-5 0-1,-4 5 0,-2 2-1,-4 4-1,0 6 1,-3 3 0,-1 6 0,1 2 0,-1 5 1,3 3 1,0 0 0,4 2 0,0-3 0,-1-2-1,8-3 0,4-3-3,3-3-5,4-1-9,2-7-6,10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20.18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581 0 3,'0'0'5,"0"0"0,-11 4-1,11-4-1,-15 14-1,3-3 1,-2 4 1,-4 5-1,-1 3 1,-5 6 1,-3 6 0,-8 8 0,2 4 0,-2 6 0,2 5-1,0 4 1,1 1-2,6 3 1,2-5-1,9-2 0,2-4-1,6-5 0,1-3-1,8-4 0,4-7 0,6-3 0,6-5 0,3-3 0,10-7 0,2-4 1,7-9 0,2-5 0,-2-7 1,1-6-2,-1-9 1,-4-3 0,-11-6-1,-5-3 0,-9-1 0,-6 0-1,-8 2 1,-8 4 0,-8 5-1,-8 7 0,-4 7-1,-7 9 1,-9 7-1,-5 6 0,-3 7-2,-1 4-2,2 3-3,1 4-8,1-1-9,13 3 1,4-7-1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21.04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0 171 8,'13'-1'6,"4"-1"1,9 1 0,4-1-1,9 2-2,4-1 0,5 1 0,3 1 0,6-1 0,6 0 1,2-3-1,3 0 2,2-3-2,0 2 0,-1-1 0,-3 1-2,-10 1 2,-4 2-2,-10 2-1,-8 2 0,-6 1 0,-4 2 0,0 1 0,1 0 0,1 0 0,1-1 0,7 1 0,2-2 0,5-1 0,3 0 0,0-2 0,4 1 0,2-3-1,1-2 1,-2-1 2,2-1-1,-1-3 2,0-2-1,-4-4 1,1-1 0,-4 0-1,5 0 0,-5 3-1,4 0-1,-6 3-1,2 3-1,-1 2 0,-1 3 1,-2 1-1,1 0 0,-1 0 0,3 1 2,1-1-1,0 2 0,-43-3 0,74-2 0,-74 2-3,64-13-8,-64 13-15,42-30-3,-42 30 1,0-48-1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21.994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267 1984 8,'0'0'13,"-12"-6"-1,2 2-3,0 0-2,-5-2-1,1 1-2,-4-4 0,1-2 0,-2-6-1,-1-5-1,-1-8 0,3-7 0,-1-9 0,4-8-2,0-5 1,2-6-1,1-6 0,2-4 0,6-2 0,-1 0-1,5-2 0,2 2 0,2-2 1,2 4-1,0 2 0,6 4 1,2 3 0,-4 2 0,5 4 0,-1 4 0,0 3 1,-3 5-1,4 0 1,-7-1-1,-4 9 1,7 4 0,-7 0 0,-2 6 0,1 0 1,1 4 1,-1 0-1,0 11 0,0-7 0,0 5 0,-3 2-1,4 2 1,-2 1-2,-1 3 1,-1 9-1,2-12 1,-2 12-1,7-11 1,-7 11-1,21-14 0,-4 7 0,7 1 0,6 0-1,7 1 1,4 1-1,6 2 1,1 2 0,2 1-1,-2 3 1,4 0 1,-1 0-1,-1-1 1,1 1-1,-3 1 1,-2 1-1,-3 0 1,-1 0-1,-8 1 0,-4 1 1,-1 1-1,-4 1 1,2 0-1,1-2 1,6-2 0,4-3 0,4-3-1,5-1 1,3-3 0,1-2-1,1-1 1,-1-2 0,1 1 0,2 0-1,-2 0 1,-4 4-1,0 4 0,-5-1 0,-5 3 0,-5 1 0,-8 5 0,-4 1 0,-2 2 0,1 2 1,1-3-1,4 0 1,9 0 0,1-4 1,11-2-1,-3-3-1,5-2 2,-2-3-2,2 0 1,-8 0-1,-2 0 0,-6 2-1,-3 0 1,-7 2 0,-6 0-1,-4 3 1,-1-2 0,-11-1-1,16 5 1,-16-5 0,14 6-1,-5-3 1,4 1-1,-1 1 0,1 1 0,-1 0 0,1-2 0,-2-1 0,2 1 1,1-1-1,-4 1 1,3-3-1,0 2 0,-13-3 1,0 0 1,42 8-1,-42-8 0,0 0 0,0 0 0,48 21 1,-48-21 0,0 0-2,20 51 2,-20-51-2,17 54 2,-17-54-1,6 79 1,-8-37-1,8 4 0,-9 6 0,6 3 1,-1 1-1,-3-2-1,-1 6 1,-1 1 1,0 0-2,1-1 2,2 1-2,-1-1 1,1 2 0,2 1 0,3-5 0,5-2-1,1 1 1,-1-3-1,3-4 1,-6 2 0,1-1-1,0-1 1,-1-1 0,-5 0-2,-6-5 2,1-2-2,-5 0-1,8-42-7,-21 65-12,21-65-2,-29 45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7:19.69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-4 4 24,'0'0'13,"9"5"-1,-9-5-3,0 0-4,0 0-2,0 0 0,0 0-1,0 0 0,0 0 0,0 0 0,0 0 1,-9 10-1,9-10 2,0 0-3,5 14 2,-5-14 0,25 17 1,0-8-1,8-1-1,8-2 1,5 0-1,4-4 0,-2-1-1,-1-3 0,-6-1 0,-7-2 0,-3 1 0,-2 0 0,0 1 1,2-1-1,4 1 0,3-1 0,4 2-1,3 2 0,-3 0 0,-2 1 1,-5 3 1,-6-1-1,-5 3 2,-8-1 0,-1 4 0,-15-9 0,16 20 0,-9-10-1,4 3 0,3 1 0,10-1 0,8-3-1,9-1 1,4-6-1,7-3 0,4-6 0,3-3 0,-5-2 0,-4 0 0,-7-2 0,-5 3 1,-4 2-1,-2 3 0,-3 2 1,3 4-2,4 2 1,2 3-1,3 2 0,1 2 0,-1 3-1,-1-1 2,-1 2-1,-1-2 1,1 0-1,2 0 1,5-4 0,9-2-1,4-2 1,6-4-1,4-3 0,-2-4 0,-3-4 2,-5 0-2,-7-3 1,-8-1 0,-4 1 0,-3 0 0,-1 0 0,2 2 0,5 0 0,1 0-1,1 2 0,0-1 0,2 1 0,-5 2-1,-3 2 1,-7 1 1,-7 2-1,-5 3 0,-1 4 0,-2 4 0,-2 3 0,3 4 0,3 1 0,3 4 0,7-1 0,7 2 0,6-3 1,10-1-1,9-5 0,6-3 0,10-4 0,4-5 0,3-5 0,2-3 0,0-3 0,-3-2 0,-6-2 0,-5 1 0,-8 0 1,-3 3-1,-8 1 0,-3 2 0,-5 4 1,-5 2-1,-3 4 0,-1 1 0,0 2 0,-2 1 0,-1 0 0,-2-2 0,1 2 0,5-2 0,0 0 0,6-1 0,5-2 0,5-2 0,4 1-1,4-3 1,1-1 0,-1 1 0,-5-2 0,-7 1 1,-9 0 0,-8 0 1,-10 0-1,-7 2 0,-6-2 1,-11 4-2,11-1 1,-11 1-1,0 0 0,10 5-1,-10-5 1,0 0 0,11 3 1,-11-3-1,0 0 1,0 0 0,0 0 0,0 0-1,0 0 1,0 0-2,0 0-1,0 0-3,12 10-6,-12-10-16,0 15-1,0-15 0,-17-6-1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6:17.78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877 0 0,'0'0'2,"-16"16"-1,13-7-1,-5 0 0,6 1 1,2 0-1,0 0 2,0 1 1,0 1 0,-1 2 1,-1 4 0,1 4 1,-4 5-1,2 5 1,-7 8 1,0 7-1,-8 5 0,3 9 0,-4 7-1,1 4 0,-4 8 1,2 0-1,-2 5 1,2 3 0,-4 4 2,-4 8-1,-7 8 1,0 12-1,-7 7 0,-2 13-1,-3 7-1,6 4-1,0-3-2,6-4 1,2-12 0,8-6 2,2-10-1,3-7 1,0-14-1,2 2 0,-3-4 0,6 4 0,-3 3-2,5 2 0,2-1-1,8-1 0,-2 0 1,-4-5-1,9-6 1,-5-7 0,2-11 1,-5-9 0,-2-10 0,-1-8-1,11-44 0,-7 66 2,7-66-3,-12 43 0,12-43-3,0 0 1,0 0-4,0 0-6,0 0-9,0 0-3,0 0-1,0 0 1,0 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7:31.04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363 1260 3,'0'0'9,"0"0"1,0 0 0,0 0 1,0 0 0,0 0 1,1-9 0,-3 0 0,1-3-2,-3-7-2,0-6-2,-3-10-2,2-6-1,-2-10-1,1-6 0,-2-6 0,1-2 0,0-2 1,2 5 0,-2 2 0,0 9 0,1 5 0,2 11-1,0 7-1,1 7 0,2 6-2,3 0 1,-2 15-2,6-17 1,-6 17-3,11-14 0,-1 9-5,-3-4-3,3 2-9,-10 7-2,16-19 2,-11 7-1</inkml:trace>
  <inkml:trace contextRef="#ctx0" brushRef="#br0" timeOffset="941">109 438 34,'0'0'11,"0"0"-1,-9-6 0,9 6-11,-2-15-1,2 15 2,0-15 1,1 4 0,3-2 2,4-3 2,5-3-2,2-2 0,6-5-2,3-1-2,1-4 0,3-2 0,-2 1 1,-6 2 2,0 3 1,-6 4 3,-2 6-1,-5 2-1,-2 5 0,-5 10 0,0 0-2,0 0-1,0 0-2,0 0 1,10 2-1,-10-2 0,7 16 1,-1-2 0,4 4 1,1 3-1,3 6 1,4 2-1,2 4 0,2 3 1,3 0-1,1-1 0,0-3 1,-1-3-1,-1-2 0,-3-4 1,-1-5-2,-4-3 2,-4-4-2,-2-4 2,-10-7-2,12 10 2,-12-10-1,0 0 0,0 0 0,9 6 0,-9-6-1,0 0 1,0 0 1,0 0 0,0 0 0,0 0 1,0 0 1,0 0-1,0 0 0,0 0 1,0 0-1,0 0 0,-11-10-1,11 10 0,-15-16 0,6 5-2,-1-4 0,-1-2-1,-4-5-1,2-2-1,-3-5 0,-1 0 2,-2-3 0,-1-2 3,0 1 1,-3-2 1,4 0 1,-5 2 0,3 4-1,0 3-1,3 5-2,-1 3-1,-1 5-1,4 4 0,-1 4 0,4 5-1,-1 2 1,14-2-1,-16 14 1,13-4 1,2 4-1,1 3 1,1 4 1,-1 5-1,-2 3 2,-4 4-1,-4 4 1,-5 5 0,-7-1 2,-7 1-1,-2 2 1,-5-5 0,4-1 0,0-8 0,5-6-2,7-4-3,3-7-7,17-13-10,0 0-2,0 0 0,11-32-1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7:33.74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526 1176 18,'0'0'10,"0"0"3,0 0 1,0 0 0,0 0 0,-7-11-1,6-1-2,-5-12-2,5-4-1,-7-11-2,3-7-1,-1-14-2,0-4 0,-3-9 0,3-2 0,-3-3-1,-1 2 0,1 1 0,0 4-2,0 4 0,0 8 0,0 11-1,2 9 0,2 9-2,-2 6-3,5 11-3,-4 3-3,6 10-2,0 0-7,0 0-1,-9 13 0,9-13 3</inkml:trace>
  <inkml:trace contextRef="#ctx0" brushRef="#br0" timeOffset="351">268 119 11,'0'0'8,"-10"-12"-2,10 12 1,-4-13-5,4 13-2,-3-11 1,3 11 0,0 0 0,-13-8 3,3 13 1,-6 6 1,-4 7 0,-6 8-1,-2 7 0,-3 3 0,0 4 0,2-3 0,6 0 1,4-6-3,11-4-2,11-11-1,13-10-5,13-9-4,8-8 0,7-9 0,4-8 4,4-7 3,-4-5 4,-7-6 4,-3 4 5,-14-1 4,-3 7 2,-11 1-2,1 10-3,-8 5-4,2 6-4,-5 14-2,0 0-3,0 0-1,14 15 1,-2 7-2,3 3 1,6 8 1,4 3 0,7 3 1,5 1 0,4-3 1,4-1-1,1-3 1,-2-3-1,-1-5 0,-7-3 1,-5-5 1,-6-3 0,-10-5 0,-4-3 0,-11-6 0,0 0 0,0 0 0,0 0 0,0 0-1,0 0 0,0 0 0,0 0-1,0 0 1,0 0-1,0 0-2,0 0-2,0 0-5,0 0-3,0 0-6,0 0-2,-7 12-4,7-12 1,-17 2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6:31.39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227 165 8,'0'0'3,"-16"-1"-1,7 1-1,0 0-4,-3-2-1,2 2 3,10 0 1,-16-1 3,16 1 2,-11 0 3,11 0-1,0 0 3,0 0-4,0 0-4,0 0-4,0 0-5,9-2-2,2 2-2,-1-2 1,2 1 3,1 0 6,-2-1 6,1 1 4,-12 1 2,13-3-2,-13 3-9,0 0 0,0 0-4,6-12-4</inkml:trace>
  <inkml:trace contextRef="#ctx0" brushRef="#br0" timeOffset="521">85 137 3,'0'0'5,"0"0"-1,-10-5 0,10 5-1,-14-2 1,14 2-1,-12-3 1,12 3 0,-15-5 1,15 5 0,-13-4 1,13 4 0,-10-5 0,10 5-1,0 0 0,-12-5-1,12 5 0,0 0-1,0 0 0,0 0-2,0 0-1,0 0-1,0 0 0,0 0 1,0 0-2,0 0 2,22 3 2,-8-3-2,3 2 2,9-2 1,4 2 1,3-3 1,4 1 1,7-4 0,0 1 0,14-5-1,10 2 0,7-2-2,2-1 0,9 1-1,2-1-1,6 2 0,4 2-2,-5-1 2,1 2 0,-5 1 0,3 0-1,-5 0 1,-4 1 1,-9-2 1,-6 2 0,-11-2 0,-8 4 0,-14-4 1,-10 4 0,-9-2 0,-2 1 0,-14 1-1,0 0-2,0 0 1,0 0-1,0 0 0,0 0-1,0 0 1,0 0-1,0 0 0,0 0 0,0 0 0,0 0 0,0 0-1,0 0-1,0 0-8,0 0-15,-16 10-1,-5-17 0,-3-5-2</inkml:trace>
  <inkml:trace contextRef="#ctx0" brushRef="#br0" timeOffset="5288">2423 36 20,'0'0'10,"0"0"-1,0 0-2,0 0-5,0 0-1,0 0 1,0 0 1,0 0 1,0 0 1,0 0 2,9 2 0,-9-2-1,16-1 2,-3-1-3,8 2-1,5-2 0,7 2 0,5-2-1,8 1-1,5-1 0,4 1 0,3-2 1,4 0-1,4 1 0,1 0 0,0-1 0,0 3-1,-2-1 1,-4 2 0,-7 0 0,-4 2 0,-10 0 0,-4 1 0,-12-2 2,-3 2-1,-11-4 1,0 3 0,-10-3 0,0 0 0,0 0-1,0 0 1,0 0-1,0 0-1,0 0-1,0 0 0,0 0 0,0 0-1,0 0 0,0 0-2,0 0-2,0 0-8,0 0-13,10-1-1,-10 1-2,13-34 1</inkml:trace>
  <inkml:trace contextRef="#ctx0" brushRef="#br0" timeOffset="7050">633 1273 18,'-6'11'15,"6"-11"1,-5-18 1,5 1-4,0-11 1,2-4-4,0-12-1,5-4 0,1-12-3,4-1 0,-1-10-1,4-2 0,-1-3-2,2 2 0,-1 0-1,-1 5-2,-2 7 1,0 4 0,-2 10-1,-4 10 0,0 12-3,-5 4-8,5 12-10,-6 10-1,-5-9-3,-6 9 2</inkml:trace>
  <inkml:trace contextRef="#ctx0" brushRef="#br0" timeOffset="7351">396 477 61,'-11'19'17,"6"-8"2,5-11-2,15-8-15,8-3-2,9-8 0,10-4 1,9-12-1,9-1 2,4-8 0,2 2 1,-7-1 2,-6 7-1,-8 2 1,-7 9-1,-13 7 0,-5 6 0,-8 6-2,-1 8-2,0 9 0,-3 7-1,2 8 1,0 6-1,2 5 1,3 7-1,1 2 1,2 2 0,0 2 0,1-1-1,1 0 1,-1-5-1,0-3 0,-4-4 1,-1-7 1,-5-4-1,-3-8 1,0-6 0,-6-12-1,4 12 1,-4-12-5,0 0-11,-1 11-7,1-11-2,-3-21 0,4-7-1</inkml:trace>
  <inkml:trace contextRef="#ctx0" brushRef="#br0" timeOffset="8142">3844 1216 20,'0'0'9,"-9"15"1,9-15-2,0 0-2,-9 4 1,9-4 4,-12-2 1,2-6 3,10 8-1,-18-23 2,8 7-3,-7-14-3,-1 0-2,-6-14-4,4-4-1,-9-9-2,-2-5 0,-3-4-1,-5-5-1,0 1 1,0 0 0,-2 5 0,2 5 0,3 5 0,3 6 0,4 6 0,5 9 0,3 8 0,6 5-1,3 6-1,3 3 1,9 12-2,-9-9 0,9 9 1,0 0-1,0 0 1,0 0 0,0 0 1,0 0 0,0 0 1,0 0 0,0 0 0,0 0 0,3-10-1,-3 10 1,0 0-1,0 0 1,0 0-1,0 0 1,-9-9-1,9 9 1,0 0-1,0 0 1,0 0-1,0 0 0,0 0-1,0 0 0,-11 15 0,6 3 0,1 7 0,-4 4 1,-1 8 1,-2 4 0,1 1 1,-1 3 0,2-5 0,2-5 0,2-3 0,2-6-2,3-5-1,5-7-1,-1-5 0,-4-9 0,12-6 0,-7-6 2,-2-8 1,-1-5 2,-2-8 2,-1-2 0,-2-7 0,0-1 0,0-3-2,2 1 0,1 2-2,0 3 0,3 4 0,0 6 0,1 4-1,1 8 0,1 8 0,-6 10 0,18-3 1,-3 10-1,5 7 1,2 3 0,8 9 0,5 5 1,4 5 0,2 2 0,2 2 0,-1 0-1,-2 2 1,-1-1-1,-3-5 0,-4-2 1,-2-3-1,-4-1 0,-6-5-1,-1-3 1,-1-4 0,-5-3 0,-7-6 0,-6-9 2,9 12-1,-9-12 1,0 0-3,0 0-8,0 0-12,0 0 0,-11-23-2,7-6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6:41.215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1370 2067 31,'8'10'13,"-8"-10"0,0 0 0,10 1-9,-10-1-4,10 1-1,-10-1 1,10 1 1,-10-1 1,0 0 1,10 2 0,-10-2 2,0 0 0,0 0 0,0 0 1,0 0-2,0 0 0,0 0 0,0 0 0,0 0-1,0 0-1,0 0 0,0 0-1,0 0 1,0 0-2,0 0 1,0 0-1,0 0 1,0 0-1,0 0 0,0 0 0,0 0-1,0 0 2,0 0-1,0 0 0,0 0 1,0 0 0,0 0 0,13-4-1,-13 4 1,20-2 0,-6 1-1,4 0 1,1 1-1,4-1 0,1 1 0,0-1 0,0 0 0,3 0 0,1-1 0,4 1 0,3-1 0,3 1 0,4-1 0,7 1 0,5-1 0,4 2 0,4 0 1,7 2-1,5 0 0,6 1 0,4 0 1,5 0-1,5 0 1,9 1 0,8 0-1,5 2 0,3 1 1,5-1-1,5 0 0,1 0 0,-1-2 1,-5-2 1,-5 0 0,-10-6 1,-5 1 0,-10-3 0,-8 1 0,-13 0 0,-7 3-1,-12 0-1,-8 1 0,-10 2-1,-9 0 0,-7 0 1,-7 2-1,-13-3 0,13 2 1,-13-2-1,0 0 0,0 0-1,0 0-2,0 0-5,-20 1-13,11-1-4,-7-13-2,1-5 1,-6-13 1</inkml:trace>
  <inkml:trace contextRef="#ctx0" brushRef="#br0" timeOffset="1503">1693 1165 13,'-32'-12'13,"-3"-1"1,-3-3 0,2-4 0,-6-3-2,-4-3 1,-6-6-4,-2-3-2,-5-6-3,-3-4-1,-6-4-2,-2 2 0,0-6 0,4 2 0,1-1 0,3 1 0,2-1 1,5 3 0,4 0-1,1 3 1,3 0-1,1 4 0,0 1 0,5 5 0,3 1-1,3 4 0,6 2 0,3 2 0,4 3 0,7 5 0,2 2-1,3 3-2,10 14-4,-10-15-5,10 15-4,0 0-5,-13 6 1,13-6 0,-16 5 0</inkml:trace>
  <inkml:trace contextRef="#ctx0" brushRef="#br0" timeOffset="1993">56 122 0,'10'-5'5,"-10"5"1,14-5 1,-14 5 1,0 0 1,4 9 0,-6 3-2,0 2-2,-1 7-3,-1 6-1,0 3-1,-1 7 1,-4 3 1,2 1 0,-1-2 2,-1-5 1,2-2 2,-2-10 2,3 1 0,-3-12 0,8-2 0,1-9-1,0 0-3,0 0-6,15-17-5,3 0-5,0-11-3,4-2-1,-2-8 5,-1-3 2,-1-4 5,-8 1 6,-3 3 4,-7 1 4,0 7 4,-4 3-3,3 5-3,-1 2-4,1 7-2,0 0-2,2 6-1,-1 1 0,0 9-1,2-10 1,-2 10-1,0 0 0,0 0-1,0 0 1,13 12 0,-1-2 0,7 1 1,8 4 1,8 2 0,8 0 1,7 2 0,4-4 0,3 3 0,-1-4 0,-6 1 0,-4-4 0,-4 0-1,-11-1 0,-4-2 1,-8-3 0,-3 1 0,-7-3 0,1-1-1,-10-2-2,0 0-13,0 0-7,-10-20-1,-5-12-2,-7-20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F368762C-0994-40EE-9D94-DDAB8205F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58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nford.edu/~jurafsky/cl01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cis.upenn.edu/~ace" TargetMode="External"/><Relationship Id="rId4" Type="http://schemas.openxmlformats.org/officeDocument/2006/relationships/hyperlink" Target="http://www.icsi.berkeley.edu/~framenet/" TargetMode="Externa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784A0-18F5-4369-B95F-36E8F2F4FD5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B809E-3ACA-4737-A033-2BB0C3CC89D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Pragmatic processing adjusts a meaning in light of the current context</a:t>
            </a:r>
          </a:p>
          <a:p>
            <a:pPr lvl="2" eaLnBrk="1" hangingPunct="1"/>
            <a:r>
              <a:rPr lang="en-GB" smtClean="0"/>
              <a:t>Look at complete dialogues, not individual sentences.</a:t>
            </a:r>
          </a:p>
          <a:p>
            <a:pPr lvl="2" eaLnBrk="1" hangingPunct="1"/>
            <a:r>
              <a:rPr lang="en-GB" smtClean="0"/>
              <a:t>Look at general context (ie, user’s task, location, background)</a:t>
            </a:r>
          </a:p>
          <a:p>
            <a:pPr eaLnBrk="1" hangingPunct="1"/>
            <a:r>
              <a:rPr lang="en-US" smtClean="0"/>
              <a:t>Part of the meaning of a sentence does not come from the parts of the sentence itself or</a:t>
            </a:r>
          </a:p>
          <a:p>
            <a:pPr eaLnBrk="1" hangingPunct="1"/>
            <a:r>
              <a:rPr lang="en-US" smtClean="0"/>
              <a:t>the way they are combined. Study of language used in context</a:t>
            </a:r>
          </a:p>
          <a:p>
            <a:pPr eaLnBrk="1" hangingPunct="1"/>
            <a:r>
              <a:rPr lang="en-US" smtClean="0"/>
              <a:t>It comes from world knowledge or from inferences based on tacit conversational rules</a:t>
            </a:r>
          </a:p>
          <a:p>
            <a:pPr eaLnBrk="1" hangingPunct="1"/>
            <a:r>
              <a:rPr lang="en-US" smtClean="0"/>
              <a:t>Context: beliefs, attitudes, physical environment, previous discourse/dialog</a:t>
            </a:r>
          </a:p>
          <a:p>
            <a:pPr lvl="2" eaLnBrk="1" hangingPunct="1"/>
            <a:endParaRPr lang="en-GB" smtClean="0"/>
          </a:p>
          <a:p>
            <a:pPr eaLnBrk="1" hangingPunct="1"/>
            <a:r>
              <a:rPr lang="en-GB" smtClean="0"/>
              <a:t>Even fuzzier than semantics...</a:t>
            </a:r>
          </a:p>
          <a:p>
            <a:pPr lvl="2" eaLnBrk="1" hangingPunct="1"/>
            <a:r>
              <a:rPr lang="en-GB" smtClean="0"/>
              <a:t>Study individual phenomena</a:t>
            </a:r>
          </a:p>
          <a:p>
            <a:pPr lvl="3" eaLnBrk="1" hangingPunct="1"/>
            <a:r>
              <a:rPr lang="en-GB" smtClean="0"/>
              <a:t>No general theories, which may be a plus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Context. Mutual knowledge, physical context</a:t>
            </a:r>
          </a:p>
          <a:p>
            <a:pPr eaLnBrk="1" hangingPunct="1"/>
            <a:r>
              <a:rPr lang="en-US" smtClean="0"/>
              <a:t>Has Mary left?</a:t>
            </a:r>
          </a:p>
          <a:p>
            <a:pPr eaLnBrk="1" hangingPunct="1"/>
            <a:r>
              <a:rPr lang="en-US" smtClean="0"/>
              <a:t>Semantic analysis is the process of taking in some linguistic input and assigning a meaning representation to it.</a:t>
            </a:r>
          </a:p>
          <a:p>
            <a:pPr lvl="1" eaLnBrk="1" hangingPunct="1"/>
            <a:r>
              <a:rPr lang="en-US" smtClean="0"/>
              <a:t>There a lot of different ways to do this that make more or less (or no) use of syntax</a:t>
            </a:r>
          </a:p>
          <a:p>
            <a:pPr lvl="1" eaLnBrk="1" hangingPunct="1"/>
            <a:r>
              <a:rPr lang="en-US" smtClean="0"/>
              <a:t>We’re going to start with the idea that syntax does matter</a:t>
            </a:r>
          </a:p>
          <a:p>
            <a:pPr lvl="2" eaLnBrk="1" hangingPunct="1"/>
            <a:r>
              <a:rPr lang="en-US" smtClean="0"/>
              <a:t>The compositional rule-to-rule approach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5BE89-1C80-4D89-A9C2-BD4AAAC52A4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Can we meet on </a:t>
            </a:r>
            <a:r>
              <a:rPr lang="en-US" dirty="0" err="1" smtClean="0"/>
              <a:t>tue</a:t>
            </a:r>
            <a:r>
              <a:rPr lang="en-US" dirty="0" smtClean="0"/>
              <a:t>?</a:t>
            </a:r>
          </a:p>
          <a:p>
            <a:pPr eaLnBrk="1" hangingPunct="1"/>
            <a:r>
              <a:rPr lang="en-US" dirty="0" smtClean="0"/>
              <a:t>I am going to SFU on Tue.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time is it?</a:t>
            </a:r>
          </a:p>
          <a:p>
            <a:pPr eaLnBrk="1" hangingPunct="1"/>
            <a:r>
              <a:rPr lang="en-US" dirty="0" smtClean="0"/>
              <a:t>The garbage truck just left.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Context. Mutual knowledge, physical context</a:t>
            </a:r>
          </a:p>
          <a:p>
            <a:pPr eaLnBrk="1" hangingPunct="1"/>
            <a:r>
              <a:rPr lang="en-US" dirty="0" smtClean="0"/>
              <a:t>Has Mary left?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Semantic analysis is the process of taking in some linguistic input and assigning a meaning representation to it.</a:t>
            </a:r>
          </a:p>
          <a:p>
            <a:pPr lvl="1" eaLnBrk="1" hangingPunct="1"/>
            <a:r>
              <a:rPr lang="en-US" dirty="0" smtClean="0"/>
              <a:t>There a lot of different ways to do this that make more or less (or no) use of syntax</a:t>
            </a:r>
          </a:p>
          <a:p>
            <a:pPr lvl="1" eaLnBrk="1" hangingPunct="1"/>
            <a:r>
              <a:rPr lang="en-US" dirty="0" smtClean="0"/>
              <a:t>We’re going to start with the idea that syntax does matter</a:t>
            </a:r>
          </a:p>
          <a:p>
            <a:pPr lvl="2" eaLnBrk="1" hangingPunct="1"/>
            <a:r>
              <a:rPr lang="en-US" dirty="0" smtClean="0"/>
              <a:t>The compositional rule-to-rule approach</a:t>
            </a:r>
          </a:p>
          <a:p>
            <a:pPr eaLnBrk="1" hangingPunct="1"/>
            <a:r>
              <a:rPr lang="en-US" dirty="0" smtClean="0"/>
              <a:t>MOTIVATIONs </a:t>
            </a:r>
          </a:p>
          <a:p>
            <a:pPr eaLnBrk="1" hangingPunct="1"/>
            <a:r>
              <a:rPr lang="en-US" dirty="0" smtClean="0"/>
              <a:t>-for some applications it is enough (e.g., question answering)</a:t>
            </a:r>
          </a:p>
          <a:p>
            <a:pPr eaLnBrk="1" hangingPunct="1"/>
            <a:r>
              <a:rPr lang="en-US" dirty="0" smtClean="0"/>
              <a:t>- Produce input for further analysis (processing extended discourses and dialogs)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54051-3165-4252-9DA4-79CBD37E8A3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It is not difficult to see that in understanding such an exchange we make a great</a:t>
            </a:r>
          </a:p>
          <a:p>
            <a:pPr eaLnBrk="1" hangingPunct="1"/>
            <a:r>
              <a:rPr lang="en-CA" smtClean="0"/>
              <a:t> number of detailed (Pragmatic) inferences about the nature of the context in which  it occured</a:t>
            </a:r>
          </a:p>
          <a:p>
            <a:pPr eaLnBrk="1" hangingPunct="1"/>
            <a:r>
              <a:rPr lang="en-CA" smtClean="0"/>
              <a:t>This will serve to clarify the general nature of the phenomena pragmatics is concerned with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0E242D-AED2-4332-BB94-67C4A149CFC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C717DD-1329-475B-8DCD-AC1F4109F2C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The first utterance is not a Y/N question (like “can you run for more than 1 hour)</a:t>
            </a:r>
          </a:p>
          <a:p>
            <a:pPr eaLnBrk="1" hangingPunct="1"/>
            <a:r>
              <a:rPr lang="en-CA" smtClean="0"/>
              <a:t>It would be strikingly uncooperative if B were to say yes (meaning just ‘yes I am able to come’)</a:t>
            </a:r>
          </a:p>
          <a:p>
            <a:pPr eaLnBrk="1" hangingPunct="1"/>
            <a:r>
              <a:rPr lang="en-CA" smtClean="0"/>
              <a:t>B knows that A knows that  B is capable to go there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D85F6-8E6B-40C6-8064-CED62A0D7D7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In requesting A ….. It is possible for B to come, thinks B is not already there, B was not about to come anyway…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58542-E681-48F0-9022-8D22713910E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Reference to space and time with respect to space and time of speaking (context)</a:t>
            </a:r>
          </a:p>
          <a:p>
            <a:pPr eaLnBrk="1" hangingPunct="1"/>
            <a:r>
              <a:rPr lang="en-CA" smtClean="0"/>
              <a:t>Come, go, here and now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C75C4-9359-464C-B48C-5D6DF6ECC69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dirty="0" smtClean="0"/>
              <a:t>Anything missing? What about an hypertext?</a:t>
            </a:r>
          </a:p>
          <a:p>
            <a:pPr eaLnBrk="1" hangingPunct="1"/>
            <a:r>
              <a:rPr lang="en-CA" dirty="0" smtClean="0"/>
              <a:t>Synchronous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vs</a:t>
            </a:r>
            <a:r>
              <a:rPr lang="en-CA" baseline="0" dirty="0" smtClean="0"/>
              <a:t> Asynchronous conversations</a:t>
            </a:r>
            <a:endParaRPr lang="en-CA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091C73-5744-4882-A2B4-2028DAF5DF0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Monologue and dialogue both involve interpreting</a:t>
            </a:r>
          </a:p>
          <a:p>
            <a:pPr lvl="1" eaLnBrk="1" hangingPunct="1"/>
            <a:r>
              <a:rPr lang="en-US" smtClean="0"/>
              <a:t>Information status</a:t>
            </a:r>
          </a:p>
          <a:p>
            <a:pPr lvl="1" eaLnBrk="1" hangingPunct="1"/>
            <a:r>
              <a:rPr lang="en-US" smtClean="0"/>
              <a:t>Coherence issues</a:t>
            </a:r>
          </a:p>
          <a:p>
            <a:pPr lvl="1" eaLnBrk="1" hangingPunct="1"/>
            <a:r>
              <a:rPr lang="en-US" smtClean="0"/>
              <a:t>Reference resolution</a:t>
            </a:r>
          </a:p>
          <a:p>
            <a:pPr lvl="1" eaLnBrk="1" hangingPunct="1"/>
            <a:r>
              <a:rPr lang="en-US" smtClean="0"/>
              <a:t>Speech acts, implicature, intentionality</a:t>
            </a:r>
          </a:p>
          <a:p>
            <a:pPr eaLnBrk="1" hangingPunct="1"/>
            <a:r>
              <a:rPr lang="en-US" smtClean="0"/>
              <a:t>Dialogue involves managing</a:t>
            </a:r>
          </a:p>
          <a:p>
            <a:pPr lvl="1" eaLnBrk="1" hangingPunct="1"/>
            <a:r>
              <a:rPr lang="en-US" smtClean="0"/>
              <a:t>Turn-taking</a:t>
            </a:r>
          </a:p>
          <a:p>
            <a:pPr lvl="1" eaLnBrk="1" hangingPunct="1"/>
            <a:r>
              <a:rPr lang="en-US" smtClean="0"/>
              <a:t>Grounding and repairing misunderstandings</a:t>
            </a:r>
          </a:p>
          <a:p>
            <a:pPr lvl="1" eaLnBrk="1" hangingPunct="1"/>
            <a:r>
              <a:rPr lang="en-US" smtClean="0"/>
              <a:t>Initiative and confirmation strategies</a:t>
            </a:r>
          </a:p>
          <a:p>
            <a:pPr lvl="1" eaLnBrk="1" hangingPunct="1"/>
            <a:r>
              <a:rPr lang="en-US" smtClean="0"/>
              <a:t>Transition Relevance Places (generally utterance boundaries)</a:t>
            </a:r>
          </a:p>
          <a:p>
            <a:pPr lvl="1" eaLnBrk="1" hangingPunct="1"/>
            <a:r>
              <a:rPr lang="en-US" smtClean="0"/>
              <a:t>But single utterances may be spread over several turns…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0EF59-C65F-4198-B3E2-28BECC248D5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D08CB-B7EC-4197-8D82-6604A479A70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Stand-alone with minimal assumptions on what information will be provided by other processes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CA" smtClean="0"/>
              <a:t>IR and extremely broad field (not just text)</a:t>
            </a:r>
          </a:p>
          <a:p>
            <a:pPr eaLnBrk="1" hangingPunct="1"/>
            <a:r>
              <a:rPr lang="en-CA" smtClean="0"/>
              <a:t>Today we’ll cover only a specific case in which user’s needs are expressed as words </a:t>
            </a:r>
          </a:p>
          <a:p>
            <a:pPr eaLnBrk="1" hangingPunct="1"/>
            <a:r>
              <a:rPr lang="en-CA" smtClean="0"/>
              <a:t>and documents are expressed in terms of the word they contains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89A156-2189-41D4-8D61-49E8C66565C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latin typeface="Comic Sans MS" pitchFamily="66" charset="0"/>
              </a:rPr>
              <a:t>Presence of (domain specific) discourse markers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 dirty="0" smtClean="0">
                <a:latin typeface="Comic Sans MS" pitchFamily="66" charset="0"/>
              </a:rPr>
              <a:t>News “good evening, I am.., joining us now is…”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 dirty="0" smtClean="0">
                <a:latin typeface="Comic Sans MS" pitchFamily="66" charset="0"/>
              </a:rPr>
              <a:t>Real estate ads: is previous word phone number?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0387E2-3FC6-4BDF-B930-3E61A63B397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Which one is more clear?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673EA6-AE1E-4A2E-93E8-8F4E02B3799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Coherence relations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9AAA4-B637-4035-9783-6CB7338AE745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Problems: cue phrases are ambiguous and most relations are implicit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D. Marcu, The theory and Practice of Discourse Parsing and Summarization – MIT 2000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Parser based on corpus analysis: cue phrases, cohesion (lexical one clause talks about veggie the other about carrots -&gt; Elaboration)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Chart parser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Elaboration</a:t>
            </a:r>
            <a:r>
              <a:rPr lang="en-US" smtClean="0"/>
              <a:t> (set/member, class/instance/whole/part…)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Contrast</a:t>
            </a:r>
            <a:r>
              <a:rPr lang="en-US" smtClean="0"/>
              <a:t>: multinuclear Canada has excellent welfare whereas in the US you have to rely on yourself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Condition</a:t>
            </a:r>
            <a:r>
              <a:rPr lang="en-US" smtClean="0"/>
              <a:t>:  Sat presents precondition for N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Purpose</a:t>
            </a:r>
            <a:r>
              <a:rPr lang="en-US" smtClean="0"/>
              <a:t>: Sat presents goal of the activity in N (J wants to learn French. He went to Quebec for 6 months)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Sequence</a:t>
            </a:r>
            <a:r>
              <a:rPr lang="en-US" smtClean="0"/>
              <a:t>: multinuclear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B2EDB9-B398-456A-8E07-EA4E941C0089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how do we interpret these?</a:t>
            </a:r>
          </a:p>
          <a:p>
            <a:pPr eaLnBrk="1" hangingPunct="1"/>
            <a:r>
              <a:rPr lang="en-GB" dirty="0" smtClean="0"/>
              <a:t>Generics I saw no less than 6 Ferraris today. They are the coolest cars.</a:t>
            </a:r>
          </a:p>
          <a:p>
            <a:pPr eaLnBrk="1" hangingPunct="1"/>
            <a:r>
              <a:rPr lang="en-US" dirty="0" smtClean="0"/>
              <a:t>Any conceivable NLP application requires methods for determining the denotation of pronouns and related expressions</a:t>
            </a:r>
          </a:p>
          <a:p>
            <a:pPr eaLnBrk="1" hangingPunct="1"/>
            <a:r>
              <a:rPr lang="en-US" dirty="0" smtClean="0"/>
              <a:t>In the end, just about any knowledge shared by the discourse participants might be necessary to resolve a reference</a:t>
            </a:r>
          </a:p>
          <a:p>
            <a:pPr eaLnBrk="1" hangingPunct="1"/>
            <a:r>
              <a:rPr lang="en-US" dirty="0" smtClean="0"/>
              <a:t>Practical algorithms relay on very specific domain independent knowledge</a:t>
            </a:r>
          </a:p>
          <a:p>
            <a:pPr eaLnBrk="1" hangingPunct="1"/>
            <a:r>
              <a:rPr lang="en-US" b="1" dirty="0" smtClean="0"/>
              <a:t>For  illustration we will focus on pronoun resolution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F370F0-27AE-460C-9A16-9A25A2100CF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how do we interpret these?</a:t>
            </a:r>
          </a:p>
          <a:p>
            <a:pPr eaLnBrk="1" hangingPunct="1"/>
            <a:r>
              <a:rPr lang="en-GB" dirty="0" smtClean="0"/>
              <a:t>Indefinite: introduce entity new to the hearer</a:t>
            </a:r>
          </a:p>
          <a:p>
            <a:pPr eaLnBrk="1" hangingPunct="1"/>
            <a:r>
              <a:rPr lang="en-GB" dirty="0" smtClean="0"/>
              <a:t>Definite: an entity that is identifiable</a:t>
            </a:r>
            <a:r>
              <a:rPr lang="en-GB" baseline="0" dirty="0" smtClean="0"/>
              <a:t> by the reader</a:t>
            </a:r>
          </a:p>
          <a:p>
            <a:pPr eaLnBrk="1" hangingPunct="1"/>
            <a:r>
              <a:rPr lang="en-GB" baseline="0" dirty="0" smtClean="0"/>
              <a:t>Pronouns: require referent to have a high degree of salience</a:t>
            </a:r>
            <a:endParaRPr lang="en-GB" dirty="0" smtClean="0"/>
          </a:p>
          <a:p>
            <a:pPr eaLnBrk="1" hangingPunct="1"/>
            <a:r>
              <a:rPr lang="en-GB" dirty="0" smtClean="0"/>
              <a:t>This / that indicate literal</a:t>
            </a:r>
            <a:r>
              <a:rPr lang="en-GB" baseline="0" dirty="0" smtClean="0"/>
              <a:t> or metaphorical closeness / distance</a:t>
            </a:r>
            <a:endParaRPr lang="en-GB" dirty="0" smtClean="0"/>
          </a:p>
          <a:p>
            <a:pPr eaLnBrk="1" hangingPunct="1"/>
            <a:r>
              <a:rPr lang="en-GB" dirty="0" err="1" smtClean="0"/>
              <a:t>Inferrables</a:t>
            </a:r>
            <a:r>
              <a:rPr lang="en-GB" dirty="0" smtClean="0"/>
              <a:t> “ I almost bought a new car today, but &lt;a door&gt; had a dent and &lt;the engine&gt; was too noisy”</a:t>
            </a:r>
          </a:p>
          <a:p>
            <a:pPr eaLnBrk="1" hangingPunct="1"/>
            <a:r>
              <a:rPr lang="en-GB" dirty="0" smtClean="0"/>
              <a:t>Generics I saw no less than 6 Ferraris today. They are the coolest cars.</a:t>
            </a:r>
          </a:p>
          <a:p>
            <a:pPr eaLnBrk="1" hangingPunct="1"/>
            <a:r>
              <a:rPr lang="en-US" dirty="0" smtClean="0"/>
              <a:t>Any conceivable NLP application requires methods for determining the denotation of pronouns and related expressions</a:t>
            </a:r>
          </a:p>
          <a:p>
            <a:pPr eaLnBrk="1" hangingPunct="1"/>
            <a:r>
              <a:rPr lang="en-US" dirty="0" smtClean="0"/>
              <a:t>In the end, just about any knowledge shared by the discourse participants might be necessary to resolve a reference</a:t>
            </a:r>
          </a:p>
          <a:p>
            <a:pPr eaLnBrk="1" hangingPunct="1"/>
            <a:r>
              <a:rPr lang="en-US" dirty="0" smtClean="0"/>
              <a:t>Practical algorithms relay on very specific domain independent knowledge</a:t>
            </a:r>
          </a:p>
          <a:p>
            <a:pPr eaLnBrk="1" hangingPunct="1"/>
            <a:r>
              <a:rPr lang="en-US" dirty="0" smtClean="0"/>
              <a:t>For  illustration we will focus on pronoun resolution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BB813-7135-460D-9BFE-15EA1A6BB4ED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1" smtClean="0">
                <a:solidFill>
                  <a:schemeClr val="accent2"/>
                </a:solidFill>
              </a:rPr>
              <a:t>?? Achieve 80-85% accuracy for many genres ??</a:t>
            </a:r>
          </a:p>
          <a:p>
            <a:pPr eaLnBrk="1" hangingPunct="1"/>
            <a:r>
              <a:rPr lang="en-GB" b="1" smtClean="0">
                <a:solidFill>
                  <a:schemeClr val="accent2"/>
                </a:solidFill>
              </a:rPr>
              <a:t>Binding: reflexives must corefer with subject of the most immediate clause that contains it</a:t>
            </a:r>
          </a:p>
          <a:p>
            <a:pPr eaLnBrk="1" hangingPunct="1"/>
            <a:r>
              <a:rPr lang="en-GB" b="1" smtClean="0">
                <a:solidFill>
                  <a:schemeClr val="accent2"/>
                </a:solidFill>
              </a:rPr>
              <a:t>Whereas non reflexives cannot corefer with that subject</a:t>
            </a:r>
            <a:endParaRPr lang="en-US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94D73A-021D-4074-A647-9F41D4A4CE55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22B06-FA39-4419-A311-2440BD43A29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 eaLnBrk="1" hangingPunct="1"/>
            <a:r>
              <a:rPr lang="en-GB" smtClean="0"/>
              <a:t>Last object mentioned does not work because of focus effect</a:t>
            </a:r>
          </a:p>
          <a:p>
            <a:pPr lvl="2" eaLnBrk="1" hangingPunct="1"/>
            <a:r>
              <a:rPr lang="en-GB" smtClean="0"/>
              <a:t>Because John is the focus of the dialogue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E9269-9AE8-4EDB-AA46-BD1BC57C463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dirty="0" smtClean="0"/>
              <a:t> compatible if the number/gender of the antecedent NP is unknown  (e.g., fish)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Entities </a:t>
            </a:r>
            <a:r>
              <a:rPr lang="en-US" dirty="0" smtClean="0"/>
              <a:t>introduced in recent utterances are more salient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Grammatical role: subject more salient than object which is more salient than other positions</a:t>
            </a:r>
          </a:p>
          <a:p>
            <a:pPr eaLnBrk="1" hangingPunct="1"/>
            <a:r>
              <a:rPr lang="en-US" dirty="0" smtClean="0"/>
              <a:t>Accuracy 86% when applied to unseen data test data within the same genre</a:t>
            </a:r>
          </a:p>
          <a:p>
            <a:pPr eaLnBrk="1" hangingPunct="1"/>
            <a:r>
              <a:rPr lang="en-US" dirty="0" smtClean="0"/>
              <a:t>Hobbs distance: number of NPs that the </a:t>
            </a:r>
            <a:r>
              <a:rPr lang="en-US" dirty="0" err="1" smtClean="0"/>
              <a:t>hobbs</a:t>
            </a:r>
            <a:r>
              <a:rPr lang="en-US" dirty="0" smtClean="0"/>
              <a:t> algorithm has to skip starting going backward from the pronoun</a:t>
            </a:r>
          </a:p>
          <a:p>
            <a:pPr eaLnBrk="1" hangingPunct="1"/>
            <a:r>
              <a:rPr lang="en-US" dirty="0" smtClean="0"/>
              <a:t>Machine learning: determine the probability that two NP </a:t>
            </a:r>
            <a:r>
              <a:rPr lang="en-US" dirty="0" err="1" smtClean="0"/>
              <a:t>corefer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D35FE-F7E2-42C5-9F01-6FF6899326D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Shallow semantic parsing is labeling phrases of a sentence with semantic roles with respect to a target word. </a:t>
            </a:r>
            <a:br>
              <a:rPr lang="en-US" dirty="0" smtClean="0"/>
            </a:br>
            <a:r>
              <a:rPr lang="en-US" dirty="0" smtClean="0"/>
              <a:t>For example, the sentence </a:t>
            </a:r>
          </a:p>
          <a:p>
            <a:pPr eaLnBrk="1" hangingPunct="1"/>
            <a:r>
              <a:rPr lang="en-US" dirty="0" smtClean="0"/>
              <a:t>“Shaw Publishing offered Mr. Smith a reimbursement last March.”</a:t>
            </a:r>
          </a:p>
          <a:p>
            <a:pPr eaLnBrk="1" hangingPunct="1"/>
            <a:r>
              <a:rPr lang="en-US" dirty="0" smtClean="0"/>
              <a:t>Is labeled as: </a:t>
            </a:r>
          </a:p>
          <a:p>
            <a:pPr eaLnBrk="1" hangingPunct="1"/>
            <a:r>
              <a:rPr lang="en-US" dirty="0" smtClean="0"/>
              <a:t>[</a:t>
            </a:r>
            <a:r>
              <a:rPr lang="en-US" dirty="0" err="1" smtClean="0"/>
              <a:t>AGENTShaw</a:t>
            </a:r>
            <a:r>
              <a:rPr lang="en-US" dirty="0" smtClean="0"/>
              <a:t> Publishing] </a:t>
            </a:r>
            <a:r>
              <a:rPr lang="en-US" b="1" dirty="0" smtClean="0"/>
              <a:t>offered</a:t>
            </a:r>
            <a:r>
              <a:rPr lang="en-US" dirty="0" smtClean="0"/>
              <a:t> [</a:t>
            </a:r>
            <a:r>
              <a:rPr lang="en-US" dirty="0" err="1" smtClean="0"/>
              <a:t>RECEPIENTMr</a:t>
            </a:r>
            <a:r>
              <a:rPr lang="en-US" dirty="0" smtClean="0"/>
              <a:t>. Smith] [</a:t>
            </a:r>
            <a:r>
              <a:rPr lang="en-US" dirty="0" err="1" smtClean="0"/>
              <a:t>THEMEa</a:t>
            </a:r>
            <a:r>
              <a:rPr lang="en-US" dirty="0" smtClean="0"/>
              <a:t> reimbursement] [</a:t>
            </a:r>
            <a:r>
              <a:rPr lang="en-US" dirty="0" err="1" smtClean="0"/>
              <a:t>TIMElast</a:t>
            </a:r>
            <a:r>
              <a:rPr lang="en-US" dirty="0" smtClean="0"/>
              <a:t> March] . </a:t>
            </a:r>
          </a:p>
          <a:p>
            <a:pPr eaLnBrk="1" hangingPunct="1"/>
            <a:r>
              <a:rPr lang="en-US" dirty="0" smtClean="0"/>
              <a:t>We work with a number of collaborators, beginning with Dan </a:t>
            </a:r>
            <a:r>
              <a:rPr lang="en-US" dirty="0" err="1" smtClean="0"/>
              <a:t>Gildea</a:t>
            </a:r>
            <a:r>
              <a:rPr lang="en-US" dirty="0" smtClean="0"/>
              <a:t> in his dissertation work, on automatic semantic parsing. Much of Dan </a:t>
            </a:r>
            <a:r>
              <a:rPr lang="en-US" dirty="0" err="1" smtClean="0"/>
              <a:t>Gildeas's</a:t>
            </a:r>
            <a:r>
              <a:rPr lang="en-US" dirty="0" smtClean="0"/>
              <a:t> dissertation work was written up here: </a:t>
            </a:r>
            <a:r>
              <a:rPr lang="en-US" dirty="0" smtClean="0">
                <a:hlinkClick r:id="rId3"/>
              </a:rPr>
              <a:t>Daniel </a:t>
            </a:r>
            <a:r>
              <a:rPr lang="en-US" dirty="0" err="1" smtClean="0">
                <a:hlinkClick r:id="rId3"/>
              </a:rPr>
              <a:t>Gildea</a:t>
            </a:r>
            <a:r>
              <a:rPr lang="en-US" dirty="0" smtClean="0">
                <a:hlinkClick r:id="rId3"/>
              </a:rPr>
              <a:t> and Daniel </a:t>
            </a:r>
            <a:r>
              <a:rPr lang="en-US" dirty="0" err="1" smtClean="0">
                <a:hlinkClick r:id="rId3"/>
              </a:rPr>
              <a:t>Jurafsky</a:t>
            </a:r>
            <a:r>
              <a:rPr lang="en-US" dirty="0" smtClean="0">
                <a:hlinkClick r:id="rId3"/>
              </a:rPr>
              <a:t>. 2002. Automatic Labeling of Semantic Roles. </a:t>
            </a:r>
            <a:r>
              <a:rPr lang="en-US" i="1" dirty="0" smtClean="0">
                <a:hlinkClick r:id="rId3"/>
              </a:rPr>
              <a:t>Computational Linguistics</a:t>
            </a:r>
            <a:r>
              <a:rPr lang="en-US" dirty="0" smtClean="0">
                <a:hlinkClick r:id="rId3"/>
              </a:rPr>
              <a:t> 28:3, 245-288. </a:t>
            </a:r>
            <a:r>
              <a:rPr lang="en-US" dirty="0" smtClean="0"/>
              <a:t>This work also involves close collaboration with the </a:t>
            </a:r>
            <a:r>
              <a:rPr lang="en-US" dirty="0" err="1" smtClean="0">
                <a:hlinkClick r:id="rId4"/>
              </a:rPr>
              <a:t>FrameNet</a:t>
            </a:r>
            <a:r>
              <a:rPr lang="en-US" dirty="0" smtClean="0"/>
              <a:t> and </a:t>
            </a:r>
            <a:r>
              <a:rPr lang="en-US" dirty="0" err="1" smtClean="0">
                <a:hlinkClick r:id="rId5"/>
              </a:rPr>
              <a:t>PropBank</a:t>
            </a:r>
            <a:r>
              <a:rPr lang="en-US" dirty="0" smtClean="0"/>
              <a:t> projects. </a:t>
            </a:r>
          </a:p>
          <a:p>
            <a:pPr eaLnBrk="1" hangingPunct="1"/>
            <a:r>
              <a:rPr lang="en-US" dirty="0" smtClean="0"/>
              <a:t>Currently, we focus on building joint probabilistic models for simultaneous assignment of labels to all nodes in a syntactic parse tree. These models are able to capture the strong correlations among decisions at different nodes.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CompensationPeripheral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EmployeeCore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EmployerCore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FieldCore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InstrumentPeripheral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MannerPeripheral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MeansPeripheral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PlacePeripheral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PositionCore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PurposeExtra</a:t>
            </a:r>
            <a:r>
              <a:rPr lang="en-US" dirty="0" smtClean="0"/>
              <a:t>-Thematic</a:t>
            </a:r>
          </a:p>
          <a:p>
            <a:pPr eaLnBrk="1" hangingPunct="1"/>
            <a:r>
              <a:rPr lang="en-US" dirty="0" err="1" smtClean="0"/>
              <a:t>TaskCore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TimePeripheral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DEDEB-63C6-45C2-9C6D-98931AE7A089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smtClean="0"/>
              <a:t>Not (yet) possible in a computer NL sys (in general)</a:t>
            </a:r>
          </a:p>
          <a:p>
            <a:pPr eaLnBrk="1" hangingPunct="1"/>
            <a:r>
              <a:rPr lang="en-GB" sz="1400" smtClean="0"/>
              <a:t>What about using word similarity?</a:t>
            </a:r>
            <a:endParaRPr lang="en-US" sz="14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A59457-2620-4FF7-85DA-699C438084F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Dr. and Chairman can be removed from NPs and then you check if they are identical</a:t>
            </a:r>
          </a:p>
          <a:p>
            <a:pPr eaLnBrk="1" hangingPunct="1"/>
            <a:r>
              <a:rPr lang="en-US" dirty="0" smtClean="0"/>
              <a:t>- Appositive.</a:t>
            </a:r>
            <a:r>
              <a:rPr lang="en-US" baseline="0" dirty="0" smtClean="0"/>
              <a:t> If there is an apposition the two referring expressions </a:t>
            </a:r>
            <a:r>
              <a:rPr lang="en-US" baseline="0" dirty="0" err="1" smtClean="0"/>
              <a:t>corefer</a:t>
            </a:r>
            <a:r>
              <a:rPr lang="en-US" baseline="0" dirty="0" smtClean="0"/>
              <a:t> (e.g. Mary AND the new CEO)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0E993-560C-424B-8411-D0220D8CA3E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0E993-560C-424B-8411-D0220D8CA3E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805146-1EF5-4E03-AB73-B11CC1DFBC25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87642E-EF1C-463F-94EB-376319879D6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BD1B6E-5793-403C-AE46-6229B55B6AAA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Anything missing? What about an hypertext?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5C2426-1CFD-4884-AFAE-D7563B4C9C32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Most fundamental form of language use</a:t>
            </a:r>
          </a:p>
          <a:p>
            <a:pPr eaLnBrk="1" hangingPunct="1"/>
            <a:r>
              <a:rPr lang="en-US" smtClean="0"/>
              <a:t>First kind we learn as children </a:t>
            </a:r>
          </a:p>
          <a:p>
            <a:pPr eaLnBrk="1" hangingPunct="1"/>
            <a:r>
              <a:rPr lang="en-US" smtClean="0"/>
              <a:t>Monologue and dialogue both involve interpreting</a:t>
            </a:r>
          </a:p>
          <a:p>
            <a:pPr lvl="1" eaLnBrk="1" hangingPunct="1"/>
            <a:r>
              <a:rPr lang="en-US" smtClean="0"/>
              <a:t>Information status</a:t>
            </a:r>
          </a:p>
          <a:p>
            <a:pPr lvl="1" eaLnBrk="1" hangingPunct="1"/>
            <a:r>
              <a:rPr lang="en-US" smtClean="0"/>
              <a:t>Coherence issues</a:t>
            </a:r>
          </a:p>
          <a:p>
            <a:pPr lvl="1" eaLnBrk="1" hangingPunct="1"/>
            <a:r>
              <a:rPr lang="en-US" smtClean="0"/>
              <a:t>Reference resolution</a:t>
            </a:r>
          </a:p>
          <a:p>
            <a:pPr lvl="1" eaLnBrk="1" hangingPunct="1"/>
            <a:r>
              <a:rPr lang="en-US" smtClean="0"/>
              <a:t>Speech acts, implicature, intentionality</a:t>
            </a:r>
          </a:p>
          <a:p>
            <a:pPr eaLnBrk="1" hangingPunct="1"/>
            <a:r>
              <a:rPr lang="en-US" smtClean="0"/>
              <a:t>Dialogue involves managing</a:t>
            </a:r>
          </a:p>
          <a:p>
            <a:pPr lvl="1" eaLnBrk="1" hangingPunct="1"/>
            <a:r>
              <a:rPr lang="en-US" smtClean="0"/>
              <a:t>Turn-taking</a:t>
            </a:r>
          </a:p>
          <a:p>
            <a:pPr lvl="1" eaLnBrk="1" hangingPunct="1"/>
            <a:r>
              <a:rPr lang="en-US" smtClean="0"/>
              <a:t>Grounding and repairing misunderstandings (must constantly establish common ground acknowledging the speaker’s utterances or else make clear  that there was a problem</a:t>
            </a:r>
          </a:p>
          <a:p>
            <a:pPr lvl="1" eaLnBrk="1" hangingPunct="1"/>
            <a:r>
              <a:rPr lang="en-US" smtClean="0"/>
              <a:t>Initiative and confirmation strategies</a:t>
            </a:r>
          </a:p>
          <a:p>
            <a:pPr lvl="1" eaLnBrk="1" hangingPunct="1"/>
            <a:r>
              <a:rPr lang="en-US" smtClean="0"/>
              <a:t>Transition Relevance Places (generally utterance boundaries)</a:t>
            </a:r>
          </a:p>
          <a:p>
            <a:pPr lvl="1" eaLnBrk="1" hangingPunct="1"/>
            <a:r>
              <a:rPr lang="en-US" smtClean="0"/>
              <a:t>But single utterances may be spread over several turns…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2902C-C3E6-460C-A4F7-86DFA2C603E0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Monologue and dialogue both involve interpreting</a:t>
            </a:r>
          </a:p>
          <a:p>
            <a:pPr lvl="1" eaLnBrk="1" hangingPunct="1"/>
            <a:r>
              <a:rPr lang="en-US" smtClean="0"/>
              <a:t>Information status</a:t>
            </a:r>
          </a:p>
          <a:p>
            <a:pPr lvl="1" eaLnBrk="1" hangingPunct="1"/>
            <a:r>
              <a:rPr lang="en-US" smtClean="0"/>
              <a:t>Coherence issues</a:t>
            </a:r>
          </a:p>
          <a:p>
            <a:pPr lvl="1" eaLnBrk="1" hangingPunct="1"/>
            <a:r>
              <a:rPr lang="en-US" smtClean="0"/>
              <a:t>Reference resolution</a:t>
            </a:r>
          </a:p>
          <a:p>
            <a:pPr lvl="1" eaLnBrk="1" hangingPunct="1"/>
            <a:r>
              <a:rPr lang="en-US" smtClean="0"/>
              <a:t>Speech acts, implicature, intentionality</a:t>
            </a:r>
          </a:p>
          <a:p>
            <a:pPr eaLnBrk="1" hangingPunct="1"/>
            <a:r>
              <a:rPr lang="en-US" smtClean="0"/>
              <a:t>Dialogue involves managing</a:t>
            </a:r>
          </a:p>
          <a:p>
            <a:pPr lvl="1" eaLnBrk="1" hangingPunct="1"/>
            <a:r>
              <a:rPr lang="en-US" smtClean="0"/>
              <a:t>Turn-taking</a:t>
            </a:r>
          </a:p>
          <a:p>
            <a:pPr lvl="1" eaLnBrk="1" hangingPunct="1"/>
            <a:r>
              <a:rPr lang="en-US" smtClean="0"/>
              <a:t>Grounding and repairing misunderstandings</a:t>
            </a:r>
          </a:p>
          <a:p>
            <a:pPr lvl="1" eaLnBrk="1" hangingPunct="1"/>
            <a:r>
              <a:rPr lang="en-US" smtClean="0"/>
              <a:t>Initiative and confirmation strategies</a:t>
            </a:r>
          </a:p>
          <a:p>
            <a:pPr lvl="1" eaLnBrk="1" hangingPunct="1"/>
            <a:r>
              <a:rPr lang="en-US" smtClean="0"/>
              <a:t>Transition Relevance Places (generally utterance boundaries)</a:t>
            </a:r>
          </a:p>
          <a:p>
            <a:pPr lvl="1" eaLnBrk="1" hangingPunct="1"/>
            <a:r>
              <a:rPr lang="en-US" smtClean="0"/>
              <a:t>But single utterances may be spread over several turns…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Many ways to request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List the smokers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Who smokes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Please tell me who smokes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Do you know who smokes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I need a list of smokers (EQ rejects)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I’d like to find out who smokes (EQ rejects)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5FD43-13F7-4864-8E36-9AF1260CB533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0"/>
            <a:ext cx="11374438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http://www.ling.gu.se/projekt/sdime/sdime_type.html</a:t>
            </a:r>
          </a:p>
          <a:p>
            <a:pPr eaLnBrk="1" hangingPunct="1"/>
            <a:r>
              <a:rPr lang="en-US" smtClean="0"/>
              <a:t>http://www.cs.rochester.edu/research/cisd/resources/damsl/RevisedManual/RevisedManual.html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b="1" smtClean="0"/>
              <a:t>DAMSL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Forward Looking Function</a:t>
            </a:r>
            <a:r>
              <a:rPr lang="en-US" smtClean="0"/>
              <a:t>: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Statement</a:t>
            </a:r>
            <a:r>
              <a:rPr lang="en-US" smtClean="0"/>
              <a:t>: makes claims about the world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Assert</a:t>
            </a:r>
            <a:r>
              <a:rPr lang="en-US" smtClean="0"/>
              <a:t>: S tries to affect beliefs of H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Reassert</a:t>
            </a:r>
            <a:r>
              <a:rPr lang="en-US" smtClean="0"/>
              <a:t>: (S thinks that) the claim has been made previously in the dialogue\footnotemark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Other-Statement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Influencing Addressee Future Action</a:t>
            </a:r>
            <a:r>
              <a:rPr lang="en-US" smtClean="0"/>
              <a:t>: S tries to directly influence H's future non-communicative actions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Action-Directive</a:t>
            </a:r>
            <a:r>
              <a:rPr lang="en-US" smtClean="0"/>
              <a:t>: obligates H to either perform the requested action or to communicate a refusal or inability to do so.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Open-option</a:t>
            </a:r>
            <a:r>
              <a:rPr lang="en-US" smtClean="0"/>
              <a:t>: S suggests a course of action but puts no obligation on H.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Info-Request</a:t>
            </a:r>
            <a:r>
              <a:rPr lang="en-US" smtClean="0"/>
              <a:t>: introduces an obligation for the hearer to provide information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Committing Speaker Future Action</a:t>
            </a:r>
            <a:r>
              <a:rPr lang="en-US" smtClean="0"/>
              <a:t>: potentially commit S to some future course of action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Offer</a:t>
            </a:r>
            <a:r>
              <a:rPr lang="en-US" smtClean="0"/>
              <a:t>: Commitment is conditional on S's agreement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</a:t>
            </a:r>
            <a:r>
              <a:rPr lang="en-US" smtClean="0"/>
              <a:t>: Commitment is not conditional on S's agreement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Conventional</a:t>
            </a:r>
            <a:r>
              <a:rPr lang="en-US" smtClean="0"/>
              <a:t>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Opening</a:t>
            </a:r>
            <a:r>
              <a:rPr lang="en-US" smtClean="0"/>
              <a:t>: a phrase conventionally used to summon H and/or start the interaction (e.g. ``Can I help you'', ``Hi'')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Closing</a:t>
            </a:r>
            <a:r>
              <a:rPr lang="en-US" smtClean="0"/>
              <a:t>: a phrase conventionally used in a dilogue closing or used to dismiss the addressee (e.g. ``Goodbye'')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Explicit-performative</a:t>
            </a:r>
            <a:r>
              <a:rPr lang="en-US" smtClean="0"/>
              <a:t>: S performs an action by virtue of making the utterance (e.g. ``You're fired'', ``I quit'', ``Thank you''\footnotemark)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Exclamation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 Forward Function</a:t>
            </a:r>
            <a:r>
              <a:rPr lang="en-US" smtClean="0"/>
              <a:t>: forward looking functions not captured in the current scheme such as holding/grabbing the turn (e.g. ``Right'' or ``Okay'') or signaling an error (e.g. ``Oops'')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95FFB3-C2A9-4315-BF9D-09D69EEA3CF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Path from constituent to predicate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537B5-D826-448B-A851-C9E9207B226A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273550"/>
            <a:ext cx="8078787" cy="431323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http://www.ling.gu.se/projekt/sdime/sdime_type.html</a:t>
            </a:r>
          </a:p>
          <a:p>
            <a:pPr eaLnBrk="1" hangingPunct="1"/>
            <a:r>
              <a:rPr lang="en-US" smtClean="0"/>
              <a:t>http://www.cs.rochester.edu/research/cisd/resources/damsl/RevisedManual/RevisedManual.html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b="1" smtClean="0"/>
              <a:t>DAMSL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Forward Looking Function</a:t>
            </a:r>
            <a:r>
              <a:rPr lang="en-US" smtClean="0"/>
              <a:t>: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Statement</a:t>
            </a:r>
            <a:r>
              <a:rPr lang="en-US" smtClean="0"/>
              <a:t>: makes claims about the world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Assert</a:t>
            </a:r>
            <a:r>
              <a:rPr lang="en-US" smtClean="0"/>
              <a:t>: S tries to affect beliefs of H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Reassert</a:t>
            </a:r>
            <a:r>
              <a:rPr lang="en-US" smtClean="0"/>
              <a:t>: (S thinks that) the claim has been made previously in the dialogue\footnotemark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Other-Statement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Influencing Addressee Future Action</a:t>
            </a:r>
            <a:r>
              <a:rPr lang="en-US" smtClean="0"/>
              <a:t>: S tries to directly influence H's future non-communicative actions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Action-Directive</a:t>
            </a:r>
            <a:r>
              <a:rPr lang="en-US" smtClean="0"/>
              <a:t>: obligates H to either perform the requested action or to communicate a refusal or inability to do so.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Open-option</a:t>
            </a:r>
            <a:r>
              <a:rPr lang="en-US" smtClean="0"/>
              <a:t>: S suggests a course of action but puts no obligation on H.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Info-Request</a:t>
            </a:r>
            <a:r>
              <a:rPr lang="en-US" smtClean="0"/>
              <a:t>: introduces an obligation for the hearer to provide information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Committing Speaker Future Action</a:t>
            </a:r>
            <a:r>
              <a:rPr lang="en-US" smtClean="0"/>
              <a:t>: potentially commit S to some future course of action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Offer</a:t>
            </a:r>
            <a:r>
              <a:rPr lang="en-US" smtClean="0"/>
              <a:t>: Commitment is conditional on S's agreement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</a:t>
            </a:r>
            <a:r>
              <a:rPr lang="en-US" smtClean="0"/>
              <a:t>: Commitment is not conditional on S's agreement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Conventional</a:t>
            </a:r>
            <a:r>
              <a:rPr lang="en-US" smtClean="0"/>
              <a:t>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Opening</a:t>
            </a:r>
            <a:r>
              <a:rPr lang="en-US" smtClean="0"/>
              <a:t>: a phrase conventionally used to summon H and/or start the interaction (e.g. ``Can I help you'', ``Hi'')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Closing</a:t>
            </a:r>
            <a:r>
              <a:rPr lang="en-US" smtClean="0"/>
              <a:t>: a phrase conventionally used in a dilogue closing or used to dismiss the addressee (e.g. ``Goodbye'')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Explicit-performative</a:t>
            </a:r>
            <a:r>
              <a:rPr lang="en-US" smtClean="0"/>
              <a:t>: S performs an action by virtue of making the utterance (e.g. ``You're fired'', ``I quit'', ``Thank you''\footnotemark)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Exclamation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 Forward Function</a:t>
            </a:r>
            <a:r>
              <a:rPr lang="en-US" smtClean="0"/>
              <a:t>: forward looking functions not captured in the current scheme such as holding/grabbing the turn (e.g. ``Right'' or ``Okay'') or signaling an error (e.g. ``Oops'')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D7F61C-8FA8-4E8F-B807-7AE164BB135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349750"/>
            <a:ext cx="6489700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Less sophisticated, more efficient, works in limited domains</a:t>
            </a:r>
          </a:p>
          <a:p>
            <a:pPr eaLnBrk="1" hangingPunct="1"/>
            <a:r>
              <a:rPr lang="en-US" smtClean="0"/>
              <a:t>Relatively shallow dialog structure which can be trained on large corpora</a:t>
            </a:r>
          </a:p>
          <a:p>
            <a:pPr eaLnBrk="1" hangingPunct="1"/>
            <a:r>
              <a:rPr lang="en-US" smtClean="0"/>
              <a:t>In original proposal not presented under this name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Words and collocations:</a:t>
            </a:r>
            <a:r>
              <a:rPr lang="en-US" smtClean="0"/>
              <a:t> </a:t>
            </a:r>
            <a:r>
              <a:rPr lang="en-US" b="1" i="1" smtClean="0"/>
              <a:t>Please</a:t>
            </a:r>
            <a:r>
              <a:rPr lang="en-US" smtClean="0"/>
              <a:t> and </a:t>
            </a:r>
            <a:r>
              <a:rPr lang="en-US" b="1" i="1" smtClean="0"/>
              <a:t>would you</a:t>
            </a:r>
            <a:r>
              <a:rPr lang="en-US" smtClean="0"/>
              <a:t> are good cues for a REQUEST, </a:t>
            </a:r>
          </a:p>
          <a:p>
            <a:pPr eaLnBrk="1" hangingPunct="1"/>
            <a:r>
              <a:rPr lang="en-US" b="1" i="1" smtClean="0"/>
              <a:t>are you</a:t>
            </a:r>
            <a:r>
              <a:rPr lang="en-US" smtClean="0"/>
              <a:t> and </a:t>
            </a:r>
            <a:r>
              <a:rPr lang="en-US" b="1" i="1" smtClean="0"/>
              <a:t>is it</a:t>
            </a:r>
            <a:r>
              <a:rPr lang="en-US" smtClean="0"/>
              <a:t> for YES-NO-QUESTIONs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D60BB-70AB-449D-8322-584E349D6EC7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0"/>
            <a:ext cx="11374438" cy="4195763"/>
          </a:xfrm>
          <a:noFill/>
          <a:ln/>
        </p:spPr>
        <p:txBody>
          <a:bodyPr/>
          <a:lstStyle/>
          <a:p>
            <a:pPr eaLnBrk="1" hangingPunct="1"/>
            <a:r>
              <a:rPr lang="en-CA" smtClean="0"/>
              <a:t>For example the high-frequency bigram pairs in Switchboard REFORMULATIONS</a:t>
            </a:r>
          </a:p>
          <a:p>
            <a:pPr eaLnBrk="1" hangingPunct="1"/>
            <a:r>
              <a:rPr lang="en-CA" smtClean="0"/>
              <a:t>“so you, sounds like, so you are, you mean, etc.”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CA" smtClean="0"/>
              <a:t>Phonological features: pitch accent  /  duration energy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BC80B-A152-429B-8E7E-EE4481AE92F6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0"/>
            <a:ext cx="11374438" cy="4195763"/>
          </a:xfrm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67317-8A7A-4B15-B398-D013481F29BA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0"/>
            <a:ext cx="11374438" cy="4195763"/>
          </a:xfrm>
          <a:noFill/>
          <a:ln/>
        </p:spPr>
        <p:txBody>
          <a:bodyPr/>
          <a:lstStyle/>
          <a:p>
            <a:pPr eaLnBrk="1" hangingPunct="1"/>
            <a:r>
              <a:rPr lang="en-CA" smtClean="0"/>
              <a:t>viterbi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D79419-B8FD-419A-AB6B-B271558E5B91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0"/>
            <a:ext cx="11374438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Email while driving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Dialog act interpreter is a submodule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i="1" smtClean="0"/>
              <a:t>Key advances</a:t>
            </a:r>
          </a:p>
          <a:p>
            <a:pPr lvl="1" eaLnBrk="1" hangingPunct="1"/>
            <a:r>
              <a:rPr lang="en-US" smtClean="0"/>
              <a:t>Stick to goal-directed interactions in a limited domain</a:t>
            </a:r>
          </a:p>
          <a:p>
            <a:pPr lvl="1" eaLnBrk="1" hangingPunct="1"/>
            <a:r>
              <a:rPr lang="en-US" smtClean="0"/>
              <a:t>Prime users to adopt the vocabulary you can recognize</a:t>
            </a:r>
          </a:p>
          <a:p>
            <a:pPr lvl="1" eaLnBrk="1" hangingPunct="1"/>
            <a:r>
              <a:rPr lang="en-US" smtClean="0"/>
              <a:t>Partition the interaction into manageable stages</a:t>
            </a:r>
          </a:p>
          <a:p>
            <a:pPr lvl="1" eaLnBrk="1" hangingPunct="1"/>
            <a:r>
              <a:rPr lang="en-US" smtClean="0"/>
              <a:t>Judicious use of system vs. mixed initiative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EF28BE-6AAC-455D-956D-80E6697B2E86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8E683-D03C-4404-84E7-DDE8BEDA9985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0"/>
            <a:ext cx="11374438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BELIEF</a:t>
            </a:r>
          </a:p>
          <a:p>
            <a:pPr eaLnBrk="1" hangingPunct="1"/>
            <a:r>
              <a:rPr lang="en-US" smtClean="0"/>
              <a:t>WANT(p)  desires</a:t>
            </a:r>
          </a:p>
          <a:p>
            <a:pPr eaLnBrk="1" hangingPunct="1"/>
            <a:r>
              <a:rPr lang="en-US" smtClean="0"/>
              <a:t>WANT(act) intentions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AI complete: one that cannot be truly solved unless the entire problem of creating a complete</a:t>
            </a:r>
          </a:p>
          <a:p>
            <a:pPr eaLnBrk="1" hangingPunct="1"/>
            <a:r>
              <a:rPr lang="en-US" smtClean="0"/>
              <a:t>Intelligent agent is solved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3B442D-0A22-4206-8E93-E72D0BEA6C65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88D7ED-ACCF-452F-AE17-56A37D80BEEA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In, template-based  user is granted a very limited degree of initiative (i.e. User can provide more information than requested)</a:t>
            </a:r>
          </a:p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201E6-32A1-47F5-A9B3-6BDA3D742AF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Path from constituent to predicate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F4697-CDA5-418F-918B-7C699C46755D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C37BF-3E35-425D-A97E-36E67605BA77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Using the formalism of Markov decision processes (MDPs) and the algorithms of reinforcement learning</a:t>
            </a:r>
          </a:p>
          <a:p>
            <a:pPr eaLnBrk="1" hangingPunct="1"/>
            <a:r>
              <a:rPr lang="en-US" smtClean="0"/>
              <a:t>(RL) has become a standard approach to many AI problems that involve an agent learning to</a:t>
            </a:r>
          </a:p>
          <a:p>
            <a:pPr eaLnBrk="1" hangingPunct="1"/>
            <a:r>
              <a:rPr lang="en-US" smtClean="0"/>
              <a:t>optimize reward by interaction with its environment (Sutton and Barto, 1998).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Questions system vs. user initiative</a:t>
            </a:r>
          </a:p>
          <a:p>
            <a:pPr eaLnBrk="1" hangingPunct="1"/>
            <a:r>
              <a:rPr lang="en-US" smtClean="0"/>
              <a:t>Confirmations implicit vs. explicit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contribution of this paper is to empirically validate this practical methodology for</a:t>
            </a:r>
          </a:p>
          <a:p>
            <a:pPr eaLnBrk="1" hangingPunct="1"/>
            <a:r>
              <a:rPr lang="en-US" smtClean="0"/>
              <a:t>using reinforcement learning to build a dialogue system that optimizes its behavior from</a:t>
            </a:r>
          </a:p>
          <a:p>
            <a:pPr eaLnBrk="1" hangingPunct="1"/>
            <a:r>
              <a:rPr lang="en-US" smtClean="0"/>
              <a:t>human-computer training dialogue data. In a nutshell, our proposed approach is:</a:t>
            </a:r>
          </a:p>
          <a:p>
            <a:pPr eaLnBrk="1" hangingPunct="1"/>
            <a:r>
              <a:rPr lang="en-US" smtClean="0"/>
              <a:t>1. Choose an appropriate reward measure for dialogues, an appropriate representation</a:t>
            </a:r>
          </a:p>
          <a:p>
            <a:pPr eaLnBrk="1" hangingPunct="1"/>
            <a:r>
              <a:rPr lang="en-US" smtClean="0"/>
              <a:t>for dialogue states, and design a dialogue policy that maps each state to a set of</a:t>
            </a:r>
          </a:p>
          <a:p>
            <a:pPr eaLnBrk="1" hangingPunct="1"/>
            <a:r>
              <a:rPr lang="en-US" smtClean="0"/>
              <a:t>reasonable actions.</a:t>
            </a:r>
          </a:p>
          <a:p>
            <a:pPr eaLnBrk="1" hangingPunct="1"/>
            <a:r>
              <a:rPr lang="en-US" smtClean="0"/>
              <a:t>2. Build an initial state-based training system that creates an exploratory data set (one</a:t>
            </a:r>
          </a:p>
          <a:p>
            <a:pPr eaLnBrk="1" hangingPunct="1"/>
            <a:r>
              <a:rPr lang="en-US" smtClean="0"/>
              <a:t>that tries, many times from each choice-state, each of the actions we would like to</a:t>
            </a:r>
          </a:p>
          <a:p>
            <a:pPr eaLnBrk="1" hangingPunct="1"/>
            <a:r>
              <a:rPr lang="en-US" smtClean="0"/>
              <a:t>choose among). Despite being exploratory, this system should still provide the desired</a:t>
            </a:r>
          </a:p>
          <a:p>
            <a:pPr eaLnBrk="1" hangingPunct="1"/>
            <a:r>
              <a:rPr lang="en-US" smtClean="0"/>
              <a:t>basic functionality.</a:t>
            </a:r>
          </a:p>
          <a:p>
            <a:pPr eaLnBrk="1" hangingPunct="1"/>
            <a:r>
              <a:rPr lang="en-US" smtClean="0"/>
              <a:t>3. Use these training dialogues to build an empirical MDP model on the state space. The</a:t>
            </a:r>
          </a:p>
          <a:p>
            <a:pPr eaLnBrk="1" hangingPunct="1"/>
            <a:r>
              <a:rPr lang="en-US" smtClean="0"/>
              <a:t>transitions of this MDP will be modeling the user population's reactions and rewards</a:t>
            </a:r>
          </a:p>
          <a:p>
            <a:pPr eaLnBrk="1" hangingPunct="1"/>
            <a:r>
              <a:rPr lang="en-US" smtClean="0"/>
              <a:t>for the various system actions.</a:t>
            </a:r>
          </a:p>
          <a:p>
            <a:pPr eaLnBrk="1" hangingPunct="1"/>
            <a:r>
              <a:rPr lang="en-US" smtClean="0"/>
              <a:t>4. Compute the optimal dialogue policy according to this MDP.</a:t>
            </a:r>
          </a:p>
          <a:p>
            <a:pPr eaLnBrk="1" hangingPunct="1"/>
            <a:r>
              <a:rPr lang="en-US" smtClean="0"/>
              <a:t>5. Reimplement the system using the learned dialogue policy.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F9809C-4776-4273-8FC0-A505B98A5C75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In, template-based  user is granted a very limited degree of initiative (i.e. User can provide more information than requested)</a:t>
            </a:r>
          </a:p>
          <a:p>
            <a:pPr eaLnBrk="1" hangingPunct="1"/>
            <a:r>
              <a:rPr lang="en-US" smtClean="0"/>
              <a:t>To allow the user taking more control or initiative in the dialog more sophisticated dialog manages must be built</a:t>
            </a:r>
          </a:p>
          <a:p>
            <a:pPr eaLnBrk="1" hangingPunct="1"/>
            <a:r>
              <a:rPr lang="en-US" smtClean="0"/>
              <a:t>With the ability to model goals, actions with multiple goals…</a:t>
            </a:r>
          </a:p>
          <a:p>
            <a:pPr eaLnBrk="1" hangingPunct="1"/>
            <a:r>
              <a:rPr lang="en-US" smtClean="0"/>
              <a:t>“being at mtg. requires to be there. And traveling  is a way to get there</a:t>
            </a: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98537-7D0C-4E16-9735-C29B2FE2D023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In, template-based  user is granted a very limited degree of initiative (i.e. User can provide more information than requested)</a:t>
            </a:r>
          </a:p>
          <a:p>
            <a:pPr eaLnBrk="1" hangingPunct="1"/>
            <a:r>
              <a:rPr lang="en-US" smtClean="0"/>
              <a:t>To allow the user taking more control or initiative in the dialog more sophisticated dialog manages must be built</a:t>
            </a:r>
          </a:p>
          <a:p>
            <a:pPr eaLnBrk="1" hangingPunct="1"/>
            <a:r>
              <a:rPr lang="en-US" smtClean="0"/>
              <a:t>With the ability to model goals, actions with multiple goals…</a:t>
            </a:r>
          </a:p>
          <a:p>
            <a:pPr eaLnBrk="1" hangingPunct="1"/>
            <a:r>
              <a:rPr lang="en-US" smtClean="0"/>
              <a:t>“being at mtg. requires to be there. And traveling  is a way to get there</a:t>
            </a: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39F036-B540-4749-9660-663EF49FC38B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Study user and task (human-human dialogues), build simulations and prototypes, </a:t>
            </a:r>
          </a:p>
          <a:p>
            <a:pPr eaLnBrk="1" hangingPunct="1"/>
            <a:r>
              <a:rPr lang="en-US" smtClean="0"/>
              <a:t>and iteratively test them on the user and fix the problems </a:t>
            </a: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C0E82-8E16-4FB7-BB26-F6D2047E9B7A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A74A8-E899-4645-9E9C-CBC17637CB7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Path from constituent to predicate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A74A8-E899-4645-9E9C-CBC17637CB7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Path from constituent to predicate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05D8CF-23D3-45A7-B88B-6F7DFB0DCD9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1AE5C5-1992-43F3-AB89-DA13E73FC40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Anything missing? What about an hypertext?</a:t>
            </a:r>
          </a:p>
          <a:p>
            <a:pPr eaLnBrk="1" hangingPunct="1"/>
            <a:r>
              <a:rPr lang="en-CA" smtClean="0"/>
              <a:t>Dialog: two types  human-human   human-computer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D856-F4AC-497E-BFDB-97A3381EAF0B}" type="datetime1">
              <a:rPr lang="en-US" smtClean="0"/>
              <a:t>10/16/2014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9A233-8CA6-43CB-BAD7-54DCC0FB4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F2C79-7E42-4E42-BDB5-AFACA4ED5952}" type="datetime1">
              <a:rPr lang="en-US" smtClean="0"/>
              <a:t>10/16/2014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72934-C4E1-4658-82D4-0D7DA8D2E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5A0DF-0331-477F-8FDF-F9BC9143A0A9}" type="datetime1">
              <a:rPr lang="en-US" smtClean="0"/>
              <a:t>10/16/2014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612E1-A20C-43FB-B5CE-51CC2C95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3A36C-2303-40BA-84F5-E256203A9A23}" type="datetime1">
              <a:rPr lang="en-US" smtClean="0"/>
              <a:t>10/16/2014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395C1-0138-49C0-B332-533C68AAA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CE49-3DE8-41E4-9F22-F9CEB7ED2765}" type="datetime1">
              <a:rPr lang="en-US" smtClean="0"/>
              <a:t>10/16/2014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ECCFF-AEA0-4569-B451-8C3022F78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4E692-6E3C-41A8-A1F3-6FB3C2F2B5DF}" type="datetime1">
              <a:rPr lang="en-US" smtClean="0"/>
              <a:t>10/16/2014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65562-BFA9-4BD0-8502-8DE020D31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D8C14-0ACF-44F3-876C-8FA922C644E9}" type="datetime1">
              <a:rPr lang="en-US" smtClean="0"/>
              <a:t>10/16/2014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C4F52-E025-4644-9FA8-219608C4F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098CC-D324-40EA-8B93-F4CD3DB68B6F}" type="datetime1">
              <a:rPr lang="en-US" smtClean="0"/>
              <a:t>10/16/2014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61D12-672A-4B46-8313-ACD59E87E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BE050-EF65-4DAF-A59A-AD44B388D2D9}" type="datetime1">
              <a:rPr lang="en-US" smtClean="0"/>
              <a:t>10/16/2014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5C6D9-A0CF-4D87-A16D-A61E2F28C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7C695-6678-4172-AFA2-AEE5ED39C059}" type="datetime1">
              <a:rPr lang="en-US" smtClean="0"/>
              <a:t>10/16/2014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7FF17-B98B-4DED-BC86-13A3402A1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A47EB-447D-46FF-B34B-89765F1B0AF3}" type="datetime1">
              <a:rPr lang="en-US" smtClean="0"/>
              <a:t>10/16/2014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443B-0778-4EE0-A1A7-9B4D0FB81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4E644-1B3D-49A6-8AC0-706A8BA15F58}" type="datetime1">
              <a:rPr lang="en-US" smtClean="0"/>
              <a:t>10/16/2014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5BAE9-7667-4CDC-A05F-07FAB7511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F2841-FA4F-4B23-A9DF-91A99CA2385D}" type="datetime1">
              <a:rPr lang="en-US" smtClean="0"/>
              <a:t>10/16/2014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C41DD-1930-4C2C-B70F-4CB1A16D3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D2441D4F-2EA2-4589-80B4-99C7CF7FD8C9}" type="datetime1">
              <a:rPr lang="en-US" smtClean="0"/>
              <a:t>10/16/2014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F5E148-7F6E-4FE8-A8AA-2159B41E0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customXml" Target="../ink/ink25.xml"/><Relationship Id="rId4" Type="http://schemas.openxmlformats.org/officeDocument/2006/relationships/image" Target="../media/image25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customXml" Target="../ink/ink26.xml"/><Relationship Id="rId7" Type="http://schemas.openxmlformats.org/officeDocument/2006/relationships/customXml" Target="../ink/ink2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customXml" Target="../ink/ink27.xml"/><Relationship Id="rId4" Type="http://schemas.openxmlformats.org/officeDocument/2006/relationships/image" Target="../media/image2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customXml" Target="../ink/ink30.xml"/><Relationship Id="rId7" Type="http://schemas.openxmlformats.org/officeDocument/2006/relationships/customXml" Target="../ink/ink32.xml"/><Relationship Id="rId12" Type="http://schemas.openxmlformats.org/officeDocument/2006/relationships/image" Target="../media/image3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11" Type="http://schemas.openxmlformats.org/officeDocument/2006/relationships/customXml" Target="../ink/ink34.xml"/><Relationship Id="rId5" Type="http://schemas.openxmlformats.org/officeDocument/2006/relationships/customXml" Target="../ink/ink31.xml"/><Relationship Id="rId10" Type="http://schemas.openxmlformats.org/officeDocument/2006/relationships/image" Target="../media/image34.emf"/><Relationship Id="rId4" Type="http://schemas.openxmlformats.org/officeDocument/2006/relationships/image" Target="../media/image31.emf"/><Relationship Id="rId9" Type="http://schemas.openxmlformats.org/officeDocument/2006/relationships/customXml" Target="../ink/ink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3.xml"/><Relationship Id="rId4" Type="http://schemas.openxmlformats.org/officeDocument/2006/relationships/image" Target="../media/image2.e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emf"/><Relationship Id="rId18" Type="http://schemas.openxmlformats.org/officeDocument/2006/relationships/customXml" Target="../ink/ink11.xml"/><Relationship Id="rId26" Type="http://schemas.openxmlformats.org/officeDocument/2006/relationships/customXml" Target="../ink/ink15.xml"/><Relationship Id="rId3" Type="http://schemas.openxmlformats.org/officeDocument/2006/relationships/image" Target="../media/image1.wmf"/><Relationship Id="rId21" Type="http://schemas.openxmlformats.org/officeDocument/2006/relationships/image" Target="../media/image13.emf"/><Relationship Id="rId7" Type="http://schemas.openxmlformats.org/officeDocument/2006/relationships/image" Target="../media/image6.emf"/><Relationship Id="rId12" Type="http://schemas.openxmlformats.org/officeDocument/2006/relationships/customXml" Target="../ink/ink8.xml"/><Relationship Id="rId17" Type="http://schemas.openxmlformats.org/officeDocument/2006/relationships/image" Target="../media/image11.emf"/><Relationship Id="rId25" Type="http://schemas.openxmlformats.org/officeDocument/2006/relationships/image" Target="../media/image15.emf"/><Relationship Id="rId33" Type="http://schemas.openxmlformats.org/officeDocument/2006/relationships/image" Target="../media/image19.emf"/><Relationship Id="rId2" Type="http://schemas.openxmlformats.org/officeDocument/2006/relationships/notesSlide" Target="../notesSlides/notesSlide5.xml"/><Relationship Id="rId16" Type="http://schemas.openxmlformats.org/officeDocument/2006/relationships/customXml" Target="../ink/ink10.xml"/><Relationship Id="rId20" Type="http://schemas.openxmlformats.org/officeDocument/2006/relationships/customXml" Target="../ink/ink12.xml"/><Relationship Id="rId29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11" Type="http://schemas.openxmlformats.org/officeDocument/2006/relationships/image" Target="../media/image8.emf"/><Relationship Id="rId24" Type="http://schemas.openxmlformats.org/officeDocument/2006/relationships/customXml" Target="../ink/ink14.xml"/><Relationship Id="rId32" Type="http://schemas.openxmlformats.org/officeDocument/2006/relationships/customXml" Target="../ink/ink18.xml"/><Relationship Id="rId5" Type="http://schemas.openxmlformats.org/officeDocument/2006/relationships/image" Target="../media/image5.emf"/><Relationship Id="rId15" Type="http://schemas.openxmlformats.org/officeDocument/2006/relationships/image" Target="../media/image10.emf"/><Relationship Id="rId23" Type="http://schemas.openxmlformats.org/officeDocument/2006/relationships/image" Target="../media/image14.emf"/><Relationship Id="rId28" Type="http://schemas.openxmlformats.org/officeDocument/2006/relationships/customXml" Target="../ink/ink16.xml"/><Relationship Id="rId10" Type="http://schemas.openxmlformats.org/officeDocument/2006/relationships/customXml" Target="../ink/ink7.xml"/><Relationship Id="rId19" Type="http://schemas.openxmlformats.org/officeDocument/2006/relationships/image" Target="../media/image12.emf"/><Relationship Id="rId31" Type="http://schemas.openxmlformats.org/officeDocument/2006/relationships/image" Target="../media/image18.emf"/><Relationship Id="rId4" Type="http://schemas.openxmlformats.org/officeDocument/2006/relationships/customXml" Target="../ink/ink4.xml"/><Relationship Id="rId9" Type="http://schemas.openxmlformats.org/officeDocument/2006/relationships/image" Target="../media/image7.emf"/><Relationship Id="rId14" Type="http://schemas.openxmlformats.org/officeDocument/2006/relationships/customXml" Target="../ink/ink9.xml"/><Relationship Id="rId22" Type="http://schemas.openxmlformats.org/officeDocument/2006/relationships/customXml" Target="../ink/ink13.xml"/><Relationship Id="rId27" Type="http://schemas.openxmlformats.org/officeDocument/2006/relationships/image" Target="../media/image16.emf"/><Relationship Id="rId30" Type="http://schemas.openxmlformats.org/officeDocument/2006/relationships/customXml" Target="../ink/ink17.xml"/><Relationship Id="rId8" Type="http://schemas.openxmlformats.org/officeDocument/2006/relationships/customXml" Target="../ink/ink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customXml" Target="../ink/ink20.xml"/><Relationship Id="rId7" Type="http://schemas.openxmlformats.org/officeDocument/2006/relationships/customXml" Target="../ink/ink2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customXml" Target="../ink/ink21.xml"/><Relationship Id="rId10" Type="http://schemas.openxmlformats.org/officeDocument/2006/relationships/image" Target="../media/image24.emf"/><Relationship Id="rId4" Type="http://schemas.openxmlformats.org/officeDocument/2006/relationships/image" Target="../media/image21.emf"/><Relationship Id="rId9" Type="http://schemas.openxmlformats.org/officeDocument/2006/relationships/customXml" Target="../ink/ink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DA07797-8DB8-4C10-A325-E85C26597611}" type="datetime1">
              <a:rPr lang="en-US" smtClean="0"/>
              <a:t>10/16/2014</a:t>
            </a:fld>
            <a:endParaRPr lang="en-US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3ED159-958B-4769-9466-299AF06244A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CPSC 503</a:t>
            </a:r>
            <a:br>
              <a:rPr lang="en-US" smtClean="0"/>
            </a:br>
            <a:r>
              <a:rPr lang="en-US" smtClean="0"/>
              <a:t>Computational Linguistics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0"/>
            <a:ext cx="6781800" cy="2057400"/>
          </a:xfrm>
        </p:spPr>
        <p:txBody>
          <a:bodyPr/>
          <a:lstStyle/>
          <a:p>
            <a:pPr eaLnBrk="1" hangingPunct="1"/>
            <a:r>
              <a:rPr lang="en-US" i="1" dirty="0" smtClean="0"/>
              <a:t>Intro to Pragmatics</a:t>
            </a:r>
            <a:endParaRPr lang="en-US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/>
            <a:r>
              <a:rPr lang="en-US" dirty="0" smtClean="0"/>
              <a:t>Lecture 13</a:t>
            </a:r>
          </a:p>
          <a:p>
            <a:pPr eaLnBrk="1" hangingPunct="1"/>
            <a:r>
              <a:rPr lang="en-US" dirty="0" smtClean="0"/>
              <a:t>Giuseppe </a:t>
            </a:r>
            <a:r>
              <a:rPr lang="en-US" dirty="0" err="1" smtClean="0"/>
              <a:t>Carenini</a:t>
            </a:r>
            <a:endParaRPr lang="en-US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55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35038" y="5241925"/>
              <a:ext cx="554037" cy="111125"/>
            </p14:xfrm>
          </p:contentPart>
        </mc:Choice>
        <mc:Fallback xmlns="">
          <p:pic>
            <p:nvPicPr>
              <p:cNvPr id="2355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6758" y="5237609"/>
                <a:ext cx="575997" cy="12838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8EB5723-342A-4319-82BA-44568E06BA45}" type="datetime1">
              <a:rPr lang="en-US" smtClean="0"/>
              <a:t>10/16/2014</a:t>
            </a:fld>
            <a:endParaRPr lang="en-US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D50BFA-7A58-44E3-BCD8-25CB1B99AF3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562600" cy="1143000"/>
          </a:xfrm>
        </p:spPr>
        <p:txBody>
          <a:bodyPr/>
          <a:lstStyle/>
          <a:p>
            <a:pPr eaLnBrk="1" hangingPunct="1"/>
            <a:r>
              <a:rPr lang="en-US" smtClean="0"/>
              <a:t>“Semantic” Analysis</a:t>
            </a:r>
          </a:p>
        </p:txBody>
      </p:sp>
      <p:sp>
        <p:nvSpPr>
          <p:cNvPr id="92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1219200"/>
            <a:ext cx="4267200" cy="12954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sz="2400" smtClean="0"/>
              <a:t>Syntax-driven and Lexical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sz="2400" smtClean="0"/>
              <a:t>Semantic Analysis</a:t>
            </a:r>
          </a:p>
        </p:txBody>
      </p:sp>
      <p:sp>
        <p:nvSpPr>
          <p:cNvPr id="9225" name="Rectangle 4"/>
          <p:cNvSpPr>
            <a:spLocks noChangeArrowheads="1"/>
          </p:cNvSpPr>
          <p:nvPr/>
        </p:nvSpPr>
        <p:spPr bwMode="auto">
          <a:xfrm>
            <a:off x="5791200" y="4572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"/>
              </a:spcBef>
            </a:pPr>
            <a:r>
              <a:rPr lang="en-US" sz="2400" b="1" i="1">
                <a:solidFill>
                  <a:schemeClr val="accent2"/>
                </a:solidFill>
                <a:latin typeface="Comic Sans MS" pitchFamily="66" charset="0"/>
              </a:rPr>
              <a:t>Sentence</a:t>
            </a:r>
          </a:p>
        </p:txBody>
      </p:sp>
      <p:sp>
        <p:nvSpPr>
          <p:cNvPr id="9226" name="Rectangle 5"/>
          <p:cNvSpPr>
            <a:spLocks noChangeArrowheads="1"/>
          </p:cNvSpPr>
          <p:nvPr/>
        </p:nvSpPr>
        <p:spPr bwMode="auto">
          <a:xfrm>
            <a:off x="4267200" y="27432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solidFill>
                  <a:schemeClr val="accent2"/>
                </a:solidFill>
                <a:latin typeface="Comic Sans MS" pitchFamily="66" charset="0"/>
              </a:rPr>
              <a:t>Literal Meaning</a:t>
            </a:r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838200" y="48006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Discourse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Structure</a:t>
            </a:r>
          </a:p>
        </p:txBody>
      </p:sp>
      <p:sp>
        <p:nvSpPr>
          <p:cNvPr id="9228" name="Rectangle 7"/>
          <p:cNvSpPr>
            <a:spLocks noChangeArrowheads="1"/>
          </p:cNvSpPr>
          <p:nvPr/>
        </p:nvSpPr>
        <p:spPr bwMode="auto">
          <a:xfrm>
            <a:off x="1066800" y="26670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Meanings of words</a:t>
            </a:r>
          </a:p>
        </p:txBody>
      </p:sp>
      <p:sp>
        <p:nvSpPr>
          <p:cNvPr id="9229" name="Rectangle 8"/>
          <p:cNvSpPr>
            <a:spLocks noChangeArrowheads="1"/>
          </p:cNvSpPr>
          <p:nvPr/>
        </p:nvSpPr>
        <p:spPr bwMode="auto">
          <a:xfrm>
            <a:off x="457200" y="1143000"/>
            <a:ext cx="320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Meanings of grammatical structures</a:t>
            </a:r>
          </a:p>
        </p:txBody>
      </p:sp>
      <p:sp>
        <p:nvSpPr>
          <p:cNvPr id="9230" name="Rectangle 9"/>
          <p:cNvSpPr>
            <a:spLocks noChangeArrowheads="1"/>
          </p:cNvSpPr>
          <p:nvPr/>
        </p:nvSpPr>
        <p:spPr bwMode="auto">
          <a:xfrm>
            <a:off x="914400" y="5715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Context</a:t>
            </a:r>
          </a:p>
        </p:txBody>
      </p:sp>
      <p:sp>
        <p:nvSpPr>
          <p:cNvPr id="9231" name="Rectangle 10"/>
          <p:cNvSpPr>
            <a:spLocks noChangeArrowheads="1"/>
          </p:cNvSpPr>
          <p:nvPr/>
        </p:nvSpPr>
        <p:spPr bwMode="auto">
          <a:xfrm>
            <a:off x="304800" y="3886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Common-Sense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Domain knowledge</a:t>
            </a:r>
          </a:p>
        </p:txBody>
      </p:sp>
      <p:sp>
        <p:nvSpPr>
          <p:cNvPr id="9232" name="Rectangle 11"/>
          <p:cNvSpPr>
            <a:spLocks noChangeArrowheads="1"/>
          </p:cNvSpPr>
          <p:nvPr/>
        </p:nvSpPr>
        <p:spPr bwMode="auto">
          <a:xfrm>
            <a:off x="3505200" y="54864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solidFill>
                  <a:schemeClr val="accent2"/>
                </a:solidFill>
                <a:latin typeface="Comic Sans MS" pitchFamily="66" charset="0"/>
              </a:rPr>
              <a:t>Intended meaning</a:t>
            </a:r>
          </a:p>
        </p:txBody>
      </p:sp>
      <p:sp>
        <p:nvSpPr>
          <p:cNvPr id="9233" name="Line 12"/>
          <p:cNvSpPr>
            <a:spLocks noChangeShapeType="1"/>
          </p:cNvSpPr>
          <p:nvPr/>
        </p:nvSpPr>
        <p:spPr bwMode="auto">
          <a:xfrm>
            <a:off x="5334000" y="50292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3"/>
          <p:cNvSpPr>
            <a:spLocks noChangeShapeType="1"/>
          </p:cNvSpPr>
          <p:nvPr/>
        </p:nvSpPr>
        <p:spPr bwMode="auto">
          <a:xfrm flipH="1">
            <a:off x="5943600" y="762000"/>
            <a:ext cx="457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14"/>
          <p:cNvSpPr>
            <a:spLocks noChangeShapeType="1"/>
          </p:cNvSpPr>
          <p:nvPr/>
        </p:nvSpPr>
        <p:spPr bwMode="auto">
          <a:xfrm flipH="1">
            <a:off x="5257800" y="25146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5"/>
          <p:cNvSpPr>
            <a:spLocks noChangeArrowheads="1"/>
          </p:cNvSpPr>
          <p:nvPr/>
        </p:nvSpPr>
        <p:spPr bwMode="auto">
          <a:xfrm>
            <a:off x="4038600" y="4114800"/>
            <a:ext cx="2895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Further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Analysis</a:t>
            </a:r>
          </a:p>
        </p:txBody>
      </p:sp>
      <p:sp>
        <p:nvSpPr>
          <p:cNvPr id="9237" name="Line 16"/>
          <p:cNvSpPr>
            <a:spLocks noChangeShapeType="1"/>
          </p:cNvSpPr>
          <p:nvPr/>
        </p:nvSpPr>
        <p:spPr bwMode="auto">
          <a:xfrm flipH="1">
            <a:off x="5334000" y="37338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7"/>
          <p:cNvSpPr>
            <a:spLocks noChangeArrowheads="1"/>
          </p:cNvSpPr>
          <p:nvPr/>
        </p:nvSpPr>
        <p:spPr bwMode="auto">
          <a:xfrm>
            <a:off x="7239000" y="2819400"/>
            <a:ext cx="8382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I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N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F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R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N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C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</p:txBody>
      </p:sp>
      <p:sp>
        <p:nvSpPr>
          <p:cNvPr id="9239" name="Line 18"/>
          <p:cNvSpPr>
            <a:spLocks noChangeShapeType="1"/>
          </p:cNvSpPr>
          <p:nvPr/>
        </p:nvSpPr>
        <p:spPr bwMode="auto">
          <a:xfrm>
            <a:off x="3276600" y="1752600"/>
            <a:ext cx="685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0" name="Line 19"/>
          <p:cNvSpPr>
            <a:spLocks noChangeShapeType="1"/>
          </p:cNvSpPr>
          <p:nvPr/>
        </p:nvSpPr>
        <p:spPr bwMode="auto">
          <a:xfrm flipV="1">
            <a:off x="2895600" y="2362200"/>
            <a:ext cx="1066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1" name="Line 20"/>
          <p:cNvSpPr>
            <a:spLocks noChangeShapeType="1"/>
          </p:cNvSpPr>
          <p:nvPr/>
        </p:nvSpPr>
        <p:spPr bwMode="auto">
          <a:xfrm>
            <a:off x="3276600" y="4419600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2" name="Line 21"/>
          <p:cNvSpPr>
            <a:spLocks noChangeShapeType="1"/>
          </p:cNvSpPr>
          <p:nvPr/>
        </p:nvSpPr>
        <p:spPr bwMode="auto">
          <a:xfrm flipV="1">
            <a:off x="2590800" y="4724400"/>
            <a:ext cx="1447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3" name="Line 22"/>
          <p:cNvSpPr>
            <a:spLocks noChangeShapeType="1"/>
          </p:cNvSpPr>
          <p:nvPr/>
        </p:nvSpPr>
        <p:spPr bwMode="auto">
          <a:xfrm flipV="1">
            <a:off x="2514600" y="48768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0807" name="Rectangle 23"/>
          <p:cNvSpPr>
            <a:spLocks noChangeArrowheads="1"/>
          </p:cNvSpPr>
          <p:nvPr/>
        </p:nvSpPr>
        <p:spPr bwMode="auto">
          <a:xfrm>
            <a:off x="304800" y="3810000"/>
            <a:ext cx="6705600" cy="2362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Rectangle 24"/>
          <p:cNvSpPr>
            <a:spLocks noChangeArrowheads="1"/>
          </p:cNvSpPr>
          <p:nvPr/>
        </p:nvSpPr>
        <p:spPr bwMode="auto">
          <a:xfrm>
            <a:off x="2590800" y="6096000"/>
            <a:ext cx="2286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"/>
              </a:spcBef>
            </a:pP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Pragmatics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246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2638" y="3576638"/>
              <a:ext cx="6157912" cy="276225"/>
            </p14:xfrm>
          </p:contentPart>
        </mc:Choice>
        <mc:Fallback xmlns="">
          <p:pic>
            <p:nvPicPr>
              <p:cNvPr id="9246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9758" y="3566208"/>
                <a:ext cx="6172312" cy="2996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247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59238" y="5908675"/>
              <a:ext cx="2798762" cy="177800"/>
            </p14:xfrm>
          </p:contentPart>
        </mc:Choice>
        <mc:Fallback xmlns="">
          <p:pic>
            <p:nvPicPr>
              <p:cNvPr id="9247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54558" y="5896438"/>
                <a:ext cx="2812443" cy="20299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8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21AADBB-BE53-4404-8F40-590B8D065B93}" type="datetime1">
              <a:rPr lang="en-US" smtClean="0"/>
              <a:t>10/16/2014</a:t>
            </a:fld>
            <a:endParaRPr lang="en-US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ADE9E-BC4C-486D-B040-31A08723259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4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Semantic Analysis</a:t>
            </a:r>
          </a:p>
        </p:txBody>
      </p:sp>
      <p:sp>
        <p:nvSpPr>
          <p:cNvPr id="204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676400"/>
            <a:ext cx="2895600" cy="9906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sz="2400" smtClean="0"/>
              <a:t>Syntax-driven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sz="2400" smtClean="0"/>
              <a:t>Semantic Analysis</a:t>
            </a:r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4114800" y="10668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"/>
              </a:spcBef>
            </a:pPr>
            <a:r>
              <a:rPr lang="en-US" sz="2400" b="1" i="1" dirty="0">
                <a:solidFill>
                  <a:schemeClr val="accent2"/>
                </a:solidFill>
                <a:latin typeface="Comic Sans MS" pitchFamily="66" charset="0"/>
              </a:rPr>
              <a:t>Sentence</a:t>
            </a:r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3962400" y="27432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solidFill>
                  <a:schemeClr val="accent2"/>
                </a:solidFill>
                <a:latin typeface="Comic Sans MS" pitchFamily="66" charset="0"/>
              </a:rPr>
              <a:t>Literal Meaning</a:t>
            </a:r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533400" y="48006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Discourse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Structure</a:t>
            </a:r>
          </a:p>
        </p:txBody>
      </p:sp>
      <p:sp>
        <p:nvSpPr>
          <p:cNvPr id="20492" name="Rectangle 7"/>
          <p:cNvSpPr>
            <a:spLocks noChangeArrowheads="1"/>
          </p:cNvSpPr>
          <p:nvPr/>
        </p:nvSpPr>
        <p:spPr bwMode="auto">
          <a:xfrm>
            <a:off x="762000" y="26670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Meanings of words</a:t>
            </a:r>
          </a:p>
        </p:txBody>
      </p:sp>
      <p:sp>
        <p:nvSpPr>
          <p:cNvPr id="20493" name="Rectangle 8"/>
          <p:cNvSpPr>
            <a:spLocks noChangeArrowheads="1"/>
          </p:cNvSpPr>
          <p:nvPr/>
        </p:nvSpPr>
        <p:spPr bwMode="auto">
          <a:xfrm>
            <a:off x="152400" y="1143000"/>
            <a:ext cx="320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Meanings of grammatical structures</a:t>
            </a:r>
          </a:p>
        </p:txBody>
      </p:sp>
      <p:sp>
        <p:nvSpPr>
          <p:cNvPr id="20494" name="Rectangle 9"/>
          <p:cNvSpPr>
            <a:spLocks noChangeArrowheads="1"/>
          </p:cNvSpPr>
          <p:nvPr/>
        </p:nvSpPr>
        <p:spPr bwMode="auto">
          <a:xfrm>
            <a:off x="609600" y="5715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Context</a:t>
            </a:r>
          </a:p>
        </p:txBody>
      </p:sp>
      <p:sp>
        <p:nvSpPr>
          <p:cNvPr id="20495" name="Rectangle 10"/>
          <p:cNvSpPr>
            <a:spLocks noChangeArrowheads="1"/>
          </p:cNvSpPr>
          <p:nvPr/>
        </p:nvSpPr>
        <p:spPr bwMode="auto">
          <a:xfrm>
            <a:off x="0" y="3886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Common-Sense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Domain knowledge</a:t>
            </a:r>
          </a:p>
        </p:txBody>
      </p:sp>
      <p:sp>
        <p:nvSpPr>
          <p:cNvPr id="20496" name="Rectangle 11"/>
          <p:cNvSpPr>
            <a:spLocks noChangeArrowheads="1"/>
          </p:cNvSpPr>
          <p:nvPr/>
        </p:nvSpPr>
        <p:spPr bwMode="auto">
          <a:xfrm>
            <a:off x="3200400" y="54864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 dirty="0">
                <a:solidFill>
                  <a:schemeClr val="accent2"/>
                </a:solidFill>
                <a:latin typeface="Comic Sans MS" pitchFamily="66" charset="0"/>
              </a:rPr>
              <a:t>Intended meaning</a:t>
            </a:r>
          </a:p>
        </p:txBody>
      </p:sp>
      <p:sp>
        <p:nvSpPr>
          <p:cNvPr id="20497" name="Line 12"/>
          <p:cNvSpPr>
            <a:spLocks noChangeShapeType="1"/>
          </p:cNvSpPr>
          <p:nvPr/>
        </p:nvSpPr>
        <p:spPr bwMode="auto">
          <a:xfrm>
            <a:off x="5029200" y="50292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13"/>
          <p:cNvSpPr>
            <a:spLocks noChangeShapeType="1"/>
          </p:cNvSpPr>
          <p:nvPr/>
        </p:nvSpPr>
        <p:spPr bwMode="auto">
          <a:xfrm flipH="1">
            <a:off x="4876800" y="15240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14"/>
          <p:cNvSpPr>
            <a:spLocks noChangeShapeType="1"/>
          </p:cNvSpPr>
          <p:nvPr/>
        </p:nvSpPr>
        <p:spPr bwMode="auto">
          <a:xfrm flipH="1">
            <a:off x="4953000" y="25146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Rectangle 15"/>
          <p:cNvSpPr>
            <a:spLocks noChangeArrowheads="1"/>
          </p:cNvSpPr>
          <p:nvPr/>
        </p:nvSpPr>
        <p:spPr bwMode="auto">
          <a:xfrm>
            <a:off x="3733800" y="4114800"/>
            <a:ext cx="2895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Further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Analysis</a:t>
            </a:r>
          </a:p>
        </p:txBody>
      </p:sp>
      <p:sp>
        <p:nvSpPr>
          <p:cNvPr id="20501" name="Line 16"/>
          <p:cNvSpPr>
            <a:spLocks noChangeShapeType="1"/>
          </p:cNvSpPr>
          <p:nvPr/>
        </p:nvSpPr>
        <p:spPr bwMode="auto">
          <a:xfrm flipH="1">
            <a:off x="5029200" y="37338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Rectangle 17"/>
          <p:cNvSpPr>
            <a:spLocks noChangeArrowheads="1"/>
          </p:cNvSpPr>
          <p:nvPr/>
        </p:nvSpPr>
        <p:spPr bwMode="auto">
          <a:xfrm>
            <a:off x="6934200" y="2819400"/>
            <a:ext cx="8382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I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N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F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R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N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C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</p:txBody>
      </p:sp>
      <p:sp>
        <p:nvSpPr>
          <p:cNvPr id="20503" name="Line 18"/>
          <p:cNvSpPr>
            <a:spLocks noChangeShapeType="1"/>
          </p:cNvSpPr>
          <p:nvPr/>
        </p:nvSpPr>
        <p:spPr bwMode="auto">
          <a:xfrm>
            <a:off x="2971800" y="1752600"/>
            <a:ext cx="685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19"/>
          <p:cNvSpPr>
            <a:spLocks noChangeShapeType="1"/>
          </p:cNvSpPr>
          <p:nvPr/>
        </p:nvSpPr>
        <p:spPr bwMode="auto">
          <a:xfrm flipV="1">
            <a:off x="2590800" y="2362200"/>
            <a:ext cx="1066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20"/>
          <p:cNvSpPr>
            <a:spLocks noChangeShapeType="1"/>
          </p:cNvSpPr>
          <p:nvPr/>
        </p:nvSpPr>
        <p:spPr bwMode="auto">
          <a:xfrm>
            <a:off x="2971800" y="4419600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21"/>
          <p:cNvSpPr>
            <a:spLocks noChangeShapeType="1"/>
          </p:cNvSpPr>
          <p:nvPr/>
        </p:nvSpPr>
        <p:spPr bwMode="auto">
          <a:xfrm flipV="1">
            <a:off x="2286000" y="4724400"/>
            <a:ext cx="1447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Line 22"/>
          <p:cNvSpPr>
            <a:spLocks noChangeShapeType="1"/>
          </p:cNvSpPr>
          <p:nvPr/>
        </p:nvSpPr>
        <p:spPr bwMode="auto">
          <a:xfrm flipV="1">
            <a:off x="2209800" y="48768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562600" y="8382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000" i="1" dirty="0" smtClean="0">
                <a:solidFill>
                  <a:srgbClr val="FFC000"/>
                </a:solidFill>
                <a:latin typeface="Comic Sans MS" pitchFamily="66" charset="0"/>
              </a:rPr>
              <a:t>I am going to SFU on Tue</a:t>
            </a:r>
            <a:endParaRPr lang="en-US" sz="2000" i="1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5562600" y="12954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000" i="1" dirty="0" smtClean="0">
                <a:solidFill>
                  <a:srgbClr val="008000"/>
                </a:solidFill>
                <a:latin typeface="Comic Sans MS" pitchFamily="66" charset="0"/>
              </a:rPr>
              <a:t>The garbage truck just left</a:t>
            </a:r>
            <a:endParaRPr lang="en-US" sz="2000" i="1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-43543" y="6193971"/>
            <a:ext cx="3962400" cy="3810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000" i="1" dirty="0" smtClean="0">
                <a:solidFill>
                  <a:srgbClr val="FFC000"/>
                </a:solidFill>
                <a:latin typeface="Comic Sans MS" pitchFamily="66" charset="0"/>
              </a:rPr>
              <a:t>Shall we meet on Tue?</a:t>
            </a:r>
            <a:endParaRPr lang="en-US" sz="2000" i="1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-10886" y="64643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000" i="1" dirty="0" smtClean="0">
                <a:solidFill>
                  <a:srgbClr val="008000"/>
                </a:solidFill>
                <a:latin typeface="Comic Sans MS" pitchFamily="66" charset="0"/>
              </a:rPr>
              <a:t>What time is it?</a:t>
            </a:r>
            <a:endParaRPr lang="en-US" sz="2000" i="1" dirty="0">
              <a:solidFill>
                <a:srgbClr val="008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9763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51675" y="1738313"/>
              <a:ext cx="487363" cy="357187"/>
            </p14:xfrm>
          </p:contentPart>
        </mc:Choice>
        <mc:Fallback xmlns="">
          <p:pic>
            <p:nvPicPr>
              <p:cNvPr id="19763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43396" y="1731112"/>
                <a:ext cx="502841" cy="3737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9763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7200" y="838200"/>
              <a:ext cx="6719888" cy="3030538"/>
            </p14:xfrm>
          </p:contentPart>
        </mc:Choice>
        <mc:Fallback xmlns="">
          <p:pic>
            <p:nvPicPr>
              <p:cNvPr id="19763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2520" y="829920"/>
                <a:ext cx="6736088" cy="3050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763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93763" y="846138"/>
              <a:ext cx="2736850" cy="1801812"/>
            </p14:xfrm>
          </p:contentPart>
        </mc:Choice>
        <mc:Fallback xmlns="">
          <p:pic>
            <p:nvPicPr>
              <p:cNvPr id="19763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85487" y="837113"/>
                <a:ext cx="2755921" cy="182130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9B260F9-B804-40FA-BC2F-BB0EDD477C8F}" type="datetime1">
              <a:rPr lang="en-US" smtClean="0"/>
              <a:t>10/16/2014</a:t>
            </a:fld>
            <a:endParaRPr lang="en-US"/>
          </a:p>
        </p:txBody>
      </p:sp>
      <p:sp>
        <p:nvSpPr>
          <p:cNvPr id="286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D41F1-BA3F-4828-949C-9AD9DB7EE23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Pragmatics: Example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236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0" smtClean="0"/>
              <a:t>(i)  A: So can you please come over here again right now</a:t>
            </a:r>
          </a:p>
          <a:p>
            <a:pPr eaLnBrk="1" hangingPunct="1">
              <a:buFontTx/>
              <a:buNone/>
            </a:pPr>
            <a:r>
              <a:rPr lang="en-US" b="0" smtClean="0"/>
              <a:t>(ii)  B: Well, I have to go to Edinburgh today sir</a:t>
            </a:r>
          </a:p>
          <a:p>
            <a:pPr eaLnBrk="1" hangingPunct="1">
              <a:buFontTx/>
              <a:buNone/>
            </a:pPr>
            <a:r>
              <a:rPr lang="en-US" b="0" smtClean="0"/>
              <a:t>(iii) A: Hmm. How about this Thursday?</a:t>
            </a:r>
          </a:p>
          <a:p>
            <a:pPr eaLnBrk="1" hangingPunct="1">
              <a:buFontTx/>
              <a:buNone/>
            </a:pPr>
            <a:endParaRPr lang="en-US" b="0" smtClean="0"/>
          </a:p>
        </p:txBody>
      </p:sp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685800" y="42672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What information can we infer about the context in which this (short and insignificant) exchange occurred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AD2A684-B232-4D41-8570-92DBF5A4B9EC}" type="datetime1">
              <a:rPr lang="en-US" smtClean="0"/>
              <a:t>10/16/2014</a:t>
            </a:fld>
            <a:endParaRPr lang="en-US"/>
          </a:p>
        </p:txBody>
      </p:sp>
      <p:sp>
        <p:nvSpPr>
          <p:cNvPr id="2969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97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F1397E-91F9-4A1E-BDA6-E0EE8D36AF9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/>
          <a:lstStyle/>
          <a:p>
            <a:pPr eaLnBrk="1" hangingPunct="1"/>
            <a:r>
              <a:rPr lang="en-US" smtClean="0"/>
              <a:t>Pragmatics: Conversational Structure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8610600" cy="236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0" smtClean="0"/>
              <a:t>(i)   A: So can you please come over here again right now</a:t>
            </a:r>
          </a:p>
          <a:p>
            <a:pPr eaLnBrk="1" hangingPunct="1">
              <a:buFontTx/>
              <a:buNone/>
            </a:pPr>
            <a:r>
              <a:rPr lang="en-US" b="0" smtClean="0"/>
              <a:t>(ii)  B: Well, I have to go to Edinburgh today sir</a:t>
            </a:r>
          </a:p>
          <a:p>
            <a:pPr eaLnBrk="1" hangingPunct="1">
              <a:buFontTx/>
              <a:buNone/>
            </a:pPr>
            <a:r>
              <a:rPr lang="en-US" b="0" smtClean="0"/>
              <a:t>(iii) A: Hmm. How about this Thursday?</a:t>
            </a:r>
          </a:p>
          <a:p>
            <a:pPr eaLnBrk="1" hangingPunct="1">
              <a:buFontTx/>
              <a:buNone/>
            </a:pPr>
            <a:endParaRPr lang="en-US" b="0" smtClean="0"/>
          </a:p>
        </p:txBody>
      </p:sp>
      <p:sp>
        <p:nvSpPr>
          <p:cNvPr id="632836" name="Rectangle 4"/>
          <p:cNvSpPr>
            <a:spLocks noChangeArrowheads="1"/>
          </p:cNvSpPr>
          <p:nvPr/>
        </p:nvSpPr>
        <p:spPr bwMode="auto">
          <a:xfrm>
            <a:off x="304800" y="37338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Not the end of a conversation (nor the beginning)</a:t>
            </a:r>
          </a:p>
        </p:txBody>
      </p:sp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0" y="4648200"/>
            <a:ext cx="9144000" cy="205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Pragmatic knowledge: Strong expectations about the structure of conversations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Pairs e.g., request &lt;-&gt; response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Closing/Opening forms</a:t>
            </a:r>
          </a:p>
          <a:p>
            <a:pPr marL="342900" indent="-342900">
              <a:spcBef>
                <a:spcPct val="20000"/>
              </a:spcBef>
            </a:pPr>
            <a:endParaRPr lang="en-US" sz="2800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6" grpId="0" autoUpdateAnimBg="0"/>
      <p:bldP spid="63283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9587FF9-F173-4D68-A718-806A610DEFF2}" type="datetime1">
              <a:rPr lang="en-US" smtClean="0"/>
              <a:t>10/16/2014</a:t>
            </a:fld>
            <a:endParaRPr lang="en-US"/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02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06F014-1998-4015-B731-AE9BCFDC0C1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Pragmatics: Dialog Acts</a:t>
            </a:r>
          </a:p>
        </p:txBody>
      </p:sp>
      <p:sp>
        <p:nvSpPr>
          <p:cNvPr id="634884" name="Rectangle 4"/>
          <p:cNvSpPr>
            <a:spLocks noChangeArrowheads="1"/>
          </p:cNvSpPr>
          <p:nvPr/>
        </p:nvSpPr>
        <p:spPr bwMode="auto">
          <a:xfrm>
            <a:off x="228600" y="3124200"/>
            <a:ext cx="868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is </a:t>
            </a:r>
            <a:r>
              <a:rPr lang="en-US" sz="2800" b="1" i="1">
                <a:solidFill>
                  <a:schemeClr val="accent2"/>
                </a:solidFill>
                <a:latin typeface="Comic Sans MS" pitchFamily="66" charset="0"/>
              </a:rPr>
              <a:t>requesting</a:t>
            </a: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 B to come at time of speaking,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B </a:t>
            </a:r>
            <a:r>
              <a:rPr lang="en-US" sz="2800" b="1" i="1">
                <a:solidFill>
                  <a:schemeClr val="accent2"/>
                </a:solidFill>
                <a:latin typeface="Comic Sans MS" pitchFamily="66" charset="0"/>
              </a:rPr>
              <a:t>implies he can’t</a:t>
            </a: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 (or would rather not)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</a:t>
            </a:r>
            <a:r>
              <a:rPr lang="en-US" sz="2800" b="1" i="1">
                <a:solidFill>
                  <a:schemeClr val="accent2"/>
                </a:solidFill>
                <a:latin typeface="Comic Sans MS" pitchFamily="66" charset="0"/>
              </a:rPr>
              <a:t>repeats the request</a:t>
            </a: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 for some other time.</a:t>
            </a:r>
          </a:p>
        </p:txBody>
      </p:sp>
      <p:sp>
        <p:nvSpPr>
          <p:cNvPr id="634886" name="Rectangle 6"/>
          <p:cNvSpPr>
            <a:spLocks noChangeArrowheads="1"/>
          </p:cNvSpPr>
          <p:nvPr/>
        </p:nvSpPr>
        <p:spPr bwMode="auto">
          <a:xfrm>
            <a:off x="0" y="4724400"/>
            <a:ext cx="9144000" cy="2133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Pragmatic assumptions relying on: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mutual knowledge </a:t>
            </a:r>
            <a:r>
              <a:rPr lang="en-US" sz="2400" b="1">
                <a:latin typeface="Comic Sans MS" pitchFamily="66" charset="0"/>
              </a:rPr>
              <a:t>(</a:t>
            </a:r>
            <a:r>
              <a:rPr lang="en-US" sz="2400" b="1">
                <a:solidFill>
                  <a:schemeClr val="accent2"/>
                </a:solidFill>
                <a:latin typeface="Comic Sans MS" pitchFamily="66" charset="0"/>
              </a:rPr>
              <a:t>B</a:t>
            </a:r>
            <a:r>
              <a:rPr lang="en-US" sz="2400" b="1">
                <a:latin typeface="Comic Sans MS" pitchFamily="66" charset="0"/>
              </a:rPr>
              <a:t> knows that </a:t>
            </a:r>
            <a:r>
              <a:rPr lang="en-US" sz="2400" b="1">
                <a:solidFill>
                  <a:schemeClr val="accent2"/>
                </a:solidFill>
                <a:latin typeface="Comic Sans MS" pitchFamily="66" charset="0"/>
              </a:rPr>
              <a:t>A</a:t>
            </a:r>
            <a:r>
              <a:rPr lang="en-US" sz="2400" b="1">
                <a:latin typeface="Comic Sans MS" pitchFamily="66" charset="0"/>
              </a:rPr>
              <a:t> knows that…)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co-operation </a:t>
            </a:r>
            <a:r>
              <a:rPr lang="en-US" sz="2400" b="1">
                <a:latin typeface="Comic Sans MS" pitchFamily="66" charset="0"/>
              </a:rPr>
              <a:t>(must be a response… triggers inference)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topical coherence </a:t>
            </a:r>
            <a:r>
              <a:rPr lang="en-US" sz="2400" b="1">
                <a:latin typeface="Comic Sans MS" pitchFamily="66" charset="0"/>
              </a:rPr>
              <a:t>(</a:t>
            </a:r>
            <a:r>
              <a:rPr lang="en-US" sz="2400" b="1">
                <a:solidFill>
                  <a:schemeClr val="accent2"/>
                </a:solidFill>
                <a:latin typeface="Comic Sans MS" pitchFamily="66" charset="0"/>
              </a:rPr>
              <a:t>who</a:t>
            </a:r>
            <a:r>
              <a:rPr lang="en-US" sz="2400" b="1">
                <a:latin typeface="Comic Sans MS" pitchFamily="66" charset="0"/>
              </a:rPr>
              <a:t> should do </a:t>
            </a:r>
            <a:r>
              <a:rPr lang="en-US" sz="2400" b="1">
                <a:solidFill>
                  <a:schemeClr val="accent2"/>
                </a:solidFill>
                <a:latin typeface="Comic Sans MS" pitchFamily="66" charset="0"/>
              </a:rPr>
              <a:t>what</a:t>
            </a:r>
            <a:r>
              <a:rPr lang="en-US" sz="2400" b="1">
                <a:latin typeface="Comic Sans MS" pitchFamily="66" charset="0"/>
              </a:rPr>
              <a:t> on Thur?)</a:t>
            </a:r>
            <a:endParaRPr lang="en-US" sz="2800" b="1">
              <a:latin typeface="Comic Sans MS" pitchFamily="66" charset="0"/>
            </a:endParaRPr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228600" y="990600"/>
            <a:ext cx="861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Comic Sans MS" pitchFamily="66" charset="0"/>
              </a:rPr>
              <a:t>(</a:t>
            </a:r>
            <a:r>
              <a:rPr lang="en-US" sz="2800" dirty="0" err="1">
                <a:latin typeface="Comic Sans MS" pitchFamily="66" charset="0"/>
              </a:rPr>
              <a:t>i</a:t>
            </a:r>
            <a:r>
              <a:rPr lang="en-US" sz="2800" dirty="0">
                <a:latin typeface="Comic Sans MS" pitchFamily="66" charset="0"/>
              </a:rPr>
              <a:t>)   A: So can you please come over here again right </a:t>
            </a:r>
            <a:r>
              <a:rPr lang="en-US" sz="2800" dirty="0" smtClean="0">
                <a:latin typeface="Comic Sans MS" pitchFamily="66" charset="0"/>
              </a:rPr>
              <a:t>now?</a:t>
            </a:r>
            <a:endParaRPr lang="en-US" sz="28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Comic Sans MS" pitchFamily="66" charset="0"/>
              </a:rPr>
              <a:t>(ii)  B: Well, I have to go to Edinburgh today sir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Comic Sans MS" pitchFamily="66" charset="0"/>
              </a:rPr>
              <a:t>(iii) A: Hmm. How about this Thursday?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4" grpId="0" autoUpdateAnimBg="0"/>
      <p:bldP spid="63488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437591A-9496-4FDA-879B-ECDF94CA306B}" type="datetime1">
              <a:rPr lang="en-US" smtClean="0"/>
              <a:t>10/16/2014</a:t>
            </a:fld>
            <a:endParaRPr lang="en-US"/>
          </a:p>
        </p:txBody>
      </p:sp>
      <p:sp>
        <p:nvSpPr>
          <p:cNvPr id="112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502D17-2688-45B5-85BF-CAFF48953BD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447800"/>
          </a:xfrm>
        </p:spPr>
        <p:txBody>
          <a:bodyPr/>
          <a:lstStyle/>
          <a:p>
            <a:pPr eaLnBrk="1" hangingPunct="1"/>
            <a:r>
              <a:rPr lang="en-US" smtClean="0"/>
              <a:t>Pragmatics: Specific Act (Request)</a:t>
            </a:r>
          </a:p>
        </p:txBody>
      </p:sp>
      <p:sp>
        <p:nvSpPr>
          <p:cNvPr id="636931" name="Rectangle 3"/>
          <p:cNvSpPr>
            <a:spLocks noChangeArrowheads="1"/>
          </p:cNvSpPr>
          <p:nvPr/>
        </p:nvSpPr>
        <p:spPr bwMode="auto">
          <a:xfrm>
            <a:off x="228600" y="3124200"/>
            <a:ext cx="868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wants B to come over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believes it is possible for B to come over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believes B is not already there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believes he is not in a position to order B to…</a:t>
            </a:r>
          </a:p>
        </p:txBody>
      </p:sp>
      <p:sp>
        <p:nvSpPr>
          <p:cNvPr id="636932" name="Rectangle 4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Comic Sans MS" pitchFamily="66" charset="0"/>
              </a:rPr>
              <a:t>Assumption: </a:t>
            </a:r>
            <a:r>
              <a:rPr lang="en-US" sz="2800" b="1" dirty="0">
                <a:solidFill>
                  <a:schemeClr val="accent2"/>
                </a:solidFill>
                <a:latin typeface="Comic Sans MS" pitchFamily="66" charset="0"/>
              </a:rPr>
              <a:t>A</a:t>
            </a:r>
            <a:r>
              <a:rPr lang="en-US" sz="2800" b="1" dirty="0">
                <a:latin typeface="Comic Sans MS" pitchFamily="66" charset="0"/>
              </a:rPr>
              <a:t> behaving rationally and sincerely</a:t>
            </a:r>
          </a:p>
        </p:txBody>
      </p:sp>
      <p:sp>
        <p:nvSpPr>
          <p:cNvPr id="11273" name="Rectangle 5"/>
          <p:cNvSpPr>
            <a:spLocks noChangeArrowheads="1"/>
          </p:cNvSpPr>
          <p:nvPr/>
        </p:nvSpPr>
        <p:spPr bwMode="auto">
          <a:xfrm>
            <a:off x="228600" y="1143000"/>
            <a:ext cx="861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(i)   A: So can you please come over here again right now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(ii)  B: Well, I have to go to Edinburgh today sir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(iii) A: Hmm. How about this Thursday?</a:t>
            </a:r>
          </a:p>
        </p:txBody>
      </p:sp>
      <p:sp>
        <p:nvSpPr>
          <p:cNvPr id="636934" name="Rectangle 6"/>
          <p:cNvSpPr>
            <a:spLocks noChangeArrowheads="1"/>
          </p:cNvSpPr>
          <p:nvPr/>
        </p:nvSpPr>
        <p:spPr bwMode="auto">
          <a:xfrm>
            <a:off x="0" y="5105400"/>
            <a:ext cx="91440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Comic Sans MS" pitchFamily="66" charset="0"/>
              </a:rPr>
              <a:t>Pragmatic knowledge: speaker beliefs and intentions underlying the </a:t>
            </a:r>
            <a:r>
              <a:rPr lang="en-US" sz="2800" b="1" dirty="0">
                <a:solidFill>
                  <a:schemeClr val="accent2"/>
                </a:solidFill>
                <a:latin typeface="Comic Sans MS" pitchFamily="66" charset="0"/>
              </a:rPr>
              <a:t>act of requesting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1" grpId="0" autoUpdateAnimBg="0"/>
      <p:bldP spid="636932" grpId="0" animBg="1" autoUpdateAnimBg="0"/>
      <p:bldP spid="63693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FA6E40F-A63F-4AB8-BD3A-833FF5D0B70E}" type="datetime1">
              <a:rPr lang="en-US" smtClean="0"/>
              <a:t>10/16/2014</a:t>
            </a:fld>
            <a:endParaRPr lang="en-US"/>
          </a:p>
        </p:txBody>
      </p:sp>
      <p:sp>
        <p:nvSpPr>
          <p:cNvPr id="3072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07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DE388C-74D7-4AC8-B4FD-CA3B34D50FE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Pragmatics: Deixis</a:t>
            </a:r>
          </a:p>
        </p:txBody>
      </p:sp>
      <p:sp>
        <p:nvSpPr>
          <p:cNvPr id="638979" name="Rectangle 3"/>
          <p:cNvSpPr>
            <a:spLocks noChangeArrowheads="1"/>
          </p:cNvSpPr>
          <p:nvPr/>
        </p:nvSpPr>
        <p:spPr bwMode="auto">
          <a:xfrm>
            <a:off x="228600" y="3276600"/>
            <a:ext cx="868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assumes B knows where A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Neither A nor B are in Edinburgh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The day in which the exchange is taking place is not Thur., nor Wed. (or at least, so A believes)</a:t>
            </a:r>
          </a:p>
        </p:txBody>
      </p:sp>
      <p:sp>
        <p:nvSpPr>
          <p:cNvPr id="638980" name="Rectangle 4"/>
          <p:cNvSpPr>
            <a:spLocks noChangeArrowheads="1"/>
          </p:cNvSpPr>
          <p:nvPr/>
        </p:nvSpPr>
        <p:spPr bwMode="auto">
          <a:xfrm>
            <a:off x="0" y="5410200"/>
            <a:ext cx="9144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Comic Sans MS" pitchFamily="66" charset="0"/>
              </a:rPr>
              <a:t>Pragmatic knowledge: References to space and time </a:t>
            </a:r>
            <a:r>
              <a:rPr lang="en-US" sz="2800" b="1" dirty="0" err="1">
                <a:latin typeface="Comic Sans MS" pitchFamily="66" charset="0"/>
              </a:rPr>
              <a:t>wrt</a:t>
            </a:r>
            <a:r>
              <a:rPr lang="en-US" sz="2800" b="1" dirty="0">
                <a:latin typeface="Comic Sans MS" pitchFamily="66" charset="0"/>
              </a:rPr>
              <a:t> space and time of speaking</a:t>
            </a:r>
          </a:p>
        </p:txBody>
      </p:sp>
      <p:sp>
        <p:nvSpPr>
          <p:cNvPr id="30728" name="Rectangle 5"/>
          <p:cNvSpPr>
            <a:spLocks noChangeArrowheads="1"/>
          </p:cNvSpPr>
          <p:nvPr/>
        </p:nvSpPr>
        <p:spPr bwMode="auto">
          <a:xfrm>
            <a:off x="228600" y="990600"/>
            <a:ext cx="861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(i)   A: So can you please come over here again right now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(ii)  B: Well, I have to go to Edinburgh today sir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(iii) A: Hmm. How about this Thursday?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79" grpId="0" autoUpdateAnimBg="0"/>
      <p:bldP spid="63898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F6E07A6-8058-47C3-9777-831D8340741B}" type="datetime1">
              <a:rPr lang="en-US" smtClean="0"/>
              <a:t>10/16/2014</a:t>
            </a:fld>
            <a:endParaRPr lang="en-US"/>
          </a:p>
        </p:txBody>
      </p:sp>
      <p:sp>
        <p:nvSpPr>
          <p:cNvPr id="122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22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AD3F17-92F2-40D2-AC1C-DA465D67866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 </a:t>
            </a:r>
            <a:r>
              <a:rPr lang="en-US" dirty="0" smtClean="0"/>
              <a:t>Oct 16</a:t>
            </a:r>
            <a:endParaRPr lang="en-US" dirty="0" smtClean="0"/>
          </a:p>
        </p:txBody>
      </p:sp>
      <p:sp>
        <p:nvSpPr>
          <p:cNvPr id="122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458200" cy="464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Brief Intro Pragmatics</a:t>
            </a:r>
          </a:p>
          <a:p>
            <a:pPr eaLnBrk="1" hangingPunct="1"/>
            <a:r>
              <a:rPr lang="en-US" sz="3600" dirty="0" smtClean="0"/>
              <a:t>Discourse</a:t>
            </a:r>
          </a:p>
          <a:p>
            <a:pPr lvl="1" eaLnBrk="1" hangingPunct="1"/>
            <a:r>
              <a:rPr lang="en-US" sz="3200" dirty="0" smtClean="0">
                <a:solidFill>
                  <a:schemeClr val="accent2"/>
                </a:solidFill>
              </a:rPr>
              <a:t>Monologue</a:t>
            </a:r>
          </a:p>
          <a:p>
            <a:pPr lvl="1" eaLnBrk="1" hangingPunct="1"/>
            <a:r>
              <a:rPr lang="en-US" sz="3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Dialog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290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1663" y="2593975"/>
              <a:ext cx="1587" cy="4763"/>
            </p14:xfrm>
          </p:contentPart>
        </mc:Choice>
        <mc:Fallback xmlns="">
          <p:pic>
            <p:nvPicPr>
              <p:cNvPr id="12290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8886" y="2591410"/>
                <a:ext cx="7142" cy="989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503D5E1-6825-4556-9DE3-74C7E4D88FE2}" type="datetime1">
              <a:rPr lang="en-US" smtClean="0"/>
              <a:t>10/16/2014</a:t>
            </a:fld>
            <a:endParaRPr lang="en-US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BB8129-6D3F-4032-AB94-AFEB1D42AEE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Discourse: Monologue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305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Monologues </a:t>
            </a:r>
            <a:r>
              <a:rPr lang="en-US" sz="3200" b="0" dirty="0" smtClean="0"/>
              <a:t>as sequences of “sentences” have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2"/>
                </a:solidFill>
              </a:rPr>
              <a:t>structure</a:t>
            </a:r>
          </a:p>
          <a:p>
            <a:pPr eaLnBrk="1" hangingPunct="1"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Tasks:  </a:t>
            </a:r>
            <a:r>
              <a:rPr lang="en-US" sz="3200" dirty="0" smtClean="0">
                <a:solidFill>
                  <a:schemeClr val="accent2"/>
                </a:solidFill>
              </a:rPr>
              <a:t>Rhetorical (discourse) parsing and generation</a:t>
            </a:r>
          </a:p>
        </p:txBody>
      </p:sp>
      <p:sp>
        <p:nvSpPr>
          <p:cNvPr id="656388" name="Rectangle 4"/>
          <p:cNvSpPr>
            <a:spLocks noChangeArrowheads="1"/>
          </p:cNvSpPr>
          <p:nvPr/>
        </p:nvSpPr>
        <p:spPr bwMode="auto">
          <a:xfrm>
            <a:off x="533400" y="40386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Comic Sans MS" pitchFamily="66" charset="0"/>
              </a:rPr>
              <a:t>Key discourse phenomenon: </a:t>
            </a:r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referring expressions </a:t>
            </a:r>
            <a:r>
              <a:rPr lang="en-US" sz="3200">
                <a:solidFill>
                  <a:schemeClr val="tx2"/>
                </a:solidFill>
                <a:latin typeface="Comic Sans MS" pitchFamily="66" charset="0"/>
              </a:rPr>
              <a:t>(what</a:t>
            </a:r>
            <a:r>
              <a:rPr lang="en-US" sz="3200">
                <a:latin typeface="Comic Sans MS" pitchFamily="66" charset="0"/>
              </a:rPr>
              <a:t> they </a:t>
            </a:r>
            <a:r>
              <a:rPr lang="en-US" sz="3200">
                <a:solidFill>
                  <a:schemeClr val="tx2"/>
                </a:solidFill>
                <a:latin typeface="Comic Sans MS" pitchFamily="66" charset="0"/>
              </a:rPr>
              <a:t>denote may depend on previous discourse)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>
                <a:solidFill>
                  <a:schemeClr val="tx2"/>
                </a:solidFill>
                <a:latin typeface="Comic Sans MS" pitchFamily="66" charset="0"/>
              </a:rPr>
              <a:t>Task: </a:t>
            </a:r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Coreference resolution</a:t>
            </a:r>
          </a:p>
        </p:txBody>
      </p:sp>
      <p:sp>
        <p:nvSpPr>
          <p:cNvPr id="656389" name="Rectangle 5"/>
          <p:cNvSpPr>
            <a:spLocks noChangeArrowheads="1"/>
          </p:cNvSpPr>
          <p:nvPr/>
        </p:nvSpPr>
        <p:spPr bwMode="auto">
          <a:xfrm>
            <a:off x="3429000" y="1752600"/>
            <a:ext cx="571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(like sentences as sequences of words)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8" grpId="0" autoUpdateAnimBg="0"/>
      <p:bldP spid="65638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692AA67-B989-4474-AD20-56B560594216}" type="datetime1">
              <a:rPr lang="en-US" smtClean="0"/>
              <a:t>10/16/2014</a:t>
            </a:fld>
            <a:endParaRPr lang="en-US"/>
          </a:p>
        </p:txBody>
      </p:sp>
      <p:sp>
        <p:nvSpPr>
          <p:cNvPr id="133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33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B998E0-527C-460E-B352-2E62CAFE74D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33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Discourse/Text Segmentation(1)</a:t>
            </a:r>
          </a:p>
        </p:txBody>
      </p:sp>
      <p:sp>
        <p:nvSpPr>
          <p:cNvPr id="133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229600" cy="1828800"/>
          </a:xfrm>
        </p:spPr>
        <p:txBody>
          <a:bodyPr/>
          <a:lstStyle/>
          <a:p>
            <a:pPr eaLnBrk="1" hangingPunct="1"/>
            <a:r>
              <a:rPr lang="en-US" smtClean="0"/>
              <a:t>Simple approach: </a:t>
            </a:r>
          </a:p>
          <a:p>
            <a:pPr lvl="1" eaLnBrk="1" hangingPunct="1"/>
            <a:r>
              <a:rPr lang="en-US" smtClean="0"/>
              <a:t>linear (unable  to identify hierarchical structure)</a:t>
            </a:r>
          </a:p>
          <a:p>
            <a:pPr lvl="1" eaLnBrk="1" hangingPunct="1"/>
            <a:r>
              <a:rPr lang="en-US" smtClean="0"/>
              <a:t>Subtopics, passages</a:t>
            </a:r>
          </a:p>
        </p:txBody>
      </p:sp>
      <p:sp>
        <p:nvSpPr>
          <p:cNvPr id="13322" name="Rectangle 4"/>
          <p:cNvSpPr>
            <a:spLocks noChangeArrowheads="1"/>
          </p:cNvSpPr>
          <p:nvPr/>
        </p:nvSpPr>
        <p:spPr bwMode="auto">
          <a:xfrm>
            <a:off x="0" y="25146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UNSUPERVISED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Key idea: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lexical cohesion</a:t>
            </a:r>
            <a:r>
              <a:rPr lang="en-US" sz="2800" b="1">
                <a:latin typeface="Comic Sans MS" pitchFamily="66" charset="0"/>
              </a:rPr>
              <a:t>  (vs. coherence)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“There is not water on the moon. Andromeda is covered by the moon.”</a:t>
            </a:r>
          </a:p>
        </p:txBody>
      </p:sp>
      <p:sp>
        <p:nvSpPr>
          <p:cNvPr id="13323" name="Rectangle 5"/>
          <p:cNvSpPr>
            <a:spLocks noChangeArrowheads="1"/>
          </p:cNvSpPr>
          <p:nvPr/>
        </p:nvSpPr>
        <p:spPr bwMode="auto">
          <a:xfrm>
            <a:off x="0" y="45720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Discourse segments tend to be lexically cohesive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Cohesion score drops on segment boundaries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32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81950" y="828675"/>
              <a:ext cx="219075" cy="458788"/>
            </p14:xfrm>
          </p:contentPart>
        </mc:Choice>
        <mc:Fallback xmlns="">
          <p:pic>
            <p:nvPicPr>
              <p:cNvPr id="1332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75485" y="825796"/>
                <a:ext cx="233081" cy="4713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32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32750" y="798513"/>
              <a:ext cx="184150" cy="119062"/>
            </p14:xfrm>
          </p:contentPart>
        </mc:Choice>
        <mc:Fallback xmlns="">
          <p:pic>
            <p:nvPicPr>
              <p:cNvPr id="1332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28074" y="792758"/>
                <a:ext cx="193501" cy="1280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32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67700" y="860425"/>
              <a:ext cx="209550" cy="366713"/>
            </p14:xfrm>
          </p:contentPart>
        </mc:Choice>
        <mc:Fallback xmlns="">
          <p:pic>
            <p:nvPicPr>
              <p:cNvPr id="1332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65180" y="857183"/>
                <a:ext cx="217471" cy="37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32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53363" y="1333500"/>
              <a:ext cx="914400" cy="73025"/>
            </p14:xfrm>
          </p:contentPart>
        </mc:Choice>
        <mc:Fallback xmlns="">
          <p:pic>
            <p:nvPicPr>
              <p:cNvPr id="1332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850493" y="1330982"/>
                <a:ext cx="923009" cy="838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32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50175" y="638175"/>
              <a:ext cx="1025525" cy="708025"/>
            </p14:xfrm>
          </p:contentPart>
        </mc:Choice>
        <mc:Fallback xmlns="">
          <p:pic>
            <p:nvPicPr>
              <p:cNvPr id="1332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43336" y="630256"/>
                <a:ext cx="1040643" cy="71954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3BB7C40-0ACE-4981-81A8-1D96EE854CFD}" type="datetime1">
              <a:rPr lang="en-US" smtClean="0"/>
              <a:t>10/16/2014</a:t>
            </a:fld>
            <a:endParaRPr lang="en-US"/>
          </a:p>
        </p:txBody>
      </p:sp>
      <p:sp>
        <p:nvSpPr>
          <p:cNvPr id="2457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45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03565C-A563-4F46-AA5F-AB7BA73E7A1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Finish from (Oct 14)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8915400" cy="3048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Semantic Role Labeling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1E2CBFF-9374-4031-A738-B1D10CBD82DF}" type="datetime1">
              <a:rPr lang="en-US" smtClean="0"/>
              <a:t>10/16/2014</a:t>
            </a:fld>
            <a:endParaRPr lang="en-US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29E5D3-0BB1-432C-A2DF-059B7774947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Discourse/Text Segmentation(2)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0" y="8382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SUPERVISED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Binary classifier (SVM, decision tree,…)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: make yes-no boundary decision between any two sentences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04800" y="29718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Comic Sans MS" pitchFamily="66" charset="0"/>
              </a:rPr>
              <a:t>features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Comic Sans MS" pitchFamily="66" charset="0"/>
              </a:rPr>
              <a:t>Cohesion features (e.g., word overlap, word cosine</a:t>
            </a:r>
            <a:r>
              <a:rPr lang="en-US" sz="2800" b="1" dirty="0" smtClean="0">
                <a:latin typeface="Comic Sans MS" pitchFamily="66" charset="0"/>
              </a:rPr>
              <a:t>)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20125CE-9F1C-40E2-88AF-4F393958D1B7}" type="datetime1">
              <a:rPr lang="en-US" smtClean="0"/>
              <a:t>10/16/2014</a:t>
            </a:fld>
            <a:endParaRPr lang="en-US"/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4847E-3CE7-4AAA-8438-B14AE59E29D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Sample Monologues: Coherence</a:t>
            </a:r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7696200" cy="2000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2400">
                <a:latin typeface="Arial" charset="0"/>
              </a:rPr>
              <a:t>House-A is an interesting house. It has a convenient location. Even though house-A is somewhat far from the park, it is close  to work and to a rapid transportation stop.</a:t>
            </a:r>
            <a:r>
              <a:rPr lang="en-US" sz="2400" b="1">
                <a:latin typeface="Arial" charset="0"/>
              </a:rPr>
              <a:t>  </a:t>
            </a:r>
            <a:endParaRPr lang="en-US" sz="2400" b="1">
              <a:latin typeface="Courier New" pitchFamily="49" charset="0"/>
            </a:endParaRP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609600" y="4038600"/>
            <a:ext cx="7696200" cy="2000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2400">
                <a:latin typeface="Arial" charset="0"/>
              </a:rPr>
              <a:t>It has a convenient location. It is close  to work. Even though house-A is somewhat far from the park, </a:t>
            </a:r>
            <a:r>
              <a:rPr lang="en-US" sz="2400">
                <a:latin typeface="Arial Unicode MS" pitchFamily="34" charset="-128"/>
              </a:rPr>
              <a:t>house-A is an interesting house. It is close to a rapid transportation</a:t>
            </a:r>
            <a:r>
              <a:rPr lang="en-US" sz="2400">
                <a:latin typeface="Arial" charset="0"/>
              </a:rPr>
              <a:t> stop.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7F937D3-EC4B-4D93-9B71-161CD287F44C}" type="datetime1">
              <a:rPr lang="en-US" smtClean="0"/>
              <a:t>10/16/2014</a:t>
            </a:fld>
            <a:endParaRPr lang="en-US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07FFCB-152D-4253-89FC-10C5C6CB013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4821" name="Rectangle 38"/>
          <p:cNvSpPr>
            <a:spLocks noChangeArrowheads="1"/>
          </p:cNvSpPr>
          <p:nvPr/>
        </p:nvSpPr>
        <p:spPr bwMode="auto">
          <a:xfrm>
            <a:off x="1752600" y="6000750"/>
            <a:ext cx="4648200" cy="857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001000" cy="685800"/>
          </a:xfrm>
        </p:spPr>
        <p:txBody>
          <a:bodyPr/>
          <a:lstStyle/>
          <a:p>
            <a:pPr eaLnBrk="1" hangingPunct="1"/>
            <a:r>
              <a:rPr lang="en-US" smtClean="0"/>
              <a:t>Corresponding Text Structure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517525" y="2259013"/>
            <a:ext cx="2503488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House-A is an interesting house. 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44450" y="3922713"/>
            <a:ext cx="2868613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has a convenient location. 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152400" y="4724400"/>
            <a:ext cx="3319463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Even though house-A is somewhat far from the park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3773488" y="4670425"/>
            <a:ext cx="1625600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is close  to work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7" name="Text Box 8"/>
          <p:cNvSpPr txBox="1">
            <a:spLocks noChangeArrowheads="1"/>
          </p:cNvSpPr>
          <p:nvPr/>
        </p:nvSpPr>
        <p:spPr bwMode="auto">
          <a:xfrm>
            <a:off x="5776913" y="4627563"/>
            <a:ext cx="3244850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is close  to a rapid transportation stop</a:t>
            </a:r>
            <a:endParaRPr lang="en-US" sz="1800" b="1" i="1">
              <a:latin typeface="Courier New" pitchFamily="49" charset="0"/>
            </a:endParaRPr>
          </a:p>
        </p:txBody>
      </p:sp>
      <p:grpSp>
        <p:nvGrpSpPr>
          <p:cNvPr id="34828" name="Group 9"/>
          <p:cNvGrpSpPr>
            <a:grpSpLocks/>
          </p:cNvGrpSpPr>
          <p:nvPr/>
        </p:nvGrpSpPr>
        <p:grpSpPr bwMode="auto">
          <a:xfrm>
            <a:off x="2119313" y="1535113"/>
            <a:ext cx="5013325" cy="747712"/>
            <a:chOff x="1335" y="967"/>
            <a:chExt cx="3158" cy="471"/>
          </a:xfrm>
        </p:grpSpPr>
        <p:sp>
          <p:nvSpPr>
            <p:cNvPr id="34853" name="Text Box 10"/>
            <p:cNvSpPr txBox="1">
              <a:spLocks noChangeArrowheads="1"/>
            </p:cNvSpPr>
            <p:nvPr/>
          </p:nvSpPr>
          <p:spPr bwMode="auto">
            <a:xfrm>
              <a:off x="3795" y="1238"/>
              <a:ext cx="698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Arial" charset="0"/>
                </a:rPr>
                <a:t>EVIDENCE</a:t>
              </a:r>
            </a:p>
          </p:txBody>
        </p:sp>
        <p:sp>
          <p:nvSpPr>
            <p:cNvPr id="34854" name="Line 11"/>
            <p:cNvSpPr>
              <a:spLocks noChangeShapeType="1"/>
            </p:cNvSpPr>
            <p:nvPr/>
          </p:nvSpPr>
          <p:spPr bwMode="auto">
            <a:xfrm flipH="1">
              <a:off x="1903" y="1359"/>
              <a:ext cx="188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55" name="Freeform 12"/>
            <p:cNvSpPr>
              <a:spLocks/>
            </p:cNvSpPr>
            <p:nvPr/>
          </p:nvSpPr>
          <p:spPr bwMode="auto">
            <a:xfrm>
              <a:off x="1835" y="967"/>
              <a:ext cx="2226" cy="283"/>
            </a:xfrm>
            <a:custGeom>
              <a:avLst/>
              <a:gdLst>
                <a:gd name="T0" fmla="*/ 2167 w 2256"/>
                <a:gd name="T1" fmla="*/ 259 h 296"/>
                <a:gd name="T2" fmla="*/ 692 w 2256"/>
                <a:gd name="T3" fmla="*/ 8 h 296"/>
                <a:gd name="T4" fmla="*/ 0 w 2256"/>
                <a:gd name="T5" fmla="*/ 217 h 296"/>
                <a:gd name="T6" fmla="*/ 0 60000 65536"/>
                <a:gd name="T7" fmla="*/ 0 60000 65536"/>
                <a:gd name="T8" fmla="*/ 0 60000 65536"/>
                <a:gd name="T9" fmla="*/ 0 w 2256"/>
                <a:gd name="T10" fmla="*/ 0 h 296"/>
                <a:gd name="T11" fmla="*/ 2256 w 2256"/>
                <a:gd name="T12" fmla="*/ 296 h 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6" h="296">
                  <a:moveTo>
                    <a:pt x="2256" y="296"/>
                  </a:moveTo>
                  <a:cubicBezTo>
                    <a:pt x="1676" y="156"/>
                    <a:pt x="1096" y="16"/>
                    <a:pt x="720" y="8"/>
                  </a:cubicBezTo>
                  <a:cubicBezTo>
                    <a:pt x="344" y="0"/>
                    <a:pt x="172" y="124"/>
                    <a:pt x="0" y="248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56" name="Text Box 13"/>
            <p:cNvSpPr txBox="1">
              <a:spLocks noChangeArrowheads="1"/>
            </p:cNvSpPr>
            <p:nvPr/>
          </p:nvSpPr>
          <p:spPr bwMode="auto">
            <a:xfrm>
              <a:off x="1335" y="1234"/>
              <a:ext cx="448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Arial" charset="0"/>
                </a:rPr>
                <a:t>CORE</a:t>
              </a:r>
            </a:p>
          </p:txBody>
        </p:sp>
      </p:grpSp>
      <p:sp>
        <p:nvSpPr>
          <p:cNvPr id="34829" name="Rectangle 15"/>
          <p:cNvSpPr>
            <a:spLocks noChangeArrowheads="1"/>
          </p:cNvSpPr>
          <p:nvPr/>
        </p:nvSpPr>
        <p:spPr bwMode="auto">
          <a:xfrm>
            <a:off x="5053013" y="5251450"/>
            <a:ext cx="1063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Line 17"/>
          <p:cNvSpPr>
            <a:spLocks noChangeShapeType="1"/>
          </p:cNvSpPr>
          <p:nvPr/>
        </p:nvSpPr>
        <p:spPr bwMode="auto">
          <a:xfrm flipH="1">
            <a:off x="5662613" y="3717925"/>
            <a:ext cx="609600" cy="15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Text Box 18"/>
          <p:cNvSpPr txBox="1">
            <a:spLocks noChangeArrowheads="1"/>
          </p:cNvSpPr>
          <p:nvPr/>
        </p:nvSpPr>
        <p:spPr bwMode="auto">
          <a:xfrm>
            <a:off x="6272213" y="3605213"/>
            <a:ext cx="14986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latin typeface="Arial" charset="0"/>
              </a:rPr>
              <a:t>EVIDENCE-1</a:t>
            </a:r>
          </a:p>
        </p:txBody>
      </p:sp>
      <p:sp>
        <p:nvSpPr>
          <p:cNvPr id="34832" name="Text Box 19"/>
          <p:cNvSpPr txBox="1">
            <a:spLocks noChangeArrowheads="1"/>
          </p:cNvSpPr>
          <p:nvPr/>
        </p:nvSpPr>
        <p:spPr bwMode="auto">
          <a:xfrm>
            <a:off x="3897313" y="3581400"/>
            <a:ext cx="16002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latin typeface="Arial" charset="0"/>
              </a:rPr>
              <a:t>CONCESSION-1</a:t>
            </a:r>
          </a:p>
        </p:txBody>
      </p:sp>
      <p:sp>
        <p:nvSpPr>
          <p:cNvPr id="34833" name="Line 20"/>
          <p:cNvSpPr>
            <a:spLocks noChangeShapeType="1"/>
          </p:cNvSpPr>
          <p:nvPr/>
        </p:nvSpPr>
        <p:spPr bwMode="auto">
          <a:xfrm flipH="1">
            <a:off x="5411788" y="4938713"/>
            <a:ext cx="304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4" name="Line 21"/>
          <p:cNvSpPr>
            <a:spLocks noChangeShapeType="1"/>
          </p:cNvSpPr>
          <p:nvPr/>
        </p:nvSpPr>
        <p:spPr bwMode="auto">
          <a:xfrm>
            <a:off x="6742113" y="2298700"/>
            <a:ext cx="762000" cy="130651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5" name="Line 22"/>
          <p:cNvSpPr>
            <a:spLocks noChangeShapeType="1"/>
          </p:cNvSpPr>
          <p:nvPr/>
        </p:nvSpPr>
        <p:spPr bwMode="auto">
          <a:xfrm flipH="1">
            <a:off x="2741613" y="2276475"/>
            <a:ext cx="3987800" cy="11049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6" name="Line 23"/>
          <p:cNvSpPr>
            <a:spLocks noChangeShapeType="1"/>
          </p:cNvSpPr>
          <p:nvPr/>
        </p:nvSpPr>
        <p:spPr bwMode="auto">
          <a:xfrm flipH="1">
            <a:off x="4697413" y="3927475"/>
            <a:ext cx="2060575" cy="736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7" name="Line 24"/>
          <p:cNvSpPr>
            <a:spLocks noChangeShapeType="1"/>
          </p:cNvSpPr>
          <p:nvPr/>
        </p:nvSpPr>
        <p:spPr bwMode="auto">
          <a:xfrm>
            <a:off x="7110413" y="3937000"/>
            <a:ext cx="304800" cy="6572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8" name="Line 25"/>
          <p:cNvSpPr>
            <a:spLocks noChangeShapeType="1"/>
          </p:cNvSpPr>
          <p:nvPr/>
        </p:nvSpPr>
        <p:spPr bwMode="auto">
          <a:xfrm flipH="1">
            <a:off x="3124200" y="3873500"/>
            <a:ext cx="1284288" cy="7747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9" name="Line 26"/>
          <p:cNvSpPr>
            <a:spLocks noChangeShapeType="1"/>
          </p:cNvSpPr>
          <p:nvPr/>
        </p:nvSpPr>
        <p:spPr bwMode="auto">
          <a:xfrm flipH="1">
            <a:off x="2921000" y="3743325"/>
            <a:ext cx="9271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0" name="Freeform 27"/>
          <p:cNvSpPr>
            <a:spLocks/>
          </p:cNvSpPr>
          <p:nvPr/>
        </p:nvSpPr>
        <p:spPr bwMode="auto">
          <a:xfrm>
            <a:off x="2881313" y="3233738"/>
            <a:ext cx="4087812" cy="280987"/>
          </a:xfrm>
          <a:custGeom>
            <a:avLst/>
            <a:gdLst>
              <a:gd name="T0" fmla="*/ 2147483647 w 2256"/>
              <a:gd name="T1" fmla="*/ 2147483647 h 296"/>
              <a:gd name="T2" fmla="*/ 2147483647 w 2256"/>
              <a:gd name="T3" fmla="*/ 2147483647 h 296"/>
              <a:gd name="T4" fmla="*/ 0 w 2256"/>
              <a:gd name="T5" fmla="*/ 2147483647 h 296"/>
              <a:gd name="T6" fmla="*/ 0 60000 65536"/>
              <a:gd name="T7" fmla="*/ 0 60000 65536"/>
              <a:gd name="T8" fmla="*/ 0 60000 65536"/>
              <a:gd name="T9" fmla="*/ 0 w 2256"/>
              <a:gd name="T10" fmla="*/ 0 h 296"/>
              <a:gd name="T11" fmla="*/ 2256 w 2256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6" h="296">
                <a:moveTo>
                  <a:pt x="2256" y="296"/>
                </a:moveTo>
                <a:cubicBezTo>
                  <a:pt x="1676" y="156"/>
                  <a:pt x="1096" y="16"/>
                  <a:pt x="720" y="8"/>
                </a:cubicBezTo>
                <a:cubicBezTo>
                  <a:pt x="344" y="0"/>
                  <a:pt x="172" y="124"/>
                  <a:pt x="0" y="248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1" name="Freeform 28"/>
          <p:cNvSpPr>
            <a:spLocks/>
          </p:cNvSpPr>
          <p:nvPr/>
        </p:nvSpPr>
        <p:spPr bwMode="auto">
          <a:xfrm>
            <a:off x="2913063" y="342900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2" name="Text Box 29"/>
          <p:cNvSpPr txBox="1">
            <a:spLocks noChangeArrowheads="1"/>
          </p:cNvSpPr>
          <p:nvPr/>
        </p:nvSpPr>
        <p:spPr bwMode="auto">
          <a:xfrm>
            <a:off x="2052638" y="3556000"/>
            <a:ext cx="868362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Arial" charset="0"/>
              </a:rPr>
              <a:t>CORE-1</a:t>
            </a:r>
          </a:p>
        </p:txBody>
      </p:sp>
      <p:sp>
        <p:nvSpPr>
          <p:cNvPr id="34843" name="Line 30"/>
          <p:cNvSpPr>
            <a:spLocks noChangeShapeType="1"/>
          </p:cNvSpPr>
          <p:nvPr/>
        </p:nvSpPr>
        <p:spPr bwMode="auto">
          <a:xfrm flipH="1">
            <a:off x="4697413" y="2282825"/>
            <a:ext cx="1955800" cy="12731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4" name="Line 31"/>
          <p:cNvSpPr>
            <a:spLocks noChangeShapeType="1"/>
          </p:cNvSpPr>
          <p:nvPr/>
        </p:nvSpPr>
        <p:spPr bwMode="auto">
          <a:xfrm flipV="1">
            <a:off x="2000250" y="6305550"/>
            <a:ext cx="9144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5" name="Line 32"/>
          <p:cNvSpPr>
            <a:spLocks noChangeShapeType="1"/>
          </p:cNvSpPr>
          <p:nvPr/>
        </p:nvSpPr>
        <p:spPr bwMode="auto">
          <a:xfrm flipH="1">
            <a:off x="3371850" y="6305550"/>
            <a:ext cx="9271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6" name="Freeform 33"/>
          <p:cNvSpPr>
            <a:spLocks/>
          </p:cNvSpPr>
          <p:nvPr/>
        </p:nvSpPr>
        <p:spPr bwMode="auto">
          <a:xfrm rot="69499">
            <a:off x="4895850" y="607695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7" name="Freeform 34"/>
          <p:cNvSpPr>
            <a:spLocks/>
          </p:cNvSpPr>
          <p:nvPr/>
        </p:nvSpPr>
        <p:spPr bwMode="auto">
          <a:xfrm>
            <a:off x="4895850" y="622935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8" name="Text Box 35"/>
          <p:cNvSpPr txBox="1">
            <a:spLocks noChangeArrowheads="1"/>
          </p:cNvSpPr>
          <p:nvPr/>
        </p:nvSpPr>
        <p:spPr bwMode="auto">
          <a:xfrm>
            <a:off x="1771650" y="6457950"/>
            <a:ext cx="1384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decomposition</a:t>
            </a:r>
            <a:endParaRPr lang="en-US" sz="2400"/>
          </a:p>
        </p:txBody>
      </p:sp>
      <p:sp>
        <p:nvSpPr>
          <p:cNvPr id="34849" name="Text Box 36"/>
          <p:cNvSpPr txBox="1">
            <a:spLocks noChangeArrowheads="1"/>
          </p:cNvSpPr>
          <p:nvPr/>
        </p:nvSpPr>
        <p:spPr bwMode="auto">
          <a:xfrm>
            <a:off x="3371850" y="6457950"/>
            <a:ext cx="874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ordering</a:t>
            </a:r>
            <a:endParaRPr lang="en-US" sz="2400"/>
          </a:p>
        </p:txBody>
      </p:sp>
      <p:sp>
        <p:nvSpPr>
          <p:cNvPr id="34850" name="Text Box 37"/>
          <p:cNvSpPr txBox="1">
            <a:spLocks noChangeArrowheads="1"/>
          </p:cNvSpPr>
          <p:nvPr/>
        </p:nvSpPr>
        <p:spPr bwMode="auto">
          <a:xfrm>
            <a:off x="4591050" y="6457950"/>
            <a:ext cx="1720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rhetorical relations</a:t>
            </a:r>
            <a:endParaRPr lang="en-US" sz="2400"/>
          </a:p>
        </p:txBody>
      </p:sp>
      <p:sp>
        <p:nvSpPr>
          <p:cNvPr id="34851" name="Line 39"/>
          <p:cNvSpPr>
            <a:spLocks noChangeShapeType="1"/>
          </p:cNvSpPr>
          <p:nvPr/>
        </p:nvSpPr>
        <p:spPr bwMode="auto">
          <a:xfrm>
            <a:off x="3295650" y="6000750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40"/>
          <p:cNvSpPr>
            <a:spLocks noChangeShapeType="1"/>
          </p:cNvSpPr>
          <p:nvPr/>
        </p:nvSpPr>
        <p:spPr bwMode="auto">
          <a:xfrm>
            <a:off x="4524375" y="6010275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CFB6EA4-19B0-439F-8961-384C2EF19036}" type="datetime1">
              <a:rPr lang="en-US" smtClean="0"/>
              <a:t>10/16/2014</a:t>
            </a:fld>
            <a:endParaRPr lang="en-US"/>
          </a:p>
        </p:txBody>
      </p:sp>
      <p:sp>
        <p:nvSpPr>
          <p:cNvPr id="143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43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EEE92-FBCE-4EB0-9AC3-00419F82059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4348" name="Rectangle 3"/>
          <p:cNvSpPr>
            <a:spLocks noGrp="1" noChangeArrowheads="1"/>
          </p:cNvSpPr>
          <p:nvPr>
            <p:ph type="title"/>
          </p:nvPr>
        </p:nvSpPr>
        <p:spPr>
          <a:xfrm>
            <a:off x="-304800" y="304800"/>
            <a:ext cx="9677400" cy="685800"/>
          </a:xfrm>
        </p:spPr>
        <p:txBody>
          <a:bodyPr/>
          <a:lstStyle/>
          <a:p>
            <a:pPr eaLnBrk="1" hangingPunct="1"/>
            <a:r>
              <a:rPr lang="en-US" smtClean="0"/>
              <a:t>Text Relations, Parsing and Generation</a:t>
            </a:r>
          </a:p>
        </p:txBody>
      </p:sp>
      <p:sp>
        <p:nvSpPr>
          <p:cNvPr id="665638" name="Rectangle 38"/>
          <p:cNvSpPr>
            <a:spLocks noChangeArrowheads="1"/>
          </p:cNvSpPr>
          <p:nvPr/>
        </p:nvSpPr>
        <p:spPr bwMode="auto">
          <a:xfrm>
            <a:off x="0" y="2667000"/>
            <a:ext cx="9296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 dirty="0">
                <a:latin typeface="Comic Sans MS" pitchFamily="66" charset="0"/>
              </a:rPr>
              <a:t>Parsing: </a:t>
            </a:r>
            <a:r>
              <a:rPr lang="en-US" sz="2800" dirty="0">
                <a:latin typeface="Comic Sans MS" pitchFamily="66" charset="0"/>
              </a:rPr>
              <a:t>Given a monologue, determine its rhetorical structure </a:t>
            </a:r>
            <a:r>
              <a:rPr lang="en-US" sz="2800" dirty="0" smtClean="0">
                <a:latin typeface="Comic Sans MS" pitchFamily="66" charset="0"/>
              </a:rPr>
              <a:t>(semi-sup. [</a:t>
            </a:r>
            <a:r>
              <a:rPr lang="en-US" sz="2800" dirty="0" err="1" smtClean="0">
                <a:latin typeface="Comic Sans MS" pitchFamily="66" charset="0"/>
              </a:rPr>
              <a:t>Marcu</a:t>
            </a:r>
            <a:r>
              <a:rPr lang="en-US" sz="2800" dirty="0">
                <a:latin typeface="Comic Sans MS" pitchFamily="66" charset="0"/>
              </a:rPr>
              <a:t>, ’00 and ‘02</a:t>
            </a:r>
            <a:r>
              <a:rPr lang="en-US" sz="2800" dirty="0" smtClean="0">
                <a:latin typeface="Comic Sans MS" pitchFamily="66" charset="0"/>
              </a:rPr>
              <a:t>]) (</a:t>
            </a:r>
            <a:r>
              <a:rPr lang="en-US" sz="2800" dirty="0" smtClean="0">
                <a:latin typeface="+mn-lt"/>
              </a:rPr>
              <a:t>sup. [</a:t>
            </a:r>
            <a:r>
              <a:rPr lang="en-US" sz="2800" dirty="0" err="1" smtClean="0">
                <a:latin typeface="+mn-lt"/>
              </a:rPr>
              <a:t>Duverle</a:t>
            </a:r>
            <a:r>
              <a:rPr lang="en-US" sz="2800" dirty="0" smtClean="0">
                <a:latin typeface="+mn-lt"/>
              </a:rPr>
              <a:t> &amp; </a:t>
            </a:r>
            <a:r>
              <a:rPr lang="en-US" sz="2800" dirty="0" err="1" smtClean="0">
                <a:latin typeface="+mn-lt"/>
              </a:rPr>
              <a:t>Prendinger</a:t>
            </a:r>
            <a:r>
              <a:rPr lang="en-US" sz="2800" dirty="0" smtClean="0">
                <a:latin typeface="+mn-lt"/>
              </a:rPr>
              <a:t>  ‘09])…. Our own work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latin typeface="Comic Sans MS" pitchFamily="66" charset="0"/>
            </a:endParaRPr>
          </a:p>
        </p:txBody>
      </p:sp>
      <p:sp>
        <p:nvSpPr>
          <p:cNvPr id="665639" name="Rectangle 39"/>
          <p:cNvSpPr>
            <a:spLocks noChangeArrowheads="1"/>
          </p:cNvSpPr>
          <p:nvPr/>
        </p:nvSpPr>
        <p:spPr bwMode="auto">
          <a:xfrm>
            <a:off x="228600" y="4419600"/>
            <a:ext cx="861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latin typeface="Comic Sans MS" pitchFamily="66" charset="0"/>
              </a:rPr>
              <a:t>Generation: </a:t>
            </a:r>
            <a:r>
              <a:rPr lang="en-US" sz="2800" dirty="0">
                <a:latin typeface="Comic Sans MS" pitchFamily="66" charset="0"/>
              </a:rPr>
              <a:t>Given a communicative goal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e.g.,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2800" b="1" dirty="0">
                <a:latin typeface="Arial Unicode MS" pitchFamily="34" charset="-128"/>
              </a:rPr>
              <a:t>[convince user to quit smoking]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generate structure </a:t>
            </a:r>
            <a:r>
              <a:rPr lang="en-US" sz="2800" dirty="0" smtClean="0">
                <a:latin typeface="Comic Sans MS" pitchFamily="66" charset="0"/>
              </a:rPr>
              <a:t>[Reiter et al. AIJ ‘03]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14351" name="Rectangle 41"/>
          <p:cNvSpPr>
            <a:spLocks noChangeArrowheads="1"/>
          </p:cNvSpPr>
          <p:nvPr/>
        </p:nvSpPr>
        <p:spPr bwMode="auto">
          <a:xfrm>
            <a:off x="304800" y="1066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Comic Sans MS" pitchFamily="66" charset="0"/>
              </a:rPr>
              <a:t>Rhetorical (coherence) Relations: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different proposals (typically 20-30 rels)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 i="1">
                <a:latin typeface="Comic Sans MS" pitchFamily="66" charset="0"/>
              </a:rPr>
              <a:t>Elaboration, Contrast, Purpose</a:t>
            </a:r>
            <a:r>
              <a:rPr lang="en-US" sz="2800" b="1">
                <a:latin typeface="Comic Sans MS" pitchFamily="66" charset="0"/>
              </a:rPr>
              <a:t>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8" grpId="0" autoUpdateAnimBg="0"/>
      <p:bldP spid="66563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35AD55B-F350-4CB3-A4E1-FBB04DE471FE}" type="datetime1">
              <a:rPr lang="en-US" smtClean="0"/>
              <a:t>10/16/2014</a:t>
            </a:fld>
            <a:endParaRPr lang="en-US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0223F2-8F5E-4B89-942D-2522EB2D068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1600200" y="2438400"/>
            <a:ext cx="6934200" cy="281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latin typeface="Comic Sans MS" pitchFamily="66" charset="0"/>
              </a:rPr>
              <a:t>I saw </a:t>
            </a: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him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latin typeface="Comic Sans MS" pitchFamily="66" charset="0"/>
              </a:rPr>
              <a:t>I passed </a:t>
            </a: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the course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latin typeface="Comic Sans MS" pitchFamily="66" charset="0"/>
              </a:rPr>
              <a:t>I’d like </a:t>
            </a: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the red one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latin typeface="Comic Sans MS" pitchFamily="66" charset="0"/>
              </a:rPr>
              <a:t>I disagree with </a:t>
            </a: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what you just said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That </a:t>
            </a:r>
            <a:r>
              <a:rPr lang="en-GB" sz="2800" b="1" i="1">
                <a:latin typeface="Comic Sans MS" pitchFamily="66" charset="0"/>
              </a:rPr>
              <a:t>caused the invasion</a:t>
            </a: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685800" y="3124200"/>
            <a:ext cx="77724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GB" sz="40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5368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/>
              <a:t>Reference</a:t>
            </a:r>
            <a:endParaRPr lang="en-US" smtClean="0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838200"/>
            <a:ext cx="8991600" cy="167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 b="1">
                <a:latin typeface="Comic Sans MS" pitchFamily="66" charset="0"/>
              </a:rPr>
              <a:t>Language contains many references to entities mentioned in previous sentences </a:t>
            </a:r>
            <a:r>
              <a:rPr lang="en-GB" sz="3200">
                <a:latin typeface="Comic Sans MS" pitchFamily="66" charset="0"/>
              </a:rPr>
              <a:t>(i.e., in the discourse context/model)</a:t>
            </a:r>
            <a:r>
              <a:rPr lang="en-GB" sz="3200" b="1">
                <a:latin typeface="Comic Sans MS" pitchFamily="66" charset="0"/>
              </a:rPr>
              <a:t> 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62000" y="4953000"/>
            <a:ext cx="7086600" cy="1676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 b="1">
                <a:latin typeface="Comic Sans MS" pitchFamily="66" charset="0"/>
              </a:rPr>
              <a:t>Two tasks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 b="1">
                <a:latin typeface="Comic Sans MS" pitchFamily="66" charset="0"/>
              </a:rPr>
              <a:t>Anaphora/pronominal resolution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 b="1">
                <a:latin typeface="Comic Sans MS" pitchFamily="66" charset="0"/>
              </a:rPr>
              <a:t>Co-reference resolution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DD8EE4E-EF5E-4CFC-B690-08384B206CF6}" type="datetime1">
              <a:rPr lang="en-US" smtClean="0"/>
              <a:t>10/16/2014</a:t>
            </a:fld>
            <a:endParaRPr lang="en-US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099BFB-FB9E-40E9-949E-85C18EB72E89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6390" name="Rectangle 3"/>
          <p:cNvSpPr>
            <a:spLocks noChangeArrowheads="1"/>
          </p:cNvSpPr>
          <p:nvPr/>
        </p:nvSpPr>
        <p:spPr bwMode="auto">
          <a:xfrm>
            <a:off x="685800" y="3124200"/>
            <a:ext cx="77724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GB" sz="40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639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/>
              <a:t>Reference Resolution</a:t>
            </a:r>
            <a:endParaRPr lang="en-US" smtClean="0"/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0" y="914400"/>
            <a:ext cx="8991600" cy="167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 b="1">
                <a:latin typeface="Comic Sans MS" pitchFamily="66" charset="0"/>
              </a:rPr>
              <a:t>Terminology 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Referring expression</a:t>
            </a:r>
            <a:r>
              <a:rPr lang="en-GB" sz="2800" b="1">
                <a:latin typeface="Comic Sans MS" pitchFamily="66" charset="0"/>
              </a:rPr>
              <a:t>: NL expression used to perform reference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Referent</a:t>
            </a:r>
            <a:r>
              <a:rPr lang="en-GB" sz="2800" b="1">
                <a:latin typeface="Comic Sans MS" pitchFamily="66" charset="0"/>
              </a:rPr>
              <a:t>: “entity” that is referred </a:t>
            </a:r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152400" y="2971800"/>
            <a:ext cx="6096000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 b="1">
                <a:latin typeface="Comic Sans MS" pitchFamily="66" charset="0"/>
              </a:rPr>
              <a:t>Types of referring expressions: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Indefinite NP (a, some, …)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Definite NP (the, … 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Pronouns (he, she, her,...)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Demonstratives (this, that,..)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Names</a:t>
            </a:r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6286500" y="3429000"/>
            <a:ext cx="28575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endParaRPr lang="en-GB" sz="3200" b="1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Inferrables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Generics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7E906BF-033E-495E-BC7A-8B61383B695F}" type="datetime1">
              <a:rPr lang="en-US" smtClean="0"/>
              <a:t>10/16/2014</a:t>
            </a:fld>
            <a:endParaRPr lang="en-US"/>
          </a:p>
        </p:txBody>
      </p:sp>
      <p:sp>
        <p:nvSpPr>
          <p:cNvPr id="174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7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10765-7A74-43C7-8238-A65738C07F23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7419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228600"/>
            <a:ext cx="9372600" cy="4572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n-GB" sz="3600" smtClean="0"/>
              <a:t>Pronominal Resolution: Simple Algorithm</a:t>
            </a:r>
            <a:endParaRPr lang="en-GB" smtClean="0"/>
          </a:p>
        </p:txBody>
      </p:sp>
      <p:sp>
        <p:nvSpPr>
          <p:cNvPr id="17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19812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GB" smtClean="0"/>
              <a:t>Last object mentioned (correct gender/person)</a:t>
            </a:r>
          </a:p>
          <a:p>
            <a:pPr lvl="1" eaLnBrk="1" hangingPunct="1"/>
            <a:r>
              <a:rPr lang="en-GB" sz="2800" b="0" i="1" smtClean="0"/>
              <a:t>John ate an apple. </a:t>
            </a:r>
            <a:r>
              <a:rPr lang="en-GB" sz="2800" b="0" i="1" u="sng" smtClean="0">
                <a:solidFill>
                  <a:schemeClr val="accent2"/>
                </a:solidFill>
              </a:rPr>
              <a:t>He</a:t>
            </a:r>
            <a:r>
              <a:rPr lang="en-GB" sz="2800" b="0" i="1" smtClean="0"/>
              <a:t> was hungry.</a:t>
            </a:r>
            <a:endParaRPr lang="en-GB" sz="2800" b="0" smtClean="0"/>
          </a:p>
          <a:p>
            <a:pPr lvl="2" eaLnBrk="1" hangingPunct="1"/>
            <a:r>
              <a:rPr lang="en-GB" sz="2400" b="0" smtClean="0"/>
              <a:t>He refers to John (“apple” is not a “he”)</a:t>
            </a:r>
          </a:p>
          <a:p>
            <a:pPr lvl="1" eaLnBrk="1" hangingPunct="1"/>
            <a:r>
              <a:rPr lang="en-GB" sz="2800" b="0" smtClean="0"/>
              <a:t>Google is unstoppable. </a:t>
            </a:r>
            <a:r>
              <a:rPr lang="en-GB" sz="2800" b="0" smtClean="0">
                <a:solidFill>
                  <a:schemeClr val="accent2"/>
                </a:solidFill>
              </a:rPr>
              <a:t>They</a:t>
            </a:r>
            <a:r>
              <a:rPr lang="en-GB" sz="2800" b="0" smtClean="0"/>
              <a:t> have increased..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81000" y="2743200"/>
            <a:ext cx="8534400" cy="213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Selectional restrictions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>
                <a:latin typeface="Comic Sans MS" pitchFamily="66" charset="0"/>
              </a:rPr>
              <a:t>John ate an apple in the store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pPr marL="1143000" lvl="2" indent="-228600">
              <a:spcBef>
                <a:spcPct val="20000"/>
              </a:spcBef>
            </a:pPr>
            <a:r>
              <a:rPr lang="en-GB" sz="2400" i="1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400" i="1">
                <a:latin typeface="Comic Sans MS" pitchFamily="66" charset="0"/>
              </a:rPr>
              <a:t> was delicious.	</a:t>
            </a:r>
            <a:r>
              <a:rPr lang="en-GB" sz="2400">
                <a:latin typeface="Comic Sans MS" pitchFamily="66" charset="0"/>
              </a:rPr>
              <a:t>[stores cannot be delicious]</a:t>
            </a:r>
            <a:endParaRPr lang="en-GB" sz="2400" i="1">
              <a:latin typeface="Comic Sans MS" pitchFamily="66" charset="0"/>
            </a:endParaRPr>
          </a:p>
          <a:p>
            <a:pPr marL="1143000" lvl="2" indent="-228600">
              <a:spcBef>
                <a:spcPct val="20000"/>
              </a:spcBef>
            </a:pPr>
            <a:r>
              <a:rPr lang="en-GB" sz="2400" i="1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400" i="1">
                <a:latin typeface="Comic Sans MS" pitchFamily="66" charset="0"/>
              </a:rPr>
              <a:t> was quiet.	</a:t>
            </a:r>
            <a:r>
              <a:rPr lang="en-GB" sz="2400">
                <a:latin typeface="Comic Sans MS" pitchFamily="66" charset="0"/>
              </a:rPr>
              <a:t>[apples cannot be quiet]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609600" y="4724400"/>
            <a:ext cx="8534400" cy="213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Binding Theory constraints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>
                <a:latin typeface="Comic Sans MS" pitchFamily="66" charset="0"/>
              </a:rPr>
              <a:t>Mary bought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herself</a:t>
            </a:r>
            <a:r>
              <a:rPr lang="en-GB" sz="2800" i="1">
                <a:latin typeface="Comic Sans MS" pitchFamily="66" charset="0"/>
              </a:rPr>
              <a:t> a new Ferrari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>
                <a:latin typeface="Comic Sans MS" pitchFamily="66" charset="0"/>
              </a:rPr>
              <a:t>Mary bought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her</a:t>
            </a:r>
            <a:r>
              <a:rPr lang="en-GB" sz="2800" i="1">
                <a:latin typeface="Comic Sans MS" pitchFamily="66" charset="0"/>
              </a:rPr>
              <a:t> a new Ferrari</a:t>
            </a:r>
            <a:endParaRPr lang="en-GB" sz="280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8" grpId="0" autoUpdateAnimBg="0"/>
      <p:bldP spid="64308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5C0F990-D9E4-4757-902D-CD583C728663}" type="datetime1">
              <a:rPr lang="en-US" smtClean="0"/>
              <a:t>10/16/2014</a:t>
            </a:fld>
            <a:endParaRPr lang="en-US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B49E5-7DA4-40B0-B206-F47CCA90DAFD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533400" y="1295400"/>
            <a:ext cx="7772400" cy="129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Some pronouns don’t refer to anything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 u="sng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2800" i="1">
                <a:latin typeface="Comic Sans MS" pitchFamily="66" charset="0"/>
              </a:rPr>
              <a:t>rained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must check if verb has a dummy subject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381000" y="304800"/>
            <a:ext cx="7772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GB" sz="4000">
                <a:solidFill>
                  <a:schemeClr val="accent2"/>
                </a:solidFill>
                <a:latin typeface="Comic Sans MS" pitchFamily="66" charset="0"/>
              </a:rPr>
              <a:t>Additional Complications</a:t>
            </a:r>
          </a:p>
        </p:txBody>
      </p:sp>
      <p:sp>
        <p:nvSpPr>
          <p:cNvPr id="650248" name="Rectangle 8"/>
          <p:cNvSpPr>
            <a:spLocks noChangeArrowheads="1"/>
          </p:cNvSpPr>
          <p:nvPr/>
        </p:nvSpPr>
        <p:spPr bwMode="auto">
          <a:xfrm>
            <a:off x="381000" y="3429000"/>
            <a:ext cx="87630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dirty="0">
                <a:latin typeface="Comic Sans MS" pitchFamily="66" charset="0"/>
              </a:rPr>
              <a:t>Evaluate “last object” mentioned using parse tree, not literal text position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 dirty="0">
                <a:latin typeface="Comic Sans MS" pitchFamily="66" charset="0"/>
              </a:rPr>
              <a:t>I went to the </a:t>
            </a:r>
            <a:r>
              <a:rPr lang="en-GB" sz="2800" i="1" dirty="0" smtClean="0">
                <a:latin typeface="Comic Sans MS" pitchFamily="66" charset="0"/>
              </a:rPr>
              <a:t>GAP, </a:t>
            </a:r>
            <a:r>
              <a:rPr lang="en-GB" sz="2800" i="1" dirty="0">
                <a:latin typeface="Comic Sans MS" pitchFamily="66" charset="0"/>
              </a:rPr>
              <a:t>which is opposite to </a:t>
            </a:r>
            <a:r>
              <a:rPr lang="en-GB" sz="2800" i="1" dirty="0" smtClean="0">
                <a:latin typeface="Comic Sans MS" pitchFamily="66" charset="0"/>
              </a:rPr>
              <a:t>BR,</a:t>
            </a:r>
            <a:endParaRPr lang="en-GB" sz="2800" i="1" dirty="0">
              <a:latin typeface="Comic Sans MS" pitchFamily="66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u="sng" dirty="0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800" dirty="0">
                <a:latin typeface="Comic Sans MS" pitchFamily="66" charset="0"/>
              </a:rPr>
              <a:t> is a big store.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50249" name="Rectangle 9"/>
          <p:cNvSpPr>
            <a:spLocks noChangeArrowheads="1"/>
          </p:cNvSpPr>
          <p:nvPr/>
        </p:nvSpPr>
        <p:spPr bwMode="auto">
          <a:xfrm>
            <a:off x="4572000" y="5105400"/>
            <a:ext cx="3276600" cy="6096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	</a:t>
            </a:r>
            <a:r>
              <a:rPr lang="en-GB" sz="2800">
                <a:latin typeface="Comic Sans MS" pitchFamily="66" charset="0"/>
              </a:rPr>
              <a:t>[GAP, not BP]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8" grpId="0" autoUpdateAnimBg="0"/>
      <p:bldP spid="650249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1FE1466-0471-49DA-B2BB-108BCCC727D1}" type="datetime1">
              <a:rPr lang="en-US" smtClean="0"/>
              <a:t>10/16/2014</a:t>
            </a:fld>
            <a:endParaRPr lang="en-US"/>
          </a:p>
        </p:txBody>
      </p:sp>
      <p:sp>
        <p:nvSpPr>
          <p:cNvPr id="194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194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66958E-A7E3-4C23-BE2A-23DF1D3A48B5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94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5334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n-GB" smtClean="0"/>
              <a:t>Focus</a:t>
            </a:r>
          </a:p>
        </p:txBody>
      </p:sp>
      <p:sp>
        <p:nvSpPr>
          <p:cNvPr id="194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772400" cy="19812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b="0" i="1" smtClean="0"/>
              <a:t>John is a good student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b="0" i="1" smtClean="0"/>
              <a:t>He goes to all his tutorials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b="0" i="1" smtClean="0"/>
              <a:t>He helped Sam with CS4001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b="0" i="1" u="sng" smtClean="0">
                <a:solidFill>
                  <a:schemeClr val="accent2"/>
                </a:solidFill>
              </a:rPr>
              <a:t>He</a:t>
            </a:r>
            <a:r>
              <a:rPr lang="en-GB" b="0" i="1" smtClean="0"/>
              <a:t> wants to do a project for Prof. Gray</a:t>
            </a:r>
          </a:p>
        </p:txBody>
      </p:sp>
      <p:sp>
        <p:nvSpPr>
          <p:cNvPr id="644102" name="Rectangle 6"/>
          <p:cNvSpPr>
            <a:spLocks noChangeArrowheads="1"/>
          </p:cNvSpPr>
          <p:nvPr/>
        </p:nvSpPr>
        <p:spPr bwMode="auto">
          <a:xfrm>
            <a:off x="2286000" y="3124200"/>
            <a:ext cx="5029200" cy="7620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GB" sz="2800" u="sng">
                <a:solidFill>
                  <a:schemeClr val="accent2"/>
                </a:solidFill>
                <a:latin typeface="Comic Sans MS" pitchFamily="66" charset="0"/>
              </a:rPr>
              <a:t>He</a:t>
            </a:r>
            <a:r>
              <a:rPr lang="en-GB" sz="2800">
                <a:latin typeface="Comic Sans MS" pitchFamily="66" charset="0"/>
              </a:rPr>
              <a:t> refers to John (not Sam)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102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C8D448E-8B4F-4A9D-BEF8-CC5C9511D86C}" type="datetime1">
              <a:rPr lang="en-US" smtClean="0"/>
              <a:t>10/16/2014</a:t>
            </a:fld>
            <a:endParaRPr lang="en-US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98099E-610F-4541-B509-A165FF4445B9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304800" y="0"/>
            <a:ext cx="83820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GB" sz="4000">
                <a:solidFill>
                  <a:schemeClr val="accent2"/>
                </a:solidFill>
                <a:latin typeface="Comic Sans MS" pitchFamily="66" charset="0"/>
              </a:rPr>
              <a:t>Supervised Pronominal Resolution</a:t>
            </a:r>
          </a:p>
        </p:txBody>
      </p:sp>
      <p:sp>
        <p:nvSpPr>
          <p:cNvPr id="35846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1600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>
                <a:latin typeface="Comic Sans MS" pitchFamily="66" charset="0"/>
              </a:rPr>
              <a:t>Corpus annotated with co-reference relations </a:t>
            </a:r>
            <a:r>
              <a:rPr lang="en-GB" sz="2800">
                <a:latin typeface="Comic Sans MS" pitchFamily="66" charset="0"/>
              </a:rPr>
              <a:t>(all antecedents of each pronoun are marked)</a:t>
            </a:r>
          </a:p>
        </p:txBody>
      </p:sp>
      <p:sp>
        <p:nvSpPr>
          <p:cNvPr id="652300" name="Rectangle 12"/>
          <p:cNvSpPr>
            <a:spLocks noChangeArrowheads="1"/>
          </p:cNvSpPr>
          <p:nvPr/>
        </p:nvSpPr>
        <p:spPr bwMode="auto">
          <a:xfrm>
            <a:off x="228600" y="1752600"/>
            <a:ext cx="8153400" cy="685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>
                <a:latin typeface="Comic Sans MS" pitchFamily="66" charset="0"/>
              </a:rPr>
              <a:t>What features ?</a:t>
            </a:r>
          </a:p>
        </p:txBody>
      </p:sp>
      <p:pic>
        <p:nvPicPr>
          <p:cNvPr id="65230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13188"/>
            <a:ext cx="8305800" cy="27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2302" name="Rectangle 14"/>
          <p:cNvSpPr>
            <a:spLocks noChangeArrowheads="1"/>
          </p:cNvSpPr>
          <p:nvPr/>
        </p:nvSpPr>
        <p:spPr bwMode="auto">
          <a:xfrm>
            <a:off x="0" y="2438400"/>
            <a:ext cx="9144000" cy="685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2800" i="1">
                <a:latin typeface="Comic Sans MS" pitchFamily="66" charset="0"/>
              </a:rPr>
              <a:t>(U</a:t>
            </a:r>
            <a:r>
              <a:rPr lang="en-GB" sz="2800" i="1" baseline="-25000">
                <a:latin typeface="Comic Sans MS" pitchFamily="66" charset="0"/>
              </a:rPr>
              <a:t>1</a:t>
            </a:r>
            <a:r>
              <a:rPr lang="en-GB" sz="2800" i="1">
                <a:latin typeface="Comic Sans MS" pitchFamily="66" charset="0"/>
              </a:rPr>
              <a:t>)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John</a:t>
            </a:r>
            <a:r>
              <a:rPr lang="en-GB" sz="2800" i="1">
                <a:latin typeface="Comic Sans MS" pitchFamily="66" charset="0"/>
              </a:rPr>
              <a:t> saw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a nice Ferrari</a:t>
            </a:r>
            <a:r>
              <a:rPr lang="en-GB" sz="2800" i="1">
                <a:latin typeface="Comic Sans MS" pitchFamily="66" charset="0"/>
              </a:rPr>
              <a:t> in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the parking lot</a:t>
            </a:r>
          </a:p>
          <a:p>
            <a:pPr marL="342900" indent="-342900">
              <a:spcBef>
                <a:spcPct val="20000"/>
              </a:spcBef>
            </a:pPr>
            <a:r>
              <a:rPr lang="en-GB" sz="2800" i="1">
                <a:latin typeface="Comic Sans MS" pitchFamily="66" charset="0"/>
              </a:rPr>
              <a:t>(U</a:t>
            </a:r>
            <a:r>
              <a:rPr lang="en-GB" sz="2800" i="1" baseline="-25000">
                <a:latin typeface="Comic Sans MS" pitchFamily="66" charset="0"/>
              </a:rPr>
              <a:t>2</a:t>
            </a:r>
            <a:r>
              <a:rPr lang="en-GB" sz="2800" i="1">
                <a:latin typeface="Comic Sans MS" pitchFamily="66" charset="0"/>
              </a:rPr>
              <a:t>)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He</a:t>
            </a:r>
            <a:r>
              <a:rPr lang="en-GB" sz="2800" i="1">
                <a:latin typeface="Comic Sans MS" pitchFamily="66" charset="0"/>
              </a:rPr>
              <a:t> showed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800" i="1">
                <a:latin typeface="Comic Sans MS" pitchFamily="66" charset="0"/>
              </a:rPr>
              <a:t> to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Bob</a:t>
            </a:r>
          </a:p>
          <a:p>
            <a:pPr marL="342900" indent="-342900">
              <a:spcBef>
                <a:spcPct val="20000"/>
              </a:spcBef>
            </a:pPr>
            <a:r>
              <a:rPr lang="en-GB" sz="2800" i="1">
                <a:latin typeface="Comic Sans MS" pitchFamily="66" charset="0"/>
              </a:rPr>
              <a:t>(U</a:t>
            </a:r>
            <a:r>
              <a:rPr lang="en-GB" sz="2800" i="1" baseline="-25000">
                <a:latin typeface="Comic Sans MS" pitchFamily="66" charset="0"/>
              </a:rPr>
              <a:t>3</a:t>
            </a:r>
            <a:r>
              <a:rPr lang="en-GB" sz="2800" i="1">
                <a:latin typeface="Comic Sans MS" pitchFamily="66" charset="0"/>
              </a:rPr>
              <a:t>) </a:t>
            </a:r>
            <a:r>
              <a:rPr lang="en-GB" sz="3200" b="1" i="1">
                <a:latin typeface="Comic Sans MS" pitchFamily="66" charset="0"/>
              </a:rPr>
              <a:t>He</a:t>
            </a:r>
            <a:r>
              <a:rPr lang="en-GB" sz="2800" b="1" i="1">
                <a:latin typeface="Comic Sans MS" pitchFamily="66" charset="0"/>
              </a:rPr>
              <a:t> </a:t>
            </a:r>
            <a:r>
              <a:rPr lang="en-GB" sz="2800" i="1">
                <a:latin typeface="Comic Sans MS" pitchFamily="66" charset="0"/>
              </a:rPr>
              <a:t>bought 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300" grpId="0" animBg="1" autoUpdateAnimBg="0"/>
      <p:bldP spid="65230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0A64BF8-327F-4367-B88A-AC6574EFB40A}" type="datetime1">
              <a:rPr lang="en-US" smtClean="0"/>
              <a:t>10/16/2014</a:t>
            </a:fld>
            <a:endParaRPr lang="en-US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CC9E7-6C63-4CA6-9C9B-2B132028E01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6213" y="-39914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/>
              <a:t>Semantic Role Labeling: Example</a:t>
            </a:r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3810000" y="16764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CA" sz="2800">
              <a:latin typeface="Comic Sans MS" pitchFamily="66" charset="0"/>
            </a:endParaRPr>
          </a:p>
        </p:txBody>
      </p:sp>
      <p:sp>
        <p:nvSpPr>
          <p:cNvPr id="671748" name="Rectangle 4"/>
          <p:cNvSpPr>
            <a:spLocks noChangeArrowheads="1"/>
          </p:cNvSpPr>
          <p:nvPr/>
        </p:nvSpPr>
        <p:spPr bwMode="auto">
          <a:xfrm>
            <a:off x="481013" y="4114800"/>
            <a:ext cx="7848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Comic Sans MS" pitchFamily="66" charset="0"/>
              </a:rPr>
              <a:t>In 1979 , </a:t>
            </a:r>
            <a:r>
              <a:rPr lang="en-US" sz="2400" dirty="0">
                <a:solidFill>
                  <a:srgbClr val="A50021"/>
                </a:solidFill>
                <a:latin typeface="Comic Sans MS" pitchFamily="66" charset="0"/>
              </a:rPr>
              <a:t>singer Nancy Wilson</a:t>
            </a:r>
            <a:r>
              <a:rPr lang="en-US" sz="2400" dirty="0">
                <a:latin typeface="Comic Sans MS" pitchFamily="66" charset="0"/>
              </a:rPr>
              <a:t> HIRED </a:t>
            </a:r>
            <a:r>
              <a:rPr lang="en-US" sz="2400" dirty="0">
                <a:solidFill>
                  <a:schemeClr val="accent2"/>
                </a:solidFill>
                <a:latin typeface="Comic Sans MS" pitchFamily="66" charset="0"/>
              </a:rPr>
              <a:t>him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mic Sans MS" pitchFamily="66" charset="0"/>
              </a:rPr>
              <a:t>to open her nightclub act</a:t>
            </a:r>
            <a:r>
              <a:rPr lang="en-US" sz="2400" dirty="0">
                <a:latin typeface="Comic Sans MS" pitchFamily="66" charset="0"/>
              </a:rPr>
              <a:t> 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rgbClr val="A50021"/>
                </a:solidFill>
                <a:latin typeface="Comic Sans MS" pitchFamily="66" charset="0"/>
              </a:rPr>
              <a:t>Castro</a:t>
            </a:r>
            <a:r>
              <a:rPr lang="en-US" sz="2400" dirty="0">
                <a:latin typeface="Comic Sans MS" pitchFamily="66" charset="0"/>
              </a:rPr>
              <a:t> has swallowed his doubts and HIRED </a:t>
            </a:r>
            <a:r>
              <a:rPr lang="en-US" sz="2400" dirty="0">
                <a:solidFill>
                  <a:schemeClr val="accent2"/>
                </a:solidFill>
                <a:latin typeface="Comic Sans MS" pitchFamily="66" charset="0"/>
              </a:rPr>
              <a:t>Valenzuela</a:t>
            </a:r>
            <a:r>
              <a:rPr lang="en-US" sz="2400" dirty="0">
                <a:latin typeface="Comic Sans MS" pitchFamily="66" charset="0"/>
              </a:rPr>
              <a:t> as </a:t>
            </a:r>
            <a:r>
              <a:rPr lang="en-US" sz="2400" dirty="0">
                <a:solidFill>
                  <a:srgbClr val="FF9933"/>
                </a:solidFill>
                <a:latin typeface="Comic Sans MS" pitchFamily="66" charset="0"/>
              </a:rPr>
              <a:t>a cook</a:t>
            </a:r>
            <a:r>
              <a:rPr lang="en-US" sz="2400" dirty="0">
                <a:latin typeface="Comic Sans MS" pitchFamily="66" charset="0"/>
              </a:rPr>
              <a:t> in his small restaurant 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latin typeface="Comic Sans MS" pitchFamily="66" charset="0"/>
            </a:endParaRPr>
          </a:p>
        </p:txBody>
      </p:sp>
      <p:sp>
        <p:nvSpPr>
          <p:cNvPr id="25608" name="Rectangle 69"/>
          <p:cNvSpPr>
            <a:spLocks noChangeArrowheads="1"/>
          </p:cNvSpPr>
          <p:nvPr/>
        </p:nvSpPr>
        <p:spPr bwMode="auto">
          <a:xfrm>
            <a:off x="1327830" y="3124200"/>
            <a:ext cx="1709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Comic Sans MS" pitchFamily="66" charset="0"/>
              </a:rPr>
              <a:t>Employer</a:t>
            </a:r>
          </a:p>
        </p:txBody>
      </p:sp>
      <p:sp>
        <p:nvSpPr>
          <p:cNvPr id="25609" name="Rectangle 70"/>
          <p:cNvSpPr>
            <a:spLocks noChangeArrowheads="1"/>
          </p:cNvSpPr>
          <p:nvPr/>
        </p:nvSpPr>
        <p:spPr bwMode="auto">
          <a:xfrm>
            <a:off x="3232830" y="3124200"/>
            <a:ext cx="173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Employee</a:t>
            </a:r>
          </a:p>
        </p:txBody>
      </p:sp>
      <p:sp>
        <p:nvSpPr>
          <p:cNvPr id="25610" name="Rectangle 71"/>
          <p:cNvSpPr>
            <a:spLocks noChangeArrowheads="1"/>
          </p:cNvSpPr>
          <p:nvPr/>
        </p:nvSpPr>
        <p:spPr bwMode="auto">
          <a:xfrm>
            <a:off x="5061630" y="3124200"/>
            <a:ext cx="973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8000"/>
                </a:solidFill>
                <a:latin typeface="Comic Sans MS" pitchFamily="66" charset="0"/>
              </a:rPr>
              <a:t>Task</a:t>
            </a:r>
          </a:p>
        </p:txBody>
      </p:sp>
      <p:sp>
        <p:nvSpPr>
          <p:cNvPr id="25611" name="Rectangle 72"/>
          <p:cNvSpPr>
            <a:spLocks noChangeArrowheads="1"/>
          </p:cNvSpPr>
          <p:nvPr/>
        </p:nvSpPr>
        <p:spPr bwMode="auto">
          <a:xfrm>
            <a:off x="6661830" y="3124200"/>
            <a:ext cx="1471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9933"/>
                </a:solidFill>
                <a:latin typeface="Comic Sans MS" pitchFamily="66" charset="0"/>
              </a:rPr>
              <a:t>Position</a:t>
            </a:r>
          </a:p>
        </p:txBody>
      </p:sp>
      <p:sp>
        <p:nvSpPr>
          <p:cNvPr id="25612" name="Rectangle 73"/>
          <p:cNvSpPr>
            <a:spLocks noChangeArrowheads="1"/>
          </p:cNvSpPr>
          <p:nvPr/>
        </p:nvSpPr>
        <p:spPr bwMode="auto">
          <a:xfrm>
            <a:off x="1023030" y="2743200"/>
            <a:ext cx="81209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Some roles</a:t>
            </a:r>
            <a:r>
              <a:rPr lang="en-US" sz="2800" dirty="0">
                <a:latin typeface="Comic Sans MS" pitchFamily="66" charset="0"/>
              </a:rPr>
              <a:t>.. (</a:t>
            </a:r>
            <a:r>
              <a:rPr lang="en-US" sz="2800" dirty="0" err="1">
                <a:latin typeface="Comic Sans MS" pitchFamily="66" charset="0"/>
              </a:rPr>
              <a:t>FrameNet</a:t>
            </a:r>
            <a:r>
              <a:rPr lang="en-US" sz="2800" dirty="0">
                <a:latin typeface="Comic Sans MS" pitchFamily="66" charset="0"/>
              </a:rPr>
              <a:t> for </a:t>
            </a:r>
            <a:r>
              <a:rPr lang="en-US" sz="2800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hiring</a:t>
            </a:r>
            <a:r>
              <a:rPr lang="en-US" sz="2800" dirty="0">
                <a:latin typeface="Comic Sans MS" pitchFamily="66" charset="0"/>
              </a:rPr>
              <a:t> frame)</a:t>
            </a:r>
          </a:p>
          <a:p>
            <a:endParaRPr lang="en-US" sz="2800" dirty="0">
              <a:latin typeface="Comic Sans MS" pitchFamily="66" charset="0"/>
            </a:endParaRPr>
          </a:p>
        </p:txBody>
      </p:sp>
      <p:sp>
        <p:nvSpPr>
          <p:cNvPr id="25613" name="Rectangle 74"/>
          <p:cNvSpPr>
            <a:spLocks noChangeArrowheads="1"/>
          </p:cNvSpPr>
          <p:nvPr/>
        </p:nvSpPr>
        <p:spPr bwMode="auto">
          <a:xfrm>
            <a:off x="671513" y="2743200"/>
            <a:ext cx="7467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09323" y="1066800"/>
            <a:ext cx="891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 smtClean="0"/>
              <a:t>DEF. Labeling phrases in a sentence with semantic roles with respect to a target word</a:t>
            </a:r>
            <a:endParaRPr lang="en-US" sz="32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8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FB8E15D-F063-4466-9919-13388963E7B5}" type="datetime1">
              <a:rPr lang="en-US" smtClean="0"/>
              <a:t>10/16/2014</a:t>
            </a:fld>
            <a:endParaRPr lang="en-US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945D9-5063-4957-A92D-2FB7F432BA7A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n-GB" smtClean="0"/>
              <a:t>Need World Knowledge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763000" cy="3276600"/>
          </a:xfrm>
          <a:noFill/>
        </p:spPr>
        <p:txBody>
          <a:bodyPr lIns="90488" tIns="44450" rIns="90488" bIns="44450"/>
          <a:lstStyle/>
          <a:p>
            <a:pPr lvl="1" eaLnBrk="1" hangingPunct="1"/>
            <a:r>
              <a:rPr lang="en-GB" sz="2800" b="0" i="1" smtClean="0"/>
              <a:t>The police prohibited the fascists from demonstrating because </a:t>
            </a:r>
            <a:r>
              <a:rPr lang="en-GB" sz="2800" b="0" i="1" u="sng" smtClean="0">
                <a:solidFill>
                  <a:schemeClr val="accent2"/>
                </a:solidFill>
              </a:rPr>
              <a:t>they</a:t>
            </a:r>
            <a:r>
              <a:rPr lang="en-GB" sz="2800" b="0" i="1" smtClean="0"/>
              <a:t> feared violence.</a:t>
            </a:r>
          </a:p>
          <a:p>
            <a:pPr lvl="1" algn="ctr" eaLnBrk="1" hangingPunct="1">
              <a:buFontTx/>
              <a:buNone/>
            </a:pPr>
            <a:r>
              <a:rPr lang="en-GB" sz="2800" b="0" i="1" smtClean="0"/>
              <a:t>vs</a:t>
            </a:r>
          </a:p>
          <a:p>
            <a:pPr lvl="1" eaLnBrk="1" hangingPunct="1"/>
            <a:r>
              <a:rPr lang="en-GB" sz="2800" b="0" i="1" smtClean="0"/>
              <a:t>The police  prohibited the fascists from demonstrating because </a:t>
            </a:r>
            <a:r>
              <a:rPr lang="en-GB" sz="2800" b="0" i="1" u="sng" smtClean="0">
                <a:solidFill>
                  <a:schemeClr val="accent2"/>
                </a:solidFill>
              </a:rPr>
              <a:t>they</a:t>
            </a:r>
            <a:r>
              <a:rPr lang="en-GB" sz="2800" b="0" i="1" smtClean="0">
                <a:solidFill>
                  <a:schemeClr val="accent2"/>
                </a:solidFill>
              </a:rPr>
              <a:t> </a:t>
            </a:r>
            <a:r>
              <a:rPr lang="en-GB" sz="2800" b="0" i="1" smtClean="0"/>
              <a:t>advocated violence.</a:t>
            </a:r>
          </a:p>
        </p:txBody>
      </p:sp>
      <p:sp>
        <p:nvSpPr>
          <p:cNvPr id="36871" name="Rectangle 4"/>
          <p:cNvSpPr>
            <a:spLocks noChangeArrowheads="1"/>
          </p:cNvSpPr>
          <p:nvPr/>
        </p:nvSpPr>
        <p:spPr bwMode="auto">
          <a:xfrm>
            <a:off x="2667000" y="3962400"/>
            <a:ext cx="5105400" cy="5334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742950" lvl="1" indent="-285750">
              <a:spcBef>
                <a:spcPct val="20000"/>
              </a:spcBef>
            </a:pPr>
            <a:r>
              <a:rPr lang="en-GB" sz="2800" b="1">
                <a:latin typeface="Comic Sans MS" pitchFamily="66" charset="0"/>
              </a:rPr>
              <a:t>Exactly the same syntax!</a:t>
            </a:r>
            <a:r>
              <a:rPr lang="en-GB" sz="2400" b="1">
                <a:latin typeface="Comic Sans MS" pitchFamily="66" charset="0"/>
              </a:rPr>
              <a:t> </a:t>
            </a:r>
          </a:p>
        </p:txBody>
      </p:sp>
      <p:sp>
        <p:nvSpPr>
          <p:cNvPr id="645125" name="Rectangle 5"/>
          <p:cNvSpPr>
            <a:spLocks noChangeArrowheads="1"/>
          </p:cNvSpPr>
          <p:nvPr/>
        </p:nvSpPr>
        <p:spPr bwMode="auto">
          <a:xfrm>
            <a:off x="304800" y="4648200"/>
            <a:ext cx="830580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Not possible to resolve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they</a:t>
            </a:r>
            <a:r>
              <a:rPr lang="en-GB" sz="2800" b="1">
                <a:latin typeface="Comic Sans MS" pitchFamily="66" charset="0"/>
              </a:rPr>
              <a:t> without detailed representation of world knowledge about </a:t>
            </a:r>
            <a:r>
              <a:rPr lang="en-GB" sz="2800" b="1" i="1">
                <a:latin typeface="Comic Sans MS" pitchFamily="66" charset="0"/>
              </a:rPr>
              <a:t>feared violence</a:t>
            </a:r>
            <a:r>
              <a:rPr lang="en-GB" sz="2800" b="1">
                <a:latin typeface="Comic Sans MS" pitchFamily="66" charset="0"/>
              </a:rPr>
              <a:t> vs. </a:t>
            </a:r>
            <a:r>
              <a:rPr lang="en-GB" sz="2800" b="1" i="1">
                <a:latin typeface="Comic Sans MS" pitchFamily="66" charset="0"/>
              </a:rPr>
              <a:t>advocated violence</a:t>
            </a:r>
            <a:r>
              <a:rPr lang="en-GB" sz="2800" b="1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5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2802143-98C1-41BE-97D3-3E7D4A2BE6A8}" type="datetime1">
              <a:rPr lang="en-US" smtClean="0"/>
              <a:t>10/16/2014</a:t>
            </a:fld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F0C48D-5428-4025-AAC3-0E7E0056ADE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Coreference resolution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4572000"/>
          </a:xfrm>
        </p:spPr>
        <p:txBody>
          <a:bodyPr/>
          <a:lstStyle/>
          <a:p>
            <a:pPr eaLnBrk="1" hangingPunct="1"/>
            <a:r>
              <a:rPr lang="en-US" smtClean="0"/>
              <a:t>Decide whether any pair of NPs co-refer</a:t>
            </a:r>
          </a:p>
          <a:p>
            <a:pPr eaLnBrk="1" hangingPunct="1"/>
            <a:r>
              <a:rPr lang="en-US" smtClean="0"/>
              <a:t>Binary classifier again</a:t>
            </a:r>
          </a:p>
        </p:txBody>
      </p:sp>
      <p:sp>
        <p:nvSpPr>
          <p:cNvPr id="37895" name="Line 4"/>
          <p:cNvSpPr>
            <a:spLocks noChangeShapeType="1"/>
          </p:cNvSpPr>
          <p:nvPr/>
        </p:nvSpPr>
        <p:spPr bwMode="auto">
          <a:xfrm>
            <a:off x="1447800" y="2438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715000" y="25908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NP</a:t>
            </a:r>
            <a:r>
              <a:rPr lang="en-US" sz="2000" baseline="-25000"/>
              <a:t>j</a:t>
            </a:r>
            <a:endParaRPr lang="en-US" sz="2000"/>
          </a:p>
        </p:txBody>
      </p:sp>
      <p:sp>
        <p:nvSpPr>
          <p:cNvPr id="37897" name="Line 6"/>
          <p:cNvSpPr>
            <a:spLocks noChangeShapeType="1"/>
          </p:cNvSpPr>
          <p:nvPr/>
        </p:nvSpPr>
        <p:spPr bwMode="auto">
          <a:xfrm flipH="1">
            <a:off x="3581400" y="2667000"/>
            <a:ext cx="1828800" cy="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8" name="Rectangle 7"/>
          <p:cNvSpPr>
            <a:spLocks noChangeArrowheads="1"/>
          </p:cNvSpPr>
          <p:nvPr/>
        </p:nvSpPr>
        <p:spPr bwMode="auto">
          <a:xfrm>
            <a:off x="609600" y="3124200"/>
            <a:ext cx="8305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What features?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Same as for anaphora +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specific ones to deal with definite and names. E.g.,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>
                <a:latin typeface="Comic Sans MS" pitchFamily="66" charset="0"/>
              </a:rPr>
              <a:t>Edit distance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>
                <a:latin typeface="Comic Sans MS" pitchFamily="66" charset="0"/>
              </a:rPr>
              <a:t>Alias (based on type – e.g., for PERSON: Dr. or Chairman can be removed)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>
                <a:latin typeface="Comic Sans MS" pitchFamily="66" charset="0"/>
              </a:rPr>
              <a:t>Appositive (“Mary, the new CEO, ….”</a:t>
            </a:r>
          </a:p>
        </p:txBody>
      </p:sp>
      <p:sp>
        <p:nvSpPr>
          <p:cNvPr id="37899" name="Text Box 8"/>
          <p:cNvSpPr txBox="1">
            <a:spLocks noChangeArrowheads="1"/>
          </p:cNvSpPr>
          <p:nvPr/>
        </p:nvSpPr>
        <p:spPr bwMode="auto">
          <a:xfrm>
            <a:off x="6477000" y="25146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anaphor</a:t>
            </a:r>
          </a:p>
        </p:txBody>
      </p:sp>
      <p:sp>
        <p:nvSpPr>
          <p:cNvPr id="37900" name="Text Box 9"/>
          <p:cNvSpPr txBox="1">
            <a:spLocks noChangeArrowheads="1"/>
          </p:cNvSpPr>
          <p:nvPr/>
        </p:nvSpPr>
        <p:spPr bwMode="auto">
          <a:xfrm>
            <a:off x="3657600" y="2743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antecedents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DDEA9EF-78B2-4A2A-AAF2-C017489103B1}" type="datetime1">
              <a:rPr lang="en-US" smtClean="0"/>
              <a:t>10/16/2014</a:t>
            </a:fld>
            <a:endParaRPr lang="en-US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8BEBBD-3410-4364-8FD4-3C2D9CB46B15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8382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Next class:</a:t>
            </a:r>
            <a:r>
              <a:rPr lang="en-US" dirty="0"/>
              <a:t> </a:t>
            </a:r>
            <a:r>
              <a:rPr lang="en-US" dirty="0" smtClean="0"/>
              <a:t>Tue</a:t>
            </a:r>
            <a:r>
              <a:rPr lang="en-US" dirty="0" smtClean="0">
                <a:solidFill>
                  <a:schemeClr val="accent2"/>
                </a:solidFill>
              </a:rPr>
              <a:t> Oct. 21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495800"/>
          </a:xfrm>
        </p:spPr>
        <p:txBody>
          <a:bodyPr/>
          <a:lstStyle/>
          <a:p>
            <a:r>
              <a:rPr lang="en-US" b="1" dirty="0" smtClean="0"/>
              <a:t>Project proposal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0B0F0"/>
                </a:solidFill>
              </a:rPr>
              <a:t>bring your write-up to class</a:t>
            </a:r>
            <a:r>
              <a:rPr lang="en-US" sz="2400" dirty="0" smtClean="0"/>
              <a:t>; 1-2 pages single project, 3-4 pages group project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r>
              <a:rPr lang="en-US" b="1" dirty="0" smtClean="0"/>
              <a:t>Project proposal Presentation</a:t>
            </a:r>
          </a:p>
          <a:p>
            <a:pPr lvl="1"/>
            <a:r>
              <a:rPr lang="en-US" dirty="0" err="1" smtClean="0"/>
              <a:t>Approx</a:t>
            </a:r>
            <a:r>
              <a:rPr lang="en-US" dirty="0" smtClean="0"/>
              <a:t> 10 min presentation + 3-5 min for questions (double if you are in a group)</a:t>
            </a:r>
          </a:p>
          <a:p>
            <a:pPr lvl="1"/>
            <a:r>
              <a:rPr lang="en-US" dirty="0" smtClean="0"/>
              <a:t>For content, follow instructions at course project web page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Bring 1 handout to class </a:t>
            </a:r>
            <a:r>
              <a:rPr lang="en-US" dirty="0" smtClean="0"/>
              <a:t>(copy of your slides)</a:t>
            </a:r>
          </a:p>
          <a:p>
            <a:pPr lvl="1"/>
            <a:r>
              <a:rPr lang="en-US" dirty="0" smtClean="0"/>
              <a:t>Please </a:t>
            </a:r>
            <a:r>
              <a:rPr lang="en-US" dirty="0" smtClean="0">
                <a:solidFill>
                  <a:srgbClr val="00B0F0"/>
                </a:solidFill>
              </a:rPr>
              <a:t>send me your presentation by @9:30am </a:t>
            </a:r>
            <a:r>
              <a:rPr lang="en-US" dirty="0" smtClean="0"/>
              <a:t>(so that I can have all the presentations on my laptop)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1"/>
            <a:ext cx="89154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sz="3200" kern="0" dirty="0" smtClean="0"/>
              <a:t>Assignment 3 has been posted (due Oct 28)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DDEA9EF-78B2-4A2A-AAF2-C017489103B1}" type="datetime1">
              <a:rPr lang="en-US" smtClean="0"/>
              <a:t>10/16/2014</a:t>
            </a:fld>
            <a:endParaRPr lang="en-US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8BEBBD-3410-4364-8FD4-3C2D9CB46B15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495800"/>
          </a:xfrm>
        </p:spPr>
        <p:txBody>
          <a:bodyPr/>
          <a:lstStyle/>
          <a:p>
            <a:r>
              <a:rPr lang="en-US" b="1" dirty="0" smtClean="0"/>
              <a:t>We  have 18 readings overall</a:t>
            </a:r>
          </a:p>
          <a:p>
            <a:r>
              <a:rPr lang="en-US" dirty="0" smtClean="0"/>
              <a:t>5 confirmed people who will present</a:t>
            </a:r>
          </a:p>
          <a:p>
            <a:r>
              <a:rPr lang="en-US" dirty="0" smtClean="0"/>
              <a:t>So three papers each </a:t>
            </a:r>
            <a:r>
              <a:rPr lang="en-US" b="0" dirty="0" smtClean="0"/>
              <a:t>(I will try to give you at least two that you like and no one that you dislike)</a:t>
            </a:r>
          </a:p>
          <a:p>
            <a:r>
              <a:rPr lang="en-US" dirty="0" smtClean="0"/>
              <a:t>Readings will be assigned today</a:t>
            </a:r>
            <a:endParaRPr lang="en-US" dirty="0" smtClean="0"/>
          </a:p>
          <a:p>
            <a:r>
              <a:rPr lang="en-US" dirty="0" smtClean="0"/>
              <a:t>I will ask </a:t>
            </a:r>
            <a:r>
              <a:rPr lang="en-US" dirty="0" err="1" smtClean="0"/>
              <a:t>Enamul</a:t>
            </a:r>
            <a:r>
              <a:rPr lang="en-US" dirty="0" smtClean="0"/>
              <a:t> to present 17a and 17b (his work)</a:t>
            </a:r>
          </a:p>
          <a:p>
            <a:r>
              <a:rPr lang="en-US" dirty="0" smtClean="0"/>
              <a:t>I could present the last one: 23b</a:t>
            </a:r>
            <a:endParaRPr lang="en-US" dirty="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1"/>
            <a:ext cx="89154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sz="3200" kern="0" dirty="0" smtClean="0"/>
              <a:t>Reading Presentation Assignment</a:t>
            </a:r>
            <a:endParaRPr lang="en-US" sz="3200" kern="0" dirty="0" smtClean="0"/>
          </a:p>
        </p:txBody>
      </p:sp>
    </p:spTree>
    <p:extLst>
      <p:ext uri="{BB962C8B-B14F-4D97-AF65-F5344CB8AC3E}">
        <p14:creationId xmlns:p14="http://schemas.microsoft.com/office/powerpoint/2010/main" val="30998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C1EA80D-72C5-4B24-BE36-17D79971B6D1}" type="datetime1">
              <a:rPr lang="en-US" smtClean="0"/>
              <a:t>10/16/2014</a:t>
            </a:fld>
            <a:endParaRPr lang="en-US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9ADBCF-9DE6-4880-AE50-881AE764F6B2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Knowledge-Formalisms Map</a:t>
            </a:r>
            <a:br>
              <a:rPr lang="en-US" smtClean="0"/>
            </a:br>
            <a:r>
              <a:rPr lang="en-US" sz="2800" smtClean="0"/>
              <a:t>(including probabilistic formalisms)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0" y="4114800"/>
            <a:ext cx="3429000" cy="152400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en-US" sz="200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(First-Order Logics)</a:t>
            </a:r>
          </a:p>
          <a:p>
            <a:pPr eaLnBrk="1" hangingPunct="1"/>
            <a:r>
              <a:rPr lang="en-US" sz="2000" i="1" smtClean="0">
                <a:solidFill>
                  <a:schemeClr val="accent2"/>
                </a:solidFill>
              </a:rPr>
              <a:t>Thesaurus &amp; corpus based methods</a:t>
            </a:r>
            <a:endParaRPr lang="en-US" sz="2000" smtClean="0"/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5562600" y="3124200"/>
            <a:ext cx="2749550" cy="936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38920" name="Rectangle 5"/>
          <p:cNvSpPr>
            <a:spLocks noChangeArrowheads="1"/>
          </p:cNvSpPr>
          <p:nvPr/>
        </p:nvSpPr>
        <p:spPr bwMode="auto">
          <a:xfrm>
            <a:off x="5715000" y="1828800"/>
            <a:ext cx="2819400" cy="838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38921" name="Line 6"/>
          <p:cNvSpPr>
            <a:spLocks noChangeShapeType="1"/>
          </p:cNvSpPr>
          <p:nvPr/>
        </p:nvSpPr>
        <p:spPr bwMode="auto">
          <a:xfrm flipH="1" flipV="1">
            <a:off x="4114800" y="22860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2" name="Rectangle 7"/>
          <p:cNvSpPr>
            <a:spLocks noChangeArrowheads="1"/>
          </p:cNvSpPr>
          <p:nvPr/>
        </p:nvSpPr>
        <p:spPr bwMode="auto">
          <a:xfrm>
            <a:off x="2133600" y="19812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Morphology</a:t>
            </a:r>
          </a:p>
        </p:txBody>
      </p:sp>
      <p:sp>
        <p:nvSpPr>
          <p:cNvPr id="38923" name="Rectangle 8"/>
          <p:cNvSpPr>
            <a:spLocks noChangeArrowheads="1"/>
          </p:cNvSpPr>
          <p:nvPr/>
        </p:nvSpPr>
        <p:spPr bwMode="auto">
          <a:xfrm>
            <a:off x="2286000" y="28956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Syntax</a:t>
            </a:r>
          </a:p>
        </p:txBody>
      </p:sp>
      <p:sp>
        <p:nvSpPr>
          <p:cNvPr id="38924" name="Rectangle 9"/>
          <p:cNvSpPr>
            <a:spLocks noChangeArrowheads="1"/>
          </p:cNvSpPr>
          <p:nvPr/>
        </p:nvSpPr>
        <p:spPr bwMode="auto">
          <a:xfrm>
            <a:off x="2133600" y="4648200"/>
            <a:ext cx="2209800" cy="1295400"/>
          </a:xfrm>
          <a:prstGeom prst="rect">
            <a:avLst/>
          </a:prstGeom>
          <a:solidFill>
            <a:srgbClr val="CCFFFF"/>
          </a:solidFill>
          <a:ln w="5715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38925" name="Rectangle 10"/>
          <p:cNvSpPr>
            <a:spLocks noChangeArrowheads="1"/>
          </p:cNvSpPr>
          <p:nvPr/>
        </p:nvSpPr>
        <p:spPr bwMode="auto">
          <a:xfrm>
            <a:off x="2133600" y="37338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Semantics</a:t>
            </a:r>
          </a:p>
        </p:txBody>
      </p:sp>
      <p:sp>
        <p:nvSpPr>
          <p:cNvPr id="38926" name="Line 11"/>
          <p:cNvSpPr>
            <a:spLocks noChangeShapeType="1"/>
          </p:cNvSpPr>
          <p:nvPr/>
        </p:nvSpPr>
        <p:spPr bwMode="auto">
          <a:xfrm flipH="1" flipV="1">
            <a:off x="3581400" y="3124200"/>
            <a:ext cx="1981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7" name="Line 12"/>
          <p:cNvSpPr>
            <a:spLocks noChangeShapeType="1"/>
          </p:cNvSpPr>
          <p:nvPr/>
        </p:nvSpPr>
        <p:spPr bwMode="auto">
          <a:xfrm flipH="1" flipV="1">
            <a:off x="3810000" y="4114800"/>
            <a:ext cx="1981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8" name="Line 13"/>
          <p:cNvSpPr>
            <a:spLocks noChangeShapeType="1"/>
          </p:cNvSpPr>
          <p:nvPr/>
        </p:nvSpPr>
        <p:spPr bwMode="auto">
          <a:xfrm flipH="1">
            <a:off x="4343400" y="4800600"/>
            <a:ext cx="1447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9" name="Line 14"/>
          <p:cNvSpPr>
            <a:spLocks noChangeShapeType="1"/>
          </p:cNvSpPr>
          <p:nvPr/>
        </p:nvSpPr>
        <p:spPr bwMode="auto">
          <a:xfrm flipH="1">
            <a:off x="3810000" y="2362200"/>
            <a:ext cx="2057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0" name="Line 15"/>
          <p:cNvSpPr>
            <a:spLocks noChangeShapeType="1"/>
          </p:cNvSpPr>
          <p:nvPr/>
        </p:nvSpPr>
        <p:spPr bwMode="auto">
          <a:xfrm flipH="1">
            <a:off x="4343400" y="2362200"/>
            <a:ext cx="1524000" cy="2667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1" name="Line 16"/>
          <p:cNvSpPr>
            <a:spLocks noChangeShapeType="1"/>
          </p:cNvSpPr>
          <p:nvPr/>
        </p:nvSpPr>
        <p:spPr bwMode="auto">
          <a:xfrm flipH="1">
            <a:off x="3810000" y="3657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2" name="Line 17"/>
          <p:cNvSpPr>
            <a:spLocks noChangeShapeType="1"/>
          </p:cNvSpPr>
          <p:nvPr/>
        </p:nvSpPr>
        <p:spPr bwMode="auto">
          <a:xfrm flipH="1">
            <a:off x="4267200" y="38100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3" name="Rectangle 18"/>
          <p:cNvSpPr>
            <a:spLocks noChangeArrowheads="1"/>
          </p:cNvSpPr>
          <p:nvPr/>
        </p:nvSpPr>
        <p:spPr bwMode="auto">
          <a:xfrm>
            <a:off x="5791200" y="5791200"/>
            <a:ext cx="3352800" cy="10668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AI planners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i="1">
                <a:solidFill>
                  <a:schemeClr val="accent2"/>
                </a:solidFill>
                <a:latin typeface="Comic Sans MS" pitchFamily="66" charset="0"/>
              </a:rPr>
              <a:t>(MDPs  Markov Decision Processes)</a:t>
            </a:r>
            <a:r>
              <a:rPr lang="en-US" sz="2000" b="1">
                <a:latin typeface="Comic Sans MS" pitchFamily="66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 </a:t>
            </a:r>
          </a:p>
        </p:txBody>
      </p:sp>
      <p:sp>
        <p:nvSpPr>
          <p:cNvPr id="38934" name="Line 19"/>
          <p:cNvSpPr>
            <a:spLocks noChangeShapeType="1"/>
          </p:cNvSpPr>
          <p:nvPr/>
        </p:nvSpPr>
        <p:spPr bwMode="auto">
          <a:xfrm flipH="1" flipV="1">
            <a:off x="4343400" y="5562600"/>
            <a:ext cx="1371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5" name="Line 20"/>
          <p:cNvSpPr>
            <a:spLocks noChangeShapeType="1"/>
          </p:cNvSpPr>
          <p:nvPr/>
        </p:nvSpPr>
        <p:spPr bwMode="auto">
          <a:xfrm flipH="1">
            <a:off x="3657600" y="2362200"/>
            <a:ext cx="2209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6" name="Rectangle 21"/>
          <p:cNvSpPr>
            <a:spLocks noChangeArrowheads="1"/>
          </p:cNvSpPr>
          <p:nvPr/>
        </p:nvSpPr>
        <p:spPr bwMode="auto">
          <a:xfrm>
            <a:off x="1143000" y="1066800"/>
            <a:ext cx="685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 Understanding </a:t>
            </a:r>
          </a:p>
        </p:txBody>
      </p:sp>
      <p:sp>
        <p:nvSpPr>
          <p:cNvPr id="509974" name="Rectangle 22"/>
          <p:cNvSpPr>
            <a:spLocks noChangeArrowheads="1"/>
          </p:cNvSpPr>
          <p:nvPr/>
        </p:nvSpPr>
        <p:spPr bwMode="auto">
          <a:xfrm>
            <a:off x="228600" y="1219200"/>
            <a:ext cx="685800" cy="4876800"/>
          </a:xfrm>
          <a:prstGeom prst="rect">
            <a:avLst/>
          </a:prstGeom>
          <a:noFill/>
          <a:ln w="3810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 Generation</a:t>
            </a:r>
          </a:p>
        </p:txBody>
      </p:sp>
      <p:sp>
        <p:nvSpPr>
          <p:cNvPr id="38938" name="Line 23"/>
          <p:cNvSpPr>
            <a:spLocks noChangeShapeType="1"/>
          </p:cNvSpPr>
          <p:nvPr/>
        </p:nvSpPr>
        <p:spPr bwMode="auto">
          <a:xfrm>
            <a:off x="457200" y="1295400"/>
            <a:ext cx="0" cy="4724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9" name="Line 24"/>
          <p:cNvSpPr>
            <a:spLocks noChangeShapeType="1"/>
          </p:cNvSpPr>
          <p:nvPr/>
        </p:nvSpPr>
        <p:spPr bwMode="auto">
          <a:xfrm>
            <a:off x="1447800" y="1524000"/>
            <a:ext cx="0" cy="4724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74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5076524-33CF-4879-8A77-634A67BEBFC1}" type="datetime1">
              <a:rPr lang="en-US" smtClean="0"/>
              <a:t>10/16/2014</a:t>
            </a:fld>
            <a:endParaRPr lang="en-US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44E936-FC47-48DB-8E1F-7161056E7D2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Next Time: Natural Language Generation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048000"/>
          </a:xfrm>
        </p:spPr>
        <p:txBody>
          <a:bodyPr/>
          <a:lstStyle/>
          <a:p>
            <a:pPr eaLnBrk="1" hangingPunct="1"/>
            <a:r>
              <a:rPr lang="en-US" smtClean="0"/>
              <a:t>Read handout on NLG</a:t>
            </a:r>
          </a:p>
          <a:p>
            <a:pPr eaLnBrk="1" hangingPunct="1"/>
            <a:r>
              <a:rPr lang="en-US" smtClean="0"/>
              <a:t>Lecture will be about an NLG system that I developed and tested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C28EAD6-6896-4679-9C2A-0503D41FBE47}" type="datetime1">
              <a:rPr lang="en-US" smtClean="0"/>
              <a:t>10/16/2014</a:t>
            </a:fld>
            <a:endParaRPr lang="en-US"/>
          </a:p>
        </p:txBody>
      </p:sp>
      <p:sp>
        <p:nvSpPr>
          <p:cNvPr id="4096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09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6872C-55B1-4560-9592-3E1B0701336A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 27/10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458200" cy="4648200"/>
          </a:xfrm>
        </p:spPr>
        <p:txBody>
          <a:bodyPr/>
          <a:lstStyle/>
          <a:p>
            <a:pPr eaLnBrk="1" hangingPunct="1"/>
            <a:r>
              <a:rPr lang="en-US" sz="3600" smtClean="0"/>
              <a:t>Brief Intro Pragmatics</a:t>
            </a:r>
          </a:p>
          <a:p>
            <a:pPr eaLnBrk="1" hangingPunct="1"/>
            <a:r>
              <a:rPr lang="en-US" sz="3600" smtClean="0"/>
              <a:t>Discourse</a:t>
            </a:r>
          </a:p>
          <a:p>
            <a:pPr lvl="1" eaLnBrk="1" hangingPunct="1"/>
            <a:r>
              <a:rPr lang="en-US" sz="3200" smtClean="0"/>
              <a:t>Monologue</a:t>
            </a:r>
          </a:p>
          <a:p>
            <a:pPr lvl="1" eaLnBrk="1" hangingPunct="1"/>
            <a:r>
              <a:rPr lang="en-US" sz="3200" smtClean="0">
                <a:solidFill>
                  <a:schemeClr val="accent2"/>
                </a:solidFill>
              </a:rPr>
              <a:t>Dialog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0962A3B-DE30-4A03-881A-E0888B969E3B}" type="datetime1">
              <a:rPr lang="en-US" smtClean="0"/>
              <a:t>10/16/2014</a:t>
            </a:fld>
            <a:endParaRPr lang="en-US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A735B7-9BE1-4367-A27C-2694B0D4C9D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Discourse: Dialog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Most fundamental form of language use</a:t>
            </a:r>
          </a:p>
          <a:p>
            <a:pPr eaLnBrk="1" hangingPunct="1"/>
            <a:r>
              <a:rPr lang="en-US" smtClean="0"/>
              <a:t>First kind we learn as children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09600" y="2438400"/>
            <a:ext cx="7924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Dialog can be seen as a sequence of communicative actions of different kinds (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dialog acts</a:t>
            </a:r>
            <a:r>
              <a:rPr lang="en-US" sz="2800" b="1">
                <a:latin typeface="Comic Sans MS" pitchFamily="66" charset="0"/>
              </a:rPr>
              <a:t>) - (DAMSL 1997; ~20) 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3886200"/>
            <a:ext cx="9296400" cy="2438400"/>
            <a:chOff x="0" y="2448"/>
            <a:chExt cx="5856" cy="1536"/>
          </a:xfrm>
        </p:grpSpPr>
        <p:sp>
          <p:nvSpPr>
            <p:cNvPr id="41993" name="Rectangle 5"/>
            <p:cNvSpPr>
              <a:spLocks noChangeArrowheads="1"/>
            </p:cNvSpPr>
            <p:nvPr/>
          </p:nvSpPr>
          <p:spPr bwMode="auto">
            <a:xfrm>
              <a:off x="192" y="2448"/>
              <a:ext cx="16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Example:</a:t>
              </a:r>
            </a:p>
          </p:txBody>
        </p:sp>
        <p:sp>
          <p:nvSpPr>
            <p:cNvPr id="41994" name="Rectangle 6"/>
            <p:cNvSpPr>
              <a:spLocks noChangeArrowheads="1"/>
            </p:cNvSpPr>
            <p:nvPr/>
          </p:nvSpPr>
          <p:spPr bwMode="auto">
            <a:xfrm>
              <a:off x="0" y="2736"/>
              <a:ext cx="5088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(i)  A: So can you please come over here again right now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(ii)  B: Well, I have to go to Edinburgh today sir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(iii) A: Hmm. How about this Thursday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(vi) B: OK</a:t>
              </a:r>
            </a:p>
          </p:txBody>
        </p:sp>
        <p:sp>
          <p:nvSpPr>
            <p:cNvPr id="41995" name="Rectangle 7"/>
            <p:cNvSpPr>
              <a:spLocks noChangeArrowheads="1"/>
            </p:cNvSpPr>
            <p:nvPr/>
          </p:nvSpPr>
          <p:spPr bwMode="auto">
            <a:xfrm>
              <a:off x="3120" y="2592"/>
              <a:ext cx="220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ACTION-DIRECTIVE</a:t>
              </a:r>
            </a:p>
          </p:txBody>
        </p:sp>
        <p:sp>
          <p:nvSpPr>
            <p:cNvPr id="41996" name="Rectangle 8"/>
            <p:cNvSpPr>
              <a:spLocks noChangeArrowheads="1"/>
            </p:cNvSpPr>
            <p:nvPr/>
          </p:nvSpPr>
          <p:spPr bwMode="auto">
            <a:xfrm>
              <a:off x="4272" y="3120"/>
              <a:ext cx="15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REJECT-PART</a:t>
              </a:r>
            </a:p>
          </p:txBody>
        </p:sp>
        <p:sp>
          <p:nvSpPr>
            <p:cNvPr id="41997" name="Rectangle 9"/>
            <p:cNvSpPr>
              <a:spLocks noChangeArrowheads="1"/>
            </p:cNvSpPr>
            <p:nvPr/>
          </p:nvSpPr>
          <p:spPr bwMode="auto">
            <a:xfrm>
              <a:off x="1392" y="3648"/>
              <a:ext cx="96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ACCEPT</a:t>
              </a:r>
            </a:p>
          </p:txBody>
        </p:sp>
        <p:sp>
          <p:nvSpPr>
            <p:cNvPr id="41998" name="Rectangle 10"/>
            <p:cNvSpPr>
              <a:spLocks noChangeArrowheads="1"/>
            </p:cNvSpPr>
            <p:nvPr/>
          </p:nvSpPr>
          <p:spPr bwMode="auto">
            <a:xfrm>
              <a:off x="3600" y="3408"/>
              <a:ext cx="216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ACTION- DIRECTIVE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A665994-2CAF-4D55-B3B6-497BBD2C8E5B}" type="datetime1">
              <a:rPr lang="en-US" smtClean="0"/>
              <a:t>10/16/2014</a:t>
            </a:fld>
            <a:endParaRPr lang="en-US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AE8A-17C9-4D76-8BA5-79ECCCF3AC5E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Dialog: two key tasks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(1) Dialog act interpretation: </a:t>
            </a:r>
            <a:r>
              <a:rPr lang="en-US" sz="3200" b="0" smtClean="0"/>
              <a:t>identify the user dialog act</a:t>
            </a:r>
          </a:p>
        </p:txBody>
      </p:sp>
      <p:sp>
        <p:nvSpPr>
          <p:cNvPr id="43015" name="Rectangle 4"/>
          <p:cNvSpPr>
            <a:spLocks noChangeArrowheads="1"/>
          </p:cNvSpPr>
          <p:nvPr/>
        </p:nvSpPr>
        <p:spPr bwMode="auto">
          <a:xfrm>
            <a:off x="533400" y="3810000"/>
            <a:ext cx="7924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Comic Sans MS" pitchFamily="66" charset="0"/>
              </a:rPr>
              <a:t>(2) Dialog management: (1) &amp; </a:t>
            </a:r>
            <a:r>
              <a:rPr lang="en-US" sz="3200">
                <a:latin typeface="Comic Sans MS" pitchFamily="66" charset="0"/>
              </a:rPr>
              <a:t>decide what to say and 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94492E8-A4E0-470E-9B80-A33FF21C4DF5}" type="datetime1">
              <a:rPr lang="en-US" smtClean="0"/>
              <a:t>10/16/2014</a:t>
            </a:fld>
            <a:endParaRPr 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A6EC1C-D3CF-4666-8E46-5B741B3BBA0B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Dialog Act Interpretation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What dialog act a given utterance is?</a:t>
            </a:r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0" y="3352800"/>
            <a:ext cx="8534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2800" i="1">
                <a:latin typeface="Comic Sans MS" pitchFamily="66" charset="0"/>
              </a:rPr>
              <a:t>E.g., I’m having problems with the homework</a:t>
            </a:r>
            <a:endParaRPr lang="en-GB" sz="2800" b="1" i="1">
              <a:latin typeface="Comic Sans MS" pitchFamily="66" charset="0"/>
            </a:endParaRPr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304800" y="2362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Surface form is not sufficient!</a:t>
            </a:r>
          </a:p>
        </p:txBody>
      </p:sp>
      <p:sp>
        <p:nvSpPr>
          <p:cNvPr id="594950" name="Rectangle 6"/>
          <p:cNvSpPr>
            <a:spLocks noChangeArrowheads="1"/>
          </p:cNvSpPr>
          <p:nvPr/>
        </p:nvSpPr>
        <p:spPr bwMode="auto">
          <a:xfrm>
            <a:off x="381000" y="3962400"/>
            <a:ext cx="85344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b="1">
                <a:solidFill>
                  <a:schemeClr val="accent2"/>
                </a:solidFill>
                <a:latin typeface="Comic Sans MS" pitchFamily="66" charset="0"/>
              </a:rPr>
              <a:t>Statement</a:t>
            </a:r>
            <a:r>
              <a:rPr lang="en-GB" sz="2400" b="1">
                <a:latin typeface="Comic Sans MS" pitchFamily="66" charset="0"/>
              </a:rPr>
              <a:t> - prof. should make a note of this, perhaps make homework easier next year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b="1">
                <a:solidFill>
                  <a:schemeClr val="accent2"/>
                </a:solidFill>
                <a:latin typeface="Comic Sans MS" pitchFamily="66" charset="0"/>
              </a:rPr>
              <a:t>Directive</a:t>
            </a:r>
            <a:r>
              <a:rPr lang="en-GB" sz="2400" b="1">
                <a:latin typeface="Comic Sans MS" pitchFamily="66" charset="0"/>
              </a:rPr>
              <a:t> - prof. should help student with the homework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b="1">
                <a:solidFill>
                  <a:schemeClr val="accent2"/>
                </a:solidFill>
                <a:latin typeface="Comic Sans MS" pitchFamily="66" charset="0"/>
              </a:rPr>
              <a:t>Information request</a:t>
            </a:r>
            <a:r>
              <a:rPr lang="en-GB" sz="2400" b="1">
                <a:latin typeface="Comic Sans MS" pitchFamily="66" charset="0"/>
              </a:rPr>
              <a:t> - prof should give student the solution</a:t>
            </a:r>
            <a:endParaRPr lang="en-GB" sz="2400" b="1" i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5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170514F-B8A3-44DD-91F7-8C6A6826A216}" type="datetime1">
              <a:rPr lang="en-US" smtClean="0"/>
              <a:t>10/16/2014</a:t>
            </a:fld>
            <a:endParaRPr lang="en-US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34A65-F6A8-4567-9833-F9A04BE2FBE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677400" cy="1143000"/>
          </a:xfrm>
        </p:spPr>
        <p:txBody>
          <a:bodyPr/>
          <a:lstStyle/>
          <a:p>
            <a:pPr eaLnBrk="1" hangingPunct="1"/>
            <a:r>
              <a:rPr lang="en-US" smtClean="0"/>
              <a:t>Supervised Semantic Role Labeling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2819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Typically framed as a </a:t>
            </a:r>
            <a:r>
              <a:rPr lang="en-US" dirty="0" smtClean="0">
                <a:solidFill>
                  <a:schemeClr val="accent2"/>
                </a:solidFill>
              </a:rPr>
              <a:t>classification problem </a:t>
            </a:r>
            <a:r>
              <a:rPr lang="en-US" dirty="0" smtClean="0"/>
              <a:t>since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[</a:t>
            </a:r>
            <a:r>
              <a:rPr lang="en-US" dirty="0" err="1" smtClean="0"/>
              <a:t>Gildea</a:t>
            </a:r>
            <a:r>
              <a:rPr lang="en-US" dirty="0" smtClean="0"/>
              <a:t>, </a:t>
            </a:r>
            <a:r>
              <a:rPr lang="en-US" dirty="0" err="1" smtClean="0"/>
              <a:t>Jurfsky</a:t>
            </a:r>
            <a:r>
              <a:rPr lang="en-US" dirty="0" smtClean="0"/>
              <a:t> 2002]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en-US" dirty="0" smtClean="0"/>
              <a:t>Train a classifier that for each predicate: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dirty="0" smtClean="0"/>
              <a:t>determine for each </a:t>
            </a:r>
            <a:r>
              <a:rPr lang="en-US" dirty="0" err="1" smtClean="0"/>
              <a:t>synt</a:t>
            </a:r>
            <a:r>
              <a:rPr lang="en-US" dirty="0" smtClean="0"/>
              <a:t>. constituent which </a:t>
            </a:r>
            <a:r>
              <a:rPr lang="en-US" dirty="0" smtClean="0">
                <a:solidFill>
                  <a:schemeClr val="accent2"/>
                </a:solidFill>
              </a:rPr>
              <a:t>semantic role </a:t>
            </a:r>
            <a:r>
              <a:rPr lang="en-US" dirty="0" smtClean="0"/>
              <a:t>(if any) it plays with respect to the predicate</a:t>
            </a:r>
          </a:p>
          <a:p>
            <a:pPr marL="514350" indent="-457200" eaLnBrk="1" hangingPunct="1">
              <a:lnSpc>
                <a:spcPct val="90000"/>
              </a:lnSpc>
              <a:defRPr/>
            </a:pPr>
            <a:r>
              <a:rPr lang="en-US" dirty="0" smtClean="0"/>
              <a:t>Train on a corpus annotated with relevant constituent features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685800" y="46482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These include: </a:t>
            </a:r>
            <a:r>
              <a:rPr lang="en-US" sz="2800">
                <a:latin typeface="Comic Sans MS" pitchFamily="66" charset="0"/>
              </a:rPr>
              <a:t>predicate, phrase type, head word and its POS, path, voice, linear position…… </a:t>
            </a:r>
            <a:r>
              <a:rPr lang="en-US" sz="2800" i="1">
                <a:latin typeface="Comic Sans MS" pitchFamily="66" charset="0"/>
              </a:rPr>
              <a:t>and many others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663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39813" y="5500688"/>
              <a:ext cx="742950" cy="22225"/>
            </p14:xfrm>
          </p:contentPart>
        </mc:Choice>
        <mc:Fallback xmlns="">
          <p:pic>
            <p:nvPicPr>
              <p:cNvPr id="2663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774" y="5497409"/>
                <a:ext cx="752309" cy="342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663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67063" y="5060950"/>
              <a:ext cx="4775200" cy="552450"/>
            </p14:xfrm>
          </p:contentPart>
        </mc:Choice>
        <mc:Fallback xmlns="">
          <p:pic>
            <p:nvPicPr>
              <p:cNvPr id="2663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59143" y="5052312"/>
                <a:ext cx="4795361" cy="56612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29AF719-F9CF-4A0B-B0CD-7822219E41D7}" type="datetime1">
              <a:rPr lang="en-US" smtClean="0"/>
              <a:t>10/16/2014</a:t>
            </a:fld>
            <a:endParaRPr 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F5AA18-FCE0-431A-A0E1-06D5CCA25175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Automatic Interpretation of Dialog Acts</a:t>
            </a:r>
            <a:endParaRPr lang="en-US" sz="2800" smtClean="0"/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0" y="4572000"/>
            <a:ext cx="3048000" cy="914400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(First-Order Logics)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 flipH="1" flipV="1">
            <a:off x="2514600" y="22098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533400" y="19050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Morphology</a:t>
            </a:r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685800" y="28194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Syntax</a:t>
            </a:r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533400" y="4572000"/>
            <a:ext cx="2209800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533400" y="36576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Semantics</a:t>
            </a:r>
          </a:p>
        </p:txBody>
      </p:sp>
      <p:sp>
        <p:nvSpPr>
          <p:cNvPr id="45068" name="Line 11"/>
          <p:cNvSpPr>
            <a:spLocks noChangeShapeType="1"/>
          </p:cNvSpPr>
          <p:nvPr/>
        </p:nvSpPr>
        <p:spPr bwMode="auto">
          <a:xfrm flipH="1" flipV="1">
            <a:off x="1981200" y="3048000"/>
            <a:ext cx="3048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9" name="Line 12"/>
          <p:cNvSpPr>
            <a:spLocks noChangeShapeType="1"/>
          </p:cNvSpPr>
          <p:nvPr/>
        </p:nvSpPr>
        <p:spPr bwMode="auto">
          <a:xfrm flipH="1" flipV="1">
            <a:off x="2209800" y="4038600"/>
            <a:ext cx="3886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0" name="Line 13"/>
          <p:cNvSpPr>
            <a:spLocks noChangeShapeType="1"/>
          </p:cNvSpPr>
          <p:nvPr/>
        </p:nvSpPr>
        <p:spPr bwMode="auto">
          <a:xfrm flipH="1">
            <a:off x="2743200" y="5105400"/>
            <a:ext cx="3352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1" name="Line 14"/>
          <p:cNvSpPr>
            <a:spLocks noChangeShapeType="1"/>
          </p:cNvSpPr>
          <p:nvPr/>
        </p:nvSpPr>
        <p:spPr bwMode="auto">
          <a:xfrm flipH="1">
            <a:off x="2209800" y="2362200"/>
            <a:ext cx="2971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2" name="Line 15"/>
          <p:cNvSpPr>
            <a:spLocks noChangeShapeType="1"/>
          </p:cNvSpPr>
          <p:nvPr/>
        </p:nvSpPr>
        <p:spPr bwMode="auto">
          <a:xfrm flipH="1">
            <a:off x="2743200" y="2438400"/>
            <a:ext cx="2438400" cy="2514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 flipH="1">
            <a:off x="2209800" y="3962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 flipH="1">
            <a:off x="2667000" y="4038600"/>
            <a:ext cx="2362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5" name="Rectangle 18"/>
          <p:cNvSpPr>
            <a:spLocks noChangeArrowheads="1"/>
          </p:cNvSpPr>
          <p:nvPr/>
        </p:nvSpPr>
        <p:spPr bwMode="auto">
          <a:xfrm>
            <a:off x="5853113" y="5694363"/>
            <a:ext cx="19812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AI planners </a:t>
            </a:r>
          </a:p>
        </p:txBody>
      </p:sp>
      <p:sp>
        <p:nvSpPr>
          <p:cNvPr id="45076" name="Line 19"/>
          <p:cNvSpPr>
            <a:spLocks noChangeShapeType="1"/>
          </p:cNvSpPr>
          <p:nvPr/>
        </p:nvSpPr>
        <p:spPr bwMode="auto">
          <a:xfrm flipH="1" flipV="1">
            <a:off x="2743200" y="5562600"/>
            <a:ext cx="3124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7" name="Line 20"/>
          <p:cNvSpPr>
            <a:spLocks noChangeShapeType="1"/>
          </p:cNvSpPr>
          <p:nvPr/>
        </p:nvSpPr>
        <p:spPr bwMode="auto">
          <a:xfrm flipH="1">
            <a:off x="2057400" y="2286000"/>
            <a:ext cx="31242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8" name="Rectangle 21"/>
          <p:cNvSpPr>
            <a:spLocks noChangeArrowheads="1"/>
          </p:cNvSpPr>
          <p:nvPr/>
        </p:nvSpPr>
        <p:spPr bwMode="auto">
          <a:xfrm>
            <a:off x="5022850" y="3406775"/>
            <a:ext cx="2749550" cy="936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5079" name="Rectangle 22"/>
          <p:cNvSpPr>
            <a:spLocks noChangeArrowheads="1"/>
          </p:cNvSpPr>
          <p:nvPr/>
        </p:nvSpPr>
        <p:spPr bwMode="auto">
          <a:xfrm>
            <a:off x="5181600" y="1752600"/>
            <a:ext cx="2819400" cy="838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5080" name="Rectangle 23"/>
          <p:cNvSpPr>
            <a:spLocks noChangeArrowheads="1"/>
          </p:cNvSpPr>
          <p:nvPr/>
        </p:nvSpPr>
        <p:spPr bwMode="auto">
          <a:xfrm>
            <a:off x="3352800" y="5257800"/>
            <a:ext cx="26670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Plan-Inferential</a:t>
            </a:r>
          </a:p>
        </p:txBody>
      </p:sp>
      <p:sp>
        <p:nvSpPr>
          <p:cNvPr id="45081" name="Rectangle 24"/>
          <p:cNvSpPr>
            <a:spLocks noChangeArrowheads="1"/>
          </p:cNvSpPr>
          <p:nvPr/>
        </p:nvSpPr>
        <p:spPr bwMode="auto">
          <a:xfrm>
            <a:off x="4572000" y="2743200"/>
            <a:ext cx="17526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Cue-based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5A3B849-7878-4DB0-96EA-FBA951029D62}" type="datetime1">
              <a:rPr lang="en-US" smtClean="0"/>
              <a:t>10/16/2014</a:t>
            </a:fld>
            <a:endParaRPr lang="en-US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0EE618-C53F-41D6-B890-DC799D521ADB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Cue-Based: Key Idea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175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Words and collocations:</a:t>
            </a:r>
            <a:r>
              <a:rPr lang="en-US" smtClean="0"/>
              <a:t> </a:t>
            </a:r>
          </a:p>
          <a:p>
            <a:pPr eaLnBrk="1" hangingPunct="1"/>
            <a:r>
              <a:rPr lang="en-US" b="0" i="1" smtClean="0"/>
              <a:t>Please</a:t>
            </a:r>
            <a:r>
              <a:rPr lang="en-US" smtClean="0"/>
              <a:t> and </a:t>
            </a:r>
            <a:r>
              <a:rPr lang="en-US" b="0" i="1" smtClean="0"/>
              <a:t>would you</a:t>
            </a:r>
            <a:r>
              <a:rPr lang="en-US" smtClean="0"/>
              <a:t>  -&gt; REQUEST</a:t>
            </a:r>
          </a:p>
          <a:p>
            <a:pPr eaLnBrk="1" hangingPunct="1"/>
            <a:r>
              <a:rPr lang="en-US" b="0" i="1" smtClean="0"/>
              <a:t>are you</a:t>
            </a:r>
            <a:r>
              <a:rPr lang="en-US" smtClean="0"/>
              <a:t> and </a:t>
            </a:r>
            <a:r>
              <a:rPr lang="en-US" b="0" i="1" smtClean="0"/>
              <a:t>is it</a:t>
            </a:r>
            <a:r>
              <a:rPr lang="en-US" smtClean="0"/>
              <a:t> -&gt; YES-NO-QUESTIONs</a:t>
            </a:r>
          </a:p>
        </p:txBody>
      </p:sp>
      <p:sp>
        <p:nvSpPr>
          <p:cNvPr id="613385" name="Rectangle 9"/>
          <p:cNvSpPr>
            <a:spLocks noChangeArrowheads="1"/>
          </p:cNvSpPr>
          <p:nvPr/>
        </p:nvSpPr>
        <p:spPr bwMode="auto">
          <a:xfrm>
            <a:off x="304800" y="42672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Conversational structure:</a:t>
            </a:r>
            <a:r>
              <a:rPr lang="en-US" sz="2800" b="1">
                <a:latin typeface="Comic Sans MS" pitchFamily="66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latin typeface="Comic Sans MS" pitchFamily="66" charset="0"/>
              </a:rPr>
              <a:t>Yeah</a:t>
            </a:r>
            <a:r>
              <a:rPr lang="en-US" sz="2800" b="1">
                <a:latin typeface="Comic Sans MS" pitchFamily="66" charset="0"/>
              </a:rPr>
              <a:t> following PROPOSAL -&gt; AGREEMENT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latin typeface="Comic Sans MS" pitchFamily="66" charset="0"/>
              </a:rPr>
              <a:t>Yeah</a:t>
            </a:r>
            <a:r>
              <a:rPr lang="en-US" sz="2800" b="1">
                <a:latin typeface="Comic Sans MS" pitchFamily="66" charset="0"/>
              </a:rPr>
              <a:t> following INFORM -&gt; BACKCHANNEL</a:t>
            </a:r>
          </a:p>
        </p:txBody>
      </p:sp>
      <p:sp>
        <p:nvSpPr>
          <p:cNvPr id="613386" name="Rectangle 10"/>
          <p:cNvSpPr>
            <a:spLocks noChangeArrowheads="1"/>
          </p:cNvSpPr>
          <p:nvPr/>
        </p:nvSpPr>
        <p:spPr bwMode="auto">
          <a:xfrm>
            <a:off x="304800" y="29718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Prosody:</a:t>
            </a:r>
            <a:r>
              <a:rPr lang="en-US" sz="2800" b="1">
                <a:latin typeface="Comic Sans MS" pitchFamily="66" charset="0"/>
              </a:rPr>
              <a:t>  Loudness or stress </a:t>
            </a:r>
            <a:r>
              <a:rPr lang="en-US" sz="2800" i="1">
                <a:latin typeface="Comic Sans MS" pitchFamily="66" charset="0"/>
              </a:rPr>
              <a:t>yeah</a:t>
            </a:r>
            <a:r>
              <a:rPr lang="en-US" sz="2800" b="1">
                <a:latin typeface="Comic Sans MS" pitchFamily="66" charset="0"/>
              </a:rPr>
              <a:t> -&gt; AGREEMENT vs. BACKCHANNEL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5" grpId="0" autoUpdateAnimBg="0"/>
      <p:bldP spid="61338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8319115-870E-429E-860B-F922E66F7EE1}" type="datetime1">
              <a:rPr lang="en-US" smtClean="0"/>
              <a:t>10/16/2014</a:t>
            </a:fld>
            <a:endParaRPr lang="en-US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6D0486-998F-4F8A-A007-2C9DD82D2535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 model (1)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601200" cy="114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Each dialog act type (d) has its own</a:t>
            </a:r>
            <a:r>
              <a:rPr lang="en-US" smtClean="0">
                <a:solidFill>
                  <a:schemeClr val="accent2"/>
                </a:solidFill>
              </a:rPr>
              <a:t> micro-grammar </a:t>
            </a:r>
            <a:r>
              <a:rPr lang="en-US" smtClean="0"/>
              <a:t>which can be captured by N-gram models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615429" name="Rectangle 5"/>
          <p:cNvSpPr>
            <a:spLocks noChangeArrowheads="1"/>
          </p:cNvSpPr>
          <p:nvPr/>
        </p:nvSpPr>
        <p:spPr bwMode="auto">
          <a:xfrm>
            <a:off x="228600" y="46482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Lexical:</a:t>
            </a:r>
            <a:r>
              <a:rPr lang="en-US" sz="2800" b="1">
                <a:latin typeface="Comic Sans MS" pitchFamily="66" charset="0"/>
              </a:rPr>
              <a:t> given an utterance </a:t>
            </a:r>
            <a:r>
              <a:rPr lang="en-US" sz="2800">
                <a:latin typeface="Comic Sans MS" pitchFamily="66" charset="0"/>
              </a:rPr>
              <a:t>W= w</a:t>
            </a:r>
            <a:r>
              <a:rPr lang="en-US" sz="2800" baseline="-25000">
                <a:latin typeface="Comic Sans MS" pitchFamily="66" charset="0"/>
              </a:rPr>
              <a:t>1 </a:t>
            </a:r>
            <a:r>
              <a:rPr lang="en-US" sz="2800">
                <a:latin typeface="Comic Sans MS" pitchFamily="66" charset="0"/>
              </a:rPr>
              <a:t>…</a:t>
            </a:r>
            <a:r>
              <a:rPr lang="en-US" sz="2800" baseline="-25000">
                <a:latin typeface="Comic Sans MS" pitchFamily="66" charset="0"/>
              </a:rPr>
              <a:t> </a:t>
            </a:r>
            <a:r>
              <a:rPr lang="en-US" sz="2800">
                <a:latin typeface="Comic Sans MS" pitchFamily="66" charset="0"/>
              </a:rPr>
              <a:t>w</a:t>
            </a:r>
            <a:r>
              <a:rPr lang="en-US" sz="2800" baseline="-25000">
                <a:latin typeface="Comic Sans MS" pitchFamily="66" charset="0"/>
              </a:rPr>
              <a:t>n</a:t>
            </a:r>
            <a:r>
              <a:rPr lang="en-US" sz="2800" b="1">
                <a:latin typeface="Comic Sans MS" pitchFamily="66" charset="0"/>
              </a:rPr>
              <a:t> for each dialog act (d) we can compute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P(W|d)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1">
              <a:latin typeface="Comic Sans MS" pitchFamily="66" charset="0"/>
            </a:endParaRPr>
          </a:p>
        </p:txBody>
      </p:sp>
      <p:sp>
        <p:nvSpPr>
          <p:cNvPr id="615431" name="Rectangle 7"/>
          <p:cNvSpPr>
            <a:spLocks noChangeArrowheads="1"/>
          </p:cNvSpPr>
          <p:nvPr/>
        </p:nvSpPr>
        <p:spPr bwMode="auto">
          <a:xfrm>
            <a:off x="228600" y="5943600"/>
            <a:ext cx="85344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Prosodic:</a:t>
            </a:r>
            <a:r>
              <a:rPr lang="en-US" sz="2800" b="1">
                <a:latin typeface="Comic Sans MS" pitchFamily="66" charset="0"/>
              </a:rPr>
              <a:t> given an utterance </a:t>
            </a:r>
            <a:r>
              <a:rPr lang="en-US" sz="2800">
                <a:latin typeface="Comic Sans MS" pitchFamily="66" charset="0"/>
              </a:rPr>
              <a:t>F= f</a:t>
            </a:r>
            <a:r>
              <a:rPr lang="en-US" sz="2800" baseline="-25000">
                <a:latin typeface="Comic Sans MS" pitchFamily="66" charset="0"/>
              </a:rPr>
              <a:t>1 </a:t>
            </a:r>
            <a:r>
              <a:rPr lang="en-US" sz="2800">
                <a:latin typeface="Comic Sans MS" pitchFamily="66" charset="0"/>
              </a:rPr>
              <a:t>…</a:t>
            </a:r>
            <a:r>
              <a:rPr lang="en-US" sz="2800" baseline="-25000">
                <a:latin typeface="Comic Sans MS" pitchFamily="66" charset="0"/>
              </a:rPr>
              <a:t> </a:t>
            </a:r>
            <a:r>
              <a:rPr lang="en-US" sz="2800">
                <a:latin typeface="Comic Sans MS" pitchFamily="66" charset="0"/>
              </a:rPr>
              <a:t>f</a:t>
            </a:r>
            <a:r>
              <a:rPr lang="en-US" sz="2800" baseline="-25000">
                <a:latin typeface="Comic Sans MS" pitchFamily="66" charset="0"/>
              </a:rPr>
              <a:t>n</a:t>
            </a:r>
            <a:r>
              <a:rPr lang="en-US" sz="2800" b="1">
                <a:latin typeface="Comic Sans MS" pitchFamily="66" charset="0"/>
              </a:rPr>
              <a:t> for each dialog act (d) we can compute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P(F|d)</a:t>
            </a:r>
            <a:endParaRPr lang="en-US" sz="2800" b="1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1">
              <a:latin typeface="Comic Sans MS" pitchFamily="66" charset="0"/>
            </a:endParaRPr>
          </a:p>
        </p:txBody>
      </p:sp>
      <p:sp>
        <p:nvSpPr>
          <p:cNvPr id="47113" name="Text Box 13"/>
          <p:cNvSpPr txBox="1">
            <a:spLocks noChangeArrowheads="1"/>
          </p:cNvSpPr>
          <p:nvPr/>
        </p:nvSpPr>
        <p:spPr bwMode="auto">
          <a:xfrm>
            <a:off x="0" y="2716213"/>
            <a:ext cx="2195513" cy="10668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Annotated</a:t>
            </a:r>
          </a:p>
          <a:p>
            <a:r>
              <a:rPr lang="en-US" sz="3200" b="1">
                <a:latin typeface="Comic Sans MS" pitchFamily="66" charset="0"/>
              </a:rPr>
              <a:t>Corpus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828800" y="2133600"/>
            <a:ext cx="4038600" cy="1905000"/>
            <a:chOff x="1152" y="1344"/>
            <a:chExt cx="2544" cy="1200"/>
          </a:xfrm>
        </p:grpSpPr>
        <p:sp>
          <p:nvSpPr>
            <p:cNvPr id="47120" name="Line 9"/>
            <p:cNvSpPr>
              <a:spLocks noChangeShapeType="1"/>
            </p:cNvSpPr>
            <p:nvPr/>
          </p:nvSpPr>
          <p:spPr bwMode="auto">
            <a:xfrm flipV="1">
              <a:off x="1392" y="1776"/>
              <a:ext cx="336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1" name="Rectangle 11"/>
            <p:cNvSpPr>
              <a:spLocks noChangeArrowheads="1"/>
            </p:cNvSpPr>
            <p:nvPr/>
          </p:nvSpPr>
          <p:spPr bwMode="auto">
            <a:xfrm>
              <a:off x="1728" y="1440"/>
              <a:ext cx="1920" cy="38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Corpus for d</a:t>
              </a:r>
              <a:r>
                <a:rPr lang="en-US" sz="2800" baseline="-25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47122" name="Line 15"/>
            <p:cNvSpPr>
              <a:spLocks noChangeShapeType="1"/>
            </p:cNvSpPr>
            <p:nvPr/>
          </p:nvSpPr>
          <p:spPr bwMode="auto">
            <a:xfrm>
              <a:off x="1392" y="2064"/>
              <a:ext cx="336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3" name="Text Box 16"/>
            <p:cNvSpPr txBox="1">
              <a:spLocks noChangeArrowheads="1"/>
            </p:cNvSpPr>
            <p:nvPr/>
          </p:nvSpPr>
          <p:spPr bwMode="auto">
            <a:xfrm>
              <a:off x="1728" y="182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Arial Unicode MS" pitchFamily="34" charset="-128"/>
                  <a:sym typeface="Symbol" pitchFamily="18" charset="2"/>
                </a:rPr>
                <a:t>……</a:t>
              </a:r>
            </a:p>
          </p:txBody>
        </p:sp>
        <p:sp>
          <p:nvSpPr>
            <p:cNvPr id="47124" name="Rectangle 17"/>
            <p:cNvSpPr>
              <a:spLocks noChangeArrowheads="1"/>
            </p:cNvSpPr>
            <p:nvPr/>
          </p:nvSpPr>
          <p:spPr bwMode="auto">
            <a:xfrm>
              <a:off x="1728" y="2160"/>
              <a:ext cx="1968" cy="38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Corpus for d</a:t>
              </a:r>
              <a:r>
                <a:rPr lang="en-US" sz="2800" baseline="-2500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47125" name="Text Box 18"/>
            <p:cNvSpPr txBox="1">
              <a:spLocks noChangeArrowheads="1"/>
            </p:cNvSpPr>
            <p:nvPr/>
          </p:nvSpPr>
          <p:spPr bwMode="auto">
            <a:xfrm>
              <a:off x="2496" y="182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Arial Unicode MS" pitchFamily="34" charset="-128"/>
                  <a:sym typeface="Symbol" pitchFamily="18" charset="2"/>
                </a:rPr>
                <a:t>……</a:t>
              </a:r>
            </a:p>
          </p:txBody>
        </p:sp>
        <p:sp>
          <p:nvSpPr>
            <p:cNvPr id="47126" name="Rectangle 19"/>
            <p:cNvSpPr>
              <a:spLocks noChangeArrowheads="1"/>
            </p:cNvSpPr>
            <p:nvPr/>
          </p:nvSpPr>
          <p:spPr bwMode="auto">
            <a:xfrm>
              <a:off x="1152" y="1344"/>
              <a:ext cx="67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i="1">
                  <a:solidFill>
                    <a:schemeClr val="accent2"/>
                  </a:solidFill>
                  <a:latin typeface="Comic Sans MS" pitchFamily="66" charset="0"/>
                </a:rPr>
                <a:t>Split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791200" y="2286000"/>
            <a:ext cx="3581400" cy="1752600"/>
            <a:chOff x="3648" y="1440"/>
            <a:chExt cx="2256" cy="1104"/>
          </a:xfrm>
        </p:grpSpPr>
        <p:sp>
          <p:nvSpPr>
            <p:cNvPr id="47116" name="Rectangle 20"/>
            <p:cNvSpPr>
              <a:spLocks noChangeArrowheads="1"/>
            </p:cNvSpPr>
            <p:nvPr/>
          </p:nvSpPr>
          <p:spPr bwMode="auto">
            <a:xfrm>
              <a:off x="3936" y="1440"/>
              <a:ext cx="196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N-gram models</a:t>
              </a:r>
              <a:r>
                <a:rPr lang="en-US" sz="2800" baseline="-25000">
                  <a:latin typeface="Comic Sans MS" pitchFamily="66" charset="0"/>
                </a:rPr>
                <a:t>1</a:t>
              </a:r>
              <a:endParaRPr lang="en-US" sz="2800" b="1">
                <a:latin typeface="Comic Sans MS" pitchFamily="66" charset="0"/>
              </a:endParaRPr>
            </a:p>
            <a:p>
              <a:pPr marL="342900" indent="-342900">
                <a:spcBef>
                  <a:spcPct val="20000"/>
                </a:spcBef>
              </a:pPr>
              <a:endParaRPr lang="en-US" sz="2800" b="1">
                <a:latin typeface="Comic Sans MS" pitchFamily="66" charset="0"/>
              </a:endParaRPr>
            </a:p>
          </p:txBody>
        </p:sp>
        <p:sp>
          <p:nvSpPr>
            <p:cNvPr id="47117" name="Line 21"/>
            <p:cNvSpPr>
              <a:spLocks noChangeShapeType="1"/>
            </p:cNvSpPr>
            <p:nvPr/>
          </p:nvSpPr>
          <p:spPr bwMode="auto">
            <a:xfrm flipV="1">
              <a:off x="3648" y="1632"/>
              <a:ext cx="28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8" name="Line 22"/>
            <p:cNvSpPr>
              <a:spLocks noChangeShapeType="1"/>
            </p:cNvSpPr>
            <p:nvPr/>
          </p:nvSpPr>
          <p:spPr bwMode="auto">
            <a:xfrm flipV="1">
              <a:off x="3696" y="2352"/>
              <a:ext cx="28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9" name="Rectangle 23"/>
            <p:cNvSpPr>
              <a:spLocks noChangeArrowheads="1"/>
            </p:cNvSpPr>
            <p:nvPr/>
          </p:nvSpPr>
          <p:spPr bwMode="auto">
            <a:xfrm>
              <a:off x="3936" y="2208"/>
              <a:ext cx="192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N-gram models</a:t>
              </a:r>
              <a:r>
                <a:rPr lang="en-US" sz="2800" baseline="-25000">
                  <a:latin typeface="Comic Sans MS" pitchFamily="66" charset="0"/>
                </a:rPr>
                <a:t>m</a:t>
              </a:r>
              <a:endParaRPr lang="en-US" sz="2800" b="1">
                <a:latin typeface="Comic Sans MS" pitchFamily="66" charset="0"/>
              </a:endParaRPr>
            </a:p>
            <a:p>
              <a:pPr marL="342900" indent="-342900">
                <a:spcBef>
                  <a:spcPct val="20000"/>
                </a:spcBef>
              </a:pPr>
              <a:endParaRPr lang="en-US" sz="2800" b="1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9" grpId="0" autoUpdateAnimBg="0"/>
      <p:bldP spid="615431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852E9FC-8DC0-49C7-84F5-61CCB477D569}" type="datetime1">
              <a:rPr lang="en-US" smtClean="0"/>
              <a:t>10/16/2014</a:t>
            </a:fld>
            <a:endParaRPr lang="en-US"/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9BA8FC-3E75-43C6-9749-A816DB9813CD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 model (2)</a:t>
            </a:r>
          </a:p>
        </p:txBody>
      </p:sp>
      <p:sp>
        <p:nvSpPr>
          <p:cNvPr id="204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8458200" cy="99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Conversational structure: Markov chain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20490" name="Line 6"/>
          <p:cNvSpPr>
            <a:spLocks noChangeShapeType="1"/>
          </p:cNvSpPr>
          <p:nvPr/>
        </p:nvSpPr>
        <p:spPr bwMode="auto">
          <a:xfrm flipV="1">
            <a:off x="2667000" y="2057400"/>
            <a:ext cx="533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57200" y="1600200"/>
            <a:ext cx="2195513" cy="10668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Annotated</a:t>
            </a:r>
          </a:p>
          <a:p>
            <a:r>
              <a:rPr lang="en-US" sz="3200" b="1">
                <a:latin typeface="Comic Sans MS" pitchFamily="66" charset="0"/>
              </a:rPr>
              <a:t>Corpus</a:t>
            </a:r>
          </a:p>
        </p:txBody>
      </p:sp>
      <p:grpSp>
        <p:nvGrpSpPr>
          <p:cNvPr id="20492" name="Group 29"/>
          <p:cNvGrpSpPr>
            <a:grpSpLocks/>
          </p:cNvGrpSpPr>
          <p:nvPr/>
        </p:nvGrpSpPr>
        <p:grpSpPr bwMode="auto">
          <a:xfrm>
            <a:off x="4343400" y="1524000"/>
            <a:ext cx="990600" cy="609600"/>
            <a:chOff x="2592" y="1296"/>
            <a:chExt cx="624" cy="384"/>
          </a:xfrm>
        </p:grpSpPr>
        <p:sp>
          <p:nvSpPr>
            <p:cNvPr id="20549" name="Oval 18"/>
            <p:cNvSpPr>
              <a:spLocks noChangeArrowheads="1"/>
            </p:cNvSpPr>
            <p:nvPr/>
          </p:nvSpPr>
          <p:spPr bwMode="auto">
            <a:xfrm>
              <a:off x="2592" y="134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0" name="Rectangle 23"/>
            <p:cNvSpPr>
              <a:spLocks noChangeArrowheads="1"/>
            </p:cNvSpPr>
            <p:nvPr/>
          </p:nvSpPr>
          <p:spPr bwMode="auto">
            <a:xfrm>
              <a:off x="2688" y="129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1</a:t>
              </a:r>
            </a:p>
          </p:txBody>
        </p:sp>
      </p:grpSp>
      <p:grpSp>
        <p:nvGrpSpPr>
          <p:cNvPr id="20493" name="Group 30"/>
          <p:cNvGrpSpPr>
            <a:grpSpLocks/>
          </p:cNvGrpSpPr>
          <p:nvPr/>
        </p:nvGrpSpPr>
        <p:grpSpPr bwMode="auto">
          <a:xfrm>
            <a:off x="3657600" y="2438400"/>
            <a:ext cx="990600" cy="609600"/>
            <a:chOff x="2208" y="1776"/>
            <a:chExt cx="624" cy="384"/>
          </a:xfrm>
        </p:grpSpPr>
        <p:sp>
          <p:nvSpPr>
            <p:cNvPr id="20547" name="Oval 19"/>
            <p:cNvSpPr>
              <a:spLocks noChangeArrowheads="1"/>
            </p:cNvSpPr>
            <p:nvPr/>
          </p:nvSpPr>
          <p:spPr bwMode="auto">
            <a:xfrm>
              <a:off x="2208" y="182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8" name="Rectangle 24"/>
            <p:cNvSpPr>
              <a:spLocks noChangeArrowheads="1"/>
            </p:cNvSpPr>
            <p:nvPr/>
          </p:nvSpPr>
          <p:spPr bwMode="auto">
            <a:xfrm>
              <a:off x="2304" y="177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2</a:t>
              </a:r>
            </a:p>
          </p:txBody>
        </p:sp>
      </p:grpSp>
      <p:grpSp>
        <p:nvGrpSpPr>
          <p:cNvPr id="20494" name="Group 33"/>
          <p:cNvGrpSpPr>
            <a:grpSpLocks/>
          </p:cNvGrpSpPr>
          <p:nvPr/>
        </p:nvGrpSpPr>
        <p:grpSpPr bwMode="auto">
          <a:xfrm>
            <a:off x="5791200" y="1524000"/>
            <a:ext cx="990600" cy="609600"/>
            <a:chOff x="3648" y="1152"/>
            <a:chExt cx="624" cy="384"/>
          </a:xfrm>
        </p:grpSpPr>
        <p:sp>
          <p:nvSpPr>
            <p:cNvPr id="20545" name="Oval 20"/>
            <p:cNvSpPr>
              <a:spLocks noChangeArrowheads="1"/>
            </p:cNvSpPr>
            <p:nvPr/>
          </p:nvSpPr>
          <p:spPr bwMode="auto">
            <a:xfrm>
              <a:off x="3648" y="1200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6" name="Rectangle 25"/>
            <p:cNvSpPr>
              <a:spLocks noChangeArrowheads="1"/>
            </p:cNvSpPr>
            <p:nvPr/>
          </p:nvSpPr>
          <p:spPr bwMode="auto">
            <a:xfrm>
              <a:off x="3744" y="1152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3</a:t>
              </a:r>
            </a:p>
          </p:txBody>
        </p:sp>
      </p:grpSp>
      <p:grpSp>
        <p:nvGrpSpPr>
          <p:cNvPr id="20495" name="Group 31"/>
          <p:cNvGrpSpPr>
            <a:grpSpLocks/>
          </p:cNvGrpSpPr>
          <p:nvPr/>
        </p:nvGrpSpPr>
        <p:grpSpPr bwMode="auto">
          <a:xfrm>
            <a:off x="5334000" y="2895600"/>
            <a:ext cx="990600" cy="609600"/>
            <a:chOff x="3120" y="2016"/>
            <a:chExt cx="624" cy="384"/>
          </a:xfrm>
        </p:grpSpPr>
        <p:sp>
          <p:nvSpPr>
            <p:cNvPr id="20543" name="Oval 21"/>
            <p:cNvSpPr>
              <a:spLocks noChangeArrowheads="1"/>
            </p:cNvSpPr>
            <p:nvPr/>
          </p:nvSpPr>
          <p:spPr bwMode="auto">
            <a:xfrm>
              <a:off x="3120" y="206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4" name="Rectangle 27"/>
            <p:cNvSpPr>
              <a:spLocks noChangeArrowheads="1"/>
            </p:cNvSpPr>
            <p:nvPr/>
          </p:nvSpPr>
          <p:spPr bwMode="auto">
            <a:xfrm>
              <a:off x="3216" y="201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4</a:t>
              </a:r>
            </a:p>
          </p:txBody>
        </p:sp>
      </p:grpSp>
      <p:grpSp>
        <p:nvGrpSpPr>
          <p:cNvPr id="20496" name="Group 32"/>
          <p:cNvGrpSpPr>
            <a:grpSpLocks/>
          </p:cNvGrpSpPr>
          <p:nvPr/>
        </p:nvGrpSpPr>
        <p:grpSpPr bwMode="auto">
          <a:xfrm>
            <a:off x="7010400" y="2362200"/>
            <a:ext cx="990600" cy="609600"/>
            <a:chOff x="4752" y="1584"/>
            <a:chExt cx="624" cy="384"/>
          </a:xfrm>
        </p:grpSpPr>
        <p:sp>
          <p:nvSpPr>
            <p:cNvPr id="20541" name="Oval 22"/>
            <p:cNvSpPr>
              <a:spLocks noChangeArrowheads="1"/>
            </p:cNvSpPr>
            <p:nvPr/>
          </p:nvSpPr>
          <p:spPr bwMode="auto">
            <a:xfrm>
              <a:off x="4752" y="1632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2" name="Rectangle 28"/>
            <p:cNvSpPr>
              <a:spLocks noChangeArrowheads="1"/>
            </p:cNvSpPr>
            <p:nvPr/>
          </p:nvSpPr>
          <p:spPr bwMode="auto">
            <a:xfrm>
              <a:off x="4800" y="1584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5</a:t>
              </a:r>
            </a:p>
          </p:txBody>
        </p:sp>
      </p:grpSp>
      <p:sp>
        <p:nvSpPr>
          <p:cNvPr id="20497" name="Line 34"/>
          <p:cNvSpPr>
            <a:spLocks noChangeShapeType="1"/>
          </p:cNvSpPr>
          <p:nvPr/>
        </p:nvSpPr>
        <p:spPr bwMode="auto">
          <a:xfrm flipV="1">
            <a:off x="4343400" y="2057400"/>
            <a:ext cx="228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35"/>
          <p:cNvSpPr>
            <a:spLocks noChangeShapeType="1"/>
          </p:cNvSpPr>
          <p:nvPr/>
        </p:nvSpPr>
        <p:spPr bwMode="auto">
          <a:xfrm flipV="1">
            <a:off x="5791200" y="21336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36"/>
          <p:cNvSpPr>
            <a:spLocks noChangeShapeType="1"/>
          </p:cNvSpPr>
          <p:nvPr/>
        </p:nvSpPr>
        <p:spPr bwMode="auto">
          <a:xfrm flipH="1" flipV="1">
            <a:off x="4572000" y="2895600"/>
            <a:ext cx="762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Line 37"/>
          <p:cNvSpPr>
            <a:spLocks noChangeShapeType="1"/>
          </p:cNvSpPr>
          <p:nvPr/>
        </p:nvSpPr>
        <p:spPr bwMode="auto">
          <a:xfrm flipH="1" flipV="1">
            <a:off x="4343400" y="3048000"/>
            <a:ext cx="1066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38"/>
          <p:cNvSpPr>
            <a:spLocks noChangeShapeType="1"/>
          </p:cNvSpPr>
          <p:nvPr/>
        </p:nvSpPr>
        <p:spPr bwMode="auto">
          <a:xfrm flipV="1">
            <a:off x="6324600" y="2819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39"/>
          <p:cNvSpPr>
            <a:spLocks noChangeShapeType="1"/>
          </p:cNvSpPr>
          <p:nvPr/>
        </p:nvSpPr>
        <p:spPr bwMode="auto">
          <a:xfrm flipH="1" flipV="1">
            <a:off x="6553200" y="20574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40"/>
          <p:cNvSpPr>
            <a:spLocks noChangeShapeType="1"/>
          </p:cNvSpPr>
          <p:nvPr/>
        </p:nvSpPr>
        <p:spPr bwMode="auto">
          <a:xfrm flipH="1" flipV="1">
            <a:off x="6781800" y="1828800"/>
            <a:ext cx="990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41"/>
          <p:cNvSpPr>
            <a:spLocks noChangeShapeType="1"/>
          </p:cNvSpPr>
          <p:nvPr/>
        </p:nvSpPr>
        <p:spPr bwMode="auto">
          <a:xfrm flipH="1" flipV="1">
            <a:off x="5181600" y="2057400"/>
            <a:ext cx="1828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42"/>
          <p:cNvSpPr>
            <a:spLocks noChangeShapeType="1"/>
          </p:cNvSpPr>
          <p:nvPr/>
        </p:nvSpPr>
        <p:spPr bwMode="auto">
          <a:xfrm flipV="1">
            <a:off x="5334000" y="1828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Rectangle 44"/>
          <p:cNvSpPr>
            <a:spLocks noChangeArrowheads="1"/>
          </p:cNvSpPr>
          <p:nvPr/>
        </p:nvSpPr>
        <p:spPr bwMode="auto">
          <a:xfrm>
            <a:off x="7010400" y="205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.8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07" name="Rectangle 45"/>
          <p:cNvSpPr>
            <a:spLocks noChangeArrowheads="1"/>
          </p:cNvSpPr>
          <p:nvPr/>
        </p:nvSpPr>
        <p:spPr bwMode="auto">
          <a:xfrm>
            <a:off x="3886200" y="205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.3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08" name="Rectangle 46"/>
          <p:cNvSpPr>
            <a:spLocks noChangeArrowheads="1"/>
          </p:cNvSpPr>
          <p:nvPr/>
        </p:nvSpPr>
        <p:spPr bwMode="auto">
          <a:xfrm>
            <a:off x="4495800" y="3124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.7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09" name="Rectangle 47"/>
          <p:cNvSpPr>
            <a:spLocks noChangeArrowheads="1"/>
          </p:cNvSpPr>
          <p:nvPr/>
        </p:nvSpPr>
        <p:spPr bwMode="auto">
          <a:xfrm>
            <a:off x="6477000" y="3048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.5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0" name="Rectangle 48"/>
          <p:cNvSpPr>
            <a:spLocks noChangeArrowheads="1"/>
          </p:cNvSpPr>
          <p:nvPr/>
        </p:nvSpPr>
        <p:spPr bwMode="auto">
          <a:xfrm>
            <a:off x="5257800" y="1371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1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1" name="Line 49"/>
          <p:cNvSpPr>
            <a:spLocks noChangeShapeType="1"/>
          </p:cNvSpPr>
          <p:nvPr/>
        </p:nvSpPr>
        <p:spPr bwMode="auto">
          <a:xfrm flipV="1">
            <a:off x="3124200" y="2743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Rectangle 50"/>
          <p:cNvSpPr>
            <a:spLocks noChangeArrowheads="1"/>
          </p:cNvSpPr>
          <p:nvPr/>
        </p:nvSpPr>
        <p:spPr bwMode="auto">
          <a:xfrm>
            <a:off x="3048000" y="228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1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3" name="Rectangle 51"/>
          <p:cNvSpPr>
            <a:spLocks noChangeArrowheads="1"/>
          </p:cNvSpPr>
          <p:nvPr/>
        </p:nvSpPr>
        <p:spPr bwMode="auto">
          <a:xfrm>
            <a:off x="53340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.2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4" name="Rectangle 52"/>
          <p:cNvSpPr>
            <a:spLocks noChangeArrowheads="1"/>
          </p:cNvSpPr>
          <p:nvPr/>
        </p:nvSpPr>
        <p:spPr bwMode="auto">
          <a:xfrm>
            <a:off x="46482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.3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5" name="Rectangle 53"/>
          <p:cNvSpPr>
            <a:spLocks noChangeArrowheads="1"/>
          </p:cNvSpPr>
          <p:nvPr/>
        </p:nvSpPr>
        <p:spPr bwMode="auto">
          <a:xfrm>
            <a:off x="7010400" y="1676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1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6" name="Rectangle 54"/>
          <p:cNvSpPr>
            <a:spLocks noChangeArrowheads="1"/>
          </p:cNvSpPr>
          <p:nvPr/>
        </p:nvSpPr>
        <p:spPr bwMode="auto">
          <a:xfrm>
            <a:off x="60960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.2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617527" name="Rectangle 55"/>
          <p:cNvSpPr>
            <a:spLocks noChangeArrowheads="1"/>
          </p:cNvSpPr>
          <p:nvPr/>
        </p:nvSpPr>
        <p:spPr bwMode="auto">
          <a:xfrm>
            <a:off x="304800" y="3657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Combine all info sources: HMM</a:t>
            </a:r>
          </a:p>
          <a:p>
            <a:pPr marL="342900" indent="-342900">
              <a:spcBef>
                <a:spcPct val="20000"/>
              </a:spcBef>
            </a:pPr>
            <a:endParaRPr lang="en-US" sz="2800" b="1">
              <a:latin typeface="Comic Sans MS" pitchFamily="66" charset="0"/>
            </a:endParaRPr>
          </a:p>
        </p:txBody>
      </p: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3886200" y="4183063"/>
            <a:ext cx="4953000" cy="2065337"/>
            <a:chOff x="2448" y="2635"/>
            <a:chExt cx="3120" cy="1301"/>
          </a:xfrm>
        </p:grpSpPr>
        <p:grpSp>
          <p:nvGrpSpPr>
            <p:cNvPr id="20527" name="Group 56"/>
            <p:cNvGrpSpPr>
              <a:grpSpLocks/>
            </p:cNvGrpSpPr>
            <p:nvPr/>
          </p:nvGrpSpPr>
          <p:grpSpPr bwMode="auto">
            <a:xfrm>
              <a:off x="2880" y="2736"/>
              <a:ext cx="624" cy="384"/>
              <a:chOff x="2208" y="1776"/>
              <a:chExt cx="624" cy="384"/>
            </a:xfrm>
          </p:grpSpPr>
          <p:sp>
            <p:nvSpPr>
              <p:cNvPr id="20539" name="Oval 57"/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62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0" name="Rectangle 58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480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3200" b="1">
                    <a:latin typeface="Comic Sans MS" pitchFamily="66" charset="0"/>
                  </a:rPr>
                  <a:t>d</a:t>
                </a:r>
                <a:r>
                  <a:rPr lang="en-US" sz="2800" baseline="-25000">
                    <a:latin typeface="Comic Sans MS" pitchFamily="66" charset="0"/>
                  </a:rPr>
                  <a:t>i-1</a:t>
                </a:r>
              </a:p>
            </p:txBody>
          </p:sp>
        </p:grpSp>
        <p:sp>
          <p:nvSpPr>
            <p:cNvPr id="20528" name="Oval 60"/>
            <p:cNvSpPr>
              <a:spLocks noChangeArrowheads="1"/>
            </p:cNvSpPr>
            <p:nvPr/>
          </p:nvSpPr>
          <p:spPr bwMode="auto">
            <a:xfrm>
              <a:off x="4368" y="278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9" name="Rectangle 61"/>
            <p:cNvSpPr>
              <a:spLocks noChangeArrowheads="1"/>
            </p:cNvSpPr>
            <p:nvPr/>
          </p:nvSpPr>
          <p:spPr bwMode="auto">
            <a:xfrm>
              <a:off x="4464" y="273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20530" name="Line 62"/>
            <p:cNvSpPr>
              <a:spLocks noChangeShapeType="1"/>
            </p:cNvSpPr>
            <p:nvPr/>
          </p:nvSpPr>
          <p:spPr bwMode="auto">
            <a:xfrm>
              <a:off x="3504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Line 63"/>
            <p:cNvSpPr>
              <a:spLocks noChangeShapeType="1"/>
            </p:cNvSpPr>
            <p:nvPr/>
          </p:nvSpPr>
          <p:spPr bwMode="auto">
            <a:xfrm>
              <a:off x="4800" y="312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Rectangle 64"/>
            <p:cNvSpPr>
              <a:spLocks noChangeArrowheads="1"/>
            </p:cNvSpPr>
            <p:nvPr/>
          </p:nvSpPr>
          <p:spPr bwMode="auto">
            <a:xfrm>
              <a:off x="4512" y="3504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F</a:t>
              </a:r>
              <a:r>
                <a:rPr lang="en-US" sz="2800" baseline="-25000">
                  <a:latin typeface="Comic Sans MS" pitchFamily="66" charset="0"/>
                </a:rPr>
                <a:t>i </a:t>
              </a:r>
              <a:r>
                <a:rPr lang="en-US" sz="2800">
                  <a:latin typeface="Comic Sans MS" pitchFamily="66" charset="0"/>
                </a:rPr>
                <a:t>, </a:t>
              </a:r>
              <a:r>
                <a:rPr lang="en-US" sz="3200" b="1">
                  <a:latin typeface="Comic Sans MS" pitchFamily="66" charset="0"/>
                </a:rPr>
                <a:t>W</a:t>
              </a:r>
              <a:r>
                <a:rPr lang="en-US" sz="2800" baseline="-250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20533" name="Oval 65"/>
            <p:cNvSpPr>
              <a:spLocks noChangeArrowheads="1"/>
            </p:cNvSpPr>
            <p:nvPr/>
          </p:nvSpPr>
          <p:spPr bwMode="auto">
            <a:xfrm>
              <a:off x="4512" y="3456"/>
              <a:ext cx="1008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4" name="Line 66"/>
            <p:cNvSpPr>
              <a:spLocks noChangeShapeType="1"/>
            </p:cNvSpPr>
            <p:nvPr/>
          </p:nvSpPr>
          <p:spPr bwMode="auto">
            <a:xfrm>
              <a:off x="4992" y="292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5" name="Line 67"/>
            <p:cNvSpPr>
              <a:spLocks noChangeShapeType="1"/>
            </p:cNvSpPr>
            <p:nvPr/>
          </p:nvSpPr>
          <p:spPr bwMode="auto">
            <a:xfrm>
              <a:off x="2448" y="29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6" name="Line 68"/>
            <p:cNvSpPr>
              <a:spLocks noChangeShapeType="1"/>
            </p:cNvSpPr>
            <p:nvPr/>
          </p:nvSpPr>
          <p:spPr bwMode="auto">
            <a:xfrm>
              <a:off x="3216" y="312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7" name="Rectangle 69"/>
            <p:cNvSpPr>
              <a:spLocks noChangeArrowheads="1"/>
            </p:cNvSpPr>
            <p:nvPr/>
          </p:nvSpPr>
          <p:spPr bwMode="auto">
            <a:xfrm>
              <a:off x="2736" y="3504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F</a:t>
              </a:r>
              <a:r>
                <a:rPr lang="en-US" sz="2800" baseline="-25000">
                  <a:latin typeface="Comic Sans MS" pitchFamily="66" charset="0"/>
                </a:rPr>
                <a:t>i </a:t>
              </a:r>
              <a:r>
                <a:rPr lang="en-US" sz="2800">
                  <a:latin typeface="Comic Sans MS" pitchFamily="66" charset="0"/>
                </a:rPr>
                <a:t>, </a:t>
              </a:r>
              <a:r>
                <a:rPr lang="en-US" sz="3200" b="1">
                  <a:latin typeface="Comic Sans MS" pitchFamily="66" charset="0"/>
                </a:rPr>
                <a:t>W</a:t>
              </a:r>
              <a:r>
                <a:rPr lang="en-US" sz="2800" baseline="-250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20538" name="Oval 70"/>
            <p:cNvSpPr>
              <a:spLocks noChangeArrowheads="1"/>
            </p:cNvSpPr>
            <p:nvPr/>
          </p:nvSpPr>
          <p:spPr bwMode="auto">
            <a:xfrm>
              <a:off x="2736" y="3504"/>
              <a:ext cx="100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483" name="Object 71"/>
            <p:cNvGraphicFramePr>
              <a:graphicFrameLocks noChangeAspect="1"/>
            </p:cNvGraphicFramePr>
            <p:nvPr/>
          </p:nvGraphicFramePr>
          <p:xfrm>
            <a:off x="3456" y="2635"/>
            <a:ext cx="1008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3" name="Equation" r:id="rId4" imgW="685800" imgH="203040" progId="Equation.3">
                    <p:embed/>
                  </p:oleObj>
                </mc:Choice>
                <mc:Fallback>
                  <p:oleObj name="Equation" r:id="rId4" imgW="685800" imgH="203040" progId="Equation.3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635"/>
                          <a:ext cx="1008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4" name="Object 73"/>
            <p:cNvGraphicFramePr>
              <a:graphicFrameLocks noChangeAspect="1"/>
            </p:cNvGraphicFramePr>
            <p:nvPr/>
          </p:nvGraphicFramePr>
          <p:xfrm>
            <a:off x="3648" y="3170"/>
            <a:ext cx="1192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4" name="Equation" r:id="rId6" imgW="774360" imgH="203040" progId="Equation.3">
                    <p:embed/>
                  </p:oleObj>
                </mc:Choice>
                <mc:Fallback>
                  <p:oleObj name="Equation" r:id="rId6" imgW="774360" imgH="203040" progId="Equation.3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3170"/>
                          <a:ext cx="1192" cy="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7546" name="Object 74"/>
          <p:cNvGraphicFramePr>
            <a:graphicFrameLocks noChangeAspect="1"/>
          </p:cNvGraphicFramePr>
          <p:nvPr/>
        </p:nvGraphicFramePr>
        <p:xfrm>
          <a:off x="17463" y="4648200"/>
          <a:ext cx="38528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Equation" r:id="rId8" imgW="1358640" imgH="431640" progId="Equation.3">
                  <p:embed/>
                </p:oleObj>
              </mc:Choice>
              <mc:Fallback>
                <p:oleObj name="Equation" r:id="rId8" imgW="1358640" imgH="43164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4648200"/>
                        <a:ext cx="3852862" cy="12239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547" name="Rectangle 75"/>
          <p:cNvSpPr>
            <a:spLocks noChangeArrowheads="1"/>
          </p:cNvSpPr>
          <p:nvPr/>
        </p:nvSpPr>
        <p:spPr bwMode="auto">
          <a:xfrm>
            <a:off x="228600" y="6096000"/>
            <a:ext cx="3124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N-gram models!</a:t>
            </a:r>
          </a:p>
        </p:txBody>
      </p:sp>
      <p:grpSp>
        <p:nvGrpSpPr>
          <p:cNvPr id="9" name="Group 82"/>
          <p:cNvGrpSpPr>
            <a:grpSpLocks/>
          </p:cNvGrpSpPr>
          <p:nvPr/>
        </p:nvGrpSpPr>
        <p:grpSpPr bwMode="auto">
          <a:xfrm>
            <a:off x="7162800" y="2743200"/>
            <a:ext cx="1676400" cy="1371600"/>
            <a:chOff x="4512" y="1728"/>
            <a:chExt cx="1056" cy="864"/>
          </a:xfrm>
        </p:grpSpPr>
        <p:sp>
          <p:nvSpPr>
            <p:cNvPr id="20521" name="Line 76"/>
            <p:cNvSpPr>
              <a:spLocks noChangeShapeType="1"/>
            </p:cNvSpPr>
            <p:nvPr/>
          </p:nvSpPr>
          <p:spPr bwMode="auto">
            <a:xfrm>
              <a:off x="4992" y="1824"/>
              <a:ext cx="336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2" name="Line 77"/>
            <p:cNvSpPr>
              <a:spLocks noChangeShapeType="1"/>
            </p:cNvSpPr>
            <p:nvPr/>
          </p:nvSpPr>
          <p:spPr bwMode="auto">
            <a:xfrm>
              <a:off x="5040" y="1728"/>
              <a:ext cx="336" cy="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3" name="Line 78"/>
            <p:cNvSpPr>
              <a:spLocks noChangeShapeType="1"/>
            </p:cNvSpPr>
            <p:nvPr/>
          </p:nvSpPr>
          <p:spPr bwMode="auto">
            <a:xfrm>
              <a:off x="4752" y="1872"/>
              <a:ext cx="240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Line 79"/>
            <p:cNvSpPr>
              <a:spLocks noChangeShapeType="1"/>
            </p:cNvSpPr>
            <p:nvPr/>
          </p:nvSpPr>
          <p:spPr bwMode="auto">
            <a:xfrm>
              <a:off x="4848" y="1872"/>
              <a:ext cx="336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5" name="Rectangle 80"/>
            <p:cNvSpPr>
              <a:spLocks noChangeArrowheads="1"/>
            </p:cNvSpPr>
            <p:nvPr/>
          </p:nvSpPr>
          <p:spPr bwMode="auto">
            <a:xfrm>
              <a:off x="4992" y="1776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000" b="1">
                  <a:latin typeface="Comic Sans MS" pitchFamily="66" charset="0"/>
                </a:rPr>
                <a:t>…</a:t>
              </a:r>
              <a:endParaRPr lang="en-US" sz="2000">
                <a:latin typeface="Comic Sans MS" pitchFamily="66" charset="0"/>
              </a:endParaRPr>
            </a:p>
            <a:p>
              <a:pPr marL="342900" indent="-342900">
                <a:spcBef>
                  <a:spcPct val="20000"/>
                </a:spcBef>
                <a:buFontTx/>
                <a:buChar char="•"/>
              </a:pPr>
              <a:endParaRPr lang="en-US" sz="2400" b="1">
                <a:latin typeface="Comic Sans MS" pitchFamily="66" charset="0"/>
              </a:endParaRPr>
            </a:p>
          </p:txBody>
        </p:sp>
        <p:sp>
          <p:nvSpPr>
            <p:cNvPr id="20526" name="Rectangle 81"/>
            <p:cNvSpPr>
              <a:spLocks noChangeArrowheads="1"/>
            </p:cNvSpPr>
            <p:nvPr/>
          </p:nvSpPr>
          <p:spPr bwMode="auto">
            <a:xfrm>
              <a:off x="4512" y="2208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000" b="1">
                  <a:solidFill>
                    <a:schemeClr val="accent2"/>
                  </a:solidFill>
                  <a:latin typeface="Comic Sans MS" pitchFamily="66" charset="0"/>
                </a:rPr>
                <a:t>F</a:t>
              </a:r>
              <a:r>
                <a:rPr lang="en-US" sz="2000" baseline="-25000">
                  <a:solidFill>
                    <a:schemeClr val="accent2"/>
                  </a:solidFill>
                  <a:latin typeface="Comic Sans MS" pitchFamily="66" charset="0"/>
                </a:rPr>
                <a:t>i </a:t>
              </a:r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, </a:t>
              </a:r>
              <a:r>
                <a:rPr lang="en-US" sz="2000" b="1">
                  <a:solidFill>
                    <a:schemeClr val="accent2"/>
                  </a:solidFill>
                  <a:latin typeface="Comic Sans MS" pitchFamily="66" charset="0"/>
                </a:rPr>
                <a:t>W</a:t>
              </a:r>
              <a:r>
                <a:rPr lang="en-US" sz="2000" baseline="-25000">
                  <a:solidFill>
                    <a:schemeClr val="accent2"/>
                  </a:solidFill>
                  <a:latin typeface="Comic Sans MS" pitchFamily="66" charset="0"/>
                </a:rPr>
                <a:t>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27" grpId="0" autoUpdateAnimBg="0"/>
      <p:bldP spid="617547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5C4CC6D-1760-426C-A30A-FD021435C6CA}" type="datetime1">
              <a:rPr lang="en-US" smtClean="0"/>
              <a:t>10/16/2014</a:t>
            </a:fld>
            <a:endParaRPr lang="en-US"/>
          </a:p>
        </p:txBody>
      </p:sp>
      <p:sp>
        <p:nvSpPr>
          <p:cNvPr id="2150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150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47AD46-4DD4-4380-802A-77186F8E7696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 model Summary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8610600" cy="1295400"/>
          </a:xfrm>
        </p:spPr>
        <p:txBody>
          <a:bodyPr/>
          <a:lstStyle/>
          <a:p>
            <a:pPr eaLnBrk="1" hangingPunct="1"/>
            <a:r>
              <a:rPr lang="en-US" smtClean="0"/>
              <a:t>Start form </a:t>
            </a:r>
            <a:r>
              <a:rPr lang="en-US" smtClean="0">
                <a:solidFill>
                  <a:schemeClr val="accent2"/>
                </a:solidFill>
              </a:rPr>
              <a:t>annotated corpus</a:t>
            </a:r>
            <a:r>
              <a:rPr lang="en-US" smtClean="0"/>
              <a:t> (each utterance labeled with appropriate dialog act)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21512" name="Rectangle 61"/>
          <p:cNvSpPr>
            <a:spLocks noChangeArrowheads="1"/>
          </p:cNvSpPr>
          <p:nvPr/>
        </p:nvSpPr>
        <p:spPr bwMode="auto">
          <a:xfrm>
            <a:off x="304800" y="1981200"/>
            <a:ext cx="861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For each dialog act type (e.g., REQUEST), build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lexical</a:t>
            </a:r>
            <a:r>
              <a:rPr lang="en-US" sz="2800" b="1">
                <a:latin typeface="Comic Sans MS" pitchFamily="66" charset="0"/>
              </a:rPr>
              <a:t> and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phonological</a:t>
            </a:r>
            <a:r>
              <a:rPr lang="en-US" sz="2800" b="1">
                <a:latin typeface="Comic Sans MS" pitchFamily="66" charset="0"/>
              </a:rPr>
              <a:t> N-grams </a:t>
            </a:r>
          </a:p>
          <a:p>
            <a:pPr marL="342900" indent="-342900">
              <a:spcBef>
                <a:spcPct val="20000"/>
              </a:spcBef>
            </a:pPr>
            <a:endParaRPr lang="en-US" sz="2800" b="1">
              <a:latin typeface="Comic Sans MS" pitchFamily="66" charset="0"/>
            </a:endParaRPr>
          </a:p>
        </p:txBody>
      </p:sp>
      <p:sp>
        <p:nvSpPr>
          <p:cNvPr id="21513" name="Rectangle 62"/>
          <p:cNvSpPr>
            <a:spLocks noChangeArrowheads="1"/>
          </p:cNvSpPr>
          <p:nvPr/>
        </p:nvSpPr>
        <p:spPr bwMode="auto">
          <a:xfrm>
            <a:off x="304800" y="3048000"/>
            <a:ext cx="861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Build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Markov chain for dialog acts</a:t>
            </a:r>
            <a:r>
              <a:rPr lang="en-US" sz="2800" b="1">
                <a:latin typeface="Comic Sans MS" pitchFamily="66" charset="0"/>
              </a:rPr>
              <a:t> (to express conversational structure)</a:t>
            </a: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0" y="4191000"/>
            <a:ext cx="9601200" cy="2438400"/>
            <a:chOff x="0" y="2640"/>
            <a:chExt cx="6048" cy="1536"/>
          </a:xfrm>
        </p:grpSpPr>
        <p:sp>
          <p:nvSpPr>
            <p:cNvPr id="21515" name="Rectangle 63"/>
            <p:cNvSpPr>
              <a:spLocks noChangeArrowheads="1"/>
            </p:cNvSpPr>
            <p:nvPr/>
          </p:nvSpPr>
          <p:spPr bwMode="auto">
            <a:xfrm>
              <a:off x="0" y="2640"/>
              <a:ext cx="6048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latin typeface="Comic Sans MS" pitchFamily="66" charset="0"/>
                </a:rPr>
                <a:t>Combine Markov Chain and N-grams into an </a:t>
              </a:r>
              <a:r>
                <a:rPr lang="en-US" sz="2800" b="1">
                  <a:solidFill>
                    <a:schemeClr val="accent2"/>
                  </a:solidFill>
                  <a:latin typeface="Comic Sans MS" pitchFamily="66" charset="0"/>
                </a:rPr>
                <a:t>HMM</a:t>
              </a:r>
            </a:p>
          </p:txBody>
        </p:sp>
        <p:sp>
          <p:nvSpPr>
            <p:cNvPr id="21516" name="Rectangle 64"/>
            <p:cNvSpPr>
              <a:spLocks noChangeArrowheads="1"/>
            </p:cNvSpPr>
            <p:nvPr/>
          </p:nvSpPr>
          <p:spPr bwMode="auto">
            <a:xfrm>
              <a:off x="336" y="3216"/>
              <a:ext cx="115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latin typeface="Comic Sans MS" pitchFamily="66" charset="0"/>
                </a:rPr>
                <a:t>Now </a:t>
              </a:r>
            </a:p>
          </p:txBody>
        </p:sp>
        <p:graphicFrame>
          <p:nvGraphicFramePr>
            <p:cNvPr id="21506" name="Object 65"/>
            <p:cNvGraphicFramePr>
              <a:graphicFrameLocks noChangeAspect="1"/>
            </p:cNvGraphicFramePr>
            <p:nvPr/>
          </p:nvGraphicFramePr>
          <p:xfrm>
            <a:off x="1392" y="3168"/>
            <a:ext cx="2304" cy="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3" name="Equation" r:id="rId4" imgW="1269720" imgH="330120" progId="Equation.3">
                    <p:embed/>
                  </p:oleObj>
                </mc:Choice>
                <mc:Fallback>
                  <p:oleObj name="Equation" r:id="rId4" imgW="1269720" imgH="33012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3168"/>
                          <a:ext cx="2304" cy="5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7" name="Rectangle 67"/>
            <p:cNvSpPr>
              <a:spLocks noChangeArrowheads="1"/>
            </p:cNvSpPr>
            <p:nvPr/>
          </p:nvSpPr>
          <p:spPr bwMode="auto">
            <a:xfrm>
              <a:off x="3408" y="2976"/>
              <a:ext cx="235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Sequences of sequences</a:t>
              </a:r>
            </a:p>
            <a:p>
              <a:pPr marL="342900" indent="-342900">
                <a:spcBef>
                  <a:spcPct val="20000"/>
                </a:spcBef>
              </a:pPr>
              <a:endParaRPr lang="en-US" sz="2400" i="1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21518" name="Rectangle 68"/>
            <p:cNvSpPr>
              <a:spLocks noChangeArrowheads="1"/>
            </p:cNvSpPr>
            <p:nvPr/>
          </p:nvSpPr>
          <p:spPr bwMode="auto">
            <a:xfrm>
              <a:off x="480" y="3840"/>
              <a:ext cx="3984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..can be computed with ……</a:t>
              </a:r>
            </a:p>
          </p:txBody>
        </p:sp>
        <p:sp>
          <p:nvSpPr>
            <p:cNvPr id="21519" name="Rectangle 69"/>
            <p:cNvSpPr>
              <a:spLocks noChangeArrowheads="1"/>
            </p:cNvSpPr>
            <p:nvPr/>
          </p:nvSpPr>
          <p:spPr bwMode="auto">
            <a:xfrm>
              <a:off x="2928" y="3216"/>
              <a:ext cx="624" cy="384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A1621A-CB79-4641-B36D-26A4AFB1554A}" type="datetime1">
              <a:rPr lang="en-US" smtClean="0"/>
              <a:t>10/16/2014</a:t>
            </a:fld>
            <a:endParaRPr lang="en-US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DFD7A-871A-4ECA-9A8B-C03D39F85D1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Dialog Managers in Conversational Agents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1752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Examples:</a:t>
            </a:r>
            <a:r>
              <a:rPr lang="en-US" smtClean="0"/>
              <a:t> Airline travel info system, restaurant/movie guide, email access by phone </a:t>
            </a:r>
          </a:p>
        </p:txBody>
      </p:sp>
      <p:sp>
        <p:nvSpPr>
          <p:cNvPr id="48135" name="Rectangle 4"/>
          <p:cNvSpPr>
            <a:spLocks noChangeArrowheads="1"/>
          </p:cNvSpPr>
          <p:nvPr/>
        </p:nvSpPr>
        <p:spPr bwMode="auto">
          <a:xfrm>
            <a:off x="762000" y="3810000"/>
            <a:ext cx="7772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Tasks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Control flow of dialogue (turn-taking)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What to say/ask and 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58CE4A-9FCF-44DF-A9EB-5E982F8C9302}" type="datetime1">
              <a:rPr lang="en-US" smtClean="0"/>
              <a:t>10/16/2014</a:t>
            </a:fld>
            <a:endParaRPr lang="en-US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A66A25-5FBC-4088-9DC7-1196E574515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Dialog Managers</a:t>
            </a:r>
            <a:endParaRPr lang="en-US" sz="2800" smtClean="0"/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0" y="4419600"/>
            <a:ext cx="3048000" cy="914400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(First-Order Logics)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 flipH="1" flipV="1">
            <a:off x="2895600" y="15240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914400" y="12192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Morphology</a:t>
            </a:r>
          </a:p>
        </p:txBody>
      </p:sp>
      <p:sp>
        <p:nvSpPr>
          <p:cNvPr id="49161" name="Rectangle 6"/>
          <p:cNvSpPr>
            <a:spLocks noChangeArrowheads="1"/>
          </p:cNvSpPr>
          <p:nvPr/>
        </p:nvSpPr>
        <p:spPr bwMode="auto">
          <a:xfrm>
            <a:off x="1066800" y="21336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Syntax</a:t>
            </a:r>
          </a:p>
        </p:txBody>
      </p:sp>
      <p:sp>
        <p:nvSpPr>
          <p:cNvPr id="49162" name="Rectangle 7"/>
          <p:cNvSpPr>
            <a:spLocks noChangeArrowheads="1"/>
          </p:cNvSpPr>
          <p:nvPr/>
        </p:nvSpPr>
        <p:spPr bwMode="auto">
          <a:xfrm>
            <a:off x="914400" y="3886200"/>
            <a:ext cx="2209800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49163" name="Rectangle 8"/>
          <p:cNvSpPr>
            <a:spLocks noChangeArrowheads="1"/>
          </p:cNvSpPr>
          <p:nvPr/>
        </p:nvSpPr>
        <p:spPr bwMode="auto">
          <a:xfrm>
            <a:off x="914400" y="29718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Semantics</a:t>
            </a:r>
          </a:p>
        </p:txBody>
      </p:sp>
      <p:sp>
        <p:nvSpPr>
          <p:cNvPr id="49164" name="Line 9"/>
          <p:cNvSpPr>
            <a:spLocks noChangeShapeType="1"/>
          </p:cNvSpPr>
          <p:nvPr/>
        </p:nvSpPr>
        <p:spPr bwMode="auto">
          <a:xfrm flipH="1" flipV="1">
            <a:off x="2362200" y="2362200"/>
            <a:ext cx="3048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5" name="Line 10"/>
          <p:cNvSpPr>
            <a:spLocks noChangeShapeType="1"/>
          </p:cNvSpPr>
          <p:nvPr/>
        </p:nvSpPr>
        <p:spPr bwMode="auto">
          <a:xfrm flipH="1" flipV="1">
            <a:off x="2590800" y="3352800"/>
            <a:ext cx="3505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6" name="Line 11"/>
          <p:cNvSpPr>
            <a:spLocks noChangeShapeType="1"/>
          </p:cNvSpPr>
          <p:nvPr/>
        </p:nvSpPr>
        <p:spPr bwMode="auto">
          <a:xfrm flipH="1" flipV="1">
            <a:off x="3124200" y="4648200"/>
            <a:ext cx="2971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7" name="Line 12"/>
          <p:cNvSpPr>
            <a:spLocks noChangeShapeType="1"/>
          </p:cNvSpPr>
          <p:nvPr/>
        </p:nvSpPr>
        <p:spPr bwMode="auto">
          <a:xfrm flipH="1">
            <a:off x="2590800" y="1676400"/>
            <a:ext cx="2971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 flipH="1">
            <a:off x="3124200" y="1752600"/>
            <a:ext cx="2438400" cy="2514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Line 14"/>
          <p:cNvSpPr>
            <a:spLocks noChangeShapeType="1"/>
          </p:cNvSpPr>
          <p:nvPr/>
        </p:nvSpPr>
        <p:spPr bwMode="auto">
          <a:xfrm flipH="1">
            <a:off x="2590800" y="3276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0" name="Line 15"/>
          <p:cNvSpPr>
            <a:spLocks noChangeShapeType="1"/>
          </p:cNvSpPr>
          <p:nvPr/>
        </p:nvSpPr>
        <p:spPr bwMode="auto">
          <a:xfrm flipH="1">
            <a:off x="3048000" y="3352800"/>
            <a:ext cx="2362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6248400" y="5562600"/>
            <a:ext cx="2895600" cy="914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AI planners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r>
              <a:rPr lang="en-US" sz="2000" b="1">
                <a:latin typeface="Comic Sans MS" pitchFamily="66" charset="0"/>
              </a:rPr>
              <a:t> </a:t>
            </a:r>
          </a:p>
        </p:txBody>
      </p:sp>
      <p:sp>
        <p:nvSpPr>
          <p:cNvPr id="49172" name="Line 17"/>
          <p:cNvSpPr>
            <a:spLocks noChangeShapeType="1"/>
          </p:cNvSpPr>
          <p:nvPr/>
        </p:nvSpPr>
        <p:spPr bwMode="auto">
          <a:xfrm flipH="1" flipV="1">
            <a:off x="3124200" y="4876800"/>
            <a:ext cx="3124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3" name="Line 18"/>
          <p:cNvSpPr>
            <a:spLocks noChangeShapeType="1"/>
          </p:cNvSpPr>
          <p:nvPr/>
        </p:nvSpPr>
        <p:spPr bwMode="auto">
          <a:xfrm flipH="1">
            <a:off x="2438400" y="1600200"/>
            <a:ext cx="31242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5403850" y="2720975"/>
            <a:ext cx="2749550" cy="936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5562600" y="1066800"/>
            <a:ext cx="2819400" cy="838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9176" name="Rectangle 22"/>
          <p:cNvSpPr>
            <a:spLocks noChangeArrowheads="1"/>
          </p:cNvSpPr>
          <p:nvPr/>
        </p:nvSpPr>
        <p:spPr bwMode="auto">
          <a:xfrm>
            <a:off x="5257800" y="2057400"/>
            <a:ext cx="11430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FSA</a:t>
            </a:r>
          </a:p>
        </p:txBody>
      </p:sp>
      <p:sp>
        <p:nvSpPr>
          <p:cNvPr id="49177" name="Rectangle 23"/>
          <p:cNvSpPr>
            <a:spLocks noChangeArrowheads="1"/>
          </p:cNvSpPr>
          <p:nvPr/>
        </p:nvSpPr>
        <p:spPr bwMode="auto">
          <a:xfrm>
            <a:off x="4953000" y="3733800"/>
            <a:ext cx="25146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Template-Based</a:t>
            </a:r>
          </a:p>
        </p:txBody>
      </p:sp>
      <p:sp>
        <p:nvSpPr>
          <p:cNvPr id="49178" name="Line 24"/>
          <p:cNvSpPr>
            <a:spLocks noChangeShapeType="1"/>
          </p:cNvSpPr>
          <p:nvPr/>
        </p:nvSpPr>
        <p:spPr bwMode="auto">
          <a:xfrm flipV="1">
            <a:off x="4876800" y="2286000"/>
            <a:ext cx="381000" cy="22860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Line 25"/>
          <p:cNvSpPr>
            <a:spLocks noChangeShapeType="1"/>
          </p:cNvSpPr>
          <p:nvPr/>
        </p:nvSpPr>
        <p:spPr bwMode="auto">
          <a:xfrm>
            <a:off x="4495800" y="3810000"/>
            <a:ext cx="457200" cy="15240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6"/>
          <p:cNvSpPr>
            <a:spLocks noChangeArrowheads="1"/>
          </p:cNvSpPr>
          <p:nvPr/>
        </p:nvSpPr>
        <p:spPr bwMode="auto">
          <a:xfrm>
            <a:off x="4876800" y="5105400"/>
            <a:ext cx="9906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BDI</a:t>
            </a:r>
          </a:p>
        </p:txBody>
      </p:sp>
      <p:sp>
        <p:nvSpPr>
          <p:cNvPr id="49181" name="Rectangle 27"/>
          <p:cNvSpPr>
            <a:spLocks noChangeArrowheads="1"/>
          </p:cNvSpPr>
          <p:nvPr/>
        </p:nvSpPr>
        <p:spPr bwMode="auto">
          <a:xfrm>
            <a:off x="3352800" y="5486400"/>
            <a:ext cx="9906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MDP</a:t>
            </a:r>
          </a:p>
        </p:txBody>
      </p:sp>
      <p:sp>
        <p:nvSpPr>
          <p:cNvPr id="49182" name="Line 28"/>
          <p:cNvSpPr>
            <a:spLocks noChangeShapeType="1"/>
          </p:cNvSpPr>
          <p:nvPr/>
        </p:nvSpPr>
        <p:spPr bwMode="auto">
          <a:xfrm flipH="1" flipV="1">
            <a:off x="3276600" y="5029200"/>
            <a:ext cx="312420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55F77DF-6CA6-47F4-96A7-5A030859BBFD}" type="datetime1">
              <a:rPr lang="en-US" smtClean="0"/>
              <a:t>10/16/2014</a:t>
            </a:fld>
            <a:endParaRPr lang="en-US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5D7517-48C2-439C-8365-3060A2C73FF2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066800"/>
          </a:xfrm>
        </p:spPr>
        <p:txBody>
          <a:bodyPr/>
          <a:lstStyle/>
          <a:p>
            <a:pPr eaLnBrk="1" hangingPunct="1"/>
            <a:r>
              <a:rPr lang="en-US" smtClean="0"/>
              <a:t>Plan Inferential (BDI) Pros/Cons    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7772400" cy="1676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Powerful:</a:t>
            </a:r>
            <a:r>
              <a:rPr lang="en-US" smtClean="0"/>
              <a:t> uses rich and sound knowledge structures -&gt; should enable modeling of subtle indirect uses of dialog acts</a:t>
            </a:r>
          </a:p>
        </p:txBody>
      </p:sp>
      <p:grpSp>
        <p:nvGrpSpPr>
          <p:cNvPr id="51207" name="Group 5"/>
          <p:cNvGrpSpPr>
            <a:grpSpLocks/>
          </p:cNvGrpSpPr>
          <p:nvPr/>
        </p:nvGrpSpPr>
        <p:grpSpPr bwMode="auto">
          <a:xfrm>
            <a:off x="8077200" y="2514600"/>
            <a:ext cx="609600" cy="533400"/>
            <a:chOff x="5280" y="1632"/>
            <a:chExt cx="192" cy="192"/>
          </a:xfrm>
        </p:grpSpPr>
        <p:sp>
          <p:nvSpPr>
            <p:cNvPr id="51212" name="Line 6"/>
            <p:cNvSpPr>
              <a:spLocks noChangeShapeType="1"/>
            </p:cNvSpPr>
            <p:nvPr/>
          </p:nvSpPr>
          <p:spPr bwMode="auto">
            <a:xfrm>
              <a:off x="5376" y="1632"/>
              <a:ext cx="0" cy="192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3" name="Line 7"/>
            <p:cNvSpPr>
              <a:spLocks noChangeShapeType="1"/>
            </p:cNvSpPr>
            <p:nvPr/>
          </p:nvSpPr>
          <p:spPr bwMode="auto">
            <a:xfrm>
              <a:off x="5280" y="1728"/>
              <a:ext cx="192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86200"/>
            <a:ext cx="7772400" cy="2590800"/>
            <a:chOff x="480" y="2256"/>
            <a:chExt cx="4896" cy="1632"/>
          </a:xfrm>
        </p:grpSpPr>
        <p:sp>
          <p:nvSpPr>
            <p:cNvPr id="51210" name="Rectangle 4"/>
            <p:cNvSpPr>
              <a:spLocks noChangeArrowheads="1"/>
            </p:cNvSpPr>
            <p:nvPr/>
          </p:nvSpPr>
          <p:spPr bwMode="auto">
            <a:xfrm>
              <a:off x="480" y="2256"/>
              <a:ext cx="4896" cy="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solidFill>
                    <a:schemeClr val="accent2"/>
                  </a:solidFill>
                  <a:latin typeface="Comic Sans MS" pitchFamily="66" charset="0"/>
                </a:rPr>
                <a:t>Time-consuming</a:t>
              </a:r>
              <a:r>
                <a:rPr lang="en-US" sz="2800" b="1">
                  <a:latin typeface="Comic Sans MS" pitchFamily="66" charset="0"/>
                </a:rPr>
                <a:t>:</a:t>
              </a:r>
            </a:p>
            <a:p>
              <a:pPr marL="742950" lvl="1" indent="-285750">
                <a:spcBef>
                  <a:spcPct val="20000"/>
                </a:spcBef>
                <a:buFontTx/>
                <a:buChar char="–"/>
              </a:pPr>
              <a:r>
                <a:rPr lang="en-US" sz="2400" b="1">
                  <a:latin typeface="Comic Sans MS" pitchFamily="66" charset="0"/>
                </a:rPr>
                <a:t>To develop</a:t>
              </a:r>
            </a:p>
            <a:p>
              <a:pPr marL="742950" lvl="1" indent="-285750">
                <a:spcBef>
                  <a:spcPct val="20000"/>
                </a:spcBef>
                <a:buFontTx/>
                <a:buChar char="–"/>
              </a:pPr>
              <a:r>
                <a:rPr lang="en-US" sz="2400" b="1">
                  <a:latin typeface="Comic Sans MS" pitchFamily="66" charset="0"/>
                </a:rPr>
                <a:t>To execute</a:t>
              </a:r>
            </a:p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latin typeface="Comic Sans MS" pitchFamily="66" charset="0"/>
                </a:rPr>
                <a:t>Ties discourse processing with non-linguistic reasoning -&gt; </a:t>
              </a:r>
              <a:r>
                <a:rPr lang="en-US" sz="2800" b="1">
                  <a:solidFill>
                    <a:schemeClr val="accent2"/>
                  </a:solidFill>
                  <a:latin typeface="Comic Sans MS" pitchFamily="66" charset="0"/>
                </a:rPr>
                <a:t>AI complete</a:t>
              </a:r>
            </a:p>
          </p:txBody>
        </p:sp>
        <p:sp>
          <p:nvSpPr>
            <p:cNvPr id="51211" name="Line 8"/>
            <p:cNvSpPr>
              <a:spLocks noChangeShapeType="1"/>
            </p:cNvSpPr>
            <p:nvPr/>
          </p:nvSpPr>
          <p:spPr bwMode="auto">
            <a:xfrm>
              <a:off x="4224" y="2736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9" name="Rectangle 11"/>
          <p:cNvSpPr>
            <a:spLocks noChangeArrowheads="1"/>
          </p:cNvSpPr>
          <p:nvPr/>
        </p:nvSpPr>
        <p:spPr bwMode="auto">
          <a:xfrm>
            <a:off x="609600" y="12192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Dialog acts are expressed as plan operators involving belief, desire, intentions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BA6CD4B-CE26-4B74-B1C7-C943C9AEEDC7}" type="datetime1">
              <a:rPr lang="en-US" smtClean="0"/>
              <a:t>10/16/2014</a:t>
            </a:fld>
            <a:endParaRPr lang="en-US"/>
          </a:p>
        </p:txBody>
      </p:sp>
      <p:sp>
        <p:nvSpPr>
          <p:cNvPr id="522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22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E5398-5B6F-4EC2-89ED-2B25A7292D24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371600"/>
          </a:xfrm>
        </p:spPr>
        <p:txBody>
          <a:bodyPr/>
          <a:lstStyle/>
          <a:p>
            <a:pPr eaLnBrk="1" hangingPunct="1"/>
            <a:r>
              <a:rPr lang="en-US" smtClean="0"/>
              <a:t>FSA Dialog Manager: system initiative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209800"/>
            <a:ext cx="38100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xxx</a:t>
            </a:r>
          </a:p>
        </p:txBody>
      </p:sp>
      <p:pic>
        <p:nvPicPr>
          <p:cNvPr id="52231" name="Picture 4" descr="fsa-dialog-mana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1676400"/>
            <a:ext cx="7924800" cy="4562475"/>
          </a:xfrm>
          <a:noFill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19200" y="1600200"/>
            <a:ext cx="3048000" cy="914400"/>
            <a:chOff x="768" y="1008"/>
            <a:chExt cx="1920" cy="576"/>
          </a:xfrm>
        </p:grpSpPr>
        <p:sp>
          <p:nvSpPr>
            <p:cNvPr id="52233" name="Line 6"/>
            <p:cNvSpPr>
              <a:spLocks noChangeShapeType="1"/>
            </p:cNvSpPr>
            <p:nvPr/>
          </p:nvSpPr>
          <p:spPr bwMode="auto">
            <a:xfrm>
              <a:off x="864" y="1008"/>
              <a:ext cx="288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Oval 7"/>
            <p:cNvSpPr>
              <a:spLocks noChangeArrowheads="1"/>
            </p:cNvSpPr>
            <p:nvPr/>
          </p:nvSpPr>
          <p:spPr bwMode="auto">
            <a:xfrm>
              <a:off x="768" y="1296"/>
              <a:ext cx="1920" cy="288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EC78C78-6E7A-4E10-8F68-F1712BA52DFE}" type="datetime1">
              <a:rPr lang="en-US" smtClean="0"/>
              <a:t>10/16/2014</a:t>
            </a:fld>
            <a:endParaRPr lang="en-US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D90F7F-3875-4454-B1C3-743D16FA7CCC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Template-based Dialog Manager (1)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/>
              <a:t>GOAL: to allow more complex sentences that provide more than one info item at a time</a:t>
            </a:r>
          </a:p>
        </p:txBody>
      </p:sp>
      <p:sp>
        <p:nvSpPr>
          <p:cNvPr id="53255" name="Rectangle 4"/>
          <p:cNvSpPr>
            <a:spLocks noChangeArrowheads="1"/>
          </p:cNvSpPr>
          <p:nvPr/>
        </p:nvSpPr>
        <p:spPr bwMode="auto">
          <a:xfrm>
            <a:off x="-304800" y="1905000"/>
            <a:ext cx="967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S</a:t>
            </a:r>
            <a:r>
              <a:rPr lang="en-US" sz="2800">
                <a:latin typeface="Comic Sans MS" pitchFamily="66" charset="0"/>
              </a:rPr>
              <a:t>: How may I help you?</a:t>
            </a:r>
          </a:p>
          <a:p>
            <a:pPr lvl="1"/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U</a:t>
            </a:r>
            <a:r>
              <a:rPr lang="en-US" sz="2800">
                <a:latin typeface="Comic Sans MS" pitchFamily="66" charset="0"/>
              </a:rPr>
              <a:t>: I want to go from Boston to Baltimore on the 8th.</a:t>
            </a:r>
          </a:p>
        </p:txBody>
      </p:sp>
      <p:sp>
        <p:nvSpPr>
          <p:cNvPr id="607237" name="Rectangle 5"/>
          <p:cNvSpPr>
            <a:spLocks noChangeArrowheads="1"/>
          </p:cNvSpPr>
          <p:nvPr/>
        </p:nvSpPr>
        <p:spPr bwMode="auto">
          <a:xfrm>
            <a:off x="457200" y="2895600"/>
            <a:ext cx="8229600" cy="22923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400" b="1">
                <a:latin typeface="Comic Sans MS" pitchFamily="66" charset="0"/>
              </a:rPr>
              <a:t>Slot			Optional questions</a:t>
            </a:r>
          </a:p>
          <a:p>
            <a:pPr lvl="1"/>
            <a:r>
              <a:rPr lang="en-US" sz="2400">
                <a:latin typeface="Comic Sans MS" pitchFamily="66" charset="0"/>
              </a:rPr>
              <a:t>From_Airport	      “From what city are you leaving?”</a:t>
            </a:r>
          </a:p>
          <a:p>
            <a:pPr lvl="1"/>
            <a:r>
              <a:rPr lang="en-US" sz="2400">
                <a:latin typeface="Comic Sans MS" pitchFamily="66" charset="0"/>
              </a:rPr>
              <a:t>To_Airport	      “Where are you going?”</a:t>
            </a:r>
          </a:p>
          <a:p>
            <a:pPr lvl="1"/>
            <a:r>
              <a:rPr lang="en-US" sz="2400">
                <a:latin typeface="Comic Sans MS" pitchFamily="66" charset="0"/>
              </a:rPr>
              <a:t>Dept-Time	      “When do you want to leave?”</a:t>
            </a:r>
          </a:p>
          <a:p>
            <a:pPr lvl="1"/>
            <a:r>
              <a:rPr lang="en-US" sz="2400">
                <a:latin typeface="Comic Sans MS" pitchFamily="66" charset="0"/>
              </a:rPr>
              <a:t>Dept-Day		               …………… </a:t>
            </a:r>
          </a:p>
          <a:p>
            <a:pPr lvl="1"/>
            <a:r>
              <a:rPr lang="en-US" sz="2400">
                <a:latin typeface="Comic Sans MS" pitchFamily="66" charset="0"/>
              </a:rPr>
              <a:t>………… </a:t>
            </a:r>
          </a:p>
        </p:txBody>
      </p:sp>
      <p:sp>
        <p:nvSpPr>
          <p:cNvPr id="607239" name="Rectangle 7"/>
          <p:cNvSpPr>
            <a:spLocks noChangeArrowheads="1"/>
          </p:cNvSpPr>
          <p:nvPr/>
        </p:nvSpPr>
        <p:spPr bwMode="auto">
          <a:xfrm>
            <a:off x="304800" y="52578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Interpretation: Semantic Grammars, semi-HMM, Hidden-Understanding-Models (HUM)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7" grpId="0" animBg="1" autoUpdateAnimBg="0"/>
      <p:bldP spid="6072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275391F-859E-4735-83B6-FE0A201B3B01}" type="datetime1">
              <a:rPr lang="en-US" smtClean="0"/>
              <a:t>10/16/2014</a:t>
            </a:fld>
            <a:endParaRPr lang="en-US"/>
          </a:p>
        </p:txBody>
      </p:sp>
      <p:sp>
        <p:nvSpPr>
          <p:cNvPr id="61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61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D4EBF0-63FE-410F-B2F8-4FC9769AA68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6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Semantic Role Labeling: Example</a:t>
            </a:r>
          </a:p>
        </p:txBody>
      </p:sp>
      <p:pic>
        <p:nvPicPr>
          <p:cNvPr id="617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609600"/>
            <a:ext cx="8001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1" name="Text Box 8"/>
          <p:cNvSpPr txBox="1">
            <a:spLocks noChangeArrowheads="1"/>
          </p:cNvSpPr>
          <p:nvPr/>
        </p:nvSpPr>
        <p:spPr bwMode="auto">
          <a:xfrm>
            <a:off x="228600" y="4724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[issued, NP, Examiner, NNP, NP</a:t>
            </a:r>
            <a:r>
              <a:rPr lang="en-US" sz="2400">
                <a:sym typeface="Symbol" pitchFamily="18" charset="2"/>
              </a:rPr>
              <a:t>SVPVBD, active, before, …..]</a:t>
            </a:r>
            <a:endParaRPr lang="en-US">
              <a:sym typeface="Symbol" pitchFamily="18" charset="2"/>
            </a:endParaRPr>
          </a:p>
        </p:txBody>
      </p:sp>
      <p:sp>
        <p:nvSpPr>
          <p:cNvPr id="6172" name="Rectangle 13"/>
          <p:cNvSpPr>
            <a:spLocks noChangeArrowheads="1"/>
          </p:cNvSpPr>
          <p:nvPr/>
        </p:nvSpPr>
        <p:spPr bwMode="auto">
          <a:xfrm>
            <a:off x="0" y="4495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ARG0</a:t>
            </a: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 </a:t>
            </a:r>
            <a:endParaRPr lang="en-US" sz="2400" b="1" i="1">
              <a:latin typeface="Comic Sans MS" pitchFamily="66" charset="0"/>
            </a:endParaRPr>
          </a:p>
        </p:txBody>
      </p:sp>
      <p:sp>
        <p:nvSpPr>
          <p:cNvPr id="6173" name="Rectangle 4"/>
          <p:cNvSpPr>
            <a:spLocks noChangeArrowheads="1"/>
          </p:cNvSpPr>
          <p:nvPr/>
        </p:nvSpPr>
        <p:spPr bwMode="auto">
          <a:xfrm>
            <a:off x="0" y="5486400"/>
            <a:ext cx="944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predicate, phrase type, head word and its POS, path, voice, linear position……</a:t>
            </a:r>
            <a:endParaRPr lang="en-US" sz="2000" i="1">
              <a:latin typeface="Comic Sans MS" pitchFamily="66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156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76688" y="5118100"/>
              <a:ext cx="1960562" cy="76200"/>
            </p14:xfrm>
          </p:contentPart>
        </mc:Choice>
        <mc:Fallback xmlns="">
          <p:pic>
            <p:nvPicPr>
              <p:cNvPr id="6156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9471" y="5111630"/>
                <a:ext cx="1980049" cy="945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158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1788" y="2705100"/>
              <a:ext cx="315912" cy="1484313"/>
            </p14:xfrm>
          </p:contentPart>
        </mc:Choice>
        <mc:Fallback xmlns="">
          <p:pic>
            <p:nvPicPr>
              <p:cNvPr id="6158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9914" y="2702580"/>
                <a:ext cx="330304" cy="14987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159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81750" y="5084763"/>
              <a:ext cx="250825" cy="454025"/>
            </p14:xfrm>
          </p:contentPart>
        </mc:Choice>
        <mc:Fallback xmlns="">
          <p:pic>
            <p:nvPicPr>
              <p:cNvPr id="6159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72753" y="5075402"/>
                <a:ext cx="269178" cy="4695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160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37425" y="5162550"/>
              <a:ext cx="328613" cy="423863"/>
            </p14:xfrm>
          </p:contentPart>
        </mc:Choice>
        <mc:Fallback xmlns="">
          <p:pic>
            <p:nvPicPr>
              <p:cNvPr id="6160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329867" y="5152106"/>
                <a:ext cx="347329" cy="4415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161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3550" y="5141913"/>
              <a:ext cx="1384300" cy="455612"/>
            </p14:xfrm>
          </p:contentPart>
        </mc:Choice>
        <mc:Fallback xmlns="">
          <p:pic>
            <p:nvPicPr>
              <p:cNvPr id="6161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6349" y="5133276"/>
                <a:ext cx="1395461" cy="4692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162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25713" y="5118100"/>
              <a:ext cx="1603375" cy="763588"/>
            </p14:xfrm>
          </p:contentPart>
        </mc:Choice>
        <mc:Fallback xmlns="">
          <p:pic>
            <p:nvPicPr>
              <p:cNvPr id="6162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515993" y="5108740"/>
                <a:ext cx="1624974" cy="7833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163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09963" y="5073650"/>
              <a:ext cx="2678112" cy="811213"/>
            </p14:xfrm>
          </p:contentPart>
        </mc:Choice>
        <mc:Fallback xmlns="">
          <p:pic>
            <p:nvPicPr>
              <p:cNvPr id="6163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500963" y="5067889"/>
                <a:ext cx="2698993" cy="8284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174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03350" y="727075"/>
              <a:ext cx="2589213" cy="2266950"/>
            </p14:xfrm>
          </p:contentPart>
        </mc:Choice>
        <mc:Fallback xmlns="">
          <p:pic>
            <p:nvPicPr>
              <p:cNvPr id="6174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99750" y="721675"/>
                <a:ext cx="2601812" cy="22777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175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89188" y="3295650"/>
              <a:ext cx="754062" cy="365125"/>
            </p14:xfrm>
          </p:contentPart>
        </mc:Choice>
        <mc:Fallback xmlns="">
          <p:pic>
            <p:nvPicPr>
              <p:cNvPr id="6175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81269" y="3285208"/>
                <a:ext cx="772779" cy="3849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176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51088" y="1817688"/>
              <a:ext cx="652462" cy="282575"/>
            </p14:xfrm>
          </p:contentPart>
        </mc:Choice>
        <mc:Fallback xmlns="">
          <p:pic>
            <p:nvPicPr>
              <p:cNvPr id="6176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346050" y="1809038"/>
                <a:ext cx="666137" cy="2973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6177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31888" y="1377950"/>
              <a:ext cx="390525" cy="338138"/>
            </p14:xfrm>
          </p:contentPart>
        </mc:Choice>
        <mc:Fallback xmlns="">
          <p:pic>
            <p:nvPicPr>
              <p:cNvPr id="6177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28649" y="1375429"/>
                <a:ext cx="401323" cy="3464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178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12975" y="2214563"/>
              <a:ext cx="849313" cy="906462"/>
            </p14:xfrm>
          </p:contentPart>
        </mc:Choice>
        <mc:Fallback xmlns="">
          <p:pic>
            <p:nvPicPr>
              <p:cNvPr id="6178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206854" y="2208104"/>
                <a:ext cx="863354" cy="9236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179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8750" y="4813300"/>
              <a:ext cx="1019175" cy="601663"/>
            </p14:xfrm>
          </p:contentPart>
        </mc:Choice>
        <mc:Fallback xmlns="">
          <p:pic>
            <p:nvPicPr>
              <p:cNvPr id="6179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51190" y="4806819"/>
                <a:ext cx="1037175" cy="6189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180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33763" y="5014913"/>
              <a:ext cx="419100" cy="312737"/>
            </p14:xfrm>
          </p:contentPart>
        </mc:Choice>
        <mc:Fallback xmlns="">
          <p:pic>
            <p:nvPicPr>
              <p:cNvPr id="6180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422961" y="5003757"/>
                <a:ext cx="440343" cy="3346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181" name="Ink 3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14938" y="5160963"/>
              <a:ext cx="584200" cy="490537"/>
            </p14:xfrm>
          </p:contentPart>
        </mc:Choice>
        <mc:Fallback xmlns="">
          <p:pic>
            <p:nvPicPr>
              <p:cNvPr id="6181" name="Ink 3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206299" y="5154845"/>
                <a:ext cx="600038" cy="50169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3A46887-C4F5-4CA5-9619-0975D52CB942}" type="datetime1">
              <a:rPr lang="en-US" smtClean="0"/>
              <a:t>10/16/2014</a:t>
            </a:fld>
            <a:endParaRPr lang="en-US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ABF0AF-AF83-44F3-A9C6-BCF25130113A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Template-based Dialog Manager (2)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/>
              <a:t>More than one template: e.g., car or hotel reservation</a:t>
            </a:r>
          </a:p>
        </p:txBody>
      </p:sp>
      <p:sp>
        <p:nvSpPr>
          <p:cNvPr id="54279" name="Rectangle 6"/>
          <p:cNvSpPr>
            <a:spLocks noChangeArrowheads="1"/>
          </p:cNvSpPr>
          <p:nvPr/>
        </p:nvSpPr>
        <p:spPr bwMode="auto">
          <a:xfrm>
            <a:off x="381000" y="19050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User may provide information to fill slots in different templates</a:t>
            </a:r>
          </a:p>
        </p:txBody>
      </p:sp>
      <p:sp>
        <p:nvSpPr>
          <p:cNvPr id="54280" name="Rectangle 7"/>
          <p:cNvSpPr>
            <a:spLocks noChangeArrowheads="1"/>
          </p:cNvSpPr>
          <p:nvPr/>
        </p:nvSpPr>
        <p:spPr bwMode="auto">
          <a:xfrm>
            <a:off x="381000" y="29718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A set of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production rules</a:t>
            </a:r>
            <a:r>
              <a:rPr lang="en-US" sz="2800" b="1">
                <a:latin typeface="Comic Sans MS" pitchFamily="66" charset="0"/>
              </a:rPr>
              <a:t> fill slots depending on input and determines what questions should be asked next</a:t>
            </a:r>
          </a:p>
        </p:txBody>
      </p:sp>
      <p:sp>
        <p:nvSpPr>
          <p:cNvPr id="623624" name="Rectangle 8"/>
          <p:cNvSpPr>
            <a:spLocks noChangeArrowheads="1"/>
          </p:cNvSpPr>
          <p:nvPr/>
        </p:nvSpPr>
        <p:spPr bwMode="auto">
          <a:xfrm>
            <a:off x="533400" y="4572000"/>
            <a:ext cx="8001000" cy="2057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E.g.,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IF user mention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car slot</a:t>
            </a:r>
            <a:r>
              <a:rPr lang="en-US" sz="2800" b="1">
                <a:latin typeface="Comic Sans MS" pitchFamily="66" charset="0"/>
              </a:rPr>
              <a:t> and “most” of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air slot</a:t>
            </a:r>
            <a:r>
              <a:rPr lang="en-US" sz="2800" b="1">
                <a:latin typeface="Comic Sans MS" pitchFamily="66" charset="0"/>
              </a:rPr>
              <a:t> are filled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THEN ask about remaining car slots.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24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AFD95C5-5A91-4CDD-9810-E44132457A92}" type="datetime1">
              <a:rPr lang="en-US" smtClean="0"/>
              <a:t>10/16/2014</a:t>
            </a:fld>
            <a:endParaRPr lang="en-US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FEE575-CDE7-4476-AEBC-0A47E5BF8D70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Markov Decision Processes [’02]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915400" cy="1981200"/>
          </a:xfrm>
        </p:spPr>
        <p:txBody>
          <a:bodyPr/>
          <a:lstStyle/>
          <a:p>
            <a:pPr eaLnBrk="1" hangingPunct="1"/>
            <a:r>
              <a:rPr lang="en-US" sz="3200" smtClean="0"/>
              <a:t>Common formalism in AI  to model an agent interacting with its environment. </a:t>
            </a:r>
          </a:p>
          <a:p>
            <a:pPr eaLnBrk="1" hangingPunct="1"/>
            <a:r>
              <a:rPr lang="en-US" sz="3200" smtClean="0"/>
              <a:t>States / Actions / Rewards</a:t>
            </a:r>
          </a:p>
        </p:txBody>
      </p:sp>
      <p:sp>
        <p:nvSpPr>
          <p:cNvPr id="699397" name="Rectangle 5"/>
          <p:cNvSpPr>
            <a:spLocks noChangeArrowheads="1"/>
          </p:cNvSpPr>
          <p:nvPr/>
        </p:nvSpPr>
        <p:spPr bwMode="auto">
          <a:xfrm>
            <a:off x="228600" y="2743200"/>
            <a:ext cx="8915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Comic Sans MS" pitchFamily="66" charset="0"/>
              </a:rPr>
              <a:t>Application to dialog: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States</a:t>
            </a:r>
            <a:r>
              <a:rPr lang="en-US" sz="2800" b="1">
                <a:latin typeface="Comic Sans MS" pitchFamily="66" charset="0"/>
              </a:rPr>
              <a:t>:  slot in frame currently worked on, ASR confidence value, number of questions about slot,..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Actions</a:t>
            </a:r>
            <a:r>
              <a:rPr lang="en-US" sz="2800" b="1">
                <a:latin typeface="Comic Sans MS" pitchFamily="66" charset="0"/>
              </a:rPr>
              <a:t>: questions types, confirmation types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Rewards</a:t>
            </a:r>
            <a:r>
              <a:rPr lang="en-US" sz="2800" b="1">
                <a:latin typeface="Comic Sans MS" pitchFamily="66" charset="0"/>
              </a:rPr>
              <a:t>: user feedback, task completion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301F286-73C9-40D3-800E-865756A6C32E}" type="datetime1">
              <a:rPr lang="en-US" smtClean="0"/>
              <a:t>10/16/2014</a:t>
            </a:fld>
            <a:endParaRPr lang="en-US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603162-E32B-4DC6-8CE9-EBF4659344C0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BDI Dialog Manager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86200"/>
            <a:ext cx="89154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Sys to understand U2 needs model of preconditions, effects, decomposition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meeting event (precon: be “there”)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mtClean="0"/>
              <a:t>fly-to plan  (decomp: book-flight, take-flight)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mtClean="0"/>
              <a:t>Take-flight plan (effect: be “there”)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endParaRPr lang="en-US" smtClean="0"/>
          </a:p>
        </p:txBody>
      </p:sp>
      <p:sp>
        <p:nvSpPr>
          <p:cNvPr id="56327" name="Rectangle 6"/>
          <p:cNvSpPr>
            <a:spLocks noChangeArrowheads="1"/>
          </p:cNvSpPr>
          <p:nvPr/>
        </p:nvSpPr>
        <p:spPr bwMode="auto">
          <a:xfrm>
            <a:off x="304800" y="762000"/>
            <a:ext cx="88392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S1</a:t>
            </a:r>
            <a:r>
              <a:rPr lang="en-US" sz="2400">
                <a:latin typeface="Comic Sans MS" pitchFamily="66" charset="0"/>
              </a:rPr>
              <a:t>: How may I help you?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U1</a:t>
            </a:r>
            <a:r>
              <a:rPr lang="en-US" sz="2400">
                <a:latin typeface="Comic Sans MS" pitchFamily="66" charset="0"/>
              </a:rPr>
              <a:t>: I want to go to Pittsburgh in April.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S2</a:t>
            </a:r>
            <a:r>
              <a:rPr lang="en-US" sz="2400">
                <a:latin typeface="Comic Sans MS" pitchFamily="66" charset="0"/>
              </a:rPr>
              <a:t>: And, what date in April do you want to travel?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U2</a:t>
            </a:r>
            <a:r>
              <a:rPr lang="en-US" sz="2400">
                <a:latin typeface="Comic Sans MS" pitchFamily="66" charset="0"/>
              </a:rPr>
              <a:t>: Uh hmm I have a mtg. there on the 12</a:t>
            </a:r>
            <a:r>
              <a:rPr lang="en-US" sz="2400" baseline="30000">
                <a:latin typeface="Comic Sans MS" pitchFamily="66" charset="0"/>
              </a:rPr>
              <a:t>th</a:t>
            </a:r>
            <a:r>
              <a:rPr lang="en-US" sz="2400">
                <a:latin typeface="Comic Sans MS" pitchFamily="66" charset="0"/>
              </a:rPr>
              <a:t>.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990600" y="22098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REQUEST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2743200" y="22098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ACKNOWLEDGE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5410200" y="29718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INFORM</a:t>
            </a:r>
          </a:p>
          <a:p>
            <a:pPr marL="342900" indent="-342900">
              <a:spcBef>
                <a:spcPct val="20000"/>
              </a:spcBef>
            </a:pPr>
            <a:endParaRPr lang="en-US" sz="2400" i="1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6331" name="Rectangle 12"/>
          <p:cNvSpPr>
            <a:spLocks noChangeArrowheads="1"/>
          </p:cNvSpPr>
          <p:nvPr/>
        </p:nvSpPr>
        <p:spPr bwMode="auto">
          <a:xfrm>
            <a:off x="1676400" y="28956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22E8CD7-D750-4717-BFD1-D9A3B4690E44}" type="datetime1">
              <a:rPr lang="en-US" smtClean="0"/>
              <a:t>10/16/2014</a:t>
            </a:fld>
            <a:endParaRPr lang="en-US"/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30FD9-29EC-4E46-97B0-DBBFD9E914B0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BDI Dialog Manager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971800"/>
            <a:ext cx="8915400" cy="144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Sys to generate S2 needs model preconditions of:</a:t>
            </a:r>
          </a:p>
          <a:p>
            <a:pPr lvl="1" eaLnBrk="1" hangingPunct="1">
              <a:buFontTx/>
              <a:buChar char="-"/>
            </a:pPr>
            <a:r>
              <a:rPr lang="en-US" smtClean="0"/>
              <a:t>Book-flight action  (agent knows departure date and time)</a:t>
            </a:r>
          </a:p>
        </p:txBody>
      </p:sp>
      <p:sp>
        <p:nvSpPr>
          <p:cNvPr id="57351" name="Rectangle 4"/>
          <p:cNvSpPr>
            <a:spLocks noChangeArrowheads="1"/>
          </p:cNvSpPr>
          <p:nvPr/>
        </p:nvSpPr>
        <p:spPr bwMode="auto">
          <a:xfrm>
            <a:off x="304800" y="762000"/>
            <a:ext cx="8839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S1</a:t>
            </a:r>
            <a:r>
              <a:rPr lang="en-US" sz="2400">
                <a:latin typeface="Comic Sans MS" pitchFamily="66" charset="0"/>
              </a:rPr>
              <a:t>: How may I help you?</a:t>
            </a:r>
          </a:p>
          <a:p>
            <a:pPr lvl="1"/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U1</a:t>
            </a:r>
            <a:r>
              <a:rPr lang="en-US" sz="2400">
                <a:latin typeface="Comic Sans MS" pitchFamily="66" charset="0"/>
              </a:rPr>
              <a:t>: I want to go to Pittsburgh in April.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S2</a:t>
            </a:r>
            <a:r>
              <a:rPr lang="en-US" sz="2400">
                <a:latin typeface="Comic Sans MS" pitchFamily="66" charset="0"/>
              </a:rPr>
              <a:t>: And, what date in April do you want to travel?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U2</a:t>
            </a:r>
            <a:r>
              <a:rPr lang="en-US" sz="2400">
                <a:latin typeface="Comic Sans MS" pitchFamily="66" charset="0"/>
              </a:rPr>
              <a:t>: Uh hmm I have a mtg. there on the 12</a:t>
            </a:r>
            <a:r>
              <a:rPr lang="en-US" sz="2400" baseline="30000">
                <a:latin typeface="Comic Sans MS" pitchFamily="66" charset="0"/>
              </a:rPr>
              <a:t>th</a:t>
            </a:r>
            <a:r>
              <a:rPr lang="en-US" sz="2400">
                <a:latin typeface="Comic Sans MS" pitchFamily="66" charset="0"/>
              </a:rPr>
              <a:t>.</a:t>
            </a:r>
          </a:p>
        </p:txBody>
      </p:sp>
      <p:sp>
        <p:nvSpPr>
          <p:cNvPr id="57352" name="Rectangle 5"/>
          <p:cNvSpPr>
            <a:spLocks noChangeArrowheads="1"/>
          </p:cNvSpPr>
          <p:nvPr/>
        </p:nvSpPr>
        <p:spPr bwMode="auto">
          <a:xfrm>
            <a:off x="990600" y="15240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REQUEST</a:t>
            </a:r>
          </a:p>
        </p:txBody>
      </p:sp>
      <p:sp>
        <p:nvSpPr>
          <p:cNvPr id="57353" name="Rectangle 6"/>
          <p:cNvSpPr>
            <a:spLocks noChangeArrowheads="1"/>
          </p:cNvSpPr>
          <p:nvPr/>
        </p:nvSpPr>
        <p:spPr bwMode="auto">
          <a:xfrm>
            <a:off x="2743200" y="15240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ACKNOWLEDGE</a:t>
            </a:r>
          </a:p>
        </p:txBody>
      </p:sp>
      <p:sp>
        <p:nvSpPr>
          <p:cNvPr id="57354" name="Rectangle 7"/>
          <p:cNvSpPr>
            <a:spLocks noChangeArrowheads="1"/>
          </p:cNvSpPr>
          <p:nvPr/>
        </p:nvSpPr>
        <p:spPr bwMode="auto">
          <a:xfrm>
            <a:off x="5410200" y="22860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INFORM</a:t>
            </a:r>
          </a:p>
          <a:p>
            <a:pPr marL="342900" indent="-342900">
              <a:spcBef>
                <a:spcPct val="20000"/>
              </a:spcBef>
            </a:pPr>
            <a:endParaRPr lang="en-US" sz="2400" i="1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7355" name="Rectangle 8"/>
          <p:cNvSpPr>
            <a:spLocks noChangeArrowheads="1"/>
          </p:cNvSpPr>
          <p:nvPr/>
        </p:nvSpPr>
        <p:spPr bwMode="auto">
          <a:xfrm>
            <a:off x="1676400" y="22098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REQUEST</a:t>
            </a:r>
          </a:p>
        </p:txBody>
      </p:sp>
      <p:sp>
        <p:nvSpPr>
          <p:cNvPr id="57356" name="Rectangle 9"/>
          <p:cNvSpPr>
            <a:spLocks noChangeArrowheads="1"/>
          </p:cNvSpPr>
          <p:nvPr/>
        </p:nvSpPr>
        <p:spPr bwMode="auto">
          <a:xfrm>
            <a:off x="304800" y="434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Integrated with logic-based planning system</a:t>
            </a:r>
          </a:p>
        </p:txBody>
      </p:sp>
      <p:sp>
        <p:nvSpPr>
          <p:cNvPr id="57357" name="Rectangle 10"/>
          <p:cNvSpPr>
            <a:spLocks noChangeArrowheads="1"/>
          </p:cNvSpPr>
          <p:nvPr/>
        </p:nvSpPr>
        <p:spPr bwMode="auto">
          <a:xfrm>
            <a:off x="533400" y="5791200"/>
            <a:ext cx="8382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Understanding an utterance</a:t>
            </a:r>
            <a:r>
              <a:rPr lang="en-US" sz="2800" b="1">
                <a:latin typeface="Comic Sans MS" pitchFamily="66" charset="0"/>
              </a:rPr>
              <a:t>: plan recognition (recognize multiple goals)</a:t>
            </a:r>
          </a:p>
        </p:txBody>
      </p:sp>
      <p:sp>
        <p:nvSpPr>
          <p:cNvPr id="57358" name="Rectangle 11"/>
          <p:cNvSpPr>
            <a:spLocks noChangeArrowheads="1"/>
          </p:cNvSpPr>
          <p:nvPr/>
        </p:nvSpPr>
        <p:spPr bwMode="auto">
          <a:xfrm>
            <a:off x="533400" y="4800600"/>
            <a:ext cx="815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Generating an utterance</a:t>
            </a:r>
            <a:r>
              <a:rPr lang="en-US" sz="2800" b="1">
                <a:latin typeface="Comic Sans MS" pitchFamily="66" charset="0"/>
              </a:rPr>
              <a:t>: plan generation (possibly) satisfying multiple goals</a:t>
            </a:r>
          </a:p>
        </p:txBody>
      </p:sp>
      <p:sp>
        <p:nvSpPr>
          <p:cNvPr id="57359" name="Rectangle 12"/>
          <p:cNvSpPr>
            <a:spLocks noChangeArrowheads="1"/>
          </p:cNvSpPr>
          <p:nvPr/>
        </p:nvSpPr>
        <p:spPr bwMode="auto">
          <a:xfrm>
            <a:off x="228600" y="4343400"/>
            <a:ext cx="8686800" cy="2514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BFA6537-02B3-4B97-9EC0-493F0CB96D32}" type="datetime1">
              <a:rPr lang="en-US" smtClean="0"/>
              <a:t>10/16/2014</a:t>
            </a:fld>
            <a:endParaRPr lang="en-US"/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719372-2033-46AA-BA6F-C4F3D7111E2C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Designing Dialog Systems: User-Centered Design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6096000" cy="762000"/>
          </a:xfrm>
        </p:spPr>
        <p:txBody>
          <a:bodyPr/>
          <a:lstStyle/>
          <a:p>
            <a:pPr eaLnBrk="1" hangingPunct="1"/>
            <a:r>
              <a:rPr lang="en-US" smtClean="0"/>
              <a:t>Early Focus on User and Task: e.g., interview the users 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1981200" y="32004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Build Prototypes: Wizard-of-Oz (WOZ) studies</a:t>
            </a:r>
          </a:p>
        </p:txBody>
      </p:sp>
      <p:sp>
        <p:nvSpPr>
          <p:cNvPr id="58376" name="Rectangle 5"/>
          <p:cNvSpPr>
            <a:spLocks noChangeArrowheads="1"/>
          </p:cNvSpPr>
          <p:nvPr/>
        </p:nvSpPr>
        <p:spPr bwMode="auto">
          <a:xfrm>
            <a:off x="228600" y="5105400"/>
            <a:ext cx="3886200" cy="762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Iterative Design</a:t>
            </a:r>
          </a:p>
        </p:txBody>
      </p:sp>
      <p:sp>
        <p:nvSpPr>
          <p:cNvPr id="58377" name="Rectangle 6"/>
          <p:cNvSpPr>
            <a:spLocks noChangeArrowheads="1"/>
          </p:cNvSpPr>
          <p:nvPr/>
        </p:nvSpPr>
        <p:spPr bwMode="auto">
          <a:xfrm>
            <a:off x="2133600" y="4419600"/>
            <a:ext cx="297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Evaluation</a:t>
            </a:r>
          </a:p>
        </p:txBody>
      </p:sp>
      <p:sp>
        <p:nvSpPr>
          <p:cNvPr id="58378" name="Oval 7"/>
          <p:cNvSpPr>
            <a:spLocks noChangeArrowheads="1"/>
          </p:cNvSpPr>
          <p:nvPr/>
        </p:nvSpPr>
        <p:spPr bwMode="auto">
          <a:xfrm>
            <a:off x="685800" y="2209800"/>
            <a:ext cx="914400" cy="2590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8"/>
          <p:cNvSpPr>
            <a:spLocks noChangeShapeType="1"/>
          </p:cNvSpPr>
          <p:nvPr/>
        </p:nvSpPr>
        <p:spPr bwMode="auto">
          <a:xfrm>
            <a:off x="1600200" y="3352800"/>
            <a:ext cx="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80" name="Line 9"/>
          <p:cNvSpPr>
            <a:spLocks noChangeShapeType="1"/>
          </p:cNvSpPr>
          <p:nvPr/>
        </p:nvSpPr>
        <p:spPr bwMode="auto">
          <a:xfrm>
            <a:off x="685800" y="3352800"/>
            <a:ext cx="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9676A94-4751-46FF-9D05-8EDF612C4CBB}" type="datetime1">
              <a:rPr lang="en-US" smtClean="0"/>
              <a:t>10/16/2014</a:t>
            </a:fld>
            <a:endParaRPr lang="en-US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B65C3-A8EF-41BF-82A2-08DF15149935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Next Time: Natural Language Generation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048000"/>
          </a:xfrm>
        </p:spPr>
        <p:txBody>
          <a:bodyPr/>
          <a:lstStyle/>
          <a:p>
            <a:pPr eaLnBrk="1" hangingPunct="1"/>
            <a:r>
              <a:rPr lang="en-US" smtClean="0"/>
              <a:t>Read handout on NLG</a:t>
            </a:r>
          </a:p>
          <a:p>
            <a:pPr eaLnBrk="1" hangingPunct="1"/>
            <a:r>
              <a:rPr lang="en-US" smtClean="0"/>
              <a:t>Lecture will be about an NLG system that I developed and tested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14A0DAD-5795-49E7-B700-9AC97525352B}" type="datetime1">
              <a:rPr lang="en-US" smtClean="0"/>
              <a:t>10/16/2014</a:t>
            </a:fld>
            <a:endParaRPr lang="en-US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5878E0-AB54-46D5-BCF5-FE6F4840C72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677400" cy="1143000"/>
          </a:xfrm>
        </p:spPr>
        <p:txBody>
          <a:bodyPr/>
          <a:lstStyle/>
          <a:p>
            <a:pPr eaLnBrk="1" hangingPunct="1"/>
            <a:r>
              <a:rPr lang="en-US" smtClean="0"/>
              <a:t>Supervised Semantic Role Labeling (basic) Algorithm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3429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Assign </a:t>
            </a:r>
            <a:r>
              <a:rPr lang="en-US" i="1" dirty="0" smtClean="0"/>
              <a:t>parse tree </a:t>
            </a:r>
            <a:r>
              <a:rPr lang="en-US" dirty="0" smtClean="0"/>
              <a:t>to input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Find all predicate-bearing words (</a:t>
            </a:r>
            <a:r>
              <a:rPr lang="en-US" dirty="0" err="1" smtClean="0"/>
              <a:t>PropBank</a:t>
            </a:r>
            <a:r>
              <a:rPr lang="en-US" dirty="0" smtClean="0"/>
              <a:t>, </a:t>
            </a:r>
            <a:r>
              <a:rPr lang="en-US" dirty="0" err="1" smtClean="0"/>
              <a:t>FrameNet</a:t>
            </a:r>
            <a:r>
              <a:rPr lang="en-US" dirty="0" smtClean="0"/>
              <a:t>)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For each predicate.: apply classifier to each </a:t>
            </a:r>
            <a:r>
              <a:rPr lang="en-US" dirty="0" err="1" smtClean="0"/>
              <a:t>synt</a:t>
            </a:r>
            <a:r>
              <a:rPr lang="en-US" dirty="0" smtClean="0"/>
              <a:t>. constituent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4953000"/>
            <a:ext cx="8534400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Unsupervised Semantic Role Labeling: </a:t>
            </a:r>
            <a:r>
              <a:rPr lang="en-US" sz="2800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bootstrapping [</a:t>
            </a:r>
            <a:r>
              <a:rPr lang="en-US" sz="2800" kern="0" dirty="0" err="1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Swier</a:t>
            </a:r>
            <a:r>
              <a:rPr lang="en-US" sz="2800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, Stevenson ‘04]</a:t>
            </a:r>
            <a:endParaRPr lang="en-US" sz="3600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17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47900" y="2644775"/>
              <a:ext cx="4438650" cy="36513"/>
            </p14:xfrm>
          </p:contentPart>
        </mc:Choice>
        <mc:Fallback xmlns="">
          <p:pic>
            <p:nvPicPr>
              <p:cNvPr id="717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44660" y="2640075"/>
                <a:ext cx="4454129" cy="4916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6641524-9524-45EF-BBED-8AB1B2D63559}" type="datetime1">
              <a:rPr lang="en-US" smtClean="0"/>
              <a:t>10/16/2014</a:t>
            </a:fld>
            <a:endParaRPr lang="en-US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5878E0-AB54-46D5-BCF5-FE6F4840C72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677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Semantic Role Labeling </a:t>
            </a:r>
            <a:br>
              <a:rPr lang="en-US" dirty="0" smtClean="0"/>
            </a:br>
            <a:r>
              <a:rPr lang="en-US" dirty="0" smtClean="0"/>
              <a:t>(state of the art systems)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1371600"/>
            <a:ext cx="9144000" cy="2514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ASSERT</a:t>
            </a:r>
          </a:p>
          <a:p>
            <a:r>
              <a:rPr lang="en-US" sz="2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Automatic Statistical </a:t>
            </a:r>
            <a:r>
              <a:rPr lang="en-US" sz="2800" b="1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SEmantic</a:t>
            </a:r>
            <a:r>
              <a:rPr lang="en-US" sz="2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Role Tagger</a:t>
            </a:r>
            <a:r>
              <a:rPr lang="en-US" sz="2800" b="1" dirty="0" smtClean="0"/>
              <a:t> Towards reference: Robust Semantic Role Labeling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err="1" smtClean="0"/>
              <a:t>Sameer</a:t>
            </a:r>
            <a:r>
              <a:rPr lang="en-US" sz="2800" dirty="0" smtClean="0"/>
              <a:t> </a:t>
            </a:r>
            <a:r>
              <a:rPr lang="en-US" sz="2800" dirty="0" err="1" smtClean="0"/>
              <a:t>Pradhan</a:t>
            </a:r>
            <a:r>
              <a:rPr lang="en-US" sz="2800" dirty="0" smtClean="0"/>
              <a:t>, Wayne Ward and James H. Martin</a:t>
            </a:r>
            <a:br>
              <a:rPr lang="en-US" sz="2800" dirty="0" smtClean="0"/>
            </a:br>
            <a:r>
              <a:rPr lang="en-US" sz="2800" i="1" dirty="0" smtClean="0"/>
              <a:t>Computational Linguistics</a:t>
            </a:r>
            <a:r>
              <a:rPr lang="en-US" sz="2800" dirty="0" smtClean="0"/>
              <a:t> Special Issue on Semantic Role Labeling, Vol. 34, No. 2, pp. 289-310, </a:t>
            </a:r>
            <a:r>
              <a:rPr lang="en-US" sz="2800" b="1" dirty="0" smtClean="0"/>
              <a:t>2008.</a:t>
            </a:r>
            <a:endParaRPr lang="en-US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4343400"/>
            <a:ext cx="8534400" cy="1524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Illinois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Semantic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Role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Labeler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(SRL)</a:t>
            </a:r>
          </a:p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(Machine 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L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earning and </a:t>
            </a:r>
            <a:r>
              <a:rPr lang="fr-FR" sz="2800" b="1" smtClean="0">
                <a:latin typeface="Arial" pitchFamily="34" charset="0"/>
                <a:cs typeface="Arial" pitchFamily="34" charset="0"/>
              </a:rPr>
              <a:t>Integer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Linear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Prorgamming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0F27647-E620-4947-9948-DA4AB0C6141E}" type="datetime1">
              <a:rPr lang="en-US" smtClean="0"/>
              <a:t>10/16/2014</a:t>
            </a:fld>
            <a:endParaRPr lang="en-US"/>
          </a:p>
        </p:txBody>
      </p:sp>
      <p:sp>
        <p:nvSpPr>
          <p:cNvPr id="82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6C363A-6C0A-4B81-8400-9817C37A719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Knowledge-Formalisms Map</a:t>
            </a:r>
            <a:br>
              <a:rPr lang="en-US" smtClean="0"/>
            </a:br>
            <a:r>
              <a:rPr lang="en-US" sz="2800" smtClean="0"/>
              <a:t>(including probabilistic formalisms)</a:t>
            </a:r>
          </a:p>
        </p:txBody>
      </p:sp>
      <p:sp>
        <p:nvSpPr>
          <p:cNvPr id="8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0" y="4114800"/>
            <a:ext cx="3429000" cy="152400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en-US" sz="200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(First-Order Logics)</a:t>
            </a:r>
          </a:p>
          <a:p>
            <a:pPr eaLnBrk="1" hangingPunct="1"/>
            <a:r>
              <a:rPr lang="en-US" sz="2000" i="1" smtClean="0">
                <a:solidFill>
                  <a:schemeClr val="accent2"/>
                </a:solidFill>
              </a:rPr>
              <a:t>Thesaurus &amp; corpus based methods</a:t>
            </a:r>
            <a:endParaRPr lang="en-US" sz="2000" smtClean="0"/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8204" name="Rectangle 4"/>
          <p:cNvSpPr>
            <a:spLocks noChangeArrowheads="1"/>
          </p:cNvSpPr>
          <p:nvPr/>
        </p:nvSpPr>
        <p:spPr bwMode="auto">
          <a:xfrm>
            <a:off x="5562600" y="3124200"/>
            <a:ext cx="2749550" cy="936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8205" name="Rectangle 5"/>
          <p:cNvSpPr>
            <a:spLocks noChangeArrowheads="1"/>
          </p:cNvSpPr>
          <p:nvPr/>
        </p:nvSpPr>
        <p:spPr bwMode="auto">
          <a:xfrm>
            <a:off x="5715000" y="1828800"/>
            <a:ext cx="2819400" cy="838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8206" name="Line 6"/>
          <p:cNvSpPr>
            <a:spLocks noChangeShapeType="1"/>
          </p:cNvSpPr>
          <p:nvPr/>
        </p:nvSpPr>
        <p:spPr bwMode="auto">
          <a:xfrm flipH="1" flipV="1">
            <a:off x="4114800" y="22860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7" name="Rectangle 7"/>
          <p:cNvSpPr>
            <a:spLocks noChangeArrowheads="1"/>
          </p:cNvSpPr>
          <p:nvPr/>
        </p:nvSpPr>
        <p:spPr bwMode="auto">
          <a:xfrm>
            <a:off x="2133600" y="19812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Morphology</a:t>
            </a:r>
          </a:p>
        </p:txBody>
      </p:sp>
      <p:sp>
        <p:nvSpPr>
          <p:cNvPr id="8208" name="Rectangle 8"/>
          <p:cNvSpPr>
            <a:spLocks noChangeArrowheads="1"/>
          </p:cNvSpPr>
          <p:nvPr/>
        </p:nvSpPr>
        <p:spPr bwMode="auto">
          <a:xfrm>
            <a:off x="2286000" y="28956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Syntax</a:t>
            </a:r>
          </a:p>
        </p:txBody>
      </p:sp>
      <p:sp>
        <p:nvSpPr>
          <p:cNvPr id="8209" name="Rectangle 9"/>
          <p:cNvSpPr>
            <a:spLocks noChangeArrowheads="1"/>
          </p:cNvSpPr>
          <p:nvPr/>
        </p:nvSpPr>
        <p:spPr bwMode="auto">
          <a:xfrm>
            <a:off x="2133600" y="4648200"/>
            <a:ext cx="2209800" cy="1295400"/>
          </a:xfrm>
          <a:prstGeom prst="rect">
            <a:avLst/>
          </a:prstGeom>
          <a:solidFill>
            <a:srgbClr val="CCFFFF"/>
          </a:solidFill>
          <a:ln w="5715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8210" name="Rectangle 10"/>
          <p:cNvSpPr>
            <a:spLocks noChangeArrowheads="1"/>
          </p:cNvSpPr>
          <p:nvPr/>
        </p:nvSpPr>
        <p:spPr bwMode="auto">
          <a:xfrm>
            <a:off x="2133600" y="37338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Semantics</a:t>
            </a:r>
          </a:p>
        </p:txBody>
      </p:sp>
      <p:sp>
        <p:nvSpPr>
          <p:cNvPr id="8211" name="Line 11"/>
          <p:cNvSpPr>
            <a:spLocks noChangeShapeType="1"/>
          </p:cNvSpPr>
          <p:nvPr/>
        </p:nvSpPr>
        <p:spPr bwMode="auto">
          <a:xfrm flipH="1" flipV="1">
            <a:off x="3581400" y="3124200"/>
            <a:ext cx="1981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2" name="Line 12"/>
          <p:cNvSpPr>
            <a:spLocks noChangeShapeType="1"/>
          </p:cNvSpPr>
          <p:nvPr/>
        </p:nvSpPr>
        <p:spPr bwMode="auto">
          <a:xfrm flipH="1" flipV="1">
            <a:off x="3810000" y="4114800"/>
            <a:ext cx="1981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3" name="Line 13"/>
          <p:cNvSpPr>
            <a:spLocks noChangeShapeType="1"/>
          </p:cNvSpPr>
          <p:nvPr/>
        </p:nvSpPr>
        <p:spPr bwMode="auto">
          <a:xfrm flipH="1">
            <a:off x="4343400" y="4800600"/>
            <a:ext cx="1447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14"/>
          <p:cNvSpPr>
            <a:spLocks noChangeShapeType="1"/>
          </p:cNvSpPr>
          <p:nvPr/>
        </p:nvSpPr>
        <p:spPr bwMode="auto">
          <a:xfrm flipH="1">
            <a:off x="3810000" y="2362200"/>
            <a:ext cx="2057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15"/>
          <p:cNvSpPr>
            <a:spLocks noChangeShapeType="1"/>
          </p:cNvSpPr>
          <p:nvPr/>
        </p:nvSpPr>
        <p:spPr bwMode="auto">
          <a:xfrm flipH="1">
            <a:off x="4343400" y="2362200"/>
            <a:ext cx="1524000" cy="2667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16"/>
          <p:cNvSpPr>
            <a:spLocks noChangeShapeType="1"/>
          </p:cNvSpPr>
          <p:nvPr/>
        </p:nvSpPr>
        <p:spPr bwMode="auto">
          <a:xfrm flipH="1">
            <a:off x="3810000" y="3657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17"/>
          <p:cNvSpPr>
            <a:spLocks noChangeShapeType="1"/>
          </p:cNvSpPr>
          <p:nvPr/>
        </p:nvSpPr>
        <p:spPr bwMode="auto">
          <a:xfrm flipH="1">
            <a:off x="4267200" y="38100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8" name="Rectangle 18"/>
          <p:cNvSpPr>
            <a:spLocks noChangeArrowheads="1"/>
          </p:cNvSpPr>
          <p:nvPr/>
        </p:nvSpPr>
        <p:spPr bwMode="auto">
          <a:xfrm>
            <a:off x="5791200" y="5791200"/>
            <a:ext cx="3352800" cy="10668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omic Sans MS" pitchFamily="66" charset="0"/>
              </a:rPr>
              <a:t>AI planners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i="1" dirty="0" smtClean="0">
                <a:solidFill>
                  <a:schemeClr val="accent2"/>
                </a:solidFill>
                <a:latin typeface="Comic Sans MS" pitchFamily="66" charset="0"/>
              </a:rPr>
              <a:t>(HTN,  MDPs)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endParaRPr lang="en-US" sz="2000" b="1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omic Sans MS" pitchFamily="66" charset="0"/>
              </a:rPr>
              <a:t> </a:t>
            </a:r>
          </a:p>
        </p:txBody>
      </p:sp>
      <p:sp>
        <p:nvSpPr>
          <p:cNvPr id="8219" name="Line 19"/>
          <p:cNvSpPr>
            <a:spLocks noChangeShapeType="1"/>
          </p:cNvSpPr>
          <p:nvPr/>
        </p:nvSpPr>
        <p:spPr bwMode="auto">
          <a:xfrm flipH="1" flipV="1">
            <a:off x="4343400" y="5562600"/>
            <a:ext cx="1371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0"/>
          <p:cNvSpPr>
            <a:spLocks noChangeShapeType="1"/>
          </p:cNvSpPr>
          <p:nvPr/>
        </p:nvSpPr>
        <p:spPr bwMode="auto">
          <a:xfrm flipH="1">
            <a:off x="3657600" y="2362200"/>
            <a:ext cx="2209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1" name="Rectangle 21"/>
          <p:cNvSpPr>
            <a:spLocks noChangeArrowheads="1"/>
          </p:cNvSpPr>
          <p:nvPr/>
        </p:nvSpPr>
        <p:spPr bwMode="auto">
          <a:xfrm>
            <a:off x="1143000" y="1066800"/>
            <a:ext cx="685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 Understanding </a:t>
            </a:r>
          </a:p>
        </p:txBody>
      </p:sp>
      <p:sp>
        <p:nvSpPr>
          <p:cNvPr id="509974" name="Rectangle 22"/>
          <p:cNvSpPr>
            <a:spLocks noChangeArrowheads="1"/>
          </p:cNvSpPr>
          <p:nvPr/>
        </p:nvSpPr>
        <p:spPr bwMode="auto">
          <a:xfrm>
            <a:off x="228600" y="1219200"/>
            <a:ext cx="685800" cy="4876800"/>
          </a:xfrm>
          <a:prstGeom prst="rect">
            <a:avLst/>
          </a:prstGeom>
          <a:noFill/>
          <a:ln w="3810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 Generation</a:t>
            </a:r>
          </a:p>
        </p:txBody>
      </p:sp>
      <p:sp>
        <p:nvSpPr>
          <p:cNvPr id="8223" name="Line 23"/>
          <p:cNvSpPr>
            <a:spLocks noChangeShapeType="1"/>
          </p:cNvSpPr>
          <p:nvPr/>
        </p:nvSpPr>
        <p:spPr bwMode="auto">
          <a:xfrm>
            <a:off x="457200" y="1295400"/>
            <a:ext cx="0" cy="4724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Line 24"/>
          <p:cNvSpPr>
            <a:spLocks noChangeShapeType="1"/>
          </p:cNvSpPr>
          <p:nvPr/>
        </p:nvSpPr>
        <p:spPr bwMode="auto">
          <a:xfrm>
            <a:off x="1447800" y="1524000"/>
            <a:ext cx="0" cy="4724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225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913" y="696913"/>
              <a:ext cx="1204912" cy="5738812"/>
            </p14:xfrm>
          </p:contentPart>
        </mc:Choice>
        <mc:Fallback xmlns="">
          <p:pic>
            <p:nvPicPr>
              <p:cNvPr id="8225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793" y="690793"/>
                <a:ext cx="1214632" cy="57542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226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66825" y="1647825"/>
              <a:ext cx="841375" cy="4718050"/>
            </p14:xfrm>
          </p:contentPart>
        </mc:Choice>
        <mc:Fallback xmlns="">
          <p:pic>
            <p:nvPicPr>
              <p:cNvPr id="8226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61785" y="1645305"/>
                <a:ext cx="849656" cy="47317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227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00188" y="1181100"/>
              <a:ext cx="1220787" cy="307975"/>
            </p14:xfrm>
          </p:contentPart>
        </mc:Choice>
        <mc:Fallback xmlns="">
          <p:pic>
            <p:nvPicPr>
              <p:cNvPr id="8227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92268" y="1176081"/>
                <a:ext cx="1231227" cy="3187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228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70488" y="1501775"/>
              <a:ext cx="3457575" cy="4125913"/>
            </p14:xfrm>
          </p:contentPart>
        </mc:Choice>
        <mc:Fallback xmlns="">
          <p:pic>
            <p:nvPicPr>
              <p:cNvPr id="8228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61475" y="1493125"/>
                <a:ext cx="3475961" cy="414537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7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9311874-462C-4885-BA59-DD3E2180EA0C}" type="datetime1">
              <a:rPr lang="en-US" smtClean="0"/>
              <a:t>10/16/2014</a:t>
            </a:fld>
            <a:endParaRPr lang="en-US"/>
          </a:p>
        </p:txBody>
      </p:sp>
      <p:sp>
        <p:nvSpPr>
          <p:cNvPr id="2765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2014</a:t>
            </a:r>
            <a:endParaRPr lang="en-US"/>
          </a:p>
        </p:txBody>
      </p:sp>
      <p:sp>
        <p:nvSpPr>
          <p:cNvPr id="276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EDE2C4-3E8C-4FDD-94B0-1C6E30BA84B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 </a:t>
            </a:r>
            <a:r>
              <a:rPr lang="en-US" dirty="0" smtClean="0"/>
              <a:t>Oct 16</a:t>
            </a:r>
            <a:endParaRPr lang="en-US" dirty="0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84582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Brief Intro Pragmatics (dialog)</a:t>
            </a:r>
          </a:p>
          <a:p>
            <a:pPr eaLnBrk="1" hangingPunct="1">
              <a:defRPr/>
            </a:pPr>
            <a:r>
              <a:rPr lang="en-US" sz="3600" dirty="0" smtClean="0"/>
              <a:t>Discourse</a:t>
            </a:r>
          </a:p>
          <a:p>
            <a:pPr lvl="1" eaLnBrk="1" hangingPunct="1">
              <a:defRPr/>
            </a:pPr>
            <a:r>
              <a:rPr lang="en-US" sz="3200" dirty="0" smtClean="0"/>
              <a:t>Monologue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accent3">
                    <a:lumMod val="85000"/>
                  </a:schemeClr>
                </a:solidFill>
              </a:rPr>
              <a:t>Dialog</a:t>
            </a:r>
          </a:p>
          <a:p>
            <a:pPr lvl="1" eaLnBrk="1" hangingPunct="1">
              <a:defRPr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32 Template">
  <a:themeElements>
    <a:clrScheme name="5832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5832 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832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832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5832 Template</Template>
  <TotalTime>28625</TotalTime>
  <Words>5704</Words>
  <Application>Microsoft Office PowerPoint</Application>
  <PresentationFormat>On-screen Show (4:3)</PresentationFormat>
  <Paragraphs>990</Paragraphs>
  <Slides>55</Slides>
  <Notes>55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5832 Template</vt:lpstr>
      <vt:lpstr>Equation</vt:lpstr>
      <vt:lpstr>CPSC 503 Computational Linguistics</vt:lpstr>
      <vt:lpstr>Finish from (Oct 14)</vt:lpstr>
      <vt:lpstr>Semantic Role Labeling: Example</vt:lpstr>
      <vt:lpstr>Supervised Semantic Role Labeling</vt:lpstr>
      <vt:lpstr>Semantic Role Labeling: Example</vt:lpstr>
      <vt:lpstr>Supervised Semantic Role Labeling (basic) Algorithm</vt:lpstr>
      <vt:lpstr>Semantic Role Labeling  (state of the art systems)</vt:lpstr>
      <vt:lpstr>Knowledge-Formalisms Map (including probabilistic formalisms)</vt:lpstr>
      <vt:lpstr>Today Oct 16</vt:lpstr>
      <vt:lpstr>“Semantic” Analysis</vt:lpstr>
      <vt:lpstr>Semantic Analysis</vt:lpstr>
      <vt:lpstr>Pragmatics: Example</vt:lpstr>
      <vt:lpstr>Pragmatics: Conversational Structure</vt:lpstr>
      <vt:lpstr>Pragmatics: Dialog Acts</vt:lpstr>
      <vt:lpstr>Pragmatics: Specific Act (Request)</vt:lpstr>
      <vt:lpstr>Pragmatics: Deixis</vt:lpstr>
      <vt:lpstr>Today Oct 16</vt:lpstr>
      <vt:lpstr>Discourse: Monologue</vt:lpstr>
      <vt:lpstr>Discourse/Text Segmentation(1)</vt:lpstr>
      <vt:lpstr>Discourse/Text Segmentation(2)</vt:lpstr>
      <vt:lpstr>Sample Monologues: Coherence</vt:lpstr>
      <vt:lpstr>Corresponding Text Structure</vt:lpstr>
      <vt:lpstr>Text Relations, Parsing and Generation</vt:lpstr>
      <vt:lpstr>Reference</vt:lpstr>
      <vt:lpstr>Reference Resolution</vt:lpstr>
      <vt:lpstr>Pronominal Resolution: Simple Algorithm</vt:lpstr>
      <vt:lpstr>PowerPoint Presentation</vt:lpstr>
      <vt:lpstr>Focus</vt:lpstr>
      <vt:lpstr>PowerPoint Presentation</vt:lpstr>
      <vt:lpstr>Need World Knowledge</vt:lpstr>
      <vt:lpstr>Coreference resolution</vt:lpstr>
      <vt:lpstr>Next class: Tue Oct. 21</vt:lpstr>
      <vt:lpstr>PowerPoint Presentation</vt:lpstr>
      <vt:lpstr>Knowledge-Formalisms Map (including probabilistic formalisms)</vt:lpstr>
      <vt:lpstr>Next Time: Natural Language Generation</vt:lpstr>
      <vt:lpstr>Today 27/10</vt:lpstr>
      <vt:lpstr>Discourse: Dialog</vt:lpstr>
      <vt:lpstr>Dialog: two key tasks</vt:lpstr>
      <vt:lpstr>Dialog Act Interpretation</vt:lpstr>
      <vt:lpstr>Automatic Interpretation of Dialog Acts</vt:lpstr>
      <vt:lpstr>Cue-Based: Key Idea</vt:lpstr>
      <vt:lpstr>Cue-Based model (1)</vt:lpstr>
      <vt:lpstr>Cue-Based model (2)</vt:lpstr>
      <vt:lpstr>Cue-Based model Summary</vt:lpstr>
      <vt:lpstr>Dialog Managers in Conversational Agents</vt:lpstr>
      <vt:lpstr>Dialog Managers</vt:lpstr>
      <vt:lpstr>Plan Inferential (BDI) Pros/Cons    </vt:lpstr>
      <vt:lpstr>FSA Dialog Manager: system initiative</vt:lpstr>
      <vt:lpstr>Template-based Dialog Manager (1)</vt:lpstr>
      <vt:lpstr>Template-based Dialog Manager (2)</vt:lpstr>
      <vt:lpstr>Markov Decision Processes [’02]</vt:lpstr>
      <vt:lpstr>BDI Dialog Manager</vt:lpstr>
      <vt:lpstr>BDI Dialog Manager</vt:lpstr>
      <vt:lpstr>Designing Dialog Systems: User-Centered Design</vt:lpstr>
      <vt:lpstr>Next Time: Natural Language Generation</vt:lpstr>
    </vt:vector>
  </TitlesOfParts>
  <Company>UBC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CPSC Computational Linguistics</dc:title>
  <dc:creator>Giuseppe Carenini</dc:creator>
  <cp:lastModifiedBy>Giuseppe</cp:lastModifiedBy>
  <cp:revision>707</cp:revision>
  <dcterms:created xsi:type="dcterms:W3CDTF">2003-01-21T20:11:16Z</dcterms:created>
  <dcterms:modified xsi:type="dcterms:W3CDTF">2014-10-16T17:31:38Z</dcterms:modified>
</cp:coreProperties>
</file>