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ink/ink1.xml" ContentType="application/inkml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3" r:id="rId2"/>
  </p:sldMasterIdLst>
  <p:notesMasterIdLst>
    <p:notesMasterId r:id="rId44"/>
  </p:notesMasterIdLst>
  <p:handoutMasterIdLst>
    <p:handoutMasterId r:id="rId45"/>
  </p:handoutMasterIdLst>
  <p:sldIdLst>
    <p:sldId id="256" r:id="rId3"/>
    <p:sldId id="257" r:id="rId4"/>
    <p:sldId id="348" r:id="rId5"/>
    <p:sldId id="324" r:id="rId6"/>
    <p:sldId id="287" r:id="rId7"/>
    <p:sldId id="325" r:id="rId8"/>
    <p:sldId id="359" r:id="rId9"/>
    <p:sldId id="360" r:id="rId10"/>
    <p:sldId id="347" r:id="rId11"/>
    <p:sldId id="285" r:id="rId12"/>
    <p:sldId id="326" r:id="rId13"/>
    <p:sldId id="327" r:id="rId14"/>
    <p:sldId id="328" r:id="rId15"/>
    <p:sldId id="330" r:id="rId16"/>
    <p:sldId id="331" r:id="rId17"/>
    <p:sldId id="335" r:id="rId18"/>
    <p:sldId id="346" r:id="rId19"/>
    <p:sldId id="336" r:id="rId20"/>
    <p:sldId id="318" r:id="rId21"/>
    <p:sldId id="319" r:id="rId22"/>
    <p:sldId id="341" r:id="rId23"/>
    <p:sldId id="342" r:id="rId24"/>
    <p:sldId id="356" r:id="rId25"/>
    <p:sldId id="357" r:id="rId26"/>
    <p:sldId id="340" r:id="rId27"/>
    <p:sldId id="352" r:id="rId28"/>
    <p:sldId id="308" r:id="rId29"/>
    <p:sldId id="349" r:id="rId30"/>
    <p:sldId id="297" r:id="rId31"/>
    <p:sldId id="311" r:id="rId32"/>
    <p:sldId id="307" r:id="rId33"/>
    <p:sldId id="295" r:id="rId34"/>
    <p:sldId id="299" r:id="rId35"/>
    <p:sldId id="358" r:id="rId36"/>
    <p:sldId id="354" r:id="rId37"/>
    <p:sldId id="310" r:id="rId38"/>
    <p:sldId id="296" r:id="rId39"/>
    <p:sldId id="351" r:id="rId40"/>
    <p:sldId id="350" r:id="rId41"/>
    <p:sldId id="283" r:id="rId42"/>
    <p:sldId id="355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66FF99"/>
    <a:srgbClr val="663300"/>
    <a:srgbClr val="CCFFFF"/>
    <a:srgbClr val="CC0066"/>
    <a:srgbClr val="FF99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249" autoAdjust="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852"/>
    </p:cViewPr>
  </p:sorterViewPr>
  <p:notesViewPr>
    <p:cSldViewPr>
      <p:cViewPr varScale="1">
        <p:scale>
          <a:sx n="58" d="100"/>
          <a:sy n="58" d="100"/>
        </p:scale>
        <p:origin x="-1764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9.xml"/><Relationship Id="rId3" Type="http://schemas.openxmlformats.org/officeDocument/2006/relationships/slide" Target="slides/slide19.xml"/><Relationship Id="rId7" Type="http://schemas.openxmlformats.org/officeDocument/2006/relationships/slide" Target="slides/slide26.xml"/><Relationship Id="rId2" Type="http://schemas.openxmlformats.org/officeDocument/2006/relationships/slide" Target="slides/slide15.xml"/><Relationship Id="rId1" Type="http://schemas.openxmlformats.org/officeDocument/2006/relationships/slide" Target="slides/slide6.xml"/><Relationship Id="rId6" Type="http://schemas.openxmlformats.org/officeDocument/2006/relationships/slide" Target="slides/slide22.xml"/><Relationship Id="rId5" Type="http://schemas.openxmlformats.org/officeDocument/2006/relationships/slide" Target="slides/slide21.xml"/><Relationship Id="rId4" Type="http://schemas.openxmlformats.org/officeDocument/2006/relationships/slide" Target="slides/slide20.xml"/><Relationship Id="rId9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F49B84-5A1C-49A7-83CD-B3D5F8213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9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9-09T18:57:41.68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1526 98 11,'0'0'10,"-4"-10"0,4 10-1,0 0 0,-4-10-2,4 10 0,0 0-2,0 0 0,0 0-1,0 0 0,0 0 2,0 0-2,0 0 0,6-9 0,-6 9 0,13-6 0,-2 1-2,3 0 0,6 0-1,2-2-1,3 0 1,3 0 0,2 1 0,0-1-1,1 2 1,0 1 0,-2-1-1,1 4 1,-1 0-1,-3 2 0,0 1 0,-2 2 0,2 0 1,-2 1-1,4 1 0,-2 0 1,1 3-1,0-1 1,3 2-1,-2 3 1,1 0-1,0 0 1,-3 2-1,0 4 0,-2 0 0,-1 2 1,-3 1-2,0-2 2,0 2-2,-4 3 2,3 0-1,-1-2 0,-2-1 0,1 4 0,0 1 1,-1 1-1,-1 2 0,1 2 0,-2 2 1,1 1-1,-2 1 0,1-1 0,-2 0 1,0 0-1,-1 1 0,-3 1 0,0 2 0,-2 0 0,-2 1 0,-3 0 0,-1 4 0,-4 1 0,-1 5 0,-3-3 0,-5 2 1,0 3-1,-3 1 0,-2 2 0,-2 0 0,2-1-1,-2-1 1,1-1 0,3-2 0,-1-1-1,3-2 1,3-2 0,2 0 0,0 0 0,4 0 0,1 0 0,2-1 1,1 0-1,2-3 0,1 2 0,2-1 0,2-5 0,3-1 0,2-4 0,3-3 0,4-2 0,5-2 0,2-6 0,1-4 1,1-1-1,1-4 0,-2-1 0,-1-2 0,-4-2 0,-3-2 0,-3 0-1,-1-1 1,-4 0-1,-10-2 0,13 3 0,-13-3 0,0 0 0,0 0 0,0 0 0,0 0 0,0 0 1,-4 12 0,4-12 0,-15 9 0,3-4 0,-2 2 0,-2 2 0,-3 0 0,-4-1 1,-2 3-1,-4 0 1,-3 3-1,-2 2 1,-4 3-1,-3 1 1,0 3-1,0 3 0,-2 1 1,2 2-1,-1 0 0,3 2 0,0 1 1,2 1 0,3 3-1,0 0 1,3 2-1,2 1 1,1 4-1,2 1 1,3 2-1,2 1 0,3 2 0,2 0 0,3-2 0,2 1 0,3-3 0,3 1 0,0-2 0,3-2 1,2 0-1,0 2 0,0-1 0,2 3 0,-1 3 0,3 1 0,-3 2 0,1 2 0,-1 1 0,2 0 0,-2 1 0,0-3 1,0-2-2,-1-3 2,0-2-2,-1-1 2,-3-2-1,-1-1 0,-1-2 0,-2 0 0,-2 0 1,-2-2-1,-3-1 0,-2-3 0,-2-1 1,-4-5 0,-3-2 1,-3-2-1,-2-1 0,-3-2 0,-5-2 1,-3 0 0,-3 1-1,-4-3 1,-1 2-1,-6-4 1,-1 2 0,-7-4 0,-1 3 0,-5-3 0,-4 1 0,-2-1-1,-2 1 0,0-1-1,-1 0 1,2-2 0,0-2 0,2-1-1,4-1 2,-1-3-1,7-3 0,5-1 1,6-1-1,6-2-1,11 1 0,10 1-3,5-4-3,22 5-10,-10-5-14,10 5 0,21-19-1,3 2 0</inkml:trace>
  <inkml:trace contextRef="#ctx0" brushRef="#br0" timeOffset="2413">2748 2824 11,'0'0'13,"0"0"-2,0 0 0,0 0-3,0 0 0,0 0-1,0 0 0,0 0-1,0 0 0,0 0-2,0 0-1,-7 14 0,4-3-1,-2 4 0,1 6-1,-1 5 1,-1 10-1,0 6 1,-1 7 0,-1 7 0,1 5-1,-4 1 1,2 1 0,-2 0 0,1-1-1,0-6 0,2-3 0,-2-7 0,2-4-1,2-3-1,-5-6-1,6-4-2,-2-8-3,4-2-2,-5-9-8,8-10-7,0 0 0,-7-13 0</inkml:trace>
  <inkml:trace contextRef="#ctx0" brushRef="#br0" timeOffset="2854">2553 3376 2,'16'-2'15,"7"3"0,1-2-6,2 2-2,4 0-1,1 1 0,3 2 0,0-1 0,-1 3 1,-1-3 0,-2 2-1,-5-1-1,-5 0-2,-3-2-1,-6 0-1,-11-2-2,12 3-1,-12-3-4,0 0-10,0 0-5,2-9-2,-7-4 1</inkml:trace>
  <inkml:trace contextRef="#ctx0" brushRef="#br0" timeOffset="3144">3027 2985 6,'0'0'15,"10"3"1,-10-3-6,-2 13-4,1-2 2,-2-2 0,2 7 1,-4-1 2,3 6-2,-3 3-1,1 6 0,-2 4-3,1 7-2,-2 4-1,0 3-1,-1 4 0,-2 3 0,2-3 0,0 0-1,-2-3 1,0-2-1,1-4 0,0-3 0,3-7 1,1-5-2,0-6 0,1-4-1,4-4-5,0-14-14,0 0-5,1-14 1,0-9-1</inkml:trace>
  <inkml:trace contextRef="#ctx0" brushRef="#br0" timeOffset="3635">3218 3517 2,'0'0'16,"0"0"0,-10 3 0,10-3-10,0 0-4,11 2 0,-2 1 0,-9-3 2,23 4 1,-8-1 1,3 3 0,1-1 1,3 4-2,-1 0-1,-1 4-1,0 2-2,0 4 1,-2 3-1,-3 3-1,-2 1 1,-4 3-1,-3 5 0,-3-2 1,-3 2-1,-3-2 0,-4-2 1,-1-2 0,-4-3 0,1-4 1,-5-6 0,2-3 1,-4-6 0,1-2 0,-2-7 0,2-3 0,-1-3 0,4-2-1,1-3 0,3-1-1,3-2 0,3 2 0,4-1-1,4 1 1,2 2-1,1 3-1,0 1 1,3 2 0,-10 7-1,15-8-1,-15 8-1,16-1-3,-16 1-5,14 5-7,-4-1-8,1 1 0,3 0 0</inkml:trace>
  <inkml:trace contextRef="#ctx0" brushRef="#br0" timeOffset="4296">3764 3642 3,'0'0'16,"0"0"-1,0 0-1,6 13-9,-6-13-4,0 14 1,0-4 0,-1 3 1,1 1 1,-1 3 1,1 0 1,0 5 0,-2 1 1,0 4 0,-3-1-1,4 4 0,-4-3-1,2 2 0,-1-4-1,3-2-1,0-5-1,3-2-1,1-5 0,-3-11 1,12 12-1,-2-11 1,0-4-1,2-2 1,0-3 0,2-2-1,0-2 1,3 0-1,-2-2 0,3 1 0,-1 0 0,0 1-1,1 0 1,1 2-1,-1 0 0,0 0 0,-2 3 1,-2 1-1,-3 2 0,-11 4 0,15-4 0,-15 4-1,0 0 1,7 12 0,-6 2-1,-1 2 1,0 6-1,-2 4 1,0 4 0,-2 1 0,2 4-1,-3-3-7,6 0-14,0-4-5,2-7-1,4-7 2</inkml:trace>
  <inkml:trace contextRef="#ctx0" brushRef="#br0" timeOffset="4967">4245 4129 2,'-3'12'15,"9"4"0,-3-4-4,7 0-7,4 1-1,4-5-2,2 2-1,3-5 1,2-3 0,0-4 0,-1-2 1,-3-4 0,-4-3 3,-3-5 0,-3 1 3,-6-5 1,-2 2 0,-9-5 0,1 3-1,-6-2 0,-1 5-3,-4 1 0,-3 5-3,-1 1-1,1 3 0,-1 5-2,0 2 0,2 4 0,-1 3 0,4 2-1,-1 0-1,5 3 0,-2-1-3,3 2-3,1 0-7,1-3-7,2 2-1,6-12 1</inkml:trace>
  <inkml:trace contextRef="#ctx0" brushRef="#br0" timeOffset="5437">4631 3482 10,'0'0'18,"2"-14"1,-2 14-2,0 0-7,0 0-8,0 0 1,-4-9 0,4 9 1,0 0-1,0 0 1,0 0 1,0 0-1,0 0 1,0 0-3,-6 10 0,6-10-1,-5 18 1,1-7-2,-2 4 1,2 5-1,-2 6 0,1 9 0,-3 7 0,-4 7 1,-1 9-1,-4 5 0,-1 2 1,-1 2-1,-1 2 1,0-3 0,1-6 0,4-7 0,1-10 0,5-6 0,2-7 1,1-8-1,2-7 1,2-6 0,2-9 0,0 0 0,0 0-1,0 0-1,0 0-3,0 0-7,-1-15-15,3 6-1,-1-4 0,3-2 0</inkml:trace>
  <inkml:trace contextRef="#ctx0" brushRef="#br0" timeOffset="6128">4675 4350 24,'-2'-11'23,"4"-2"0,5 2 1,3-2-12,-1-5-5,6 1-2,-1 0-1,3 1-1,0 1 0,0 4 1,-1 0 0,-2 4 0,-3 1-1,-2 2 0,-9 4-1,12-3 0,-12 3-1,10 7-1,-10-7 1,10 16-1,-3-4 0,1 2 0,1 3-1,0 0 1,0 3 0,-2-1 0,1 1 0,-4 0 0,0-1 0,-4 2 0,-4-2 1,-2-1-1,-2-1 1,-1-1 1,-4-3-1,3-1 1,-5-3-1,4-1 1,-6-4 0,3-2 0,-2-3 0,-2-1-1,0-4 2,-2-1-3,0-4 1,1-1-1,3-1 0,0 0-1,4 2-2,-2-4-1,7 5-1,-1-4-5,9 5-9,0-2-9,5-2-3,6-2 3,7-4-1</inkml:trace>
  <inkml:trace contextRef="#ctx0" brushRef="#br0" timeOffset="6879">5114 4266 6,'3'-9'19,"-3"9"-1,0 0-3,0 0-3,0 0-3,0 0-1,0 0-3,-3 9-1,3-9-1,-5 19 0,3-3-1,-1 3 1,0 7 1,-1 2 0,2 3-1,0 1 1,4 2-1,-1-3 0,4-1 0,3-4-1,5-4-1,5-4 0,6-7-1,0-5 0,5-6 0,0-7 0,0-4 1,-2-7 1,-3-1 0,-8-3 1,-1-1 0,-9-1 0,0 4 0,-4 1 0,-2 4-2,-3 3 0,1 1-1,2 11 0,-5-12-1,5 12-2,0 0-3,0 0-5,0 0-5,0 0-9,0 0-4,-9-8 1,9 8 2</inkml:trace>
  <inkml:trace contextRef="#ctx0" brushRef="#br0" timeOffset="7450">5826 3946 5,'0'0'19,"-11"-10"1,11 10 0,0 0-8,0 0-3,0 0-4,0 0 0,0 0-1,-10 8 0,10-8-1,0 0 0,0 10-1,0-10 1,-1 9-1,1-9 0,-2 15 1,-1-4-1,-1 4 0,-1 4 1,-2 9-2,-2 5 1,-5 9 0,-2 4 0,-4 10 0,-4 4 0,-2 4 0,-1 4 0,2-2 0,-1-3 0,4-3-1,4-7 0,6-7 0,5-6-1,6-8 0,9-7 1,5-8-3,11-4-1,4-12-4,10-2-7,-1-10-6,8-3-7,3-6 0,-5-5-1</inkml:trace>
  <inkml:trace contextRef="#ctx0" brushRef="#br0" timeOffset="8051">5416 4178 21,'20'9'19,"-20"-9"0,13-4-4,-1 5-4,0-2-1,5 4 1,0-4-1,11 5 0,-2-2 0,10 6-2,1-1-2,7 6-2,4 1-2,5 4-1,-2 4 0,0-1-1,0 2 0,-4 0 1,-3-2-1,-5-4 0,-9-2 0,-6-6-1,-5 1-4,-19-10-8,12 2-15,-12-2-1,-16-14 0,-2-2 0</inkml:trace>
  <inkml:trace contextRef="#ctx0" brushRef="#br0" timeOffset="8792">2215 4026 8,'0'0'17,"0"0"-1,0 0-5,0 0-4,0 0-1,0 0-1,0 0-1,0 0 0,0 0 1,0 0 0,4 11 0,-4-11-1,12 14 0,1-5 1,7 6 1,3 1 0,9 5 0,7 0-1,13 5 0,4 0 0,14 4-2,8 2 0,10 3-1,8 1-1,10 2 0,7 5-1,8 1 1,6 4-1,2 0 1,7 1-1,4-1 0,6 2 1,3-3 0,3-3-1,2-4 1,2-3-1,1-5 1,-4-2-1,-3-3 0,-9-3 0,-7-3 0,-10 0 1,-13-3-1,-15 1 0,-13-3 1,-15-1-1,-12-1 0,-14-2 0,-9-3 0,-10-2 0,-7-1 0,-6-3 0,-10-3 0,0 0 0,9 4 0,-9-4 0,0 0-1,-12-3-2,-1-4-9,-6 3-16,-4-3-2,-9-6 2,-7-5-1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80D35B-9E99-44EC-9F14-5DA44DB5C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10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ordnetweb.princeton.edu/perl/webwn?o2=&amp;o0=1&amp;o7=&amp;o5=&amp;o1=1&amp;o6=&amp;o4=&amp;o3=&amp;s=duck&amp;i=4&amp;h=00000000" TargetMode="External"/><Relationship Id="rId13" Type="http://schemas.openxmlformats.org/officeDocument/2006/relationships/hyperlink" Target="http://wordnetweb.princeton.edu/perl/webwn?o2=&amp;o0=1&amp;o7=&amp;o5=&amp;o1=1&amp;o6=&amp;o4=&amp;o3=&amp;s=duck&amp;i=7&amp;h=00000000" TargetMode="External"/><Relationship Id="rId18" Type="http://schemas.openxmlformats.org/officeDocument/2006/relationships/hyperlink" Target="http://wordnetweb.princeton.edu/perl/webwn?o2=&amp;o0=1&amp;o7=&amp;o5=&amp;o1=1&amp;o6=&amp;o4=&amp;o3=&amp;s=circumvent" TargetMode="External"/><Relationship Id="rId3" Type="http://schemas.openxmlformats.org/officeDocument/2006/relationships/hyperlink" Target="http://wordnetweb.princeton.edu/perl/webwn?o2=&amp;o0=1&amp;o7=&amp;o5=&amp;o1=1&amp;o6=&amp;o4=&amp;o3=&amp;s=duck&amp;i=0&amp;h=00000000" TargetMode="External"/><Relationship Id="rId21" Type="http://schemas.openxmlformats.org/officeDocument/2006/relationships/hyperlink" Target="http://wordnetweb.princeton.edu/perl/webwn?o2=&amp;o0=1&amp;o7=&amp;o5=&amp;o1=1&amp;o6=&amp;o4=&amp;o3=&amp;s=skirt" TargetMode="External"/><Relationship Id="rId7" Type="http://schemas.openxmlformats.org/officeDocument/2006/relationships/hyperlink" Target="http://wordnetweb.princeton.edu/perl/webwn?o2=&amp;o0=1&amp;o7=&amp;o5=&amp;o1=1&amp;o6=&amp;o4=&amp;o3=&amp;s=duck&amp;i=3&amp;h=00000000" TargetMode="External"/><Relationship Id="rId12" Type="http://schemas.openxmlformats.org/officeDocument/2006/relationships/hyperlink" Target="http://wordnetweb.princeton.edu/perl/webwn?o2=&amp;o0=1&amp;o7=&amp;o5=&amp;o1=1&amp;o6=&amp;o4=&amp;o3=&amp;s=douse" TargetMode="External"/><Relationship Id="rId17" Type="http://schemas.openxmlformats.org/officeDocument/2006/relationships/hyperlink" Target="http://wordnetweb.princeton.edu/perl/webwn?o2=&amp;o0=1&amp;o7=&amp;o5=&amp;o1=1&amp;o6=&amp;o4=&amp;o3=&amp;s=put+off" TargetMode="External"/><Relationship Id="rId2" Type="http://schemas.openxmlformats.org/officeDocument/2006/relationships/slide" Target="../slides/slide21.xml"/><Relationship Id="rId16" Type="http://schemas.openxmlformats.org/officeDocument/2006/relationships/hyperlink" Target="http://wordnetweb.princeton.edu/perl/webwn?o2=&amp;o0=1&amp;o7=&amp;o5=&amp;o1=1&amp;o6=&amp;o4=&amp;o3=&amp;s=evade" TargetMode="External"/><Relationship Id="rId20" Type="http://schemas.openxmlformats.org/officeDocument/2006/relationships/hyperlink" Target="http://wordnetweb.princeton.edu/perl/webwn?o2=&amp;o0=1&amp;o7=&amp;o5=&amp;o1=1&amp;o6=&amp;o4=&amp;o3=&amp;s=elude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ordnetweb.princeton.edu/perl/webwn?o2=&amp;o0=1&amp;o7=&amp;o5=&amp;o1=1&amp;o6=&amp;o4=&amp;o3=&amp;s=duck&amp;i=2&amp;h=00000000" TargetMode="External"/><Relationship Id="rId11" Type="http://schemas.openxmlformats.org/officeDocument/2006/relationships/hyperlink" Target="http://wordnetweb.princeton.edu/perl/webwn?o2=&amp;o0=1&amp;o7=&amp;o5=&amp;o1=1&amp;o6=&amp;o4=&amp;o3=&amp;s=dip" TargetMode="External"/><Relationship Id="rId5" Type="http://schemas.openxmlformats.org/officeDocument/2006/relationships/hyperlink" Target="http://wordnetweb.princeton.edu/perl/webwn?o2=&amp;o0=1&amp;o7=&amp;o5=&amp;o1=1&amp;o6=&amp;o4=&amp;o3=&amp;s=duck's+egg" TargetMode="External"/><Relationship Id="rId15" Type="http://schemas.openxmlformats.org/officeDocument/2006/relationships/hyperlink" Target="http://wordnetweb.princeton.edu/perl/webwn?o2=&amp;o0=1&amp;o7=&amp;o5=&amp;o1=1&amp;o6=&amp;o4=&amp;o3=&amp;s=fudge" TargetMode="External"/><Relationship Id="rId23" Type="http://schemas.openxmlformats.org/officeDocument/2006/relationships/hyperlink" Target="http://wordnetweb.princeton.edu/perl/webwn?o2=&amp;o0=1&amp;o7=&amp;o5=&amp;o1=1&amp;o6=&amp;o4=&amp;o3=&amp;s=sidestep" TargetMode="External"/><Relationship Id="rId10" Type="http://schemas.openxmlformats.org/officeDocument/2006/relationships/hyperlink" Target="http://wordnetweb.princeton.edu/perl/webwn?o2=&amp;o0=1&amp;o7=&amp;o5=&amp;o1=1&amp;o6=&amp;o4=&amp;o3=&amp;s=duck&amp;i=6&amp;h=00000000" TargetMode="External"/><Relationship Id="rId19" Type="http://schemas.openxmlformats.org/officeDocument/2006/relationships/hyperlink" Target="http://wordnetweb.princeton.edu/perl/webwn?o2=&amp;o0=1&amp;o7=&amp;o5=&amp;o1=1&amp;o6=&amp;o4=&amp;o3=&amp;s=parry" TargetMode="External"/><Relationship Id="rId4" Type="http://schemas.openxmlformats.org/officeDocument/2006/relationships/hyperlink" Target="http://wordnetweb.princeton.edu/perl/webwn?o2=&amp;o0=1&amp;o7=&amp;o5=&amp;o1=1&amp;o6=&amp;o4=&amp;o3=&amp;s=duck&amp;i=1&amp;h=00000000" TargetMode="External"/><Relationship Id="rId9" Type="http://schemas.openxmlformats.org/officeDocument/2006/relationships/hyperlink" Target="http://wordnetweb.princeton.edu/perl/webwn?o2=&amp;o0=1&amp;o7=&amp;o5=&amp;o1=1&amp;o6=&amp;o4=&amp;o3=&amp;s=duck&amp;i=5&amp;h=00000000" TargetMode="External"/><Relationship Id="rId14" Type="http://schemas.openxmlformats.org/officeDocument/2006/relationships/hyperlink" Target="http://wordnetweb.princeton.edu/perl/webwn?o2=&amp;o0=1&amp;o7=&amp;o5=&amp;o1=1&amp;o6=&amp;o4=&amp;o3=&amp;s=hedge" TargetMode="External"/><Relationship Id="rId22" Type="http://schemas.openxmlformats.org/officeDocument/2006/relationships/hyperlink" Target="http://wordnetweb.princeton.edu/perl/webwn?o2=&amp;o0=1&amp;o7=&amp;o5=&amp;o1=1&amp;o6=&amp;o4=&amp;o3=&amp;s=dodge" TargetMode="Externa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ford.edu/~jurafsky/cl01.pdf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cis.upenn.edu/~ace" TargetMode="External"/><Relationship Id="rId4" Type="http://schemas.openxmlformats.org/officeDocument/2006/relationships/hyperlink" Target="http://www.icsi.berkeley.edu/~framenet/" TargetMode="Externa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insider.com/new-york-times-nick-bilton-on-siri-2012-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businessinsider.com/siri-review-2012-10" TargetMode="External"/><Relationship Id="rId5" Type="http://schemas.openxmlformats.org/officeDocument/2006/relationships/hyperlink" Target="http://www.businessinsider.com/siri-on-the-iphone-5-2012-9" TargetMode="External"/><Relationship Id="rId4" Type="http://schemas.openxmlformats.org/officeDocument/2006/relationships/hyperlink" Target="http://www.businessinsider.com/i-wish-i-could-take-siri-off-my-phone-2012-4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89B37F-57B1-4C26-97EA-F76FA148583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5647D-3CEC-49F8-9970-DB1681FB02D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Linguistics part of Comp. Ling. !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Phonetics studies the physical nature of speech sounds: their articulation, acoustic properties and perceptual characteristics</a:t>
            </a:r>
          </a:p>
          <a:p>
            <a:pPr eaLnBrk="1" hangingPunct="1"/>
            <a:r>
              <a:rPr lang="en-US" smtClean="0"/>
              <a:t>Phonology: what is the inventory of basic sounds (phonemes) in the language and what combinations are possible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A1623C-BC6A-4CCC-A0FC-94F19258B22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Inflectional and derivational</a:t>
            </a:r>
          </a:p>
          <a:p>
            <a:pPr eaLnBrk="1" hangingPunct="1"/>
            <a:r>
              <a:rPr lang="en-US" dirty="0" smtClean="0"/>
              <a:t>Tense: the category that encodes the time of an event with reference to the moment of speaking</a:t>
            </a:r>
          </a:p>
          <a:p>
            <a:pPr eaLnBrk="1" hangingPunct="1"/>
            <a:r>
              <a:rPr lang="en-US" dirty="0" smtClean="0"/>
              <a:t>Others? Compounding: happy hour(</a:t>
            </a:r>
            <a:r>
              <a:rPr lang="en-US" dirty="0" err="1" smtClean="0"/>
              <a:t>Adj+N</a:t>
            </a:r>
            <a:r>
              <a:rPr lang="en-US" dirty="0" smtClean="0"/>
              <a:t>), bookcase (N+N), overload (</a:t>
            </a:r>
            <a:r>
              <a:rPr lang="en-US" dirty="0" err="1" smtClean="0"/>
              <a:t>Prep+N</a:t>
            </a:r>
            <a:r>
              <a:rPr lang="en-US" dirty="0" smtClean="0"/>
              <a:t>), washcloth (V+N)</a:t>
            </a:r>
          </a:p>
          <a:p>
            <a:pPr eaLnBrk="1" hangingPunct="1"/>
            <a:r>
              <a:rPr lang="en-US" dirty="0" smtClean="0"/>
              <a:t>Adjectives derived from nouns and verbs computation-al, manage-able</a:t>
            </a:r>
          </a:p>
          <a:p>
            <a:pPr eaLnBrk="1" hangingPunct="1"/>
            <a:r>
              <a:rPr lang="en-US" dirty="0" smtClean="0"/>
              <a:t>Act  </a:t>
            </a:r>
            <a:r>
              <a:rPr lang="en-US" dirty="0" err="1" smtClean="0"/>
              <a:t>act</a:t>
            </a:r>
            <a:r>
              <a:rPr lang="en-US" dirty="0" smtClean="0"/>
              <a:t>-</a:t>
            </a:r>
            <a:r>
              <a:rPr lang="en-US" dirty="0" err="1" smtClean="0"/>
              <a:t>ive</a:t>
            </a:r>
            <a:r>
              <a:rPr lang="en-US" dirty="0" smtClean="0"/>
              <a:t> act-</a:t>
            </a:r>
            <a:r>
              <a:rPr lang="en-US" dirty="0" err="1" smtClean="0"/>
              <a:t>ive</a:t>
            </a:r>
            <a:r>
              <a:rPr lang="en-US" dirty="0" smtClean="0"/>
              <a:t>-ate re- act-</a:t>
            </a:r>
            <a:r>
              <a:rPr lang="en-US" dirty="0" err="1" smtClean="0"/>
              <a:t>ive</a:t>
            </a:r>
            <a:r>
              <a:rPr lang="en-US" dirty="0" smtClean="0"/>
              <a:t>-ate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Free (boy) and bound (-s) morphemes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We can usefully divide morphemes into two classes</a:t>
            </a:r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Stems</a:t>
            </a:r>
            <a:r>
              <a:rPr lang="en-US" dirty="0" smtClean="0"/>
              <a:t>: The core meaning bearing units</a:t>
            </a:r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Affixes</a:t>
            </a:r>
            <a:r>
              <a:rPr lang="en-US" dirty="0" smtClean="0"/>
              <a:t>: Bits and pieces that adhere to stems to change their meanings and grammatical functions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sz="1400" dirty="0" smtClean="0"/>
              <a:t>Inflectional morphology: The resulting word</a:t>
            </a:r>
          </a:p>
          <a:p>
            <a:pPr lvl="1" eaLnBrk="1" hangingPunct="1"/>
            <a:r>
              <a:rPr lang="en-US" sz="1400" dirty="0" smtClean="0">
                <a:solidFill>
                  <a:schemeClr val="tx2"/>
                </a:solidFill>
              </a:rPr>
              <a:t>Has the same word class as the original</a:t>
            </a:r>
          </a:p>
          <a:p>
            <a:pPr lvl="1" eaLnBrk="1" hangingPunct="1"/>
            <a:r>
              <a:rPr lang="en-US" sz="1400" dirty="0" smtClean="0">
                <a:solidFill>
                  <a:schemeClr val="tx2"/>
                </a:solidFill>
              </a:rPr>
              <a:t>Serves a grammatical/semantic purpose different from the original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sz="1400" dirty="0" smtClean="0"/>
              <a:t>Derivational morphology is the messy stuff that no one ever taught you.</a:t>
            </a:r>
          </a:p>
          <a:p>
            <a:pPr lvl="1" eaLnBrk="1" hangingPunct="1"/>
            <a:r>
              <a:rPr lang="en-US" sz="1400" dirty="0" smtClean="0"/>
              <a:t>Changes of word class </a:t>
            </a:r>
          </a:p>
          <a:p>
            <a:pPr lvl="1" eaLnBrk="1" hangingPunct="1"/>
            <a:r>
              <a:rPr lang="en-US" sz="1400" dirty="0" smtClean="0"/>
              <a:t>Less Productive ( -ant V -&gt; N only with V of Latin origin!)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6E00D-5E4E-42CF-B60B-81BD9794FCB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Sentence formation how symbols of the language can be grouped and ordered together</a:t>
            </a:r>
          </a:p>
          <a:p>
            <a:pPr eaLnBrk="1" hangingPunct="1"/>
            <a:r>
              <a:rPr lang="en-US" smtClean="0"/>
              <a:t>Part of speech: whether a word is a noun, verb or an adjective</a:t>
            </a:r>
          </a:p>
          <a:p>
            <a:pPr eaLnBrk="1" hangingPunct="1"/>
            <a:r>
              <a:rPr lang="en-US" smtClean="0"/>
              <a:t>Based on Meaning/Inflection/Distribution</a:t>
            </a:r>
          </a:p>
          <a:p>
            <a:pPr eaLnBrk="1" hangingPunct="1"/>
            <a:r>
              <a:rPr lang="en-US" smtClean="0"/>
              <a:t>Constituency: groups of words behave as a single unit or </a:t>
            </a:r>
          </a:p>
          <a:p>
            <a:pPr eaLnBrk="1" hangingPunct="1"/>
            <a:r>
              <a:rPr lang="en-US" smtClean="0"/>
              <a:t>Based on:</a:t>
            </a:r>
          </a:p>
          <a:p>
            <a:pPr eaLnBrk="1" hangingPunct="1"/>
            <a:r>
              <a:rPr lang="en-US" smtClean="0"/>
              <a:t>&lt;Substitution Test (they, it, do so)&gt; </a:t>
            </a:r>
          </a:p>
          <a:p>
            <a:pPr eaLnBrk="1" hangingPunct="1"/>
            <a:r>
              <a:rPr lang="en-US" smtClean="0"/>
              <a:t>&lt;Movement Test&gt;</a:t>
            </a:r>
          </a:p>
          <a:p>
            <a:pPr eaLnBrk="1" hangingPunct="1"/>
            <a:r>
              <a:rPr lang="en-US" smtClean="0"/>
              <a:t>&lt;Coordination Test&gt;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Words/phrases order (English SVO)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90149A-9AD3-4CDB-BEBC-C7DDAD52BF6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How the meaning of a phrase is related to the meaning of its parts</a:t>
            </a:r>
          </a:p>
          <a:p>
            <a:pPr eaLnBrk="1" hangingPunct="1"/>
            <a:r>
              <a:rPr lang="en-US" smtClean="0"/>
              <a:t>What sorts of meaning structures and meaning relations obtain in natural language</a:t>
            </a:r>
          </a:p>
          <a:p>
            <a:pPr eaLnBrk="1" hangingPunct="1"/>
            <a:r>
              <a:rPr lang="en-US" smtClean="0"/>
              <a:t>Semantic relations among words</a:t>
            </a:r>
          </a:p>
          <a:p>
            <a:pPr eaLnBrk="1" hangingPunct="1"/>
            <a:r>
              <a:rPr lang="en-US" smtClean="0"/>
              <a:t>Link linguistic inputs to a non-linguistic representation of the world</a:t>
            </a:r>
          </a:p>
          <a:p>
            <a:pPr eaLnBrk="1" hangingPunct="1"/>
            <a:r>
              <a:rPr lang="en-US" smtClean="0"/>
              <a:t>First-Order Logics</a:t>
            </a:r>
          </a:p>
          <a:p>
            <a:pPr eaLnBrk="1" hangingPunct="1"/>
            <a:r>
              <a:rPr lang="en-US" smtClean="0"/>
              <a:t>Symbol structures that corresponds to objects and relations among objects in some world being represented</a:t>
            </a:r>
          </a:p>
          <a:p>
            <a:pPr eaLnBrk="1" hangingPunct="1"/>
            <a:r>
              <a:rPr lang="en-US" smtClean="0"/>
              <a:t>…Representation for a particular state of affairs in some world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74788B-CA4F-43E7-B66D-DB7DEA89288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Part of the meaning of a sentence does not come from the parts of the sentence itself or</a:t>
            </a:r>
          </a:p>
          <a:p>
            <a:pPr eaLnBrk="1" hangingPunct="1"/>
            <a:r>
              <a:rPr lang="en-US" dirty="0" smtClean="0"/>
              <a:t>the way they are combined. Study of language used in context</a:t>
            </a:r>
          </a:p>
          <a:p>
            <a:pPr eaLnBrk="1" hangingPunct="1"/>
            <a:r>
              <a:rPr lang="en-US" dirty="0" smtClean="0"/>
              <a:t>It comes from world knowledge or from inferences based on tacit conversational rules</a:t>
            </a:r>
          </a:p>
          <a:p>
            <a:pPr eaLnBrk="1" hangingPunct="1"/>
            <a:r>
              <a:rPr lang="en-US" dirty="0" smtClean="0"/>
              <a:t>Context: beliefs, attitudes, physical environment, previous discourse/dialog</a:t>
            </a:r>
          </a:p>
          <a:p>
            <a:pPr eaLnBrk="1" hangingPunct="1"/>
            <a:r>
              <a:rPr lang="en-US" dirty="0" smtClean="0"/>
              <a:t>Belief</a:t>
            </a:r>
          </a:p>
          <a:p>
            <a:pPr eaLnBrk="1" hangingPunct="1"/>
            <a:r>
              <a:rPr lang="en-US" dirty="0" smtClean="0"/>
              <a:t>(1)</a:t>
            </a:r>
          </a:p>
          <a:p>
            <a:pPr eaLnBrk="1" hangingPunct="1"/>
            <a:r>
              <a:rPr lang="en-US" dirty="0" smtClean="0"/>
              <a:t>Physical environment: We are watching someone performing an action</a:t>
            </a:r>
          </a:p>
          <a:p>
            <a:pPr eaLnBrk="1" hangingPunct="1"/>
            <a:r>
              <a:rPr lang="en-US" dirty="0" smtClean="0"/>
              <a:t>Previous </a:t>
            </a:r>
            <a:r>
              <a:rPr lang="en-US" dirty="0" err="1" smtClean="0"/>
              <a:t>Discourse”Mary</a:t>
            </a:r>
            <a:r>
              <a:rPr lang="en-US" dirty="0" smtClean="0"/>
              <a:t> has been trying this exercise for a week.”</a:t>
            </a:r>
          </a:p>
          <a:p>
            <a:pPr eaLnBrk="1" hangingPunct="1"/>
            <a:r>
              <a:rPr lang="en-US" dirty="0" smtClean="0"/>
              <a:t>(2)</a:t>
            </a:r>
          </a:p>
          <a:p>
            <a:pPr eaLnBrk="1" hangingPunct="1"/>
            <a:r>
              <a:rPr lang="en-US" dirty="0" smtClean="0"/>
              <a:t>According to previous discourse could be either the judge or the prisoner</a:t>
            </a:r>
          </a:p>
          <a:p>
            <a:pPr eaLnBrk="1" hangingPunct="1"/>
            <a:r>
              <a:rPr lang="en-US" dirty="0" smtClean="0"/>
              <a:t>(3)</a:t>
            </a:r>
          </a:p>
          <a:p>
            <a:pPr eaLnBrk="1" hangingPunct="1"/>
            <a:r>
              <a:rPr lang="en-US" dirty="0" smtClean="0"/>
              <a:t>It is never interpreted as a Y/N question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F159B-01E5-45A2-AB5F-E2B0EC02090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Natural language Processing / Computational Linguistics  we’ll use these two term interchangeably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Simply put, computational linguistics is the scientific study of language from a computational perspective. </a:t>
            </a:r>
          </a:p>
          <a:p>
            <a:pPr eaLnBrk="1" hangingPunct="1"/>
            <a:r>
              <a:rPr lang="en-US" smtClean="0"/>
              <a:t>Computational linguists are interested in providing computational models of various kinds of linguistic phenomena. </a:t>
            </a:r>
          </a:p>
          <a:p>
            <a:pPr eaLnBrk="1" hangingPunct="1"/>
            <a:r>
              <a:rPr lang="en-US" smtClean="0"/>
              <a:t>These models may be "knowledge-based" ("hand-crafted") or "data-driven" ("statistical" or "empirical"). </a:t>
            </a:r>
          </a:p>
          <a:p>
            <a:pPr eaLnBrk="1" hangingPunct="1"/>
            <a:r>
              <a:rPr lang="en-US" smtClean="0"/>
              <a:t>Work in computational linguistics is in some cases motivated from a scientific perspective in that one is trying to</a:t>
            </a:r>
          </a:p>
          <a:p>
            <a:pPr eaLnBrk="1" hangingPunct="1"/>
            <a:r>
              <a:rPr lang="en-US" smtClean="0"/>
              <a:t>provide a computational explanation for a particular linguistic or psycholinguistic phenomenon; and in other cases</a:t>
            </a:r>
          </a:p>
          <a:p>
            <a:pPr eaLnBrk="1" hangingPunct="1"/>
            <a:r>
              <a:rPr lang="en-US" smtClean="0"/>
              <a:t>the motivation may be more purely technological in that one wants to provide a working component of a speech or </a:t>
            </a:r>
          </a:p>
          <a:p>
            <a:pPr eaLnBrk="1" hangingPunct="1"/>
            <a:r>
              <a:rPr lang="en-US" smtClean="0"/>
              <a:t>natural language system. Indeed, the work of computational linguists is incorporated into many working systems today, including speech recognition systems, text-to-speech synthesizers, automated voice response systems, web search engines, text editors, language instruction materials, to name just a few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98A36-71C9-47C0-9A94-16514C536EC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… to represent the linguistic knowledge….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…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9753A-D4B4-4850-A1A5-FA86340BB79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… to represent the linguistic knowledge….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Takes as input a noun and returns singular form of the noun and whether it was in singular or plural form</a:t>
            </a:r>
          </a:p>
          <a:p>
            <a:pPr eaLnBrk="1" hangingPunct="1"/>
            <a:r>
              <a:rPr lang="en-US" smtClean="0"/>
              <a:t>Takes the singular form and a morpho-feature for number (sing. Or pl.) and return the corresponding word</a:t>
            </a:r>
          </a:p>
          <a:p>
            <a:pPr eaLnBrk="1" hangingPunct="1"/>
            <a:r>
              <a:rPr lang="en-US" smtClean="0"/>
              <a:t>Possible application? If you want to search in a text for</a:t>
            </a:r>
          </a:p>
          <a:p>
            <a:pPr eaLnBrk="1" hangingPunct="1"/>
            <a:r>
              <a:rPr lang="en-US" smtClean="0"/>
              <a:t>We will se how this can be dome efficiently for all word types (not only nouns) and all possible inflections (not just plural)</a:t>
            </a:r>
          </a:p>
          <a:p>
            <a:pPr eaLnBrk="1" hangingPunct="1"/>
            <a:r>
              <a:rPr lang="en-US" smtClean="0"/>
              <a:t>Key Concept #2: Parsing taking some input and producing some structure for it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3E1D3-A51C-4BD2-BB0F-80C80FBBE2C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My Conceptual map</a:t>
            </a:r>
          </a:p>
          <a:p>
            <a:pPr eaLnBrk="1" hangingPunct="1"/>
            <a:r>
              <a:rPr lang="en-US" smtClean="0"/>
              <a:t>Formal models that consists of states, transitions among states and input/output representations</a:t>
            </a:r>
          </a:p>
          <a:p>
            <a:pPr eaLnBrk="1" hangingPunct="1"/>
            <a:r>
              <a:rPr lang="en-US" smtClean="0"/>
              <a:t>Non probabilistic no uncertainty</a:t>
            </a:r>
          </a:p>
          <a:p>
            <a:pPr eaLnBrk="1" hangingPunct="1"/>
            <a:r>
              <a:rPr lang="en-US" smtClean="0"/>
              <a:t>We will go back to this throughout the course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81149-FD76-4D90-A34A-6ABB7997993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Many of the algorithms that we’ll study will turn out to be </a:t>
            </a:r>
            <a:r>
              <a:rPr lang="en-US" smtClean="0">
                <a:solidFill>
                  <a:schemeClr val="accent2"/>
                </a:solidFill>
              </a:rPr>
              <a:t>transducers</a:t>
            </a:r>
            <a:r>
              <a:rPr lang="en-US" smtClean="0"/>
              <a:t>; </a:t>
            </a:r>
          </a:p>
          <a:p>
            <a:pPr eaLnBrk="1" hangingPunct="1"/>
            <a:r>
              <a:rPr lang="en-US" smtClean="0"/>
              <a:t>algorithms that take one kind of structure as input and output another.</a:t>
            </a:r>
          </a:p>
          <a:p>
            <a:pPr eaLnBrk="1" hangingPunct="1"/>
            <a:r>
              <a:rPr lang="en-US" smtClean="0"/>
              <a:t>Take one kind of structure (including language) …. Output another (including language)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States represent pairings of partially processed inputs with partially constructed answers</a:t>
            </a:r>
          </a:p>
          <a:p>
            <a:pPr eaLnBrk="1" hangingPunct="1"/>
            <a:r>
              <a:rPr lang="en-US" smtClean="0"/>
              <a:t>Goals are exhausted inputs paired with complete answers that satisfy some criteria.</a:t>
            </a:r>
          </a:p>
          <a:p>
            <a:pPr eaLnBrk="1" hangingPunct="1"/>
            <a:r>
              <a:rPr lang="en-US" smtClean="0">
                <a:solidFill>
                  <a:srgbClr val="A50021"/>
                </a:solidFill>
              </a:rPr>
              <a:t>As with most interesting problems the spaces are normally too large to exhaustively explore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009900"/>
                </a:solidFill>
              </a:rPr>
              <a:t>Don’t do the same work over and over.</a:t>
            </a:r>
          </a:p>
          <a:p>
            <a:pPr eaLnBrk="1" hangingPunct="1"/>
            <a:r>
              <a:rPr lang="en-US" smtClean="0">
                <a:solidFill>
                  <a:srgbClr val="FF9900"/>
                </a:solidFill>
              </a:rPr>
              <a:t>Avoid this by building and making use of solutions to sub-problems that must be invariant across all parts of the space.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Introductions?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E7ADF5-F504-4121-9CD6-D5D309ED72A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Duck is also semantically ambiguous</a:t>
            </a:r>
          </a:p>
          <a:p>
            <a:pPr eaLnBrk="1" hangingPunct="1"/>
            <a:r>
              <a:rPr lang="en-US" dirty="0" smtClean="0"/>
              <a:t>Find the most likely interpretation in the given context</a:t>
            </a:r>
          </a:p>
          <a:p>
            <a:r>
              <a:rPr lang="en-US" b="1" dirty="0" smtClean="0"/>
              <a:t>Noun</a:t>
            </a:r>
          </a:p>
          <a:p>
            <a:r>
              <a:rPr lang="en-US" dirty="0" smtClean="0">
                <a:hlinkClick r:id="rId3"/>
              </a:rPr>
              <a:t>S:</a:t>
            </a:r>
            <a:r>
              <a:rPr lang="en-US" dirty="0" smtClean="0"/>
              <a:t> (n) </a:t>
            </a:r>
            <a:r>
              <a:rPr lang="en-US" b="1" dirty="0" smtClean="0"/>
              <a:t>duck</a:t>
            </a:r>
            <a:r>
              <a:rPr lang="en-US" dirty="0" smtClean="0"/>
              <a:t> (small wild or domesticated web-footed broad-billed swimming bird usually having a depressed body and short legs) </a:t>
            </a:r>
          </a:p>
          <a:p>
            <a:r>
              <a:rPr lang="en-US" dirty="0" smtClean="0">
                <a:hlinkClick r:id="rId4"/>
              </a:rPr>
              <a:t>S:</a:t>
            </a:r>
            <a:r>
              <a:rPr lang="en-US" dirty="0" smtClean="0"/>
              <a:t> (n) </a:t>
            </a:r>
            <a:r>
              <a:rPr lang="en-US" b="1" dirty="0" smtClean="0"/>
              <a:t>duck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duck's egg</a:t>
            </a:r>
            <a:r>
              <a:rPr lang="en-US" dirty="0" smtClean="0"/>
              <a:t> ((cricket) a score of nothing by a batsman) </a:t>
            </a:r>
          </a:p>
          <a:p>
            <a:r>
              <a:rPr lang="en-US" dirty="0" smtClean="0">
                <a:hlinkClick r:id="rId6"/>
              </a:rPr>
              <a:t>S:</a:t>
            </a:r>
            <a:r>
              <a:rPr lang="en-US" dirty="0" smtClean="0"/>
              <a:t> (n) </a:t>
            </a:r>
            <a:r>
              <a:rPr lang="en-US" b="1" dirty="0" smtClean="0"/>
              <a:t>duck</a:t>
            </a:r>
            <a:r>
              <a:rPr lang="en-US" dirty="0" smtClean="0"/>
              <a:t> (flesh of a duck (domestic or wild)) </a:t>
            </a:r>
          </a:p>
          <a:p>
            <a:r>
              <a:rPr lang="en-US" dirty="0" smtClean="0">
                <a:hlinkClick r:id="rId7"/>
              </a:rPr>
              <a:t>S:</a:t>
            </a:r>
            <a:r>
              <a:rPr lang="en-US" dirty="0" smtClean="0"/>
              <a:t> (n) </a:t>
            </a:r>
            <a:r>
              <a:rPr lang="en-US" b="1" dirty="0" smtClean="0"/>
              <a:t>duck</a:t>
            </a:r>
            <a:r>
              <a:rPr lang="en-US" dirty="0" smtClean="0"/>
              <a:t> (a heavy cotton fabric of plain weave; used for clothing and tents) </a:t>
            </a:r>
          </a:p>
          <a:p>
            <a:r>
              <a:rPr lang="en-US" b="1" dirty="0" smtClean="0"/>
              <a:t>Verb</a:t>
            </a:r>
          </a:p>
          <a:p>
            <a:r>
              <a:rPr lang="en-US" dirty="0" smtClean="0">
                <a:hlinkClick r:id="rId8"/>
              </a:rPr>
              <a:t>S:</a:t>
            </a:r>
            <a:r>
              <a:rPr lang="en-US" dirty="0" smtClean="0"/>
              <a:t> (v) </a:t>
            </a:r>
            <a:r>
              <a:rPr lang="en-US" b="1" dirty="0" smtClean="0"/>
              <a:t>duck</a:t>
            </a:r>
            <a:r>
              <a:rPr lang="en-US" dirty="0" smtClean="0"/>
              <a:t> (to move (the head or body) quickly downwards or away) </a:t>
            </a:r>
            <a:r>
              <a:rPr lang="en-US" i="1" dirty="0" smtClean="0"/>
              <a:t>"Before he could duck, another stone struck him"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S:</a:t>
            </a:r>
            <a:r>
              <a:rPr lang="en-US" dirty="0" smtClean="0"/>
              <a:t> (v) </a:t>
            </a:r>
            <a:r>
              <a:rPr lang="en-US" b="1" dirty="0" smtClean="0"/>
              <a:t>duck</a:t>
            </a:r>
            <a:r>
              <a:rPr lang="en-US" dirty="0" smtClean="0"/>
              <a:t> (submerge or plunge suddenly) </a:t>
            </a:r>
          </a:p>
          <a:p>
            <a:r>
              <a:rPr lang="en-US" dirty="0" smtClean="0">
                <a:hlinkClick r:id="rId10"/>
              </a:rPr>
              <a:t>S:</a:t>
            </a:r>
            <a:r>
              <a:rPr lang="en-US" dirty="0" smtClean="0"/>
              <a:t> (v) </a:t>
            </a:r>
            <a:r>
              <a:rPr lang="en-US" dirty="0" smtClean="0">
                <a:hlinkClick r:id="rId11"/>
              </a:rPr>
              <a:t>dip</a:t>
            </a:r>
            <a:r>
              <a:rPr lang="en-US" dirty="0" smtClean="0"/>
              <a:t>, </a:t>
            </a:r>
            <a:r>
              <a:rPr lang="en-US" dirty="0" smtClean="0">
                <a:hlinkClick r:id="rId12"/>
              </a:rPr>
              <a:t>douse</a:t>
            </a:r>
            <a:r>
              <a:rPr lang="en-US" dirty="0" smtClean="0"/>
              <a:t>, </a:t>
            </a:r>
            <a:r>
              <a:rPr lang="en-US" b="1" dirty="0" smtClean="0"/>
              <a:t>duck</a:t>
            </a:r>
            <a:r>
              <a:rPr lang="en-US" dirty="0" smtClean="0"/>
              <a:t> (dip into a liquid) </a:t>
            </a:r>
            <a:r>
              <a:rPr lang="en-US" i="1" dirty="0" smtClean="0"/>
              <a:t>"He dipped into the pool"</a:t>
            </a:r>
            <a:endParaRPr lang="en-US" dirty="0" smtClean="0"/>
          </a:p>
          <a:p>
            <a:r>
              <a:rPr lang="en-US" dirty="0" smtClean="0">
                <a:hlinkClick r:id="rId13"/>
              </a:rPr>
              <a:t>S:</a:t>
            </a:r>
            <a:r>
              <a:rPr lang="en-US" dirty="0" smtClean="0"/>
              <a:t> (v) </a:t>
            </a:r>
            <a:r>
              <a:rPr lang="en-US" dirty="0" smtClean="0">
                <a:hlinkClick r:id="rId14"/>
              </a:rPr>
              <a:t>hedge</a:t>
            </a:r>
            <a:r>
              <a:rPr lang="en-US" dirty="0" smtClean="0"/>
              <a:t>, </a:t>
            </a:r>
            <a:r>
              <a:rPr lang="en-US" dirty="0" smtClean="0">
                <a:hlinkClick r:id="rId15"/>
              </a:rPr>
              <a:t>fudge</a:t>
            </a:r>
            <a:r>
              <a:rPr lang="en-US" dirty="0" smtClean="0"/>
              <a:t>, </a:t>
            </a:r>
            <a:r>
              <a:rPr lang="en-US" dirty="0" smtClean="0">
                <a:hlinkClick r:id="rId16"/>
              </a:rPr>
              <a:t>evade</a:t>
            </a:r>
            <a:r>
              <a:rPr lang="en-US" dirty="0" smtClean="0"/>
              <a:t>, </a:t>
            </a:r>
            <a:r>
              <a:rPr lang="en-US" dirty="0" smtClean="0">
                <a:hlinkClick r:id="rId17"/>
              </a:rPr>
              <a:t>put off</a:t>
            </a:r>
            <a:r>
              <a:rPr lang="en-US" dirty="0" smtClean="0"/>
              <a:t>, </a:t>
            </a:r>
            <a:r>
              <a:rPr lang="en-US" dirty="0" smtClean="0">
                <a:hlinkClick r:id="rId18"/>
              </a:rPr>
              <a:t>circumvent</a:t>
            </a:r>
            <a:r>
              <a:rPr lang="en-US" dirty="0" smtClean="0"/>
              <a:t>, </a:t>
            </a:r>
            <a:r>
              <a:rPr lang="en-US" dirty="0" smtClean="0">
                <a:hlinkClick r:id="rId19"/>
              </a:rPr>
              <a:t>parry</a:t>
            </a:r>
            <a:r>
              <a:rPr lang="en-US" dirty="0" smtClean="0"/>
              <a:t>, </a:t>
            </a:r>
            <a:r>
              <a:rPr lang="en-US" dirty="0" smtClean="0">
                <a:hlinkClick r:id="rId20"/>
              </a:rPr>
              <a:t>elude</a:t>
            </a:r>
            <a:r>
              <a:rPr lang="en-US" dirty="0" smtClean="0"/>
              <a:t>, </a:t>
            </a:r>
            <a:r>
              <a:rPr lang="en-US" dirty="0" smtClean="0">
                <a:hlinkClick r:id="rId21"/>
              </a:rPr>
              <a:t>skirt</a:t>
            </a:r>
            <a:r>
              <a:rPr lang="en-US" dirty="0" smtClean="0"/>
              <a:t>, </a:t>
            </a:r>
            <a:r>
              <a:rPr lang="en-US" dirty="0" smtClean="0">
                <a:hlinkClick r:id="rId22"/>
              </a:rPr>
              <a:t>dodge</a:t>
            </a:r>
            <a:r>
              <a:rPr lang="en-US" dirty="0" smtClean="0"/>
              <a:t>, </a:t>
            </a:r>
            <a:r>
              <a:rPr lang="en-US" b="1" dirty="0" smtClean="0"/>
              <a:t>duck</a:t>
            </a:r>
            <a:r>
              <a:rPr lang="en-US" dirty="0" smtClean="0"/>
              <a:t>, </a:t>
            </a:r>
            <a:r>
              <a:rPr lang="en-US" dirty="0" smtClean="0">
                <a:hlinkClick r:id="rId23"/>
              </a:rPr>
              <a:t>sidestep</a:t>
            </a:r>
            <a:r>
              <a:rPr lang="en-US" dirty="0" smtClean="0"/>
              <a:t> (avoid or try to avoid fulfilling, answering, or performing (duties, questions, or issues)) </a:t>
            </a:r>
            <a:r>
              <a:rPr lang="en-US" i="1" dirty="0" smtClean="0"/>
              <a:t>"He dodged the issue"; "she skirted the problem"; "They tend to evade their responsibilities"; "he evaded the questions skillfully"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BD9467-A429-46A0-9F78-348FC4E5A1E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Duck is also semantically ambiguous </a:t>
            </a:r>
          </a:p>
          <a:p>
            <a:pPr eaLnBrk="1" hangingPunct="1"/>
            <a:r>
              <a:rPr lang="en-US" smtClean="0"/>
              <a:t>N (bird vs. cotton fabric)</a:t>
            </a:r>
          </a:p>
          <a:p>
            <a:pPr eaLnBrk="1" hangingPunct="1"/>
            <a:r>
              <a:rPr lang="en-US" smtClean="0"/>
              <a:t>V (plunge under water, lower the head or body suddently)</a:t>
            </a:r>
          </a:p>
          <a:p>
            <a:pPr eaLnBrk="1" hangingPunct="1"/>
            <a:r>
              <a:rPr lang="en-US" smtClean="0"/>
              <a:t>Find the most likely interpretation in the given context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645"/>
            <a:fld id="{8715E69D-93C7-4251-8E83-A56EB78494D0}" type="slidenum">
              <a:rPr lang="en-US" smtClean="0"/>
              <a:pPr defTabSz="912645"/>
              <a:t>23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Penn Treebank part-of-speech tags (including punctuation)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D35FE-F7E2-42C5-9F01-6FF6899326D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Shallow semantic parsing is labeling phrases of a sentence with semantic roles with respect to a target word. </a:t>
            </a:r>
            <a:br>
              <a:rPr lang="en-US" smtClean="0"/>
            </a:br>
            <a:r>
              <a:rPr lang="en-US" smtClean="0"/>
              <a:t>For example, the sentence </a:t>
            </a:r>
          </a:p>
          <a:p>
            <a:pPr eaLnBrk="1" hangingPunct="1"/>
            <a:r>
              <a:rPr lang="en-US" smtClean="0"/>
              <a:t>“Shaw Publishing offered Mr. Smith a reimbursement last March.”</a:t>
            </a:r>
          </a:p>
          <a:p>
            <a:pPr eaLnBrk="1" hangingPunct="1"/>
            <a:r>
              <a:rPr lang="en-US" smtClean="0"/>
              <a:t>Is labeled as: </a:t>
            </a:r>
          </a:p>
          <a:p>
            <a:pPr eaLnBrk="1" hangingPunct="1"/>
            <a:r>
              <a:rPr lang="en-US" smtClean="0"/>
              <a:t>[AGENTShaw Publishing] </a:t>
            </a:r>
            <a:r>
              <a:rPr lang="en-US" b="1" smtClean="0"/>
              <a:t>offered</a:t>
            </a:r>
            <a:r>
              <a:rPr lang="en-US" smtClean="0"/>
              <a:t> [RECEPIENTMr. Smith] [THEMEa reimbursement] [TIMElast March] . </a:t>
            </a:r>
          </a:p>
          <a:p>
            <a:pPr eaLnBrk="1" hangingPunct="1"/>
            <a:r>
              <a:rPr lang="en-US" smtClean="0"/>
              <a:t>We work with a number of collaborators, beginning with Dan Gildea in his dissertation work, on automatic semantic parsing. Much of Dan Gildeas's dissertation work was written up here: </a:t>
            </a:r>
            <a:r>
              <a:rPr lang="en-US" smtClean="0">
                <a:hlinkClick r:id="rId3"/>
              </a:rPr>
              <a:t>Daniel Gildea and Daniel Jurafsky. 2002. Automatic Labeling of Semantic Roles. </a:t>
            </a:r>
            <a:r>
              <a:rPr lang="en-US" i="1" smtClean="0">
                <a:hlinkClick r:id="rId3"/>
              </a:rPr>
              <a:t>Computational Linguistics</a:t>
            </a:r>
            <a:r>
              <a:rPr lang="en-US" smtClean="0">
                <a:hlinkClick r:id="rId3"/>
              </a:rPr>
              <a:t> 28:3, 245-288. </a:t>
            </a:r>
            <a:r>
              <a:rPr lang="en-US" smtClean="0"/>
              <a:t>This work also involves close collaboration with the </a:t>
            </a:r>
            <a:r>
              <a:rPr lang="en-US" smtClean="0">
                <a:hlinkClick r:id="rId4"/>
              </a:rPr>
              <a:t>FrameNet</a:t>
            </a:r>
            <a:r>
              <a:rPr lang="en-US" smtClean="0"/>
              <a:t> and </a:t>
            </a:r>
            <a:r>
              <a:rPr lang="en-US" smtClean="0">
                <a:hlinkClick r:id="rId5"/>
              </a:rPr>
              <a:t>PropBank</a:t>
            </a:r>
            <a:r>
              <a:rPr lang="en-US" smtClean="0"/>
              <a:t> projects. </a:t>
            </a:r>
          </a:p>
          <a:p>
            <a:pPr eaLnBrk="1" hangingPunct="1"/>
            <a:r>
              <a:rPr lang="en-US" smtClean="0"/>
              <a:t>Currently, we focus on building joint probabilistic models for simultaneous assignment of labels to all nodes in a syntactic parse tree. These models are able to capture the strong correlations among decisions at different nodes.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CompensationPeripheral</a:t>
            </a:r>
          </a:p>
          <a:p>
            <a:pPr eaLnBrk="1" hangingPunct="1"/>
            <a:r>
              <a:rPr lang="en-US" smtClean="0"/>
              <a:t>EmployeeCore</a:t>
            </a:r>
          </a:p>
          <a:p>
            <a:pPr eaLnBrk="1" hangingPunct="1"/>
            <a:r>
              <a:rPr lang="en-US" smtClean="0"/>
              <a:t>EmployerCore</a:t>
            </a:r>
          </a:p>
          <a:p>
            <a:pPr eaLnBrk="1" hangingPunct="1"/>
            <a:r>
              <a:rPr lang="en-US" smtClean="0"/>
              <a:t>FieldCore</a:t>
            </a:r>
          </a:p>
          <a:p>
            <a:pPr eaLnBrk="1" hangingPunct="1"/>
            <a:r>
              <a:rPr lang="en-US" smtClean="0"/>
              <a:t>InstrumentPeripheral</a:t>
            </a:r>
          </a:p>
          <a:p>
            <a:pPr eaLnBrk="1" hangingPunct="1"/>
            <a:r>
              <a:rPr lang="en-US" smtClean="0"/>
              <a:t>MannerPeripheral</a:t>
            </a:r>
          </a:p>
          <a:p>
            <a:pPr eaLnBrk="1" hangingPunct="1"/>
            <a:r>
              <a:rPr lang="en-US" smtClean="0"/>
              <a:t>MeansPeripheral</a:t>
            </a:r>
          </a:p>
          <a:p>
            <a:pPr eaLnBrk="1" hangingPunct="1"/>
            <a:r>
              <a:rPr lang="en-US" smtClean="0"/>
              <a:t>PlacePeripheral</a:t>
            </a:r>
          </a:p>
          <a:p>
            <a:pPr eaLnBrk="1" hangingPunct="1"/>
            <a:r>
              <a:rPr lang="en-US" smtClean="0"/>
              <a:t>PositionCore</a:t>
            </a:r>
          </a:p>
          <a:p>
            <a:pPr eaLnBrk="1" hangingPunct="1"/>
            <a:r>
              <a:rPr lang="en-US" smtClean="0"/>
              <a:t>PurposeExtra-Thematic</a:t>
            </a:r>
          </a:p>
          <a:p>
            <a:pPr eaLnBrk="1" hangingPunct="1"/>
            <a:r>
              <a:rPr lang="en-US" smtClean="0"/>
              <a:t>TaskCore</a:t>
            </a:r>
          </a:p>
          <a:p>
            <a:pPr eaLnBrk="1" hangingPunct="1"/>
            <a:r>
              <a:rPr lang="en-US" smtClean="0"/>
              <a:t>TimePeripheral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0A22DD-E4EA-4D8A-8E74-2B7FE12047E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So that probabilities can be assigned to possible alternative interpretations</a:t>
            </a:r>
          </a:p>
          <a:p>
            <a:pPr eaLnBrk="1" hangingPunct="1"/>
            <a:r>
              <a:rPr lang="en-US" smtClean="0"/>
              <a:t>(learn them)</a:t>
            </a:r>
          </a:p>
          <a:p>
            <a:pPr eaLnBrk="1" hangingPunct="1"/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Finding the best state sequence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mtClean="0"/>
              <a:t>Viterbi-Algorithm</a:t>
            </a:r>
            <a:endParaRPr lang="de-DE" sz="1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0D3EC-72E2-4134-90E5-D6BE3168049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My Conceptual map - This is the master plan</a:t>
            </a:r>
          </a:p>
          <a:p>
            <a:pPr eaLnBrk="1" hangingPunct="1"/>
            <a:r>
              <a:rPr lang="en-US" smtClean="0"/>
              <a:t>Markov Models used for part-of-speech and dialog</a:t>
            </a:r>
          </a:p>
          <a:p>
            <a:pPr eaLnBrk="1" hangingPunct="1"/>
            <a:r>
              <a:rPr lang="en-US" smtClean="0"/>
              <a:t>Syntax is the study of formal relationship between words</a:t>
            </a:r>
          </a:p>
          <a:p>
            <a:pPr eaLnBrk="1" hangingPunct="1">
              <a:buFontTx/>
              <a:buChar char="-"/>
            </a:pPr>
            <a:r>
              <a:rPr lang="en-US" smtClean="0"/>
              <a:t>How words are clustered into classes (that determine how they group and behave)</a:t>
            </a:r>
          </a:p>
          <a:p>
            <a:pPr eaLnBrk="1" hangingPunct="1">
              <a:buFontTx/>
              <a:buChar char="-"/>
            </a:pPr>
            <a:r>
              <a:rPr lang="en-US" smtClean="0"/>
              <a:t>How they group with they neighbors into phrases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2CA52-32AF-4E38-A547-63064CD5813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Can be exploited for learning our models and algorithms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 be the input of an infinite number of applications:</a:t>
            </a:r>
          </a:p>
          <a:p>
            <a:pPr eaLnBrk="1" hangingPunct="1"/>
            <a:r>
              <a:rPr lang="en-US" smtClean="0"/>
              <a:t>Robots, decision-systems, videogames…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100644-721E-476C-94B1-52B8CEDFD60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Introductions?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6C6DC8-DADB-4622-8ADC-A2CCDFA77FA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language with powerful text processing primitives 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A4FF03-36BA-4E66-9AA0-21EFC91D33B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Remember what semantics was?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B2068C-4FC7-44B7-9174-90AD698F895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Natural language Processing / Computational Linguistics  we’ll use these two term interchangeably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Simply put, computational linguistics is the scientific study of language from a computational perspective. </a:t>
            </a:r>
          </a:p>
          <a:p>
            <a:pPr eaLnBrk="1" hangingPunct="1"/>
            <a:r>
              <a:rPr lang="en-US" smtClean="0"/>
              <a:t>Computational linguists are interested in providing computational models of various kinds of linguistic phenomena. </a:t>
            </a:r>
          </a:p>
          <a:p>
            <a:pPr eaLnBrk="1" hangingPunct="1"/>
            <a:r>
              <a:rPr lang="en-US" smtClean="0"/>
              <a:t>These models may be "knowledge-based" ("hand-crafted") or "data-driven" ("statistical" or "empirical"). </a:t>
            </a:r>
          </a:p>
          <a:p>
            <a:pPr eaLnBrk="1" hangingPunct="1"/>
            <a:r>
              <a:rPr lang="en-US" smtClean="0"/>
              <a:t>Work in computational linguistics is in some cases motivated from a scientific perspective in that one is trying to</a:t>
            </a:r>
          </a:p>
          <a:p>
            <a:pPr eaLnBrk="1" hangingPunct="1"/>
            <a:r>
              <a:rPr lang="en-US" smtClean="0"/>
              <a:t>provide a computational explanation for a particular linguistic or psycholinguistic phenomenon; and in other cases</a:t>
            </a:r>
          </a:p>
          <a:p>
            <a:pPr eaLnBrk="1" hangingPunct="1"/>
            <a:r>
              <a:rPr lang="en-US" smtClean="0"/>
              <a:t>the motivation may be more purely technological in that one wants to provide a working component of a speech or </a:t>
            </a:r>
          </a:p>
          <a:p>
            <a:pPr eaLnBrk="1" hangingPunct="1"/>
            <a:r>
              <a:rPr lang="en-US" smtClean="0"/>
              <a:t>natural language system. Indeed, the work of computational linguists is incorporated into many working systems today, including speech recognition systems, text-to-speech synthesizers, automated voice response systems, web search engines, text editors, language instruction materials, to name just a few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877FCB-E9BD-4CAB-9D33-CBA57045949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E6647-F791-440A-8B30-2A17FBA45B63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instructor reserves the right to adjust this grading scheme during the term, if necessary </a:t>
            </a:r>
          </a:p>
          <a:p>
            <a:pPr eaLnBrk="1" hangingPunct="1"/>
            <a:r>
              <a:rPr lang="en-US" smtClean="0"/>
              <a:t>?Assignments hands-on experience with algorithms?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2D0333-C626-4EC9-A6B3-3FB0AEEDAB33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will be a research-oriented project. </a:t>
            </a:r>
          </a:p>
          <a:p>
            <a:pPr eaLnBrk="1" hangingPunct="1"/>
            <a:r>
              <a:rPr lang="en-US" smtClean="0"/>
              <a:t>Critical review of a research project: read 2-3 papers, try to improve on the solution proposed using a more</a:t>
            </a:r>
          </a:p>
          <a:p>
            <a:pPr eaLnBrk="1" hangingPunct="1"/>
            <a:r>
              <a:rPr lang="en-US" smtClean="0"/>
              <a:t>effective technique, combining multiple techniques. Propose a different solution.</a:t>
            </a:r>
          </a:p>
          <a:p>
            <a:pPr eaLnBrk="1" hangingPunct="1"/>
            <a:r>
              <a:rPr lang="en-US" smtClean="0"/>
              <a:t>I’ll prepare a list of possible topics / papers.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A6D69-C0D8-4AC7-BDE9-1D75F6E7D4EB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Useful Tasks -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Mix of research and deployed techniques/tasks</a:t>
            </a:r>
          </a:p>
          <a:p>
            <a:pPr eaLnBrk="1" hangingPunct="1"/>
            <a:r>
              <a:rPr lang="en-US" smtClean="0"/>
              <a:t>Extract meaning from fluent speech via automatic acquisition and exploitation of salient words, </a:t>
            </a:r>
          </a:p>
          <a:p>
            <a:pPr eaLnBrk="1" hangingPunct="1"/>
            <a:r>
              <a:rPr lang="en-US" smtClean="0"/>
              <a:t>phrases and grammar fragment from a corpus </a:t>
            </a:r>
          </a:p>
          <a:p>
            <a:pPr eaLnBrk="1" hangingPunct="1"/>
            <a:r>
              <a:rPr lang="en-US" smtClean="0"/>
              <a:t>Speech, language and dialog techniques… Evaluated on live customer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Another generation: generate weather reports in multiple languages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2D0333-C626-4EC9-A6B3-3FB0AEEDAB33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will be a research-oriented project. </a:t>
            </a:r>
          </a:p>
          <a:p>
            <a:pPr eaLnBrk="1" hangingPunct="1"/>
            <a:r>
              <a:rPr lang="en-US" smtClean="0"/>
              <a:t>Critical review of a research project: read 2-3 papers, try to improve on the solution proposed using a more</a:t>
            </a:r>
          </a:p>
          <a:p>
            <a:pPr eaLnBrk="1" hangingPunct="1"/>
            <a:r>
              <a:rPr lang="en-US" smtClean="0"/>
              <a:t>effective technique, combining multiple techniques. Propose a different solution.</a:t>
            </a:r>
          </a:p>
          <a:p>
            <a:pPr eaLnBrk="1" hangingPunct="1"/>
            <a:r>
              <a:rPr lang="en-US" smtClean="0"/>
              <a:t>I’ll prepare a list of possible topics / papers.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8C1C1-1341-4986-A47C-A9DB88B242D5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… you cannot wait until the next class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8F872-2ECE-4820-B91D-8D1D50AD7AB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7586D-712F-4193-8207-5DEBDA31E3FB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Introductions?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BFF5B-DA76-4113-A877-EE1CDC2D23FE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625BD-CA0E-4462-BFCF-6EF87EFD28C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F460FF-75F5-42AC-A162-362544C2DCE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… involving human languages</a:t>
            </a:r>
          </a:p>
          <a:p>
            <a:pPr eaLnBrk="1" hangingPunct="1"/>
            <a:r>
              <a:rPr lang="en-US" smtClean="0"/>
              <a:t>In the sense that the computer needs to model some aspects of natural language</a:t>
            </a:r>
          </a:p>
          <a:p>
            <a:pPr eaLnBrk="1" hangingPunct="1"/>
            <a:r>
              <a:rPr lang="en-US" smtClean="0"/>
              <a:t>Write on board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Little application: spelling checkers, grammar and style checkers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479789-EA02-4F1E-9AA3-539958741AC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Useful Tasks - Applications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Mix of research and deployed techniques/tasks</a:t>
            </a:r>
          </a:p>
          <a:p>
            <a:pPr eaLnBrk="1" hangingPunct="1"/>
            <a:r>
              <a:rPr lang="en-US" dirty="0" smtClean="0"/>
              <a:t>Extract meaning from fluent speech via automatic acquisition and exploitation of salient words, </a:t>
            </a:r>
          </a:p>
          <a:p>
            <a:pPr eaLnBrk="1" hangingPunct="1"/>
            <a:r>
              <a:rPr lang="en-US" dirty="0" smtClean="0"/>
              <a:t>phrases and grammar fragment from a corpus </a:t>
            </a:r>
          </a:p>
          <a:p>
            <a:pPr eaLnBrk="1" hangingPunct="1"/>
            <a:r>
              <a:rPr lang="en-US" dirty="0" smtClean="0"/>
              <a:t>Speech, language and dialog techniques… Evaluated on live customer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Another generation: generate weather reports in multiple languages</a:t>
            </a:r>
          </a:p>
          <a:p>
            <a:pPr eaLnBrk="1" hangingPunct="1"/>
            <a:endParaRPr lang="en-US" dirty="0" smtClean="0"/>
          </a:p>
          <a:p>
            <a:r>
              <a:rPr lang="en-CA" b="1" dirty="0" smtClean="0"/>
              <a:t>SHOCK: </a:t>
            </a:r>
            <a:r>
              <a:rPr lang="en-CA" b="1" dirty="0" err="1" smtClean="0"/>
              <a:t>Siri</a:t>
            </a:r>
            <a:r>
              <a:rPr lang="en-CA" b="1" dirty="0" smtClean="0"/>
              <a:t> Isn't A Totally Useless Hunk Of Junk From Apple</a:t>
            </a:r>
          </a:p>
          <a:p>
            <a:r>
              <a:rPr lang="en-CA" dirty="0" smtClean="0"/>
              <a:t>It turns out Apple's voice-based assistant software, </a:t>
            </a:r>
            <a:r>
              <a:rPr lang="en-CA" dirty="0" err="1" smtClean="0"/>
              <a:t>Siri</a:t>
            </a:r>
            <a:r>
              <a:rPr lang="en-CA" dirty="0" smtClean="0"/>
              <a:t>, isn't completely useless.</a:t>
            </a:r>
          </a:p>
          <a:p>
            <a:r>
              <a:rPr lang="en-CA" dirty="0" err="1" smtClean="0"/>
              <a:t>Siri</a:t>
            </a:r>
            <a:r>
              <a:rPr lang="en-CA" dirty="0" smtClean="0"/>
              <a:t>, which Apple used heavily to market the </a:t>
            </a:r>
            <a:r>
              <a:rPr lang="en-CA" dirty="0" err="1" smtClean="0"/>
              <a:t>iPhone</a:t>
            </a:r>
            <a:r>
              <a:rPr lang="en-CA" dirty="0" smtClean="0"/>
              <a:t> 4S, has been regularly </a:t>
            </a:r>
            <a:r>
              <a:rPr lang="en-CA" dirty="0" smtClean="0">
                <a:hlinkClick r:id="rId3"/>
              </a:rPr>
              <a:t>trashed by the tech press</a:t>
            </a:r>
            <a:r>
              <a:rPr lang="en-CA" dirty="0" smtClean="0"/>
              <a:t>, and </a:t>
            </a:r>
            <a:r>
              <a:rPr lang="en-CA" dirty="0" smtClean="0">
                <a:hlinkClick r:id="rId4"/>
              </a:rPr>
              <a:t>normal people</a:t>
            </a:r>
            <a:r>
              <a:rPr lang="en-CA" dirty="0" smtClean="0"/>
              <a:t>, since it was released.</a:t>
            </a:r>
          </a:p>
          <a:p>
            <a:r>
              <a:rPr lang="en-CA" dirty="0" smtClean="0"/>
              <a:t>And when I first got the </a:t>
            </a:r>
            <a:r>
              <a:rPr lang="en-CA" dirty="0" err="1" smtClean="0"/>
              <a:t>iPhone</a:t>
            </a:r>
            <a:r>
              <a:rPr lang="en-CA" dirty="0" smtClean="0"/>
              <a:t>, </a:t>
            </a:r>
            <a:r>
              <a:rPr lang="en-CA" dirty="0" smtClean="0">
                <a:hlinkClick r:id="rId5"/>
              </a:rPr>
              <a:t>I too, was let down by </a:t>
            </a:r>
            <a:r>
              <a:rPr lang="en-CA" dirty="0" err="1" smtClean="0">
                <a:hlinkClick r:id="rId5"/>
              </a:rPr>
              <a:t>Siri</a:t>
            </a:r>
            <a:r>
              <a:rPr lang="en-CA" dirty="0" smtClean="0"/>
              <a:t>. The crazy lady didn't even know where I lived! She thought I was in New York, Texas, not New York, New York. She's since fixed that problem and can now tell me the weather in New York, New York when I ask.</a:t>
            </a:r>
          </a:p>
          <a:p>
            <a:r>
              <a:rPr lang="en-CA" dirty="0" smtClean="0"/>
              <a:t>However, after a month using </a:t>
            </a:r>
            <a:r>
              <a:rPr lang="en-CA" dirty="0" err="1" smtClean="0"/>
              <a:t>Siri</a:t>
            </a:r>
            <a:r>
              <a:rPr lang="en-CA" dirty="0" smtClean="0"/>
              <a:t>, I can say that it's not a complete and utter hunk of junk. It's actually useful, but it's definitely not for normal people, and Apple's decision to market </a:t>
            </a:r>
            <a:r>
              <a:rPr lang="en-CA" dirty="0" err="1" smtClean="0"/>
              <a:t>Siri</a:t>
            </a:r>
            <a:r>
              <a:rPr lang="en-CA" dirty="0" smtClean="0"/>
              <a:t> as much as it did is a little suspect.</a:t>
            </a:r>
          </a:p>
          <a:p>
            <a:r>
              <a:rPr lang="en-CA" dirty="0" smtClean="0"/>
              <a:t>I ride my bike to and from work, so having a hands free option to send and receive text messages is great. If I get a text, I can squeeze on the </a:t>
            </a:r>
            <a:r>
              <a:rPr lang="en-CA" dirty="0" err="1" smtClean="0"/>
              <a:t>mic</a:t>
            </a:r>
            <a:r>
              <a:rPr lang="en-CA" dirty="0" smtClean="0"/>
              <a:t> of Apple's Ear Pods and say, "Read me my unread messages." </a:t>
            </a:r>
            <a:r>
              <a:rPr lang="en-CA" dirty="0" err="1" smtClean="0"/>
              <a:t>Siri</a:t>
            </a:r>
            <a:r>
              <a:rPr lang="en-CA" dirty="0" smtClean="0"/>
              <a:t> reads the message and gives me an opportunity to reply to the message.</a:t>
            </a:r>
          </a:p>
          <a:p>
            <a:r>
              <a:rPr lang="en-CA" dirty="0" smtClean="0"/>
              <a:t>Or, if I'm riding my bike and I remember something, like, buying toothpaste, I can say, "Remind me to buy toothpaste when I get home," and </a:t>
            </a:r>
            <a:r>
              <a:rPr lang="en-CA" dirty="0" err="1" smtClean="0"/>
              <a:t>Siri</a:t>
            </a:r>
            <a:r>
              <a:rPr lang="en-CA" dirty="0" smtClean="0"/>
              <a:t> will set up a reminder.</a:t>
            </a:r>
          </a:p>
          <a:p>
            <a:r>
              <a:rPr lang="en-CA" dirty="0" smtClean="0"/>
              <a:t>On Wednesday night, I was riding home and passed a bar that had the Giants-Tigers game on. I asked </a:t>
            </a:r>
            <a:r>
              <a:rPr lang="en-CA" dirty="0" err="1" smtClean="0"/>
              <a:t>Siri</a:t>
            </a:r>
            <a:r>
              <a:rPr lang="en-CA" dirty="0" smtClean="0"/>
              <a:t>, "What's the score of the game?" She told me, "5-0." I was stunned since Justin </a:t>
            </a:r>
            <a:r>
              <a:rPr lang="en-CA" dirty="0" err="1" smtClean="0"/>
              <a:t>Verlander</a:t>
            </a:r>
            <a:r>
              <a:rPr lang="en-CA" dirty="0" smtClean="0"/>
              <a:t> was supposed to be untouchable. I asked what inning, she told me the fifth.</a:t>
            </a:r>
          </a:p>
          <a:p>
            <a:r>
              <a:rPr lang="en-CA" dirty="0" err="1" smtClean="0"/>
              <a:t>Siri</a:t>
            </a:r>
            <a:r>
              <a:rPr lang="en-CA" dirty="0" smtClean="0"/>
              <a:t> also works well if I'm driving. I can ask her for directions some place and she'll get them. Or, I can have her send or receive text messages.</a:t>
            </a:r>
          </a:p>
          <a:p>
            <a:r>
              <a:rPr lang="en-CA" dirty="0" smtClean="0"/>
              <a:t>That said, </a:t>
            </a:r>
            <a:r>
              <a:rPr lang="en-CA" dirty="0" err="1" smtClean="0"/>
              <a:t>Siri</a:t>
            </a:r>
            <a:r>
              <a:rPr lang="en-CA" dirty="0" smtClean="0"/>
              <a:t> can be very fickle. She can take a long time to come up with an answer. She can just conk out and deliver no results. She can rattle of a long list of options when you ask for directions, which is not all that helpful.</a:t>
            </a:r>
          </a:p>
          <a:p>
            <a:r>
              <a:rPr lang="en-CA" dirty="0" smtClean="0"/>
              <a:t>And, I personally don't think </a:t>
            </a:r>
            <a:r>
              <a:rPr lang="en-CA" dirty="0" err="1" smtClean="0"/>
              <a:t>Siri</a:t>
            </a:r>
            <a:r>
              <a:rPr lang="en-CA" dirty="0" smtClean="0"/>
              <a:t> is simple technology that a normal person would immediately feel comfortable using. Right now, </a:t>
            </a:r>
            <a:r>
              <a:rPr lang="en-CA" dirty="0" err="1" smtClean="0"/>
              <a:t>Siri</a:t>
            </a:r>
            <a:r>
              <a:rPr lang="en-CA" dirty="0" smtClean="0"/>
              <a:t> is a nice thing to have, but if it went away tomorrow, I wouldn't be all that upset. The way Apple pitched it, as a must have, revolutionary technology was a mistake. That's why people hated it. Apple over promised and under delivered.</a:t>
            </a:r>
          </a:p>
          <a:p>
            <a:r>
              <a:rPr lang="en-CA" sz="120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/>
            </a:r>
            <a:br>
              <a:rPr lang="en-CA" sz="120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en-CA" sz="120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Read more: </a:t>
            </a:r>
            <a:r>
              <a:rPr lang="en-CA" sz="120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hlinkClick r:id="rId6"/>
              </a:rPr>
              <a:t>http://www.businessinsider.com/siri-review-2012-10#ixzz2HJdHCJWR</a:t>
            </a:r>
            <a:r>
              <a:rPr lang="en-CA" sz="120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/>
            </a:r>
            <a:br>
              <a:rPr lang="en-CA" sz="120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endParaRPr lang="en-CA" sz="1200" u="none" strike="noStrike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1F0DC-07E9-40E4-8C4D-B9CAD9DE20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Speech can be added to most of the above…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Named entities are phrases that contain the names of persons, organizations, locations, times and quantities. Example: </a:t>
            </a:r>
          </a:p>
          <a:p>
            <a:pPr eaLnBrk="1" hangingPunct="1"/>
            <a:r>
              <a:rPr lang="en-US" smtClean="0"/>
              <a:t>[ORG </a:t>
            </a:r>
            <a:r>
              <a:rPr lang="en-US" smtClean="0">
                <a:solidFill>
                  <a:srgbClr val="0000FF"/>
                </a:solidFill>
              </a:rPr>
              <a:t>U.N.</a:t>
            </a:r>
            <a:r>
              <a:rPr lang="en-US" smtClean="0"/>
              <a:t> ] official [PER </a:t>
            </a:r>
            <a:r>
              <a:rPr lang="en-US" smtClean="0">
                <a:solidFill>
                  <a:srgbClr val="FF0000"/>
                </a:solidFill>
              </a:rPr>
              <a:t>Ekeus</a:t>
            </a:r>
            <a:r>
              <a:rPr lang="en-US" smtClean="0"/>
              <a:t> ] heads for [LOC </a:t>
            </a:r>
            <a:r>
              <a:rPr lang="en-US" smtClean="0">
                <a:solidFill>
                  <a:srgbClr val="00FF00"/>
                </a:solidFill>
              </a:rPr>
              <a:t>Baghdad</a:t>
            </a:r>
            <a:r>
              <a:rPr lang="en-US" smtClean="0"/>
              <a:t> ] </a:t>
            </a:r>
          </a:p>
          <a:p>
            <a:pPr eaLnBrk="1" hangingPunct="1"/>
            <a:r>
              <a:rPr lang="en-US" smtClean="0"/>
              <a:t>Named Entity Recognition (NER) is a subtask of Information Extraction.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672">
              <a:defRPr/>
            </a:pPr>
            <a:r>
              <a:rPr lang="en-CA" dirty="0" smtClean="0"/>
              <a:t>“IT’S a silly project to work on, it’s too gimmicky, it’s not a real computer-science test, and we probably can’t do it anyway.” These were reportedly the first reactions of the team of IBM researchers challenged to build a computer system capable of winning “Jeopardy!</a:t>
            </a:r>
          </a:p>
          <a:p>
            <a:endParaRPr lang="en-CA" dirty="0"/>
          </a:p>
          <a:p>
            <a:r>
              <a:rPr lang="en-CA" dirty="0"/>
              <a:t>……</a:t>
            </a:r>
          </a:p>
          <a:p>
            <a:r>
              <a:rPr lang="en-CA" dirty="0"/>
              <a:t>On January 9th, with much fanfare, the computing giant announced plans to invest $1 billion in a new division, IBM Watson Group. By the end of the year, the division expects to have a staff of 2,000 plus an army of external app developers working within its “open Watson ecosystem”. It also unveiled a raft of new projects under development, on top of the handful already revealed in health care, financial services and retailing with firms such as WellPoint and the Cleveland Clinic. Mike </a:t>
            </a:r>
            <a:r>
              <a:rPr lang="en-CA" dirty="0" err="1"/>
              <a:t>Rhodin</a:t>
            </a:r>
            <a:r>
              <a:rPr lang="en-CA" dirty="0"/>
              <a:t>, who will run the new division, calls it “one of the most significant innovations in the history of our company.” </a:t>
            </a:r>
            <a:r>
              <a:rPr lang="en-CA" dirty="0" err="1"/>
              <a:t>Ginni</a:t>
            </a:r>
            <a:r>
              <a:rPr lang="en-CA" dirty="0"/>
              <a:t> </a:t>
            </a:r>
            <a:r>
              <a:rPr lang="en-CA" dirty="0" err="1"/>
              <a:t>Rometty</a:t>
            </a:r>
            <a:r>
              <a:rPr lang="en-CA" dirty="0"/>
              <a:t>, IBM’s boss since early 2012, has reportedly predicted that it will be a $10 billion a year business within a decade.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333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2E62C6-6751-4E1E-B8EE-CB26CB7A1EB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Natural language Processing / Computational Linguistics  we’ll use these two term interchangeably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Simply put, computational linguistics is the scientific study of language from a computational perspective. </a:t>
            </a:r>
          </a:p>
          <a:p>
            <a:pPr eaLnBrk="1" hangingPunct="1"/>
            <a:r>
              <a:rPr lang="en-US" smtClean="0"/>
              <a:t>Computational linguists are interested in providing computational models of various kinds of linguistic phenomena. </a:t>
            </a:r>
          </a:p>
          <a:p>
            <a:pPr eaLnBrk="1" hangingPunct="1"/>
            <a:r>
              <a:rPr lang="en-US" smtClean="0"/>
              <a:t>These models may be "knowledge-based" ("hand-crafted") or "data-driven" ("statistical" or "empirical"). </a:t>
            </a:r>
          </a:p>
          <a:p>
            <a:pPr eaLnBrk="1" hangingPunct="1"/>
            <a:r>
              <a:rPr lang="en-US" smtClean="0"/>
              <a:t>Work in computational linguistics is in some cases motivated from a scientific perspective in that one is trying to</a:t>
            </a:r>
          </a:p>
          <a:p>
            <a:pPr eaLnBrk="1" hangingPunct="1"/>
            <a:r>
              <a:rPr lang="en-US" smtClean="0"/>
              <a:t>provide a computational explanation for a particular linguistic or psycholinguistic phenomenon; and in other cases</a:t>
            </a:r>
          </a:p>
          <a:p>
            <a:pPr eaLnBrk="1" hangingPunct="1"/>
            <a:r>
              <a:rPr lang="en-US" smtClean="0"/>
              <a:t>the motivation may be more purely technological in that one wants to provide a working component of a speech or </a:t>
            </a:r>
          </a:p>
          <a:p>
            <a:pPr eaLnBrk="1" hangingPunct="1"/>
            <a:r>
              <a:rPr lang="en-US" smtClean="0"/>
              <a:t>natural language system. Indeed, the work of computational linguists is incorporated into many working systems today, including speech recognition systems, text-to-speech synthesizers, automated voice response systems, web search engines, text editors, language instruction materials, to name just a few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B2952-87C0-4DB2-B9C4-B6C8035C5D8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30044-1276-4220-BCBB-8AD9D9D288DE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ABF7D-D148-4D65-9BF9-B32FFF81A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422C-358D-4177-A498-E3956961993D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E6063-7853-49AB-A279-B44DB0E4B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D6573-6B0B-47E6-A175-A5EBFAD7AFED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1D1D-11BE-4EF1-86F0-9B15BFA5D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7AF06-5EE9-45E8-B206-90D51C94348B}" type="datetime1">
              <a:rPr lang="en-US" smtClean="0"/>
              <a:t>9/3/2014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53854-D1EE-4E10-960B-AD1A332F2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0927-348B-415A-A5DC-B87597BEB25E}" type="datetime1">
              <a:rPr lang="en-US" smtClean="0"/>
              <a:t>9/4/2014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ECCFF-AEA0-4569-B451-8C3022F78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5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050AD-89DA-4903-B0B4-2F4917B916A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597C9F4-D277-48C8-B1F1-A1FA282508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296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938E4-DB80-4921-A766-BEB077CA56C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8B5A9E0-7EB5-4FF0-AEB5-1FBEA79D2A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26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5D33A-5F96-4870-8772-9266DD52B94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EA4F305-9193-42A4-85D9-EEECBDF852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64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570EB-C32C-4910-A325-1CCFA342C43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23DC875-25F3-4B98-B29A-145DD351ED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386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4D8EB-DABB-4E3A-A1BE-207F8136E0B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6842080-8267-49D3-A51E-31FBCEF5AD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327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B0D0A-2696-4C07-9872-A8DD8563E2E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2CFED80-5205-497D-A57F-EAEBD5BF73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4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E19BD-0B61-49C8-A8D3-4AF8230D2825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377DE-8ED9-4FDE-BEC3-62F7799D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5FDA1-F6B4-4286-9678-8293824D14B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AD99C34-7C11-4721-9FED-B5532851C3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00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5A89F-C946-4243-AE09-41765B93F2E5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01EF3B6-53F5-4F18-B7AB-5A13C34059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01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46B77-0B2C-48C7-A049-DF99D7876FC7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E0E7CC5-623D-444E-8611-37731736AA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586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5AA2E-2178-49B2-B944-187E1B63B9DE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D6A52D9-5770-4EE3-88F5-DE9463D50D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6508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A65EC-1F5A-4386-BFA7-AB8804DC8E2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2DB6252-C2A7-40E9-B9C4-7D8B331AE1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56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3A50A-FAFC-443C-8AC8-F8C62EA6EE8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34D3078-6092-43AB-B7DA-4990DDD99E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184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135BD3-2E59-430C-AC20-937C43C3BBC4}" type="datetime1">
              <a:rPr lang="en-US" altLang="en-US" smtClean="0">
                <a:solidFill>
                  <a:srgbClr val="FFFFFF"/>
                </a:solidFill>
              </a:rPr>
              <a:pPr/>
              <a:t>9/4/2014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FFFFFF"/>
                </a:solidFill>
              </a:rPr>
              <a:t>CPSC 322, Lecture 34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B444D3-4930-4250-A40D-B6DAA8CB183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9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9F2A761-117E-425C-921D-923388855281}" type="datetime1">
              <a:rPr lang="en-US" altLang="en-US" smtClean="0">
                <a:solidFill>
                  <a:srgbClr val="FFFFFF"/>
                </a:solidFill>
              </a:rPr>
              <a:pPr/>
              <a:t>9/4/2014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FFFFFF"/>
                </a:solidFill>
              </a:rPr>
              <a:t>CPSC 322, Lecture 34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3EEE5E5-06CE-4F29-8879-E27E485AE4C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83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53F7E79-236E-4E3C-8CCB-0E4D30A7CDC0}" type="datetime1">
              <a:rPr lang="en-US" altLang="en-US" smtClean="0">
                <a:solidFill>
                  <a:srgbClr val="FFFFFF"/>
                </a:solidFill>
              </a:rPr>
              <a:pPr/>
              <a:t>9/4/2014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FFFFFF"/>
                </a:solidFill>
              </a:rPr>
              <a:t>CPSC 322, Lecture 34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A444359-D8E4-461D-9345-B4DA4D6067A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9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58324-9049-4013-9A03-75C0A8BDA522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4ED6F-94D7-4285-9CA6-91B758947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18BD-7F15-4F66-9BE2-4F09ABF5DC38}" type="datetime1">
              <a:rPr lang="en-US" smtClean="0"/>
              <a:t>9/3/2014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889A5-8B68-4C5B-8BF4-7C82D1FF3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83D5-8C47-498B-AF99-F4A7F0548ADE}" type="datetime1">
              <a:rPr lang="en-US" smtClean="0"/>
              <a:t>9/3/2014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9C38-050D-4417-8BC4-C8C8E78CF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A71FF-C872-49EA-A7CC-7B3FC99C37D1}" type="datetime1">
              <a:rPr lang="en-US" smtClean="0"/>
              <a:t>9/3/2014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E59A8-F900-40AF-BB02-92A9D48FC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5687E-C205-4348-ACF9-69DEBB7D0A0A}" type="datetime1">
              <a:rPr lang="en-US" smtClean="0"/>
              <a:t>9/3/2014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19D01-18F3-4A03-9BA4-1B084E34E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92BC6-1EFA-4467-A1B3-E72EEE36A90C}" type="datetime1">
              <a:rPr lang="en-US" smtClean="0"/>
              <a:t>9/3/2014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0BF8C-3725-4F06-B260-3A99C2098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00BD-D8FD-4B7A-81A3-876987CE7FF4}" type="datetime1">
              <a:rPr lang="en-US" smtClean="0"/>
              <a:t>9/3/2014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560F8-B30C-4E28-B2FB-C1FD51967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8700792-C1DF-46DF-93B1-8E66AB1F43CB}" type="datetime1">
              <a:rPr lang="en-US" smtClean="0"/>
              <a:t>9/3/2014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CPSC 503 – Winter 2014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A089A18-B969-44AE-B2C9-34B875859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54F86D3E-5D50-47A2-B3A7-8855736BF714}" type="datetime1">
              <a:rPr lang="en-US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defRPr/>
              </a:pPr>
              <a:t>9/4/2014</a:t>
            </a:fld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CPSC 322, Lecture 34</a:t>
            </a:r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8DBDFAFE-9810-4C5B-B31E-6BDE79F8E5E3}" type="slidenum"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01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FCE4EF9-9B40-497B-B757-0F747B1C9A2D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AD9729-BF35-470D-9BB1-D47455602BF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CPSC 503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Computational Linguistics</a:t>
            </a:r>
            <a:br>
              <a:rPr lang="en-US" smtClean="0"/>
            </a:br>
            <a:r>
              <a:rPr lang="en-US" sz="3200" smtClean="0"/>
              <a:t>Natural Language Processing</a:t>
            </a:r>
            <a:br>
              <a:rPr lang="en-US" sz="3200" smtClean="0"/>
            </a:br>
            <a:r>
              <a:rPr lang="en-US" sz="3200" smtClean="0"/>
              <a:t>Human Language Technology</a:t>
            </a:r>
            <a:br>
              <a:rPr lang="en-US" sz="3200" smtClean="0"/>
            </a:br>
            <a:r>
              <a:rPr lang="en-US" sz="3200" smtClean="0"/>
              <a:t>……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3434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Course Overview- Lecture 1 – </a:t>
            </a:r>
            <a:r>
              <a:rPr lang="en-US" dirty="0" smtClean="0"/>
              <a:t>2014 Giuseppe </a:t>
            </a:r>
            <a:r>
              <a:rPr lang="en-US" dirty="0" err="1" smtClean="0"/>
              <a:t>Carenini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78931AE-F347-48B4-B31E-B160D16C7161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CD9E3-0D5C-43D1-BADA-FD2520D5D41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Knowledge about Language</a:t>
            </a:r>
          </a:p>
        </p:txBody>
      </p: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66" charset="0"/>
              </a:rPr>
              <a:t>Any ideas?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E512BF2-DCB4-42AC-B8EC-6F13D0AF88BD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126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12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933027-E491-4BA6-BE91-0F63E45D1D6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Knowledge about Language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Phonetics and Phonology</a:t>
            </a:r>
            <a:r>
              <a:rPr lang="en-US" smtClean="0"/>
              <a:t> (sounds)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Morphology</a:t>
            </a:r>
            <a:r>
              <a:rPr lang="en-US" smtClean="0"/>
              <a:t> (structure of words)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Syntax</a:t>
            </a:r>
            <a:r>
              <a:rPr lang="en-US" smtClean="0"/>
              <a:t> (structure of sentences)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Semantics</a:t>
            </a:r>
            <a:r>
              <a:rPr lang="en-US" smtClean="0"/>
              <a:t> (meaning)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Pragmatics</a:t>
            </a:r>
            <a:r>
              <a:rPr lang="en-US" smtClean="0"/>
              <a:t> (language use)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Discourse and Dialogue</a:t>
            </a:r>
            <a:r>
              <a:rPr lang="en-US" smtClean="0"/>
              <a:t> (units larger than single utterance)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E2BC6D-2028-48F5-9F47-43930F0B2B66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22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22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8FB099-CCC7-4A77-A14A-28101E5FCEA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Morphology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763000" cy="160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Def.</a:t>
            </a:r>
            <a:r>
              <a:rPr lang="en-US" dirty="0" smtClean="0"/>
              <a:t> The study of how words are formed from minimal meaning-bearing units (</a:t>
            </a:r>
            <a:r>
              <a:rPr lang="en-US" dirty="0" smtClean="0">
                <a:solidFill>
                  <a:schemeClr val="accent2"/>
                </a:solidFill>
              </a:rPr>
              <a:t>morphemes</a:t>
            </a:r>
            <a:r>
              <a:rPr lang="en-US" dirty="0" smtClean="0"/>
              <a:t>)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0" y="3124200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latin typeface="Comic Sans MS" pitchFamily="66" charset="0"/>
              </a:rPr>
              <a:t>Examples: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Plural</a:t>
            </a:r>
            <a:r>
              <a:rPr lang="en-US" sz="3200">
                <a:latin typeface="Comic Sans MS" pitchFamily="66" charset="0"/>
              </a:rPr>
              <a:t>: cat-s, fox-es, fish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Tense</a:t>
            </a:r>
            <a:r>
              <a:rPr lang="en-US" sz="3200">
                <a:latin typeface="Comic Sans MS" pitchFamily="66" charset="0"/>
              </a:rPr>
              <a:t>: walk-s, walk-ed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Nominalization</a:t>
            </a:r>
            <a:r>
              <a:rPr lang="en-US" sz="3200">
                <a:latin typeface="Comic Sans MS" pitchFamily="66" charset="0"/>
              </a:rPr>
              <a:t>: kill-er, fuzz-iness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Compounding</a:t>
            </a:r>
            <a:r>
              <a:rPr lang="en-US" sz="3200">
                <a:latin typeface="Comic Sans MS" pitchFamily="66" charset="0"/>
              </a:rPr>
              <a:t>: book-case,over-load,wash-cloth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178AE0-4111-4D8F-91B7-D216E43B01DB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331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33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023B06-70DD-4400-A62F-A9EC79F2C9C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Syntax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534400" cy="106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Def.</a:t>
            </a:r>
            <a:r>
              <a:rPr lang="en-US" dirty="0" smtClean="0"/>
              <a:t> The study of how sentences are formed by </a:t>
            </a:r>
            <a:r>
              <a:rPr lang="en-US" dirty="0" smtClean="0">
                <a:solidFill>
                  <a:schemeClr val="accent6"/>
                </a:solidFill>
              </a:rPr>
              <a:t>grouping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ordering</a:t>
            </a:r>
            <a:r>
              <a:rPr lang="en-US" dirty="0" smtClean="0"/>
              <a:t> words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1066800" y="3657600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latin typeface="Comic Sans MS" pitchFamily="66" charset="0"/>
              </a:rPr>
              <a:t>Example: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>
                <a:latin typeface="Comic Sans MS" pitchFamily="66" charset="0"/>
              </a:rPr>
              <a:t>Ming and Sue prefer morning flights</a:t>
            </a:r>
          </a:p>
          <a:p>
            <a:pPr marL="342900" indent="-342900">
              <a:spcBef>
                <a:spcPct val="20000"/>
              </a:spcBef>
            </a:pPr>
            <a:endParaRPr lang="en-US" sz="3200" b="1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Comic Sans MS" pitchFamily="66" charset="0"/>
            </a:endParaRP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990600" y="4267200"/>
            <a:ext cx="2743200" cy="609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5105400" y="4267200"/>
            <a:ext cx="3048000" cy="609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762000" y="4114800"/>
            <a:ext cx="7772400" cy="914400"/>
          </a:xfrm>
          <a:prstGeom prst="rect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/>
          </a:p>
        </p:txBody>
      </p:sp>
      <p:sp>
        <p:nvSpPr>
          <p:cNvPr id="141327" name="Rectangle 15"/>
          <p:cNvSpPr>
            <a:spLocks noChangeArrowheads="1"/>
          </p:cNvSpPr>
          <p:nvPr/>
        </p:nvSpPr>
        <p:spPr bwMode="auto">
          <a:xfrm>
            <a:off x="457200" y="52578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latin typeface="Comic Sans MS" pitchFamily="66" charset="0"/>
              </a:rPr>
              <a:t>* Ming Sue flights morning and prefer </a:t>
            </a:r>
          </a:p>
          <a:p>
            <a:pPr marL="342900" indent="-342900">
              <a:spcBef>
                <a:spcPct val="20000"/>
              </a:spcBef>
            </a:pPr>
            <a:endParaRPr lang="en-US" sz="3200" b="1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Comic Sans MS" pitchFamily="66" charset="0"/>
            </a:endParaRPr>
          </a:p>
        </p:txBody>
      </p:sp>
      <p:sp>
        <p:nvSpPr>
          <p:cNvPr id="141332" name="Rectangle 20"/>
          <p:cNvSpPr>
            <a:spLocks noChangeArrowheads="1"/>
          </p:cNvSpPr>
          <p:nvPr/>
        </p:nvSpPr>
        <p:spPr bwMode="auto">
          <a:xfrm>
            <a:off x="3810000" y="4191000"/>
            <a:ext cx="4495800" cy="762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33" name="Rectangle 21"/>
          <p:cNvSpPr>
            <a:spLocks noChangeArrowheads="1"/>
          </p:cNvSpPr>
          <p:nvPr/>
        </p:nvSpPr>
        <p:spPr bwMode="auto">
          <a:xfrm>
            <a:off x="152400" y="28956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latin typeface="Comic Sans MS" pitchFamily="66" charset="0"/>
              </a:rPr>
              <a:t>Based on: </a:t>
            </a:r>
            <a:r>
              <a:rPr lang="en-US" sz="2400">
                <a:latin typeface="Arial" charset="0"/>
              </a:rPr>
              <a:t>Substitution / Movement / Coordination Tests</a:t>
            </a:r>
          </a:p>
          <a:p>
            <a:pPr marL="342900" indent="-342900">
              <a:spcBef>
                <a:spcPct val="20000"/>
              </a:spcBef>
            </a:pPr>
            <a:endParaRPr lang="en-US" sz="2400" b="1"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utoUpdateAnimBg="0"/>
      <p:bldP spid="141317" grpId="0" animBg="1"/>
      <p:bldP spid="141318" grpId="0" animBg="1"/>
      <p:bldP spid="141319" grpId="0" animBg="1" autoUpdateAnimBg="0"/>
      <p:bldP spid="141327" grpId="0" autoUpdateAnimBg="0"/>
      <p:bldP spid="141332" grpId="0" animBg="1"/>
      <p:bldP spid="14133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6EC1215-ED94-4B2F-BE9E-7426EDBF38BB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BD41D0-CE06-4245-8FCF-235D3809427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Semantics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763000" cy="121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Def.</a:t>
            </a:r>
            <a:r>
              <a:rPr lang="en-US" smtClean="0"/>
              <a:t> The study of the meaning of words, intermediate constituents and sentences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228600" y="22860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Examples:</a:t>
            </a:r>
            <a:r>
              <a:rPr lang="en-US" sz="3200" b="1">
                <a:latin typeface="Comic Sans MS" pitchFamily="66" charset="0"/>
              </a:rPr>
              <a:t> </a:t>
            </a: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2819400" y="26670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CA" sz="3200">
              <a:latin typeface="Comic Sans MS" pitchFamily="66" charset="0"/>
            </a:endParaRPr>
          </a:p>
        </p:txBody>
      </p:sp>
      <p:graphicFrame>
        <p:nvGraphicFramePr>
          <p:cNvPr id="145422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990600" y="3733800"/>
          <a:ext cx="64770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2857320" imgH="660240" progId="Equation.3">
                  <p:embed/>
                </p:oleObj>
              </mc:Choice>
              <mc:Fallback>
                <p:oleObj name="Equation" r:id="rId4" imgW="2857320" imgH="6602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33800"/>
                        <a:ext cx="6477000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23" name="Rectangle 15"/>
          <p:cNvSpPr>
            <a:spLocks noChangeArrowheads="1"/>
          </p:cNvSpPr>
          <p:nvPr/>
        </p:nvSpPr>
        <p:spPr bwMode="auto">
          <a:xfrm>
            <a:off x="4114800" y="4953000"/>
            <a:ext cx="411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? “Mary ‘s car is old” ?</a:t>
            </a:r>
          </a:p>
        </p:txBody>
      </p:sp>
      <p:sp>
        <p:nvSpPr>
          <p:cNvPr id="1035" name="Rectangle 16"/>
          <p:cNvSpPr>
            <a:spLocks noChangeArrowheads="1"/>
          </p:cNvSpPr>
          <p:nvPr/>
        </p:nvSpPr>
        <p:spPr bwMode="auto">
          <a:xfrm>
            <a:off x="609600" y="3276600"/>
            <a:ext cx="701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Sentences:</a:t>
            </a:r>
            <a:r>
              <a:rPr lang="en-US" sz="2800">
                <a:latin typeface="Comic Sans MS" pitchFamily="66" charset="0"/>
              </a:rPr>
              <a:t> “Mary has a new car”</a:t>
            </a:r>
          </a:p>
        </p:txBody>
      </p:sp>
      <p:sp>
        <p:nvSpPr>
          <p:cNvPr id="1036" name="Rectangle 17"/>
          <p:cNvSpPr>
            <a:spLocks noChangeArrowheads="1"/>
          </p:cNvSpPr>
          <p:nvPr/>
        </p:nvSpPr>
        <p:spPr bwMode="auto">
          <a:xfrm>
            <a:off x="609600" y="28194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Words:</a:t>
            </a:r>
            <a:r>
              <a:rPr lang="en-US" sz="2800">
                <a:latin typeface="Comic Sans MS" pitchFamily="66" charset="0"/>
              </a:rPr>
              <a:t> “purchase” vs. “buy”, “hot” vs. “cold”</a:t>
            </a:r>
          </a:p>
        </p:txBody>
      </p:sp>
      <p:sp>
        <p:nvSpPr>
          <p:cNvPr id="1037" name="Rectangle 18"/>
          <p:cNvSpPr>
            <a:spLocks noChangeArrowheads="1"/>
          </p:cNvSpPr>
          <p:nvPr/>
        </p:nvSpPr>
        <p:spPr bwMode="auto">
          <a:xfrm>
            <a:off x="0" y="54864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…Symbolic structure that corresponds to objects and relations in some world being represented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6A609EA-0850-494B-B1D3-F38FA2F3FCEB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43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D4598-0477-4BCA-8D85-8A0110DD4A4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Pragmatics </a:t>
            </a:r>
            <a:br>
              <a:rPr lang="en-US" smtClean="0"/>
            </a:br>
            <a:r>
              <a:rPr lang="en-US" sz="3600" smtClean="0"/>
              <a:t>(including Discourse and Dialogue)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524000"/>
            <a:ext cx="87630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Def1.</a:t>
            </a:r>
            <a:r>
              <a:rPr lang="en-US" smtClean="0"/>
              <a:t> The study of the meaning of a sentence that comes from context-of-use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52400" y="24384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Examples: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“</a:t>
            </a:r>
            <a:r>
              <a:rPr lang="en-US" sz="2800">
                <a:latin typeface="Comic Sans MS" pitchFamily="66" charset="0"/>
              </a:rPr>
              <a:t>Yesterday, she did much better”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“The judge denied the prisoner’s request because he was cautious/dangerous”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“Can you pass me the salt?</a:t>
            </a:r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2819400" y="30480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CA" sz="3200">
              <a:latin typeface="Comic Sans MS" pitchFamily="66" charset="0"/>
            </a:endParaRPr>
          </a:p>
        </p:txBody>
      </p:sp>
      <p:sp>
        <p:nvSpPr>
          <p:cNvPr id="147465" name="Rectangle 9"/>
          <p:cNvSpPr>
            <a:spLocks noChangeArrowheads="1"/>
          </p:cNvSpPr>
          <p:nvPr/>
        </p:nvSpPr>
        <p:spPr bwMode="auto">
          <a:xfrm>
            <a:off x="381000" y="49530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latin typeface="Comic Sans MS" pitchFamily="66" charset="0"/>
              </a:rPr>
              <a:t>Def2.</a:t>
            </a:r>
            <a:r>
              <a:rPr lang="en-US" sz="3200">
                <a:latin typeface="Comic Sans MS" pitchFamily="66" charset="0"/>
              </a:rPr>
              <a:t> The study of how language is used to achieve goals </a:t>
            </a:r>
            <a:r>
              <a:rPr lang="en-US" sz="2800">
                <a:latin typeface="Comic Sans MS" pitchFamily="66" charset="0"/>
              </a:rPr>
              <a:t>(e.g., convince someone to quit smoking)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utoUpdateAnimBg="0"/>
      <p:bldP spid="14746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A10DE3F-F309-479F-84A6-31255F0CB276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F42E2-9F0E-4E3E-875E-7AD85D599FC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Natural Language Processing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/>
            <a:r>
              <a:rPr lang="en-US" sz="3600" smtClean="0"/>
              <a:t>What is it?</a:t>
            </a:r>
          </a:p>
          <a:p>
            <a:pPr lvl="1" eaLnBrk="1" hangingPunct="1"/>
            <a:r>
              <a:rPr lang="en-US" sz="3600" smtClean="0"/>
              <a:t>We’re going to study </a:t>
            </a:r>
            <a:r>
              <a:rPr lang="en-US" sz="3600" u="sng" smtClean="0">
                <a:solidFill>
                  <a:schemeClr val="accent2"/>
                </a:solidFill>
              </a:rPr>
              <a:t>formalisms</a:t>
            </a:r>
            <a:r>
              <a:rPr lang="en-US" sz="3600" u="sng" smtClean="0"/>
              <a:t>, </a:t>
            </a:r>
            <a:r>
              <a:rPr lang="en-US" sz="3600" u="sng" smtClean="0">
                <a:solidFill>
                  <a:schemeClr val="accent2"/>
                </a:solidFill>
              </a:rPr>
              <a:t>models and algorithms</a:t>
            </a:r>
            <a:r>
              <a:rPr lang="en-US" sz="3600" smtClean="0"/>
              <a:t> to allow computers to perform </a:t>
            </a:r>
            <a:r>
              <a:rPr lang="en-US" sz="3600" smtClean="0">
                <a:solidFill>
                  <a:schemeClr val="accent2"/>
                </a:solidFill>
              </a:rPr>
              <a:t>useful tasks</a:t>
            </a:r>
            <a:r>
              <a:rPr lang="en-US" sz="3600" smtClean="0"/>
              <a:t> involving </a:t>
            </a:r>
            <a:r>
              <a:rPr lang="en-US" sz="3600" smtClean="0">
                <a:solidFill>
                  <a:schemeClr val="accent2"/>
                </a:solidFill>
              </a:rPr>
              <a:t>knowledge about</a:t>
            </a:r>
            <a:r>
              <a:rPr lang="en-US" sz="3600" smtClean="0"/>
              <a:t> </a:t>
            </a:r>
            <a:r>
              <a:rPr lang="en-US" sz="3600" smtClean="0">
                <a:solidFill>
                  <a:schemeClr val="accent2"/>
                </a:solidFill>
              </a:rPr>
              <a:t>human languages</a:t>
            </a:r>
            <a:r>
              <a:rPr 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96E0210-E679-4057-B918-22E938C5C06E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ED74A-ECCD-42D7-AE7A-60D21430E5E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Formalisms, Models and Algorithms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467600" cy="28194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dirty="0" smtClean="0">
                <a:solidFill>
                  <a:schemeClr val="accent2"/>
                </a:solidFill>
              </a:rPr>
              <a:t>Formalisms </a:t>
            </a:r>
            <a:r>
              <a:rPr lang="en-US" sz="2800" dirty="0" smtClean="0"/>
              <a:t>allow us to create </a:t>
            </a:r>
            <a:r>
              <a:rPr lang="en-US" sz="2800" dirty="0" smtClean="0">
                <a:solidFill>
                  <a:schemeClr val="accent2"/>
                </a:solidFill>
              </a:rPr>
              <a:t>models</a:t>
            </a:r>
            <a:r>
              <a:rPr lang="en-US" sz="2800" dirty="0" smtClean="0"/>
              <a:t> of the various kinds of linguistic and non-linguistic knowledge.</a:t>
            </a:r>
          </a:p>
          <a:p>
            <a:pPr eaLnBrk="1" hangingPunct="1"/>
            <a:r>
              <a:rPr lang="en-US" sz="2800" dirty="0" smtClean="0">
                <a:solidFill>
                  <a:schemeClr val="accent2"/>
                </a:solidFill>
              </a:rPr>
              <a:t>Algorithms</a:t>
            </a:r>
            <a:r>
              <a:rPr lang="en-US" sz="2800" dirty="0" smtClean="0"/>
              <a:t> are then used to manipulate representations to create the structures that are needed</a:t>
            </a:r>
            <a:endParaRPr lang="en-US" sz="2800" dirty="0" smtClean="0">
              <a:solidFill>
                <a:schemeClr val="accent1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33400" y="4572000"/>
            <a:ext cx="7924800" cy="1524000"/>
            <a:chOff x="336" y="2880"/>
            <a:chExt cx="4992" cy="960"/>
          </a:xfrm>
        </p:grpSpPr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336" y="3216"/>
              <a:ext cx="139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 i="1">
                  <a:latin typeface="Comic Sans MS" pitchFamily="66" charset="0"/>
                </a:rPr>
                <a:t>Input structure</a:t>
              </a:r>
            </a:p>
          </p:txBody>
        </p:sp>
        <p:sp>
          <p:nvSpPr>
            <p:cNvPr id="16393" name="Rectangle 4"/>
            <p:cNvSpPr>
              <a:spLocks noChangeArrowheads="1"/>
            </p:cNvSpPr>
            <p:nvPr/>
          </p:nvSpPr>
          <p:spPr bwMode="auto">
            <a:xfrm>
              <a:off x="2304" y="2880"/>
              <a:ext cx="1008" cy="33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>
                  <a:latin typeface="Comic Sans MS" pitchFamily="66" charset="0"/>
                </a:rPr>
                <a:t>Model</a:t>
              </a:r>
            </a:p>
          </p:txBody>
        </p:sp>
        <p:sp>
          <p:nvSpPr>
            <p:cNvPr id="16394" name="Rectangle 5"/>
            <p:cNvSpPr>
              <a:spLocks noChangeArrowheads="1"/>
            </p:cNvSpPr>
            <p:nvPr/>
          </p:nvSpPr>
          <p:spPr bwMode="auto">
            <a:xfrm>
              <a:off x="2160" y="3456"/>
              <a:ext cx="139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>
                  <a:latin typeface="Comic Sans MS" pitchFamily="66" charset="0"/>
                </a:rPr>
                <a:t>Algorithm</a:t>
              </a:r>
            </a:p>
          </p:txBody>
        </p:sp>
        <p:sp>
          <p:nvSpPr>
            <p:cNvPr id="16395" name="Oval 6"/>
            <p:cNvSpPr>
              <a:spLocks noChangeArrowheads="1"/>
            </p:cNvSpPr>
            <p:nvPr/>
          </p:nvSpPr>
          <p:spPr bwMode="auto">
            <a:xfrm>
              <a:off x="2064" y="3408"/>
              <a:ext cx="1536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Line 7"/>
            <p:cNvSpPr>
              <a:spLocks noChangeShapeType="1"/>
            </p:cNvSpPr>
            <p:nvPr/>
          </p:nvSpPr>
          <p:spPr bwMode="auto">
            <a:xfrm>
              <a:off x="2784" y="32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Rectangle 9"/>
            <p:cNvSpPr>
              <a:spLocks noChangeArrowheads="1"/>
            </p:cNvSpPr>
            <p:nvPr/>
          </p:nvSpPr>
          <p:spPr bwMode="auto">
            <a:xfrm>
              <a:off x="3936" y="3264"/>
              <a:ext cx="139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 i="1">
                  <a:latin typeface="Comic Sans MS" pitchFamily="66" charset="0"/>
                </a:rPr>
                <a:t>Output structure</a:t>
              </a:r>
            </a:p>
          </p:txBody>
        </p:sp>
        <p:sp>
          <p:nvSpPr>
            <p:cNvPr id="16398" name="Line 10"/>
            <p:cNvSpPr>
              <a:spLocks noChangeShapeType="1"/>
            </p:cNvSpPr>
            <p:nvPr/>
          </p:nvSpPr>
          <p:spPr bwMode="auto">
            <a:xfrm>
              <a:off x="1536" y="355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11"/>
            <p:cNvSpPr>
              <a:spLocks noChangeShapeType="1"/>
            </p:cNvSpPr>
            <p:nvPr/>
          </p:nvSpPr>
          <p:spPr bwMode="auto">
            <a:xfrm>
              <a:off x="3648" y="360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9E4C47F-F86B-40A3-B07F-5031C5E14741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5BC6F4-D276-43F8-B9A1-8AD901879E4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Simple Example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Formalism </a:t>
            </a:r>
            <a:r>
              <a:rPr lang="en-US" dirty="0" smtClean="0"/>
              <a:t>: Finite State Transducer (FST)</a:t>
            </a: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Model </a:t>
            </a:r>
            <a:r>
              <a:rPr lang="en-US" dirty="0" smtClean="0"/>
              <a:t>:  Morphology of Plural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Reg</a:t>
            </a:r>
            <a:r>
              <a:rPr lang="en-US" sz="2400" dirty="0" smtClean="0"/>
              <a:t>-nouns (</a:t>
            </a:r>
            <a:r>
              <a:rPr lang="en-US" sz="2400" i="1" dirty="0" smtClean="0"/>
              <a:t>cat, dog, fox</a:t>
            </a:r>
            <a:r>
              <a:rPr lang="en-US" sz="2400" dirty="0" smtClean="0"/>
              <a:t>…): plural </a:t>
            </a:r>
            <a:r>
              <a:rPr lang="en-US" sz="2400" i="1" dirty="0" smtClean="0"/>
              <a:t>-s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Irreg</a:t>
            </a:r>
            <a:r>
              <a:rPr lang="en-US" sz="2400" dirty="0" smtClean="0"/>
              <a:t>-nouns (</a:t>
            </a:r>
            <a:r>
              <a:rPr lang="en-US" sz="2400" i="1" dirty="0" smtClean="0"/>
              <a:t>goose, mouse,</a:t>
            </a:r>
            <a:r>
              <a:rPr lang="en-US" sz="2400" dirty="0" smtClean="0"/>
              <a:t>…): plural (</a:t>
            </a:r>
            <a:r>
              <a:rPr lang="en-US" sz="2400" i="1" dirty="0" smtClean="0"/>
              <a:t>geese, mice</a:t>
            </a:r>
            <a:r>
              <a:rPr lang="en-US" sz="2400" dirty="0" smtClean="0"/>
              <a:t>,…)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Spelling rules: </a:t>
            </a:r>
            <a:r>
              <a:rPr lang="en-US" sz="2400" dirty="0" smtClean="0"/>
              <a:t>e.g., </a:t>
            </a:r>
            <a:r>
              <a:rPr lang="en-US" sz="2400" dirty="0" err="1" smtClean="0"/>
              <a:t>fox+s</a:t>
            </a:r>
            <a:r>
              <a:rPr lang="en-US" sz="2400" dirty="0" smtClean="0"/>
              <a:t> </a:t>
            </a:r>
            <a:r>
              <a:rPr lang="en-US" sz="2400" dirty="0" smtClean="0"/>
              <a:t>-&gt; foxes </a:t>
            </a: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457200" y="3505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Comic Sans MS" pitchFamily="66" charset="0"/>
              </a:rPr>
              <a:t>Algorithms</a:t>
            </a:r>
            <a:r>
              <a:rPr lang="en-US" sz="3200" dirty="0">
                <a:latin typeface="Comic Sans MS" pitchFamily="66" charset="0"/>
              </a:rPr>
              <a:t>:  Morphological Parsing and Generation (of plural)</a:t>
            </a:r>
            <a:endParaRPr lang="en-US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609600" y="4648200"/>
            <a:ext cx="8153400" cy="1905000"/>
            <a:chOff x="384" y="2880"/>
            <a:chExt cx="5136" cy="1200"/>
          </a:xfrm>
        </p:grpSpPr>
        <p:sp>
          <p:nvSpPr>
            <p:cNvPr id="17417" name="Rectangle 5"/>
            <p:cNvSpPr>
              <a:spLocks noChangeArrowheads="1"/>
            </p:cNvSpPr>
            <p:nvPr/>
          </p:nvSpPr>
          <p:spPr bwMode="auto">
            <a:xfrm>
              <a:off x="384" y="3216"/>
              <a:ext cx="96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 i="1">
                  <a:solidFill>
                    <a:srgbClr val="663300"/>
                  </a:solidFill>
                  <a:latin typeface="Comic Sans MS" pitchFamily="66" charset="0"/>
                </a:rPr>
                <a:t>foxes</a:t>
              </a:r>
            </a:p>
          </p:txBody>
        </p:sp>
        <p:sp>
          <p:nvSpPr>
            <p:cNvPr id="17418" name="Rectangle 7"/>
            <p:cNvSpPr>
              <a:spLocks noChangeArrowheads="1"/>
            </p:cNvSpPr>
            <p:nvPr/>
          </p:nvSpPr>
          <p:spPr bwMode="auto">
            <a:xfrm>
              <a:off x="432" y="2976"/>
              <a:ext cx="76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 i="1">
                  <a:solidFill>
                    <a:srgbClr val="33CC33"/>
                  </a:solidFill>
                  <a:latin typeface="Comic Sans MS" pitchFamily="66" charset="0"/>
                </a:rPr>
                <a:t>cat</a:t>
              </a:r>
            </a:p>
          </p:txBody>
        </p:sp>
        <p:sp>
          <p:nvSpPr>
            <p:cNvPr id="17419" name="Rectangle 10"/>
            <p:cNvSpPr>
              <a:spLocks noChangeArrowheads="1"/>
            </p:cNvSpPr>
            <p:nvPr/>
          </p:nvSpPr>
          <p:spPr bwMode="auto">
            <a:xfrm>
              <a:off x="2304" y="2880"/>
              <a:ext cx="960" cy="28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Model</a:t>
              </a:r>
            </a:p>
          </p:txBody>
        </p:sp>
        <p:sp>
          <p:nvSpPr>
            <p:cNvPr id="17420" name="Rectangle 11"/>
            <p:cNvSpPr>
              <a:spLocks noChangeArrowheads="1"/>
            </p:cNvSpPr>
            <p:nvPr/>
          </p:nvSpPr>
          <p:spPr bwMode="auto">
            <a:xfrm>
              <a:off x="2064" y="3456"/>
              <a:ext cx="139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Algorithm</a:t>
              </a:r>
            </a:p>
          </p:txBody>
        </p:sp>
        <p:sp>
          <p:nvSpPr>
            <p:cNvPr id="17421" name="Oval 12"/>
            <p:cNvSpPr>
              <a:spLocks noChangeArrowheads="1"/>
            </p:cNvSpPr>
            <p:nvPr/>
          </p:nvSpPr>
          <p:spPr bwMode="auto">
            <a:xfrm>
              <a:off x="1872" y="3360"/>
              <a:ext cx="1728" cy="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2736" y="316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984" y="2976"/>
              <a:ext cx="15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>
                  <a:solidFill>
                    <a:srgbClr val="33CC33"/>
                  </a:solidFill>
                  <a:latin typeface="Comic Sans MS" pitchFamily="66" charset="0"/>
                </a:rPr>
                <a:t>cat +SG</a:t>
              </a:r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984" y="3504"/>
              <a:ext cx="148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>
                  <a:solidFill>
                    <a:srgbClr val="CC0066"/>
                  </a:solidFill>
                  <a:latin typeface="Comic Sans MS" pitchFamily="66" charset="0"/>
                </a:rPr>
                <a:t>mouse +PL</a:t>
              </a:r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384" y="3408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 i="1">
                  <a:solidFill>
                    <a:srgbClr val="CC0066"/>
                  </a:solidFill>
                  <a:latin typeface="Comic Sans MS" pitchFamily="66" charset="0"/>
                </a:rPr>
                <a:t>mice</a:t>
              </a:r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3984" y="3264"/>
              <a:ext cx="120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>
                  <a:solidFill>
                    <a:srgbClr val="663300"/>
                  </a:solidFill>
                  <a:latin typeface="Comic Sans MS" pitchFamily="66" charset="0"/>
                </a:rPr>
                <a:t>fox +PL</a:t>
              </a:r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84" y="3600"/>
              <a:ext cx="86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 i="1">
                  <a:solidFill>
                    <a:srgbClr val="FF9900"/>
                  </a:solidFill>
                  <a:latin typeface="Comic Sans MS" pitchFamily="66" charset="0"/>
                </a:rPr>
                <a:t>goose</a:t>
              </a:r>
            </a:p>
          </p:txBody>
        </p:sp>
        <p:sp>
          <p:nvSpPr>
            <p:cNvPr id="17428" name="Rectangle 20"/>
            <p:cNvSpPr>
              <a:spLocks noChangeArrowheads="1"/>
            </p:cNvSpPr>
            <p:nvPr/>
          </p:nvSpPr>
          <p:spPr bwMode="auto">
            <a:xfrm>
              <a:off x="3984" y="3696"/>
              <a:ext cx="15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b="1">
                  <a:solidFill>
                    <a:srgbClr val="FF9900"/>
                  </a:solidFill>
                  <a:latin typeface="Comic Sans MS" pitchFamily="66" charset="0"/>
                </a:rPr>
                <a:t>goose +SG</a:t>
              </a:r>
            </a:p>
          </p:txBody>
        </p:sp>
        <p:sp>
          <p:nvSpPr>
            <p:cNvPr id="17429" name="Line 22"/>
            <p:cNvSpPr>
              <a:spLocks noChangeShapeType="1"/>
            </p:cNvSpPr>
            <p:nvPr/>
          </p:nvSpPr>
          <p:spPr bwMode="auto">
            <a:xfrm>
              <a:off x="912" y="3120"/>
              <a:ext cx="110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24"/>
            <p:cNvSpPr>
              <a:spLocks noChangeShapeType="1"/>
            </p:cNvSpPr>
            <p:nvPr/>
          </p:nvSpPr>
          <p:spPr bwMode="auto">
            <a:xfrm flipV="1">
              <a:off x="3600" y="3456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26"/>
            <p:cNvSpPr>
              <a:spLocks noChangeShapeType="1"/>
            </p:cNvSpPr>
            <p:nvPr/>
          </p:nvSpPr>
          <p:spPr bwMode="auto">
            <a:xfrm>
              <a:off x="3600" y="36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8"/>
            <p:cNvSpPr>
              <a:spLocks noChangeShapeType="1"/>
            </p:cNvSpPr>
            <p:nvPr/>
          </p:nvSpPr>
          <p:spPr bwMode="auto">
            <a:xfrm>
              <a:off x="3504" y="3744"/>
              <a:ext cx="52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29"/>
            <p:cNvSpPr>
              <a:spLocks noChangeShapeType="1"/>
            </p:cNvSpPr>
            <p:nvPr/>
          </p:nvSpPr>
          <p:spPr bwMode="auto">
            <a:xfrm>
              <a:off x="1056" y="3408"/>
              <a:ext cx="81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30"/>
            <p:cNvSpPr>
              <a:spLocks noChangeShapeType="1"/>
            </p:cNvSpPr>
            <p:nvPr/>
          </p:nvSpPr>
          <p:spPr bwMode="auto">
            <a:xfrm>
              <a:off x="1056" y="3600"/>
              <a:ext cx="81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31"/>
            <p:cNvSpPr>
              <a:spLocks noChangeShapeType="1"/>
            </p:cNvSpPr>
            <p:nvPr/>
          </p:nvSpPr>
          <p:spPr bwMode="auto">
            <a:xfrm flipV="1">
              <a:off x="1056" y="3744"/>
              <a:ext cx="8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32"/>
            <p:cNvSpPr>
              <a:spLocks noChangeShapeType="1"/>
            </p:cNvSpPr>
            <p:nvPr/>
          </p:nvSpPr>
          <p:spPr bwMode="auto">
            <a:xfrm flipV="1">
              <a:off x="3456" y="3216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36EAC24-1393-48B9-A9BE-10B861847EA2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F9CD0A-6EDB-4C45-A644-507D1072349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467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Knowledge-Formalisms Map</a:t>
            </a:r>
            <a:br>
              <a:rPr lang="en-US" sz="4000" smtClean="0"/>
            </a:br>
            <a:r>
              <a:rPr lang="en-US" sz="3200" smtClean="0"/>
              <a:t>(no ambiguity / no uncertainty)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4495800"/>
            <a:ext cx="3276600" cy="914400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(First-Order Logics)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4318000" y="3454400"/>
            <a:ext cx="4597400" cy="914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(e.g., Context-Free Grammars)</a:t>
            </a: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omic Sans MS" pitchFamily="66" charset="0"/>
            </a:endParaRP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4267200" y="1752600"/>
            <a:ext cx="3886200" cy="1371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(FiniteStateAutomata,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FiniteStateTransducers)</a:t>
            </a:r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 flipH="1" flipV="1">
            <a:off x="2514600" y="2209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533400" y="19050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Morphology</a:t>
            </a:r>
          </a:p>
        </p:txBody>
      </p:sp>
      <p:sp>
        <p:nvSpPr>
          <p:cNvPr id="18443" name="Rectangle 12"/>
          <p:cNvSpPr>
            <a:spLocks noChangeArrowheads="1"/>
          </p:cNvSpPr>
          <p:nvPr/>
        </p:nvSpPr>
        <p:spPr bwMode="auto">
          <a:xfrm>
            <a:off x="685800" y="28194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Syntax</a:t>
            </a:r>
          </a:p>
        </p:txBody>
      </p:sp>
      <p:sp>
        <p:nvSpPr>
          <p:cNvPr id="18444" name="Rectangle 13"/>
          <p:cNvSpPr>
            <a:spLocks noChangeArrowheads="1"/>
          </p:cNvSpPr>
          <p:nvPr/>
        </p:nvSpPr>
        <p:spPr bwMode="auto">
          <a:xfrm>
            <a:off x="533400" y="4572000"/>
            <a:ext cx="2209800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533400" y="36576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Semantics</a:t>
            </a:r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H="1" flipV="1">
            <a:off x="1981200" y="3048000"/>
            <a:ext cx="2438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 flipH="1" flipV="1">
            <a:off x="2209800" y="4038600"/>
            <a:ext cx="2286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 flipH="1">
            <a:off x="2743200" y="4876800"/>
            <a:ext cx="1752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209800" y="2286000"/>
            <a:ext cx="2209800" cy="2895600"/>
            <a:chOff x="1392" y="1440"/>
            <a:chExt cx="1392" cy="1824"/>
          </a:xfrm>
        </p:grpSpPr>
        <p:sp>
          <p:nvSpPr>
            <p:cNvPr id="18452" name="Line 9"/>
            <p:cNvSpPr>
              <a:spLocks noChangeShapeType="1"/>
            </p:cNvSpPr>
            <p:nvPr/>
          </p:nvSpPr>
          <p:spPr bwMode="auto">
            <a:xfrm flipH="1">
              <a:off x="1392" y="1440"/>
              <a:ext cx="129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Line 10"/>
            <p:cNvSpPr>
              <a:spLocks noChangeShapeType="1"/>
            </p:cNvSpPr>
            <p:nvPr/>
          </p:nvSpPr>
          <p:spPr bwMode="auto">
            <a:xfrm flipH="1">
              <a:off x="1728" y="1440"/>
              <a:ext cx="96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16"/>
            <p:cNvSpPr>
              <a:spLocks noChangeShapeType="1"/>
            </p:cNvSpPr>
            <p:nvPr/>
          </p:nvSpPr>
          <p:spPr bwMode="auto">
            <a:xfrm flipH="1">
              <a:off x="1392" y="2496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Line 19"/>
            <p:cNvSpPr>
              <a:spLocks noChangeShapeType="1"/>
            </p:cNvSpPr>
            <p:nvPr/>
          </p:nvSpPr>
          <p:spPr bwMode="auto">
            <a:xfrm flipH="1">
              <a:off x="1680" y="2496"/>
              <a:ext cx="1104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0" name="Rectangle 20"/>
          <p:cNvSpPr>
            <a:spLocks noChangeArrowheads="1"/>
          </p:cNvSpPr>
          <p:nvPr/>
        </p:nvSpPr>
        <p:spPr bwMode="auto">
          <a:xfrm>
            <a:off x="4876800" y="5562600"/>
            <a:ext cx="1981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AI planners </a:t>
            </a:r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 flipH="1" flipV="1">
            <a:off x="2743200" y="5486400"/>
            <a:ext cx="2133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922A911-13F2-41B1-8DE0-2F206E9165C0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Today </a:t>
            </a:r>
            <a:r>
              <a:rPr lang="en-US" dirty="0" smtClean="0"/>
              <a:t>Sep 4</a:t>
            </a:r>
            <a:endParaRPr lang="en-US" dirty="0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Overview of the field</a:t>
            </a:r>
          </a:p>
          <a:p>
            <a:pPr eaLnBrk="1" hangingPunct="1"/>
            <a:r>
              <a:rPr lang="en-US" dirty="0" smtClean="0"/>
              <a:t>Overview of course </a:t>
            </a:r>
          </a:p>
          <a:p>
            <a:pPr lvl="1" eaLnBrk="1" hangingPunct="1"/>
            <a:r>
              <a:rPr lang="en-US" dirty="0" smtClean="0"/>
              <a:t>Background knowledge</a:t>
            </a:r>
          </a:p>
          <a:p>
            <a:pPr lvl="1" eaLnBrk="1" hangingPunct="1"/>
            <a:r>
              <a:rPr lang="en-US" dirty="0" smtClean="0"/>
              <a:t>Topics</a:t>
            </a:r>
          </a:p>
          <a:p>
            <a:pPr lvl="1" eaLnBrk="1" hangingPunct="1"/>
            <a:r>
              <a:rPr lang="en-US" dirty="0" smtClean="0"/>
              <a:t>Activities and Grading</a:t>
            </a:r>
          </a:p>
          <a:p>
            <a:pPr lvl="1" eaLnBrk="1" hangingPunct="1"/>
            <a:r>
              <a:rPr lang="en-US" dirty="0" smtClean="0"/>
              <a:t>Administrative Stuff</a:t>
            </a:r>
          </a:p>
          <a:p>
            <a:pPr eaLnBrk="1" hangingPunct="1"/>
            <a:r>
              <a:rPr lang="en-US" dirty="0" smtClean="0"/>
              <a:t>Introductions </a:t>
            </a:r>
            <a:r>
              <a:rPr lang="en-US" sz="2800" i="1" dirty="0" smtClean="0"/>
              <a:t>(if time left)</a:t>
            </a:r>
            <a:endParaRPr lang="en-US" i="1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C26CDB3-A353-4176-B69E-5476D920AFB0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2341D4-EC67-4BC2-A2CD-B51756DF6A6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1066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Transducers</a:t>
            </a:r>
            <a:r>
              <a:rPr lang="en-US" smtClean="0"/>
              <a:t>: take one kind of structure as input and output another.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914400" y="45720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State-space search</a:t>
            </a:r>
            <a:r>
              <a:rPr lang="en-US" sz="3200">
                <a:latin typeface="Comic Sans MS" pitchFamily="66" charset="0"/>
              </a:rPr>
              <a:t> with </a:t>
            </a: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dynamic programming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mic Sans MS" pitchFamily="66" charset="0"/>
              </a:rPr>
              <a:t>Need to deal with </a:t>
            </a:r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ambiguity</a:t>
            </a:r>
            <a:r>
              <a:rPr lang="en-US" sz="3200">
                <a:latin typeface="Comic Sans MS" pitchFamily="66" charset="0"/>
              </a:rPr>
              <a:t>.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62000" y="2667000"/>
            <a:ext cx="7239000" cy="838200"/>
            <a:chOff x="480" y="1680"/>
            <a:chExt cx="4560" cy="528"/>
          </a:xfrm>
        </p:grpSpPr>
        <p:sp>
          <p:nvSpPr>
            <p:cNvPr id="19470" name="Rectangle 5"/>
            <p:cNvSpPr>
              <a:spLocks noChangeArrowheads="1"/>
            </p:cNvSpPr>
            <p:nvPr/>
          </p:nvSpPr>
          <p:spPr bwMode="auto">
            <a:xfrm>
              <a:off x="480" y="1824"/>
              <a:ext cx="57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Text</a:t>
              </a:r>
            </a:p>
          </p:txBody>
        </p:sp>
        <p:sp>
          <p:nvSpPr>
            <p:cNvPr id="19471" name="Rectangle 6"/>
            <p:cNvSpPr>
              <a:spLocks noChangeArrowheads="1"/>
            </p:cNvSpPr>
            <p:nvPr/>
          </p:nvSpPr>
          <p:spPr bwMode="auto">
            <a:xfrm>
              <a:off x="1344" y="1680"/>
              <a:ext cx="139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Morphological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Structure</a:t>
              </a:r>
            </a:p>
          </p:txBody>
        </p:sp>
        <p:sp>
          <p:nvSpPr>
            <p:cNvPr id="19472" name="Rectangle 7"/>
            <p:cNvSpPr>
              <a:spLocks noChangeArrowheads="1"/>
            </p:cNvSpPr>
            <p:nvPr/>
          </p:nvSpPr>
          <p:spPr bwMode="auto">
            <a:xfrm>
              <a:off x="2928" y="1680"/>
              <a:ext cx="105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Syntactic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Structure</a:t>
              </a:r>
            </a:p>
          </p:txBody>
        </p:sp>
        <p:sp>
          <p:nvSpPr>
            <p:cNvPr id="19473" name="Rectangle 8"/>
            <p:cNvSpPr>
              <a:spLocks noChangeArrowheads="1"/>
            </p:cNvSpPr>
            <p:nvPr/>
          </p:nvSpPr>
          <p:spPr bwMode="auto">
            <a:xfrm>
              <a:off x="4464" y="1728"/>
              <a:ext cx="57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… …</a:t>
              </a:r>
            </a:p>
          </p:txBody>
        </p:sp>
        <p:sp>
          <p:nvSpPr>
            <p:cNvPr id="19474" name="Line 9"/>
            <p:cNvSpPr>
              <a:spLocks noChangeShapeType="1"/>
            </p:cNvSpPr>
            <p:nvPr/>
          </p:nvSpPr>
          <p:spPr bwMode="auto">
            <a:xfrm>
              <a:off x="1056" y="19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10"/>
            <p:cNvSpPr>
              <a:spLocks noChangeShapeType="1"/>
            </p:cNvSpPr>
            <p:nvPr/>
          </p:nvSpPr>
          <p:spPr bwMode="auto">
            <a:xfrm>
              <a:off x="2688" y="19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11"/>
            <p:cNvSpPr>
              <a:spLocks noChangeShapeType="1"/>
            </p:cNvSpPr>
            <p:nvPr/>
          </p:nvSpPr>
          <p:spPr bwMode="auto">
            <a:xfrm>
              <a:off x="3984" y="19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752600" y="3429000"/>
            <a:ext cx="5562600" cy="1028700"/>
            <a:chOff x="1104" y="2160"/>
            <a:chExt cx="3504" cy="648"/>
          </a:xfrm>
        </p:grpSpPr>
        <p:sp>
          <p:nvSpPr>
            <p:cNvPr id="19466" name="Line 12"/>
            <p:cNvSpPr>
              <a:spLocks noChangeShapeType="1"/>
            </p:cNvSpPr>
            <p:nvPr/>
          </p:nvSpPr>
          <p:spPr bwMode="auto">
            <a:xfrm>
              <a:off x="1200" y="2400"/>
              <a:ext cx="3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13"/>
            <p:cNvSpPr>
              <a:spLocks noChangeShapeType="1"/>
            </p:cNvSpPr>
            <p:nvPr/>
          </p:nvSpPr>
          <p:spPr bwMode="auto">
            <a:xfrm>
              <a:off x="1104" y="2592"/>
              <a:ext cx="3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arrow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Text Box 14"/>
            <p:cNvSpPr txBox="1">
              <a:spLocks noChangeArrowheads="1"/>
            </p:cNvSpPr>
            <p:nvPr/>
          </p:nvSpPr>
          <p:spPr bwMode="auto">
            <a:xfrm>
              <a:off x="2352" y="2160"/>
              <a:ext cx="7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/>
                <a:t>parsing</a:t>
              </a:r>
            </a:p>
          </p:txBody>
        </p:sp>
        <p:sp>
          <p:nvSpPr>
            <p:cNvPr id="19469" name="Text Box 15"/>
            <p:cNvSpPr txBox="1">
              <a:spLocks noChangeArrowheads="1"/>
            </p:cNvSpPr>
            <p:nvPr/>
          </p:nvSpPr>
          <p:spPr bwMode="auto">
            <a:xfrm>
              <a:off x="2296" y="2520"/>
              <a:ext cx="9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/>
                <a:t>generation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8E1A188-2AF9-4FC7-A9D8-0E0909EE72FB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2847DB-8DBD-4D9D-A972-6B05568D8D3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Ambiguity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What is it? When for some input there are multiple alternative interpretations</a:t>
            </a:r>
            <a:r>
              <a:rPr lang="en-US" sz="4000" dirty="0" smtClean="0"/>
              <a:t> 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762000" y="28956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Example: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2514600" y="2819400"/>
            <a:ext cx="365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“</a:t>
            </a:r>
            <a:r>
              <a:rPr lang="en-US" sz="2800" dirty="0">
                <a:solidFill>
                  <a:schemeClr val="accent2"/>
                </a:solidFill>
                <a:latin typeface="Comic Sans MS" pitchFamily="66" charset="0"/>
              </a:rPr>
              <a:t>I made her duck”</a:t>
            </a:r>
          </a:p>
        </p:txBody>
      </p:sp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304800" y="3505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omic Sans MS" pitchFamily="66" charset="0"/>
              </a:rPr>
              <a:t>How many interpretations</a:t>
            </a:r>
            <a:r>
              <a:rPr lang="en-US" sz="4000" dirty="0">
                <a:latin typeface="Comic Sans MS" pitchFamily="66" charset="0"/>
              </a:rPr>
              <a:t> ?</a:t>
            </a:r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304800" y="419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>
                <a:latin typeface="Comic Sans MS" pitchFamily="66" charset="0"/>
              </a:rPr>
              <a:t>duck</a:t>
            </a:r>
            <a:r>
              <a:rPr lang="en-US" sz="2400" dirty="0">
                <a:latin typeface="Comic Sans MS" pitchFamily="66" charset="0"/>
              </a:rPr>
              <a:t> : verb (…., ….) / noun (bird, cotton fabric)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>
                <a:latin typeface="Comic Sans MS" pitchFamily="66" charset="0"/>
              </a:rPr>
              <a:t>her</a:t>
            </a:r>
            <a:r>
              <a:rPr lang="en-US" sz="2400" dirty="0">
                <a:latin typeface="Comic Sans MS" pitchFamily="66" charset="0"/>
              </a:rPr>
              <a:t> : dative pronoun/ possessive adjective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>
                <a:latin typeface="Comic Sans MS" pitchFamily="66" charset="0"/>
              </a:rPr>
              <a:t>make</a:t>
            </a:r>
            <a:r>
              <a:rPr lang="en-US" sz="2400" dirty="0">
                <a:latin typeface="Comic Sans MS" pitchFamily="66" charset="0"/>
              </a:rPr>
              <a:t> : create / cook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>
                <a:latin typeface="Comic Sans MS" pitchFamily="66" charset="0"/>
              </a:rPr>
              <a:t>make</a:t>
            </a:r>
            <a:r>
              <a:rPr lang="en-US" sz="2400" dirty="0">
                <a:latin typeface="Comic Sans MS" pitchFamily="66" charset="0"/>
              </a:rPr>
              <a:t> : transitive (single direct obj.) / </a:t>
            </a:r>
            <a:r>
              <a:rPr lang="en-US" sz="2400" dirty="0" err="1">
                <a:latin typeface="Comic Sans MS" pitchFamily="66" charset="0"/>
              </a:rPr>
              <a:t>ditransitive</a:t>
            </a:r>
            <a:r>
              <a:rPr lang="en-US" sz="2400" dirty="0">
                <a:latin typeface="Comic Sans MS" pitchFamily="66" charset="0"/>
              </a:rPr>
              <a:t> (two </a:t>
            </a:r>
            <a:r>
              <a:rPr lang="en-US" sz="2400" dirty="0" err="1">
                <a:latin typeface="Comic Sans MS" pitchFamily="66" charset="0"/>
              </a:rPr>
              <a:t>objs</a:t>
            </a:r>
            <a:r>
              <a:rPr lang="en-US" sz="2400" dirty="0">
                <a:latin typeface="Comic Sans MS" pitchFamily="66" charset="0"/>
              </a:rPr>
              <a:t>) / cause (direct obj. + verb)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10E35F4-DA5B-4EC9-ABDB-9BCF2E7FC12C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400A81-BF99-482F-8ED7-FEC5E6B6FFD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Some Key Disambiguation Tasks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2057400"/>
            <a:ext cx="6553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duck</a:t>
            </a:r>
            <a:r>
              <a:rPr lang="en-US" sz="2800">
                <a:latin typeface="Comic Sans MS" pitchFamily="66" charset="0"/>
              </a:rPr>
              <a:t> : verb / noun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800" b="1">
              <a:latin typeface="Comic Sans MS" pitchFamily="66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make</a:t>
            </a:r>
            <a:r>
              <a:rPr lang="en-US" sz="2800">
                <a:latin typeface="Comic Sans MS" pitchFamily="66" charset="0"/>
              </a:rPr>
              <a:t> : create / cook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800">
              <a:latin typeface="Comic Sans MS" pitchFamily="66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her</a:t>
            </a:r>
            <a:r>
              <a:rPr lang="en-US" sz="2800">
                <a:latin typeface="Comic Sans MS" pitchFamily="66" charset="0"/>
              </a:rPr>
              <a:t> : dative pronoun / possessive adjective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800" b="1">
              <a:latin typeface="Comic Sans MS" pitchFamily="66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make</a:t>
            </a:r>
            <a:r>
              <a:rPr lang="en-US" sz="2800">
                <a:latin typeface="Comic Sans MS" pitchFamily="66" charset="0"/>
              </a:rPr>
              <a:t> : transitive (single direct obj.) / ditransitive (two objs) / cause (direct obj. + verb)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>
              <a:latin typeface="Comic Sans MS" pitchFamily="66" charset="0"/>
            </a:endParaRP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4572000" y="1828800"/>
            <a:ext cx="327660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Part-of-speech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tagging</a:t>
            </a:r>
            <a:endParaRPr lang="en-US" sz="28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6172200" y="4419600"/>
            <a:ext cx="281940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Syntactic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Disambiguation</a:t>
            </a:r>
            <a:endParaRPr lang="en-US" sz="28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5194300" y="2870200"/>
            <a:ext cx="335280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Word Sense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Disambiguation</a:t>
            </a:r>
            <a:endParaRPr lang="en-US" sz="28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 flipH="1">
            <a:off x="3962400" y="2362200"/>
            <a:ext cx="6096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 flipH="1">
            <a:off x="4419600" y="3276600"/>
            <a:ext cx="762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 flipH="1">
            <a:off x="6019800" y="5334000"/>
            <a:ext cx="38100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 flipH="1" flipV="1">
            <a:off x="5257800" y="4267200"/>
            <a:ext cx="9144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9B1CD1A-6174-4E27-A870-8459FB74E775}" type="datetime1">
              <a:rPr lang="en-US"/>
              <a:pPr/>
              <a:t>9/4/2014</a:t>
            </a:fld>
            <a:endParaRPr 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CPSC503 Winter 2009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6C18CD-A7D8-41D0-8E88-0CEA40CA3F8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Sequence Labeling Task (POS Tagging)</a:t>
            </a:r>
            <a:endParaRPr lang="en-US" sz="3600" dirty="0" smtClean="0"/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514600"/>
            <a:ext cx="7772400" cy="1447800"/>
          </a:xfrm>
        </p:spPr>
        <p:txBody>
          <a:bodyPr/>
          <a:lstStyle/>
          <a:p>
            <a:pPr eaLnBrk="1" hangingPunct="1"/>
            <a:r>
              <a:rPr lang="en-US" smtClean="0"/>
              <a:t>Brainpower_NN ,_, not_RB physical_JJ plant_NN ,_, is_VBZ now_RB a_DT firm_NN 's_POS chief_JJ asset_NN ._.</a:t>
            </a:r>
          </a:p>
        </p:txBody>
      </p:sp>
      <p:sp>
        <p:nvSpPr>
          <p:cNvPr id="523269" name="Rectangle 5"/>
          <p:cNvSpPr>
            <a:spLocks noChangeArrowheads="1"/>
          </p:cNvSpPr>
          <p:nvPr/>
        </p:nvSpPr>
        <p:spPr bwMode="auto">
          <a:xfrm>
            <a:off x="0" y="42672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Tag meanings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NNP </a:t>
            </a:r>
            <a:r>
              <a:rPr lang="en-US" sz="2800">
                <a:latin typeface="Comic Sans MS" pitchFamily="66" charset="0"/>
              </a:rPr>
              <a:t>(Proper N sing),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RB </a:t>
            </a:r>
            <a:r>
              <a:rPr lang="en-US" sz="2800">
                <a:latin typeface="Comic Sans MS" pitchFamily="66" charset="0"/>
              </a:rPr>
              <a:t>(Adv),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JJ </a:t>
            </a:r>
            <a:r>
              <a:rPr lang="en-US" sz="2800">
                <a:latin typeface="Comic Sans MS" pitchFamily="66" charset="0"/>
              </a:rPr>
              <a:t>(Adj),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NN </a:t>
            </a:r>
            <a:r>
              <a:rPr lang="en-US" sz="2800">
                <a:latin typeface="Comic Sans MS" pitchFamily="66" charset="0"/>
              </a:rPr>
              <a:t>(N sing. or mass),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VBZ </a:t>
            </a:r>
            <a:r>
              <a:rPr lang="en-US" sz="2800">
                <a:latin typeface="Comic Sans MS" pitchFamily="66" charset="0"/>
              </a:rPr>
              <a:t>(V 3sg pres),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DT </a:t>
            </a:r>
            <a:r>
              <a:rPr lang="en-US" sz="2800">
                <a:latin typeface="Comic Sans MS" pitchFamily="66" charset="0"/>
              </a:rPr>
              <a:t>(Determiner),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POS </a:t>
            </a:r>
            <a:r>
              <a:rPr lang="en-US" sz="2800">
                <a:latin typeface="Comic Sans MS" pitchFamily="66" charset="0"/>
              </a:rPr>
              <a:t>(Possessive ending), 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. </a:t>
            </a:r>
            <a:r>
              <a:rPr lang="en-US" sz="2800">
                <a:latin typeface="Comic Sans MS" pitchFamily="66" charset="0"/>
              </a:rPr>
              <a:t>(sentence-final punct)</a:t>
            </a: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0" y="22860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Output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914400"/>
            <a:ext cx="8763000" cy="1828800"/>
            <a:chOff x="0" y="576"/>
            <a:chExt cx="5520" cy="1152"/>
          </a:xfrm>
        </p:grpSpPr>
        <p:sp>
          <p:nvSpPr>
            <p:cNvPr id="20490" name="Rectangle 4"/>
            <p:cNvSpPr>
              <a:spLocks noChangeArrowheads="1"/>
            </p:cNvSpPr>
            <p:nvPr/>
          </p:nvSpPr>
          <p:spPr bwMode="auto">
            <a:xfrm>
              <a:off x="624" y="816"/>
              <a:ext cx="4896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Brainpower, not physical plant, is now a firm's chief asset.</a:t>
              </a:r>
            </a:p>
          </p:txBody>
        </p:sp>
        <p:sp>
          <p:nvSpPr>
            <p:cNvPr id="20491" name="Rectangle 6"/>
            <p:cNvSpPr>
              <a:spLocks noChangeArrowheads="1"/>
            </p:cNvSpPr>
            <p:nvPr/>
          </p:nvSpPr>
          <p:spPr bwMode="auto">
            <a:xfrm>
              <a:off x="0" y="576"/>
              <a:ext cx="115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800" i="1">
                  <a:solidFill>
                    <a:schemeClr val="accent2"/>
                  </a:solidFill>
                  <a:latin typeface="Comic Sans MS" pitchFamily="66" charset="0"/>
                </a:rPr>
                <a:t>Input</a:t>
              </a:r>
            </a:p>
          </p:txBody>
        </p:sp>
        <p:sp>
          <p:nvSpPr>
            <p:cNvPr id="20492" name="Line 8"/>
            <p:cNvSpPr>
              <a:spLocks noChangeShapeType="1"/>
            </p:cNvSpPr>
            <p:nvPr/>
          </p:nvSpPr>
          <p:spPr bwMode="auto">
            <a:xfrm>
              <a:off x="2976" y="1248"/>
              <a:ext cx="0" cy="384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8278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build="p"/>
      <p:bldP spid="5232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4A3F96-1EB6-4C15-A88F-FC9BEFF86E22}" type="datetime1">
              <a:rPr lang="en-US" smtClean="0"/>
              <a:t>9/4/2014</a:t>
            </a:fld>
            <a:endParaRPr 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2012</a:t>
            </a:r>
            <a:endParaRPr lang="en-US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CC9E7-6C63-4CA6-9C9B-2B132028E01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Semantic Role Labeling: Example</a:t>
            </a: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3810000" y="16764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CA" sz="2800">
              <a:latin typeface="Comic Sans MS" pitchFamily="66" charset="0"/>
            </a:endParaRPr>
          </a:p>
        </p:txBody>
      </p:sp>
      <p:sp>
        <p:nvSpPr>
          <p:cNvPr id="671748" name="Rectangle 4"/>
          <p:cNvSpPr>
            <a:spLocks noChangeArrowheads="1"/>
          </p:cNvSpPr>
          <p:nvPr/>
        </p:nvSpPr>
        <p:spPr bwMode="auto">
          <a:xfrm>
            <a:off x="457200" y="2971800"/>
            <a:ext cx="7848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Comic Sans MS" pitchFamily="66" charset="0"/>
              </a:rPr>
              <a:t>In 1979 , </a:t>
            </a:r>
            <a:r>
              <a:rPr lang="en-US" sz="2400">
                <a:solidFill>
                  <a:srgbClr val="A50021"/>
                </a:solidFill>
                <a:latin typeface="Comic Sans MS" pitchFamily="66" charset="0"/>
              </a:rPr>
              <a:t>singer Nancy Wilson</a:t>
            </a:r>
            <a:r>
              <a:rPr lang="en-US" sz="2400">
                <a:latin typeface="Comic Sans MS" pitchFamily="66" charset="0"/>
              </a:rPr>
              <a:t> HIRED 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him</a:t>
            </a:r>
            <a:r>
              <a:rPr lang="en-US" sz="2400">
                <a:latin typeface="Comic Sans MS" pitchFamily="66" charset="0"/>
              </a:rPr>
              <a:t> </a:t>
            </a:r>
            <a:r>
              <a:rPr lang="en-US" sz="2400">
                <a:solidFill>
                  <a:srgbClr val="008000"/>
                </a:solidFill>
                <a:latin typeface="Comic Sans MS" pitchFamily="66" charset="0"/>
              </a:rPr>
              <a:t>to open her nightclub act</a:t>
            </a:r>
            <a:r>
              <a:rPr lang="en-US" sz="2400">
                <a:latin typeface="Comic Sans MS" pitchFamily="66" charset="0"/>
              </a:rPr>
              <a:t> 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solidFill>
                  <a:srgbClr val="A50021"/>
                </a:solidFill>
                <a:latin typeface="Comic Sans MS" pitchFamily="66" charset="0"/>
              </a:rPr>
              <a:t>Castro</a:t>
            </a:r>
            <a:r>
              <a:rPr lang="en-US" sz="2400">
                <a:latin typeface="Comic Sans MS" pitchFamily="66" charset="0"/>
              </a:rPr>
              <a:t> has swallowed his doubts and HIRED 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Valenzuela</a:t>
            </a:r>
            <a:r>
              <a:rPr lang="en-US" sz="2400">
                <a:latin typeface="Comic Sans MS" pitchFamily="66" charset="0"/>
              </a:rPr>
              <a:t> as </a:t>
            </a:r>
            <a:r>
              <a:rPr lang="en-US" sz="2400">
                <a:solidFill>
                  <a:srgbClr val="FF9933"/>
                </a:solidFill>
                <a:latin typeface="Comic Sans MS" pitchFamily="66" charset="0"/>
              </a:rPr>
              <a:t>a cook</a:t>
            </a:r>
            <a:r>
              <a:rPr lang="en-US" sz="2400">
                <a:latin typeface="Comic Sans MS" pitchFamily="66" charset="0"/>
              </a:rPr>
              <a:t> in his small restaurant 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latin typeface="Comic Sans MS" pitchFamily="66" charset="0"/>
            </a:endParaRPr>
          </a:p>
        </p:txBody>
      </p:sp>
      <p:sp>
        <p:nvSpPr>
          <p:cNvPr id="25608" name="Rectangle 69"/>
          <p:cNvSpPr>
            <a:spLocks noChangeArrowheads="1"/>
          </p:cNvSpPr>
          <p:nvPr/>
        </p:nvSpPr>
        <p:spPr bwMode="auto">
          <a:xfrm>
            <a:off x="1524000" y="1905000"/>
            <a:ext cx="1709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Comic Sans MS" pitchFamily="66" charset="0"/>
              </a:rPr>
              <a:t>Employer</a:t>
            </a:r>
          </a:p>
        </p:txBody>
      </p:sp>
      <p:sp>
        <p:nvSpPr>
          <p:cNvPr id="25609" name="Rectangle 70"/>
          <p:cNvSpPr>
            <a:spLocks noChangeArrowheads="1"/>
          </p:cNvSpPr>
          <p:nvPr/>
        </p:nvSpPr>
        <p:spPr bwMode="auto">
          <a:xfrm>
            <a:off x="3429000" y="1905000"/>
            <a:ext cx="173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Employee</a:t>
            </a:r>
          </a:p>
        </p:txBody>
      </p:sp>
      <p:sp>
        <p:nvSpPr>
          <p:cNvPr id="25610" name="Rectangle 71"/>
          <p:cNvSpPr>
            <a:spLocks noChangeArrowheads="1"/>
          </p:cNvSpPr>
          <p:nvPr/>
        </p:nvSpPr>
        <p:spPr bwMode="auto">
          <a:xfrm>
            <a:off x="5257800" y="1905000"/>
            <a:ext cx="973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8000"/>
                </a:solidFill>
                <a:latin typeface="Comic Sans MS" pitchFamily="66" charset="0"/>
              </a:rPr>
              <a:t>Task</a:t>
            </a:r>
          </a:p>
        </p:txBody>
      </p:sp>
      <p:sp>
        <p:nvSpPr>
          <p:cNvPr id="25611" name="Rectangle 72"/>
          <p:cNvSpPr>
            <a:spLocks noChangeArrowheads="1"/>
          </p:cNvSpPr>
          <p:nvPr/>
        </p:nvSpPr>
        <p:spPr bwMode="auto">
          <a:xfrm>
            <a:off x="6858000" y="1905000"/>
            <a:ext cx="1471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9933"/>
                </a:solidFill>
                <a:latin typeface="Comic Sans MS" pitchFamily="66" charset="0"/>
              </a:rPr>
              <a:t>Position</a:t>
            </a:r>
          </a:p>
        </p:txBody>
      </p:sp>
      <p:sp>
        <p:nvSpPr>
          <p:cNvPr id="25612" name="Rectangle 73"/>
          <p:cNvSpPr>
            <a:spLocks noChangeArrowheads="1"/>
          </p:cNvSpPr>
          <p:nvPr/>
        </p:nvSpPr>
        <p:spPr bwMode="auto">
          <a:xfrm>
            <a:off x="1219200" y="1524000"/>
            <a:ext cx="7136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Some roles</a:t>
            </a:r>
            <a:r>
              <a:rPr lang="en-US" sz="2800" dirty="0" smtClean="0">
                <a:latin typeface="Comic Sans MS" pitchFamily="66" charset="0"/>
              </a:rPr>
              <a:t>.. (</a:t>
            </a:r>
            <a:r>
              <a:rPr lang="en-US" sz="2800" dirty="0" err="1" smtClean="0">
                <a:latin typeface="Comic Sans MS" pitchFamily="66" charset="0"/>
              </a:rPr>
              <a:t>FrameNet</a:t>
            </a:r>
            <a:r>
              <a:rPr lang="en-US" sz="2800" dirty="0" smtClean="0">
                <a:latin typeface="Comic Sans MS" pitchFamily="66" charset="0"/>
              </a:rPr>
              <a:t> for </a:t>
            </a:r>
            <a:r>
              <a:rPr lang="en-US" sz="2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hiring</a:t>
            </a:r>
            <a:r>
              <a:rPr lang="en-US" sz="2800" dirty="0" smtClean="0">
                <a:latin typeface="Comic Sans MS" pitchFamily="66" charset="0"/>
              </a:rPr>
              <a:t> frame)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25613" name="Rectangle 74"/>
          <p:cNvSpPr>
            <a:spLocks noChangeArrowheads="1"/>
          </p:cNvSpPr>
          <p:nvPr/>
        </p:nvSpPr>
        <p:spPr bwMode="auto">
          <a:xfrm>
            <a:off x="990600" y="1447800"/>
            <a:ext cx="7467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9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BBAF3C4-AADA-4080-949B-6312B2DDC32A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5BF2CF-07BD-4B9F-B4C3-61558EF43E9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Implications of ambiguity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2202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Need </a:t>
            </a:r>
            <a:r>
              <a:rPr lang="en-US" dirty="0" smtClean="0">
                <a:solidFill>
                  <a:schemeClr val="accent2"/>
                </a:solidFill>
              </a:rPr>
              <a:t>probabilistic</a:t>
            </a:r>
            <a:r>
              <a:rPr lang="en-US" dirty="0" smtClean="0"/>
              <a:t> formalisms/models and corresponding algorithms (e.g., Markov Models and Viterbi algorithm</a:t>
            </a:r>
            <a:r>
              <a:rPr lang="en-US" dirty="0" smtClean="0"/>
              <a:t>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Need </a:t>
            </a:r>
            <a:r>
              <a:rPr lang="en-US" dirty="0" smtClean="0">
                <a:solidFill>
                  <a:schemeClr val="accent2"/>
                </a:solidFill>
              </a:rPr>
              <a:t>machine learning</a:t>
            </a:r>
            <a:r>
              <a:rPr lang="en-US" dirty="0" smtClean="0"/>
              <a:t> techniques to learn such </a:t>
            </a:r>
            <a:r>
              <a:rPr lang="en-US" dirty="0" smtClean="0"/>
              <a:t>models: </a:t>
            </a:r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Supervised (e.g., Logistic Regression)</a:t>
            </a:r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Unsupervised (e.g., </a:t>
            </a:r>
            <a:r>
              <a:rPr lang="en-US" dirty="0" smtClean="0">
                <a:solidFill>
                  <a:schemeClr val="accent2"/>
                </a:solidFill>
              </a:rPr>
              <a:t>Expectation Maximization)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13F6EB8-FF00-4D2C-8EEC-5A9E976C2570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9690E-C3CF-4F39-AEFA-FB28CAE5D29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Knowledge-Formalisms Map</a:t>
            </a:r>
            <a:br>
              <a:rPr lang="en-US" smtClean="0"/>
            </a:br>
            <a:r>
              <a:rPr lang="en-US" sz="3200" smtClean="0"/>
              <a:t>(including probabilistic formalisms)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4572000"/>
            <a:ext cx="4724400" cy="914400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Logical formalisms (First-Order Logics, </a:t>
            </a:r>
            <a:r>
              <a:rPr lang="en-US" sz="2400" i="1" smtClean="0">
                <a:solidFill>
                  <a:schemeClr val="accent2"/>
                </a:solidFill>
              </a:rPr>
              <a:t>Prob. Logics</a:t>
            </a:r>
            <a:r>
              <a:rPr lang="en-US" sz="2400" smtClean="0"/>
              <a:t>)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3124200" y="3352800"/>
            <a:ext cx="5029200" cy="965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Rule systems </a:t>
            </a: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(e.g., </a:t>
            </a:r>
            <a:r>
              <a:rPr lang="en-US" sz="2000" i="1">
                <a:solidFill>
                  <a:schemeClr val="accent2"/>
                </a:solidFill>
                <a:latin typeface="Comic Sans MS" pitchFamily="66" charset="0"/>
              </a:rPr>
              <a:t>(Prob.)</a:t>
            </a:r>
            <a:r>
              <a:rPr lang="en-US" sz="2000">
                <a:latin typeface="Comic Sans MS" pitchFamily="66" charset="0"/>
              </a:rPr>
              <a:t> Context-Free Grammars)</a:t>
            </a:r>
          </a:p>
          <a:p>
            <a:pPr marL="342900" indent="-342900">
              <a:spcBef>
                <a:spcPct val="20000"/>
              </a:spcBef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3581400" y="1752600"/>
            <a:ext cx="4572000" cy="1524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State Machines </a:t>
            </a: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400">
              <a:solidFill>
                <a:schemeClr val="accent2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(Finite State Automata,Finite State Transducers, </a:t>
            </a:r>
            <a:r>
              <a:rPr lang="en-US" sz="2000" i="1">
                <a:solidFill>
                  <a:schemeClr val="accent2"/>
                </a:solidFill>
                <a:latin typeface="Comic Sans MS" pitchFamily="66" charset="0"/>
              </a:rPr>
              <a:t>Markov Models</a:t>
            </a:r>
            <a:r>
              <a:rPr lang="en-US" sz="2000">
                <a:latin typeface="Comic Sans MS" pitchFamily="66" charset="0"/>
              </a:rPr>
              <a:t>)</a:t>
            </a:r>
          </a:p>
        </p:txBody>
      </p:sp>
      <p:sp>
        <p:nvSpPr>
          <p:cNvPr id="23561" name="Line 6"/>
          <p:cNvSpPr>
            <a:spLocks noChangeShapeType="1"/>
          </p:cNvSpPr>
          <p:nvPr/>
        </p:nvSpPr>
        <p:spPr bwMode="auto">
          <a:xfrm flipH="1" flipV="1">
            <a:off x="1981200" y="2209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Rectangle 7"/>
          <p:cNvSpPr>
            <a:spLocks noChangeArrowheads="1"/>
          </p:cNvSpPr>
          <p:nvPr/>
        </p:nvSpPr>
        <p:spPr bwMode="auto">
          <a:xfrm>
            <a:off x="0" y="19050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Morphology</a:t>
            </a:r>
          </a:p>
        </p:txBody>
      </p:sp>
      <p:sp>
        <p:nvSpPr>
          <p:cNvPr id="23563" name="Rectangle 8"/>
          <p:cNvSpPr>
            <a:spLocks noChangeArrowheads="1"/>
          </p:cNvSpPr>
          <p:nvPr/>
        </p:nvSpPr>
        <p:spPr bwMode="auto">
          <a:xfrm>
            <a:off x="152400" y="28194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Syntax</a:t>
            </a:r>
          </a:p>
        </p:txBody>
      </p:sp>
      <p:sp>
        <p:nvSpPr>
          <p:cNvPr id="23564" name="Rectangle 9"/>
          <p:cNvSpPr>
            <a:spLocks noChangeArrowheads="1"/>
          </p:cNvSpPr>
          <p:nvPr/>
        </p:nvSpPr>
        <p:spPr bwMode="auto">
          <a:xfrm>
            <a:off x="0" y="4572000"/>
            <a:ext cx="2209800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23565" name="Rectangle 10"/>
          <p:cNvSpPr>
            <a:spLocks noChangeArrowheads="1"/>
          </p:cNvSpPr>
          <p:nvPr/>
        </p:nvSpPr>
        <p:spPr bwMode="auto">
          <a:xfrm>
            <a:off x="0" y="36576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Semantics</a:t>
            </a:r>
          </a:p>
        </p:txBody>
      </p:sp>
      <p:sp>
        <p:nvSpPr>
          <p:cNvPr id="23566" name="Line 11"/>
          <p:cNvSpPr>
            <a:spLocks noChangeShapeType="1"/>
          </p:cNvSpPr>
          <p:nvPr/>
        </p:nvSpPr>
        <p:spPr bwMode="auto">
          <a:xfrm flipH="1" flipV="1">
            <a:off x="1447800" y="3048000"/>
            <a:ext cx="1981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Line 12"/>
          <p:cNvSpPr>
            <a:spLocks noChangeShapeType="1"/>
          </p:cNvSpPr>
          <p:nvPr/>
        </p:nvSpPr>
        <p:spPr bwMode="auto">
          <a:xfrm flipH="1" flipV="1">
            <a:off x="1676400" y="4038600"/>
            <a:ext cx="1828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Line 13"/>
          <p:cNvSpPr>
            <a:spLocks noChangeShapeType="1"/>
          </p:cNvSpPr>
          <p:nvPr/>
        </p:nvSpPr>
        <p:spPr bwMode="auto">
          <a:xfrm flipH="1">
            <a:off x="2209800" y="4876800"/>
            <a:ext cx="1295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4"/>
          <p:cNvSpPr>
            <a:spLocks noChangeShapeType="1"/>
          </p:cNvSpPr>
          <p:nvPr/>
        </p:nvSpPr>
        <p:spPr bwMode="auto">
          <a:xfrm flipH="1">
            <a:off x="1676400" y="2286000"/>
            <a:ext cx="2057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Line 15"/>
          <p:cNvSpPr>
            <a:spLocks noChangeShapeType="1"/>
          </p:cNvSpPr>
          <p:nvPr/>
        </p:nvSpPr>
        <p:spPr bwMode="auto">
          <a:xfrm flipH="1">
            <a:off x="2209800" y="2286000"/>
            <a:ext cx="1524000" cy="2667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1" name="Line 16"/>
          <p:cNvSpPr>
            <a:spLocks noChangeShapeType="1"/>
          </p:cNvSpPr>
          <p:nvPr/>
        </p:nvSpPr>
        <p:spPr bwMode="auto">
          <a:xfrm flipH="1">
            <a:off x="1676400" y="3962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Line 17"/>
          <p:cNvSpPr>
            <a:spLocks noChangeShapeType="1"/>
          </p:cNvSpPr>
          <p:nvPr/>
        </p:nvSpPr>
        <p:spPr bwMode="auto">
          <a:xfrm flipH="1">
            <a:off x="2133600" y="40386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3" name="Rectangle 18"/>
          <p:cNvSpPr>
            <a:spLocks noChangeArrowheads="1"/>
          </p:cNvSpPr>
          <p:nvPr/>
        </p:nvSpPr>
        <p:spPr bwMode="auto">
          <a:xfrm>
            <a:off x="4329113" y="5694363"/>
            <a:ext cx="3671887" cy="70643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AI planners </a:t>
            </a:r>
            <a:r>
              <a:rPr lang="en-US" sz="2000" i="1">
                <a:solidFill>
                  <a:schemeClr val="accent2"/>
                </a:solidFill>
                <a:latin typeface="Comic Sans MS" pitchFamily="66" charset="0"/>
              </a:rPr>
              <a:t>(MDP Markov Decision Processes)</a:t>
            </a:r>
          </a:p>
        </p:txBody>
      </p:sp>
      <p:sp>
        <p:nvSpPr>
          <p:cNvPr id="23574" name="Line 19"/>
          <p:cNvSpPr>
            <a:spLocks noChangeShapeType="1"/>
          </p:cNvSpPr>
          <p:nvPr/>
        </p:nvSpPr>
        <p:spPr bwMode="auto">
          <a:xfrm flipH="1" flipV="1">
            <a:off x="2209800" y="5486400"/>
            <a:ext cx="2133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5" name="Line 20"/>
          <p:cNvSpPr>
            <a:spLocks noChangeShapeType="1"/>
          </p:cNvSpPr>
          <p:nvPr/>
        </p:nvSpPr>
        <p:spPr bwMode="auto">
          <a:xfrm flipH="1">
            <a:off x="1524000" y="2286000"/>
            <a:ext cx="2209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8229600" y="2057400"/>
            <a:ext cx="914400" cy="4038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wordArtVert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accent2"/>
                </a:solidFill>
                <a:latin typeface="Comic Sans MS" pitchFamily="66" charset="0"/>
              </a:rPr>
              <a:t>Machine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07CBBC8-832D-4A49-8114-3418634AD0D4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BFCCB7-FE99-4386-84EE-DD5EAA4B5EE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Why NLP Feasible/Useful Now?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Some trends</a:t>
            </a:r>
          </a:p>
          <a:p>
            <a:pPr lvl="1" eaLnBrk="1" hangingPunct="1">
              <a:lnSpc>
                <a:spcPct val="90000"/>
              </a:lnSpc>
              <a:spcAft>
                <a:spcPct val="25000"/>
              </a:spcAft>
            </a:pPr>
            <a:r>
              <a:rPr lang="en-US" dirty="0" smtClean="0"/>
              <a:t>Human-computer communication is increasingly becoming the bottleneck of many applications </a:t>
            </a:r>
            <a:r>
              <a:rPr lang="en-US" sz="2400" dirty="0" smtClean="0"/>
              <a:t>(Decision-support systems, Robots, Videogames):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Conversational agents </a:t>
            </a:r>
            <a:r>
              <a:rPr lang="en-US" dirty="0" smtClean="0"/>
              <a:t>may address this problem</a:t>
            </a:r>
          </a:p>
          <a:p>
            <a:pPr lvl="1" eaLnBrk="1" hangingPunct="1">
              <a:lnSpc>
                <a:spcPct val="90000"/>
              </a:lnSpc>
              <a:spcAft>
                <a:spcPct val="25000"/>
              </a:spcAft>
            </a:pPr>
            <a:r>
              <a:rPr lang="en-US" dirty="0" smtClean="0">
                <a:solidFill>
                  <a:schemeClr val="accent2"/>
                </a:solidFill>
              </a:rPr>
              <a:t>The Web! </a:t>
            </a:r>
            <a:r>
              <a:rPr lang="en-US" dirty="0" smtClean="0"/>
              <a:t>An enormous amount of knowledge is now available in machine readable form as natural language text…. And more and more has been annotated (for syntax, semantics, pragmatics)….. </a:t>
            </a:r>
            <a:r>
              <a:rPr lang="en-US" i="1" dirty="0" smtClean="0"/>
              <a:t>user tags, </a:t>
            </a:r>
            <a:r>
              <a:rPr lang="en-US" i="1" dirty="0" err="1" smtClean="0"/>
              <a:t>hashtags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  <a:spcAft>
                <a:spcPct val="25000"/>
              </a:spcAft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84CCB9-A862-4D91-A5B4-ACC22CFD7F0E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5CF7E7-3C5F-45B5-9B06-AADAC39098B8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 </a:t>
            </a:r>
            <a:r>
              <a:rPr lang="en-US" dirty="0" smtClean="0"/>
              <a:t>Sep 4</a:t>
            </a:r>
            <a:endParaRPr 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 of the field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Overview of course </a:t>
            </a:r>
          </a:p>
          <a:p>
            <a:pPr lvl="1" eaLnBrk="1" hangingPunct="1"/>
            <a:r>
              <a:rPr lang="en-US" smtClean="0"/>
              <a:t>Background knowledge</a:t>
            </a:r>
          </a:p>
          <a:p>
            <a:pPr lvl="1" eaLnBrk="1" hangingPunct="1"/>
            <a:r>
              <a:rPr lang="en-US" smtClean="0"/>
              <a:t>Topics </a:t>
            </a:r>
          </a:p>
          <a:p>
            <a:pPr lvl="1" eaLnBrk="1" hangingPunct="1"/>
            <a:r>
              <a:rPr lang="en-US" smtClean="0"/>
              <a:t>Activities and Grading</a:t>
            </a:r>
          </a:p>
          <a:p>
            <a:pPr lvl="1" eaLnBrk="1" hangingPunct="1"/>
            <a:r>
              <a:rPr lang="en-US" smtClean="0"/>
              <a:t>Administrative Stuff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Introductions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E12269-8907-46EE-B56C-1BF6A6F4C7EE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66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66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77562B-D37A-420F-9675-75352C0A26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60960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Background Knowledge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990600"/>
            <a:ext cx="84582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dirty="0" smtClean="0"/>
              <a:t>Regular Expressions and Finite State Automata (D and ND)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dirty="0" smtClean="0"/>
              <a:t>Basic concepts in probability and information theory: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dirty="0" smtClean="0"/>
              <a:t>Conditional probability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Bayes</a:t>
            </a:r>
            <a:r>
              <a:rPr lang="en-US" dirty="0" smtClean="0"/>
              <a:t>’ rule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Independence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Entropy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First Order Logics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Basic supervised Machine Learning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Basic Linear Algebra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Programming! (Java/Python)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endParaRPr lang="en-US" dirty="0" smtClean="0"/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5257800" y="3352800"/>
            <a:ext cx="3276600" cy="45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Assignment-1 !</a:t>
            </a:r>
            <a:endParaRPr lang="en-US" sz="28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638800" y="228600"/>
            <a:ext cx="3276600" cy="83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</a:rPr>
              <a:t>Questionnaire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</a:rPr>
              <a:t>(Google Form)</a:t>
            </a:r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66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81400" y="2743200"/>
              <a:ext cx="2212975" cy="1846263"/>
            </p14:xfrm>
          </p:contentPart>
        </mc:Choice>
        <mc:Fallback>
          <p:pic>
            <p:nvPicPr>
              <p:cNvPr id="266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72401" y="2734199"/>
                <a:ext cx="2230613" cy="186642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9106EFF-FE89-485B-8561-A07CB4EEFD00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AE9073-FAA4-45D5-AB76-B2C14DBB853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Natural Language Processing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/>
            <a:r>
              <a:rPr lang="en-US" sz="3600" smtClean="0"/>
              <a:t>What is it?</a:t>
            </a:r>
          </a:p>
          <a:p>
            <a:pPr lvl="1" eaLnBrk="1" hangingPunct="1"/>
            <a:r>
              <a:rPr lang="en-US" sz="3600" smtClean="0"/>
              <a:t>We’re going to study </a:t>
            </a:r>
            <a:r>
              <a:rPr lang="en-US" sz="3600" smtClean="0">
                <a:solidFill>
                  <a:schemeClr val="accent2"/>
                </a:solidFill>
              </a:rPr>
              <a:t>formalisms</a:t>
            </a:r>
            <a:r>
              <a:rPr lang="en-US" sz="3600" smtClean="0"/>
              <a:t>, </a:t>
            </a:r>
            <a:r>
              <a:rPr lang="en-US" sz="3600" smtClean="0">
                <a:solidFill>
                  <a:schemeClr val="accent2"/>
                </a:solidFill>
              </a:rPr>
              <a:t>models and algorithms</a:t>
            </a:r>
            <a:r>
              <a:rPr lang="en-US" sz="3600" smtClean="0"/>
              <a:t> to allow computers to perform </a:t>
            </a:r>
            <a:r>
              <a:rPr lang="en-US" sz="3600" smtClean="0">
                <a:solidFill>
                  <a:schemeClr val="accent2"/>
                </a:solidFill>
              </a:rPr>
              <a:t>useful tasks</a:t>
            </a:r>
            <a:r>
              <a:rPr lang="en-US" sz="3600" smtClean="0"/>
              <a:t> involving </a:t>
            </a:r>
            <a:r>
              <a:rPr lang="en-US" sz="3600" smtClean="0">
                <a:solidFill>
                  <a:schemeClr val="accent2"/>
                </a:solidFill>
              </a:rPr>
              <a:t>knowledge about</a:t>
            </a:r>
            <a:r>
              <a:rPr lang="en-US" sz="3600" smtClean="0"/>
              <a:t> </a:t>
            </a:r>
            <a:r>
              <a:rPr lang="en-US" sz="3600" smtClean="0">
                <a:solidFill>
                  <a:schemeClr val="accent2"/>
                </a:solidFill>
              </a:rPr>
              <a:t>human languages</a:t>
            </a:r>
            <a:r>
              <a:rPr 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C8C1D37-7F17-461A-866A-9FC2223B9D86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FB0AE9-27AB-48DF-B8D9-5188551E819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Course Topics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We’ll be intermingling discussions of: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Linguistic topics</a:t>
            </a:r>
            <a:r>
              <a:rPr lang="en-US" sz="2400" dirty="0" smtClean="0"/>
              <a:t> (Knowledge about Language)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E.g., Semantics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Computational techniques</a:t>
            </a:r>
            <a:r>
              <a:rPr lang="en-US" sz="2400" dirty="0" smtClean="0"/>
              <a:t> (Formalisms, Models and algorithms)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E.g., Prob. Context-free grammars, specific grammars and parsing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Applications</a:t>
            </a:r>
            <a:r>
              <a:rPr lang="en-US" sz="2400" dirty="0" smtClean="0"/>
              <a:t> (Useful Tasks)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E.g., Summarization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/>
              <a:t>No Speech, no machine translation </a:t>
            </a:r>
            <a:r>
              <a:rPr lang="en-US" sz="2800" dirty="0" smtClean="0">
                <a:sym typeface="Wingdings" pitchFamily="2" charset="2"/>
              </a:rPr>
              <a:t></a:t>
            </a:r>
            <a:endParaRPr lang="en-US" sz="2800" dirty="0" smtClean="0"/>
          </a:p>
        </p:txBody>
      </p:sp>
      <p:sp>
        <p:nvSpPr>
          <p:cNvPr id="7" name="5-Point Star 6"/>
          <p:cNvSpPr/>
          <p:nvPr/>
        </p:nvSpPr>
        <p:spPr>
          <a:xfrm>
            <a:off x="7543800" y="5257800"/>
            <a:ext cx="5334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4429ACA-1025-41CF-BE47-75CF6403B161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F038A2-B6FB-4BAF-9597-D1D5F3FFF2A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Just English?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The examples in this class are for the most part all English.</a:t>
            </a:r>
          </a:p>
          <a:p>
            <a:pPr lvl="1" eaLnBrk="1" hangingPunct="1"/>
            <a:r>
              <a:rPr lang="en-US" dirty="0" smtClean="0"/>
              <a:t>Only because it happens to be what we share.</a:t>
            </a:r>
          </a:p>
          <a:p>
            <a:pPr eaLnBrk="1" hangingPunct="1"/>
            <a:r>
              <a:rPr lang="en-US" dirty="0" smtClean="0"/>
              <a:t>Projects on other languages are welcome.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" name="5-Point Star 6"/>
          <p:cNvSpPr/>
          <p:nvPr/>
        </p:nvSpPr>
        <p:spPr>
          <a:xfrm>
            <a:off x="304800" y="3733800"/>
            <a:ext cx="5334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E7BEE79-F5C2-4571-A7BD-A974B882355A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281A2F-ABA8-4168-BD6D-65434D108336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Activities and (tentative) Grading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Readings: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Speech and Language Processing by </a:t>
            </a:r>
            <a:r>
              <a:rPr lang="en-US" dirty="0" err="1" smtClean="0">
                <a:solidFill>
                  <a:schemeClr val="accent2"/>
                </a:solidFill>
              </a:rPr>
              <a:t>Jurafsky</a:t>
            </a:r>
            <a:r>
              <a:rPr lang="en-US" dirty="0" smtClean="0">
                <a:solidFill>
                  <a:schemeClr val="accent2"/>
                </a:solidFill>
              </a:rPr>
              <a:t> and Martin, Prentice-Hall (</a:t>
            </a:r>
            <a:r>
              <a:rPr lang="en-US" b="1" dirty="0" smtClean="0">
                <a:solidFill>
                  <a:srgbClr val="00B050"/>
                </a:solidFill>
              </a:rPr>
              <a:t>second Edition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~15 Lectures (participation 10%)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3-4 assignments (15%)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X? Student Presentations on selected readings (10%)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Readings: Critical summary and Questions(10%)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Project		(55%)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Proposal: 1-2 pages write-up &amp; Presentation (5%)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Update Presentation (5%)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Final Presentation and 8-10 pages report (45%)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79038E7-7B4B-4B5C-95E9-FAB691E35B43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DC4CA7-3776-42C7-A0DC-9B149BCD095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9372600" cy="1143000"/>
          </a:xfrm>
        </p:spPr>
        <p:txBody>
          <a:bodyPr/>
          <a:lstStyle/>
          <a:p>
            <a:pPr eaLnBrk="1" hangingPunct="1"/>
            <a:r>
              <a:rPr lang="en-US" smtClean="0"/>
              <a:t>Final Research Oriented Project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“small” contribution to open NLP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Read several papers about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Either improve on the proposed solution (e.g., using more effective technique)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Or propose new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Or perform a more informative evaluation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Write report discussing results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Present results to class 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8458200" y="609600"/>
            <a:ext cx="5334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76200" y="4876800"/>
            <a:ext cx="9525000" cy="1219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400" kern="0" dirty="0" smtClean="0"/>
              <a:t>These can be done in groups (max 2?).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kern="0" dirty="0" smtClean="0"/>
              <a:t>Sample of previous projects on course Webpage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kern="0" dirty="0" smtClean="0"/>
              <a:t>Read ahead in the book to get a feel for various areas of NLP</a:t>
            </a:r>
          </a:p>
          <a:p>
            <a:pPr eaLnBrk="1" hangingPunct="1">
              <a:lnSpc>
                <a:spcPct val="90000"/>
              </a:lnSpc>
            </a:pPr>
            <a:endParaRPr lang="en-US" sz="24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2BFF902-0B91-4DD2-BBA7-3DC7CB893EE7}" type="datetime1">
              <a:rPr lang="en-US" smtClean="0"/>
              <a:pPr/>
              <a:t>9/4/2014</a:t>
            </a:fld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3430A6-2865-445E-B7CD-1D18B0D6EAB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"/>
            <a:ext cx="8534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Sample Projects from previous </a:t>
            </a:r>
            <a:r>
              <a:rPr lang="en-US" sz="3600" dirty="0" smtClean="0"/>
              <a:t>years that led to publications </a:t>
            </a:r>
            <a:r>
              <a:rPr lang="en-US" sz="3600" dirty="0" smtClean="0">
                <a:sym typeface="Wingdings" panose="05000000000000000000" pitchFamily="2" charset="2"/>
              </a:rPr>
              <a:t></a:t>
            </a:r>
            <a:endParaRPr lang="en-US" sz="3600" dirty="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sz="2400" dirty="0"/>
              <a:t>Extractive Summarization and Dialogue Act Modeling on Email Threads: </a:t>
            </a:r>
            <a:r>
              <a:rPr lang="en-CA" sz="2400" dirty="0" smtClean="0"/>
              <a:t>...</a:t>
            </a:r>
            <a:r>
              <a:rPr lang="en-CA" sz="2000" dirty="0" smtClean="0"/>
              <a:t> </a:t>
            </a:r>
            <a:r>
              <a:rPr lang="en-CA" sz="2400" dirty="0"/>
              <a:t>(</a:t>
            </a:r>
            <a:r>
              <a:rPr lang="en-CA" sz="2400" dirty="0" err="1"/>
              <a:t>Tatsuro</a:t>
            </a:r>
            <a:r>
              <a:rPr lang="en-CA" sz="2400" dirty="0"/>
              <a:t> </a:t>
            </a:r>
            <a:r>
              <a:rPr lang="en-CA" sz="2400" dirty="0" err="1"/>
              <a:t>Oya</a:t>
            </a:r>
            <a:r>
              <a:rPr lang="en-CA" sz="2400" dirty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en-CA" sz="2000" dirty="0" smtClean="0"/>
              <a:t>in </a:t>
            </a:r>
            <a:r>
              <a:rPr lang="en-CA" sz="2000" dirty="0"/>
              <a:t> </a:t>
            </a:r>
            <a:r>
              <a:rPr lang="en-CA" sz="2000" i="1" dirty="0"/>
              <a:t>15th Annual </a:t>
            </a:r>
            <a:r>
              <a:rPr lang="en-CA" sz="2000" i="1" dirty="0" err="1"/>
              <a:t>SIGdial</a:t>
            </a:r>
            <a:r>
              <a:rPr lang="en-CA" sz="2000" i="1" dirty="0"/>
              <a:t> Meeting on Discourse and Dialogue. 2014</a:t>
            </a:r>
            <a:r>
              <a:rPr lang="en-CA" sz="2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CA" sz="20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Evaluating machine learning algorithms for email thread summarization (J. Ulrich)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 </a:t>
            </a:r>
            <a:r>
              <a:rPr lang="en-US" sz="2000" dirty="0"/>
              <a:t>the </a:t>
            </a:r>
            <a:r>
              <a:rPr lang="en-US" sz="2000" i="1" dirty="0"/>
              <a:t>3rd Int'l AAAI Conference on Weblogs and Social Media</a:t>
            </a:r>
            <a:r>
              <a:rPr lang="en-US" sz="2000" dirty="0"/>
              <a:t>, San Jose, CA, </a:t>
            </a:r>
            <a:r>
              <a:rPr lang="en-US" sz="2000" dirty="0" smtClean="0"/>
              <a:t>2009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Summarization of Evaluative Text: the role of </a:t>
            </a:r>
            <a:r>
              <a:rPr lang="en-US" sz="2400" dirty="0" err="1" smtClean="0"/>
              <a:t>controversiality</a:t>
            </a:r>
            <a:r>
              <a:rPr lang="en-US" sz="2400" dirty="0" smtClean="0"/>
              <a:t> (J. Cheung)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 </a:t>
            </a:r>
            <a:r>
              <a:rPr lang="en-US" sz="2000" dirty="0" smtClean="0"/>
              <a:t>the </a:t>
            </a:r>
            <a:r>
              <a:rPr lang="en-US" sz="2000" i="1" dirty="0" smtClean="0"/>
              <a:t>Int. Conf. on Natural Language Generation. (INLG 2008), Salt Fork, Ohio, USA, June 12-14, </a:t>
            </a:r>
            <a:r>
              <a:rPr lang="en-US" sz="2000" i="1" dirty="0" smtClean="0"/>
              <a:t>2008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Many more samples at the course webpage….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43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D608225-585C-43F4-8002-CFCFE04A8A6A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DC4CA7-3776-42C7-A0DC-9B149BCD095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9372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Final </a:t>
            </a:r>
            <a:r>
              <a:rPr lang="en-US" dirty="0" smtClean="0"/>
              <a:t>Pedagogical Project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“small” contribution to NLP education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Select an </a:t>
            </a:r>
            <a:r>
              <a:rPr lang="en-US" sz="2400" b="1" dirty="0" smtClean="0"/>
              <a:t>advanced topic </a:t>
            </a:r>
            <a:r>
              <a:rPr lang="en-US" sz="2400" dirty="0" smtClean="0"/>
              <a:t>that was not covered in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Read/View </a:t>
            </a:r>
            <a:r>
              <a:rPr lang="en-US" sz="2400" dirty="0" smtClean="0"/>
              <a:t>several educational materials about it (e.g., textbook </a:t>
            </a:r>
            <a:r>
              <a:rPr lang="en-US" sz="2400" dirty="0" err="1" smtClean="0"/>
              <a:t>chp</a:t>
            </a:r>
            <a:r>
              <a:rPr lang="en-US" sz="2400" dirty="0" smtClean="0"/>
              <a:t>., tutorials, </a:t>
            </a:r>
            <a:r>
              <a:rPr lang="en-US" sz="2400" dirty="0" err="1" smtClean="0"/>
              <a:t>wikipedia</a:t>
            </a:r>
            <a:r>
              <a:rPr lang="en-US" sz="2400" dirty="0" smtClean="0"/>
              <a:t>, MOOCs </a:t>
            </a:r>
            <a:r>
              <a:rPr lang="en-US" sz="2400" dirty="0" smtClean="0"/>
              <a:t>….)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Select </a:t>
            </a:r>
            <a:r>
              <a:rPr lang="en-US" sz="2400" dirty="0" smtClean="0"/>
              <a:t>material for </a:t>
            </a:r>
            <a:r>
              <a:rPr lang="en-US" sz="2400" dirty="0" smtClean="0"/>
              <a:t>the students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Summarize </a:t>
            </a:r>
            <a:r>
              <a:rPr lang="en-US" sz="2400" dirty="0" smtClean="0"/>
              <a:t>material and </a:t>
            </a:r>
            <a:r>
              <a:rPr lang="en-US" sz="2400" dirty="0" smtClean="0"/>
              <a:t>prepare a lecture about your topic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Develop an assignment to test the learning goals and  work out the solution.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These can be done in groups (max 2?)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List of possible topics (coming soon)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</p:txBody>
      </p:sp>
      <p:sp>
        <p:nvSpPr>
          <p:cNvPr id="7" name="5-Point Star 6"/>
          <p:cNvSpPr/>
          <p:nvPr/>
        </p:nvSpPr>
        <p:spPr>
          <a:xfrm>
            <a:off x="8458200" y="609600"/>
            <a:ext cx="5334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1561523-E4DE-4744-A90B-E37E2BF5E408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B029C9-F7A7-4A89-87AA-81E323AD0207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Communication: UBC Connect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839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dirty="0" smtClean="0"/>
              <a:t>Link on course Web page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Assignments posted there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Questions about assignments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Questions about readings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….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A02F3E9-BC11-4056-8B5A-5036336240A9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5E03F8-17E2-480D-8669-3ABB9FEAA97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441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Course Web Page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76200" y="3200400"/>
            <a:ext cx="9144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The course web page can be found </a:t>
            </a:r>
            <a:r>
              <a:rPr lang="en-US" sz="2800" dirty="0" smtClean="0">
                <a:latin typeface="Comic Sans MS" pitchFamily="66" charset="0"/>
              </a:rPr>
              <a:t>at my homepage and.</a:t>
            </a:r>
            <a:endParaRPr lang="en-US" sz="28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mic Sans MS" pitchFamily="66" charset="0"/>
              </a:rPr>
              <a:t>http://people.cs.ubc.ca/~</a:t>
            </a:r>
            <a:r>
              <a:rPr lang="en-US" sz="2000" dirty="0" smtClean="0">
                <a:solidFill>
                  <a:schemeClr val="accent2"/>
                </a:solidFill>
                <a:latin typeface="Comic Sans MS" pitchFamily="66" charset="0"/>
              </a:rPr>
              <a:t>carenini/TEACHING/CPSC503-14/503-14.html</a:t>
            </a:r>
            <a:endParaRPr lang="en-US" sz="2000" u="sng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It has (will have) the syllabus, lecture notes, assignments, announcements, etc.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You should check it often for new stuff.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t="3987" r="26652" b="12306"/>
          <a:stretch/>
        </p:blipFill>
        <p:spPr bwMode="auto">
          <a:xfrm>
            <a:off x="4648200" y="363785"/>
            <a:ext cx="4267200" cy="291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327C19-BF57-438D-8DEB-D579C8C20AF7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BF02AB-9552-402F-8185-A267130D7DD6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 </a:t>
            </a:r>
            <a:r>
              <a:rPr lang="en-US" dirty="0" smtClean="0"/>
              <a:t>Sep 4</a:t>
            </a:r>
            <a:endParaRPr lang="en-US" dirty="0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 of the field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Overview of course </a:t>
            </a:r>
          </a:p>
          <a:p>
            <a:pPr lvl="1" eaLnBrk="1" hangingPunct="1"/>
            <a:r>
              <a:rPr lang="en-US" smtClean="0">
                <a:solidFill>
                  <a:schemeClr val="tx2"/>
                </a:solidFill>
              </a:rPr>
              <a:t>Background knowledge</a:t>
            </a:r>
          </a:p>
          <a:p>
            <a:pPr lvl="1" eaLnBrk="1" hangingPunct="1"/>
            <a:r>
              <a:rPr lang="en-US" smtClean="0">
                <a:solidFill>
                  <a:schemeClr val="tx2"/>
                </a:solidFill>
              </a:rPr>
              <a:t>Topics</a:t>
            </a:r>
          </a:p>
          <a:p>
            <a:pPr lvl="1" eaLnBrk="1" hangingPunct="1"/>
            <a:r>
              <a:rPr lang="en-US" smtClean="0">
                <a:solidFill>
                  <a:schemeClr val="tx2"/>
                </a:solidFill>
              </a:rPr>
              <a:t>Activities and Grading</a:t>
            </a:r>
          </a:p>
          <a:p>
            <a:pPr lvl="1" eaLnBrk="1" hangingPunct="1"/>
            <a:r>
              <a:rPr lang="en-US" smtClean="0">
                <a:solidFill>
                  <a:schemeClr val="tx2"/>
                </a:solidFill>
              </a:rPr>
              <a:t>Administrative Stuff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Introductions </a:t>
            </a:r>
            <a:r>
              <a:rPr lang="en-US" sz="2800" i="1" smtClean="0">
                <a:solidFill>
                  <a:schemeClr val="accent2"/>
                </a:solidFill>
              </a:rPr>
              <a:t>(if time left)</a:t>
            </a:r>
            <a:endParaRPr lang="en-US" i="1" smtClean="0">
              <a:solidFill>
                <a:schemeClr val="accent2"/>
              </a:solidFill>
            </a:endParaRPr>
          </a:p>
          <a:p>
            <a:pPr eaLnBrk="1" hangingPunct="1"/>
            <a:endParaRPr lang="en-US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E320ACC-CCF1-4EC7-98CD-8DFB7C35F6C7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48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348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6273E-123E-4ABA-9B80-750E617BE552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7924800" cy="4114800"/>
          </a:xfrm>
        </p:spPr>
        <p:txBody>
          <a:bodyPr/>
          <a:lstStyle/>
          <a:p>
            <a:pPr eaLnBrk="1" hangingPunct="1"/>
            <a:r>
              <a:rPr lang="en-US" smtClean="0"/>
              <a:t>Your Name</a:t>
            </a:r>
          </a:p>
          <a:p>
            <a:pPr eaLnBrk="1" hangingPunct="1"/>
            <a:r>
              <a:rPr lang="en-US" smtClean="0"/>
              <a:t>Previous experience in NLP?</a:t>
            </a:r>
          </a:p>
          <a:p>
            <a:pPr eaLnBrk="1" hangingPunct="1"/>
            <a:r>
              <a:rPr lang="en-US" smtClean="0"/>
              <a:t>Why are you interested in NLP?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Are you thinking of NLP as your main research area? If not, what else do you want to specialize in….</a:t>
            </a:r>
          </a:p>
          <a:p>
            <a:pPr eaLnBrk="1" hangingPunct="1"/>
            <a:r>
              <a:rPr lang="en-US" smtClean="0"/>
              <a:t>Anything else…………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C7FBEA9-25C4-43F2-9B9D-3F7889995951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820D34-65BD-4F65-93E3-75AB2A34E79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Useful Tasks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 ideas?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FCD7AA1-548F-40D9-A2ED-10F61098F52E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FCF010-471C-4895-8895-04C4B9EF6D6E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For Next </a:t>
            </a:r>
            <a:r>
              <a:rPr lang="en-US" dirty="0" smtClean="0"/>
              <a:t>Time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6962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Read Chapter 1 (including 1.6 brief history ) and 2 of textbook </a:t>
            </a:r>
          </a:p>
          <a:p>
            <a:pPr eaLnBrk="1" hangingPunct="1"/>
            <a:r>
              <a:rPr lang="en-US" dirty="0" smtClean="0"/>
              <a:t>Chapter 2 is </a:t>
            </a:r>
            <a:r>
              <a:rPr lang="en-US" dirty="0" smtClean="0">
                <a:solidFill>
                  <a:schemeClr val="accent2"/>
                </a:solidFill>
              </a:rPr>
              <a:t>background knowledge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We will start  </a:t>
            </a:r>
            <a:r>
              <a:rPr lang="en-US" dirty="0" smtClean="0">
                <a:solidFill>
                  <a:schemeClr val="accent2"/>
                </a:solidFill>
              </a:rPr>
              <a:t>Chapter 3</a:t>
            </a:r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Assignment </a:t>
            </a:r>
            <a:r>
              <a:rPr lang="en-US" dirty="0" smtClean="0"/>
              <a:t>1 will be out by this </a:t>
            </a:r>
            <a:r>
              <a:rPr lang="en-US" dirty="0" smtClean="0"/>
              <a:t>Tue due </a:t>
            </a:r>
            <a:r>
              <a:rPr lang="en-US" dirty="0" smtClean="0"/>
              <a:t>Sept 18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B481C1-4158-4A1D-8B6D-806D70A91616}" type="datetime1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503 – Winter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377DE-8ED9-4FDE-BEC3-62F7799D18A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4953000" cy="71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1545A70-6C14-4A63-9CE6-E3EF263FC4DD}" type="datetime1">
              <a:rPr lang="en-US" smtClean="0"/>
              <a:t>9/4/2014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46A7C-61BB-49D6-BB63-9489ACB405A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Sample Useful Tasks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848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r>
              <a:rPr lang="en-US" sz="2800" dirty="0" smtClean="0">
                <a:solidFill>
                  <a:schemeClr val="accent2"/>
                </a:solidFill>
              </a:rPr>
              <a:t>Conversational agents:</a:t>
            </a:r>
            <a:r>
              <a:rPr lang="en-US" sz="2800" dirty="0" smtClean="0"/>
              <a:t> AT&amp;T “How may I help you?” technology</a:t>
            </a:r>
          </a:p>
          <a:p>
            <a:pPr lvl="1"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r>
              <a:rPr lang="en-US" sz="2400" dirty="0" smtClean="0"/>
              <a:t>Apple </a:t>
            </a:r>
            <a:r>
              <a:rPr lang="en-US" sz="2400" dirty="0" smtClean="0"/>
              <a:t>SIRI</a:t>
            </a:r>
          </a:p>
          <a:p>
            <a:pPr lvl="1"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r>
              <a:rPr lang="en-US" sz="2800" dirty="0" smtClean="0">
                <a:solidFill>
                  <a:schemeClr val="accent2"/>
                </a:solidFill>
              </a:rPr>
              <a:t>Summarization:</a:t>
            </a:r>
            <a:r>
              <a:rPr lang="en-US" sz="2800" dirty="0" smtClean="0"/>
              <a:t> ”Please summarize my discussion with Sue about 503” “What people say about the new Nikon 5000?”</a:t>
            </a:r>
          </a:p>
          <a:p>
            <a:pPr lvl="1"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r>
              <a:rPr lang="en-CA" sz="2400" dirty="0"/>
              <a:t>Yahoo Paid $30 Million in Cash for </a:t>
            </a:r>
            <a:r>
              <a:rPr lang="en-CA" sz="2400" dirty="0" smtClean="0"/>
              <a:t>the </a:t>
            </a:r>
            <a:r>
              <a:rPr lang="en-CA" sz="2400" dirty="0" err="1" smtClean="0"/>
              <a:t>Summly</a:t>
            </a:r>
            <a:r>
              <a:rPr lang="en-CA" sz="2400" dirty="0" smtClean="0"/>
              <a:t> company (2013)</a:t>
            </a:r>
            <a:endParaRPr lang="en-CA" sz="2400" dirty="0"/>
          </a:p>
          <a:p>
            <a:pPr lvl="1"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r>
              <a:rPr lang="en-US" sz="2800" dirty="0" smtClean="0">
                <a:solidFill>
                  <a:schemeClr val="accent2"/>
                </a:solidFill>
              </a:rPr>
              <a:t>Generation:</a:t>
            </a:r>
            <a:r>
              <a:rPr lang="en-US" sz="2800" dirty="0" smtClean="0"/>
              <a:t> an automatic commentator of a soccer game (e.g., from output of a vision system</a:t>
            </a:r>
            <a:r>
              <a:rPr lang="en-US" sz="2800" dirty="0" smtClean="0"/>
              <a:t>)</a:t>
            </a:r>
          </a:p>
          <a:p>
            <a:pPr lvl="1" eaLnBrk="1" hangingPunct="1">
              <a:lnSpc>
                <a:spcPct val="80000"/>
              </a:lnSpc>
              <a:spcBef>
                <a:spcPts val="372"/>
              </a:spcBef>
              <a:spcAft>
                <a:spcPts val="300"/>
              </a:spcAft>
            </a:pPr>
            <a:r>
              <a:rPr lang="en-US" sz="2400" dirty="0" smtClean="0"/>
              <a:t>ARRIA world leader in NLG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FD050AB-D1D0-4E58-967B-E30EC8FCB70E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ABF0C9-F1C9-48A9-B1DD-F3FCFBBB861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Sample Useful Tasks (cont’)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839200" cy="28194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accent2"/>
                </a:solidFill>
              </a:rPr>
              <a:t>Web-based question answering :</a:t>
            </a:r>
            <a:r>
              <a:rPr lang="en-US" sz="2800" dirty="0" smtClean="0"/>
              <a:t> “Was 1991 an El Nino year? ….Was it the first one after 1982?” “Why was it so intense?” </a:t>
            </a:r>
          </a:p>
          <a:p>
            <a:pPr eaLnBrk="1" hangingPunct="1"/>
            <a:r>
              <a:rPr lang="en-US" sz="2800" dirty="0" smtClean="0">
                <a:solidFill>
                  <a:schemeClr val="accent6"/>
                </a:solidFill>
              </a:rPr>
              <a:t>IBM Watson Jeopardy</a:t>
            </a:r>
            <a:r>
              <a:rPr lang="en-US" sz="2800" i="1" dirty="0" smtClean="0"/>
              <a:t> (now medicine</a:t>
            </a:r>
            <a:r>
              <a:rPr lang="en-US" sz="2800" i="1" dirty="0" smtClean="0"/>
              <a:t>! See next slides)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accent2"/>
                </a:solidFill>
              </a:rPr>
              <a:t>Document Classification:</a:t>
            </a:r>
            <a:r>
              <a:rPr lang="en-US" sz="2800" dirty="0" smtClean="0"/>
              <a:t> spam detection, news filtering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12700" y="4356100"/>
            <a:ext cx="9296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 dirty="0" smtClean="0">
                <a:latin typeface="Comic Sans MS" pitchFamily="66" charset="0"/>
              </a:rPr>
              <a:t>…not </a:t>
            </a:r>
            <a:r>
              <a:rPr lang="en-US" sz="2800" i="1" dirty="0">
                <a:latin typeface="Comic Sans MS" pitchFamily="66" charset="0"/>
              </a:rPr>
              <a:t>in </a:t>
            </a:r>
            <a:r>
              <a:rPr lang="en-US" sz="2800" i="1" dirty="0" smtClean="0">
                <a:latin typeface="Comic Sans MS" pitchFamily="66" charset="0"/>
              </a:rPr>
              <a:t>503 </a:t>
            </a:r>
            <a:r>
              <a:rPr lang="en-US" sz="2800" i="1" dirty="0" smtClean="0">
                <a:latin typeface="Comic Sans MS" pitchFamily="66" charset="0"/>
                <a:sym typeface="Wingdings" pitchFamily="2" charset="2"/>
              </a:rPr>
              <a:t> but possible topics for a project </a:t>
            </a:r>
            <a:endParaRPr lang="en-US" sz="2800" i="1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Comic Sans MS" pitchFamily="66" charset="0"/>
              </a:rPr>
              <a:t>Speech: </a:t>
            </a:r>
            <a:r>
              <a:rPr lang="en-US" sz="2800" dirty="0">
                <a:latin typeface="Comic Sans MS" pitchFamily="66" charset="0"/>
              </a:rPr>
              <a:t>speech recognition and transcription, text to speech synthesis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Comic Sans MS" pitchFamily="66" charset="0"/>
              </a:rPr>
              <a:t>Machine Translation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8610600" y="4343400"/>
            <a:ext cx="5334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From silly project to $1 billion investment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70" y="822757"/>
            <a:ext cx="8458200" cy="2057400"/>
          </a:xfrm>
        </p:spPr>
        <p:txBody>
          <a:bodyPr/>
          <a:lstStyle/>
          <a:p>
            <a:r>
              <a:rPr lang="en-CA" sz="2400" dirty="0" smtClean="0">
                <a:solidFill>
                  <a:srgbClr val="00B0F0"/>
                </a:solidFill>
              </a:rPr>
              <a:t>2005-6</a:t>
            </a:r>
            <a:r>
              <a:rPr lang="en-CA" sz="2400" dirty="0" smtClean="0"/>
              <a:t> “</a:t>
            </a:r>
            <a:r>
              <a:rPr lang="en-CA" sz="2400" dirty="0" smtClean="0">
                <a:solidFill>
                  <a:srgbClr val="00B0F0"/>
                </a:solidFill>
              </a:rPr>
              <a:t>IT’S </a:t>
            </a:r>
            <a:r>
              <a:rPr lang="en-CA" sz="2400" dirty="0">
                <a:solidFill>
                  <a:srgbClr val="00B0F0"/>
                </a:solidFill>
              </a:rPr>
              <a:t>a silly project to work on</a:t>
            </a:r>
            <a:r>
              <a:rPr lang="en-CA" sz="2400" dirty="0"/>
              <a:t>, it’s too gimmicky, it’s not a real computer-science test, and </a:t>
            </a:r>
            <a:r>
              <a:rPr lang="en-CA" sz="2400" dirty="0">
                <a:solidFill>
                  <a:srgbClr val="00B0F0"/>
                </a:solidFill>
              </a:rPr>
              <a:t>we probably can’t do it anyway</a:t>
            </a:r>
            <a:r>
              <a:rPr lang="en-CA" sz="2400" dirty="0"/>
              <a:t>.” These were reportedly the first reactions of the team of IBM researchers challenged to build a computer system capable of winning “Jeopardy!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398525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38B5A9E0-7EB5-4FF0-AEB5-1FBEA79D2A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93343" y="3048000"/>
            <a:ext cx="8458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CA" sz="2400" dirty="0">
                <a:solidFill>
                  <a:srgbClr val="000000"/>
                </a:solidFill>
              </a:rPr>
              <a:t>On January </a:t>
            </a:r>
            <a:r>
              <a:rPr lang="en-CA" sz="2400" dirty="0" smtClean="0">
                <a:solidFill>
                  <a:srgbClr val="00B0F0"/>
                </a:solidFill>
              </a:rPr>
              <a:t>9</a:t>
            </a:r>
            <a:r>
              <a:rPr lang="en-CA" sz="2400" baseline="30000" dirty="0" smtClean="0">
                <a:solidFill>
                  <a:srgbClr val="00B0F0"/>
                </a:solidFill>
              </a:rPr>
              <a:t>th</a:t>
            </a:r>
            <a:r>
              <a:rPr lang="en-CA" sz="2400" dirty="0" smtClean="0">
                <a:solidFill>
                  <a:srgbClr val="00B0F0"/>
                </a:solidFill>
              </a:rPr>
              <a:t> 2014</a:t>
            </a:r>
            <a:r>
              <a:rPr lang="en-CA" sz="2400" dirty="0" smtClean="0">
                <a:solidFill>
                  <a:srgbClr val="000000"/>
                </a:solidFill>
              </a:rPr>
              <a:t>, </a:t>
            </a:r>
            <a:r>
              <a:rPr lang="en-CA" sz="2400" dirty="0">
                <a:solidFill>
                  <a:srgbClr val="000000"/>
                </a:solidFill>
              </a:rPr>
              <a:t>with much fanfare, the computing giant announced plans to invest </a:t>
            </a:r>
            <a:r>
              <a:rPr lang="en-CA" sz="2400" dirty="0">
                <a:solidFill>
                  <a:srgbClr val="00B0F0"/>
                </a:solidFill>
              </a:rPr>
              <a:t>$1 billion </a:t>
            </a:r>
            <a:r>
              <a:rPr lang="en-CA" sz="2400" dirty="0">
                <a:solidFill>
                  <a:srgbClr val="000000"/>
                </a:solidFill>
              </a:rPr>
              <a:t>in a new division, IBM Watson Group. By the end of the year, the division expects to have a staff of 2,000 plus an army of external app developers </a:t>
            </a:r>
            <a:r>
              <a:rPr lang="en-CA" sz="2400" dirty="0" smtClean="0">
                <a:solidFill>
                  <a:srgbClr val="000000"/>
                </a:solidFill>
              </a:rPr>
              <a:t>…..Mike </a:t>
            </a:r>
            <a:r>
              <a:rPr lang="en-CA" sz="2400" dirty="0" err="1">
                <a:solidFill>
                  <a:srgbClr val="000000"/>
                </a:solidFill>
              </a:rPr>
              <a:t>Rhodin</a:t>
            </a:r>
            <a:r>
              <a:rPr lang="en-CA" sz="2400" dirty="0">
                <a:solidFill>
                  <a:srgbClr val="000000"/>
                </a:solidFill>
              </a:rPr>
              <a:t>, who will run the new division, calls it “</a:t>
            </a:r>
            <a:r>
              <a:rPr lang="en-CA" sz="2400" dirty="0">
                <a:solidFill>
                  <a:srgbClr val="00B0F0"/>
                </a:solidFill>
              </a:rPr>
              <a:t>one of the most significant innovations in the history of our company</a:t>
            </a:r>
            <a:r>
              <a:rPr lang="en-CA" sz="2400" dirty="0">
                <a:solidFill>
                  <a:srgbClr val="000000"/>
                </a:solidFill>
              </a:rPr>
              <a:t>.” </a:t>
            </a:r>
            <a:r>
              <a:rPr lang="en-CA" sz="2400" dirty="0" err="1">
                <a:solidFill>
                  <a:srgbClr val="000000"/>
                </a:solidFill>
              </a:rPr>
              <a:t>Ginni</a:t>
            </a:r>
            <a:r>
              <a:rPr lang="en-CA" sz="2400" dirty="0">
                <a:solidFill>
                  <a:srgbClr val="000000"/>
                </a:solidFill>
              </a:rPr>
              <a:t> </a:t>
            </a:r>
            <a:r>
              <a:rPr lang="en-CA" sz="2400" dirty="0" err="1">
                <a:solidFill>
                  <a:srgbClr val="000000"/>
                </a:solidFill>
              </a:rPr>
              <a:t>Rometty</a:t>
            </a:r>
            <a:r>
              <a:rPr lang="en-CA" sz="2400" dirty="0">
                <a:solidFill>
                  <a:srgbClr val="000000"/>
                </a:solidFill>
              </a:rPr>
              <a:t>, IBM’s boss since early 2012, has reportedly predicted that it will be a </a:t>
            </a:r>
            <a:r>
              <a:rPr lang="en-CA" sz="2400" dirty="0">
                <a:solidFill>
                  <a:srgbClr val="00B0F0"/>
                </a:solidFill>
              </a:rPr>
              <a:t>$10 billion </a:t>
            </a:r>
            <a:r>
              <a:rPr lang="en-CA" sz="2400" dirty="0">
                <a:solidFill>
                  <a:srgbClr val="000000"/>
                </a:solidFill>
              </a:rPr>
              <a:t>a year business within a decade.</a:t>
            </a:r>
            <a:endParaRPr lang="en-CA" sz="2400" kern="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7519" y="2751301"/>
            <a:ext cx="244169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1800" i="1" dirty="0" smtClean="0">
                <a:solidFill>
                  <a:srgbClr val="000000"/>
                </a:solidFill>
              </a:rPr>
              <a:t>………after 8-9 years…</a:t>
            </a:r>
            <a:endParaRPr lang="en-CA" sz="1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</a:t>
            </a:r>
            <a:r>
              <a:rPr lang="en-CA" dirty="0" smtClean="0"/>
              <a:t>ore complex questions in the future…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495800"/>
            <a:ext cx="8305800" cy="1371600"/>
          </a:xfrm>
        </p:spPr>
        <p:txBody>
          <a:bodyPr/>
          <a:lstStyle/>
          <a:p>
            <a:r>
              <a:rPr lang="en-CA" dirty="0" smtClean="0"/>
              <a:t>Or something I read yesterday: “Should Europe reduce its energy dependency from Russia and what would it take?”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34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8B5A9E0-7EB5-4FF0-AEB5-1FBEA79D2A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33122" name="Picture 2" descr="http://cdn.static-economist.com/sites/default/files/imagecache/original-size/images/print-edition/20140111_WBC1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066800"/>
            <a:ext cx="3066981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9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089AF77-F67A-4BFE-B019-EABAD3366AD3}" type="datetime1">
              <a:rPr lang="en-US" smtClean="0"/>
              <a:t>9/3/2014</a:t>
            </a:fld>
            <a:endParaRPr lang="en-US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503 – Winter 2014</a:t>
            </a:r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1C1771-BF8A-4B06-A52C-90AE52295BB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Natural Language Processing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/>
            <a:r>
              <a:rPr lang="en-US" sz="3600" smtClean="0"/>
              <a:t>What is it?</a:t>
            </a:r>
          </a:p>
          <a:p>
            <a:pPr lvl="1" eaLnBrk="1" hangingPunct="1"/>
            <a:r>
              <a:rPr lang="en-US" sz="3600" smtClean="0"/>
              <a:t>We’re going to study </a:t>
            </a:r>
            <a:r>
              <a:rPr lang="en-US" sz="3600" smtClean="0">
                <a:solidFill>
                  <a:schemeClr val="accent2"/>
                </a:solidFill>
              </a:rPr>
              <a:t>formalisms</a:t>
            </a:r>
            <a:r>
              <a:rPr lang="en-US" sz="3600" smtClean="0"/>
              <a:t>, </a:t>
            </a:r>
            <a:r>
              <a:rPr lang="en-US" sz="3600" smtClean="0">
                <a:solidFill>
                  <a:schemeClr val="accent2"/>
                </a:solidFill>
              </a:rPr>
              <a:t>models and algorithms</a:t>
            </a:r>
            <a:r>
              <a:rPr lang="en-US" sz="3600" smtClean="0"/>
              <a:t> to allow computers to perform </a:t>
            </a:r>
            <a:r>
              <a:rPr lang="en-US" sz="3600" smtClean="0">
                <a:solidFill>
                  <a:schemeClr val="accent2"/>
                </a:solidFill>
              </a:rPr>
              <a:t>useful tasks</a:t>
            </a:r>
            <a:r>
              <a:rPr lang="en-US" sz="3600" smtClean="0"/>
              <a:t> involving </a:t>
            </a:r>
            <a:r>
              <a:rPr lang="en-US" sz="3600" u="sng" smtClean="0">
                <a:solidFill>
                  <a:schemeClr val="accent2"/>
                </a:solidFill>
              </a:rPr>
              <a:t>knowledge about</a:t>
            </a:r>
            <a:r>
              <a:rPr lang="en-US" sz="3600" u="sng" smtClean="0"/>
              <a:t> </a:t>
            </a:r>
            <a:r>
              <a:rPr lang="en-US" sz="3600" u="sng" smtClean="0">
                <a:solidFill>
                  <a:schemeClr val="accent2"/>
                </a:solidFill>
              </a:rPr>
              <a:t>human languages</a:t>
            </a:r>
            <a:r>
              <a:rPr 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-5582">
  <a:themeElements>
    <a:clrScheme name="AI-558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I-558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I-558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-558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-558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-558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-558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-558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-558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AI-5582</Template>
  <TotalTime>44189</TotalTime>
  <Words>4858</Words>
  <Application>Microsoft Office PowerPoint</Application>
  <PresentationFormat>On-screen Show (4:3)</PresentationFormat>
  <Paragraphs>672</Paragraphs>
  <Slides>41</Slides>
  <Notes>39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AI-5582</vt:lpstr>
      <vt:lpstr>3_Default Design</vt:lpstr>
      <vt:lpstr>Equation</vt:lpstr>
      <vt:lpstr>CPSC 503  Computational Linguistics Natural Language Processing Human Language Technology ……</vt:lpstr>
      <vt:lpstr>Today Sep 4</vt:lpstr>
      <vt:lpstr>Natural Language Processing</vt:lpstr>
      <vt:lpstr>Sample Useful Tasks</vt:lpstr>
      <vt:lpstr>Sample Useful Tasks</vt:lpstr>
      <vt:lpstr>Sample Useful Tasks (cont’)</vt:lpstr>
      <vt:lpstr>From silly project to $1 billion investment</vt:lpstr>
      <vt:lpstr>More complex questions in the future…</vt:lpstr>
      <vt:lpstr>Natural Language Processing</vt:lpstr>
      <vt:lpstr>Knowledge about Language</vt:lpstr>
      <vt:lpstr>Knowledge about Language</vt:lpstr>
      <vt:lpstr>Morphology</vt:lpstr>
      <vt:lpstr>Syntax</vt:lpstr>
      <vt:lpstr>Semantics</vt:lpstr>
      <vt:lpstr>Pragmatics  (including Discourse and Dialogue)</vt:lpstr>
      <vt:lpstr>Natural Language Processing</vt:lpstr>
      <vt:lpstr>Formalisms, Models and Algorithms</vt:lpstr>
      <vt:lpstr>Simple Example</vt:lpstr>
      <vt:lpstr>Knowledge-Formalisms Map (no ambiguity / no uncertainty)</vt:lpstr>
      <vt:lpstr>Algorithms</vt:lpstr>
      <vt:lpstr>Ambiguity</vt:lpstr>
      <vt:lpstr>Some Key Disambiguation Tasks</vt:lpstr>
      <vt:lpstr>Sequence Labeling Task (POS Tagging)</vt:lpstr>
      <vt:lpstr>Semantic Role Labeling: Example</vt:lpstr>
      <vt:lpstr>Implications of ambiguity</vt:lpstr>
      <vt:lpstr>Knowledge-Formalisms Map (including probabilistic formalisms)</vt:lpstr>
      <vt:lpstr>Why NLP Feasible/Useful Now?</vt:lpstr>
      <vt:lpstr>Today Sep 4</vt:lpstr>
      <vt:lpstr>Background Knowledge</vt:lpstr>
      <vt:lpstr>Course Topics</vt:lpstr>
      <vt:lpstr>Just English?</vt:lpstr>
      <vt:lpstr>Activities and (tentative) Grading</vt:lpstr>
      <vt:lpstr>Final Research Oriented Project</vt:lpstr>
      <vt:lpstr>Sample Projects from previous years that led to publications </vt:lpstr>
      <vt:lpstr>Final Pedagogical Project</vt:lpstr>
      <vt:lpstr>Communication: UBC Connect</vt:lpstr>
      <vt:lpstr>Course Web Page</vt:lpstr>
      <vt:lpstr>Today Sep 4</vt:lpstr>
      <vt:lpstr>Introductions</vt:lpstr>
      <vt:lpstr>For Next Time</vt:lpstr>
      <vt:lpstr>PowerPoint Presentation</vt:lpstr>
    </vt:vector>
  </TitlesOfParts>
  <Company>University of Colorado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5832 Natural Language Processing</dc:title>
  <dc:creator>Jim Martin</dc:creator>
  <cp:lastModifiedBy>Giuseppe</cp:lastModifiedBy>
  <cp:revision>247</cp:revision>
  <dcterms:created xsi:type="dcterms:W3CDTF">2003-01-13T03:30:47Z</dcterms:created>
  <dcterms:modified xsi:type="dcterms:W3CDTF">2014-09-04T19:33:19Z</dcterms:modified>
</cp:coreProperties>
</file>