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1" r:id="rId3"/>
    <p:sldMasterId id="2147483755" r:id="rId4"/>
  </p:sldMasterIdLst>
  <p:notesMasterIdLst>
    <p:notesMasterId r:id="rId56"/>
  </p:notesMasterIdLst>
  <p:handoutMasterIdLst>
    <p:handoutMasterId r:id="rId57"/>
  </p:handoutMasterIdLst>
  <p:sldIdLst>
    <p:sldId id="298" r:id="rId5"/>
    <p:sldId id="355" r:id="rId6"/>
    <p:sldId id="758" r:id="rId7"/>
    <p:sldId id="760" r:id="rId8"/>
    <p:sldId id="761" r:id="rId9"/>
    <p:sldId id="762" r:id="rId10"/>
    <p:sldId id="763" r:id="rId11"/>
    <p:sldId id="764" r:id="rId12"/>
    <p:sldId id="766" r:id="rId13"/>
    <p:sldId id="767" r:id="rId14"/>
    <p:sldId id="768" r:id="rId15"/>
    <p:sldId id="769" r:id="rId16"/>
    <p:sldId id="822" r:id="rId17"/>
    <p:sldId id="858" r:id="rId18"/>
    <p:sldId id="845" r:id="rId19"/>
    <p:sldId id="846" r:id="rId20"/>
    <p:sldId id="867" r:id="rId21"/>
    <p:sldId id="860" r:id="rId22"/>
    <p:sldId id="848" r:id="rId23"/>
    <p:sldId id="849" r:id="rId24"/>
    <p:sldId id="850" r:id="rId25"/>
    <p:sldId id="851" r:id="rId26"/>
    <p:sldId id="852" r:id="rId27"/>
    <p:sldId id="854" r:id="rId28"/>
    <p:sldId id="855" r:id="rId29"/>
    <p:sldId id="856" r:id="rId30"/>
    <p:sldId id="857" r:id="rId31"/>
    <p:sldId id="863" r:id="rId32"/>
    <p:sldId id="828" r:id="rId33"/>
    <p:sldId id="829" r:id="rId34"/>
    <p:sldId id="830" r:id="rId35"/>
    <p:sldId id="831" r:id="rId36"/>
    <p:sldId id="832" r:id="rId37"/>
    <p:sldId id="833" r:id="rId38"/>
    <p:sldId id="864" r:id="rId39"/>
    <p:sldId id="797" r:id="rId40"/>
    <p:sldId id="834" r:id="rId41"/>
    <p:sldId id="835" r:id="rId42"/>
    <p:sldId id="836" r:id="rId43"/>
    <p:sldId id="837" r:id="rId44"/>
    <p:sldId id="838" r:id="rId45"/>
    <p:sldId id="839" r:id="rId46"/>
    <p:sldId id="840" r:id="rId47"/>
    <p:sldId id="842" r:id="rId48"/>
    <p:sldId id="841" r:id="rId49"/>
    <p:sldId id="823" r:id="rId50"/>
    <p:sldId id="824" r:id="rId51"/>
    <p:sldId id="628" r:id="rId52"/>
    <p:sldId id="859" r:id="rId53"/>
    <p:sldId id="861" r:id="rId54"/>
    <p:sldId id="862" r:id="rId55"/>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42" autoAdjust="0"/>
  </p:normalViewPr>
  <p:slideViewPr>
    <p:cSldViewPr>
      <p:cViewPr>
        <p:scale>
          <a:sx n="70" d="100"/>
          <a:sy n="70" d="100"/>
        </p:scale>
        <p:origin x="-4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54"/>
    </p:cViewPr>
  </p:sorterViewPr>
  <p:notesViewPr>
    <p:cSldViewPr>
      <p:cViewPr>
        <p:scale>
          <a:sx n="100" d="100"/>
          <a:sy n="100" d="100"/>
        </p:scale>
        <p:origin x="-864" y="282"/>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A41845-5627-472A-8E2C-9005A8BE7C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5352194F-105A-49C9-9CE2-8A0EF5BE51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Particle_filter" TargetMode="External"/><Relationship Id="rId3" Type="http://schemas.openxmlformats.org/officeDocument/2006/relationships/hyperlink" Target="http://en.wikipedia.org/wiki/Robot" TargetMode="External"/><Relationship Id="rId7" Type="http://schemas.openxmlformats.org/officeDocument/2006/relationships/hyperlink" Target="http://en.wikipedia.org/wiki/Kalman_filter"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Iteration" TargetMode="External"/><Relationship Id="rId5" Type="http://schemas.openxmlformats.org/officeDocument/2006/relationships/hyperlink" Target="http://en.wikipedia.org/wiki/Sensor" TargetMode="External"/><Relationship Id="rId4" Type="http://schemas.openxmlformats.org/officeDocument/2006/relationships/hyperlink" Target="http://en.wikipedia.org/wiki/Autonomous_vehicle" TargetMode="External"/><Relationship Id="rId9" Type="http://schemas.openxmlformats.org/officeDocument/2006/relationships/hyperlink" Target="http://en.wikipedia.org/wiki/Monte_Carlo_method"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DB67B-3823-4E67-B7C3-0CB10EE8AAC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a:t>
            </a:r>
            <a:r>
              <a:rPr lang="en-US" b="1" dirty="0" smtClean="0"/>
              <a:t>9</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613A8DF-0EB9-49D1-8DD1-90BCF09DD40F}" type="slidenum">
              <a:rPr lang="en-US" smtClean="0">
                <a:solidFill>
                  <a:prstClr val="black"/>
                </a:solidFill>
              </a:rPr>
              <a:pPr/>
              <a:t>16</a:t>
            </a:fld>
            <a:endParaRPr lang="en-US" smtClean="0">
              <a:solidFill>
                <a:prstClr val="black"/>
              </a:solidFill>
            </a:endParaRPr>
          </a:p>
        </p:txBody>
      </p:sp>
      <p:sp>
        <p:nvSpPr>
          <p:cNvPr id="4301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14CCFD8F-30CE-48ED-8C94-B4D4A67900EC}"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16</a:t>
            </a:fld>
            <a:endParaRPr lang="en-GB" sz="1300">
              <a:solidFill>
                <a:srgbClr val="000000"/>
              </a:solidFill>
              <a:ea typeface="Arial Unicode MS" pitchFamily="34" charset="-128"/>
              <a:cs typeface="Arial Unicode MS" pitchFamily="34" charset="-128"/>
            </a:endParaRPr>
          </a:p>
        </p:txBody>
      </p:sp>
      <p:sp>
        <p:nvSpPr>
          <p:cNvPr id="4301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3016" name="Text Box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r>
              <a:rPr lang="en-GB" smtClean="0">
                <a:solidFill>
                  <a:srgbClr val="000000"/>
                </a:solidFill>
                <a:latin typeface="Arial Unicode MS" pitchFamily="34" charset="-128"/>
                <a:ea typeface="Arial Unicode MS" pitchFamily="34" charset="-128"/>
                <a:cs typeface="Arial Unicode MS" pitchFamily="34" charset="-128"/>
              </a:rPr>
              <a:t>DBN are an extension of Bayesian networks devised for reasoning under uncertainty in dynamic environments</a:t>
            </a:r>
          </a:p>
          <a:p>
            <a:pPr eaLnBrk="1" hangingPunct="1"/>
            <a:endParaRPr lang="en-GB" smtClean="0">
              <a:solidFill>
                <a:srgbClr val="000000"/>
              </a:solidFill>
            </a:endParaRPr>
          </a:p>
          <a:p>
            <a:pPr eaLnBrk="1" hangingPunct="1"/>
            <a:r>
              <a:rPr lang="en-GB" smtClean="0">
                <a:solidFill>
                  <a:srgbClr val="000000"/>
                </a:solidFill>
              </a:rPr>
              <a:t>This assumes discrete time; step size depends on problem</a:t>
            </a:r>
          </a:p>
          <a:p>
            <a:pPr lvl="1" eaLnBrk="1" hangingPunct="1"/>
            <a:r>
              <a:rPr lang="en-GB" smtClean="0">
                <a:solidFill>
                  <a:srgbClr val="000000"/>
                </a:solidFill>
              </a:rPr>
              <a:t>Notation: </a:t>
            </a:r>
            <a:r>
              <a:rPr lang="en-GB" i="1" smtClean="0">
                <a:solidFill>
                  <a:srgbClr val="000000"/>
                </a:solidFill>
              </a:rPr>
              <a:t>Xa:b = Xa , Xa+1,…, Xb-1 , Xb</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8"/>
          <p:cNvSpPr>
            <a:spLocks noGrp="1" noChangeArrowheads="1"/>
          </p:cNvSpPr>
          <p:nvPr>
            <p:ph type="sldNum"/>
          </p:nvPr>
        </p:nvSpPr>
        <p:spPr>
          <a:ln/>
        </p:spPr>
        <p:txBody>
          <a:bodyPr/>
          <a:lstStyle/>
          <a:p>
            <a:fld id="{83BBE59E-656B-4DE6-A866-9013067FF3F2}" type="slidenum">
              <a:rPr lang="en-GB"/>
              <a:pPr/>
              <a:t>17</a:t>
            </a:fld>
            <a:endParaRPr lang="en-GB"/>
          </a:p>
        </p:txBody>
      </p:sp>
      <p:sp>
        <p:nvSpPr>
          <p:cNvPr id="48129" name="Text Box 1"/>
          <p:cNvSpPr txBox="1">
            <a:spLocks noChangeArrowheads="1"/>
          </p:cNvSpPr>
          <p:nvPr/>
        </p:nvSpPr>
        <p:spPr bwMode="auto">
          <a:xfrm>
            <a:off x="3958167" y="8819515"/>
            <a:ext cx="3025217" cy="462574"/>
          </a:xfrm>
          <a:prstGeom prst="rect">
            <a:avLst/>
          </a:prstGeom>
          <a:noFill/>
          <a:ln w="9525">
            <a:noFill/>
            <a:round/>
            <a:headEnd/>
            <a:tailEnd/>
          </a:ln>
          <a:effectLst/>
        </p:spPr>
        <p:txBody>
          <a:bodyPr lIns="92797" tIns="46399" rIns="92797" bIns="46399" anchor="b"/>
          <a:lstStyle/>
          <a:p>
            <a:pPr algn="r" defTabSz="456721">
              <a:tabLst>
                <a:tab pos="0" algn="l"/>
                <a:tab pos="456721" algn="l"/>
                <a:tab pos="913441" algn="l"/>
                <a:tab pos="1370161" algn="l"/>
                <a:tab pos="1826881" algn="l"/>
                <a:tab pos="2283602" algn="l"/>
                <a:tab pos="2740322" algn="l"/>
                <a:tab pos="3197042" algn="l"/>
                <a:tab pos="3653762" algn="l"/>
                <a:tab pos="4110483" algn="l"/>
                <a:tab pos="4567203" algn="l"/>
                <a:tab pos="5025537" algn="l"/>
                <a:tab pos="5482257" algn="l"/>
                <a:tab pos="5938977" algn="l"/>
                <a:tab pos="6395698" algn="l"/>
                <a:tab pos="6852418" algn="l"/>
                <a:tab pos="7309138" algn="l"/>
                <a:tab pos="7765858" algn="l"/>
                <a:tab pos="8222579" algn="l"/>
                <a:tab pos="8679299" algn="l"/>
                <a:tab pos="9136020" algn="l"/>
              </a:tabLst>
            </a:pPr>
            <a:fld id="{CC6F25E8-4FA9-40F0-90A6-A1C389D3BAC6}" type="slidenum">
              <a:rPr lang="en-GB" sz="1300">
                <a:solidFill>
                  <a:srgbClr val="000000"/>
                </a:solidFill>
              </a:rPr>
              <a:pPr algn="r" defTabSz="456721">
                <a:tabLst>
                  <a:tab pos="0" algn="l"/>
                  <a:tab pos="456721" algn="l"/>
                  <a:tab pos="913441" algn="l"/>
                  <a:tab pos="1370161" algn="l"/>
                  <a:tab pos="1826881" algn="l"/>
                  <a:tab pos="2283602" algn="l"/>
                  <a:tab pos="2740322" algn="l"/>
                  <a:tab pos="3197042" algn="l"/>
                  <a:tab pos="3653762" algn="l"/>
                  <a:tab pos="4110483" algn="l"/>
                  <a:tab pos="4567203" algn="l"/>
                  <a:tab pos="5025537" algn="l"/>
                  <a:tab pos="5482257" algn="l"/>
                  <a:tab pos="5938977" algn="l"/>
                  <a:tab pos="6395698" algn="l"/>
                  <a:tab pos="6852418" algn="l"/>
                  <a:tab pos="7309138" algn="l"/>
                  <a:tab pos="7765858" algn="l"/>
                  <a:tab pos="8222579" algn="l"/>
                  <a:tab pos="8679299" algn="l"/>
                  <a:tab pos="9136020" algn="l"/>
                </a:tabLst>
              </a:pPr>
              <a:t>17</a:t>
            </a:fld>
            <a:endParaRPr lang="en-GB" sz="1300" dirty="0">
              <a:solidFill>
                <a:srgbClr val="000000"/>
              </a:solidFill>
            </a:endParaRPr>
          </a:p>
        </p:txBody>
      </p:sp>
      <p:sp>
        <p:nvSpPr>
          <p:cNvPr id="48130" name="Text Box 2"/>
          <p:cNvSpPr txBox="1">
            <a:spLocks noChangeArrowheads="1"/>
          </p:cNvSpPr>
          <p:nvPr/>
        </p:nvSpPr>
        <p:spPr bwMode="auto">
          <a:xfrm>
            <a:off x="0" y="8819515"/>
            <a:ext cx="3025217" cy="462574"/>
          </a:xfrm>
          <a:prstGeom prst="rect">
            <a:avLst/>
          </a:prstGeom>
          <a:noFill/>
          <a:ln w="9525">
            <a:noFill/>
            <a:round/>
            <a:headEnd/>
            <a:tailEnd/>
          </a:ln>
          <a:effectLst/>
        </p:spPr>
        <p:txBody>
          <a:bodyPr lIns="92797" tIns="46399" rIns="92797" bIns="46399" anchor="b"/>
          <a:lstStyle/>
          <a:p>
            <a:pPr defTabSz="456721">
              <a:tabLst>
                <a:tab pos="0" algn="l"/>
                <a:tab pos="456721" algn="l"/>
                <a:tab pos="913441" algn="l"/>
                <a:tab pos="1370161" algn="l"/>
                <a:tab pos="1826881" algn="l"/>
                <a:tab pos="2283602" algn="l"/>
                <a:tab pos="2740322" algn="l"/>
                <a:tab pos="3197042" algn="l"/>
                <a:tab pos="3653762" algn="l"/>
                <a:tab pos="4110483" algn="l"/>
                <a:tab pos="4567203" algn="l"/>
                <a:tab pos="5025537" algn="l"/>
                <a:tab pos="5482257" algn="l"/>
                <a:tab pos="5938977" algn="l"/>
                <a:tab pos="6395698" algn="l"/>
                <a:tab pos="6852418" algn="l"/>
                <a:tab pos="7309138" algn="l"/>
                <a:tab pos="7765858" algn="l"/>
                <a:tab pos="8222579" algn="l"/>
                <a:tab pos="8679299" algn="l"/>
                <a:tab pos="9136020" algn="l"/>
              </a:tabLst>
            </a:pPr>
            <a:endParaRPr lang="en-GB" sz="1300" dirty="0">
              <a:solidFill>
                <a:srgbClr val="000000"/>
              </a:solidFill>
            </a:endParaRPr>
          </a:p>
        </p:txBody>
      </p:sp>
      <p:sp>
        <p:nvSpPr>
          <p:cNvPr id="48131" name="Text Box 3"/>
          <p:cNvSpPr txBox="1">
            <a:spLocks noChangeArrowheads="1"/>
          </p:cNvSpPr>
          <p:nvPr/>
        </p:nvSpPr>
        <p:spPr bwMode="auto">
          <a:xfrm>
            <a:off x="0" y="0"/>
            <a:ext cx="3025217" cy="462574"/>
          </a:xfrm>
          <a:prstGeom prst="rect">
            <a:avLst/>
          </a:prstGeom>
          <a:noFill/>
          <a:ln w="9525">
            <a:noFill/>
            <a:round/>
            <a:headEnd/>
            <a:tailEnd/>
          </a:ln>
          <a:effectLst/>
        </p:spPr>
        <p:txBody>
          <a:bodyPr lIns="92797" tIns="46399" rIns="92797" bIns="46399"/>
          <a:lstStyle/>
          <a:p>
            <a:pPr defTabSz="456721">
              <a:tabLst>
                <a:tab pos="0" algn="l"/>
                <a:tab pos="456721" algn="l"/>
                <a:tab pos="913441" algn="l"/>
                <a:tab pos="1370161" algn="l"/>
                <a:tab pos="1826881" algn="l"/>
                <a:tab pos="2283602" algn="l"/>
                <a:tab pos="2740322" algn="l"/>
                <a:tab pos="3197042" algn="l"/>
                <a:tab pos="3653762" algn="l"/>
                <a:tab pos="4110483" algn="l"/>
                <a:tab pos="4567203" algn="l"/>
                <a:tab pos="5025537" algn="l"/>
                <a:tab pos="5482257" algn="l"/>
                <a:tab pos="5938977" algn="l"/>
                <a:tab pos="6395698" algn="l"/>
                <a:tab pos="6852418" algn="l"/>
                <a:tab pos="7309138" algn="l"/>
                <a:tab pos="7765858" algn="l"/>
                <a:tab pos="8222579" algn="l"/>
                <a:tab pos="8679299" algn="l"/>
                <a:tab pos="9136020" algn="l"/>
              </a:tabLst>
            </a:pPr>
            <a:endParaRPr lang="en-GB" sz="1300" dirty="0">
              <a:solidFill>
                <a:srgbClr val="000000"/>
              </a:solidFill>
            </a:endParaRPr>
          </a:p>
        </p:txBody>
      </p:sp>
      <p:sp>
        <p:nvSpPr>
          <p:cNvPr id="48132" name="Text Box 4"/>
          <p:cNvSpPr txBox="1">
            <a:spLocks noChangeArrowheads="1"/>
          </p:cNvSpPr>
          <p:nvPr/>
        </p:nvSpPr>
        <p:spPr bwMode="auto">
          <a:xfrm>
            <a:off x="3958167" y="0"/>
            <a:ext cx="3025217" cy="462574"/>
          </a:xfrm>
          <a:prstGeom prst="rect">
            <a:avLst/>
          </a:prstGeom>
          <a:noFill/>
          <a:ln w="9525">
            <a:noFill/>
            <a:round/>
            <a:headEnd/>
            <a:tailEnd/>
          </a:ln>
          <a:effectLst/>
        </p:spPr>
        <p:txBody>
          <a:bodyPr lIns="92797" tIns="46399" rIns="92797" bIns="46399"/>
          <a:lstStyle/>
          <a:p>
            <a:pPr algn="r" defTabSz="456721">
              <a:tabLst>
                <a:tab pos="0" algn="l"/>
                <a:tab pos="456721" algn="l"/>
                <a:tab pos="913441" algn="l"/>
                <a:tab pos="1370161" algn="l"/>
                <a:tab pos="1826881" algn="l"/>
                <a:tab pos="2283602" algn="l"/>
                <a:tab pos="2740322" algn="l"/>
                <a:tab pos="3197042" algn="l"/>
                <a:tab pos="3653762" algn="l"/>
                <a:tab pos="4110483" algn="l"/>
                <a:tab pos="4567203" algn="l"/>
                <a:tab pos="5025537" algn="l"/>
                <a:tab pos="5482257" algn="l"/>
                <a:tab pos="5938977" algn="l"/>
                <a:tab pos="6395698" algn="l"/>
                <a:tab pos="6852418" algn="l"/>
                <a:tab pos="7309138" algn="l"/>
                <a:tab pos="7765858" algn="l"/>
                <a:tab pos="8222579" algn="l"/>
                <a:tab pos="8679299" algn="l"/>
                <a:tab pos="9136020" algn="l"/>
              </a:tabLst>
            </a:pPr>
            <a:endParaRPr lang="en-GB" sz="1300" dirty="0">
              <a:solidFill>
                <a:srgbClr val="000000"/>
              </a:solidFill>
            </a:endParaRPr>
          </a:p>
        </p:txBody>
      </p:sp>
      <p:sp>
        <p:nvSpPr>
          <p:cNvPr id="48133" name="Text Box 5"/>
          <p:cNvSpPr txBox="1">
            <a:spLocks noChangeArrowheads="1"/>
          </p:cNvSpPr>
          <p:nvPr/>
        </p:nvSpPr>
        <p:spPr bwMode="auto">
          <a:xfrm>
            <a:off x="1185188" y="702725"/>
            <a:ext cx="4614627" cy="3466882"/>
          </a:xfrm>
          <a:prstGeom prst="rect">
            <a:avLst/>
          </a:prstGeom>
          <a:solidFill>
            <a:srgbClr val="FFFFFF"/>
          </a:solidFill>
          <a:ln w="9525">
            <a:solidFill>
              <a:srgbClr val="000000"/>
            </a:solidFill>
            <a:miter lim="800000"/>
            <a:headEnd/>
            <a:tailEnd/>
          </a:ln>
          <a:effectLst/>
        </p:spPr>
        <p:txBody>
          <a:bodyPr wrap="none" lIns="92958" tIns="46479" rIns="92958" bIns="46479" anchor="ctr"/>
          <a:lstStyle/>
          <a:p>
            <a:endParaRPr lang="en-CA"/>
          </a:p>
        </p:txBody>
      </p:sp>
      <p:sp>
        <p:nvSpPr>
          <p:cNvPr id="48134" name="Rectangle 6"/>
          <p:cNvSpPr txBox="1">
            <a:spLocks noGrp="1" noChangeArrowheads="1"/>
          </p:cNvSpPr>
          <p:nvPr>
            <p:ph type="body"/>
          </p:nvPr>
        </p:nvSpPr>
        <p:spPr bwMode="auto">
          <a:xfrm>
            <a:off x="929717" y="4409758"/>
            <a:ext cx="5123950" cy="4177665"/>
          </a:xfrm>
          <a:prstGeom prst="rect">
            <a:avLst/>
          </a:prstGeom>
          <a:noFill/>
          <a:ln>
            <a:round/>
            <a:headEnd/>
            <a:tailEnd/>
          </a:ln>
        </p:spPr>
        <p:txBody>
          <a:bodyPr wrap="none" lIns="91359" tIns="45680" rIns="91359" bIns="45680"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C4FAA8F-9E16-422B-BC57-5F8129E33664}" type="slidenum">
              <a:rPr lang="en-US" smtClean="0">
                <a:solidFill>
                  <a:prstClr val="black"/>
                </a:solidFill>
              </a:rPr>
              <a:pPr/>
              <a:t>19</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000" i="1" dirty="0" smtClean="0"/>
              <a:t>P </a:t>
            </a:r>
            <a:r>
              <a:rPr lang="en-US" sz="1000" dirty="0" smtClean="0"/>
              <a:t>(</a:t>
            </a:r>
            <a:r>
              <a:rPr lang="en-US" sz="1000" i="1" dirty="0" smtClean="0"/>
              <a:t>S</a:t>
            </a:r>
            <a:r>
              <a:rPr lang="en-US" sz="1000" i="1" baseline="-25000" dirty="0" smtClean="0"/>
              <a:t>t+1</a:t>
            </a:r>
            <a:r>
              <a:rPr lang="en-US" sz="1000" dirty="0" smtClean="0"/>
              <a:t>| </a:t>
            </a:r>
            <a:r>
              <a:rPr lang="en-US" sz="1000" i="1" dirty="0" smtClean="0"/>
              <a:t>S</a:t>
            </a:r>
            <a:r>
              <a:rPr lang="en-US" sz="1000" i="1" baseline="-25000" dirty="0" smtClean="0"/>
              <a:t>0</a:t>
            </a:r>
            <a:r>
              <a:rPr lang="en-US" sz="1000" dirty="0" smtClean="0"/>
              <a:t>,…,</a:t>
            </a:r>
            <a:r>
              <a:rPr lang="en-US" sz="1000" i="1" dirty="0" smtClean="0"/>
              <a:t>S</a:t>
            </a:r>
            <a:r>
              <a:rPr lang="en-US" sz="1000" i="1" baseline="-25000" dirty="0" smtClean="0"/>
              <a:t>t</a:t>
            </a:r>
            <a:r>
              <a:rPr lang="en-US" sz="1000" dirty="0" smtClean="0"/>
              <a:t>) = </a:t>
            </a:r>
            <a:r>
              <a:rPr lang="en-US" sz="1000" i="1" dirty="0" smtClean="0"/>
              <a:t>P </a:t>
            </a:r>
            <a:r>
              <a:rPr lang="en-US" sz="1000" dirty="0" smtClean="0"/>
              <a:t>(</a:t>
            </a:r>
            <a:r>
              <a:rPr lang="en-US" sz="1000" i="1" dirty="0" smtClean="0"/>
              <a:t>S</a:t>
            </a:r>
            <a:r>
              <a:rPr lang="en-US" sz="1000" i="1" baseline="-25000" dirty="0" smtClean="0"/>
              <a:t>t+1</a:t>
            </a:r>
            <a:r>
              <a:rPr lang="en-US" sz="1000" dirty="0" smtClean="0"/>
              <a:t>|</a:t>
            </a:r>
            <a:r>
              <a:rPr lang="en-US" sz="1000" i="1" dirty="0" smtClean="0"/>
              <a:t>S</a:t>
            </a:r>
            <a:r>
              <a:rPr lang="en-US" sz="1000" i="1" baseline="-25000" dirty="0" smtClean="0"/>
              <a:t>0</a:t>
            </a:r>
            <a:r>
              <a:rPr lang="en-US" sz="1000" dirty="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8155CC8-266C-4EB5-A07D-49D6638798B2}" type="slidenum">
              <a:rPr lang="en-US" smtClean="0">
                <a:solidFill>
                  <a:prstClr val="black"/>
                </a:solidFill>
              </a:rPr>
              <a:pPr/>
              <a:t>20</a:t>
            </a:fld>
            <a:endParaRPr lang="en-US" smtClean="0">
              <a:solidFill>
                <a:prstClr val="black"/>
              </a:solidFill>
            </a:endParaRPr>
          </a:p>
        </p:txBody>
      </p:sp>
      <p:sp>
        <p:nvSpPr>
          <p:cNvPr id="46083"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609D2A9B-BB53-4116-BDF0-9D262DFD273E}"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20</a:t>
            </a:fld>
            <a:endParaRPr lang="en-GB" sz="1300">
              <a:solidFill>
                <a:srgbClr val="000000"/>
              </a:solidFill>
              <a:ea typeface="Arial Unicode MS" pitchFamily="34" charset="-128"/>
              <a:cs typeface="Arial Unicode MS" pitchFamily="34" charset="-128"/>
            </a:endParaRPr>
          </a:p>
        </p:txBody>
      </p:sp>
      <p:sp>
        <p:nvSpPr>
          <p:cNvPr id="46084"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6085"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6086"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6087"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6088"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4E53F8-7411-4EB7-84B7-BC72292F62C9}" type="slidenum">
              <a:rPr lang="en-US" smtClean="0">
                <a:solidFill>
                  <a:prstClr val="black"/>
                </a:solidFill>
              </a:rPr>
              <a:pPr/>
              <a:t>21</a:t>
            </a:fld>
            <a:endParaRPr lang="en-US" smtClean="0">
              <a:solidFill>
                <a:prstClr val="black"/>
              </a:solidFill>
            </a:endParaRPr>
          </a:p>
        </p:txBody>
      </p:sp>
      <p:sp>
        <p:nvSpPr>
          <p:cNvPr id="47107"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FB7FDF0F-BB8B-4FF7-A8DB-EB2EE326EF58}"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21</a:t>
            </a:fld>
            <a:endParaRPr lang="en-GB" sz="1300">
              <a:solidFill>
                <a:srgbClr val="000000"/>
              </a:solidFill>
              <a:ea typeface="Arial Unicode MS" pitchFamily="34" charset="-128"/>
              <a:cs typeface="Arial Unicode MS" pitchFamily="34" charset="-128"/>
            </a:endParaRPr>
          </a:p>
        </p:txBody>
      </p:sp>
      <p:sp>
        <p:nvSpPr>
          <p:cNvPr id="47108"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7109"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7110"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7111"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7112"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21CAABC-FD5E-4C95-ACCA-551E5EFF1B8A}" type="slidenum">
              <a:rPr lang="en-US" smtClean="0">
                <a:solidFill>
                  <a:prstClr val="black"/>
                </a:solidFill>
              </a:rPr>
              <a:pPr/>
              <a:t>22</a:t>
            </a:fld>
            <a:endParaRPr lang="en-US"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98818" y="4410076"/>
            <a:ext cx="5587366" cy="4176713"/>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FD2037-AC40-4CDD-90DE-2382DCFF3A2D}" type="slidenum">
              <a:rPr lang="en-US" smtClean="0">
                <a:solidFill>
                  <a:prstClr val="black"/>
                </a:solidFill>
              </a:rPr>
              <a:pPr/>
              <a:t>23</a:t>
            </a:fld>
            <a:endParaRPr 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98818" y="4410076"/>
            <a:ext cx="5587366" cy="4176713"/>
          </a:xfrm>
          <a:noFill/>
          <a:ln/>
        </p:spPr>
        <p:txBody>
          <a:bodyPr/>
          <a:lstStyle/>
          <a:p>
            <a:pPr eaLnBrk="1" hangingPunct="1"/>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E933D7A-D6A5-4761-9DF7-62EE88B3F450}" type="slidenum">
              <a:rPr lang="en-US" smtClean="0">
                <a:solidFill>
                  <a:prstClr val="black"/>
                </a:solidFill>
              </a:rPr>
              <a:pPr/>
              <a:t>24</a:t>
            </a:fld>
            <a:endParaRPr lang="en-US"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Room in a bldg.</a:t>
            </a:r>
          </a:p>
          <a:p>
            <a:pPr eaLnBrk="1" hangingPunct="1"/>
            <a:r>
              <a:rPr lang="en-US" smtClean="0"/>
              <a:t>Room space</a:t>
            </a:r>
          </a:p>
          <a:p>
            <a:pPr eaLnBrk="1" hangingPunct="1"/>
            <a:r>
              <a:rPr lang="en-US" smtClean="0"/>
              <a:t>Room scope / opportunity</a:t>
            </a:r>
          </a:p>
          <a:p>
            <a:pPr eaLnBrk="1" hangingPunct="1"/>
            <a:endParaRPr lang="en-US" smtClean="0"/>
          </a:p>
          <a:p>
            <a:pPr eaLnBrk="1" hangingPunct="1"/>
            <a:r>
              <a:rPr lang="en-US" smtClean="0"/>
              <a:t>He is rooming with my friend</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5DC8A87-2326-44C9-A406-701BCA25759C}" type="slidenum">
              <a:rPr lang="en-US" smtClean="0">
                <a:solidFill>
                  <a:prstClr val="black"/>
                </a:solidFill>
              </a:rPr>
              <a:pPr/>
              <a:t>25</a:t>
            </a:fld>
            <a:endParaRPr lang="en-US" smtClean="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Most sentences/sequences will not appear or appear only once </a:t>
            </a:r>
            <a:r>
              <a:rPr lang="en-US" smtClean="0">
                <a:sym typeface="Wingdings" pitchFamily="2" charset="2"/>
              </a:rPr>
              <a:t></a:t>
            </a:r>
            <a:endParaRPr lang="en-US" smtClean="0"/>
          </a:p>
          <a:p>
            <a:pPr eaLnBrk="1" hangingPunct="1"/>
            <a:r>
              <a:rPr lang="en-US" smtClean="0"/>
              <a:t>At least your corpus should be &gt;&gt; than your sample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3ED34A-65C9-4B83-82D8-CF7C89DAF669}" type="slidenum">
              <a:rPr lang="en-US" smtClean="0">
                <a:solidFill>
                  <a:prstClr val="black"/>
                </a:solidFill>
              </a:rPr>
              <a:pPr/>
              <a:t>26</a:t>
            </a:fld>
            <a:endParaRPr 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Most sentences/sequences will not appear or appear only once </a:t>
            </a:r>
            <a:r>
              <a:rPr lang="en-US" smtClean="0">
                <a:sym typeface="Wingdings" pitchFamily="2" charset="2"/>
              </a:rPr>
              <a:t></a:t>
            </a:r>
            <a:endParaRPr lang="en-US" smtClean="0"/>
          </a:p>
          <a:p>
            <a:pPr eaLnBrk="1" hangingPunct="1"/>
            <a:r>
              <a:rPr lang="en-US" smtClean="0"/>
              <a:t>Standard Solution: decompose in a set of probabilities that are easier to estimate</a:t>
            </a:r>
          </a:p>
          <a:p>
            <a:pPr eaLnBrk="1" hangingPunct="1"/>
            <a:r>
              <a:rPr lang="en-US" smtClean="0"/>
              <a:t>So the probability of a sequence 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2228179-43C2-416A-9872-7800CC98CEA9}" type="slidenum">
              <a:rPr lang="en-US" smtClean="0">
                <a:solidFill>
                  <a:prstClr val="black"/>
                </a:solidFill>
              </a:rPr>
              <a:pPr/>
              <a:t>27</a:t>
            </a:fld>
            <a:endParaRPr lang="en-US"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N-pairs in a corpus  is equal to the N-words in the corpus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E9902E9-1F54-4752-98D8-CDC43CCA2EC5}" type="slidenum">
              <a:rPr lang="en-US" smtClean="0">
                <a:solidFill>
                  <a:prstClr val="black"/>
                </a:solidFill>
              </a:rPr>
              <a:pPr/>
              <a:t>29</a:t>
            </a:fld>
            <a:endParaRPr lang="en-US" smtClean="0">
              <a:solidFill>
                <a:prstClr val="black"/>
              </a:solidFill>
            </a:endParaRPr>
          </a:p>
        </p:txBody>
      </p:sp>
      <p:sp>
        <p:nvSpPr>
          <p:cNvPr id="4301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942554C9-B414-400C-9F7B-BE172A702CB2}"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29</a:t>
            </a:fld>
            <a:endParaRPr lang="en-GB" sz="1300">
              <a:solidFill>
                <a:srgbClr val="000000"/>
              </a:solidFill>
              <a:ea typeface="Arial Unicode MS" pitchFamily="34" charset="-128"/>
              <a:cs typeface="Arial Unicode MS" pitchFamily="34" charset="-128"/>
            </a:endParaRPr>
          </a:p>
        </p:txBody>
      </p:sp>
      <p:sp>
        <p:nvSpPr>
          <p:cNvPr id="4301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301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30</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1396826-0E4E-4759-B188-8F35F2AF7C5F}" type="slidenum">
              <a:rPr lang="en-US" smtClean="0">
                <a:solidFill>
                  <a:prstClr val="black"/>
                </a:solidFill>
              </a:rPr>
              <a:pPr/>
              <a:t>31</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b="1" dirty="0" smtClean="0"/>
              <a:t>Simultaneous localization and mapping</a:t>
            </a:r>
            <a:r>
              <a:rPr lang="en-US" dirty="0" smtClean="0"/>
              <a:t> (</a:t>
            </a:r>
            <a:r>
              <a:rPr lang="en-US" b="1" dirty="0" smtClean="0"/>
              <a:t>SLAM</a:t>
            </a:r>
            <a:r>
              <a:rPr lang="en-US" dirty="0" smtClean="0"/>
              <a:t>) is a technique used by </a:t>
            </a:r>
            <a:r>
              <a:rPr lang="en-US" dirty="0" smtClean="0">
                <a:hlinkClick r:id="rId3" tooltip="Robot"/>
              </a:rPr>
              <a:t>robots</a:t>
            </a:r>
            <a:r>
              <a:rPr lang="en-US" dirty="0" smtClean="0"/>
              <a:t> and </a:t>
            </a:r>
            <a:r>
              <a:rPr lang="en-US" dirty="0" smtClean="0">
                <a:hlinkClick r:id="rId4" tooltip="Autonomous vehicle"/>
              </a:rPr>
              <a:t>autonomous vehicles</a:t>
            </a:r>
            <a:r>
              <a:rPr lang="en-US" dirty="0" smtClean="0"/>
              <a:t> to build up a map within an unknown environment while at the same time keeping track of their current position. This is not as straightforward as it might sound due to inherent uncertainties in discerning the robot's relative movement from its various </a:t>
            </a:r>
            <a:r>
              <a:rPr lang="en-US" dirty="0" smtClean="0">
                <a:hlinkClick r:id="rId5" tooltip="Sensor"/>
              </a:rPr>
              <a:t>sensors</a:t>
            </a:r>
            <a:r>
              <a:rPr lang="en-US" dirty="0" smtClean="0"/>
              <a:t>.</a:t>
            </a:r>
          </a:p>
          <a:p>
            <a:r>
              <a:rPr lang="en-US" dirty="0" smtClean="0"/>
              <a:t>If at the next </a:t>
            </a:r>
            <a:r>
              <a:rPr lang="en-US" dirty="0" smtClean="0">
                <a:hlinkClick r:id="rId6" tooltip="Iteration"/>
              </a:rPr>
              <a:t>iteration</a:t>
            </a:r>
            <a:r>
              <a:rPr lang="en-US" dirty="0" smtClean="0"/>
              <a:t> of map building the measured distance and direction travelled has a slight inaccuracy, then any features being added to the map will contain corresponding errors. If unchecked, these positional errors build cumulatively, grossly distorting the map and therefore the robot's ability to know its precise location. There are various techniques to compensate for this such as </a:t>
            </a:r>
            <a:r>
              <a:rPr lang="en-US" dirty="0" err="1" smtClean="0"/>
              <a:t>recognising</a:t>
            </a:r>
            <a:r>
              <a:rPr lang="en-US" dirty="0" smtClean="0"/>
              <a:t> features that it has come across previously and re-skewing recent parts of the map to make sure the two instances of that feature become one. Some of the statistical techniques used in SLAM include </a:t>
            </a:r>
            <a:r>
              <a:rPr lang="en-US" dirty="0" err="1" smtClean="0">
                <a:hlinkClick r:id="rId7" tooltip="Kalman filter"/>
              </a:rPr>
              <a:t>Kalman</a:t>
            </a:r>
            <a:r>
              <a:rPr lang="en-US" dirty="0" smtClean="0">
                <a:hlinkClick r:id="rId7" tooltip="Kalman filter"/>
              </a:rPr>
              <a:t> filters</a:t>
            </a:r>
            <a:r>
              <a:rPr lang="en-US" dirty="0" smtClean="0"/>
              <a:t>, </a:t>
            </a:r>
            <a:r>
              <a:rPr lang="en-US" dirty="0" smtClean="0">
                <a:hlinkClick r:id="rId8" tooltip="Particle filter"/>
              </a:rPr>
              <a:t>particle filters</a:t>
            </a:r>
            <a:r>
              <a:rPr lang="en-US" dirty="0" smtClean="0"/>
              <a:t> (aka. </a:t>
            </a:r>
            <a:r>
              <a:rPr lang="en-US" dirty="0" smtClean="0">
                <a:hlinkClick r:id="rId9" tooltip="Monte Carlo method"/>
              </a:rPr>
              <a:t>Monte Carlo methods</a:t>
            </a:r>
            <a:r>
              <a:rPr lang="en-US" dirty="0" smtClean="0"/>
              <a:t>) and scan matching of range data.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8128A2-CDE1-478F-B779-EB9CA23C53BB}" type="slidenum">
              <a:rPr lang="en-US" smtClean="0">
                <a:solidFill>
                  <a:prstClr val="black"/>
                </a:solidFill>
              </a:rPr>
              <a:pPr/>
              <a:t>32</a:t>
            </a:fld>
            <a:endParaRPr lang="en-US"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B1C923D-F691-4DE5-934A-A1326F5EFED6}" type="slidenum">
              <a:rPr lang="en-US" smtClean="0">
                <a:solidFill>
                  <a:prstClr val="black"/>
                </a:solidFill>
              </a:rPr>
              <a:pPr/>
              <a:t>33</a:t>
            </a:fld>
            <a:endParaRPr 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34</a:t>
            </a:fld>
            <a:endParaRPr lang="en-US" smtClean="0">
              <a:solidFill>
                <a:prstClr val="black"/>
              </a:solidFill>
            </a:endParaRPr>
          </a:p>
        </p:txBody>
      </p:sp>
      <p:sp>
        <p:nvSpPr>
          <p:cNvPr id="4813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A9AD4DFB-ECD8-41E2-A447-6D0882754752}"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34</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813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A75DD91-B2E0-4B46-811F-D75031FA76E7}" type="slidenum">
              <a:rPr lang="en-GB"/>
              <a:pPr/>
              <a:t>35</a:t>
            </a:fld>
            <a:endParaRPr lang="en-GB"/>
          </a:p>
        </p:txBody>
      </p:sp>
      <p:sp>
        <p:nvSpPr>
          <p:cNvPr id="114690" name="Text Box 2"/>
          <p:cNvSpPr txBox="1">
            <a:spLocks noChangeArrowheads="1"/>
          </p:cNvSpPr>
          <p:nvPr/>
        </p:nvSpPr>
        <p:spPr bwMode="auto">
          <a:xfrm>
            <a:off x="1177102" y="696277"/>
            <a:ext cx="4634030" cy="3481388"/>
          </a:xfrm>
          <a:prstGeom prst="rect">
            <a:avLst/>
          </a:prstGeom>
          <a:solidFill>
            <a:srgbClr val="FFFFFF"/>
          </a:solidFill>
          <a:ln w="9360">
            <a:solidFill>
              <a:srgbClr val="000000"/>
            </a:solidFill>
            <a:miter lim="800000"/>
            <a:headEnd/>
            <a:tailEnd/>
          </a:ln>
          <a:effectLst/>
        </p:spPr>
        <p:txBody>
          <a:bodyPr wrap="none" lIns="92958" tIns="46479" rIns="92958" bIns="46479" anchor="ctr"/>
          <a:lstStyle/>
          <a:p>
            <a:endParaRPr lang="en-CA"/>
          </a:p>
        </p:txBody>
      </p:sp>
      <p:sp>
        <p:nvSpPr>
          <p:cNvPr id="114691" name="Rectangle 3"/>
          <p:cNvSpPr txBox="1">
            <a:spLocks noGrp="1" noChangeArrowheads="1"/>
          </p:cNvSpPr>
          <p:nvPr>
            <p:ph type="body"/>
          </p:nvPr>
        </p:nvSpPr>
        <p:spPr>
          <a:xfrm>
            <a:off x="929718" y="4409758"/>
            <a:ext cx="5125567" cy="4177665"/>
          </a:xfrm>
          <a:noFill/>
          <a:ln/>
        </p:spPr>
        <p:txBody>
          <a:bodyPr/>
          <a:lstStyle/>
          <a:p>
            <a:pPr eaLnBrk="1" hangingPunct="1">
              <a:spcBef>
                <a:spcPts val="457"/>
              </a:spcBef>
              <a:tabLst>
                <a:tab pos="0" algn="l"/>
                <a:tab pos="464790" algn="l"/>
                <a:tab pos="929579" algn="l"/>
                <a:tab pos="1394369" algn="l"/>
                <a:tab pos="1859158" algn="l"/>
                <a:tab pos="2323948" algn="l"/>
                <a:tab pos="2788737" algn="l"/>
                <a:tab pos="3253527" algn="l"/>
                <a:tab pos="3718316" algn="l"/>
                <a:tab pos="4183106" algn="l"/>
                <a:tab pos="4647895" algn="l"/>
                <a:tab pos="5112685" algn="l"/>
                <a:tab pos="5577474" algn="l"/>
                <a:tab pos="6042264" algn="l"/>
                <a:tab pos="6507053" algn="l"/>
                <a:tab pos="6971843" algn="l"/>
                <a:tab pos="7436632" algn="l"/>
                <a:tab pos="7901422" algn="l"/>
                <a:tab pos="8366211" algn="l"/>
                <a:tab pos="8831001" algn="l"/>
                <a:tab pos="9295790"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43ADC6-3C31-47F7-8A24-C6A52DE8A881}"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228600" indent="-228600" eaLnBrk="1" hangingPunct="1"/>
            <a:r>
              <a:rPr lang="en-US" dirty="0" smtClean="0"/>
              <a:t>R&amp;R Sys  Representation and reasoning Systems</a:t>
            </a:r>
          </a:p>
          <a:p>
            <a:pPr marL="228600" indent="-228600" eaLnBrk="1" hangingPunct="1"/>
            <a:r>
              <a:rPr lang="en-US" dirty="0" smtClean="0"/>
              <a:t>Each cell is a R&amp;R system</a:t>
            </a:r>
          </a:p>
          <a:p>
            <a:pPr marL="228600" indent="-228600" eaLnBrk="1" hangingPunct="1"/>
            <a:r>
              <a:rPr lang="en-US" dirty="0" smtClean="0"/>
              <a:t>STRIPS  actions </a:t>
            </a:r>
            <a:r>
              <a:rPr lang="en-US" dirty="0" err="1" smtClean="0"/>
              <a:t>prec</a:t>
            </a:r>
            <a:endParaRPr lang="en-US" dirty="0" smtClean="0"/>
          </a:p>
          <a:p>
            <a:pPr marL="228600" indent="-228600" eaLnBrk="1" hangingPunct="1"/>
            <a:endParaRPr lang="en-US" dirty="0" smtClean="0"/>
          </a:p>
          <a:p>
            <a:r>
              <a:rPr lang="en-CA" sz="1200" kern="1200" baseline="0" dirty="0" smtClean="0">
                <a:solidFill>
                  <a:schemeClr val="tx1"/>
                </a:solidFill>
                <a:latin typeface="Times New Roman" pitchFamily="18" charset="0"/>
                <a:ea typeface="+mn-ea"/>
                <a:cs typeface="+mn-cs"/>
              </a:rPr>
              <a:t>The SCSP extends the classical CSP by</a:t>
            </a:r>
          </a:p>
          <a:p>
            <a:r>
              <a:rPr lang="en-CA" sz="1200" kern="1200" baseline="0" dirty="0" smtClean="0">
                <a:solidFill>
                  <a:schemeClr val="tx1"/>
                </a:solidFill>
                <a:latin typeface="Times New Roman" pitchFamily="18" charset="0"/>
                <a:ea typeface="+mn-ea"/>
                <a:cs typeface="+mn-cs"/>
              </a:rPr>
              <a:t>including both decision variables, that an agent can set, and stochastic</a:t>
            </a:r>
          </a:p>
          <a:p>
            <a:r>
              <a:rPr lang="en-CA" sz="1200" kern="1200" baseline="0" dirty="0" smtClean="0">
                <a:solidFill>
                  <a:schemeClr val="tx1"/>
                </a:solidFill>
                <a:latin typeface="Times New Roman" pitchFamily="18" charset="0"/>
                <a:ea typeface="+mn-ea"/>
                <a:cs typeface="+mn-cs"/>
              </a:rPr>
              <a:t>variables that follow a probability distribution and can model </a:t>
            </a:r>
            <a:r>
              <a:rPr lang="en-CA" sz="1200" kern="1200" baseline="0" dirty="0" err="1" smtClean="0">
                <a:solidFill>
                  <a:schemeClr val="tx1"/>
                </a:solidFill>
                <a:latin typeface="Times New Roman" pitchFamily="18" charset="0"/>
                <a:ea typeface="+mn-ea"/>
                <a:cs typeface="+mn-cs"/>
              </a:rPr>
              <a:t>uncer</a:t>
            </a:r>
            <a:r>
              <a:rPr lang="en-CA" sz="1200" kern="1200" baseline="0" dirty="0" smtClean="0">
                <a:solidFill>
                  <a:schemeClr val="tx1"/>
                </a:solidFill>
                <a:latin typeface="Times New Roman" pitchFamily="18" charset="0"/>
                <a:ea typeface="+mn-ea"/>
                <a:cs typeface="+mn-cs"/>
              </a:rPr>
              <a:t>-</a:t>
            </a:r>
          </a:p>
          <a:p>
            <a:r>
              <a:rPr lang="en-CA" sz="1200" kern="1200" baseline="0" dirty="0" err="1" smtClean="0">
                <a:solidFill>
                  <a:schemeClr val="tx1"/>
                </a:solidFill>
                <a:latin typeface="Times New Roman" pitchFamily="18" charset="0"/>
                <a:ea typeface="+mn-ea"/>
                <a:cs typeface="+mn-cs"/>
              </a:rPr>
              <a:t>tain</a:t>
            </a:r>
            <a:r>
              <a:rPr lang="en-CA" sz="1200" kern="1200" baseline="0" dirty="0" smtClean="0">
                <a:solidFill>
                  <a:schemeClr val="tx1"/>
                </a:solidFill>
                <a:latin typeface="Times New Roman" pitchFamily="18" charset="0"/>
                <a:ea typeface="+mn-ea"/>
                <a:cs typeface="+mn-cs"/>
              </a:rPr>
              <a:t> events beyond the agent’s control. So far, two approaches to solving</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have been proposed; backtracking-based procedures that extend</a:t>
            </a:r>
          </a:p>
          <a:p>
            <a:r>
              <a:rPr lang="en-CA" sz="1200" kern="1200" baseline="0" dirty="0" smtClean="0">
                <a:solidFill>
                  <a:schemeClr val="tx1"/>
                </a:solidFill>
                <a:latin typeface="Times New Roman" pitchFamily="18" charset="0"/>
                <a:ea typeface="+mn-ea"/>
                <a:cs typeface="+mn-cs"/>
              </a:rPr>
              <a:t>standard methods from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 and scenario-based methods that solve</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by reducing them to a sequence of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a:t>
            </a:r>
            <a:r>
              <a:rPr lang="en-US" dirty="0" err="1" smtClean="0"/>
              <a:t>onditions</a:t>
            </a:r>
            <a:r>
              <a:rPr lang="en-US" dirty="0" smtClean="0"/>
              <a:t> and effects Stanford Research Institute Problem Solver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88AE04C-26DE-47E2-A362-2C2330333529}" type="slidenum">
              <a:rPr lang="en-US" smtClean="0">
                <a:solidFill>
                  <a:prstClr val="black"/>
                </a:solidFill>
              </a:rPr>
              <a:pPr/>
              <a:t>37</a:t>
            </a:fld>
            <a:endParaRPr 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(Note: in this example the robot is not choosing its actions)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62F985-F516-44BB-97D1-D22E39E8EB6A}" type="slidenum">
              <a:rPr lang="en-US" smtClean="0">
                <a:solidFill>
                  <a:prstClr val="black"/>
                </a:solidFill>
              </a:rPr>
              <a:pPr/>
              <a:t>38</a:t>
            </a:fld>
            <a:endParaRPr lang="en-US" smtClean="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33956A1-3A3C-4F03-B378-F17FBD1D11F7}" type="slidenum">
              <a:rPr lang="en-US" smtClean="0">
                <a:solidFill>
                  <a:prstClr val="black"/>
                </a:solidFill>
              </a:rPr>
              <a:pPr/>
              <a:t>39</a:t>
            </a:fld>
            <a:endParaRPr lang="en-US"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186D361-02B3-4136-B27A-D012F34F03C7}" type="slidenum">
              <a:rPr lang="en-US" smtClean="0">
                <a:solidFill>
                  <a:prstClr val="black"/>
                </a:solidFill>
              </a:rPr>
              <a:pPr/>
              <a:t>40</a:t>
            </a:fld>
            <a:endParaRPr lang="en-US" smtClean="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DDE04C1-3DF1-4645-98F0-DE6A44517BE1}" type="slidenum">
              <a:rPr lang="en-US" smtClean="0">
                <a:solidFill>
                  <a:prstClr val="black"/>
                </a:solidFill>
              </a:rPr>
              <a:pPr/>
              <a:t>41</a:t>
            </a:fld>
            <a:endParaRPr 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D10C2B-4C88-4D0A-A7EE-260C16BA02EB}" type="slidenum">
              <a:rPr lang="en-US" smtClean="0">
                <a:solidFill>
                  <a:prstClr val="black"/>
                </a:solidFill>
              </a:rPr>
              <a:pPr/>
              <a:t>42</a:t>
            </a:fld>
            <a:endParaRPr lang="en-US"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4946EF3-0DAC-4589-9228-48F2BE82582D}" type="slidenum">
              <a:rPr lang="en-US" smtClean="0">
                <a:solidFill>
                  <a:prstClr val="black"/>
                </a:solidFill>
              </a:rPr>
              <a:pPr/>
              <a:t>43</a:t>
            </a:fld>
            <a:endParaRPr lang="en-U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ahone is a speech sound</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17C69B1-7D28-45B1-B1CB-B68198769E40}" type="slidenum">
              <a:rPr lang="en-US" smtClean="0">
                <a:solidFill>
                  <a:prstClr val="black"/>
                </a:solidFill>
              </a:rPr>
              <a:pPr/>
              <a:t>45</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E8DF0A6A-E284-4CA1-8543-97F2711F5E0E}" type="slidenum">
              <a:rPr lang="en-US" smtClean="0"/>
              <a:pPr defTabSz="928688"/>
              <a:t>46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7A05ECF-3B1C-4FC0-AB5B-6EF4E5BA76C5}" type="slidenum">
              <a:rPr lang="en-US" smtClean="0"/>
              <a:pPr/>
              <a:t>47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48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E8DF0A6A-E284-4CA1-8543-97F2711F5E0E}" type="slidenum">
              <a:rPr lang="en-US" smtClean="0">
                <a:solidFill>
                  <a:prstClr val="black"/>
                </a:solidFill>
              </a:rPr>
              <a:pPr defTabSz="928688"/>
              <a:t>49</a:t>
            </a:fld>
            <a:endParaRPr 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D415E29B-C3ED-487D-BADF-A4F646C5711D}" type="slidenum">
              <a:rPr lang="en-US" smtClean="0">
                <a:solidFill>
                  <a:prstClr val="black"/>
                </a:solidFill>
              </a:rPr>
              <a:pPr defTabSz="928688"/>
              <a:t>50</a:t>
            </a:fld>
            <a:endParaRPr 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CB8CFD4-4B97-401B-B3B4-200FC995E326}" type="slidenum">
              <a:rPr lang="en-US" smtClean="0">
                <a:solidFill>
                  <a:prstClr val="black"/>
                </a:solidFill>
              </a:rPr>
              <a:pPr/>
              <a:t>51</a:t>
            </a:fld>
            <a:endParaRPr lang="en-US" smtClean="0">
              <a:solidFill>
                <a:prstClr val="black"/>
              </a:solidFill>
            </a:endParaRPr>
          </a:p>
        </p:txBody>
      </p:sp>
      <p:sp>
        <p:nvSpPr>
          <p:cNvPr id="40963"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B24DBAAD-1E45-4AA4-BB2E-3E3DC434E3AF}"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51</a:t>
            </a:fld>
            <a:endParaRPr lang="en-GB" sz="1300">
              <a:solidFill>
                <a:srgbClr val="000000"/>
              </a:solidFill>
              <a:ea typeface="Arial Unicode MS" pitchFamily="34" charset="-128"/>
              <a:cs typeface="Arial Unicode MS" pitchFamily="34" charset="-128"/>
            </a:endParaRPr>
          </a:p>
        </p:txBody>
      </p:sp>
      <p:sp>
        <p:nvSpPr>
          <p:cNvPr id="40964"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0965"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0966"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0967"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0968"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 biggest</a:t>
            </a:r>
            <a:r>
              <a:rPr lang="en-CA" baseline="0" dirty="0" smtClean="0"/>
              <a:t> problem with rejection sampling is that it end up rejecting so many samples!</a:t>
            </a:r>
          </a:p>
          <a:p>
            <a:r>
              <a:rPr lang="en-CA" baseline="0" dirty="0" smtClean="0"/>
              <a:t>The number of samples consistent with the evidence e drops exponentially as the number of</a:t>
            </a:r>
          </a:p>
          <a:p>
            <a:r>
              <a:rPr lang="en-CA" baseline="0" dirty="0" smtClean="0"/>
              <a:t>Evidence variables grows – unusable for complex problems</a:t>
            </a:r>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rPr>
              <a:t>Because LW keeps using all the samples that it generates, it is much more efficient that Rejection Sampling</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rPr>
              <a:t>But performance still degrades when number of evidence variables increase</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smtClean="0">
                <a:solidFill>
                  <a:srgbClr val="000000"/>
                </a:solidFill>
              </a:rPr>
              <a:t>The more evidence variables, the more samples will have small weight</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000" dirty="0" smtClean="0">
                <a:solidFill>
                  <a:srgbClr val="000000"/>
                </a:solidFill>
              </a:rPr>
              <a:t>If one does not generate enough samples, the weighted estimate will be dominated by the small fraction of sample with substantial weight</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rPr>
              <a:t>One possible approach is to sample some of the variables, while using exact inference to generate the posterior probability for others</a:t>
            </a:r>
          </a:p>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 flip a </a:t>
            </a:r>
            <a:r>
              <a:rPr lang="en-CA" dirty="0" err="1" smtClean="0"/>
              <a:t>var</a:t>
            </a:r>
            <a:r>
              <a:rPr lang="en-CA" dirty="0" smtClean="0"/>
              <a:t> in a fully instantiated BN you only need to multiply the </a:t>
            </a:r>
            <a:r>
              <a:rPr lang="en-CA" dirty="0" err="1" smtClean="0"/>
              <a:t>prob</a:t>
            </a:r>
            <a:r>
              <a:rPr lang="en-CA" dirty="0" smtClean="0"/>
              <a:t> of the </a:t>
            </a:r>
            <a:r>
              <a:rPr lang="en-CA" dirty="0" err="1" smtClean="0"/>
              <a:t>var</a:t>
            </a:r>
            <a:r>
              <a:rPr lang="en-CA" dirty="0" smtClean="0"/>
              <a:t> given its parents times the </a:t>
            </a:r>
            <a:r>
              <a:rPr lang="en-CA" dirty="0" err="1" smtClean="0"/>
              <a:t>probs</a:t>
            </a:r>
            <a:r>
              <a:rPr lang="en-CA" dirty="0" smtClean="0"/>
              <a:t> of all its children given</a:t>
            </a:r>
            <a:r>
              <a:rPr lang="en-CA" baseline="0" dirty="0" smtClean="0"/>
              <a:t> their parents. Number of multiplication required is equal to the number of children</a:t>
            </a:r>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B5569CD-F711-4BB3-B5DA-F8C888F4F414}" type="slidenum">
              <a:rPr lang="en-US" smtClean="0">
                <a:solidFill>
                  <a:prstClr val="black"/>
                </a:solidFill>
              </a:rPr>
              <a:pPr/>
              <a:t>15</a:t>
            </a:fld>
            <a:endParaRPr lang="en-US" smtClean="0">
              <a:solidFill>
                <a:prstClr val="black"/>
              </a:solidFill>
            </a:endParaRPr>
          </a:p>
        </p:txBody>
      </p:sp>
      <p:sp>
        <p:nvSpPr>
          <p:cNvPr id="41987" name="Text Box 2"/>
          <p:cNvSpPr txBox="1">
            <a:spLocks noChangeArrowheads="1"/>
          </p:cNvSpPr>
          <p:nvPr/>
        </p:nvSpPr>
        <p:spPr bwMode="auto">
          <a:xfrm>
            <a:off x="1177372" y="696914"/>
            <a:ext cx="4633426" cy="3481387"/>
          </a:xfrm>
          <a:prstGeom prst="rect">
            <a:avLst/>
          </a:prstGeom>
          <a:solidFill>
            <a:srgbClr val="FFFFFF"/>
          </a:solidFill>
          <a:ln w="9360">
            <a:solidFill>
              <a:srgbClr val="000000"/>
            </a:solidFill>
            <a:miter lim="800000"/>
            <a:headEnd/>
            <a:tailEnd/>
          </a:ln>
        </p:spPr>
        <p:txBody>
          <a:bodyPr wrap="none" anchor="ctr"/>
          <a:lstStyle/>
          <a:p>
            <a:endParaRPr lang="en-US" b="1">
              <a:solidFill>
                <a:prstClr val="black"/>
              </a:solidFill>
            </a:endParaRPr>
          </a:p>
        </p:txBody>
      </p:sp>
      <p:sp>
        <p:nvSpPr>
          <p:cNvPr id="41988" name="Text Box 3"/>
          <p:cNvSpPr>
            <a:spLocks noGrp="1" noChangeArrowheads="1"/>
          </p:cNvSpPr>
          <p:nvPr>
            <p:ph type="body"/>
          </p:nvPr>
        </p:nvSpPr>
        <p:spPr>
          <a:xfrm>
            <a:off x="930172" y="4410076"/>
            <a:ext cx="5124657" cy="4176713"/>
          </a:xfrm>
          <a:noFill/>
          <a:ln/>
        </p:spPr>
        <p:txBody>
          <a:bodyPr lIns="92870" tIns="46435" rIns="92870" bIns="46435"/>
          <a:lstStyle/>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solidFill>
                  <a:srgbClr val="000000"/>
                </a:solidFill>
                <a:latin typeface="Arial Unicode MS" pitchFamily="34" charset="-128"/>
                <a:ea typeface="Arial Unicode MS" pitchFamily="34" charset="-128"/>
                <a:cs typeface="Arial Unicode MS" pitchFamily="34" charset="-128"/>
              </a:rPr>
              <a:t>So far we have only studied probabilistically models (Bnets) of static world</a:t>
            </a:r>
          </a:p>
          <a:p>
            <a:pPr marL="739775" lvl="1" indent="-282575" defTabSz="457200">
              <a:spcBef>
                <a:spcPts val="500"/>
              </a:spcBef>
              <a:buClr>
                <a:srgbClr val="000000"/>
              </a:buClr>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solidFill>
                <a:srgbClr val="000000"/>
              </a:solidFill>
              <a:latin typeface="Arial Unicode MS" pitchFamily="34" charset="-128"/>
              <a:ea typeface="Arial Unicode MS" pitchFamily="34" charset="-128"/>
              <a:cs typeface="Arial Unicode MS" pitchFamily="34" charset="-128"/>
            </a:endParaRPr>
          </a:p>
          <a:p>
            <a:pPr marL="739775" lvl="1" indent="-282575" defTabSz="457200">
              <a:spcBef>
                <a:spcPts val="500"/>
              </a:spcBef>
              <a:buClr>
                <a:srgbClr val="000000"/>
              </a:buClr>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solidFill>
                  <a:srgbClr val="000000"/>
                </a:solidFill>
                <a:latin typeface="Arial Unicode MS" pitchFamily="34" charset="-128"/>
                <a:ea typeface="Arial Unicode MS" pitchFamily="34" charset="-128"/>
                <a:cs typeface="Arial Unicode MS" pitchFamily="34" charset="-128"/>
              </a:rPr>
              <a:t> what changes is my belief over the possible causes.</a:t>
            </a:r>
            <a:endParaRPr lang="en-GB" i="1" smtClean="0">
              <a:solidFill>
                <a:srgbClr val="000000"/>
              </a:solidFill>
              <a:latin typeface="Arial Unicode MS" pitchFamily="34" charset="-128"/>
              <a:ea typeface="Arial Unicode MS" pitchFamily="34" charset="-128"/>
              <a:cs typeface="Arial Unicode MS" pitchFamily="34" charset="-128"/>
            </a:endParaRP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6F58A3F-EFA1-483B-8D83-F8D4958FBA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3547DC6-7739-4EEB-A14E-2F28FF4A8A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CB7524E-58F1-4EEF-A775-19E9A7673B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044575"/>
            <a:ext cx="77724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1371600" y="3657600"/>
            <a:ext cx="6400800" cy="1524000"/>
          </a:xfrm>
        </p:spPr>
        <p:txBody>
          <a:bodyPr/>
          <a:lstStyle>
            <a:lvl1pPr marL="0" indent="0" algn="ctr">
              <a:buFont typeface="Wingdings" pitchFamily="2" charset="2"/>
              <a:buNone/>
              <a:defRPr>
                <a:solidFill>
                  <a:schemeClr val="tx1"/>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A08A717-4133-4FD7-A2D8-DCCEBA60CA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A56B72-4558-488E-80B3-12AD0A1E7CF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9D156D-C2DA-49BA-9BD6-50C7C27DC9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82B19-7C01-41AA-B0FD-C7528594E9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5551915-ACE4-4D0E-9CF9-A9A965D90AA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63BDC8D-244C-4DD7-A6C5-5A9E8AF23F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D350A26-C3DF-46C8-AC8A-E0347AE333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6D84F16-D10E-482D-B414-36A856B8225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DC0C9CF-3A9C-42E4-9D5C-CDA3B85B8E7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13EC509-239A-4D05-805D-57FBDA69286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644E97-D95B-4332-BBFF-6AB3774E5FF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86B5DC-34AD-4EEE-A71B-45A9E75236D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916D56AA-95E7-469D-AA31-F0C620083C2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C4C90470-2CAE-4F16-8E6D-39694BA55E0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754771A9-C8DB-4C44-809F-BF9E2BEFCE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3BF39F6-5643-432D-8AA6-C18066E4A0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B33AF89-DCD0-4C16-98F4-E78CEC04699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1AA79137-FF50-478A-942C-FC066E52F6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C30923-8918-44C8-BBA2-A0F6677123D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D4D2E85-7A17-4120-AD7E-2B3703E5BA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9BEF340D-0098-4178-9E30-B4A18007BC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563272CF-6FF1-42DE-B7B5-BAA31856F34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04AD884-F645-4888-92B5-9367D60DBB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C994E02F-870A-4D20-A612-B793956B4B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CBB98E75-65FA-4497-B382-4FA06C320B4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FD98E0FD-C356-41E8-B323-2F9BC5EBA03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FE2EDD5-398D-40E2-95F1-D87AE53DFD6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5113B79C-3C23-43AA-8D57-CE38794D6EA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9D885F28-6914-4150-9FA6-F1D26CE391A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4F93C9E-179E-4FED-9257-0BD5F3220CD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B535CC3-039E-4C5C-97F6-13C836A5BDF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CFD945CB-8D9C-414A-B8B9-186BF91DEF9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88AE13DF-BC73-42D0-A57E-32550F6692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5372464-8F93-4894-8813-5581165CCD0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22748281-45F8-4E09-B5A0-5890A2B183F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56146AD3-95AD-44C7-AA1E-76E8162A0CA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022FA53E-F18D-495E-BD3A-81E7EF1498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0AF45916-D0E5-4165-9DEE-37B611A17FB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5B79DC4C-6C27-4B32-9BD7-91B181FA92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F72730F3-9046-4EF3-B3FE-A31087828BA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157D7D6-4CB7-42FB-AF35-E20E5D8088B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9</a:t>
            </a: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85890F94-31D8-47CF-A484-E52608F7C25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596B51D-9915-44A9-BBAB-6751537887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0BB9F47-404B-4DCA-9054-B874217AB2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1C100DC-ACFA-4036-88B8-DAE061DFBA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269FE10-DBF5-4E0E-8CD4-9AEFDB294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502, Lecture 9</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4B6F74B4-3681-4B37-AEDB-61644201F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a typeface="ＭＳ Ｐゴシック" pitchFamily="-109" charset="-128"/>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solidFill>
                  <a:srgbClr val="000000"/>
                </a:solidFill>
                <a:latin typeface="Arial" charset="0"/>
                <a:ea typeface="ＭＳ Ｐゴシック" pitchFamily="-109" charset="-128"/>
              </a:rPr>
              <a:t>CPSC 502, Lecture 9</a:t>
            </a:r>
            <a:endParaRPr lang="en-US">
              <a:solidFill>
                <a:srgbClr val="000000"/>
              </a:solidFill>
              <a:latin typeface="Arial" charset="0"/>
              <a:ea typeface="ＭＳ Ｐゴシック" pitchFamily="-109" charset="-128"/>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006A20-77B6-4C75-85FC-7D28717D3286}" type="slidenum">
              <a:rPr lang="en-US">
                <a:solidFill>
                  <a:srgbClr val="000000"/>
                </a:solidFill>
                <a:latin typeface="Arial" charset="0"/>
                <a:ea typeface="ＭＳ Ｐゴシック" pitchFamily="-109" charset="-128"/>
              </a:rPr>
              <a:pPr/>
              <a:t>‹#›</a:t>
            </a:fld>
            <a:endParaRPr lang="en-US">
              <a:solidFill>
                <a:srgbClr val="000000"/>
              </a:solidFill>
              <a:latin typeface="Arial" charset="0"/>
              <a:ea typeface="ＭＳ Ｐゴシック" pitchFamily="-109" charset="-128"/>
            </a:endParaRPr>
          </a:p>
        </p:txBody>
      </p:sp>
      <p:sp>
        <p:nvSpPr>
          <p:cNvPr id="4103" name="Rectangle 7"/>
          <p:cNvSpPr>
            <a:spLocks noChangeArrowheads="1"/>
          </p:cNvSpPr>
          <p:nvPr/>
        </p:nvSpPr>
        <p:spPr bwMode="auto">
          <a:xfrm>
            <a:off x="457200" y="1219200"/>
            <a:ext cx="8229600" cy="76200"/>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anchor="ctr"/>
          <a:lstStyle/>
          <a:p>
            <a:endParaRPr lang="en-US" sz="1800">
              <a:solidFill>
                <a:srgbClr val="000000"/>
              </a:solidFill>
              <a:latin typeface="Arial" charset="0"/>
              <a:ea typeface="ＭＳ Ｐゴシック" pitchFamily="-109" charset="-128"/>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109"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109" charset="2"/>
        <a:buChar char="§"/>
        <a:defRPr sz="3200">
          <a:solidFill>
            <a:schemeClr val="accent2"/>
          </a:solidFill>
          <a:latin typeface="+mn-lt"/>
          <a:ea typeface="ＭＳ Ｐゴシック" pitchFamily="-109" charset="-128"/>
          <a:cs typeface="+mn-cs"/>
        </a:defRPr>
      </a:lvl1pPr>
      <a:lvl2pPr marL="742950" indent="-285750" algn="l" rtl="0" eaLnBrk="0" fontAlgn="base" hangingPunct="0">
        <a:spcBef>
          <a:spcPct val="20000"/>
        </a:spcBef>
        <a:spcAft>
          <a:spcPct val="0"/>
        </a:spcAft>
        <a:buClr>
          <a:schemeClr val="tx1"/>
        </a:buClr>
        <a:buFont typeface="Wingdings" pitchFamily="-109" charset="2"/>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Font typeface="Wingdings" pitchFamily="-109" charset="2"/>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lr>
          <a:schemeClr val="tx1"/>
        </a:buClr>
        <a:buFont typeface="Wingdings" pitchFamily="-109" charset="2"/>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lr>
          <a:schemeClr val="accent2"/>
        </a:buClr>
        <a:buFont typeface="Wingdings" pitchFamily="-109" charset="2"/>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smtClean="0">
                <a:solidFill>
                  <a:srgbClr val="000000"/>
                </a:solidFill>
              </a:rPr>
              <a:t>CPSC 502, Lecture 9</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C5B0310D-7776-4B08-B5DA-A7A7E68834D0}"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smtClean="0">
                <a:solidFill>
                  <a:srgbClr val="000000"/>
                </a:solidFill>
              </a:rPr>
              <a:t>CPSC 502, Lecture 9</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7F63B5C2-792D-405D-9B82-0CDC73D509EE}"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4.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3.png"/><Relationship Id="rId2" Type="http://schemas.openxmlformats.org/officeDocument/2006/relationships/tags" Target="../tags/tag7.xml"/><Relationship Id="rId16" Type="http://schemas.openxmlformats.org/officeDocument/2006/relationships/image" Target="../media/image9.png"/><Relationship Id="rId1" Type="http://schemas.openxmlformats.org/officeDocument/2006/relationships/vmlDrawing" Target="../drawings/vmlDrawing5.vml"/><Relationship Id="rId6" Type="http://schemas.openxmlformats.org/officeDocument/2006/relationships/tags" Target="../tags/tag11.xml"/><Relationship Id="rId11" Type="http://schemas.openxmlformats.org/officeDocument/2006/relationships/image" Target="../media/image2.png"/><Relationship Id="rId5" Type="http://schemas.openxmlformats.org/officeDocument/2006/relationships/tags" Target="../tags/tag10.xml"/><Relationship Id="rId1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tags" Target="../tags/tag9.xml"/><Relationship Id="rId9" Type="http://schemas.openxmlformats.org/officeDocument/2006/relationships/slideLayout" Target="../slideLayouts/slideLayout14.xml"/><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6.xml"/><Relationship Id="rId7" Type="http://schemas.openxmlformats.org/officeDocument/2006/relationships/image" Target="../media/image1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8.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8.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8.xml"/><Relationship Id="rId1" Type="http://schemas.openxmlformats.org/officeDocument/2006/relationships/vmlDrawing" Target="../drawings/vmlDrawing9.v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8.xml"/><Relationship Id="rId1" Type="http://schemas.openxmlformats.org/officeDocument/2006/relationships/vmlDrawing" Target="../drawings/vmlDrawing10.v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9.xml"/><Relationship Id="rId1" Type="http://schemas.openxmlformats.org/officeDocument/2006/relationships/vmlDrawing" Target="../drawings/vmlDrawing1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9.xml"/><Relationship Id="rId1" Type="http://schemas.openxmlformats.org/officeDocument/2006/relationships/vmlDrawing" Target="../drawings/vmlDrawing1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8.xml"/><Relationship Id="rId1" Type="http://schemas.openxmlformats.org/officeDocument/2006/relationships/vmlDrawing" Target="../drawings/vmlDrawing1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0.xml"/><Relationship Id="rId1" Type="http://schemas.openxmlformats.org/officeDocument/2006/relationships/vmlDrawing" Target="../drawings/vmlDrawing14.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0.xml"/><Relationship Id="rId1" Type="http://schemas.openxmlformats.org/officeDocument/2006/relationships/vmlDrawing" Target="../drawings/vmlDrawing15.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8.xml"/><Relationship Id="rId1" Type="http://schemas.openxmlformats.org/officeDocument/2006/relationships/vmlDrawing" Target="../drawings/vmlDrawing16.vml"/><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vmlDrawing" Target="../drawings/vmlDrawing17.v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vmlDrawing" Target="../drawings/vmlDrawing18.v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vmlDrawing" Target="../drawings/vmlDrawing19.vml"/><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vmlDrawing" Target="../drawings/vmlDrawing21.vml"/><Relationship Id="rId4" Type="http://schemas.openxmlformats.org/officeDocument/2006/relationships/image" Target="../media/image23.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vmlDrawing" Target="../drawings/vmlDrawing22.v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hyperlink" Target="http://www.aispace.org/exercises.shtml"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5.xml"/><Relationship Id="rId1" Type="http://schemas.openxmlformats.org/officeDocument/2006/relationships/vmlDrawing" Target="../drawings/vmlDrawing24.vml"/><Relationship Id="rId4" Type="http://schemas.openxmlformats.org/officeDocument/2006/relationships/image" Target="../media/image24.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5.xml"/><Relationship Id="rId1" Type="http://schemas.openxmlformats.org/officeDocument/2006/relationships/vmlDrawing" Target="../drawings/vmlDrawing25.vml"/><Relationship Id="rId5" Type="http://schemas.openxmlformats.org/officeDocument/2006/relationships/image" Target="../media/image24.wmf"/><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vmlDrawing" Target="../drawings/vmlDrawing26.v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5.xml"/><Relationship Id="rId1" Type="http://schemas.openxmlformats.org/officeDocument/2006/relationships/vmlDrawing" Target="../drawings/vmlDrawing27.vml"/><Relationship Id="rId6" Type="http://schemas.openxmlformats.org/officeDocument/2006/relationships/image" Target="../media/image24.wmf"/><Relationship Id="rId5" Type="http://schemas.openxmlformats.org/officeDocument/2006/relationships/image" Target="../media/image25.wmf"/><Relationship Id="rId4" Type="http://schemas.openxmlformats.org/officeDocument/2006/relationships/image" Target="../media/image23.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5.xml"/><Relationship Id="rId1" Type="http://schemas.openxmlformats.org/officeDocument/2006/relationships/vmlDrawing" Target="../drawings/vmlDrawing28.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5.xml"/><Relationship Id="rId1" Type="http://schemas.openxmlformats.org/officeDocument/2006/relationships/vmlDrawing" Target="../drawings/vmlDrawing29.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5.xml"/><Relationship Id="rId1" Type="http://schemas.openxmlformats.org/officeDocument/2006/relationships/vmlDrawing" Target="../drawings/vmlDrawing30.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5.xml"/><Relationship Id="rId1" Type="http://schemas.openxmlformats.org/officeDocument/2006/relationships/vmlDrawing" Target="../drawings/vmlDrawing31.v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vmlDrawing" Target="../drawings/vmlDrawing32.v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slideLayout" Target="../slideLayouts/slideLayout14.xml"/><Relationship Id="rId5" Type="http://schemas.openxmlformats.org/officeDocument/2006/relationships/tags" Target="../tags/tag4.xml"/><Relationship Id="rId10" Type="http://schemas.openxmlformats.org/officeDocument/2006/relationships/image" Target="../media/image4.png"/><Relationship Id="rId4" Type="http://schemas.openxmlformats.org/officeDocument/2006/relationships/tags" Target="../tags/tag3.xml"/><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502, Lecture 9</a:t>
            </a:r>
            <a:endParaRPr lang="en-US" dirty="0"/>
          </a:p>
        </p:txBody>
      </p:sp>
      <p:sp>
        <p:nvSpPr>
          <p:cNvPr id="5" name="Slide Number Placeholder 3"/>
          <p:cNvSpPr>
            <a:spLocks noGrp="1"/>
          </p:cNvSpPr>
          <p:nvPr>
            <p:ph type="sldNum" sz="quarter" idx="12"/>
          </p:nvPr>
        </p:nvSpPr>
        <p:spPr/>
        <p:txBody>
          <a:bodyPr/>
          <a:lstStyle/>
          <a:p>
            <a:pPr>
              <a:defRPr/>
            </a:pPr>
            <a:r>
              <a:rPr lang="en-US"/>
              <a:t>Slide </a:t>
            </a:r>
            <a:fld id="{BADA445A-B75B-4898-B85A-F2754651B68A}" type="slidenum">
              <a:rPr lang="en-US"/>
              <a:pPr>
                <a:defRPr/>
              </a:pPr>
              <a:t>1</a:t>
            </a:fld>
            <a:endParaRPr lang="en-US"/>
          </a:p>
        </p:txBody>
      </p:sp>
      <p:sp>
        <p:nvSpPr>
          <p:cNvPr id="1029" name="Rectangle 2"/>
          <p:cNvSpPr>
            <a:spLocks noChangeArrowheads="1"/>
          </p:cNvSpPr>
          <p:nvPr/>
        </p:nvSpPr>
        <p:spPr bwMode="auto">
          <a:xfrm>
            <a:off x="0" y="908050"/>
            <a:ext cx="8763000" cy="420687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a:t>
            </a:r>
            <a:r>
              <a:rPr lang="en-US" b="1" dirty="0" smtClean="0">
                <a:latin typeface="Arial Unicode MS" pitchFamily="34" charset="-128"/>
              </a:rPr>
              <a:t>cpsc502, </a:t>
            </a:r>
            <a:r>
              <a:rPr lang="en-US" b="1" dirty="0">
                <a:latin typeface="Arial Unicode MS" pitchFamily="34" charset="-128"/>
              </a:rPr>
              <a:t>Lecture </a:t>
            </a:r>
            <a:r>
              <a:rPr lang="en-US" b="1" dirty="0" smtClean="0">
                <a:latin typeface="Arial Unicode MS" pitchFamily="34" charset="-128"/>
              </a:rPr>
              <a:t>9</a:t>
            </a:r>
            <a:endParaRPr lang="en-US"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Oct, 11, 2011</a:t>
            </a:r>
            <a:endParaRPr lang="en-US" sz="2400" b="1" dirty="0">
              <a:latin typeface="Arial Unicode MS" pitchFamily="34" charset="-128"/>
            </a:endParaRPr>
          </a:p>
        </p:txBody>
      </p:sp>
      <p:sp>
        <p:nvSpPr>
          <p:cNvPr id="6" name="Rectangle 5"/>
          <p:cNvSpPr/>
          <p:nvPr/>
        </p:nvSpPr>
        <p:spPr>
          <a:xfrm>
            <a:off x="107504" y="5301208"/>
            <a:ext cx="9433048" cy="461665"/>
          </a:xfrm>
          <a:prstGeom prst="rect">
            <a:avLst/>
          </a:prstGeom>
        </p:spPr>
        <p:txBody>
          <a:bodyPr wrap="square">
            <a:spAutoFit/>
          </a:bodyPr>
          <a:lstStyle/>
          <a:p>
            <a:pPr>
              <a:spcBef>
                <a:spcPct val="50000"/>
              </a:spcBef>
            </a:pPr>
            <a:r>
              <a:rPr lang="en-US" sz="2400" dirty="0" smtClean="0">
                <a:latin typeface="+mj-lt"/>
              </a:rPr>
              <a:t>Slide credit Approx. Inference : S. </a:t>
            </a:r>
            <a:r>
              <a:rPr lang="en-US" sz="2400" dirty="0" err="1" smtClean="0">
                <a:latin typeface="+mj-lt"/>
              </a:rPr>
              <a:t>Thrun</a:t>
            </a:r>
            <a:r>
              <a:rPr lang="en-US" sz="2400" dirty="0" smtClean="0">
                <a:latin typeface="+mj-lt"/>
              </a:rPr>
              <a:t>, P, </a:t>
            </a:r>
            <a:r>
              <a:rPr lang="en-US" sz="2400" dirty="0" err="1" smtClean="0">
                <a:latin typeface="+mj-lt"/>
              </a:rPr>
              <a:t>Norvig</a:t>
            </a:r>
            <a:r>
              <a:rPr lang="en-US" sz="2400" dirty="0" smtClean="0">
                <a:latin typeface="+mj-lt"/>
              </a:rPr>
              <a:t>, D. Klein</a:t>
            </a:r>
            <a:endParaRPr lang="en-US" sz="2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3962400" y="1676400"/>
            <a:ext cx="11430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38" name="Rectangle 25"/>
          <p:cNvSpPr>
            <a:spLocks noChangeArrowheads="1"/>
          </p:cNvSpPr>
          <p:nvPr/>
        </p:nvSpPr>
        <p:spPr bwMode="auto">
          <a:xfrm>
            <a:off x="914400" y="4648200"/>
            <a:ext cx="2438400" cy="533400"/>
          </a:xfrm>
          <a:prstGeom prst="rect">
            <a:avLst/>
          </a:prstGeom>
          <a:solidFill>
            <a:srgbClr val="FFFF00">
              <a:alpha val="50195"/>
            </a:srgbClr>
          </a:solidFill>
          <a:ln w="9525">
            <a:noFill/>
            <a:miter lim="800000"/>
            <a:headEnd/>
            <a:tailEnd/>
          </a:ln>
        </p:spPr>
        <p:txBody>
          <a:bodyPr wrap="none" anchor="ctr"/>
          <a:lstStyle/>
          <a:p>
            <a:endParaRPr lang="en-US" sz="1600">
              <a:solidFill>
                <a:srgbClr val="000000"/>
              </a:solidFill>
              <a:latin typeface="Arial" charset="0"/>
              <a:ea typeface="ＭＳ Ｐゴシック" pitchFamily="-109" charset="-128"/>
            </a:endParaRPr>
          </a:p>
        </p:txBody>
      </p:sp>
      <p:sp>
        <p:nvSpPr>
          <p:cNvPr id="56324" name="Rectangle 2"/>
          <p:cNvSpPr>
            <a:spLocks noGrp="1" noChangeArrowheads="1"/>
          </p:cNvSpPr>
          <p:nvPr>
            <p:ph type="title"/>
          </p:nvPr>
        </p:nvSpPr>
        <p:spPr/>
        <p:txBody>
          <a:bodyPr/>
          <a:lstStyle/>
          <a:p>
            <a:r>
              <a:rPr lang="en-US" smtClean="0"/>
              <a:t>Likelihood Weighting</a:t>
            </a:r>
          </a:p>
        </p:txBody>
      </p:sp>
      <p:sp>
        <p:nvSpPr>
          <p:cNvPr id="56325" name="Rectangle 3"/>
          <p:cNvSpPr>
            <a:spLocks noGrp="1" noChangeArrowheads="1"/>
          </p:cNvSpPr>
          <p:nvPr>
            <p:ph type="body" idx="1"/>
          </p:nvPr>
        </p:nvSpPr>
        <p:spPr/>
        <p:txBody>
          <a:bodyPr/>
          <a:lstStyle/>
          <a:p>
            <a:endParaRPr lang="en-US" smtClean="0"/>
          </a:p>
        </p:txBody>
      </p:sp>
      <p:sp>
        <p:nvSpPr>
          <p:cNvPr id="1132566" name="Rectangle 22"/>
          <p:cNvSpPr>
            <a:spLocks noChangeArrowheads="1"/>
          </p:cNvSpPr>
          <p:nvPr/>
        </p:nvSpPr>
        <p:spPr bwMode="auto">
          <a:xfrm>
            <a:off x="914400" y="2890838"/>
            <a:ext cx="13716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6327" name="Slide Number Placeholder 22"/>
          <p:cNvSpPr>
            <a:spLocks noGrp="1"/>
          </p:cNvSpPr>
          <p:nvPr>
            <p:ph type="sldNum" sz="quarter" idx="12"/>
          </p:nvPr>
        </p:nvSpPr>
        <p:spPr>
          <a:noFill/>
        </p:spPr>
        <p:txBody>
          <a:bodyPr/>
          <a:lstStyle/>
          <a:p>
            <a:fld id="{48468C24-FDD0-40E7-BA4D-5BE8EB0BFE83}" type="slidenum">
              <a:rPr lang="en-US">
                <a:solidFill>
                  <a:srgbClr val="000000"/>
                </a:solidFill>
              </a:rPr>
              <a:pPr/>
              <a:t>10</a:t>
            </a:fld>
            <a:endParaRPr lang="en-US">
              <a:solidFill>
                <a:srgbClr val="000000"/>
              </a:solidFill>
            </a:endParaRPr>
          </a:p>
        </p:txBody>
      </p:sp>
      <p:pic>
        <p:nvPicPr>
          <p:cNvPr id="56328" name="Picture 27" descr="txp_fig"/>
          <p:cNvPicPr>
            <a:picLocks noChangeAspect="1"/>
          </p:cNvPicPr>
          <p:nvPr>
            <p:custDataLst>
              <p:tags r:id="rId2"/>
            </p:custDataLst>
          </p:nvPr>
        </p:nvPicPr>
        <p:blipFill>
          <a:blip r:embed="rId10" cstate="print"/>
          <a:srcRect/>
          <a:stretch>
            <a:fillRect/>
          </a:stretch>
        </p:blipFill>
        <p:spPr bwMode="auto">
          <a:xfrm>
            <a:off x="4114800" y="1371600"/>
            <a:ext cx="754063" cy="307975"/>
          </a:xfrm>
          <a:prstGeom prst="rect">
            <a:avLst/>
          </a:prstGeom>
          <a:noFill/>
          <a:ln w="9525">
            <a:noFill/>
            <a:miter lim="800000"/>
            <a:headEnd/>
            <a:tailEnd/>
          </a:ln>
        </p:spPr>
      </p:pic>
      <p:pic>
        <p:nvPicPr>
          <p:cNvPr id="56329" name="Picture 29" descr="txp_fig"/>
          <p:cNvPicPr>
            <a:picLocks noChangeAspect="1"/>
          </p:cNvPicPr>
          <p:nvPr>
            <p:custDataLst>
              <p:tags r:id="rId3"/>
            </p:custDataLst>
          </p:nvPr>
        </p:nvPicPr>
        <p:blipFill>
          <a:blip r:embed="rId11"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nvGraphicFramePr>
        <p:xfrm>
          <a:off x="3962400" y="1697038"/>
          <a:ext cx="1143000" cy="506730"/>
        </p:xfrm>
        <a:graphic>
          <a:graphicData uri="http://schemas.openxmlformats.org/drawingml/2006/table">
            <a:tbl>
              <a:tblPr/>
              <a:tblGrid>
                <a:gridCol w="571500"/>
                <a:gridCol w="571500"/>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 name="Rectangle 22"/>
          <p:cNvSpPr>
            <a:spLocks noChangeArrowheads="1"/>
          </p:cNvSpPr>
          <p:nvPr/>
        </p:nvSpPr>
        <p:spPr bwMode="auto">
          <a:xfrm>
            <a:off x="6629400" y="2890838"/>
            <a:ext cx="1371600" cy="538162"/>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pic>
        <p:nvPicPr>
          <p:cNvPr id="56362" name="Picture 33" descr="txp_fig"/>
          <p:cNvPicPr>
            <a:picLocks noChangeAspect="1"/>
          </p:cNvPicPr>
          <p:nvPr>
            <p:custDataLst>
              <p:tags r:id="rId4"/>
            </p:custDataLst>
          </p:nvPr>
        </p:nvPicPr>
        <p:blipFill>
          <a:blip r:embed="rId12"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83" name="Picture 36" descr="txp_fig"/>
          <p:cNvPicPr>
            <a:picLocks noChangeAspect="1"/>
          </p:cNvPicPr>
          <p:nvPr>
            <p:custDataLst>
              <p:tags r:id="rId5"/>
            </p:custDataLst>
          </p:nvPr>
        </p:nvPicPr>
        <p:blipFill>
          <a:blip r:embed="rId13"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gridCol w="609600"/>
                <a:gridCol w="609600"/>
                <a:gridCol w="609600"/>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421" name="TextBox 39"/>
          <p:cNvSpPr txBox="1">
            <a:spLocks noChangeArrowheads="1"/>
          </p:cNvSpPr>
          <p:nvPr/>
        </p:nvSpPr>
        <p:spPr bwMode="auto">
          <a:xfrm>
            <a:off x="6172200" y="4419600"/>
            <a:ext cx="17526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Samples:</a:t>
            </a:r>
          </a:p>
        </p:txBody>
      </p:sp>
      <p:sp>
        <p:nvSpPr>
          <p:cNvPr id="56422" name="TextBox 40"/>
          <p:cNvSpPr txBox="1">
            <a:spLocks noChangeArrowheads="1"/>
          </p:cNvSpPr>
          <p:nvPr/>
        </p:nvSpPr>
        <p:spPr bwMode="auto">
          <a:xfrm>
            <a:off x="6477000" y="4876800"/>
            <a:ext cx="1981200" cy="369888"/>
          </a:xfrm>
          <a:prstGeom prst="rect">
            <a:avLst/>
          </a:prstGeom>
          <a:noFill/>
          <a:ln w="9525">
            <a:noFill/>
            <a:miter lim="800000"/>
            <a:headEnd/>
            <a:tailEnd/>
          </a:ln>
        </p:spPr>
        <p:txBody>
          <a:bodyPr>
            <a:spAutoFit/>
          </a:bodyPr>
          <a:lstStyle/>
          <a:p>
            <a:r>
              <a:rPr lang="en-US" sz="1800" dirty="0">
                <a:solidFill>
                  <a:srgbClr val="000000"/>
                </a:solidFill>
                <a:latin typeface="Arial" charset="0"/>
                <a:ea typeface="ＭＳ Ｐゴシック" pitchFamily="-109" charset="-128"/>
              </a:rPr>
              <a:t>+c, +s, +r, +w</a:t>
            </a:r>
          </a:p>
        </p:txBody>
      </p:sp>
      <p:sp>
        <p:nvSpPr>
          <p:cNvPr id="56423" name="TextBox 42"/>
          <p:cNvSpPr txBox="1">
            <a:spLocks noChangeArrowheads="1"/>
          </p:cNvSpPr>
          <p:nvPr/>
        </p:nvSpPr>
        <p:spPr bwMode="auto">
          <a:xfrm>
            <a:off x="6553200" y="5181600"/>
            <a:ext cx="19812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a:t>
            </a:r>
          </a:p>
        </p:txBody>
      </p:sp>
      <p:sp>
        <p:nvSpPr>
          <p:cNvPr id="56424" name="Oval 4"/>
          <p:cNvSpPr>
            <a:spLocks noChangeArrowheads="1"/>
          </p:cNvSpPr>
          <p:nvPr/>
        </p:nvSpPr>
        <p:spPr bwMode="auto">
          <a:xfrm>
            <a:off x="3886200" y="2473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6425" name="Oval 5"/>
          <p:cNvSpPr>
            <a:spLocks noChangeArrowheads="1"/>
          </p:cNvSpPr>
          <p:nvPr/>
        </p:nvSpPr>
        <p:spPr bwMode="auto">
          <a:xfrm>
            <a:off x="2514600" y="34417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6426" name="Oval 6"/>
          <p:cNvSpPr>
            <a:spLocks noChangeArrowheads="1"/>
          </p:cNvSpPr>
          <p:nvPr/>
        </p:nvSpPr>
        <p:spPr bwMode="auto">
          <a:xfrm>
            <a:off x="5254625" y="34639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6427" name="Oval 7"/>
          <p:cNvSpPr>
            <a:spLocks noChangeArrowheads="1"/>
          </p:cNvSpPr>
          <p:nvPr/>
        </p:nvSpPr>
        <p:spPr bwMode="auto">
          <a:xfrm>
            <a:off x="3883025" y="44545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6428" name="AutoShape 8"/>
          <p:cNvCxnSpPr>
            <a:cxnSpLocks noChangeShapeType="1"/>
            <a:stCxn id="51" idx="5"/>
            <a:endCxn id="56426" idx="1"/>
          </p:cNvCxnSpPr>
          <p:nvPr/>
        </p:nvCxnSpPr>
        <p:spPr bwMode="auto">
          <a:xfrm>
            <a:off x="4929188" y="2978150"/>
            <a:ext cx="504825" cy="555625"/>
          </a:xfrm>
          <a:prstGeom prst="straightConnector1">
            <a:avLst/>
          </a:prstGeom>
          <a:noFill/>
          <a:ln w="28575">
            <a:solidFill>
              <a:schemeClr val="tx1"/>
            </a:solidFill>
            <a:round/>
            <a:headEnd/>
            <a:tailEnd type="triangle" w="lg" len="lg"/>
          </a:ln>
        </p:spPr>
      </p:cxnSp>
      <p:cxnSp>
        <p:nvCxnSpPr>
          <p:cNvPr id="56429" name="AutoShape 9"/>
          <p:cNvCxnSpPr>
            <a:cxnSpLocks noChangeShapeType="1"/>
            <a:stCxn id="56424" idx="3"/>
            <a:endCxn id="56425" idx="7"/>
          </p:cNvCxnSpPr>
          <p:nvPr/>
        </p:nvCxnSpPr>
        <p:spPr bwMode="auto">
          <a:xfrm flipH="1">
            <a:off x="3557588" y="2978150"/>
            <a:ext cx="508000" cy="533400"/>
          </a:xfrm>
          <a:prstGeom prst="straightConnector1">
            <a:avLst/>
          </a:prstGeom>
          <a:noFill/>
          <a:ln w="28575">
            <a:solidFill>
              <a:schemeClr val="tx1"/>
            </a:solidFill>
            <a:round/>
            <a:headEnd/>
            <a:tailEnd type="triangle" w="lg" len="lg"/>
          </a:ln>
        </p:spPr>
      </p:cxnSp>
      <p:cxnSp>
        <p:nvCxnSpPr>
          <p:cNvPr id="56430" name="AutoShape 10"/>
          <p:cNvCxnSpPr>
            <a:cxnSpLocks noChangeShapeType="1"/>
            <a:stCxn id="56425" idx="5"/>
            <a:endCxn id="56427" idx="1"/>
          </p:cNvCxnSpPr>
          <p:nvPr/>
        </p:nvCxnSpPr>
        <p:spPr bwMode="auto">
          <a:xfrm>
            <a:off x="3557588" y="3946525"/>
            <a:ext cx="504825" cy="577850"/>
          </a:xfrm>
          <a:prstGeom prst="straightConnector1">
            <a:avLst/>
          </a:prstGeom>
          <a:noFill/>
          <a:ln w="28575">
            <a:solidFill>
              <a:schemeClr val="tx1"/>
            </a:solidFill>
            <a:round/>
            <a:headEnd/>
            <a:tailEnd type="triangle" w="lg" len="lg"/>
          </a:ln>
        </p:spPr>
      </p:cxnSp>
      <p:cxnSp>
        <p:nvCxnSpPr>
          <p:cNvPr id="56431" name="AutoShape 11"/>
          <p:cNvCxnSpPr>
            <a:cxnSpLocks noChangeShapeType="1"/>
            <a:stCxn id="56426" idx="3"/>
            <a:endCxn id="56427" idx="7"/>
          </p:cNvCxnSpPr>
          <p:nvPr/>
        </p:nvCxnSpPr>
        <p:spPr bwMode="auto">
          <a:xfrm flipH="1">
            <a:off x="4926013" y="3968750"/>
            <a:ext cx="508000" cy="555625"/>
          </a:xfrm>
          <a:prstGeom prst="straightConnector1">
            <a:avLst/>
          </a:prstGeom>
          <a:noFill/>
          <a:ln w="28575">
            <a:solidFill>
              <a:schemeClr val="tx1"/>
            </a:solidFill>
            <a:round/>
            <a:headEnd/>
            <a:tailEnd type="triangle" w="lg" len="lg"/>
          </a:ln>
        </p:spPr>
      </p:cxnSp>
      <p:sp>
        <p:nvSpPr>
          <p:cNvPr id="51" name="Oval 16"/>
          <p:cNvSpPr>
            <a:spLocks noChangeArrowheads="1"/>
          </p:cNvSpPr>
          <p:nvPr/>
        </p:nvSpPr>
        <p:spPr bwMode="auto">
          <a:xfrm>
            <a:off x="3886200" y="2473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6433" name="Oval 17"/>
          <p:cNvSpPr>
            <a:spLocks noChangeArrowheads="1"/>
          </p:cNvSpPr>
          <p:nvPr/>
        </p:nvSpPr>
        <p:spPr bwMode="auto">
          <a:xfrm>
            <a:off x="2514600" y="3441700"/>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3" name="Oval 18"/>
          <p:cNvSpPr>
            <a:spLocks noChangeArrowheads="1"/>
          </p:cNvSpPr>
          <p:nvPr/>
        </p:nvSpPr>
        <p:spPr bwMode="auto">
          <a:xfrm>
            <a:off x="5254625" y="34639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6435" name="Oval 19"/>
          <p:cNvSpPr>
            <a:spLocks noChangeArrowheads="1"/>
          </p:cNvSpPr>
          <p:nvPr/>
        </p:nvSpPr>
        <p:spPr bwMode="auto">
          <a:xfrm>
            <a:off x="3886200" y="44545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56436" name="Line 23"/>
          <p:cNvSpPr>
            <a:spLocks noChangeShapeType="1"/>
          </p:cNvSpPr>
          <p:nvPr/>
        </p:nvSpPr>
        <p:spPr bwMode="auto">
          <a:xfrm flipV="1">
            <a:off x="4038600" y="4495800"/>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7" name="Line 24"/>
          <p:cNvSpPr>
            <a:spLocks noChangeShapeType="1"/>
          </p:cNvSpPr>
          <p:nvPr/>
        </p:nvSpPr>
        <p:spPr bwMode="auto">
          <a:xfrm flipV="1">
            <a:off x="4419600" y="4572000"/>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8" name="Line 25"/>
          <p:cNvSpPr>
            <a:spLocks noChangeShapeType="1"/>
          </p:cNvSpPr>
          <p:nvPr/>
        </p:nvSpPr>
        <p:spPr bwMode="auto">
          <a:xfrm flipV="1">
            <a:off x="2590800" y="3429000"/>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6439" name="Line 26"/>
          <p:cNvSpPr>
            <a:spLocks noChangeShapeType="1"/>
          </p:cNvSpPr>
          <p:nvPr/>
        </p:nvSpPr>
        <p:spPr bwMode="auto">
          <a:xfrm flipV="1">
            <a:off x="2971800" y="3505200"/>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pic>
        <p:nvPicPr>
          <p:cNvPr id="56440" name="Picture 28" descr="txp_fig"/>
          <p:cNvPicPr>
            <a:picLocks noChangeAspect="1" noChangeArrowheads="1"/>
          </p:cNvPicPr>
          <p:nvPr>
            <p:custDataLst>
              <p:tags r:id="rId6"/>
            </p:custDataLst>
          </p:nvPr>
        </p:nvPicPr>
        <p:blipFill>
          <a:blip r:embed="rId14" cstate="print"/>
          <a:srcRect/>
          <a:stretch>
            <a:fillRect/>
          </a:stretch>
        </p:blipFill>
        <p:spPr bwMode="auto">
          <a:xfrm>
            <a:off x="5029200" y="6045200"/>
            <a:ext cx="1044575" cy="203200"/>
          </a:xfrm>
          <a:prstGeom prst="rect">
            <a:avLst/>
          </a:prstGeom>
          <a:noFill/>
          <a:ln w="9525">
            <a:noFill/>
            <a:miter lim="800000"/>
            <a:headEnd/>
            <a:tailEnd/>
          </a:ln>
        </p:spPr>
      </p:pic>
      <p:pic>
        <p:nvPicPr>
          <p:cNvPr id="60" name="Picture 30" descr="txp_fig"/>
          <p:cNvPicPr>
            <a:picLocks noChangeAspect="1" noChangeArrowheads="1"/>
          </p:cNvPicPr>
          <p:nvPr>
            <p:custDataLst>
              <p:tags r:id="rId7"/>
            </p:custDataLst>
          </p:nvPr>
        </p:nvPicPr>
        <p:blipFill>
          <a:blip r:embed="rId15" cstate="print"/>
          <a:srcRect/>
          <a:stretch>
            <a:fillRect/>
          </a:stretch>
        </p:blipFill>
        <p:spPr bwMode="auto">
          <a:xfrm>
            <a:off x="6122988" y="6045200"/>
            <a:ext cx="582612" cy="203200"/>
          </a:xfrm>
          <a:prstGeom prst="rect">
            <a:avLst/>
          </a:prstGeom>
          <a:noFill/>
          <a:ln w="9525">
            <a:noFill/>
            <a:miter lim="800000"/>
            <a:headEnd/>
            <a:tailEnd/>
          </a:ln>
        </p:spPr>
      </p:pic>
      <p:pic>
        <p:nvPicPr>
          <p:cNvPr id="61" name="Picture 32" descr="txp_fig"/>
          <p:cNvPicPr>
            <a:picLocks noChangeAspect="1" noChangeArrowheads="1"/>
          </p:cNvPicPr>
          <p:nvPr>
            <p:custDataLst>
              <p:tags r:id="rId8"/>
            </p:custDataLst>
          </p:nvPr>
        </p:nvPicPr>
        <p:blipFill>
          <a:blip r:embed="rId16" cstate="print"/>
          <a:srcRect/>
          <a:stretch>
            <a:fillRect/>
          </a:stretch>
        </p:blipFill>
        <p:spPr bwMode="auto">
          <a:xfrm>
            <a:off x="6784975" y="6019800"/>
            <a:ext cx="758825" cy="203200"/>
          </a:xfrm>
          <a:prstGeom prst="rect">
            <a:avLst/>
          </a:prstGeom>
          <a:noFill/>
          <a:ln w="9525">
            <a:noFill/>
            <a:miter lim="800000"/>
            <a:headEnd/>
            <a:tailEnd/>
          </a:ln>
        </p:spPr>
      </p:pic>
      <p:sp>
        <p:nvSpPr>
          <p:cNvPr id="40" name="Footer Placeholder 39"/>
          <p:cNvSpPr>
            <a:spLocks noGrp="1"/>
          </p:cNvSpPr>
          <p:nvPr>
            <p:ph type="ftr" sz="quarter" idx="11"/>
          </p:nvPr>
        </p:nvSpPr>
        <p:spPr/>
        <p:txBody>
          <a:bodyPr/>
          <a:lstStyle/>
          <a:p>
            <a:r>
              <a:rPr lang="en-US" smtClean="0">
                <a:solidFill>
                  <a:srgbClr val="000000"/>
                </a:solidFill>
              </a:rPr>
              <a:t>CPSC 502, Lecture 9</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6" grpId="0" animBg="1"/>
      <p:bldP spid="31" grpId="0" animBg="1"/>
      <p:bldP spid="51"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Likelihood Weighting</a:t>
            </a:r>
          </a:p>
        </p:txBody>
      </p:sp>
      <p:sp>
        <p:nvSpPr>
          <p:cNvPr id="1137667" name="Rectangle 3"/>
          <p:cNvSpPr>
            <a:spLocks noGrp="1" noChangeArrowheads="1"/>
          </p:cNvSpPr>
          <p:nvPr>
            <p:ph type="body" idx="1"/>
          </p:nvPr>
        </p:nvSpPr>
        <p:spPr>
          <a:xfrm>
            <a:off x="457200" y="1600200"/>
            <a:ext cx="8153400" cy="3581400"/>
          </a:xfrm>
        </p:spPr>
        <p:txBody>
          <a:bodyPr/>
          <a:lstStyle/>
          <a:p>
            <a:r>
              <a:rPr lang="en-US" sz="2000" smtClean="0"/>
              <a:t>Sampling distribution if z sampled and e fixed evidence</a:t>
            </a:r>
          </a:p>
          <a:p>
            <a:endParaRPr lang="en-US" sz="2000" smtClean="0"/>
          </a:p>
          <a:p>
            <a:endParaRPr lang="en-US" sz="2000" smtClean="0"/>
          </a:p>
          <a:p>
            <a:endParaRPr lang="en-US" sz="2000" smtClean="0"/>
          </a:p>
          <a:p>
            <a:r>
              <a:rPr lang="en-US" sz="2000" smtClean="0"/>
              <a:t>Now, samples have weights</a:t>
            </a:r>
          </a:p>
          <a:p>
            <a:endParaRPr lang="en-US" sz="2000" smtClean="0"/>
          </a:p>
          <a:p>
            <a:endParaRPr lang="en-US" sz="2000" smtClean="0"/>
          </a:p>
          <a:p>
            <a:endParaRPr lang="en-US" sz="2000" smtClean="0"/>
          </a:p>
          <a:p>
            <a:r>
              <a:rPr lang="en-US" sz="2000" smtClean="0"/>
              <a:t>Together, weighted sampling distribution is consistent</a:t>
            </a:r>
          </a:p>
          <a:p>
            <a:endParaRPr lang="en-US" sz="2000" smtClean="0"/>
          </a:p>
        </p:txBody>
      </p:sp>
      <p:pic>
        <p:nvPicPr>
          <p:cNvPr id="57348" name="Picture 5" descr="txp_fig"/>
          <p:cNvPicPr>
            <a:picLocks noChangeAspect="1" noChangeArrowheads="1"/>
          </p:cNvPicPr>
          <p:nvPr>
            <p:custDataLst>
              <p:tags r:id="rId1"/>
            </p:custDataLst>
          </p:nvPr>
        </p:nvPicPr>
        <p:blipFill>
          <a:blip r:embed="rId5" cstate="print"/>
          <a:srcRect/>
          <a:stretch>
            <a:fillRect/>
          </a:stretch>
        </p:blipFill>
        <p:spPr bwMode="auto">
          <a:xfrm>
            <a:off x="1447800" y="2133600"/>
            <a:ext cx="4491038" cy="773113"/>
          </a:xfrm>
          <a:prstGeom prst="rect">
            <a:avLst/>
          </a:prstGeom>
          <a:noFill/>
          <a:ln w="9525">
            <a:noFill/>
            <a:miter lim="800000"/>
            <a:headEnd/>
            <a:tailEnd/>
          </a:ln>
        </p:spPr>
      </p:pic>
      <p:pic>
        <p:nvPicPr>
          <p:cNvPr id="1137674" name="Picture 10" descr="txp_fig"/>
          <p:cNvPicPr>
            <a:picLocks noChangeAspect="1" noChangeArrowheads="1"/>
          </p:cNvPicPr>
          <p:nvPr>
            <p:custDataLst>
              <p:tags r:id="rId2"/>
            </p:custDataLst>
          </p:nvPr>
        </p:nvPicPr>
        <p:blipFill>
          <a:blip r:embed="rId6" cstate="print"/>
          <a:srcRect/>
          <a:stretch>
            <a:fillRect/>
          </a:stretch>
        </p:blipFill>
        <p:spPr bwMode="auto">
          <a:xfrm>
            <a:off x="1449388" y="3581400"/>
            <a:ext cx="4138612" cy="733425"/>
          </a:xfrm>
          <a:prstGeom prst="rect">
            <a:avLst/>
          </a:prstGeom>
          <a:noFill/>
          <a:ln w="9525">
            <a:noFill/>
            <a:miter lim="800000"/>
            <a:headEnd/>
            <a:tailEnd/>
          </a:ln>
        </p:spPr>
      </p:pic>
      <p:pic>
        <p:nvPicPr>
          <p:cNvPr id="1137677" name="Picture 13" descr="txp_fig"/>
          <p:cNvPicPr>
            <a:picLocks noChangeAspect="1" noChangeArrowheads="1"/>
          </p:cNvPicPr>
          <p:nvPr>
            <p:custDataLst>
              <p:tags r:id="rId3"/>
            </p:custDataLst>
          </p:nvPr>
        </p:nvPicPr>
        <p:blipFill>
          <a:blip r:embed="rId7" cstate="print"/>
          <a:srcRect/>
          <a:stretch>
            <a:fillRect/>
          </a:stretch>
        </p:blipFill>
        <p:spPr bwMode="auto">
          <a:xfrm>
            <a:off x="2743200" y="6172200"/>
            <a:ext cx="1208088" cy="271463"/>
          </a:xfrm>
          <a:prstGeom prst="rect">
            <a:avLst/>
          </a:prstGeom>
          <a:noFill/>
          <a:ln w="9525">
            <a:noFill/>
            <a:miter lim="800000"/>
            <a:headEnd/>
            <a:tailEnd/>
          </a:ln>
        </p:spPr>
      </p:pic>
      <p:grpSp>
        <p:nvGrpSpPr>
          <p:cNvPr id="2" name="Group 30"/>
          <p:cNvGrpSpPr>
            <a:grpSpLocks/>
          </p:cNvGrpSpPr>
          <p:nvPr/>
        </p:nvGrpSpPr>
        <p:grpSpPr bwMode="auto">
          <a:xfrm>
            <a:off x="6324600" y="2438400"/>
            <a:ext cx="2438400" cy="1573213"/>
            <a:chOff x="3456" y="1414"/>
            <a:chExt cx="2496" cy="1610"/>
          </a:xfrm>
        </p:grpSpPr>
        <p:sp>
          <p:nvSpPr>
            <p:cNvPr id="57354" name="Oval 14"/>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7355" name="Oval 15"/>
            <p:cNvSpPr>
              <a:spLocks noChangeArrowheads="1"/>
            </p:cNvSpPr>
            <p:nvPr/>
          </p:nvSpPr>
          <p:spPr bwMode="auto">
            <a:xfrm>
              <a:off x="3456" y="2024"/>
              <a:ext cx="770" cy="362"/>
            </a:xfrm>
            <a:prstGeom prst="ellipse">
              <a:avLst/>
            </a:prstGeom>
            <a:solidFill>
              <a:schemeClr val="bg1"/>
            </a:solidFill>
            <a:ln w="28575">
              <a:solidFill>
                <a:schemeClr val="tx1"/>
              </a:solidFill>
              <a:round/>
              <a:headEnd/>
              <a:tailEnd/>
            </a:ln>
          </p:spPr>
          <p:txBody>
            <a:bodyPr wrap="none" anchor="ctr"/>
            <a:lstStyle/>
            <a:p>
              <a:pPr algn="ctr"/>
              <a:endParaRPr lang="en-US" sz="1800">
                <a:solidFill>
                  <a:srgbClr val="000000"/>
                </a:solidFill>
                <a:latin typeface="Arial" charset="0"/>
                <a:ea typeface="ＭＳ Ｐゴシック" pitchFamily="-109" charset="-128"/>
              </a:endParaRPr>
            </a:p>
          </p:txBody>
        </p:sp>
        <p:sp>
          <p:nvSpPr>
            <p:cNvPr id="57356" name="Oval 16"/>
            <p:cNvSpPr>
              <a:spLocks noChangeArrowheads="1"/>
            </p:cNvSpPr>
            <p:nvPr/>
          </p:nvSpPr>
          <p:spPr bwMode="auto">
            <a:xfrm>
              <a:off x="5182" y="2038"/>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t>
              </a:r>
            </a:p>
          </p:txBody>
        </p:sp>
        <p:sp>
          <p:nvSpPr>
            <p:cNvPr id="57357" name="Oval 17"/>
            <p:cNvSpPr>
              <a:spLocks noChangeArrowheads="1"/>
            </p:cNvSpPr>
            <p:nvPr/>
          </p:nvSpPr>
          <p:spPr bwMode="auto">
            <a:xfrm>
              <a:off x="4318" y="2662"/>
              <a:ext cx="770" cy="362"/>
            </a:xfrm>
            <a:prstGeom prst="ellipse">
              <a:avLst/>
            </a:prstGeom>
            <a:solidFill>
              <a:schemeClr val="bg1"/>
            </a:solidFill>
            <a:ln w="28575">
              <a:solidFill>
                <a:schemeClr val="tx1"/>
              </a:solidFill>
              <a:round/>
              <a:headEnd/>
              <a:tailEnd/>
            </a:ln>
          </p:spPr>
          <p:txBody>
            <a:bodyPr wrap="none" anchor="ctr"/>
            <a:lstStyle/>
            <a:p>
              <a:pPr algn="ctr"/>
              <a:endParaRPr lang="en-US" sz="1800">
                <a:solidFill>
                  <a:srgbClr val="000000"/>
                </a:solidFill>
                <a:latin typeface="Arial" charset="0"/>
                <a:ea typeface="ＭＳ Ｐゴシック" pitchFamily="-109" charset="-128"/>
              </a:endParaRPr>
            </a:p>
          </p:txBody>
        </p:sp>
        <p:cxnSp>
          <p:nvCxnSpPr>
            <p:cNvPr id="57358" name="AutoShape 18"/>
            <p:cNvCxnSpPr>
              <a:cxnSpLocks noChangeShapeType="1"/>
              <a:stCxn id="57362" idx="5"/>
              <a:endCxn id="57356" idx="1"/>
            </p:cNvCxnSpPr>
            <p:nvPr/>
          </p:nvCxnSpPr>
          <p:spPr bwMode="auto">
            <a:xfrm>
              <a:off x="4977" y="1732"/>
              <a:ext cx="318" cy="350"/>
            </a:xfrm>
            <a:prstGeom prst="straightConnector1">
              <a:avLst/>
            </a:prstGeom>
            <a:noFill/>
            <a:ln w="28575">
              <a:solidFill>
                <a:schemeClr val="tx1"/>
              </a:solidFill>
              <a:round/>
              <a:headEnd/>
              <a:tailEnd type="triangle" w="lg" len="lg"/>
            </a:ln>
          </p:spPr>
        </p:cxnSp>
        <p:cxnSp>
          <p:nvCxnSpPr>
            <p:cNvPr id="57359" name="AutoShape 19"/>
            <p:cNvCxnSpPr>
              <a:cxnSpLocks noChangeShapeType="1"/>
              <a:stCxn id="57354" idx="3"/>
              <a:endCxn id="57355" idx="7"/>
            </p:cNvCxnSpPr>
            <p:nvPr/>
          </p:nvCxnSpPr>
          <p:spPr bwMode="auto">
            <a:xfrm flipH="1">
              <a:off x="4113" y="1732"/>
              <a:ext cx="320" cy="336"/>
            </a:xfrm>
            <a:prstGeom prst="straightConnector1">
              <a:avLst/>
            </a:prstGeom>
            <a:noFill/>
            <a:ln w="28575">
              <a:solidFill>
                <a:schemeClr val="tx1"/>
              </a:solidFill>
              <a:round/>
              <a:headEnd/>
              <a:tailEnd type="triangle" w="lg" len="lg"/>
            </a:ln>
          </p:spPr>
        </p:cxnSp>
        <p:cxnSp>
          <p:nvCxnSpPr>
            <p:cNvPr id="57360" name="AutoShape 20"/>
            <p:cNvCxnSpPr>
              <a:cxnSpLocks noChangeShapeType="1"/>
              <a:stCxn id="57355" idx="5"/>
              <a:endCxn id="57357" idx="1"/>
            </p:cNvCxnSpPr>
            <p:nvPr/>
          </p:nvCxnSpPr>
          <p:spPr bwMode="auto">
            <a:xfrm>
              <a:off x="4113" y="2342"/>
              <a:ext cx="318" cy="364"/>
            </a:xfrm>
            <a:prstGeom prst="straightConnector1">
              <a:avLst/>
            </a:prstGeom>
            <a:noFill/>
            <a:ln w="28575">
              <a:solidFill>
                <a:schemeClr val="tx1"/>
              </a:solidFill>
              <a:round/>
              <a:headEnd/>
              <a:tailEnd type="triangle" w="lg" len="lg"/>
            </a:ln>
          </p:spPr>
        </p:cxnSp>
        <p:cxnSp>
          <p:nvCxnSpPr>
            <p:cNvPr id="57361" name="AutoShape 21"/>
            <p:cNvCxnSpPr>
              <a:cxnSpLocks noChangeShapeType="1"/>
              <a:stCxn id="57356" idx="3"/>
              <a:endCxn id="57357" idx="7"/>
            </p:cNvCxnSpPr>
            <p:nvPr/>
          </p:nvCxnSpPr>
          <p:spPr bwMode="auto">
            <a:xfrm flipH="1">
              <a:off x="4975" y="2356"/>
              <a:ext cx="320" cy="350"/>
            </a:xfrm>
            <a:prstGeom prst="straightConnector1">
              <a:avLst/>
            </a:prstGeom>
            <a:noFill/>
            <a:ln w="28575">
              <a:solidFill>
                <a:schemeClr val="tx1"/>
              </a:solidFill>
              <a:round/>
              <a:headEnd/>
              <a:tailEnd type="triangle" w="lg" len="lg"/>
            </a:ln>
          </p:spPr>
        </p:cxnSp>
        <p:sp>
          <p:nvSpPr>
            <p:cNvPr id="57362" name="Oval 22"/>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a:t>
              </a:r>
            </a:p>
          </p:txBody>
        </p:sp>
        <p:sp>
          <p:nvSpPr>
            <p:cNvPr id="57363" name="Oval 23"/>
            <p:cNvSpPr>
              <a:spLocks noChangeArrowheads="1"/>
            </p:cNvSpPr>
            <p:nvPr/>
          </p:nvSpPr>
          <p:spPr bwMode="auto">
            <a:xfrm>
              <a:off x="3456" y="2024"/>
              <a:ext cx="770" cy="362"/>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a:t>
              </a:r>
            </a:p>
          </p:txBody>
        </p:sp>
        <p:sp>
          <p:nvSpPr>
            <p:cNvPr id="57364" name="Oval 25"/>
            <p:cNvSpPr>
              <a:spLocks noChangeArrowheads="1"/>
            </p:cNvSpPr>
            <p:nvPr/>
          </p:nvSpPr>
          <p:spPr bwMode="auto">
            <a:xfrm>
              <a:off x="4320" y="2662"/>
              <a:ext cx="770" cy="362"/>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a:t>
              </a:r>
            </a:p>
          </p:txBody>
        </p:sp>
        <p:sp>
          <p:nvSpPr>
            <p:cNvPr id="57365" name="Line 26"/>
            <p:cNvSpPr>
              <a:spLocks noChangeShapeType="1"/>
            </p:cNvSpPr>
            <p:nvPr/>
          </p:nvSpPr>
          <p:spPr bwMode="auto">
            <a:xfrm flipV="1">
              <a:off x="4392" y="2662"/>
              <a:ext cx="384"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7366" name="Line 27"/>
            <p:cNvSpPr>
              <a:spLocks noChangeShapeType="1"/>
            </p:cNvSpPr>
            <p:nvPr/>
          </p:nvSpPr>
          <p:spPr bwMode="auto">
            <a:xfrm flipV="1">
              <a:off x="4632" y="2710"/>
              <a:ext cx="336"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7367" name="Line 28"/>
            <p:cNvSpPr>
              <a:spLocks noChangeShapeType="1"/>
            </p:cNvSpPr>
            <p:nvPr/>
          </p:nvSpPr>
          <p:spPr bwMode="auto">
            <a:xfrm flipV="1">
              <a:off x="3504" y="2016"/>
              <a:ext cx="384"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7368" name="Line 29"/>
            <p:cNvSpPr>
              <a:spLocks noChangeShapeType="1"/>
            </p:cNvSpPr>
            <p:nvPr/>
          </p:nvSpPr>
          <p:spPr bwMode="auto">
            <a:xfrm flipV="1">
              <a:off x="3744" y="2064"/>
              <a:ext cx="336"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grpSp>
      <p:sp>
        <p:nvSpPr>
          <p:cNvPr id="57352" name="Slide Number Placeholder 24"/>
          <p:cNvSpPr>
            <a:spLocks noGrp="1"/>
          </p:cNvSpPr>
          <p:nvPr>
            <p:ph type="sldNum" sz="quarter" idx="12"/>
          </p:nvPr>
        </p:nvSpPr>
        <p:spPr>
          <a:noFill/>
        </p:spPr>
        <p:txBody>
          <a:bodyPr/>
          <a:lstStyle/>
          <a:p>
            <a:fld id="{7D3E6850-0123-4F5F-A067-9C80346E16BA}" type="slidenum">
              <a:rPr lang="en-US">
                <a:solidFill>
                  <a:srgbClr val="000000"/>
                </a:solidFill>
              </a:rPr>
              <a:pPr/>
              <a:t>11</a:t>
            </a:fld>
            <a:endParaRPr lang="en-US">
              <a:solidFill>
                <a:srgbClr val="000000"/>
              </a:solidFill>
            </a:endParaRPr>
          </a:p>
        </p:txBody>
      </p:sp>
      <p:pic>
        <p:nvPicPr>
          <p:cNvPr id="39938" name="Picture 2" descr="\\.host\Shared Folders\Shared with PC\likelihood_weighting.png"/>
          <p:cNvPicPr>
            <a:picLocks noChangeAspect="1" noChangeArrowheads="1"/>
          </p:cNvPicPr>
          <p:nvPr/>
        </p:nvPicPr>
        <p:blipFill>
          <a:blip r:embed="rId8" cstate="print"/>
          <a:srcRect/>
          <a:stretch>
            <a:fillRect/>
          </a:stretch>
        </p:blipFill>
        <p:spPr bwMode="auto">
          <a:xfrm>
            <a:off x="381000" y="5005388"/>
            <a:ext cx="8382000" cy="938212"/>
          </a:xfrm>
          <a:prstGeom prst="rect">
            <a:avLst/>
          </a:prstGeom>
          <a:noFill/>
          <a:ln w="9525">
            <a:noFill/>
            <a:miter lim="800000"/>
            <a:headEnd/>
            <a:tailEnd/>
          </a:ln>
        </p:spPr>
      </p:pic>
      <p:sp>
        <p:nvSpPr>
          <p:cNvPr id="25" name="Footer Placeholder 24"/>
          <p:cNvSpPr>
            <a:spLocks noGrp="1"/>
          </p:cNvSpPr>
          <p:nvPr>
            <p:ph type="ftr" sz="quarter" idx="11"/>
          </p:nvPr>
        </p:nvSpPr>
        <p:spPr/>
        <p:txBody>
          <a:bodyPr/>
          <a:lstStyle/>
          <a:p>
            <a:r>
              <a:rPr lang="en-US" smtClean="0">
                <a:solidFill>
                  <a:srgbClr val="000000"/>
                </a:solidFill>
              </a:rPr>
              <a:t>CPSC 502, Lecture 9</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76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7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76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3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Likelihood Weighting</a:t>
            </a:r>
          </a:p>
        </p:txBody>
      </p:sp>
      <p:sp>
        <p:nvSpPr>
          <p:cNvPr id="58371" name="Rectangle 3"/>
          <p:cNvSpPr>
            <a:spLocks noGrp="1" noChangeArrowheads="1"/>
          </p:cNvSpPr>
          <p:nvPr>
            <p:ph type="body" idx="1"/>
          </p:nvPr>
        </p:nvSpPr>
        <p:spPr>
          <a:xfrm>
            <a:off x="457200" y="1371600"/>
            <a:ext cx="5562600" cy="4525963"/>
          </a:xfrm>
        </p:spPr>
        <p:txBody>
          <a:bodyPr/>
          <a:lstStyle/>
          <a:p>
            <a:r>
              <a:rPr lang="en-US" sz="2400" dirty="0" smtClean="0"/>
              <a:t>Likelihood weighting is good</a:t>
            </a:r>
          </a:p>
          <a:p>
            <a:pPr lvl="1"/>
            <a:r>
              <a:rPr lang="en-US" sz="2000" dirty="0" smtClean="0"/>
              <a:t>We have taken evidence into account as we generate the sample</a:t>
            </a:r>
          </a:p>
          <a:p>
            <a:pPr lvl="1"/>
            <a:r>
              <a:rPr lang="en-US" sz="2000" dirty="0" smtClean="0"/>
              <a:t>E.g. here, W’s value will get picked based on the evidence values of S, R</a:t>
            </a:r>
          </a:p>
          <a:p>
            <a:pPr lvl="1"/>
            <a:r>
              <a:rPr lang="en-US" sz="2000" dirty="0" smtClean="0"/>
              <a:t>More of our samples will reflect the state of the world suggested by the evidence</a:t>
            </a:r>
          </a:p>
          <a:p>
            <a:r>
              <a:rPr lang="en-US" sz="2400" dirty="0" smtClean="0"/>
              <a:t> Likelihood weighting doesn’t solve all our problems</a:t>
            </a:r>
          </a:p>
          <a:p>
            <a:pPr lvl="1"/>
            <a:r>
              <a:rPr lang="en-US" sz="2000" dirty="0" smtClean="0"/>
              <a:t>Evidence influences the choice of downstream variables, but not upstream ones (C isn’t more likely to get a value matching the evidence)</a:t>
            </a:r>
          </a:p>
          <a:p>
            <a:r>
              <a:rPr lang="en-US" sz="2400" dirty="0" smtClean="0"/>
              <a:t>We would like to consider evidence when we sample </a:t>
            </a:r>
            <a:r>
              <a:rPr lang="en-US" sz="2400" i="1" dirty="0" smtClean="0"/>
              <a:t>every </a:t>
            </a:r>
            <a:r>
              <a:rPr lang="en-US" sz="2400" dirty="0" smtClean="0"/>
              <a:t>variable</a:t>
            </a:r>
          </a:p>
        </p:txBody>
      </p:sp>
      <p:sp>
        <p:nvSpPr>
          <p:cNvPr id="58372" name="Slide Number Placeholder 20"/>
          <p:cNvSpPr>
            <a:spLocks noGrp="1"/>
          </p:cNvSpPr>
          <p:nvPr>
            <p:ph type="sldNum" sz="quarter" idx="12"/>
          </p:nvPr>
        </p:nvSpPr>
        <p:spPr>
          <a:xfrm>
            <a:off x="6553200" y="6305550"/>
            <a:ext cx="2133600" cy="476250"/>
          </a:xfrm>
          <a:noFill/>
        </p:spPr>
        <p:txBody>
          <a:bodyPr/>
          <a:lstStyle/>
          <a:p>
            <a:fld id="{DD198053-20D7-4C4F-AAC5-3864E1BBD611}" type="slidenum">
              <a:rPr lang="en-US">
                <a:solidFill>
                  <a:srgbClr val="000000"/>
                </a:solidFill>
              </a:rPr>
              <a:pPr/>
              <a:t>12</a:t>
            </a:fld>
            <a:endParaRPr lang="en-US">
              <a:solidFill>
                <a:srgbClr val="000000"/>
              </a:solidFill>
            </a:endParaRPr>
          </a:p>
        </p:txBody>
      </p:sp>
      <p:grpSp>
        <p:nvGrpSpPr>
          <p:cNvPr id="2" name="Group 30"/>
          <p:cNvGrpSpPr>
            <a:grpSpLocks/>
          </p:cNvGrpSpPr>
          <p:nvPr/>
        </p:nvGrpSpPr>
        <p:grpSpPr bwMode="auto">
          <a:xfrm>
            <a:off x="6324600" y="3048000"/>
            <a:ext cx="2438400" cy="1573213"/>
            <a:chOff x="3456" y="1414"/>
            <a:chExt cx="2496" cy="1610"/>
          </a:xfrm>
        </p:grpSpPr>
        <p:sp>
          <p:nvSpPr>
            <p:cNvPr id="58374" name="Oval 14"/>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8375" name="Oval 15"/>
            <p:cNvSpPr>
              <a:spLocks noChangeArrowheads="1"/>
            </p:cNvSpPr>
            <p:nvPr/>
          </p:nvSpPr>
          <p:spPr bwMode="auto">
            <a:xfrm>
              <a:off x="3456" y="2024"/>
              <a:ext cx="770" cy="362"/>
            </a:xfrm>
            <a:prstGeom prst="ellipse">
              <a:avLst/>
            </a:prstGeom>
            <a:solidFill>
              <a:schemeClr val="bg1"/>
            </a:solidFill>
            <a:ln w="28575">
              <a:solidFill>
                <a:schemeClr val="tx1"/>
              </a:solidFill>
              <a:round/>
              <a:headEnd/>
              <a:tailEnd/>
            </a:ln>
          </p:spPr>
          <p:txBody>
            <a:bodyPr wrap="none" anchor="ctr"/>
            <a:lstStyle/>
            <a:p>
              <a:pPr algn="ctr"/>
              <a:endParaRPr lang="en-US" sz="1800">
                <a:solidFill>
                  <a:srgbClr val="000000"/>
                </a:solidFill>
                <a:latin typeface="Arial" charset="0"/>
                <a:ea typeface="ＭＳ Ｐゴシック" pitchFamily="-109" charset="-128"/>
              </a:endParaRPr>
            </a:p>
          </p:txBody>
        </p:sp>
        <p:sp>
          <p:nvSpPr>
            <p:cNvPr id="58376" name="Oval 16"/>
            <p:cNvSpPr>
              <a:spLocks noChangeArrowheads="1"/>
            </p:cNvSpPr>
            <p:nvPr/>
          </p:nvSpPr>
          <p:spPr bwMode="auto">
            <a:xfrm>
              <a:off x="5182" y="2038"/>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8377" name="Oval 17"/>
            <p:cNvSpPr>
              <a:spLocks noChangeArrowheads="1"/>
            </p:cNvSpPr>
            <p:nvPr/>
          </p:nvSpPr>
          <p:spPr bwMode="auto">
            <a:xfrm>
              <a:off x="4318" y="2662"/>
              <a:ext cx="770" cy="362"/>
            </a:xfrm>
            <a:prstGeom prst="ellipse">
              <a:avLst/>
            </a:prstGeom>
            <a:solidFill>
              <a:schemeClr val="bg1"/>
            </a:solidFill>
            <a:ln w="28575">
              <a:solidFill>
                <a:schemeClr val="tx1"/>
              </a:solidFill>
              <a:round/>
              <a:headEnd/>
              <a:tailEnd/>
            </a:ln>
          </p:spPr>
          <p:txBody>
            <a:bodyPr wrap="none" anchor="ctr"/>
            <a:lstStyle/>
            <a:p>
              <a:pPr algn="ctr"/>
              <a:endParaRPr lang="en-US" sz="1800">
                <a:solidFill>
                  <a:srgbClr val="000000"/>
                </a:solidFill>
                <a:latin typeface="Arial" charset="0"/>
                <a:ea typeface="ＭＳ Ｐゴシック" pitchFamily="-109" charset="-128"/>
              </a:endParaRPr>
            </a:p>
          </p:txBody>
        </p:sp>
        <p:cxnSp>
          <p:nvCxnSpPr>
            <p:cNvPr id="58378" name="AutoShape 18"/>
            <p:cNvCxnSpPr>
              <a:cxnSpLocks noChangeShapeType="1"/>
              <a:stCxn id="58382" idx="5"/>
              <a:endCxn id="58376" idx="1"/>
            </p:cNvCxnSpPr>
            <p:nvPr/>
          </p:nvCxnSpPr>
          <p:spPr bwMode="auto">
            <a:xfrm>
              <a:off x="4977" y="1732"/>
              <a:ext cx="318" cy="350"/>
            </a:xfrm>
            <a:prstGeom prst="straightConnector1">
              <a:avLst/>
            </a:prstGeom>
            <a:noFill/>
            <a:ln w="28575">
              <a:solidFill>
                <a:schemeClr val="tx1"/>
              </a:solidFill>
              <a:round/>
              <a:headEnd/>
              <a:tailEnd type="triangle" w="lg" len="lg"/>
            </a:ln>
          </p:spPr>
        </p:cxnSp>
        <p:cxnSp>
          <p:nvCxnSpPr>
            <p:cNvPr id="58379" name="AutoShape 19"/>
            <p:cNvCxnSpPr>
              <a:cxnSpLocks noChangeShapeType="1"/>
              <a:stCxn id="58374" idx="3"/>
              <a:endCxn id="58375" idx="7"/>
            </p:cNvCxnSpPr>
            <p:nvPr/>
          </p:nvCxnSpPr>
          <p:spPr bwMode="auto">
            <a:xfrm flipH="1">
              <a:off x="4113" y="1732"/>
              <a:ext cx="320" cy="336"/>
            </a:xfrm>
            <a:prstGeom prst="straightConnector1">
              <a:avLst/>
            </a:prstGeom>
            <a:noFill/>
            <a:ln w="28575">
              <a:solidFill>
                <a:schemeClr val="tx1"/>
              </a:solidFill>
              <a:round/>
              <a:headEnd/>
              <a:tailEnd type="triangle" w="lg" len="lg"/>
            </a:ln>
          </p:spPr>
        </p:cxnSp>
        <p:cxnSp>
          <p:nvCxnSpPr>
            <p:cNvPr id="58380" name="AutoShape 20"/>
            <p:cNvCxnSpPr>
              <a:cxnSpLocks noChangeShapeType="1"/>
              <a:stCxn id="58375" idx="5"/>
              <a:endCxn id="58377" idx="1"/>
            </p:cNvCxnSpPr>
            <p:nvPr/>
          </p:nvCxnSpPr>
          <p:spPr bwMode="auto">
            <a:xfrm>
              <a:off x="4113" y="2342"/>
              <a:ext cx="318" cy="364"/>
            </a:xfrm>
            <a:prstGeom prst="straightConnector1">
              <a:avLst/>
            </a:prstGeom>
            <a:noFill/>
            <a:ln w="28575">
              <a:solidFill>
                <a:schemeClr val="tx1"/>
              </a:solidFill>
              <a:round/>
              <a:headEnd/>
              <a:tailEnd type="triangle" w="lg" len="lg"/>
            </a:ln>
          </p:spPr>
        </p:cxnSp>
        <p:cxnSp>
          <p:nvCxnSpPr>
            <p:cNvPr id="58381" name="AutoShape 21"/>
            <p:cNvCxnSpPr>
              <a:cxnSpLocks noChangeShapeType="1"/>
              <a:stCxn id="58376" idx="3"/>
              <a:endCxn id="58377" idx="7"/>
            </p:cNvCxnSpPr>
            <p:nvPr/>
          </p:nvCxnSpPr>
          <p:spPr bwMode="auto">
            <a:xfrm flipH="1">
              <a:off x="4975" y="2356"/>
              <a:ext cx="320" cy="350"/>
            </a:xfrm>
            <a:prstGeom prst="straightConnector1">
              <a:avLst/>
            </a:prstGeom>
            <a:noFill/>
            <a:ln w="28575">
              <a:solidFill>
                <a:schemeClr val="tx1"/>
              </a:solidFill>
              <a:round/>
              <a:headEnd/>
              <a:tailEnd type="triangle" w="lg" len="lg"/>
            </a:ln>
          </p:spPr>
        </p:cxnSp>
        <p:sp>
          <p:nvSpPr>
            <p:cNvPr id="58382" name="Oval 22"/>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a:t>
              </a:r>
            </a:p>
          </p:txBody>
        </p:sp>
        <p:sp>
          <p:nvSpPr>
            <p:cNvPr id="58383" name="Oval 23"/>
            <p:cNvSpPr>
              <a:spLocks noChangeArrowheads="1"/>
            </p:cNvSpPr>
            <p:nvPr/>
          </p:nvSpPr>
          <p:spPr bwMode="auto">
            <a:xfrm>
              <a:off x="3456" y="2024"/>
              <a:ext cx="770" cy="362"/>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a:t>
              </a:r>
            </a:p>
          </p:txBody>
        </p:sp>
        <p:sp>
          <p:nvSpPr>
            <p:cNvPr id="58384" name="Oval 24"/>
            <p:cNvSpPr>
              <a:spLocks noChangeArrowheads="1"/>
            </p:cNvSpPr>
            <p:nvPr/>
          </p:nvSpPr>
          <p:spPr bwMode="auto">
            <a:xfrm>
              <a:off x="5182" y="2038"/>
              <a:ext cx="770" cy="362"/>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t>
              </a:r>
            </a:p>
          </p:txBody>
        </p:sp>
        <p:sp>
          <p:nvSpPr>
            <p:cNvPr id="58385" name="Oval 25"/>
            <p:cNvSpPr>
              <a:spLocks noChangeArrowheads="1"/>
            </p:cNvSpPr>
            <p:nvPr/>
          </p:nvSpPr>
          <p:spPr bwMode="auto">
            <a:xfrm>
              <a:off x="4320" y="2662"/>
              <a:ext cx="770" cy="362"/>
            </a:xfrm>
            <a:prstGeom prst="ellipse">
              <a:avLst/>
            </a:prstGeom>
            <a:no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a:t>
              </a:r>
            </a:p>
          </p:txBody>
        </p:sp>
        <p:sp>
          <p:nvSpPr>
            <p:cNvPr id="58386" name="Line 26"/>
            <p:cNvSpPr>
              <a:spLocks noChangeShapeType="1"/>
            </p:cNvSpPr>
            <p:nvPr/>
          </p:nvSpPr>
          <p:spPr bwMode="auto">
            <a:xfrm flipV="1">
              <a:off x="5250" y="2014"/>
              <a:ext cx="384"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8387" name="Line 27"/>
            <p:cNvSpPr>
              <a:spLocks noChangeShapeType="1"/>
            </p:cNvSpPr>
            <p:nvPr/>
          </p:nvSpPr>
          <p:spPr bwMode="auto">
            <a:xfrm flipV="1">
              <a:off x="5490" y="2062"/>
              <a:ext cx="336"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8388" name="Line 28"/>
            <p:cNvSpPr>
              <a:spLocks noChangeShapeType="1"/>
            </p:cNvSpPr>
            <p:nvPr/>
          </p:nvSpPr>
          <p:spPr bwMode="auto">
            <a:xfrm flipV="1">
              <a:off x="3504" y="2016"/>
              <a:ext cx="384"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58389" name="Line 29"/>
            <p:cNvSpPr>
              <a:spLocks noChangeShapeType="1"/>
            </p:cNvSpPr>
            <p:nvPr/>
          </p:nvSpPr>
          <p:spPr bwMode="auto">
            <a:xfrm flipV="1">
              <a:off x="3744" y="2064"/>
              <a:ext cx="336" cy="288"/>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grpSp>
      <p:sp>
        <p:nvSpPr>
          <p:cNvPr id="22" name="Footer Placeholder 21"/>
          <p:cNvSpPr>
            <a:spLocks noGrp="1"/>
          </p:cNvSpPr>
          <p:nvPr>
            <p:ph type="ftr" sz="quarter" idx="11"/>
          </p:nvPr>
        </p:nvSpPr>
        <p:spPr>
          <a:xfrm>
            <a:off x="5364088" y="6381750"/>
            <a:ext cx="2895600" cy="476250"/>
          </a:xfrm>
        </p:spPr>
        <p:txBody>
          <a:bodyPr/>
          <a:lstStyle/>
          <a:p>
            <a:r>
              <a:rPr lang="en-US" smtClean="0">
                <a:solidFill>
                  <a:srgbClr val="000000"/>
                </a:solidFill>
              </a:rPr>
              <a:t>CPSC 502, Lecture 9</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Markov Chain Monte Carlo</a:t>
            </a:r>
          </a:p>
        </p:txBody>
      </p:sp>
      <p:sp>
        <p:nvSpPr>
          <p:cNvPr id="25603" name="Content Placeholder 2"/>
          <p:cNvSpPr>
            <a:spLocks noGrp="1"/>
          </p:cNvSpPr>
          <p:nvPr>
            <p:ph idx="1"/>
          </p:nvPr>
        </p:nvSpPr>
        <p:spPr>
          <a:xfrm>
            <a:off x="467544" y="1340768"/>
            <a:ext cx="8229600" cy="4525963"/>
          </a:xfrm>
        </p:spPr>
        <p:txBody>
          <a:bodyPr/>
          <a:lstStyle/>
          <a:p>
            <a:r>
              <a:rPr lang="en-US" sz="2400" i="1" dirty="0" smtClean="0"/>
              <a:t>Idea</a:t>
            </a:r>
            <a:r>
              <a:rPr lang="en-US" sz="2400" dirty="0" smtClean="0"/>
              <a:t>: </a:t>
            </a:r>
            <a:r>
              <a:rPr lang="en-US" sz="2400" dirty="0" smtClean="0">
                <a:solidFill>
                  <a:schemeClr val="tx1"/>
                </a:solidFill>
              </a:rPr>
              <a:t>instead of sampling from scratch, create samples that are each like the last one.</a:t>
            </a:r>
          </a:p>
          <a:p>
            <a:pPr lvl="2"/>
            <a:endParaRPr lang="en-US" sz="1600" dirty="0" smtClean="0"/>
          </a:p>
          <a:p>
            <a:r>
              <a:rPr lang="en-US" sz="2400" i="1" dirty="0" smtClean="0"/>
              <a:t>Procedure</a:t>
            </a:r>
            <a:r>
              <a:rPr lang="en-US" sz="2400" dirty="0" smtClean="0">
                <a:solidFill>
                  <a:schemeClr val="tx1"/>
                </a:solidFill>
              </a:rPr>
              <a:t>: resample one variable at a time, conditioned on all the rest, but keep </a:t>
            </a:r>
            <a:r>
              <a:rPr lang="en-US" sz="2400" dirty="0" smtClean="0">
                <a:solidFill>
                  <a:srgbClr val="00B050"/>
                </a:solidFill>
              </a:rPr>
              <a:t>evidence</a:t>
            </a:r>
            <a:r>
              <a:rPr lang="en-US" sz="2400" dirty="0" smtClean="0">
                <a:solidFill>
                  <a:schemeClr val="tx1"/>
                </a:solidFill>
              </a:rPr>
              <a:t> fixed.  E.g., for P(b|</a:t>
            </a:r>
            <a:r>
              <a:rPr lang="en-US" sz="2400" dirty="0" smtClean="0">
                <a:solidFill>
                  <a:srgbClr val="00B050"/>
                </a:solidFill>
              </a:rPr>
              <a:t>+c</a:t>
            </a:r>
            <a:r>
              <a:rPr lang="en-US" sz="2400" dirty="0" smtClean="0">
                <a:solidFill>
                  <a:schemeClr val="tx1"/>
                </a:solidFill>
              </a:rPr>
              <a:t>):</a:t>
            </a:r>
          </a:p>
          <a:p>
            <a:endParaRPr lang="en-US" sz="2400" dirty="0" smtClean="0"/>
          </a:p>
          <a:p>
            <a:pPr>
              <a:buFont typeface="Wingdings" pitchFamily="-109" charset="2"/>
              <a:buNone/>
            </a:pPr>
            <a:endParaRPr lang="en-US" sz="2400" dirty="0" smtClean="0"/>
          </a:p>
          <a:p>
            <a:r>
              <a:rPr lang="en-US" sz="2400" i="1" dirty="0" smtClean="0"/>
              <a:t>Properties</a:t>
            </a:r>
            <a:r>
              <a:rPr lang="en-US" sz="2400" dirty="0" smtClean="0"/>
              <a:t>: </a:t>
            </a:r>
            <a:r>
              <a:rPr lang="en-US" sz="2400" dirty="0" smtClean="0">
                <a:solidFill>
                  <a:schemeClr val="tx1"/>
                </a:solidFill>
              </a:rPr>
              <a:t>Now samples are not independent (in fact they’re nearly identical), but sample averages are still consistent estimators! And </a:t>
            </a:r>
            <a:r>
              <a:rPr lang="en-US" sz="2400" dirty="0" smtClean="0"/>
              <a:t>can be computed efficiently</a:t>
            </a:r>
          </a:p>
          <a:p>
            <a:pPr lvl="2"/>
            <a:endParaRPr lang="en-US" sz="1600" dirty="0" smtClean="0"/>
          </a:p>
          <a:p>
            <a:r>
              <a:rPr lang="en-US" sz="2400" i="1" dirty="0" smtClean="0"/>
              <a:t>What’s the point</a:t>
            </a:r>
            <a:r>
              <a:rPr lang="en-US" sz="2400" dirty="0" smtClean="0"/>
              <a:t>: </a:t>
            </a:r>
            <a:r>
              <a:rPr lang="en-US" sz="2400" dirty="0" smtClean="0">
                <a:solidFill>
                  <a:schemeClr val="tx1"/>
                </a:solidFill>
              </a:rPr>
              <a:t>both upstream and downstream variables condition on evidence.</a:t>
            </a:r>
          </a:p>
        </p:txBody>
      </p:sp>
      <p:sp>
        <p:nvSpPr>
          <p:cNvPr id="59396" name="Slide Number Placeholder 3"/>
          <p:cNvSpPr>
            <a:spLocks noGrp="1"/>
          </p:cNvSpPr>
          <p:nvPr>
            <p:ph type="sldNum" sz="quarter" idx="12"/>
          </p:nvPr>
        </p:nvSpPr>
        <p:spPr>
          <a:xfrm>
            <a:off x="7010400" y="6381750"/>
            <a:ext cx="2133600" cy="476250"/>
          </a:xfrm>
          <a:noFill/>
        </p:spPr>
        <p:txBody>
          <a:bodyPr/>
          <a:lstStyle/>
          <a:p>
            <a:fld id="{11753D24-8110-457C-87F6-A749695E257A}" type="slidenum">
              <a:rPr lang="en-US">
                <a:solidFill>
                  <a:srgbClr val="000000"/>
                </a:solidFill>
              </a:rPr>
              <a:pPr/>
              <a:t>13</a:t>
            </a:fld>
            <a:endParaRPr lang="en-US">
              <a:solidFill>
                <a:srgbClr val="000000"/>
              </a:solidFill>
            </a:endParaRPr>
          </a:p>
        </p:txBody>
      </p:sp>
      <p:sp>
        <p:nvSpPr>
          <p:cNvPr id="59397" name="Oval 4"/>
          <p:cNvSpPr>
            <a:spLocks noChangeArrowheads="1"/>
          </p:cNvSpPr>
          <p:nvPr/>
        </p:nvSpPr>
        <p:spPr bwMode="auto">
          <a:xfrm>
            <a:off x="1517576" y="3429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+a</a:t>
            </a:r>
            <a:endParaRPr lang="en-US" sz="2400">
              <a:solidFill>
                <a:srgbClr val="000000"/>
              </a:solidFill>
              <a:latin typeface="Times New Roman" pitchFamily="-109" charset="0"/>
              <a:ea typeface="ＭＳ Ｐゴシック" pitchFamily="-109" charset="-128"/>
              <a:cs typeface="Times New Roman" pitchFamily="-109" charset="0"/>
            </a:endParaRPr>
          </a:p>
        </p:txBody>
      </p:sp>
      <p:sp>
        <p:nvSpPr>
          <p:cNvPr id="59398" name="Oval 5"/>
          <p:cNvSpPr>
            <a:spLocks noChangeArrowheads="1"/>
          </p:cNvSpPr>
          <p:nvPr/>
        </p:nvSpPr>
        <p:spPr bwMode="auto">
          <a:xfrm>
            <a:off x="2279576" y="3429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solidFill>
                  <a:srgbClr val="000000"/>
                </a:solidFill>
                <a:latin typeface="Times New Roman" pitchFamily="-109" charset="0"/>
                <a:ea typeface="ＭＳ Ｐゴシック" pitchFamily="-109" charset="-128"/>
                <a:cs typeface="Times New Roman" pitchFamily="-109" charset="0"/>
              </a:rPr>
              <a:t>+c</a:t>
            </a:r>
            <a:endParaRPr lang="en-US" sz="2400" dirty="0">
              <a:solidFill>
                <a:srgbClr val="000000"/>
              </a:solidFill>
              <a:latin typeface="Times New Roman" pitchFamily="-109" charset="0"/>
              <a:ea typeface="ＭＳ Ｐゴシック" pitchFamily="-109" charset="-128"/>
              <a:cs typeface="Times New Roman" pitchFamily="-109" charset="0"/>
            </a:endParaRPr>
          </a:p>
        </p:txBody>
      </p:sp>
      <p:cxnSp>
        <p:nvCxnSpPr>
          <p:cNvPr id="59399" name="AutoShape 6"/>
          <p:cNvCxnSpPr>
            <a:cxnSpLocks noChangeShapeType="1"/>
            <a:stCxn id="59397" idx="6"/>
            <a:endCxn id="59398" idx="2"/>
          </p:cNvCxnSpPr>
          <p:nvPr/>
        </p:nvCxnSpPr>
        <p:spPr bwMode="auto">
          <a:xfrm>
            <a:off x="2050976" y="3695700"/>
            <a:ext cx="228600" cy="1588"/>
          </a:xfrm>
          <a:prstGeom prst="straightConnector1">
            <a:avLst/>
          </a:prstGeom>
          <a:noFill/>
          <a:ln w="28575">
            <a:solidFill>
              <a:schemeClr val="tx1"/>
            </a:solidFill>
            <a:round/>
            <a:headEnd/>
            <a:tailEnd type="triangle" w="lg" len="lg"/>
          </a:ln>
        </p:spPr>
      </p:cxnSp>
      <p:sp>
        <p:nvSpPr>
          <p:cNvPr id="59400" name="Oval 11"/>
          <p:cNvSpPr>
            <a:spLocks noChangeArrowheads="1"/>
          </p:cNvSpPr>
          <p:nvPr/>
        </p:nvSpPr>
        <p:spPr bwMode="auto">
          <a:xfrm>
            <a:off x="755576" y="3429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+b</a:t>
            </a:r>
          </a:p>
        </p:txBody>
      </p:sp>
      <p:cxnSp>
        <p:nvCxnSpPr>
          <p:cNvPr id="59401" name="AutoShape 12"/>
          <p:cNvCxnSpPr>
            <a:cxnSpLocks noChangeShapeType="1"/>
            <a:stCxn id="59400" idx="6"/>
            <a:endCxn id="59397" idx="2"/>
          </p:cNvCxnSpPr>
          <p:nvPr/>
        </p:nvCxnSpPr>
        <p:spPr bwMode="auto">
          <a:xfrm>
            <a:off x="1288976" y="3695700"/>
            <a:ext cx="228600" cy="1588"/>
          </a:xfrm>
          <a:prstGeom prst="straightConnector1">
            <a:avLst/>
          </a:prstGeom>
          <a:noFill/>
          <a:ln w="28575">
            <a:solidFill>
              <a:schemeClr val="tx1"/>
            </a:solidFill>
            <a:round/>
            <a:headEnd/>
            <a:tailEnd type="triangle" w="lg" len="lg"/>
          </a:ln>
        </p:spPr>
      </p:cxnSp>
      <p:sp>
        <p:nvSpPr>
          <p:cNvPr id="25610" name="Oval 18"/>
          <p:cNvSpPr>
            <a:spLocks noChangeArrowheads="1"/>
          </p:cNvSpPr>
          <p:nvPr/>
        </p:nvSpPr>
        <p:spPr bwMode="auto">
          <a:xfrm>
            <a:off x="4336976" y="3413125"/>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+a</a:t>
            </a:r>
            <a:endParaRPr lang="en-US" sz="2400">
              <a:solidFill>
                <a:srgbClr val="000000"/>
              </a:solidFill>
              <a:latin typeface="Times New Roman" pitchFamily="-109" charset="0"/>
              <a:ea typeface="ＭＳ Ｐゴシック" pitchFamily="-109" charset="-128"/>
              <a:cs typeface="Times New Roman" pitchFamily="-109" charset="0"/>
            </a:endParaRPr>
          </a:p>
        </p:txBody>
      </p:sp>
      <p:sp>
        <p:nvSpPr>
          <p:cNvPr id="25611" name="Oval 19"/>
          <p:cNvSpPr>
            <a:spLocks noChangeArrowheads="1"/>
          </p:cNvSpPr>
          <p:nvPr/>
        </p:nvSpPr>
        <p:spPr bwMode="auto">
          <a:xfrm>
            <a:off x="5098976" y="3413125"/>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+c</a:t>
            </a:r>
            <a:endParaRPr lang="en-US" sz="2400">
              <a:solidFill>
                <a:srgbClr val="000000"/>
              </a:solidFill>
              <a:latin typeface="Times New Roman" pitchFamily="-109" charset="0"/>
              <a:ea typeface="ＭＳ Ｐゴシック" pitchFamily="-109" charset="-128"/>
              <a:cs typeface="Times New Roman" pitchFamily="-109" charset="0"/>
            </a:endParaRPr>
          </a:p>
        </p:txBody>
      </p:sp>
      <p:cxnSp>
        <p:nvCxnSpPr>
          <p:cNvPr id="25612" name="AutoShape 6"/>
          <p:cNvCxnSpPr>
            <a:cxnSpLocks noChangeShapeType="1"/>
            <a:stCxn id="25610" idx="6"/>
            <a:endCxn id="25611" idx="2"/>
          </p:cNvCxnSpPr>
          <p:nvPr/>
        </p:nvCxnSpPr>
        <p:spPr bwMode="auto">
          <a:xfrm>
            <a:off x="4870376" y="3679825"/>
            <a:ext cx="228600" cy="1588"/>
          </a:xfrm>
          <a:prstGeom prst="straightConnector1">
            <a:avLst/>
          </a:prstGeom>
          <a:noFill/>
          <a:ln w="28575">
            <a:solidFill>
              <a:schemeClr val="tx1"/>
            </a:solidFill>
            <a:round/>
            <a:headEnd/>
            <a:tailEnd type="triangle" w="lg" len="lg"/>
          </a:ln>
        </p:spPr>
      </p:cxnSp>
      <p:sp>
        <p:nvSpPr>
          <p:cNvPr id="25613" name="Oval 11"/>
          <p:cNvSpPr>
            <a:spLocks noChangeArrowheads="1"/>
          </p:cNvSpPr>
          <p:nvPr/>
        </p:nvSpPr>
        <p:spPr bwMode="auto">
          <a:xfrm>
            <a:off x="3574976" y="3413125"/>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sym typeface="Symbol" pitchFamily="-109" charset="2"/>
              </a:rPr>
              <a:t>-</a:t>
            </a:r>
            <a:r>
              <a:rPr lang="en-US" sz="2400" i="1">
                <a:solidFill>
                  <a:srgbClr val="000000"/>
                </a:solidFill>
                <a:latin typeface="Times New Roman" pitchFamily="-109" charset="0"/>
                <a:ea typeface="ＭＳ Ｐゴシック" pitchFamily="-109" charset="-128"/>
                <a:cs typeface="Times New Roman" pitchFamily="-109" charset="0"/>
              </a:rPr>
              <a:t>b</a:t>
            </a:r>
          </a:p>
        </p:txBody>
      </p:sp>
      <p:cxnSp>
        <p:nvCxnSpPr>
          <p:cNvPr id="25614" name="AutoShape 12"/>
          <p:cNvCxnSpPr>
            <a:cxnSpLocks noChangeShapeType="1"/>
            <a:stCxn id="25613" idx="6"/>
            <a:endCxn id="25610" idx="2"/>
          </p:cNvCxnSpPr>
          <p:nvPr/>
        </p:nvCxnSpPr>
        <p:spPr bwMode="auto">
          <a:xfrm>
            <a:off x="4108376" y="3679825"/>
            <a:ext cx="228600" cy="1588"/>
          </a:xfrm>
          <a:prstGeom prst="straightConnector1">
            <a:avLst/>
          </a:prstGeom>
          <a:noFill/>
          <a:ln w="28575">
            <a:solidFill>
              <a:schemeClr val="tx1"/>
            </a:solidFill>
            <a:round/>
            <a:headEnd/>
            <a:tailEnd type="triangle" w="lg" len="lg"/>
          </a:ln>
        </p:spPr>
      </p:cxnSp>
      <p:sp>
        <p:nvSpPr>
          <p:cNvPr id="25615" name="Oval 23"/>
          <p:cNvSpPr>
            <a:spLocks noChangeArrowheads="1"/>
          </p:cNvSpPr>
          <p:nvPr/>
        </p:nvSpPr>
        <p:spPr bwMode="auto">
          <a:xfrm>
            <a:off x="7003976" y="3413125"/>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sym typeface="Symbol" pitchFamily="-109" charset="2"/>
              </a:rPr>
              <a:t>-</a:t>
            </a:r>
            <a:r>
              <a:rPr lang="en-US" sz="2400" i="1">
                <a:solidFill>
                  <a:srgbClr val="000000"/>
                </a:solidFill>
                <a:latin typeface="Times New Roman" pitchFamily="-109" charset="0"/>
                <a:ea typeface="ＭＳ Ｐゴシック" pitchFamily="-109" charset="-128"/>
                <a:cs typeface="Times New Roman" pitchFamily="-109" charset="0"/>
              </a:rPr>
              <a:t>a</a:t>
            </a:r>
            <a:endParaRPr lang="en-US" sz="2400">
              <a:solidFill>
                <a:srgbClr val="000000"/>
              </a:solidFill>
              <a:latin typeface="Times New Roman" pitchFamily="-109" charset="0"/>
              <a:ea typeface="ＭＳ Ｐゴシック" pitchFamily="-109" charset="-128"/>
              <a:cs typeface="Times New Roman" pitchFamily="-109" charset="0"/>
            </a:endParaRPr>
          </a:p>
        </p:txBody>
      </p:sp>
      <p:sp>
        <p:nvSpPr>
          <p:cNvPr id="25616" name="Oval 24"/>
          <p:cNvSpPr>
            <a:spLocks noChangeArrowheads="1"/>
          </p:cNvSpPr>
          <p:nvPr/>
        </p:nvSpPr>
        <p:spPr bwMode="auto">
          <a:xfrm>
            <a:off x="7765976" y="3413125"/>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solidFill>
                  <a:srgbClr val="000000"/>
                </a:solidFill>
                <a:latin typeface="Times New Roman" pitchFamily="-109" charset="0"/>
                <a:ea typeface="ＭＳ Ｐゴシック" pitchFamily="-109" charset="-128"/>
                <a:cs typeface="Times New Roman" pitchFamily="-109" charset="0"/>
              </a:rPr>
              <a:t>+c</a:t>
            </a:r>
            <a:endParaRPr lang="en-US" sz="2400">
              <a:solidFill>
                <a:srgbClr val="000000"/>
              </a:solidFill>
              <a:latin typeface="Times New Roman" pitchFamily="-109" charset="0"/>
              <a:ea typeface="ＭＳ Ｐゴシック" pitchFamily="-109" charset="-128"/>
              <a:cs typeface="Times New Roman" pitchFamily="-109" charset="0"/>
            </a:endParaRPr>
          </a:p>
        </p:txBody>
      </p:sp>
      <p:cxnSp>
        <p:nvCxnSpPr>
          <p:cNvPr id="25617" name="AutoShape 6"/>
          <p:cNvCxnSpPr>
            <a:cxnSpLocks noChangeShapeType="1"/>
            <a:stCxn id="25615" idx="6"/>
            <a:endCxn id="25616" idx="2"/>
          </p:cNvCxnSpPr>
          <p:nvPr/>
        </p:nvCxnSpPr>
        <p:spPr bwMode="auto">
          <a:xfrm>
            <a:off x="7537376" y="3679825"/>
            <a:ext cx="228600" cy="1588"/>
          </a:xfrm>
          <a:prstGeom prst="straightConnector1">
            <a:avLst/>
          </a:prstGeom>
          <a:noFill/>
          <a:ln w="28575">
            <a:solidFill>
              <a:schemeClr val="tx1"/>
            </a:solidFill>
            <a:round/>
            <a:headEnd/>
            <a:tailEnd type="triangle" w="lg" len="lg"/>
          </a:ln>
        </p:spPr>
      </p:cxnSp>
      <p:sp>
        <p:nvSpPr>
          <p:cNvPr id="25618" name="Oval 11"/>
          <p:cNvSpPr>
            <a:spLocks noChangeArrowheads="1"/>
          </p:cNvSpPr>
          <p:nvPr/>
        </p:nvSpPr>
        <p:spPr bwMode="auto">
          <a:xfrm>
            <a:off x="6241976" y="3413125"/>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smtClean="0">
                <a:solidFill>
                  <a:srgbClr val="000000"/>
                </a:solidFill>
                <a:latin typeface="Times New Roman" pitchFamily="-109" charset="0"/>
                <a:ea typeface="ＭＳ Ｐゴシック" pitchFamily="-109" charset="-128"/>
                <a:cs typeface="Times New Roman" pitchFamily="-109" charset="0"/>
                <a:sym typeface="Symbol" pitchFamily="-109" charset="2"/>
              </a:rPr>
              <a:t>-</a:t>
            </a:r>
            <a:r>
              <a:rPr lang="en-US" sz="2400" i="1" dirty="0" smtClean="0">
                <a:solidFill>
                  <a:srgbClr val="000000"/>
                </a:solidFill>
                <a:latin typeface="Times New Roman" pitchFamily="-109" charset="0"/>
                <a:ea typeface="ＭＳ Ｐゴシック" pitchFamily="-109" charset="-128"/>
                <a:cs typeface="Times New Roman" pitchFamily="-109" charset="0"/>
              </a:rPr>
              <a:t>b</a:t>
            </a:r>
            <a:endParaRPr lang="en-US" sz="2400" i="1" dirty="0">
              <a:solidFill>
                <a:srgbClr val="000000"/>
              </a:solidFill>
              <a:latin typeface="Times New Roman" pitchFamily="-109" charset="0"/>
              <a:ea typeface="ＭＳ Ｐゴシック" pitchFamily="-109" charset="-128"/>
              <a:cs typeface="Times New Roman" pitchFamily="-109" charset="0"/>
            </a:endParaRPr>
          </a:p>
        </p:txBody>
      </p:sp>
      <p:cxnSp>
        <p:nvCxnSpPr>
          <p:cNvPr id="25619" name="AutoShape 12"/>
          <p:cNvCxnSpPr>
            <a:cxnSpLocks noChangeShapeType="1"/>
            <a:stCxn id="25618" idx="6"/>
            <a:endCxn id="25615" idx="2"/>
          </p:cNvCxnSpPr>
          <p:nvPr/>
        </p:nvCxnSpPr>
        <p:spPr bwMode="auto">
          <a:xfrm>
            <a:off x="6775376" y="3679825"/>
            <a:ext cx="228600" cy="1588"/>
          </a:xfrm>
          <a:prstGeom prst="straightConnector1">
            <a:avLst/>
          </a:prstGeom>
          <a:noFill/>
          <a:ln w="28575">
            <a:solidFill>
              <a:schemeClr val="tx1"/>
            </a:solidFill>
            <a:round/>
            <a:headEnd/>
            <a:tailEnd type="triangle" w="lg" len="lg"/>
          </a:ln>
        </p:spPr>
      </p:cxnSp>
      <p:cxnSp>
        <p:nvCxnSpPr>
          <p:cNvPr id="21" name="Straight Connector 20"/>
          <p:cNvCxnSpPr>
            <a:stCxn id="59397" idx="7"/>
            <a:endCxn id="59397" idx="3"/>
          </p:cNvCxnSpPr>
          <p:nvPr/>
        </p:nvCxnSpPr>
        <p:spPr>
          <a:xfrm rot="16200000" flipH="1" flipV="1">
            <a:off x="1595364" y="3506788"/>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9398" idx="7"/>
            <a:endCxn id="59398" idx="3"/>
          </p:cNvCxnSpPr>
          <p:nvPr/>
        </p:nvCxnSpPr>
        <p:spPr>
          <a:xfrm rot="16200000" flipH="1" flipV="1">
            <a:off x="2357364" y="3506788"/>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5613" idx="7"/>
            <a:endCxn id="25613" idx="3"/>
          </p:cNvCxnSpPr>
          <p:nvPr/>
        </p:nvCxnSpPr>
        <p:spPr>
          <a:xfrm rot="16200000" flipH="1" flipV="1">
            <a:off x="3652764" y="3490913"/>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611" idx="7"/>
            <a:endCxn id="25611" idx="3"/>
          </p:cNvCxnSpPr>
          <p:nvPr/>
        </p:nvCxnSpPr>
        <p:spPr>
          <a:xfrm rot="16200000" flipH="1" flipV="1">
            <a:off x="5176764" y="3490913"/>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flipV="1">
            <a:off x="7877944" y="3488432"/>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615" idx="7"/>
            <a:endCxn id="25615" idx="3"/>
          </p:cNvCxnSpPr>
          <p:nvPr/>
        </p:nvCxnSpPr>
        <p:spPr>
          <a:xfrm rot="16200000" flipH="1" flipV="1">
            <a:off x="7081764" y="3490913"/>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55576" y="3429000"/>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9" charset="-128"/>
            </a:endParaRPr>
          </a:p>
        </p:txBody>
      </p:sp>
      <p:sp>
        <p:nvSpPr>
          <p:cNvPr id="42" name="Oval 41"/>
          <p:cNvSpPr/>
          <p:nvPr/>
        </p:nvSpPr>
        <p:spPr>
          <a:xfrm>
            <a:off x="4336976" y="3429000"/>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9" charset="-128"/>
            </a:endParaRPr>
          </a:p>
        </p:txBody>
      </p:sp>
      <p:sp>
        <p:nvSpPr>
          <p:cNvPr id="43" name="Oval 42"/>
          <p:cNvSpPr/>
          <p:nvPr/>
        </p:nvSpPr>
        <p:spPr>
          <a:xfrm>
            <a:off x="6246267" y="3416424"/>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9" charset="-128"/>
            </a:endParaRPr>
          </a:p>
        </p:txBody>
      </p:sp>
      <p:sp>
        <p:nvSpPr>
          <p:cNvPr id="30" name="Footer Placeholder 29"/>
          <p:cNvSpPr>
            <a:spLocks noGrp="1"/>
          </p:cNvSpPr>
          <p:nvPr>
            <p:ph type="ftr" sz="quarter" idx="11"/>
          </p:nvPr>
        </p:nvSpPr>
        <p:spPr>
          <a:xfrm>
            <a:off x="3131840" y="6381750"/>
            <a:ext cx="2895600" cy="476250"/>
          </a:xfrm>
        </p:spPr>
        <p:txBody>
          <a:bodyPr/>
          <a:lstStyle/>
          <a:p>
            <a:r>
              <a:rPr lang="en-US" smtClean="0">
                <a:solidFill>
                  <a:srgbClr val="000000"/>
                </a:solidFill>
              </a:rPr>
              <a:t>CPSC 502, Lecture 9</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3" grpId="0" animBg="1"/>
      <p:bldP spid="25615" grpId="0" animBg="1"/>
      <p:bldP spid="25616" grpId="0" animBg="1"/>
      <p:bldP spid="25618"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9</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14</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Oct 11</a:t>
            </a:r>
          </a:p>
        </p:txBody>
      </p:sp>
      <p:sp>
        <p:nvSpPr>
          <p:cNvPr id="4102" name="Rectangle 3"/>
          <p:cNvSpPr>
            <a:spLocks noGrp="1" noChangeArrowheads="1"/>
          </p:cNvSpPr>
          <p:nvPr>
            <p:ph type="body" idx="1"/>
          </p:nvPr>
        </p:nvSpPr>
        <p:spPr>
          <a:xfrm>
            <a:off x="70992" y="1628800"/>
            <a:ext cx="9073008" cy="3672408"/>
          </a:xfrm>
        </p:spPr>
        <p:txBody>
          <a:bodyPr/>
          <a:lstStyle/>
          <a:p>
            <a:pPr lvl="1" eaLnBrk="1" hangingPunct="1">
              <a:buNone/>
            </a:pPr>
            <a:endParaRPr lang="en-US" dirty="0" smtClean="0"/>
          </a:p>
          <a:p>
            <a:pPr lvl="1" eaLnBrk="1" hangingPunct="1"/>
            <a:r>
              <a:rPr lang="en-US" sz="3200" b="1" dirty="0" smtClean="0"/>
              <a:t>Bayesian Networks Approx. Inference</a:t>
            </a:r>
          </a:p>
          <a:p>
            <a:pPr lvl="1" eaLnBrk="1" hangingPunct="1"/>
            <a:r>
              <a:rPr lang="en-US" sz="3200" b="1" dirty="0" smtClean="0">
                <a:solidFill>
                  <a:schemeClr val="accent2"/>
                </a:solidFill>
              </a:rPr>
              <a:t>Temporal Probabilistic  Models</a:t>
            </a:r>
          </a:p>
          <a:p>
            <a:pPr lvl="2" eaLnBrk="1" hangingPunct="1"/>
            <a:r>
              <a:rPr lang="en-US" sz="2800" b="1" dirty="0" smtClean="0"/>
              <a:t>Markov Chains</a:t>
            </a:r>
          </a:p>
          <a:p>
            <a:pPr lvl="2" eaLnBrk="1" hangingPunct="1"/>
            <a:r>
              <a:rPr lang="en-US" sz="2800" b="1" dirty="0" smtClean="0"/>
              <a:t>Hidden Markov Models</a:t>
            </a:r>
            <a:endParaRPr lang="en-US" sz="3200" b="1" dirty="0" smtClean="0"/>
          </a:p>
          <a:p>
            <a:pPr lvl="1" eaLnBrk="1" hangingPunct="1">
              <a:buFont typeface="Arial" pitchFamily="34" charset="0"/>
              <a:buChar char="•"/>
            </a:pPr>
            <a:endParaRPr lang="en-US" sz="3200" b="1"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09600" y="115888"/>
            <a:ext cx="8534400" cy="685800"/>
          </a:xfrm>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Modelling static Environments</a:t>
            </a:r>
          </a:p>
        </p:txBody>
      </p:sp>
      <p:sp>
        <p:nvSpPr>
          <p:cNvPr id="791555" name="Rectangle 3"/>
          <p:cNvSpPr>
            <a:spLocks noChangeArrowheads="1"/>
          </p:cNvSpPr>
          <p:nvPr/>
        </p:nvSpPr>
        <p:spPr bwMode="auto">
          <a:xfrm>
            <a:off x="-428625" y="1143000"/>
            <a:ext cx="9572625" cy="2000250"/>
          </a:xfrm>
          <a:prstGeom prst="rect">
            <a:avLst/>
          </a:prstGeom>
          <a:noFill/>
          <a:ln w="9525">
            <a:noFill/>
            <a:round/>
            <a:headEnd/>
            <a:tailEnd/>
          </a:ln>
        </p:spPr>
        <p:txBody>
          <a:bodyPr lIns="90000" tIns="46800" rIns="90000" bIns="46800"/>
          <a:lstStyle/>
          <a:p>
            <a:pPr marL="739775" lvl="1" indent="-282575" defTabSz="457200">
              <a:spcBef>
                <a:spcPts val="5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So far we have used </a:t>
            </a:r>
            <a:r>
              <a:rPr lang="en-GB" dirty="0" err="1">
                <a:solidFill>
                  <a:srgbClr val="000000"/>
                </a:solidFill>
                <a:latin typeface="Arial Unicode MS" pitchFamily="34" charset="-128"/>
                <a:ea typeface="Arial Unicode MS" pitchFamily="34" charset="-128"/>
                <a:cs typeface="Arial Unicode MS" pitchFamily="34" charset="-128"/>
              </a:rPr>
              <a:t>Bnets</a:t>
            </a:r>
            <a:r>
              <a:rPr lang="en-GB" dirty="0">
                <a:solidFill>
                  <a:srgbClr val="000000"/>
                </a:solidFill>
                <a:latin typeface="Arial Unicode MS" pitchFamily="34" charset="-128"/>
                <a:ea typeface="Arial Unicode MS" pitchFamily="34" charset="-128"/>
                <a:cs typeface="Arial Unicode MS" pitchFamily="34" charset="-128"/>
              </a:rPr>
              <a:t> to perform inference in </a:t>
            </a:r>
            <a:r>
              <a:rPr lang="en-GB" b="1" dirty="0">
                <a:solidFill>
                  <a:srgbClr val="000000"/>
                </a:solidFill>
                <a:latin typeface="Arial Unicode MS" pitchFamily="34" charset="-128"/>
                <a:ea typeface="Arial Unicode MS" pitchFamily="34" charset="-128"/>
                <a:cs typeface="Arial Unicode MS" pitchFamily="34" charset="-128"/>
              </a:rPr>
              <a:t>static environments </a:t>
            </a:r>
          </a:p>
          <a:p>
            <a:pPr marL="739775" lvl="1" indent="-282575" defTabSz="457200">
              <a:spcBef>
                <a:spcPts val="5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For instance, </a:t>
            </a:r>
            <a:r>
              <a:rPr lang="en-GB" sz="3200" dirty="0">
                <a:solidFill>
                  <a:srgbClr val="000000"/>
                </a:solidFill>
                <a:latin typeface="Arial Unicode MS" pitchFamily="34" charset="-128"/>
                <a:ea typeface="Arial Unicode MS" pitchFamily="34" charset="-128"/>
                <a:cs typeface="Arial Unicode MS" pitchFamily="34" charset="-128"/>
              </a:rPr>
              <a:t> </a:t>
            </a:r>
            <a:r>
              <a:rPr lang="en-GB" dirty="0">
                <a:solidFill>
                  <a:srgbClr val="000000"/>
                </a:solidFill>
                <a:latin typeface="Arial Unicode MS" pitchFamily="34" charset="-128"/>
                <a:ea typeface="Arial Unicode MS" pitchFamily="34" charset="-128"/>
                <a:cs typeface="Arial Unicode MS" pitchFamily="34" charset="-128"/>
              </a:rPr>
              <a:t>the system keeps collecting evidence to diagnose the cause of a fault in a system (e.g., </a:t>
            </a:r>
            <a:r>
              <a:rPr lang="en-GB" dirty="0">
                <a:solidFill>
                  <a:srgbClr val="3333CC"/>
                </a:solidFill>
                <a:latin typeface="Arial Unicode MS" pitchFamily="34" charset="-128"/>
                <a:ea typeface="Arial Unicode MS" pitchFamily="34" charset="-128"/>
                <a:cs typeface="Arial Unicode MS" pitchFamily="34" charset="-128"/>
              </a:rPr>
              <a:t>a car</a:t>
            </a:r>
            <a:r>
              <a:rPr lang="en-GB" dirty="0">
                <a:solidFill>
                  <a:srgbClr val="000000"/>
                </a:solidFill>
                <a:latin typeface="Arial Unicode MS" pitchFamily="34" charset="-128"/>
                <a:ea typeface="Arial Unicode MS" pitchFamily="34" charset="-128"/>
                <a:cs typeface="Arial Unicode MS" pitchFamily="34" charset="-128"/>
              </a:rPr>
              <a:t>). </a:t>
            </a:r>
          </a:p>
          <a:p>
            <a:pPr marL="739775" lvl="1" indent="-282575" defTabSz="457200">
              <a:spcBef>
                <a:spcPts val="5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dirty="0">
              <a:solidFill>
                <a:srgbClr val="000000"/>
              </a:solidFill>
              <a:latin typeface="Arial Unicode MS" pitchFamily="34" charset="-128"/>
              <a:ea typeface="Arial Unicode MS" pitchFamily="34" charset="-128"/>
              <a:cs typeface="Arial Unicode MS" pitchFamily="34" charset="-128"/>
            </a:endParaRPr>
          </a:p>
          <a:p>
            <a:pPr marL="739775" lvl="1" indent="-282575" defTabSz="457200">
              <a:spcBef>
                <a:spcPts val="5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The environment (values of the evidence, the true cause) does not change as </a:t>
            </a:r>
            <a:r>
              <a:rPr lang="en-GB" dirty="0" smtClean="0">
                <a:solidFill>
                  <a:srgbClr val="000000"/>
                </a:solidFill>
                <a:latin typeface="Arial Unicode MS" pitchFamily="34" charset="-128"/>
                <a:ea typeface="Arial Unicode MS" pitchFamily="34" charset="-128"/>
                <a:cs typeface="Arial Unicode MS" pitchFamily="34" charset="-128"/>
              </a:rPr>
              <a:t>new evidence is gathered</a:t>
            </a:r>
            <a:endParaRPr lang="en-GB" dirty="0">
              <a:solidFill>
                <a:srgbClr val="000000"/>
              </a:solidFill>
              <a:latin typeface="Arial Unicode MS" pitchFamily="34" charset="-128"/>
              <a:ea typeface="Arial Unicode MS" pitchFamily="34" charset="-128"/>
              <a:cs typeface="Arial Unicode MS" pitchFamily="34" charset="-128"/>
            </a:endParaRPr>
          </a:p>
          <a:p>
            <a:pPr marL="739775" lvl="1" indent="-282575" defTabSz="457200">
              <a:spcBef>
                <a:spcPts val="5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dirty="0">
              <a:solidFill>
                <a:srgbClr val="000000"/>
              </a:solidFill>
              <a:latin typeface="Arial Unicode MS" pitchFamily="34" charset="-128"/>
              <a:ea typeface="Arial Unicode MS" pitchFamily="34" charset="-128"/>
              <a:cs typeface="Arial Unicode MS" pitchFamily="34" charset="-128"/>
            </a:endParaRPr>
          </a:p>
          <a:p>
            <a:pPr marL="739775" lvl="1" indent="-282575" defTabSz="457200">
              <a:spcBef>
                <a:spcPts val="5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dirty="0">
              <a:solidFill>
                <a:srgbClr val="000000"/>
              </a:solidFill>
              <a:latin typeface="Arial Unicode MS" pitchFamily="34" charset="-128"/>
              <a:ea typeface="Arial Unicode MS" pitchFamily="34" charset="-128"/>
              <a:cs typeface="Arial Unicode MS" pitchFamily="34" charset="-128"/>
            </a:endParaRPr>
          </a:p>
          <a:p>
            <a:pPr marL="739775" lvl="1" indent="-282575" defTabSz="457200">
              <a:spcBef>
                <a:spcPts val="5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What does change?</a:t>
            </a:r>
            <a:endParaRPr lang="en-GB" i="1" dirty="0">
              <a:solidFill>
                <a:srgbClr val="000000"/>
              </a:solidFill>
              <a:latin typeface="Arial Unicode MS" pitchFamily="34" charset="-128"/>
              <a:ea typeface="Arial Unicode MS" pitchFamily="34" charset="-128"/>
              <a:cs typeface="Arial Unicode MS" pitchFamily="34" charset="-128"/>
            </a:endParaRPr>
          </a:p>
        </p:txBody>
      </p:sp>
      <p:sp>
        <p:nvSpPr>
          <p:cNvPr id="5" name="Rectangle 3"/>
          <p:cNvSpPr>
            <a:spLocks noChangeArrowheads="1"/>
          </p:cNvSpPr>
          <p:nvPr/>
        </p:nvSpPr>
        <p:spPr bwMode="auto">
          <a:xfrm>
            <a:off x="4071938" y="5429250"/>
            <a:ext cx="3643312" cy="857250"/>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i="1">
                <a:solidFill>
                  <a:srgbClr val="3333CC"/>
                </a:solidFill>
                <a:latin typeface="Arial Unicode MS" pitchFamily="34" charset="-128"/>
                <a:ea typeface="Arial Unicode MS" pitchFamily="34" charset="-128"/>
                <a:cs typeface="Arial Unicode MS" pitchFamily="34" charset="-128"/>
              </a:rPr>
              <a:t>The system’s beliefs over possible causes</a:t>
            </a:r>
            <a:endParaRPr lang="en-GB" sz="2000" i="1">
              <a:solidFill>
                <a:srgbClr val="3333CC"/>
              </a:solidFill>
              <a:latin typeface="Arial Unicode MS" pitchFamily="34" charset="-128"/>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5B79DC4C-6C27-4B32-9BD7-91B181FA92AE}" type="slidenum">
              <a:rPr lang="en-US" smtClean="0">
                <a:solidFill>
                  <a:srgbClr val="000000"/>
                </a:solidFill>
              </a:rPr>
              <a:pPr>
                <a:defRPr/>
              </a:pPr>
              <a:t>15</a:t>
            </a:fld>
            <a:endParaRPr lang="en-US">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5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9155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2"/>
          <p:cNvSpPr>
            <a:spLocks noGrp="1" noChangeArrowheads="1"/>
          </p:cNvSpPr>
          <p:nvPr>
            <p:ph type="title"/>
          </p:nvPr>
        </p:nvSpPr>
        <p:spPr>
          <a:xfrm>
            <a:off x="-180528" y="260648"/>
            <a:ext cx="9542834"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err="1" smtClean="0"/>
              <a:t>Modeling</a:t>
            </a:r>
            <a:r>
              <a:rPr lang="en-GB" sz="3200" dirty="0" smtClean="0"/>
              <a:t> Evolving </a:t>
            </a:r>
            <a:r>
              <a:rPr lang="en-GB" sz="3200" dirty="0" smtClean="0"/>
              <a:t>Environments: Dynamic </a:t>
            </a:r>
            <a:r>
              <a:rPr lang="en-GB" sz="3200" dirty="0" err="1" smtClean="0"/>
              <a:t>Bnets</a:t>
            </a:r>
            <a:r>
              <a:rPr lang="en-GB" sz="3200" dirty="0" smtClean="0"/>
              <a:t/>
            </a:r>
            <a:br>
              <a:rPr lang="en-GB" sz="3200" dirty="0" smtClean="0"/>
            </a:br>
            <a:endParaRPr lang="en-GB" sz="3200" dirty="0" smtClean="0"/>
          </a:p>
        </p:txBody>
      </p:sp>
      <p:sp>
        <p:nvSpPr>
          <p:cNvPr id="4105" name="Rectangle 3"/>
          <p:cNvSpPr>
            <a:spLocks noChangeArrowheads="1"/>
          </p:cNvSpPr>
          <p:nvPr/>
        </p:nvSpPr>
        <p:spPr bwMode="auto">
          <a:xfrm>
            <a:off x="358775" y="620688"/>
            <a:ext cx="8785225" cy="1152525"/>
          </a:xfrm>
          <a:prstGeom prst="rect">
            <a:avLst/>
          </a:prstGeom>
          <a:noFill/>
          <a:ln w="9525">
            <a:noFill/>
            <a:round/>
            <a:headEnd/>
            <a:tailEnd/>
          </a:ln>
        </p:spPr>
        <p:txBody>
          <a:bodyPr lIns="90000" tIns="46800" rIns="90000" bIns="46800"/>
          <a:lstStyle/>
          <a:p>
            <a:pPr marL="339725" indent="-339725" defTabSz="457200">
              <a:lnSpc>
                <a:spcPct val="95000"/>
              </a:lnSpc>
              <a:spcBef>
                <a:spcPts val="18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Often we need to make inferences about evolving environments</a:t>
            </a:r>
            <a:r>
              <a:rPr lang="en-GB" sz="2400" dirty="0">
                <a:solidFill>
                  <a:srgbClr val="000000"/>
                </a:solidFill>
                <a:latin typeface="Arial Unicode MS" pitchFamily="34" charset="-128"/>
                <a:ea typeface="Arial Unicode MS" pitchFamily="34" charset="-128"/>
                <a:cs typeface="Arial Unicode MS" pitchFamily="34" charset="-128"/>
              </a:rPr>
              <a:t>. </a:t>
            </a:r>
          </a:p>
        </p:txBody>
      </p:sp>
      <p:sp>
        <p:nvSpPr>
          <p:cNvPr id="5" name="Rectangle 3"/>
          <p:cNvSpPr>
            <a:spLocks noChangeArrowheads="1"/>
          </p:cNvSpPr>
          <p:nvPr/>
        </p:nvSpPr>
        <p:spPr bwMode="auto">
          <a:xfrm>
            <a:off x="358775" y="1700808"/>
            <a:ext cx="8785225" cy="1152525"/>
          </a:xfrm>
          <a:prstGeom prst="rect">
            <a:avLst/>
          </a:prstGeom>
          <a:noFill/>
          <a:ln w="9525">
            <a:noFill/>
            <a:round/>
            <a:headEnd/>
            <a:tailEnd/>
          </a:ln>
        </p:spPr>
        <p:txBody>
          <a:bodyPr lIns="90000" tIns="46800" rIns="90000" bIns="46800"/>
          <a:lstStyle/>
          <a:p>
            <a:pPr marL="339725" indent="-339725" defTabSz="457200">
              <a:lnSpc>
                <a:spcPct val="95000"/>
              </a:lnSpc>
              <a:spcBef>
                <a:spcPts val="1800"/>
              </a:spcBef>
              <a:buClr>
                <a:srgbClr val="000000"/>
              </a:buClr>
              <a:buSzPct val="100000"/>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Represent the state of the world at each specific point in time via  a series of snapshots, or </a:t>
            </a:r>
            <a:r>
              <a:rPr lang="en-GB" b="1" i="1" dirty="0">
                <a:solidFill>
                  <a:srgbClr val="000000"/>
                </a:solidFill>
                <a:latin typeface="Arial Unicode MS" pitchFamily="34" charset="-128"/>
                <a:ea typeface="Arial Unicode MS" pitchFamily="34" charset="-128"/>
                <a:cs typeface="Arial Unicode MS" pitchFamily="34" charset="-128"/>
              </a:rPr>
              <a:t>time slices</a:t>
            </a:r>
            <a:r>
              <a:rPr lang="en-GB" dirty="0">
                <a:solidFill>
                  <a:srgbClr val="000000"/>
                </a:solidFill>
                <a:latin typeface="Arial Unicode MS" pitchFamily="34" charset="-128"/>
                <a:ea typeface="Arial Unicode MS" pitchFamily="34" charset="-128"/>
                <a:cs typeface="Arial Unicode MS" pitchFamily="34" charset="-128"/>
              </a:rPr>
              <a:t>, </a:t>
            </a:r>
            <a:endParaRPr lang="en-GB" sz="2400" dirty="0">
              <a:solidFill>
                <a:srgbClr val="000000"/>
              </a:solidFill>
              <a:latin typeface="Arial Unicode MS" pitchFamily="34" charset="-128"/>
              <a:ea typeface="Arial Unicode MS" pitchFamily="34" charset="-128"/>
              <a:cs typeface="Arial Unicode MS" pitchFamily="34" charset="-128"/>
            </a:endParaRPr>
          </a:p>
        </p:txBody>
      </p:sp>
      <p:sp>
        <p:nvSpPr>
          <p:cNvPr id="65" name="Rectangle 3"/>
          <p:cNvSpPr>
            <a:spLocks noChangeArrowheads="1"/>
          </p:cNvSpPr>
          <p:nvPr/>
        </p:nvSpPr>
        <p:spPr bwMode="auto">
          <a:xfrm>
            <a:off x="0" y="5929313"/>
            <a:ext cx="9144000" cy="652462"/>
          </a:xfrm>
          <a:prstGeom prst="rect">
            <a:avLst/>
          </a:prstGeom>
          <a:noFill/>
          <a:ln w="9525">
            <a:noFill/>
            <a:round/>
            <a:headEnd/>
            <a:tailEnd/>
          </a:ln>
        </p:spPr>
        <p:txBody>
          <a:bodyPr lIns="90000" tIns="46800" rIns="90000" bIns="46800"/>
          <a:lstStyle/>
          <a:p>
            <a:pPr marL="339725" indent="-339725"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a:solidFill>
                  <a:srgbClr val="000000"/>
                </a:solidFill>
                <a:latin typeface="Arial Unicode MS" pitchFamily="34" charset="-128"/>
                <a:ea typeface="Arial Unicode MS" pitchFamily="34" charset="-128"/>
                <a:cs typeface="Arial Unicode MS" pitchFamily="34" charset="-128"/>
              </a:rPr>
              <a:t>Tutoring system </a:t>
            </a:r>
            <a:r>
              <a:rPr lang="en-GB">
                <a:solidFill>
                  <a:srgbClr val="000000"/>
                </a:solidFill>
                <a:latin typeface="Arial Unicode MS" pitchFamily="34" charset="-128"/>
                <a:ea typeface="Arial Unicode MS" pitchFamily="34" charset="-128"/>
                <a:cs typeface="Arial Unicode MS" pitchFamily="34" charset="-128"/>
              </a:rPr>
              <a:t>tracing student </a:t>
            </a:r>
            <a:r>
              <a:rPr lang="en-GB" i="1">
                <a:solidFill>
                  <a:srgbClr val="000000"/>
                </a:solidFill>
                <a:latin typeface="Arial Unicode MS" pitchFamily="34" charset="-128"/>
                <a:ea typeface="Arial Unicode MS" pitchFamily="34" charset="-128"/>
                <a:cs typeface="Arial Unicode MS" pitchFamily="34" charset="-128"/>
              </a:rPr>
              <a:t>knowledge</a:t>
            </a:r>
            <a:r>
              <a:rPr lang="en-GB">
                <a:solidFill>
                  <a:srgbClr val="000000"/>
                </a:solidFill>
                <a:latin typeface="Arial Unicode MS" pitchFamily="34" charset="-128"/>
                <a:ea typeface="Arial Unicode MS" pitchFamily="34" charset="-128"/>
                <a:cs typeface="Arial Unicode MS" pitchFamily="34" charset="-128"/>
              </a:rPr>
              <a:t> and </a:t>
            </a:r>
            <a:r>
              <a:rPr lang="en-GB" i="1">
                <a:solidFill>
                  <a:srgbClr val="000000"/>
                </a:solidFill>
                <a:latin typeface="Arial Unicode MS" pitchFamily="34" charset="-128"/>
                <a:ea typeface="Arial Unicode MS" pitchFamily="34" charset="-128"/>
                <a:cs typeface="Arial Unicode MS" pitchFamily="34" charset="-128"/>
              </a:rPr>
              <a:t>morale</a:t>
            </a:r>
            <a:endParaRPr lang="en-GB" sz="2400" i="1">
              <a:solidFill>
                <a:srgbClr val="000000"/>
              </a:solidFill>
              <a:latin typeface="Arial Unicode MS" pitchFamily="34" charset="-128"/>
              <a:ea typeface="Arial Unicode MS" pitchFamily="34" charset="-128"/>
              <a:cs typeface="Arial Unicode MS" pitchFamily="34" charset="-128"/>
            </a:endParaRPr>
          </a:p>
        </p:txBody>
      </p:sp>
      <p:grpSp>
        <p:nvGrpSpPr>
          <p:cNvPr id="2" name="Group 29"/>
          <p:cNvGrpSpPr>
            <a:grpSpLocks/>
          </p:cNvGrpSpPr>
          <p:nvPr/>
        </p:nvGrpSpPr>
        <p:grpSpPr bwMode="auto">
          <a:xfrm>
            <a:off x="857250" y="3286125"/>
            <a:ext cx="7715250" cy="2246313"/>
            <a:chOff x="857224" y="3286124"/>
            <a:chExt cx="7715285" cy="2246314"/>
          </a:xfrm>
        </p:grpSpPr>
        <p:sp>
          <p:nvSpPr>
            <p:cNvPr id="7" name="Oval 5"/>
            <p:cNvSpPr>
              <a:spLocks noChangeArrowheads="1"/>
            </p:cNvSpPr>
            <p:nvPr/>
          </p:nvSpPr>
          <p:spPr bwMode="auto">
            <a:xfrm>
              <a:off x="857224" y="4429125"/>
              <a:ext cx="2428886" cy="520700"/>
            </a:xfrm>
            <a:prstGeom prst="ellipse">
              <a:avLst/>
            </a:prstGeom>
            <a:solidFill>
              <a:srgbClr val="CCFFFF"/>
            </a:solidFill>
            <a:ln w="9525">
              <a:solidFill>
                <a:schemeClr val="tx1"/>
              </a:solidFill>
              <a:round/>
              <a:headEnd/>
              <a:tailEnd/>
            </a:ln>
            <a:effectLst/>
          </p:spPr>
          <p:txBody>
            <a:bodyPr wrap="none" anchor="ctr"/>
            <a:lstStyle/>
            <a:p>
              <a:pPr algn="ctr">
                <a:defRPr/>
              </a:pPr>
              <a:r>
                <a:rPr lang="en-US" sz="1800" b="1" dirty="0">
                  <a:solidFill>
                    <a:srgbClr val="000000"/>
                  </a:solidFill>
                  <a:latin typeface="Arial Unicode MS"/>
                </a:rPr>
                <a:t>Knows-Subtraction </a:t>
              </a:r>
              <a:r>
                <a:rPr lang="en-US" sz="2400" b="1" baseline="-25000" dirty="0">
                  <a:solidFill>
                    <a:srgbClr val="000000"/>
                  </a:solidFill>
                  <a:latin typeface="Arial Unicode MS"/>
                </a:rPr>
                <a:t>t-1</a:t>
              </a:r>
            </a:p>
          </p:txBody>
        </p:sp>
        <p:sp>
          <p:nvSpPr>
            <p:cNvPr id="8" name="Oval 6"/>
            <p:cNvSpPr>
              <a:spLocks noChangeArrowheads="1"/>
            </p:cNvSpPr>
            <p:nvPr/>
          </p:nvSpPr>
          <p:spPr bwMode="auto">
            <a:xfrm>
              <a:off x="2428856" y="5072063"/>
              <a:ext cx="1255719" cy="460375"/>
            </a:xfrm>
            <a:prstGeom prst="ellipse">
              <a:avLst/>
            </a:prstGeom>
            <a:solidFill>
              <a:srgbClr val="CCFFFF"/>
            </a:solidFill>
            <a:ln w="9525">
              <a:solidFill>
                <a:schemeClr val="tx1"/>
              </a:solidFill>
              <a:round/>
              <a:headEnd/>
              <a:tailEnd/>
            </a:ln>
            <a:effectLst/>
          </p:spPr>
          <p:txBody>
            <a:bodyPr wrap="none" anchor="ctr"/>
            <a:lstStyle/>
            <a:p>
              <a:pPr algn="ctr">
                <a:defRPr/>
              </a:pPr>
              <a:r>
                <a:rPr lang="en-US" sz="1800" b="1" dirty="0">
                  <a:solidFill>
                    <a:srgbClr val="000000"/>
                  </a:solidFill>
                  <a:latin typeface="Arial Unicode MS"/>
                </a:rPr>
                <a:t>Morale </a:t>
              </a:r>
              <a:r>
                <a:rPr lang="en-US" sz="2400" b="1" baseline="-25000" dirty="0">
                  <a:solidFill>
                    <a:srgbClr val="000000"/>
                  </a:solidFill>
                  <a:latin typeface="Arial Unicode MS"/>
                </a:rPr>
                <a:t>t-1</a:t>
              </a:r>
              <a:endParaRPr lang="en-US" sz="1800" b="1" baseline="-25000" dirty="0">
                <a:solidFill>
                  <a:srgbClr val="000000"/>
                </a:solidFill>
                <a:latin typeface="Arial Unicode MS"/>
              </a:endParaRPr>
            </a:p>
          </p:txBody>
        </p:sp>
        <p:cxnSp>
          <p:nvCxnSpPr>
            <p:cNvPr id="4111" name="AutoShape 7"/>
            <p:cNvCxnSpPr>
              <a:cxnSpLocks noChangeShapeType="1"/>
              <a:stCxn id="7" idx="0"/>
              <a:endCxn id="28" idx="3"/>
            </p:cNvCxnSpPr>
            <p:nvPr/>
          </p:nvCxnSpPr>
          <p:spPr bwMode="auto">
            <a:xfrm rot="5400000" flipH="1" flipV="1">
              <a:off x="2165071" y="3637161"/>
              <a:ext cx="698562" cy="885380"/>
            </a:xfrm>
            <a:prstGeom prst="straightConnector1">
              <a:avLst/>
            </a:prstGeom>
            <a:noFill/>
            <a:ln w="9525">
              <a:solidFill>
                <a:schemeClr val="tx1"/>
              </a:solidFill>
              <a:round/>
              <a:headEnd/>
              <a:tailEnd type="triangle" w="med" len="med"/>
            </a:ln>
          </p:spPr>
        </p:cxnSp>
        <p:cxnSp>
          <p:nvCxnSpPr>
            <p:cNvPr id="4112" name="AutoShape 9"/>
            <p:cNvCxnSpPr>
              <a:cxnSpLocks noChangeShapeType="1"/>
              <a:stCxn id="28" idx="4"/>
              <a:endCxn id="14" idx="2"/>
            </p:cNvCxnSpPr>
            <p:nvPr/>
          </p:nvCxnSpPr>
          <p:spPr bwMode="auto">
            <a:xfrm rot="16200000" flipH="1">
              <a:off x="4467225" y="3054350"/>
              <a:ext cx="1495425" cy="3000375"/>
            </a:xfrm>
            <a:prstGeom prst="straightConnector1">
              <a:avLst/>
            </a:prstGeom>
            <a:noFill/>
            <a:ln w="19050">
              <a:solidFill>
                <a:schemeClr val="accent2"/>
              </a:solidFill>
              <a:round/>
              <a:headEnd/>
              <a:tailEnd type="triangle" w="med" len="med"/>
            </a:ln>
          </p:spPr>
        </p:cxnSp>
        <p:sp>
          <p:nvSpPr>
            <p:cNvPr id="14" name="Oval 18"/>
            <p:cNvSpPr>
              <a:spLocks noChangeArrowheads="1"/>
            </p:cNvSpPr>
            <p:nvPr/>
          </p:nvSpPr>
          <p:spPr bwMode="auto">
            <a:xfrm>
              <a:off x="6715126" y="5072063"/>
              <a:ext cx="1222381" cy="460375"/>
            </a:xfrm>
            <a:prstGeom prst="ellipse">
              <a:avLst/>
            </a:prstGeom>
            <a:solidFill>
              <a:srgbClr val="CCFFFF"/>
            </a:solidFill>
            <a:ln w="9525">
              <a:solidFill>
                <a:schemeClr val="tx1"/>
              </a:solidFill>
              <a:round/>
              <a:headEnd/>
              <a:tailEnd/>
            </a:ln>
            <a:effectLst/>
          </p:spPr>
          <p:txBody>
            <a:bodyPr wrap="none" anchor="ctr"/>
            <a:lstStyle/>
            <a:p>
              <a:pPr algn="ctr">
                <a:defRPr/>
              </a:pPr>
              <a:r>
                <a:rPr lang="en-US" sz="1800" b="1" dirty="0">
                  <a:solidFill>
                    <a:srgbClr val="000000"/>
                  </a:solidFill>
                  <a:latin typeface="Arial Unicode MS"/>
                </a:rPr>
                <a:t>Morale</a:t>
              </a:r>
              <a:r>
                <a:rPr lang="en-US" sz="2000" b="1" dirty="0">
                  <a:solidFill>
                    <a:srgbClr val="000000"/>
                  </a:solidFill>
                  <a:latin typeface="Arial Unicode MS"/>
                </a:rPr>
                <a:t> </a:t>
              </a:r>
              <a:r>
                <a:rPr lang="en-US" sz="2000" b="1" baseline="-25000" dirty="0">
                  <a:solidFill>
                    <a:srgbClr val="000000"/>
                  </a:solidFill>
                  <a:latin typeface="Arial Unicode MS"/>
                </a:rPr>
                <a:t>t</a:t>
              </a:r>
              <a:endParaRPr lang="en-US" sz="1800" b="1" baseline="-25000" dirty="0">
                <a:solidFill>
                  <a:srgbClr val="000000"/>
                </a:solidFill>
                <a:latin typeface="Arial Unicode MS"/>
              </a:endParaRPr>
            </a:p>
          </p:txBody>
        </p:sp>
        <p:cxnSp>
          <p:nvCxnSpPr>
            <p:cNvPr id="4114" name="AutoShape 19"/>
            <p:cNvCxnSpPr>
              <a:cxnSpLocks noChangeShapeType="1"/>
              <a:endCxn id="40" idx="4"/>
            </p:cNvCxnSpPr>
            <p:nvPr/>
          </p:nvCxnSpPr>
          <p:spPr bwMode="auto">
            <a:xfrm rot="5400000" flipH="1" flipV="1">
              <a:off x="6961202" y="3917949"/>
              <a:ext cx="622300" cy="400050"/>
            </a:xfrm>
            <a:prstGeom prst="straightConnector1">
              <a:avLst/>
            </a:prstGeom>
            <a:noFill/>
            <a:ln w="9525">
              <a:solidFill>
                <a:schemeClr val="tx1"/>
              </a:solidFill>
              <a:round/>
              <a:headEnd/>
              <a:tailEnd type="triangle" w="med" len="med"/>
            </a:ln>
          </p:spPr>
        </p:cxnSp>
        <p:cxnSp>
          <p:nvCxnSpPr>
            <p:cNvPr id="4115" name="AutoShape 43"/>
            <p:cNvCxnSpPr>
              <a:cxnSpLocks noChangeShapeType="1"/>
              <a:stCxn id="7" idx="6"/>
              <a:endCxn id="49" idx="2"/>
            </p:cNvCxnSpPr>
            <p:nvPr/>
          </p:nvCxnSpPr>
          <p:spPr bwMode="auto">
            <a:xfrm>
              <a:off x="3286099" y="4689482"/>
              <a:ext cx="2571785" cy="1588"/>
            </a:xfrm>
            <a:prstGeom prst="straightConnector1">
              <a:avLst/>
            </a:prstGeom>
            <a:noFill/>
            <a:ln w="19050">
              <a:solidFill>
                <a:schemeClr val="accent2"/>
              </a:solidFill>
              <a:round/>
              <a:headEnd/>
              <a:tailEnd type="triangle" w="med" len="med"/>
            </a:ln>
          </p:spPr>
        </p:cxnSp>
        <p:cxnSp>
          <p:nvCxnSpPr>
            <p:cNvPr id="4116" name="AutoShape 45"/>
            <p:cNvCxnSpPr>
              <a:cxnSpLocks noChangeShapeType="1"/>
            </p:cNvCxnSpPr>
            <p:nvPr/>
          </p:nvCxnSpPr>
          <p:spPr bwMode="auto">
            <a:xfrm>
              <a:off x="3643313" y="5286375"/>
              <a:ext cx="3030537" cy="1588"/>
            </a:xfrm>
            <a:prstGeom prst="straightConnector1">
              <a:avLst/>
            </a:prstGeom>
            <a:noFill/>
            <a:ln w="19050">
              <a:solidFill>
                <a:schemeClr val="accent2"/>
              </a:solidFill>
              <a:round/>
              <a:headEnd/>
              <a:tailEnd type="triangle" w="med" len="med"/>
            </a:ln>
          </p:spPr>
        </p:cxnSp>
        <p:sp>
          <p:nvSpPr>
            <p:cNvPr id="28" name="Oval 3"/>
            <p:cNvSpPr>
              <a:spLocks noChangeArrowheads="1"/>
            </p:cNvSpPr>
            <p:nvPr/>
          </p:nvSpPr>
          <p:spPr bwMode="auto">
            <a:xfrm>
              <a:off x="2643170" y="3286124"/>
              <a:ext cx="2143135" cy="520700"/>
            </a:xfrm>
            <a:prstGeom prst="ellipse">
              <a:avLst/>
            </a:prstGeom>
            <a:solidFill>
              <a:srgbClr val="CCFFFF"/>
            </a:solidFill>
            <a:ln w="9525">
              <a:solidFill>
                <a:schemeClr val="tx1"/>
              </a:solidFill>
              <a:round/>
              <a:headEnd/>
              <a:tailEnd/>
            </a:ln>
            <a:effectLst/>
          </p:spPr>
          <p:txBody>
            <a:bodyPr wrap="none" anchor="ctr"/>
            <a:lstStyle/>
            <a:p>
              <a:pPr algn="ctr">
                <a:defRPr/>
              </a:pPr>
              <a:r>
                <a:rPr lang="en-US" sz="1800" b="1" dirty="0" err="1">
                  <a:solidFill>
                    <a:srgbClr val="000000"/>
                  </a:solidFill>
                  <a:latin typeface="Arial Unicode MS"/>
                </a:rPr>
                <a:t>SolveProblem</a:t>
              </a:r>
              <a:r>
                <a:rPr lang="en-US" sz="1800" b="1" dirty="0">
                  <a:solidFill>
                    <a:srgbClr val="000000"/>
                  </a:solidFill>
                  <a:latin typeface="Arial Unicode MS"/>
                </a:rPr>
                <a:t> </a:t>
              </a:r>
              <a:r>
                <a:rPr lang="en-US" sz="2400" b="1" baseline="-25000" dirty="0">
                  <a:solidFill>
                    <a:srgbClr val="000000"/>
                  </a:solidFill>
                  <a:latin typeface="Arial Unicode MS"/>
                </a:rPr>
                <a:t>t-1</a:t>
              </a:r>
            </a:p>
          </p:txBody>
        </p:sp>
        <p:sp>
          <p:nvSpPr>
            <p:cNvPr id="40" name="Oval 3"/>
            <p:cNvSpPr>
              <a:spLocks noChangeArrowheads="1"/>
            </p:cNvSpPr>
            <p:nvPr/>
          </p:nvSpPr>
          <p:spPr bwMode="auto">
            <a:xfrm>
              <a:off x="6572250" y="3286124"/>
              <a:ext cx="1798646" cy="520700"/>
            </a:xfrm>
            <a:prstGeom prst="ellipse">
              <a:avLst/>
            </a:prstGeom>
            <a:solidFill>
              <a:srgbClr val="CCFFFF"/>
            </a:solidFill>
            <a:ln w="9525">
              <a:solidFill>
                <a:schemeClr val="tx1"/>
              </a:solidFill>
              <a:round/>
              <a:headEnd/>
              <a:tailEnd/>
            </a:ln>
            <a:effectLst/>
          </p:spPr>
          <p:txBody>
            <a:bodyPr wrap="none" anchor="ctr"/>
            <a:lstStyle/>
            <a:p>
              <a:pPr algn="ctr">
                <a:defRPr/>
              </a:pPr>
              <a:r>
                <a:rPr lang="en-US" sz="1800" b="1" dirty="0" err="1">
                  <a:solidFill>
                    <a:srgbClr val="000000"/>
                  </a:solidFill>
                  <a:latin typeface="Arial Unicode MS"/>
                </a:rPr>
                <a:t>SolveProblem</a:t>
              </a:r>
              <a:r>
                <a:rPr lang="en-US" sz="2400" b="1" baseline="-25000" dirty="0" err="1">
                  <a:solidFill>
                    <a:srgbClr val="000000"/>
                  </a:solidFill>
                  <a:latin typeface="Arial Unicode MS"/>
                </a:rPr>
                <a:t>t</a:t>
              </a:r>
              <a:endParaRPr lang="en-US" sz="1800" b="1" baseline="-25000" dirty="0">
                <a:solidFill>
                  <a:srgbClr val="000000"/>
                </a:solidFill>
                <a:latin typeface="Arial Unicode MS"/>
              </a:endParaRPr>
            </a:p>
          </p:txBody>
        </p:sp>
        <p:sp>
          <p:nvSpPr>
            <p:cNvPr id="49" name="Oval 5"/>
            <p:cNvSpPr>
              <a:spLocks noChangeArrowheads="1"/>
            </p:cNvSpPr>
            <p:nvPr/>
          </p:nvSpPr>
          <p:spPr bwMode="auto">
            <a:xfrm>
              <a:off x="5857872" y="4429125"/>
              <a:ext cx="2714637" cy="520700"/>
            </a:xfrm>
            <a:prstGeom prst="ellipse">
              <a:avLst/>
            </a:prstGeom>
            <a:solidFill>
              <a:srgbClr val="CCFFFF"/>
            </a:solidFill>
            <a:ln w="9525">
              <a:solidFill>
                <a:schemeClr val="tx1"/>
              </a:solidFill>
              <a:round/>
              <a:headEnd/>
              <a:tailEnd/>
            </a:ln>
            <a:effectLst/>
          </p:spPr>
          <p:txBody>
            <a:bodyPr wrap="none" anchor="ctr"/>
            <a:lstStyle/>
            <a:p>
              <a:pPr algn="ctr">
                <a:defRPr/>
              </a:pPr>
              <a:r>
                <a:rPr lang="en-US" sz="1800" b="1" dirty="0">
                  <a:solidFill>
                    <a:srgbClr val="000000"/>
                  </a:solidFill>
                  <a:latin typeface="Arial Unicode MS"/>
                </a:rPr>
                <a:t>Knows-Subtraction</a:t>
              </a:r>
              <a:r>
                <a:rPr lang="en-US" sz="2400" b="1" dirty="0">
                  <a:solidFill>
                    <a:srgbClr val="000000"/>
                  </a:solidFill>
                  <a:latin typeface="Arial Unicode MS"/>
                </a:rPr>
                <a:t> </a:t>
              </a:r>
              <a:r>
                <a:rPr lang="en-US" sz="2400" b="1" baseline="-25000" dirty="0">
                  <a:solidFill>
                    <a:srgbClr val="000000"/>
                  </a:solidFill>
                  <a:latin typeface="Arial Unicode MS"/>
                </a:rPr>
                <a:t>t </a:t>
              </a:r>
              <a:endParaRPr lang="en-US" sz="1800" b="1" baseline="-25000" dirty="0">
                <a:solidFill>
                  <a:srgbClr val="000000"/>
                </a:solidFill>
                <a:latin typeface="Arial Unicode MS"/>
              </a:endParaRPr>
            </a:p>
          </p:txBody>
        </p:sp>
        <p:cxnSp>
          <p:nvCxnSpPr>
            <p:cNvPr id="4120" name="AutoShape 43"/>
            <p:cNvCxnSpPr>
              <a:cxnSpLocks noChangeShapeType="1"/>
              <a:stCxn id="28" idx="6"/>
              <a:endCxn id="40" idx="2"/>
            </p:cNvCxnSpPr>
            <p:nvPr/>
          </p:nvCxnSpPr>
          <p:spPr bwMode="auto">
            <a:xfrm flipV="1">
              <a:off x="4786313" y="3546474"/>
              <a:ext cx="1785951" cy="1"/>
            </a:xfrm>
            <a:prstGeom prst="straightConnector1">
              <a:avLst/>
            </a:prstGeom>
            <a:noFill/>
            <a:ln w="19050">
              <a:solidFill>
                <a:schemeClr val="accent2"/>
              </a:solidFill>
              <a:round/>
              <a:headEnd/>
              <a:tailEnd type="triangle" w="med" len="med"/>
            </a:ln>
          </p:spPr>
        </p:cxnSp>
        <p:cxnSp>
          <p:nvCxnSpPr>
            <p:cNvPr id="4121" name="AutoShape 9"/>
            <p:cNvCxnSpPr>
              <a:cxnSpLocks noChangeShapeType="1"/>
            </p:cNvCxnSpPr>
            <p:nvPr/>
          </p:nvCxnSpPr>
          <p:spPr bwMode="auto">
            <a:xfrm>
              <a:off x="4143375" y="3786188"/>
              <a:ext cx="2286013" cy="714382"/>
            </a:xfrm>
            <a:prstGeom prst="straightConnector1">
              <a:avLst/>
            </a:prstGeom>
            <a:noFill/>
            <a:ln w="19050">
              <a:solidFill>
                <a:schemeClr val="accent2"/>
              </a:solidFill>
              <a:round/>
              <a:headEnd/>
              <a:tailEnd type="triangle" w="med" len="med"/>
            </a:ln>
          </p:spPr>
        </p:cxnSp>
      </p:grpSp>
      <p:sp>
        <p:nvSpPr>
          <p:cNvPr id="20" name="Slide Number Placeholder 19"/>
          <p:cNvSpPr>
            <a:spLocks noGrp="1"/>
          </p:cNvSpPr>
          <p:nvPr>
            <p:ph type="sldNum" sz="quarter" idx="12"/>
          </p:nvPr>
        </p:nvSpPr>
        <p:spPr/>
        <p:txBody>
          <a:bodyPr/>
          <a:lstStyle/>
          <a:p>
            <a:pPr>
              <a:defRPr/>
            </a:pPr>
            <a:r>
              <a:rPr lang="en-US" smtClean="0">
                <a:solidFill>
                  <a:srgbClr val="000000"/>
                </a:solidFill>
              </a:rPr>
              <a:t>Slide </a:t>
            </a:r>
            <a:fld id="{5113B79C-3C23-43AA-8D57-CE38794D6EAB}" type="slidenum">
              <a:rPr lang="en-US" smtClean="0">
                <a:solidFill>
                  <a:srgbClr val="000000"/>
                </a:solidFill>
              </a:rPr>
              <a:pPr>
                <a:defRPr/>
              </a:pPr>
              <a:t>16</a:t>
            </a:fld>
            <a:endParaRPr lang="en-US">
              <a:solidFill>
                <a:srgbClr val="000000"/>
              </a:solidFill>
            </a:endParaRPr>
          </a:p>
        </p:txBody>
      </p:sp>
      <p:sp>
        <p:nvSpPr>
          <p:cNvPr id="21" name="Footer Placeholder 20"/>
          <p:cNvSpPr>
            <a:spLocks noGrp="1"/>
          </p:cNvSpPr>
          <p:nvPr>
            <p:ph type="ftr" sz="quarter" idx="11"/>
          </p:nvPr>
        </p:nvSpPr>
        <p:spPr>
          <a:xfrm>
            <a:off x="3131840" y="6400800"/>
            <a:ext cx="2895600" cy="457200"/>
          </a:xfrm>
        </p:spPr>
        <p:txBody>
          <a:bodyPr/>
          <a:lstStyle/>
          <a:p>
            <a:pPr>
              <a:defRPr/>
            </a:pPr>
            <a:r>
              <a:rPr lang="en-US" dirty="0" smtClean="0">
                <a:solidFill>
                  <a:srgbClr val="000000"/>
                </a:solidFill>
              </a:rPr>
              <a:t>CPSC 502, Lecture 9</a:t>
            </a:r>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323850" y="0"/>
            <a:ext cx="8534400" cy="685800"/>
          </a:xfrm>
          <a:ln/>
        </p:spPr>
        <p:txBody>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t>Dynamic Bayesian Networks (DBN)</a:t>
            </a:r>
            <a:r>
              <a:rPr lang="ar-SA" sz="3200">
                <a:cs typeface="Times New Roman" pitchFamily="18" charset="0"/>
              </a:rPr>
              <a:t>‏</a:t>
            </a:r>
            <a:endParaRPr lang="en-GB" sz="3200"/>
          </a:p>
        </p:txBody>
      </p:sp>
      <p:sp>
        <p:nvSpPr>
          <p:cNvPr id="5122" name="Rectangle 2"/>
          <p:cNvSpPr>
            <a:spLocks noChangeArrowheads="1"/>
          </p:cNvSpPr>
          <p:nvPr/>
        </p:nvSpPr>
        <p:spPr bwMode="auto">
          <a:xfrm>
            <a:off x="179388" y="585788"/>
            <a:ext cx="8785225" cy="1152525"/>
          </a:xfrm>
          <a:prstGeom prst="rect">
            <a:avLst/>
          </a:prstGeom>
          <a:noFill/>
          <a:ln w="9525">
            <a:noFill/>
            <a:round/>
            <a:headEnd/>
            <a:tailEnd/>
          </a:ln>
          <a:effectLst/>
        </p:spPr>
        <p:txBody>
          <a:bodyPr lIns="90000" tIns="46800" rIns="90000" bIns="46800"/>
          <a:lstStyle/>
          <a:p>
            <a:pPr marL="339725" indent="-339725">
              <a:lnSpc>
                <a:spcPct val="95000"/>
              </a:lnSpc>
              <a:spcBef>
                <a:spcPts val="1800"/>
              </a:spcBef>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rPr>
              <a:t>DBN are an extension of Bayesian networks devised for reasoning under uncertainty in dynamic </a:t>
            </a:r>
            <a:r>
              <a:rPr lang="en-GB" sz="2400" dirty="0" smtClean="0">
                <a:solidFill>
                  <a:srgbClr val="000000"/>
                </a:solidFill>
              </a:rPr>
              <a:t>environments</a:t>
            </a:r>
            <a:endParaRPr lang="en-GB" sz="2400" dirty="0">
              <a:solidFill>
                <a:srgbClr val="000000"/>
              </a:solidFill>
            </a:endParaRPr>
          </a:p>
        </p:txBody>
      </p:sp>
      <p:grpSp>
        <p:nvGrpSpPr>
          <p:cNvPr id="2" name="Group 3"/>
          <p:cNvGrpSpPr/>
          <p:nvPr/>
        </p:nvGrpSpPr>
        <p:grpSpPr>
          <a:xfrm>
            <a:off x="142844" y="1857364"/>
            <a:ext cx="8893175" cy="4319587"/>
            <a:chOff x="0" y="1557338"/>
            <a:chExt cx="8893175" cy="4319587"/>
          </a:xfrm>
        </p:grpSpPr>
        <p:sp>
          <p:nvSpPr>
            <p:cNvPr id="5" name="Oval 3"/>
            <p:cNvSpPr>
              <a:spLocks noChangeArrowheads="1"/>
            </p:cNvSpPr>
            <p:nvPr/>
          </p:nvSpPr>
          <p:spPr bwMode="auto">
            <a:xfrm>
              <a:off x="1008063" y="1557338"/>
              <a:ext cx="1441450" cy="520700"/>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Knows-Sub</a:t>
              </a:r>
              <a:r>
                <a:rPr lang="en-US" sz="1400" b="1" baseline="-25000">
                  <a:solidFill>
                    <a:schemeClr val="tx1"/>
                  </a:solidFill>
                </a:rPr>
                <a:t>1</a:t>
              </a:r>
            </a:p>
          </p:txBody>
        </p:sp>
        <p:sp>
          <p:nvSpPr>
            <p:cNvPr id="6" name="Oval 4"/>
            <p:cNvSpPr>
              <a:spLocks noChangeArrowheads="1"/>
            </p:cNvSpPr>
            <p:nvPr/>
          </p:nvSpPr>
          <p:spPr bwMode="auto">
            <a:xfrm>
              <a:off x="1081088" y="5229225"/>
              <a:ext cx="1296987" cy="576263"/>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Sub-Test</a:t>
              </a:r>
              <a:r>
                <a:rPr lang="en-US" sz="1400" b="1" baseline="-25000">
                  <a:solidFill>
                    <a:schemeClr val="tx1"/>
                  </a:solidFill>
                </a:rPr>
                <a:t>1</a:t>
              </a:r>
            </a:p>
          </p:txBody>
        </p:sp>
        <p:sp>
          <p:nvSpPr>
            <p:cNvPr id="7" name="Oval 5"/>
            <p:cNvSpPr>
              <a:spLocks noChangeArrowheads="1"/>
            </p:cNvSpPr>
            <p:nvPr/>
          </p:nvSpPr>
          <p:spPr bwMode="auto">
            <a:xfrm>
              <a:off x="144463" y="2349500"/>
              <a:ext cx="1331912" cy="520700"/>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Knows-Add</a:t>
              </a:r>
              <a:r>
                <a:rPr lang="en-US" sz="1400" b="1" baseline="-25000">
                  <a:solidFill>
                    <a:schemeClr val="tx1"/>
                  </a:solidFill>
                </a:rPr>
                <a:t>1</a:t>
              </a:r>
            </a:p>
          </p:txBody>
        </p:sp>
        <p:sp>
          <p:nvSpPr>
            <p:cNvPr id="8" name="Oval 6"/>
            <p:cNvSpPr>
              <a:spLocks noChangeArrowheads="1"/>
            </p:cNvSpPr>
            <p:nvPr/>
          </p:nvSpPr>
          <p:spPr bwMode="auto">
            <a:xfrm>
              <a:off x="1873250" y="3068638"/>
              <a:ext cx="890588" cy="460375"/>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Morale</a:t>
              </a:r>
              <a:r>
                <a:rPr lang="en-US" sz="1400" b="1" baseline="-25000">
                  <a:solidFill>
                    <a:schemeClr val="tx1"/>
                  </a:solidFill>
                </a:rPr>
                <a:t>1</a:t>
              </a:r>
            </a:p>
          </p:txBody>
        </p:sp>
        <p:cxnSp>
          <p:nvCxnSpPr>
            <p:cNvPr id="9" name="AutoShape 7"/>
            <p:cNvCxnSpPr>
              <a:cxnSpLocks noChangeShapeType="1"/>
              <a:stCxn id="7" idx="0"/>
              <a:endCxn id="5" idx="2"/>
            </p:cNvCxnSpPr>
            <p:nvPr/>
          </p:nvCxnSpPr>
          <p:spPr bwMode="auto">
            <a:xfrm flipV="1">
              <a:off x="811213" y="1817688"/>
              <a:ext cx="196850" cy="531812"/>
            </a:xfrm>
            <a:prstGeom prst="straightConnector1">
              <a:avLst/>
            </a:prstGeom>
            <a:noFill/>
            <a:ln w="9525">
              <a:solidFill>
                <a:schemeClr val="tx1"/>
              </a:solidFill>
              <a:round/>
              <a:headEnd/>
              <a:tailEnd type="triangle" w="med" len="med"/>
            </a:ln>
            <a:effectLst/>
          </p:spPr>
        </p:cxnSp>
        <p:sp>
          <p:nvSpPr>
            <p:cNvPr id="10" name="Oval 10"/>
            <p:cNvSpPr>
              <a:spLocks noChangeArrowheads="1"/>
            </p:cNvSpPr>
            <p:nvPr/>
          </p:nvSpPr>
          <p:spPr bwMode="auto">
            <a:xfrm>
              <a:off x="0" y="4652963"/>
              <a:ext cx="1296988" cy="576262"/>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Add-Test</a:t>
              </a:r>
              <a:r>
                <a:rPr lang="en-US" sz="1400" b="1" baseline="-25000">
                  <a:solidFill>
                    <a:schemeClr val="tx1"/>
                  </a:solidFill>
                </a:rPr>
                <a:t>1</a:t>
              </a:r>
            </a:p>
          </p:txBody>
        </p:sp>
        <p:sp>
          <p:nvSpPr>
            <p:cNvPr id="11" name="Oval 11"/>
            <p:cNvSpPr>
              <a:spLocks noChangeArrowheads="1"/>
            </p:cNvSpPr>
            <p:nvPr/>
          </p:nvSpPr>
          <p:spPr bwMode="auto">
            <a:xfrm>
              <a:off x="1800225" y="4149725"/>
              <a:ext cx="1008063" cy="576263"/>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Face </a:t>
              </a:r>
            </a:p>
            <a:p>
              <a:pPr algn="ctr"/>
              <a:r>
                <a:rPr lang="en-US" sz="1400" b="1">
                  <a:solidFill>
                    <a:schemeClr val="tx1"/>
                  </a:solidFill>
                </a:rPr>
                <a:t>Obs</a:t>
              </a:r>
              <a:r>
                <a:rPr lang="en-US" sz="1400" b="1" baseline="-25000">
                  <a:solidFill>
                    <a:schemeClr val="tx1"/>
                  </a:solidFill>
                </a:rPr>
                <a:t>1</a:t>
              </a:r>
            </a:p>
          </p:txBody>
        </p:sp>
        <p:cxnSp>
          <p:nvCxnSpPr>
            <p:cNvPr id="12" name="AutoShape 12"/>
            <p:cNvCxnSpPr>
              <a:cxnSpLocks noChangeShapeType="1"/>
              <a:stCxn id="7" idx="4"/>
              <a:endCxn id="10" idx="0"/>
            </p:cNvCxnSpPr>
            <p:nvPr/>
          </p:nvCxnSpPr>
          <p:spPr bwMode="auto">
            <a:xfrm flipH="1">
              <a:off x="649288" y="2870200"/>
              <a:ext cx="161925" cy="1782763"/>
            </a:xfrm>
            <a:prstGeom prst="straightConnector1">
              <a:avLst/>
            </a:prstGeom>
            <a:noFill/>
            <a:ln w="9525">
              <a:solidFill>
                <a:schemeClr val="tx1"/>
              </a:solidFill>
              <a:round/>
              <a:headEnd/>
              <a:tailEnd type="triangle" w="med" len="med"/>
            </a:ln>
            <a:effectLst/>
          </p:spPr>
        </p:cxnSp>
        <p:cxnSp>
          <p:nvCxnSpPr>
            <p:cNvPr id="13" name="AutoShape 13"/>
            <p:cNvCxnSpPr>
              <a:cxnSpLocks noChangeShapeType="1"/>
              <a:stCxn id="5" idx="4"/>
              <a:endCxn id="6" idx="0"/>
            </p:cNvCxnSpPr>
            <p:nvPr/>
          </p:nvCxnSpPr>
          <p:spPr bwMode="auto">
            <a:xfrm>
              <a:off x="1728788" y="2078038"/>
              <a:ext cx="1587" cy="3151187"/>
            </a:xfrm>
            <a:prstGeom prst="straightConnector1">
              <a:avLst/>
            </a:prstGeom>
            <a:noFill/>
            <a:ln w="9525">
              <a:solidFill>
                <a:schemeClr val="tx1"/>
              </a:solidFill>
              <a:round/>
              <a:headEnd/>
              <a:tailEnd type="triangle" w="med" len="med"/>
            </a:ln>
            <a:effectLst/>
          </p:spPr>
        </p:cxnSp>
        <p:cxnSp>
          <p:nvCxnSpPr>
            <p:cNvPr id="14" name="AutoShape 14"/>
            <p:cNvCxnSpPr>
              <a:cxnSpLocks noChangeShapeType="1"/>
              <a:stCxn id="8" idx="4"/>
              <a:endCxn id="11" idx="0"/>
            </p:cNvCxnSpPr>
            <p:nvPr/>
          </p:nvCxnSpPr>
          <p:spPr bwMode="auto">
            <a:xfrm flipH="1">
              <a:off x="2305050" y="3529013"/>
              <a:ext cx="14288" cy="620712"/>
            </a:xfrm>
            <a:prstGeom prst="straightConnector1">
              <a:avLst/>
            </a:prstGeom>
            <a:noFill/>
            <a:ln w="9525">
              <a:solidFill>
                <a:schemeClr val="tx1"/>
              </a:solidFill>
              <a:round/>
              <a:headEnd/>
              <a:tailEnd type="triangle" w="med" len="med"/>
            </a:ln>
            <a:effectLst/>
          </p:spPr>
        </p:cxnSp>
        <p:sp>
          <p:nvSpPr>
            <p:cNvPr id="15" name="Oval 15"/>
            <p:cNvSpPr>
              <a:spLocks noChangeArrowheads="1"/>
            </p:cNvSpPr>
            <p:nvPr/>
          </p:nvSpPr>
          <p:spPr bwMode="auto">
            <a:xfrm>
              <a:off x="3924300" y="1628775"/>
              <a:ext cx="1441450" cy="520700"/>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Knows-Sub</a:t>
              </a:r>
              <a:r>
                <a:rPr lang="en-US" sz="1400" b="1" baseline="-25000">
                  <a:solidFill>
                    <a:schemeClr val="tx1"/>
                  </a:solidFill>
                </a:rPr>
                <a:t>2</a:t>
              </a:r>
            </a:p>
          </p:txBody>
        </p:sp>
        <p:sp>
          <p:nvSpPr>
            <p:cNvPr id="16" name="Oval 16"/>
            <p:cNvSpPr>
              <a:spLocks noChangeArrowheads="1"/>
            </p:cNvSpPr>
            <p:nvPr/>
          </p:nvSpPr>
          <p:spPr bwMode="auto">
            <a:xfrm>
              <a:off x="3997325" y="5300663"/>
              <a:ext cx="1296988" cy="576262"/>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Add-Test</a:t>
              </a:r>
              <a:r>
                <a:rPr lang="en-US" sz="1400" b="1" baseline="-25000">
                  <a:solidFill>
                    <a:schemeClr val="tx1"/>
                  </a:solidFill>
                </a:rPr>
                <a:t>2</a:t>
              </a:r>
            </a:p>
          </p:txBody>
        </p:sp>
        <p:sp>
          <p:nvSpPr>
            <p:cNvPr id="17" name="Oval 17"/>
            <p:cNvSpPr>
              <a:spLocks noChangeArrowheads="1"/>
            </p:cNvSpPr>
            <p:nvPr/>
          </p:nvSpPr>
          <p:spPr bwMode="auto">
            <a:xfrm>
              <a:off x="3060700" y="2420938"/>
              <a:ext cx="1295400" cy="520700"/>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Knows-Add</a:t>
              </a:r>
              <a:r>
                <a:rPr lang="en-US" sz="1400" b="1" baseline="-25000">
                  <a:solidFill>
                    <a:schemeClr val="tx1"/>
                  </a:solidFill>
                </a:rPr>
                <a:t>2</a:t>
              </a:r>
            </a:p>
          </p:txBody>
        </p:sp>
        <p:sp>
          <p:nvSpPr>
            <p:cNvPr id="18" name="Oval 18"/>
            <p:cNvSpPr>
              <a:spLocks noChangeArrowheads="1"/>
            </p:cNvSpPr>
            <p:nvPr/>
          </p:nvSpPr>
          <p:spPr bwMode="auto">
            <a:xfrm>
              <a:off x="4789488" y="3140075"/>
              <a:ext cx="890587" cy="460375"/>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Morale</a:t>
              </a:r>
              <a:r>
                <a:rPr lang="en-US" sz="1400" b="1" baseline="-25000">
                  <a:solidFill>
                    <a:schemeClr val="tx1"/>
                  </a:solidFill>
                </a:rPr>
                <a:t>2</a:t>
              </a:r>
            </a:p>
          </p:txBody>
        </p:sp>
        <p:cxnSp>
          <p:nvCxnSpPr>
            <p:cNvPr id="19" name="AutoShape 19"/>
            <p:cNvCxnSpPr>
              <a:cxnSpLocks noChangeShapeType="1"/>
              <a:stCxn id="17" idx="0"/>
              <a:endCxn id="15" idx="2"/>
            </p:cNvCxnSpPr>
            <p:nvPr/>
          </p:nvCxnSpPr>
          <p:spPr bwMode="auto">
            <a:xfrm flipV="1">
              <a:off x="3708400" y="1889125"/>
              <a:ext cx="215900" cy="531813"/>
            </a:xfrm>
            <a:prstGeom prst="straightConnector1">
              <a:avLst/>
            </a:prstGeom>
            <a:noFill/>
            <a:ln w="9525">
              <a:solidFill>
                <a:schemeClr val="tx1"/>
              </a:solidFill>
              <a:round/>
              <a:headEnd/>
              <a:tailEnd type="triangle" w="med" len="med"/>
            </a:ln>
            <a:effectLst/>
          </p:spPr>
        </p:cxnSp>
        <p:sp>
          <p:nvSpPr>
            <p:cNvPr id="20" name="Oval 22"/>
            <p:cNvSpPr>
              <a:spLocks noChangeArrowheads="1"/>
            </p:cNvSpPr>
            <p:nvPr/>
          </p:nvSpPr>
          <p:spPr bwMode="auto">
            <a:xfrm>
              <a:off x="2916238" y="4724400"/>
              <a:ext cx="1296987" cy="576263"/>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Add-Test</a:t>
              </a:r>
              <a:r>
                <a:rPr lang="en-US" sz="1400" b="1" baseline="-25000">
                  <a:solidFill>
                    <a:schemeClr val="tx1"/>
                  </a:solidFill>
                </a:rPr>
                <a:t>2</a:t>
              </a:r>
            </a:p>
          </p:txBody>
        </p:sp>
        <p:sp>
          <p:nvSpPr>
            <p:cNvPr id="21" name="Oval 23"/>
            <p:cNvSpPr>
              <a:spLocks noChangeArrowheads="1"/>
            </p:cNvSpPr>
            <p:nvPr/>
          </p:nvSpPr>
          <p:spPr bwMode="auto">
            <a:xfrm>
              <a:off x="4716463" y="4221163"/>
              <a:ext cx="1008062" cy="576262"/>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Face </a:t>
              </a:r>
            </a:p>
            <a:p>
              <a:pPr algn="ctr"/>
              <a:r>
                <a:rPr lang="en-US" sz="1400" b="1">
                  <a:solidFill>
                    <a:schemeClr val="tx1"/>
                  </a:solidFill>
                </a:rPr>
                <a:t>Obs</a:t>
              </a:r>
              <a:r>
                <a:rPr lang="en-US" sz="1400" b="1" baseline="-25000">
                  <a:solidFill>
                    <a:schemeClr val="tx1"/>
                  </a:solidFill>
                </a:rPr>
                <a:t>2</a:t>
              </a:r>
            </a:p>
          </p:txBody>
        </p:sp>
        <p:cxnSp>
          <p:nvCxnSpPr>
            <p:cNvPr id="22" name="AutoShape 24"/>
            <p:cNvCxnSpPr>
              <a:cxnSpLocks noChangeShapeType="1"/>
              <a:stCxn id="17" idx="4"/>
              <a:endCxn id="20" idx="0"/>
            </p:cNvCxnSpPr>
            <p:nvPr/>
          </p:nvCxnSpPr>
          <p:spPr bwMode="auto">
            <a:xfrm flipH="1">
              <a:off x="3565525" y="2941638"/>
              <a:ext cx="142875" cy="1782762"/>
            </a:xfrm>
            <a:prstGeom prst="straightConnector1">
              <a:avLst/>
            </a:prstGeom>
            <a:noFill/>
            <a:ln w="9525">
              <a:solidFill>
                <a:schemeClr val="tx1"/>
              </a:solidFill>
              <a:round/>
              <a:headEnd/>
              <a:tailEnd type="triangle" w="med" len="med"/>
            </a:ln>
            <a:effectLst/>
          </p:spPr>
        </p:cxnSp>
        <p:cxnSp>
          <p:nvCxnSpPr>
            <p:cNvPr id="23" name="AutoShape 25"/>
            <p:cNvCxnSpPr>
              <a:cxnSpLocks noChangeShapeType="1"/>
              <a:stCxn id="15" idx="4"/>
              <a:endCxn id="16" idx="0"/>
            </p:cNvCxnSpPr>
            <p:nvPr/>
          </p:nvCxnSpPr>
          <p:spPr bwMode="auto">
            <a:xfrm>
              <a:off x="4645025" y="2149475"/>
              <a:ext cx="1588" cy="3151188"/>
            </a:xfrm>
            <a:prstGeom prst="straightConnector1">
              <a:avLst/>
            </a:prstGeom>
            <a:noFill/>
            <a:ln w="9525">
              <a:solidFill>
                <a:schemeClr val="tx1"/>
              </a:solidFill>
              <a:round/>
              <a:headEnd/>
              <a:tailEnd type="triangle" w="med" len="med"/>
            </a:ln>
            <a:effectLst/>
          </p:spPr>
        </p:cxnSp>
        <p:cxnSp>
          <p:nvCxnSpPr>
            <p:cNvPr id="24" name="AutoShape 26"/>
            <p:cNvCxnSpPr>
              <a:cxnSpLocks noChangeShapeType="1"/>
              <a:stCxn id="18" idx="4"/>
              <a:endCxn id="21" idx="0"/>
            </p:cNvCxnSpPr>
            <p:nvPr/>
          </p:nvCxnSpPr>
          <p:spPr bwMode="auto">
            <a:xfrm flipH="1">
              <a:off x="5221288" y="3600450"/>
              <a:ext cx="14287" cy="620713"/>
            </a:xfrm>
            <a:prstGeom prst="straightConnector1">
              <a:avLst/>
            </a:prstGeom>
            <a:noFill/>
            <a:ln w="9525">
              <a:solidFill>
                <a:schemeClr val="tx1"/>
              </a:solidFill>
              <a:round/>
              <a:headEnd/>
              <a:tailEnd type="triangle" w="med" len="med"/>
            </a:ln>
            <a:effectLst/>
          </p:spPr>
        </p:cxnSp>
        <p:sp>
          <p:nvSpPr>
            <p:cNvPr id="25" name="Oval 27"/>
            <p:cNvSpPr>
              <a:spLocks noChangeArrowheads="1"/>
            </p:cNvSpPr>
            <p:nvPr/>
          </p:nvSpPr>
          <p:spPr bwMode="auto">
            <a:xfrm>
              <a:off x="7092950" y="1557338"/>
              <a:ext cx="1441450" cy="520700"/>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Knows-Sub</a:t>
              </a:r>
              <a:r>
                <a:rPr lang="en-US" sz="1400" b="1" baseline="-25000">
                  <a:solidFill>
                    <a:schemeClr val="tx1"/>
                  </a:solidFill>
                </a:rPr>
                <a:t>3</a:t>
              </a:r>
            </a:p>
          </p:txBody>
        </p:sp>
        <p:sp>
          <p:nvSpPr>
            <p:cNvPr id="26" name="Oval 28"/>
            <p:cNvSpPr>
              <a:spLocks noChangeArrowheads="1"/>
            </p:cNvSpPr>
            <p:nvPr/>
          </p:nvSpPr>
          <p:spPr bwMode="auto">
            <a:xfrm>
              <a:off x="7165975" y="5229225"/>
              <a:ext cx="1296988" cy="576263"/>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Sub-Test</a:t>
              </a:r>
              <a:r>
                <a:rPr lang="en-US" sz="1400" b="1" baseline="-25000">
                  <a:solidFill>
                    <a:schemeClr val="tx1"/>
                  </a:solidFill>
                </a:rPr>
                <a:t>3</a:t>
              </a:r>
            </a:p>
          </p:txBody>
        </p:sp>
        <p:sp>
          <p:nvSpPr>
            <p:cNvPr id="27" name="Oval 29"/>
            <p:cNvSpPr>
              <a:spLocks noChangeArrowheads="1"/>
            </p:cNvSpPr>
            <p:nvPr/>
          </p:nvSpPr>
          <p:spPr bwMode="auto">
            <a:xfrm>
              <a:off x="6229350" y="2349500"/>
              <a:ext cx="1120775" cy="520700"/>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Knows-Add</a:t>
              </a:r>
              <a:r>
                <a:rPr lang="en-US" sz="1400" b="1" baseline="-25000">
                  <a:solidFill>
                    <a:schemeClr val="tx1"/>
                  </a:solidFill>
                </a:rPr>
                <a:t>3</a:t>
              </a:r>
            </a:p>
          </p:txBody>
        </p:sp>
        <p:sp>
          <p:nvSpPr>
            <p:cNvPr id="28" name="Oval 30"/>
            <p:cNvSpPr>
              <a:spLocks noChangeArrowheads="1"/>
            </p:cNvSpPr>
            <p:nvPr/>
          </p:nvSpPr>
          <p:spPr bwMode="auto">
            <a:xfrm>
              <a:off x="7958138" y="3068638"/>
              <a:ext cx="890587" cy="460375"/>
            </a:xfrm>
            <a:prstGeom prst="ellipse">
              <a:avLst/>
            </a:prstGeom>
            <a:solidFill>
              <a:srgbClr val="CCFFFF"/>
            </a:solidFill>
            <a:ln w="9525">
              <a:solidFill>
                <a:schemeClr val="tx1"/>
              </a:solidFill>
              <a:round/>
              <a:headEnd/>
              <a:tailEnd/>
            </a:ln>
            <a:effectLst/>
          </p:spPr>
          <p:txBody>
            <a:bodyPr wrap="none" anchor="ctr"/>
            <a:lstStyle/>
            <a:p>
              <a:pPr algn="ctr"/>
              <a:r>
                <a:rPr lang="en-US" sz="1400" b="1">
                  <a:solidFill>
                    <a:schemeClr val="tx1"/>
                  </a:solidFill>
                </a:rPr>
                <a:t>Morale</a:t>
              </a:r>
              <a:r>
                <a:rPr lang="en-US" sz="1400" b="1" baseline="-25000">
                  <a:solidFill>
                    <a:schemeClr val="tx1"/>
                  </a:solidFill>
                </a:rPr>
                <a:t>3</a:t>
              </a:r>
            </a:p>
          </p:txBody>
        </p:sp>
        <p:cxnSp>
          <p:nvCxnSpPr>
            <p:cNvPr id="29" name="AutoShape 31"/>
            <p:cNvCxnSpPr>
              <a:cxnSpLocks noChangeShapeType="1"/>
              <a:stCxn id="27" idx="0"/>
              <a:endCxn id="25" idx="2"/>
            </p:cNvCxnSpPr>
            <p:nvPr/>
          </p:nvCxnSpPr>
          <p:spPr bwMode="auto">
            <a:xfrm flipV="1">
              <a:off x="6789738" y="1817688"/>
              <a:ext cx="303212" cy="531812"/>
            </a:xfrm>
            <a:prstGeom prst="straightConnector1">
              <a:avLst/>
            </a:prstGeom>
            <a:noFill/>
            <a:ln w="9525">
              <a:solidFill>
                <a:schemeClr val="tx1"/>
              </a:solidFill>
              <a:round/>
              <a:headEnd/>
              <a:tailEnd type="triangle" w="med" len="med"/>
            </a:ln>
            <a:effectLst/>
          </p:spPr>
        </p:cxnSp>
        <p:sp>
          <p:nvSpPr>
            <p:cNvPr id="30" name="Oval 34"/>
            <p:cNvSpPr>
              <a:spLocks noChangeArrowheads="1"/>
            </p:cNvSpPr>
            <p:nvPr/>
          </p:nvSpPr>
          <p:spPr bwMode="auto">
            <a:xfrm>
              <a:off x="6084888" y="4652963"/>
              <a:ext cx="1296987" cy="576262"/>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Add-Test</a:t>
              </a:r>
              <a:r>
                <a:rPr lang="en-US" sz="1400" b="1" baseline="-25000">
                  <a:solidFill>
                    <a:schemeClr val="tx1"/>
                  </a:solidFill>
                </a:rPr>
                <a:t>3</a:t>
              </a:r>
            </a:p>
          </p:txBody>
        </p:sp>
        <p:sp>
          <p:nvSpPr>
            <p:cNvPr id="31" name="Oval 35"/>
            <p:cNvSpPr>
              <a:spLocks noChangeArrowheads="1"/>
            </p:cNvSpPr>
            <p:nvPr/>
          </p:nvSpPr>
          <p:spPr bwMode="auto">
            <a:xfrm>
              <a:off x="7885113" y="4149725"/>
              <a:ext cx="1008062" cy="576263"/>
            </a:xfrm>
            <a:prstGeom prst="ellipse">
              <a:avLst/>
            </a:prstGeom>
            <a:solidFill>
              <a:srgbClr val="FFFF99"/>
            </a:solidFill>
            <a:ln w="9525">
              <a:solidFill>
                <a:schemeClr val="tx1"/>
              </a:solidFill>
              <a:round/>
              <a:headEnd/>
              <a:tailEnd/>
            </a:ln>
            <a:effectLst/>
          </p:spPr>
          <p:txBody>
            <a:bodyPr wrap="none" anchor="ctr"/>
            <a:lstStyle/>
            <a:p>
              <a:pPr algn="ctr"/>
              <a:r>
                <a:rPr lang="en-US" sz="1400" b="1">
                  <a:solidFill>
                    <a:schemeClr val="tx1"/>
                  </a:solidFill>
                </a:rPr>
                <a:t>Face </a:t>
              </a:r>
            </a:p>
            <a:p>
              <a:pPr algn="ctr"/>
              <a:r>
                <a:rPr lang="en-US" sz="1400" b="1">
                  <a:solidFill>
                    <a:schemeClr val="tx1"/>
                  </a:solidFill>
                </a:rPr>
                <a:t>Obs</a:t>
              </a:r>
              <a:r>
                <a:rPr lang="en-US" sz="1400" b="1" baseline="-25000">
                  <a:solidFill>
                    <a:schemeClr val="tx1"/>
                  </a:solidFill>
                </a:rPr>
                <a:t>3</a:t>
              </a:r>
            </a:p>
          </p:txBody>
        </p:sp>
        <p:cxnSp>
          <p:nvCxnSpPr>
            <p:cNvPr id="32" name="AutoShape 36"/>
            <p:cNvCxnSpPr>
              <a:cxnSpLocks noChangeShapeType="1"/>
              <a:stCxn id="27" idx="4"/>
              <a:endCxn id="30" idx="0"/>
            </p:cNvCxnSpPr>
            <p:nvPr/>
          </p:nvCxnSpPr>
          <p:spPr bwMode="auto">
            <a:xfrm flipH="1">
              <a:off x="6734175" y="2870200"/>
              <a:ext cx="55563" cy="1782763"/>
            </a:xfrm>
            <a:prstGeom prst="straightConnector1">
              <a:avLst/>
            </a:prstGeom>
            <a:noFill/>
            <a:ln w="9525">
              <a:solidFill>
                <a:schemeClr val="tx1"/>
              </a:solidFill>
              <a:round/>
              <a:headEnd/>
              <a:tailEnd type="triangle" w="med" len="med"/>
            </a:ln>
            <a:effectLst/>
          </p:spPr>
        </p:cxnSp>
        <p:cxnSp>
          <p:nvCxnSpPr>
            <p:cNvPr id="33" name="AutoShape 37"/>
            <p:cNvCxnSpPr>
              <a:cxnSpLocks noChangeShapeType="1"/>
              <a:stCxn id="25" idx="4"/>
              <a:endCxn id="26" idx="0"/>
            </p:cNvCxnSpPr>
            <p:nvPr/>
          </p:nvCxnSpPr>
          <p:spPr bwMode="auto">
            <a:xfrm>
              <a:off x="7813675" y="2078038"/>
              <a:ext cx="1588" cy="3151187"/>
            </a:xfrm>
            <a:prstGeom prst="straightConnector1">
              <a:avLst/>
            </a:prstGeom>
            <a:noFill/>
            <a:ln w="9525">
              <a:solidFill>
                <a:schemeClr val="tx1"/>
              </a:solidFill>
              <a:round/>
              <a:headEnd/>
              <a:tailEnd type="triangle" w="med" len="med"/>
            </a:ln>
            <a:effectLst/>
          </p:spPr>
        </p:cxnSp>
        <p:cxnSp>
          <p:nvCxnSpPr>
            <p:cNvPr id="34" name="AutoShape 38"/>
            <p:cNvCxnSpPr>
              <a:cxnSpLocks noChangeShapeType="1"/>
              <a:stCxn id="28" idx="4"/>
              <a:endCxn id="31" idx="0"/>
            </p:cNvCxnSpPr>
            <p:nvPr/>
          </p:nvCxnSpPr>
          <p:spPr bwMode="auto">
            <a:xfrm flipH="1">
              <a:off x="8389938" y="3529013"/>
              <a:ext cx="14287" cy="620712"/>
            </a:xfrm>
            <a:prstGeom prst="straightConnector1">
              <a:avLst/>
            </a:prstGeom>
            <a:noFill/>
            <a:ln w="9525">
              <a:solidFill>
                <a:schemeClr val="tx1"/>
              </a:solidFill>
              <a:round/>
              <a:headEnd/>
              <a:tailEnd type="triangle" w="med" len="med"/>
            </a:ln>
            <a:effectLst/>
          </p:spPr>
        </p:cxnSp>
        <p:cxnSp>
          <p:nvCxnSpPr>
            <p:cNvPr id="35" name="AutoShape 41"/>
            <p:cNvCxnSpPr>
              <a:cxnSpLocks noChangeShapeType="1"/>
              <a:stCxn id="5" idx="0"/>
              <a:endCxn id="15" idx="0"/>
            </p:cNvCxnSpPr>
            <p:nvPr/>
          </p:nvCxnSpPr>
          <p:spPr bwMode="auto">
            <a:xfrm rot="5400000" flipV="1">
              <a:off x="3151188" y="134938"/>
              <a:ext cx="71437" cy="2916237"/>
            </a:xfrm>
            <a:prstGeom prst="curvedConnector3">
              <a:avLst>
                <a:gd name="adj1" fmla="val -320000"/>
              </a:avLst>
            </a:prstGeom>
            <a:noFill/>
            <a:ln w="9525">
              <a:solidFill>
                <a:schemeClr val="tx1"/>
              </a:solidFill>
              <a:round/>
              <a:headEnd/>
              <a:tailEnd type="triangle" w="med" len="med"/>
            </a:ln>
            <a:effectLst/>
          </p:spPr>
        </p:cxnSp>
        <p:cxnSp>
          <p:nvCxnSpPr>
            <p:cNvPr id="36" name="AutoShape 42"/>
            <p:cNvCxnSpPr>
              <a:cxnSpLocks noChangeShapeType="1"/>
              <a:stCxn id="15" idx="0"/>
              <a:endCxn id="25" idx="0"/>
            </p:cNvCxnSpPr>
            <p:nvPr/>
          </p:nvCxnSpPr>
          <p:spPr bwMode="auto">
            <a:xfrm rot="16200000">
              <a:off x="6193631" y="8732"/>
              <a:ext cx="71437" cy="3168650"/>
            </a:xfrm>
            <a:prstGeom prst="curvedConnector3">
              <a:avLst>
                <a:gd name="adj1" fmla="val 591106"/>
              </a:avLst>
            </a:prstGeom>
            <a:noFill/>
            <a:ln w="9525">
              <a:solidFill>
                <a:schemeClr val="tx1"/>
              </a:solidFill>
              <a:round/>
              <a:headEnd/>
              <a:tailEnd type="triangle" w="med" len="med"/>
            </a:ln>
            <a:effectLst/>
          </p:spPr>
        </p:cxnSp>
        <p:cxnSp>
          <p:nvCxnSpPr>
            <p:cNvPr id="37" name="AutoShape 43"/>
            <p:cNvCxnSpPr>
              <a:cxnSpLocks noChangeShapeType="1"/>
              <a:stCxn id="7" idx="6"/>
              <a:endCxn id="17" idx="2"/>
            </p:cNvCxnSpPr>
            <p:nvPr/>
          </p:nvCxnSpPr>
          <p:spPr bwMode="auto">
            <a:xfrm>
              <a:off x="1476375" y="2609850"/>
              <a:ext cx="1584325" cy="71438"/>
            </a:xfrm>
            <a:prstGeom prst="straightConnector1">
              <a:avLst/>
            </a:prstGeom>
            <a:noFill/>
            <a:ln w="9525">
              <a:solidFill>
                <a:schemeClr val="tx1"/>
              </a:solidFill>
              <a:round/>
              <a:headEnd/>
              <a:tailEnd type="triangle" w="med" len="med"/>
            </a:ln>
            <a:effectLst/>
          </p:spPr>
        </p:cxnSp>
        <p:cxnSp>
          <p:nvCxnSpPr>
            <p:cNvPr id="38" name="AutoShape 44"/>
            <p:cNvCxnSpPr>
              <a:cxnSpLocks noChangeShapeType="1"/>
              <a:stCxn id="17" idx="6"/>
              <a:endCxn id="27" idx="2"/>
            </p:cNvCxnSpPr>
            <p:nvPr/>
          </p:nvCxnSpPr>
          <p:spPr bwMode="auto">
            <a:xfrm flipV="1">
              <a:off x="4356100" y="2609850"/>
              <a:ext cx="1873250" cy="71438"/>
            </a:xfrm>
            <a:prstGeom prst="straightConnector1">
              <a:avLst/>
            </a:prstGeom>
            <a:noFill/>
            <a:ln w="9525">
              <a:solidFill>
                <a:schemeClr val="tx1"/>
              </a:solidFill>
              <a:round/>
              <a:headEnd/>
              <a:tailEnd type="triangle" w="med" len="med"/>
            </a:ln>
            <a:effectLst/>
          </p:spPr>
        </p:cxnSp>
        <p:cxnSp>
          <p:nvCxnSpPr>
            <p:cNvPr id="39" name="AutoShape 45"/>
            <p:cNvCxnSpPr>
              <a:cxnSpLocks noChangeShapeType="1"/>
              <a:stCxn id="8" idx="6"/>
              <a:endCxn id="18" idx="2"/>
            </p:cNvCxnSpPr>
            <p:nvPr/>
          </p:nvCxnSpPr>
          <p:spPr bwMode="auto">
            <a:xfrm>
              <a:off x="2763838" y="3298825"/>
              <a:ext cx="2025650" cy="71438"/>
            </a:xfrm>
            <a:prstGeom prst="straightConnector1">
              <a:avLst/>
            </a:prstGeom>
            <a:noFill/>
            <a:ln w="9525">
              <a:solidFill>
                <a:schemeClr val="tx1"/>
              </a:solidFill>
              <a:round/>
              <a:headEnd/>
              <a:tailEnd type="triangle" w="med" len="med"/>
            </a:ln>
            <a:effectLst/>
          </p:spPr>
        </p:cxnSp>
        <p:cxnSp>
          <p:nvCxnSpPr>
            <p:cNvPr id="40" name="AutoShape 46"/>
            <p:cNvCxnSpPr>
              <a:cxnSpLocks noChangeShapeType="1"/>
              <a:stCxn id="18" idx="6"/>
              <a:endCxn id="28" idx="2"/>
            </p:cNvCxnSpPr>
            <p:nvPr/>
          </p:nvCxnSpPr>
          <p:spPr bwMode="auto">
            <a:xfrm flipV="1">
              <a:off x="5680075" y="3298825"/>
              <a:ext cx="2278063" cy="71438"/>
            </a:xfrm>
            <a:prstGeom prst="straightConnector1">
              <a:avLst/>
            </a:prstGeom>
            <a:noFill/>
            <a:ln w="9525">
              <a:solidFill>
                <a:schemeClr val="tx1"/>
              </a:solidFill>
              <a:round/>
              <a:headEnd/>
              <a:tailEnd type="triangle" w="med" len="med"/>
            </a:ln>
            <a:effectLst/>
          </p:spPr>
        </p:cxnSp>
        <p:cxnSp>
          <p:nvCxnSpPr>
            <p:cNvPr id="41" name="AutoShape 47"/>
            <p:cNvCxnSpPr>
              <a:cxnSpLocks noChangeShapeType="1"/>
              <a:stCxn id="8" idx="7"/>
              <a:endCxn id="17" idx="3"/>
            </p:cNvCxnSpPr>
            <p:nvPr/>
          </p:nvCxnSpPr>
          <p:spPr bwMode="auto">
            <a:xfrm flipV="1">
              <a:off x="2633663" y="2865438"/>
              <a:ext cx="615950" cy="269875"/>
            </a:xfrm>
            <a:prstGeom prst="straightConnector1">
              <a:avLst/>
            </a:prstGeom>
            <a:noFill/>
            <a:ln w="9525">
              <a:solidFill>
                <a:schemeClr val="tx1"/>
              </a:solidFill>
              <a:round/>
              <a:headEnd/>
              <a:tailEnd type="triangle" w="med" len="med"/>
            </a:ln>
            <a:effectLst/>
          </p:spPr>
        </p:cxnSp>
        <p:cxnSp>
          <p:nvCxnSpPr>
            <p:cNvPr id="42" name="AutoShape 48"/>
            <p:cNvCxnSpPr>
              <a:cxnSpLocks noChangeShapeType="1"/>
              <a:stCxn id="18" idx="7"/>
              <a:endCxn id="27" idx="4"/>
            </p:cNvCxnSpPr>
            <p:nvPr/>
          </p:nvCxnSpPr>
          <p:spPr bwMode="auto">
            <a:xfrm flipV="1">
              <a:off x="5549900" y="2870200"/>
              <a:ext cx="1239838" cy="336550"/>
            </a:xfrm>
            <a:prstGeom prst="straightConnector1">
              <a:avLst/>
            </a:prstGeom>
            <a:noFill/>
            <a:ln w="9525">
              <a:solidFill>
                <a:schemeClr val="tx1"/>
              </a:solidFill>
              <a:round/>
              <a:headEnd/>
              <a:tailEnd type="triangl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9</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18</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Oct 11</a:t>
            </a:r>
          </a:p>
        </p:txBody>
      </p:sp>
      <p:sp>
        <p:nvSpPr>
          <p:cNvPr id="4102" name="Rectangle 3"/>
          <p:cNvSpPr>
            <a:spLocks noGrp="1" noChangeArrowheads="1"/>
          </p:cNvSpPr>
          <p:nvPr>
            <p:ph type="body" idx="1"/>
          </p:nvPr>
        </p:nvSpPr>
        <p:spPr>
          <a:xfrm>
            <a:off x="70992" y="1628800"/>
            <a:ext cx="9073008" cy="3672408"/>
          </a:xfrm>
        </p:spPr>
        <p:txBody>
          <a:bodyPr/>
          <a:lstStyle/>
          <a:p>
            <a:pPr lvl="1" eaLnBrk="1" hangingPunct="1">
              <a:buNone/>
            </a:pPr>
            <a:endParaRPr lang="en-US" dirty="0" smtClean="0"/>
          </a:p>
          <a:p>
            <a:pPr lvl="1" eaLnBrk="1" hangingPunct="1"/>
            <a:r>
              <a:rPr lang="en-US" sz="3200" b="1" dirty="0" smtClean="0"/>
              <a:t>Bayesian Networks Approx. Inference</a:t>
            </a:r>
          </a:p>
          <a:p>
            <a:pPr lvl="1" eaLnBrk="1" hangingPunct="1"/>
            <a:r>
              <a:rPr lang="en-US" sz="3200" b="1" dirty="0" smtClean="0"/>
              <a:t>Temporal Probabilistic  Models</a:t>
            </a:r>
          </a:p>
          <a:p>
            <a:pPr lvl="2" eaLnBrk="1" hangingPunct="1"/>
            <a:r>
              <a:rPr lang="en-US" sz="2800" b="1" dirty="0" smtClean="0">
                <a:solidFill>
                  <a:schemeClr val="accent2"/>
                </a:solidFill>
              </a:rPr>
              <a:t>Markov Chains</a:t>
            </a:r>
          </a:p>
          <a:p>
            <a:pPr lvl="2" eaLnBrk="1" hangingPunct="1"/>
            <a:r>
              <a:rPr lang="en-US" sz="2800" b="1" dirty="0" smtClean="0"/>
              <a:t>Hidden Markov Models</a:t>
            </a:r>
            <a:endParaRPr lang="en-US" sz="3200" b="1" dirty="0" smtClean="0"/>
          </a:p>
          <a:p>
            <a:pPr lvl="1" eaLnBrk="1" hangingPunct="1">
              <a:buFont typeface="Arial" pitchFamily="34" charset="0"/>
              <a:buChar char="•"/>
            </a:pPr>
            <a:endParaRPr lang="en-US" sz="3200" b="1"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7" name="Slide Number Placeholder 5"/>
          <p:cNvSpPr>
            <a:spLocks noGrp="1"/>
          </p:cNvSpPr>
          <p:nvPr>
            <p:ph type="sldNum" sz="quarter" idx="12"/>
          </p:nvPr>
        </p:nvSpPr>
        <p:spPr/>
        <p:txBody>
          <a:bodyPr/>
          <a:lstStyle/>
          <a:p>
            <a:pPr>
              <a:defRPr/>
            </a:pPr>
            <a:r>
              <a:rPr lang="en-US">
                <a:solidFill>
                  <a:srgbClr val="000000"/>
                </a:solidFill>
              </a:rPr>
              <a:t>Slide </a:t>
            </a:r>
            <a:fld id="{E0FB34C7-812E-466C-BCE6-EDED0D55C52C}" type="slidenum">
              <a:rPr lang="en-US">
                <a:solidFill>
                  <a:srgbClr val="000000"/>
                </a:solidFill>
              </a:rPr>
              <a:pPr>
                <a:defRPr/>
              </a:pPr>
              <a:t>19</a:t>
            </a:fld>
            <a:endParaRPr lang="en-US">
              <a:solidFill>
                <a:srgbClr val="000000"/>
              </a:solidFill>
            </a:endParaRPr>
          </a:p>
        </p:txBody>
      </p:sp>
      <p:sp>
        <p:nvSpPr>
          <p:cNvPr id="5142" name="Rectangle 2"/>
          <p:cNvSpPr>
            <a:spLocks noGrp="1" noChangeArrowheads="1"/>
          </p:cNvSpPr>
          <p:nvPr>
            <p:ph type="title"/>
          </p:nvPr>
        </p:nvSpPr>
        <p:spPr>
          <a:xfrm>
            <a:off x="250825" y="152400"/>
            <a:ext cx="8588375" cy="1044575"/>
          </a:xfrm>
        </p:spPr>
        <p:txBody>
          <a:bodyPr/>
          <a:lstStyle/>
          <a:p>
            <a:pPr eaLnBrk="1" hangingPunct="1"/>
            <a:r>
              <a:rPr lang="en-GB" smtClean="0"/>
              <a:t>Simplest Possible DBN</a:t>
            </a:r>
            <a:r>
              <a:rPr lang="en-US" b="0" smtClean="0"/>
              <a:t/>
            </a:r>
            <a:br>
              <a:rPr lang="en-US" b="0" smtClean="0"/>
            </a:br>
            <a:endParaRPr lang="en-US" b="0" smtClean="0"/>
          </a:p>
        </p:txBody>
      </p:sp>
      <p:sp>
        <p:nvSpPr>
          <p:cNvPr id="4112" name="Rectangle 3"/>
          <p:cNvSpPr>
            <a:spLocks noChangeArrowheads="1"/>
          </p:cNvSpPr>
          <p:nvPr/>
        </p:nvSpPr>
        <p:spPr bwMode="auto">
          <a:xfrm>
            <a:off x="250825" y="4076700"/>
            <a:ext cx="8458200" cy="2447925"/>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Thus</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r>
              <a:rPr lang="en-US" sz="2400">
                <a:solidFill>
                  <a:srgbClr val="000000"/>
                </a:solidFill>
                <a:latin typeface="Arial Unicode MS" pitchFamily="34" charset="-128"/>
              </a:rPr>
              <a:t>Intuitively </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a:t>
            </a:r>
            <a:r>
              <a:rPr lang="en-US" sz="2400">
                <a:solidFill>
                  <a:srgbClr val="000000"/>
                </a:solidFill>
                <a:latin typeface="Arial Unicode MS" pitchFamily="34" charset="-128"/>
              </a:rPr>
              <a:t>  conveys all of the information about the history that can affect the future states.</a:t>
            </a:r>
          </a:p>
          <a:p>
            <a:pPr marL="342900" indent="-342900">
              <a:spcBef>
                <a:spcPct val="20000"/>
              </a:spcBef>
              <a:buFontTx/>
              <a:buChar char="•"/>
            </a:pPr>
            <a:r>
              <a:rPr lang="en-US" sz="2400">
                <a:solidFill>
                  <a:srgbClr val="000000"/>
                </a:solidFill>
                <a:latin typeface="Arial Unicode MS" pitchFamily="34" charset="-128"/>
              </a:rPr>
              <a:t>“The future is independent of the past given the present.”</a:t>
            </a:r>
            <a:endParaRPr lang="en-US">
              <a:solidFill>
                <a:srgbClr val="000000"/>
              </a:solidFill>
              <a:latin typeface="Arial Unicode MS" pitchFamily="34" charset="-128"/>
            </a:endParaRPr>
          </a:p>
        </p:txBody>
      </p:sp>
      <p:sp>
        <p:nvSpPr>
          <p:cNvPr id="4113" name="Rectangle 4"/>
          <p:cNvSpPr>
            <a:spLocks noChangeArrowheads="1"/>
          </p:cNvSpPr>
          <p:nvPr/>
        </p:nvSpPr>
        <p:spPr bwMode="auto">
          <a:xfrm>
            <a:off x="323850" y="836613"/>
            <a:ext cx="8458200" cy="1020762"/>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One random variable </a:t>
            </a:r>
            <a:r>
              <a:rPr lang="en-US" sz="2400">
                <a:solidFill>
                  <a:srgbClr val="000000"/>
                </a:solidFill>
                <a:latin typeface="Arial Unicode MS" pitchFamily="34" charset="-128"/>
              </a:rPr>
              <a:t>for each time slice</a:t>
            </a:r>
            <a:r>
              <a:rPr lang="en-US">
                <a:solidFill>
                  <a:srgbClr val="000000"/>
                </a:solidFill>
                <a:latin typeface="Arial Unicode MS" pitchFamily="34" charset="-128"/>
              </a:rPr>
              <a:t>: </a:t>
            </a:r>
            <a:r>
              <a:rPr lang="en-US" sz="2400">
                <a:solidFill>
                  <a:srgbClr val="000000"/>
                </a:solidFill>
                <a:latin typeface="Arial Unicode MS" pitchFamily="34" charset="-128"/>
              </a:rPr>
              <a:t>let’s assume </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a:t>
            </a:r>
            <a:r>
              <a:rPr lang="en-US" sz="2400">
                <a:solidFill>
                  <a:srgbClr val="000000"/>
                </a:solidFill>
                <a:latin typeface="Arial Unicode MS" pitchFamily="34" charset="-128"/>
              </a:rPr>
              <a:t> represents the </a:t>
            </a:r>
            <a:r>
              <a:rPr lang="en-US" sz="2400">
                <a:solidFill>
                  <a:srgbClr val="3333CC"/>
                </a:solidFill>
                <a:latin typeface="Arial Unicode MS" pitchFamily="34" charset="-128"/>
              </a:rPr>
              <a:t>state</a:t>
            </a:r>
            <a:r>
              <a:rPr lang="en-US" sz="2400">
                <a:solidFill>
                  <a:srgbClr val="000000"/>
                </a:solidFill>
                <a:latin typeface="Arial Unicode MS" pitchFamily="34" charset="-128"/>
              </a:rPr>
              <a:t> at time </a:t>
            </a:r>
            <a:r>
              <a:rPr lang="en-US" sz="2400" i="1">
                <a:solidFill>
                  <a:srgbClr val="000000"/>
                </a:solidFill>
                <a:latin typeface="Arial Unicode MS" pitchFamily="34" charset="-128"/>
              </a:rPr>
              <a:t>t</a:t>
            </a:r>
            <a:r>
              <a:rPr lang="en-US" sz="2400">
                <a:solidFill>
                  <a:srgbClr val="000000"/>
                </a:solidFill>
                <a:latin typeface="Arial Unicode MS" pitchFamily="34" charset="-128"/>
              </a:rPr>
              <a:t>. with domain {</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1</a:t>
            </a:r>
            <a:r>
              <a:rPr lang="en-US" sz="2400">
                <a:solidFill>
                  <a:srgbClr val="000000"/>
                </a:solidFill>
                <a:latin typeface="Arial Unicode MS" pitchFamily="34" charset="-128"/>
              </a:rPr>
              <a:t> …</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n </a:t>
            </a:r>
            <a:r>
              <a:rPr lang="en-US" sz="2400">
                <a:solidFill>
                  <a:srgbClr val="000000"/>
                </a:solidFill>
                <a:latin typeface="Arial Unicode MS" pitchFamily="34" charset="-128"/>
              </a:rPr>
              <a:t>}</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a:solidFill>
                <a:srgbClr val="000000"/>
              </a:solidFill>
              <a:latin typeface="Arial Unicode MS" pitchFamily="34" charset="-128"/>
            </a:endParaRPr>
          </a:p>
          <a:p>
            <a:pPr marL="342900" indent="-342900">
              <a:spcBef>
                <a:spcPct val="20000"/>
              </a:spcBef>
              <a:buFontTx/>
              <a:buChar char="•"/>
            </a:pPr>
            <a:r>
              <a:rPr lang="en-US" sz="2400" b="1">
                <a:solidFill>
                  <a:srgbClr val="000000"/>
                </a:solidFill>
                <a:latin typeface="Arial Unicode MS" pitchFamily="34" charset="-128"/>
              </a:rPr>
              <a:t>Each random variable depends only on the previous one</a:t>
            </a:r>
          </a:p>
          <a:p>
            <a:pPr marL="342900" indent="-342900">
              <a:spcBef>
                <a:spcPct val="20000"/>
              </a:spcBef>
            </a:pPr>
            <a:endParaRPr lang="en-US" sz="2400">
              <a:solidFill>
                <a:srgbClr val="0000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9</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Oct 11</a:t>
            </a:r>
          </a:p>
        </p:txBody>
      </p:sp>
      <p:sp>
        <p:nvSpPr>
          <p:cNvPr id="4102" name="Rectangle 3"/>
          <p:cNvSpPr>
            <a:spLocks noGrp="1" noChangeArrowheads="1"/>
          </p:cNvSpPr>
          <p:nvPr>
            <p:ph type="body" idx="1"/>
          </p:nvPr>
        </p:nvSpPr>
        <p:spPr>
          <a:xfrm>
            <a:off x="70992" y="1628800"/>
            <a:ext cx="9073008" cy="3672408"/>
          </a:xfrm>
        </p:spPr>
        <p:txBody>
          <a:bodyPr/>
          <a:lstStyle/>
          <a:p>
            <a:pPr lvl="1" eaLnBrk="1" hangingPunct="1">
              <a:buNone/>
            </a:pPr>
            <a:endParaRPr lang="en-US" dirty="0" smtClean="0"/>
          </a:p>
          <a:p>
            <a:pPr lvl="1" eaLnBrk="1" hangingPunct="1"/>
            <a:r>
              <a:rPr lang="en-US" sz="3200" b="1" dirty="0" smtClean="0"/>
              <a:t>Bayesian Networks Approx. Inference</a:t>
            </a:r>
          </a:p>
          <a:p>
            <a:pPr lvl="1" eaLnBrk="1" hangingPunct="1"/>
            <a:r>
              <a:rPr lang="en-US" sz="3200" b="1" dirty="0" smtClean="0"/>
              <a:t>Temporal Probabilistic  Models</a:t>
            </a:r>
          </a:p>
          <a:p>
            <a:pPr lvl="2" eaLnBrk="1" hangingPunct="1"/>
            <a:r>
              <a:rPr lang="en-US" sz="2800" b="1" dirty="0" smtClean="0"/>
              <a:t>Markov Chains</a:t>
            </a:r>
          </a:p>
          <a:p>
            <a:pPr lvl="2" eaLnBrk="1" hangingPunct="1"/>
            <a:r>
              <a:rPr lang="en-US" sz="2800" b="1" dirty="0" smtClean="0"/>
              <a:t>Hidden Markov Models</a:t>
            </a:r>
            <a:endParaRPr lang="en-US" sz="3200" b="1" dirty="0" smtClean="0"/>
          </a:p>
          <a:p>
            <a:pPr lvl="1" eaLnBrk="1" hangingPunct="1">
              <a:buFont typeface="Arial" pitchFamily="34" charset="0"/>
              <a:buChar char="•"/>
            </a:pPr>
            <a:endParaRPr lang="en-US" sz="3200" b="1"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 name="Rectangle 2"/>
          <p:cNvSpPr>
            <a:spLocks noGrp="1" noChangeArrowheads="1"/>
          </p:cNvSpPr>
          <p:nvPr>
            <p:ph type="title"/>
          </p:nvPr>
        </p:nvSpPr>
        <p:spPr>
          <a:xfrm>
            <a:off x="323850"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Simplest Possible DBN (cont’)</a:t>
            </a:r>
          </a:p>
        </p:txBody>
      </p:sp>
      <p:sp>
        <p:nvSpPr>
          <p:cNvPr id="795651" name="Rectangle 3"/>
          <p:cNvSpPr>
            <a:spLocks noChangeArrowheads="1"/>
          </p:cNvSpPr>
          <p:nvPr/>
        </p:nvSpPr>
        <p:spPr bwMode="auto">
          <a:xfrm>
            <a:off x="214313" y="3571875"/>
            <a:ext cx="8643937" cy="264318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i="1">
                <a:solidFill>
                  <a:srgbClr val="000000"/>
                </a:solidFill>
                <a:latin typeface="Arial Unicode MS" pitchFamily="34" charset="-128"/>
                <a:ea typeface="Arial Unicode MS" pitchFamily="34" charset="-128"/>
                <a:cs typeface="Arial Unicode MS" pitchFamily="34" charset="-128"/>
              </a:rPr>
              <a:t>Stationary process assumption:  </a:t>
            </a:r>
            <a:r>
              <a:rPr lang="en-GB">
                <a:solidFill>
                  <a:srgbClr val="000000"/>
                </a:solidFill>
                <a:latin typeface="Arial Unicode MS" pitchFamily="34" charset="-128"/>
                <a:ea typeface="Arial Unicode MS" pitchFamily="34" charset="-128"/>
                <a:cs typeface="Arial Unicode MS" pitchFamily="34" charset="-128"/>
              </a:rPr>
              <a:t>the mechanism that regulates how state variables change overtime is </a:t>
            </a:r>
            <a:r>
              <a:rPr lang="en-GB" b="1">
                <a:solidFill>
                  <a:srgbClr val="000000"/>
                </a:solidFill>
                <a:latin typeface="Arial Unicode MS" pitchFamily="34" charset="-128"/>
                <a:ea typeface="Arial Unicode MS" pitchFamily="34" charset="-128"/>
                <a:cs typeface="Arial Unicode MS" pitchFamily="34" charset="-128"/>
              </a:rPr>
              <a:t>stationary</a:t>
            </a:r>
            <a:r>
              <a:rPr lang="en-GB">
                <a:solidFill>
                  <a:srgbClr val="000000"/>
                </a:solidFill>
                <a:latin typeface="Arial Unicode MS" pitchFamily="34" charset="-128"/>
                <a:ea typeface="Arial Unicode MS" pitchFamily="34" charset="-128"/>
                <a:cs typeface="Arial Unicode MS" pitchFamily="34" charset="-128"/>
              </a:rPr>
              <a:t>, that is it can be described by a single transition model</a:t>
            </a:r>
            <a:r>
              <a:rPr lang="en-GB" i="1">
                <a:solidFill>
                  <a:srgbClr val="000000"/>
                </a:solidFill>
                <a:latin typeface="Arial Unicode MS" pitchFamily="34" charset="-128"/>
                <a:ea typeface="Arial Unicode MS" pitchFamily="34" charset="-128"/>
                <a:cs typeface="Arial Unicode MS" pitchFamily="34" charset="-128"/>
              </a:rPr>
              <a:t>  </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200" b="1">
                <a:solidFill>
                  <a:srgbClr val="3333CC"/>
                </a:solidFill>
                <a:latin typeface="Arial Unicode MS" pitchFamily="34" charset="-128"/>
                <a:ea typeface="Arial Unicode MS" pitchFamily="34" charset="-128"/>
                <a:cs typeface="Arial Unicode MS" pitchFamily="34" charset="-128"/>
              </a:rPr>
              <a:t>P</a:t>
            </a:r>
            <a:r>
              <a:rPr lang="en-GB" sz="3200">
                <a:solidFill>
                  <a:srgbClr val="3333CC"/>
                </a:solidFill>
                <a:latin typeface="Arial Unicode MS" pitchFamily="34" charset="-128"/>
                <a:ea typeface="Arial Unicode MS" pitchFamily="34" charset="-128"/>
                <a:cs typeface="Arial Unicode MS" pitchFamily="34" charset="-128"/>
              </a:rPr>
              <a:t>(</a:t>
            </a:r>
            <a:r>
              <a:rPr lang="en-GB" sz="3200" b="1">
                <a:solidFill>
                  <a:srgbClr val="3333CC"/>
                </a:solidFill>
                <a:latin typeface="Arial Unicode MS" pitchFamily="34" charset="-128"/>
                <a:ea typeface="Arial Unicode MS" pitchFamily="34" charset="-128"/>
                <a:cs typeface="Arial Unicode MS" pitchFamily="34" charset="-128"/>
              </a:rPr>
              <a:t>S</a:t>
            </a:r>
            <a:r>
              <a:rPr lang="en-GB" sz="3200" b="1" baseline="-25000">
                <a:solidFill>
                  <a:srgbClr val="3333CC"/>
                </a:solidFill>
                <a:latin typeface="Arial Unicode MS" pitchFamily="34" charset="-128"/>
                <a:ea typeface="Arial Unicode MS" pitchFamily="34" charset="-128"/>
                <a:cs typeface="Arial Unicode MS" pitchFamily="34" charset="-128"/>
              </a:rPr>
              <a:t>t</a:t>
            </a:r>
            <a:r>
              <a:rPr lang="en-GB" sz="3200">
                <a:solidFill>
                  <a:srgbClr val="3333CC"/>
                </a:solidFill>
                <a:latin typeface="Arial Unicode MS" pitchFamily="34" charset="-128"/>
                <a:ea typeface="Arial Unicode MS" pitchFamily="34" charset="-128"/>
                <a:cs typeface="Arial Unicode MS" pitchFamily="34" charset="-128"/>
              </a:rPr>
              <a:t>|</a:t>
            </a:r>
            <a:r>
              <a:rPr lang="en-GB" sz="3200" b="1">
                <a:solidFill>
                  <a:srgbClr val="3333CC"/>
                </a:solidFill>
                <a:latin typeface="Arial Unicode MS" pitchFamily="34" charset="-128"/>
                <a:ea typeface="Arial Unicode MS" pitchFamily="34" charset="-128"/>
                <a:cs typeface="Arial Unicode MS" pitchFamily="34" charset="-128"/>
              </a:rPr>
              <a:t>S</a:t>
            </a:r>
            <a:r>
              <a:rPr lang="en-GB" sz="3200" b="1" baseline="-25000">
                <a:solidFill>
                  <a:srgbClr val="3333CC"/>
                </a:solidFill>
                <a:latin typeface="Arial Unicode MS" pitchFamily="34" charset="-128"/>
                <a:ea typeface="Arial Unicode MS" pitchFamily="34" charset="-128"/>
                <a:cs typeface="Arial Unicode MS" pitchFamily="34" charset="-128"/>
              </a:rPr>
              <a:t>t-1</a:t>
            </a:r>
            <a:r>
              <a:rPr lang="en-GB" sz="3200">
                <a:solidFill>
                  <a:srgbClr val="3333CC"/>
                </a:solidFill>
                <a:latin typeface="Arial Unicode MS" pitchFamily="34" charset="-128"/>
                <a:ea typeface="Arial Unicode MS" pitchFamily="34" charset="-128"/>
                <a:cs typeface="Arial Unicode MS" pitchFamily="34" charset="-128"/>
              </a:rPr>
              <a:t>)</a:t>
            </a:r>
          </a:p>
        </p:txBody>
      </p:sp>
      <p:pic>
        <p:nvPicPr>
          <p:cNvPr id="6166" name="Picture 4"/>
          <p:cNvPicPr>
            <a:picLocks noChangeAspect="1" noChangeArrowheads="1"/>
          </p:cNvPicPr>
          <p:nvPr/>
        </p:nvPicPr>
        <p:blipFill>
          <a:blip r:embed="rId4" cstate="print"/>
          <a:srcRect/>
          <a:stretch>
            <a:fillRect/>
          </a:stretch>
        </p:blipFill>
        <p:spPr bwMode="auto">
          <a:xfrm>
            <a:off x="714375" y="1000125"/>
            <a:ext cx="7199313" cy="792163"/>
          </a:xfrm>
          <a:prstGeom prst="rect">
            <a:avLst/>
          </a:prstGeom>
          <a:noFill/>
          <a:ln w="9525" algn="ctr">
            <a:noFill/>
            <a:miter lim="800000"/>
            <a:headEnd/>
            <a:tailEnd/>
          </a:ln>
        </p:spPr>
      </p:pic>
      <p:sp>
        <p:nvSpPr>
          <p:cNvPr id="6167" name="Rectangle 3"/>
          <p:cNvSpPr>
            <a:spLocks noChangeArrowheads="1"/>
          </p:cNvSpPr>
          <p:nvPr/>
        </p:nvSpPr>
        <p:spPr bwMode="auto">
          <a:xfrm>
            <a:off x="214313" y="1928813"/>
            <a:ext cx="8458200" cy="1152525"/>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a:solidFill>
                  <a:srgbClr val="000000"/>
                </a:solidFill>
                <a:latin typeface="Arial Unicode MS" pitchFamily="34" charset="-128"/>
                <a:ea typeface="Arial Unicode MS" pitchFamily="34" charset="-128"/>
                <a:cs typeface="Arial Unicode MS" pitchFamily="34" charset="-128"/>
              </a:rPr>
              <a:t>How many CPTs do we need to specify?</a:t>
            </a:r>
            <a:endParaRPr lang="en-GB" sz="3200">
              <a:solidFill>
                <a:srgbClr val="3333CC"/>
              </a:solidFill>
              <a:latin typeface="Arial Unicode MS" pitchFamily="34" charset="-128"/>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5113B79C-3C23-43AA-8D57-CE38794D6EAB}" type="slidenum">
              <a:rPr lang="en-US" smtClean="0">
                <a:solidFill>
                  <a:srgbClr val="000000"/>
                </a:solidFill>
              </a:rPr>
              <a:pPr>
                <a:defRPr/>
              </a:pPr>
              <a:t>20</a:t>
            </a:fld>
            <a:endParaRPr lang="en-US">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9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95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Rectangle 2"/>
          <p:cNvSpPr>
            <a:spLocks noGrp="1" noChangeArrowheads="1"/>
          </p:cNvSpPr>
          <p:nvPr>
            <p:ph type="title"/>
          </p:nvPr>
        </p:nvSpPr>
        <p:spPr>
          <a:xfrm>
            <a:off x="323850"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Stationary Markov Chain (SMC)</a:t>
            </a:r>
          </a:p>
        </p:txBody>
      </p:sp>
      <p:pic>
        <p:nvPicPr>
          <p:cNvPr id="7189" name="Picture 4"/>
          <p:cNvPicPr>
            <a:picLocks noChangeAspect="1" noChangeArrowheads="1"/>
          </p:cNvPicPr>
          <p:nvPr/>
        </p:nvPicPr>
        <p:blipFill>
          <a:blip r:embed="rId4" cstate="print"/>
          <a:srcRect/>
          <a:stretch>
            <a:fillRect/>
          </a:stretch>
        </p:blipFill>
        <p:spPr bwMode="auto">
          <a:xfrm>
            <a:off x="900113" y="836613"/>
            <a:ext cx="7199312" cy="792162"/>
          </a:xfrm>
          <a:prstGeom prst="rect">
            <a:avLst/>
          </a:prstGeom>
          <a:noFill/>
          <a:ln w="9525" algn="ctr">
            <a:noFill/>
            <a:miter lim="800000"/>
            <a:headEnd/>
            <a:tailEnd/>
          </a:ln>
        </p:spPr>
      </p:pic>
      <p:sp>
        <p:nvSpPr>
          <p:cNvPr id="7190" name="Rectangle 5"/>
          <p:cNvSpPr>
            <a:spLocks noChangeArrowheads="1"/>
          </p:cNvSpPr>
          <p:nvPr/>
        </p:nvSpPr>
        <p:spPr bwMode="auto">
          <a:xfrm>
            <a:off x="395288" y="1989138"/>
            <a:ext cx="8424862" cy="1008062"/>
          </a:xfrm>
          <a:prstGeom prst="rect">
            <a:avLst/>
          </a:prstGeom>
          <a:noFill/>
          <a:ln w="9525">
            <a:noFill/>
            <a:miter lim="800000"/>
            <a:headEnd/>
            <a:tailEnd/>
          </a:ln>
        </p:spPr>
        <p:txBody>
          <a:bodyPr/>
          <a:lstStyle/>
          <a:p>
            <a:pPr marL="342900" indent="-342900">
              <a:spcBef>
                <a:spcPct val="20000"/>
              </a:spcBef>
            </a:pPr>
            <a:r>
              <a:rPr lang="en-US" sz="2400" dirty="0">
                <a:solidFill>
                  <a:srgbClr val="000000"/>
                </a:solidFill>
                <a:latin typeface="Arial Unicode MS" pitchFamily="34" charset="-128"/>
              </a:rPr>
              <a:t>A stationary Markov Chain : for all t &gt;0</a:t>
            </a: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 </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 </a:t>
            </a: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and </a:t>
            </a: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 +1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is the same</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28" name="Rectangle 6"/>
          <p:cNvSpPr>
            <a:spLocks noChangeArrowheads="1"/>
          </p:cNvSpPr>
          <p:nvPr/>
        </p:nvSpPr>
        <p:spPr bwMode="auto">
          <a:xfrm>
            <a:off x="323850" y="3573463"/>
            <a:ext cx="8534400" cy="2855912"/>
          </a:xfrm>
          <a:prstGeom prst="rect">
            <a:avLst/>
          </a:prstGeom>
          <a:noFill/>
          <a:ln w="9525">
            <a:noFill/>
            <a:miter lim="800000"/>
            <a:headEnd/>
            <a:tailEnd/>
          </a:ln>
        </p:spPr>
        <p:txBody>
          <a:bodyPr/>
          <a:lstStyle/>
          <a:p>
            <a:pPr marL="342900" indent="-342900">
              <a:spcBef>
                <a:spcPct val="20000"/>
              </a:spcBef>
            </a:pPr>
            <a:r>
              <a:rPr lang="en-US" dirty="0">
                <a:solidFill>
                  <a:srgbClr val="000000"/>
                </a:solidFill>
                <a:latin typeface="Arial Unicode MS" pitchFamily="34" charset="-128"/>
              </a:rPr>
              <a:t>We only need to specify </a:t>
            </a:r>
            <a:r>
              <a:rPr lang="en-US" i="1" dirty="0" smtClean="0">
                <a:solidFill>
                  <a:srgbClr val="000000"/>
                </a:solidFill>
                <a:latin typeface="Arial Unicode MS" pitchFamily="34" charset="-128"/>
              </a:rPr>
              <a:t>P </a:t>
            </a:r>
            <a:r>
              <a:rPr lang="en-US" dirty="0" smtClean="0">
                <a:solidFill>
                  <a:srgbClr val="000000"/>
                </a:solidFill>
                <a:latin typeface="Arial Unicode MS" pitchFamily="34" charset="-128"/>
              </a:rPr>
              <a:t>(</a:t>
            </a:r>
            <a:r>
              <a:rPr lang="en-US" i="1" dirty="0" smtClean="0">
                <a:solidFill>
                  <a:srgbClr val="000000"/>
                </a:solidFill>
                <a:latin typeface="Arial Unicode MS" pitchFamily="34" charset="-128"/>
              </a:rPr>
              <a:t>S</a:t>
            </a:r>
            <a:r>
              <a:rPr lang="en-US" i="1" baseline="-25000" dirty="0" smtClean="0">
                <a:solidFill>
                  <a:srgbClr val="000000"/>
                </a:solidFill>
                <a:latin typeface="Arial Unicode MS" pitchFamily="34" charset="-128"/>
              </a:rPr>
              <a:t>0</a:t>
            </a:r>
            <a:r>
              <a:rPr lang="en-US" dirty="0" smtClean="0">
                <a:solidFill>
                  <a:srgbClr val="000000"/>
                </a:solidFill>
                <a:latin typeface="Arial Unicode MS" pitchFamily="34" charset="-128"/>
              </a:rPr>
              <a:t>) </a:t>
            </a:r>
            <a:r>
              <a:rPr lang="en-US" dirty="0" smtClean="0">
                <a:solidFill>
                  <a:srgbClr val="000000"/>
                </a:solidFill>
                <a:latin typeface="Arial Unicode MS" pitchFamily="34" charset="-128"/>
              </a:rPr>
              <a:t>and </a:t>
            </a:r>
            <a:r>
              <a:rPr lang="en-US" i="1" dirty="0" smtClean="0">
                <a:solidFill>
                  <a:srgbClr val="000000"/>
                </a:solidFill>
                <a:latin typeface="Arial Unicode MS" pitchFamily="34" charset="-128"/>
              </a:rPr>
              <a:t>P </a:t>
            </a:r>
            <a:r>
              <a:rPr lang="en-US" dirty="0" smtClean="0">
                <a:solidFill>
                  <a:srgbClr val="000000"/>
                </a:solidFill>
                <a:latin typeface="Arial Unicode MS" pitchFamily="34" charset="-128"/>
              </a:rPr>
              <a:t>(</a:t>
            </a:r>
            <a:r>
              <a:rPr lang="en-US" i="1" dirty="0" smtClean="0">
                <a:solidFill>
                  <a:srgbClr val="000000"/>
                </a:solidFill>
                <a:latin typeface="Arial Unicode MS" pitchFamily="34" charset="-128"/>
              </a:rPr>
              <a:t>S</a:t>
            </a:r>
            <a:r>
              <a:rPr lang="en-US" i="1" baseline="-25000" dirty="0" smtClean="0">
                <a:solidFill>
                  <a:srgbClr val="000000"/>
                </a:solidFill>
                <a:latin typeface="Arial Unicode MS" pitchFamily="34" charset="-128"/>
              </a:rPr>
              <a:t>t +</a:t>
            </a:r>
            <a:r>
              <a:rPr lang="en-US" i="1" baseline="-25000" dirty="0" smtClean="0">
                <a:solidFill>
                  <a:srgbClr val="000000"/>
                </a:solidFill>
                <a:latin typeface="Arial Unicode MS" pitchFamily="34" charset="-128"/>
              </a:rPr>
              <a:t>1 </a:t>
            </a:r>
            <a:r>
              <a:rPr lang="en-US" dirty="0" smtClean="0">
                <a:solidFill>
                  <a:srgbClr val="000000"/>
                </a:solidFill>
                <a:latin typeface="Arial Unicode MS" pitchFamily="34" charset="-128"/>
              </a:rPr>
              <a:t>|</a:t>
            </a:r>
            <a:r>
              <a:rPr lang="en-US" i="1" dirty="0" smtClean="0">
                <a:solidFill>
                  <a:srgbClr val="000000"/>
                </a:solidFill>
                <a:latin typeface="Arial Unicode MS" pitchFamily="34" charset="-128"/>
              </a:rPr>
              <a:t>S</a:t>
            </a:r>
            <a:r>
              <a:rPr lang="en-US" i="1" baseline="-25000" dirty="0" smtClean="0">
                <a:solidFill>
                  <a:srgbClr val="000000"/>
                </a:solidFill>
                <a:latin typeface="Arial Unicode MS" pitchFamily="34" charset="-128"/>
              </a:rPr>
              <a:t>t</a:t>
            </a:r>
            <a:r>
              <a:rPr lang="en-US" dirty="0" smtClean="0">
                <a:solidFill>
                  <a:srgbClr val="000000"/>
                </a:solidFill>
                <a:latin typeface="Arial Unicode MS" pitchFamily="34" charset="-128"/>
              </a:rPr>
              <a:t>) </a:t>
            </a:r>
            <a:endParaRPr lang="en-US"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Simple Model, easy to specify</a:t>
            </a:r>
          </a:p>
          <a:p>
            <a:pPr marL="342900" indent="-342900">
              <a:spcBef>
                <a:spcPct val="20000"/>
              </a:spcBef>
              <a:buFontTx/>
              <a:buChar char="•"/>
            </a:pPr>
            <a:r>
              <a:rPr lang="en-US" sz="2400" dirty="0">
                <a:solidFill>
                  <a:srgbClr val="000000"/>
                </a:solidFill>
                <a:latin typeface="Arial Unicode MS" pitchFamily="34" charset="-128"/>
              </a:rPr>
              <a:t>Often the natural model</a:t>
            </a:r>
          </a:p>
          <a:p>
            <a:pPr marL="342900" indent="-342900">
              <a:spcBef>
                <a:spcPct val="20000"/>
              </a:spcBef>
              <a:buFontTx/>
              <a:buChar char="•"/>
            </a:pPr>
            <a:r>
              <a:rPr lang="en-US" sz="2400" dirty="0">
                <a:solidFill>
                  <a:srgbClr val="000000"/>
                </a:solidFill>
                <a:latin typeface="Arial Unicode MS" pitchFamily="34" charset="-128"/>
              </a:rPr>
              <a:t>The network can extend indefinitely</a:t>
            </a:r>
          </a:p>
          <a:p>
            <a:pPr marL="342900" indent="-342900">
              <a:spcBef>
                <a:spcPct val="20000"/>
              </a:spcBef>
              <a:buFontTx/>
              <a:buChar char="•"/>
            </a:pPr>
            <a:r>
              <a:rPr lang="en-US" sz="2400" b="1" dirty="0">
                <a:solidFill>
                  <a:srgbClr val="000000"/>
                </a:solidFill>
                <a:latin typeface="Arial Unicode MS" pitchFamily="34" charset="-128"/>
              </a:rPr>
              <a:t>Variations of SMC are at the core of most Natural Language Processing (NLP) applications!</a:t>
            </a:r>
            <a:endParaRPr lang="en-US" b="1" dirty="0">
              <a:solidFill>
                <a:srgbClr val="000000"/>
              </a:solidFill>
              <a:latin typeface="Arial Unicode MS" pitchFamily="34" charset="-128"/>
            </a:endParaRPr>
          </a:p>
        </p:txBody>
      </p:sp>
      <p:sp>
        <p:nvSpPr>
          <p:cNvPr id="6" name="Slide Number Placeholder 5"/>
          <p:cNvSpPr>
            <a:spLocks noGrp="1"/>
          </p:cNvSpPr>
          <p:nvPr>
            <p:ph type="sldNum" sz="quarter" idx="12"/>
          </p:nvPr>
        </p:nvSpPr>
        <p:spPr>
          <a:xfrm>
            <a:off x="6804248" y="6400800"/>
            <a:ext cx="1905000" cy="457200"/>
          </a:xfrm>
        </p:spPr>
        <p:txBody>
          <a:bodyPr/>
          <a:lstStyle/>
          <a:p>
            <a:pPr>
              <a:defRPr/>
            </a:pPr>
            <a:r>
              <a:rPr lang="en-US" dirty="0" smtClean="0">
                <a:solidFill>
                  <a:srgbClr val="000000"/>
                </a:solidFill>
              </a:rPr>
              <a:t>Slide </a:t>
            </a:r>
            <a:fld id="{5113B79C-3C23-43AA-8D57-CE38794D6EAB}" type="slidenum">
              <a:rPr lang="en-US" smtClean="0">
                <a:solidFill>
                  <a:srgbClr val="000000"/>
                </a:solidFill>
              </a:rPr>
              <a:pPr>
                <a:defRPr/>
              </a:pPr>
              <a:t>21</a:t>
            </a:fld>
            <a:endParaRPr lang="en-US" dirty="0">
              <a:solidFill>
                <a:srgbClr val="000000"/>
              </a:solidFill>
            </a:endParaRPr>
          </a:p>
        </p:txBody>
      </p:sp>
      <p:sp>
        <p:nvSpPr>
          <p:cNvPr id="7" name="Footer Placeholder 6"/>
          <p:cNvSpPr>
            <a:spLocks noGrp="1"/>
          </p:cNvSpPr>
          <p:nvPr>
            <p:ph type="ftr" sz="quarter" idx="11"/>
          </p:nvPr>
        </p:nvSpPr>
        <p:spPr>
          <a:xfrm>
            <a:off x="652110" y="6291618"/>
            <a:ext cx="2895600" cy="457200"/>
          </a:xfrm>
        </p:spPr>
        <p:txBody>
          <a:bodyPr/>
          <a:lstStyle/>
          <a:p>
            <a:pPr>
              <a:defRPr/>
            </a:pPr>
            <a:r>
              <a:rPr lang="en-US" dirty="0" smtClean="0">
                <a:solidFill>
                  <a:srgbClr val="000000"/>
                </a:solidFill>
              </a:rPr>
              <a:t>CPSC 502, Lecture 9</a:t>
            </a:r>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7"/>
          <p:cNvSpPr>
            <a:spLocks noGrp="1"/>
          </p:cNvSpPr>
          <p:nvPr>
            <p:ph type="ftr" sz="quarter" idx="11"/>
          </p:nvPr>
        </p:nvSpPr>
        <p:spPr>
          <a:xfrm>
            <a:off x="2928938" y="6400800"/>
            <a:ext cx="2895600" cy="457200"/>
          </a:xfrm>
        </p:spPr>
        <p:txBody>
          <a:bodyPr/>
          <a:lstStyle/>
          <a:p>
            <a:pPr>
              <a:defRPr/>
            </a:pPr>
            <a:r>
              <a:rPr lang="en-US" smtClean="0">
                <a:solidFill>
                  <a:srgbClr val="000000"/>
                </a:solidFill>
              </a:rPr>
              <a:t>CPSC 502, Lecture 9</a:t>
            </a:r>
            <a:endParaRPr lang="en-US" dirty="0">
              <a:solidFill>
                <a:srgbClr val="000000"/>
              </a:solidFill>
            </a:endParaRPr>
          </a:p>
        </p:txBody>
      </p:sp>
      <p:sp>
        <p:nvSpPr>
          <p:cNvPr id="75" name="Slide Number Placeholder 8"/>
          <p:cNvSpPr>
            <a:spLocks noGrp="1"/>
          </p:cNvSpPr>
          <p:nvPr>
            <p:ph type="sldNum" sz="quarter" idx="12"/>
          </p:nvPr>
        </p:nvSpPr>
        <p:spPr/>
        <p:txBody>
          <a:bodyPr/>
          <a:lstStyle/>
          <a:p>
            <a:pPr>
              <a:defRPr/>
            </a:pPr>
            <a:r>
              <a:rPr lang="en-US">
                <a:solidFill>
                  <a:srgbClr val="000000"/>
                </a:solidFill>
              </a:rPr>
              <a:t>Slide </a:t>
            </a:r>
            <a:fld id="{1752A918-7AD8-4387-9E53-50F0774D6ACD}" type="slidenum">
              <a:rPr lang="en-US">
                <a:solidFill>
                  <a:srgbClr val="000000"/>
                </a:solidFill>
              </a:rPr>
              <a:pPr>
                <a:defRPr/>
              </a:pPr>
              <a:t>22</a:t>
            </a:fld>
            <a:endParaRPr lang="en-US">
              <a:solidFill>
                <a:srgbClr val="000000"/>
              </a:solidFill>
            </a:endParaRPr>
          </a:p>
        </p:txBody>
      </p:sp>
      <p:sp>
        <p:nvSpPr>
          <p:cNvPr id="8233" name="Rectangle 2"/>
          <p:cNvSpPr>
            <a:spLocks noGrp="1" noChangeArrowheads="1"/>
          </p:cNvSpPr>
          <p:nvPr>
            <p:ph type="title" sz="quarter"/>
          </p:nvPr>
        </p:nvSpPr>
        <p:spPr/>
        <p:txBody>
          <a:bodyPr/>
          <a:lstStyle/>
          <a:p>
            <a:pPr eaLnBrk="1" hangingPunct="1"/>
            <a:r>
              <a:rPr lang="de-DE" smtClean="0"/>
              <a:t>Stationary Markov-Chain: Example</a:t>
            </a:r>
          </a:p>
        </p:txBody>
      </p:sp>
      <p:sp>
        <p:nvSpPr>
          <p:cNvPr id="6152" name="Rectangle 5"/>
          <p:cNvSpPr>
            <a:spLocks noChangeArrowheads="1"/>
          </p:cNvSpPr>
          <p:nvPr/>
        </p:nvSpPr>
        <p:spPr bwMode="auto">
          <a:xfrm>
            <a:off x="1857375" y="2500313"/>
            <a:ext cx="3506788" cy="461962"/>
          </a:xfrm>
          <a:prstGeom prst="rect">
            <a:avLst/>
          </a:prstGeom>
          <a:noFill/>
          <a:ln w="9525">
            <a:noFill/>
            <a:miter lim="800000"/>
            <a:headEnd/>
            <a:tailEnd/>
          </a:ln>
        </p:spPr>
        <p:txBody>
          <a:bodyPr wrap="none" anchor="ctr">
            <a:spAutoFit/>
          </a:bodyPr>
          <a:lstStyle/>
          <a:p>
            <a:r>
              <a:rPr lang="de-DE" sz="2400">
                <a:solidFill>
                  <a:srgbClr val="000066"/>
                </a:solidFill>
                <a:latin typeface="Arial Unicode MS" pitchFamily="34" charset="-128"/>
                <a:ea typeface="Arial Unicode MS" pitchFamily="34" charset="-128"/>
                <a:cs typeface="Arial Unicode MS" pitchFamily="34" charset="-128"/>
              </a:rPr>
              <a:t>Probability of initial state</a:t>
            </a:r>
            <a:endParaRPr lang="el-GR" sz="2400">
              <a:solidFill>
                <a:srgbClr val="000066"/>
              </a:solidFill>
              <a:latin typeface="Arial Unicode MS" pitchFamily="34" charset="-128"/>
              <a:ea typeface="Arial Unicode MS" pitchFamily="34" charset="-128"/>
              <a:cs typeface="Arial Unicode MS" pitchFamily="34" charset="-128"/>
            </a:endParaRPr>
          </a:p>
        </p:txBody>
      </p:sp>
      <p:grpSp>
        <p:nvGrpSpPr>
          <p:cNvPr id="2" name="Group 76"/>
          <p:cNvGrpSpPr>
            <a:grpSpLocks/>
          </p:cNvGrpSpPr>
          <p:nvPr/>
        </p:nvGrpSpPr>
        <p:grpSpPr bwMode="auto">
          <a:xfrm>
            <a:off x="3608388" y="3400425"/>
            <a:ext cx="3467100" cy="2984500"/>
            <a:chOff x="3608388" y="3400425"/>
            <a:chExt cx="3467100" cy="2984500"/>
          </a:xfrm>
        </p:grpSpPr>
        <p:sp>
          <p:nvSpPr>
            <p:cNvPr id="8254" name="Rectangle 21"/>
            <p:cNvSpPr>
              <a:spLocks noChangeArrowheads="1"/>
            </p:cNvSpPr>
            <p:nvPr/>
          </p:nvSpPr>
          <p:spPr bwMode="auto">
            <a:xfrm>
              <a:off x="4191000" y="4238625"/>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t</a:t>
              </a:r>
            </a:p>
          </p:txBody>
        </p:sp>
        <p:sp>
          <p:nvSpPr>
            <p:cNvPr id="8255" name="Rectangle 22"/>
            <p:cNvSpPr>
              <a:spLocks noChangeArrowheads="1"/>
            </p:cNvSpPr>
            <p:nvPr/>
          </p:nvSpPr>
          <p:spPr bwMode="auto">
            <a:xfrm>
              <a:off x="4481513" y="3857625"/>
              <a:ext cx="395287"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t</a:t>
              </a:r>
            </a:p>
          </p:txBody>
        </p:sp>
        <p:sp>
          <p:nvSpPr>
            <p:cNvPr id="8256" name="Rectangle 23"/>
            <p:cNvSpPr>
              <a:spLocks noChangeArrowheads="1"/>
            </p:cNvSpPr>
            <p:nvPr/>
          </p:nvSpPr>
          <p:spPr bwMode="auto">
            <a:xfrm>
              <a:off x="4876800" y="3857625"/>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q</a:t>
              </a:r>
            </a:p>
          </p:txBody>
        </p:sp>
        <p:sp>
          <p:nvSpPr>
            <p:cNvPr id="8257" name="Rectangle 24"/>
            <p:cNvSpPr>
              <a:spLocks noChangeArrowheads="1"/>
            </p:cNvSpPr>
            <p:nvPr/>
          </p:nvSpPr>
          <p:spPr bwMode="auto">
            <a:xfrm>
              <a:off x="5334000" y="3857625"/>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p</a:t>
              </a:r>
            </a:p>
          </p:txBody>
        </p:sp>
        <p:sp>
          <p:nvSpPr>
            <p:cNvPr id="8258" name="Rectangle 25"/>
            <p:cNvSpPr>
              <a:spLocks noChangeArrowheads="1"/>
            </p:cNvSpPr>
            <p:nvPr/>
          </p:nvSpPr>
          <p:spPr bwMode="auto">
            <a:xfrm>
              <a:off x="4191000" y="4592638"/>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q</a:t>
              </a:r>
            </a:p>
          </p:txBody>
        </p:sp>
        <p:sp>
          <p:nvSpPr>
            <p:cNvPr id="8259" name="Rectangle 26"/>
            <p:cNvSpPr>
              <a:spLocks noChangeArrowheads="1"/>
            </p:cNvSpPr>
            <p:nvPr/>
          </p:nvSpPr>
          <p:spPr bwMode="auto">
            <a:xfrm>
              <a:off x="4191000" y="4957763"/>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p</a:t>
              </a:r>
            </a:p>
          </p:txBody>
        </p:sp>
        <p:sp>
          <p:nvSpPr>
            <p:cNvPr id="8260" name="Rectangle 27"/>
            <p:cNvSpPr>
              <a:spLocks noChangeArrowheads="1"/>
            </p:cNvSpPr>
            <p:nvPr/>
          </p:nvSpPr>
          <p:spPr bwMode="auto">
            <a:xfrm>
              <a:off x="4481513" y="4222750"/>
              <a:ext cx="395287"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61" name="Rectangle 28"/>
            <p:cNvSpPr>
              <a:spLocks noChangeArrowheads="1"/>
            </p:cNvSpPr>
            <p:nvPr/>
          </p:nvSpPr>
          <p:spPr bwMode="auto">
            <a:xfrm>
              <a:off x="4876800" y="4222750"/>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.3</a:t>
              </a:r>
            </a:p>
          </p:txBody>
        </p:sp>
        <p:sp>
          <p:nvSpPr>
            <p:cNvPr id="8262" name="Rectangle 29"/>
            <p:cNvSpPr>
              <a:spLocks noChangeArrowheads="1"/>
            </p:cNvSpPr>
            <p:nvPr/>
          </p:nvSpPr>
          <p:spPr bwMode="auto">
            <a:xfrm>
              <a:off x="5334000" y="4222750"/>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63" name="Rectangle 30"/>
            <p:cNvSpPr>
              <a:spLocks noChangeArrowheads="1"/>
            </p:cNvSpPr>
            <p:nvPr/>
          </p:nvSpPr>
          <p:spPr bwMode="auto">
            <a:xfrm>
              <a:off x="4481513" y="4576763"/>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.4</a:t>
              </a:r>
            </a:p>
          </p:txBody>
        </p:sp>
        <p:sp>
          <p:nvSpPr>
            <p:cNvPr id="8264" name="Rectangle 31"/>
            <p:cNvSpPr>
              <a:spLocks noChangeArrowheads="1"/>
            </p:cNvSpPr>
            <p:nvPr/>
          </p:nvSpPr>
          <p:spPr bwMode="auto">
            <a:xfrm>
              <a:off x="4876800" y="4576763"/>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65" name="Rectangle 32"/>
            <p:cNvSpPr>
              <a:spLocks noChangeArrowheads="1"/>
            </p:cNvSpPr>
            <p:nvPr/>
          </p:nvSpPr>
          <p:spPr bwMode="auto">
            <a:xfrm>
              <a:off x="5334000" y="4576763"/>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.6</a:t>
              </a:r>
            </a:p>
          </p:txBody>
        </p:sp>
        <p:sp>
          <p:nvSpPr>
            <p:cNvPr id="8266" name="Rectangle 33"/>
            <p:cNvSpPr>
              <a:spLocks noChangeArrowheads="1"/>
            </p:cNvSpPr>
            <p:nvPr/>
          </p:nvSpPr>
          <p:spPr bwMode="auto">
            <a:xfrm>
              <a:off x="4481513" y="4941888"/>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67" name="Rectangle 34"/>
            <p:cNvSpPr>
              <a:spLocks noChangeArrowheads="1"/>
            </p:cNvSpPr>
            <p:nvPr/>
          </p:nvSpPr>
          <p:spPr bwMode="auto">
            <a:xfrm>
              <a:off x="4876800" y="4941888"/>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68" name="Rectangle 35"/>
            <p:cNvSpPr>
              <a:spLocks noChangeArrowheads="1"/>
            </p:cNvSpPr>
            <p:nvPr/>
          </p:nvSpPr>
          <p:spPr bwMode="auto">
            <a:xfrm>
              <a:off x="5334000" y="4941888"/>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1</a:t>
              </a:r>
            </a:p>
          </p:txBody>
        </p:sp>
        <p:sp>
          <p:nvSpPr>
            <p:cNvPr id="8269" name="Rectangle 40"/>
            <p:cNvSpPr>
              <a:spLocks noChangeArrowheads="1"/>
            </p:cNvSpPr>
            <p:nvPr/>
          </p:nvSpPr>
          <p:spPr bwMode="auto">
            <a:xfrm>
              <a:off x="4191000" y="5321300"/>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a</a:t>
              </a:r>
            </a:p>
          </p:txBody>
        </p:sp>
        <p:sp>
          <p:nvSpPr>
            <p:cNvPr id="8270" name="Rectangle 41"/>
            <p:cNvSpPr>
              <a:spLocks noChangeArrowheads="1"/>
            </p:cNvSpPr>
            <p:nvPr/>
          </p:nvSpPr>
          <p:spPr bwMode="auto">
            <a:xfrm>
              <a:off x="4191000" y="5675313"/>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h</a:t>
              </a:r>
            </a:p>
          </p:txBody>
        </p:sp>
        <p:sp>
          <p:nvSpPr>
            <p:cNvPr id="8271" name="Rectangle 42"/>
            <p:cNvSpPr>
              <a:spLocks noChangeArrowheads="1"/>
            </p:cNvSpPr>
            <p:nvPr/>
          </p:nvSpPr>
          <p:spPr bwMode="auto">
            <a:xfrm>
              <a:off x="4191000" y="6040438"/>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e</a:t>
              </a:r>
            </a:p>
          </p:txBody>
        </p:sp>
        <p:sp>
          <p:nvSpPr>
            <p:cNvPr id="8272" name="Rectangle 43"/>
            <p:cNvSpPr>
              <a:spLocks noChangeArrowheads="1"/>
            </p:cNvSpPr>
            <p:nvPr/>
          </p:nvSpPr>
          <p:spPr bwMode="auto">
            <a:xfrm>
              <a:off x="4481513" y="5305425"/>
              <a:ext cx="395287"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73" name="Rectangle 44"/>
            <p:cNvSpPr>
              <a:spLocks noChangeArrowheads="1"/>
            </p:cNvSpPr>
            <p:nvPr/>
          </p:nvSpPr>
          <p:spPr bwMode="auto">
            <a:xfrm>
              <a:off x="4876800" y="5305425"/>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74" name="Rectangle 45"/>
            <p:cNvSpPr>
              <a:spLocks noChangeArrowheads="1"/>
            </p:cNvSpPr>
            <p:nvPr/>
          </p:nvSpPr>
          <p:spPr bwMode="auto">
            <a:xfrm>
              <a:off x="5334000" y="5305425"/>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.4</a:t>
              </a:r>
            </a:p>
          </p:txBody>
        </p:sp>
        <p:sp>
          <p:nvSpPr>
            <p:cNvPr id="8275" name="Rectangle 46"/>
            <p:cNvSpPr>
              <a:spLocks noChangeArrowheads="1"/>
            </p:cNvSpPr>
            <p:nvPr/>
          </p:nvSpPr>
          <p:spPr bwMode="auto">
            <a:xfrm>
              <a:off x="4481513" y="5659438"/>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76" name="Rectangle 47"/>
            <p:cNvSpPr>
              <a:spLocks noChangeArrowheads="1"/>
            </p:cNvSpPr>
            <p:nvPr/>
          </p:nvSpPr>
          <p:spPr bwMode="auto">
            <a:xfrm>
              <a:off x="4876800" y="5659438"/>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77" name="Rectangle 48"/>
            <p:cNvSpPr>
              <a:spLocks noChangeArrowheads="1"/>
            </p:cNvSpPr>
            <p:nvPr/>
          </p:nvSpPr>
          <p:spPr bwMode="auto">
            <a:xfrm>
              <a:off x="5334000" y="5659438"/>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78" name="Rectangle 49"/>
            <p:cNvSpPr>
              <a:spLocks noChangeArrowheads="1"/>
            </p:cNvSpPr>
            <p:nvPr/>
          </p:nvSpPr>
          <p:spPr bwMode="auto">
            <a:xfrm>
              <a:off x="4481513" y="6024563"/>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1</a:t>
              </a:r>
            </a:p>
          </p:txBody>
        </p:sp>
        <p:sp>
          <p:nvSpPr>
            <p:cNvPr id="8279" name="Rectangle 50"/>
            <p:cNvSpPr>
              <a:spLocks noChangeArrowheads="1"/>
            </p:cNvSpPr>
            <p:nvPr/>
          </p:nvSpPr>
          <p:spPr bwMode="auto">
            <a:xfrm>
              <a:off x="4876800" y="6024563"/>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80" name="Rectangle 51"/>
            <p:cNvSpPr>
              <a:spLocks noChangeArrowheads="1"/>
            </p:cNvSpPr>
            <p:nvPr/>
          </p:nvSpPr>
          <p:spPr bwMode="auto">
            <a:xfrm>
              <a:off x="5334000" y="6024563"/>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81" name="Rectangle 52"/>
            <p:cNvSpPr>
              <a:spLocks noChangeArrowheads="1"/>
            </p:cNvSpPr>
            <p:nvPr/>
          </p:nvSpPr>
          <p:spPr bwMode="auto">
            <a:xfrm>
              <a:off x="5791200" y="3857625"/>
              <a:ext cx="395288"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a</a:t>
              </a:r>
            </a:p>
          </p:txBody>
        </p:sp>
        <p:sp>
          <p:nvSpPr>
            <p:cNvPr id="8282" name="Rectangle 53"/>
            <p:cNvSpPr>
              <a:spLocks noChangeArrowheads="1"/>
            </p:cNvSpPr>
            <p:nvPr/>
          </p:nvSpPr>
          <p:spPr bwMode="auto">
            <a:xfrm>
              <a:off x="6186488" y="3857625"/>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h</a:t>
              </a:r>
            </a:p>
          </p:txBody>
        </p:sp>
        <p:sp>
          <p:nvSpPr>
            <p:cNvPr id="8283" name="Rectangle 54"/>
            <p:cNvSpPr>
              <a:spLocks noChangeArrowheads="1"/>
            </p:cNvSpPr>
            <p:nvPr/>
          </p:nvSpPr>
          <p:spPr bwMode="auto">
            <a:xfrm>
              <a:off x="6643688" y="3857625"/>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e</a:t>
              </a:r>
            </a:p>
          </p:txBody>
        </p:sp>
        <p:sp>
          <p:nvSpPr>
            <p:cNvPr id="8284" name="Rectangle 55"/>
            <p:cNvSpPr>
              <a:spLocks noChangeArrowheads="1"/>
            </p:cNvSpPr>
            <p:nvPr/>
          </p:nvSpPr>
          <p:spPr bwMode="auto">
            <a:xfrm>
              <a:off x="5791200" y="4222750"/>
              <a:ext cx="395288"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.3</a:t>
              </a:r>
            </a:p>
          </p:txBody>
        </p:sp>
        <p:sp>
          <p:nvSpPr>
            <p:cNvPr id="8285" name="Rectangle 56"/>
            <p:cNvSpPr>
              <a:spLocks noChangeArrowheads="1"/>
            </p:cNvSpPr>
            <p:nvPr/>
          </p:nvSpPr>
          <p:spPr bwMode="auto">
            <a:xfrm>
              <a:off x="6186488" y="4222750"/>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.4</a:t>
              </a:r>
            </a:p>
          </p:txBody>
        </p:sp>
        <p:sp>
          <p:nvSpPr>
            <p:cNvPr id="8286" name="Rectangle 57"/>
            <p:cNvSpPr>
              <a:spLocks noChangeArrowheads="1"/>
            </p:cNvSpPr>
            <p:nvPr/>
          </p:nvSpPr>
          <p:spPr bwMode="auto">
            <a:xfrm>
              <a:off x="6643688" y="4222750"/>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87" name="Rectangle 58"/>
            <p:cNvSpPr>
              <a:spLocks noChangeArrowheads="1"/>
            </p:cNvSpPr>
            <p:nvPr/>
          </p:nvSpPr>
          <p:spPr bwMode="auto">
            <a:xfrm>
              <a:off x="5791200" y="4576763"/>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88" name="Rectangle 59"/>
            <p:cNvSpPr>
              <a:spLocks noChangeArrowheads="1"/>
            </p:cNvSpPr>
            <p:nvPr/>
          </p:nvSpPr>
          <p:spPr bwMode="auto">
            <a:xfrm>
              <a:off x="6186488" y="4576763"/>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89" name="Rectangle 60"/>
            <p:cNvSpPr>
              <a:spLocks noChangeArrowheads="1"/>
            </p:cNvSpPr>
            <p:nvPr/>
          </p:nvSpPr>
          <p:spPr bwMode="auto">
            <a:xfrm>
              <a:off x="6643688" y="4576763"/>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0" name="Rectangle 61"/>
            <p:cNvSpPr>
              <a:spLocks noChangeArrowheads="1"/>
            </p:cNvSpPr>
            <p:nvPr/>
          </p:nvSpPr>
          <p:spPr bwMode="auto">
            <a:xfrm>
              <a:off x="5791200" y="4941888"/>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1" name="Rectangle 62"/>
            <p:cNvSpPr>
              <a:spLocks noChangeArrowheads="1"/>
            </p:cNvSpPr>
            <p:nvPr/>
          </p:nvSpPr>
          <p:spPr bwMode="auto">
            <a:xfrm>
              <a:off x="6186488" y="4941888"/>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2" name="Rectangle 63"/>
            <p:cNvSpPr>
              <a:spLocks noChangeArrowheads="1"/>
            </p:cNvSpPr>
            <p:nvPr/>
          </p:nvSpPr>
          <p:spPr bwMode="auto">
            <a:xfrm>
              <a:off x="6643688" y="4941888"/>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3" name="Rectangle 64"/>
            <p:cNvSpPr>
              <a:spLocks noChangeArrowheads="1"/>
            </p:cNvSpPr>
            <p:nvPr/>
          </p:nvSpPr>
          <p:spPr bwMode="auto">
            <a:xfrm>
              <a:off x="5791200" y="5305425"/>
              <a:ext cx="395288"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.6</a:t>
              </a:r>
            </a:p>
          </p:txBody>
        </p:sp>
        <p:sp>
          <p:nvSpPr>
            <p:cNvPr id="8294" name="Rectangle 65"/>
            <p:cNvSpPr>
              <a:spLocks noChangeArrowheads="1"/>
            </p:cNvSpPr>
            <p:nvPr/>
          </p:nvSpPr>
          <p:spPr bwMode="auto">
            <a:xfrm>
              <a:off x="6186488" y="5305425"/>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5" name="Rectangle 66"/>
            <p:cNvSpPr>
              <a:spLocks noChangeArrowheads="1"/>
            </p:cNvSpPr>
            <p:nvPr/>
          </p:nvSpPr>
          <p:spPr bwMode="auto">
            <a:xfrm>
              <a:off x="6643688" y="5305425"/>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6" name="Rectangle 67"/>
            <p:cNvSpPr>
              <a:spLocks noChangeArrowheads="1"/>
            </p:cNvSpPr>
            <p:nvPr/>
          </p:nvSpPr>
          <p:spPr bwMode="auto">
            <a:xfrm>
              <a:off x="5791200" y="5659438"/>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7" name="Rectangle 68"/>
            <p:cNvSpPr>
              <a:spLocks noChangeArrowheads="1"/>
            </p:cNvSpPr>
            <p:nvPr/>
          </p:nvSpPr>
          <p:spPr bwMode="auto">
            <a:xfrm>
              <a:off x="6186488" y="5659438"/>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298" name="Rectangle 69"/>
            <p:cNvSpPr>
              <a:spLocks noChangeArrowheads="1"/>
            </p:cNvSpPr>
            <p:nvPr/>
          </p:nvSpPr>
          <p:spPr bwMode="auto">
            <a:xfrm>
              <a:off x="6643688" y="5659438"/>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1</a:t>
              </a:r>
            </a:p>
          </p:txBody>
        </p:sp>
        <p:sp>
          <p:nvSpPr>
            <p:cNvPr id="8299" name="Rectangle 70"/>
            <p:cNvSpPr>
              <a:spLocks noChangeArrowheads="1"/>
            </p:cNvSpPr>
            <p:nvPr/>
          </p:nvSpPr>
          <p:spPr bwMode="auto">
            <a:xfrm>
              <a:off x="5791200" y="6024563"/>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300" name="Rectangle 71"/>
            <p:cNvSpPr>
              <a:spLocks noChangeArrowheads="1"/>
            </p:cNvSpPr>
            <p:nvPr/>
          </p:nvSpPr>
          <p:spPr bwMode="auto">
            <a:xfrm>
              <a:off x="6186488" y="6024563"/>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8301" name="Rectangle 72"/>
            <p:cNvSpPr>
              <a:spLocks noChangeArrowheads="1"/>
            </p:cNvSpPr>
            <p:nvPr/>
          </p:nvSpPr>
          <p:spPr bwMode="auto">
            <a:xfrm>
              <a:off x="6643688" y="6024563"/>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graphicFrame>
          <p:nvGraphicFramePr>
            <p:cNvPr id="8194" name="Object 73"/>
            <p:cNvGraphicFramePr>
              <a:graphicFrameLocks noChangeAspect="1"/>
            </p:cNvGraphicFramePr>
            <p:nvPr/>
          </p:nvGraphicFramePr>
          <p:xfrm>
            <a:off x="5513388" y="3400425"/>
            <a:ext cx="620712" cy="377825"/>
          </p:xfrm>
          <a:graphic>
            <a:graphicData uri="http://schemas.openxmlformats.org/presentationml/2006/ole">
              <p:oleObj spid="_x0000_s945189" name="Equation" r:id="rId4" imgW="291960" imgH="177480" progId="Equation.3">
                <p:embed/>
              </p:oleObj>
            </a:graphicData>
          </a:graphic>
        </p:graphicFrame>
        <p:graphicFrame>
          <p:nvGraphicFramePr>
            <p:cNvPr id="8195" name="Object 74"/>
            <p:cNvGraphicFramePr>
              <a:graphicFrameLocks noChangeAspect="1"/>
            </p:cNvGraphicFramePr>
            <p:nvPr/>
          </p:nvGraphicFramePr>
          <p:xfrm>
            <a:off x="3608388" y="5153025"/>
            <a:ext cx="350837" cy="377825"/>
          </p:xfrm>
          <a:graphic>
            <a:graphicData uri="http://schemas.openxmlformats.org/presentationml/2006/ole">
              <p:oleObj spid="_x0000_s945190" name="Equation" r:id="rId5" imgW="164880" imgH="177480" progId="Equation.3">
                <p:embed/>
              </p:oleObj>
            </a:graphicData>
          </a:graphic>
        </p:graphicFrame>
      </p:grpSp>
      <p:sp>
        <p:nvSpPr>
          <p:cNvPr id="8236" name="Rectangle 14"/>
          <p:cNvSpPr>
            <a:spLocks noChangeArrowheads="1"/>
          </p:cNvSpPr>
          <p:nvPr/>
        </p:nvSpPr>
        <p:spPr bwMode="auto">
          <a:xfrm>
            <a:off x="0" y="857577"/>
            <a:ext cx="6470041" cy="523220"/>
          </a:xfrm>
          <a:prstGeom prst="rect">
            <a:avLst/>
          </a:prstGeom>
          <a:noFill/>
          <a:ln w="9525">
            <a:noFill/>
            <a:miter lim="800000"/>
            <a:headEnd/>
            <a:tailEnd/>
          </a:ln>
        </p:spPr>
        <p:txBody>
          <a:bodyPr wrap="none" anchor="ctr">
            <a:spAutoFit/>
          </a:bodyPr>
          <a:lstStyle/>
          <a:p>
            <a:r>
              <a:rPr lang="de-DE" dirty="0">
                <a:solidFill>
                  <a:srgbClr val="000000"/>
                </a:solidFill>
                <a:latin typeface="Arial Unicode MS" pitchFamily="34" charset="-128"/>
                <a:ea typeface="Arial Unicode MS" pitchFamily="34" charset="-128"/>
                <a:cs typeface="Arial Unicode MS" pitchFamily="34" charset="-128"/>
              </a:rPr>
              <a:t>Domain of variable S</a:t>
            </a:r>
            <a:r>
              <a:rPr lang="de-DE" baseline="-25000" dirty="0">
                <a:solidFill>
                  <a:srgbClr val="000000"/>
                </a:solidFill>
                <a:latin typeface="Arial Unicode MS" pitchFamily="34" charset="-128"/>
                <a:ea typeface="Arial Unicode MS" pitchFamily="34" charset="-128"/>
                <a:cs typeface="Arial Unicode MS" pitchFamily="34" charset="-128"/>
              </a:rPr>
              <a:t>i</a:t>
            </a:r>
            <a:r>
              <a:rPr lang="de-DE" dirty="0">
                <a:solidFill>
                  <a:srgbClr val="000000"/>
                </a:solidFill>
                <a:latin typeface="Arial Unicode MS" pitchFamily="34" charset="-128"/>
                <a:ea typeface="Arial Unicode MS" pitchFamily="34" charset="-128"/>
                <a:cs typeface="Arial Unicode MS" pitchFamily="34" charset="-128"/>
              </a:rPr>
              <a:t> is {t , </a:t>
            </a:r>
            <a:r>
              <a:rPr lang="de-DE" dirty="0" smtClean="0">
                <a:solidFill>
                  <a:srgbClr val="000000"/>
                </a:solidFill>
                <a:latin typeface="Arial Unicode MS" pitchFamily="34" charset="-128"/>
                <a:ea typeface="Arial Unicode MS" pitchFamily="34" charset="-128"/>
                <a:cs typeface="Arial Unicode MS" pitchFamily="34" charset="-128"/>
              </a:rPr>
              <a:t>q, </a:t>
            </a:r>
            <a:r>
              <a:rPr lang="de-DE" dirty="0">
                <a:solidFill>
                  <a:srgbClr val="000000"/>
                </a:solidFill>
                <a:latin typeface="Arial Unicode MS" pitchFamily="34" charset="-128"/>
                <a:ea typeface="Arial Unicode MS" pitchFamily="34" charset="-128"/>
                <a:cs typeface="Arial Unicode MS" pitchFamily="34" charset="-128"/>
              </a:rPr>
              <a:t>p, a, h, e}</a:t>
            </a:r>
          </a:p>
        </p:txBody>
      </p:sp>
      <p:sp>
        <p:nvSpPr>
          <p:cNvPr id="6206" name="Rectangle 6"/>
          <p:cNvSpPr>
            <a:spLocks noChangeArrowheads="1"/>
          </p:cNvSpPr>
          <p:nvPr/>
        </p:nvSpPr>
        <p:spPr bwMode="auto">
          <a:xfrm>
            <a:off x="285750" y="1357313"/>
            <a:ext cx="5072063" cy="1143000"/>
          </a:xfrm>
          <a:prstGeom prst="rect">
            <a:avLst/>
          </a:prstGeom>
          <a:noFill/>
          <a:ln w="9525">
            <a:noFill/>
            <a:miter lim="800000"/>
            <a:headEnd/>
            <a:tailEnd/>
          </a:ln>
        </p:spPr>
        <p:txBody>
          <a:bodyPr/>
          <a:lstStyle/>
          <a:p>
            <a:pPr marL="342900" indent="-342900">
              <a:spcBef>
                <a:spcPct val="20000"/>
              </a:spcBef>
            </a:pPr>
            <a:r>
              <a:rPr lang="en-US">
                <a:solidFill>
                  <a:srgbClr val="000000"/>
                </a:solidFill>
                <a:latin typeface="Arial Unicode MS" pitchFamily="34" charset="-128"/>
              </a:rPr>
              <a:t>We only need to specify…</a:t>
            </a:r>
            <a:r>
              <a:rPr lang="en-US" i="1">
                <a:solidFill>
                  <a:srgbClr val="000000"/>
                </a:solidFill>
                <a:latin typeface="Arial Unicode MS" pitchFamily="34" charset="-128"/>
              </a:rPr>
              <a:t>             </a:t>
            </a:r>
            <a:endParaRPr lang="en-US">
              <a:solidFill>
                <a:srgbClr val="000000"/>
              </a:solidFill>
              <a:latin typeface="Arial Unicode MS" pitchFamily="34" charset="-128"/>
            </a:endParaRPr>
          </a:p>
        </p:txBody>
      </p:sp>
      <p:grpSp>
        <p:nvGrpSpPr>
          <p:cNvPr id="3" name="Group 72"/>
          <p:cNvGrpSpPr>
            <a:grpSpLocks/>
          </p:cNvGrpSpPr>
          <p:nvPr/>
        </p:nvGrpSpPr>
        <p:grpSpPr bwMode="auto">
          <a:xfrm>
            <a:off x="6286500" y="1365250"/>
            <a:ext cx="1559470" cy="2138363"/>
            <a:chOff x="6286500" y="1365250"/>
            <a:chExt cx="1559470" cy="2138363"/>
          </a:xfrm>
        </p:grpSpPr>
        <p:sp>
          <p:nvSpPr>
            <p:cNvPr id="8242" name="Rectangle 9"/>
            <p:cNvSpPr>
              <a:spLocks noChangeArrowheads="1"/>
            </p:cNvSpPr>
            <p:nvPr/>
          </p:nvSpPr>
          <p:spPr bwMode="auto">
            <a:xfrm>
              <a:off x="6289675" y="1365250"/>
              <a:ext cx="423863" cy="360363"/>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t</a:t>
              </a:r>
            </a:p>
          </p:txBody>
        </p:sp>
        <p:sp>
          <p:nvSpPr>
            <p:cNvPr id="8243" name="Rectangle 10"/>
            <p:cNvSpPr>
              <a:spLocks noChangeArrowheads="1"/>
            </p:cNvSpPr>
            <p:nvPr/>
          </p:nvSpPr>
          <p:spPr bwMode="auto">
            <a:xfrm>
              <a:off x="6289675" y="1719263"/>
              <a:ext cx="423863" cy="360362"/>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q</a:t>
              </a:r>
            </a:p>
          </p:txBody>
        </p:sp>
        <p:sp>
          <p:nvSpPr>
            <p:cNvPr id="8244" name="Rectangle 12"/>
            <p:cNvSpPr>
              <a:spLocks noChangeArrowheads="1"/>
            </p:cNvSpPr>
            <p:nvPr/>
          </p:nvSpPr>
          <p:spPr bwMode="auto">
            <a:xfrm>
              <a:off x="6715125" y="1365250"/>
              <a:ext cx="1079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Unicode MS" pitchFamily="34" charset="-128"/>
                  <a:ea typeface="Arial Unicode MS" pitchFamily="34" charset="-128"/>
                  <a:cs typeface="Arial Unicode MS" pitchFamily="34" charset="-128"/>
                </a:rPr>
                <a:t>.6</a:t>
              </a: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8245" name="Rectangle 13"/>
            <p:cNvSpPr>
              <a:spLocks noChangeArrowheads="1"/>
            </p:cNvSpPr>
            <p:nvPr/>
          </p:nvSpPr>
          <p:spPr bwMode="auto">
            <a:xfrm>
              <a:off x="6715125" y="1719263"/>
              <a:ext cx="1079500" cy="360362"/>
            </a:xfrm>
            <a:prstGeom prst="rect">
              <a:avLst/>
            </a:prstGeom>
            <a:noFill/>
            <a:ln w="9525">
              <a:solidFill>
                <a:schemeClr val="tx1"/>
              </a:solidFill>
              <a:miter lim="800000"/>
              <a:headEnd/>
              <a:tailEnd/>
            </a:ln>
          </p:spPr>
          <p:txBody>
            <a:bodyPr wrap="none" anchor="ctr"/>
            <a:lstStyle/>
            <a:p>
              <a:pPr algn="ctr"/>
              <a:r>
                <a:rPr lang="de-DE" sz="2000" dirty="0">
                  <a:solidFill>
                    <a:srgbClr val="000000"/>
                  </a:solidFill>
                  <a:latin typeface="Arial Unicode MS" pitchFamily="34" charset="-128"/>
                  <a:ea typeface="Arial Unicode MS" pitchFamily="34" charset="-128"/>
                  <a:cs typeface="Arial Unicode MS" pitchFamily="34" charset="-128"/>
                </a:rPr>
                <a:t>.4</a:t>
              </a:r>
              <a:endParaRPr lang="el-GR" sz="2000" dirty="0">
                <a:solidFill>
                  <a:srgbClr val="000000"/>
                </a:solidFill>
                <a:latin typeface="Arial Unicode MS" pitchFamily="34" charset="-128"/>
                <a:ea typeface="Arial Unicode MS" pitchFamily="34" charset="-128"/>
                <a:cs typeface="Arial Unicode MS" pitchFamily="34" charset="-128"/>
              </a:endParaRPr>
            </a:p>
          </p:txBody>
        </p:sp>
        <p:sp>
          <p:nvSpPr>
            <p:cNvPr id="8246" name="Rectangle 26"/>
            <p:cNvSpPr>
              <a:spLocks noChangeArrowheads="1"/>
            </p:cNvSpPr>
            <p:nvPr/>
          </p:nvSpPr>
          <p:spPr bwMode="auto">
            <a:xfrm>
              <a:off x="6286500" y="2065338"/>
              <a:ext cx="428625" cy="35083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p</a:t>
              </a:r>
            </a:p>
          </p:txBody>
        </p:sp>
        <p:sp>
          <p:nvSpPr>
            <p:cNvPr id="8247" name="Rectangle 40"/>
            <p:cNvSpPr>
              <a:spLocks noChangeArrowheads="1"/>
            </p:cNvSpPr>
            <p:nvPr/>
          </p:nvSpPr>
          <p:spPr bwMode="auto">
            <a:xfrm>
              <a:off x="6286500" y="2428875"/>
              <a:ext cx="428625" cy="350838"/>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a</a:t>
              </a:r>
            </a:p>
          </p:txBody>
        </p:sp>
        <p:sp>
          <p:nvSpPr>
            <p:cNvPr id="8248" name="Rectangle 41"/>
            <p:cNvSpPr>
              <a:spLocks noChangeArrowheads="1"/>
            </p:cNvSpPr>
            <p:nvPr/>
          </p:nvSpPr>
          <p:spPr bwMode="auto">
            <a:xfrm>
              <a:off x="6286500" y="2782888"/>
              <a:ext cx="428625" cy="35083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h</a:t>
              </a:r>
            </a:p>
          </p:txBody>
        </p:sp>
        <p:sp>
          <p:nvSpPr>
            <p:cNvPr id="8249" name="Rectangle 42"/>
            <p:cNvSpPr>
              <a:spLocks noChangeArrowheads="1"/>
            </p:cNvSpPr>
            <p:nvPr/>
          </p:nvSpPr>
          <p:spPr bwMode="auto">
            <a:xfrm>
              <a:off x="6286500" y="3148013"/>
              <a:ext cx="428625" cy="35083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e</a:t>
              </a:r>
            </a:p>
          </p:txBody>
        </p:sp>
        <p:sp>
          <p:nvSpPr>
            <p:cNvPr id="8250" name="Rectangle 13"/>
            <p:cNvSpPr>
              <a:spLocks noChangeArrowheads="1"/>
            </p:cNvSpPr>
            <p:nvPr/>
          </p:nvSpPr>
          <p:spPr bwMode="auto">
            <a:xfrm>
              <a:off x="6715125" y="2071688"/>
              <a:ext cx="1079500" cy="360362"/>
            </a:xfrm>
            <a:prstGeom prst="rect">
              <a:avLst/>
            </a:prstGeom>
            <a:noFill/>
            <a:ln w="9525">
              <a:solidFill>
                <a:schemeClr val="tx1"/>
              </a:solidFill>
              <a:miter lim="800000"/>
              <a:headEnd/>
              <a:tailEnd/>
            </a:ln>
          </p:spPr>
          <p:txBody>
            <a:bodyPr wrap="none" anchor="ctr"/>
            <a:lstStyle/>
            <a:p>
              <a:pPr algn="ct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8251" name="Rectangle 13"/>
            <p:cNvSpPr>
              <a:spLocks noChangeArrowheads="1"/>
            </p:cNvSpPr>
            <p:nvPr/>
          </p:nvSpPr>
          <p:spPr bwMode="auto">
            <a:xfrm>
              <a:off x="6715125" y="2428875"/>
              <a:ext cx="1079500" cy="360363"/>
            </a:xfrm>
            <a:prstGeom prst="rect">
              <a:avLst/>
            </a:prstGeom>
            <a:noFill/>
            <a:ln w="9525">
              <a:solidFill>
                <a:schemeClr val="tx1"/>
              </a:solidFill>
              <a:miter lim="800000"/>
              <a:headEnd/>
              <a:tailEnd/>
            </a:ln>
          </p:spPr>
          <p:txBody>
            <a:bodyPr wrap="none" anchor="ctr"/>
            <a:lstStyle/>
            <a:p>
              <a:pPr algn="ct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8252" name="Rectangle 13"/>
            <p:cNvSpPr>
              <a:spLocks noChangeArrowheads="1"/>
            </p:cNvSpPr>
            <p:nvPr/>
          </p:nvSpPr>
          <p:spPr bwMode="auto">
            <a:xfrm>
              <a:off x="6715125" y="2786063"/>
              <a:ext cx="1079500" cy="360362"/>
            </a:xfrm>
            <a:prstGeom prst="rect">
              <a:avLst/>
            </a:prstGeom>
            <a:noFill/>
            <a:ln w="9525">
              <a:solidFill>
                <a:schemeClr val="tx1"/>
              </a:solidFill>
              <a:miter lim="800000"/>
              <a:headEnd/>
              <a:tailEnd/>
            </a:ln>
          </p:spPr>
          <p:txBody>
            <a:bodyPr wrap="none" anchor="ctr"/>
            <a:lstStyle/>
            <a:p>
              <a:pPr algn="ct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8253" name="Rectangle 13"/>
            <p:cNvSpPr>
              <a:spLocks noChangeArrowheads="1"/>
            </p:cNvSpPr>
            <p:nvPr/>
          </p:nvSpPr>
          <p:spPr bwMode="auto">
            <a:xfrm>
              <a:off x="6715125" y="3143250"/>
              <a:ext cx="1079500" cy="360363"/>
            </a:xfrm>
            <a:prstGeom prst="rect">
              <a:avLst/>
            </a:prstGeom>
            <a:noFill/>
            <a:ln w="9525">
              <a:solidFill>
                <a:schemeClr val="tx1"/>
              </a:solidFill>
              <a:miter lim="800000"/>
              <a:headEnd/>
              <a:tailEnd/>
            </a:ln>
          </p:spPr>
          <p:txBody>
            <a:bodyPr wrap="none" anchor="ctr"/>
            <a:lstStyle/>
            <a:p>
              <a:pPr algn="ct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76" name="Rectangle 13"/>
            <p:cNvSpPr>
              <a:spLocks noChangeArrowheads="1"/>
            </p:cNvSpPr>
            <p:nvPr/>
          </p:nvSpPr>
          <p:spPr bwMode="auto">
            <a:xfrm>
              <a:off x="6732240" y="2060848"/>
              <a:ext cx="1079500" cy="360362"/>
            </a:xfrm>
            <a:prstGeom prst="rect">
              <a:avLst/>
            </a:prstGeom>
            <a:noFill/>
            <a:ln w="9525">
              <a:solidFill>
                <a:schemeClr val="tx1"/>
              </a:solidFill>
              <a:miter lim="800000"/>
              <a:headEnd/>
              <a:tailEnd/>
            </a:ln>
          </p:spPr>
          <p:txBody>
            <a:bodyPr wrap="none" anchor="ctr"/>
            <a:lstStyle/>
            <a:p>
              <a:pPr algn="ctr"/>
              <a:r>
                <a:rPr lang="de-DE" sz="2000" dirty="0" smtClean="0">
                  <a:solidFill>
                    <a:srgbClr val="000000"/>
                  </a:solidFill>
                  <a:latin typeface="Arial Unicode MS" pitchFamily="34" charset="-128"/>
                  <a:ea typeface="Arial Unicode MS" pitchFamily="34" charset="-128"/>
                  <a:cs typeface="Arial Unicode MS" pitchFamily="34" charset="-128"/>
                </a:rPr>
                <a:t>0</a:t>
              </a:r>
              <a:endParaRPr lang="el-GR" sz="2000" dirty="0">
                <a:solidFill>
                  <a:srgbClr val="000000"/>
                </a:solidFill>
                <a:latin typeface="Arial Unicode MS" pitchFamily="34" charset="-128"/>
                <a:ea typeface="Arial Unicode MS" pitchFamily="34" charset="-128"/>
                <a:cs typeface="Arial Unicode MS" pitchFamily="34" charset="-128"/>
              </a:endParaRPr>
            </a:p>
          </p:txBody>
        </p:sp>
        <p:sp>
          <p:nvSpPr>
            <p:cNvPr id="77" name="Rectangle 13"/>
            <p:cNvSpPr>
              <a:spLocks noChangeArrowheads="1"/>
            </p:cNvSpPr>
            <p:nvPr/>
          </p:nvSpPr>
          <p:spPr bwMode="auto">
            <a:xfrm>
              <a:off x="6749355" y="2402433"/>
              <a:ext cx="1079500" cy="360362"/>
            </a:xfrm>
            <a:prstGeom prst="rect">
              <a:avLst/>
            </a:prstGeom>
            <a:noFill/>
            <a:ln w="9525">
              <a:solidFill>
                <a:schemeClr val="tx1"/>
              </a:solidFill>
              <a:miter lim="800000"/>
              <a:headEnd/>
              <a:tailEnd/>
            </a:ln>
          </p:spPr>
          <p:txBody>
            <a:bodyPr wrap="none" anchor="ctr"/>
            <a:lstStyle/>
            <a:p>
              <a:pPr algn="ctr"/>
              <a:r>
                <a:rPr lang="de-DE" sz="2000" dirty="0" smtClean="0">
                  <a:solidFill>
                    <a:srgbClr val="000000"/>
                  </a:solidFill>
                  <a:latin typeface="Arial Unicode MS" pitchFamily="34" charset="-128"/>
                  <a:ea typeface="Arial Unicode MS" pitchFamily="34" charset="-128"/>
                  <a:cs typeface="Arial Unicode MS" pitchFamily="34" charset="-128"/>
                </a:rPr>
                <a:t>0</a:t>
              </a:r>
              <a:endParaRPr lang="el-GR" sz="2000" dirty="0">
                <a:solidFill>
                  <a:srgbClr val="000000"/>
                </a:solidFill>
                <a:latin typeface="Arial Unicode MS" pitchFamily="34" charset="-128"/>
                <a:ea typeface="Arial Unicode MS" pitchFamily="34" charset="-128"/>
                <a:cs typeface="Arial Unicode MS" pitchFamily="34" charset="-128"/>
              </a:endParaRPr>
            </a:p>
          </p:txBody>
        </p:sp>
        <p:sp>
          <p:nvSpPr>
            <p:cNvPr id="78" name="Rectangle 13"/>
            <p:cNvSpPr>
              <a:spLocks noChangeArrowheads="1"/>
            </p:cNvSpPr>
            <p:nvPr/>
          </p:nvSpPr>
          <p:spPr bwMode="auto">
            <a:xfrm>
              <a:off x="6766470" y="2744018"/>
              <a:ext cx="1079500" cy="360362"/>
            </a:xfrm>
            <a:prstGeom prst="rect">
              <a:avLst/>
            </a:prstGeom>
            <a:noFill/>
            <a:ln w="9525">
              <a:solidFill>
                <a:schemeClr val="tx1"/>
              </a:solidFill>
              <a:miter lim="800000"/>
              <a:headEnd/>
              <a:tailEnd/>
            </a:ln>
          </p:spPr>
          <p:txBody>
            <a:bodyPr wrap="none" anchor="ctr"/>
            <a:lstStyle/>
            <a:p>
              <a:pPr algn="ctr"/>
              <a:r>
                <a:rPr lang="de-DE" sz="2000" dirty="0" smtClean="0">
                  <a:solidFill>
                    <a:srgbClr val="000000"/>
                  </a:solidFill>
                  <a:latin typeface="Arial Unicode MS" pitchFamily="34" charset="-128"/>
                  <a:ea typeface="Arial Unicode MS" pitchFamily="34" charset="-128"/>
                  <a:cs typeface="Arial Unicode MS" pitchFamily="34" charset="-128"/>
                </a:rPr>
                <a:t>0</a:t>
              </a:r>
              <a:endParaRPr lang="el-GR" sz="2000" dirty="0">
                <a:solidFill>
                  <a:srgbClr val="000000"/>
                </a:solidFill>
                <a:latin typeface="Arial Unicode MS" pitchFamily="34" charset="-128"/>
                <a:ea typeface="Arial Unicode MS" pitchFamily="34" charset="-128"/>
                <a:cs typeface="Arial Unicode MS" pitchFamily="34" charset="-128"/>
              </a:endParaRPr>
            </a:p>
          </p:txBody>
        </p:sp>
        <p:sp>
          <p:nvSpPr>
            <p:cNvPr id="79" name="Rectangle 13"/>
            <p:cNvSpPr>
              <a:spLocks noChangeArrowheads="1"/>
            </p:cNvSpPr>
            <p:nvPr/>
          </p:nvSpPr>
          <p:spPr bwMode="auto">
            <a:xfrm>
              <a:off x="6732240" y="3140968"/>
              <a:ext cx="1079500" cy="360362"/>
            </a:xfrm>
            <a:prstGeom prst="rect">
              <a:avLst/>
            </a:prstGeom>
            <a:noFill/>
            <a:ln w="9525">
              <a:solidFill>
                <a:schemeClr val="tx1"/>
              </a:solidFill>
              <a:miter lim="800000"/>
              <a:headEnd/>
              <a:tailEnd/>
            </a:ln>
          </p:spPr>
          <p:txBody>
            <a:bodyPr wrap="none" anchor="ctr"/>
            <a:lstStyle/>
            <a:p>
              <a:pPr algn="ctr"/>
              <a:r>
                <a:rPr lang="de-DE" sz="2000" dirty="0" smtClean="0">
                  <a:solidFill>
                    <a:srgbClr val="000000"/>
                  </a:solidFill>
                  <a:latin typeface="Arial Unicode MS" pitchFamily="34" charset="-128"/>
                  <a:ea typeface="Arial Unicode MS" pitchFamily="34" charset="-128"/>
                  <a:cs typeface="Arial Unicode MS" pitchFamily="34" charset="-128"/>
                </a:rPr>
                <a:t>0</a:t>
              </a:r>
              <a:endParaRPr lang="el-GR" sz="2000" dirty="0">
                <a:solidFill>
                  <a:srgbClr val="000000"/>
                </a:solidFill>
                <a:latin typeface="Arial Unicode MS" pitchFamily="34" charset="-128"/>
                <a:ea typeface="Arial Unicode MS" pitchFamily="34" charset="-128"/>
                <a:cs typeface="Arial Unicode MS" pitchFamily="34" charset="-128"/>
              </a:endParaRPr>
            </a:p>
          </p:txBody>
        </p:sp>
      </p:grpSp>
      <p:sp>
        <p:nvSpPr>
          <p:cNvPr id="6215" name="Rectangle 5"/>
          <p:cNvSpPr>
            <a:spLocks noChangeArrowheads="1"/>
          </p:cNvSpPr>
          <p:nvPr/>
        </p:nvSpPr>
        <p:spPr bwMode="auto">
          <a:xfrm>
            <a:off x="0" y="3286125"/>
            <a:ext cx="3965575" cy="461963"/>
          </a:xfrm>
          <a:prstGeom prst="rect">
            <a:avLst/>
          </a:prstGeom>
          <a:noFill/>
          <a:ln w="9525">
            <a:noFill/>
            <a:miter lim="800000"/>
            <a:headEnd/>
            <a:tailEnd/>
          </a:ln>
        </p:spPr>
        <p:txBody>
          <a:bodyPr wrap="none" anchor="ctr">
            <a:spAutoFit/>
          </a:bodyPr>
          <a:lstStyle/>
          <a:p>
            <a:r>
              <a:rPr lang="de-DE" sz="2400">
                <a:solidFill>
                  <a:srgbClr val="000066"/>
                </a:solidFill>
                <a:latin typeface="Arial Unicode MS" pitchFamily="34" charset="-128"/>
                <a:ea typeface="Arial Unicode MS" pitchFamily="34" charset="-128"/>
                <a:cs typeface="Arial Unicode MS" pitchFamily="34" charset="-128"/>
              </a:rPr>
              <a:t>Stochastic Transition Matrix</a:t>
            </a:r>
            <a:endParaRPr lang="el-GR" sz="2400">
              <a:solidFill>
                <a:srgbClr val="000066"/>
              </a:solidFill>
              <a:latin typeface="Arial Unicode MS" pitchFamily="34" charset="-128"/>
              <a:ea typeface="Arial Unicode MS" pitchFamily="34" charset="-128"/>
              <a:cs typeface="Arial Unicode MS" pitchFamily="34" charset="-128"/>
            </a:endParaRPr>
          </a:p>
        </p:txBody>
      </p:sp>
      <p:sp>
        <p:nvSpPr>
          <p:cNvPr id="6216" name="Rectangle 90"/>
          <p:cNvSpPr>
            <a:spLocks noChangeArrowheads="1"/>
          </p:cNvSpPr>
          <p:nvPr/>
        </p:nvSpPr>
        <p:spPr bwMode="auto">
          <a:xfrm>
            <a:off x="4748213" y="1843088"/>
            <a:ext cx="1235075" cy="523875"/>
          </a:xfrm>
          <a:prstGeom prst="rect">
            <a:avLst/>
          </a:prstGeom>
          <a:noFill/>
          <a:ln w="9525">
            <a:noFill/>
            <a:miter lim="800000"/>
            <a:headEnd/>
            <a:tailEnd/>
          </a:ln>
        </p:spPr>
        <p:txBody>
          <a:bodyPr wrap="none">
            <a:spAutoFit/>
          </a:bodyPr>
          <a:lstStyle/>
          <a:p>
            <a:r>
              <a:rPr lang="en-US" i="1">
                <a:solidFill>
                  <a:srgbClr val="000000"/>
                </a:solidFill>
                <a:latin typeface="Arial Unicode MS" pitchFamily="34" charset="-128"/>
              </a:rPr>
              <a:t>P </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0</a:t>
            </a:r>
            <a:r>
              <a:rPr lang="en-US">
                <a:solidFill>
                  <a:srgbClr val="000000"/>
                </a:solidFill>
                <a:latin typeface="Arial Unicode MS" pitchFamily="34" charset="-128"/>
              </a:rPr>
              <a:t>)</a:t>
            </a:r>
            <a:r>
              <a:rPr lang="en-US" i="1">
                <a:solidFill>
                  <a:srgbClr val="000000"/>
                </a:solidFill>
                <a:latin typeface="Arial Unicode MS" pitchFamily="34" charset="-128"/>
              </a:rPr>
              <a:t> </a:t>
            </a:r>
            <a:endParaRPr lang="en-US" b="1">
              <a:solidFill>
                <a:srgbClr val="000000"/>
              </a:solidFill>
            </a:endParaRPr>
          </a:p>
        </p:txBody>
      </p:sp>
      <p:sp>
        <p:nvSpPr>
          <p:cNvPr id="6217" name="Rectangle 91"/>
          <p:cNvSpPr>
            <a:spLocks noChangeArrowheads="1"/>
          </p:cNvSpPr>
          <p:nvPr/>
        </p:nvSpPr>
        <p:spPr bwMode="auto">
          <a:xfrm>
            <a:off x="1703388" y="3990975"/>
            <a:ext cx="1838325" cy="523875"/>
          </a:xfrm>
          <a:prstGeom prst="rect">
            <a:avLst/>
          </a:prstGeom>
          <a:noFill/>
          <a:ln w="9525">
            <a:noFill/>
            <a:miter lim="800000"/>
            <a:headEnd/>
            <a:tailEnd/>
          </a:ln>
        </p:spPr>
        <p:txBody>
          <a:bodyPr wrap="none">
            <a:spAutoFit/>
          </a:bodyPr>
          <a:lstStyle/>
          <a:p>
            <a:r>
              <a:rPr lang="en-US" i="1">
                <a:solidFill>
                  <a:srgbClr val="000000"/>
                </a:solidFill>
                <a:latin typeface="Arial Unicode MS" pitchFamily="34" charset="-128"/>
              </a:rPr>
              <a:t>P </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t+1</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a:t>
            </a:r>
            <a:r>
              <a:rPr lang="en-US">
                <a:solidFill>
                  <a:srgbClr val="000000"/>
                </a:solidFill>
                <a:latin typeface="Arial Unicode MS" pitchFamily="34" charset="-128"/>
              </a:rPr>
              <a:t>)</a:t>
            </a:r>
            <a:r>
              <a:rPr lang="en-US" i="1">
                <a:solidFill>
                  <a:srgbClr val="000000"/>
                </a:solidFill>
                <a:latin typeface="Arial Unicode MS" pitchFamily="34" charset="-128"/>
              </a:rPr>
              <a:t> </a:t>
            </a:r>
            <a:endParaRPr lang="en-US"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inkTgt spid="_x0000_s945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206" grpId="0"/>
      <p:bldP spid="6215" grpId="0"/>
      <p:bldP spid="6216" grpId="0"/>
      <p:bldP spid="62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7"/>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12" name="Slide Number Placeholder 8"/>
          <p:cNvSpPr>
            <a:spLocks noGrp="1"/>
          </p:cNvSpPr>
          <p:nvPr>
            <p:ph type="sldNum" sz="quarter" idx="12"/>
          </p:nvPr>
        </p:nvSpPr>
        <p:spPr/>
        <p:txBody>
          <a:bodyPr/>
          <a:lstStyle/>
          <a:p>
            <a:pPr>
              <a:defRPr/>
            </a:pPr>
            <a:r>
              <a:rPr lang="en-US">
                <a:solidFill>
                  <a:srgbClr val="000000"/>
                </a:solidFill>
              </a:rPr>
              <a:t>Slide </a:t>
            </a:r>
            <a:fld id="{3A4159EE-1245-435A-871A-4A41F0518126}" type="slidenum">
              <a:rPr lang="en-US">
                <a:solidFill>
                  <a:srgbClr val="000000"/>
                </a:solidFill>
              </a:rPr>
              <a:pPr>
                <a:defRPr/>
              </a:pPr>
              <a:t>23</a:t>
            </a:fld>
            <a:endParaRPr lang="en-US">
              <a:solidFill>
                <a:srgbClr val="000000"/>
              </a:solidFill>
            </a:endParaRPr>
          </a:p>
        </p:txBody>
      </p:sp>
      <p:sp>
        <p:nvSpPr>
          <p:cNvPr id="9259" name="Rectangle 2"/>
          <p:cNvSpPr>
            <a:spLocks noGrp="1" noChangeArrowheads="1"/>
          </p:cNvSpPr>
          <p:nvPr>
            <p:ph type="title" sz="quarter"/>
          </p:nvPr>
        </p:nvSpPr>
        <p:spPr>
          <a:xfrm>
            <a:off x="785813" y="0"/>
            <a:ext cx="7786687" cy="785813"/>
          </a:xfrm>
        </p:spPr>
        <p:txBody>
          <a:bodyPr/>
          <a:lstStyle/>
          <a:p>
            <a:pPr eaLnBrk="1" hangingPunct="1"/>
            <a:r>
              <a:rPr lang="de-DE" smtClean="0"/>
              <a:t>Markov-Chain: Inference</a:t>
            </a:r>
          </a:p>
        </p:txBody>
      </p:sp>
      <p:sp>
        <p:nvSpPr>
          <p:cNvPr id="9260" name="Rectangle 3"/>
          <p:cNvSpPr>
            <a:spLocks noChangeArrowheads="1"/>
          </p:cNvSpPr>
          <p:nvPr/>
        </p:nvSpPr>
        <p:spPr bwMode="auto">
          <a:xfrm>
            <a:off x="357188" y="714375"/>
            <a:ext cx="7034212" cy="519113"/>
          </a:xfrm>
          <a:prstGeom prst="rect">
            <a:avLst/>
          </a:prstGeom>
          <a:noFill/>
          <a:ln w="9525">
            <a:noFill/>
            <a:miter lim="800000"/>
            <a:headEnd/>
            <a:tailEnd/>
          </a:ln>
        </p:spPr>
        <p:txBody>
          <a:bodyPr wrap="none" anchor="ctr">
            <a:spAutoFit/>
          </a:bodyPr>
          <a:lstStyle/>
          <a:p>
            <a:r>
              <a:rPr lang="de-DE">
                <a:solidFill>
                  <a:srgbClr val="000066"/>
                </a:solidFill>
                <a:latin typeface="Arial" charset="0"/>
              </a:rPr>
              <a:t>Probability of a sequence of states S</a:t>
            </a:r>
            <a:r>
              <a:rPr lang="de-DE" baseline="-25000">
                <a:solidFill>
                  <a:srgbClr val="000066"/>
                </a:solidFill>
                <a:latin typeface="Arial" charset="0"/>
              </a:rPr>
              <a:t>0</a:t>
            </a:r>
            <a:r>
              <a:rPr lang="de-DE">
                <a:solidFill>
                  <a:srgbClr val="000066"/>
                </a:solidFill>
                <a:latin typeface="Arial" charset="0"/>
              </a:rPr>
              <a:t> … S</a:t>
            </a:r>
            <a:r>
              <a:rPr lang="de-DE" baseline="-25000">
                <a:solidFill>
                  <a:srgbClr val="000066"/>
                </a:solidFill>
                <a:latin typeface="Arial" charset="0"/>
              </a:rPr>
              <a:t>T</a:t>
            </a:r>
          </a:p>
        </p:txBody>
      </p:sp>
      <p:graphicFrame>
        <p:nvGraphicFramePr>
          <p:cNvPr id="9218" name="Object 5"/>
          <p:cNvGraphicFramePr>
            <a:graphicFrameLocks noChangeAspect="1"/>
          </p:cNvGraphicFramePr>
          <p:nvPr>
            <p:ph sz="quarter" idx="1"/>
          </p:nvPr>
        </p:nvGraphicFramePr>
        <p:xfrm>
          <a:off x="276225" y="1571625"/>
          <a:ext cx="1855788" cy="503238"/>
        </p:xfrm>
        <a:graphic>
          <a:graphicData uri="http://schemas.openxmlformats.org/presentationml/2006/ole">
            <p:oleObj spid="_x0000_s946178" name="Equation" r:id="rId4" imgW="749160" imgH="203040" progId="Equation.3">
              <p:embed/>
            </p:oleObj>
          </a:graphicData>
        </a:graphic>
      </p:graphicFrame>
      <p:graphicFrame>
        <p:nvGraphicFramePr>
          <p:cNvPr id="9219" name="Object 9"/>
          <p:cNvGraphicFramePr>
            <a:graphicFrameLocks noChangeAspect="1"/>
          </p:cNvGraphicFramePr>
          <p:nvPr/>
        </p:nvGraphicFramePr>
        <p:xfrm>
          <a:off x="285750" y="4214813"/>
          <a:ext cx="1760538" cy="506412"/>
        </p:xfrm>
        <a:graphic>
          <a:graphicData uri="http://schemas.openxmlformats.org/presentationml/2006/ole">
            <p:oleObj spid="_x0000_s946179" name="Equation" r:id="rId5" imgW="711000" imgH="203040" progId="Equation.3">
              <p:embed/>
            </p:oleObj>
          </a:graphicData>
        </a:graphic>
      </p:graphicFrame>
      <p:sp>
        <p:nvSpPr>
          <p:cNvPr id="9261" name="Rectangle 10"/>
          <p:cNvSpPr>
            <a:spLocks noChangeArrowheads="1"/>
          </p:cNvSpPr>
          <p:nvPr/>
        </p:nvSpPr>
        <p:spPr bwMode="auto">
          <a:xfrm>
            <a:off x="214313" y="3643313"/>
            <a:ext cx="2133600" cy="609600"/>
          </a:xfrm>
          <a:prstGeom prst="rect">
            <a:avLst/>
          </a:prstGeom>
          <a:noFill/>
          <a:ln w="9525">
            <a:noFill/>
            <a:miter lim="800000"/>
            <a:headEnd/>
            <a:tailEnd/>
          </a:ln>
        </p:spPr>
        <p:txBody>
          <a:bodyPr/>
          <a:lstStyle/>
          <a:p>
            <a:pPr marL="342900" indent="-342900" algn="ctr">
              <a:spcBef>
                <a:spcPct val="20000"/>
              </a:spcBef>
            </a:pPr>
            <a:r>
              <a:rPr lang="en-US" b="1" i="1">
                <a:solidFill>
                  <a:srgbClr val="3333CC"/>
                </a:solidFill>
                <a:latin typeface="Arial Unicode MS" pitchFamily="34" charset="-128"/>
              </a:rPr>
              <a:t>Example:</a:t>
            </a:r>
          </a:p>
        </p:txBody>
      </p:sp>
      <p:grpSp>
        <p:nvGrpSpPr>
          <p:cNvPr id="2" name="Group 74"/>
          <p:cNvGrpSpPr>
            <a:grpSpLocks/>
          </p:cNvGrpSpPr>
          <p:nvPr/>
        </p:nvGrpSpPr>
        <p:grpSpPr bwMode="auto">
          <a:xfrm>
            <a:off x="4000500" y="3357563"/>
            <a:ext cx="1143000" cy="1503362"/>
            <a:chOff x="5104399" y="3071810"/>
            <a:chExt cx="1143008" cy="1503370"/>
          </a:xfrm>
        </p:grpSpPr>
        <p:sp>
          <p:nvSpPr>
            <p:cNvPr id="9314" name="Rectangle 9"/>
            <p:cNvSpPr>
              <a:spLocks noChangeArrowheads="1"/>
            </p:cNvSpPr>
            <p:nvPr/>
          </p:nvSpPr>
          <p:spPr bwMode="auto">
            <a:xfrm>
              <a:off x="5106808" y="3071810"/>
              <a:ext cx="321245" cy="253351"/>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t</a:t>
              </a:r>
            </a:p>
          </p:txBody>
        </p:sp>
        <p:sp>
          <p:nvSpPr>
            <p:cNvPr id="9315" name="Rectangle 10"/>
            <p:cNvSpPr>
              <a:spLocks noChangeArrowheads="1"/>
            </p:cNvSpPr>
            <p:nvPr/>
          </p:nvSpPr>
          <p:spPr bwMode="auto">
            <a:xfrm>
              <a:off x="5106808" y="3320696"/>
              <a:ext cx="321245" cy="253350"/>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q</a:t>
              </a:r>
            </a:p>
          </p:txBody>
        </p:sp>
        <p:sp>
          <p:nvSpPr>
            <p:cNvPr id="9316" name="Rectangle 12"/>
            <p:cNvSpPr>
              <a:spLocks noChangeArrowheads="1"/>
            </p:cNvSpPr>
            <p:nvPr/>
          </p:nvSpPr>
          <p:spPr bwMode="auto">
            <a:xfrm>
              <a:off x="5429256" y="3071810"/>
              <a:ext cx="818151" cy="253351"/>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Unicode MS" pitchFamily="34" charset="-128"/>
                  <a:ea typeface="Arial Unicode MS" pitchFamily="34" charset="-128"/>
                  <a:cs typeface="Arial Unicode MS" pitchFamily="34" charset="-128"/>
                </a:rPr>
                <a:t>.6</a:t>
              </a: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9317" name="Rectangle 13"/>
            <p:cNvSpPr>
              <a:spLocks noChangeArrowheads="1"/>
            </p:cNvSpPr>
            <p:nvPr/>
          </p:nvSpPr>
          <p:spPr bwMode="auto">
            <a:xfrm>
              <a:off x="5429256" y="3320696"/>
              <a:ext cx="818151" cy="253350"/>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Unicode MS" pitchFamily="34" charset="-128"/>
                  <a:ea typeface="Arial Unicode MS" pitchFamily="34" charset="-128"/>
                  <a:cs typeface="Arial Unicode MS" pitchFamily="34" charset="-128"/>
                </a:rPr>
                <a:t>.4</a:t>
              </a: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9318" name="Rectangle 26"/>
            <p:cNvSpPr>
              <a:spLocks noChangeArrowheads="1"/>
            </p:cNvSpPr>
            <p:nvPr/>
          </p:nvSpPr>
          <p:spPr bwMode="auto">
            <a:xfrm>
              <a:off x="5104399" y="3564009"/>
              <a:ext cx="324857" cy="246651"/>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p</a:t>
              </a:r>
            </a:p>
          </p:txBody>
        </p:sp>
        <p:sp>
          <p:nvSpPr>
            <p:cNvPr id="9319" name="Rectangle 40"/>
            <p:cNvSpPr>
              <a:spLocks noChangeArrowheads="1"/>
            </p:cNvSpPr>
            <p:nvPr/>
          </p:nvSpPr>
          <p:spPr bwMode="auto">
            <a:xfrm>
              <a:off x="5104399" y="3819591"/>
              <a:ext cx="324857" cy="246652"/>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a</a:t>
              </a:r>
            </a:p>
          </p:txBody>
        </p:sp>
        <p:sp>
          <p:nvSpPr>
            <p:cNvPr id="9320" name="Rectangle 41"/>
            <p:cNvSpPr>
              <a:spLocks noChangeArrowheads="1"/>
            </p:cNvSpPr>
            <p:nvPr/>
          </p:nvSpPr>
          <p:spPr bwMode="auto">
            <a:xfrm>
              <a:off x="5104399" y="4068478"/>
              <a:ext cx="324857" cy="246651"/>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h</a:t>
              </a:r>
            </a:p>
          </p:txBody>
        </p:sp>
        <p:sp>
          <p:nvSpPr>
            <p:cNvPr id="9321" name="Rectangle 42"/>
            <p:cNvSpPr>
              <a:spLocks noChangeArrowheads="1"/>
            </p:cNvSpPr>
            <p:nvPr/>
          </p:nvSpPr>
          <p:spPr bwMode="auto">
            <a:xfrm>
              <a:off x="5104399" y="4325176"/>
              <a:ext cx="324857" cy="246651"/>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e</a:t>
              </a:r>
            </a:p>
          </p:txBody>
        </p:sp>
        <p:sp>
          <p:nvSpPr>
            <p:cNvPr id="9322" name="Rectangle 13"/>
            <p:cNvSpPr>
              <a:spLocks noChangeArrowheads="1"/>
            </p:cNvSpPr>
            <p:nvPr/>
          </p:nvSpPr>
          <p:spPr bwMode="auto">
            <a:xfrm>
              <a:off x="5429256" y="3568471"/>
              <a:ext cx="818151" cy="253350"/>
            </a:xfrm>
            <a:prstGeom prst="rect">
              <a:avLst/>
            </a:prstGeom>
            <a:noFill/>
            <a:ln w="9525">
              <a:solidFill>
                <a:schemeClr val="tx1"/>
              </a:solidFill>
              <a:miter lim="800000"/>
              <a:headEnd/>
              <a:tailEnd/>
            </a:ln>
          </p:spPr>
          <p:txBody>
            <a:bodyPr wrap="none" anchor="ctr"/>
            <a:lstStyle/>
            <a:p>
              <a:pPr algn="ctr"/>
              <a:r>
                <a:rPr lang="en-US" sz="2000">
                  <a:solidFill>
                    <a:srgbClr val="000000"/>
                  </a:solidFill>
                  <a:latin typeface="Arial Unicode MS" pitchFamily="34" charset="-128"/>
                  <a:ea typeface="Arial Unicode MS" pitchFamily="34" charset="-128"/>
                  <a:cs typeface="Arial Unicode MS" pitchFamily="34" charset="-128"/>
                </a:rPr>
                <a:t>0</a:t>
              </a: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9323" name="Rectangle 13"/>
            <p:cNvSpPr>
              <a:spLocks noChangeArrowheads="1"/>
            </p:cNvSpPr>
            <p:nvPr/>
          </p:nvSpPr>
          <p:spPr bwMode="auto">
            <a:xfrm>
              <a:off x="5429256" y="3819591"/>
              <a:ext cx="818151" cy="253350"/>
            </a:xfrm>
            <a:prstGeom prst="rect">
              <a:avLst/>
            </a:prstGeom>
            <a:noFill/>
            <a:ln w="9525">
              <a:solidFill>
                <a:schemeClr val="tx1"/>
              </a:solidFill>
              <a:miter lim="800000"/>
              <a:headEnd/>
              <a:tailEnd/>
            </a:ln>
          </p:spPr>
          <p:txBody>
            <a:bodyPr wrap="none" anchor="ctr"/>
            <a:lstStyle/>
            <a:p>
              <a:pPr algn="ctr"/>
              <a:r>
                <a:rPr lang="en-US" sz="2000">
                  <a:solidFill>
                    <a:srgbClr val="000000"/>
                  </a:solidFill>
                  <a:latin typeface="Arial Unicode MS" pitchFamily="34" charset="-128"/>
                  <a:ea typeface="Arial Unicode MS" pitchFamily="34" charset="-128"/>
                  <a:cs typeface="Arial Unicode MS" pitchFamily="34" charset="-128"/>
                </a:rPr>
                <a:t>0</a:t>
              </a: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9324" name="Rectangle 13"/>
            <p:cNvSpPr>
              <a:spLocks noChangeArrowheads="1"/>
            </p:cNvSpPr>
            <p:nvPr/>
          </p:nvSpPr>
          <p:spPr bwMode="auto">
            <a:xfrm>
              <a:off x="5429256" y="4070710"/>
              <a:ext cx="818151" cy="253350"/>
            </a:xfrm>
            <a:prstGeom prst="rect">
              <a:avLst/>
            </a:prstGeom>
            <a:noFill/>
            <a:ln w="9525">
              <a:solidFill>
                <a:schemeClr val="tx1"/>
              </a:solidFill>
              <a:miter lim="800000"/>
              <a:headEnd/>
              <a:tailEnd/>
            </a:ln>
          </p:spPr>
          <p:txBody>
            <a:bodyPr wrap="none" anchor="ctr"/>
            <a:lstStyle/>
            <a:p>
              <a:pPr algn="ctr"/>
              <a:r>
                <a:rPr lang="en-US" sz="2000">
                  <a:solidFill>
                    <a:srgbClr val="000000"/>
                  </a:solidFill>
                  <a:latin typeface="Arial Unicode MS" pitchFamily="34" charset="-128"/>
                  <a:ea typeface="Arial Unicode MS" pitchFamily="34" charset="-128"/>
                  <a:cs typeface="Arial Unicode MS" pitchFamily="34" charset="-128"/>
                </a:rPr>
                <a:t>0</a:t>
              </a:r>
              <a:endParaRPr lang="el-GR" sz="2000">
                <a:solidFill>
                  <a:srgbClr val="000000"/>
                </a:solidFill>
                <a:latin typeface="Arial Unicode MS" pitchFamily="34" charset="-128"/>
                <a:ea typeface="Arial Unicode MS" pitchFamily="34" charset="-128"/>
                <a:cs typeface="Arial Unicode MS" pitchFamily="34" charset="-128"/>
              </a:endParaRPr>
            </a:p>
          </p:txBody>
        </p:sp>
        <p:sp>
          <p:nvSpPr>
            <p:cNvPr id="9325" name="Rectangle 13"/>
            <p:cNvSpPr>
              <a:spLocks noChangeArrowheads="1"/>
            </p:cNvSpPr>
            <p:nvPr/>
          </p:nvSpPr>
          <p:spPr bwMode="auto">
            <a:xfrm>
              <a:off x="5429256" y="4321830"/>
              <a:ext cx="818151" cy="253350"/>
            </a:xfrm>
            <a:prstGeom prst="rect">
              <a:avLst/>
            </a:prstGeom>
            <a:noFill/>
            <a:ln w="9525">
              <a:solidFill>
                <a:schemeClr val="tx1"/>
              </a:solidFill>
              <a:miter lim="800000"/>
              <a:headEnd/>
              <a:tailEnd/>
            </a:ln>
          </p:spPr>
          <p:txBody>
            <a:bodyPr wrap="none" anchor="ctr"/>
            <a:lstStyle/>
            <a:p>
              <a:pPr algn="ctr"/>
              <a:r>
                <a:rPr lang="en-US" sz="2000">
                  <a:solidFill>
                    <a:srgbClr val="000000"/>
                  </a:solidFill>
                  <a:latin typeface="Arial Unicode MS" pitchFamily="34" charset="-128"/>
                  <a:ea typeface="Arial Unicode MS" pitchFamily="34" charset="-128"/>
                  <a:cs typeface="Arial Unicode MS" pitchFamily="34" charset="-128"/>
                </a:rPr>
                <a:t>0</a:t>
              </a:r>
              <a:endParaRPr lang="el-GR" sz="2000">
                <a:solidFill>
                  <a:srgbClr val="000000"/>
                </a:solidFill>
                <a:latin typeface="Arial Unicode MS" pitchFamily="34" charset="-128"/>
                <a:ea typeface="Arial Unicode MS" pitchFamily="34" charset="-128"/>
                <a:cs typeface="Arial Unicode MS" pitchFamily="34" charset="-128"/>
              </a:endParaRPr>
            </a:p>
          </p:txBody>
        </p:sp>
      </p:grpSp>
      <p:grpSp>
        <p:nvGrpSpPr>
          <p:cNvPr id="3" name="Group 73"/>
          <p:cNvGrpSpPr>
            <a:grpSpLocks/>
          </p:cNvGrpSpPr>
          <p:nvPr/>
        </p:nvGrpSpPr>
        <p:grpSpPr bwMode="auto">
          <a:xfrm>
            <a:off x="5357813" y="2786063"/>
            <a:ext cx="2452687" cy="2170112"/>
            <a:chOff x="4191014" y="3857628"/>
            <a:chExt cx="2884488" cy="2527300"/>
          </a:xfrm>
        </p:grpSpPr>
        <p:sp>
          <p:nvSpPr>
            <p:cNvPr id="9266" name="Rectangle 21"/>
            <p:cNvSpPr>
              <a:spLocks noChangeArrowheads="1"/>
            </p:cNvSpPr>
            <p:nvPr/>
          </p:nvSpPr>
          <p:spPr bwMode="auto">
            <a:xfrm>
              <a:off x="4191014" y="4238628"/>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t</a:t>
              </a:r>
            </a:p>
          </p:txBody>
        </p:sp>
        <p:sp>
          <p:nvSpPr>
            <p:cNvPr id="9267" name="Rectangle 22"/>
            <p:cNvSpPr>
              <a:spLocks noChangeArrowheads="1"/>
            </p:cNvSpPr>
            <p:nvPr/>
          </p:nvSpPr>
          <p:spPr bwMode="auto">
            <a:xfrm>
              <a:off x="4481527" y="3857628"/>
              <a:ext cx="395287"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t</a:t>
              </a:r>
            </a:p>
          </p:txBody>
        </p:sp>
        <p:sp>
          <p:nvSpPr>
            <p:cNvPr id="9268" name="Rectangle 23"/>
            <p:cNvSpPr>
              <a:spLocks noChangeArrowheads="1"/>
            </p:cNvSpPr>
            <p:nvPr/>
          </p:nvSpPr>
          <p:spPr bwMode="auto">
            <a:xfrm>
              <a:off x="4876814" y="3857628"/>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q</a:t>
              </a:r>
            </a:p>
          </p:txBody>
        </p:sp>
        <p:sp>
          <p:nvSpPr>
            <p:cNvPr id="9269" name="Rectangle 24"/>
            <p:cNvSpPr>
              <a:spLocks noChangeArrowheads="1"/>
            </p:cNvSpPr>
            <p:nvPr/>
          </p:nvSpPr>
          <p:spPr bwMode="auto">
            <a:xfrm>
              <a:off x="5334014" y="3857628"/>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p</a:t>
              </a:r>
            </a:p>
          </p:txBody>
        </p:sp>
        <p:sp>
          <p:nvSpPr>
            <p:cNvPr id="9270" name="Rectangle 25"/>
            <p:cNvSpPr>
              <a:spLocks noChangeArrowheads="1"/>
            </p:cNvSpPr>
            <p:nvPr/>
          </p:nvSpPr>
          <p:spPr bwMode="auto">
            <a:xfrm>
              <a:off x="4191014" y="4592641"/>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q</a:t>
              </a:r>
            </a:p>
          </p:txBody>
        </p:sp>
        <p:sp>
          <p:nvSpPr>
            <p:cNvPr id="9271" name="Rectangle 26"/>
            <p:cNvSpPr>
              <a:spLocks noChangeArrowheads="1"/>
            </p:cNvSpPr>
            <p:nvPr/>
          </p:nvSpPr>
          <p:spPr bwMode="auto">
            <a:xfrm>
              <a:off x="4191014" y="4957766"/>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p</a:t>
              </a:r>
            </a:p>
          </p:txBody>
        </p:sp>
        <p:sp>
          <p:nvSpPr>
            <p:cNvPr id="9272" name="Rectangle 27"/>
            <p:cNvSpPr>
              <a:spLocks noChangeArrowheads="1"/>
            </p:cNvSpPr>
            <p:nvPr/>
          </p:nvSpPr>
          <p:spPr bwMode="auto">
            <a:xfrm>
              <a:off x="4481527" y="4222753"/>
              <a:ext cx="395287"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73" name="Rectangle 28"/>
            <p:cNvSpPr>
              <a:spLocks noChangeArrowheads="1"/>
            </p:cNvSpPr>
            <p:nvPr/>
          </p:nvSpPr>
          <p:spPr bwMode="auto">
            <a:xfrm>
              <a:off x="4876814" y="4222753"/>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.3</a:t>
              </a:r>
            </a:p>
          </p:txBody>
        </p:sp>
        <p:sp>
          <p:nvSpPr>
            <p:cNvPr id="9274" name="Rectangle 29"/>
            <p:cNvSpPr>
              <a:spLocks noChangeArrowheads="1"/>
            </p:cNvSpPr>
            <p:nvPr/>
          </p:nvSpPr>
          <p:spPr bwMode="auto">
            <a:xfrm>
              <a:off x="5334014" y="4222753"/>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75" name="Rectangle 30"/>
            <p:cNvSpPr>
              <a:spLocks noChangeArrowheads="1"/>
            </p:cNvSpPr>
            <p:nvPr/>
          </p:nvSpPr>
          <p:spPr bwMode="auto">
            <a:xfrm>
              <a:off x="4481527" y="4576766"/>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.4</a:t>
              </a:r>
            </a:p>
          </p:txBody>
        </p:sp>
        <p:sp>
          <p:nvSpPr>
            <p:cNvPr id="9276" name="Rectangle 31"/>
            <p:cNvSpPr>
              <a:spLocks noChangeArrowheads="1"/>
            </p:cNvSpPr>
            <p:nvPr/>
          </p:nvSpPr>
          <p:spPr bwMode="auto">
            <a:xfrm>
              <a:off x="4876814" y="4576766"/>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77" name="Rectangle 32"/>
            <p:cNvSpPr>
              <a:spLocks noChangeArrowheads="1"/>
            </p:cNvSpPr>
            <p:nvPr/>
          </p:nvSpPr>
          <p:spPr bwMode="auto">
            <a:xfrm>
              <a:off x="5334014" y="4576766"/>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.6</a:t>
              </a:r>
            </a:p>
          </p:txBody>
        </p:sp>
        <p:sp>
          <p:nvSpPr>
            <p:cNvPr id="9278" name="Rectangle 33"/>
            <p:cNvSpPr>
              <a:spLocks noChangeArrowheads="1"/>
            </p:cNvSpPr>
            <p:nvPr/>
          </p:nvSpPr>
          <p:spPr bwMode="auto">
            <a:xfrm>
              <a:off x="4481527" y="4941891"/>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79" name="Rectangle 34"/>
            <p:cNvSpPr>
              <a:spLocks noChangeArrowheads="1"/>
            </p:cNvSpPr>
            <p:nvPr/>
          </p:nvSpPr>
          <p:spPr bwMode="auto">
            <a:xfrm>
              <a:off x="4876814" y="4941891"/>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80" name="Rectangle 35"/>
            <p:cNvSpPr>
              <a:spLocks noChangeArrowheads="1"/>
            </p:cNvSpPr>
            <p:nvPr/>
          </p:nvSpPr>
          <p:spPr bwMode="auto">
            <a:xfrm>
              <a:off x="5334014" y="4941891"/>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1</a:t>
              </a:r>
            </a:p>
          </p:txBody>
        </p:sp>
        <p:sp>
          <p:nvSpPr>
            <p:cNvPr id="9281" name="Rectangle 40"/>
            <p:cNvSpPr>
              <a:spLocks noChangeArrowheads="1"/>
            </p:cNvSpPr>
            <p:nvPr/>
          </p:nvSpPr>
          <p:spPr bwMode="auto">
            <a:xfrm>
              <a:off x="4191014" y="5321303"/>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a</a:t>
              </a:r>
            </a:p>
          </p:txBody>
        </p:sp>
        <p:sp>
          <p:nvSpPr>
            <p:cNvPr id="9282" name="Rectangle 41"/>
            <p:cNvSpPr>
              <a:spLocks noChangeArrowheads="1"/>
            </p:cNvSpPr>
            <p:nvPr/>
          </p:nvSpPr>
          <p:spPr bwMode="auto">
            <a:xfrm>
              <a:off x="4191014" y="5675316"/>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h</a:t>
              </a:r>
            </a:p>
          </p:txBody>
        </p:sp>
        <p:sp>
          <p:nvSpPr>
            <p:cNvPr id="9283" name="Rectangle 42"/>
            <p:cNvSpPr>
              <a:spLocks noChangeArrowheads="1"/>
            </p:cNvSpPr>
            <p:nvPr/>
          </p:nvSpPr>
          <p:spPr bwMode="auto">
            <a:xfrm>
              <a:off x="4191014" y="6040441"/>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solidFill>
                    <a:srgbClr val="000000"/>
                  </a:solidFill>
                  <a:latin typeface="Arial" charset="0"/>
                </a:rPr>
                <a:t>e</a:t>
              </a:r>
            </a:p>
          </p:txBody>
        </p:sp>
        <p:sp>
          <p:nvSpPr>
            <p:cNvPr id="9284" name="Rectangle 43"/>
            <p:cNvSpPr>
              <a:spLocks noChangeArrowheads="1"/>
            </p:cNvSpPr>
            <p:nvPr/>
          </p:nvSpPr>
          <p:spPr bwMode="auto">
            <a:xfrm>
              <a:off x="4481527" y="5305428"/>
              <a:ext cx="395287"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85" name="Rectangle 44"/>
            <p:cNvSpPr>
              <a:spLocks noChangeArrowheads="1"/>
            </p:cNvSpPr>
            <p:nvPr/>
          </p:nvSpPr>
          <p:spPr bwMode="auto">
            <a:xfrm>
              <a:off x="4876814" y="5305428"/>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86" name="Rectangle 45"/>
            <p:cNvSpPr>
              <a:spLocks noChangeArrowheads="1"/>
            </p:cNvSpPr>
            <p:nvPr/>
          </p:nvSpPr>
          <p:spPr bwMode="auto">
            <a:xfrm>
              <a:off x="5334014" y="5305428"/>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.4</a:t>
              </a:r>
            </a:p>
          </p:txBody>
        </p:sp>
        <p:sp>
          <p:nvSpPr>
            <p:cNvPr id="9287" name="Rectangle 46"/>
            <p:cNvSpPr>
              <a:spLocks noChangeArrowheads="1"/>
            </p:cNvSpPr>
            <p:nvPr/>
          </p:nvSpPr>
          <p:spPr bwMode="auto">
            <a:xfrm>
              <a:off x="4481527" y="5659441"/>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88" name="Rectangle 47"/>
            <p:cNvSpPr>
              <a:spLocks noChangeArrowheads="1"/>
            </p:cNvSpPr>
            <p:nvPr/>
          </p:nvSpPr>
          <p:spPr bwMode="auto">
            <a:xfrm>
              <a:off x="4876814" y="5659441"/>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89" name="Rectangle 48"/>
            <p:cNvSpPr>
              <a:spLocks noChangeArrowheads="1"/>
            </p:cNvSpPr>
            <p:nvPr/>
          </p:nvSpPr>
          <p:spPr bwMode="auto">
            <a:xfrm>
              <a:off x="5334014" y="5659441"/>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90" name="Rectangle 49"/>
            <p:cNvSpPr>
              <a:spLocks noChangeArrowheads="1"/>
            </p:cNvSpPr>
            <p:nvPr/>
          </p:nvSpPr>
          <p:spPr bwMode="auto">
            <a:xfrm>
              <a:off x="4481527" y="6024566"/>
              <a:ext cx="395287"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1</a:t>
              </a:r>
            </a:p>
          </p:txBody>
        </p:sp>
        <p:sp>
          <p:nvSpPr>
            <p:cNvPr id="9291" name="Rectangle 50"/>
            <p:cNvSpPr>
              <a:spLocks noChangeArrowheads="1"/>
            </p:cNvSpPr>
            <p:nvPr/>
          </p:nvSpPr>
          <p:spPr bwMode="auto">
            <a:xfrm>
              <a:off x="4876814" y="6024566"/>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92" name="Rectangle 51"/>
            <p:cNvSpPr>
              <a:spLocks noChangeArrowheads="1"/>
            </p:cNvSpPr>
            <p:nvPr/>
          </p:nvSpPr>
          <p:spPr bwMode="auto">
            <a:xfrm>
              <a:off x="5334014" y="6024566"/>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93" name="Rectangle 52"/>
            <p:cNvSpPr>
              <a:spLocks noChangeArrowheads="1"/>
            </p:cNvSpPr>
            <p:nvPr/>
          </p:nvSpPr>
          <p:spPr bwMode="auto">
            <a:xfrm>
              <a:off x="5791214" y="3857628"/>
              <a:ext cx="395288"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a</a:t>
              </a:r>
            </a:p>
          </p:txBody>
        </p:sp>
        <p:sp>
          <p:nvSpPr>
            <p:cNvPr id="9294" name="Rectangle 53"/>
            <p:cNvSpPr>
              <a:spLocks noChangeArrowheads="1"/>
            </p:cNvSpPr>
            <p:nvPr/>
          </p:nvSpPr>
          <p:spPr bwMode="auto">
            <a:xfrm>
              <a:off x="6186502" y="3857628"/>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h</a:t>
              </a:r>
            </a:p>
          </p:txBody>
        </p:sp>
        <p:sp>
          <p:nvSpPr>
            <p:cNvPr id="9295" name="Rectangle 54"/>
            <p:cNvSpPr>
              <a:spLocks noChangeArrowheads="1"/>
            </p:cNvSpPr>
            <p:nvPr/>
          </p:nvSpPr>
          <p:spPr bwMode="auto">
            <a:xfrm>
              <a:off x="6643702" y="3857628"/>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solidFill>
                    <a:srgbClr val="000000"/>
                  </a:solidFill>
                  <a:latin typeface="Arial" charset="0"/>
                </a:rPr>
                <a:t>e</a:t>
              </a:r>
            </a:p>
          </p:txBody>
        </p:sp>
        <p:sp>
          <p:nvSpPr>
            <p:cNvPr id="9296" name="Rectangle 55"/>
            <p:cNvSpPr>
              <a:spLocks noChangeArrowheads="1"/>
            </p:cNvSpPr>
            <p:nvPr/>
          </p:nvSpPr>
          <p:spPr bwMode="auto">
            <a:xfrm>
              <a:off x="5791214" y="4222753"/>
              <a:ext cx="395288"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.3</a:t>
              </a:r>
            </a:p>
          </p:txBody>
        </p:sp>
        <p:sp>
          <p:nvSpPr>
            <p:cNvPr id="9297" name="Rectangle 56"/>
            <p:cNvSpPr>
              <a:spLocks noChangeArrowheads="1"/>
            </p:cNvSpPr>
            <p:nvPr/>
          </p:nvSpPr>
          <p:spPr bwMode="auto">
            <a:xfrm>
              <a:off x="6186502" y="4222753"/>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.4</a:t>
              </a:r>
            </a:p>
          </p:txBody>
        </p:sp>
        <p:sp>
          <p:nvSpPr>
            <p:cNvPr id="9298" name="Rectangle 57"/>
            <p:cNvSpPr>
              <a:spLocks noChangeArrowheads="1"/>
            </p:cNvSpPr>
            <p:nvPr/>
          </p:nvSpPr>
          <p:spPr bwMode="auto">
            <a:xfrm>
              <a:off x="6643702" y="4222753"/>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299" name="Rectangle 58"/>
            <p:cNvSpPr>
              <a:spLocks noChangeArrowheads="1"/>
            </p:cNvSpPr>
            <p:nvPr/>
          </p:nvSpPr>
          <p:spPr bwMode="auto">
            <a:xfrm>
              <a:off x="5791214" y="4576766"/>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0" name="Rectangle 59"/>
            <p:cNvSpPr>
              <a:spLocks noChangeArrowheads="1"/>
            </p:cNvSpPr>
            <p:nvPr/>
          </p:nvSpPr>
          <p:spPr bwMode="auto">
            <a:xfrm>
              <a:off x="6186502" y="4576766"/>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1" name="Rectangle 60"/>
            <p:cNvSpPr>
              <a:spLocks noChangeArrowheads="1"/>
            </p:cNvSpPr>
            <p:nvPr/>
          </p:nvSpPr>
          <p:spPr bwMode="auto">
            <a:xfrm>
              <a:off x="6643702" y="4576766"/>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2" name="Rectangle 61"/>
            <p:cNvSpPr>
              <a:spLocks noChangeArrowheads="1"/>
            </p:cNvSpPr>
            <p:nvPr/>
          </p:nvSpPr>
          <p:spPr bwMode="auto">
            <a:xfrm>
              <a:off x="5791214" y="4941891"/>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3" name="Rectangle 62"/>
            <p:cNvSpPr>
              <a:spLocks noChangeArrowheads="1"/>
            </p:cNvSpPr>
            <p:nvPr/>
          </p:nvSpPr>
          <p:spPr bwMode="auto">
            <a:xfrm>
              <a:off x="6186502" y="4941891"/>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4" name="Rectangle 63"/>
            <p:cNvSpPr>
              <a:spLocks noChangeArrowheads="1"/>
            </p:cNvSpPr>
            <p:nvPr/>
          </p:nvSpPr>
          <p:spPr bwMode="auto">
            <a:xfrm>
              <a:off x="6643702" y="4941891"/>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5" name="Rectangle 64"/>
            <p:cNvSpPr>
              <a:spLocks noChangeArrowheads="1"/>
            </p:cNvSpPr>
            <p:nvPr/>
          </p:nvSpPr>
          <p:spPr bwMode="auto">
            <a:xfrm>
              <a:off x="5791214" y="5305428"/>
              <a:ext cx="395288"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.6</a:t>
              </a:r>
            </a:p>
          </p:txBody>
        </p:sp>
        <p:sp>
          <p:nvSpPr>
            <p:cNvPr id="9306" name="Rectangle 65"/>
            <p:cNvSpPr>
              <a:spLocks noChangeArrowheads="1"/>
            </p:cNvSpPr>
            <p:nvPr/>
          </p:nvSpPr>
          <p:spPr bwMode="auto">
            <a:xfrm>
              <a:off x="6186502" y="5305428"/>
              <a:ext cx="4445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7" name="Rectangle 66"/>
            <p:cNvSpPr>
              <a:spLocks noChangeArrowheads="1"/>
            </p:cNvSpPr>
            <p:nvPr/>
          </p:nvSpPr>
          <p:spPr bwMode="auto">
            <a:xfrm>
              <a:off x="6643702" y="5305428"/>
              <a:ext cx="431800" cy="360363"/>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8" name="Rectangle 67"/>
            <p:cNvSpPr>
              <a:spLocks noChangeArrowheads="1"/>
            </p:cNvSpPr>
            <p:nvPr/>
          </p:nvSpPr>
          <p:spPr bwMode="auto">
            <a:xfrm>
              <a:off x="5791214" y="5659441"/>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09" name="Rectangle 68"/>
            <p:cNvSpPr>
              <a:spLocks noChangeArrowheads="1"/>
            </p:cNvSpPr>
            <p:nvPr/>
          </p:nvSpPr>
          <p:spPr bwMode="auto">
            <a:xfrm>
              <a:off x="6186502" y="5659441"/>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10" name="Rectangle 69"/>
            <p:cNvSpPr>
              <a:spLocks noChangeArrowheads="1"/>
            </p:cNvSpPr>
            <p:nvPr/>
          </p:nvSpPr>
          <p:spPr bwMode="auto">
            <a:xfrm>
              <a:off x="6643702" y="5659441"/>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1</a:t>
              </a:r>
            </a:p>
          </p:txBody>
        </p:sp>
        <p:sp>
          <p:nvSpPr>
            <p:cNvPr id="9311" name="Rectangle 70"/>
            <p:cNvSpPr>
              <a:spLocks noChangeArrowheads="1"/>
            </p:cNvSpPr>
            <p:nvPr/>
          </p:nvSpPr>
          <p:spPr bwMode="auto">
            <a:xfrm>
              <a:off x="5791214" y="6024566"/>
              <a:ext cx="395288"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12" name="Rectangle 71"/>
            <p:cNvSpPr>
              <a:spLocks noChangeArrowheads="1"/>
            </p:cNvSpPr>
            <p:nvPr/>
          </p:nvSpPr>
          <p:spPr bwMode="auto">
            <a:xfrm>
              <a:off x="6186502" y="6024566"/>
              <a:ext cx="4445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sp>
          <p:nvSpPr>
            <p:cNvPr id="9313" name="Rectangle 72"/>
            <p:cNvSpPr>
              <a:spLocks noChangeArrowheads="1"/>
            </p:cNvSpPr>
            <p:nvPr/>
          </p:nvSpPr>
          <p:spPr bwMode="auto">
            <a:xfrm>
              <a:off x="6643702" y="6024566"/>
              <a:ext cx="431800" cy="360362"/>
            </a:xfrm>
            <a:prstGeom prst="rect">
              <a:avLst/>
            </a:prstGeom>
            <a:noFill/>
            <a:ln w="9525">
              <a:solidFill>
                <a:schemeClr val="tx1"/>
              </a:solidFill>
              <a:miter lim="800000"/>
              <a:headEnd/>
              <a:tailEnd/>
            </a:ln>
          </p:spPr>
          <p:txBody>
            <a:bodyPr wrap="none" anchor="ctr"/>
            <a:lstStyle/>
            <a:p>
              <a:pPr algn="ctr"/>
              <a:r>
                <a:rPr lang="de-DE" sz="2000">
                  <a:solidFill>
                    <a:srgbClr val="000000"/>
                  </a:solidFill>
                  <a:latin typeface="Arial" charset="0"/>
                </a:rPr>
                <a:t>0</a:t>
              </a:r>
            </a:p>
          </p:txBody>
        </p:sp>
      </p:grpSp>
      <p:sp>
        <p:nvSpPr>
          <p:cNvPr id="9264" name="Rectangle 75"/>
          <p:cNvSpPr>
            <a:spLocks noChangeArrowheads="1"/>
          </p:cNvSpPr>
          <p:nvPr/>
        </p:nvSpPr>
        <p:spPr bwMode="auto">
          <a:xfrm>
            <a:off x="4000500" y="2857500"/>
            <a:ext cx="1038225" cy="461963"/>
          </a:xfrm>
          <a:prstGeom prst="rect">
            <a:avLst/>
          </a:prstGeom>
          <a:noFill/>
          <a:ln w="9525">
            <a:noFill/>
            <a:miter lim="800000"/>
            <a:headEnd/>
            <a:tailEnd/>
          </a:ln>
        </p:spPr>
        <p:txBody>
          <a:bodyPr>
            <a:spAutoFit/>
          </a:bodyPr>
          <a:lstStyle/>
          <a:p>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0</a:t>
            </a:r>
            <a:r>
              <a:rPr lang="en-US" sz="2400">
                <a:solidFill>
                  <a:srgbClr val="000000"/>
                </a:solidFill>
                <a:latin typeface="Arial Unicode MS" pitchFamily="34" charset="-128"/>
              </a:rPr>
              <a:t>)</a:t>
            </a:r>
            <a:r>
              <a:rPr lang="en-US" sz="2400" i="1">
                <a:solidFill>
                  <a:srgbClr val="000000"/>
                </a:solidFill>
                <a:latin typeface="Arial Unicode MS" pitchFamily="34" charset="-128"/>
              </a:rPr>
              <a:t> </a:t>
            </a:r>
            <a:endParaRPr lang="en-US" sz="2400" b="1">
              <a:solidFill>
                <a:srgbClr val="000000"/>
              </a:solidFill>
            </a:endParaRPr>
          </a:p>
        </p:txBody>
      </p:sp>
      <p:sp>
        <p:nvSpPr>
          <p:cNvPr id="9265" name="Rectangle 76"/>
          <p:cNvSpPr>
            <a:spLocks noChangeArrowheads="1"/>
          </p:cNvSpPr>
          <p:nvPr/>
        </p:nvSpPr>
        <p:spPr bwMode="auto">
          <a:xfrm>
            <a:off x="6072188" y="2286000"/>
            <a:ext cx="1544637" cy="461963"/>
          </a:xfrm>
          <a:prstGeom prst="rect">
            <a:avLst/>
          </a:prstGeom>
          <a:noFill/>
          <a:ln w="9525">
            <a:noFill/>
            <a:miter lim="800000"/>
            <a:headEnd/>
            <a:tailEnd/>
          </a:ln>
        </p:spPr>
        <p:txBody>
          <a:bodyPr>
            <a:spAutoFit/>
          </a:bodyPr>
          <a:lstStyle/>
          <a:p>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t+1</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a:t>
            </a:r>
            <a:r>
              <a:rPr lang="en-US" sz="2400">
                <a:solidFill>
                  <a:srgbClr val="000000"/>
                </a:solidFill>
                <a:latin typeface="Arial Unicode MS" pitchFamily="34" charset="-128"/>
              </a:rPr>
              <a:t>)</a:t>
            </a:r>
            <a:r>
              <a:rPr lang="en-US" sz="2400" i="1">
                <a:solidFill>
                  <a:srgbClr val="000000"/>
                </a:solidFill>
                <a:latin typeface="Arial Unicode MS" pitchFamily="34" charset="-128"/>
              </a:rPr>
              <a:t> </a:t>
            </a:r>
            <a:endParaRPr lang="en-US" sz="2400" b="1">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2053" name="Slide Number Placeholder 5"/>
          <p:cNvSpPr>
            <a:spLocks noGrp="1"/>
          </p:cNvSpPr>
          <p:nvPr>
            <p:ph type="sldNum" sz="quarter" idx="12"/>
          </p:nvPr>
        </p:nvSpPr>
        <p:spPr/>
        <p:txBody>
          <a:bodyPr/>
          <a:lstStyle/>
          <a:p>
            <a:pPr>
              <a:defRPr/>
            </a:pPr>
            <a:fld id="{0F89D596-BA31-4280-9998-65C36362487E}" type="slidenum">
              <a:rPr lang="en-US" smtClean="0">
                <a:solidFill>
                  <a:srgbClr val="000000"/>
                </a:solidFill>
              </a:rPr>
              <a:pPr>
                <a:defRPr/>
              </a:pPr>
              <a:t>24</a:t>
            </a:fld>
            <a:endParaRPr lang="en-US" smtClean="0">
              <a:solidFill>
                <a:srgbClr val="000000"/>
              </a:solidFill>
            </a:endParaRPr>
          </a:p>
        </p:txBody>
      </p:sp>
      <p:sp>
        <p:nvSpPr>
          <p:cNvPr id="10275" name="Rectangle 2"/>
          <p:cNvSpPr>
            <a:spLocks noGrp="1" noChangeArrowheads="1"/>
          </p:cNvSpPr>
          <p:nvPr>
            <p:ph type="title"/>
          </p:nvPr>
        </p:nvSpPr>
        <p:spPr>
          <a:xfrm>
            <a:off x="685800" y="0"/>
            <a:ext cx="7529513" cy="857250"/>
          </a:xfrm>
        </p:spPr>
        <p:txBody>
          <a:bodyPr/>
          <a:lstStyle/>
          <a:p>
            <a:pPr eaLnBrk="1" hangingPunct="1"/>
            <a:r>
              <a:rPr lang="en-US" smtClean="0"/>
              <a:t>Key problems in NLP</a:t>
            </a:r>
          </a:p>
        </p:txBody>
      </p:sp>
      <p:sp>
        <p:nvSpPr>
          <p:cNvPr id="10276" name="Rectangle 3"/>
          <p:cNvSpPr>
            <a:spLocks noGrp="1" noChangeArrowheads="1"/>
          </p:cNvSpPr>
          <p:nvPr>
            <p:ph type="body" idx="1"/>
          </p:nvPr>
        </p:nvSpPr>
        <p:spPr>
          <a:xfrm>
            <a:off x="152400" y="1857375"/>
            <a:ext cx="8991600" cy="3786188"/>
          </a:xfrm>
        </p:spPr>
        <p:txBody>
          <a:bodyPr/>
          <a:lstStyle/>
          <a:p>
            <a:pPr marL="457200" indent="-457200" eaLnBrk="1" hangingPunct="1"/>
            <a:r>
              <a:rPr lang="en-US" smtClean="0"/>
              <a:t>Assign a probability to a sentence</a:t>
            </a:r>
          </a:p>
          <a:p>
            <a:pPr marL="838200" lvl="1" indent="-381000" eaLnBrk="1" hangingPunct="1"/>
            <a:r>
              <a:rPr lang="en-US" smtClean="0"/>
              <a:t>Part-of-speech tagging</a:t>
            </a:r>
          </a:p>
          <a:p>
            <a:pPr marL="838200" lvl="1" indent="-381000" eaLnBrk="1" hangingPunct="1"/>
            <a:r>
              <a:rPr lang="en-US" smtClean="0"/>
              <a:t>Word-sense disambiguation,</a:t>
            </a:r>
          </a:p>
          <a:p>
            <a:pPr marL="838200" lvl="1" indent="-381000" eaLnBrk="1" hangingPunct="1"/>
            <a:r>
              <a:rPr lang="en-US" smtClean="0"/>
              <a:t>Probabilistic Parsing</a:t>
            </a:r>
          </a:p>
          <a:p>
            <a:pPr marL="457200" indent="-457200" eaLnBrk="1" hangingPunct="1"/>
            <a:r>
              <a:rPr lang="en-US" smtClean="0"/>
              <a:t>Predict the next word</a:t>
            </a:r>
          </a:p>
          <a:p>
            <a:pPr marL="838200" lvl="1" indent="-381000" eaLnBrk="1" hangingPunct="1"/>
            <a:r>
              <a:rPr lang="en-US" smtClean="0"/>
              <a:t>Speech recognition</a:t>
            </a:r>
          </a:p>
          <a:p>
            <a:pPr marL="838200" lvl="1" indent="-381000" eaLnBrk="1" hangingPunct="1"/>
            <a:r>
              <a:rPr lang="en-US" smtClean="0"/>
              <a:t>Hand-writing recognition</a:t>
            </a:r>
          </a:p>
          <a:p>
            <a:pPr marL="838200" lvl="1" indent="-381000" eaLnBrk="1" hangingPunct="1"/>
            <a:r>
              <a:rPr lang="en-US" smtClean="0"/>
              <a:t>Augmentative communication for the disabled</a:t>
            </a:r>
          </a:p>
          <a:p>
            <a:pPr marL="457200" indent="-457200" eaLnBrk="1" hangingPunct="1"/>
            <a:endParaRPr lang="en-US" sz="2400" smtClean="0"/>
          </a:p>
        </p:txBody>
      </p:sp>
      <p:graphicFrame>
        <p:nvGraphicFramePr>
          <p:cNvPr id="8194" name="Object 5"/>
          <p:cNvGraphicFramePr>
            <a:graphicFrameLocks noChangeAspect="1"/>
          </p:cNvGraphicFramePr>
          <p:nvPr/>
        </p:nvGraphicFramePr>
        <p:xfrm>
          <a:off x="1500188" y="5572125"/>
          <a:ext cx="2882900" cy="733425"/>
        </p:xfrm>
        <a:graphic>
          <a:graphicData uri="http://schemas.openxmlformats.org/presentationml/2006/ole">
            <p:oleObj spid="_x0000_s947202" name="Equation" r:id="rId4" imgW="799920" imgH="203040" progId="Equation.3">
              <p:embed/>
            </p:oleObj>
          </a:graphicData>
        </a:graphic>
      </p:graphicFrame>
      <p:sp>
        <p:nvSpPr>
          <p:cNvPr id="8203" name="Rectangle 6"/>
          <p:cNvSpPr>
            <a:spLocks noChangeArrowheads="1"/>
          </p:cNvSpPr>
          <p:nvPr/>
        </p:nvSpPr>
        <p:spPr bwMode="auto">
          <a:xfrm>
            <a:off x="5181600" y="5500688"/>
            <a:ext cx="3962400" cy="685800"/>
          </a:xfrm>
          <a:prstGeom prst="rect">
            <a:avLst/>
          </a:prstGeom>
          <a:noFill/>
          <a:ln w="9525">
            <a:noFill/>
            <a:miter lim="800000"/>
            <a:headEnd/>
            <a:tailEnd/>
          </a:ln>
        </p:spPr>
        <p:txBody>
          <a:bodyPr/>
          <a:lstStyle/>
          <a:p>
            <a:pPr marL="342900" indent="-342900">
              <a:spcBef>
                <a:spcPct val="20000"/>
              </a:spcBef>
              <a:defRPr/>
            </a:pPr>
            <a:r>
              <a:rPr lang="en-US" sz="3200" b="1" dirty="0">
                <a:solidFill>
                  <a:srgbClr val="3333CC"/>
                </a:solidFill>
                <a:latin typeface="Arial Unicode MS"/>
              </a:rPr>
              <a:t>Impossible to estimate </a:t>
            </a:r>
            <a:r>
              <a:rPr lang="en-US" sz="3200" b="1" dirty="0">
                <a:solidFill>
                  <a:srgbClr val="3333CC"/>
                </a:solidFill>
                <a:latin typeface="Arial Unicode MS"/>
                <a:sym typeface="Wingdings" pitchFamily="2" charset="2"/>
              </a:rPr>
              <a:t></a:t>
            </a:r>
            <a:endParaRPr lang="en-US" sz="3200" b="1" dirty="0">
              <a:solidFill>
                <a:srgbClr val="3333CC"/>
              </a:solidFill>
              <a:latin typeface="Arial Unicode MS"/>
            </a:endParaRPr>
          </a:p>
        </p:txBody>
      </p:sp>
      <p:graphicFrame>
        <p:nvGraphicFramePr>
          <p:cNvPr id="10243" name="Object 5"/>
          <p:cNvGraphicFramePr>
            <a:graphicFrameLocks noChangeAspect="1"/>
          </p:cNvGraphicFramePr>
          <p:nvPr/>
        </p:nvGraphicFramePr>
        <p:xfrm>
          <a:off x="6261100" y="1214438"/>
          <a:ext cx="2882900" cy="733425"/>
        </p:xfrm>
        <a:graphic>
          <a:graphicData uri="http://schemas.openxmlformats.org/presentationml/2006/ole">
            <p:oleObj spid="_x0000_s947203" name="Equation" r:id="rId5" imgW="799920" imgH="203040" progId="Equation.3">
              <p:embed/>
            </p:oleObj>
          </a:graphicData>
        </a:graphic>
      </p:graphicFrame>
      <p:sp>
        <p:nvSpPr>
          <p:cNvPr id="11" name="Rectangle 4"/>
          <p:cNvSpPr>
            <a:spLocks noChangeArrowheads="1"/>
          </p:cNvSpPr>
          <p:nvPr/>
        </p:nvSpPr>
        <p:spPr bwMode="auto">
          <a:xfrm>
            <a:off x="500063" y="1143000"/>
            <a:ext cx="5500687" cy="609600"/>
          </a:xfrm>
          <a:prstGeom prst="rect">
            <a:avLst/>
          </a:prstGeom>
          <a:noFill/>
          <a:ln w="9525">
            <a:noFill/>
            <a:miter lim="800000"/>
            <a:headEnd/>
            <a:tailEnd/>
          </a:ln>
        </p:spPr>
        <p:txBody>
          <a:bodyPr/>
          <a:lstStyle/>
          <a:p>
            <a:pPr marL="342900" indent="-342900">
              <a:spcBef>
                <a:spcPct val="20000"/>
              </a:spcBef>
              <a:defRPr/>
            </a:pPr>
            <a:r>
              <a:rPr lang="en-US" sz="3200" i="1" dirty="0">
                <a:solidFill>
                  <a:srgbClr val="3333CC"/>
                </a:solidFill>
                <a:latin typeface="Arial Unicode MS"/>
              </a:rPr>
              <a:t>“Book me a room near UBC” </a:t>
            </a:r>
          </a:p>
        </p:txBody>
      </p:sp>
      <p:sp>
        <p:nvSpPr>
          <p:cNvPr id="12" name="Rectangle 6"/>
          <p:cNvSpPr>
            <a:spLocks noChangeArrowheads="1"/>
          </p:cNvSpPr>
          <p:nvPr/>
        </p:nvSpPr>
        <p:spPr bwMode="auto">
          <a:xfrm>
            <a:off x="4786313" y="2357438"/>
            <a:ext cx="4357687" cy="1571625"/>
          </a:xfrm>
          <a:prstGeom prst="rect">
            <a:avLst/>
          </a:prstGeom>
          <a:noFill/>
          <a:ln w="9525">
            <a:noFill/>
            <a:miter lim="800000"/>
            <a:headEnd/>
            <a:tailEnd/>
          </a:ln>
        </p:spPr>
        <p:txBody>
          <a:bodyPr/>
          <a:lstStyle/>
          <a:p>
            <a:pPr marL="342900" indent="-342900">
              <a:spcBef>
                <a:spcPct val="20000"/>
              </a:spcBef>
              <a:defRPr/>
            </a:pPr>
            <a:r>
              <a:rPr lang="en-US" b="1" i="1" dirty="0">
                <a:solidFill>
                  <a:srgbClr val="3333CC"/>
                </a:solidFill>
                <a:latin typeface="Arial Unicode MS"/>
              </a:rPr>
              <a:t>Summarization, Machine Translation….....</a:t>
            </a:r>
          </a:p>
        </p:txBody>
      </p:sp>
      <p:sp>
        <p:nvSpPr>
          <p:cNvPr id="13" name="Rectangle 6"/>
          <p:cNvSpPr>
            <a:spLocks noChangeArrowheads="1"/>
          </p:cNvSpPr>
          <p:nvPr/>
        </p:nvSpPr>
        <p:spPr bwMode="auto">
          <a:xfrm>
            <a:off x="4643438" y="3143250"/>
            <a:ext cx="3962400" cy="685800"/>
          </a:xfrm>
          <a:prstGeom prst="rect">
            <a:avLst/>
          </a:prstGeom>
          <a:noFill/>
          <a:ln w="9525">
            <a:noFill/>
            <a:miter lim="800000"/>
            <a:headEnd/>
            <a:tailEnd/>
          </a:ln>
        </p:spPr>
        <p:txBody>
          <a:bodyPr/>
          <a:lstStyle/>
          <a:p>
            <a:pPr marL="342900" indent="-342900">
              <a:spcBef>
                <a:spcPct val="20000"/>
              </a:spcBef>
              <a:defRPr/>
            </a:pPr>
            <a:endParaRPr lang="en-US" b="1" i="1" dirty="0">
              <a:solidFill>
                <a:srgbClr val="3333CC"/>
              </a:solidFill>
              <a:latin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oter Placeholder 6"/>
          <p:cNvSpPr>
            <a:spLocks noGrp="1"/>
          </p:cNvSpPr>
          <p:nvPr>
            <p:ph type="ftr" sz="quarter" idx="11"/>
          </p:nvPr>
        </p:nvSpPr>
        <p:spPr/>
        <p:txBody>
          <a:bodyPr/>
          <a:lstStyle/>
          <a:p>
            <a:pPr>
              <a:defRPr/>
            </a:pPr>
            <a:r>
              <a:rPr lang="en-US" smtClean="0">
                <a:solidFill>
                  <a:srgbClr val="000000"/>
                </a:solidFill>
              </a:rPr>
              <a:t>CPSC 502, Lecture 9</a:t>
            </a:r>
          </a:p>
        </p:txBody>
      </p:sp>
      <p:sp>
        <p:nvSpPr>
          <p:cNvPr id="3077" name="Slide Number Placeholder 7"/>
          <p:cNvSpPr>
            <a:spLocks noGrp="1"/>
          </p:cNvSpPr>
          <p:nvPr>
            <p:ph type="sldNum" sz="quarter" idx="12"/>
          </p:nvPr>
        </p:nvSpPr>
        <p:spPr/>
        <p:txBody>
          <a:bodyPr/>
          <a:lstStyle/>
          <a:p>
            <a:pPr>
              <a:defRPr/>
            </a:pPr>
            <a:fld id="{67437B0D-A560-4E3E-8917-559DD97AE7AD}" type="slidenum">
              <a:rPr lang="en-US" smtClean="0">
                <a:solidFill>
                  <a:srgbClr val="000000"/>
                </a:solidFill>
              </a:rPr>
              <a:pPr>
                <a:defRPr/>
              </a:pPr>
              <a:t>25</a:t>
            </a:fld>
            <a:endParaRPr lang="en-US" smtClean="0">
              <a:solidFill>
                <a:srgbClr val="000000"/>
              </a:solidFill>
            </a:endParaRPr>
          </a:p>
        </p:txBody>
      </p:sp>
      <p:sp>
        <p:nvSpPr>
          <p:cNvPr id="20486" name="Rectangle 2"/>
          <p:cNvSpPr>
            <a:spLocks noGrp="1" noChangeArrowheads="1"/>
          </p:cNvSpPr>
          <p:nvPr>
            <p:ph type="title"/>
          </p:nvPr>
        </p:nvSpPr>
        <p:spPr>
          <a:xfrm>
            <a:off x="2895600" y="914400"/>
            <a:ext cx="5943600" cy="685800"/>
          </a:xfrm>
        </p:spPr>
        <p:txBody>
          <a:bodyPr/>
          <a:lstStyle/>
          <a:p>
            <a:pPr eaLnBrk="1" hangingPunct="1">
              <a:defRPr/>
            </a:pPr>
            <a:r>
              <a:rPr lang="en-US" sz="3200" dirty="0" smtClean="0">
                <a:solidFill>
                  <a:schemeClr val="accent6"/>
                </a:solidFill>
              </a:rPr>
              <a:t>Impossible to estimate!</a:t>
            </a:r>
          </a:p>
        </p:txBody>
      </p:sp>
      <p:sp>
        <p:nvSpPr>
          <p:cNvPr id="9223" name="Rectangle 3"/>
          <p:cNvSpPr>
            <a:spLocks noGrp="1" noChangeArrowheads="1"/>
          </p:cNvSpPr>
          <p:nvPr>
            <p:ph type="body" sz="half" idx="1"/>
          </p:nvPr>
        </p:nvSpPr>
        <p:spPr>
          <a:xfrm>
            <a:off x="381000" y="1600200"/>
            <a:ext cx="8305800" cy="1371600"/>
          </a:xfrm>
          <a:noFill/>
        </p:spPr>
        <p:txBody>
          <a:bodyPr/>
          <a:lstStyle/>
          <a:p>
            <a:pPr marL="0" indent="0" eaLnBrk="1" hangingPunct="1">
              <a:lnSpc>
                <a:spcPct val="90000"/>
              </a:lnSpc>
            </a:pPr>
            <a:r>
              <a:rPr lang="en-US" dirty="0" smtClean="0"/>
              <a:t>Assuming 10</a:t>
            </a:r>
            <a:r>
              <a:rPr lang="en-US" baseline="30000" dirty="0" smtClean="0"/>
              <a:t>5</a:t>
            </a:r>
            <a:r>
              <a:rPr lang="en-US" dirty="0" smtClean="0"/>
              <a:t> words </a:t>
            </a:r>
            <a:r>
              <a:rPr lang="en-US" dirty="0" smtClean="0"/>
              <a:t>in Dictionary and </a:t>
            </a:r>
            <a:r>
              <a:rPr lang="en-US" dirty="0" smtClean="0"/>
              <a:t>average sentence contains 10 words …….</a:t>
            </a:r>
          </a:p>
          <a:p>
            <a:pPr marL="0" indent="0" eaLnBrk="1" hangingPunct="1">
              <a:lnSpc>
                <a:spcPct val="90000"/>
              </a:lnSpc>
            </a:pPr>
            <a:endParaRPr lang="en-US" sz="2400" dirty="0" smtClean="0"/>
          </a:p>
          <a:p>
            <a:pPr marL="0" indent="0"/>
            <a:endParaRPr lang="en-US" sz="2400" dirty="0" smtClean="0">
              <a:solidFill>
                <a:schemeClr val="tx2"/>
              </a:solidFill>
            </a:endParaRPr>
          </a:p>
          <a:p>
            <a:pPr marL="0" indent="0"/>
            <a:r>
              <a:rPr lang="en-US" sz="3200" b="1" dirty="0" smtClean="0">
                <a:solidFill>
                  <a:schemeClr val="tx2"/>
                </a:solidFill>
              </a:rPr>
              <a:t>Google language repository </a:t>
            </a:r>
            <a:r>
              <a:rPr lang="en-US" dirty="0" smtClean="0">
                <a:solidFill>
                  <a:schemeClr val="tx2"/>
                </a:solidFill>
              </a:rPr>
              <a:t>(22 Sept. 2006) contained “only”: 95,119,665,584 </a:t>
            </a:r>
            <a:r>
              <a:rPr lang="en-US" dirty="0" smtClean="0"/>
              <a:t>sentences</a:t>
            </a:r>
            <a:r>
              <a:rPr lang="en-US" sz="2400" dirty="0" smtClean="0"/>
              <a:t/>
            </a:r>
            <a:br>
              <a:rPr lang="en-US" sz="2400" dirty="0" smtClean="0"/>
            </a:br>
            <a:endParaRPr lang="en-US" sz="2400" dirty="0" smtClean="0"/>
          </a:p>
          <a:p>
            <a:pPr marL="0" indent="0" eaLnBrk="1" hangingPunct="1">
              <a:lnSpc>
                <a:spcPct val="90000"/>
              </a:lnSpc>
            </a:pPr>
            <a:endParaRPr lang="en-US" sz="2400" dirty="0" smtClean="0"/>
          </a:p>
        </p:txBody>
      </p:sp>
      <p:graphicFrame>
        <p:nvGraphicFramePr>
          <p:cNvPr id="11266" name="Object 4"/>
          <p:cNvGraphicFramePr>
            <a:graphicFrameLocks noChangeAspect="1"/>
          </p:cNvGraphicFramePr>
          <p:nvPr>
            <p:ph sz="quarter" idx="3"/>
          </p:nvPr>
        </p:nvGraphicFramePr>
        <p:xfrm>
          <a:off x="381000" y="914400"/>
          <a:ext cx="2438400" cy="619125"/>
        </p:xfrm>
        <a:graphic>
          <a:graphicData uri="http://schemas.openxmlformats.org/presentationml/2006/ole">
            <p:oleObj spid="_x0000_s948226" name="Equation" r:id="rId4" imgW="799920" imgH="203040" progId="Equation.3">
              <p:embed/>
            </p:oleObj>
          </a:graphicData>
        </a:graphic>
      </p:graphicFrame>
      <p:sp>
        <p:nvSpPr>
          <p:cNvPr id="12" name="Rectangle 3"/>
          <p:cNvSpPr txBox="1">
            <a:spLocks noChangeArrowheads="1"/>
          </p:cNvSpPr>
          <p:nvPr/>
        </p:nvSpPr>
        <p:spPr bwMode="auto">
          <a:xfrm>
            <a:off x="0" y="5445224"/>
            <a:ext cx="8929687" cy="714375"/>
          </a:xfrm>
          <a:prstGeom prst="rect">
            <a:avLst/>
          </a:prstGeom>
          <a:noFill/>
          <a:ln w="9525">
            <a:noFill/>
            <a:miter lim="800000"/>
            <a:headEnd/>
            <a:tailEnd/>
          </a:ln>
        </p:spPr>
        <p:txBody>
          <a:bodyPr/>
          <a:lstStyle/>
          <a:p>
            <a:pPr marL="342900" indent="-342900">
              <a:lnSpc>
                <a:spcPct val="90000"/>
              </a:lnSpc>
              <a:spcBef>
                <a:spcPct val="20000"/>
              </a:spcBef>
              <a:defRPr/>
            </a:pPr>
            <a:r>
              <a:rPr lang="en-US" b="1" kern="0" dirty="0">
                <a:solidFill>
                  <a:srgbClr val="000000"/>
                </a:solidFill>
                <a:latin typeface="Arial Unicode MS"/>
              </a:rPr>
              <a:t>Most sentences will not appear or appear only once </a:t>
            </a:r>
            <a:r>
              <a:rPr lang="en-US" b="1" kern="0" dirty="0">
                <a:solidFill>
                  <a:srgbClr val="000000"/>
                </a:solidFill>
                <a:latin typeface="Arial Unicode MS"/>
                <a:sym typeface="Wingdings" pitchFamily="2" charset="2"/>
              </a:rPr>
              <a:t></a:t>
            </a:r>
          </a:p>
          <a:p>
            <a:pPr marL="342900" indent="-342900">
              <a:lnSpc>
                <a:spcPct val="90000"/>
              </a:lnSpc>
              <a:spcBef>
                <a:spcPct val="20000"/>
              </a:spcBef>
              <a:defRPr/>
            </a:pPr>
            <a:endParaRPr lang="en-US" sz="2400" b="1" kern="0" dirty="0">
              <a:solidFill>
                <a:srgbClr val="000000"/>
              </a:solidFill>
              <a:latin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Footer Placeholder 6"/>
          <p:cNvSpPr>
            <a:spLocks noGrp="1"/>
          </p:cNvSpPr>
          <p:nvPr>
            <p:ph type="ftr" sz="quarter" idx="11"/>
          </p:nvPr>
        </p:nvSpPr>
        <p:spPr/>
        <p:txBody>
          <a:bodyPr/>
          <a:lstStyle/>
          <a:p>
            <a:pPr>
              <a:defRPr/>
            </a:pPr>
            <a:r>
              <a:rPr lang="en-US" smtClean="0">
                <a:solidFill>
                  <a:srgbClr val="000000"/>
                </a:solidFill>
              </a:rPr>
              <a:t>CPSC 502, Lecture 9</a:t>
            </a:r>
          </a:p>
        </p:txBody>
      </p:sp>
      <p:sp>
        <p:nvSpPr>
          <p:cNvPr id="4103" name="Slide Number Placeholder 7"/>
          <p:cNvSpPr>
            <a:spLocks noGrp="1"/>
          </p:cNvSpPr>
          <p:nvPr>
            <p:ph type="sldNum" sz="quarter" idx="12"/>
          </p:nvPr>
        </p:nvSpPr>
        <p:spPr/>
        <p:txBody>
          <a:bodyPr/>
          <a:lstStyle/>
          <a:p>
            <a:pPr>
              <a:defRPr/>
            </a:pPr>
            <a:fld id="{42A46C48-9E1A-4A8A-BE11-8F9D28D085AD}" type="slidenum">
              <a:rPr lang="en-US" smtClean="0">
                <a:solidFill>
                  <a:srgbClr val="000000"/>
                </a:solidFill>
              </a:rPr>
              <a:pPr>
                <a:defRPr/>
              </a:pPr>
              <a:t>26</a:t>
            </a:fld>
            <a:endParaRPr lang="en-US" smtClean="0">
              <a:solidFill>
                <a:srgbClr val="000000"/>
              </a:solidFill>
            </a:endParaRPr>
          </a:p>
        </p:txBody>
      </p:sp>
      <p:sp>
        <p:nvSpPr>
          <p:cNvPr id="12316" name="Rectangle 2"/>
          <p:cNvSpPr>
            <a:spLocks noGrp="1" noChangeArrowheads="1"/>
          </p:cNvSpPr>
          <p:nvPr>
            <p:ph type="title"/>
          </p:nvPr>
        </p:nvSpPr>
        <p:spPr>
          <a:xfrm>
            <a:off x="381000" y="0"/>
            <a:ext cx="8763000" cy="1143000"/>
          </a:xfrm>
        </p:spPr>
        <p:txBody>
          <a:bodyPr/>
          <a:lstStyle/>
          <a:p>
            <a:pPr eaLnBrk="1" hangingPunct="1"/>
            <a:r>
              <a:rPr lang="en-US" smtClean="0"/>
              <a:t>What can we do?</a:t>
            </a:r>
          </a:p>
        </p:txBody>
      </p:sp>
      <p:sp>
        <p:nvSpPr>
          <p:cNvPr id="10247" name="Rectangle 8"/>
          <p:cNvSpPr>
            <a:spLocks noGrp="1" noChangeArrowheads="1"/>
          </p:cNvSpPr>
          <p:nvPr>
            <p:ph type="body" sz="half" idx="1"/>
          </p:nvPr>
        </p:nvSpPr>
        <p:spPr>
          <a:xfrm>
            <a:off x="357188" y="1071563"/>
            <a:ext cx="8072437" cy="642937"/>
          </a:xfrm>
          <a:noFill/>
        </p:spPr>
        <p:txBody>
          <a:bodyPr/>
          <a:lstStyle/>
          <a:p>
            <a:pPr marL="0" indent="0" eaLnBrk="1" hangingPunct="1"/>
            <a:r>
              <a:rPr lang="en-US" smtClean="0"/>
              <a:t>Make a strong simplifying assumption!</a:t>
            </a:r>
            <a:endParaRPr lang="en-US" sz="2400" smtClean="0"/>
          </a:p>
          <a:p>
            <a:pPr marL="0" indent="0" eaLnBrk="1" hangingPunct="1"/>
            <a:endParaRPr lang="en-US" sz="2400" smtClean="0"/>
          </a:p>
        </p:txBody>
      </p:sp>
      <p:sp>
        <p:nvSpPr>
          <p:cNvPr id="12" name="Rectangle 8"/>
          <p:cNvSpPr txBox="1">
            <a:spLocks noChangeArrowheads="1"/>
          </p:cNvSpPr>
          <p:nvPr/>
        </p:nvSpPr>
        <p:spPr bwMode="auto">
          <a:xfrm>
            <a:off x="357188" y="1571625"/>
            <a:ext cx="8072437" cy="642938"/>
          </a:xfrm>
          <a:prstGeom prst="rect">
            <a:avLst/>
          </a:prstGeom>
          <a:noFill/>
          <a:ln w="9525">
            <a:noFill/>
            <a:miter lim="800000"/>
            <a:headEnd/>
            <a:tailEnd/>
          </a:ln>
        </p:spPr>
        <p:txBody>
          <a:bodyPr/>
          <a:lstStyle/>
          <a:p>
            <a:pPr marL="342900" indent="-342900">
              <a:spcBef>
                <a:spcPct val="20000"/>
              </a:spcBef>
              <a:defRPr/>
            </a:pPr>
            <a:r>
              <a:rPr lang="en-US" kern="0" dirty="0">
                <a:solidFill>
                  <a:srgbClr val="000000"/>
                </a:solidFill>
                <a:latin typeface="Arial Unicode MS"/>
              </a:rPr>
              <a:t>Sentences are generated by a M</a:t>
            </a:r>
            <a:r>
              <a:rPr lang="en-US" kern="0" dirty="0" err="1">
                <a:solidFill>
                  <a:srgbClr val="000000"/>
                </a:solidFill>
                <a:latin typeface="Arial Unicode MS"/>
              </a:rPr>
              <a:t>arkov</a:t>
            </a:r>
            <a:r>
              <a:rPr lang="en-US" kern="0" dirty="0">
                <a:solidFill>
                  <a:srgbClr val="000000"/>
                </a:solidFill>
                <a:latin typeface="Arial Unicode MS"/>
              </a:rPr>
              <a:t> Chain</a:t>
            </a:r>
            <a:endParaRPr lang="en-US" sz="2400" kern="0" dirty="0">
              <a:solidFill>
                <a:srgbClr val="000000"/>
              </a:solidFill>
              <a:latin typeface="Arial Unicode MS"/>
            </a:endParaRPr>
          </a:p>
          <a:p>
            <a:pPr marL="342900" indent="-342900">
              <a:spcBef>
                <a:spcPct val="20000"/>
              </a:spcBef>
              <a:defRPr/>
            </a:pPr>
            <a:endParaRPr lang="en-US" sz="2400" kern="0" dirty="0">
              <a:solidFill>
                <a:srgbClr val="000000"/>
              </a:solidFill>
              <a:latin typeface="Arial Unicode MS"/>
            </a:endParaRPr>
          </a:p>
        </p:txBody>
      </p:sp>
      <p:sp>
        <p:nvSpPr>
          <p:cNvPr id="14" name="Rectangle 3"/>
          <p:cNvSpPr>
            <a:spLocks noChangeArrowheads="1"/>
          </p:cNvSpPr>
          <p:nvPr/>
        </p:nvSpPr>
        <p:spPr bwMode="auto">
          <a:xfrm>
            <a:off x="500063" y="3214688"/>
            <a:ext cx="8215312" cy="3000375"/>
          </a:xfrm>
          <a:prstGeom prst="rect">
            <a:avLst/>
          </a:prstGeom>
          <a:noFill/>
          <a:ln w="9525">
            <a:noFill/>
            <a:miter lim="800000"/>
            <a:headEnd/>
            <a:tailEnd/>
          </a:ln>
        </p:spPr>
        <p:txBody>
          <a:bodyPr/>
          <a:lstStyle/>
          <a:p>
            <a:pPr marL="342900" indent="-342900">
              <a:spcBef>
                <a:spcPct val="20000"/>
              </a:spcBef>
              <a:defRPr/>
            </a:pPr>
            <a:r>
              <a:rPr lang="en-US" b="1" dirty="0">
                <a:solidFill>
                  <a:srgbClr val="000000"/>
                </a:solidFill>
                <a:latin typeface="Arial Unicode MS"/>
              </a:rPr>
              <a:t>P(The big red dog barks)=</a:t>
            </a:r>
          </a:p>
          <a:p>
            <a:pPr marL="342900" indent="-342900">
              <a:spcBef>
                <a:spcPct val="20000"/>
              </a:spcBef>
              <a:defRPr/>
            </a:pPr>
            <a:r>
              <a:rPr lang="en-US" sz="2400" b="1" dirty="0">
                <a:solidFill>
                  <a:srgbClr val="A50021"/>
                </a:solidFill>
                <a:latin typeface="Arial Unicode MS"/>
              </a:rPr>
              <a:t> </a:t>
            </a:r>
            <a:r>
              <a:rPr lang="en-US" b="1" dirty="0">
                <a:solidFill>
                  <a:srgbClr val="000000"/>
                </a:solidFill>
                <a:latin typeface="Arial Unicode MS"/>
              </a:rPr>
              <a:t>P(The|&lt;S&gt;) *</a:t>
            </a:r>
          </a:p>
          <a:p>
            <a:pPr marL="342900" indent="-342900">
              <a:spcBef>
                <a:spcPct val="20000"/>
              </a:spcBef>
              <a:defRPr/>
            </a:pPr>
            <a:r>
              <a:rPr lang="en-US" b="1" dirty="0">
                <a:solidFill>
                  <a:srgbClr val="000000"/>
                </a:solidFill>
                <a:latin typeface="Comic Sans MS" pitchFamily="66" charset="0"/>
              </a:rPr>
              <a:t>	</a:t>
            </a:r>
          </a:p>
        </p:txBody>
      </p:sp>
      <p:graphicFrame>
        <p:nvGraphicFramePr>
          <p:cNvPr id="10242" name="Object 4"/>
          <p:cNvGraphicFramePr>
            <a:graphicFrameLocks noChangeAspect="1"/>
          </p:cNvGraphicFramePr>
          <p:nvPr/>
        </p:nvGraphicFramePr>
        <p:xfrm>
          <a:off x="1266825" y="2214563"/>
          <a:ext cx="6332538" cy="712787"/>
        </p:xfrm>
        <a:graphic>
          <a:graphicData uri="http://schemas.openxmlformats.org/presentationml/2006/ole">
            <p:oleObj spid="_x0000_s949250" name="Equation" r:id="rId4" imgW="2705040" imgH="30456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3"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9224" name="Slide Number Placeholder 5"/>
          <p:cNvSpPr>
            <a:spLocks noGrp="1"/>
          </p:cNvSpPr>
          <p:nvPr>
            <p:ph type="sldNum" sz="quarter" idx="12"/>
          </p:nvPr>
        </p:nvSpPr>
        <p:spPr/>
        <p:txBody>
          <a:bodyPr/>
          <a:lstStyle/>
          <a:p>
            <a:pPr>
              <a:defRPr/>
            </a:pPr>
            <a:fld id="{FDAD799D-BDE8-44C2-91CF-465FDDA54516}" type="slidenum">
              <a:rPr lang="en-US" smtClean="0">
                <a:solidFill>
                  <a:srgbClr val="000000"/>
                </a:solidFill>
              </a:rPr>
              <a:pPr>
                <a:defRPr/>
              </a:pPr>
              <a:t>27</a:t>
            </a:fld>
            <a:endParaRPr lang="en-US" smtClean="0">
              <a:solidFill>
                <a:srgbClr val="000000"/>
              </a:solidFill>
            </a:endParaRPr>
          </a:p>
        </p:txBody>
      </p:sp>
      <p:sp>
        <p:nvSpPr>
          <p:cNvPr id="13350" name="Rectangle 2"/>
          <p:cNvSpPr>
            <a:spLocks noGrp="1" noChangeArrowheads="1"/>
          </p:cNvSpPr>
          <p:nvPr>
            <p:ph type="title"/>
          </p:nvPr>
        </p:nvSpPr>
        <p:spPr>
          <a:xfrm>
            <a:off x="0" y="-214313"/>
            <a:ext cx="7772400" cy="1143001"/>
          </a:xfrm>
        </p:spPr>
        <p:txBody>
          <a:bodyPr/>
          <a:lstStyle/>
          <a:p>
            <a:pPr eaLnBrk="1" hangingPunct="1"/>
            <a:r>
              <a:rPr lang="en-US" smtClean="0"/>
              <a:t>Estimates for Bigrams</a:t>
            </a:r>
            <a:endParaRPr lang="en-US" smtClean="0">
              <a:solidFill>
                <a:srgbClr val="A50021"/>
              </a:solidFill>
            </a:endParaRPr>
          </a:p>
        </p:txBody>
      </p:sp>
      <p:graphicFrame>
        <p:nvGraphicFramePr>
          <p:cNvPr id="11266" name="Object 5"/>
          <p:cNvGraphicFramePr>
            <a:graphicFrameLocks noChangeAspect="1"/>
          </p:cNvGraphicFramePr>
          <p:nvPr/>
        </p:nvGraphicFramePr>
        <p:xfrm>
          <a:off x="0" y="3071813"/>
          <a:ext cx="7956550" cy="1844675"/>
        </p:xfrm>
        <a:graphic>
          <a:graphicData uri="http://schemas.openxmlformats.org/presentationml/2006/ole">
            <p:oleObj spid="_x0000_s950274" name="Equation" r:id="rId4" imgW="3504960" imgH="812520" progId="Equation.3">
              <p:embed/>
            </p:oleObj>
          </a:graphicData>
        </a:graphic>
      </p:graphicFrame>
      <p:sp>
        <p:nvSpPr>
          <p:cNvPr id="486406" name="Rectangle 6"/>
          <p:cNvSpPr>
            <a:spLocks noChangeArrowheads="1"/>
          </p:cNvSpPr>
          <p:nvPr/>
        </p:nvSpPr>
        <p:spPr bwMode="auto">
          <a:xfrm>
            <a:off x="0" y="785813"/>
            <a:ext cx="9601200" cy="1066800"/>
          </a:xfrm>
          <a:prstGeom prst="rect">
            <a:avLst/>
          </a:prstGeom>
          <a:noFill/>
          <a:ln w="9525">
            <a:noFill/>
            <a:miter lim="800000"/>
            <a:headEnd/>
            <a:tailEnd/>
          </a:ln>
        </p:spPr>
        <p:txBody>
          <a:bodyPr/>
          <a:lstStyle/>
          <a:p>
            <a:pPr marL="342900" indent="-342900">
              <a:spcBef>
                <a:spcPct val="30000"/>
              </a:spcBef>
              <a:defRPr/>
            </a:pPr>
            <a:r>
              <a:rPr lang="en-US" dirty="0">
                <a:solidFill>
                  <a:srgbClr val="000000"/>
                </a:solidFill>
                <a:latin typeface="Arial Unicode MS"/>
              </a:rPr>
              <a:t>Silly language repositories with </a:t>
            </a:r>
            <a:r>
              <a:rPr lang="en-US" b="1" dirty="0">
                <a:solidFill>
                  <a:srgbClr val="000000"/>
                </a:solidFill>
                <a:latin typeface="Arial Unicode MS"/>
              </a:rPr>
              <a:t>only two sentences</a:t>
            </a:r>
            <a:r>
              <a:rPr lang="en-US" dirty="0">
                <a:solidFill>
                  <a:srgbClr val="000000"/>
                </a:solidFill>
                <a:latin typeface="Arial Unicode MS"/>
              </a:rPr>
              <a:t>:</a:t>
            </a:r>
          </a:p>
          <a:p>
            <a:pPr marL="342900" indent="-342900">
              <a:spcBef>
                <a:spcPct val="30000"/>
              </a:spcBef>
              <a:defRPr/>
            </a:pPr>
            <a:r>
              <a:rPr lang="en-US" dirty="0">
                <a:solidFill>
                  <a:srgbClr val="000000"/>
                </a:solidFill>
                <a:latin typeface="Arial Unicode MS"/>
              </a:rPr>
              <a:t>“&lt;S&gt;</a:t>
            </a:r>
            <a:r>
              <a:rPr lang="en-US" i="1" dirty="0">
                <a:solidFill>
                  <a:srgbClr val="000000"/>
                </a:solidFill>
                <a:latin typeface="Arial Unicode MS"/>
              </a:rPr>
              <a:t>The big red dog barks against the big pink dog”</a:t>
            </a:r>
            <a:endParaRPr lang="en-US" sz="2400" dirty="0">
              <a:solidFill>
                <a:srgbClr val="A50021"/>
              </a:solidFill>
              <a:latin typeface="Arial Unicode MS"/>
            </a:endParaRPr>
          </a:p>
          <a:p>
            <a:pPr marL="342900" indent="-342900">
              <a:lnSpc>
                <a:spcPct val="90000"/>
              </a:lnSpc>
              <a:spcBef>
                <a:spcPct val="20000"/>
              </a:spcBef>
              <a:defRPr/>
            </a:pPr>
            <a:r>
              <a:rPr lang="en-US" dirty="0">
                <a:solidFill>
                  <a:srgbClr val="000000"/>
                </a:solidFill>
                <a:latin typeface="Arial Unicode MS"/>
              </a:rPr>
              <a:t>“&lt;S&gt;</a:t>
            </a:r>
            <a:r>
              <a:rPr lang="en-US" i="1" dirty="0">
                <a:solidFill>
                  <a:srgbClr val="000000"/>
                </a:solidFill>
                <a:latin typeface="Arial Unicode MS"/>
              </a:rPr>
              <a:t>The big pink dog is much smaller” </a:t>
            </a:r>
          </a:p>
          <a:p>
            <a:pPr marL="342900" indent="-342900">
              <a:lnSpc>
                <a:spcPct val="90000"/>
              </a:lnSpc>
              <a:spcBef>
                <a:spcPct val="20000"/>
              </a:spcBef>
              <a:defRPr/>
            </a:pPr>
            <a:r>
              <a:rPr lang="en-US" sz="2400" dirty="0">
                <a:solidFill>
                  <a:srgbClr val="A50021"/>
                </a:solidFill>
                <a:latin typeface="Arial Unicode MS"/>
              </a:rPr>
              <a:t>    </a:t>
            </a:r>
            <a:endParaRPr lang="en-US" dirty="0">
              <a:solidFill>
                <a:srgbClr val="000000"/>
              </a:solidFill>
              <a:latin typeface="Arial Unicode M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9</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28</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Oct 11</a:t>
            </a:r>
          </a:p>
        </p:txBody>
      </p:sp>
      <p:sp>
        <p:nvSpPr>
          <p:cNvPr id="4102" name="Rectangle 3"/>
          <p:cNvSpPr>
            <a:spLocks noGrp="1" noChangeArrowheads="1"/>
          </p:cNvSpPr>
          <p:nvPr>
            <p:ph type="body" idx="1"/>
          </p:nvPr>
        </p:nvSpPr>
        <p:spPr>
          <a:xfrm>
            <a:off x="70992" y="1628800"/>
            <a:ext cx="9073008" cy="3672408"/>
          </a:xfrm>
        </p:spPr>
        <p:txBody>
          <a:bodyPr/>
          <a:lstStyle/>
          <a:p>
            <a:pPr lvl="1" eaLnBrk="1" hangingPunct="1">
              <a:buNone/>
            </a:pPr>
            <a:endParaRPr lang="en-US" dirty="0" smtClean="0"/>
          </a:p>
          <a:p>
            <a:pPr lvl="1" eaLnBrk="1" hangingPunct="1"/>
            <a:r>
              <a:rPr lang="en-US" sz="3200" b="1" dirty="0" smtClean="0"/>
              <a:t>Bayesian Networks Approx. Inference</a:t>
            </a:r>
          </a:p>
          <a:p>
            <a:pPr lvl="1" eaLnBrk="1" hangingPunct="1"/>
            <a:r>
              <a:rPr lang="en-US" sz="3200" b="1" dirty="0" smtClean="0"/>
              <a:t>Temporal Probabilistic  Models</a:t>
            </a:r>
          </a:p>
          <a:p>
            <a:pPr lvl="2" eaLnBrk="1" hangingPunct="1"/>
            <a:r>
              <a:rPr lang="en-US" sz="2800" b="1" dirty="0" smtClean="0">
                <a:solidFill>
                  <a:schemeClr val="accent4"/>
                </a:solidFill>
              </a:rPr>
              <a:t>Markov Chains</a:t>
            </a:r>
          </a:p>
          <a:p>
            <a:pPr lvl="2" eaLnBrk="1" hangingPunct="1"/>
            <a:r>
              <a:rPr lang="en-US" sz="2800" b="1" dirty="0" smtClean="0">
                <a:solidFill>
                  <a:schemeClr val="accent2"/>
                </a:solidFill>
              </a:rPr>
              <a:t>(Intro) Hidden Markov Models</a:t>
            </a:r>
            <a:endParaRPr lang="en-US" sz="3200" b="1" dirty="0" smtClean="0">
              <a:solidFill>
                <a:schemeClr val="accent2"/>
              </a:solidFill>
            </a:endParaRPr>
          </a:p>
          <a:p>
            <a:pPr lvl="1" eaLnBrk="1" hangingPunct="1">
              <a:buFont typeface="Arial" pitchFamily="34" charset="0"/>
              <a:buChar char="•"/>
            </a:pPr>
            <a:endParaRPr lang="en-US" sz="3200" b="1"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2"/>
          <p:cNvSpPr>
            <a:spLocks noGrp="1" noChangeArrowheads="1"/>
          </p:cNvSpPr>
          <p:nvPr>
            <p:ph type="title"/>
          </p:nvPr>
        </p:nvSpPr>
        <p:spPr>
          <a:xfrm>
            <a:off x="323850" y="0"/>
            <a:ext cx="882015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How can we minimally extend Markov Chains?</a:t>
            </a:r>
          </a:p>
        </p:txBody>
      </p:sp>
      <p:pic>
        <p:nvPicPr>
          <p:cNvPr id="4115" name="Picture 4"/>
          <p:cNvPicPr>
            <a:picLocks noChangeAspect="1" noChangeArrowheads="1"/>
          </p:cNvPicPr>
          <p:nvPr/>
        </p:nvPicPr>
        <p:blipFill>
          <a:blip r:embed="rId4" cstate="print"/>
          <a:srcRect/>
          <a:stretch>
            <a:fillRect/>
          </a:stretch>
        </p:blipFill>
        <p:spPr bwMode="auto">
          <a:xfrm>
            <a:off x="714375" y="1000125"/>
            <a:ext cx="7199313" cy="792163"/>
          </a:xfrm>
          <a:prstGeom prst="rect">
            <a:avLst/>
          </a:prstGeom>
          <a:noFill/>
          <a:ln w="9525" algn="ctr">
            <a:noFill/>
            <a:miter lim="800000"/>
            <a:headEnd/>
            <a:tailEnd/>
          </a:ln>
        </p:spPr>
      </p:pic>
      <p:sp>
        <p:nvSpPr>
          <p:cNvPr id="5" name="Rectangle 3"/>
          <p:cNvSpPr>
            <a:spLocks noChangeArrowheads="1"/>
          </p:cNvSpPr>
          <p:nvPr/>
        </p:nvSpPr>
        <p:spPr bwMode="auto">
          <a:xfrm>
            <a:off x="0" y="3000375"/>
            <a:ext cx="9144000" cy="642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Maintaining the Markov and stationary </a:t>
            </a:r>
            <a:r>
              <a:rPr lang="en-GB" dirty="0" smtClean="0">
                <a:solidFill>
                  <a:srgbClr val="000000"/>
                </a:solidFill>
                <a:latin typeface="Arial Unicode MS" pitchFamily="34" charset="-128"/>
                <a:ea typeface="Arial Unicode MS" pitchFamily="34" charset="-128"/>
                <a:cs typeface="Arial Unicode MS" pitchFamily="34" charset="-128"/>
              </a:rPr>
              <a:t>assumption</a:t>
            </a:r>
            <a:endParaRPr lang="en-GB" sz="3200" dirty="0">
              <a:solidFill>
                <a:srgbClr val="3333CC"/>
              </a:solidFill>
              <a:latin typeface="Arial Unicode MS" pitchFamily="34" charset="-128"/>
              <a:ea typeface="Arial Unicode MS" pitchFamily="34" charset="-128"/>
              <a:cs typeface="Arial Unicode MS" pitchFamily="34" charset="-128"/>
            </a:endParaRPr>
          </a:p>
        </p:txBody>
      </p:sp>
      <p:sp>
        <p:nvSpPr>
          <p:cNvPr id="6" name="Rectangle 3"/>
          <p:cNvSpPr>
            <a:spLocks noChangeArrowheads="1"/>
          </p:cNvSpPr>
          <p:nvPr/>
        </p:nvSpPr>
        <p:spPr bwMode="auto">
          <a:xfrm>
            <a:off x="0" y="3645024"/>
            <a:ext cx="9144000" cy="2714625"/>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A useful situation to model is the one in which: </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the reasoning system </a:t>
            </a:r>
            <a:r>
              <a:rPr lang="en-GB" b="1" dirty="0">
                <a:solidFill>
                  <a:srgbClr val="000000"/>
                </a:solidFill>
                <a:latin typeface="Arial Unicode MS" pitchFamily="34" charset="-128"/>
                <a:ea typeface="Arial Unicode MS" pitchFamily="34" charset="-128"/>
                <a:cs typeface="Arial Unicode MS" pitchFamily="34" charset="-128"/>
              </a:rPr>
              <a:t>does not have access </a:t>
            </a:r>
            <a:r>
              <a:rPr lang="en-GB" dirty="0">
                <a:solidFill>
                  <a:srgbClr val="000000"/>
                </a:solidFill>
                <a:latin typeface="Arial Unicode MS" pitchFamily="34" charset="-128"/>
                <a:ea typeface="Arial Unicode MS" pitchFamily="34" charset="-128"/>
                <a:cs typeface="Arial Unicode MS" pitchFamily="34" charset="-128"/>
              </a:rPr>
              <a:t>to the states</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but can </a:t>
            </a:r>
            <a:r>
              <a:rPr lang="en-GB" b="1" dirty="0">
                <a:solidFill>
                  <a:srgbClr val="000000"/>
                </a:solidFill>
                <a:latin typeface="Arial Unicode MS" pitchFamily="34" charset="-128"/>
                <a:ea typeface="Arial Unicode MS" pitchFamily="34" charset="-128"/>
                <a:cs typeface="Arial Unicode MS" pitchFamily="34" charset="-128"/>
              </a:rPr>
              <a:t>make observations  </a:t>
            </a:r>
            <a:r>
              <a:rPr lang="en-GB" dirty="0">
                <a:solidFill>
                  <a:srgbClr val="000000"/>
                </a:solidFill>
                <a:latin typeface="Arial Unicode MS" pitchFamily="34" charset="-128"/>
                <a:ea typeface="Arial Unicode MS" pitchFamily="34" charset="-128"/>
                <a:cs typeface="Arial Unicode MS" pitchFamily="34" charset="-128"/>
              </a:rPr>
              <a:t>that give some information about the current state</a:t>
            </a:r>
            <a:endParaRPr lang="en-GB" sz="3200" dirty="0">
              <a:solidFill>
                <a:srgbClr val="3333CC"/>
              </a:solidFill>
              <a:latin typeface="Arial Unicode MS" pitchFamily="34" charset="-128"/>
              <a:ea typeface="Arial Unicode MS" pitchFamily="34" charset="-128"/>
              <a:cs typeface="Arial Unicode MS" pitchFamily="34" charset="-128"/>
            </a:endParaRPr>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C4C90470-2CAE-4F16-8E6D-39694BA55E0F}" type="slidenum">
              <a:rPr lang="en-US" smtClean="0">
                <a:solidFill>
                  <a:srgbClr val="000000"/>
                </a:solidFill>
              </a:rPr>
              <a:pPr>
                <a:defRPr/>
              </a:pPr>
              <a:t>29</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inkTgt spid="_x0000_s912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6"/>
          <p:cNvSpPr>
            <a:spLocks noChangeArrowheads="1"/>
          </p:cNvSpPr>
          <p:nvPr/>
        </p:nvSpPr>
        <p:spPr bwMode="auto">
          <a:xfrm>
            <a:off x="5868144" y="2852936"/>
            <a:ext cx="3000375" cy="1785938"/>
          </a:xfrm>
          <a:prstGeom prst="rect">
            <a:avLst/>
          </a:prstGeom>
          <a:solidFill>
            <a:srgbClr val="CCFF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502, Lecture 9</a:t>
            </a:r>
            <a:endParaRPr lang="en-US"/>
          </a:p>
        </p:txBody>
      </p:sp>
      <p:sp>
        <p:nvSpPr>
          <p:cNvPr id="26" name="Slide Number Placeholder 5"/>
          <p:cNvSpPr>
            <a:spLocks noGrp="1"/>
          </p:cNvSpPr>
          <p:nvPr>
            <p:ph type="sldNum" sz="quarter" idx="12"/>
          </p:nvPr>
        </p:nvSpPr>
        <p:spPr/>
        <p:txBody>
          <a:bodyPr/>
          <a:lstStyle/>
          <a:p>
            <a:pPr>
              <a:defRPr/>
            </a:pPr>
            <a:r>
              <a:rPr lang="en-US"/>
              <a:t>Slide </a:t>
            </a:r>
            <a:fld id="{9EACD220-6798-477A-BD90-CD5AC1E8EC3C}" type="slidenum">
              <a:rPr lang="en-US"/>
              <a:pPr>
                <a:defRPr/>
              </a:pPr>
              <a:t>3</a:t>
            </a:fld>
            <a:endParaRPr lang="en-US"/>
          </a:p>
        </p:txBody>
      </p:sp>
      <p:sp>
        <p:nvSpPr>
          <p:cNvPr id="8222" name="Rectangle 2"/>
          <p:cNvSpPr>
            <a:spLocks noGrp="1" noChangeArrowheads="1"/>
          </p:cNvSpPr>
          <p:nvPr>
            <p:ph type="title"/>
          </p:nvPr>
        </p:nvSpPr>
        <p:spPr>
          <a:xfrm>
            <a:off x="0" y="0"/>
            <a:ext cx="9144000" cy="685800"/>
          </a:xfrm>
        </p:spPr>
        <p:txBody>
          <a:bodyPr/>
          <a:lstStyle/>
          <a:p>
            <a:pPr eaLnBrk="1" hangingPunct="1"/>
            <a:r>
              <a:rPr lang="en-US" dirty="0" err="1" smtClean="0"/>
              <a:t>R&amp;Rsys</a:t>
            </a:r>
            <a:r>
              <a:rPr lang="en-US" dirty="0" smtClean="0"/>
              <a:t> we'll cover in this course </a:t>
            </a:r>
          </a:p>
        </p:txBody>
      </p:sp>
      <p:sp>
        <p:nvSpPr>
          <p:cNvPr id="8223"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8224"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8225"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Problem</a:t>
            </a:r>
          </a:p>
        </p:txBody>
      </p:sp>
      <p:sp>
        <p:nvSpPr>
          <p:cNvPr id="8226"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8227"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8228" name="Rectangle 11"/>
          <p:cNvSpPr>
            <a:spLocks noChangeArrowheads="1"/>
          </p:cNvSpPr>
          <p:nvPr/>
        </p:nvSpPr>
        <p:spPr bwMode="auto">
          <a:xfrm>
            <a:off x="3347864" y="1268760"/>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8229"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8230"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823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grpSp>
        <p:nvGrpSpPr>
          <p:cNvPr id="2" name="Group 36"/>
          <p:cNvGrpSpPr>
            <a:grpSpLocks/>
          </p:cNvGrpSpPr>
          <p:nvPr/>
        </p:nvGrpSpPr>
        <p:grpSpPr bwMode="auto">
          <a:xfrm>
            <a:off x="2714625" y="1643063"/>
            <a:ext cx="3369543" cy="4572000"/>
            <a:chOff x="2714625" y="1643063"/>
            <a:chExt cx="3369543" cy="4572000"/>
          </a:xfrm>
        </p:grpSpPr>
        <p:sp>
          <p:nvSpPr>
            <p:cNvPr id="8247"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a:p>
          </p:txBody>
        </p:sp>
        <p:sp>
          <p:nvSpPr>
            <p:cNvPr id="8248" name="Rectangle 16"/>
            <p:cNvSpPr>
              <a:spLocks noChangeArrowheads="1"/>
            </p:cNvSpPr>
            <p:nvPr/>
          </p:nvSpPr>
          <p:spPr bwMode="auto">
            <a:xfrm>
              <a:off x="4355976" y="2348880"/>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8249" name="Rectangle 17"/>
            <p:cNvSpPr>
              <a:spLocks noChangeArrowheads="1"/>
            </p:cNvSpPr>
            <p:nvPr/>
          </p:nvSpPr>
          <p:spPr bwMode="auto">
            <a:xfrm>
              <a:off x="2987824" y="1700808"/>
              <a:ext cx="2214563" cy="5715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dirty="0">
                  <a:solidFill>
                    <a:schemeClr val="accent2"/>
                  </a:solidFill>
                  <a:latin typeface="Arial Unicode MS" pitchFamily="34" charset="-128"/>
                </a:rPr>
                <a:t>Arc Consistency</a:t>
              </a:r>
            </a:p>
          </p:txBody>
        </p:sp>
        <p:sp>
          <p:nvSpPr>
            <p:cNvPr id="8250"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1"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825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sp>
          <p:nvSpPr>
            <p:cNvPr id="8254"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40" name="Rectangle 16"/>
            <p:cNvSpPr>
              <a:spLocks noChangeArrowheads="1"/>
            </p:cNvSpPr>
            <p:nvPr/>
          </p:nvSpPr>
          <p:spPr bwMode="auto">
            <a:xfrm>
              <a:off x="5220072" y="1844824"/>
              <a:ext cx="864096" cy="432048"/>
            </a:xfrm>
            <a:prstGeom prst="rect">
              <a:avLst/>
            </a:prstGeom>
            <a:noFill/>
            <a:ln w="9525">
              <a:solidFill>
                <a:schemeClr val="accent2"/>
              </a:solid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SLS</a:t>
              </a:r>
              <a:endParaRPr lang="en-US" sz="2400" dirty="0">
                <a:solidFill>
                  <a:schemeClr val="accent2"/>
                </a:solidFill>
                <a:latin typeface="Arial Unicode MS" pitchFamily="34" charset="-128"/>
              </a:endParaRPr>
            </a:p>
          </p:txBody>
        </p:sp>
      </p:grpSp>
      <p:grpSp>
        <p:nvGrpSpPr>
          <p:cNvPr id="3" name="Group 35"/>
          <p:cNvGrpSpPr>
            <a:grpSpLocks/>
          </p:cNvGrpSpPr>
          <p:nvPr/>
        </p:nvGrpSpPr>
        <p:grpSpPr bwMode="auto">
          <a:xfrm>
            <a:off x="5715000" y="3071813"/>
            <a:ext cx="3236913" cy="3127375"/>
            <a:chOff x="5715000" y="3071813"/>
            <a:chExt cx="3236913" cy="3127375"/>
          </a:xfrm>
        </p:grpSpPr>
        <p:sp>
          <p:nvSpPr>
            <p:cNvPr id="8241"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a:solidFill>
                    <a:schemeClr val="accent2"/>
                  </a:solidFill>
                  <a:latin typeface="Arial Unicode MS" pitchFamily="34" charset="-128"/>
                </a:rPr>
                <a:t>Value Iteration</a:t>
              </a:r>
            </a:p>
          </p:txBody>
        </p:sp>
        <p:sp>
          <p:nvSpPr>
            <p:cNvPr id="8242" name="Rectangle 24"/>
            <p:cNvSpPr>
              <a:spLocks noChangeArrowheads="1"/>
            </p:cNvSpPr>
            <p:nvPr/>
          </p:nvSpPr>
          <p:spPr bwMode="auto">
            <a:xfrm>
              <a:off x="6660232" y="3212976"/>
              <a:ext cx="2016224"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a:solidFill>
                    <a:schemeClr val="accent2"/>
                  </a:solidFill>
                  <a:latin typeface="Arial Unicode MS" pitchFamily="34" charset="-128"/>
                </a:rPr>
                <a:t>Var. Elimination</a:t>
              </a:r>
            </a:p>
          </p:txBody>
        </p:sp>
        <p:sp>
          <p:nvSpPr>
            <p:cNvPr id="8243"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824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824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8246" name="Rectangle 24"/>
            <p:cNvSpPr>
              <a:spLocks noChangeArrowheads="1"/>
            </p:cNvSpPr>
            <p:nvPr/>
          </p:nvSpPr>
          <p:spPr bwMode="auto">
            <a:xfrm>
              <a:off x="6429375" y="4857750"/>
              <a:ext cx="2031057" cy="371450"/>
            </a:xfrm>
            <a:prstGeom prst="rect">
              <a:avLst/>
            </a:prstGeom>
            <a:noFill/>
            <a:ln w="9525">
              <a:solidFill>
                <a:schemeClr val="accent2"/>
              </a:solidFill>
              <a:miter lim="800000"/>
              <a:headEnd/>
              <a:tailEnd/>
            </a:ln>
          </p:spPr>
          <p:txBody>
            <a:bodyPr/>
            <a:lstStyle/>
            <a:p>
              <a:pPr marL="342900" indent="-342900">
                <a:spcBef>
                  <a:spcPct val="20000"/>
                </a:spcBef>
              </a:pPr>
              <a:r>
                <a:rPr lang="en-US" sz="2000">
                  <a:solidFill>
                    <a:schemeClr val="accent2"/>
                  </a:solidFill>
                  <a:latin typeface="Arial Unicode MS" pitchFamily="34" charset="-128"/>
                </a:rPr>
                <a:t>Var. Elimination</a:t>
              </a:r>
            </a:p>
          </p:txBody>
        </p:sp>
        <p:sp>
          <p:nvSpPr>
            <p:cNvPr id="38" name="Rectangle 24"/>
            <p:cNvSpPr>
              <a:spLocks noChangeArrowheads="1"/>
            </p:cNvSpPr>
            <p:nvPr/>
          </p:nvSpPr>
          <p:spPr bwMode="auto">
            <a:xfrm>
              <a:off x="5940152" y="3573016"/>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39" name="Rectangle 24"/>
            <p:cNvSpPr>
              <a:spLocks noChangeArrowheads="1"/>
            </p:cNvSpPr>
            <p:nvPr/>
          </p:nvSpPr>
          <p:spPr bwMode="auto">
            <a:xfrm>
              <a:off x="5940152" y="4005064"/>
              <a:ext cx="266429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Temporal. Inference</a:t>
              </a:r>
              <a:endParaRPr lang="en-US" sz="2000" dirty="0">
                <a:solidFill>
                  <a:schemeClr val="accent2"/>
                </a:solidFill>
                <a:latin typeface="Arial Unicode MS" pitchFamily="34" charset="-128"/>
              </a:endParaRPr>
            </a:p>
          </p:txBody>
        </p:sp>
      </p:grpSp>
      <p:sp>
        <p:nvSpPr>
          <p:cNvPr id="8236"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Static</a:t>
            </a:r>
          </a:p>
        </p:txBody>
      </p:sp>
      <p:sp>
        <p:nvSpPr>
          <p:cNvPr id="8237"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39"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8240"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dirty="0">
                <a:solidFill>
                  <a:schemeClr val="accent2"/>
                </a:solidFill>
                <a:latin typeface="Arial Unicode MS" pitchFamily="34" charset="-128"/>
              </a:rPr>
              <a:t>Reasoning</a:t>
            </a:r>
          </a:p>
          <a:p>
            <a:pPr marL="342900" indent="-342900" algn="ctr"/>
            <a:r>
              <a:rPr lang="en-US" sz="2400" dirty="0">
                <a:solidFill>
                  <a:schemeClr val="accent2"/>
                </a:solidFill>
                <a:latin typeface="Arial Unicode MS" pitchFamily="34" charset="-128"/>
              </a:rPr>
              <a:t>Technique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30</a:t>
            </a:fld>
            <a:endParaRPr lang="en-US">
              <a:solidFill>
                <a:srgbClr val="000000"/>
              </a:solidFill>
            </a:endParaRPr>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0</a:t>
            </a:r>
            <a:r>
              <a:rPr lang="en-US" sz="2400">
                <a:solidFill>
                  <a:srgbClr val="000000"/>
                </a:solidFill>
                <a:latin typeface="Arial Unicode MS" pitchFamily="34" charset="-128"/>
              </a:rPr>
              <a:t>) specifies initial conditions</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t+1</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a:t>
            </a:r>
            <a:r>
              <a:rPr lang="en-US" sz="2400">
                <a:solidFill>
                  <a:srgbClr val="000000"/>
                </a:solidFill>
                <a:latin typeface="Arial Unicode MS" pitchFamily="34" charset="-128"/>
              </a:rPr>
              <a:t>) specifies the dynamics</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O</a:t>
            </a:r>
            <a:r>
              <a:rPr lang="en-US" sz="2400" i="1" baseline="-25000">
                <a:solidFill>
                  <a:srgbClr val="000000"/>
                </a:solidFill>
                <a:latin typeface="Arial Unicode MS" pitchFamily="34" charset="-128"/>
              </a:rPr>
              <a:t>t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a:t>
            </a:r>
            <a:r>
              <a:rPr lang="en-US" sz="2400">
                <a:solidFill>
                  <a:srgbClr val="000000"/>
                </a:solidFill>
                <a:latin typeface="Arial Unicode MS" pitchFamily="34" charset="-128"/>
              </a:rPr>
              <a:t>) specifies the sensor model</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A </a:t>
            </a:r>
            <a:r>
              <a:rPr lang="en-US" sz="2400">
                <a:solidFill>
                  <a:srgbClr val="3333CC"/>
                </a:solidFill>
                <a:latin typeface="Arial Unicode MS" pitchFamily="34" charset="-128"/>
              </a:rPr>
              <a:t>Hidden Markov Model (HMM)</a:t>
            </a:r>
            <a:r>
              <a:rPr lang="en-US" sz="2400">
                <a:solidFill>
                  <a:srgbClr val="000000"/>
                </a:solidFill>
                <a:latin typeface="Arial Unicode MS" pitchFamily="34" charset="-128"/>
              </a:rPr>
              <a:t> starts with a Markov chain, and adds a noisy observation about the state at each time step:</a:t>
            </a:r>
          </a:p>
          <a:p>
            <a:pPr marL="342900" indent="-342900">
              <a:spcBef>
                <a:spcPct val="20000"/>
              </a:spcBef>
              <a:buFontTx/>
              <a:buChar char="•"/>
            </a:pPr>
            <a:endParaRPr lang="en-US">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pPr>
            <a:endParaRPr lang="en-US">
              <a:solidFill>
                <a:srgbClr val="000000"/>
              </a:solidFill>
              <a:latin typeface="Arial Unicode MS" pitchFamily="34" charset="-128"/>
            </a:endParaRPr>
          </a:p>
        </p:txBody>
      </p:sp>
      <p:pic>
        <p:nvPicPr>
          <p:cNvPr id="5156" name="Picture 5"/>
          <p:cNvPicPr>
            <a:picLocks noChangeAspect="1" noChangeArrowheads="1"/>
          </p:cNvPicPr>
          <p:nvPr/>
        </p:nvPicPr>
        <p:blipFill>
          <a:blip r:embed="rId4" cstate="print"/>
          <a:srcRect/>
          <a:stretch>
            <a:fillRect/>
          </a:stretch>
        </p:blipFill>
        <p:spPr bwMode="auto">
          <a:xfrm>
            <a:off x="0" y="1857375"/>
            <a:ext cx="6215063" cy="1895475"/>
          </a:xfrm>
          <a:prstGeom prst="rect">
            <a:avLst/>
          </a:prstGeom>
          <a:noFill/>
          <a:ln w="9525" algn="ctr">
            <a:noFill/>
            <a:miter lim="800000"/>
            <a:headEnd/>
            <a:tailEnd/>
          </a:ln>
        </p:spPr>
      </p:pic>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|domain(S)| = </a:t>
            </a:r>
            <a:r>
              <a:rPr lang="en-US" sz="2400" i="1">
                <a:solidFill>
                  <a:srgbClr val="000000"/>
                </a:solidFill>
                <a:latin typeface="Arial Unicode MS" pitchFamily="34" charset="-128"/>
              </a:rPr>
              <a:t>k</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r>
              <a:rPr lang="en-US" sz="2400">
                <a:solidFill>
                  <a:srgbClr val="000000"/>
                </a:solidFill>
                <a:latin typeface="Arial Unicode MS" pitchFamily="34" charset="-128"/>
              </a:rPr>
              <a:t>|domain(O)| = </a:t>
            </a:r>
            <a:r>
              <a:rPr lang="en-US" sz="2400" i="1">
                <a:solidFill>
                  <a:srgbClr val="000000"/>
                </a:solidFill>
                <a:latin typeface="Arial Unicode MS" pitchFamily="34" charset="-128"/>
              </a:rPr>
              <a:t>h</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10" name="Slide Number Placeholder 5"/>
          <p:cNvSpPr>
            <a:spLocks noGrp="1"/>
          </p:cNvSpPr>
          <p:nvPr>
            <p:ph type="sldNum" sz="quarter" idx="12"/>
          </p:nvPr>
        </p:nvSpPr>
        <p:spPr/>
        <p:txBody>
          <a:bodyPr/>
          <a:lstStyle/>
          <a:p>
            <a:pPr>
              <a:defRPr/>
            </a:pPr>
            <a:r>
              <a:rPr lang="en-US">
                <a:solidFill>
                  <a:srgbClr val="000000"/>
                </a:solidFill>
              </a:rPr>
              <a:t>Slide </a:t>
            </a:r>
            <a:fld id="{80AF311C-2F39-4B7C-B7CA-36338279CCCB}" type="slidenum">
              <a:rPr lang="en-US">
                <a:solidFill>
                  <a:srgbClr val="000000"/>
                </a:solidFill>
              </a:rPr>
              <a:pPr>
                <a:defRPr/>
              </a:pPr>
              <a:t>31</a:t>
            </a:fld>
            <a:endParaRPr lang="en-US">
              <a:solidFill>
                <a:srgbClr val="000000"/>
              </a:solidFill>
            </a:endParaRPr>
          </a:p>
        </p:txBody>
      </p:sp>
      <p:sp>
        <p:nvSpPr>
          <p:cNvPr id="6157" name="Rectangle 2"/>
          <p:cNvSpPr>
            <a:spLocks noGrp="1" noChangeArrowheads="1"/>
          </p:cNvSpPr>
          <p:nvPr>
            <p:ph type="title"/>
          </p:nvPr>
        </p:nvSpPr>
        <p:spPr>
          <a:xfrm>
            <a:off x="-158750" y="188913"/>
            <a:ext cx="9396413" cy="685800"/>
          </a:xfrm>
        </p:spPr>
        <p:txBody>
          <a:bodyPr/>
          <a:lstStyle/>
          <a:p>
            <a:pPr eaLnBrk="1" hangingPunct="1"/>
            <a:r>
              <a:rPr lang="en-US" smtClean="0"/>
              <a:t>Example: </a:t>
            </a:r>
            <a:r>
              <a:rPr lang="en-US" sz="3200" smtClean="0"/>
              <a:t>Localization for “Pushed around” Robot</a:t>
            </a:r>
          </a:p>
        </p:txBody>
      </p:sp>
      <p:sp>
        <p:nvSpPr>
          <p:cNvPr id="6158" name="Rectangle 3"/>
          <p:cNvSpPr>
            <a:spLocks noGrp="1" noChangeArrowheads="1"/>
          </p:cNvSpPr>
          <p:nvPr>
            <p:ph type="body" idx="1"/>
          </p:nvPr>
        </p:nvSpPr>
        <p:spPr>
          <a:xfrm>
            <a:off x="0" y="1071563"/>
            <a:ext cx="9144000" cy="2911475"/>
          </a:xfrm>
        </p:spPr>
        <p:txBody>
          <a:bodyPr/>
          <a:lstStyle/>
          <a:p>
            <a:pPr eaLnBrk="1" hangingPunct="1">
              <a:buFontTx/>
              <a:buChar char="•"/>
            </a:pPr>
            <a:r>
              <a:rPr lang="en-US" b="1" smtClean="0"/>
              <a:t>Localization</a:t>
            </a:r>
            <a:r>
              <a:rPr lang="en-US" smtClean="0"/>
              <a:t> (where am I?) is a fundamental problem in robotics</a:t>
            </a:r>
          </a:p>
          <a:p>
            <a:pPr eaLnBrk="1" hangingPunct="1">
              <a:buFontTx/>
              <a:buChar char="•"/>
            </a:pPr>
            <a:r>
              <a:rPr lang="en-US" smtClean="0"/>
              <a:t>Suppose a robot is in a circular corridor with 16 locations</a:t>
            </a:r>
          </a:p>
        </p:txBody>
      </p:sp>
      <p:sp>
        <p:nvSpPr>
          <p:cNvPr id="30726" name="Rectangle 6"/>
          <p:cNvSpPr>
            <a:spLocks noChangeArrowheads="1"/>
          </p:cNvSpPr>
          <p:nvPr/>
        </p:nvSpPr>
        <p:spPr bwMode="auto">
          <a:xfrm>
            <a:off x="285750" y="3714750"/>
            <a:ext cx="8429625" cy="2071688"/>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There are four doors at positions: 2, 4, 7, 11</a:t>
            </a:r>
          </a:p>
          <a:p>
            <a:pPr marL="342900" indent="-342900">
              <a:spcBef>
                <a:spcPct val="20000"/>
              </a:spcBef>
              <a:buFontTx/>
              <a:buChar char="•"/>
            </a:pPr>
            <a:r>
              <a:rPr lang="en-US" sz="2400">
                <a:solidFill>
                  <a:srgbClr val="000000"/>
                </a:solidFill>
                <a:latin typeface="Arial Unicode MS" pitchFamily="34" charset="-128"/>
              </a:rPr>
              <a:t>The Robot initially doesn’t know where it is</a:t>
            </a:r>
          </a:p>
          <a:p>
            <a:pPr marL="342900" indent="-342900">
              <a:spcBef>
                <a:spcPct val="20000"/>
              </a:spcBef>
              <a:buFontTx/>
              <a:buChar char="•"/>
            </a:pPr>
            <a:r>
              <a:rPr lang="en-US" sz="2400">
                <a:solidFill>
                  <a:srgbClr val="000000"/>
                </a:solidFill>
                <a:latin typeface="Arial Unicode MS" pitchFamily="34" charset="-128"/>
              </a:rPr>
              <a:t>The Robot is pushed around. After a push it can stay in the same location, move left or right.</a:t>
            </a:r>
          </a:p>
          <a:p>
            <a:pPr marL="342900" indent="-342900">
              <a:spcBef>
                <a:spcPct val="20000"/>
              </a:spcBef>
              <a:buFontTx/>
              <a:buChar char="•"/>
            </a:pPr>
            <a:r>
              <a:rPr lang="en-US" sz="2400">
                <a:solidFill>
                  <a:srgbClr val="000000"/>
                </a:solidFill>
                <a:latin typeface="Arial Unicode MS" pitchFamily="34" charset="-128"/>
              </a:rPr>
              <a:t>The Robot has Noisy sensor  telling whether it is in front of a door </a:t>
            </a:r>
          </a:p>
          <a:p>
            <a:pPr marL="342900" indent="-342900">
              <a:spcBef>
                <a:spcPct val="20000"/>
              </a:spcBef>
            </a:pPr>
            <a:endParaRPr lang="en-US" sz="2400">
              <a:solidFill>
                <a:srgbClr val="000000"/>
              </a:solidFill>
              <a:latin typeface="Arial Unicode MS" pitchFamily="34" charset="-128"/>
            </a:endParaRPr>
          </a:p>
        </p:txBody>
      </p:sp>
      <p:pic>
        <p:nvPicPr>
          <p:cNvPr id="6160" name="Picture 7"/>
          <p:cNvPicPr>
            <a:picLocks noChangeAspect="1" noChangeArrowheads="1"/>
          </p:cNvPicPr>
          <p:nvPr/>
        </p:nvPicPr>
        <p:blipFill>
          <a:blip r:embed="rId4" cstate="print"/>
          <a:srcRect/>
          <a:stretch>
            <a:fillRect/>
          </a:stretch>
        </p:blipFill>
        <p:spPr bwMode="auto">
          <a:xfrm>
            <a:off x="2078038" y="2643188"/>
            <a:ext cx="7065962" cy="811212"/>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11" name="Slide Number Placeholder 5"/>
          <p:cNvSpPr>
            <a:spLocks noGrp="1"/>
          </p:cNvSpPr>
          <p:nvPr>
            <p:ph type="sldNum" sz="quarter" idx="12"/>
          </p:nvPr>
        </p:nvSpPr>
        <p:spPr/>
        <p:txBody>
          <a:bodyPr/>
          <a:lstStyle/>
          <a:p>
            <a:pPr>
              <a:defRPr/>
            </a:pPr>
            <a:r>
              <a:rPr lang="en-US">
                <a:solidFill>
                  <a:srgbClr val="000000"/>
                </a:solidFill>
              </a:rPr>
              <a:t>Slide </a:t>
            </a:r>
            <a:fld id="{C7D86EBB-2287-41DA-BD2A-8D58E8542CBE}" type="slidenum">
              <a:rPr lang="en-US">
                <a:solidFill>
                  <a:srgbClr val="000000"/>
                </a:solidFill>
              </a:rPr>
              <a:pPr>
                <a:defRPr/>
              </a:pPr>
              <a:t>32</a:t>
            </a:fld>
            <a:endParaRPr lang="en-US">
              <a:solidFill>
                <a:srgbClr val="000000"/>
              </a:solidFill>
            </a:endParaRPr>
          </a:p>
        </p:txBody>
      </p:sp>
      <p:sp>
        <p:nvSpPr>
          <p:cNvPr id="7207"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7208" name="Rectangle 6"/>
          <p:cNvSpPr>
            <a:spLocks noChangeArrowheads="1"/>
          </p:cNvSpPr>
          <p:nvPr/>
        </p:nvSpPr>
        <p:spPr bwMode="auto">
          <a:xfrm>
            <a:off x="0" y="2643188"/>
            <a:ext cx="9144000" cy="100012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Example Stochastic Dynamics</a:t>
            </a:r>
            <a:r>
              <a:rPr lang="en-US" sz="2400">
                <a:solidFill>
                  <a:srgbClr val="000000"/>
                </a:solidFill>
                <a:latin typeface="Arial Unicode MS" pitchFamily="34" charset="-128"/>
              </a:rPr>
              <a:t>: when pushed, it stays in the same location p=0.2, moves left or right with equal probability</a:t>
            </a:r>
          </a:p>
          <a:p>
            <a:pPr marL="342900" indent="-342900">
              <a:spcBef>
                <a:spcPct val="20000"/>
              </a:spcBef>
            </a:pPr>
            <a:endParaRPr lang="en-US" sz="2400">
              <a:solidFill>
                <a:srgbClr val="000000"/>
              </a:solidFill>
              <a:latin typeface="Arial Unicode MS" pitchFamily="34" charset="-128"/>
            </a:endParaRPr>
          </a:p>
        </p:txBody>
      </p:sp>
      <p:pic>
        <p:nvPicPr>
          <p:cNvPr id="7209" name="Picture 7"/>
          <p:cNvPicPr>
            <a:picLocks noChangeAspect="1" noChangeArrowheads="1"/>
          </p:cNvPicPr>
          <p:nvPr/>
        </p:nvPicPr>
        <p:blipFill>
          <a:blip r:embed="rId4" cstate="print"/>
          <a:srcRect/>
          <a:stretch>
            <a:fillRect/>
          </a:stretch>
        </p:blipFill>
        <p:spPr bwMode="auto">
          <a:xfrm>
            <a:off x="4959350" y="1285875"/>
            <a:ext cx="4184650" cy="481013"/>
          </a:xfrm>
          <a:prstGeom prst="rect">
            <a:avLst/>
          </a:prstGeom>
          <a:noFill/>
          <a:ln w="9525" algn="ctr">
            <a:noFill/>
            <a:miter lim="800000"/>
            <a:headEnd/>
            <a:tailEnd/>
          </a:ln>
        </p:spPr>
      </p:pic>
      <p:sp>
        <p:nvSpPr>
          <p:cNvPr id="7210" name="Rectangle 12"/>
          <p:cNvSpPr>
            <a:spLocks noChangeArrowheads="1"/>
          </p:cNvSpPr>
          <p:nvPr/>
        </p:nvSpPr>
        <p:spPr bwMode="auto">
          <a:xfrm>
            <a:off x="214313" y="3714750"/>
            <a:ext cx="2449512" cy="56197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P(Loc</a:t>
            </a:r>
            <a:r>
              <a:rPr lang="en-US" sz="2400" i="1" baseline="-25000">
                <a:solidFill>
                  <a:srgbClr val="000000"/>
                </a:solidFill>
                <a:latin typeface="Arial Unicode MS" pitchFamily="34" charset="-128"/>
              </a:rPr>
              <a:t>t + 1 </a:t>
            </a:r>
            <a:r>
              <a:rPr lang="en-US" sz="2400" i="1">
                <a:solidFill>
                  <a:srgbClr val="000000"/>
                </a:solidFill>
                <a:latin typeface="Arial Unicode MS" pitchFamily="34" charset="-128"/>
              </a:rPr>
              <a:t>| Loc </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sp>
        <p:nvSpPr>
          <p:cNvPr id="7211"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a:solidFill>
                <a:srgbClr val="000000"/>
              </a:solidFill>
              <a:latin typeface="Arial Unicode MS" pitchFamily="34" charset="-128"/>
            </a:endParaRPr>
          </a:p>
        </p:txBody>
      </p:sp>
      <p:sp>
        <p:nvSpPr>
          <p:cNvPr id="7212" name="Rectangle 12"/>
          <p:cNvSpPr>
            <a:spLocks noChangeArrowheads="1"/>
          </p:cNvSpPr>
          <p:nvPr/>
        </p:nvSpPr>
        <p:spPr bwMode="auto">
          <a:xfrm>
            <a:off x="285750" y="5572125"/>
            <a:ext cx="2449513" cy="561975"/>
          </a:xfrm>
          <a:prstGeom prst="rect">
            <a:avLst/>
          </a:prstGeom>
          <a:noFill/>
          <a:ln w="9525">
            <a:noFill/>
            <a:miter lim="800000"/>
            <a:headEnd/>
            <a:tailEnd/>
          </a:ln>
        </p:spPr>
        <p:txBody>
          <a:bodyPr/>
          <a:lstStyle/>
          <a:p>
            <a:pPr marL="342900" indent="-342900">
              <a:spcBef>
                <a:spcPct val="20000"/>
              </a:spcBef>
            </a:pPr>
            <a:r>
              <a:rPr lang="en-US" sz="2400" i="1" dirty="0" smtClean="0">
                <a:solidFill>
                  <a:srgbClr val="000000"/>
                </a:solidFill>
                <a:latin typeface="Arial Unicode MS" pitchFamily="34" charset="-128"/>
              </a:rPr>
              <a:t>P(Loc</a:t>
            </a:r>
            <a:r>
              <a:rPr lang="en-US" sz="2400" i="1" baseline="-25000" dirty="0" smtClean="0">
                <a:solidFill>
                  <a:srgbClr val="000000"/>
                </a:solidFill>
                <a:latin typeface="Arial Unicode MS" pitchFamily="34" charset="-128"/>
              </a:rPr>
              <a:t>1</a:t>
            </a:r>
            <a:r>
              <a:rPr lang="en-US" sz="2400" i="1" dirty="0" smtClean="0">
                <a:solidFill>
                  <a:srgbClr val="000000"/>
                </a:solidFill>
                <a:latin typeface="Arial Unicode MS" pitchFamily="34" charset="-128"/>
              </a:rPr>
              <a:t>)</a:t>
            </a:r>
            <a:endParaRPr lang="en-US" sz="2400" i="1" dirty="0">
              <a:solidFill>
                <a:srgbClr val="000000"/>
              </a:solidFill>
              <a:latin typeface="Arial Unicode MS" pitchFamily="34" charset="-128"/>
            </a:endParaRPr>
          </a:p>
          <a:p>
            <a:pPr marL="342900" indent="-342900">
              <a:spcBef>
                <a:spcPct val="20000"/>
              </a:spcBef>
            </a:pPr>
            <a:endParaRPr lang="en-US" sz="2400" i="1" dirty="0">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11" name="Slide Number Placeholder 5"/>
          <p:cNvSpPr>
            <a:spLocks noGrp="1"/>
          </p:cNvSpPr>
          <p:nvPr>
            <p:ph type="sldNum" sz="quarter" idx="12"/>
          </p:nvPr>
        </p:nvSpPr>
        <p:spPr/>
        <p:txBody>
          <a:bodyPr/>
          <a:lstStyle/>
          <a:p>
            <a:pPr>
              <a:defRPr/>
            </a:pPr>
            <a:r>
              <a:rPr lang="en-US">
                <a:solidFill>
                  <a:srgbClr val="000000"/>
                </a:solidFill>
              </a:rPr>
              <a:t>Slide </a:t>
            </a:r>
            <a:fld id="{22F53ACE-CBD9-4826-A671-CAB9261B6886}" type="slidenum">
              <a:rPr lang="en-US">
                <a:solidFill>
                  <a:srgbClr val="000000"/>
                </a:solidFill>
              </a:rPr>
              <a:pPr>
                <a:defRPr/>
              </a:pPr>
              <a:t>33</a:t>
            </a:fld>
            <a:endParaRPr lang="en-US">
              <a:solidFill>
                <a:srgbClr val="000000"/>
              </a:solidFill>
            </a:endParaRPr>
          </a:p>
        </p:txBody>
      </p:sp>
      <p:sp>
        <p:nvSpPr>
          <p:cNvPr id="8235"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8236" name="Rectangle 6"/>
          <p:cNvSpPr>
            <a:spLocks noChangeArrowheads="1"/>
          </p:cNvSpPr>
          <p:nvPr/>
        </p:nvSpPr>
        <p:spPr bwMode="auto">
          <a:xfrm>
            <a:off x="0" y="2643188"/>
            <a:ext cx="5643563" cy="1857375"/>
          </a:xfrm>
          <a:prstGeom prst="rect">
            <a:avLst/>
          </a:prstGeom>
          <a:noFill/>
          <a:ln w="9525">
            <a:noFill/>
            <a:miter lim="800000"/>
            <a:headEnd/>
            <a:tailEnd/>
          </a:ln>
        </p:spPr>
        <p:txBody>
          <a:bodyPr/>
          <a:lstStyle/>
          <a:p>
            <a:pPr marL="342900" indent="-342900">
              <a:spcBef>
                <a:spcPct val="20000"/>
              </a:spcBef>
            </a:pPr>
            <a:r>
              <a:rPr lang="en-US" sz="2400" b="1">
                <a:solidFill>
                  <a:srgbClr val="000000"/>
                </a:solidFill>
                <a:latin typeface="Arial Unicode MS" pitchFamily="34" charset="-128"/>
              </a:rPr>
              <a:t>Example of Noisy sensor  </a:t>
            </a:r>
            <a:r>
              <a:rPr lang="en-US" sz="2400">
                <a:solidFill>
                  <a:srgbClr val="000000"/>
                </a:solidFill>
                <a:latin typeface="Arial Unicode MS" pitchFamily="34" charset="-128"/>
              </a:rPr>
              <a:t>telling whether it is in front of a door. </a:t>
            </a:r>
          </a:p>
          <a:p>
            <a:pPr marL="342900" indent="-342900">
              <a:spcBef>
                <a:spcPct val="20000"/>
              </a:spcBef>
              <a:buFontTx/>
              <a:buChar char="•"/>
            </a:pPr>
            <a:r>
              <a:rPr lang="en-US" sz="2400">
                <a:solidFill>
                  <a:srgbClr val="000000"/>
                </a:solidFill>
                <a:latin typeface="Arial Unicode MS" pitchFamily="34" charset="-128"/>
              </a:rPr>
              <a:t>If it is in front of a door P(O</a:t>
            </a:r>
            <a:r>
              <a:rPr lang="en-US" sz="2400" baseline="-25000">
                <a:solidFill>
                  <a:srgbClr val="000000"/>
                </a:solidFill>
                <a:latin typeface="Arial Unicode MS" pitchFamily="34" charset="-128"/>
              </a:rPr>
              <a:t> t</a:t>
            </a:r>
            <a:r>
              <a:rPr lang="en-US" sz="2400">
                <a:solidFill>
                  <a:srgbClr val="000000"/>
                </a:solidFill>
                <a:latin typeface="Arial Unicode MS" pitchFamily="34" charset="-128"/>
              </a:rPr>
              <a:t> = T) = .8</a:t>
            </a:r>
          </a:p>
          <a:p>
            <a:pPr marL="342900" indent="-342900">
              <a:spcBef>
                <a:spcPct val="20000"/>
              </a:spcBef>
              <a:buFontTx/>
              <a:buChar char="•"/>
            </a:pPr>
            <a:r>
              <a:rPr lang="en-US" sz="2400">
                <a:solidFill>
                  <a:srgbClr val="000000"/>
                </a:solidFill>
                <a:latin typeface="Arial Unicode MS" pitchFamily="34" charset="-128"/>
              </a:rPr>
              <a:t>If not in front of a door P(O</a:t>
            </a:r>
            <a:r>
              <a:rPr lang="en-US" sz="2400" baseline="-25000">
                <a:solidFill>
                  <a:srgbClr val="000000"/>
                </a:solidFill>
                <a:latin typeface="Arial Unicode MS" pitchFamily="34" charset="-128"/>
              </a:rPr>
              <a:t> t</a:t>
            </a:r>
            <a:r>
              <a:rPr lang="en-US" sz="2400">
                <a:solidFill>
                  <a:srgbClr val="000000"/>
                </a:solidFill>
                <a:latin typeface="Arial Unicode MS" pitchFamily="34" charset="-128"/>
              </a:rPr>
              <a:t> = T) = .1</a:t>
            </a:r>
          </a:p>
          <a:p>
            <a:pPr marL="342900" indent="-342900">
              <a:spcBef>
                <a:spcPct val="20000"/>
              </a:spcBef>
            </a:pPr>
            <a:endParaRPr lang="en-US" sz="2400">
              <a:solidFill>
                <a:srgbClr val="000000"/>
              </a:solidFill>
              <a:latin typeface="Arial Unicode MS" pitchFamily="34" charset="-128"/>
            </a:endParaRPr>
          </a:p>
        </p:txBody>
      </p:sp>
      <p:pic>
        <p:nvPicPr>
          <p:cNvPr id="8237" name="Picture 7"/>
          <p:cNvPicPr>
            <a:picLocks noChangeAspect="1" noChangeArrowheads="1"/>
          </p:cNvPicPr>
          <p:nvPr/>
        </p:nvPicPr>
        <p:blipFill>
          <a:blip r:embed="rId4" cstate="print"/>
          <a:srcRect/>
          <a:stretch>
            <a:fillRect/>
          </a:stretch>
        </p:blipFill>
        <p:spPr bwMode="auto">
          <a:xfrm>
            <a:off x="4959350" y="1285875"/>
            <a:ext cx="4184650" cy="481013"/>
          </a:xfrm>
          <a:prstGeom prst="rect">
            <a:avLst/>
          </a:prstGeom>
          <a:noFill/>
          <a:ln w="9525" algn="ctr">
            <a:noFill/>
            <a:miter lim="800000"/>
            <a:headEnd/>
            <a:tailEnd/>
          </a:ln>
        </p:spPr>
      </p:pic>
      <p:sp>
        <p:nvSpPr>
          <p:cNvPr id="8238" name="Rectangle 12"/>
          <p:cNvSpPr>
            <a:spLocks noChangeArrowheads="1"/>
          </p:cNvSpPr>
          <p:nvPr/>
        </p:nvSpPr>
        <p:spPr bwMode="auto">
          <a:xfrm>
            <a:off x="5786438" y="2643188"/>
            <a:ext cx="2449512" cy="56197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P(O</a:t>
            </a:r>
            <a:r>
              <a:rPr lang="en-US" sz="2400" i="1" baseline="-25000">
                <a:solidFill>
                  <a:srgbClr val="000000"/>
                </a:solidFill>
                <a:latin typeface="Arial Unicode MS" pitchFamily="34" charset="-128"/>
              </a:rPr>
              <a:t> t</a:t>
            </a:r>
            <a:r>
              <a:rPr lang="en-US" sz="2400" i="1">
                <a:solidFill>
                  <a:srgbClr val="000000"/>
                </a:solidFill>
                <a:latin typeface="Arial Unicode MS" pitchFamily="34" charset="-128"/>
              </a:rPr>
              <a:t> | Loc </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sp>
        <p:nvSpPr>
          <p:cNvPr id="8239"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Useful inference in HMMs</a:t>
            </a:r>
          </a:p>
        </p:txBody>
      </p:sp>
      <p:sp>
        <p:nvSpPr>
          <p:cNvPr id="5" name="Rectangle 3"/>
          <p:cNvSpPr>
            <a:spLocks noChangeArrowheads="1"/>
          </p:cNvSpPr>
          <p:nvPr/>
        </p:nvSpPr>
        <p:spPr bwMode="auto">
          <a:xfrm>
            <a:off x="142875" y="857250"/>
            <a:ext cx="8572500" cy="1785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GB" b="1" dirty="0">
                <a:solidFill>
                  <a:srgbClr val="000000"/>
                </a:solidFill>
                <a:latin typeface="Arial Unicode MS"/>
              </a:rPr>
              <a:t>Localization</a:t>
            </a:r>
            <a:r>
              <a:rPr lang="en-GB" dirty="0">
                <a:solidFill>
                  <a:srgbClr val="000000"/>
                </a:solidFill>
                <a:latin typeface="Arial Unicode MS"/>
              </a:rPr>
              <a:t>: Robot starts at an unknown location and it is pushed around </a:t>
            </a:r>
            <a:r>
              <a:rPr lang="en-GB" i="1" dirty="0">
                <a:solidFill>
                  <a:srgbClr val="000000"/>
                </a:solidFill>
                <a:latin typeface="Arial Unicode MS"/>
              </a:rPr>
              <a:t>t</a:t>
            </a:r>
            <a:r>
              <a:rPr lang="en-GB" dirty="0">
                <a:solidFill>
                  <a:srgbClr val="000000"/>
                </a:solidFill>
                <a:latin typeface="Arial Unicode MS"/>
              </a:rPr>
              <a:t> times. It wants to determine where it is</a:t>
            </a:r>
          </a:p>
        </p:txBody>
      </p:sp>
      <p:sp>
        <p:nvSpPr>
          <p:cNvPr id="7" name="Rectangle 3"/>
          <p:cNvSpPr txBox="1">
            <a:spLocks noChangeArrowheads="1"/>
          </p:cNvSpPr>
          <p:nvPr/>
        </p:nvSpPr>
        <p:spPr bwMode="auto">
          <a:xfrm>
            <a:off x="323528" y="3861048"/>
            <a:ext cx="8458200" cy="1368152"/>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b="1" kern="0" dirty="0">
                <a:solidFill>
                  <a:srgbClr val="000000"/>
                </a:solidFill>
                <a:latin typeface="Arial Unicode MS"/>
              </a:rPr>
              <a:t>In </a:t>
            </a:r>
            <a:r>
              <a:rPr lang="en-GB" b="1" kern="0" dirty="0" smtClean="0">
                <a:solidFill>
                  <a:srgbClr val="000000"/>
                </a:solidFill>
                <a:latin typeface="Arial Unicode MS"/>
              </a:rPr>
              <a:t>general (Filtering): </a:t>
            </a:r>
            <a:r>
              <a:rPr lang="en-GB" kern="0" dirty="0">
                <a:solidFill>
                  <a:srgbClr val="000000"/>
                </a:solidFill>
                <a:latin typeface="Arial Unicode MS"/>
              </a:rPr>
              <a:t>compute the posterior distribution over the current state given all evidence to date</a:t>
            </a:r>
          </a:p>
          <a:p>
            <a:pPr marL="342900" indent="-342900" algn="ctr">
              <a:spcBef>
                <a:spcPct val="20000"/>
              </a:spcBef>
              <a:defRPr/>
            </a:pPr>
            <a:r>
              <a:rPr lang="en-US" i="1" kern="0" dirty="0" smtClean="0">
                <a:solidFill>
                  <a:srgbClr val="000000"/>
                </a:solidFill>
                <a:latin typeface="Arial Unicode MS"/>
              </a:rPr>
              <a:t>P(</a:t>
            </a:r>
            <a:r>
              <a:rPr lang="en-US" i="1" kern="0" dirty="0" err="1" smtClean="0">
                <a:solidFill>
                  <a:srgbClr val="000000"/>
                </a:solidFill>
                <a:latin typeface="Arial Unicode MS"/>
              </a:rPr>
              <a:t>X</a:t>
            </a:r>
            <a:r>
              <a:rPr lang="en-US" i="1" kern="0" baseline="-25000" dirty="0" err="1" smtClean="0">
                <a:solidFill>
                  <a:srgbClr val="000000"/>
                </a:solidFill>
                <a:latin typeface="Arial Unicode MS"/>
              </a:rPr>
              <a:t>t</a:t>
            </a:r>
            <a:r>
              <a:rPr lang="en-US" i="1" kern="0" baseline="-25000" dirty="0" smtClean="0">
                <a:solidFill>
                  <a:srgbClr val="000000"/>
                </a:solidFill>
                <a:latin typeface="Arial Unicode MS"/>
              </a:rPr>
              <a:t>  </a:t>
            </a:r>
            <a:r>
              <a:rPr lang="en-US" i="1" kern="0" dirty="0">
                <a:solidFill>
                  <a:srgbClr val="000000"/>
                </a:solidFill>
                <a:latin typeface="Arial Unicode MS"/>
              </a:rPr>
              <a:t>| </a:t>
            </a:r>
            <a:r>
              <a:rPr lang="en-GB" sz="3200" i="1" dirty="0" smtClean="0">
                <a:solidFill>
                  <a:schemeClr val="accent4"/>
                </a:solidFill>
                <a:latin typeface="+mn-lt"/>
              </a:rPr>
              <a:t>o</a:t>
            </a:r>
            <a:r>
              <a:rPr lang="en-GB" sz="3200" i="1" baseline="-25000" dirty="0" smtClean="0">
                <a:solidFill>
                  <a:schemeClr val="accent4"/>
                </a:solidFill>
                <a:latin typeface="+mn-lt"/>
              </a:rPr>
              <a:t>0:t</a:t>
            </a:r>
            <a:r>
              <a:rPr lang="en-GB" sz="3200" dirty="0" smtClean="0">
                <a:solidFill>
                  <a:schemeClr val="accent4"/>
                </a:solidFill>
                <a:latin typeface="+mn-lt"/>
              </a:rPr>
              <a:t> </a:t>
            </a:r>
            <a:r>
              <a:rPr lang="en-US" i="1" kern="0" dirty="0" smtClean="0">
                <a:solidFill>
                  <a:srgbClr val="000000"/>
                </a:solidFill>
                <a:latin typeface="Arial Unicode MS"/>
              </a:rPr>
              <a:t>)    </a:t>
            </a:r>
            <a:r>
              <a:rPr lang="en-US" i="1" kern="0" dirty="0" smtClean="0">
                <a:solidFill>
                  <a:srgbClr val="000000"/>
                </a:solidFill>
                <a:latin typeface="Arial Unicode MS"/>
              </a:rPr>
              <a:t>or </a:t>
            </a:r>
            <a:r>
              <a:rPr lang="en-US" i="1" kern="0" dirty="0" smtClean="0">
                <a:solidFill>
                  <a:srgbClr val="000000"/>
                </a:solidFill>
                <a:latin typeface="Arial Unicode MS"/>
              </a:rPr>
              <a:t>  P(</a:t>
            </a:r>
            <a:r>
              <a:rPr lang="en-US" i="1" kern="0" dirty="0" err="1" smtClean="0">
                <a:solidFill>
                  <a:srgbClr val="000000"/>
                </a:solidFill>
                <a:latin typeface="Arial Unicode MS"/>
              </a:rPr>
              <a:t>X</a:t>
            </a:r>
            <a:r>
              <a:rPr lang="en-US" i="1" kern="0" baseline="-25000" dirty="0" err="1" smtClean="0">
                <a:solidFill>
                  <a:srgbClr val="000000"/>
                </a:solidFill>
                <a:latin typeface="Arial Unicode MS"/>
              </a:rPr>
              <a:t>t</a:t>
            </a:r>
            <a:r>
              <a:rPr lang="en-US" i="1" kern="0" baseline="-25000" dirty="0" smtClean="0">
                <a:solidFill>
                  <a:srgbClr val="000000"/>
                </a:solidFill>
                <a:latin typeface="Arial Unicode MS"/>
              </a:rPr>
              <a:t>  </a:t>
            </a:r>
            <a:r>
              <a:rPr lang="en-US" i="1" kern="0" dirty="0" smtClean="0">
                <a:solidFill>
                  <a:srgbClr val="000000"/>
                </a:solidFill>
                <a:latin typeface="Arial Unicode MS"/>
              </a:rPr>
              <a:t>| </a:t>
            </a:r>
            <a:r>
              <a:rPr lang="en-GB" sz="3200" i="1" dirty="0" smtClean="0">
                <a:solidFill>
                  <a:schemeClr val="accent4"/>
                </a:solidFill>
                <a:latin typeface="+mn-lt"/>
              </a:rPr>
              <a:t>e</a:t>
            </a:r>
            <a:r>
              <a:rPr lang="en-GB" sz="3200" i="1" baseline="-25000" dirty="0" smtClean="0">
                <a:solidFill>
                  <a:schemeClr val="accent4"/>
                </a:solidFill>
                <a:latin typeface="+mn-lt"/>
              </a:rPr>
              <a:t>0:t</a:t>
            </a:r>
            <a:r>
              <a:rPr lang="en-GB" sz="3200" dirty="0" smtClean="0">
                <a:solidFill>
                  <a:schemeClr val="accent4"/>
                </a:solidFill>
                <a:latin typeface="+mn-lt"/>
              </a:rPr>
              <a:t> </a:t>
            </a:r>
            <a:r>
              <a:rPr lang="en-US" i="1" kern="0" dirty="0" smtClean="0">
                <a:solidFill>
                  <a:srgbClr val="000000"/>
                </a:solidFill>
                <a:latin typeface="+mn-lt"/>
              </a:rPr>
              <a:t>) </a:t>
            </a:r>
            <a:endParaRPr lang="en-US" i="1" kern="0" dirty="0">
              <a:solidFill>
                <a:srgbClr val="000000"/>
              </a:solidFill>
              <a:latin typeface="+mn-lt"/>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34</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115888"/>
            <a:ext cx="8534400" cy="685800"/>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Other HMM Inferences (next time)</a:t>
            </a:r>
            <a:endParaRPr lang="en-GB" dirty="0"/>
          </a:p>
        </p:txBody>
      </p:sp>
      <p:sp>
        <p:nvSpPr>
          <p:cNvPr id="113669" name="Rectangle 5"/>
          <p:cNvSpPr>
            <a:spLocks noChangeArrowheads="1"/>
          </p:cNvSpPr>
          <p:nvPr/>
        </p:nvSpPr>
        <p:spPr bwMode="auto">
          <a:xfrm>
            <a:off x="0" y="1268760"/>
            <a:ext cx="8820472" cy="2520280"/>
          </a:xfrm>
          <a:prstGeom prst="rect">
            <a:avLst/>
          </a:prstGeom>
          <a:noFill/>
          <a:ln w="9525">
            <a:noFill/>
            <a:round/>
            <a:headEnd/>
            <a:tailEnd/>
          </a:ln>
          <a:effectLst/>
        </p:spPr>
        <p:txBody>
          <a:bodyPr lIns="90000" tIns="46800" rIns="90000" bIns="46800"/>
          <a:lstStyle/>
          <a:p>
            <a:pPr marL="739775" lvl="1" indent="-282575">
              <a:lnSpc>
                <a:spcPct val="75000"/>
              </a:lnSpc>
              <a:spcBef>
                <a:spcPts val="1800"/>
              </a:spcBef>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smtClean="0">
                <a:solidFill>
                  <a:srgbClr val="000000"/>
                </a:solidFill>
                <a:latin typeface="+mj-lt"/>
              </a:rPr>
              <a:t>Smoothing</a:t>
            </a:r>
            <a:r>
              <a:rPr lang="en-GB" sz="2400" dirty="0" smtClean="0">
                <a:solidFill>
                  <a:srgbClr val="000000"/>
                </a:solidFill>
                <a:latin typeface="+mj-lt"/>
              </a:rPr>
              <a:t>   (</a:t>
            </a:r>
            <a:r>
              <a:rPr lang="en-GB" sz="2400" dirty="0">
                <a:solidFill>
                  <a:srgbClr val="000000"/>
                </a:solidFill>
                <a:latin typeface="+mj-lt"/>
              </a:rPr>
              <a:t>posterior distribution over a </a:t>
            </a:r>
            <a:r>
              <a:rPr lang="en-GB" sz="2400" i="1" dirty="0">
                <a:solidFill>
                  <a:srgbClr val="000000"/>
                </a:solidFill>
                <a:latin typeface="+mj-lt"/>
              </a:rPr>
              <a:t>past</a:t>
            </a:r>
            <a:r>
              <a:rPr lang="en-GB" sz="2400" dirty="0">
                <a:solidFill>
                  <a:srgbClr val="000000"/>
                </a:solidFill>
                <a:latin typeface="+mj-lt"/>
              </a:rPr>
              <a:t> state given all evidence to date</a:t>
            </a:r>
            <a:r>
              <a:rPr lang="en-GB" dirty="0" smtClean="0">
                <a:solidFill>
                  <a:srgbClr val="000000"/>
                </a:solidFill>
                <a:latin typeface="+mj-lt"/>
              </a:rPr>
              <a:t>)</a:t>
            </a:r>
          </a:p>
          <a:p>
            <a:pPr marL="739775" lvl="1" indent="-282575">
              <a:lnSpc>
                <a:spcPct val="75000"/>
              </a:lnSpc>
              <a:spcBef>
                <a:spcPts val="1800"/>
              </a:spcBef>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dirty="0" smtClean="0">
              <a:solidFill>
                <a:srgbClr val="000000"/>
              </a:solidFill>
              <a:latin typeface="+mj-lt"/>
            </a:endParaRPr>
          </a:p>
          <a:p>
            <a:pPr marL="739775" lvl="1" indent="-282575">
              <a:lnSpc>
                <a:spcPct val="75000"/>
              </a:lnSpc>
              <a:spcBef>
                <a:spcPts val="1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i="1" dirty="0" smtClean="0">
                <a:solidFill>
                  <a:schemeClr val="accent4"/>
                </a:solidFill>
                <a:latin typeface="+mn-lt"/>
              </a:rPr>
              <a:t>                   </a:t>
            </a:r>
            <a:r>
              <a:rPr lang="en-GB" sz="3200" i="1" dirty="0" smtClean="0">
                <a:solidFill>
                  <a:schemeClr val="accent4"/>
                </a:solidFill>
                <a:latin typeface="+mn-lt"/>
              </a:rPr>
              <a:t>P(</a:t>
            </a:r>
            <a:r>
              <a:rPr lang="en-GB" sz="3200" i="1" dirty="0" err="1" smtClean="0">
                <a:solidFill>
                  <a:schemeClr val="accent4"/>
                </a:solidFill>
                <a:latin typeface="+mn-lt"/>
              </a:rPr>
              <a:t>X</a:t>
            </a:r>
            <a:r>
              <a:rPr lang="en-GB" sz="3200" i="1" baseline="-25000" dirty="0" err="1" smtClean="0">
                <a:solidFill>
                  <a:schemeClr val="accent4"/>
                </a:solidFill>
                <a:latin typeface="+mn-lt"/>
              </a:rPr>
              <a:t>k</a:t>
            </a:r>
            <a:r>
              <a:rPr lang="en-GB" sz="3200" i="1" dirty="0" smtClean="0">
                <a:solidFill>
                  <a:schemeClr val="accent4"/>
                </a:solidFill>
                <a:latin typeface="+mn-lt"/>
              </a:rPr>
              <a:t> </a:t>
            </a:r>
            <a:r>
              <a:rPr lang="en-GB" sz="3200" i="1" dirty="0" smtClean="0">
                <a:solidFill>
                  <a:schemeClr val="accent4"/>
                </a:solidFill>
                <a:latin typeface="+mn-lt"/>
              </a:rPr>
              <a:t>|</a:t>
            </a:r>
            <a:r>
              <a:rPr lang="en-GB" sz="3200" dirty="0" smtClean="0">
                <a:solidFill>
                  <a:schemeClr val="accent4"/>
                </a:solidFill>
                <a:latin typeface="+mn-lt"/>
              </a:rPr>
              <a:t> </a:t>
            </a:r>
            <a:r>
              <a:rPr lang="en-GB" sz="3200" i="1" dirty="0" smtClean="0">
                <a:solidFill>
                  <a:schemeClr val="accent4"/>
                </a:solidFill>
                <a:latin typeface="+mn-lt"/>
              </a:rPr>
              <a:t>e</a:t>
            </a:r>
            <a:r>
              <a:rPr lang="en-GB" sz="3200" i="1" baseline="-25000" dirty="0" smtClean="0">
                <a:solidFill>
                  <a:schemeClr val="accent4"/>
                </a:solidFill>
                <a:latin typeface="+mn-lt"/>
              </a:rPr>
              <a:t>0:t</a:t>
            </a:r>
            <a:r>
              <a:rPr lang="en-GB" sz="3200" dirty="0" smtClean="0">
                <a:solidFill>
                  <a:schemeClr val="accent4"/>
                </a:solidFill>
                <a:latin typeface="+mn-lt"/>
              </a:rPr>
              <a:t> </a:t>
            </a:r>
            <a:r>
              <a:rPr lang="en-GB" sz="3200" i="1" dirty="0" smtClean="0">
                <a:solidFill>
                  <a:schemeClr val="accent4"/>
                </a:solidFill>
                <a:latin typeface="+mn-lt"/>
              </a:rPr>
              <a:t>)  </a:t>
            </a:r>
            <a:r>
              <a:rPr lang="en-GB" dirty="0" smtClean="0">
                <a:solidFill>
                  <a:schemeClr val="accent4"/>
                </a:solidFill>
                <a:latin typeface="+mn-lt"/>
              </a:rPr>
              <a:t>for 1 </a:t>
            </a:r>
            <a:r>
              <a:rPr lang="en-GB" dirty="0" smtClean="0">
                <a:solidFill>
                  <a:schemeClr val="accent4"/>
                </a:solidFill>
                <a:latin typeface="+mn-lt"/>
                <a:cs typeface="Times New Roman" pitchFamily="18" charset="0"/>
              </a:rPr>
              <a:t>≤ k &lt; t</a:t>
            </a:r>
          </a:p>
          <a:p>
            <a:pPr marL="739775" lvl="1" indent="-282575">
              <a:lnSpc>
                <a:spcPct val="75000"/>
              </a:lnSpc>
              <a:spcBef>
                <a:spcPts val="1800"/>
              </a:spcBef>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dirty="0">
              <a:solidFill>
                <a:srgbClr val="000000"/>
              </a:solidFill>
              <a:latin typeface="+mj-lt"/>
            </a:endParaRPr>
          </a:p>
        </p:txBody>
      </p:sp>
      <p:sp>
        <p:nvSpPr>
          <p:cNvPr id="5" name="Rectangle 5"/>
          <p:cNvSpPr>
            <a:spLocks noChangeArrowheads="1"/>
          </p:cNvSpPr>
          <p:nvPr/>
        </p:nvSpPr>
        <p:spPr bwMode="auto">
          <a:xfrm>
            <a:off x="0" y="3717032"/>
            <a:ext cx="9468544" cy="2520280"/>
          </a:xfrm>
          <a:prstGeom prst="rect">
            <a:avLst/>
          </a:prstGeom>
          <a:noFill/>
          <a:ln w="9525">
            <a:noFill/>
            <a:round/>
            <a:headEnd/>
            <a:tailEnd/>
          </a:ln>
          <a:effectLst/>
        </p:spPr>
        <p:txBody>
          <a:bodyPr lIns="90000" tIns="46800" rIns="90000" bIns="46800"/>
          <a:lstStyle/>
          <a:p>
            <a:pPr marL="739775" lvl="1" indent="-282575">
              <a:lnSpc>
                <a:spcPct val="75000"/>
              </a:lnSpc>
              <a:spcBef>
                <a:spcPts val="1800"/>
              </a:spcBef>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smtClean="0">
                <a:solidFill>
                  <a:srgbClr val="000000"/>
                </a:solidFill>
                <a:latin typeface="+mj-lt"/>
              </a:rPr>
              <a:t>Most Likely Sequence</a:t>
            </a:r>
            <a:r>
              <a:rPr lang="en-GB" sz="3200" b="1" dirty="0" smtClean="0">
                <a:solidFill>
                  <a:srgbClr val="000000"/>
                </a:solidFill>
                <a:latin typeface="+mj-lt"/>
              </a:rPr>
              <a:t> </a:t>
            </a:r>
            <a:r>
              <a:rPr lang="en-GB" dirty="0" smtClean="0">
                <a:solidFill>
                  <a:srgbClr val="000000"/>
                </a:solidFill>
                <a:latin typeface="+mj-lt"/>
              </a:rPr>
              <a:t>(</a:t>
            </a:r>
            <a:r>
              <a:rPr lang="en-GB" sz="2400" dirty="0" smtClean="0">
                <a:solidFill>
                  <a:srgbClr val="000000"/>
                </a:solidFill>
                <a:latin typeface="+mj-lt"/>
              </a:rPr>
              <a:t>given the evidence seen so far</a:t>
            </a:r>
            <a:r>
              <a:rPr lang="en-GB" dirty="0" smtClean="0">
                <a:solidFill>
                  <a:srgbClr val="000000"/>
                </a:solidFill>
                <a:latin typeface="+mj-lt"/>
              </a:rPr>
              <a:t>)</a:t>
            </a:r>
          </a:p>
          <a:p>
            <a:pPr marL="739775" lvl="1" indent="-282575">
              <a:lnSpc>
                <a:spcPct val="75000"/>
              </a:lnSpc>
              <a:spcBef>
                <a:spcPts val="1800"/>
              </a:spcBef>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dirty="0" smtClean="0">
              <a:solidFill>
                <a:srgbClr val="000000"/>
              </a:solidFill>
              <a:latin typeface="+mj-lt"/>
            </a:endParaRPr>
          </a:p>
          <a:p>
            <a:pPr marL="739775" lvl="1" indent="-282575">
              <a:lnSpc>
                <a:spcPct val="75000"/>
              </a:lnSpc>
              <a:spcBef>
                <a:spcPts val="1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smtClean="0">
                <a:solidFill>
                  <a:schemeClr val="accent4"/>
                </a:solidFill>
                <a:latin typeface="+mj-lt"/>
              </a:rPr>
              <a:t>						</a:t>
            </a:r>
            <a:r>
              <a:rPr lang="en-GB" sz="3200" dirty="0" smtClean="0">
                <a:solidFill>
                  <a:schemeClr val="accent4"/>
                </a:solidFill>
                <a:latin typeface="+mj-lt"/>
              </a:rPr>
              <a:t>argmax</a:t>
            </a:r>
            <a:r>
              <a:rPr lang="en-GB" sz="3200" i="1" baseline="-25000" dirty="0" smtClean="0">
                <a:solidFill>
                  <a:schemeClr val="accent4"/>
                </a:solidFill>
                <a:latin typeface="+mj-lt"/>
              </a:rPr>
              <a:t>x</a:t>
            </a:r>
            <a:r>
              <a:rPr lang="en-GB" sz="3200" i="1" baseline="-40000" dirty="0" smtClean="0">
                <a:solidFill>
                  <a:schemeClr val="accent4"/>
                </a:solidFill>
                <a:latin typeface="+mj-lt"/>
              </a:rPr>
              <a:t>0:t</a:t>
            </a:r>
            <a:r>
              <a:rPr lang="en-GB" sz="3200" i="1" baseline="-25000" dirty="0" smtClean="0">
                <a:solidFill>
                  <a:schemeClr val="accent4"/>
                </a:solidFill>
                <a:latin typeface="+mj-lt"/>
              </a:rPr>
              <a:t> </a:t>
            </a:r>
            <a:r>
              <a:rPr lang="en-GB" sz="3200" i="1" dirty="0" smtClean="0">
                <a:solidFill>
                  <a:schemeClr val="accent4"/>
                </a:solidFill>
                <a:latin typeface="+mj-lt"/>
              </a:rPr>
              <a:t>P(X</a:t>
            </a:r>
            <a:r>
              <a:rPr lang="en-GB" sz="3200" i="1" baseline="-25000" dirty="0" smtClean="0">
                <a:solidFill>
                  <a:schemeClr val="accent4"/>
                </a:solidFill>
                <a:latin typeface="+mj-lt"/>
              </a:rPr>
              <a:t>0:t</a:t>
            </a:r>
            <a:r>
              <a:rPr lang="en-GB" sz="3200" i="1" dirty="0" smtClean="0">
                <a:solidFill>
                  <a:schemeClr val="accent4"/>
                </a:solidFill>
                <a:latin typeface="+mj-lt"/>
              </a:rPr>
              <a:t> </a:t>
            </a:r>
            <a:r>
              <a:rPr lang="en-GB" sz="3200" dirty="0" smtClean="0">
                <a:solidFill>
                  <a:schemeClr val="accent4"/>
                </a:solidFill>
                <a:latin typeface="+mj-lt"/>
              </a:rPr>
              <a:t>| </a:t>
            </a:r>
            <a:r>
              <a:rPr lang="en-GB" sz="3200" i="1" dirty="0" smtClean="0">
                <a:solidFill>
                  <a:schemeClr val="accent4"/>
                </a:solidFill>
                <a:latin typeface="+mj-lt"/>
              </a:rPr>
              <a:t>e</a:t>
            </a:r>
            <a:r>
              <a:rPr lang="en-GB" sz="3200" i="1" baseline="-25000" dirty="0" smtClean="0">
                <a:solidFill>
                  <a:schemeClr val="accent4"/>
                </a:solidFill>
                <a:latin typeface="+mj-lt"/>
              </a:rPr>
              <a:t>0:t</a:t>
            </a:r>
            <a:r>
              <a:rPr lang="en-GB" sz="3200" dirty="0" smtClean="0">
                <a:solidFill>
                  <a:schemeClr val="accent4"/>
                </a:solidFill>
                <a:latin typeface="+mj-lt"/>
              </a:rPr>
              <a:t> </a:t>
            </a:r>
            <a:r>
              <a:rPr lang="en-GB" sz="3200" i="1" dirty="0" smtClean="0">
                <a:solidFill>
                  <a:schemeClr val="accent4"/>
                </a:solidFill>
                <a:latin typeface="+mj-lt"/>
              </a:rPr>
              <a:t>)</a:t>
            </a:r>
            <a:endParaRPr lang="en-GB" dirty="0">
              <a:solidFill>
                <a:schemeClr val="accent4"/>
              </a:solidFill>
              <a:latin typeface="+mj-lt"/>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9</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36</a:t>
            </a:fld>
            <a:endParaRPr lang="en-US"/>
          </a:p>
        </p:txBody>
      </p:sp>
      <p:sp>
        <p:nvSpPr>
          <p:cNvPr id="18439" name="Rectangle 2"/>
          <p:cNvSpPr>
            <a:spLocks noGrp="1" noChangeArrowheads="1"/>
          </p:cNvSpPr>
          <p:nvPr>
            <p:ph type="title"/>
          </p:nvPr>
        </p:nvSpPr>
        <p:spPr>
          <a:xfrm>
            <a:off x="251520" y="3933056"/>
            <a:ext cx="8424936" cy="1368152"/>
          </a:xfrm>
        </p:spPr>
        <p:txBody>
          <a:bodyPr/>
          <a:lstStyle/>
          <a:p>
            <a:pPr algn="l" eaLnBrk="1" hangingPunct="1"/>
            <a:r>
              <a:rPr lang="en-US" sz="3200" dirty="0" smtClean="0">
                <a:solidFill>
                  <a:schemeClr val="tx2"/>
                </a:solidFill>
              </a:rPr>
              <a:t>Also Do </a:t>
            </a:r>
            <a:r>
              <a:rPr lang="en-US" sz="3200" dirty="0" smtClean="0">
                <a:solidFill>
                  <a:schemeClr val="tx2"/>
                </a:solidFill>
              </a:rPr>
              <a:t>exercise 6.E </a:t>
            </a:r>
            <a:r>
              <a:rPr lang="en-US" sz="2800" dirty="0" smtClean="0">
                <a:solidFill>
                  <a:schemeClr val="tx2"/>
                </a:solidFill>
              </a:rPr>
              <a:t>(parts on importance sampling and particle filtering are optional)</a:t>
            </a:r>
            <a:r>
              <a:rPr lang="en-US" sz="2800" dirty="0" smtClean="0">
                <a:solidFill>
                  <a:schemeClr val="tx2"/>
                </a:solidFill>
              </a:rPr>
              <a:t/>
            </a:r>
            <a:br>
              <a:rPr lang="en-US" sz="2800" dirty="0" smtClean="0">
                <a:solidFill>
                  <a:schemeClr val="tx2"/>
                </a:solidFill>
              </a:rPr>
            </a:br>
            <a:r>
              <a:rPr lang="en-US" sz="2800" dirty="0" smtClean="0">
                <a:solidFill>
                  <a:schemeClr val="accent6"/>
                </a:solidFill>
                <a:hlinkClick r:id="rId4"/>
              </a:rPr>
              <a:t>http://www.aispace.org/exercises.shtml</a:t>
            </a:r>
            <a:r>
              <a:rPr lang="en-US" sz="3200" dirty="0" smtClean="0">
                <a:solidFill>
                  <a:schemeClr val="accent6"/>
                </a:solidFill>
              </a:rPr>
              <a:t/>
            </a:r>
            <a:br>
              <a:rPr lang="en-US" sz="3200" dirty="0" smtClean="0">
                <a:solidFill>
                  <a:schemeClr val="accent6"/>
                </a:solidFill>
              </a:rPr>
            </a:br>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91680" y="332656"/>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this </a:t>
            </a:r>
            <a:r>
              <a:rPr lang="en-US" sz="3600" b="1" kern="0" dirty="0" smtClean="0">
                <a:solidFill>
                  <a:schemeClr val="accent2"/>
                </a:solidFill>
                <a:latin typeface="+mj-lt"/>
                <a:ea typeface="+mj-ea"/>
                <a:cs typeface="+mj-cs"/>
              </a:rPr>
              <a:t>Thurs</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251520" y="1700808"/>
            <a:ext cx="8640960" cy="1152128"/>
          </a:xfrm>
          <a:prstGeom prst="rect">
            <a:avLst/>
          </a:prstGeom>
          <a:noFill/>
          <a:ln w="9525">
            <a:noFill/>
            <a:miter lim="800000"/>
            <a:headEnd/>
            <a:tailEnd/>
          </a:ln>
          <a:effectLst/>
        </p:spPr>
        <p:txBody>
          <a:bodyPr anchor="ctr"/>
          <a:lstStyle/>
          <a:p>
            <a:pPr>
              <a:buFont typeface="Arial" pitchFamily="34" charset="0"/>
              <a:buChar char="•"/>
              <a:defRPr/>
            </a:pPr>
            <a:r>
              <a:rPr lang="en-CA" sz="3200" b="1" kern="0" dirty="0" smtClean="0">
                <a:solidFill>
                  <a:srgbClr val="000000"/>
                </a:solidFill>
                <a:latin typeface="Arial Unicode MS"/>
              </a:rPr>
              <a:t> Work on Assignment2</a:t>
            </a:r>
          </a:p>
          <a:p>
            <a:pPr>
              <a:buFont typeface="Arial" pitchFamily="34" charset="0"/>
              <a:buChar char="•"/>
              <a:defRPr/>
            </a:pPr>
            <a:endParaRPr lang="en-CA" sz="3200" b="1" kern="0" dirty="0" smtClean="0">
              <a:solidFill>
                <a:srgbClr val="000000"/>
              </a:solidFill>
              <a:latin typeface="Arial Unicode MS"/>
            </a:endParaRPr>
          </a:p>
          <a:p>
            <a:pPr>
              <a:buFont typeface="Arial" pitchFamily="34" charset="0"/>
              <a:buChar char="•"/>
              <a:defRPr/>
            </a:pPr>
            <a:r>
              <a:rPr lang="en-CA" sz="3200" b="1" kern="0" dirty="0" smtClean="0">
                <a:solidFill>
                  <a:srgbClr val="000000"/>
                </a:solidFill>
                <a:latin typeface="Arial Unicode MS"/>
              </a:rPr>
              <a:t> Study the Handout (on approx. inference)</a:t>
            </a:r>
          </a:p>
          <a:p>
            <a:pPr>
              <a:defRPr/>
            </a:pPr>
            <a:r>
              <a:rPr lang="en-CA" b="1" kern="0" dirty="0" smtClean="0">
                <a:solidFill>
                  <a:srgbClr val="000000"/>
                </a:solidFill>
                <a:latin typeface="Arial Unicode MS"/>
              </a:rPr>
              <a:t>Available outside my office after 1pm</a:t>
            </a:r>
            <a:endParaRPr lang="en-US" sz="2000" b="1" kern="0" dirty="0" smtClean="0">
              <a:solidFill>
                <a:srgbClr val="2D2DB9"/>
              </a:solidFill>
              <a:latin typeface="Arial Unicode MS"/>
            </a:endParaRPr>
          </a:p>
          <a:p>
            <a:pPr>
              <a:defRPr/>
            </a:pPr>
            <a:r>
              <a:rPr lang="en-US" sz="3200" b="1" kern="0" dirty="0" smtClean="0">
                <a:solidFill>
                  <a:schemeClr val="accent4"/>
                </a:solidFill>
                <a:latin typeface="+mj-lt"/>
                <a:ea typeface="+mj-ea"/>
                <a:cs typeface="+mj-cs"/>
              </a:rPr>
              <a:t> </a:t>
            </a:r>
            <a:endParaRPr lang="en-US" sz="3200" b="1" kern="0" dirty="0">
              <a:solidFill>
                <a:schemeClr val="accent6"/>
              </a:solidFill>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36D0BBE8-B007-4287-AFFD-3A5DE656C4AF}" type="slidenum">
              <a:rPr lang="en-US">
                <a:solidFill>
                  <a:srgbClr val="000000"/>
                </a:solidFill>
              </a:rPr>
              <a:pPr>
                <a:defRPr/>
              </a:pPr>
              <a:t>37</a:t>
            </a:fld>
            <a:endParaRPr lang="en-US">
              <a:solidFill>
                <a:srgbClr val="000000"/>
              </a:solidFill>
            </a:endParaRPr>
          </a:p>
        </p:txBody>
      </p:sp>
      <p:sp>
        <p:nvSpPr>
          <p:cNvPr id="10254" name="Rectangle 2"/>
          <p:cNvSpPr>
            <a:spLocks noGrp="1" noChangeArrowheads="1"/>
          </p:cNvSpPr>
          <p:nvPr>
            <p:ph type="title"/>
          </p:nvPr>
        </p:nvSpPr>
        <p:spPr>
          <a:xfrm>
            <a:off x="-158750" y="188913"/>
            <a:ext cx="9396413" cy="685800"/>
          </a:xfrm>
        </p:spPr>
        <p:txBody>
          <a:bodyPr/>
          <a:lstStyle/>
          <a:p>
            <a:pPr eaLnBrk="1" hangingPunct="1"/>
            <a:r>
              <a:rPr lang="en-US" smtClean="0"/>
              <a:t>Example : </a:t>
            </a:r>
            <a:r>
              <a:rPr lang="en-US" sz="3200" smtClean="0"/>
              <a:t>Robot Localization</a:t>
            </a:r>
          </a:p>
        </p:txBody>
      </p:sp>
      <p:sp>
        <p:nvSpPr>
          <p:cNvPr id="10255" name="Rectangle 3"/>
          <p:cNvSpPr>
            <a:spLocks noGrp="1" noChangeArrowheads="1"/>
          </p:cNvSpPr>
          <p:nvPr>
            <p:ph type="body" idx="1"/>
          </p:nvPr>
        </p:nvSpPr>
        <p:spPr>
          <a:xfrm>
            <a:off x="0" y="836613"/>
            <a:ext cx="8785225" cy="2911475"/>
          </a:xfrm>
        </p:spPr>
        <p:txBody>
          <a:bodyPr/>
          <a:lstStyle/>
          <a:p>
            <a:pPr eaLnBrk="1" hangingPunct="1">
              <a:buFontTx/>
              <a:buChar char="•"/>
            </a:pPr>
            <a:r>
              <a:rPr lang="en-US" sz="2400" smtClean="0"/>
              <a:t>Suppose a robot wants to determine its location based on its actions and its sensor readings</a:t>
            </a:r>
          </a:p>
          <a:p>
            <a:pPr eaLnBrk="1" hangingPunct="1">
              <a:buFontTx/>
              <a:buChar char="•"/>
            </a:pPr>
            <a:r>
              <a:rPr lang="en-US" sz="2400" smtClean="0"/>
              <a:t>Three actions: </a:t>
            </a:r>
            <a:r>
              <a:rPr lang="en-US" sz="2400" i="1" smtClean="0"/>
              <a:t>goRight, goLeft, Stay</a:t>
            </a:r>
          </a:p>
          <a:p>
            <a:pPr eaLnBrk="1" hangingPunct="1">
              <a:buFontTx/>
              <a:buChar char="•"/>
            </a:pPr>
            <a:r>
              <a:rPr lang="en-US" sz="2400" smtClean="0"/>
              <a:t>This can be represented by an augmented HMM</a:t>
            </a:r>
          </a:p>
        </p:txBody>
      </p:sp>
      <p:pic>
        <p:nvPicPr>
          <p:cNvPr id="10256" name="Picture 8"/>
          <p:cNvPicPr>
            <a:picLocks noChangeAspect="1" noChangeArrowheads="1"/>
          </p:cNvPicPr>
          <p:nvPr/>
        </p:nvPicPr>
        <p:blipFill>
          <a:blip r:embed="rId4" cstate="print"/>
          <a:srcRect/>
          <a:stretch>
            <a:fillRect/>
          </a:stretch>
        </p:blipFill>
        <p:spPr bwMode="auto">
          <a:xfrm>
            <a:off x="827088" y="2997200"/>
            <a:ext cx="5975350" cy="2190750"/>
          </a:xfrm>
          <a:prstGeom prst="rect">
            <a:avLst/>
          </a:prstGeom>
          <a:noFill/>
          <a:ln w="9525" algn="ctr">
            <a:noFill/>
            <a:miter lim="800000"/>
            <a:headEnd/>
            <a:tailEnd/>
          </a:ln>
        </p:spPr>
      </p:pic>
      <p:sp>
        <p:nvSpPr>
          <p:cNvPr id="10257" name="Rectangle 8"/>
          <p:cNvSpPr>
            <a:spLocks noChangeArrowheads="1"/>
          </p:cNvSpPr>
          <p:nvPr/>
        </p:nvSpPr>
        <p:spPr bwMode="auto">
          <a:xfrm>
            <a:off x="428625" y="2714625"/>
            <a:ext cx="6715125" cy="1000125"/>
          </a:xfrm>
          <a:prstGeom prst="rect">
            <a:avLst/>
          </a:prstGeom>
          <a:solidFill>
            <a:schemeClr val="bg1"/>
          </a:solidFill>
          <a:ln w="9525" algn="ctr">
            <a:noFill/>
            <a:round/>
            <a:headEnd/>
            <a:tailEnd/>
          </a:ln>
        </p:spPr>
        <p:txBody>
          <a:bodyPr wrap="none">
            <a:spAutoFit/>
          </a:bodyPr>
          <a:lstStyle/>
          <a:p>
            <a:endParaRPr lang="en-US" b="1">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12" name="Slide Number Placeholder 5"/>
          <p:cNvSpPr>
            <a:spLocks noGrp="1"/>
          </p:cNvSpPr>
          <p:nvPr>
            <p:ph type="sldNum" sz="quarter" idx="12"/>
          </p:nvPr>
        </p:nvSpPr>
        <p:spPr/>
        <p:txBody>
          <a:bodyPr/>
          <a:lstStyle/>
          <a:p>
            <a:pPr>
              <a:defRPr/>
            </a:pPr>
            <a:r>
              <a:rPr lang="en-US">
                <a:solidFill>
                  <a:srgbClr val="000000"/>
                </a:solidFill>
              </a:rPr>
              <a:t>Slide </a:t>
            </a:r>
            <a:fld id="{6EB480A0-4B95-4065-8E0A-A18D146ABAE9}" type="slidenum">
              <a:rPr lang="en-US">
                <a:solidFill>
                  <a:srgbClr val="000000"/>
                </a:solidFill>
              </a:rPr>
              <a:pPr>
                <a:defRPr/>
              </a:pPr>
              <a:t>38</a:t>
            </a:fld>
            <a:endParaRPr lang="en-US">
              <a:solidFill>
                <a:srgbClr val="000000"/>
              </a:solidFill>
            </a:endParaRPr>
          </a:p>
        </p:txBody>
      </p:sp>
      <p:sp>
        <p:nvSpPr>
          <p:cNvPr id="11274" name="Rectangle 2"/>
          <p:cNvSpPr>
            <a:spLocks noGrp="1" noChangeArrowheads="1"/>
          </p:cNvSpPr>
          <p:nvPr>
            <p:ph type="title"/>
          </p:nvPr>
        </p:nvSpPr>
        <p:spPr>
          <a:xfrm>
            <a:off x="-158750" y="188913"/>
            <a:ext cx="9396413" cy="685800"/>
          </a:xfrm>
        </p:spPr>
        <p:txBody>
          <a:bodyPr/>
          <a:lstStyle/>
          <a:p>
            <a:pPr eaLnBrk="1" hangingPunct="1"/>
            <a:r>
              <a:rPr lang="en-US" sz="3200" smtClean="0"/>
              <a:t>Robot Localization Sensor and Dynamics Model</a:t>
            </a:r>
          </a:p>
        </p:txBody>
      </p:sp>
      <p:sp>
        <p:nvSpPr>
          <p:cNvPr id="11275" name="Rectangle 4"/>
          <p:cNvSpPr>
            <a:spLocks noChangeArrowheads="1"/>
          </p:cNvSpPr>
          <p:nvPr/>
        </p:nvSpPr>
        <p:spPr bwMode="auto">
          <a:xfrm>
            <a:off x="0" y="242093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Sample Sensor Model </a:t>
            </a:r>
            <a:r>
              <a:rPr lang="en-US" sz="2400">
                <a:solidFill>
                  <a:srgbClr val="000000"/>
                </a:solidFill>
                <a:latin typeface="Arial Unicode MS" pitchFamily="34" charset="-128"/>
              </a:rPr>
              <a:t>(assume same as for pushed around)</a:t>
            </a:r>
          </a:p>
          <a:p>
            <a:pPr marL="342900" indent="-342900">
              <a:spcBef>
                <a:spcPct val="20000"/>
              </a:spcBef>
            </a:pPr>
            <a:endParaRPr lang="en-US" sz="2400">
              <a:solidFill>
                <a:srgbClr val="000000"/>
              </a:solidFill>
              <a:latin typeface="Arial Unicode MS" pitchFamily="34" charset="-128"/>
            </a:endParaRPr>
          </a:p>
        </p:txBody>
      </p:sp>
      <p:sp>
        <p:nvSpPr>
          <p:cNvPr id="11276" name="Rectangle 5"/>
          <p:cNvSpPr>
            <a:spLocks noChangeArrowheads="1"/>
          </p:cNvSpPr>
          <p:nvPr/>
        </p:nvSpPr>
        <p:spPr bwMode="auto">
          <a:xfrm>
            <a:off x="0" y="2852738"/>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Sample Stochastic Dynamics</a:t>
            </a:r>
            <a:r>
              <a:rPr lang="en-US" sz="2400">
                <a:solidFill>
                  <a:srgbClr val="000000"/>
                </a:solidFill>
                <a:latin typeface="Arial Unicode MS" pitchFamily="34" charset="-128"/>
              </a:rPr>
              <a:t>:</a:t>
            </a:r>
          </a:p>
        </p:txBody>
      </p:sp>
      <p:pic>
        <p:nvPicPr>
          <p:cNvPr id="11277" name="Picture 6"/>
          <p:cNvPicPr>
            <a:picLocks noChangeAspect="1" noChangeArrowheads="1"/>
          </p:cNvPicPr>
          <p:nvPr/>
        </p:nvPicPr>
        <p:blipFill>
          <a:blip r:embed="rId4" cstate="print"/>
          <a:srcRect/>
          <a:stretch>
            <a:fillRect/>
          </a:stretch>
        </p:blipFill>
        <p:spPr bwMode="auto">
          <a:xfrm>
            <a:off x="4030663" y="1412875"/>
            <a:ext cx="5113337" cy="587375"/>
          </a:xfrm>
          <a:prstGeom prst="rect">
            <a:avLst/>
          </a:prstGeom>
          <a:noFill/>
          <a:ln w="9525" algn="ctr">
            <a:noFill/>
            <a:miter lim="800000"/>
            <a:headEnd/>
            <a:tailEnd/>
          </a:ln>
        </p:spPr>
      </p:pic>
      <p:sp>
        <p:nvSpPr>
          <p:cNvPr id="11278" name="Rectangle 8"/>
          <p:cNvSpPr>
            <a:spLocks noChangeArrowheads="1"/>
          </p:cNvSpPr>
          <p:nvPr/>
        </p:nvSpPr>
        <p:spPr bwMode="auto">
          <a:xfrm>
            <a:off x="4572000" y="2852738"/>
            <a:ext cx="4032250" cy="504825"/>
          </a:xfrm>
          <a:prstGeom prst="rect">
            <a:avLst/>
          </a:prstGeom>
          <a:noFill/>
          <a:ln w="9525">
            <a:noFill/>
            <a:miter lim="800000"/>
            <a:headEnd/>
            <a:tailEnd/>
          </a:ln>
        </p:spPr>
        <p:txBody>
          <a:bodyPr/>
          <a:lstStyle/>
          <a:p>
            <a:pPr marL="342900" indent="-342900">
              <a:spcBef>
                <a:spcPct val="20000"/>
              </a:spcBef>
            </a:pPr>
            <a:r>
              <a:rPr lang="en-US" sz="2400" i="1" dirty="0">
                <a:solidFill>
                  <a:srgbClr val="000000"/>
                </a:solidFill>
                <a:latin typeface="Arial Unicode MS" pitchFamily="34" charset="-128"/>
              </a:rPr>
              <a:t>P(</a:t>
            </a:r>
            <a:r>
              <a:rPr lang="en-US" sz="2400" i="1" dirty="0" err="1">
                <a:solidFill>
                  <a:srgbClr val="000000"/>
                </a:solidFill>
                <a:latin typeface="Arial Unicode MS" pitchFamily="34" charset="-128"/>
              </a:rPr>
              <a:t>Loc</a:t>
            </a:r>
            <a:r>
              <a:rPr lang="en-US" sz="2400" i="1" baseline="-25000" dirty="0" err="1">
                <a:solidFill>
                  <a:srgbClr val="000000"/>
                </a:solidFill>
                <a:latin typeface="Arial Unicode MS" pitchFamily="34" charset="-128"/>
              </a:rPr>
              <a:t>t</a:t>
            </a:r>
            <a:r>
              <a:rPr lang="en-US" sz="2400" i="1" baseline="-25000" dirty="0">
                <a:solidFill>
                  <a:srgbClr val="000000"/>
                </a:solidFill>
                <a:latin typeface="Arial Unicode MS" pitchFamily="34" charset="-128"/>
              </a:rPr>
              <a:t> + 1 </a:t>
            </a:r>
            <a:r>
              <a:rPr lang="en-US" sz="2400" i="1" dirty="0">
                <a:solidFill>
                  <a:srgbClr val="000000"/>
                </a:solidFill>
                <a:latin typeface="Arial Unicode MS" pitchFamily="34" charset="-128"/>
              </a:rPr>
              <a:t>| </a:t>
            </a:r>
            <a:r>
              <a:rPr lang="en-US" sz="2400" i="1" dirty="0" err="1" smtClean="0">
                <a:solidFill>
                  <a:srgbClr val="000000"/>
                </a:solidFill>
                <a:latin typeface="Arial Unicode MS" pitchFamily="34" charset="-128"/>
              </a:rPr>
              <a:t>Action</a:t>
            </a:r>
            <a:r>
              <a:rPr lang="en-US" sz="2400" i="1" baseline="-25000" dirty="0" err="1" smtClean="0">
                <a:solidFill>
                  <a:srgbClr val="000000"/>
                </a:solidFill>
                <a:latin typeface="Arial Unicode MS" pitchFamily="34" charset="-128"/>
              </a:rPr>
              <a:t>t</a:t>
            </a:r>
            <a:r>
              <a:rPr lang="en-US" sz="2400" i="1" baseline="-25000" dirty="0" smtClean="0">
                <a:solidFill>
                  <a:srgbClr val="000000"/>
                </a:solidFill>
                <a:latin typeface="Arial Unicode MS" pitchFamily="34" charset="-128"/>
              </a:rPr>
              <a:t> </a:t>
            </a:r>
            <a:r>
              <a:rPr lang="en-US" sz="2400" i="1" dirty="0" smtClean="0">
                <a:solidFill>
                  <a:srgbClr val="000000"/>
                </a:solidFill>
                <a:latin typeface="Arial Unicode MS" pitchFamily="34" charset="-128"/>
              </a:rPr>
              <a:t>, </a:t>
            </a:r>
            <a:r>
              <a:rPr lang="en-US" sz="2400" i="1" dirty="0">
                <a:solidFill>
                  <a:srgbClr val="000000"/>
                </a:solidFill>
                <a:latin typeface="Arial Unicode MS" pitchFamily="34" charset="-128"/>
              </a:rPr>
              <a:t>Loc </a:t>
            </a:r>
            <a:r>
              <a:rPr lang="en-US" sz="2400" i="1" baseline="-25000" dirty="0">
                <a:solidFill>
                  <a:srgbClr val="000000"/>
                </a:solidFill>
                <a:latin typeface="Arial Unicode MS" pitchFamily="34" charset="-128"/>
              </a:rPr>
              <a:t>t</a:t>
            </a:r>
            <a:r>
              <a:rPr lang="en-US" sz="2400" i="1" dirty="0">
                <a:solidFill>
                  <a:srgbClr val="000000"/>
                </a:solidFill>
                <a:latin typeface="Arial Unicode MS" pitchFamily="34" charset="-128"/>
              </a:rPr>
              <a:t>)</a:t>
            </a:r>
          </a:p>
          <a:p>
            <a:pPr marL="342900" indent="-342900">
              <a:spcBef>
                <a:spcPct val="20000"/>
              </a:spcBef>
            </a:pPr>
            <a:endParaRPr lang="en-US" sz="2400" i="1" dirty="0">
              <a:solidFill>
                <a:srgbClr val="000000"/>
              </a:solidFill>
              <a:latin typeface="Arial Unicode MS" pitchFamily="34" charset="-128"/>
            </a:endParaRPr>
          </a:p>
        </p:txBody>
      </p:sp>
      <p:pic>
        <p:nvPicPr>
          <p:cNvPr id="11279" name="Picture 65"/>
          <p:cNvPicPr>
            <a:picLocks noChangeAspect="1" noChangeArrowheads="1"/>
          </p:cNvPicPr>
          <p:nvPr/>
        </p:nvPicPr>
        <p:blipFill>
          <a:blip r:embed="rId5" cstate="print"/>
          <a:srcRect/>
          <a:stretch>
            <a:fillRect/>
          </a:stretch>
        </p:blipFill>
        <p:spPr bwMode="auto">
          <a:xfrm>
            <a:off x="323850" y="908050"/>
            <a:ext cx="3743325" cy="1371600"/>
          </a:xfrm>
          <a:prstGeom prst="rect">
            <a:avLst/>
          </a:prstGeom>
          <a:noFill/>
          <a:ln w="9525" algn="ctr">
            <a:noFill/>
            <a:miter lim="800000"/>
            <a:headEnd/>
            <a:tailEnd/>
          </a:ln>
        </p:spPr>
      </p:pic>
      <p:sp>
        <p:nvSpPr>
          <p:cNvPr id="11280" name="Rectangle 66"/>
          <p:cNvSpPr>
            <a:spLocks noChangeArrowheads="1"/>
          </p:cNvSpPr>
          <p:nvPr/>
        </p:nvSpPr>
        <p:spPr bwMode="auto">
          <a:xfrm>
            <a:off x="250825" y="3357563"/>
            <a:ext cx="8893175" cy="1728787"/>
          </a:xfrm>
          <a:prstGeom prst="rect">
            <a:avLst/>
          </a:prstGeom>
          <a:noFill/>
          <a:ln w="9525">
            <a:noFill/>
            <a:miter lim="800000"/>
            <a:headEnd/>
            <a:tailEnd/>
          </a:ln>
        </p:spPr>
        <p:txBody>
          <a:bodyPr/>
          <a:lstStyle/>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0.1</a:t>
            </a:r>
          </a:p>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L+1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0.8</a:t>
            </a:r>
          </a:p>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 + 2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0.074</a:t>
            </a:r>
          </a:p>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0.002  for all other locations L’</a:t>
            </a:r>
          </a:p>
        </p:txBody>
      </p:sp>
      <p:sp>
        <p:nvSpPr>
          <p:cNvPr id="33803" name="Rectangle 67"/>
          <p:cNvSpPr>
            <a:spLocks noChangeArrowheads="1"/>
          </p:cNvSpPr>
          <p:nvPr/>
        </p:nvSpPr>
        <p:spPr bwMode="auto">
          <a:xfrm>
            <a:off x="0" y="515778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All location arithmetic is modulo 16</a:t>
            </a:r>
          </a:p>
          <a:p>
            <a:pPr marL="342900" indent="-342900">
              <a:spcBef>
                <a:spcPct val="20000"/>
              </a:spcBef>
              <a:buFontTx/>
              <a:buChar char="•"/>
            </a:pPr>
            <a:r>
              <a:rPr lang="en-US" sz="2400">
                <a:solidFill>
                  <a:srgbClr val="000000"/>
                </a:solidFill>
                <a:latin typeface="Arial Unicode MS" pitchFamily="34" charset="-128"/>
              </a:rPr>
              <a:t>The action </a:t>
            </a:r>
            <a:r>
              <a:rPr lang="en-US" sz="2400" i="1">
                <a:solidFill>
                  <a:srgbClr val="000000"/>
                </a:solidFill>
                <a:latin typeface="Arial Unicode MS" pitchFamily="34" charset="-128"/>
              </a:rPr>
              <a:t>goLeft</a:t>
            </a:r>
            <a:r>
              <a:rPr lang="en-US" sz="2400">
                <a:solidFill>
                  <a:srgbClr val="000000"/>
                </a:solidFill>
                <a:latin typeface="Arial Unicode MS" pitchFamily="34" charset="-128"/>
              </a:rPr>
              <a:t> works the same but to the left</a:t>
            </a:r>
          </a:p>
          <a:p>
            <a:pPr marL="342900" indent="-342900">
              <a:spcBef>
                <a:spcPct val="20000"/>
              </a:spcBef>
            </a:pPr>
            <a:endParaRPr lang="en-US" sz="2400">
              <a:solidFill>
                <a:srgbClr val="0000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12" name="Slide Number Placeholder 5"/>
          <p:cNvSpPr>
            <a:spLocks noGrp="1"/>
          </p:cNvSpPr>
          <p:nvPr>
            <p:ph type="sldNum" sz="quarter" idx="12"/>
          </p:nvPr>
        </p:nvSpPr>
        <p:spPr/>
        <p:txBody>
          <a:bodyPr/>
          <a:lstStyle/>
          <a:p>
            <a:pPr>
              <a:defRPr/>
            </a:pPr>
            <a:r>
              <a:rPr lang="en-US">
                <a:solidFill>
                  <a:srgbClr val="000000"/>
                </a:solidFill>
              </a:rPr>
              <a:t>Slide </a:t>
            </a:r>
            <a:fld id="{71480B53-280E-453C-AF8F-FDCA1E4BCE2F}" type="slidenum">
              <a:rPr lang="en-US">
                <a:solidFill>
                  <a:srgbClr val="000000"/>
                </a:solidFill>
              </a:rPr>
              <a:pPr>
                <a:defRPr/>
              </a:pPr>
              <a:t>39</a:t>
            </a:fld>
            <a:endParaRPr lang="en-US">
              <a:solidFill>
                <a:srgbClr val="000000"/>
              </a:solidFill>
            </a:endParaRPr>
          </a:p>
        </p:txBody>
      </p:sp>
      <p:sp>
        <p:nvSpPr>
          <p:cNvPr id="12312" name="Rectangle 2"/>
          <p:cNvSpPr>
            <a:spLocks noGrp="1" noChangeArrowheads="1"/>
          </p:cNvSpPr>
          <p:nvPr>
            <p:ph type="title"/>
          </p:nvPr>
        </p:nvSpPr>
        <p:spPr>
          <a:xfrm>
            <a:off x="-252413" y="0"/>
            <a:ext cx="9396413" cy="685800"/>
          </a:xfrm>
        </p:spPr>
        <p:txBody>
          <a:bodyPr/>
          <a:lstStyle/>
          <a:p>
            <a:pPr eaLnBrk="1" hangingPunct="1"/>
            <a:r>
              <a:rPr lang="en-US" sz="3200" smtClean="0"/>
              <a:t>Dynamics Model More Details</a:t>
            </a:r>
          </a:p>
        </p:txBody>
      </p:sp>
      <p:sp>
        <p:nvSpPr>
          <p:cNvPr id="12313" name="Rectangle 5"/>
          <p:cNvSpPr>
            <a:spLocks noChangeArrowheads="1"/>
          </p:cNvSpPr>
          <p:nvPr/>
        </p:nvSpPr>
        <p:spPr bwMode="auto">
          <a:xfrm>
            <a:off x="0" y="1285875"/>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Sample Stochastic Dynamics</a:t>
            </a:r>
            <a:r>
              <a:rPr lang="en-US" sz="2400">
                <a:solidFill>
                  <a:srgbClr val="000000"/>
                </a:solidFill>
                <a:latin typeface="Arial Unicode MS" pitchFamily="34" charset="-128"/>
              </a:rPr>
              <a:t>:</a:t>
            </a:r>
          </a:p>
        </p:txBody>
      </p:sp>
      <p:pic>
        <p:nvPicPr>
          <p:cNvPr id="12314" name="Picture 6"/>
          <p:cNvPicPr>
            <a:picLocks noChangeAspect="1" noChangeArrowheads="1"/>
          </p:cNvPicPr>
          <p:nvPr/>
        </p:nvPicPr>
        <p:blipFill>
          <a:blip r:embed="rId4" cstate="print"/>
          <a:srcRect/>
          <a:stretch>
            <a:fillRect/>
          </a:stretch>
        </p:blipFill>
        <p:spPr bwMode="auto">
          <a:xfrm>
            <a:off x="214313" y="642938"/>
            <a:ext cx="4857750" cy="557212"/>
          </a:xfrm>
          <a:prstGeom prst="rect">
            <a:avLst/>
          </a:prstGeom>
          <a:noFill/>
          <a:ln w="9525" algn="ctr">
            <a:noFill/>
            <a:miter lim="800000"/>
            <a:headEnd/>
            <a:tailEnd/>
          </a:ln>
        </p:spPr>
      </p:pic>
      <p:sp>
        <p:nvSpPr>
          <p:cNvPr id="12315" name="Rectangle 8"/>
          <p:cNvSpPr>
            <a:spLocks noChangeArrowheads="1"/>
          </p:cNvSpPr>
          <p:nvPr/>
        </p:nvSpPr>
        <p:spPr bwMode="auto">
          <a:xfrm>
            <a:off x="4572000" y="1285875"/>
            <a:ext cx="4032250" cy="50482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P(Loc</a:t>
            </a:r>
            <a:r>
              <a:rPr lang="en-US" sz="2400" i="1" baseline="-25000">
                <a:solidFill>
                  <a:srgbClr val="000000"/>
                </a:solidFill>
                <a:latin typeface="Arial Unicode MS" pitchFamily="34" charset="-128"/>
              </a:rPr>
              <a:t>t + 1 </a:t>
            </a:r>
            <a:r>
              <a:rPr lang="en-US" sz="2400" i="1">
                <a:solidFill>
                  <a:srgbClr val="000000"/>
                </a:solidFill>
                <a:latin typeface="Arial Unicode MS" pitchFamily="34" charset="-128"/>
              </a:rPr>
              <a:t>| Action, Loc </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sp>
        <p:nvSpPr>
          <p:cNvPr id="12316" name="Rectangle 66"/>
          <p:cNvSpPr>
            <a:spLocks noChangeArrowheads="1"/>
          </p:cNvSpPr>
          <p:nvPr/>
        </p:nvSpPr>
        <p:spPr bwMode="auto">
          <a:xfrm>
            <a:off x="250825" y="1714500"/>
            <a:ext cx="8893175" cy="1500188"/>
          </a:xfrm>
          <a:prstGeom prst="rect">
            <a:avLst/>
          </a:prstGeom>
          <a:noFill/>
          <a:ln w="9525">
            <a:noFill/>
            <a:miter lim="800000"/>
            <a:headEnd/>
            <a:tailEnd/>
          </a:ln>
        </p:spPr>
        <p:txBody>
          <a:bodyPr/>
          <a:lstStyle/>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0.1</a:t>
            </a:r>
          </a:p>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L+1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0.8</a:t>
            </a:r>
          </a:p>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 + 2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0.074</a:t>
            </a:r>
          </a:p>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0.002  for all other locations 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Approximate Inference</a:t>
            </a:r>
          </a:p>
        </p:txBody>
      </p:sp>
      <p:sp>
        <p:nvSpPr>
          <p:cNvPr id="49155" name="Rectangle 3"/>
          <p:cNvSpPr>
            <a:spLocks noGrp="1" noChangeArrowheads="1"/>
          </p:cNvSpPr>
          <p:nvPr>
            <p:ph idx="1"/>
          </p:nvPr>
        </p:nvSpPr>
        <p:spPr/>
        <p:txBody>
          <a:bodyPr/>
          <a:lstStyle/>
          <a:p>
            <a:pPr lvl="2">
              <a:lnSpc>
                <a:spcPct val="90000"/>
              </a:lnSpc>
            </a:pPr>
            <a:endParaRPr lang="en-US" sz="1600" dirty="0" smtClean="0"/>
          </a:p>
          <a:p>
            <a:pPr>
              <a:lnSpc>
                <a:spcPct val="90000"/>
              </a:lnSpc>
            </a:pPr>
            <a:r>
              <a:rPr lang="en-US" sz="2400" dirty="0" smtClean="0"/>
              <a:t>Basic idea:</a:t>
            </a:r>
          </a:p>
          <a:p>
            <a:pPr lvl="1">
              <a:lnSpc>
                <a:spcPct val="90000"/>
              </a:lnSpc>
            </a:pPr>
            <a:r>
              <a:rPr lang="en-US" sz="2400" dirty="0" smtClean="0"/>
              <a:t>Draw N samples from a sampling distribution S</a:t>
            </a:r>
          </a:p>
          <a:p>
            <a:pPr lvl="1">
              <a:lnSpc>
                <a:spcPct val="90000"/>
              </a:lnSpc>
            </a:pPr>
            <a:r>
              <a:rPr lang="en-US" sz="2400" dirty="0" smtClean="0"/>
              <a:t>Compute an approximate </a:t>
            </a:r>
            <a:r>
              <a:rPr lang="en-US" sz="2400" dirty="0" smtClean="0"/>
              <a:t>probability</a:t>
            </a:r>
            <a:endParaRPr lang="en-US" sz="2400" b="1" dirty="0" smtClean="0"/>
          </a:p>
          <a:p>
            <a:pPr lvl="1">
              <a:lnSpc>
                <a:spcPct val="90000"/>
              </a:lnSpc>
            </a:pPr>
            <a:r>
              <a:rPr lang="en-US" sz="2400" dirty="0" smtClean="0">
                <a:solidFill>
                  <a:schemeClr val="accent3">
                    <a:lumMod val="50000"/>
                  </a:schemeClr>
                </a:solidFill>
              </a:rPr>
              <a:t>Show this converges to the true probability P</a:t>
            </a:r>
          </a:p>
          <a:p>
            <a:pPr lvl="1">
              <a:lnSpc>
                <a:spcPct val="90000"/>
              </a:lnSpc>
            </a:pPr>
            <a:endParaRPr lang="en-US" sz="2000" dirty="0" smtClean="0"/>
          </a:p>
          <a:p>
            <a:pPr>
              <a:lnSpc>
                <a:spcPct val="90000"/>
              </a:lnSpc>
            </a:pPr>
            <a:r>
              <a:rPr lang="en-US" sz="2400" dirty="0" smtClean="0"/>
              <a:t>Why sample?</a:t>
            </a:r>
          </a:p>
          <a:p>
            <a:pPr lvl="1">
              <a:lnSpc>
                <a:spcPct val="90000"/>
              </a:lnSpc>
            </a:pPr>
            <a:r>
              <a:rPr lang="en-US" sz="2400" dirty="0" smtClean="0"/>
              <a:t>Inference: getting a sample is faster than computing the right answer (e.g. with variable elimination)</a:t>
            </a:r>
          </a:p>
          <a:p>
            <a:pPr>
              <a:lnSpc>
                <a:spcPct val="90000"/>
              </a:lnSpc>
            </a:pPr>
            <a:endParaRPr lang="en-US" sz="2400" dirty="0" smtClean="0"/>
          </a:p>
        </p:txBody>
      </p:sp>
      <p:sp>
        <p:nvSpPr>
          <p:cNvPr id="10" name="Footer Placeholder 9"/>
          <p:cNvSpPr>
            <a:spLocks noGrp="1"/>
          </p:cNvSpPr>
          <p:nvPr>
            <p:ph type="ftr" sz="quarter" idx="11"/>
          </p:nvPr>
        </p:nvSpPr>
        <p:spPr/>
        <p:txBody>
          <a:bodyPr/>
          <a:lstStyle/>
          <a:p>
            <a:r>
              <a:rPr lang="en-US" smtClean="0">
                <a:solidFill>
                  <a:srgbClr val="000000"/>
                </a:solidFill>
              </a:rPr>
              <a:t>CPSC 502, Lecture 9</a:t>
            </a:r>
            <a:endParaRPr lang="en-US">
              <a:solidFill>
                <a:srgbClr val="000000"/>
              </a:solidFill>
            </a:endParaRPr>
          </a:p>
        </p:txBody>
      </p:sp>
      <p:sp>
        <p:nvSpPr>
          <p:cNvPr id="49156" name="Slide Number Placeholder 4"/>
          <p:cNvSpPr>
            <a:spLocks noGrp="1"/>
          </p:cNvSpPr>
          <p:nvPr>
            <p:ph type="sldNum" sz="quarter" idx="12"/>
          </p:nvPr>
        </p:nvSpPr>
        <p:spPr>
          <a:noFill/>
        </p:spPr>
        <p:txBody>
          <a:bodyPr/>
          <a:lstStyle/>
          <a:p>
            <a:fld id="{928B128C-0164-4D7B-A545-14C4DA46E927}" type="slidenum">
              <a:rPr lang="en-US">
                <a:solidFill>
                  <a:srgbClr val="000000"/>
                </a:solidFill>
              </a:rPr>
              <a:pPr/>
              <a:t>4</a:t>
            </a:fld>
            <a:endParaRPr lang="en-US">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10" name="Slide Number Placeholder 5"/>
          <p:cNvSpPr>
            <a:spLocks noGrp="1"/>
          </p:cNvSpPr>
          <p:nvPr>
            <p:ph type="sldNum" sz="quarter" idx="12"/>
          </p:nvPr>
        </p:nvSpPr>
        <p:spPr/>
        <p:txBody>
          <a:bodyPr/>
          <a:lstStyle/>
          <a:p>
            <a:pPr>
              <a:defRPr/>
            </a:pPr>
            <a:r>
              <a:rPr lang="en-US">
                <a:solidFill>
                  <a:srgbClr val="000000"/>
                </a:solidFill>
              </a:rPr>
              <a:t>Slide </a:t>
            </a:r>
            <a:fld id="{7F542C14-24EF-4B10-ACA8-1ACF6BCE6974}" type="slidenum">
              <a:rPr lang="en-US">
                <a:solidFill>
                  <a:srgbClr val="000000"/>
                </a:solidFill>
              </a:rPr>
              <a:pPr>
                <a:defRPr/>
              </a:pPr>
              <a:t>40</a:t>
            </a:fld>
            <a:endParaRPr lang="en-US">
              <a:solidFill>
                <a:srgbClr val="000000"/>
              </a:solidFill>
            </a:endParaRPr>
          </a:p>
        </p:txBody>
      </p:sp>
      <p:sp>
        <p:nvSpPr>
          <p:cNvPr id="13341" name="Rectangle 2"/>
          <p:cNvSpPr>
            <a:spLocks noGrp="1" noChangeArrowheads="1"/>
          </p:cNvSpPr>
          <p:nvPr>
            <p:ph type="title"/>
          </p:nvPr>
        </p:nvSpPr>
        <p:spPr>
          <a:xfrm>
            <a:off x="-252413" y="0"/>
            <a:ext cx="9396413" cy="685800"/>
          </a:xfrm>
        </p:spPr>
        <p:txBody>
          <a:bodyPr/>
          <a:lstStyle/>
          <a:p>
            <a:pPr eaLnBrk="1" hangingPunct="1"/>
            <a:r>
              <a:rPr lang="en-US" sz="3200" smtClean="0"/>
              <a:t>Robot Localization additional sensor</a:t>
            </a:r>
          </a:p>
        </p:txBody>
      </p:sp>
      <p:sp>
        <p:nvSpPr>
          <p:cNvPr id="13342" name="Rectangle 3"/>
          <p:cNvSpPr>
            <a:spLocks noChangeArrowheads="1"/>
          </p:cNvSpPr>
          <p:nvPr/>
        </p:nvSpPr>
        <p:spPr bwMode="auto">
          <a:xfrm>
            <a:off x="0" y="2924175"/>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Additional Light Sensor: </a:t>
            </a:r>
            <a:r>
              <a:rPr lang="en-US" sz="2400">
                <a:solidFill>
                  <a:srgbClr val="000000"/>
                </a:solidFill>
                <a:latin typeface="Arial Unicode MS" pitchFamily="34" charset="-128"/>
              </a:rPr>
              <a:t>there is light coming through an opening at location 10</a:t>
            </a:r>
          </a:p>
          <a:p>
            <a:pPr marL="342900" indent="-342900">
              <a:spcBef>
                <a:spcPct val="20000"/>
              </a:spcBef>
            </a:pPr>
            <a:endParaRPr lang="en-US" sz="2400">
              <a:solidFill>
                <a:srgbClr val="000000"/>
              </a:solidFill>
              <a:latin typeface="Arial Unicode MS" pitchFamily="34" charset="-128"/>
            </a:endParaRPr>
          </a:p>
        </p:txBody>
      </p:sp>
      <p:pic>
        <p:nvPicPr>
          <p:cNvPr id="13343" name="Picture 5"/>
          <p:cNvPicPr>
            <a:picLocks noChangeAspect="1" noChangeArrowheads="1"/>
          </p:cNvPicPr>
          <p:nvPr/>
        </p:nvPicPr>
        <p:blipFill>
          <a:blip r:embed="rId4" cstate="print"/>
          <a:srcRect/>
          <a:stretch>
            <a:fillRect/>
          </a:stretch>
        </p:blipFill>
        <p:spPr bwMode="auto">
          <a:xfrm>
            <a:off x="785813" y="5000625"/>
            <a:ext cx="7561262" cy="587375"/>
          </a:xfrm>
          <a:prstGeom prst="rect">
            <a:avLst/>
          </a:prstGeom>
          <a:noFill/>
          <a:ln w="9525" algn="ctr">
            <a:noFill/>
            <a:miter lim="800000"/>
            <a:headEnd/>
            <a:tailEnd/>
          </a:ln>
        </p:spPr>
      </p:pic>
      <p:pic>
        <p:nvPicPr>
          <p:cNvPr id="13344" name="Picture 10"/>
          <p:cNvPicPr>
            <a:picLocks noChangeAspect="1" noChangeArrowheads="1"/>
          </p:cNvPicPr>
          <p:nvPr/>
        </p:nvPicPr>
        <p:blipFill>
          <a:blip r:embed="rId5" cstate="print"/>
          <a:srcRect/>
          <a:stretch>
            <a:fillRect/>
          </a:stretch>
        </p:blipFill>
        <p:spPr bwMode="auto">
          <a:xfrm>
            <a:off x="684213" y="1125538"/>
            <a:ext cx="5481637" cy="1685925"/>
          </a:xfrm>
          <a:prstGeom prst="rect">
            <a:avLst/>
          </a:prstGeom>
          <a:noFill/>
          <a:ln w="9525" algn="ctr">
            <a:noFill/>
            <a:miter lim="800000"/>
            <a:headEnd/>
            <a:tailEnd/>
          </a:ln>
        </p:spPr>
      </p:pic>
      <p:sp>
        <p:nvSpPr>
          <p:cNvPr id="13345" name="Rectangle 11"/>
          <p:cNvSpPr>
            <a:spLocks noChangeArrowheads="1"/>
          </p:cNvSpPr>
          <p:nvPr/>
        </p:nvSpPr>
        <p:spPr bwMode="auto">
          <a:xfrm>
            <a:off x="4143375" y="3357563"/>
            <a:ext cx="3816350" cy="56197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 (L</a:t>
            </a:r>
            <a:r>
              <a:rPr lang="en-US" sz="2400" i="1" baseline="-25000">
                <a:solidFill>
                  <a:srgbClr val="000000"/>
                </a:solidFill>
                <a:latin typeface="Arial Unicode MS" pitchFamily="34" charset="-128"/>
              </a:rPr>
              <a:t>t  </a:t>
            </a:r>
            <a:r>
              <a:rPr lang="en-US" sz="2400" i="1">
                <a:solidFill>
                  <a:srgbClr val="000000"/>
                </a:solidFill>
                <a:latin typeface="Arial Unicode MS" pitchFamily="34" charset="-128"/>
              </a:rPr>
              <a:t>| Loc</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pic>
        <p:nvPicPr>
          <p:cNvPr id="13346" name="Picture 12"/>
          <p:cNvPicPr>
            <a:picLocks noChangeAspect="1" noChangeArrowheads="1"/>
          </p:cNvPicPr>
          <p:nvPr/>
        </p:nvPicPr>
        <p:blipFill>
          <a:blip r:embed="rId6" cstate="print"/>
          <a:srcRect l="-1196" b="67102"/>
          <a:stretch>
            <a:fillRect/>
          </a:stretch>
        </p:blipFill>
        <p:spPr bwMode="auto">
          <a:xfrm>
            <a:off x="468313" y="765175"/>
            <a:ext cx="5040312" cy="601663"/>
          </a:xfrm>
          <a:prstGeom prst="rect">
            <a:avLst/>
          </a:prstGeom>
          <a:noFill/>
          <a:ln w="9525" algn="ctr">
            <a:noFill/>
            <a:miter lim="800000"/>
            <a:headEnd/>
            <a:tailEnd/>
          </a:ln>
        </p:spPr>
      </p:pic>
      <p:sp>
        <p:nvSpPr>
          <p:cNvPr id="13347" name="Rectangle 3"/>
          <p:cNvSpPr>
            <a:spLocks noChangeArrowheads="1"/>
          </p:cNvSpPr>
          <p:nvPr/>
        </p:nvSpPr>
        <p:spPr bwMode="auto">
          <a:xfrm>
            <a:off x="0" y="5643563"/>
            <a:ext cx="9144000" cy="500062"/>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0000"/>
                </a:solidFill>
                <a:latin typeface="Arial Unicode MS" pitchFamily="34" charset="-128"/>
              </a:rPr>
              <a:t>Info from the two sensors is </a:t>
            </a:r>
            <a:r>
              <a:rPr lang="en-US" sz="2400" b="1" dirty="0" smtClean="0">
                <a:solidFill>
                  <a:srgbClr val="000000"/>
                </a:solidFill>
                <a:latin typeface="Arial Unicode MS" pitchFamily="34" charset="-128"/>
              </a:rPr>
              <a:t>combined </a:t>
            </a:r>
            <a:r>
              <a:rPr lang="en-US" sz="2400" b="1" dirty="0">
                <a:solidFill>
                  <a:srgbClr val="000000"/>
                </a:solidFill>
                <a:latin typeface="Arial Unicode MS" pitchFamily="34" charset="-128"/>
              </a:rPr>
              <a:t>:“Sensor Fusion”</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sz="2400" dirty="0">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9" name="Slide Number Placeholder 5"/>
          <p:cNvSpPr>
            <a:spLocks noGrp="1"/>
          </p:cNvSpPr>
          <p:nvPr>
            <p:ph type="sldNum" sz="quarter" idx="12"/>
          </p:nvPr>
        </p:nvSpPr>
        <p:spPr/>
        <p:txBody>
          <a:bodyPr/>
          <a:lstStyle/>
          <a:p>
            <a:pPr>
              <a:defRPr/>
            </a:pPr>
            <a:r>
              <a:rPr lang="en-US">
                <a:solidFill>
                  <a:srgbClr val="000000"/>
                </a:solidFill>
              </a:rPr>
              <a:t>Slide </a:t>
            </a:r>
            <a:fld id="{F8E92C97-AF4A-4BB0-9A83-54B0193FD2FB}" type="slidenum">
              <a:rPr lang="en-US">
                <a:solidFill>
                  <a:srgbClr val="000000"/>
                </a:solidFill>
              </a:rPr>
              <a:pPr>
                <a:defRPr/>
              </a:pPr>
              <a:t>41</a:t>
            </a:fld>
            <a:endParaRPr lang="en-US">
              <a:solidFill>
                <a:srgbClr val="000000"/>
              </a:solidFill>
            </a:endParaRPr>
          </a:p>
        </p:txBody>
      </p:sp>
      <p:sp>
        <p:nvSpPr>
          <p:cNvPr id="14344" name="Rectangle 3"/>
          <p:cNvSpPr>
            <a:spLocks noGrp="1" noChangeArrowheads="1"/>
          </p:cNvSpPr>
          <p:nvPr>
            <p:ph type="body" idx="1"/>
          </p:nvPr>
        </p:nvSpPr>
        <p:spPr>
          <a:xfrm>
            <a:off x="214313" y="214313"/>
            <a:ext cx="8458200" cy="2570162"/>
          </a:xfrm>
        </p:spPr>
        <p:txBody>
          <a:bodyPr/>
          <a:lstStyle/>
          <a:p>
            <a:pPr eaLnBrk="1" hangingPunct="1"/>
            <a:r>
              <a:rPr lang="en-US" smtClean="0"/>
              <a:t>The Robot starts at an unknown location and must determine where it is</a:t>
            </a:r>
          </a:p>
          <a:p>
            <a:pPr eaLnBrk="1" hangingPunct="1"/>
            <a:r>
              <a:rPr lang="en-US" smtClean="0"/>
              <a:t>The model appears to be too ambiguous</a:t>
            </a:r>
          </a:p>
          <a:p>
            <a:pPr lvl="1" eaLnBrk="1" hangingPunct="1"/>
            <a:r>
              <a:rPr lang="en-US" smtClean="0"/>
              <a:t>Sensors are too noisy</a:t>
            </a:r>
          </a:p>
          <a:p>
            <a:pPr lvl="1" eaLnBrk="1" hangingPunct="1"/>
            <a:r>
              <a:rPr lang="en-US" smtClean="0"/>
              <a:t>Dynamics are too stochastic to infer anything</a:t>
            </a:r>
          </a:p>
        </p:txBody>
      </p:sp>
      <p:sp>
        <p:nvSpPr>
          <p:cNvPr id="6151" name="Rectangle 4"/>
          <p:cNvSpPr>
            <a:spLocks noChangeArrowheads="1"/>
          </p:cNvSpPr>
          <p:nvPr/>
        </p:nvSpPr>
        <p:spPr bwMode="auto">
          <a:xfrm>
            <a:off x="500063" y="4071938"/>
            <a:ext cx="8172450" cy="1085850"/>
          </a:xfrm>
          <a:prstGeom prst="rect">
            <a:avLst/>
          </a:prstGeom>
          <a:noFill/>
          <a:ln w="9525">
            <a:noFill/>
            <a:miter lim="800000"/>
            <a:headEnd/>
            <a:tailEnd/>
          </a:ln>
        </p:spPr>
        <p:txBody>
          <a:bodyPr/>
          <a:lstStyle/>
          <a:p>
            <a:pPr marL="342900" indent="-342900"/>
            <a:r>
              <a:rPr lang="en-US" sz="2000" dirty="0">
                <a:solidFill>
                  <a:srgbClr val="000000"/>
                </a:solidFill>
                <a:latin typeface="Courier" pitchFamily="49" charset="0"/>
              </a:rPr>
              <a:t>http://www.cs.ubc.ca/spider/poole/demos/localization/localization.html</a:t>
            </a:r>
          </a:p>
        </p:txBody>
      </p:sp>
      <p:sp>
        <p:nvSpPr>
          <p:cNvPr id="6152" name="Rectangle 5"/>
          <p:cNvSpPr>
            <a:spLocks noChangeArrowheads="1"/>
          </p:cNvSpPr>
          <p:nvPr/>
        </p:nvSpPr>
        <p:spPr bwMode="auto">
          <a:xfrm>
            <a:off x="357158" y="2857496"/>
            <a:ext cx="8280400" cy="792162"/>
          </a:xfrm>
          <a:prstGeom prst="rect">
            <a:avLst/>
          </a:prstGeom>
          <a:noFill/>
          <a:ln w="9525">
            <a:noFill/>
            <a:miter lim="800000"/>
            <a:headEnd/>
            <a:tailEnd/>
          </a:ln>
        </p:spPr>
        <p:txBody>
          <a:bodyPr/>
          <a:lstStyle/>
          <a:p>
            <a:pPr marL="342900" indent="-342900">
              <a:spcBef>
                <a:spcPct val="20000"/>
              </a:spcBef>
            </a:pPr>
            <a:r>
              <a:rPr lang="en-US" dirty="0" smtClean="0">
                <a:solidFill>
                  <a:srgbClr val="000000"/>
                </a:solidFill>
                <a:latin typeface="Arial Unicode MS" pitchFamily="34" charset="-128"/>
              </a:rPr>
              <a:t>But inference </a:t>
            </a:r>
            <a:r>
              <a:rPr lang="en-US" dirty="0">
                <a:solidFill>
                  <a:srgbClr val="000000"/>
                </a:solidFill>
                <a:latin typeface="Arial Unicode MS" pitchFamily="34" charset="-128"/>
              </a:rPr>
              <a:t>actually works pretty well. </a:t>
            </a:r>
            <a:endParaRPr lang="en-US" dirty="0" smtClean="0">
              <a:solidFill>
                <a:srgbClr val="000000"/>
              </a:solidFill>
              <a:latin typeface="Arial Unicode MS" pitchFamily="34" charset="-128"/>
            </a:endParaRPr>
          </a:p>
          <a:p>
            <a:pPr marL="342900" indent="-342900">
              <a:spcBef>
                <a:spcPct val="20000"/>
              </a:spcBef>
            </a:pPr>
            <a:r>
              <a:rPr lang="en-US" dirty="0" smtClean="0">
                <a:solidFill>
                  <a:srgbClr val="000000"/>
                </a:solidFill>
                <a:latin typeface="Arial Unicode MS" pitchFamily="34" charset="-128"/>
              </a:rPr>
              <a:t>Let’s </a:t>
            </a:r>
            <a:r>
              <a:rPr lang="en-US" dirty="0">
                <a:solidFill>
                  <a:srgbClr val="000000"/>
                </a:solidFill>
                <a:latin typeface="Arial Unicode MS" pitchFamily="34" charset="-128"/>
              </a:rPr>
              <a:t>check:</a:t>
            </a:r>
          </a:p>
        </p:txBody>
      </p:sp>
      <p:sp>
        <p:nvSpPr>
          <p:cNvPr id="6153" name="Rectangle 6"/>
          <p:cNvSpPr>
            <a:spLocks noChangeArrowheads="1"/>
          </p:cNvSpPr>
          <p:nvPr/>
        </p:nvSpPr>
        <p:spPr bwMode="auto">
          <a:xfrm>
            <a:off x="0" y="5000625"/>
            <a:ext cx="9144000" cy="792163"/>
          </a:xfrm>
          <a:prstGeom prst="rect">
            <a:avLst/>
          </a:prstGeom>
          <a:noFill/>
          <a:ln w="9525">
            <a:noFill/>
            <a:miter lim="800000"/>
            <a:headEnd/>
            <a:tailEnd/>
          </a:ln>
        </p:spPr>
        <p:txBody>
          <a:bodyPr/>
          <a:lstStyle/>
          <a:p>
            <a:pPr marL="342900" indent="-342900">
              <a:spcBef>
                <a:spcPct val="20000"/>
              </a:spcBef>
            </a:pPr>
            <a:r>
              <a:rPr lang="en-US" sz="2400">
                <a:solidFill>
                  <a:srgbClr val="000000"/>
                </a:solidFill>
                <a:latin typeface="Arial Unicode MS" pitchFamily="34" charset="-128"/>
              </a:rPr>
              <a:t>You can use standard Bnet inference. However you typically take advantage of the fact that time moves forward (not in 322)</a:t>
            </a:r>
          </a:p>
        </p:txBody>
      </p:sp>
      <p:sp>
        <p:nvSpPr>
          <p:cNvPr id="10" name="Title 9"/>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9" name="Slide Number Placeholder 5"/>
          <p:cNvSpPr>
            <a:spLocks noGrp="1"/>
          </p:cNvSpPr>
          <p:nvPr>
            <p:ph type="sldNum" sz="quarter" idx="12"/>
          </p:nvPr>
        </p:nvSpPr>
        <p:spPr/>
        <p:txBody>
          <a:bodyPr/>
          <a:lstStyle/>
          <a:p>
            <a:pPr>
              <a:defRPr/>
            </a:pPr>
            <a:r>
              <a:rPr lang="en-US">
                <a:solidFill>
                  <a:srgbClr val="000000"/>
                </a:solidFill>
              </a:rPr>
              <a:t>Slide </a:t>
            </a:r>
            <a:fld id="{0BF6206D-0048-4CA2-B137-55459805E7E7}" type="slidenum">
              <a:rPr lang="en-US">
                <a:solidFill>
                  <a:srgbClr val="000000"/>
                </a:solidFill>
              </a:rPr>
              <a:pPr>
                <a:defRPr/>
              </a:pPr>
              <a:t>42</a:t>
            </a:fld>
            <a:endParaRPr lang="en-US">
              <a:solidFill>
                <a:srgbClr val="000000"/>
              </a:solidFill>
            </a:endParaRPr>
          </a:p>
        </p:txBody>
      </p:sp>
      <p:sp>
        <p:nvSpPr>
          <p:cNvPr id="15365" name="Rectangle 2"/>
          <p:cNvSpPr>
            <a:spLocks noGrp="1" noChangeArrowheads="1"/>
          </p:cNvSpPr>
          <p:nvPr>
            <p:ph type="title"/>
          </p:nvPr>
        </p:nvSpPr>
        <p:spPr/>
        <p:txBody>
          <a:bodyPr/>
          <a:lstStyle/>
          <a:p>
            <a:pPr eaLnBrk="1" hangingPunct="1"/>
            <a:r>
              <a:rPr lang="en-US" smtClean="0"/>
              <a:t>Sample scenario to explore in demo</a:t>
            </a:r>
          </a:p>
        </p:txBody>
      </p:sp>
      <p:sp>
        <p:nvSpPr>
          <p:cNvPr id="15366" name="Rectangle 3"/>
          <p:cNvSpPr>
            <a:spLocks noGrp="1" noChangeArrowheads="1"/>
          </p:cNvSpPr>
          <p:nvPr>
            <p:ph type="body" idx="1"/>
          </p:nvPr>
        </p:nvSpPr>
        <p:spPr>
          <a:xfrm>
            <a:off x="323850" y="981075"/>
            <a:ext cx="8458200" cy="2570163"/>
          </a:xfrm>
        </p:spPr>
        <p:txBody>
          <a:bodyPr/>
          <a:lstStyle/>
          <a:p>
            <a:pPr eaLnBrk="1" hangingPunct="1">
              <a:buFontTx/>
              <a:buChar char="•"/>
            </a:pPr>
            <a:r>
              <a:rPr lang="en-US" smtClean="0"/>
              <a:t>Keep making observations without moving. What happens?</a:t>
            </a:r>
          </a:p>
          <a:p>
            <a:pPr eaLnBrk="1" hangingPunct="1">
              <a:buFontTx/>
              <a:buChar char="•"/>
            </a:pPr>
            <a:r>
              <a:rPr lang="en-US" smtClean="0"/>
              <a:t>Then keep moving without making observations. What happens?</a:t>
            </a:r>
          </a:p>
          <a:p>
            <a:pPr eaLnBrk="1" hangingPunct="1">
              <a:buFontTx/>
              <a:buChar char="•"/>
            </a:pPr>
            <a:r>
              <a:rPr lang="en-US" smtClean="0"/>
              <a:t>Assume you are at a certain position alternate moves and observations</a:t>
            </a:r>
          </a:p>
          <a:p>
            <a:pPr eaLnBrk="1" hangingPunct="1">
              <a:buFontTx/>
              <a:buChar char="•"/>
            </a:pPr>
            <a:r>
              <a:rPr lang="en-US"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9" name="Slide Number Placeholder 5"/>
          <p:cNvSpPr>
            <a:spLocks noGrp="1"/>
          </p:cNvSpPr>
          <p:nvPr>
            <p:ph type="sldNum" sz="quarter" idx="12"/>
          </p:nvPr>
        </p:nvSpPr>
        <p:spPr/>
        <p:txBody>
          <a:bodyPr/>
          <a:lstStyle/>
          <a:p>
            <a:pPr>
              <a:defRPr/>
            </a:pPr>
            <a:r>
              <a:rPr lang="en-US">
                <a:solidFill>
                  <a:srgbClr val="000000"/>
                </a:solidFill>
              </a:rPr>
              <a:t>Slide </a:t>
            </a:r>
            <a:fld id="{A4BACB8C-0B03-4533-907F-66F6380FDA8D}" type="slidenum">
              <a:rPr lang="en-US">
                <a:solidFill>
                  <a:srgbClr val="000000"/>
                </a:solidFill>
              </a:rPr>
              <a:pPr>
                <a:defRPr/>
              </a:pPr>
              <a:t>43</a:t>
            </a:fld>
            <a:endParaRPr lang="en-US">
              <a:solidFill>
                <a:srgbClr val="000000"/>
              </a:solidFill>
            </a:endParaRPr>
          </a:p>
        </p:txBody>
      </p:sp>
      <p:sp>
        <p:nvSpPr>
          <p:cNvPr id="16396" name="Rectangle 2"/>
          <p:cNvSpPr>
            <a:spLocks noGrp="1" noChangeArrowheads="1"/>
          </p:cNvSpPr>
          <p:nvPr>
            <p:ph type="title"/>
          </p:nvPr>
        </p:nvSpPr>
        <p:spPr/>
        <p:txBody>
          <a:bodyPr/>
          <a:lstStyle/>
          <a:p>
            <a:pPr eaLnBrk="1" hangingPunct="1"/>
            <a:r>
              <a:rPr lang="en-US" smtClean="0"/>
              <a:t>HMMs have many other applications….</a:t>
            </a:r>
          </a:p>
        </p:txBody>
      </p:sp>
      <p:sp>
        <p:nvSpPr>
          <p:cNvPr id="16397" name="Rectangle 3"/>
          <p:cNvSpPr>
            <a:spLocks noGrp="1" noChangeArrowheads="1"/>
          </p:cNvSpPr>
          <p:nvPr>
            <p:ph type="body" idx="1"/>
          </p:nvPr>
        </p:nvSpPr>
        <p:spPr>
          <a:xfrm>
            <a:off x="0" y="928688"/>
            <a:ext cx="9144000" cy="1857375"/>
          </a:xfrm>
        </p:spPr>
        <p:txBody>
          <a:bodyPr/>
          <a:lstStyle/>
          <a:p>
            <a:pPr eaLnBrk="1" hangingPunct="1"/>
            <a:r>
              <a:rPr lang="en-US" b="1" dirty="0" smtClean="0"/>
              <a:t>Natural Language Processing: </a:t>
            </a:r>
            <a:r>
              <a:rPr lang="en-US" dirty="0" smtClean="0"/>
              <a:t>e.g., Speech Recognition</a:t>
            </a:r>
          </a:p>
          <a:p>
            <a:pPr eaLnBrk="1" hangingPunct="1">
              <a:buFontTx/>
              <a:buChar char="•"/>
            </a:pPr>
            <a:r>
              <a:rPr lang="en-US" sz="2400" i="1" dirty="0" smtClean="0">
                <a:solidFill>
                  <a:schemeClr val="accent2"/>
                </a:solidFill>
              </a:rPr>
              <a:t>States:</a:t>
            </a:r>
            <a:r>
              <a:rPr lang="en-US" sz="2400" dirty="0" smtClean="0"/>
              <a:t> 		phoneme	     \  word	</a:t>
            </a:r>
          </a:p>
          <a:p>
            <a:pPr eaLnBrk="1" hangingPunct="1">
              <a:buFontTx/>
              <a:buChar char="•"/>
            </a:pPr>
            <a:endParaRPr lang="en-US" sz="2400" dirty="0" smtClean="0"/>
          </a:p>
          <a:p>
            <a:pPr eaLnBrk="1" hangingPunct="1">
              <a:buFontTx/>
              <a:buChar char="•"/>
            </a:pPr>
            <a:r>
              <a:rPr lang="en-US" sz="2400" i="1" dirty="0" smtClean="0">
                <a:solidFill>
                  <a:schemeClr val="accent2"/>
                </a:solidFill>
              </a:rPr>
              <a:t>Observations</a:t>
            </a:r>
            <a:r>
              <a:rPr lang="en-US" sz="2400" dirty="0" smtClean="0"/>
              <a:t>:      acoustic signal  \   phoneme</a:t>
            </a:r>
          </a:p>
        </p:txBody>
      </p:sp>
      <p:sp>
        <p:nvSpPr>
          <p:cNvPr id="10" name="Rectangle 3"/>
          <p:cNvSpPr txBox="1">
            <a:spLocks noChangeArrowheads="1"/>
          </p:cNvSpPr>
          <p:nvPr/>
        </p:nvSpPr>
        <p:spPr bwMode="auto">
          <a:xfrm>
            <a:off x="142875" y="2714625"/>
            <a:ext cx="8458200" cy="1662113"/>
          </a:xfrm>
          <a:prstGeom prst="rect">
            <a:avLst/>
          </a:prstGeom>
          <a:noFill/>
          <a:ln w="9525">
            <a:noFill/>
            <a:miter lim="800000"/>
            <a:headEnd/>
            <a:tailEnd/>
          </a:ln>
        </p:spPr>
        <p:txBody>
          <a:bodyPr/>
          <a:lstStyle/>
          <a:p>
            <a:pPr marL="342900" indent="-342900">
              <a:spcBef>
                <a:spcPct val="20000"/>
              </a:spcBef>
              <a:defRPr/>
            </a:pPr>
            <a:r>
              <a:rPr lang="en-US" b="1" kern="0" dirty="0">
                <a:solidFill>
                  <a:srgbClr val="000000"/>
                </a:solidFill>
                <a:latin typeface="Arial Unicode MS"/>
              </a:rPr>
              <a:t>Bioinformatics</a:t>
            </a:r>
            <a:r>
              <a:rPr lang="en-US" kern="0" dirty="0">
                <a:solidFill>
                  <a:srgbClr val="000000"/>
                </a:solidFill>
                <a:latin typeface="Arial Unicode MS"/>
              </a:rPr>
              <a:t>: Gene Finding</a:t>
            </a:r>
          </a:p>
          <a:p>
            <a:pPr marL="342900" indent="-342900">
              <a:spcBef>
                <a:spcPct val="20000"/>
              </a:spcBef>
              <a:buFont typeface="Arial" pitchFamily="34" charset="0"/>
              <a:buChar char="•"/>
              <a:defRPr/>
            </a:pPr>
            <a:r>
              <a:rPr lang="en-US" sz="2400" i="1" kern="0" dirty="0">
                <a:solidFill>
                  <a:srgbClr val="3333CC"/>
                </a:solidFill>
                <a:latin typeface="Arial Unicode MS"/>
              </a:rPr>
              <a:t>States</a:t>
            </a:r>
            <a:r>
              <a:rPr lang="en-US" sz="2400" i="1" kern="0" dirty="0">
                <a:solidFill>
                  <a:srgbClr val="000000"/>
                </a:solidFill>
                <a:latin typeface="Arial Unicode MS"/>
              </a:rPr>
              <a:t>: </a:t>
            </a:r>
            <a:r>
              <a:rPr lang="en-US" sz="2400" kern="0" dirty="0">
                <a:solidFill>
                  <a:srgbClr val="000000"/>
                </a:solidFill>
                <a:latin typeface="Arial Unicode MS"/>
              </a:rPr>
              <a:t>coding / non-coding region</a:t>
            </a:r>
          </a:p>
          <a:p>
            <a:pPr marL="342900" indent="-342900">
              <a:spcBef>
                <a:spcPct val="20000"/>
              </a:spcBef>
              <a:buFont typeface="Arial" pitchFamily="34" charset="0"/>
              <a:buChar char="•"/>
              <a:defRPr/>
            </a:pPr>
            <a:r>
              <a:rPr lang="en-US" sz="2400" i="1" kern="0" dirty="0">
                <a:solidFill>
                  <a:srgbClr val="3333CC"/>
                </a:solidFill>
                <a:latin typeface="Arial Unicode MS"/>
              </a:rPr>
              <a:t>Observations</a:t>
            </a:r>
            <a:r>
              <a:rPr lang="en-US" sz="2400" i="1" kern="0" dirty="0">
                <a:solidFill>
                  <a:srgbClr val="000000"/>
                </a:solidFill>
                <a:latin typeface="Arial Unicode MS"/>
              </a:rPr>
              <a:t>: </a:t>
            </a:r>
            <a:r>
              <a:rPr lang="en-US" sz="2400" kern="0" dirty="0">
                <a:solidFill>
                  <a:srgbClr val="000000"/>
                </a:solidFill>
                <a:latin typeface="Arial Unicode MS"/>
              </a:rPr>
              <a:t>DNA Sequences</a:t>
            </a:r>
          </a:p>
        </p:txBody>
      </p:sp>
      <p:sp>
        <p:nvSpPr>
          <p:cNvPr id="11" name="Rectangle 3"/>
          <p:cNvSpPr txBox="1">
            <a:spLocks noChangeArrowheads="1"/>
          </p:cNvSpPr>
          <p:nvPr/>
        </p:nvSpPr>
        <p:spPr bwMode="auto">
          <a:xfrm>
            <a:off x="785813" y="4429125"/>
            <a:ext cx="7072312" cy="1357313"/>
          </a:xfrm>
          <a:prstGeom prst="rect">
            <a:avLst/>
          </a:prstGeom>
          <a:noFill/>
          <a:ln w="9525">
            <a:noFill/>
            <a:miter lim="800000"/>
            <a:headEnd/>
            <a:tailEnd/>
          </a:ln>
        </p:spPr>
        <p:txBody>
          <a:bodyPr/>
          <a:lstStyle/>
          <a:p>
            <a:pPr marL="342900" indent="-342900">
              <a:spcBef>
                <a:spcPct val="20000"/>
              </a:spcBef>
              <a:defRPr/>
            </a:pPr>
            <a:r>
              <a:rPr lang="en-US" b="1" kern="0" dirty="0">
                <a:solidFill>
                  <a:srgbClr val="000000"/>
                </a:solidFill>
                <a:latin typeface="Arial Unicode MS"/>
              </a:rPr>
              <a:t>For these problems the critical inference is: </a:t>
            </a:r>
          </a:p>
          <a:p>
            <a:pPr marL="342900" indent="-342900">
              <a:spcBef>
                <a:spcPct val="20000"/>
              </a:spcBef>
              <a:defRPr/>
            </a:pPr>
            <a:r>
              <a:rPr lang="en-US" sz="2400" kern="0" dirty="0">
                <a:solidFill>
                  <a:srgbClr val="000000"/>
                </a:solidFill>
                <a:latin typeface="Arial Unicode MS"/>
              </a:rPr>
              <a:t>find the most likely sequence of states given a sequence of observations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NEED to explain Filtering </a:t>
            </a:r>
            <a:endParaRPr lang="en-CA" dirty="0"/>
          </a:p>
        </p:txBody>
      </p:sp>
      <p:sp>
        <p:nvSpPr>
          <p:cNvPr id="3" name="Content Placeholder 2"/>
          <p:cNvSpPr>
            <a:spLocks noGrp="1"/>
          </p:cNvSpPr>
          <p:nvPr>
            <p:ph idx="1"/>
          </p:nvPr>
        </p:nvSpPr>
        <p:spPr/>
        <p:txBody>
          <a:bodyPr/>
          <a:lstStyle/>
          <a:p>
            <a:r>
              <a:rPr lang="en-CA" dirty="0" smtClean="0"/>
              <a:t>Because it will be used in </a:t>
            </a:r>
            <a:r>
              <a:rPr lang="en-CA" dirty="0" err="1" smtClean="0"/>
              <a:t>POMDPs</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C4C90470-2CAE-4F16-8E6D-39694BA55E0F}" type="slidenum">
              <a:rPr lang="en-US" smtClean="0">
                <a:solidFill>
                  <a:srgbClr val="000000"/>
                </a:solidFill>
              </a:rPr>
              <a:pPr>
                <a:defRPr/>
              </a:pPr>
              <a:t>44</a:t>
            </a:fld>
            <a:endParaRPr lang="en-US">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dirty="0">
              <a:solidFill>
                <a:srgbClr val="000000"/>
              </a:solidFill>
            </a:endParaRPr>
          </a:p>
        </p:txBody>
      </p:sp>
      <p:sp>
        <p:nvSpPr>
          <p:cNvPr id="10" name="Slide Number Placeholder 5"/>
          <p:cNvSpPr>
            <a:spLocks noGrp="1"/>
          </p:cNvSpPr>
          <p:nvPr>
            <p:ph type="sldNum" sz="quarter" idx="12"/>
          </p:nvPr>
        </p:nvSpPr>
        <p:spPr/>
        <p:txBody>
          <a:bodyPr/>
          <a:lstStyle/>
          <a:p>
            <a:pPr>
              <a:defRPr/>
            </a:pPr>
            <a:r>
              <a:rPr lang="en-US">
                <a:solidFill>
                  <a:srgbClr val="000000"/>
                </a:solidFill>
              </a:rPr>
              <a:t>Slide </a:t>
            </a:r>
            <a:fld id="{D91E45B3-64DC-4CC8-B91F-6012A4277AA8}" type="slidenum">
              <a:rPr lang="en-US">
                <a:solidFill>
                  <a:srgbClr val="000000"/>
                </a:solidFill>
              </a:rPr>
              <a:pPr>
                <a:defRPr/>
              </a:pPr>
              <a:t>45</a:t>
            </a:fld>
            <a:endParaRPr lang="en-US">
              <a:solidFill>
                <a:srgbClr val="000000"/>
              </a:solidFill>
            </a:endParaRPr>
          </a:p>
        </p:txBody>
      </p:sp>
      <p:sp>
        <p:nvSpPr>
          <p:cNvPr id="17416" name="Rectangle 2"/>
          <p:cNvSpPr>
            <a:spLocks noGrp="1" noChangeArrowheads="1"/>
          </p:cNvSpPr>
          <p:nvPr>
            <p:ph type="body" idx="1"/>
          </p:nvPr>
        </p:nvSpPr>
        <p:spPr>
          <a:xfrm>
            <a:off x="611188" y="1241425"/>
            <a:ext cx="8893175" cy="4830763"/>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7417"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rgbClr val="3333CC"/>
                </a:solidFill>
                <a:latin typeface="Arial Unicode MS" pitchFamily="34" charset="-128"/>
              </a:rPr>
              <a:t>Markov Models</a:t>
            </a:r>
            <a:endParaRPr lang="en-US" sz="3200" b="1" i="1" baseline="30000">
              <a:solidFill>
                <a:srgbClr val="3333CC"/>
              </a:solidFill>
              <a:latin typeface="Arial Unicode MS" pitchFamily="34" charset="-128"/>
            </a:endParaRPr>
          </a:p>
        </p:txBody>
      </p:sp>
      <p:sp>
        <p:nvSpPr>
          <p:cNvPr id="17418"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a:solidFill>
                <a:srgbClr val="000000"/>
              </a:solidFill>
              <a:latin typeface="Arial Unicode MS" pitchFamily="34" charset="-128"/>
            </a:endParaRPr>
          </a:p>
        </p:txBody>
      </p:sp>
      <p:sp>
        <p:nvSpPr>
          <p:cNvPr id="17419" name="Rectangle 19"/>
          <p:cNvSpPr>
            <a:spLocks noChangeArrowheads="1"/>
          </p:cNvSpPr>
          <p:nvPr/>
        </p:nvSpPr>
        <p:spPr bwMode="auto">
          <a:xfrm>
            <a:off x="827088" y="1268413"/>
            <a:ext cx="2952750" cy="6477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Chains</a:t>
            </a:r>
          </a:p>
        </p:txBody>
      </p:sp>
      <p:sp>
        <p:nvSpPr>
          <p:cNvPr id="17420" name="Rectangle 20"/>
          <p:cNvSpPr>
            <a:spLocks noChangeArrowheads="1"/>
          </p:cNvSpPr>
          <p:nvPr/>
        </p:nvSpPr>
        <p:spPr bwMode="auto">
          <a:xfrm>
            <a:off x="2843213" y="2924175"/>
            <a:ext cx="2952750" cy="720725"/>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Hidden Markov Model</a:t>
            </a:r>
          </a:p>
        </p:txBody>
      </p:sp>
      <p:sp>
        <p:nvSpPr>
          <p:cNvPr id="17421" name="Rectangle 21"/>
          <p:cNvSpPr>
            <a:spLocks noChangeArrowheads="1"/>
          </p:cNvSpPr>
          <p:nvPr/>
        </p:nvSpPr>
        <p:spPr bwMode="auto">
          <a:xfrm>
            <a:off x="4572000" y="4868863"/>
            <a:ext cx="3671888" cy="792162"/>
          </a:xfrm>
          <a:prstGeom prst="rect">
            <a:avLst/>
          </a:prstGeom>
          <a:noFill/>
          <a:ln w="12700">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Decision Processes (MDPs)</a:t>
            </a:r>
          </a:p>
        </p:txBody>
      </p:sp>
      <p:sp>
        <p:nvSpPr>
          <p:cNvPr id="11" name="Rectangle 3"/>
          <p:cNvSpPr>
            <a:spLocks noChangeArrowheads="1"/>
          </p:cNvSpPr>
          <p:nvPr/>
        </p:nvSpPr>
        <p:spPr bwMode="auto">
          <a:xfrm>
            <a:off x="4214813" y="1071563"/>
            <a:ext cx="2714625" cy="785812"/>
          </a:xfrm>
          <a:prstGeom prst="rect">
            <a:avLst/>
          </a:prstGeom>
          <a:noFill/>
          <a:ln w="9525">
            <a:noFill/>
            <a:round/>
            <a:headEnd/>
            <a:tailEnd/>
          </a:ln>
        </p:spPr>
        <p:txBody>
          <a:bodyPr lIns="90000" tIns="46800" rIns="90000" bIns="46800"/>
          <a:lstStyle/>
          <a:p>
            <a:pPr marL="339725" indent="-339725"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i="1">
                <a:solidFill>
                  <a:srgbClr val="3333CC"/>
                </a:solidFill>
                <a:latin typeface="Arial Unicode MS" pitchFamily="34" charset="-128"/>
                <a:ea typeface="Arial Unicode MS" pitchFamily="34" charset="-128"/>
                <a:cs typeface="Arial Unicode MS" pitchFamily="34" charset="-128"/>
              </a:rPr>
              <a:t>Simplest Possible Dynamic Bnet</a:t>
            </a:r>
            <a:endParaRPr lang="en-GB" sz="2000" i="1">
              <a:solidFill>
                <a:srgbClr val="3333CC"/>
              </a:solidFill>
              <a:latin typeface="Arial Unicode MS" pitchFamily="34" charset="-128"/>
              <a:ea typeface="Arial Unicode MS" pitchFamily="34" charset="-128"/>
              <a:cs typeface="Arial Unicode MS" pitchFamily="34" charset="-128"/>
            </a:endParaRPr>
          </a:p>
        </p:txBody>
      </p:sp>
      <p:sp>
        <p:nvSpPr>
          <p:cNvPr id="12" name="Rectangle 3"/>
          <p:cNvSpPr>
            <a:spLocks noChangeArrowheads="1"/>
          </p:cNvSpPr>
          <p:nvPr/>
        </p:nvSpPr>
        <p:spPr bwMode="auto">
          <a:xfrm>
            <a:off x="5715000" y="2428875"/>
            <a:ext cx="2714625" cy="785813"/>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i="1">
                <a:solidFill>
                  <a:srgbClr val="3333CC"/>
                </a:solidFill>
                <a:latin typeface="Arial Unicode MS" pitchFamily="34" charset="-128"/>
                <a:ea typeface="Arial Unicode MS" pitchFamily="34" charset="-128"/>
                <a:cs typeface="Arial Unicode MS" pitchFamily="34" charset="-128"/>
              </a:rPr>
              <a:t>Add noisy Observations about the state at time t</a:t>
            </a:r>
            <a:endParaRPr lang="en-GB" sz="2000" i="1">
              <a:solidFill>
                <a:srgbClr val="3333CC"/>
              </a:solidFill>
              <a:latin typeface="Arial Unicode MS" pitchFamily="34" charset="-128"/>
              <a:ea typeface="Arial Unicode MS" pitchFamily="34" charset="-128"/>
              <a:cs typeface="Arial Unicode MS" pitchFamily="34" charset="-128"/>
            </a:endParaRPr>
          </a:p>
        </p:txBody>
      </p:sp>
      <p:sp>
        <p:nvSpPr>
          <p:cNvPr id="13" name="Rectangle 3"/>
          <p:cNvSpPr>
            <a:spLocks noChangeArrowheads="1"/>
          </p:cNvSpPr>
          <p:nvPr/>
        </p:nvSpPr>
        <p:spPr bwMode="auto">
          <a:xfrm>
            <a:off x="0" y="4500563"/>
            <a:ext cx="3357563" cy="785812"/>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i="1">
                <a:solidFill>
                  <a:srgbClr val="3333CC"/>
                </a:solidFill>
                <a:latin typeface="Arial Unicode MS" pitchFamily="34" charset="-128"/>
                <a:ea typeface="Arial Unicode MS" pitchFamily="34" charset="-128"/>
                <a:cs typeface="Arial Unicode MS" pitchFamily="34" charset="-128"/>
              </a:rPr>
              <a:t>Add Actions and Values (Rewards)</a:t>
            </a:r>
            <a:endParaRPr lang="en-GB" sz="2000" i="1">
              <a:solidFill>
                <a:srgbClr val="3333CC"/>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9</a:t>
            </a:r>
            <a:endParaRPr lang="en-US"/>
          </a:p>
        </p:txBody>
      </p:sp>
      <p:sp>
        <p:nvSpPr>
          <p:cNvPr id="6" name="Slide Number Placeholder 5"/>
          <p:cNvSpPr>
            <a:spLocks noGrp="1"/>
          </p:cNvSpPr>
          <p:nvPr>
            <p:ph type="sldNum" sz="quarter" idx="12"/>
          </p:nvPr>
        </p:nvSpPr>
        <p:spPr/>
        <p:txBody>
          <a:bodyPr/>
          <a:lstStyle/>
          <a:p>
            <a:pPr>
              <a:defRPr/>
            </a:pPr>
            <a:r>
              <a:rPr lang="en-US"/>
              <a:t>Slide </a:t>
            </a:r>
            <a:fld id="{4EAEEC4D-55C1-421B-8EB2-82D6EE5B3558}" type="slidenum">
              <a:rPr lang="en-US"/>
              <a:pPr>
                <a:defRPr/>
              </a:pPr>
              <a:t>46</a:t>
            </a:fld>
            <a:endParaRPr lang="en-US"/>
          </a:p>
        </p:txBody>
      </p:sp>
      <p:sp>
        <p:nvSpPr>
          <p:cNvPr id="2119"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dirty="0">
                <a:latin typeface="+mj-lt"/>
              </a:rPr>
              <a:t>Static Belief Network </a:t>
            </a:r>
            <a:r>
              <a:rPr lang="en-US" sz="2000" dirty="0">
                <a:latin typeface="+mj-lt"/>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dirty="0">
                <a:latin typeface="+mj-lt"/>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dirty="0">
                <a:latin typeface="+mj-lt"/>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dirty="0">
                <a:latin typeface="+mj-lt"/>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dirty="0">
                <a:latin typeface="+mj-lt"/>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dirty="0">
                <a:latin typeface="+mj-lt"/>
              </a:rPr>
              <a:t>Diagnostic Systems (e.g., medicine)</a:t>
            </a:r>
          </a:p>
        </p:txBody>
      </p:sp>
      <p:sp>
        <p:nvSpPr>
          <p:cNvPr id="21" name="TextBox 20"/>
          <p:cNvSpPr txBox="1"/>
          <p:nvPr/>
        </p:nvSpPr>
        <p:spPr>
          <a:xfrm>
            <a:off x="4000500" y="4643438"/>
            <a:ext cx="1857375" cy="1016000"/>
          </a:xfrm>
          <a:prstGeom prst="rect">
            <a:avLst/>
          </a:prstGeom>
          <a:noFill/>
          <a:ln>
            <a:solidFill>
              <a:schemeClr val="tx1"/>
            </a:solidFill>
          </a:ln>
        </p:spPr>
        <p:txBody>
          <a:bodyPr>
            <a:spAutoFit/>
          </a:bodyPr>
          <a:lstStyle/>
          <a:p>
            <a:pPr algn="ctr">
              <a:defRPr/>
            </a:pPr>
            <a:r>
              <a:rPr lang="en-US" sz="2000" dirty="0">
                <a:latin typeface="+mj-lt"/>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dirty="0">
                <a:latin typeface="+mj-lt"/>
              </a:rPr>
              <a:t>Student Tracing in tutoring Systems</a:t>
            </a:r>
          </a:p>
        </p:txBody>
      </p:sp>
      <p:cxnSp>
        <p:nvCxnSpPr>
          <p:cNvPr id="2128"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9"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30"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31"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2"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3"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4"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5" name="Straight Arrow Connector 49"/>
          <p:cNvCxnSpPr>
            <a:cxnSpLocks noChangeShapeType="1"/>
            <a:stCxn id="14" idx="2"/>
            <a:endCxn id="21" idx="0"/>
          </p:cNvCxnSpPr>
          <p:nvPr/>
        </p:nvCxnSpPr>
        <p:spPr bwMode="auto">
          <a:xfrm rot="5400000">
            <a:off x="4271963" y="3986213"/>
            <a:ext cx="1314450" cy="0"/>
          </a:xfrm>
          <a:prstGeom prst="straightConnector1">
            <a:avLst/>
          </a:prstGeom>
          <a:noFill/>
          <a:ln w="9525" algn="ctr">
            <a:solidFill>
              <a:schemeClr val="tx1"/>
            </a:solidFill>
            <a:round/>
            <a:headEnd/>
            <a:tailEnd type="arrow" w="med" len="med"/>
          </a:ln>
        </p:spPr>
      </p:cxnSp>
      <p:cxnSp>
        <p:nvCxnSpPr>
          <p:cNvPr id="2136"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7"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dirty="0">
                <a:latin typeface="+mj-lt"/>
              </a:rPr>
              <a:t>Monitoring</a:t>
            </a:r>
          </a:p>
          <a:p>
            <a:pPr algn="ctr">
              <a:defRPr/>
            </a:pPr>
            <a:r>
              <a:rPr lang="en-US" sz="2000" dirty="0">
                <a:latin typeface="+mj-lt"/>
              </a:rPr>
              <a:t>(</a:t>
            </a:r>
            <a:r>
              <a:rPr lang="en-US" sz="2000" dirty="0" err="1">
                <a:latin typeface="+mj-lt"/>
              </a:rPr>
              <a:t>e.g</a:t>
            </a:r>
            <a:r>
              <a:rPr lang="en-US" sz="2000" dirty="0">
                <a:latin typeface="+mj-lt"/>
              </a:rPr>
              <a:t> credit cards)</a:t>
            </a:r>
          </a:p>
        </p:txBody>
      </p:sp>
      <p:cxnSp>
        <p:nvCxnSpPr>
          <p:cNvPr id="2139"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dirty="0" err="1">
                <a:latin typeface="+mj-lt"/>
              </a:rPr>
              <a:t>BioInformatics</a:t>
            </a:r>
            <a:endParaRPr lang="en-US" sz="2000" dirty="0">
              <a:latin typeface="+mj-lt"/>
            </a:endParaRPr>
          </a:p>
        </p:txBody>
      </p:sp>
      <p:cxnSp>
        <p:nvCxnSpPr>
          <p:cNvPr id="2141"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072063" y="3929063"/>
            <a:ext cx="2071687" cy="400050"/>
          </a:xfrm>
          <a:prstGeom prst="rect">
            <a:avLst/>
          </a:prstGeom>
          <a:noFill/>
          <a:ln>
            <a:solidFill>
              <a:schemeClr val="tx1"/>
            </a:solidFill>
          </a:ln>
        </p:spPr>
        <p:txBody>
          <a:bodyPr>
            <a:spAutoFit/>
          </a:bodyPr>
          <a:lstStyle/>
          <a:p>
            <a:pPr algn="ctr">
              <a:defRPr/>
            </a:pPr>
            <a:r>
              <a:rPr lang="en-US" sz="2000" dirty="0">
                <a:latin typeface="+mj-lt"/>
              </a:rPr>
              <a:t>Markov Chains</a:t>
            </a:r>
          </a:p>
        </p:txBody>
      </p:sp>
      <p:cxnSp>
        <p:nvCxnSpPr>
          <p:cNvPr id="2143" name="Straight Arrow Connector 59"/>
          <p:cNvCxnSpPr>
            <a:cxnSpLocks noChangeShapeType="1"/>
            <a:endCxn id="28" idx="0"/>
          </p:cNvCxnSpPr>
          <p:nvPr/>
        </p:nvCxnSpPr>
        <p:spPr bwMode="auto">
          <a:xfrm rot="16200000" flipH="1">
            <a:off x="5161756" y="2982120"/>
            <a:ext cx="1571625" cy="322262"/>
          </a:xfrm>
          <a:prstGeom prst="straightConnector1">
            <a:avLst/>
          </a:prstGeom>
          <a:noFill/>
          <a:ln w="9525" algn="ctr">
            <a:solidFill>
              <a:schemeClr val="tx1"/>
            </a:solidFill>
            <a:round/>
            <a:headEnd/>
            <a:tailEnd type="arrow" w="med" len="med"/>
          </a:ln>
        </p:spPr>
      </p:cxnSp>
      <p:cxnSp>
        <p:nvCxnSpPr>
          <p:cNvPr id="2144" name="Straight Arrow Connector 59"/>
          <p:cNvCxnSpPr>
            <a:cxnSpLocks noChangeShapeType="1"/>
          </p:cNvCxnSpPr>
          <p:nvPr/>
        </p:nvCxnSpPr>
        <p:spPr bwMode="auto">
          <a:xfrm rot="5400000">
            <a:off x="5715000" y="4429125"/>
            <a:ext cx="642938" cy="3571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9</a:t>
            </a:r>
            <a:endParaRPr lang="en-US"/>
          </a:p>
        </p:txBody>
      </p:sp>
      <p:sp>
        <p:nvSpPr>
          <p:cNvPr id="6" name="Slide Number Placeholder 5"/>
          <p:cNvSpPr>
            <a:spLocks noGrp="1"/>
          </p:cNvSpPr>
          <p:nvPr>
            <p:ph type="sldNum" sz="quarter" idx="12"/>
          </p:nvPr>
        </p:nvSpPr>
        <p:spPr/>
        <p:txBody>
          <a:bodyPr/>
          <a:lstStyle/>
          <a:p>
            <a:pPr>
              <a:defRPr/>
            </a:pPr>
            <a:r>
              <a:rPr lang="en-US"/>
              <a:t>Slide </a:t>
            </a:r>
            <a:fld id="{F5076E46-C5FB-451B-B3E1-19FFE0B0AA3C}" type="slidenum">
              <a:rPr lang="en-US"/>
              <a:pPr>
                <a:defRPr/>
              </a:pPr>
              <a:t>47</a:t>
            </a:fld>
            <a:endParaRPr lang="en-US"/>
          </a:p>
        </p:txBody>
      </p:sp>
      <p:sp>
        <p:nvSpPr>
          <p:cNvPr id="32772" name="Rectangle 2"/>
          <p:cNvSpPr>
            <a:spLocks noGrp="1" noChangeArrowheads="1"/>
          </p:cNvSpPr>
          <p:nvPr>
            <p:ph type="title"/>
          </p:nvPr>
        </p:nvSpPr>
        <p:spPr/>
        <p:txBody>
          <a:bodyPr/>
          <a:lstStyle/>
          <a:p>
            <a:pPr eaLnBrk="1" hangingPunct="1"/>
            <a:r>
              <a:rPr lang="en-US" smtClean="0"/>
              <a:t>Lecture Overview</a:t>
            </a:r>
          </a:p>
        </p:txBody>
      </p:sp>
      <p:sp>
        <p:nvSpPr>
          <p:cNvPr id="32773"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b="1" smtClean="0">
                <a:solidFill>
                  <a:schemeClr val="folHlink"/>
                </a:solidFill>
              </a:rPr>
              <a:t>Recap </a:t>
            </a:r>
          </a:p>
          <a:p>
            <a:pPr eaLnBrk="1" hangingPunct="1">
              <a:buFontTx/>
              <a:buChar char="•"/>
            </a:pPr>
            <a:r>
              <a:rPr lang="en-US" sz="4000" b="1" smtClean="0"/>
              <a:t>Temporal Probabilistic Models</a:t>
            </a:r>
          </a:p>
          <a:p>
            <a:pPr eaLnBrk="1" hangingPunct="1">
              <a:buFontTx/>
              <a:buChar char="•"/>
            </a:pPr>
            <a:r>
              <a:rPr lang="en-US" sz="4000" smtClean="0">
                <a:solidFill>
                  <a:schemeClr val="bg2"/>
                </a:solidFill>
              </a:rPr>
              <a:t>Start Markov Models</a:t>
            </a:r>
          </a:p>
          <a:p>
            <a:pPr lvl="1" eaLnBrk="1" hangingPunct="1"/>
            <a:r>
              <a:rPr lang="en-US" sz="3600" smtClean="0">
                <a:solidFill>
                  <a:schemeClr val="bg2"/>
                </a:solidFill>
              </a:rPr>
              <a:t>Markov Chain</a:t>
            </a:r>
          </a:p>
          <a:p>
            <a:pPr lvl="1" eaLnBrk="1" hangingPunct="1"/>
            <a:r>
              <a:rPr lang="en-US" sz="3600" smtClean="0">
                <a:solidFill>
                  <a:schemeClr val="bg2"/>
                </a:solidFill>
              </a:rPr>
              <a:t>Markov Chains in Natural Language Processing</a:t>
            </a:r>
          </a:p>
          <a:p>
            <a:pPr eaLnBrk="1" hangingPunct="1">
              <a:buFontTx/>
              <a:buChar char="•"/>
            </a:pPr>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9</a:t>
            </a:r>
            <a:endParaRPr lang="en-US"/>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48</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smtClean="0"/>
              <a:t>Sampling a discrete probability distribution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4EAEEC4D-55C1-421B-8EB2-82D6EE5B3558}" type="slidenum">
              <a:rPr lang="en-US">
                <a:solidFill>
                  <a:srgbClr val="000000"/>
                </a:solidFill>
              </a:rPr>
              <a:pPr>
                <a:defRPr/>
              </a:pPr>
              <a:t>49</a:t>
            </a:fld>
            <a:endParaRPr lang="en-US">
              <a:solidFill>
                <a:srgbClr val="000000"/>
              </a:solidFill>
            </a:endParaRPr>
          </a:p>
        </p:txBody>
      </p:sp>
      <p:sp>
        <p:nvSpPr>
          <p:cNvPr id="2119"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b="1" dirty="0">
                <a:solidFill>
                  <a:srgbClr val="000000"/>
                </a:solidFill>
                <a:latin typeface="Arial Unicode MS"/>
              </a:rPr>
              <a:t>Static Belief Network </a:t>
            </a:r>
            <a:r>
              <a:rPr lang="en-US" sz="2000" b="1" dirty="0">
                <a:solidFill>
                  <a:srgbClr val="000000"/>
                </a:solidFill>
                <a:latin typeface="Arial Unicode MS"/>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Diagnostic Systems (e.g., medicine)</a:t>
            </a:r>
          </a:p>
        </p:txBody>
      </p:sp>
      <p:sp>
        <p:nvSpPr>
          <p:cNvPr id="21" name="TextBox 20"/>
          <p:cNvSpPr txBox="1"/>
          <p:nvPr/>
        </p:nvSpPr>
        <p:spPr>
          <a:xfrm>
            <a:off x="4000500" y="4643438"/>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Student Tracing in tutoring Systems</a:t>
            </a:r>
          </a:p>
        </p:txBody>
      </p:sp>
      <p:cxnSp>
        <p:nvCxnSpPr>
          <p:cNvPr id="2128"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9"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30"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31"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2"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3"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4"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5" name="Straight Arrow Connector 49"/>
          <p:cNvCxnSpPr>
            <a:cxnSpLocks noChangeShapeType="1"/>
            <a:stCxn id="14" idx="2"/>
            <a:endCxn id="21" idx="0"/>
          </p:cNvCxnSpPr>
          <p:nvPr/>
        </p:nvCxnSpPr>
        <p:spPr bwMode="auto">
          <a:xfrm rot="5400000">
            <a:off x="4271963" y="3986213"/>
            <a:ext cx="1314450" cy="0"/>
          </a:xfrm>
          <a:prstGeom prst="straightConnector1">
            <a:avLst/>
          </a:prstGeom>
          <a:noFill/>
          <a:ln w="9525" algn="ctr">
            <a:solidFill>
              <a:schemeClr val="tx1"/>
            </a:solidFill>
            <a:round/>
            <a:headEnd/>
            <a:tailEnd type="arrow" w="med" len="med"/>
          </a:ln>
        </p:spPr>
      </p:cxnSp>
      <p:cxnSp>
        <p:nvCxnSpPr>
          <p:cNvPr id="2136"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7"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Monitoring</a:t>
            </a:r>
          </a:p>
          <a:p>
            <a:pPr algn="ctr">
              <a:defRPr/>
            </a:pPr>
            <a:r>
              <a:rPr lang="en-US" sz="2000" b="1" dirty="0">
                <a:solidFill>
                  <a:srgbClr val="000000"/>
                </a:solidFill>
                <a:latin typeface="Arial Unicode MS"/>
              </a:rPr>
              <a:t>(</a:t>
            </a:r>
            <a:r>
              <a:rPr lang="en-US" sz="2000" b="1" dirty="0" err="1">
                <a:solidFill>
                  <a:srgbClr val="000000"/>
                </a:solidFill>
                <a:latin typeface="Arial Unicode MS"/>
              </a:rPr>
              <a:t>e.g</a:t>
            </a:r>
            <a:r>
              <a:rPr lang="en-US" sz="2000" b="1" dirty="0">
                <a:solidFill>
                  <a:srgbClr val="000000"/>
                </a:solidFill>
                <a:latin typeface="Arial Unicode MS"/>
              </a:rPr>
              <a:t> credit cards)</a:t>
            </a:r>
          </a:p>
        </p:txBody>
      </p:sp>
      <p:cxnSp>
        <p:nvCxnSpPr>
          <p:cNvPr id="2139"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b="1" dirty="0" err="1">
                <a:solidFill>
                  <a:srgbClr val="000000"/>
                </a:solidFill>
                <a:latin typeface="Arial Unicode MS"/>
              </a:rPr>
              <a:t>BioInformatics</a:t>
            </a:r>
            <a:endParaRPr lang="en-US" sz="2000" b="1" dirty="0">
              <a:solidFill>
                <a:srgbClr val="000000"/>
              </a:solidFill>
              <a:latin typeface="Arial Unicode MS"/>
            </a:endParaRPr>
          </a:p>
        </p:txBody>
      </p:sp>
      <p:cxnSp>
        <p:nvCxnSpPr>
          <p:cNvPr id="2141"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072063" y="3929063"/>
            <a:ext cx="2071687"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Markov Chains</a:t>
            </a:r>
          </a:p>
        </p:txBody>
      </p:sp>
      <p:cxnSp>
        <p:nvCxnSpPr>
          <p:cNvPr id="2143" name="Straight Arrow Connector 59"/>
          <p:cNvCxnSpPr>
            <a:cxnSpLocks noChangeShapeType="1"/>
            <a:endCxn id="28" idx="0"/>
          </p:cNvCxnSpPr>
          <p:nvPr/>
        </p:nvCxnSpPr>
        <p:spPr bwMode="auto">
          <a:xfrm rot="16200000" flipH="1">
            <a:off x="5161756" y="2982120"/>
            <a:ext cx="1571625" cy="322262"/>
          </a:xfrm>
          <a:prstGeom prst="straightConnector1">
            <a:avLst/>
          </a:prstGeom>
          <a:noFill/>
          <a:ln w="9525" algn="ctr">
            <a:solidFill>
              <a:schemeClr val="tx1"/>
            </a:solidFill>
            <a:round/>
            <a:headEnd/>
            <a:tailEnd type="arrow" w="med" len="med"/>
          </a:ln>
        </p:spPr>
      </p:cxnSp>
      <p:cxnSp>
        <p:nvCxnSpPr>
          <p:cNvPr id="2144" name="Straight Arrow Connector 59"/>
          <p:cNvCxnSpPr>
            <a:cxnSpLocks noChangeShapeType="1"/>
          </p:cNvCxnSpPr>
          <p:nvPr/>
        </p:nvCxnSpPr>
        <p:spPr bwMode="auto">
          <a:xfrm rot="5400000">
            <a:off x="5715000" y="4429125"/>
            <a:ext cx="642938" cy="3571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3962400" y="1676400"/>
            <a:ext cx="11430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38" name="Rectangle 25"/>
          <p:cNvSpPr>
            <a:spLocks noChangeArrowheads="1"/>
          </p:cNvSpPr>
          <p:nvPr/>
        </p:nvSpPr>
        <p:spPr bwMode="auto">
          <a:xfrm>
            <a:off x="914400" y="5715000"/>
            <a:ext cx="2438400" cy="457200"/>
          </a:xfrm>
          <a:prstGeom prst="rect">
            <a:avLst/>
          </a:prstGeom>
          <a:solidFill>
            <a:srgbClr val="FFFF00">
              <a:alpha val="50195"/>
            </a:srgbClr>
          </a:solidFill>
          <a:ln w="9525">
            <a:noFill/>
            <a:miter lim="800000"/>
            <a:headEnd/>
            <a:tailEnd/>
          </a:ln>
        </p:spPr>
        <p:txBody>
          <a:bodyPr wrap="none" anchor="ctr"/>
          <a:lstStyle/>
          <a:p>
            <a:endParaRPr lang="en-US" sz="1600">
              <a:solidFill>
                <a:srgbClr val="000000"/>
              </a:solidFill>
              <a:latin typeface="Arial" charset="0"/>
              <a:ea typeface="ＭＳ Ｐゴシック" pitchFamily="-109" charset="-128"/>
            </a:endParaRPr>
          </a:p>
        </p:txBody>
      </p:sp>
      <p:sp>
        <p:nvSpPr>
          <p:cNvPr id="50180" name="Rectangle 2"/>
          <p:cNvSpPr>
            <a:spLocks noGrp="1" noChangeArrowheads="1"/>
          </p:cNvSpPr>
          <p:nvPr>
            <p:ph type="title"/>
          </p:nvPr>
        </p:nvSpPr>
        <p:spPr/>
        <p:txBody>
          <a:bodyPr/>
          <a:lstStyle/>
          <a:p>
            <a:r>
              <a:rPr lang="en-US" smtClean="0"/>
              <a:t>Prior Sampling</a:t>
            </a:r>
          </a:p>
        </p:txBody>
      </p:sp>
      <p:sp>
        <p:nvSpPr>
          <p:cNvPr id="50181" name="Rectangle 3"/>
          <p:cNvSpPr>
            <a:spLocks noGrp="1" noChangeArrowheads="1"/>
          </p:cNvSpPr>
          <p:nvPr>
            <p:ph type="body" idx="1"/>
          </p:nvPr>
        </p:nvSpPr>
        <p:spPr/>
        <p:txBody>
          <a:bodyPr/>
          <a:lstStyle/>
          <a:p>
            <a:endParaRPr lang="en-US" smtClean="0"/>
          </a:p>
        </p:txBody>
      </p:sp>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sp>
        <p:nvSpPr>
          <p:cNvPr id="1132562" name="Oval 18"/>
          <p:cNvSpPr>
            <a:spLocks noChangeArrowheads="1"/>
          </p:cNvSpPr>
          <p:nvPr/>
        </p:nvSpPr>
        <p:spPr bwMode="auto">
          <a:xfrm>
            <a:off x="3886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1132563" name="Oval 19"/>
          <p:cNvSpPr>
            <a:spLocks noChangeArrowheads="1"/>
          </p:cNvSpPr>
          <p:nvPr/>
        </p:nvSpPr>
        <p:spPr bwMode="auto">
          <a:xfrm>
            <a:off x="2514600" y="3365500"/>
            <a:ext cx="1222375" cy="574675"/>
          </a:xfrm>
          <a:prstGeom prst="ellipse">
            <a:avLst/>
          </a:prstGeom>
          <a:solidFill>
            <a:srgbClr val="FF33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1132564" name="Oval 20"/>
          <p:cNvSpPr>
            <a:spLocks noChangeArrowheads="1"/>
          </p:cNvSpPr>
          <p:nvPr/>
        </p:nvSpPr>
        <p:spPr bwMode="auto">
          <a:xfrm>
            <a:off x="5254625" y="33877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1132565" name="Oval 21"/>
          <p:cNvSpPr>
            <a:spLocks noChangeArrowheads="1"/>
          </p:cNvSpPr>
          <p:nvPr/>
        </p:nvSpPr>
        <p:spPr bwMode="auto">
          <a:xfrm>
            <a:off x="3886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1132566" name="Rectangle 22"/>
          <p:cNvSpPr>
            <a:spLocks noChangeArrowheads="1"/>
          </p:cNvSpPr>
          <p:nvPr/>
        </p:nvSpPr>
        <p:spPr bwMode="auto">
          <a:xfrm>
            <a:off x="914400" y="2890838"/>
            <a:ext cx="13716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5</a:t>
            </a:fld>
            <a:endParaRPr lang="en-US">
              <a:solidFill>
                <a:srgbClr val="000000"/>
              </a:solidFill>
            </a:endParaRPr>
          </a:p>
        </p:txBody>
      </p:sp>
      <p:pic>
        <p:nvPicPr>
          <p:cNvPr id="50196" name="Picture 27" descr="txp_fig"/>
          <p:cNvPicPr>
            <a:picLocks noChangeAspect="1"/>
          </p:cNvPicPr>
          <p:nvPr>
            <p:custDataLst>
              <p:tags r:id="rId2"/>
            </p:custDataLst>
          </p:nvPr>
        </p:nvPicPr>
        <p:blipFill>
          <a:blip r:embed="rId7" cstate="print"/>
          <a:srcRect/>
          <a:stretch>
            <a:fillRect/>
          </a:stretch>
        </p:blipFill>
        <p:spPr bwMode="auto">
          <a:xfrm>
            <a:off x="4114800" y="1371600"/>
            <a:ext cx="754063" cy="307975"/>
          </a:xfrm>
          <a:prstGeom prst="rect">
            <a:avLst/>
          </a:prstGeom>
          <a:noFill/>
          <a:ln w="9525">
            <a:noFill/>
            <a:miter lim="800000"/>
            <a:headEnd/>
            <a:tailEnd/>
          </a:ln>
        </p:spPr>
      </p:pic>
      <p:pic>
        <p:nvPicPr>
          <p:cNvPr id="50197" name="Picture 29" descr="txp_fig"/>
          <p:cNvPicPr>
            <a:picLocks noChangeAspect="1"/>
          </p:cNvPicPr>
          <p:nvPr>
            <p:custDataLst>
              <p:tags r:id="rId3"/>
            </p:custDataLst>
          </p:nvPr>
        </p:nvPicPr>
        <p:blipFill>
          <a:blip r:embed="rId8"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nvGraphicFramePr>
        <p:xfrm>
          <a:off x="3962400" y="1697038"/>
          <a:ext cx="1143000" cy="506730"/>
        </p:xfrm>
        <a:graphic>
          <a:graphicData uri="http://schemas.openxmlformats.org/drawingml/2006/table">
            <a:tbl>
              <a:tblPr/>
              <a:tblGrid>
                <a:gridCol w="571500"/>
                <a:gridCol w="571500"/>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 name="Rectangle 22"/>
          <p:cNvSpPr>
            <a:spLocks noChangeArrowheads="1"/>
          </p:cNvSpPr>
          <p:nvPr/>
        </p:nvSpPr>
        <p:spPr bwMode="auto">
          <a:xfrm>
            <a:off x="6629400" y="2890838"/>
            <a:ext cx="1371600" cy="538162"/>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pic>
        <p:nvPicPr>
          <p:cNvPr id="50230" name="Picture 33" descr="txp_fig"/>
          <p:cNvPicPr>
            <a:picLocks noChangeAspect="1"/>
          </p:cNvPicPr>
          <p:nvPr>
            <p:custDataLst>
              <p:tags r:id="rId4"/>
            </p:custDataLst>
          </p:nvPr>
        </p:nvPicPr>
        <p:blipFill>
          <a:blip r:embed="rId9"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gridCol w="431800"/>
                <a:gridCol w="431800"/>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51" name="Picture 36" descr="txp_fig"/>
          <p:cNvPicPr>
            <a:picLocks noChangeAspect="1"/>
          </p:cNvPicPr>
          <p:nvPr>
            <p:custDataLst>
              <p:tags r:id="rId5"/>
            </p:custDataLst>
          </p:nvPr>
        </p:nvPicPr>
        <p:blipFill>
          <a:blip r:embed="rId10"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gridCol w="609600"/>
                <a:gridCol w="609600"/>
                <a:gridCol w="609600"/>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89" name="TextBox 39"/>
          <p:cNvSpPr txBox="1">
            <a:spLocks noChangeArrowheads="1"/>
          </p:cNvSpPr>
          <p:nvPr/>
        </p:nvSpPr>
        <p:spPr bwMode="auto">
          <a:xfrm>
            <a:off x="6172200" y="4419600"/>
            <a:ext cx="17526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Samples:</a:t>
            </a:r>
          </a:p>
        </p:txBody>
      </p:sp>
      <p:sp>
        <p:nvSpPr>
          <p:cNvPr id="41" name="TextBox 40"/>
          <p:cNvSpPr txBox="1">
            <a:spLocks noChangeArrowheads="1"/>
          </p:cNvSpPr>
          <p:nvPr/>
        </p:nvSpPr>
        <p:spPr bwMode="auto">
          <a:xfrm>
            <a:off x="6477000" y="4876800"/>
            <a:ext cx="1981200" cy="369888"/>
          </a:xfrm>
          <a:prstGeom prst="rect">
            <a:avLst/>
          </a:prstGeom>
          <a:noFill/>
          <a:ln w="9525">
            <a:noFill/>
            <a:miter lim="800000"/>
            <a:headEnd/>
            <a:tailEnd/>
          </a:ln>
        </p:spPr>
        <p:txBody>
          <a:bodyPr>
            <a:spAutoFit/>
          </a:bodyPr>
          <a:lstStyle/>
          <a:p>
            <a:r>
              <a:rPr lang="en-US" sz="1800" dirty="0">
                <a:solidFill>
                  <a:srgbClr val="000000"/>
                </a:solidFill>
                <a:latin typeface="Arial" charset="0"/>
                <a:ea typeface="ＭＳ Ｐゴシック" pitchFamily="-109" charset="-128"/>
              </a:rPr>
              <a:t>+c, -s, +r, +w</a:t>
            </a:r>
          </a:p>
        </p:txBody>
      </p:sp>
      <p:sp>
        <p:nvSpPr>
          <p:cNvPr id="42" name="TextBox 41"/>
          <p:cNvSpPr txBox="1">
            <a:spLocks noChangeArrowheads="1"/>
          </p:cNvSpPr>
          <p:nvPr/>
        </p:nvSpPr>
        <p:spPr bwMode="auto">
          <a:xfrm>
            <a:off x="6553200" y="5192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-c, +s, -r, +w</a:t>
            </a:r>
          </a:p>
        </p:txBody>
      </p:sp>
      <p:sp>
        <p:nvSpPr>
          <p:cNvPr id="43" name="TextBox 42"/>
          <p:cNvSpPr txBox="1">
            <a:spLocks noChangeArrowheads="1"/>
          </p:cNvSpPr>
          <p:nvPr/>
        </p:nvSpPr>
        <p:spPr bwMode="auto">
          <a:xfrm>
            <a:off x="6553200" y="5573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a:t>
            </a:r>
          </a:p>
        </p:txBody>
      </p:sp>
      <p:sp>
        <p:nvSpPr>
          <p:cNvPr id="34" name="Footer Placeholder 33"/>
          <p:cNvSpPr>
            <a:spLocks noGrp="1"/>
          </p:cNvSpPr>
          <p:nvPr>
            <p:ph type="ftr" sz="quarter" idx="11"/>
          </p:nvPr>
        </p:nvSpPr>
        <p:spPr/>
        <p:txBody>
          <a:bodyPr/>
          <a:lstStyle/>
          <a:p>
            <a:r>
              <a:rPr lang="en-US" smtClean="0">
                <a:solidFill>
                  <a:srgbClr val="000000"/>
                </a:solidFill>
              </a:rPr>
              <a:t>CPSC 502, Lecture 9</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25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25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25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2" grpId="0" animBg="1"/>
      <p:bldP spid="1132563" grpId="0" animBg="1"/>
      <p:bldP spid="1132564" grpId="0" animBg="1"/>
      <p:bldP spid="1132565" grpId="0" animBg="1"/>
      <p:bldP spid="1132566" grpId="0" animBg="1"/>
      <p:bldP spid="31" grpId="0" animBg="1"/>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61216A03-1C9C-4573-9EA9-BF8865596B47}" type="slidenum">
              <a:rPr lang="en-US">
                <a:solidFill>
                  <a:srgbClr val="000000"/>
                </a:solidFill>
              </a:rPr>
              <a:pPr>
                <a:defRPr/>
              </a:pPr>
              <a:t>50</a:t>
            </a:fld>
            <a:endParaRPr lang="en-US">
              <a:solidFill>
                <a:srgbClr val="000000"/>
              </a:solidFill>
            </a:endParaRPr>
          </a:p>
        </p:txBody>
      </p:sp>
      <p:sp>
        <p:nvSpPr>
          <p:cNvPr id="2117" name="Rectangle 2"/>
          <p:cNvSpPr>
            <a:spLocks noGrp="1" noChangeArrowheads="1"/>
          </p:cNvSpPr>
          <p:nvPr>
            <p:ph type="title"/>
          </p:nvPr>
        </p:nvSpPr>
        <p:spPr>
          <a:xfrm>
            <a:off x="0" y="0"/>
            <a:ext cx="9144000" cy="685800"/>
          </a:xfrm>
        </p:spPr>
        <p:txBody>
          <a:bodyPr/>
          <a:lstStyle/>
          <a:p>
            <a:pPr eaLnBrk="1" hangingPunct="1"/>
            <a:r>
              <a:rPr lang="en-US" sz="3200" smtClean="0"/>
              <a:t>Answering Queries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b="1" dirty="0">
                <a:solidFill>
                  <a:srgbClr val="000000"/>
                </a:solidFill>
                <a:latin typeface="Arial Unicode MS"/>
              </a:rPr>
              <a:t>Static Belief Network </a:t>
            </a:r>
            <a:r>
              <a:rPr lang="en-US" sz="2000" b="1" dirty="0">
                <a:solidFill>
                  <a:srgbClr val="000000"/>
                </a:solidFill>
                <a:latin typeface="Arial Unicode MS"/>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Diagnostic Systems (e.g., medicine)</a:t>
            </a:r>
          </a:p>
        </p:txBody>
      </p:sp>
      <p:sp>
        <p:nvSpPr>
          <p:cNvPr id="21" name="TextBox 20"/>
          <p:cNvSpPr txBox="1"/>
          <p:nvPr/>
        </p:nvSpPr>
        <p:spPr>
          <a:xfrm>
            <a:off x="3714750" y="4572000"/>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Student Tracing in tutoring Systems</a:t>
            </a:r>
          </a:p>
        </p:txBody>
      </p:sp>
      <p:cxnSp>
        <p:nvCxnSpPr>
          <p:cNvPr id="2126"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7"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28"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29"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0"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1"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2"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3" name="Straight Arrow Connector 49"/>
          <p:cNvCxnSpPr>
            <a:cxnSpLocks noChangeShapeType="1"/>
            <a:stCxn id="14" idx="2"/>
            <a:endCxn id="21" idx="0"/>
          </p:cNvCxnSpPr>
          <p:nvPr/>
        </p:nvCxnSpPr>
        <p:spPr bwMode="auto">
          <a:xfrm rot="5400000">
            <a:off x="4164807" y="3807619"/>
            <a:ext cx="1243012" cy="285750"/>
          </a:xfrm>
          <a:prstGeom prst="straightConnector1">
            <a:avLst/>
          </a:prstGeom>
          <a:noFill/>
          <a:ln w="9525" algn="ctr">
            <a:solidFill>
              <a:schemeClr val="tx1"/>
            </a:solidFill>
            <a:round/>
            <a:headEnd/>
            <a:tailEnd type="arrow" w="med" len="med"/>
          </a:ln>
        </p:spPr>
      </p:cxnSp>
      <p:cxnSp>
        <p:nvCxnSpPr>
          <p:cNvPr id="2134"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5"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Monitoring</a:t>
            </a:r>
          </a:p>
          <a:p>
            <a:pPr algn="ctr">
              <a:defRPr/>
            </a:pPr>
            <a:r>
              <a:rPr lang="en-US" sz="2000" b="1" dirty="0">
                <a:solidFill>
                  <a:srgbClr val="000000"/>
                </a:solidFill>
                <a:latin typeface="Arial Unicode MS"/>
              </a:rPr>
              <a:t>(</a:t>
            </a:r>
            <a:r>
              <a:rPr lang="en-US" sz="2000" b="1" dirty="0" err="1">
                <a:solidFill>
                  <a:srgbClr val="000000"/>
                </a:solidFill>
                <a:latin typeface="Arial Unicode MS"/>
              </a:rPr>
              <a:t>e.g</a:t>
            </a:r>
            <a:r>
              <a:rPr lang="en-US" sz="2000" b="1" dirty="0">
                <a:solidFill>
                  <a:srgbClr val="000000"/>
                </a:solidFill>
                <a:latin typeface="Arial Unicode MS"/>
              </a:rPr>
              <a:t> credit cards)</a:t>
            </a:r>
          </a:p>
        </p:txBody>
      </p:sp>
      <p:cxnSp>
        <p:nvCxnSpPr>
          <p:cNvPr id="2137"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b="1" dirty="0" err="1">
                <a:solidFill>
                  <a:srgbClr val="000000"/>
                </a:solidFill>
                <a:latin typeface="Arial Unicode MS"/>
              </a:rPr>
              <a:t>BioInformatics</a:t>
            </a:r>
            <a:endParaRPr lang="en-US" sz="2000" b="1" dirty="0">
              <a:solidFill>
                <a:srgbClr val="000000"/>
              </a:solidFill>
              <a:latin typeface="Arial Unicode MS"/>
            </a:endParaRPr>
          </a:p>
        </p:txBody>
      </p:sp>
      <p:cxnSp>
        <p:nvCxnSpPr>
          <p:cNvPr id="2139"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643563" y="4143375"/>
            <a:ext cx="2071687"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Markov Chains</a:t>
            </a:r>
          </a:p>
        </p:txBody>
      </p:sp>
      <p:cxnSp>
        <p:nvCxnSpPr>
          <p:cNvPr id="2141" name="Straight Arrow Connector 59"/>
          <p:cNvCxnSpPr>
            <a:cxnSpLocks noChangeShapeType="1"/>
          </p:cNvCxnSpPr>
          <p:nvPr/>
        </p:nvCxnSpPr>
        <p:spPr bwMode="auto">
          <a:xfrm rot="16200000" flipH="1">
            <a:off x="5661819" y="2839244"/>
            <a:ext cx="1571625" cy="1036637"/>
          </a:xfrm>
          <a:prstGeom prst="straightConnector1">
            <a:avLst/>
          </a:prstGeom>
          <a:noFill/>
          <a:ln w="9525" algn="ctr">
            <a:solidFill>
              <a:schemeClr val="tx1"/>
            </a:solidFill>
            <a:round/>
            <a:headEnd/>
            <a:tailEnd type="arrow" w="med" len="med"/>
          </a:ln>
        </p:spPr>
      </p:cxnSp>
      <p:cxnSp>
        <p:nvCxnSpPr>
          <p:cNvPr id="2142" name="Straight Arrow Connector 59"/>
          <p:cNvCxnSpPr>
            <a:cxnSpLocks noChangeShapeType="1"/>
          </p:cNvCxnSpPr>
          <p:nvPr/>
        </p:nvCxnSpPr>
        <p:spPr bwMode="auto">
          <a:xfrm rot="10800000" flipV="1">
            <a:off x="5572125" y="4500563"/>
            <a:ext cx="1250950" cy="579437"/>
          </a:xfrm>
          <a:prstGeom prst="straightConnector1">
            <a:avLst/>
          </a:prstGeom>
          <a:noFill/>
          <a:ln w="9525" algn="ctr">
            <a:solidFill>
              <a:schemeClr val="tx1"/>
            </a:solidFill>
            <a:round/>
            <a:headEnd/>
            <a:tailEnd type="arrow" w="med" len="med"/>
          </a:ln>
        </p:spPr>
      </p:cxnSp>
      <p:sp>
        <p:nvSpPr>
          <p:cNvPr id="30" name="TextBox 29"/>
          <p:cNvSpPr txBox="1"/>
          <p:nvPr/>
        </p:nvSpPr>
        <p:spPr>
          <a:xfrm>
            <a:off x="5072063" y="3643313"/>
            <a:ext cx="1285875"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Robotics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 name="Rectangle 2"/>
          <p:cNvSpPr>
            <a:spLocks noGrp="1" noChangeArrowheads="1"/>
          </p:cNvSpPr>
          <p:nvPr>
            <p:ph type="title"/>
          </p:nvPr>
        </p:nvSpPr>
        <p:spPr>
          <a:xfrm>
            <a:off x="323850"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Stationary Markov Chain (SMC)</a:t>
            </a:r>
          </a:p>
        </p:txBody>
      </p:sp>
      <p:pic>
        <p:nvPicPr>
          <p:cNvPr id="3099" name="Picture 4"/>
          <p:cNvPicPr>
            <a:picLocks noChangeAspect="1" noChangeArrowheads="1"/>
          </p:cNvPicPr>
          <p:nvPr/>
        </p:nvPicPr>
        <p:blipFill>
          <a:blip r:embed="rId4" cstate="print"/>
          <a:srcRect/>
          <a:stretch>
            <a:fillRect/>
          </a:stretch>
        </p:blipFill>
        <p:spPr bwMode="auto">
          <a:xfrm>
            <a:off x="900113" y="836613"/>
            <a:ext cx="7199312" cy="792162"/>
          </a:xfrm>
          <a:prstGeom prst="rect">
            <a:avLst/>
          </a:prstGeom>
          <a:noFill/>
          <a:ln w="9525" algn="ctr">
            <a:noFill/>
            <a:miter lim="800000"/>
            <a:headEnd/>
            <a:tailEnd/>
          </a:ln>
        </p:spPr>
      </p:pic>
      <p:sp>
        <p:nvSpPr>
          <p:cNvPr id="3100" name="Rectangle 5"/>
          <p:cNvSpPr>
            <a:spLocks noChangeArrowheads="1"/>
          </p:cNvSpPr>
          <p:nvPr/>
        </p:nvSpPr>
        <p:spPr bwMode="auto">
          <a:xfrm>
            <a:off x="428625" y="1857375"/>
            <a:ext cx="8424863" cy="1008063"/>
          </a:xfrm>
          <a:prstGeom prst="rect">
            <a:avLst/>
          </a:prstGeom>
          <a:noFill/>
          <a:ln w="9525">
            <a:noFill/>
            <a:miter lim="800000"/>
            <a:headEnd/>
            <a:tailEnd/>
          </a:ln>
        </p:spPr>
        <p:txBody>
          <a:bodyPr/>
          <a:lstStyle/>
          <a:p>
            <a:pPr marL="342900" indent="-342900">
              <a:spcBef>
                <a:spcPct val="20000"/>
              </a:spcBef>
            </a:pPr>
            <a:r>
              <a:rPr lang="en-US">
                <a:solidFill>
                  <a:srgbClr val="000000"/>
                </a:solidFill>
                <a:latin typeface="Arial Unicode MS" pitchFamily="34" charset="-128"/>
              </a:rPr>
              <a:t>A stationary Markov Chain : for all t &gt;0</a:t>
            </a:r>
          </a:p>
          <a:p>
            <a:pPr marL="342900" indent="-342900">
              <a:spcBef>
                <a:spcPct val="20000"/>
              </a:spcBef>
              <a:buFontTx/>
              <a:buChar char="•"/>
            </a:pPr>
            <a:r>
              <a:rPr lang="en-US" i="1">
                <a:solidFill>
                  <a:srgbClr val="000000"/>
                </a:solidFill>
                <a:latin typeface="Arial Unicode MS" pitchFamily="34" charset="-128"/>
              </a:rPr>
              <a:t>P </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t+1</a:t>
            </a:r>
            <a:r>
              <a:rPr lang="en-US">
                <a:solidFill>
                  <a:srgbClr val="000000"/>
                </a:solidFill>
                <a:latin typeface="Arial Unicode MS" pitchFamily="34" charset="-128"/>
              </a:rPr>
              <a:t>| </a:t>
            </a:r>
            <a:r>
              <a:rPr lang="en-US" i="1">
                <a:solidFill>
                  <a:srgbClr val="000000"/>
                </a:solidFill>
                <a:latin typeface="Arial Unicode MS" pitchFamily="34" charset="-128"/>
              </a:rPr>
              <a:t>S</a:t>
            </a:r>
            <a:r>
              <a:rPr lang="en-US" i="1" baseline="-25000">
                <a:solidFill>
                  <a:srgbClr val="000000"/>
                </a:solidFill>
                <a:latin typeface="Arial Unicode MS" pitchFamily="34" charset="-128"/>
              </a:rPr>
              <a:t>0</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a:t>
            </a:r>
            <a:r>
              <a:rPr lang="en-US">
                <a:solidFill>
                  <a:srgbClr val="000000"/>
                </a:solidFill>
                <a:latin typeface="Arial Unicode MS" pitchFamily="34" charset="-128"/>
              </a:rPr>
              <a:t>) = 		and </a:t>
            </a:r>
          </a:p>
          <a:p>
            <a:pPr marL="342900" indent="-342900">
              <a:spcBef>
                <a:spcPct val="20000"/>
              </a:spcBef>
              <a:buFontTx/>
              <a:buChar char="•"/>
            </a:pPr>
            <a:r>
              <a:rPr lang="en-US" i="1">
                <a:solidFill>
                  <a:srgbClr val="000000"/>
                </a:solidFill>
                <a:latin typeface="Arial Unicode MS" pitchFamily="34" charset="-128"/>
              </a:rPr>
              <a:t>P </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 +1</a:t>
            </a:r>
            <a:r>
              <a:rPr lang="en-US">
                <a:solidFill>
                  <a:srgbClr val="000000"/>
                </a:solidFill>
                <a:latin typeface="Arial Unicode MS" pitchFamily="34" charset="-128"/>
              </a:rPr>
              <a:t>|</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a:solidFill>
                <a:srgbClr val="000000"/>
              </a:solidFill>
              <a:latin typeface="Arial Unicode MS" pitchFamily="34" charset="-128"/>
            </a:endParaRPr>
          </a:p>
        </p:txBody>
      </p:sp>
      <p:sp>
        <p:nvSpPr>
          <p:cNvPr id="26629" name="Rectangle 6"/>
          <p:cNvSpPr>
            <a:spLocks noChangeArrowheads="1"/>
          </p:cNvSpPr>
          <p:nvPr/>
        </p:nvSpPr>
        <p:spPr bwMode="auto">
          <a:xfrm>
            <a:off x="323850" y="3573463"/>
            <a:ext cx="8424863" cy="2855912"/>
          </a:xfrm>
          <a:prstGeom prst="rect">
            <a:avLst/>
          </a:prstGeom>
          <a:noFill/>
          <a:ln w="9525">
            <a:noFill/>
            <a:miter lim="800000"/>
            <a:headEnd/>
            <a:tailEnd/>
          </a:ln>
        </p:spPr>
        <p:txBody>
          <a:bodyPr/>
          <a:lstStyle/>
          <a:p>
            <a:pPr marL="342900" indent="-342900">
              <a:spcBef>
                <a:spcPct val="20000"/>
              </a:spcBef>
            </a:pPr>
            <a:r>
              <a:rPr lang="en-US">
                <a:solidFill>
                  <a:srgbClr val="000000"/>
                </a:solidFill>
                <a:latin typeface="Arial Unicode MS" pitchFamily="34" charset="-128"/>
              </a:rPr>
              <a:t>We only need to specify </a:t>
            </a:r>
            <a:r>
              <a:rPr lang="en-US" i="1">
                <a:solidFill>
                  <a:srgbClr val="000000"/>
                </a:solidFill>
                <a:latin typeface="Arial Unicode MS" pitchFamily="34" charset="-128"/>
              </a:rPr>
              <a:t>		</a:t>
            </a:r>
            <a:r>
              <a:rPr lang="en-US">
                <a:solidFill>
                  <a:srgbClr val="000000"/>
                </a:solidFill>
                <a:latin typeface="Arial Unicode MS" pitchFamily="34" charset="-128"/>
              </a:rPr>
              <a:t>and </a:t>
            </a:r>
            <a:r>
              <a:rPr lang="en-US" i="1">
                <a:solidFill>
                  <a:srgbClr val="000000"/>
                </a:solidFill>
                <a:latin typeface="Arial Unicode MS" pitchFamily="34" charset="-128"/>
              </a:rPr>
              <a:t>	</a:t>
            </a:r>
            <a:endParaRPr lang="en-US">
              <a:solidFill>
                <a:srgbClr val="000000"/>
              </a:solidFill>
              <a:latin typeface="Arial Unicode MS" pitchFamily="34" charset="-128"/>
            </a:endParaRPr>
          </a:p>
          <a:p>
            <a:pPr marL="342900" indent="-342900">
              <a:spcBef>
                <a:spcPct val="20000"/>
              </a:spcBef>
              <a:buFontTx/>
              <a:buChar char="•"/>
            </a:pPr>
            <a:r>
              <a:rPr lang="en-US" sz="2400">
                <a:solidFill>
                  <a:srgbClr val="000000"/>
                </a:solidFill>
                <a:latin typeface="Arial Unicode MS" pitchFamily="34" charset="-128"/>
              </a:rPr>
              <a:t>Simple Model, easy to specify</a:t>
            </a:r>
          </a:p>
          <a:p>
            <a:pPr marL="342900" indent="-342900">
              <a:spcBef>
                <a:spcPct val="20000"/>
              </a:spcBef>
              <a:buFontTx/>
              <a:buChar char="•"/>
            </a:pPr>
            <a:r>
              <a:rPr lang="en-US" sz="2400">
                <a:solidFill>
                  <a:srgbClr val="000000"/>
                </a:solidFill>
                <a:latin typeface="Arial Unicode MS" pitchFamily="34" charset="-128"/>
              </a:rPr>
              <a:t>Often the natural model</a:t>
            </a:r>
          </a:p>
          <a:p>
            <a:pPr marL="342900" indent="-342900">
              <a:spcBef>
                <a:spcPct val="20000"/>
              </a:spcBef>
              <a:buFontTx/>
              <a:buChar char="•"/>
            </a:pPr>
            <a:r>
              <a:rPr lang="en-US" sz="2400">
                <a:solidFill>
                  <a:srgbClr val="000000"/>
                </a:solidFill>
                <a:latin typeface="Arial Unicode MS" pitchFamily="34" charset="-128"/>
              </a:rPr>
              <a:t>The network can extend indefinitely</a:t>
            </a:r>
          </a:p>
          <a:p>
            <a:pPr marL="342900" indent="-342900">
              <a:spcBef>
                <a:spcPct val="20000"/>
              </a:spcBef>
              <a:buFontTx/>
              <a:buChar char="•"/>
            </a:pPr>
            <a:r>
              <a:rPr lang="en-US" sz="2400" b="1">
                <a:solidFill>
                  <a:srgbClr val="000000"/>
                </a:solidFill>
                <a:latin typeface="Arial Unicode MS" pitchFamily="34" charset="-128"/>
              </a:rPr>
              <a:t>Variations of SMC are at the core of most Natural Language Processing (NLP) applications!</a:t>
            </a:r>
            <a:endParaRPr lang="en-US" b="1">
              <a:solidFill>
                <a:srgbClr val="000000"/>
              </a:solidFill>
              <a:latin typeface="Arial Unicode MS" pitchFamily="34" charset="-128"/>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C4C90470-2CAE-4F16-8E6D-39694BA55E0F}" type="slidenum">
              <a:rPr lang="en-US" smtClean="0">
                <a:solidFill>
                  <a:srgbClr val="000000"/>
                </a:solidFill>
              </a:rPr>
              <a:pPr>
                <a:defRPr/>
              </a:pPr>
              <a:t>51</a:t>
            </a:fld>
            <a:endParaRPr lang="en-US">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solidFill>
                  <a:srgbClr val="000000"/>
                </a:solidFill>
              </a:rPr>
              <a:t>CPSC 502, Lecture 9</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Prior Sampling</a:t>
            </a:r>
          </a:p>
        </p:txBody>
      </p:sp>
      <p:sp>
        <p:nvSpPr>
          <p:cNvPr id="17411" name="Rectangle 3"/>
          <p:cNvSpPr>
            <a:spLocks noGrp="1" noChangeArrowheads="1"/>
          </p:cNvSpPr>
          <p:nvPr>
            <p:ph type="body" idx="1"/>
          </p:nvPr>
        </p:nvSpPr>
        <p:spPr>
          <a:xfrm>
            <a:off x="457200" y="1600200"/>
            <a:ext cx="8229600" cy="4876800"/>
          </a:xfrm>
        </p:spPr>
        <p:txBody>
          <a:bodyPr/>
          <a:lstStyle/>
          <a:p>
            <a:r>
              <a:rPr lang="en-US" sz="2400" smtClean="0"/>
              <a:t>This process generates samples with probability:</a:t>
            </a:r>
          </a:p>
          <a:p>
            <a:endParaRPr lang="en-US" sz="2400" smtClean="0"/>
          </a:p>
          <a:p>
            <a:endParaRPr lang="en-US" sz="2400" smtClean="0"/>
          </a:p>
          <a:p>
            <a:pPr>
              <a:buFont typeface="Wingdings" pitchFamily="-109" charset="2"/>
              <a:buNone/>
            </a:pPr>
            <a:r>
              <a:rPr lang="en-US" sz="2400" smtClean="0"/>
              <a:t>	…i.e. the BN’s joint probability</a:t>
            </a:r>
          </a:p>
          <a:p>
            <a:endParaRPr lang="en-US" sz="2400" smtClean="0"/>
          </a:p>
          <a:p>
            <a:r>
              <a:rPr lang="en-US" sz="2400" smtClean="0"/>
              <a:t>Let the number of samples of an event be</a:t>
            </a:r>
          </a:p>
          <a:p>
            <a:endParaRPr lang="en-US" sz="2400" smtClean="0"/>
          </a:p>
          <a:p>
            <a:r>
              <a:rPr lang="en-US" sz="2400" smtClean="0"/>
              <a:t>Then</a:t>
            </a:r>
          </a:p>
          <a:p>
            <a:endParaRPr lang="en-US" sz="2400" smtClean="0"/>
          </a:p>
          <a:p>
            <a:endParaRPr lang="en-US" sz="2400" smtClean="0"/>
          </a:p>
          <a:p>
            <a:r>
              <a:rPr lang="en-US" sz="2400" smtClean="0"/>
              <a:t>I.e., the sampling procedure is </a:t>
            </a:r>
            <a:r>
              <a:rPr lang="en-US" sz="2400" smtClean="0">
                <a:solidFill>
                  <a:srgbClr val="A50021"/>
                </a:solidFill>
              </a:rPr>
              <a:t>consistent</a:t>
            </a:r>
          </a:p>
          <a:p>
            <a:endParaRPr lang="en-US" sz="2400" smtClean="0"/>
          </a:p>
        </p:txBody>
      </p:sp>
      <p:pic>
        <p:nvPicPr>
          <p:cNvPr id="17412" name="Picture 4" descr="txp_fig"/>
          <p:cNvPicPr>
            <a:picLocks noChangeAspect="1" noChangeArrowheads="1"/>
          </p:cNvPicPr>
          <p:nvPr>
            <p:custDataLst>
              <p:tags r:id="rId2"/>
            </p:custDataLst>
          </p:nvPr>
        </p:nvPicPr>
        <p:blipFill>
          <a:blip r:embed="rId5" cstate="print"/>
          <a:srcRect/>
          <a:stretch>
            <a:fillRect/>
          </a:stretch>
        </p:blipFill>
        <p:spPr bwMode="auto">
          <a:xfrm>
            <a:off x="1219200" y="2162175"/>
            <a:ext cx="7086600" cy="733425"/>
          </a:xfrm>
          <a:prstGeom prst="rect">
            <a:avLst/>
          </a:prstGeom>
          <a:noFill/>
          <a:ln w="9525">
            <a:noFill/>
            <a:miter lim="800000"/>
            <a:headEnd/>
            <a:tailEnd/>
          </a:ln>
        </p:spPr>
      </p:pic>
      <p:pic>
        <p:nvPicPr>
          <p:cNvPr id="17413" name="Picture 6" descr="txp_fig"/>
          <p:cNvPicPr>
            <a:picLocks noChangeAspect="1" noChangeArrowheads="1"/>
          </p:cNvPicPr>
          <p:nvPr>
            <p:custDataLst>
              <p:tags r:id="rId3"/>
            </p:custDataLst>
          </p:nvPr>
        </p:nvPicPr>
        <p:blipFill>
          <a:blip r:embed="rId6" cstate="print"/>
          <a:srcRect/>
          <a:stretch>
            <a:fillRect/>
          </a:stretch>
        </p:blipFill>
        <p:spPr bwMode="auto">
          <a:xfrm>
            <a:off x="6705600" y="3886200"/>
            <a:ext cx="1860550" cy="285750"/>
          </a:xfrm>
          <a:prstGeom prst="rect">
            <a:avLst/>
          </a:prstGeom>
          <a:noFill/>
          <a:ln w="9525">
            <a:noFill/>
            <a:miter lim="800000"/>
            <a:headEnd/>
            <a:tailEnd/>
          </a:ln>
        </p:spPr>
      </p:pic>
      <p:sp>
        <p:nvSpPr>
          <p:cNvPr id="51207" name="Slide Number Placeholder 6"/>
          <p:cNvSpPr>
            <a:spLocks noGrp="1"/>
          </p:cNvSpPr>
          <p:nvPr>
            <p:ph type="sldNum" sz="quarter" idx="12"/>
          </p:nvPr>
        </p:nvSpPr>
        <p:spPr>
          <a:noFill/>
        </p:spPr>
        <p:txBody>
          <a:bodyPr/>
          <a:lstStyle/>
          <a:p>
            <a:fld id="{504DE8FE-7AC2-4FDE-A8EA-AF06B5DB2849}" type="slidenum">
              <a:rPr lang="en-US">
                <a:solidFill>
                  <a:srgbClr val="000000"/>
                </a:solidFill>
              </a:rPr>
              <a:pPr/>
              <a:t>6</a:t>
            </a:fld>
            <a:endParaRPr lang="en-US">
              <a:solidFill>
                <a:srgbClr val="000000"/>
              </a:solidFill>
            </a:endParaRPr>
          </a:p>
        </p:txBody>
      </p:sp>
      <p:sp>
        <p:nvSpPr>
          <p:cNvPr id="9" name="Footer Placeholder 8"/>
          <p:cNvSpPr>
            <a:spLocks noGrp="1"/>
          </p:cNvSpPr>
          <p:nvPr>
            <p:ph type="ftr" sz="quarter" idx="11"/>
          </p:nvPr>
        </p:nvSpPr>
        <p:spPr/>
        <p:txBody>
          <a:bodyPr/>
          <a:lstStyle/>
          <a:p>
            <a:r>
              <a:rPr lang="en-US" smtClean="0">
                <a:solidFill>
                  <a:srgbClr val="000000"/>
                </a:solidFill>
              </a:rPr>
              <a:t>CPSC 502, Lecture 9</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0"/>
            <a:ext cx="8229600" cy="1143000"/>
          </a:xfrm>
        </p:spPr>
        <p:txBody>
          <a:bodyPr/>
          <a:lstStyle/>
          <a:p>
            <a:r>
              <a:rPr lang="en-US" smtClean="0"/>
              <a:t>Example</a:t>
            </a:r>
          </a:p>
        </p:txBody>
      </p:sp>
      <p:sp>
        <p:nvSpPr>
          <p:cNvPr id="25603" name="Rectangle 3"/>
          <p:cNvSpPr>
            <a:spLocks noGrp="1" noChangeArrowheads="1"/>
          </p:cNvSpPr>
          <p:nvPr>
            <p:ph type="body" idx="1"/>
          </p:nvPr>
        </p:nvSpPr>
        <p:spPr>
          <a:xfrm>
            <a:off x="467544" y="1340768"/>
            <a:ext cx="8280920" cy="5040560"/>
          </a:xfrm>
        </p:spPr>
        <p:txBody>
          <a:bodyPr/>
          <a:lstStyle/>
          <a:p>
            <a:r>
              <a:rPr lang="en-US" sz="2400" dirty="0" smtClean="0"/>
              <a:t>We’ll get a bunch of samples from the BN:</a:t>
            </a:r>
          </a:p>
          <a:p>
            <a:pPr lvl="1">
              <a:buFont typeface="Wingdings" pitchFamily="-109" charset="2"/>
              <a:buNone/>
            </a:pPr>
            <a:r>
              <a:rPr lang="en-US" sz="2000" dirty="0" smtClean="0"/>
              <a:t>	+c, </a:t>
            </a:r>
            <a:r>
              <a:rPr lang="en-US" sz="2000" dirty="0" smtClean="0">
                <a:sym typeface="Symbol" pitchFamily="-109" charset="2"/>
              </a:rPr>
              <a:t>-</a:t>
            </a:r>
            <a:r>
              <a:rPr lang="en-US" sz="2000" dirty="0" smtClean="0"/>
              <a:t>s, +r, +w</a:t>
            </a:r>
          </a:p>
          <a:p>
            <a:pPr lvl="1">
              <a:buFont typeface="Wingdings" pitchFamily="-109" charset="2"/>
              <a:buNone/>
            </a:pPr>
            <a:r>
              <a:rPr lang="en-US" sz="2000" dirty="0" smtClean="0"/>
              <a:t>	+c, +s, +r, +w</a:t>
            </a:r>
          </a:p>
          <a:p>
            <a:pPr lvl="1">
              <a:buFont typeface="Wingdings" pitchFamily="-109" charset="2"/>
              <a:buNone/>
            </a:pPr>
            <a:r>
              <a:rPr lang="en-US" sz="2000" dirty="0" smtClean="0">
                <a:sym typeface="Symbol" pitchFamily="-109" charset="2"/>
              </a:rPr>
              <a:t>	-</a:t>
            </a:r>
            <a:r>
              <a:rPr lang="en-US" sz="2000" dirty="0" smtClean="0"/>
              <a:t>c, +s, +r,  </a:t>
            </a:r>
            <a:r>
              <a:rPr lang="en-US" sz="2000" dirty="0" smtClean="0">
                <a:sym typeface="Symbol" pitchFamily="-109" charset="2"/>
              </a:rPr>
              <a:t>-</a:t>
            </a:r>
            <a:r>
              <a:rPr lang="en-US" sz="2000" dirty="0" smtClean="0"/>
              <a:t>w</a:t>
            </a:r>
          </a:p>
          <a:p>
            <a:pPr lvl="1">
              <a:buFont typeface="Wingdings" pitchFamily="-109" charset="2"/>
              <a:buNone/>
            </a:pPr>
            <a:r>
              <a:rPr lang="en-US" sz="2000" dirty="0" smtClean="0"/>
              <a:t>	+c, </a:t>
            </a:r>
            <a:r>
              <a:rPr lang="en-US" sz="2000" dirty="0" smtClean="0">
                <a:sym typeface="Symbol" pitchFamily="-109" charset="2"/>
              </a:rPr>
              <a:t>-</a:t>
            </a:r>
            <a:r>
              <a:rPr lang="en-US" sz="2000" dirty="0" smtClean="0"/>
              <a:t>s, +r, +w</a:t>
            </a:r>
          </a:p>
          <a:p>
            <a:pPr lvl="1">
              <a:buFont typeface="Wingdings" pitchFamily="-109" charset="2"/>
              <a:buNone/>
            </a:pPr>
            <a:r>
              <a:rPr lang="en-US" sz="2000" dirty="0" smtClean="0">
                <a:sym typeface="Symbol" pitchFamily="-109" charset="2"/>
              </a:rPr>
              <a:t>	-</a:t>
            </a:r>
            <a:r>
              <a:rPr lang="en-US" sz="2000" dirty="0" smtClean="0"/>
              <a:t>c,  -s,  </a:t>
            </a:r>
            <a:r>
              <a:rPr lang="en-US" sz="2000" dirty="0" smtClean="0">
                <a:sym typeface="Symbol" pitchFamily="-109" charset="2"/>
              </a:rPr>
              <a:t>-</a:t>
            </a:r>
            <a:r>
              <a:rPr lang="en-US" sz="2000" dirty="0" smtClean="0"/>
              <a:t>r, +w</a:t>
            </a:r>
          </a:p>
          <a:p>
            <a:r>
              <a:rPr lang="en-US" sz="2400" dirty="0" smtClean="0"/>
              <a:t>If we want to know P(W)</a:t>
            </a:r>
          </a:p>
          <a:p>
            <a:pPr lvl="1"/>
            <a:r>
              <a:rPr lang="en-US" sz="2000" dirty="0" smtClean="0"/>
              <a:t>We have counts &lt;+w:4, </a:t>
            </a:r>
            <a:r>
              <a:rPr lang="en-US" sz="2000" dirty="0" smtClean="0">
                <a:sym typeface="Symbol" pitchFamily="-109" charset="2"/>
              </a:rPr>
              <a:t>-w:1&gt;</a:t>
            </a:r>
          </a:p>
          <a:p>
            <a:pPr lvl="1"/>
            <a:r>
              <a:rPr lang="en-US" sz="2000" dirty="0" smtClean="0">
                <a:sym typeface="Symbol" pitchFamily="-109" charset="2"/>
              </a:rPr>
              <a:t>Normalize to get P(W) = </a:t>
            </a:r>
            <a:r>
              <a:rPr lang="en-US" sz="2000" dirty="0" smtClean="0"/>
              <a:t>&lt;+w:0.8, </a:t>
            </a:r>
            <a:r>
              <a:rPr lang="en-US" sz="2000" dirty="0" smtClean="0">
                <a:sym typeface="Symbol" pitchFamily="-109" charset="2"/>
              </a:rPr>
              <a:t>-w:0.2&gt;</a:t>
            </a:r>
          </a:p>
          <a:p>
            <a:pPr lvl="1"/>
            <a:r>
              <a:rPr lang="en-US" sz="2000" dirty="0" smtClean="0">
                <a:sym typeface="Symbol" pitchFamily="-109" charset="2"/>
              </a:rPr>
              <a:t>This will get closer to the true distribution with more samples</a:t>
            </a:r>
          </a:p>
          <a:p>
            <a:pPr lvl="1"/>
            <a:r>
              <a:rPr lang="en-US" sz="2000" dirty="0" smtClean="0">
                <a:sym typeface="Symbol" pitchFamily="-109" charset="2"/>
              </a:rPr>
              <a:t>Can estimate anything else, too</a:t>
            </a:r>
          </a:p>
          <a:p>
            <a:pPr lvl="1"/>
            <a:r>
              <a:rPr lang="en-US" sz="2000" dirty="0" smtClean="0">
                <a:sym typeface="Symbol" pitchFamily="-109" charset="2"/>
              </a:rPr>
              <a:t>What about P(C| +w</a:t>
            </a:r>
            <a:r>
              <a:rPr lang="en-US" sz="2000" dirty="0" smtClean="0"/>
              <a:t>)?   </a:t>
            </a:r>
            <a:r>
              <a:rPr lang="en-US" sz="2000" dirty="0" smtClean="0">
                <a:sym typeface="Symbol" pitchFamily="-109" charset="2"/>
              </a:rPr>
              <a:t>P(C| +</a:t>
            </a:r>
            <a:r>
              <a:rPr lang="en-US" sz="2000" dirty="0" smtClean="0"/>
              <a:t>r, </a:t>
            </a:r>
            <a:r>
              <a:rPr lang="en-US" sz="2000" dirty="0" smtClean="0">
                <a:sym typeface="Symbol" pitchFamily="-109" charset="2"/>
              </a:rPr>
              <a:t>+w</a:t>
            </a:r>
            <a:r>
              <a:rPr lang="en-US" sz="2000" dirty="0" smtClean="0"/>
              <a:t>)?  </a:t>
            </a:r>
            <a:r>
              <a:rPr lang="en-US" sz="2000" dirty="0" smtClean="0">
                <a:sym typeface="Symbol" pitchFamily="-109" charset="2"/>
              </a:rPr>
              <a:t>P(C| -</a:t>
            </a:r>
            <a:r>
              <a:rPr lang="en-US" sz="2000" dirty="0" smtClean="0"/>
              <a:t>r, </a:t>
            </a:r>
            <a:r>
              <a:rPr lang="en-US" sz="2000" dirty="0" smtClean="0">
                <a:sym typeface="Symbol" pitchFamily="-109" charset="2"/>
              </a:rPr>
              <a:t>-w</a:t>
            </a:r>
            <a:r>
              <a:rPr lang="en-US" sz="2000" dirty="0" smtClean="0"/>
              <a:t>)?</a:t>
            </a:r>
          </a:p>
          <a:p>
            <a:pPr lvl="1">
              <a:buNone/>
            </a:pPr>
            <a:r>
              <a:rPr lang="en-US" sz="2400" dirty="0" smtClean="0">
                <a:solidFill>
                  <a:schemeClr val="accent2"/>
                </a:solidFill>
                <a:sym typeface="Symbol" pitchFamily="-109" charset="2"/>
              </a:rPr>
              <a:t>what’s the drawback?  Can use fewer samples ?</a:t>
            </a:r>
            <a:endParaRPr lang="en-US" sz="2000" dirty="0" smtClean="0">
              <a:solidFill>
                <a:schemeClr val="accent2"/>
              </a:solidFill>
              <a:sym typeface="Symbol" pitchFamily="-109" charset="2"/>
            </a:endParaRPr>
          </a:p>
        </p:txBody>
      </p:sp>
      <p:grpSp>
        <p:nvGrpSpPr>
          <p:cNvPr id="2" name="Group 17"/>
          <p:cNvGrpSpPr>
            <a:grpSpLocks/>
          </p:cNvGrpSpPr>
          <p:nvPr/>
        </p:nvGrpSpPr>
        <p:grpSpPr bwMode="auto">
          <a:xfrm>
            <a:off x="6096000" y="2438400"/>
            <a:ext cx="2133600" cy="1376363"/>
            <a:chOff x="2976" y="1414"/>
            <a:chExt cx="2496" cy="1610"/>
          </a:xfrm>
        </p:grpSpPr>
        <p:sp>
          <p:nvSpPr>
            <p:cNvPr id="52230" name="Oval 4"/>
            <p:cNvSpPr>
              <a:spLocks noChangeArrowheads="1"/>
            </p:cNvSpPr>
            <p:nvPr/>
          </p:nvSpPr>
          <p:spPr bwMode="auto">
            <a:xfrm>
              <a:off x="3840" y="1414"/>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Cloudy</a:t>
              </a:r>
            </a:p>
          </p:txBody>
        </p:sp>
        <p:sp>
          <p:nvSpPr>
            <p:cNvPr id="52231" name="Oval 5"/>
            <p:cNvSpPr>
              <a:spLocks noChangeArrowheads="1"/>
            </p:cNvSpPr>
            <p:nvPr/>
          </p:nvSpPr>
          <p:spPr bwMode="auto">
            <a:xfrm>
              <a:off x="2976" y="2024"/>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Sprinkler</a:t>
              </a:r>
            </a:p>
          </p:txBody>
        </p:sp>
        <p:sp>
          <p:nvSpPr>
            <p:cNvPr id="52232" name="Oval 6"/>
            <p:cNvSpPr>
              <a:spLocks noChangeArrowheads="1"/>
            </p:cNvSpPr>
            <p:nvPr/>
          </p:nvSpPr>
          <p:spPr bwMode="auto">
            <a:xfrm>
              <a:off x="4702" y="2038"/>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Rain</a:t>
              </a:r>
            </a:p>
          </p:txBody>
        </p:sp>
        <p:sp>
          <p:nvSpPr>
            <p:cNvPr id="52233" name="Oval 7"/>
            <p:cNvSpPr>
              <a:spLocks noChangeArrowheads="1"/>
            </p:cNvSpPr>
            <p:nvPr/>
          </p:nvSpPr>
          <p:spPr bwMode="auto">
            <a:xfrm>
              <a:off x="3838" y="2662"/>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WetGrass</a:t>
              </a:r>
            </a:p>
          </p:txBody>
        </p:sp>
        <p:cxnSp>
          <p:nvCxnSpPr>
            <p:cNvPr id="52234" name="AutoShape 8"/>
            <p:cNvCxnSpPr>
              <a:cxnSpLocks noChangeShapeType="1"/>
              <a:stCxn id="52230" idx="5"/>
              <a:endCxn id="52232" idx="1"/>
            </p:cNvCxnSpPr>
            <p:nvPr/>
          </p:nvCxnSpPr>
          <p:spPr bwMode="auto">
            <a:xfrm>
              <a:off x="4497" y="1732"/>
              <a:ext cx="318" cy="350"/>
            </a:xfrm>
            <a:prstGeom prst="straightConnector1">
              <a:avLst/>
            </a:prstGeom>
            <a:noFill/>
            <a:ln w="28575">
              <a:solidFill>
                <a:schemeClr val="tx1"/>
              </a:solidFill>
              <a:round/>
              <a:headEnd/>
              <a:tailEnd type="triangle" w="lg" len="lg"/>
            </a:ln>
          </p:spPr>
        </p:cxnSp>
        <p:cxnSp>
          <p:nvCxnSpPr>
            <p:cNvPr id="52235" name="AutoShape 9"/>
            <p:cNvCxnSpPr>
              <a:cxnSpLocks noChangeShapeType="1"/>
              <a:stCxn id="52230" idx="3"/>
              <a:endCxn id="52231" idx="7"/>
            </p:cNvCxnSpPr>
            <p:nvPr/>
          </p:nvCxnSpPr>
          <p:spPr bwMode="auto">
            <a:xfrm flipH="1">
              <a:off x="3633" y="1732"/>
              <a:ext cx="320" cy="336"/>
            </a:xfrm>
            <a:prstGeom prst="straightConnector1">
              <a:avLst/>
            </a:prstGeom>
            <a:noFill/>
            <a:ln w="28575">
              <a:solidFill>
                <a:schemeClr val="tx1"/>
              </a:solidFill>
              <a:round/>
              <a:headEnd/>
              <a:tailEnd type="triangle" w="lg" len="lg"/>
            </a:ln>
          </p:spPr>
        </p:cxnSp>
        <p:cxnSp>
          <p:nvCxnSpPr>
            <p:cNvPr id="52236" name="AutoShape 10"/>
            <p:cNvCxnSpPr>
              <a:cxnSpLocks noChangeShapeType="1"/>
              <a:stCxn id="52231" idx="5"/>
              <a:endCxn id="52233" idx="1"/>
            </p:cNvCxnSpPr>
            <p:nvPr/>
          </p:nvCxnSpPr>
          <p:spPr bwMode="auto">
            <a:xfrm>
              <a:off x="3633" y="2342"/>
              <a:ext cx="318" cy="364"/>
            </a:xfrm>
            <a:prstGeom prst="straightConnector1">
              <a:avLst/>
            </a:prstGeom>
            <a:noFill/>
            <a:ln w="28575">
              <a:solidFill>
                <a:schemeClr val="tx1"/>
              </a:solidFill>
              <a:round/>
              <a:headEnd/>
              <a:tailEnd type="triangle" w="lg" len="lg"/>
            </a:ln>
          </p:spPr>
        </p:cxnSp>
        <p:cxnSp>
          <p:nvCxnSpPr>
            <p:cNvPr id="52237" name="AutoShape 11"/>
            <p:cNvCxnSpPr>
              <a:cxnSpLocks noChangeShapeType="1"/>
              <a:stCxn id="52232" idx="3"/>
              <a:endCxn id="52233" idx="7"/>
            </p:cNvCxnSpPr>
            <p:nvPr/>
          </p:nvCxnSpPr>
          <p:spPr bwMode="auto">
            <a:xfrm flipH="1">
              <a:off x="4495" y="2356"/>
              <a:ext cx="320" cy="350"/>
            </a:xfrm>
            <a:prstGeom prst="straightConnector1">
              <a:avLst/>
            </a:prstGeom>
            <a:noFill/>
            <a:ln w="28575">
              <a:solidFill>
                <a:schemeClr val="tx1"/>
              </a:solidFill>
              <a:round/>
              <a:headEnd/>
              <a:tailEnd type="triangle" w="lg" len="lg"/>
            </a:ln>
          </p:spPr>
        </p:cxnSp>
        <p:sp>
          <p:nvSpPr>
            <p:cNvPr id="52238" name="Oval 12"/>
            <p:cNvSpPr>
              <a:spLocks noChangeArrowheads="1"/>
            </p:cNvSpPr>
            <p:nvPr/>
          </p:nvSpPr>
          <p:spPr bwMode="auto">
            <a:xfrm>
              <a:off x="3840" y="1414"/>
              <a:ext cx="770" cy="362"/>
            </a:xfrm>
            <a:prstGeom prst="ellipse">
              <a:avLst/>
            </a:prstGeom>
            <a:solidFill>
              <a:srgbClr val="33CC33"/>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C</a:t>
              </a:r>
            </a:p>
          </p:txBody>
        </p:sp>
        <p:sp>
          <p:nvSpPr>
            <p:cNvPr id="52239" name="Oval 13"/>
            <p:cNvSpPr>
              <a:spLocks noChangeArrowheads="1"/>
            </p:cNvSpPr>
            <p:nvPr/>
          </p:nvSpPr>
          <p:spPr bwMode="auto">
            <a:xfrm>
              <a:off x="2976" y="2024"/>
              <a:ext cx="770" cy="362"/>
            </a:xfrm>
            <a:prstGeom prst="ellipse">
              <a:avLst/>
            </a:prstGeom>
            <a:solidFill>
              <a:srgbClr val="FF3300"/>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S</a:t>
              </a:r>
            </a:p>
          </p:txBody>
        </p:sp>
        <p:sp>
          <p:nvSpPr>
            <p:cNvPr id="52240" name="Oval 14"/>
            <p:cNvSpPr>
              <a:spLocks noChangeArrowheads="1"/>
            </p:cNvSpPr>
            <p:nvPr/>
          </p:nvSpPr>
          <p:spPr bwMode="auto">
            <a:xfrm>
              <a:off x="4702" y="2038"/>
              <a:ext cx="770" cy="362"/>
            </a:xfrm>
            <a:prstGeom prst="ellipse">
              <a:avLst/>
            </a:prstGeom>
            <a:solidFill>
              <a:srgbClr val="33CC33"/>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R</a:t>
              </a:r>
            </a:p>
          </p:txBody>
        </p:sp>
        <p:sp>
          <p:nvSpPr>
            <p:cNvPr id="52241" name="Oval 15"/>
            <p:cNvSpPr>
              <a:spLocks noChangeArrowheads="1"/>
            </p:cNvSpPr>
            <p:nvPr/>
          </p:nvSpPr>
          <p:spPr bwMode="auto">
            <a:xfrm>
              <a:off x="3840" y="2662"/>
              <a:ext cx="770" cy="362"/>
            </a:xfrm>
            <a:prstGeom prst="ellipse">
              <a:avLst/>
            </a:prstGeom>
            <a:solidFill>
              <a:srgbClr val="33CC33"/>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W</a:t>
              </a:r>
            </a:p>
          </p:txBody>
        </p:sp>
      </p:grpSp>
      <p:sp>
        <p:nvSpPr>
          <p:cNvPr id="52229" name="Slide Number Placeholder 16"/>
          <p:cNvSpPr>
            <a:spLocks noGrp="1"/>
          </p:cNvSpPr>
          <p:nvPr>
            <p:ph type="sldNum" sz="quarter" idx="12"/>
          </p:nvPr>
        </p:nvSpPr>
        <p:spPr>
          <a:xfrm>
            <a:off x="7010400" y="6553200"/>
            <a:ext cx="2133600" cy="304800"/>
          </a:xfrm>
          <a:noFill/>
        </p:spPr>
        <p:txBody>
          <a:bodyPr/>
          <a:lstStyle/>
          <a:p>
            <a:fld id="{A7E672C7-0764-40DD-A29A-47CC05C4DB0C}" type="slidenum">
              <a:rPr lang="en-US">
                <a:solidFill>
                  <a:srgbClr val="000000"/>
                </a:solidFill>
              </a:rPr>
              <a:pPr/>
              <a:t>7</a:t>
            </a:fld>
            <a:endParaRPr lang="en-US">
              <a:solidFill>
                <a:srgbClr val="000000"/>
              </a:solidFill>
            </a:endParaRPr>
          </a:p>
        </p:txBody>
      </p:sp>
      <p:sp>
        <p:nvSpPr>
          <p:cNvPr id="18" name="Footer Placeholder 17"/>
          <p:cNvSpPr>
            <a:spLocks noGrp="1"/>
          </p:cNvSpPr>
          <p:nvPr>
            <p:ph type="ftr" sz="quarter" idx="11"/>
          </p:nvPr>
        </p:nvSpPr>
        <p:spPr/>
        <p:txBody>
          <a:bodyPr/>
          <a:lstStyle/>
          <a:p>
            <a:r>
              <a:rPr lang="en-US" smtClean="0">
                <a:solidFill>
                  <a:srgbClr val="000000"/>
                </a:solidFill>
              </a:rPr>
              <a:t>CPSC 502, Lecture 9</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Rejection Sampling</a:t>
            </a:r>
          </a:p>
        </p:txBody>
      </p:sp>
      <p:sp>
        <p:nvSpPr>
          <p:cNvPr id="1134595" name="Rectangle 3"/>
          <p:cNvSpPr>
            <a:spLocks noGrp="1" noChangeArrowheads="1"/>
          </p:cNvSpPr>
          <p:nvPr>
            <p:ph type="body" idx="1"/>
          </p:nvPr>
        </p:nvSpPr>
        <p:spPr>
          <a:xfrm>
            <a:off x="457200" y="1600200"/>
            <a:ext cx="5867400" cy="4525963"/>
          </a:xfrm>
        </p:spPr>
        <p:txBody>
          <a:bodyPr/>
          <a:lstStyle/>
          <a:p>
            <a:r>
              <a:rPr lang="en-US" sz="2800" smtClean="0"/>
              <a:t>Let’s say we want P(C)</a:t>
            </a:r>
          </a:p>
          <a:p>
            <a:pPr lvl="1"/>
            <a:r>
              <a:rPr lang="en-US" sz="2400" smtClean="0"/>
              <a:t>No point keeping all samples around</a:t>
            </a:r>
          </a:p>
          <a:p>
            <a:pPr lvl="1"/>
            <a:r>
              <a:rPr lang="en-US" sz="2400" smtClean="0"/>
              <a:t>Just tally counts of C as we go</a:t>
            </a:r>
          </a:p>
          <a:p>
            <a:pPr lvl="2"/>
            <a:endParaRPr lang="en-US" sz="2000" smtClean="0"/>
          </a:p>
          <a:p>
            <a:r>
              <a:rPr lang="en-US" sz="2800" smtClean="0"/>
              <a:t>Let’s say we want </a:t>
            </a:r>
            <a:r>
              <a:rPr lang="en-US" sz="2800" smtClean="0">
                <a:sym typeface="Symbol" pitchFamily="-109" charset="2"/>
              </a:rPr>
              <a:t>P(C| +s</a:t>
            </a:r>
            <a:r>
              <a:rPr lang="en-US" sz="2800" smtClean="0"/>
              <a:t>)</a:t>
            </a:r>
          </a:p>
          <a:p>
            <a:pPr lvl="1"/>
            <a:r>
              <a:rPr lang="en-US" sz="2400" smtClean="0"/>
              <a:t>Same thing: tally C outcomes, but ignore (reject) samples which don’t have S=+s</a:t>
            </a:r>
            <a:endParaRPr lang="en-US" sz="2400" smtClean="0">
              <a:sym typeface="Symbol" pitchFamily="-109" charset="2"/>
            </a:endParaRPr>
          </a:p>
          <a:p>
            <a:pPr lvl="1"/>
            <a:r>
              <a:rPr lang="en-US" sz="2400" smtClean="0">
                <a:sym typeface="Symbol" pitchFamily="-109" charset="2"/>
              </a:rPr>
              <a:t>This is called rejection sampling</a:t>
            </a:r>
          </a:p>
          <a:p>
            <a:pPr lvl="1"/>
            <a:r>
              <a:rPr lang="en-US" sz="2400" smtClean="0">
                <a:sym typeface="Symbol" pitchFamily="-109" charset="2"/>
              </a:rPr>
              <a:t>It is also consistent for conditional probabilities (i.e., correct in the limit)</a:t>
            </a:r>
          </a:p>
        </p:txBody>
      </p:sp>
      <p:sp>
        <p:nvSpPr>
          <p:cNvPr id="53252" name="Text Box 4"/>
          <p:cNvSpPr txBox="1">
            <a:spLocks noChangeArrowheads="1"/>
          </p:cNvSpPr>
          <p:nvPr/>
        </p:nvSpPr>
        <p:spPr bwMode="auto">
          <a:xfrm>
            <a:off x="5867400" y="3657600"/>
            <a:ext cx="2895600" cy="1631950"/>
          </a:xfrm>
          <a:prstGeom prst="rect">
            <a:avLst/>
          </a:prstGeom>
          <a:noFill/>
          <a:ln w="9525">
            <a:noFill/>
            <a:miter lim="800000"/>
            <a:headEnd/>
            <a:tailEnd/>
          </a:ln>
        </p:spPr>
        <p:txBody>
          <a:bodyPr>
            <a:spAutoFit/>
          </a:bodyPr>
          <a:lstStyle/>
          <a:p>
            <a:pPr lvl="1">
              <a:buFont typeface="Wingdings" pitchFamily="-109" charset="2"/>
              <a:buNone/>
            </a:pPr>
            <a:r>
              <a:rPr lang="en-US" sz="2000">
                <a:solidFill>
                  <a:srgbClr val="000000"/>
                </a:solidFill>
                <a:latin typeface="Arial" charset="0"/>
                <a:ea typeface="ＭＳ Ｐゴシック" pitchFamily="-109" charset="-128"/>
              </a:rPr>
              <a:t>	+c,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s, +r, +w</a:t>
            </a:r>
          </a:p>
          <a:p>
            <a:pPr lvl="1">
              <a:buFont typeface="Wingdings" pitchFamily="-109" charset="2"/>
              <a:buNone/>
            </a:pPr>
            <a:r>
              <a:rPr lang="en-US" sz="2000">
                <a:solidFill>
                  <a:srgbClr val="000000"/>
                </a:solidFill>
                <a:latin typeface="Arial" charset="0"/>
                <a:ea typeface="ＭＳ Ｐゴシック" pitchFamily="-109" charset="-128"/>
              </a:rPr>
              <a:t>	+c, +s, +r, +w</a:t>
            </a:r>
          </a:p>
          <a:p>
            <a:pPr lvl="1">
              <a:buFont typeface="Wingdings" pitchFamily="-109" charset="2"/>
              <a:buNone/>
            </a:pPr>
            <a:r>
              <a:rPr lang="en-US" sz="2000">
                <a:solidFill>
                  <a:srgbClr val="000000"/>
                </a:solidFill>
                <a:latin typeface="Arial" charset="0"/>
                <a:ea typeface="ＭＳ Ｐゴシック" pitchFamily="-109" charset="-128"/>
                <a:sym typeface="Symbol" pitchFamily="-109" charset="2"/>
              </a:rPr>
              <a:t>	-</a:t>
            </a:r>
            <a:r>
              <a:rPr lang="en-US" sz="2000">
                <a:solidFill>
                  <a:srgbClr val="000000"/>
                </a:solidFill>
                <a:latin typeface="Arial" charset="0"/>
                <a:ea typeface="ＭＳ Ｐゴシック" pitchFamily="-109" charset="-128"/>
              </a:rPr>
              <a:t>c, +s, +r,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w</a:t>
            </a:r>
          </a:p>
          <a:p>
            <a:pPr lvl="1">
              <a:buFont typeface="Wingdings" pitchFamily="-109" charset="2"/>
              <a:buNone/>
            </a:pPr>
            <a:r>
              <a:rPr lang="en-US" sz="2000">
                <a:solidFill>
                  <a:srgbClr val="000000"/>
                </a:solidFill>
                <a:latin typeface="Arial" charset="0"/>
                <a:ea typeface="ＭＳ Ｐゴシック" pitchFamily="-109" charset="-128"/>
              </a:rPr>
              <a:t>	+c,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s, +r, +w</a:t>
            </a:r>
          </a:p>
          <a:p>
            <a:pPr lvl="1">
              <a:buFont typeface="Wingdings" pitchFamily="-109" charset="2"/>
              <a:buNone/>
            </a:pPr>
            <a:r>
              <a:rPr lang="en-US" sz="2000">
                <a:solidFill>
                  <a:srgbClr val="000000"/>
                </a:solidFill>
                <a:latin typeface="Arial" charset="0"/>
                <a:ea typeface="ＭＳ Ｐゴシック" pitchFamily="-109" charset="-128"/>
                <a:sym typeface="Symbol" pitchFamily="-109" charset="2"/>
              </a:rPr>
              <a:t>	-</a:t>
            </a:r>
            <a:r>
              <a:rPr lang="en-US" sz="2000">
                <a:solidFill>
                  <a:srgbClr val="000000"/>
                </a:solidFill>
                <a:latin typeface="Arial" charset="0"/>
                <a:ea typeface="ＭＳ Ｐゴシック" pitchFamily="-109" charset="-128"/>
              </a:rPr>
              <a:t>c,  -s,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r, +w</a:t>
            </a:r>
          </a:p>
        </p:txBody>
      </p:sp>
      <p:grpSp>
        <p:nvGrpSpPr>
          <p:cNvPr id="2" name="Group 5"/>
          <p:cNvGrpSpPr>
            <a:grpSpLocks/>
          </p:cNvGrpSpPr>
          <p:nvPr/>
        </p:nvGrpSpPr>
        <p:grpSpPr bwMode="auto">
          <a:xfrm>
            <a:off x="6477000" y="1900238"/>
            <a:ext cx="2133600" cy="1376362"/>
            <a:chOff x="2976" y="1414"/>
            <a:chExt cx="2496" cy="1610"/>
          </a:xfrm>
        </p:grpSpPr>
        <p:sp>
          <p:nvSpPr>
            <p:cNvPr id="53255" name="Oval 6"/>
            <p:cNvSpPr>
              <a:spLocks noChangeArrowheads="1"/>
            </p:cNvSpPr>
            <p:nvPr/>
          </p:nvSpPr>
          <p:spPr bwMode="auto">
            <a:xfrm>
              <a:off x="3840" y="1414"/>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Cloudy</a:t>
              </a:r>
            </a:p>
          </p:txBody>
        </p:sp>
        <p:sp>
          <p:nvSpPr>
            <p:cNvPr id="53256" name="Oval 7"/>
            <p:cNvSpPr>
              <a:spLocks noChangeArrowheads="1"/>
            </p:cNvSpPr>
            <p:nvPr/>
          </p:nvSpPr>
          <p:spPr bwMode="auto">
            <a:xfrm>
              <a:off x="2976" y="2024"/>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Sprinkler</a:t>
              </a:r>
            </a:p>
          </p:txBody>
        </p:sp>
        <p:sp>
          <p:nvSpPr>
            <p:cNvPr id="53257" name="Oval 8"/>
            <p:cNvSpPr>
              <a:spLocks noChangeArrowheads="1"/>
            </p:cNvSpPr>
            <p:nvPr/>
          </p:nvSpPr>
          <p:spPr bwMode="auto">
            <a:xfrm>
              <a:off x="4702" y="2038"/>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Rain</a:t>
              </a:r>
            </a:p>
          </p:txBody>
        </p:sp>
        <p:sp>
          <p:nvSpPr>
            <p:cNvPr id="53258" name="Oval 9"/>
            <p:cNvSpPr>
              <a:spLocks noChangeArrowheads="1"/>
            </p:cNvSpPr>
            <p:nvPr/>
          </p:nvSpPr>
          <p:spPr bwMode="auto">
            <a:xfrm>
              <a:off x="3838" y="2662"/>
              <a:ext cx="770" cy="362"/>
            </a:xfrm>
            <a:prstGeom prst="ellipse">
              <a:avLst/>
            </a:prstGeom>
            <a:solidFill>
              <a:schemeClr val="bg1"/>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WetGrass</a:t>
              </a:r>
            </a:p>
          </p:txBody>
        </p:sp>
        <p:cxnSp>
          <p:nvCxnSpPr>
            <p:cNvPr id="53259" name="AutoShape 10"/>
            <p:cNvCxnSpPr>
              <a:cxnSpLocks noChangeShapeType="1"/>
              <a:stCxn id="53255" idx="5"/>
              <a:endCxn id="53257" idx="1"/>
            </p:cNvCxnSpPr>
            <p:nvPr/>
          </p:nvCxnSpPr>
          <p:spPr bwMode="auto">
            <a:xfrm>
              <a:off x="4497" y="1732"/>
              <a:ext cx="318" cy="350"/>
            </a:xfrm>
            <a:prstGeom prst="straightConnector1">
              <a:avLst/>
            </a:prstGeom>
            <a:noFill/>
            <a:ln w="28575">
              <a:solidFill>
                <a:schemeClr val="tx1"/>
              </a:solidFill>
              <a:round/>
              <a:headEnd/>
              <a:tailEnd type="triangle" w="lg" len="lg"/>
            </a:ln>
          </p:spPr>
        </p:cxnSp>
        <p:cxnSp>
          <p:nvCxnSpPr>
            <p:cNvPr id="53260" name="AutoShape 11"/>
            <p:cNvCxnSpPr>
              <a:cxnSpLocks noChangeShapeType="1"/>
              <a:stCxn id="53255" idx="3"/>
              <a:endCxn id="53256" idx="7"/>
            </p:cNvCxnSpPr>
            <p:nvPr/>
          </p:nvCxnSpPr>
          <p:spPr bwMode="auto">
            <a:xfrm flipH="1">
              <a:off x="3633" y="1732"/>
              <a:ext cx="320" cy="336"/>
            </a:xfrm>
            <a:prstGeom prst="straightConnector1">
              <a:avLst/>
            </a:prstGeom>
            <a:noFill/>
            <a:ln w="28575">
              <a:solidFill>
                <a:schemeClr val="tx1"/>
              </a:solidFill>
              <a:round/>
              <a:headEnd/>
              <a:tailEnd type="triangle" w="lg" len="lg"/>
            </a:ln>
          </p:spPr>
        </p:cxnSp>
        <p:cxnSp>
          <p:nvCxnSpPr>
            <p:cNvPr id="53261" name="AutoShape 12"/>
            <p:cNvCxnSpPr>
              <a:cxnSpLocks noChangeShapeType="1"/>
              <a:stCxn id="53256" idx="5"/>
              <a:endCxn id="53258" idx="1"/>
            </p:cNvCxnSpPr>
            <p:nvPr/>
          </p:nvCxnSpPr>
          <p:spPr bwMode="auto">
            <a:xfrm>
              <a:off x="3633" y="2342"/>
              <a:ext cx="318" cy="364"/>
            </a:xfrm>
            <a:prstGeom prst="straightConnector1">
              <a:avLst/>
            </a:prstGeom>
            <a:noFill/>
            <a:ln w="28575">
              <a:solidFill>
                <a:schemeClr val="tx1"/>
              </a:solidFill>
              <a:round/>
              <a:headEnd/>
              <a:tailEnd type="triangle" w="lg" len="lg"/>
            </a:ln>
          </p:spPr>
        </p:cxnSp>
        <p:cxnSp>
          <p:nvCxnSpPr>
            <p:cNvPr id="53262" name="AutoShape 13"/>
            <p:cNvCxnSpPr>
              <a:cxnSpLocks noChangeShapeType="1"/>
              <a:stCxn id="53257" idx="3"/>
              <a:endCxn id="53258" idx="7"/>
            </p:cNvCxnSpPr>
            <p:nvPr/>
          </p:nvCxnSpPr>
          <p:spPr bwMode="auto">
            <a:xfrm flipH="1">
              <a:off x="4495" y="2356"/>
              <a:ext cx="320" cy="350"/>
            </a:xfrm>
            <a:prstGeom prst="straightConnector1">
              <a:avLst/>
            </a:prstGeom>
            <a:noFill/>
            <a:ln w="28575">
              <a:solidFill>
                <a:schemeClr val="tx1"/>
              </a:solidFill>
              <a:round/>
              <a:headEnd/>
              <a:tailEnd type="triangle" w="lg" len="lg"/>
            </a:ln>
          </p:spPr>
        </p:cxnSp>
        <p:sp>
          <p:nvSpPr>
            <p:cNvPr id="53263" name="Oval 14"/>
            <p:cNvSpPr>
              <a:spLocks noChangeArrowheads="1"/>
            </p:cNvSpPr>
            <p:nvPr/>
          </p:nvSpPr>
          <p:spPr bwMode="auto">
            <a:xfrm>
              <a:off x="3840" y="1414"/>
              <a:ext cx="770" cy="362"/>
            </a:xfrm>
            <a:prstGeom prst="ellipse">
              <a:avLst/>
            </a:prstGeom>
            <a:solidFill>
              <a:srgbClr val="33CC33"/>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C</a:t>
              </a:r>
            </a:p>
          </p:txBody>
        </p:sp>
        <p:sp>
          <p:nvSpPr>
            <p:cNvPr id="53264" name="Oval 15"/>
            <p:cNvSpPr>
              <a:spLocks noChangeArrowheads="1"/>
            </p:cNvSpPr>
            <p:nvPr/>
          </p:nvSpPr>
          <p:spPr bwMode="auto">
            <a:xfrm>
              <a:off x="2976" y="2024"/>
              <a:ext cx="770" cy="362"/>
            </a:xfrm>
            <a:prstGeom prst="ellipse">
              <a:avLst/>
            </a:prstGeom>
            <a:solidFill>
              <a:srgbClr val="FF3300"/>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S</a:t>
              </a:r>
            </a:p>
          </p:txBody>
        </p:sp>
        <p:sp>
          <p:nvSpPr>
            <p:cNvPr id="53265" name="Oval 16"/>
            <p:cNvSpPr>
              <a:spLocks noChangeArrowheads="1"/>
            </p:cNvSpPr>
            <p:nvPr/>
          </p:nvSpPr>
          <p:spPr bwMode="auto">
            <a:xfrm>
              <a:off x="4702" y="2038"/>
              <a:ext cx="770" cy="362"/>
            </a:xfrm>
            <a:prstGeom prst="ellipse">
              <a:avLst/>
            </a:prstGeom>
            <a:solidFill>
              <a:srgbClr val="33CC33"/>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R</a:t>
              </a:r>
            </a:p>
          </p:txBody>
        </p:sp>
        <p:sp>
          <p:nvSpPr>
            <p:cNvPr id="53266" name="Oval 17"/>
            <p:cNvSpPr>
              <a:spLocks noChangeArrowheads="1"/>
            </p:cNvSpPr>
            <p:nvPr/>
          </p:nvSpPr>
          <p:spPr bwMode="auto">
            <a:xfrm>
              <a:off x="3840" y="2662"/>
              <a:ext cx="770" cy="362"/>
            </a:xfrm>
            <a:prstGeom prst="ellipse">
              <a:avLst/>
            </a:prstGeom>
            <a:solidFill>
              <a:srgbClr val="33CC33"/>
            </a:solidFill>
            <a:ln w="28575">
              <a:solidFill>
                <a:schemeClr val="tx1"/>
              </a:solidFill>
              <a:round/>
              <a:headEnd/>
              <a:tailEnd/>
            </a:ln>
          </p:spPr>
          <p:txBody>
            <a:bodyPr wrap="none" anchor="ctr"/>
            <a:lstStyle/>
            <a:p>
              <a:pPr algn="ctr"/>
              <a:r>
                <a:rPr lang="en-US" sz="1200">
                  <a:solidFill>
                    <a:srgbClr val="000000"/>
                  </a:solidFill>
                  <a:latin typeface="Arial" charset="0"/>
                  <a:ea typeface="ＭＳ Ｐゴシック" pitchFamily="-109" charset="-128"/>
                </a:rPr>
                <a:t>W</a:t>
              </a:r>
            </a:p>
          </p:txBody>
        </p:sp>
      </p:grpSp>
      <p:sp>
        <p:nvSpPr>
          <p:cNvPr id="53254" name="Slide Number Placeholder 17"/>
          <p:cNvSpPr>
            <a:spLocks noGrp="1"/>
          </p:cNvSpPr>
          <p:nvPr>
            <p:ph type="sldNum" sz="quarter" idx="12"/>
          </p:nvPr>
        </p:nvSpPr>
        <p:spPr>
          <a:noFill/>
        </p:spPr>
        <p:txBody>
          <a:bodyPr/>
          <a:lstStyle/>
          <a:p>
            <a:fld id="{A367F5D0-4739-4AEE-B21C-AD99A6FF1B75}" type="slidenum">
              <a:rPr lang="en-US">
                <a:solidFill>
                  <a:srgbClr val="000000"/>
                </a:solidFill>
              </a:rPr>
              <a:pPr/>
              <a:t>8</a:t>
            </a:fld>
            <a:endParaRPr lang="en-US">
              <a:solidFill>
                <a:srgbClr val="000000"/>
              </a:solidFill>
            </a:endParaRPr>
          </a:p>
        </p:txBody>
      </p:sp>
      <p:sp>
        <p:nvSpPr>
          <p:cNvPr id="19" name="Footer Placeholder 18"/>
          <p:cNvSpPr>
            <a:spLocks noGrp="1"/>
          </p:cNvSpPr>
          <p:nvPr>
            <p:ph type="ftr" sz="quarter" idx="11"/>
          </p:nvPr>
        </p:nvSpPr>
        <p:spPr/>
        <p:txBody>
          <a:bodyPr/>
          <a:lstStyle/>
          <a:p>
            <a:r>
              <a:rPr lang="en-US" smtClean="0">
                <a:solidFill>
                  <a:srgbClr val="000000"/>
                </a:solidFill>
              </a:rPr>
              <a:t>CPSC 502, Lecture 9</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45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459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4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0"/>
            <a:ext cx="8229600" cy="1143000"/>
          </a:xfrm>
        </p:spPr>
        <p:txBody>
          <a:bodyPr/>
          <a:lstStyle/>
          <a:p>
            <a:r>
              <a:rPr lang="en-US" dirty="0" smtClean="0"/>
              <a:t>Likelihood Weighting</a:t>
            </a:r>
          </a:p>
        </p:txBody>
      </p:sp>
      <p:sp>
        <p:nvSpPr>
          <p:cNvPr id="1136643" name="Rectangle 3"/>
          <p:cNvSpPr>
            <a:spLocks noGrp="1" noChangeArrowheads="1"/>
          </p:cNvSpPr>
          <p:nvPr>
            <p:ph type="body" idx="1"/>
          </p:nvPr>
        </p:nvSpPr>
        <p:spPr>
          <a:xfrm>
            <a:off x="609600" y="1268760"/>
            <a:ext cx="8229600" cy="5029200"/>
          </a:xfrm>
        </p:spPr>
        <p:txBody>
          <a:bodyPr/>
          <a:lstStyle/>
          <a:p>
            <a:pPr>
              <a:lnSpc>
                <a:spcPct val="90000"/>
              </a:lnSpc>
            </a:pPr>
            <a:r>
              <a:rPr lang="en-US" sz="2400" dirty="0" smtClean="0"/>
              <a:t>Problem with rejection sampling:</a:t>
            </a:r>
          </a:p>
          <a:p>
            <a:pPr lvl="1">
              <a:lnSpc>
                <a:spcPct val="90000"/>
              </a:lnSpc>
            </a:pPr>
            <a:r>
              <a:rPr lang="en-US" sz="2000" dirty="0" smtClean="0"/>
              <a:t>If evidence is unlikely, you reject a lot of samples</a:t>
            </a:r>
          </a:p>
          <a:p>
            <a:pPr lvl="1">
              <a:lnSpc>
                <a:spcPct val="90000"/>
              </a:lnSpc>
            </a:pPr>
            <a:r>
              <a:rPr lang="en-US" sz="2000" dirty="0" smtClean="0"/>
              <a:t>You don’t exploit your evidence as you sample</a:t>
            </a:r>
          </a:p>
          <a:p>
            <a:pPr lvl="1">
              <a:lnSpc>
                <a:spcPct val="90000"/>
              </a:lnSpc>
            </a:pPr>
            <a:r>
              <a:rPr lang="en-US" sz="2000" dirty="0" smtClean="0"/>
              <a:t>Consider P(B|+a)</a:t>
            </a:r>
          </a:p>
          <a:p>
            <a:pPr lvl="1">
              <a:lnSpc>
                <a:spcPct val="90000"/>
              </a:lnSpc>
            </a:pPr>
            <a:endParaRPr lang="en-US" sz="2000" dirty="0" smtClean="0"/>
          </a:p>
          <a:p>
            <a:pPr>
              <a:lnSpc>
                <a:spcPct val="90000"/>
              </a:lnSpc>
            </a:pPr>
            <a:endParaRPr lang="en-US" sz="2400" dirty="0" smtClean="0"/>
          </a:p>
          <a:p>
            <a:pPr>
              <a:lnSpc>
                <a:spcPct val="90000"/>
              </a:lnSpc>
            </a:pPr>
            <a:endParaRPr lang="en-US" sz="2400" dirty="0" smtClean="0"/>
          </a:p>
          <a:p>
            <a:pPr>
              <a:lnSpc>
                <a:spcPct val="90000"/>
              </a:lnSpc>
            </a:pPr>
            <a:r>
              <a:rPr lang="en-US" sz="2400" dirty="0" smtClean="0"/>
              <a:t>Idea: fix evidence variables and sample the rest</a:t>
            </a:r>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r>
              <a:rPr lang="en-US" sz="2400" dirty="0" smtClean="0"/>
              <a:t>Problem: sample distribution not consistent!</a:t>
            </a:r>
          </a:p>
          <a:p>
            <a:pPr>
              <a:lnSpc>
                <a:spcPct val="90000"/>
              </a:lnSpc>
            </a:pPr>
            <a:r>
              <a:rPr lang="en-US" sz="2400" dirty="0" smtClean="0"/>
              <a:t>Solution: weight by probability of evidence given parents</a:t>
            </a:r>
          </a:p>
        </p:txBody>
      </p:sp>
      <p:cxnSp>
        <p:nvCxnSpPr>
          <p:cNvPr id="1136645" name="AutoShape 5"/>
          <p:cNvCxnSpPr>
            <a:cxnSpLocks noChangeShapeType="1"/>
            <a:stCxn id="1136646" idx="6"/>
            <a:endCxn id="1136647" idx="2"/>
          </p:cNvCxnSpPr>
          <p:nvPr/>
        </p:nvCxnSpPr>
        <p:spPr bwMode="auto">
          <a:xfrm>
            <a:off x="3827463" y="4832698"/>
            <a:ext cx="958850" cy="0"/>
          </a:xfrm>
          <a:prstGeom prst="straightConnector1">
            <a:avLst/>
          </a:prstGeom>
          <a:noFill/>
          <a:ln w="28575">
            <a:solidFill>
              <a:schemeClr val="tx1"/>
            </a:solidFill>
            <a:round/>
            <a:headEnd/>
            <a:tailEnd type="triangle" w="lg" len="lg"/>
          </a:ln>
        </p:spPr>
      </p:cxnSp>
      <p:sp>
        <p:nvSpPr>
          <p:cNvPr id="1136646" name="Oval 6"/>
          <p:cNvSpPr>
            <a:spLocks noChangeArrowheads="1"/>
          </p:cNvSpPr>
          <p:nvPr/>
        </p:nvSpPr>
        <p:spPr bwMode="auto">
          <a:xfrm>
            <a:off x="2590800" y="454536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Burglary</a:t>
            </a:r>
          </a:p>
        </p:txBody>
      </p:sp>
      <p:sp>
        <p:nvSpPr>
          <p:cNvPr id="1136647" name="Oval 7"/>
          <p:cNvSpPr>
            <a:spLocks noChangeArrowheads="1"/>
          </p:cNvSpPr>
          <p:nvPr/>
        </p:nvSpPr>
        <p:spPr bwMode="auto">
          <a:xfrm>
            <a:off x="4800600" y="4545360"/>
            <a:ext cx="1222375" cy="574675"/>
          </a:xfrm>
          <a:prstGeom prst="ellipse">
            <a:avLst/>
          </a:prstGeom>
          <a:solidFill>
            <a:srgbClr val="33CC33"/>
          </a:solidFill>
          <a:ln w="28575">
            <a:solidFill>
              <a:schemeClr val="tx1"/>
            </a:solidFill>
            <a:round/>
            <a:headEnd/>
            <a:tailEnd/>
          </a:ln>
        </p:spPr>
        <p:txBody>
          <a:bodyPr wrap="none" anchor="ctr"/>
          <a:lstStyle/>
          <a:p>
            <a:pPr algn="ctr" rtl="1"/>
            <a:r>
              <a:rPr lang="en-US" sz="1800">
                <a:solidFill>
                  <a:srgbClr val="000000"/>
                </a:solidFill>
                <a:latin typeface="Arial" charset="0"/>
                <a:ea typeface="ＭＳ Ｐゴシック" pitchFamily="-109" charset="-128"/>
              </a:rPr>
              <a:t>Alarm</a:t>
            </a:r>
          </a:p>
        </p:txBody>
      </p:sp>
      <p:sp>
        <p:nvSpPr>
          <p:cNvPr id="1136649" name="Line 9"/>
          <p:cNvSpPr>
            <a:spLocks noChangeShapeType="1"/>
          </p:cNvSpPr>
          <p:nvPr/>
        </p:nvSpPr>
        <p:spPr bwMode="auto">
          <a:xfrm flipV="1">
            <a:off x="4953000" y="4545360"/>
            <a:ext cx="6096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sp>
        <p:nvSpPr>
          <p:cNvPr id="1136650" name="Line 10"/>
          <p:cNvSpPr>
            <a:spLocks noChangeShapeType="1"/>
          </p:cNvSpPr>
          <p:nvPr/>
        </p:nvSpPr>
        <p:spPr bwMode="auto">
          <a:xfrm flipV="1">
            <a:off x="5334000" y="4621560"/>
            <a:ext cx="533400" cy="457200"/>
          </a:xfrm>
          <a:prstGeom prst="line">
            <a:avLst/>
          </a:prstGeom>
          <a:noFill/>
          <a:ln w="25400">
            <a:solidFill>
              <a:schemeClr val="tx1"/>
            </a:solidFill>
            <a:round/>
            <a:headEnd/>
            <a:tailEnd/>
          </a:ln>
        </p:spPr>
        <p:txBody>
          <a:bodyPr/>
          <a:lstStyle/>
          <a:p>
            <a:endParaRPr lang="en-CA" sz="1800">
              <a:solidFill>
                <a:srgbClr val="000000"/>
              </a:solidFill>
              <a:latin typeface="Arial" charset="0"/>
              <a:ea typeface="ＭＳ Ｐゴシック" pitchFamily="-109" charset="-128"/>
            </a:endParaRPr>
          </a:p>
        </p:txBody>
      </p:sp>
      <p:cxnSp>
        <p:nvCxnSpPr>
          <p:cNvPr id="1136651" name="AutoShape 11"/>
          <p:cNvCxnSpPr>
            <a:cxnSpLocks noChangeShapeType="1"/>
            <a:stCxn id="1136652" idx="6"/>
            <a:endCxn id="1136653" idx="2"/>
          </p:cNvCxnSpPr>
          <p:nvPr/>
        </p:nvCxnSpPr>
        <p:spPr bwMode="auto">
          <a:xfrm>
            <a:off x="3827463" y="3191223"/>
            <a:ext cx="958850" cy="0"/>
          </a:xfrm>
          <a:prstGeom prst="straightConnector1">
            <a:avLst/>
          </a:prstGeom>
          <a:noFill/>
          <a:ln w="28575">
            <a:solidFill>
              <a:schemeClr val="tx1"/>
            </a:solidFill>
            <a:round/>
            <a:headEnd/>
            <a:tailEnd type="triangle" w="lg" len="lg"/>
          </a:ln>
        </p:spPr>
      </p:cxnSp>
      <p:sp>
        <p:nvSpPr>
          <p:cNvPr id="1136652" name="Oval 12"/>
          <p:cNvSpPr>
            <a:spLocks noChangeArrowheads="1"/>
          </p:cNvSpPr>
          <p:nvPr/>
        </p:nvSpPr>
        <p:spPr bwMode="auto">
          <a:xfrm>
            <a:off x="2590800" y="290388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Burglary</a:t>
            </a:r>
          </a:p>
        </p:txBody>
      </p:sp>
      <p:sp>
        <p:nvSpPr>
          <p:cNvPr id="1136653" name="Oval 13"/>
          <p:cNvSpPr>
            <a:spLocks noChangeArrowheads="1"/>
          </p:cNvSpPr>
          <p:nvPr/>
        </p:nvSpPr>
        <p:spPr bwMode="auto">
          <a:xfrm>
            <a:off x="4800600" y="2903885"/>
            <a:ext cx="1222375" cy="574675"/>
          </a:xfrm>
          <a:prstGeom prst="ellipse">
            <a:avLst/>
          </a:prstGeom>
          <a:solidFill>
            <a:schemeClr val="bg1"/>
          </a:solidFill>
          <a:ln w="28575">
            <a:solidFill>
              <a:schemeClr val="tx1"/>
            </a:solidFill>
            <a:round/>
            <a:headEnd/>
            <a:tailEnd/>
          </a:ln>
        </p:spPr>
        <p:txBody>
          <a:bodyPr wrap="none" anchor="ctr"/>
          <a:lstStyle/>
          <a:p>
            <a:pPr algn="ctr" rtl="1"/>
            <a:r>
              <a:rPr lang="en-US" sz="1800">
                <a:solidFill>
                  <a:srgbClr val="000000"/>
                </a:solidFill>
                <a:latin typeface="Arial" charset="0"/>
                <a:ea typeface="ＭＳ Ｐゴシック" pitchFamily="-109" charset="-128"/>
              </a:rPr>
              <a:t>Alarm</a:t>
            </a:r>
          </a:p>
        </p:txBody>
      </p:sp>
      <p:sp>
        <p:nvSpPr>
          <p:cNvPr id="55308" name="Slide Number Placeholder 11"/>
          <p:cNvSpPr>
            <a:spLocks noGrp="1"/>
          </p:cNvSpPr>
          <p:nvPr>
            <p:ph type="sldNum" sz="quarter" idx="12"/>
          </p:nvPr>
        </p:nvSpPr>
        <p:spPr>
          <a:xfrm>
            <a:off x="7010400" y="6381750"/>
            <a:ext cx="2133600" cy="476250"/>
          </a:xfrm>
          <a:noFill/>
        </p:spPr>
        <p:txBody>
          <a:bodyPr/>
          <a:lstStyle/>
          <a:p>
            <a:fld id="{28CAE61A-ABB0-49F3-87EF-366F9F1052B6}" type="slidenum">
              <a:rPr lang="en-US">
                <a:solidFill>
                  <a:srgbClr val="000000"/>
                </a:solidFill>
              </a:rPr>
              <a:pPr/>
              <a:t>9</a:t>
            </a:fld>
            <a:endParaRPr lang="en-US">
              <a:solidFill>
                <a:srgbClr val="000000"/>
              </a:solidFill>
            </a:endParaRPr>
          </a:p>
        </p:txBody>
      </p:sp>
      <p:sp>
        <p:nvSpPr>
          <p:cNvPr id="13" name="Text Box 4"/>
          <p:cNvSpPr txBox="1">
            <a:spLocks noChangeArrowheads="1"/>
          </p:cNvSpPr>
          <p:nvPr/>
        </p:nvSpPr>
        <p:spPr bwMode="auto">
          <a:xfrm>
            <a:off x="7162800" y="2106960"/>
            <a:ext cx="1981200" cy="1631950"/>
          </a:xfrm>
          <a:prstGeom prst="rect">
            <a:avLst/>
          </a:prstGeom>
          <a:noFill/>
          <a:ln w="9525">
            <a:noFill/>
            <a:miter lim="800000"/>
            <a:headEnd/>
            <a:tailEnd/>
          </a:ln>
        </p:spPr>
        <p:txBody>
          <a:bodyPr>
            <a:spAutoFit/>
          </a:bodyPr>
          <a:lstStyle/>
          <a:p>
            <a:pPr lvl="1">
              <a:buFont typeface="Wingdings" pitchFamily="-109" charset="2"/>
              <a:buNone/>
            </a:pPr>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buFont typeface="Wingdings" pitchFamily="-109" charset="2"/>
              <a:buNone/>
            </a:pPr>
            <a:r>
              <a:rPr lang="en-US" sz="2000">
                <a:solidFill>
                  <a:srgbClr val="000000"/>
                </a:solidFill>
                <a:latin typeface="Arial" charset="0"/>
                <a:ea typeface="ＭＳ Ｐゴシック" pitchFamily="-109" charset="-128"/>
              </a:rPr>
              <a:t>+b, +a</a:t>
            </a:r>
          </a:p>
        </p:txBody>
      </p:sp>
      <p:sp>
        <p:nvSpPr>
          <p:cNvPr id="14" name="Text Box 4"/>
          <p:cNvSpPr txBox="1">
            <a:spLocks noChangeArrowheads="1"/>
          </p:cNvSpPr>
          <p:nvPr/>
        </p:nvSpPr>
        <p:spPr bwMode="auto">
          <a:xfrm>
            <a:off x="7162800" y="4088160"/>
            <a:ext cx="1981200" cy="1631950"/>
          </a:xfrm>
          <a:prstGeom prst="rect">
            <a:avLst/>
          </a:prstGeom>
          <a:noFill/>
          <a:ln w="9525">
            <a:noFill/>
            <a:miter lim="800000"/>
            <a:headEnd/>
            <a:tailEnd/>
          </a:ln>
        </p:spPr>
        <p:txBody>
          <a:bodyPr>
            <a:spAutoFit/>
          </a:bodyPr>
          <a:lstStyle/>
          <a:p>
            <a:pPr lvl="1">
              <a:buFont typeface="Wingdings" pitchFamily="-109" charset="2"/>
              <a:buNone/>
            </a:pPr>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r>
              <a:rPr lang="en-US" sz="2000">
                <a:solidFill>
                  <a:srgbClr val="000000"/>
                </a:solidFill>
                <a:latin typeface="Arial" charset="0"/>
                <a:ea typeface="ＭＳ Ｐゴシック" pitchFamily="-109" charset="-128"/>
              </a:rPr>
              <a:t> -b, +a</a:t>
            </a:r>
          </a:p>
          <a:p>
            <a:pPr lvl="1">
              <a:buFont typeface="Wingdings" pitchFamily="-109" charset="2"/>
              <a:buNone/>
            </a:pPr>
            <a:r>
              <a:rPr lang="en-US" sz="2000">
                <a:solidFill>
                  <a:srgbClr val="000000"/>
                </a:solidFill>
                <a:latin typeface="Arial" charset="0"/>
                <a:ea typeface="ＭＳ Ｐゴシック" pitchFamily="-109" charset="-128"/>
              </a:rPr>
              <a:t>+b, +a</a:t>
            </a:r>
          </a:p>
        </p:txBody>
      </p:sp>
      <p:sp>
        <p:nvSpPr>
          <p:cNvPr id="15" name="Footer Placeholder 14"/>
          <p:cNvSpPr>
            <a:spLocks noGrp="1"/>
          </p:cNvSpPr>
          <p:nvPr>
            <p:ph type="ftr" sz="quarter" idx="11"/>
          </p:nvPr>
        </p:nvSpPr>
        <p:spPr>
          <a:xfrm>
            <a:off x="3203848" y="6381750"/>
            <a:ext cx="2895600" cy="476250"/>
          </a:xfrm>
        </p:spPr>
        <p:txBody>
          <a:bodyPr/>
          <a:lstStyle/>
          <a:p>
            <a:r>
              <a:rPr lang="en-US" smtClean="0">
                <a:solidFill>
                  <a:srgbClr val="000000"/>
                </a:solidFill>
              </a:rPr>
              <a:t>CPSC 502, Lecture 9</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66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66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6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664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66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66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66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66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66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3664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36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6" grpId="0" animBg="1"/>
      <p:bldP spid="1136647" grpId="0" animBg="1"/>
      <p:bldP spid="1136649" grpId="0" animBg="1"/>
      <p:bldP spid="1136650" grpId="0" animBg="1"/>
      <p:bldP spid="1136652" grpId="0" animBg="1"/>
      <p:bldP spid="11366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w = 1.0&#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7"/>
  <p:tag name="PICTUREFILESIZE" val="2436"/>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43"/>
  <p:tag name="PICTUREFILESIZE" val="2099"/>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99&#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6"/>
  <p:tag name="PICTUREFILESIZE" val="3520"/>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_{WS}({\bf z},{\bf e}) = \prod_{i= 1}^l P(z_i|\mbox{Parents}(Z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31"/>
  <p:tag name="PICTUREFILESIZE" val="22118"/>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w({\bf z},{\bf e}) = \prod_{i = 1}^m P(e_i | \mbox{Parents}(E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305"/>
  <p:tag name="PICTUREFILESIZE" val="34166"/>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 P({\bf z}, {\bf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89"/>
  <p:tag name="PICTUREFILESIZE" val="6751"/>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_{PS}(x_1\ldots x_n) = \prod_{i=1}^n P(x_i | \mbox{Parents}(X_i))&#10;    = P(x_1\ldots x_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22"/>
  <p:tag name="PICTUREFILESIZE" val="28627"/>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_{PS}(x_1\ldots x_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7"/>
  <p:tag name="PICTUREFILESIZE" val="7289"/>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46913</TotalTime>
  <Words>3714</Words>
  <Application>Microsoft Office PowerPoint</Application>
  <PresentationFormat>On-screen Show (4:3)</PresentationFormat>
  <Paragraphs>930</Paragraphs>
  <Slides>51</Slides>
  <Notes>44</Notes>
  <HiddenSlides>4</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51</vt:i4>
      </vt:variant>
    </vt:vector>
  </HeadingPairs>
  <TitlesOfParts>
    <vt:vector size="56" baseType="lpstr">
      <vt:lpstr>Default Design</vt:lpstr>
      <vt:lpstr>1_dan-berkeley-nlp-v1</vt:lpstr>
      <vt:lpstr>1_Default Design</vt:lpstr>
      <vt:lpstr>2_Default Design</vt:lpstr>
      <vt:lpstr>Equation</vt:lpstr>
      <vt:lpstr>Slide 1</vt:lpstr>
      <vt:lpstr>Today Oct 11</vt:lpstr>
      <vt:lpstr>R&amp;Rsys we'll cover in this course </vt:lpstr>
      <vt:lpstr>Approximate Inference</vt:lpstr>
      <vt:lpstr>Prior Sampling</vt:lpstr>
      <vt:lpstr>Prior Sampling</vt:lpstr>
      <vt:lpstr>Example</vt:lpstr>
      <vt:lpstr>Rejection Sampling</vt:lpstr>
      <vt:lpstr>Likelihood Weighting</vt:lpstr>
      <vt:lpstr>Likelihood Weighting</vt:lpstr>
      <vt:lpstr>Likelihood Weighting</vt:lpstr>
      <vt:lpstr>Likelihood Weighting</vt:lpstr>
      <vt:lpstr>Markov Chain Monte Carlo</vt:lpstr>
      <vt:lpstr>Today Oct 11</vt:lpstr>
      <vt:lpstr>Modelling static Environments</vt:lpstr>
      <vt:lpstr>Modeling Evolving Environments: Dynamic Bnets </vt:lpstr>
      <vt:lpstr>Dynamic Bayesian Networks (DBN)‏</vt:lpstr>
      <vt:lpstr>Today Oct 11</vt:lpstr>
      <vt:lpstr>Simplest Possible DBN </vt:lpstr>
      <vt:lpstr>Simplest Possible DBN (cont’)</vt:lpstr>
      <vt:lpstr>Stationary Markov Chain (SMC)</vt:lpstr>
      <vt:lpstr>Stationary Markov-Chain: Example</vt:lpstr>
      <vt:lpstr>Markov-Chain: Inference</vt:lpstr>
      <vt:lpstr>Key problems in NLP</vt:lpstr>
      <vt:lpstr>Impossible to estimate!</vt:lpstr>
      <vt:lpstr>What can we do?</vt:lpstr>
      <vt:lpstr>Estimates for Bigrams</vt:lpstr>
      <vt:lpstr>Today Oct 11</vt:lpstr>
      <vt:lpstr>How can we minimally extend Markov Chains?</vt:lpstr>
      <vt:lpstr>Hidden Markov Model </vt:lpstr>
      <vt:lpstr>Example: Localization for “Pushed around” Robot</vt:lpstr>
      <vt:lpstr>This scenario can be represented as…</vt:lpstr>
      <vt:lpstr>This scenario can be represented as…</vt:lpstr>
      <vt:lpstr>Useful inference in HMMs</vt:lpstr>
      <vt:lpstr>Other HMM Inferences (next time)</vt:lpstr>
      <vt:lpstr>Also Do exercise 6.E (parts on importance sampling and particle filtering are optional) http://www.aispace.org/exercises.shtml   </vt:lpstr>
      <vt:lpstr>Example : Robot Localization</vt:lpstr>
      <vt:lpstr>Robot Localization Sensor and Dynamics Model</vt:lpstr>
      <vt:lpstr>Dynamics Model More Details</vt:lpstr>
      <vt:lpstr>Robot Localization additional sensor</vt:lpstr>
      <vt:lpstr>Slide 41</vt:lpstr>
      <vt:lpstr>Sample scenario to explore in demo</vt:lpstr>
      <vt:lpstr>HMMs have many other applications….</vt:lpstr>
      <vt:lpstr>NEED to explain Filtering </vt:lpstr>
      <vt:lpstr>Slide 45</vt:lpstr>
      <vt:lpstr>Answering Query under Uncertainty</vt:lpstr>
      <vt:lpstr>Lecture Overview</vt:lpstr>
      <vt:lpstr>Sampling a discrete probability distribution</vt:lpstr>
      <vt:lpstr>Answering Query under Uncertainty</vt:lpstr>
      <vt:lpstr>Answering Queries under Uncertainty</vt:lpstr>
      <vt:lpstr>Stationary Markov Chain (SMC)</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833</cp:revision>
  <dcterms:created xsi:type="dcterms:W3CDTF">2000-08-26T02:46:38Z</dcterms:created>
  <dcterms:modified xsi:type="dcterms:W3CDTF">2011-10-12T04:30:21Z</dcterms:modified>
</cp:coreProperties>
</file>