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</p:sldMasterIdLst>
  <p:notesMasterIdLst>
    <p:notesMasterId r:id="rId74"/>
  </p:notesMasterIdLst>
  <p:handoutMasterIdLst>
    <p:handoutMasterId r:id="rId75"/>
  </p:handoutMasterIdLst>
  <p:sldIdLst>
    <p:sldId id="298" r:id="rId3"/>
    <p:sldId id="355" r:id="rId4"/>
    <p:sldId id="758" r:id="rId5"/>
    <p:sldId id="776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86" r:id="rId15"/>
    <p:sldId id="787" r:id="rId16"/>
    <p:sldId id="789" r:id="rId17"/>
    <p:sldId id="790" r:id="rId18"/>
    <p:sldId id="799" r:id="rId19"/>
    <p:sldId id="805" r:id="rId20"/>
    <p:sldId id="803" r:id="rId21"/>
    <p:sldId id="824" r:id="rId22"/>
    <p:sldId id="825" r:id="rId23"/>
    <p:sldId id="814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5" r:id="rId32"/>
    <p:sldId id="818" r:id="rId33"/>
    <p:sldId id="819" r:id="rId34"/>
    <p:sldId id="820" r:id="rId35"/>
    <p:sldId id="826" r:id="rId36"/>
    <p:sldId id="827" r:id="rId37"/>
    <p:sldId id="828" r:id="rId38"/>
    <p:sldId id="829" r:id="rId39"/>
    <p:sldId id="830" r:id="rId40"/>
    <p:sldId id="831" r:id="rId41"/>
    <p:sldId id="832" r:id="rId42"/>
    <p:sldId id="833" r:id="rId43"/>
    <p:sldId id="834" r:id="rId44"/>
    <p:sldId id="835" r:id="rId45"/>
    <p:sldId id="836" r:id="rId46"/>
    <p:sldId id="837" r:id="rId47"/>
    <p:sldId id="838" r:id="rId48"/>
    <p:sldId id="839" r:id="rId49"/>
    <p:sldId id="840" r:id="rId50"/>
    <p:sldId id="804" r:id="rId51"/>
    <p:sldId id="760" r:id="rId52"/>
    <p:sldId id="761" r:id="rId53"/>
    <p:sldId id="762" r:id="rId54"/>
    <p:sldId id="763" r:id="rId55"/>
    <p:sldId id="764" r:id="rId56"/>
    <p:sldId id="766" r:id="rId57"/>
    <p:sldId id="767" r:id="rId58"/>
    <p:sldId id="768" r:id="rId59"/>
    <p:sldId id="769" r:id="rId60"/>
    <p:sldId id="822" r:id="rId61"/>
    <p:sldId id="797" r:id="rId62"/>
    <p:sldId id="800" r:id="rId63"/>
    <p:sldId id="801" r:id="rId64"/>
    <p:sldId id="802" r:id="rId65"/>
    <p:sldId id="628" r:id="rId66"/>
    <p:sldId id="791" r:id="rId67"/>
    <p:sldId id="792" r:id="rId68"/>
    <p:sldId id="793" r:id="rId69"/>
    <p:sldId id="794" r:id="rId70"/>
    <p:sldId id="795" r:id="rId71"/>
    <p:sldId id="796" r:id="rId72"/>
    <p:sldId id="823" r:id="rId7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9966" autoAdjust="0"/>
  </p:normalViewPr>
  <p:slideViewPr>
    <p:cSldViewPr>
      <p:cViewPr>
        <p:scale>
          <a:sx n="70" d="100"/>
          <a:sy n="70" d="100"/>
        </p:scale>
        <p:origin x="-4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A41845-5627-472A-8E2C-9005A8BE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352194F-105A-49C9-9CE2-8A0EF5BE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poole/aibook/html/ArtInt_82.html#elim-ords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DB67B-3823-4E67-B7C3-0CB10EE8AA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8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AA827-3710-4E41-B72B-AE72EAE6700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06900"/>
            <a:ext cx="5124657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original probabilities</a:t>
            </a:r>
          </a:p>
          <a:p>
            <a:pPr eaLnBrk="1" hangingPunct="1"/>
            <a:r>
              <a:rPr lang="en-US" smtClean="0"/>
              <a:t>mixed: you know a cause and an effect</a:t>
            </a:r>
          </a:p>
          <a:p>
            <a:pPr eaLnBrk="1" hangingPunct="1"/>
            <a:r>
              <a:rPr lang="en-US" smtClean="0"/>
              <a:t>introduce probability propagation here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DF542-D73D-473F-8AD4-A800103FBA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F0A9-3984-4A05-B5B8-49240A0506C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D8D7-002B-4348-83CE-9B031DF92C8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6E38E-D5ED-4209-8402-8459CFBB499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2BD4-1E50-4FA1-B331-CA6FE9CF54F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/>
              <a:pPr/>
              <a:t>17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5474F-21DF-4315-85CF-3E3EF0E12BDC}" type="slidenum">
              <a:rPr lang="en-US"/>
              <a:pPr/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B5C4F-8692-4477-96F7-C4F3E7ECB3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09BC8-5799-460D-B6A8-C0A085F42A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smtClean="0"/>
              <a:t>The posterior distribution over one or more variables, conditioned on one or more observed variables can be computed as:</a:t>
            </a:r>
            <a:endParaRPr lang="en-US" sz="3200" smtClean="0"/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3C4C9-658A-4667-AD10-27EC403EA669}" type="slidenum">
              <a:rPr lang="en-US"/>
              <a:pPr/>
              <a:t>22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E0C14-0498-4526-8C28-4C47A780D40A}" type="slidenum">
              <a:rPr lang="en-US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C3112-8F9C-411B-BDDA-9322015CB75C}" type="slidenum">
              <a:rPr lang="en-US"/>
              <a:pPr/>
              <a:t>25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0.9</a:t>
            </a:r>
          </a:p>
          <a:p>
            <a:pPr algn="ctr" eaLnBrk="1" hangingPunct="1"/>
            <a:r>
              <a:rPr lang="en-US" sz="900" smtClean="0"/>
              <a:t>0.8</a:t>
            </a:r>
          </a:p>
          <a:p>
            <a:pPr algn="ctr" eaLnBrk="1" hangingPunct="1"/>
            <a:endParaRPr lang="en-US" sz="900" smtClean="0"/>
          </a:p>
          <a:p>
            <a:pPr algn="ctr" eaLnBrk="1" hangingPunct="1"/>
            <a:r>
              <a:rPr lang="en-US" sz="900" smtClean="0"/>
              <a:t>0.8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0B08E-A564-4271-8BA7-5064A778A55F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0.57</a:t>
            </a:r>
          </a:p>
          <a:p>
            <a:pPr algn="ctr" eaLnBrk="1" hangingPunct="1"/>
            <a:r>
              <a:rPr lang="en-US" sz="900" smtClean="0"/>
              <a:t>0.43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0.46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89F1-2536-444A-9DEB-69D944759281}" type="slidenum">
              <a:rPr lang="en-US"/>
              <a:pPr/>
              <a:t>27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smtClean="0"/>
              <a:t>0.03</a:t>
            </a:r>
          </a:p>
          <a:p>
            <a:pPr algn="ctr" eaLnBrk="1" hangingPunct="1"/>
            <a:r>
              <a:rPr lang="en-US" sz="900" smtClean="0"/>
              <a:t>0.07</a:t>
            </a:r>
          </a:p>
          <a:p>
            <a:pPr algn="ctr" eaLnBrk="1" hangingPunct="1"/>
            <a:r>
              <a:rPr lang="en-US" sz="900" smtClean="0"/>
              <a:t>0.54</a:t>
            </a:r>
          </a:p>
          <a:p>
            <a:pPr algn="ctr" eaLnBrk="1" hangingPunct="1"/>
            <a:r>
              <a:rPr lang="en-US" sz="900" smtClean="0"/>
              <a:t>0.36</a:t>
            </a:r>
          </a:p>
          <a:p>
            <a:pPr algn="ctr" eaLnBrk="1" hangingPunct="1"/>
            <a:r>
              <a:rPr lang="en-US" sz="900" smtClean="0"/>
              <a:t>0.06</a:t>
            </a:r>
          </a:p>
          <a:p>
            <a:pPr algn="ctr" eaLnBrk="1" hangingPunct="1"/>
            <a:r>
              <a:rPr lang="en-US" sz="900" smtClean="0"/>
              <a:t>0.14</a:t>
            </a:r>
          </a:p>
          <a:p>
            <a:pPr algn="ctr" eaLnBrk="1" hangingPunct="1"/>
            <a:r>
              <a:rPr lang="en-US" sz="900" smtClean="0"/>
              <a:t>0.48</a:t>
            </a:r>
          </a:p>
          <a:p>
            <a:pPr algn="ctr" eaLnBrk="1" hangingPunct="1"/>
            <a:r>
              <a:rPr lang="en-US" sz="900" smtClean="0"/>
              <a:t>0.32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4418E-729B-4BD0-A9E6-4E9FEC7F2983}" type="slidenum">
              <a:rPr lang="en-US"/>
              <a:pPr/>
              <a:t>28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0EFF3-02B7-4E7A-9FF9-83A7D6A825FC}" type="slidenum">
              <a:rPr lang="en-US"/>
              <a:pPr/>
              <a:t>29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3ADC6-3C31-47F7-8A24-C6A52DE8A88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/>
              <a:t>R&amp;R Sys  Representation and reasoning Systems</a:t>
            </a:r>
          </a:p>
          <a:p>
            <a:pPr marL="228600" indent="-228600" eaLnBrk="1" hangingPunct="1"/>
            <a:r>
              <a:rPr lang="en-US" dirty="0" smtClean="0"/>
              <a:t>Each cell is a R&amp;R system</a:t>
            </a:r>
          </a:p>
          <a:p>
            <a:pPr marL="228600" indent="-228600" eaLnBrk="1" hangingPunct="1"/>
            <a:r>
              <a:rPr lang="en-US" dirty="0" smtClean="0"/>
              <a:t>STRIPS  actions </a:t>
            </a:r>
            <a:r>
              <a:rPr lang="en-US" dirty="0" err="1" smtClean="0"/>
              <a:t>prec</a:t>
            </a:r>
            <a:endParaRPr lang="en-US" dirty="0" smtClean="0"/>
          </a:p>
          <a:p>
            <a:pPr marL="228600" indent="-228600" eaLnBrk="1" hangingPunct="1"/>
            <a:endParaRPr lang="en-US" dirty="0" smtClean="0"/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SCSP extends the classical CSP by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including both decision variables, that an agent can set, and stochastic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variables that follow a probability distribution and can model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uncer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tain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events beyond the agent’s control. So far, two approaches to solving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have been proposed; backtracking-based procedures that extend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standard methods from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scenario-based methods that solve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by reducing them to a sequence of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en-US" dirty="0" err="1" smtClean="0"/>
              <a:t>onditions</a:t>
            </a:r>
            <a:r>
              <a:rPr lang="en-US" dirty="0" smtClean="0"/>
              <a:t> and effects Stanford Research Institute Problem Solver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13EE-213B-4235-ABA8-72865A4BA2D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1C061-97E6-459F-8875-70587E023F4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1B55B-171A-441B-862A-819ACCC4955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DA3F1-B130-4215-91DE-1B78EA0B67B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Factors that do not involve Z1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Factors that involve Z1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 the example above….</a:t>
            </a:r>
            <a:endParaRPr lang="en-US" sz="1400" baseline="-25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F0D7-7FF6-4671-AB3C-B9ADC2DFC2A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The complexity of the algorithm depends on a measure of complexity of the network. The size of a tabular representation of a factor is exponential in the number of variables in the factor. The </a:t>
            </a:r>
            <a:r>
              <a:rPr lang="en-CA" b="1" dirty="0" err="1" smtClean="0"/>
              <a:t>treewidth</a:t>
            </a:r>
            <a:r>
              <a:rPr lang="en-CA" dirty="0" smtClean="0"/>
              <a:t> of a network, given an elimination ordering, is the maximum number of variables in a factor created by summing out a variable, given the elimination ordering. The </a:t>
            </a:r>
            <a:r>
              <a:rPr lang="en-CA" b="1" dirty="0" err="1" smtClean="0"/>
              <a:t>treewidth</a:t>
            </a:r>
            <a:r>
              <a:rPr lang="en-CA" dirty="0" smtClean="0"/>
              <a:t> of a belief network is the minimum </a:t>
            </a:r>
            <a:r>
              <a:rPr lang="en-CA" dirty="0" err="1" smtClean="0"/>
              <a:t>treewidth</a:t>
            </a:r>
            <a:r>
              <a:rPr lang="en-CA" dirty="0" smtClean="0"/>
              <a:t> over all elimination orderings. The </a:t>
            </a:r>
            <a:r>
              <a:rPr lang="en-CA" dirty="0" err="1" smtClean="0"/>
              <a:t>treewidth</a:t>
            </a:r>
            <a:r>
              <a:rPr lang="en-CA" dirty="0" smtClean="0"/>
              <a:t> depends only on the graph structure and is a measure of the sparseness of the graph. The complexity of VE is exponential in the </a:t>
            </a:r>
            <a:r>
              <a:rPr lang="en-CA" dirty="0" err="1" smtClean="0"/>
              <a:t>treewidth</a:t>
            </a:r>
            <a:r>
              <a:rPr lang="en-CA" dirty="0" smtClean="0"/>
              <a:t> and linear in the number of variables. Finding the elimination ordering with minimum </a:t>
            </a:r>
            <a:r>
              <a:rPr lang="en-CA" dirty="0" err="1" smtClean="0"/>
              <a:t>treewidth</a:t>
            </a:r>
            <a:r>
              <a:rPr lang="en-CA" dirty="0" smtClean="0"/>
              <a:t> is NP-hard, but there is some good </a:t>
            </a:r>
            <a:r>
              <a:rPr lang="en-CA" dirty="0" smtClean="0">
                <a:hlinkClick r:id="rId3"/>
              </a:rPr>
              <a:t>elimination ordering heuristics, as discussed for CSP VE</a:t>
            </a:r>
            <a:r>
              <a:rPr lang="en-CA" dirty="0" smtClean="0"/>
              <a:t>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0F2E9-CA24-4FB2-866C-3FF2C2A9F9E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9A7AD-FEAD-4D6F-8477-8073C52A907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CD6C0-AA09-4898-B23A-2818ABE4518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195D3-0FA5-41D5-8C84-20532495325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41097-7F8F-44E1-AA32-C6CF9EFBFB3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5B7B7-7EB1-4F8B-A49D-4E424DEED2D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“Representation, reasoning and learning” are “exponential”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71EBC-9F21-49E3-A345-28CB0F9246D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5C2A3-841C-4A5C-B0EF-BA3C3D72432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98C57-6DF2-4284-8F9A-4BD4EA346A1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697B1-D868-4CB0-94F9-490C8290A33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F199A-9329-4573-8D5F-8A9FF342326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B31B7-C0A6-4CDF-9C14-9E1615293B9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99666-3460-4BFD-950C-77EDC01F88B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C1652-43DB-4A5D-946C-21710D89496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00AB6-0819-4D04-9934-51482A8A582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EB6DA-15AF-41ED-BF8F-584A57977DE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Because LW keeps using all the samples that it generates, it is much more efficient that Rejection Sampling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But performance still degrades when number of evidence variables increase</a:t>
            </a:r>
          </a:p>
          <a:p>
            <a:pPr marL="835025" lvl="1" indent="-377825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The more evidence variables, the more samples will have small weight</a:t>
            </a:r>
          </a:p>
          <a:p>
            <a:pPr marL="835025" lvl="1" indent="-377825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If one does not generate enough samples, the weighted estimate will be dominated by the small fraction of sample with substantial weight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One possible approach is to sample some of the variables, while using exact inference to generate the posterior probability for others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flip a </a:t>
            </a:r>
            <a:r>
              <a:rPr lang="en-CA" dirty="0" err="1" smtClean="0"/>
              <a:t>var</a:t>
            </a:r>
            <a:r>
              <a:rPr lang="en-CA" dirty="0" smtClean="0"/>
              <a:t> in a fully instantiated BN you only need to multiply the </a:t>
            </a:r>
            <a:r>
              <a:rPr lang="en-CA" dirty="0" err="1" smtClean="0"/>
              <a:t>prob</a:t>
            </a:r>
            <a:r>
              <a:rPr lang="en-CA" dirty="0" smtClean="0"/>
              <a:t> of the </a:t>
            </a:r>
            <a:r>
              <a:rPr lang="en-CA" dirty="0" err="1" smtClean="0"/>
              <a:t>var</a:t>
            </a:r>
            <a:r>
              <a:rPr lang="en-CA" dirty="0" smtClean="0"/>
              <a:t> given its parents times the </a:t>
            </a:r>
            <a:r>
              <a:rPr lang="en-CA" dirty="0" err="1" smtClean="0"/>
              <a:t>probs</a:t>
            </a:r>
            <a:r>
              <a:rPr lang="en-CA" dirty="0" smtClean="0"/>
              <a:t> of all its children given</a:t>
            </a:r>
            <a:r>
              <a:rPr lang="en-CA" baseline="0" dirty="0" smtClean="0"/>
              <a:t> their parents. Number of multiplication required is equal to the number of children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1353E-DE7E-4F6B-95C5-454FB69AA23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E2AA-AD6E-463E-9A88-541192442AE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41A9E-AE24-44CD-B569-F861E303982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yes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583B-2967-42E9-8B7F-15ED080BF60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5B7B7-7EB1-4F8B-A49D-4E424DEED2D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“Representation, reasoning and learning” are “exponential”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D09C5-E352-4CB6-B38F-49DA2AC4B03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C180-2ACE-4DDC-A54B-450981F47DF3}" type="slidenum">
              <a:rPr lang="en-US"/>
              <a:pPr/>
              <a:t>66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has 2</a:t>
            </a:r>
            <a:r>
              <a:rPr lang="en-US" baseline="30000" smtClean="0"/>
              <a:t>3</a:t>
            </a:r>
            <a:r>
              <a:rPr lang="en-US" smtClean="0"/>
              <a:t> – 1 = 7 independent entries</a:t>
            </a:r>
          </a:p>
          <a:p>
            <a:pPr eaLnBrk="1" hangingPunct="1"/>
            <a:r>
              <a:rPr lang="en-US" smtClean="0"/>
              <a:t>Each is directly caused by the cavity, but neither has a direct effect on the other: Toothache depends on the state of the nerves in the tooth, whereas the probe accuracy depends on the dentist’s skill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FE1-26C4-47E3-945A-89C85FEB2A30}" type="slidenum">
              <a:rPr lang="en-US"/>
              <a:pPr/>
              <a:t>67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i.e for probability distributions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1C162-2903-4A1E-9E0C-F8488C4EE38E}" type="slidenum">
              <a:rPr lang="en-US"/>
              <a:pPr/>
              <a:t>69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61CBE-F1AC-488B-A64D-E8023B388662}" type="slidenum">
              <a:rPr lang="en-US"/>
              <a:pPr/>
              <a:t>70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Much more commonly available than absolute independent assertions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A951-BD98-400E-994B-72F500DA202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793E-0134-477D-86DA-1B20EF097EC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F58A3F-EFA1-483B-8D83-F8D4958F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547DC6-7739-4EEB-A14E-2F28FF4A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7524E-58F1-4EEF-A775-19E9A7673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5670E9-8F8E-45C7-AC75-FEE04FB5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2E717B-3699-436B-A721-EF4A58EE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8A717-4133-4FD7-A2D8-DCCEBA60CA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56B72-4558-488E-80B3-12AD0A1E7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D156D-C2DA-49BA-9BD6-50C7C27DC9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82B19-7C01-41AA-B0FD-C7528594E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51915-ACE4-4D0E-9CF9-A9A965D90A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D84F16-D10E-482D-B414-36A856B82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BDC8D-244C-4DD7-A6C5-5A9E8AF23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50A26-C3DF-46C8-AC8A-E0347AE333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0C9CF-3A9C-42E4-9D5C-CDA3B85B8E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EC509-239A-4D05-805D-57FBDA6928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44E97-D95B-4332-BBFF-6AB3774E5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6B5DC-34AD-4EEE-A71B-45A9E75236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C30923-8918-44C8-BBA2-A0F66771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4F93C9E-179E-4FED-9257-0BD5F3220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57D7D6-4CB7-42FB-AF35-E20E5D80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96B51D-9915-44A9-BBAB-67515378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0BB9F47-404B-4DCA-9054-B874217A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C100DC-ACFA-4036-88B8-DAE061DF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69FE10-DBF5-4E0E-8CD4-9AEFDB294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B6F74B4-3681-4B37-AEDB-61644201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1" r:id="rId13"/>
    <p:sldLayoutId id="214748374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CPSC 502, Lecture 8</a:t>
            </a:r>
            <a:endParaRPr lang="en-US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006A20-77B6-4C75-85FC-7D28717D3286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09" charset="2"/>
        <a:buChar char="§"/>
        <a:defRPr sz="3200">
          <a:solidFill>
            <a:schemeClr val="accent2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109" charset="2"/>
        <a:buChar char="§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09" charset="2"/>
        <a:buChar char="§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7.png"/><Relationship Id="rId5" Type="http://schemas.openxmlformats.org/officeDocument/2006/relationships/tags" Target="../tags/tag11.xml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tags" Target="../tags/tag10.xml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6.xml"/><Relationship Id="rId7" Type="http://schemas.openxmlformats.org/officeDocument/2006/relationships/image" Target="../media/image2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4" Type="http://schemas.openxmlformats.org/officeDocument/2006/relationships/hyperlink" Target="http://www.aispace.org/exercises.s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DA445A-B75B-4898-B85A-F2754651B68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Introduction to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Artificial Intelligence (AI)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</a:t>
            </a:r>
            <a:r>
              <a:rPr lang="en-US" b="1" dirty="0" smtClean="0">
                <a:latin typeface="Arial Unicode MS" pitchFamily="34" charset="-128"/>
              </a:rPr>
              <a:t>cpsc502, </a:t>
            </a:r>
            <a:r>
              <a:rPr lang="en-US" b="1" dirty="0">
                <a:latin typeface="Arial Unicode MS" pitchFamily="34" charset="-128"/>
              </a:rPr>
              <a:t>Lecture </a:t>
            </a:r>
            <a:r>
              <a:rPr lang="en-US" b="1" dirty="0" smtClean="0">
                <a:latin typeface="Arial Unicode MS" pitchFamily="34" charset="-128"/>
              </a:rPr>
              <a:t>8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</a:t>
            </a:r>
            <a:r>
              <a:rPr lang="en-US" sz="2400" b="1" dirty="0" smtClean="0">
                <a:latin typeface="Arial Unicode MS" pitchFamily="34" charset="-128"/>
              </a:rPr>
              <a:t>6, </a:t>
            </a:r>
            <a:r>
              <a:rPr lang="en-US" sz="2400" b="1" dirty="0" smtClean="0">
                <a:latin typeface="Arial Unicode MS" pitchFamily="34" charset="-128"/>
              </a:rPr>
              <a:t>2011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5301208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Slide credit Approx. Inference : S. </a:t>
            </a:r>
            <a:r>
              <a:rPr lang="en-US" sz="2400" dirty="0" err="1" smtClean="0">
                <a:latin typeface="+mj-lt"/>
              </a:rPr>
              <a:t>Thrun</a:t>
            </a:r>
            <a:r>
              <a:rPr lang="en-US" sz="2400" dirty="0" smtClean="0">
                <a:latin typeface="+mj-lt"/>
              </a:rPr>
              <a:t>, P, </a:t>
            </a:r>
            <a:r>
              <a:rPr lang="en-US" sz="2400" dirty="0" err="1" smtClean="0">
                <a:latin typeface="+mj-lt"/>
              </a:rPr>
              <a:t>Norvig</a:t>
            </a:r>
            <a:r>
              <a:rPr lang="en-US" sz="2400" dirty="0" smtClean="0">
                <a:latin typeface="+mj-lt"/>
              </a:rPr>
              <a:t>, D. Klein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25" y="61436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655F841A-9E59-4841-A8CB-FFD4A89A742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 – Inference Types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428750"/>
            <a:ext cx="2130425" cy="4114800"/>
            <a:chOff x="0" y="2000240"/>
            <a:chExt cx="2130288" cy="4114826"/>
          </a:xfrm>
        </p:grpSpPr>
        <p:cxnSp>
          <p:nvCxnSpPr>
            <p:cNvPr id="9256" name="AutoShape 8"/>
            <p:cNvCxnSpPr>
              <a:cxnSpLocks noChangeShapeType="1"/>
              <a:stCxn id="607237" idx="2"/>
              <a:endCxn id="607238" idx="0"/>
            </p:cNvCxnSpPr>
            <p:nvPr/>
          </p:nvCxnSpPr>
          <p:spPr bwMode="auto">
            <a:xfrm rot="5400000">
              <a:off x="93659" y="3376612"/>
              <a:ext cx="885834" cy="21907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0" y="2000240"/>
              <a:ext cx="2130288" cy="4114826"/>
              <a:chOff x="0" y="2000240"/>
              <a:chExt cx="2130288" cy="4114826"/>
            </a:xfrm>
          </p:grpSpPr>
          <p:sp>
            <p:nvSpPr>
              <p:cNvPr id="607236" name="Text Box 4"/>
              <p:cNvSpPr txBox="1">
                <a:spLocks noChangeArrowheads="1"/>
              </p:cNvSpPr>
              <p:nvPr/>
            </p:nvSpPr>
            <p:spPr bwMode="auto">
              <a:xfrm>
                <a:off x="0" y="2000240"/>
                <a:ext cx="2106478" cy="585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+mn-lt"/>
                  </a:rPr>
                  <a:t>Diagnostic</a:t>
                </a:r>
              </a:p>
            </p:txBody>
          </p:sp>
          <p:grpSp>
            <p:nvGrpSpPr>
              <p:cNvPr id="4" name="Group 44"/>
              <p:cNvGrpSpPr>
                <a:grpSpLocks/>
              </p:cNvGrpSpPr>
              <p:nvPr/>
            </p:nvGrpSpPr>
            <p:grpSpPr bwMode="auto">
              <a:xfrm>
                <a:off x="0" y="2643182"/>
                <a:ext cx="1312863" cy="3043256"/>
                <a:chOff x="82550" y="3706810"/>
                <a:chExt cx="1312863" cy="3043256"/>
              </a:xfrm>
            </p:grpSpPr>
            <p:sp>
              <p:nvSpPr>
                <p:cNvPr id="6072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745" y="3706810"/>
                  <a:ext cx="1139752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Burglary</a:t>
                  </a:r>
                </a:p>
              </p:txBody>
            </p:sp>
            <p:sp>
              <p:nvSpPr>
                <p:cNvPr id="6072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2550" y="4992693"/>
                  <a:ext cx="854020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Alarm</a:t>
                  </a:r>
                </a:p>
              </p:txBody>
            </p:sp>
            <p:sp>
              <p:nvSpPr>
                <p:cNvPr id="6072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2550" y="6350014"/>
                  <a:ext cx="1312779" cy="400052"/>
                </a:xfrm>
                <a:prstGeom prst="rect">
                  <a:avLst/>
                </a:prstGeom>
                <a:solidFill>
                  <a:srgbClr val="D2D2D2"/>
                </a:solidFill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+mn-lt"/>
                    </a:rPr>
                    <a:t>JohnCalls</a:t>
                  </a:r>
                  <a:endParaRPr lang="en-US" sz="2000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cxnSp>
              <p:nvCxnSpPr>
                <p:cNvPr id="9265" name="AutoShape 9"/>
                <p:cNvCxnSpPr>
                  <a:cxnSpLocks noChangeShapeType="1"/>
                  <a:stCxn id="607238" idx="2"/>
                  <a:endCxn id="607239" idx="0"/>
                </p:cNvCxnSpPr>
                <p:nvPr/>
              </p:nvCxnSpPr>
              <p:spPr bwMode="auto">
                <a:xfrm rot="16200000" flipH="1">
                  <a:off x="145649" y="5756683"/>
                  <a:ext cx="957272" cy="229394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 type="none" w="sm" len="sm"/>
                  <a:tailEnd type="stealth" w="lg" len="lg"/>
                </a:ln>
              </p:spPr>
            </p:cxnSp>
          </p:grpSp>
          <p:sp>
            <p:nvSpPr>
              <p:cNvPr id="607242" name="Text Box 10"/>
              <p:cNvSpPr txBox="1">
                <a:spLocks noChangeArrowheads="1"/>
              </p:cNvSpPr>
              <p:nvPr/>
            </p:nvSpPr>
            <p:spPr bwMode="auto">
              <a:xfrm>
                <a:off x="285732" y="5715013"/>
                <a:ext cx="1301666" cy="40005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P(J) = 1.0</a:t>
                </a:r>
              </a:p>
            </p:txBody>
          </p:sp>
          <p:sp>
            <p:nvSpPr>
              <p:cNvPr id="607243" name="Text Box 11"/>
              <p:cNvSpPr txBox="1">
                <a:spLocks noChangeArrowheads="1"/>
              </p:cNvSpPr>
              <p:nvPr/>
            </p:nvSpPr>
            <p:spPr bwMode="auto">
              <a:xfrm>
                <a:off x="500031" y="3071810"/>
                <a:ext cx="1630257" cy="70802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P(B) = 0.001</a:t>
                </a:r>
              </a:p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0.016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57625" y="1428750"/>
            <a:ext cx="2840038" cy="3814763"/>
            <a:chOff x="2458" y="1361"/>
            <a:chExt cx="1789" cy="2403"/>
          </a:xfrm>
        </p:grpSpPr>
        <p:sp>
          <p:nvSpPr>
            <p:cNvPr id="607254" name="Text Box 22"/>
            <p:cNvSpPr txBox="1">
              <a:spLocks noChangeArrowheads="1"/>
            </p:cNvSpPr>
            <p:nvPr/>
          </p:nvSpPr>
          <p:spPr bwMode="auto">
            <a:xfrm>
              <a:off x="2863" y="2576"/>
              <a:ext cx="718" cy="252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55" name="Text Box 23"/>
            <p:cNvSpPr txBox="1">
              <a:spLocks noChangeArrowheads="1"/>
            </p:cNvSpPr>
            <p:nvPr/>
          </p:nvSpPr>
          <p:spPr bwMode="auto">
            <a:xfrm>
              <a:off x="3184" y="1991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56" name="Text Box 24"/>
            <p:cNvSpPr txBox="1">
              <a:spLocks noChangeArrowheads="1"/>
            </p:cNvSpPr>
            <p:nvPr/>
          </p:nvSpPr>
          <p:spPr bwMode="auto">
            <a:xfrm>
              <a:off x="3403" y="3251"/>
              <a:ext cx="538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3274" y="2885"/>
              <a:ext cx="420" cy="34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51" name="AutoShape 26"/>
            <p:cNvCxnSpPr>
              <a:cxnSpLocks noChangeShapeType="1"/>
            </p:cNvCxnSpPr>
            <p:nvPr/>
          </p:nvCxnSpPr>
          <p:spPr bwMode="auto">
            <a:xfrm rot="5400000">
              <a:off x="3276" y="2658"/>
              <a:ext cx="996" cy="2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9" name="Text Box 27"/>
            <p:cNvSpPr txBox="1">
              <a:spLocks noChangeArrowheads="1"/>
            </p:cNvSpPr>
            <p:nvPr/>
          </p:nvSpPr>
          <p:spPr bwMode="auto">
            <a:xfrm>
              <a:off x="2863" y="1361"/>
              <a:ext cx="13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000000"/>
                  </a:solidFill>
                  <a:latin typeface="+mn-lt"/>
                </a:rPr>
                <a:t>Intercausal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0" name="Text Box 28"/>
            <p:cNvSpPr txBox="1">
              <a:spLocks noChangeArrowheads="1"/>
            </p:cNvSpPr>
            <p:nvPr/>
          </p:nvSpPr>
          <p:spPr bwMode="auto">
            <a:xfrm>
              <a:off x="3136" y="3512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P(A) = 1.0</a:t>
              </a:r>
            </a:p>
          </p:txBody>
        </p:sp>
        <p:sp>
          <p:nvSpPr>
            <p:cNvPr id="607261" name="Text Box 29"/>
            <p:cNvSpPr txBox="1">
              <a:spLocks noChangeArrowheads="1"/>
            </p:cNvSpPr>
            <p:nvPr/>
          </p:nvSpPr>
          <p:spPr bwMode="auto">
            <a:xfrm>
              <a:off x="2458" y="2891"/>
              <a:ext cx="1027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P(B) = 0.001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0.003</a:t>
              </a:r>
            </a:p>
          </p:txBody>
        </p:sp>
        <p:sp>
          <p:nvSpPr>
            <p:cNvPr id="607262" name="Text Box 30"/>
            <p:cNvSpPr txBox="1">
              <a:spLocks noChangeArrowheads="1"/>
            </p:cNvSpPr>
            <p:nvPr/>
          </p:nvSpPr>
          <p:spPr bwMode="auto">
            <a:xfrm>
              <a:off x="3358" y="1766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P(E) = 1.0</a:t>
              </a:r>
            </a:p>
          </p:txBody>
        </p:sp>
      </p:grp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2214563" y="4572000"/>
            <a:ext cx="1335087" cy="400050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JohnCalls</a:t>
            </a:r>
          </a:p>
        </p:txBody>
      </p:sp>
      <p:cxnSp>
        <p:nvCxnSpPr>
          <p:cNvPr id="9229" name="AutoShape 18"/>
          <p:cNvCxnSpPr>
            <a:cxnSpLocks noChangeShapeType="1"/>
            <a:endCxn id="607248" idx="0"/>
          </p:cNvCxnSpPr>
          <p:nvPr/>
        </p:nvCxnSpPr>
        <p:spPr bwMode="auto">
          <a:xfrm rot="16200000" flipH="1">
            <a:off x="2532857" y="4223544"/>
            <a:ext cx="671512" cy="254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none" w="sm" len="sm"/>
            <a:tailEnd type="stealth" w="lg" len="lg"/>
          </a:ln>
        </p:spPr>
      </p:cxn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214563" y="1428750"/>
            <a:ext cx="5072288" cy="4777267"/>
            <a:chOff x="2214546" y="2000240"/>
            <a:chExt cx="5071208" cy="4777845"/>
          </a:xfrm>
        </p:grpSpPr>
        <p:sp>
          <p:nvSpPr>
            <p:cNvPr id="607245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1990301" cy="585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Predictive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46" name="Text Box 14"/>
            <p:cNvSpPr txBox="1">
              <a:spLocks noChangeArrowheads="1"/>
            </p:cNvSpPr>
            <p:nvPr/>
          </p:nvSpPr>
          <p:spPr bwMode="auto">
            <a:xfrm>
              <a:off x="2331996" y="2709939"/>
              <a:ext cx="1139582" cy="400099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47" name="Text Box 15"/>
            <p:cNvSpPr txBox="1">
              <a:spLocks noChangeArrowheads="1"/>
            </p:cNvSpPr>
            <p:nvPr/>
          </p:nvSpPr>
          <p:spPr bwMode="auto">
            <a:xfrm>
              <a:off x="2428812" y="4072179"/>
              <a:ext cx="853893" cy="400099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44" name="AutoShape 17"/>
            <p:cNvCxnSpPr>
              <a:cxnSpLocks noChangeShapeType="1"/>
              <a:stCxn id="607246" idx="2"/>
              <a:endCxn id="607247" idx="0"/>
            </p:cNvCxnSpPr>
            <p:nvPr/>
          </p:nvCxnSpPr>
          <p:spPr bwMode="auto">
            <a:xfrm rot="5400000">
              <a:off x="2397897" y="3567904"/>
              <a:ext cx="962039" cy="460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1" name="Text Box 19"/>
            <p:cNvSpPr txBox="1">
              <a:spLocks noChangeArrowheads="1"/>
            </p:cNvSpPr>
            <p:nvPr/>
          </p:nvSpPr>
          <p:spPr bwMode="auto">
            <a:xfrm>
              <a:off x="3071613" y="5643995"/>
              <a:ext cx="1587162" cy="7081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P(J) = 0.011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0.66</a:t>
              </a:r>
            </a:p>
          </p:txBody>
        </p:sp>
        <p:sp>
          <p:nvSpPr>
            <p:cNvPr id="607252" name="Text Box 20"/>
            <p:cNvSpPr txBox="1">
              <a:spLocks noChangeArrowheads="1"/>
            </p:cNvSpPr>
            <p:nvPr/>
          </p:nvSpPr>
          <p:spPr bwMode="auto">
            <a:xfrm>
              <a:off x="2865282" y="3067169"/>
              <a:ext cx="1344325" cy="4000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P(B) = 1.0</a:t>
              </a: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4931444" y="6377284"/>
              <a:ext cx="2354310" cy="4008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 smtClean="0">
                  <a:solidFill>
                    <a:schemeClr val="accent6"/>
                  </a:solidFill>
                  <a:latin typeface="+mn-lt"/>
                </a:rPr>
                <a:t>Revised probability</a:t>
              </a:r>
              <a:endParaRPr lang="en-US" sz="200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07200" y="1428750"/>
            <a:ext cx="2336800" cy="3957638"/>
            <a:chOff x="4512" y="1544"/>
            <a:chExt cx="1472" cy="2313"/>
          </a:xfrm>
        </p:grpSpPr>
        <p:sp>
          <p:nvSpPr>
            <p:cNvPr id="607264" name="Text Box 32"/>
            <p:cNvSpPr txBox="1">
              <a:spLocks noChangeArrowheads="1"/>
            </p:cNvSpPr>
            <p:nvPr/>
          </p:nvSpPr>
          <p:spPr bwMode="auto">
            <a:xfrm>
              <a:off x="4769" y="1544"/>
              <a:ext cx="8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Mixed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5" name="Text Box 33"/>
            <p:cNvSpPr txBox="1">
              <a:spLocks noChangeArrowheads="1"/>
            </p:cNvSpPr>
            <p:nvPr/>
          </p:nvSpPr>
          <p:spPr bwMode="auto">
            <a:xfrm>
              <a:off x="4512" y="2024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66" name="Text Box 34"/>
            <p:cNvSpPr txBox="1">
              <a:spLocks noChangeArrowheads="1"/>
            </p:cNvSpPr>
            <p:nvPr/>
          </p:nvSpPr>
          <p:spPr bwMode="auto">
            <a:xfrm>
              <a:off x="4632" y="2720"/>
              <a:ext cx="538" cy="251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sp>
          <p:nvSpPr>
            <p:cNvPr id="607267" name="Text Box 35"/>
            <p:cNvSpPr txBox="1">
              <a:spLocks noChangeArrowheads="1"/>
            </p:cNvSpPr>
            <p:nvPr/>
          </p:nvSpPr>
          <p:spPr bwMode="auto">
            <a:xfrm>
              <a:off x="4524" y="3332"/>
              <a:ext cx="827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JohnCalls</a:t>
              </a:r>
            </a:p>
          </p:txBody>
        </p:sp>
        <p:cxnSp>
          <p:nvCxnSpPr>
            <p:cNvPr id="9236" name="AutoShape 36"/>
            <p:cNvCxnSpPr>
              <a:cxnSpLocks noChangeShapeType="1"/>
              <a:stCxn id="607265" idx="2"/>
              <a:endCxn id="607266" idx="0"/>
            </p:cNvCxnSpPr>
            <p:nvPr/>
          </p:nvCxnSpPr>
          <p:spPr bwMode="auto">
            <a:xfrm rot="5400000">
              <a:off x="4720" y="2457"/>
              <a:ext cx="444" cy="8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37" name="AutoShape 37"/>
            <p:cNvCxnSpPr>
              <a:cxnSpLocks noChangeShapeType="1"/>
              <a:stCxn id="607266" idx="2"/>
              <a:endCxn id="607267" idx="0"/>
            </p:cNvCxnSpPr>
            <p:nvPr/>
          </p:nvCxnSpPr>
          <p:spPr bwMode="auto">
            <a:xfrm rot="16200000" flipH="1">
              <a:off x="4739" y="3134"/>
              <a:ext cx="360" cy="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70" name="Text Box 38"/>
            <p:cNvSpPr txBox="1">
              <a:spLocks noChangeArrowheads="1"/>
            </p:cNvSpPr>
            <p:nvPr/>
          </p:nvSpPr>
          <p:spPr bwMode="auto">
            <a:xfrm>
              <a:off x="4872" y="3605"/>
              <a:ext cx="87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P(M) = 1.0</a:t>
              </a:r>
            </a:p>
          </p:txBody>
        </p:sp>
        <p:sp>
          <p:nvSpPr>
            <p:cNvPr id="607271" name="Text Box 39"/>
            <p:cNvSpPr txBox="1">
              <a:spLocks noChangeArrowheads="1"/>
            </p:cNvSpPr>
            <p:nvPr/>
          </p:nvSpPr>
          <p:spPr bwMode="auto">
            <a:xfrm>
              <a:off x="5022" y="2258"/>
              <a:ext cx="962" cy="2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</a:t>
              </a:r>
              <a:r>
                <a:rPr lang="en-US" sz="200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</a:t>
              </a:r>
              <a:r>
                <a:rPr lang="en-US" sz="2000">
                  <a:solidFill>
                    <a:srgbClr val="000000"/>
                  </a:solidFill>
                  <a:latin typeface="+mn-lt"/>
                </a:rPr>
                <a:t>E) = 1.0</a:t>
              </a:r>
            </a:p>
          </p:txBody>
        </p:sp>
        <p:sp>
          <p:nvSpPr>
            <p:cNvPr id="607272" name="Text Box 40"/>
            <p:cNvSpPr txBox="1">
              <a:spLocks noChangeArrowheads="1"/>
            </p:cNvSpPr>
            <p:nvPr/>
          </p:nvSpPr>
          <p:spPr bwMode="auto">
            <a:xfrm>
              <a:off x="4957" y="2922"/>
              <a:ext cx="1027" cy="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P(A) = 0.003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0.033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2E25B52-5F3F-484D-80E6-6AC7F9B01AA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BNnets: Compactness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4000527" cy="1524004"/>
        </p:xfrm>
        <a:graphic>
          <a:graphicData uri="http://schemas.openxmlformats.org/drawingml/2006/table">
            <a:tbl>
              <a:tblPr/>
              <a:tblGrid>
                <a:gridCol w="516196"/>
                <a:gridCol w="645247"/>
                <a:gridCol w="1442074"/>
                <a:gridCol w="1397010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142875" y="4572000"/>
          <a:ext cx="3429024" cy="1010230"/>
        </p:xfrm>
        <a:graphic>
          <a:graphicData uri="http://schemas.openxmlformats.org/drawingml/2006/table">
            <a:tbl>
              <a:tblPr/>
              <a:tblGrid>
                <a:gridCol w="1143008"/>
                <a:gridCol w="1079106"/>
                <a:gridCol w="1206910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6143625" y="4214813"/>
          <a:ext cx="3000395" cy="1000132"/>
        </p:xfrm>
        <a:graphic>
          <a:graphicData uri="http://schemas.openxmlformats.org/drawingml/2006/table">
            <a:tbl>
              <a:tblPr/>
              <a:tblGrid>
                <a:gridCol w="500066"/>
                <a:gridCol w="1159727"/>
                <a:gridCol w="134060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B0F2393-0ECD-45BF-8533-31582317CF5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BNets: Compactness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428750"/>
            <a:ext cx="87868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In General: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A</a:t>
            </a:r>
            <a:r>
              <a:rPr lang="en-US" sz="16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CPT for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with 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parents has </a:t>
            </a:r>
            <a:r>
              <a:rPr lang="en-US" i="1" kern="0" dirty="0" smtClean="0">
                <a:solidFill>
                  <a:srgbClr val="3333CC"/>
                </a:solidFill>
                <a:latin typeface="Arial Unicode MS"/>
              </a:rPr>
              <a:t>2 </a:t>
            </a:r>
            <a:r>
              <a:rPr lang="en-US" i="1" kern="0" baseline="30000" dirty="0" smtClean="0">
                <a:solidFill>
                  <a:srgbClr val="3333CC"/>
                </a:solidFill>
                <a:latin typeface="Arial Unicode MS"/>
              </a:rPr>
              <a:t>k</a:t>
            </a:r>
            <a:r>
              <a:rPr lang="en-US" dirty="0" smtClean="0">
                <a:latin typeface="+mn-lt"/>
              </a:rPr>
              <a:t>    </a:t>
            </a:r>
            <a:r>
              <a:rPr lang="en-US" sz="2400" dirty="0">
                <a:latin typeface="+mn-lt"/>
              </a:rPr>
              <a:t>rows for the combinations of parent values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Each row requires one number </a:t>
            </a:r>
            <a:r>
              <a:rPr lang="en-US" sz="2400" i="1" kern="0" dirty="0">
                <a:latin typeface="+mn-lt"/>
              </a:rPr>
              <a:t>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 </a:t>
            </a: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i="1" kern="0" dirty="0">
                <a:latin typeface="+mn-lt"/>
              </a:rPr>
              <a:t> = true</a:t>
            </a:r>
            <a:br>
              <a:rPr lang="en-US" sz="2400" i="1" kern="0" dirty="0">
                <a:latin typeface="+mn-lt"/>
              </a:rPr>
            </a:br>
            <a:r>
              <a:rPr lang="en-US" sz="2400" kern="0" dirty="0">
                <a:latin typeface="+mn-lt"/>
              </a:rPr>
              <a:t>(the number for 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dirty="0">
                <a:latin typeface="+mn-lt"/>
              </a:rPr>
              <a:t> = </a:t>
            </a:r>
            <a:r>
              <a:rPr lang="en-US" sz="2400" i="1" kern="0" dirty="0">
                <a:latin typeface="+mn-lt"/>
              </a:rPr>
              <a:t>false</a:t>
            </a:r>
            <a:r>
              <a:rPr lang="en-US" sz="2400" kern="0" dirty="0">
                <a:latin typeface="+mn-lt"/>
              </a:rPr>
              <a:t> is just </a:t>
            </a:r>
            <a:r>
              <a:rPr lang="en-US" sz="2400" i="1" kern="0" dirty="0">
                <a:latin typeface="+mn-lt"/>
              </a:rPr>
              <a:t>1-p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If each </a:t>
            </a:r>
            <a:r>
              <a:rPr lang="en-US" sz="2400" kern="0" dirty="0" smtClean="0">
                <a:latin typeface="+mn-lt"/>
              </a:rPr>
              <a:t>on the </a:t>
            </a:r>
            <a:r>
              <a:rPr lang="en-US" i="1" kern="0" dirty="0" smtClean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kern="0" dirty="0" smtClean="0">
                <a:latin typeface="+mn-lt"/>
              </a:rPr>
              <a:t> variable </a:t>
            </a:r>
            <a:r>
              <a:rPr lang="en-US" sz="2400" kern="0" dirty="0">
                <a:latin typeface="+mn-lt"/>
              </a:rPr>
              <a:t>has no more than 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k</a:t>
            </a:r>
            <a:r>
              <a:rPr lang="en-US" sz="2400" kern="0" dirty="0">
                <a:latin typeface="+mn-lt"/>
              </a:rPr>
              <a:t> parents, the complete network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requires      </a:t>
            </a:r>
            <a:r>
              <a:rPr lang="en-US" i="1" kern="0" dirty="0" smtClean="0">
                <a:solidFill>
                  <a:srgbClr val="3333CC"/>
                </a:solidFill>
                <a:latin typeface="Arial Unicode MS"/>
              </a:rPr>
              <a:t>O(n 2 </a:t>
            </a:r>
            <a:r>
              <a:rPr lang="en-US" i="1" kern="0" baseline="30000" dirty="0" smtClean="0">
                <a:solidFill>
                  <a:srgbClr val="3333CC"/>
                </a:solidFill>
                <a:latin typeface="Arial Unicode MS"/>
              </a:rPr>
              <a:t>k</a:t>
            </a:r>
            <a:r>
              <a:rPr lang="en-US" i="1" kern="0" dirty="0" smtClean="0">
                <a:solidFill>
                  <a:srgbClr val="3333CC"/>
                </a:solidFill>
                <a:latin typeface="Arial Unicode MS"/>
              </a:rPr>
              <a:t>) </a:t>
            </a:r>
            <a:r>
              <a:rPr lang="en-US" sz="2400" kern="0" dirty="0" smtClean="0">
                <a:latin typeface="+mn-lt"/>
              </a:rPr>
              <a:t>numbers</a:t>
            </a: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k&lt;&lt; n</a:t>
            </a:r>
            <a:r>
              <a:rPr lang="en-US" sz="2400" kern="0" dirty="0">
                <a:latin typeface="+mn-lt"/>
              </a:rPr>
              <a:t>, this is a substantial improvement,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numbers required  grow linearly with </a:t>
            </a:r>
            <a:r>
              <a:rPr lang="en-US" i="1" kern="0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kern="0" dirty="0">
                <a:latin typeface="+mn-lt"/>
              </a:rPr>
              <a:t>, vs. </a:t>
            </a:r>
            <a:r>
              <a:rPr lang="en-US" i="1" kern="0" dirty="0" smtClean="0">
                <a:solidFill>
                  <a:schemeClr val="accent2"/>
                </a:solidFill>
                <a:latin typeface="+mn-lt"/>
              </a:rPr>
              <a:t>O(2 </a:t>
            </a:r>
            <a:r>
              <a:rPr lang="en-US" i="1" kern="0" baseline="30000" dirty="0" smtClean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i="1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i="1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for the full joint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" y="1000125"/>
            <a:ext cx="7858125" cy="529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E2B8F8-08CB-413D-9983-D4B053C3DF5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7415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012950" y="963613"/>
            <a:ext cx="14579600" cy="982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B3D533-36A1-4193-B403-C546C8ADBD2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8738" y="871538"/>
            <a:ext cx="9429751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full joint distribution can be defined as the product of conditional distributions: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	</a:t>
            </a:r>
            <a:r>
              <a:rPr lang="en-US" b="1" i="1" dirty="0" smtClean="0"/>
              <a:t>P </a:t>
            </a:r>
            <a:r>
              <a:rPr lang="en-US" i="1" dirty="0" smtClean="0"/>
              <a:t>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= </a:t>
            </a:r>
            <a:r>
              <a:rPr lang="el-GR" sz="4000" i="1" dirty="0" smtClean="0">
                <a:cs typeface="Arial" charset="0"/>
              </a:rPr>
              <a:t>π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= 1</a:t>
            </a:r>
            <a:r>
              <a:rPr lang="en-US" sz="2400" i="1" dirty="0" smtClean="0"/>
              <a:t>  </a:t>
            </a:r>
            <a:r>
              <a:rPr lang="en-US" b="1" i="1" dirty="0" smtClean="0"/>
              <a:t>P</a:t>
            </a:r>
            <a:r>
              <a:rPr lang="en-US" i="1" dirty="0" smtClean="0"/>
              <a:t>(X</a:t>
            </a:r>
            <a:r>
              <a:rPr lang="en-US" i="1" baseline="-25000" dirty="0" smtClean="0"/>
              <a:t>i</a:t>
            </a:r>
            <a:r>
              <a:rPr lang="en-US" i="1" dirty="0" smtClean="0"/>
              <a:t> | X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sz="2400" i="1" dirty="0" smtClean="0">
                <a:latin typeface="Times New Roman"/>
              </a:rPr>
              <a:t>…</a:t>
            </a:r>
            <a:r>
              <a:rPr lang="en-US" sz="2400" i="1" dirty="0" smtClean="0"/>
              <a:t> ,X</a:t>
            </a:r>
            <a:r>
              <a:rPr lang="en-US" sz="2400" i="1" baseline="-25000" dirty="0" smtClean="0"/>
              <a:t>i-1</a:t>
            </a:r>
            <a:r>
              <a:rPr lang="en-US" sz="2400" i="1" dirty="0" smtClean="0"/>
              <a:t>)</a:t>
            </a:r>
            <a:r>
              <a:rPr lang="en-US" sz="1800" dirty="0" smtClean="0"/>
              <a:t>  </a:t>
            </a:r>
            <a:r>
              <a:rPr lang="en-US" sz="2400" dirty="0" smtClean="0">
                <a:solidFill>
                  <a:schemeClr val="accent2"/>
                </a:solidFill>
              </a:rPr>
              <a:t>(chain rule)</a:t>
            </a:r>
            <a:r>
              <a:rPr lang="en-US" sz="1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Simplify according to </a:t>
            </a:r>
            <a:r>
              <a:rPr lang="en-US" dirty="0" err="1" smtClean="0">
                <a:solidFill>
                  <a:schemeClr val="accent6"/>
                </a:solidFill>
              </a:rPr>
              <a:t>marginal&amp;conditional</a:t>
            </a:r>
            <a:r>
              <a:rPr lang="en-US" dirty="0" smtClean="0">
                <a:solidFill>
                  <a:schemeClr val="accent6"/>
                </a:solidFill>
              </a:rPr>
              <a:t> independence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                                    </a:t>
            </a:r>
            <a:endParaRPr lang="en-US" sz="2400" i="1" dirty="0" smtClean="0"/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300037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429000"/>
            <a:ext cx="8424863" cy="2071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Express remaining dependencies as a network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 is a node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For 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, the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conditioning </a:t>
            </a:r>
            <a:r>
              <a:rPr lang="en-US" sz="2400" kern="0" dirty="0" err="1">
                <a:solidFill>
                  <a:schemeClr val="accent6"/>
                </a:solidFill>
                <a:latin typeface="+mn-lt"/>
              </a:rPr>
              <a:t>vars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 are its parents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Associate to each node corresponding conditional probabilities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28688" y="5357813"/>
            <a:ext cx="8458200" cy="1214437"/>
            <a:chOff x="928662" y="5357826"/>
            <a:chExt cx="8458200" cy="121444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928662" y="5572140"/>
              <a:ext cx="84582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929058" y="5357826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E89C59-71C2-4B90-9321-EE575EF4DB4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 (cont’)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071562"/>
            <a:ext cx="8643938" cy="524668"/>
            <a:chOff x="0" y="1142984"/>
            <a:chExt cx="8458200" cy="308614"/>
          </a:xfrm>
        </p:grpSpPr>
        <p:sp>
          <p:nvSpPr>
            <p:cNvPr id="13344" name="Text Box 5"/>
            <p:cNvSpPr txBox="1">
              <a:spLocks noChangeArrowheads="1"/>
            </p:cNvSpPr>
            <p:nvPr/>
          </p:nvSpPr>
          <p:spPr bwMode="auto">
            <a:xfrm>
              <a:off x="2928926" y="1142984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0" y="1174265"/>
              <a:ext cx="8458200" cy="27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988840"/>
            <a:ext cx="8929688" cy="1071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+mn-lt"/>
              </a:rPr>
              <a:t>By construction</a:t>
            </a:r>
            <a:r>
              <a:rPr lang="en-US" kern="0" dirty="0" smtClean="0">
                <a:latin typeface="+mn-lt"/>
              </a:rPr>
              <a:t>: Every </a:t>
            </a:r>
            <a:r>
              <a:rPr lang="en-US" kern="0" dirty="0">
                <a:latin typeface="+mn-lt"/>
              </a:rPr>
              <a:t>node is independent from its non-descendants given it parents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DFC8C1-32B7-4A38-83B5-C16C7BA43AD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Additional Conditional </a:t>
            </a:r>
            <a:r>
              <a:rPr lang="en-US" dirty="0" smtClean="0"/>
              <a:t>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Note that, in 3, X and Y become dependent as soon as I get evidence on Z or on </a:t>
            </a:r>
            <a:r>
              <a:rPr lang="en-US" sz="2000" b="0" i="1">
                <a:latin typeface="Arial Unicode MS" pitchFamily="34" charset="-128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B463AF-6AC4-4CC1-907A-7C9192D459F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122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3 Configuration blocking dependency </a:t>
            </a:r>
            <a:r>
              <a:rPr lang="en-US" sz="2400" smtClean="0"/>
              <a:t>(belief propagation)</a:t>
            </a:r>
            <a:endParaRPr lang="en-US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7188" y="1071563"/>
            <a:ext cx="5857875" cy="2571750"/>
            <a:chOff x="514350" y="1844675"/>
            <a:chExt cx="7351911" cy="3962400"/>
          </a:xfrm>
        </p:grpSpPr>
        <p:sp>
          <p:nvSpPr>
            <p:cNvPr id="3124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5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6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7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8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9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0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1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2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3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4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5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6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7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8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9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0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1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42" name="AutoShape 22"/>
            <p:cNvCxnSpPr>
              <a:cxnSpLocks noChangeShapeType="1"/>
              <a:stCxn id="3125" idx="6"/>
              <a:endCxn id="3128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3" name="AutoShape 23"/>
            <p:cNvCxnSpPr>
              <a:cxnSpLocks noChangeShapeType="1"/>
              <a:endCxn id="3136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4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5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6" name="AutoShape 26"/>
            <p:cNvCxnSpPr>
              <a:cxnSpLocks noChangeShapeType="1"/>
              <a:endCxn id="3137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7" name="AutoShape 27"/>
            <p:cNvCxnSpPr>
              <a:cxnSpLocks noChangeShapeType="1"/>
              <a:endCxn id="3138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8" name="AutoShape 28"/>
            <p:cNvCxnSpPr>
              <a:cxnSpLocks noChangeShapeType="1"/>
              <a:stCxn id="3128" idx="6"/>
              <a:endCxn id="3132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9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0" name="AutoShape 30"/>
            <p:cNvCxnSpPr>
              <a:cxnSpLocks noChangeShapeType="1"/>
              <a:endCxn id="3134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1" name="AutoShape 31"/>
            <p:cNvCxnSpPr>
              <a:cxnSpLocks noChangeShapeType="1"/>
              <a:stCxn id="3133" idx="6"/>
              <a:endCxn id="3140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2" name="AutoShape 32"/>
            <p:cNvCxnSpPr>
              <a:cxnSpLocks noChangeShapeType="1"/>
              <a:stCxn id="3133" idx="2"/>
              <a:endCxn id="3129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3" name="AutoShape 33"/>
            <p:cNvCxnSpPr>
              <a:cxnSpLocks noChangeShapeType="1"/>
              <a:stCxn id="3141" idx="2"/>
              <a:endCxn id="3134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4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3155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3156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3157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58" name="AutoShape 39"/>
            <p:cNvCxnSpPr>
              <a:cxnSpLocks noChangeShapeType="1"/>
              <a:stCxn id="3134" idx="3"/>
              <a:endCxn id="3157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9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60" name="AutoShape 41"/>
            <p:cNvCxnSpPr>
              <a:cxnSpLocks noChangeShapeType="1"/>
              <a:stCxn id="3134" idx="5"/>
              <a:endCxn id="3159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61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3162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3163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6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Representation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Bayesian Networks Exact Inference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Approx. Inference</a:t>
            </a:r>
            <a:endParaRPr lang="en-US" sz="3600" b="1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6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Representation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Exact Inference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Approx. Inference</a:t>
            </a:r>
            <a:endParaRPr lang="en-US" sz="3600" b="1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78825D-113F-4288-9846-106FBF2398D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Bnet Inference: General</a:t>
            </a:r>
          </a:p>
        </p:txBody>
      </p:sp>
      <p:sp>
        <p:nvSpPr>
          <p:cNvPr id="20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56100" y="3141663"/>
          <a:ext cx="3168650" cy="515937"/>
        </p:xfrm>
        <a:graphic>
          <a:graphicData uri="http://schemas.openxmlformats.org/presentationml/2006/ole">
            <p:oleObj spid="_x0000_s904194" name="Equation" r:id="rId4" imgW="1485720" imgH="241200" progId="Equation.3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0" y="4714875"/>
          <a:ext cx="9144000" cy="1050925"/>
        </p:xfrm>
        <a:graphic>
          <a:graphicData uri="http://schemas.openxmlformats.org/presentationml/2006/ole">
            <p:oleObj spid="_x0000_s904195" name="Equation" r:id="rId5" imgW="4851360" imgH="558720" progId="Equation.3">
              <p:embed/>
            </p:oleObj>
          </a:graphicData>
        </a:graphic>
      </p:graphicFrame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3929063" y="3929063"/>
          <a:ext cx="3187700" cy="525462"/>
        </p:xfrm>
        <a:graphic>
          <a:graphicData uri="http://schemas.openxmlformats.org/presentationml/2006/ole">
            <p:oleObj spid="_x0000_s904196" name="Equation" r:id="rId6" imgW="1460160" imgH="241200" progId="Equation.3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643313"/>
            <a:ext cx="4214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We </a:t>
            </a:r>
            <a:r>
              <a:rPr lang="en-US" sz="2400" b="0" kern="0" dirty="0">
                <a:solidFill>
                  <a:schemeClr val="accent2"/>
                </a:solidFill>
                <a:latin typeface="+mn-lt"/>
              </a:rPr>
              <a:t>can actually compute</a:t>
            </a:r>
            <a:r>
              <a:rPr lang="en-US" sz="2400" b="0" kern="0" dirty="0">
                <a:latin typeface="+mn-lt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F93D85-8091-45A2-8D35-1800274FCF8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 we need to compute?</a:t>
            </a:r>
          </a:p>
        </p:txBody>
      </p:sp>
      <p:sp>
        <p:nvSpPr>
          <p:cNvPr id="7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marL="800100" lvl="1" indent="-3429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Remember conditioning and marginalization…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500188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500063" y="2571750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857256"/>
                <a:gridCol w="2500330"/>
              </a:tblGrid>
              <a:tr h="67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L,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72125" y="2857500"/>
            <a:ext cx="3571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i="1" kern="0" dirty="0">
                <a:solidFill>
                  <a:schemeClr val="accent2"/>
                </a:solidFill>
                <a:latin typeface="+mn-lt"/>
              </a:rPr>
              <a:t>Do they have to sum up to one?</a:t>
            </a:r>
          </a:p>
        </p:txBody>
      </p:sp>
      <p:graphicFrame>
        <p:nvGraphicFramePr>
          <p:cNvPr id="12" name="Group 109"/>
          <p:cNvGraphicFramePr>
            <a:graphicFrameLocks noGrp="1"/>
          </p:cNvGraphicFramePr>
          <p:nvPr/>
        </p:nvGraphicFramePr>
        <p:xfrm>
          <a:off x="3071813" y="4714875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857256"/>
                <a:gridCol w="2500330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 |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131DC-2E95-4999-8301-E1AED95A4B7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16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4356100" y="3062288"/>
          <a:ext cx="3654425" cy="595312"/>
        </p:xfrm>
        <a:graphic>
          <a:graphicData uri="http://schemas.openxmlformats.org/presentationml/2006/ole">
            <p:oleObj spid="_x0000_s838658" name="Equation" r:id="rId4" imgW="1485720" imgH="241200" progId="Equation.3">
              <p:embed/>
            </p:oleObj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50" y="3571875"/>
            <a:ext cx="864396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 We </a:t>
            </a:r>
            <a:r>
              <a:rPr lang="en-US" sz="2400" kern="0" dirty="0" smtClean="0">
                <a:latin typeface="+mn-lt"/>
              </a:rPr>
              <a:t>just showed </a:t>
            </a:r>
            <a:r>
              <a:rPr lang="en-US" sz="2400" kern="0" dirty="0">
                <a:latin typeface="+mn-lt"/>
              </a:rPr>
              <a:t>before that what we actually need to compute is </a:t>
            </a:r>
          </a:p>
        </p:txBody>
      </p:sp>
      <p:graphicFrame>
        <p:nvGraphicFramePr>
          <p:cNvPr id="16387" name="Object 22"/>
          <p:cNvGraphicFramePr>
            <a:graphicFrameLocks noChangeAspect="1"/>
          </p:cNvGraphicFramePr>
          <p:nvPr/>
        </p:nvGraphicFramePr>
        <p:xfrm>
          <a:off x="2857500" y="4357688"/>
          <a:ext cx="3571875" cy="588962"/>
        </p:xfrm>
        <a:graphic>
          <a:graphicData uri="http://schemas.openxmlformats.org/presentationml/2006/ole">
            <p:oleObj spid="_x0000_s838659" name="Equation" r:id="rId5" imgW="1460160" imgH="241200" progId="Equation.3">
              <p:embed/>
            </p:oleObj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8625" y="5072063"/>
            <a:ext cx="8424863" cy="10080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 This can be computed in terms of </a:t>
            </a:r>
            <a:r>
              <a:rPr lang="en-US" sz="2400" b="1" dirty="0">
                <a:latin typeface="Arial Unicode MS" pitchFamily="34" charset="-128"/>
              </a:rPr>
              <a:t>operations between factors</a:t>
            </a:r>
            <a:r>
              <a:rPr lang="en-US" sz="2400" dirty="0">
                <a:latin typeface="Arial Unicode MS" pitchFamily="34" charset="-128"/>
              </a:rPr>
              <a:t> (that satisfy the semantics of probability)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A </a:t>
            </a:r>
            <a:r>
              <a:rPr lang="en-US" b="1" smtClean="0"/>
              <a:t>factor</a:t>
            </a:r>
            <a:r>
              <a:rPr lang="en-US" smtClean="0"/>
              <a:t> is a representation of a function from a tuple of random variables into a number.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We will write factor </a:t>
            </a:r>
            <a:r>
              <a:rPr lang="en-US" sz="2400" i="1" smtClean="0"/>
              <a:t>f </a:t>
            </a:r>
            <a:r>
              <a:rPr lang="en-US" sz="2400" smtClean="0"/>
              <a:t> on variables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 ,X</a:t>
            </a:r>
            <a:r>
              <a:rPr lang="en-US" sz="2400" i="1" baseline="-25000" smtClean="0"/>
              <a:t>j</a:t>
            </a:r>
            <a:r>
              <a:rPr lang="en-US" sz="2400" smtClean="0"/>
              <a:t>  as   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A factor denotes one or more (possibly partial) distributions over the given tuple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/>
        </p:nvGraphicFramePr>
        <p:xfrm>
          <a:off x="4991100" y="3500438"/>
          <a:ext cx="4152900" cy="3098483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000500" y="3071813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285750" y="2857500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j-lt"/>
              </a:rPr>
              <a:t>) </a:t>
            </a:r>
            <a:r>
              <a:rPr lang="en-US" sz="2000" i="1" kern="0" baseline="-25000" dirty="0"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P(Z | X,Y)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f(Z,X,Y)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57625" y="3786188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643188" y="4500563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643313" y="5572125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32E300-924D-4F8D-B1DD-9AB656FAA6A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Manipulating Factors: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We can make new factors out of an existing factor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Our first operation:</a:t>
            </a:r>
            <a:r>
              <a:rPr lang="en-US" dirty="0" smtClean="0"/>
              <a:t> we can </a:t>
            </a:r>
            <a:r>
              <a:rPr lang="en-US" i="1" dirty="0" smtClean="0">
                <a:solidFill>
                  <a:schemeClr val="accent6"/>
                </a:solidFill>
              </a:rPr>
              <a:t>assign</a:t>
            </a:r>
            <a:r>
              <a:rPr lang="en-US" dirty="0" smtClean="0"/>
              <a:t> some or all of the variables of a factor.</a:t>
            </a:r>
          </a:p>
        </p:txBody>
      </p:sp>
      <p:graphicFrame>
        <p:nvGraphicFramePr>
          <p:cNvPr id="7" name="Group 150"/>
          <p:cNvGraphicFramePr>
            <a:graphicFrameLocks/>
          </p:cNvGraphicFramePr>
          <p:nvPr/>
        </p:nvGraphicFramePr>
        <p:xfrm>
          <a:off x="785813" y="2643188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29188" y="3143250"/>
            <a:ext cx="4000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What is the result of  assigning   X= t   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0" y="4214813"/>
            <a:ext cx="3000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dirty="0">
                <a:latin typeface="Arial Unicode MS" pitchFamily="34" charset="-128"/>
              </a:rPr>
              <a:t>f(X=</a:t>
            </a:r>
            <a:r>
              <a:rPr lang="en-US" sz="2400" dirty="0" err="1">
                <a:latin typeface="Arial Unicode MS" pitchFamily="34" charset="-128"/>
              </a:rPr>
              <a:t>t,Y,Z</a:t>
            </a:r>
            <a:r>
              <a:rPr lang="en-US" sz="2400" dirty="0">
                <a:latin typeface="Arial Unicode MS" pitchFamily="34" charset="-128"/>
              </a:rPr>
              <a:t>)</a:t>
            </a:r>
            <a:endParaRPr lang="en-US" sz="24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86500" y="5000625"/>
            <a:ext cx="2357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5000"/>
              </a:spcAft>
              <a:defRPr/>
            </a:pPr>
            <a:r>
              <a:rPr lang="en-US" sz="2400" dirty="0">
                <a:latin typeface="+mj-lt"/>
              </a:rPr>
              <a:t>f(X, Y, </a:t>
            </a:r>
            <a:r>
              <a:rPr lang="en-US" sz="2400" dirty="0" smtClean="0">
                <a:latin typeface="+mj-lt"/>
              </a:rPr>
              <a:t>Z)</a:t>
            </a:r>
            <a:r>
              <a:rPr lang="en-US" sz="2400" baseline="-25000" dirty="0" smtClean="0">
                <a:latin typeface="+mj-lt"/>
              </a:rPr>
              <a:t>X </a:t>
            </a:r>
            <a:r>
              <a:rPr lang="en-US" sz="2400" baseline="-25000" dirty="0">
                <a:latin typeface="+mj-lt"/>
              </a:rPr>
              <a:t>= </a:t>
            </a:r>
            <a:r>
              <a:rPr lang="en-US" sz="2400" baseline="-25000" dirty="0" smtClean="0">
                <a:latin typeface="+mj-lt"/>
              </a:rPr>
              <a:t>t</a:t>
            </a:r>
            <a:endParaRPr lang="en-US" sz="1600" baseline="-5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14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2F026D-964F-4DB4-9F47-2D52B92190B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More examples of assignment</a:t>
            </a:r>
          </a:p>
        </p:txBody>
      </p:sp>
      <p:graphicFrame>
        <p:nvGraphicFramePr>
          <p:cNvPr id="670870" name="Group 150"/>
          <p:cNvGraphicFramePr>
            <a:graphicFrameLocks noGrp="1"/>
          </p:cNvGraphicFramePr>
          <p:nvPr>
            <p:ph sz="quarter" idx="2"/>
          </p:nvPr>
        </p:nvGraphicFramePr>
        <p:xfrm>
          <a:off x="428625" y="1000125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69" name="Group 149"/>
          <p:cNvGraphicFramePr>
            <a:graphicFrameLocks noGrp="1"/>
          </p:cNvGraphicFramePr>
          <p:nvPr>
            <p:ph sz="quarter" idx="3"/>
          </p:nvPr>
        </p:nvGraphicFramePr>
        <p:xfrm>
          <a:off x="5000625" y="1500188"/>
          <a:ext cx="3481388" cy="1828800"/>
        </p:xfrm>
        <a:graphic>
          <a:graphicData uri="http://schemas.openxmlformats.org/drawingml/2006/table">
            <a:tbl>
              <a:tblPr/>
              <a:tblGrid>
                <a:gridCol w="1466850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t,Y,Z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68" name="Group 148"/>
          <p:cNvGraphicFramePr>
            <a:graphicFrameLocks noGrp="1"/>
          </p:cNvGraphicFramePr>
          <p:nvPr/>
        </p:nvGraphicFramePr>
        <p:xfrm>
          <a:off x="1258888" y="4797425"/>
          <a:ext cx="2808287" cy="1097280"/>
        </p:xfrm>
        <a:graphic>
          <a:graphicData uri="http://schemas.openxmlformats.org/drawingml/2006/table">
            <a:tbl>
              <a:tblPr/>
              <a:tblGrid>
                <a:gridCol w="1466850"/>
                <a:gridCol w="669925"/>
                <a:gridCol w="671512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72" name="Group 152"/>
          <p:cNvGraphicFramePr>
            <a:graphicFrameLocks noGrp="1"/>
          </p:cNvGraphicFramePr>
          <p:nvPr/>
        </p:nvGraphicFramePr>
        <p:xfrm>
          <a:off x="5364163" y="5013325"/>
          <a:ext cx="3168650" cy="903288"/>
        </p:xfrm>
        <a:graphic>
          <a:graphicData uri="http://schemas.openxmlformats.org/drawingml/2006/table">
            <a:tbl>
              <a:tblPr/>
              <a:tblGrid>
                <a:gridCol w="2173287"/>
                <a:gridCol w="9953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r(X=t,Y=f,Z=f):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1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7F010-63EA-49C0-B9ED-C936FED0407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Summing out a variable example</a:t>
            </a:r>
          </a:p>
        </p:txBody>
      </p:sp>
      <p:graphicFrame>
        <p:nvGraphicFramePr>
          <p:cNvPr id="674819" name="Group 3"/>
          <p:cNvGraphicFramePr>
            <a:graphicFrameLocks noGrp="1"/>
          </p:cNvGraphicFramePr>
          <p:nvPr>
            <p:ph sz="quarter" idx="2"/>
          </p:nvPr>
        </p:nvGraphicFramePr>
        <p:xfrm>
          <a:off x="714348" y="2214554"/>
          <a:ext cx="3591409" cy="3291840"/>
        </p:xfrm>
        <a:graphic>
          <a:graphicData uri="http://schemas.openxmlformats.org/drawingml/2006/table">
            <a:tbl>
              <a:tblPr/>
              <a:tblGrid>
                <a:gridCol w="1224594"/>
                <a:gridCol w="561501"/>
                <a:gridCol w="561491"/>
                <a:gridCol w="558765"/>
                <a:gridCol w="68505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(B,A,C):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4897" name="Group 81"/>
          <p:cNvGraphicFramePr>
            <a:graphicFrameLocks noGrp="1"/>
          </p:cNvGraphicFramePr>
          <p:nvPr>
            <p:ph sz="quarter" idx="3"/>
          </p:nvPr>
        </p:nvGraphicFramePr>
        <p:xfrm>
          <a:off x="5000625" y="2714625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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85813"/>
            <a:ext cx="8659812" cy="15621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Our second operation: we can </a:t>
            </a:r>
            <a:r>
              <a:rPr lang="en-US" b="1" i="1" dirty="0" smtClean="0"/>
              <a:t>sum out</a:t>
            </a:r>
            <a:r>
              <a:rPr lang="en-US" b="1" dirty="0" smtClean="0"/>
              <a:t>  </a:t>
            </a:r>
            <a:r>
              <a:rPr lang="en-US" dirty="0" smtClean="0"/>
              <a:t>a variable, say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 with domain </a:t>
            </a:r>
            <a:r>
              <a:rPr lang="en-US" sz="2400" i="1" dirty="0" smtClean="0"/>
              <a:t>{v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} </a:t>
            </a:r>
            <a:r>
              <a:rPr lang="en-US" dirty="0" smtClean="0"/>
              <a:t>, from factor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, resulting in a factor on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…,X</a:t>
            </a:r>
            <a:r>
              <a:rPr lang="en-US" i="1" baseline="-25000" dirty="0" smtClean="0"/>
              <a:t>j</a:t>
            </a:r>
            <a:r>
              <a:rPr lang="en-US" dirty="0" smtClean="0"/>
              <a:t>  defined by:</a:t>
            </a:r>
          </a:p>
          <a:p>
            <a:pPr marL="0" indent="0" eaLnBrk="1" hangingPunct="1"/>
            <a:endParaRPr lang="en-US" sz="1600" dirty="0" smtClean="0"/>
          </a:p>
        </p:txBody>
      </p:sp>
      <p:graphicFrame>
        <p:nvGraphicFramePr>
          <p:cNvPr id="674943" name="Object 127"/>
          <p:cNvGraphicFramePr>
            <a:graphicFrameLocks noChangeAspect="1"/>
          </p:cNvGraphicFramePr>
          <p:nvPr/>
        </p:nvGraphicFramePr>
        <p:xfrm>
          <a:off x="0" y="5357813"/>
          <a:ext cx="9144000" cy="979487"/>
        </p:xfrm>
        <a:graphic>
          <a:graphicData uri="http://schemas.openxmlformats.org/presentationml/2006/ole">
            <p:oleObj spid="_x0000_s834562" name="Equation" r:id="rId4" imgW="44193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1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DA2901-B336-4874-92A2-21FA06425D5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</a:t>
            </a:r>
          </a:p>
        </p:txBody>
      </p:sp>
      <p:graphicFrame>
        <p:nvGraphicFramePr>
          <p:cNvPr id="678915" name="Group 3"/>
          <p:cNvGraphicFramePr>
            <a:graphicFrameLocks noGrp="1"/>
          </p:cNvGraphicFramePr>
          <p:nvPr/>
        </p:nvGraphicFramePr>
        <p:xfrm>
          <a:off x="4427538" y="2133600"/>
          <a:ext cx="4152900" cy="3291840"/>
        </p:xfrm>
        <a:graphic>
          <a:graphicData uri="http://schemas.openxmlformats.org/drawingml/2006/table">
            <a:tbl>
              <a:tblPr/>
              <a:tblGrid>
                <a:gridCol w="1884362"/>
                <a:gridCol w="492125"/>
                <a:gridCol w="492125"/>
                <a:gridCol w="492125"/>
                <a:gridCol w="79216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×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8993" name="Group 81"/>
          <p:cNvGraphicFramePr>
            <a:graphicFrameLocks noGrp="1"/>
          </p:cNvGraphicFramePr>
          <p:nvPr/>
        </p:nvGraphicFramePr>
        <p:xfrm>
          <a:off x="684213" y="1341438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033" name="Group 121"/>
          <p:cNvGraphicFramePr>
            <a:graphicFrameLocks noGrp="1"/>
          </p:cNvGraphicFramePr>
          <p:nvPr>
            <p:ph sz="half" idx="2"/>
          </p:nvPr>
        </p:nvGraphicFramePr>
        <p:xfrm>
          <a:off x="611188" y="3860800"/>
          <a:ext cx="3527425" cy="2160590"/>
        </p:xfrm>
        <a:graphic>
          <a:graphicData uri="http://schemas.openxmlformats.org/drawingml/2006/table">
            <a:tbl>
              <a:tblPr/>
              <a:tblGrid>
                <a:gridCol w="1485900"/>
                <a:gridCol w="677862"/>
                <a:gridCol w="684213"/>
                <a:gridCol w="67945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9144000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Our third operation: factors can be </a:t>
            </a:r>
            <a:r>
              <a:rPr lang="en-US" b="1" i="1" smtClean="0"/>
              <a:t>multiplied</a:t>
            </a:r>
            <a:r>
              <a:rPr lang="en-US" smtClean="0"/>
              <a:t> 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970B119-E640-4A40-B491-30BC68064AD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factors: Formal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893175" cy="1704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2400" smtClean="0"/>
              <a:t>The  </a:t>
            </a:r>
            <a:r>
              <a:rPr lang="en-US" sz="2400" b="1" smtClean="0"/>
              <a:t>product</a:t>
            </a:r>
            <a:r>
              <a:rPr lang="en-US" sz="2400" smtClean="0"/>
              <a:t> of factor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(A, B) </a:t>
            </a:r>
            <a:r>
              <a:rPr lang="en-US" sz="2400" smtClean="0"/>
              <a:t> and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(B, C)</a:t>
            </a:r>
            <a:r>
              <a:rPr lang="en-US" sz="2400" smtClean="0"/>
              <a:t>, where </a:t>
            </a:r>
            <a:r>
              <a:rPr lang="en-US" sz="2400" i="1" smtClean="0"/>
              <a:t>B </a:t>
            </a:r>
            <a:r>
              <a:rPr lang="en-US" sz="2400" smtClean="0"/>
              <a:t>is the variable in common, is the factor </a:t>
            </a:r>
            <a:r>
              <a:rPr lang="en-US" sz="2400" i="1" smtClean="0"/>
              <a:t>(f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×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)(A, B, C)</a:t>
            </a:r>
            <a:r>
              <a:rPr lang="en-US" sz="2400" smtClean="0"/>
              <a:t> defined by: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28750" y="2790825"/>
          <a:ext cx="6403975" cy="622300"/>
        </p:xfrm>
        <a:graphic>
          <a:graphicData uri="http://schemas.openxmlformats.org/presentationml/2006/ole">
            <p:oleObj spid="_x0000_s836610" name="Equation" r:id="rId4" imgW="2222280" imgH="215640" progId="Equation.3">
              <p:embed/>
            </p:oleObj>
          </a:graphicData>
        </a:graphic>
      </p:graphicFrame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79388" y="3929063"/>
            <a:ext cx="8964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Note1: </a:t>
            </a:r>
            <a:r>
              <a:rPr lang="en-US" sz="2400">
                <a:latin typeface="Arial Unicode MS" pitchFamily="34" charset="-128"/>
              </a:rPr>
              <a:t>it's defined on all 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triples</a:t>
            </a:r>
            <a:r>
              <a:rPr lang="en-US" sz="2400">
                <a:latin typeface="Arial Unicode MS" pitchFamily="34" charset="-128"/>
              </a:rPr>
              <a:t>, obtained by multiplying together the appropriate pair of entries from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1 </a:t>
            </a:r>
            <a:r>
              <a:rPr lang="en-US" sz="2400">
                <a:latin typeface="Arial Unicode MS" pitchFamily="34" charset="-128"/>
              </a:rPr>
              <a:t> and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500063" y="5143500"/>
            <a:ext cx="78930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Note2: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can be sets of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8A9E1C-F75A-4D85-A46F-F89864E9A39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Factors Summary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A factor is a representation of a function from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random variables into a number.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We have defined three operations on factors: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Assigning</a:t>
            </a:r>
            <a:r>
              <a:rPr lang="en-US" dirty="0" smtClean="0"/>
              <a:t> one or more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</a:t>
            </a:r>
            <a:r>
              <a:rPr lang="en-US" sz="2400" dirty="0" smtClean="0"/>
              <a:t> is a factor on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 also written as</a:t>
            </a:r>
            <a:r>
              <a:rPr lang="en-US" sz="2400" i="1" dirty="0" smtClean="0"/>
              <a:t>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baseline="-25000" dirty="0" smtClean="0"/>
              <a:t>=v</a:t>
            </a:r>
            <a:r>
              <a:rPr lang="en-US" sz="2400" i="1" baseline="-50000" dirty="0" smtClean="0"/>
              <a:t>1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baseline="-50000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Summing out</a:t>
            </a:r>
            <a:r>
              <a:rPr lang="en-US" dirty="0" smtClean="0"/>
              <a:t>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(</a:t>
            </a: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dirty="0" smtClean="0"/>
              <a:t> f)(X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..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=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+ … +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Multiplying</a:t>
            </a:r>
            <a:r>
              <a:rPr lang="en-US" dirty="0" smtClean="0"/>
              <a:t> factors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(A, B)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(B, C) = (f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2400" i="1" dirty="0" smtClean="0"/>
              <a:t>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)(A, B, 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5868144" y="2852936"/>
            <a:ext cx="3000375" cy="1785938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EACD220-6798-477A-BD90-CD5AC1E8EC3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R&amp;Rsys</a:t>
            </a:r>
            <a:r>
              <a:rPr lang="en-US" dirty="0" smtClean="0"/>
              <a:t> we'll cover in this course 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47864" y="1268760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369543" cy="4572000"/>
            <a:chOff x="2714625" y="1643063"/>
            <a:chExt cx="3369543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355976" y="2348880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2987824" y="170080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Constraints</a:t>
              </a: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5220072" y="1844824"/>
              <a:ext cx="864096" cy="4320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>
                  <a:solidFill>
                    <a:schemeClr val="accent2"/>
                  </a:solidFill>
                  <a:latin typeface="Arial Unicode MS" pitchFamily="34" charset="-128"/>
                </a:rPr>
                <a:t>SLS</a:t>
              </a:r>
              <a:endParaRPr lang="en-US" sz="24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660232" y="3212976"/>
              <a:ext cx="2016224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031057" cy="3714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940152" y="3573016"/>
              <a:ext cx="230425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Approx.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5940152" y="4005064"/>
              <a:ext cx="266429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Temporal.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7A9B123-C315-4A65-9D6A-69D7420EF44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7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14375"/>
            <a:ext cx="8588375" cy="33623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If we express the joint as a factor,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/>
            <a:r>
              <a:rPr lang="en-US" i="1" smtClean="0"/>
              <a:t>f (Z,  </a:t>
            </a:r>
            <a:r>
              <a:rPr lang="en-US" i="1" smtClean="0">
                <a:solidFill>
                  <a:srgbClr val="008000"/>
                </a:solidFill>
              </a:rPr>
              <a:t>Y</a:t>
            </a:r>
            <a:r>
              <a:rPr lang="en-US" i="1" baseline="-25000" smtClean="0">
                <a:solidFill>
                  <a:srgbClr val="008000"/>
                </a:solidFill>
              </a:rPr>
              <a:t>1</a:t>
            </a:r>
            <a:r>
              <a:rPr lang="en-US" i="1" smtClean="0">
                <a:solidFill>
                  <a:srgbClr val="008000"/>
                </a:solidFill>
              </a:rPr>
              <a:t>…,Y</a:t>
            </a:r>
            <a:r>
              <a:rPr lang="en-US" i="1" baseline="-25000" smtClean="0">
                <a:solidFill>
                  <a:srgbClr val="008000"/>
                </a:solidFill>
              </a:rPr>
              <a:t>j</a:t>
            </a:r>
            <a:r>
              <a:rPr lang="en-US" i="1" baseline="-25000" smtClean="0">
                <a:solidFill>
                  <a:schemeClr val="accent1"/>
                </a:solidFill>
              </a:rPr>
              <a:t> </a:t>
            </a:r>
            <a:r>
              <a:rPr lang="en-US" i="1" smtClean="0"/>
              <a:t>,  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1</a:t>
            </a:r>
            <a:r>
              <a:rPr lang="en-US" i="1" smtClean="0">
                <a:solidFill>
                  <a:schemeClr val="accent2"/>
                </a:solidFill>
              </a:rPr>
              <a:t>…,Z</a:t>
            </a:r>
            <a:r>
              <a:rPr lang="en-US" i="1" baseline="-25000" smtClean="0">
                <a:solidFill>
                  <a:schemeClr val="accent2"/>
                </a:solidFill>
              </a:rPr>
              <a:t>j   </a:t>
            </a:r>
            <a:r>
              <a:rPr lang="en-US" i="1" smtClean="0"/>
              <a:t>)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We can compute </a:t>
            </a:r>
            <a:r>
              <a:rPr lang="en-US" i="1" smtClean="0"/>
              <a:t>P(Z,Y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</a:t>
            </a:r>
            <a:r>
              <a:rPr lang="en-US" i="1" smtClean="0"/>
              <a:t>)</a:t>
            </a:r>
            <a:r>
              <a:rPr lang="en-US" smtClean="0"/>
              <a:t>  by  </a:t>
            </a:r>
            <a:r>
              <a:rPr lang="en-US" sz="3200" smtClean="0"/>
              <a:t>??</a:t>
            </a:r>
            <a:endParaRPr lang="en-US" smtClean="0"/>
          </a:p>
          <a:p>
            <a:pPr marL="400050" lvl="1" indent="0" eaLnBrk="1" hangingPunct="1"/>
            <a:r>
              <a:rPr lang="en-US" sz="2800" b="1" smtClean="0"/>
              <a:t>assigning</a:t>
            </a:r>
            <a:r>
              <a:rPr lang="en-US" sz="2800" smtClean="0"/>
              <a:t> </a:t>
            </a:r>
            <a:r>
              <a:rPr lang="en-US" i="1" smtClean="0"/>
              <a:t>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 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 </a:t>
            </a:r>
          </a:p>
          <a:p>
            <a:pPr marL="400050" lvl="1" indent="0" eaLnBrk="1" hangingPunct="1"/>
            <a:r>
              <a:rPr lang="en-US" sz="2800" smtClean="0"/>
              <a:t>and </a:t>
            </a:r>
            <a:r>
              <a:rPr lang="en-US" sz="2800" b="1" smtClean="0"/>
              <a:t>summing out </a:t>
            </a:r>
            <a:r>
              <a:rPr lang="en-US" sz="2800" smtClean="0"/>
              <a:t>the variables Z</a:t>
            </a:r>
            <a:r>
              <a:rPr lang="en-US" sz="2800" baseline="-25000" smtClean="0"/>
              <a:t>1</a:t>
            </a:r>
            <a:r>
              <a:rPr lang="en-US" sz="2800" smtClean="0"/>
              <a:t>, …,Z</a:t>
            </a:r>
            <a:r>
              <a:rPr lang="en-US" sz="2800" baseline="-25000" smtClean="0"/>
              <a:t>k</a:t>
            </a: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9863" y="4697413"/>
          <a:ext cx="8980487" cy="803275"/>
        </p:xfrm>
        <a:graphic>
          <a:graphicData uri="http://schemas.openxmlformats.org/presentationml/2006/ole">
            <p:oleObj spid="_x0000_s839682" name="Equation" r:id="rId4" imgW="4114800" imgH="368280" progId="Equation.3">
              <p:embed/>
            </p:oleObj>
          </a:graphicData>
        </a:graphic>
      </p:graphicFrame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2700338" y="5734050"/>
            <a:ext cx="3743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54C13-838E-42E9-9CB1-415BE233C06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1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(1)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000375"/>
            <a:ext cx="8588375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We can express the joint factor as a product of factors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626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</a:t>
            </a:r>
            <a:r>
              <a:rPr lang="en-US" b="0" kern="0" dirty="0">
                <a:latin typeface="+mn-lt"/>
              </a:rPr>
              <a:t>Using the </a:t>
            </a:r>
            <a:r>
              <a:rPr lang="en-US" kern="0" dirty="0">
                <a:latin typeface="+mn-lt"/>
              </a:rPr>
              <a:t>chain rule </a:t>
            </a:r>
            <a:r>
              <a:rPr lang="en-US" b="0" kern="0" dirty="0">
                <a:latin typeface="+mn-lt"/>
              </a:rPr>
              <a:t>and the </a:t>
            </a:r>
            <a:r>
              <a:rPr lang="en-US" kern="0" dirty="0">
                <a:latin typeface="+mn-lt"/>
              </a:rPr>
              <a:t>definition of a </a:t>
            </a:r>
            <a:r>
              <a:rPr lang="en-US" kern="0" dirty="0" err="1">
                <a:latin typeface="+mn-lt"/>
              </a:rPr>
              <a:t>Bnet</a:t>
            </a:r>
            <a:r>
              <a:rPr lang="en-US" b="0" kern="0" dirty="0">
                <a:latin typeface="+mn-lt"/>
              </a:rPr>
              <a:t>, we can write </a:t>
            </a:r>
            <a:r>
              <a:rPr lang="en-US" b="0" i="1" kern="0" dirty="0">
                <a:latin typeface="+mn-lt"/>
              </a:rPr>
              <a:t>P(X</a:t>
            </a:r>
            <a:r>
              <a:rPr lang="en-US" b="0" i="1" kern="0" baseline="-25000" dirty="0">
                <a:latin typeface="+mn-lt"/>
              </a:rPr>
              <a:t>1</a:t>
            </a:r>
            <a:r>
              <a:rPr lang="en-US" b="0" i="1" kern="0" dirty="0">
                <a:latin typeface="+mn-lt"/>
              </a:rPr>
              <a:t>, …, </a:t>
            </a:r>
            <a:r>
              <a:rPr lang="en-US" b="0" i="1" kern="0" dirty="0" err="1">
                <a:latin typeface="+mn-lt"/>
              </a:rPr>
              <a:t>X</a:t>
            </a:r>
            <a:r>
              <a:rPr lang="en-US" b="0" i="1" kern="0" baseline="-25000" dirty="0" err="1">
                <a:latin typeface="+mn-lt"/>
              </a:rPr>
              <a:t>n</a:t>
            </a:r>
            <a:r>
              <a:rPr lang="en-US" b="0" i="1" kern="0" dirty="0">
                <a:latin typeface="+mn-lt"/>
              </a:rPr>
              <a:t>)</a:t>
            </a:r>
            <a:r>
              <a:rPr lang="en-US" b="0" kern="0" dirty="0">
                <a:latin typeface="+mn-lt"/>
              </a:rPr>
              <a:t> as</a:t>
            </a:r>
            <a:endParaRPr lang="en-US" sz="2400" b="0" kern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643438" y="1928813"/>
          <a:ext cx="2233612" cy="1000125"/>
        </p:xfrm>
        <a:graphic>
          <a:graphicData uri="http://schemas.openxmlformats.org/presentationml/2006/ole">
            <p:oleObj spid="_x0000_s842754" name="Equation" r:id="rId4" imgW="965160" imgH="431640" progId="Equation.3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072063" y="3714750"/>
          <a:ext cx="2286000" cy="1050925"/>
        </p:xfrm>
        <a:graphic>
          <a:graphicData uri="http://schemas.openxmlformats.org/presentationml/2006/ole">
            <p:oleObj spid="_x0000_s842755" name="Equation" r:id="rId5" imgW="939600" imgH="431640" progId="Equation.3">
              <p:embed/>
            </p:oleObj>
          </a:graphicData>
        </a:graphic>
      </p:graphicFrame>
      <p:graphicFrame>
        <p:nvGraphicFramePr>
          <p:cNvPr id="69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5000625"/>
          <a:ext cx="9144000" cy="1198563"/>
        </p:xfrm>
        <a:graphic>
          <a:graphicData uri="http://schemas.openxmlformats.org/presentationml/2006/ole">
            <p:oleObj spid="_x0000_s842756" name="Equation" r:id="rId6" imgW="3682800" imgH="482400" progId="Equation.3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188" y="3929063"/>
            <a:ext cx="4071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0" i="1" kern="0" dirty="0">
                <a:latin typeface="+mn-lt"/>
              </a:rPr>
              <a:t>f(Z,  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,   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b="0" i="1" kern="0" dirty="0">
                <a:latin typeface="+mn-lt"/>
              </a:rPr>
              <a:t>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3513" y="857250"/>
          <a:ext cx="8980487" cy="803275"/>
        </p:xfrm>
        <a:graphic>
          <a:graphicData uri="http://schemas.openxmlformats.org/presentationml/2006/ole">
            <p:oleObj spid="_x0000_s842757" name="Equation" r:id="rId7" imgW="411480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BD50734-16D9-4C77-A552-D99DEF24CDF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(2)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357563"/>
            <a:ext cx="8569325" cy="314325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Construct a factor for each conditional probability. 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In each factor </a:t>
            </a:r>
            <a:r>
              <a:rPr lang="en-US" smtClean="0">
                <a:solidFill>
                  <a:schemeClr val="accent2"/>
                </a:solidFill>
              </a:rPr>
              <a:t>assign</a:t>
            </a:r>
            <a:r>
              <a:rPr lang="en-US" smtClean="0"/>
              <a:t> the observed variables to their observed values.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Multiply the factors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For each of the other variables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b="1" i="1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i="1" smtClean="0"/>
              <a:t> {Z</a:t>
            </a:r>
            <a:r>
              <a:rPr lang="en-US" i="1" baseline="-25000" smtClean="0"/>
              <a:t>1</a:t>
            </a:r>
            <a:r>
              <a:rPr lang="en-US" i="1" smtClean="0"/>
              <a:t>, …, Z</a:t>
            </a:r>
            <a:r>
              <a:rPr lang="en-US" i="1" baseline="-25000" smtClean="0"/>
              <a:t>k </a:t>
            </a:r>
            <a:r>
              <a:rPr lang="en-US" i="1" smtClean="0"/>
              <a:t>}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sum out</a:t>
            </a:r>
            <a:r>
              <a:rPr lang="en-US" smtClean="0">
                <a:solidFill>
                  <a:srgbClr val="CC0099"/>
                </a:solidFill>
              </a:rPr>
              <a:t>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endParaRPr lang="en-US" smtClean="0"/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357188" y="928688"/>
            <a:ext cx="85010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Arial Unicode MS" pitchFamily="34" charset="-128"/>
              </a:rPr>
              <a:t>Inference in belief networks thus reduces to computing </a:t>
            </a:r>
            <a:r>
              <a:rPr lang="en-US" b="0">
                <a:solidFill>
                  <a:schemeClr val="accent2"/>
                </a:solidFill>
                <a:latin typeface="Arial Unicode MS" pitchFamily="34" charset="-128"/>
              </a:rPr>
              <a:t>“the sums of products….”</a:t>
            </a:r>
            <a:endParaRPr lang="en-US" sz="3600" b="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0" y="1928813"/>
          <a:ext cx="9144000" cy="1198562"/>
        </p:xfrm>
        <a:graphic>
          <a:graphicData uri="http://schemas.openxmlformats.org/presentationml/2006/ole">
            <p:oleObj spid="_x0000_s843778" name="Equation" r:id="rId4" imgW="3682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AA5620-1ECD-43A4-85FC-21EB4434B9D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Key Simplification </a:t>
            </a:r>
            <a:r>
              <a:rPr lang="en-US" sz="4000" dirty="0" smtClean="0"/>
              <a:t>Step</a:t>
            </a:r>
            <a:endParaRPr lang="en-US" sz="40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dirty="0" smtClean="0"/>
              <a:t>P(G,D=t) = </a:t>
            </a:r>
            <a:r>
              <a:rPr lang="en-US" sz="3200" i="1" dirty="0" smtClean="0">
                <a:sym typeface="Symbol" pitchFamily="18" charset="2"/>
              </a:rPr>
              <a:t></a:t>
            </a:r>
            <a:r>
              <a:rPr lang="en-US" sz="3200" i="1" baseline="-25000" dirty="0" smtClean="0"/>
              <a:t>A,B,C,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f(A,G) f(B,A) f(C,G) f(B,C)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636912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) 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4437112"/>
            <a:ext cx="8892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will add to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online slides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 example of 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F9B94-78B2-414B-9B0E-96DE5C4AF69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Another Simplification before starting VE</a:t>
            </a:r>
            <a:endParaRPr lang="en-US" dirty="0" smtClean="0"/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F63669-90A4-472C-A4ED-EED8A0F9CA0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7345362" cy="1057275"/>
          </a:xfrm>
          <a:noFill/>
        </p:spPr>
        <p:txBody>
          <a:bodyPr/>
          <a:lstStyle/>
          <a:p>
            <a:pPr marL="533400" indent="-533400" algn="ctr" eaLnBrk="1" hangingPunct="1"/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buFontTx/>
              <a:buChar char="•"/>
            </a:pP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P(A,B,C,D,E,F,G,H,I)</a:t>
            </a:r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</p:txBody>
      </p:sp>
      <p:pic>
        <p:nvPicPr>
          <p:cNvPr id="12298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76475"/>
            <a:ext cx="13779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8A1C25A-DE28-4D7E-A215-233B4A2F0B6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34620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800" i="1" smtClean="0"/>
              <a:t> 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P(A,B,C,D,E,F,G,H,I)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8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CC0099"/>
                </a:solidFill>
              </a:rPr>
              <a:t>Chain Rule + Conditional Independence: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800" i="1" smtClean="0"/>
          </a:p>
        </p:txBody>
      </p:sp>
      <p:pic>
        <p:nvPicPr>
          <p:cNvPr id="13321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3017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B5DB4C7-F2EA-402C-A3AD-832C6AA1C55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(step1)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7287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600" i="1" smtClean="0"/>
              <a:t> </a:t>
            </a: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Factorized Representation: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 f</a:t>
            </a:r>
            <a:r>
              <a:rPr lang="en-US" sz="1600" i="1" baseline="-25000" smtClean="0">
                <a:solidFill>
                  <a:srgbClr val="CC0099"/>
                </a:solidFill>
              </a:rPr>
              <a:t>2</a:t>
            </a:r>
            <a:r>
              <a:rPr lang="en-US" sz="1600" i="1" smtClean="0">
                <a:solidFill>
                  <a:srgbClr val="CC0099"/>
                </a:solidFill>
              </a:rPr>
              <a:t>(C) f</a:t>
            </a:r>
            <a:r>
              <a:rPr lang="en-US" sz="1600" i="1" baseline="-25000" smtClean="0">
                <a:solidFill>
                  <a:srgbClr val="CC0099"/>
                </a:solidFill>
              </a:rPr>
              <a:t>3</a:t>
            </a:r>
            <a:r>
              <a:rPr lang="en-US" sz="1600" i="1" smtClean="0">
                <a:solidFill>
                  <a:srgbClr val="CC0099"/>
                </a:solidFill>
              </a:rPr>
              <a:t>(D,B,C) f</a:t>
            </a:r>
            <a:r>
              <a:rPr lang="en-US" sz="1600" i="1" baseline="-25000" smtClean="0">
                <a:solidFill>
                  <a:srgbClr val="CC0099"/>
                </a:solidFill>
              </a:rPr>
              <a:t>4</a:t>
            </a:r>
            <a:r>
              <a:rPr lang="en-US" sz="1600" i="1" smtClean="0">
                <a:solidFill>
                  <a:srgbClr val="CC0099"/>
                </a:solidFill>
              </a:rPr>
              <a:t>(E,C) 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6</a:t>
            </a:r>
            <a:r>
              <a:rPr lang="en-US" sz="1600" i="1" smtClean="0">
                <a:solidFill>
                  <a:srgbClr val="CC0099"/>
                </a:solidFill>
              </a:rPr>
              <a:t>(G,F,E)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4345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186113"/>
            <a:ext cx="115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2268538" y="2565400"/>
            <a:ext cx="1801812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(D,B,C)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(E,C)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D)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(G,F,E)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(H,G)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AB9CE4-1F52-449A-ADE7-2835B1D8DC4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2)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65735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pl-PL" sz="1600" smtClean="0">
                <a:solidFill>
                  <a:srgbClr val="CC0099"/>
                </a:solidFill>
              </a:rPr>
              <a:t>Observe</a:t>
            </a: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pl-PL" sz="1600" smtClean="0">
                <a:solidFill>
                  <a:srgbClr val="CC0099"/>
                </a:solidFill>
              </a:rPr>
              <a:t>H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9</a:t>
            </a:r>
            <a:r>
              <a:rPr lang="en-US" sz="1800" i="1" smtClean="0">
                <a:solidFill>
                  <a:srgbClr val="CC0099"/>
                </a:solidFill>
              </a:rPr>
              <a:t>(G)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</p:txBody>
      </p:sp>
      <p:pic>
        <p:nvPicPr>
          <p:cNvPr id="15369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118903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4140200" y="2708275"/>
            <a:ext cx="15113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1801813" cy="362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F14D284-BAFA-41DA-BB60-B887A18CB45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(steps 3-4)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1944687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A,B,C,D,E,F,I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/>
              <a:t>f</a:t>
            </a:r>
            <a:r>
              <a:rPr lang="en-US" sz="1800" i="1" baseline="-25000" smtClean="0"/>
              <a:t>9</a:t>
            </a:r>
            <a:r>
              <a:rPr lang="en-US" sz="1800" i="1" smtClean="0"/>
              <a:t>(G)</a:t>
            </a:r>
            <a:r>
              <a:rPr lang="en-US" sz="18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A, C, E, I, B, D, F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</a:t>
            </a:r>
          </a:p>
        </p:txBody>
      </p:sp>
      <p:pic>
        <p:nvPicPr>
          <p:cNvPr id="16396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0213"/>
            <a:ext cx="12192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273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6398" name="Text Box 7"/>
          <p:cNvSpPr txBox="1">
            <a:spLocks noChangeArrowheads="1"/>
          </p:cNvSpPr>
          <p:nvPr/>
        </p:nvSpPr>
        <p:spPr bwMode="auto">
          <a:xfrm>
            <a:off x="2124075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31D419-DCC0-4B99-BBEB-C2A4BBBB352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Recap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58250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We model the environment as a set of random </a:t>
            </a:r>
            <a:r>
              <a:rPr lang="en-US" dirty="0" err="1" smtClean="0"/>
              <a:t>vars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Why the joint is not an adequate representation ?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“Representation, reasoning and learning” are “exponential” in the number of variables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Solution:</a:t>
            </a:r>
            <a:r>
              <a:rPr lang="en-US" dirty="0" smtClean="0">
                <a:solidFill>
                  <a:schemeClr val="accent2"/>
                </a:solidFill>
              </a:rPr>
              <a:t> Exploit </a:t>
            </a:r>
            <a:r>
              <a:rPr lang="en-US" dirty="0" err="1" smtClean="0">
                <a:solidFill>
                  <a:schemeClr val="accent2"/>
                </a:solidFill>
              </a:rPr>
              <a:t>marginal&amp;</a:t>
            </a:r>
            <a:r>
              <a:rPr lang="en-US" b="1" dirty="0" err="1" smtClean="0">
                <a:solidFill>
                  <a:schemeClr val="accent2"/>
                </a:solidFill>
              </a:rPr>
              <a:t>conditional</a:t>
            </a:r>
            <a:r>
              <a:rPr lang="en-US" dirty="0" smtClean="0">
                <a:solidFill>
                  <a:schemeClr val="accent2"/>
                </a:solidFill>
              </a:rPr>
              <a:t> independence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But how does independence allow us to simplify the joint?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41B05BF-B613-4030-A0EA-B3FA1328E5C8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</a:t>
            </a:r>
            <a:r>
              <a:rPr lang="pl-PL" sz="1600" i="1" smtClean="0"/>
              <a:t>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</a:t>
            </a:r>
            <a:r>
              <a:rPr lang="en-US" sz="1600" i="1" smtClean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A: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</a:p>
        </p:txBody>
      </p:sp>
      <p:pic>
        <p:nvPicPr>
          <p:cNvPr id="17418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322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3EFBEC1-4002-48EF-8C80-C9007029E13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</a:t>
            </a:r>
            <a:r>
              <a:rPr lang="pl-PL" sz="1600" i="1" smtClean="0">
                <a:solidFill>
                  <a:srgbClr val="CC0099"/>
                </a:solidFill>
              </a:rPr>
              <a:t>C</a:t>
            </a:r>
            <a:r>
              <a:rPr lang="pl-PL" sz="1600" i="1" smtClean="0"/>
              <a:t>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C: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12</a:t>
            </a:r>
            <a:r>
              <a:rPr lang="en-US" sz="1600" i="1" smtClean="0">
                <a:solidFill>
                  <a:srgbClr val="CC0099"/>
                </a:solidFill>
              </a:rPr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8441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08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57F646-7DC3-4372-829C-07884C75FA6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</a:t>
            </a:r>
            <a:r>
              <a:rPr lang="pl-PL" sz="1600" i="1" smtClean="0">
                <a:solidFill>
                  <a:srgbClr val="CC0099"/>
                </a:solidFill>
              </a:rPr>
              <a:t>E,</a:t>
            </a:r>
            <a:r>
              <a:rPr lang="pl-PL" sz="1600" i="1" smtClean="0"/>
              <a:t>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f</a:t>
            </a:r>
            <a:r>
              <a:rPr lang="en-US" sz="1600" i="1" baseline="-25000" smtClean="0"/>
              <a:t>12</a:t>
            </a:r>
            <a:r>
              <a:rPr lang="en-US" sz="1600" i="1" smtClean="0"/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13</a:t>
            </a:r>
            <a:r>
              <a:rPr lang="en-US" sz="1600" i="1" smtClean="0">
                <a:solidFill>
                  <a:srgbClr val="CC0099"/>
                </a:solidFill>
              </a:rPr>
              <a:t>(B,D,F,G)</a:t>
            </a:r>
            <a:r>
              <a:rPr lang="en-US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</a:p>
        </p:txBody>
      </p:sp>
      <p:pic>
        <p:nvPicPr>
          <p:cNvPr id="19464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2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980025-5D39-42E7-A26C-6CC094E2B46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</a:t>
            </a:r>
            <a:r>
              <a:rPr lang="pl-PL" sz="1600" i="1" smtClean="0">
                <a:solidFill>
                  <a:srgbClr val="CC0099"/>
                </a:solidFill>
              </a:rPr>
              <a:t>I</a:t>
            </a:r>
            <a:r>
              <a:rPr lang="pl-PL" sz="1600" i="1" smtClean="0"/>
              <a:t>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  <a:r>
              <a:rPr lang="en-US" i="1" smtClean="0"/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I: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  <a:r>
              <a:rPr lang="en-US" sz="1600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</a:p>
        </p:txBody>
      </p:sp>
      <p:pic>
        <p:nvPicPr>
          <p:cNvPr id="32774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377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f</a:t>
            </a:r>
            <a:r>
              <a:rPr lang="en-US" sz="1400" b="0" i="1" baseline="-25000">
                <a:latin typeface="Arial Unicode MS" pitchFamily="34" charset="-128"/>
              </a:rPr>
              <a:t>13</a:t>
            </a:r>
            <a:r>
              <a:rPr lang="en-US" sz="1400" b="0" i="1"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3EF7B06-06F9-41F7-B9F6-A80B4B80C103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</a:t>
            </a:r>
            <a:r>
              <a:rPr lang="pl-PL" sz="1600" i="1" smtClean="0">
                <a:solidFill>
                  <a:srgbClr val="CC0099"/>
                </a:solidFill>
              </a:rPr>
              <a:t>B</a:t>
            </a:r>
            <a:r>
              <a:rPr lang="pl-PL" sz="1600" i="1" smtClean="0"/>
              <a:t>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400" i="1" smtClean="0">
                <a:solidFill>
                  <a:srgbClr val="CC0099"/>
                </a:solidFill>
              </a:rPr>
              <a:t>f</a:t>
            </a:r>
            <a:r>
              <a:rPr lang="en-US" sz="1400" i="1" baseline="-25000" smtClean="0">
                <a:solidFill>
                  <a:srgbClr val="CC0099"/>
                </a:solidFill>
              </a:rPr>
              <a:t>13</a:t>
            </a:r>
            <a:r>
              <a:rPr lang="en-US" sz="1400" i="1" smtClean="0">
                <a:solidFill>
                  <a:srgbClr val="CC0099"/>
                </a:solidFill>
              </a:rPr>
              <a:t>(B,D,F,G)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B: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</p:txBody>
      </p:sp>
      <p:pic>
        <p:nvPicPr>
          <p:cNvPr id="3379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4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8FFFF13-BA1E-4A85-9257-ECA1E279710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</a:t>
            </a:r>
            <a:r>
              <a:rPr lang="pl-PL" sz="1600" i="1" smtClean="0">
                <a:solidFill>
                  <a:srgbClr val="CC0099"/>
                </a:solidFill>
              </a:rPr>
              <a:t>D</a:t>
            </a:r>
            <a:r>
              <a:rPr lang="pl-PL" sz="1600" i="1" smtClean="0"/>
              <a:t>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D: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</p:txBody>
      </p:sp>
      <p:pic>
        <p:nvPicPr>
          <p:cNvPr id="34822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513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C20EF74-C1D7-4436-8466-AC97BDF12A5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</a:t>
            </a:r>
            <a:r>
              <a:rPr lang="pl-PL" sz="1600" i="1" smtClean="0">
                <a:solidFill>
                  <a:srgbClr val="CC0099"/>
                </a:solidFill>
              </a:rPr>
              <a:t>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=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F: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baseline="-25000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</p:txBody>
      </p:sp>
      <p:pic>
        <p:nvPicPr>
          <p:cNvPr id="20487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4318000" y="2060575"/>
            <a:ext cx="4826000" cy="415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solidFill>
                <a:srgbClr val="CC0099"/>
              </a:solidFill>
              <a:latin typeface="Arial Unicode MS" pitchFamily="34" charset="-128"/>
            </a:endParaRP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019A3F2-980A-4C76-B487-73A3622C9D82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5)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9</a:t>
            </a:r>
            <a:r>
              <a:rPr lang="en-US" sz="1600" i="1" smtClean="0">
                <a:solidFill>
                  <a:srgbClr val="CC0099"/>
                </a:solidFill>
              </a:rPr>
              <a:t>(G) 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 </a:t>
            </a:r>
            <a:r>
              <a:rPr lang="en-US" sz="1600" i="1" baseline="-250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</a:t>
            </a:r>
            <a:r>
              <a:rPr lang="en-US" sz="1400" i="1" smtClean="0">
                <a:solidFill>
                  <a:srgbClr val="CC0099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en-US" sz="1800" smtClean="0">
                <a:solidFill>
                  <a:srgbClr val="CC0099"/>
                </a:solidFill>
              </a:rPr>
              <a:t>Multiply remaining factors: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P(G,H=h</a:t>
            </a:r>
            <a:r>
              <a:rPr lang="en-US" sz="1800" i="1" baseline="-25000" smtClean="0"/>
              <a:t>1</a:t>
            </a:r>
            <a:r>
              <a:rPr lang="en-US" sz="1800" i="1" smtClean="0"/>
              <a:t>) </a:t>
            </a:r>
            <a:r>
              <a:rPr lang="en-US" sz="18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18</a:t>
            </a:r>
            <a:r>
              <a:rPr lang="en-US" sz="1800" i="1" smtClean="0">
                <a:solidFill>
                  <a:srgbClr val="CC0099"/>
                </a:solidFill>
              </a:rPr>
              <a:t>(G</a:t>
            </a:r>
            <a:r>
              <a:rPr lang="en-US" sz="1600" i="1" smtClean="0">
                <a:solidFill>
                  <a:srgbClr val="CC0099"/>
                </a:solidFill>
              </a:rPr>
              <a:t>)</a:t>
            </a:r>
          </a:p>
        </p:txBody>
      </p:sp>
      <p:pic>
        <p:nvPicPr>
          <p:cNvPr id="35846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rgbClr val="CC0099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F71BD1C-4BD0-4A99-B748-85CAFA858F2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6)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681912" cy="163353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18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Normalize: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b="1" i="1" smtClean="0">
                <a:solidFill>
                  <a:srgbClr val="CC0099"/>
                </a:solidFill>
              </a:rPr>
              <a:t>	</a:t>
            </a:r>
            <a:r>
              <a:rPr lang="en-US" sz="1800" b="1" i="1" smtClean="0">
                <a:solidFill>
                  <a:srgbClr val="CC0099"/>
                </a:solidFill>
              </a:rPr>
              <a:t>P(G | H=h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</a:t>
            </a:r>
            <a:r>
              <a:rPr lang="en-US" sz="1800" b="1" i="1" smtClean="0">
                <a:solidFill>
                  <a:srgbClr val="CC0099"/>
                </a:solidFill>
              </a:rPr>
              <a:t>)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b="1" i="1" smtClean="0">
                <a:solidFill>
                  <a:srgbClr val="CC0099"/>
                </a:solidFill>
              </a:rPr>
              <a:t> f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/ </a:t>
            </a:r>
            <a:r>
              <a:rPr lang="pl-PL" sz="1800" b="1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pl-PL" sz="1800" b="1" i="1" baseline="-25000" smtClean="0">
                <a:solidFill>
                  <a:srgbClr val="CC0099"/>
                </a:solidFill>
                <a:sym typeface="Symbol" pitchFamily="18" charset="2"/>
              </a:rPr>
              <a:t>g</a:t>
            </a:r>
            <a:r>
              <a:rPr lang="en-US" sz="1800" b="1" i="1" baseline="-25000" smtClean="0">
                <a:solidFill>
                  <a:srgbClr val="CC0099"/>
                </a:solidFill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∈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dom(G)</a:t>
            </a:r>
            <a:r>
              <a:rPr lang="pl-PL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</a:t>
            </a:r>
            <a:endParaRPr lang="en-US" sz="1600" b="1" i="1" smtClean="0">
              <a:solidFill>
                <a:srgbClr val="CC0099"/>
              </a:solidFill>
            </a:endParaRPr>
          </a:p>
        </p:txBody>
      </p:sp>
      <p:pic>
        <p:nvPicPr>
          <p:cNvPr id="36870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654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6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Representation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dirty="0" smtClean="0"/>
              <a:t>Bayesian Networks Exact Inference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Bayesian Networks Approx. Inference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45033E-BAD9-4879-8D80-EFAA453B63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Burglary Example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424863" cy="57356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might be a </a:t>
            </a:r>
            <a:r>
              <a:rPr lang="en-US" sz="2400" b="1" dirty="0" smtClean="0"/>
              <a:t>burglar</a:t>
            </a:r>
            <a:r>
              <a:rPr lang="en-US" sz="2400" dirty="0" smtClean="0"/>
              <a:t> in my house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</a:t>
            </a:r>
            <a:r>
              <a:rPr lang="en-US" sz="2400" b="1" dirty="0" smtClean="0"/>
              <a:t> anti-burglar alarm </a:t>
            </a:r>
            <a:r>
              <a:rPr lang="en-US" sz="2400" dirty="0" smtClean="0"/>
              <a:t>in my house may go off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 have an agreement with two of my neighbors,  </a:t>
            </a:r>
            <a:r>
              <a:rPr lang="en-US" sz="2400" b="1" dirty="0" smtClean="0"/>
              <a:t>John</a:t>
            </a:r>
            <a:r>
              <a:rPr lang="en-US" sz="2400" dirty="0" smtClean="0"/>
              <a:t> and </a:t>
            </a:r>
            <a:r>
              <a:rPr lang="en-US" sz="2400" b="1" dirty="0" smtClean="0"/>
              <a:t>Mary</a:t>
            </a:r>
            <a:r>
              <a:rPr lang="en-US" sz="2400" dirty="0" smtClean="0"/>
              <a:t>, that they </a:t>
            </a:r>
            <a:r>
              <a:rPr lang="en-US" sz="2400" b="1" dirty="0" smtClean="0"/>
              <a:t>call</a:t>
            </a:r>
            <a:r>
              <a:rPr lang="en-US" sz="2400" dirty="0" smtClean="0"/>
              <a:t> me if they hear the alarm go off when I am at work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Minor earthquakes </a:t>
            </a:r>
            <a:r>
              <a:rPr lang="en-US" sz="2400" dirty="0" smtClean="0"/>
              <a:t>may occur and sometimes they set off the alarm. </a:t>
            </a:r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Variables:</a:t>
            </a:r>
          </a:p>
          <a:p>
            <a:pPr eaLnBrk="1" hangingPunct="1">
              <a:lnSpc>
                <a:spcPct val="6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Joint</a:t>
            </a:r>
            <a:r>
              <a:rPr lang="en-US" sz="2400" dirty="0" smtClean="0"/>
              <a:t> has                 entries/</a:t>
            </a:r>
            <a:r>
              <a:rPr lang="en-US" sz="2400" dirty="0" err="1" smtClean="0"/>
              <a:t>probs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a sampling distribution 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an approximate posterior probability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smtClean="0"/>
              <a:t>This process generates samples with probability: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Wingdings" pitchFamily="-109" charset="2"/>
              <a:buNone/>
            </a:pPr>
            <a:r>
              <a:rPr lang="en-US" sz="2400" smtClean="0"/>
              <a:t>	…i.e. the BN’s joint probability</a:t>
            </a:r>
          </a:p>
          <a:p>
            <a:endParaRPr lang="en-US" sz="2400" smtClean="0"/>
          </a:p>
          <a:p>
            <a:r>
              <a:rPr lang="en-US" sz="2400" smtClean="0"/>
              <a:t>Let the number of samples of an event be</a:t>
            </a:r>
          </a:p>
          <a:p>
            <a:endParaRPr lang="en-US" sz="2400" smtClean="0"/>
          </a:p>
          <a:p>
            <a:r>
              <a:rPr lang="en-US" sz="2400" smtClean="0"/>
              <a:t>Then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I.e., the sampling procedure is </a:t>
            </a:r>
            <a:r>
              <a:rPr lang="en-US" sz="2400" smtClean="0">
                <a:solidFill>
                  <a:srgbClr val="A50021"/>
                </a:solidFill>
              </a:rPr>
              <a:t>consistent</a:t>
            </a:r>
          </a:p>
          <a:p>
            <a:endParaRPr lang="en-US" sz="2400" smtClean="0"/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162175"/>
            <a:ext cx="7086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886200"/>
            <a:ext cx="1860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DE8FE-7AC2-4FDE-A8EA-AF06B5DB2849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5040560"/>
          </a:xfrm>
        </p:spPr>
        <p:txBody>
          <a:bodyPr/>
          <a:lstStyle/>
          <a:p>
            <a:r>
              <a:rPr lang="en-US" sz="2400" dirty="0" smtClean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r>
              <a:rPr lang="en-US" sz="2400" dirty="0" smtClean="0"/>
              <a:t>If we want to know P(W)</a:t>
            </a:r>
          </a:p>
          <a:p>
            <a:pPr lvl="1"/>
            <a:r>
              <a:rPr lang="en-US" sz="2000" dirty="0" smtClean="0"/>
              <a:t>We have counts &lt;+w:4, </a:t>
            </a:r>
            <a:r>
              <a:rPr lang="en-US" sz="2000" dirty="0" smtClean="0">
                <a:sym typeface="Symbol" pitchFamily="-109" charset="2"/>
              </a:rPr>
              <a:t>-w:1&gt;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Normalize to get P(W) = </a:t>
            </a:r>
            <a:r>
              <a:rPr lang="en-US" sz="2000" dirty="0" smtClean="0"/>
              <a:t>&lt;+w:0.8, </a:t>
            </a:r>
            <a:r>
              <a:rPr lang="en-US" sz="2000" dirty="0" smtClean="0">
                <a:sym typeface="Symbol" pitchFamily="-109" charset="2"/>
              </a:rPr>
              <a:t>-w:0.2&gt;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Can estimate anything else, too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What about P(C| +w</a:t>
            </a:r>
            <a:r>
              <a:rPr lang="en-US" sz="2000" dirty="0" smtClean="0"/>
              <a:t>)?   </a:t>
            </a:r>
            <a:r>
              <a:rPr lang="en-US" sz="2000" dirty="0" smtClean="0">
                <a:sym typeface="Symbol" pitchFamily="-109" charset="2"/>
              </a:rPr>
              <a:t>P(C| +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+w</a:t>
            </a:r>
            <a:r>
              <a:rPr lang="en-US" sz="2000" dirty="0" smtClean="0"/>
              <a:t>)?  </a:t>
            </a:r>
            <a:r>
              <a:rPr lang="en-US" sz="2000" dirty="0" smtClean="0">
                <a:sym typeface="Symbol" pitchFamily="-109" charset="2"/>
              </a:rPr>
              <a:t>P(C| -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-w</a:t>
            </a:r>
            <a:r>
              <a:rPr lang="en-US" sz="2000" dirty="0" smtClean="0"/>
              <a:t>)?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accent2"/>
                </a:solidFill>
                <a:sym typeface="Symbol" pitchFamily="-109" charset="2"/>
              </a:rPr>
              <a:t>what’s the </a:t>
            </a:r>
            <a:r>
              <a:rPr lang="en-US" sz="2400" dirty="0" smtClean="0">
                <a:solidFill>
                  <a:schemeClr val="accent2"/>
                </a:solidFill>
                <a:sym typeface="Symbol" pitchFamily="-109" charset="2"/>
              </a:rPr>
              <a:t>drawback?  C</a:t>
            </a:r>
            <a:r>
              <a:rPr lang="en-US" sz="2400" dirty="0" smtClean="0">
                <a:solidFill>
                  <a:schemeClr val="accent2"/>
                </a:solidFill>
                <a:sym typeface="Symbol" pitchFamily="-109" charset="2"/>
              </a:rPr>
              <a:t>an </a:t>
            </a:r>
            <a:r>
              <a:rPr lang="en-US" sz="2400" dirty="0" smtClean="0">
                <a:solidFill>
                  <a:schemeClr val="accent2"/>
                </a:solidFill>
                <a:sym typeface="Symbol" pitchFamily="-109" charset="2"/>
              </a:rPr>
              <a:t>use fewer samples </a:t>
            </a:r>
            <a:r>
              <a:rPr lang="en-US" sz="2400" dirty="0" smtClean="0">
                <a:solidFill>
                  <a:schemeClr val="accent2"/>
                </a:solidFill>
                <a:sym typeface="Symbol" pitchFamily="-109" charset="2"/>
              </a:rPr>
              <a:t>?</a:t>
            </a:r>
            <a:endParaRPr lang="en-US" sz="200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96000" y="2438400"/>
            <a:ext cx="2133600" cy="1376363"/>
            <a:chOff x="2976" y="1414"/>
            <a:chExt cx="2496" cy="1610"/>
          </a:xfrm>
        </p:grpSpPr>
        <p:sp>
          <p:nvSpPr>
            <p:cNvPr id="52230" name="Oval 4"/>
            <p:cNvSpPr>
              <a:spLocks noChangeArrowheads="1"/>
            </p:cNvSpPr>
            <p:nvPr/>
          </p:nvSpPr>
          <p:spPr bwMode="auto">
            <a:xfrm>
              <a:off x="384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2231" name="Oval 5"/>
            <p:cNvSpPr>
              <a:spLocks noChangeArrowheads="1"/>
            </p:cNvSpPr>
            <p:nvPr/>
          </p:nvSpPr>
          <p:spPr bwMode="auto">
            <a:xfrm>
              <a:off x="297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52232" name="Oval 6"/>
            <p:cNvSpPr>
              <a:spLocks noChangeArrowheads="1"/>
            </p:cNvSpPr>
            <p:nvPr/>
          </p:nvSpPr>
          <p:spPr bwMode="auto">
            <a:xfrm>
              <a:off x="470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2233" name="Oval 7"/>
            <p:cNvSpPr>
              <a:spLocks noChangeArrowheads="1"/>
            </p:cNvSpPr>
            <p:nvPr/>
          </p:nvSpPr>
          <p:spPr bwMode="auto">
            <a:xfrm>
              <a:off x="383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52234" name="AutoShape 8"/>
            <p:cNvCxnSpPr>
              <a:cxnSpLocks noChangeShapeType="1"/>
              <a:stCxn id="52230" idx="5"/>
              <a:endCxn id="52232" idx="1"/>
            </p:cNvCxnSpPr>
            <p:nvPr/>
          </p:nvCxnSpPr>
          <p:spPr bwMode="auto">
            <a:xfrm>
              <a:off x="449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235" name="AutoShape 9"/>
            <p:cNvCxnSpPr>
              <a:cxnSpLocks noChangeShapeType="1"/>
              <a:stCxn id="52230" idx="3"/>
              <a:endCxn id="52231" idx="7"/>
            </p:cNvCxnSpPr>
            <p:nvPr/>
          </p:nvCxnSpPr>
          <p:spPr bwMode="auto">
            <a:xfrm flipH="1">
              <a:off x="363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236" name="AutoShape 10"/>
            <p:cNvCxnSpPr>
              <a:cxnSpLocks noChangeShapeType="1"/>
              <a:stCxn id="52231" idx="5"/>
              <a:endCxn id="52233" idx="1"/>
            </p:cNvCxnSpPr>
            <p:nvPr/>
          </p:nvCxnSpPr>
          <p:spPr bwMode="auto">
            <a:xfrm>
              <a:off x="363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237" name="AutoShape 11"/>
            <p:cNvCxnSpPr>
              <a:cxnSpLocks noChangeShapeType="1"/>
              <a:stCxn id="52232" idx="3"/>
              <a:endCxn id="52233" idx="7"/>
            </p:cNvCxnSpPr>
            <p:nvPr/>
          </p:nvCxnSpPr>
          <p:spPr bwMode="auto">
            <a:xfrm flipH="1">
              <a:off x="449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2238" name="Oval 12"/>
            <p:cNvSpPr>
              <a:spLocks noChangeArrowheads="1"/>
            </p:cNvSpPr>
            <p:nvPr/>
          </p:nvSpPr>
          <p:spPr bwMode="auto">
            <a:xfrm>
              <a:off x="3840" y="141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52239" name="Oval 13"/>
            <p:cNvSpPr>
              <a:spLocks noChangeArrowheads="1"/>
            </p:cNvSpPr>
            <p:nvPr/>
          </p:nvSpPr>
          <p:spPr bwMode="auto">
            <a:xfrm>
              <a:off x="2976" y="2024"/>
              <a:ext cx="770" cy="362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52240" name="Oval 14"/>
            <p:cNvSpPr>
              <a:spLocks noChangeArrowheads="1"/>
            </p:cNvSpPr>
            <p:nvPr/>
          </p:nvSpPr>
          <p:spPr bwMode="auto">
            <a:xfrm>
              <a:off x="470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52241" name="Oval 15"/>
            <p:cNvSpPr>
              <a:spLocks noChangeArrowheads="1"/>
            </p:cNvSpPr>
            <p:nvPr/>
          </p:nvSpPr>
          <p:spPr bwMode="auto">
            <a:xfrm>
              <a:off x="384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</p:grp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z="2800" smtClean="0"/>
              <a:t>Let’s say we want P(C)</a:t>
            </a:r>
          </a:p>
          <a:p>
            <a:pPr lvl="1"/>
            <a:r>
              <a:rPr lang="en-US" sz="2400" smtClean="0"/>
              <a:t>No point keeping all samples around</a:t>
            </a:r>
          </a:p>
          <a:p>
            <a:pPr lvl="1"/>
            <a:r>
              <a:rPr lang="en-US" sz="2400" smtClean="0"/>
              <a:t>Just tally counts of C as we go</a:t>
            </a:r>
          </a:p>
          <a:p>
            <a:pPr lvl="2"/>
            <a:endParaRPr lang="en-US" sz="2000" smtClean="0"/>
          </a:p>
          <a:p>
            <a:r>
              <a:rPr lang="en-US" sz="2800" smtClean="0"/>
              <a:t>Let’s say we want </a:t>
            </a:r>
            <a:r>
              <a:rPr lang="en-US" sz="2800" smtClean="0">
                <a:sym typeface="Symbol" pitchFamily="-109" charset="2"/>
              </a:rPr>
              <a:t>P(C| +s</a:t>
            </a:r>
            <a:r>
              <a:rPr lang="en-US" sz="2800" smtClean="0"/>
              <a:t>)</a:t>
            </a:r>
          </a:p>
          <a:p>
            <a:pPr lvl="1"/>
            <a:r>
              <a:rPr lang="en-US" sz="2400" smtClean="0"/>
              <a:t>Same thing: tally C outcomes, but ignore (reject) samples which don’t have S=+s</a:t>
            </a:r>
            <a:endParaRPr lang="en-US" sz="2400" smtClean="0">
              <a:sym typeface="Symbol" pitchFamily="-109" charset="2"/>
            </a:endParaRPr>
          </a:p>
          <a:p>
            <a:pPr lvl="1"/>
            <a:r>
              <a:rPr lang="en-US" sz="240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1900238"/>
            <a:ext cx="2133600" cy="1376362"/>
            <a:chOff x="2976" y="1414"/>
            <a:chExt cx="2496" cy="1610"/>
          </a:xfrm>
        </p:grpSpPr>
        <p:sp>
          <p:nvSpPr>
            <p:cNvPr id="53255" name="Oval 6"/>
            <p:cNvSpPr>
              <a:spLocks noChangeArrowheads="1"/>
            </p:cNvSpPr>
            <p:nvPr/>
          </p:nvSpPr>
          <p:spPr bwMode="auto">
            <a:xfrm>
              <a:off x="384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3256" name="Oval 7"/>
            <p:cNvSpPr>
              <a:spLocks noChangeArrowheads="1"/>
            </p:cNvSpPr>
            <p:nvPr/>
          </p:nvSpPr>
          <p:spPr bwMode="auto">
            <a:xfrm>
              <a:off x="297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53257" name="Oval 8"/>
            <p:cNvSpPr>
              <a:spLocks noChangeArrowheads="1"/>
            </p:cNvSpPr>
            <p:nvPr/>
          </p:nvSpPr>
          <p:spPr bwMode="auto">
            <a:xfrm>
              <a:off x="470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3258" name="Oval 9"/>
            <p:cNvSpPr>
              <a:spLocks noChangeArrowheads="1"/>
            </p:cNvSpPr>
            <p:nvPr/>
          </p:nvSpPr>
          <p:spPr bwMode="auto">
            <a:xfrm>
              <a:off x="383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53259" name="AutoShape 10"/>
            <p:cNvCxnSpPr>
              <a:cxnSpLocks noChangeShapeType="1"/>
              <a:stCxn id="53255" idx="5"/>
              <a:endCxn id="53257" idx="1"/>
            </p:cNvCxnSpPr>
            <p:nvPr/>
          </p:nvCxnSpPr>
          <p:spPr bwMode="auto">
            <a:xfrm>
              <a:off x="449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260" name="AutoShape 11"/>
            <p:cNvCxnSpPr>
              <a:cxnSpLocks noChangeShapeType="1"/>
              <a:stCxn id="53255" idx="3"/>
              <a:endCxn id="53256" idx="7"/>
            </p:cNvCxnSpPr>
            <p:nvPr/>
          </p:nvCxnSpPr>
          <p:spPr bwMode="auto">
            <a:xfrm flipH="1">
              <a:off x="363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261" name="AutoShape 12"/>
            <p:cNvCxnSpPr>
              <a:cxnSpLocks noChangeShapeType="1"/>
              <a:stCxn id="53256" idx="5"/>
              <a:endCxn id="53258" idx="1"/>
            </p:cNvCxnSpPr>
            <p:nvPr/>
          </p:nvCxnSpPr>
          <p:spPr bwMode="auto">
            <a:xfrm>
              <a:off x="363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262" name="AutoShape 13"/>
            <p:cNvCxnSpPr>
              <a:cxnSpLocks noChangeShapeType="1"/>
              <a:stCxn id="53257" idx="3"/>
              <a:endCxn id="53258" idx="7"/>
            </p:cNvCxnSpPr>
            <p:nvPr/>
          </p:nvCxnSpPr>
          <p:spPr bwMode="auto">
            <a:xfrm flipH="1">
              <a:off x="449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3263" name="Oval 14"/>
            <p:cNvSpPr>
              <a:spLocks noChangeArrowheads="1"/>
            </p:cNvSpPr>
            <p:nvPr/>
          </p:nvSpPr>
          <p:spPr bwMode="auto">
            <a:xfrm>
              <a:off x="3840" y="141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53264" name="Oval 15"/>
            <p:cNvSpPr>
              <a:spLocks noChangeArrowheads="1"/>
            </p:cNvSpPr>
            <p:nvPr/>
          </p:nvSpPr>
          <p:spPr bwMode="auto">
            <a:xfrm>
              <a:off x="2976" y="2024"/>
              <a:ext cx="770" cy="362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53265" name="Oval 16"/>
            <p:cNvSpPr>
              <a:spLocks noChangeArrowheads="1"/>
            </p:cNvSpPr>
            <p:nvPr/>
          </p:nvSpPr>
          <p:spPr bwMode="auto">
            <a:xfrm>
              <a:off x="470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53266" name="Oval 17"/>
            <p:cNvSpPr>
              <a:spLocks noChangeArrowheads="1"/>
            </p:cNvSpPr>
            <p:nvPr/>
          </p:nvSpPr>
          <p:spPr bwMode="auto">
            <a:xfrm>
              <a:off x="384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</p:grp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evidence is unlikely, you reject a lot of samples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You don’t exploit your evidence 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Consider P(B|+a)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Idea: fix evidence variables and sample the rest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Problem: sample distribution not consistent!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weight by probability of evidence given parents</a:t>
            </a: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3827463" y="483269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2590800" y="454536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4800600" y="454536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4953000" y="454536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5334000" y="462156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3827463" y="3191223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25908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Burglary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4800600" y="290388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Alarm</a:t>
            </a:r>
          </a:p>
        </p:txBody>
      </p:sp>
      <p:sp>
        <p:nvSpPr>
          <p:cNvPr id="5530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8CAE61A-ABB0-49F3-87EF-366F9F1052B6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62800" y="21069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 -a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62800" y="4088160"/>
            <a:ext cx="1981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 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 -b, +a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+b, +a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3848" y="6381750"/>
            <a:ext cx="2895600" cy="476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502, Lecture 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46482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327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468C24-FDD0-40E7-BA4D-5BE8EB0BFE83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362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83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1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56422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+s, +r, +w</a:t>
            </a:r>
          </a:p>
        </p:txBody>
      </p:sp>
      <p:sp>
        <p:nvSpPr>
          <p:cNvPr id="56423" name="TextBox 42"/>
          <p:cNvSpPr txBox="1">
            <a:spLocks noChangeArrowheads="1"/>
          </p:cNvSpPr>
          <p:nvPr/>
        </p:nvSpPr>
        <p:spPr bwMode="auto">
          <a:xfrm>
            <a:off x="6553200" y="5181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56424" name="Oval 4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25" name="Oval 5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6426" name="Oval 6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27" name="Oval 7"/>
          <p:cNvSpPr>
            <a:spLocks noChangeArrowheads="1"/>
          </p:cNvSpPr>
          <p:nvPr/>
        </p:nvSpPr>
        <p:spPr bwMode="auto">
          <a:xfrm>
            <a:off x="3883025" y="44545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6428" name="AutoShape 8"/>
          <p:cNvCxnSpPr>
            <a:cxnSpLocks noChangeShapeType="1"/>
            <a:stCxn id="51" idx="5"/>
            <a:endCxn id="56426" idx="1"/>
          </p:cNvCxnSpPr>
          <p:nvPr/>
        </p:nvCxnSpPr>
        <p:spPr bwMode="auto">
          <a:xfrm>
            <a:off x="4929188" y="29781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29" name="AutoShape 9"/>
          <p:cNvCxnSpPr>
            <a:cxnSpLocks noChangeShapeType="1"/>
            <a:stCxn id="56424" idx="3"/>
            <a:endCxn id="56425" idx="7"/>
          </p:cNvCxnSpPr>
          <p:nvPr/>
        </p:nvCxnSpPr>
        <p:spPr bwMode="auto">
          <a:xfrm flipH="1">
            <a:off x="3557588" y="29781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0" name="AutoShape 10"/>
          <p:cNvCxnSpPr>
            <a:cxnSpLocks noChangeShapeType="1"/>
            <a:stCxn id="56425" idx="5"/>
            <a:endCxn id="56427" idx="1"/>
          </p:cNvCxnSpPr>
          <p:nvPr/>
        </p:nvCxnSpPr>
        <p:spPr bwMode="auto">
          <a:xfrm>
            <a:off x="3557588" y="39465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6431" name="AutoShape 11"/>
          <p:cNvCxnSpPr>
            <a:cxnSpLocks noChangeShapeType="1"/>
            <a:stCxn id="56426" idx="3"/>
            <a:endCxn id="56427" idx="7"/>
          </p:cNvCxnSpPr>
          <p:nvPr/>
        </p:nvCxnSpPr>
        <p:spPr bwMode="auto">
          <a:xfrm flipH="1">
            <a:off x="4926013" y="39687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886200" y="2473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6433" name="Oval 17"/>
          <p:cNvSpPr>
            <a:spLocks noChangeArrowheads="1"/>
          </p:cNvSpPr>
          <p:nvPr/>
        </p:nvSpPr>
        <p:spPr bwMode="auto">
          <a:xfrm>
            <a:off x="2514600" y="34417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254625" y="34639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6435" name="Oval 19"/>
          <p:cNvSpPr>
            <a:spLocks noChangeArrowheads="1"/>
          </p:cNvSpPr>
          <p:nvPr/>
        </p:nvSpPr>
        <p:spPr bwMode="auto">
          <a:xfrm>
            <a:off x="3886200" y="44545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56436" name="Line 23"/>
          <p:cNvSpPr>
            <a:spLocks noChangeShapeType="1"/>
          </p:cNvSpPr>
          <p:nvPr/>
        </p:nvSpPr>
        <p:spPr bwMode="auto">
          <a:xfrm flipV="1">
            <a:off x="4038600" y="4495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7" name="Line 24"/>
          <p:cNvSpPr>
            <a:spLocks noChangeShapeType="1"/>
          </p:cNvSpPr>
          <p:nvPr/>
        </p:nvSpPr>
        <p:spPr bwMode="auto">
          <a:xfrm flipV="1">
            <a:off x="4419600" y="4572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8" name="Line 25"/>
          <p:cNvSpPr>
            <a:spLocks noChangeShapeType="1"/>
          </p:cNvSpPr>
          <p:nvPr/>
        </p:nvSpPr>
        <p:spPr bwMode="auto">
          <a:xfrm flipV="1">
            <a:off x="2590800" y="34290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6439" name="Line 26"/>
          <p:cNvSpPr>
            <a:spLocks noChangeShapeType="1"/>
          </p:cNvSpPr>
          <p:nvPr/>
        </p:nvSpPr>
        <p:spPr bwMode="auto">
          <a:xfrm flipV="1">
            <a:off x="2971800" y="35052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644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6045200"/>
            <a:ext cx="1044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22988" y="6045200"/>
            <a:ext cx="582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4975" y="6019800"/>
            <a:ext cx="758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3581400"/>
          </a:xfrm>
        </p:spPr>
        <p:txBody>
          <a:bodyPr/>
          <a:lstStyle/>
          <a:p>
            <a:r>
              <a:rPr lang="en-US" sz="2000" smtClean="0"/>
              <a:t>Sampling distribution if z sampled and e fixed evidence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Now, samples have weights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Together, weighted sampling distribution is consistent</a:t>
            </a:r>
          </a:p>
          <a:p>
            <a:endParaRPr lang="en-US" sz="2000" smtClean="0"/>
          </a:p>
        </p:txBody>
      </p:sp>
      <p:pic>
        <p:nvPicPr>
          <p:cNvPr id="5734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133600"/>
            <a:ext cx="449103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88" y="3581400"/>
            <a:ext cx="41386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6172200"/>
            <a:ext cx="120808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324600" y="2438400"/>
            <a:ext cx="2438400" cy="1573213"/>
            <a:chOff x="3456" y="1414"/>
            <a:chExt cx="2496" cy="1610"/>
          </a:xfrm>
        </p:grpSpPr>
        <p:sp>
          <p:nvSpPr>
            <p:cNvPr id="57354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7355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56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57357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57358" name="AutoShape 18"/>
            <p:cNvCxnSpPr>
              <a:cxnSpLocks noChangeShapeType="1"/>
              <a:stCxn id="57362" idx="5"/>
              <a:endCxn id="57356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7359" name="AutoShape 19"/>
            <p:cNvCxnSpPr>
              <a:cxnSpLocks noChangeShapeType="1"/>
              <a:stCxn id="57354" idx="3"/>
              <a:endCxn id="57355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7360" name="AutoShape 20"/>
            <p:cNvCxnSpPr>
              <a:cxnSpLocks noChangeShapeType="1"/>
              <a:stCxn id="57355" idx="5"/>
              <a:endCxn id="57357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7361" name="AutoShape 21"/>
            <p:cNvCxnSpPr>
              <a:cxnSpLocks noChangeShapeType="1"/>
              <a:stCxn id="57356" idx="3"/>
              <a:endCxn id="57357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7362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57363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57364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57365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7368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  <p:sp>
        <p:nvSpPr>
          <p:cNvPr id="5735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E6850-0123-4F5F-A067-9C80346E16BA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005388"/>
            <a:ext cx="838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502, Lecture 8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Likelihood Weighting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562600" cy="4525963"/>
          </a:xfrm>
        </p:spPr>
        <p:txBody>
          <a:bodyPr/>
          <a:lstStyle/>
          <a:p>
            <a:r>
              <a:rPr lang="en-US" sz="2400" dirty="0" smtClean="0"/>
              <a:t>Likelihood weighting is good</a:t>
            </a:r>
          </a:p>
          <a:p>
            <a:pPr lvl="1"/>
            <a:r>
              <a:rPr lang="en-US" sz="2000" dirty="0" smtClean="0"/>
              <a:t>We have taken evidence into account as we generate the sample</a:t>
            </a:r>
          </a:p>
          <a:p>
            <a:pPr lvl="1"/>
            <a:r>
              <a:rPr lang="en-US" sz="2000" dirty="0" smtClean="0"/>
              <a:t>E.g. here, W’s value will get picked based on the evidence values of S, R</a:t>
            </a:r>
          </a:p>
          <a:p>
            <a:pPr lvl="1"/>
            <a:r>
              <a:rPr lang="en-US" sz="2000" dirty="0" smtClean="0"/>
              <a:t>More of our samples will reflect the state of the world suggested by the evidence</a:t>
            </a:r>
          </a:p>
          <a:p>
            <a:r>
              <a:rPr lang="en-US" sz="2400" dirty="0" smtClean="0"/>
              <a:t> Likelihood weighting doesn’t solve all our problems</a:t>
            </a:r>
          </a:p>
          <a:p>
            <a:pPr lvl="1"/>
            <a:r>
              <a:rPr lang="en-US" sz="2000" dirty="0" smtClean="0"/>
              <a:t>Evidence influences the choice of downstream variables, but not upstream ones (C isn’t more likely to get a value matching the evidence)</a:t>
            </a:r>
          </a:p>
          <a:p>
            <a:r>
              <a:rPr lang="en-US" sz="2400" dirty="0" smtClean="0"/>
              <a:t>We would like to consider evidence when we sample </a:t>
            </a:r>
            <a:r>
              <a:rPr lang="en-US" sz="2400" i="1" dirty="0" smtClean="0"/>
              <a:t>every </a:t>
            </a:r>
            <a:r>
              <a:rPr lang="en-US" sz="2400" dirty="0" smtClean="0"/>
              <a:t>variable</a:t>
            </a:r>
          </a:p>
        </p:txBody>
      </p:sp>
      <p:sp>
        <p:nvSpPr>
          <p:cNvPr id="5837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  <a:noFill/>
        </p:spPr>
        <p:txBody>
          <a:bodyPr/>
          <a:lstStyle/>
          <a:p>
            <a:fld id="{DD198053-20D7-4C4F-AAC5-3864E1BBD611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324600" y="3048000"/>
            <a:ext cx="2438400" cy="1573213"/>
            <a:chOff x="3456" y="1414"/>
            <a:chExt cx="2496" cy="1610"/>
          </a:xfrm>
        </p:grpSpPr>
        <p:sp>
          <p:nvSpPr>
            <p:cNvPr id="58374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</a:p>
          </p:txBody>
        </p:sp>
        <p:sp>
          <p:nvSpPr>
            <p:cNvPr id="58375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8376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58377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58378" name="AutoShape 18"/>
            <p:cNvCxnSpPr>
              <a:cxnSpLocks noChangeShapeType="1"/>
              <a:stCxn id="58382" idx="5"/>
              <a:endCxn id="58376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8379" name="AutoShape 19"/>
            <p:cNvCxnSpPr>
              <a:cxnSpLocks noChangeShapeType="1"/>
              <a:stCxn id="58374" idx="3"/>
              <a:endCxn id="58375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8380" name="AutoShape 20"/>
            <p:cNvCxnSpPr>
              <a:cxnSpLocks noChangeShapeType="1"/>
              <a:stCxn id="58375" idx="5"/>
              <a:endCxn id="58377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8381" name="AutoShape 21"/>
            <p:cNvCxnSpPr>
              <a:cxnSpLocks noChangeShapeType="1"/>
              <a:stCxn id="58376" idx="3"/>
              <a:endCxn id="58377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8382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</a:p>
          </p:txBody>
        </p:sp>
        <p:sp>
          <p:nvSpPr>
            <p:cNvPr id="58383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</a:p>
          </p:txBody>
        </p:sp>
        <p:sp>
          <p:nvSpPr>
            <p:cNvPr id="58384" name="Oval 24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58385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</a:p>
          </p:txBody>
        </p:sp>
        <p:sp>
          <p:nvSpPr>
            <p:cNvPr id="58386" name="Line 26"/>
            <p:cNvSpPr>
              <a:spLocks noChangeShapeType="1"/>
            </p:cNvSpPr>
            <p:nvPr/>
          </p:nvSpPr>
          <p:spPr bwMode="auto">
            <a:xfrm flipV="1">
              <a:off x="5250" y="2014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8387" name="Line 27"/>
            <p:cNvSpPr>
              <a:spLocks noChangeShapeType="1"/>
            </p:cNvSpPr>
            <p:nvPr/>
          </p:nvSpPr>
          <p:spPr bwMode="auto">
            <a:xfrm flipV="1">
              <a:off x="5490" y="2062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8388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58389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2895600" cy="476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502, Lecture 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Chain Monte Carlo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sz="2400" i="1" dirty="0" smtClean="0"/>
              <a:t>Idea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instead of sampling from scratch, create samples that are each like the last one.</a:t>
            </a:r>
          </a:p>
          <a:p>
            <a:pPr lvl="2"/>
            <a:endParaRPr lang="en-US" sz="1600" dirty="0" smtClean="0"/>
          </a:p>
          <a:p>
            <a:r>
              <a:rPr lang="en-US" sz="2400" i="1" dirty="0" smtClean="0"/>
              <a:t>Procedure</a:t>
            </a:r>
            <a:r>
              <a:rPr lang="en-US" sz="2400" dirty="0" smtClean="0">
                <a:solidFill>
                  <a:schemeClr val="tx1"/>
                </a:solidFill>
              </a:rPr>
              <a:t>: resample one variable at a time, conditioned on all the rest, but keep </a:t>
            </a:r>
            <a:r>
              <a:rPr lang="en-US" sz="2400" dirty="0" smtClean="0">
                <a:solidFill>
                  <a:srgbClr val="00B050"/>
                </a:solidFill>
              </a:rPr>
              <a:t>evidence</a:t>
            </a:r>
            <a:r>
              <a:rPr lang="en-US" sz="2400" dirty="0" smtClean="0">
                <a:solidFill>
                  <a:schemeClr val="tx1"/>
                </a:solidFill>
              </a:rPr>
              <a:t> fixed.  E.g., for P(b|</a:t>
            </a:r>
            <a:r>
              <a:rPr lang="en-US" sz="2400" dirty="0" smtClean="0">
                <a:solidFill>
                  <a:srgbClr val="00B050"/>
                </a:solidFill>
              </a:rPr>
              <a:t>+c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</a:p>
          <a:p>
            <a:endParaRPr lang="en-US" sz="2400" dirty="0" smtClean="0"/>
          </a:p>
          <a:p>
            <a:pPr>
              <a:buFont typeface="Wingdings" pitchFamily="-109" charset="2"/>
              <a:buNone/>
            </a:pPr>
            <a:endParaRPr lang="en-US" sz="2400" dirty="0" smtClean="0"/>
          </a:p>
          <a:p>
            <a:r>
              <a:rPr lang="en-US" sz="2400" i="1" dirty="0" smtClean="0"/>
              <a:t>Properties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Now samples are not independent (in fact they’re nearly identical), but sample averages are still consistent estimators! And </a:t>
            </a:r>
            <a:r>
              <a:rPr lang="en-US" sz="2400" dirty="0" smtClean="0"/>
              <a:t>can be computed efficiently</a:t>
            </a:r>
          </a:p>
          <a:p>
            <a:pPr lvl="2"/>
            <a:endParaRPr lang="en-US" sz="1600" dirty="0" smtClean="0"/>
          </a:p>
          <a:p>
            <a:r>
              <a:rPr lang="en-US" sz="2400" i="1" dirty="0" smtClean="0"/>
              <a:t>What’s the point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both upstream and downstream variables condition on evidence.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11753D24-8110-457C-87F6-A749695E257A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517576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2279576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59399" name="AutoShape 6"/>
          <p:cNvCxnSpPr>
            <a:cxnSpLocks noChangeShapeType="1"/>
            <a:stCxn id="59397" idx="6"/>
            <a:endCxn id="59398" idx="2"/>
          </p:cNvCxnSpPr>
          <p:nvPr/>
        </p:nvCxnSpPr>
        <p:spPr bwMode="auto">
          <a:xfrm>
            <a:off x="2050976" y="3695700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9400" name="Oval 11"/>
          <p:cNvSpPr>
            <a:spLocks noChangeArrowheads="1"/>
          </p:cNvSpPr>
          <p:nvPr/>
        </p:nvSpPr>
        <p:spPr bwMode="auto">
          <a:xfrm>
            <a:off x="755576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+b</a:t>
            </a:r>
          </a:p>
        </p:txBody>
      </p:sp>
      <p:cxnSp>
        <p:nvCxnSpPr>
          <p:cNvPr id="59401" name="AutoShape 12"/>
          <p:cNvCxnSpPr>
            <a:cxnSpLocks noChangeShapeType="1"/>
            <a:stCxn id="59400" idx="6"/>
            <a:endCxn id="59397" idx="2"/>
          </p:cNvCxnSpPr>
          <p:nvPr/>
        </p:nvCxnSpPr>
        <p:spPr bwMode="auto">
          <a:xfrm>
            <a:off x="1288976" y="3695700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4336976" y="341312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098976" y="341312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4870376" y="3679825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3574976" y="341312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108376" y="3679825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003976" y="341312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7765976" y="341312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+c</a:t>
            </a:r>
            <a:endParaRPr lang="en-US" sz="24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7537376" y="3679825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6241976" y="341312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  <a:sym typeface="Symbol" pitchFamily="-109" charset="2"/>
              </a:rPr>
              <a:t>-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b</a:t>
            </a:r>
            <a:endParaRPr lang="en-US" sz="2400" i="1" dirty="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6775376" y="3679825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Straight Connector 20"/>
          <p:cNvCxnSpPr>
            <a:stCxn id="59397" idx="7"/>
            <a:endCxn id="59397" idx="3"/>
          </p:cNvCxnSpPr>
          <p:nvPr/>
        </p:nvCxnSpPr>
        <p:spPr>
          <a:xfrm rot="16200000" flipH="1" flipV="1">
            <a:off x="1595364" y="3506788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9398" idx="7"/>
            <a:endCxn id="59398" idx="3"/>
          </p:cNvCxnSpPr>
          <p:nvPr/>
        </p:nvCxnSpPr>
        <p:spPr>
          <a:xfrm rot="16200000" flipH="1" flipV="1">
            <a:off x="2357364" y="3506788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3652764" y="3490913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176764" y="3490913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 flipV="1">
            <a:off x="7877944" y="3488432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081764" y="3490913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55576" y="3429000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36976" y="3429000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46267" y="3416424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502, Lecture 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2C0275-D6BD-4DC9-951A-1EBD885AB0A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Simplify the joint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9499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Typically order vars to reflect causal knowledge (i.e., causes </a:t>
            </a:r>
            <a:r>
              <a:rPr lang="en-US" i="1" smtClean="0"/>
              <a:t>before effects)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burglar </a:t>
            </a:r>
            <a:r>
              <a:rPr lang="en-US" sz="2000" smtClean="0">
                <a:solidFill>
                  <a:schemeClr val="accent2"/>
                </a:solidFill>
              </a:rPr>
              <a:t>(B)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earthquake </a:t>
            </a:r>
            <a:r>
              <a:rPr lang="en-US" sz="2000" smtClean="0">
                <a:solidFill>
                  <a:schemeClr val="accent2"/>
                </a:solidFill>
              </a:rPr>
              <a:t>(E)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Mary to call </a:t>
            </a:r>
            <a:r>
              <a:rPr lang="en-US" sz="2000" smtClean="0">
                <a:solidFill>
                  <a:schemeClr val="accent2"/>
                </a:solidFill>
              </a:rPr>
              <a:t>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John to call </a:t>
            </a:r>
            <a:r>
              <a:rPr lang="en-US" sz="2000" smtClean="0">
                <a:solidFill>
                  <a:schemeClr val="accent2"/>
                </a:solidFill>
              </a:rPr>
              <a:t>(J)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Apply Chain Rule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Simplify according to marginal&amp;conditional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290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2"/>
                </a:solidFill>
              </a:rPr>
              <a:t>Also Do exercises 6.E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  <a:hlinkClick r:id="rId4"/>
              </a:rPr>
              <a:t>http://www.aispace.org/exercises.shtml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91680" y="332656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this Tue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1556792"/>
            <a:ext cx="86409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Finish Reading  </a:t>
            </a:r>
            <a:r>
              <a:rPr lang="en-US" sz="3200" b="1" kern="0" dirty="0" err="1" smtClean="0">
                <a:solidFill>
                  <a:srgbClr val="2D2DB9"/>
                </a:solidFill>
                <a:latin typeface="Arial Unicode MS"/>
              </a:rPr>
              <a:t>Chp</a:t>
            </a:r>
            <a:r>
              <a:rPr lang="en-US" sz="3200" b="1" kern="0" dirty="0" smtClean="0">
                <a:solidFill>
                  <a:srgbClr val="2D2DB9"/>
                </a:solidFill>
                <a:latin typeface="Arial Unicode MS"/>
              </a:rPr>
              <a:t> 6 of textbook </a:t>
            </a:r>
          </a:p>
          <a:p>
            <a:pPr>
              <a:defRPr/>
            </a:pPr>
            <a:r>
              <a:rPr lang="en-US" sz="2400" b="1" kern="0" dirty="0" smtClean="0">
                <a:solidFill>
                  <a:srgbClr val="2D2DB9"/>
                </a:solidFill>
                <a:latin typeface="Arial Unicode MS"/>
              </a:rPr>
              <a:t>(Skip 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6.4.2.5 Importance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Sampling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6.4.2.6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Particle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Filtering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,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we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have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covered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instead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likelihood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weighting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 and MCMC </a:t>
            </a:r>
            <a:r>
              <a:rPr lang="fr-FR" sz="2400" b="1" kern="0" dirty="0" err="1" smtClean="0">
                <a:solidFill>
                  <a:srgbClr val="2D2DB9"/>
                </a:solidFill>
                <a:latin typeface="Arial Unicode MS"/>
              </a:rPr>
              <a:t>methods</a:t>
            </a:r>
            <a:r>
              <a:rPr lang="fr-FR" sz="2400" b="1" kern="0" dirty="0" smtClean="0">
                <a:solidFill>
                  <a:srgbClr val="2D2DB9"/>
                </a:solidFill>
                <a:latin typeface="Arial Unicode MS"/>
              </a:rPr>
              <a:t>)</a:t>
            </a:r>
            <a:endParaRPr lang="en-US" sz="2400" b="1" kern="0" dirty="0" smtClean="0">
              <a:solidFill>
                <a:srgbClr val="2D2DB9"/>
              </a:solidFill>
              <a:latin typeface="Arial Unicode MS"/>
            </a:endParaRPr>
          </a:p>
          <a:p>
            <a:pPr>
              <a:defRPr/>
            </a:pPr>
            <a:r>
              <a:rPr lang="en-US" sz="3200" b="1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039420-C1B2-4F74-9DFD-51BAD9AA1A18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6162" name="Text Box 3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Or ….Conditional Dependencies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11"/>
          <p:cNvSpPr>
            <a:spLocks noChangeArrowheads="1"/>
          </p:cNvSpPr>
          <p:nvPr/>
        </p:nvSpPr>
        <p:spPr bwMode="auto">
          <a:xfrm>
            <a:off x="3419475" y="3933825"/>
            <a:ext cx="1873250" cy="18002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2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3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4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81" name="AutoShape 22"/>
          <p:cNvCxnSpPr>
            <a:cxnSpLocks noChangeShapeType="1"/>
            <a:stCxn id="6164" idx="6"/>
            <a:endCxn id="6167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2" name="AutoShape 23"/>
          <p:cNvCxnSpPr>
            <a:cxnSpLocks noChangeShapeType="1"/>
            <a:endCxn id="6175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3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4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5" name="AutoShape 26"/>
          <p:cNvCxnSpPr>
            <a:cxnSpLocks noChangeShapeType="1"/>
            <a:endCxn id="6176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6" name="AutoShape 27"/>
          <p:cNvCxnSpPr>
            <a:cxnSpLocks noChangeShapeType="1"/>
            <a:endCxn id="6177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7" name="AutoShape 28"/>
          <p:cNvCxnSpPr>
            <a:cxnSpLocks noChangeShapeType="1"/>
            <a:stCxn id="6167" idx="6"/>
            <a:endCxn id="6171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8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9" name="AutoShape 30"/>
          <p:cNvCxnSpPr>
            <a:cxnSpLocks noChangeShapeType="1"/>
            <a:endCxn id="6173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0" name="AutoShape 31"/>
          <p:cNvCxnSpPr>
            <a:cxnSpLocks noChangeShapeType="1"/>
            <a:stCxn id="6172" idx="6"/>
            <a:endCxn id="6179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1" name="AutoShape 32"/>
          <p:cNvCxnSpPr>
            <a:cxnSpLocks noChangeShapeType="1"/>
            <a:stCxn id="6172" idx="2"/>
            <a:endCxn id="6168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2" name="AutoShape 33"/>
          <p:cNvCxnSpPr>
            <a:cxnSpLocks noChangeShapeType="1"/>
            <a:stCxn id="6180" idx="2"/>
            <a:endCxn id="6173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3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6194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6195" name="Text Box 36"/>
          <p:cNvSpPr txBox="1">
            <a:spLocks noChangeArrowheads="1"/>
          </p:cNvSpPr>
          <p:nvPr/>
        </p:nvSpPr>
        <p:spPr bwMode="auto">
          <a:xfrm>
            <a:off x="4572000" y="40052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96" name="Oval 38"/>
          <p:cNvSpPr>
            <a:spLocks noChangeArrowheads="1"/>
          </p:cNvSpPr>
          <p:nvPr/>
        </p:nvSpPr>
        <p:spPr bwMode="auto">
          <a:xfrm>
            <a:off x="3492500" y="52292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7" name="AutoShape 39"/>
          <p:cNvCxnSpPr>
            <a:cxnSpLocks noChangeShapeType="1"/>
            <a:stCxn id="6173" idx="3"/>
            <a:endCxn id="6196" idx="6"/>
          </p:cNvCxnSpPr>
          <p:nvPr/>
        </p:nvCxnSpPr>
        <p:spPr bwMode="auto">
          <a:xfrm flipH="1">
            <a:off x="3924300" y="4951413"/>
            <a:ext cx="279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8" name="Oval 40"/>
          <p:cNvSpPr>
            <a:spLocks noChangeArrowheads="1"/>
          </p:cNvSpPr>
          <p:nvPr/>
        </p:nvSpPr>
        <p:spPr bwMode="auto">
          <a:xfrm>
            <a:off x="4716463" y="51577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9" name="AutoShape 41"/>
          <p:cNvCxnSpPr>
            <a:cxnSpLocks noChangeShapeType="1"/>
            <a:stCxn id="6173" idx="5"/>
            <a:endCxn id="6198" idx="1"/>
          </p:cNvCxnSpPr>
          <p:nvPr/>
        </p:nvCxnSpPr>
        <p:spPr bwMode="auto">
          <a:xfrm>
            <a:off x="4508500" y="4951413"/>
            <a:ext cx="27146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9738" name="Text Box 42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69739" name="Text Box 43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69740" name="Text Box 44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38" grpId="0" animBg="1"/>
      <p:bldP spid="669739" grpId="0" animBg="1"/>
      <p:bldP spid="66974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06151E-1E95-4FB3-9DD7-533630175A9F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182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In/Dependencies  in a Bnet : Example 1</a:t>
            </a:r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0" y="3500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A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F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pic>
        <p:nvPicPr>
          <p:cNvPr id="7184" name="Picture 4" descr="IndTes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3357563"/>
            <a:ext cx="52562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718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04" name="AutoShape 22"/>
            <p:cNvCxnSpPr>
              <a:cxnSpLocks noChangeShapeType="1"/>
              <a:stCxn id="7187" idx="6"/>
              <a:endCxn id="719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23"/>
            <p:cNvCxnSpPr>
              <a:cxnSpLocks noChangeShapeType="1"/>
              <a:endCxn id="719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0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26"/>
            <p:cNvCxnSpPr>
              <a:cxnSpLocks noChangeShapeType="1"/>
              <a:endCxn id="719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9" name="AutoShape 27"/>
            <p:cNvCxnSpPr>
              <a:cxnSpLocks noChangeShapeType="1"/>
              <a:endCxn id="720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10" name="AutoShape 28"/>
            <p:cNvCxnSpPr>
              <a:cxnSpLocks noChangeShapeType="1"/>
              <a:stCxn id="7190" idx="6"/>
              <a:endCxn id="719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2" name="AutoShape 30"/>
            <p:cNvCxnSpPr>
              <a:cxnSpLocks noChangeShapeType="1"/>
              <a:endCxn id="719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3" name="AutoShape 31"/>
            <p:cNvCxnSpPr>
              <a:cxnSpLocks noChangeShapeType="1"/>
              <a:stCxn id="7195" idx="6"/>
              <a:endCxn id="720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4" name="AutoShape 32"/>
            <p:cNvCxnSpPr>
              <a:cxnSpLocks noChangeShapeType="1"/>
              <a:stCxn id="7195" idx="2"/>
              <a:endCxn id="719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5" name="AutoShape 33"/>
            <p:cNvCxnSpPr>
              <a:cxnSpLocks noChangeShapeType="1"/>
              <a:stCxn id="7203" idx="2"/>
              <a:endCxn id="719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0" name="AutoShape 39"/>
            <p:cNvCxnSpPr>
              <a:cxnSpLocks noChangeShapeType="1"/>
              <a:stCxn id="7196" idx="3"/>
              <a:endCxn id="721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2" name="AutoShape 41"/>
            <p:cNvCxnSpPr>
              <a:cxnSpLocks noChangeShapeType="1"/>
              <a:stCxn id="7196" idx="5"/>
              <a:endCxn id="722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722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722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5BE8C2-D8FE-4159-B9A0-F9EBF72131F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8201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61312" cy="85725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In/Dependencies  in a Bnet : Example 2 </a:t>
            </a:r>
          </a:p>
        </p:txBody>
      </p:sp>
      <p:pic>
        <p:nvPicPr>
          <p:cNvPr id="8202" name="Picture 3" descr="IndTe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976563"/>
            <a:ext cx="500062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0" y="3929063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H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E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24" name="AutoShape 22"/>
            <p:cNvCxnSpPr>
              <a:cxnSpLocks noChangeShapeType="1"/>
              <a:stCxn id="8207" idx="6"/>
              <a:endCxn id="821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5" name="AutoShape 23"/>
            <p:cNvCxnSpPr>
              <a:cxnSpLocks noChangeShapeType="1"/>
              <a:endCxn id="821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2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8" name="AutoShape 26"/>
            <p:cNvCxnSpPr>
              <a:cxnSpLocks noChangeShapeType="1"/>
              <a:endCxn id="821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9" name="AutoShape 27"/>
            <p:cNvCxnSpPr>
              <a:cxnSpLocks noChangeShapeType="1"/>
              <a:endCxn id="822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30" name="AutoShape 28"/>
            <p:cNvCxnSpPr>
              <a:cxnSpLocks noChangeShapeType="1"/>
              <a:stCxn id="8210" idx="6"/>
              <a:endCxn id="821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2" name="AutoShape 30"/>
            <p:cNvCxnSpPr>
              <a:cxnSpLocks noChangeShapeType="1"/>
              <a:endCxn id="821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3" name="AutoShape 31"/>
            <p:cNvCxnSpPr>
              <a:cxnSpLocks noChangeShapeType="1"/>
              <a:stCxn id="8215" idx="6"/>
              <a:endCxn id="822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4" name="AutoShape 32"/>
            <p:cNvCxnSpPr>
              <a:cxnSpLocks noChangeShapeType="1"/>
              <a:stCxn id="8215" idx="2"/>
              <a:endCxn id="821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5" name="AutoShape 33"/>
            <p:cNvCxnSpPr>
              <a:cxnSpLocks noChangeShapeType="1"/>
              <a:stCxn id="8223" idx="2"/>
              <a:endCxn id="821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3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823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823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823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0" name="AutoShape 39"/>
            <p:cNvCxnSpPr>
              <a:cxnSpLocks noChangeShapeType="1"/>
              <a:stCxn id="8216" idx="3"/>
              <a:endCxn id="823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2" name="AutoShape 41"/>
            <p:cNvCxnSpPr>
              <a:cxnSpLocks noChangeShapeType="1"/>
              <a:stCxn id="8216" idx="5"/>
              <a:endCxn id="824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824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824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p:pic>
        <p:nvPicPr>
          <p:cNvPr id="8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71500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CB92F-1AB6-4963-AC04-34510D9DD923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Sampling a discrete probability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31D419-DCC0-4B99-BBEB-C2A4BBBB3523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and Solution Plan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58250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We model the environment as a set of random </a:t>
            </a:r>
            <a:r>
              <a:rPr lang="en-US" dirty="0" err="1" smtClean="0"/>
              <a:t>vars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Why the joint is not an adequate representation ?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“Representation, reasoning and learning” are “exponential” in the number of variables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Solution:</a:t>
            </a:r>
            <a:r>
              <a:rPr lang="en-US" dirty="0" smtClean="0">
                <a:solidFill>
                  <a:schemeClr val="accent2"/>
                </a:solidFill>
              </a:rPr>
              <a:t> Exploit </a:t>
            </a:r>
            <a:r>
              <a:rPr lang="en-US" dirty="0" err="1" smtClean="0">
                <a:solidFill>
                  <a:schemeClr val="accent2"/>
                </a:solidFill>
              </a:rPr>
              <a:t>marginal&amp;</a:t>
            </a:r>
            <a:r>
              <a:rPr lang="en-US" b="1" dirty="0" err="1" smtClean="0">
                <a:solidFill>
                  <a:schemeClr val="accent2"/>
                </a:solidFill>
              </a:rPr>
              <a:t>conditional</a:t>
            </a:r>
            <a:r>
              <a:rPr lang="en-US" dirty="0" smtClean="0">
                <a:solidFill>
                  <a:schemeClr val="accent2"/>
                </a:solidFill>
              </a:rPr>
              <a:t> independence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But how does independence allow us to simplify the joint?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053513" cy="685800"/>
          </a:xfrm>
        </p:spPr>
        <p:txBody>
          <a:bodyPr/>
          <a:lstStyle/>
          <a:p>
            <a:pPr eaLnBrk="1" hangingPunct="1"/>
            <a:r>
              <a:rPr lang="en-US" smtClean="0"/>
              <a:t>Look for weaker form of independence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52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Cavity, Catch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Are </a:t>
            </a:r>
            <a:r>
              <a:rPr lang="en-US" sz="2400" i="1" dirty="0" smtClean="0"/>
              <a:t>Toothache </a:t>
            </a:r>
            <a:r>
              <a:rPr lang="en-US" sz="2400" dirty="0" smtClean="0"/>
              <a:t>and</a:t>
            </a:r>
            <a:r>
              <a:rPr lang="en-US" sz="2400" i="1" dirty="0" smtClean="0"/>
              <a:t> Catch </a:t>
            </a:r>
            <a:r>
              <a:rPr lang="en-US" sz="2400" dirty="0" smtClean="0"/>
              <a:t>marginally independent</a:t>
            </a:r>
            <a:r>
              <a:rPr lang="en-US" sz="2400" i="1" dirty="0" smtClean="0"/>
              <a:t>?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BUT If I have a cavity, does the probability that the probe catches depend on whether I have a toothache?</a:t>
            </a:r>
          </a:p>
          <a:p>
            <a:pPr marL="914400" lvl="1" indent="-457200" eaLnBrk="1" hangingPunct="1">
              <a:lnSpc>
                <a:spcPct val="80000"/>
              </a:lnSpc>
              <a:buFont typeface="Helvetica" pitchFamily="34" charset="0"/>
              <a:buAutoNum type="arabicParenBoth"/>
              <a:defRPr/>
            </a:pP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toothache, 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 if I haven't got a cavity?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  <a:defRPr/>
            </a:pPr>
            <a:r>
              <a:rPr lang="en-US" b="1" dirty="0" smtClean="0"/>
              <a:t>(2) P</a:t>
            </a:r>
            <a:r>
              <a:rPr lang="en-US" dirty="0" smtClean="0"/>
              <a:t>(</a:t>
            </a:r>
            <a:r>
              <a:rPr lang="en-US" i="1" dirty="0" smtClean="0"/>
              <a:t>catch | </a:t>
            </a:r>
            <a:r>
              <a:rPr lang="en-US" i="1" dirty="0" err="1" smtClean="0"/>
              <a:t>toothache,</a:t>
            </a:r>
            <a:r>
              <a:rPr lang="en-US" dirty="0" err="1" smtClean="0">
                <a:sym typeface="Symbol" pitchFamily="18" charset="2"/>
              </a:rPr>
              <a:t></a:t>
            </a:r>
            <a:r>
              <a:rPr lang="en-US" i="1" dirty="0" err="1" smtClean="0"/>
              <a:t>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214313" y="5500688"/>
            <a:ext cx="8678862" cy="842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Each is directly caused by the cavity, but neither has a direct effect on the 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92884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 general,</a:t>
            </a:r>
            <a:r>
              <a:rPr lang="en-US" sz="2400" i="1" smtClean="0"/>
              <a:t> Catch </a:t>
            </a:r>
            <a:r>
              <a:rPr lang="en-US" sz="2400" smtClean="0"/>
              <a:t>is </a:t>
            </a:r>
            <a:r>
              <a:rPr lang="en-US" sz="2400" smtClean="0">
                <a:solidFill>
                  <a:schemeClr val="accent2"/>
                </a:solidFill>
              </a:rPr>
              <a:t>conditionally independent</a:t>
            </a:r>
            <a:r>
              <a:rPr lang="en-US" sz="2400" smtClean="0"/>
              <a:t> of </a:t>
            </a:r>
            <a:r>
              <a:rPr lang="en-US" sz="2400" i="1" smtClean="0"/>
              <a:t>Toothache </a:t>
            </a:r>
            <a:r>
              <a:rPr lang="en-US" sz="2400" smtClean="0"/>
              <a:t>given </a:t>
            </a:r>
            <a:r>
              <a:rPr lang="en-US" sz="2400" i="1" smtClean="0"/>
              <a:t>Cavity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Toothache,Cavity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Catch, 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b="1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Toothache, Catch | Cavity</a:t>
            </a:r>
            <a:r>
              <a:rPr lang="en-US" smtClean="0"/>
              <a:t>) = 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smtClean="0"/>
              <a:t>				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Independence: Formal Def.</a:t>
            </a:r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179388" y="2565400"/>
            <a:ext cx="8964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</a:rPr>
              <a:t>DEF.</a:t>
            </a:r>
            <a:r>
              <a:rPr lang="en-US" sz="2800">
                <a:latin typeface="Helvetica" pitchFamily="34" charset="0"/>
              </a:rPr>
              <a:t> Random variable </a:t>
            </a:r>
            <a:r>
              <a:rPr lang="en-US" sz="2800" b="1">
                <a:latin typeface="Helvetica" pitchFamily="34" charset="0"/>
              </a:rPr>
              <a:t>X</a:t>
            </a:r>
            <a:r>
              <a:rPr lang="en-US" sz="2800">
                <a:latin typeface="Helvetica" pitchFamily="34" charset="0"/>
              </a:rPr>
              <a:t> is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conditionally independent</a:t>
            </a:r>
            <a:r>
              <a:rPr lang="en-US" sz="2800">
                <a:latin typeface="Helvetica" pitchFamily="34" charset="0"/>
              </a:rPr>
              <a:t> of random variable </a:t>
            </a:r>
            <a:r>
              <a:rPr lang="en-US" sz="2800" b="1"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given random variable </a:t>
            </a:r>
            <a:r>
              <a:rPr lang="en-US" sz="2800" b="1">
                <a:latin typeface="Helvetica" pitchFamily="34" charset="0"/>
              </a:rPr>
              <a:t>Z </a:t>
            </a:r>
            <a:r>
              <a:rPr lang="en-US" sz="2800">
                <a:latin typeface="Helvetica" pitchFamily="34" charset="0"/>
              </a:rPr>
              <a:t>if, for all 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 sz="2800">
                <a:latin typeface="Helvetica" pitchFamily="34" charset="0"/>
              </a:rPr>
              <a:t>,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dom(Y),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dom(Z)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 </a:t>
            </a:r>
            <a:r>
              <a:rPr lang="en-US" sz="2800">
                <a:latin typeface="Helvetica" pitchFamily="34" charset="0"/>
              </a:rPr>
              <a:t>,</a:t>
            </a:r>
            <a:r>
              <a:rPr lang="en-US" sz="2800" baseline="-250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That is, knowledge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Y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X,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given a value of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 Z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79388" y="1052513"/>
            <a:ext cx="8424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Sometimes, two variables might not be marginally independent. However, they </a:t>
            </a:r>
            <a:r>
              <a:rPr lang="en-US" sz="2800" i="1">
                <a:latin typeface="Helvetica" pitchFamily="34" charset="0"/>
              </a:rPr>
              <a:t>become</a:t>
            </a:r>
            <a:r>
              <a:rPr lang="en-US" sz="2800">
                <a:latin typeface="Helvetica" pitchFamily="34" charset="0"/>
              </a:rPr>
              <a:t> independent after we observe some third variable</a:t>
            </a:r>
            <a:endParaRPr lang="en-US" sz="280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A9A800-3425-477C-9D42-51AE86B344F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Structure + Probs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24863" cy="20716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Express remaining dependencies as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var is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var, the conditioning vars are its parents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Associate to each node corresponding conditional probabilities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6215063"/>
            <a:ext cx="5643562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Directed Acyclic Graph (DAG) 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independence: Use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Write out full joint distribution using </a:t>
            </a:r>
            <a:r>
              <a:rPr lang="en-US" sz="2400" dirty="0" smtClean="0">
                <a:solidFill>
                  <a:schemeClr val="accent2"/>
                </a:solidFill>
              </a:rPr>
              <a:t>chain rule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Cavity, Catch, Toothache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Catch,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Cavity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   		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(Cavity)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how many probabilities?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use of conditional independence often </a:t>
            </a:r>
            <a:r>
              <a:rPr lang="en-US" sz="2400" dirty="0" smtClean="0">
                <a:solidFill>
                  <a:schemeClr val="accent2"/>
                </a:solidFill>
              </a:rPr>
              <a:t>reduces the size</a:t>
            </a:r>
            <a:r>
              <a:rPr lang="en-US" sz="2400" dirty="0" smtClean="0"/>
              <a:t> of the representation of the joint distribution from </a:t>
            </a:r>
            <a:r>
              <a:rPr lang="en-US" sz="2400" dirty="0" smtClean="0">
                <a:solidFill>
                  <a:schemeClr val="accent2"/>
                </a:solidFill>
              </a:rPr>
              <a:t>exponential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accent2"/>
                </a:solidFill>
              </a:rPr>
              <a:t>linear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.  </a:t>
            </a:r>
            <a:r>
              <a:rPr lang="en-US" sz="2400" b="1" dirty="0" smtClean="0"/>
              <a:t>n is the number of </a:t>
            </a:r>
            <a:r>
              <a:rPr lang="en-US" sz="2400" b="1" dirty="0" err="1" smtClean="0"/>
              <a:t>vars</a:t>
            </a:r>
            <a:endParaRPr lang="en-US" sz="2400" b="1" dirty="0" smtClean="0"/>
          </a:p>
          <a:p>
            <a:pPr lvl="4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Conditional independence </a:t>
            </a:r>
            <a:r>
              <a:rPr lang="en-US" sz="2400" dirty="0" smtClean="0"/>
              <a:t>is our</a:t>
            </a:r>
            <a:r>
              <a:rPr lang="en-US" sz="2400" b="1" dirty="0" smtClean="0"/>
              <a:t> most basic </a:t>
            </a:r>
            <a:r>
              <a:rPr lang="en-US" sz="2400" dirty="0" smtClean="0"/>
              <a:t>and</a:t>
            </a:r>
            <a:r>
              <a:rPr lang="en-US" sz="2400" b="1" dirty="0" smtClean="0"/>
              <a:t> robust </a:t>
            </a:r>
            <a:r>
              <a:rPr lang="en-US" sz="2400" dirty="0" smtClean="0"/>
              <a:t>form of </a:t>
            </a:r>
            <a:r>
              <a:rPr lang="en-US" sz="2400" b="1" dirty="0" smtClean="0"/>
              <a:t>knowledge </a:t>
            </a:r>
            <a:r>
              <a:rPr lang="en-US" sz="2400" dirty="0" smtClean="0"/>
              <a:t>about</a:t>
            </a:r>
            <a:r>
              <a:rPr lang="en-US" sz="2400" b="1" dirty="0" smtClean="0"/>
              <a:t> uncertain environments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645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Sampling / Simulating / Observing</a:t>
            </a:r>
          </a:p>
          <a:p>
            <a:pPr lvl="2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Sampling is a hot topic in machine learning,</a:t>
            </a:r>
            <a:br>
              <a:rPr lang="en-US" sz="2400" smtClean="0"/>
            </a:br>
            <a:r>
              <a:rPr lang="en-US" sz="2400" smtClean="0"/>
              <a:t>and it’s really simple</a:t>
            </a:r>
          </a:p>
          <a:p>
            <a:pPr lvl="2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Draw N samples from a sampling distribution 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Compute an approximate posterior probability</a:t>
            </a:r>
            <a:endParaRPr lang="en-US" sz="2000" b="1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Learning: get samples from a distribution you don’t know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Oval 4"/>
          <p:cNvSpPr>
            <a:spLocks noChangeArrowheads="1"/>
          </p:cNvSpPr>
          <p:nvPr/>
        </p:nvSpPr>
        <p:spPr bwMode="auto">
          <a:xfrm>
            <a:off x="7466013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S</a:t>
            </a:r>
            <a:endParaRPr lang="en-US" sz="2400" baseline="-250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7466013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A</a:t>
            </a:r>
            <a:endParaRPr lang="en-US" sz="2400" baseline="-25000">
              <a:solidFill>
                <a:srgbClr val="000000"/>
              </a:solidFill>
              <a:latin typeface="Times New Roman" pitchFamily="-109" charset="0"/>
              <a:ea typeface="ＭＳ Ｐゴシック" pitchFamily="-109" charset="-128"/>
              <a:cs typeface="Times New Roman" pitchFamily="-109" charset="0"/>
            </a:endParaRPr>
          </a:p>
        </p:txBody>
      </p:sp>
      <p:cxnSp>
        <p:nvCxnSpPr>
          <p:cNvPr id="49159" name="AutoShape 6"/>
          <p:cNvCxnSpPr>
            <a:cxnSpLocks noChangeShapeType="1"/>
            <a:stCxn id="49157" idx="4"/>
            <a:endCxn id="49158" idx="0"/>
          </p:cNvCxnSpPr>
          <p:nvPr/>
        </p:nvCxnSpPr>
        <p:spPr bwMode="auto">
          <a:xfrm rot="5400000">
            <a:off x="7466013" y="36195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9160" name="Oval 11"/>
          <p:cNvSpPr>
            <a:spLocks noChangeArrowheads="1"/>
          </p:cNvSpPr>
          <p:nvPr/>
        </p:nvSpPr>
        <p:spPr bwMode="auto">
          <a:xfrm>
            <a:off x="7467600" y="175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rgbClr val="000000"/>
                </a:solidFill>
                <a:latin typeface="Times New Roman" pitchFamily="-109" charset="0"/>
                <a:ea typeface="ＭＳ Ｐゴシック" pitchFamily="-109" charset="-128"/>
                <a:cs typeface="Times New Roman" pitchFamily="-109" charset="0"/>
              </a:rPr>
              <a:t>F</a:t>
            </a:r>
          </a:p>
        </p:txBody>
      </p:sp>
      <p:cxnSp>
        <p:nvCxnSpPr>
          <p:cNvPr id="49161" name="AutoShape 12"/>
          <p:cNvCxnSpPr>
            <a:cxnSpLocks noChangeShapeType="1"/>
            <a:stCxn id="49160" idx="4"/>
            <a:endCxn id="49157" idx="0"/>
          </p:cNvCxnSpPr>
          <p:nvPr/>
        </p:nvCxnSpPr>
        <p:spPr bwMode="auto">
          <a:xfrm rot="5400000">
            <a:off x="7466807" y="25519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502,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2A8B4B6-13E9-404D-8E35-B2A2E29A896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Burglary: complete BN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5286412" cy="1676400"/>
        </p:xfrm>
        <a:graphic>
          <a:graphicData uri="http://schemas.openxmlformats.org/drawingml/2006/table">
            <a:tbl>
              <a:tblPr/>
              <a:tblGrid>
                <a:gridCol w="962611"/>
                <a:gridCol w="1441267"/>
                <a:gridCol w="1360690"/>
                <a:gridCol w="1521844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285750" y="4857750"/>
          <a:ext cx="3856368" cy="1071190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4786313" y="4714875"/>
          <a:ext cx="3856368" cy="1026116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  Example: Bnets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(Ex2)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Receive message that neighbor John called 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News of minor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64318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1" name="Picture 5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572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542925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39750</TotalTime>
  <Words>5525</Words>
  <Application>Microsoft Office PowerPoint</Application>
  <PresentationFormat>On-screen Show (4:3)</PresentationFormat>
  <Paragraphs>1764</Paragraphs>
  <Slides>71</Slides>
  <Notes>63</Notes>
  <HiddenSlides>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Default Design</vt:lpstr>
      <vt:lpstr>1_dan-berkeley-nlp-v1</vt:lpstr>
      <vt:lpstr>Equation</vt:lpstr>
      <vt:lpstr>Slide 1</vt:lpstr>
      <vt:lpstr>Today Oct 6</vt:lpstr>
      <vt:lpstr>R&amp;Rsys we'll cover in this course </vt:lpstr>
      <vt:lpstr>Key points Recap</vt:lpstr>
      <vt:lpstr>Belief Nets: Burglary Example</vt:lpstr>
      <vt:lpstr>Belief Nets: Simplify the joint</vt:lpstr>
      <vt:lpstr>Belief Nets: Structure + Probs</vt:lpstr>
      <vt:lpstr>Burglary: complete BN</vt:lpstr>
      <vt:lpstr>Burglary  Example: Bnets inference</vt:lpstr>
      <vt:lpstr>Bayesian Networks – Inference Types</vt:lpstr>
      <vt:lpstr>BNnets: Compactness</vt:lpstr>
      <vt:lpstr>BNets: Compactness</vt:lpstr>
      <vt:lpstr>Realistic BNet: Liver Diagnosis    Source: Onisko et al., 1999</vt:lpstr>
      <vt:lpstr>Realistic BNet: Liver Diagnosis    Source: Onisko et al., 1999</vt:lpstr>
      <vt:lpstr>BNets: Construction General Semantics</vt:lpstr>
      <vt:lpstr>BNets: Construction General Semantics (cont’)</vt:lpstr>
      <vt:lpstr>Additional Conditional Independencies</vt:lpstr>
      <vt:lpstr>3 Configuration blocking dependency (belief propagation)</vt:lpstr>
      <vt:lpstr>Today Oct 6</vt:lpstr>
      <vt:lpstr>Bnet Inference: General</vt:lpstr>
      <vt:lpstr>What do we need to compute?</vt:lpstr>
      <vt:lpstr>Variable Elimination Intro</vt:lpstr>
      <vt:lpstr>Factors</vt:lpstr>
      <vt:lpstr>Manipulating Factors:</vt:lpstr>
      <vt:lpstr>More examples of assignment</vt:lpstr>
      <vt:lpstr>Summing out a variable example</vt:lpstr>
      <vt:lpstr>Multiplying factors</vt:lpstr>
      <vt:lpstr>Multiplying factors: Formal</vt:lpstr>
      <vt:lpstr>Factors Summary</vt:lpstr>
      <vt:lpstr>Variable Elimination Intro</vt:lpstr>
      <vt:lpstr>Variable Elimination Intro (1)</vt:lpstr>
      <vt:lpstr>Variable Elimination Intro (2)</vt:lpstr>
      <vt:lpstr>Key Simplification Step</vt:lpstr>
      <vt:lpstr>Another Simplification before starting VE</vt:lpstr>
      <vt:lpstr>Variable elimination example</vt:lpstr>
      <vt:lpstr>Variable elimination example</vt:lpstr>
      <vt:lpstr>Variable elimination example (step1)</vt:lpstr>
      <vt:lpstr>Variable elimination example (step 2)</vt:lpstr>
      <vt:lpstr>Variable elimination example 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 (step 5)</vt:lpstr>
      <vt:lpstr>Variable elimination example (step 6)</vt:lpstr>
      <vt:lpstr>Today Oct 6</vt:lpstr>
      <vt:lpstr>Approximate Inference</vt:lpstr>
      <vt:lpstr>Prior Sampling</vt:lpstr>
      <vt:lpstr>Prior Sampling</vt:lpstr>
      <vt:lpstr>Example</vt:lpstr>
      <vt:lpstr>Rejection Sampling</vt:lpstr>
      <vt:lpstr>Likelihood Weighting</vt:lpstr>
      <vt:lpstr>Likelihood Weighting</vt:lpstr>
      <vt:lpstr>Likelihood Weighting</vt:lpstr>
      <vt:lpstr>Likelihood Weighting</vt:lpstr>
      <vt:lpstr>Markov Chain Monte Carlo</vt:lpstr>
      <vt:lpstr>Also Do exercises 6.E http://www.aispace.org/exercises.shtml   </vt:lpstr>
      <vt:lpstr>Or ….Conditional Dependencies</vt:lpstr>
      <vt:lpstr>In/Dependencies  in a Bnet : Example 1</vt:lpstr>
      <vt:lpstr>In/Dependencies  in a Bnet : Example 2 </vt:lpstr>
      <vt:lpstr>Sampling a discrete probability distribution</vt:lpstr>
      <vt:lpstr>Problem and Solution Plan</vt:lpstr>
      <vt:lpstr>Look for weaker form of independence</vt:lpstr>
      <vt:lpstr>Conditional independence</vt:lpstr>
      <vt:lpstr>Proof of equivalent statements</vt:lpstr>
      <vt:lpstr>Slide 69</vt:lpstr>
      <vt:lpstr>Conditional independence: Use</vt:lpstr>
      <vt:lpstr>Approximate Inference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789</cp:revision>
  <dcterms:created xsi:type="dcterms:W3CDTF">2000-08-26T02:46:38Z</dcterms:created>
  <dcterms:modified xsi:type="dcterms:W3CDTF">2011-10-06T18:18:13Z</dcterms:modified>
</cp:coreProperties>
</file>