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98" r:id="rId2"/>
    <p:sldId id="355" r:id="rId3"/>
    <p:sldId id="409" r:id="rId4"/>
    <p:sldId id="755" r:id="rId5"/>
    <p:sldId id="741" r:id="rId6"/>
    <p:sldId id="742" r:id="rId7"/>
    <p:sldId id="744" r:id="rId8"/>
    <p:sldId id="745" r:id="rId9"/>
    <p:sldId id="746" r:id="rId10"/>
    <p:sldId id="747" r:id="rId11"/>
    <p:sldId id="756" r:id="rId12"/>
    <p:sldId id="757" r:id="rId13"/>
    <p:sldId id="750" r:id="rId14"/>
    <p:sldId id="751" r:id="rId15"/>
    <p:sldId id="752" r:id="rId16"/>
    <p:sldId id="759" r:id="rId17"/>
    <p:sldId id="758" r:id="rId18"/>
    <p:sldId id="777" r:id="rId19"/>
    <p:sldId id="778" r:id="rId20"/>
    <p:sldId id="779" r:id="rId21"/>
    <p:sldId id="780" r:id="rId22"/>
    <p:sldId id="781" r:id="rId23"/>
    <p:sldId id="782" r:id="rId24"/>
    <p:sldId id="784" r:id="rId25"/>
    <p:sldId id="761" r:id="rId26"/>
    <p:sldId id="762" r:id="rId27"/>
    <p:sldId id="763" r:id="rId28"/>
    <p:sldId id="764" r:id="rId29"/>
    <p:sldId id="765" r:id="rId30"/>
    <p:sldId id="767" r:id="rId31"/>
    <p:sldId id="768" r:id="rId32"/>
    <p:sldId id="769" r:id="rId33"/>
    <p:sldId id="771" r:id="rId34"/>
    <p:sldId id="772" r:id="rId35"/>
    <p:sldId id="773" r:id="rId36"/>
    <p:sldId id="774" r:id="rId37"/>
    <p:sldId id="775" r:id="rId38"/>
    <p:sldId id="776" r:id="rId39"/>
    <p:sldId id="785" r:id="rId40"/>
    <p:sldId id="803" r:id="rId41"/>
    <p:sldId id="787" r:id="rId42"/>
    <p:sldId id="788" r:id="rId43"/>
    <p:sldId id="789" r:id="rId44"/>
    <p:sldId id="790" r:id="rId45"/>
    <p:sldId id="792" r:id="rId46"/>
    <p:sldId id="793" r:id="rId47"/>
    <p:sldId id="794" r:id="rId48"/>
    <p:sldId id="795" r:id="rId49"/>
    <p:sldId id="801" r:id="rId50"/>
    <p:sldId id="802" r:id="rId51"/>
    <p:sldId id="574" r:id="rId52"/>
    <p:sldId id="804" r:id="rId53"/>
    <p:sldId id="805" r:id="rId54"/>
    <p:sldId id="806" r:id="rId55"/>
    <p:sldId id="807" r:id="rId56"/>
    <p:sldId id="808" r:id="rId5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1" autoAdjust="0"/>
  </p:normalViewPr>
  <p:slideViewPr>
    <p:cSldViewPr>
      <p:cViewPr>
        <p:scale>
          <a:sx n="80" d="100"/>
          <a:sy n="80" d="100"/>
        </p:scale>
        <p:origin x="-16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4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A41845-5627-472A-8E2C-9005A8BE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352194F-105A-49C9-9CE2-8A0EF5BE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DB67B-3823-4E67-B7C3-0CB10EE8AA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5062B-4902-44F6-BA19-3042BD9CEF7C}" type="slidenum">
              <a:rPr lang="en-US"/>
              <a:pPr/>
              <a:t>10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3ADC6-3C31-47F7-8A24-C6A52DE8A88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/>
              <a:t>R&amp;R Sys  Representation and reasoning Systems</a:t>
            </a:r>
          </a:p>
          <a:p>
            <a:pPr marL="228600" indent="-228600" eaLnBrk="1" hangingPunct="1"/>
            <a:r>
              <a:rPr lang="en-US" dirty="0" smtClean="0"/>
              <a:t>Each cell is a R&amp;R system</a:t>
            </a:r>
          </a:p>
          <a:p>
            <a:pPr marL="228600" indent="-228600" eaLnBrk="1" hangingPunct="1"/>
            <a:r>
              <a:rPr lang="en-US" dirty="0" smtClean="0"/>
              <a:t>STRIPS  actions </a:t>
            </a:r>
            <a:r>
              <a:rPr lang="en-US" dirty="0" err="1" smtClean="0"/>
              <a:t>prec</a:t>
            </a:r>
            <a:endParaRPr lang="en-US" dirty="0" smtClean="0"/>
          </a:p>
          <a:p>
            <a:pPr marL="228600" indent="-228600" eaLnBrk="1" hangingPunct="1"/>
            <a:endParaRPr lang="en-US" dirty="0" smtClean="0"/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SCSP extends the classical CSP by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including both decision variables, that an agent can set, and stochastic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variables that follow a probability distribution and can model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uncer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tain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events beyond the agent’s control. So far, two approaches to solving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have been proposed; backtracking-based procedures that extend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standard methods from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scenario-based methods that solve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by reducing them to a sequence of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en-US" dirty="0" err="1" smtClean="0"/>
              <a:t>onditions</a:t>
            </a:r>
            <a:r>
              <a:rPr lang="en-US" dirty="0" smtClean="0"/>
              <a:t> and effects Stanford Research Institute Problem Solver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847422A6-7C82-4500-A608-D4B69EE0A140}" type="slidenum">
              <a:rPr lang="en-US" smtClean="0"/>
              <a:pPr defTabSz="928229"/>
              <a:t>18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5CCDF894-960E-4215-8E15-8B258989AB81}" type="slidenum">
              <a:rPr lang="en-US" smtClean="0"/>
              <a:pPr defTabSz="928229"/>
              <a:t>19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Epistemological not ontological</a:t>
            </a:r>
          </a:p>
          <a:p>
            <a:pPr eaLnBrk="1" hangingPunct="1"/>
            <a:r>
              <a:rPr lang="en-US" smtClean="0"/>
              <a:t>Subjective</a:t>
            </a:r>
          </a:p>
          <a:p>
            <a:pPr eaLnBrk="1" hangingPunct="1"/>
            <a:r>
              <a:rPr lang="en-US" smtClean="0"/>
              <a:t>Raining outside… who can look outside the window…..</a:t>
            </a:r>
          </a:p>
          <a:p>
            <a:pPr eaLnBrk="1" hangingPunct="1"/>
            <a:r>
              <a:rPr lang="en-US" smtClean="0"/>
              <a:t>Who can look at who is looking outside the window…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63D16A55-CDFF-4188-ADDF-E4156B53A625}" type="slidenum">
              <a:rPr lang="en-US" smtClean="0"/>
              <a:pPr defTabSz="928229"/>
              <a:t>20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4910C6D3-C156-4126-AC66-D9063F2F3C71}" type="slidenum">
              <a:rPr lang="en-US" smtClean="0"/>
              <a:pPr defTabSz="928229"/>
              <a:t>21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Similarly to 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Cavity</a:t>
            </a:r>
            <a:r>
              <a:rPr lang="en-US" smtClean="0"/>
              <a:t> (do I have a cavity?)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Discrete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Weather</a:t>
            </a:r>
            <a:r>
              <a:rPr lang="en-US" smtClean="0"/>
              <a:t> is one of &lt;</a:t>
            </a:r>
            <a:r>
              <a:rPr lang="en-US" i="1" smtClean="0"/>
              <a:t>sunny,rainy,cloudy,snow</a:t>
            </a:r>
            <a:r>
              <a:rPr lang="en-US" smtClean="0"/>
              <a:t>&gt;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7CF40CEF-E3E5-4039-992A-64ACE5F02EF6}" type="slidenum">
              <a:rPr lang="en-US" smtClean="0"/>
              <a:pPr defTabSz="928229"/>
              <a:t>22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Use OR AND and NOT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013C1889-2F04-4A99-BE47-DCAD58DEC3AE}" type="slidenum">
              <a:rPr lang="en-US" smtClean="0"/>
              <a:pPr defTabSz="928229"/>
              <a:t>23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Similarly to 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Cavity</a:t>
            </a:r>
            <a:r>
              <a:rPr lang="en-US" smtClean="0"/>
              <a:t> (do I have a cavity?)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Discrete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Weather</a:t>
            </a:r>
            <a:r>
              <a:rPr lang="en-US" smtClean="0"/>
              <a:t> is one of &lt;</a:t>
            </a:r>
            <a:r>
              <a:rPr lang="en-US" i="1" smtClean="0"/>
              <a:t>sunny,rainy,cloudy,snow</a:t>
            </a:r>
            <a:r>
              <a:rPr lang="en-US" smtClean="0"/>
              <a:t>&gt;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29"/>
            <a:fld id="{64E6C0CE-E35D-4A19-B94B-3820D89428FC}" type="slidenum">
              <a:rPr lang="en-US" smtClean="0"/>
              <a:pPr defTabSz="928229"/>
              <a:t>24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32095-2D5C-4109-A6BE-9051EE536FBD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FACA0-A8BA-4E37-864A-DB4B28A80694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Given the joint distribution, we can compute distributions over</a:t>
            </a:r>
          </a:p>
          <a:p>
            <a:pPr eaLnBrk="1" hangingPunct="1"/>
            <a:r>
              <a:rPr lang="en-US" smtClean="0"/>
              <a:t>smaller sets of variables through marginalization:</a:t>
            </a:r>
          </a:p>
          <a:p>
            <a:pPr eaLnBrk="1" hangingPunct="1"/>
            <a:r>
              <a:rPr lang="en-US" smtClean="0"/>
              <a:t>E.g., P(X; Y ) = Pz2dom(Z) P(X; Y;Z = z).</a:t>
            </a:r>
          </a:p>
          <a:p>
            <a:pPr eaLnBrk="1" hangingPunct="1"/>
            <a:r>
              <a:rPr lang="en-US" smtClean="0"/>
              <a:t>This corresponds to summing out a dimension in the table.</a:t>
            </a:r>
          </a:p>
          <a:p>
            <a:pPr eaLnBrk="1" hangingPunct="1"/>
            <a:r>
              <a:rPr lang="en-US" smtClean="0"/>
              <a:t>The new table still sums to 1.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44DE9-F849-429B-907A-96447C44601F}" type="slidenum">
              <a:rPr lang="en-US"/>
              <a:pPr/>
              <a:t>27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A97BB-7346-485C-9104-3BE5EEE35813}" type="slidenum">
              <a:rPr lang="en-US"/>
              <a:pPr/>
              <a:t>28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F1B58-316A-4C9D-ABFF-9E78D7712CBC}" type="slidenum">
              <a:rPr lang="en-US"/>
              <a:pPr/>
              <a:t>29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3ADC6-3C31-47F7-8A24-C6A52DE8A88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dirty="0" smtClean="0"/>
              <a:t>R&amp;R Sys  Representation and reasoning Systems</a:t>
            </a:r>
          </a:p>
          <a:p>
            <a:pPr marL="228600" indent="-228600" eaLnBrk="1" hangingPunct="1"/>
            <a:r>
              <a:rPr lang="en-US" dirty="0" smtClean="0"/>
              <a:t>Each cell is a R&amp;R system</a:t>
            </a:r>
          </a:p>
          <a:p>
            <a:pPr marL="228600" indent="-228600" eaLnBrk="1" hangingPunct="1"/>
            <a:r>
              <a:rPr lang="en-US" dirty="0" smtClean="0"/>
              <a:t>STRIPS  actions </a:t>
            </a:r>
            <a:r>
              <a:rPr lang="en-US" dirty="0" err="1" smtClean="0"/>
              <a:t>prec</a:t>
            </a:r>
            <a:endParaRPr lang="en-US" dirty="0" smtClean="0"/>
          </a:p>
          <a:p>
            <a:pPr marL="228600" indent="-228600" eaLnBrk="1" hangingPunct="1"/>
            <a:endParaRPr lang="en-US" dirty="0" smtClean="0"/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SCSP extends the classical CSP by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including both decision variables, that an agent can set, and stochastic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variables that follow a probability distribution and can model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uncer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tain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events beyond the agent’s control. So far, two approaches to solving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have been proposed; backtracking-based procedures that extend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standard methods from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scenario-based methods that solve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by reducing them to a sequence of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CSPs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en-US" dirty="0" err="1" smtClean="0"/>
              <a:t>onditions</a:t>
            </a:r>
            <a:r>
              <a:rPr lang="en-US" dirty="0" smtClean="0"/>
              <a:t> and effects Stanford Research Institute Problem Solver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126E3-9F05-4665-9B54-005FE318F29D}" type="slidenum">
              <a:rPr lang="en-US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ln/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Helvetica" pitchFamily="34" charset="0"/>
                <a:sym typeface="Symbol" pitchFamily="18" charset="2"/>
              </a:rPr>
              <a:t>Consequence: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 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, 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=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 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| 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P( </a:t>
            </a:r>
            <a:r>
              <a:rPr lang="en-US" dirty="0" smtClean="0">
                <a:latin typeface="Helvetica" pitchFamily="34" charset="0"/>
              </a:rPr>
              <a:t>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=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P( </a:t>
            </a:r>
            <a:r>
              <a:rPr lang="en-US" dirty="0" smtClean="0">
                <a:latin typeface="Helvetica" pitchFamily="34" charset="0"/>
              </a:rPr>
              <a:t>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E615C-A077-4593-A311-57CD4A7A1374}" type="slidenum">
              <a:rPr lang="en-US"/>
              <a:pPr/>
              <a:t>31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and B can be sets of random variables</a:t>
            </a:r>
          </a:p>
          <a:p>
            <a:pPr eaLnBrk="1" hangingPunct="1"/>
            <a:r>
              <a:rPr lang="en-US" smtClean="0"/>
              <a:t>Weather sunny cloudy rainy snowy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3DEF3-D8A9-4464-830D-57B4166D991E}" type="slidenum">
              <a:rPr lang="en-US"/>
              <a:pPr/>
              <a:t>32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3F22B-9DFB-4719-A620-A6726E3DEFFE}" type="slidenum">
              <a:rPr lang="en-US"/>
              <a:pPr/>
              <a:t>33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toothache and catch are not ind.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C180-2ACE-4DDC-A54B-450981F47DF3}" type="slidenum">
              <a:rPr lang="en-US"/>
              <a:pPr/>
              <a:t>34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has 2</a:t>
            </a:r>
            <a:r>
              <a:rPr lang="en-US" baseline="30000" smtClean="0"/>
              <a:t>3</a:t>
            </a:r>
            <a:r>
              <a:rPr lang="en-US" smtClean="0"/>
              <a:t> – 1 = 7 independent entries</a:t>
            </a:r>
          </a:p>
          <a:p>
            <a:pPr eaLnBrk="1" hangingPunct="1"/>
            <a:r>
              <a:rPr lang="en-US" smtClean="0"/>
              <a:t>Each is directly caused by the cavity, but neither has a direct effect on the other: Toothache depends on the state of the nerves in the tooth, whereas the probe accuracy depends on the dentist’s skill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FE1-26C4-47E3-945A-89C85FEB2A30}" type="slidenum">
              <a:rPr lang="en-US"/>
              <a:pPr/>
              <a:t>35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i.e for probability distributions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1C162-2903-4A1E-9E0C-F8488C4EE38E}" type="slidenum">
              <a:rPr lang="en-US"/>
              <a:pPr/>
              <a:t>37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61CBE-F1AC-488B-A64D-E8023B388662}" type="slidenum">
              <a:rPr lang="en-US"/>
              <a:pPr/>
              <a:t>38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Much more commonly available than absolute independent assertions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5B7B7-7EB1-4F8B-A49D-4E424DEED2D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“Representation, reasoning and learning” are “exponential”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EB6DA-15AF-41ED-BF8F-584A57977DE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D09C5-E352-4CB6-B38F-49DA2AC4B03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A951-BD98-400E-994B-72F500DA202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793E-0134-477D-86DA-1B20EF097EC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AA827-3710-4E41-B72B-AE72EAE6700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06900"/>
            <a:ext cx="5124657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original probabilities</a:t>
            </a:r>
          </a:p>
          <a:p>
            <a:pPr eaLnBrk="1" hangingPunct="1"/>
            <a:r>
              <a:rPr lang="en-US" smtClean="0"/>
              <a:t>mixed: you know a cause and an effect</a:t>
            </a:r>
          </a:p>
          <a:p>
            <a:pPr eaLnBrk="1" hangingPunct="1"/>
            <a:r>
              <a:rPr lang="en-US" smtClean="0"/>
              <a:t>introduce probability propagation here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DF542-D73D-473F-8AD4-A800103FBA9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F0A9-3984-4A05-B5B8-49240A0506C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D8D7-002B-4348-83CE-9B031DF92C8E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6E38E-D5ED-4209-8402-8459CFBB499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2BD4-1E50-4FA1-B331-CA6FE9CF54F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8E99D-2C6B-40E8-A8DF-B52EAAFC5D0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319B4-50AE-4B78-B297-41FAD7E25D0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38747-CA46-4DC3-85BD-8D08E233156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AE199-4C24-43AB-942F-F26DA1F5694B}" type="slidenum">
              <a:rPr lang="en-US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EEF7E-6CB6-4C97-A2B4-EB2D7F39AD01}" type="slidenum">
              <a:rPr lang="en-US"/>
              <a:pPr/>
              <a:t>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notions of a </a:t>
            </a:r>
            <a:r>
              <a:rPr lang="en-US" b="1" smtClean="0"/>
              <a:t>definite clause, fact, rule, query and knowledge base</a:t>
            </a:r>
          </a:p>
          <a:p>
            <a:pPr eaLnBrk="1" hangingPunct="1"/>
            <a:r>
              <a:rPr lang="en-US" smtClean="0"/>
              <a:t>are the same as for propositional definite clauses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49686-E6A0-4D3A-8497-E5EA6C3D5884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proof can use any instance of a clause containing variables</a:t>
            </a:r>
          </a:p>
          <a:p>
            <a:pPr eaLnBrk="1" hangingPunct="1"/>
            <a:r>
              <a:rPr lang="en-US" smtClean="0"/>
              <a:t>But every time a clause is reused in the same proof the variable are renamed</a:t>
            </a:r>
          </a:p>
          <a:p>
            <a:pPr eaLnBrk="1" hangingPunct="1"/>
            <a:r>
              <a:rPr lang="en-US" smtClean="0"/>
              <a:t>Simple cases, just for illustration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F58A3F-EFA1-483B-8D83-F8D4958FB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547DC6-7739-4EEB-A14E-2F28FF4A8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7524E-58F1-4EEF-A775-19E9A7673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5290-E866-40B0-B277-E8B95C71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D84F16-D10E-482D-B414-36A856B82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C30923-8918-44C8-BBA2-A0F66771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4F93C9E-179E-4FED-9257-0BD5F3220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57D7D6-4CB7-42FB-AF35-E20E5D80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96B51D-9915-44A9-BBAB-67515378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0BB9F47-404B-4DCA-9054-B874217A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C100DC-ACFA-4036-88B8-DAE061DF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69FE10-DBF5-4E0E-8CD4-9AEFDB294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B6F74B4-3681-4B37-AEDB-61644201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4" Type="http://schemas.openxmlformats.org/officeDocument/2006/relationships/hyperlink" Target="http://www.aispace.org/exercises.s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DA445A-B75B-4898-B85A-F2754651B68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Introduction to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Artificial Intelligence (AI)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</a:t>
            </a:r>
            <a:r>
              <a:rPr lang="en-US" b="1" dirty="0" smtClean="0">
                <a:latin typeface="Arial Unicode MS" pitchFamily="34" charset="-128"/>
              </a:rPr>
              <a:t>cpsc502, </a:t>
            </a:r>
            <a:r>
              <a:rPr lang="en-US" b="1">
                <a:latin typeface="Arial Unicode MS" pitchFamily="34" charset="-128"/>
              </a:rPr>
              <a:t>Lecture </a:t>
            </a:r>
            <a:r>
              <a:rPr lang="en-US" b="1" smtClean="0">
                <a:latin typeface="Arial Unicode MS" pitchFamily="34" charset="-128"/>
              </a:rPr>
              <a:t>7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4, 2011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F6D1C5-708A-4679-89FA-B3AB325A474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Datalog: queries with variables</a:t>
            </a:r>
          </a:p>
        </p:txBody>
      </p:sp>
      <p:sp>
        <p:nvSpPr>
          <p:cNvPr id="13329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330" name="Rectangle 5"/>
          <p:cNvSpPr>
            <a:spLocks noChangeArrowheads="1"/>
          </p:cNvSpPr>
          <p:nvPr/>
        </p:nvSpPr>
        <p:spPr bwMode="auto">
          <a:xfrm>
            <a:off x="684213" y="1125538"/>
            <a:ext cx="54006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in(X,Y) &lt;- in(X,Z). &amp; part_of(Z,Y) </a:t>
            </a:r>
          </a:p>
        </p:txBody>
      </p:sp>
      <p:sp>
        <p:nvSpPr>
          <p:cNvPr id="13331" name="Rectangle 6"/>
          <p:cNvSpPr>
            <a:spLocks noChangeArrowheads="1"/>
          </p:cNvSpPr>
          <p:nvPr/>
        </p:nvSpPr>
        <p:spPr bwMode="auto">
          <a:xfrm>
            <a:off x="642938" y="4857750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Yes(X1) &lt;- in(alan, X1).</a:t>
            </a:r>
          </a:p>
        </p:txBody>
      </p:sp>
      <p:sp>
        <p:nvSpPr>
          <p:cNvPr id="13332" name="Rectangle 7"/>
          <p:cNvSpPr>
            <a:spLocks noChangeArrowheads="1"/>
          </p:cNvSpPr>
          <p:nvPr/>
        </p:nvSpPr>
        <p:spPr bwMode="auto">
          <a:xfrm>
            <a:off x="500063" y="350043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Query:</a:t>
            </a:r>
            <a:r>
              <a:rPr lang="en-US">
                <a:latin typeface="Arial Unicode MS" pitchFamily="34" charset="-128"/>
              </a:rPr>
              <a:t>  in(alan, X1).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Logics: Big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4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Finish R&amp;R systems in deterministic environments</a:t>
            </a: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Logics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Reasoning with individuals and relations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Full Propositional Logics and First-Order Logics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Start 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Bayesian Networks Representation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Propositional Logics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DEFs. </a:t>
            </a:r>
          </a:p>
          <a:p>
            <a:pPr eaLnBrk="1" hangingPunct="1"/>
            <a:r>
              <a:rPr lang="en-US" sz="2400" b="1" dirty="0" smtClean="0"/>
              <a:t>Literal: </a:t>
            </a:r>
            <a:r>
              <a:rPr lang="en-US" sz="2400" dirty="0" smtClean="0"/>
              <a:t>an atom or a negation of an atom</a:t>
            </a:r>
          </a:p>
          <a:p>
            <a:pPr eaLnBrk="1" hangingPunct="1"/>
            <a:r>
              <a:rPr lang="en-US" sz="2400" b="1" dirty="0" smtClean="0"/>
              <a:t>Clause:  </a:t>
            </a:r>
            <a:r>
              <a:rPr lang="en-US" sz="2400" dirty="0" smtClean="0"/>
              <a:t>is a disjunction of literals</a:t>
            </a:r>
          </a:p>
          <a:p>
            <a:pPr eaLnBrk="1" hangingPunct="1"/>
            <a:r>
              <a:rPr lang="en-US" sz="2400" b="1" dirty="0" smtClean="0"/>
              <a:t>Conjunctive Normal Form (CNF): </a:t>
            </a:r>
            <a:r>
              <a:rPr lang="en-US" sz="2400" dirty="0" smtClean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Apply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r>
              <a:rPr lang="en-US" sz="2400" b="1" kern="0" dirty="0" smtClean="0">
                <a:latin typeface="+mn-lt"/>
              </a:rPr>
              <a:t>(at each step combine two clauses containing complementary literals into a new 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Termination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 smtClean="0">
                <a:latin typeface="+mn-lt"/>
              </a:rPr>
              <a:t>No new clause can be added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kern="0" dirty="0" smtClean="0">
                <a:latin typeface="+mn-lt"/>
              </a:rPr>
              <a:t>Two clause resolve into an empty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Propositional Logics: </a:t>
            </a:r>
            <a:r>
              <a:rPr lang="en-US" dirty="0" err="1" smtClean="0">
                <a:solidFill>
                  <a:schemeClr val="tx2"/>
                </a:solidFill>
              </a:rPr>
              <a:t>Satisfiability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(SAT problem)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352928" cy="1080120"/>
          </a:xfrm>
        </p:spPr>
        <p:txBody>
          <a:bodyPr/>
          <a:lstStyle/>
          <a:p>
            <a:pPr eaLnBrk="1" hangingPunct="1"/>
            <a:r>
              <a:rPr lang="en-US" dirty="0" smtClean="0"/>
              <a:t>Does a set of formulas have a model? Is there an interpretation in which all the formulas are true?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204864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Evaluation Function: </a:t>
            </a:r>
            <a:r>
              <a:rPr lang="en-US" sz="2400" kern="0" dirty="0" smtClean="0">
                <a:latin typeface="+mn-lt"/>
              </a:rPr>
              <a:t>number of unsatisfied clauses</a:t>
            </a: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Pick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proposition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 smtClean="0">
                <a:latin typeface="+mn-lt"/>
              </a:rPr>
              <a:t>To</a:t>
            </a:r>
            <a:r>
              <a:rPr lang="en-US" sz="2400" kern="0" dirty="0" smtClean="0">
                <a:latin typeface="+mn-lt"/>
              </a:rPr>
              <a:t> minimize # of unsatisfied clauses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Full First-Order Logics (FOLs)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We have </a:t>
            </a:r>
            <a:r>
              <a:rPr lang="en-US" sz="2400" b="1" dirty="0" smtClean="0">
                <a:solidFill>
                  <a:schemeClr val="accent2"/>
                </a:solidFill>
              </a:rPr>
              <a:t>constant symbols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accent2"/>
                </a:solidFill>
              </a:rPr>
              <a:t>predicate symbols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function symbols</a:t>
            </a:r>
          </a:p>
          <a:p>
            <a:pPr eaLnBrk="1" hangingPunct="1"/>
            <a:r>
              <a:rPr lang="en-US" sz="2400" b="1" dirty="0" smtClean="0"/>
              <a:t>So </a:t>
            </a:r>
            <a:r>
              <a:rPr lang="en-US" sz="2400" b="1" dirty="0" smtClean="0">
                <a:solidFill>
                  <a:schemeClr val="accent2"/>
                </a:solidFill>
              </a:rPr>
              <a:t>interpretations</a:t>
            </a:r>
            <a:r>
              <a:rPr lang="en-US" sz="2400" b="1" dirty="0" smtClean="0"/>
              <a:t> are much more complex (but the same basic idea – one possible configuration of the world)</a:t>
            </a:r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80648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Semidecidable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 exists that says yes for every entailed formulas,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 no algorithm exists that also says no for every non-entailed sentence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Resolution Procedure </a:t>
            </a: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can be generalized to FOL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91072" y="2492896"/>
            <a:ext cx="7309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symbols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=&gt; individuals, entities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predicate symbols =&gt;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 symbols =&gt;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4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Finish R&amp;R systems in deterministic environments</a:t>
            </a: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Logics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Reasoning with individuals and relations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Full Propositional Logics and First-Order Logics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Start 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Bayesian Networks Representation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5868144" y="2852936"/>
            <a:ext cx="3000375" cy="1785938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EACD220-6798-477A-BD90-CD5AC1E8EC3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R&amp;Rsys</a:t>
            </a:r>
            <a:r>
              <a:rPr lang="en-US" dirty="0" smtClean="0"/>
              <a:t> we'll cover in this course 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47864" y="1268760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369543" cy="4572000"/>
            <a:chOff x="2714625" y="1643063"/>
            <a:chExt cx="3369543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355976" y="2348880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2987824" y="170080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Constraints</a:t>
              </a: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5220072" y="1844824"/>
              <a:ext cx="864096" cy="4320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>
                  <a:solidFill>
                    <a:schemeClr val="accent2"/>
                  </a:solidFill>
                  <a:latin typeface="Arial Unicode MS" pitchFamily="34" charset="-128"/>
                </a:rPr>
                <a:t>SLS</a:t>
              </a:r>
              <a:endParaRPr lang="en-US" sz="24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660232" y="3212976"/>
              <a:ext cx="2016224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031057" cy="3714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940152" y="3573016"/>
              <a:ext cx="230425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Approx.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5940152" y="4005064"/>
              <a:ext cx="266429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Temporal.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2A8C422-0F92-4696-9C30-5E757C7E4B6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 to Probability (Motivation)</a:t>
            </a:r>
          </a:p>
        </p:txBody>
      </p:sp>
      <p:sp>
        <p:nvSpPr>
          <p:cNvPr id="51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8458200" cy="20208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i="1" dirty="0" smtClean="0"/>
              <a:t>Will it rain in 10 days? Was it raining 98 days ago?</a:t>
            </a:r>
          </a:p>
          <a:p>
            <a:pPr eaLnBrk="1" hangingPunct="1">
              <a:buFontTx/>
              <a:buChar char="•"/>
            </a:pPr>
            <a:r>
              <a:rPr lang="en-US" i="1" dirty="0" smtClean="0"/>
              <a:t>Right now, how many people are in this building (DMP)? At UBC? ….Yesterday?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3143250"/>
            <a:ext cx="8458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AI agents (and humans </a:t>
            </a:r>
            <a:r>
              <a:rPr lang="en-US" sz="3200" kern="0" dirty="0">
                <a:latin typeface="+mn-lt"/>
                <a:sym typeface="Wingdings" pitchFamily="2" charset="2"/>
              </a:rPr>
              <a:t></a:t>
            </a:r>
            <a:r>
              <a:rPr lang="en-US" sz="3200" kern="0" dirty="0">
                <a:latin typeface="+mn-lt"/>
              </a:rPr>
              <a:t>) are not omniscient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latin typeface="+mn-lt"/>
              </a:rPr>
              <a:t>And the problem is not only predicting the future or “remembering”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08DD995-5ABB-4562-896C-D992D69F52F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 to Probability (Key points)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0212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Are agents all ignorant/uncertain to the same degree?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Should an agent act only when it is certain about  relevant knowledge?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(not acting usually has implications)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So agents need to </a:t>
            </a:r>
            <a:r>
              <a:rPr lang="en-US" sz="3200" b="1" smtClean="0"/>
              <a:t>represent and reason about their ignorance/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4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Finish R&amp;R systems in deterministic environments</a:t>
            </a: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Logics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Reasoning with individuals and relations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Full Propositional Logics and First-Order Logics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Start 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Bayesian Networks Representation</a:t>
            </a: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B23C990-F096-48D0-BE46-D186E393CA3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as a formal measure of uncertainty/ignorance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Belief in a proposition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(e.g., </a:t>
            </a:r>
            <a:r>
              <a:rPr lang="en-US" i="1" dirty="0" smtClean="0"/>
              <a:t>it is snowing outside, there are 321 people in this bldg</a:t>
            </a:r>
            <a:r>
              <a:rPr lang="en-US" dirty="0" smtClean="0"/>
              <a:t>) can be measured in terms of a number between 0 and 1 – this is the probability of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</a:p>
          <a:p>
            <a:pPr lvl="1" eaLnBrk="1" hangingPunct="1"/>
            <a:r>
              <a:rPr lang="en-US" dirty="0" smtClean="0"/>
              <a:t>The probability</a:t>
            </a:r>
            <a:r>
              <a:rPr lang="en-US" sz="2000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 smtClean="0"/>
              <a:t> means that </a:t>
            </a:r>
            <a:r>
              <a:rPr lang="en-US" i="1" dirty="0" smtClean="0"/>
              <a:t>f</a:t>
            </a:r>
            <a:r>
              <a:rPr lang="en-US" dirty="0" smtClean="0"/>
              <a:t> is believed to be </a:t>
            </a:r>
            <a:r>
              <a:rPr lang="en-US" dirty="0" smtClean="0">
                <a:solidFill>
                  <a:schemeClr val="accent2"/>
                </a:solidFill>
              </a:rPr>
              <a:t>definitely false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probability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1 </a:t>
            </a:r>
            <a:r>
              <a:rPr lang="en-US" dirty="0" smtClean="0"/>
              <a:t>means that </a:t>
            </a:r>
            <a:r>
              <a:rPr lang="en-US" i="1" dirty="0" smtClean="0"/>
              <a:t>f </a:t>
            </a:r>
            <a:r>
              <a:rPr lang="en-US" dirty="0" smtClean="0"/>
              <a:t>is believed to be </a:t>
            </a:r>
            <a:r>
              <a:rPr lang="en-US" dirty="0" smtClean="0">
                <a:solidFill>
                  <a:schemeClr val="accent2"/>
                </a:solidFill>
              </a:rPr>
              <a:t>definitely true</a:t>
            </a:r>
            <a:endParaRPr lang="en-US" dirty="0" smtClean="0"/>
          </a:p>
          <a:p>
            <a:pPr lvl="1" eaLnBrk="1" hangingPunct="1"/>
            <a:r>
              <a:rPr lang="en-US" dirty="0" smtClean="0"/>
              <a:t>Using 0 and 1 is purely a convention.</a:t>
            </a:r>
          </a:p>
          <a:p>
            <a:pPr lvl="1"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B0E130-34AB-4B16-89D9-016DE6D9C16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Variables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8534400" cy="31623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random variable</a:t>
            </a:r>
            <a:r>
              <a:rPr lang="en-US" dirty="0" smtClean="0"/>
              <a:t> is a </a:t>
            </a:r>
            <a:r>
              <a:rPr lang="en-US" b="1" dirty="0" smtClean="0"/>
              <a:t>variable</a:t>
            </a:r>
            <a:r>
              <a:rPr lang="en-US" dirty="0" smtClean="0"/>
              <a:t> like the ones we have seen in </a:t>
            </a:r>
            <a:r>
              <a:rPr lang="en-US" b="1" dirty="0" smtClean="0"/>
              <a:t>CSP</a:t>
            </a:r>
            <a:r>
              <a:rPr lang="en-US" dirty="0" smtClean="0"/>
              <a:t> and </a:t>
            </a:r>
            <a:r>
              <a:rPr lang="en-US" b="1" dirty="0" smtClean="0"/>
              <a:t>Planning</a:t>
            </a:r>
            <a:r>
              <a:rPr lang="en-US" dirty="0" smtClean="0"/>
              <a:t>, but the agent can be </a:t>
            </a:r>
            <a:r>
              <a:rPr lang="en-US" b="1" dirty="0" smtClean="0"/>
              <a:t>uncertain about its value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 usual 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2"/>
                </a:solidFill>
              </a:rPr>
              <a:t>domain</a:t>
            </a:r>
            <a:r>
              <a:rPr lang="en-US" dirty="0" smtClean="0"/>
              <a:t> of a random variable </a:t>
            </a:r>
            <a:r>
              <a:rPr lang="en-US" i="1" dirty="0" smtClean="0"/>
              <a:t>X</a:t>
            </a:r>
            <a:r>
              <a:rPr lang="en-US" dirty="0" smtClean="0"/>
              <a:t>, written </a:t>
            </a:r>
            <a:r>
              <a:rPr lang="en-US" i="1" dirty="0" err="1" smtClean="0"/>
              <a:t>dom</a:t>
            </a:r>
            <a:r>
              <a:rPr lang="en-US" i="1" dirty="0" smtClean="0"/>
              <a:t>(X),</a:t>
            </a:r>
            <a:r>
              <a:rPr lang="en-US" dirty="0" smtClean="0"/>
              <a:t> is the set of values </a:t>
            </a:r>
            <a:r>
              <a:rPr lang="en-US" i="1" dirty="0" smtClean="0"/>
              <a:t>X</a:t>
            </a:r>
            <a:r>
              <a:rPr lang="en-US" dirty="0" smtClean="0"/>
              <a:t> can take</a:t>
            </a:r>
          </a:p>
          <a:p>
            <a:pPr lvl="1" eaLnBrk="1" hangingPunct="1"/>
            <a:r>
              <a:rPr lang="en-US" dirty="0" smtClean="0"/>
              <a:t>values are mutually exclusive and exhaustive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143375"/>
            <a:ext cx="8458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Examples </a:t>
            </a:r>
            <a:r>
              <a:rPr lang="en-US" kern="0" dirty="0" smtClean="0">
                <a:latin typeface="+mn-lt"/>
              </a:rPr>
              <a:t>(Boolean </a:t>
            </a:r>
            <a:r>
              <a:rPr lang="en-US" kern="0" dirty="0">
                <a:latin typeface="+mn-lt"/>
              </a:rPr>
              <a:t>and discrete)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9D6E8B-8F92-4D64-8C29-B98AB6BC201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Variables (cont’)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14625"/>
            <a:ext cx="8458200" cy="7858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Assignment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x</a:t>
            </a:r>
            <a:r>
              <a:rPr lang="en-US" dirty="0" smtClean="0"/>
              <a:t>  means </a:t>
            </a:r>
            <a:r>
              <a:rPr lang="en-US" i="1" dirty="0" smtClean="0"/>
              <a:t>X</a:t>
            </a:r>
            <a:r>
              <a:rPr lang="en-US" dirty="0" smtClean="0"/>
              <a:t> has value </a:t>
            </a:r>
            <a:r>
              <a:rPr lang="en-US" i="1" dirty="0" smtClean="0"/>
              <a:t>x</a:t>
            </a:r>
          </a:p>
          <a:p>
            <a:pPr eaLnBrk="1" hangingPunct="1">
              <a:buFontTx/>
              <a:buChar char="•"/>
            </a:pPr>
            <a:endParaRPr lang="en-US" i="1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proposition</a:t>
            </a:r>
            <a:r>
              <a:rPr lang="en-US" dirty="0" smtClean="0"/>
              <a:t> is a Boolean formula made from assignments of values to variables </a:t>
            </a:r>
          </a:p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313" y="571500"/>
            <a:ext cx="8458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 </a:t>
            </a:r>
            <a:r>
              <a:rPr lang="en-US" dirty="0" err="1">
                <a:latin typeface="Arial Unicode MS" pitchFamily="34" charset="-128"/>
              </a:rPr>
              <a:t>tuple</a:t>
            </a:r>
            <a:r>
              <a:rPr lang="en-US" dirty="0">
                <a:latin typeface="Arial Unicode MS" pitchFamily="34" charset="-128"/>
              </a:rPr>
              <a:t> of random variables &lt;</a:t>
            </a:r>
            <a:r>
              <a:rPr lang="en-US" i="1" dirty="0">
                <a:latin typeface="Arial Unicode MS" pitchFamily="34" charset="-128"/>
                <a:sym typeface="Symbol" pitchFamily="18" charset="2"/>
              </a:rPr>
              <a:t>X</a:t>
            </a:r>
            <a:r>
              <a:rPr lang="en-US" i="1" baseline="-25000" dirty="0">
                <a:latin typeface="Arial Unicode MS" pitchFamily="34" charset="-128"/>
              </a:rPr>
              <a:t>1 </a:t>
            </a:r>
            <a:r>
              <a:rPr lang="en-US" i="1" dirty="0">
                <a:latin typeface="Arial Unicode MS" pitchFamily="34" charset="-128"/>
                <a:sym typeface="Symbol" pitchFamily="18" charset="2"/>
              </a:rPr>
              <a:t>,</a:t>
            </a:r>
            <a:r>
              <a:rPr lang="en-US" i="1" dirty="0">
                <a:latin typeface="Arial Unicode MS" pitchFamily="34" charset="-128"/>
              </a:rPr>
              <a:t>…., </a:t>
            </a:r>
            <a:r>
              <a:rPr lang="en-US" i="1" dirty="0" err="1">
                <a:latin typeface="Arial Unicode MS" pitchFamily="34" charset="-128"/>
                <a:sym typeface="Symbol" pitchFamily="18" charset="2"/>
              </a:rPr>
              <a:t>X</a:t>
            </a:r>
            <a:r>
              <a:rPr lang="en-US" i="1" baseline="-25000" dirty="0" err="1">
                <a:latin typeface="Arial Unicode MS" pitchFamily="34" charset="-128"/>
              </a:rPr>
              <a:t>n</a:t>
            </a:r>
            <a:r>
              <a:rPr lang="en-US" dirty="0">
                <a:latin typeface="Arial Unicode MS" pitchFamily="34" charset="-128"/>
                <a:sym typeface="Symbol" pitchFamily="18" charset="2"/>
              </a:rPr>
              <a:t>&gt; is a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sym typeface="Symbol" pitchFamily="18" charset="2"/>
              </a:rPr>
              <a:t>complex random variable </a:t>
            </a:r>
            <a:r>
              <a:rPr lang="en-US" dirty="0">
                <a:latin typeface="Arial Unicode MS" pitchFamily="34" charset="-128"/>
                <a:sym typeface="Symbol" pitchFamily="18" charset="2"/>
              </a:rPr>
              <a:t>with domain..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1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B6F00F-BAB2-40E7-A14D-8A8D41E2990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Distributions</a:t>
            </a:r>
          </a:p>
        </p:txBody>
      </p:sp>
      <p:sp>
        <p:nvSpPr>
          <p:cNvPr id="15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964488" cy="16621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probability distribution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on a random variable </a:t>
            </a:r>
            <a:r>
              <a:rPr lang="en-US" b="1" dirty="0" smtClean="0"/>
              <a:t>X</a:t>
            </a:r>
            <a:r>
              <a:rPr lang="en-US" dirty="0" smtClean="0"/>
              <a:t> is a function </a:t>
            </a:r>
            <a:r>
              <a:rPr lang="en-US" i="1" dirty="0" err="1" smtClean="0">
                <a:latin typeface="Times New Roman" pitchFamily="18" charset="0"/>
              </a:rPr>
              <a:t>dom</a:t>
            </a:r>
            <a:r>
              <a:rPr lang="en-US" i="1" dirty="0" smtClean="0">
                <a:latin typeface="Times New Roman" pitchFamily="18" charset="0"/>
              </a:rPr>
              <a:t>(X) - &gt;  [0,1]</a:t>
            </a:r>
            <a:r>
              <a:rPr lang="en-US" dirty="0" smtClean="0"/>
              <a:t> such that  </a:t>
            </a:r>
            <a:r>
              <a:rPr lang="en-US" i="1" dirty="0" smtClean="0">
                <a:latin typeface="Times New Roman" pitchFamily="18" charset="0"/>
              </a:rPr>
              <a:t>x -&gt; P(X=x)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2643182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cavity?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3717032"/>
            <a:ext cx="45365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#-of-people-in-DMP?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0588FF-3008-48B4-A265-06C63166542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74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Joint Probability Distributions </a:t>
            </a:r>
            <a:r>
              <a:rPr lang="en-US" sz="2800" dirty="0" smtClean="0"/>
              <a:t>P(&lt;</a:t>
            </a:r>
            <a:r>
              <a:rPr lang="en-US" sz="2800" i="1" dirty="0" smtClean="0">
                <a:sym typeface="Symbol" pitchFamily="18" charset="2"/>
              </a:rPr>
              <a:t>X</a:t>
            </a:r>
            <a:r>
              <a:rPr lang="en-US" sz="2800" i="1" baseline="-25000" dirty="0" smtClean="0"/>
              <a:t>1 </a:t>
            </a:r>
            <a:r>
              <a:rPr lang="en-US" sz="2800" i="1" dirty="0" smtClean="0">
                <a:sym typeface="Symbol" pitchFamily="18" charset="2"/>
              </a:rPr>
              <a:t>,</a:t>
            </a:r>
            <a:r>
              <a:rPr lang="en-US" sz="2800" i="1" dirty="0" smtClean="0"/>
              <a:t>…., </a:t>
            </a:r>
            <a:r>
              <a:rPr lang="en-US" sz="2800" i="1" dirty="0" err="1" smtClean="0">
                <a:sym typeface="Symbol" pitchFamily="18" charset="2"/>
              </a:rPr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>
                <a:sym typeface="Symbol" pitchFamily="18" charset="2"/>
              </a:rPr>
              <a:t>&gt; 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sp>
        <p:nvSpPr>
          <p:cNvPr id="17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58200" cy="25923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Probability distribution over the variable Cartesian product of multiple random variables</a:t>
            </a:r>
          </a:p>
          <a:p>
            <a:pPr lvl="1" eaLnBrk="1" hangingPunct="1"/>
            <a:r>
              <a:rPr lang="en-US" dirty="0" smtClean="0"/>
              <a:t>Think of a joint distribution over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variables as an n-dimensional table</a:t>
            </a:r>
          </a:p>
          <a:p>
            <a:pPr lvl="1" eaLnBrk="1" hangingPunct="1"/>
            <a:r>
              <a:rPr lang="en-US" dirty="0" smtClean="0"/>
              <a:t>Each entry, indexed by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baseline="-25000" dirty="0" smtClean="0">
                <a:latin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,</a:t>
            </a:r>
            <a:r>
              <a:rPr lang="en-US" i="1" dirty="0" smtClean="0">
                <a:latin typeface="Times New Roman" pitchFamily="18" charset="0"/>
              </a:rPr>
              <a:t>….,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dirty="0" smtClean="0">
                <a:sym typeface="Symbol" pitchFamily="18" charset="2"/>
              </a:rPr>
              <a:t>  corresponds to  </a:t>
            </a:r>
            <a:r>
              <a:rPr lang="en-US" i="1" dirty="0" smtClean="0">
                <a:latin typeface="Times New Roman" pitchFamily="18" charset="0"/>
              </a:rPr>
              <a:t>P(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baseline="-25000" dirty="0" smtClean="0">
                <a:latin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….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)</a:t>
            </a:r>
          </a:p>
          <a:p>
            <a:pPr lvl="1" eaLnBrk="1" hangingPunct="1"/>
            <a:r>
              <a:rPr lang="en-US" dirty="0" smtClean="0"/>
              <a:t>The sum of entries across the whole table is 1</a:t>
            </a:r>
          </a:p>
        </p:txBody>
      </p:sp>
      <p:pic>
        <p:nvPicPr>
          <p:cNvPr id="686084" name="Picture 4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202756" cy="16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80"/>
          <p:cNvGraphicFramePr>
            <a:graphicFrameLocks/>
          </p:cNvGraphicFramePr>
          <p:nvPr/>
        </p:nvGraphicFramePr>
        <p:xfrm>
          <a:off x="4860032" y="4023360"/>
          <a:ext cx="3960813" cy="28346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Joint Prob. Distribution (JPD): Example2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36712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dirty="0" smtClean="0"/>
              <a:t>3 binary random variables: </a:t>
            </a:r>
            <a:r>
              <a:rPr lang="en-US" b="1" dirty="0" smtClean="0"/>
              <a:t>P(H,S,F)</a:t>
            </a:r>
          </a:p>
          <a:p>
            <a:pPr marL="0" indent="0" eaLnBrk="1" hangingPunct="1">
              <a:spcAft>
                <a:spcPct val="20000"/>
              </a:spcAft>
            </a:pPr>
            <a:endParaRPr lang="en-US" sz="1200" b="1" dirty="0" smtClean="0"/>
          </a:p>
          <a:p>
            <a:pPr lvl="1" eaLnBrk="1" hangingPunct="1">
              <a:spcAft>
                <a:spcPct val="20000"/>
              </a:spcAft>
            </a:pPr>
            <a:r>
              <a:rPr lang="en-US" b="1" dirty="0" smtClean="0"/>
              <a:t>H   </a:t>
            </a:r>
            <a:r>
              <a:rPr lang="en-US" b="1" dirty="0" err="1" smtClean="0"/>
              <a:t>dom</a:t>
            </a:r>
            <a:r>
              <a:rPr lang="en-US" b="1" dirty="0" smtClean="0"/>
              <a:t>(H)={h, </a:t>
            </a:r>
            <a:r>
              <a:rPr lang="en-US" b="1" dirty="0" smtClean="0">
                <a:sym typeface="Symbol" pitchFamily="18" charset="2"/>
              </a:rPr>
              <a:t></a:t>
            </a:r>
            <a:r>
              <a:rPr lang="en-US" b="1" dirty="0" smtClean="0"/>
              <a:t>h}</a:t>
            </a:r>
            <a:r>
              <a:rPr lang="en-US" dirty="0" smtClean="0"/>
              <a:t>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dirty="0" smtClean="0"/>
              <a:t>S   </a:t>
            </a:r>
            <a:r>
              <a:rPr lang="en-US" b="1" dirty="0" err="1" smtClean="0"/>
              <a:t>dom</a:t>
            </a:r>
            <a:r>
              <a:rPr lang="en-US" b="1" dirty="0" smtClean="0"/>
              <a:t>(S)={s, </a:t>
            </a:r>
            <a:r>
              <a:rPr lang="en-US" b="1" dirty="0" smtClean="0">
                <a:sym typeface="Symbol" pitchFamily="18" charset="2"/>
              </a:rPr>
              <a:t></a:t>
            </a:r>
            <a:r>
              <a:rPr lang="en-US" b="1" dirty="0" smtClean="0"/>
              <a:t>s}</a:t>
            </a:r>
            <a:r>
              <a:rPr lang="en-US" dirty="0" smtClean="0"/>
              <a:t>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dirty="0" smtClean="0"/>
              <a:t>F   </a:t>
            </a:r>
            <a:r>
              <a:rPr lang="en-US" b="1" dirty="0" err="1" smtClean="0"/>
              <a:t>dom</a:t>
            </a:r>
            <a:r>
              <a:rPr lang="en-US" b="1" dirty="0" smtClean="0"/>
              <a:t>(F)={f, </a:t>
            </a:r>
            <a:r>
              <a:rPr lang="en-US" b="1" dirty="0" smtClean="0">
                <a:sym typeface="Symbol" pitchFamily="18" charset="2"/>
              </a:rPr>
              <a:t></a:t>
            </a:r>
            <a:r>
              <a:rPr lang="en-US" b="1" dirty="0" smtClean="0"/>
              <a:t>f}</a:t>
            </a:r>
            <a:r>
              <a:rPr lang="en-US" dirty="0" smtClean="0"/>
              <a:t>    high fat diet,  low fat diet</a:t>
            </a:r>
          </a:p>
        </p:txBody>
      </p:sp>
      <p:graphicFrame>
        <p:nvGraphicFramePr>
          <p:cNvPr id="776196" name="Group 4"/>
          <p:cNvGraphicFramePr>
            <a:graphicFrameLocks noGrp="1"/>
          </p:cNvGraphicFramePr>
          <p:nvPr>
            <p:ph sz="half" idx="2"/>
          </p:nvPr>
        </p:nvGraphicFramePr>
        <p:xfrm>
          <a:off x="2393950" y="45688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6207" name="Group 15"/>
          <p:cNvGraphicFramePr>
            <a:graphicFrameLocks noGrp="1"/>
          </p:cNvGraphicFramePr>
          <p:nvPr/>
        </p:nvGraphicFramePr>
        <p:xfrm>
          <a:off x="4932363" y="4579938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2681288" y="40655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3617913" y="40655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5219700" y="40767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6156325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3186113" y="36337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5580063" y="3644900"/>
            <a:ext cx="57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1889125" y="46418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1601788" y="51450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C5290-E866-40B0-B277-E8B95C7192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Marginalization</a:t>
            </a:r>
          </a:p>
        </p:txBody>
      </p:sp>
      <p:sp>
        <p:nvSpPr>
          <p:cNvPr id="5148" name="Text Box 3"/>
          <p:cNvSpPr txBox="1">
            <a:spLocks noChangeArrowheads="1"/>
          </p:cNvSpPr>
          <p:nvPr/>
        </p:nvSpPr>
        <p:spPr bwMode="auto">
          <a:xfrm>
            <a:off x="285750" y="38576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P(H,S)?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5940425" y="4797425"/>
            <a:ext cx="1674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Helvetica" pitchFamily="34" charset="0"/>
              </a:rPr>
              <a:t>P(H</a:t>
            </a:r>
            <a:r>
              <a:rPr lang="en-US" dirty="0" smtClean="0">
                <a:latin typeface="Helvetica" pitchFamily="34" charset="0"/>
              </a:rPr>
              <a:t>)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1619250" y="5734050"/>
            <a:ext cx="100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Helvetica" pitchFamily="34" charset="0"/>
              </a:rPr>
              <a:t>P(S</a:t>
            </a:r>
            <a:r>
              <a:rPr lang="en-US" dirty="0" smtClean="0">
                <a:latin typeface="Helvetica" pitchFamily="34" charset="0"/>
              </a:rPr>
              <a:t>)</a:t>
            </a:r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778246" name="Object 6"/>
          <p:cNvGraphicFramePr>
            <a:graphicFrameLocks noChangeAspect="1"/>
          </p:cNvGraphicFramePr>
          <p:nvPr>
            <p:ph idx="1"/>
          </p:nvPr>
        </p:nvGraphicFramePr>
        <p:xfrm>
          <a:off x="4787900" y="3289300"/>
          <a:ext cx="4105275" cy="762000"/>
        </p:xfrm>
        <a:graphic>
          <a:graphicData uri="http://schemas.openxmlformats.org/presentationml/2006/ole">
            <p:oleObj spid="_x0000_s799746" name="Equation" r:id="rId4" imgW="1917360" imgH="355320" progId="Equation.3">
              <p:embed/>
            </p:oleObj>
          </a:graphicData>
        </a:graphic>
      </p:graphicFrame>
      <p:graphicFrame>
        <p:nvGraphicFramePr>
          <p:cNvPr id="778247" name="Group 7"/>
          <p:cNvGraphicFramePr>
            <a:graphicFrameLocks noGrp="1"/>
          </p:cNvGraphicFramePr>
          <p:nvPr/>
        </p:nvGraphicFramePr>
        <p:xfrm>
          <a:off x="1890713" y="184626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8258" name="Group 18"/>
          <p:cNvGraphicFramePr>
            <a:graphicFrameLocks noGrp="1"/>
          </p:cNvGraphicFramePr>
          <p:nvPr/>
        </p:nvGraphicFramePr>
        <p:xfrm>
          <a:off x="4429125" y="185737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3" name="Text Box 29"/>
          <p:cNvSpPr txBox="1">
            <a:spLocks noChangeArrowheads="1"/>
          </p:cNvSpPr>
          <p:nvPr/>
        </p:nvSpPr>
        <p:spPr bwMode="auto">
          <a:xfrm>
            <a:off x="2178050" y="13430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4" name="Text Box 30"/>
          <p:cNvSpPr txBox="1">
            <a:spLocks noChangeArrowheads="1"/>
          </p:cNvSpPr>
          <p:nvPr/>
        </p:nvSpPr>
        <p:spPr bwMode="auto">
          <a:xfrm>
            <a:off x="3114675" y="13430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5" name="Text Box 31"/>
          <p:cNvSpPr txBox="1">
            <a:spLocks noChangeArrowheads="1"/>
          </p:cNvSpPr>
          <p:nvPr/>
        </p:nvSpPr>
        <p:spPr bwMode="auto">
          <a:xfrm>
            <a:off x="4716463" y="13541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6" name="Text Box 32"/>
          <p:cNvSpPr txBox="1">
            <a:spLocks noChangeArrowheads="1"/>
          </p:cNvSpPr>
          <p:nvPr/>
        </p:nvSpPr>
        <p:spPr bwMode="auto">
          <a:xfrm>
            <a:off x="5653088" y="1354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7" name="Text Box 33"/>
          <p:cNvSpPr txBox="1">
            <a:spLocks noChangeArrowheads="1"/>
          </p:cNvSpPr>
          <p:nvPr/>
        </p:nvSpPr>
        <p:spPr bwMode="auto">
          <a:xfrm>
            <a:off x="2682875" y="9112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8" name="Text Box 34"/>
          <p:cNvSpPr txBox="1">
            <a:spLocks noChangeArrowheads="1"/>
          </p:cNvSpPr>
          <p:nvPr/>
        </p:nvSpPr>
        <p:spPr bwMode="auto">
          <a:xfrm>
            <a:off x="5076825" y="922338"/>
            <a:ext cx="57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9" name="Text Box 35"/>
          <p:cNvSpPr txBox="1">
            <a:spLocks noChangeArrowheads="1"/>
          </p:cNvSpPr>
          <p:nvPr/>
        </p:nvSpPr>
        <p:spPr bwMode="auto">
          <a:xfrm>
            <a:off x="1385888" y="19192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5180" name="Text Box 36"/>
          <p:cNvSpPr txBox="1">
            <a:spLocks noChangeArrowheads="1"/>
          </p:cNvSpPr>
          <p:nvPr/>
        </p:nvSpPr>
        <p:spPr bwMode="auto">
          <a:xfrm>
            <a:off x="1098550" y="24225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graphicFrame>
        <p:nvGraphicFramePr>
          <p:cNvPr id="778277" name="Group 37"/>
          <p:cNvGraphicFramePr>
            <a:graphicFrameLocks noGrp="1"/>
          </p:cNvGraphicFramePr>
          <p:nvPr/>
        </p:nvGraphicFramePr>
        <p:xfrm>
          <a:off x="2843213" y="4437063"/>
          <a:ext cx="2376487" cy="1079501"/>
        </p:xfrm>
        <a:graphic>
          <a:graphicData uri="http://schemas.openxmlformats.org/drawingml/2006/table">
            <a:tbl>
              <a:tblPr/>
              <a:tblGrid>
                <a:gridCol w="1189037"/>
                <a:gridCol w="118745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/>
      <p:bldP spid="7782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Probability</a:t>
            </a:r>
          </a:p>
        </p:txBody>
      </p:sp>
      <p:sp>
        <p:nvSpPr>
          <p:cNvPr id="6164" name="Text Box 3"/>
          <p:cNvSpPr txBox="1">
            <a:spLocks noChangeArrowheads="1"/>
          </p:cNvSpPr>
          <p:nvPr/>
        </p:nvSpPr>
        <p:spPr bwMode="auto">
          <a:xfrm>
            <a:off x="676275" y="927100"/>
            <a:ext cx="1375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34" charset="0"/>
              </a:rPr>
              <a:t>P(H,S)</a:t>
            </a:r>
          </a:p>
        </p:txBody>
      </p:sp>
      <p:sp>
        <p:nvSpPr>
          <p:cNvPr id="6165" name="Text Box 4"/>
          <p:cNvSpPr txBox="1">
            <a:spLocks noChangeArrowheads="1"/>
          </p:cNvSpPr>
          <p:nvPr/>
        </p:nvSpPr>
        <p:spPr bwMode="auto">
          <a:xfrm>
            <a:off x="4203700" y="9271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6166" name="Text Box 5"/>
          <p:cNvSpPr txBox="1">
            <a:spLocks noChangeArrowheads="1"/>
          </p:cNvSpPr>
          <p:nvPr/>
        </p:nvSpPr>
        <p:spPr bwMode="auto">
          <a:xfrm>
            <a:off x="676275" y="26558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idx="1"/>
          </p:nvPr>
        </p:nvGraphicFramePr>
        <p:xfrm>
          <a:off x="5500688" y="1000125"/>
          <a:ext cx="2754312" cy="927100"/>
        </p:xfrm>
        <a:graphic>
          <a:graphicData uri="http://schemas.openxmlformats.org/presentationml/2006/ole">
            <p:oleObj spid="_x0000_s800770" name="Equation" r:id="rId4" imgW="1244520" imgH="419040" progId="Equation.3">
              <p:embed/>
            </p:oleObj>
          </a:graphicData>
        </a:graphic>
      </p:graphicFrame>
      <p:graphicFrame>
        <p:nvGraphicFramePr>
          <p:cNvPr id="780295" name="Group 7"/>
          <p:cNvGraphicFramePr>
            <a:graphicFrameLocks noGrp="1"/>
          </p:cNvGraphicFramePr>
          <p:nvPr/>
        </p:nvGraphicFramePr>
        <p:xfrm>
          <a:off x="1900238" y="1503363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8" name="Text Box 18"/>
          <p:cNvSpPr txBox="1">
            <a:spLocks noChangeArrowheads="1"/>
          </p:cNvSpPr>
          <p:nvPr/>
        </p:nvSpPr>
        <p:spPr bwMode="auto">
          <a:xfrm>
            <a:off x="2187575" y="10001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79" name="Text Box 19"/>
          <p:cNvSpPr txBox="1">
            <a:spLocks noChangeArrowheads="1"/>
          </p:cNvSpPr>
          <p:nvPr/>
        </p:nvSpPr>
        <p:spPr bwMode="auto">
          <a:xfrm>
            <a:off x="3124200" y="10001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80" name="Text Box 20"/>
          <p:cNvSpPr txBox="1">
            <a:spLocks noChangeArrowheads="1"/>
          </p:cNvSpPr>
          <p:nvPr/>
        </p:nvSpPr>
        <p:spPr bwMode="auto">
          <a:xfrm>
            <a:off x="1395413" y="15763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1" name="Text Box 21"/>
          <p:cNvSpPr txBox="1">
            <a:spLocks noChangeArrowheads="1"/>
          </p:cNvSpPr>
          <p:nvPr/>
        </p:nvSpPr>
        <p:spPr bwMode="auto">
          <a:xfrm>
            <a:off x="1108075" y="20796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2" name="Text Box 22"/>
          <p:cNvSpPr txBox="1">
            <a:spLocks noChangeArrowheads="1"/>
          </p:cNvSpPr>
          <p:nvPr/>
        </p:nvSpPr>
        <p:spPr bwMode="auto">
          <a:xfrm>
            <a:off x="4203700" y="15033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6183" name="Text Box 23"/>
          <p:cNvSpPr txBox="1">
            <a:spLocks noChangeArrowheads="1"/>
          </p:cNvSpPr>
          <p:nvPr/>
        </p:nvSpPr>
        <p:spPr bwMode="auto">
          <a:xfrm>
            <a:off x="4203700" y="200818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6184" name="Text Box 24"/>
          <p:cNvSpPr txBox="1">
            <a:spLocks noChangeArrowheads="1"/>
          </p:cNvSpPr>
          <p:nvPr/>
        </p:nvSpPr>
        <p:spPr bwMode="auto">
          <a:xfrm>
            <a:off x="2116138" y="25828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6185" name="Text Box 25"/>
          <p:cNvSpPr txBox="1">
            <a:spLocks noChangeArrowheads="1"/>
          </p:cNvSpPr>
          <p:nvPr/>
        </p:nvSpPr>
        <p:spPr bwMode="auto">
          <a:xfrm>
            <a:off x="3124200" y="25828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780314" name="Text Box 26"/>
          <p:cNvSpPr txBox="1">
            <a:spLocks noChangeArrowheads="1"/>
          </p:cNvSpPr>
          <p:nvPr/>
        </p:nvSpPr>
        <p:spPr bwMode="auto">
          <a:xfrm>
            <a:off x="827584" y="4077072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0315" name="Group 27"/>
          <p:cNvGraphicFramePr>
            <a:graphicFrameLocks noGrp="1"/>
          </p:cNvGraphicFramePr>
          <p:nvPr/>
        </p:nvGraphicFramePr>
        <p:xfrm>
          <a:off x="2411413" y="4724400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0326" name="Text Box 38"/>
          <p:cNvSpPr txBox="1">
            <a:spLocks noChangeArrowheads="1"/>
          </p:cNvSpPr>
          <p:nvPr/>
        </p:nvSpPr>
        <p:spPr bwMode="auto">
          <a:xfrm>
            <a:off x="2698750" y="4221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7" name="Text Box 39"/>
          <p:cNvSpPr txBox="1">
            <a:spLocks noChangeArrowheads="1"/>
          </p:cNvSpPr>
          <p:nvPr/>
        </p:nvSpPr>
        <p:spPr bwMode="auto">
          <a:xfrm>
            <a:off x="3635375" y="42211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8" name="Text Box 40"/>
          <p:cNvSpPr txBox="1">
            <a:spLocks noChangeArrowheads="1"/>
          </p:cNvSpPr>
          <p:nvPr/>
        </p:nvSpPr>
        <p:spPr bwMode="auto">
          <a:xfrm>
            <a:off x="1906588" y="47974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29" name="Text Box 41"/>
          <p:cNvSpPr txBox="1">
            <a:spLocks noChangeArrowheads="1"/>
          </p:cNvSpPr>
          <p:nvPr/>
        </p:nvSpPr>
        <p:spPr bwMode="auto">
          <a:xfrm>
            <a:off x="1619250" y="53006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30" name="Text Box 42"/>
          <p:cNvSpPr txBox="1">
            <a:spLocks noChangeArrowheads="1"/>
          </p:cNvSpPr>
          <p:nvPr/>
        </p:nvSpPr>
        <p:spPr bwMode="auto">
          <a:xfrm>
            <a:off x="6588125" y="4581525"/>
            <a:ext cx="1368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34" charset="0"/>
              </a:rPr>
              <a:t>P(H|S)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14" grpId="0"/>
      <p:bldP spid="780326" grpId="0"/>
      <p:bldP spid="780327" grpId="0"/>
      <p:bldP spid="780328" grpId="0"/>
      <p:bldP spid="780329" grpId="0"/>
      <p:bldP spid="7803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 (cont.)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ph idx="1"/>
          </p:nvPr>
        </p:nvGraphicFramePr>
        <p:xfrm>
          <a:off x="571500" y="1143000"/>
          <a:ext cx="2754313" cy="927100"/>
        </p:xfrm>
        <a:graphic>
          <a:graphicData uri="http://schemas.openxmlformats.org/presentationml/2006/ole">
            <p:oleObj spid="_x0000_s801794" name="Equation" r:id="rId4" imgW="1244520" imgH="419040" progId="Equation.3">
              <p:embed/>
            </p:oleObj>
          </a:graphicData>
        </a:graphic>
      </p:graphicFrame>
      <p:sp>
        <p:nvSpPr>
          <p:cNvPr id="833590" name="Rectangle 54"/>
          <p:cNvSpPr>
            <a:spLocks noChangeArrowheads="1"/>
          </p:cNvSpPr>
          <p:nvPr/>
        </p:nvSpPr>
        <p:spPr bwMode="auto">
          <a:xfrm>
            <a:off x="395288" y="2708275"/>
            <a:ext cx="8137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Helvetica" pitchFamily="34" charset="0"/>
              </a:rPr>
              <a:t>It </a:t>
            </a:r>
            <a:r>
              <a:rPr lang="en-US" sz="2800" dirty="0">
                <a:latin typeface="Helvetica" pitchFamily="34" charset="0"/>
              </a:rPr>
              <a:t>is not a probability distributions but…..</a:t>
            </a: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179512" y="4581128"/>
            <a:ext cx="9286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One for each configuration of the conditioning </a:t>
            </a:r>
            <a:r>
              <a:rPr lang="en-US" sz="2800" dirty="0" err="1">
                <a:latin typeface="Helvetica" pitchFamily="34" charset="0"/>
              </a:rPr>
              <a:t>var</a:t>
            </a:r>
            <a:r>
              <a:rPr lang="en-US" sz="2800" dirty="0">
                <a:latin typeface="Helvetica" pitchFamily="34" charset="0"/>
              </a:rPr>
              <a:t>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90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99450" cy="6127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Chain Rule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3644900"/>
          <a:ext cx="2754312" cy="927100"/>
        </p:xfrm>
        <a:graphic>
          <a:graphicData uri="http://schemas.openxmlformats.org/presentationml/2006/ole">
            <p:oleObj spid="_x0000_s802818" name="Equation" r:id="rId4" imgW="1244520" imgH="41904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4716463" y="3644900"/>
          <a:ext cx="2754312" cy="927100"/>
        </p:xfrm>
        <a:graphic>
          <a:graphicData uri="http://schemas.openxmlformats.org/presentationml/2006/ole">
            <p:oleObj spid="_x0000_s802819" name="Equation" r:id="rId5" imgW="1244520" imgH="419040" progId="Equation.3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755650" y="5661025"/>
          <a:ext cx="3486150" cy="927100"/>
        </p:xfrm>
        <a:graphic>
          <a:graphicData uri="http://schemas.openxmlformats.org/presentationml/2006/ole">
            <p:oleObj spid="_x0000_s802820" name="Equation" r:id="rId6" imgW="1574640" imgH="419040" progId="Equation.3">
              <p:embed/>
            </p:oleObj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539750" y="1125538"/>
          <a:ext cx="2232025" cy="549275"/>
        </p:xfrm>
        <a:graphic>
          <a:graphicData uri="http://schemas.openxmlformats.org/presentationml/2006/ole">
            <p:oleObj spid="_x0000_s802821" name="Equation" r:id="rId7" imgW="825480" imgH="203040" progId="Equation.3">
              <p:embed/>
            </p:oleObj>
          </a:graphicData>
        </a:graphic>
      </p:graphicFrame>
      <p:sp>
        <p:nvSpPr>
          <p:cNvPr id="8225" name="Rectangle 7"/>
          <p:cNvSpPr>
            <a:spLocks noChangeArrowheads="1"/>
          </p:cNvSpPr>
          <p:nvPr/>
        </p:nvSpPr>
        <p:spPr bwMode="auto">
          <a:xfrm>
            <a:off x="250825" y="2708275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Bayes Theorem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2771800" y="2852936"/>
            <a:ext cx="3000375" cy="1785938"/>
          </a:xfrm>
          <a:prstGeom prst="rect">
            <a:avLst/>
          </a:prstGeom>
          <a:solidFill>
            <a:srgbClr val="CCFFFF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EACD220-6798-477A-BD90-CD5AC1E8EC3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R&amp;Rsys</a:t>
            </a:r>
            <a:r>
              <a:rPr lang="en-US" dirty="0" smtClean="0"/>
              <a:t> we'll cover in this course 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47864" y="1268760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369543" cy="4572000"/>
            <a:chOff x="2714625" y="1643063"/>
            <a:chExt cx="3369543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355976" y="2348880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2987824" y="170080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Constraints</a:t>
              </a: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5220072" y="1844824"/>
              <a:ext cx="864096" cy="4320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dirty="0" smtClean="0">
                  <a:solidFill>
                    <a:schemeClr val="accent2"/>
                  </a:solidFill>
                  <a:latin typeface="Arial Unicode MS" pitchFamily="34" charset="-128"/>
                </a:rPr>
                <a:t>SLS</a:t>
              </a:r>
              <a:endParaRPr lang="en-US" sz="24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660232" y="3212976"/>
              <a:ext cx="2016224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031057" cy="3714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940152" y="3573016"/>
              <a:ext cx="230425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Approx.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5940152" y="4005064"/>
              <a:ext cx="2664296" cy="3600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solidFill>
                    <a:schemeClr val="accent2"/>
                  </a:solidFill>
                  <a:latin typeface="Arial Unicode MS" pitchFamily="34" charset="-128"/>
                </a:rPr>
                <a:t>Temporal. Inference</a:t>
              </a:r>
              <a:endParaRPr lang="en-US" sz="2000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Do you always need to revise your beliefs?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1357313"/>
            <a:ext cx="8964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NO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 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when your knowledge of </a:t>
            </a:r>
            <a:r>
              <a:rPr lang="en-US" b="1" dirty="0">
                <a:latin typeface="Helvetica" pitchFamily="34" charset="0"/>
                <a:sym typeface="Symbol" pitchFamily="18" charset="2"/>
              </a:rPr>
              <a:t>Y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b="1" dirty="0">
                <a:latin typeface="Helvetica" pitchFamily="34" charset="0"/>
                <a:sym typeface="Symbol" pitchFamily="18" charset="2"/>
              </a:rPr>
              <a:t>X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b="1" dirty="0">
                <a:latin typeface="Helvetica" pitchFamily="34" charset="0"/>
              </a:rPr>
              <a:t>DEF.</a:t>
            </a:r>
            <a:r>
              <a:rPr lang="en-US" dirty="0">
                <a:latin typeface="Helvetica" pitchFamily="34" charset="0"/>
              </a:rPr>
              <a:t> Random variable </a:t>
            </a:r>
            <a:r>
              <a:rPr lang="en-US" b="1" dirty="0">
                <a:latin typeface="Helvetica" pitchFamily="34" charset="0"/>
              </a:rPr>
              <a:t>X</a:t>
            </a:r>
            <a:r>
              <a:rPr lang="en-US" dirty="0">
                <a:latin typeface="Helvetica" pitchFamily="34" charset="0"/>
              </a:rPr>
              <a:t> is </a:t>
            </a:r>
            <a:r>
              <a:rPr lang="en-US" dirty="0">
                <a:solidFill>
                  <a:schemeClr val="accent2"/>
                </a:solidFill>
                <a:latin typeface="Helvetica" pitchFamily="34" charset="0"/>
              </a:rPr>
              <a:t>marginal independent</a:t>
            </a:r>
            <a:r>
              <a:rPr lang="en-US" dirty="0">
                <a:latin typeface="Helvetica" pitchFamily="34" charset="0"/>
              </a:rPr>
              <a:t> of random variable </a:t>
            </a:r>
            <a:r>
              <a:rPr lang="en-US" b="1" dirty="0">
                <a:latin typeface="Helvetica" pitchFamily="34" charset="0"/>
              </a:rPr>
              <a:t>Y</a:t>
            </a:r>
            <a:r>
              <a:rPr lang="en-US" dirty="0">
                <a:latin typeface="Helvetica" pitchFamily="34" charset="0"/>
              </a:rPr>
              <a:t> if, for all 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 </a:t>
            </a:r>
            <a:r>
              <a:rPr lang="en-US" dirty="0" err="1">
                <a:latin typeface="Helvetica" pitchFamily="34" charset="0"/>
                <a:sym typeface="Symbol" pitchFamily="18" charset="2"/>
              </a:rPr>
              <a:t>dom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(X)</a:t>
            </a:r>
            <a:r>
              <a:rPr lang="en-US" dirty="0">
                <a:latin typeface="Helvetica" pitchFamily="34" charset="0"/>
              </a:rPr>
              <a:t>, </a:t>
            </a:r>
            <a:r>
              <a:rPr lang="en-US" dirty="0" err="1">
                <a:latin typeface="Helvetica" pitchFamily="34" charset="0"/>
              </a:rPr>
              <a:t>y</a:t>
            </a:r>
            <a:r>
              <a:rPr lang="en-US" baseline="-25000" dirty="0" err="1">
                <a:latin typeface="Helvetica" pitchFamily="34" charset="0"/>
              </a:rPr>
              <a:t>k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 </a:t>
            </a:r>
            <a:r>
              <a:rPr lang="en-US" dirty="0" err="1">
                <a:latin typeface="Helvetica" pitchFamily="34" charset="0"/>
                <a:sym typeface="Symbol" pitchFamily="18" charset="2"/>
              </a:rPr>
              <a:t>dom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(Y),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dirty="0">
                <a:latin typeface="Helvetica" pitchFamily="34" charset="0"/>
              </a:rPr>
              <a:t>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| Y= </a:t>
            </a:r>
            <a:r>
              <a:rPr lang="en-US" dirty="0" err="1">
                <a:latin typeface="Helvetica" pitchFamily="34" charset="0"/>
              </a:rPr>
              <a:t>y</a:t>
            </a:r>
            <a:r>
              <a:rPr lang="en-US" baseline="-25000" dirty="0" err="1">
                <a:latin typeface="Helvetica" pitchFamily="34" charset="0"/>
              </a:rPr>
              <a:t>k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dirty="0">
                <a:latin typeface="Helvetica" pitchFamily="34" charset="0"/>
              </a:rPr>
              <a:t>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800" b="1" dirty="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Independence: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are independent  </a:t>
            </a:r>
            <a:r>
              <a:rPr lang="en-US" sz="2400" dirty="0" err="1" smtClean="0"/>
              <a:t>iff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X|Y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   or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Y|X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    or </a:t>
            </a:r>
            <a:r>
              <a:rPr lang="en-US" sz="2400" b="1" dirty="0" smtClean="0"/>
              <a:t>P</a:t>
            </a:r>
            <a:r>
              <a:rPr lang="en-US" sz="2400" dirty="0" smtClean="0"/>
              <a:t>(X, Y)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That is new evidence Y(or X) does not affect current belief in X (or Y)</a:t>
            </a:r>
          </a:p>
          <a:p>
            <a:pPr eaLnBrk="1" hangingPunct="1"/>
            <a:r>
              <a:rPr lang="en-US" sz="2400" dirty="0" smtClean="0"/>
              <a:t>Ex:</a:t>
            </a:r>
            <a:r>
              <a:rPr lang="en-US" b="1" dirty="0" smtClean="0"/>
              <a:t>  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Catch, Cavity, Weather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Toothache, Catch, Cavity</a:t>
            </a:r>
            <a:r>
              <a:rPr lang="en-US" dirty="0" smtClean="0"/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JPD requiring  </a:t>
            </a:r>
            <a:r>
              <a:rPr lang="en-US" sz="2400" dirty="0" smtClean="0">
                <a:solidFill>
                  <a:schemeClr val="accent2"/>
                </a:solidFill>
              </a:rPr>
              <a:t>32</a:t>
            </a:r>
            <a:r>
              <a:rPr lang="en-US" sz="2400" dirty="0" smtClean="0"/>
              <a:t>   entries is reduced to two smaller ones ( </a:t>
            </a:r>
            <a:r>
              <a:rPr lang="en-US" sz="2400" dirty="0" smtClean="0">
                <a:solidFill>
                  <a:schemeClr val="accent2"/>
                </a:solidFill>
              </a:rPr>
              <a:t>8</a:t>
            </a:r>
            <a:r>
              <a:rPr lang="en-US" sz="2400" dirty="0" smtClean="0"/>
              <a:t>   and    </a:t>
            </a:r>
            <a:r>
              <a:rPr lang="en-US" sz="2400" dirty="0" smtClean="0">
                <a:solidFill>
                  <a:schemeClr val="accent2"/>
                </a:solidFill>
              </a:rPr>
              <a:t>4</a:t>
            </a:r>
            <a:r>
              <a:rPr lang="en-US" sz="2400" dirty="0" smtClean="0"/>
              <a:t>   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ChangeArrowheads="1"/>
          </p:cNvSpPr>
          <p:nvPr/>
        </p:nvSpPr>
        <p:spPr bwMode="auto">
          <a:xfrm>
            <a:off x="428625" y="285750"/>
            <a:ext cx="83883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In our example are Smoking and Heart Disease marginally Independent ?</a:t>
            </a:r>
            <a:endParaRPr lang="en-US" sz="2800" b="1">
              <a:solidFill>
                <a:schemeClr val="accent2"/>
              </a:solidFill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1281" name="Rectangle 3"/>
          <p:cNvSpPr>
            <a:spLocks noChangeArrowheads="1"/>
          </p:cNvSpPr>
          <p:nvPr/>
        </p:nvSpPr>
        <p:spPr bwMode="auto">
          <a:xfrm>
            <a:off x="395288" y="1428750"/>
            <a:ext cx="8748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  <a:sym typeface="Symbol" pitchFamily="18" charset="2"/>
              </a:rPr>
              <a:t>What our probabilities are telling us….?</a:t>
            </a:r>
          </a:p>
        </p:txBody>
      </p:sp>
      <p:sp>
        <p:nvSpPr>
          <p:cNvPr id="11282" name="Text Box 4"/>
          <p:cNvSpPr txBox="1">
            <a:spLocks noChangeArrowheads="1"/>
          </p:cNvSpPr>
          <p:nvPr/>
        </p:nvSpPr>
        <p:spPr bwMode="auto">
          <a:xfrm>
            <a:off x="1476375" y="236855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11283" name="Text Box 5"/>
          <p:cNvSpPr txBox="1">
            <a:spLocks noChangeArrowheads="1"/>
          </p:cNvSpPr>
          <p:nvPr/>
        </p:nvSpPr>
        <p:spPr bwMode="auto">
          <a:xfrm>
            <a:off x="5003800" y="23685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11284" name="Text Box 6"/>
          <p:cNvSpPr txBox="1">
            <a:spLocks noChangeArrowheads="1"/>
          </p:cNvSpPr>
          <p:nvPr/>
        </p:nvSpPr>
        <p:spPr bwMode="auto">
          <a:xfrm>
            <a:off x="1476375" y="40973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788487" name="Group 7"/>
          <p:cNvGraphicFramePr>
            <a:graphicFrameLocks noGrp="1"/>
          </p:cNvGraphicFramePr>
          <p:nvPr/>
        </p:nvGraphicFramePr>
        <p:xfrm>
          <a:off x="2700338" y="294481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18"/>
          <p:cNvSpPr txBox="1">
            <a:spLocks noChangeArrowheads="1"/>
          </p:cNvSpPr>
          <p:nvPr/>
        </p:nvSpPr>
        <p:spPr bwMode="auto">
          <a:xfrm>
            <a:off x="2987675" y="2441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7" name="Text Box 19"/>
          <p:cNvSpPr txBox="1">
            <a:spLocks noChangeArrowheads="1"/>
          </p:cNvSpPr>
          <p:nvPr/>
        </p:nvSpPr>
        <p:spPr bwMode="auto">
          <a:xfrm>
            <a:off x="3924300" y="24415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8" name="Text Box 20"/>
          <p:cNvSpPr txBox="1">
            <a:spLocks noChangeArrowheads="1"/>
          </p:cNvSpPr>
          <p:nvPr/>
        </p:nvSpPr>
        <p:spPr bwMode="auto">
          <a:xfrm>
            <a:off x="2195513" y="30178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299" name="Text Box 21"/>
          <p:cNvSpPr txBox="1">
            <a:spLocks noChangeArrowheads="1"/>
          </p:cNvSpPr>
          <p:nvPr/>
        </p:nvSpPr>
        <p:spPr bwMode="auto">
          <a:xfrm>
            <a:off x="1908175" y="352107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00" name="Text Box 22"/>
          <p:cNvSpPr txBox="1">
            <a:spLocks noChangeArrowheads="1"/>
          </p:cNvSpPr>
          <p:nvPr/>
        </p:nvSpPr>
        <p:spPr bwMode="auto">
          <a:xfrm>
            <a:off x="5003800" y="29448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11301" name="Text Box 23"/>
          <p:cNvSpPr txBox="1">
            <a:spLocks noChangeArrowheads="1"/>
          </p:cNvSpPr>
          <p:nvPr/>
        </p:nvSpPr>
        <p:spPr bwMode="auto">
          <a:xfrm>
            <a:off x="5003800" y="34496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11302" name="Text Box 24"/>
          <p:cNvSpPr txBox="1">
            <a:spLocks noChangeArrowheads="1"/>
          </p:cNvSpPr>
          <p:nvPr/>
        </p:nvSpPr>
        <p:spPr bwMode="auto">
          <a:xfrm>
            <a:off x="2916238" y="40243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11303" name="Text Box 25"/>
          <p:cNvSpPr txBox="1">
            <a:spLocks noChangeArrowheads="1"/>
          </p:cNvSpPr>
          <p:nvPr/>
        </p:nvSpPr>
        <p:spPr bwMode="auto">
          <a:xfrm>
            <a:off x="3924300" y="40243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11304" name="Text Box 26"/>
          <p:cNvSpPr txBox="1">
            <a:spLocks noChangeArrowheads="1"/>
          </p:cNvSpPr>
          <p:nvPr/>
        </p:nvSpPr>
        <p:spPr bwMode="auto">
          <a:xfrm>
            <a:off x="1547813" y="48688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8507" name="Group 27"/>
          <p:cNvGraphicFramePr>
            <a:graphicFrameLocks noGrp="1"/>
          </p:cNvGraphicFramePr>
          <p:nvPr/>
        </p:nvGraphicFramePr>
        <p:xfrm>
          <a:off x="2771775" y="54451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6" name="Text Box 38"/>
          <p:cNvSpPr txBox="1">
            <a:spLocks noChangeArrowheads="1"/>
          </p:cNvSpPr>
          <p:nvPr/>
        </p:nvSpPr>
        <p:spPr bwMode="auto">
          <a:xfrm>
            <a:off x="3059113" y="4941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7" name="Text Box 39"/>
          <p:cNvSpPr txBox="1">
            <a:spLocks noChangeArrowheads="1"/>
          </p:cNvSpPr>
          <p:nvPr/>
        </p:nvSpPr>
        <p:spPr bwMode="auto">
          <a:xfrm>
            <a:off x="3995738" y="49418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8" name="Text Box 40"/>
          <p:cNvSpPr txBox="1">
            <a:spLocks noChangeArrowheads="1"/>
          </p:cNvSpPr>
          <p:nvPr/>
        </p:nvSpPr>
        <p:spPr bwMode="auto">
          <a:xfrm>
            <a:off x="2266950" y="55181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19" name="Text Box 41"/>
          <p:cNvSpPr txBox="1">
            <a:spLocks noChangeArrowheads="1"/>
          </p:cNvSpPr>
          <p:nvPr/>
        </p:nvSpPr>
        <p:spPr bwMode="auto">
          <a:xfrm>
            <a:off x="1979613" y="60213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Independence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458200" cy="23568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With marg. Independence, for </a:t>
            </a:r>
            <a:r>
              <a:rPr lang="en-US" i="1" dirty="0" smtClean="0"/>
              <a:t>n</a:t>
            </a:r>
            <a:r>
              <a:rPr lang="en-US" dirty="0" smtClean="0"/>
              <a:t> independent random </a:t>
            </a:r>
            <a:r>
              <a:rPr lang="en-US" dirty="0" err="1" smtClean="0"/>
              <a:t>vars</a:t>
            </a:r>
            <a:r>
              <a:rPr lang="en-US" dirty="0" smtClean="0"/>
              <a:t>, </a:t>
            </a:r>
            <a:r>
              <a:rPr lang="en-US" i="1" dirty="0" smtClean="0"/>
              <a:t>O(2</a:t>
            </a:r>
            <a:r>
              <a:rPr lang="en-US" i="1" baseline="30000" dirty="0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→</a:t>
            </a: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lvl="4" eaLnBrk="1" hangingPunct="1">
              <a:lnSpc>
                <a:spcPct val="2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Absolute independence is powerful </a:t>
            </a:r>
            <a:r>
              <a:rPr lang="en-US" b="1" dirty="0" smtClean="0"/>
              <a:t>but</a:t>
            </a:r>
            <a:r>
              <a:rPr lang="en-US" dirty="0" smtClean="0"/>
              <a:t> when you model a </a:t>
            </a:r>
            <a:r>
              <a:rPr lang="en-US" b="1" dirty="0" smtClean="0"/>
              <a:t>particular domain</a:t>
            </a:r>
            <a:r>
              <a:rPr lang="en-US" dirty="0" smtClean="0"/>
              <a:t>, it is </a:t>
            </a:r>
            <a:r>
              <a:rPr lang="en-US" b="1" dirty="0" smtClean="0">
                <a:solidFill>
                  <a:schemeClr val="accent2"/>
                </a:solidFill>
              </a:rPr>
              <a:t>rare</a:t>
            </a:r>
          </a:p>
          <a:p>
            <a:pPr eaLnBrk="1" hangingPunct="1"/>
            <a:r>
              <a:rPr lang="en-US" dirty="0" smtClean="0"/>
              <a:t>Dentistry is a large field with hundreds of variables, few of which are independent (</a:t>
            </a:r>
            <a:r>
              <a:rPr lang="en-US" dirty="0" err="1" smtClean="0"/>
              <a:t>e.g.,</a:t>
            </a:r>
            <a:r>
              <a:rPr lang="en-US" i="1" dirty="0" err="1" smtClean="0"/>
              <a:t>Cavity</a:t>
            </a:r>
            <a:r>
              <a:rPr lang="en-US" i="1" dirty="0" smtClean="0"/>
              <a:t>, Heart-disease</a:t>
            </a:r>
            <a:r>
              <a:rPr lang="en-US" dirty="0" smtClean="0"/>
              <a:t>).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What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053513" cy="685800"/>
          </a:xfrm>
        </p:spPr>
        <p:txBody>
          <a:bodyPr/>
          <a:lstStyle/>
          <a:p>
            <a:pPr eaLnBrk="1" hangingPunct="1"/>
            <a:r>
              <a:rPr lang="en-US" smtClean="0"/>
              <a:t>Look for weaker form of independence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52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Cavity, Catch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Are </a:t>
            </a:r>
            <a:r>
              <a:rPr lang="en-US" sz="2400" i="1" dirty="0" smtClean="0"/>
              <a:t>Toothache </a:t>
            </a:r>
            <a:r>
              <a:rPr lang="en-US" sz="2400" dirty="0" smtClean="0"/>
              <a:t>and</a:t>
            </a:r>
            <a:r>
              <a:rPr lang="en-US" sz="2400" i="1" dirty="0" smtClean="0"/>
              <a:t> Catch </a:t>
            </a:r>
            <a:r>
              <a:rPr lang="en-US" sz="2400" dirty="0" smtClean="0"/>
              <a:t>marginally independent</a:t>
            </a:r>
            <a:r>
              <a:rPr lang="en-US" sz="2400" i="1" dirty="0" smtClean="0"/>
              <a:t>?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BUT If I have a cavity, does the probability that the probe catches depend on whether I have a toothache?</a:t>
            </a:r>
          </a:p>
          <a:p>
            <a:pPr marL="914400" lvl="1" indent="-457200" eaLnBrk="1" hangingPunct="1">
              <a:lnSpc>
                <a:spcPct val="80000"/>
              </a:lnSpc>
              <a:buFont typeface="Helvetica" pitchFamily="34" charset="0"/>
              <a:buAutoNum type="arabicParenBoth"/>
              <a:defRPr/>
            </a:pP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toothache, 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 if I haven't got a cavity?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  <a:defRPr/>
            </a:pPr>
            <a:r>
              <a:rPr lang="en-US" b="1" dirty="0" smtClean="0"/>
              <a:t>(2) P</a:t>
            </a:r>
            <a:r>
              <a:rPr lang="en-US" dirty="0" smtClean="0"/>
              <a:t>(</a:t>
            </a:r>
            <a:r>
              <a:rPr lang="en-US" i="1" dirty="0" smtClean="0"/>
              <a:t>catch | </a:t>
            </a:r>
            <a:r>
              <a:rPr lang="en-US" i="1" dirty="0" err="1" smtClean="0"/>
              <a:t>toothache,</a:t>
            </a:r>
            <a:r>
              <a:rPr lang="en-US" dirty="0" err="1" smtClean="0">
                <a:sym typeface="Symbol" pitchFamily="18" charset="2"/>
              </a:rPr>
              <a:t></a:t>
            </a:r>
            <a:r>
              <a:rPr lang="en-US" i="1" dirty="0" err="1" smtClean="0"/>
              <a:t>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214313" y="5500688"/>
            <a:ext cx="8678862" cy="842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Each is directly caused by the cavity, but neither has a direct effect on the 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92884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 general,</a:t>
            </a:r>
            <a:r>
              <a:rPr lang="en-US" sz="2400" i="1" smtClean="0"/>
              <a:t> Catch </a:t>
            </a:r>
            <a:r>
              <a:rPr lang="en-US" sz="2400" smtClean="0"/>
              <a:t>is </a:t>
            </a:r>
            <a:r>
              <a:rPr lang="en-US" sz="2400" smtClean="0">
                <a:solidFill>
                  <a:schemeClr val="accent2"/>
                </a:solidFill>
              </a:rPr>
              <a:t>conditionally independent</a:t>
            </a:r>
            <a:r>
              <a:rPr lang="en-US" sz="2400" smtClean="0"/>
              <a:t> of </a:t>
            </a:r>
            <a:r>
              <a:rPr lang="en-US" sz="2400" i="1" smtClean="0"/>
              <a:t>Toothache </a:t>
            </a:r>
            <a:r>
              <a:rPr lang="en-US" sz="2400" smtClean="0"/>
              <a:t>given </a:t>
            </a:r>
            <a:r>
              <a:rPr lang="en-US" sz="2400" i="1" smtClean="0"/>
              <a:t>Cavity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Toothache,Cavity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Catch, 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b="1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Toothache, Catch | Cavity</a:t>
            </a:r>
            <a:r>
              <a:rPr lang="en-US" smtClean="0"/>
              <a:t>) = 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smtClean="0"/>
              <a:t>				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Independence: Formal Def.</a:t>
            </a:r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179388" y="2565400"/>
            <a:ext cx="8964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</a:rPr>
              <a:t>DEF.</a:t>
            </a:r>
            <a:r>
              <a:rPr lang="en-US" sz="2800">
                <a:latin typeface="Helvetica" pitchFamily="34" charset="0"/>
              </a:rPr>
              <a:t> Random variable </a:t>
            </a:r>
            <a:r>
              <a:rPr lang="en-US" sz="2800" b="1">
                <a:latin typeface="Helvetica" pitchFamily="34" charset="0"/>
              </a:rPr>
              <a:t>X</a:t>
            </a:r>
            <a:r>
              <a:rPr lang="en-US" sz="2800">
                <a:latin typeface="Helvetica" pitchFamily="34" charset="0"/>
              </a:rPr>
              <a:t> is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conditionally independent</a:t>
            </a:r>
            <a:r>
              <a:rPr lang="en-US" sz="2800">
                <a:latin typeface="Helvetica" pitchFamily="34" charset="0"/>
              </a:rPr>
              <a:t> of random variable </a:t>
            </a:r>
            <a:r>
              <a:rPr lang="en-US" sz="2800" b="1"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given random variable </a:t>
            </a:r>
            <a:r>
              <a:rPr lang="en-US" sz="2800" b="1">
                <a:latin typeface="Helvetica" pitchFamily="34" charset="0"/>
              </a:rPr>
              <a:t>Z </a:t>
            </a:r>
            <a:r>
              <a:rPr lang="en-US" sz="2800">
                <a:latin typeface="Helvetica" pitchFamily="34" charset="0"/>
              </a:rPr>
              <a:t>if, for all 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 sz="2800">
                <a:latin typeface="Helvetica" pitchFamily="34" charset="0"/>
              </a:rPr>
              <a:t>,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dom(Y),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dom(Z)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 </a:t>
            </a:r>
            <a:r>
              <a:rPr lang="en-US" sz="2800">
                <a:latin typeface="Helvetica" pitchFamily="34" charset="0"/>
              </a:rPr>
              <a:t>,</a:t>
            </a:r>
            <a:r>
              <a:rPr lang="en-US" sz="2800" baseline="-250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That is, knowledge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Y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X,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given a value of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 Z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79388" y="1052513"/>
            <a:ext cx="8424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Sometimes, two variables might not be marginally independent. However, they </a:t>
            </a:r>
            <a:r>
              <a:rPr lang="en-US" sz="2800" i="1">
                <a:latin typeface="Helvetica" pitchFamily="34" charset="0"/>
              </a:rPr>
              <a:t>become</a:t>
            </a:r>
            <a:r>
              <a:rPr lang="en-US" sz="2800">
                <a:latin typeface="Helvetica" pitchFamily="34" charset="0"/>
              </a:rPr>
              <a:t> independent after we observe some third variable</a:t>
            </a:r>
            <a:endParaRPr lang="en-US" sz="280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596B51D-9915-44A9-BBAB-67515378871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independence: Use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Write out full joint distribution using </a:t>
            </a:r>
            <a:r>
              <a:rPr lang="en-US" sz="2400" dirty="0" smtClean="0">
                <a:solidFill>
                  <a:schemeClr val="accent2"/>
                </a:solidFill>
              </a:rPr>
              <a:t>chain rule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Cavity, Catch, Toothache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Catch,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Cavity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   		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(Cavity)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how many probabilities?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use of conditional independence often </a:t>
            </a:r>
            <a:r>
              <a:rPr lang="en-US" sz="2400" dirty="0" smtClean="0">
                <a:solidFill>
                  <a:schemeClr val="accent2"/>
                </a:solidFill>
              </a:rPr>
              <a:t>reduces the size</a:t>
            </a:r>
            <a:r>
              <a:rPr lang="en-US" sz="2400" dirty="0" smtClean="0"/>
              <a:t> of the representation of the joint distribution from </a:t>
            </a:r>
            <a:r>
              <a:rPr lang="en-US" sz="2400" dirty="0" smtClean="0">
                <a:solidFill>
                  <a:schemeClr val="accent2"/>
                </a:solidFill>
              </a:rPr>
              <a:t>exponential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accent2"/>
                </a:solidFill>
              </a:rPr>
              <a:t>linear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.  </a:t>
            </a:r>
            <a:r>
              <a:rPr lang="en-US" sz="2400" b="1" dirty="0" smtClean="0"/>
              <a:t>n is the number of </a:t>
            </a:r>
            <a:r>
              <a:rPr lang="en-US" sz="2400" b="1" dirty="0" err="1" smtClean="0"/>
              <a:t>vars</a:t>
            </a:r>
            <a:endParaRPr lang="en-US" sz="2400" b="1" dirty="0" smtClean="0"/>
          </a:p>
          <a:p>
            <a:pPr lvl="4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Conditional independence </a:t>
            </a:r>
            <a:r>
              <a:rPr lang="en-US" sz="2400" dirty="0" smtClean="0"/>
              <a:t>is our</a:t>
            </a:r>
            <a:r>
              <a:rPr lang="en-US" sz="2400" b="1" dirty="0" smtClean="0"/>
              <a:t> most basic </a:t>
            </a:r>
            <a:r>
              <a:rPr lang="en-US" sz="2400" dirty="0" smtClean="0"/>
              <a:t>and</a:t>
            </a:r>
            <a:r>
              <a:rPr lang="en-US" sz="2400" b="1" dirty="0" smtClean="0"/>
              <a:t> robust </a:t>
            </a:r>
            <a:r>
              <a:rPr lang="en-US" sz="2400" dirty="0" smtClean="0"/>
              <a:t>form of </a:t>
            </a:r>
            <a:r>
              <a:rPr lang="en-US" sz="2400" b="1" dirty="0" smtClean="0"/>
              <a:t>knowledge </a:t>
            </a:r>
            <a:r>
              <a:rPr lang="en-US" sz="2400" dirty="0" smtClean="0"/>
              <a:t>about</a:t>
            </a:r>
            <a:r>
              <a:rPr lang="en-US" sz="2400" b="1" dirty="0" smtClean="0"/>
              <a:t> uncertain environments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6D84F16-D10E-482D-B414-36A856B822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31D419-DCC0-4B99-BBEB-C2A4BBBB352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Recap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58250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We model the environment as a set of random </a:t>
            </a:r>
            <a:r>
              <a:rPr lang="en-US" dirty="0" err="1" smtClean="0"/>
              <a:t>vars</a:t>
            </a: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Why the joint is not an adequate representation ?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“Representation, reasoning and learning” are “exponential” in the number of variables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Solution:</a:t>
            </a:r>
            <a:r>
              <a:rPr lang="en-US" dirty="0" smtClean="0">
                <a:solidFill>
                  <a:schemeClr val="accent2"/>
                </a:solidFill>
              </a:rPr>
              <a:t> Exploit </a:t>
            </a:r>
            <a:r>
              <a:rPr lang="en-US" dirty="0" err="1" smtClean="0">
                <a:solidFill>
                  <a:schemeClr val="accent2"/>
                </a:solidFill>
              </a:rPr>
              <a:t>marginal&amp;</a:t>
            </a:r>
            <a:r>
              <a:rPr lang="en-US" b="1" dirty="0" err="1" smtClean="0">
                <a:solidFill>
                  <a:schemeClr val="accent2"/>
                </a:solidFill>
              </a:rPr>
              <a:t>conditional</a:t>
            </a:r>
            <a:r>
              <a:rPr lang="en-US" dirty="0" smtClean="0">
                <a:solidFill>
                  <a:schemeClr val="accent2"/>
                </a:solidFill>
              </a:rPr>
              <a:t> independence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But how does independence allow us to simplify the joint?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Logics: Big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502, Lecture 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Oct 4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1628800"/>
            <a:ext cx="9073008" cy="3672408"/>
          </a:xfrm>
        </p:spPr>
        <p:txBody>
          <a:bodyPr/>
          <a:lstStyle/>
          <a:p>
            <a:pPr eaLnBrk="1" hangingPunct="1"/>
            <a:r>
              <a:rPr lang="en-US" b="1" dirty="0" smtClean="0"/>
              <a:t>Finish R&amp;R systems in deterministic environments</a:t>
            </a:r>
            <a:endParaRPr lang="en-US" sz="3200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Logics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/>
              <a:t>Reasoning with individuals and relations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Full Propositional Logics and First-Order Logics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Start R&amp;R systems in Stochastic environments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Bayesian Networks Representation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45033E-BAD9-4879-8D80-EFAA453B636C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Burglary Example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424863" cy="57356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There might be a </a:t>
            </a:r>
            <a:r>
              <a:rPr lang="en-US" sz="2400" b="1" smtClean="0"/>
              <a:t>burglar</a:t>
            </a:r>
            <a:r>
              <a:rPr lang="en-US" sz="2400" smtClean="0"/>
              <a:t> in my house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</a:t>
            </a:r>
            <a:r>
              <a:rPr lang="en-US" sz="2400" b="1" smtClean="0"/>
              <a:t> anti-burglar alarm </a:t>
            </a:r>
            <a:r>
              <a:rPr lang="en-US" sz="2400" smtClean="0"/>
              <a:t>in my house may go 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 have an agreement with two of my neighbors,  </a:t>
            </a:r>
            <a:r>
              <a:rPr lang="en-US" sz="2400" b="1" smtClean="0"/>
              <a:t>John</a:t>
            </a:r>
            <a:r>
              <a:rPr lang="en-US" sz="2400" smtClean="0"/>
              <a:t> and </a:t>
            </a:r>
            <a:r>
              <a:rPr lang="en-US" sz="2400" b="1" smtClean="0"/>
              <a:t>Mary</a:t>
            </a:r>
            <a:r>
              <a:rPr lang="en-US" sz="2400" smtClean="0"/>
              <a:t>, that they </a:t>
            </a:r>
            <a:r>
              <a:rPr lang="en-US" sz="2400" b="1" smtClean="0"/>
              <a:t>call</a:t>
            </a:r>
            <a:r>
              <a:rPr lang="en-US" sz="2400" smtClean="0"/>
              <a:t> me if they hear the alarm go off when I am at work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Minor earthquakes </a:t>
            </a:r>
            <a:r>
              <a:rPr lang="en-US" sz="2400" smtClean="0"/>
              <a:t>may occur and sometimes the set off the alarm. </a:t>
            </a:r>
          </a:p>
          <a:p>
            <a:pPr eaLnBrk="1" hangingPunct="1">
              <a:lnSpc>
                <a:spcPct val="5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Variables:</a:t>
            </a:r>
          </a:p>
          <a:p>
            <a:pPr eaLnBrk="1" hangingPunct="1">
              <a:lnSpc>
                <a:spcPct val="6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Joint</a:t>
            </a:r>
            <a:r>
              <a:rPr lang="en-US" sz="2400" smtClean="0"/>
              <a:t> has                 entries/probs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2C0275-D6BD-4DC9-951A-1EBD885AB0A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Simplify the joint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9499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Typically order vars to reflect causal knowledge (i.e., causes </a:t>
            </a:r>
            <a:r>
              <a:rPr lang="en-US" i="1" smtClean="0"/>
              <a:t>before effects)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burglar </a:t>
            </a:r>
            <a:r>
              <a:rPr lang="en-US" sz="2000" smtClean="0">
                <a:solidFill>
                  <a:schemeClr val="accent2"/>
                </a:solidFill>
              </a:rPr>
              <a:t>(B)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earthquake </a:t>
            </a:r>
            <a:r>
              <a:rPr lang="en-US" sz="2000" smtClean="0">
                <a:solidFill>
                  <a:schemeClr val="accent2"/>
                </a:solidFill>
              </a:rPr>
              <a:t>(E)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Mary to call </a:t>
            </a:r>
            <a:r>
              <a:rPr lang="en-US" sz="2000" smtClean="0">
                <a:solidFill>
                  <a:schemeClr val="accent2"/>
                </a:solidFill>
              </a:rPr>
              <a:t>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John to call </a:t>
            </a:r>
            <a:r>
              <a:rPr lang="en-US" sz="2000" smtClean="0">
                <a:solidFill>
                  <a:schemeClr val="accent2"/>
                </a:solidFill>
              </a:rPr>
              <a:t>(J)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Apply Chain Rule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Simplify according to marginal&amp;conditional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A9A800-3425-477C-9D42-51AE86B344F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1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Structure + Probs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24863" cy="20716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Express remaining dependencies as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var is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var, the conditioning vars are its parents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Associate to each node corresponding conditional probabilities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6215063"/>
            <a:ext cx="5643562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Directed Acyclic Graph (DAG) 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2A8B4B6-13E9-404D-8E35-B2A2E29A8964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Burglary: complete BN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5286412" cy="1676400"/>
        </p:xfrm>
        <a:graphic>
          <a:graphicData uri="http://schemas.openxmlformats.org/drawingml/2006/table">
            <a:tbl>
              <a:tblPr/>
              <a:tblGrid>
                <a:gridCol w="962611"/>
                <a:gridCol w="1441267"/>
                <a:gridCol w="1360690"/>
                <a:gridCol w="1521844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285750" y="4857750"/>
          <a:ext cx="3856368" cy="1071190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4786313" y="4714875"/>
          <a:ext cx="3856368" cy="1026116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8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  Example: Bnets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(Ex2)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Receive message that neighbor John called 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News of minor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64318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1" name="Picture 5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572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542925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25" y="61436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655F841A-9E59-4841-A8CB-FFD4A89A742E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 – Inference Types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428750"/>
            <a:ext cx="2130425" cy="4114800"/>
            <a:chOff x="0" y="2000240"/>
            <a:chExt cx="2130288" cy="4114826"/>
          </a:xfrm>
        </p:grpSpPr>
        <p:cxnSp>
          <p:nvCxnSpPr>
            <p:cNvPr id="9256" name="AutoShape 8"/>
            <p:cNvCxnSpPr>
              <a:cxnSpLocks noChangeShapeType="1"/>
              <a:stCxn id="607237" idx="2"/>
              <a:endCxn id="607238" idx="0"/>
            </p:cNvCxnSpPr>
            <p:nvPr/>
          </p:nvCxnSpPr>
          <p:spPr bwMode="auto">
            <a:xfrm rot="5400000">
              <a:off x="93659" y="3376612"/>
              <a:ext cx="885834" cy="21907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0" y="2000240"/>
              <a:ext cx="2130288" cy="4114826"/>
              <a:chOff x="0" y="2000240"/>
              <a:chExt cx="2130288" cy="4114826"/>
            </a:xfrm>
          </p:grpSpPr>
          <p:sp>
            <p:nvSpPr>
              <p:cNvPr id="607236" name="Text Box 4"/>
              <p:cNvSpPr txBox="1">
                <a:spLocks noChangeArrowheads="1"/>
              </p:cNvSpPr>
              <p:nvPr/>
            </p:nvSpPr>
            <p:spPr bwMode="auto">
              <a:xfrm>
                <a:off x="0" y="2000240"/>
                <a:ext cx="2106478" cy="585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+mn-lt"/>
                  </a:rPr>
                  <a:t>Diagnostic</a:t>
                </a:r>
              </a:p>
            </p:txBody>
          </p:sp>
          <p:grpSp>
            <p:nvGrpSpPr>
              <p:cNvPr id="4" name="Group 44"/>
              <p:cNvGrpSpPr>
                <a:grpSpLocks/>
              </p:cNvGrpSpPr>
              <p:nvPr/>
            </p:nvGrpSpPr>
            <p:grpSpPr bwMode="auto">
              <a:xfrm>
                <a:off x="0" y="2643182"/>
                <a:ext cx="1312863" cy="3043256"/>
                <a:chOff x="82550" y="3706810"/>
                <a:chExt cx="1312863" cy="3043256"/>
              </a:xfrm>
            </p:grpSpPr>
            <p:sp>
              <p:nvSpPr>
                <p:cNvPr id="6072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745" y="3706810"/>
                  <a:ext cx="1139752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Burglary</a:t>
                  </a:r>
                </a:p>
              </p:txBody>
            </p:sp>
            <p:sp>
              <p:nvSpPr>
                <p:cNvPr id="6072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2550" y="4992693"/>
                  <a:ext cx="854020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Alarm</a:t>
                  </a:r>
                </a:p>
              </p:txBody>
            </p:sp>
            <p:sp>
              <p:nvSpPr>
                <p:cNvPr id="6072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2550" y="6350014"/>
                  <a:ext cx="1312779" cy="400052"/>
                </a:xfrm>
                <a:prstGeom prst="rect">
                  <a:avLst/>
                </a:prstGeom>
                <a:solidFill>
                  <a:srgbClr val="D2D2D2"/>
                </a:solidFill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+mn-lt"/>
                    </a:rPr>
                    <a:t>JohnCalls</a:t>
                  </a:r>
                  <a:endParaRPr lang="en-US" sz="2000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cxnSp>
              <p:nvCxnSpPr>
                <p:cNvPr id="9265" name="AutoShape 9"/>
                <p:cNvCxnSpPr>
                  <a:cxnSpLocks noChangeShapeType="1"/>
                  <a:stCxn id="607238" idx="2"/>
                  <a:endCxn id="607239" idx="0"/>
                </p:cNvCxnSpPr>
                <p:nvPr/>
              </p:nvCxnSpPr>
              <p:spPr bwMode="auto">
                <a:xfrm rot="16200000" flipH="1">
                  <a:off x="145649" y="5756683"/>
                  <a:ext cx="957272" cy="229394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 type="none" w="sm" len="sm"/>
                  <a:tailEnd type="stealth" w="lg" len="lg"/>
                </a:ln>
              </p:spPr>
            </p:cxnSp>
          </p:grpSp>
          <p:sp>
            <p:nvSpPr>
              <p:cNvPr id="607242" name="Text Box 10"/>
              <p:cNvSpPr txBox="1">
                <a:spLocks noChangeArrowheads="1"/>
              </p:cNvSpPr>
              <p:nvPr/>
            </p:nvSpPr>
            <p:spPr bwMode="auto">
              <a:xfrm>
                <a:off x="285732" y="5715013"/>
                <a:ext cx="1301666" cy="40005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P(J) = 1.0</a:t>
                </a:r>
              </a:p>
            </p:txBody>
          </p:sp>
          <p:sp>
            <p:nvSpPr>
              <p:cNvPr id="607243" name="Text Box 11"/>
              <p:cNvSpPr txBox="1">
                <a:spLocks noChangeArrowheads="1"/>
              </p:cNvSpPr>
              <p:nvPr/>
            </p:nvSpPr>
            <p:spPr bwMode="auto">
              <a:xfrm>
                <a:off x="500031" y="3071810"/>
                <a:ext cx="1630257" cy="70802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P(B) = 0.001</a:t>
                </a:r>
              </a:p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0.016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57625" y="1428750"/>
            <a:ext cx="2840038" cy="3814763"/>
            <a:chOff x="2458" y="1361"/>
            <a:chExt cx="1789" cy="2403"/>
          </a:xfrm>
        </p:grpSpPr>
        <p:sp>
          <p:nvSpPr>
            <p:cNvPr id="607254" name="Text Box 22"/>
            <p:cNvSpPr txBox="1">
              <a:spLocks noChangeArrowheads="1"/>
            </p:cNvSpPr>
            <p:nvPr/>
          </p:nvSpPr>
          <p:spPr bwMode="auto">
            <a:xfrm>
              <a:off x="2863" y="2576"/>
              <a:ext cx="718" cy="252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55" name="Text Box 23"/>
            <p:cNvSpPr txBox="1">
              <a:spLocks noChangeArrowheads="1"/>
            </p:cNvSpPr>
            <p:nvPr/>
          </p:nvSpPr>
          <p:spPr bwMode="auto">
            <a:xfrm>
              <a:off x="3184" y="1991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56" name="Text Box 24"/>
            <p:cNvSpPr txBox="1">
              <a:spLocks noChangeArrowheads="1"/>
            </p:cNvSpPr>
            <p:nvPr/>
          </p:nvSpPr>
          <p:spPr bwMode="auto">
            <a:xfrm>
              <a:off x="3403" y="3251"/>
              <a:ext cx="538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3274" y="2885"/>
              <a:ext cx="420" cy="34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51" name="AutoShape 26"/>
            <p:cNvCxnSpPr>
              <a:cxnSpLocks noChangeShapeType="1"/>
            </p:cNvCxnSpPr>
            <p:nvPr/>
          </p:nvCxnSpPr>
          <p:spPr bwMode="auto">
            <a:xfrm rot="5400000">
              <a:off x="3276" y="2658"/>
              <a:ext cx="996" cy="2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9" name="Text Box 27"/>
            <p:cNvSpPr txBox="1">
              <a:spLocks noChangeArrowheads="1"/>
            </p:cNvSpPr>
            <p:nvPr/>
          </p:nvSpPr>
          <p:spPr bwMode="auto">
            <a:xfrm>
              <a:off x="2863" y="1361"/>
              <a:ext cx="13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000000"/>
                  </a:solidFill>
                  <a:latin typeface="+mn-lt"/>
                </a:rPr>
                <a:t>Intercausal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0" name="Text Box 28"/>
            <p:cNvSpPr txBox="1">
              <a:spLocks noChangeArrowheads="1"/>
            </p:cNvSpPr>
            <p:nvPr/>
          </p:nvSpPr>
          <p:spPr bwMode="auto">
            <a:xfrm>
              <a:off x="3136" y="3512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P(A) = 1.0</a:t>
              </a:r>
            </a:p>
          </p:txBody>
        </p:sp>
        <p:sp>
          <p:nvSpPr>
            <p:cNvPr id="607261" name="Text Box 29"/>
            <p:cNvSpPr txBox="1">
              <a:spLocks noChangeArrowheads="1"/>
            </p:cNvSpPr>
            <p:nvPr/>
          </p:nvSpPr>
          <p:spPr bwMode="auto">
            <a:xfrm>
              <a:off x="2458" y="2891"/>
              <a:ext cx="1027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P(B) = 0.001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0.003</a:t>
              </a:r>
            </a:p>
          </p:txBody>
        </p:sp>
        <p:sp>
          <p:nvSpPr>
            <p:cNvPr id="607262" name="Text Box 30"/>
            <p:cNvSpPr txBox="1">
              <a:spLocks noChangeArrowheads="1"/>
            </p:cNvSpPr>
            <p:nvPr/>
          </p:nvSpPr>
          <p:spPr bwMode="auto">
            <a:xfrm>
              <a:off x="3358" y="1766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P(E) = 1.0</a:t>
              </a:r>
            </a:p>
          </p:txBody>
        </p:sp>
      </p:grp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2214563" y="4572000"/>
            <a:ext cx="1335087" cy="400050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JohnCalls</a:t>
            </a:r>
          </a:p>
        </p:txBody>
      </p:sp>
      <p:cxnSp>
        <p:nvCxnSpPr>
          <p:cNvPr id="9229" name="AutoShape 18"/>
          <p:cNvCxnSpPr>
            <a:cxnSpLocks noChangeShapeType="1"/>
            <a:endCxn id="607248" idx="0"/>
          </p:cNvCxnSpPr>
          <p:nvPr/>
        </p:nvCxnSpPr>
        <p:spPr bwMode="auto">
          <a:xfrm rot="16200000" flipH="1">
            <a:off x="2532857" y="4223544"/>
            <a:ext cx="671512" cy="254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none" w="sm" len="sm"/>
            <a:tailEnd type="stealth" w="lg" len="lg"/>
          </a:ln>
        </p:spPr>
      </p:cxn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214563" y="1428750"/>
            <a:ext cx="2444750" cy="4351338"/>
            <a:chOff x="2214546" y="2000240"/>
            <a:chExt cx="2444229" cy="4351866"/>
          </a:xfrm>
        </p:grpSpPr>
        <p:sp>
          <p:nvSpPr>
            <p:cNvPr id="607245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1990301" cy="585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Predictive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46" name="Text Box 14"/>
            <p:cNvSpPr txBox="1">
              <a:spLocks noChangeArrowheads="1"/>
            </p:cNvSpPr>
            <p:nvPr/>
          </p:nvSpPr>
          <p:spPr bwMode="auto">
            <a:xfrm>
              <a:off x="2331996" y="2709939"/>
              <a:ext cx="1139582" cy="400099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47" name="Text Box 15"/>
            <p:cNvSpPr txBox="1">
              <a:spLocks noChangeArrowheads="1"/>
            </p:cNvSpPr>
            <p:nvPr/>
          </p:nvSpPr>
          <p:spPr bwMode="auto">
            <a:xfrm>
              <a:off x="2428812" y="4072179"/>
              <a:ext cx="853893" cy="400099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44" name="AutoShape 17"/>
            <p:cNvCxnSpPr>
              <a:cxnSpLocks noChangeShapeType="1"/>
              <a:stCxn id="607246" idx="2"/>
              <a:endCxn id="607247" idx="0"/>
            </p:cNvCxnSpPr>
            <p:nvPr/>
          </p:nvCxnSpPr>
          <p:spPr bwMode="auto">
            <a:xfrm rot="5400000">
              <a:off x="2397897" y="3567904"/>
              <a:ext cx="962039" cy="460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1" name="Text Box 19"/>
            <p:cNvSpPr txBox="1">
              <a:spLocks noChangeArrowheads="1"/>
            </p:cNvSpPr>
            <p:nvPr/>
          </p:nvSpPr>
          <p:spPr bwMode="auto">
            <a:xfrm>
              <a:off x="3071613" y="5643995"/>
              <a:ext cx="1587162" cy="7081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P(J) = 0.011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0.66</a:t>
              </a:r>
            </a:p>
          </p:txBody>
        </p:sp>
        <p:sp>
          <p:nvSpPr>
            <p:cNvPr id="607252" name="Text Box 20"/>
            <p:cNvSpPr txBox="1">
              <a:spLocks noChangeArrowheads="1"/>
            </p:cNvSpPr>
            <p:nvPr/>
          </p:nvSpPr>
          <p:spPr bwMode="auto">
            <a:xfrm>
              <a:off x="2865282" y="3067169"/>
              <a:ext cx="1344325" cy="4000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P(B) = 1.0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07200" y="1428750"/>
            <a:ext cx="2336800" cy="3957638"/>
            <a:chOff x="4512" y="1544"/>
            <a:chExt cx="1472" cy="2313"/>
          </a:xfrm>
        </p:grpSpPr>
        <p:sp>
          <p:nvSpPr>
            <p:cNvPr id="607264" name="Text Box 32"/>
            <p:cNvSpPr txBox="1">
              <a:spLocks noChangeArrowheads="1"/>
            </p:cNvSpPr>
            <p:nvPr/>
          </p:nvSpPr>
          <p:spPr bwMode="auto">
            <a:xfrm>
              <a:off x="4769" y="1544"/>
              <a:ext cx="8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Mixed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5" name="Text Box 33"/>
            <p:cNvSpPr txBox="1">
              <a:spLocks noChangeArrowheads="1"/>
            </p:cNvSpPr>
            <p:nvPr/>
          </p:nvSpPr>
          <p:spPr bwMode="auto">
            <a:xfrm>
              <a:off x="4512" y="2024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66" name="Text Box 34"/>
            <p:cNvSpPr txBox="1">
              <a:spLocks noChangeArrowheads="1"/>
            </p:cNvSpPr>
            <p:nvPr/>
          </p:nvSpPr>
          <p:spPr bwMode="auto">
            <a:xfrm>
              <a:off x="4632" y="2720"/>
              <a:ext cx="538" cy="251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sp>
          <p:nvSpPr>
            <p:cNvPr id="607267" name="Text Box 35"/>
            <p:cNvSpPr txBox="1">
              <a:spLocks noChangeArrowheads="1"/>
            </p:cNvSpPr>
            <p:nvPr/>
          </p:nvSpPr>
          <p:spPr bwMode="auto">
            <a:xfrm>
              <a:off x="4524" y="3332"/>
              <a:ext cx="827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JohnCalls</a:t>
              </a:r>
            </a:p>
          </p:txBody>
        </p:sp>
        <p:cxnSp>
          <p:nvCxnSpPr>
            <p:cNvPr id="9236" name="AutoShape 36"/>
            <p:cNvCxnSpPr>
              <a:cxnSpLocks noChangeShapeType="1"/>
              <a:stCxn id="607265" idx="2"/>
              <a:endCxn id="607266" idx="0"/>
            </p:cNvCxnSpPr>
            <p:nvPr/>
          </p:nvCxnSpPr>
          <p:spPr bwMode="auto">
            <a:xfrm rot="5400000">
              <a:off x="4720" y="2457"/>
              <a:ext cx="444" cy="8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37" name="AutoShape 37"/>
            <p:cNvCxnSpPr>
              <a:cxnSpLocks noChangeShapeType="1"/>
              <a:stCxn id="607266" idx="2"/>
              <a:endCxn id="607267" idx="0"/>
            </p:cNvCxnSpPr>
            <p:nvPr/>
          </p:nvCxnSpPr>
          <p:spPr bwMode="auto">
            <a:xfrm rot="16200000" flipH="1">
              <a:off x="4739" y="3134"/>
              <a:ext cx="360" cy="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70" name="Text Box 38"/>
            <p:cNvSpPr txBox="1">
              <a:spLocks noChangeArrowheads="1"/>
            </p:cNvSpPr>
            <p:nvPr/>
          </p:nvSpPr>
          <p:spPr bwMode="auto">
            <a:xfrm>
              <a:off x="4872" y="3605"/>
              <a:ext cx="87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P(M) = 1.0</a:t>
              </a:r>
            </a:p>
          </p:txBody>
        </p:sp>
        <p:sp>
          <p:nvSpPr>
            <p:cNvPr id="607271" name="Text Box 39"/>
            <p:cNvSpPr txBox="1">
              <a:spLocks noChangeArrowheads="1"/>
            </p:cNvSpPr>
            <p:nvPr/>
          </p:nvSpPr>
          <p:spPr bwMode="auto">
            <a:xfrm>
              <a:off x="5022" y="2258"/>
              <a:ext cx="962" cy="2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</a:t>
              </a:r>
              <a:r>
                <a:rPr lang="en-US" sz="200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</a:t>
              </a:r>
              <a:r>
                <a:rPr lang="en-US" sz="2000">
                  <a:solidFill>
                    <a:srgbClr val="000000"/>
                  </a:solidFill>
                  <a:latin typeface="+mn-lt"/>
                </a:rPr>
                <a:t>E) = 1.0</a:t>
              </a:r>
            </a:p>
          </p:txBody>
        </p:sp>
        <p:sp>
          <p:nvSpPr>
            <p:cNvPr id="607272" name="Text Box 40"/>
            <p:cNvSpPr txBox="1">
              <a:spLocks noChangeArrowheads="1"/>
            </p:cNvSpPr>
            <p:nvPr/>
          </p:nvSpPr>
          <p:spPr bwMode="auto">
            <a:xfrm>
              <a:off x="4957" y="2922"/>
              <a:ext cx="1027" cy="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P(A) = 0.003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0.033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2E25B52-5F3F-484D-80E6-6AC7F9B01AAB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0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BNnets: Compactness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4000527" cy="1524004"/>
        </p:xfrm>
        <a:graphic>
          <a:graphicData uri="http://schemas.openxmlformats.org/drawingml/2006/table">
            <a:tbl>
              <a:tblPr/>
              <a:tblGrid>
                <a:gridCol w="516196"/>
                <a:gridCol w="645247"/>
                <a:gridCol w="1442074"/>
                <a:gridCol w="1397010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142875" y="4572000"/>
          <a:ext cx="3429024" cy="1010230"/>
        </p:xfrm>
        <a:graphic>
          <a:graphicData uri="http://schemas.openxmlformats.org/drawingml/2006/table">
            <a:tbl>
              <a:tblPr/>
              <a:tblGrid>
                <a:gridCol w="1143008"/>
                <a:gridCol w="1079106"/>
                <a:gridCol w="1206910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6143625" y="4214813"/>
          <a:ext cx="3000395" cy="1000132"/>
        </p:xfrm>
        <a:graphic>
          <a:graphicData uri="http://schemas.openxmlformats.org/drawingml/2006/table">
            <a:tbl>
              <a:tblPr/>
              <a:tblGrid>
                <a:gridCol w="500066"/>
                <a:gridCol w="1159727"/>
                <a:gridCol w="134060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B0F2393-0ECD-45BF-8533-31582317CF5A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BNets: Compactness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428750"/>
            <a:ext cx="87868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In General: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A</a:t>
            </a:r>
            <a:r>
              <a:rPr lang="en-US" sz="16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CPT for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with 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parents has </a:t>
            </a:r>
            <a:r>
              <a:rPr lang="en-US" i="1" kern="0" dirty="0" smtClean="0">
                <a:solidFill>
                  <a:srgbClr val="3333CC"/>
                </a:solidFill>
                <a:latin typeface="Arial Unicode MS"/>
              </a:rPr>
              <a:t>2 </a:t>
            </a:r>
            <a:r>
              <a:rPr lang="en-US" i="1" kern="0" baseline="30000" dirty="0" smtClean="0">
                <a:solidFill>
                  <a:srgbClr val="3333CC"/>
                </a:solidFill>
                <a:latin typeface="Arial Unicode MS"/>
              </a:rPr>
              <a:t>k</a:t>
            </a:r>
            <a:r>
              <a:rPr lang="en-US" dirty="0" smtClean="0">
                <a:latin typeface="+mn-lt"/>
              </a:rPr>
              <a:t>    </a:t>
            </a:r>
            <a:r>
              <a:rPr lang="en-US" sz="2400" dirty="0">
                <a:latin typeface="+mn-lt"/>
              </a:rPr>
              <a:t>rows for the combinations of parent values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Each row requires one number </a:t>
            </a:r>
            <a:r>
              <a:rPr lang="en-US" sz="2400" i="1" kern="0" dirty="0">
                <a:latin typeface="+mn-lt"/>
              </a:rPr>
              <a:t>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 </a:t>
            </a: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i="1" kern="0" dirty="0">
                <a:latin typeface="+mn-lt"/>
              </a:rPr>
              <a:t> = true</a:t>
            </a:r>
            <a:br>
              <a:rPr lang="en-US" sz="2400" i="1" kern="0" dirty="0">
                <a:latin typeface="+mn-lt"/>
              </a:rPr>
            </a:br>
            <a:r>
              <a:rPr lang="en-US" sz="2400" kern="0" dirty="0">
                <a:latin typeface="+mn-lt"/>
              </a:rPr>
              <a:t>(the number for 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dirty="0">
                <a:latin typeface="+mn-lt"/>
              </a:rPr>
              <a:t> = </a:t>
            </a:r>
            <a:r>
              <a:rPr lang="en-US" sz="2400" i="1" kern="0" dirty="0">
                <a:latin typeface="+mn-lt"/>
              </a:rPr>
              <a:t>false</a:t>
            </a:r>
            <a:r>
              <a:rPr lang="en-US" sz="2400" kern="0" dirty="0">
                <a:latin typeface="+mn-lt"/>
              </a:rPr>
              <a:t> is just </a:t>
            </a:r>
            <a:r>
              <a:rPr lang="en-US" sz="2400" i="1" kern="0" dirty="0">
                <a:latin typeface="+mn-lt"/>
              </a:rPr>
              <a:t>1-p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If each </a:t>
            </a:r>
            <a:r>
              <a:rPr lang="en-US" sz="2400" kern="0" dirty="0" smtClean="0">
                <a:latin typeface="+mn-lt"/>
              </a:rPr>
              <a:t>on the </a:t>
            </a:r>
            <a:r>
              <a:rPr lang="en-US" i="1" kern="0" dirty="0" smtClean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kern="0" dirty="0" smtClean="0">
                <a:latin typeface="+mn-lt"/>
              </a:rPr>
              <a:t> variable </a:t>
            </a:r>
            <a:r>
              <a:rPr lang="en-US" sz="2400" kern="0" dirty="0">
                <a:latin typeface="+mn-lt"/>
              </a:rPr>
              <a:t>has no more than 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k</a:t>
            </a:r>
            <a:r>
              <a:rPr lang="en-US" sz="2400" kern="0" dirty="0">
                <a:latin typeface="+mn-lt"/>
              </a:rPr>
              <a:t> parents, the complete network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requires      </a:t>
            </a:r>
            <a:r>
              <a:rPr lang="en-US" i="1" kern="0" dirty="0" smtClean="0">
                <a:solidFill>
                  <a:srgbClr val="3333CC"/>
                </a:solidFill>
                <a:latin typeface="Arial Unicode MS"/>
              </a:rPr>
              <a:t>O(n 2 </a:t>
            </a:r>
            <a:r>
              <a:rPr lang="en-US" i="1" kern="0" baseline="30000" dirty="0" smtClean="0">
                <a:solidFill>
                  <a:srgbClr val="3333CC"/>
                </a:solidFill>
                <a:latin typeface="Arial Unicode MS"/>
              </a:rPr>
              <a:t>k</a:t>
            </a:r>
            <a:r>
              <a:rPr lang="en-US" i="1" kern="0" dirty="0" smtClean="0">
                <a:solidFill>
                  <a:srgbClr val="3333CC"/>
                </a:solidFill>
                <a:latin typeface="Arial Unicode MS"/>
              </a:rPr>
              <a:t>) </a:t>
            </a:r>
            <a:r>
              <a:rPr lang="en-US" sz="2400" kern="0" dirty="0" smtClean="0">
                <a:latin typeface="+mn-lt"/>
              </a:rPr>
              <a:t>numbers</a:t>
            </a: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k&lt;&lt; n</a:t>
            </a:r>
            <a:r>
              <a:rPr lang="en-US" sz="2400" kern="0" dirty="0">
                <a:latin typeface="+mn-lt"/>
              </a:rPr>
              <a:t>, this is a substantial improvement,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numbers required  grow linearly with </a:t>
            </a:r>
            <a:r>
              <a:rPr lang="en-US" i="1" kern="0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kern="0" dirty="0">
                <a:latin typeface="+mn-lt"/>
              </a:rPr>
              <a:t>, vs. </a:t>
            </a:r>
            <a:r>
              <a:rPr lang="en-US" i="1" kern="0" dirty="0" smtClean="0">
                <a:solidFill>
                  <a:schemeClr val="accent2"/>
                </a:solidFill>
                <a:latin typeface="+mn-lt"/>
              </a:rPr>
              <a:t>O(2 </a:t>
            </a:r>
            <a:r>
              <a:rPr lang="en-US" i="1" kern="0" baseline="30000" dirty="0" smtClean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i="1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i="1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for the full joint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" y="1000125"/>
            <a:ext cx="7858125" cy="529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Representation and Reasoning in Complex domains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up_s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up_s</a:t>
            </a:r>
            <a:r>
              <a:rPr lang="en-US" sz="2400" i="1" baseline="-25000" dirty="0">
                <a:latin typeface="Arial Unicode MS" pitchFamily="34" charset="-128"/>
              </a:rPr>
              <a:t>3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ok_cb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ok_cb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live_w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connected_w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_w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E2B8F8-08CB-413D-9983-D4B053C3DF5A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7415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012950" y="963613"/>
            <a:ext cx="14579600" cy="982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290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tx2"/>
                </a:solidFill>
              </a:rPr>
              <a:t>Also Do exercises 6.A and 6.B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  <a:hlinkClick r:id="rId4"/>
              </a:rPr>
              <a:t>http://www.aispace.org/exercises.shtml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91680" y="332656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this </a:t>
            </a:r>
            <a:r>
              <a:rPr lang="en-US" sz="3600" b="1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Thur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1556792"/>
            <a:ext cx="86409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Read </a:t>
            </a:r>
            <a:r>
              <a:rPr lang="en-US" sz="3200" b="1" kern="0" dirty="0" err="1" smtClean="0">
                <a:solidFill>
                  <a:srgbClr val="2D2DB9"/>
                </a:solidFill>
                <a:latin typeface="Arial Unicode MS"/>
              </a:rPr>
              <a:t>Chp</a:t>
            </a:r>
            <a:r>
              <a:rPr lang="en-US" sz="3200" b="1" kern="0" dirty="0" smtClean="0">
                <a:solidFill>
                  <a:srgbClr val="2D2DB9"/>
                </a:solidFill>
                <a:latin typeface="Arial Unicode MS"/>
              </a:rPr>
              <a:t> 6 of textbook up to </a:t>
            </a:r>
            <a:r>
              <a:rPr lang="en-US" sz="3200" b="1" kern="0" smtClean="0">
                <a:solidFill>
                  <a:srgbClr val="2D2DB9"/>
                </a:solidFill>
                <a:latin typeface="Arial Unicode MS"/>
              </a:rPr>
              <a:t>Rejection Sampling </a:t>
            </a:r>
            <a:r>
              <a:rPr lang="en-US" sz="3200" b="1" kern="0" dirty="0" smtClean="0">
                <a:solidFill>
                  <a:srgbClr val="2D2DB9"/>
                </a:solidFill>
                <a:latin typeface="Arial Unicode MS"/>
              </a:rPr>
              <a:t>included</a:t>
            </a:r>
          </a:p>
          <a:p>
            <a:pPr>
              <a:defRPr/>
            </a:pPr>
            <a:r>
              <a:rPr lang="en-US" sz="3200" b="1" kern="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B3D533-36A1-4193-B403-C546C8ADBD2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8738" y="871538"/>
            <a:ext cx="9429751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full joint distribution can be defined as the product of conditional distributions: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	</a:t>
            </a:r>
            <a:r>
              <a:rPr lang="en-US" b="1" i="1" dirty="0" smtClean="0"/>
              <a:t>P </a:t>
            </a:r>
            <a:r>
              <a:rPr lang="en-US" i="1" dirty="0" smtClean="0"/>
              <a:t>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= </a:t>
            </a:r>
            <a:r>
              <a:rPr lang="el-GR" sz="4000" i="1" dirty="0" smtClean="0">
                <a:cs typeface="Arial" charset="0"/>
              </a:rPr>
              <a:t>π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= 1</a:t>
            </a:r>
            <a:r>
              <a:rPr lang="en-US" sz="2400" i="1" dirty="0" smtClean="0"/>
              <a:t>  </a:t>
            </a:r>
            <a:r>
              <a:rPr lang="en-US" b="1" i="1" dirty="0" smtClean="0"/>
              <a:t>P</a:t>
            </a:r>
            <a:r>
              <a:rPr lang="en-US" i="1" dirty="0" smtClean="0"/>
              <a:t>(X</a:t>
            </a:r>
            <a:r>
              <a:rPr lang="en-US" i="1" baseline="-25000" dirty="0" smtClean="0"/>
              <a:t>i</a:t>
            </a:r>
            <a:r>
              <a:rPr lang="en-US" i="1" dirty="0" smtClean="0"/>
              <a:t> | X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sz="2400" i="1" dirty="0" smtClean="0">
                <a:latin typeface="Times New Roman"/>
              </a:rPr>
              <a:t>…</a:t>
            </a:r>
            <a:r>
              <a:rPr lang="en-US" sz="2400" i="1" dirty="0" smtClean="0"/>
              <a:t> ,X</a:t>
            </a:r>
            <a:r>
              <a:rPr lang="en-US" sz="2400" i="1" baseline="-25000" dirty="0" smtClean="0"/>
              <a:t>i-1</a:t>
            </a:r>
            <a:r>
              <a:rPr lang="en-US" sz="2400" i="1" dirty="0" smtClean="0"/>
              <a:t>)</a:t>
            </a:r>
            <a:r>
              <a:rPr lang="en-US" sz="1800" dirty="0" smtClean="0"/>
              <a:t>  </a:t>
            </a:r>
            <a:r>
              <a:rPr lang="en-US" sz="2400" dirty="0" smtClean="0">
                <a:solidFill>
                  <a:schemeClr val="accent2"/>
                </a:solidFill>
              </a:rPr>
              <a:t>(chain rule)</a:t>
            </a:r>
            <a:r>
              <a:rPr lang="en-US" sz="1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Simplify according to </a:t>
            </a:r>
            <a:r>
              <a:rPr lang="en-US" dirty="0" err="1" smtClean="0">
                <a:solidFill>
                  <a:schemeClr val="accent6"/>
                </a:solidFill>
              </a:rPr>
              <a:t>marginal&amp;conditional</a:t>
            </a:r>
            <a:r>
              <a:rPr lang="en-US" dirty="0" smtClean="0">
                <a:solidFill>
                  <a:schemeClr val="accent6"/>
                </a:solidFill>
              </a:rPr>
              <a:t> independence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                                    </a:t>
            </a:r>
            <a:endParaRPr lang="en-US" sz="2400" i="1" dirty="0" smtClean="0"/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300037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429000"/>
            <a:ext cx="8424863" cy="2071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Express remaining dependencies as a network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 is a node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For 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, the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conditioning </a:t>
            </a:r>
            <a:r>
              <a:rPr lang="en-US" sz="2400" kern="0" dirty="0" err="1">
                <a:solidFill>
                  <a:schemeClr val="accent6"/>
                </a:solidFill>
                <a:latin typeface="+mn-lt"/>
              </a:rPr>
              <a:t>vars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 are its parents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Associate to each node corresponding conditional probabilities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28688" y="5357813"/>
            <a:ext cx="8458200" cy="1214437"/>
            <a:chOff x="928662" y="5357826"/>
            <a:chExt cx="8458200" cy="121444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928662" y="5572140"/>
              <a:ext cx="84582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929058" y="5357826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E89C59-71C2-4B90-9321-EE575EF4DB48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3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 (cont’)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071563"/>
            <a:ext cx="8643938" cy="714375"/>
            <a:chOff x="0" y="1142984"/>
            <a:chExt cx="8458200" cy="420201"/>
          </a:xfrm>
        </p:grpSpPr>
        <p:sp>
          <p:nvSpPr>
            <p:cNvPr id="13344" name="Text Box 5"/>
            <p:cNvSpPr txBox="1">
              <a:spLocks noChangeArrowheads="1"/>
            </p:cNvSpPr>
            <p:nvPr/>
          </p:nvSpPr>
          <p:spPr bwMode="auto">
            <a:xfrm>
              <a:off x="2928926" y="1142984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0" y="1285852"/>
              <a:ext cx="8458200" cy="27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2286000"/>
            <a:ext cx="8929688" cy="1071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Every node is independent from its non-descendants given it parents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2DF749-65E4-4588-BCAD-B347E0C7689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b="1" dirty="0" smtClean="0"/>
              <a:t>Belief Networks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Build sample BN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Intro Inference, Compactness, Semantics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More Examples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B20492-06D3-42AC-BD7C-DC4A05EF3CE0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4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Examples: Fire Diagnosis</a:t>
            </a:r>
            <a:br>
              <a:rPr lang="en-US" smtClean="0"/>
            </a:br>
            <a:r>
              <a:rPr lang="en-US" smtClean="0"/>
              <a:t>(textbook Ex. 6.10)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4857750" cy="585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Suppose you want to </a:t>
            </a:r>
            <a:r>
              <a:rPr lang="en-US" sz="2400" smtClean="0">
                <a:solidFill>
                  <a:schemeClr val="accent2"/>
                </a:solidFill>
              </a:rPr>
              <a:t>diagnose whether there is a fire in a building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receive a </a:t>
            </a:r>
            <a:r>
              <a:rPr lang="en-US" sz="2400" smtClean="0">
                <a:solidFill>
                  <a:schemeClr val="accent2"/>
                </a:solidFill>
              </a:rPr>
              <a:t>noisy report</a:t>
            </a:r>
            <a:r>
              <a:rPr lang="en-US" sz="2400" smtClean="0"/>
              <a:t> about whether everyone is </a:t>
            </a:r>
            <a:r>
              <a:rPr lang="en-US" sz="2400" smtClean="0">
                <a:solidFill>
                  <a:schemeClr val="accent2"/>
                </a:solidFill>
              </a:rPr>
              <a:t>leaving the building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</a:t>
            </a:r>
            <a:r>
              <a:rPr lang="en-US" sz="2400" smtClean="0">
                <a:solidFill>
                  <a:schemeClr val="accent2"/>
                </a:solidFill>
              </a:rPr>
              <a:t>everyone is  leaving</a:t>
            </a:r>
            <a:r>
              <a:rPr lang="en-US" sz="2400" smtClean="0"/>
              <a:t>, this may have been caused by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, it may have been caused by a fire or </a:t>
            </a:r>
            <a:r>
              <a:rPr lang="en-US" sz="2400" smtClean="0">
                <a:solidFill>
                  <a:schemeClr val="accent2"/>
                </a:solidFill>
              </a:rPr>
              <a:t>by tampering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fire, there may be </a:t>
            </a:r>
            <a:r>
              <a:rPr lang="en-US" sz="2400" smtClean="0">
                <a:solidFill>
                  <a:schemeClr val="accent2"/>
                </a:solidFill>
              </a:rPr>
              <a:t>smoke raising from the bldg.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FE50D4-E8DD-47CD-8BC9-B98546A7D9EC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 (cont’)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7786688" cy="52149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Make sure you explore and understand the </a:t>
            </a:r>
            <a:r>
              <a:rPr lang="en-US" b="1" dirty="0" smtClean="0"/>
              <a:t>Fire Diagnosis </a:t>
            </a:r>
            <a:r>
              <a:rPr lang="en-US" dirty="0" smtClean="0"/>
              <a:t>example (we’ll expand on it to study Decision Networks)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Electrical Circuit </a:t>
            </a:r>
            <a:r>
              <a:rPr lang="en-US" dirty="0" smtClean="0">
                <a:solidFill>
                  <a:schemeClr val="tx2"/>
                </a:solidFill>
              </a:rPr>
              <a:t>example (textbook ex 6.11)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Patient’s </a:t>
            </a:r>
            <a:r>
              <a:rPr lang="en-US" b="1" dirty="0" smtClean="0"/>
              <a:t>wheezing and coughing </a:t>
            </a:r>
            <a:r>
              <a:rPr lang="en-US" dirty="0" smtClean="0">
                <a:solidFill>
                  <a:schemeClr val="tx2"/>
                </a:solidFill>
              </a:rPr>
              <a:t>example (ex. 6.14)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Several other examples on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85725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85750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000625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Express </a:t>
            </a:r>
            <a:r>
              <a:rPr lang="en-US" b="1" dirty="0">
                <a:latin typeface="Arial Unicode MS" pitchFamily="34" charset="-128"/>
              </a:rPr>
              <a:t>knowledge</a:t>
            </a:r>
            <a:r>
              <a:rPr lang="en-US" dirty="0">
                <a:latin typeface="Arial Unicode MS" pitchFamily="34" charset="-128"/>
              </a:rPr>
              <a:t> that </a:t>
            </a:r>
            <a:r>
              <a:rPr lang="en-US" b="1" dirty="0">
                <a:latin typeface="Arial Unicode MS" pitchFamily="34" charset="-128"/>
              </a:rPr>
              <a:t>holds for set of individuals </a:t>
            </a:r>
            <a:r>
              <a:rPr lang="en-US" dirty="0">
                <a:latin typeface="Arial Unicode MS" pitchFamily="34" charset="-128"/>
              </a:rPr>
              <a:t>(by </a:t>
            </a:r>
            <a:r>
              <a:rPr lang="en-US" dirty="0" smtClean="0">
                <a:latin typeface="Arial Unicode MS" pitchFamily="34" charset="-128"/>
              </a:rPr>
              <a:t>introducing </a:t>
            </a: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dirty="0" smtClean="0">
                <a:latin typeface="Arial Unicode MS" pitchFamily="34" charset="-128"/>
              </a:rPr>
              <a:t> )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9512" y="4149080"/>
            <a:ext cx="99743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We can </a:t>
            </a:r>
            <a:r>
              <a:rPr lang="en-US" b="1" dirty="0">
                <a:latin typeface="Arial Unicode MS" pitchFamily="34" charset="-128"/>
              </a:rPr>
              <a:t>ask generic queries</a:t>
            </a:r>
            <a:r>
              <a:rPr lang="en-US" dirty="0">
                <a:latin typeface="Arial Unicode MS" pitchFamily="34" charset="-128"/>
              </a:rPr>
              <a:t> (i.e., containing </a:t>
            </a: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variables</a:t>
            </a:r>
            <a:r>
              <a:rPr lang="en-US" dirty="0" smtClean="0">
                <a:latin typeface="Arial Unicode MS" pitchFamily="34" charset="-128"/>
              </a:rPr>
              <a:t>)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8C3B25-46A9-4952-A9C8-7242F1200F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Datalog: a relational rule language</a:t>
            </a:r>
          </a:p>
        </p:txBody>
      </p:sp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179388" y="1487488"/>
            <a:ext cx="8064500" cy="936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variable</a:t>
            </a:r>
            <a:r>
              <a:rPr lang="en-US" sz="2400" dirty="0">
                <a:latin typeface="Arial Unicode MS" pitchFamily="34" charset="-128"/>
              </a:rPr>
              <a:t> is a symbol starting with an upper case </a:t>
            </a:r>
            <a:r>
              <a:rPr lang="en-US" sz="2400" dirty="0" smtClean="0">
                <a:latin typeface="Arial Unicode MS" pitchFamily="34" charset="-128"/>
              </a:rPr>
              <a:t>letter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 smtClean="0">
                <a:latin typeface="Arial Unicode MS" pitchFamily="34" charset="-128"/>
              </a:rPr>
              <a:t>			</a:t>
            </a:r>
            <a:r>
              <a:rPr lang="en-US" sz="2400" dirty="0" smtClean="0">
                <a:latin typeface="Arial Unicode MS" pitchFamily="34" charset="-128"/>
              </a:rPr>
              <a:t>X    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09550" y="2552700"/>
            <a:ext cx="7993063" cy="129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constant</a:t>
            </a:r>
            <a:r>
              <a:rPr lang="en-US" sz="2400" dirty="0">
                <a:latin typeface="Arial Unicode MS" pitchFamily="34" charset="-128"/>
              </a:rPr>
              <a:t> is a symbol starting with lower-case letter or a sequence of digits</a:t>
            </a:r>
            <a:r>
              <a:rPr lang="en-US" sz="2400" dirty="0" smtClean="0">
                <a:latin typeface="Arial Unicode MS" pitchFamily="34" charset="-128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 smtClean="0">
                <a:latin typeface="Arial Unicode MS" pitchFamily="34" charset="-128"/>
              </a:rPr>
              <a:t>			</a:t>
            </a:r>
            <a:r>
              <a:rPr lang="en-US" sz="2400" dirty="0" err="1" smtClean="0">
                <a:latin typeface="Arial Unicode MS" pitchFamily="34" charset="-128"/>
              </a:rPr>
              <a:t>alan</a:t>
            </a:r>
            <a:r>
              <a:rPr lang="en-US" sz="2400" dirty="0" smtClean="0">
                <a:latin typeface="Arial Unicode MS" pitchFamily="34" charset="-128"/>
              </a:rPr>
              <a:t>      w1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214313" y="5214938"/>
            <a:ext cx="8675687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predicate symbol</a:t>
            </a:r>
            <a:r>
              <a:rPr lang="en-US" sz="2400" dirty="0">
                <a:latin typeface="Arial Unicode MS" pitchFamily="34" charset="-128"/>
              </a:rPr>
              <a:t> is a symbol starting with lower-case letter</a:t>
            </a:r>
            <a:r>
              <a:rPr lang="en-US" sz="2400" dirty="0" smtClean="0">
                <a:latin typeface="Arial Unicode MS" pitchFamily="34" charset="-128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 smtClean="0">
                <a:latin typeface="Arial Unicode MS" pitchFamily="34" charset="-128"/>
              </a:rPr>
              <a:t>			in           part-of               live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214313" y="3929063"/>
            <a:ext cx="79216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term</a:t>
            </a:r>
            <a:r>
              <a:rPr lang="en-US" sz="2400" dirty="0">
                <a:latin typeface="Arial Unicode MS" pitchFamily="34" charset="-128"/>
              </a:rPr>
              <a:t> is either a variable or a constant.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10258" name="Rectangle 10"/>
          <p:cNvSpPr>
            <a:spLocks noChangeArrowheads="1"/>
          </p:cNvSpPr>
          <p:nvPr/>
        </p:nvSpPr>
        <p:spPr bwMode="auto">
          <a:xfrm>
            <a:off x="323850" y="908050"/>
            <a:ext cx="8458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It expands the syntax of PDCL….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 animBg="1"/>
      <p:bldP spid="587784" grpId="0" animBg="1"/>
      <p:bldP spid="5877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0C3CE5-58D2-4A88-92C0-D9D69E70A5A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 Syntax (cont’)</a:t>
            </a:r>
          </a:p>
        </p:txBody>
      </p:sp>
      <p:sp>
        <p:nvSpPr>
          <p:cNvPr id="112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358775" y="765175"/>
            <a:ext cx="8785225" cy="1223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atom  </a:t>
            </a:r>
            <a:r>
              <a:rPr lang="en-US" sz="2400" dirty="0">
                <a:latin typeface="Arial Unicode MS" pitchFamily="34" charset="-128"/>
              </a:rPr>
              <a:t>is a symbol of the form </a:t>
            </a:r>
            <a:r>
              <a:rPr lang="en-US" sz="2400" i="1" dirty="0">
                <a:latin typeface="Arial Unicode MS" pitchFamily="34" charset="-128"/>
              </a:rPr>
              <a:t>p</a:t>
            </a:r>
            <a:r>
              <a:rPr lang="en-US" sz="2400" dirty="0">
                <a:latin typeface="Arial Unicode MS" pitchFamily="34" charset="-128"/>
              </a:rPr>
              <a:t> or </a:t>
            </a:r>
            <a:r>
              <a:rPr lang="en-US" sz="2400" i="1" dirty="0">
                <a:latin typeface="Arial Unicode MS" pitchFamily="34" charset="-128"/>
              </a:rPr>
              <a:t>p</a:t>
            </a:r>
            <a:r>
              <a:rPr lang="en-US" sz="2400" dirty="0">
                <a:latin typeface="Arial Unicode MS" pitchFamily="34" charset="-128"/>
              </a:rPr>
              <a:t>(</a:t>
            </a:r>
            <a:r>
              <a:rPr lang="en-US" sz="2400" i="1" dirty="0">
                <a:latin typeface="Arial Unicode MS" pitchFamily="34" charset="-128"/>
              </a:rPr>
              <a:t>t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….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 err="1">
                <a:latin typeface="Arial Unicode MS" pitchFamily="34" charset="-128"/>
              </a:rPr>
              <a:t>t</a:t>
            </a:r>
            <a:r>
              <a:rPr lang="en-US" sz="2400" i="1" baseline="-25000" dirty="0" err="1">
                <a:latin typeface="Arial Unicode MS" pitchFamily="34" charset="-128"/>
              </a:rPr>
              <a:t>n</a:t>
            </a:r>
            <a:r>
              <a:rPr lang="en-US" sz="2400" dirty="0">
                <a:latin typeface="Arial Unicode MS" pitchFamily="34" charset="-128"/>
              </a:rPr>
              <a:t>) where </a:t>
            </a:r>
            <a:r>
              <a:rPr lang="en-US" sz="2400" i="1" dirty="0">
                <a:latin typeface="Arial Unicode MS" pitchFamily="34" charset="-128"/>
              </a:rPr>
              <a:t>p</a:t>
            </a:r>
            <a:r>
              <a:rPr lang="en-US" sz="2400" dirty="0">
                <a:latin typeface="Arial Unicode MS" pitchFamily="34" charset="-128"/>
              </a:rPr>
              <a:t> is a predicate symbol and  </a:t>
            </a:r>
            <a:r>
              <a:rPr lang="en-US" sz="2400" i="1" dirty="0" err="1">
                <a:latin typeface="Arial Unicode MS" pitchFamily="34" charset="-128"/>
              </a:rPr>
              <a:t>t</a:t>
            </a:r>
            <a:r>
              <a:rPr lang="en-US" sz="2400" i="1" baseline="-25000" dirty="0" err="1">
                <a:latin typeface="Arial Unicode MS" pitchFamily="34" charset="-128"/>
              </a:rPr>
              <a:t>i</a:t>
            </a:r>
            <a:r>
              <a:rPr lang="en-US" sz="2400" i="1" baseline="-25000" dirty="0">
                <a:latin typeface="Arial Unicode MS" pitchFamily="34" charset="-128"/>
              </a:rPr>
              <a:t>  </a:t>
            </a:r>
            <a:r>
              <a:rPr lang="en-US" sz="2400" dirty="0">
                <a:latin typeface="Arial Unicode MS" pitchFamily="34" charset="-128"/>
              </a:rPr>
              <a:t>are </a:t>
            </a:r>
            <a:r>
              <a:rPr lang="en-US" sz="2400" dirty="0" smtClean="0">
                <a:latin typeface="Arial Unicode MS" pitchFamily="34" charset="-128"/>
              </a:rPr>
              <a:t>terms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 smtClean="0">
                <a:latin typeface="Arial Unicode MS" pitchFamily="34" charset="-128"/>
              </a:rPr>
              <a:t>          sunny    		in(</a:t>
            </a:r>
            <a:r>
              <a:rPr lang="en-US" sz="2400" dirty="0" err="1" smtClean="0">
                <a:latin typeface="Arial Unicode MS" pitchFamily="34" charset="-128"/>
              </a:rPr>
              <a:t>alan</a:t>
            </a:r>
            <a:r>
              <a:rPr lang="en-US" sz="2400" dirty="0" smtClean="0">
                <a:latin typeface="Arial Unicode MS" pitchFamily="34" charset="-128"/>
              </a:rPr>
              <a:t>, X)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250825" y="2565400"/>
            <a:ext cx="8893175" cy="2232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definite clause </a:t>
            </a:r>
            <a:r>
              <a:rPr lang="en-US" sz="2400" dirty="0">
                <a:latin typeface="Arial Unicode MS" pitchFamily="34" charset="-128"/>
              </a:rPr>
              <a:t>is either an atom (a fact) or of the form: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i="1" dirty="0">
                <a:latin typeface="Arial Unicode MS" pitchFamily="34" charset="-128"/>
              </a:rPr>
              <a:t>    				h  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∧… 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 err="1">
                <a:latin typeface="Arial Unicode MS" pitchFamily="34" charset="-128"/>
              </a:rPr>
              <a:t>b</a:t>
            </a:r>
            <a:r>
              <a:rPr lang="en-US" sz="2400" i="1" baseline="-25000" dirty="0" err="1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where </a:t>
            </a:r>
            <a:r>
              <a:rPr lang="en-US" sz="2400" i="1" dirty="0">
                <a:latin typeface="Arial Unicode MS" pitchFamily="34" charset="-128"/>
              </a:rPr>
              <a:t>h</a:t>
            </a:r>
            <a:r>
              <a:rPr lang="en-US" sz="2400" dirty="0">
                <a:latin typeface="Arial Unicode MS" pitchFamily="34" charset="-128"/>
              </a:rPr>
              <a:t>  and the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i</a:t>
            </a:r>
            <a:r>
              <a:rPr lang="en-US" sz="2400" dirty="0">
                <a:latin typeface="Arial Unicode MS" pitchFamily="34" charset="-128"/>
              </a:rPr>
              <a:t> are </a:t>
            </a:r>
            <a:r>
              <a:rPr lang="en-US" sz="2400" dirty="0" smtClean="0">
                <a:latin typeface="Arial Unicode MS" pitchFamily="34" charset="-128"/>
              </a:rPr>
              <a:t>atoms (Read </a:t>
            </a:r>
            <a:r>
              <a:rPr lang="en-US" sz="2400" dirty="0">
                <a:latin typeface="Arial Unicode MS" pitchFamily="34" charset="-128"/>
              </a:rPr>
              <a:t>this as ``</a:t>
            </a:r>
            <a:r>
              <a:rPr lang="en-US" sz="2400" i="1" dirty="0">
                <a:latin typeface="Arial Unicode MS" pitchFamily="34" charset="-128"/>
              </a:rPr>
              <a:t>h</a:t>
            </a:r>
            <a:r>
              <a:rPr lang="en-US" sz="2400" dirty="0">
                <a:latin typeface="Arial Unicode MS" pitchFamily="34" charset="-128"/>
              </a:rPr>
              <a:t>  if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.'')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358775" y="5084763"/>
            <a:ext cx="8785225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knowledge base </a:t>
            </a:r>
            <a:r>
              <a:rPr lang="en-US" sz="2400" dirty="0">
                <a:latin typeface="Arial Unicode MS" pitchFamily="34" charset="-128"/>
              </a:rPr>
              <a:t>is a set of definite clauses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0" grpId="0" animBg="1"/>
      <p:bldP spid="5898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502, Lecture 7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35F0C53-3C59-4129-AFCC-8789625A7DF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Datalog: Top Down Proof</a:t>
            </a:r>
          </a:p>
        </p:txBody>
      </p:sp>
      <p:sp>
        <p:nvSpPr>
          <p:cNvPr id="12310" name="Rectangle 3"/>
          <p:cNvSpPr>
            <a:spLocks noChangeArrowheads="1"/>
          </p:cNvSpPr>
          <p:nvPr/>
        </p:nvSpPr>
        <p:spPr bwMode="auto">
          <a:xfrm>
            <a:off x="0" y="1125538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Extension of TD for PDCL.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How do you deal with variables?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Example:</a:t>
            </a:r>
            <a:r>
              <a:rPr lang="en-US">
                <a:latin typeface="Arial Unicode MS" pitchFamily="34" charset="-128"/>
              </a:rPr>
              <a:t> </a:t>
            </a:r>
          </a:p>
        </p:txBody>
      </p:sp>
      <p:sp>
        <p:nvSpPr>
          <p:cNvPr id="12311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312" name="Rectangle 5"/>
          <p:cNvSpPr>
            <a:spLocks noChangeArrowheads="1"/>
          </p:cNvSpPr>
          <p:nvPr/>
        </p:nvSpPr>
        <p:spPr bwMode="auto">
          <a:xfrm>
            <a:off x="2195513" y="2276475"/>
            <a:ext cx="54006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in(X,Y) &lt;- part_of(Z,Y) &amp; in(X,Z).</a:t>
            </a:r>
          </a:p>
        </p:txBody>
      </p:sp>
      <p:sp>
        <p:nvSpPr>
          <p:cNvPr id="12313" name="Rectangle 6"/>
          <p:cNvSpPr>
            <a:spLocks noChangeArrowheads="1"/>
          </p:cNvSpPr>
          <p:nvPr/>
        </p:nvSpPr>
        <p:spPr bwMode="auto">
          <a:xfrm>
            <a:off x="285750" y="50720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yes &lt;- in(alan, cs_building).</a:t>
            </a:r>
          </a:p>
        </p:txBody>
      </p:sp>
      <p:sp>
        <p:nvSpPr>
          <p:cNvPr id="12314" name="Rectangle 7"/>
          <p:cNvSpPr>
            <a:spLocks noChangeArrowheads="1"/>
          </p:cNvSpPr>
          <p:nvPr/>
        </p:nvSpPr>
        <p:spPr bwMode="auto">
          <a:xfrm>
            <a:off x="0" y="4286250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Query:</a:t>
            </a:r>
            <a:r>
              <a:rPr lang="en-US">
                <a:latin typeface="Arial Unicode MS" pitchFamily="34" charset="-128"/>
              </a:rPr>
              <a:t>  in(alan, cs_building).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40879</TotalTime>
  <Words>4124</Words>
  <Application>Microsoft Office PowerPoint</Application>
  <PresentationFormat>On-screen Show (4:3)</PresentationFormat>
  <Paragraphs>979</Paragraphs>
  <Slides>56</Slides>
  <Notes>55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Design</vt:lpstr>
      <vt:lpstr>Equation</vt:lpstr>
      <vt:lpstr>Slide 1</vt:lpstr>
      <vt:lpstr>Today Oct 4</vt:lpstr>
      <vt:lpstr>R&amp;Rsys we'll cover in this course </vt:lpstr>
      <vt:lpstr>Logics: Big Picture</vt:lpstr>
      <vt:lpstr>Representation and Reasoning in Complex domains</vt:lpstr>
      <vt:lpstr>What do we gain….</vt:lpstr>
      <vt:lpstr>Datalog: a relational rule language</vt:lpstr>
      <vt:lpstr>Datalog Syntax (cont’)</vt:lpstr>
      <vt:lpstr>Datalog: Top Down Proof</vt:lpstr>
      <vt:lpstr>Datalog: queries with variables</vt:lpstr>
      <vt:lpstr>Logics: Big Picture</vt:lpstr>
      <vt:lpstr>Today Oct 4</vt:lpstr>
      <vt:lpstr>Full Propositional Logics </vt:lpstr>
      <vt:lpstr>Propositional Logics: Satisfiability (SAT problem)</vt:lpstr>
      <vt:lpstr>Full First-Order Logics (FOLs)</vt:lpstr>
      <vt:lpstr>Today Oct 4</vt:lpstr>
      <vt:lpstr>R&amp;Rsys we'll cover in this course </vt:lpstr>
      <vt:lpstr>Intro to Probability (Motivation)</vt:lpstr>
      <vt:lpstr>Intro to Probability (Key points)</vt:lpstr>
      <vt:lpstr>Probability as a formal measure of uncertainty/ignorance</vt:lpstr>
      <vt:lpstr>Random Variables</vt:lpstr>
      <vt:lpstr>Random Variables (cont’)</vt:lpstr>
      <vt:lpstr>Probability Distributions</vt:lpstr>
      <vt:lpstr>Joint Probability Distributions P(&lt;X1 ,…., Xn&gt; )</vt:lpstr>
      <vt:lpstr>Joint Prob. Distribution (JPD): Example2</vt:lpstr>
      <vt:lpstr>Marginalization</vt:lpstr>
      <vt:lpstr>Conditional Probability</vt:lpstr>
      <vt:lpstr>Recap Conditional Probability (cont.)</vt:lpstr>
      <vt:lpstr> Chain Rule</vt:lpstr>
      <vt:lpstr>Slide 30</vt:lpstr>
      <vt:lpstr>Marginal Independence: Example</vt:lpstr>
      <vt:lpstr>Slide 32</vt:lpstr>
      <vt:lpstr>Conditional Independence</vt:lpstr>
      <vt:lpstr>Look for weaker form of independence</vt:lpstr>
      <vt:lpstr>Conditional independence</vt:lpstr>
      <vt:lpstr>Proof of equivalent statements</vt:lpstr>
      <vt:lpstr>Slide 37</vt:lpstr>
      <vt:lpstr>Conditional independence: Use</vt:lpstr>
      <vt:lpstr>Key points Recap</vt:lpstr>
      <vt:lpstr>Today Oct 4</vt:lpstr>
      <vt:lpstr>Belief Nets: Burglary Example</vt:lpstr>
      <vt:lpstr>Belief Nets: Simplify the joint</vt:lpstr>
      <vt:lpstr>Belief Nets: Structure + Probs</vt:lpstr>
      <vt:lpstr>Burglary: complete BN</vt:lpstr>
      <vt:lpstr>Burglary  Example: Bnets inference</vt:lpstr>
      <vt:lpstr>Bayesian Networks – Inference Types</vt:lpstr>
      <vt:lpstr>BNnets: Compactness</vt:lpstr>
      <vt:lpstr>BNets: Compactness</vt:lpstr>
      <vt:lpstr>Realistic BNet: Liver Diagnosis    Source: Onisko et al., 1999</vt:lpstr>
      <vt:lpstr>Realistic BNet: Liver Diagnosis    Source: Onisko et al., 1999</vt:lpstr>
      <vt:lpstr>Also Do exercises 6.A and 6.B http://www.aispace.org/exercises.shtml   </vt:lpstr>
      <vt:lpstr>BNets: Construction General Semantics</vt:lpstr>
      <vt:lpstr>BNets: Construction General Semantics (cont’)</vt:lpstr>
      <vt:lpstr>Lecture Overview</vt:lpstr>
      <vt:lpstr>Other Examples: Fire Diagnosis (textbook Ex. 6.10)</vt:lpstr>
      <vt:lpstr>Other Examples (cont’)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767</cp:revision>
  <dcterms:created xsi:type="dcterms:W3CDTF">2000-08-26T02:46:38Z</dcterms:created>
  <dcterms:modified xsi:type="dcterms:W3CDTF">2011-10-05T16:52:08Z</dcterms:modified>
</cp:coreProperties>
</file>