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29.xml" ContentType="application/vnd.openxmlformats-officedocument.presentationml.slide+xml"/>
  <Override PartName="/ppt/slideLayouts/slideLayout3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 id="2147483705" r:id="rId3"/>
    <p:sldMasterId id="2147483717" r:id="rId4"/>
  </p:sldMasterIdLst>
  <p:notesMasterIdLst>
    <p:notesMasterId r:id="rId69"/>
  </p:notesMasterIdLst>
  <p:handoutMasterIdLst>
    <p:handoutMasterId r:id="rId70"/>
  </p:handoutMasterIdLst>
  <p:sldIdLst>
    <p:sldId id="298" r:id="rId5"/>
    <p:sldId id="355" r:id="rId6"/>
    <p:sldId id="409" r:id="rId7"/>
    <p:sldId id="689" r:id="rId8"/>
    <p:sldId id="690" r:id="rId9"/>
    <p:sldId id="691" r:id="rId10"/>
    <p:sldId id="754" r:id="rId11"/>
    <p:sldId id="694" r:id="rId12"/>
    <p:sldId id="695" r:id="rId13"/>
    <p:sldId id="692" r:id="rId14"/>
    <p:sldId id="693" r:id="rId15"/>
    <p:sldId id="696" r:id="rId16"/>
    <p:sldId id="698" r:id="rId17"/>
    <p:sldId id="699" r:id="rId18"/>
    <p:sldId id="708" r:id="rId19"/>
    <p:sldId id="709" r:id="rId20"/>
    <p:sldId id="710" r:id="rId21"/>
    <p:sldId id="711" r:id="rId22"/>
    <p:sldId id="712" r:id="rId23"/>
    <p:sldId id="713" r:id="rId24"/>
    <p:sldId id="714" r:id="rId25"/>
    <p:sldId id="715" r:id="rId26"/>
    <p:sldId id="717" r:id="rId27"/>
    <p:sldId id="718" r:id="rId28"/>
    <p:sldId id="719" r:id="rId29"/>
    <p:sldId id="720" r:id="rId30"/>
    <p:sldId id="753" r:id="rId31"/>
    <p:sldId id="727" r:id="rId32"/>
    <p:sldId id="735" r:id="rId33"/>
    <p:sldId id="729" r:id="rId34"/>
    <p:sldId id="730" r:id="rId35"/>
    <p:sldId id="731" r:id="rId36"/>
    <p:sldId id="736" r:id="rId37"/>
    <p:sldId id="739" r:id="rId38"/>
    <p:sldId id="738" r:id="rId39"/>
    <p:sldId id="748" r:id="rId40"/>
    <p:sldId id="755" r:id="rId41"/>
    <p:sldId id="741" r:id="rId42"/>
    <p:sldId id="742" r:id="rId43"/>
    <p:sldId id="744" r:id="rId44"/>
    <p:sldId id="745" r:id="rId45"/>
    <p:sldId id="746" r:id="rId46"/>
    <p:sldId id="747" r:id="rId47"/>
    <p:sldId id="756" r:id="rId48"/>
    <p:sldId id="749" r:id="rId49"/>
    <p:sldId id="750" r:id="rId50"/>
    <p:sldId id="751" r:id="rId51"/>
    <p:sldId id="752" r:id="rId52"/>
    <p:sldId id="574" r:id="rId53"/>
    <p:sldId id="679" r:id="rId54"/>
    <p:sldId id="680" r:id="rId55"/>
    <p:sldId id="681" r:id="rId56"/>
    <p:sldId id="682" r:id="rId57"/>
    <p:sldId id="683" r:id="rId58"/>
    <p:sldId id="725" r:id="rId59"/>
    <p:sldId id="726" r:id="rId60"/>
    <p:sldId id="724" r:id="rId61"/>
    <p:sldId id="628" r:id="rId62"/>
    <p:sldId id="702" r:id="rId63"/>
    <p:sldId id="701" r:id="rId64"/>
    <p:sldId id="703" r:id="rId65"/>
    <p:sldId id="722" r:id="rId66"/>
    <p:sldId id="723" r:id="rId67"/>
    <p:sldId id="721" r:id="rId68"/>
  </p:sldIdLst>
  <p:sldSz cx="9144000" cy="6858000" type="screen4x3"/>
  <p:notesSz cx="6985000" cy="92837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6177" autoAdjust="0"/>
  </p:normalViewPr>
  <p:slideViewPr>
    <p:cSldViewPr>
      <p:cViewPr>
        <p:scale>
          <a:sx n="80" d="100"/>
          <a:sy n="80" d="100"/>
        </p:scale>
        <p:origin x="-16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322"/>
    </p:cViewPr>
  </p:sorterViewPr>
  <p:notesViewPr>
    <p:cSldViewPr>
      <p:cViewPr>
        <p:scale>
          <a:sx n="100" d="100"/>
          <a:sy n="100" d="100"/>
        </p:scale>
        <p:origin x="-864" y="282"/>
      </p:cViewPr>
      <p:guideLst>
        <p:guide orient="horz" pos="2924"/>
        <p:guide pos="220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34499" name="Rectangle 3"/>
          <p:cNvSpPr>
            <a:spLocks noGrp="1" noChangeArrowheads="1"/>
          </p:cNvSpPr>
          <p:nvPr>
            <p:ph type="dt" sz="quarter" idx="1"/>
          </p:nvPr>
        </p:nvSpPr>
        <p:spPr bwMode="auto">
          <a:xfrm>
            <a:off x="3956050" y="0"/>
            <a:ext cx="302736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34500" name="Rectangle 4"/>
          <p:cNvSpPr>
            <a:spLocks noGrp="1" noChangeArrowheads="1"/>
          </p:cNvSpPr>
          <p:nvPr>
            <p:ph type="ftr" sz="quarter" idx="2"/>
          </p:nvPr>
        </p:nvSpPr>
        <p:spPr bwMode="auto">
          <a:xfrm>
            <a:off x="0" y="8818563"/>
            <a:ext cx="302736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34501" name="Rectangle 5"/>
          <p:cNvSpPr>
            <a:spLocks noGrp="1" noChangeArrowheads="1"/>
          </p:cNvSpPr>
          <p:nvPr>
            <p:ph type="sldNum" sz="quarter" idx="3"/>
          </p:nvPr>
        </p:nvSpPr>
        <p:spPr bwMode="auto">
          <a:xfrm>
            <a:off x="3956050" y="8818563"/>
            <a:ext cx="302736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5A41845-5627-472A-8E2C-9005A8BE7C7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a:lvl1pPr>
          </a:lstStyle>
          <a:p>
            <a:pPr>
              <a:defRPr/>
            </a:pPr>
            <a:endParaRPr lang="en-US"/>
          </a:p>
        </p:txBody>
      </p:sp>
      <p:sp>
        <p:nvSpPr>
          <p:cNvPr id="3075"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1863" y="4410075"/>
            <a:ext cx="5121275"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0150"/>
            <a:ext cx="3027363"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a:lvl1pPr>
          </a:lstStyle>
          <a:p>
            <a:pPr>
              <a:defRPr/>
            </a:pPr>
            <a:endParaRPr lang="en-US"/>
          </a:p>
        </p:txBody>
      </p:sp>
      <p:sp>
        <p:nvSpPr>
          <p:cNvPr id="3079" name="Rectangle 7"/>
          <p:cNvSpPr>
            <a:spLocks noGrp="1" noChangeArrowheads="1"/>
          </p:cNvSpPr>
          <p:nvPr>
            <p:ph type="sldNum" sz="quarter" idx="5"/>
          </p:nvPr>
        </p:nvSpPr>
        <p:spPr bwMode="auto">
          <a:xfrm>
            <a:off x="3957638" y="8820150"/>
            <a:ext cx="302736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vl1pPr>
          </a:lstStyle>
          <a:p>
            <a:pPr>
              <a:defRPr/>
            </a:pPr>
            <a:fld id="{5352194F-105A-49C9-9CE2-8A0EF5BE51A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Ordered_ring" TargetMode="External"/><Relationship Id="rId7" Type="http://schemas.openxmlformats.org/officeDocument/2006/relationships/hyperlink" Target="http://en.wikipedia.org/wiki/Distributive_law"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en.wikipedia.org/wiki/Commutative_law" TargetMode="External"/><Relationship Id="rId5" Type="http://schemas.openxmlformats.org/officeDocument/2006/relationships/hyperlink" Target="http://en.wikipedia.org/wiki/Associative_law" TargetMode="External"/><Relationship Id="rId4" Type="http://schemas.openxmlformats.org/officeDocument/2006/relationships/hyperlink" Target="http://en.wikipedia.org/wiki/Peano_arithmetic#_note-6"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B6DB67B-3823-4E67-B7C3-0CB10EE8AAC3}" type="slidenum">
              <a:rPr lang="en-US" smtClean="0"/>
              <a:pPr/>
              <a:t>1</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b="1" dirty="0" smtClean="0"/>
              <a:t>Lecture </a:t>
            </a:r>
            <a:r>
              <a:rPr lang="en-US" b="1" dirty="0" smtClean="0"/>
              <a:t>6</a:t>
            </a:r>
            <a:endParaRPr lang="en-US" b="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3398ED1-BF3F-4A46-967A-E60E8736E1BA}" type="slidenum">
              <a:rPr lang="en-US"/>
              <a:pPr/>
              <a:t>10</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dirty="0" smtClean="0"/>
              <a:t>We'll be looking at problems that could still be represented using CSPs.  Why use propositional logic</a:t>
            </a:r>
          </a:p>
          <a:p>
            <a:pPr eaLnBrk="1" hangingPunct="1"/>
            <a:endParaRPr lang="en-US" dirty="0" smtClean="0"/>
          </a:p>
          <a:p>
            <a:pPr eaLnBrk="1" hangingPunct="1"/>
            <a:r>
              <a:rPr lang="en-US" dirty="0" smtClean="0"/>
              <a:t>Propositional logic is the simplest logic –  illustrates basic ideas</a:t>
            </a:r>
          </a:p>
          <a:p>
            <a:pPr eaLnBrk="1" hangingPunct="1"/>
            <a:endParaRPr lang="en-US" dirty="0" smtClean="0"/>
          </a:p>
          <a:p>
            <a:pPr eaLnBrk="1" hangingPunct="1">
              <a:buFontTx/>
              <a:buChar char="•"/>
            </a:pPr>
            <a:r>
              <a:rPr lang="en-US" dirty="0" smtClean="0"/>
              <a:t>Logic can be extended to </a:t>
            </a:r>
            <a:r>
              <a:rPr lang="en-US" dirty="0" smtClean="0">
                <a:solidFill>
                  <a:srgbClr val="CC0099"/>
                </a:solidFill>
              </a:rPr>
              <a:t>infinitely many “variables”</a:t>
            </a:r>
            <a:r>
              <a:rPr lang="en-US" dirty="0" smtClean="0"/>
              <a:t> (using logical quantification)</a:t>
            </a:r>
          </a:p>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ADC5CAA-42E3-445B-9DCE-B050452933DA}" type="slidenum">
              <a:rPr lang="en-US"/>
              <a:pPr/>
              <a:t>11</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698818" y="4410076"/>
            <a:ext cx="5587366" cy="4176713"/>
          </a:xfrm>
          <a:noFill/>
          <a:ln/>
        </p:spPr>
        <p:txBody>
          <a:bodyPr/>
          <a:lstStyle/>
          <a:p>
            <a:pPr eaLnBrk="1" hangingPunct="1"/>
            <a:r>
              <a:rPr lang="en-US" smtClean="0"/>
              <a:t>Propositional logic is the simplest logic –  illustrates basic ideas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5C881A0-4D73-485A-A98B-199A9F66DEE5}" type="slidenum">
              <a:rPr lang="en-US"/>
              <a:pPr/>
              <a:t>12</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marL="228600" indent="-228600" eaLnBrk="1" hangingPunct="1">
              <a:buClr>
                <a:schemeClr val="accent2"/>
              </a:buClr>
              <a:buSzPct val="75000"/>
            </a:pPr>
            <a:r>
              <a:rPr lang="en-US" dirty="0" smtClean="0"/>
              <a:t>1 Begin with a task domain.</a:t>
            </a:r>
          </a:p>
          <a:p>
            <a:pPr marL="228600" indent="-228600" eaLnBrk="1" hangingPunct="1">
              <a:buClr>
                <a:schemeClr val="accent2"/>
              </a:buClr>
              <a:buSzPct val="75000"/>
            </a:pPr>
            <a:r>
              <a:rPr lang="en-US" dirty="0" smtClean="0"/>
              <a:t>Electrical environment</a:t>
            </a:r>
          </a:p>
          <a:p>
            <a:pPr marL="228600" indent="-228600" eaLnBrk="1" hangingPunct="1">
              <a:buClr>
                <a:schemeClr val="accent2"/>
              </a:buClr>
              <a:buSzPct val="75000"/>
            </a:pPr>
            <a:r>
              <a:rPr lang="en-US" dirty="0" smtClean="0"/>
              <a:t>2 Distinguish those things you want to talk about (the ontology).</a:t>
            </a:r>
          </a:p>
          <a:p>
            <a:pPr marL="228600" indent="-228600" eaLnBrk="1" hangingPunct="1">
              <a:buClr>
                <a:schemeClr val="accent2"/>
              </a:buClr>
              <a:buSzPct val="75000"/>
            </a:pPr>
            <a:r>
              <a:rPr lang="en-US" dirty="0" smtClean="0"/>
              <a:t>Lights switches</a:t>
            </a:r>
          </a:p>
          <a:p>
            <a:pPr marL="228600" indent="-228600" eaLnBrk="1" hangingPunct="1">
              <a:buClr>
                <a:schemeClr val="accent2"/>
              </a:buClr>
              <a:buSzPct val="75000"/>
            </a:pPr>
            <a:r>
              <a:rPr lang="en-US" dirty="0" smtClean="0"/>
              <a:t>3Choose symbols in the computer to denote propositions</a:t>
            </a:r>
          </a:p>
          <a:p>
            <a:pPr marL="228600" indent="-228600" eaLnBrk="1" hangingPunct="1">
              <a:buFontTx/>
              <a:buChar char="•"/>
            </a:pPr>
            <a:r>
              <a:rPr lang="en-US" i="1" dirty="0" smtClean="0"/>
              <a:t>sw</a:t>
            </a:r>
            <a:r>
              <a:rPr lang="en-US" i="1" baseline="-25000" dirty="0" smtClean="0"/>
              <a:t>3</a:t>
            </a:r>
            <a:r>
              <a:rPr lang="en-US" i="1" dirty="0" smtClean="0"/>
              <a:t>_up</a:t>
            </a:r>
            <a:r>
              <a:rPr lang="en-US" dirty="0" smtClean="0"/>
              <a:t>: switch is up</a:t>
            </a:r>
          </a:p>
          <a:p>
            <a:pPr marL="228600" indent="-228600" eaLnBrk="1" hangingPunct="1">
              <a:buFontTx/>
              <a:buChar char="•"/>
            </a:pPr>
            <a:r>
              <a:rPr lang="en-US" i="1" dirty="0" err="1" smtClean="0"/>
              <a:t>live_outside</a:t>
            </a:r>
            <a:r>
              <a:rPr lang="en-US" dirty="0" smtClean="0"/>
              <a:t>: there is power in the building</a:t>
            </a:r>
          </a:p>
          <a:p>
            <a:pPr marL="228600" indent="-228600" eaLnBrk="1" hangingPunct="1">
              <a:buClr>
                <a:schemeClr val="accent2"/>
              </a:buClr>
              <a:buSzPct val="75000"/>
            </a:pPr>
            <a:r>
              <a:rPr lang="en-US" dirty="0" smtClean="0"/>
              <a:t>4Tell the system knowledge about the domain.</a:t>
            </a:r>
          </a:p>
          <a:p>
            <a:pPr marL="228600" indent="-228600" eaLnBrk="1" hangingPunct="1">
              <a:buClr>
                <a:schemeClr val="accent2"/>
              </a:buClr>
              <a:buSzPct val="75000"/>
            </a:pPr>
            <a:r>
              <a:rPr lang="en-US" i="1" dirty="0" smtClean="0"/>
              <a:t>sw</a:t>
            </a:r>
            <a:r>
              <a:rPr lang="en-US" i="1" baseline="-25000" dirty="0" smtClean="0"/>
              <a:t>3</a:t>
            </a:r>
            <a:r>
              <a:rPr lang="en-US" i="1" dirty="0" smtClean="0"/>
              <a:t>_up and live_w</a:t>
            </a:r>
            <a:r>
              <a:rPr lang="en-US" i="1" baseline="-25000" dirty="0" smtClean="0"/>
              <a:t>3</a:t>
            </a:r>
            <a:r>
              <a:rPr lang="en-US" i="1" dirty="0" smtClean="0"/>
              <a:t> -&gt; live_w</a:t>
            </a:r>
            <a:r>
              <a:rPr lang="en-US" i="1" baseline="-25000" dirty="0" smtClean="0"/>
              <a:t>4</a:t>
            </a:r>
            <a:endParaRPr lang="en-US" dirty="0" smtClean="0"/>
          </a:p>
          <a:p>
            <a:pPr marL="228600" indent="-228600" eaLnBrk="1" hangingPunct="1">
              <a:buClr>
                <a:schemeClr val="accent2"/>
              </a:buClr>
              <a:buSzPct val="75000"/>
            </a:pPr>
            <a:r>
              <a:rPr lang="en-US" dirty="0" smtClean="0"/>
              <a:t>5 Ask the system whether new statements about the domain are true or false.</a:t>
            </a:r>
          </a:p>
          <a:p>
            <a:pPr marL="228600" indent="-228600" eaLnBrk="1" hangingPunct="1">
              <a:buClr>
                <a:schemeClr val="accent2"/>
              </a:buClr>
              <a:buSzPct val="75000"/>
            </a:pPr>
            <a:r>
              <a:rPr lang="en-US" dirty="0" smtClean="0"/>
              <a:t>live_l</a:t>
            </a:r>
            <a:r>
              <a:rPr lang="en-US" baseline="-25000" dirty="0" smtClean="0"/>
              <a:t>2</a:t>
            </a:r>
          </a:p>
          <a:p>
            <a:pPr marL="228600" indent="-228600" eaLnBrk="1" hangingPunct="1">
              <a:buClr>
                <a:schemeClr val="accent2"/>
              </a:buClr>
              <a:buSzPct val="75000"/>
            </a:pPr>
            <a:endParaRPr lang="en-US" sz="500" dirty="0" smtClean="0"/>
          </a:p>
          <a:p>
            <a:pPr marL="228600" indent="-228600" eaLnBrk="1" hangingPunct="1">
              <a:buFontTx/>
              <a:buChar char="•"/>
            </a:pPr>
            <a:r>
              <a:rPr lang="en-US" i="1" dirty="0" smtClean="0"/>
              <a:t>l</a:t>
            </a:r>
            <a:r>
              <a:rPr lang="en-US" i="1" baseline="-25000" dirty="0" smtClean="0"/>
              <a:t>2</a:t>
            </a:r>
            <a:r>
              <a:rPr lang="en-US" i="1" dirty="0" smtClean="0"/>
              <a:t>_broken</a:t>
            </a:r>
            <a:r>
              <a:rPr lang="en-US" dirty="0" smtClean="0"/>
              <a:t>: light </a:t>
            </a:r>
            <a:r>
              <a:rPr lang="en-US" i="1" dirty="0" smtClean="0"/>
              <a:t>l</a:t>
            </a:r>
            <a:r>
              <a:rPr lang="en-US" i="1" baseline="-25000" dirty="0" smtClean="0"/>
              <a:t>2</a:t>
            </a:r>
            <a:r>
              <a:rPr lang="en-US" dirty="0" smtClean="0"/>
              <a:t> is broken</a:t>
            </a:r>
          </a:p>
          <a:p>
            <a:pPr marL="228600" indent="-228600" eaLnBrk="1" hangingPunct="1">
              <a:buFontTx/>
              <a:buChar char="•"/>
            </a:pPr>
            <a:r>
              <a:rPr lang="en-US" i="1" dirty="0" smtClean="0"/>
              <a:t>sw</a:t>
            </a:r>
            <a:r>
              <a:rPr lang="en-US" i="1" baseline="-25000" dirty="0" smtClean="0"/>
              <a:t>3</a:t>
            </a:r>
            <a:r>
              <a:rPr lang="en-US" i="1" dirty="0" smtClean="0"/>
              <a:t>_up</a:t>
            </a:r>
            <a:r>
              <a:rPr lang="en-US" dirty="0" smtClean="0"/>
              <a:t>: switch is up</a:t>
            </a:r>
          </a:p>
          <a:p>
            <a:pPr marL="228600" indent="-228600" eaLnBrk="1" hangingPunct="1">
              <a:buFontTx/>
              <a:buChar char="•"/>
            </a:pPr>
            <a:r>
              <a:rPr lang="en-US" i="1" dirty="0" smtClean="0"/>
              <a:t>power</a:t>
            </a:r>
            <a:r>
              <a:rPr lang="en-US" dirty="0" smtClean="0"/>
              <a:t>: there is power in the building</a:t>
            </a:r>
          </a:p>
          <a:p>
            <a:pPr marL="228600" indent="-228600" eaLnBrk="1" hangingPunct="1">
              <a:buFontTx/>
              <a:buChar char="•"/>
            </a:pPr>
            <a:r>
              <a:rPr lang="en-US" i="1" dirty="0" smtClean="0"/>
              <a:t>unlit_l</a:t>
            </a:r>
            <a:r>
              <a:rPr lang="en-US" i="1" baseline="-25000" dirty="0" smtClean="0"/>
              <a:t>2</a:t>
            </a:r>
            <a:r>
              <a:rPr lang="en-US" dirty="0" smtClean="0"/>
              <a:t>: light </a:t>
            </a:r>
            <a:r>
              <a:rPr lang="en-US" i="1" dirty="0" smtClean="0"/>
              <a:t>l</a:t>
            </a:r>
            <a:r>
              <a:rPr lang="en-US" i="1" baseline="-25000" dirty="0" smtClean="0"/>
              <a:t>2</a:t>
            </a:r>
            <a:r>
              <a:rPr lang="en-US" dirty="0" smtClean="0"/>
              <a:t> isn't lit</a:t>
            </a:r>
          </a:p>
          <a:p>
            <a:pPr marL="228600" indent="-228600" eaLnBrk="1" hangingPunct="1">
              <a:buFontTx/>
              <a:buChar char="•"/>
            </a:pPr>
            <a:r>
              <a:rPr lang="en-US" i="1" dirty="0" smtClean="0"/>
              <a:t>lit_l</a:t>
            </a:r>
            <a:r>
              <a:rPr lang="en-US" i="1" baseline="-25000" dirty="0" smtClean="0"/>
              <a:t>1</a:t>
            </a:r>
            <a:r>
              <a:rPr lang="en-US" dirty="0" smtClean="0"/>
              <a:t>: light </a:t>
            </a:r>
            <a:r>
              <a:rPr lang="en-US" i="1" dirty="0" smtClean="0"/>
              <a:t>l</a:t>
            </a:r>
            <a:r>
              <a:rPr lang="en-US" i="1" baseline="-25000" dirty="0" smtClean="0"/>
              <a:t>1 </a:t>
            </a:r>
            <a:r>
              <a:rPr lang="en-US" dirty="0" smtClean="0"/>
              <a:t> is lit</a:t>
            </a:r>
          </a:p>
          <a:p>
            <a:pPr marL="228600" indent="-228600" eaLnBrk="1" hangingPunct="1">
              <a:buFontTx/>
              <a:buChar char="•"/>
            </a:pPr>
            <a:endParaRPr lang="en-US" dirty="0" smtClean="0"/>
          </a:p>
          <a:p>
            <a:pPr marL="228600" indent="-228600" eaLnBrk="1" hangingPunct="1">
              <a:buFontTx/>
              <a:buChar char="•"/>
            </a:pPr>
            <a:r>
              <a:rPr lang="en-US" dirty="0" smtClean="0"/>
              <a:t>Conclusion </a:t>
            </a:r>
            <a:r>
              <a:rPr lang="en-US" sz="1000" i="1" dirty="0" smtClean="0">
                <a:solidFill>
                  <a:srgbClr val="CC0099"/>
                </a:solidFill>
              </a:rPr>
              <a:t>l</a:t>
            </a:r>
            <a:r>
              <a:rPr lang="en-US" sz="1000" i="1" baseline="-25000" dirty="0" smtClean="0">
                <a:solidFill>
                  <a:srgbClr val="CC0099"/>
                </a:solidFill>
              </a:rPr>
              <a:t>2</a:t>
            </a:r>
            <a:r>
              <a:rPr lang="en-US" sz="1000" i="1" dirty="0" smtClean="0">
                <a:solidFill>
                  <a:srgbClr val="CC0099"/>
                </a:solidFill>
              </a:rPr>
              <a:t>_broken</a:t>
            </a:r>
            <a:endParaRPr lang="en-US" sz="1000" i="1" dirty="0" smtClean="0"/>
          </a:p>
          <a:p>
            <a:pPr marL="228600" indent="-228600" eaLnBrk="1" hangingPunct="1">
              <a:buFontTx/>
              <a:buChar char="•"/>
            </a:pPr>
            <a:r>
              <a:rPr lang="en-US" dirty="0" smtClean="0"/>
              <a:t>Rules</a:t>
            </a:r>
          </a:p>
          <a:p>
            <a:pPr marL="228600" indent="-228600" eaLnBrk="1" hangingPunct="1"/>
            <a:r>
              <a:rPr lang="en-US" sz="1000" i="1" dirty="0" smtClean="0"/>
              <a:t>l</a:t>
            </a:r>
            <a:r>
              <a:rPr lang="en-US" sz="1000" i="1" baseline="-25000" dirty="0" smtClean="0"/>
              <a:t>2</a:t>
            </a:r>
            <a:r>
              <a:rPr lang="en-US" sz="1000" i="1" dirty="0" smtClean="0"/>
              <a:t>_broken  ←  sw</a:t>
            </a:r>
            <a:r>
              <a:rPr lang="en-US" sz="1000" i="1" baseline="-25000" dirty="0" smtClean="0"/>
              <a:t>3</a:t>
            </a:r>
            <a:r>
              <a:rPr lang="en-US" sz="1000" i="1" dirty="0" smtClean="0"/>
              <a:t>_up </a:t>
            </a:r>
          </a:p>
          <a:p>
            <a:pPr marL="228600" indent="-228600" eaLnBrk="1" hangingPunct="1"/>
            <a:r>
              <a:rPr lang="en-US" sz="1000" i="1" dirty="0" smtClean="0"/>
              <a:t> ∧  power  ∧  unlit_l</a:t>
            </a:r>
            <a:r>
              <a:rPr lang="en-US" sz="1000" i="1" baseline="-25000" dirty="0" smtClean="0"/>
              <a:t>2</a:t>
            </a:r>
            <a:r>
              <a:rPr lang="en-US" sz="1000" i="1" dirty="0" smtClean="0"/>
              <a:t>.</a:t>
            </a:r>
          </a:p>
          <a:p>
            <a:pPr marL="228600" indent="-228600" eaLnBrk="1" hangingPunct="1"/>
            <a:r>
              <a:rPr lang="en-US" sz="1000" i="1" dirty="0" smtClean="0"/>
              <a:t>sw</a:t>
            </a:r>
            <a:r>
              <a:rPr lang="en-US" sz="1000" i="1" baseline="-25000" dirty="0" smtClean="0"/>
              <a:t>3</a:t>
            </a:r>
            <a:r>
              <a:rPr lang="en-US" sz="1000" i="1" dirty="0" smtClean="0"/>
              <a:t>_up.</a:t>
            </a:r>
          </a:p>
          <a:p>
            <a:pPr marL="228600" indent="-228600" eaLnBrk="1" hangingPunct="1"/>
            <a:r>
              <a:rPr lang="en-US" sz="1000" i="1" dirty="0" smtClean="0"/>
              <a:t>power  ←  lit_l</a:t>
            </a:r>
            <a:r>
              <a:rPr lang="en-US" sz="1000" i="1" baseline="-25000" dirty="0" smtClean="0"/>
              <a:t>1</a:t>
            </a:r>
            <a:r>
              <a:rPr lang="en-US" sz="1000" i="1" dirty="0" smtClean="0"/>
              <a:t>.</a:t>
            </a:r>
          </a:p>
          <a:p>
            <a:pPr marL="228600" indent="-228600" eaLnBrk="1" hangingPunct="1"/>
            <a:r>
              <a:rPr lang="en-US" sz="1000" i="1" dirty="0" smtClean="0"/>
              <a:t>unlit_l</a:t>
            </a:r>
            <a:r>
              <a:rPr lang="en-US" sz="1000" i="1" baseline="-25000" dirty="0" smtClean="0"/>
              <a:t>2</a:t>
            </a:r>
            <a:r>
              <a:rPr lang="en-US" sz="1000" i="1" dirty="0" smtClean="0"/>
              <a:t>.</a:t>
            </a:r>
          </a:p>
          <a:p>
            <a:pPr marL="228600" indent="-228600" eaLnBrk="1" hangingPunct="1"/>
            <a:r>
              <a:rPr lang="en-US" sz="1000" i="1" dirty="0" smtClean="0"/>
              <a:t>lit_l</a:t>
            </a:r>
            <a:r>
              <a:rPr lang="en-US" sz="1000" i="1" baseline="-25000" dirty="0" smtClean="0"/>
              <a:t>1</a:t>
            </a:r>
            <a:r>
              <a:rPr lang="en-US" sz="1000" i="1" dirty="0" smtClean="0"/>
              <a:t>.</a:t>
            </a:r>
          </a:p>
          <a:p>
            <a:pPr marL="228600" indent="-228600" eaLnBrk="1" hangingPunct="1">
              <a:buFontTx/>
              <a:buChar char="•"/>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A7E95400-6D07-4B17-B519-875F37D770B2}" type="slidenum">
              <a:rPr lang="en-US"/>
              <a:pPr/>
              <a:t>13</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buFontTx/>
              <a:buChar char="•"/>
            </a:pPr>
            <a:r>
              <a:rPr lang="en-US" dirty="0" smtClean="0"/>
              <a:t>To define this RSS, we'll need to specify:</a:t>
            </a:r>
          </a:p>
          <a:p>
            <a:pPr lvl="1" eaLnBrk="1" hangingPunct="1"/>
            <a:r>
              <a:rPr lang="en-US" dirty="0" smtClean="0"/>
              <a:t>syntax</a:t>
            </a:r>
          </a:p>
          <a:p>
            <a:pPr lvl="1" eaLnBrk="1" hangingPunct="1"/>
            <a:r>
              <a:rPr lang="en-US" dirty="0" smtClean="0"/>
              <a:t>semantics</a:t>
            </a:r>
          </a:p>
          <a:p>
            <a:pPr lvl="1" eaLnBrk="1" hangingPunct="1"/>
            <a:r>
              <a:rPr lang="en-US" dirty="0" smtClean="0"/>
              <a:t>proof procedure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0C7EA1D-EEF9-40EF-A806-2CB6E283D77C}" type="slidenum">
              <a:rPr lang="en-US"/>
              <a:pPr/>
              <a:t>14</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05AC5846-CAE5-4FBC-8601-C8928DDD07EA}" type="slidenum">
              <a:rPr lang="en-US" smtClean="0"/>
              <a:pPr/>
              <a:t>15</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smtClean="0"/>
              <a:t>Let’s sai that your domain can be described by 4 propositions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4D0416D0-DC79-4BFD-8929-D7F4FF9751BB}" type="slidenum">
              <a:rPr lang="en-US" smtClean="0"/>
              <a:pPr/>
              <a:t>16</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3A282073-D7A1-4292-98FA-9C18393E6562}" type="slidenum">
              <a:rPr lang="en-US" smtClean="0"/>
              <a:pPr/>
              <a:t>17</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dirty="0" smtClean="0">
                <a:latin typeface="Arial Unicode MS" pitchFamily="34" charset="-128"/>
              </a:rPr>
              <a:t>May seem bizarre/counterintuitive </a:t>
            </a:r>
            <a:r>
              <a:rPr lang="en-US" b="1" dirty="0" smtClean="0">
                <a:latin typeface="Arial Unicode MS" pitchFamily="34" charset="-128"/>
              </a:rPr>
              <a:t>but</a:t>
            </a:r>
          </a:p>
          <a:p>
            <a:pPr eaLnBrk="1" hangingPunct="1"/>
            <a:r>
              <a:rPr lang="en-US" dirty="0" smtClean="0">
                <a:latin typeface="Arial Unicode MS" pitchFamily="34" charset="-128"/>
              </a:rPr>
              <a:t>Does not make any claim of causation or relevance</a:t>
            </a:r>
          </a:p>
          <a:p>
            <a:pPr eaLnBrk="1" hangingPunct="1"/>
            <a:r>
              <a:rPr lang="en-US" dirty="0" smtClean="0">
                <a:latin typeface="Arial Unicode MS" pitchFamily="34" charset="-128"/>
              </a:rPr>
              <a:t>It is equivalent to state:  </a:t>
            </a:r>
            <a:r>
              <a:rPr lang="en-US" i="1" dirty="0" smtClean="0">
                <a:latin typeface="Arial Unicode MS" pitchFamily="34" charset="-128"/>
              </a:rPr>
              <a:t>”if b is true I am claiming that h must be true, otherwise I am not making any claim”</a:t>
            </a:r>
          </a:p>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A8C099E-F9E2-494C-8B32-E31584D3A7AE}" type="slidenum">
              <a:rPr lang="en-US" smtClean="0"/>
              <a:pPr/>
              <a:t>18</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29DD518F-F27D-427F-AE79-CF539AF16A29}" type="slidenum">
              <a:rPr lang="en-US" smtClean="0"/>
              <a:pPr/>
              <a:t>19</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2</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D9B77A6F-7EB1-4C45-9AEE-FED49DC293E6}" type="slidenum">
              <a:rPr lang="en-US" smtClean="0"/>
              <a:pPr/>
              <a:t>20</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smtClean="0"/>
              <a:t> is a model of </a:t>
            </a:r>
            <a:r>
              <a:rPr lang="en-US" i="1" smtClean="0"/>
              <a:t>KB</a:t>
            </a:r>
          </a:p>
          <a:p>
            <a:pPr eaLnBrk="1" hangingPunct="1"/>
            <a:r>
              <a:rPr lang="en-US" smtClean="0"/>
              <a:t>   not a model of </a:t>
            </a:r>
            <a:r>
              <a:rPr lang="en-US" i="1" smtClean="0"/>
              <a:t>KB </a:t>
            </a:r>
          </a:p>
          <a:p>
            <a:pPr eaLnBrk="1" hangingPunct="1"/>
            <a:r>
              <a:rPr lang="en-US" smtClean="0"/>
              <a:t>   is a model of </a:t>
            </a:r>
            <a:r>
              <a:rPr lang="en-US" i="1" smtClean="0"/>
              <a:t>KB</a:t>
            </a:r>
          </a:p>
          <a:p>
            <a:pPr eaLnBrk="1" hangingPunct="1"/>
            <a:r>
              <a:rPr lang="en-US" smtClean="0"/>
              <a:t>   is a model of </a:t>
            </a:r>
            <a:r>
              <a:rPr lang="en-US" i="1" smtClean="0"/>
              <a:t>KB</a:t>
            </a:r>
          </a:p>
          <a:p>
            <a:pPr eaLnBrk="1" hangingPunct="1"/>
            <a:r>
              <a:rPr lang="en-US" smtClean="0"/>
              <a:t>   not a model of </a:t>
            </a:r>
            <a:r>
              <a:rPr lang="en-US" i="1" smtClean="0"/>
              <a:t>KB</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7664B59E-5F17-43CC-AF16-A748E9A91602}" type="slidenum">
              <a:rPr lang="en-US" smtClean="0"/>
              <a:pPr/>
              <a:t>21</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2DFBE44-7617-41EE-8D92-DD0B3F3E1F11}" type="slidenum">
              <a:rPr lang="en-US" smtClean="0"/>
              <a:pPr/>
              <a:t>22</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spcBef>
                <a:spcPct val="0"/>
              </a:spcBef>
              <a:buFontTx/>
              <a:buChar char="•"/>
            </a:pPr>
            <a:r>
              <a:rPr lang="en-US" i="1" smtClean="0"/>
              <a:t>KB </a:t>
            </a:r>
            <a:r>
              <a:rPr lang="en-US" b="1" smtClean="0">
                <a:solidFill>
                  <a:srgbClr val="CC0099"/>
                </a:solidFill>
              </a:rPr>
              <a:t>⊧</a:t>
            </a:r>
            <a:r>
              <a:rPr lang="en-US" i="1" smtClean="0"/>
              <a:t> q, KB </a:t>
            </a:r>
            <a:r>
              <a:rPr lang="en-US" b="1" smtClean="0">
                <a:solidFill>
                  <a:srgbClr val="CC0099"/>
                </a:solidFill>
              </a:rPr>
              <a:t>⊧</a:t>
            </a:r>
            <a:r>
              <a:rPr lang="en-US" i="1" smtClean="0"/>
              <a:t> p, KB </a:t>
            </a:r>
            <a:r>
              <a:rPr lang="en-US" b="1" smtClean="0">
                <a:solidFill>
                  <a:srgbClr val="CC0099"/>
                </a:solidFill>
              </a:rPr>
              <a:t>⊭ </a:t>
            </a:r>
            <a:r>
              <a:rPr lang="en-US" i="1" smtClean="0"/>
              <a:t>s, KB </a:t>
            </a:r>
            <a:r>
              <a:rPr lang="en-US" b="1" smtClean="0">
                <a:solidFill>
                  <a:srgbClr val="CC0099"/>
                </a:solidFill>
              </a:rPr>
              <a:t>⊭</a:t>
            </a:r>
            <a:r>
              <a:rPr lang="en-US" i="1" smtClean="0"/>
              <a:t> r</a:t>
            </a:r>
          </a:p>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19930533-4493-4DBF-B8D8-FCFC4EC8F246}" type="slidenum">
              <a:rPr lang="en-US" smtClean="0"/>
              <a:pPr/>
              <a:t>23</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DF5B63FF-65C1-41B4-92CF-AA8BE365C8FA}" type="slidenum">
              <a:rPr lang="en-US" smtClean="0"/>
              <a:pPr/>
              <a:t>24</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B5809405-3864-4FEA-92B5-0520C91ECABE}" type="slidenum">
              <a:rPr lang="en-US" smtClean="0"/>
              <a:pPr/>
              <a:t>25</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smtClean="0"/>
              <a:t>It starts form known facts (facts that have been already established)</a:t>
            </a:r>
          </a:p>
          <a:p>
            <a:pPr eaLnBrk="1" hangingPunct="1"/>
            <a:r>
              <a:rPr lang="en-US" smtClean="0"/>
              <a:t>Contrast this with top-down which starts form the query (what you want to prove) and finds</a:t>
            </a:r>
          </a:p>
          <a:p>
            <a:pPr eaLnBrk="1" hangingPunct="1"/>
            <a:r>
              <a:rPr lang="en-US" smtClean="0"/>
              <a:t>Clauses to support the query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D8E41922-7090-4FB3-BDBA-2E7DC3697E7F}" type="slidenum">
              <a:rPr lang="en-US" smtClean="0"/>
              <a:pPr/>
              <a:t>26</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smtClean="0"/>
              <a:t>KB a set of definite clauses</a:t>
            </a:r>
          </a:p>
          <a:p>
            <a:pPr eaLnBrk="1" hangingPunct="1"/>
            <a:r>
              <a:rPr lang="en-US" smtClean="0"/>
              <a:t>C is a set of atoms</a:t>
            </a:r>
          </a:p>
          <a:p>
            <a:pPr eaLnBrk="1" hangingPunct="1"/>
            <a:r>
              <a:rPr lang="en-US" smtClean="0"/>
              <a:t>Output : set of atoms that are logical consequences of KB</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7EA2FEE-94B8-45EF-80F5-F875058C41DF}" type="slidenum">
              <a:rPr lang="en-US" smtClean="0"/>
              <a:pPr/>
              <a:t>27</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38F57D69-CF58-4693-B993-8EAF547DBDA2}" type="slidenum">
              <a:rPr lang="en-US" smtClean="0"/>
              <a:pPr/>
              <a:t>28</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smtClean="0"/>
              <a:t>Single inference rule that yields a complete inference algorithm when coupled with any complete search algorithm</a:t>
            </a:r>
          </a:p>
          <a:p>
            <a:pPr eaLnBrk="1" hangingPunct="1"/>
            <a:r>
              <a:rPr lang="en-US" smtClean="0"/>
              <a:t>"SL resolution with Definite clauses". </a:t>
            </a:r>
          </a:p>
          <a:p>
            <a:pPr eaLnBrk="1" hangingPunct="1"/>
            <a:r>
              <a:rPr lang="en-US" smtClean="0"/>
              <a:t>For SL http://en.wikipedia.org/wiki/SLD_resolution (not really critical for this lecture)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6969935-BC6E-4128-AFAC-7099F47C312A}" type="slidenum">
              <a:rPr lang="en-US"/>
              <a:pPr/>
              <a:t>29</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smtClean="0"/>
              <a:t>Answer clause means the antecedent are true</a:t>
            </a:r>
          </a:p>
          <a:p>
            <a:pPr eaLnBrk="1" hangingPunct="1"/>
            <a:r>
              <a:rPr lang="en-US" smtClean="0">
                <a:solidFill>
                  <a:schemeClr val="accent2"/>
                </a:solidFill>
              </a:rPr>
              <a:t>SLD Resolution</a:t>
            </a:r>
            <a:r>
              <a:rPr lang="en-US" smtClean="0"/>
              <a:t> of this answer clause on atom </a:t>
            </a:r>
            <a:r>
              <a:rPr lang="en-US" i="1" smtClean="0"/>
              <a:t>a</a:t>
            </a:r>
            <a:r>
              <a:rPr lang="en-US" i="1" baseline="-25000" smtClean="0"/>
              <a:t>i</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A43ADC6-3C31-47F7-8A24-C6A52DE8A881}" type="slidenum">
              <a:rPr lang="en-US" smtClean="0"/>
              <a:pPr/>
              <a:t>3</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marL="228600" indent="-228600" eaLnBrk="1" hangingPunct="1"/>
            <a:r>
              <a:rPr lang="en-US" dirty="0" smtClean="0"/>
              <a:t>R&amp;R Sys  Representation and reasoning Systems</a:t>
            </a:r>
          </a:p>
          <a:p>
            <a:pPr marL="228600" indent="-228600" eaLnBrk="1" hangingPunct="1"/>
            <a:r>
              <a:rPr lang="en-US" dirty="0" smtClean="0"/>
              <a:t>Each cell is a R&amp;R system</a:t>
            </a:r>
          </a:p>
          <a:p>
            <a:pPr marL="228600" indent="-228600" eaLnBrk="1" hangingPunct="1"/>
            <a:r>
              <a:rPr lang="en-US" dirty="0" smtClean="0"/>
              <a:t>STRIPS  actions </a:t>
            </a:r>
            <a:r>
              <a:rPr lang="en-US" dirty="0" err="1" smtClean="0"/>
              <a:t>prec</a:t>
            </a:r>
            <a:endParaRPr lang="en-US" dirty="0" smtClean="0"/>
          </a:p>
          <a:p>
            <a:pPr marL="228600" indent="-228600" eaLnBrk="1" hangingPunct="1"/>
            <a:endParaRPr lang="en-US" dirty="0" smtClean="0"/>
          </a:p>
          <a:p>
            <a:r>
              <a:rPr lang="en-CA" sz="1200" kern="1200" baseline="0" dirty="0" smtClean="0">
                <a:solidFill>
                  <a:schemeClr val="tx1"/>
                </a:solidFill>
                <a:latin typeface="Times New Roman" pitchFamily="18" charset="0"/>
                <a:ea typeface="+mn-ea"/>
                <a:cs typeface="+mn-cs"/>
              </a:rPr>
              <a:t>The SCSP extends the classical CSP by</a:t>
            </a:r>
          </a:p>
          <a:p>
            <a:r>
              <a:rPr lang="en-CA" sz="1200" kern="1200" baseline="0" dirty="0" smtClean="0">
                <a:solidFill>
                  <a:schemeClr val="tx1"/>
                </a:solidFill>
                <a:latin typeface="Times New Roman" pitchFamily="18" charset="0"/>
                <a:ea typeface="+mn-ea"/>
                <a:cs typeface="+mn-cs"/>
              </a:rPr>
              <a:t>including both decision variables, that an agent can set, and stochastic</a:t>
            </a:r>
          </a:p>
          <a:p>
            <a:r>
              <a:rPr lang="en-CA" sz="1200" kern="1200" baseline="0" dirty="0" smtClean="0">
                <a:solidFill>
                  <a:schemeClr val="tx1"/>
                </a:solidFill>
                <a:latin typeface="Times New Roman" pitchFamily="18" charset="0"/>
                <a:ea typeface="+mn-ea"/>
                <a:cs typeface="+mn-cs"/>
              </a:rPr>
              <a:t>variables that follow a probability distribution and can model </a:t>
            </a:r>
            <a:r>
              <a:rPr lang="en-CA" sz="1200" kern="1200" baseline="0" dirty="0" err="1" smtClean="0">
                <a:solidFill>
                  <a:schemeClr val="tx1"/>
                </a:solidFill>
                <a:latin typeface="Times New Roman" pitchFamily="18" charset="0"/>
                <a:ea typeface="+mn-ea"/>
                <a:cs typeface="+mn-cs"/>
              </a:rPr>
              <a:t>uncer</a:t>
            </a:r>
            <a:r>
              <a:rPr lang="en-CA" sz="1200" kern="1200" baseline="0" dirty="0" smtClean="0">
                <a:solidFill>
                  <a:schemeClr val="tx1"/>
                </a:solidFill>
                <a:latin typeface="Times New Roman" pitchFamily="18" charset="0"/>
                <a:ea typeface="+mn-ea"/>
                <a:cs typeface="+mn-cs"/>
              </a:rPr>
              <a:t>-</a:t>
            </a:r>
          </a:p>
          <a:p>
            <a:r>
              <a:rPr lang="en-CA" sz="1200" kern="1200" baseline="0" dirty="0" err="1" smtClean="0">
                <a:solidFill>
                  <a:schemeClr val="tx1"/>
                </a:solidFill>
                <a:latin typeface="Times New Roman" pitchFamily="18" charset="0"/>
                <a:ea typeface="+mn-ea"/>
                <a:cs typeface="+mn-cs"/>
              </a:rPr>
              <a:t>tain</a:t>
            </a:r>
            <a:r>
              <a:rPr lang="en-CA" sz="1200" kern="1200" baseline="0" dirty="0" smtClean="0">
                <a:solidFill>
                  <a:schemeClr val="tx1"/>
                </a:solidFill>
                <a:latin typeface="Times New Roman" pitchFamily="18" charset="0"/>
                <a:ea typeface="+mn-ea"/>
                <a:cs typeface="+mn-cs"/>
              </a:rPr>
              <a:t> events beyond the agent’s control. So far, two approaches to solving</a:t>
            </a:r>
          </a:p>
          <a:p>
            <a:r>
              <a:rPr lang="en-CA" sz="1200" kern="1200" baseline="0" dirty="0" err="1" smtClean="0">
                <a:solidFill>
                  <a:schemeClr val="tx1"/>
                </a:solidFill>
                <a:latin typeface="Times New Roman" pitchFamily="18" charset="0"/>
                <a:ea typeface="+mn-ea"/>
                <a:cs typeface="+mn-cs"/>
              </a:rPr>
              <a:t>SCSPs</a:t>
            </a:r>
            <a:r>
              <a:rPr lang="en-CA" sz="1200" kern="1200" baseline="0" dirty="0" smtClean="0">
                <a:solidFill>
                  <a:schemeClr val="tx1"/>
                </a:solidFill>
                <a:latin typeface="Times New Roman" pitchFamily="18" charset="0"/>
                <a:ea typeface="+mn-ea"/>
                <a:cs typeface="+mn-cs"/>
              </a:rPr>
              <a:t> have been proposed; backtracking-based procedures that extend</a:t>
            </a:r>
          </a:p>
          <a:p>
            <a:r>
              <a:rPr lang="en-CA" sz="1200" kern="1200" baseline="0" dirty="0" smtClean="0">
                <a:solidFill>
                  <a:schemeClr val="tx1"/>
                </a:solidFill>
                <a:latin typeface="Times New Roman" pitchFamily="18" charset="0"/>
                <a:ea typeface="+mn-ea"/>
                <a:cs typeface="+mn-cs"/>
              </a:rPr>
              <a:t>standard methods from </a:t>
            </a:r>
            <a:r>
              <a:rPr lang="en-CA" sz="1200" kern="1200" baseline="0" dirty="0" err="1" smtClean="0">
                <a:solidFill>
                  <a:schemeClr val="tx1"/>
                </a:solidFill>
                <a:latin typeface="Times New Roman" pitchFamily="18" charset="0"/>
                <a:ea typeface="+mn-ea"/>
                <a:cs typeface="+mn-cs"/>
              </a:rPr>
              <a:t>CSPs</a:t>
            </a:r>
            <a:r>
              <a:rPr lang="en-CA" sz="1200" kern="1200" baseline="0" dirty="0" smtClean="0">
                <a:solidFill>
                  <a:schemeClr val="tx1"/>
                </a:solidFill>
                <a:latin typeface="Times New Roman" pitchFamily="18" charset="0"/>
                <a:ea typeface="+mn-ea"/>
                <a:cs typeface="+mn-cs"/>
              </a:rPr>
              <a:t>, and scenario-based methods that solve</a:t>
            </a:r>
          </a:p>
          <a:p>
            <a:r>
              <a:rPr lang="en-CA" sz="1200" kern="1200" baseline="0" dirty="0" err="1" smtClean="0">
                <a:solidFill>
                  <a:schemeClr val="tx1"/>
                </a:solidFill>
                <a:latin typeface="Times New Roman" pitchFamily="18" charset="0"/>
                <a:ea typeface="+mn-ea"/>
                <a:cs typeface="+mn-cs"/>
              </a:rPr>
              <a:t>SCSPs</a:t>
            </a:r>
            <a:r>
              <a:rPr lang="en-CA" sz="1200" kern="1200" baseline="0" dirty="0" smtClean="0">
                <a:solidFill>
                  <a:schemeClr val="tx1"/>
                </a:solidFill>
                <a:latin typeface="Times New Roman" pitchFamily="18" charset="0"/>
                <a:ea typeface="+mn-ea"/>
                <a:cs typeface="+mn-cs"/>
              </a:rPr>
              <a:t> by reducing them to a sequence of </a:t>
            </a:r>
            <a:r>
              <a:rPr lang="en-CA" sz="1200" kern="1200" baseline="0" dirty="0" err="1" smtClean="0">
                <a:solidFill>
                  <a:schemeClr val="tx1"/>
                </a:solidFill>
                <a:latin typeface="Times New Roman" pitchFamily="18" charset="0"/>
                <a:ea typeface="+mn-ea"/>
                <a:cs typeface="+mn-cs"/>
              </a:rPr>
              <a:t>CSPs</a:t>
            </a:r>
            <a:r>
              <a:rPr lang="en-CA" sz="1200" kern="1200" baseline="0" dirty="0" smtClean="0">
                <a:solidFill>
                  <a:schemeClr val="tx1"/>
                </a:solidFill>
                <a:latin typeface="Times New Roman" pitchFamily="18" charset="0"/>
                <a:ea typeface="+mn-ea"/>
                <a:cs typeface="+mn-cs"/>
              </a:rPr>
              <a:t>.</a:t>
            </a:r>
            <a:r>
              <a:rPr lang="en-US" dirty="0" err="1" smtClean="0"/>
              <a:t>onditions</a:t>
            </a:r>
            <a:r>
              <a:rPr lang="en-US" dirty="0" smtClean="0"/>
              <a:t> and effects Stanford Research Institute Problem Solver</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053E54DC-348C-4D46-ABF2-D6F2BBBE67C4}" type="slidenum">
              <a:rPr lang="en-US" smtClean="0"/>
              <a:pPr/>
              <a:t>30</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Answer clause means the antecedent are true</a:t>
            </a:r>
          </a:p>
          <a:p>
            <a:pPr eaLnBrk="1" hangingPunct="1"/>
            <a:r>
              <a:rPr lang="en-US" smtClean="0">
                <a:solidFill>
                  <a:schemeClr val="accent2"/>
                </a:solidFill>
              </a:rPr>
              <a:t>SLD Resolution</a:t>
            </a:r>
            <a:r>
              <a:rPr lang="en-US" smtClean="0"/>
              <a:t> of this answer clause on atom </a:t>
            </a:r>
            <a:r>
              <a:rPr lang="en-US" i="1" smtClean="0"/>
              <a:t>a</a:t>
            </a:r>
            <a:r>
              <a:rPr lang="en-US" i="1" baseline="-25000" smtClean="0"/>
              <a:t>i</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3BDD8BBD-493B-4CE2-9DF2-313E27745FDF}" type="slidenum">
              <a:rPr lang="en-US" smtClean="0"/>
              <a:pPr/>
              <a:t>31</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D366DA8E-5135-4009-84AE-12C26B8859C9}" type="slidenum">
              <a:rPr lang="en-US" smtClean="0"/>
              <a:pPr/>
              <a:t>32</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lnSpc>
                <a:spcPct val="80000"/>
              </a:lnSpc>
            </a:pPr>
            <a:r>
              <a:rPr lang="en-US" sz="1000" dirty="0" smtClean="0"/>
              <a:t>Query: a</a:t>
            </a:r>
          </a:p>
          <a:p>
            <a:pPr eaLnBrk="1" hangingPunct="1">
              <a:lnSpc>
                <a:spcPct val="80000"/>
              </a:lnSpc>
            </a:pPr>
            <a:endParaRPr lang="en-US" sz="1000" i="1" dirty="0" smtClean="0"/>
          </a:p>
          <a:p>
            <a:pPr eaLnBrk="1" hangingPunct="1">
              <a:lnSpc>
                <a:spcPct val="80000"/>
              </a:lnSpc>
            </a:pPr>
            <a:r>
              <a:rPr lang="en-US" sz="1000" i="1" dirty="0" smtClean="0"/>
              <a:t>γ</a:t>
            </a:r>
            <a:r>
              <a:rPr lang="en-US" sz="1000" i="1" baseline="-25000" dirty="0" smtClean="0"/>
              <a:t>0	 </a:t>
            </a:r>
            <a:r>
              <a:rPr lang="en-US" sz="1000" dirty="0" smtClean="0"/>
              <a:t>: yes </a:t>
            </a:r>
            <a:r>
              <a:rPr lang="en-US" sz="1000" i="1" dirty="0" smtClean="0"/>
              <a:t>←</a:t>
            </a:r>
            <a:r>
              <a:rPr lang="en-US" sz="1000" dirty="0" smtClean="0"/>
              <a:t> </a:t>
            </a:r>
            <a:r>
              <a:rPr lang="en-US" sz="1000" i="1" dirty="0" smtClean="0">
                <a:solidFill>
                  <a:schemeClr val="accent2"/>
                </a:solidFill>
              </a:rPr>
              <a:t>a</a:t>
            </a:r>
            <a:r>
              <a:rPr lang="en-US" sz="1000" i="1" baseline="-25000" dirty="0" smtClean="0"/>
              <a:t>				 </a:t>
            </a:r>
            <a:r>
              <a:rPr lang="en-US" sz="1000" i="1" dirty="0" smtClean="0"/>
              <a:t>γ</a:t>
            </a:r>
            <a:r>
              <a:rPr lang="en-US" sz="1000" i="1" baseline="-25000" dirty="0" smtClean="0"/>
              <a:t>4 </a:t>
            </a:r>
            <a:r>
              <a:rPr lang="en-US" sz="1000" dirty="0" smtClean="0"/>
              <a:t>: yes </a:t>
            </a:r>
            <a:r>
              <a:rPr lang="en-US" sz="1000" i="1" dirty="0" smtClean="0"/>
              <a:t>←</a:t>
            </a:r>
            <a:r>
              <a:rPr lang="en-US" sz="1000" dirty="0" smtClean="0"/>
              <a:t> </a:t>
            </a:r>
            <a:r>
              <a:rPr lang="en-US" sz="1000" i="1" dirty="0" smtClean="0">
                <a:solidFill>
                  <a:schemeClr val="accent2"/>
                </a:solidFill>
              </a:rPr>
              <a:t>e</a:t>
            </a:r>
            <a:endParaRPr lang="en-US" sz="1000" i="1" baseline="-25000" dirty="0" smtClean="0">
              <a:solidFill>
                <a:schemeClr val="accent2"/>
              </a:solidFill>
            </a:endParaRPr>
          </a:p>
          <a:p>
            <a:pPr eaLnBrk="1" hangingPunct="1">
              <a:lnSpc>
                <a:spcPct val="80000"/>
              </a:lnSpc>
            </a:pPr>
            <a:r>
              <a:rPr lang="en-US" sz="1000" i="1" dirty="0" smtClean="0"/>
              <a:t>γ</a:t>
            </a:r>
            <a:r>
              <a:rPr lang="en-US" sz="1000" i="1" baseline="-25000" dirty="0" smtClean="0"/>
              <a:t>1 	</a:t>
            </a:r>
            <a:r>
              <a:rPr lang="en-US" sz="1000" dirty="0" smtClean="0"/>
              <a:t>: yes </a:t>
            </a:r>
            <a:r>
              <a:rPr lang="en-US" sz="1000" i="1" dirty="0" smtClean="0"/>
              <a:t>← </a:t>
            </a:r>
            <a:r>
              <a:rPr lang="en-US" sz="1000" i="1" dirty="0" smtClean="0">
                <a:solidFill>
                  <a:schemeClr val="accent2"/>
                </a:solidFill>
              </a:rPr>
              <a:t>e</a:t>
            </a:r>
            <a:r>
              <a:rPr lang="en-US" sz="1000" i="1" dirty="0" smtClean="0"/>
              <a:t> ∧ f</a:t>
            </a:r>
            <a:r>
              <a:rPr lang="en-US" sz="1000" dirty="0" smtClean="0"/>
              <a:t> </a:t>
            </a:r>
            <a:r>
              <a:rPr lang="en-US" sz="1000" i="1" baseline="-25000" dirty="0" smtClean="0"/>
              <a:t>			 </a:t>
            </a:r>
            <a:r>
              <a:rPr lang="en-US" sz="1000" i="1" dirty="0" smtClean="0"/>
              <a:t>γ</a:t>
            </a:r>
            <a:r>
              <a:rPr lang="en-US" sz="1000" i="1" baseline="-25000" dirty="0" smtClean="0"/>
              <a:t>5</a:t>
            </a:r>
            <a:r>
              <a:rPr lang="en-US" sz="1000" dirty="0" smtClean="0"/>
              <a:t>: yes </a:t>
            </a:r>
            <a:r>
              <a:rPr lang="en-US" sz="1000" i="1" dirty="0" smtClean="0"/>
              <a:t>←</a:t>
            </a:r>
            <a:r>
              <a:rPr lang="en-US" sz="1000" dirty="0" smtClean="0"/>
              <a:t> </a:t>
            </a:r>
            <a:endParaRPr lang="en-US" sz="1000" i="1" baseline="-25000" dirty="0" smtClean="0"/>
          </a:p>
          <a:p>
            <a:pPr eaLnBrk="1" hangingPunct="1">
              <a:lnSpc>
                <a:spcPct val="80000"/>
              </a:lnSpc>
            </a:pPr>
            <a:r>
              <a:rPr lang="en-US" sz="1000" i="1" dirty="0" smtClean="0"/>
              <a:t>γ</a:t>
            </a:r>
            <a:r>
              <a:rPr lang="en-US" sz="1000" i="1" baseline="-25000" dirty="0" smtClean="0"/>
              <a:t>2  </a:t>
            </a:r>
            <a:r>
              <a:rPr lang="en-US" sz="1000" dirty="0" smtClean="0"/>
              <a:t>: yes </a:t>
            </a:r>
            <a:r>
              <a:rPr lang="en-US" sz="1000" i="1" dirty="0" smtClean="0"/>
              <a:t>←</a:t>
            </a:r>
            <a:r>
              <a:rPr lang="en-US" sz="1000" dirty="0" smtClean="0"/>
              <a:t> </a:t>
            </a:r>
            <a:r>
              <a:rPr lang="en-US" sz="1000" i="1" dirty="0" smtClean="0">
                <a:solidFill>
                  <a:schemeClr val="accent2"/>
                </a:solidFill>
              </a:rPr>
              <a:t>f</a:t>
            </a:r>
            <a:endParaRPr lang="en-US" sz="1000" i="1" baseline="-25000" dirty="0" smtClean="0">
              <a:solidFill>
                <a:schemeClr val="accent2"/>
              </a:solidFill>
            </a:endParaRPr>
          </a:p>
          <a:p>
            <a:pPr eaLnBrk="1" hangingPunct="1">
              <a:lnSpc>
                <a:spcPct val="80000"/>
              </a:lnSpc>
            </a:pPr>
            <a:r>
              <a:rPr lang="en-US" sz="1000" i="1" dirty="0" smtClean="0"/>
              <a:t>γ</a:t>
            </a:r>
            <a:r>
              <a:rPr lang="en-US" sz="1000" i="1" baseline="-25000" dirty="0" smtClean="0"/>
              <a:t>3  </a:t>
            </a:r>
            <a:r>
              <a:rPr lang="en-US" sz="1000" dirty="0" smtClean="0"/>
              <a:t>: yes </a:t>
            </a:r>
            <a:r>
              <a:rPr lang="en-US" sz="1000" i="1" dirty="0" smtClean="0"/>
              <a:t>←</a:t>
            </a:r>
            <a:r>
              <a:rPr lang="en-US" sz="1000" dirty="0" smtClean="0"/>
              <a:t> </a:t>
            </a:r>
            <a:r>
              <a:rPr lang="en-US" sz="1000" i="1" dirty="0" smtClean="0">
                <a:solidFill>
                  <a:schemeClr val="accent2"/>
                </a:solidFill>
              </a:rPr>
              <a:t>c</a:t>
            </a:r>
            <a:endParaRPr lang="en-US" sz="1000" dirty="0" smtClean="0">
              <a:solidFill>
                <a:schemeClr val="accent2"/>
              </a:solidFill>
            </a:endParaRPr>
          </a:p>
          <a:p>
            <a:pPr eaLnBrk="1" hangingPunct="1"/>
            <a:endParaRPr lang="en-US" dirty="0" smtClean="0"/>
          </a:p>
          <a:p>
            <a:pPr eaLnBrk="1" hangingPunct="1">
              <a:lnSpc>
                <a:spcPct val="80000"/>
              </a:lnSpc>
            </a:pPr>
            <a:r>
              <a:rPr lang="en-US" sz="1000" dirty="0" smtClean="0"/>
              <a:t>Query: ?b</a:t>
            </a:r>
          </a:p>
          <a:p>
            <a:pPr eaLnBrk="1" hangingPunct="1">
              <a:lnSpc>
                <a:spcPct val="80000"/>
              </a:lnSpc>
            </a:pPr>
            <a:r>
              <a:rPr lang="en-US" sz="1000" i="1" dirty="0" smtClean="0"/>
              <a:t>γ</a:t>
            </a:r>
            <a:r>
              <a:rPr lang="en-US" sz="1000" i="1" baseline="-25000" dirty="0" smtClean="0"/>
              <a:t>0	 </a:t>
            </a:r>
            <a:r>
              <a:rPr lang="en-US" sz="1000" dirty="0" smtClean="0"/>
              <a:t>: yes </a:t>
            </a:r>
            <a:r>
              <a:rPr lang="en-US" sz="1000" i="1" dirty="0" smtClean="0"/>
              <a:t>←</a:t>
            </a:r>
            <a:r>
              <a:rPr lang="en-US" sz="1000" dirty="0" smtClean="0"/>
              <a:t> </a:t>
            </a:r>
            <a:r>
              <a:rPr lang="en-US" sz="1000" i="1" dirty="0" smtClean="0">
                <a:solidFill>
                  <a:schemeClr val="accent2"/>
                </a:solidFill>
              </a:rPr>
              <a:t>b</a:t>
            </a:r>
            <a:r>
              <a:rPr lang="en-US" sz="1000" i="1" baseline="-25000" dirty="0" smtClean="0"/>
              <a:t>				</a:t>
            </a:r>
            <a:endParaRPr lang="en-US" sz="1000" i="1" baseline="-25000" dirty="0" smtClean="0">
              <a:solidFill>
                <a:schemeClr val="accent2"/>
              </a:solidFill>
            </a:endParaRPr>
          </a:p>
          <a:p>
            <a:pPr eaLnBrk="1" hangingPunct="1">
              <a:lnSpc>
                <a:spcPct val="80000"/>
              </a:lnSpc>
            </a:pPr>
            <a:r>
              <a:rPr lang="en-US" sz="1000" i="1" dirty="0" smtClean="0"/>
              <a:t>γ</a:t>
            </a:r>
            <a:r>
              <a:rPr lang="en-US" sz="1000" i="1" baseline="-25000" dirty="0" smtClean="0"/>
              <a:t>1 	</a:t>
            </a:r>
            <a:r>
              <a:rPr lang="en-US" sz="1000" dirty="0" smtClean="0"/>
              <a:t>: yes </a:t>
            </a:r>
            <a:r>
              <a:rPr lang="en-US" sz="1000" i="1" dirty="0" smtClean="0"/>
              <a:t>← </a:t>
            </a:r>
            <a:r>
              <a:rPr lang="en-US" sz="1000" i="1" dirty="0" smtClean="0">
                <a:solidFill>
                  <a:schemeClr val="accent2"/>
                </a:solidFill>
              </a:rPr>
              <a:t>k </a:t>
            </a:r>
            <a:r>
              <a:rPr lang="en-US" sz="1000" i="1" dirty="0" smtClean="0"/>
              <a:t>∧ f</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3B58978E-68C4-49ED-BA5D-D94F8375BB82}" type="slidenum">
              <a:rPr lang="en-US"/>
              <a:pPr/>
              <a:t>33</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b="1" smtClean="0"/>
              <a:t>Sound and complete</a:t>
            </a:r>
          </a:p>
          <a:p>
            <a:pPr eaLnBrk="1" hangingPunct="1"/>
            <a:r>
              <a:rPr lang="en-US" smtClean="0"/>
              <a:t>When it has derived the answer, you can read a bottom-up proof in the</a:t>
            </a:r>
          </a:p>
          <a:p>
            <a:pPr eaLnBrk="1" hangingPunct="1"/>
            <a:r>
              <a:rPr lang="en-US" smtClean="0"/>
              <a:t>opposite direction. Every top-down derivation corresponds to a bottom-up</a:t>
            </a:r>
          </a:p>
          <a:p>
            <a:pPr eaLnBrk="1" hangingPunct="1"/>
            <a:r>
              <a:rPr lang="en-US" smtClean="0"/>
              <a:t>proof, and every bottom-up proof has a corresponding top-down derivation.</a:t>
            </a:r>
          </a:p>
          <a:p>
            <a:pPr eaLnBrk="1" hangingPunct="1"/>
            <a:r>
              <a:rPr lang="en-US" smtClean="0"/>
              <a:t>This equivalence can be used to show the soundness and completeness</a:t>
            </a:r>
          </a:p>
          <a:p>
            <a:pPr eaLnBrk="1" hangingPunct="1"/>
            <a:r>
              <a:rPr lang="en-US" smtClean="0"/>
              <a:t>of the derivation procedure.</a:t>
            </a:r>
          </a:p>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5956725-86A0-4850-937C-A47381CDBD4F}" type="slidenum">
              <a:rPr lang="en-US"/>
              <a:pPr/>
              <a:t>34</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smtClean="0"/>
              <a:t>Node selection heuristics?</a:t>
            </a:r>
          </a:p>
          <a:p>
            <a:pPr eaLnBrk="1" hangingPunct="1"/>
            <a:r>
              <a:rPr lang="en-US" smtClean="0"/>
              <a:t>Number of atoms</a:t>
            </a:r>
          </a:p>
          <a:p>
            <a:pPr eaLnBrk="1" hangingPunct="1"/>
            <a:endParaRPr lang="en-US" smtClean="0"/>
          </a:p>
          <a:p>
            <a:pPr eaLnBrk="1" hangingPunct="1"/>
            <a:r>
              <a:rPr lang="en-US" smtClean="0"/>
              <a:t>Heuristics for selecting atoms</a:t>
            </a:r>
          </a:p>
          <a:p>
            <a:pPr eaLnBrk="1" hangingPunct="1"/>
            <a:r>
              <a:rPr lang="en-US" smtClean="0"/>
              <a:t>Often you want to select the atom that results in the fewest neighbors as this reduces the branching factor of the search</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23F964E6-1D2D-49A5-8A08-E3473836F352}" type="slidenum">
              <a:rPr lang="en-US"/>
              <a:pPr/>
              <a:t>35</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698818" y="4410076"/>
            <a:ext cx="5587366" cy="4176713"/>
          </a:xfrm>
          <a:noFill/>
          <a:ln/>
        </p:spPr>
        <p:txBody>
          <a:bodyPr/>
          <a:lstStyle/>
          <a:p>
            <a:pPr eaLnBrk="1" hangingPunct="1"/>
            <a:r>
              <a:rPr lang="en-US" smtClean="0">
                <a:latin typeface="Arial Unicode MS" pitchFamily="34" charset="-128"/>
              </a:rPr>
              <a:t>Allows useful </a:t>
            </a:r>
            <a:r>
              <a:rPr lang="en-US" smtClean="0">
                <a:solidFill>
                  <a:schemeClr val="accent2"/>
                </a:solidFill>
                <a:latin typeface="Arial Unicode MS" pitchFamily="34" charset="-128"/>
              </a:rPr>
              <a:t>general-purpose</a:t>
            </a:r>
            <a:r>
              <a:rPr lang="en-US" smtClean="0">
                <a:latin typeface="Arial Unicode MS" pitchFamily="34" charset="-128"/>
              </a:rPr>
              <a:t> algorithms with more power than standard search algorithms</a:t>
            </a:r>
          </a:p>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36</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27BEA82D-3EC5-48FD-AF2F-07B4ED60CA9A}" type="slidenum">
              <a:rPr lang="en-US"/>
              <a:pPr/>
              <a:t>37</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78A4218A-596D-4862-A782-AC9C57F14D68}" type="slidenum">
              <a:rPr lang="en-US"/>
              <a:pPr/>
              <a:t>38</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mtClean="0"/>
              <a:t>the propositions up s2, up s3,</a:t>
            </a:r>
          </a:p>
          <a:p>
            <a:pPr eaLnBrk="1" hangingPunct="1"/>
            <a:r>
              <a:rPr lang="en-US" smtClean="0"/>
              <a:t>ok s2 have no internal structure. There is no notion that the proposition</a:t>
            </a:r>
          </a:p>
          <a:p>
            <a:pPr eaLnBrk="1" hangingPunct="1"/>
            <a:r>
              <a:rPr lang="en-US" smtClean="0"/>
              <a:t>up s2 and up s3 are about the same relation, but with different individuals,</a:t>
            </a:r>
          </a:p>
          <a:p>
            <a:pPr eaLnBrk="1" hangingPunct="1"/>
            <a:r>
              <a:rPr lang="en-US" smtClean="0"/>
              <a:t>or that up s2 and ok s2 are about the same switch. There is no notion</a:t>
            </a:r>
          </a:p>
          <a:p>
            <a:pPr eaLnBrk="1" hangingPunct="1"/>
            <a:r>
              <a:rPr lang="en-US" smtClean="0"/>
              <a:t>of individuals and relations.</a:t>
            </a:r>
          </a:p>
          <a:p>
            <a:pPr eaLnBrk="1" hangingPunct="1"/>
            <a:r>
              <a:rPr lang="en-US" smtClean="0"/>
              <a:t>An alternative is to explicitly represent the individual switches s1,</a:t>
            </a:r>
          </a:p>
          <a:p>
            <a:pPr eaLnBrk="1" hangingPunct="1"/>
            <a:r>
              <a:rPr lang="en-US" smtClean="0"/>
              <a:t>s2, s3, and the properties or relations, up and ok. Using this representation,</a:t>
            </a:r>
          </a:p>
          <a:p>
            <a:pPr eaLnBrk="1" hangingPunct="1"/>
            <a:r>
              <a:rPr lang="en-US" smtClean="0"/>
              <a:t>“switch s2 is up” is represented as up(s2). A binary relation, like</a:t>
            </a:r>
          </a:p>
          <a:p>
            <a:pPr eaLnBrk="1" hangingPunct="1"/>
            <a:r>
              <a:rPr lang="en-US" smtClean="0"/>
              <a:t>connected to, can be used to relate two individuals, such as connected to(w1, s1)</a:t>
            </a:r>
          </a:p>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73C6926-49D5-43DD-A7E4-174FD32FD7CB}" type="slidenum">
              <a:rPr lang="en-US"/>
              <a:pPr/>
              <a:t>39</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smtClean="0">
                <a:latin typeface="Arial Unicode MS" pitchFamily="34" charset="-128"/>
              </a:rPr>
              <a:t>Economy of symbols: 10 individuals and 1 binary relation can express….</a:t>
            </a:r>
          </a:p>
          <a:p>
            <a:pPr eaLnBrk="1" hangingPunct="1"/>
            <a:r>
              <a:rPr lang="en-US" i="1" smtClean="0">
                <a:latin typeface="Arial Unicode MS" pitchFamily="34" charset="-128"/>
              </a:rPr>
              <a:t>connected_to(X,Y) </a:t>
            </a:r>
            <a:endParaRPr lang="en-US" smtClean="0"/>
          </a:p>
          <a:p>
            <a:pPr eaLnBrk="1" hangingPunct="1"/>
            <a:r>
              <a:rPr lang="en-US" smtClean="0"/>
              <a:t>1000 wires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107BB468-7FEA-4913-A91E-4BB904F09A30}" type="slidenum">
              <a:rPr lang="en-US"/>
              <a:pPr/>
              <a:t>4</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marL="228600" indent="-228600" eaLnBrk="1" hangingPunct="1"/>
            <a:r>
              <a:rPr lang="en-US" smtClean="0"/>
              <a:t>There are many different, but equivalent, axiomatizations of Peano arithmetic. While some axiomatizations, such as the one just described, only describe the successor operation, other axiomatizations directly describe the arithmetical operations. One such axiomatization begins with the following axioms that describe a discrete </a:t>
            </a:r>
            <a:r>
              <a:rPr lang="en-US" smtClean="0">
                <a:hlinkClick r:id="rId3" tooltip="Ordered ring"/>
              </a:rPr>
              <a:t>ordered semiring</a:t>
            </a:r>
            <a:r>
              <a:rPr lang="en-US" smtClean="0"/>
              <a:t>.</a:t>
            </a:r>
            <a:r>
              <a:rPr lang="en-US" smtClean="0">
                <a:hlinkClick r:id="rId4"/>
              </a:rPr>
              <a:t>[7]</a:t>
            </a:r>
            <a:endParaRPr lang="en-US" smtClean="0"/>
          </a:p>
          <a:p>
            <a:pPr marL="228600" indent="-228600" eaLnBrk="1" hangingPunct="1"/>
            <a:r>
              <a:rPr lang="en-US" smtClean="0">
                <a:sym typeface="Symbol" pitchFamily="18" charset="2"/>
              </a:rPr>
              <a:t></a:t>
            </a:r>
            <a:r>
              <a:rPr lang="en-US" i="1" smtClean="0"/>
              <a:t>x</a:t>
            </a:r>
            <a:r>
              <a:rPr lang="en-US" smtClean="0"/>
              <a:t>, </a:t>
            </a:r>
            <a:r>
              <a:rPr lang="en-US" i="1" smtClean="0"/>
              <a:t>y</a:t>
            </a:r>
            <a:r>
              <a:rPr lang="en-US" smtClean="0"/>
              <a:t>, </a:t>
            </a:r>
            <a:r>
              <a:rPr lang="en-US" i="1" smtClean="0"/>
              <a:t>z</a:t>
            </a:r>
            <a:r>
              <a:rPr lang="en-US" smtClean="0"/>
              <a:t> ∈ </a:t>
            </a:r>
            <a:r>
              <a:rPr lang="en-US" i="1" smtClean="0"/>
              <a:t>N</a:t>
            </a:r>
            <a:r>
              <a:rPr lang="en-US" smtClean="0"/>
              <a:t>. (</a:t>
            </a:r>
            <a:r>
              <a:rPr lang="en-US" i="1" smtClean="0"/>
              <a:t>x</a:t>
            </a:r>
            <a:r>
              <a:rPr lang="en-US" smtClean="0"/>
              <a:t> + </a:t>
            </a:r>
            <a:r>
              <a:rPr lang="en-US" i="1" smtClean="0"/>
              <a:t>y</a:t>
            </a:r>
            <a:r>
              <a:rPr lang="en-US" smtClean="0"/>
              <a:t>) + </a:t>
            </a:r>
            <a:r>
              <a:rPr lang="en-US" i="1" smtClean="0"/>
              <a:t>z</a:t>
            </a:r>
            <a:r>
              <a:rPr lang="en-US" smtClean="0"/>
              <a:t> = </a:t>
            </a:r>
            <a:r>
              <a:rPr lang="en-US" i="1" smtClean="0"/>
              <a:t>x</a:t>
            </a:r>
            <a:r>
              <a:rPr lang="en-US" smtClean="0"/>
              <a:t> + (</a:t>
            </a:r>
            <a:r>
              <a:rPr lang="en-US" i="1" smtClean="0"/>
              <a:t>y</a:t>
            </a:r>
            <a:r>
              <a:rPr lang="en-US" smtClean="0"/>
              <a:t> + </a:t>
            </a:r>
            <a:r>
              <a:rPr lang="en-US" i="1" smtClean="0"/>
              <a:t>z</a:t>
            </a:r>
            <a:r>
              <a:rPr lang="en-US" smtClean="0"/>
              <a:t>), i.e., addition is </a:t>
            </a:r>
            <a:r>
              <a:rPr lang="en-US" smtClean="0">
                <a:hlinkClick r:id="rId5" tooltip="Associative law"/>
              </a:rPr>
              <a:t>associative</a:t>
            </a:r>
            <a:r>
              <a:rPr lang="en-US" smtClean="0"/>
              <a:t>. </a:t>
            </a:r>
          </a:p>
          <a:p>
            <a:pPr marL="228600" indent="-228600" eaLnBrk="1" hangingPunct="1"/>
            <a:r>
              <a:rPr lang="en-US" smtClean="0"/>
              <a:t>∀</a:t>
            </a:r>
            <a:r>
              <a:rPr lang="en-US" i="1" smtClean="0"/>
              <a:t>x</a:t>
            </a:r>
            <a:r>
              <a:rPr lang="en-US" smtClean="0"/>
              <a:t>, </a:t>
            </a:r>
            <a:r>
              <a:rPr lang="en-US" i="1" smtClean="0"/>
              <a:t>y</a:t>
            </a:r>
            <a:r>
              <a:rPr lang="en-US" smtClean="0"/>
              <a:t> ∈ </a:t>
            </a:r>
            <a:r>
              <a:rPr lang="en-US" i="1" smtClean="0"/>
              <a:t>N</a:t>
            </a:r>
            <a:r>
              <a:rPr lang="en-US" smtClean="0"/>
              <a:t>. </a:t>
            </a:r>
            <a:r>
              <a:rPr lang="en-US" i="1" smtClean="0"/>
              <a:t>x</a:t>
            </a:r>
            <a:r>
              <a:rPr lang="en-US" smtClean="0"/>
              <a:t> + </a:t>
            </a:r>
            <a:r>
              <a:rPr lang="en-US" i="1" smtClean="0"/>
              <a:t>y</a:t>
            </a:r>
            <a:r>
              <a:rPr lang="en-US" smtClean="0"/>
              <a:t> = </a:t>
            </a:r>
            <a:r>
              <a:rPr lang="en-US" i="1" smtClean="0"/>
              <a:t>y</a:t>
            </a:r>
            <a:r>
              <a:rPr lang="en-US" smtClean="0"/>
              <a:t> + </a:t>
            </a:r>
            <a:r>
              <a:rPr lang="en-US" i="1" smtClean="0"/>
              <a:t>x</a:t>
            </a:r>
            <a:r>
              <a:rPr lang="en-US" smtClean="0"/>
              <a:t>, i.e., addition is </a:t>
            </a:r>
            <a:r>
              <a:rPr lang="en-US" smtClean="0">
                <a:hlinkClick r:id="rId6" tooltip="Commutative law"/>
              </a:rPr>
              <a:t>commutative</a:t>
            </a:r>
            <a:r>
              <a:rPr lang="en-US" smtClean="0"/>
              <a:t>. </a:t>
            </a:r>
          </a:p>
          <a:p>
            <a:pPr marL="228600" indent="-228600" eaLnBrk="1" hangingPunct="1"/>
            <a:r>
              <a:rPr lang="en-US" smtClean="0"/>
              <a:t>∀</a:t>
            </a:r>
            <a:r>
              <a:rPr lang="en-US" i="1" smtClean="0"/>
              <a:t>x</a:t>
            </a:r>
            <a:r>
              <a:rPr lang="en-US" smtClean="0"/>
              <a:t>, </a:t>
            </a:r>
            <a:r>
              <a:rPr lang="en-US" i="1" smtClean="0"/>
              <a:t>y</a:t>
            </a:r>
            <a:r>
              <a:rPr lang="en-US" smtClean="0"/>
              <a:t>, </a:t>
            </a:r>
            <a:r>
              <a:rPr lang="en-US" i="1" smtClean="0"/>
              <a:t>z</a:t>
            </a:r>
            <a:r>
              <a:rPr lang="en-US" smtClean="0"/>
              <a:t> ∈ </a:t>
            </a:r>
            <a:r>
              <a:rPr lang="en-US" i="1" smtClean="0"/>
              <a:t>N</a:t>
            </a:r>
            <a:r>
              <a:rPr lang="en-US" smtClean="0"/>
              <a:t>. (</a:t>
            </a:r>
            <a:r>
              <a:rPr lang="en-US" i="1" smtClean="0"/>
              <a:t>x</a:t>
            </a:r>
            <a:r>
              <a:rPr lang="en-US" smtClean="0"/>
              <a:t> · </a:t>
            </a:r>
            <a:r>
              <a:rPr lang="en-US" i="1" smtClean="0"/>
              <a:t>y</a:t>
            </a:r>
            <a:r>
              <a:rPr lang="en-US" smtClean="0"/>
              <a:t>) · </a:t>
            </a:r>
            <a:r>
              <a:rPr lang="en-US" i="1" smtClean="0"/>
              <a:t>z</a:t>
            </a:r>
            <a:r>
              <a:rPr lang="en-US" smtClean="0"/>
              <a:t> = </a:t>
            </a:r>
            <a:r>
              <a:rPr lang="en-US" i="1" smtClean="0"/>
              <a:t>x</a:t>
            </a:r>
            <a:r>
              <a:rPr lang="en-US" smtClean="0"/>
              <a:t> · (</a:t>
            </a:r>
            <a:r>
              <a:rPr lang="en-US" i="1" smtClean="0"/>
              <a:t>y</a:t>
            </a:r>
            <a:r>
              <a:rPr lang="en-US" smtClean="0"/>
              <a:t> · </a:t>
            </a:r>
            <a:r>
              <a:rPr lang="en-US" i="1" smtClean="0"/>
              <a:t>z</a:t>
            </a:r>
            <a:r>
              <a:rPr lang="en-US" smtClean="0"/>
              <a:t>), i.e., multiplication is associative </a:t>
            </a:r>
          </a:p>
          <a:p>
            <a:pPr marL="228600" indent="-228600" eaLnBrk="1" hangingPunct="1"/>
            <a:r>
              <a:rPr lang="en-US" smtClean="0"/>
              <a:t>∀</a:t>
            </a:r>
            <a:r>
              <a:rPr lang="en-US" i="1" smtClean="0"/>
              <a:t>x</a:t>
            </a:r>
            <a:r>
              <a:rPr lang="en-US" smtClean="0"/>
              <a:t>, </a:t>
            </a:r>
            <a:r>
              <a:rPr lang="en-US" i="1" smtClean="0"/>
              <a:t>y</a:t>
            </a:r>
            <a:r>
              <a:rPr lang="en-US" smtClean="0"/>
              <a:t> ∈ </a:t>
            </a:r>
            <a:r>
              <a:rPr lang="en-US" i="1" smtClean="0"/>
              <a:t>N</a:t>
            </a:r>
            <a:r>
              <a:rPr lang="en-US" smtClean="0"/>
              <a:t>. </a:t>
            </a:r>
            <a:r>
              <a:rPr lang="en-US" i="1" smtClean="0"/>
              <a:t>x</a:t>
            </a:r>
            <a:r>
              <a:rPr lang="en-US" smtClean="0"/>
              <a:t> · </a:t>
            </a:r>
            <a:r>
              <a:rPr lang="en-US" i="1" smtClean="0"/>
              <a:t>y</a:t>
            </a:r>
            <a:r>
              <a:rPr lang="en-US" smtClean="0"/>
              <a:t> = </a:t>
            </a:r>
            <a:r>
              <a:rPr lang="en-US" i="1" smtClean="0"/>
              <a:t>y</a:t>
            </a:r>
            <a:r>
              <a:rPr lang="en-US" smtClean="0"/>
              <a:t> · </a:t>
            </a:r>
            <a:r>
              <a:rPr lang="en-US" i="1" smtClean="0"/>
              <a:t>x</a:t>
            </a:r>
            <a:r>
              <a:rPr lang="en-US" smtClean="0"/>
              <a:t>, i.e., multiplication is commutative. </a:t>
            </a:r>
          </a:p>
          <a:p>
            <a:pPr marL="228600" indent="-228600" eaLnBrk="1" hangingPunct="1"/>
            <a:r>
              <a:rPr lang="en-US" smtClean="0"/>
              <a:t>∀</a:t>
            </a:r>
            <a:r>
              <a:rPr lang="en-US" i="1" smtClean="0"/>
              <a:t>x</a:t>
            </a:r>
            <a:r>
              <a:rPr lang="en-US" smtClean="0"/>
              <a:t>, </a:t>
            </a:r>
            <a:r>
              <a:rPr lang="en-US" i="1" smtClean="0"/>
              <a:t>y</a:t>
            </a:r>
            <a:r>
              <a:rPr lang="en-US" smtClean="0"/>
              <a:t>, </a:t>
            </a:r>
            <a:r>
              <a:rPr lang="en-US" i="1" smtClean="0"/>
              <a:t>z</a:t>
            </a:r>
            <a:r>
              <a:rPr lang="en-US" smtClean="0"/>
              <a:t> ∈ </a:t>
            </a:r>
            <a:r>
              <a:rPr lang="en-US" i="1" smtClean="0"/>
              <a:t>N</a:t>
            </a:r>
            <a:r>
              <a:rPr lang="en-US" smtClean="0"/>
              <a:t>. </a:t>
            </a:r>
            <a:r>
              <a:rPr lang="en-US" i="1" smtClean="0"/>
              <a:t>x</a:t>
            </a:r>
            <a:r>
              <a:rPr lang="en-US" smtClean="0"/>
              <a:t> · (</a:t>
            </a:r>
            <a:r>
              <a:rPr lang="en-US" i="1" smtClean="0"/>
              <a:t>y</a:t>
            </a:r>
            <a:r>
              <a:rPr lang="en-US" smtClean="0"/>
              <a:t> + </a:t>
            </a:r>
            <a:r>
              <a:rPr lang="en-US" i="1" smtClean="0"/>
              <a:t>z</a:t>
            </a:r>
            <a:r>
              <a:rPr lang="en-US" smtClean="0"/>
              <a:t>) = (</a:t>
            </a:r>
            <a:r>
              <a:rPr lang="en-US" i="1" smtClean="0"/>
              <a:t>x</a:t>
            </a:r>
            <a:r>
              <a:rPr lang="en-US" smtClean="0"/>
              <a:t> · </a:t>
            </a:r>
            <a:r>
              <a:rPr lang="en-US" i="1" smtClean="0"/>
              <a:t>y</a:t>
            </a:r>
            <a:r>
              <a:rPr lang="en-US" smtClean="0"/>
              <a:t>) + (</a:t>
            </a:r>
            <a:r>
              <a:rPr lang="en-US" i="1" smtClean="0"/>
              <a:t>x</a:t>
            </a:r>
            <a:r>
              <a:rPr lang="en-US" smtClean="0"/>
              <a:t> · </a:t>
            </a:r>
            <a:r>
              <a:rPr lang="en-US" i="1" smtClean="0"/>
              <a:t>z</a:t>
            </a:r>
            <a:r>
              <a:rPr lang="en-US" smtClean="0"/>
              <a:t>), i.e., the </a:t>
            </a:r>
            <a:r>
              <a:rPr lang="en-US" smtClean="0">
                <a:hlinkClick r:id="rId7" tooltip="Distributive law"/>
              </a:rPr>
              <a:t>distributive law</a:t>
            </a:r>
            <a:r>
              <a:rPr lang="en-US" smtClean="0"/>
              <a:t>. </a:t>
            </a:r>
          </a:p>
          <a:p>
            <a:pPr marL="228600" indent="-228600" eaLnBrk="1" hangingPunct="1"/>
            <a:r>
              <a:rPr lang="en-US" smtClean="0"/>
              <a:t>∀</a:t>
            </a:r>
            <a:r>
              <a:rPr lang="en-US" i="1" smtClean="0"/>
              <a:t>x</a:t>
            </a:r>
            <a:r>
              <a:rPr lang="en-US" smtClean="0"/>
              <a:t> ∈ </a:t>
            </a:r>
            <a:r>
              <a:rPr lang="en-US" i="1" smtClean="0"/>
              <a:t>N</a:t>
            </a:r>
            <a:r>
              <a:rPr lang="en-US" smtClean="0"/>
              <a:t>. </a:t>
            </a:r>
            <a:r>
              <a:rPr lang="en-US" i="1" smtClean="0"/>
              <a:t>x</a:t>
            </a:r>
            <a:r>
              <a:rPr lang="en-US" smtClean="0"/>
              <a:t> + 0 = </a:t>
            </a:r>
            <a:r>
              <a:rPr lang="en-US" i="1" smtClean="0"/>
              <a:t>x</a:t>
            </a:r>
            <a:r>
              <a:rPr lang="en-US" smtClean="0"/>
              <a:t> ∧ </a:t>
            </a:r>
            <a:r>
              <a:rPr lang="en-US" i="1" smtClean="0"/>
              <a:t>x</a:t>
            </a:r>
            <a:r>
              <a:rPr lang="en-US" smtClean="0"/>
              <a:t> · 0 = 0. </a:t>
            </a:r>
          </a:p>
          <a:p>
            <a:pPr marL="228600" indent="-228600" eaLnBrk="1" hangingPunct="1"/>
            <a:r>
              <a:rPr lang="en-US" smtClean="0"/>
              <a:t>∀</a:t>
            </a:r>
            <a:r>
              <a:rPr lang="en-US" i="1" smtClean="0"/>
              <a:t>x</a:t>
            </a:r>
            <a:r>
              <a:rPr lang="en-US" smtClean="0"/>
              <a:t> ∈ </a:t>
            </a:r>
            <a:r>
              <a:rPr lang="en-US" i="1" smtClean="0"/>
              <a:t>N</a:t>
            </a:r>
            <a:r>
              <a:rPr lang="en-US" smtClean="0"/>
              <a:t>. </a:t>
            </a:r>
            <a:r>
              <a:rPr lang="en-US" i="1" smtClean="0"/>
              <a:t>x</a:t>
            </a:r>
            <a:r>
              <a:rPr lang="en-US" smtClean="0"/>
              <a:t> · 1 = </a:t>
            </a:r>
            <a:r>
              <a:rPr lang="en-US" i="1" smtClean="0"/>
              <a:t>x</a:t>
            </a:r>
            <a:r>
              <a:rPr lang="en-US" smtClean="0"/>
              <a:t>. </a:t>
            </a:r>
          </a:p>
          <a:p>
            <a:pPr marL="228600" indent="-228600" eaLnBrk="1" hangingPunct="1"/>
            <a:r>
              <a:rPr lang="en-US" smtClean="0"/>
              <a:t>∀</a:t>
            </a:r>
            <a:r>
              <a:rPr lang="en-US" i="1" smtClean="0"/>
              <a:t>x</a:t>
            </a:r>
            <a:r>
              <a:rPr lang="en-US" smtClean="0"/>
              <a:t>, </a:t>
            </a:r>
            <a:r>
              <a:rPr lang="en-US" i="1" smtClean="0"/>
              <a:t>y</a:t>
            </a:r>
            <a:r>
              <a:rPr lang="en-US" smtClean="0"/>
              <a:t>, </a:t>
            </a:r>
            <a:r>
              <a:rPr lang="en-US" i="1" smtClean="0"/>
              <a:t>z</a:t>
            </a:r>
            <a:r>
              <a:rPr lang="en-US" smtClean="0"/>
              <a:t> ∈ </a:t>
            </a:r>
            <a:r>
              <a:rPr lang="en-US" i="1" smtClean="0"/>
              <a:t>N</a:t>
            </a:r>
            <a:r>
              <a:rPr lang="en-US" smtClean="0"/>
              <a:t>. </a:t>
            </a:r>
            <a:r>
              <a:rPr lang="en-US" i="1" smtClean="0"/>
              <a:t>x</a:t>
            </a:r>
            <a:r>
              <a:rPr lang="en-US" smtClean="0"/>
              <a:t> &lt; </a:t>
            </a:r>
            <a:r>
              <a:rPr lang="en-US" i="1" smtClean="0"/>
              <a:t>y</a:t>
            </a:r>
            <a:r>
              <a:rPr lang="en-US" smtClean="0"/>
              <a:t> ∧ </a:t>
            </a:r>
            <a:r>
              <a:rPr lang="en-US" i="1" smtClean="0"/>
              <a:t>y</a:t>
            </a:r>
            <a:r>
              <a:rPr lang="en-US" smtClean="0"/>
              <a:t> &lt; </a:t>
            </a:r>
            <a:r>
              <a:rPr lang="en-US" i="1" smtClean="0"/>
              <a:t>z</a:t>
            </a:r>
            <a:r>
              <a:rPr lang="en-US" smtClean="0"/>
              <a:t> ⊃ </a:t>
            </a:r>
            <a:r>
              <a:rPr lang="en-US" i="1" smtClean="0"/>
              <a:t>x</a:t>
            </a:r>
            <a:r>
              <a:rPr lang="en-US" smtClean="0"/>
              <a:t> &lt; </a:t>
            </a:r>
            <a:r>
              <a:rPr lang="en-US" i="1" smtClean="0"/>
              <a:t>z</a:t>
            </a:r>
            <a:r>
              <a:rPr lang="en-US" smtClean="0"/>
              <a:t>. </a:t>
            </a:r>
          </a:p>
          <a:p>
            <a:pPr marL="228600" indent="-228600" eaLnBrk="1" hangingPunct="1"/>
            <a:r>
              <a:rPr lang="en-US" smtClean="0"/>
              <a:t>∀</a:t>
            </a:r>
            <a:r>
              <a:rPr lang="en-US" i="1" smtClean="0"/>
              <a:t>x</a:t>
            </a:r>
            <a:r>
              <a:rPr lang="en-US" smtClean="0"/>
              <a:t> ∈ </a:t>
            </a:r>
            <a:r>
              <a:rPr lang="en-US" i="1" smtClean="0"/>
              <a:t>N</a:t>
            </a:r>
            <a:r>
              <a:rPr lang="en-US" smtClean="0"/>
              <a:t>. ¬ (</a:t>
            </a:r>
            <a:r>
              <a:rPr lang="en-US" i="1" smtClean="0"/>
              <a:t>x</a:t>
            </a:r>
            <a:r>
              <a:rPr lang="en-US" smtClean="0"/>
              <a:t> &lt; </a:t>
            </a:r>
            <a:r>
              <a:rPr lang="en-US" i="1" smtClean="0"/>
              <a:t>x</a:t>
            </a:r>
            <a:r>
              <a:rPr lang="en-US" smtClean="0"/>
              <a:t>). </a:t>
            </a:r>
          </a:p>
          <a:p>
            <a:pPr marL="228600" indent="-228600" eaLnBrk="1" hangingPunct="1"/>
            <a:r>
              <a:rPr lang="en-US" smtClean="0"/>
              <a:t>∀</a:t>
            </a:r>
            <a:r>
              <a:rPr lang="en-US" i="1" smtClean="0"/>
              <a:t>x</a:t>
            </a:r>
            <a:r>
              <a:rPr lang="en-US" smtClean="0"/>
              <a:t>, </a:t>
            </a:r>
            <a:r>
              <a:rPr lang="en-US" i="1" smtClean="0"/>
              <a:t>y</a:t>
            </a:r>
            <a:r>
              <a:rPr lang="en-US" smtClean="0"/>
              <a:t> ∈ </a:t>
            </a:r>
            <a:r>
              <a:rPr lang="en-US" i="1" smtClean="0"/>
              <a:t>N</a:t>
            </a:r>
            <a:r>
              <a:rPr lang="en-US" smtClean="0"/>
              <a:t>. </a:t>
            </a:r>
            <a:r>
              <a:rPr lang="en-US" i="1" smtClean="0"/>
              <a:t>x</a:t>
            </a:r>
            <a:r>
              <a:rPr lang="en-US" smtClean="0"/>
              <a:t> &lt; </a:t>
            </a:r>
            <a:r>
              <a:rPr lang="en-US" i="1" smtClean="0"/>
              <a:t>y</a:t>
            </a:r>
            <a:r>
              <a:rPr lang="en-US" smtClean="0"/>
              <a:t> ∨ </a:t>
            </a:r>
            <a:r>
              <a:rPr lang="en-US" i="1" smtClean="0"/>
              <a:t>x</a:t>
            </a:r>
            <a:r>
              <a:rPr lang="en-US" smtClean="0"/>
              <a:t> = </a:t>
            </a:r>
            <a:r>
              <a:rPr lang="en-US" i="1" smtClean="0"/>
              <a:t>y</a:t>
            </a:r>
            <a:r>
              <a:rPr lang="en-US" smtClean="0"/>
              <a:t> ∨ </a:t>
            </a:r>
            <a:r>
              <a:rPr lang="en-US" i="1" smtClean="0"/>
              <a:t>x</a:t>
            </a:r>
            <a:r>
              <a:rPr lang="en-US" smtClean="0"/>
              <a:t> &gt; </a:t>
            </a:r>
            <a:r>
              <a:rPr lang="en-US" i="1" smtClean="0"/>
              <a:t>y</a:t>
            </a:r>
            <a:r>
              <a:rPr lang="en-US" smtClean="0"/>
              <a:t>. </a:t>
            </a:r>
          </a:p>
          <a:p>
            <a:pPr marL="228600" indent="-228600" eaLnBrk="1" hangingPunct="1"/>
            <a:r>
              <a:rPr lang="en-US" smtClean="0"/>
              <a:t>∀</a:t>
            </a:r>
            <a:r>
              <a:rPr lang="en-US" i="1" smtClean="0"/>
              <a:t>x</a:t>
            </a:r>
            <a:r>
              <a:rPr lang="en-US" smtClean="0"/>
              <a:t>, </a:t>
            </a:r>
            <a:r>
              <a:rPr lang="en-US" i="1" smtClean="0"/>
              <a:t>y</a:t>
            </a:r>
            <a:r>
              <a:rPr lang="en-US" smtClean="0"/>
              <a:t>, </a:t>
            </a:r>
            <a:r>
              <a:rPr lang="en-US" i="1" smtClean="0"/>
              <a:t>z</a:t>
            </a:r>
            <a:r>
              <a:rPr lang="en-US" smtClean="0"/>
              <a:t> ∈ </a:t>
            </a:r>
            <a:r>
              <a:rPr lang="en-US" i="1" smtClean="0"/>
              <a:t>N</a:t>
            </a:r>
            <a:r>
              <a:rPr lang="en-US" smtClean="0"/>
              <a:t>. </a:t>
            </a:r>
            <a:r>
              <a:rPr lang="en-US" i="1" smtClean="0"/>
              <a:t>x</a:t>
            </a:r>
            <a:r>
              <a:rPr lang="en-US" smtClean="0"/>
              <a:t> &lt; </a:t>
            </a:r>
            <a:r>
              <a:rPr lang="en-US" i="1" smtClean="0"/>
              <a:t>y</a:t>
            </a:r>
            <a:r>
              <a:rPr lang="en-US" smtClean="0"/>
              <a:t> ⊃ </a:t>
            </a:r>
            <a:r>
              <a:rPr lang="en-US" i="1" smtClean="0"/>
              <a:t>x</a:t>
            </a:r>
            <a:r>
              <a:rPr lang="en-US" smtClean="0"/>
              <a:t> + </a:t>
            </a:r>
            <a:r>
              <a:rPr lang="en-US" i="1" smtClean="0"/>
              <a:t>z</a:t>
            </a:r>
            <a:r>
              <a:rPr lang="en-US" smtClean="0"/>
              <a:t> &lt; </a:t>
            </a:r>
            <a:r>
              <a:rPr lang="en-US" i="1" smtClean="0"/>
              <a:t>y</a:t>
            </a:r>
            <a:r>
              <a:rPr lang="en-US" smtClean="0"/>
              <a:t> + </a:t>
            </a:r>
            <a:r>
              <a:rPr lang="en-US" i="1" smtClean="0"/>
              <a:t>z</a:t>
            </a:r>
            <a:r>
              <a:rPr lang="en-US" smtClean="0"/>
              <a:t>. </a:t>
            </a:r>
          </a:p>
          <a:p>
            <a:pPr marL="228600" indent="-228600" eaLnBrk="1" hangingPunct="1"/>
            <a:r>
              <a:rPr lang="en-US" smtClean="0"/>
              <a:t>∀</a:t>
            </a:r>
            <a:r>
              <a:rPr lang="en-US" i="1" smtClean="0"/>
              <a:t>x</a:t>
            </a:r>
            <a:r>
              <a:rPr lang="en-US" smtClean="0"/>
              <a:t>, </a:t>
            </a:r>
            <a:r>
              <a:rPr lang="en-US" i="1" smtClean="0"/>
              <a:t>y</a:t>
            </a:r>
            <a:r>
              <a:rPr lang="en-US" smtClean="0"/>
              <a:t>, </a:t>
            </a:r>
            <a:r>
              <a:rPr lang="en-US" i="1" smtClean="0"/>
              <a:t>z</a:t>
            </a:r>
            <a:r>
              <a:rPr lang="en-US" smtClean="0"/>
              <a:t> ∈ </a:t>
            </a:r>
            <a:r>
              <a:rPr lang="en-US" i="1" smtClean="0"/>
              <a:t>N</a:t>
            </a:r>
            <a:r>
              <a:rPr lang="en-US" smtClean="0"/>
              <a:t>. 0 &lt; </a:t>
            </a:r>
            <a:r>
              <a:rPr lang="en-US" i="1" smtClean="0"/>
              <a:t>z</a:t>
            </a:r>
            <a:r>
              <a:rPr lang="en-US" smtClean="0"/>
              <a:t> ∧ </a:t>
            </a:r>
            <a:r>
              <a:rPr lang="en-US" i="1" smtClean="0"/>
              <a:t>x</a:t>
            </a:r>
            <a:r>
              <a:rPr lang="en-US" smtClean="0"/>
              <a:t> &lt; </a:t>
            </a:r>
            <a:r>
              <a:rPr lang="en-US" i="1" smtClean="0"/>
              <a:t>y</a:t>
            </a:r>
            <a:r>
              <a:rPr lang="en-US" smtClean="0"/>
              <a:t> ⊃ </a:t>
            </a:r>
            <a:r>
              <a:rPr lang="en-US" i="1" smtClean="0"/>
              <a:t>x</a:t>
            </a:r>
            <a:r>
              <a:rPr lang="en-US" smtClean="0"/>
              <a:t> · </a:t>
            </a:r>
            <a:r>
              <a:rPr lang="en-US" i="1" smtClean="0"/>
              <a:t>z</a:t>
            </a:r>
            <a:r>
              <a:rPr lang="en-US" smtClean="0"/>
              <a:t> &lt; </a:t>
            </a:r>
            <a:r>
              <a:rPr lang="en-US" i="1" smtClean="0"/>
              <a:t>y</a:t>
            </a:r>
            <a:r>
              <a:rPr lang="en-US" smtClean="0"/>
              <a:t> · </a:t>
            </a:r>
            <a:r>
              <a:rPr lang="en-US" i="1" smtClean="0"/>
              <a:t>z</a:t>
            </a:r>
            <a:r>
              <a:rPr lang="en-US" smtClean="0"/>
              <a:t>. </a:t>
            </a:r>
          </a:p>
          <a:p>
            <a:pPr marL="228600" indent="-228600" eaLnBrk="1" hangingPunct="1"/>
            <a:r>
              <a:rPr lang="en-US" smtClean="0"/>
              <a:t>∀</a:t>
            </a:r>
            <a:r>
              <a:rPr lang="en-US" i="1" smtClean="0"/>
              <a:t>x</a:t>
            </a:r>
            <a:r>
              <a:rPr lang="en-US" smtClean="0"/>
              <a:t>, </a:t>
            </a:r>
            <a:r>
              <a:rPr lang="en-US" i="1" smtClean="0"/>
              <a:t>y</a:t>
            </a:r>
            <a:r>
              <a:rPr lang="en-US" smtClean="0"/>
              <a:t> ∈ </a:t>
            </a:r>
            <a:r>
              <a:rPr lang="en-US" i="1" smtClean="0"/>
              <a:t>N</a:t>
            </a:r>
            <a:r>
              <a:rPr lang="en-US" smtClean="0"/>
              <a:t>. </a:t>
            </a:r>
            <a:r>
              <a:rPr lang="en-US" i="1" smtClean="0"/>
              <a:t>x</a:t>
            </a:r>
            <a:r>
              <a:rPr lang="en-US" smtClean="0"/>
              <a:t> &lt; </a:t>
            </a:r>
            <a:r>
              <a:rPr lang="en-US" i="1" smtClean="0"/>
              <a:t>y</a:t>
            </a:r>
            <a:r>
              <a:rPr lang="en-US" smtClean="0"/>
              <a:t> ⊃ ∃</a:t>
            </a:r>
            <a:r>
              <a:rPr lang="en-US" i="1" smtClean="0"/>
              <a:t>z</a:t>
            </a:r>
            <a:r>
              <a:rPr lang="en-US" smtClean="0"/>
              <a:t> ∈ </a:t>
            </a:r>
            <a:r>
              <a:rPr lang="en-US" i="1" smtClean="0"/>
              <a:t>N</a:t>
            </a:r>
            <a:r>
              <a:rPr lang="en-US" smtClean="0"/>
              <a:t>. </a:t>
            </a:r>
            <a:r>
              <a:rPr lang="en-US" i="1" smtClean="0"/>
              <a:t>x</a:t>
            </a:r>
            <a:r>
              <a:rPr lang="en-US" smtClean="0"/>
              <a:t> + </a:t>
            </a:r>
            <a:r>
              <a:rPr lang="en-US" i="1" smtClean="0"/>
              <a:t>z</a:t>
            </a:r>
            <a:r>
              <a:rPr lang="en-US" smtClean="0"/>
              <a:t> = </a:t>
            </a:r>
            <a:r>
              <a:rPr lang="en-US" i="1" smtClean="0"/>
              <a:t>y</a:t>
            </a:r>
            <a:r>
              <a:rPr lang="en-US" smtClean="0"/>
              <a:t>. </a:t>
            </a:r>
          </a:p>
          <a:p>
            <a:pPr marL="228600" indent="-228600" eaLnBrk="1" hangingPunct="1"/>
            <a:r>
              <a:rPr lang="en-US" smtClean="0"/>
              <a:t>0 &lt; 1 ∧ ∀</a:t>
            </a:r>
            <a:r>
              <a:rPr lang="en-US" i="1" smtClean="0"/>
              <a:t>x</a:t>
            </a:r>
            <a:r>
              <a:rPr lang="en-US" smtClean="0"/>
              <a:t> ∈ </a:t>
            </a:r>
            <a:r>
              <a:rPr lang="en-US" i="1" smtClean="0"/>
              <a:t>N</a:t>
            </a:r>
            <a:r>
              <a:rPr lang="en-US" smtClean="0"/>
              <a:t>. </a:t>
            </a:r>
            <a:r>
              <a:rPr lang="en-US" i="1" smtClean="0"/>
              <a:t>x</a:t>
            </a:r>
            <a:r>
              <a:rPr lang="en-US" smtClean="0"/>
              <a:t> &gt; 0 ⊃ </a:t>
            </a:r>
            <a:r>
              <a:rPr lang="en-US" i="1" smtClean="0"/>
              <a:t>x</a:t>
            </a:r>
            <a:r>
              <a:rPr lang="en-US" smtClean="0"/>
              <a:t> ≥ 1.. </a:t>
            </a:r>
          </a:p>
          <a:p>
            <a:pPr marL="228600" indent="-228600" eaLnBrk="1" hangingPunct="1"/>
            <a:r>
              <a:rPr lang="en-US" smtClean="0"/>
              <a:t>∀</a:t>
            </a:r>
            <a:r>
              <a:rPr lang="en-US" i="1" smtClean="0"/>
              <a:t>x</a:t>
            </a:r>
            <a:r>
              <a:rPr lang="en-US" smtClean="0"/>
              <a:t> ∈ </a:t>
            </a:r>
            <a:r>
              <a:rPr lang="en-US" i="1" smtClean="0"/>
              <a:t>N</a:t>
            </a:r>
            <a:r>
              <a:rPr lang="en-US" smtClean="0"/>
              <a:t>. </a:t>
            </a:r>
            <a:r>
              <a:rPr lang="en-US" i="1" smtClean="0"/>
              <a:t>x</a:t>
            </a:r>
            <a:r>
              <a:rPr lang="en-US" smtClean="0"/>
              <a:t> ≥ 0. </a:t>
            </a:r>
          </a:p>
          <a:p>
            <a:pPr marL="228600" indent="-228600"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393AE199-4C24-43AB-942F-F26DA1F5694B}" type="slidenum">
              <a:rPr lang="en-US"/>
              <a:pPr/>
              <a:t>40</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01EEF7E-6CB6-4C97-A2B4-EB2D7F39AD01}" type="slidenum">
              <a:rPr lang="en-US"/>
              <a:pPr/>
              <a:t>41</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smtClean="0"/>
              <a:t>The notions of a </a:t>
            </a:r>
            <a:r>
              <a:rPr lang="en-US" b="1" smtClean="0"/>
              <a:t>definite clause, fact, rule, query and knowledge base</a:t>
            </a:r>
          </a:p>
          <a:p>
            <a:pPr eaLnBrk="1" hangingPunct="1"/>
            <a:r>
              <a:rPr lang="en-US" smtClean="0"/>
              <a:t>are the same as for propositional definite clauses</a:t>
            </a:r>
          </a:p>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7349686-E6A0-4D3A-8497-E5EA6C3D5884}" type="slidenum">
              <a:rPr lang="en-US"/>
              <a:pPr/>
              <a:t>42</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smtClean="0"/>
              <a:t>A proof can use any instance of a clause containing variables</a:t>
            </a:r>
          </a:p>
          <a:p>
            <a:pPr eaLnBrk="1" hangingPunct="1"/>
            <a:r>
              <a:rPr lang="en-US" smtClean="0"/>
              <a:t>But every time a clause is reused in the same proof the variable are renamed</a:t>
            </a:r>
          </a:p>
          <a:p>
            <a:pPr eaLnBrk="1" hangingPunct="1"/>
            <a:r>
              <a:rPr lang="en-US" smtClean="0"/>
              <a:t>Simple cases, just for illustration</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21E5062B-4902-44F6-BA19-3042BD9CEF7C}" type="slidenum">
              <a:rPr lang="en-US"/>
              <a:pPr/>
              <a:t>43</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27BEA82D-3EC5-48FD-AF2F-07B4ED60CA9A}" type="slidenum">
              <a:rPr lang="en-US"/>
              <a:pPr/>
              <a:t>44</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45</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46</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dirty="0" smtClean="0"/>
              <a:t>KB entails alpha  </a:t>
            </a:r>
            <a:r>
              <a:rPr lang="en-US" dirty="0" err="1" smtClean="0"/>
              <a:t>iff</a:t>
            </a:r>
            <a:r>
              <a:rPr lang="en-US" dirty="0" smtClean="0"/>
              <a:t> KB and (not alpha) is </a:t>
            </a:r>
            <a:r>
              <a:rPr lang="en-US" dirty="0" err="1" smtClean="0"/>
              <a:t>unsatisfiable</a:t>
            </a:r>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47</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dirty="0" smtClean="0"/>
              <a:t>KB entails alpha  </a:t>
            </a:r>
            <a:r>
              <a:rPr lang="en-US" dirty="0" err="1" smtClean="0"/>
              <a:t>iff</a:t>
            </a:r>
            <a:r>
              <a:rPr lang="en-US" dirty="0" smtClean="0"/>
              <a:t> KB and (not alpha) is </a:t>
            </a:r>
            <a:r>
              <a:rPr lang="en-US" dirty="0" err="1" smtClean="0"/>
              <a:t>unsatisfiable</a:t>
            </a:r>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48</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dirty="0" smtClean="0"/>
              <a:t>KB entails alpha  </a:t>
            </a:r>
            <a:r>
              <a:rPr lang="en-US" dirty="0" err="1" smtClean="0"/>
              <a:t>iff</a:t>
            </a:r>
            <a:r>
              <a:rPr lang="en-US" dirty="0" smtClean="0"/>
              <a:t> KB and (not alpha) is </a:t>
            </a:r>
            <a:r>
              <a:rPr lang="en-US" dirty="0" err="1" smtClean="0"/>
              <a:t>unsatisfiable</a:t>
            </a:r>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981D515-4199-45D3-A393-90DB6DC07827}" type="slidenum">
              <a:rPr lang="en-US" smtClean="0"/>
              <a:pPr/>
              <a:t>49</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lnSpc>
                <a:spcPct val="90000"/>
              </a:lnSpc>
            </a:pPr>
            <a:endParaRPr lang="en-US" sz="10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19C5B7B0-4A44-4803-BD0A-562D7514D38B}" type="slidenum">
              <a:rPr lang="en-US"/>
              <a:pPr/>
              <a:t>5</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sz="1400" smtClean="0"/>
              <a:t>Everything we can express in natural language ?</a:t>
            </a:r>
          </a:p>
          <a:p>
            <a:pPr eaLnBrk="1" hangingPunct="1"/>
            <a:endParaRPr lang="en-US" sz="1400" smtClean="0"/>
          </a:p>
          <a:p>
            <a:pPr eaLnBrk="1" hangingPunct="1"/>
            <a:r>
              <a:rPr lang="en-US" sz="1400" b="1" smtClean="0"/>
              <a:t>Def1.</a:t>
            </a:r>
            <a:r>
              <a:rPr lang="en-US" sz="1400" smtClean="0"/>
              <a:t> Meaning: a representation that expresses the linguistic input in terms of </a:t>
            </a:r>
            <a:r>
              <a:rPr lang="en-US" sz="1400" smtClean="0">
                <a:solidFill>
                  <a:schemeClr val="accent2"/>
                </a:solidFill>
              </a:rPr>
              <a:t>objects, actions, events, time, space… beliefs, attitudes...relationships</a:t>
            </a:r>
          </a:p>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Planning Domain definition Language</a:t>
            </a:r>
          </a:p>
          <a:p>
            <a:r>
              <a:rPr lang="en-CA" dirty="0" smtClean="0"/>
              <a:t>Courtesy Sebastian </a:t>
            </a:r>
            <a:r>
              <a:rPr lang="en-CA" dirty="0" err="1" smtClean="0"/>
              <a:t>Thrun</a:t>
            </a:r>
            <a:r>
              <a:rPr lang="en-CA" dirty="0" smtClean="0"/>
              <a:t> P. </a:t>
            </a:r>
            <a:r>
              <a:rPr lang="en-CA" dirty="0" err="1" smtClean="0"/>
              <a:t>Norvig</a:t>
            </a:r>
            <a:endParaRPr lang="en-CA" dirty="0"/>
          </a:p>
        </p:txBody>
      </p:sp>
      <p:sp>
        <p:nvSpPr>
          <p:cNvPr id="4" name="Slide Number Placeholder 3"/>
          <p:cNvSpPr>
            <a:spLocks noGrp="1"/>
          </p:cNvSpPr>
          <p:nvPr>
            <p:ph type="sldNum" sz="quarter" idx="10"/>
          </p:nvPr>
        </p:nvSpPr>
        <p:spPr/>
        <p:txBody>
          <a:bodyPr/>
          <a:lstStyle/>
          <a:p>
            <a:pPr>
              <a:defRPr/>
            </a:pPr>
            <a:fld id="{5352194F-105A-49C9-9CE2-8A0EF5BE51AE}"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p:spPr>
      </p:sp>
      <p:sp>
        <p:nvSpPr>
          <p:cNvPr id="16386"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16387" name="Slide Number Placeholder 3"/>
          <p:cNvSpPr>
            <a:spLocks noGrp="1"/>
          </p:cNvSpPr>
          <p:nvPr>
            <p:ph type="sldNum" sz="quarter" idx="5"/>
          </p:nvPr>
        </p:nvSpPr>
        <p:spPr>
          <a:noFill/>
        </p:spPr>
        <p:txBody>
          <a:bodyPr/>
          <a:lstStyle/>
          <a:p>
            <a:fld id="{7BCB77F3-6D16-4A66-AF53-D7BB216C4325}" type="slidenum">
              <a:rPr lang="en-US"/>
              <a:pPr/>
              <a:t>54</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8AC250CB-0EB6-42D4-9928-0F85675022BF}" type="slidenum">
              <a:rPr lang="en-US" smtClean="0">
                <a:solidFill>
                  <a:prstClr val="black"/>
                </a:solidFill>
              </a:rPr>
              <a:pPr/>
              <a:t>55</a:t>
            </a:fld>
            <a:endParaRPr lang="en-US" smtClean="0">
              <a:solidFill>
                <a:prstClr val="black"/>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CDC073C-1CCC-4C44-B167-C571C85F15B5}" type="slidenum">
              <a:rPr lang="en-US" smtClean="0">
                <a:solidFill>
                  <a:prstClr val="black"/>
                </a:solidFill>
              </a:rPr>
              <a:pPr/>
              <a:t>56</a:t>
            </a:fld>
            <a:endParaRPr lang="en-US" smtClean="0">
              <a:solidFill>
                <a:prstClr val="black"/>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4C4CB71-6F11-4421-BDD0-DB2EC065A187}" type="slidenum">
              <a:rPr lang="en-US">
                <a:solidFill>
                  <a:prstClr val="black"/>
                </a:solidFill>
              </a:rPr>
              <a:pPr/>
              <a:t>57</a:t>
            </a:fld>
            <a:endParaRPr lang="en-US">
              <a:solidFill>
                <a:prstClr val="black"/>
              </a:solidFill>
            </a:endParaRPr>
          </a:p>
        </p:txBody>
      </p:sp>
      <p:sp>
        <p:nvSpPr>
          <p:cNvPr id="33795" name="Rectangle 2"/>
          <p:cNvSpPr>
            <a:spLocks noGrp="1" noRot="1" noChangeAspect="1" noChangeArrowheads="1" noTextEdit="1"/>
          </p:cNvSpPr>
          <p:nvPr>
            <p:ph type="sldImg"/>
          </p:nvPr>
        </p:nvSpPr>
        <p:spPr>
          <a:ln/>
        </p:spPr>
      </p:sp>
      <p:sp>
        <p:nvSpPr>
          <p:cNvPr id="573443" name="Rectangle 3"/>
          <p:cNvSpPr>
            <a:spLocks noGrp="1" noChangeArrowheads="1"/>
          </p:cNvSpPr>
          <p:nvPr>
            <p:ph type="body" idx="1"/>
          </p:nvPr>
        </p:nvSpPr>
        <p:spPr/>
        <p:txBody>
          <a:bodyPr/>
          <a:lstStyle/>
          <a:p>
            <a:pPr eaLnBrk="1" hangingPunct="1">
              <a:defRPr/>
            </a:pPr>
            <a:r>
              <a:rPr lang="en-US" dirty="0" smtClean="0">
                <a:solidFill>
                  <a:schemeClr val="accent6"/>
                </a:solidFill>
              </a:rPr>
              <a:t>If </a:t>
            </a:r>
            <a:r>
              <a:rPr lang="en-US" i="1" dirty="0" smtClean="0">
                <a:solidFill>
                  <a:schemeClr val="accent6"/>
                </a:solidFill>
              </a:rPr>
              <a:t>KB </a:t>
            </a:r>
            <a:r>
              <a:rPr lang="en-US" b="1" dirty="0" smtClean="0">
                <a:solidFill>
                  <a:schemeClr val="accent6"/>
                </a:solidFill>
                <a:ea typeface="Arial Unicode MS" pitchFamily="34" charset="-128"/>
                <a:cs typeface="Arial Unicode MS" pitchFamily="34" charset="-128"/>
              </a:rPr>
              <a:t>⊧</a:t>
            </a:r>
            <a:r>
              <a:rPr lang="en-US" i="1" dirty="0" smtClean="0">
                <a:solidFill>
                  <a:schemeClr val="accent6"/>
                </a:solidFill>
              </a:rPr>
              <a:t> g </a:t>
            </a:r>
            <a:r>
              <a:rPr lang="en-US" dirty="0" smtClean="0">
                <a:solidFill>
                  <a:schemeClr val="accent6"/>
                </a:solidFill>
              </a:rPr>
              <a:t>then KB </a:t>
            </a:r>
            <a:r>
              <a:rPr lang="en-US" b="1" dirty="0" smtClean="0">
                <a:solidFill>
                  <a:schemeClr val="accent6"/>
                </a:solidFill>
                <a:ea typeface="Arial Unicode MS" pitchFamily="34" charset="-128"/>
                <a:cs typeface="Arial Unicode MS" pitchFamily="34" charset="-128"/>
              </a:rPr>
              <a:t>⊦</a:t>
            </a:r>
            <a:r>
              <a:rPr lang="en-US" dirty="0" smtClean="0">
                <a:solidFill>
                  <a:schemeClr val="accent6"/>
                </a:solidFill>
              </a:rPr>
              <a:t> G</a:t>
            </a:r>
          </a:p>
          <a:p>
            <a:pPr eaLnBrk="1" hangingPunct="1">
              <a:buFontTx/>
              <a:buChar char="•"/>
              <a:defRPr/>
            </a:pPr>
            <a:r>
              <a:rPr lang="en-US" dirty="0" smtClean="0"/>
              <a:t>Suppose </a:t>
            </a:r>
            <a:r>
              <a:rPr lang="en-US" i="1" dirty="0" smtClean="0"/>
              <a:t>KB </a:t>
            </a:r>
            <a:r>
              <a:rPr lang="en-US" b="1" dirty="0" smtClean="0">
                <a:ea typeface="Arial Unicode MS" pitchFamily="34" charset="-128"/>
                <a:cs typeface="Arial Unicode MS" pitchFamily="34" charset="-128"/>
              </a:rPr>
              <a:t>⊧</a:t>
            </a:r>
            <a:r>
              <a:rPr lang="en-US" i="1" dirty="0" smtClean="0"/>
              <a:t> G </a:t>
            </a:r>
            <a:r>
              <a:rPr lang="en-US" dirty="0" smtClean="0"/>
              <a:t>. </a:t>
            </a:r>
          </a:p>
          <a:p>
            <a:pPr eaLnBrk="1" hangingPunct="1">
              <a:buFontTx/>
              <a:buChar char="•"/>
              <a:defRPr/>
            </a:pPr>
            <a:r>
              <a:rPr lang="en-US" dirty="0" smtClean="0"/>
              <a:t>Then G is true in all models of </a:t>
            </a:r>
            <a:r>
              <a:rPr lang="en-US" i="1" dirty="0" smtClean="0"/>
              <a:t>KB</a:t>
            </a:r>
            <a:r>
              <a:rPr lang="en-US" dirty="0" smtClean="0"/>
              <a:t>.</a:t>
            </a:r>
          </a:p>
          <a:p>
            <a:pPr eaLnBrk="1" hangingPunct="1">
              <a:buFontTx/>
              <a:buChar char="•"/>
              <a:defRPr/>
            </a:pPr>
            <a:r>
              <a:rPr lang="en-US" dirty="0" smtClean="0"/>
              <a:t>Thus </a:t>
            </a:r>
            <a:r>
              <a:rPr lang="en-US" i="1" dirty="0" smtClean="0"/>
              <a:t>G</a:t>
            </a:r>
            <a:r>
              <a:rPr lang="en-US" dirty="0" smtClean="0"/>
              <a:t> is true in the minimal model </a:t>
            </a:r>
          </a:p>
          <a:p>
            <a:pPr eaLnBrk="1" hangingPunct="1">
              <a:buFontTx/>
              <a:buChar char="•"/>
              <a:defRPr/>
            </a:pPr>
            <a:r>
              <a:rPr lang="en-US" dirty="0" smtClean="0"/>
              <a:t>Thus</a:t>
            </a:r>
            <a:r>
              <a:rPr lang="en-US" i="1" dirty="0" smtClean="0"/>
              <a:t> G</a:t>
            </a:r>
            <a:r>
              <a:rPr lang="en-US" dirty="0" smtClean="0"/>
              <a:t> </a:t>
            </a:r>
            <a:r>
              <a:rPr lang="en-US" dirty="0" smtClean="0">
                <a:ea typeface="Arial Unicode MS" pitchFamily="34" charset="-128"/>
                <a:cs typeface="Arial Unicode MS" pitchFamily="34" charset="-128"/>
              </a:rPr>
              <a:t>⊆</a:t>
            </a:r>
            <a:r>
              <a:rPr lang="en-US" dirty="0" smtClean="0"/>
              <a:t> </a:t>
            </a:r>
            <a:r>
              <a:rPr lang="en-US" i="1" dirty="0" smtClean="0"/>
              <a:t>C</a:t>
            </a:r>
            <a:endParaRPr lang="en-US" dirty="0" smtClean="0"/>
          </a:p>
          <a:p>
            <a:pPr eaLnBrk="1" hangingPunct="1">
              <a:buFontTx/>
              <a:buChar char="•"/>
              <a:defRPr/>
            </a:pPr>
            <a:r>
              <a:rPr lang="en-US" dirty="0" smtClean="0"/>
              <a:t>Thus </a:t>
            </a:r>
            <a:r>
              <a:rPr lang="en-US" i="1" dirty="0" smtClean="0"/>
              <a:t>g</a:t>
            </a:r>
            <a:r>
              <a:rPr lang="en-US" dirty="0" smtClean="0"/>
              <a:t> is generated by the bottom up algorithm.</a:t>
            </a:r>
          </a:p>
          <a:p>
            <a:pPr eaLnBrk="1" hangingPunct="1">
              <a:buFontTx/>
              <a:buChar char="•"/>
              <a:defRPr/>
            </a:pPr>
            <a:r>
              <a:rPr lang="en-US" dirty="0" smtClean="0"/>
              <a:t>Thus </a:t>
            </a:r>
            <a:r>
              <a:rPr lang="en-US" i="1" dirty="0" smtClean="0"/>
              <a:t>KB</a:t>
            </a:r>
            <a:r>
              <a:rPr lang="en-US" dirty="0" smtClean="0"/>
              <a:t> </a:t>
            </a:r>
            <a:r>
              <a:rPr lang="en-US" b="1" dirty="0" smtClean="0">
                <a:ea typeface="Arial Unicode MS" pitchFamily="34" charset="-128"/>
                <a:cs typeface="Arial Unicode MS" pitchFamily="34" charset="-128"/>
              </a:rPr>
              <a:t>⊦</a:t>
            </a:r>
            <a:r>
              <a:rPr lang="en-US" dirty="0" smtClean="0"/>
              <a:t> </a:t>
            </a:r>
            <a:r>
              <a:rPr lang="en-US" i="1" dirty="0" smtClean="0"/>
              <a:t>G</a:t>
            </a:r>
            <a:r>
              <a:rPr lang="en-US" dirty="0" smtClean="0"/>
              <a:t>.</a:t>
            </a:r>
          </a:p>
          <a:p>
            <a:pPr eaLnBrk="1" hangingPunct="1">
              <a:defRPr/>
            </a:pPr>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E22583B-2967-42E9-8B7F-15ED080BF600}" type="slidenum">
              <a:rPr lang="en-US" smtClean="0"/>
              <a:pPr/>
              <a:t>58</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861B7C93-4760-4B46-8DD2-5A2E2C622ADA}" type="slidenum">
              <a:rPr lang="en-US"/>
              <a:pPr/>
              <a:t>59</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smtClean="0"/>
              <a:t>We don't have to worry about searching forwards</a:t>
            </a:r>
          </a:p>
          <a:p>
            <a:pPr eaLnBrk="1" hangingPunct="1"/>
            <a:r>
              <a:rPr lang="en-US" smtClean="0"/>
              <a:t>Particularly effective in domains for which we can get a reliable estimate of k </a:t>
            </a:r>
          </a:p>
          <a:p>
            <a:pPr eaLnBrk="1" hangingPunct="1"/>
            <a:endParaRPr lang="en-US" smtClean="0"/>
          </a:p>
          <a:p>
            <a:pPr eaLnBrk="1" hangingPunct="1"/>
            <a:r>
              <a:rPr lang="en-US" smtClean="0"/>
              <a:t>STanford Research Institute Problem Solver</a:t>
            </a:r>
          </a:p>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E1637E0F-7994-419B-AA14-CADEC8D45F2B}" type="slidenum">
              <a:rPr lang="en-US"/>
              <a:pPr/>
              <a:t>60</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mtClean="0"/>
              <a:t>Add also dialog managers and text planner as applications</a:t>
            </a:r>
          </a:p>
          <a:p>
            <a:pPr eaLnBrk="1" hangingPunct="1"/>
            <a:r>
              <a:rPr lang="en-US" smtClean="0"/>
              <a:t>of HTN and for dialogue also MDPs</a:t>
            </a:r>
          </a:p>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7A5537A1-31D6-444C-887C-912A922A7B30}" type="slidenum">
              <a:rPr lang="en-US"/>
              <a:pPr/>
              <a:t>61</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222DD26-33C7-434C-934A-AE6192B5A37C}" type="slidenum">
              <a:rPr lang="en-US" smtClean="0"/>
              <a:pPr/>
              <a:t>62</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marL="228600" indent="-228600"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7CF4970-4E5E-45FF-875B-6063201CB2A2}" type="slidenum">
              <a:rPr lang="en-US"/>
              <a:pPr/>
              <a:t>6</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sz="1400" b="1" dirty="0" smtClean="0"/>
              <a:t>Def1.</a:t>
            </a:r>
            <a:r>
              <a:rPr lang="en-US" sz="1400" dirty="0" smtClean="0"/>
              <a:t> Meaning: a representation that expresses the linguistic input in terms of </a:t>
            </a:r>
            <a:r>
              <a:rPr lang="en-US" sz="1400" dirty="0" smtClean="0">
                <a:solidFill>
                  <a:schemeClr val="accent2"/>
                </a:solidFill>
              </a:rPr>
              <a:t>objects, actions, events, time, space… beliefs, attitudes...relationships</a:t>
            </a:r>
          </a:p>
          <a:p>
            <a:pPr eaLnBrk="1" hangingPunct="1"/>
            <a:r>
              <a:rPr lang="en-US" dirty="0" smtClean="0"/>
              <a:t>exists x Isa(x, midterm)</a:t>
            </a:r>
          </a:p>
          <a:p>
            <a:pPr eaLnBrk="1" hangingPunct="1"/>
            <a:r>
              <a:rPr lang="en-US" dirty="0" err="1" smtClean="0"/>
              <a:t>courseOf</a:t>
            </a:r>
            <a:r>
              <a:rPr lang="en-US" dirty="0" smtClean="0"/>
              <a:t>(x, 322)</a:t>
            </a:r>
          </a:p>
          <a:p>
            <a:pPr eaLnBrk="1" hangingPunct="1"/>
            <a:r>
              <a:rPr lang="en-US" dirty="0" smtClean="0"/>
              <a:t>Isa(322, course)</a:t>
            </a:r>
          </a:p>
          <a:p>
            <a:pPr eaLnBrk="1" hangingPunct="1"/>
            <a:r>
              <a:rPr lang="en-US" dirty="0" err="1" smtClean="0"/>
              <a:t>forall</a:t>
            </a:r>
            <a:r>
              <a:rPr lang="en-US" dirty="0" smtClean="0"/>
              <a:t> z Student(z) AND </a:t>
            </a:r>
            <a:r>
              <a:rPr lang="en-US" dirty="0" err="1" smtClean="0"/>
              <a:t>registred</a:t>
            </a:r>
            <a:r>
              <a:rPr lang="en-US" dirty="0" smtClean="0"/>
              <a:t>(z,322) -&gt; pass(</a:t>
            </a:r>
            <a:r>
              <a:rPr lang="en-US" dirty="0" err="1" smtClean="0"/>
              <a:t>z,x.t</a:t>
            </a:r>
            <a:r>
              <a:rPr lang="en-US" dirty="0" smtClean="0"/>
              <a:t>) AND (t &gt; Now)</a:t>
            </a:r>
          </a:p>
          <a:p>
            <a:pPr eaLnBrk="1" hangingPunct="1"/>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CCE1F135-9B36-463D-95F3-EB8E7069A7E0}" type="slidenum">
              <a:rPr lang="en-US" smtClean="0"/>
              <a:pPr/>
              <a:t>63</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dirty="0" smtClean="0"/>
              <a:t>We'll be looking at problems that could still be represented using CSPs.  Why use propositional logic</a:t>
            </a:r>
          </a:p>
          <a:p>
            <a:pPr eaLnBrk="1" hangingPunct="1"/>
            <a:endParaRPr lang="en-US" dirty="0" smtClean="0"/>
          </a:p>
          <a:p>
            <a:pPr eaLnBrk="1" hangingPunct="1"/>
            <a:r>
              <a:rPr lang="en-US" dirty="0" smtClean="0"/>
              <a:t>Propositional logic is the simplest logic –  illustrates basic ideas</a:t>
            </a:r>
          </a:p>
          <a:p>
            <a:pPr eaLnBrk="1" hangingPunct="1"/>
            <a:endParaRPr lang="en-US" dirty="0" smtClean="0"/>
          </a:p>
          <a:p>
            <a:pPr eaLnBrk="1" hangingPunct="1">
              <a:buFontTx/>
              <a:buChar char="•"/>
            </a:pPr>
            <a:r>
              <a:rPr lang="en-US" dirty="0" smtClean="0"/>
              <a:t>Logic can be extended to </a:t>
            </a:r>
            <a:r>
              <a:rPr lang="en-US" dirty="0" smtClean="0">
                <a:solidFill>
                  <a:srgbClr val="CC0099"/>
                </a:solidFill>
              </a:rPr>
              <a:t>infinitely many “variables”</a:t>
            </a:r>
            <a:r>
              <a:rPr lang="en-US" dirty="0" smtClean="0"/>
              <a:t> (using logical quantification)</a:t>
            </a:r>
          </a:p>
          <a:p>
            <a:pPr eaLnBrk="1" hangingPunct="1"/>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7EA2FEE-94B8-45EF-80F5-F875058C41DF}" type="slidenum">
              <a:rPr lang="en-US" smtClean="0"/>
              <a:pPr/>
              <a:t>64</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27BEA82D-3EC5-48FD-AF2F-07B4ED60CA9A}" type="slidenum">
              <a:rPr lang="en-US"/>
              <a:pPr/>
              <a:t>7</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2D58088C-C4D2-4A79-B16D-8E021551170B}" type="slidenum">
              <a:rPr lang="en-US"/>
              <a:pPr/>
              <a:t>8</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BEC3C0E-C4C9-4D8F-A5C7-5CC9D2463C1F}" type="slidenum">
              <a:rPr lang="en-US"/>
              <a:pPr/>
              <a:t>9</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502, Lecture 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A6F58A3F-EFA1-483B-8D83-F8D4958FBA1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502, Lecture 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3547DC6-7739-4EEB-A14E-2F28FF4A8A0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502, Lecture 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ECB7524E-58F1-4EEF-A775-19E9A7673BE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502, Lecture 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A20219D-DC70-4611-97D6-B1ADE214351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1044575"/>
            <a:ext cx="7772400" cy="1470025"/>
          </a:xfrm>
        </p:spPr>
        <p:txBody>
          <a:bodyPr/>
          <a:lstStyle>
            <a:lvl1pPr>
              <a:defRPr>
                <a:solidFill>
                  <a:schemeClr val="accent2"/>
                </a:solidFill>
              </a:defRPr>
            </a:lvl1pPr>
          </a:lstStyle>
          <a:p>
            <a:r>
              <a:rPr lang="en-US"/>
              <a:t>Click to edit Master title style</a:t>
            </a:r>
          </a:p>
        </p:txBody>
      </p:sp>
      <p:sp>
        <p:nvSpPr>
          <p:cNvPr id="5123" name="Rectangle 3"/>
          <p:cNvSpPr>
            <a:spLocks noGrp="1" noChangeArrowheads="1"/>
          </p:cNvSpPr>
          <p:nvPr>
            <p:ph type="subTitle" idx="1"/>
          </p:nvPr>
        </p:nvSpPr>
        <p:spPr>
          <a:xfrm>
            <a:off x="1371600" y="3657600"/>
            <a:ext cx="6400800" cy="1524000"/>
          </a:xfrm>
        </p:spPr>
        <p:txBody>
          <a:bodyPr/>
          <a:lstStyle>
            <a:lvl1pPr marL="0" indent="0" algn="ctr">
              <a:buFont typeface="Wingdings" pitchFamily="2" charset="2"/>
              <a:buNone/>
              <a:defRPr>
                <a:solidFill>
                  <a:schemeClr val="tx1"/>
                </a:solidFill>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smtClean="0">
                <a:solidFill>
                  <a:srgbClr val="000000"/>
                </a:solidFill>
              </a:rPr>
              <a:t>CPSC 502, Lecture 6</a:t>
            </a: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2A11205B-5271-480D-83B8-4CBB104682C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6</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CB8A26C-B68C-45E8-B9B6-10EC32C54FD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6</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8509F12-7F4A-4773-B742-D888A40503A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6</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F2599D3-0AE3-4DD0-B83F-7D7A702D91A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6</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62A46FE-FB7F-43F3-B4B4-8664C7D5FC3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6</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085C1CF9-70FC-451A-9026-A1F83D495B6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6</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C3D09067-FC33-4A5B-BEBB-F38400BE077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502, Lecture 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6D84F16-D10E-482D-B414-36A856B8225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6</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3C70395-1EC6-4160-856C-17E86E08FF9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6</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2BD3FC5-4456-4787-B2CD-5368E48AE1B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6</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1B0458D-CCE5-4129-AEA6-1962F997672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6</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1787FEA-EB8D-4989-8129-EA2BD7EC216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82296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076700"/>
            <a:ext cx="82296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6</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A5F0F17-4F32-42D5-8699-8D45D65C1B8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6</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7B1ABE0-7363-4B25-8A80-855C020F525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6</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EE8893C-6858-44AA-9D1E-084374E4577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6</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1331F2FA-8E24-4091-B105-E8369A274D6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6</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F80AACE-9E68-45FD-9EB7-41DAEE1262B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502, Lecture 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CC30923-8918-44C8-BBA2-A0F6677123DC}"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6</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68E14A2-8C0D-4F2D-A16F-1E2161654FA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6</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CE87C5-6C5C-41E5-AB5D-3DA5407B1FD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6</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CF9866A-E093-474C-A698-54B79FCCBA5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6</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9D92423-5C96-41D9-9A76-9D23A982A91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6</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19F4CE-E2BC-4E1C-B61B-EA83B8AFF96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6</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E0DD8A-1F90-4BD1-A001-20C09E641A7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6</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E65FC6B-381D-4C37-AB91-C3B287F9239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6</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956B9FC-F2A2-4180-B1AF-9DC14413F9F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6</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9DFA2AF-09E6-4169-9A8B-572ACEDD6E4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6</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805F97D6-0EC6-490E-AEEE-548535ACD66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502, Lecture 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4F93C9E-179E-4FED-9257-0BD5F3220CDA}"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6</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4C89B45-49A6-4443-A4A6-780854A503F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6</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068F622-EFB1-4190-8CA4-76924037E83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6</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AB828B90-85B3-4EEB-9063-70EB5EEC1A4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6</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AD9BC70C-8EAF-42FA-BE2D-22006C0E822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6</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FD52141-182B-4B75-8FD4-2BCC06DC41C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6</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5F76E632-871F-4797-9F58-8BEDEEB7309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6</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29D8C71-80C4-4A67-BBAB-5F3928964C7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 502, Lecture 6</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4157D7D6-4CB7-42FB-AF35-E20E5D8088B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CPSC 502, Lecture 6</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3596B51D-9915-44A9-BBAB-67515378871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CPSC 502, Lecture 6</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A0BB9F47-404B-4DCA-9054-B874217AB29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502, Lecture 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1C100DC-ACFA-4036-88B8-DAE061DFBAE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502, Lecture 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5269FE10-DBF5-4E0E-8CD4-9AEFDB294D5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smtClean="0"/>
              <a:t>CPSC 502, Lecture 6</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t>Slide </a:t>
            </a:r>
            <a:fld id="{4B6F74B4-3681-4B37-AEDB-61644201F90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mn-ea"/>
                <a:cs typeface="+mn-cs"/>
              </a:defRPr>
            </a:lvl1pPr>
          </a:lstStyle>
          <a:p>
            <a:pPr>
              <a:defRPr/>
            </a:pPr>
            <a:endParaRPr lang="en-US">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mn-ea"/>
                <a:cs typeface="+mn-cs"/>
              </a:defRPr>
            </a:lvl1pPr>
          </a:lstStyle>
          <a:p>
            <a:pPr>
              <a:defRPr/>
            </a:pPr>
            <a:r>
              <a:rPr lang="en-US" smtClean="0">
                <a:solidFill>
                  <a:srgbClr val="000000"/>
                </a:solidFill>
              </a:rPr>
              <a:t>CPSC 502, Lecture 6</a:t>
            </a:r>
            <a:endParaRPr lang="en-US">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4897B3B-2CB8-40A0-BBDA-2F4A83D63F66}" type="slidenum">
              <a:rPr lang="en-US">
                <a:solidFill>
                  <a:srgbClr val="000000"/>
                </a:solidFill>
                <a:latin typeface="Arial" charset="0"/>
                <a:cs typeface="Arial" charset="0"/>
              </a:rPr>
              <a:pPr/>
              <a:t>‹#›</a:t>
            </a:fld>
            <a:endParaRPr lang="en-US">
              <a:solidFill>
                <a:srgbClr val="000000"/>
              </a:solidFill>
              <a:latin typeface="Arial" charset="0"/>
              <a:cs typeface="Arial" charset="0"/>
            </a:endParaRPr>
          </a:p>
        </p:txBody>
      </p:sp>
      <p:sp>
        <p:nvSpPr>
          <p:cNvPr id="4103" name="Rectangle 7"/>
          <p:cNvSpPr>
            <a:spLocks noChangeArrowheads="1"/>
          </p:cNvSpPr>
          <p:nvPr/>
        </p:nvSpPr>
        <p:spPr bwMode="auto">
          <a:xfrm>
            <a:off x="457200" y="1219200"/>
            <a:ext cx="8229600" cy="76200"/>
          </a:xfrm>
          <a:prstGeom prst="rect">
            <a:avLst/>
          </a:prstGeom>
          <a:gradFill rotWithShape="1">
            <a:gsLst>
              <a:gs pos="0">
                <a:srgbClr val="0000CC"/>
              </a:gs>
              <a:gs pos="100000">
                <a:schemeClr val="tx1"/>
              </a:gs>
            </a:gsLst>
            <a:lin ang="0" scaled="1"/>
          </a:gradFill>
          <a:ln w="9525">
            <a:solidFill>
              <a:schemeClr val="tx1"/>
            </a:solidFill>
            <a:miter lim="800000"/>
            <a:headEnd/>
            <a:tailEnd/>
          </a:ln>
          <a:effectLst/>
        </p:spPr>
        <p:txBody>
          <a:bodyPr wrap="none" anchor="ctr"/>
          <a:lstStyle/>
          <a:p>
            <a:pPr>
              <a:defRPr/>
            </a:pPr>
            <a:endParaRPr lang="en-US" sz="1800">
              <a:solidFill>
                <a:srgbClr val="000000"/>
              </a:solidFill>
              <a:latin typeface="Arial" pitchFamily="34" charset="0"/>
              <a:cs typeface="Arial" charset="0"/>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mj-cs"/>
        </a:defRPr>
      </a:lvl1pPr>
      <a:lvl2pPr algn="ctr" rtl="0" eaLnBrk="0" fontAlgn="base" hangingPunct="0">
        <a:spcBef>
          <a:spcPct val="0"/>
        </a:spcBef>
        <a:spcAft>
          <a:spcPct val="0"/>
        </a:spcAft>
        <a:defRPr sz="4400">
          <a:solidFill>
            <a:schemeClr val="tx2"/>
          </a:solidFill>
          <a:latin typeface="Arial" pitchFamily="34" charset="0"/>
          <a:ea typeface="ＭＳ Ｐゴシック" charset="-128"/>
        </a:defRPr>
      </a:lvl2pPr>
      <a:lvl3pPr algn="ctr" rtl="0" eaLnBrk="0" fontAlgn="base" hangingPunct="0">
        <a:spcBef>
          <a:spcPct val="0"/>
        </a:spcBef>
        <a:spcAft>
          <a:spcPct val="0"/>
        </a:spcAft>
        <a:defRPr sz="4400">
          <a:solidFill>
            <a:schemeClr val="tx2"/>
          </a:solidFill>
          <a:latin typeface="Arial" pitchFamily="34" charset="0"/>
          <a:ea typeface="ＭＳ Ｐゴシック" charset="-128"/>
        </a:defRPr>
      </a:lvl3pPr>
      <a:lvl4pPr algn="ctr" rtl="0" eaLnBrk="0" fontAlgn="base" hangingPunct="0">
        <a:spcBef>
          <a:spcPct val="0"/>
        </a:spcBef>
        <a:spcAft>
          <a:spcPct val="0"/>
        </a:spcAft>
        <a:defRPr sz="4400">
          <a:solidFill>
            <a:schemeClr val="tx2"/>
          </a:solidFill>
          <a:latin typeface="Arial" pitchFamily="34" charset="0"/>
          <a:ea typeface="ＭＳ Ｐゴシック" charset="-128"/>
        </a:defRPr>
      </a:lvl4pPr>
      <a:lvl5pPr algn="ctr" rtl="0" eaLnBrk="0" fontAlgn="base" hangingPunct="0">
        <a:spcBef>
          <a:spcPct val="0"/>
        </a:spcBef>
        <a:spcAft>
          <a:spcPct val="0"/>
        </a:spcAft>
        <a:defRPr sz="4400">
          <a:solidFill>
            <a:schemeClr val="tx2"/>
          </a:solidFill>
          <a:latin typeface="Arial" pitchFamily="34" charset="0"/>
          <a:ea typeface="ＭＳ Ｐゴシック" charset="-128"/>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accent2"/>
        </a:buClr>
        <a:buFont typeface="Wingdings" charset="2"/>
        <a:buChar char="§"/>
        <a:defRPr sz="3200">
          <a:solidFill>
            <a:schemeClr val="accent2"/>
          </a:solidFill>
          <a:latin typeface="+mn-lt"/>
          <a:ea typeface="ＭＳ Ｐゴシック" charset="-128"/>
          <a:cs typeface="+mn-cs"/>
        </a:defRPr>
      </a:lvl1pPr>
      <a:lvl2pPr marL="742950" indent="-285750" algn="l" rtl="0" eaLnBrk="0" fontAlgn="base" hangingPunct="0">
        <a:spcBef>
          <a:spcPct val="20000"/>
        </a:spcBef>
        <a:spcAft>
          <a:spcPct val="0"/>
        </a:spcAft>
        <a:buClr>
          <a:schemeClr val="tx1"/>
        </a:buClr>
        <a:buFont typeface="Wingdings" charset="2"/>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2"/>
        </a:buClr>
        <a:buFont typeface="Wingdings" charset="2"/>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Font typeface="Wingdings" charset="2"/>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2"/>
        </a:buClr>
        <a:buFont typeface="Wingdings" charset="2"/>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r>
              <a:rPr lang="en-US" smtClean="0">
                <a:solidFill>
                  <a:srgbClr val="000000"/>
                </a:solidFill>
              </a:rPr>
              <a:t>CPSC 502, Lecture 6</a:t>
            </a: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r>
              <a:rPr lang="en-US">
                <a:solidFill>
                  <a:srgbClr val="000000"/>
                </a:solidFill>
              </a:rPr>
              <a:t>Slide </a:t>
            </a:r>
            <a:fld id="{3069EBAC-9553-4B68-BBB0-503C278647A3}"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5"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smtClean="0">
                <a:solidFill>
                  <a:srgbClr val="000000"/>
                </a:solidFill>
              </a:rPr>
              <a:t>CPSC 502, Lecture 6</a:t>
            </a: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solidFill>
                  <a:srgbClr val="000000"/>
                </a:solidFill>
              </a:rPr>
              <a:t>Slide </a:t>
            </a:r>
            <a:fld id="{2BDBBF4A-FBFF-40D9-97E8-8DAF13E8D401}"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vmlDrawing" Target="../drawings/vmlDrawing18.vml"/><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vmlDrawing" Target="../drawings/vmlDrawing19.vml"/><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21.v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22.v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23.v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24.v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25.v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26.v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27.v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28.v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29.v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30.v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3.wmf"/></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32.v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33.v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34.v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35.v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36.v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37.v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38.v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39.v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40.v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41.v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42.v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43.v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2.xml"/><Relationship Id="rId1" Type="http://schemas.openxmlformats.org/officeDocument/2006/relationships/vmlDrawing" Target="../drawings/vmlDrawing44.vml"/><Relationship Id="rId4" Type="http://schemas.openxmlformats.org/officeDocument/2006/relationships/hyperlink" Target="http://www.aispace.org/exercises.shtml"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37.xml"/><Relationship Id="rId1" Type="http://schemas.openxmlformats.org/officeDocument/2006/relationships/vmlDrawing" Target="../drawings/vmlDrawing45.v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7.xml"/><Relationship Id="rId1" Type="http://schemas.openxmlformats.org/officeDocument/2006/relationships/vmlDrawing" Target="../drawings/vmlDrawing46.v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6.xml"/><Relationship Id="rId1" Type="http://schemas.openxmlformats.org/officeDocument/2006/relationships/vmlDrawing" Target="../drawings/vmlDrawing47.v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48.v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49.v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50.vml"/><Relationship Id="rId4" Type="http://schemas.openxmlformats.org/officeDocument/2006/relationships/image" Target="../media/image9.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51.v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vmlDrawing" Target="../drawings/vmlDrawing52.v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53.v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mlDrawing" Target="../drawings/vmlDrawing54.v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smtClean="0"/>
              <a:t>CPSC 502, Lecture 6</a:t>
            </a:r>
            <a:endParaRPr lang="en-US" dirty="0"/>
          </a:p>
        </p:txBody>
      </p:sp>
      <p:sp>
        <p:nvSpPr>
          <p:cNvPr id="5" name="Slide Number Placeholder 3"/>
          <p:cNvSpPr>
            <a:spLocks noGrp="1"/>
          </p:cNvSpPr>
          <p:nvPr>
            <p:ph type="sldNum" sz="quarter" idx="12"/>
          </p:nvPr>
        </p:nvSpPr>
        <p:spPr/>
        <p:txBody>
          <a:bodyPr/>
          <a:lstStyle/>
          <a:p>
            <a:pPr>
              <a:defRPr/>
            </a:pPr>
            <a:r>
              <a:rPr lang="en-US"/>
              <a:t>Slide </a:t>
            </a:r>
            <a:fld id="{BADA445A-B75B-4898-B85A-F2754651B68A}" type="slidenum">
              <a:rPr lang="en-US"/>
              <a:pPr>
                <a:defRPr/>
              </a:pPr>
              <a:t>1</a:t>
            </a:fld>
            <a:endParaRPr lang="en-US"/>
          </a:p>
        </p:txBody>
      </p:sp>
      <p:sp>
        <p:nvSpPr>
          <p:cNvPr id="1029" name="Rectangle 2"/>
          <p:cNvSpPr>
            <a:spLocks noChangeArrowheads="1"/>
          </p:cNvSpPr>
          <p:nvPr/>
        </p:nvSpPr>
        <p:spPr bwMode="auto">
          <a:xfrm>
            <a:off x="0" y="908050"/>
            <a:ext cx="8763000" cy="4206875"/>
          </a:xfrm>
          <a:prstGeom prst="rect">
            <a:avLst/>
          </a:prstGeom>
          <a:noFill/>
          <a:ln w="9525">
            <a:noFill/>
            <a:miter lim="800000"/>
            <a:headEnd/>
            <a:tailEnd/>
          </a:ln>
        </p:spPr>
        <p:txBody>
          <a:bodyPr>
            <a:spAutoFit/>
          </a:bodyPr>
          <a:lstStyle/>
          <a:p>
            <a:pPr algn="ctr">
              <a:spcBef>
                <a:spcPct val="50000"/>
              </a:spcBef>
            </a:pPr>
            <a:r>
              <a:rPr lang="en-US" sz="4800" b="1" dirty="0">
                <a:solidFill>
                  <a:schemeClr val="accent2"/>
                </a:solidFill>
                <a:latin typeface="Arial Unicode MS" pitchFamily="34" charset="-128"/>
              </a:rPr>
              <a:t>Introduction to</a:t>
            </a:r>
          </a:p>
          <a:p>
            <a:pPr algn="ctr">
              <a:spcBef>
                <a:spcPct val="50000"/>
              </a:spcBef>
            </a:pPr>
            <a:r>
              <a:rPr lang="en-US" sz="4800" b="1" dirty="0">
                <a:solidFill>
                  <a:schemeClr val="accent2"/>
                </a:solidFill>
                <a:latin typeface="Arial Unicode MS" pitchFamily="34" charset="-128"/>
              </a:rPr>
              <a:t>Artificial Intelligence (AI)</a:t>
            </a:r>
          </a:p>
          <a:p>
            <a:pPr algn="ctr">
              <a:spcBef>
                <a:spcPct val="50000"/>
              </a:spcBef>
            </a:pPr>
            <a:endParaRPr lang="en-US" sz="2400" b="1" dirty="0">
              <a:latin typeface="Arial Unicode MS" pitchFamily="34" charset="-128"/>
            </a:endParaRPr>
          </a:p>
          <a:p>
            <a:pPr algn="ctr">
              <a:spcBef>
                <a:spcPct val="50000"/>
              </a:spcBef>
            </a:pPr>
            <a:r>
              <a:rPr lang="en-US" b="1" dirty="0">
                <a:latin typeface="Arial Unicode MS" pitchFamily="34" charset="-128"/>
              </a:rPr>
              <a:t>Computer Science </a:t>
            </a:r>
            <a:r>
              <a:rPr lang="en-US" b="1" dirty="0" smtClean="0">
                <a:latin typeface="Arial Unicode MS" pitchFamily="34" charset="-128"/>
              </a:rPr>
              <a:t>cpsc502, </a:t>
            </a:r>
            <a:r>
              <a:rPr lang="en-US" b="1" dirty="0">
                <a:latin typeface="Arial Unicode MS" pitchFamily="34" charset="-128"/>
              </a:rPr>
              <a:t>Lecture </a:t>
            </a:r>
            <a:r>
              <a:rPr lang="en-US" b="1" dirty="0" smtClean="0">
                <a:latin typeface="Arial Unicode MS" pitchFamily="34" charset="-128"/>
              </a:rPr>
              <a:t>6</a:t>
            </a:r>
            <a:endParaRPr lang="en-US" b="1" dirty="0">
              <a:latin typeface="Arial Unicode MS" pitchFamily="34" charset="-128"/>
            </a:endParaRPr>
          </a:p>
          <a:p>
            <a:pPr algn="ctr">
              <a:spcBef>
                <a:spcPct val="50000"/>
              </a:spcBef>
            </a:pPr>
            <a:endParaRPr lang="en-US" sz="2400" b="1" dirty="0">
              <a:latin typeface="Arial Unicode MS" pitchFamily="34" charset="-128"/>
            </a:endParaRPr>
          </a:p>
          <a:p>
            <a:pPr algn="ctr">
              <a:spcBef>
                <a:spcPct val="50000"/>
              </a:spcBef>
            </a:pPr>
            <a:r>
              <a:rPr lang="en-US" sz="2400" b="1" dirty="0" smtClean="0">
                <a:latin typeface="Arial Unicode MS" pitchFamily="34" charset="-128"/>
              </a:rPr>
              <a:t>Sep, </a:t>
            </a:r>
            <a:r>
              <a:rPr lang="en-US" sz="2400" b="1" dirty="0" smtClean="0">
                <a:latin typeface="Arial Unicode MS" pitchFamily="34" charset="-128"/>
              </a:rPr>
              <a:t>27, </a:t>
            </a:r>
            <a:r>
              <a:rPr lang="en-US" sz="2400" b="1" dirty="0" smtClean="0">
                <a:latin typeface="Arial Unicode MS" pitchFamily="34" charset="-128"/>
              </a:rPr>
              <a:t>2011</a:t>
            </a:r>
            <a:endParaRPr lang="en-US" sz="2400" b="1" dirty="0">
              <a:latin typeface="Arial Unicode MS"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6</a:t>
            </a:r>
            <a:endParaRPr lang="en-US"/>
          </a:p>
        </p:txBody>
      </p:sp>
      <p:sp>
        <p:nvSpPr>
          <p:cNvPr id="6" name="Slide Number Placeholder 5"/>
          <p:cNvSpPr>
            <a:spLocks noGrp="1"/>
          </p:cNvSpPr>
          <p:nvPr>
            <p:ph type="sldNum" sz="quarter" idx="12"/>
          </p:nvPr>
        </p:nvSpPr>
        <p:spPr/>
        <p:txBody>
          <a:bodyPr/>
          <a:lstStyle/>
          <a:p>
            <a:pPr>
              <a:defRPr/>
            </a:pPr>
            <a:r>
              <a:rPr lang="en-US"/>
              <a:t>Slide </a:t>
            </a:r>
            <a:fld id="{1A00911D-C65B-4F9D-A4C9-D12BF0BE3777}" type="slidenum">
              <a:rPr lang="en-US"/>
              <a:pPr>
                <a:defRPr/>
              </a:pPr>
              <a:t>10</a:t>
            </a:fld>
            <a:endParaRPr lang="en-US"/>
          </a:p>
        </p:txBody>
      </p:sp>
      <p:sp>
        <p:nvSpPr>
          <p:cNvPr id="11284" name="Rectangle 2"/>
          <p:cNvSpPr>
            <a:spLocks noGrp="1" noChangeArrowheads="1"/>
          </p:cNvSpPr>
          <p:nvPr>
            <p:ph type="title"/>
          </p:nvPr>
        </p:nvSpPr>
        <p:spPr/>
        <p:txBody>
          <a:bodyPr/>
          <a:lstStyle/>
          <a:p>
            <a:pPr eaLnBrk="1" hangingPunct="1"/>
            <a:r>
              <a:rPr lang="en-US" smtClean="0"/>
              <a:t>Propositional Logic</a:t>
            </a:r>
          </a:p>
        </p:txBody>
      </p:sp>
      <p:sp>
        <p:nvSpPr>
          <p:cNvPr id="11285" name="Rectangle 3"/>
          <p:cNvSpPr>
            <a:spLocks noGrp="1" noChangeArrowheads="1"/>
          </p:cNvSpPr>
          <p:nvPr>
            <p:ph type="body" idx="1"/>
          </p:nvPr>
        </p:nvSpPr>
        <p:spPr>
          <a:xfrm>
            <a:off x="0" y="1196752"/>
            <a:ext cx="9595792" cy="4730750"/>
          </a:xfrm>
        </p:spPr>
        <p:txBody>
          <a:bodyPr/>
          <a:lstStyle/>
          <a:p>
            <a:pPr eaLnBrk="1" hangingPunct="1">
              <a:lnSpc>
                <a:spcPct val="80000"/>
              </a:lnSpc>
            </a:pPr>
            <a:r>
              <a:rPr lang="en-US" dirty="0" smtClean="0"/>
              <a:t>A very simple form of Logics: </a:t>
            </a:r>
            <a:r>
              <a:rPr lang="en-US" b="1" dirty="0" smtClean="0"/>
              <a:t>Propositional</a:t>
            </a:r>
          </a:p>
          <a:p>
            <a:pPr eaLnBrk="1" hangingPunct="1">
              <a:lnSpc>
                <a:spcPct val="80000"/>
              </a:lnSpc>
            </a:pPr>
            <a:endParaRPr lang="en-US" sz="2400" dirty="0" smtClean="0"/>
          </a:p>
          <a:p>
            <a:pPr eaLnBrk="1" hangingPunct="1">
              <a:lnSpc>
                <a:spcPct val="80000"/>
              </a:lnSpc>
              <a:buFontTx/>
              <a:buChar char="•"/>
            </a:pPr>
            <a:r>
              <a:rPr lang="en-US" sz="2400" dirty="0" smtClean="0"/>
              <a:t> The primitive elements are </a:t>
            </a:r>
            <a:r>
              <a:rPr lang="en-US" sz="2400" b="1" dirty="0" smtClean="0"/>
              <a:t>propositions</a:t>
            </a:r>
            <a:r>
              <a:rPr lang="en-US" sz="2400" dirty="0" smtClean="0"/>
              <a:t>:  Boolean variables that can be {</a:t>
            </a:r>
            <a:r>
              <a:rPr lang="en-US" sz="2400" i="1" dirty="0" smtClean="0"/>
              <a:t>true, false</a:t>
            </a:r>
            <a:r>
              <a:rPr lang="en-US" sz="2400" dirty="0" smtClean="0"/>
              <a:t>} </a:t>
            </a:r>
          </a:p>
          <a:p>
            <a:pPr eaLnBrk="1" hangingPunct="1">
              <a:lnSpc>
                <a:spcPct val="80000"/>
              </a:lnSpc>
              <a:buFontTx/>
              <a:buChar char="•"/>
            </a:pPr>
            <a:endParaRPr lang="en-US" sz="2400" dirty="0" smtClean="0"/>
          </a:p>
          <a:p>
            <a:pPr eaLnBrk="1" hangingPunct="1">
              <a:lnSpc>
                <a:spcPct val="80000"/>
              </a:lnSpc>
              <a:buFontTx/>
              <a:buChar char="•"/>
            </a:pPr>
            <a:r>
              <a:rPr lang="en-US" sz="2400" dirty="0" smtClean="0"/>
              <a:t>The goal is to illustrate the basic </a:t>
            </a:r>
            <a:r>
              <a:rPr lang="en-US" sz="2400" dirty="0" smtClean="0"/>
              <a:t>ideas: </a:t>
            </a:r>
            <a:r>
              <a:rPr lang="en-US" sz="2400" dirty="0" smtClean="0">
                <a:solidFill>
                  <a:schemeClr val="accent2"/>
                </a:solidFill>
              </a:rPr>
              <a:t>syntax</a:t>
            </a:r>
            <a:r>
              <a:rPr lang="en-US" sz="2400" dirty="0" smtClean="0"/>
              <a:t>, </a:t>
            </a:r>
            <a:r>
              <a:rPr lang="en-US" sz="2400" dirty="0" smtClean="0">
                <a:solidFill>
                  <a:schemeClr val="accent2"/>
                </a:solidFill>
              </a:rPr>
              <a:t>semantics</a:t>
            </a:r>
            <a:r>
              <a:rPr lang="en-US" sz="2400" dirty="0" smtClean="0"/>
              <a:t>, </a:t>
            </a:r>
            <a:r>
              <a:rPr lang="en-US" sz="2400" dirty="0" smtClean="0">
                <a:solidFill>
                  <a:schemeClr val="accent2"/>
                </a:solidFill>
              </a:rPr>
              <a:t>proof procedure</a:t>
            </a:r>
            <a:endParaRPr lang="en-US" sz="2400" dirty="0" smtClean="0">
              <a:solidFill>
                <a:schemeClr val="accent2"/>
              </a:solidFill>
            </a:endParaRPr>
          </a:p>
          <a:p>
            <a:pPr eaLnBrk="1" hangingPunct="1">
              <a:lnSpc>
                <a:spcPct val="80000"/>
              </a:lnSpc>
              <a:buFontTx/>
              <a:buChar char="•"/>
            </a:pPr>
            <a:endParaRPr lang="en-US" sz="2400" dirty="0" smtClean="0"/>
          </a:p>
          <a:p>
            <a:pPr eaLnBrk="1" hangingPunct="1">
              <a:lnSpc>
                <a:spcPct val="80000"/>
              </a:lnSpc>
              <a:buFontTx/>
              <a:buChar char="•"/>
            </a:pPr>
            <a:r>
              <a:rPr lang="en-US" sz="2400" dirty="0" smtClean="0"/>
              <a:t>This is a starting point for </a:t>
            </a:r>
            <a:r>
              <a:rPr lang="en-US" sz="2400" dirty="0" smtClean="0">
                <a:solidFill>
                  <a:schemeClr val="accent2"/>
                </a:solidFill>
              </a:rPr>
              <a:t>more complex logics</a:t>
            </a:r>
            <a:r>
              <a:rPr lang="en-US" sz="2400" dirty="0" smtClean="0"/>
              <a:t> (e.g., first-order logic) </a:t>
            </a:r>
          </a:p>
          <a:p>
            <a:pPr eaLnBrk="1" hangingPunct="1">
              <a:lnSpc>
                <a:spcPct val="80000"/>
              </a:lnSpc>
              <a:buFontTx/>
              <a:buChar char="•"/>
            </a:pPr>
            <a:endParaRPr lang="en-US" sz="2400" dirty="0" smtClean="0"/>
          </a:p>
          <a:p>
            <a:pPr eaLnBrk="1" hangingPunct="1">
              <a:lnSpc>
                <a:spcPct val="80000"/>
              </a:lnSpc>
              <a:buFontTx/>
              <a:buChar char="•"/>
            </a:pPr>
            <a:endParaRPr lang="en-US" sz="2400" dirty="0" smtClean="0"/>
          </a:p>
          <a:p>
            <a:pPr eaLnBrk="1" hangingPunct="1">
              <a:lnSpc>
                <a:spcPct val="80000"/>
              </a:lnSpc>
              <a:buFontTx/>
              <a:buChar char="•"/>
            </a:pPr>
            <a:r>
              <a:rPr lang="en-US" sz="2400" dirty="0" smtClean="0"/>
              <a:t>Boolean nature can be exploited for efficiency</a:t>
            </a:r>
            <a:r>
              <a:rPr lang="en-US" sz="2400" dirty="0" smtClean="0"/>
              <a:t>. So more complex logics are often mapped in propositional form for inference</a:t>
            </a:r>
            <a:endParaRPr lang="en-US" sz="2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6</a:t>
            </a:r>
            <a:endParaRPr lang="en-US"/>
          </a:p>
        </p:txBody>
      </p:sp>
      <p:sp>
        <p:nvSpPr>
          <p:cNvPr id="6" name="Slide Number Placeholder 5"/>
          <p:cNvSpPr>
            <a:spLocks noGrp="1"/>
          </p:cNvSpPr>
          <p:nvPr>
            <p:ph type="sldNum" sz="quarter" idx="12"/>
          </p:nvPr>
        </p:nvSpPr>
        <p:spPr/>
        <p:txBody>
          <a:bodyPr/>
          <a:lstStyle/>
          <a:p>
            <a:pPr>
              <a:defRPr/>
            </a:pPr>
            <a:r>
              <a:rPr lang="en-US"/>
              <a:t>Slide </a:t>
            </a:r>
            <a:fld id="{167ADE35-D6FA-46F8-A87D-4849F8768F71}" type="slidenum">
              <a:rPr lang="en-US"/>
              <a:pPr>
                <a:defRPr/>
              </a:pPr>
              <a:t>11</a:t>
            </a:fld>
            <a:endParaRPr lang="en-US"/>
          </a:p>
        </p:txBody>
      </p:sp>
      <p:sp>
        <p:nvSpPr>
          <p:cNvPr id="12297" name="Rectangle 2"/>
          <p:cNvSpPr>
            <a:spLocks noGrp="1" noChangeArrowheads="1"/>
          </p:cNvSpPr>
          <p:nvPr>
            <p:ph type="title"/>
          </p:nvPr>
        </p:nvSpPr>
        <p:spPr/>
        <p:txBody>
          <a:bodyPr/>
          <a:lstStyle/>
          <a:p>
            <a:pPr eaLnBrk="1" hangingPunct="1"/>
            <a:r>
              <a:rPr lang="en-US" smtClean="0"/>
              <a:t>Propositional logic: Complete Language</a:t>
            </a:r>
          </a:p>
        </p:txBody>
      </p:sp>
      <p:sp>
        <p:nvSpPr>
          <p:cNvPr id="524291" name="Rectangle 3"/>
          <p:cNvSpPr>
            <a:spLocks noGrp="1" noChangeArrowheads="1"/>
          </p:cNvSpPr>
          <p:nvPr>
            <p:ph type="body" idx="1"/>
          </p:nvPr>
        </p:nvSpPr>
        <p:spPr>
          <a:xfrm>
            <a:off x="-323850" y="1412875"/>
            <a:ext cx="9467850" cy="5184775"/>
          </a:xfrm>
        </p:spPr>
        <p:txBody>
          <a:bodyPr/>
          <a:lstStyle/>
          <a:p>
            <a:pPr eaLnBrk="1" hangingPunct="1">
              <a:lnSpc>
                <a:spcPct val="90000"/>
              </a:lnSpc>
            </a:pPr>
            <a:r>
              <a:rPr lang="en-US" smtClean="0"/>
              <a:t>   The </a:t>
            </a:r>
            <a:r>
              <a:rPr lang="en-US" b="1" smtClean="0"/>
              <a:t>proposition </a:t>
            </a:r>
            <a:r>
              <a:rPr lang="en-US" smtClean="0"/>
              <a:t>symbols p</a:t>
            </a:r>
            <a:r>
              <a:rPr lang="en-US" baseline="-25000" smtClean="0"/>
              <a:t>1</a:t>
            </a:r>
            <a:r>
              <a:rPr lang="en-US" smtClean="0"/>
              <a:t>, p</a:t>
            </a:r>
            <a:r>
              <a:rPr lang="en-US" baseline="-25000" smtClean="0"/>
              <a:t>2</a:t>
            </a:r>
            <a:r>
              <a:rPr lang="en-US" smtClean="0"/>
              <a:t> … etc are sentences</a:t>
            </a:r>
          </a:p>
          <a:p>
            <a:pPr lvl="1" eaLnBrk="1" hangingPunct="1">
              <a:lnSpc>
                <a:spcPct val="90000"/>
              </a:lnSpc>
              <a:spcBef>
                <a:spcPct val="45000"/>
              </a:spcBef>
            </a:pPr>
            <a:r>
              <a:rPr lang="en-US" smtClean="0"/>
              <a:t>If S is a sentence, </a:t>
            </a:r>
            <a:r>
              <a:rPr lang="en-US" b="1" smtClean="0">
                <a:sym typeface="Symbol" pitchFamily="18" charset="2"/>
              </a:rPr>
              <a:t></a:t>
            </a:r>
            <a:r>
              <a:rPr lang="en-US" b="1" smtClean="0"/>
              <a:t>S</a:t>
            </a:r>
            <a:r>
              <a:rPr lang="en-US" smtClean="0"/>
              <a:t> is a sentence </a:t>
            </a:r>
            <a:r>
              <a:rPr lang="en-US" sz="2000" smtClean="0"/>
              <a:t>(</a:t>
            </a:r>
            <a:r>
              <a:rPr lang="en-US" sz="2000" smtClean="0">
                <a:solidFill>
                  <a:schemeClr val="accent2"/>
                </a:solidFill>
              </a:rPr>
              <a:t>negation</a:t>
            </a:r>
            <a:r>
              <a:rPr lang="en-US" sz="2000" smtClean="0"/>
              <a:t>)</a:t>
            </a:r>
          </a:p>
          <a:p>
            <a:pPr lvl="1" eaLnBrk="1" hangingPunct="1">
              <a:lnSpc>
                <a:spcPct val="90000"/>
              </a:lnSpc>
              <a:spcBef>
                <a:spcPct val="45000"/>
              </a:spcBef>
            </a:pPr>
            <a:r>
              <a:rPr lang="en-US" smtClean="0"/>
              <a:t>If S</a:t>
            </a:r>
            <a:r>
              <a:rPr lang="en-US" baseline="-25000" smtClean="0"/>
              <a:t>1</a:t>
            </a:r>
            <a:r>
              <a:rPr lang="en-US" smtClean="0"/>
              <a:t> and S</a:t>
            </a:r>
            <a:r>
              <a:rPr lang="en-US" baseline="-25000" smtClean="0"/>
              <a:t>2</a:t>
            </a:r>
            <a:r>
              <a:rPr lang="en-US" smtClean="0"/>
              <a:t> are sentences, </a:t>
            </a:r>
            <a:r>
              <a:rPr lang="en-US" b="1" smtClean="0"/>
              <a:t>S</a:t>
            </a:r>
            <a:r>
              <a:rPr lang="en-US" b="1" baseline="-25000" smtClean="0"/>
              <a:t>1</a:t>
            </a:r>
            <a:r>
              <a:rPr lang="en-US" b="1" smtClean="0"/>
              <a:t> </a:t>
            </a:r>
            <a:r>
              <a:rPr lang="en-US" b="1" smtClean="0">
                <a:sym typeface="Symbol" pitchFamily="18" charset="2"/>
              </a:rPr>
              <a:t></a:t>
            </a:r>
            <a:r>
              <a:rPr lang="en-US" b="1" smtClean="0"/>
              <a:t> S</a:t>
            </a:r>
            <a:r>
              <a:rPr lang="en-US" b="1" baseline="-25000" smtClean="0"/>
              <a:t>2</a:t>
            </a:r>
            <a:r>
              <a:rPr lang="en-US" smtClean="0"/>
              <a:t> is a sentence </a:t>
            </a:r>
            <a:r>
              <a:rPr lang="en-US" sz="2000" smtClean="0"/>
              <a:t>(</a:t>
            </a:r>
            <a:r>
              <a:rPr lang="en-US" sz="2000" smtClean="0">
                <a:solidFill>
                  <a:schemeClr val="accent2"/>
                </a:solidFill>
              </a:rPr>
              <a:t>conjunction</a:t>
            </a:r>
            <a:r>
              <a:rPr lang="en-US" sz="2000" smtClean="0"/>
              <a:t>)</a:t>
            </a:r>
          </a:p>
          <a:p>
            <a:pPr lvl="1" eaLnBrk="1" hangingPunct="1">
              <a:lnSpc>
                <a:spcPct val="90000"/>
              </a:lnSpc>
              <a:spcBef>
                <a:spcPct val="45000"/>
              </a:spcBef>
            </a:pPr>
            <a:r>
              <a:rPr lang="en-US" smtClean="0"/>
              <a:t>If S</a:t>
            </a:r>
            <a:r>
              <a:rPr lang="en-US" baseline="-25000" smtClean="0"/>
              <a:t>1</a:t>
            </a:r>
            <a:r>
              <a:rPr lang="en-US" smtClean="0"/>
              <a:t> and S</a:t>
            </a:r>
            <a:r>
              <a:rPr lang="en-US" baseline="-25000" smtClean="0"/>
              <a:t>2</a:t>
            </a:r>
            <a:r>
              <a:rPr lang="en-US" smtClean="0"/>
              <a:t> are sentences, </a:t>
            </a:r>
            <a:r>
              <a:rPr lang="en-US" b="1" smtClean="0"/>
              <a:t>S</a:t>
            </a:r>
            <a:r>
              <a:rPr lang="en-US" b="1" baseline="-25000" smtClean="0"/>
              <a:t>1</a:t>
            </a:r>
            <a:r>
              <a:rPr lang="en-US" b="1" smtClean="0"/>
              <a:t> </a:t>
            </a:r>
            <a:r>
              <a:rPr lang="en-US" b="1" smtClean="0">
                <a:sym typeface="Symbol" pitchFamily="18" charset="2"/>
              </a:rPr>
              <a:t></a:t>
            </a:r>
            <a:r>
              <a:rPr lang="en-US" b="1" smtClean="0"/>
              <a:t> S</a:t>
            </a:r>
            <a:r>
              <a:rPr lang="en-US" b="1" baseline="-25000" smtClean="0"/>
              <a:t>2</a:t>
            </a:r>
            <a:r>
              <a:rPr lang="en-US" smtClean="0"/>
              <a:t> is a sentence </a:t>
            </a:r>
            <a:r>
              <a:rPr lang="en-US" sz="2000" smtClean="0"/>
              <a:t>(</a:t>
            </a:r>
            <a:r>
              <a:rPr lang="en-US" sz="2000" smtClean="0">
                <a:solidFill>
                  <a:schemeClr val="accent2"/>
                </a:solidFill>
              </a:rPr>
              <a:t>disjunction</a:t>
            </a:r>
            <a:r>
              <a:rPr lang="en-US" sz="2000" smtClean="0"/>
              <a:t>)</a:t>
            </a:r>
          </a:p>
          <a:p>
            <a:pPr lvl="1" eaLnBrk="1" hangingPunct="1">
              <a:lnSpc>
                <a:spcPct val="90000"/>
              </a:lnSpc>
              <a:spcBef>
                <a:spcPct val="45000"/>
              </a:spcBef>
            </a:pPr>
            <a:r>
              <a:rPr lang="en-US" smtClean="0"/>
              <a:t>If S</a:t>
            </a:r>
            <a:r>
              <a:rPr lang="en-US" baseline="-25000" smtClean="0"/>
              <a:t>1</a:t>
            </a:r>
            <a:r>
              <a:rPr lang="en-US" smtClean="0"/>
              <a:t> and S</a:t>
            </a:r>
            <a:r>
              <a:rPr lang="en-US" baseline="-25000" smtClean="0"/>
              <a:t>2</a:t>
            </a:r>
            <a:r>
              <a:rPr lang="en-US" smtClean="0"/>
              <a:t> are sentences, </a:t>
            </a:r>
            <a:r>
              <a:rPr lang="en-US" b="1" smtClean="0"/>
              <a:t>S</a:t>
            </a:r>
            <a:r>
              <a:rPr lang="en-US" b="1" baseline="-25000" smtClean="0"/>
              <a:t>1</a:t>
            </a:r>
            <a:r>
              <a:rPr lang="en-US" b="1" smtClean="0"/>
              <a:t> </a:t>
            </a:r>
            <a:r>
              <a:rPr lang="en-US" b="1" smtClean="0">
                <a:sym typeface="Symbol" pitchFamily="18" charset="2"/>
              </a:rPr>
              <a:t></a:t>
            </a:r>
            <a:r>
              <a:rPr lang="en-US" b="1" smtClean="0"/>
              <a:t> S</a:t>
            </a:r>
            <a:r>
              <a:rPr lang="en-US" b="1" baseline="-25000" smtClean="0"/>
              <a:t>2</a:t>
            </a:r>
            <a:r>
              <a:rPr lang="en-US" smtClean="0"/>
              <a:t> is a sentence </a:t>
            </a:r>
            <a:r>
              <a:rPr lang="en-US" sz="2000" smtClean="0"/>
              <a:t>(</a:t>
            </a:r>
            <a:r>
              <a:rPr lang="en-US" sz="2000" smtClean="0">
                <a:solidFill>
                  <a:schemeClr val="accent2"/>
                </a:solidFill>
              </a:rPr>
              <a:t>implication</a:t>
            </a:r>
            <a:r>
              <a:rPr lang="en-US" sz="2000" smtClean="0"/>
              <a:t>)</a:t>
            </a:r>
          </a:p>
          <a:p>
            <a:pPr lvl="1" eaLnBrk="1" hangingPunct="1">
              <a:lnSpc>
                <a:spcPct val="90000"/>
              </a:lnSpc>
              <a:spcBef>
                <a:spcPct val="45000"/>
              </a:spcBef>
            </a:pPr>
            <a:r>
              <a:rPr lang="en-US" smtClean="0"/>
              <a:t>If S</a:t>
            </a:r>
            <a:r>
              <a:rPr lang="en-US" baseline="-25000" smtClean="0"/>
              <a:t>1</a:t>
            </a:r>
            <a:r>
              <a:rPr lang="en-US" smtClean="0"/>
              <a:t> and S</a:t>
            </a:r>
            <a:r>
              <a:rPr lang="en-US" baseline="-25000" smtClean="0"/>
              <a:t>2</a:t>
            </a:r>
            <a:r>
              <a:rPr lang="en-US" smtClean="0"/>
              <a:t> are sentences, </a:t>
            </a:r>
            <a:r>
              <a:rPr lang="en-US" b="1" smtClean="0"/>
              <a:t>S</a:t>
            </a:r>
            <a:r>
              <a:rPr lang="en-US" b="1" baseline="-25000" smtClean="0"/>
              <a:t>1</a:t>
            </a:r>
            <a:r>
              <a:rPr lang="en-US" b="1" smtClean="0"/>
              <a:t> </a:t>
            </a:r>
            <a:r>
              <a:rPr lang="en-US" b="1" smtClean="0">
                <a:sym typeface="Symbol" pitchFamily="18" charset="2"/>
              </a:rPr>
              <a:t></a:t>
            </a:r>
            <a:r>
              <a:rPr lang="en-US" b="1" smtClean="0"/>
              <a:t> S</a:t>
            </a:r>
            <a:r>
              <a:rPr lang="en-US" b="1" baseline="-25000" smtClean="0"/>
              <a:t>2</a:t>
            </a:r>
            <a:r>
              <a:rPr lang="en-US" smtClean="0"/>
              <a:t> is a sentence </a:t>
            </a:r>
            <a:r>
              <a:rPr lang="en-US" sz="2000" smtClean="0"/>
              <a:t>(</a:t>
            </a:r>
            <a:r>
              <a:rPr lang="en-US" sz="2000" smtClean="0">
                <a:solidFill>
                  <a:schemeClr val="accent2"/>
                </a:solidFill>
              </a:rPr>
              <a:t>biconditional</a:t>
            </a:r>
            <a:r>
              <a:rPr lang="en-US" sz="200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429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429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429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429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429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inkTgt spid="_x0000_s6328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t>CPSC 502, Lecture 6</a:t>
            </a:r>
            <a:endParaRPr lang="en-US"/>
          </a:p>
        </p:txBody>
      </p:sp>
      <p:sp>
        <p:nvSpPr>
          <p:cNvPr id="8" name="Slide Number Placeholder 5"/>
          <p:cNvSpPr>
            <a:spLocks noGrp="1"/>
          </p:cNvSpPr>
          <p:nvPr>
            <p:ph type="sldNum" sz="quarter" idx="12"/>
          </p:nvPr>
        </p:nvSpPr>
        <p:spPr/>
        <p:txBody>
          <a:bodyPr/>
          <a:lstStyle/>
          <a:p>
            <a:pPr>
              <a:defRPr/>
            </a:pPr>
            <a:r>
              <a:rPr lang="en-US"/>
              <a:t>Slide </a:t>
            </a:r>
            <a:fld id="{FFFE30D0-5C38-4FC6-B0BB-E752C624A0FB}" type="slidenum">
              <a:rPr lang="en-US"/>
              <a:pPr>
                <a:defRPr/>
              </a:pPr>
              <a:t>12</a:t>
            </a:fld>
            <a:endParaRPr lang="en-US"/>
          </a:p>
        </p:txBody>
      </p:sp>
      <p:sp>
        <p:nvSpPr>
          <p:cNvPr id="15373" name="Rectangle 2"/>
          <p:cNvSpPr>
            <a:spLocks noGrp="1" noChangeArrowheads="1"/>
          </p:cNvSpPr>
          <p:nvPr>
            <p:ph type="title"/>
          </p:nvPr>
        </p:nvSpPr>
        <p:spPr/>
        <p:txBody>
          <a:bodyPr/>
          <a:lstStyle/>
          <a:p>
            <a:pPr eaLnBrk="1" hangingPunct="1"/>
            <a:r>
              <a:rPr lang="en-US" smtClean="0"/>
              <a:t>Electrical Environment</a:t>
            </a:r>
          </a:p>
        </p:txBody>
      </p:sp>
      <p:graphicFrame>
        <p:nvGraphicFramePr>
          <p:cNvPr id="15362" name="Object 3"/>
          <p:cNvGraphicFramePr>
            <a:graphicFrameLocks noChangeAspect="1"/>
          </p:cNvGraphicFramePr>
          <p:nvPr>
            <p:ph idx="1"/>
          </p:nvPr>
        </p:nvGraphicFramePr>
        <p:xfrm>
          <a:off x="1116013" y="815975"/>
          <a:ext cx="7056437" cy="5473700"/>
        </p:xfrm>
        <a:graphic>
          <a:graphicData uri="http://schemas.openxmlformats.org/presentationml/2006/ole">
            <p:oleObj spid="_x0000_s635906" name="Acrobat Document" r:id="rId4" imgW="4200000" imgH="3258005" progId="AcroExch.Document.7">
              <p:embed/>
            </p:oleObj>
          </a:graphicData>
        </a:graphic>
      </p:graphicFrame>
      <p:sp>
        <p:nvSpPr>
          <p:cNvPr id="15374" name="Text Box 4"/>
          <p:cNvSpPr txBox="1">
            <a:spLocks noChangeArrowheads="1"/>
          </p:cNvSpPr>
          <p:nvPr/>
        </p:nvSpPr>
        <p:spPr bwMode="auto">
          <a:xfrm>
            <a:off x="6948488" y="3068638"/>
            <a:ext cx="565150" cy="366712"/>
          </a:xfrm>
          <a:prstGeom prst="rect">
            <a:avLst/>
          </a:prstGeom>
          <a:noFill/>
          <a:ln w="9525" algn="ctr">
            <a:noFill/>
            <a:miter lim="800000"/>
            <a:headEnd/>
            <a:tailEnd/>
          </a:ln>
        </p:spPr>
        <p:txBody>
          <a:bodyPr wrap="none">
            <a:spAutoFit/>
          </a:bodyPr>
          <a:lstStyle/>
          <a:p>
            <a:r>
              <a:rPr lang="en-US" sz="1800">
                <a:latin typeface="Helvetica" pitchFamily="34" charset="0"/>
              </a:rPr>
              <a:t>/ up</a:t>
            </a:r>
          </a:p>
        </p:txBody>
      </p:sp>
      <p:sp>
        <p:nvSpPr>
          <p:cNvPr id="15375" name="Text Box 5"/>
          <p:cNvSpPr txBox="1">
            <a:spLocks noChangeArrowheads="1"/>
          </p:cNvSpPr>
          <p:nvPr/>
        </p:nvSpPr>
        <p:spPr bwMode="auto">
          <a:xfrm>
            <a:off x="7019925" y="2492375"/>
            <a:ext cx="792163" cy="366713"/>
          </a:xfrm>
          <a:prstGeom prst="rect">
            <a:avLst/>
          </a:prstGeom>
          <a:noFill/>
          <a:ln w="9525" algn="ctr">
            <a:noFill/>
            <a:miter lim="800000"/>
            <a:headEnd/>
            <a:tailEnd/>
          </a:ln>
        </p:spPr>
        <p:txBody>
          <a:bodyPr wrap="none">
            <a:spAutoFit/>
          </a:bodyPr>
          <a:lstStyle/>
          <a:p>
            <a:r>
              <a:rPr lang="en-US" sz="1800">
                <a:latin typeface="Helvetica" pitchFamily="34" charset="0"/>
              </a:rPr>
              <a:t>/down</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6</a:t>
            </a:r>
            <a:endParaRPr lang="en-US"/>
          </a:p>
        </p:txBody>
      </p:sp>
      <p:sp>
        <p:nvSpPr>
          <p:cNvPr id="6" name="Slide Number Placeholder 5"/>
          <p:cNvSpPr>
            <a:spLocks noGrp="1"/>
          </p:cNvSpPr>
          <p:nvPr>
            <p:ph type="sldNum" sz="quarter" idx="12"/>
          </p:nvPr>
        </p:nvSpPr>
        <p:spPr/>
        <p:txBody>
          <a:bodyPr/>
          <a:lstStyle/>
          <a:p>
            <a:pPr>
              <a:defRPr/>
            </a:pPr>
            <a:r>
              <a:rPr lang="en-US"/>
              <a:t>Slide </a:t>
            </a:r>
            <a:fld id="{A0C710BF-9588-4D02-88F1-06FB009114EA}" type="slidenum">
              <a:rPr lang="en-US"/>
              <a:pPr>
                <a:defRPr/>
              </a:pPr>
              <a:t>13</a:t>
            </a:fld>
            <a:endParaRPr lang="en-US"/>
          </a:p>
        </p:txBody>
      </p:sp>
      <p:sp>
        <p:nvSpPr>
          <p:cNvPr id="25604" name="Rectangle 2"/>
          <p:cNvSpPr>
            <a:spLocks noGrp="1" noChangeArrowheads="1"/>
          </p:cNvSpPr>
          <p:nvPr>
            <p:ph type="title"/>
          </p:nvPr>
        </p:nvSpPr>
        <p:spPr/>
        <p:txBody>
          <a:bodyPr/>
          <a:lstStyle/>
          <a:p>
            <a:pPr eaLnBrk="1" hangingPunct="1"/>
            <a:r>
              <a:rPr lang="en-US" dirty="0" smtClean="0"/>
              <a:t>Propositional Definite </a:t>
            </a:r>
            <a:r>
              <a:rPr lang="en-US" dirty="0" smtClean="0"/>
              <a:t>Clauses Logic</a:t>
            </a:r>
            <a:endParaRPr lang="en-US" dirty="0" smtClean="0"/>
          </a:p>
        </p:txBody>
      </p:sp>
      <p:sp>
        <p:nvSpPr>
          <p:cNvPr id="500739" name="Rectangle 3"/>
          <p:cNvSpPr>
            <a:spLocks noGrp="1" noChangeArrowheads="1"/>
          </p:cNvSpPr>
          <p:nvPr>
            <p:ph type="body" idx="1"/>
          </p:nvPr>
        </p:nvSpPr>
        <p:spPr>
          <a:xfrm>
            <a:off x="304800" y="908050"/>
            <a:ext cx="8839200" cy="5378470"/>
          </a:xfrm>
        </p:spPr>
        <p:txBody>
          <a:bodyPr/>
          <a:lstStyle/>
          <a:p>
            <a:pPr eaLnBrk="1" hangingPunct="1">
              <a:lnSpc>
                <a:spcPct val="80000"/>
              </a:lnSpc>
              <a:buFontTx/>
              <a:buChar char="•"/>
            </a:pPr>
            <a:r>
              <a:rPr lang="en-US" sz="3200" b="1" dirty="0" smtClean="0">
                <a:solidFill>
                  <a:schemeClr val="accent2"/>
                </a:solidFill>
              </a:rPr>
              <a:t>Propositional Definite Clauses:</a:t>
            </a:r>
            <a:r>
              <a:rPr lang="en-US" dirty="0" smtClean="0"/>
              <a:t> our first logical representation and reasoning system.</a:t>
            </a:r>
          </a:p>
          <a:p>
            <a:pPr eaLnBrk="1" hangingPunct="1">
              <a:lnSpc>
                <a:spcPct val="80000"/>
              </a:lnSpc>
            </a:pPr>
            <a:r>
              <a:rPr lang="en-US" dirty="0" smtClean="0"/>
              <a:t>(very simple!)</a:t>
            </a:r>
          </a:p>
          <a:p>
            <a:pPr eaLnBrk="1" hangingPunct="1">
              <a:lnSpc>
                <a:spcPct val="80000"/>
              </a:lnSpc>
              <a:buFontTx/>
              <a:buChar char="•"/>
            </a:pPr>
            <a:endParaRPr lang="en-US" dirty="0" smtClean="0"/>
          </a:p>
          <a:p>
            <a:pPr eaLnBrk="1" hangingPunct="1">
              <a:lnSpc>
                <a:spcPct val="80000"/>
              </a:lnSpc>
              <a:buFontTx/>
              <a:buChar char="•"/>
            </a:pPr>
            <a:r>
              <a:rPr lang="en-US" dirty="0" smtClean="0"/>
              <a:t>Only two kinds of statements:</a:t>
            </a:r>
          </a:p>
          <a:p>
            <a:pPr lvl="1" eaLnBrk="1" hangingPunct="1">
              <a:lnSpc>
                <a:spcPct val="80000"/>
              </a:lnSpc>
            </a:pPr>
            <a:r>
              <a:rPr lang="en-US" dirty="0" smtClean="0"/>
              <a:t>that </a:t>
            </a:r>
            <a:r>
              <a:rPr lang="en-US" b="1" dirty="0" smtClean="0"/>
              <a:t>a proposition is true</a:t>
            </a:r>
          </a:p>
          <a:p>
            <a:pPr lvl="1" eaLnBrk="1" hangingPunct="1">
              <a:lnSpc>
                <a:spcPct val="80000"/>
              </a:lnSpc>
            </a:pPr>
            <a:r>
              <a:rPr lang="en-US" dirty="0" smtClean="0"/>
              <a:t>that </a:t>
            </a:r>
            <a:r>
              <a:rPr lang="en-US" b="1" dirty="0" smtClean="0"/>
              <a:t>a proposition is true if one or more other propositions are true</a:t>
            </a:r>
          </a:p>
          <a:p>
            <a:pPr lvl="1" eaLnBrk="1" hangingPunct="1">
              <a:lnSpc>
                <a:spcPct val="80000"/>
              </a:lnSpc>
            </a:pPr>
            <a:endParaRPr lang="en-US" sz="1800" dirty="0" smtClean="0"/>
          </a:p>
          <a:p>
            <a:pPr eaLnBrk="1" hangingPunct="1">
              <a:lnSpc>
                <a:spcPct val="80000"/>
              </a:lnSpc>
              <a:buFontTx/>
              <a:buChar char="•"/>
            </a:pPr>
            <a:r>
              <a:rPr lang="en-US" dirty="0" smtClean="0"/>
              <a:t>Why still useful?</a:t>
            </a:r>
          </a:p>
          <a:p>
            <a:pPr lvl="1" eaLnBrk="1" hangingPunct="1">
              <a:lnSpc>
                <a:spcPct val="80000"/>
              </a:lnSpc>
            </a:pPr>
            <a:r>
              <a:rPr lang="en-US" dirty="0" smtClean="0">
                <a:solidFill>
                  <a:schemeClr val="accent2"/>
                </a:solidFill>
              </a:rPr>
              <a:t>Adequate in many domains</a:t>
            </a:r>
            <a:r>
              <a:rPr lang="en-US" dirty="0" smtClean="0"/>
              <a:t> (with some adjustments)</a:t>
            </a:r>
          </a:p>
          <a:p>
            <a:pPr lvl="1" eaLnBrk="1" hangingPunct="1">
              <a:lnSpc>
                <a:spcPct val="80000"/>
              </a:lnSpc>
            </a:pPr>
            <a:r>
              <a:rPr lang="en-US" dirty="0" smtClean="0"/>
              <a:t>Reasoning steps </a:t>
            </a:r>
            <a:r>
              <a:rPr lang="en-US" dirty="0" smtClean="0">
                <a:solidFill>
                  <a:schemeClr val="accent2"/>
                </a:solidFill>
              </a:rPr>
              <a:t>easy to follow by humans</a:t>
            </a:r>
          </a:p>
          <a:p>
            <a:pPr lvl="1" eaLnBrk="1" hangingPunct="1">
              <a:lnSpc>
                <a:spcPct val="80000"/>
              </a:lnSpc>
            </a:pPr>
            <a:r>
              <a:rPr lang="en-US" dirty="0" smtClean="0">
                <a:solidFill>
                  <a:schemeClr val="accent2"/>
                </a:solidFill>
              </a:rPr>
              <a:t>Inference linear</a:t>
            </a:r>
            <a:r>
              <a:rPr lang="en-US" dirty="0" smtClean="0"/>
              <a:t> in size of your set of statements</a:t>
            </a:r>
          </a:p>
          <a:p>
            <a:pPr lvl="1" eaLnBrk="1" hangingPunct="1">
              <a:lnSpc>
                <a:spcPct val="80000"/>
              </a:lnSpc>
            </a:pPr>
            <a:r>
              <a:rPr lang="en-US" dirty="0" smtClean="0"/>
              <a:t>Similar formalisms used in </a:t>
            </a:r>
            <a:r>
              <a:rPr lang="en-US" dirty="0" smtClean="0">
                <a:solidFill>
                  <a:schemeClr val="accent2"/>
                </a:solidFill>
              </a:rPr>
              <a:t>cognitive architectures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073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073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073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0739">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0739">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0739">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0739">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073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smtClean="0"/>
              <a:t>CPSC 502, Lecture 6</a:t>
            </a:r>
            <a:endParaRPr lang="en-US"/>
          </a:p>
        </p:txBody>
      </p:sp>
      <p:sp>
        <p:nvSpPr>
          <p:cNvPr id="9" name="Slide Number Placeholder 5"/>
          <p:cNvSpPr>
            <a:spLocks noGrp="1"/>
          </p:cNvSpPr>
          <p:nvPr>
            <p:ph type="sldNum" sz="quarter" idx="12"/>
          </p:nvPr>
        </p:nvSpPr>
        <p:spPr/>
        <p:txBody>
          <a:bodyPr/>
          <a:lstStyle/>
          <a:p>
            <a:pPr>
              <a:defRPr/>
            </a:pPr>
            <a:r>
              <a:rPr lang="en-US"/>
              <a:t>Slide </a:t>
            </a:r>
            <a:fld id="{09978708-FCD2-4E49-87EB-0BAF78CC3A25}" type="slidenum">
              <a:rPr lang="en-US"/>
              <a:pPr>
                <a:defRPr/>
              </a:pPr>
              <a:t>14</a:t>
            </a:fld>
            <a:endParaRPr lang="en-US"/>
          </a:p>
        </p:txBody>
      </p:sp>
      <p:sp>
        <p:nvSpPr>
          <p:cNvPr id="16411" name="Rectangle 2"/>
          <p:cNvSpPr>
            <a:spLocks noGrp="1" noChangeArrowheads="1"/>
          </p:cNvSpPr>
          <p:nvPr>
            <p:ph type="title"/>
          </p:nvPr>
        </p:nvSpPr>
        <p:spPr/>
        <p:txBody>
          <a:bodyPr/>
          <a:lstStyle/>
          <a:p>
            <a:pPr eaLnBrk="1" hangingPunct="1"/>
            <a:r>
              <a:rPr lang="en-US" smtClean="0"/>
              <a:t>Propositional Definite Clauses: Syntax</a:t>
            </a:r>
          </a:p>
        </p:txBody>
      </p:sp>
      <p:sp>
        <p:nvSpPr>
          <p:cNvPr id="503812" name="Rectangle 4"/>
          <p:cNvSpPr>
            <a:spLocks noChangeArrowheads="1"/>
          </p:cNvSpPr>
          <p:nvPr/>
        </p:nvSpPr>
        <p:spPr bwMode="auto">
          <a:xfrm>
            <a:off x="179388" y="836613"/>
            <a:ext cx="8785225" cy="1008062"/>
          </a:xfrm>
          <a:prstGeom prst="rect">
            <a:avLst/>
          </a:prstGeom>
          <a:solidFill>
            <a:schemeClr val="accent5">
              <a:lumMod val="20000"/>
              <a:lumOff val="80000"/>
            </a:schemeClr>
          </a:solidFill>
          <a:ln w="12700">
            <a:solidFill>
              <a:schemeClr val="tx1"/>
            </a:solidFill>
            <a:miter lim="800000"/>
            <a:headEnd/>
            <a:tailEnd/>
          </a:ln>
          <a:effectLst/>
        </p:spPr>
        <p:txBody>
          <a:bodyPr/>
          <a:lstStyle/>
          <a:p>
            <a:pPr marL="381000" indent="-381000">
              <a:spcBef>
                <a:spcPct val="20000"/>
              </a:spcBef>
              <a:defRPr/>
            </a:pPr>
            <a:r>
              <a:rPr lang="en-US" sz="2400" b="1" dirty="0">
                <a:latin typeface="Arial Unicode MS" pitchFamily="34" charset="-128"/>
              </a:rPr>
              <a:t>Definition (atom)</a:t>
            </a:r>
          </a:p>
          <a:p>
            <a:pPr marL="381000" indent="-381000">
              <a:spcBef>
                <a:spcPct val="20000"/>
              </a:spcBef>
              <a:defRPr/>
            </a:pPr>
            <a:r>
              <a:rPr lang="en-US" sz="2400" dirty="0">
                <a:latin typeface="Arial Unicode MS" pitchFamily="34" charset="-128"/>
              </a:rPr>
              <a:t>An </a:t>
            </a:r>
            <a:r>
              <a:rPr lang="en-US" sz="2400" b="1" dirty="0">
                <a:solidFill>
                  <a:schemeClr val="accent6"/>
                </a:solidFill>
                <a:latin typeface="Arial Unicode MS" pitchFamily="34" charset="-128"/>
              </a:rPr>
              <a:t>atom</a:t>
            </a:r>
            <a:r>
              <a:rPr lang="en-US" sz="2400" dirty="0">
                <a:latin typeface="Arial Unicode MS" pitchFamily="34" charset="-128"/>
              </a:rPr>
              <a:t> is a symbol starting with a lower case letter</a:t>
            </a:r>
            <a:endParaRPr lang="en-US" sz="2400" b="1" dirty="0">
              <a:latin typeface="Arial Unicode MS" pitchFamily="34" charset="-128"/>
            </a:endParaRPr>
          </a:p>
        </p:txBody>
      </p:sp>
      <p:sp>
        <p:nvSpPr>
          <p:cNvPr id="503813" name="Rectangle 5"/>
          <p:cNvSpPr>
            <a:spLocks noChangeArrowheads="1"/>
          </p:cNvSpPr>
          <p:nvPr/>
        </p:nvSpPr>
        <p:spPr bwMode="auto">
          <a:xfrm>
            <a:off x="179388" y="2060575"/>
            <a:ext cx="8785225" cy="1439863"/>
          </a:xfrm>
          <a:prstGeom prst="rect">
            <a:avLst/>
          </a:prstGeom>
          <a:solidFill>
            <a:schemeClr val="accent5">
              <a:lumMod val="20000"/>
              <a:lumOff val="80000"/>
            </a:schemeClr>
          </a:solidFill>
          <a:ln w="12700">
            <a:solidFill>
              <a:schemeClr val="tx1"/>
            </a:solidFill>
            <a:miter lim="800000"/>
            <a:headEnd/>
            <a:tailEnd/>
          </a:ln>
          <a:effectLst/>
        </p:spPr>
        <p:txBody>
          <a:bodyPr/>
          <a:lstStyle/>
          <a:p>
            <a:pPr marL="381000" indent="-381000">
              <a:spcBef>
                <a:spcPct val="20000"/>
              </a:spcBef>
              <a:defRPr/>
            </a:pPr>
            <a:r>
              <a:rPr lang="en-US" sz="2400" b="1" dirty="0">
                <a:latin typeface="Arial Unicode MS" pitchFamily="34" charset="-128"/>
              </a:rPr>
              <a:t>Definition (body)</a:t>
            </a:r>
          </a:p>
          <a:p>
            <a:pPr marL="381000" indent="-381000">
              <a:spcBef>
                <a:spcPct val="20000"/>
              </a:spcBef>
              <a:defRPr/>
            </a:pPr>
            <a:r>
              <a:rPr lang="en-US" sz="2400" dirty="0">
                <a:latin typeface="Arial Unicode MS" pitchFamily="34" charset="-128"/>
              </a:rPr>
              <a:t>A </a:t>
            </a:r>
            <a:r>
              <a:rPr lang="en-US" sz="2400" b="1" dirty="0">
                <a:solidFill>
                  <a:schemeClr val="accent6"/>
                </a:solidFill>
                <a:latin typeface="Arial Unicode MS" pitchFamily="34" charset="-128"/>
              </a:rPr>
              <a:t>body</a:t>
            </a:r>
            <a:r>
              <a:rPr lang="en-US" sz="2400" dirty="0">
                <a:latin typeface="Arial Unicode MS" pitchFamily="34" charset="-128"/>
              </a:rPr>
              <a:t> is an atom or is of the form </a:t>
            </a:r>
            <a:r>
              <a:rPr lang="en-US" sz="2400" i="1" dirty="0">
                <a:latin typeface="Arial Unicode MS" pitchFamily="34" charset="-128"/>
              </a:rPr>
              <a:t>b</a:t>
            </a:r>
            <a:r>
              <a:rPr lang="en-US" sz="2400" i="1" baseline="-25000" dirty="0">
                <a:latin typeface="Arial Unicode MS" pitchFamily="34" charset="-128"/>
              </a:rPr>
              <a:t>1</a:t>
            </a:r>
            <a:r>
              <a:rPr lang="en-US" sz="2400" dirty="0">
                <a:latin typeface="Arial Unicode MS" pitchFamily="34" charset="-128"/>
              </a:rPr>
              <a:t> </a:t>
            </a:r>
            <a:r>
              <a:rPr lang="en-US" sz="2400" dirty="0">
                <a:latin typeface="Arial Unicode MS" pitchFamily="34" charset="-128"/>
                <a:ea typeface="Arial Unicode MS" pitchFamily="34" charset="-128"/>
                <a:cs typeface="Arial Unicode MS" pitchFamily="34" charset="-128"/>
              </a:rPr>
              <a:t>∧</a:t>
            </a:r>
            <a:r>
              <a:rPr lang="en-US" sz="2400" dirty="0">
                <a:latin typeface="Arial Unicode MS" pitchFamily="34" charset="-128"/>
              </a:rPr>
              <a:t> </a:t>
            </a:r>
            <a:r>
              <a:rPr lang="en-US" sz="2400" i="1" dirty="0">
                <a:latin typeface="Arial Unicode MS" pitchFamily="34" charset="-128"/>
              </a:rPr>
              <a:t>b</a:t>
            </a:r>
            <a:r>
              <a:rPr lang="en-US" sz="2400" i="1" baseline="-25000" dirty="0">
                <a:latin typeface="Arial Unicode MS" pitchFamily="34" charset="-128"/>
              </a:rPr>
              <a:t>2</a:t>
            </a:r>
            <a:r>
              <a:rPr lang="en-US" sz="2400" dirty="0">
                <a:latin typeface="Arial Unicode MS" pitchFamily="34" charset="-128"/>
              </a:rPr>
              <a:t>  where </a:t>
            </a:r>
            <a:r>
              <a:rPr lang="en-US" sz="2400" i="1" dirty="0">
                <a:latin typeface="Arial Unicode MS" pitchFamily="34" charset="-128"/>
              </a:rPr>
              <a:t>b</a:t>
            </a:r>
            <a:r>
              <a:rPr lang="en-US" sz="2400" i="1" baseline="-25000" dirty="0">
                <a:latin typeface="Arial Unicode MS" pitchFamily="34" charset="-128"/>
              </a:rPr>
              <a:t>1</a:t>
            </a:r>
          </a:p>
          <a:p>
            <a:pPr marL="381000" indent="-381000">
              <a:spcBef>
                <a:spcPct val="20000"/>
              </a:spcBef>
              <a:defRPr/>
            </a:pPr>
            <a:r>
              <a:rPr lang="en-US" sz="2400" dirty="0">
                <a:latin typeface="Arial Unicode MS" pitchFamily="34" charset="-128"/>
              </a:rPr>
              <a:t>  and </a:t>
            </a:r>
            <a:r>
              <a:rPr lang="en-US" sz="2400" i="1" dirty="0">
                <a:latin typeface="Arial Unicode MS" pitchFamily="34" charset="-128"/>
              </a:rPr>
              <a:t>b</a:t>
            </a:r>
            <a:r>
              <a:rPr lang="en-US" sz="2400" i="1" baseline="-25000" dirty="0">
                <a:latin typeface="Arial Unicode MS" pitchFamily="34" charset="-128"/>
              </a:rPr>
              <a:t>2</a:t>
            </a:r>
            <a:r>
              <a:rPr lang="en-US" sz="2400" dirty="0">
                <a:latin typeface="Arial Unicode MS" pitchFamily="34" charset="-128"/>
              </a:rPr>
              <a:t>  are bodies.</a:t>
            </a:r>
            <a:endParaRPr lang="en-US" sz="2400" b="1" dirty="0">
              <a:latin typeface="Arial Unicode MS" pitchFamily="34" charset="-128"/>
            </a:endParaRPr>
          </a:p>
        </p:txBody>
      </p:sp>
      <p:sp>
        <p:nvSpPr>
          <p:cNvPr id="503814" name="Rectangle 6"/>
          <p:cNvSpPr>
            <a:spLocks noChangeArrowheads="1"/>
          </p:cNvSpPr>
          <p:nvPr/>
        </p:nvSpPr>
        <p:spPr bwMode="auto">
          <a:xfrm>
            <a:off x="179388" y="3716338"/>
            <a:ext cx="8785225" cy="1223962"/>
          </a:xfrm>
          <a:prstGeom prst="rect">
            <a:avLst/>
          </a:prstGeom>
          <a:solidFill>
            <a:schemeClr val="accent5">
              <a:lumMod val="20000"/>
              <a:lumOff val="80000"/>
            </a:schemeClr>
          </a:solidFill>
          <a:ln w="12700">
            <a:solidFill>
              <a:schemeClr val="tx1"/>
            </a:solidFill>
            <a:miter lim="800000"/>
            <a:headEnd/>
            <a:tailEnd/>
          </a:ln>
          <a:effectLst/>
        </p:spPr>
        <p:txBody>
          <a:bodyPr/>
          <a:lstStyle/>
          <a:p>
            <a:pPr marL="381000" indent="-381000">
              <a:spcBef>
                <a:spcPct val="20000"/>
              </a:spcBef>
              <a:defRPr/>
            </a:pPr>
            <a:r>
              <a:rPr lang="en-US" sz="2400" b="1" dirty="0">
                <a:latin typeface="Arial Unicode MS" pitchFamily="34" charset="-128"/>
              </a:rPr>
              <a:t>Definition (definite clause)</a:t>
            </a:r>
          </a:p>
          <a:p>
            <a:pPr marL="381000" indent="-381000">
              <a:spcBef>
                <a:spcPct val="20000"/>
              </a:spcBef>
              <a:defRPr/>
            </a:pPr>
            <a:r>
              <a:rPr lang="en-US" sz="2400" dirty="0">
                <a:latin typeface="Arial Unicode MS" pitchFamily="34" charset="-128"/>
              </a:rPr>
              <a:t>A </a:t>
            </a:r>
            <a:r>
              <a:rPr lang="en-US" sz="2400" b="1" dirty="0">
                <a:solidFill>
                  <a:schemeClr val="accent6"/>
                </a:solidFill>
                <a:latin typeface="Arial Unicode MS" pitchFamily="34" charset="-128"/>
              </a:rPr>
              <a:t>definite clause </a:t>
            </a:r>
            <a:r>
              <a:rPr lang="en-US" sz="2400" dirty="0">
                <a:latin typeface="Arial Unicode MS" pitchFamily="34" charset="-128"/>
              </a:rPr>
              <a:t>is an atom or is a rule of the form </a:t>
            </a:r>
            <a:r>
              <a:rPr lang="en-US" sz="2400" i="1" dirty="0">
                <a:latin typeface="Arial Unicode MS" pitchFamily="34" charset="-128"/>
              </a:rPr>
              <a:t>h</a:t>
            </a:r>
            <a:r>
              <a:rPr lang="en-US" sz="2400" dirty="0">
                <a:latin typeface="Arial Unicode MS" pitchFamily="34" charset="-128"/>
              </a:rPr>
              <a:t> </a:t>
            </a:r>
            <a:r>
              <a:rPr lang="en-US" sz="2400" dirty="0">
                <a:latin typeface="Arial Unicode MS" pitchFamily="34" charset="-128"/>
                <a:ea typeface="Arial Unicode MS" pitchFamily="34" charset="-128"/>
                <a:cs typeface="Arial Unicode MS" pitchFamily="34" charset="-128"/>
              </a:rPr>
              <a:t>←</a:t>
            </a:r>
            <a:r>
              <a:rPr lang="en-US" sz="2400" dirty="0">
                <a:latin typeface="Arial Unicode MS" pitchFamily="34" charset="-128"/>
              </a:rPr>
              <a:t> </a:t>
            </a:r>
            <a:r>
              <a:rPr lang="en-US" sz="2400" i="1" dirty="0">
                <a:latin typeface="Arial Unicode MS" pitchFamily="34" charset="-128"/>
              </a:rPr>
              <a:t>b</a:t>
            </a:r>
            <a:r>
              <a:rPr lang="en-US" sz="2400" dirty="0">
                <a:latin typeface="Arial Unicode MS" pitchFamily="34" charset="-128"/>
              </a:rPr>
              <a:t>  where </a:t>
            </a:r>
            <a:r>
              <a:rPr lang="en-US" sz="2400" i="1" dirty="0">
                <a:latin typeface="Arial Unicode MS" pitchFamily="34" charset="-128"/>
              </a:rPr>
              <a:t>h</a:t>
            </a:r>
            <a:r>
              <a:rPr lang="en-US" sz="2400" dirty="0">
                <a:latin typeface="Arial Unicode MS" pitchFamily="34" charset="-128"/>
              </a:rPr>
              <a:t>  is an atom and </a:t>
            </a:r>
            <a:r>
              <a:rPr lang="en-US" sz="2400" i="1" dirty="0">
                <a:latin typeface="Arial Unicode MS" pitchFamily="34" charset="-128"/>
              </a:rPr>
              <a:t>b </a:t>
            </a:r>
            <a:r>
              <a:rPr lang="en-US" sz="2400" dirty="0">
                <a:latin typeface="Arial Unicode MS" pitchFamily="34" charset="-128"/>
              </a:rPr>
              <a:t> is a body. (Read this as ``</a:t>
            </a:r>
            <a:r>
              <a:rPr lang="en-US" sz="2400" i="1" dirty="0">
                <a:latin typeface="Arial Unicode MS" pitchFamily="34" charset="-128"/>
              </a:rPr>
              <a:t>h</a:t>
            </a:r>
            <a:r>
              <a:rPr lang="en-US" sz="2400" dirty="0">
                <a:latin typeface="Arial Unicode MS" pitchFamily="34" charset="-128"/>
              </a:rPr>
              <a:t>  if </a:t>
            </a:r>
            <a:r>
              <a:rPr lang="en-US" sz="2400" i="1" dirty="0">
                <a:latin typeface="Arial Unicode MS" pitchFamily="34" charset="-128"/>
              </a:rPr>
              <a:t>b</a:t>
            </a:r>
            <a:r>
              <a:rPr lang="en-US" sz="2400" dirty="0">
                <a:latin typeface="Arial Unicode MS" pitchFamily="34" charset="-128"/>
              </a:rPr>
              <a:t>.'')</a:t>
            </a:r>
          </a:p>
        </p:txBody>
      </p:sp>
      <p:sp>
        <p:nvSpPr>
          <p:cNvPr id="503815" name="Rectangle 7"/>
          <p:cNvSpPr>
            <a:spLocks noChangeArrowheads="1"/>
          </p:cNvSpPr>
          <p:nvPr/>
        </p:nvSpPr>
        <p:spPr bwMode="auto">
          <a:xfrm>
            <a:off x="179388" y="5157788"/>
            <a:ext cx="8785225" cy="1008062"/>
          </a:xfrm>
          <a:prstGeom prst="rect">
            <a:avLst/>
          </a:prstGeom>
          <a:solidFill>
            <a:schemeClr val="accent5">
              <a:lumMod val="20000"/>
              <a:lumOff val="80000"/>
            </a:schemeClr>
          </a:solidFill>
          <a:ln w="12700">
            <a:solidFill>
              <a:schemeClr val="tx1"/>
            </a:solidFill>
            <a:miter lim="800000"/>
            <a:headEnd/>
            <a:tailEnd/>
          </a:ln>
          <a:effectLst/>
        </p:spPr>
        <p:txBody>
          <a:bodyPr/>
          <a:lstStyle/>
          <a:p>
            <a:pPr marL="381000" indent="-381000">
              <a:spcBef>
                <a:spcPct val="20000"/>
              </a:spcBef>
              <a:defRPr/>
            </a:pPr>
            <a:r>
              <a:rPr lang="en-US" sz="2400" b="1" dirty="0">
                <a:latin typeface="Arial Unicode MS" pitchFamily="34" charset="-128"/>
              </a:rPr>
              <a:t>Definition (KB)</a:t>
            </a:r>
          </a:p>
          <a:p>
            <a:pPr marL="381000" indent="-381000">
              <a:spcBef>
                <a:spcPct val="20000"/>
              </a:spcBef>
              <a:defRPr/>
            </a:pPr>
            <a:r>
              <a:rPr lang="en-US" sz="2400" dirty="0">
                <a:latin typeface="Arial Unicode MS" pitchFamily="34" charset="-128"/>
              </a:rPr>
              <a:t>A </a:t>
            </a:r>
            <a:r>
              <a:rPr lang="en-US" sz="2400" b="1" dirty="0">
                <a:solidFill>
                  <a:schemeClr val="accent6"/>
                </a:solidFill>
                <a:latin typeface="Arial Unicode MS" pitchFamily="34" charset="-128"/>
              </a:rPr>
              <a:t>knowledge base </a:t>
            </a:r>
            <a:r>
              <a:rPr lang="en-US" sz="2400" dirty="0">
                <a:latin typeface="Arial Unicode MS" pitchFamily="34" charset="-128"/>
              </a:rPr>
              <a:t>is a set of definite clauses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502, Lecture 6</a:t>
            </a:r>
            <a:endParaRPr lang="en-US"/>
          </a:p>
        </p:txBody>
      </p:sp>
      <p:sp>
        <p:nvSpPr>
          <p:cNvPr id="7" name="Slide Number Placeholder 5"/>
          <p:cNvSpPr>
            <a:spLocks noGrp="1"/>
          </p:cNvSpPr>
          <p:nvPr>
            <p:ph type="sldNum" sz="quarter" idx="12"/>
          </p:nvPr>
        </p:nvSpPr>
        <p:spPr/>
        <p:txBody>
          <a:bodyPr/>
          <a:lstStyle/>
          <a:p>
            <a:pPr>
              <a:defRPr/>
            </a:pPr>
            <a:r>
              <a:rPr lang="en-US"/>
              <a:t>Slide </a:t>
            </a:r>
            <a:fld id="{FDC82D23-780C-4F61-9032-5D1DD5572DDE}" type="slidenum">
              <a:rPr lang="en-US"/>
              <a:pPr>
                <a:defRPr/>
              </a:pPr>
              <a:t>15</a:t>
            </a:fld>
            <a:endParaRPr lang="en-US"/>
          </a:p>
        </p:txBody>
      </p:sp>
      <p:sp>
        <p:nvSpPr>
          <p:cNvPr id="4131" name="Rectangle 2"/>
          <p:cNvSpPr>
            <a:spLocks noGrp="1" noChangeArrowheads="1"/>
          </p:cNvSpPr>
          <p:nvPr>
            <p:ph type="title"/>
          </p:nvPr>
        </p:nvSpPr>
        <p:spPr/>
        <p:txBody>
          <a:bodyPr/>
          <a:lstStyle/>
          <a:p>
            <a:pPr eaLnBrk="1" hangingPunct="1"/>
            <a:r>
              <a:rPr lang="en-US" sz="3200" smtClean="0"/>
              <a:t>Propositional Definite Clauses Semantics: Interpretation</a:t>
            </a:r>
          </a:p>
        </p:txBody>
      </p:sp>
      <p:sp>
        <p:nvSpPr>
          <p:cNvPr id="529411" name="Rectangle 3"/>
          <p:cNvSpPr>
            <a:spLocks noChangeArrowheads="1"/>
          </p:cNvSpPr>
          <p:nvPr/>
        </p:nvSpPr>
        <p:spPr bwMode="auto">
          <a:xfrm>
            <a:off x="214313" y="2428875"/>
            <a:ext cx="8785225" cy="863600"/>
          </a:xfrm>
          <a:prstGeom prst="rect">
            <a:avLst/>
          </a:prstGeom>
          <a:solidFill>
            <a:srgbClr val="CCECFF"/>
          </a:solidFill>
          <a:ln w="12700">
            <a:solidFill>
              <a:schemeClr val="tx1"/>
            </a:solidFill>
            <a:miter lim="800000"/>
            <a:headEnd/>
            <a:tailEnd/>
          </a:ln>
          <a:effectLst/>
        </p:spPr>
        <p:txBody>
          <a:bodyPr/>
          <a:lstStyle/>
          <a:p>
            <a:pPr marL="381000" indent="-381000">
              <a:spcBef>
                <a:spcPct val="20000"/>
              </a:spcBef>
              <a:defRPr/>
            </a:pPr>
            <a:r>
              <a:rPr lang="en-US" sz="2400" b="1" dirty="0">
                <a:latin typeface="Arial Unicode MS" pitchFamily="34" charset="-128"/>
              </a:rPr>
              <a:t>Definition (interpretation)</a:t>
            </a:r>
          </a:p>
          <a:p>
            <a:pPr marL="381000" indent="-381000">
              <a:defRPr/>
            </a:pPr>
            <a:r>
              <a:rPr lang="en-US" sz="2400" dirty="0">
                <a:latin typeface="Arial Unicode MS" pitchFamily="34" charset="-128"/>
              </a:rPr>
              <a:t>An </a:t>
            </a:r>
            <a:r>
              <a:rPr lang="en-US" sz="2400" dirty="0">
                <a:solidFill>
                  <a:schemeClr val="accent6"/>
                </a:solidFill>
                <a:latin typeface="Arial Unicode MS" pitchFamily="34" charset="-128"/>
              </a:rPr>
              <a:t>interpretation </a:t>
            </a:r>
            <a:r>
              <a:rPr lang="en-US" sz="2400" i="1" dirty="0"/>
              <a:t>I</a:t>
            </a:r>
            <a:r>
              <a:rPr lang="en-US" sz="2400" i="1" dirty="0">
                <a:latin typeface="Arial Unicode MS" pitchFamily="34" charset="-128"/>
              </a:rPr>
              <a:t> </a:t>
            </a:r>
            <a:r>
              <a:rPr lang="en-US" sz="2400" dirty="0">
                <a:latin typeface="Arial Unicode MS" pitchFamily="34" charset="-128"/>
              </a:rPr>
              <a:t> assigns a truth value to each atom.</a:t>
            </a:r>
          </a:p>
        </p:txBody>
      </p:sp>
      <p:sp>
        <p:nvSpPr>
          <p:cNvPr id="4133" name="Text Box 5"/>
          <p:cNvSpPr txBox="1">
            <a:spLocks noChangeArrowheads="1"/>
          </p:cNvSpPr>
          <p:nvPr/>
        </p:nvSpPr>
        <p:spPr bwMode="auto">
          <a:xfrm>
            <a:off x="73025" y="1143000"/>
            <a:ext cx="8785225" cy="830997"/>
          </a:xfrm>
          <a:prstGeom prst="rect">
            <a:avLst/>
          </a:prstGeom>
          <a:noFill/>
          <a:ln w="9525" algn="ctr">
            <a:noFill/>
            <a:miter lim="800000"/>
            <a:headEnd/>
            <a:tailEnd/>
          </a:ln>
        </p:spPr>
        <p:txBody>
          <a:bodyPr>
            <a:spAutoFit/>
          </a:bodyPr>
          <a:lstStyle/>
          <a:p>
            <a:r>
              <a:rPr lang="en-US" sz="2400" dirty="0">
                <a:latin typeface="Arial Unicode MS" pitchFamily="34" charset="-128"/>
              </a:rPr>
              <a:t>Semantics allows you to relate the symbols in the logic to the domain you're trying to model</a:t>
            </a:r>
            <a:r>
              <a:rPr lang="en-US" sz="2400" dirty="0" smtClean="0">
                <a:latin typeface="Arial Unicode MS" pitchFamily="34" charset="-128"/>
              </a:rPr>
              <a:t>. An </a:t>
            </a:r>
            <a:r>
              <a:rPr lang="en-US" sz="2400" b="1" dirty="0" smtClean="0">
                <a:latin typeface="Arial Unicode MS" pitchFamily="34" charset="-128"/>
              </a:rPr>
              <a:t>atom</a:t>
            </a:r>
            <a:r>
              <a:rPr lang="en-US" sz="2400" dirty="0" smtClean="0">
                <a:latin typeface="Arial Unicode MS" pitchFamily="34" charset="-128"/>
              </a:rPr>
              <a:t> can be…..</a:t>
            </a:r>
            <a:endParaRPr lang="en-US" sz="2400" dirty="0">
              <a:latin typeface="Arial Unicode MS" pitchFamily="34" charset="-128"/>
            </a:endParaRPr>
          </a:p>
        </p:txBody>
      </p:sp>
      <p:sp>
        <p:nvSpPr>
          <p:cNvPr id="4134" name="Text Box 5"/>
          <p:cNvSpPr txBox="1">
            <a:spLocks noChangeArrowheads="1"/>
          </p:cNvSpPr>
          <p:nvPr/>
        </p:nvSpPr>
        <p:spPr bwMode="auto">
          <a:xfrm>
            <a:off x="0" y="3714750"/>
            <a:ext cx="8785225" cy="461963"/>
          </a:xfrm>
          <a:prstGeom prst="rect">
            <a:avLst/>
          </a:prstGeom>
          <a:noFill/>
          <a:ln w="9525" algn="ctr">
            <a:noFill/>
            <a:miter lim="800000"/>
            <a:headEnd/>
            <a:tailEnd/>
          </a:ln>
        </p:spPr>
        <p:txBody>
          <a:bodyPr>
            <a:spAutoFit/>
          </a:bodyPr>
          <a:lstStyle/>
          <a:p>
            <a:r>
              <a:rPr lang="en-US" sz="2400">
                <a:latin typeface="Arial Unicode MS" pitchFamily="34" charset="-128"/>
              </a:rPr>
              <a:t>If your domain can be represented by four atoms (propositions):</a:t>
            </a:r>
          </a:p>
        </p:txBody>
      </p:sp>
      <p:sp>
        <p:nvSpPr>
          <p:cNvPr id="4135" name="Text Box 5"/>
          <p:cNvSpPr txBox="1">
            <a:spLocks noChangeArrowheads="1"/>
          </p:cNvSpPr>
          <p:nvPr/>
        </p:nvSpPr>
        <p:spPr bwMode="auto">
          <a:xfrm>
            <a:off x="0" y="5643563"/>
            <a:ext cx="8785225" cy="461962"/>
          </a:xfrm>
          <a:prstGeom prst="rect">
            <a:avLst/>
          </a:prstGeom>
          <a:noFill/>
          <a:ln w="9525" algn="ctr">
            <a:noFill/>
            <a:miter lim="800000"/>
            <a:headEnd/>
            <a:tailEnd/>
          </a:ln>
        </p:spPr>
        <p:txBody>
          <a:bodyPr>
            <a:spAutoFit/>
          </a:bodyPr>
          <a:lstStyle/>
          <a:p>
            <a:r>
              <a:rPr lang="en-US" sz="2400" dirty="0">
                <a:latin typeface="Arial Unicode MS" pitchFamily="34" charset="-128"/>
              </a:rPr>
              <a:t>So an interpretation is just 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502, Lecture 6</a:t>
            </a:r>
            <a:endParaRPr lang="en-US"/>
          </a:p>
        </p:txBody>
      </p:sp>
      <p:sp>
        <p:nvSpPr>
          <p:cNvPr id="7" name="Slide Number Placeholder 5"/>
          <p:cNvSpPr>
            <a:spLocks noGrp="1"/>
          </p:cNvSpPr>
          <p:nvPr>
            <p:ph type="sldNum" sz="quarter" idx="12"/>
          </p:nvPr>
        </p:nvSpPr>
        <p:spPr/>
        <p:txBody>
          <a:bodyPr/>
          <a:lstStyle/>
          <a:p>
            <a:pPr>
              <a:defRPr/>
            </a:pPr>
            <a:r>
              <a:rPr lang="en-US"/>
              <a:t>Slide </a:t>
            </a:r>
            <a:fld id="{435DBFF2-59FE-4C58-9976-D3AF16733A96}" type="slidenum">
              <a:rPr lang="en-US"/>
              <a:pPr>
                <a:defRPr/>
              </a:pPr>
              <a:t>16</a:t>
            </a:fld>
            <a:endParaRPr lang="en-US"/>
          </a:p>
        </p:txBody>
      </p:sp>
      <p:sp>
        <p:nvSpPr>
          <p:cNvPr id="5133" name="Rectangle 2"/>
          <p:cNvSpPr>
            <a:spLocks noGrp="1" noChangeArrowheads="1"/>
          </p:cNvSpPr>
          <p:nvPr>
            <p:ph type="title"/>
          </p:nvPr>
        </p:nvSpPr>
        <p:spPr>
          <a:xfrm>
            <a:off x="285750" y="0"/>
            <a:ext cx="8534400" cy="685800"/>
          </a:xfrm>
        </p:spPr>
        <p:txBody>
          <a:bodyPr/>
          <a:lstStyle/>
          <a:p>
            <a:pPr eaLnBrk="1" hangingPunct="1"/>
            <a:r>
              <a:rPr lang="en-US" sz="3200" smtClean="0"/>
              <a:t>PDC Semantics: Body</a:t>
            </a:r>
          </a:p>
        </p:txBody>
      </p:sp>
      <p:sp>
        <p:nvSpPr>
          <p:cNvPr id="493574" name="Rectangle 6"/>
          <p:cNvSpPr>
            <a:spLocks noChangeArrowheads="1"/>
          </p:cNvSpPr>
          <p:nvPr/>
        </p:nvSpPr>
        <p:spPr bwMode="auto">
          <a:xfrm>
            <a:off x="214313" y="1571625"/>
            <a:ext cx="8785225" cy="1296988"/>
          </a:xfrm>
          <a:prstGeom prst="rect">
            <a:avLst/>
          </a:prstGeom>
          <a:solidFill>
            <a:srgbClr val="CCECFF"/>
          </a:solidFill>
          <a:ln w="12700">
            <a:solidFill>
              <a:schemeClr val="tx1"/>
            </a:solidFill>
            <a:miter lim="800000"/>
            <a:headEnd/>
            <a:tailEnd/>
          </a:ln>
          <a:effectLst/>
        </p:spPr>
        <p:txBody>
          <a:bodyPr/>
          <a:lstStyle/>
          <a:p>
            <a:pPr marL="381000" indent="-381000">
              <a:spcBef>
                <a:spcPct val="20000"/>
              </a:spcBef>
              <a:defRPr/>
            </a:pPr>
            <a:r>
              <a:rPr lang="en-US" sz="2400" b="1" dirty="0">
                <a:latin typeface="Arial Unicode MS" pitchFamily="34" charset="-128"/>
              </a:rPr>
              <a:t>Definition (</a:t>
            </a:r>
            <a:r>
              <a:rPr lang="en-US" sz="2400" dirty="0">
                <a:latin typeface="Arial Unicode MS" pitchFamily="34" charset="-128"/>
              </a:rPr>
              <a:t>truth values of statements</a:t>
            </a:r>
            <a:r>
              <a:rPr lang="en-US" sz="2400" b="1" dirty="0">
                <a:latin typeface="Arial Unicode MS" pitchFamily="34" charset="-128"/>
              </a:rPr>
              <a:t>): </a:t>
            </a:r>
            <a:r>
              <a:rPr lang="en-US" sz="2400" dirty="0">
                <a:latin typeface="Arial Unicode MS" pitchFamily="34" charset="-128"/>
              </a:rPr>
              <a:t>A </a:t>
            </a:r>
            <a:r>
              <a:rPr lang="en-US" sz="2400" dirty="0">
                <a:solidFill>
                  <a:schemeClr val="accent6"/>
                </a:solidFill>
                <a:latin typeface="Arial Unicode MS" pitchFamily="34" charset="-128"/>
              </a:rPr>
              <a:t>body </a:t>
            </a:r>
            <a:r>
              <a:rPr lang="en-US" sz="2400" b="1" i="1" dirty="0">
                <a:solidFill>
                  <a:schemeClr val="accent6"/>
                </a:solidFill>
                <a:latin typeface="Arial Unicode MS" pitchFamily="34" charset="-128"/>
              </a:rPr>
              <a:t>b</a:t>
            </a:r>
            <a:r>
              <a:rPr lang="en-US" sz="2400" b="1" i="1" baseline="-25000" dirty="0">
                <a:solidFill>
                  <a:schemeClr val="accent6"/>
                </a:solidFill>
                <a:latin typeface="Arial Unicode MS" pitchFamily="34" charset="-128"/>
              </a:rPr>
              <a:t>1</a:t>
            </a:r>
            <a:r>
              <a:rPr lang="en-US" sz="2400" b="1" dirty="0">
                <a:solidFill>
                  <a:schemeClr val="accent6"/>
                </a:solidFill>
                <a:latin typeface="Arial Unicode MS" pitchFamily="34" charset="-128"/>
              </a:rPr>
              <a:t> </a:t>
            </a:r>
            <a:r>
              <a:rPr lang="en-US" sz="2400" b="1" dirty="0">
                <a:solidFill>
                  <a:schemeClr val="accent6"/>
                </a:solidFill>
                <a:latin typeface="Arial Unicode MS" pitchFamily="34" charset="-128"/>
                <a:ea typeface="Arial Unicode MS" pitchFamily="34" charset="-128"/>
                <a:cs typeface="Arial Unicode MS" pitchFamily="34" charset="-128"/>
              </a:rPr>
              <a:t>∧</a:t>
            </a:r>
            <a:r>
              <a:rPr lang="en-US" sz="2400" b="1" dirty="0">
                <a:solidFill>
                  <a:schemeClr val="accent6"/>
                </a:solidFill>
                <a:latin typeface="Arial Unicode MS" pitchFamily="34" charset="-128"/>
              </a:rPr>
              <a:t> </a:t>
            </a:r>
            <a:r>
              <a:rPr lang="en-US" sz="2400" b="1" i="1" dirty="0">
                <a:solidFill>
                  <a:schemeClr val="accent6"/>
                </a:solidFill>
                <a:latin typeface="Arial Unicode MS" pitchFamily="34" charset="-128"/>
              </a:rPr>
              <a:t>b</a:t>
            </a:r>
            <a:r>
              <a:rPr lang="en-US" sz="2400" b="1" i="1" baseline="-25000" dirty="0">
                <a:solidFill>
                  <a:schemeClr val="accent6"/>
                </a:solidFill>
                <a:latin typeface="Arial Unicode MS" pitchFamily="34" charset="-128"/>
              </a:rPr>
              <a:t>2</a:t>
            </a:r>
            <a:r>
              <a:rPr lang="en-US" sz="2400" b="1" dirty="0">
                <a:solidFill>
                  <a:schemeClr val="accent6"/>
                </a:solidFill>
                <a:latin typeface="Arial Unicode MS" pitchFamily="34" charset="-128"/>
              </a:rPr>
              <a:t> </a:t>
            </a:r>
            <a:r>
              <a:rPr lang="en-US" sz="2400" dirty="0">
                <a:solidFill>
                  <a:schemeClr val="accent6"/>
                </a:solidFill>
                <a:latin typeface="Arial Unicode MS" pitchFamily="34" charset="-128"/>
              </a:rPr>
              <a:t>is true in </a:t>
            </a:r>
            <a:r>
              <a:rPr lang="en-US" sz="2400" i="1" dirty="0">
                <a:solidFill>
                  <a:schemeClr val="accent6"/>
                </a:solidFill>
              </a:rPr>
              <a:t>I</a:t>
            </a:r>
            <a:r>
              <a:rPr lang="en-US" sz="2400" dirty="0">
                <a:solidFill>
                  <a:schemeClr val="accent6"/>
                </a:solidFill>
                <a:latin typeface="Arial Unicode MS" pitchFamily="34" charset="-128"/>
              </a:rPr>
              <a:t> </a:t>
            </a:r>
            <a:r>
              <a:rPr lang="en-US" sz="2400" dirty="0">
                <a:latin typeface="Arial Unicode MS" pitchFamily="34" charset="-128"/>
              </a:rPr>
              <a:t>if and only if </a:t>
            </a:r>
            <a:r>
              <a:rPr lang="en-US" sz="2400" i="1" dirty="0">
                <a:latin typeface="Arial Unicode MS" pitchFamily="34" charset="-128"/>
              </a:rPr>
              <a:t>b</a:t>
            </a:r>
            <a:r>
              <a:rPr lang="en-US" sz="2400" i="1" baseline="-25000" dirty="0">
                <a:latin typeface="Arial Unicode MS" pitchFamily="34" charset="-128"/>
              </a:rPr>
              <a:t>1</a:t>
            </a:r>
            <a:r>
              <a:rPr lang="en-US" sz="2400" dirty="0">
                <a:latin typeface="Arial Unicode MS" pitchFamily="34" charset="-128"/>
              </a:rPr>
              <a:t> is true in </a:t>
            </a:r>
            <a:r>
              <a:rPr lang="en-US" sz="2400" i="1" dirty="0"/>
              <a:t>I</a:t>
            </a:r>
            <a:r>
              <a:rPr lang="en-US" sz="2400" dirty="0">
                <a:latin typeface="Arial Unicode MS" pitchFamily="34" charset="-128"/>
              </a:rPr>
              <a:t> and </a:t>
            </a:r>
            <a:r>
              <a:rPr lang="en-US" sz="2400" i="1" dirty="0">
                <a:latin typeface="Arial Unicode MS" pitchFamily="34" charset="-128"/>
              </a:rPr>
              <a:t>b</a:t>
            </a:r>
            <a:r>
              <a:rPr lang="en-US" sz="2400" i="1" baseline="-25000" dirty="0">
                <a:latin typeface="Arial Unicode MS" pitchFamily="34" charset="-128"/>
              </a:rPr>
              <a:t>2</a:t>
            </a:r>
            <a:r>
              <a:rPr lang="en-US" sz="2400" dirty="0">
                <a:latin typeface="Arial Unicode MS" pitchFamily="34" charset="-128"/>
              </a:rPr>
              <a:t> is true in </a:t>
            </a:r>
            <a:r>
              <a:rPr lang="en-US" sz="2400" i="1" dirty="0"/>
              <a:t>I</a:t>
            </a:r>
            <a:r>
              <a:rPr lang="en-US" sz="2400" dirty="0">
                <a:latin typeface="Arial Unicode MS" pitchFamily="34" charset="-128"/>
              </a:rPr>
              <a:t>.</a:t>
            </a:r>
          </a:p>
        </p:txBody>
      </p:sp>
      <p:sp>
        <p:nvSpPr>
          <p:cNvPr id="5135" name="Text Box 9"/>
          <p:cNvSpPr txBox="1">
            <a:spLocks noChangeArrowheads="1"/>
          </p:cNvSpPr>
          <p:nvPr/>
        </p:nvSpPr>
        <p:spPr bwMode="auto">
          <a:xfrm>
            <a:off x="358775" y="714375"/>
            <a:ext cx="8785225" cy="830997"/>
          </a:xfrm>
          <a:prstGeom prst="rect">
            <a:avLst/>
          </a:prstGeom>
          <a:noFill/>
          <a:ln w="9525" algn="ctr">
            <a:noFill/>
            <a:miter lim="800000"/>
            <a:headEnd/>
            <a:tailEnd/>
          </a:ln>
        </p:spPr>
        <p:txBody>
          <a:bodyPr>
            <a:spAutoFit/>
          </a:bodyPr>
          <a:lstStyle/>
          <a:p>
            <a:r>
              <a:rPr lang="en-US" sz="2400" dirty="0">
                <a:latin typeface="Arial Unicode MS" pitchFamily="34" charset="-128"/>
              </a:rPr>
              <a:t>We can use the </a:t>
            </a:r>
            <a:r>
              <a:rPr lang="en-US" sz="2400" b="1" dirty="0">
                <a:latin typeface="Arial Unicode MS" pitchFamily="34" charset="-128"/>
              </a:rPr>
              <a:t>interpretation</a:t>
            </a:r>
            <a:r>
              <a:rPr lang="en-US" sz="2400" dirty="0">
                <a:latin typeface="Arial Unicode MS" pitchFamily="34" charset="-128"/>
              </a:rPr>
              <a:t> to determine the truth value of </a:t>
            </a:r>
            <a:r>
              <a:rPr lang="en-US" sz="2400" b="1" dirty="0">
                <a:latin typeface="Arial Unicode MS" pitchFamily="34" charset="-128"/>
              </a:rPr>
              <a:t>clauses</a:t>
            </a:r>
            <a:r>
              <a:rPr lang="en-US" sz="2400" dirty="0">
                <a:latin typeface="Arial Unicode MS" pitchFamily="34" charset="-128"/>
              </a:rPr>
              <a:t> and </a:t>
            </a:r>
            <a:r>
              <a:rPr lang="en-US" sz="2400" b="1" dirty="0">
                <a:latin typeface="Arial Unicode MS" pitchFamily="34" charset="-128"/>
              </a:rPr>
              <a:t>knowledge bases</a:t>
            </a:r>
            <a:r>
              <a:rPr lang="en-US" sz="2400" dirty="0">
                <a:latin typeface="Arial Unicode MS" pitchFamily="34" charset="-128"/>
              </a:rPr>
              <a:t>:</a:t>
            </a:r>
          </a:p>
        </p:txBody>
      </p:sp>
      <p:graphicFrame>
        <p:nvGraphicFramePr>
          <p:cNvPr id="8" name="Group 147"/>
          <p:cNvGraphicFramePr>
            <a:graphicFrameLocks noGrp="1"/>
          </p:cNvGraphicFramePr>
          <p:nvPr>
            <p:ph sz="half" idx="4294967295"/>
          </p:nvPr>
        </p:nvGraphicFramePr>
        <p:xfrm>
          <a:off x="0" y="3143248"/>
          <a:ext cx="4929223" cy="3149602"/>
        </p:xfrm>
        <a:graphic>
          <a:graphicData uri="http://schemas.openxmlformats.org/drawingml/2006/table">
            <a:tbl>
              <a:tblPr/>
              <a:tblGrid>
                <a:gridCol w="985469"/>
                <a:gridCol w="985467"/>
                <a:gridCol w="987351"/>
                <a:gridCol w="985469"/>
                <a:gridCol w="985467"/>
              </a:tblGrid>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Unicode MS" pitchFamily="34" charset="-128"/>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p</a:t>
                      </a:r>
                    </a:p>
                  </a:txBody>
                  <a:tcP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q</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r</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Unicode MS" pitchFamily="34" charset="-128"/>
                        </a:rPr>
                        <a:t>s</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I</a:t>
                      </a:r>
                      <a:r>
                        <a:rPr kumimoji="0" lang="en-US" sz="2400" b="0" i="0" u="none" strike="noStrike" cap="none" normalizeH="0" baseline="-25000" smtClean="0">
                          <a:ln>
                            <a:noFill/>
                          </a:ln>
                          <a:solidFill>
                            <a:schemeClr val="tx1"/>
                          </a:solidFill>
                          <a:effectLst/>
                          <a:latin typeface="Arial Unicode MS" pitchFamily="34" charset="-128"/>
                        </a:rPr>
                        <a:t>1</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Arial Unicode MS" pitchFamily="34" charset="-128"/>
                        </a:rPr>
                        <a:t>true</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Arial Unicode MS" pitchFamily="34" charset="-128"/>
                        </a:rPr>
                        <a:t>true</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Arial Unicode MS" pitchFamily="34" charset="-128"/>
                        </a:rPr>
                        <a:t>true</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true</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I</a:t>
                      </a:r>
                      <a:r>
                        <a:rPr kumimoji="0" lang="en-US" sz="2400" b="0" i="0" u="none" strike="noStrike" cap="none" normalizeH="0" baseline="-25000" smtClean="0">
                          <a:ln>
                            <a:noFill/>
                          </a:ln>
                          <a:solidFill>
                            <a:schemeClr val="tx1"/>
                          </a:solidFill>
                          <a:effectLst/>
                          <a:latin typeface="Arial Unicode MS" pitchFamily="34" charset="-128"/>
                        </a:rPr>
                        <a:t>2</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false</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false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false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false</a:t>
                      </a:r>
                    </a:p>
                  </a:txBody>
                  <a:tcPr horzOverflow="overflow">
                    <a:lnL>
                      <a:noFill/>
                    </a:lnL>
                    <a:lnR cap="flat">
                      <a:noFill/>
                    </a:lnR>
                    <a:lnT>
                      <a:noFill/>
                    </a:lnT>
                    <a:lnB>
                      <a:noFill/>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I</a:t>
                      </a:r>
                      <a:r>
                        <a:rPr kumimoji="0" lang="en-US" sz="2400" b="0" i="0" u="none" strike="noStrike" cap="none" normalizeH="0" baseline="-25000" smtClean="0">
                          <a:ln>
                            <a:noFill/>
                          </a:ln>
                          <a:solidFill>
                            <a:schemeClr val="tx1"/>
                          </a:solidFill>
                          <a:effectLst/>
                          <a:latin typeface="Arial Unicode MS" pitchFamily="34" charset="-128"/>
                        </a:rPr>
                        <a:t>3</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true</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true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false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false</a:t>
                      </a:r>
                    </a:p>
                  </a:txBody>
                  <a:tcPr horzOverflow="overflow">
                    <a:lnL>
                      <a:noFill/>
                    </a:lnL>
                    <a:lnR cap="flat">
                      <a:noFill/>
                    </a:lnR>
                    <a:lnT>
                      <a:noFill/>
                    </a:lnT>
                    <a:lnB>
                      <a:noFill/>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I</a:t>
                      </a:r>
                      <a:r>
                        <a:rPr kumimoji="0" lang="en-US" sz="2400" b="0" i="0" u="none" strike="noStrike" cap="none" normalizeH="0" baseline="-25000" smtClean="0">
                          <a:ln>
                            <a:noFill/>
                          </a:ln>
                          <a:solidFill>
                            <a:schemeClr val="tx1"/>
                          </a:solidFill>
                          <a:effectLst/>
                          <a:latin typeface="Arial Unicode MS" pitchFamily="34" charset="-128"/>
                        </a:rPr>
                        <a:t>4</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true</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true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true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false</a:t>
                      </a:r>
                    </a:p>
                  </a:txBody>
                  <a:tcPr horzOverflow="overflow">
                    <a:lnL>
                      <a:noFill/>
                    </a:lnL>
                    <a:lnR cap="flat">
                      <a:noFill/>
                    </a:lnR>
                    <a:lnT>
                      <a:noFill/>
                    </a:lnT>
                    <a:lnB>
                      <a:noFill/>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I</a:t>
                      </a:r>
                      <a:r>
                        <a:rPr kumimoji="0" lang="en-US" sz="2400" b="0" i="0" u="none" strike="noStrike" cap="none" normalizeH="0" baseline="-25000" smtClean="0">
                          <a:ln>
                            <a:noFill/>
                          </a:ln>
                          <a:solidFill>
                            <a:schemeClr val="tx1"/>
                          </a:solidFill>
                          <a:effectLst/>
                          <a:latin typeface="Arial Unicode MS" pitchFamily="34" charset="-128"/>
                        </a:rPr>
                        <a:t>5</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true</a:t>
                      </a: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true</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false</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Arial Unicode MS" pitchFamily="34" charset="-128"/>
                        </a:rPr>
                        <a:t>true</a:t>
                      </a:r>
                    </a:p>
                  </a:txBody>
                  <a:tcP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502, Lecture 6</a:t>
            </a:r>
            <a:endParaRPr lang="en-US"/>
          </a:p>
        </p:txBody>
      </p:sp>
      <p:sp>
        <p:nvSpPr>
          <p:cNvPr id="7" name="Slide Number Placeholder 5"/>
          <p:cNvSpPr>
            <a:spLocks noGrp="1"/>
          </p:cNvSpPr>
          <p:nvPr>
            <p:ph type="sldNum" sz="quarter" idx="12"/>
          </p:nvPr>
        </p:nvSpPr>
        <p:spPr/>
        <p:txBody>
          <a:bodyPr/>
          <a:lstStyle/>
          <a:p>
            <a:pPr>
              <a:defRPr/>
            </a:pPr>
            <a:r>
              <a:rPr lang="en-US"/>
              <a:t>Slide </a:t>
            </a:r>
            <a:fld id="{5AAB849D-A713-4C8C-979E-E405D8299B89}" type="slidenum">
              <a:rPr lang="en-US"/>
              <a:pPr>
                <a:defRPr/>
              </a:pPr>
              <a:t>17</a:t>
            </a:fld>
            <a:endParaRPr lang="en-US"/>
          </a:p>
        </p:txBody>
      </p:sp>
      <p:sp>
        <p:nvSpPr>
          <p:cNvPr id="6158" name="Rectangle 2"/>
          <p:cNvSpPr>
            <a:spLocks noGrp="1" noChangeArrowheads="1"/>
          </p:cNvSpPr>
          <p:nvPr>
            <p:ph type="title"/>
          </p:nvPr>
        </p:nvSpPr>
        <p:spPr/>
        <p:txBody>
          <a:bodyPr/>
          <a:lstStyle/>
          <a:p>
            <a:pPr eaLnBrk="1" hangingPunct="1"/>
            <a:r>
              <a:rPr lang="en-US" sz="3200" smtClean="0"/>
              <a:t>PDC Semantics: definite clause</a:t>
            </a:r>
          </a:p>
        </p:txBody>
      </p:sp>
      <p:sp>
        <p:nvSpPr>
          <p:cNvPr id="548869" name="Rectangle 5"/>
          <p:cNvSpPr>
            <a:spLocks noChangeArrowheads="1"/>
          </p:cNvSpPr>
          <p:nvPr/>
        </p:nvSpPr>
        <p:spPr bwMode="auto">
          <a:xfrm>
            <a:off x="214313" y="928688"/>
            <a:ext cx="8748712" cy="936625"/>
          </a:xfrm>
          <a:prstGeom prst="rect">
            <a:avLst/>
          </a:prstGeom>
          <a:solidFill>
            <a:srgbClr val="CCECFF"/>
          </a:solidFill>
          <a:ln w="12700">
            <a:solidFill>
              <a:schemeClr val="tx1"/>
            </a:solidFill>
            <a:miter lim="800000"/>
            <a:headEnd/>
            <a:tailEnd/>
          </a:ln>
          <a:effectLst/>
        </p:spPr>
        <p:txBody>
          <a:bodyPr/>
          <a:lstStyle/>
          <a:p>
            <a:pPr marL="381000" indent="-381000">
              <a:spcBef>
                <a:spcPct val="20000"/>
              </a:spcBef>
              <a:defRPr/>
            </a:pPr>
            <a:r>
              <a:rPr lang="en-US" sz="2400" b="1" dirty="0">
                <a:latin typeface="Arial Unicode MS" pitchFamily="34" charset="-128"/>
              </a:rPr>
              <a:t>Definition (</a:t>
            </a:r>
            <a:r>
              <a:rPr lang="en-US" sz="2400" dirty="0">
                <a:latin typeface="Arial Unicode MS" pitchFamily="34" charset="-128"/>
              </a:rPr>
              <a:t>truth values of statements</a:t>
            </a:r>
            <a:r>
              <a:rPr lang="en-US" sz="2400" b="1" dirty="0">
                <a:latin typeface="Arial Unicode MS" pitchFamily="34" charset="-128"/>
              </a:rPr>
              <a:t> </a:t>
            </a:r>
            <a:r>
              <a:rPr lang="en-US" sz="2400" dirty="0">
                <a:latin typeface="Arial Unicode MS" pitchFamily="34" charset="-128"/>
              </a:rPr>
              <a:t>cont’</a:t>
            </a:r>
            <a:r>
              <a:rPr lang="en-US" sz="2400" b="1" dirty="0">
                <a:latin typeface="Arial Unicode MS" pitchFamily="34" charset="-128"/>
              </a:rPr>
              <a:t>): </a:t>
            </a:r>
            <a:r>
              <a:rPr lang="en-US" sz="2400" dirty="0">
                <a:latin typeface="Arial Unicode MS" pitchFamily="34" charset="-128"/>
              </a:rPr>
              <a:t>A </a:t>
            </a:r>
            <a:r>
              <a:rPr lang="en-US" sz="2400" dirty="0">
                <a:solidFill>
                  <a:schemeClr val="accent6"/>
                </a:solidFill>
                <a:latin typeface="Arial Unicode MS" pitchFamily="34" charset="-128"/>
              </a:rPr>
              <a:t>rule </a:t>
            </a:r>
            <a:r>
              <a:rPr lang="en-US" sz="2400" i="1" dirty="0">
                <a:solidFill>
                  <a:schemeClr val="accent6"/>
                </a:solidFill>
                <a:latin typeface="Arial Unicode MS" pitchFamily="34" charset="-128"/>
              </a:rPr>
              <a:t>h</a:t>
            </a:r>
            <a:r>
              <a:rPr lang="en-US" sz="2400" dirty="0">
                <a:solidFill>
                  <a:schemeClr val="accent6"/>
                </a:solidFill>
                <a:latin typeface="Arial Unicode MS" pitchFamily="34" charset="-128"/>
              </a:rPr>
              <a:t> </a:t>
            </a:r>
            <a:r>
              <a:rPr lang="en-US" sz="2400" dirty="0">
                <a:solidFill>
                  <a:schemeClr val="accent6"/>
                </a:solidFill>
                <a:latin typeface="Arial Unicode MS" pitchFamily="34" charset="-128"/>
                <a:ea typeface="Arial Unicode MS" pitchFamily="34" charset="-128"/>
                <a:cs typeface="Arial Unicode MS" pitchFamily="34" charset="-128"/>
              </a:rPr>
              <a:t>←</a:t>
            </a:r>
            <a:r>
              <a:rPr lang="en-US" sz="2400" dirty="0">
                <a:solidFill>
                  <a:schemeClr val="accent6"/>
                </a:solidFill>
                <a:latin typeface="Arial Unicode MS" pitchFamily="34" charset="-128"/>
              </a:rPr>
              <a:t> </a:t>
            </a:r>
            <a:r>
              <a:rPr lang="en-US" sz="2400" i="1" dirty="0">
                <a:solidFill>
                  <a:schemeClr val="accent6"/>
                </a:solidFill>
                <a:latin typeface="Arial Unicode MS" pitchFamily="34" charset="-128"/>
              </a:rPr>
              <a:t>b </a:t>
            </a:r>
            <a:r>
              <a:rPr lang="en-US" sz="2400" dirty="0">
                <a:solidFill>
                  <a:schemeClr val="accent6"/>
                </a:solidFill>
                <a:latin typeface="Arial Unicode MS" pitchFamily="34" charset="-128"/>
              </a:rPr>
              <a:t> is false in </a:t>
            </a:r>
            <a:r>
              <a:rPr lang="en-US" sz="2400" i="1" dirty="0">
                <a:solidFill>
                  <a:schemeClr val="accent6"/>
                </a:solidFill>
              </a:rPr>
              <a:t>I </a:t>
            </a:r>
            <a:r>
              <a:rPr lang="en-US" sz="2400" dirty="0">
                <a:solidFill>
                  <a:schemeClr val="accent6"/>
                </a:solidFill>
                <a:latin typeface="Arial Unicode MS" pitchFamily="34" charset="-128"/>
              </a:rPr>
              <a:t> </a:t>
            </a:r>
            <a:r>
              <a:rPr lang="en-US" sz="2400" dirty="0">
                <a:latin typeface="Arial Unicode MS" pitchFamily="34" charset="-128"/>
              </a:rPr>
              <a:t>if and only if </a:t>
            </a:r>
            <a:r>
              <a:rPr lang="en-US" sz="2400" i="1" dirty="0">
                <a:solidFill>
                  <a:schemeClr val="accent6"/>
                </a:solidFill>
                <a:latin typeface="Arial Unicode MS" pitchFamily="34" charset="-128"/>
              </a:rPr>
              <a:t>b </a:t>
            </a:r>
            <a:r>
              <a:rPr lang="en-US" sz="2400" dirty="0">
                <a:solidFill>
                  <a:schemeClr val="accent6"/>
                </a:solidFill>
                <a:latin typeface="Arial Unicode MS" pitchFamily="34" charset="-128"/>
              </a:rPr>
              <a:t> is true in </a:t>
            </a:r>
            <a:r>
              <a:rPr lang="en-US" sz="2400" i="1" dirty="0">
                <a:solidFill>
                  <a:schemeClr val="accent6"/>
                </a:solidFill>
              </a:rPr>
              <a:t>I</a:t>
            </a:r>
            <a:r>
              <a:rPr lang="en-US" sz="2400" dirty="0">
                <a:solidFill>
                  <a:schemeClr val="accent6"/>
                </a:solidFill>
                <a:latin typeface="Arial Unicode MS" pitchFamily="34" charset="-128"/>
              </a:rPr>
              <a:t> </a:t>
            </a:r>
            <a:r>
              <a:rPr lang="en-US" sz="2400" dirty="0">
                <a:latin typeface="Arial Unicode MS" pitchFamily="34" charset="-128"/>
              </a:rPr>
              <a:t>and </a:t>
            </a:r>
            <a:r>
              <a:rPr lang="en-US" sz="2400" i="1" dirty="0">
                <a:solidFill>
                  <a:schemeClr val="accent6"/>
                </a:solidFill>
                <a:latin typeface="Arial Unicode MS" pitchFamily="34" charset="-128"/>
              </a:rPr>
              <a:t>h</a:t>
            </a:r>
            <a:r>
              <a:rPr lang="en-US" sz="2400" dirty="0">
                <a:solidFill>
                  <a:schemeClr val="accent6"/>
                </a:solidFill>
                <a:latin typeface="Arial Unicode MS" pitchFamily="34" charset="-128"/>
              </a:rPr>
              <a:t>  is false in  </a:t>
            </a:r>
            <a:r>
              <a:rPr lang="en-US" sz="2400" i="1" dirty="0">
                <a:solidFill>
                  <a:schemeClr val="accent6"/>
                </a:solidFill>
              </a:rPr>
              <a:t>I</a:t>
            </a:r>
            <a:r>
              <a:rPr lang="en-US" sz="2400" dirty="0">
                <a:latin typeface="Arial Unicode MS" pitchFamily="34" charset="-128"/>
              </a:rPr>
              <a:t>.</a:t>
            </a:r>
          </a:p>
        </p:txBody>
      </p:sp>
      <p:sp>
        <p:nvSpPr>
          <p:cNvPr id="548870" name="Text Box 6"/>
          <p:cNvSpPr txBox="1">
            <a:spLocks noChangeArrowheads="1"/>
          </p:cNvSpPr>
          <p:nvPr/>
        </p:nvSpPr>
        <p:spPr bwMode="auto">
          <a:xfrm>
            <a:off x="0" y="5500688"/>
            <a:ext cx="8785225" cy="830262"/>
          </a:xfrm>
          <a:prstGeom prst="rect">
            <a:avLst/>
          </a:prstGeom>
          <a:noFill/>
          <a:ln w="9525" algn="ctr">
            <a:noFill/>
            <a:miter lim="800000"/>
            <a:headEnd/>
            <a:tailEnd/>
          </a:ln>
        </p:spPr>
        <p:txBody>
          <a:bodyPr>
            <a:spAutoFit/>
          </a:bodyPr>
          <a:lstStyle/>
          <a:p>
            <a:r>
              <a:rPr lang="en-US" sz="2400" dirty="0">
                <a:latin typeface="Arial Unicode MS" pitchFamily="34" charset="-128"/>
              </a:rPr>
              <a:t>In other words: </a:t>
            </a:r>
            <a:r>
              <a:rPr lang="en-US" sz="2400" i="1" dirty="0">
                <a:latin typeface="Arial Unicode MS" pitchFamily="34" charset="-128"/>
              </a:rPr>
              <a:t>”if </a:t>
            </a:r>
            <a:r>
              <a:rPr lang="en-US" sz="2400" i="1" dirty="0">
                <a:solidFill>
                  <a:schemeClr val="accent6"/>
                </a:solidFill>
                <a:latin typeface="Arial Unicode MS" pitchFamily="34" charset="-128"/>
              </a:rPr>
              <a:t>b is true </a:t>
            </a:r>
            <a:r>
              <a:rPr lang="en-US" sz="2400" i="1" dirty="0">
                <a:latin typeface="Arial Unicode MS" pitchFamily="34" charset="-128"/>
              </a:rPr>
              <a:t>I am claiming that </a:t>
            </a:r>
            <a:r>
              <a:rPr lang="en-US" sz="2400" i="1" dirty="0">
                <a:solidFill>
                  <a:schemeClr val="accent6"/>
                </a:solidFill>
                <a:latin typeface="Arial Unicode MS" pitchFamily="34" charset="-128"/>
              </a:rPr>
              <a:t>h must be true</a:t>
            </a:r>
            <a:r>
              <a:rPr lang="en-US" sz="2400" i="1" dirty="0">
                <a:latin typeface="Arial Unicode MS" pitchFamily="34" charset="-128"/>
              </a:rPr>
              <a:t>, otherwise I am not making any claim”</a:t>
            </a:r>
          </a:p>
        </p:txBody>
      </p:sp>
      <p:graphicFrame>
        <p:nvGraphicFramePr>
          <p:cNvPr id="8" name="Group 147"/>
          <p:cNvGraphicFramePr>
            <a:graphicFrameLocks noGrp="1"/>
          </p:cNvGraphicFramePr>
          <p:nvPr>
            <p:ph sz="half" idx="4294967295"/>
          </p:nvPr>
        </p:nvGraphicFramePr>
        <p:xfrm>
          <a:off x="285750" y="2143125"/>
          <a:ext cx="4929223" cy="3149602"/>
        </p:xfrm>
        <a:graphic>
          <a:graphicData uri="http://schemas.openxmlformats.org/drawingml/2006/table">
            <a:tbl>
              <a:tblPr/>
              <a:tblGrid>
                <a:gridCol w="985469"/>
                <a:gridCol w="985467"/>
                <a:gridCol w="987351"/>
                <a:gridCol w="985469"/>
                <a:gridCol w="985467"/>
              </a:tblGrid>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Unicode MS" pitchFamily="34" charset="-128"/>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p</a:t>
                      </a:r>
                    </a:p>
                  </a:txBody>
                  <a:tcP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q</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r</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Unicode MS" pitchFamily="34" charset="-128"/>
                        </a:rPr>
                        <a:t>s</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I</a:t>
                      </a:r>
                      <a:r>
                        <a:rPr kumimoji="0" lang="en-US" sz="2400" b="0" i="0" u="none" strike="noStrike" cap="none" normalizeH="0" baseline="-25000" smtClean="0">
                          <a:ln>
                            <a:noFill/>
                          </a:ln>
                          <a:solidFill>
                            <a:schemeClr val="tx1"/>
                          </a:solidFill>
                          <a:effectLst/>
                          <a:latin typeface="Arial Unicode MS" pitchFamily="34" charset="-128"/>
                        </a:rPr>
                        <a:t>1</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Arial Unicode MS" pitchFamily="34" charset="-128"/>
                        </a:rPr>
                        <a:t>true</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Arial Unicode MS" pitchFamily="34" charset="-128"/>
                        </a:rPr>
                        <a:t>true</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Arial Unicode MS" pitchFamily="34" charset="-128"/>
                        </a:rPr>
                        <a:t>true</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true</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I</a:t>
                      </a:r>
                      <a:r>
                        <a:rPr kumimoji="0" lang="en-US" sz="2400" b="0" i="0" u="none" strike="noStrike" cap="none" normalizeH="0" baseline="-25000" smtClean="0">
                          <a:ln>
                            <a:noFill/>
                          </a:ln>
                          <a:solidFill>
                            <a:schemeClr val="tx1"/>
                          </a:solidFill>
                          <a:effectLst/>
                          <a:latin typeface="Arial Unicode MS" pitchFamily="34" charset="-128"/>
                        </a:rPr>
                        <a:t>2</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false</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false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false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false</a:t>
                      </a:r>
                    </a:p>
                  </a:txBody>
                  <a:tcPr horzOverflow="overflow">
                    <a:lnL>
                      <a:noFill/>
                    </a:lnL>
                    <a:lnR cap="flat">
                      <a:noFill/>
                    </a:lnR>
                    <a:lnT>
                      <a:noFill/>
                    </a:lnT>
                    <a:lnB>
                      <a:noFill/>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I</a:t>
                      </a:r>
                      <a:r>
                        <a:rPr kumimoji="0" lang="en-US" sz="2400" b="0" i="0" u="none" strike="noStrike" cap="none" normalizeH="0" baseline="-25000" smtClean="0">
                          <a:ln>
                            <a:noFill/>
                          </a:ln>
                          <a:solidFill>
                            <a:schemeClr val="tx1"/>
                          </a:solidFill>
                          <a:effectLst/>
                          <a:latin typeface="Arial Unicode MS" pitchFamily="34" charset="-128"/>
                        </a:rPr>
                        <a:t>3</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true</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true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false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false</a:t>
                      </a:r>
                    </a:p>
                  </a:txBody>
                  <a:tcPr horzOverflow="overflow">
                    <a:lnL>
                      <a:noFill/>
                    </a:lnL>
                    <a:lnR cap="flat">
                      <a:noFill/>
                    </a:lnR>
                    <a:lnT>
                      <a:noFill/>
                    </a:lnT>
                    <a:lnB>
                      <a:noFill/>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I</a:t>
                      </a:r>
                      <a:r>
                        <a:rPr kumimoji="0" lang="en-US" sz="2400" b="0" i="0" u="none" strike="noStrike" cap="none" normalizeH="0" baseline="-25000" smtClean="0">
                          <a:ln>
                            <a:noFill/>
                          </a:ln>
                          <a:solidFill>
                            <a:schemeClr val="tx1"/>
                          </a:solidFill>
                          <a:effectLst/>
                          <a:latin typeface="Arial Unicode MS" pitchFamily="34" charset="-128"/>
                        </a:rPr>
                        <a:t>4</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true</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true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true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false</a:t>
                      </a:r>
                    </a:p>
                  </a:txBody>
                  <a:tcPr horzOverflow="overflow">
                    <a:lnL>
                      <a:noFill/>
                    </a:lnL>
                    <a:lnR cap="flat">
                      <a:noFill/>
                    </a:lnR>
                    <a:lnT>
                      <a:noFill/>
                    </a:lnT>
                    <a:lnB>
                      <a:noFill/>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Unicode MS" pitchFamily="34" charset="-128"/>
                        </a:rPr>
                        <a:t>…..</a:t>
                      </a:r>
                      <a:endParaRPr kumimoji="0" lang="en-US" sz="2400" b="0" i="0" u="none" strike="noStrike" cap="none" normalizeH="0" baseline="-25000" dirty="0" smtClean="0">
                        <a:ln>
                          <a:noFill/>
                        </a:ln>
                        <a:solidFill>
                          <a:schemeClr val="tx1"/>
                        </a:solidFill>
                        <a:effectLst/>
                        <a:latin typeface="Arial Unicode MS" pitchFamily="34" charset="-128"/>
                      </a:endParaRP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Arial Unicode MS" pitchFamily="34" charset="-128"/>
                        </a:rPr>
                        <a:t>…..</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Arial Unicode MS" pitchFamily="34" charset="-128"/>
                        </a:rPr>
                        <a:t>….</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Arial Unicode MS" pitchFamily="34" charset="-128"/>
                        </a:rPr>
                        <a:t>....</a:t>
                      </a:r>
                    </a:p>
                  </a:txBody>
                  <a:tcP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88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7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6</a:t>
            </a:r>
            <a:endParaRPr lang="en-US"/>
          </a:p>
        </p:txBody>
      </p:sp>
      <p:sp>
        <p:nvSpPr>
          <p:cNvPr id="6" name="Slide Number Placeholder 5"/>
          <p:cNvSpPr>
            <a:spLocks noGrp="1"/>
          </p:cNvSpPr>
          <p:nvPr>
            <p:ph type="sldNum" sz="quarter" idx="12"/>
          </p:nvPr>
        </p:nvSpPr>
        <p:spPr/>
        <p:txBody>
          <a:bodyPr/>
          <a:lstStyle/>
          <a:p>
            <a:pPr>
              <a:defRPr/>
            </a:pPr>
            <a:r>
              <a:rPr lang="en-US"/>
              <a:t>Slide </a:t>
            </a:r>
            <a:fld id="{C1882B24-1EC6-4777-8798-9A8FF71CA61C}" type="slidenum">
              <a:rPr lang="en-US"/>
              <a:pPr>
                <a:defRPr/>
              </a:pPr>
              <a:t>18</a:t>
            </a:fld>
            <a:endParaRPr lang="en-US"/>
          </a:p>
        </p:txBody>
      </p:sp>
      <p:sp>
        <p:nvSpPr>
          <p:cNvPr id="7208" name="Rectangle 2"/>
          <p:cNvSpPr>
            <a:spLocks noGrp="1" noChangeArrowheads="1"/>
          </p:cNvSpPr>
          <p:nvPr>
            <p:ph type="title"/>
          </p:nvPr>
        </p:nvSpPr>
        <p:spPr/>
        <p:txBody>
          <a:bodyPr/>
          <a:lstStyle/>
          <a:p>
            <a:pPr eaLnBrk="1" hangingPunct="1"/>
            <a:r>
              <a:rPr lang="en-US" sz="3200" smtClean="0"/>
              <a:t>PDC Semantics: Knowledge Base</a:t>
            </a:r>
          </a:p>
        </p:txBody>
      </p:sp>
      <p:sp>
        <p:nvSpPr>
          <p:cNvPr id="531459" name="Rectangle 3"/>
          <p:cNvSpPr>
            <a:spLocks noChangeArrowheads="1"/>
          </p:cNvSpPr>
          <p:nvPr/>
        </p:nvSpPr>
        <p:spPr bwMode="auto">
          <a:xfrm>
            <a:off x="203200" y="1125538"/>
            <a:ext cx="8785225" cy="1079500"/>
          </a:xfrm>
          <a:prstGeom prst="rect">
            <a:avLst/>
          </a:prstGeom>
          <a:solidFill>
            <a:srgbClr val="CCECFF"/>
          </a:solidFill>
          <a:ln w="12700">
            <a:solidFill>
              <a:schemeClr val="tx1"/>
            </a:solidFill>
            <a:miter lim="800000"/>
            <a:headEnd/>
            <a:tailEnd/>
          </a:ln>
          <a:effectLst/>
        </p:spPr>
        <p:txBody>
          <a:bodyPr/>
          <a:lstStyle/>
          <a:p>
            <a:pPr marL="381000" indent="-381000">
              <a:spcBef>
                <a:spcPct val="20000"/>
              </a:spcBef>
              <a:defRPr/>
            </a:pPr>
            <a:r>
              <a:rPr lang="en-US" sz="2400" b="1" dirty="0">
                <a:latin typeface="Arial Unicode MS" pitchFamily="34" charset="-128"/>
              </a:rPr>
              <a:t>Definition (</a:t>
            </a:r>
            <a:r>
              <a:rPr lang="en-US" sz="2400" dirty="0">
                <a:latin typeface="Arial Unicode MS" pitchFamily="34" charset="-128"/>
              </a:rPr>
              <a:t>truth values of statements cont’</a:t>
            </a:r>
            <a:r>
              <a:rPr lang="en-US" sz="2400" b="1" dirty="0">
                <a:latin typeface="Arial Unicode MS" pitchFamily="34" charset="-128"/>
              </a:rPr>
              <a:t>): </a:t>
            </a:r>
            <a:r>
              <a:rPr lang="en-US" sz="2400" dirty="0">
                <a:latin typeface="Arial Unicode MS" pitchFamily="34" charset="-128"/>
              </a:rPr>
              <a:t>A </a:t>
            </a:r>
            <a:r>
              <a:rPr lang="en-US" sz="2400" dirty="0">
                <a:solidFill>
                  <a:schemeClr val="accent6"/>
                </a:solidFill>
                <a:latin typeface="Arial Unicode MS" pitchFamily="34" charset="-128"/>
              </a:rPr>
              <a:t>knowledge base </a:t>
            </a:r>
            <a:r>
              <a:rPr lang="en-US" sz="2400" i="1" dirty="0">
                <a:solidFill>
                  <a:schemeClr val="accent6"/>
                </a:solidFill>
                <a:latin typeface="Arial Unicode MS" pitchFamily="34" charset="-128"/>
              </a:rPr>
              <a:t>KB</a:t>
            </a:r>
            <a:r>
              <a:rPr lang="en-US" sz="2400" dirty="0">
                <a:solidFill>
                  <a:schemeClr val="accent6"/>
                </a:solidFill>
                <a:latin typeface="Arial Unicode MS" pitchFamily="34" charset="-128"/>
              </a:rPr>
              <a:t>  is true in </a:t>
            </a:r>
            <a:r>
              <a:rPr lang="en-US" sz="2400" i="1" dirty="0">
                <a:solidFill>
                  <a:schemeClr val="accent6"/>
                </a:solidFill>
              </a:rPr>
              <a:t>I</a:t>
            </a:r>
            <a:r>
              <a:rPr lang="en-US" sz="2400" dirty="0">
                <a:latin typeface="Arial Unicode MS" pitchFamily="34" charset="-128"/>
              </a:rPr>
              <a:t>  if and only if every clause in </a:t>
            </a:r>
            <a:r>
              <a:rPr lang="en-US" sz="2400" i="1" dirty="0">
                <a:latin typeface="Arial Unicode MS" pitchFamily="34" charset="-128"/>
              </a:rPr>
              <a:t>KB </a:t>
            </a:r>
            <a:r>
              <a:rPr lang="en-US" sz="2400" dirty="0">
                <a:latin typeface="Arial Unicode MS" pitchFamily="34" charset="-128"/>
              </a:rPr>
              <a:t> is true in </a:t>
            </a:r>
            <a:r>
              <a:rPr lang="en-US" sz="2400" i="1" dirty="0"/>
              <a:t>I</a:t>
            </a:r>
            <a:r>
              <a:rPr lang="en-US" sz="2400" i="1" dirty="0">
                <a:latin typeface="Arial Unicode MS" pitchFamily="34" charset="-128"/>
              </a:rPr>
              <a:t>.   </a:t>
            </a:r>
            <a:endParaRPr lang="en-US" sz="2400" b="1" dirty="0">
              <a:latin typeface="Arial Unicode MS" pitchFamily="34"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6</a:t>
            </a:r>
            <a:endParaRPr lang="en-US"/>
          </a:p>
        </p:txBody>
      </p:sp>
      <p:sp>
        <p:nvSpPr>
          <p:cNvPr id="6" name="Slide Number Placeholder 5"/>
          <p:cNvSpPr>
            <a:spLocks noGrp="1"/>
          </p:cNvSpPr>
          <p:nvPr>
            <p:ph type="sldNum" sz="quarter" idx="12"/>
          </p:nvPr>
        </p:nvSpPr>
        <p:spPr/>
        <p:txBody>
          <a:bodyPr/>
          <a:lstStyle/>
          <a:p>
            <a:pPr>
              <a:defRPr/>
            </a:pPr>
            <a:r>
              <a:rPr lang="en-US"/>
              <a:t>Slide </a:t>
            </a:r>
            <a:fld id="{09937CC4-6848-489A-BD5E-192FE883FCE6}" type="slidenum">
              <a:rPr lang="en-US"/>
              <a:pPr>
                <a:defRPr/>
              </a:pPr>
              <a:t>19</a:t>
            </a:fld>
            <a:endParaRPr lang="en-US"/>
          </a:p>
        </p:txBody>
      </p:sp>
      <p:sp>
        <p:nvSpPr>
          <p:cNvPr id="8197" name="Rectangle 2"/>
          <p:cNvSpPr>
            <a:spLocks noGrp="1" noChangeArrowheads="1"/>
          </p:cNvSpPr>
          <p:nvPr>
            <p:ph type="title"/>
          </p:nvPr>
        </p:nvSpPr>
        <p:spPr/>
        <p:txBody>
          <a:bodyPr/>
          <a:lstStyle/>
          <a:p>
            <a:pPr eaLnBrk="1" hangingPunct="1"/>
            <a:r>
              <a:rPr lang="en-US" sz="3200" dirty="0" smtClean="0"/>
              <a:t>Models and </a:t>
            </a:r>
            <a:r>
              <a:rPr lang="en-US" sz="3200" dirty="0" err="1" smtClean="0"/>
              <a:t>Satisfiability</a:t>
            </a:r>
            <a:endParaRPr lang="en-US" sz="3200" dirty="0" smtClean="0"/>
          </a:p>
        </p:txBody>
      </p:sp>
      <p:sp>
        <p:nvSpPr>
          <p:cNvPr id="8198" name="Rectangle 3"/>
          <p:cNvSpPr>
            <a:spLocks noChangeArrowheads="1"/>
          </p:cNvSpPr>
          <p:nvPr/>
        </p:nvSpPr>
        <p:spPr bwMode="auto">
          <a:xfrm>
            <a:off x="179388" y="981075"/>
            <a:ext cx="8785225" cy="1223963"/>
          </a:xfrm>
          <a:prstGeom prst="rect">
            <a:avLst/>
          </a:prstGeom>
          <a:solidFill>
            <a:srgbClr val="CCECFF"/>
          </a:solidFill>
          <a:ln w="12700">
            <a:solidFill>
              <a:schemeClr val="tx1"/>
            </a:solidFill>
            <a:miter lim="800000"/>
            <a:headEnd/>
            <a:tailEnd/>
          </a:ln>
        </p:spPr>
        <p:txBody>
          <a:bodyPr/>
          <a:lstStyle/>
          <a:p>
            <a:pPr marL="381000" indent="-381000">
              <a:spcBef>
                <a:spcPct val="20000"/>
              </a:spcBef>
            </a:pPr>
            <a:r>
              <a:rPr lang="en-US" sz="2400" b="1" dirty="0">
                <a:latin typeface="Arial Unicode MS" pitchFamily="34" charset="-128"/>
              </a:rPr>
              <a:t>Definition (model)</a:t>
            </a:r>
          </a:p>
          <a:p>
            <a:pPr marL="381000" indent="-381000"/>
            <a:r>
              <a:rPr lang="en-US" sz="2400" dirty="0">
                <a:latin typeface="Arial Unicode MS" pitchFamily="34" charset="-128"/>
              </a:rPr>
              <a:t>A </a:t>
            </a:r>
            <a:r>
              <a:rPr lang="en-US" sz="2400" dirty="0">
                <a:solidFill>
                  <a:schemeClr val="accent2"/>
                </a:solidFill>
                <a:latin typeface="Arial Unicode MS" pitchFamily="34" charset="-128"/>
              </a:rPr>
              <a:t>model</a:t>
            </a:r>
            <a:r>
              <a:rPr lang="en-US" sz="2400" dirty="0">
                <a:latin typeface="Arial Unicode MS" pitchFamily="34" charset="-128"/>
              </a:rPr>
              <a:t> of a set of clauses (a KB) is an interpretation in which all the clauses are </a:t>
            </a:r>
            <a:r>
              <a:rPr lang="en-US" sz="2400" i="1" dirty="0">
                <a:latin typeface="Arial Unicode MS" pitchFamily="34" charset="-128"/>
              </a:rPr>
              <a:t>true</a:t>
            </a:r>
            <a:r>
              <a:rPr lang="en-US" sz="2400" dirty="0">
                <a:latin typeface="Arial Unicode MS" pitchFamily="34" charset="-128"/>
              </a:rPr>
              <a:t>.</a:t>
            </a:r>
          </a:p>
        </p:txBody>
      </p:sp>
      <p:sp>
        <p:nvSpPr>
          <p:cNvPr id="7" name="Rectangle 3"/>
          <p:cNvSpPr>
            <a:spLocks noChangeArrowheads="1"/>
          </p:cNvSpPr>
          <p:nvPr/>
        </p:nvSpPr>
        <p:spPr bwMode="auto">
          <a:xfrm>
            <a:off x="179512" y="2780928"/>
            <a:ext cx="8785225" cy="1223963"/>
          </a:xfrm>
          <a:prstGeom prst="rect">
            <a:avLst/>
          </a:prstGeom>
          <a:solidFill>
            <a:srgbClr val="CCECFF"/>
          </a:solidFill>
          <a:ln w="12700">
            <a:solidFill>
              <a:schemeClr val="tx1"/>
            </a:solidFill>
            <a:miter lim="800000"/>
            <a:headEnd/>
            <a:tailEnd/>
          </a:ln>
        </p:spPr>
        <p:txBody>
          <a:bodyPr/>
          <a:lstStyle/>
          <a:p>
            <a:pPr marL="381000" indent="-381000">
              <a:spcBef>
                <a:spcPct val="20000"/>
              </a:spcBef>
            </a:pPr>
            <a:r>
              <a:rPr lang="en-US" sz="2400" b="1" dirty="0">
                <a:latin typeface="Arial Unicode MS" pitchFamily="34" charset="-128"/>
              </a:rPr>
              <a:t>Definition </a:t>
            </a:r>
            <a:r>
              <a:rPr lang="en-US" sz="2400" b="1" dirty="0" smtClean="0">
                <a:latin typeface="Arial Unicode MS" pitchFamily="34" charset="-128"/>
              </a:rPr>
              <a:t>(</a:t>
            </a:r>
            <a:r>
              <a:rPr lang="en-US" sz="2400" b="1" dirty="0" err="1" smtClean="0">
                <a:latin typeface="Arial Unicode MS" pitchFamily="34" charset="-128"/>
              </a:rPr>
              <a:t>satisfiability</a:t>
            </a:r>
            <a:r>
              <a:rPr lang="en-US" sz="2400" b="1" dirty="0" smtClean="0">
                <a:latin typeface="Arial Unicode MS" pitchFamily="34" charset="-128"/>
              </a:rPr>
              <a:t>)</a:t>
            </a:r>
            <a:endParaRPr lang="en-US" sz="2400" b="1" dirty="0">
              <a:latin typeface="Arial Unicode MS" pitchFamily="34" charset="-128"/>
            </a:endParaRPr>
          </a:p>
          <a:p>
            <a:pPr marL="381000" indent="-381000"/>
            <a:r>
              <a:rPr lang="en-US" sz="2400" dirty="0" smtClean="0">
                <a:latin typeface="Arial Unicode MS" pitchFamily="34" charset="-128"/>
              </a:rPr>
              <a:t>A set </a:t>
            </a:r>
            <a:r>
              <a:rPr lang="en-US" sz="2400" dirty="0">
                <a:latin typeface="Arial Unicode MS" pitchFamily="34" charset="-128"/>
              </a:rPr>
              <a:t>of clauses (a KB) is </a:t>
            </a:r>
            <a:r>
              <a:rPr lang="en-US" sz="2400" dirty="0" err="1" smtClean="0">
                <a:solidFill>
                  <a:schemeClr val="accent2"/>
                </a:solidFill>
                <a:latin typeface="Arial Unicode MS" pitchFamily="34" charset="-128"/>
              </a:rPr>
              <a:t>satisfiable</a:t>
            </a:r>
            <a:r>
              <a:rPr lang="en-US" sz="2400" dirty="0" smtClean="0">
                <a:latin typeface="Arial Unicode MS" pitchFamily="34" charset="-128"/>
              </a:rPr>
              <a:t> if it has at least one model</a:t>
            </a:r>
            <a:endParaRPr lang="en-US" sz="2400" dirty="0">
              <a:latin typeface="Arial Unicode MS"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t>CPSC 502, Lecture 6</a:t>
            </a:r>
            <a:endParaRPr lang="en-US" smtClean="0"/>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2</a:t>
            </a:fld>
            <a:endParaRPr lang="en-US" smtClean="0"/>
          </a:p>
        </p:txBody>
      </p:sp>
      <p:sp>
        <p:nvSpPr>
          <p:cNvPr id="4101" name="Rectangle 2"/>
          <p:cNvSpPr>
            <a:spLocks noGrp="1" noChangeArrowheads="1"/>
          </p:cNvSpPr>
          <p:nvPr>
            <p:ph type="title"/>
          </p:nvPr>
        </p:nvSpPr>
        <p:spPr>
          <a:xfrm>
            <a:off x="755576" y="260648"/>
            <a:ext cx="7772400" cy="1143000"/>
          </a:xfrm>
        </p:spPr>
        <p:txBody>
          <a:bodyPr/>
          <a:lstStyle/>
          <a:p>
            <a:pPr eaLnBrk="1" hangingPunct="1"/>
            <a:r>
              <a:rPr lang="en-US" dirty="0" smtClean="0"/>
              <a:t>Today Sept </a:t>
            </a:r>
            <a:r>
              <a:rPr lang="en-US" dirty="0" smtClean="0"/>
              <a:t>27</a:t>
            </a:r>
            <a:endParaRPr lang="en-US" dirty="0" smtClean="0"/>
          </a:p>
        </p:txBody>
      </p:sp>
      <p:sp>
        <p:nvSpPr>
          <p:cNvPr id="4102" name="Rectangle 3"/>
          <p:cNvSpPr>
            <a:spLocks noGrp="1" noChangeArrowheads="1"/>
          </p:cNvSpPr>
          <p:nvPr>
            <p:ph type="body" idx="1"/>
          </p:nvPr>
        </p:nvSpPr>
        <p:spPr>
          <a:xfrm>
            <a:off x="70992" y="1628800"/>
            <a:ext cx="9073008" cy="3672408"/>
          </a:xfrm>
        </p:spPr>
        <p:txBody>
          <a:bodyPr/>
          <a:lstStyle/>
          <a:p>
            <a:pPr eaLnBrk="1" hangingPunct="1"/>
            <a:r>
              <a:rPr lang="en-US" b="1" dirty="0" smtClean="0"/>
              <a:t>Finish R&amp;R systems in deterministic environments</a:t>
            </a:r>
            <a:endParaRPr lang="en-US" sz="3200" b="1" dirty="0" smtClean="0"/>
          </a:p>
          <a:p>
            <a:pPr eaLnBrk="1" hangingPunct="1">
              <a:buFont typeface="Arial" pitchFamily="34" charset="0"/>
              <a:buChar char="•"/>
            </a:pPr>
            <a:r>
              <a:rPr lang="en-US" dirty="0" smtClean="0"/>
              <a:t>Logics</a:t>
            </a:r>
          </a:p>
          <a:p>
            <a:pPr lvl="1" eaLnBrk="1" hangingPunct="1">
              <a:buFont typeface="Arial" pitchFamily="34" charset="0"/>
              <a:buChar char="•"/>
            </a:pPr>
            <a:r>
              <a:rPr lang="en-US" b="1" dirty="0" smtClean="0"/>
              <a:t>Propositional, Definite </a:t>
            </a:r>
            <a:r>
              <a:rPr lang="en-US" b="1" dirty="0" smtClean="0"/>
              <a:t>Clause Logic: </a:t>
            </a:r>
            <a:r>
              <a:rPr lang="en-US" b="1" dirty="0" smtClean="0"/>
              <a:t>Syntax Semantics + Two </a:t>
            </a:r>
            <a:r>
              <a:rPr lang="en-US" b="1" dirty="0" smtClean="0"/>
              <a:t>different proof </a:t>
            </a:r>
            <a:r>
              <a:rPr lang="en-US" b="1" dirty="0" smtClean="0"/>
              <a:t>Procedures</a:t>
            </a:r>
          </a:p>
          <a:p>
            <a:pPr lvl="1" eaLnBrk="1" hangingPunct="1">
              <a:buFont typeface="Arial" pitchFamily="34" charset="0"/>
              <a:buChar char="•"/>
            </a:pPr>
            <a:r>
              <a:rPr lang="en-US" dirty="0" smtClean="0"/>
              <a:t>Reasoning with individuals and relations</a:t>
            </a:r>
          </a:p>
          <a:p>
            <a:pPr lvl="1" eaLnBrk="1" hangingPunct="1">
              <a:buFont typeface="Arial" pitchFamily="34" charset="0"/>
              <a:buChar char="•"/>
            </a:pPr>
            <a:r>
              <a:rPr lang="en-US" dirty="0" smtClean="0"/>
              <a:t>Full Propositional Logics and First-Order Logics</a:t>
            </a:r>
            <a:endParaRPr lang="en-US" dirty="0" smtClean="0"/>
          </a:p>
          <a:p>
            <a:pPr eaLnBrk="1" hangingPunct="1">
              <a:buFont typeface="Arial" pitchFamily="34" charset="0"/>
              <a:buChar char="•"/>
            </a:pPr>
            <a:endParaRPr lang="en-US" dirty="0" smtClean="0"/>
          </a:p>
          <a:p>
            <a:pPr eaLnBrk="1" hangingPunct="1">
              <a:buFont typeface="Arial" pitchFamily="34" charset="0"/>
              <a:buChar char="•"/>
            </a:pPr>
            <a:endParaRPr lang="en-US" dirty="0" smtClean="0"/>
          </a:p>
          <a:p>
            <a:pPr eaLnBrk="1" hangingPunct="1">
              <a:buFont typeface="Arial" pitchFamily="34" charset="0"/>
              <a:buChar char="•"/>
            </a:pPr>
            <a:endParaRPr lang="en-US" dirty="0" smtClean="0"/>
          </a:p>
          <a:p>
            <a:pPr lvl="1" eaLnBrk="1" hangingPunct="1"/>
            <a:endParaRPr lang="en-US" dirty="0" smtClean="0"/>
          </a:p>
          <a:p>
            <a:pPr eaLnBrk="1" hangingPunct="1"/>
            <a:endParaRPr lang="en-US" dirty="0" smtClean="0"/>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ooter Placeholder 5"/>
          <p:cNvSpPr>
            <a:spLocks noGrp="1"/>
          </p:cNvSpPr>
          <p:nvPr>
            <p:ph type="ftr" sz="quarter" idx="11"/>
          </p:nvPr>
        </p:nvSpPr>
        <p:spPr/>
        <p:txBody>
          <a:bodyPr/>
          <a:lstStyle/>
          <a:p>
            <a:pPr>
              <a:defRPr/>
            </a:pPr>
            <a:r>
              <a:rPr lang="en-US" smtClean="0"/>
              <a:t>CPSC 502, Lecture 6</a:t>
            </a:r>
            <a:endParaRPr lang="en-US"/>
          </a:p>
        </p:txBody>
      </p:sp>
      <p:sp>
        <p:nvSpPr>
          <p:cNvPr id="63" name="Slide Number Placeholder 6"/>
          <p:cNvSpPr>
            <a:spLocks noGrp="1"/>
          </p:cNvSpPr>
          <p:nvPr>
            <p:ph type="sldNum" sz="quarter" idx="12"/>
          </p:nvPr>
        </p:nvSpPr>
        <p:spPr/>
        <p:txBody>
          <a:bodyPr/>
          <a:lstStyle/>
          <a:p>
            <a:pPr>
              <a:defRPr/>
            </a:pPr>
            <a:r>
              <a:rPr lang="en-US"/>
              <a:t>Slide </a:t>
            </a:r>
            <a:fld id="{438740AC-1252-4749-A037-BC906F37D558}" type="slidenum">
              <a:rPr lang="en-US"/>
              <a:pPr>
                <a:defRPr/>
              </a:pPr>
              <a:t>20</a:t>
            </a:fld>
            <a:endParaRPr lang="en-US"/>
          </a:p>
        </p:txBody>
      </p:sp>
      <p:sp>
        <p:nvSpPr>
          <p:cNvPr id="9235" name="Rectangle 2"/>
          <p:cNvSpPr>
            <a:spLocks noGrp="1" noChangeArrowheads="1"/>
          </p:cNvSpPr>
          <p:nvPr>
            <p:ph type="title"/>
          </p:nvPr>
        </p:nvSpPr>
        <p:spPr/>
        <p:txBody>
          <a:bodyPr/>
          <a:lstStyle/>
          <a:p>
            <a:pPr eaLnBrk="1" hangingPunct="1"/>
            <a:r>
              <a:rPr lang="en-US" smtClean="0"/>
              <a:t>Example: Models</a:t>
            </a:r>
          </a:p>
        </p:txBody>
      </p:sp>
      <p:graphicFrame>
        <p:nvGraphicFramePr>
          <p:cNvPr id="9218" name="Object 4"/>
          <p:cNvGraphicFramePr>
            <a:graphicFrameLocks noChangeAspect="1"/>
          </p:cNvGraphicFramePr>
          <p:nvPr>
            <p:ph sz="half" idx="1"/>
          </p:nvPr>
        </p:nvGraphicFramePr>
        <p:xfrm>
          <a:off x="3563938" y="765175"/>
          <a:ext cx="1800225" cy="1441450"/>
        </p:xfrm>
        <a:graphic>
          <a:graphicData uri="http://schemas.openxmlformats.org/presentationml/2006/ole">
            <p:oleObj spid="_x0000_s717826" name="Equation" r:id="rId4" imgW="901440" imgH="711000" progId="Equation.3">
              <p:embed/>
            </p:oleObj>
          </a:graphicData>
        </a:graphic>
      </p:graphicFrame>
      <p:sp>
        <p:nvSpPr>
          <p:cNvPr id="495622" name="Text Box 6"/>
          <p:cNvSpPr txBox="1">
            <a:spLocks noChangeArrowheads="1"/>
          </p:cNvSpPr>
          <p:nvPr/>
        </p:nvSpPr>
        <p:spPr bwMode="auto">
          <a:xfrm>
            <a:off x="5429250" y="2428875"/>
            <a:ext cx="4032250" cy="830263"/>
          </a:xfrm>
          <a:prstGeom prst="rect">
            <a:avLst/>
          </a:prstGeom>
          <a:noFill/>
          <a:ln w="9525" algn="ctr">
            <a:noFill/>
            <a:miter lim="800000"/>
            <a:headEnd/>
            <a:tailEnd/>
          </a:ln>
          <a:effectLst/>
        </p:spPr>
        <p:txBody>
          <a:bodyPr>
            <a:spAutoFit/>
          </a:bodyPr>
          <a:lstStyle/>
          <a:p>
            <a:pPr>
              <a:defRPr/>
            </a:pPr>
            <a:r>
              <a:rPr lang="en-US" sz="2400" i="1" dirty="0">
                <a:solidFill>
                  <a:schemeClr val="accent6"/>
                </a:solidFill>
                <a:latin typeface="Arial Unicode MS" pitchFamily="34" charset="-128"/>
              </a:rPr>
              <a:t>Which interpretations are models?</a:t>
            </a:r>
          </a:p>
        </p:txBody>
      </p:sp>
      <p:sp>
        <p:nvSpPr>
          <p:cNvPr id="9237" name="Text Box 7"/>
          <p:cNvSpPr txBox="1">
            <a:spLocks noChangeArrowheads="1"/>
          </p:cNvSpPr>
          <p:nvPr/>
        </p:nvSpPr>
        <p:spPr bwMode="auto">
          <a:xfrm>
            <a:off x="179388" y="2765425"/>
            <a:ext cx="8785225" cy="519113"/>
          </a:xfrm>
          <a:prstGeom prst="rect">
            <a:avLst/>
          </a:prstGeom>
          <a:noFill/>
          <a:ln w="9525" algn="ctr">
            <a:noFill/>
            <a:miter lim="800000"/>
            <a:headEnd/>
            <a:tailEnd/>
          </a:ln>
        </p:spPr>
        <p:txBody>
          <a:bodyPr>
            <a:spAutoFit/>
          </a:bodyPr>
          <a:lstStyle/>
          <a:p>
            <a:endParaRPr lang="en-US"/>
          </a:p>
        </p:txBody>
      </p:sp>
      <p:graphicFrame>
        <p:nvGraphicFramePr>
          <p:cNvPr id="495763" name="Group 147"/>
          <p:cNvGraphicFramePr>
            <a:graphicFrameLocks noGrp="1"/>
          </p:cNvGraphicFramePr>
          <p:nvPr>
            <p:ph sz="half" idx="2"/>
          </p:nvPr>
        </p:nvGraphicFramePr>
        <p:xfrm>
          <a:off x="539750" y="1916113"/>
          <a:ext cx="4152900" cy="3149602"/>
        </p:xfrm>
        <a:graphic>
          <a:graphicData uri="http://schemas.openxmlformats.org/drawingml/2006/table">
            <a:tbl>
              <a:tblPr/>
              <a:tblGrid>
                <a:gridCol w="830263"/>
                <a:gridCol w="830262"/>
                <a:gridCol w="831850"/>
                <a:gridCol w="830263"/>
                <a:gridCol w="830262"/>
              </a:tblGrid>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p</a:t>
                      </a:r>
                    </a:p>
                  </a:txBody>
                  <a:tcP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q</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r</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s</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I</a:t>
                      </a:r>
                      <a:r>
                        <a:rPr kumimoji="0" lang="en-US" sz="2400" b="0" i="0" u="none" strike="noStrike" cap="none" normalizeH="0" baseline="-25000" smtClean="0">
                          <a:ln>
                            <a:noFill/>
                          </a:ln>
                          <a:solidFill>
                            <a:schemeClr val="tx1"/>
                          </a:solidFill>
                          <a:effectLst/>
                          <a:latin typeface="Arial Unicode MS" pitchFamily="34" charset="-128"/>
                        </a:rPr>
                        <a:t>1</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true</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true</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true</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true</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I</a:t>
                      </a:r>
                      <a:r>
                        <a:rPr kumimoji="0" lang="en-US" sz="2400" b="0" i="0" u="none" strike="noStrike" cap="none" normalizeH="0" baseline="-25000" smtClean="0">
                          <a:ln>
                            <a:noFill/>
                          </a:ln>
                          <a:solidFill>
                            <a:schemeClr val="tx1"/>
                          </a:solidFill>
                          <a:effectLst/>
                          <a:latin typeface="Arial Unicode MS" pitchFamily="34" charset="-128"/>
                        </a:rPr>
                        <a:t>2</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false</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false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false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false</a:t>
                      </a:r>
                    </a:p>
                  </a:txBody>
                  <a:tcPr horzOverflow="overflow">
                    <a:lnL>
                      <a:noFill/>
                    </a:lnL>
                    <a:lnR cap="flat">
                      <a:noFill/>
                    </a:lnR>
                    <a:lnT>
                      <a:noFill/>
                    </a:lnT>
                    <a:lnB>
                      <a:noFill/>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I</a:t>
                      </a:r>
                      <a:r>
                        <a:rPr kumimoji="0" lang="en-US" sz="2400" b="0" i="0" u="none" strike="noStrike" cap="none" normalizeH="0" baseline="-25000" smtClean="0">
                          <a:ln>
                            <a:noFill/>
                          </a:ln>
                          <a:solidFill>
                            <a:schemeClr val="tx1"/>
                          </a:solidFill>
                          <a:effectLst/>
                          <a:latin typeface="Arial Unicode MS" pitchFamily="34" charset="-128"/>
                        </a:rPr>
                        <a:t>3</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true</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true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false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false</a:t>
                      </a:r>
                    </a:p>
                  </a:txBody>
                  <a:tcPr horzOverflow="overflow">
                    <a:lnL>
                      <a:noFill/>
                    </a:lnL>
                    <a:lnR cap="flat">
                      <a:noFill/>
                    </a:lnR>
                    <a:lnT>
                      <a:noFill/>
                    </a:lnT>
                    <a:lnB>
                      <a:noFill/>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I</a:t>
                      </a:r>
                      <a:r>
                        <a:rPr kumimoji="0" lang="en-US" sz="2400" b="0" i="0" u="none" strike="noStrike" cap="none" normalizeH="0" baseline="-25000" smtClean="0">
                          <a:ln>
                            <a:noFill/>
                          </a:ln>
                          <a:solidFill>
                            <a:schemeClr val="tx1"/>
                          </a:solidFill>
                          <a:effectLst/>
                          <a:latin typeface="Arial Unicode MS" pitchFamily="34" charset="-128"/>
                        </a:rPr>
                        <a:t>4</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true</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true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true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false</a:t>
                      </a:r>
                    </a:p>
                  </a:txBody>
                  <a:tcPr horzOverflow="overflow">
                    <a:lnL>
                      <a:noFill/>
                    </a:lnL>
                    <a:lnR cap="flat">
                      <a:noFill/>
                    </a:lnR>
                    <a:lnT>
                      <a:noFill/>
                    </a:lnT>
                    <a:lnB>
                      <a:noFill/>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I</a:t>
                      </a:r>
                      <a:r>
                        <a:rPr kumimoji="0" lang="en-US" sz="2400" b="0" i="0" u="none" strike="noStrike" cap="none" normalizeH="0" baseline="-25000" smtClean="0">
                          <a:ln>
                            <a:noFill/>
                          </a:ln>
                          <a:solidFill>
                            <a:schemeClr val="tx1"/>
                          </a:solidFill>
                          <a:effectLst/>
                          <a:latin typeface="Arial Unicode MS" pitchFamily="34" charset="-128"/>
                        </a:rPr>
                        <a:t>5</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true</a:t>
                      </a: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true</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Unicode MS" pitchFamily="34" charset="-128"/>
                        </a:rPr>
                        <a:t>false</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Arial Unicode MS" pitchFamily="34" charset="-128"/>
                        </a:rPr>
                        <a:t>true</a:t>
                      </a:r>
                    </a:p>
                  </a:txBody>
                  <a:tcP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502, Lecture 6</a:t>
            </a:r>
            <a:endParaRPr lang="en-US"/>
          </a:p>
        </p:txBody>
      </p:sp>
      <p:sp>
        <p:nvSpPr>
          <p:cNvPr id="7" name="Slide Number Placeholder 5"/>
          <p:cNvSpPr>
            <a:spLocks noGrp="1"/>
          </p:cNvSpPr>
          <p:nvPr>
            <p:ph type="sldNum" sz="quarter" idx="12"/>
          </p:nvPr>
        </p:nvSpPr>
        <p:spPr/>
        <p:txBody>
          <a:bodyPr/>
          <a:lstStyle/>
          <a:p>
            <a:pPr>
              <a:defRPr/>
            </a:pPr>
            <a:r>
              <a:rPr lang="en-US"/>
              <a:t>Slide </a:t>
            </a:r>
            <a:fld id="{F02C7D08-2178-4F7B-9886-F6C259C50333}" type="slidenum">
              <a:rPr lang="en-US"/>
              <a:pPr>
                <a:defRPr/>
              </a:pPr>
              <a:t>21</a:t>
            </a:fld>
            <a:endParaRPr lang="en-US"/>
          </a:p>
        </p:txBody>
      </p:sp>
      <p:sp>
        <p:nvSpPr>
          <p:cNvPr id="10247" name="Rectangle 2"/>
          <p:cNvSpPr>
            <a:spLocks noGrp="1" noChangeArrowheads="1"/>
          </p:cNvSpPr>
          <p:nvPr>
            <p:ph type="title"/>
          </p:nvPr>
        </p:nvSpPr>
        <p:spPr/>
        <p:txBody>
          <a:bodyPr/>
          <a:lstStyle/>
          <a:p>
            <a:pPr eaLnBrk="1" hangingPunct="1"/>
            <a:r>
              <a:rPr lang="en-US" sz="3200" smtClean="0"/>
              <a:t>Logical Consequence</a:t>
            </a:r>
          </a:p>
        </p:txBody>
      </p:sp>
      <p:sp>
        <p:nvSpPr>
          <p:cNvPr id="550916" name="Rectangle 4"/>
          <p:cNvSpPr>
            <a:spLocks noChangeArrowheads="1"/>
          </p:cNvSpPr>
          <p:nvPr/>
        </p:nvSpPr>
        <p:spPr bwMode="auto">
          <a:xfrm>
            <a:off x="358775" y="1484313"/>
            <a:ext cx="8785225" cy="1584325"/>
          </a:xfrm>
          <a:prstGeom prst="rect">
            <a:avLst/>
          </a:prstGeom>
          <a:solidFill>
            <a:srgbClr val="CCECFF"/>
          </a:solidFill>
          <a:ln w="12700">
            <a:solidFill>
              <a:schemeClr val="tx1"/>
            </a:solidFill>
            <a:miter lim="800000"/>
            <a:headEnd/>
            <a:tailEnd/>
          </a:ln>
          <a:effectLst/>
        </p:spPr>
        <p:txBody>
          <a:bodyPr/>
          <a:lstStyle/>
          <a:p>
            <a:pPr marL="381000" indent="-381000">
              <a:spcBef>
                <a:spcPct val="20000"/>
              </a:spcBef>
              <a:defRPr/>
            </a:pPr>
            <a:r>
              <a:rPr lang="en-US" sz="2400" b="1" dirty="0">
                <a:latin typeface="Arial Unicode MS" pitchFamily="34" charset="-128"/>
              </a:rPr>
              <a:t>Definition (logical consequence)</a:t>
            </a:r>
          </a:p>
          <a:p>
            <a:pPr marL="381000" indent="-381000">
              <a:defRPr/>
            </a:pPr>
            <a:r>
              <a:rPr lang="en-US" sz="2400" dirty="0">
                <a:latin typeface="Arial Unicode MS" pitchFamily="34" charset="-128"/>
              </a:rPr>
              <a:t>If </a:t>
            </a:r>
            <a:r>
              <a:rPr lang="en-US" sz="2400" i="1" dirty="0">
                <a:latin typeface="Arial Unicode MS" pitchFamily="34" charset="-128"/>
              </a:rPr>
              <a:t>KB </a:t>
            </a:r>
            <a:r>
              <a:rPr lang="en-US" sz="2400" dirty="0">
                <a:latin typeface="Arial Unicode MS" pitchFamily="34" charset="-128"/>
              </a:rPr>
              <a:t> is a set of clauses and </a:t>
            </a:r>
            <a:r>
              <a:rPr lang="en-US" sz="2400" i="1" dirty="0">
                <a:latin typeface="Arial Unicode MS" pitchFamily="34" charset="-128"/>
              </a:rPr>
              <a:t>G</a:t>
            </a:r>
            <a:r>
              <a:rPr lang="en-US" sz="2400" dirty="0">
                <a:latin typeface="Arial Unicode MS" pitchFamily="34" charset="-128"/>
              </a:rPr>
              <a:t>  is a conjunction of atoms, </a:t>
            </a:r>
            <a:r>
              <a:rPr lang="en-US" sz="2400" i="1" dirty="0">
                <a:latin typeface="Arial Unicode MS" pitchFamily="34" charset="-128"/>
              </a:rPr>
              <a:t>G </a:t>
            </a:r>
            <a:r>
              <a:rPr lang="en-US" sz="2400" dirty="0">
                <a:latin typeface="Arial Unicode MS" pitchFamily="34" charset="-128"/>
              </a:rPr>
              <a:t> is a </a:t>
            </a:r>
            <a:r>
              <a:rPr lang="en-US" sz="2400" dirty="0">
                <a:solidFill>
                  <a:schemeClr val="accent6"/>
                </a:solidFill>
                <a:latin typeface="Arial Unicode MS" pitchFamily="34" charset="-128"/>
              </a:rPr>
              <a:t>logical consequence </a:t>
            </a:r>
            <a:r>
              <a:rPr lang="en-US" sz="2400" dirty="0">
                <a:latin typeface="Arial Unicode MS" pitchFamily="34" charset="-128"/>
              </a:rPr>
              <a:t>of </a:t>
            </a:r>
            <a:r>
              <a:rPr lang="en-US" sz="2400" i="1" dirty="0">
                <a:latin typeface="Arial Unicode MS" pitchFamily="34" charset="-128"/>
              </a:rPr>
              <a:t>KB</a:t>
            </a:r>
            <a:r>
              <a:rPr lang="en-US" sz="2400" dirty="0">
                <a:latin typeface="Arial Unicode MS" pitchFamily="34" charset="-128"/>
              </a:rPr>
              <a:t>, written </a:t>
            </a:r>
            <a:r>
              <a:rPr lang="en-US" sz="2400" i="1" dirty="0">
                <a:latin typeface="Arial Unicode MS" pitchFamily="34" charset="-128"/>
              </a:rPr>
              <a:t>KB </a:t>
            </a:r>
            <a:r>
              <a:rPr lang="en-US" sz="2400" b="1" dirty="0">
                <a:latin typeface="Arial Unicode MS" pitchFamily="34" charset="-128"/>
                <a:ea typeface="Arial Unicode MS" pitchFamily="34" charset="-128"/>
                <a:cs typeface="Arial Unicode MS" pitchFamily="34" charset="-128"/>
              </a:rPr>
              <a:t>⊧</a:t>
            </a:r>
            <a:r>
              <a:rPr lang="en-US" sz="2400" dirty="0">
                <a:latin typeface="Arial Unicode MS" pitchFamily="34" charset="-128"/>
              </a:rPr>
              <a:t> </a:t>
            </a:r>
            <a:r>
              <a:rPr lang="en-US" sz="2400" i="1" dirty="0">
                <a:latin typeface="Arial Unicode MS" pitchFamily="34" charset="-128"/>
              </a:rPr>
              <a:t>G</a:t>
            </a:r>
            <a:r>
              <a:rPr lang="en-US" sz="2400" dirty="0">
                <a:latin typeface="Arial Unicode MS" pitchFamily="34" charset="-128"/>
              </a:rPr>
              <a:t>, if </a:t>
            </a:r>
            <a:r>
              <a:rPr lang="en-US" sz="2400" i="1" dirty="0">
                <a:latin typeface="Arial Unicode MS" pitchFamily="34" charset="-128"/>
              </a:rPr>
              <a:t>G </a:t>
            </a:r>
            <a:r>
              <a:rPr lang="en-US" sz="2400" dirty="0">
                <a:latin typeface="Arial Unicode MS" pitchFamily="34" charset="-128"/>
              </a:rPr>
              <a:t> is </a:t>
            </a:r>
            <a:r>
              <a:rPr lang="en-US" sz="2400" i="1" dirty="0">
                <a:latin typeface="Arial Unicode MS" pitchFamily="34" charset="-128"/>
              </a:rPr>
              <a:t>true </a:t>
            </a:r>
            <a:r>
              <a:rPr lang="en-US" sz="2400" dirty="0">
                <a:latin typeface="Arial Unicode MS" pitchFamily="34" charset="-128"/>
              </a:rPr>
              <a:t> in every model of </a:t>
            </a:r>
            <a:r>
              <a:rPr lang="en-US" sz="2400" i="1" dirty="0">
                <a:latin typeface="Arial Unicode MS" pitchFamily="34" charset="-128"/>
              </a:rPr>
              <a:t>KB</a:t>
            </a:r>
            <a:r>
              <a:rPr lang="en-US" sz="2400" dirty="0">
                <a:latin typeface="Arial Unicode MS" pitchFamily="34" charset="-128"/>
              </a:rPr>
              <a:t>.</a:t>
            </a:r>
          </a:p>
        </p:txBody>
      </p:sp>
      <p:sp>
        <p:nvSpPr>
          <p:cNvPr id="550917" name="Text Box 5"/>
          <p:cNvSpPr txBox="1">
            <a:spLocks noChangeArrowheads="1"/>
          </p:cNvSpPr>
          <p:nvPr/>
        </p:nvSpPr>
        <p:spPr bwMode="auto">
          <a:xfrm>
            <a:off x="250825" y="4257675"/>
            <a:ext cx="8713788" cy="1570038"/>
          </a:xfrm>
          <a:prstGeom prst="rect">
            <a:avLst/>
          </a:prstGeom>
          <a:noFill/>
          <a:ln w="9525" algn="ctr">
            <a:noFill/>
            <a:miter lim="800000"/>
            <a:headEnd/>
            <a:tailEnd/>
          </a:ln>
          <a:effectLst/>
        </p:spPr>
        <p:txBody>
          <a:bodyPr>
            <a:spAutoFit/>
          </a:bodyPr>
          <a:lstStyle/>
          <a:p>
            <a:pPr>
              <a:buFontTx/>
              <a:buChar char="•"/>
              <a:defRPr/>
            </a:pPr>
            <a:r>
              <a:rPr lang="en-US" sz="2400" dirty="0">
                <a:latin typeface="Arial Unicode MS" pitchFamily="34" charset="-128"/>
              </a:rPr>
              <a:t>   we also say that </a:t>
            </a:r>
            <a:r>
              <a:rPr lang="en-US" sz="2400" i="1" dirty="0">
                <a:latin typeface="Arial Unicode MS" pitchFamily="34" charset="-128"/>
              </a:rPr>
              <a:t>G </a:t>
            </a:r>
            <a:r>
              <a:rPr lang="en-US" sz="2400" dirty="0">
                <a:latin typeface="Arial Unicode MS" pitchFamily="34" charset="-128"/>
              </a:rPr>
              <a:t> </a:t>
            </a:r>
            <a:r>
              <a:rPr lang="en-US" sz="2400" dirty="0">
                <a:solidFill>
                  <a:schemeClr val="accent6"/>
                </a:solidFill>
                <a:latin typeface="Arial Unicode MS" pitchFamily="34" charset="-128"/>
              </a:rPr>
              <a:t>logically follows </a:t>
            </a:r>
            <a:r>
              <a:rPr lang="en-US" sz="2400" dirty="0">
                <a:latin typeface="Arial Unicode MS" pitchFamily="34" charset="-128"/>
              </a:rPr>
              <a:t>from </a:t>
            </a:r>
            <a:r>
              <a:rPr lang="en-US" sz="2400" i="1" dirty="0">
                <a:latin typeface="Arial Unicode MS" pitchFamily="34" charset="-128"/>
              </a:rPr>
              <a:t>KB</a:t>
            </a:r>
            <a:r>
              <a:rPr lang="en-US" sz="2400" dirty="0">
                <a:latin typeface="Arial Unicode MS" pitchFamily="34" charset="-128"/>
              </a:rPr>
              <a:t>, or that </a:t>
            </a:r>
            <a:r>
              <a:rPr lang="en-US" sz="2400" i="1" dirty="0">
                <a:latin typeface="Arial Unicode MS" pitchFamily="34" charset="-128"/>
              </a:rPr>
              <a:t>KB</a:t>
            </a:r>
            <a:r>
              <a:rPr lang="en-US" sz="2400" dirty="0">
                <a:latin typeface="Arial Unicode MS" pitchFamily="34" charset="-128"/>
              </a:rPr>
              <a:t> </a:t>
            </a:r>
            <a:r>
              <a:rPr lang="en-US" sz="2400" dirty="0">
                <a:solidFill>
                  <a:schemeClr val="accent6"/>
                </a:solidFill>
                <a:latin typeface="Arial Unicode MS" pitchFamily="34" charset="-128"/>
              </a:rPr>
              <a:t>entails</a:t>
            </a:r>
            <a:r>
              <a:rPr lang="en-US" sz="2400" dirty="0">
                <a:latin typeface="Arial Unicode MS" pitchFamily="34" charset="-128"/>
              </a:rPr>
              <a:t> </a:t>
            </a:r>
            <a:r>
              <a:rPr lang="en-US" sz="2400" i="1" dirty="0">
                <a:latin typeface="Arial Unicode MS" pitchFamily="34" charset="-128"/>
              </a:rPr>
              <a:t>G</a:t>
            </a:r>
            <a:r>
              <a:rPr lang="en-US" sz="2400" dirty="0">
                <a:latin typeface="Arial Unicode MS" pitchFamily="34" charset="-128"/>
              </a:rPr>
              <a:t>.</a:t>
            </a:r>
          </a:p>
          <a:p>
            <a:pPr>
              <a:buFontTx/>
              <a:buChar char="•"/>
              <a:defRPr/>
            </a:pPr>
            <a:r>
              <a:rPr lang="en-US" sz="2400" dirty="0">
                <a:latin typeface="Arial Unicode MS" pitchFamily="34" charset="-128"/>
              </a:rPr>
              <a:t>   In other words, </a:t>
            </a:r>
            <a:r>
              <a:rPr lang="en-US" sz="2400" i="1" dirty="0">
                <a:latin typeface="Arial Unicode MS" pitchFamily="34" charset="-128"/>
              </a:rPr>
              <a:t>KB </a:t>
            </a:r>
            <a:r>
              <a:rPr lang="en-US" sz="2400" b="1" dirty="0">
                <a:latin typeface="Arial Unicode MS" pitchFamily="34" charset="-128"/>
              </a:rPr>
              <a:t>⊧</a:t>
            </a:r>
            <a:r>
              <a:rPr lang="en-US" sz="2400" dirty="0">
                <a:latin typeface="Arial Unicode MS" pitchFamily="34" charset="-128"/>
              </a:rPr>
              <a:t> </a:t>
            </a:r>
            <a:r>
              <a:rPr lang="en-US" sz="2400" i="1" dirty="0">
                <a:latin typeface="Arial Unicode MS" pitchFamily="34" charset="-128"/>
              </a:rPr>
              <a:t>G</a:t>
            </a:r>
            <a:r>
              <a:rPr lang="en-US" sz="2400" dirty="0">
                <a:latin typeface="Arial Unicode MS" pitchFamily="34" charset="-128"/>
              </a:rPr>
              <a:t> if there is no interpretation in which </a:t>
            </a:r>
            <a:r>
              <a:rPr lang="en-US" sz="2400" i="1" dirty="0">
                <a:latin typeface="Arial Unicode MS" pitchFamily="34" charset="-128"/>
              </a:rPr>
              <a:t>KB </a:t>
            </a:r>
            <a:r>
              <a:rPr lang="en-US" sz="2400" dirty="0">
                <a:latin typeface="Arial Unicode MS" pitchFamily="34" charset="-128"/>
              </a:rPr>
              <a:t> is </a:t>
            </a:r>
            <a:r>
              <a:rPr lang="en-US" sz="2400" i="1" dirty="0">
                <a:latin typeface="Arial Unicode MS" pitchFamily="34" charset="-128"/>
              </a:rPr>
              <a:t>true </a:t>
            </a:r>
            <a:r>
              <a:rPr lang="en-US" sz="2400" dirty="0">
                <a:latin typeface="Arial Unicode MS" pitchFamily="34" charset="-128"/>
              </a:rPr>
              <a:t> and </a:t>
            </a:r>
            <a:r>
              <a:rPr lang="en-US" sz="2400" i="1" dirty="0">
                <a:latin typeface="Arial Unicode MS" pitchFamily="34" charset="-128"/>
              </a:rPr>
              <a:t>G </a:t>
            </a:r>
            <a:r>
              <a:rPr lang="en-US" sz="2400" dirty="0">
                <a:latin typeface="Arial Unicode MS" pitchFamily="34" charset="-128"/>
              </a:rPr>
              <a:t> is </a:t>
            </a:r>
            <a:r>
              <a:rPr lang="en-US" sz="2400" i="1" dirty="0">
                <a:latin typeface="Arial Unicode MS" pitchFamily="34" charset="-128"/>
              </a:rPr>
              <a:t>false</a:t>
            </a:r>
            <a:r>
              <a:rPr lang="en-US" sz="2400" dirty="0">
                <a:latin typeface="Arial Unicode MS" pitchFamily="34" charset="-128"/>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0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Footer Placeholder 5"/>
          <p:cNvSpPr>
            <a:spLocks noGrp="1"/>
          </p:cNvSpPr>
          <p:nvPr>
            <p:ph type="ftr" sz="quarter" idx="11"/>
          </p:nvPr>
        </p:nvSpPr>
        <p:spPr/>
        <p:txBody>
          <a:bodyPr/>
          <a:lstStyle/>
          <a:p>
            <a:pPr>
              <a:defRPr/>
            </a:pPr>
            <a:r>
              <a:rPr lang="en-US" smtClean="0"/>
              <a:t>CPSC 502, Lecture 6</a:t>
            </a:r>
            <a:endParaRPr lang="en-US"/>
          </a:p>
        </p:txBody>
      </p:sp>
      <p:sp>
        <p:nvSpPr>
          <p:cNvPr id="68" name="Slide Number Placeholder 6"/>
          <p:cNvSpPr>
            <a:spLocks noGrp="1"/>
          </p:cNvSpPr>
          <p:nvPr>
            <p:ph type="sldNum" sz="quarter" idx="12"/>
          </p:nvPr>
        </p:nvSpPr>
        <p:spPr/>
        <p:txBody>
          <a:bodyPr/>
          <a:lstStyle/>
          <a:p>
            <a:pPr>
              <a:defRPr/>
            </a:pPr>
            <a:r>
              <a:rPr lang="en-US"/>
              <a:t>Slide </a:t>
            </a:r>
            <a:fld id="{5996A76D-60AC-460B-A7FC-F23ECCB5D8B0}" type="slidenum">
              <a:rPr lang="en-US"/>
              <a:pPr>
                <a:defRPr/>
              </a:pPr>
              <a:t>22</a:t>
            </a:fld>
            <a:endParaRPr lang="en-US"/>
          </a:p>
        </p:txBody>
      </p:sp>
      <p:sp>
        <p:nvSpPr>
          <p:cNvPr id="11295" name="Rectangle 2"/>
          <p:cNvSpPr>
            <a:spLocks noGrp="1" noChangeArrowheads="1"/>
          </p:cNvSpPr>
          <p:nvPr>
            <p:ph type="title"/>
          </p:nvPr>
        </p:nvSpPr>
        <p:spPr/>
        <p:txBody>
          <a:bodyPr/>
          <a:lstStyle/>
          <a:p>
            <a:pPr eaLnBrk="1" hangingPunct="1"/>
            <a:r>
              <a:rPr lang="en-US" smtClean="0"/>
              <a:t>Example: Logical Consequences</a:t>
            </a:r>
          </a:p>
        </p:txBody>
      </p:sp>
      <p:graphicFrame>
        <p:nvGraphicFramePr>
          <p:cNvPr id="11266" name="Object 3"/>
          <p:cNvGraphicFramePr>
            <a:graphicFrameLocks noChangeAspect="1"/>
          </p:cNvGraphicFramePr>
          <p:nvPr>
            <p:ph sz="half" idx="1"/>
          </p:nvPr>
        </p:nvGraphicFramePr>
        <p:xfrm>
          <a:off x="6429375" y="1071563"/>
          <a:ext cx="1800225" cy="1441450"/>
        </p:xfrm>
        <a:graphic>
          <a:graphicData uri="http://schemas.openxmlformats.org/presentationml/2006/ole">
            <p:oleObj spid="_x0000_s719874" name="Equation" r:id="rId4" imgW="901440" imgH="711000" progId="Equation.3">
              <p:embed/>
            </p:oleObj>
          </a:graphicData>
        </a:graphic>
      </p:graphicFrame>
      <p:sp>
        <p:nvSpPr>
          <p:cNvPr id="11296" name="Text Box 5"/>
          <p:cNvSpPr txBox="1">
            <a:spLocks noChangeArrowheads="1"/>
          </p:cNvSpPr>
          <p:nvPr/>
        </p:nvSpPr>
        <p:spPr bwMode="auto">
          <a:xfrm>
            <a:off x="179388" y="2765425"/>
            <a:ext cx="8785225" cy="519113"/>
          </a:xfrm>
          <a:prstGeom prst="rect">
            <a:avLst/>
          </a:prstGeom>
          <a:noFill/>
          <a:ln w="9525" algn="ctr">
            <a:noFill/>
            <a:miter lim="800000"/>
            <a:headEnd/>
            <a:tailEnd/>
          </a:ln>
        </p:spPr>
        <p:txBody>
          <a:bodyPr>
            <a:spAutoFit/>
          </a:bodyPr>
          <a:lstStyle/>
          <a:p>
            <a:endParaRPr lang="en-US"/>
          </a:p>
        </p:txBody>
      </p:sp>
      <p:graphicFrame>
        <p:nvGraphicFramePr>
          <p:cNvPr id="498792" name="Group 104"/>
          <p:cNvGraphicFramePr>
            <a:graphicFrameLocks noGrp="1"/>
          </p:cNvGraphicFramePr>
          <p:nvPr>
            <p:ph sz="half" idx="2"/>
          </p:nvPr>
        </p:nvGraphicFramePr>
        <p:xfrm>
          <a:off x="571500" y="857250"/>
          <a:ext cx="4143405" cy="4581029"/>
        </p:xfrm>
        <a:graphic>
          <a:graphicData uri="http://schemas.openxmlformats.org/drawingml/2006/table">
            <a:tbl>
              <a:tblPr/>
              <a:tblGrid>
                <a:gridCol w="828681"/>
                <a:gridCol w="828681"/>
                <a:gridCol w="828681"/>
                <a:gridCol w="828681"/>
                <a:gridCol w="828681"/>
              </a:tblGrid>
              <a:tr h="4652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Unicode MS" pitchFamily="34" charset="-128"/>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MS" pitchFamily="34" charset="-128"/>
                        </a:rPr>
                        <a:t>p</a:t>
                      </a:r>
                    </a:p>
                  </a:txBody>
                  <a:tcP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q</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r</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s</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4638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I</a:t>
                      </a:r>
                      <a:r>
                        <a:rPr kumimoji="0" lang="en-US" sz="2000" b="0" i="0" u="none" strike="noStrike" cap="none" normalizeH="0" baseline="-25000" smtClean="0">
                          <a:ln>
                            <a:noFill/>
                          </a:ln>
                          <a:solidFill>
                            <a:schemeClr val="tx1"/>
                          </a:solidFill>
                          <a:effectLst/>
                          <a:latin typeface="Arial Unicode MS" pitchFamily="34" charset="-128"/>
                        </a:rPr>
                        <a:t>1</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accent6"/>
                          </a:solidFill>
                          <a:effectLst/>
                          <a:latin typeface="Arial Unicode MS" pitchFamily="34" charset="-128"/>
                        </a:rPr>
                        <a:t>true</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accent6"/>
                          </a:solidFill>
                          <a:effectLst/>
                          <a:latin typeface="Arial Unicode MS" pitchFamily="34" charset="-128"/>
                        </a:rPr>
                        <a:t>true</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accent6"/>
                          </a:solidFill>
                          <a:effectLst/>
                          <a:latin typeface="Arial Unicode MS" pitchFamily="34" charset="-128"/>
                        </a:rPr>
                        <a:t>true</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accent6"/>
                          </a:solidFill>
                          <a:effectLst/>
                          <a:latin typeface="Arial Unicode MS" pitchFamily="34" charset="-128"/>
                        </a:rPr>
                        <a:t>true</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652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I</a:t>
                      </a:r>
                      <a:r>
                        <a:rPr kumimoji="0" lang="en-US" sz="2000" b="0" i="0" u="none" strike="noStrike" cap="none" normalizeH="0" baseline="-25000" smtClean="0">
                          <a:ln>
                            <a:noFill/>
                          </a:ln>
                          <a:solidFill>
                            <a:schemeClr val="tx1"/>
                          </a:solidFill>
                          <a:effectLst/>
                          <a:latin typeface="Arial Unicode MS" pitchFamily="34" charset="-128"/>
                        </a:rPr>
                        <a:t>2</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accent6"/>
                          </a:solidFill>
                          <a:effectLst/>
                          <a:latin typeface="Arial Unicode MS" pitchFamily="34" charset="-128"/>
                        </a:rPr>
                        <a:t>true</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accent6"/>
                          </a:solidFill>
                          <a:effectLst/>
                          <a:latin typeface="Arial Unicode MS" pitchFamily="34" charset="-128"/>
                        </a:rPr>
                        <a:t>true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accent6"/>
                          </a:solidFill>
                          <a:effectLst/>
                          <a:latin typeface="Arial Unicode MS" pitchFamily="34" charset="-128"/>
                        </a:rPr>
                        <a:t>true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accent6"/>
                          </a:solidFill>
                          <a:effectLst/>
                          <a:latin typeface="Arial Unicode MS" pitchFamily="34" charset="-128"/>
                        </a:rPr>
                        <a:t>false</a:t>
                      </a:r>
                    </a:p>
                  </a:txBody>
                  <a:tcPr horzOverflow="overflow">
                    <a:lnL>
                      <a:noFill/>
                    </a:lnL>
                    <a:lnR>
                      <a:noFill/>
                    </a:lnR>
                    <a:lnT>
                      <a:noFill/>
                    </a:lnT>
                    <a:lnB>
                      <a:noFill/>
                    </a:lnB>
                    <a:lnTlToBr>
                      <a:noFill/>
                    </a:lnTlToBr>
                    <a:lnBlToTr>
                      <a:noFill/>
                    </a:lnBlToTr>
                    <a:noFill/>
                  </a:tcPr>
                </a:tc>
              </a:tr>
              <a:tr h="4652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I</a:t>
                      </a:r>
                      <a:r>
                        <a:rPr kumimoji="0" lang="en-US" sz="2000" b="0" i="0" u="none" strike="noStrike" cap="none" normalizeH="0" baseline="-25000" smtClean="0">
                          <a:ln>
                            <a:noFill/>
                          </a:ln>
                          <a:solidFill>
                            <a:schemeClr val="tx1"/>
                          </a:solidFill>
                          <a:effectLst/>
                          <a:latin typeface="Arial Unicode MS" pitchFamily="34" charset="-128"/>
                        </a:rPr>
                        <a:t>3</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accent6"/>
                          </a:solidFill>
                          <a:effectLst/>
                          <a:latin typeface="Arial Unicode MS" pitchFamily="34" charset="-128"/>
                        </a:rPr>
                        <a:t>true</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accent6"/>
                          </a:solidFill>
                          <a:effectLst/>
                          <a:latin typeface="Arial Unicode MS" pitchFamily="34" charset="-128"/>
                        </a:rPr>
                        <a:t>true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accent6"/>
                          </a:solidFill>
                          <a:effectLst/>
                          <a:latin typeface="Arial Unicode MS" pitchFamily="34" charset="-128"/>
                        </a:rPr>
                        <a:t>false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accent6"/>
                          </a:solidFill>
                          <a:effectLst/>
                          <a:latin typeface="Arial Unicode MS" pitchFamily="34" charset="-128"/>
                        </a:rPr>
                        <a:t>false</a:t>
                      </a:r>
                    </a:p>
                  </a:txBody>
                  <a:tcPr horzOverflow="overflow">
                    <a:lnL>
                      <a:noFill/>
                    </a:lnL>
                    <a:lnR>
                      <a:noFill/>
                    </a:lnR>
                    <a:lnT>
                      <a:noFill/>
                    </a:lnT>
                    <a:lnB>
                      <a:noFill/>
                    </a:lnB>
                    <a:lnTlToBr>
                      <a:noFill/>
                    </a:lnTlToBr>
                    <a:lnBlToTr>
                      <a:noFill/>
                    </a:lnBlToTr>
                    <a:noFill/>
                  </a:tcPr>
                </a:tc>
              </a:tr>
              <a:tr h="4638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I</a:t>
                      </a:r>
                      <a:r>
                        <a:rPr kumimoji="0" lang="en-US" sz="2000" b="0" i="0" u="none" strike="noStrike" cap="none" normalizeH="0" baseline="-25000" smtClean="0">
                          <a:ln>
                            <a:noFill/>
                          </a:ln>
                          <a:solidFill>
                            <a:schemeClr val="tx1"/>
                          </a:solidFill>
                          <a:effectLst/>
                          <a:latin typeface="Arial Unicode MS" pitchFamily="34" charset="-128"/>
                        </a:rPr>
                        <a:t>4</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Unicode MS" pitchFamily="34" charset="-128"/>
                        </a:rPr>
                        <a:t>true</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Unicode MS" pitchFamily="34" charset="-128"/>
                        </a:rPr>
                        <a:t>true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Unicode MS" pitchFamily="34" charset="-128"/>
                        </a:rPr>
                        <a:t>false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Unicode MS" pitchFamily="34" charset="-128"/>
                        </a:rPr>
                        <a:t>true</a:t>
                      </a:r>
                    </a:p>
                  </a:txBody>
                  <a:tcPr horzOverflow="overflow">
                    <a:lnL>
                      <a:noFill/>
                    </a:lnL>
                    <a:lnR>
                      <a:noFill/>
                    </a:lnR>
                    <a:lnT>
                      <a:noFill/>
                    </a:lnT>
                    <a:lnB>
                      <a:noFill/>
                    </a:lnB>
                    <a:lnTlToBr>
                      <a:noFill/>
                    </a:lnTlToBr>
                    <a:lnBlToTr>
                      <a:noFill/>
                    </a:lnBlToTr>
                    <a:noFill/>
                  </a:tcPr>
                </a:tc>
              </a:tr>
              <a:tr h="4652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MS" pitchFamily="34" charset="-128"/>
                        </a:rPr>
                        <a:t>I</a:t>
                      </a:r>
                      <a:r>
                        <a:rPr kumimoji="0" lang="en-US" sz="2000" b="0" i="0" u="none" strike="noStrike" cap="none" normalizeH="0" baseline="-25000" dirty="0" smtClean="0">
                          <a:ln>
                            <a:noFill/>
                          </a:ln>
                          <a:solidFill>
                            <a:schemeClr val="tx1"/>
                          </a:solidFill>
                          <a:effectLst/>
                          <a:latin typeface="Arial Unicode MS" pitchFamily="34" charset="-128"/>
                        </a:rPr>
                        <a:t>5</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Unicode MS" pitchFamily="34" charset="-128"/>
                        </a:rPr>
                        <a:t>false</a:t>
                      </a: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Unicode MS" pitchFamily="34" charset="-128"/>
                        </a:rPr>
                        <a:t>true</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Arial Unicode MS" pitchFamily="34" charset="-128"/>
                        </a:rPr>
                        <a:t>true</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Arial Unicode MS" pitchFamily="34" charset="-128"/>
                        </a:rPr>
                        <a:t>true</a:t>
                      </a:r>
                    </a:p>
                  </a:txBody>
                  <a:tcPr horzOverflow="overflow">
                    <a:lnL>
                      <a:noFill/>
                    </a:lnL>
                    <a:lnR>
                      <a:noFill/>
                    </a:lnR>
                    <a:lnT>
                      <a:noFill/>
                    </a:lnT>
                    <a:lnB cap="flat">
                      <a:noFill/>
                    </a:lnB>
                    <a:lnTlToBr>
                      <a:noFill/>
                    </a:lnTlToBr>
                    <a:lnBlToTr>
                      <a:noFill/>
                    </a:lnBlToTr>
                    <a:noFill/>
                  </a:tcPr>
                </a:tc>
              </a:tr>
              <a:tr h="46528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Unicode MS" pitchFamily="34" charset="-128"/>
                        </a:rPr>
                        <a:t>I</a:t>
                      </a:r>
                      <a:r>
                        <a:rPr kumimoji="0" lang="en-US" sz="2000" b="0" i="0" u="none" strike="noStrike" cap="none" normalizeH="0" baseline="-25000" dirty="0" smtClean="0">
                          <a:ln>
                            <a:noFill/>
                          </a:ln>
                          <a:solidFill>
                            <a:schemeClr val="tx1"/>
                          </a:solidFill>
                          <a:effectLst/>
                          <a:latin typeface="Arial Unicode MS" pitchFamily="34" charset="-128"/>
                        </a:rPr>
                        <a:t>6</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Unicode MS" pitchFamily="34" charset="-128"/>
                        </a:rPr>
                        <a:t>false</a:t>
                      </a: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Unicode MS" pitchFamily="34" charset="-128"/>
                        </a:rPr>
                        <a:t>true</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Unicode MS" pitchFamily="34" charset="-128"/>
                        </a:rPr>
                        <a:t>true</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Unicode MS" pitchFamily="34" charset="-128"/>
                        </a:rPr>
                        <a:t>false</a:t>
                      </a:r>
                    </a:p>
                  </a:txBody>
                  <a:tcPr horzOverflow="overflow">
                    <a:lnL>
                      <a:noFill/>
                    </a:lnL>
                    <a:lnR>
                      <a:noFill/>
                    </a:lnR>
                    <a:lnT>
                      <a:noFill/>
                    </a:lnT>
                    <a:lnB cap="flat">
                      <a:noFill/>
                    </a:lnB>
                    <a:lnTlToBr>
                      <a:noFill/>
                    </a:lnTlToBr>
                    <a:lnBlToTr>
                      <a:noFill/>
                    </a:lnBlToTr>
                    <a:noFill/>
                  </a:tcPr>
                </a:tc>
              </a:tr>
              <a:tr h="389127">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Unicode MS" pitchFamily="34" charset="-128"/>
                        </a:rPr>
                        <a:t>I</a:t>
                      </a:r>
                      <a:r>
                        <a:rPr kumimoji="0" lang="en-US" sz="2000" b="0" i="0" u="none" strike="noStrike" cap="none" normalizeH="0" baseline="-25000" dirty="0" smtClean="0">
                          <a:ln>
                            <a:noFill/>
                          </a:ln>
                          <a:solidFill>
                            <a:schemeClr val="tx1"/>
                          </a:solidFill>
                          <a:effectLst/>
                          <a:latin typeface="Arial Unicode MS" pitchFamily="34" charset="-128"/>
                        </a:rPr>
                        <a:t>7</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Unicode MS" pitchFamily="34" charset="-128"/>
                        </a:rPr>
                        <a:t>false</a:t>
                      </a: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Unicode MS" pitchFamily="34" charset="-128"/>
                        </a:rPr>
                        <a:t>true</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Unicode MS" pitchFamily="34" charset="-128"/>
                        </a:rPr>
                        <a:t>false</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Unicode MS" pitchFamily="34" charset="-128"/>
                        </a:rPr>
                        <a:t>false</a:t>
                      </a:r>
                    </a:p>
                  </a:txBody>
                  <a:tcPr horzOverflow="overflow">
                    <a:lnL>
                      <a:noFill/>
                    </a:lnL>
                    <a:lnR>
                      <a:noFill/>
                    </a:lnR>
                    <a:lnT>
                      <a:noFill/>
                    </a:lnT>
                    <a:lnB cap="flat">
                      <a:noFill/>
                    </a:lnB>
                    <a:lnTlToBr>
                      <a:noFill/>
                    </a:lnTlToBr>
                    <a:lnBlToTr>
                      <a:noFill/>
                    </a:lnBlToTr>
                    <a:noFill/>
                  </a:tcPr>
                </a:tc>
              </a:tr>
              <a:tr h="46528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Unicode MS" pitchFamily="34" charset="-128"/>
                        </a:rPr>
                        <a:t>I</a:t>
                      </a:r>
                      <a:r>
                        <a:rPr kumimoji="0" lang="en-US" sz="2000" b="0" i="0" u="none" strike="noStrike" cap="none" normalizeH="0" baseline="-25000" dirty="0" smtClean="0">
                          <a:ln>
                            <a:noFill/>
                          </a:ln>
                          <a:solidFill>
                            <a:schemeClr val="tx1"/>
                          </a:solidFill>
                          <a:effectLst/>
                          <a:latin typeface="Arial Unicode MS" pitchFamily="34" charset="-128"/>
                        </a:rPr>
                        <a:t>8</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Unicode MS" pitchFamily="34" charset="-128"/>
                        </a:rPr>
                        <a:t>false</a:t>
                      </a: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Unicode MS" pitchFamily="34" charset="-128"/>
                        </a:rPr>
                        <a:t>true</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Unicode MS" pitchFamily="34" charset="-128"/>
                        </a:rPr>
                        <a:t>false</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Unicode MS" pitchFamily="34" charset="-128"/>
                        </a:rPr>
                        <a:t>true</a:t>
                      </a:r>
                    </a:p>
                  </a:txBody>
                  <a:tcPr horzOverflow="overflow">
                    <a:lnL>
                      <a:noFill/>
                    </a:lnL>
                    <a:lnR>
                      <a:noFill/>
                    </a:lnR>
                    <a:lnT>
                      <a:noFill/>
                    </a:lnT>
                    <a:lnB cap="flat">
                      <a:noFill/>
                    </a:lnB>
                    <a:lnTlToBr>
                      <a:noFill/>
                    </a:lnTlToBr>
                    <a:lnBlToTr>
                      <a:noFill/>
                    </a:lnBlToTr>
                    <a:noFill/>
                  </a:tcPr>
                </a:tc>
              </a:tr>
              <a:tr h="46528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25000" dirty="0" smtClean="0">
                          <a:ln>
                            <a:noFill/>
                          </a:ln>
                          <a:solidFill>
                            <a:schemeClr val="tx1"/>
                          </a:solidFill>
                          <a:effectLst/>
                          <a:latin typeface="Arial Unicode MS" pitchFamily="34" charset="-128"/>
                        </a:rPr>
                        <a:t>…</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Unicode MS" pitchFamily="34" charset="-128"/>
                        </a:rPr>
                        <a:t>…</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Unicode MS" pitchFamily="34" charset="-128"/>
                        </a:rPr>
                        <a:t>…</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Unicode MS" pitchFamily="34" charset="-128"/>
                        </a:rPr>
                        <a:t>…</a:t>
                      </a:r>
                    </a:p>
                  </a:txBody>
                  <a:tcPr horzOverflow="overflow">
                    <a:lnL>
                      <a:noFill/>
                    </a:lnL>
                    <a:lnR>
                      <a:noFill/>
                    </a:lnR>
                    <a:lnT>
                      <a:noFill/>
                    </a:lnT>
                    <a:lnB cap="flat">
                      <a:noFill/>
                    </a:lnB>
                    <a:lnTlToBr>
                      <a:noFill/>
                    </a:lnTlToBr>
                    <a:lnBlToTr>
                      <a:noFill/>
                    </a:lnBlToTr>
                    <a:noFill/>
                  </a:tcPr>
                </a:tc>
              </a:tr>
            </a:tbl>
          </a:graphicData>
        </a:graphic>
      </p:graphicFrame>
      <p:sp>
        <p:nvSpPr>
          <p:cNvPr id="498793" name="Text Box 105"/>
          <p:cNvSpPr txBox="1">
            <a:spLocks noChangeArrowheads="1"/>
          </p:cNvSpPr>
          <p:nvPr/>
        </p:nvSpPr>
        <p:spPr bwMode="auto">
          <a:xfrm>
            <a:off x="2786063" y="5357813"/>
            <a:ext cx="5286375" cy="1200150"/>
          </a:xfrm>
          <a:prstGeom prst="rect">
            <a:avLst/>
          </a:prstGeom>
          <a:noFill/>
          <a:ln w="9525" algn="ctr">
            <a:noFill/>
            <a:miter lim="800000"/>
            <a:headEnd/>
            <a:tailEnd/>
          </a:ln>
          <a:effectLst/>
        </p:spPr>
        <p:txBody>
          <a:bodyPr>
            <a:spAutoFit/>
          </a:bodyPr>
          <a:lstStyle/>
          <a:p>
            <a:pPr>
              <a:defRPr/>
            </a:pPr>
            <a:r>
              <a:rPr lang="en-US" sz="2400" i="1" dirty="0">
                <a:solidFill>
                  <a:schemeClr val="accent6"/>
                </a:solidFill>
                <a:latin typeface="Arial Unicode MS" pitchFamily="34" charset="-128"/>
              </a:rPr>
              <a:t>Which of the following is true?</a:t>
            </a:r>
          </a:p>
          <a:p>
            <a:pPr>
              <a:buFontTx/>
              <a:buChar char="•"/>
              <a:defRPr/>
            </a:pPr>
            <a:r>
              <a:rPr lang="en-US" sz="2400" dirty="0">
                <a:latin typeface="Arial Unicode MS" pitchFamily="34" charset="-128"/>
              </a:rPr>
              <a:t>  </a:t>
            </a:r>
            <a:r>
              <a:rPr lang="en-US" sz="2400" i="1" dirty="0">
                <a:latin typeface="Arial Unicode MS" pitchFamily="34" charset="-128"/>
              </a:rPr>
              <a:t>KB </a:t>
            </a:r>
            <a:r>
              <a:rPr lang="en-US" sz="2400" b="1" dirty="0">
                <a:latin typeface="Arial Unicode MS" pitchFamily="34" charset="-128"/>
              </a:rPr>
              <a:t>⊧</a:t>
            </a:r>
            <a:r>
              <a:rPr lang="en-US" sz="2400" i="1" dirty="0">
                <a:latin typeface="Arial Unicode MS" pitchFamily="34" charset="-128"/>
              </a:rPr>
              <a:t> q, KB </a:t>
            </a:r>
            <a:r>
              <a:rPr lang="en-US" sz="2400" b="1" dirty="0">
                <a:latin typeface="Arial Unicode MS" pitchFamily="34" charset="-128"/>
              </a:rPr>
              <a:t>⊧</a:t>
            </a:r>
            <a:r>
              <a:rPr lang="en-US" sz="2400" i="1" dirty="0">
                <a:latin typeface="Arial Unicode MS" pitchFamily="34" charset="-128"/>
              </a:rPr>
              <a:t> p, KB </a:t>
            </a:r>
            <a:r>
              <a:rPr lang="en-US" sz="2400" b="1" dirty="0">
                <a:latin typeface="Arial Unicode MS" pitchFamily="34" charset="-128"/>
              </a:rPr>
              <a:t>⊧</a:t>
            </a:r>
            <a:r>
              <a:rPr lang="en-US" sz="2400" i="1" dirty="0">
                <a:latin typeface="Arial Unicode MS" pitchFamily="34" charset="-128"/>
              </a:rPr>
              <a:t> s, KB </a:t>
            </a:r>
            <a:r>
              <a:rPr lang="en-US" sz="2400" b="1" dirty="0">
                <a:latin typeface="Arial Unicode MS" pitchFamily="34" charset="-128"/>
              </a:rPr>
              <a:t>⊧</a:t>
            </a:r>
            <a:r>
              <a:rPr lang="en-US" sz="2400" i="1" dirty="0">
                <a:latin typeface="Arial Unicode MS" pitchFamily="34" charset="-128"/>
              </a:rPr>
              <a:t> r</a:t>
            </a:r>
          </a:p>
          <a:p>
            <a:pPr>
              <a:defRPr/>
            </a:pPr>
            <a:endParaRPr lang="en-US" sz="2400" dirty="0">
              <a:latin typeface="Arial Unicode MS" pitchFamily="34"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t>CPSC 502, Lecture 6</a:t>
            </a:r>
            <a:endParaRPr lang="en-US"/>
          </a:p>
        </p:txBody>
      </p:sp>
      <p:sp>
        <p:nvSpPr>
          <p:cNvPr id="8" name="Slide Number Placeholder 5"/>
          <p:cNvSpPr>
            <a:spLocks noGrp="1"/>
          </p:cNvSpPr>
          <p:nvPr>
            <p:ph type="sldNum" sz="quarter" idx="12"/>
          </p:nvPr>
        </p:nvSpPr>
        <p:spPr/>
        <p:txBody>
          <a:bodyPr/>
          <a:lstStyle/>
          <a:p>
            <a:pPr>
              <a:defRPr/>
            </a:pPr>
            <a:r>
              <a:rPr lang="en-US"/>
              <a:t>Slide </a:t>
            </a:r>
            <a:fld id="{9749C19A-842F-406B-8156-86F2EDA6EE2C}" type="slidenum">
              <a:rPr lang="en-US"/>
              <a:pPr>
                <a:defRPr/>
              </a:pPr>
              <a:t>23</a:t>
            </a:fld>
            <a:endParaRPr lang="en-US"/>
          </a:p>
        </p:txBody>
      </p:sp>
      <p:sp>
        <p:nvSpPr>
          <p:cNvPr id="12308" name="Rectangle 2"/>
          <p:cNvSpPr>
            <a:spLocks noGrp="1" noChangeArrowheads="1"/>
          </p:cNvSpPr>
          <p:nvPr>
            <p:ph type="title"/>
          </p:nvPr>
        </p:nvSpPr>
        <p:spPr>
          <a:xfrm>
            <a:off x="214313" y="571500"/>
            <a:ext cx="8534400" cy="685800"/>
          </a:xfrm>
        </p:spPr>
        <p:txBody>
          <a:bodyPr/>
          <a:lstStyle/>
          <a:p>
            <a:pPr eaLnBrk="1" hangingPunct="1"/>
            <a:r>
              <a:rPr lang="en-US" smtClean="0"/>
              <a:t>One simple way to prove that G logically follows from a KB</a:t>
            </a:r>
          </a:p>
        </p:txBody>
      </p:sp>
      <p:sp>
        <p:nvSpPr>
          <p:cNvPr id="535555" name="Rectangle 3"/>
          <p:cNvSpPr>
            <a:spLocks noGrp="1" noChangeArrowheads="1"/>
          </p:cNvSpPr>
          <p:nvPr>
            <p:ph type="body" idx="1"/>
          </p:nvPr>
        </p:nvSpPr>
        <p:spPr>
          <a:xfrm>
            <a:off x="714375" y="1857375"/>
            <a:ext cx="6737945" cy="419497"/>
          </a:xfrm>
        </p:spPr>
        <p:txBody>
          <a:bodyPr/>
          <a:lstStyle/>
          <a:p>
            <a:pPr eaLnBrk="1" hangingPunct="1">
              <a:lnSpc>
                <a:spcPct val="90000"/>
              </a:lnSpc>
              <a:buFontTx/>
              <a:buChar char="•"/>
            </a:pPr>
            <a:r>
              <a:rPr lang="en-US" dirty="0" smtClean="0"/>
              <a:t>Collect  all the models of the KB</a:t>
            </a:r>
          </a:p>
          <a:p>
            <a:pPr eaLnBrk="1" hangingPunct="1">
              <a:lnSpc>
                <a:spcPct val="90000"/>
              </a:lnSpc>
              <a:buFontTx/>
              <a:buChar char="•"/>
            </a:pPr>
            <a:r>
              <a:rPr lang="en-US" dirty="0" smtClean="0"/>
              <a:t>Verify that G is true in all those models </a:t>
            </a:r>
          </a:p>
        </p:txBody>
      </p:sp>
      <p:sp>
        <p:nvSpPr>
          <p:cNvPr id="9" name="Rectangle 3"/>
          <p:cNvSpPr txBox="1">
            <a:spLocks noChangeArrowheads="1"/>
          </p:cNvSpPr>
          <p:nvPr/>
        </p:nvSpPr>
        <p:spPr bwMode="auto">
          <a:xfrm>
            <a:off x="1143000" y="3214688"/>
            <a:ext cx="5786438" cy="642937"/>
          </a:xfrm>
          <a:prstGeom prst="rect">
            <a:avLst/>
          </a:prstGeom>
          <a:noFill/>
          <a:ln w="9525">
            <a:noFill/>
            <a:miter lim="800000"/>
            <a:headEnd/>
            <a:tailEnd/>
          </a:ln>
          <a:effectLst/>
        </p:spPr>
        <p:txBody>
          <a:bodyPr/>
          <a:lstStyle/>
          <a:p>
            <a:pPr marL="342900" indent="-342900">
              <a:lnSpc>
                <a:spcPct val="90000"/>
              </a:lnSpc>
              <a:spcBef>
                <a:spcPct val="20000"/>
              </a:spcBef>
              <a:defRPr/>
            </a:pPr>
            <a:r>
              <a:rPr lang="en-US" i="1" kern="0" dirty="0">
                <a:latin typeface="+mn-lt"/>
              </a:rPr>
              <a:t>Any problem with this approach?</a:t>
            </a:r>
          </a:p>
        </p:txBody>
      </p:sp>
      <p:sp>
        <p:nvSpPr>
          <p:cNvPr id="10" name="Rectangle 3"/>
          <p:cNvSpPr txBox="1">
            <a:spLocks noChangeArrowheads="1"/>
          </p:cNvSpPr>
          <p:nvPr/>
        </p:nvSpPr>
        <p:spPr bwMode="auto">
          <a:xfrm>
            <a:off x="571500" y="4357688"/>
            <a:ext cx="8072438" cy="1500187"/>
          </a:xfrm>
          <a:prstGeom prst="rect">
            <a:avLst/>
          </a:prstGeom>
          <a:noFill/>
          <a:ln w="9525">
            <a:solidFill>
              <a:schemeClr val="accent2"/>
            </a:solidFill>
            <a:miter lim="800000"/>
            <a:headEnd/>
            <a:tailEnd/>
          </a:ln>
          <a:effectLst/>
        </p:spPr>
        <p:txBody>
          <a:bodyPr/>
          <a:lstStyle/>
          <a:p>
            <a:pPr marL="342900" indent="-342900">
              <a:lnSpc>
                <a:spcPct val="90000"/>
              </a:lnSpc>
              <a:spcBef>
                <a:spcPct val="20000"/>
              </a:spcBef>
              <a:buFontTx/>
              <a:buChar char="•"/>
              <a:defRPr/>
            </a:pPr>
            <a:r>
              <a:rPr lang="en-US" kern="0" dirty="0">
                <a:latin typeface="+mn-lt"/>
              </a:rPr>
              <a:t>The goal of proof theory is to find </a:t>
            </a:r>
            <a:r>
              <a:rPr lang="en-US" kern="0" dirty="0">
                <a:solidFill>
                  <a:schemeClr val="accent6"/>
                </a:solidFill>
                <a:latin typeface="+mn-lt"/>
              </a:rPr>
              <a:t>proof procedures </a:t>
            </a:r>
            <a:r>
              <a:rPr lang="en-US" kern="0" dirty="0">
                <a:latin typeface="+mn-lt"/>
              </a:rPr>
              <a:t> that allow us to prove that a logical formula follows form a KB avoiding the above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5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5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inkTgt spid="_x0000_s7209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inkTgt spid="_x0000_s7209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t>CPSC 502, Lecture 6</a:t>
            </a:r>
            <a:endParaRPr lang="en-US"/>
          </a:p>
        </p:txBody>
      </p:sp>
      <p:sp>
        <p:nvSpPr>
          <p:cNvPr id="8" name="Slide Number Placeholder 5"/>
          <p:cNvSpPr>
            <a:spLocks noGrp="1"/>
          </p:cNvSpPr>
          <p:nvPr>
            <p:ph type="sldNum" sz="quarter" idx="12"/>
          </p:nvPr>
        </p:nvSpPr>
        <p:spPr/>
        <p:txBody>
          <a:bodyPr/>
          <a:lstStyle/>
          <a:p>
            <a:pPr>
              <a:defRPr/>
            </a:pPr>
            <a:r>
              <a:rPr lang="en-US"/>
              <a:t>Slide </a:t>
            </a:r>
            <a:fld id="{23E65FF4-5E21-400B-8BA3-65AEF13EC577}" type="slidenum">
              <a:rPr lang="en-US"/>
              <a:pPr>
                <a:defRPr/>
              </a:pPr>
              <a:t>24</a:t>
            </a:fld>
            <a:endParaRPr lang="en-US"/>
          </a:p>
        </p:txBody>
      </p:sp>
      <p:sp>
        <p:nvSpPr>
          <p:cNvPr id="13326" name="Rectangle 2"/>
          <p:cNvSpPr>
            <a:spLocks noGrp="1" noChangeArrowheads="1"/>
          </p:cNvSpPr>
          <p:nvPr>
            <p:ph type="title"/>
          </p:nvPr>
        </p:nvSpPr>
        <p:spPr/>
        <p:txBody>
          <a:bodyPr/>
          <a:lstStyle/>
          <a:p>
            <a:pPr eaLnBrk="1" hangingPunct="1"/>
            <a:r>
              <a:rPr lang="en-US" smtClean="0"/>
              <a:t>Soundness and Completeness</a:t>
            </a:r>
          </a:p>
        </p:txBody>
      </p:sp>
      <p:sp>
        <p:nvSpPr>
          <p:cNvPr id="13327" name="Rectangle 3"/>
          <p:cNvSpPr>
            <a:spLocks noGrp="1" noChangeArrowheads="1"/>
          </p:cNvSpPr>
          <p:nvPr>
            <p:ph type="body" idx="1"/>
          </p:nvPr>
        </p:nvSpPr>
        <p:spPr>
          <a:xfrm>
            <a:off x="214313" y="1000125"/>
            <a:ext cx="8458200" cy="1500188"/>
          </a:xfrm>
        </p:spPr>
        <p:txBody>
          <a:bodyPr/>
          <a:lstStyle/>
          <a:p>
            <a:pPr eaLnBrk="1" hangingPunct="1">
              <a:lnSpc>
                <a:spcPct val="90000"/>
              </a:lnSpc>
              <a:buFontTx/>
              <a:buChar char="•"/>
            </a:pPr>
            <a:r>
              <a:rPr lang="en-US" dirty="0" smtClean="0"/>
              <a:t>If I tell you I have a </a:t>
            </a:r>
            <a:r>
              <a:rPr lang="en-US" b="1" dirty="0" smtClean="0"/>
              <a:t>proof procedure for PDCL</a:t>
            </a:r>
          </a:p>
          <a:p>
            <a:pPr eaLnBrk="1" hangingPunct="1">
              <a:lnSpc>
                <a:spcPct val="90000"/>
              </a:lnSpc>
              <a:buFontTx/>
              <a:buChar char="•"/>
            </a:pPr>
            <a:r>
              <a:rPr lang="en-US" dirty="0" smtClean="0"/>
              <a:t>What do I need to show you in order for you to trust my procedure?</a:t>
            </a:r>
          </a:p>
        </p:txBody>
      </p:sp>
      <p:sp>
        <p:nvSpPr>
          <p:cNvPr id="535556" name="Rectangle 4"/>
          <p:cNvSpPr>
            <a:spLocks noChangeArrowheads="1"/>
          </p:cNvSpPr>
          <p:nvPr/>
        </p:nvSpPr>
        <p:spPr bwMode="auto">
          <a:xfrm>
            <a:off x="357188" y="4143375"/>
            <a:ext cx="8389937" cy="935038"/>
          </a:xfrm>
          <a:prstGeom prst="rect">
            <a:avLst/>
          </a:prstGeom>
          <a:solidFill>
            <a:srgbClr val="CCECFF"/>
          </a:solidFill>
          <a:ln w="12700">
            <a:solidFill>
              <a:schemeClr val="tx1"/>
            </a:solidFill>
            <a:miter lim="800000"/>
            <a:headEnd/>
            <a:tailEnd/>
          </a:ln>
          <a:effectLst/>
        </p:spPr>
        <p:txBody>
          <a:bodyPr/>
          <a:lstStyle/>
          <a:p>
            <a:pPr marL="381000" indent="-381000">
              <a:spcBef>
                <a:spcPct val="20000"/>
              </a:spcBef>
              <a:defRPr/>
            </a:pPr>
            <a:r>
              <a:rPr lang="en-US" sz="2400" b="1" dirty="0">
                <a:latin typeface="Arial Unicode MS" pitchFamily="34" charset="-128"/>
              </a:rPr>
              <a:t>Definition (soundness)</a:t>
            </a:r>
          </a:p>
          <a:p>
            <a:pPr marL="381000" indent="-381000">
              <a:spcBef>
                <a:spcPct val="20000"/>
              </a:spcBef>
              <a:defRPr/>
            </a:pPr>
            <a:r>
              <a:rPr lang="en-US" sz="2400" dirty="0">
                <a:latin typeface="Arial Unicode MS" pitchFamily="34" charset="-128"/>
              </a:rPr>
              <a:t>A proof procedure is </a:t>
            </a:r>
            <a:r>
              <a:rPr lang="en-US" sz="2400" dirty="0">
                <a:solidFill>
                  <a:schemeClr val="accent6"/>
                </a:solidFill>
                <a:latin typeface="Arial Unicode MS" pitchFamily="34" charset="-128"/>
              </a:rPr>
              <a:t>sound</a:t>
            </a:r>
            <a:r>
              <a:rPr lang="en-US" sz="2400" dirty="0">
                <a:latin typeface="Arial Unicode MS" pitchFamily="34" charset="-128"/>
              </a:rPr>
              <a:t> if </a:t>
            </a:r>
            <a:r>
              <a:rPr lang="en-US" sz="2400" i="1" dirty="0">
                <a:latin typeface="Arial Unicode MS" pitchFamily="34" charset="-128"/>
              </a:rPr>
              <a:t>KB</a:t>
            </a:r>
            <a:r>
              <a:rPr lang="en-US" sz="2400" dirty="0">
                <a:latin typeface="Arial Unicode MS" pitchFamily="34" charset="-128"/>
              </a:rPr>
              <a:t> </a:t>
            </a:r>
            <a:r>
              <a:rPr lang="en-US" sz="2400" b="1" dirty="0">
                <a:latin typeface="Arial Unicode MS" pitchFamily="34" charset="-128"/>
                <a:ea typeface="Arial Unicode MS" pitchFamily="34" charset="-128"/>
                <a:cs typeface="Arial Unicode MS" pitchFamily="34" charset="-128"/>
              </a:rPr>
              <a:t>⊦</a:t>
            </a:r>
            <a:r>
              <a:rPr lang="en-US" sz="2400" dirty="0">
                <a:latin typeface="Arial Unicode MS" pitchFamily="34" charset="-128"/>
              </a:rPr>
              <a:t> </a:t>
            </a:r>
            <a:r>
              <a:rPr lang="en-US" sz="2400" i="1" dirty="0">
                <a:latin typeface="Arial Unicode MS" pitchFamily="34" charset="-128"/>
              </a:rPr>
              <a:t>G</a:t>
            </a:r>
            <a:r>
              <a:rPr lang="en-US" sz="2400" dirty="0">
                <a:latin typeface="Arial Unicode MS" pitchFamily="34" charset="-128"/>
              </a:rPr>
              <a:t> implies </a:t>
            </a:r>
            <a:r>
              <a:rPr lang="en-US" sz="2400" i="1" dirty="0">
                <a:latin typeface="Arial Unicode MS" pitchFamily="34" charset="-128"/>
              </a:rPr>
              <a:t>KB </a:t>
            </a:r>
            <a:r>
              <a:rPr lang="en-US" sz="2400" b="1" dirty="0">
                <a:latin typeface="Arial Unicode MS" pitchFamily="34" charset="-128"/>
                <a:ea typeface="Arial Unicode MS" pitchFamily="34" charset="-128"/>
                <a:cs typeface="Arial Unicode MS" pitchFamily="34" charset="-128"/>
              </a:rPr>
              <a:t>⊧</a:t>
            </a:r>
            <a:r>
              <a:rPr lang="en-US" sz="2400" i="1" dirty="0">
                <a:latin typeface="Arial Unicode MS" pitchFamily="34" charset="-128"/>
              </a:rPr>
              <a:t> G</a:t>
            </a:r>
            <a:r>
              <a:rPr lang="en-US" sz="2400" dirty="0">
                <a:latin typeface="Arial Unicode MS" pitchFamily="34" charset="-128"/>
              </a:rPr>
              <a:t>.</a:t>
            </a:r>
          </a:p>
        </p:txBody>
      </p:sp>
      <p:sp>
        <p:nvSpPr>
          <p:cNvPr id="535557" name="Rectangle 5"/>
          <p:cNvSpPr>
            <a:spLocks noChangeArrowheads="1"/>
          </p:cNvSpPr>
          <p:nvPr/>
        </p:nvSpPr>
        <p:spPr bwMode="auto">
          <a:xfrm>
            <a:off x="357188" y="5357813"/>
            <a:ext cx="8316912" cy="863600"/>
          </a:xfrm>
          <a:prstGeom prst="rect">
            <a:avLst/>
          </a:prstGeom>
          <a:solidFill>
            <a:srgbClr val="CCECFF"/>
          </a:solidFill>
          <a:ln w="12700">
            <a:solidFill>
              <a:schemeClr val="tx1"/>
            </a:solidFill>
            <a:miter lim="800000"/>
            <a:headEnd/>
            <a:tailEnd/>
          </a:ln>
          <a:effectLst/>
        </p:spPr>
        <p:txBody>
          <a:bodyPr/>
          <a:lstStyle/>
          <a:p>
            <a:pPr marL="381000" indent="-381000">
              <a:spcBef>
                <a:spcPct val="20000"/>
              </a:spcBef>
              <a:defRPr/>
            </a:pPr>
            <a:r>
              <a:rPr lang="en-US" sz="2400" b="1" dirty="0">
                <a:latin typeface="Arial Unicode MS" pitchFamily="34" charset="-128"/>
              </a:rPr>
              <a:t>Definition (completeness)</a:t>
            </a:r>
          </a:p>
          <a:p>
            <a:pPr marL="381000" indent="-381000">
              <a:spcBef>
                <a:spcPct val="20000"/>
              </a:spcBef>
              <a:defRPr/>
            </a:pPr>
            <a:r>
              <a:rPr lang="en-US" sz="2400" dirty="0">
                <a:latin typeface="Arial Unicode MS" pitchFamily="34" charset="-128"/>
              </a:rPr>
              <a:t>A proof procedure is </a:t>
            </a:r>
            <a:r>
              <a:rPr lang="en-US" sz="2400" dirty="0">
                <a:solidFill>
                  <a:schemeClr val="accent6"/>
                </a:solidFill>
                <a:latin typeface="Arial Unicode MS" pitchFamily="34" charset="-128"/>
              </a:rPr>
              <a:t>complete</a:t>
            </a:r>
            <a:r>
              <a:rPr lang="en-US" sz="2400" dirty="0">
                <a:latin typeface="Arial Unicode MS" pitchFamily="34" charset="-128"/>
              </a:rPr>
              <a:t> if </a:t>
            </a:r>
            <a:r>
              <a:rPr lang="en-US" sz="2400" i="1" dirty="0">
                <a:latin typeface="Arial Unicode MS" pitchFamily="34" charset="-128"/>
              </a:rPr>
              <a:t>KB </a:t>
            </a:r>
            <a:r>
              <a:rPr lang="en-US" sz="2400" b="1" dirty="0">
                <a:latin typeface="Arial Unicode MS" pitchFamily="34" charset="-128"/>
                <a:ea typeface="Arial Unicode MS" pitchFamily="34" charset="-128"/>
                <a:cs typeface="Arial Unicode MS" pitchFamily="34" charset="-128"/>
              </a:rPr>
              <a:t>⊧</a:t>
            </a:r>
            <a:r>
              <a:rPr lang="en-US" sz="2400" i="1" dirty="0">
                <a:latin typeface="Arial Unicode MS" pitchFamily="34" charset="-128"/>
              </a:rPr>
              <a:t> G</a:t>
            </a:r>
            <a:r>
              <a:rPr lang="en-US" sz="2400" dirty="0">
                <a:latin typeface="Arial Unicode MS" pitchFamily="34" charset="-128"/>
              </a:rPr>
              <a:t> implies </a:t>
            </a:r>
            <a:r>
              <a:rPr lang="en-US" sz="2400" i="1" dirty="0">
                <a:latin typeface="Arial Unicode MS" pitchFamily="34" charset="-128"/>
              </a:rPr>
              <a:t>KB</a:t>
            </a:r>
            <a:r>
              <a:rPr lang="en-US" sz="2400" dirty="0">
                <a:latin typeface="Arial Unicode MS" pitchFamily="34" charset="-128"/>
              </a:rPr>
              <a:t> </a:t>
            </a:r>
            <a:r>
              <a:rPr lang="en-US" sz="2400" b="1" dirty="0">
                <a:latin typeface="Arial Unicode MS" pitchFamily="34" charset="-128"/>
                <a:ea typeface="Arial Unicode MS" pitchFamily="34" charset="-128"/>
                <a:cs typeface="Arial Unicode MS" pitchFamily="34" charset="-128"/>
              </a:rPr>
              <a:t>⊦</a:t>
            </a:r>
            <a:r>
              <a:rPr lang="en-US" sz="2400" dirty="0">
                <a:latin typeface="Arial Unicode MS" pitchFamily="34" charset="-128"/>
              </a:rPr>
              <a:t> </a:t>
            </a:r>
            <a:r>
              <a:rPr lang="en-US" sz="2400" i="1" dirty="0">
                <a:latin typeface="Arial Unicode MS" pitchFamily="34" charset="-128"/>
              </a:rPr>
              <a:t>G</a:t>
            </a:r>
            <a:r>
              <a:rPr lang="en-US" sz="2400" dirty="0">
                <a:latin typeface="Arial Unicode MS" pitchFamily="34" charset="-128"/>
              </a:rPr>
              <a:t>.</a:t>
            </a:r>
          </a:p>
        </p:txBody>
      </p:sp>
      <p:sp>
        <p:nvSpPr>
          <p:cNvPr id="9" name="Rectangle 3"/>
          <p:cNvSpPr txBox="1">
            <a:spLocks noChangeArrowheads="1"/>
          </p:cNvSpPr>
          <p:nvPr/>
        </p:nvSpPr>
        <p:spPr bwMode="auto">
          <a:xfrm>
            <a:off x="357188" y="2500313"/>
            <a:ext cx="8786812" cy="1500187"/>
          </a:xfrm>
          <a:prstGeom prst="rect">
            <a:avLst/>
          </a:prstGeom>
          <a:noFill/>
          <a:ln w="9525">
            <a:noFill/>
            <a:miter lim="800000"/>
            <a:headEnd/>
            <a:tailEnd/>
          </a:ln>
          <a:effectLst/>
        </p:spPr>
        <p:txBody>
          <a:bodyPr/>
          <a:lstStyle/>
          <a:p>
            <a:pPr marL="342900" indent="-342900">
              <a:lnSpc>
                <a:spcPct val="90000"/>
              </a:lnSpc>
              <a:spcBef>
                <a:spcPct val="20000"/>
              </a:spcBef>
              <a:buFontTx/>
              <a:buChar char="•"/>
              <a:defRPr/>
            </a:pPr>
            <a:r>
              <a:rPr lang="en-US" kern="0" dirty="0">
                <a:solidFill>
                  <a:schemeClr val="accent6"/>
                </a:solidFill>
                <a:latin typeface="+mn-lt"/>
              </a:rPr>
              <a:t>KB </a:t>
            </a:r>
            <a:r>
              <a:rPr lang="en-US" b="1" kern="0" dirty="0">
                <a:solidFill>
                  <a:schemeClr val="accent6"/>
                </a:solidFill>
                <a:latin typeface="+mn-lt"/>
                <a:ea typeface="Arial Unicode MS" pitchFamily="34" charset="-128"/>
                <a:cs typeface="Arial Unicode MS" pitchFamily="34" charset="-128"/>
              </a:rPr>
              <a:t>⊦</a:t>
            </a:r>
            <a:r>
              <a:rPr lang="en-US" kern="0" dirty="0">
                <a:solidFill>
                  <a:schemeClr val="accent6"/>
                </a:solidFill>
                <a:latin typeface="+mn-lt"/>
              </a:rPr>
              <a:t> G </a:t>
            </a:r>
            <a:r>
              <a:rPr lang="en-US" kern="0" dirty="0">
                <a:latin typeface="+mn-lt"/>
              </a:rPr>
              <a:t>means </a:t>
            </a:r>
            <a:r>
              <a:rPr lang="en-US" i="1" kern="0" dirty="0" smtClean="0">
                <a:latin typeface="+mn-lt"/>
              </a:rPr>
              <a:t>G</a:t>
            </a:r>
            <a:r>
              <a:rPr lang="en-US" kern="0" dirty="0" smtClean="0">
                <a:latin typeface="+mn-lt"/>
              </a:rPr>
              <a:t> </a:t>
            </a:r>
            <a:r>
              <a:rPr lang="en-US" kern="0" dirty="0">
                <a:latin typeface="+mn-lt"/>
              </a:rPr>
              <a:t>can be derived by my proof procedure from </a:t>
            </a:r>
            <a:r>
              <a:rPr lang="en-US" i="1" kern="0" dirty="0">
                <a:latin typeface="+mn-lt"/>
              </a:rPr>
              <a:t>KB</a:t>
            </a:r>
            <a:r>
              <a:rPr lang="en-US" kern="0" dirty="0">
                <a:latin typeface="+mn-lt"/>
              </a:rPr>
              <a:t>.</a:t>
            </a:r>
          </a:p>
          <a:p>
            <a:pPr marL="342900" indent="-342900">
              <a:lnSpc>
                <a:spcPct val="90000"/>
              </a:lnSpc>
              <a:spcBef>
                <a:spcPct val="20000"/>
              </a:spcBef>
              <a:buFontTx/>
              <a:buChar char="•"/>
              <a:defRPr/>
            </a:pPr>
            <a:r>
              <a:rPr lang="en-US" kern="0" dirty="0">
                <a:latin typeface="+mn-lt"/>
              </a:rPr>
              <a:t>Recall </a:t>
            </a:r>
            <a:r>
              <a:rPr lang="en-US" i="1" kern="0" dirty="0">
                <a:solidFill>
                  <a:schemeClr val="accent6"/>
                </a:solidFill>
                <a:latin typeface="+mn-lt"/>
              </a:rPr>
              <a:t>KB</a:t>
            </a:r>
            <a:r>
              <a:rPr lang="en-US" kern="0" dirty="0">
                <a:solidFill>
                  <a:schemeClr val="accent6"/>
                </a:solidFill>
                <a:latin typeface="+mn-lt"/>
              </a:rPr>
              <a:t> </a:t>
            </a:r>
            <a:r>
              <a:rPr lang="en-US" b="1" kern="0" dirty="0">
                <a:solidFill>
                  <a:schemeClr val="accent6"/>
                </a:solidFill>
                <a:latin typeface="+mn-lt"/>
                <a:ea typeface="Arial Unicode MS" pitchFamily="34" charset="-128"/>
                <a:cs typeface="Arial Unicode MS" pitchFamily="34" charset="-128"/>
              </a:rPr>
              <a:t>⊧</a:t>
            </a:r>
            <a:r>
              <a:rPr lang="en-US" kern="0" dirty="0">
                <a:solidFill>
                  <a:schemeClr val="accent6"/>
                </a:solidFill>
                <a:latin typeface="+mn-lt"/>
              </a:rPr>
              <a:t> </a:t>
            </a:r>
            <a:r>
              <a:rPr lang="en-US" i="1" kern="0" dirty="0">
                <a:solidFill>
                  <a:schemeClr val="accent6"/>
                </a:solidFill>
                <a:latin typeface="+mn-lt"/>
              </a:rPr>
              <a:t>G</a:t>
            </a:r>
            <a:r>
              <a:rPr lang="en-US" kern="0" dirty="0">
                <a:solidFill>
                  <a:schemeClr val="accent6"/>
                </a:solidFill>
                <a:latin typeface="+mn-lt"/>
              </a:rPr>
              <a:t> </a:t>
            </a:r>
            <a:r>
              <a:rPr lang="en-US" kern="0" dirty="0">
                <a:latin typeface="+mn-lt"/>
              </a:rPr>
              <a:t>means </a:t>
            </a:r>
            <a:r>
              <a:rPr lang="en-US" i="1" kern="0" dirty="0" smtClean="0">
                <a:latin typeface="+mn-lt"/>
              </a:rPr>
              <a:t>G</a:t>
            </a:r>
            <a:r>
              <a:rPr lang="en-US" kern="0" dirty="0" smtClean="0">
                <a:latin typeface="+mn-lt"/>
              </a:rPr>
              <a:t> </a:t>
            </a:r>
            <a:r>
              <a:rPr lang="en-US" kern="0" dirty="0">
                <a:latin typeface="+mn-lt"/>
              </a:rPr>
              <a:t>is true in all models of </a:t>
            </a:r>
            <a:r>
              <a:rPr lang="en-US" i="1" kern="0" dirty="0">
                <a:latin typeface="+mn-lt"/>
              </a:rPr>
              <a:t>KB</a:t>
            </a:r>
            <a:r>
              <a:rPr lang="en-US" kern="0" dirty="0">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55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5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5556" grpId="0" animBg="1"/>
      <p:bldP spid="53555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6</a:t>
            </a:r>
            <a:endParaRPr lang="en-US"/>
          </a:p>
        </p:txBody>
      </p:sp>
      <p:sp>
        <p:nvSpPr>
          <p:cNvPr id="6" name="Slide Number Placeholder 5"/>
          <p:cNvSpPr>
            <a:spLocks noGrp="1"/>
          </p:cNvSpPr>
          <p:nvPr>
            <p:ph type="sldNum" sz="quarter" idx="12"/>
          </p:nvPr>
        </p:nvSpPr>
        <p:spPr/>
        <p:txBody>
          <a:bodyPr/>
          <a:lstStyle/>
          <a:p>
            <a:pPr>
              <a:defRPr/>
            </a:pPr>
            <a:r>
              <a:rPr lang="en-US"/>
              <a:t>Slide </a:t>
            </a:r>
            <a:fld id="{BFC354BF-4CA1-4C09-82E1-8BFD8CBB13DC}" type="slidenum">
              <a:rPr lang="en-US"/>
              <a:pPr>
                <a:defRPr/>
              </a:pPr>
              <a:t>25</a:t>
            </a:fld>
            <a:endParaRPr lang="en-US"/>
          </a:p>
        </p:txBody>
      </p:sp>
      <p:sp>
        <p:nvSpPr>
          <p:cNvPr id="14346" name="Rectangle 2"/>
          <p:cNvSpPr>
            <a:spLocks noGrp="1" noChangeArrowheads="1"/>
          </p:cNvSpPr>
          <p:nvPr>
            <p:ph type="title"/>
          </p:nvPr>
        </p:nvSpPr>
        <p:spPr/>
        <p:txBody>
          <a:bodyPr/>
          <a:lstStyle/>
          <a:p>
            <a:pPr eaLnBrk="1" hangingPunct="1"/>
            <a:r>
              <a:rPr lang="en-US" smtClean="0"/>
              <a:t>Bottom-up Ground Proof Procedure</a:t>
            </a:r>
          </a:p>
        </p:txBody>
      </p:sp>
      <p:sp>
        <p:nvSpPr>
          <p:cNvPr id="537603" name="Rectangle 3"/>
          <p:cNvSpPr>
            <a:spLocks noGrp="1" noChangeArrowheads="1"/>
          </p:cNvSpPr>
          <p:nvPr>
            <p:ph type="body" idx="1"/>
          </p:nvPr>
        </p:nvSpPr>
        <p:spPr/>
        <p:txBody>
          <a:bodyPr/>
          <a:lstStyle/>
          <a:p>
            <a:pPr eaLnBrk="1" hangingPunct="1">
              <a:lnSpc>
                <a:spcPct val="80000"/>
              </a:lnSpc>
              <a:defRPr/>
            </a:pPr>
            <a:r>
              <a:rPr lang="en-US" dirty="0" smtClean="0"/>
              <a:t>One </a:t>
            </a:r>
            <a:r>
              <a:rPr lang="en-US" dirty="0" smtClean="0">
                <a:solidFill>
                  <a:schemeClr val="accent6"/>
                </a:solidFill>
              </a:rPr>
              <a:t>rule of derivation</a:t>
            </a:r>
            <a:r>
              <a:rPr lang="en-US" dirty="0" smtClean="0"/>
              <a:t>, a generalized form of </a:t>
            </a:r>
            <a:r>
              <a:rPr lang="en-US" b="1" i="1" dirty="0" smtClean="0"/>
              <a:t>modus ponens</a:t>
            </a:r>
            <a:r>
              <a:rPr lang="en-US" dirty="0" smtClean="0"/>
              <a:t>:</a:t>
            </a:r>
          </a:p>
          <a:p>
            <a:pPr eaLnBrk="1" hangingPunct="1">
              <a:lnSpc>
                <a:spcPct val="80000"/>
              </a:lnSpc>
              <a:defRPr/>
            </a:pPr>
            <a:endParaRPr lang="en-US" dirty="0" smtClean="0"/>
          </a:p>
          <a:p>
            <a:pPr eaLnBrk="1" hangingPunct="1">
              <a:lnSpc>
                <a:spcPct val="80000"/>
              </a:lnSpc>
              <a:defRPr/>
            </a:pPr>
            <a:r>
              <a:rPr lang="en-US" dirty="0" smtClean="0"/>
              <a:t>If “</a:t>
            </a:r>
            <a:r>
              <a:rPr lang="en-US" i="1" dirty="0" smtClean="0"/>
              <a:t>h </a:t>
            </a:r>
            <a:r>
              <a:rPr lang="en-US" i="1" dirty="0" smtClean="0">
                <a:ea typeface="Arial Unicode MS" pitchFamily="34" charset="-128"/>
                <a:cs typeface="Arial Unicode MS" pitchFamily="34" charset="-128"/>
              </a:rPr>
              <a:t>←</a:t>
            </a:r>
            <a:r>
              <a:rPr lang="en-US" i="1" dirty="0" smtClean="0"/>
              <a:t> b</a:t>
            </a:r>
            <a:r>
              <a:rPr lang="en-US" i="1" baseline="-25000" dirty="0" smtClean="0"/>
              <a:t>1</a:t>
            </a:r>
            <a:r>
              <a:rPr lang="en-US" i="1" dirty="0" smtClean="0"/>
              <a:t> </a:t>
            </a:r>
            <a:r>
              <a:rPr lang="en-US" i="1" dirty="0" smtClean="0">
                <a:ea typeface="Arial Unicode MS" pitchFamily="34" charset="-128"/>
                <a:cs typeface="Arial Unicode MS" pitchFamily="34" charset="-128"/>
              </a:rPr>
              <a:t>∧</a:t>
            </a:r>
            <a:r>
              <a:rPr lang="en-US" i="1" dirty="0" smtClean="0"/>
              <a:t> … </a:t>
            </a:r>
            <a:r>
              <a:rPr lang="en-US" i="1" dirty="0" smtClean="0">
                <a:ea typeface="Arial Unicode MS" pitchFamily="34" charset="-128"/>
                <a:cs typeface="Arial Unicode MS" pitchFamily="34" charset="-128"/>
              </a:rPr>
              <a:t>∧</a:t>
            </a:r>
            <a:r>
              <a:rPr lang="en-US" i="1" dirty="0" smtClean="0"/>
              <a:t> </a:t>
            </a:r>
            <a:r>
              <a:rPr lang="en-US" i="1" dirty="0" err="1" smtClean="0"/>
              <a:t>b</a:t>
            </a:r>
            <a:r>
              <a:rPr lang="en-US" i="1" baseline="-25000" dirty="0" err="1" smtClean="0"/>
              <a:t>m</a:t>
            </a:r>
            <a:r>
              <a:rPr lang="en-US" dirty="0" smtClean="0"/>
              <a:t>” is a clause in the knowledge base, and each </a:t>
            </a:r>
            <a:r>
              <a:rPr lang="en-US" i="1" dirty="0" smtClean="0"/>
              <a:t>b</a:t>
            </a:r>
            <a:r>
              <a:rPr lang="en-US" i="1" baseline="-25000" dirty="0" smtClean="0"/>
              <a:t>i</a:t>
            </a:r>
            <a:r>
              <a:rPr lang="en-US" dirty="0" smtClean="0"/>
              <a:t>  has been derived, then </a:t>
            </a:r>
            <a:r>
              <a:rPr lang="en-US" i="1" dirty="0" smtClean="0"/>
              <a:t>h</a:t>
            </a:r>
            <a:r>
              <a:rPr lang="en-US" dirty="0" smtClean="0"/>
              <a:t> can be derived.</a:t>
            </a:r>
          </a:p>
          <a:p>
            <a:pPr eaLnBrk="1" hangingPunct="1">
              <a:lnSpc>
                <a:spcPct val="80000"/>
              </a:lnSpc>
              <a:defRPr/>
            </a:pPr>
            <a:endParaRPr lang="en-US" dirty="0" smtClean="0"/>
          </a:p>
          <a:p>
            <a:pPr eaLnBrk="1" hangingPunct="1">
              <a:lnSpc>
                <a:spcPct val="80000"/>
              </a:lnSpc>
              <a:defRPr/>
            </a:pPr>
            <a:r>
              <a:rPr lang="en-US" dirty="0" smtClean="0"/>
              <a:t>You are </a:t>
            </a:r>
            <a:r>
              <a:rPr lang="en-US" dirty="0" smtClean="0">
                <a:solidFill>
                  <a:schemeClr val="accent6"/>
                </a:solidFill>
              </a:rPr>
              <a:t>forward chaining </a:t>
            </a:r>
            <a:r>
              <a:rPr lang="en-US" dirty="0" smtClean="0"/>
              <a:t>on this clause.</a:t>
            </a:r>
          </a:p>
          <a:p>
            <a:pPr eaLnBrk="1" hangingPunct="1">
              <a:lnSpc>
                <a:spcPct val="80000"/>
              </a:lnSpc>
              <a:defRPr/>
            </a:pPr>
            <a:r>
              <a:rPr lang="en-US" dirty="0" smtClean="0"/>
              <a:t>(This rule also covers the case when </a:t>
            </a:r>
            <a:r>
              <a:rPr lang="en-US" i="1" dirty="0" smtClean="0"/>
              <a:t>m=0</a:t>
            </a:r>
            <a:r>
              <a:rPr lang="en-US"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760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760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7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6</a:t>
            </a:r>
            <a:endParaRPr lang="en-US"/>
          </a:p>
        </p:txBody>
      </p:sp>
      <p:sp>
        <p:nvSpPr>
          <p:cNvPr id="6" name="Slide Number Placeholder 5"/>
          <p:cNvSpPr>
            <a:spLocks noGrp="1"/>
          </p:cNvSpPr>
          <p:nvPr>
            <p:ph type="sldNum" sz="quarter" idx="12"/>
          </p:nvPr>
        </p:nvSpPr>
        <p:spPr/>
        <p:txBody>
          <a:bodyPr/>
          <a:lstStyle/>
          <a:p>
            <a:pPr>
              <a:defRPr/>
            </a:pPr>
            <a:r>
              <a:rPr lang="en-US"/>
              <a:t>Slide </a:t>
            </a:r>
            <a:fld id="{7B6D29C2-0BF0-477F-82D9-48D53BC91266}" type="slidenum">
              <a:rPr lang="en-US"/>
              <a:pPr>
                <a:defRPr/>
              </a:pPr>
              <a:t>26</a:t>
            </a:fld>
            <a:endParaRPr lang="en-US"/>
          </a:p>
        </p:txBody>
      </p:sp>
      <p:sp>
        <p:nvSpPr>
          <p:cNvPr id="15368" name="Rectangle 2"/>
          <p:cNvSpPr>
            <a:spLocks noGrp="1" noChangeArrowheads="1"/>
          </p:cNvSpPr>
          <p:nvPr>
            <p:ph type="title"/>
          </p:nvPr>
        </p:nvSpPr>
        <p:spPr/>
        <p:txBody>
          <a:bodyPr/>
          <a:lstStyle/>
          <a:p>
            <a:pPr eaLnBrk="1" hangingPunct="1"/>
            <a:r>
              <a:rPr lang="en-US" smtClean="0"/>
              <a:t>Bottom-up proof procedure</a:t>
            </a:r>
          </a:p>
        </p:txBody>
      </p:sp>
      <p:sp>
        <p:nvSpPr>
          <p:cNvPr id="539651" name="Rectangle 3"/>
          <p:cNvSpPr>
            <a:spLocks noGrp="1" noChangeArrowheads="1"/>
          </p:cNvSpPr>
          <p:nvPr>
            <p:ph type="body" idx="1"/>
          </p:nvPr>
        </p:nvSpPr>
        <p:spPr/>
        <p:txBody>
          <a:bodyPr/>
          <a:lstStyle/>
          <a:p>
            <a:pPr eaLnBrk="1" hangingPunct="1">
              <a:lnSpc>
                <a:spcPct val="80000"/>
              </a:lnSpc>
              <a:defRPr/>
            </a:pPr>
            <a:endParaRPr lang="en-US" sz="3200" dirty="0" smtClean="0"/>
          </a:p>
          <a:p>
            <a:pPr eaLnBrk="1" hangingPunct="1">
              <a:lnSpc>
                <a:spcPct val="80000"/>
              </a:lnSpc>
              <a:defRPr/>
            </a:pPr>
            <a:r>
              <a:rPr lang="en-US" sz="3200" i="1" dirty="0" smtClean="0">
                <a:solidFill>
                  <a:schemeClr val="accent6"/>
                </a:solidFill>
              </a:rPr>
              <a:t>KB</a:t>
            </a:r>
            <a:r>
              <a:rPr lang="en-US" sz="3200" dirty="0" smtClean="0">
                <a:solidFill>
                  <a:schemeClr val="accent6"/>
                </a:solidFill>
              </a:rPr>
              <a:t> </a:t>
            </a:r>
            <a:r>
              <a:rPr lang="en-US" sz="3200" b="1" dirty="0" smtClean="0">
                <a:solidFill>
                  <a:schemeClr val="accent6"/>
                </a:solidFill>
                <a:ea typeface="Arial Unicode MS" pitchFamily="34" charset="-128"/>
                <a:cs typeface="Arial Unicode MS" pitchFamily="34" charset="-128"/>
              </a:rPr>
              <a:t>⊦</a:t>
            </a:r>
            <a:r>
              <a:rPr lang="en-US" sz="3200" dirty="0" smtClean="0">
                <a:solidFill>
                  <a:schemeClr val="accent6"/>
                </a:solidFill>
                <a:ea typeface="Arial Unicode MS" pitchFamily="34" charset="-128"/>
                <a:cs typeface="Arial Unicode MS" pitchFamily="34" charset="-128"/>
              </a:rPr>
              <a:t> </a:t>
            </a:r>
            <a:r>
              <a:rPr lang="en-US" sz="3200" i="1" dirty="0" smtClean="0">
                <a:solidFill>
                  <a:schemeClr val="accent6"/>
                </a:solidFill>
              </a:rPr>
              <a:t>G </a:t>
            </a:r>
            <a:r>
              <a:rPr lang="en-US" sz="3200" dirty="0" smtClean="0">
                <a:solidFill>
                  <a:schemeClr val="accent6"/>
                </a:solidFill>
              </a:rPr>
              <a:t> if </a:t>
            </a:r>
            <a:r>
              <a:rPr lang="en-US" sz="3200" i="1" dirty="0" smtClean="0">
                <a:solidFill>
                  <a:schemeClr val="accent6"/>
                </a:solidFill>
              </a:rPr>
              <a:t>G</a:t>
            </a:r>
            <a:r>
              <a:rPr lang="en-US" sz="3200" dirty="0" smtClean="0">
                <a:solidFill>
                  <a:schemeClr val="accent6"/>
                </a:solidFill>
              </a:rPr>
              <a:t> </a:t>
            </a:r>
            <a:r>
              <a:rPr lang="en-US" sz="3200" dirty="0" smtClean="0">
                <a:solidFill>
                  <a:schemeClr val="accent6"/>
                </a:solidFill>
                <a:ea typeface="Arial Unicode MS" pitchFamily="34" charset="-128"/>
                <a:cs typeface="Arial Unicode MS" pitchFamily="34" charset="-128"/>
              </a:rPr>
              <a:t>⊆</a:t>
            </a:r>
            <a:r>
              <a:rPr lang="en-US" sz="3200" dirty="0" smtClean="0">
                <a:solidFill>
                  <a:schemeClr val="accent6"/>
                </a:solidFill>
              </a:rPr>
              <a:t> </a:t>
            </a:r>
            <a:r>
              <a:rPr lang="en-US" sz="3200" i="1" dirty="0" smtClean="0">
                <a:solidFill>
                  <a:schemeClr val="accent6"/>
                </a:solidFill>
              </a:rPr>
              <a:t>C</a:t>
            </a:r>
            <a:r>
              <a:rPr lang="en-US" sz="3200" dirty="0" smtClean="0">
                <a:solidFill>
                  <a:schemeClr val="accent6"/>
                </a:solidFill>
              </a:rPr>
              <a:t> at the end of this procedure:</a:t>
            </a:r>
          </a:p>
          <a:p>
            <a:pPr eaLnBrk="1" hangingPunct="1">
              <a:lnSpc>
                <a:spcPct val="80000"/>
              </a:lnSpc>
              <a:defRPr/>
            </a:pPr>
            <a:endParaRPr lang="en-US" sz="3200" dirty="0" smtClean="0">
              <a:solidFill>
                <a:srgbClr val="CC0099"/>
              </a:solidFill>
            </a:endParaRPr>
          </a:p>
          <a:p>
            <a:pPr eaLnBrk="1" hangingPunct="1">
              <a:lnSpc>
                <a:spcPct val="80000"/>
              </a:lnSpc>
              <a:defRPr/>
            </a:pPr>
            <a:r>
              <a:rPr lang="en-US" sz="3200" i="1" dirty="0" smtClean="0"/>
              <a:t>C </a:t>
            </a:r>
            <a:r>
              <a:rPr lang="en-US" sz="3200" dirty="0" smtClean="0"/>
              <a:t>:={};</a:t>
            </a:r>
          </a:p>
          <a:p>
            <a:pPr eaLnBrk="1" hangingPunct="1">
              <a:lnSpc>
                <a:spcPct val="80000"/>
              </a:lnSpc>
              <a:defRPr/>
            </a:pPr>
            <a:r>
              <a:rPr lang="en-US" sz="3200" b="1" dirty="0" smtClean="0"/>
              <a:t>repeat</a:t>
            </a:r>
            <a:endParaRPr lang="en-US" sz="3200" dirty="0" smtClean="0"/>
          </a:p>
          <a:p>
            <a:pPr eaLnBrk="1" hangingPunct="1">
              <a:lnSpc>
                <a:spcPct val="80000"/>
              </a:lnSpc>
              <a:defRPr/>
            </a:pPr>
            <a:r>
              <a:rPr lang="en-US" sz="3200" dirty="0" smtClean="0"/>
              <a:t>	</a:t>
            </a:r>
            <a:r>
              <a:rPr lang="en-US" sz="3200" b="1" dirty="0" smtClean="0"/>
              <a:t>select </a:t>
            </a:r>
            <a:r>
              <a:rPr lang="en-US" sz="3200" dirty="0" smtClean="0"/>
              <a:t>clause “</a:t>
            </a:r>
            <a:r>
              <a:rPr lang="en-US" sz="3200" i="1" dirty="0" smtClean="0"/>
              <a:t>h </a:t>
            </a:r>
            <a:r>
              <a:rPr lang="en-US" sz="3200" i="1" dirty="0" smtClean="0">
                <a:ea typeface="Arial Unicode MS" pitchFamily="34" charset="-128"/>
                <a:cs typeface="Arial Unicode MS" pitchFamily="34" charset="-128"/>
              </a:rPr>
              <a:t>←</a:t>
            </a:r>
            <a:r>
              <a:rPr lang="en-US" sz="3200" i="1" dirty="0" smtClean="0"/>
              <a:t> b</a:t>
            </a:r>
            <a:r>
              <a:rPr lang="en-US" sz="3200" i="1" baseline="-25000" dirty="0" smtClean="0"/>
              <a:t>1</a:t>
            </a:r>
            <a:r>
              <a:rPr lang="en-US" sz="3200" i="1" dirty="0" smtClean="0"/>
              <a:t> </a:t>
            </a:r>
            <a:r>
              <a:rPr lang="en-US" sz="3200" i="1" dirty="0" smtClean="0">
                <a:ea typeface="Arial Unicode MS" pitchFamily="34" charset="-128"/>
                <a:cs typeface="Arial Unicode MS" pitchFamily="34" charset="-128"/>
              </a:rPr>
              <a:t>∧</a:t>
            </a:r>
            <a:r>
              <a:rPr lang="en-US" sz="3200" i="1" dirty="0" smtClean="0"/>
              <a:t> … </a:t>
            </a:r>
            <a:r>
              <a:rPr lang="en-US" sz="3200" i="1" dirty="0" smtClean="0">
                <a:ea typeface="Arial Unicode MS" pitchFamily="34" charset="-128"/>
                <a:cs typeface="Arial Unicode MS" pitchFamily="34" charset="-128"/>
              </a:rPr>
              <a:t>∧</a:t>
            </a:r>
            <a:r>
              <a:rPr lang="en-US" sz="3200" i="1" dirty="0" smtClean="0"/>
              <a:t> </a:t>
            </a:r>
            <a:r>
              <a:rPr lang="en-US" sz="3200" i="1" dirty="0" err="1" smtClean="0"/>
              <a:t>b</a:t>
            </a:r>
            <a:r>
              <a:rPr lang="en-US" sz="3200" i="1" baseline="-25000" dirty="0" err="1" smtClean="0"/>
              <a:t>m</a:t>
            </a:r>
            <a:r>
              <a:rPr lang="en-US" sz="3200" dirty="0" smtClean="0"/>
              <a:t>” in </a:t>
            </a:r>
            <a:r>
              <a:rPr lang="en-US" sz="3200" i="1" dirty="0" smtClean="0"/>
              <a:t>KB</a:t>
            </a:r>
            <a:r>
              <a:rPr lang="en-US" sz="3200" dirty="0" smtClean="0"/>
              <a:t> such 		      that </a:t>
            </a:r>
            <a:r>
              <a:rPr lang="en-US" sz="3200" i="1" dirty="0" smtClean="0"/>
              <a:t>b</a:t>
            </a:r>
            <a:r>
              <a:rPr lang="en-US" sz="3200" i="1" baseline="-25000" dirty="0" smtClean="0"/>
              <a:t>i</a:t>
            </a:r>
            <a:r>
              <a:rPr lang="en-US" sz="3200" dirty="0" smtClean="0"/>
              <a:t> </a:t>
            </a:r>
            <a:r>
              <a:rPr lang="en-US" sz="3200" b="1" dirty="0" smtClean="0">
                <a:ea typeface="Arial Unicode MS" pitchFamily="34" charset="-128"/>
                <a:cs typeface="Arial Unicode MS" pitchFamily="34" charset="-128"/>
              </a:rPr>
              <a:t>∈</a:t>
            </a:r>
            <a:r>
              <a:rPr lang="en-US" sz="3200" dirty="0" smtClean="0"/>
              <a:t> </a:t>
            </a:r>
            <a:r>
              <a:rPr lang="en-US" sz="3200" i="1" dirty="0" smtClean="0"/>
              <a:t>C</a:t>
            </a:r>
            <a:r>
              <a:rPr lang="en-US" sz="3200" dirty="0" smtClean="0"/>
              <a:t> for all </a:t>
            </a:r>
            <a:r>
              <a:rPr lang="en-US" sz="3200" i="1" dirty="0" err="1" smtClean="0"/>
              <a:t>i</a:t>
            </a:r>
            <a:r>
              <a:rPr lang="en-US" sz="3200" dirty="0" smtClean="0"/>
              <a:t>, and </a:t>
            </a:r>
            <a:r>
              <a:rPr lang="en-US" sz="3200" i="1" dirty="0" smtClean="0"/>
              <a:t>h </a:t>
            </a:r>
            <a:r>
              <a:rPr lang="en-US" sz="3200" b="1" dirty="0" smtClean="0">
                <a:ea typeface="Arial Unicode MS" pitchFamily="34" charset="-128"/>
                <a:cs typeface="Arial Unicode MS" pitchFamily="34" charset="-128"/>
              </a:rPr>
              <a:t>∉</a:t>
            </a:r>
            <a:r>
              <a:rPr lang="en-US" sz="3200" dirty="0" smtClean="0"/>
              <a:t> </a:t>
            </a:r>
            <a:r>
              <a:rPr lang="en-US" sz="3200" i="1" dirty="0" smtClean="0"/>
              <a:t>C</a:t>
            </a:r>
            <a:r>
              <a:rPr lang="en-US" sz="3200" dirty="0" smtClean="0"/>
              <a:t>;</a:t>
            </a:r>
          </a:p>
          <a:p>
            <a:pPr eaLnBrk="1" hangingPunct="1">
              <a:lnSpc>
                <a:spcPct val="80000"/>
              </a:lnSpc>
              <a:defRPr/>
            </a:pPr>
            <a:r>
              <a:rPr lang="en-US" sz="3200" dirty="0" smtClean="0"/>
              <a:t>	</a:t>
            </a:r>
            <a:r>
              <a:rPr lang="en-US" sz="3200" i="1" dirty="0" smtClean="0"/>
              <a:t>C</a:t>
            </a:r>
            <a:r>
              <a:rPr lang="en-US" sz="3200" dirty="0" smtClean="0"/>
              <a:t> := </a:t>
            </a:r>
            <a:r>
              <a:rPr lang="en-US" sz="3200" i="1" dirty="0" smtClean="0"/>
              <a:t>C </a:t>
            </a:r>
            <a:r>
              <a:rPr lang="en-US" sz="3200" i="1" dirty="0" smtClean="0">
                <a:ea typeface="Arial Unicode MS" pitchFamily="34" charset="-128"/>
                <a:cs typeface="Arial Unicode MS" pitchFamily="34" charset="-128"/>
              </a:rPr>
              <a:t>∪</a:t>
            </a:r>
            <a:r>
              <a:rPr lang="en-US" sz="3200" dirty="0" smtClean="0"/>
              <a:t> </a:t>
            </a:r>
            <a:r>
              <a:rPr lang="en-US" sz="3200" i="1" dirty="0" smtClean="0"/>
              <a:t>{ h }</a:t>
            </a:r>
          </a:p>
          <a:p>
            <a:pPr eaLnBrk="1" hangingPunct="1">
              <a:lnSpc>
                <a:spcPct val="80000"/>
              </a:lnSpc>
              <a:defRPr/>
            </a:pPr>
            <a:r>
              <a:rPr lang="en-US" sz="3200" b="1" dirty="0" smtClean="0"/>
              <a:t>until</a:t>
            </a:r>
            <a:r>
              <a:rPr lang="en-US" sz="3200" dirty="0" smtClean="0"/>
              <a:t> no more clauses can be selected.</a:t>
            </a:r>
          </a:p>
          <a:p>
            <a:pPr eaLnBrk="1" hangingPunct="1">
              <a:lnSpc>
                <a:spcPct val="80000"/>
              </a:lnSpc>
              <a:defRPr/>
            </a:pPr>
            <a:endParaRPr lang="en-US" sz="3200" dirty="0" smtClean="0"/>
          </a:p>
          <a:p>
            <a:pPr eaLnBrk="1" hangingPunct="1">
              <a:lnSpc>
                <a:spcPct val="80000"/>
              </a:lnSpc>
              <a:defRPr/>
            </a:pPr>
            <a:endParaRPr lang="en-US" sz="1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965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965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965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965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9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a:t>CPSC 322, Lecture 20</a:t>
            </a:r>
          </a:p>
        </p:txBody>
      </p:sp>
      <p:sp>
        <p:nvSpPr>
          <p:cNvPr id="8" name="Slide Number Placeholder 5"/>
          <p:cNvSpPr>
            <a:spLocks noGrp="1"/>
          </p:cNvSpPr>
          <p:nvPr>
            <p:ph type="sldNum" sz="quarter" idx="12"/>
          </p:nvPr>
        </p:nvSpPr>
        <p:spPr/>
        <p:txBody>
          <a:bodyPr/>
          <a:lstStyle/>
          <a:p>
            <a:pPr>
              <a:defRPr/>
            </a:pPr>
            <a:r>
              <a:rPr lang="en-US"/>
              <a:t>Slide </a:t>
            </a:r>
            <a:fld id="{88DF470A-8FBF-4CB5-8608-9726FACC85A8}" type="slidenum">
              <a:rPr lang="en-US"/>
              <a:pPr>
                <a:defRPr/>
              </a:pPr>
              <a:t>27</a:t>
            </a:fld>
            <a:endParaRPr lang="en-US"/>
          </a:p>
        </p:txBody>
      </p:sp>
      <p:sp>
        <p:nvSpPr>
          <p:cNvPr id="16414" name="Rectangle 2"/>
          <p:cNvSpPr>
            <a:spLocks noGrp="1" noChangeArrowheads="1"/>
          </p:cNvSpPr>
          <p:nvPr>
            <p:ph type="title"/>
          </p:nvPr>
        </p:nvSpPr>
        <p:spPr/>
        <p:txBody>
          <a:bodyPr/>
          <a:lstStyle/>
          <a:p>
            <a:pPr eaLnBrk="1" hangingPunct="1"/>
            <a:r>
              <a:rPr lang="en-US" smtClean="0"/>
              <a:t>Bottom-up proof procedure: Example</a:t>
            </a:r>
          </a:p>
        </p:txBody>
      </p:sp>
      <p:sp>
        <p:nvSpPr>
          <p:cNvPr id="16415" name="Rectangle 3"/>
          <p:cNvSpPr>
            <a:spLocks noGrp="1" noChangeArrowheads="1"/>
          </p:cNvSpPr>
          <p:nvPr>
            <p:ph type="body" idx="1"/>
          </p:nvPr>
        </p:nvSpPr>
        <p:spPr>
          <a:xfrm>
            <a:off x="179388" y="1125538"/>
            <a:ext cx="8458200" cy="3865562"/>
          </a:xfrm>
        </p:spPr>
        <p:txBody>
          <a:bodyPr/>
          <a:lstStyle/>
          <a:p>
            <a:pPr eaLnBrk="1" hangingPunct="1">
              <a:lnSpc>
                <a:spcPct val="80000"/>
              </a:lnSpc>
            </a:pPr>
            <a:r>
              <a:rPr lang="en-US" sz="3200" i="1" smtClean="0"/>
              <a:t>z </a:t>
            </a:r>
            <a:r>
              <a:rPr lang="en-US" sz="3200" i="1" smtClean="0">
                <a:ea typeface="Arial Unicode MS" pitchFamily="34" charset="-128"/>
                <a:cs typeface="Arial Unicode MS" pitchFamily="34" charset="-128"/>
              </a:rPr>
              <a:t>←</a:t>
            </a:r>
            <a:r>
              <a:rPr lang="en-US" sz="3200" i="1" smtClean="0"/>
              <a:t> f </a:t>
            </a:r>
            <a:r>
              <a:rPr lang="en-US" sz="3200" i="1" smtClean="0">
                <a:ea typeface="Arial Unicode MS" pitchFamily="34" charset="-128"/>
                <a:cs typeface="Arial Unicode MS" pitchFamily="34" charset="-128"/>
              </a:rPr>
              <a:t>∧</a:t>
            </a:r>
            <a:r>
              <a:rPr lang="en-US" sz="3200" i="1" smtClean="0"/>
              <a:t> e</a:t>
            </a:r>
          </a:p>
          <a:p>
            <a:pPr eaLnBrk="1" hangingPunct="1"/>
            <a:r>
              <a:rPr lang="en-US" sz="3200" i="1" smtClean="0"/>
              <a:t>q </a:t>
            </a:r>
            <a:r>
              <a:rPr lang="en-US" sz="3200" i="1" smtClean="0">
                <a:ea typeface="Arial Unicode MS" pitchFamily="34" charset="-128"/>
                <a:cs typeface="Arial Unicode MS" pitchFamily="34" charset="-128"/>
              </a:rPr>
              <a:t>←</a:t>
            </a:r>
            <a:r>
              <a:rPr lang="en-US" sz="3200" i="1" smtClean="0"/>
              <a:t> f </a:t>
            </a:r>
            <a:r>
              <a:rPr lang="en-US" sz="3200" i="1" smtClean="0">
                <a:ea typeface="Arial Unicode MS" pitchFamily="34" charset="-128"/>
                <a:cs typeface="Arial Unicode MS" pitchFamily="34" charset="-128"/>
              </a:rPr>
              <a:t>∧</a:t>
            </a:r>
            <a:r>
              <a:rPr lang="en-US" sz="3200" i="1" smtClean="0"/>
              <a:t> g </a:t>
            </a:r>
            <a:r>
              <a:rPr lang="en-US" sz="3200" i="1" smtClean="0">
                <a:ea typeface="Arial Unicode MS" pitchFamily="34" charset="-128"/>
                <a:cs typeface="Arial Unicode MS" pitchFamily="34" charset="-128"/>
              </a:rPr>
              <a:t>∧</a:t>
            </a:r>
            <a:r>
              <a:rPr lang="en-US" sz="3200" i="1" smtClean="0"/>
              <a:t> z</a:t>
            </a:r>
          </a:p>
          <a:p>
            <a:pPr eaLnBrk="1" hangingPunct="1"/>
            <a:r>
              <a:rPr lang="en-US" sz="3200" i="1" smtClean="0"/>
              <a:t>e </a:t>
            </a:r>
            <a:r>
              <a:rPr lang="en-US" sz="3200" i="1" smtClean="0">
                <a:ea typeface="Arial Unicode MS" pitchFamily="34" charset="-128"/>
                <a:cs typeface="Arial Unicode MS" pitchFamily="34" charset="-128"/>
              </a:rPr>
              <a:t>←</a:t>
            </a:r>
            <a:r>
              <a:rPr lang="en-US" sz="3200" i="1" smtClean="0"/>
              <a:t> a </a:t>
            </a:r>
            <a:r>
              <a:rPr lang="en-US" sz="3200" i="1" smtClean="0">
                <a:ea typeface="Arial Unicode MS" pitchFamily="34" charset="-128"/>
                <a:cs typeface="Arial Unicode MS" pitchFamily="34" charset="-128"/>
              </a:rPr>
              <a:t>∧</a:t>
            </a:r>
            <a:r>
              <a:rPr lang="en-US" sz="3200" i="1" smtClean="0"/>
              <a:t> b</a:t>
            </a:r>
          </a:p>
          <a:p>
            <a:pPr eaLnBrk="1" hangingPunct="1">
              <a:lnSpc>
                <a:spcPct val="80000"/>
              </a:lnSpc>
            </a:pPr>
            <a:r>
              <a:rPr lang="en-US" sz="3200" i="1" smtClean="0"/>
              <a:t>a</a:t>
            </a:r>
          </a:p>
          <a:p>
            <a:pPr eaLnBrk="1" hangingPunct="1">
              <a:lnSpc>
                <a:spcPct val="80000"/>
              </a:lnSpc>
            </a:pPr>
            <a:r>
              <a:rPr lang="en-US" sz="3200" i="1" smtClean="0"/>
              <a:t>b</a:t>
            </a:r>
          </a:p>
          <a:p>
            <a:pPr eaLnBrk="1" hangingPunct="1">
              <a:lnSpc>
                <a:spcPct val="80000"/>
              </a:lnSpc>
            </a:pPr>
            <a:r>
              <a:rPr lang="en-US" sz="3200" i="1" smtClean="0"/>
              <a:t>r</a:t>
            </a:r>
          </a:p>
          <a:p>
            <a:pPr eaLnBrk="1" hangingPunct="1">
              <a:lnSpc>
                <a:spcPct val="80000"/>
              </a:lnSpc>
            </a:pPr>
            <a:r>
              <a:rPr lang="en-US" sz="3200" i="1" smtClean="0"/>
              <a:t>f</a:t>
            </a:r>
          </a:p>
          <a:p>
            <a:pPr eaLnBrk="1" hangingPunct="1">
              <a:lnSpc>
                <a:spcPct val="80000"/>
              </a:lnSpc>
            </a:pPr>
            <a:endParaRPr lang="en-US" sz="1800" i="1" smtClean="0"/>
          </a:p>
        </p:txBody>
      </p:sp>
      <p:sp>
        <p:nvSpPr>
          <p:cNvPr id="16416" name="Rectangle 4"/>
          <p:cNvSpPr>
            <a:spLocks noChangeArrowheads="1"/>
          </p:cNvSpPr>
          <p:nvPr/>
        </p:nvSpPr>
        <p:spPr bwMode="auto">
          <a:xfrm>
            <a:off x="2700338" y="5157788"/>
            <a:ext cx="2879725" cy="719137"/>
          </a:xfrm>
          <a:prstGeom prst="rect">
            <a:avLst/>
          </a:prstGeom>
          <a:noFill/>
          <a:ln w="9525">
            <a:noFill/>
            <a:miter lim="800000"/>
            <a:headEnd/>
            <a:tailEnd/>
          </a:ln>
        </p:spPr>
        <p:txBody>
          <a:bodyPr/>
          <a:lstStyle/>
          <a:p>
            <a:pPr marL="342900" indent="-342900">
              <a:spcBef>
                <a:spcPct val="20000"/>
              </a:spcBef>
            </a:pPr>
            <a:r>
              <a:rPr lang="en-US" sz="3200" i="1">
                <a:latin typeface="Arial Unicode MS" pitchFamily="34" charset="-128"/>
              </a:rPr>
              <a:t>r?  q? z?</a:t>
            </a:r>
          </a:p>
          <a:p>
            <a:pPr marL="342900" indent="-342900">
              <a:spcBef>
                <a:spcPct val="20000"/>
              </a:spcBef>
            </a:pPr>
            <a:endParaRPr lang="en-US" sz="1800" i="1">
              <a:latin typeface="Arial Unicode MS" pitchFamily="34" charset="-128"/>
            </a:endParaRPr>
          </a:p>
        </p:txBody>
      </p:sp>
      <p:sp>
        <p:nvSpPr>
          <p:cNvPr id="543749" name="Rectangle 5"/>
          <p:cNvSpPr>
            <a:spLocks noChangeArrowheads="1"/>
          </p:cNvSpPr>
          <p:nvPr/>
        </p:nvSpPr>
        <p:spPr bwMode="auto">
          <a:xfrm>
            <a:off x="2500313" y="2349500"/>
            <a:ext cx="6643687" cy="2786063"/>
          </a:xfrm>
          <a:prstGeom prst="rect">
            <a:avLst/>
          </a:prstGeom>
          <a:noFill/>
          <a:ln w="9525">
            <a:solidFill>
              <a:schemeClr val="accent2"/>
            </a:solidFill>
            <a:miter lim="800000"/>
            <a:headEnd/>
            <a:tailEnd/>
          </a:ln>
        </p:spPr>
        <p:txBody>
          <a:bodyPr/>
          <a:lstStyle/>
          <a:p>
            <a:pPr marL="342900" indent="-342900">
              <a:lnSpc>
                <a:spcPct val="80000"/>
              </a:lnSpc>
              <a:spcBef>
                <a:spcPct val="20000"/>
              </a:spcBef>
            </a:pPr>
            <a:r>
              <a:rPr lang="en-US" sz="2400" i="1">
                <a:latin typeface="Arial Unicode MS" pitchFamily="34" charset="-128"/>
              </a:rPr>
              <a:t>C </a:t>
            </a:r>
            <a:r>
              <a:rPr lang="en-US" sz="2400">
                <a:latin typeface="Arial Unicode MS" pitchFamily="34" charset="-128"/>
              </a:rPr>
              <a:t>:={};</a:t>
            </a:r>
          </a:p>
          <a:p>
            <a:pPr marL="342900" indent="-342900">
              <a:lnSpc>
                <a:spcPct val="80000"/>
              </a:lnSpc>
              <a:spcBef>
                <a:spcPct val="20000"/>
              </a:spcBef>
            </a:pPr>
            <a:r>
              <a:rPr lang="en-US" sz="2400" b="1">
                <a:latin typeface="Arial Unicode MS" pitchFamily="34" charset="-128"/>
              </a:rPr>
              <a:t>repeat</a:t>
            </a:r>
            <a:endParaRPr lang="en-US" sz="2400">
              <a:latin typeface="Arial Unicode MS" pitchFamily="34" charset="-128"/>
            </a:endParaRPr>
          </a:p>
          <a:p>
            <a:pPr marL="342900" indent="-342900">
              <a:lnSpc>
                <a:spcPct val="80000"/>
              </a:lnSpc>
              <a:spcBef>
                <a:spcPct val="20000"/>
              </a:spcBef>
            </a:pPr>
            <a:r>
              <a:rPr lang="en-US" sz="2400">
                <a:latin typeface="Arial Unicode MS" pitchFamily="34" charset="-128"/>
              </a:rPr>
              <a:t>	</a:t>
            </a:r>
            <a:r>
              <a:rPr lang="en-US" sz="2400" b="1">
                <a:latin typeface="Arial Unicode MS" pitchFamily="34" charset="-128"/>
              </a:rPr>
              <a:t>select </a:t>
            </a:r>
            <a:r>
              <a:rPr lang="en-US" sz="2400">
                <a:latin typeface="Arial Unicode MS" pitchFamily="34" charset="-128"/>
              </a:rPr>
              <a:t>clause “</a:t>
            </a:r>
            <a:r>
              <a:rPr lang="en-US" sz="2400" i="1">
                <a:latin typeface="Arial Unicode MS" pitchFamily="34" charset="-128"/>
              </a:rPr>
              <a:t>h </a:t>
            </a:r>
            <a:r>
              <a:rPr lang="en-US" sz="2400" i="1">
                <a:latin typeface="Arial Unicode MS" pitchFamily="34" charset="-128"/>
                <a:ea typeface="Arial Unicode MS" pitchFamily="34" charset="-128"/>
                <a:cs typeface="Arial Unicode MS" pitchFamily="34" charset="-128"/>
              </a:rPr>
              <a:t>←</a:t>
            </a:r>
            <a:r>
              <a:rPr lang="en-US" sz="2400" i="1">
                <a:latin typeface="Arial Unicode MS" pitchFamily="34" charset="-128"/>
              </a:rPr>
              <a:t> b</a:t>
            </a:r>
            <a:r>
              <a:rPr lang="en-US" sz="2400" i="1" baseline="-25000">
                <a:latin typeface="Arial Unicode MS" pitchFamily="34" charset="-128"/>
              </a:rPr>
              <a:t>1</a:t>
            </a:r>
            <a:r>
              <a:rPr lang="en-US" sz="2400" i="1">
                <a:latin typeface="Arial Unicode MS" pitchFamily="34" charset="-128"/>
              </a:rPr>
              <a:t> </a:t>
            </a:r>
            <a:r>
              <a:rPr lang="en-US" sz="2400" i="1">
                <a:latin typeface="Arial Unicode MS" pitchFamily="34" charset="-128"/>
                <a:ea typeface="Arial Unicode MS" pitchFamily="34" charset="-128"/>
                <a:cs typeface="Arial Unicode MS" pitchFamily="34" charset="-128"/>
              </a:rPr>
              <a:t>∧</a:t>
            </a:r>
            <a:r>
              <a:rPr lang="en-US" sz="2400" i="1">
                <a:latin typeface="Arial Unicode MS" pitchFamily="34" charset="-128"/>
              </a:rPr>
              <a:t> … </a:t>
            </a:r>
            <a:r>
              <a:rPr lang="en-US" sz="2400" i="1">
                <a:latin typeface="Arial Unicode MS" pitchFamily="34" charset="-128"/>
                <a:ea typeface="Arial Unicode MS" pitchFamily="34" charset="-128"/>
                <a:cs typeface="Arial Unicode MS" pitchFamily="34" charset="-128"/>
              </a:rPr>
              <a:t>∧</a:t>
            </a:r>
            <a:r>
              <a:rPr lang="en-US" sz="2400" i="1">
                <a:latin typeface="Arial Unicode MS" pitchFamily="34" charset="-128"/>
              </a:rPr>
              <a:t> b</a:t>
            </a:r>
            <a:r>
              <a:rPr lang="en-US" sz="2400" i="1" baseline="-25000">
                <a:latin typeface="Arial Unicode MS" pitchFamily="34" charset="-128"/>
              </a:rPr>
              <a:t>m</a:t>
            </a:r>
            <a:r>
              <a:rPr lang="en-US" sz="2400">
                <a:latin typeface="Arial Unicode MS" pitchFamily="34" charset="-128"/>
              </a:rPr>
              <a:t>” in </a:t>
            </a:r>
            <a:r>
              <a:rPr lang="en-US" sz="2400" i="1">
                <a:latin typeface="Arial Unicode MS" pitchFamily="34" charset="-128"/>
              </a:rPr>
              <a:t>KB</a:t>
            </a:r>
            <a:r>
              <a:rPr lang="en-US" sz="2400">
                <a:latin typeface="Arial Unicode MS" pitchFamily="34" charset="-128"/>
              </a:rPr>
              <a:t> such 		      that </a:t>
            </a:r>
            <a:r>
              <a:rPr lang="en-US" sz="2400" i="1">
                <a:latin typeface="Arial Unicode MS" pitchFamily="34" charset="-128"/>
              </a:rPr>
              <a:t>b</a:t>
            </a:r>
            <a:r>
              <a:rPr lang="en-US" sz="2400" i="1" baseline="-25000">
                <a:latin typeface="Arial Unicode MS" pitchFamily="34" charset="-128"/>
              </a:rPr>
              <a:t>i</a:t>
            </a:r>
            <a:r>
              <a:rPr lang="en-US" sz="2400">
                <a:latin typeface="Arial Unicode MS" pitchFamily="34" charset="-128"/>
              </a:rPr>
              <a:t> </a:t>
            </a:r>
            <a:r>
              <a:rPr lang="en-US" sz="2400" b="1">
                <a:latin typeface="Arial Unicode MS" pitchFamily="34" charset="-128"/>
                <a:ea typeface="Arial Unicode MS" pitchFamily="34" charset="-128"/>
                <a:cs typeface="Arial Unicode MS" pitchFamily="34" charset="-128"/>
              </a:rPr>
              <a:t>∈</a:t>
            </a:r>
            <a:r>
              <a:rPr lang="en-US" sz="2400">
                <a:latin typeface="Arial Unicode MS" pitchFamily="34" charset="-128"/>
              </a:rPr>
              <a:t> </a:t>
            </a:r>
            <a:r>
              <a:rPr lang="en-US" sz="2400" i="1">
                <a:latin typeface="Arial Unicode MS" pitchFamily="34" charset="-128"/>
              </a:rPr>
              <a:t>C</a:t>
            </a:r>
            <a:r>
              <a:rPr lang="en-US" sz="2400">
                <a:latin typeface="Arial Unicode MS" pitchFamily="34" charset="-128"/>
              </a:rPr>
              <a:t> for all </a:t>
            </a:r>
            <a:r>
              <a:rPr lang="en-US" sz="2400" i="1">
                <a:latin typeface="Arial Unicode MS" pitchFamily="34" charset="-128"/>
              </a:rPr>
              <a:t>i</a:t>
            </a:r>
            <a:r>
              <a:rPr lang="en-US" sz="2400">
                <a:latin typeface="Arial Unicode MS" pitchFamily="34" charset="-128"/>
              </a:rPr>
              <a:t>, and </a:t>
            </a:r>
            <a:r>
              <a:rPr lang="en-US" sz="2400" i="1">
                <a:latin typeface="Arial Unicode MS" pitchFamily="34" charset="-128"/>
              </a:rPr>
              <a:t>h </a:t>
            </a:r>
            <a:r>
              <a:rPr lang="en-US" sz="2400" b="1">
                <a:latin typeface="Arial Unicode MS" pitchFamily="34" charset="-128"/>
                <a:ea typeface="Arial Unicode MS" pitchFamily="34" charset="-128"/>
                <a:cs typeface="Arial Unicode MS" pitchFamily="34" charset="-128"/>
              </a:rPr>
              <a:t>∉</a:t>
            </a:r>
            <a:r>
              <a:rPr lang="en-US" sz="2400">
                <a:latin typeface="Arial Unicode MS" pitchFamily="34" charset="-128"/>
              </a:rPr>
              <a:t> </a:t>
            </a:r>
            <a:r>
              <a:rPr lang="en-US" sz="2400" i="1">
                <a:latin typeface="Arial Unicode MS" pitchFamily="34" charset="-128"/>
              </a:rPr>
              <a:t>C</a:t>
            </a:r>
            <a:r>
              <a:rPr lang="en-US" sz="2400">
                <a:latin typeface="Arial Unicode MS" pitchFamily="34" charset="-128"/>
              </a:rPr>
              <a:t>;</a:t>
            </a:r>
          </a:p>
          <a:p>
            <a:pPr marL="342900" indent="-342900">
              <a:lnSpc>
                <a:spcPct val="80000"/>
              </a:lnSpc>
              <a:spcBef>
                <a:spcPct val="20000"/>
              </a:spcBef>
            </a:pPr>
            <a:r>
              <a:rPr lang="en-US" sz="2400">
                <a:latin typeface="Arial Unicode MS" pitchFamily="34" charset="-128"/>
              </a:rPr>
              <a:t>	</a:t>
            </a:r>
            <a:r>
              <a:rPr lang="en-US" sz="2400" i="1">
                <a:latin typeface="Arial Unicode MS" pitchFamily="34" charset="-128"/>
              </a:rPr>
              <a:t>C</a:t>
            </a:r>
            <a:r>
              <a:rPr lang="en-US" sz="2400">
                <a:latin typeface="Arial Unicode MS" pitchFamily="34" charset="-128"/>
              </a:rPr>
              <a:t> := </a:t>
            </a:r>
            <a:r>
              <a:rPr lang="en-US" sz="2400" i="1">
                <a:latin typeface="Arial Unicode MS" pitchFamily="34" charset="-128"/>
              </a:rPr>
              <a:t>C </a:t>
            </a:r>
            <a:r>
              <a:rPr lang="en-US" sz="2400" i="1">
                <a:latin typeface="Arial Unicode MS" pitchFamily="34" charset="-128"/>
                <a:ea typeface="Arial Unicode MS" pitchFamily="34" charset="-128"/>
                <a:cs typeface="Arial Unicode MS" pitchFamily="34" charset="-128"/>
              </a:rPr>
              <a:t>∪</a:t>
            </a:r>
            <a:r>
              <a:rPr lang="en-US" sz="2400">
                <a:latin typeface="Arial Unicode MS" pitchFamily="34" charset="-128"/>
              </a:rPr>
              <a:t> </a:t>
            </a:r>
            <a:r>
              <a:rPr lang="en-US" sz="2400" i="1">
                <a:latin typeface="Arial Unicode MS" pitchFamily="34" charset="-128"/>
              </a:rPr>
              <a:t>{ h }</a:t>
            </a:r>
          </a:p>
          <a:p>
            <a:pPr marL="342900" indent="-342900">
              <a:lnSpc>
                <a:spcPct val="80000"/>
              </a:lnSpc>
              <a:spcBef>
                <a:spcPct val="20000"/>
              </a:spcBef>
            </a:pPr>
            <a:r>
              <a:rPr lang="en-US" sz="2400" b="1">
                <a:latin typeface="Arial Unicode MS" pitchFamily="34" charset="-128"/>
              </a:rPr>
              <a:t>until</a:t>
            </a:r>
            <a:r>
              <a:rPr lang="en-US" sz="2400">
                <a:latin typeface="Arial Unicode MS" pitchFamily="34" charset="-128"/>
              </a:rPr>
              <a:t> no more clauses can be selected.</a:t>
            </a:r>
          </a:p>
          <a:p>
            <a:pPr marL="342900" indent="-342900">
              <a:lnSpc>
                <a:spcPct val="80000"/>
              </a:lnSpc>
              <a:spcBef>
                <a:spcPct val="20000"/>
              </a:spcBef>
            </a:pPr>
            <a:endParaRPr lang="en-US" sz="2400">
              <a:latin typeface="Arial Unicode MS" pitchFamily="34" charset="-128"/>
            </a:endParaRPr>
          </a:p>
          <a:p>
            <a:pPr marL="342900" indent="-342900">
              <a:lnSpc>
                <a:spcPct val="80000"/>
              </a:lnSpc>
              <a:spcBef>
                <a:spcPct val="20000"/>
              </a:spcBef>
            </a:pPr>
            <a:endParaRPr lang="en-US" sz="1400">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inkTgt spid="_x0000_s756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6</a:t>
            </a:r>
            <a:endParaRPr lang="en-US"/>
          </a:p>
        </p:txBody>
      </p:sp>
      <p:sp>
        <p:nvSpPr>
          <p:cNvPr id="6" name="Slide Number Placeholder 5"/>
          <p:cNvSpPr>
            <a:spLocks noGrp="1"/>
          </p:cNvSpPr>
          <p:nvPr>
            <p:ph type="sldNum" sz="quarter" idx="12"/>
          </p:nvPr>
        </p:nvSpPr>
        <p:spPr/>
        <p:txBody>
          <a:bodyPr/>
          <a:lstStyle/>
          <a:p>
            <a:pPr>
              <a:defRPr/>
            </a:pPr>
            <a:r>
              <a:rPr lang="en-US"/>
              <a:t>Slide </a:t>
            </a:r>
            <a:fld id="{6AD18C27-6126-44F8-A281-75569388ECA4}" type="slidenum">
              <a:rPr lang="en-US"/>
              <a:pPr>
                <a:defRPr/>
              </a:pPr>
              <a:t>28</a:t>
            </a:fld>
            <a:endParaRPr lang="en-US"/>
          </a:p>
        </p:txBody>
      </p:sp>
      <p:sp>
        <p:nvSpPr>
          <p:cNvPr id="14364" name="Rectangle 2"/>
          <p:cNvSpPr>
            <a:spLocks noGrp="1" noChangeArrowheads="1"/>
          </p:cNvSpPr>
          <p:nvPr>
            <p:ph type="title"/>
          </p:nvPr>
        </p:nvSpPr>
        <p:spPr/>
        <p:txBody>
          <a:bodyPr/>
          <a:lstStyle/>
          <a:p>
            <a:pPr eaLnBrk="1" hangingPunct="1"/>
            <a:r>
              <a:rPr lang="en-US" smtClean="0"/>
              <a:t>Top-down Ground Proof Procedure</a:t>
            </a:r>
          </a:p>
        </p:txBody>
      </p:sp>
      <p:sp>
        <p:nvSpPr>
          <p:cNvPr id="14365" name="Rectangle 3"/>
          <p:cNvSpPr>
            <a:spLocks noGrp="1" noChangeArrowheads="1"/>
          </p:cNvSpPr>
          <p:nvPr>
            <p:ph type="body" idx="1"/>
          </p:nvPr>
        </p:nvSpPr>
        <p:spPr>
          <a:xfrm>
            <a:off x="500063" y="1000125"/>
            <a:ext cx="8458200" cy="4802188"/>
          </a:xfrm>
        </p:spPr>
        <p:txBody>
          <a:bodyPr/>
          <a:lstStyle/>
          <a:p>
            <a:pPr eaLnBrk="1" hangingPunct="1"/>
            <a:r>
              <a:rPr lang="en-US" b="1" smtClean="0"/>
              <a:t>Key Idea:</a:t>
            </a:r>
            <a:r>
              <a:rPr lang="en-US" smtClean="0"/>
              <a:t> search backward from a query </a:t>
            </a:r>
            <a:r>
              <a:rPr lang="en-US" i="1" smtClean="0"/>
              <a:t>G</a:t>
            </a:r>
            <a:r>
              <a:rPr lang="en-US" smtClean="0"/>
              <a:t> to determine if it can be derived from </a:t>
            </a:r>
            <a:r>
              <a:rPr lang="en-US" i="1" smtClean="0"/>
              <a:t>KB</a:t>
            </a:r>
            <a:r>
              <a:rPr lang="en-US" smtClean="0"/>
              <a:t>.</a:t>
            </a:r>
          </a:p>
          <a:p>
            <a:pPr eaLnBrk="1" hangingPunct="1"/>
            <a:endParaRPr lang="en-US" smtClean="0"/>
          </a:p>
          <a:p>
            <a:pPr eaLnBrk="1" hangingPunct="1"/>
            <a:endParaRPr lang="en-US" sz="2400" smtClean="0"/>
          </a:p>
          <a:p>
            <a:pPr eaLnBrk="1" hangingPunct="1"/>
            <a:endParaRPr lang="en-US" sz="2400" smtClean="0"/>
          </a:p>
          <a:p>
            <a:pPr eaLnBrk="1" hangingPunct="1"/>
            <a:endParaRPr lang="en-US" sz="2000" smtClean="0"/>
          </a:p>
          <a:p>
            <a:pPr eaLnBrk="1" hangingPunct="1"/>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inkTgt spid="_x0000_s734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inkTgt spid="_x0000_s734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t>CPSC 502, Lecture 6</a:t>
            </a:r>
            <a:endParaRPr lang="en-US"/>
          </a:p>
        </p:txBody>
      </p:sp>
      <p:sp>
        <p:nvSpPr>
          <p:cNvPr id="8" name="Slide Number Placeholder 5"/>
          <p:cNvSpPr>
            <a:spLocks noGrp="1"/>
          </p:cNvSpPr>
          <p:nvPr>
            <p:ph type="sldNum" sz="quarter" idx="12"/>
          </p:nvPr>
        </p:nvSpPr>
        <p:spPr/>
        <p:txBody>
          <a:bodyPr/>
          <a:lstStyle/>
          <a:p>
            <a:pPr>
              <a:defRPr/>
            </a:pPr>
            <a:r>
              <a:rPr lang="en-US"/>
              <a:t>Slide </a:t>
            </a:r>
            <a:fld id="{74E4B606-3221-413F-AC93-87BDF20DD1BC}" type="slidenum">
              <a:rPr lang="en-US"/>
              <a:pPr>
                <a:defRPr/>
              </a:pPr>
              <a:t>29</a:t>
            </a:fld>
            <a:endParaRPr lang="en-US"/>
          </a:p>
        </p:txBody>
      </p:sp>
      <p:sp>
        <p:nvSpPr>
          <p:cNvPr id="3092" name="Rectangle 2"/>
          <p:cNvSpPr>
            <a:spLocks noGrp="1" noChangeArrowheads="1"/>
          </p:cNvSpPr>
          <p:nvPr>
            <p:ph type="title"/>
          </p:nvPr>
        </p:nvSpPr>
        <p:spPr>
          <a:xfrm>
            <a:off x="0" y="0"/>
            <a:ext cx="9307513" cy="685800"/>
          </a:xfrm>
        </p:spPr>
        <p:txBody>
          <a:bodyPr/>
          <a:lstStyle/>
          <a:p>
            <a:pPr eaLnBrk="1" hangingPunct="1"/>
            <a:r>
              <a:rPr lang="en-US" smtClean="0"/>
              <a:t>Top-down Proof Procedure: Basic elements</a:t>
            </a:r>
          </a:p>
        </p:txBody>
      </p:sp>
      <p:sp>
        <p:nvSpPr>
          <p:cNvPr id="3093" name="Rectangle 3"/>
          <p:cNvSpPr>
            <a:spLocks noGrp="1" noChangeArrowheads="1"/>
          </p:cNvSpPr>
          <p:nvPr>
            <p:ph type="body" idx="1"/>
          </p:nvPr>
        </p:nvSpPr>
        <p:spPr>
          <a:xfrm>
            <a:off x="179388" y="836613"/>
            <a:ext cx="8458200" cy="841375"/>
          </a:xfrm>
        </p:spPr>
        <p:txBody>
          <a:bodyPr/>
          <a:lstStyle/>
          <a:p>
            <a:pPr eaLnBrk="1" hangingPunct="1"/>
            <a:r>
              <a:rPr lang="en-US" sz="3200" b="1" smtClean="0"/>
              <a:t>Notation</a:t>
            </a:r>
            <a:r>
              <a:rPr lang="en-US" smtClean="0"/>
              <a:t>: An </a:t>
            </a:r>
            <a:r>
              <a:rPr lang="en-US" smtClean="0">
                <a:solidFill>
                  <a:schemeClr val="accent2"/>
                </a:solidFill>
              </a:rPr>
              <a:t>answer clause</a:t>
            </a:r>
            <a:r>
              <a:rPr lang="en-US" smtClean="0"/>
              <a:t> is of the form:   </a:t>
            </a:r>
          </a:p>
          <a:p>
            <a:pPr eaLnBrk="1" hangingPunct="1"/>
            <a:r>
              <a:rPr lang="en-US" sz="2400" i="1" smtClean="0"/>
              <a:t>yes </a:t>
            </a:r>
            <a:r>
              <a:rPr lang="en-US" sz="2400" i="1" smtClean="0">
                <a:ea typeface="Arial Unicode MS" pitchFamily="34" charset="-128"/>
                <a:cs typeface="Arial Unicode MS" pitchFamily="34" charset="-128"/>
              </a:rPr>
              <a:t>←</a:t>
            </a:r>
            <a:r>
              <a:rPr lang="en-US" sz="2400" i="1" smtClean="0"/>
              <a:t> a</a:t>
            </a:r>
            <a:r>
              <a:rPr lang="en-US" sz="2400" i="1" baseline="-25000" smtClean="0"/>
              <a:t>1</a:t>
            </a:r>
            <a:r>
              <a:rPr lang="en-US" sz="2400" i="1" smtClean="0"/>
              <a:t> </a:t>
            </a:r>
            <a:r>
              <a:rPr lang="en-US" sz="2400" i="1" smtClean="0">
                <a:ea typeface="Arial Unicode MS" pitchFamily="34" charset="-128"/>
                <a:cs typeface="Arial Unicode MS" pitchFamily="34" charset="-128"/>
              </a:rPr>
              <a:t>∧</a:t>
            </a:r>
            <a:r>
              <a:rPr lang="en-US" sz="2400" i="1" smtClean="0"/>
              <a:t> a</a:t>
            </a:r>
            <a:r>
              <a:rPr lang="en-US" sz="2400" i="1" baseline="-25000" smtClean="0"/>
              <a:t>2 </a:t>
            </a:r>
            <a:r>
              <a:rPr lang="en-US" sz="2400" i="1" smtClean="0">
                <a:ea typeface="Arial Unicode MS" pitchFamily="34" charset="-128"/>
                <a:cs typeface="Arial Unicode MS" pitchFamily="34" charset="-128"/>
              </a:rPr>
              <a:t>∧</a:t>
            </a:r>
            <a:r>
              <a:rPr lang="en-US" sz="2400" i="1" smtClean="0"/>
              <a:t> … </a:t>
            </a:r>
            <a:r>
              <a:rPr lang="en-US" sz="2400" i="1" smtClean="0">
                <a:ea typeface="Arial Unicode MS" pitchFamily="34" charset="-128"/>
                <a:cs typeface="Arial Unicode MS" pitchFamily="34" charset="-128"/>
              </a:rPr>
              <a:t>∧</a:t>
            </a:r>
            <a:r>
              <a:rPr lang="en-US" sz="2400" i="1" smtClean="0"/>
              <a:t> a</a:t>
            </a:r>
            <a:r>
              <a:rPr lang="en-US" sz="2400" i="1" baseline="-25000" smtClean="0"/>
              <a:t>m</a:t>
            </a:r>
            <a:endParaRPr lang="en-US" sz="3200" smtClean="0"/>
          </a:p>
        </p:txBody>
      </p:sp>
      <p:sp>
        <p:nvSpPr>
          <p:cNvPr id="588804" name="Rectangle 4"/>
          <p:cNvSpPr>
            <a:spLocks noChangeArrowheads="1"/>
          </p:cNvSpPr>
          <p:nvPr/>
        </p:nvSpPr>
        <p:spPr bwMode="auto">
          <a:xfrm>
            <a:off x="250825" y="3357563"/>
            <a:ext cx="8458200" cy="3311525"/>
          </a:xfrm>
          <a:prstGeom prst="rect">
            <a:avLst/>
          </a:prstGeom>
          <a:noFill/>
          <a:ln w="9525">
            <a:noFill/>
            <a:miter lim="800000"/>
            <a:headEnd/>
            <a:tailEnd/>
          </a:ln>
        </p:spPr>
        <p:txBody>
          <a:bodyPr/>
          <a:lstStyle/>
          <a:p>
            <a:pPr marL="342900" indent="-342900">
              <a:lnSpc>
                <a:spcPct val="80000"/>
              </a:lnSpc>
              <a:spcBef>
                <a:spcPct val="20000"/>
              </a:spcBef>
            </a:pPr>
            <a:r>
              <a:rPr lang="en-US" b="1">
                <a:latin typeface="Arial Unicode MS" pitchFamily="34" charset="-128"/>
              </a:rPr>
              <a:t>Rule of inference</a:t>
            </a:r>
            <a:r>
              <a:rPr lang="en-US">
                <a:latin typeface="Arial Unicode MS" pitchFamily="34" charset="-128"/>
              </a:rPr>
              <a:t> (called SLD Resolution)</a:t>
            </a:r>
          </a:p>
          <a:p>
            <a:pPr marL="342900" indent="-342900">
              <a:lnSpc>
                <a:spcPct val="80000"/>
              </a:lnSpc>
              <a:spcBef>
                <a:spcPct val="20000"/>
              </a:spcBef>
            </a:pPr>
            <a:r>
              <a:rPr lang="en-US">
                <a:latin typeface="Arial Unicode MS" pitchFamily="34" charset="-128"/>
              </a:rPr>
              <a:t>Given an </a:t>
            </a:r>
            <a:r>
              <a:rPr lang="en-US">
                <a:solidFill>
                  <a:schemeClr val="accent2"/>
                </a:solidFill>
                <a:latin typeface="Arial Unicode MS" pitchFamily="34" charset="-128"/>
              </a:rPr>
              <a:t>answer clause</a:t>
            </a:r>
            <a:r>
              <a:rPr lang="en-US">
                <a:latin typeface="Arial Unicode MS" pitchFamily="34" charset="-128"/>
              </a:rPr>
              <a:t> of the form:</a:t>
            </a:r>
          </a:p>
          <a:p>
            <a:pPr marL="342900" indent="-342900">
              <a:lnSpc>
                <a:spcPct val="80000"/>
              </a:lnSpc>
              <a:spcBef>
                <a:spcPct val="20000"/>
              </a:spcBef>
            </a:pPr>
            <a:r>
              <a:rPr lang="en-US">
                <a:latin typeface="Arial Unicode MS" pitchFamily="34" charset="-128"/>
              </a:rPr>
              <a:t>			</a:t>
            </a:r>
            <a:r>
              <a:rPr lang="en-US" sz="2400" i="1">
                <a:latin typeface="Arial Unicode MS" pitchFamily="34" charset="-128"/>
              </a:rPr>
              <a:t>yes </a:t>
            </a:r>
            <a:r>
              <a:rPr lang="en-US" sz="2400" i="1">
                <a:latin typeface="Arial Unicode MS" pitchFamily="34" charset="-128"/>
                <a:ea typeface="Arial Unicode MS" pitchFamily="34" charset="-128"/>
                <a:cs typeface="Arial Unicode MS" pitchFamily="34" charset="-128"/>
              </a:rPr>
              <a:t>←</a:t>
            </a:r>
            <a:r>
              <a:rPr lang="en-US" sz="2400" i="1">
                <a:latin typeface="Arial Unicode MS" pitchFamily="34" charset="-128"/>
              </a:rPr>
              <a:t> a</a:t>
            </a:r>
            <a:r>
              <a:rPr lang="en-US" sz="2400" i="1" baseline="-25000">
                <a:latin typeface="Arial Unicode MS" pitchFamily="34" charset="-128"/>
              </a:rPr>
              <a:t>1</a:t>
            </a:r>
            <a:r>
              <a:rPr lang="en-US" sz="2400" i="1">
                <a:latin typeface="Arial Unicode MS" pitchFamily="34" charset="-128"/>
              </a:rPr>
              <a:t> </a:t>
            </a:r>
            <a:r>
              <a:rPr lang="en-US" sz="2400" i="1">
                <a:latin typeface="Arial Unicode MS" pitchFamily="34" charset="-128"/>
                <a:ea typeface="Arial Unicode MS" pitchFamily="34" charset="-128"/>
                <a:cs typeface="Arial Unicode MS" pitchFamily="34" charset="-128"/>
              </a:rPr>
              <a:t>∧</a:t>
            </a:r>
            <a:r>
              <a:rPr lang="en-US" sz="2400" i="1">
                <a:latin typeface="Arial Unicode MS" pitchFamily="34" charset="-128"/>
              </a:rPr>
              <a:t> a</a:t>
            </a:r>
            <a:r>
              <a:rPr lang="en-US" sz="2400" i="1" baseline="-25000">
                <a:latin typeface="Arial Unicode MS" pitchFamily="34" charset="-128"/>
              </a:rPr>
              <a:t>2 </a:t>
            </a:r>
            <a:r>
              <a:rPr lang="en-US" sz="2400" i="1">
                <a:latin typeface="Arial Unicode MS" pitchFamily="34" charset="-128"/>
                <a:ea typeface="Arial Unicode MS" pitchFamily="34" charset="-128"/>
                <a:cs typeface="Arial Unicode MS" pitchFamily="34" charset="-128"/>
              </a:rPr>
              <a:t>∧</a:t>
            </a:r>
            <a:r>
              <a:rPr lang="en-US" sz="2400" i="1">
                <a:latin typeface="Arial Unicode MS" pitchFamily="34" charset="-128"/>
              </a:rPr>
              <a:t> … </a:t>
            </a:r>
            <a:r>
              <a:rPr lang="en-US" sz="2400" i="1">
                <a:latin typeface="Arial Unicode MS" pitchFamily="34" charset="-128"/>
                <a:ea typeface="Arial Unicode MS" pitchFamily="34" charset="-128"/>
                <a:cs typeface="Arial Unicode MS" pitchFamily="34" charset="-128"/>
              </a:rPr>
              <a:t>∧</a:t>
            </a:r>
            <a:r>
              <a:rPr lang="en-US" sz="2400" i="1">
                <a:latin typeface="Arial Unicode MS" pitchFamily="34" charset="-128"/>
              </a:rPr>
              <a:t> a</a:t>
            </a:r>
            <a:r>
              <a:rPr lang="en-US" sz="2400" i="1" baseline="-25000">
                <a:latin typeface="Arial Unicode MS" pitchFamily="34" charset="-128"/>
              </a:rPr>
              <a:t>m</a:t>
            </a:r>
            <a:endParaRPr lang="en-US" sz="2400">
              <a:latin typeface="Arial Unicode MS" pitchFamily="34" charset="-128"/>
            </a:endParaRPr>
          </a:p>
          <a:p>
            <a:pPr marL="342900" indent="-342900">
              <a:lnSpc>
                <a:spcPct val="80000"/>
              </a:lnSpc>
              <a:spcBef>
                <a:spcPct val="20000"/>
              </a:spcBef>
            </a:pPr>
            <a:r>
              <a:rPr lang="en-US">
                <a:latin typeface="Arial Unicode MS" pitchFamily="34" charset="-128"/>
              </a:rPr>
              <a:t>and the clause:</a:t>
            </a:r>
          </a:p>
          <a:p>
            <a:pPr marL="342900" indent="-342900">
              <a:lnSpc>
                <a:spcPct val="80000"/>
              </a:lnSpc>
              <a:spcBef>
                <a:spcPct val="20000"/>
              </a:spcBef>
            </a:pPr>
            <a:r>
              <a:rPr lang="en-US" i="1">
                <a:latin typeface="Arial Unicode MS" pitchFamily="34" charset="-128"/>
              </a:rPr>
              <a:t>			 </a:t>
            </a:r>
            <a:r>
              <a:rPr lang="en-US" sz="2400" i="1">
                <a:latin typeface="Arial Unicode MS" pitchFamily="34" charset="-128"/>
              </a:rPr>
              <a:t>a</a:t>
            </a:r>
            <a:r>
              <a:rPr lang="en-US" sz="2400" i="1" baseline="-25000">
                <a:latin typeface="Arial Unicode MS" pitchFamily="34" charset="-128"/>
              </a:rPr>
              <a:t>i</a:t>
            </a:r>
            <a:r>
              <a:rPr lang="en-US" sz="2400" i="1">
                <a:latin typeface="Arial Unicode MS" pitchFamily="34" charset="-128"/>
              </a:rPr>
              <a:t> </a:t>
            </a:r>
            <a:r>
              <a:rPr lang="en-US" sz="2400" i="1">
                <a:latin typeface="Arial Unicode MS" pitchFamily="34" charset="-128"/>
                <a:ea typeface="Arial Unicode MS" pitchFamily="34" charset="-128"/>
                <a:cs typeface="Arial Unicode MS" pitchFamily="34" charset="-128"/>
              </a:rPr>
              <a:t>←</a:t>
            </a:r>
            <a:r>
              <a:rPr lang="en-US" sz="2400" i="1">
                <a:latin typeface="Arial Unicode MS" pitchFamily="34" charset="-128"/>
              </a:rPr>
              <a:t> b</a:t>
            </a:r>
            <a:r>
              <a:rPr lang="en-US" sz="2400" i="1" baseline="-25000">
                <a:latin typeface="Arial Unicode MS" pitchFamily="34" charset="-128"/>
              </a:rPr>
              <a:t>1</a:t>
            </a:r>
            <a:r>
              <a:rPr lang="en-US" sz="2400" i="1">
                <a:latin typeface="Arial Unicode MS" pitchFamily="34" charset="-128"/>
              </a:rPr>
              <a:t> </a:t>
            </a:r>
            <a:r>
              <a:rPr lang="en-US" sz="2400" i="1">
                <a:latin typeface="Arial Unicode MS" pitchFamily="34" charset="-128"/>
                <a:ea typeface="Arial Unicode MS" pitchFamily="34" charset="-128"/>
                <a:cs typeface="Arial Unicode MS" pitchFamily="34" charset="-128"/>
              </a:rPr>
              <a:t>∧</a:t>
            </a:r>
            <a:r>
              <a:rPr lang="en-US" sz="2400" i="1">
                <a:latin typeface="Arial Unicode MS" pitchFamily="34" charset="-128"/>
              </a:rPr>
              <a:t> b</a:t>
            </a:r>
            <a:r>
              <a:rPr lang="en-US" sz="2400" i="1" baseline="-25000">
                <a:latin typeface="Arial Unicode MS" pitchFamily="34" charset="-128"/>
              </a:rPr>
              <a:t>2 </a:t>
            </a:r>
            <a:r>
              <a:rPr lang="en-US" sz="2400" i="1">
                <a:latin typeface="Arial Unicode MS" pitchFamily="34" charset="-128"/>
                <a:ea typeface="Arial Unicode MS" pitchFamily="34" charset="-128"/>
                <a:cs typeface="Arial Unicode MS" pitchFamily="34" charset="-128"/>
              </a:rPr>
              <a:t>∧</a:t>
            </a:r>
            <a:r>
              <a:rPr lang="en-US" sz="2400" i="1">
                <a:latin typeface="Arial Unicode MS" pitchFamily="34" charset="-128"/>
              </a:rPr>
              <a:t> … </a:t>
            </a:r>
            <a:r>
              <a:rPr lang="en-US" sz="2400" i="1">
                <a:latin typeface="Arial Unicode MS" pitchFamily="34" charset="-128"/>
                <a:ea typeface="Arial Unicode MS" pitchFamily="34" charset="-128"/>
                <a:cs typeface="Arial Unicode MS" pitchFamily="34" charset="-128"/>
              </a:rPr>
              <a:t>∧</a:t>
            </a:r>
            <a:r>
              <a:rPr lang="en-US" sz="2400" i="1">
                <a:latin typeface="Arial Unicode MS" pitchFamily="34" charset="-128"/>
              </a:rPr>
              <a:t> b</a:t>
            </a:r>
            <a:r>
              <a:rPr lang="en-US" sz="2400" i="1" baseline="-25000">
                <a:latin typeface="Arial Unicode MS" pitchFamily="34" charset="-128"/>
              </a:rPr>
              <a:t>p</a:t>
            </a:r>
          </a:p>
          <a:p>
            <a:pPr marL="342900" indent="-342900">
              <a:lnSpc>
                <a:spcPct val="80000"/>
              </a:lnSpc>
              <a:spcBef>
                <a:spcPct val="20000"/>
              </a:spcBef>
            </a:pPr>
            <a:r>
              <a:rPr lang="en-US">
                <a:latin typeface="Arial Unicode MS" pitchFamily="34" charset="-128"/>
              </a:rPr>
              <a:t>You can generate the answer clause</a:t>
            </a:r>
          </a:p>
          <a:p>
            <a:pPr marL="342900" indent="-342900">
              <a:lnSpc>
                <a:spcPct val="80000"/>
              </a:lnSpc>
              <a:spcBef>
                <a:spcPct val="20000"/>
              </a:spcBef>
            </a:pPr>
            <a:r>
              <a:rPr lang="en-US" sz="2400" i="1">
                <a:latin typeface="Arial Unicode MS" pitchFamily="34" charset="-128"/>
              </a:rPr>
              <a:t>yes </a:t>
            </a:r>
            <a:r>
              <a:rPr lang="en-US" sz="2400" i="1">
                <a:latin typeface="Arial Unicode MS" pitchFamily="34" charset="-128"/>
                <a:ea typeface="Arial Unicode MS" pitchFamily="34" charset="-128"/>
                <a:cs typeface="Arial Unicode MS" pitchFamily="34" charset="-128"/>
              </a:rPr>
              <a:t>←</a:t>
            </a:r>
            <a:r>
              <a:rPr lang="en-US" sz="2400" i="1">
                <a:latin typeface="Arial Unicode MS" pitchFamily="34" charset="-128"/>
              </a:rPr>
              <a:t> a</a:t>
            </a:r>
            <a:r>
              <a:rPr lang="en-US" sz="2400" i="1" baseline="-25000">
                <a:latin typeface="Arial Unicode MS" pitchFamily="34" charset="-128"/>
              </a:rPr>
              <a:t>1</a:t>
            </a:r>
            <a:r>
              <a:rPr lang="en-US" sz="2400" i="1">
                <a:latin typeface="Arial Unicode MS" pitchFamily="34" charset="-128"/>
              </a:rPr>
              <a:t> </a:t>
            </a:r>
            <a:r>
              <a:rPr lang="en-US" sz="2400" i="1">
                <a:latin typeface="Arial Unicode MS" pitchFamily="34" charset="-128"/>
                <a:ea typeface="Arial Unicode MS" pitchFamily="34" charset="-128"/>
                <a:cs typeface="Arial Unicode MS" pitchFamily="34" charset="-128"/>
              </a:rPr>
              <a:t>∧</a:t>
            </a:r>
            <a:r>
              <a:rPr lang="en-US" sz="2400" i="1">
                <a:latin typeface="Arial Unicode MS" pitchFamily="34" charset="-128"/>
              </a:rPr>
              <a:t> … </a:t>
            </a:r>
            <a:r>
              <a:rPr lang="en-US" sz="2400" i="1">
                <a:latin typeface="Arial Unicode MS" pitchFamily="34" charset="-128"/>
                <a:ea typeface="Arial Unicode MS" pitchFamily="34" charset="-128"/>
                <a:cs typeface="Arial Unicode MS" pitchFamily="34" charset="-128"/>
              </a:rPr>
              <a:t>∧</a:t>
            </a:r>
            <a:r>
              <a:rPr lang="en-US" sz="2400" i="1">
                <a:latin typeface="Arial Unicode MS" pitchFamily="34" charset="-128"/>
              </a:rPr>
              <a:t> a</a:t>
            </a:r>
            <a:r>
              <a:rPr lang="en-US" sz="2400" i="1" baseline="-25000">
                <a:latin typeface="Arial Unicode MS" pitchFamily="34" charset="-128"/>
              </a:rPr>
              <a:t>i-1 </a:t>
            </a:r>
            <a:r>
              <a:rPr lang="en-US" sz="2400" i="1">
                <a:latin typeface="Arial Unicode MS" pitchFamily="34" charset="-128"/>
                <a:ea typeface="Arial Unicode MS" pitchFamily="34" charset="-128"/>
                <a:cs typeface="Arial Unicode MS" pitchFamily="34" charset="-128"/>
              </a:rPr>
              <a:t>∧</a:t>
            </a:r>
            <a:r>
              <a:rPr lang="en-US" sz="2400" i="1" baseline="-25000">
                <a:latin typeface="Arial Unicode MS" pitchFamily="34" charset="-128"/>
              </a:rPr>
              <a:t>  </a:t>
            </a:r>
            <a:r>
              <a:rPr lang="en-US" sz="2400" i="1">
                <a:solidFill>
                  <a:schemeClr val="accent2"/>
                </a:solidFill>
                <a:latin typeface="Arial Unicode MS" pitchFamily="34" charset="-128"/>
              </a:rPr>
              <a:t>b</a:t>
            </a:r>
            <a:r>
              <a:rPr lang="en-US" sz="2400" i="1" baseline="-25000">
                <a:solidFill>
                  <a:schemeClr val="accent2"/>
                </a:solidFill>
                <a:latin typeface="Arial Unicode MS" pitchFamily="34" charset="-128"/>
              </a:rPr>
              <a:t>1</a:t>
            </a:r>
            <a:r>
              <a:rPr lang="en-US" sz="2400" i="1">
                <a:solidFill>
                  <a:schemeClr val="accent2"/>
                </a:solidFill>
                <a:latin typeface="Arial Unicode MS" pitchFamily="34" charset="-128"/>
              </a:rPr>
              <a:t> </a:t>
            </a:r>
            <a:r>
              <a:rPr lang="en-US" sz="2400" i="1">
                <a:solidFill>
                  <a:schemeClr val="accent2"/>
                </a:solidFill>
                <a:latin typeface="Arial Unicode MS" pitchFamily="34" charset="-128"/>
                <a:ea typeface="Arial Unicode MS" pitchFamily="34" charset="-128"/>
                <a:cs typeface="Arial Unicode MS" pitchFamily="34" charset="-128"/>
              </a:rPr>
              <a:t>∧</a:t>
            </a:r>
            <a:r>
              <a:rPr lang="en-US" sz="2400" i="1">
                <a:solidFill>
                  <a:schemeClr val="accent2"/>
                </a:solidFill>
                <a:latin typeface="Arial Unicode MS" pitchFamily="34" charset="-128"/>
              </a:rPr>
              <a:t> b</a:t>
            </a:r>
            <a:r>
              <a:rPr lang="en-US" sz="2400" i="1" baseline="-25000">
                <a:solidFill>
                  <a:schemeClr val="accent2"/>
                </a:solidFill>
                <a:latin typeface="Arial Unicode MS" pitchFamily="34" charset="-128"/>
              </a:rPr>
              <a:t>2 </a:t>
            </a:r>
            <a:r>
              <a:rPr lang="en-US" sz="2400" i="1">
                <a:solidFill>
                  <a:schemeClr val="accent2"/>
                </a:solidFill>
                <a:latin typeface="Arial Unicode MS" pitchFamily="34" charset="-128"/>
                <a:ea typeface="Arial Unicode MS" pitchFamily="34" charset="-128"/>
                <a:cs typeface="Arial Unicode MS" pitchFamily="34" charset="-128"/>
              </a:rPr>
              <a:t>∧</a:t>
            </a:r>
            <a:r>
              <a:rPr lang="en-US" sz="2400" i="1">
                <a:solidFill>
                  <a:schemeClr val="accent2"/>
                </a:solidFill>
                <a:latin typeface="Arial Unicode MS" pitchFamily="34" charset="-128"/>
              </a:rPr>
              <a:t> … </a:t>
            </a:r>
            <a:r>
              <a:rPr lang="en-US" sz="2400" i="1">
                <a:solidFill>
                  <a:schemeClr val="accent2"/>
                </a:solidFill>
                <a:latin typeface="Arial Unicode MS" pitchFamily="34" charset="-128"/>
                <a:ea typeface="Arial Unicode MS" pitchFamily="34" charset="-128"/>
                <a:cs typeface="Arial Unicode MS" pitchFamily="34" charset="-128"/>
              </a:rPr>
              <a:t>∧</a:t>
            </a:r>
            <a:r>
              <a:rPr lang="en-US" sz="2400" i="1">
                <a:solidFill>
                  <a:schemeClr val="accent2"/>
                </a:solidFill>
                <a:latin typeface="Arial Unicode MS" pitchFamily="34" charset="-128"/>
              </a:rPr>
              <a:t> b</a:t>
            </a:r>
            <a:r>
              <a:rPr lang="en-US" sz="2400" i="1" baseline="-25000">
                <a:solidFill>
                  <a:schemeClr val="accent2"/>
                </a:solidFill>
                <a:latin typeface="Arial Unicode MS" pitchFamily="34" charset="-128"/>
              </a:rPr>
              <a:t>p</a:t>
            </a:r>
            <a:r>
              <a:rPr lang="en-US" sz="2400" i="1" baseline="-25000">
                <a:latin typeface="Arial Unicode MS" pitchFamily="34" charset="-128"/>
              </a:rPr>
              <a:t> </a:t>
            </a:r>
            <a:r>
              <a:rPr lang="en-US" sz="2400" i="1">
                <a:latin typeface="Arial Unicode MS" pitchFamily="34" charset="-128"/>
                <a:ea typeface="Arial Unicode MS" pitchFamily="34" charset="-128"/>
                <a:cs typeface="Arial Unicode MS" pitchFamily="34" charset="-128"/>
              </a:rPr>
              <a:t>∧ </a:t>
            </a:r>
            <a:r>
              <a:rPr lang="en-US" sz="2400" i="1">
                <a:latin typeface="Arial Unicode MS" pitchFamily="34" charset="-128"/>
              </a:rPr>
              <a:t>a</a:t>
            </a:r>
            <a:r>
              <a:rPr lang="en-US" sz="2400" i="1" baseline="-25000">
                <a:latin typeface="Arial Unicode MS" pitchFamily="34" charset="-128"/>
              </a:rPr>
              <a:t>i+1</a:t>
            </a:r>
            <a:r>
              <a:rPr lang="en-US" sz="2400" i="1">
                <a:latin typeface="Arial Unicode MS" pitchFamily="34" charset="-128"/>
              </a:rPr>
              <a:t> </a:t>
            </a:r>
            <a:r>
              <a:rPr lang="en-US" sz="2400" i="1">
                <a:latin typeface="Arial Unicode MS" pitchFamily="34" charset="-128"/>
                <a:ea typeface="Arial Unicode MS" pitchFamily="34" charset="-128"/>
                <a:cs typeface="Arial Unicode MS" pitchFamily="34" charset="-128"/>
              </a:rPr>
              <a:t>∧</a:t>
            </a:r>
            <a:r>
              <a:rPr lang="en-US" sz="2400" i="1">
                <a:latin typeface="Arial Unicode MS" pitchFamily="34" charset="-128"/>
              </a:rPr>
              <a:t> … </a:t>
            </a:r>
            <a:r>
              <a:rPr lang="en-US" sz="2400" i="1">
                <a:latin typeface="Arial Unicode MS" pitchFamily="34" charset="-128"/>
                <a:ea typeface="Arial Unicode MS" pitchFamily="34" charset="-128"/>
                <a:cs typeface="Arial Unicode MS" pitchFamily="34" charset="-128"/>
              </a:rPr>
              <a:t>∧</a:t>
            </a:r>
            <a:r>
              <a:rPr lang="en-US" sz="2400" i="1">
                <a:latin typeface="Arial Unicode MS" pitchFamily="34" charset="-128"/>
              </a:rPr>
              <a:t> a</a:t>
            </a:r>
            <a:r>
              <a:rPr lang="en-US" sz="2400" i="1" baseline="-25000">
                <a:latin typeface="Arial Unicode MS" pitchFamily="34" charset="-128"/>
              </a:rPr>
              <a:t>m </a:t>
            </a:r>
            <a:endParaRPr lang="en-US" sz="2400">
              <a:latin typeface="Arial Unicode MS" pitchFamily="34" charset="-128"/>
            </a:endParaRPr>
          </a:p>
          <a:p>
            <a:pPr marL="342900" indent="-342900">
              <a:spcBef>
                <a:spcPct val="20000"/>
              </a:spcBef>
            </a:pPr>
            <a:endParaRPr lang="en-US">
              <a:latin typeface="Arial Unicode MS" pitchFamily="34" charset="-128"/>
            </a:endParaRPr>
          </a:p>
        </p:txBody>
      </p:sp>
      <p:sp>
        <p:nvSpPr>
          <p:cNvPr id="588805" name="Rectangle 5"/>
          <p:cNvSpPr>
            <a:spLocks noChangeArrowheads="1"/>
          </p:cNvSpPr>
          <p:nvPr/>
        </p:nvSpPr>
        <p:spPr bwMode="auto">
          <a:xfrm>
            <a:off x="179388" y="1844675"/>
            <a:ext cx="8458200" cy="1439863"/>
          </a:xfrm>
          <a:prstGeom prst="rect">
            <a:avLst/>
          </a:prstGeom>
          <a:noFill/>
          <a:ln w="9525">
            <a:noFill/>
            <a:miter lim="800000"/>
            <a:headEnd/>
            <a:tailEnd/>
          </a:ln>
        </p:spPr>
        <p:txBody>
          <a:bodyPr/>
          <a:lstStyle/>
          <a:p>
            <a:pPr marL="342900" indent="-342900">
              <a:spcBef>
                <a:spcPct val="20000"/>
              </a:spcBef>
            </a:pPr>
            <a:r>
              <a:rPr lang="en-US" b="1" dirty="0">
                <a:latin typeface="Arial Unicode MS" pitchFamily="34" charset="-128"/>
              </a:rPr>
              <a:t>Express query</a:t>
            </a:r>
            <a:r>
              <a:rPr lang="en-US" dirty="0">
                <a:latin typeface="Arial Unicode MS" pitchFamily="34" charset="-128"/>
              </a:rPr>
              <a:t> as an </a:t>
            </a:r>
            <a:r>
              <a:rPr lang="en-US" dirty="0">
                <a:solidFill>
                  <a:schemeClr val="accent2"/>
                </a:solidFill>
                <a:latin typeface="Arial Unicode MS" pitchFamily="34" charset="-128"/>
              </a:rPr>
              <a:t>answer clause</a:t>
            </a:r>
            <a:r>
              <a:rPr lang="en-US" dirty="0">
                <a:latin typeface="Arial Unicode MS" pitchFamily="34" charset="-128"/>
              </a:rPr>
              <a:t> </a:t>
            </a:r>
            <a:r>
              <a:rPr lang="en-US" dirty="0" smtClean="0">
                <a:latin typeface="Arial Unicode MS" pitchFamily="34" charset="-128"/>
              </a:rPr>
              <a:t>                  (</a:t>
            </a:r>
            <a:r>
              <a:rPr lang="en-US" dirty="0">
                <a:latin typeface="Arial Unicode MS" pitchFamily="34" charset="-128"/>
              </a:rPr>
              <a:t>e.g., query </a:t>
            </a:r>
            <a:r>
              <a:rPr lang="en-US" sz="2400" i="1" dirty="0">
                <a:latin typeface="Arial Unicode MS" pitchFamily="34" charset="-128"/>
              </a:rPr>
              <a:t>a</a:t>
            </a:r>
            <a:r>
              <a:rPr lang="en-US" sz="2400" i="1" baseline="-25000" dirty="0">
                <a:latin typeface="Arial Unicode MS" pitchFamily="34" charset="-128"/>
              </a:rPr>
              <a:t>1</a:t>
            </a:r>
            <a:r>
              <a:rPr lang="en-US" sz="2400" i="1" dirty="0">
                <a:latin typeface="Arial Unicode MS" pitchFamily="34" charset="-128"/>
              </a:rPr>
              <a:t> </a:t>
            </a:r>
            <a:r>
              <a:rPr lang="en-US" sz="2400" i="1" dirty="0">
                <a:latin typeface="Arial Unicode MS" pitchFamily="34" charset="-128"/>
                <a:ea typeface="Arial Unicode MS" pitchFamily="34" charset="-128"/>
                <a:cs typeface="Arial Unicode MS" pitchFamily="34" charset="-128"/>
              </a:rPr>
              <a:t>∧</a:t>
            </a:r>
            <a:r>
              <a:rPr lang="en-US" sz="2400" i="1" dirty="0">
                <a:latin typeface="Arial Unicode MS" pitchFamily="34" charset="-128"/>
              </a:rPr>
              <a:t> a</a:t>
            </a:r>
            <a:r>
              <a:rPr lang="en-US" sz="2400" i="1" baseline="-25000" dirty="0">
                <a:latin typeface="Arial Unicode MS" pitchFamily="34" charset="-128"/>
              </a:rPr>
              <a:t>2 </a:t>
            </a:r>
            <a:r>
              <a:rPr lang="en-US" sz="2400" i="1" dirty="0">
                <a:latin typeface="Arial Unicode MS" pitchFamily="34" charset="-128"/>
                <a:ea typeface="Arial Unicode MS" pitchFamily="34" charset="-128"/>
                <a:cs typeface="Arial Unicode MS" pitchFamily="34" charset="-128"/>
              </a:rPr>
              <a:t>∧</a:t>
            </a:r>
            <a:r>
              <a:rPr lang="en-US" sz="2400" i="1" dirty="0">
                <a:latin typeface="Arial Unicode MS" pitchFamily="34" charset="-128"/>
              </a:rPr>
              <a:t> … </a:t>
            </a:r>
            <a:r>
              <a:rPr lang="en-US" sz="2400" i="1" dirty="0">
                <a:latin typeface="Arial Unicode MS" pitchFamily="34" charset="-128"/>
                <a:ea typeface="Arial Unicode MS" pitchFamily="34" charset="-128"/>
                <a:cs typeface="Arial Unicode MS" pitchFamily="34" charset="-128"/>
              </a:rPr>
              <a:t>∧</a:t>
            </a:r>
            <a:r>
              <a:rPr lang="en-US" sz="2400" i="1" dirty="0">
                <a:latin typeface="Arial Unicode MS" pitchFamily="34" charset="-128"/>
              </a:rPr>
              <a:t> a</a:t>
            </a:r>
            <a:r>
              <a:rPr lang="en-US" sz="2400" i="1" baseline="-25000" dirty="0">
                <a:latin typeface="Arial Unicode MS" pitchFamily="34" charset="-128"/>
              </a:rPr>
              <a:t>m</a:t>
            </a:r>
            <a:r>
              <a:rPr lang="en-US" dirty="0">
                <a:latin typeface="Arial Unicode MS" pitchFamily="34" charset="-128"/>
              </a:rPr>
              <a:t> )</a:t>
            </a:r>
          </a:p>
          <a:p>
            <a:pPr marL="342900" indent="-342900">
              <a:lnSpc>
                <a:spcPct val="50000"/>
              </a:lnSpc>
              <a:spcBef>
                <a:spcPct val="20000"/>
              </a:spcBef>
            </a:pPr>
            <a:r>
              <a:rPr lang="en-US" dirty="0">
                <a:latin typeface="Arial Unicode MS" pitchFamily="34" charset="-128"/>
              </a:rPr>
              <a:t>				</a:t>
            </a:r>
            <a:r>
              <a:rPr lang="en-US" sz="2400" i="1" dirty="0">
                <a:latin typeface="Arial Unicode MS" pitchFamily="34" charset="-128"/>
              </a:rPr>
              <a:t>yes </a:t>
            </a:r>
            <a:r>
              <a:rPr lang="en-US" sz="2400" i="1" dirty="0">
                <a:latin typeface="Arial Unicode MS" pitchFamily="34" charset="-128"/>
                <a:ea typeface="Arial Unicode MS" pitchFamily="34" charset="-128"/>
                <a:cs typeface="Arial Unicode MS" pitchFamily="34" charset="-128"/>
              </a:rPr>
              <a:t>←  </a:t>
            </a:r>
            <a:endParaRPr lang="en-US" dirty="0">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88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8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04" grpId="0"/>
      <p:bldP spid="58880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36"/>
          <p:cNvSpPr>
            <a:spLocks noChangeArrowheads="1"/>
          </p:cNvSpPr>
          <p:nvPr/>
        </p:nvSpPr>
        <p:spPr bwMode="auto">
          <a:xfrm>
            <a:off x="2771800" y="2852936"/>
            <a:ext cx="3000375" cy="1785938"/>
          </a:xfrm>
          <a:prstGeom prst="rect">
            <a:avLst/>
          </a:prstGeom>
          <a:solidFill>
            <a:srgbClr val="CCFFFF"/>
          </a:solidFill>
          <a:ln w="9525" algn="ctr">
            <a:noFill/>
            <a:round/>
            <a:headEnd/>
            <a:tailEnd/>
          </a:ln>
        </p:spPr>
        <p:txBody>
          <a:bodyPr wrap="none">
            <a:spAutoFit/>
          </a:bodyPr>
          <a:lstStyle/>
          <a:p>
            <a:endParaRPr lang="en-US"/>
          </a:p>
        </p:txBody>
      </p:sp>
      <p:sp>
        <p:nvSpPr>
          <p:cNvPr id="43" name="Rounded Rectangle 42"/>
          <p:cNvSpPr/>
          <p:nvPr/>
        </p:nvSpPr>
        <p:spPr>
          <a:xfrm>
            <a:off x="0" y="5643563"/>
            <a:ext cx="2500313" cy="121443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25" name="Footer Placeholder 4"/>
          <p:cNvSpPr>
            <a:spLocks noGrp="1"/>
          </p:cNvSpPr>
          <p:nvPr>
            <p:ph type="ftr" sz="quarter" idx="11"/>
          </p:nvPr>
        </p:nvSpPr>
        <p:spPr/>
        <p:txBody>
          <a:bodyPr/>
          <a:lstStyle/>
          <a:p>
            <a:pPr>
              <a:defRPr/>
            </a:pPr>
            <a:r>
              <a:rPr lang="en-US" smtClean="0"/>
              <a:t>CPSC 502, Lecture 6</a:t>
            </a:r>
            <a:endParaRPr lang="en-US"/>
          </a:p>
        </p:txBody>
      </p:sp>
      <p:sp>
        <p:nvSpPr>
          <p:cNvPr id="26" name="Slide Number Placeholder 5"/>
          <p:cNvSpPr>
            <a:spLocks noGrp="1"/>
          </p:cNvSpPr>
          <p:nvPr>
            <p:ph type="sldNum" sz="quarter" idx="12"/>
          </p:nvPr>
        </p:nvSpPr>
        <p:spPr/>
        <p:txBody>
          <a:bodyPr/>
          <a:lstStyle/>
          <a:p>
            <a:pPr>
              <a:defRPr/>
            </a:pPr>
            <a:r>
              <a:rPr lang="en-US"/>
              <a:t>Slide </a:t>
            </a:r>
            <a:fld id="{9EACD220-6798-477A-BD90-CD5AC1E8EC3C}" type="slidenum">
              <a:rPr lang="en-US"/>
              <a:pPr>
                <a:defRPr/>
              </a:pPr>
              <a:t>3</a:t>
            </a:fld>
            <a:endParaRPr lang="en-US"/>
          </a:p>
        </p:txBody>
      </p:sp>
      <p:sp>
        <p:nvSpPr>
          <p:cNvPr id="8222" name="Rectangle 2"/>
          <p:cNvSpPr>
            <a:spLocks noGrp="1" noChangeArrowheads="1"/>
          </p:cNvSpPr>
          <p:nvPr>
            <p:ph type="title"/>
          </p:nvPr>
        </p:nvSpPr>
        <p:spPr>
          <a:xfrm>
            <a:off x="0" y="0"/>
            <a:ext cx="9144000" cy="685800"/>
          </a:xfrm>
        </p:spPr>
        <p:txBody>
          <a:bodyPr/>
          <a:lstStyle/>
          <a:p>
            <a:pPr eaLnBrk="1" hangingPunct="1"/>
            <a:r>
              <a:rPr lang="en-US" dirty="0" err="1" smtClean="0"/>
              <a:t>R&amp;Rsys</a:t>
            </a:r>
            <a:r>
              <a:rPr lang="en-US" dirty="0" smtClean="0"/>
              <a:t> we'll cover in this course </a:t>
            </a:r>
          </a:p>
        </p:txBody>
      </p:sp>
      <p:sp>
        <p:nvSpPr>
          <p:cNvPr id="8223"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a:latin typeface="Arial Unicode MS" pitchFamily="34" charset="-128"/>
            </a:endParaRPr>
          </a:p>
        </p:txBody>
      </p:sp>
      <p:sp>
        <p:nvSpPr>
          <p:cNvPr id="8224" name="Rectangle 7"/>
          <p:cNvSpPr>
            <a:spLocks noGrp="1" noChangeArrowheads="1"/>
          </p:cNvSpPr>
          <p:nvPr>
            <p:ph type="body" idx="1"/>
          </p:nvPr>
        </p:nvSpPr>
        <p:spPr>
          <a:xfrm>
            <a:off x="4857750" y="785813"/>
            <a:ext cx="2428875" cy="503237"/>
          </a:xfrm>
        </p:spPr>
        <p:txBody>
          <a:bodyPr/>
          <a:lstStyle/>
          <a:p>
            <a:pPr eaLnBrk="1" hangingPunct="1"/>
            <a:r>
              <a:rPr lang="en-US" b="1" smtClean="0"/>
              <a:t>Environment</a:t>
            </a:r>
          </a:p>
        </p:txBody>
      </p:sp>
      <p:sp>
        <p:nvSpPr>
          <p:cNvPr id="8225" name="Rectangle 8"/>
          <p:cNvSpPr>
            <a:spLocks noChangeArrowheads="1"/>
          </p:cNvSpPr>
          <p:nvPr/>
        </p:nvSpPr>
        <p:spPr bwMode="auto">
          <a:xfrm>
            <a:off x="0" y="1500188"/>
            <a:ext cx="1701800" cy="503237"/>
          </a:xfrm>
          <a:prstGeom prst="rect">
            <a:avLst/>
          </a:prstGeom>
          <a:noFill/>
          <a:ln w="9525">
            <a:noFill/>
            <a:miter lim="800000"/>
            <a:headEnd/>
            <a:tailEnd/>
          </a:ln>
        </p:spPr>
        <p:txBody>
          <a:bodyPr/>
          <a:lstStyle/>
          <a:p>
            <a:pPr marL="342900" indent="-342900">
              <a:spcBef>
                <a:spcPct val="20000"/>
              </a:spcBef>
            </a:pPr>
            <a:r>
              <a:rPr lang="en-US" b="1">
                <a:latin typeface="Arial Unicode MS" pitchFamily="34" charset="-128"/>
              </a:rPr>
              <a:t>Problem</a:t>
            </a:r>
          </a:p>
        </p:txBody>
      </p:sp>
      <p:sp>
        <p:nvSpPr>
          <p:cNvPr id="8226" name="Rectangle 9"/>
          <p:cNvSpPr>
            <a:spLocks noChangeArrowheads="1"/>
          </p:cNvSpPr>
          <p:nvPr/>
        </p:nvSpPr>
        <p:spPr bwMode="auto">
          <a:xfrm>
            <a:off x="1000125" y="3500438"/>
            <a:ext cx="1512888" cy="503237"/>
          </a:xfrm>
          <a:prstGeom prst="rect">
            <a:avLst/>
          </a:prstGeom>
          <a:noFill/>
          <a:ln w="9525">
            <a:noFill/>
            <a:miter lim="800000"/>
            <a:headEnd/>
            <a:tailEnd/>
          </a:ln>
        </p:spPr>
        <p:txBody>
          <a:bodyPr/>
          <a:lstStyle/>
          <a:p>
            <a:pPr marL="342900" indent="-342900">
              <a:lnSpc>
                <a:spcPct val="75000"/>
              </a:lnSpc>
              <a:spcBef>
                <a:spcPct val="20000"/>
              </a:spcBef>
            </a:pPr>
            <a:r>
              <a:rPr lang="en-US" sz="2400">
                <a:latin typeface="Arial Unicode MS" pitchFamily="34" charset="-128"/>
              </a:rPr>
              <a:t>Query</a:t>
            </a:r>
          </a:p>
        </p:txBody>
      </p:sp>
      <p:sp>
        <p:nvSpPr>
          <p:cNvPr id="8227" name="Rectangle 10"/>
          <p:cNvSpPr>
            <a:spLocks noChangeArrowheads="1"/>
          </p:cNvSpPr>
          <p:nvPr/>
        </p:nvSpPr>
        <p:spPr bwMode="auto">
          <a:xfrm>
            <a:off x="928688" y="5143500"/>
            <a:ext cx="1601787" cy="419100"/>
          </a:xfrm>
          <a:prstGeom prst="rect">
            <a:avLst/>
          </a:prstGeom>
          <a:noFill/>
          <a:ln w="9525">
            <a:noFill/>
            <a:miter lim="800000"/>
            <a:headEnd/>
            <a:tailEnd/>
          </a:ln>
        </p:spPr>
        <p:txBody>
          <a:bodyPr/>
          <a:lstStyle/>
          <a:p>
            <a:pPr marL="342900" indent="-342900">
              <a:lnSpc>
                <a:spcPct val="75000"/>
              </a:lnSpc>
              <a:spcBef>
                <a:spcPct val="20000"/>
              </a:spcBef>
            </a:pPr>
            <a:r>
              <a:rPr lang="en-US" sz="2400">
                <a:latin typeface="Arial Unicode MS" pitchFamily="34" charset="-128"/>
              </a:rPr>
              <a:t>Planning</a:t>
            </a:r>
          </a:p>
        </p:txBody>
      </p:sp>
      <p:sp>
        <p:nvSpPr>
          <p:cNvPr id="8228" name="Rectangle 11"/>
          <p:cNvSpPr>
            <a:spLocks noChangeArrowheads="1"/>
          </p:cNvSpPr>
          <p:nvPr/>
        </p:nvSpPr>
        <p:spPr bwMode="auto">
          <a:xfrm>
            <a:off x="3347864" y="1268760"/>
            <a:ext cx="2159000"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Deterministic</a:t>
            </a:r>
          </a:p>
        </p:txBody>
      </p:sp>
      <p:sp>
        <p:nvSpPr>
          <p:cNvPr id="8229" name="Rectangle 12"/>
          <p:cNvSpPr>
            <a:spLocks noChangeArrowheads="1"/>
          </p:cNvSpPr>
          <p:nvPr/>
        </p:nvSpPr>
        <p:spPr bwMode="auto">
          <a:xfrm>
            <a:off x="6500813" y="1143000"/>
            <a:ext cx="2159000" cy="503238"/>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Stochastic</a:t>
            </a:r>
          </a:p>
        </p:txBody>
      </p:sp>
      <p:sp>
        <p:nvSpPr>
          <p:cNvPr id="8230" name="Rectangle 13"/>
          <p:cNvSpPr>
            <a:spLocks noChangeArrowheads="1"/>
          </p:cNvSpPr>
          <p:nvPr/>
        </p:nvSpPr>
        <p:spPr bwMode="auto">
          <a:xfrm>
            <a:off x="2786063" y="1643063"/>
            <a:ext cx="6143625" cy="4572000"/>
          </a:xfrm>
          <a:prstGeom prst="rect">
            <a:avLst/>
          </a:prstGeom>
          <a:noFill/>
          <a:ln w="9525">
            <a:solidFill>
              <a:schemeClr val="tx1"/>
            </a:solidFill>
            <a:miter lim="800000"/>
            <a:headEnd/>
            <a:tailEnd/>
          </a:ln>
        </p:spPr>
        <p:txBody>
          <a:bodyPr wrap="none" anchor="ctr"/>
          <a:lstStyle/>
          <a:p>
            <a:endParaRPr lang="en-US"/>
          </a:p>
        </p:txBody>
      </p:sp>
      <p:sp>
        <p:nvSpPr>
          <p:cNvPr id="8231" name="Rectangle 9"/>
          <p:cNvSpPr>
            <a:spLocks noChangeArrowheads="1"/>
          </p:cNvSpPr>
          <p:nvPr/>
        </p:nvSpPr>
        <p:spPr bwMode="auto">
          <a:xfrm>
            <a:off x="642938" y="2214563"/>
            <a:ext cx="2214562" cy="642937"/>
          </a:xfrm>
          <a:prstGeom prst="rect">
            <a:avLst/>
          </a:prstGeom>
          <a:noFill/>
          <a:ln w="9525">
            <a:noFill/>
            <a:miter lim="800000"/>
            <a:headEnd/>
            <a:tailEnd/>
          </a:ln>
        </p:spPr>
        <p:txBody>
          <a:bodyPr/>
          <a:lstStyle/>
          <a:p>
            <a:pPr marL="342900" indent="-342900" algn="ctr">
              <a:lnSpc>
                <a:spcPct val="75000"/>
              </a:lnSpc>
              <a:spcBef>
                <a:spcPct val="20000"/>
              </a:spcBef>
            </a:pPr>
            <a:r>
              <a:rPr lang="en-US" sz="2400">
                <a:latin typeface="Arial Unicode MS" pitchFamily="34" charset="-128"/>
              </a:rPr>
              <a:t>Constraint Satisfaction</a:t>
            </a:r>
          </a:p>
        </p:txBody>
      </p:sp>
      <p:cxnSp>
        <p:nvCxnSpPr>
          <p:cNvPr id="31" name="Straight Connector 30"/>
          <p:cNvCxnSpPr/>
          <p:nvPr/>
        </p:nvCxnSpPr>
        <p:spPr>
          <a:xfrm>
            <a:off x="2643188" y="3000375"/>
            <a:ext cx="6286500" cy="1588"/>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2643188" y="4429125"/>
            <a:ext cx="6286500" cy="1588"/>
          </a:xfrm>
          <a:prstGeom prst="line">
            <a:avLst/>
          </a:prstGeom>
        </p:spPr>
        <p:style>
          <a:lnRef idx="1">
            <a:schemeClr val="dk1"/>
          </a:lnRef>
          <a:fillRef idx="0">
            <a:schemeClr val="dk1"/>
          </a:fillRef>
          <a:effectRef idx="0">
            <a:schemeClr val="dk1"/>
          </a:effectRef>
          <a:fontRef idx="minor">
            <a:schemeClr val="tx1"/>
          </a:fontRef>
        </p:style>
      </p:cxnSp>
      <p:grpSp>
        <p:nvGrpSpPr>
          <p:cNvPr id="2" name="Group 36"/>
          <p:cNvGrpSpPr>
            <a:grpSpLocks/>
          </p:cNvGrpSpPr>
          <p:nvPr/>
        </p:nvGrpSpPr>
        <p:grpSpPr bwMode="auto">
          <a:xfrm>
            <a:off x="2714625" y="1643063"/>
            <a:ext cx="3369543" cy="4572000"/>
            <a:chOff x="2714625" y="1643063"/>
            <a:chExt cx="3369543" cy="4572000"/>
          </a:xfrm>
        </p:grpSpPr>
        <p:sp>
          <p:nvSpPr>
            <p:cNvPr id="8247" name="Line 14"/>
            <p:cNvSpPr>
              <a:spLocks noChangeShapeType="1"/>
            </p:cNvSpPr>
            <p:nvPr/>
          </p:nvSpPr>
          <p:spPr bwMode="auto">
            <a:xfrm flipH="1">
              <a:off x="5786438" y="1643063"/>
              <a:ext cx="46037" cy="4572000"/>
            </a:xfrm>
            <a:prstGeom prst="line">
              <a:avLst/>
            </a:prstGeom>
            <a:noFill/>
            <a:ln w="9525">
              <a:solidFill>
                <a:schemeClr val="tx1"/>
              </a:solidFill>
              <a:round/>
              <a:headEnd/>
              <a:tailEnd/>
            </a:ln>
          </p:spPr>
          <p:txBody>
            <a:bodyPr/>
            <a:lstStyle/>
            <a:p>
              <a:endParaRPr lang="en-CA"/>
            </a:p>
          </p:txBody>
        </p:sp>
        <p:sp>
          <p:nvSpPr>
            <p:cNvPr id="8248" name="Rectangle 16"/>
            <p:cNvSpPr>
              <a:spLocks noChangeArrowheads="1"/>
            </p:cNvSpPr>
            <p:nvPr/>
          </p:nvSpPr>
          <p:spPr bwMode="auto">
            <a:xfrm>
              <a:off x="4355976" y="2348880"/>
              <a:ext cx="1295400" cy="503237"/>
            </a:xfrm>
            <a:prstGeom prst="rect">
              <a:avLst/>
            </a:prstGeom>
            <a:noFill/>
            <a:ln w="9525">
              <a:solidFill>
                <a:schemeClr val="accent2"/>
              </a:solidFill>
              <a:miter lim="800000"/>
              <a:headEnd/>
              <a:tailEnd/>
            </a:ln>
          </p:spPr>
          <p:txBody>
            <a:bodyPr/>
            <a:lstStyle/>
            <a:p>
              <a:pPr marL="342900" indent="-342900">
                <a:spcBef>
                  <a:spcPct val="20000"/>
                </a:spcBef>
              </a:pPr>
              <a:r>
                <a:rPr lang="en-US" sz="2400" dirty="0">
                  <a:solidFill>
                    <a:schemeClr val="accent2"/>
                  </a:solidFill>
                  <a:latin typeface="Arial Unicode MS" pitchFamily="34" charset="-128"/>
                </a:rPr>
                <a:t>Search</a:t>
              </a:r>
            </a:p>
          </p:txBody>
        </p:sp>
        <p:sp>
          <p:nvSpPr>
            <p:cNvPr id="8249" name="Rectangle 17"/>
            <p:cNvSpPr>
              <a:spLocks noChangeArrowheads="1"/>
            </p:cNvSpPr>
            <p:nvPr/>
          </p:nvSpPr>
          <p:spPr bwMode="auto">
            <a:xfrm>
              <a:off x="2987824" y="1700808"/>
              <a:ext cx="2214563" cy="571500"/>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dirty="0">
                  <a:solidFill>
                    <a:schemeClr val="accent2"/>
                  </a:solidFill>
                  <a:latin typeface="Arial Unicode MS" pitchFamily="34" charset="-128"/>
                </a:rPr>
                <a:t>Arc Consistency</a:t>
              </a:r>
            </a:p>
          </p:txBody>
        </p:sp>
        <p:sp>
          <p:nvSpPr>
            <p:cNvPr id="8250" name="Rectangle 18"/>
            <p:cNvSpPr>
              <a:spLocks noChangeArrowheads="1"/>
            </p:cNvSpPr>
            <p:nvPr/>
          </p:nvSpPr>
          <p:spPr bwMode="auto">
            <a:xfrm>
              <a:off x="3357563" y="3786188"/>
              <a:ext cx="1295400"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8251" name="Rectangle 20"/>
            <p:cNvSpPr>
              <a:spLocks noChangeArrowheads="1"/>
            </p:cNvSpPr>
            <p:nvPr/>
          </p:nvSpPr>
          <p:spPr bwMode="auto">
            <a:xfrm>
              <a:off x="3500438" y="5357813"/>
              <a:ext cx="1176337"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8252" name="Rectangle 9"/>
            <p:cNvSpPr>
              <a:spLocks noChangeArrowheads="1"/>
            </p:cNvSpPr>
            <p:nvPr/>
          </p:nvSpPr>
          <p:spPr bwMode="auto">
            <a:xfrm>
              <a:off x="2714625" y="3429000"/>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Logics</a:t>
              </a:r>
            </a:p>
          </p:txBody>
        </p:sp>
        <p:sp>
          <p:nvSpPr>
            <p:cNvPr id="8253" name="Rectangle 9"/>
            <p:cNvSpPr>
              <a:spLocks noChangeArrowheads="1"/>
            </p:cNvSpPr>
            <p:nvPr/>
          </p:nvSpPr>
          <p:spPr bwMode="auto">
            <a:xfrm>
              <a:off x="2857500" y="4643438"/>
              <a:ext cx="1512888" cy="35718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STRIPS</a:t>
              </a:r>
            </a:p>
          </p:txBody>
        </p:sp>
        <p:sp>
          <p:nvSpPr>
            <p:cNvPr id="8254" name="Rectangle 9"/>
            <p:cNvSpPr>
              <a:spLocks noChangeArrowheads="1"/>
            </p:cNvSpPr>
            <p:nvPr/>
          </p:nvSpPr>
          <p:spPr bwMode="auto">
            <a:xfrm>
              <a:off x="2714625" y="2286000"/>
              <a:ext cx="178593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Vars + </a:t>
              </a:r>
            </a:p>
            <a:p>
              <a:pPr marL="342900" indent="-342900">
                <a:lnSpc>
                  <a:spcPct val="75000"/>
                </a:lnSpc>
                <a:spcBef>
                  <a:spcPct val="20000"/>
                </a:spcBef>
              </a:pPr>
              <a:r>
                <a:rPr lang="en-US" sz="2400" i="1">
                  <a:latin typeface="Arial Unicode MS" pitchFamily="34" charset="-128"/>
                </a:rPr>
                <a:t>Constraints</a:t>
              </a:r>
            </a:p>
          </p:txBody>
        </p:sp>
        <p:sp>
          <p:nvSpPr>
            <p:cNvPr id="40" name="Rectangle 16"/>
            <p:cNvSpPr>
              <a:spLocks noChangeArrowheads="1"/>
            </p:cNvSpPr>
            <p:nvPr/>
          </p:nvSpPr>
          <p:spPr bwMode="auto">
            <a:xfrm>
              <a:off x="5220072" y="1844824"/>
              <a:ext cx="864096" cy="432048"/>
            </a:xfrm>
            <a:prstGeom prst="rect">
              <a:avLst/>
            </a:prstGeom>
            <a:noFill/>
            <a:ln w="9525">
              <a:solidFill>
                <a:schemeClr val="accent2"/>
              </a:solidFill>
              <a:miter lim="800000"/>
              <a:headEnd/>
              <a:tailEnd/>
            </a:ln>
          </p:spPr>
          <p:txBody>
            <a:bodyPr/>
            <a:lstStyle/>
            <a:p>
              <a:pPr marL="342900" indent="-342900">
                <a:spcBef>
                  <a:spcPct val="20000"/>
                </a:spcBef>
              </a:pPr>
              <a:r>
                <a:rPr lang="en-US" sz="2400" dirty="0" smtClean="0">
                  <a:solidFill>
                    <a:schemeClr val="accent2"/>
                  </a:solidFill>
                  <a:latin typeface="Arial Unicode MS" pitchFamily="34" charset="-128"/>
                </a:rPr>
                <a:t>SLS</a:t>
              </a:r>
              <a:endParaRPr lang="en-US" sz="2400" dirty="0">
                <a:solidFill>
                  <a:schemeClr val="accent2"/>
                </a:solidFill>
                <a:latin typeface="Arial Unicode MS" pitchFamily="34" charset="-128"/>
              </a:endParaRPr>
            </a:p>
          </p:txBody>
        </p:sp>
      </p:grpSp>
      <p:grpSp>
        <p:nvGrpSpPr>
          <p:cNvPr id="3" name="Group 35"/>
          <p:cNvGrpSpPr>
            <a:grpSpLocks/>
          </p:cNvGrpSpPr>
          <p:nvPr/>
        </p:nvGrpSpPr>
        <p:grpSpPr bwMode="auto">
          <a:xfrm>
            <a:off x="5715000" y="3071813"/>
            <a:ext cx="3236913" cy="3127375"/>
            <a:chOff x="5715000" y="3071813"/>
            <a:chExt cx="3236913" cy="3127375"/>
          </a:xfrm>
        </p:grpSpPr>
        <p:sp>
          <p:nvSpPr>
            <p:cNvPr id="8241" name="Rectangle 23"/>
            <p:cNvSpPr>
              <a:spLocks noChangeArrowheads="1"/>
            </p:cNvSpPr>
            <p:nvPr/>
          </p:nvSpPr>
          <p:spPr bwMode="auto">
            <a:xfrm>
              <a:off x="6286500" y="5786438"/>
              <a:ext cx="2665413" cy="412750"/>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000">
                  <a:solidFill>
                    <a:schemeClr val="accent2"/>
                  </a:solidFill>
                  <a:latin typeface="Arial Unicode MS" pitchFamily="34" charset="-128"/>
                </a:rPr>
                <a:t>Value Iteration</a:t>
              </a:r>
            </a:p>
          </p:txBody>
        </p:sp>
        <p:sp>
          <p:nvSpPr>
            <p:cNvPr id="8242" name="Rectangle 24"/>
            <p:cNvSpPr>
              <a:spLocks noChangeArrowheads="1"/>
            </p:cNvSpPr>
            <p:nvPr/>
          </p:nvSpPr>
          <p:spPr bwMode="auto">
            <a:xfrm>
              <a:off x="6660232" y="3212976"/>
              <a:ext cx="2016224" cy="360040"/>
            </a:xfrm>
            <a:prstGeom prst="rect">
              <a:avLst/>
            </a:prstGeom>
            <a:noFill/>
            <a:ln w="9525">
              <a:solidFill>
                <a:schemeClr val="accent2"/>
              </a:solidFill>
              <a:miter lim="800000"/>
              <a:headEnd/>
              <a:tailEnd/>
            </a:ln>
          </p:spPr>
          <p:txBody>
            <a:bodyPr/>
            <a:lstStyle/>
            <a:p>
              <a:pPr marL="342900" indent="-342900">
                <a:spcBef>
                  <a:spcPct val="20000"/>
                </a:spcBef>
              </a:pPr>
              <a:r>
                <a:rPr lang="en-US" sz="2000" dirty="0">
                  <a:solidFill>
                    <a:schemeClr val="accent2"/>
                  </a:solidFill>
                  <a:latin typeface="Arial Unicode MS" pitchFamily="34" charset="-128"/>
                </a:rPr>
                <a:t>Var. Elimination</a:t>
              </a:r>
            </a:p>
          </p:txBody>
        </p:sp>
        <p:sp>
          <p:nvSpPr>
            <p:cNvPr id="8243" name="Rectangle 9"/>
            <p:cNvSpPr>
              <a:spLocks noChangeArrowheads="1"/>
            </p:cNvSpPr>
            <p:nvPr/>
          </p:nvSpPr>
          <p:spPr bwMode="auto">
            <a:xfrm>
              <a:off x="5715000" y="3071813"/>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Belief Nets</a:t>
              </a:r>
            </a:p>
          </p:txBody>
        </p:sp>
        <p:sp>
          <p:nvSpPr>
            <p:cNvPr id="8244" name="Rectangle 9"/>
            <p:cNvSpPr>
              <a:spLocks noChangeArrowheads="1"/>
            </p:cNvSpPr>
            <p:nvPr/>
          </p:nvSpPr>
          <p:spPr bwMode="auto">
            <a:xfrm>
              <a:off x="5857875" y="4500563"/>
              <a:ext cx="2357438" cy="35718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Decision Nets</a:t>
              </a:r>
            </a:p>
          </p:txBody>
        </p:sp>
        <p:sp>
          <p:nvSpPr>
            <p:cNvPr id="8245" name="Rectangle 9"/>
            <p:cNvSpPr>
              <a:spLocks noChangeArrowheads="1"/>
            </p:cNvSpPr>
            <p:nvPr/>
          </p:nvSpPr>
          <p:spPr bwMode="auto">
            <a:xfrm>
              <a:off x="5857875" y="5429250"/>
              <a:ext cx="2928938" cy="35718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Markov Processes</a:t>
              </a:r>
            </a:p>
          </p:txBody>
        </p:sp>
        <p:sp>
          <p:nvSpPr>
            <p:cNvPr id="8246" name="Rectangle 24"/>
            <p:cNvSpPr>
              <a:spLocks noChangeArrowheads="1"/>
            </p:cNvSpPr>
            <p:nvPr/>
          </p:nvSpPr>
          <p:spPr bwMode="auto">
            <a:xfrm>
              <a:off x="6429375" y="4857750"/>
              <a:ext cx="2031057" cy="371450"/>
            </a:xfrm>
            <a:prstGeom prst="rect">
              <a:avLst/>
            </a:prstGeom>
            <a:noFill/>
            <a:ln w="9525">
              <a:solidFill>
                <a:schemeClr val="accent2"/>
              </a:solidFill>
              <a:miter lim="800000"/>
              <a:headEnd/>
              <a:tailEnd/>
            </a:ln>
          </p:spPr>
          <p:txBody>
            <a:bodyPr/>
            <a:lstStyle/>
            <a:p>
              <a:pPr marL="342900" indent="-342900">
                <a:spcBef>
                  <a:spcPct val="20000"/>
                </a:spcBef>
              </a:pPr>
              <a:r>
                <a:rPr lang="en-US" sz="2000">
                  <a:solidFill>
                    <a:schemeClr val="accent2"/>
                  </a:solidFill>
                  <a:latin typeface="Arial Unicode MS" pitchFamily="34" charset="-128"/>
                </a:rPr>
                <a:t>Var. Elimination</a:t>
              </a:r>
            </a:p>
          </p:txBody>
        </p:sp>
        <p:sp>
          <p:nvSpPr>
            <p:cNvPr id="38" name="Rectangle 24"/>
            <p:cNvSpPr>
              <a:spLocks noChangeArrowheads="1"/>
            </p:cNvSpPr>
            <p:nvPr/>
          </p:nvSpPr>
          <p:spPr bwMode="auto">
            <a:xfrm>
              <a:off x="5940152" y="3573016"/>
              <a:ext cx="2304256" cy="360040"/>
            </a:xfrm>
            <a:prstGeom prst="rect">
              <a:avLst/>
            </a:prstGeom>
            <a:noFill/>
            <a:ln w="9525">
              <a:solidFill>
                <a:schemeClr val="accent2"/>
              </a:solidFill>
              <a:miter lim="800000"/>
              <a:headEnd/>
              <a:tailEnd/>
            </a:ln>
          </p:spPr>
          <p:txBody>
            <a:bodyPr/>
            <a:lstStyle/>
            <a:p>
              <a:pPr marL="342900" indent="-342900">
                <a:spcBef>
                  <a:spcPct val="20000"/>
                </a:spcBef>
              </a:pPr>
              <a:r>
                <a:rPr lang="en-US" sz="2000" dirty="0" smtClean="0">
                  <a:solidFill>
                    <a:schemeClr val="accent2"/>
                  </a:solidFill>
                  <a:latin typeface="Arial Unicode MS" pitchFamily="34" charset="-128"/>
                </a:rPr>
                <a:t>Approx. Inference</a:t>
              </a:r>
              <a:endParaRPr lang="en-US" sz="2000" dirty="0">
                <a:solidFill>
                  <a:schemeClr val="accent2"/>
                </a:solidFill>
                <a:latin typeface="Arial Unicode MS" pitchFamily="34" charset="-128"/>
              </a:endParaRPr>
            </a:p>
          </p:txBody>
        </p:sp>
        <p:sp>
          <p:nvSpPr>
            <p:cNvPr id="39" name="Rectangle 24"/>
            <p:cNvSpPr>
              <a:spLocks noChangeArrowheads="1"/>
            </p:cNvSpPr>
            <p:nvPr/>
          </p:nvSpPr>
          <p:spPr bwMode="auto">
            <a:xfrm>
              <a:off x="5940152" y="4005064"/>
              <a:ext cx="2664296" cy="360040"/>
            </a:xfrm>
            <a:prstGeom prst="rect">
              <a:avLst/>
            </a:prstGeom>
            <a:noFill/>
            <a:ln w="9525">
              <a:solidFill>
                <a:schemeClr val="accent2"/>
              </a:solidFill>
              <a:miter lim="800000"/>
              <a:headEnd/>
              <a:tailEnd/>
            </a:ln>
          </p:spPr>
          <p:txBody>
            <a:bodyPr/>
            <a:lstStyle/>
            <a:p>
              <a:pPr marL="342900" indent="-342900">
                <a:spcBef>
                  <a:spcPct val="20000"/>
                </a:spcBef>
              </a:pPr>
              <a:r>
                <a:rPr lang="en-US" sz="2000" dirty="0" smtClean="0">
                  <a:solidFill>
                    <a:schemeClr val="accent2"/>
                  </a:solidFill>
                  <a:latin typeface="Arial Unicode MS" pitchFamily="34" charset="-128"/>
                </a:rPr>
                <a:t>Temporal. Inference</a:t>
              </a:r>
              <a:endParaRPr lang="en-US" sz="2000" dirty="0">
                <a:solidFill>
                  <a:schemeClr val="accent2"/>
                </a:solidFill>
                <a:latin typeface="Arial Unicode MS" pitchFamily="34" charset="-128"/>
              </a:endParaRPr>
            </a:p>
          </p:txBody>
        </p:sp>
      </p:grpSp>
      <p:sp>
        <p:nvSpPr>
          <p:cNvPr id="8236" name="Rectangle 8"/>
          <p:cNvSpPr>
            <a:spLocks noChangeArrowheads="1"/>
          </p:cNvSpPr>
          <p:nvPr/>
        </p:nvSpPr>
        <p:spPr bwMode="auto">
          <a:xfrm>
            <a:off x="0" y="2786063"/>
            <a:ext cx="1000125" cy="503237"/>
          </a:xfrm>
          <a:prstGeom prst="rect">
            <a:avLst/>
          </a:prstGeom>
          <a:noFill/>
          <a:ln w="9525">
            <a:noFill/>
            <a:miter lim="800000"/>
            <a:headEnd/>
            <a:tailEnd/>
          </a:ln>
        </p:spPr>
        <p:txBody>
          <a:bodyPr/>
          <a:lstStyle/>
          <a:p>
            <a:pPr marL="342900" indent="-342900">
              <a:spcBef>
                <a:spcPct val="20000"/>
              </a:spcBef>
            </a:pPr>
            <a:r>
              <a:rPr lang="en-US" sz="2400" b="1">
                <a:latin typeface="Arial Unicode MS" pitchFamily="34" charset="-128"/>
              </a:rPr>
              <a:t>Static</a:t>
            </a:r>
          </a:p>
        </p:txBody>
      </p:sp>
      <p:sp>
        <p:nvSpPr>
          <p:cNvPr id="8237" name="Rectangle 8"/>
          <p:cNvSpPr>
            <a:spLocks noChangeArrowheads="1"/>
          </p:cNvSpPr>
          <p:nvPr/>
        </p:nvSpPr>
        <p:spPr bwMode="auto">
          <a:xfrm>
            <a:off x="0" y="4500563"/>
            <a:ext cx="1785938" cy="503237"/>
          </a:xfrm>
          <a:prstGeom prst="rect">
            <a:avLst/>
          </a:prstGeom>
          <a:noFill/>
          <a:ln w="9525">
            <a:noFill/>
            <a:miter lim="800000"/>
            <a:headEnd/>
            <a:tailEnd/>
          </a:ln>
        </p:spPr>
        <p:txBody>
          <a:bodyPr/>
          <a:lstStyle/>
          <a:p>
            <a:pPr marL="342900" indent="-342900">
              <a:spcBef>
                <a:spcPct val="20000"/>
              </a:spcBef>
            </a:pPr>
            <a:r>
              <a:rPr lang="en-US" sz="2400" b="1">
                <a:latin typeface="Arial Unicode MS" pitchFamily="34" charset="-128"/>
              </a:rPr>
              <a:t>Sequential</a:t>
            </a:r>
          </a:p>
        </p:txBody>
      </p:sp>
      <p:sp>
        <p:nvSpPr>
          <p:cNvPr id="41" name="Left Brace 40"/>
          <p:cNvSpPr/>
          <p:nvPr/>
        </p:nvSpPr>
        <p:spPr>
          <a:xfrm>
            <a:off x="857250" y="2214563"/>
            <a:ext cx="142875" cy="200025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239" name="Rectangle 9"/>
          <p:cNvSpPr>
            <a:spLocks noChangeArrowheads="1"/>
          </p:cNvSpPr>
          <p:nvPr/>
        </p:nvSpPr>
        <p:spPr bwMode="auto">
          <a:xfrm>
            <a:off x="0" y="5715000"/>
            <a:ext cx="2428875" cy="35718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Representation</a:t>
            </a:r>
          </a:p>
        </p:txBody>
      </p:sp>
      <p:sp>
        <p:nvSpPr>
          <p:cNvPr id="8240" name="Rectangle 20"/>
          <p:cNvSpPr>
            <a:spLocks noChangeArrowheads="1"/>
          </p:cNvSpPr>
          <p:nvPr/>
        </p:nvSpPr>
        <p:spPr bwMode="auto">
          <a:xfrm>
            <a:off x="127000" y="6037263"/>
            <a:ext cx="2143125" cy="714375"/>
          </a:xfrm>
          <a:prstGeom prst="rect">
            <a:avLst/>
          </a:prstGeom>
          <a:noFill/>
          <a:ln w="9525">
            <a:solidFill>
              <a:schemeClr val="accent2"/>
            </a:solidFill>
            <a:miter lim="800000"/>
            <a:headEnd/>
            <a:tailEnd/>
          </a:ln>
        </p:spPr>
        <p:txBody>
          <a:bodyPr/>
          <a:lstStyle/>
          <a:p>
            <a:pPr marL="342900" indent="-342900" algn="ctr"/>
            <a:r>
              <a:rPr lang="en-US" sz="2400" dirty="0">
                <a:solidFill>
                  <a:schemeClr val="accent2"/>
                </a:solidFill>
                <a:latin typeface="Arial Unicode MS" pitchFamily="34" charset="-128"/>
              </a:rPr>
              <a:t>Reasoning</a:t>
            </a:r>
          </a:p>
          <a:p>
            <a:pPr marL="342900" indent="-342900" algn="ctr"/>
            <a:r>
              <a:rPr lang="en-US" sz="2400" dirty="0">
                <a:solidFill>
                  <a:schemeClr val="accent2"/>
                </a:solidFill>
                <a:latin typeface="Arial Unicode MS" pitchFamily="34" charset="-128"/>
              </a:rPr>
              <a:t>Technique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t>CPSC 502, Lecture 6</a:t>
            </a:r>
            <a:endParaRPr lang="en-US"/>
          </a:p>
        </p:txBody>
      </p:sp>
      <p:sp>
        <p:nvSpPr>
          <p:cNvPr id="8" name="Slide Number Placeholder 5"/>
          <p:cNvSpPr>
            <a:spLocks noGrp="1"/>
          </p:cNvSpPr>
          <p:nvPr>
            <p:ph type="sldNum" sz="quarter" idx="12"/>
          </p:nvPr>
        </p:nvSpPr>
        <p:spPr/>
        <p:txBody>
          <a:bodyPr/>
          <a:lstStyle/>
          <a:p>
            <a:pPr>
              <a:defRPr/>
            </a:pPr>
            <a:r>
              <a:rPr lang="en-US"/>
              <a:t>Slide </a:t>
            </a:r>
            <a:fld id="{00F25FE5-1911-4035-8D3E-76C7AADE680B}" type="slidenum">
              <a:rPr lang="en-US"/>
              <a:pPr>
                <a:defRPr/>
              </a:pPr>
              <a:t>30</a:t>
            </a:fld>
            <a:endParaRPr lang="en-US"/>
          </a:p>
        </p:txBody>
      </p:sp>
      <p:sp>
        <p:nvSpPr>
          <p:cNvPr id="16395" name="Rectangle 2"/>
          <p:cNvSpPr>
            <a:spLocks noGrp="1" noChangeArrowheads="1"/>
          </p:cNvSpPr>
          <p:nvPr>
            <p:ph type="title"/>
          </p:nvPr>
        </p:nvSpPr>
        <p:spPr>
          <a:xfrm>
            <a:off x="0" y="0"/>
            <a:ext cx="9307513" cy="685800"/>
          </a:xfrm>
        </p:spPr>
        <p:txBody>
          <a:bodyPr/>
          <a:lstStyle/>
          <a:p>
            <a:pPr eaLnBrk="1" hangingPunct="1"/>
            <a:r>
              <a:rPr lang="en-US" smtClean="0"/>
              <a:t>Rule of inference: Examples</a:t>
            </a:r>
          </a:p>
        </p:txBody>
      </p:sp>
      <p:sp>
        <p:nvSpPr>
          <p:cNvPr id="16396" name="Rectangle 4"/>
          <p:cNvSpPr>
            <a:spLocks noChangeArrowheads="1"/>
          </p:cNvSpPr>
          <p:nvPr/>
        </p:nvSpPr>
        <p:spPr bwMode="auto">
          <a:xfrm>
            <a:off x="323850" y="765175"/>
            <a:ext cx="8458200" cy="3311525"/>
          </a:xfrm>
          <a:prstGeom prst="rect">
            <a:avLst/>
          </a:prstGeom>
          <a:noFill/>
          <a:ln w="9525">
            <a:noFill/>
            <a:miter lim="800000"/>
            <a:headEnd/>
            <a:tailEnd/>
          </a:ln>
        </p:spPr>
        <p:txBody>
          <a:bodyPr/>
          <a:lstStyle/>
          <a:p>
            <a:pPr marL="342900" indent="-342900">
              <a:lnSpc>
                <a:spcPct val="80000"/>
              </a:lnSpc>
              <a:spcBef>
                <a:spcPct val="20000"/>
              </a:spcBef>
            </a:pPr>
            <a:r>
              <a:rPr lang="en-US" sz="2400" b="1">
                <a:latin typeface="Arial Unicode MS" pitchFamily="34" charset="-128"/>
              </a:rPr>
              <a:t>Rule of inference</a:t>
            </a:r>
            <a:r>
              <a:rPr lang="en-US" sz="2400">
                <a:latin typeface="Arial Unicode MS" pitchFamily="34" charset="-128"/>
              </a:rPr>
              <a:t> (called SLD Resolution)</a:t>
            </a:r>
          </a:p>
          <a:p>
            <a:pPr marL="342900" indent="-342900">
              <a:lnSpc>
                <a:spcPct val="80000"/>
              </a:lnSpc>
              <a:spcBef>
                <a:spcPct val="20000"/>
              </a:spcBef>
            </a:pPr>
            <a:r>
              <a:rPr lang="en-US" sz="2400">
                <a:latin typeface="Arial Unicode MS" pitchFamily="34" charset="-128"/>
              </a:rPr>
              <a:t>Given an </a:t>
            </a:r>
            <a:r>
              <a:rPr lang="en-US" sz="2400">
                <a:solidFill>
                  <a:schemeClr val="accent2"/>
                </a:solidFill>
                <a:latin typeface="Arial Unicode MS" pitchFamily="34" charset="-128"/>
              </a:rPr>
              <a:t>answer clause</a:t>
            </a:r>
            <a:r>
              <a:rPr lang="en-US" sz="2400">
                <a:latin typeface="Arial Unicode MS" pitchFamily="34" charset="-128"/>
              </a:rPr>
              <a:t> of the form:</a:t>
            </a:r>
          </a:p>
          <a:p>
            <a:pPr marL="342900" indent="-342900">
              <a:lnSpc>
                <a:spcPct val="80000"/>
              </a:lnSpc>
              <a:spcBef>
                <a:spcPct val="20000"/>
              </a:spcBef>
            </a:pPr>
            <a:r>
              <a:rPr lang="en-US" sz="2400">
                <a:latin typeface="Arial Unicode MS" pitchFamily="34" charset="-128"/>
              </a:rPr>
              <a:t>						</a:t>
            </a:r>
            <a:r>
              <a:rPr lang="en-US" sz="2000" i="1">
                <a:latin typeface="Arial Unicode MS" pitchFamily="34" charset="-128"/>
              </a:rPr>
              <a:t>yes </a:t>
            </a:r>
            <a:r>
              <a:rPr lang="en-US" sz="2000" i="1">
                <a:latin typeface="Arial Unicode MS" pitchFamily="34" charset="-128"/>
                <a:ea typeface="Arial Unicode MS" pitchFamily="34" charset="-128"/>
                <a:cs typeface="Arial Unicode MS" pitchFamily="34" charset="-128"/>
              </a:rPr>
              <a:t>←</a:t>
            </a:r>
            <a:r>
              <a:rPr lang="en-US" sz="2000" i="1">
                <a:latin typeface="Arial Unicode MS" pitchFamily="34" charset="-128"/>
              </a:rPr>
              <a:t> a</a:t>
            </a:r>
            <a:r>
              <a:rPr lang="en-US" sz="2000" i="1" baseline="-25000">
                <a:latin typeface="Arial Unicode MS" pitchFamily="34" charset="-128"/>
              </a:rPr>
              <a:t>1</a:t>
            </a:r>
            <a:r>
              <a:rPr lang="en-US" sz="2000" i="1">
                <a:latin typeface="Arial Unicode MS" pitchFamily="34" charset="-128"/>
              </a:rPr>
              <a:t> </a:t>
            </a:r>
            <a:r>
              <a:rPr lang="en-US" sz="2000" i="1">
                <a:latin typeface="Arial Unicode MS" pitchFamily="34" charset="-128"/>
                <a:ea typeface="Arial Unicode MS" pitchFamily="34" charset="-128"/>
                <a:cs typeface="Arial Unicode MS" pitchFamily="34" charset="-128"/>
              </a:rPr>
              <a:t>∧</a:t>
            </a:r>
            <a:r>
              <a:rPr lang="en-US" sz="2000" i="1">
                <a:latin typeface="Arial Unicode MS" pitchFamily="34" charset="-128"/>
              </a:rPr>
              <a:t> a</a:t>
            </a:r>
            <a:r>
              <a:rPr lang="en-US" sz="2000" i="1" baseline="-25000">
                <a:latin typeface="Arial Unicode MS" pitchFamily="34" charset="-128"/>
              </a:rPr>
              <a:t>2 </a:t>
            </a:r>
            <a:r>
              <a:rPr lang="en-US" sz="2000" i="1">
                <a:latin typeface="Arial Unicode MS" pitchFamily="34" charset="-128"/>
                <a:ea typeface="Arial Unicode MS" pitchFamily="34" charset="-128"/>
                <a:cs typeface="Arial Unicode MS" pitchFamily="34" charset="-128"/>
              </a:rPr>
              <a:t>∧</a:t>
            </a:r>
            <a:r>
              <a:rPr lang="en-US" sz="2000" i="1">
                <a:latin typeface="Arial Unicode MS" pitchFamily="34" charset="-128"/>
              </a:rPr>
              <a:t> … </a:t>
            </a:r>
            <a:r>
              <a:rPr lang="en-US" sz="2000" i="1">
                <a:latin typeface="Arial Unicode MS" pitchFamily="34" charset="-128"/>
                <a:ea typeface="Arial Unicode MS" pitchFamily="34" charset="-128"/>
                <a:cs typeface="Arial Unicode MS" pitchFamily="34" charset="-128"/>
              </a:rPr>
              <a:t>∧</a:t>
            </a:r>
            <a:r>
              <a:rPr lang="en-US" sz="2000" i="1">
                <a:latin typeface="Arial Unicode MS" pitchFamily="34" charset="-128"/>
              </a:rPr>
              <a:t> a</a:t>
            </a:r>
            <a:r>
              <a:rPr lang="en-US" sz="2000" i="1" baseline="-25000">
                <a:latin typeface="Arial Unicode MS" pitchFamily="34" charset="-128"/>
              </a:rPr>
              <a:t>m</a:t>
            </a:r>
            <a:endParaRPr lang="en-US" sz="2000">
              <a:latin typeface="Arial Unicode MS" pitchFamily="34" charset="-128"/>
            </a:endParaRPr>
          </a:p>
          <a:p>
            <a:pPr marL="342900" indent="-342900">
              <a:lnSpc>
                <a:spcPct val="80000"/>
              </a:lnSpc>
              <a:spcBef>
                <a:spcPct val="20000"/>
              </a:spcBef>
            </a:pPr>
            <a:r>
              <a:rPr lang="en-US" sz="2400">
                <a:latin typeface="Arial Unicode MS" pitchFamily="34" charset="-128"/>
              </a:rPr>
              <a:t>and the clause:</a:t>
            </a:r>
          </a:p>
          <a:p>
            <a:pPr marL="342900" indent="-342900">
              <a:lnSpc>
                <a:spcPct val="80000"/>
              </a:lnSpc>
              <a:spcBef>
                <a:spcPct val="20000"/>
              </a:spcBef>
            </a:pPr>
            <a:r>
              <a:rPr lang="en-US" sz="2400" i="1">
                <a:latin typeface="Arial Unicode MS" pitchFamily="34" charset="-128"/>
              </a:rPr>
              <a:t>			 </a:t>
            </a:r>
            <a:r>
              <a:rPr lang="en-US" sz="2000" i="1">
                <a:latin typeface="Arial Unicode MS" pitchFamily="34" charset="-128"/>
              </a:rPr>
              <a:t>a</a:t>
            </a:r>
            <a:r>
              <a:rPr lang="en-US" sz="2000" i="1" baseline="-25000">
                <a:latin typeface="Arial Unicode MS" pitchFamily="34" charset="-128"/>
              </a:rPr>
              <a:t>i</a:t>
            </a:r>
            <a:r>
              <a:rPr lang="en-US" sz="2000" i="1">
                <a:latin typeface="Arial Unicode MS" pitchFamily="34" charset="-128"/>
              </a:rPr>
              <a:t> </a:t>
            </a:r>
            <a:r>
              <a:rPr lang="en-US" sz="2000" i="1">
                <a:latin typeface="Arial Unicode MS" pitchFamily="34" charset="-128"/>
                <a:ea typeface="Arial Unicode MS" pitchFamily="34" charset="-128"/>
                <a:cs typeface="Arial Unicode MS" pitchFamily="34" charset="-128"/>
              </a:rPr>
              <a:t>←</a:t>
            </a:r>
            <a:r>
              <a:rPr lang="en-US" sz="2000" i="1">
                <a:latin typeface="Arial Unicode MS" pitchFamily="34" charset="-128"/>
              </a:rPr>
              <a:t> b</a:t>
            </a:r>
            <a:r>
              <a:rPr lang="en-US" sz="2000" i="1" baseline="-25000">
                <a:latin typeface="Arial Unicode MS" pitchFamily="34" charset="-128"/>
              </a:rPr>
              <a:t>1</a:t>
            </a:r>
            <a:r>
              <a:rPr lang="en-US" sz="2000" i="1">
                <a:latin typeface="Arial Unicode MS" pitchFamily="34" charset="-128"/>
              </a:rPr>
              <a:t> </a:t>
            </a:r>
            <a:r>
              <a:rPr lang="en-US" sz="2000" i="1">
                <a:latin typeface="Arial Unicode MS" pitchFamily="34" charset="-128"/>
                <a:ea typeface="Arial Unicode MS" pitchFamily="34" charset="-128"/>
                <a:cs typeface="Arial Unicode MS" pitchFamily="34" charset="-128"/>
              </a:rPr>
              <a:t>∧</a:t>
            </a:r>
            <a:r>
              <a:rPr lang="en-US" sz="2000" i="1">
                <a:latin typeface="Arial Unicode MS" pitchFamily="34" charset="-128"/>
              </a:rPr>
              <a:t> b</a:t>
            </a:r>
            <a:r>
              <a:rPr lang="en-US" sz="2000" i="1" baseline="-25000">
                <a:latin typeface="Arial Unicode MS" pitchFamily="34" charset="-128"/>
              </a:rPr>
              <a:t>2 </a:t>
            </a:r>
            <a:r>
              <a:rPr lang="en-US" sz="2000" i="1">
                <a:latin typeface="Arial Unicode MS" pitchFamily="34" charset="-128"/>
                <a:ea typeface="Arial Unicode MS" pitchFamily="34" charset="-128"/>
                <a:cs typeface="Arial Unicode MS" pitchFamily="34" charset="-128"/>
              </a:rPr>
              <a:t>∧</a:t>
            </a:r>
            <a:r>
              <a:rPr lang="en-US" sz="2000" i="1">
                <a:latin typeface="Arial Unicode MS" pitchFamily="34" charset="-128"/>
              </a:rPr>
              <a:t> … </a:t>
            </a:r>
            <a:r>
              <a:rPr lang="en-US" sz="2000" i="1">
                <a:latin typeface="Arial Unicode MS" pitchFamily="34" charset="-128"/>
                <a:ea typeface="Arial Unicode MS" pitchFamily="34" charset="-128"/>
                <a:cs typeface="Arial Unicode MS" pitchFamily="34" charset="-128"/>
              </a:rPr>
              <a:t>∧</a:t>
            </a:r>
            <a:r>
              <a:rPr lang="en-US" sz="2000" i="1">
                <a:latin typeface="Arial Unicode MS" pitchFamily="34" charset="-128"/>
              </a:rPr>
              <a:t> b</a:t>
            </a:r>
            <a:r>
              <a:rPr lang="en-US" sz="2000" i="1" baseline="-25000">
                <a:latin typeface="Arial Unicode MS" pitchFamily="34" charset="-128"/>
              </a:rPr>
              <a:t>p</a:t>
            </a:r>
          </a:p>
          <a:p>
            <a:pPr marL="342900" indent="-342900">
              <a:lnSpc>
                <a:spcPct val="80000"/>
              </a:lnSpc>
              <a:spcBef>
                <a:spcPct val="20000"/>
              </a:spcBef>
            </a:pPr>
            <a:r>
              <a:rPr lang="en-US" sz="2400">
                <a:latin typeface="Arial Unicode MS" pitchFamily="34" charset="-128"/>
              </a:rPr>
              <a:t>You can generate the answer clause</a:t>
            </a:r>
          </a:p>
          <a:p>
            <a:pPr marL="342900" indent="-342900">
              <a:lnSpc>
                <a:spcPct val="80000"/>
              </a:lnSpc>
              <a:spcBef>
                <a:spcPct val="20000"/>
              </a:spcBef>
            </a:pPr>
            <a:r>
              <a:rPr lang="en-US" sz="2000" i="1">
                <a:latin typeface="Arial Unicode MS" pitchFamily="34" charset="-128"/>
              </a:rPr>
              <a:t>yes </a:t>
            </a:r>
            <a:r>
              <a:rPr lang="en-US" sz="2000" i="1">
                <a:latin typeface="Arial Unicode MS" pitchFamily="34" charset="-128"/>
                <a:ea typeface="Arial Unicode MS" pitchFamily="34" charset="-128"/>
                <a:cs typeface="Arial Unicode MS" pitchFamily="34" charset="-128"/>
              </a:rPr>
              <a:t>←</a:t>
            </a:r>
            <a:r>
              <a:rPr lang="en-US" sz="2000" i="1">
                <a:latin typeface="Arial Unicode MS" pitchFamily="34" charset="-128"/>
              </a:rPr>
              <a:t> a</a:t>
            </a:r>
            <a:r>
              <a:rPr lang="en-US" sz="2000" i="1" baseline="-25000">
                <a:latin typeface="Arial Unicode MS" pitchFamily="34" charset="-128"/>
              </a:rPr>
              <a:t>1</a:t>
            </a:r>
            <a:r>
              <a:rPr lang="en-US" sz="2000" i="1">
                <a:latin typeface="Arial Unicode MS" pitchFamily="34" charset="-128"/>
              </a:rPr>
              <a:t> </a:t>
            </a:r>
            <a:r>
              <a:rPr lang="en-US" sz="2000" i="1">
                <a:latin typeface="Arial Unicode MS" pitchFamily="34" charset="-128"/>
                <a:ea typeface="Arial Unicode MS" pitchFamily="34" charset="-128"/>
                <a:cs typeface="Arial Unicode MS" pitchFamily="34" charset="-128"/>
              </a:rPr>
              <a:t>∧</a:t>
            </a:r>
            <a:r>
              <a:rPr lang="en-US" sz="2000" i="1">
                <a:latin typeface="Arial Unicode MS" pitchFamily="34" charset="-128"/>
              </a:rPr>
              <a:t> … </a:t>
            </a:r>
            <a:r>
              <a:rPr lang="en-US" sz="2000" i="1">
                <a:latin typeface="Arial Unicode MS" pitchFamily="34" charset="-128"/>
                <a:ea typeface="Arial Unicode MS" pitchFamily="34" charset="-128"/>
                <a:cs typeface="Arial Unicode MS" pitchFamily="34" charset="-128"/>
              </a:rPr>
              <a:t>∧</a:t>
            </a:r>
            <a:r>
              <a:rPr lang="en-US" sz="2000" i="1">
                <a:latin typeface="Arial Unicode MS" pitchFamily="34" charset="-128"/>
              </a:rPr>
              <a:t> a</a:t>
            </a:r>
            <a:r>
              <a:rPr lang="en-US" sz="2000" i="1" baseline="-25000">
                <a:latin typeface="Arial Unicode MS" pitchFamily="34" charset="-128"/>
              </a:rPr>
              <a:t>i-1 </a:t>
            </a:r>
            <a:r>
              <a:rPr lang="en-US" sz="2000" i="1">
                <a:latin typeface="Arial Unicode MS" pitchFamily="34" charset="-128"/>
                <a:ea typeface="Arial Unicode MS" pitchFamily="34" charset="-128"/>
                <a:cs typeface="Arial Unicode MS" pitchFamily="34" charset="-128"/>
              </a:rPr>
              <a:t>∧</a:t>
            </a:r>
            <a:r>
              <a:rPr lang="en-US" sz="2000" i="1" baseline="-25000">
                <a:latin typeface="Arial Unicode MS" pitchFamily="34" charset="-128"/>
              </a:rPr>
              <a:t>  </a:t>
            </a:r>
            <a:r>
              <a:rPr lang="en-US" sz="2000" i="1">
                <a:solidFill>
                  <a:schemeClr val="accent2"/>
                </a:solidFill>
                <a:latin typeface="Arial Unicode MS" pitchFamily="34" charset="-128"/>
              </a:rPr>
              <a:t>b</a:t>
            </a:r>
            <a:r>
              <a:rPr lang="en-US" sz="2000" i="1" baseline="-25000">
                <a:solidFill>
                  <a:schemeClr val="accent2"/>
                </a:solidFill>
                <a:latin typeface="Arial Unicode MS" pitchFamily="34" charset="-128"/>
              </a:rPr>
              <a:t>1</a:t>
            </a:r>
            <a:r>
              <a:rPr lang="en-US" sz="2000" i="1">
                <a:solidFill>
                  <a:schemeClr val="accent2"/>
                </a:solidFill>
                <a:latin typeface="Arial Unicode MS" pitchFamily="34" charset="-128"/>
              </a:rPr>
              <a:t> </a:t>
            </a:r>
            <a:r>
              <a:rPr lang="en-US" sz="2000" i="1">
                <a:solidFill>
                  <a:schemeClr val="accent2"/>
                </a:solidFill>
                <a:latin typeface="Arial Unicode MS" pitchFamily="34" charset="-128"/>
                <a:ea typeface="Arial Unicode MS" pitchFamily="34" charset="-128"/>
                <a:cs typeface="Arial Unicode MS" pitchFamily="34" charset="-128"/>
              </a:rPr>
              <a:t>∧</a:t>
            </a:r>
            <a:r>
              <a:rPr lang="en-US" sz="2000" i="1">
                <a:solidFill>
                  <a:schemeClr val="accent2"/>
                </a:solidFill>
                <a:latin typeface="Arial Unicode MS" pitchFamily="34" charset="-128"/>
              </a:rPr>
              <a:t> b</a:t>
            </a:r>
            <a:r>
              <a:rPr lang="en-US" sz="2000" i="1" baseline="-25000">
                <a:solidFill>
                  <a:schemeClr val="accent2"/>
                </a:solidFill>
                <a:latin typeface="Arial Unicode MS" pitchFamily="34" charset="-128"/>
              </a:rPr>
              <a:t>2 </a:t>
            </a:r>
            <a:r>
              <a:rPr lang="en-US" sz="2000" i="1">
                <a:solidFill>
                  <a:schemeClr val="accent2"/>
                </a:solidFill>
                <a:latin typeface="Arial Unicode MS" pitchFamily="34" charset="-128"/>
                <a:ea typeface="Arial Unicode MS" pitchFamily="34" charset="-128"/>
                <a:cs typeface="Arial Unicode MS" pitchFamily="34" charset="-128"/>
              </a:rPr>
              <a:t>∧</a:t>
            </a:r>
            <a:r>
              <a:rPr lang="en-US" sz="2000" i="1">
                <a:solidFill>
                  <a:schemeClr val="accent2"/>
                </a:solidFill>
                <a:latin typeface="Arial Unicode MS" pitchFamily="34" charset="-128"/>
              </a:rPr>
              <a:t> … </a:t>
            </a:r>
            <a:r>
              <a:rPr lang="en-US" sz="2000" i="1">
                <a:solidFill>
                  <a:schemeClr val="accent2"/>
                </a:solidFill>
                <a:latin typeface="Arial Unicode MS" pitchFamily="34" charset="-128"/>
                <a:ea typeface="Arial Unicode MS" pitchFamily="34" charset="-128"/>
                <a:cs typeface="Arial Unicode MS" pitchFamily="34" charset="-128"/>
              </a:rPr>
              <a:t>∧</a:t>
            </a:r>
            <a:r>
              <a:rPr lang="en-US" sz="2000" i="1">
                <a:solidFill>
                  <a:schemeClr val="accent2"/>
                </a:solidFill>
                <a:latin typeface="Arial Unicode MS" pitchFamily="34" charset="-128"/>
              </a:rPr>
              <a:t> b</a:t>
            </a:r>
            <a:r>
              <a:rPr lang="en-US" sz="2000" i="1" baseline="-25000">
                <a:solidFill>
                  <a:schemeClr val="accent2"/>
                </a:solidFill>
                <a:latin typeface="Arial Unicode MS" pitchFamily="34" charset="-128"/>
              </a:rPr>
              <a:t>p</a:t>
            </a:r>
            <a:r>
              <a:rPr lang="en-US" sz="2000" i="1" baseline="-25000">
                <a:latin typeface="Arial Unicode MS" pitchFamily="34" charset="-128"/>
              </a:rPr>
              <a:t> </a:t>
            </a:r>
            <a:r>
              <a:rPr lang="en-US" sz="2000" i="1">
                <a:latin typeface="Arial Unicode MS" pitchFamily="34" charset="-128"/>
                <a:ea typeface="Arial Unicode MS" pitchFamily="34" charset="-128"/>
                <a:cs typeface="Arial Unicode MS" pitchFamily="34" charset="-128"/>
              </a:rPr>
              <a:t>∧ </a:t>
            </a:r>
            <a:r>
              <a:rPr lang="en-US" sz="2000" i="1">
                <a:latin typeface="Arial Unicode MS" pitchFamily="34" charset="-128"/>
              </a:rPr>
              <a:t>a</a:t>
            </a:r>
            <a:r>
              <a:rPr lang="en-US" sz="2000" i="1" baseline="-25000">
                <a:latin typeface="Arial Unicode MS" pitchFamily="34" charset="-128"/>
              </a:rPr>
              <a:t>i+1</a:t>
            </a:r>
            <a:r>
              <a:rPr lang="en-US" sz="2000" i="1">
                <a:latin typeface="Arial Unicode MS" pitchFamily="34" charset="-128"/>
              </a:rPr>
              <a:t> </a:t>
            </a:r>
            <a:r>
              <a:rPr lang="en-US" sz="2000" i="1">
                <a:latin typeface="Arial Unicode MS" pitchFamily="34" charset="-128"/>
                <a:ea typeface="Arial Unicode MS" pitchFamily="34" charset="-128"/>
                <a:cs typeface="Arial Unicode MS" pitchFamily="34" charset="-128"/>
              </a:rPr>
              <a:t>∧</a:t>
            </a:r>
            <a:r>
              <a:rPr lang="en-US" sz="2000" i="1">
                <a:latin typeface="Arial Unicode MS" pitchFamily="34" charset="-128"/>
              </a:rPr>
              <a:t> … </a:t>
            </a:r>
            <a:r>
              <a:rPr lang="en-US" sz="2000" i="1">
                <a:latin typeface="Arial Unicode MS" pitchFamily="34" charset="-128"/>
                <a:ea typeface="Arial Unicode MS" pitchFamily="34" charset="-128"/>
                <a:cs typeface="Arial Unicode MS" pitchFamily="34" charset="-128"/>
              </a:rPr>
              <a:t>∧</a:t>
            </a:r>
            <a:r>
              <a:rPr lang="en-US" sz="2000" i="1">
                <a:latin typeface="Arial Unicode MS" pitchFamily="34" charset="-128"/>
              </a:rPr>
              <a:t> a</a:t>
            </a:r>
            <a:r>
              <a:rPr lang="en-US" sz="2000" i="1" baseline="-25000">
                <a:latin typeface="Arial Unicode MS" pitchFamily="34" charset="-128"/>
              </a:rPr>
              <a:t>m </a:t>
            </a:r>
            <a:endParaRPr lang="en-US" sz="2000">
              <a:latin typeface="Arial Unicode MS" pitchFamily="34" charset="-128"/>
            </a:endParaRPr>
          </a:p>
          <a:p>
            <a:pPr marL="342900" indent="-342900">
              <a:spcBef>
                <a:spcPct val="20000"/>
              </a:spcBef>
            </a:pPr>
            <a:endParaRPr lang="en-US" sz="2400">
              <a:latin typeface="Arial Unicode MS" pitchFamily="34" charset="-128"/>
            </a:endParaRPr>
          </a:p>
        </p:txBody>
      </p:sp>
      <p:sp>
        <p:nvSpPr>
          <p:cNvPr id="16397" name="Rectangle 7"/>
          <p:cNvSpPr>
            <a:spLocks noGrp="1" noChangeArrowheads="1"/>
          </p:cNvSpPr>
          <p:nvPr>
            <p:ph type="body" idx="1"/>
          </p:nvPr>
        </p:nvSpPr>
        <p:spPr>
          <a:xfrm>
            <a:off x="323850" y="3789363"/>
            <a:ext cx="8458200" cy="576262"/>
          </a:xfrm>
          <a:noFill/>
        </p:spPr>
        <p:txBody>
          <a:bodyPr/>
          <a:lstStyle/>
          <a:p>
            <a:pPr eaLnBrk="1" hangingPunct="1"/>
            <a:r>
              <a:rPr lang="en-US" i="1" smtClean="0"/>
              <a:t>yes ←  b ∧ c.	b ← k ∧ f.	</a:t>
            </a:r>
            <a:r>
              <a:rPr lang="en-US" smtClean="0"/>
              <a:t>    </a:t>
            </a:r>
          </a:p>
        </p:txBody>
      </p:sp>
      <p:sp>
        <p:nvSpPr>
          <p:cNvPr id="16398" name="Rectangle 8"/>
          <p:cNvSpPr>
            <a:spLocks noChangeArrowheads="1"/>
          </p:cNvSpPr>
          <p:nvPr/>
        </p:nvSpPr>
        <p:spPr bwMode="auto">
          <a:xfrm>
            <a:off x="250825" y="4941888"/>
            <a:ext cx="5257800" cy="792162"/>
          </a:xfrm>
          <a:prstGeom prst="rect">
            <a:avLst/>
          </a:prstGeom>
          <a:noFill/>
          <a:ln w="9525">
            <a:noFill/>
            <a:miter lim="800000"/>
            <a:headEnd/>
            <a:tailEnd/>
          </a:ln>
        </p:spPr>
        <p:txBody>
          <a:bodyPr/>
          <a:lstStyle/>
          <a:p>
            <a:pPr marL="342900" indent="-342900">
              <a:spcBef>
                <a:spcPct val="20000"/>
              </a:spcBef>
            </a:pPr>
            <a:r>
              <a:rPr lang="en-US" i="1" dirty="0" smtClean="0">
                <a:latin typeface="Arial Unicode MS" pitchFamily="34" charset="-128"/>
              </a:rPr>
              <a:t>yes </a:t>
            </a:r>
            <a:r>
              <a:rPr lang="en-US" i="1" dirty="0">
                <a:latin typeface="Arial Unicode MS" pitchFamily="34" charset="-128"/>
              </a:rPr>
              <a:t>← e ∧ f.			e</a:t>
            </a:r>
            <a:r>
              <a:rPr lang="en-US" dirty="0">
                <a:latin typeface="Arial Unicode MS" pitchFamily="34" charset="-128"/>
              </a:rPr>
              <a:t>. </a:t>
            </a:r>
            <a:endParaRPr lang="en-US" i="1" dirty="0">
              <a:latin typeface="Arial Unicode MS" pitchFamily="34"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502, Lecture 6</a:t>
            </a:r>
            <a:endParaRPr lang="en-US"/>
          </a:p>
        </p:txBody>
      </p:sp>
      <p:sp>
        <p:nvSpPr>
          <p:cNvPr id="7" name="Slide Number Placeholder 5"/>
          <p:cNvSpPr>
            <a:spLocks noGrp="1"/>
          </p:cNvSpPr>
          <p:nvPr>
            <p:ph type="sldNum" sz="quarter" idx="12"/>
          </p:nvPr>
        </p:nvSpPr>
        <p:spPr/>
        <p:txBody>
          <a:bodyPr/>
          <a:lstStyle/>
          <a:p>
            <a:pPr>
              <a:defRPr/>
            </a:pPr>
            <a:r>
              <a:rPr lang="en-US"/>
              <a:t>Slide </a:t>
            </a:r>
            <a:fld id="{09046923-CEFC-43C0-9A7A-D57B51A5F9FE}" type="slidenum">
              <a:rPr lang="en-US"/>
              <a:pPr>
                <a:defRPr/>
              </a:pPr>
              <a:t>31</a:t>
            </a:fld>
            <a:endParaRPr lang="en-US"/>
          </a:p>
        </p:txBody>
      </p:sp>
      <p:sp>
        <p:nvSpPr>
          <p:cNvPr id="17420" name="Rectangle 2"/>
          <p:cNvSpPr>
            <a:spLocks noGrp="1" noChangeArrowheads="1"/>
          </p:cNvSpPr>
          <p:nvPr>
            <p:ph type="title"/>
          </p:nvPr>
        </p:nvSpPr>
        <p:spPr/>
        <p:txBody>
          <a:bodyPr/>
          <a:lstStyle/>
          <a:p>
            <a:pPr eaLnBrk="1" hangingPunct="1"/>
            <a:r>
              <a:rPr lang="en-US" smtClean="0"/>
              <a:t>(successful) Derivations</a:t>
            </a:r>
          </a:p>
        </p:txBody>
      </p:sp>
      <p:sp>
        <p:nvSpPr>
          <p:cNvPr id="576515" name="Rectangle 3"/>
          <p:cNvSpPr>
            <a:spLocks noGrp="1" noChangeArrowheads="1"/>
          </p:cNvSpPr>
          <p:nvPr>
            <p:ph type="body" idx="1"/>
          </p:nvPr>
        </p:nvSpPr>
        <p:spPr>
          <a:xfrm>
            <a:off x="323850" y="836613"/>
            <a:ext cx="8458200" cy="4495800"/>
          </a:xfrm>
        </p:spPr>
        <p:txBody>
          <a:bodyPr/>
          <a:lstStyle/>
          <a:p>
            <a:pPr eaLnBrk="1" hangingPunct="1">
              <a:buFontTx/>
              <a:buChar char="•"/>
            </a:pPr>
            <a:r>
              <a:rPr lang="en-US" sz="2400" dirty="0" smtClean="0"/>
              <a:t>An </a:t>
            </a:r>
            <a:r>
              <a:rPr lang="en-US" sz="2400" dirty="0" smtClean="0">
                <a:solidFill>
                  <a:schemeClr val="accent2"/>
                </a:solidFill>
              </a:rPr>
              <a:t>answer</a:t>
            </a:r>
            <a:r>
              <a:rPr lang="en-US" sz="2400" dirty="0" smtClean="0"/>
              <a:t> is an answer clause with </a:t>
            </a:r>
            <a:r>
              <a:rPr lang="en-US" sz="2400" i="1" dirty="0" smtClean="0"/>
              <a:t>m</a:t>
            </a:r>
            <a:r>
              <a:rPr lang="en-US" sz="2400" dirty="0" smtClean="0"/>
              <a:t> = 0. That is, it is the answer clause </a:t>
            </a:r>
            <a:r>
              <a:rPr lang="en-US" sz="2400" i="1" dirty="0" smtClean="0"/>
              <a:t>yes </a:t>
            </a:r>
            <a:r>
              <a:rPr lang="en-US" sz="2400" i="1" dirty="0" smtClean="0">
                <a:ea typeface="Arial Unicode MS" pitchFamily="34" charset="-128"/>
                <a:cs typeface="Arial Unicode MS" pitchFamily="34" charset="-128"/>
              </a:rPr>
              <a:t>←</a:t>
            </a:r>
            <a:r>
              <a:rPr lang="en-US" sz="2400" i="1" dirty="0" smtClean="0"/>
              <a:t> </a:t>
            </a:r>
            <a:r>
              <a:rPr lang="en-US" sz="2400" dirty="0" smtClean="0"/>
              <a:t>.</a:t>
            </a:r>
          </a:p>
          <a:p>
            <a:pPr eaLnBrk="1" hangingPunct="1">
              <a:buFontTx/>
              <a:buChar char="•"/>
            </a:pPr>
            <a:endParaRPr lang="en-US" sz="2400" dirty="0" smtClean="0"/>
          </a:p>
          <a:p>
            <a:pPr eaLnBrk="1" hangingPunct="1">
              <a:buFontTx/>
              <a:buChar char="•"/>
            </a:pPr>
            <a:r>
              <a:rPr lang="en-US" sz="2400" dirty="0" smtClean="0"/>
              <a:t>A (successful) </a:t>
            </a:r>
            <a:r>
              <a:rPr lang="en-US" sz="2400" dirty="0" smtClean="0">
                <a:solidFill>
                  <a:schemeClr val="accent2"/>
                </a:solidFill>
              </a:rPr>
              <a:t>derivation</a:t>
            </a:r>
            <a:r>
              <a:rPr lang="en-US" sz="2400" dirty="0" smtClean="0"/>
              <a:t> of query “?</a:t>
            </a:r>
            <a:r>
              <a:rPr lang="en-US" sz="2400" i="1" dirty="0" smtClean="0"/>
              <a:t>q</a:t>
            </a:r>
            <a:r>
              <a:rPr lang="en-US" sz="2400" i="1" baseline="-25000" dirty="0" smtClean="0"/>
              <a:t>1</a:t>
            </a:r>
            <a:r>
              <a:rPr lang="en-US" sz="2400" i="1" dirty="0" smtClean="0"/>
              <a:t> </a:t>
            </a:r>
            <a:r>
              <a:rPr lang="en-US" sz="2400" i="1" dirty="0" smtClean="0">
                <a:ea typeface="Arial Unicode MS" pitchFamily="34" charset="-128"/>
                <a:cs typeface="Arial Unicode MS" pitchFamily="34" charset="-128"/>
              </a:rPr>
              <a:t>∧</a:t>
            </a:r>
            <a:r>
              <a:rPr lang="en-US" sz="2400" i="1" dirty="0" smtClean="0"/>
              <a:t> … </a:t>
            </a:r>
            <a:r>
              <a:rPr lang="en-US" sz="2400" i="1" dirty="0" smtClean="0">
                <a:ea typeface="Arial Unicode MS" pitchFamily="34" charset="-128"/>
                <a:cs typeface="Arial Unicode MS" pitchFamily="34" charset="-128"/>
              </a:rPr>
              <a:t>∧</a:t>
            </a:r>
            <a:r>
              <a:rPr lang="en-US" sz="2400" i="1" dirty="0" smtClean="0"/>
              <a:t> </a:t>
            </a:r>
            <a:r>
              <a:rPr lang="en-US" sz="2400" i="1" dirty="0" err="1" smtClean="0"/>
              <a:t>q</a:t>
            </a:r>
            <a:r>
              <a:rPr lang="en-US" sz="2400" i="1" baseline="-25000" dirty="0" err="1" smtClean="0"/>
              <a:t>k</a:t>
            </a:r>
            <a:r>
              <a:rPr lang="en-US" sz="2400" i="1" baseline="-25000" dirty="0" smtClean="0"/>
              <a:t> </a:t>
            </a:r>
            <a:r>
              <a:rPr lang="en-US" sz="2400" dirty="0" smtClean="0"/>
              <a:t>“ from </a:t>
            </a:r>
            <a:r>
              <a:rPr lang="en-US" sz="2400" i="1" dirty="0" smtClean="0"/>
              <a:t>KB</a:t>
            </a:r>
            <a:r>
              <a:rPr lang="en-US" sz="2400" dirty="0" smtClean="0"/>
              <a:t> is a sequence of answer clauses </a:t>
            </a:r>
            <a:r>
              <a:rPr lang="en-US" sz="2400" i="1" dirty="0" smtClean="0"/>
              <a:t>γ</a:t>
            </a:r>
            <a:r>
              <a:rPr lang="en-US" sz="2400" i="1" baseline="-25000" dirty="0" smtClean="0"/>
              <a:t>0 </a:t>
            </a:r>
            <a:r>
              <a:rPr lang="en-US" sz="2400" dirty="0" smtClean="0"/>
              <a:t>, </a:t>
            </a:r>
            <a:r>
              <a:rPr lang="en-US" sz="2400" i="1" dirty="0" smtClean="0"/>
              <a:t>γ</a:t>
            </a:r>
            <a:r>
              <a:rPr lang="en-US" sz="2400" i="1" baseline="-25000" dirty="0" smtClean="0"/>
              <a:t>1 </a:t>
            </a:r>
            <a:r>
              <a:rPr lang="en-US" sz="2400" dirty="0" smtClean="0"/>
              <a:t>,…,</a:t>
            </a:r>
            <a:r>
              <a:rPr lang="en-US" sz="2400" i="1" dirty="0" err="1" smtClean="0"/>
              <a:t>γ</a:t>
            </a:r>
            <a:r>
              <a:rPr lang="en-US" sz="2400" i="1" baseline="-25000" dirty="0" err="1" smtClean="0"/>
              <a:t>n</a:t>
            </a:r>
            <a:endParaRPr lang="en-US" sz="2400" i="1" baseline="-25000" dirty="0" smtClean="0"/>
          </a:p>
          <a:p>
            <a:pPr eaLnBrk="1" hangingPunct="1"/>
            <a:r>
              <a:rPr lang="en-US" sz="2400" dirty="0" smtClean="0"/>
              <a:t>    such that</a:t>
            </a:r>
          </a:p>
          <a:p>
            <a:pPr lvl="1" eaLnBrk="1" hangingPunct="1"/>
            <a:r>
              <a:rPr lang="en-US" i="1" dirty="0" smtClean="0"/>
              <a:t>γ</a:t>
            </a:r>
            <a:r>
              <a:rPr lang="en-US" i="1" baseline="-25000" dirty="0" smtClean="0"/>
              <a:t>0</a:t>
            </a:r>
            <a:r>
              <a:rPr lang="en-US" dirty="0" smtClean="0"/>
              <a:t> is the answer clause </a:t>
            </a:r>
            <a:r>
              <a:rPr lang="en-US" i="1" dirty="0" smtClean="0"/>
              <a:t>yes </a:t>
            </a:r>
            <a:r>
              <a:rPr lang="en-US" i="1" dirty="0" smtClean="0">
                <a:ea typeface="Arial Unicode MS" pitchFamily="34" charset="-128"/>
                <a:cs typeface="Arial Unicode MS" pitchFamily="34" charset="-128"/>
              </a:rPr>
              <a:t>←</a:t>
            </a:r>
            <a:r>
              <a:rPr lang="en-US" dirty="0" smtClean="0"/>
              <a:t> </a:t>
            </a:r>
            <a:r>
              <a:rPr lang="en-US" i="1" dirty="0" smtClean="0"/>
              <a:t>q</a:t>
            </a:r>
            <a:r>
              <a:rPr lang="en-US" i="1" baseline="-25000" dirty="0" smtClean="0"/>
              <a:t>1</a:t>
            </a:r>
            <a:r>
              <a:rPr lang="en-US" i="1" dirty="0" smtClean="0"/>
              <a:t> </a:t>
            </a:r>
            <a:r>
              <a:rPr lang="en-US" i="1" dirty="0" smtClean="0">
                <a:ea typeface="Arial Unicode MS" pitchFamily="34" charset="-128"/>
                <a:cs typeface="Arial Unicode MS" pitchFamily="34" charset="-128"/>
              </a:rPr>
              <a:t>∧</a:t>
            </a:r>
            <a:r>
              <a:rPr lang="en-US" i="1" dirty="0" smtClean="0"/>
              <a:t> … </a:t>
            </a:r>
            <a:r>
              <a:rPr lang="en-US" i="1" dirty="0" smtClean="0">
                <a:ea typeface="Arial Unicode MS" pitchFamily="34" charset="-128"/>
                <a:cs typeface="Arial Unicode MS" pitchFamily="34" charset="-128"/>
              </a:rPr>
              <a:t>∧</a:t>
            </a:r>
            <a:r>
              <a:rPr lang="en-US" i="1" dirty="0" smtClean="0"/>
              <a:t> </a:t>
            </a:r>
            <a:r>
              <a:rPr lang="en-US" i="1" dirty="0" err="1" smtClean="0"/>
              <a:t>q</a:t>
            </a:r>
            <a:r>
              <a:rPr lang="en-US" i="1" baseline="-25000" dirty="0" err="1" smtClean="0"/>
              <a:t>k</a:t>
            </a:r>
            <a:r>
              <a:rPr lang="en-US" i="1" baseline="-25000" dirty="0" smtClean="0"/>
              <a:t> </a:t>
            </a:r>
          </a:p>
          <a:p>
            <a:pPr lvl="1" eaLnBrk="1" hangingPunct="1"/>
            <a:r>
              <a:rPr lang="en-US" i="1" dirty="0" err="1" smtClean="0"/>
              <a:t>γ</a:t>
            </a:r>
            <a:r>
              <a:rPr lang="en-US" i="1" baseline="-25000" dirty="0" err="1" smtClean="0"/>
              <a:t>i</a:t>
            </a:r>
            <a:r>
              <a:rPr lang="en-US" dirty="0" smtClean="0"/>
              <a:t> is obtained by </a:t>
            </a:r>
            <a:r>
              <a:rPr lang="en-US" dirty="0" smtClean="0">
                <a:solidFill>
                  <a:schemeClr val="accent2"/>
                </a:solidFill>
              </a:rPr>
              <a:t>resolving</a:t>
            </a:r>
            <a:r>
              <a:rPr lang="en-US" dirty="0" smtClean="0"/>
              <a:t> </a:t>
            </a:r>
            <a:r>
              <a:rPr lang="en-US" i="1" dirty="0" smtClean="0"/>
              <a:t>γ</a:t>
            </a:r>
            <a:r>
              <a:rPr lang="en-US" i="1" baseline="-25000" dirty="0" smtClean="0"/>
              <a:t>i-1</a:t>
            </a:r>
            <a:r>
              <a:rPr lang="en-US" dirty="0" smtClean="0"/>
              <a:t> with a clause in </a:t>
            </a:r>
            <a:r>
              <a:rPr lang="en-US" i="1" dirty="0" smtClean="0"/>
              <a:t>KB</a:t>
            </a:r>
            <a:r>
              <a:rPr lang="en-US" dirty="0" smtClean="0"/>
              <a:t>, and</a:t>
            </a:r>
          </a:p>
          <a:p>
            <a:pPr lvl="1" eaLnBrk="1" hangingPunct="1"/>
            <a:r>
              <a:rPr lang="en-US" i="1" dirty="0" err="1" smtClean="0"/>
              <a:t>γ</a:t>
            </a:r>
            <a:r>
              <a:rPr lang="en-US" i="1" baseline="-25000" dirty="0" err="1" smtClean="0"/>
              <a:t>n</a:t>
            </a:r>
            <a:r>
              <a:rPr lang="en-US" dirty="0" smtClean="0"/>
              <a:t> is an answer.</a:t>
            </a:r>
          </a:p>
          <a:p>
            <a:pPr lvl="1" eaLnBrk="1" hangingPunct="1"/>
            <a:endParaRPr lang="en-US" sz="1800" dirty="0" smtClean="0"/>
          </a:p>
        </p:txBody>
      </p:sp>
      <p:sp>
        <p:nvSpPr>
          <p:cNvPr id="576516" name="Rectangle 4"/>
          <p:cNvSpPr>
            <a:spLocks noChangeArrowheads="1"/>
          </p:cNvSpPr>
          <p:nvPr/>
        </p:nvSpPr>
        <p:spPr bwMode="auto">
          <a:xfrm>
            <a:off x="250825" y="4868863"/>
            <a:ext cx="8458200" cy="1512887"/>
          </a:xfrm>
          <a:prstGeom prst="rect">
            <a:avLst/>
          </a:prstGeom>
          <a:noFill/>
          <a:ln w="9525">
            <a:noFill/>
            <a:miter lim="800000"/>
            <a:headEnd/>
            <a:tailEnd/>
          </a:ln>
        </p:spPr>
        <p:txBody>
          <a:bodyPr/>
          <a:lstStyle/>
          <a:p>
            <a:pPr marL="342900" indent="-342900">
              <a:spcBef>
                <a:spcPct val="20000"/>
              </a:spcBef>
              <a:buFontTx/>
              <a:buChar char="•"/>
            </a:pPr>
            <a:r>
              <a:rPr lang="en-US" sz="2400">
                <a:latin typeface="Arial Unicode MS" pitchFamily="34" charset="-128"/>
              </a:rPr>
              <a:t>An </a:t>
            </a:r>
            <a:r>
              <a:rPr lang="en-US" sz="2400">
                <a:solidFill>
                  <a:schemeClr val="accent2"/>
                </a:solidFill>
                <a:latin typeface="Arial Unicode MS" pitchFamily="34" charset="-128"/>
              </a:rPr>
              <a:t>unsuccessful derivation…..</a:t>
            </a:r>
            <a:endParaRPr lang="en-US" sz="2400">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651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651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651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651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651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6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516" grpId="0"/>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pPr>
              <a:defRPr/>
            </a:pPr>
            <a:r>
              <a:rPr lang="en-US" smtClean="0"/>
              <a:t>CPSC 502, Lecture 6</a:t>
            </a:r>
            <a:endParaRPr lang="en-US"/>
          </a:p>
        </p:txBody>
      </p:sp>
      <p:sp>
        <p:nvSpPr>
          <p:cNvPr id="12" name="Slide Number Placeholder 5"/>
          <p:cNvSpPr>
            <a:spLocks noGrp="1"/>
          </p:cNvSpPr>
          <p:nvPr>
            <p:ph type="sldNum" sz="quarter" idx="12"/>
          </p:nvPr>
        </p:nvSpPr>
        <p:spPr/>
        <p:txBody>
          <a:bodyPr/>
          <a:lstStyle/>
          <a:p>
            <a:pPr>
              <a:defRPr/>
            </a:pPr>
            <a:r>
              <a:rPr lang="en-US"/>
              <a:t>Slide </a:t>
            </a:r>
            <a:fld id="{2F5712D3-2EEF-4781-8EEC-A301836C602E}" type="slidenum">
              <a:rPr lang="en-US"/>
              <a:pPr>
                <a:defRPr/>
              </a:pPr>
              <a:t>32</a:t>
            </a:fld>
            <a:endParaRPr lang="en-US"/>
          </a:p>
        </p:txBody>
      </p:sp>
      <p:sp>
        <p:nvSpPr>
          <p:cNvPr id="18448" name="Rectangle 2"/>
          <p:cNvSpPr>
            <a:spLocks noGrp="1" noChangeArrowheads="1"/>
          </p:cNvSpPr>
          <p:nvPr>
            <p:ph type="title"/>
          </p:nvPr>
        </p:nvSpPr>
        <p:spPr/>
        <p:txBody>
          <a:bodyPr/>
          <a:lstStyle/>
          <a:p>
            <a:pPr eaLnBrk="1" hangingPunct="1"/>
            <a:r>
              <a:rPr lang="en-US" smtClean="0"/>
              <a:t>Example: derivations</a:t>
            </a:r>
          </a:p>
        </p:txBody>
      </p:sp>
      <p:sp>
        <p:nvSpPr>
          <p:cNvPr id="18449" name="Rectangle 3"/>
          <p:cNvSpPr>
            <a:spLocks noGrp="1" noChangeArrowheads="1"/>
          </p:cNvSpPr>
          <p:nvPr>
            <p:ph type="body" idx="1"/>
          </p:nvPr>
        </p:nvSpPr>
        <p:spPr>
          <a:xfrm>
            <a:off x="250825" y="836613"/>
            <a:ext cx="8458200" cy="1223962"/>
          </a:xfrm>
        </p:spPr>
        <p:txBody>
          <a:bodyPr/>
          <a:lstStyle/>
          <a:p>
            <a:pPr eaLnBrk="1" hangingPunct="1">
              <a:lnSpc>
                <a:spcPct val="80000"/>
              </a:lnSpc>
            </a:pPr>
            <a:r>
              <a:rPr lang="en-US" sz="2400" i="1" smtClean="0"/>
              <a:t>a ← e ∧ f. 		a ←  b ∧ c.		b ← k ∧ f.	</a:t>
            </a:r>
          </a:p>
          <a:p>
            <a:pPr eaLnBrk="1" hangingPunct="1">
              <a:lnSpc>
                <a:spcPct val="80000"/>
              </a:lnSpc>
            </a:pPr>
            <a:r>
              <a:rPr lang="en-US" sz="2400" i="1" smtClean="0"/>
              <a:t>c ← e.			d ← k.		 	e</a:t>
            </a:r>
            <a:r>
              <a:rPr lang="en-US" sz="2400" smtClean="0"/>
              <a:t>. </a:t>
            </a:r>
          </a:p>
          <a:p>
            <a:pPr eaLnBrk="1" hangingPunct="1">
              <a:lnSpc>
                <a:spcPct val="80000"/>
              </a:lnSpc>
            </a:pPr>
            <a:r>
              <a:rPr lang="en-US" sz="2400" i="1" smtClean="0"/>
              <a:t>f ← j ∧ e.	 	f  ← c. 			j ← c.</a:t>
            </a:r>
          </a:p>
          <a:p>
            <a:pPr eaLnBrk="1" hangingPunct="1">
              <a:lnSpc>
                <a:spcPct val="80000"/>
              </a:lnSpc>
            </a:pPr>
            <a:endParaRPr lang="en-US" sz="2400" i="1" smtClean="0"/>
          </a:p>
          <a:p>
            <a:pPr eaLnBrk="1" hangingPunct="1">
              <a:lnSpc>
                <a:spcPct val="80000"/>
              </a:lnSpc>
            </a:pPr>
            <a:endParaRPr lang="en-US" sz="2400" i="1" smtClean="0"/>
          </a:p>
          <a:p>
            <a:pPr eaLnBrk="1" hangingPunct="1">
              <a:lnSpc>
                <a:spcPct val="80000"/>
              </a:lnSpc>
            </a:pPr>
            <a:r>
              <a:rPr lang="en-US" sz="2400" i="1" smtClean="0"/>
              <a:t>		             	</a:t>
            </a:r>
          </a:p>
          <a:p>
            <a:pPr eaLnBrk="1" hangingPunct="1">
              <a:lnSpc>
                <a:spcPct val="80000"/>
              </a:lnSpc>
            </a:pPr>
            <a:r>
              <a:rPr lang="en-US" sz="800" i="1" smtClean="0"/>
              <a:t>	 </a:t>
            </a:r>
          </a:p>
          <a:p>
            <a:pPr eaLnBrk="1" hangingPunct="1">
              <a:lnSpc>
                <a:spcPct val="80000"/>
              </a:lnSpc>
            </a:pPr>
            <a:r>
              <a:rPr lang="en-US" sz="800" i="1" smtClean="0"/>
              <a:t>	</a:t>
            </a:r>
          </a:p>
          <a:p>
            <a:pPr eaLnBrk="1" hangingPunct="1">
              <a:lnSpc>
                <a:spcPct val="80000"/>
              </a:lnSpc>
            </a:pPr>
            <a:r>
              <a:rPr lang="en-US" sz="800" i="1" smtClean="0"/>
              <a:t>	</a:t>
            </a:r>
          </a:p>
          <a:p>
            <a:pPr eaLnBrk="1" hangingPunct="1">
              <a:lnSpc>
                <a:spcPct val="80000"/>
              </a:lnSpc>
            </a:pPr>
            <a:r>
              <a:rPr lang="en-US" sz="800" i="1" smtClean="0"/>
              <a:t>	</a:t>
            </a:r>
          </a:p>
          <a:p>
            <a:pPr eaLnBrk="1" hangingPunct="1">
              <a:lnSpc>
                <a:spcPct val="80000"/>
              </a:lnSpc>
            </a:pPr>
            <a:r>
              <a:rPr lang="en-US" sz="800" i="1" smtClean="0"/>
              <a:t>    </a:t>
            </a:r>
          </a:p>
        </p:txBody>
      </p:sp>
      <p:sp>
        <p:nvSpPr>
          <p:cNvPr id="18450" name="Rectangle 4"/>
          <p:cNvSpPr>
            <a:spLocks noChangeArrowheads="1"/>
          </p:cNvSpPr>
          <p:nvPr/>
        </p:nvSpPr>
        <p:spPr bwMode="auto">
          <a:xfrm>
            <a:off x="250825" y="2133600"/>
            <a:ext cx="8655050" cy="2881313"/>
          </a:xfrm>
          <a:prstGeom prst="rect">
            <a:avLst/>
          </a:prstGeom>
          <a:noFill/>
          <a:ln w="9525">
            <a:noFill/>
            <a:miter lim="800000"/>
            <a:headEnd/>
            <a:tailEnd/>
          </a:ln>
        </p:spPr>
        <p:txBody>
          <a:bodyPr/>
          <a:lstStyle/>
          <a:p>
            <a:pPr marL="342900" indent="-342900">
              <a:lnSpc>
                <a:spcPct val="80000"/>
              </a:lnSpc>
              <a:spcBef>
                <a:spcPct val="20000"/>
              </a:spcBef>
            </a:pPr>
            <a:r>
              <a:rPr lang="en-US" sz="2400">
                <a:latin typeface="Arial Unicode MS" pitchFamily="34" charset="-128"/>
              </a:rPr>
              <a:t>Query: a </a:t>
            </a:r>
            <a:r>
              <a:rPr lang="en-US" sz="2400">
                <a:latin typeface="Courier New" pitchFamily="49" charset="0"/>
              </a:rPr>
              <a:t>(two ways)</a:t>
            </a:r>
          </a:p>
          <a:p>
            <a:pPr marL="342900" indent="-342900">
              <a:lnSpc>
                <a:spcPct val="80000"/>
              </a:lnSpc>
              <a:spcBef>
                <a:spcPct val="20000"/>
              </a:spcBef>
            </a:pPr>
            <a:endParaRPr lang="en-US" sz="2400" i="1">
              <a:latin typeface="Arial Unicode MS" pitchFamily="34" charset="-128"/>
            </a:endParaRPr>
          </a:p>
          <a:p>
            <a:pPr marL="342900" indent="-342900">
              <a:lnSpc>
                <a:spcPct val="80000"/>
              </a:lnSpc>
              <a:spcBef>
                <a:spcPct val="20000"/>
              </a:spcBef>
            </a:pPr>
            <a:endParaRPr lang="en-US" sz="2400" i="1">
              <a:latin typeface="Arial Unicode MS" pitchFamily="34" charset="-128"/>
            </a:endParaRPr>
          </a:p>
          <a:p>
            <a:pPr marL="342900" indent="-342900">
              <a:lnSpc>
                <a:spcPct val="80000"/>
              </a:lnSpc>
              <a:spcBef>
                <a:spcPct val="20000"/>
              </a:spcBef>
            </a:pPr>
            <a:r>
              <a:rPr lang="en-US" sz="2400" i="1">
                <a:latin typeface="Arial Unicode MS" pitchFamily="34" charset="-128"/>
              </a:rPr>
              <a:t>		             	</a:t>
            </a:r>
          </a:p>
          <a:p>
            <a:pPr marL="342900" indent="-342900">
              <a:lnSpc>
                <a:spcPct val="80000"/>
              </a:lnSpc>
              <a:spcBef>
                <a:spcPct val="20000"/>
              </a:spcBef>
            </a:pPr>
            <a:r>
              <a:rPr lang="en-US" sz="800" i="1">
                <a:latin typeface="Arial Unicode MS" pitchFamily="34" charset="-128"/>
              </a:rPr>
              <a:t>	 </a:t>
            </a:r>
          </a:p>
          <a:p>
            <a:pPr marL="342900" indent="-342900">
              <a:lnSpc>
                <a:spcPct val="80000"/>
              </a:lnSpc>
              <a:spcBef>
                <a:spcPct val="20000"/>
              </a:spcBef>
            </a:pPr>
            <a:r>
              <a:rPr lang="en-US" sz="800" i="1">
                <a:latin typeface="Arial Unicode MS" pitchFamily="34" charset="-128"/>
              </a:rPr>
              <a:t>	</a:t>
            </a:r>
          </a:p>
          <a:p>
            <a:pPr marL="342900" indent="-342900">
              <a:lnSpc>
                <a:spcPct val="80000"/>
              </a:lnSpc>
              <a:spcBef>
                <a:spcPct val="20000"/>
              </a:spcBef>
            </a:pPr>
            <a:r>
              <a:rPr lang="en-US" sz="800" i="1">
                <a:latin typeface="Arial Unicode MS" pitchFamily="34" charset="-128"/>
              </a:rPr>
              <a:t>	</a:t>
            </a:r>
          </a:p>
          <a:p>
            <a:pPr marL="342900" indent="-342900">
              <a:lnSpc>
                <a:spcPct val="80000"/>
              </a:lnSpc>
              <a:spcBef>
                <a:spcPct val="20000"/>
              </a:spcBef>
            </a:pPr>
            <a:r>
              <a:rPr lang="en-US" sz="800" i="1">
                <a:latin typeface="Arial Unicode MS" pitchFamily="34" charset="-128"/>
              </a:rPr>
              <a:t>	</a:t>
            </a:r>
          </a:p>
          <a:p>
            <a:pPr marL="342900" indent="-342900">
              <a:lnSpc>
                <a:spcPct val="80000"/>
              </a:lnSpc>
              <a:spcBef>
                <a:spcPct val="20000"/>
              </a:spcBef>
            </a:pPr>
            <a:r>
              <a:rPr lang="en-US" sz="800" i="1">
                <a:latin typeface="Arial Unicode MS" pitchFamily="34" charset="-128"/>
              </a:rPr>
              <a:t>    </a:t>
            </a:r>
          </a:p>
        </p:txBody>
      </p:sp>
      <p:sp>
        <p:nvSpPr>
          <p:cNvPr id="18451" name="Rectangle 5"/>
          <p:cNvSpPr>
            <a:spLocks noChangeArrowheads="1"/>
          </p:cNvSpPr>
          <p:nvPr/>
        </p:nvSpPr>
        <p:spPr bwMode="auto">
          <a:xfrm>
            <a:off x="488950" y="3976688"/>
            <a:ext cx="8655050" cy="2881312"/>
          </a:xfrm>
          <a:prstGeom prst="rect">
            <a:avLst/>
          </a:prstGeom>
          <a:noFill/>
          <a:ln w="9525">
            <a:noFill/>
            <a:miter lim="800000"/>
            <a:headEnd/>
            <a:tailEnd/>
          </a:ln>
        </p:spPr>
        <p:txBody>
          <a:bodyPr/>
          <a:lstStyle/>
          <a:p>
            <a:pPr marL="342900" indent="-342900">
              <a:lnSpc>
                <a:spcPct val="80000"/>
              </a:lnSpc>
              <a:spcBef>
                <a:spcPct val="20000"/>
              </a:spcBef>
            </a:pPr>
            <a:r>
              <a:rPr lang="en-US" sz="2400" i="1" baseline="-25000">
                <a:latin typeface="Arial Unicode MS" pitchFamily="34" charset="-128"/>
              </a:rPr>
              <a:t>			</a:t>
            </a:r>
            <a:endParaRPr lang="en-US" sz="2400" i="1">
              <a:latin typeface="Arial Unicode MS" pitchFamily="34" charset="-128"/>
            </a:endParaRPr>
          </a:p>
          <a:p>
            <a:pPr marL="342900" indent="-342900">
              <a:lnSpc>
                <a:spcPct val="80000"/>
              </a:lnSpc>
              <a:spcBef>
                <a:spcPct val="20000"/>
              </a:spcBef>
            </a:pPr>
            <a:endParaRPr lang="en-US" sz="2400" i="1">
              <a:latin typeface="Arial Unicode MS" pitchFamily="34" charset="-128"/>
            </a:endParaRPr>
          </a:p>
          <a:p>
            <a:pPr marL="342900" indent="-342900">
              <a:lnSpc>
                <a:spcPct val="80000"/>
              </a:lnSpc>
              <a:spcBef>
                <a:spcPct val="20000"/>
              </a:spcBef>
            </a:pPr>
            <a:r>
              <a:rPr lang="en-US" sz="2400" i="1">
                <a:latin typeface="Arial Unicode MS" pitchFamily="34" charset="-128"/>
              </a:rPr>
              <a:t>		             	</a:t>
            </a:r>
          </a:p>
          <a:p>
            <a:pPr marL="342900" indent="-342900">
              <a:lnSpc>
                <a:spcPct val="80000"/>
              </a:lnSpc>
              <a:spcBef>
                <a:spcPct val="20000"/>
              </a:spcBef>
            </a:pPr>
            <a:r>
              <a:rPr lang="en-US" sz="800" i="1">
                <a:latin typeface="Arial Unicode MS" pitchFamily="34" charset="-128"/>
              </a:rPr>
              <a:t>	 </a:t>
            </a:r>
          </a:p>
          <a:p>
            <a:pPr marL="342900" indent="-342900">
              <a:lnSpc>
                <a:spcPct val="80000"/>
              </a:lnSpc>
              <a:spcBef>
                <a:spcPct val="20000"/>
              </a:spcBef>
            </a:pPr>
            <a:r>
              <a:rPr lang="en-US" sz="800" i="1">
                <a:latin typeface="Arial Unicode MS" pitchFamily="34" charset="-128"/>
              </a:rPr>
              <a:t>	</a:t>
            </a:r>
          </a:p>
          <a:p>
            <a:pPr marL="342900" indent="-342900">
              <a:lnSpc>
                <a:spcPct val="80000"/>
              </a:lnSpc>
              <a:spcBef>
                <a:spcPct val="20000"/>
              </a:spcBef>
            </a:pPr>
            <a:r>
              <a:rPr lang="en-US" sz="800" i="1">
                <a:latin typeface="Arial Unicode MS" pitchFamily="34" charset="-128"/>
              </a:rPr>
              <a:t>	</a:t>
            </a:r>
          </a:p>
          <a:p>
            <a:pPr marL="342900" indent="-342900">
              <a:lnSpc>
                <a:spcPct val="80000"/>
              </a:lnSpc>
              <a:spcBef>
                <a:spcPct val="20000"/>
              </a:spcBef>
            </a:pPr>
            <a:r>
              <a:rPr lang="en-US" sz="800" i="1">
                <a:latin typeface="Arial Unicode MS" pitchFamily="34" charset="-128"/>
              </a:rPr>
              <a:t>	</a:t>
            </a:r>
          </a:p>
          <a:p>
            <a:pPr marL="342900" indent="-342900">
              <a:lnSpc>
                <a:spcPct val="80000"/>
              </a:lnSpc>
              <a:spcBef>
                <a:spcPct val="20000"/>
              </a:spcBef>
            </a:pPr>
            <a:r>
              <a:rPr lang="en-US" sz="800" i="1">
                <a:latin typeface="Arial Unicode MS" pitchFamily="34" charset="-128"/>
              </a:rPr>
              <a:t>    </a:t>
            </a:r>
          </a:p>
        </p:txBody>
      </p:sp>
      <p:sp>
        <p:nvSpPr>
          <p:cNvPr id="18452" name="Rectangle 6"/>
          <p:cNvSpPr>
            <a:spLocks noChangeArrowheads="1"/>
          </p:cNvSpPr>
          <p:nvPr/>
        </p:nvSpPr>
        <p:spPr bwMode="auto">
          <a:xfrm>
            <a:off x="250825" y="4221163"/>
            <a:ext cx="8027988" cy="1079500"/>
          </a:xfrm>
          <a:prstGeom prst="rect">
            <a:avLst/>
          </a:prstGeom>
          <a:noFill/>
          <a:ln w="9525">
            <a:noFill/>
            <a:miter lim="800000"/>
            <a:headEnd/>
            <a:tailEnd/>
          </a:ln>
        </p:spPr>
        <p:txBody>
          <a:bodyPr/>
          <a:lstStyle/>
          <a:p>
            <a:pPr marL="342900" indent="-342900">
              <a:lnSpc>
                <a:spcPct val="80000"/>
              </a:lnSpc>
              <a:spcBef>
                <a:spcPct val="20000"/>
              </a:spcBef>
            </a:pPr>
            <a:r>
              <a:rPr lang="en-US" sz="2400">
                <a:latin typeface="Arial Unicode MS" pitchFamily="34" charset="-128"/>
              </a:rPr>
              <a:t>Query: b   </a:t>
            </a:r>
            <a:r>
              <a:rPr lang="en-US" sz="2400">
                <a:latin typeface="Courier New" pitchFamily="49" charset="0"/>
              </a:rPr>
              <a:t>(</a:t>
            </a:r>
            <a:r>
              <a:rPr lang="en-US" sz="2400" i="1">
                <a:latin typeface="Courier New" pitchFamily="49" charset="0"/>
              </a:rPr>
              <a:t>k, f</a:t>
            </a:r>
            <a:r>
              <a:rPr lang="en-US" sz="2400">
                <a:latin typeface="Courier New" pitchFamily="49" charset="0"/>
              </a:rPr>
              <a:t> different order)</a:t>
            </a:r>
          </a:p>
          <a:p>
            <a:pPr marL="342900" indent="-342900">
              <a:lnSpc>
                <a:spcPct val="80000"/>
              </a:lnSpc>
              <a:spcBef>
                <a:spcPct val="20000"/>
              </a:spcBef>
            </a:pPr>
            <a:endParaRPr lang="en-US" sz="2400" i="1">
              <a:latin typeface="Arial Unicode MS" pitchFamily="34" charset="-128"/>
            </a:endParaRPr>
          </a:p>
          <a:p>
            <a:pPr marL="342900" indent="-342900">
              <a:lnSpc>
                <a:spcPct val="80000"/>
              </a:lnSpc>
              <a:spcBef>
                <a:spcPct val="20000"/>
              </a:spcBef>
            </a:pPr>
            <a:endParaRPr lang="en-US" sz="2400" i="1">
              <a:latin typeface="Arial Unicode MS" pitchFamily="34" charset="-128"/>
            </a:endParaRPr>
          </a:p>
          <a:p>
            <a:pPr marL="342900" indent="-342900">
              <a:lnSpc>
                <a:spcPct val="80000"/>
              </a:lnSpc>
              <a:spcBef>
                <a:spcPct val="20000"/>
              </a:spcBef>
            </a:pPr>
            <a:r>
              <a:rPr lang="en-US" sz="2400" i="1">
                <a:latin typeface="Arial Unicode MS" pitchFamily="34" charset="-128"/>
              </a:rPr>
              <a:t>		          </a:t>
            </a:r>
            <a:endParaRPr lang="en-US" sz="800" i="1">
              <a:latin typeface="Arial Unicode MS" pitchFamily="34" charset="-128"/>
            </a:endParaRPr>
          </a:p>
          <a:p>
            <a:pPr marL="342900" indent="-342900">
              <a:lnSpc>
                <a:spcPct val="80000"/>
              </a:lnSpc>
              <a:spcBef>
                <a:spcPct val="20000"/>
              </a:spcBef>
            </a:pPr>
            <a:r>
              <a:rPr lang="en-US" sz="800" i="1">
                <a:latin typeface="Arial Unicode MS" pitchFamily="34" charset="-128"/>
              </a:rPr>
              <a:t>	</a:t>
            </a:r>
          </a:p>
          <a:p>
            <a:pPr marL="342900" indent="-342900">
              <a:lnSpc>
                <a:spcPct val="80000"/>
              </a:lnSpc>
              <a:spcBef>
                <a:spcPct val="20000"/>
              </a:spcBef>
            </a:pPr>
            <a:r>
              <a:rPr lang="en-US" sz="800" i="1">
                <a:latin typeface="Arial Unicode MS" pitchFamily="34" charset="-128"/>
              </a:rPr>
              <a:t>    </a:t>
            </a:r>
          </a:p>
        </p:txBody>
      </p:sp>
      <p:sp>
        <p:nvSpPr>
          <p:cNvPr id="18453" name="Rectangle 7"/>
          <p:cNvSpPr>
            <a:spLocks noChangeArrowheads="1"/>
          </p:cNvSpPr>
          <p:nvPr/>
        </p:nvSpPr>
        <p:spPr bwMode="auto">
          <a:xfrm>
            <a:off x="395288" y="2636838"/>
            <a:ext cx="1800225" cy="360362"/>
          </a:xfrm>
          <a:prstGeom prst="rect">
            <a:avLst/>
          </a:prstGeom>
          <a:noFill/>
          <a:ln w="9525">
            <a:noFill/>
            <a:miter lim="800000"/>
            <a:headEnd/>
            <a:tailEnd/>
          </a:ln>
        </p:spPr>
        <p:txBody>
          <a:bodyPr/>
          <a:lstStyle/>
          <a:p>
            <a:pPr marL="342900" indent="-342900">
              <a:lnSpc>
                <a:spcPct val="80000"/>
              </a:lnSpc>
              <a:spcBef>
                <a:spcPct val="20000"/>
              </a:spcBef>
            </a:pPr>
            <a:r>
              <a:rPr lang="en-US" sz="2400" i="1">
                <a:latin typeface="Arial Unicode MS" pitchFamily="34" charset="-128"/>
              </a:rPr>
              <a:t>yes ←  a.</a:t>
            </a:r>
            <a:r>
              <a:rPr lang="en-US" sz="800" i="1">
                <a:latin typeface="Arial Unicode MS" pitchFamily="34" charset="-128"/>
              </a:rPr>
              <a:t>	</a:t>
            </a:r>
          </a:p>
          <a:p>
            <a:pPr marL="342900" indent="-342900">
              <a:lnSpc>
                <a:spcPct val="80000"/>
              </a:lnSpc>
              <a:spcBef>
                <a:spcPct val="20000"/>
              </a:spcBef>
            </a:pPr>
            <a:r>
              <a:rPr lang="en-US" sz="800" i="1">
                <a:latin typeface="Arial Unicode MS" pitchFamily="34" charset="-128"/>
              </a:rPr>
              <a:t>    </a:t>
            </a:r>
          </a:p>
        </p:txBody>
      </p:sp>
      <p:sp>
        <p:nvSpPr>
          <p:cNvPr id="18454" name="Rectangle 8"/>
          <p:cNvSpPr>
            <a:spLocks noChangeArrowheads="1"/>
          </p:cNvSpPr>
          <p:nvPr/>
        </p:nvSpPr>
        <p:spPr bwMode="auto">
          <a:xfrm>
            <a:off x="5867400" y="2565400"/>
            <a:ext cx="1800225" cy="360363"/>
          </a:xfrm>
          <a:prstGeom prst="rect">
            <a:avLst/>
          </a:prstGeom>
          <a:noFill/>
          <a:ln w="9525">
            <a:noFill/>
            <a:miter lim="800000"/>
            <a:headEnd/>
            <a:tailEnd/>
          </a:ln>
        </p:spPr>
        <p:txBody>
          <a:bodyPr/>
          <a:lstStyle/>
          <a:p>
            <a:pPr marL="342900" indent="-342900">
              <a:lnSpc>
                <a:spcPct val="80000"/>
              </a:lnSpc>
              <a:spcBef>
                <a:spcPct val="20000"/>
              </a:spcBef>
            </a:pPr>
            <a:r>
              <a:rPr lang="en-US" sz="2400" i="1">
                <a:latin typeface="Arial Unicode MS" pitchFamily="34" charset="-128"/>
              </a:rPr>
              <a:t>yes ←  a.</a:t>
            </a:r>
            <a:r>
              <a:rPr lang="en-US" sz="800" i="1">
                <a:latin typeface="Arial Unicode MS" pitchFamily="34" charset="-128"/>
              </a:rPr>
              <a:t>	</a:t>
            </a:r>
          </a:p>
          <a:p>
            <a:pPr marL="342900" indent="-342900">
              <a:lnSpc>
                <a:spcPct val="80000"/>
              </a:lnSpc>
              <a:spcBef>
                <a:spcPct val="20000"/>
              </a:spcBef>
            </a:pPr>
            <a:r>
              <a:rPr lang="en-US" sz="800" i="1">
                <a:latin typeface="Arial Unicode MS" pitchFamily="34" charset="-128"/>
              </a:rPr>
              <a:t>    </a:t>
            </a:r>
          </a:p>
        </p:txBody>
      </p:sp>
      <p:sp>
        <p:nvSpPr>
          <p:cNvPr id="18455" name="Rectangle 9"/>
          <p:cNvSpPr>
            <a:spLocks noChangeArrowheads="1"/>
          </p:cNvSpPr>
          <p:nvPr/>
        </p:nvSpPr>
        <p:spPr bwMode="auto">
          <a:xfrm>
            <a:off x="611188" y="4797425"/>
            <a:ext cx="1800225" cy="360363"/>
          </a:xfrm>
          <a:prstGeom prst="rect">
            <a:avLst/>
          </a:prstGeom>
          <a:noFill/>
          <a:ln w="9525">
            <a:noFill/>
            <a:miter lim="800000"/>
            <a:headEnd/>
            <a:tailEnd/>
          </a:ln>
        </p:spPr>
        <p:txBody>
          <a:bodyPr/>
          <a:lstStyle/>
          <a:p>
            <a:pPr marL="342900" indent="-342900">
              <a:lnSpc>
                <a:spcPct val="80000"/>
              </a:lnSpc>
              <a:spcBef>
                <a:spcPct val="20000"/>
              </a:spcBef>
            </a:pPr>
            <a:r>
              <a:rPr lang="en-US" sz="2400" i="1">
                <a:latin typeface="Arial Unicode MS" pitchFamily="34" charset="-128"/>
              </a:rPr>
              <a:t>yes ←  b.</a:t>
            </a:r>
            <a:r>
              <a:rPr lang="en-US" sz="800" i="1">
                <a:latin typeface="Arial Unicode MS" pitchFamily="34" charset="-128"/>
              </a:rPr>
              <a:t>	</a:t>
            </a:r>
          </a:p>
          <a:p>
            <a:pPr marL="342900" indent="-342900">
              <a:lnSpc>
                <a:spcPct val="80000"/>
              </a:lnSpc>
              <a:spcBef>
                <a:spcPct val="20000"/>
              </a:spcBef>
            </a:pPr>
            <a:r>
              <a:rPr lang="en-US" sz="800" i="1">
                <a:latin typeface="Arial Unicode MS" pitchFamily="34" charset="-128"/>
              </a:rPr>
              <a:t>    </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502, Lecture 6</a:t>
            </a:r>
            <a:endParaRPr lang="en-US"/>
          </a:p>
        </p:txBody>
      </p:sp>
      <p:sp>
        <p:nvSpPr>
          <p:cNvPr id="7" name="Slide Number Placeholder 5"/>
          <p:cNvSpPr>
            <a:spLocks noGrp="1"/>
          </p:cNvSpPr>
          <p:nvPr>
            <p:ph type="sldNum" sz="quarter" idx="12"/>
          </p:nvPr>
        </p:nvSpPr>
        <p:spPr/>
        <p:txBody>
          <a:bodyPr/>
          <a:lstStyle/>
          <a:p>
            <a:pPr>
              <a:defRPr/>
            </a:pPr>
            <a:r>
              <a:rPr lang="en-US"/>
              <a:t>Slide </a:t>
            </a:r>
            <a:fld id="{77BFBA88-91C2-44E5-840D-E39A505D323F}" type="slidenum">
              <a:rPr lang="en-US"/>
              <a:pPr>
                <a:defRPr/>
              </a:pPr>
              <a:t>33</a:t>
            </a:fld>
            <a:endParaRPr lang="en-US"/>
          </a:p>
        </p:txBody>
      </p:sp>
      <p:sp>
        <p:nvSpPr>
          <p:cNvPr id="4123" name="Rectangle 3"/>
          <p:cNvSpPr>
            <a:spLocks noGrp="1" noChangeArrowheads="1"/>
          </p:cNvSpPr>
          <p:nvPr>
            <p:ph type="body" idx="1"/>
          </p:nvPr>
        </p:nvSpPr>
        <p:spPr>
          <a:xfrm>
            <a:off x="357188" y="571500"/>
            <a:ext cx="8458200" cy="1163638"/>
          </a:xfrm>
        </p:spPr>
        <p:txBody>
          <a:bodyPr/>
          <a:lstStyle/>
          <a:p>
            <a:pPr eaLnBrk="1" hangingPunct="1">
              <a:buFontTx/>
              <a:buChar char="•"/>
            </a:pPr>
            <a:r>
              <a:rPr lang="en-US" b="1" smtClean="0"/>
              <a:t>Successful Derivation</a:t>
            </a:r>
            <a:r>
              <a:rPr lang="en-US" sz="2400" smtClean="0"/>
              <a:t>: When by applying the inference rule you obtain the answer clause </a:t>
            </a:r>
            <a:r>
              <a:rPr lang="en-US" sz="2400" i="1" smtClean="0"/>
              <a:t>yes </a:t>
            </a:r>
            <a:r>
              <a:rPr lang="en-US" sz="2400" i="1" smtClean="0">
                <a:ea typeface="Arial Unicode MS" pitchFamily="34" charset="-128"/>
                <a:cs typeface="Arial Unicode MS" pitchFamily="34" charset="-128"/>
              </a:rPr>
              <a:t>←</a:t>
            </a:r>
            <a:r>
              <a:rPr lang="en-US" sz="2400" i="1" smtClean="0"/>
              <a:t> </a:t>
            </a:r>
            <a:r>
              <a:rPr lang="en-US" sz="2400" smtClean="0"/>
              <a:t>.</a:t>
            </a:r>
          </a:p>
          <a:p>
            <a:pPr eaLnBrk="1" hangingPunct="1">
              <a:buFontTx/>
              <a:buChar char="•"/>
            </a:pPr>
            <a:endParaRPr lang="en-US" sz="2400" smtClean="0"/>
          </a:p>
          <a:p>
            <a:pPr lvl="1" eaLnBrk="1" hangingPunct="1"/>
            <a:endParaRPr lang="en-US" sz="1800" smtClean="0"/>
          </a:p>
        </p:txBody>
      </p:sp>
      <p:sp>
        <p:nvSpPr>
          <p:cNvPr id="4124" name="Rectangle 4"/>
          <p:cNvSpPr>
            <a:spLocks noChangeArrowheads="1"/>
          </p:cNvSpPr>
          <p:nvPr/>
        </p:nvSpPr>
        <p:spPr bwMode="auto">
          <a:xfrm>
            <a:off x="214313" y="3513138"/>
            <a:ext cx="8655050" cy="2881312"/>
          </a:xfrm>
          <a:prstGeom prst="rect">
            <a:avLst/>
          </a:prstGeom>
          <a:noFill/>
          <a:ln w="9525">
            <a:noFill/>
            <a:miter lim="800000"/>
            <a:headEnd/>
            <a:tailEnd/>
          </a:ln>
        </p:spPr>
        <p:txBody>
          <a:bodyPr/>
          <a:lstStyle/>
          <a:p>
            <a:pPr marL="342900" indent="-342900">
              <a:lnSpc>
                <a:spcPct val="80000"/>
              </a:lnSpc>
              <a:spcBef>
                <a:spcPct val="20000"/>
              </a:spcBef>
            </a:pPr>
            <a:r>
              <a:rPr lang="en-US" sz="2400">
                <a:latin typeface="Arial Unicode MS" pitchFamily="34" charset="-128"/>
              </a:rPr>
              <a:t>Query: a </a:t>
            </a:r>
            <a:r>
              <a:rPr lang="en-US" sz="2400">
                <a:latin typeface="Courier New" pitchFamily="49" charset="0"/>
              </a:rPr>
              <a:t>(two ways)</a:t>
            </a:r>
          </a:p>
          <a:p>
            <a:pPr marL="342900" indent="-342900">
              <a:lnSpc>
                <a:spcPct val="80000"/>
              </a:lnSpc>
              <a:spcBef>
                <a:spcPct val="20000"/>
              </a:spcBef>
            </a:pPr>
            <a:endParaRPr lang="en-US" sz="2400" i="1">
              <a:latin typeface="Arial Unicode MS" pitchFamily="34" charset="-128"/>
            </a:endParaRPr>
          </a:p>
          <a:p>
            <a:pPr marL="342900" indent="-342900">
              <a:lnSpc>
                <a:spcPct val="80000"/>
              </a:lnSpc>
              <a:spcBef>
                <a:spcPct val="20000"/>
              </a:spcBef>
            </a:pPr>
            <a:endParaRPr lang="en-US" sz="2400" i="1">
              <a:latin typeface="Arial Unicode MS" pitchFamily="34" charset="-128"/>
            </a:endParaRPr>
          </a:p>
          <a:p>
            <a:pPr marL="342900" indent="-342900">
              <a:lnSpc>
                <a:spcPct val="80000"/>
              </a:lnSpc>
              <a:spcBef>
                <a:spcPct val="20000"/>
              </a:spcBef>
            </a:pPr>
            <a:r>
              <a:rPr lang="en-US" sz="2400" i="1">
                <a:latin typeface="Arial Unicode MS" pitchFamily="34" charset="-128"/>
              </a:rPr>
              <a:t>		             	</a:t>
            </a:r>
          </a:p>
          <a:p>
            <a:pPr marL="342900" indent="-342900">
              <a:lnSpc>
                <a:spcPct val="80000"/>
              </a:lnSpc>
              <a:spcBef>
                <a:spcPct val="20000"/>
              </a:spcBef>
            </a:pPr>
            <a:r>
              <a:rPr lang="en-US" sz="800" i="1">
                <a:latin typeface="Arial Unicode MS" pitchFamily="34" charset="-128"/>
              </a:rPr>
              <a:t>	 </a:t>
            </a:r>
          </a:p>
          <a:p>
            <a:pPr marL="342900" indent="-342900">
              <a:lnSpc>
                <a:spcPct val="80000"/>
              </a:lnSpc>
              <a:spcBef>
                <a:spcPct val="20000"/>
              </a:spcBef>
            </a:pPr>
            <a:r>
              <a:rPr lang="en-US" sz="800" i="1">
                <a:latin typeface="Arial Unicode MS" pitchFamily="34" charset="-128"/>
              </a:rPr>
              <a:t>	</a:t>
            </a:r>
          </a:p>
          <a:p>
            <a:pPr marL="342900" indent="-342900">
              <a:lnSpc>
                <a:spcPct val="80000"/>
              </a:lnSpc>
              <a:spcBef>
                <a:spcPct val="20000"/>
              </a:spcBef>
            </a:pPr>
            <a:r>
              <a:rPr lang="en-US" sz="800" i="1">
                <a:latin typeface="Arial Unicode MS" pitchFamily="34" charset="-128"/>
              </a:rPr>
              <a:t>	</a:t>
            </a:r>
          </a:p>
          <a:p>
            <a:pPr marL="342900" indent="-342900">
              <a:lnSpc>
                <a:spcPct val="80000"/>
              </a:lnSpc>
              <a:spcBef>
                <a:spcPct val="20000"/>
              </a:spcBef>
            </a:pPr>
            <a:r>
              <a:rPr lang="en-US" sz="800" i="1">
                <a:latin typeface="Arial Unicode MS" pitchFamily="34" charset="-128"/>
              </a:rPr>
              <a:t>	</a:t>
            </a:r>
          </a:p>
          <a:p>
            <a:pPr marL="342900" indent="-342900">
              <a:lnSpc>
                <a:spcPct val="80000"/>
              </a:lnSpc>
              <a:spcBef>
                <a:spcPct val="20000"/>
              </a:spcBef>
            </a:pPr>
            <a:r>
              <a:rPr lang="en-US" sz="800" i="1">
                <a:latin typeface="Arial Unicode MS" pitchFamily="34" charset="-128"/>
              </a:rPr>
              <a:t>    </a:t>
            </a:r>
          </a:p>
        </p:txBody>
      </p:sp>
      <p:sp>
        <p:nvSpPr>
          <p:cNvPr id="4125" name="Rectangle 7"/>
          <p:cNvSpPr>
            <a:spLocks noChangeArrowheads="1"/>
          </p:cNvSpPr>
          <p:nvPr/>
        </p:nvSpPr>
        <p:spPr bwMode="auto">
          <a:xfrm>
            <a:off x="863600" y="4017963"/>
            <a:ext cx="1800225" cy="360362"/>
          </a:xfrm>
          <a:prstGeom prst="rect">
            <a:avLst/>
          </a:prstGeom>
          <a:noFill/>
          <a:ln w="9525">
            <a:noFill/>
            <a:miter lim="800000"/>
            <a:headEnd/>
            <a:tailEnd/>
          </a:ln>
        </p:spPr>
        <p:txBody>
          <a:bodyPr/>
          <a:lstStyle/>
          <a:p>
            <a:pPr marL="342900" indent="-342900">
              <a:lnSpc>
                <a:spcPct val="80000"/>
              </a:lnSpc>
              <a:spcBef>
                <a:spcPct val="20000"/>
              </a:spcBef>
            </a:pPr>
            <a:r>
              <a:rPr lang="en-US" sz="2400" i="1">
                <a:latin typeface="Arial Unicode MS" pitchFamily="34" charset="-128"/>
              </a:rPr>
              <a:t>yes ←  a.</a:t>
            </a:r>
            <a:r>
              <a:rPr lang="en-US" sz="800" i="1">
                <a:latin typeface="Arial Unicode MS" pitchFamily="34" charset="-128"/>
              </a:rPr>
              <a:t>	</a:t>
            </a:r>
          </a:p>
          <a:p>
            <a:pPr marL="342900" indent="-342900">
              <a:lnSpc>
                <a:spcPct val="80000"/>
              </a:lnSpc>
              <a:spcBef>
                <a:spcPct val="20000"/>
              </a:spcBef>
            </a:pPr>
            <a:r>
              <a:rPr lang="en-US" sz="800" i="1">
                <a:latin typeface="Arial Unicode MS" pitchFamily="34" charset="-128"/>
              </a:rPr>
              <a:t>    </a:t>
            </a:r>
          </a:p>
        </p:txBody>
      </p:sp>
      <p:sp>
        <p:nvSpPr>
          <p:cNvPr id="4126" name="Rectangle 8"/>
          <p:cNvSpPr>
            <a:spLocks noChangeArrowheads="1"/>
          </p:cNvSpPr>
          <p:nvPr/>
        </p:nvSpPr>
        <p:spPr bwMode="auto">
          <a:xfrm>
            <a:off x="5688013" y="4017963"/>
            <a:ext cx="1800225" cy="360362"/>
          </a:xfrm>
          <a:prstGeom prst="rect">
            <a:avLst/>
          </a:prstGeom>
          <a:noFill/>
          <a:ln w="9525">
            <a:noFill/>
            <a:miter lim="800000"/>
            <a:headEnd/>
            <a:tailEnd/>
          </a:ln>
        </p:spPr>
        <p:txBody>
          <a:bodyPr/>
          <a:lstStyle/>
          <a:p>
            <a:pPr marL="342900" indent="-342900">
              <a:lnSpc>
                <a:spcPct val="80000"/>
              </a:lnSpc>
              <a:spcBef>
                <a:spcPct val="20000"/>
              </a:spcBef>
            </a:pPr>
            <a:r>
              <a:rPr lang="en-US" sz="2400" i="1">
                <a:latin typeface="Arial Unicode MS" pitchFamily="34" charset="-128"/>
              </a:rPr>
              <a:t>yes ←  a.</a:t>
            </a:r>
            <a:r>
              <a:rPr lang="en-US" sz="800" i="1">
                <a:latin typeface="Arial Unicode MS" pitchFamily="34" charset="-128"/>
              </a:rPr>
              <a:t>	</a:t>
            </a:r>
          </a:p>
          <a:p>
            <a:pPr marL="342900" indent="-342900">
              <a:lnSpc>
                <a:spcPct val="80000"/>
              </a:lnSpc>
              <a:spcBef>
                <a:spcPct val="20000"/>
              </a:spcBef>
            </a:pPr>
            <a:r>
              <a:rPr lang="en-US" sz="800" i="1">
                <a:latin typeface="Arial Unicode MS" pitchFamily="34" charset="-128"/>
              </a:rPr>
              <a:t>    </a:t>
            </a:r>
          </a:p>
        </p:txBody>
      </p:sp>
      <p:sp>
        <p:nvSpPr>
          <p:cNvPr id="12" name="Rectangle 3"/>
          <p:cNvSpPr txBox="1">
            <a:spLocks noChangeArrowheads="1"/>
          </p:cNvSpPr>
          <p:nvPr/>
        </p:nvSpPr>
        <p:spPr bwMode="auto">
          <a:xfrm>
            <a:off x="285750" y="1928813"/>
            <a:ext cx="8458200" cy="1223962"/>
          </a:xfrm>
          <a:prstGeom prst="rect">
            <a:avLst/>
          </a:prstGeom>
          <a:noFill/>
          <a:ln w="9525">
            <a:noFill/>
            <a:miter lim="800000"/>
            <a:headEnd/>
            <a:tailEnd/>
          </a:ln>
          <a:effectLst/>
        </p:spPr>
        <p:txBody>
          <a:bodyPr/>
          <a:lstStyle/>
          <a:p>
            <a:pPr marL="342900" indent="-342900">
              <a:lnSpc>
                <a:spcPct val="80000"/>
              </a:lnSpc>
              <a:spcBef>
                <a:spcPct val="20000"/>
              </a:spcBef>
              <a:defRPr/>
            </a:pPr>
            <a:r>
              <a:rPr lang="en-US" sz="2400" i="1" kern="0" dirty="0">
                <a:latin typeface="+mn-lt"/>
              </a:rPr>
              <a:t>a ← e ∧ f. 		a ←  b ∧ c.		b ← k ∧ f.	</a:t>
            </a:r>
          </a:p>
          <a:p>
            <a:pPr marL="342900" indent="-342900">
              <a:lnSpc>
                <a:spcPct val="80000"/>
              </a:lnSpc>
              <a:spcBef>
                <a:spcPct val="20000"/>
              </a:spcBef>
              <a:defRPr/>
            </a:pPr>
            <a:r>
              <a:rPr lang="en-US" sz="2400" i="1" kern="0" dirty="0">
                <a:latin typeface="+mn-lt"/>
              </a:rPr>
              <a:t>c ← e.			d ← k.		 	e</a:t>
            </a:r>
            <a:r>
              <a:rPr lang="en-US" sz="2400" kern="0" dirty="0">
                <a:latin typeface="+mn-lt"/>
              </a:rPr>
              <a:t>. </a:t>
            </a:r>
          </a:p>
          <a:p>
            <a:pPr marL="342900" indent="-342900">
              <a:lnSpc>
                <a:spcPct val="80000"/>
              </a:lnSpc>
              <a:spcBef>
                <a:spcPct val="20000"/>
              </a:spcBef>
              <a:defRPr/>
            </a:pPr>
            <a:r>
              <a:rPr lang="en-US" sz="2400" i="1" kern="0" dirty="0">
                <a:latin typeface="+mn-lt"/>
              </a:rPr>
              <a:t>f ← j ∧ e.	 	f  ← c. 			j ← c.</a:t>
            </a:r>
          </a:p>
          <a:p>
            <a:pPr marL="342900" indent="-342900">
              <a:lnSpc>
                <a:spcPct val="80000"/>
              </a:lnSpc>
              <a:spcBef>
                <a:spcPct val="20000"/>
              </a:spcBef>
              <a:defRPr/>
            </a:pPr>
            <a:endParaRPr lang="en-US" sz="2400" i="1" kern="0" dirty="0">
              <a:latin typeface="+mn-lt"/>
            </a:endParaRPr>
          </a:p>
          <a:p>
            <a:pPr marL="342900" indent="-342900">
              <a:lnSpc>
                <a:spcPct val="80000"/>
              </a:lnSpc>
              <a:spcBef>
                <a:spcPct val="20000"/>
              </a:spcBef>
              <a:defRPr/>
            </a:pPr>
            <a:endParaRPr lang="en-US" sz="2400" i="1" kern="0" dirty="0">
              <a:latin typeface="+mn-lt"/>
            </a:endParaRPr>
          </a:p>
          <a:p>
            <a:pPr marL="342900" indent="-342900">
              <a:lnSpc>
                <a:spcPct val="80000"/>
              </a:lnSpc>
              <a:spcBef>
                <a:spcPct val="20000"/>
              </a:spcBef>
              <a:defRPr/>
            </a:pPr>
            <a:r>
              <a:rPr lang="en-US" sz="2400" i="1" kern="0" dirty="0">
                <a:latin typeface="+mn-lt"/>
              </a:rPr>
              <a:t>		             	</a:t>
            </a:r>
          </a:p>
          <a:p>
            <a:pPr marL="342900" indent="-342900">
              <a:lnSpc>
                <a:spcPct val="80000"/>
              </a:lnSpc>
              <a:spcBef>
                <a:spcPct val="20000"/>
              </a:spcBef>
              <a:defRPr/>
            </a:pPr>
            <a:r>
              <a:rPr lang="en-US" sz="800" i="1" kern="0" dirty="0">
                <a:latin typeface="+mn-lt"/>
              </a:rPr>
              <a:t>	 </a:t>
            </a:r>
          </a:p>
          <a:p>
            <a:pPr marL="342900" indent="-342900">
              <a:lnSpc>
                <a:spcPct val="80000"/>
              </a:lnSpc>
              <a:spcBef>
                <a:spcPct val="20000"/>
              </a:spcBef>
              <a:defRPr/>
            </a:pPr>
            <a:r>
              <a:rPr lang="en-US" sz="800" i="1" kern="0" dirty="0">
                <a:latin typeface="+mn-lt"/>
              </a:rPr>
              <a:t>	</a:t>
            </a:r>
          </a:p>
          <a:p>
            <a:pPr marL="342900" indent="-342900">
              <a:lnSpc>
                <a:spcPct val="80000"/>
              </a:lnSpc>
              <a:spcBef>
                <a:spcPct val="20000"/>
              </a:spcBef>
              <a:defRPr/>
            </a:pPr>
            <a:r>
              <a:rPr lang="en-US" sz="800" i="1" kern="0" dirty="0">
                <a:latin typeface="+mn-lt"/>
              </a:rPr>
              <a:t>	</a:t>
            </a:r>
          </a:p>
          <a:p>
            <a:pPr marL="342900" indent="-342900">
              <a:lnSpc>
                <a:spcPct val="80000"/>
              </a:lnSpc>
              <a:spcBef>
                <a:spcPct val="20000"/>
              </a:spcBef>
              <a:defRPr/>
            </a:pPr>
            <a:r>
              <a:rPr lang="en-US" sz="800" i="1" kern="0" dirty="0">
                <a:latin typeface="+mn-lt"/>
              </a:rPr>
              <a:t>	</a:t>
            </a:r>
          </a:p>
          <a:p>
            <a:pPr marL="342900" indent="-342900">
              <a:lnSpc>
                <a:spcPct val="80000"/>
              </a:lnSpc>
              <a:spcBef>
                <a:spcPct val="20000"/>
              </a:spcBef>
              <a:defRPr/>
            </a:pPr>
            <a:r>
              <a:rPr lang="en-US" sz="800" i="1" kern="0" dirty="0">
                <a:latin typeface="+mn-lt"/>
              </a:rPr>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pPr>
              <a:defRPr/>
            </a:pPr>
            <a:r>
              <a:rPr lang="en-US" smtClean="0"/>
              <a:t>CPSC 502, Lecture 6</a:t>
            </a:r>
            <a:endParaRPr lang="en-US"/>
          </a:p>
        </p:txBody>
      </p:sp>
      <p:sp>
        <p:nvSpPr>
          <p:cNvPr id="11" name="Slide Number Placeholder 5"/>
          <p:cNvSpPr>
            <a:spLocks noGrp="1"/>
          </p:cNvSpPr>
          <p:nvPr>
            <p:ph type="sldNum" sz="quarter" idx="12"/>
          </p:nvPr>
        </p:nvSpPr>
        <p:spPr/>
        <p:txBody>
          <a:bodyPr/>
          <a:lstStyle/>
          <a:p>
            <a:pPr>
              <a:defRPr/>
            </a:pPr>
            <a:r>
              <a:rPr lang="en-US"/>
              <a:t>Slide </a:t>
            </a:r>
            <a:fld id="{E7F16BAD-68F4-47A1-ACA6-1045DDE10A56}" type="slidenum">
              <a:rPr lang="en-US"/>
              <a:pPr>
                <a:defRPr/>
              </a:pPr>
              <a:t>34</a:t>
            </a:fld>
            <a:endParaRPr lang="en-US"/>
          </a:p>
        </p:txBody>
      </p:sp>
      <p:sp>
        <p:nvSpPr>
          <p:cNvPr id="6172" name="Rectangle 2"/>
          <p:cNvSpPr>
            <a:spLocks noGrp="1" noChangeArrowheads="1"/>
          </p:cNvSpPr>
          <p:nvPr>
            <p:ph type="title"/>
          </p:nvPr>
        </p:nvSpPr>
        <p:spPr>
          <a:xfrm>
            <a:off x="323850" y="0"/>
            <a:ext cx="8534400" cy="685800"/>
          </a:xfrm>
        </p:spPr>
        <p:txBody>
          <a:bodyPr/>
          <a:lstStyle/>
          <a:p>
            <a:pPr eaLnBrk="1" hangingPunct="1"/>
            <a:r>
              <a:rPr lang="en-US" b="0" smtClean="0"/>
              <a:t>Search Graph</a:t>
            </a:r>
          </a:p>
        </p:txBody>
      </p:sp>
      <p:sp>
        <p:nvSpPr>
          <p:cNvPr id="6173" name="Rectangle 3"/>
          <p:cNvSpPr>
            <a:spLocks noGrp="1" noChangeArrowheads="1"/>
          </p:cNvSpPr>
          <p:nvPr>
            <p:ph type="body" idx="1"/>
          </p:nvPr>
        </p:nvSpPr>
        <p:spPr>
          <a:xfrm>
            <a:off x="250825" y="1989138"/>
            <a:ext cx="4032250" cy="2663825"/>
          </a:xfrm>
        </p:spPr>
        <p:txBody>
          <a:bodyPr/>
          <a:lstStyle/>
          <a:p>
            <a:pPr eaLnBrk="1" hangingPunct="1">
              <a:lnSpc>
                <a:spcPct val="80000"/>
              </a:lnSpc>
            </a:pPr>
            <a:r>
              <a:rPr lang="en-US" sz="2000" i="1" smtClean="0"/>
              <a:t>     </a:t>
            </a:r>
            <a:r>
              <a:rPr lang="en-US" sz="2400" i="1" smtClean="0"/>
              <a:t>a ←  b ∧ c. 		a ←  g.</a:t>
            </a:r>
          </a:p>
          <a:p>
            <a:pPr eaLnBrk="1" hangingPunct="1">
              <a:lnSpc>
                <a:spcPct val="80000"/>
              </a:lnSpc>
            </a:pPr>
            <a:r>
              <a:rPr lang="en-US" sz="2400" i="1" smtClean="0"/>
              <a:t>	a ← h.		b ← j.</a:t>
            </a:r>
          </a:p>
          <a:p>
            <a:pPr eaLnBrk="1" hangingPunct="1">
              <a:lnSpc>
                <a:spcPct val="80000"/>
              </a:lnSpc>
            </a:pPr>
            <a:r>
              <a:rPr lang="en-US" sz="2400" i="1" smtClean="0"/>
              <a:t>	b ← k.  	 	d ← m.</a:t>
            </a:r>
          </a:p>
          <a:p>
            <a:pPr eaLnBrk="1" hangingPunct="1">
              <a:lnSpc>
                <a:spcPct val="80000"/>
              </a:lnSpc>
            </a:pPr>
            <a:r>
              <a:rPr lang="en-US" sz="2400" i="1" smtClean="0"/>
              <a:t>	d ← p. 		f ← m. 	</a:t>
            </a:r>
          </a:p>
          <a:p>
            <a:pPr eaLnBrk="1" hangingPunct="1">
              <a:lnSpc>
                <a:spcPct val="80000"/>
              </a:lnSpc>
            </a:pPr>
            <a:r>
              <a:rPr lang="en-US" sz="2400" i="1" smtClean="0"/>
              <a:t>    f ← p. 		g ← m.	</a:t>
            </a:r>
          </a:p>
          <a:p>
            <a:pPr eaLnBrk="1" hangingPunct="1">
              <a:lnSpc>
                <a:spcPct val="80000"/>
              </a:lnSpc>
            </a:pPr>
            <a:r>
              <a:rPr lang="en-US" sz="2400" i="1" smtClean="0"/>
              <a:t>	g ← f. 		k ← m. h ← m. 		p.</a:t>
            </a:r>
          </a:p>
          <a:p>
            <a:pPr eaLnBrk="1" hangingPunct="1">
              <a:lnSpc>
                <a:spcPct val="80000"/>
              </a:lnSpc>
            </a:pPr>
            <a:r>
              <a:rPr lang="en-US" sz="2400" i="1" smtClean="0"/>
              <a:t>	</a:t>
            </a:r>
          </a:p>
          <a:p>
            <a:pPr eaLnBrk="1" hangingPunct="1">
              <a:lnSpc>
                <a:spcPct val="80000"/>
              </a:lnSpc>
            </a:pPr>
            <a:r>
              <a:rPr lang="en-US" sz="2400" i="1" smtClean="0"/>
              <a:t>    </a:t>
            </a:r>
          </a:p>
        </p:txBody>
      </p:sp>
      <p:sp>
        <p:nvSpPr>
          <p:cNvPr id="6174" name="Rectangle 4"/>
          <p:cNvSpPr>
            <a:spLocks noChangeArrowheads="1"/>
          </p:cNvSpPr>
          <p:nvPr/>
        </p:nvSpPr>
        <p:spPr bwMode="auto">
          <a:xfrm>
            <a:off x="4356100" y="1125538"/>
            <a:ext cx="4483100" cy="4967287"/>
          </a:xfrm>
          <a:prstGeom prst="rect">
            <a:avLst/>
          </a:prstGeom>
          <a:noFill/>
          <a:ln w="9525">
            <a:noFill/>
            <a:miter lim="800000"/>
            <a:headEnd/>
            <a:tailEnd/>
          </a:ln>
        </p:spPr>
        <p:txBody>
          <a:bodyPr/>
          <a:lstStyle/>
          <a:p>
            <a:pPr marL="342900" indent="-342900">
              <a:spcBef>
                <a:spcPct val="20000"/>
              </a:spcBef>
            </a:pPr>
            <a:r>
              <a:rPr lang="en-US" sz="2400" i="1">
                <a:latin typeface="Arial Unicode MS" pitchFamily="34" charset="-128"/>
              </a:rPr>
              <a:t>			                </a:t>
            </a:r>
          </a:p>
          <a:p>
            <a:pPr marL="342900" indent="-342900">
              <a:spcBef>
                <a:spcPct val="20000"/>
              </a:spcBef>
            </a:pPr>
            <a:endParaRPr lang="en-US" sz="2400" i="1">
              <a:latin typeface="Arial Unicode MS" pitchFamily="34" charset="-128"/>
            </a:endParaRPr>
          </a:p>
          <a:p>
            <a:pPr marL="342900" indent="-342900">
              <a:spcBef>
                <a:spcPct val="20000"/>
              </a:spcBef>
            </a:pPr>
            <a:r>
              <a:rPr lang="en-US" sz="2400" i="1">
                <a:latin typeface="Arial Unicode MS" pitchFamily="34" charset="-128"/>
              </a:rPr>
              <a:t>                                      </a:t>
            </a:r>
            <a:endParaRPr lang="en-US" sz="2400">
              <a:latin typeface="Arial Unicode MS" pitchFamily="34" charset="-128"/>
            </a:endParaRPr>
          </a:p>
          <a:p>
            <a:pPr marL="342900" indent="-342900">
              <a:spcBef>
                <a:spcPct val="20000"/>
              </a:spcBef>
            </a:pPr>
            <a:r>
              <a:rPr lang="en-US" sz="2400" i="1">
                <a:latin typeface="Arial Unicode MS" pitchFamily="34" charset="-128"/>
              </a:rPr>
              <a:t>	</a:t>
            </a:r>
          </a:p>
        </p:txBody>
      </p:sp>
      <p:pic>
        <p:nvPicPr>
          <p:cNvPr id="6175" name="Picture 5"/>
          <p:cNvPicPr>
            <a:picLocks noChangeAspect="1" noChangeArrowheads="1"/>
          </p:cNvPicPr>
          <p:nvPr/>
        </p:nvPicPr>
        <p:blipFill>
          <a:blip r:embed="rId4" cstate="print"/>
          <a:srcRect/>
          <a:stretch>
            <a:fillRect/>
          </a:stretch>
        </p:blipFill>
        <p:spPr bwMode="auto">
          <a:xfrm>
            <a:off x="4643438" y="908050"/>
            <a:ext cx="4022725" cy="4014788"/>
          </a:xfrm>
          <a:prstGeom prst="rect">
            <a:avLst/>
          </a:prstGeom>
          <a:noFill/>
          <a:ln w="9525" algn="ctr">
            <a:noFill/>
            <a:miter lim="800000"/>
            <a:headEnd/>
            <a:tailEnd/>
          </a:ln>
        </p:spPr>
      </p:pic>
      <p:sp>
        <p:nvSpPr>
          <p:cNvPr id="6176" name="Rectangle 6"/>
          <p:cNvSpPr>
            <a:spLocks noChangeArrowheads="1"/>
          </p:cNvSpPr>
          <p:nvPr/>
        </p:nvSpPr>
        <p:spPr bwMode="auto">
          <a:xfrm>
            <a:off x="323850" y="981075"/>
            <a:ext cx="4032250" cy="603250"/>
          </a:xfrm>
          <a:prstGeom prst="rect">
            <a:avLst/>
          </a:prstGeom>
          <a:noFill/>
          <a:ln w="9525">
            <a:noFill/>
            <a:miter lim="800000"/>
            <a:headEnd/>
            <a:tailEnd/>
          </a:ln>
        </p:spPr>
        <p:txBody>
          <a:bodyPr/>
          <a:lstStyle/>
          <a:p>
            <a:pPr marL="342900" indent="-342900">
              <a:lnSpc>
                <a:spcPct val="80000"/>
              </a:lnSpc>
              <a:spcBef>
                <a:spcPct val="20000"/>
              </a:spcBef>
            </a:pPr>
            <a:r>
              <a:rPr lang="en-US" sz="2400">
                <a:latin typeface="Arial Unicode MS" pitchFamily="34" charset="-128"/>
              </a:rPr>
              <a:t>Prove: ?</a:t>
            </a:r>
            <a:r>
              <a:rPr lang="en-US" sz="2400" i="1">
                <a:latin typeface="Arial Unicode MS" pitchFamily="34" charset="-128"/>
              </a:rPr>
              <a:t>← a ∧ d. 	</a:t>
            </a:r>
          </a:p>
          <a:p>
            <a:pPr marL="342900" indent="-342900">
              <a:lnSpc>
                <a:spcPct val="80000"/>
              </a:lnSpc>
              <a:spcBef>
                <a:spcPct val="20000"/>
              </a:spcBef>
            </a:pPr>
            <a:r>
              <a:rPr lang="en-US" sz="2400" i="1">
                <a:latin typeface="Arial Unicode MS" pitchFamily="34" charset="-128"/>
              </a:rPr>
              <a:t>    </a:t>
            </a:r>
          </a:p>
        </p:txBody>
      </p:sp>
      <p:sp>
        <p:nvSpPr>
          <p:cNvPr id="6177" name="Rectangle 7"/>
          <p:cNvSpPr>
            <a:spLocks noChangeArrowheads="1"/>
          </p:cNvSpPr>
          <p:nvPr/>
        </p:nvSpPr>
        <p:spPr bwMode="auto">
          <a:xfrm>
            <a:off x="539750" y="5157788"/>
            <a:ext cx="4032250" cy="603250"/>
          </a:xfrm>
          <a:prstGeom prst="rect">
            <a:avLst/>
          </a:prstGeom>
          <a:noFill/>
          <a:ln w="9525">
            <a:noFill/>
            <a:miter lim="800000"/>
            <a:headEnd/>
            <a:tailEnd/>
          </a:ln>
        </p:spPr>
        <p:txBody>
          <a:bodyPr/>
          <a:lstStyle/>
          <a:p>
            <a:pPr marL="342900" indent="-342900">
              <a:lnSpc>
                <a:spcPct val="80000"/>
              </a:lnSpc>
              <a:spcBef>
                <a:spcPct val="20000"/>
              </a:spcBef>
            </a:pPr>
            <a:r>
              <a:rPr lang="en-US" b="1">
                <a:latin typeface="Arial Unicode MS" pitchFamily="34" charset="-128"/>
              </a:rPr>
              <a:t>Heuristics?</a:t>
            </a:r>
            <a:r>
              <a:rPr lang="en-US" sz="2400" i="1">
                <a:latin typeface="Arial Unicode MS" pitchFamily="34" charset="-128"/>
              </a:rPr>
              <a:t> 	</a:t>
            </a:r>
          </a:p>
          <a:p>
            <a:pPr marL="342900" indent="-342900">
              <a:lnSpc>
                <a:spcPct val="80000"/>
              </a:lnSpc>
              <a:spcBef>
                <a:spcPct val="20000"/>
              </a:spcBef>
            </a:pPr>
            <a:r>
              <a:rPr lang="en-US" sz="2400" i="1">
                <a:latin typeface="Arial Unicode MS" pitchFamily="34" charset="-128"/>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inkTgt spid="_x0000_s7454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502, Lecture 6</a:t>
            </a:r>
            <a:endParaRPr lang="en-US"/>
          </a:p>
        </p:txBody>
      </p:sp>
      <p:sp>
        <p:nvSpPr>
          <p:cNvPr id="7" name="Slide Number Placeholder 5"/>
          <p:cNvSpPr>
            <a:spLocks noGrp="1"/>
          </p:cNvSpPr>
          <p:nvPr>
            <p:ph type="sldNum" sz="quarter" idx="12"/>
          </p:nvPr>
        </p:nvSpPr>
        <p:spPr/>
        <p:txBody>
          <a:bodyPr/>
          <a:lstStyle/>
          <a:p>
            <a:pPr>
              <a:defRPr/>
            </a:pPr>
            <a:r>
              <a:rPr lang="en-US"/>
              <a:t>Slide </a:t>
            </a:r>
            <a:fld id="{3EA65F55-7B7A-41BC-8BE6-A53E12759F3C}" type="slidenum">
              <a:rPr lang="en-US"/>
              <a:pPr>
                <a:defRPr/>
              </a:pPr>
              <a:t>35</a:t>
            </a:fld>
            <a:endParaRPr lang="en-US"/>
          </a:p>
        </p:txBody>
      </p:sp>
      <p:sp>
        <p:nvSpPr>
          <p:cNvPr id="5139" name="Rectangle 2"/>
          <p:cNvSpPr>
            <a:spLocks noGrp="1" noChangeArrowheads="1"/>
          </p:cNvSpPr>
          <p:nvPr>
            <p:ph type="title"/>
          </p:nvPr>
        </p:nvSpPr>
        <p:spPr>
          <a:xfrm>
            <a:off x="0" y="0"/>
            <a:ext cx="9144000" cy="685800"/>
          </a:xfrm>
        </p:spPr>
        <p:txBody>
          <a:bodyPr/>
          <a:lstStyle/>
          <a:p>
            <a:pPr eaLnBrk="1" hangingPunct="1"/>
            <a:r>
              <a:rPr lang="en-US" sz="3200" smtClean="0"/>
              <a:t>Systematic Search in different R&amp;R systems</a:t>
            </a:r>
          </a:p>
        </p:txBody>
      </p:sp>
      <p:sp>
        <p:nvSpPr>
          <p:cNvPr id="3080" name="Rectangle 3"/>
          <p:cNvSpPr>
            <a:spLocks noGrp="1" noChangeArrowheads="1"/>
          </p:cNvSpPr>
          <p:nvPr>
            <p:ph type="body" idx="1"/>
          </p:nvPr>
        </p:nvSpPr>
        <p:spPr>
          <a:xfrm>
            <a:off x="214313" y="642938"/>
            <a:ext cx="8929687" cy="6215062"/>
          </a:xfrm>
          <a:solidFill>
            <a:schemeClr val="bg1"/>
          </a:solidFill>
        </p:spPr>
        <p:txBody>
          <a:bodyPr/>
          <a:lstStyle/>
          <a:p>
            <a:pPr eaLnBrk="1" hangingPunct="1">
              <a:lnSpc>
                <a:spcPct val="90000"/>
              </a:lnSpc>
              <a:defRPr/>
            </a:pPr>
            <a:r>
              <a:rPr lang="en-US" sz="1600" b="1" dirty="0" smtClean="0"/>
              <a:t>Constraint Satisfaction (Problems):</a:t>
            </a:r>
          </a:p>
          <a:p>
            <a:pPr lvl="1" eaLnBrk="1" hangingPunct="1">
              <a:lnSpc>
                <a:spcPct val="90000"/>
              </a:lnSpc>
              <a:defRPr/>
            </a:pPr>
            <a:r>
              <a:rPr lang="en-US" sz="1600" dirty="0" smtClean="0">
                <a:solidFill>
                  <a:schemeClr val="accent2"/>
                </a:solidFill>
              </a:rPr>
              <a:t>State: </a:t>
            </a:r>
            <a:r>
              <a:rPr lang="en-US" sz="1600" dirty="0" smtClean="0"/>
              <a:t>assignments of values to a subset of the variables</a:t>
            </a:r>
            <a:endParaRPr lang="en-US" sz="1600" dirty="0" smtClean="0">
              <a:solidFill>
                <a:schemeClr val="accent2"/>
              </a:solidFill>
            </a:endParaRPr>
          </a:p>
          <a:p>
            <a:pPr lvl="1" eaLnBrk="1" hangingPunct="1">
              <a:lnSpc>
                <a:spcPct val="90000"/>
              </a:lnSpc>
              <a:defRPr/>
            </a:pPr>
            <a:r>
              <a:rPr lang="en-US" sz="1600" dirty="0" smtClean="0">
                <a:solidFill>
                  <a:schemeClr val="accent2"/>
                </a:solidFill>
              </a:rPr>
              <a:t>Successor function: </a:t>
            </a:r>
            <a:r>
              <a:rPr lang="en-US" sz="1600" dirty="0" smtClean="0">
                <a:solidFill>
                  <a:schemeClr val="accent4"/>
                </a:solidFill>
              </a:rPr>
              <a:t>assign values to a “free” variable</a:t>
            </a:r>
          </a:p>
          <a:p>
            <a:pPr lvl="1" eaLnBrk="1" hangingPunct="1">
              <a:lnSpc>
                <a:spcPct val="90000"/>
              </a:lnSpc>
              <a:defRPr/>
            </a:pPr>
            <a:r>
              <a:rPr lang="en-US" sz="1600" dirty="0" smtClean="0">
                <a:solidFill>
                  <a:schemeClr val="accent2"/>
                </a:solidFill>
              </a:rPr>
              <a:t>Goal test: </a:t>
            </a:r>
            <a:r>
              <a:rPr lang="en-US" sz="1600" dirty="0" smtClean="0">
                <a:solidFill>
                  <a:schemeClr val="accent4"/>
                </a:solidFill>
              </a:rPr>
              <a:t>set of constraints</a:t>
            </a:r>
          </a:p>
          <a:p>
            <a:pPr lvl="1" eaLnBrk="1" hangingPunct="1">
              <a:lnSpc>
                <a:spcPct val="90000"/>
              </a:lnSpc>
              <a:defRPr/>
            </a:pPr>
            <a:r>
              <a:rPr lang="en-US" sz="1600" dirty="0" smtClean="0">
                <a:solidFill>
                  <a:schemeClr val="accent6"/>
                </a:solidFill>
              </a:rPr>
              <a:t>Solution: </a:t>
            </a:r>
            <a:r>
              <a:rPr lang="en-US" sz="1600" dirty="0" smtClean="0">
                <a:solidFill>
                  <a:schemeClr val="accent4"/>
                </a:solidFill>
              </a:rPr>
              <a:t>possible world that satisfies the constraints</a:t>
            </a:r>
          </a:p>
          <a:p>
            <a:pPr lvl="1" eaLnBrk="1" hangingPunct="1">
              <a:lnSpc>
                <a:spcPct val="90000"/>
              </a:lnSpc>
              <a:defRPr/>
            </a:pPr>
            <a:r>
              <a:rPr lang="en-US" sz="1600" dirty="0" smtClean="0">
                <a:solidFill>
                  <a:schemeClr val="accent6"/>
                </a:solidFill>
              </a:rPr>
              <a:t>Heuristic function: </a:t>
            </a:r>
            <a:r>
              <a:rPr lang="en-US" sz="1600" i="1" dirty="0" smtClean="0">
                <a:solidFill>
                  <a:schemeClr val="accent4"/>
                </a:solidFill>
              </a:rPr>
              <a:t>none (all solutions at the same distance from start)</a:t>
            </a:r>
          </a:p>
          <a:p>
            <a:pPr eaLnBrk="1" hangingPunct="1">
              <a:lnSpc>
                <a:spcPct val="90000"/>
              </a:lnSpc>
              <a:defRPr/>
            </a:pPr>
            <a:r>
              <a:rPr lang="en-US" sz="1600" b="1" dirty="0" smtClean="0"/>
              <a:t>Planning (forward) </a:t>
            </a:r>
            <a:r>
              <a:rPr lang="en-US" sz="1600" dirty="0" smtClean="0"/>
              <a:t>: </a:t>
            </a:r>
          </a:p>
          <a:p>
            <a:pPr lvl="1" eaLnBrk="1" hangingPunct="1">
              <a:lnSpc>
                <a:spcPct val="90000"/>
              </a:lnSpc>
              <a:defRPr/>
            </a:pPr>
            <a:r>
              <a:rPr lang="en-US" sz="1600" dirty="0" smtClean="0">
                <a:solidFill>
                  <a:schemeClr val="accent2"/>
                </a:solidFill>
              </a:rPr>
              <a:t>State </a:t>
            </a:r>
            <a:r>
              <a:rPr lang="en-US" sz="1600" dirty="0" smtClean="0"/>
              <a:t>possible world</a:t>
            </a:r>
            <a:endParaRPr lang="en-US" sz="1600" dirty="0" smtClean="0">
              <a:solidFill>
                <a:schemeClr val="accent2"/>
              </a:solidFill>
            </a:endParaRPr>
          </a:p>
          <a:p>
            <a:pPr lvl="1" eaLnBrk="1" hangingPunct="1">
              <a:lnSpc>
                <a:spcPct val="90000"/>
              </a:lnSpc>
              <a:defRPr/>
            </a:pPr>
            <a:r>
              <a:rPr lang="en-US" sz="1600" dirty="0" smtClean="0">
                <a:solidFill>
                  <a:schemeClr val="accent2"/>
                </a:solidFill>
              </a:rPr>
              <a:t>Successor function </a:t>
            </a:r>
            <a:r>
              <a:rPr lang="en-US" sz="1600" dirty="0" smtClean="0"/>
              <a:t>states resulting from valid actions</a:t>
            </a:r>
          </a:p>
          <a:p>
            <a:pPr lvl="1" eaLnBrk="1" hangingPunct="1">
              <a:lnSpc>
                <a:spcPct val="90000"/>
              </a:lnSpc>
              <a:defRPr/>
            </a:pPr>
            <a:r>
              <a:rPr lang="en-US" sz="1600" dirty="0" smtClean="0">
                <a:solidFill>
                  <a:schemeClr val="accent2"/>
                </a:solidFill>
              </a:rPr>
              <a:t>Goal test </a:t>
            </a:r>
            <a:r>
              <a:rPr lang="en-US" sz="1600" dirty="0" smtClean="0"/>
              <a:t>assignment to subset of </a:t>
            </a:r>
            <a:r>
              <a:rPr lang="en-US" sz="1600" dirty="0" err="1" smtClean="0"/>
              <a:t>vars</a:t>
            </a:r>
            <a:endParaRPr lang="en-US" sz="1600" dirty="0" smtClean="0"/>
          </a:p>
          <a:p>
            <a:pPr lvl="1" eaLnBrk="1" hangingPunct="1">
              <a:lnSpc>
                <a:spcPct val="90000"/>
              </a:lnSpc>
              <a:defRPr/>
            </a:pPr>
            <a:r>
              <a:rPr lang="en-US" sz="1600" dirty="0" smtClean="0">
                <a:solidFill>
                  <a:schemeClr val="accent6"/>
                </a:solidFill>
              </a:rPr>
              <a:t>Solution </a:t>
            </a:r>
            <a:r>
              <a:rPr lang="en-US" sz="1600" dirty="0" smtClean="0"/>
              <a:t>sequence of actions</a:t>
            </a:r>
          </a:p>
          <a:p>
            <a:pPr lvl="1" eaLnBrk="1" hangingPunct="1">
              <a:lnSpc>
                <a:spcPct val="90000"/>
              </a:lnSpc>
              <a:defRPr/>
            </a:pPr>
            <a:r>
              <a:rPr lang="en-US" sz="1600" dirty="0" smtClean="0">
                <a:solidFill>
                  <a:schemeClr val="accent6"/>
                </a:solidFill>
              </a:rPr>
              <a:t>Heuristic function </a:t>
            </a:r>
            <a:r>
              <a:rPr lang="en-US" sz="1600" dirty="0" smtClean="0"/>
              <a:t>empty-delete-list (solve simplified problem)</a:t>
            </a:r>
          </a:p>
          <a:p>
            <a:pPr eaLnBrk="1" hangingPunct="1">
              <a:lnSpc>
                <a:spcPct val="90000"/>
              </a:lnSpc>
              <a:defRPr/>
            </a:pPr>
            <a:r>
              <a:rPr lang="en-US" sz="2400" b="1" dirty="0" smtClean="0"/>
              <a:t>Logical Inference (top Down)</a:t>
            </a:r>
          </a:p>
          <a:p>
            <a:pPr lvl="1" eaLnBrk="1" hangingPunct="1">
              <a:lnSpc>
                <a:spcPct val="90000"/>
              </a:lnSpc>
              <a:defRPr/>
            </a:pPr>
            <a:r>
              <a:rPr lang="en-US" dirty="0" smtClean="0">
                <a:solidFill>
                  <a:schemeClr val="accent2"/>
                </a:solidFill>
              </a:rPr>
              <a:t>State </a:t>
            </a:r>
            <a:r>
              <a:rPr lang="en-US" dirty="0" smtClean="0"/>
              <a:t>answer clause</a:t>
            </a:r>
            <a:endParaRPr lang="en-US" dirty="0" smtClean="0">
              <a:solidFill>
                <a:schemeClr val="accent2"/>
              </a:solidFill>
            </a:endParaRPr>
          </a:p>
          <a:p>
            <a:pPr lvl="1" eaLnBrk="1" hangingPunct="1">
              <a:lnSpc>
                <a:spcPct val="90000"/>
              </a:lnSpc>
              <a:defRPr/>
            </a:pPr>
            <a:r>
              <a:rPr lang="en-US" dirty="0" smtClean="0">
                <a:solidFill>
                  <a:schemeClr val="accent2"/>
                </a:solidFill>
              </a:rPr>
              <a:t>Successor function </a:t>
            </a:r>
            <a:r>
              <a:rPr lang="en-US" dirty="0" smtClean="0"/>
              <a:t>states resulting from substituting one atom with all the clauses of which it is the head</a:t>
            </a:r>
          </a:p>
          <a:p>
            <a:pPr lvl="1" eaLnBrk="1" hangingPunct="1">
              <a:lnSpc>
                <a:spcPct val="90000"/>
              </a:lnSpc>
              <a:defRPr/>
            </a:pPr>
            <a:r>
              <a:rPr lang="en-US" dirty="0" smtClean="0">
                <a:solidFill>
                  <a:schemeClr val="accent2"/>
                </a:solidFill>
              </a:rPr>
              <a:t>Goal test </a:t>
            </a:r>
            <a:r>
              <a:rPr lang="en-US" dirty="0" smtClean="0"/>
              <a:t>empty</a:t>
            </a:r>
            <a:r>
              <a:rPr lang="en-US" dirty="0" smtClean="0">
                <a:solidFill>
                  <a:schemeClr val="accent2"/>
                </a:solidFill>
              </a:rPr>
              <a:t> </a:t>
            </a:r>
            <a:r>
              <a:rPr lang="en-US" dirty="0" smtClean="0"/>
              <a:t>answer clause</a:t>
            </a:r>
          </a:p>
          <a:p>
            <a:pPr lvl="1" eaLnBrk="1" hangingPunct="1">
              <a:lnSpc>
                <a:spcPct val="90000"/>
              </a:lnSpc>
              <a:defRPr/>
            </a:pPr>
            <a:r>
              <a:rPr lang="en-US" dirty="0" smtClean="0">
                <a:solidFill>
                  <a:schemeClr val="accent2">
                    <a:lumMod val="75000"/>
                  </a:schemeClr>
                </a:solidFill>
              </a:rPr>
              <a:t>Solution </a:t>
            </a:r>
            <a:r>
              <a:rPr lang="en-US" dirty="0" smtClean="0"/>
              <a:t>start state</a:t>
            </a:r>
            <a:endParaRPr lang="en-US" dirty="0" smtClean="0">
              <a:solidFill>
                <a:schemeClr val="accent2">
                  <a:lumMod val="75000"/>
                </a:schemeClr>
              </a:solidFill>
            </a:endParaRPr>
          </a:p>
          <a:p>
            <a:pPr lvl="1" eaLnBrk="1" hangingPunct="1">
              <a:lnSpc>
                <a:spcPct val="90000"/>
              </a:lnSpc>
              <a:buFont typeface="Arial" pitchFamily="34" charset="0"/>
              <a:buChar char="•"/>
              <a:defRPr/>
            </a:pPr>
            <a:r>
              <a:rPr lang="en-US" dirty="0" smtClean="0">
                <a:solidFill>
                  <a:schemeClr val="accent2">
                    <a:lumMod val="75000"/>
                  </a:schemeClr>
                </a:solidFill>
              </a:rPr>
              <a:t>Heuristic function </a:t>
            </a:r>
            <a:r>
              <a:rPr lang="en-US" dirty="0" smtClean="0"/>
              <a:t>number of atoms in given state</a:t>
            </a:r>
            <a:endParaRPr lang="en-US" dirty="0" smtClean="0"/>
          </a:p>
          <a:p>
            <a:pPr eaLnBrk="1" hangingPunct="1">
              <a:lnSpc>
                <a:spcPct val="90000"/>
              </a:lnSpc>
              <a:defRPr/>
            </a:pPr>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t>CPSC 502, Lecture 6</a:t>
            </a:r>
            <a:endParaRPr lang="en-US" smtClean="0"/>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36</a:t>
            </a:fld>
            <a:endParaRPr lang="en-US" smtClean="0"/>
          </a:p>
        </p:txBody>
      </p:sp>
      <p:sp>
        <p:nvSpPr>
          <p:cNvPr id="4101" name="Rectangle 2"/>
          <p:cNvSpPr>
            <a:spLocks noGrp="1" noChangeArrowheads="1"/>
          </p:cNvSpPr>
          <p:nvPr>
            <p:ph type="title"/>
          </p:nvPr>
        </p:nvSpPr>
        <p:spPr>
          <a:xfrm>
            <a:off x="755576" y="260648"/>
            <a:ext cx="7772400" cy="1143000"/>
          </a:xfrm>
        </p:spPr>
        <p:txBody>
          <a:bodyPr/>
          <a:lstStyle/>
          <a:p>
            <a:pPr eaLnBrk="1" hangingPunct="1"/>
            <a:r>
              <a:rPr lang="en-US" dirty="0" smtClean="0"/>
              <a:t>Today Sept </a:t>
            </a:r>
            <a:r>
              <a:rPr lang="en-US" dirty="0" smtClean="0"/>
              <a:t>27</a:t>
            </a:r>
            <a:endParaRPr lang="en-US" dirty="0" smtClean="0"/>
          </a:p>
        </p:txBody>
      </p:sp>
      <p:sp>
        <p:nvSpPr>
          <p:cNvPr id="4102" name="Rectangle 3"/>
          <p:cNvSpPr>
            <a:spLocks noGrp="1" noChangeArrowheads="1"/>
          </p:cNvSpPr>
          <p:nvPr>
            <p:ph type="body" idx="1"/>
          </p:nvPr>
        </p:nvSpPr>
        <p:spPr>
          <a:xfrm>
            <a:off x="251520" y="1628800"/>
            <a:ext cx="7992888" cy="3672408"/>
          </a:xfrm>
        </p:spPr>
        <p:txBody>
          <a:bodyPr/>
          <a:lstStyle/>
          <a:p>
            <a:pPr eaLnBrk="1" hangingPunct="1"/>
            <a:r>
              <a:rPr lang="en-US" b="1" dirty="0" smtClean="0"/>
              <a:t>Finish R&amp;R systems in deterministic environments</a:t>
            </a:r>
            <a:endParaRPr lang="en-US" sz="3200" b="1" dirty="0" smtClean="0"/>
          </a:p>
          <a:p>
            <a:pPr eaLnBrk="1" hangingPunct="1">
              <a:buFont typeface="Arial" pitchFamily="34" charset="0"/>
              <a:buChar char="•"/>
            </a:pPr>
            <a:r>
              <a:rPr lang="en-US" dirty="0" smtClean="0"/>
              <a:t>Logics</a:t>
            </a:r>
          </a:p>
          <a:p>
            <a:pPr lvl="1" eaLnBrk="1" hangingPunct="1">
              <a:buFont typeface="Arial" pitchFamily="34" charset="0"/>
              <a:buChar char="•"/>
            </a:pPr>
            <a:r>
              <a:rPr lang="en-US" dirty="0" smtClean="0"/>
              <a:t>Propositional Definite Clause Logic: </a:t>
            </a:r>
            <a:r>
              <a:rPr lang="en-US" dirty="0" smtClean="0"/>
              <a:t>Syntax Semantics + Two </a:t>
            </a:r>
            <a:r>
              <a:rPr lang="en-US" dirty="0" smtClean="0"/>
              <a:t>different proof </a:t>
            </a:r>
            <a:r>
              <a:rPr lang="en-US" dirty="0" smtClean="0"/>
              <a:t>Procedures</a:t>
            </a:r>
          </a:p>
          <a:p>
            <a:pPr lvl="1" eaLnBrk="1" hangingPunct="1">
              <a:buFont typeface="Arial" pitchFamily="34" charset="0"/>
              <a:buChar char="•"/>
            </a:pPr>
            <a:r>
              <a:rPr lang="en-US" b="1" dirty="0" smtClean="0">
                <a:solidFill>
                  <a:schemeClr val="accent2"/>
                </a:solidFill>
              </a:rPr>
              <a:t>Reasoning with individual and relations</a:t>
            </a:r>
          </a:p>
          <a:p>
            <a:pPr lvl="1" eaLnBrk="1" hangingPunct="1">
              <a:buFont typeface="Arial" pitchFamily="34" charset="0"/>
              <a:buChar char="•"/>
            </a:pPr>
            <a:r>
              <a:rPr lang="en-US" dirty="0" smtClean="0"/>
              <a:t>Full Propositional Logics and First-Order Logics</a:t>
            </a:r>
            <a:endParaRPr lang="en-US" dirty="0" smtClean="0"/>
          </a:p>
          <a:p>
            <a:pPr eaLnBrk="1" hangingPunct="1">
              <a:buFont typeface="Arial" pitchFamily="34" charset="0"/>
              <a:buChar char="•"/>
            </a:pPr>
            <a:endParaRPr lang="en-US" dirty="0" smtClean="0"/>
          </a:p>
          <a:p>
            <a:pPr eaLnBrk="1" hangingPunct="1">
              <a:buFont typeface="Arial" pitchFamily="34" charset="0"/>
              <a:buChar char="•"/>
            </a:pPr>
            <a:endParaRPr lang="en-US" dirty="0" smtClean="0"/>
          </a:p>
          <a:p>
            <a:pPr eaLnBrk="1" hangingPunct="1">
              <a:buFont typeface="Arial" pitchFamily="34" charset="0"/>
              <a:buChar char="•"/>
            </a:pPr>
            <a:endParaRPr lang="en-US" dirty="0" smtClean="0"/>
          </a:p>
          <a:p>
            <a:pPr lvl="1" eaLnBrk="1" hangingPunct="1"/>
            <a:endParaRPr lang="en-US" dirty="0" smtClean="0"/>
          </a:p>
          <a:p>
            <a:pPr eaLnBrk="1" hangingPunct="1"/>
            <a:endParaRPr lang="en-US" dirty="0" smtClean="0"/>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502, Lecture 6</a:t>
            </a:r>
            <a:endParaRPr lang="en-US"/>
          </a:p>
        </p:txBody>
      </p:sp>
      <p:sp>
        <p:nvSpPr>
          <p:cNvPr id="7" name="Slide Number Placeholder 5"/>
          <p:cNvSpPr>
            <a:spLocks noGrp="1"/>
          </p:cNvSpPr>
          <p:nvPr>
            <p:ph type="sldNum" sz="quarter" idx="12"/>
          </p:nvPr>
        </p:nvSpPr>
        <p:spPr/>
        <p:txBody>
          <a:bodyPr/>
          <a:lstStyle/>
          <a:p>
            <a:pPr>
              <a:defRPr/>
            </a:pPr>
            <a:r>
              <a:rPr lang="en-US"/>
              <a:t>Slide </a:t>
            </a:r>
            <a:fld id="{8EEE88A7-36BE-4392-A089-0C85823C132F}" type="slidenum">
              <a:rPr lang="en-US"/>
              <a:pPr>
                <a:defRPr/>
              </a:pPr>
              <a:t>37</a:t>
            </a:fld>
            <a:endParaRPr lang="en-US"/>
          </a:p>
        </p:txBody>
      </p:sp>
      <p:sp>
        <p:nvSpPr>
          <p:cNvPr id="9269" name="Rectangle 2"/>
          <p:cNvSpPr>
            <a:spLocks noGrp="1" noChangeArrowheads="1"/>
          </p:cNvSpPr>
          <p:nvPr>
            <p:ph type="title"/>
          </p:nvPr>
        </p:nvSpPr>
        <p:spPr/>
        <p:txBody>
          <a:bodyPr/>
          <a:lstStyle/>
          <a:p>
            <a:pPr eaLnBrk="1" hangingPunct="1"/>
            <a:r>
              <a:rPr lang="en-US" dirty="0" smtClean="0"/>
              <a:t>Ambitious Plan for today</a:t>
            </a:r>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smtClean="0"/>
              <a:t>CPSC 502, Lecture 6</a:t>
            </a:r>
            <a:endParaRPr lang="en-US"/>
          </a:p>
        </p:txBody>
      </p:sp>
      <p:sp>
        <p:nvSpPr>
          <p:cNvPr id="9" name="Slide Number Placeholder 5"/>
          <p:cNvSpPr>
            <a:spLocks noGrp="1"/>
          </p:cNvSpPr>
          <p:nvPr>
            <p:ph type="sldNum" sz="quarter" idx="12"/>
          </p:nvPr>
        </p:nvSpPr>
        <p:spPr/>
        <p:txBody>
          <a:bodyPr/>
          <a:lstStyle/>
          <a:p>
            <a:pPr>
              <a:defRPr/>
            </a:pPr>
            <a:r>
              <a:rPr lang="en-US"/>
              <a:t>Slide </a:t>
            </a:r>
            <a:fld id="{2D5910CE-A0C8-4871-B7F5-1F520A4A66C5}" type="slidenum">
              <a:rPr lang="en-US"/>
              <a:pPr>
                <a:defRPr/>
              </a:pPr>
              <a:t>38</a:t>
            </a:fld>
            <a:endParaRPr lang="en-US"/>
          </a:p>
        </p:txBody>
      </p:sp>
      <p:sp>
        <p:nvSpPr>
          <p:cNvPr id="7205" name="Rectangle 2"/>
          <p:cNvSpPr>
            <a:spLocks noGrp="1" noChangeArrowheads="1"/>
          </p:cNvSpPr>
          <p:nvPr>
            <p:ph type="title"/>
          </p:nvPr>
        </p:nvSpPr>
        <p:spPr>
          <a:xfrm>
            <a:off x="0" y="214313"/>
            <a:ext cx="8534400" cy="685800"/>
          </a:xfrm>
        </p:spPr>
        <p:txBody>
          <a:bodyPr/>
          <a:lstStyle/>
          <a:p>
            <a:pPr eaLnBrk="1" hangingPunct="1"/>
            <a:r>
              <a:rPr lang="en-US" smtClean="0"/>
              <a:t>Representation and Reasoning in Complex domains</a:t>
            </a:r>
          </a:p>
        </p:txBody>
      </p:sp>
      <p:sp>
        <p:nvSpPr>
          <p:cNvPr id="7206" name="Rectangle 4"/>
          <p:cNvSpPr>
            <a:spLocks noChangeArrowheads="1"/>
          </p:cNvSpPr>
          <p:nvPr/>
        </p:nvSpPr>
        <p:spPr bwMode="auto">
          <a:xfrm>
            <a:off x="0" y="1143000"/>
            <a:ext cx="4643438" cy="1785938"/>
          </a:xfrm>
          <a:prstGeom prst="rect">
            <a:avLst/>
          </a:prstGeom>
          <a:noFill/>
          <a:ln w="9525">
            <a:noFill/>
            <a:miter lim="800000"/>
            <a:headEnd/>
            <a:tailEnd/>
          </a:ln>
        </p:spPr>
        <p:txBody>
          <a:bodyPr/>
          <a:lstStyle/>
          <a:p>
            <a:pPr marL="342900" indent="-342900">
              <a:spcBef>
                <a:spcPct val="20000"/>
              </a:spcBef>
              <a:buFontTx/>
              <a:buChar char="•"/>
            </a:pPr>
            <a:r>
              <a:rPr lang="en-US">
                <a:latin typeface="Arial Unicode MS" pitchFamily="34" charset="-128"/>
              </a:rPr>
              <a:t>In complex domains expressing knowledge with </a:t>
            </a:r>
            <a:r>
              <a:rPr lang="en-US" b="1">
                <a:latin typeface="Arial Unicode MS" pitchFamily="34" charset="-128"/>
              </a:rPr>
              <a:t>propositions</a:t>
            </a:r>
            <a:r>
              <a:rPr lang="en-US">
                <a:latin typeface="Arial Unicode MS" pitchFamily="34" charset="-128"/>
              </a:rPr>
              <a:t> can be quite limiting</a:t>
            </a:r>
          </a:p>
          <a:p>
            <a:pPr marL="342900" indent="-342900">
              <a:spcBef>
                <a:spcPct val="20000"/>
              </a:spcBef>
              <a:buFontTx/>
              <a:buChar char="•"/>
            </a:pPr>
            <a:endParaRPr lang="en-US">
              <a:latin typeface="Arial Unicode MS" pitchFamily="34" charset="-128"/>
            </a:endParaRPr>
          </a:p>
        </p:txBody>
      </p:sp>
      <p:sp>
        <p:nvSpPr>
          <p:cNvPr id="7207" name="Rectangle 22"/>
          <p:cNvSpPr>
            <a:spLocks noChangeArrowheads="1"/>
          </p:cNvSpPr>
          <p:nvPr/>
        </p:nvSpPr>
        <p:spPr bwMode="auto">
          <a:xfrm>
            <a:off x="1214438" y="2857500"/>
            <a:ext cx="2663825" cy="2160588"/>
          </a:xfrm>
          <a:prstGeom prst="rect">
            <a:avLst/>
          </a:prstGeom>
          <a:noFill/>
          <a:ln w="9525">
            <a:noFill/>
            <a:miter lim="800000"/>
            <a:headEnd/>
            <a:tailEnd/>
          </a:ln>
        </p:spPr>
        <p:txBody>
          <a:bodyPr/>
          <a:lstStyle/>
          <a:p>
            <a:pPr marL="342900" indent="-342900">
              <a:lnSpc>
                <a:spcPct val="80000"/>
              </a:lnSpc>
            </a:pPr>
            <a:r>
              <a:rPr lang="en-US" sz="2400" i="1">
                <a:latin typeface="Arial Unicode MS" pitchFamily="34" charset="-128"/>
              </a:rPr>
              <a:t>up_s</a:t>
            </a:r>
            <a:r>
              <a:rPr lang="en-US" sz="2400" i="1" baseline="-25000">
                <a:latin typeface="Arial Unicode MS" pitchFamily="34" charset="-128"/>
              </a:rPr>
              <a:t>2</a:t>
            </a:r>
            <a:r>
              <a:rPr lang="en-US" sz="2400" i="1">
                <a:latin typeface="Arial Unicode MS" pitchFamily="34" charset="-128"/>
              </a:rPr>
              <a:t>  </a:t>
            </a:r>
          </a:p>
          <a:p>
            <a:pPr marL="342900" indent="-342900">
              <a:lnSpc>
                <a:spcPct val="80000"/>
              </a:lnSpc>
            </a:pPr>
            <a:r>
              <a:rPr lang="en-US" sz="2400" i="1">
                <a:latin typeface="Arial Unicode MS" pitchFamily="34" charset="-128"/>
              </a:rPr>
              <a:t>up_s</a:t>
            </a:r>
            <a:r>
              <a:rPr lang="en-US" sz="2400" i="1" baseline="-25000">
                <a:latin typeface="Arial Unicode MS" pitchFamily="34" charset="-128"/>
              </a:rPr>
              <a:t>3</a:t>
            </a:r>
            <a:endParaRPr lang="en-US" sz="2400" i="1">
              <a:latin typeface="Arial Unicode MS" pitchFamily="34" charset="-128"/>
            </a:endParaRPr>
          </a:p>
          <a:p>
            <a:pPr marL="342900" indent="-342900">
              <a:lnSpc>
                <a:spcPct val="80000"/>
              </a:lnSpc>
            </a:pPr>
            <a:r>
              <a:rPr lang="en-US" sz="2400" i="1">
                <a:latin typeface="Arial Unicode MS" pitchFamily="34" charset="-128"/>
              </a:rPr>
              <a:t>ok_cb</a:t>
            </a:r>
            <a:r>
              <a:rPr lang="en-US" sz="2400" i="1" baseline="-25000">
                <a:latin typeface="Arial Unicode MS" pitchFamily="34" charset="-128"/>
              </a:rPr>
              <a:t>1</a:t>
            </a:r>
            <a:endParaRPr lang="en-US" sz="2400" i="1">
              <a:latin typeface="Arial Unicode MS" pitchFamily="34" charset="-128"/>
            </a:endParaRPr>
          </a:p>
          <a:p>
            <a:pPr marL="342900" indent="-342900">
              <a:lnSpc>
                <a:spcPct val="80000"/>
              </a:lnSpc>
            </a:pPr>
            <a:r>
              <a:rPr lang="en-US" sz="2400" i="1">
                <a:latin typeface="Arial Unicode MS" pitchFamily="34" charset="-128"/>
              </a:rPr>
              <a:t>ok_cb</a:t>
            </a:r>
            <a:r>
              <a:rPr lang="en-US" sz="2400" i="1" baseline="-25000">
                <a:latin typeface="Arial Unicode MS" pitchFamily="34" charset="-128"/>
              </a:rPr>
              <a:t>2</a:t>
            </a:r>
            <a:endParaRPr lang="en-US" sz="2400" i="1">
              <a:latin typeface="Arial Unicode MS" pitchFamily="34" charset="-128"/>
            </a:endParaRPr>
          </a:p>
          <a:p>
            <a:pPr marL="342900" indent="-342900">
              <a:lnSpc>
                <a:spcPct val="80000"/>
              </a:lnSpc>
            </a:pPr>
            <a:r>
              <a:rPr lang="en-US" sz="2400" i="1">
                <a:latin typeface="Arial Unicode MS" pitchFamily="34" charset="-128"/>
              </a:rPr>
              <a:t>live_w</a:t>
            </a:r>
            <a:r>
              <a:rPr lang="en-US" sz="2400" i="1" baseline="-25000">
                <a:latin typeface="Arial Unicode MS" pitchFamily="34" charset="-128"/>
              </a:rPr>
              <a:t>1</a:t>
            </a:r>
            <a:endParaRPr lang="en-US" sz="2400" i="1">
              <a:latin typeface="Arial Unicode MS" pitchFamily="34" charset="-128"/>
            </a:endParaRPr>
          </a:p>
          <a:p>
            <a:pPr marL="342900" indent="-342900">
              <a:lnSpc>
                <a:spcPct val="80000"/>
              </a:lnSpc>
            </a:pPr>
            <a:r>
              <a:rPr lang="en-US" sz="2400" i="1">
                <a:latin typeface="Arial Unicode MS" pitchFamily="34" charset="-128"/>
              </a:rPr>
              <a:t>connected_w</a:t>
            </a:r>
            <a:r>
              <a:rPr lang="en-US" sz="2400" i="1" baseline="-25000">
                <a:latin typeface="Arial Unicode MS" pitchFamily="34" charset="-128"/>
              </a:rPr>
              <a:t>1</a:t>
            </a:r>
            <a:r>
              <a:rPr lang="en-US" sz="2400" i="1">
                <a:latin typeface="Arial Unicode MS" pitchFamily="34" charset="-128"/>
              </a:rPr>
              <a:t>_w</a:t>
            </a:r>
            <a:r>
              <a:rPr lang="en-US" sz="2400" i="1" baseline="-25000">
                <a:latin typeface="Arial Unicode MS" pitchFamily="34" charset="-128"/>
              </a:rPr>
              <a:t>2</a:t>
            </a:r>
          </a:p>
          <a:p>
            <a:pPr marL="342900" indent="-342900">
              <a:lnSpc>
                <a:spcPct val="80000"/>
              </a:lnSpc>
            </a:pPr>
            <a:endParaRPr lang="en-US" sz="2400" i="1">
              <a:latin typeface="Arial Unicode MS" pitchFamily="34" charset="-128"/>
            </a:endParaRPr>
          </a:p>
          <a:p>
            <a:pPr marL="342900" indent="-342900">
              <a:lnSpc>
                <a:spcPct val="80000"/>
              </a:lnSpc>
            </a:pPr>
            <a:endParaRPr lang="en-US" sz="2400" i="1">
              <a:latin typeface="Arial Unicode MS" pitchFamily="34" charset="-128"/>
            </a:endParaRPr>
          </a:p>
        </p:txBody>
      </p:sp>
      <p:sp>
        <p:nvSpPr>
          <p:cNvPr id="7208" name="Rectangle 23"/>
          <p:cNvSpPr>
            <a:spLocks noChangeArrowheads="1"/>
          </p:cNvSpPr>
          <p:nvPr/>
        </p:nvSpPr>
        <p:spPr bwMode="auto">
          <a:xfrm>
            <a:off x="5929313" y="2857500"/>
            <a:ext cx="3214687" cy="2303463"/>
          </a:xfrm>
          <a:prstGeom prst="rect">
            <a:avLst/>
          </a:prstGeom>
          <a:noFill/>
          <a:ln w="9525">
            <a:noFill/>
            <a:miter lim="800000"/>
            <a:headEnd/>
            <a:tailEnd/>
          </a:ln>
        </p:spPr>
        <p:txBody>
          <a:bodyPr/>
          <a:lstStyle/>
          <a:p>
            <a:pPr marL="342900" indent="-342900">
              <a:lnSpc>
                <a:spcPct val="80000"/>
              </a:lnSpc>
            </a:pPr>
            <a:r>
              <a:rPr lang="en-US" sz="2400" i="1" dirty="0">
                <a:latin typeface="Arial Unicode MS" pitchFamily="34" charset="-128"/>
              </a:rPr>
              <a:t>up( s</a:t>
            </a:r>
            <a:r>
              <a:rPr lang="en-US" sz="2400" i="1" baseline="-25000" dirty="0">
                <a:latin typeface="Arial Unicode MS" pitchFamily="34" charset="-128"/>
              </a:rPr>
              <a:t>2 </a:t>
            </a:r>
            <a:r>
              <a:rPr lang="en-US" sz="2400" i="1" dirty="0">
                <a:latin typeface="Arial Unicode MS" pitchFamily="34" charset="-128"/>
              </a:rPr>
              <a:t>)  </a:t>
            </a:r>
          </a:p>
          <a:p>
            <a:pPr marL="342900" indent="-342900">
              <a:lnSpc>
                <a:spcPct val="80000"/>
              </a:lnSpc>
            </a:pPr>
            <a:r>
              <a:rPr lang="en-US" sz="2400" i="1" dirty="0">
                <a:latin typeface="Arial Unicode MS" pitchFamily="34" charset="-128"/>
              </a:rPr>
              <a:t>up( s</a:t>
            </a:r>
            <a:r>
              <a:rPr lang="en-US" sz="2400" i="1" baseline="-25000" dirty="0">
                <a:latin typeface="Arial Unicode MS" pitchFamily="34" charset="-128"/>
              </a:rPr>
              <a:t>3 </a:t>
            </a:r>
            <a:r>
              <a:rPr lang="en-US" sz="2400" i="1" dirty="0">
                <a:latin typeface="Arial Unicode MS" pitchFamily="34" charset="-128"/>
              </a:rPr>
              <a:t>) </a:t>
            </a:r>
          </a:p>
          <a:p>
            <a:pPr marL="342900" indent="-342900">
              <a:lnSpc>
                <a:spcPct val="80000"/>
              </a:lnSpc>
            </a:pPr>
            <a:r>
              <a:rPr lang="en-US" sz="2400" i="1" dirty="0">
                <a:latin typeface="Arial Unicode MS" pitchFamily="34" charset="-128"/>
              </a:rPr>
              <a:t>ok( cb</a:t>
            </a:r>
            <a:r>
              <a:rPr lang="en-US" sz="2400" i="1" baseline="-25000" dirty="0">
                <a:latin typeface="Arial Unicode MS" pitchFamily="34" charset="-128"/>
              </a:rPr>
              <a:t>1 </a:t>
            </a:r>
            <a:r>
              <a:rPr lang="en-US" sz="2400" i="1" dirty="0">
                <a:latin typeface="Arial Unicode MS" pitchFamily="34" charset="-128"/>
              </a:rPr>
              <a:t>) </a:t>
            </a:r>
          </a:p>
          <a:p>
            <a:pPr marL="342900" indent="-342900">
              <a:lnSpc>
                <a:spcPct val="80000"/>
              </a:lnSpc>
            </a:pPr>
            <a:r>
              <a:rPr lang="en-US" sz="2400" i="1" dirty="0">
                <a:latin typeface="Arial Unicode MS" pitchFamily="34" charset="-128"/>
              </a:rPr>
              <a:t>ok( cb</a:t>
            </a:r>
            <a:r>
              <a:rPr lang="en-US" sz="2400" i="1" baseline="-25000" dirty="0">
                <a:latin typeface="Arial Unicode MS" pitchFamily="34" charset="-128"/>
              </a:rPr>
              <a:t>2 </a:t>
            </a:r>
            <a:r>
              <a:rPr lang="en-US" sz="2400" i="1" dirty="0">
                <a:latin typeface="Arial Unicode MS" pitchFamily="34" charset="-128"/>
              </a:rPr>
              <a:t>) </a:t>
            </a:r>
          </a:p>
          <a:p>
            <a:pPr marL="342900" indent="-342900">
              <a:lnSpc>
                <a:spcPct val="80000"/>
              </a:lnSpc>
            </a:pPr>
            <a:r>
              <a:rPr lang="en-US" sz="2400" i="1" dirty="0">
                <a:latin typeface="Arial Unicode MS" pitchFamily="34" charset="-128"/>
              </a:rPr>
              <a:t>live( w</a:t>
            </a:r>
            <a:r>
              <a:rPr lang="en-US" sz="2400" i="1" baseline="-25000" dirty="0">
                <a:latin typeface="Arial Unicode MS" pitchFamily="34" charset="-128"/>
              </a:rPr>
              <a:t>1</a:t>
            </a:r>
            <a:r>
              <a:rPr lang="en-US" sz="2400" i="1" dirty="0">
                <a:latin typeface="Arial Unicode MS" pitchFamily="34" charset="-128"/>
              </a:rPr>
              <a:t>)</a:t>
            </a:r>
          </a:p>
          <a:p>
            <a:pPr marL="342900" indent="-342900">
              <a:lnSpc>
                <a:spcPct val="80000"/>
              </a:lnSpc>
            </a:pPr>
            <a:r>
              <a:rPr lang="en-US" sz="2400" i="1" dirty="0">
                <a:latin typeface="Arial Unicode MS" pitchFamily="34" charset="-128"/>
              </a:rPr>
              <a:t>connected( w</a:t>
            </a:r>
            <a:r>
              <a:rPr lang="en-US" sz="2400" i="1" baseline="-25000" dirty="0">
                <a:latin typeface="Arial Unicode MS" pitchFamily="34" charset="-128"/>
              </a:rPr>
              <a:t>1</a:t>
            </a:r>
            <a:r>
              <a:rPr lang="en-US" sz="2400" i="1" dirty="0">
                <a:latin typeface="Arial Unicode MS" pitchFamily="34" charset="-128"/>
              </a:rPr>
              <a:t> , w</a:t>
            </a:r>
            <a:r>
              <a:rPr lang="en-US" sz="2400" i="1" baseline="-25000" dirty="0">
                <a:latin typeface="Arial Unicode MS" pitchFamily="34" charset="-128"/>
              </a:rPr>
              <a:t>2</a:t>
            </a:r>
            <a:r>
              <a:rPr lang="en-US" sz="2400" i="1" dirty="0">
                <a:latin typeface="Arial Unicode MS" pitchFamily="34" charset="-128"/>
              </a:rPr>
              <a:t> ) </a:t>
            </a:r>
          </a:p>
        </p:txBody>
      </p:sp>
      <p:sp>
        <p:nvSpPr>
          <p:cNvPr id="7209" name="Rectangle 4"/>
          <p:cNvSpPr>
            <a:spLocks noChangeArrowheads="1"/>
          </p:cNvSpPr>
          <p:nvPr/>
        </p:nvSpPr>
        <p:spPr bwMode="auto">
          <a:xfrm>
            <a:off x="4714875" y="1071563"/>
            <a:ext cx="4786313" cy="1500187"/>
          </a:xfrm>
          <a:prstGeom prst="rect">
            <a:avLst/>
          </a:prstGeom>
          <a:noFill/>
          <a:ln w="9525">
            <a:noFill/>
            <a:miter lim="800000"/>
            <a:headEnd/>
            <a:tailEnd/>
          </a:ln>
        </p:spPr>
        <p:txBody>
          <a:bodyPr/>
          <a:lstStyle/>
          <a:p>
            <a:pPr marL="342900" indent="-342900">
              <a:spcBef>
                <a:spcPct val="20000"/>
              </a:spcBef>
              <a:buFontTx/>
              <a:buChar char="•"/>
            </a:pPr>
            <a:r>
              <a:rPr lang="en-US" dirty="0">
                <a:latin typeface="Arial Unicode MS" pitchFamily="34" charset="-128"/>
              </a:rPr>
              <a:t>It is often </a:t>
            </a:r>
            <a:r>
              <a:rPr lang="en-US" dirty="0">
                <a:solidFill>
                  <a:schemeClr val="accent2"/>
                </a:solidFill>
                <a:latin typeface="Arial Unicode MS" pitchFamily="34" charset="-128"/>
              </a:rPr>
              <a:t>natural</a:t>
            </a:r>
            <a:r>
              <a:rPr lang="en-US" dirty="0">
                <a:latin typeface="Arial Unicode MS" pitchFamily="34" charset="-128"/>
              </a:rPr>
              <a:t> to consider </a:t>
            </a:r>
            <a:r>
              <a:rPr lang="en-US" b="1" dirty="0">
                <a:latin typeface="Arial Unicode MS" pitchFamily="34" charset="-128"/>
              </a:rPr>
              <a:t>individuals</a:t>
            </a:r>
            <a:r>
              <a:rPr lang="en-US" dirty="0">
                <a:latin typeface="Arial Unicode MS" pitchFamily="34" charset="-128"/>
              </a:rPr>
              <a:t> and their </a:t>
            </a:r>
            <a:r>
              <a:rPr lang="en-US" b="1" dirty="0">
                <a:latin typeface="Arial Unicode MS" pitchFamily="34" charset="-128"/>
              </a:rPr>
              <a:t>properties</a:t>
            </a:r>
          </a:p>
          <a:p>
            <a:pPr marL="342900" indent="-342900">
              <a:spcBef>
                <a:spcPct val="20000"/>
              </a:spcBef>
              <a:buFontTx/>
              <a:buChar char="•"/>
            </a:pPr>
            <a:endParaRPr lang="en-US" dirty="0">
              <a:latin typeface="Arial Unicode MS" pitchFamily="34" charset="-128"/>
            </a:endParaRPr>
          </a:p>
        </p:txBody>
      </p:sp>
      <p:sp>
        <p:nvSpPr>
          <p:cNvPr id="12" name="Rectangle 4"/>
          <p:cNvSpPr>
            <a:spLocks noChangeArrowheads="1"/>
          </p:cNvSpPr>
          <p:nvPr/>
        </p:nvSpPr>
        <p:spPr bwMode="auto">
          <a:xfrm>
            <a:off x="214313" y="4929188"/>
            <a:ext cx="4500562" cy="1143000"/>
          </a:xfrm>
          <a:prstGeom prst="rect">
            <a:avLst/>
          </a:prstGeom>
          <a:noFill/>
          <a:ln w="9525">
            <a:noFill/>
            <a:miter lim="800000"/>
            <a:headEnd/>
            <a:tailEnd/>
          </a:ln>
        </p:spPr>
        <p:txBody>
          <a:bodyPr/>
          <a:lstStyle/>
          <a:p>
            <a:pPr marL="342900" indent="-342900">
              <a:spcBef>
                <a:spcPct val="20000"/>
              </a:spcBef>
            </a:pPr>
            <a:r>
              <a:rPr lang="en-US">
                <a:latin typeface="Arial Unicode MS" pitchFamily="34" charset="-128"/>
              </a:rPr>
              <a:t>There is no notion that</a:t>
            </a:r>
          </a:p>
          <a:p>
            <a:pPr marL="342900" indent="-342900">
              <a:spcBef>
                <a:spcPct val="20000"/>
              </a:spcBef>
              <a:buFontTx/>
              <a:buChar char="•"/>
            </a:pPr>
            <a:endParaRPr lang="en-US">
              <a:latin typeface="Arial Unicode MS" pitchFamily="34" charset="-128"/>
            </a:endParaRPr>
          </a:p>
        </p:txBody>
      </p:sp>
      <p:grpSp>
        <p:nvGrpSpPr>
          <p:cNvPr id="2" name="Group 12"/>
          <p:cNvGrpSpPr/>
          <p:nvPr/>
        </p:nvGrpSpPr>
        <p:grpSpPr>
          <a:xfrm>
            <a:off x="642938" y="5429250"/>
            <a:ext cx="6450012" cy="785813"/>
            <a:chOff x="642938" y="5429250"/>
            <a:chExt cx="6450012" cy="785813"/>
          </a:xfrm>
        </p:grpSpPr>
        <p:sp>
          <p:nvSpPr>
            <p:cNvPr id="7211" name="Rectangle 22"/>
            <p:cNvSpPr>
              <a:spLocks noChangeArrowheads="1"/>
            </p:cNvSpPr>
            <p:nvPr/>
          </p:nvSpPr>
          <p:spPr bwMode="auto">
            <a:xfrm>
              <a:off x="642938" y="5429250"/>
              <a:ext cx="1143000" cy="785813"/>
            </a:xfrm>
            <a:prstGeom prst="rect">
              <a:avLst/>
            </a:prstGeom>
            <a:noFill/>
            <a:ln w="9525">
              <a:noFill/>
              <a:miter lim="800000"/>
              <a:headEnd/>
              <a:tailEnd/>
            </a:ln>
          </p:spPr>
          <p:txBody>
            <a:bodyPr/>
            <a:lstStyle/>
            <a:p>
              <a:pPr marL="342900" indent="-342900">
                <a:lnSpc>
                  <a:spcPct val="80000"/>
                </a:lnSpc>
              </a:pPr>
              <a:r>
                <a:rPr lang="en-US" sz="2400" i="1" dirty="0">
                  <a:latin typeface="Arial Unicode MS" pitchFamily="34" charset="-128"/>
                </a:rPr>
                <a:t>up_s</a:t>
              </a:r>
              <a:r>
                <a:rPr lang="en-US" sz="2400" i="1" baseline="-25000" dirty="0">
                  <a:latin typeface="Arial Unicode MS" pitchFamily="34" charset="-128"/>
                </a:rPr>
                <a:t>2</a:t>
              </a:r>
              <a:r>
                <a:rPr lang="en-US" sz="2400" i="1" dirty="0">
                  <a:latin typeface="Arial Unicode MS" pitchFamily="34" charset="-128"/>
                </a:rPr>
                <a:t>  </a:t>
              </a:r>
            </a:p>
            <a:p>
              <a:pPr marL="342900" indent="-342900">
                <a:lnSpc>
                  <a:spcPct val="80000"/>
                </a:lnSpc>
              </a:pPr>
              <a:r>
                <a:rPr lang="en-US" sz="2400" i="1" dirty="0">
                  <a:latin typeface="Arial Unicode MS" pitchFamily="34" charset="-128"/>
                </a:rPr>
                <a:t>up_s</a:t>
              </a:r>
              <a:r>
                <a:rPr lang="en-US" sz="2400" i="1" baseline="-25000" dirty="0">
                  <a:latin typeface="Arial Unicode MS" pitchFamily="34" charset="-128"/>
                </a:rPr>
                <a:t>3</a:t>
              </a:r>
              <a:endParaRPr lang="en-US" sz="2400" i="1" dirty="0">
                <a:latin typeface="Arial Unicode MS" pitchFamily="34" charset="-128"/>
              </a:endParaRPr>
            </a:p>
            <a:p>
              <a:pPr marL="342900" indent="-342900">
                <a:lnSpc>
                  <a:spcPct val="80000"/>
                </a:lnSpc>
              </a:pPr>
              <a:endParaRPr lang="en-US" sz="2400" i="1" baseline="-25000" dirty="0">
                <a:latin typeface="Arial Unicode MS" pitchFamily="34" charset="-128"/>
              </a:endParaRPr>
            </a:p>
            <a:p>
              <a:pPr marL="342900" indent="-342900">
                <a:lnSpc>
                  <a:spcPct val="80000"/>
                </a:lnSpc>
              </a:pPr>
              <a:endParaRPr lang="en-US" sz="2400" i="1" dirty="0">
                <a:latin typeface="Arial Unicode MS" pitchFamily="34" charset="-128"/>
              </a:endParaRPr>
            </a:p>
            <a:p>
              <a:pPr marL="342900" indent="-342900">
                <a:lnSpc>
                  <a:spcPct val="80000"/>
                </a:lnSpc>
              </a:pPr>
              <a:endParaRPr lang="en-US" sz="2400" i="1" dirty="0">
                <a:latin typeface="Arial Unicode MS" pitchFamily="34" charset="-128"/>
              </a:endParaRPr>
            </a:p>
          </p:txBody>
        </p:sp>
        <p:sp>
          <p:nvSpPr>
            <p:cNvPr id="14" name="Rectangle 22"/>
            <p:cNvSpPr>
              <a:spLocks noChangeArrowheads="1"/>
            </p:cNvSpPr>
            <p:nvPr/>
          </p:nvSpPr>
          <p:spPr bwMode="auto">
            <a:xfrm>
              <a:off x="4429125" y="5429250"/>
              <a:ext cx="2663825" cy="714375"/>
            </a:xfrm>
            <a:prstGeom prst="rect">
              <a:avLst/>
            </a:prstGeom>
            <a:noFill/>
            <a:ln w="9525">
              <a:noFill/>
              <a:miter lim="800000"/>
              <a:headEnd/>
              <a:tailEnd/>
            </a:ln>
          </p:spPr>
          <p:txBody>
            <a:bodyPr/>
            <a:lstStyle/>
            <a:p>
              <a:pPr marL="342900" indent="-342900">
                <a:lnSpc>
                  <a:spcPct val="80000"/>
                </a:lnSpc>
              </a:pPr>
              <a:r>
                <a:rPr lang="en-US" sz="2400" i="1" dirty="0">
                  <a:latin typeface="Arial Unicode MS" pitchFamily="34" charset="-128"/>
                </a:rPr>
                <a:t>live_w</a:t>
              </a:r>
              <a:r>
                <a:rPr lang="en-US" sz="2400" i="1" baseline="-25000" dirty="0">
                  <a:latin typeface="Arial Unicode MS" pitchFamily="34" charset="-128"/>
                </a:rPr>
                <a:t>1</a:t>
              </a:r>
              <a:endParaRPr lang="en-US" sz="2400" i="1" dirty="0">
                <a:latin typeface="Arial Unicode MS" pitchFamily="34" charset="-128"/>
              </a:endParaRPr>
            </a:p>
            <a:p>
              <a:pPr marL="342900" indent="-342900">
                <a:lnSpc>
                  <a:spcPct val="80000"/>
                </a:lnSpc>
              </a:pPr>
              <a:r>
                <a:rPr lang="en-US" sz="2400" i="1" dirty="0">
                  <a:latin typeface="Arial Unicode MS" pitchFamily="34" charset="-128"/>
                </a:rPr>
                <a:t>connected_w</a:t>
              </a:r>
              <a:r>
                <a:rPr lang="en-US" sz="2400" i="1" baseline="-25000" dirty="0">
                  <a:latin typeface="Arial Unicode MS" pitchFamily="34" charset="-128"/>
                </a:rPr>
                <a:t>1</a:t>
              </a:r>
              <a:r>
                <a:rPr lang="en-US" sz="2400" i="1" dirty="0">
                  <a:latin typeface="Arial Unicode MS" pitchFamily="34" charset="-128"/>
                </a:rPr>
                <a:t>_w</a:t>
              </a:r>
              <a:r>
                <a:rPr lang="en-US" sz="2400" i="1" baseline="-25000" dirty="0">
                  <a:latin typeface="Arial Unicode MS" pitchFamily="34" charset="-128"/>
                </a:rPr>
                <a:t>2</a:t>
              </a:r>
            </a:p>
            <a:p>
              <a:pPr marL="342900" indent="-342900">
                <a:lnSpc>
                  <a:spcPct val="80000"/>
                </a:lnSpc>
              </a:pPr>
              <a:endParaRPr lang="en-US" sz="2400" i="1" dirty="0">
                <a:latin typeface="Arial Unicode MS" pitchFamily="34" charset="-128"/>
              </a:endParaRPr>
            </a:p>
            <a:p>
              <a:pPr marL="342900" indent="-342900">
                <a:lnSpc>
                  <a:spcPct val="80000"/>
                </a:lnSpc>
              </a:pPr>
              <a:endParaRPr lang="en-US" sz="2400" i="1" dirty="0">
                <a:latin typeface="Arial Unicode MS" pitchFamily="34"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20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8" grpId="0"/>
      <p:bldP spid="7209"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pPr>
              <a:defRPr/>
            </a:pPr>
            <a:r>
              <a:rPr lang="en-US" smtClean="0"/>
              <a:t>CPSC 502, Lecture 6</a:t>
            </a:r>
            <a:endParaRPr lang="en-US"/>
          </a:p>
        </p:txBody>
      </p:sp>
      <p:sp>
        <p:nvSpPr>
          <p:cNvPr id="10" name="Slide Number Placeholder 5"/>
          <p:cNvSpPr>
            <a:spLocks noGrp="1"/>
          </p:cNvSpPr>
          <p:nvPr>
            <p:ph type="sldNum" sz="quarter" idx="12"/>
          </p:nvPr>
        </p:nvSpPr>
        <p:spPr/>
        <p:txBody>
          <a:bodyPr/>
          <a:lstStyle/>
          <a:p>
            <a:pPr>
              <a:defRPr/>
            </a:pPr>
            <a:r>
              <a:rPr lang="en-US"/>
              <a:t>Slide </a:t>
            </a:r>
            <a:fld id="{4F018D4A-5241-4468-9507-B586B981B46C}" type="slidenum">
              <a:rPr lang="en-US"/>
              <a:pPr>
                <a:defRPr/>
              </a:pPr>
              <a:t>39</a:t>
            </a:fld>
            <a:endParaRPr lang="en-US"/>
          </a:p>
        </p:txBody>
      </p:sp>
      <p:sp>
        <p:nvSpPr>
          <p:cNvPr id="8202" name="Rectangle 2"/>
          <p:cNvSpPr>
            <a:spLocks noGrp="1" noChangeArrowheads="1"/>
          </p:cNvSpPr>
          <p:nvPr>
            <p:ph type="title"/>
          </p:nvPr>
        </p:nvSpPr>
        <p:spPr>
          <a:xfrm>
            <a:off x="0" y="0"/>
            <a:ext cx="8534400" cy="685800"/>
          </a:xfrm>
        </p:spPr>
        <p:txBody>
          <a:bodyPr/>
          <a:lstStyle/>
          <a:p>
            <a:pPr eaLnBrk="1" hangingPunct="1"/>
            <a:r>
              <a:rPr lang="en-US" smtClean="0"/>
              <a:t>What do we gain….</a:t>
            </a:r>
          </a:p>
        </p:txBody>
      </p:sp>
      <p:sp>
        <p:nvSpPr>
          <p:cNvPr id="8203" name="Rectangle 3"/>
          <p:cNvSpPr>
            <a:spLocks noGrp="1" noChangeArrowheads="1"/>
          </p:cNvSpPr>
          <p:nvPr>
            <p:ph type="body" idx="1"/>
          </p:nvPr>
        </p:nvSpPr>
        <p:spPr>
          <a:xfrm>
            <a:off x="250825" y="1000125"/>
            <a:ext cx="8893175" cy="5308600"/>
          </a:xfrm>
        </p:spPr>
        <p:txBody>
          <a:bodyPr/>
          <a:lstStyle/>
          <a:p>
            <a:pPr lvl="1" eaLnBrk="1" hangingPunct="1">
              <a:lnSpc>
                <a:spcPct val="60000"/>
              </a:lnSpc>
              <a:buFontTx/>
              <a:buNone/>
            </a:pPr>
            <a:endParaRPr lang="en-US" sz="2000" smtClean="0"/>
          </a:p>
          <a:p>
            <a:pPr eaLnBrk="1" hangingPunct="1">
              <a:buFontTx/>
              <a:buChar char="•"/>
            </a:pPr>
            <a:endParaRPr lang="en-US" sz="2400" smtClean="0"/>
          </a:p>
          <a:p>
            <a:pPr lvl="1" eaLnBrk="1" hangingPunct="1"/>
            <a:endParaRPr lang="en-US" sz="2000" smtClean="0"/>
          </a:p>
        </p:txBody>
      </p:sp>
      <p:sp>
        <p:nvSpPr>
          <p:cNvPr id="8204" name="Rectangle 4"/>
          <p:cNvSpPr>
            <a:spLocks noChangeArrowheads="1"/>
          </p:cNvSpPr>
          <p:nvPr/>
        </p:nvSpPr>
        <p:spPr bwMode="auto">
          <a:xfrm>
            <a:off x="0" y="714375"/>
            <a:ext cx="9144000" cy="1071563"/>
          </a:xfrm>
          <a:prstGeom prst="rect">
            <a:avLst/>
          </a:prstGeom>
          <a:noFill/>
          <a:ln w="9525">
            <a:noFill/>
            <a:miter lim="800000"/>
            <a:headEnd/>
            <a:tailEnd/>
          </a:ln>
        </p:spPr>
        <p:txBody>
          <a:bodyPr/>
          <a:lstStyle/>
          <a:p>
            <a:pPr marL="342900" indent="-342900">
              <a:spcBef>
                <a:spcPct val="20000"/>
              </a:spcBef>
            </a:pPr>
            <a:r>
              <a:rPr lang="en-US">
                <a:latin typeface="Arial Unicode MS" pitchFamily="34" charset="-128"/>
              </a:rPr>
              <a:t>By breaking propositions into relations applied to individuals?</a:t>
            </a:r>
          </a:p>
        </p:txBody>
      </p:sp>
      <p:sp>
        <p:nvSpPr>
          <p:cNvPr id="8205" name="Rectangle 4"/>
          <p:cNvSpPr>
            <a:spLocks noChangeArrowheads="1"/>
          </p:cNvSpPr>
          <p:nvPr/>
        </p:nvSpPr>
        <p:spPr bwMode="auto">
          <a:xfrm>
            <a:off x="3429000" y="3071813"/>
            <a:ext cx="8458200" cy="1000125"/>
          </a:xfrm>
          <a:prstGeom prst="rect">
            <a:avLst/>
          </a:prstGeom>
          <a:noFill/>
          <a:ln w="9525">
            <a:noFill/>
            <a:miter lim="800000"/>
            <a:headEnd/>
            <a:tailEnd/>
          </a:ln>
        </p:spPr>
        <p:txBody>
          <a:bodyPr/>
          <a:lstStyle/>
          <a:p>
            <a:pPr marL="342900" indent="-342900">
              <a:spcBef>
                <a:spcPct val="20000"/>
              </a:spcBef>
              <a:buFontTx/>
              <a:buChar char="•"/>
            </a:pPr>
            <a:endParaRPr lang="en-US">
              <a:latin typeface="Arial Unicode MS" pitchFamily="34" charset="-128"/>
            </a:endParaRPr>
          </a:p>
        </p:txBody>
      </p:sp>
      <p:sp>
        <p:nvSpPr>
          <p:cNvPr id="12" name="Rectangle 4"/>
          <p:cNvSpPr>
            <a:spLocks noChangeArrowheads="1"/>
          </p:cNvSpPr>
          <p:nvPr/>
        </p:nvSpPr>
        <p:spPr bwMode="auto">
          <a:xfrm>
            <a:off x="285750" y="1857375"/>
            <a:ext cx="8858250" cy="1150938"/>
          </a:xfrm>
          <a:prstGeom prst="rect">
            <a:avLst/>
          </a:prstGeom>
          <a:noFill/>
          <a:ln w="9525">
            <a:noFill/>
            <a:miter lim="800000"/>
            <a:headEnd/>
            <a:tailEnd/>
          </a:ln>
        </p:spPr>
        <p:txBody>
          <a:bodyPr/>
          <a:lstStyle/>
          <a:p>
            <a:pPr marL="342900" indent="-342900">
              <a:spcBef>
                <a:spcPct val="20000"/>
              </a:spcBef>
              <a:buFontTx/>
              <a:buChar char="•"/>
            </a:pPr>
            <a:r>
              <a:rPr lang="en-US">
                <a:latin typeface="Arial Unicode MS" pitchFamily="34" charset="-128"/>
              </a:rPr>
              <a:t>Express </a:t>
            </a:r>
            <a:r>
              <a:rPr lang="en-US" b="1">
                <a:latin typeface="Arial Unicode MS" pitchFamily="34" charset="-128"/>
              </a:rPr>
              <a:t>knowledge</a:t>
            </a:r>
            <a:r>
              <a:rPr lang="en-US">
                <a:latin typeface="Arial Unicode MS" pitchFamily="34" charset="-128"/>
              </a:rPr>
              <a:t> that </a:t>
            </a:r>
            <a:r>
              <a:rPr lang="en-US" b="1">
                <a:latin typeface="Arial Unicode MS" pitchFamily="34" charset="-128"/>
              </a:rPr>
              <a:t>holds for set of individuals </a:t>
            </a:r>
            <a:r>
              <a:rPr lang="en-US">
                <a:latin typeface="Arial Unicode MS" pitchFamily="34" charset="-128"/>
              </a:rPr>
              <a:t>(by introducing                        )</a:t>
            </a:r>
          </a:p>
          <a:p>
            <a:pPr marL="342900" indent="-342900">
              <a:spcBef>
                <a:spcPct val="20000"/>
              </a:spcBef>
              <a:buFontTx/>
              <a:buChar char="•"/>
            </a:pPr>
            <a:endParaRPr lang="en-US">
              <a:latin typeface="Arial Unicode MS" pitchFamily="34" charset="-128"/>
            </a:endParaRPr>
          </a:p>
        </p:txBody>
      </p:sp>
      <p:sp>
        <p:nvSpPr>
          <p:cNvPr id="13" name="Rectangle 6"/>
          <p:cNvSpPr>
            <a:spLocks noChangeArrowheads="1"/>
          </p:cNvSpPr>
          <p:nvPr/>
        </p:nvSpPr>
        <p:spPr bwMode="auto">
          <a:xfrm>
            <a:off x="714375" y="2928938"/>
            <a:ext cx="7929563" cy="1000125"/>
          </a:xfrm>
          <a:prstGeom prst="rect">
            <a:avLst/>
          </a:prstGeom>
          <a:noFill/>
          <a:ln w="9525">
            <a:noFill/>
            <a:miter lim="800000"/>
            <a:headEnd/>
            <a:tailEnd/>
          </a:ln>
        </p:spPr>
        <p:txBody>
          <a:bodyPr/>
          <a:lstStyle/>
          <a:p>
            <a:pPr marL="342900" indent="-342900">
              <a:spcBef>
                <a:spcPct val="20000"/>
              </a:spcBef>
            </a:pPr>
            <a:r>
              <a:rPr lang="en-US" i="1">
                <a:latin typeface="Arial Unicode MS" pitchFamily="34" charset="-128"/>
              </a:rPr>
              <a:t>live(W) &lt;- connected_to(W,W1) </a:t>
            </a:r>
            <a:r>
              <a:rPr lang="en-US">
                <a:latin typeface="Arial Unicode MS" pitchFamily="34" charset="-128"/>
                <a:ea typeface="Arial Unicode MS" pitchFamily="34" charset="-128"/>
                <a:cs typeface="Arial Unicode MS" pitchFamily="34" charset="-128"/>
              </a:rPr>
              <a:t>∧</a:t>
            </a:r>
            <a:r>
              <a:rPr lang="en-US" i="1">
                <a:latin typeface="Arial Unicode MS" pitchFamily="34" charset="-128"/>
              </a:rPr>
              <a:t>  live(W1) </a:t>
            </a:r>
            <a:r>
              <a:rPr lang="en-US">
                <a:latin typeface="Arial Unicode MS" pitchFamily="34" charset="-128"/>
                <a:ea typeface="Arial Unicode MS" pitchFamily="34" charset="-128"/>
                <a:cs typeface="Arial Unicode MS" pitchFamily="34" charset="-128"/>
              </a:rPr>
              <a:t>∧ </a:t>
            </a:r>
            <a:r>
              <a:rPr lang="en-US" i="1">
                <a:latin typeface="Arial Unicode MS" pitchFamily="34" charset="-128"/>
              </a:rPr>
              <a:t>			wire(W) </a:t>
            </a:r>
            <a:r>
              <a:rPr lang="en-US">
                <a:latin typeface="Arial Unicode MS" pitchFamily="34" charset="-128"/>
                <a:ea typeface="Arial Unicode MS" pitchFamily="34" charset="-128"/>
                <a:cs typeface="Arial Unicode MS" pitchFamily="34" charset="-128"/>
              </a:rPr>
              <a:t>∧</a:t>
            </a:r>
            <a:r>
              <a:rPr lang="en-US" i="1">
                <a:latin typeface="Arial Unicode MS" pitchFamily="34" charset="-128"/>
              </a:rPr>
              <a:t> wire(W1).</a:t>
            </a:r>
          </a:p>
        </p:txBody>
      </p:sp>
      <p:sp>
        <p:nvSpPr>
          <p:cNvPr id="14" name="Rectangle 5"/>
          <p:cNvSpPr>
            <a:spLocks noChangeArrowheads="1"/>
          </p:cNvSpPr>
          <p:nvPr/>
        </p:nvSpPr>
        <p:spPr bwMode="auto">
          <a:xfrm>
            <a:off x="214313" y="4143375"/>
            <a:ext cx="8458200" cy="935038"/>
          </a:xfrm>
          <a:prstGeom prst="rect">
            <a:avLst/>
          </a:prstGeom>
          <a:noFill/>
          <a:ln w="9525">
            <a:noFill/>
            <a:miter lim="800000"/>
            <a:headEnd/>
            <a:tailEnd/>
          </a:ln>
        </p:spPr>
        <p:txBody>
          <a:bodyPr/>
          <a:lstStyle/>
          <a:p>
            <a:pPr marL="342900" indent="-342900">
              <a:spcBef>
                <a:spcPct val="20000"/>
              </a:spcBef>
              <a:buFontTx/>
              <a:buChar char="•"/>
            </a:pPr>
            <a:r>
              <a:rPr lang="en-US">
                <a:latin typeface="Arial Unicode MS" pitchFamily="34" charset="-128"/>
              </a:rPr>
              <a:t>We can </a:t>
            </a:r>
            <a:r>
              <a:rPr lang="en-US" b="1">
                <a:latin typeface="Arial Unicode MS" pitchFamily="34" charset="-128"/>
              </a:rPr>
              <a:t>ask generic queries</a:t>
            </a:r>
            <a:r>
              <a:rPr lang="en-US">
                <a:latin typeface="Arial Unicode MS" pitchFamily="34" charset="-128"/>
              </a:rPr>
              <a:t> (i.e., containing 				)</a:t>
            </a:r>
          </a:p>
        </p:txBody>
      </p:sp>
      <p:sp>
        <p:nvSpPr>
          <p:cNvPr id="15" name="Rectangle 9"/>
          <p:cNvSpPr>
            <a:spLocks noChangeArrowheads="1"/>
          </p:cNvSpPr>
          <p:nvPr/>
        </p:nvSpPr>
        <p:spPr bwMode="auto">
          <a:xfrm>
            <a:off x="714375" y="5429250"/>
            <a:ext cx="7812088" cy="792163"/>
          </a:xfrm>
          <a:prstGeom prst="rect">
            <a:avLst/>
          </a:prstGeom>
          <a:noFill/>
          <a:ln w="9525">
            <a:noFill/>
            <a:miter lim="800000"/>
            <a:headEnd/>
            <a:tailEnd/>
          </a:ln>
        </p:spPr>
        <p:txBody>
          <a:bodyPr/>
          <a:lstStyle/>
          <a:p>
            <a:pPr marL="342900" indent="-342900">
              <a:spcBef>
                <a:spcPct val="20000"/>
              </a:spcBef>
            </a:pPr>
            <a:r>
              <a:rPr lang="en-US" i="1">
                <a:latin typeface="Arial Unicode MS" pitchFamily="34" charset="-128"/>
              </a:rPr>
              <a:t>?  connected_to(W, </a:t>
            </a:r>
            <a:r>
              <a:rPr lang="en-US" sz="2400" i="1">
                <a:latin typeface="Arial Unicode MS" pitchFamily="34" charset="-128"/>
              </a:rPr>
              <a:t>w</a:t>
            </a:r>
            <a:r>
              <a:rPr lang="en-US" sz="2400" i="1" baseline="-25000">
                <a:latin typeface="Arial Unicode MS" pitchFamily="34" charset="-128"/>
              </a:rPr>
              <a:t>1</a:t>
            </a:r>
            <a:r>
              <a:rPr lang="en-US" i="1">
                <a:latin typeface="Arial Unicode MS" pitchFamily="34" charset="-128"/>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smtClean="0"/>
              <a:t>CPSC 502, Lecture 6</a:t>
            </a:r>
            <a:endParaRPr lang="en-US"/>
          </a:p>
        </p:txBody>
      </p:sp>
      <p:sp>
        <p:nvSpPr>
          <p:cNvPr id="9" name="Slide Number Placeholder 5"/>
          <p:cNvSpPr>
            <a:spLocks noGrp="1"/>
          </p:cNvSpPr>
          <p:nvPr>
            <p:ph type="sldNum" sz="quarter" idx="12"/>
          </p:nvPr>
        </p:nvSpPr>
        <p:spPr/>
        <p:txBody>
          <a:bodyPr/>
          <a:lstStyle/>
          <a:p>
            <a:pPr>
              <a:defRPr/>
            </a:pPr>
            <a:r>
              <a:rPr lang="en-US"/>
              <a:t>Slide </a:t>
            </a:r>
            <a:fld id="{AE738429-74E5-4DC6-90B8-16A543D5A2A2}" type="slidenum">
              <a:rPr lang="en-US"/>
              <a:pPr>
                <a:defRPr/>
              </a:pPr>
              <a:t>4</a:t>
            </a:fld>
            <a:endParaRPr lang="en-US"/>
          </a:p>
        </p:txBody>
      </p:sp>
      <p:sp>
        <p:nvSpPr>
          <p:cNvPr id="8208" name="Rectangle 2"/>
          <p:cNvSpPr>
            <a:spLocks noGrp="1" noChangeArrowheads="1"/>
          </p:cNvSpPr>
          <p:nvPr>
            <p:ph type="title"/>
          </p:nvPr>
        </p:nvSpPr>
        <p:spPr>
          <a:xfrm>
            <a:off x="-252536" y="0"/>
            <a:ext cx="9828584" cy="685800"/>
          </a:xfrm>
        </p:spPr>
        <p:txBody>
          <a:bodyPr/>
          <a:lstStyle/>
          <a:p>
            <a:pPr eaLnBrk="1" hangingPunct="1"/>
            <a:r>
              <a:rPr lang="en-US" dirty="0" smtClean="0"/>
              <a:t>What you already know </a:t>
            </a:r>
            <a:r>
              <a:rPr lang="en-US" dirty="0" smtClean="0"/>
              <a:t>for sure about </a:t>
            </a:r>
            <a:r>
              <a:rPr lang="en-US" dirty="0" smtClean="0"/>
              <a:t>logic...</a:t>
            </a:r>
          </a:p>
        </p:txBody>
      </p:sp>
      <p:sp>
        <p:nvSpPr>
          <p:cNvPr id="8209" name="Rectangle 3"/>
          <p:cNvSpPr>
            <a:spLocks noGrp="1" noChangeArrowheads="1"/>
          </p:cNvSpPr>
          <p:nvPr>
            <p:ph type="body" idx="1"/>
          </p:nvPr>
        </p:nvSpPr>
        <p:spPr>
          <a:xfrm>
            <a:off x="214313" y="857250"/>
            <a:ext cx="8748712" cy="2071688"/>
          </a:xfrm>
          <a:ln>
            <a:solidFill>
              <a:schemeClr val="accent2"/>
            </a:solidFill>
          </a:ln>
        </p:spPr>
        <p:txBody>
          <a:bodyPr/>
          <a:lstStyle/>
          <a:p>
            <a:pPr eaLnBrk="1" hangingPunct="1">
              <a:lnSpc>
                <a:spcPct val="80000"/>
              </a:lnSpc>
            </a:pPr>
            <a:r>
              <a:rPr lang="en-US" sz="2400" b="1" smtClean="0"/>
              <a:t>From programming: Some logical operators</a:t>
            </a:r>
          </a:p>
          <a:p>
            <a:pPr eaLnBrk="1" hangingPunct="1">
              <a:lnSpc>
                <a:spcPct val="80000"/>
              </a:lnSpc>
            </a:pPr>
            <a:endParaRPr lang="en-US" sz="2000" b="1" i="1" smtClean="0"/>
          </a:p>
          <a:p>
            <a:pPr eaLnBrk="1" hangingPunct="1">
              <a:lnSpc>
                <a:spcPct val="80000"/>
              </a:lnSpc>
            </a:pPr>
            <a:r>
              <a:rPr lang="en-US" sz="2000" smtClean="0">
                <a:latin typeface="Courier" pitchFamily="49" charset="0"/>
              </a:rPr>
              <a:t>If ((amount &gt; 0) &amp;&amp; (amount &lt; 1000)) || !(age &lt; 30) </a:t>
            </a:r>
          </a:p>
          <a:p>
            <a:pPr eaLnBrk="1" hangingPunct="1">
              <a:lnSpc>
                <a:spcPct val="80000"/>
              </a:lnSpc>
            </a:pPr>
            <a:r>
              <a:rPr lang="en-US" sz="2000" smtClean="0">
                <a:latin typeface="Courier" pitchFamily="49" charset="0"/>
              </a:rPr>
              <a:t>...</a:t>
            </a:r>
          </a:p>
        </p:txBody>
      </p:sp>
      <p:sp>
        <p:nvSpPr>
          <p:cNvPr id="515076" name="Rectangle 4"/>
          <p:cNvSpPr>
            <a:spLocks noChangeArrowheads="1"/>
          </p:cNvSpPr>
          <p:nvPr/>
        </p:nvSpPr>
        <p:spPr bwMode="auto">
          <a:xfrm>
            <a:off x="103188" y="3071813"/>
            <a:ext cx="9040812" cy="2000250"/>
          </a:xfrm>
          <a:prstGeom prst="rect">
            <a:avLst/>
          </a:prstGeom>
          <a:noFill/>
          <a:ln w="9525">
            <a:solidFill>
              <a:schemeClr val="accent2"/>
            </a:solidFill>
            <a:miter lim="800000"/>
            <a:headEnd/>
            <a:tailEnd/>
          </a:ln>
        </p:spPr>
        <p:txBody>
          <a:bodyPr/>
          <a:lstStyle/>
          <a:p>
            <a:pPr marL="342900" indent="-342900">
              <a:spcBef>
                <a:spcPct val="20000"/>
              </a:spcBef>
            </a:pPr>
            <a:r>
              <a:rPr lang="en-US" sz="2400" b="1">
                <a:latin typeface="Arial Unicode MS" pitchFamily="34" charset="-128"/>
              </a:rPr>
              <a:t>Logic is the language of Mathematics</a:t>
            </a:r>
            <a:r>
              <a:rPr lang="en-US" sz="2400">
                <a:latin typeface="Arial Unicode MS" pitchFamily="34" charset="-128"/>
              </a:rPr>
              <a:t>. To define formal structures (e.g., sets, graphs) and to proof statements about those </a:t>
            </a:r>
          </a:p>
        </p:txBody>
      </p:sp>
      <p:sp>
        <p:nvSpPr>
          <p:cNvPr id="8211" name="Rectangle 5"/>
          <p:cNvSpPr>
            <a:spLocks noChangeArrowheads="1"/>
          </p:cNvSpPr>
          <p:nvPr/>
        </p:nvSpPr>
        <p:spPr bwMode="auto">
          <a:xfrm>
            <a:off x="714375" y="2428875"/>
            <a:ext cx="7308850" cy="503238"/>
          </a:xfrm>
          <a:prstGeom prst="rect">
            <a:avLst/>
          </a:prstGeom>
          <a:noFill/>
          <a:ln w="9525">
            <a:noFill/>
            <a:miter lim="800000"/>
            <a:headEnd/>
            <a:tailEnd/>
          </a:ln>
        </p:spPr>
        <p:txBody>
          <a:bodyPr/>
          <a:lstStyle/>
          <a:p>
            <a:pPr marL="342900" indent="-342900">
              <a:lnSpc>
                <a:spcPct val="80000"/>
              </a:lnSpc>
              <a:spcBef>
                <a:spcPct val="20000"/>
              </a:spcBef>
            </a:pPr>
            <a:r>
              <a:rPr lang="en-US" sz="2400">
                <a:latin typeface="Arial Unicode MS" pitchFamily="34" charset="-128"/>
              </a:rPr>
              <a:t>You know what they mean in a “procedural” way</a:t>
            </a:r>
          </a:p>
          <a:p>
            <a:pPr marL="342900" indent="-342900">
              <a:lnSpc>
                <a:spcPct val="80000"/>
              </a:lnSpc>
              <a:spcBef>
                <a:spcPct val="20000"/>
              </a:spcBef>
            </a:pPr>
            <a:endParaRPr lang="en-US" sz="2000" i="1">
              <a:latin typeface="Arial Unicode MS" pitchFamily="34" charset="-128"/>
            </a:endParaRPr>
          </a:p>
        </p:txBody>
      </p:sp>
      <p:sp>
        <p:nvSpPr>
          <p:cNvPr id="515078" name="Rectangle 6"/>
          <p:cNvSpPr>
            <a:spLocks noChangeArrowheads="1"/>
          </p:cNvSpPr>
          <p:nvPr/>
        </p:nvSpPr>
        <p:spPr bwMode="auto">
          <a:xfrm>
            <a:off x="0" y="5143500"/>
            <a:ext cx="9144000" cy="1295400"/>
          </a:xfrm>
          <a:prstGeom prst="rect">
            <a:avLst/>
          </a:prstGeom>
          <a:noFill/>
          <a:ln w="9525">
            <a:noFill/>
            <a:miter lim="800000"/>
            <a:headEnd/>
            <a:tailEnd/>
          </a:ln>
        </p:spPr>
        <p:txBody>
          <a:bodyPr/>
          <a:lstStyle/>
          <a:p>
            <a:pPr marL="342900" indent="-342900" algn="ctr">
              <a:spcBef>
                <a:spcPct val="20000"/>
              </a:spcBef>
            </a:pPr>
            <a:r>
              <a:rPr lang="en-US" sz="2400">
                <a:latin typeface="Arial Unicode MS" pitchFamily="34" charset="-128"/>
              </a:rPr>
              <a:t>We are going to look at Logic as a</a:t>
            </a:r>
            <a:r>
              <a:rPr lang="en-US" sz="2400" b="1">
                <a:latin typeface="Arial Unicode MS" pitchFamily="34" charset="-128"/>
              </a:rPr>
              <a:t> Representation and Reasoning System </a:t>
            </a:r>
            <a:r>
              <a:rPr lang="en-US" sz="2400">
                <a:latin typeface="Arial Unicode MS" pitchFamily="34" charset="-128"/>
              </a:rPr>
              <a:t>that can be used to</a:t>
            </a:r>
            <a:r>
              <a:rPr lang="en-US" sz="2400" b="1">
                <a:latin typeface="Arial Unicode MS" pitchFamily="34" charset="-128"/>
              </a:rPr>
              <a:t> formalize a domain (e.g., an electrical system, an organization) </a:t>
            </a:r>
            <a:r>
              <a:rPr lang="en-US" sz="2400">
                <a:latin typeface="Arial Unicode MS" pitchFamily="34" charset="-128"/>
              </a:rPr>
              <a:t>and to</a:t>
            </a:r>
            <a:r>
              <a:rPr lang="en-US" sz="2400" b="1">
                <a:latin typeface="Arial Unicode MS" pitchFamily="34" charset="-128"/>
              </a:rPr>
              <a:t> reason about it</a:t>
            </a:r>
            <a:r>
              <a:rPr lang="en-US" sz="2400">
                <a:latin typeface="Arial Unicode MS" pitchFamily="34" charset="-128"/>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5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inkTgt spid="_x0000_s6287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50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515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76" grpId="0" animBg="1"/>
      <p:bldP spid="515078" grpId="0"/>
      <p:bldP spid="515078"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pPr>
              <a:defRPr/>
            </a:pPr>
            <a:r>
              <a:rPr lang="en-US" smtClean="0"/>
              <a:t>CPSC 502, Lecture 6</a:t>
            </a:r>
            <a:endParaRPr lang="en-US"/>
          </a:p>
        </p:txBody>
      </p:sp>
      <p:sp>
        <p:nvSpPr>
          <p:cNvPr id="10" name="Slide Number Placeholder 5"/>
          <p:cNvSpPr>
            <a:spLocks noGrp="1"/>
          </p:cNvSpPr>
          <p:nvPr>
            <p:ph type="sldNum" sz="quarter" idx="12"/>
          </p:nvPr>
        </p:nvSpPr>
        <p:spPr/>
        <p:txBody>
          <a:bodyPr/>
          <a:lstStyle/>
          <a:p>
            <a:pPr>
              <a:defRPr/>
            </a:pPr>
            <a:r>
              <a:rPr lang="en-US"/>
              <a:t>Slide </a:t>
            </a:r>
            <a:fld id="{B08C3B25-46A9-4952-A9C8-7242F1200F0D}" type="slidenum">
              <a:rPr lang="en-US"/>
              <a:pPr>
                <a:defRPr/>
              </a:pPr>
              <a:t>40</a:t>
            </a:fld>
            <a:endParaRPr lang="en-US"/>
          </a:p>
        </p:txBody>
      </p:sp>
      <p:sp>
        <p:nvSpPr>
          <p:cNvPr id="10253" name="Rectangle 2"/>
          <p:cNvSpPr>
            <a:spLocks noGrp="1" noChangeArrowheads="1"/>
          </p:cNvSpPr>
          <p:nvPr>
            <p:ph type="title"/>
          </p:nvPr>
        </p:nvSpPr>
        <p:spPr/>
        <p:txBody>
          <a:bodyPr/>
          <a:lstStyle/>
          <a:p>
            <a:pPr eaLnBrk="1" hangingPunct="1"/>
            <a:r>
              <a:rPr lang="en-US" smtClean="0"/>
              <a:t>Datalog: a relational rule language</a:t>
            </a:r>
          </a:p>
        </p:txBody>
      </p:sp>
      <p:sp>
        <p:nvSpPr>
          <p:cNvPr id="587780" name="Rectangle 4"/>
          <p:cNvSpPr>
            <a:spLocks noChangeArrowheads="1"/>
          </p:cNvSpPr>
          <p:nvPr/>
        </p:nvSpPr>
        <p:spPr bwMode="auto">
          <a:xfrm>
            <a:off x="179388" y="1487488"/>
            <a:ext cx="8064500" cy="936625"/>
          </a:xfrm>
          <a:prstGeom prst="rect">
            <a:avLst/>
          </a:prstGeom>
          <a:solidFill>
            <a:schemeClr val="bg1"/>
          </a:solidFill>
          <a:ln w="12700">
            <a:solidFill>
              <a:schemeClr val="tx1"/>
            </a:solidFill>
            <a:miter lim="800000"/>
            <a:headEnd/>
            <a:tailEnd/>
          </a:ln>
          <a:effectLst/>
        </p:spPr>
        <p:txBody>
          <a:bodyPr/>
          <a:lstStyle/>
          <a:p>
            <a:pPr marL="381000" indent="-381000">
              <a:spcBef>
                <a:spcPct val="20000"/>
              </a:spcBef>
              <a:defRPr/>
            </a:pPr>
            <a:r>
              <a:rPr lang="en-US" sz="2400" dirty="0">
                <a:latin typeface="Arial Unicode MS" pitchFamily="34" charset="-128"/>
              </a:rPr>
              <a:t>A </a:t>
            </a:r>
            <a:r>
              <a:rPr lang="en-US" sz="2400" dirty="0">
                <a:solidFill>
                  <a:schemeClr val="accent2">
                    <a:lumMod val="75000"/>
                  </a:schemeClr>
                </a:solidFill>
                <a:latin typeface="Arial Unicode MS" pitchFamily="34" charset="-128"/>
              </a:rPr>
              <a:t>variable</a:t>
            </a:r>
            <a:r>
              <a:rPr lang="en-US" sz="2400" dirty="0">
                <a:latin typeface="Arial Unicode MS" pitchFamily="34" charset="-128"/>
              </a:rPr>
              <a:t> is a symbol starting with an upper case letter</a:t>
            </a:r>
            <a:endParaRPr lang="en-US" sz="2400" b="1" dirty="0">
              <a:latin typeface="Arial Unicode MS" pitchFamily="34" charset="-128"/>
            </a:endParaRPr>
          </a:p>
        </p:txBody>
      </p:sp>
      <p:sp>
        <p:nvSpPr>
          <p:cNvPr id="587781" name="Rectangle 5"/>
          <p:cNvSpPr>
            <a:spLocks noChangeArrowheads="1"/>
          </p:cNvSpPr>
          <p:nvPr/>
        </p:nvSpPr>
        <p:spPr bwMode="auto">
          <a:xfrm>
            <a:off x="209550" y="2552700"/>
            <a:ext cx="7993063" cy="1296988"/>
          </a:xfrm>
          <a:prstGeom prst="rect">
            <a:avLst/>
          </a:prstGeom>
          <a:solidFill>
            <a:schemeClr val="bg1"/>
          </a:solidFill>
          <a:ln w="12700">
            <a:solidFill>
              <a:schemeClr val="tx1"/>
            </a:solidFill>
            <a:miter lim="800000"/>
            <a:headEnd/>
            <a:tailEnd/>
          </a:ln>
          <a:effectLst/>
        </p:spPr>
        <p:txBody>
          <a:bodyPr/>
          <a:lstStyle/>
          <a:p>
            <a:pPr marL="381000" indent="-381000">
              <a:spcBef>
                <a:spcPct val="20000"/>
              </a:spcBef>
              <a:defRPr/>
            </a:pPr>
            <a:r>
              <a:rPr lang="en-US" sz="2400" dirty="0">
                <a:latin typeface="Arial Unicode MS" pitchFamily="34" charset="-128"/>
              </a:rPr>
              <a:t>A </a:t>
            </a:r>
            <a:r>
              <a:rPr lang="en-US" sz="2400" dirty="0">
                <a:solidFill>
                  <a:schemeClr val="accent2">
                    <a:lumMod val="75000"/>
                  </a:schemeClr>
                </a:solidFill>
                <a:latin typeface="Arial Unicode MS" pitchFamily="34" charset="-128"/>
              </a:rPr>
              <a:t>constant</a:t>
            </a:r>
            <a:r>
              <a:rPr lang="en-US" sz="2400" dirty="0">
                <a:latin typeface="Arial Unicode MS" pitchFamily="34" charset="-128"/>
              </a:rPr>
              <a:t> is a symbol starting with lower-case letter or a sequence of digits.</a:t>
            </a:r>
            <a:endParaRPr lang="en-US" sz="2000" dirty="0">
              <a:latin typeface="Arial Unicode MS" pitchFamily="34" charset="-128"/>
            </a:endParaRPr>
          </a:p>
        </p:txBody>
      </p:sp>
      <p:sp>
        <p:nvSpPr>
          <p:cNvPr id="587784" name="Rectangle 8"/>
          <p:cNvSpPr>
            <a:spLocks noChangeArrowheads="1"/>
          </p:cNvSpPr>
          <p:nvPr/>
        </p:nvSpPr>
        <p:spPr bwMode="auto">
          <a:xfrm>
            <a:off x="214313" y="5214938"/>
            <a:ext cx="8675687" cy="1081087"/>
          </a:xfrm>
          <a:prstGeom prst="rect">
            <a:avLst/>
          </a:prstGeom>
          <a:solidFill>
            <a:schemeClr val="bg1"/>
          </a:solidFill>
          <a:ln w="12700">
            <a:solidFill>
              <a:schemeClr val="tx1"/>
            </a:solidFill>
            <a:miter lim="800000"/>
            <a:headEnd/>
            <a:tailEnd/>
          </a:ln>
          <a:effectLst/>
        </p:spPr>
        <p:txBody>
          <a:bodyPr/>
          <a:lstStyle/>
          <a:p>
            <a:pPr marL="381000" indent="-381000">
              <a:spcBef>
                <a:spcPct val="20000"/>
              </a:spcBef>
              <a:defRPr/>
            </a:pPr>
            <a:r>
              <a:rPr lang="en-US" sz="2400" dirty="0">
                <a:latin typeface="Arial Unicode MS" pitchFamily="34" charset="-128"/>
              </a:rPr>
              <a:t>A </a:t>
            </a:r>
            <a:r>
              <a:rPr lang="en-US" sz="2400" dirty="0">
                <a:solidFill>
                  <a:schemeClr val="accent2">
                    <a:lumMod val="75000"/>
                  </a:schemeClr>
                </a:solidFill>
                <a:latin typeface="Arial Unicode MS" pitchFamily="34" charset="-128"/>
              </a:rPr>
              <a:t>predicate symbol</a:t>
            </a:r>
            <a:r>
              <a:rPr lang="en-US" sz="2400" dirty="0">
                <a:latin typeface="Arial Unicode MS" pitchFamily="34" charset="-128"/>
              </a:rPr>
              <a:t> is a symbol starting with lower-case letter.</a:t>
            </a:r>
            <a:endParaRPr lang="en-US" sz="2000" dirty="0">
              <a:latin typeface="Arial Unicode MS" pitchFamily="34" charset="-128"/>
            </a:endParaRPr>
          </a:p>
        </p:txBody>
      </p:sp>
      <p:sp>
        <p:nvSpPr>
          <p:cNvPr id="587785" name="Rectangle 9"/>
          <p:cNvSpPr>
            <a:spLocks noChangeArrowheads="1"/>
          </p:cNvSpPr>
          <p:nvPr/>
        </p:nvSpPr>
        <p:spPr bwMode="auto">
          <a:xfrm>
            <a:off x="214313" y="3929063"/>
            <a:ext cx="7921625" cy="1081087"/>
          </a:xfrm>
          <a:prstGeom prst="rect">
            <a:avLst/>
          </a:prstGeom>
          <a:solidFill>
            <a:schemeClr val="bg1"/>
          </a:solidFill>
          <a:ln w="12700">
            <a:solidFill>
              <a:schemeClr val="tx1"/>
            </a:solidFill>
            <a:miter lim="800000"/>
            <a:headEnd/>
            <a:tailEnd/>
          </a:ln>
          <a:effectLst/>
        </p:spPr>
        <p:txBody>
          <a:bodyPr/>
          <a:lstStyle/>
          <a:p>
            <a:pPr marL="381000" indent="-381000">
              <a:spcBef>
                <a:spcPct val="20000"/>
              </a:spcBef>
              <a:defRPr/>
            </a:pPr>
            <a:r>
              <a:rPr lang="en-US" sz="2400" dirty="0">
                <a:latin typeface="Arial Unicode MS" pitchFamily="34" charset="-128"/>
              </a:rPr>
              <a:t>A </a:t>
            </a:r>
            <a:r>
              <a:rPr lang="en-US" sz="2400" dirty="0">
                <a:solidFill>
                  <a:schemeClr val="accent2">
                    <a:lumMod val="75000"/>
                  </a:schemeClr>
                </a:solidFill>
                <a:latin typeface="Arial Unicode MS" pitchFamily="34" charset="-128"/>
              </a:rPr>
              <a:t>term</a:t>
            </a:r>
            <a:r>
              <a:rPr lang="en-US" sz="2400" dirty="0">
                <a:latin typeface="Arial Unicode MS" pitchFamily="34" charset="-128"/>
              </a:rPr>
              <a:t> is either a variable or a constant.</a:t>
            </a:r>
            <a:endParaRPr lang="en-US" sz="2000" dirty="0">
              <a:latin typeface="Arial Unicode MS" pitchFamily="34" charset="-128"/>
            </a:endParaRPr>
          </a:p>
        </p:txBody>
      </p:sp>
      <p:sp>
        <p:nvSpPr>
          <p:cNvPr id="10258" name="Rectangle 10"/>
          <p:cNvSpPr>
            <a:spLocks noChangeArrowheads="1"/>
          </p:cNvSpPr>
          <p:nvPr/>
        </p:nvSpPr>
        <p:spPr bwMode="auto">
          <a:xfrm>
            <a:off x="323850" y="908050"/>
            <a:ext cx="8458200" cy="1150938"/>
          </a:xfrm>
          <a:prstGeom prst="rect">
            <a:avLst/>
          </a:prstGeom>
          <a:noFill/>
          <a:ln w="9525">
            <a:noFill/>
            <a:miter lim="800000"/>
            <a:headEnd/>
            <a:tailEnd/>
          </a:ln>
        </p:spPr>
        <p:txBody>
          <a:bodyPr/>
          <a:lstStyle/>
          <a:p>
            <a:pPr marL="342900" indent="-342900">
              <a:spcBef>
                <a:spcPct val="20000"/>
              </a:spcBef>
            </a:pPr>
            <a:r>
              <a:rPr lang="en-US">
                <a:latin typeface="Arial Unicode MS" pitchFamily="34" charset="-128"/>
              </a:rPr>
              <a:t>It expands the syntax of PDCL….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77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77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77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781" grpId="0" animBg="1"/>
      <p:bldP spid="587784" grpId="0" animBg="1"/>
      <p:bldP spid="5877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smtClean="0"/>
              <a:t>CPSC 502, Lecture 6</a:t>
            </a:r>
            <a:endParaRPr lang="en-US"/>
          </a:p>
        </p:txBody>
      </p:sp>
      <p:sp>
        <p:nvSpPr>
          <p:cNvPr id="9" name="Slide Number Placeholder 5"/>
          <p:cNvSpPr>
            <a:spLocks noGrp="1"/>
          </p:cNvSpPr>
          <p:nvPr>
            <p:ph type="sldNum" sz="quarter" idx="12"/>
          </p:nvPr>
        </p:nvSpPr>
        <p:spPr/>
        <p:txBody>
          <a:bodyPr/>
          <a:lstStyle/>
          <a:p>
            <a:pPr>
              <a:defRPr/>
            </a:pPr>
            <a:r>
              <a:rPr lang="en-US"/>
              <a:t>Slide </a:t>
            </a:r>
            <a:fld id="{7A0C3CE5-58D2-4A88-92C0-D9D69E70A5A0}" type="slidenum">
              <a:rPr lang="en-US"/>
              <a:pPr>
                <a:defRPr/>
              </a:pPr>
              <a:t>41</a:t>
            </a:fld>
            <a:endParaRPr lang="en-US"/>
          </a:p>
        </p:txBody>
      </p:sp>
      <p:sp>
        <p:nvSpPr>
          <p:cNvPr id="11280" name="Rectangle 2"/>
          <p:cNvSpPr>
            <a:spLocks noGrp="1" noChangeArrowheads="1"/>
          </p:cNvSpPr>
          <p:nvPr>
            <p:ph type="title"/>
          </p:nvPr>
        </p:nvSpPr>
        <p:spPr/>
        <p:txBody>
          <a:bodyPr/>
          <a:lstStyle/>
          <a:p>
            <a:pPr eaLnBrk="1" hangingPunct="1"/>
            <a:r>
              <a:rPr lang="en-US" smtClean="0"/>
              <a:t>Datalog Syntax (cont’)</a:t>
            </a:r>
          </a:p>
        </p:txBody>
      </p:sp>
      <p:sp>
        <p:nvSpPr>
          <p:cNvPr id="11281" name="Rectangle 3"/>
          <p:cNvSpPr>
            <a:spLocks noGrp="1" noChangeArrowheads="1"/>
          </p:cNvSpPr>
          <p:nvPr>
            <p:ph type="body" idx="1"/>
          </p:nvPr>
        </p:nvSpPr>
        <p:spPr/>
        <p:txBody>
          <a:bodyPr/>
          <a:lstStyle/>
          <a:p>
            <a:pPr eaLnBrk="1" hangingPunct="1"/>
            <a:endParaRPr lang="en-US" smtClean="0"/>
          </a:p>
        </p:txBody>
      </p:sp>
      <p:sp>
        <p:nvSpPr>
          <p:cNvPr id="589828" name="Rectangle 4"/>
          <p:cNvSpPr>
            <a:spLocks noChangeArrowheads="1"/>
          </p:cNvSpPr>
          <p:nvPr/>
        </p:nvSpPr>
        <p:spPr bwMode="auto">
          <a:xfrm>
            <a:off x="358775" y="765175"/>
            <a:ext cx="8785225" cy="1223963"/>
          </a:xfrm>
          <a:prstGeom prst="rect">
            <a:avLst/>
          </a:prstGeom>
          <a:solidFill>
            <a:schemeClr val="bg1"/>
          </a:solidFill>
          <a:ln w="12700">
            <a:solidFill>
              <a:schemeClr val="tx1"/>
            </a:solidFill>
            <a:miter lim="800000"/>
            <a:headEnd/>
            <a:tailEnd/>
          </a:ln>
          <a:effectLst/>
        </p:spPr>
        <p:txBody>
          <a:bodyPr/>
          <a:lstStyle/>
          <a:p>
            <a:pPr marL="381000" indent="-381000">
              <a:spcBef>
                <a:spcPct val="20000"/>
              </a:spcBef>
              <a:defRPr/>
            </a:pPr>
            <a:r>
              <a:rPr lang="en-US" sz="2400" dirty="0">
                <a:latin typeface="Arial Unicode MS" pitchFamily="34" charset="-128"/>
              </a:rPr>
              <a:t>An </a:t>
            </a:r>
            <a:r>
              <a:rPr lang="en-US" sz="2400" dirty="0">
                <a:solidFill>
                  <a:schemeClr val="accent2">
                    <a:lumMod val="75000"/>
                  </a:schemeClr>
                </a:solidFill>
                <a:latin typeface="Arial Unicode MS" pitchFamily="34" charset="-128"/>
              </a:rPr>
              <a:t>atom  </a:t>
            </a:r>
            <a:r>
              <a:rPr lang="en-US" sz="2400" dirty="0">
                <a:latin typeface="Arial Unicode MS" pitchFamily="34" charset="-128"/>
              </a:rPr>
              <a:t>is a symbol of the form </a:t>
            </a:r>
            <a:r>
              <a:rPr lang="en-US" sz="2400" i="1" dirty="0">
                <a:latin typeface="Arial Unicode MS" pitchFamily="34" charset="-128"/>
              </a:rPr>
              <a:t>p</a:t>
            </a:r>
            <a:r>
              <a:rPr lang="en-US" sz="2400" dirty="0">
                <a:latin typeface="Arial Unicode MS" pitchFamily="34" charset="-128"/>
              </a:rPr>
              <a:t> or </a:t>
            </a:r>
            <a:r>
              <a:rPr lang="en-US" sz="2400" i="1" dirty="0">
                <a:latin typeface="Arial Unicode MS" pitchFamily="34" charset="-128"/>
              </a:rPr>
              <a:t>p</a:t>
            </a:r>
            <a:r>
              <a:rPr lang="en-US" sz="2400" dirty="0">
                <a:latin typeface="Arial Unicode MS" pitchFamily="34" charset="-128"/>
              </a:rPr>
              <a:t>(</a:t>
            </a:r>
            <a:r>
              <a:rPr lang="en-US" sz="2400" i="1" dirty="0">
                <a:latin typeface="Arial Unicode MS" pitchFamily="34" charset="-128"/>
              </a:rPr>
              <a:t>t</a:t>
            </a:r>
            <a:r>
              <a:rPr lang="en-US" sz="2400" i="1" baseline="-25000" dirty="0">
                <a:latin typeface="Arial Unicode MS" pitchFamily="34" charset="-128"/>
              </a:rPr>
              <a:t>1</a:t>
            </a:r>
            <a:r>
              <a:rPr lang="en-US" sz="2400" dirty="0">
                <a:latin typeface="Arial Unicode MS" pitchFamily="34" charset="-128"/>
              </a:rPr>
              <a:t> </a:t>
            </a:r>
            <a:r>
              <a:rPr lang="en-US" sz="2400" dirty="0">
                <a:latin typeface="Arial Unicode MS" pitchFamily="34" charset="-128"/>
                <a:ea typeface="Arial Unicode MS" pitchFamily="34" charset="-128"/>
                <a:cs typeface="Arial Unicode MS" pitchFamily="34" charset="-128"/>
              </a:rPr>
              <a:t>….</a:t>
            </a:r>
            <a:r>
              <a:rPr lang="en-US" sz="2400" dirty="0">
                <a:latin typeface="Arial Unicode MS" pitchFamily="34" charset="-128"/>
              </a:rPr>
              <a:t> </a:t>
            </a:r>
            <a:r>
              <a:rPr lang="en-US" sz="2400" i="1" dirty="0" err="1">
                <a:latin typeface="Arial Unicode MS" pitchFamily="34" charset="-128"/>
              </a:rPr>
              <a:t>t</a:t>
            </a:r>
            <a:r>
              <a:rPr lang="en-US" sz="2400" i="1" baseline="-25000" dirty="0" err="1">
                <a:latin typeface="Arial Unicode MS" pitchFamily="34" charset="-128"/>
              </a:rPr>
              <a:t>n</a:t>
            </a:r>
            <a:r>
              <a:rPr lang="en-US" sz="2400" dirty="0">
                <a:latin typeface="Arial Unicode MS" pitchFamily="34" charset="-128"/>
              </a:rPr>
              <a:t>) where </a:t>
            </a:r>
            <a:r>
              <a:rPr lang="en-US" sz="2400" i="1" dirty="0">
                <a:latin typeface="Arial Unicode MS" pitchFamily="34" charset="-128"/>
              </a:rPr>
              <a:t>p</a:t>
            </a:r>
            <a:r>
              <a:rPr lang="en-US" sz="2400" dirty="0">
                <a:latin typeface="Arial Unicode MS" pitchFamily="34" charset="-128"/>
              </a:rPr>
              <a:t> is a predicate symbol and  </a:t>
            </a:r>
            <a:r>
              <a:rPr lang="en-US" sz="2400" i="1" dirty="0" err="1">
                <a:latin typeface="Arial Unicode MS" pitchFamily="34" charset="-128"/>
              </a:rPr>
              <a:t>t</a:t>
            </a:r>
            <a:r>
              <a:rPr lang="en-US" sz="2400" i="1" baseline="-25000" dirty="0" err="1">
                <a:latin typeface="Arial Unicode MS" pitchFamily="34" charset="-128"/>
              </a:rPr>
              <a:t>i</a:t>
            </a:r>
            <a:r>
              <a:rPr lang="en-US" sz="2400" i="1" baseline="-25000" dirty="0">
                <a:latin typeface="Arial Unicode MS" pitchFamily="34" charset="-128"/>
              </a:rPr>
              <a:t>  </a:t>
            </a:r>
            <a:r>
              <a:rPr lang="en-US" sz="2400" dirty="0">
                <a:latin typeface="Arial Unicode MS" pitchFamily="34" charset="-128"/>
              </a:rPr>
              <a:t>are terms</a:t>
            </a:r>
          </a:p>
        </p:txBody>
      </p:sp>
      <p:sp>
        <p:nvSpPr>
          <p:cNvPr id="589830" name="Rectangle 6"/>
          <p:cNvSpPr>
            <a:spLocks noChangeArrowheads="1"/>
          </p:cNvSpPr>
          <p:nvPr/>
        </p:nvSpPr>
        <p:spPr bwMode="auto">
          <a:xfrm>
            <a:off x="250825" y="2565400"/>
            <a:ext cx="8893175" cy="2232025"/>
          </a:xfrm>
          <a:prstGeom prst="rect">
            <a:avLst/>
          </a:prstGeom>
          <a:solidFill>
            <a:schemeClr val="bg1"/>
          </a:solidFill>
          <a:ln w="12700">
            <a:solidFill>
              <a:schemeClr val="tx1"/>
            </a:solidFill>
            <a:miter lim="800000"/>
            <a:headEnd/>
            <a:tailEnd/>
          </a:ln>
          <a:effectLst/>
        </p:spPr>
        <p:txBody>
          <a:bodyPr/>
          <a:lstStyle/>
          <a:p>
            <a:pPr marL="381000" indent="-381000">
              <a:spcBef>
                <a:spcPct val="20000"/>
              </a:spcBef>
              <a:defRPr/>
            </a:pPr>
            <a:r>
              <a:rPr lang="en-US" sz="2400" dirty="0">
                <a:latin typeface="Arial Unicode MS" pitchFamily="34" charset="-128"/>
              </a:rPr>
              <a:t>A </a:t>
            </a:r>
            <a:r>
              <a:rPr lang="en-US" sz="2400" dirty="0">
                <a:solidFill>
                  <a:schemeClr val="accent2">
                    <a:lumMod val="75000"/>
                  </a:schemeClr>
                </a:solidFill>
                <a:latin typeface="Arial Unicode MS" pitchFamily="34" charset="-128"/>
              </a:rPr>
              <a:t>definite clause </a:t>
            </a:r>
            <a:r>
              <a:rPr lang="en-US" sz="2400" dirty="0">
                <a:latin typeface="Arial Unicode MS" pitchFamily="34" charset="-128"/>
              </a:rPr>
              <a:t>is either an atom (a fact) or of the form:</a:t>
            </a:r>
          </a:p>
          <a:p>
            <a:pPr marL="381000" indent="-381000">
              <a:spcBef>
                <a:spcPct val="20000"/>
              </a:spcBef>
              <a:defRPr/>
            </a:pPr>
            <a:r>
              <a:rPr lang="en-US" sz="2400" i="1" dirty="0">
                <a:latin typeface="Arial Unicode MS" pitchFamily="34" charset="-128"/>
              </a:rPr>
              <a:t>    				h  </a:t>
            </a:r>
            <a:r>
              <a:rPr lang="en-US" sz="2400" dirty="0">
                <a:latin typeface="Arial Unicode MS" pitchFamily="34" charset="-128"/>
              </a:rPr>
              <a:t> </a:t>
            </a:r>
            <a:r>
              <a:rPr lang="en-US" sz="2400" dirty="0">
                <a:latin typeface="Arial Unicode MS" pitchFamily="34" charset="-128"/>
                <a:ea typeface="Arial Unicode MS" pitchFamily="34" charset="-128"/>
                <a:cs typeface="Arial Unicode MS" pitchFamily="34" charset="-128"/>
              </a:rPr>
              <a:t>←</a:t>
            </a:r>
            <a:r>
              <a:rPr lang="en-US" sz="2400" dirty="0">
                <a:latin typeface="Arial Unicode MS" pitchFamily="34" charset="-128"/>
              </a:rPr>
              <a:t>  </a:t>
            </a:r>
            <a:r>
              <a:rPr lang="en-US" sz="2400" i="1" dirty="0">
                <a:latin typeface="Arial Unicode MS" pitchFamily="34" charset="-128"/>
              </a:rPr>
              <a:t>b</a:t>
            </a:r>
            <a:r>
              <a:rPr lang="en-US" sz="2400" i="1" baseline="-25000" dirty="0">
                <a:latin typeface="Arial Unicode MS" pitchFamily="34" charset="-128"/>
              </a:rPr>
              <a:t>1</a:t>
            </a:r>
            <a:r>
              <a:rPr lang="en-US" sz="2400" dirty="0">
                <a:latin typeface="Arial Unicode MS" pitchFamily="34" charset="-128"/>
              </a:rPr>
              <a:t> </a:t>
            </a:r>
            <a:r>
              <a:rPr lang="en-US" sz="2400" dirty="0">
                <a:latin typeface="Arial Unicode MS" pitchFamily="34" charset="-128"/>
                <a:ea typeface="Arial Unicode MS" pitchFamily="34" charset="-128"/>
                <a:cs typeface="Arial Unicode MS" pitchFamily="34" charset="-128"/>
              </a:rPr>
              <a:t>∧… ∧</a:t>
            </a:r>
            <a:r>
              <a:rPr lang="en-US" sz="2400" dirty="0">
                <a:latin typeface="Arial Unicode MS" pitchFamily="34" charset="-128"/>
              </a:rPr>
              <a:t> </a:t>
            </a:r>
            <a:r>
              <a:rPr lang="en-US" sz="2400" i="1" dirty="0" err="1">
                <a:latin typeface="Arial Unicode MS" pitchFamily="34" charset="-128"/>
              </a:rPr>
              <a:t>b</a:t>
            </a:r>
            <a:r>
              <a:rPr lang="en-US" sz="2400" i="1" baseline="-25000" dirty="0" err="1">
                <a:latin typeface="Arial Unicode MS" pitchFamily="34" charset="-128"/>
              </a:rPr>
              <a:t>m</a:t>
            </a:r>
            <a:r>
              <a:rPr lang="en-US" sz="2400" dirty="0">
                <a:latin typeface="Arial Unicode MS" pitchFamily="34" charset="-128"/>
              </a:rPr>
              <a:t> </a:t>
            </a:r>
          </a:p>
          <a:p>
            <a:pPr marL="381000" indent="-381000">
              <a:spcBef>
                <a:spcPct val="20000"/>
              </a:spcBef>
              <a:defRPr/>
            </a:pPr>
            <a:r>
              <a:rPr lang="en-US" sz="2400" dirty="0">
                <a:latin typeface="Arial Unicode MS" pitchFamily="34" charset="-128"/>
              </a:rPr>
              <a:t>where </a:t>
            </a:r>
            <a:r>
              <a:rPr lang="en-US" sz="2400" i="1" dirty="0">
                <a:latin typeface="Arial Unicode MS" pitchFamily="34" charset="-128"/>
              </a:rPr>
              <a:t>h</a:t>
            </a:r>
            <a:r>
              <a:rPr lang="en-US" sz="2400" dirty="0">
                <a:latin typeface="Arial Unicode MS" pitchFamily="34" charset="-128"/>
              </a:rPr>
              <a:t>  and the </a:t>
            </a:r>
            <a:r>
              <a:rPr lang="en-US" sz="2400" i="1" dirty="0">
                <a:latin typeface="Arial Unicode MS" pitchFamily="34" charset="-128"/>
              </a:rPr>
              <a:t>b</a:t>
            </a:r>
            <a:r>
              <a:rPr lang="en-US" sz="2400" i="1" baseline="-25000" dirty="0">
                <a:latin typeface="Arial Unicode MS" pitchFamily="34" charset="-128"/>
              </a:rPr>
              <a:t>i</a:t>
            </a:r>
            <a:r>
              <a:rPr lang="en-US" sz="2400" dirty="0">
                <a:latin typeface="Arial Unicode MS" pitchFamily="34" charset="-128"/>
              </a:rPr>
              <a:t> are </a:t>
            </a:r>
            <a:r>
              <a:rPr lang="en-US" sz="2400" dirty="0" smtClean="0">
                <a:latin typeface="Arial Unicode MS" pitchFamily="34" charset="-128"/>
              </a:rPr>
              <a:t>atoms (Read </a:t>
            </a:r>
            <a:r>
              <a:rPr lang="en-US" sz="2400" dirty="0">
                <a:latin typeface="Arial Unicode MS" pitchFamily="34" charset="-128"/>
              </a:rPr>
              <a:t>this as ``</a:t>
            </a:r>
            <a:r>
              <a:rPr lang="en-US" sz="2400" i="1" dirty="0">
                <a:latin typeface="Arial Unicode MS" pitchFamily="34" charset="-128"/>
              </a:rPr>
              <a:t>h</a:t>
            </a:r>
            <a:r>
              <a:rPr lang="en-US" sz="2400" dirty="0">
                <a:latin typeface="Arial Unicode MS" pitchFamily="34" charset="-128"/>
              </a:rPr>
              <a:t>  if </a:t>
            </a:r>
            <a:r>
              <a:rPr lang="en-US" sz="2400" i="1" dirty="0">
                <a:latin typeface="Arial Unicode MS" pitchFamily="34" charset="-128"/>
              </a:rPr>
              <a:t>b</a:t>
            </a:r>
            <a:r>
              <a:rPr lang="en-US" sz="2400" dirty="0">
                <a:latin typeface="Arial Unicode MS" pitchFamily="34" charset="-128"/>
              </a:rPr>
              <a:t>.'')</a:t>
            </a:r>
          </a:p>
        </p:txBody>
      </p:sp>
      <p:sp>
        <p:nvSpPr>
          <p:cNvPr id="589831" name="Rectangle 7"/>
          <p:cNvSpPr>
            <a:spLocks noChangeArrowheads="1"/>
          </p:cNvSpPr>
          <p:nvPr/>
        </p:nvSpPr>
        <p:spPr bwMode="auto">
          <a:xfrm>
            <a:off x="358775" y="5084763"/>
            <a:ext cx="8785225" cy="1008062"/>
          </a:xfrm>
          <a:prstGeom prst="rect">
            <a:avLst/>
          </a:prstGeom>
          <a:solidFill>
            <a:schemeClr val="bg1"/>
          </a:solidFill>
          <a:ln w="12700">
            <a:solidFill>
              <a:schemeClr val="tx1"/>
            </a:solidFill>
            <a:miter lim="800000"/>
            <a:headEnd/>
            <a:tailEnd/>
          </a:ln>
          <a:effectLst/>
        </p:spPr>
        <p:txBody>
          <a:bodyPr/>
          <a:lstStyle/>
          <a:p>
            <a:pPr marL="381000" indent="-381000">
              <a:spcBef>
                <a:spcPct val="20000"/>
              </a:spcBef>
              <a:defRPr/>
            </a:pPr>
            <a:r>
              <a:rPr lang="en-US" sz="2400" dirty="0">
                <a:latin typeface="Arial Unicode MS" pitchFamily="34" charset="-128"/>
              </a:rPr>
              <a:t>A </a:t>
            </a:r>
            <a:r>
              <a:rPr lang="en-US" sz="2400" dirty="0">
                <a:solidFill>
                  <a:schemeClr val="accent2">
                    <a:lumMod val="75000"/>
                  </a:schemeClr>
                </a:solidFill>
                <a:latin typeface="Arial Unicode MS" pitchFamily="34" charset="-128"/>
              </a:rPr>
              <a:t>knowledge base </a:t>
            </a:r>
            <a:r>
              <a:rPr lang="en-US" sz="2400" dirty="0">
                <a:latin typeface="Arial Unicode MS" pitchFamily="34" charset="-128"/>
              </a:rPr>
              <a:t>is a set of definite clauses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98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98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30" grpId="0" animBg="1"/>
      <p:bldP spid="58983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pPr>
              <a:defRPr/>
            </a:pPr>
            <a:r>
              <a:rPr lang="en-US" smtClean="0"/>
              <a:t>CPSC 502, Lecture 6</a:t>
            </a:r>
            <a:endParaRPr lang="en-US"/>
          </a:p>
        </p:txBody>
      </p:sp>
      <p:sp>
        <p:nvSpPr>
          <p:cNvPr id="11" name="Slide Number Placeholder 5"/>
          <p:cNvSpPr>
            <a:spLocks noGrp="1"/>
          </p:cNvSpPr>
          <p:nvPr>
            <p:ph type="sldNum" sz="quarter" idx="12"/>
          </p:nvPr>
        </p:nvSpPr>
        <p:spPr/>
        <p:txBody>
          <a:bodyPr/>
          <a:lstStyle/>
          <a:p>
            <a:pPr>
              <a:defRPr/>
            </a:pPr>
            <a:r>
              <a:rPr lang="en-US"/>
              <a:t>Slide </a:t>
            </a:r>
            <a:fld id="{735F0C53-3C59-4129-AFCC-8789625A7DFE}" type="slidenum">
              <a:rPr lang="en-US"/>
              <a:pPr>
                <a:defRPr/>
              </a:pPr>
              <a:t>42</a:t>
            </a:fld>
            <a:endParaRPr lang="en-US"/>
          </a:p>
        </p:txBody>
      </p:sp>
      <p:sp>
        <p:nvSpPr>
          <p:cNvPr id="12309" name="Rectangle 2"/>
          <p:cNvSpPr>
            <a:spLocks noGrp="1" noChangeArrowheads="1"/>
          </p:cNvSpPr>
          <p:nvPr>
            <p:ph type="title"/>
          </p:nvPr>
        </p:nvSpPr>
        <p:spPr/>
        <p:txBody>
          <a:bodyPr/>
          <a:lstStyle/>
          <a:p>
            <a:pPr eaLnBrk="1" hangingPunct="1"/>
            <a:r>
              <a:rPr lang="en-US" smtClean="0"/>
              <a:t>Datalog: Top Down Proof</a:t>
            </a:r>
          </a:p>
        </p:txBody>
      </p:sp>
      <p:sp>
        <p:nvSpPr>
          <p:cNvPr id="12310" name="Rectangle 3"/>
          <p:cNvSpPr>
            <a:spLocks noChangeArrowheads="1"/>
          </p:cNvSpPr>
          <p:nvPr/>
        </p:nvSpPr>
        <p:spPr bwMode="auto">
          <a:xfrm>
            <a:off x="0" y="1125538"/>
            <a:ext cx="8893175" cy="1366837"/>
          </a:xfrm>
          <a:prstGeom prst="rect">
            <a:avLst/>
          </a:prstGeom>
          <a:noFill/>
          <a:ln w="9525">
            <a:noFill/>
            <a:miter lim="800000"/>
            <a:headEnd/>
            <a:tailEnd/>
          </a:ln>
        </p:spPr>
        <p:txBody>
          <a:bodyPr/>
          <a:lstStyle/>
          <a:p>
            <a:pPr marL="342900" indent="-342900">
              <a:spcBef>
                <a:spcPct val="20000"/>
              </a:spcBef>
            </a:pPr>
            <a:r>
              <a:rPr lang="en-US">
                <a:latin typeface="Arial Unicode MS" pitchFamily="34" charset="-128"/>
              </a:rPr>
              <a:t>Extension of TD for PDCL.</a:t>
            </a:r>
          </a:p>
          <a:p>
            <a:pPr marL="342900" indent="-342900">
              <a:spcBef>
                <a:spcPct val="20000"/>
              </a:spcBef>
            </a:pPr>
            <a:r>
              <a:rPr lang="en-US">
                <a:latin typeface="Arial Unicode MS" pitchFamily="34" charset="-128"/>
              </a:rPr>
              <a:t>How do you deal with variables?</a:t>
            </a:r>
          </a:p>
          <a:p>
            <a:pPr marL="342900" indent="-342900">
              <a:spcBef>
                <a:spcPct val="20000"/>
              </a:spcBef>
            </a:pPr>
            <a:r>
              <a:rPr lang="en-US" b="1">
                <a:latin typeface="Arial Unicode MS" pitchFamily="34" charset="-128"/>
              </a:rPr>
              <a:t>Example:</a:t>
            </a:r>
            <a:r>
              <a:rPr lang="en-US">
                <a:latin typeface="Arial Unicode MS" pitchFamily="34" charset="-128"/>
              </a:rPr>
              <a:t> </a:t>
            </a:r>
          </a:p>
        </p:txBody>
      </p:sp>
      <p:sp>
        <p:nvSpPr>
          <p:cNvPr id="12311" name="Rectangle 4"/>
          <p:cNvSpPr>
            <a:spLocks noChangeArrowheads="1"/>
          </p:cNvSpPr>
          <p:nvPr/>
        </p:nvSpPr>
        <p:spPr bwMode="auto">
          <a:xfrm>
            <a:off x="0" y="2997200"/>
            <a:ext cx="8893175" cy="1366838"/>
          </a:xfrm>
          <a:prstGeom prst="rect">
            <a:avLst/>
          </a:prstGeom>
          <a:noFill/>
          <a:ln w="9525">
            <a:noFill/>
            <a:miter lim="800000"/>
            <a:headEnd/>
            <a:tailEnd/>
          </a:ln>
        </p:spPr>
        <p:txBody>
          <a:bodyPr/>
          <a:lstStyle/>
          <a:p>
            <a:pPr marL="342900" indent="-342900">
              <a:spcBef>
                <a:spcPct val="20000"/>
              </a:spcBef>
            </a:pPr>
            <a:endParaRPr lang="en-US">
              <a:latin typeface="Arial Unicode MS" pitchFamily="34" charset="-128"/>
            </a:endParaRPr>
          </a:p>
        </p:txBody>
      </p:sp>
      <p:sp>
        <p:nvSpPr>
          <p:cNvPr id="12312" name="Rectangle 5"/>
          <p:cNvSpPr>
            <a:spLocks noChangeArrowheads="1"/>
          </p:cNvSpPr>
          <p:nvPr/>
        </p:nvSpPr>
        <p:spPr bwMode="auto">
          <a:xfrm>
            <a:off x="2195513" y="2276475"/>
            <a:ext cx="5400675" cy="1366838"/>
          </a:xfrm>
          <a:prstGeom prst="rect">
            <a:avLst/>
          </a:prstGeom>
          <a:noFill/>
          <a:ln w="9525">
            <a:noFill/>
            <a:miter lim="800000"/>
            <a:headEnd/>
            <a:tailEnd/>
          </a:ln>
        </p:spPr>
        <p:txBody>
          <a:bodyPr/>
          <a:lstStyle/>
          <a:p>
            <a:pPr marL="342900" indent="-342900">
              <a:spcBef>
                <a:spcPct val="20000"/>
              </a:spcBef>
            </a:pPr>
            <a:r>
              <a:rPr lang="en-US">
                <a:latin typeface="Arial Unicode MS" pitchFamily="34" charset="-128"/>
              </a:rPr>
              <a:t>in(alan, r123).</a:t>
            </a:r>
          </a:p>
          <a:p>
            <a:pPr marL="342900" indent="-342900">
              <a:spcBef>
                <a:spcPct val="20000"/>
              </a:spcBef>
            </a:pPr>
            <a:r>
              <a:rPr lang="en-US">
                <a:latin typeface="Arial Unicode MS" pitchFamily="34" charset="-128"/>
              </a:rPr>
              <a:t>part_of(r123,cs_building).</a:t>
            </a:r>
          </a:p>
          <a:p>
            <a:pPr marL="342900" indent="-342900">
              <a:spcBef>
                <a:spcPct val="20000"/>
              </a:spcBef>
            </a:pPr>
            <a:r>
              <a:rPr lang="en-US">
                <a:latin typeface="Arial Unicode MS" pitchFamily="34" charset="-128"/>
              </a:rPr>
              <a:t>in(X,Y) &lt;- part_of(Z,Y) &amp; in(X,Z).</a:t>
            </a:r>
          </a:p>
        </p:txBody>
      </p:sp>
      <p:sp>
        <p:nvSpPr>
          <p:cNvPr id="12313" name="Rectangle 6"/>
          <p:cNvSpPr>
            <a:spLocks noChangeArrowheads="1"/>
          </p:cNvSpPr>
          <p:nvPr/>
        </p:nvSpPr>
        <p:spPr bwMode="auto">
          <a:xfrm>
            <a:off x="285750" y="5072063"/>
            <a:ext cx="5329238" cy="647700"/>
          </a:xfrm>
          <a:prstGeom prst="rect">
            <a:avLst/>
          </a:prstGeom>
          <a:noFill/>
          <a:ln w="9525">
            <a:noFill/>
            <a:miter lim="800000"/>
            <a:headEnd/>
            <a:tailEnd/>
          </a:ln>
        </p:spPr>
        <p:txBody>
          <a:bodyPr/>
          <a:lstStyle/>
          <a:p>
            <a:pPr marL="342900" indent="-342900">
              <a:spcBef>
                <a:spcPct val="20000"/>
              </a:spcBef>
            </a:pPr>
            <a:r>
              <a:rPr lang="en-US">
                <a:latin typeface="Arial Unicode MS" pitchFamily="34" charset="-128"/>
              </a:rPr>
              <a:t>yes &lt;- in(alan, cs_building).</a:t>
            </a:r>
          </a:p>
        </p:txBody>
      </p:sp>
      <p:sp>
        <p:nvSpPr>
          <p:cNvPr id="12314" name="Rectangle 7"/>
          <p:cNvSpPr>
            <a:spLocks noChangeArrowheads="1"/>
          </p:cNvSpPr>
          <p:nvPr/>
        </p:nvSpPr>
        <p:spPr bwMode="auto">
          <a:xfrm>
            <a:off x="0" y="4286250"/>
            <a:ext cx="5329238" cy="647700"/>
          </a:xfrm>
          <a:prstGeom prst="rect">
            <a:avLst/>
          </a:prstGeom>
          <a:noFill/>
          <a:ln w="9525">
            <a:noFill/>
            <a:miter lim="800000"/>
            <a:headEnd/>
            <a:tailEnd/>
          </a:ln>
        </p:spPr>
        <p:txBody>
          <a:bodyPr/>
          <a:lstStyle/>
          <a:p>
            <a:pPr marL="342900" indent="-342900">
              <a:spcBef>
                <a:spcPct val="20000"/>
              </a:spcBef>
            </a:pPr>
            <a:r>
              <a:rPr lang="en-US" b="1">
                <a:latin typeface="Arial Unicode MS" pitchFamily="34" charset="-128"/>
              </a:rPr>
              <a:t>Query:</a:t>
            </a:r>
            <a:r>
              <a:rPr lang="en-US">
                <a:latin typeface="Arial Unicode MS" pitchFamily="34" charset="-128"/>
              </a:rPr>
              <a:t>  in(alan, cs_building).</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pPr>
              <a:defRPr/>
            </a:pPr>
            <a:r>
              <a:rPr lang="en-US" smtClean="0"/>
              <a:t>CPSC 502, Lecture 6</a:t>
            </a:r>
            <a:endParaRPr lang="en-US"/>
          </a:p>
        </p:txBody>
      </p:sp>
      <p:sp>
        <p:nvSpPr>
          <p:cNvPr id="10" name="Slide Number Placeholder 5"/>
          <p:cNvSpPr>
            <a:spLocks noGrp="1"/>
          </p:cNvSpPr>
          <p:nvPr>
            <p:ph type="sldNum" sz="quarter" idx="12"/>
          </p:nvPr>
        </p:nvSpPr>
        <p:spPr/>
        <p:txBody>
          <a:bodyPr/>
          <a:lstStyle/>
          <a:p>
            <a:pPr>
              <a:defRPr/>
            </a:pPr>
            <a:r>
              <a:rPr lang="en-US"/>
              <a:t>Slide </a:t>
            </a:r>
            <a:fld id="{04F6D1C5-708A-4679-89FA-B3AB325A474B}" type="slidenum">
              <a:rPr lang="en-US"/>
              <a:pPr>
                <a:defRPr/>
              </a:pPr>
              <a:t>43</a:t>
            </a:fld>
            <a:endParaRPr lang="en-US"/>
          </a:p>
        </p:txBody>
      </p:sp>
      <p:sp>
        <p:nvSpPr>
          <p:cNvPr id="13328" name="Rectangle 2"/>
          <p:cNvSpPr>
            <a:spLocks noGrp="1" noChangeArrowheads="1"/>
          </p:cNvSpPr>
          <p:nvPr>
            <p:ph type="title"/>
          </p:nvPr>
        </p:nvSpPr>
        <p:spPr/>
        <p:txBody>
          <a:bodyPr/>
          <a:lstStyle/>
          <a:p>
            <a:pPr eaLnBrk="1" hangingPunct="1"/>
            <a:r>
              <a:rPr lang="en-US" smtClean="0"/>
              <a:t>Datalog: queries with variables</a:t>
            </a:r>
          </a:p>
        </p:txBody>
      </p:sp>
      <p:sp>
        <p:nvSpPr>
          <p:cNvPr id="13329" name="Rectangle 4"/>
          <p:cNvSpPr>
            <a:spLocks noChangeArrowheads="1"/>
          </p:cNvSpPr>
          <p:nvPr/>
        </p:nvSpPr>
        <p:spPr bwMode="auto">
          <a:xfrm>
            <a:off x="0" y="2997200"/>
            <a:ext cx="8893175" cy="1366838"/>
          </a:xfrm>
          <a:prstGeom prst="rect">
            <a:avLst/>
          </a:prstGeom>
          <a:noFill/>
          <a:ln w="9525">
            <a:noFill/>
            <a:miter lim="800000"/>
            <a:headEnd/>
            <a:tailEnd/>
          </a:ln>
        </p:spPr>
        <p:txBody>
          <a:bodyPr/>
          <a:lstStyle/>
          <a:p>
            <a:pPr marL="342900" indent="-342900">
              <a:spcBef>
                <a:spcPct val="20000"/>
              </a:spcBef>
            </a:pPr>
            <a:endParaRPr lang="en-US">
              <a:latin typeface="Arial Unicode MS" pitchFamily="34" charset="-128"/>
            </a:endParaRPr>
          </a:p>
        </p:txBody>
      </p:sp>
      <p:sp>
        <p:nvSpPr>
          <p:cNvPr id="13330" name="Rectangle 5"/>
          <p:cNvSpPr>
            <a:spLocks noChangeArrowheads="1"/>
          </p:cNvSpPr>
          <p:nvPr/>
        </p:nvSpPr>
        <p:spPr bwMode="auto">
          <a:xfrm>
            <a:off x="684213" y="1125538"/>
            <a:ext cx="5400675" cy="1366837"/>
          </a:xfrm>
          <a:prstGeom prst="rect">
            <a:avLst/>
          </a:prstGeom>
          <a:noFill/>
          <a:ln w="9525">
            <a:noFill/>
            <a:miter lim="800000"/>
            <a:headEnd/>
            <a:tailEnd/>
          </a:ln>
        </p:spPr>
        <p:txBody>
          <a:bodyPr/>
          <a:lstStyle/>
          <a:p>
            <a:pPr marL="342900" indent="-342900">
              <a:spcBef>
                <a:spcPct val="20000"/>
              </a:spcBef>
            </a:pPr>
            <a:r>
              <a:rPr lang="en-US">
                <a:latin typeface="Arial Unicode MS" pitchFamily="34" charset="-128"/>
              </a:rPr>
              <a:t>in(alan, r123).</a:t>
            </a:r>
          </a:p>
          <a:p>
            <a:pPr marL="342900" indent="-342900">
              <a:spcBef>
                <a:spcPct val="20000"/>
              </a:spcBef>
            </a:pPr>
            <a:r>
              <a:rPr lang="en-US">
                <a:latin typeface="Arial Unicode MS" pitchFamily="34" charset="-128"/>
              </a:rPr>
              <a:t>part_of(r123,cs_building).</a:t>
            </a:r>
          </a:p>
          <a:p>
            <a:pPr marL="342900" indent="-342900">
              <a:spcBef>
                <a:spcPct val="20000"/>
              </a:spcBef>
            </a:pPr>
            <a:r>
              <a:rPr lang="en-US">
                <a:latin typeface="Arial Unicode MS" pitchFamily="34" charset="-128"/>
              </a:rPr>
              <a:t>in(X,Y) &lt;- in(X,Z). &amp; part_of(Z,Y) </a:t>
            </a:r>
          </a:p>
        </p:txBody>
      </p:sp>
      <p:sp>
        <p:nvSpPr>
          <p:cNvPr id="13331" name="Rectangle 6"/>
          <p:cNvSpPr>
            <a:spLocks noChangeArrowheads="1"/>
          </p:cNvSpPr>
          <p:nvPr/>
        </p:nvSpPr>
        <p:spPr bwMode="auto">
          <a:xfrm>
            <a:off x="642938" y="4857750"/>
            <a:ext cx="5329237" cy="647700"/>
          </a:xfrm>
          <a:prstGeom prst="rect">
            <a:avLst/>
          </a:prstGeom>
          <a:noFill/>
          <a:ln w="9525">
            <a:noFill/>
            <a:miter lim="800000"/>
            <a:headEnd/>
            <a:tailEnd/>
          </a:ln>
        </p:spPr>
        <p:txBody>
          <a:bodyPr/>
          <a:lstStyle/>
          <a:p>
            <a:pPr marL="342900" indent="-342900">
              <a:spcBef>
                <a:spcPct val="20000"/>
              </a:spcBef>
            </a:pPr>
            <a:r>
              <a:rPr lang="en-US">
                <a:latin typeface="Arial Unicode MS" pitchFamily="34" charset="-128"/>
              </a:rPr>
              <a:t>Yes(X1) &lt;- in(alan, X1).</a:t>
            </a:r>
          </a:p>
        </p:txBody>
      </p:sp>
      <p:sp>
        <p:nvSpPr>
          <p:cNvPr id="13332" name="Rectangle 7"/>
          <p:cNvSpPr>
            <a:spLocks noChangeArrowheads="1"/>
          </p:cNvSpPr>
          <p:nvPr/>
        </p:nvSpPr>
        <p:spPr bwMode="auto">
          <a:xfrm>
            <a:off x="500063" y="3500438"/>
            <a:ext cx="5329237" cy="647700"/>
          </a:xfrm>
          <a:prstGeom prst="rect">
            <a:avLst/>
          </a:prstGeom>
          <a:noFill/>
          <a:ln w="9525">
            <a:noFill/>
            <a:miter lim="800000"/>
            <a:headEnd/>
            <a:tailEnd/>
          </a:ln>
        </p:spPr>
        <p:txBody>
          <a:bodyPr/>
          <a:lstStyle/>
          <a:p>
            <a:pPr marL="342900" indent="-342900">
              <a:spcBef>
                <a:spcPct val="20000"/>
              </a:spcBef>
            </a:pPr>
            <a:r>
              <a:rPr lang="en-US" b="1">
                <a:latin typeface="Arial Unicode MS" pitchFamily="34" charset="-128"/>
              </a:rPr>
              <a:t>Query:</a:t>
            </a:r>
            <a:r>
              <a:rPr lang="en-US">
                <a:latin typeface="Arial Unicode MS" pitchFamily="34" charset="-128"/>
              </a:rPr>
              <a:t>  in(alan, X1).</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502, Lecture 6</a:t>
            </a:r>
            <a:endParaRPr lang="en-US"/>
          </a:p>
        </p:txBody>
      </p:sp>
      <p:sp>
        <p:nvSpPr>
          <p:cNvPr id="7" name="Slide Number Placeholder 5"/>
          <p:cNvSpPr>
            <a:spLocks noGrp="1"/>
          </p:cNvSpPr>
          <p:nvPr>
            <p:ph type="sldNum" sz="quarter" idx="12"/>
          </p:nvPr>
        </p:nvSpPr>
        <p:spPr/>
        <p:txBody>
          <a:bodyPr/>
          <a:lstStyle/>
          <a:p>
            <a:pPr>
              <a:defRPr/>
            </a:pPr>
            <a:r>
              <a:rPr lang="en-US"/>
              <a:t>Slide </a:t>
            </a:r>
            <a:fld id="{8EEE88A7-36BE-4392-A089-0C85823C132F}" type="slidenum">
              <a:rPr lang="en-US"/>
              <a:pPr>
                <a:defRPr/>
              </a:pPr>
              <a:t>44</a:t>
            </a:fld>
            <a:endParaRPr lang="en-US"/>
          </a:p>
        </p:txBody>
      </p:sp>
      <p:sp>
        <p:nvSpPr>
          <p:cNvPr id="9269" name="Rectangle 2"/>
          <p:cNvSpPr>
            <a:spLocks noGrp="1" noChangeArrowheads="1"/>
          </p:cNvSpPr>
          <p:nvPr>
            <p:ph type="title"/>
          </p:nvPr>
        </p:nvSpPr>
        <p:spPr/>
        <p:txBody>
          <a:bodyPr/>
          <a:lstStyle/>
          <a:p>
            <a:pPr eaLnBrk="1" hangingPunct="1"/>
            <a:r>
              <a:rPr lang="en-US" dirty="0" smtClean="0"/>
              <a:t>Ambitious Plan for today</a:t>
            </a:r>
            <a:endParaRPr 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t>CPSC 502, Lecture 6</a:t>
            </a:r>
            <a:endParaRPr lang="en-US" smtClean="0"/>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45</a:t>
            </a:fld>
            <a:endParaRPr lang="en-US" smtClean="0"/>
          </a:p>
        </p:txBody>
      </p:sp>
      <p:sp>
        <p:nvSpPr>
          <p:cNvPr id="4101" name="Rectangle 2"/>
          <p:cNvSpPr>
            <a:spLocks noGrp="1" noChangeArrowheads="1"/>
          </p:cNvSpPr>
          <p:nvPr>
            <p:ph type="title"/>
          </p:nvPr>
        </p:nvSpPr>
        <p:spPr>
          <a:xfrm>
            <a:off x="755576" y="260648"/>
            <a:ext cx="7772400" cy="1143000"/>
          </a:xfrm>
        </p:spPr>
        <p:txBody>
          <a:bodyPr/>
          <a:lstStyle/>
          <a:p>
            <a:pPr eaLnBrk="1" hangingPunct="1"/>
            <a:r>
              <a:rPr lang="en-US" dirty="0" smtClean="0"/>
              <a:t>Today Sept </a:t>
            </a:r>
            <a:r>
              <a:rPr lang="en-US" dirty="0" smtClean="0"/>
              <a:t>27</a:t>
            </a:r>
            <a:endParaRPr lang="en-US" dirty="0" smtClean="0"/>
          </a:p>
        </p:txBody>
      </p:sp>
      <p:sp>
        <p:nvSpPr>
          <p:cNvPr id="4102" name="Rectangle 3"/>
          <p:cNvSpPr>
            <a:spLocks noGrp="1" noChangeArrowheads="1"/>
          </p:cNvSpPr>
          <p:nvPr>
            <p:ph type="body" idx="1"/>
          </p:nvPr>
        </p:nvSpPr>
        <p:spPr>
          <a:xfrm>
            <a:off x="251520" y="1628800"/>
            <a:ext cx="7992888" cy="3672408"/>
          </a:xfrm>
        </p:spPr>
        <p:txBody>
          <a:bodyPr/>
          <a:lstStyle/>
          <a:p>
            <a:pPr eaLnBrk="1" hangingPunct="1"/>
            <a:r>
              <a:rPr lang="en-US" b="1" dirty="0" smtClean="0"/>
              <a:t>Finish R&amp;R systems in deterministic environments</a:t>
            </a:r>
            <a:endParaRPr lang="en-US" sz="3200" b="1" dirty="0" smtClean="0"/>
          </a:p>
          <a:p>
            <a:pPr eaLnBrk="1" hangingPunct="1">
              <a:buFont typeface="Arial" pitchFamily="34" charset="0"/>
              <a:buChar char="•"/>
            </a:pPr>
            <a:r>
              <a:rPr lang="en-US" dirty="0" smtClean="0"/>
              <a:t>Logics</a:t>
            </a:r>
          </a:p>
          <a:p>
            <a:pPr lvl="1" eaLnBrk="1" hangingPunct="1">
              <a:buFont typeface="Arial" pitchFamily="34" charset="0"/>
              <a:buChar char="•"/>
            </a:pPr>
            <a:r>
              <a:rPr lang="en-US" dirty="0" smtClean="0"/>
              <a:t>Propositional Definite Clause Logic: </a:t>
            </a:r>
            <a:r>
              <a:rPr lang="en-US" dirty="0" smtClean="0"/>
              <a:t>Syntax Semantics + Two </a:t>
            </a:r>
            <a:r>
              <a:rPr lang="en-US" dirty="0" smtClean="0"/>
              <a:t>different proof </a:t>
            </a:r>
            <a:r>
              <a:rPr lang="en-US" dirty="0" smtClean="0"/>
              <a:t>Procedures</a:t>
            </a:r>
          </a:p>
          <a:p>
            <a:pPr lvl="1" eaLnBrk="1" hangingPunct="1">
              <a:buFont typeface="Arial" pitchFamily="34" charset="0"/>
              <a:buChar char="•"/>
            </a:pPr>
            <a:r>
              <a:rPr lang="en-US" dirty="0" smtClean="0"/>
              <a:t>Reasoning with individual and relations</a:t>
            </a:r>
          </a:p>
          <a:p>
            <a:pPr lvl="1" eaLnBrk="1" hangingPunct="1">
              <a:buFont typeface="Arial" pitchFamily="34" charset="0"/>
              <a:buChar char="•"/>
            </a:pPr>
            <a:r>
              <a:rPr lang="en-US" b="1" dirty="0" smtClean="0">
                <a:solidFill>
                  <a:schemeClr val="accent2"/>
                </a:solidFill>
              </a:rPr>
              <a:t>Full Propositional Logics and First-Order Logics</a:t>
            </a:r>
            <a:endParaRPr lang="en-US" b="1" dirty="0" smtClean="0">
              <a:solidFill>
                <a:schemeClr val="accent2"/>
              </a:solidFill>
            </a:endParaRPr>
          </a:p>
          <a:p>
            <a:pPr eaLnBrk="1" hangingPunct="1">
              <a:buFont typeface="Arial" pitchFamily="34" charset="0"/>
              <a:buChar char="•"/>
            </a:pPr>
            <a:endParaRPr lang="en-US" dirty="0" smtClean="0"/>
          </a:p>
          <a:p>
            <a:pPr eaLnBrk="1" hangingPunct="1">
              <a:buFont typeface="Arial" pitchFamily="34" charset="0"/>
              <a:buChar char="•"/>
            </a:pPr>
            <a:endParaRPr lang="en-US" dirty="0" smtClean="0"/>
          </a:p>
          <a:p>
            <a:pPr eaLnBrk="1" hangingPunct="1">
              <a:buFont typeface="Arial" pitchFamily="34" charset="0"/>
              <a:buChar char="•"/>
            </a:pPr>
            <a:endParaRPr lang="en-US" dirty="0" smtClean="0"/>
          </a:p>
          <a:p>
            <a:pPr lvl="1" eaLnBrk="1" hangingPunct="1"/>
            <a:endParaRPr lang="en-US" dirty="0" smtClean="0"/>
          </a:p>
          <a:p>
            <a:pPr eaLnBrk="1" hangingPunct="1"/>
            <a:endParaRPr lang="en-US" dirty="0" smtClean="0"/>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t>CPSC 502, Lecture 6</a:t>
            </a:r>
            <a:endParaRPr lang="en-US" smtClean="0"/>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46</a:t>
            </a:fld>
            <a:endParaRPr lang="en-US" smtClean="0"/>
          </a:p>
        </p:txBody>
      </p:sp>
      <p:sp>
        <p:nvSpPr>
          <p:cNvPr id="4101" name="Rectangle 2"/>
          <p:cNvSpPr>
            <a:spLocks noGrp="1" noChangeArrowheads="1"/>
          </p:cNvSpPr>
          <p:nvPr>
            <p:ph type="title"/>
          </p:nvPr>
        </p:nvSpPr>
        <p:spPr>
          <a:xfrm>
            <a:off x="755576" y="260648"/>
            <a:ext cx="7772400" cy="1143000"/>
          </a:xfrm>
        </p:spPr>
        <p:txBody>
          <a:bodyPr/>
          <a:lstStyle/>
          <a:p>
            <a:pPr eaLnBrk="1" hangingPunct="1"/>
            <a:r>
              <a:rPr lang="en-US" dirty="0" smtClean="0">
                <a:solidFill>
                  <a:schemeClr val="tx2"/>
                </a:solidFill>
              </a:rPr>
              <a:t>Full Propositional Logics </a:t>
            </a:r>
            <a:endParaRPr lang="en-US" dirty="0" smtClean="0">
              <a:solidFill>
                <a:schemeClr val="tx2"/>
              </a:solidFill>
            </a:endParaRPr>
          </a:p>
        </p:txBody>
      </p:sp>
      <p:sp>
        <p:nvSpPr>
          <p:cNvPr id="4102" name="Rectangle 3"/>
          <p:cNvSpPr>
            <a:spLocks noGrp="1" noChangeArrowheads="1"/>
          </p:cNvSpPr>
          <p:nvPr>
            <p:ph type="body" idx="1"/>
          </p:nvPr>
        </p:nvSpPr>
        <p:spPr>
          <a:xfrm>
            <a:off x="251520" y="908720"/>
            <a:ext cx="8352928" cy="3672408"/>
          </a:xfrm>
        </p:spPr>
        <p:txBody>
          <a:bodyPr/>
          <a:lstStyle/>
          <a:p>
            <a:pPr eaLnBrk="1" hangingPunct="1"/>
            <a:r>
              <a:rPr lang="en-US" b="1" dirty="0" smtClean="0"/>
              <a:t>DEFs. </a:t>
            </a:r>
          </a:p>
          <a:p>
            <a:pPr eaLnBrk="1" hangingPunct="1"/>
            <a:r>
              <a:rPr lang="en-US" sz="2400" b="1" dirty="0" smtClean="0"/>
              <a:t>Literal: </a:t>
            </a:r>
            <a:r>
              <a:rPr lang="en-US" sz="2400" dirty="0" smtClean="0"/>
              <a:t>an atom or a negation of an atom</a:t>
            </a:r>
          </a:p>
          <a:p>
            <a:pPr eaLnBrk="1" hangingPunct="1"/>
            <a:r>
              <a:rPr lang="en-US" sz="2400" b="1" dirty="0" smtClean="0"/>
              <a:t>Clause:  </a:t>
            </a:r>
            <a:r>
              <a:rPr lang="en-US" sz="2400" dirty="0" smtClean="0"/>
              <a:t>is a disjunction of literals</a:t>
            </a:r>
          </a:p>
          <a:p>
            <a:pPr eaLnBrk="1" hangingPunct="1"/>
            <a:r>
              <a:rPr lang="en-US" sz="2400" b="1" dirty="0" smtClean="0"/>
              <a:t>Conjunctive Normal Form (CNF): </a:t>
            </a:r>
            <a:r>
              <a:rPr lang="en-US" sz="2400" dirty="0" smtClean="0"/>
              <a:t>a conjunction of clauses</a:t>
            </a:r>
            <a:endParaRPr lang="en-US" sz="2400" dirty="0" smtClean="0"/>
          </a:p>
        </p:txBody>
      </p:sp>
      <p:sp>
        <p:nvSpPr>
          <p:cNvPr id="6" name="Rectangle 3"/>
          <p:cNvSpPr txBox="1">
            <a:spLocks noChangeArrowheads="1"/>
          </p:cNvSpPr>
          <p:nvPr/>
        </p:nvSpPr>
        <p:spPr bwMode="auto">
          <a:xfrm>
            <a:off x="251520" y="2852936"/>
            <a:ext cx="7992888" cy="36724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none" spc="0" normalizeH="0" baseline="0" noProof="0" dirty="0" smtClean="0">
                <a:ln>
                  <a:noFill/>
                </a:ln>
                <a:solidFill>
                  <a:schemeClr val="tx1"/>
                </a:solidFill>
                <a:effectLst/>
                <a:uLnTx/>
                <a:uFillTx/>
                <a:latin typeface="+mn-lt"/>
                <a:ea typeface="+mn-ea"/>
                <a:cs typeface="+mn-cs"/>
              </a:rPr>
              <a:t>INFERENCE:</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Convert all formulas in KB and             in CNF</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2400" b="1" kern="0" dirty="0" smtClean="0">
                <a:latin typeface="+mn-lt"/>
              </a:rPr>
              <a:t>Apply </a:t>
            </a:r>
            <a:r>
              <a:rPr lang="en-US" sz="2400" b="1" kern="0" dirty="0" smtClean="0">
                <a:solidFill>
                  <a:schemeClr val="accent2"/>
                </a:solidFill>
                <a:latin typeface="+mn-lt"/>
              </a:rPr>
              <a:t>Resolution Procedure </a:t>
            </a:r>
            <a:r>
              <a:rPr lang="en-US" sz="2400" b="1" kern="0" dirty="0" smtClean="0">
                <a:latin typeface="+mn-lt"/>
              </a:rPr>
              <a:t>(at each step combine two clauses containing complementary literals into a new one)</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2400" b="1" kern="0" dirty="0" smtClean="0">
                <a:latin typeface="+mn-lt"/>
              </a:rPr>
              <a:t>Termination</a:t>
            </a:r>
          </a:p>
          <a:p>
            <a:pPr marL="800100" lvl="1" indent="-342900">
              <a:spcBef>
                <a:spcPct val="20000"/>
              </a:spcBef>
              <a:buFont typeface="Arial" pitchFamily="34" charset="0"/>
              <a:buChar char="•"/>
            </a:pPr>
            <a:r>
              <a:rPr lang="en-US" sz="2400" b="1" kern="0" dirty="0" smtClean="0">
                <a:latin typeface="+mn-lt"/>
              </a:rPr>
              <a:t>No new clause can be added</a:t>
            </a:r>
          </a:p>
          <a:p>
            <a:pPr marL="800100" lvl="1" indent="-342900">
              <a:spcBef>
                <a:spcPct val="20000"/>
              </a:spcBef>
              <a:buFont typeface="Arial" pitchFamily="34" charset="0"/>
              <a:buChar char="•"/>
            </a:pPr>
            <a:r>
              <a:rPr lang="en-US" sz="2400" b="1" kern="0" dirty="0" smtClean="0">
                <a:latin typeface="+mn-lt"/>
              </a:rPr>
              <a:t>Two clause resolve into an empty clause</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lang="en-US" sz="2400" b="1" kern="0" dirty="0" smtClean="0">
              <a:latin typeface="+mn-lt"/>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24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t>CPSC 502, Lecture 6</a:t>
            </a:r>
            <a:endParaRPr lang="en-US" smtClean="0"/>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47</a:t>
            </a:fld>
            <a:endParaRPr lang="en-US" smtClean="0"/>
          </a:p>
        </p:txBody>
      </p:sp>
      <p:sp>
        <p:nvSpPr>
          <p:cNvPr id="4101" name="Rectangle 2"/>
          <p:cNvSpPr>
            <a:spLocks noGrp="1" noChangeArrowheads="1"/>
          </p:cNvSpPr>
          <p:nvPr>
            <p:ph type="title"/>
          </p:nvPr>
        </p:nvSpPr>
        <p:spPr>
          <a:xfrm>
            <a:off x="0" y="0"/>
            <a:ext cx="9144000" cy="1143000"/>
          </a:xfrm>
        </p:spPr>
        <p:txBody>
          <a:bodyPr/>
          <a:lstStyle/>
          <a:p>
            <a:pPr eaLnBrk="1" hangingPunct="1"/>
            <a:r>
              <a:rPr lang="en-US" dirty="0" smtClean="0">
                <a:solidFill>
                  <a:schemeClr val="tx2"/>
                </a:solidFill>
              </a:rPr>
              <a:t>Propositional Logics: </a:t>
            </a:r>
            <a:r>
              <a:rPr lang="en-US" dirty="0" err="1" smtClean="0">
                <a:solidFill>
                  <a:schemeClr val="tx2"/>
                </a:solidFill>
              </a:rPr>
              <a:t>Satisfiability</a:t>
            </a:r>
            <a:r>
              <a:rPr lang="en-US" dirty="0" smtClean="0">
                <a:solidFill>
                  <a:schemeClr val="tx2"/>
                </a:solidFill>
              </a:rPr>
              <a:t> </a:t>
            </a:r>
            <a:r>
              <a:rPr lang="en-US" sz="2400" dirty="0" smtClean="0">
                <a:solidFill>
                  <a:schemeClr val="tx2"/>
                </a:solidFill>
              </a:rPr>
              <a:t>(SAT problem)</a:t>
            </a:r>
            <a:endParaRPr lang="en-US" dirty="0" smtClean="0">
              <a:solidFill>
                <a:schemeClr val="tx2"/>
              </a:solidFill>
            </a:endParaRPr>
          </a:p>
        </p:txBody>
      </p:sp>
      <p:sp>
        <p:nvSpPr>
          <p:cNvPr id="4102" name="Rectangle 3"/>
          <p:cNvSpPr>
            <a:spLocks noGrp="1" noChangeArrowheads="1"/>
          </p:cNvSpPr>
          <p:nvPr>
            <p:ph type="body" idx="1"/>
          </p:nvPr>
        </p:nvSpPr>
        <p:spPr>
          <a:xfrm>
            <a:off x="251520" y="1052736"/>
            <a:ext cx="8352928" cy="1080120"/>
          </a:xfrm>
        </p:spPr>
        <p:txBody>
          <a:bodyPr/>
          <a:lstStyle/>
          <a:p>
            <a:pPr eaLnBrk="1" hangingPunct="1"/>
            <a:r>
              <a:rPr lang="en-US" dirty="0" smtClean="0"/>
              <a:t>Does a set of formulas have a model? Is there an interpretation in which all the formulas are true?</a:t>
            </a:r>
          </a:p>
        </p:txBody>
      </p:sp>
      <p:sp>
        <p:nvSpPr>
          <p:cNvPr id="6" name="Rectangle 3"/>
          <p:cNvSpPr txBox="1">
            <a:spLocks noChangeArrowheads="1"/>
          </p:cNvSpPr>
          <p:nvPr/>
        </p:nvSpPr>
        <p:spPr bwMode="auto">
          <a:xfrm>
            <a:off x="323528" y="2204864"/>
            <a:ext cx="8496944" cy="36724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US" b="1" kern="0" dirty="0" smtClean="0">
                <a:latin typeface="+mn-lt"/>
              </a:rPr>
              <a:t>(Stochastic) </a:t>
            </a:r>
            <a:r>
              <a:rPr kumimoji="0" lang="en-US" sz="2800" b="1" i="0" u="none" strike="noStrike" kern="0" cap="none" spc="0" normalizeH="0" baseline="0" noProof="0" dirty="0" smtClean="0">
                <a:ln>
                  <a:noFill/>
                </a:ln>
                <a:solidFill>
                  <a:schemeClr val="tx1"/>
                </a:solidFill>
                <a:effectLst/>
                <a:uLnTx/>
                <a:uFillTx/>
                <a:latin typeface="+mn-lt"/>
                <a:ea typeface="+mn-ea"/>
                <a:cs typeface="+mn-cs"/>
              </a:rPr>
              <a:t>Local Search Algorithms </a:t>
            </a:r>
            <a:r>
              <a:rPr kumimoji="0" lang="en-US" sz="2400" i="0" u="none" strike="noStrike" kern="0" cap="none" spc="0" normalizeH="0" baseline="0" noProof="0" dirty="0" smtClean="0">
                <a:ln>
                  <a:noFill/>
                </a:ln>
                <a:solidFill>
                  <a:schemeClr val="tx1"/>
                </a:solidFill>
                <a:effectLst/>
                <a:uLnTx/>
                <a:uFillTx/>
                <a:latin typeface="+mn-lt"/>
                <a:ea typeface="+mn-ea"/>
                <a:cs typeface="+mn-cs"/>
              </a:rPr>
              <a:t>can be used for this task</a:t>
            </a:r>
            <a:r>
              <a:rPr kumimoji="0" lang="en-US" sz="2400" b="1" i="0" u="none" strike="noStrike" kern="0" cap="none" spc="0" normalizeH="0" baseline="0" noProof="0" dirty="0" smtClean="0">
                <a:ln>
                  <a:noFill/>
                </a:ln>
                <a:solidFill>
                  <a:schemeClr val="tx1"/>
                </a:solidFill>
                <a:effectLst/>
                <a:uLnTx/>
                <a:uFillTx/>
                <a:latin typeface="+mn-lt"/>
                <a:ea typeface="+mn-ea"/>
                <a:cs typeface="+mn-cs"/>
              </a:rPr>
              <a:t>!</a:t>
            </a:r>
            <a:endParaRPr kumimoji="0" lang="en-US" sz="28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US" b="1" kern="0" dirty="0" smtClean="0">
                <a:latin typeface="+mn-lt"/>
              </a:rPr>
              <a:t>Evaluation Function: </a:t>
            </a:r>
            <a:r>
              <a:rPr lang="en-US" sz="2400" kern="0" dirty="0" smtClean="0">
                <a:latin typeface="+mn-lt"/>
              </a:rPr>
              <a:t>number of unsatisfied clauses</a:t>
            </a:r>
            <a:endParaRPr lang="en-US" kern="0" dirty="0" smtClean="0">
              <a:latin typeface="+mn-lt"/>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none" spc="0" normalizeH="0" baseline="0" noProof="0" dirty="0" err="1" smtClean="0">
                <a:ln>
                  <a:noFill/>
                </a:ln>
                <a:solidFill>
                  <a:schemeClr val="tx1"/>
                </a:solidFill>
                <a:effectLst/>
                <a:uLnTx/>
                <a:uFillTx/>
                <a:latin typeface="+mn-lt"/>
                <a:ea typeface="+mn-ea"/>
                <a:cs typeface="+mn-cs"/>
              </a:rPr>
              <a:t>WalkSat</a:t>
            </a:r>
            <a:r>
              <a:rPr kumimoji="0" lang="en-US" sz="2800" b="1" i="0" u="none" strike="noStrike" kern="0" cap="none" spc="0" normalizeH="0" baseline="0" noProof="0" dirty="0" smtClean="0">
                <a:ln>
                  <a:noFill/>
                </a:ln>
                <a:solidFill>
                  <a:schemeClr val="tx1"/>
                </a:solidFill>
                <a:effectLst/>
                <a:uLnTx/>
                <a:uFillTx/>
                <a:latin typeface="+mn-lt"/>
                <a:ea typeface="+mn-ea"/>
                <a:cs typeface="+mn-cs"/>
              </a:rPr>
              <a:t>:</a:t>
            </a:r>
            <a:r>
              <a:rPr kumimoji="0" lang="en-US" sz="2800" b="1" i="0" u="none" strike="noStrike" kern="0" cap="none" spc="0" normalizeH="0" noProof="0" dirty="0" smtClean="0">
                <a:ln>
                  <a:noFill/>
                </a:ln>
                <a:solidFill>
                  <a:schemeClr val="tx1"/>
                </a:solidFill>
                <a:effectLst/>
                <a:uLnTx/>
                <a:uFillTx/>
                <a:latin typeface="+mn-lt"/>
                <a:ea typeface="+mn-ea"/>
                <a:cs typeface="+mn-cs"/>
              </a:rPr>
              <a:t> </a:t>
            </a:r>
            <a:r>
              <a:rPr kumimoji="0" lang="en-US" sz="2400" i="0" u="none" strike="noStrike" kern="0" cap="none" spc="0" normalizeH="0" baseline="0" noProof="0" dirty="0" smtClean="0">
                <a:ln>
                  <a:noFill/>
                </a:ln>
                <a:solidFill>
                  <a:schemeClr val="tx1"/>
                </a:solidFill>
                <a:effectLst/>
                <a:uLnTx/>
                <a:uFillTx/>
                <a:latin typeface="+mn-lt"/>
                <a:ea typeface="+mn-ea"/>
                <a:cs typeface="+mn-cs"/>
              </a:rPr>
              <a:t>One of the simplest and most effective algorithms:</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US" sz="2400" kern="0" dirty="0" smtClean="0">
                <a:latin typeface="+mn-lt"/>
              </a:rPr>
              <a:t>Start from a randomly generated interpretation</a:t>
            </a:r>
            <a:endParaRPr kumimoji="0" lang="en-US" sz="240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2400" kern="0" dirty="0" smtClean="0">
                <a:latin typeface="+mn-lt"/>
              </a:rPr>
              <a:t>Pick an unsatisfied clause</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i="0" u="none" strike="noStrike" kern="0" cap="none" spc="0" normalizeH="0" baseline="0" noProof="0" dirty="0" smtClean="0">
                <a:ln>
                  <a:noFill/>
                </a:ln>
                <a:solidFill>
                  <a:schemeClr val="tx1"/>
                </a:solidFill>
                <a:effectLst/>
                <a:uLnTx/>
                <a:uFillTx/>
                <a:latin typeface="+mn-lt"/>
                <a:ea typeface="+mn-ea"/>
                <a:cs typeface="+mn-cs"/>
              </a:rPr>
              <a:t>Pick</a:t>
            </a:r>
            <a:r>
              <a:rPr kumimoji="0" lang="en-US" sz="2400" i="0" u="none" strike="noStrike" kern="0" cap="none" spc="0" normalizeH="0" noProof="0" dirty="0" smtClean="0">
                <a:ln>
                  <a:noFill/>
                </a:ln>
                <a:solidFill>
                  <a:schemeClr val="tx1"/>
                </a:solidFill>
                <a:effectLst/>
                <a:uLnTx/>
                <a:uFillTx/>
                <a:latin typeface="+mn-lt"/>
                <a:ea typeface="+mn-ea"/>
                <a:cs typeface="+mn-cs"/>
              </a:rPr>
              <a:t> an proposition to flip (randomly 1 or 2)</a:t>
            </a:r>
          </a:p>
          <a:p>
            <a:pPr marL="914400" lvl="1" indent="-457200">
              <a:spcBef>
                <a:spcPct val="20000"/>
              </a:spcBef>
              <a:buFont typeface="+mj-lt"/>
              <a:buAutoNum type="arabicPeriod"/>
            </a:pPr>
            <a:r>
              <a:rPr lang="en-US" sz="2400" kern="0" baseline="0" dirty="0" smtClean="0">
                <a:latin typeface="+mn-lt"/>
              </a:rPr>
              <a:t>To</a:t>
            </a:r>
            <a:r>
              <a:rPr lang="en-US" sz="2400" kern="0" dirty="0" smtClean="0">
                <a:latin typeface="+mn-lt"/>
              </a:rPr>
              <a:t> minimize # of unsatisfied clauses</a:t>
            </a:r>
          </a:p>
          <a:p>
            <a:pPr marL="914400" lvl="1" indent="-457200">
              <a:spcBef>
                <a:spcPct val="20000"/>
              </a:spcBef>
              <a:buFont typeface="+mj-lt"/>
              <a:buAutoNum type="arabicPeriod"/>
            </a:pPr>
            <a:r>
              <a:rPr kumimoji="0" lang="en-US" sz="2400" i="0" u="none" strike="noStrike" kern="0" cap="none" spc="0" normalizeH="0" baseline="0" noProof="0" dirty="0" smtClean="0">
                <a:ln>
                  <a:noFill/>
                </a:ln>
                <a:solidFill>
                  <a:schemeClr val="tx1"/>
                </a:solidFill>
                <a:effectLst/>
                <a:uLnTx/>
                <a:uFillTx/>
                <a:latin typeface="+mn-lt"/>
                <a:ea typeface="+mn-ea"/>
                <a:cs typeface="+mn-cs"/>
              </a:rPr>
              <a:t>Randomly</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80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lang="en-US" sz="2400" b="1" kern="0" dirty="0" smtClean="0">
              <a:latin typeface="+mn-lt"/>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lang="en-US" sz="2400" b="1" kern="0" dirty="0" smtClean="0">
              <a:latin typeface="+mn-lt"/>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24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inkTgt spid="_x0000_s7547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t>CPSC 502, Lecture 6</a:t>
            </a:r>
            <a:endParaRPr lang="en-US" smtClean="0"/>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48</a:t>
            </a:fld>
            <a:endParaRPr lang="en-US" smtClean="0"/>
          </a:p>
        </p:txBody>
      </p:sp>
      <p:sp>
        <p:nvSpPr>
          <p:cNvPr id="4101" name="Rectangle 2"/>
          <p:cNvSpPr>
            <a:spLocks noGrp="1" noChangeArrowheads="1"/>
          </p:cNvSpPr>
          <p:nvPr>
            <p:ph type="title"/>
          </p:nvPr>
        </p:nvSpPr>
        <p:spPr>
          <a:xfrm>
            <a:off x="755576" y="0"/>
            <a:ext cx="7772400" cy="1143000"/>
          </a:xfrm>
        </p:spPr>
        <p:txBody>
          <a:bodyPr/>
          <a:lstStyle/>
          <a:p>
            <a:pPr eaLnBrk="1" hangingPunct="1"/>
            <a:r>
              <a:rPr lang="en-US" dirty="0" smtClean="0">
                <a:solidFill>
                  <a:schemeClr val="tx2"/>
                </a:solidFill>
              </a:rPr>
              <a:t>Full First-Order Logics (FOLs)</a:t>
            </a:r>
            <a:endParaRPr lang="en-US" dirty="0" smtClean="0">
              <a:solidFill>
                <a:schemeClr val="tx2"/>
              </a:solidFill>
            </a:endParaRPr>
          </a:p>
        </p:txBody>
      </p:sp>
      <p:sp>
        <p:nvSpPr>
          <p:cNvPr id="4102" name="Rectangle 3"/>
          <p:cNvSpPr>
            <a:spLocks noGrp="1" noChangeArrowheads="1"/>
          </p:cNvSpPr>
          <p:nvPr>
            <p:ph type="body" idx="1"/>
          </p:nvPr>
        </p:nvSpPr>
        <p:spPr>
          <a:xfrm>
            <a:off x="251520" y="908720"/>
            <a:ext cx="8352928" cy="1656184"/>
          </a:xfrm>
        </p:spPr>
        <p:txBody>
          <a:bodyPr/>
          <a:lstStyle/>
          <a:p>
            <a:pPr eaLnBrk="1" hangingPunct="1"/>
            <a:r>
              <a:rPr lang="en-US" sz="2400" b="1" dirty="0" smtClean="0"/>
              <a:t>We have </a:t>
            </a:r>
            <a:r>
              <a:rPr lang="en-US" sz="2400" b="1" dirty="0" smtClean="0">
                <a:solidFill>
                  <a:schemeClr val="accent2"/>
                </a:solidFill>
              </a:rPr>
              <a:t>constant symbols</a:t>
            </a:r>
            <a:r>
              <a:rPr lang="en-US" sz="2400" b="1" dirty="0" smtClean="0"/>
              <a:t>, </a:t>
            </a:r>
            <a:r>
              <a:rPr lang="en-US" sz="2400" b="1" dirty="0" smtClean="0">
                <a:solidFill>
                  <a:schemeClr val="accent2"/>
                </a:solidFill>
              </a:rPr>
              <a:t>predicate symbols </a:t>
            </a:r>
            <a:r>
              <a:rPr lang="en-US" sz="2400" b="1" dirty="0" smtClean="0"/>
              <a:t>and </a:t>
            </a:r>
            <a:r>
              <a:rPr lang="en-US" sz="2400" b="1" dirty="0" smtClean="0">
                <a:solidFill>
                  <a:schemeClr val="accent2"/>
                </a:solidFill>
              </a:rPr>
              <a:t>function symbols</a:t>
            </a:r>
          </a:p>
          <a:p>
            <a:pPr eaLnBrk="1" hangingPunct="1"/>
            <a:r>
              <a:rPr lang="en-US" sz="2400" b="1" dirty="0" smtClean="0"/>
              <a:t>So </a:t>
            </a:r>
            <a:r>
              <a:rPr lang="en-US" sz="2400" b="1" dirty="0" smtClean="0">
                <a:solidFill>
                  <a:schemeClr val="accent2"/>
                </a:solidFill>
              </a:rPr>
              <a:t>interpretations</a:t>
            </a:r>
            <a:r>
              <a:rPr lang="en-US" sz="2400" b="1" dirty="0" smtClean="0"/>
              <a:t> are much more complex (but the same basic idea – one possible configuration of the world)</a:t>
            </a:r>
            <a:endParaRPr lang="en-US" sz="2400" dirty="0" smtClean="0"/>
          </a:p>
        </p:txBody>
      </p:sp>
      <p:sp>
        <p:nvSpPr>
          <p:cNvPr id="6" name="Rectangle 3"/>
          <p:cNvSpPr txBox="1">
            <a:spLocks noChangeArrowheads="1"/>
          </p:cNvSpPr>
          <p:nvPr/>
        </p:nvSpPr>
        <p:spPr bwMode="auto">
          <a:xfrm>
            <a:off x="323528" y="4077072"/>
            <a:ext cx="8064896" cy="2520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none" spc="0" normalizeH="0" baseline="0" noProof="0" dirty="0" smtClean="0">
                <a:ln>
                  <a:noFill/>
                </a:ln>
                <a:solidFill>
                  <a:schemeClr val="tx1"/>
                </a:solidFill>
                <a:effectLst/>
                <a:uLnTx/>
                <a:uFillTx/>
                <a:latin typeface="+mn-lt"/>
                <a:ea typeface="+mn-ea"/>
                <a:cs typeface="+mn-cs"/>
              </a:rPr>
              <a:t>INFERENCE:</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1" i="0" u="none" strike="noStrike" kern="0" cap="none" spc="0" normalizeH="0" baseline="0" noProof="0" dirty="0" err="1" smtClean="0">
                <a:ln>
                  <a:noFill/>
                </a:ln>
                <a:solidFill>
                  <a:schemeClr val="accent2"/>
                </a:solidFill>
                <a:effectLst/>
                <a:uLnTx/>
                <a:uFillTx/>
                <a:latin typeface="+mn-lt"/>
                <a:ea typeface="+mn-ea"/>
                <a:cs typeface="+mn-cs"/>
              </a:rPr>
              <a:t>Semidecidable</a:t>
            </a:r>
            <a:r>
              <a:rPr kumimoji="0" lang="en-US" sz="2400" b="1" i="0" u="none" strike="noStrike" kern="0" cap="none" spc="0" normalizeH="0" baseline="0" noProof="0" dirty="0" smtClean="0">
                <a:ln>
                  <a:noFill/>
                </a:ln>
                <a:solidFill>
                  <a:schemeClr val="accent2"/>
                </a:solidFill>
                <a:effectLst/>
                <a:uLnTx/>
                <a:uFillTx/>
                <a:latin typeface="+mn-lt"/>
                <a:ea typeface="+mn-ea"/>
                <a:cs typeface="+mn-cs"/>
              </a:rPr>
              <a:t>: </a:t>
            </a:r>
            <a:r>
              <a:rPr kumimoji="0" lang="en-US" sz="2400" i="0" u="none" strike="noStrike" kern="0" cap="none" spc="0" normalizeH="0" baseline="0" noProof="0" dirty="0" smtClean="0">
                <a:ln>
                  <a:noFill/>
                </a:ln>
                <a:solidFill>
                  <a:schemeClr val="tx1"/>
                </a:solidFill>
                <a:effectLst/>
                <a:uLnTx/>
                <a:uFillTx/>
                <a:latin typeface="+mn-lt"/>
                <a:ea typeface="+mn-ea"/>
                <a:cs typeface="+mn-cs"/>
              </a:rPr>
              <a:t>algorithms exists that says yes for every entailed formulas,</a:t>
            </a:r>
            <a:r>
              <a:rPr kumimoji="0" lang="en-US" sz="2400" i="0" u="none" strike="noStrike" kern="0" cap="none" spc="0" normalizeH="0" noProof="0" dirty="0" smtClean="0">
                <a:ln>
                  <a:noFill/>
                </a:ln>
                <a:solidFill>
                  <a:schemeClr val="tx1"/>
                </a:solidFill>
                <a:effectLst/>
                <a:uLnTx/>
                <a:uFillTx/>
                <a:latin typeface="+mn-lt"/>
                <a:ea typeface="+mn-ea"/>
                <a:cs typeface="+mn-cs"/>
              </a:rPr>
              <a:t> but  no algorithm exists that also says no for every non-entailed sentence</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2400" b="1" kern="0" dirty="0" smtClean="0">
                <a:solidFill>
                  <a:schemeClr val="accent2"/>
                </a:solidFill>
                <a:latin typeface="+mn-lt"/>
              </a:rPr>
              <a:t>Resolution Procedure </a:t>
            </a:r>
            <a:r>
              <a:rPr lang="en-US" sz="2400" b="1" kern="0" dirty="0" smtClean="0">
                <a:solidFill>
                  <a:schemeClr val="tx2"/>
                </a:solidFill>
                <a:latin typeface="+mn-lt"/>
              </a:rPr>
              <a:t>can be generalized to FOL</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lang="en-US" sz="2400" b="1" kern="0" dirty="0" smtClean="0">
              <a:latin typeface="+mn-lt"/>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2400"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7" name="Rectangle 3"/>
          <p:cNvSpPr txBox="1">
            <a:spLocks noChangeArrowheads="1"/>
          </p:cNvSpPr>
          <p:nvPr/>
        </p:nvSpPr>
        <p:spPr bwMode="auto">
          <a:xfrm>
            <a:off x="791072" y="2492896"/>
            <a:ext cx="7309320" cy="16561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smtClean="0">
                <a:ln>
                  <a:noFill/>
                </a:ln>
                <a:solidFill>
                  <a:schemeClr val="accent2"/>
                </a:solidFill>
                <a:effectLst/>
                <a:uLnTx/>
                <a:uFillTx/>
                <a:latin typeface="+mn-lt"/>
                <a:ea typeface="+mn-ea"/>
                <a:cs typeface="+mn-cs"/>
              </a:rPr>
              <a:t>constant symbols</a:t>
            </a:r>
            <a:r>
              <a:rPr kumimoji="0" lang="en-US" sz="2400" b="1" i="0" u="none" strike="noStrike" kern="0" cap="none" spc="0" normalizeH="0" baseline="0" noProof="0" dirty="0" smtClean="0">
                <a:ln>
                  <a:noFill/>
                </a:ln>
                <a:solidFill>
                  <a:schemeClr val="tx1"/>
                </a:solidFill>
                <a:effectLst/>
                <a:uLnTx/>
                <a:uFillTx/>
                <a:latin typeface="+mn-lt"/>
                <a:ea typeface="+mn-ea"/>
                <a:cs typeface="+mn-cs"/>
              </a:rPr>
              <a:t> =&gt; individuals, entities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smtClean="0">
                <a:ln>
                  <a:noFill/>
                </a:ln>
                <a:solidFill>
                  <a:schemeClr val="accent2"/>
                </a:solidFill>
                <a:effectLst/>
                <a:uLnTx/>
                <a:uFillTx/>
                <a:latin typeface="+mn-lt"/>
                <a:ea typeface="+mn-ea"/>
                <a:cs typeface="+mn-cs"/>
              </a:rPr>
              <a:t>predicate symbols =&gt; </a:t>
            </a:r>
            <a:r>
              <a:rPr kumimoji="0" lang="en-US" sz="2400" b="1" i="0" u="none" strike="noStrike" kern="0" cap="none" spc="0" normalizeH="0" baseline="0" noProof="0" dirty="0" smtClean="0">
                <a:ln>
                  <a:noFill/>
                </a:ln>
                <a:solidFill>
                  <a:schemeClr val="accent4"/>
                </a:solidFill>
                <a:effectLst/>
                <a:uLnTx/>
                <a:uFillTx/>
                <a:latin typeface="+mn-lt"/>
                <a:ea typeface="+mn-ea"/>
                <a:cs typeface="+mn-cs"/>
              </a:rPr>
              <a:t>relations</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smtClean="0">
                <a:ln>
                  <a:noFill/>
                </a:ln>
                <a:solidFill>
                  <a:schemeClr val="accent2"/>
                </a:solidFill>
                <a:effectLst/>
                <a:uLnTx/>
                <a:uFillTx/>
                <a:latin typeface="+mn-lt"/>
                <a:ea typeface="+mn-ea"/>
                <a:cs typeface="+mn-cs"/>
              </a:rPr>
              <a:t>function symbols =&gt; </a:t>
            </a:r>
            <a:r>
              <a:rPr kumimoji="0" lang="en-US" sz="2400" b="1" i="0" u="none" strike="noStrike" kern="0" cap="none" spc="0" normalizeH="0" baseline="0" noProof="0" dirty="0" smtClean="0">
                <a:ln>
                  <a:noFill/>
                </a:ln>
                <a:solidFill>
                  <a:schemeClr val="accent4"/>
                </a:solidFill>
                <a:effectLst/>
                <a:uLnTx/>
                <a:uFillTx/>
                <a:latin typeface="+mn-lt"/>
                <a:ea typeface="+mn-ea"/>
                <a:cs typeface="+mn-cs"/>
              </a:rPr>
              <a:t>functions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6</a:t>
            </a:r>
            <a:endParaRPr lang="en-US"/>
          </a:p>
        </p:txBody>
      </p:sp>
      <p:sp>
        <p:nvSpPr>
          <p:cNvPr id="6" name="Slide Number Placeholder 5"/>
          <p:cNvSpPr>
            <a:spLocks noGrp="1"/>
          </p:cNvSpPr>
          <p:nvPr>
            <p:ph type="sldNum" sz="quarter" idx="12"/>
          </p:nvPr>
        </p:nvSpPr>
        <p:spPr/>
        <p:txBody>
          <a:bodyPr/>
          <a:lstStyle/>
          <a:p>
            <a:pPr>
              <a:defRPr/>
            </a:pPr>
            <a:r>
              <a:rPr lang="en-US"/>
              <a:t>Slide </a:t>
            </a:r>
            <a:fld id="{42FC9772-D8FD-465D-8B29-C034841F48F1}" type="slidenum">
              <a:rPr lang="en-US"/>
              <a:pPr>
                <a:defRPr/>
              </a:pPr>
              <a:t>49</a:t>
            </a:fld>
            <a:endParaRPr lang="en-US"/>
          </a:p>
        </p:txBody>
      </p:sp>
      <p:sp>
        <p:nvSpPr>
          <p:cNvPr id="18439" name="Rectangle 2"/>
          <p:cNvSpPr>
            <a:spLocks noGrp="1" noChangeArrowheads="1"/>
          </p:cNvSpPr>
          <p:nvPr>
            <p:ph type="title"/>
          </p:nvPr>
        </p:nvSpPr>
        <p:spPr>
          <a:xfrm>
            <a:off x="251520" y="5085184"/>
            <a:ext cx="8424936" cy="1368152"/>
          </a:xfrm>
        </p:spPr>
        <p:txBody>
          <a:bodyPr/>
          <a:lstStyle/>
          <a:p>
            <a:pPr algn="l" eaLnBrk="1" hangingPunct="1"/>
            <a:r>
              <a:rPr lang="en-US" sz="3200" dirty="0" smtClean="0">
                <a:solidFill>
                  <a:schemeClr val="tx2"/>
                </a:solidFill>
              </a:rPr>
              <a:t>Also Do exercises 5.A and 12.A,B,C</a:t>
            </a:r>
            <a:br>
              <a:rPr lang="en-US" sz="3200" dirty="0" smtClean="0">
                <a:solidFill>
                  <a:schemeClr val="tx2"/>
                </a:solidFill>
              </a:rPr>
            </a:br>
            <a:r>
              <a:rPr lang="en-US" sz="2800" dirty="0" smtClean="0">
                <a:solidFill>
                  <a:schemeClr val="accent6"/>
                </a:solidFill>
                <a:hlinkClick r:id="rId4"/>
              </a:rPr>
              <a:t>http</a:t>
            </a:r>
            <a:r>
              <a:rPr lang="en-US" sz="2800" dirty="0" smtClean="0">
                <a:solidFill>
                  <a:schemeClr val="accent6"/>
                </a:solidFill>
                <a:hlinkClick r:id="rId4"/>
              </a:rPr>
              <a:t>://www.aispace.org/exercises.shtml</a:t>
            </a:r>
            <a:r>
              <a:rPr lang="en-US" sz="3200" dirty="0" smtClean="0">
                <a:solidFill>
                  <a:schemeClr val="accent6"/>
                </a:solidFill>
              </a:rPr>
              <a:t/>
            </a:r>
            <a:br>
              <a:rPr lang="en-US" sz="3200" dirty="0" smtClean="0">
                <a:solidFill>
                  <a:schemeClr val="accent6"/>
                </a:solidFill>
              </a:rPr>
            </a:br>
            <a:r>
              <a:rPr lang="en-US" sz="3200" dirty="0" smtClean="0">
                <a:solidFill>
                  <a:schemeClr val="accent6"/>
                </a:solidFill>
              </a:rPr>
              <a:t/>
            </a:r>
            <a:br>
              <a:rPr lang="en-US" sz="3200" dirty="0" smtClean="0">
                <a:solidFill>
                  <a:schemeClr val="accent6"/>
                </a:solidFill>
              </a:rPr>
            </a:br>
            <a:r>
              <a:rPr lang="en-US" sz="3200" dirty="0" smtClean="0">
                <a:solidFill>
                  <a:schemeClr val="tx1"/>
                </a:solidFill>
                <a:latin typeface="Arial Unicode MS" pitchFamily="34" charset="-128"/>
              </a:rPr>
              <a:t/>
            </a:r>
            <a:br>
              <a:rPr lang="en-US" sz="3200" dirty="0" smtClean="0">
                <a:solidFill>
                  <a:schemeClr val="tx1"/>
                </a:solidFill>
                <a:latin typeface="Arial Unicode MS" pitchFamily="34" charset="-128"/>
              </a:rPr>
            </a:br>
            <a:endParaRPr lang="en-US" sz="3200" dirty="0" smtClean="0">
              <a:solidFill>
                <a:schemeClr val="tx1"/>
              </a:solidFill>
            </a:endParaRPr>
          </a:p>
        </p:txBody>
      </p:sp>
      <p:sp>
        <p:nvSpPr>
          <p:cNvPr id="7" name="Rectangle 2"/>
          <p:cNvSpPr txBox="1">
            <a:spLocks noChangeArrowheads="1"/>
          </p:cNvSpPr>
          <p:nvPr/>
        </p:nvSpPr>
        <p:spPr bwMode="auto">
          <a:xfrm>
            <a:off x="0" y="1340768"/>
            <a:ext cx="9324528" cy="1152128"/>
          </a:xfrm>
          <a:prstGeom prst="rect">
            <a:avLst/>
          </a:prstGeom>
          <a:noFill/>
          <a:ln w="9525">
            <a:noFill/>
            <a:miter lim="800000"/>
            <a:headEnd/>
            <a:tailEnd/>
          </a:ln>
          <a:effectLst/>
        </p:spPr>
        <p:txBody>
          <a:bodyPr anchor="ctr"/>
          <a:lstStyle/>
          <a:p>
            <a:pPr>
              <a:defRPr/>
            </a:pPr>
            <a:r>
              <a:rPr lang="en-US" sz="3200" b="1" kern="0" dirty="0" smtClean="0">
                <a:solidFill>
                  <a:schemeClr val="accent6"/>
                </a:solidFill>
                <a:latin typeface="+mj-lt"/>
                <a:ea typeface="+mj-ea"/>
                <a:cs typeface="+mj-cs"/>
              </a:rPr>
              <a:t>Thurs class is canceled </a:t>
            </a:r>
            <a:r>
              <a:rPr lang="en-US" sz="3200" b="1" kern="0" dirty="0" smtClean="0">
                <a:latin typeface="+mj-lt"/>
                <a:ea typeface="+mj-ea"/>
                <a:cs typeface="+mj-cs"/>
              </a:rPr>
              <a:t>– I’ll be visiting SAP labs in France for a workshop on Business Intelligence</a:t>
            </a:r>
            <a:endParaRPr lang="en-US" sz="3200" b="1" kern="0" dirty="0">
              <a:solidFill>
                <a:schemeClr val="accent6"/>
              </a:solidFill>
              <a:latin typeface="+mj-lt"/>
              <a:ea typeface="+mj-ea"/>
              <a:cs typeface="+mj-cs"/>
            </a:endParaRPr>
          </a:p>
        </p:txBody>
      </p:sp>
      <p:sp>
        <p:nvSpPr>
          <p:cNvPr id="8" name="Rectangle 2"/>
          <p:cNvSpPr txBox="1">
            <a:spLocks noChangeArrowheads="1"/>
          </p:cNvSpPr>
          <p:nvPr/>
        </p:nvSpPr>
        <p:spPr bwMode="auto">
          <a:xfrm>
            <a:off x="1691680" y="332656"/>
            <a:ext cx="5105400" cy="685800"/>
          </a:xfrm>
          <a:prstGeom prst="rect">
            <a:avLst/>
          </a:prstGeom>
          <a:solidFill>
            <a:schemeClr val="accent5">
              <a:lumMod val="40000"/>
              <a:lumOff val="60000"/>
            </a:schemeClr>
          </a:solidFill>
          <a:ln w="9525">
            <a:noFill/>
            <a:miter lim="800000"/>
            <a:headEnd/>
            <a:tailEnd/>
          </a:ln>
          <a:effectLst/>
        </p:spPr>
        <p:txBody>
          <a:bodyPr anchor="ctr"/>
          <a:lstStyle/>
          <a:p>
            <a:pPr algn="ctr">
              <a:defRPr/>
            </a:pPr>
            <a:r>
              <a:rPr lang="en-US" sz="3600" b="1" kern="0" dirty="0">
                <a:solidFill>
                  <a:schemeClr val="accent2"/>
                </a:solidFill>
                <a:latin typeface="+mj-lt"/>
                <a:ea typeface="+mj-ea"/>
                <a:cs typeface="+mj-cs"/>
              </a:rPr>
              <a:t>TODO for </a:t>
            </a:r>
            <a:r>
              <a:rPr lang="en-US" sz="3600" b="1" kern="0" dirty="0" smtClean="0">
                <a:solidFill>
                  <a:schemeClr val="accent2"/>
                </a:solidFill>
                <a:latin typeface="+mj-lt"/>
                <a:ea typeface="+mj-ea"/>
                <a:cs typeface="+mj-cs"/>
              </a:rPr>
              <a:t>next Tue</a:t>
            </a:r>
            <a:endParaRPr lang="en-US" sz="3600" b="1" kern="0" dirty="0">
              <a:solidFill>
                <a:schemeClr val="accent2"/>
              </a:solidFill>
              <a:latin typeface="+mj-lt"/>
              <a:ea typeface="+mj-ea"/>
              <a:cs typeface="+mj-cs"/>
            </a:endParaRPr>
          </a:p>
        </p:txBody>
      </p:sp>
      <p:sp>
        <p:nvSpPr>
          <p:cNvPr id="10" name="Rectangle 2"/>
          <p:cNvSpPr txBox="1">
            <a:spLocks noChangeArrowheads="1"/>
          </p:cNvSpPr>
          <p:nvPr/>
        </p:nvSpPr>
        <p:spPr bwMode="auto">
          <a:xfrm>
            <a:off x="179512" y="2852936"/>
            <a:ext cx="8640960" cy="1152128"/>
          </a:xfrm>
          <a:prstGeom prst="rect">
            <a:avLst/>
          </a:prstGeom>
          <a:noFill/>
          <a:ln w="9525">
            <a:noFill/>
            <a:miter lim="800000"/>
            <a:headEnd/>
            <a:tailEnd/>
          </a:ln>
          <a:effectLst/>
        </p:spPr>
        <p:txBody>
          <a:bodyPr anchor="ctr"/>
          <a:lstStyle/>
          <a:p>
            <a:pPr>
              <a:defRPr/>
            </a:pPr>
            <a:r>
              <a:rPr lang="en-US" sz="3200" b="1" kern="0" dirty="0" smtClean="0">
                <a:solidFill>
                  <a:schemeClr val="accent4"/>
                </a:solidFill>
                <a:latin typeface="+mj-lt"/>
                <a:ea typeface="+mj-ea"/>
                <a:cs typeface="+mj-cs"/>
              </a:rPr>
              <a:t>This week F</a:t>
            </a:r>
            <a:r>
              <a:rPr lang="en-US" sz="3200" b="1" kern="0" dirty="0" smtClean="0">
                <a:solidFill>
                  <a:schemeClr val="accent4"/>
                </a:solidFill>
                <a:latin typeface="+mj-lt"/>
                <a:ea typeface="+mj-ea"/>
                <a:cs typeface="+mj-cs"/>
              </a:rPr>
              <a:t>ocus on </a:t>
            </a:r>
          </a:p>
          <a:p>
            <a:pPr>
              <a:buFont typeface="Arial" pitchFamily="34" charset="0"/>
              <a:buChar char="•"/>
              <a:defRPr/>
            </a:pPr>
            <a:r>
              <a:rPr lang="en-US" sz="3200" b="1" kern="0" dirty="0" smtClean="0">
                <a:solidFill>
                  <a:schemeClr val="accent6"/>
                </a:solidFill>
                <a:latin typeface="+mj-lt"/>
                <a:ea typeface="+mj-ea"/>
                <a:cs typeface="+mj-cs"/>
              </a:rPr>
              <a:t>Complete the assignment!</a:t>
            </a:r>
            <a:endParaRPr lang="en-US" sz="3200" b="1" kern="0" dirty="0" smtClean="0">
              <a:solidFill>
                <a:schemeClr val="accent6"/>
              </a:solidFill>
              <a:latin typeface="+mj-lt"/>
              <a:ea typeface="+mj-ea"/>
              <a:cs typeface="+mj-cs"/>
            </a:endParaRPr>
          </a:p>
          <a:p>
            <a:pPr>
              <a:buFont typeface="Arial" pitchFamily="34" charset="0"/>
              <a:buChar char="•"/>
              <a:defRPr/>
            </a:pPr>
            <a:r>
              <a:rPr lang="en-US" sz="3200" b="1" kern="0" dirty="0" smtClean="0">
                <a:solidFill>
                  <a:schemeClr val="accent6"/>
                </a:solidFill>
                <a:latin typeface="+mj-lt"/>
                <a:ea typeface="+mj-ea"/>
                <a:cs typeface="+mj-cs"/>
              </a:rPr>
              <a:t>Study carefully handout on Probability </a:t>
            </a:r>
            <a:r>
              <a:rPr lang="en-US" sz="3200" b="1" kern="0" dirty="0" smtClean="0">
                <a:solidFill>
                  <a:schemeClr val="accent4"/>
                </a:solidFill>
                <a:latin typeface="+mj-lt"/>
                <a:ea typeface="+mj-ea"/>
                <a:cs typeface="+mj-cs"/>
              </a:rPr>
              <a:t>(</a:t>
            </a:r>
            <a:r>
              <a:rPr lang="en-US" sz="3200" b="1" kern="0" dirty="0" smtClean="0">
                <a:solidFill>
                  <a:schemeClr val="accent4"/>
                </a:solidFill>
                <a:latin typeface="+mj-lt"/>
                <a:ea typeface="+mj-ea"/>
                <a:cs typeface="+mj-cs"/>
              </a:rPr>
              <a:t>critical for the rest of the lectures!)</a:t>
            </a:r>
            <a:endParaRPr lang="en-US" sz="3200" b="1" kern="0" dirty="0">
              <a:solidFill>
                <a:schemeClr val="accent6"/>
              </a:solidFill>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6</a:t>
            </a:r>
            <a:endParaRPr lang="en-US"/>
          </a:p>
        </p:txBody>
      </p:sp>
      <p:sp>
        <p:nvSpPr>
          <p:cNvPr id="6" name="Slide Number Placeholder 5"/>
          <p:cNvSpPr>
            <a:spLocks noGrp="1"/>
          </p:cNvSpPr>
          <p:nvPr>
            <p:ph type="sldNum" sz="quarter" idx="12"/>
          </p:nvPr>
        </p:nvSpPr>
        <p:spPr/>
        <p:txBody>
          <a:bodyPr/>
          <a:lstStyle/>
          <a:p>
            <a:pPr>
              <a:defRPr/>
            </a:pPr>
            <a:r>
              <a:rPr lang="en-US"/>
              <a:t>Slide </a:t>
            </a:r>
            <a:fld id="{4D964182-4BD7-4A96-A551-33B4E403623B}" type="slidenum">
              <a:rPr lang="en-US"/>
              <a:pPr>
                <a:defRPr/>
              </a:pPr>
              <a:t>5</a:t>
            </a:fld>
            <a:endParaRPr lang="en-US"/>
          </a:p>
        </p:txBody>
      </p:sp>
      <p:sp>
        <p:nvSpPr>
          <p:cNvPr id="9229" name="Rectangle 2"/>
          <p:cNvSpPr>
            <a:spLocks noGrp="1" noChangeArrowheads="1"/>
          </p:cNvSpPr>
          <p:nvPr>
            <p:ph type="title"/>
          </p:nvPr>
        </p:nvSpPr>
        <p:spPr/>
        <p:txBody>
          <a:bodyPr/>
          <a:lstStyle/>
          <a:p>
            <a:pPr eaLnBrk="1" hangingPunct="1"/>
            <a:r>
              <a:rPr lang="en-US" smtClean="0"/>
              <a:t>Logic: A general framework for representation &amp; reasoning</a:t>
            </a:r>
          </a:p>
        </p:txBody>
      </p:sp>
      <p:sp>
        <p:nvSpPr>
          <p:cNvPr id="9230" name="Rectangle 3"/>
          <p:cNvSpPr>
            <a:spLocks noGrp="1" noChangeArrowheads="1"/>
          </p:cNvSpPr>
          <p:nvPr>
            <p:ph type="body" idx="1"/>
          </p:nvPr>
        </p:nvSpPr>
        <p:spPr>
          <a:xfrm>
            <a:off x="304800" y="1219200"/>
            <a:ext cx="8515350" cy="4873625"/>
          </a:xfrm>
        </p:spPr>
        <p:txBody>
          <a:bodyPr/>
          <a:lstStyle/>
          <a:p>
            <a:pPr eaLnBrk="1" hangingPunct="1">
              <a:buFontTx/>
              <a:buChar char="•"/>
            </a:pPr>
            <a:r>
              <a:rPr lang="en-US" dirty="0" smtClean="0"/>
              <a:t>Let's now think about </a:t>
            </a:r>
            <a:r>
              <a:rPr lang="en-US" b="1" dirty="0" smtClean="0"/>
              <a:t>how to represent an environment</a:t>
            </a:r>
            <a:r>
              <a:rPr lang="en-US" dirty="0" smtClean="0"/>
              <a:t>  about which we have only partial (but certain) information</a:t>
            </a:r>
          </a:p>
          <a:p>
            <a:pPr eaLnBrk="1" hangingPunct="1">
              <a:buFontTx/>
              <a:buChar char="•"/>
            </a:pPr>
            <a:r>
              <a:rPr lang="en-US" dirty="0" smtClean="0"/>
              <a:t>What do we need to represent?</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Expressiveness of the language</a:t>
            </a:r>
          </a:p>
        </p:txBody>
      </p:sp>
      <p:sp>
        <p:nvSpPr>
          <p:cNvPr id="24579" name="Content Placeholder 2"/>
          <p:cNvSpPr>
            <a:spLocks noGrp="1"/>
          </p:cNvSpPr>
          <p:nvPr>
            <p:ph idx="1"/>
          </p:nvPr>
        </p:nvSpPr>
        <p:spPr/>
        <p:txBody>
          <a:bodyPr/>
          <a:lstStyle/>
          <a:p>
            <a:endParaRPr lang="en-US" smtClean="0"/>
          </a:p>
        </p:txBody>
      </p:sp>
      <p:pic>
        <p:nvPicPr>
          <p:cNvPr id="24580" name="Picture 3"/>
          <p:cNvPicPr>
            <a:picLocks noChangeAspect="1"/>
          </p:cNvPicPr>
          <p:nvPr/>
        </p:nvPicPr>
        <p:blipFill>
          <a:blip r:embed="rId3" cstate="print"/>
          <a:srcRect/>
          <a:stretch>
            <a:fillRect/>
          </a:stretch>
        </p:blipFill>
        <p:spPr bwMode="auto">
          <a:xfrm>
            <a:off x="76200" y="1524000"/>
            <a:ext cx="8915400" cy="45847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r>
              <a:rPr lang="en-US" smtClean="0"/>
              <a:t>Slide </a:t>
            </a:r>
            <a:fld id="{06D84F16-D10E-482D-B414-36A856B8225A}" type="slidenum">
              <a:rPr lang="en-US" smtClean="0"/>
              <a:pPr>
                <a:defRPr/>
              </a:pPr>
              <a:t>50</a:t>
            </a:fld>
            <a:endParaRPr lang="en-US"/>
          </a:p>
        </p:txBody>
      </p:sp>
      <p:sp>
        <p:nvSpPr>
          <p:cNvPr id="6" name="Footer Placeholder 5"/>
          <p:cNvSpPr>
            <a:spLocks noGrp="1"/>
          </p:cNvSpPr>
          <p:nvPr>
            <p:ph type="ftr" sz="quarter" idx="11"/>
          </p:nvPr>
        </p:nvSpPr>
        <p:spPr/>
        <p:txBody>
          <a:bodyPr/>
          <a:lstStyle/>
          <a:p>
            <a:pPr>
              <a:defRPr/>
            </a:pPr>
            <a:r>
              <a:rPr lang="en-US" smtClean="0"/>
              <a:t>CPSC 502, Lecture 6</a:t>
            </a: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smtClean="0"/>
              <a:t>Planning with Structured Rep</a:t>
            </a:r>
          </a:p>
        </p:txBody>
      </p:sp>
      <p:pic>
        <p:nvPicPr>
          <p:cNvPr id="73731" name="Content Placeholder 4" descr="situations.eps"/>
          <p:cNvPicPr>
            <a:picLocks noGrp="1" noChangeAspect="1"/>
          </p:cNvPicPr>
          <p:nvPr>
            <p:ph sz="half" idx="1"/>
          </p:nvPr>
        </p:nvPicPr>
        <p:blipFill>
          <a:blip r:embed="rId2" cstate="print"/>
          <a:srcRect l="-72900" r="-72900"/>
          <a:stretch>
            <a:fillRect/>
          </a:stretch>
        </p:blipFill>
        <p:spPr>
          <a:xfrm>
            <a:off x="-1447800" y="1828800"/>
            <a:ext cx="13420725" cy="4038600"/>
          </a:xfrm>
        </p:spPr>
      </p:pic>
      <p:sp>
        <p:nvSpPr>
          <p:cNvPr id="73732" name="TextBox 5"/>
          <p:cNvSpPr txBox="1">
            <a:spLocks noChangeArrowheads="1"/>
          </p:cNvSpPr>
          <p:nvPr/>
        </p:nvSpPr>
        <p:spPr bwMode="auto">
          <a:xfrm>
            <a:off x="533400" y="2438400"/>
            <a:ext cx="2032000" cy="923925"/>
          </a:xfrm>
          <a:prstGeom prst="rect">
            <a:avLst/>
          </a:prstGeom>
          <a:noFill/>
          <a:ln w="9525">
            <a:noFill/>
            <a:miter lim="800000"/>
            <a:headEnd/>
            <a:tailEnd/>
          </a:ln>
        </p:spPr>
        <p:txBody>
          <a:bodyPr wrap="none">
            <a:spAutoFit/>
          </a:bodyPr>
          <a:lstStyle/>
          <a:p>
            <a:r>
              <a:rPr lang="en-US" sz="1800">
                <a:solidFill>
                  <a:srgbClr val="000000"/>
                </a:solidFill>
                <a:latin typeface="Arial" charset="0"/>
                <a:cs typeface="Arial" charset="0"/>
              </a:rPr>
              <a:t>Situation Calculus</a:t>
            </a:r>
            <a:br>
              <a:rPr lang="en-US" sz="1800">
                <a:solidFill>
                  <a:srgbClr val="000000"/>
                </a:solidFill>
                <a:latin typeface="Arial" charset="0"/>
                <a:cs typeface="Arial" charset="0"/>
              </a:rPr>
            </a:br>
            <a:r>
              <a:rPr lang="en-US" sz="1800">
                <a:solidFill>
                  <a:srgbClr val="000000"/>
                </a:solidFill>
                <a:latin typeface="Arial" charset="0"/>
                <a:cs typeface="Arial" charset="0"/>
              </a:rPr>
              <a:t/>
            </a:r>
            <a:br>
              <a:rPr lang="en-US" sz="1800">
                <a:solidFill>
                  <a:srgbClr val="000000"/>
                </a:solidFill>
                <a:latin typeface="Arial" charset="0"/>
                <a:cs typeface="Arial" charset="0"/>
              </a:rPr>
            </a:br>
            <a:r>
              <a:rPr lang="en-US" sz="1800">
                <a:solidFill>
                  <a:srgbClr val="000000"/>
                </a:solidFill>
                <a:latin typeface="Arial" charset="0"/>
                <a:cs typeface="Arial" charset="0"/>
              </a:rPr>
              <a:t>First-order Logic</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mtClean="0"/>
              <a:t>Situation Calculus</a:t>
            </a:r>
          </a:p>
        </p:txBody>
      </p:sp>
      <p:sp>
        <p:nvSpPr>
          <p:cNvPr id="3" name="Content Placeholder 2"/>
          <p:cNvSpPr>
            <a:spLocks noGrp="1"/>
          </p:cNvSpPr>
          <p:nvPr>
            <p:ph sz="half" idx="1"/>
          </p:nvPr>
        </p:nvSpPr>
        <p:spPr>
          <a:xfrm>
            <a:off x="457200" y="1447800"/>
            <a:ext cx="8229600" cy="5257800"/>
          </a:xfrm>
        </p:spPr>
        <p:txBody>
          <a:bodyPr/>
          <a:lstStyle/>
          <a:p>
            <a:r>
              <a:rPr lang="en-US" smtClean="0"/>
              <a:t>Convenient to have more expressive lang.</a:t>
            </a:r>
            <a:br>
              <a:rPr lang="en-US" smtClean="0"/>
            </a:br>
            <a:r>
              <a:rPr lang="en-US" smtClean="0"/>
              <a:t>“Move all the cargo from SFO to JFK”</a:t>
            </a:r>
          </a:p>
          <a:p>
            <a:r>
              <a:rPr lang="en-US" smtClean="0"/>
              <a:t>Use existing mechanisms for logical proof</a:t>
            </a:r>
          </a:p>
          <a:p>
            <a:r>
              <a:rPr lang="en-US" smtClean="0"/>
              <a:t>Strong foundation for studying planning</a:t>
            </a:r>
          </a:p>
          <a:p>
            <a:r>
              <a:rPr lang="en-US" smtClean="0"/>
              <a:t>Still, less used in practice than other techniques</a:t>
            </a: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mtClean="0"/>
              <a:t>Situation Calculus</a:t>
            </a:r>
          </a:p>
        </p:txBody>
      </p:sp>
      <p:sp>
        <p:nvSpPr>
          <p:cNvPr id="3" name="Content Placeholder 2"/>
          <p:cNvSpPr>
            <a:spLocks noGrp="1"/>
          </p:cNvSpPr>
          <p:nvPr>
            <p:ph sz="half" idx="1"/>
          </p:nvPr>
        </p:nvSpPr>
        <p:spPr>
          <a:xfrm>
            <a:off x="457200" y="1447800"/>
            <a:ext cx="8534400" cy="5257800"/>
          </a:xfrm>
        </p:spPr>
        <p:txBody>
          <a:bodyPr/>
          <a:lstStyle/>
          <a:p>
            <a:r>
              <a:rPr lang="en-US" smtClean="0"/>
              <a:t>Possibility Axioms (for each action)</a:t>
            </a:r>
          </a:p>
          <a:p>
            <a:pPr lvl="1"/>
            <a:r>
              <a:rPr lang="en-US" i="1" smtClean="0"/>
              <a:t>SomeFormula</a:t>
            </a:r>
            <a:r>
              <a:rPr lang="en-US" smtClean="0"/>
              <a:t>(</a:t>
            </a:r>
            <a:r>
              <a:rPr lang="en-US" i="1" smtClean="0"/>
              <a:t>s</a:t>
            </a:r>
            <a:r>
              <a:rPr lang="en-US" smtClean="0"/>
              <a:t>) ⇒</a:t>
            </a:r>
            <a:r>
              <a:rPr lang="en-US" i="1" smtClean="0"/>
              <a:t>Poss</a:t>
            </a:r>
            <a:r>
              <a:rPr lang="en-US" smtClean="0"/>
              <a:t>(</a:t>
            </a:r>
            <a:r>
              <a:rPr lang="en-US" i="1" smtClean="0"/>
              <a:t>a, s</a:t>
            </a:r>
            <a:r>
              <a:rPr lang="en-US" smtClean="0"/>
              <a:t>)</a:t>
            </a:r>
          </a:p>
          <a:p>
            <a:pPr lvl="1"/>
            <a:r>
              <a:rPr lang="en-US" i="1" smtClean="0"/>
              <a:t>Alive</a:t>
            </a:r>
            <a:r>
              <a:rPr lang="en-US" smtClean="0"/>
              <a:t>(</a:t>
            </a:r>
            <a:r>
              <a:rPr lang="en-US" i="1" smtClean="0"/>
              <a:t>Agent, s</a:t>
            </a:r>
            <a:r>
              <a:rPr lang="en-US" smtClean="0"/>
              <a:t>) ∧ </a:t>
            </a:r>
            <a:r>
              <a:rPr lang="en-US" i="1" smtClean="0"/>
              <a:t>Have</a:t>
            </a:r>
            <a:r>
              <a:rPr lang="en-US" smtClean="0"/>
              <a:t>(</a:t>
            </a:r>
            <a:r>
              <a:rPr lang="en-US" i="1" smtClean="0"/>
              <a:t>Agent, Arrow, s</a:t>
            </a:r>
            <a:r>
              <a:rPr lang="en-US" smtClean="0"/>
              <a:t>) ⇒</a:t>
            </a:r>
            <a:br>
              <a:rPr lang="en-US" smtClean="0"/>
            </a:br>
            <a:r>
              <a:rPr lang="en-US" smtClean="0"/>
              <a:t>     </a:t>
            </a:r>
            <a:r>
              <a:rPr lang="en-US" i="1" smtClean="0"/>
              <a:t>Poss</a:t>
            </a:r>
            <a:r>
              <a:rPr lang="en-US" smtClean="0"/>
              <a:t>(</a:t>
            </a:r>
            <a:r>
              <a:rPr lang="en-US" i="1" smtClean="0"/>
              <a:t>Shoot, s</a:t>
            </a:r>
            <a:r>
              <a:rPr lang="en-US" smtClean="0"/>
              <a:t>)</a:t>
            </a:r>
          </a:p>
          <a:p>
            <a:r>
              <a:rPr lang="en-US" smtClean="0"/>
              <a:t>Successor-state Axiom (for each fluent)</a:t>
            </a:r>
          </a:p>
          <a:p>
            <a:pPr lvl="1"/>
            <a:r>
              <a:rPr lang="en-US" i="1" smtClean="0"/>
              <a:t>Poss</a:t>
            </a:r>
            <a:r>
              <a:rPr lang="en-US" smtClean="0"/>
              <a:t>(</a:t>
            </a:r>
            <a:r>
              <a:rPr lang="en-US" i="1" smtClean="0"/>
              <a:t>a, s</a:t>
            </a:r>
            <a:r>
              <a:rPr lang="en-US" smtClean="0"/>
              <a:t>) ⇒(</a:t>
            </a:r>
            <a:r>
              <a:rPr lang="en-US" i="1" smtClean="0"/>
              <a:t>fluent is true </a:t>
            </a:r>
            <a:r>
              <a:rPr lang="en-US" smtClean="0"/>
              <a:t>⇔ </a:t>
            </a:r>
            <a:r>
              <a:rPr lang="en-US" i="1" smtClean="0"/>
              <a:t>a made it true</a:t>
            </a:r>
            <a:br>
              <a:rPr lang="en-US" i="1" smtClean="0"/>
            </a:br>
            <a:r>
              <a:rPr lang="en-US" i="1" smtClean="0"/>
              <a:t>                      </a:t>
            </a:r>
            <a:r>
              <a:rPr lang="en-US" smtClean="0"/>
              <a:t>∨ </a:t>
            </a:r>
            <a:r>
              <a:rPr lang="en-US" i="1" smtClean="0"/>
              <a:t>it was true and a left it alone</a:t>
            </a:r>
            <a:r>
              <a:rPr lang="en-US" smtClean="0"/>
              <a:t>)</a:t>
            </a:r>
          </a:p>
          <a:p>
            <a:pPr lvl="1"/>
            <a:r>
              <a:rPr lang="en-US" i="1" smtClean="0"/>
              <a:t>Poss(a, s) </a:t>
            </a:r>
            <a:r>
              <a:rPr lang="en-US" smtClean="0"/>
              <a:t>⇒ (</a:t>
            </a:r>
            <a:r>
              <a:rPr lang="en-US" i="1" smtClean="0"/>
              <a:t>Holding</a:t>
            </a:r>
            <a:r>
              <a:rPr lang="en-US" smtClean="0"/>
              <a:t>(</a:t>
            </a:r>
            <a:r>
              <a:rPr lang="en-US" i="1" smtClean="0"/>
              <a:t>Agent, g, Result</a:t>
            </a:r>
            <a:r>
              <a:rPr lang="en-US" smtClean="0"/>
              <a:t>(</a:t>
            </a:r>
            <a:r>
              <a:rPr lang="en-US" i="1" smtClean="0"/>
              <a:t>s, a</a:t>
            </a:r>
            <a:r>
              <a:rPr lang="en-US" smtClean="0"/>
              <a:t>))</a:t>
            </a:r>
            <a:r>
              <a:rPr lang="en-US" i="1" smtClean="0"/>
              <a:t> </a:t>
            </a:r>
            <a:r>
              <a:rPr lang="en-US" smtClean="0"/>
              <a:t>⇔</a:t>
            </a:r>
            <a:br>
              <a:rPr lang="en-US" smtClean="0"/>
            </a:br>
            <a:r>
              <a:rPr lang="en-US" smtClean="0"/>
              <a:t>        </a:t>
            </a:r>
            <a:r>
              <a:rPr lang="en-US" i="1" smtClean="0"/>
              <a:t>a = Grab</a:t>
            </a:r>
            <a:r>
              <a:rPr lang="en-US" smtClean="0"/>
              <a:t>(</a:t>
            </a:r>
            <a:r>
              <a:rPr lang="en-US" i="1" smtClean="0"/>
              <a:t>g</a:t>
            </a:r>
            <a:r>
              <a:rPr lang="en-US" smtClean="0"/>
              <a:t>) ∨</a:t>
            </a:r>
            <a:br>
              <a:rPr lang="en-US" smtClean="0"/>
            </a:br>
            <a:r>
              <a:rPr lang="en-US" smtClean="0"/>
              <a:t>        (</a:t>
            </a:r>
            <a:r>
              <a:rPr lang="en-US" i="1" smtClean="0"/>
              <a:t>Holding</a:t>
            </a:r>
            <a:r>
              <a:rPr lang="en-US" smtClean="0"/>
              <a:t>(</a:t>
            </a:r>
            <a:r>
              <a:rPr lang="en-US" i="1" smtClean="0"/>
              <a:t>Agent, g, s</a:t>
            </a:r>
            <a:r>
              <a:rPr lang="en-US" smtClean="0"/>
              <a:t>) ∧ </a:t>
            </a:r>
            <a:r>
              <a:rPr lang="en-US" i="1" smtClean="0"/>
              <a:t>a </a:t>
            </a:r>
            <a:r>
              <a:rPr lang="en-US" smtClean="0"/>
              <a:t>≠ </a:t>
            </a:r>
            <a:r>
              <a:rPr lang="en-US" i="1" smtClean="0"/>
              <a:t>Release</a:t>
            </a:r>
            <a:r>
              <a:rPr lang="en-US" smtClean="0"/>
              <a:t>(</a:t>
            </a:r>
            <a:r>
              <a:rPr lang="en-US" i="1" smtClean="0"/>
              <a:t>g</a:t>
            </a:r>
            <a:r>
              <a:rPr lang="en-US" smtClean="0"/>
              <a:t>)))</a:t>
            </a:r>
          </a:p>
          <a:p>
            <a:pPr lvl="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5"/>
          <p:cNvSpPr>
            <a:spLocks noGrp="1" noChangeArrowheads="1"/>
          </p:cNvSpPr>
          <p:nvPr>
            <p:ph type="ctrTitle"/>
          </p:nvPr>
        </p:nvSpPr>
        <p:spPr>
          <a:xfrm>
            <a:off x="685800" y="838200"/>
            <a:ext cx="7772400" cy="1470025"/>
          </a:xfrm>
        </p:spPr>
        <p:txBody>
          <a:bodyPr/>
          <a:lstStyle/>
          <a:p>
            <a:pPr rtl="1" eaLnBrk="1" hangingPunct="1"/>
            <a:r>
              <a:rPr lang="en-US" smtClean="0">
                <a:ea typeface="ＭＳ Ｐゴシック" pitchFamily="34" charset="-128"/>
              </a:rPr>
              <a:t>CS 221: Artificial Intelligence</a:t>
            </a:r>
            <a:br>
              <a:rPr lang="en-US" smtClean="0">
                <a:ea typeface="ＭＳ Ｐゴシック" pitchFamily="34" charset="-128"/>
              </a:rPr>
            </a:br>
            <a:endParaRPr lang="en-US" sz="3600" smtClean="0">
              <a:ea typeface="ＭＳ Ｐゴシック" pitchFamily="34" charset="-128"/>
            </a:endParaRPr>
          </a:p>
        </p:txBody>
      </p:sp>
      <p:sp>
        <p:nvSpPr>
          <p:cNvPr id="15363" name="Text Box 7"/>
          <p:cNvSpPr txBox="1">
            <a:spLocks noChangeArrowheads="1"/>
          </p:cNvSpPr>
          <p:nvPr/>
        </p:nvSpPr>
        <p:spPr bwMode="auto">
          <a:xfrm>
            <a:off x="1524000" y="6248400"/>
            <a:ext cx="5867400" cy="366713"/>
          </a:xfrm>
          <a:prstGeom prst="rect">
            <a:avLst/>
          </a:prstGeom>
          <a:noFill/>
          <a:ln w="9525">
            <a:noFill/>
            <a:miter lim="800000"/>
            <a:headEnd/>
            <a:tailEnd/>
          </a:ln>
        </p:spPr>
        <p:txBody>
          <a:bodyPr>
            <a:spAutoFit/>
          </a:bodyPr>
          <a:lstStyle/>
          <a:p>
            <a:pPr>
              <a:spcBef>
                <a:spcPct val="50000"/>
              </a:spcBef>
            </a:pPr>
            <a:endParaRPr lang="en-US"/>
          </a:p>
        </p:txBody>
      </p:sp>
      <p:sp>
        <p:nvSpPr>
          <p:cNvPr id="15364" name="Text Box 8"/>
          <p:cNvSpPr txBox="1">
            <a:spLocks noChangeArrowheads="1"/>
          </p:cNvSpPr>
          <p:nvPr/>
        </p:nvSpPr>
        <p:spPr bwMode="auto">
          <a:xfrm>
            <a:off x="1115616" y="3140968"/>
            <a:ext cx="7543800" cy="1016000"/>
          </a:xfrm>
          <a:prstGeom prst="rect">
            <a:avLst/>
          </a:prstGeom>
          <a:noFill/>
          <a:ln w="9525">
            <a:noFill/>
            <a:miter lim="800000"/>
            <a:headEnd/>
            <a:tailEnd/>
          </a:ln>
        </p:spPr>
        <p:txBody>
          <a:bodyPr>
            <a:spAutoFit/>
          </a:bodyPr>
          <a:lstStyle/>
          <a:p>
            <a:pPr algn="ctr">
              <a:spcBef>
                <a:spcPct val="50000"/>
              </a:spcBef>
            </a:pPr>
            <a:r>
              <a:rPr lang="en-US" sz="2400" dirty="0" smtClean="0"/>
              <a:t>(Some) Slide </a:t>
            </a:r>
            <a:r>
              <a:rPr lang="en-US" sz="2400" dirty="0" smtClean="0"/>
              <a:t>credit: </a:t>
            </a:r>
            <a:r>
              <a:rPr lang="en-US" sz="2400" dirty="0" smtClean="0"/>
              <a:t> Peter </a:t>
            </a:r>
            <a:r>
              <a:rPr lang="en-US" sz="2400" dirty="0" err="1"/>
              <a:t>Norvig</a:t>
            </a:r>
            <a:r>
              <a:rPr lang="en-US" sz="2400" dirty="0"/>
              <a:t> and Sebastian </a:t>
            </a:r>
            <a:r>
              <a:rPr lang="en-US" sz="2400" dirty="0" err="1"/>
              <a:t>Thrun</a:t>
            </a:r>
            <a:endParaRPr lang="en-US" sz="2400" dirty="0"/>
          </a:p>
          <a:p>
            <a:pPr algn="ctr">
              <a:spcBef>
                <a:spcPct val="50000"/>
              </a:spcBef>
            </a:pPr>
            <a:r>
              <a:rPr lang="en-US" sz="2400" dirty="0" smtClean="0"/>
              <a:t>Dan </a:t>
            </a:r>
            <a:r>
              <a:rPr lang="en-US" sz="2400" dirty="0"/>
              <a:t>Klein, Stuart Russell, Andrew Moore</a:t>
            </a:r>
          </a:p>
        </p:txBody>
      </p:sp>
      <p:sp>
        <p:nvSpPr>
          <p:cNvPr id="6" name="Slide Number Placeholder 5"/>
          <p:cNvSpPr>
            <a:spLocks noGrp="1"/>
          </p:cNvSpPr>
          <p:nvPr>
            <p:ph type="sldNum" sz="quarter" idx="12"/>
          </p:nvPr>
        </p:nvSpPr>
        <p:spPr/>
        <p:txBody>
          <a:bodyPr/>
          <a:lstStyle/>
          <a:p>
            <a:fld id="{2A11205B-5271-480D-83B8-4CBB104682C2}" type="slidenum">
              <a:rPr lang="en-US" smtClean="0">
                <a:solidFill>
                  <a:srgbClr val="000000"/>
                </a:solidFill>
              </a:rPr>
              <a:pPr/>
              <a:t>54</a:t>
            </a:fld>
            <a:endParaRPr lang="en-US">
              <a:solidFill>
                <a:srgbClr val="000000"/>
              </a:solidFill>
            </a:endParaRPr>
          </a:p>
        </p:txBody>
      </p:sp>
      <p:sp>
        <p:nvSpPr>
          <p:cNvPr id="7" name="Footer Placeholder 6"/>
          <p:cNvSpPr>
            <a:spLocks noGrp="1"/>
          </p:cNvSpPr>
          <p:nvPr>
            <p:ph type="ftr" sz="quarter" idx="11"/>
          </p:nvPr>
        </p:nvSpPr>
        <p:spPr/>
        <p:txBody>
          <a:bodyPr/>
          <a:lstStyle/>
          <a:p>
            <a:pPr>
              <a:defRPr/>
            </a:pPr>
            <a:r>
              <a:rPr lang="en-US" smtClean="0">
                <a:solidFill>
                  <a:srgbClr val="000000"/>
                </a:solidFill>
              </a:rPr>
              <a:t>CPSC 502, Lecture 6</a:t>
            </a:r>
            <a:endParaRPr lang="en-US">
              <a:solidFill>
                <a:srgbClr val="00000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solidFill>
                  <a:srgbClr val="000000"/>
                </a:solidFill>
              </a:rPr>
              <a:t>CPSC 502, Lecture 6</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r>
              <a:rPr lang="en-US">
                <a:solidFill>
                  <a:srgbClr val="000000"/>
                </a:solidFill>
              </a:rPr>
              <a:t>Slide </a:t>
            </a:r>
            <a:fld id="{7A5CC68C-C126-4C83-8AC4-106FC7AC1B4E}" type="slidenum">
              <a:rPr lang="en-US">
                <a:solidFill>
                  <a:srgbClr val="000000"/>
                </a:solidFill>
              </a:rPr>
              <a:pPr>
                <a:defRPr/>
              </a:pPr>
              <a:t>55</a:t>
            </a:fld>
            <a:endParaRPr lang="en-US">
              <a:solidFill>
                <a:srgbClr val="000000"/>
              </a:solidFill>
            </a:endParaRPr>
          </a:p>
        </p:txBody>
      </p:sp>
      <p:sp>
        <p:nvSpPr>
          <p:cNvPr id="2063" name="Rectangle 2"/>
          <p:cNvSpPr>
            <a:spLocks noGrp="1" noChangeArrowheads="1"/>
          </p:cNvSpPr>
          <p:nvPr>
            <p:ph type="title"/>
          </p:nvPr>
        </p:nvSpPr>
        <p:spPr>
          <a:xfrm>
            <a:off x="-266700" y="142875"/>
            <a:ext cx="9124950" cy="685800"/>
          </a:xfrm>
        </p:spPr>
        <p:txBody>
          <a:bodyPr/>
          <a:lstStyle/>
          <a:p>
            <a:pPr eaLnBrk="1" hangingPunct="1"/>
            <a:r>
              <a:rPr lang="en-US" smtClean="0"/>
              <a:t>Soundness &amp; completeness of proof procedures</a:t>
            </a:r>
          </a:p>
        </p:txBody>
      </p:sp>
      <p:sp>
        <p:nvSpPr>
          <p:cNvPr id="21509" name="Rectangle 3"/>
          <p:cNvSpPr>
            <a:spLocks noGrp="1" noChangeArrowheads="1"/>
          </p:cNvSpPr>
          <p:nvPr>
            <p:ph type="body" idx="1"/>
          </p:nvPr>
        </p:nvSpPr>
        <p:spPr>
          <a:xfrm>
            <a:off x="285750" y="1143000"/>
            <a:ext cx="8858250" cy="5072063"/>
          </a:xfrm>
        </p:spPr>
        <p:txBody>
          <a:bodyPr/>
          <a:lstStyle/>
          <a:p>
            <a:pPr eaLnBrk="1" hangingPunct="1">
              <a:lnSpc>
                <a:spcPct val="80000"/>
              </a:lnSpc>
              <a:buClr>
                <a:schemeClr val="accent2"/>
              </a:buClr>
              <a:buSzPct val="75000"/>
              <a:buFontTx/>
              <a:buChar char="•"/>
            </a:pPr>
            <a:r>
              <a:rPr lang="en-US" dirty="0" smtClean="0"/>
              <a:t>A proof procedure X is sound …</a:t>
            </a:r>
          </a:p>
          <a:p>
            <a:pPr eaLnBrk="1" hangingPunct="1">
              <a:lnSpc>
                <a:spcPct val="80000"/>
              </a:lnSpc>
              <a:buClr>
                <a:schemeClr val="accent2"/>
              </a:buClr>
              <a:buSzPct val="75000"/>
              <a:buFontTx/>
              <a:buChar char="•"/>
            </a:pPr>
            <a:endParaRPr lang="en-US" dirty="0" smtClean="0"/>
          </a:p>
          <a:p>
            <a:pPr eaLnBrk="1" hangingPunct="1">
              <a:lnSpc>
                <a:spcPct val="80000"/>
              </a:lnSpc>
              <a:buClr>
                <a:schemeClr val="accent2"/>
              </a:buClr>
              <a:buSzPct val="75000"/>
              <a:buFontTx/>
              <a:buChar char="•"/>
            </a:pPr>
            <a:endParaRPr lang="en-US" dirty="0" smtClean="0"/>
          </a:p>
          <a:p>
            <a:pPr eaLnBrk="1" hangingPunct="1">
              <a:lnSpc>
                <a:spcPct val="80000"/>
              </a:lnSpc>
              <a:buClr>
                <a:schemeClr val="accent2"/>
              </a:buClr>
              <a:buSzPct val="75000"/>
              <a:buFontTx/>
              <a:buChar char="•"/>
            </a:pPr>
            <a:r>
              <a:rPr lang="en-US" dirty="0" smtClean="0"/>
              <a:t>A proof procedure X is complete….</a:t>
            </a:r>
          </a:p>
          <a:p>
            <a:pPr eaLnBrk="1" hangingPunct="1">
              <a:lnSpc>
                <a:spcPct val="80000"/>
              </a:lnSpc>
              <a:buClr>
                <a:schemeClr val="accent2"/>
              </a:buClr>
              <a:buSzPct val="75000"/>
              <a:buFontTx/>
              <a:buChar char="•"/>
            </a:pPr>
            <a:endParaRPr lang="en-US" dirty="0" smtClean="0"/>
          </a:p>
          <a:p>
            <a:pPr eaLnBrk="1" hangingPunct="1">
              <a:lnSpc>
                <a:spcPct val="80000"/>
              </a:lnSpc>
              <a:buClr>
                <a:schemeClr val="accent2"/>
              </a:buClr>
              <a:buSzPct val="75000"/>
              <a:buFontTx/>
              <a:buChar char="•"/>
            </a:pPr>
            <a:endParaRPr lang="en-US" dirty="0" smtClean="0"/>
          </a:p>
          <a:p>
            <a:pPr eaLnBrk="1" hangingPunct="1">
              <a:lnSpc>
                <a:spcPct val="80000"/>
              </a:lnSpc>
              <a:buClr>
                <a:schemeClr val="accent2"/>
              </a:buClr>
              <a:buSzPct val="75000"/>
              <a:buFontTx/>
              <a:buChar char="•"/>
            </a:pPr>
            <a:r>
              <a:rPr lang="en-US" dirty="0" err="1" smtClean="0"/>
              <a:t>BottomUp</a:t>
            </a:r>
            <a:r>
              <a:rPr lang="en-US" dirty="0" smtClean="0"/>
              <a:t> for PDCL is </a:t>
            </a:r>
          </a:p>
          <a:p>
            <a:pPr eaLnBrk="1" hangingPunct="1">
              <a:lnSpc>
                <a:spcPct val="80000"/>
              </a:lnSpc>
              <a:buClr>
                <a:schemeClr val="accent2"/>
              </a:buClr>
              <a:buSzPct val="75000"/>
              <a:buFontTx/>
              <a:buChar char="•"/>
            </a:pPr>
            <a:endParaRPr lang="en-US" dirty="0" smtClean="0"/>
          </a:p>
          <a:p>
            <a:pPr eaLnBrk="1" hangingPunct="1">
              <a:lnSpc>
                <a:spcPct val="80000"/>
              </a:lnSpc>
              <a:buClr>
                <a:schemeClr val="accent2"/>
              </a:buClr>
              <a:buSzPct val="75000"/>
              <a:buFontTx/>
              <a:buChar char="•"/>
            </a:pPr>
            <a:endParaRPr lang="en-US" dirty="0" smtClean="0"/>
          </a:p>
          <a:p>
            <a:pPr eaLnBrk="1" hangingPunct="1">
              <a:lnSpc>
                <a:spcPct val="80000"/>
              </a:lnSpc>
              <a:buClr>
                <a:schemeClr val="accent2"/>
              </a:buClr>
              <a:buSzPct val="75000"/>
              <a:buFontTx/>
              <a:buChar char="•"/>
            </a:pPr>
            <a:r>
              <a:rPr lang="en-US" dirty="0" smtClean="0"/>
              <a:t>We proved this in general even for domains represented by </a:t>
            </a:r>
            <a:r>
              <a:rPr lang="en-US" b="1" dirty="0" smtClean="0"/>
              <a:t>thousands of propositions </a:t>
            </a:r>
            <a:r>
              <a:rPr lang="en-US" dirty="0" smtClean="0"/>
              <a:t>and corresponding </a:t>
            </a:r>
            <a:r>
              <a:rPr lang="en-US" b="1" dirty="0" smtClean="0"/>
              <a:t>KB with millions of definite clauses </a:t>
            </a:r>
            <a:r>
              <a:rPr lang="en-U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solidFill>
                  <a:srgbClr val="000000"/>
                </a:solidFill>
              </a:rPr>
              <a:t>CPSC 502, Lecture 6</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r>
              <a:rPr lang="en-US">
                <a:solidFill>
                  <a:srgbClr val="000000"/>
                </a:solidFill>
              </a:rPr>
              <a:t>Slide </a:t>
            </a:r>
            <a:fld id="{5C6E59B6-E753-4E37-B630-7FF083727610}" type="slidenum">
              <a:rPr lang="en-US">
                <a:solidFill>
                  <a:srgbClr val="000000"/>
                </a:solidFill>
              </a:rPr>
              <a:pPr>
                <a:defRPr/>
              </a:pPr>
              <a:t>56</a:t>
            </a:fld>
            <a:endParaRPr lang="en-US">
              <a:solidFill>
                <a:srgbClr val="000000"/>
              </a:solidFill>
            </a:endParaRPr>
          </a:p>
        </p:txBody>
      </p:sp>
      <p:sp>
        <p:nvSpPr>
          <p:cNvPr id="3122" name="Rectangle 2"/>
          <p:cNvSpPr>
            <a:spLocks noGrp="1" noChangeArrowheads="1"/>
          </p:cNvSpPr>
          <p:nvPr>
            <p:ph type="title"/>
          </p:nvPr>
        </p:nvSpPr>
        <p:spPr>
          <a:xfrm>
            <a:off x="0" y="285750"/>
            <a:ext cx="9410700" cy="685800"/>
          </a:xfrm>
        </p:spPr>
        <p:txBody>
          <a:bodyPr/>
          <a:lstStyle/>
          <a:p>
            <a:pPr eaLnBrk="1" hangingPunct="1"/>
            <a:r>
              <a:rPr lang="en-US" sz="3200" dirty="0" smtClean="0"/>
              <a:t>Can you think of a proof procedure for PDCL….</a:t>
            </a:r>
          </a:p>
        </p:txBody>
      </p:sp>
      <p:sp>
        <p:nvSpPr>
          <p:cNvPr id="3123" name="Rectangle 3"/>
          <p:cNvSpPr>
            <a:spLocks noGrp="1" noChangeArrowheads="1"/>
          </p:cNvSpPr>
          <p:nvPr>
            <p:ph type="body" idx="1"/>
          </p:nvPr>
        </p:nvSpPr>
        <p:spPr>
          <a:xfrm>
            <a:off x="285750" y="1285860"/>
            <a:ext cx="8858250" cy="5072063"/>
          </a:xfrm>
        </p:spPr>
        <p:txBody>
          <a:bodyPr/>
          <a:lstStyle/>
          <a:p>
            <a:pPr eaLnBrk="1" hangingPunct="1">
              <a:lnSpc>
                <a:spcPct val="80000"/>
              </a:lnSpc>
              <a:buClr>
                <a:schemeClr val="accent2"/>
              </a:buClr>
              <a:buSzPct val="75000"/>
            </a:pPr>
            <a:endParaRPr lang="en-US" dirty="0" smtClean="0"/>
          </a:p>
          <a:p>
            <a:pPr eaLnBrk="1" hangingPunct="1">
              <a:lnSpc>
                <a:spcPct val="80000"/>
              </a:lnSpc>
              <a:buClr>
                <a:schemeClr val="accent2"/>
              </a:buClr>
              <a:buSzPct val="75000"/>
              <a:buFontTx/>
              <a:buChar char="•"/>
            </a:pPr>
            <a:endParaRPr lang="en-US" dirty="0" smtClean="0"/>
          </a:p>
          <a:p>
            <a:pPr eaLnBrk="1" hangingPunct="1">
              <a:lnSpc>
                <a:spcPct val="80000"/>
              </a:lnSpc>
              <a:buClr>
                <a:schemeClr val="accent2"/>
              </a:buClr>
              <a:buSzPct val="75000"/>
              <a:buFontTx/>
              <a:buChar char="•"/>
            </a:pPr>
            <a:endParaRPr lang="en-US" dirty="0" smtClean="0"/>
          </a:p>
          <a:p>
            <a:pPr eaLnBrk="1" hangingPunct="1">
              <a:lnSpc>
                <a:spcPct val="80000"/>
              </a:lnSpc>
              <a:buClr>
                <a:schemeClr val="accent2"/>
              </a:buClr>
              <a:buSzPct val="75000"/>
            </a:pPr>
            <a:endParaRPr lang="en-US" dirty="0" smtClean="0"/>
          </a:p>
          <a:p>
            <a:pPr eaLnBrk="1" hangingPunct="1">
              <a:lnSpc>
                <a:spcPct val="80000"/>
              </a:lnSpc>
              <a:buClr>
                <a:schemeClr val="accent2"/>
              </a:buClr>
              <a:buSzPct val="75000"/>
              <a:buFontTx/>
              <a:buChar char="•"/>
            </a:pPr>
            <a:r>
              <a:rPr lang="en-US" dirty="0" smtClean="0"/>
              <a:t>That is sound but not complete?</a:t>
            </a:r>
          </a:p>
          <a:p>
            <a:pPr eaLnBrk="1" hangingPunct="1">
              <a:lnSpc>
                <a:spcPct val="80000"/>
              </a:lnSpc>
              <a:buClr>
                <a:schemeClr val="accent2"/>
              </a:buClr>
              <a:buSzPct val="75000"/>
            </a:pPr>
            <a:endParaRPr lang="en-US" dirty="0" smtClean="0"/>
          </a:p>
          <a:p>
            <a:pPr eaLnBrk="1" hangingPunct="1">
              <a:lnSpc>
                <a:spcPct val="80000"/>
              </a:lnSpc>
              <a:buClr>
                <a:schemeClr val="accent2"/>
              </a:buClr>
              <a:buSzPct val="75000"/>
            </a:pPr>
            <a:endParaRPr lang="en-US" dirty="0" smtClean="0"/>
          </a:p>
          <a:p>
            <a:pPr eaLnBrk="1" hangingPunct="1">
              <a:lnSpc>
                <a:spcPct val="80000"/>
              </a:lnSpc>
              <a:buClr>
                <a:schemeClr val="accent2"/>
              </a:buClr>
              <a:buSzPct val="75000"/>
            </a:pPr>
            <a:endParaRPr lang="en-US" dirty="0" smtClean="0"/>
          </a:p>
          <a:p>
            <a:pPr eaLnBrk="1" hangingPunct="1">
              <a:lnSpc>
                <a:spcPct val="80000"/>
              </a:lnSpc>
              <a:buClr>
                <a:schemeClr val="accent2"/>
              </a:buClr>
              <a:buSzPct val="75000"/>
              <a:buFontTx/>
              <a:buChar char="•"/>
            </a:pPr>
            <a:r>
              <a:rPr lang="en-US" dirty="0" smtClean="0"/>
              <a:t>That is complete but not sound?</a:t>
            </a:r>
          </a:p>
          <a:p>
            <a:pPr eaLnBrk="1" hangingPunct="1">
              <a:lnSpc>
                <a:spcPct val="80000"/>
              </a:lnSpc>
              <a:buClr>
                <a:schemeClr val="accent2"/>
              </a:buClr>
              <a:buSzPct val="75000"/>
              <a:buFontTx/>
              <a:buChar char="•"/>
            </a:pPr>
            <a:endParaRPr lang="en-US" dirty="0" smtClean="0"/>
          </a:p>
          <a:p>
            <a:pPr eaLnBrk="1" hangingPunct="1">
              <a:lnSpc>
                <a:spcPct val="80000"/>
              </a:lnSpc>
              <a:buClr>
                <a:schemeClr val="accent2"/>
              </a:buClr>
              <a:buSzPct val="75000"/>
              <a:buFontTx/>
              <a:buChar char="•"/>
            </a:pPr>
            <a:endParaRPr lang="en-US" dirty="0" smtClean="0"/>
          </a:p>
        </p:txBody>
      </p:sp>
      <p:sp>
        <p:nvSpPr>
          <p:cNvPr id="7" name="Rectangle 3"/>
          <p:cNvSpPr txBox="1">
            <a:spLocks noChangeArrowheads="1"/>
          </p:cNvSpPr>
          <p:nvPr/>
        </p:nvSpPr>
        <p:spPr bwMode="auto">
          <a:xfrm>
            <a:off x="6072188" y="1071563"/>
            <a:ext cx="3071812" cy="2571750"/>
          </a:xfrm>
          <a:prstGeom prst="rect">
            <a:avLst/>
          </a:prstGeom>
          <a:noFill/>
          <a:ln w="9525">
            <a:noFill/>
            <a:miter lim="800000"/>
            <a:headEnd/>
            <a:tailEnd/>
          </a:ln>
        </p:spPr>
        <p:txBody>
          <a:bodyPr/>
          <a:lstStyle/>
          <a:p>
            <a:pPr marL="342900" indent="-342900" eaLnBrk="0" hangingPunct="0">
              <a:lnSpc>
                <a:spcPct val="80000"/>
              </a:lnSpc>
              <a:spcBef>
                <a:spcPct val="20000"/>
              </a:spcBef>
              <a:defRPr/>
            </a:pPr>
            <a:r>
              <a:rPr lang="en-US" sz="2000" i="1" kern="0">
                <a:solidFill>
                  <a:srgbClr val="000000"/>
                </a:solidFill>
                <a:latin typeface="Arial Unicode MS"/>
              </a:rPr>
              <a:t>     </a:t>
            </a:r>
            <a:endParaRPr lang="en-US" sz="2400" i="1" kern="0">
              <a:solidFill>
                <a:srgbClr val="000000"/>
              </a:solidFill>
              <a:latin typeface="Arial Unicode MS"/>
            </a:endParaRPr>
          </a:p>
          <a:p>
            <a:pPr marL="342900" indent="-342900" eaLnBrk="0" hangingPunct="0">
              <a:lnSpc>
                <a:spcPct val="80000"/>
              </a:lnSpc>
              <a:spcBef>
                <a:spcPct val="20000"/>
              </a:spcBef>
              <a:defRPr/>
            </a:pPr>
            <a:r>
              <a:rPr lang="en-US" sz="2400" i="1" kern="0">
                <a:solidFill>
                  <a:srgbClr val="000000"/>
                </a:solidFill>
                <a:latin typeface="Arial Unicode MS"/>
              </a:rPr>
              <a:t>	a ← e ∧ g.</a:t>
            </a:r>
          </a:p>
          <a:p>
            <a:pPr marL="342900" indent="-342900" eaLnBrk="0" hangingPunct="0">
              <a:lnSpc>
                <a:spcPct val="80000"/>
              </a:lnSpc>
              <a:spcBef>
                <a:spcPct val="20000"/>
              </a:spcBef>
              <a:defRPr/>
            </a:pPr>
            <a:r>
              <a:rPr lang="en-US" sz="2400" i="1" kern="0">
                <a:solidFill>
                  <a:srgbClr val="000000"/>
                </a:solidFill>
                <a:latin typeface="Arial Unicode MS"/>
              </a:rPr>
              <a:t>	b ← f ∧ g.		             c ← e.</a:t>
            </a:r>
          </a:p>
          <a:p>
            <a:pPr marL="342900" indent="-342900" eaLnBrk="0" hangingPunct="0">
              <a:lnSpc>
                <a:spcPct val="80000"/>
              </a:lnSpc>
              <a:spcBef>
                <a:spcPct val="20000"/>
              </a:spcBef>
              <a:defRPr/>
            </a:pPr>
            <a:r>
              <a:rPr lang="en-US" sz="2400" i="1" kern="0">
                <a:solidFill>
                  <a:srgbClr val="000000"/>
                </a:solidFill>
                <a:latin typeface="Arial Unicode MS"/>
              </a:rPr>
              <a:t>    f ← c ∧ e. 	</a:t>
            </a:r>
          </a:p>
          <a:p>
            <a:pPr marL="342900" indent="-342900" eaLnBrk="0" hangingPunct="0">
              <a:lnSpc>
                <a:spcPct val="80000"/>
              </a:lnSpc>
              <a:spcBef>
                <a:spcPct val="20000"/>
              </a:spcBef>
              <a:defRPr/>
            </a:pPr>
            <a:r>
              <a:rPr lang="en-US" sz="2400" i="1" kern="0">
                <a:solidFill>
                  <a:srgbClr val="000000"/>
                </a:solidFill>
                <a:latin typeface="Arial Unicode MS"/>
              </a:rPr>
              <a:t>    e</a:t>
            </a:r>
            <a:r>
              <a:rPr lang="en-US" sz="2400" kern="0">
                <a:solidFill>
                  <a:srgbClr val="000000"/>
                </a:solidFill>
                <a:latin typeface="Arial Unicode MS"/>
              </a:rPr>
              <a:t>. </a:t>
            </a:r>
            <a:r>
              <a:rPr lang="en-US" sz="2400" i="1" kern="0">
                <a:solidFill>
                  <a:srgbClr val="000000"/>
                </a:solidFill>
                <a:latin typeface="Arial Unicode MS"/>
              </a:rPr>
              <a:t>	</a:t>
            </a:r>
          </a:p>
          <a:p>
            <a:pPr marL="342900" indent="-342900" eaLnBrk="0" hangingPunct="0">
              <a:lnSpc>
                <a:spcPct val="80000"/>
              </a:lnSpc>
              <a:spcBef>
                <a:spcPct val="20000"/>
              </a:spcBef>
              <a:defRPr/>
            </a:pPr>
            <a:r>
              <a:rPr lang="en-US" sz="2400" i="1" kern="0">
                <a:solidFill>
                  <a:srgbClr val="000000"/>
                </a:solidFill>
                <a:latin typeface="Arial Unicode MS"/>
              </a:rPr>
              <a:t>    d.</a:t>
            </a:r>
          </a:p>
          <a:p>
            <a:pPr marL="342900" indent="-342900" eaLnBrk="0" hangingPunct="0">
              <a:lnSpc>
                <a:spcPct val="80000"/>
              </a:lnSpc>
              <a:spcBef>
                <a:spcPct val="20000"/>
              </a:spcBef>
              <a:defRPr/>
            </a:pPr>
            <a:endParaRPr lang="en-US" sz="2400" i="1" kern="0" dirty="0">
              <a:solidFill>
                <a:srgbClr val="000000"/>
              </a:solidFill>
              <a:latin typeface="Arial Unicode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solidFill>
                  <a:srgbClr val="000000"/>
                </a:solidFill>
              </a:rPr>
              <a:t>CPSC 502, Lecture 6</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r>
              <a:rPr lang="en-US">
                <a:solidFill>
                  <a:srgbClr val="000000"/>
                </a:solidFill>
              </a:rPr>
              <a:t>Slide </a:t>
            </a:r>
            <a:fld id="{EF3ED967-B7EE-433C-B9D8-EED2264D4725}" type="slidenum">
              <a:rPr lang="en-US">
                <a:solidFill>
                  <a:srgbClr val="000000"/>
                </a:solidFill>
              </a:rPr>
              <a:pPr>
                <a:defRPr/>
              </a:pPr>
              <a:t>57</a:t>
            </a:fld>
            <a:endParaRPr lang="en-US">
              <a:solidFill>
                <a:srgbClr val="000000"/>
              </a:solidFill>
            </a:endParaRPr>
          </a:p>
        </p:txBody>
      </p:sp>
      <p:sp>
        <p:nvSpPr>
          <p:cNvPr id="11282" name="Rectangle 2"/>
          <p:cNvSpPr>
            <a:spLocks noGrp="1" noChangeArrowheads="1"/>
          </p:cNvSpPr>
          <p:nvPr>
            <p:ph type="title"/>
          </p:nvPr>
        </p:nvSpPr>
        <p:spPr/>
        <p:txBody>
          <a:bodyPr/>
          <a:lstStyle/>
          <a:p>
            <a:pPr eaLnBrk="1" hangingPunct="1"/>
            <a:r>
              <a:rPr lang="en-US" dirty="0" smtClean="0"/>
              <a:t>Completeness of Bottom Up </a:t>
            </a:r>
            <a:br>
              <a:rPr lang="en-US" dirty="0" smtClean="0"/>
            </a:br>
            <a:r>
              <a:rPr lang="en-US" sz="2800" dirty="0" smtClean="0"/>
              <a:t>(proof summary)</a:t>
            </a:r>
            <a:endParaRPr lang="en-US" dirty="0" smtClean="0"/>
          </a:p>
        </p:txBody>
      </p:sp>
      <p:sp>
        <p:nvSpPr>
          <p:cNvPr id="572419" name="Rectangle 3"/>
          <p:cNvSpPr>
            <a:spLocks noGrp="1" noChangeArrowheads="1"/>
          </p:cNvSpPr>
          <p:nvPr>
            <p:ph type="body" idx="1"/>
          </p:nvPr>
        </p:nvSpPr>
        <p:spPr/>
        <p:txBody>
          <a:bodyPr/>
          <a:lstStyle/>
          <a:p>
            <a:pPr eaLnBrk="1" hangingPunct="1">
              <a:defRPr/>
            </a:pPr>
            <a:r>
              <a:rPr lang="en-US" dirty="0" smtClean="0">
                <a:solidFill>
                  <a:schemeClr val="accent6"/>
                </a:solidFill>
              </a:rPr>
              <a:t>If </a:t>
            </a:r>
            <a:r>
              <a:rPr lang="en-US" i="1" dirty="0" smtClean="0">
                <a:solidFill>
                  <a:schemeClr val="accent6"/>
                </a:solidFill>
              </a:rPr>
              <a:t>KB </a:t>
            </a:r>
            <a:r>
              <a:rPr lang="en-US" b="1" dirty="0" smtClean="0">
                <a:solidFill>
                  <a:schemeClr val="accent6"/>
                </a:solidFill>
                <a:ea typeface="Arial Unicode MS" pitchFamily="34" charset="-128"/>
                <a:cs typeface="Arial Unicode MS" pitchFamily="34" charset="-128"/>
              </a:rPr>
              <a:t>⊧</a:t>
            </a:r>
            <a:r>
              <a:rPr lang="en-US" i="1" dirty="0" smtClean="0">
                <a:solidFill>
                  <a:schemeClr val="accent6"/>
                </a:solidFill>
              </a:rPr>
              <a:t> G </a:t>
            </a:r>
            <a:r>
              <a:rPr lang="en-US" dirty="0" smtClean="0">
                <a:solidFill>
                  <a:schemeClr val="accent6"/>
                </a:solidFill>
              </a:rPr>
              <a:t>then KB </a:t>
            </a:r>
            <a:r>
              <a:rPr lang="en-US" b="1" dirty="0" smtClean="0">
                <a:solidFill>
                  <a:schemeClr val="accent6"/>
                </a:solidFill>
                <a:ea typeface="Arial Unicode MS" pitchFamily="34" charset="-128"/>
                <a:cs typeface="Arial Unicode MS" pitchFamily="34" charset="-128"/>
              </a:rPr>
              <a:t>⊦</a:t>
            </a:r>
            <a:r>
              <a:rPr lang="en-US" dirty="0" smtClean="0">
                <a:solidFill>
                  <a:schemeClr val="accent6"/>
                </a:solidFill>
              </a:rPr>
              <a:t> </a:t>
            </a:r>
            <a:r>
              <a:rPr lang="en-US" i="1" dirty="0" smtClean="0">
                <a:solidFill>
                  <a:schemeClr val="accent6"/>
                </a:solidFill>
              </a:rPr>
              <a:t>G</a:t>
            </a:r>
          </a:p>
          <a:p>
            <a:pPr eaLnBrk="1" hangingPunct="1">
              <a:buFontTx/>
              <a:buChar char="•"/>
              <a:defRPr/>
            </a:pPr>
            <a:r>
              <a:rPr lang="en-US" dirty="0" smtClean="0"/>
              <a:t>Suppose </a:t>
            </a:r>
            <a:r>
              <a:rPr lang="en-US" i="1" dirty="0" smtClean="0"/>
              <a:t>KB </a:t>
            </a:r>
            <a:r>
              <a:rPr lang="en-US" b="1" dirty="0" smtClean="0">
                <a:ea typeface="Arial Unicode MS" pitchFamily="34" charset="-128"/>
                <a:cs typeface="Arial Unicode MS" pitchFamily="34" charset="-128"/>
              </a:rPr>
              <a:t>⊧</a:t>
            </a:r>
            <a:r>
              <a:rPr lang="en-US" i="1" dirty="0" smtClean="0"/>
              <a:t> G </a:t>
            </a:r>
            <a:r>
              <a:rPr lang="en-US" dirty="0" smtClean="0"/>
              <a:t>. </a:t>
            </a:r>
          </a:p>
          <a:p>
            <a:pPr eaLnBrk="1" hangingPunct="1">
              <a:buFontTx/>
              <a:buChar char="•"/>
              <a:defRPr/>
            </a:pPr>
            <a:r>
              <a:rPr lang="en-US" dirty="0" smtClean="0"/>
              <a:t>Then </a:t>
            </a:r>
            <a:r>
              <a:rPr lang="en-US" i="1" dirty="0" smtClean="0"/>
              <a:t>G</a:t>
            </a:r>
            <a:r>
              <a:rPr lang="en-US" dirty="0" smtClean="0"/>
              <a:t> is true</a:t>
            </a:r>
          </a:p>
          <a:p>
            <a:pPr eaLnBrk="1" hangingPunct="1">
              <a:buFontTx/>
              <a:buChar char="•"/>
              <a:defRPr/>
            </a:pPr>
            <a:r>
              <a:rPr lang="en-US" dirty="0" smtClean="0"/>
              <a:t>Thus </a:t>
            </a:r>
            <a:r>
              <a:rPr lang="en-US" i="1" dirty="0" smtClean="0"/>
              <a:t>G</a:t>
            </a:r>
            <a:r>
              <a:rPr lang="en-US" dirty="0" smtClean="0"/>
              <a:t> is true</a:t>
            </a:r>
          </a:p>
          <a:p>
            <a:pPr eaLnBrk="1" hangingPunct="1">
              <a:buFontTx/>
              <a:buChar char="•"/>
              <a:defRPr/>
            </a:pPr>
            <a:r>
              <a:rPr lang="en-US" dirty="0" smtClean="0"/>
              <a:t>Thus</a:t>
            </a:r>
          </a:p>
          <a:p>
            <a:pPr eaLnBrk="1" hangingPunct="1">
              <a:buFontTx/>
              <a:buChar char="•"/>
              <a:defRPr/>
            </a:pPr>
            <a:r>
              <a:rPr lang="en-US" dirty="0" smtClean="0"/>
              <a:t>Thus </a:t>
            </a:r>
            <a:r>
              <a:rPr lang="en-US" i="1" dirty="0" smtClean="0"/>
              <a:t>G</a:t>
            </a:r>
            <a:r>
              <a:rPr lang="en-US" dirty="0" smtClean="0"/>
              <a:t> is proved by…..</a:t>
            </a:r>
          </a:p>
          <a:p>
            <a:pPr eaLnBrk="1" hangingPunct="1">
              <a:buFontTx/>
              <a:buChar char="•"/>
              <a:defRPr/>
            </a:pPr>
            <a:r>
              <a:rPr lang="en-US" dirty="0" smtClean="0"/>
              <a:t>Thus</a:t>
            </a:r>
          </a:p>
          <a:p>
            <a:pPr eaLnBrk="1" hangingPunct="1">
              <a:defRPr/>
            </a:pPr>
            <a:endParaRPr lang="en-US" i="1" dirty="0" smtClean="0"/>
          </a:p>
          <a:p>
            <a:pPr eaLnBrk="1" hangingPunct="1">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24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24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24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24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241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24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6</a:t>
            </a:r>
            <a:endParaRPr lang="en-US"/>
          </a:p>
        </p:txBody>
      </p:sp>
      <p:sp>
        <p:nvSpPr>
          <p:cNvPr id="6" name="Slide Number Placeholder 5"/>
          <p:cNvSpPr>
            <a:spLocks noGrp="1"/>
          </p:cNvSpPr>
          <p:nvPr>
            <p:ph type="sldNum" sz="quarter" idx="12"/>
          </p:nvPr>
        </p:nvSpPr>
        <p:spPr/>
        <p:txBody>
          <a:bodyPr/>
          <a:lstStyle/>
          <a:p>
            <a:pPr>
              <a:defRPr/>
            </a:pPr>
            <a:r>
              <a:rPr lang="en-US"/>
              <a:t>Slide </a:t>
            </a:r>
            <a:fld id="{E6BCB92F-1AB6-4963-AC04-34510D9DD923}" type="slidenum">
              <a:rPr lang="en-US"/>
              <a:pPr>
                <a:defRPr/>
              </a:pPr>
              <a:t>58</a:t>
            </a:fld>
            <a:endParaRPr lang="en-US"/>
          </a:p>
        </p:txBody>
      </p:sp>
      <p:sp>
        <p:nvSpPr>
          <p:cNvPr id="4163" name="Rectangle 2"/>
          <p:cNvSpPr>
            <a:spLocks noGrp="1" noChangeArrowheads="1"/>
          </p:cNvSpPr>
          <p:nvPr>
            <p:ph type="title"/>
          </p:nvPr>
        </p:nvSpPr>
        <p:spPr>
          <a:xfrm>
            <a:off x="214313" y="500063"/>
            <a:ext cx="8534400" cy="685800"/>
          </a:xfrm>
        </p:spPr>
        <p:txBody>
          <a:bodyPr/>
          <a:lstStyle/>
          <a:p>
            <a:pPr eaLnBrk="1" hangingPunct="1"/>
            <a:r>
              <a:rPr lang="en-US" smtClean="0"/>
              <a:t>Sampling a discrete probability distribution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6"/>
          <p:cNvPicPr>
            <a:picLocks noChangeAspect="1" noChangeArrowheads="1"/>
          </p:cNvPicPr>
          <p:nvPr/>
        </p:nvPicPr>
        <p:blipFill>
          <a:blip r:embed="rId4" cstate="print"/>
          <a:srcRect/>
          <a:stretch>
            <a:fillRect/>
          </a:stretch>
        </p:blipFill>
        <p:spPr bwMode="auto">
          <a:xfrm>
            <a:off x="571500" y="4214813"/>
            <a:ext cx="3071813" cy="2481262"/>
          </a:xfrm>
          <a:prstGeom prst="rect">
            <a:avLst/>
          </a:prstGeom>
          <a:noFill/>
          <a:ln w="9525" algn="ctr">
            <a:noFill/>
            <a:miter lim="800000"/>
            <a:headEnd/>
            <a:tailEnd/>
          </a:ln>
        </p:spPr>
      </p:pic>
      <p:grpSp>
        <p:nvGrpSpPr>
          <p:cNvPr id="2" name="Group 99"/>
          <p:cNvGrpSpPr>
            <a:grpSpLocks/>
          </p:cNvGrpSpPr>
          <p:nvPr/>
        </p:nvGrpSpPr>
        <p:grpSpPr bwMode="auto">
          <a:xfrm>
            <a:off x="4143375" y="4029075"/>
            <a:ext cx="3143250" cy="2828925"/>
            <a:chOff x="3648" y="2448"/>
            <a:chExt cx="2112" cy="1872"/>
          </a:xfrm>
        </p:grpSpPr>
        <p:sp>
          <p:nvSpPr>
            <p:cNvPr id="4111" name="AutoShape 4"/>
            <p:cNvSpPr>
              <a:spLocks noChangeAspect="1" noChangeArrowheads="1"/>
            </p:cNvSpPr>
            <p:nvPr/>
          </p:nvSpPr>
          <p:spPr bwMode="auto">
            <a:xfrm>
              <a:off x="3648" y="2448"/>
              <a:ext cx="2112" cy="1872"/>
            </a:xfrm>
            <a:prstGeom prst="octagon">
              <a:avLst>
                <a:gd name="adj" fmla="val 0"/>
              </a:avLst>
            </a:prstGeom>
            <a:solidFill>
              <a:srgbClr val="FFFC9C"/>
            </a:solidFill>
            <a:ln w="12700">
              <a:solidFill>
                <a:schemeClr val="tx1"/>
              </a:solidFill>
              <a:miter lim="800000"/>
              <a:headEnd/>
              <a:tailEnd/>
            </a:ln>
          </p:spPr>
          <p:txBody>
            <a:bodyPr wrap="none" anchor="ctr"/>
            <a:lstStyle/>
            <a:p>
              <a:endParaRPr lang="en-US"/>
            </a:p>
          </p:txBody>
        </p:sp>
        <p:sp>
          <p:nvSpPr>
            <p:cNvPr id="4112" name="Rectangle 5"/>
            <p:cNvSpPr>
              <a:spLocks noChangeAspect="1" noChangeArrowheads="1"/>
            </p:cNvSpPr>
            <p:nvPr/>
          </p:nvSpPr>
          <p:spPr bwMode="auto">
            <a:xfrm>
              <a:off x="3817" y="3261"/>
              <a:ext cx="344" cy="190"/>
            </a:xfrm>
            <a:prstGeom prst="rect">
              <a:avLst/>
            </a:prstGeom>
            <a:noFill/>
            <a:ln w="12700">
              <a:noFill/>
              <a:miter lim="800000"/>
              <a:headEnd/>
              <a:tailEnd/>
            </a:ln>
          </p:spPr>
          <p:txBody>
            <a:bodyPr wrap="none" lIns="90487" tIns="44450" rIns="90487" bIns="44450">
              <a:spAutoFit/>
            </a:bodyPr>
            <a:lstStyle/>
            <a:p>
              <a:r>
                <a:rPr lang="en-US" sz="1400">
                  <a:latin typeface="Times" pitchFamily="-80" charset="0"/>
                </a:rPr>
                <a:t>West</a:t>
              </a:r>
            </a:p>
          </p:txBody>
        </p:sp>
        <p:sp>
          <p:nvSpPr>
            <p:cNvPr id="4113" name="Rectangle 6"/>
            <p:cNvSpPr>
              <a:spLocks noChangeAspect="1" noChangeArrowheads="1"/>
            </p:cNvSpPr>
            <p:nvPr/>
          </p:nvSpPr>
          <p:spPr bwMode="auto">
            <a:xfrm>
              <a:off x="3783" y="2517"/>
              <a:ext cx="375" cy="190"/>
            </a:xfrm>
            <a:prstGeom prst="rect">
              <a:avLst/>
            </a:prstGeom>
            <a:noFill/>
            <a:ln w="12700">
              <a:noFill/>
              <a:miter lim="800000"/>
              <a:headEnd/>
              <a:tailEnd/>
            </a:ln>
          </p:spPr>
          <p:txBody>
            <a:bodyPr wrap="none" lIns="90487" tIns="44450" rIns="90487" bIns="44450">
              <a:spAutoFit/>
            </a:bodyPr>
            <a:lstStyle/>
            <a:p>
              <a:r>
                <a:rPr lang="en-US" sz="1400">
                  <a:latin typeface="Times" pitchFamily="-80" charset="0"/>
                </a:rPr>
                <a:t>North</a:t>
              </a:r>
            </a:p>
          </p:txBody>
        </p:sp>
        <p:sp>
          <p:nvSpPr>
            <p:cNvPr id="4114" name="Rectangle 7"/>
            <p:cNvSpPr>
              <a:spLocks noChangeAspect="1" noChangeArrowheads="1"/>
            </p:cNvSpPr>
            <p:nvPr/>
          </p:nvSpPr>
          <p:spPr bwMode="auto">
            <a:xfrm>
              <a:off x="5346" y="3261"/>
              <a:ext cx="307" cy="190"/>
            </a:xfrm>
            <a:prstGeom prst="rect">
              <a:avLst/>
            </a:prstGeom>
            <a:noFill/>
            <a:ln w="12700">
              <a:noFill/>
              <a:miter lim="800000"/>
              <a:headEnd/>
              <a:tailEnd/>
            </a:ln>
          </p:spPr>
          <p:txBody>
            <a:bodyPr wrap="none" lIns="90487" tIns="44450" rIns="90487" bIns="44450">
              <a:spAutoFit/>
            </a:bodyPr>
            <a:lstStyle/>
            <a:p>
              <a:r>
                <a:rPr lang="en-US" sz="1400">
                  <a:latin typeface="Times" pitchFamily="-80" charset="0"/>
                </a:rPr>
                <a:t>East</a:t>
              </a:r>
            </a:p>
          </p:txBody>
        </p:sp>
        <p:sp>
          <p:nvSpPr>
            <p:cNvPr id="4115" name="Rectangle 8"/>
            <p:cNvSpPr>
              <a:spLocks noChangeAspect="1" noChangeArrowheads="1"/>
            </p:cNvSpPr>
            <p:nvPr/>
          </p:nvSpPr>
          <p:spPr bwMode="auto">
            <a:xfrm>
              <a:off x="3984" y="4029"/>
              <a:ext cx="375" cy="190"/>
            </a:xfrm>
            <a:prstGeom prst="rect">
              <a:avLst/>
            </a:prstGeom>
            <a:noFill/>
            <a:ln w="12700">
              <a:noFill/>
              <a:miter lim="800000"/>
              <a:headEnd/>
              <a:tailEnd/>
            </a:ln>
          </p:spPr>
          <p:txBody>
            <a:bodyPr wrap="none" lIns="90487" tIns="44450" rIns="90487" bIns="44450">
              <a:spAutoFit/>
            </a:bodyPr>
            <a:lstStyle/>
            <a:p>
              <a:r>
                <a:rPr lang="en-US" sz="1400">
                  <a:latin typeface="Times" pitchFamily="-80" charset="0"/>
                </a:rPr>
                <a:t>South</a:t>
              </a:r>
            </a:p>
          </p:txBody>
        </p:sp>
        <p:sp>
          <p:nvSpPr>
            <p:cNvPr id="4116" name="AutoShape 9"/>
            <p:cNvSpPr>
              <a:spLocks noChangeAspect="1" noChangeArrowheads="1"/>
            </p:cNvSpPr>
            <p:nvPr/>
          </p:nvSpPr>
          <p:spPr bwMode="auto">
            <a:xfrm>
              <a:off x="4425" y="3447"/>
              <a:ext cx="184" cy="286"/>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17" name="Rectangle 10"/>
            <p:cNvSpPr>
              <a:spLocks noChangeAspect="1" noChangeArrowheads="1"/>
            </p:cNvSpPr>
            <p:nvPr/>
          </p:nvSpPr>
          <p:spPr bwMode="auto">
            <a:xfrm>
              <a:off x="4475" y="3464"/>
              <a:ext cx="176"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rPr>
                <a:t>6</a:t>
              </a:r>
            </a:p>
          </p:txBody>
        </p:sp>
        <p:sp>
          <p:nvSpPr>
            <p:cNvPr id="4118" name="Rectangle 11"/>
            <p:cNvSpPr>
              <a:spLocks noChangeAspect="1" noChangeArrowheads="1"/>
            </p:cNvSpPr>
            <p:nvPr/>
          </p:nvSpPr>
          <p:spPr bwMode="auto">
            <a:xfrm>
              <a:off x="4397" y="3464"/>
              <a:ext cx="181"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latin typeface="Monotype Sorts" pitchFamily="-80" charset="2"/>
                </a:rPr>
                <a:t></a:t>
              </a:r>
            </a:p>
          </p:txBody>
        </p:sp>
        <p:sp>
          <p:nvSpPr>
            <p:cNvPr id="4119" name="AutoShape 12"/>
            <p:cNvSpPr>
              <a:spLocks noChangeAspect="1" noChangeArrowheads="1"/>
            </p:cNvSpPr>
            <p:nvPr/>
          </p:nvSpPr>
          <p:spPr bwMode="auto">
            <a:xfrm>
              <a:off x="4636" y="3343"/>
              <a:ext cx="184" cy="285"/>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20" name="Rectangle 13"/>
            <p:cNvSpPr>
              <a:spLocks noChangeAspect="1" noChangeArrowheads="1"/>
            </p:cNvSpPr>
            <p:nvPr/>
          </p:nvSpPr>
          <p:spPr bwMode="auto">
            <a:xfrm>
              <a:off x="4691" y="3362"/>
              <a:ext cx="176"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rPr>
                <a:t>2</a:t>
              </a:r>
            </a:p>
          </p:txBody>
        </p:sp>
        <p:sp>
          <p:nvSpPr>
            <p:cNvPr id="4121" name="Rectangle 14"/>
            <p:cNvSpPr>
              <a:spLocks noChangeAspect="1" noChangeArrowheads="1"/>
            </p:cNvSpPr>
            <p:nvPr/>
          </p:nvSpPr>
          <p:spPr bwMode="auto">
            <a:xfrm>
              <a:off x="4612" y="3362"/>
              <a:ext cx="181"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latin typeface="Monotype Sorts" pitchFamily="-80" charset="2"/>
                </a:rPr>
                <a:t></a:t>
              </a:r>
            </a:p>
          </p:txBody>
        </p:sp>
        <p:sp>
          <p:nvSpPr>
            <p:cNvPr id="4122" name="AutoShape 15"/>
            <p:cNvSpPr>
              <a:spLocks noChangeAspect="1" noChangeArrowheads="1"/>
            </p:cNvSpPr>
            <p:nvPr/>
          </p:nvSpPr>
          <p:spPr bwMode="auto">
            <a:xfrm>
              <a:off x="4811" y="3482"/>
              <a:ext cx="184" cy="285"/>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23" name="Rectangle 16"/>
            <p:cNvSpPr>
              <a:spLocks noChangeAspect="1" noChangeArrowheads="1"/>
            </p:cNvSpPr>
            <p:nvPr/>
          </p:nvSpPr>
          <p:spPr bwMode="auto">
            <a:xfrm>
              <a:off x="4867" y="3500"/>
              <a:ext cx="176"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rPr>
                <a:t>8</a:t>
              </a:r>
            </a:p>
          </p:txBody>
        </p:sp>
        <p:sp>
          <p:nvSpPr>
            <p:cNvPr id="4124" name="Rectangle 17"/>
            <p:cNvSpPr>
              <a:spLocks noChangeAspect="1" noChangeArrowheads="1"/>
            </p:cNvSpPr>
            <p:nvPr/>
          </p:nvSpPr>
          <p:spPr bwMode="auto">
            <a:xfrm>
              <a:off x="4787" y="3500"/>
              <a:ext cx="181"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latin typeface="Monotype Sorts" pitchFamily="-80" charset="2"/>
                </a:rPr>
                <a:t></a:t>
              </a:r>
            </a:p>
          </p:txBody>
        </p:sp>
        <p:sp>
          <p:nvSpPr>
            <p:cNvPr id="4125" name="AutoShape 18"/>
            <p:cNvSpPr>
              <a:spLocks noChangeAspect="1" noChangeArrowheads="1"/>
            </p:cNvSpPr>
            <p:nvPr/>
          </p:nvSpPr>
          <p:spPr bwMode="auto">
            <a:xfrm>
              <a:off x="4577" y="3586"/>
              <a:ext cx="184" cy="286"/>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26" name="Rectangle 19"/>
            <p:cNvSpPr>
              <a:spLocks noChangeAspect="1" noChangeArrowheads="1"/>
            </p:cNvSpPr>
            <p:nvPr/>
          </p:nvSpPr>
          <p:spPr bwMode="auto">
            <a:xfrm>
              <a:off x="4620" y="3606"/>
              <a:ext cx="201"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rPr>
                <a:t>Q</a:t>
              </a:r>
            </a:p>
          </p:txBody>
        </p:sp>
        <p:sp>
          <p:nvSpPr>
            <p:cNvPr id="4127" name="Rectangle 20"/>
            <p:cNvSpPr>
              <a:spLocks noChangeAspect="1" noChangeArrowheads="1"/>
            </p:cNvSpPr>
            <p:nvPr/>
          </p:nvSpPr>
          <p:spPr bwMode="auto">
            <a:xfrm>
              <a:off x="4541" y="3606"/>
              <a:ext cx="181"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latin typeface="Monotype Sorts" pitchFamily="-80" charset="2"/>
                </a:rPr>
                <a:t></a:t>
              </a:r>
            </a:p>
          </p:txBody>
        </p:sp>
        <p:sp>
          <p:nvSpPr>
            <p:cNvPr id="4128" name="AutoShape 21"/>
            <p:cNvSpPr>
              <a:spLocks noChangeAspect="1" noChangeArrowheads="1"/>
            </p:cNvSpPr>
            <p:nvPr/>
          </p:nvSpPr>
          <p:spPr bwMode="auto">
            <a:xfrm>
              <a:off x="4207" y="2490"/>
              <a:ext cx="184" cy="286"/>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29" name="Rectangle 22"/>
            <p:cNvSpPr>
              <a:spLocks noChangeAspect="1" noChangeArrowheads="1"/>
            </p:cNvSpPr>
            <p:nvPr/>
          </p:nvSpPr>
          <p:spPr bwMode="auto">
            <a:xfrm>
              <a:off x="4246" y="2480"/>
              <a:ext cx="201" cy="190"/>
            </a:xfrm>
            <a:prstGeom prst="rect">
              <a:avLst/>
            </a:prstGeom>
            <a:noFill/>
            <a:ln w="12700">
              <a:noFill/>
              <a:miter lim="800000"/>
              <a:headEnd/>
              <a:tailEnd/>
            </a:ln>
          </p:spPr>
          <p:txBody>
            <a:bodyPr wrap="none" lIns="90487" tIns="44450" rIns="90487" bIns="44450">
              <a:spAutoFit/>
            </a:bodyPr>
            <a:lstStyle/>
            <a:p>
              <a:r>
                <a:rPr lang="en-US" sz="1400"/>
                <a:t>Q</a:t>
              </a:r>
            </a:p>
          </p:txBody>
        </p:sp>
        <p:sp>
          <p:nvSpPr>
            <p:cNvPr id="4130" name="Rectangle 23"/>
            <p:cNvSpPr>
              <a:spLocks noChangeAspect="1" noChangeArrowheads="1"/>
            </p:cNvSpPr>
            <p:nvPr/>
          </p:nvSpPr>
          <p:spPr bwMode="auto">
            <a:xfrm>
              <a:off x="4180" y="2480"/>
              <a:ext cx="184" cy="190"/>
            </a:xfrm>
            <a:prstGeom prst="rect">
              <a:avLst/>
            </a:prstGeom>
            <a:noFill/>
            <a:ln w="12700">
              <a:noFill/>
              <a:miter lim="800000"/>
              <a:headEnd/>
              <a:tailEnd/>
            </a:ln>
          </p:spPr>
          <p:txBody>
            <a:bodyPr wrap="none" lIns="90487" tIns="44450" rIns="90487" bIns="44450">
              <a:spAutoFit/>
            </a:bodyPr>
            <a:lstStyle/>
            <a:p>
              <a:r>
                <a:rPr lang="en-US" sz="1400">
                  <a:latin typeface="Monotype Sorts" pitchFamily="-80" charset="2"/>
                  <a:sym typeface="Zapf Dingbats" pitchFamily="-80" charset="2"/>
                </a:rPr>
                <a:t></a:t>
              </a:r>
            </a:p>
          </p:txBody>
        </p:sp>
        <p:sp>
          <p:nvSpPr>
            <p:cNvPr id="4131" name="AutoShape 24"/>
            <p:cNvSpPr>
              <a:spLocks noChangeAspect="1" noChangeArrowheads="1"/>
            </p:cNvSpPr>
            <p:nvPr/>
          </p:nvSpPr>
          <p:spPr bwMode="auto">
            <a:xfrm>
              <a:off x="4242" y="2628"/>
              <a:ext cx="184" cy="285"/>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32" name="Rectangle 25"/>
            <p:cNvSpPr>
              <a:spLocks noChangeAspect="1" noChangeArrowheads="1"/>
            </p:cNvSpPr>
            <p:nvPr/>
          </p:nvSpPr>
          <p:spPr bwMode="auto">
            <a:xfrm>
              <a:off x="4290" y="2625"/>
              <a:ext cx="170" cy="190"/>
            </a:xfrm>
            <a:prstGeom prst="rect">
              <a:avLst/>
            </a:prstGeom>
            <a:noFill/>
            <a:ln w="12700">
              <a:noFill/>
              <a:miter lim="800000"/>
              <a:headEnd/>
              <a:tailEnd/>
            </a:ln>
          </p:spPr>
          <p:txBody>
            <a:bodyPr wrap="none" lIns="90487" tIns="44450" rIns="90487" bIns="44450">
              <a:spAutoFit/>
            </a:bodyPr>
            <a:lstStyle/>
            <a:p>
              <a:r>
                <a:rPr lang="en-US" sz="1400"/>
                <a:t>J</a:t>
              </a:r>
            </a:p>
          </p:txBody>
        </p:sp>
        <p:sp>
          <p:nvSpPr>
            <p:cNvPr id="4133" name="AutoShape 26"/>
            <p:cNvSpPr>
              <a:spLocks noChangeAspect="1" noChangeArrowheads="1"/>
            </p:cNvSpPr>
            <p:nvPr/>
          </p:nvSpPr>
          <p:spPr bwMode="auto">
            <a:xfrm>
              <a:off x="4277" y="2767"/>
              <a:ext cx="185" cy="285"/>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34" name="Rectangle 27"/>
            <p:cNvSpPr>
              <a:spLocks noChangeAspect="1" noChangeArrowheads="1"/>
            </p:cNvSpPr>
            <p:nvPr/>
          </p:nvSpPr>
          <p:spPr bwMode="auto">
            <a:xfrm>
              <a:off x="4338" y="2756"/>
              <a:ext cx="176" cy="190"/>
            </a:xfrm>
            <a:prstGeom prst="rect">
              <a:avLst/>
            </a:prstGeom>
            <a:noFill/>
            <a:ln w="12700">
              <a:noFill/>
              <a:miter lim="800000"/>
              <a:headEnd/>
              <a:tailEnd/>
            </a:ln>
          </p:spPr>
          <p:txBody>
            <a:bodyPr wrap="none" lIns="90487" tIns="44450" rIns="90487" bIns="44450">
              <a:spAutoFit/>
            </a:bodyPr>
            <a:lstStyle/>
            <a:p>
              <a:r>
                <a:rPr lang="en-US" sz="1400"/>
                <a:t>6</a:t>
              </a:r>
            </a:p>
          </p:txBody>
        </p:sp>
        <p:sp>
          <p:nvSpPr>
            <p:cNvPr id="4135" name="Rectangle 28"/>
            <p:cNvSpPr>
              <a:spLocks noChangeAspect="1" noChangeArrowheads="1"/>
            </p:cNvSpPr>
            <p:nvPr/>
          </p:nvSpPr>
          <p:spPr bwMode="auto">
            <a:xfrm>
              <a:off x="4255" y="2756"/>
              <a:ext cx="184" cy="190"/>
            </a:xfrm>
            <a:prstGeom prst="rect">
              <a:avLst/>
            </a:prstGeom>
            <a:noFill/>
            <a:ln w="12700">
              <a:noFill/>
              <a:miter lim="800000"/>
              <a:headEnd/>
              <a:tailEnd/>
            </a:ln>
          </p:spPr>
          <p:txBody>
            <a:bodyPr wrap="none" lIns="90487" tIns="44450" rIns="90487" bIns="44450">
              <a:spAutoFit/>
            </a:bodyPr>
            <a:lstStyle/>
            <a:p>
              <a:r>
                <a:rPr lang="en-US" sz="1400">
                  <a:latin typeface="Monotype Sorts" pitchFamily="-80" charset="2"/>
                  <a:sym typeface="Zapf Dingbats" pitchFamily="-80" charset="2"/>
                </a:rPr>
                <a:t></a:t>
              </a:r>
            </a:p>
          </p:txBody>
        </p:sp>
        <p:sp>
          <p:nvSpPr>
            <p:cNvPr id="4136" name="AutoShape 29"/>
            <p:cNvSpPr>
              <a:spLocks noChangeAspect="1" noChangeArrowheads="1"/>
            </p:cNvSpPr>
            <p:nvPr/>
          </p:nvSpPr>
          <p:spPr bwMode="auto">
            <a:xfrm>
              <a:off x="4312" y="2905"/>
              <a:ext cx="185" cy="286"/>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37" name="Rectangle 30"/>
            <p:cNvSpPr>
              <a:spLocks noChangeAspect="1" noChangeArrowheads="1"/>
            </p:cNvSpPr>
            <p:nvPr/>
          </p:nvSpPr>
          <p:spPr bwMode="auto">
            <a:xfrm>
              <a:off x="4371" y="2895"/>
              <a:ext cx="176" cy="190"/>
            </a:xfrm>
            <a:prstGeom prst="rect">
              <a:avLst/>
            </a:prstGeom>
            <a:noFill/>
            <a:ln w="12700">
              <a:noFill/>
              <a:miter lim="800000"/>
              <a:headEnd/>
              <a:tailEnd/>
            </a:ln>
          </p:spPr>
          <p:txBody>
            <a:bodyPr wrap="none" lIns="90487" tIns="44450" rIns="90487" bIns="44450">
              <a:spAutoFit/>
            </a:bodyPr>
            <a:lstStyle/>
            <a:p>
              <a:r>
                <a:rPr lang="en-US" sz="1400"/>
                <a:t>5</a:t>
              </a:r>
            </a:p>
          </p:txBody>
        </p:sp>
        <p:sp>
          <p:nvSpPr>
            <p:cNvPr id="4138" name="Rectangle 31"/>
            <p:cNvSpPr>
              <a:spLocks noChangeAspect="1" noChangeArrowheads="1"/>
            </p:cNvSpPr>
            <p:nvPr/>
          </p:nvSpPr>
          <p:spPr bwMode="auto">
            <a:xfrm>
              <a:off x="4217" y="2625"/>
              <a:ext cx="184" cy="190"/>
            </a:xfrm>
            <a:prstGeom prst="rect">
              <a:avLst/>
            </a:prstGeom>
            <a:noFill/>
            <a:ln w="12700">
              <a:noFill/>
              <a:miter lim="800000"/>
              <a:headEnd/>
              <a:tailEnd/>
            </a:ln>
          </p:spPr>
          <p:txBody>
            <a:bodyPr wrap="none" lIns="90487" tIns="44450" rIns="90487" bIns="44450">
              <a:spAutoFit/>
            </a:bodyPr>
            <a:lstStyle/>
            <a:p>
              <a:r>
                <a:rPr lang="en-US" sz="1400">
                  <a:latin typeface="Monotype Sorts" pitchFamily="-80" charset="2"/>
                  <a:sym typeface="Zapf Dingbats" pitchFamily="-80" charset="2"/>
                </a:rPr>
                <a:t></a:t>
              </a:r>
            </a:p>
          </p:txBody>
        </p:sp>
        <p:sp>
          <p:nvSpPr>
            <p:cNvPr id="4139" name="AutoShape 32"/>
            <p:cNvSpPr>
              <a:spLocks noChangeAspect="1" noChangeArrowheads="1"/>
            </p:cNvSpPr>
            <p:nvPr/>
          </p:nvSpPr>
          <p:spPr bwMode="auto">
            <a:xfrm>
              <a:off x="4488" y="2490"/>
              <a:ext cx="184" cy="286"/>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40" name="Rectangle 33"/>
            <p:cNvSpPr>
              <a:spLocks noChangeAspect="1" noChangeArrowheads="1"/>
            </p:cNvSpPr>
            <p:nvPr/>
          </p:nvSpPr>
          <p:spPr bwMode="auto">
            <a:xfrm>
              <a:off x="4554" y="2480"/>
              <a:ext cx="176"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rPr>
                <a:t>9</a:t>
              </a:r>
            </a:p>
          </p:txBody>
        </p:sp>
        <p:sp>
          <p:nvSpPr>
            <p:cNvPr id="4141" name="Rectangle 34"/>
            <p:cNvSpPr>
              <a:spLocks noChangeAspect="1" noChangeArrowheads="1"/>
            </p:cNvSpPr>
            <p:nvPr/>
          </p:nvSpPr>
          <p:spPr bwMode="auto">
            <a:xfrm>
              <a:off x="4462" y="2480"/>
              <a:ext cx="192"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latin typeface="Monotype Sorts" pitchFamily="-80" charset="2"/>
                </a:rPr>
                <a:t></a:t>
              </a:r>
            </a:p>
          </p:txBody>
        </p:sp>
        <p:sp>
          <p:nvSpPr>
            <p:cNvPr id="4142" name="AutoShape 35"/>
            <p:cNvSpPr>
              <a:spLocks noChangeAspect="1" noChangeArrowheads="1"/>
            </p:cNvSpPr>
            <p:nvPr/>
          </p:nvSpPr>
          <p:spPr bwMode="auto">
            <a:xfrm>
              <a:off x="4523" y="2628"/>
              <a:ext cx="185" cy="285"/>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43" name="Rectangle 36"/>
            <p:cNvSpPr>
              <a:spLocks noChangeAspect="1" noChangeArrowheads="1"/>
            </p:cNvSpPr>
            <p:nvPr/>
          </p:nvSpPr>
          <p:spPr bwMode="auto">
            <a:xfrm>
              <a:off x="4577" y="2619"/>
              <a:ext cx="176"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rPr>
                <a:t>7</a:t>
              </a:r>
            </a:p>
          </p:txBody>
        </p:sp>
        <p:sp>
          <p:nvSpPr>
            <p:cNvPr id="4144" name="Rectangle 37"/>
            <p:cNvSpPr>
              <a:spLocks noChangeAspect="1" noChangeArrowheads="1"/>
            </p:cNvSpPr>
            <p:nvPr/>
          </p:nvSpPr>
          <p:spPr bwMode="auto">
            <a:xfrm>
              <a:off x="4490" y="2619"/>
              <a:ext cx="192"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latin typeface="Monotype Sorts" pitchFamily="-80" charset="2"/>
                </a:rPr>
                <a:t></a:t>
              </a:r>
            </a:p>
          </p:txBody>
        </p:sp>
        <p:sp>
          <p:nvSpPr>
            <p:cNvPr id="4145" name="AutoShape 38"/>
            <p:cNvSpPr>
              <a:spLocks noChangeAspect="1" noChangeArrowheads="1"/>
            </p:cNvSpPr>
            <p:nvPr/>
          </p:nvSpPr>
          <p:spPr bwMode="auto">
            <a:xfrm>
              <a:off x="4734" y="2490"/>
              <a:ext cx="184" cy="286"/>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46" name="Rectangle 39"/>
            <p:cNvSpPr>
              <a:spLocks noChangeAspect="1" noChangeArrowheads="1"/>
            </p:cNvSpPr>
            <p:nvPr/>
          </p:nvSpPr>
          <p:spPr bwMode="auto">
            <a:xfrm>
              <a:off x="4784" y="2480"/>
              <a:ext cx="189"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rPr>
                <a:t>A</a:t>
              </a:r>
            </a:p>
          </p:txBody>
        </p:sp>
        <p:sp>
          <p:nvSpPr>
            <p:cNvPr id="4147" name="Rectangle 40"/>
            <p:cNvSpPr>
              <a:spLocks noChangeAspect="1" noChangeArrowheads="1"/>
            </p:cNvSpPr>
            <p:nvPr/>
          </p:nvSpPr>
          <p:spPr bwMode="auto">
            <a:xfrm>
              <a:off x="4710" y="2480"/>
              <a:ext cx="181"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latin typeface="Monotype Sorts" pitchFamily="-80" charset="2"/>
                </a:rPr>
                <a:t></a:t>
              </a:r>
            </a:p>
          </p:txBody>
        </p:sp>
        <p:sp>
          <p:nvSpPr>
            <p:cNvPr id="4148" name="AutoShape 41"/>
            <p:cNvSpPr>
              <a:spLocks noChangeAspect="1" noChangeArrowheads="1"/>
            </p:cNvSpPr>
            <p:nvPr/>
          </p:nvSpPr>
          <p:spPr bwMode="auto">
            <a:xfrm>
              <a:off x="4769" y="2628"/>
              <a:ext cx="184" cy="285"/>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49" name="Rectangle 42"/>
            <p:cNvSpPr>
              <a:spLocks noChangeAspect="1" noChangeArrowheads="1"/>
            </p:cNvSpPr>
            <p:nvPr/>
          </p:nvSpPr>
          <p:spPr bwMode="auto">
            <a:xfrm>
              <a:off x="4827" y="2619"/>
              <a:ext cx="189"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rPr>
                <a:t>K</a:t>
              </a:r>
            </a:p>
          </p:txBody>
        </p:sp>
        <p:sp>
          <p:nvSpPr>
            <p:cNvPr id="4150" name="Rectangle 43"/>
            <p:cNvSpPr>
              <a:spLocks noChangeAspect="1" noChangeArrowheads="1"/>
            </p:cNvSpPr>
            <p:nvPr/>
          </p:nvSpPr>
          <p:spPr bwMode="auto">
            <a:xfrm>
              <a:off x="4745" y="2619"/>
              <a:ext cx="181"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latin typeface="Monotype Sorts" pitchFamily="-80" charset="2"/>
                </a:rPr>
                <a:t></a:t>
              </a:r>
            </a:p>
          </p:txBody>
        </p:sp>
        <p:sp>
          <p:nvSpPr>
            <p:cNvPr id="4151" name="AutoShape 44"/>
            <p:cNvSpPr>
              <a:spLocks noChangeAspect="1" noChangeArrowheads="1"/>
            </p:cNvSpPr>
            <p:nvPr/>
          </p:nvSpPr>
          <p:spPr bwMode="auto">
            <a:xfrm>
              <a:off x="4804" y="2767"/>
              <a:ext cx="184" cy="285"/>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52" name="Rectangle 45"/>
            <p:cNvSpPr>
              <a:spLocks noChangeAspect="1" noChangeArrowheads="1"/>
            </p:cNvSpPr>
            <p:nvPr/>
          </p:nvSpPr>
          <p:spPr bwMode="auto">
            <a:xfrm>
              <a:off x="4857" y="2761"/>
              <a:ext cx="176"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rPr>
                <a:t>5</a:t>
              </a:r>
            </a:p>
          </p:txBody>
        </p:sp>
        <p:sp>
          <p:nvSpPr>
            <p:cNvPr id="4153" name="Rectangle 46"/>
            <p:cNvSpPr>
              <a:spLocks noChangeAspect="1" noChangeArrowheads="1"/>
            </p:cNvSpPr>
            <p:nvPr/>
          </p:nvSpPr>
          <p:spPr bwMode="auto">
            <a:xfrm>
              <a:off x="4778" y="2761"/>
              <a:ext cx="181"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latin typeface="Monotype Sorts" pitchFamily="-80" charset="2"/>
                </a:rPr>
                <a:t></a:t>
              </a:r>
            </a:p>
          </p:txBody>
        </p:sp>
        <p:sp>
          <p:nvSpPr>
            <p:cNvPr id="4154" name="AutoShape 47"/>
            <p:cNvSpPr>
              <a:spLocks noChangeAspect="1" noChangeArrowheads="1"/>
            </p:cNvSpPr>
            <p:nvPr/>
          </p:nvSpPr>
          <p:spPr bwMode="auto">
            <a:xfrm>
              <a:off x="4839" y="2905"/>
              <a:ext cx="184" cy="286"/>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55" name="Rectangle 48"/>
            <p:cNvSpPr>
              <a:spLocks noChangeAspect="1" noChangeArrowheads="1"/>
            </p:cNvSpPr>
            <p:nvPr/>
          </p:nvSpPr>
          <p:spPr bwMode="auto">
            <a:xfrm>
              <a:off x="4892" y="2901"/>
              <a:ext cx="176"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rPr>
                <a:t>3</a:t>
              </a:r>
            </a:p>
          </p:txBody>
        </p:sp>
        <p:sp>
          <p:nvSpPr>
            <p:cNvPr id="4156" name="Rectangle 49"/>
            <p:cNvSpPr>
              <a:spLocks noChangeAspect="1" noChangeArrowheads="1"/>
            </p:cNvSpPr>
            <p:nvPr/>
          </p:nvSpPr>
          <p:spPr bwMode="auto">
            <a:xfrm>
              <a:off x="4805" y="2901"/>
              <a:ext cx="181"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latin typeface="Monotype Sorts" pitchFamily="-80" charset="2"/>
                </a:rPr>
                <a:t></a:t>
              </a:r>
            </a:p>
          </p:txBody>
        </p:sp>
        <p:sp>
          <p:nvSpPr>
            <p:cNvPr id="4157" name="AutoShape 50"/>
            <p:cNvSpPr>
              <a:spLocks noChangeAspect="1" noChangeArrowheads="1"/>
            </p:cNvSpPr>
            <p:nvPr/>
          </p:nvSpPr>
          <p:spPr bwMode="auto">
            <a:xfrm>
              <a:off x="5014" y="2490"/>
              <a:ext cx="185" cy="286"/>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58" name="Rectangle 51"/>
            <p:cNvSpPr>
              <a:spLocks noChangeAspect="1" noChangeArrowheads="1"/>
            </p:cNvSpPr>
            <p:nvPr/>
          </p:nvSpPr>
          <p:spPr bwMode="auto">
            <a:xfrm>
              <a:off x="5073" y="2480"/>
              <a:ext cx="189" cy="190"/>
            </a:xfrm>
            <a:prstGeom prst="rect">
              <a:avLst/>
            </a:prstGeom>
            <a:noFill/>
            <a:ln w="12700">
              <a:noFill/>
              <a:miter lim="800000"/>
              <a:headEnd/>
              <a:tailEnd/>
            </a:ln>
          </p:spPr>
          <p:txBody>
            <a:bodyPr wrap="none" lIns="90487" tIns="44450" rIns="90487" bIns="44450">
              <a:spAutoFit/>
            </a:bodyPr>
            <a:lstStyle/>
            <a:p>
              <a:r>
                <a:rPr lang="en-US" sz="1400"/>
                <a:t>A</a:t>
              </a:r>
            </a:p>
          </p:txBody>
        </p:sp>
        <p:sp>
          <p:nvSpPr>
            <p:cNvPr id="4159" name="Rectangle 52"/>
            <p:cNvSpPr>
              <a:spLocks noChangeAspect="1" noChangeArrowheads="1"/>
            </p:cNvSpPr>
            <p:nvPr/>
          </p:nvSpPr>
          <p:spPr bwMode="auto">
            <a:xfrm>
              <a:off x="4980" y="2480"/>
              <a:ext cx="201" cy="190"/>
            </a:xfrm>
            <a:prstGeom prst="rect">
              <a:avLst/>
            </a:prstGeom>
            <a:noFill/>
            <a:ln w="12700">
              <a:noFill/>
              <a:miter lim="800000"/>
              <a:headEnd/>
              <a:tailEnd/>
            </a:ln>
          </p:spPr>
          <p:txBody>
            <a:bodyPr wrap="none" lIns="90487" tIns="44450" rIns="90487" bIns="44450">
              <a:spAutoFit/>
            </a:bodyPr>
            <a:lstStyle/>
            <a:p>
              <a:r>
                <a:rPr lang="en-US" sz="1400">
                  <a:latin typeface="Monotype Sorts" pitchFamily="-80" charset="2"/>
                </a:rPr>
                <a:t></a:t>
              </a:r>
            </a:p>
          </p:txBody>
        </p:sp>
        <p:sp>
          <p:nvSpPr>
            <p:cNvPr id="4160" name="AutoShape 53"/>
            <p:cNvSpPr>
              <a:spLocks noChangeAspect="1" noChangeArrowheads="1"/>
            </p:cNvSpPr>
            <p:nvPr/>
          </p:nvSpPr>
          <p:spPr bwMode="auto">
            <a:xfrm>
              <a:off x="5050" y="2628"/>
              <a:ext cx="184" cy="285"/>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61" name="Rectangle 54"/>
            <p:cNvSpPr>
              <a:spLocks noChangeAspect="1" noChangeArrowheads="1"/>
            </p:cNvSpPr>
            <p:nvPr/>
          </p:nvSpPr>
          <p:spPr bwMode="auto">
            <a:xfrm>
              <a:off x="5108" y="2619"/>
              <a:ext cx="176" cy="190"/>
            </a:xfrm>
            <a:prstGeom prst="rect">
              <a:avLst/>
            </a:prstGeom>
            <a:noFill/>
            <a:ln w="12700">
              <a:noFill/>
              <a:miter lim="800000"/>
              <a:headEnd/>
              <a:tailEnd/>
            </a:ln>
          </p:spPr>
          <p:txBody>
            <a:bodyPr wrap="none" lIns="90487" tIns="44450" rIns="90487" bIns="44450">
              <a:spAutoFit/>
            </a:bodyPr>
            <a:lstStyle/>
            <a:p>
              <a:r>
                <a:rPr lang="en-US" sz="1400"/>
                <a:t>9</a:t>
              </a:r>
            </a:p>
          </p:txBody>
        </p:sp>
        <p:sp>
          <p:nvSpPr>
            <p:cNvPr id="4162" name="Rectangle 55"/>
            <p:cNvSpPr>
              <a:spLocks noChangeAspect="1" noChangeArrowheads="1"/>
            </p:cNvSpPr>
            <p:nvPr/>
          </p:nvSpPr>
          <p:spPr bwMode="auto">
            <a:xfrm>
              <a:off x="5020" y="2619"/>
              <a:ext cx="201" cy="190"/>
            </a:xfrm>
            <a:prstGeom prst="rect">
              <a:avLst/>
            </a:prstGeom>
            <a:noFill/>
            <a:ln w="12700">
              <a:noFill/>
              <a:miter lim="800000"/>
              <a:headEnd/>
              <a:tailEnd/>
            </a:ln>
          </p:spPr>
          <p:txBody>
            <a:bodyPr wrap="none" lIns="90487" tIns="44450" rIns="90487" bIns="44450">
              <a:spAutoFit/>
            </a:bodyPr>
            <a:lstStyle/>
            <a:p>
              <a:r>
                <a:rPr lang="en-US" sz="1400">
                  <a:latin typeface="Monotype Sorts" pitchFamily="-80" charset="2"/>
                </a:rPr>
                <a:t></a:t>
              </a:r>
            </a:p>
          </p:txBody>
        </p:sp>
        <p:sp>
          <p:nvSpPr>
            <p:cNvPr id="4163" name="Rectangle 56"/>
            <p:cNvSpPr>
              <a:spLocks noChangeAspect="1" noChangeArrowheads="1"/>
            </p:cNvSpPr>
            <p:nvPr/>
          </p:nvSpPr>
          <p:spPr bwMode="auto">
            <a:xfrm>
              <a:off x="4290" y="2895"/>
              <a:ext cx="184" cy="190"/>
            </a:xfrm>
            <a:prstGeom prst="rect">
              <a:avLst/>
            </a:prstGeom>
            <a:noFill/>
            <a:ln w="12700">
              <a:noFill/>
              <a:miter lim="800000"/>
              <a:headEnd/>
              <a:tailEnd/>
            </a:ln>
          </p:spPr>
          <p:txBody>
            <a:bodyPr wrap="none" lIns="90487" tIns="44450" rIns="90487" bIns="44450">
              <a:spAutoFit/>
            </a:bodyPr>
            <a:lstStyle/>
            <a:p>
              <a:r>
                <a:rPr lang="en-US" sz="1400">
                  <a:latin typeface="Monotype Sorts" pitchFamily="-80" charset="2"/>
                  <a:sym typeface="Zapf Dingbats" pitchFamily="-80" charset="2"/>
                </a:rPr>
                <a:t></a:t>
              </a:r>
              <a:endParaRPr lang="en-US" sz="1400">
                <a:latin typeface="Monotype Sorts" pitchFamily="-80" charset="2"/>
              </a:endParaRPr>
            </a:p>
          </p:txBody>
        </p:sp>
        <p:grpSp>
          <p:nvGrpSpPr>
            <p:cNvPr id="3" name="Group 57"/>
            <p:cNvGrpSpPr>
              <a:grpSpLocks noChangeAspect="1"/>
            </p:cNvGrpSpPr>
            <p:nvPr/>
          </p:nvGrpSpPr>
          <p:grpSpPr bwMode="auto">
            <a:xfrm>
              <a:off x="3677" y="3412"/>
              <a:ext cx="571" cy="286"/>
              <a:chOff x="1382" y="2223"/>
              <a:chExt cx="781" cy="395"/>
            </a:xfrm>
          </p:grpSpPr>
          <p:sp>
            <p:nvSpPr>
              <p:cNvPr id="4191" name="AutoShape 58"/>
              <p:cNvSpPr>
                <a:spLocks noChangeAspect="1" noChangeArrowheads="1"/>
              </p:cNvSpPr>
              <p:nvPr/>
            </p:nvSpPr>
            <p:spPr bwMode="auto">
              <a:xfrm>
                <a:off x="1382" y="2223"/>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92" name="AutoShape 59"/>
              <p:cNvSpPr>
                <a:spLocks noChangeAspect="1" noChangeArrowheads="1"/>
              </p:cNvSpPr>
              <p:nvPr/>
            </p:nvSpPr>
            <p:spPr bwMode="auto">
              <a:xfrm>
                <a:off x="1430" y="2223"/>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93" name="AutoShape 60"/>
              <p:cNvSpPr>
                <a:spLocks noChangeAspect="1" noChangeArrowheads="1"/>
              </p:cNvSpPr>
              <p:nvPr/>
            </p:nvSpPr>
            <p:spPr bwMode="auto">
              <a:xfrm>
                <a:off x="1478" y="2223"/>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94" name="AutoShape 61"/>
              <p:cNvSpPr>
                <a:spLocks noChangeAspect="1" noChangeArrowheads="1"/>
              </p:cNvSpPr>
              <p:nvPr/>
            </p:nvSpPr>
            <p:spPr bwMode="auto">
              <a:xfrm>
                <a:off x="1526" y="2223"/>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95" name="AutoShape 62"/>
              <p:cNvSpPr>
                <a:spLocks noChangeAspect="1" noChangeArrowheads="1"/>
              </p:cNvSpPr>
              <p:nvPr/>
            </p:nvSpPr>
            <p:spPr bwMode="auto">
              <a:xfrm>
                <a:off x="1574" y="2223"/>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96" name="AutoShape 63"/>
              <p:cNvSpPr>
                <a:spLocks noChangeAspect="1" noChangeArrowheads="1"/>
              </p:cNvSpPr>
              <p:nvPr/>
            </p:nvSpPr>
            <p:spPr bwMode="auto">
              <a:xfrm>
                <a:off x="1622" y="2223"/>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97" name="AutoShape 64"/>
              <p:cNvSpPr>
                <a:spLocks noChangeAspect="1" noChangeArrowheads="1"/>
              </p:cNvSpPr>
              <p:nvPr/>
            </p:nvSpPr>
            <p:spPr bwMode="auto">
              <a:xfrm>
                <a:off x="1671" y="2223"/>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98" name="AutoShape 65"/>
              <p:cNvSpPr>
                <a:spLocks noChangeAspect="1" noChangeArrowheads="1"/>
              </p:cNvSpPr>
              <p:nvPr/>
            </p:nvSpPr>
            <p:spPr bwMode="auto">
              <a:xfrm>
                <a:off x="1719" y="2223"/>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99" name="AutoShape 66"/>
              <p:cNvSpPr>
                <a:spLocks noChangeAspect="1" noChangeArrowheads="1"/>
              </p:cNvSpPr>
              <p:nvPr/>
            </p:nvSpPr>
            <p:spPr bwMode="auto">
              <a:xfrm>
                <a:off x="1767" y="2223"/>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200" name="AutoShape 67"/>
              <p:cNvSpPr>
                <a:spLocks noChangeAspect="1" noChangeArrowheads="1"/>
              </p:cNvSpPr>
              <p:nvPr/>
            </p:nvSpPr>
            <p:spPr bwMode="auto">
              <a:xfrm>
                <a:off x="1815" y="2223"/>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201" name="AutoShape 68"/>
              <p:cNvSpPr>
                <a:spLocks noChangeAspect="1" noChangeArrowheads="1"/>
              </p:cNvSpPr>
              <p:nvPr/>
            </p:nvSpPr>
            <p:spPr bwMode="auto">
              <a:xfrm>
                <a:off x="1863" y="2223"/>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202" name="AutoShape 69"/>
              <p:cNvSpPr>
                <a:spLocks noChangeAspect="1" noChangeArrowheads="1"/>
              </p:cNvSpPr>
              <p:nvPr/>
            </p:nvSpPr>
            <p:spPr bwMode="auto">
              <a:xfrm>
                <a:off x="1911" y="2223"/>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grpSp>
        <p:grpSp>
          <p:nvGrpSpPr>
            <p:cNvPr id="4" name="Group 70"/>
            <p:cNvGrpSpPr>
              <a:grpSpLocks noChangeAspect="1"/>
            </p:cNvGrpSpPr>
            <p:nvPr/>
          </p:nvGrpSpPr>
          <p:grpSpPr bwMode="auto">
            <a:xfrm>
              <a:off x="5142" y="3412"/>
              <a:ext cx="571" cy="286"/>
              <a:chOff x="3590" y="2223"/>
              <a:chExt cx="781" cy="395"/>
            </a:xfrm>
          </p:grpSpPr>
          <p:sp>
            <p:nvSpPr>
              <p:cNvPr id="4179" name="AutoShape 71"/>
              <p:cNvSpPr>
                <a:spLocks noChangeAspect="1" noChangeArrowheads="1"/>
              </p:cNvSpPr>
              <p:nvPr/>
            </p:nvSpPr>
            <p:spPr bwMode="auto">
              <a:xfrm>
                <a:off x="3590" y="2223"/>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80" name="AutoShape 72"/>
              <p:cNvSpPr>
                <a:spLocks noChangeAspect="1" noChangeArrowheads="1"/>
              </p:cNvSpPr>
              <p:nvPr/>
            </p:nvSpPr>
            <p:spPr bwMode="auto">
              <a:xfrm>
                <a:off x="3638" y="2223"/>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81" name="AutoShape 73"/>
              <p:cNvSpPr>
                <a:spLocks noChangeAspect="1" noChangeArrowheads="1"/>
              </p:cNvSpPr>
              <p:nvPr/>
            </p:nvSpPr>
            <p:spPr bwMode="auto">
              <a:xfrm>
                <a:off x="3686" y="2223"/>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82" name="AutoShape 74"/>
              <p:cNvSpPr>
                <a:spLocks noChangeAspect="1" noChangeArrowheads="1"/>
              </p:cNvSpPr>
              <p:nvPr/>
            </p:nvSpPr>
            <p:spPr bwMode="auto">
              <a:xfrm>
                <a:off x="3734" y="2223"/>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83" name="AutoShape 75"/>
              <p:cNvSpPr>
                <a:spLocks noChangeAspect="1" noChangeArrowheads="1"/>
              </p:cNvSpPr>
              <p:nvPr/>
            </p:nvSpPr>
            <p:spPr bwMode="auto">
              <a:xfrm>
                <a:off x="3782" y="2223"/>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84" name="AutoShape 76"/>
              <p:cNvSpPr>
                <a:spLocks noChangeAspect="1" noChangeArrowheads="1"/>
              </p:cNvSpPr>
              <p:nvPr/>
            </p:nvSpPr>
            <p:spPr bwMode="auto">
              <a:xfrm>
                <a:off x="3830" y="2223"/>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85" name="AutoShape 77"/>
              <p:cNvSpPr>
                <a:spLocks noChangeAspect="1" noChangeArrowheads="1"/>
              </p:cNvSpPr>
              <p:nvPr/>
            </p:nvSpPr>
            <p:spPr bwMode="auto">
              <a:xfrm>
                <a:off x="3879" y="2223"/>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86" name="AutoShape 78"/>
              <p:cNvSpPr>
                <a:spLocks noChangeAspect="1" noChangeArrowheads="1"/>
              </p:cNvSpPr>
              <p:nvPr/>
            </p:nvSpPr>
            <p:spPr bwMode="auto">
              <a:xfrm>
                <a:off x="3927" y="2223"/>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87" name="AutoShape 79"/>
              <p:cNvSpPr>
                <a:spLocks noChangeAspect="1" noChangeArrowheads="1"/>
              </p:cNvSpPr>
              <p:nvPr/>
            </p:nvSpPr>
            <p:spPr bwMode="auto">
              <a:xfrm>
                <a:off x="3975" y="2223"/>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88" name="AutoShape 80"/>
              <p:cNvSpPr>
                <a:spLocks noChangeAspect="1" noChangeArrowheads="1"/>
              </p:cNvSpPr>
              <p:nvPr/>
            </p:nvSpPr>
            <p:spPr bwMode="auto">
              <a:xfrm>
                <a:off x="4023" y="2223"/>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89" name="AutoShape 81"/>
              <p:cNvSpPr>
                <a:spLocks noChangeAspect="1" noChangeArrowheads="1"/>
              </p:cNvSpPr>
              <p:nvPr/>
            </p:nvSpPr>
            <p:spPr bwMode="auto">
              <a:xfrm>
                <a:off x="4071" y="2223"/>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90" name="AutoShape 82"/>
              <p:cNvSpPr>
                <a:spLocks noChangeAspect="1" noChangeArrowheads="1"/>
              </p:cNvSpPr>
              <p:nvPr/>
            </p:nvSpPr>
            <p:spPr bwMode="auto">
              <a:xfrm>
                <a:off x="4119" y="2223"/>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grpSp>
        <p:grpSp>
          <p:nvGrpSpPr>
            <p:cNvPr id="7" name="Group 83"/>
            <p:cNvGrpSpPr>
              <a:grpSpLocks noChangeAspect="1"/>
            </p:cNvGrpSpPr>
            <p:nvPr/>
          </p:nvGrpSpPr>
          <p:grpSpPr bwMode="auto">
            <a:xfrm>
              <a:off x="4402" y="3986"/>
              <a:ext cx="571" cy="286"/>
              <a:chOff x="2486" y="3231"/>
              <a:chExt cx="781" cy="395"/>
            </a:xfrm>
          </p:grpSpPr>
          <p:sp>
            <p:nvSpPr>
              <p:cNvPr id="4167" name="AutoShape 84"/>
              <p:cNvSpPr>
                <a:spLocks noChangeAspect="1" noChangeArrowheads="1"/>
              </p:cNvSpPr>
              <p:nvPr/>
            </p:nvSpPr>
            <p:spPr bwMode="auto">
              <a:xfrm>
                <a:off x="2486" y="3231"/>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68" name="AutoShape 85"/>
              <p:cNvSpPr>
                <a:spLocks noChangeAspect="1" noChangeArrowheads="1"/>
              </p:cNvSpPr>
              <p:nvPr/>
            </p:nvSpPr>
            <p:spPr bwMode="auto">
              <a:xfrm>
                <a:off x="2534" y="3231"/>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69" name="AutoShape 86"/>
              <p:cNvSpPr>
                <a:spLocks noChangeAspect="1" noChangeArrowheads="1"/>
              </p:cNvSpPr>
              <p:nvPr/>
            </p:nvSpPr>
            <p:spPr bwMode="auto">
              <a:xfrm>
                <a:off x="2582" y="3231"/>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70" name="AutoShape 87"/>
              <p:cNvSpPr>
                <a:spLocks noChangeAspect="1" noChangeArrowheads="1"/>
              </p:cNvSpPr>
              <p:nvPr/>
            </p:nvSpPr>
            <p:spPr bwMode="auto">
              <a:xfrm>
                <a:off x="2630" y="3231"/>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71" name="AutoShape 88"/>
              <p:cNvSpPr>
                <a:spLocks noChangeAspect="1" noChangeArrowheads="1"/>
              </p:cNvSpPr>
              <p:nvPr/>
            </p:nvSpPr>
            <p:spPr bwMode="auto">
              <a:xfrm>
                <a:off x="2678" y="3231"/>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72" name="AutoShape 89"/>
              <p:cNvSpPr>
                <a:spLocks noChangeAspect="1" noChangeArrowheads="1"/>
              </p:cNvSpPr>
              <p:nvPr/>
            </p:nvSpPr>
            <p:spPr bwMode="auto">
              <a:xfrm>
                <a:off x="2726" y="3231"/>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73" name="AutoShape 90"/>
              <p:cNvSpPr>
                <a:spLocks noChangeAspect="1" noChangeArrowheads="1"/>
              </p:cNvSpPr>
              <p:nvPr/>
            </p:nvSpPr>
            <p:spPr bwMode="auto">
              <a:xfrm>
                <a:off x="2775" y="3231"/>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74" name="AutoShape 91"/>
              <p:cNvSpPr>
                <a:spLocks noChangeAspect="1" noChangeArrowheads="1"/>
              </p:cNvSpPr>
              <p:nvPr/>
            </p:nvSpPr>
            <p:spPr bwMode="auto">
              <a:xfrm>
                <a:off x="2823" y="3231"/>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75" name="AutoShape 92"/>
              <p:cNvSpPr>
                <a:spLocks noChangeAspect="1" noChangeArrowheads="1"/>
              </p:cNvSpPr>
              <p:nvPr/>
            </p:nvSpPr>
            <p:spPr bwMode="auto">
              <a:xfrm>
                <a:off x="2871" y="3231"/>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76" name="AutoShape 93"/>
              <p:cNvSpPr>
                <a:spLocks noChangeAspect="1" noChangeArrowheads="1"/>
              </p:cNvSpPr>
              <p:nvPr/>
            </p:nvSpPr>
            <p:spPr bwMode="auto">
              <a:xfrm>
                <a:off x="2919" y="3231"/>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77" name="AutoShape 94"/>
              <p:cNvSpPr>
                <a:spLocks noChangeAspect="1" noChangeArrowheads="1"/>
              </p:cNvSpPr>
              <p:nvPr/>
            </p:nvSpPr>
            <p:spPr bwMode="auto">
              <a:xfrm>
                <a:off x="2967" y="3231"/>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78" name="AutoShape 95"/>
              <p:cNvSpPr>
                <a:spLocks noChangeAspect="1" noChangeArrowheads="1"/>
              </p:cNvSpPr>
              <p:nvPr/>
            </p:nvSpPr>
            <p:spPr bwMode="auto">
              <a:xfrm>
                <a:off x="3015" y="3231"/>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grpSp>
      </p:grpSp>
      <p:sp>
        <p:nvSpPr>
          <p:cNvPr id="5" name="Footer Placeholder 4"/>
          <p:cNvSpPr>
            <a:spLocks noGrp="1"/>
          </p:cNvSpPr>
          <p:nvPr>
            <p:ph type="ftr" sz="quarter" idx="11"/>
          </p:nvPr>
        </p:nvSpPr>
        <p:spPr/>
        <p:txBody>
          <a:bodyPr/>
          <a:lstStyle/>
          <a:p>
            <a:pPr>
              <a:defRPr/>
            </a:pPr>
            <a:r>
              <a:rPr lang="en-US" smtClean="0"/>
              <a:t>CPSC 502, Lecture 6</a:t>
            </a:r>
            <a:endParaRPr lang="en-US"/>
          </a:p>
        </p:txBody>
      </p:sp>
      <p:sp>
        <p:nvSpPr>
          <p:cNvPr id="6" name="Slide Number Placeholder 5"/>
          <p:cNvSpPr>
            <a:spLocks noGrp="1"/>
          </p:cNvSpPr>
          <p:nvPr>
            <p:ph type="sldNum" sz="quarter" idx="12"/>
          </p:nvPr>
        </p:nvSpPr>
        <p:spPr/>
        <p:txBody>
          <a:bodyPr/>
          <a:lstStyle/>
          <a:p>
            <a:pPr>
              <a:defRPr/>
            </a:pPr>
            <a:r>
              <a:rPr lang="en-US"/>
              <a:t>Slide </a:t>
            </a:r>
            <a:fld id="{03CEFF65-D1D2-4BEF-AFC2-E9462CA71147}" type="slidenum">
              <a:rPr lang="en-US"/>
              <a:pPr>
                <a:defRPr/>
              </a:pPr>
              <a:t>59</a:t>
            </a:fld>
            <a:endParaRPr lang="en-US"/>
          </a:p>
        </p:txBody>
      </p:sp>
      <p:sp>
        <p:nvSpPr>
          <p:cNvPr id="4107" name="Rectangle 2"/>
          <p:cNvSpPr>
            <a:spLocks noGrp="1" noChangeArrowheads="1"/>
          </p:cNvSpPr>
          <p:nvPr>
            <p:ph type="title"/>
          </p:nvPr>
        </p:nvSpPr>
        <p:spPr>
          <a:xfrm>
            <a:off x="0" y="214313"/>
            <a:ext cx="8786813" cy="685800"/>
          </a:xfrm>
        </p:spPr>
        <p:txBody>
          <a:bodyPr/>
          <a:lstStyle/>
          <a:p>
            <a:pPr eaLnBrk="1" hangingPunct="1"/>
            <a:r>
              <a:rPr lang="en-US" smtClean="0"/>
              <a:t>Now, do you know how to implement a planner for….</a:t>
            </a:r>
          </a:p>
        </p:txBody>
      </p:sp>
      <p:sp>
        <p:nvSpPr>
          <p:cNvPr id="4108" name="Rectangle 3"/>
          <p:cNvSpPr>
            <a:spLocks noGrp="1" noChangeArrowheads="1"/>
          </p:cNvSpPr>
          <p:nvPr>
            <p:ph type="body" idx="1"/>
          </p:nvPr>
        </p:nvSpPr>
        <p:spPr>
          <a:xfrm>
            <a:off x="214313" y="1071563"/>
            <a:ext cx="6858000" cy="5256212"/>
          </a:xfrm>
        </p:spPr>
        <p:txBody>
          <a:bodyPr/>
          <a:lstStyle/>
          <a:p>
            <a:pPr marL="533400" indent="-533400" eaLnBrk="1" hangingPunct="1">
              <a:buFontTx/>
              <a:buChar char="•"/>
            </a:pPr>
            <a:r>
              <a:rPr lang="en-US" sz="2400" smtClean="0"/>
              <a:t>Emergency Evacuation?</a:t>
            </a:r>
          </a:p>
          <a:p>
            <a:pPr marL="533400" indent="-533400" eaLnBrk="1" hangingPunct="1">
              <a:buFontTx/>
              <a:buChar char="•"/>
            </a:pPr>
            <a:r>
              <a:rPr lang="en-US" sz="2400" smtClean="0"/>
              <a:t>Robotics?</a:t>
            </a:r>
          </a:p>
          <a:p>
            <a:pPr marL="533400" indent="-533400" eaLnBrk="1" hangingPunct="1">
              <a:buFontTx/>
              <a:buChar char="•"/>
            </a:pPr>
            <a:r>
              <a:rPr lang="en-US" sz="2400" smtClean="0"/>
              <a:t>Space Exploration?</a:t>
            </a:r>
          </a:p>
          <a:p>
            <a:pPr marL="533400" indent="-533400" eaLnBrk="1" hangingPunct="1">
              <a:buFontTx/>
              <a:buChar char="•"/>
            </a:pPr>
            <a:r>
              <a:rPr lang="en-US" sz="2400" smtClean="0"/>
              <a:t>Manufacturing Analysis?</a:t>
            </a:r>
          </a:p>
          <a:p>
            <a:pPr marL="533400" indent="-533400" eaLnBrk="1" hangingPunct="1">
              <a:buFontTx/>
              <a:buChar char="•"/>
            </a:pPr>
            <a:r>
              <a:rPr lang="en-US" sz="2400" smtClean="0"/>
              <a:t>Games (e.g., Bridge)?</a:t>
            </a:r>
          </a:p>
          <a:p>
            <a:pPr marL="533400" indent="-533400" eaLnBrk="1" hangingPunct="1">
              <a:buFontTx/>
              <a:buChar char="•"/>
            </a:pPr>
            <a:r>
              <a:rPr lang="en-US" sz="2400" smtClean="0"/>
              <a:t>Generating Natural language </a:t>
            </a:r>
          </a:p>
          <a:p>
            <a:pPr marL="933450" lvl="1" indent="-533400" eaLnBrk="1" hangingPunct="1"/>
            <a:r>
              <a:rPr lang="en-US" sz="2000" smtClean="0"/>
              <a:t> Product Recommendations ….</a:t>
            </a:r>
          </a:p>
        </p:txBody>
      </p:sp>
      <p:pic>
        <p:nvPicPr>
          <p:cNvPr id="4109" name="Picture 3"/>
          <p:cNvPicPr>
            <a:picLocks noChangeAspect="1" noChangeArrowheads="1"/>
          </p:cNvPicPr>
          <p:nvPr/>
        </p:nvPicPr>
        <p:blipFill>
          <a:blip r:embed="rId5" cstate="print"/>
          <a:srcRect/>
          <a:stretch>
            <a:fillRect/>
          </a:stretch>
        </p:blipFill>
        <p:spPr bwMode="auto">
          <a:xfrm>
            <a:off x="6072188" y="3071813"/>
            <a:ext cx="2714625" cy="2062162"/>
          </a:xfrm>
          <a:prstGeom prst="rect">
            <a:avLst/>
          </a:prstGeom>
          <a:noFill/>
          <a:ln w="12700">
            <a:solidFill>
              <a:schemeClr val="tx1"/>
            </a:solidFill>
            <a:miter lim="800000"/>
            <a:headEnd/>
            <a:tailEnd/>
          </a:ln>
        </p:spPr>
      </p:pic>
      <p:pic>
        <p:nvPicPr>
          <p:cNvPr id="4110" name="Picture 4"/>
          <p:cNvPicPr>
            <a:picLocks noChangeAspect="1" noChangeArrowheads="1"/>
          </p:cNvPicPr>
          <p:nvPr/>
        </p:nvPicPr>
        <p:blipFill>
          <a:blip r:embed="rId6" cstate="print"/>
          <a:srcRect/>
          <a:stretch>
            <a:fillRect/>
          </a:stretch>
        </p:blipFill>
        <p:spPr bwMode="auto">
          <a:xfrm>
            <a:off x="4643438" y="1428750"/>
            <a:ext cx="3500437" cy="195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6</a:t>
            </a:r>
            <a:endParaRPr lang="en-US"/>
          </a:p>
        </p:txBody>
      </p:sp>
      <p:sp>
        <p:nvSpPr>
          <p:cNvPr id="6" name="Slide Number Placeholder 5"/>
          <p:cNvSpPr>
            <a:spLocks noGrp="1"/>
          </p:cNvSpPr>
          <p:nvPr>
            <p:ph type="sldNum" sz="quarter" idx="12"/>
          </p:nvPr>
        </p:nvSpPr>
        <p:spPr/>
        <p:txBody>
          <a:bodyPr/>
          <a:lstStyle/>
          <a:p>
            <a:pPr>
              <a:defRPr/>
            </a:pPr>
            <a:r>
              <a:rPr lang="en-US"/>
              <a:t>Slide </a:t>
            </a:r>
            <a:fld id="{B1A0D102-6357-48F5-A4A3-DF7FE11E66A3}" type="slidenum">
              <a:rPr lang="en-US"/>
              <a:pPr>
                <a:defRPr/>
              </a:pPr>
              <a:t>6</a:t>
            </a:fld>
            <a:endParaRPr lang="en-US"/>
          </a:p>
        </p:txBody>
      </p:sp>
      <p:sp>
        <p:nvSpPr>
          <p:cNvPr id="10260" name="Rectangle 2"/>
          <p:cNvSpPr>
            <a:spLocks noGrp="1" noChangeArrowheads="1"/>
          </p:cNvSpPr>
          <p:nvPr>
            <p:ph type="title"/>
          </p:nvPr>
        </p:nvSpPr>
        <p:spPr/>
        <p:txBody>
          <a:bodyPr/>
          <a:lstStyle/>
          <a:p>
            <a:pPr eaLnBrk="1" hangingPunct="1"/>
            <a:r>
              <a:rPr lang="en-US" smtClean="0"/>
              <a:t>Why Logics?</a:t>
            </a:r>
          </a:p>
        </p:txBody>
      </p:sp>
      <p:sp>
        <p:nvSpPr>
          <p:cNvPr id="10261" name="Rectangle 3"/>
          <p:cNvSpPr>
            <a:spLocks noGrp="1" noChangeArrowheads="1"/>
          </p:cNvSpPr>
          <p:nvPr>
            <p:ph type="body" idx="1"/>
          </p:nvPr>
        </p:nvSpPr>
        <p:spPr>
          <a:xfrm>
            <a:off x="304800" y="908050"/>
            <a:ext cx="8196290" cy="5949950"/>
          </a:xfrm>
          <a:solidFill>
            <a:schemeClr val="bg1"/>
          </a:solidFill>
        </p:spPr>
        <p:txBody>
          <a:bodyPr/>
          <a:lstStyle/>
          <a:p>
            <a:pPr eaLnBrk="1" hangingPunct="1">
              <a:lnSpc>
                <a:spcPct val="80000"/>
              </a:lnSpc>
              <a:buFontTx/>
              <a:buChar char="•"/>
            </a:pPr>
            <a:r>
              <a:rPr lang="en-US" b="1" dirty="0" smtClean="0">
                <a:solidFill>
                  <a:schemeClr val="accent2"/>
                </a:solidFill>
              </a:rPr>
              <a:t>“Natural”</a:t>
            </a:r>
            <a:r>
              <a:rPr lang="en-US" dirty="0" smtClean="0"/>
              <a:t> </a:t>
            </a:r>
            <a:r>
              <a:rPr lang="en-US" dirty="0" smtClean="0">
                <a:solidFill>
                  <a:schemeClr val="accent2"/>
                </a:solidFill>
              </a:rPr>
              <a:t>to express </a:t>
            </a:r>
            <a:r>
              <a:rPr lang="en-US" b="1" dirty="0" smtClean="0">
                <a:solidFill>
                  <a:schemeClr val="accent2"/>
                </a:solidFill>
              </a:rPr>
              <a:t>knowledge</a:t>
            </a:r>
            <a:r>
              <a:rPr lang="en-US" dirty="0" smtClean="0"/>
              <a:t> about the world</a:t>
            </a:r>
          </a:p>
          <a:p>
            <a:pPr eaLnBrk="1" hangingPunct="1">
              <a:lnSpc>
                <a:spcPct val="80000"/>
              </a:lnSpc>
            </a:pPr>
            <a:r>
              <a:rPr lang="en-US" sz="2400" dirty="0" smtClean="0"/>
              <a:t>(more natural than a “flat” set  of variables &amp; constraints)</a:t>
            </a:r>
          </a:p>
          <a:p>
            <a:pPr eaLnBrk="1" hangingPunct="1">
              <a:lnSpc>
                <a:spcPct val="80000"/>
              </a:lnSpc>
            </a:pPr>
            <a:r>
              <a:rPr lang="en-US" i="1" dirty="0" smtClean="0"/>
              <a:t>“Every </a:t>
            </a:r>
            <a:r>
              <a:rPr lang="en-US" i="1" dirty="0" smtClean="0"/>
              <a:t>502 student </a:t>
            </a:r>
            <a:r>
              <a:rPr lang="en-US" i="1" dirty="0" smtClean="0"/>
              <a:t>will pass the </a:t>
            </a:r>
            <a:r>
              <a:rPr lang="en-US" i="1" dirty="0" smtClean="0"/>
              <a:t>final”</a:t>
            </a:r>
            <a:endParaRPr lang="en-US" i="1" dirty="0" smtClean="0"/>
          </a:p>
          <a:p>
            <a:pPr lvl="1" eaLnBrk="1" hangingPunct="1">
              <a:lnSpc>
                <a:spcPct val="105000"/>
              </a:lnSpc>
            </a:pPr>
            <a:endParaRPr lang="en-US" i="1" dirty="0" smtClean="0"/>
          </a:p>
          <a:p>
            <a:pPr lvl="1" eaLnBrk="1" hangingPunct="1">
              <a:lnSpc>
                <a:spcPct val="105000"/>
              </a:lnSpc>
            </a:pPr>
            <a:endParaRPr lang="en-US" i="1" dirty="0" smtClean="0"/>
          </a:p>
          <a:p>
            <a:pPr lvl="1" eaLnBrk="1" hangingPunct="1">
              <a:lnSpc>
                <a:spcPct val="105000"/>
              </a:lnSpc>
            </a:pPr>
            <a:endParaRPr lang="en-US" dirty="0" smtClean="0"/>
          </a:p>
          <a:p>
            <a:pPr lvl="1" eaLnBrk="1" hangingPunct="1">
              <a:lnSpc>
                <a:spcPct val="105000"/>
              </a:lnSpc>
            </a:pPr>
            <a:endParaRPr lang="en-US" dirty="0" smtClean="0"/>
          </a:p>
          <a:p>
            <a:pPr lvl="1" eaLnBrk="1" hangingPunct="1">
              <a:lnSpc>
                <a:spcPct val="105000"/>
              </a:lnSpc>
              <a:buFontTx/>
              <a:buNone/>
            </a:pPr>
            <a:endParaRPr lang="en-US" dirty="0" smtClean="0"/>
          </a:p>
          <a:p>
            <a:pPr lvl="1" eaLnBrk="1" hangingPunct="1">
              <a:lnSpc>
                <a:spcPct val="105000"/>
              </a:lnSpc>
            </a:pPr>
            <a:endParaRPr lang="en-US" dirty="0" smtClean="0"/>
          </a:p>
          <a:p>
            <a:pPr lvl="1" eaLnBrk="1" hangingPunct="1">
              <a:lnSpc>
                <a:spcPct val="105000"/>
              </a:lnSpc>
            </a:pPr>
            <a:r>
              <a:rPr lang="en-US" dirty="0" smtClean="0"/>
              <a:t>It is easy to </a:t>
            </a:r>
            <a:r>
              <a:rPr lang="en-US" dirty="0" smtClean="0">
                <a:solidFill>
                  <a:schemeClr val="accent2"/>
                </a:solidFill>
              </a:rPr>
              <a:t>incrementally add knowledge </a:t>
            </a:r>
          </a:p>
          <a:p>
            <a:pPr lvl="1" eaLnBrk="1" hangingPunct="1">
              <a:lnSpc>
                <a:spcPct val="105000"/>
              </a:lnSpc>
            </a:pPr>
            <a:r>
              <a:rPr lang="en-US" dirty="0" smtClean="0"/>
              <a:t>It is easy to </a:t>
            </a:r>
            <a:r>
              <a:rPr lang="en-US" dirty="0" smtClean="0">
                <a:solidFill>
                  <a:schemeClr val="accent2"/>
                </a:solidFill>
              </a:rPr>
              <a:t>check and debug knowledge</a:t>
            </a:r>
          </a:p>
          <a:p>
            <a:pPr lvl="1" eaLnBrk="1" hangingPunct="1">
              <a:lnSpc>
                <a:spcPct val="105000"/>
              </a:lnSpc>
            </a:pPr>
            <a:r>
              <a:rPr lang="en-US" dirty="0" smtClean="0"/>
              <a:t>Provide language for </a:t>
            </a:r>
            <a:r>
              <a:rPr lang="en-US" dirty="0" smtClean="0">
                <a:solidFill>
                  <a:schemeClr val="accent2"/>
                </a:solidFill>
              </a:rPr>
              <a:t>asking complex queries</a:t>
            </a:r>
          </a:p>
          <a:p>
            <a:pPr lvl="1" eaLnBrk="1" hangingPunct="1">
              <a:lnSpc>
                <a:spcPct val="105000"/>
              </a:lnSpc>
            </a:pPr>
            <a:r>
              <a:rPr lang="en-US" dirty="0" smtClean="0"/>
              <a:t>Well understood </a:t>
            </a:r>
            <a:r>
              <a:rPr lang="en-US" dirty="0" smtClean="0">
                <a:solidFill>
                  <a:schemeClr val="accent2"/>
                </a:solidFill>
              </a:rPr>
              <a:t>formal properties</a:t>
            </a:r>
          </a:p>
        </p:txBody>
      </p:sp>
      <p:sp>
        <p:nvSpPr>
          <p:cNvPr id="7" name="Rectangle 3"/>
          <p:cNvSpPr txBox="1">
            <a:spLocks noChangeArrowheads="1"/>
          </p:cNvSpPr>
          <p:nvPr/>
        </p:nvSpPr>
        <p:spPr bwMode="auto">
          <a:xfrm>
            <a:off x="357188" y="4286250"/>
            <a:ext cx="8501062" cy="2357438"/>
          </a:xfrm>
          <a:prstGeom prst="rect">
            <a:avLst/>
          </a:prstGeom>
          <a:noFill/>
          <a:ln w="9525">
            <a:noFill/>
            <a:miter lim="800000"/>
            <a:headEnd/>
            <a:tailEnd/>
          </a:ln>
          <a:effectLst/>
        </p:spPr>
        <p:txBody>
          <a:bodyPr/>
          <a:lstStyle/>
          <a:p>
            <a:pPr marL="742950" lvl="1" indent="-285750">
              <a:lnSpc>
                <a:spcPct val="105000"/>
              </a:lnSpc>
              <a:spcBef>
                <a:spcPct val="20000"/>
              </a:spcBef>
              <a:buClr>
                <a:schemeClr val="tx1"/>
              </a:buClr>
              <a:buSzPct val="120000"/>
              <a:buFontTx/>
              <a:buChar char="•"/>
              <a:defRPr/>
            </a:pPr>
            <a:endParaRPr lang="en-US" sz="2400" i="1" kern="0" dirty="0">
              <a:latin typeface="+mn-lt"/>
            </a:endParaRPr>
          </a:p>
          <a:p>
            <a:pPr marL="742950" lvl="1" indent="-285750">
              <a:lnSpc>
                <a:spcPct val="105000"/>
              </a:lnSpc>
              <a:spcBef>
                <a:spcPct val="20000"/>
              </a:spcBef>
              <a:buClr>
                <a:schemeClr val="tx1"/>
              </a:buClr>
              <a:buSzPct val="120000"/>
              <a:buFontTx/>
              <a:buChar char="•"/>
              <a:defRPr/>
            </a:pPr>
            <a:endParaRPr lang="en-US" sz="2400" i="1" kern="0" dirty="0">
              <a:latin typeface="+mn-lt"/>
            </a:endParaRPr>
          </a:p>
          <a:p>
            <a:pPr marL="742950" lvl="1" indent="-285750">
              <a:lnSpc>
                <a:spcPct val="105000"/>
              </a:lnSpc>
              <a:spcBef>
                <a:spcPct val="20000"/>
              </a:spcBef>
              <a:buClr>
                <a:schemeClr val="tx1"/>
              </a:buClr>
              <a:buSzPct val="120000"/>
              <a:buFontTx/>
              <a:buChar char="•"/>
              <a:defRPr/>
            </a:pPr>
            <a:endParaRPr lang="en-US" sz="2400" kern="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6</a:t>
            </a:r>
            <a:endParaRPr lang="en-US"/>
          </a:p>
        </p:txBody>
      </p:sp>
      <p:sp>
        <p:nvSpPr>
          <p:cNvPr id="6" name="Slide Number Placeholder 5"/>
          <p:cNvSpPr>
            <a:spLocks noGrp="1"/>
          </p:cNvSpPr>
          <p:nvPr>
            <p:ph type="sldNum" sz="quarter" idx="12"/>
          </p:nvPr>
        </p:nvSpPr>
        <p:spPr/>
        <p:txBody>
          <a:bodyPr/>
          <a:lstStyle/>
          <a:p>
            <a:pPr>
              <a:defRPr/>
            </a:pPr>
            <a:r>
              <a:rPr lang="en-US"/>
              <a:t>Slide </a:t>
            </a:r>
            <a:fld id="{A52231BD-D98D-43C7-B741-5F9D5BBF6C66}" type="slidenum">
              <a:rPr lang="en-US"/>
              <a:pPr>
                <a:defRPr/>
              </a:pPr>
              <a:t>60</a:t>
            </a:fld>
            <a:endParaRPr lang="en-US"/>
          </a:p>
        </p:txBody>
      </p:sp>
      <p:sp>
        <p:nvSpPr>
          <p:cNvPr id="5198" name="Rectangle 2"/>
          <p:cNvSpPr>
            <a:spLocks noGrp="1" noChangeArrowheads="1"/>
          </p:cNvSpPr>
          <p:nvPr>
            <p:ph type="title"/>
          </p:nvPr>
        </p:nvSpPr>
        <p:spPr>
          <a:xfrm>
            <a:off x="5572125" y="0"/>
            <a:ext cx="3571875" cy="2357438"/>
          </a:xfrm>
        </p:spPr>
        <p:txBody>
          <a:bodyPr/>
          <a:lstStyle/>
          <a:p>
            <a:pPr eaLnBrk="1" hangingPunct="1"/>
            <a:r>
              <a:rPr lang="en-US" smtClean="0"/>
              <a:t>No </a:t>
            </a:r>
            <a:r>
              <a:rPr lang="en-US" smtClean="0">
                <a:sym typeface="Wingdings" pitchFamily="2" charset="2"/>
              </a:rPr>
              <a:t></a:t>
            </a:r>
            <a:r>
              <a:rPr lang="en-US" smtClean="0"/>
              <a:t>, but you (will) know the key ideas </a:t>
            </a:r>
            <a:r>
              <a:rPr lang="en-US" smtClean="0">
                <a:sym typeface="Wingdings" pitchFamily="2" charset="2"/>
              </a:rPr>
              <a:t></a:t>
            </a:r>
            <a:r>
              <a:rPr lang="en-US" smtClean="0"/>
              <a:t>!</a:t>
            </a:r>
          </a:p>
        </p:txBody>
      </p:sp>
      <p:sp>
        <p:nvSpPr>
          <p:cNvPr id="526339" name="Rectangle 3"/>
          <p:cNvSpPr>
            <a:spLocks noGrp="1" noChangeArrowheads="1"/>
          </p:cNvSpPr>
          <p:nvPr>
            <p:ph type="body" idx="1"/>
          </p:nvPr>
        </p:nvSpPr>
        <p:spPr>
          <a:xfrm>
            <a:off x="5357813" y="1928813"/>
            <a:ext cx="3786187" cy="2286000"/>
          </a:xfrm>
        </p:spPr>
        <p:txBody>
          <a:bodyPr/>
          <a:lstStyle/>
          <a:p>
            <a:pPr lvl="1" eaLnBrk="1" hangingPunct="1">
              <a:defRPr/>
            </a:pPr>
            <a:r>
              <a:rPr lang="en-US" sz="1800" dirty="0" err="1" smtClean="0"/>
              <a:t>Ghallab</a:t>
            </a:r>
            <a:r>
              <a:rPr lang="en-US" sz="1800" dirty="0" smtClean="0"/>
              <a:t>, </a:t>
            </a:r>
            <a:r>
              <a:rPr lang="en-US" sz="1800" dirty="0" err="1" smtClean="0"/>
              <a:t>Nau</a:t>
            </a:r>
            <a:r>
              <a:rPr lang="en-US" sz="1800" dirty="0" smtClean="0"/>
              <a:t>, and </a:t>
            </a:r>
            <a:r>
              <a:rPr lang="en-US" sz="1800" dirty="0" err="1" smtClean="0"/>
              <a:t>Traverso</a:t>
            </a:r>
            <a:r>
              <a:rPr lang="en-US" sz="1800" dirty="0" smtClean="0"/>
              <a:t/>
            </a:r>
            <a:br>
              <a:rPr lang="en-US" sz="1800" dirty="0" smtClean="0"/>
            </a:br>
            <a:r>
              <a:rPr lang="en-US" sz="2000" b="1" i="1" dirty="0" smtClean="0">
                <a:solidFill>
                  <a:schemeClr val="accent6"/>
                </a:solidFill>
              </a:rPr>
              <a:t>Automated Planning: Theory and Practice</a:t>
            </a:r>
            <a:r>
              <a:rPr lang="en-US" sz="1800" i="1" dirty="0" smtClean="0"/>
              <a:t/>
            </a:r>
            <a:br>
              <a:rPr lang="en-US" sz="1800" i="1" dirty="0" smtClean="0"/>
            </a:br>
            <a:r>
              <a:rPr lang="en-US" sz="1800" dirty="0" smtClean="0"/>
              <a:t>Morgan Kaufmann, May 2004</a:t>
            </a:r>
            <a:br>
              <a:rPr lang="en-US" sz="1800" dirty="0" smtClean="0"/>
            </a:br>
            <a:r>
              <a:rPr lang="en-US" sz="1800" dirty="0" smtClean="0"/>
              <a:t>ISBN 1-55860-856-7 </a:t>
            </a:r>
          </a:p>
          <a:p>
            <a:pPr lvl="1" eaLnBrk="1" hangingPunct="1">
              <a:defRPr/>
            </a:pPr>
            <a:r>
              <a:rPr lang="en-US" sz="1800" dirty="0" smtClean="0"/>
              <a:t>Web site: </a:t>
            </a:r>
            <a:endParaRPr lang="en-US" sz="1800" baseline="-25000" dirty="0" smtClean="0">
              <a:latin typeface="Arial" charset="0"/>
            </a:endParaRPr>
          </a:p>
          <a:p>
            <a:pPr lvl="2" eaLnBrk="1" hangingPunct="1">
              <a:defRPr/>
            </a:pPr>
            <a:r>
              <a:rPr lang="en-US" sz="1600" dirty="0" smtClean="0">
                <a:latin typeface="Arial" charset="0"/>
              </a:rPr>
              <a:t>http://www.laas.fr/planning</a:t>
            </a:r>
            <a:endParaRPr lang="en-US" sz="1600" dirty="0"/>
          </a:p>
        </p:txBody>
      </p:sp>
      <p:pic>
        <p:nvPicPr>
          <p:cNvPr id="5200" name="Picture 2"/>
          <p:cNvPicPr>
            <a:picLocks noChangeAspect="1" noChangeArrowheads="1"/>
          </p:cNvPicPr>
          <p:nvPr/>
        </p:nvPicPr>
        <p:blipFill>
          <a:blip r:embed="rId4" cstate="print"/>
          <a:srcRect/>
          <a:stretch>
            <a:fillRect/>
          </a:stretch>
        </p:blipFill>
        <p:spPr bwMode="auto">
          <a:xfrm>
            <a:off x="0" y="0"/>
            <a:ext cx="5832475" cy="68580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6</a:t>
            </a:r>
            <a:endParaRPr lang="en-US"/>
          </a:p>
        </p:txBody>
      </p:sp>
      <p:sp>
        <p:nvSpPr>
          <p:cNvPr id="6" name="Slide Number Placeholder 5"/>
          <p:cNvSpPr>
            <a:spLocks noGrp="1"/>
          </p:cNvSpPr>
          <p:nvPr>
            <p:ph type="sldNum" sz="quarter" idx="12"/>
          </p:nvPr>
        </p:nvSpPr>
        <p:spPr/>
        <p:txBody>
          <a:bodyPr/>
          <a:lstStyle/>
          <a:p>
            <a:pPr>
              <a:defRPr/>
            </a:pPr>
            <a:r>
              <a:rPr lang="en-US"/>
              <a:t>Slide </a:t>
            </a:r>
            <a:fld id="{915631FB-A801-4A7B-96EA-CBB84D6ABB7C}" type="slidenum">
              <a:rPr lang="en-US"/>
              <a:pPr>
                <a:defRPr/>
              </a:pPr>
              <a:t>61</a:t>
            </a:fld>
            <a:endParaRPr lang="en-US"/>
          </a:p>
        </p:txBody>
      </p:sp>
      <p:sp>
        <p:nvSpPr>
          <p:cNvPr id="7236" name="Rectangle 2"/>
          <p:cNvSpPr>
            <a:spLocks noGrp="1" noChangeArrowheads="1"/>
          </p:cNvSpPr>
          <p:nvPr>
            <p:ph type="title"/>
          </p:nvPr>
        </p:nvSpPr>
        <p:spPr>
          <a:xfrm>
            <a:off x="0" y="152400"/>
            <a:ext cx="9144000" cy="685800"/>
          </a:xfrm>
        </p:spPr>
        <p:txBody>
          <a:bodyPr/>
          <a:lstStyle/>
          <a:p>
            <a:pPr eaLnBrk="1" hangingPunct="1"/>
            <a:r>
              <a:rPr lang="en-US" sz="3200" smtClean="0"/>
              <a:t>Logics in AI: Similar slide to the one for planning</a:t>
            </a:r>
          </a:p>
        </p:txBody>
      </p:sp>
      <p:sp>
        <p:nvSpPr>
          <p:cNvPr id="8" name="TextBox 7"/>
          <p:cNvSpPr txBox="1"/>
          <p:nvPr/>
        </p:nvSpPr>
        <p:spPr>
          <a:xfrm>
            <a:off x="428625" y="2071688"/>
            <a:ext cx="1857375" cy="708025"/>
          </a:xfrm>
          <a:prstGeom prst="rect">
            <a:avLst/>
          </a:prstGeom>
          <a:noFill/>
          <a:ln>
            <a:solidFill>
              <a:schemeClr val="tx1"/>
            </a:solidFill>
          </a:ln>
        </p:spPr>
        <p:txBody>
          <a:bodyPr>
            <a:spAutoFit/>
          </a:bodyPr>
          <a:lstStyle/>
          <a:p>
            <a:pPr algn="ctr">
              <a:defRPr/>
            </a:pPr>
            <a:r>
              <a:rPr lang="en-US" sz="2000" dirty="0">
                <a:latin typeface="+mj-lt"/>
              </a:rPr>
              <a:t>Propositional Logics</a:t>
            </a:r>
          </a:p>
        </p:txBody>
      </p:sp>
      <p:sp>
        <p:nvSpPr>
          <p:cNvPr id="10" name="TextBox 9"/>
          <p:cNvSpPr txBox="1"/>
          <p:nvPr/>
        </p:nvSpPr>
        <p:spPr>
          <a:xfrm>
            <a:off x="2714625" y="2071688"/>
            <a:ext cx="1857375" cy="708025"/>
          </a:xfrm>
          <a:prstGeom prst="rect">
            <a:avLst/>
          </a:prstGeom>
          <a:noFill/>
          <a:ln>
            <a:solidFill>
              <a:schemeClr val="tx1"/>
            </a:solidFill>
          </a:ln>
        </p:spPr>
        <p:txBody>
          <a:bodyPr>
            <a:spAutoFit/>
          </a:bodyPr>
          <a:lstStyle/>
          <a:p>
            <a:pPr algn="ctr">
              <a:defRPr/>
            </a:pPr>
            <a:r>
              <a:rPr lang="en-US" sz="2000" dirty="0">
                <a:latin typeface="+mj-lt"/>
              </a:rPr>
              <a:t>First-Order Logics</a:t>
            </a:r>
          </a:p>
        </p:txBody>
      </p:sp>
      <p:sp>
        <p:nvSpPr>
          <p:cNvPr id="11" name="TextBox 10"/>
          <p:cNvSpPr txBox="1"/>
          <p:nvPr/>
        </p:nvSpPr>
        <p:spPr>
          <a:xfrm>
            <a:off x="214313" y="928688"/>
            <a:ext cx="2857500" cy="708025"/>
          </a:xfrm>
          <a:prstGeom prst="rect">
            <a:avLst/>
          </a:prstGeom>
          <a:noFill/>
          <a:ln>
            <a:solidFill>
              <a:schemeClr val="tx1"/>
            </a:solidFill>
          </a:ln>
        </p:spPr>
        <p:txBody>
          <a:bodyPr>
            <a:spAutoFit/>
          </a:bodyPr>
          <a:lstStyle/>
          <a:p>
            <a:pPr algn="ctr">
              <a:defRPr/>
            </a:pPr>
            <a:r>
              <a:rPr lang="en-US" sz="2000" dirty="0">
                <a:latin typeface="+mj-lt"/>
              </a:rPr>
              <a:t>Propositional Definite Clause  Logics</a:t>
            </a:r>
          </a:p>
        </p:txBody>
      </p:sp>
      <p:sp>
        <p:nvSpPr>
          <p:cNvPr id="12" name="TextBox 11"/>
          <p:cNvSpPr txBox="1"/>
          <p:nvPr/>
        </p:nvSpPr>
        <p:spPr>
          <a:xfrm>
            <a:off x="3786188" y="928688"/>
            <a:ext cx="2857500" cy="708025"/>
          </a:xfrm>
          <a:prstGeom prst="rect">
            <a:avLst/>
          </a:prstGeom>
          <a:noFill/>
          <a:ln>
            <a:solidFill>
              <a:schemeClr val="tx1"/>
            </a:solidFill>
          </a:ln>
        </p:spPr>
        <p:txBody>
          <a:bodyPr>
            <a:spAutoFit/>
          </a:bodyPr>
          <a:lstStyle/>
          <a:p>
            <a:pPr algn="ctr">
              <a:defRPr/>
            </a:pPr>
            <a:r>
              <a:rPr lang="en-US" sz="2000" dirty="0">
                <a:latin typeface="+mj-lt"/>
              </a:rPr>
              <a:t>Semantics and Proof Theory</a:t>
            </a:r>
          </a:p>
        </p:txBody>
      </p:sp>
      <p:sp>
        <p:nvSpPr>
          <p:cNvPr id="13" name="TextBox 12"/>
          <p:cNvSpPr txBox="1"/>
          <p:nvPr/>
        </p:nvSpPr>
        <p:spPr>
          <a:xfrm>
            <a:off x="5214938" y="2000250"/>
            <a:ext cx="3143250" cy="708025"/>
          </a:xfrm>
          <a:prstGeom prst="rect">
            <a:avLst/>
          </a:prstGeom>
          <a:noFill/>
          <a:ln>
            <a:solidFill>
              <a:schemeClr val="tx1"/>
            </a:solidFill>
          </a:ln>
        </p:spPr>
        <p:txBody>
          <a:bodyPr>
            <a:spAutoFit/>
          </a:bodyPr>
          <a:lstStyle/>
          <a:p>
            <a:pPr algn="ctr">
              <a:defRPr/>
            </a:pPr>
            <a:r>
              <a:rPr lang="en-US" sz="2000" dirty="0" err="1">
                <a:latin typeface="+mj-lt"/>
              </a:rPr>
              <a:t>Satisfiability</a:t>
            </a:r>
            <a:r>
              <a:rPr lang="en-US" sz="2000" dirty="0">
                <a:latin typeface="+mj-lt"/>
              </a:rPr>
              <a:t> Testing (SAT)</a:t>
            </a:r>
          </a:p>
        </p:txBody>
      </p:sp>
      <p:sp>
        <p:nvSpPr>
          <p:cNvPr id="14" name="TextBox 13"/>
          <p:cNvSpPr txBox="1"/>
          <p:nvPr/>
        </p:nvSpPr>
        <p:spPr>
          <a:xfrm>
            <a:off x="500063" y="3071813"/>
            <a:ext cx="1857375" cy="708025"/>
          </a:xfrm>
          <a:prstGeom prst="rect">
            <a:avLst/>
          </a:prstGeom>
          <a:noFill/>
          <a:ln>
            <a:solidFill>
              <a:schemeClr val="tx1"/>
            </a:solidFill>
          </a:ln>
        </p:spPr>
        <p:txBody>
          <a:bodyPr>
            <a:spAutoFit/>
          </a:bodyPr>
          <a:lstStyle/>
          <a:p>
            <a:pPr algn="ctr">
              <a:defRPr/>
            </a:pPr>
            <a:r>
              <a:rPr lang="en-US" sz="2000" dirty="0">
                <a:latin typeface="+mj-lt"/>
              </a:rPr>
              <a:t>Description  Logics</a:t>
            </a:r>
          </a:p>
        </p:txBody>
      </p:sp>
      <p:sp>
        <p:nvSpPr>
          <p:cNvPr id="15" name="TextBox 14"/>
          <p:cNvSpPr txBox="1"/>
          <p:nvPr/>
        </p:nvSpPr>
        <p:spPr>
          <a:xfrm>
            <a:off x="2928938" y="4286250"/>
            <a:ext cx="2857500" cy="400050"/>
          </a:xfrm>
          <a:prstGeom prst="rect">
            <a:avLst/>
          </a:prstGeom>
          <a:noFill/>
          <a:ln>
            <a:solidFill>
              <a:schemeClr val="tx1"/>
            </a:solidFill>
          </a:ln>
        </p:spPr>
        <p:txBody>
          <a:bodyPr>
            <a:spAutoFit/>
          </a:bodyPr>
          <a:lstStyle/>
          <a:p>
            <a:pPr algn="ctr">
              <a:defRPr/>
            </a:pPr>
            <a:r>
              <a:rPr lang="en-US" sz="2000" dirty="0">
                <a:latin typeface="+mj-lt"/>
              </a:rPr>
              <a:t>Cognitive Architectures</a:t>
            </a:r>
          </a:p>
        </p:txBody>
      </p:sp>
      <p:sp>
        <p:nvSpPr>
          <p:cNvPr id="16" name="TextBox 15"/>
          <p:cNvSpPr txBox="1"/>
          <p:nvPr/>
        </p:nvSpPr>
        <p:spPr>
          <a:xfrm>
            <a:off x="2857500" y="5143500"/>
            <a:ext cx="2857500" cy="400050"/>
          </a:xfrm>
          <a:prstGeom prst="rect">
            <a:avLst/>
          </a:prstGeom>
          <a:noFill/>
          <a:ln>
            <a:solidFill>
              <a:schemeClr val="tx1"/>
            </a:solidFill>
          </a:ln>
        </p:spPr>
        <p:txBody>
          <a:bodyPr>
            <a:spAutoFit/>
          </a:bodyPr>
          <a:lstStyle/>
          <a:p>
            <a:pPr algn="ctr">
              <a:defRPr/>
            </a:pPr>
            <a:r>
              <a:rPr lang="en-US" sz="2000" dirty="0">
                <a:latin typeface="+mj-lt"/>
              </a:rPr>
              <a:t>Video Games</a:t>
            </a:r>
          </a:p>
        </p:txBody>
      </p:sp>
      <p:sp>
        <p:nvSpPr>
          <p:cNvPr id="17" name="TextBox 16"/>
          <p:cNvSpPr txBox="1"/>
          <p:nvPr/>
        </p:nvSpPr>
        <p:spPr>
          <a:xfrm>
            <a:off x="6286500" y="3071813"/>
            <a:ext cx="2857500" cy="400050"/>
          </a:xfrm>
          <a:prstGeom prst="rect">
            <a:avLst/>
          </a:prstGeom>
          <a:noFill/>
          <a:ln>
            <a:solidFill>
              <a:schemeClr val="tx1"/>
            </a:solidFill>
          </a:ln>
        </p:spPr>
        <p:txBody>
          <a:bodyPr>
            <a:spAutoFit/>
          </a:bodyPr>
          <a:lstStyle/>
          <a:p>
            <a:pPr algn="ctr">
              <a:defRPr/>
            </a:pPr>
            <a:r>
              <a:rPr lang="en-US" sz="2000" dirty="0">
                <a:latin typeface="+mj-lt"/>
              </a:rPr>
              <a:t>Hardware Verification</a:t>
            </a:r>
          </a:p>
        </p:txBody>
      </p:sp>
      <p:sp>
        <p:nvSpPr>
          <p:cNvPr id="18" name="TextBox 17"/>
          <p:cNvSpPr txBox="1"/>
          <p:nvPr/>
        </p:nvSpPr>
        <p:spPr>
          <a:xfrm>
            <a:off x="6000750" y="3786188"/>
            <a:ext cx="2857500" cy="400050"/>
          </a:xfrm>
          <a:prstGeom prst="rect">
            <a:avLst/>
          </a:prstGeom>
          <a:noFill/>
          <a:ln>
            <a:solidFill>
              <a:schemeClr val="tx1"/>
            </a:solidFill>
          </a:ln>
        </p:spPr>
        <p:txBody>
          <a:bodyPr>
            <a:spAutoFit/>
          </a:bodyPr>
          <a:lstStyle/>
          <a:p>
            <a:pPr algn="ctr">
              <a:defRPr/>
            </a:pPr>
            <a:r>
              <a:rPr lang="en-US" sz="2000" dirty="0">
                <a:latin typeface="+mj-lt"/>
              </a:rPr>
              <a:t>Product Configuration</a:t>
            </a:r>
          </a:p>
        </p:txBody>
      </p:sp>
      <p:sp>
        <p:nvSpPr>
          <p:cNvPr id="19" name="TextBox 18"/>
          <p:cNvSpPr txBox="1"/>
          <p:nvPr/>
        </p:nvSpPr>
        <p:spPr>
          <a:xfrm>
            <a:off x="357188" y="4214813"/>
            <a:ext cx="1857375" cy="400050"/>
          </a:xfrm>
          <a:prstGeom prst="rect">
            <a:avLst/>
          </a:prstGeom>
          <a:noFill/>
          <a:ln>
            <a:solidFill>
              <a:schemeClr val="tx1"/>
            </a:solidFill>
          </a:ln>
        </p:spPr>
        <p:txBody>
          <a:bodyPr>
            <a:spAutoFit/>
          </a:bodyPr>
          <a:lstStyle/>
          <a:p>
            <a:pPr algn="ctr">
              <a:defRPr/>
            </a:pPr>
            <a:r>
              <a:rPr lang="en-US" sz="2000" dirty="0" err="1">
                <a:latin typeface="+mj-lt"/>
              </a:rPr>
              <a:t>Ontologies</a:t>
            </a:r>
            <a:endParaRPr lang="en-US" sz="2000" dirty="0">
              <a:latin typeface="+mj-lt"/>
            </a:endParaRPr>
          </a:p>
        </p:txBody>
      </p:sp>
      <p:sp>
        <p:nvSpPr>
          <p:cNvPr id="20" name="TextBox 19"/>
          <p:cNvSpPr txBox="1"/>
          <p:nvPr/>
        </p:nvSpPr>
        <p:spPr>
          <a:xfrm>
            <a:off x="785813" y="5072063"/>
            <a:ext cx="1857375" cy="400050"/>
          </a:xfrm>
          <a:prstGeom prst="rect">
            <a:avLst/>
          </a:prstGeom>
          <a:noFill/>
          <a:ln>
            <a:solidFill>
              <a:schemeClr val="tx1"/>
            </a:solidFill>
          </a:ln>
        </p:spPr>
        <p:txBody>
          <a:bodyPr>
            <a:spAutoFit/>
          </a:bodyPr>
          <a:lstStyle/>
          <a:p>
            <a:pPr algn="ctr">
              <a:defRPr/>
            </a:pPr>
            <a:r>
              <a:rPr lang="en-US" sz="2000" dirty="0">
                <a:latin typeface="+mj-lt"/>
              </a:rPr>
              <a:t>Semantic Web</a:t>
            </a:r>
          </a:p>
        </p:txBody>
      </p:sp>
      <p:sp>
        <p:nvSpPr>
          <p:cNvPr id="21" name="TextBox 20"/>
          <p:cNvSpPr txBox="1"/>
          <p:nvPr/>
        </p:nvSpPr>
        <p:spPr>
          <a:xfrm>
            <a:off x="500063" y="6000750"/>
            <a:ext cx="1857375" cy="708025"/>
          </a:xfrm>
          <a:prstGeom prst="rect">
            <a:avLst/>
          </a:prstGeom>
          <a:noFill/>
          <a:ln>
            <a:solidFill>
              <a:schemeClr val="tx1"/>
            </a:solidFill>
          </a:ln>
        </p:spPr>
        <p:txBody>
          <a:bodyPr>
            <a:spAutoFit/>
          </a:bodyPr>
          <a:lstStyle/>
          <a:p>
            <a:pPr algn="ctr">
              <a:defRPr/>
            </a:pPr>
            <a:r>
              <a:rPr lang="en-US" sz="2000" dirty="0">
                <a:latin typeface="+mj-lt"/>
              </a:rPr>
              <a:t>Information Extraction</a:t>
            </a:r>
          </a:p>
        </p:txBody>
      </p:sp>
      <p:sp>
        <p:nvSpPr>
          <p:cNvPr id="22" name="TextBox 21"/>
          <p:cNvSpPr txBox="1"/>
          <p:nvPr/>
        </p:nvSpPr>
        <p:spPr>
          <a:xfrm>
            <a:off x="2643188" y="5715000"/>
            <a:ext cx="2071687" cy="400050"/>
          </a:xfrm>
          <a:prstGeom prst="rect">
            <a:avLst/>
          </a:prstGeom>
          <a:noFill/>
          <a:ln>
            <a:solidFill>
              <a:schemeClr val="tx1"/>
            </a:solidFill>
          </a:ln>
        </p:spPr>
        <p:txBody>
          <a:bodyPr>
            <a:spAutoFit/>
          </a:bodyPr>
          <a:lstStyle/>
          <a:p>
            <a:pPr algn="ctr">
              <a:defRPr/>
            </a:pPr>
            <a:r>
              <a:rPr lang="en-US" sz="2000" dirty="0">
                <a:latin typeface="+mj-lt"/>
              </a:rPr>
              <a:t>Summarization</a:t>
            </a:r>
          </a:p>
        </p:txBody>
      </p:sp>
      <p:sp>
        <p:nvSpPr>
          <p:cNvPr id="23" name="TextBox 22"/>
          <p:cNvSpPr txBox="1"/>
          <p:nvPr/>
        </p:nvSpPr>
        <p:spPr>
          <a:xfrm>
            <a:off x="3071813" y="3214688"/>
            <a:ext cx="2857500" cy="400050"/>
          </a:xfrm>
          <a:prstGeom prst="rect">
            <a:avLst/>
          </a:prstGeom>
          <a:noFill/>
          <a:ln>
            <a:solidFill>
              <a:schemeClr val="tx1"/>
            </a:solidFill>
          </a:ln>
        </p:spPr>
        <p:txBody>
          <a:bodyPr>
            <a:spAutoFit/>
          </a:bodyPr>
          <a:lstStyle/>
          <a:p>
            <a:pPr algn="ctr">
              <a:defRPr/>
            </a:pPr>
            <a:r>
              <a:rPr lang="en-US" sz="2000" dirty="0">
                <a:latin typeface="+mj-lt"/>
              </a:rPr>
              <a:t>Production Systems</a:t>
            </a:r>
          </a:p>
        </p:txBody>
      </p:sp>
      <p:cxnSp>
        <p:nvCxnSpPr>
          <p:cNvPr id="7252" name="Straight Arrow Connector 24"/>
          <p:cNvCxnSpPr>
            <a:cxnSpLocks noChangeShapeType="1"/>
            <a:stCxn id="11" idx="2"/>
          </p:cNvCxnSpPr>
          <p:nvPr/>
        </p:nvCxnSpPr>
        <p:spPr bwMode="auto">
          <a:xfrm rot="16200000" flipH="1">
            <a:off x="1639888" y="1639888"/>
            <a:ext cx="920750" cy="914400"/>
          </a:xfrm>
          <a:prstGeom prst="straightConnector1">
            <a:avLst/>
          </a:prstGeom>
          <a:noFill/>
          <a:ln w="9525" algn="ctr">
            <a:noFill/>
            <a:round/>
            <a:headEnd/>
            <a:tailEnd type="arrow" w="med" len="med"/>
          </a:ln>
        </p:spPr>
      </p:cxnSp>
      <p:cxnSp>
        <p:nvCxnSpPr>
          <p:cNvPr id="7253" name="Straight Arrow Connector 27"/>
          <p:cNvCxnSpPr>
            <a:cxnSpLocks noChangeShapeType="1"/>
          </p:cNvCxnSpPr>
          <p:nvPr/>
        </p:nvCxnSpPr>
        <p:spPr bwMode="auto">
          <a:xfrm rot="10800000" flipV="1">
            <a:off x="5843588" y="2000250"/>
            <a:ext cx="585787" cy="557213"/>
          </a:xfrm>
          <a:prstGeom prst="straightConnector1">
            <a:avLst/>
          </a:prstGeom>
          <a:noFill/>
          <a:ln w="9525" algn="ctr">
            <a:noFill/>
            <a:round/>
            <a:headEnd/>
            <a:tailEnd type="arrow" w="med" len="med"/>
          </a:ln>
        </p:spPr>
      </p:cxnSp>
      <p:cxnSp>
        <p:nvCxnSpPr>
          <p:cNvPr id="7254" name="Straight Arrow Connector 30"/>
          <p:cNvCxnSpPr>
            <a:cxnSpLocks noChangeShapeType="1"/>
            <a:stCxn id="11" idx="2"/>
            <a:endCxn id="8" idx="0"/>
          </p:cNvCxnSpPr>
          <p:nvPr/>
        </p:nvCxnSpPr>
        <p:spPr bwMode="auto">
          <a:xfrm rot="5400000">
            <a:off x="1282700" y="1711326"/>
            <a:ext cx="434975" cy="285750"/>
          </a:xfrm>
          <a:prstGeom prst="straightConnector1">
            <a:avLst/>
          </a:prstGeom>
          <a:noFill/>
          <a:ln w="9525" algn="ctr">
            <a:solidFill>
              <a:schemeClr val="tx1"/>
            </a:solidFill>
            <a:round/>
            <a:headEnd/>
            <a:tailEnd type="arrow" w="med" len="med"/>
          </a:ln>
        </p:spPr>
      </p:cxnSp>
      <p:cxnSp>
        <p:nvCxnSpPr>
          <p:cNvPr id="7255" name="Straight Arrow Connector 32"/>
          <p:cNvCxnSpPr>
            <a:cxnSpLocks noChangeShapeType="1"/>
            <a:endCxn id="10" idx="1"/>
          </p:cNvCxnSpPr>
          <p:nvPr/>
        </p:nvCxnSpPr>
        <p:spPr bwMode="auto">
          <a:xfrm>
            <a:off x="2357438" y="2357438"/>
            <a:ext cx="357187" cy="68262"/>
          </a:xfrm>
          <a:prstGeom prst="straightConnector1">
            <a:avLst/>
          </a:prstGeom>
          <a:noFill/>
          <a:ln w="9525" algn="ctr">
            <a:solidFill>
              <a:schemeClr val="tx1"/>
            </a:solidFill>
            <a:round/>
            <a:headEnd/>
            <a:tailEnd type="arrow" w="med" len="med"/>
          </a:ln>
        </p:spPr>
      </p:cxnSp>
      <p:cxnSp>
        <p:nvCxnSpPr>
          <p:cNvPr id="7256" name="Straight Arrow Connector 36"/>
          <p:cNvCxnSpPr>
            <a:cxnSpLocks noChangeShapeType="1"/>
            <a:stCxn id="10" idx="2"/>
            <a:endCxn id="23" idx="0"/>
          </p:cNvCxnSpPr>
          <p:nvPr/>
        </p:nvCxnSpPr>
        <p:spPr bwMode="auto">
          <a:xfrm rot="16200000" flipH="1">
            <a:off x="3854450" y="2568576"/>
            <a:ext cx="434975" cy="857250"/>
          </a:xfrm>
          <a:prstGeom prst="straightConnector1">
            <a:avLst/>
          </a:prstGeom>
          <a:noFill/>
          <a:ln w="9525" algn="ctr">
            <a:solidFill>
              <a:schemeClr val="tx1"/>
            </a:solidFill>
            <a:round/>
            <a:headEnd/>
            <a:tailEnd type="arrow" w="med" len="med"/>
          </a:ln>
        </p:spPr>
      </p:cxnSp>
      <p:cxnSp>
        <p:nvCxnSpPr>
          <p:cNvPr id="7257" name="Straight Arrow Connector 39"/>
          <p:cNvCxnSpPr>
            <a:cxnSpLocks noChangeShapeType="1"/>
            <a:endCxn id="14" idx="0"/>
          </p:cNvCxnSpPr>
          <p:nvPr/>
        </p:nvCxnSpPr>
        <p:spPr bwMode="auto">
          <a:xfrm rot="10800000" flipV="1">
            <a:off x="1428750" y="2786063"/>
            <a:ext cx="1857375" cy="285750"/>
          </a:xfrm>
          <a:prstGeom prst="straightConnector1">
            <a:avLst/>
          </a:prstGeom>
          <a:noFill/>
          <a:ln w="9525" algn="ctr">
            <a:solidFill>
              <a:schemeClr val="tx1"/>
            </a:solidFill>
            <a:round/>
            <a:headEnd/>
            <a:tailEnd type="arrow" w="med" len="med"/>
          </a:ln>
        </p:spPr>
      </p:cxnSp>
      <p:cxnSp>
        <p:nvCxnSpPr>
          <p:cNvPr id="7258" name="Straight Arrow Connector 41"/>
          <p:cNvCxnSpPr>
            <a:cxnSpLocks noChangeShapeType="1"/>
            <a:endCxn id="19" idx="0"/>
          </p:cNvCxnSpPr>
          <p:nvPr/>
        </p:nvCxnSpPr>
        <p:spPr bwMode="auto">
          <a:xfrm rot="5400000">
            <a:off x="1107281" y="3964782"/>
            <a:ext cx="428625" cy="71438"/>
          </a:xfrm>
          <a:prstGeom prst="straightConnector1">
            <a:avLst/>
          </a:prstGeom>
          <a:noFill/>
          <a:ln w="9525" algn="ctr">
            <a:solidFill>
              <a:schemeClr val="tx1"/>
            </a:solidFill>
            <a:round/>
            <a:headEnd/>
            <a:tailEnd type="arrow" w="med" len="med"/>
          </a:ln>
        </p:spPr>
      </p:cxnSp>
      <p:cxnSp>
        <p:nvCxnSpPr>
          <p:cNvPr id="7259" name="Straight Arrow Connector 43"/>
          <p:cNvCxnSpPr>
            <a:cxnSpLocks noChangeShapeType="1"/>
          </p:cNvCxnSpPr>
          <p:nvPr/>
        </p:nvCxnSpPr>
        <p:spPr bwMode="auto">
          <a:xfrm rot="5400000">
            <a:off x="1250156" y="4822032"/>
            <a:ext cx="428625" cy="71438"/>
          </a:xfrm>
          <a:prstGeom prst="straightConnector1">
            <a:avLst/>
          </a:prstGeom>
          <a:noFill/>
          <a:ln w="9525" algn="ctr">
            <a:solidFill>
              <a:schemeClr val="tx1"/>
            </a:solidFill>
            <a:round/>
            <a:headEnd/>
            <a:tailEnd type="arrow" w="med" len="med"/>
          </a:ln>
        </p:spPr>
      </p:cxnSp>
      <p:cxnSp>
        <p:nvCxnSpPr>
          <p:cNvPr id="7260" name="Straight Arrow Connector 44"/>
          <p:cNvCxnSpPr>
            <a:cxnSpLocks noChangeShapeType="1"/>
          </p:cNvCxnSpPr>
          <p:nvPr/>
        </p:nvCxnSpPr>
        <p:spPr bwMode="auto">
          <a:xfrm rot="5400000">
            <a:off x="1393031" y="5679282"/>
            <a:ext cx="428625" cy="71438"/>
          </a:xfrm>
          <a:prstGeom prst="straightConnector1">
            <a:avLst/>
          </a:prstGeom>
          <a:noFill/>
          <a:ln w="9525" algn="ctr">
            <a:solidFill>
              <a:schemeClr val="tx1"/>
            </a:solidFill>
            <a:round/>
            <a:headEnd/>
            <a:tailEnd type="arrow" w="med" len="med"/>
          </a:ln>
        </p:spPr>
      </p:cxnSp>
      <p:cxnSp>
        <p:nvCxnSpPr>
          <p:cNvPr id="7261" name="Straight Arrow Connector 45"/>
          <p:cNvCxnSpPr>
            <a:cxnSpLocks noChangeShapeType="1"/>
          </p:cNvCxnSpPr>
          <p:nvPr/>
        </p:nvCxnSpPr>
        <p:spPr bwMode="auto">
          <a:xfrm>
            <a:off x="1857375" y="5500688"/>
            <a:ext cx="1214438" cy="214312"/>
          </a:xfrm>
          <a:prstGeom prst="straightConnector1">
            <a:avLst/>
          </a:prstGeom>
          <a:noFill/>
          <a:ln w="9525" algn="ctr">
            <a:solidFill>
              <a:schemeClr val="tx1"/>
            </a:solidFill>
            <a:round/>
            <a:headEnd/>
            <a:tailEnd type="arrow" w="med" len="med"/>
          </a:ln>
        </p:spPr>
      </p:cxnSp>
      <p:cxnSp>
        <p:nvCxnSpPr>
          <p:cNvPr id="7262" name="Straight Arrow Connector 47"/>
          <p:cNvCxnSpPr>
            <a:cxnSpLocks noChangeShapeType="1"/>
          </p:cNvCxnSpPr>
          <p:nvPr/>
        </p:nvCxnSpPr>
        <p:spPr bwMode="auto">
          <a:xfrm rot="5400000">
            <a:off x="3786188" y="3857625"/>
            <a:ext cx="714375" cy="142875"/>
          </a:xfrm>
          <a:prstGeom prst="straightConnector1">
            <a:avLst/>
          </a:prstGeom>
          <a:noFill/>
          <a:ln w="9525" algn="ctr">
            <a:solidFill>
              <a:schemeClr val="tx1"/>
            </a:solidFill>
            <a:round/>
            <a:headEnd/>
            <a:tailEnd type="arrow" w="med" len="med"/>
          </a:ln>
        </p:spPr>
      </p:cxnSp>
      <p:cxnSp>
        <p:nvCxnSpPr>
          <p:cNvPr id="7263" name="Straight Arrow Connector 49"/>
          <p:cNvCxnSpPr>
            <a:cxnSpLocks noChangeShapeType="1"/>
          </p:cNvCxnSpPr>
          <p:nvPr/>
        </p:nvCxnSpPr>
        <p:spPr bwMode="auto">
          <a:xfrm rot="5400000">
            <a:off x="3964782" y="4822031"/>
            <a:ext cx="500062" cy="142875"/>
          </a:xfrm>
          <a:prstGeom prst="straightConnector1">
            <a:avLst/>
          </a:prstGeom>
          <a:noFill/>
          <a:ln w="9525" algn="ctr">
            <a:solidFill>
              <a:schemeClr val="tx1"/>
            </a:solidFill>
            <a:round/>
            <a:headEnd/>
            <a:tailEnd type="arrow" w="med" len="med"/>
          </a:ln>
        </p:spPr>
      </p:cxnSp>
      <p:sp>
        <p:nvSpPr>
          <p:cNvPr id="52" name="TextBox 51"/>
          <p:cNvSpPr txBox="1"/>
          <p:nvPr/>
        </p:nvSpPr>
        <p:spPr>
          <a:xfrm>
            <a:off x="4929188" y="5786438"/>
            <a:ext cx="2857500" cy="400050"/>
          </a:xfrm>
          <a:prstGeom prst="rect">
            <a:avLst/>
          </a:prstGeom>
          <a:noFill/>
          <a:ln>
            <a:solidFill>
              <a:schemeClr val="tx1"/>
            </a:solidFill>
          </a:ln>
        </p:spPr>
        <p:txBody>
          <a:bodyPr>
            <a:spAutoFit/>
          </a:bodyPr>
          <a:lstStyle/>
          <a:p>
            <a:pPr algn="ctr">
              <a:defRPr/>
            </a:pPr>
            <a:r>
              <a:rPr lang="en-US" sz="2000" dirty="0">
                <a:latin typeface="+mj-lt"/>
              </a:rPr>
              <a:t>Tutoring Systems</a:t>
            </a:r>
          </a:p>
        </p:txBody>
      </p:sp>
      <p:cxnSp>
        <p:nvCxnSpPr>
          <p:cNvPr id="7265" name="Straight Arrow Connector 53"/>
          <p:cNvCxnSpPr>
            <a:cxnSpLocks noChangeShapeType="1"/>
          </p:cNvCxnSpPr>
          <p:nvPr/>
        </p:nvCxnSpPr>
        <p:spPr bwMode="auto">
          <a:xfrm>
            <a:off x="5000625" y="4643438"/>
            <a:ext cx="1643063" cy="1214437"/>
          </a:xfrm>
          <a:prstGeom prst="straightConnector1">
            <a:avLst/>
          </a:prstGeom>
          <a:noFill/>
          <a:ln w="9525" algn="ctr">
            <a:solidFill>
              <a:schemeClr val="tx1"/>
            </a:solidFill>
            <a:round/>
            <a:headEnd/>
            <a:tailEnd type="arrow" w="med" len="med"/>
          </a:ln>
        </p:spPr>
      </p:cxnSp>
      <p:cxnSp>
        <p:nvCxnSpPr>
          <p:cNvPr id="7266" name="Straight Arrow Connector 55"/>
          <p:cNvCxnSpPr>
            <a:cxnSpLocks noChangeShapeType="1"/>
          </p:cNvCxnSpPr>
          <p:nvPr/>
        </p:nvCxnSpPr>
        <p:spPr bwMode="auto">
          <a:xfrm rot="5400000">
            <a:off x="7393781" y="2893219"/>
            <a:ext cx="428625" cy="71438"/>
          </a:xfrm>
          <a:prstGeom prst="straightConnector1">
            <a:avLst/>
          </a:prstGeom>
          <a:noFill/>
          <a:ln w="9525" algn="ctr">
            <a:solidFill>
              <a:schemeClr val="tx1"/>
            </a:solidFill>
            <a:round/>
            <a:headEnd/>
            <a:tailEnd type="arrow" w="med" len="med"/>
          </a:ln>
        </p:spPr>
      </p:cxnSp>
      <p:cxnSp>
        <p:nvCxnSpPr>
          <p:cNvPr id="7267" name="Straight Arrow Connector 56"/>
          <p:cNvCxnSpPr>
            <a:cxnSpLocks noChangeShapeType="1"/>
            <a:endCxn id="13" idx="0"/>
          </p:cNvCxnSpPr>
          <p:nvPr/>
        </p:nvCxnSpPr>
        <p:spPr bwMode="auto">
          <a:xfrm>
            <a:off x="4714875" y="1643063"/>
            <a:ext cx="2071688" cy="357187"/>
          </a:xfrm>
          <a:prstGeom prst="straightConnector1">
            <a:avLst/>
          </a:prstGeom>
          <a:noFill/>
          <a:ln w="9525" algn="ctr">
            <a:solidFill>
              <a:schemeClr val="tx1"/>
            </a:solidFill>
            <a:round/>
            <a:headEnd/>
            <a:tailEnd type="arrow" w="med" len="med"/>
          </a:ln>
        </p:spPr>
      </p:cxnSp>
      <p:cxnSp>
        <p:nvCxnSpPr>
          <p:cNvPr id="7268" name="Straight Arrow Connector 59"/>
          <p:cNvCxnSpPr>
            <a:cxnSpLocks noChangeShapeType="1"/>
          </p:cNvCxnSpPr>
          <p:nvPr/>
        </p:nvCxnSpPr>
        <p:spPr bwMode="auto">
          <a:xfrm rot="5400000">
            <a:off x="5643562" y="3214688"/>
            <a:ext cx="1001713" cy="1588"/>
          </a:xfrm>
          <a:prstGeom prst="straightConnector1">
            <a:avLst/>
          </a:prstGeom>
          <a:noFill/>
          <a:ln w="9525" algn="ctr">
            <a:solidFill>
              <a:schemeClr val="tx1"/>
            </a:solidFill>
            <a:round/>
            <a:headEnd/>
            <a:tailEnd type="arrow" w="med" len="med"/>
          </a:ln>
        </p:spPr>
      </p:cxnSp>
      <p:cxnSp>
        <p:nvCxnSpPr>
          <p:cNvPr id="7269" name="Straight Arrow Connector 61"/>
          <p:cNvCxnSpPr>
            <a:cxnSpLocks noChangeShapeType="1"/>
            <a:endCxn id="12" idx="1"/>
          </p:cNvCxnSpPr>
          <p:nvPr/>
        </p:nvCxnSpPr>
        <p:spPr bwMode="auto">
          <a:xfrm>
            <a:off x="3071813" y="1214438"/>
            <a:ext cx="714375" cy="68262"/>
          </a:xfrm>
          <a:prstGeom prst="straightConnector1">
            <a:avLst/>
          </a:prstGeom>
          <a:noFill/>
          <a:ln w="9525" algn="ctr">
            <a:solidFill>
              <a:schemeClr val="tx1"/>
            </a:solidFill>
            <a:round/>
            <a:headEnd type="triangle" w="med" len="med"/>
            <a:tailEnd type="triangle" w="med" len="med"/>
          </a:ln>
        </p:spPr>
      </p:cxnSp>
      <p:cxnSp>
        <p:nvCxnSpPr>
          <p:cNvPr id="7270" name="Straight Arrow Connector 64"/>
          <p:cNvCxnSpPr>
            <a:cxnSpLocks noChangeShapeType="1"/>
          </p:cNvCxnSpPr>
          <p:nvPr/>
        </p:nvCxnSpPr>
        <p:spPr bwMode="auto">
          <a:xfrm>
            <a:off x="3286125" y="1285875"/>
            <a:ext cx="914400" cy="914400"/>
          </a:xfrm>
          <a:prstGeom prst="straightConnector1">
            <a:avLst/>
          </a:prstGeom>
          <a:noFill/>
          <a:ln w="9525" algn="ctr">
            <a:noFill/>
            <a:round/>
            <a:headEnd type="arrow" w="med" len="med"/>
            <a:tailEnd type="arrow" w="med" len="med"/>
          </a:ln>
        </p:spPr>
      </p:cxnSp>
      <p:cxnSp>
        <p:nvCxnSpPr>
          <p:cNvPr id="7271" name="Straight Arrow Connector 66"/>
          <p:cNvCxnSpPr>
            <a:cxnSpLocks noChangeShapeType="1"/>
          </p:cNvCxnSpPr>
          <p:nvPr/>
        </p:nvCxnSpPr>
        <p:spPr bwMode="auto">
          <a:xfrm>
            <a:off x="3429000" y="1214438"/>
            <a:ext cx="914400" cy="914400"/>
          </a:xfrm>
          <a:prstGeom prst="straightConnector1">
            <a:avLst/>
          </a:prstGeom>
          <a:noFill/>
          <a:ln w="9525" algn="ctr">
            <a:noFill/>
            <a:round/>
            <a:headEnd type="arrow" w="med" len="med"/>
            <a:tailEnd type="arrow" w="med" len="med"/>
          </a:ln>
        </p:spPr>
      </p:cxn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smtClean="0"/>
              <a:t>CPSC 502, Lecture 6</a:t>
            </a:r>
            <a:endParaRPr lang="en-US"/>
          </a:p>
        </p:txBody>
      </p:sp>
      <p:sp>
        <p:nvSpPr>
          <p:cNvPr id="9" name="Slide Number Placeholder 5"/>
          <p:cNvSpPr>
            <a:spLocks noGrp="1"/>
          </p:cNvSpPr>
          <p:nvPr>
            <p:ph type="sldNum" sz="quarter" idx="12"/>
          </p:nvPr>
        </p:nvSpPr>
        <p:spPr/>
        <p:txBody>
          <a:bodyPr/>
          <a:lstStyle/>
          <a:p>
            <a:pPr>
              <a:defRPr/>
            </a:pPr>
            <a:r>
              <a:rPr lang="en-US"/>
              <a:t>Slide </a:t>
            </a:r>
            <a:fld id="{FECE20AF-393C-44DA-95B0-4BCE6A50940B}" type="slidenum">
              <a:rPr lang="en-US"/>
              <a:pPr>
                <a:defRPr/>
              </a:pPr>
              <a:t>62</a:t>
            </a:fld>
            <a:endParaRPr lang="en-US"/>
          </a:p>
        </p:txBody>
      </p:sp>
      <p:sp>
        <p:nvSpPr>
          <p:cNvPr id="1063" name="Rectangle 2"/>
          <p:cNvSpPr>
            <a:spLocks noGrp="1" noChangeArrowheads="1"/>
          </p:cNvSpPr>
          <p:nvPr>
            <p:ph type="title"/>
          </p:nvPr>
        </p:nvSpPr>
        <p:spPr/>
        <p:txBody>
          <a:bodyPr/>
          <a:lstStyle/>
          <a:p>
            <a:pPr eaLnBrk="1" hangingPunct="1"/>
            <a:r>
              <a:rPr lang="en-US" smtClean="0"/>
              <a:t>Logics as a R&amp;R system</a:t>
            </a:r>
          </a:p>
        </p:txBody>
      </p:sp>
      <p:sp>
        <p:nvSpPr>
          <p:cNvPr id="515078" name="Rectangle 6"/>
          <p:cNvSpPr>
            <a:spLocks noChangeArrowheads="1"/>
          </p:cNvSpPr>
          <p:nvPr/>
        </p:nvSpPr>
        <p:spPr bwMode="auto">
          <a:xfrm>
            <a:off x="285750" y="1500188"/>
            <a:ext cx="8429625" cy="3429000"/>
          </a:xfrm>
          <a:prstGeom prst="rect">
            <a:avLst/>
          </a:prstGeom>
          <a:noFill/>
          <a:ln w="9525">
            <a:noFill/>
            <a:miter lim="800000"/>
            <a:headEnd/>
            <a:tailEnd/>
          </a:ln>
        </p:spPr>
        <p:txBody>
          <a:bodyPr/>
          <a:lstStyle/>
          <a:p>
            <a:pPr marL="342900" indent="-342900">
              <a:spcBef>
                <a:spcPct val="20000"/>
              </a:spcBef>
              <a:buFont typeface="Arial" charset="0"/>
              <a:buChar char="•"/>
            </a:pPr>
            <a:r>
              <a:rPr lang="en-US" b="1">
                <a:latin typeface="Arial Unicode MS" pitchFamily="34" charset="-128"/>
              </a:rPr>
              <a:t>formalize a domain</a:t>
            </a:r>
          </a:p>
          <a:p>
            <a:pPr marL="342900" indent="-342900">
              <a:spcBef>
                <a:spcPct val="20000"/>
              </a:spcBef>
              <a:buFont typeface="Arial" charset="0"/>
              <a:buChar char="•"/>
            </a:pPr>
            <a:endParaRPr lang="en-US" b="1">
              <a:latin typeface="Arial Unicode MS" pitchFamily="34" charset="-128"/>
            </a:endParaRPr>
          </a:p>
          <a:p>
            <a:pPr marL="342900" indent="-342900">
              <a:spcBef>
                <a:spcPct val="20000"/>
              </a:spcBef>
              <a:buFont typeface="Arial" charset="0"/>
              <a:buChar char="•"/>
            </a:pPr>
            <a:endParaRPr lang="en-US" b="1">
              <a:latin typeface="Arial Unicode MS" pitchFamily="34" charset="-128"/>
            </a:endParaRPr>
          </a:p>
          <a:p>
            <a:pPr marL="342900" indent="-342900">
              <a:spcBef>
                <a:spcPct val="20000"/>
              </a:spcBef>
              <a:buFont typeface="Arial" charset="0"/>
              <a:buChar char="•"/>
            </a:pPr>
            <a:endParaRPr lang="en-US" b="1">
              <a:latin typeface="Arial Unicode MS" pitchFamily="34" charset="-128"/>
            </a:endParaRPr>
          </a:p>
          <a:p>
            <a:pPr marL="342900" indent="-342900">
              <a:spcBef>
                <a:spcPct val="20000"/>
              </a:spcBef>
              <a:buFont typeface="Arial" charset="0"/>
              <a:buChar char="•"/>
            </a:pPr>
            <a:endParaRPr lang="en-US" b="1">
              <a:latin typeface="Arial Unicode MS" pitchFamily="34" charset="-128"/>
            </a:endParaRPr>
          </a:p>
          <a:p>
            <a:pPr marL="342900" indent="-342900">
              <a:spcBef>
                <a:spcPct val="20000"/>
              </a:spcBef>
              <a:buFont typeface="Arial" charset="0"/>
              <a:buChar char="•"/>
            </a:pPr>
            <a:r>
              <a:rPr lang="en-US" b="1">
                <a:latin typeface="Arial Unicode MS" pitchFamily="34" charset="-128"/>
              </a:rPr>
              <a:t>reason about it</a:t>
            </a:r>
            <a:r>
              <a:rPr lang="en-US">
                <a:latin typeface="Arial Unicode MS" pitchFamily="34" charset="-128"/>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5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7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6</a:t>
            </a:r>
            <a:endParaRPr lang="en-US"/>
          </a:p>
        </p:txBody>
      </p:sp>
      <p:sp>
        <p:nvSpPr>
          <p:cNvPr id="6" name="Slide Number Placeholder 5"/>
          <p:cNvSpPr>
            <a:spLocks noGrp="1"/>
          </p:cNvSpPr>
          <p:nvPr>
            <p:ph type="sldNum" sz="quarter" idx="12"/>
          </p:nvPr>
        </p:nvSpPr>
        <p:spPr/>
        <p:txBody>
          <a:bodyPr/>
          <a:lstStyle/>
          <a:p>
            <a:pPr>
              <a:defRPr/>
            </a:pPr>
            <a:r>
              <a:rPr lang="en-US"/>
              <a:t>Slide </a:t>
            </a:r>
            <a:fld id="{634BECC1-5B38-457B-A97B-DDCD604F0419}" type="slidenum">
              <a:rPr lang="en-US"/>
              <a:pPr>
                <a:defRPr/>
              </a:pPr>
              <a:t>63</a:t>
            </a:fld>
            <a:endParaRPr lang="en-US"/>
          </a:p>
        </p:txBody>
      </p:sp>
      <p:sp>
        <p:nvSpPr>
          <p:cNvPr id="3098" name="Rectangle 2"/>
          <p:cNvSpPr>
            <a:spLocks noGrp="1" noChangeArrowheads="1"/>
          </p:cNvSpPr>
          <p:nvPr>
            <p:ph type="title"/>
          </p:nvPr>
        </p:nvSpPr>
        <p:spPr>
          <a:xfrm>
            <a:off x="0" y="285750"/>
            <a:ext cx="9144000" cy="685800"/>
          </a:xfrm>
        </p:spPr>
        <p:txBody>
          <a:bodyPr/>
          <a:lstStyle/>
          <a:p>
            <a:pPr eaLnBrk="1" hangingPunct="1"/>
            <a:r>
              <a:rPr lang="en-US" smtClean="0"/>
              <a:t>Propositional (Definite Clauses) Logic: Syntax</a:t>
            </a:r>
          </a:p>
        </p:txBody>
      </p:sp>
      <p:sp>
        <p:nvSpPr>
          <p:cNvPr id="517123" name="Rectangle 3"/>
          <p:cNvSpPr>
            <a:spLocks noGrp="1" noChangeArrowheads="1"/>
          </p:cNvSpPr>
          <p:nvPr>
            <p:ph type="body" idx="1"/>
          </p:nvPr>
        </p:nvSpPr>
        <p:spPr>
          <a:xfrm>
            <a:off x="0" y="1357313"/>
            <a:ext cx="9144000" cy="2786062"/>
          </a:xfrm>
          <a:solidFill>
            <a:schemeClr val="bg1"/>
          </a:solidFill>
        </p:spPr>
        <p:txBody>
          <a:bodyPr/>
          <a:lstStyle/>
          <a:p>
            <a:pPr eaLnBrk="1" hangingPunct="1">
              <a:lnSpc>
                <a:spcPct val="95000"/>
              </a:lnSpc>
            </a:pPr>
            <a:r>
              <a:rPr lang="en-US" smtClean="0"/>
              <a:t>We start from a restricted form of  Prop. Logic: </a:t>
            </a:r>
          </a:p>
          <a:p>
            <a:pPr eaLnBrk="1" hangingPunct="1">
              <a:lnSpc>
                <a:spcPct val="95000"/>
              </a:lnSpc>
            </a:pPr>
            <a:endParaRPr lang="en-US" smtClean="0"/>
          </a:p>
          <a:p>
            <a:pPr eaLnBrk="1" hangingPunct="1">
              <a:lnSpc>
                <a:spcPct val="95000"/>
              </a:lnSpc>
            </a:pPr>
            <a:r>
              <a:rPr lang="en-US" sz="2400" smtClean="0"/>
              <a:t>Only two kinds of statements</a:t>
            </a:r>
          </a:p>
          <a:p>
            <a:pPr lvl="1" eaLnBrk="1" hangingPunct="1">
              <a:lnSpc>
                <a:spcPct val="80000"/>
              </a:lnSpc>
            </a:pPr>
            <a:r>
              <a:rPr lang="en-US" smtClean="0"/>
              <a:t>that a proposition is true</a:t>
            </a:r>
          </a:p>
          <a:p>
            <a:pPr lvl="1" eaLnBrk="1" hangingPunct="1">
              <a:lnSpc>
                <a:spcPct val="80000"/>
              </a:lnSpc>
            </a:pPr>
            <a:r>
              <a:rPr lang="en-US" smtClean="0"/>
              <a:t>that a proposition is true if one or more other propositions are true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71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712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712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7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t>CPSC 502, Lecture 6</a:t>
            </a:r>
            <a:endParaRPr lang="en-US"/>
          </a:p>
        </p:txBody>
      </p:sp>
      <p:sp>
        <p:nvSpPr>
          <p:cNvPr id="8" name="Slide Number Placeholder 5"/>
          <p:cNvSpPr>
            <a:spLocks noGrp="1"/>
          </p:cNvSpPr>
          <p:nvPr>
            <p:ph type="sldNum" sz="quarter" idx="12"/>
          </p:nvPr>
        </p:nvSpPr>
        <p:spPr/>
        <p:txBody>
          <a:bodyPr/>
          <a:lstStyle/>
          <a:p>
            <a:pPr>
              <a:defRPr/>
            </a:pPr>
            <a:r>
              <a:rPr lang="en-US"/>
              <a:t>Slide </a:t>
            </a:r>
            <a:fld id="{88DF470A-8FBF-4CB5-8608-9726FACC85A8}" type="slidenum">
              <a:rPr lang="en-US"/>
              <a:pPr>
                <a:defRPr/>
              </a:pPr>
              <a:t>64</a:t>
            </a:fld>
            <a:endParaRPr lang="en-US"/>
          </a:p>
        </p:txBody>
      </p:sp>
      <p:sp>
        <p:nvSpPr>
          <p:cNvPr id="16414" name="Rectangle 2"/>
          <p:cNvSpPr>
            <a:spLocks noGrp="1" noChangeArrowheads="1"/>
          </p:cNvSpPr>
          <p:nvPr>
            <p:ph type="title"/>
          </p:nvPr>
        </p:nvSpPr>
        <p:spPr/>
        <p:txBody>
          <a:bodyPr/>
          <a:lstStyle/>
          <a:p>
            <a:pPr eaLnBrk="1" hangingPunct="1"/>
            <a:r>
              <a:rPr lang="en-US" smtClean="0"/>
              <a:t>Bottom-up proof procedure: Example</a:t>
            </a:r>
          </a:p>
        </p:txBody>
      </p:sp>
      <p:sp>
        <p:nvSpPr>
          <p:cNvPr id="16415" name="Rectangle 3"/>
          <p:cNvSpPr>
            <a:spLocks noGrp="1" noChangeArrowheads="1"/>
          </p:cNvSpPr>
          <p:nvPr>
            <p:ph type="body" idx="1"/>
          </p:nvPr>
        </p:nvSpPr>
        <p:spPr>
          <a:xfrm>
            <a:off x="179388" y="1125538"/>
            <a:ext cx="8458200" cy="3865562"/>
          </a:xfrm>
        </p:spPr>
        <p:txBody>
          <a:bodyPr/>
          <a:lstStyle/>
          <a:p>
            <a:pPr eaLnBrk="1" hangingPunct="1">
              <a:lnSpc>
                <a:spcPct val="80000"/>
              </a:lnSpc>
            </a:pPr>
            <a:r>
              <a:rPr lang="en-US" sz="3200" i="1" smtClean="0"/>
              <a:t>z </a:t>
            </a:r>
            <a:r>
              <a:rPr lang="en-US" sz="3200" i="1" smtClean="0">
                <a:ea typeface="Arial Unicode MS" pitchFamily="34" charset="-128"/>
                <a:cs typeface="Arial Unicode MS" pitchFamily="34" charset="-128"/>
              </a:rPr>
              <a:t>←</a:t>
            </a:r>
            <a:r>
              <a:rPr lang="en-US" sz="3200" i="1" smtClean="0"/>
              <a:t> f </a:t>
            </a:r>
            <a:r>
              <a:rPr lang="en-US" sz="3200" i="1" smtClean="0">
                <a:ea typeface="Arial Unicode MS" pitchFamily="34" charset="-128"/>
                <a:cs typeface="Arial Unicode MS" pitchFamily="34" charset="-128"/>
              </a:rPr>
              <a:t>∧</a:t>
            </a:r>
            <a:r>
              <a:rPr lang="en-US" sz="3200" i="1" smtClean="0"/>
              <a:t> e</a:t>
            </a:r>
          </a:p>
          <a:p>
            <a:pPr eaLnBrk="1" hangingPunct="1"/>
            <a:r>
              <a:rPr lang="en-US" sz="3200" i="1" smtClean="0"/>
              <a:t>q </a:t>
            </a:r>
            <a:r>
              <a:rPr lang="en-US" sz="3200" i="1" smtClean="0">
                <a:ea typeface="Arial Unicode MS" pitchFamily="34" charset="-128"/>
                <a:cs typeface="Arial Unicode MS" pitchFamily="34" charset="-128"/>
              </a:rPr>
              <a:t>←</a:t>
            </a:r>
            <a:r>
              <a:rPr lang="en-US" sz="3200" i="1" smtClean="0"/>
              <a:t> f </a:t>
            </a:r>
            <a:r>
              <a:rPr lang="en-US" sz="3200" i="1" smtClean="0">
                <a:ea typeface="Arial Unicode MS" pitchFamily="34" charset="-128"/>
                <a:cs typeface="Arial Unicode MS" pitchFamily="34" charset="-128"/>
              </a:rPr>
              <a:t>∧</a:t>
            </a:r>
            <a:r>
              <a:rPr lang="en-US" sz="3200" i="1" smtClean="0"/>
              <a:t> g </a:t>
            </a:r>
            <a:r>
              <a:rPr lang="en-US" sz="3200" i="1" smtClean="0">
                <a:ea typeface="Arial Unicode MS" pitchFamily="34" charset="-128"/>
                <a:cs typeface="Arial Unicode MS" pitchFamily="34" charset="-128"/>
              </a:rPr>
              <a:t>∧</a:t>
            </a:r>
            <a:r>
              <a:rPr lang="en-US" sz="3200" i="1" smtClean="0"/>
              <a:t> z</a:t>
            </a:r>
          </a:p>
          <a:p>
            <a:pPr eaLnBrk="1" hangingPunct="1"/>
            <a:r>
              <a:rPr lang="en-US" sz="3200" i="1" smtClean="0"/>
              <a:t>e </a:t>
            </a:r>
            <a:r>
              <a:rPr lang="en-US" sz="3200" i="1" smtClean="0">
                <a:ea typeface="Arial Unicode MS" pitchFamily="34" charset="-128"/>
                <a:cs typeface="Arial Unicode MS" pitchFamily="34" charset="-128"/>
              </a:rPr>
              <a:t>←</a:t>
            </a:r>
            <a:r>
              <a:rPr lang="en-US" sz="3200" i="1" smtClean="0"/>
              <a:t> a </a:t>
            </a:r>
            <a:r>
              <a:rPr lang="en-US" sz="3200" i="1" smtClean="0">
                <a:ea typeface="Arial Unicode MS" pitchFamily="34" charset="-128"/>
                <a:cs typeface="Arial Unicode MS" pitchFamily="34" charset="-128"/>
              </a:rPr>
              <a:t>∧</a:t>
            </a:r>
            <a:r>
              <a:rPr lang="en-US" sz="3200" i="1" smtClean="0"/>
              <a:t> b</a:t>
            </a:r>
          </a:p>
          <a:p>
            <a:pPr eaLnBrk="1" hangingPunct="1">
              <a:lnSpc>
                <a:spcPct val="80000"/>
              </a:lnSpc>
            </a:pPr>
            <a:r>
              <a:rPr lang="en-US" sz="3200" i="1" smtClean="0"/>
              <a:t>a</a:t>
            </a:r>
          </a:p>
          <a:p>
            <a:pPr eaLnBrk="1" hangingPunct="1">
              <a:lnSpc>
                <a:spcPct val="80000"/>
              </a:lnSpc>
            </a:pPr>
            <a:r>
              <a:rPr lang="en-US" sz="3200" i="1" smtClean="0"/>
              <a:t>b</a:t>
            </a:r>
          </a:p>
          <a:p>
            <a:pPr eaLnBrk="1" hangingPunct="1">
              <a:lnSpc>
                <a:spcPct val="80000"/>
              </a:lnSpc>
            </a:pPr>
            <a:r>
              <a:rPr lang="en-US" sz="3200" i="1" smtClean="0"/>
              <a:t>r</a:t>
            </a:r>
          </a:p>
          <a:p>
            <a:pPr eaLnBrk="1" hangingPunct="1">
              <a:lnSpc>
                <a:spcPct val="80000"/>
              </a:lnSpc>
            </a:pPr>
            <a:r>
              <a:rPr lang="en-US" sz="3200" i="1" smtClean="0"/>
              <a:t>f</a:t>
            </a:r>
          </a:p>
          <a:p>
            <a:pPr eaLnBrk="1" hangingPunct="1">
              <a:lnSpc>
                <a:spcPct val="80000"/>
              </a:lnSpc>
            </a:pPr>
            <a:endParaRPr lang="en-US" sz="1800" i="1" smtClean="0"/>
          </a:p>
        </p:txBody>
      </p:sp>
      <p:sp>
        <p:nvSpPr>
          <p:cNvPr id="16416" name="Rectangle 4"/>
          <p:cNvSpPr>
            <a:spLocks noChangeArrowheads="1"/>
          </p:cNvSpPr>
          <p:nvPr/>
        </p:nvSpPr>
        <p:spPr bwMode="auto">
          <a:xfrm>
            <a:off x="2700338" y="5157788"/>
            <a:ext cx="2879725" cy="719137"/>
          </a:xfrm>
          <a:prstGeom prst="rect">
            <a:avLst/>
          </a:prstGeom>
          <a:noFill/>
          <a:ln w="9525">
            <a:noFill/>
            <a:miter lim="800000"/>
            <a:headEnd/>
            <a:tailEnd/>
          </a:ln>
        </p:spPr>
        <p:txBody>
          <a:bodyPr/>
          <a:lstStyle/>
          <a:p>
            <a:pPr marL="342900" indent="-342900">
              <a:spcBef>
                <a:spcPct val="20000"/>
              </a:spcBef>
            </a:pPr>
            <a:r>
              <a:rPr lang="en-US" sz="3200" i="1">
                <a:latin typeface="Arial Unicode MS" pitchFamily="34" charset="-128"/>
              </a:rPr>
              <a:t>r?  q? z?</a:t>
            </a:r>
          </a:p>
          <a:p>
            <a:pPr marL="342900" indent="-342900">
              <a:spcBef>
                <a:spcPct val="20000"/>
              </a:spcBef>
            </a:pPr>
            <a:endParaRPr lang="en-US" sz="1800" i="1">
              <a:latin typeface="Arial Unicode MS" pitchFamily="34" charset="-128"/>
            </a:endParaRPr>
          </a:p>
        </p:txBody>
      </p:sp>
      <p:sp>
        <p:nvSpPr>
          <p:cNvPr id="543749" name="Rectangle 5"/>
          <p:cNvSpPr>
            <a:spLocks noChangeArrowheads="1"/>
          </p:cNvSpPr>
          <p:nvPr/>
        </p:nvSpPr>
        <p:spPr bwMode="auto">
          <a:xfrm>
            <a:off x="2500313" y="2349500"/>
            <a:ext cx="6643687" cy="2786063"/>
          </a:xfrm>
          <a:prstGeom prst="rect">
            <a:avLst/>
          </a:prstGeom>
          <a:noFill/>
          <a:ln w="9525">
            <a:solidFill>
              <a:schemeClr val="accent2"/>
            </a:solidFill>
            <a:miter lim="800000"/>
            <a:headEnd/>
            <a:tailEnd/>
          </a:ln>
        </p:spPr>
        <p:txBody>
          <a:bodyPr/>
          <a:lstStyle/>
          <a:p>
            <a:pPr marL="342900" indent="-342900">
              <a:lnSpc>
                <a:spcPct val="80000"/>
              </a:lnSpc>
              <a:spcBef>
                <a:spcPct val="20000"/>
              </a:spcBef>
            </a:pPr>
            <a:r>
              <a:rPr lang="en-US" sz="2400" i="1">
                <a:latin typeface="Arial Unicode MS" pitchFamily="34" charset="-128"/>
              </a:rPr>
              <a:t>C </a:t>
            </a:r>
            <a:r>
              <a:rPr lang="en-US" sz="2400">
                <a:latin typeface="Arial Unicode MS" pitchFamily="34" charset="-128"/>
              </a:rPr>
              <a:t>:={};</a:t>
            </a:r>
          </a:p>
          <a:p>
            <a:pPr marL="342900" indent="-342900">
              <a:lnSpc>
                <a:spcPct val="80000"/>
              </a:lnSpc>
              <a:spcBef>
                <a:spcPct val="20000"/>
              </a:spcBef>
            </a:pPr>
            <a:r>
              <a:rPr lang="en-US" sz="2400" b="1">
                <a:latin typeface="Arial Unicode MS" pitchFamily="34" charset="-128"/>
              </a:rPr>
              <a:t>repeat</a:t>
            </a:r>
            <a:endParaRPr lang="en-US" sz="2400">
              <a:latin typeface="Arial Unicode MS" pitchFamily="34" charset="-128"/>
            </a:endParaRPr>
          </a:p>
          <a:p>
            <a:pPr marL="342900" indent="-342900">
              <a:lnSpc>
                <a:spcPct val="80000"/>
              </a:lnSpc>
              <a:spcBef>
                <a:spcPct val="20000"/>
              </a:spcBef>
            </a:pPr>
            <a:r>
              <a:rPr lang="en-US" sz="2400">
                <a:latin typeface="Arial Unicode MS" pitchFamily="34" charset="-128"/>
              </a:rPr>
              <a:t>	</a:t>
            </a:r>
            <a:r>
              <a:rPr lang="en-US" sz="2400" b="1">
                <a:latin typeface="Arial Unicode MS" pitchFamily="34" charset="-128"/>
              </a:rPr>
              <a:t>select </a:t>
            </a:r>
            <a:r>
              <a:rPr lang="en-US" sz="2400">
                <a:latin typeface="Arial Unicode MS" pitchFamily="34" charset="-128"/>
              </a:rPr>
              <a:t>clause “</a:t>
            </a:r>
            <a:r>
              <a:rPr lang="en-US" sz="2400" i="1">
                <a:latin typeface="Arial Unicode MS" pitchFamily="34" charset="-128"/>
              </a:rPr>
              <a:t>h </a:t>
            </a:r>
            <a:r>
              <a:rPr lang="en-US" sz="2400" i="1">
                <a:latin typeface="Arial Unicode MS" pitchFamily="34" charset="-128"/>
                <a:ea typeface="Arial Unicode MS" pitchFamily="34" charset="-128"/>
                <a:cs typeface="Arial Unicode MS" pitchFamily="34" charset="-128"/>
              </a:rPr>
              <a:t>←</a:t>
            </a:r>
            <a:r>
              <a:rPr lang="en-US" sz="2400" i="1">
                <a:latin typeface="Arial Unicode MS" pitchFamily="34" charset="-128"/>
              </a:rPr>
              <a:t> b</a:t>
            </a:r>
            <a:r>
              <a:rPr lang="en-US" sz="2400" i="1" baseline="-25000">
                <a:latin typeface="Arial Unicode MS" pitchFamily="34" charset="-128"/>
              </a:rPr>
              <a:t>1</a:t>
            </a:r>
            <a:r>
              <a:rPr lang="en-US" sz="2400" i="1">
                <a:latin typeface="Arial Unicode MS" pitchFamily="34" charset="-128"/>
              </a:rPr>
              <a:t> </a:t>
            </a:r>
            <a:r>
              <a:rPr lang="en-US" sz="2400" i="1">
                <a:latin typeface="Arial Unicode MS" pitchFamily="34" charset="-128"/>
                <a:ea typeface="Arial Unicode MS" pitchFamily="34" charset="-128"/>
                <a:cs typeface="Arial Unicode MS" pitchFamily="34" charset="-128"/>
              </a:rPr>
              <a:t>∧</a:t>
            </a:r>
            <a:r>
              <a:rPr lang="en-US" sz="2400" i="1">
                <a:latin typeface="Arial Unicode MS" pitchFamily="34" charset="-128"/>
              </a:rPr>
              <a:t> … </a:t>
            </a:r>
            <a:r>
              <a:rPr lang="en-US" sz="2400" i="1">
                <a:latin typeface="Arial Unicode MS" pitchFamily="34" charset="-128"/>
                <a:ea typeface="Arial Unicode MS" pitchFamily="34" charset="-128"/>
                <a:cs typeface="Arial Unicode MS" pitchFamily="34" charset="-128"/>
              </a:rPr>
              <a:t>∧</a:t>
            </a:r>
            <a:r>
              <a:rPr lang="en-US" sz="2400" i="1">
                <a:latin typeface="Arial Unicode MS" pitchFamily="34" charset="-128"/>
              </a:rPr>
              <a:t> b</a:t>
            </a:r>
            <a:r>
              <a:rPr lang="en-US" sz="2400" i="1" baseline="-25000">
                <a:latin typeface="Arial Unicode MS" pitchFamily="34" charset="-128"/>
              </a:rPr>
              <a:t>m</a:t>
            </a:r>
            <a:r>
              <a:rPr lang="en-US" sz="2400">
                <a:latin typeface="Arial Unicode MS" pitchFamily="34" charset="-128"/>
              </a:rPr>
              <a:t>” in </a:t>
            </a:r>
            <a:r>
              <a:rPr lang="en-US" sz="2400" i="1">
                <a:latin typeface="Arial Unicode MS" pitchFamily="34" charset="-128"/>
              </a:rPr>
              <a:t>KB</a:t>
            </a:r>
            <a:r>
              <a:rPr lang="en-US" sz="2400">
                <a:latin typeface="Arial Unicode MS" pitchFamily="34" charset="-128"/>
              </a:rPr>
              <a:t> such 		      that </a:t>
            </a:r>
            <a:r>
              <a:rPr lang="en-US" sz="2400" i="1">
                <a:latin typeface="Arial Unicode MS" pitchFamily="34" charset="-128"/>
              </a:rPr>
              <a:t>b</a:t>
            </a:r>
            <a:r>
              <a:rPr lang="en-US" sz="2400" i="1" baseline="-25000">
                <a:latin typeface="Arial Unicode MS" pitchFamily="34" charset="-128"/>
              </a:rPr>
              <a:t>i</a:t>
            </a:r>
            <a:r>
              <a:rPr lang="en-US" sz="2400">
                <a:latin typeface="Arial Unicode MS" pitchFamily="34" charset="-128"/>
              </a:rPr>
              <a:t> </a:t>
            </a:r>
            <a:r>
              <a:rPr lang="en-US" sz="2400" b="1">
                <a:latin typeface="Arial Unicode MS" pitchFamily="34" charset="-128"/>
                <a:ea typeface="Arial Unicode MS" pitchFamily="34" charset="-128"/>
                <a:cs typeface="Arial Unicode MS" pitchFamily="34" charset="-128"/>
              </a:rPr>
              <a:t>∈</a:t>
            </a:r>
            <a:r>
              <a:rPr lang="en-US" sz="2400">
                <a:latin typeface="Arial Unicode MS" pitchFamily="34" charset="-128"/>
              </a:rPr>
              <a:t> </a:t>
            </a:r>
            <a:r>
              <a:rPr lang="en-US" sz="2400" i="1">
                <a:latin typeface="Arial Unicode MS" pitchFamily="34" charset="-128"/>
              </a:rPr>
              <a:t>C</a:t>
            </a:r>
            <a:r>
              <a:rPr lang="en-US" sz="2400">
                <a:latin typeface="Arial Unicode MS" pitchFamily="34" charset="-128"/>
              </a:rPr>
              <a:t> for all </a:t>
            </a:r>
            <a:r>
              <a:rPr lang="en-US" sz="2400" i="1">
                <a:latin typeface="Arial Unicode MS" pitchFamily="34" charset="-128"/>
              </a:rPr>
              <a:t>i</a:t>
            </a:r>
            <a:r>
              <a:rPr lang="en-US" sz="2400">
                <a:latin typeface="Arial Unicode MS" pitchFamily="34" charset="-128"/>
              </a:rPr>
              <a:t>, and </a:t>
            </a:r>
            <a:r>
              <a:rPr lang="en-US" sz="2400" i="1">
                <a:latin typeface="Arial Unicode MS" pitchFamily="34" charset="-128"/>
              </a:rPr>
              <a:t>h </a:t>
            </a:r>
            <a:r>
              <a:rPr lang="en-US" sz="2400" b="1">
                <a:latin typeface="Arial Unicode MS" pitchFamily="34" charset="-128"/>
                <a:ea typeface="Arial Unicode MS" pitchFamily="34" charset="-128"/>
                <a:cs typeface="Arial Unicode MS" pitchFamily="34" charset="-128"/>
              </a:rPr>
              <a:t>∉</a:t>
            </a:r>
            <a:r>
              <a:rPr lang="en-US" sz="2400">
                <a:latin typeface="Arial Unicode MS" pitchFamily="34" charset="-128"/>
              </a:rPr>
              <a:t> </a:t>
            </a:r>
            <a:r>
              <a:rPr lang="en-US" sz="2400" i="1">
                <a:latin typeface="Arial Unicode MS" pitchFamily="34" charset="-128"/>
              </a:rPr>
              <a:t>C</a:t>
            </a:r>
            <a:r>
              <a:rPr lang="en-US" sz="2400">
                <a:latin typeface="Arial Unicode MS" pitchFamily="34" charset="-128"/>
              </a:rPr>
              <a:t>;</a:t>
            </a:r>
          </a:p>
          <a:p>
            <a:pPr marL="342900" indent="-342900">
              <a:lnSpc>
                <a:spcPct val="80000"/>
              </a:lnSpc>
              <a:spcBef>
                <a:spcPct val="20000"/>
              </a:spcBef>
            </a:pPr>
            <a:r>
              <a:rPr lang="en-US" sz="2400">
                <a:latin typeface="Arial Unicode MS" pitchFamily="34" charset="-128"/>
              </a:rPr>
              <a:t>	</a:t>
            </a:r>
            <a:r>
              <a:rPr lang="en-US" sz="2400" i="1">
                <a:latin typeface="Arial Unicode MS" pitchFamily="34" charset="-128"/>
              </a:rPr>
              <a:t>C</a:t>
            </a:r>
            <a:r>
              <a:rPr lang="en-US" sz="2400">
                <a:latin typeface="Arial Unicode MS" pitchFamily="34" charset="-128"/>
              </a:rPr>
              <a:t> := </a:t>
            </a:r>
            <a:r>
              <a:rPr lang="en-US" sz="2400" i="1">
                <a:latin typeface="Arial Unicode MS" pitchFamily="34" charset="-128"/>
              </a:rPr>
              <a:t>C </a:t>
            </a:r>
            <a:r>
              <a:rPr lang="en-US" sz="2400" i="1">
                <a:latin typeface="Arial Unicode MS" pitchFamily="34" charset="-128"/>
                <a:ea typeface="Arial Unicode MS" pitchFamily="34" charset="-128"/>
                <a:cs typeface="Arial Unicode MS" pitchFamily="34" charset="-128"/>
              </a:rPr>
              <a:t>∪</a:t>
            </a:r>
            <a:r>
              <a:rPr lang="en-US" sz="2400">
                <a:latin typeface="Arial Unicode MS" pitchFamily="34" charset="-128"/>
              </a:rPr>
              <a:t> </a:t>
            </a:r>
            <a:r>
              <a:rPr lang="en-US" sz="2400" i="1">
                <a:latin typeface="Arial Unicode MS" pitchFamily="34" charset="-128"/>
              </a:rPr>
              <a:t>{ h }</a:t>
            </a:r>
          </a:p>
          <a:p>
            <a:pPr marL="342900" indent="-342900">
              <a:lnSpc>
                <a:spcPct val="80000"/>
              </a:lnSpc>
              <a:spcBef>
                <a:spcPct val="20000"/>
              </a:spcBef>
            </a:pPr>
            <a:r>
              <a:rPr lang="en-US" sz="2400" b="1">
                <a:latin typeface="Arial Unicode MS" pitchFamily="34" charset="-128"/>
              </a:rPr>
              <a:t>until</a:t>
            </a:r>
            <a:r>
              <a:rPr lang="en-US" sz="2400">
                <a:latin typeface="Arial Unicode MS" pitchFamily="34" charset="-128"/>
              </a:rPr>
              <a:t> no more clauses can be selected.</a:t>
            </a:r>
          </a:p>
          <a:p>
            <a:pPr marL="342900" indent="-342900">
              <a:lnSpc>
                <a:spcPct val="80000"/>
              </a:lnSpc>
              <a:spcBef>
                <a:spcPct val="20000"/>
              </a:spcBef>
            </a:pPr>
            <a:endParaRPr lang="en-US" sz="2400">
              <a:latin typeface="Arial Unicode MS" pitchFamily="34" charset="-128"/>
            </a:endParaRPr>
          </a:p>
          <a:p>
            <a:pPr marL="342900" indent="-342900">
              <a:lnSpc>
                <a:spcPct val="80000"/>
              </a:lnSpc>
              <a:spcBef>
                <a:spcPct val="20000"/>
              </a:spcBef>
            </a:pPr>
            <a:endParaRPr lang="en-US" sz="1400">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374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374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374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374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374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502, Lecture 6</a:t>
            </a:r>
            <a:endParaRPr lang="en-US"/>
          </a:p>
        </p:txBody>
      </p:sp>
      <p:sp>
        <p:nvSpPr>
          <p:cNvPr id="7" name="Slide Number Placeholder 5"/>
          <p:cNvSpPr>
            <a:spLocks noGrp="1"/>
          </p:cNvSpPr>
          <p:nvPr>
            <p:ph type="sldNum" sz="quarter" idx="12"/>
          </p:nvPr>
        </p:nvSpPr>
        <p:spPr/>
        <p:txBody>
          <a:bodyPr/>
          <a:lstStyle/>
          <a:p>
            <a:pPr>
              <a:defRPr/>
            </a:pPr>
            <a:r>
              <a:rPr lang="en-US"/>
              <a:t>Slide </a:t>
            </a:r>
            <a:fld id="{8EEE88A7-36BE-4392-A089-0C85823C132F}" type="slidenum">
              <a:rPr lang="en-US"/>
              <a:pPr>
                <a:defRPr/>
              </a:pPr>
              <a:t>7</a:t>
            </a:fld>
            <a:endParaRPr lang="en-US"/>
          </a:p>
        </p:txBody>
      </p:sp>
      <p:sp>
        <p:nvSpPr>
          <p:cNvPr id="9269" name="Rectangle 2"/>
          <p:cNvSpPr>
            <a:spLocks noGrp="1" noChangeArrowheads="1"/>
          </p:cNvSpPr>
          <p:nvPr>
            <p:ph type="title"/>
          </p:nvPr>
        </p:nvSpPr>
        <p:spPr/>
        <p:txBody>
          <a:bodyPr/>
          <a:lstStyle/>
          <a:p>
            <a:pPr eaLnBrk="1" hangingPunct="1"/>
            <a:r>
              <a:rPr lang="en-US" dirty="0" smtClean="0"/>
              <a:t>Ambitious Plan for today</a:t>
            </a: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6</a:t>
            </a:r>
            <a:endParaRPr lang="en-US"/>
          </a:p>
        </p:txBody>
      </p:sp>
      <p:sp>
        <p:nvSpPr>
          <p:cNvPr id="6" name="Slide Number Placeholder 5"/>
          <p:cNvSpPr>
            <a:spLocks noGrp="1"/>
          </p:cNvSpPr>
          <p:nvPr>
            <p:ph type="sldNum" sz="quarter" idx="12"/>
          </p:nvPr>
        </p:nvSpPr>
        <p:spPr/>
        <p:txBody>
          <a:bodyPr/>
          <a:lstStyle/>
          <a:p>
            <a:pPr>
              <a:defRPr/>
            </a:pPr>
            <a:r>
              <a:rPr lang="en-US"/>
              <a:t>Slide </a:t>
            </a:r>
            <a:fld id="{5929CFD7-EB8F-4D09-A549-D3AF461D38D0}" type="slidenum">
              <a:rPr lang="en-US"/>
              <a:pPr>
                <a:defRPr/>
              </a:pPr>
              <a:t>8</a:t>
            </a:fld>
            <a:endParaRPr lang="en-US"/>
          </a:p>
        </p:txBody>
      </p:sp>
      <p:sp>
        <p:nvSpPr>
          <p:cNvPr id="13319" name="Rectangle 2"/>
          <p:cNvSpPr>
            <a:spLocks noGrp="1" noChangeArrowheads="1"/>
          </p:cNvSpPr>
          <p:nvPr>
            <p:ph type="title"/>
          </p:nvPr>
        </p:nvSpPr>
        <p:spPr/>
        <p:txBody>
          <a:bodyPr/>
          <a:lstStyle/>
          <a:p>
            <a:pPr eaLnBrk="1" hangingPunct="1"/>
            <a:r>
              <a:rPr lang="en-US" dirty="0" smtClean="0"/>
              <a:t> </a:t>
            </a:r>
            <a:r>
              <a:rPr lang="en-US" dirty="0" smtClean="0"/>
              <a:t>Logics in practice</a:t>
            </a:r>
          </a:p>
        </p:txBody>
      </p:sp>
      <p:sp>
        <p:nvSpPr>
          <p:cNvPr id="13320" name="Rectangle 3"/>
          <p:cNvSpPr>
            <a:spLocks noGrp="1" noChangeArrowheads="1"/>
          </p:cNvSpPr>
          <p:nvPr>
            <p:ph type="body" idx="1"/>
          </p:nvPr>
        </p:nvSpPr>
        <p:spPr/>
        <p:txBody>
          <a:bodyPr/>
          <a:lstStyle/>
          <a:p>
            <a:pPr lvl="1" eaLnBrk="1" hangingPunct="1"/>
            <a:r>
              <a:rPr lang="en-US" sz="2800" smtClean="0"/>
              <a:t>Agent is told (perceives) some facts about the world</a:t>
            </a:r>
          </a:p>
          <a:p>
            <a:pPr lvl="1" eaLnBrk="1" hangingPunct="1"/>
            <a:endParaRPr lang="en-US" sz="2800" smtClean="0"/>
          </a:p>
          <a:p>
            <a:pPr lvl="1" eaLnBrk="1" hangingPunct="1"/>
            <a:r>
              <a:rPr lang="en-US" sz="2800" smtClean="0"/>
              <a:t>Agent is told (already knows / learns) how the world works</a:t>
            </a:r>
          </a:p>
          <a:p>
            <a:pPr lvl="1" eaLnBrk="1" hangingPunct="1"/>
            <a:endParaRPr lang="en-US" sz="2800" smtClean="0"/>
          </a:p>
          <a:p>
            <a:pPr lvl="1" eaLnBrk="1" hangingPunct="1"/>
            <a:r>
              <a:rPr lang="en-US" sz="2800" smtClean="0"/>
              <a:t>Agent can answer yes/no questions about whether other facts must be true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6</a:t>
            </a:r>
            <a:endParaRPr lang="en-US"/>
          </a:p>
        </p:txBody>
      </p:sp>
      <p:sp>
        <p:nvSpPr>
          <p:cNvPr id="6" name="Slide Number Placeholder 5"/>
          <p:cNvSpPr>
            <a:spLocks noGrp="1"/>
          </p:cNvSpPr>
          <p:nvPr>
            <p:ph type="sldNum" sz="quarter" idx="12"/>
          </p:nvPr>
        </p:nvSpPr>
        <p:spPr/>
        <p:txBody>
          <a:bodyPr/>
          <a:lstStyle/>
          <a:p>
            <a:pPr>
              <a:defRPr/>
            </a:pPr>
            <a:r>
              <a:rPr lang="en-US"/>
              <a:t>Slide </a:t>
            </a:r>
            <a:fld id="{56266AED-CCE0-4BD3-B1D4-130E933AC00C}" type="slidenum">
              <a:rPr lang="en-US"/>
              <a:pPr>
                <a:defRPr/>
              </a:pPr>
              <a:t>9</a:t>
            </a:fld>
            <a:endParaRPr lang="en-US"/>
          </a:p>
        </p:txBody>
      </p:sp>
      <p:sp>
        <p:nvSpPr>
          <p:cNvPr id="14351" name="Rectangle 2"/>
          <p:cNvSpPr>
            <a:spLocks noGrp="1" noChangeArrowheads="1"/>
          </p:cNvSpPr>
          <p:nvPr>
            <p:ph type="title"/>
          </p:nvPr>
        </p:nvSpPr>
        <p:spPr>
          <a:xfrm>
            <a:off x="0" y="214313"/>
            <a:ext cx="9144000" cy="685800"/>
          </a:xfrm>
        </p:spPr>
        <p:txBody>
          <a:bodyPr/>
          <a:lstStyle/>
          <a:p>
            <a:pPr eaLnBrk="1" hangingPunct="1"/>
            <a:r>
              <a:rPr lang="en-US" smtClean="0"/>
              <a:t>Using Logics to make inferences…</a:t>
            </a:r>
          </a:p>
        </p:txBody>
      </p:sp>
      <p:sp>
        <p:nvSpPr>
          <p:cNvPr id="14352" name="Rectangle 3"/>
          <p:cNvSpPr>
            <a:spLocks noGrp="1" noChangeArrowheads="1"/>
          </p:cNvSpPr>
          <p:nvPr>
            <p:ph type="body" idx="1"/>
          </p:nvPr>
        </p:nvSpPr>
        <p:spPr>
          <a:xfrm>
            <a:off x="304800" y="1219200"/>
            <a:ext cx="8458200" cy="4730750"/>
          </a:xfrm>
        </p:spPr>
        <p:txBody>
          <a:bodyPr/>
          <a:lstStyle/>
          <a:p>
            <a:pPr eaLnBrk="1" hangingPunct="1">
              <a:lnSpc>
                <a:spcPct val="80000"/>
              </a:lnSpc>
              <a:buClr>
                <a:schemeClr val="accent2"/>
              </a:buClr>
              <a:buSzPct val="75000"/>
              <a:buFontTx/>
              <a:buAutoNum type="arabicParenR"/>
            </a:pPr>
            <a:r>
              <a:rPr lang="en-US" dirty="0" smtClean="0"/>
              <a:t>Begin with a </a:t>
            </a:r>
            <a:r>
              <a:rPr lang="en-US" b="1" dirty="0" smtClean="0"/>
              <a:t>task domain</a:t>
            </a:r>
            <a:r>
              <a:rPr lang="en-US" dirty="0" smtClean="0"/>
              <a:t>.</a:t>
            </a:r>
          </a:p>
          <a:p>
            <a:pPr eaLnBrk="1" hangingPunct="1">
              <a:lnSpc>
                <a:spcPct val="80000"/>
              </a:lnSpc>
              <a:buClr>
                <a:schemeClr val="accent2"/>
              </a:buClr>
              <a:buSzPct val="75000"/>
              <a:buFontTx/>
              <a:buAutoNum type="arabicParenR"/>
            </a:pPr>
            <a:endParaRPr lang="en-US" dirty="0" smtClean="0"/>
          </a:p>
          <a:p>
            <a:pPr eaLnBrk="1" hangingPunct="1">
              <a:lnSpc>
                <a:spcPct val="80000"/>
              </a:lnSpc>
              <a:buClr>
                <a:schemeClr val="accent2"/>
              </a:buClr>
              <a:buSzPct val="75000"/>
              <a:buFontTx/>
              <a:buAutoNum type="arabicParenR"/>
            </a:pPr>
            <a:r>
              <a:rPr lang="en-US" dirty="0" smtClean="0"/>
              <a:t>Distinguish those </a:t>
            </a:r>
            <a:r>
              <a:rPr lang="en-US" b="1" dirty="0" smtClean="0"/>
              <a:t>things</a:t>
            </a:r>
            <a:r>
              <a:rPr lang="en-US" dirty="0" smtClean="0"/>
              <a:t> you want to talk about (the ontology).</a:t>
            </a:r>
          </a:p>
          <a:p>
            <a:pPr eaLnBrk="1" hangingPunct="1">
              <a:lnSpc>
                <a:spcPct val="80000"/>
              </a:lnSpc>
              <a:buClr>
                <a:schemeClr val="accent2"/>
              </a:buClr>
              <a:buSzPct val="75000"/>
              <a:buFontTx/>
              <a:buAutoNum type="arabicParenR"/>
            </a:pPr>
            <a:endParaRPr lang="en-US" dirty="0" smtClean="0"/>
          </a:p>
          <a:p>
            <a:pPr eaLnBrk="1" hangingPunct="1">
              <a:lnSpc>
                <a:spcPct val="80000"/>
              </a:lnSpc>
              <a:buClr>
                <a:schemeClr val="accent2"/>
              </a:buClr>
              <a:buSzPct val="75000"/>
              <a:buFontTx/>
              <a:buAutoNum type="arabicParenR"/>
            </a:pPr>
            <a:r>
              <a:rPr lang="en-US" dirty="0" smtClean="0"/>
              <a:t>Choose symbols in the computer to </a:t>
            </a:r>
            <a:r>
              <a:rPr lang="en-US" b="1" dirty="0" smtClean="0"/>
              <a:t>denote propositions </a:t>
            </a:r>
          </a:p>
          <a:p>
            <a:pPr eaLnBrk="1" hangingPunct="1">
              <a:lnSpc>
                <a:spcPct val="80000"/>
              </a:lnSpc>
              <a:buClr>
                <a:schemeClr val="accent2"/>
              </a:buClr>
              <a:buSzPct val="75000"/>
              <a:buFontTx/>
              <a:buAutoNum type="arabicParenR"/>
            </a:pPr>
            <a:endParaRPr lang="en-US" dirty="0" smtClean="0"/>
          </a:p>
          <a:p>
            <a:pPr eaLnBrk="1" hangingPunct="1">
              <a:lnSpc>
                <a:spcPct val="80000"/>
              </a:lnSpc>
              <a:buClr>
                <a:schemeClr val="accent2"/>
              </a:buClr>
              <a:buSzPct val="75000"/>
              <a:buFontTx/>
              <a:buAutoNum type="arabicParenR"/>
            </a:pPr>
            <a:r>
              <a:rPr lang="en-US" dirty="0" smtClean="0"/>
              <a:t>Tell the system </a:t>
            </a:r>
            <a:r>
              <a:rPr lang="en-US" b="1" dirty="0" smtClean="0"/>
              <a:t>knowledge</a:t>
            </a:r>
            <a:r>
              <a:rPr lang="en-US" dirty="0" smtClean="0"/>
              <a:t> about the domain.</a:t>
            </a:r>
          </a:p>
          <a:p>
            <a:pPr eaLnBrk="1" hangingPunct="1">
              <a:lnSpc>
                <a:spcPct val="80000"/>
              </a:lnSpc>
              <a:buClr>
                <a:schemeClr val="accent2"/>
              </a:buClr>
              <a:buSzPct val="75000"/>
              <a:buFontTx/>
              <a:buAutoNum type="arabicParenR"/>
            </a:pPr>
            <a:endParaRPr lang="en-US" dirty="0" smtClean="0"/>
          </a:p>
          <a:p>
            <a:pPr eaLnBrk="1" hangingPunct="1">
              <a:lnSpc>
                <a:spcPct val="80000"/>
              </a:lnSpc>
              <a:buClr>
                <a:schemeClr val="accent2"/>
              </a:buClr>
              <a:buSzPct val="75000"/>
              <a:buFontTx/>
              <a:buAutoNum type="arabicParenR"/>
            </a:pPr>
            <a:r>
              <a:rPr lang="en-US" b="1" dirty="0" smtClean="0"/>
              <a:t>Ask the system </a:t>
            </a:r>
            <a:r>
              <a:rPr lang="en-US" dirty="0" smtClean="0"/>
              <a:t>whether new statements about the domain are true or false.</a:t>
            </a:r>
            <a:endParaRPr lang="en-US" sz="1200" dirty="0"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an-berkeley-nlp-v1">
  <a:themeElements>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n-berkeley-nlp-v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n-berkeley-nlp-v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n-berkeley-nlp-v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n-berkeley-nlp-v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n-berkeley-nlp-v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n-berkeley-nlp-v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n-berkeley-nlp-v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n-berkeley-nlp-v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n-berkeley-nlp-v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n-berkeley-nlp-v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n-berkeley-nlp-v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36308</TotalTime>
  <Words>5010</Words>
  <Application>Microsoft Office PowerPoint</Application>
  <PresentationFormat>On-screen Show (4:3)</PresentationFormat>
  <Paragraphs>1081</Paragraphs>
  <Slides>64</Slides>
  <Notes>61</Notes>
  <HiddenSlides>5</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64</vt:i4>
      </vt:variant>
    </vt:vector>
  </HeadingPairs>
  <TitlesOfParts>
    <vt:vector size="70" baseType="lpstr">
      <vt:lpstr>Default Design</vt:lpstr>
      <vt:lpstr>dan-berkeley-nlp-v1</vt:lpstr>
      <vt:lpstr>1_Default Design</vt:lpstr>
      <vt:lpstr>2_Default Design</vt:lpstr>
      <vt:lpstr>Acrobat Document</vt:lpstr>
      <vt:lpstr>Equation</vt:lpstr>
      <vt:lpstr>Slide 1</vt:lpstr>
      <vt:lpstr>Today Sept 27</vt:lpstr>
      <vt:lpstr>R&amp;Rsys we'll cover in this course </vt:lpstr>
      <vt:lpstr>What you already know for sure about logic...</vt:lpstr>
      <vt:lpstr>Logic: A general framework for representation &amp; reasoning</vt:lpstr>
      <vt:lpstr>Why Logics?</vt:lpstr>
      <vt:lpstr>Ambitious Plan for today</vt:lpstr>
      <vt:lpstr> Logics in practice</vt:lpstr>
      <vt:lpstr>Using Logics to make inferences…</vt:lpstr>
      <vt:lpstr>Propositional Logic</vt:lpstr>
      <vt:lpstr>Propositional logic: Complete Language</vt:lpstr>
      <vt:lpstr>Electrical Environment</vt:lpstr>
      <vt:lpstr>Propositional Definite Clauses Logic</vt:lpstr>
      <vt:lpstr>Propositional Definite Clauses: Syntax</vt:lpstr>
      <vt:lpstr>Propositional Definite Clauses Semantics: Interpretation</vt:lpstr>
      <vt:lpstr>PDC Semantics: Body</vt:lpstr>
      <vt:lpstr>PDC Semantics: definite clause</vt:lpstr>
      <vt:lpstr>PDC Semantics: Knowledge Base</vt:lpstr>
      <vt:lpstr>Models and Satisfiability</vt:lpstr>
      <vt:lpstr>Example: Models</vt:lpstr>
      <vt:lpstr>Logical Consequence</vt:lpstr>
      <vt:lpstr>Example: Logical Consequences</vt:lpstr>
      <vt:lpstr>One simple way to prove that G logically follows from a KB</vt:lpstr>
      <vt:lpstr>Soundness and Completeness</vt:lpstr>
      <vt:lpstr>Bottom-up Ground Proof Procedure</vt:lpstr>
      <vt:lpstr>Bottom-up proof procedure</vt:lpstr>
      <vt:lpstr>Bottom-up proof procedure: Example</vt:lpstr>
      <vt:lpstr>Top-down Ground Proof Procedure</vt:lpstr>
      <vt:lpstr>Top-down Proof Procedure: Basic elements</vt:lpstr>
      <vt:lpstr>Rule of inference: Examples</vt:lpstr>
      <vt:lpstr>(successful) Derivations</vt:lpstr>
      <vt:lpstr>Example: derivations</vt:lpstr>
      <vt:lpstr>Slide 33</vt:lpstr>
      <vt:lpstr>Search Graph</vt:lpstr>
      <vt:lpstr>Systematic Search in different R&amp;R systems</vt:lpstr>
      <vt:lpstr>Today Sept 27</vt:lpstr>
      <vt:lpstr>Ambitious Plan for today</vt:lpstr>
      <vt:lpstr>Representation and Reasoning in Complex domains</vt:lpstr>
      <vt:lpstr>What do we gain….</vt:lpstr>
      <vt:lpstr>Datalog: a relational rule language</vt:lpstr>
      <vt:lpstr>Datalog Syntax (cont’)</vt:lpstr>
      <vt:lpstr>Datalog: Top Down Proof</vt:lpstr>
      <vt:lpstr>Datalog: queries with variables</vt:lpstr>
      <vt:lpstr>Ambitious Plan for today</vt:lpstr>
      <vt:lpstr>Today Sept 27</vt:lpstr>
      <vt:lpstr>Full Propositional Logics </vt:lpstr>
      <vt:lpstr>Propositional Logics: Satisfiability (SAT problem)</vt:lpstr>
      <vt:lpstr>Full First-Order Logics (FOLs)</vt:lpstr>
      <vt:lpstr>Also Do exercises 5.A and 12.A,B,C http://www.aispace.org/exercises.shtml   </vt:lpstr>
      <vt:lpstr>Expressiveness of the language</vt:lpstr>
      <vt:lpstr>Planning with Structured Rep</vt:lpstr>
      <vt:lpstr>Situation Calculus</vt:lpstr>
      <vt:lpstr>Situation Calculus</vt:lpstr>
      <vt:lpstr>CS 221: Artificial Intelligence </vt:lpstr>
      <vt:lpstr>Soundness &amp; completeness of proof procedures</vt:lpstr>
      <vt:lpstr>Can you think of a proof procedure for PDCL….</vt:lpstr>
      <vt:lpstr>Completeness of Bottom Up  (proof summary)</vt:lpstr>
      <vt:lpstr>Sampling a discrete probability distribution</vt:lpstr>
      <vt:lpstr>Now, do you know how to implement a planner for….</vt:lpstr>
      <vt:lpstr>No , but you (will) know the key ideas !</vt:lpstr>
      <vt:lpstr>Logics in AI: Similar slide to the one for planning</vt:lpstr>
      <vt:lpstr>Logics as a R&amp;R system</vt:lpstr>
      <vt:lpstr>Propositional (Definite Clauses) Logic: Syntax</vt:lpstr>
      <vt:lpstr>Bottom-up proof procedure: Example</vt:lpstr>
    </vt:vector>
  </TitlesOfParts>
  <Company>UBC Computer Sciences Department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conati</dc:creator>
  <cp:lastModifiedBy>carenini</cp:lastModifiedBy>
  <cp:revision>732</cp:revision>
  <dcterms:created xsi:type="dcterms:W3CDTF">2000-08-26T02:46:38Z</dcterms:created>
  <dcterms:modified xsi:type="dcterms:W3CDTF">2011-09-27T19:30:26Z</dcterms:modified>
</cp:coreProperties>
</file>