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Lst>
  <p:notesMasterIdLst>
    <p:notesMasterId r:id="rId60"/>
  </p:notesMasterIdLst>
  <p:handoutMasterIdLst>
    <p:handoutMasterId r:id="rId61"/>
  </p:handoutMasterIdLst>
  <p:sldIdLst>
    <p:sldId id="298" r:id="rId4"/>
    <p:sldId id="355" r:id="rId5"/>
    <p:sldId id="613" r:id="rId6"/>
    <p:sldId id="614" r:id="rId7"/>
    <p:sldId id="615" r:id="rId8"/>
    <p:sldId id="616" r:id="rId9"/>
    <p:sldId id="618" r:id="rId10"/>
    <p:sldId id="619" r:id="rId11"/>
    <p:sldId id="620" r:id="rId12"/>
    <p:sldId id="621" r:id="rId13"/>
    <p:sldId id="680" r:id="rId14"/>
    <p:sldId id="669" r:id="rId15"/>
    <p:sldId id="409" r:id="rId16"/>
    <p:sldId id="629" r:id="rId17"/>
    <p:sldId id="631" r:id="rId18"/>
    <p:sldId id="632" r:id="rId19"/>
    <p:sldId id="634" r:id="rId20"/>
    <p:sldId id="635" r:id="rId21"/>
    <p:sldId id="636" r:id="rId22"/>
    <p:sldId id="638" r:id="rId23"/>
    <p:sldId id="639" r:id="rId24"/>
    <p:sldId id="640" r:id="rId25"/>
    <p:sldId id="641" r:id="rId26"/>
    <p:sldId id="672" r:id="rId27"/>
    <p:sldId id="643" r:id="rId28"/>
    <p:sldId id="644" r:id="rId29"/>
    <p:sldId id="645" r:id="rId30"/>
    <p:sldId id="646" r:id="rId31"/>
    <p:sldId id="673" r:id="rId32"/>
    <p:sldId id="674" r:id="rId33"/>
    <p:sldId id="649" r:id="rId34"/>
    <p:sldId id="650" r:id="rId35"/>
    <p:sldId id="651" r:id="rId36"/>
    <p:sldId id="652" r:id="rId37"/>
    <p:sldId id="653" r:id="rId38"/>
    <p:sldId id="671" r:id="rId39"/>
    <p:sldId id="670" r:id="rId40"/>
    <p:sldId id="655" r:id="rId41"/>
    <p:sldId id="656" r:id="rId42"/>
    <p:sldId id="657" r:id="rId43"/>
    <p:sldId id="658" r:id="rId44"/>
    <p:sldId id="659" r:id="rId45"/>
    <p:sldId id="660" r:id="rId46"/>
    <p:sldId id="661" r:id="rId47"/>
    <p:sldId id="662" r:id="rId48"/>
    <p:sldId id="663" r:id="rId49"/>
    <p:sldId id="675" r:id="rId50"/>
    <p:sldId id="676" r:id="rId51"/>
    <p:sldId id="677" r:id="rId52"/>
    <p:sldId id="664" r:id="rId53"/>
    <p:sldId id="665" r:id="rId54"/>
    <p:sldId id="678" r:id="rId55"/>
    <p:sldId id="574" r:id="rId56"/>
    <p:sldId id="679" r:id="rId57"/>
    <p:sldId id="666" r:id="rId58"/>
    <p:sldId id="628" r:id="rId59"/>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4" autoAdjust="0"/>
  </p:normalViewPr>
  <p:slideViewPr>
    <p:cSldViewPr>
      <p:cViewPr>
        <p:scale>
          <a:sx n="80" d="100"/>
          <a:sy n="80" d="100"/>
        </p:scale>
        <p:origin x="-31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992"/>
    </p:cViewPr>
  </p:sorterViewPr>
  <p:notesViewPr>
    <p:cSldViewPr>
      <p:cViewPr>
        <p:scale>
          <a:sx n="100" d="100"/>
          <a:sy n="100" d="100"/>
        </p:scale>
        <p:origin x="-864" y="282"/>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A41845-5627-472A-8E2C-9005A8BE7C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5352194F-105A-49C9-9CE2-8A0EF5BE51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Cellular_automaton" TargetMode="External"/><Relationship Id="rId13" Type="http://schemas.openxmlformats.org/officeDocument/2006/relationships/hyperlink" Target="http://en.wikipedia.org/wiki/Ant_colony" TargetMode="External"/><Relationship Id="rId3" Type="http://schemas.openxmlformats.org/officeDocument/2006/relationships/hyperlink" Target="http://en.wikipedia.org/wiki/Collective_behaviour" TargetMode="External"/><Relationship Id="rId7" Type="http://schemas.openxmlformats.org/officeDocument/2006/relationships/hyperlink" Target="http://en.wikipedia.org/wiki/Gerardo_Beni" TargetMode="External"/><Relationship Id="rId12" Type="http://schemas.openxmlformats.org/officeDocument/2006/relationships/hyperlink" Target="http://en.wikipedia.org/wiki/Emergence" TargetMode="External"/><Relationship Id="rId17" Type="http://schemas.openxmlformats.org/officeDocument/2006/relationships/hyperlink" Target="http://en.wikipedia.org/wiki/Shoaling_and_schooling" TargetMode="External"/><Relationship Id="rId2" Type="http://schemas.openxmlformats.org/officeDocument/2006/relationships/slide" Target="../slides/slide11.xml"/><Relationship Id="rId16" Type="http://schemas.openxmlformats.org/officeDocument/2006/relationships/hyperlink" Target="http://en.wikipedia.org/wiki/Bacteria#Growth_and_reproduction" TargetMode="External"/><Relationship Id="rId1" Type="http://schemas.openxmlformats.org/officeDocument/2006/relationships/notesMaster" Target="../notesMasters/notesMaster1.xml"/><Relationship Id="rId6" Type="http://schemas.openxmlformats.org/officeDocument/2006/relationships/hyperlink" Target="http://en.wikipedia.org/wiki/Artificial_intelligence" TargetMode="External"/><Relationship Id="rId11" Type="http://schemas.openxmlformats.org/officeDocument/2006/relationships/hyperlink" Target="http://en.wikipedia.org/wiki/Boids" TargetMode="External"/><Relationship Id="rId5" Type="http://schemas.openxmlformats.org/officeDocument/2006/relationships/hyperlink" Target="http://en.wikipedia.org/wiki/Self_organization" TargetMode="External"/><Relationship Id="rId15" Type="http://schemas.openxmlformats.org/officeDocument/2006/relationships/hyperlink" Target="http://en.wikipedia.org/wiki/Herding" TargetMode="External"/><Relationship Id="rId10" Type="http://schemas.openxmlformats.org/officeDocument/2006/relationships/hyperlink" Target="http://en.wikipedia.org/wiki/Intelligent_agent" TargetMode="External"/><Relationship Id="rId4" Type="http://schemas.openxmlformats.org/officeDocument/2006/relationships/hyperlink" Target="http://en.wikipedia.org/wiki/Decentralization" TargetMode="External"/><Relationship Id="rId9" Type="http://schemas.openxmlformats.org/officeDocument/2006/relationships/hyperlink" Target="#cite_note-0"/><Relationship Id="rId14" Type="http://schemas.openxmlformats.org/officeDocument/2006/relationships/hyperlink" Target="http://en.wikipedia.org/wiki/Flocking_(behavio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a:t>
            </a:r>
            <a:r>
              <a:rPr lang="en-US" b="1" dirty="0" smtClean="0"/>
              <a:t>5</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0967E1-3910-48BD-A84C-67488001E7CE}" type="slidenum">
              <a:rPr lang="en-US" smtClean="0"/>
              <a:pPr/>
              <a:t>10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98818" y="4410076"/>
            <a:ext cx="5587366" cy="4176713"/>
          </a:xfrm>
          <a:noFill/>
          <a:ln/>
        </p:spPr>
        <p:txBody>
          <a:bodyPr/>
          <a:lstStyle/>
          <a:p>
            <a:pPr eaLnBrk="1" hangingPunct="1"/>
            <a:r>
              <a:rPr lang="en-US" smtClean="0"/>
              <a:t>When the two parent states are quite different the cross-over can produce a state that is long away from either parents</a:t>
            </a:r>
          </a:p>
          <a:p>
            <a:pPr eaLnBrk="1" hangingPunct="1"/>
            <a:r>
              <a:rPr lang="en-US" smtClean="0"/>
              <a:t>At the beginning when population is diverse takes big steps (like simulated annealing with high temperature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04855F3-B177-40F8-9CB8-4EA742A2AFE1}" type="slidenum">
              <a:rPr lang="en-US" smtClean="0"/>
              <a:pPr/>
              <a:t>11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CA" b="1" dirty="0" smtClean="0"/>
              <a:t>Swarm intelligence (SI)</a:t>
            </a:r>
            <a:r>
              <a:rPr lang="en-CA" dirty="0" smtClean="0"/>
              <a:t> is the </a:t>
            </a:r>
            <a:r>
              <a:rPr lang="en-CA" dirty="0" smtClean="0">
                <a:hlinkClick r:id="rId3" action="ppaction://hlinkfile" tooltip="Collective behaviour"/>
              </a:rPr>
              <a:t>collective behaviour</a:t>
            </a:r>
            <a:r>
              <a:rPr lang="en-CA" dirty="0" smtClean="0"/>
              <a:t> of </a:t>
            </a:r>
            <a:r>
              <a:rPr lang="en-CA" dirty="0" smtClean="0">
                <a:hlinkClick r:id="rId4" action="ppaction://hlinkfile" tooltip="Decentralization"/>
              </a:rPr>
              <a:t>decentralized</a:t>
            </a:r>
            <a:r>
              <a:rPr lang="en-CA" dirty="0" smtClean="0"/>
              <a:t>, </a:t>
            </a:r>
            <a:r>
              <a:rPr lang="en-CA" dirty="0" smtClean="0">
                <a:hlinkClick r:id="rId5" action="ppaction://hlinkfile" tooltip="Self organization"/>
              </a:rPr>
              <a:t>self-organized</a:t>
            </a:r>
            <a:r>
              <a:rPr lang="en-CA" dirty="0" smtClean="0"/>
              <a:t> systems, natural or artificial. The concept is employed in work on </a:t>
            </a:r>
            <a:r>
              <a:rPr lang="en-CA" dirty="0" smtClean="0">
                <a:hlinkClick r:id="rId6" action="ppaction://hlinkfile" tooltip="Artificial intelligence"/>
              </a:rPr>
              <a:t>artificial intelligence</a:t>
            </a:r>
            <a:r>
              <a:rPr lang="en-CA" dirty="0" smtClean="0"/>
              <a:t>. The expression was introduced by </a:t>
            </a:r>
            <a:r>
              <a:rPr lang="en-CA" dirty="0" smtClean="0">
                <a:hlinkClick r:id="rId7" action="ppaction://hlinkfile" tooltip="Gerardo Beni"/>
              </a:rPr>
              <a:t>Gerardo </a:t>
            </a:r>
            <a:r>
              <a:rPr lang="en-CA" dirty="0" err="1" smtClean="0">
                <a:hlinkClick r:id="rId7" action="ppaction://hlinkfile" tooltip="Gerardo Beni"/>
              </a:rPr>
              <a:t>Beni</a:t>
            </a:r>
            <a:r>
              <a:rPr lang="en-CA" dirty="0" smtClean="0"/>
              <a:t> and Jing Wang in 1989, in the context of </a:t>
            </a:r>
            <a:r>
              <a:rPr lang="en-CA" dirty="0" smtClean="0">
                <a:hlinkClick r:id="rId8" action="ppaction://hlinkfile" tooltip="Cellular automaton"/>
              </a:rPr>
              <a:t>cellular robotic</a:t>
            </a:r>
            <a:r>
              <a:rPr lang="en-CA" dirty="0" smtClean="0"/>
              <a:t> systems.</a:t>
            </a:r>
            <a:r>
              <a:rPr lang="en-CA" baseline="30000" dirty="0" smtClean="0">
                <a:hlinkClick r:id="rId9" action="ppaction://hlinkfile"/>
              </a:rPr>
              <a:t>[1]</a:t>
            </a:r>
            <a:endParaRPr lang="en-CA" dirty="0" smtClean="0"/>
          </a:p>
          <a:p>
            <a:r>
              <a:rPr lang="en-CA" dirty="0" smtClean="0"/>
              <a:t>SI systems are typically made up of a population of simple </a:t>
            </a:r>
            <a:r>
              <a:rPr lang="en-CA" dirty="0" smtClean="0">
                <a:hlinkClick r:id="rId10" action="ppaction://hlinkfile" tooltip="Intelligent agent"/>
              </a:rPr>
              <a:t>agents</a:t>
            </a:r>
            <a:r>
              <a:rPr lang="en-CA" dirty="0" smtClean="0"/>
              <a:t> or </a:t>
            </a:r>
            <a:r>
              <a:rPr lang="en-CA" dirty="0" err="1" smtClean="0">
                <a:hlinkClick r:id="rId11" action="ppaction://hlinkfile" tooltip="Boids"/>
              </a:rPr>
              <a:t>boids</a:t>
            </a:r>
            <a:r>
              <a:rPr lang="en-CA" dirty="0" smtClean="0"/>
              <a:t> interacting locally with one another and with their environment. The inspiration often comes from nature, especially biological systems. The agents follow very simple rules, and although there is no centralized control structure dictating how individual agents should behave, local, and to a certain </a:t>
            </a:r>
            <a:r>
              <a:rPr lang="en-CA" sz="1200" u="none" strike="noStrike" kern="1200" dirty="0" smtClean="0">
                <a:solidFill>
                  <a:schemeClr val="tx1"/>
                </a:solidFill>
                <a:latin typeface="Times New Roman" pitchFamily="18" charset="0"/>
                <a:ea typeface="+mn-ea"/>
                <a:cs typeface="+mn-cs"/>
                <a:hlinkClick r:id="" action="ppaction://hlinkfile"/>
              </a:rPr>
              <a:t>degree</a:t>
            </a:r>
            <a:r>
              <a:rPr lang="en-CA" dirty="0" smtClean="0"/>
              <a:t> random, interactions between such agents lead to the </a:t>
            </a:r>
            <a:r>
              <a:rPr lang="en-CA" dirty="0" smtClean="0">
                <a:hlinkClick r:id="rId12" action="ppaction://hlinkfile" tooltip="Emergence"/>
              </a:rPr>
              <a:t>emergence</a:t>
            </a:r>
            <a:r>
              <a:rPr lang="en-CA" dirty="0" smtClean="0"/>
              <a:t> of "intelligent" global </a:t>
            </a:r>
            <a:r>
              <a:rPr lang="en-CA" dirty="0" err="1" smtClean="0"/>
              <a:t>behavior</a:t>
            </a:r>
            <a:r>
              <a:rPr lang="en-CA" dirty="0" smtClean="0"/>
              <a:t>, unknown to the individual agents. Natural examples of SI include </a:t>
            </a:r>
            <a:r>
              <a:rPr lang="en-CA" dirty="0" smtClean="0">
                <a:hlinkClick r:id="rId13" action="ppaction://hlinkfile" tooltip="Ant colony"/>
              </a:rPr>
              <a:t>ant colonies</a:t>
            </a:r>
            <a:r>
              <a:rPr lang="en-CA" dirty="0" smtClean="0"/>
              <a:t>, bird </a:t>
            </a:r>
            <a:r>
              <a:rPr lang="en-CA" dirty="0" smtClean="0">
                <a:hlinkClick r:id="rId14" action="ppaction://hlinkfile" tooltip="Flocking (behavior)"/>
              </a:rPr>
              <a:t>flocking</a:t>
            </a:r>
            <a:r>
              <a:rPr lang="en-CA" dirty="0" smtClean="0"/>
              <a:t>, animal </a:t>
            </a:r>
            <a:r>
              <a:rPr lang="en-CA" dirty="0" smtClean="0">
                <a:hlinkClick r:id="rId15" action="ppaction://hlinkfile" tooltip="Herding"/>
              </a:rPr>
              <a:t>herding</a:t>
            </a:r>
            <a:r>
              <a:rPr lang="en-CA" dirty="0" smtClean="0"/>
              <a:t>, </a:t>
            </a:r>
            <a:r>
              <a:rPr lang="en-CA" dirty="0" smtClean="0">
                <a:hlinkClick r:id="rId16" action="ppaction://hlinkfile" tooltip="Bacteria"/>
              </a:rPr>
              <a:t>bacterial growth</a:t>
            </a:r>
            <a:r>
              <a:rPr lang="en-CA" dirty="0" smtClean="0"/>
              <a:t>, and fish </a:t>
            </a:r>
            <a:r>
              <a:rPr lang="en-CA" dirty="0" smtClean="0">
                <a:hlinkClick r:id="rId17" action="ppaction://hlinkfile" tooltip="Shoaling and schooling"/>
              </a:rPr>
              <a:t>schooling</a:t>
            </a:r>
            <a:r>
              <a:rPr lang="en-CA" dirty="0" smtClean="0"/>
              <a:t>.</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43ADC6-3C31-47F7-8A24-C6A52DE8A881}"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r>
              <a:rPr lang="en-US" dirty="0" smtClean="0"/>
              <a:t>R&amp;R Sys  Representation and reasoning Systems</a:t>
            </a:r>
          </a:p>
          <a:p>
            <a:pPr marL="228600" indent="-228600" eaLnBrk="1" hangingPunct="1"/>
            <a:r>
              <a:rPr lang="en-US" dirty="0" smtClean="0"/>
              <a:t>Each cell is a R&amp;R system</a:t>
            </a:r>
          </a:p>
          <a:p>
            <a:pPr marL="228600" indent="-228600" eaLnBrk="1" hangingPunct="1"/>
            <a:r>
              <a:rPr lang="en-US" dirty="0" smtClean="0"/>
              <a:t>STRIPS  actions </a:t>
            </a:r>
            <a:r>
              <a:rPr lang="en-US" dirty="0" err="1" smtClean="0"/>
              <a:t>prec</a:t>
            </a:r>
            <a:endParaRPr lang="en-US" dirty="0" smtClean="0"/>
          </a:p>
          <a:p>
            <a:pPr marL="228600" indent="-228600" eaLnBrk="1" hangingPunct="1"/>
            <a:endParaRPr lang="en-US" dirty="0" smtClean="0"/>
          </a:p>
          <a:p>
            <a:r>
              <a:rPr lang="en-CA" sz="1200" kern="1200" baseline="0" dirty="0" smtClean="0">
                <a:solidFill>
                  <a:schemeClr val="tx1"/>
                </a:solidFill>
                <a:latin typeface="Times New Roman" pitchFamily="18" charset="0"/>
                <a:ea typeface="+mn-ea"/>
                <a:cs typeface="+mn-cs"/>
              </a:rPr>
              <a:t>The SCSP extends the classical CSP by</a:t>
            </a:r>
          </a:p>
          <a:p>
            <a:r>
              <a:rPr lang="en-CA" sz="1200" kern="1200" baseline="0" dirty="0" smtClean="0">
                <a:solidFill>
                  <a:schemeClr val="tx1"/>
                </a:solidFill>
                <a:latin typeface="Times New Roman" pitchFamily="18" charset="0"/>
                <a:ea typeface="+mn-ea"/>
                <a:cs typeface="+mn-cs"/>
              </a:rPr>
              <a:t>including both decision variables, that an agent can set, and stochastic</a:t>
            </a:r>
          </a:p>
          <a:p>
            <a:r>
              <a:rPr lang="en-CA" sz="1200" kern="1200" baseline="0" dirty="0" smtClean="0">
                <a:solidFill>
                  <a:schemeClr val="tx1"/>
                </a:solidFill>
                <a:latin typeface="Times New Roman" pitchFamily="18" charset="0"/>
                <a:ea typeface="+mn-ea"/>
                <a:cs typeface="+mn-cs"/>
              </a:rPr>
              <a:t>variables that follow a probability distribution and can model </a:t>
            </a:r>
            <a:r>
              <a:rPr lang="en-CA" sz="1200" kern="1200" baseline="0" dirty="0" err="1" smtClean="0">
                <a:solidFill>
                  <a:schemeClr val="tx1"/>
                </a:solidFill>
                <a:latin typeface="Times New Roman" pitchFamily="18" charset="0"/>
                <a:ea typeface="+mn-ea"/>
                <a:cs typeface="+mn-cs"/>
              </a:rPr>
              <a:t>uncer</a:t>
            </a:r>
            <a:r>
              <a:rPr lang="en-CA" sz="1200" kern="1200" baseline="0" dirty="0" smtClean="0">
                <a:solidFill>
                  <a:schemeClr val="tx1"/>
                </a:solidFill>
                <a:latin typeface="Times New Roman" pitchFamily="18" charset="0"/>
                <a:ea typeface="+mn-ea"/>
                <a:cs typeface="+mn-cs"/>
              </a:rPr>
              <a:t>-</a:t>
            </a:r>
          </a:p>
          <a:p>
            <a:r>
              <a:rPr lang="en-CA" sz="1200" kern="1200" baseline="0" dirty="0" err="1" smtClean="0">
                <a:solidFill>
                  <a:schemeClr val="tx1"/>
                </a:solidFill>
                <a:latin typeface="Times New Roman" pitchFamily="18" charset="0"/>
                <a:ea typeface="+mn-ea"/>
                <a:cs typeface="+mn-cs"/>
              </a:rPr>
              <a:t>tain</a:t>
            </a:r>
            <a:r>
              <a:rPr lang="en-CA" sz="1200" kern="1200" baseline="0" dirty="0" smtClean="0">
                <a:solidFill>
                  <a:schemeClr val="tx1"/>
                </a:solidFill>
                <a:latin typeface="Times New Roman" pitchFamily="18" charset="0"/>
                <a:ea typeface="+mn-ea"/>
                <a:cs typeface="+mn-cs"/>
              </a:rPr>
              <a:t> events beyond the agent’s control. So far, two approaches to solving</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have been proposed; backtracking-based procedures that extend</a:t>
            </a:r>
          </a:p>
          <a:p>
            <a:r>
              <a:rPr lang="en-CA" sz="1200" kern="1200" baseline="0" dirty="0" smtClean="0">
                <a:solidFill>
                  <a:schemeClr val="tx1"/>
                </a:solidFill>
                <a:latin typeface="Times New Roman" pitchFamily="18" charset="0"/>
                <a:ea typeface="+mn-ea"/>
                <a:cs typeface="+mn-cs"/>
              </a:rPr>
              <a:t>standard methods from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 and scenario-based methods that solve</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by reducing them to a sequence of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a:t>
            </a:r>
            <a:r>
              <a:rPr lang="en-US" dirty="0" err="1" smtClean="0"/>
              <a:t>onditions</a:t>
            </a:r>
            <a:r>
              <a:rPr lang="en-US" dirty="0" smtClean="0"/>
              <a:t> and effects Stanford Research Institute Problem Solver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51A5589-C761-4872-A4E4-CFE1B1A75991}" type="slidenum">
              <a:rPr lang="en-US" smtClean="0"/>
              <a:pPr/>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98818" y="4410076"/>
            <a:ext cx="5587366" cy="4176713"/>
          </a:xfrm>
          <a:noFill/>
          <a:ln/>
        </p:spPr>
        <p:txBody>
          <a:bodyPr/>
          <a:lstStyle/>
          <a:p>
            <a:pPr eaLnBrk="1" hangingPunct="1"/>
            <a:r>
              <a:rPr lang="en-US" smtClean="0">
                <a:latin typeface="Arial Unicode MS" pitchFamily="34" charset="-128"/>
              </a:rPr>
              <a:t>Allows useful </a:t>
            </a:r>
            <a:r>
              <a:rPr lang="en-US" smtClean="0">
                <a:solidFill>
                  <a:schemeClr val="accent2"/>
                </a:solidFill>
                <a:latin typeface="Arial Unicode MS" pitchFamily="34" charset="-128"/>
              </a:rPr>
              <a:t>general-purpose</a:t>
            </a:r>
            <a:r>
              <a:rPr lang="en-US" smtClean="0">
                <a:latin typeface="Arial Unicode MS" pitchFamily="34" charset="-128"/>
              </a:rPr>
              <a:t> algorithms with more power than standard search algorithms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C41EDF-930C-4B11-A5D2-9B8E7A21904A}" type="slidenum">
              <a:rPr lang="en-US" smtClean="0"/>
              <a:pPr/>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6F38C7D-EB08-496F-9517-6259517D41CA}" type="slidenum">
              <a:rPr lang="en-US" smtClean="0"/>
              <a:pPr/>
              <a:t>16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5ABBD44-D8D5-468D-8635-05A1177D504D}"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D324EF-8D3D-4AC2-9AE7-DC6720ABC1F1}" type="slidenum">
              <a:rPr lang="en-US" smtClean="0"/>
              <a:pPr/>
              <a:t>18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E448E0-2352-4357-8BC2-568A831F4FCF}" type="slidenum">
              <a:rPr lang="en-US" smtClean="0"/>
              <a:pPr/>
              <a:t>19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104670-5118-4F8E-AC66-7D5E55B4F8BE}" type="slidenum">
              <a:rPr lang="en-US" smtClean="0"/>
              <a:pPr/>
              <a:t>20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1000" smtClean="0"/>
              <a:t>a logical test about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8EBD75-3BC8-4D12-A4D6-21D96C392D86}" type="slidenum">
              <a:rPr lang="en-US" smtClean="0"/>
              <a:pPr/>
              <a:t>21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28EBD75-3BC8-4D12-A4D6-21D96C392D86}" type="slidenum">
              <a:rPr lang="en-US" smtClean="0"/>
              <a:pPr/>
              <a:t>22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AE64B55-71A6-498C-BFFC-CE943238E1A9}" type="slidenum">
              <a:rPr lang="en-US" smtClean="0"/>
              <a:pPr/>
              <a:t>23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buFontTx/>
              <a:buChar char="•"/>
            </a:pPr>
            <a:r>
              <a:rPr lang="en-US" sz="1000" smtClean="0"/>
              <a:t>If the feature V has value v after the action a has been</a:t>
            </a:r>
          </a:p>
          <a:p>
            <a:pPr eaLnBrk="1" hangingPunct="1">
              <a:lnSpc>
                <a:spcPct val="90000"/>
              </a:lnSpc>
            </a:pPr>
            <a:r>
              <a:rPr lang="en-US" sz="1000" smtClean="0"/>
              <a:t>    performed, what can we conclude about a and/or the state of the world?</a:t>
            </a:r>
          </a:p>
          <a:p>
            <a:pPr lvl="1" eaLnBrk="1" hangingPunct="1"/>
            <a:r>
              <a:rPr lang="en-US" sz="1000" smtClean="0"/>
              <a:t>either </a:t>
            </a:r>
            <a:r>
              <a:rPr lang="en-US" sz="1000" i="1" smtClean="0"/>
              <a:t>V</a:t>
            </a:r>
            <a:r>
              <a:rPr lang="en-US" sz="1000" smtClean="0"/>
              <a:t> = </a:t>
            </a:r>
            <a:r>
              <a:rPr lang="en-US" sz="1000" i="1" smtClean="0"/>
              <a:t>v </a:t>
            </a:r>
            <a:r>
              <a:rPr lang="en-US" sz="1000" smtClean="0"/>
              <a:t> was true in the state of the world immediately preceding execution of action a, or the action sets </a:t>
            </a:r>
            <a:r>
              <a:rPr lang="en-US" sz="1000" i="1" smtClean="0"/>
              <a:t>V</a:t>
            </a:r>
            <a:r>
              <a:rPr lang="en-US" sz="1000" smtClean="0"/>
              <a:t> = </a:t>
            </a:r>
            <a:r>
              <a:rPr lang="en-US" sz="1000" i="1" smtClean="0"/>
              <a:t>v</a:t>
            </a:r>
            <a:r>
              <a:rPr lang="en-US" sz="1000" smtClean="0"/>
              <a:t>, or both.</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715C349-EE55-45BA-B84A-E9FA3709C602}" type="slidenum">
              <a:rPr lang="en-US" smtClean="0">
                <a:cs typeface="Arial" charset="0"/>
              </a:rPr>
              <a:pPr/>
              <a:t>24</a:t>
            </a:fld>
            <a:endParaRPr 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0B6D4FA-94EA-4157-93B0-8CA5E6B5C12F}" type="slidenum">
              <a:rPr lang="en-US" smtClean="0"/>
              <a:pPr/>
              <a:t>25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12BCAEE-3706-4F80-B0DB-E9F12D2AA35C}" type="slidenum">
              <a:rPr lang="en-US" smtClean="0"/>
              <a:pPr/>
              <a:t>26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04FF238-BEA9-44D6-A7CD-26421DB532BB}" type="slidenum">
              <a:rPr lang="en-US" smtClean="0"/>
              <a:pPr/>
              <a:t>27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9513936-F947-4E80-830B-7CA4DED30D01}" type="slidenum">
              <a:rPr lang="en-US" smtClean="0"/>
              <a:pPr/>
              <a:t>28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98818" y="4410076"/>
            <a:ext cx="5587366" cy="4176713"/>
          </a:xfrm>
          <a:noFill/>
          <a:ln/>
        </p:spPr>
        <p:txBody>
          <a:bodyPr/>
          <a:lstStyle/>
          <a:p>
            <a:pPr eaLnBrk="1" hangingPunct="1"/>
            <a:r>
              <a:rPr lang="en-US" smtClean="0">
                <a:latin typeface="Arial Unicode MS" pitchFamily="34" charset="-128"/>
              </a:rPr>
              <a:t>Allows useful </a:t>
            </a:r>
            <a:r>
              <a:rPr lang="en-US" smtClean="0">
                <a:solidFill>
                  <a:schemeClr val="accent2"/>
                </a:solidFill>
                <a:latin typeface="Arial Unicode MS" pitchFamily="34" charset="-128"/>
              </a:rPr>
              <a:t>general-purpose</a:t>
            </a:r>
            <a:r>
              <a:rPr lang="en-US" smtClean="0">
                <a:latin typeface="Arial Unicode MS" pitchFamily="34" charset="-128"/>
              </a:rPr>
              <a:t> algorithms with more power than standard search algorithms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F102E07-6832-4BE5-BFEC-9C6FF64A4060}" type="slidenum">
              <a:rPr lang="en-US" smtClean="0">
                <a:cs typeface="Arial" charset="0"/>
              </a:rPr>
              <a:pPr/>
              <a:t>29</a:t>
            </a:fld>
            <a:endParaRPr lang="en-US"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98818" y="4410076"/>
            <a:ext cx="5587366" cy="417671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6F5E1A4-A431-4D0D-A30A-14B7C217DDD5}" type="slidenum">
              <a:rPr lang="en-US" smtClean="0"/>
              <a:pPr/>
              <a:t>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Nothing more then running k random restarts in parallel instead then in sequence…</a:t>
            </a:r>
          </a:p>
          <a:p>
            <a:pPr eaLnBrk="1" hangingPunct="1"/>
            <a:r>
              <a:rPr lang="en-US" smtClean="0"/>
              <a:t>More memory but same power!</a:t>
            </a:r>
          </a:p>
          <a:p>
            <a:pPr eaLnBrk="1" hangingPunct="1">
              <a:buFontTx/>
              <a:buChar char="•"/>
            </a:pPr>
            <a:r>
              <a:rPr lang="en-US" smtClean="0"/>
              <a:t>There's not really any reason to use this method (why not?), but it provides a framework for talking about what follows...</a:t>
            </a:r>
          </a:p>
          <a:p>
            <a:pPr eaLnBrk="1" hangingPunct="1"/>
            <a:r>
              <a:rPr lang="en-US" smtClean="0">
                <a:latin typeface="Arial Unicode MS" pitchFamily="34" charset="-128"/>
              </a:rPr>
              <a:t>Like </a:t>
            </a:r>
            <a:r>
              <a:rPr lang="en-US" i="1" smtClean="0">
                <a:latin typeface="Arial Unicode MS" pitchFamily="34" charset="-128"/>
              </a:rPr>
              <a:t>k </a:t>
            </a:r>
            <a:r>
              <a:rPr lang="en-US" smtClean="0">
                <a:latin typeface="Arial Unicode MS" pitchFamily="34" charset="-128"/>
              </a:rPr>
              <a:t> restarts, but uses </a:t>
            </a:r>
            <a:r>
              <a:rPr lang="en-US" i="1" smtClean="0">
                <a:latin typeface="Arial Unicode MS" pitchFamily="34" charset="-128"/>
              </a:rPr>
              <a:t>k </a:t>
            </a:r>
            <a:r>
              <a:rPr lang="en-US" smtClean="0">
                <a:latin typeface="Arial Unicode MS" pitchFamily="34" charset="-128"/>
              </a:rPr>
              <a:t> times the minimum number of steps.</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07E29A8-1830-496A-986D-50F1F7C2BBDA}" type="slidenum">
              <a:rPr lang="en-US">
                <a:solidFill>
                  <a:prstClr val="black"/>
                </a:solidFill>
              </a:rPr>
              <a:pPr/>
              <a:t>30</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B9509E7-6F75-4E9C-8B71-88A3E3375354}" type="slidenum">
              <a:rPr lang="en-US" smtClean="0"/>
              <a:pPr/>
              <a:t>31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t>Two simplifications. To let you know about the basic issues involved in developing heuristics</a:t>
            </a:r>
          </a:p>
          <a:p>
            <a:pPr eaLnBrk="1" hangingPunct="1"/>
            <a:r>
              <a:rPr lang="en-US" dirty="0" smtClean="0"/>
              <a:t>For planning while keeping the explanation manageable</a:t>
            </a:r>
          </a:p>
          <a:p>
            <a:pPr eaLnBrk="1" hangingPunct="1"/>
            <a:r>
              <a:rPr lang="en-US" dirty="0" smtClean="0"/>
              <a:t>Goals and preconditions can only be positive literals. </a:t>
            </a:r>
          </a:p>
          <a:p>
            <a:pPr eaLnBrk="1" hangingPunct="1"/>
            <a:r>
              <a:rPr lang="en-US" dirty="0" smtClean="0"/>
              <a:t>(Many problems are written with this convention. For problems that aren’t replace every negative literal in a goal or a </a:t>
            </a:r>
            <a:r>
              <a:rPr lang="en-US" dirty="0" err="1" smtClean="0"/>
              <a:t>precond</a:t>
            </a:r>
            <a:r>
              <a:rPr lang="en-US" dirty="0" smtClean="0"/>
              <a:t>. With a new positive one. From R&amp;N 2010)</a:t>
            </a:r>
          </a:p>
          <a:p>
            <a:pPr eaLnBrk="1" hangingPunct="1"/>
            <a:r>
              <a:rPr lang="en-US" dirty="0" smtClean="0"/>
              <a:t>So a negative effect can only</a:t>
            </a:r>
          </a:p>
          <a:p>
            <a:pPr eaLnBrk="1" hangingPunct="1"/>
            <a:r>
              <a:rPr lang="en-US" dirty="0" smtClean="0"/>
              <a:t>make it harder to achieve a goal (or a precondition to an action that achieves the goal). Therefore,</a:t>
            </a:r>
          </a:p>
          <a:p>
            <a:pPr eaLnBrk="1" hangingPunct="1"/>
            <a:r>
              <a:rPr lang="en-US" dirty="0" smtClean="0"/>
              <a:t>eliminating all negative effects only makes a problem easier.</a:t>
            </a:r>
          </a:p>
          <a:p>
            <a:pPr eaLnBrk="1" hangingPunct="1"/>
            <a:endParaRPr lang="en-US" dirty="0" smtClean="0"/>
          </a:p>
          <a:p>
            <a:pPr eaLnBrk="1" hangingPunct="1"/>
            <a:endParaRPr lang="en-US" dirty="0" smtClean="0"/>
          </a:p>
          <a:p>
            <a:pPr eaLnBrk="1" hangingPunct="1"/>
            <a:r>
              <a:rPr lang="en-US" dirty="0" smtClean="0"/>
              <a:t>Identify relaxed version of the problem (remove some restrictions)</a:t>
            </a:r>
          </a:p>
          <a:p>
            <a:pPr eaLnBrk="1" hangingPunct="1"/>
            <a:r>
              <a:rPr lang="en-US" dirty="0" smtClean="0"/>
              <a:t>Solution cost for a </a:t>
            </a:r>
            <a:r>
              <a:rPr lang="en-US" dirty="0" err="1" smtClean="0"/>
              <a:t>subproblem</a:t>
            </a:r>
            <a:endParaRPr lang="en-US" dirty="0" smtClean="0"/>
          </a:p>
          <a:p>
            <a:pPr eaLnBrk="1" hangingPunct="1"/>
            <a:r>
              <a:rPr lang="en-US" dirty="0" smtClean="0"/>
              <a:t>Solution for the problem is the sum of solutions for </a:t>
            </a:r>
            <a:r>
              <a:rPr lang="en-US" dirty="0" err="1" smtClean="0"/>
              <a:t>subproblems</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ED4F583-CFBA-405F-BF65-F34EF083758B}" type="slidenum">
              <a:rPr lang="en-US" smtClean="0"/>
              <a:pPr/>
              <a:t>32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Because of a) and b) heuristic is inaccurate</a:t>
            </a:r>
          </a:p>
          <a:p>
            <a:pPr eaLnBrk="1" hangingPunct="1"/>
            <a:r>
              <a:rPr lang="en-US" smtClean="0"/>
              <a:t>Because of c heuristics is inadmissible   </a:t>
            </a:r>
          </a:p>
          <a:p>
            <a:pPr eaLnBrk="1" hangingPunct="1"/>
            <a:endParaRPr lang="en-US" smtClean="0"/>
          </a:p>
          <a:p>
            <a:pPr eaLnBrk="1" hangingPunct="1"/>
            <a:r>
              <a:rPr lang="en-US" smtClean="0"/>
              <a:t>Identify relaxed version of the problem (remove some restrictions)</a:t>
            </a:r>
          </a:p>
          <a:p>
            <a:pPr eaLnBrk="1" hangingPunct="1"/>
            <a:r>
              <a:rPr lang="en-US" smtClean="0"/>
              <a:t>Solution cost for a subproblem</a:t>
            </a:r>
          </a:p>
          <a:p>
            <a:pPr eaLnBrk="1" hangingPunct="1"/>
            <a:r>
              <a:rPr lang="en-US" smtClean="0"/>
              <a:t>“cannot be achieved at all)</a:t>
            </a:r>
          </a:p>
          <a:p>
            <a:pPr eaLnBrk="1" hangingPunct="1"/>
            <a:r>
              <a:rPr lang="en-US" smtClean="0"/>
              <a:t>Inadmissible and (inaccurate for two reasons)</a:t>
            </a:r>
          </a:p>
          <a:p>
            <a:pPr eaLnBrk="1" hangingPunct="1">
              <a:buFontTx/>
              <a:buChar char="-"/>
            </a:pPr>
            <a:r>
              <a:rPr lang="en-US" smtClean="0"/>
              <a:t>Precondition removal</a:t>
            </a:r>
          </a:p>
          <a:p>
            <a:pPr eaLnBrk="1" hangingPunct="1">
              <a:buFontTx/>
              <a:buChar char="-"/>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169C876-6004-4866-8997-0233E8760FBD}" type="slidenum">
              <a:rPr lang="en-US" smtClean="0"/>
              <a:pPr/>
              <a:t>33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Because of a) and b) heuristic is inaccurate</a:t>
            </a:r>
          </a:p>
          <a:p>
            <a:pPr eaLnBrk="1" hangingPunct="1"/>
            <a:r>
              <a:rPr lang="en-US" smtClean="0"/>
              <a:t>Because of c heuristics is inadmissible   </a:t>
            </a:r>
          </a:p>
          <a:p>
            <a:pPr eaLnBrk="1" hangingPunct="1"/>
            <a:endParaRPr lang="en-US" smtClean="0"/>
          </a:p>
          <a:p>
            <a:pPr eaLnBrk="1" hangingPunct="1"/>
            <a:r>
              <a:rPr lang="en-US" smtClean="0"/>
              <a:t>Identify relaxed version of the problem (remove some restrictions)</a:t>
            </a:r>
          </a:p>
          <a:p>
            <a:pPr eaLnBrk="1" hangingPunct="1"/>
            <a:r>
              <a:rPr lang="en-US" smtClean="0"/>
              <a:t>Solution cost for a subproblem</a:t>
            </a:r>
          </a:p>
          <a:p>
            <a:pPr eaLnBrk="1" hangingPunct="1"/>
            <a:r>
              <a:rPr lang="en-US" smtClean="0"/>
              <a:t>“cannot be achieved at all)</a:t>
            </a:r>
          </a:p>
          <a:p>
            <a:pPr eaLnBrk="1" hangingPunct="1"/>
            <a:r>
              <a:rPr lang="en-US" smtClean="0"/>
              <a:t>Inadmissible and (inaccurate for two reasons)</a:t>
            </a:r>
          </a:p>
          <a:p>
            <a:pPr eaLnBrk="1" hangingPunct="1">
              <a:buFontTx/>
              <a:buChar char="-"/>
            </a:pPr>
            <a:r>
              <a:rPr lang="en-US" smtClean="0"/>
              <a:t>Precondition removal</a:t>
            </a:r>
          </a:p>
          <a:p>
            <a:pPr eaLnBrk="1" hangingPunct="1">
              <a:buFontTx/>
              <a:buChar char="-"/>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75DE0FE-3209-4630-84BC-78555AF04679}" type="slidenum">
              <a:rPr lang="en-US" smtClean="0"/>
              <a:pPr/>
              <a:t>34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cs typeface="Times New Roman" pitchFamily="18" charset="0"/>
              </a:rPr>
              <a:t>Good heuristics make forward planning feasible in practice</a:t>
            </a:r>
          </a:p>
          <a:p>
            <a:pPr eaLnBrk="1" hangingPunct="1"/>
            <a:endParaRPr lang="en-US" dirty="0" smtClean="0"/>
          </a:p>
          <a:p>
            <a:pPr eaLnBrk="1" hangingPunct="1"/>
            <a:r>
              <a:rPr lang="en-US" dirty="0" smtClean="0"/>
              <a:t>Do not need to worry about negative interactions between </a:t>
            </a:r>
            <a:r>
              <a:rPr lang="en-US" dirty="0" err="1" smtClean="0"/>
              <a:t>subplans</a:t>
            </a:r>
            <a:endParaRPr lang="en-US" dirty="0" smtClean="0"/>
          </a:p>
          <a:p>
            <a:pPr eaLnBrk="1" hangingPunct="1"/>
            <a:r>
              <a:rPr lang="en-US" dirty="0" smtClean="0"/>
              <a:t>We need to actually run the planner on the simplified problem</a:t>
            </a:r>
          </a:p>
          <a:p>
            <a:pPr eaLnBrk="1" hangingPunct="1"/>
            <a:r>
              <a:rPr lang="en-US" dirty="0" smtClean="0"/>
              <a:t>(remember the 1,2,3,4,problem for the 8-puzzle)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36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43ADC6-3C31-47F7-8A24-C6A52DE8A881}" type="slidenum">
              <a:rPr lang="en-US" smtClean="0"/>
              <a:pPr/>
              <a:t>37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r>
              <a:rPr lang="en-US" dirty="0" smtClean="0"/>
              <a:t>R&amp;R Sys  Representation and reasoning Systems</a:t>
            </a:r>
          </a:p>
          <a:p>
            <a:pPr marL="228600" indent="-228600" eaLnBrk="1" hangingPunct="1"/>
            <a:r>
              <a:rPr lang="en-US" dirty="0" smtClean="0"/>
              <a:t>Each cell is a R&amp;R system</a:t>
            </a:r>
          </a:p>
          <a:p>
            <a:pPr marL="228600" indent="-228600" eaLnBrk="1" hangingPunct="1"/>
            <a:r>
              <a:rPr lang="en-US" dirty="0" smtClean="0"/>
              <a:t>STRIPS  actions </a:t>
            </a:r>
            <a:r>
              <a:rPr lang="en-US" dirty="0" err="1" smtClean="0"/>
              <a:t>prec</a:t>
            </a:r>
            <a:endParaRPr lang="en-US" dirty="0" smtClean="0"/>
          </a:p>
          <a:p>
            <a:pPr marL="228600" indent="-228600" eaLnBrk="1" hangingPunct="1"/>
            <a:endParaRPr lang="en-US" dirty="0" smtClean="0"/>
          </a:p>
          <a:p>
            <a:r>
              <a:rPr lang="en-CA" sz="1200" kern="1200" baseline="0" dirty="0" smtClean="0">
                <a:solidFill>
                  <a:schemeClr val="tx1"/>
                </a:solidFill>
                <a:latin typeface="Times New Roman" pitchFamily="18" charset="0"/>
                <a:ea typeface="+mn-ea"/>
                <a:cs typeface="+mn-cs"/>
              </a:rPr>
              <a:t>The SCSP extends the classical CSP by</a:t>
            </a:r>
          </a:p>
          <a:p>
            <a:r>
              <a:rPr lang="en-CA" sz="1200" kern="1200" baseline="0" dirty="0" smtClean="0">
                <a:solidFill>
                  <a:schemeClr val="tx1"/>
                </a:solidFill>
                <a:latin typeface="Times New Roman" pitchFamily="18" charset="0"/>
                <a:ea typeface="+mn-ea"/>
                <a:cs typeface="+mn-cs"/>
              </a:rPr>
              <a:t>including both decision variables, that an agent can set, and stochastic</a:t>
            </a:r>
          </a:p>
          <a:p>
            <a:r>
              <a:rPr lang="en-CA" sz="1200" kern="1200" baseline="0" dirty="0" smtClean="0">
                <a:solidFill>
                  <a:schemeClr val="tx1"/>
                </a:solidFill>
                <a:latin typeface="Times New Roman" pitchFamily="18" charset="0"/>
                <a:ea typeface="+mn-ea"/>
                <a:cs typeface="+mn-cs"/>
              </a:rPr>
              <a:t>variables that follow a probability distribution and can model </a:t>
            </a:r>
            <a:r>
              <a:rPr lang="en-CA" sz="1200" kern="1200" baseline="0" dirty="0" err="1" smtClean="0">
                <a:solidFill>
                  <a:schemeClr val="tx1"/>
                </a:solidFill>
                <a:latin typeface="Times New Roman" pitchFamily="18" charset="0"/>
                <a:ea typeface="+mn-ea"/>
                <a:cs typeface="+mn-cs"/>
              </a:rPr>
              <a:t>uncer</a:t>
            </a:r>
            <a:r>
              <a:rPr lang="en-CA" sz="1200" kern="1200" baseline="0" dirty="0" smtClean="0">
                <a:solidFill>
                  <a:schemeClr val="tx1"/>
                </a:solidFill>
                <a:latin typeface="Times New Roman" pitchFamily="18" charset="0"/>
                <a:ea typeface="+mn-ea"/>
                <a:cs typeface="+mn-cs"/>
              </a:rPr>
              <a:t>-</a:t>
            </a:r>
          </a:p>
          <a:p>
            <a:r>
              <a:rPr lang="en-CA" sz="1200" kern="1200" baseline="0" dirty="0" err="1" smtClean="0">
                <a:solidFill>
                  <a:schemeClr val="tx1"/>
                </a:solidFill>
                <a:latin typeface="Times New Roman" pitchFamily="18" charset="0"/>
                <a:ea typeface="+mn-ea"/>
                <a:cs typeface="+mn-cs"/>
              </a:rPr>
              <a:t>tain</a:t>
            </a:r>
            <a:r>
              <a:rPr lang="en-CA" sz="1200" kern="1200" baseline="0" dirty="0" smtClean="0">
                <a:solidFill>
                  <a:schemeClr val="tx1"/>
                </a:solidFill>
                <a:latin typeface="Times New Roman" pitchFamily="18" charset="0"/>
                <a:ea typeface="+mn-ea"/>
                <a:cs typeface="+mn-cs"/>
              </a:rPr>
              <a:t> events beyond the agent’s control. So far, two approaches to solving</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have been proposed; backtracking-based procedures that extend</a:t>
            </a:r>
          </a:p>
          <a:p>
            <a:r>
              <a:rPr lang="en-CA" sz="1200" kern="1200" baseline="0" dirty="0" smtClean="0">
                <a:solidFill>
                  <a:schemeClr val="tx1"/>
                </a:solidFill>
                <a:latin typeface="Times New Roman" pitchFamily="18" charset="0"/>
                <a:ea typeface="+mn-ea"/>
                <a:cs typeface="+mn-cs"/>
              </a:rPr>
              <a:t>standard methods from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 and scenario-based methods that solve</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by reducing them to a sequence of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a:t>
            </a:r>
            <a:r>
              <a:rPr lang="en-US" dirty="0" err="1" smtClean="0"/>
              <a:t>onditions</a:t>
            </a:r>
            <a:r>
              <a:rPr lang="en-US" dirty="0" smtClean="0"/>
              <a:t> and effects Stanford Research Institute Problem Solver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6F7FE32-0BC9-4FAB-BB2B-AA77D53EB23C}" type="slidenum">
              <a:rPr lang="en-US" smtClean="0"/>
              <a:pPr/>
              <a:t>38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a:p>
            <a:pPr eaLnBrk="1" hangingPunct="1"/>
            <a:endParaRPr lang="en-US" smtClean="0"/>
          </a:p>
          <a:p>
            <a:pPr eaLnBrk="1" hangingPunct="1"/>
            <a:r>
              <a:rPr lang="en-US" smtClean="0"/>
              <a:t>STanford Research Institute Problem Solver</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47F16B-8760-48BA-874A-2E70518E59F5}" type="slidenum">
              <a:rPr lang="en-US" smtClean="0"/>
              <a:pPr/>
              <a:t>39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We don't have to worry about searching forwards</a:t>
            </a:r>
          </a:p>
          <a:p>
            <a:pPr eaLnBrk="1" hangingPunct="1"/>
            <a:r>
              <a:rPr lang="en-US" smtClean="0"/>
              <a:t>Particularly effective in domains for which we can get a reliable estimate of k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7F1A367-BA2B-4FDB-BE01-0D796B74ADAC}" type="slidenum">
              <a:rPr lang="en-US" smtClean="0"/>
              <a:pPr/>
              <a:t>40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Do you see why CSP planning doesn't have to search forwards?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90A3592-425C-42C8-B401-947487B1A69C}" type="slidenum">
              <a:rPr lang="en-US" smtClean="0"/>
              <a:pPr/>
              <a:t>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Quickly abandon unfruitful searches…</a:t>
            </a:r>
          </a:p>
          <a:p>
            <a:pPr eaLnBrk="1" hangingPunct="1">
              <a:buFontTx/>
              <a:buChar char="•"/>
            </a:pPr>
            <a:endParaRPr lang="en-US" smtClean="0"/>
          </a:p>
          <a:p>
            <a:pPr eaLnBrk="1" hangingPunct="1">
              <a:buFontTx/>
              <a:buChar char="•"/>
            </a:pPr>
            <a:r>
              <a:rPr lang="en-US" smtClean="0"/>
              <a:t>When </a:t>
            </a:r>
            <a:r>
              <a:rPr lang="en-US" i="1" smtClean="0"/>
              <a:t>k=1</a:t>
            </a:r>
            <a:r>
              <a:rPr lang="en-US" smtClean="0"/>
              <a:t>, it is hill climbing.</a:t>
            </a:r>
          </a:p>
          <a:p>
            <a:pPr eaLnBrk="1" hangingPunct="1">
              <a:buFontTx/>
              <a:buChar char="•"/>
            </a:pPr>
            <a:r>
              <a:rPr lang="en-US" smtClean="0"/>
              <a:t>When </a:t>
            </a:r>
            <a:r>
              <a:rPr lang="en-US" i="1" smtClean="0"/>
              <a:t>k=</a:t>
            </a:r>
            <a:r>
              <a:rPr lang="en-US" i="1" smtClean="0">
                <a:sym typeface="Symbol" pitchFamily="18" charset="2"/>
              </a:rPr>
              <a:t></a:t>
            </a:r>
            <a:r>
              <a:rPr lang="en-US" smtClean="0"/>
              <a:t>, it is breadth-first search.</a:t>
            </a:r>
          </a:p>
          <a:p>
            <a:pPr eaLnBrk="1" hangingPunct="1">
              <a:buFontTx/>
              <a:buChar char="•"/>
            </a:pPr>
            <a:r>
              <a:rPr lang="en-US" smtClean="0"/>
              <a:t>The value of </a:t>
            </a:r>
            <a:r>
              <a:rPr lang="en-US" i="1" smtClean="0"/>
              <a:t>k </a:t>
            </a:r>
            <a:r>
              <a:rPr lang="en-US" smtClean="0"/>
              <a:t> lets us limit space and parallelism.</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44D29AC-7C0C-4F37-9573-F0D66B753073}" type="slidenum">
              <a:rPr lang="en-US" smtClean="0"/>
              <a:pPr/>
              <a:t>41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251F9BA-D116-47A6-8279-4CF5CF2A2FCC}" type="slidenum">
              <a:rPr lang="en-US" smtClean="0"/>
              <a:pPr/>
              <a:t>42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4B83BB7-931C-4686-B9E6-624CBB5E2A23}" type="slidenum">
              <a:rPr lang="en-US" smtClean="0"/>
              <a:pPr/>
              <a:t>43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lvl="1" eaLnBrk="1" hangingPunct="1"/>
            <a:r>
              <a:rPr lang="en-US" dirty="0" smtClean="0"/>
              <a:t>this includes both causal and frame axioms</a:t>
            </a:r>
          </a:p>
          <a:p>
            <a:pPr lvl="2" eaLnBrk="1" hangingPunct="1"/>
            <a:r>
              <a:rPr lang="en-US" dirty="0" smtClean="0"/>
              <a:t>basically, it goes back to the feature-centric representation the</a:t>
            </a:r>
          </a:p>
          <a:p>
            <a:pPr lvl="2" eaLnBrk="1" hangingPunct="1"/>
            <a:r>
              <a:rPr lang="en-US" dirty="0" smtClean="0"/>
              <a:t>   book discusses before STRIPS</a:t>
            </a:r>
          </a:p>
          <a:p>
            <a:pPr lvl="2" eaLnBrk="1" hangingPunct="1"/>
            <a:r>
              <a:rPr lang="en-US" dirty="0" smtClean="0"/>
              <a:t>of course, solving the problem this way doesn't mean we can't</a:t>
            </a:r>
          </a:p>
          <a:p>
            <a:pPr lvl="2" eaLnBrk="1" hangingPunct="1"/>
            <a:r>
              <a:rPr lang="en-US" dirty="0" smtClean="0"/>
              <a:t>   encode the problem using STRIPS</a:t>
            </a:r>
          </a:p>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0048E29-6609-4FAD-A4DD-AF4626F88D34}" type="slidenum">
              <a:rPr lang="en-US" smtClean="0"/>
              <a:pPr/>
              <a:t>44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lvl="3" eaLnBrk="1" hangingPunct="1"/>
            <a:r>
              <a:rPr lang="en-US" sz="1400" smtClean="0"/>
              <a:t>when the order between several actions doesn't matter, this is a good thing</a:t>
            </a:r>
          </a:p>
          <a:p>
            <a:pPr algn="ctr" eaLnBrk="1" hangingPunct="1"/>
            <a:r>
              <a:rPr lang="en-US" sz="900" smtClean="0"/>
              <a:t>T	F</a:t>
            </a:r>
          </a:p>
          <a:p>
            <a:pPr algn="ctr" eaLnBrk="1" hangingPunct="1"/>
            <a:r>
              <a:rPr lang="en-US" sz="900" smtClean="0"/>
              <a:t>F	T</a:t>
            </a:r>
          </a:p>
          <a:p>
            <a:pPr algn="ctr" eaLnBrk="1" hangingPunct="1"/>
            <a:r>
              <a:rPr lang="en-US" sz="900" smtClean="0"/>
              <a:t>F	F</a:t>
            </a:r>
          </a:p>
          <a:p>
            <a:pPr lvl="3" eaLnBrk="1" hangingPunct="1"/>
            <a:r>
              <a:rPr lang="en-US" sz="1600" smtClean="0"/>
              <a:t>note that without these constraints, there's nothing to stop the planner from deciding to take several actions simultaneously</a:t>
            </a:r>
          </a:p>
          <a:p>
            <a:pPr algn="ctr" eaLnBrk="1" hangingPunct="1"/>
            <a:endParaRPr lang="en-US" sz="9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24FBB8-A953-45AB-8815-D1A65F7D7EC4}" type="slidenum">
              <a:rPr lang="en-US" smtClean="0"/>
              <a:pPr/>
              <a:t>45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Charge 100% 80% ….</a:t>
            </a:r>
          </a:p>
          <a:p>
            <a:pPr eaLnBrk="1" hangingPunct="1"/>
            <a:r>
              <a:rPr lang="en-US" smtClean="0"/>
              <a:t>Distance recharger 1 2 3 4 5</a:t>
            </a:r>
          </a:p>
          <a:p>
            <a:pPr eaLnBrk="1" hangingPunct="1"/>
            <a:r>
              <a:rPr lang="en-US" smtClean="0"/>
              <a:t>Charge – 20% distance &gt;= 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75D7F9C-43B2-4453-8D8D-1041DA50D659}" type="slidenum">
              <a:rPr lang="en-US" smtClean="0"/>
              <a:pPr/>
              <a:t>46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But remember that this representation is done for a fixed number of steps (the horizon)</a:t>
            </a: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10E5088-9685-4E1A-9090-74F8147B3C75}" type="slidenum">
              <a:rPr lang="en-US">
                <a:solidFill>
                  <a:prstClr val="black"/>
                </a:solidFill>
              </a:rPr>
              <a:pPr/>
              <a:t>47</a:t>
            </a:fld>
            <a:endParaRPr lang="en-US">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40A45D-0786-4FED-BE9A-CF4B8ED44DEE}" type="slidenum">
              <a:rPr lang="en-US">
                <a:solidFill>
                  <a:prstClr val="black"/>
                </a:solidFill>
              </a:rPr>
              <a:pPr/>
              <a:t>48</a:t>
            </a:fld>
            <a:endParaRPr 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CA8CF5-165A-4B83-BE7F-80275B69B0AF}" type="slidenum">
              <a:rPr lang="en-US">
                <a:solidFill>
                  <a:prstClr val="black"/>
                </a:solidFill>
              </a:rPr>
              <a:pPr/>
              <a:t>49</a:t>
            </a:fld>
            <a:endParaRPr lang="en-US">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A1EDAE-79BD-4DCF-9B35-13241150CD00}" type="slidenum">
              <a:rPr lang="en-US" smtClean="0"/>
              <a:pPr/>
              <a:t>51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latin typeface="Arial Unicode MS" pitchFamily="34" charset="-128"/>
              </a:rPr>
              <a:t>But </a:t>
            </a:r>
            <a:r>
              <a:rPr lang="en-US" dirty="0" smtClean="0">
                <a:latin typeface="Arial Unicode MS" pitchFamily="34" charset="-128"/>
              </a:rPr>
              <a:t>remember that this representation is done for a fixed number of steps (the horizon</a:t>
            </a:r>
            <a:r>
              <a:rPr lang="en-US" dirty="0" smtClean="0">
                <a:latin typeface="Arial Unicode MS" pitchFamily="34" charset="-128"/>
              </a:rPr>
              <a:t>)</a:t>
            </a:r>
          </a:p>
          <a:p>
            <a:pPr eaLnBrk="1" hangingPunct="1"/>
            <a:r>
              <a:rPr lang="en-US" dirty="0" smtClean="0">
                <a:latin typeface="Arial Unicode MS" pitchFamily="34" charset="-128"/>
              </a:rPr>
              <a:t>See automated planning book </a:t>
            </a:r>
            <a:r>
              <a:rPr lang="en-US" dirty="0" err="1" smtClean="0">
                <a:latin typeface="Arial Unicode MS" pitchFamily="34" charset="-128"/>
              </a:rPr>
              <a:t>pag</a:t>
            </a:r>
            <a:r>
              <a:rPr lang="en-US" dirty="0" smtClean="0">
                <a:latin typeface="Arial Unicode MS" pitchFamily="34" charset="-128"/>
              </a:rPr>
              <a:t>. 167</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6F53FE-D8C5-49F0-BB5A-B1A0721E2651}" type="slidenum">
              <a:rPr lang="en-US" smtClean="0"/>
              <a:pPr/>
              <a:t>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53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Planning Domain definition Language</a:t>
            </a:r>
          </a:p>
          <a:p>
            <a:r>
              <a:rPr lang="en-CA" dirty="0" smtClean="0"/>
              <a:t>Courtesy Sebastian </a:t>
            </a:r>
            <a:r>
              <a:rPr lang="en-CA" dirty="0" err="1" smtClean="0"/>
              <a:t>Thrun</a:t>
            </a:r>
            <a:r>
              <a:rPr lang="en-CA" dirty="0" smtClean="0"/>
              <a:t> P. </a:t>
            </a:r>
            <a:r>
              <a:rPr lang="en-CA" dirty="0" err="1" smtClean="0"/>
              <a:t>Norvig</a:t>
            </a:r>
            <a:endParaRPr lang="en-CA" dirty="0"/>
          </a:p>
        </p:txBody>
      </p:sp>
      <p:sp>
        <p:nvSpPr>
          <p:cNvPr id="4" name="Slide Number Placeholder 3"/>
          <p:cNvSpPr>
            <a:spLocks noGrp="1"/>
          </p:cNvSpPr>
          <p:nvPr>
            <p:ph type="sldNum" sz="quarter" idx="10"/>
          </p:nvPr>
        </p:nvSpPr>
        <p:spPr/>
        <p:txBody>
          <a:bodyPr/>
          <a:lstStyle/>
          <a:p>
            <a:pPr>
              <a:defRPr/>
            </a:pPr>
            <a:fld id="{5352194F-105A-49C9-9CE2-8A0EF5BE51AE}" type="slidenum">
              <a:rPr lang="en-US" smtClean="0"/>
              <a:pPr>
                <a:defRPr/>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56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7491D9-8FA3-447C-B649-538ABA4C780F}" type="slidenum">
              <a:rPr lang="en-US" smtClean="0"/>
              <a:pPr/>
              <a:t>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E92DF5-2B6F-4E05-BCF6-8FDCE938D76A}" type="slidenum">
              <a:rPr lang="en-US" smtClean="0"/>
              <a:pPr/>
              <a:t>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98818" y="4410076"/>
            <a:ext cx="5587366" cy="4176713"/>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E079FD-EEB6-49EF-A51B-8038657F2364}" type="slidenum">
              <a:rPr lang="en-US" smtClean="0"/>
              <a:pPr/>
              <a:t>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98818" y="4410076"/>
            <a:ext cx="5587366" cy="4176713"/>
          </a:xfrm>
          <a:noFill/>
          <a:ln/>
        </p:spPr>
        <p:txBody>
          <a:bodyPr/>
          <a:lstStyle/>
          <a:p>
            <a:pPr eaLnBrk="1" hangingPunct="1"/>
            <a:r>
              <a:rPr lang="en-US" smtClean="0"/>
              <a:t>Fitness function: number of non-attacking pairs of queens (min = 0, max = 8 </a:t>
            </a:r>
            <a:r>
              <a:rPr lang="en-US" smtClean="0">
                <a:cs typeface="Arial" charset="0"/>
              </a:rPr>
              <a:t>× </a:t>
            </a:r>
            <a:r>
              <a:rPr lang="en-US" smtClean="0"/>
              <a:t>7/2 = 28)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F25CE80-C041-42F9-B359-430513B5A643}" type="slidenum">
              <a:rPr lang="en-US" smtClean="0"/>
              <a:pPr/>
              <a:t>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98818" y="4410076"/>
            <a:ext cx="5587366" cy="417671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6F58A3F-EFA1-483B-8D83-F8D4958FBA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3547DC6-7739-4EEB-A14E-2F28FF4A8A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CB7524E-58F1-4EEF-A775-19E9A7673B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F9CB465-2573-43DC-8C05-07E0119C18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3965"/>
            <a:ext cx="7772400" cy="1470025"/>
          </a:xfrm>
        </p:spPr>
        <p:txBody>
          <a:bodyPr/>
          <a:lstStyle>
            <a:lvl1pPr algn="ctr" rtl="0" eaLnBrk="1" fontAlgn="base" hangingPunct="1">
              <a:spcBef>
                <a:spcPct val="0"/>
              </a:spcBef>
              <a:spcAft>
                <a:spcPct val="0"/>
              </a:spcAft>
              <a:defRPr lang="en-CA" sz="4000" dirty="0">
                <a:solidFill>
                  <a:srgbClr val="3333CC"/>
                </a:solidFill>
                <a:latin typeface="+mj-lt"/>
                <a:ea typeface="+mj-ea"/>
                <a:cs typeface="+mj-cs"/>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198570"/>
            <a:ext cx="6400800" cy="2534730"/>
          </a:xfrm>
        </p:spPr>
        <p:txBody>
          <a:bodyPr/>
          <a:lstStyle>
            <a:lvl1pPr marL="0" indent="0" algn="ctr">
              <a:buNone/>
              <a:defRPr baseline="0">
                <a:latin typeface="cmr10"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1" fontAlgn="base" hangingPunct="1">
              <a:spcBef>
                <a:spcPct val="0"/>
              </a:spcBef>
              <a:spcAft>
                <a:spcPct val="0"/>
              </a:spcAft>
              <a:defRPr lang="en-CA" sz="4000" dirty="0">
                <a:solidFill>
                  <a:srgbClr val="3333CC"/>
                </a:solidFill>
                <a:latin typeface="+mj-lt"/>
                <a:ea typeface="+mj-ea"/>
                <a:cs typeface="+mj-cs"/>
              </a:defRPr>
            </a:lvl1pPr>
          </a:lstStyle>
          <a:p>
            <a:r>
              <a:rPr lang="en-US" smtClean="0"/>
              <a:t>Click to edit Master title style</a:t>
            </a:r>
            <a:endParaRPr lang="en-CA" dirty="0"/>
          </a:p>
        </p:txBody>
      </p:sp>
      <p:sp>
        <p:nvSpPr>
          <p:cNvPr id="3" name="Content Placeholder 2"/>
          <p:cNvSpPr>
            <a:spLocks noGrp="1"/>
          </p:cNvSpPr>
          <p:nvPr>
            <p:ph idx="1"/>
          </p:nvPr>
        </p:nvSpPr>
        <p:spPr/>
        <p:txBody>
          <a:bodyPr/>
          <a:lstStyle>
            <a:lvl1pPr marL="342900" indent="-342900">
              <a:buClrTx/>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sldNum" sz="quarter" idx="10"/>
          </p:nvPr>
        </p:nvSpPr>
        <p:spPr/>
        <p:txBody>
          <a:bodyPr/>
          <a:lstStyle>
            <a:lvl1pPr>
              <a:defRPr/>
            </a:lvl1pPr>
          </a:lstStyle>
          <a:p>
            <a:pPr>
              <a:defRPr/>
            </a:pPr>
            <a:fld id="{480EA692-7B09-404E-BEA5-E3EA83EE2CF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2DB0FE6D-B96A-4BF6-8878-334381E0D29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990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990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4ED9B29-3213-4D99-B077-77E657B70CB3}"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9" name="Rectangle 8"/>
          <p:cNvSpPr>
            <a:spLocks noGrp="1" noChangeArrowheads="1"/>
          </p:cNvSpPr>
          <p:nvPr>
            <p:ph type="sldNum" sz="quarter" idx="12"/>
          </p:nvPr>
        </p:nvSpPr>
        <p:spPr/>
        <p:txBody>
          <a:bodyPr/>
          <a:lstStyle>
            <a:lvl1pPr>
              <a:defRPr/>
            </a:lvl1pPr>
          </a:lstStyle>
          <a:p>
            <a:pPr>
              <a:defRPr/>
            </a:pPr>
            <a:r>
              <a:rPr lang="en-US">
                <a:solidFill>
                  <a:srgbClr val="000000"/>
                </a:solidFill>
              </a:rPr>
              <a:t>Slide </a:t>
            </a:r>
            <a:fld id="{07B5A324-7126-4071-A16F-74FB82623D5E}"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5" name="Rectangle 4"/>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93379D1-790B-4E18-B991-A1AA8226C06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6D84F16-D10E-482D-B414-36A856B822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3" name="Rectangle 2"/>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4" name="Rectangle 3"/>
          <p:cNvSpPr>
            <a:spLocks noGrp="1" noChangeArrowheads="1"/>
          </p:cNvSpPr>
          <p:nvPr>
            <p:ph type="sldNum" sz="quarter" idx="12"/>
          </p:nvPr>
        </p:nvSpPr>
        <p:spPr/>
        <p:txBody>
          <a:bodyPr/>
          <a:lstStyle>
            <a:lvl1pPr>
              <a:defRPr/>
            </a:lvl1pPr>
          </a:lstStyle>
          <a:p>
            <a:pPr>
              <a:defRPr/>
            </a:pPr>
            <a:r>
              <a:rPr lang="en-US">
                <a:solidFill>
                  <a:srgbClr val="000000"/>
                </a:solidFill>
              </a:rPr>
              <a:t>Slide </a:t>
            </a:r>
            <a:fld id="{61763BFE-A6E8-4480-936C-CF24E4DDFE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33D413F-E9F1-44FB-9474-8D8516100FD5}"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D246F09-71B8-40EA-932C-DDCD3C040ADB}"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315A0FA-B0A4-47CB-9A40-923155F9B348}"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172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1524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072A5B5-447B-490D-8786-C55CDCA39991}"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81000" y="9906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9906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6FF6942-9939-479F-AFA5-59622C9E84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81000" y="990600"/>
            <a:ext cx="8534400" cy="5334000"/>
          </a:xfrm>
        </p:spPr>
        <p:txBody>
          <a:bodyPr/>
          <a:lstStyle/>
          <a:p>
            <a:pPr lvl="0"/>
            <a:r>
              <a:rPr lang="en-US" noProof="0" smtClean="0"/>
              <a:t>Click icon to add table</a:t>
            </a:r>
            <a:endParaRPr lang="en-CA" noProof="0" smtClean="0"/>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6E63C34F-0850-4CFD-9326-BD70D6C49DFA}"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81000" y="990600"/>
            <a:ext cx="8534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1000" y="3733800"/>
            <a:ext cx="8534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5F82D960-6B46-4BBC-8B7B-8E7440AFFEB4}"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3965"/>
            <a:ext cx="7772400" cy="1470025"/>
          </a:xfrm>
        </p:spPr>
        <p:txBody>
          <a:bodyPr/>
          <a:lstStyle>
            <a:lvl1pPr algn="ctr" rtl="0" eaLnBrk="1" fontAlgn="base" hangingPunct="1">
              <a:spcBef>
                <a:spcPct val="0"/>
              </a:spcBef>
              <a:spcAft>
                <a:spcPct val="0"/>
              </a:spcAft>
              <a:defRPr lang="en-CA" sz="4000" dirty="0">
                <a:solidFill>
                  <a:srgbClr val="3333CC"/>
                </a:solidFill>
                <a:latin typeface="+mj-lt"/>
                <a:ea typeface="+mj-ea"/>
                <a:cs typeface="+mj-cs"/>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198570"/>
            <a:ext cx="6400800" cy="2534730"/>
          </a:xfrm>
        </p:spPr>
        <p:txBody>
          <a:bodyPr/>
          <a:lstStyle>
            <a:lvl1pPr marL="0" indent="0" algn="ctr">
              <a:buNone/>
              <a:defRPr baseline="0">
                <a:latin typeface="cmr10"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1" fontAlgn="base" hangingPunct="1">
              <a:spcBef>
                <a:spcPct val="0"/>
              </a:spcBef>
              <a:spcAft>
                <a:spcPct val="0"/>
              </a:spcAft>
              <a:defRPr lang="en-CA" sz="4000" dirty="0">
                <a:solidFill>
                  <a:srgbClr val="3333CC"/>
                </a:solidFill>
                <a:latin typeface="+mj-lt"/>
                <a:ea typeface="+mj-ea"/>
                <a:cs typeface="+mj-cs"/>
              </a:defRPr>
            </a:lvl1pPr>
          </a:lstStyle>
          <a:p>
            <a:r>
              <a:rPr lang="en-US" smtClean="0"/>
              <a:t>Click to edit Master title style</a:t>
            </a:r>
            <a:endParaRPr lang="en-CA" dirty="0"/>
          </a:p>
        </p:txBody>
      </p:sp>
      <p:sp>
        <p:nvSpPr>
          <p:cNvPr id="3" name="Content Placeholder 2"/>
          <p:cNvSpPr>
            <a:spLocks noGrp="1"/>
          </p:cNvSpPr>
          <p:nvPr>
            <p:ph idx="1"/>
          </p:nvPr>
        </p:nvSpPr>
        <p:spPr/>
        <p:txBody>
          <a:bodyPr/>
          <a:lstStyle>
            <a:lvl1pPr marL="342900" indent="-342900">
              <a:buClrTx/>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sldNum" sz="quarter" idx="10"/>
          </p:nvPr>
        </p:nvSpPr>
        <p:spPr/>
        <p:txBody>
          <a:bodyPr/>
          <a:lstStyle>
            <a:lvl1pPr>
              <a:defRPr/>
            </a:lvl1pPr>
          </a:lstStyle>
          <a:p>
            <a:pPr>
              <a:defRPr/>
            </a:pPr>
            <a:fld id="{480EA692-7B09-404E-BEA5-E3EA83EE2CF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C30923-8918-44C8-BBA2-A0F6677123D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2DB0FE6D-B96A-4BF6-8878-334381E0D29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990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990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4ED9B29-3213-4D99-B077-77E657B70CB3}"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9" name="Rectangle 8"/>
          <p:cNvSpPr>
            <a:spLocks noGrp="1" noChangeArrowheads="1"/>
          </p:cNvSpPr>
          <p:nvPr>
            <p:ph type="sldNum" sz="quarter" idx="12"/>
          </p:nvPr>
        </p:nvSpPr>
        <p:spPr/>
        <p:txBody>
          <a:bodyPr/>
          <a:lstStyle>
            <a:lvl1pPr>
              <a:defRPr/>
            </a:lvl1pPr>
          </a:lstStyle>
          <a:p>
            <a:pPr>
              <a:defRPr/>
            </a:pPr>
            <a:r>
              <a:rPr lang="en-US">
                <a:solidFill>
                  <a:srgbClr val="000000"/>
                </a:solidFill>
              </a:rPr>
              <a:t>Slide </a:t>
            </a:r>
            <a:fld id="{07B5A324-7126-4071-A16F-74FB82623D5E}"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2"/>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4" name="Rectangle 3"/>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5" name="Rectangle 4"/>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93379D1-790B-4E18-B991-A1AA8226C06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3" name="Rectangle 2"/>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4" name="Rectangle 3"/>
          <p:cNvSpPr>
            <a:spLocks noGrp="1" noChangeArrowheads="1"/>
          </p:cNvSpPr>
          <p:nvPr>
            <p:ph type="sldNum" sz="quarter" idx="12"/>
          </p:nvPr>
        </p:nvSpPr>
        <p:spPr/>
        <p:txBody>
          <a:bodyPr/>
          <a:lstStyle>
            <a:lvl1pPr>
              <a:defRPr/>
            </a:lvl1pPr>
          </a:lstStyle>
          <a:p>
            <a:pPr>
              <a:defRPr/>
            </a:pPr>
            <a:r>
              <a:rPr lang="en-US">
                <a:solidFill>
                  <a:srgbClr val="000000"/>
                </a:solidFill>
              </a:rPr>
              <a:t>Slide </a:t>
            </a:r>
            <a:fld id="{61763BFE-A6E8-4480-936C-CF24E4DDFE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33D413F-E9F1-44FB-9474-8D8516100FD5}"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D246F09-71B8-40EA-932C-DDCD3C040ADB}"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315A0FA-B0A4-47CB-9A40-923155F9B348}"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172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1524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072A5B5-447B-490D-8786-C55CDCA39991}"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81000" y="9906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9906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6FF6942-9939-479F-AFA5-59622C9E84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4F93C9E-179E-4FED-9257-0BD5F3220CD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81000" y="990600"/>
            <a:ext cx="8534400" cy="5334000"/>
          </a:xfrm>
        </p:spPr>
        <p:txBody>
          <a:bodyPr/>
          <a:lstStyle/>
          <a:p>
            <a:pPr lvl="0"/>
            <a:r>
              <a:rPr lang="en-US" noProof="0" smtClean="0"/>
              <a:t>Click icon to add table</a:t>
            </a:r>
            <a:endParaRPr lang="en-CA" noProof="0" smtClean="0"/>
          </a:p>
        </p:txBody>
      </p:sp>
      <p:sp>
        <p:nvSpPr>
          <p:cNvPr id="4" name="Rectangle 3"/>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pPr>
              <a:defRPr/>
            </a:pPr>
            <a:r>
              <a:rPr lang="en-US">
                <a:solidFill>
                  <a:srgbClr val="000000"/>
                </a:solidFill>
              </a:rPr>
              <a:t>Slide </a:t>
            </a:r>
            <a:fld id="{6E63C34F-0850-4CFD-9326-BD70D6C49DFA}"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81000" y="990600"/>
            <a:ext cx="8534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1000" y="3733800"/>
            <a:ext cx="8534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xfrm>
            <a:off x="228600" y="6381750"/>
            <a:ext cx="2362200" cy="476250"/>
          </a:xfrm>
          <a:prstGeom prst="rect">
            <a:avLst/>
          </a:prstGeom>
        </p:spPr>
        <p:txBody>
          <a:bodyPr/>
          <a:lstStyle>
            <a:lvl1pPr>
              <a:defRPr>
                <a:cs typeface="Arial"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381750"/>
            <a:ext cx="2895600" cy="476250"/>
          </a:xfrm>
          <a:prstGeom prst="rect">
            <a:avLst/>
          </a:prstGeom>
        </p:spPr>
        <p:txBody>
          <a:bodyPr/>
          <a:lstStyle>
            <a:lvl1pPr>
              <a:defRPr>
                <a:cs typeface="Arial" pitchFamily="34" charset="0"/>
              </a:defRPr>
            </a:lvl1pPr>
          </a:lstStyle>
          <a:p>
            <a:pPr>
              <a:defRPr/>
            </a:pPr>
            <a:r>
              <a:rPr lang="en-US">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5F82D960-6B46-4BBC-8B7B-8E7440AFFEB4}" type="slidenum">
              <a:rPr lang="en-US">
                <a:solidFill>
                  <a:srgbClr val="000000"/>
                </a:solidFill>
              </a:rPr>
              <a:pPr>
                <a:defRPr/>
              </a:pPr>
              <a:t>‹#›</a:t>
            </a:fld>
            <a:endParaRPr lang="en-US">
              <a:solidFill>
                <a:srgbClr val="000000"/>
              </a:solidFill>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157D7D6-4CB7-42FB-AF35-E20E5D8088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596B51D-9915-44A9-BBAB-6751537887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0BB9F47-404B-4DCA-9054-B874217AB2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1C100DC-ACFA-4036-88B8-DAE061DFB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269FE10-DBF5-4E0E-8CD4-9AEFDB294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5</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4B6F74B4-3681-4B37-AEDB-61644201F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9906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sldNum" sz="quarter" idx="4"/>
          </p:nvPr>
        </p:nvSpPr>
        <p:spPr bwMode="auto">
          <a:xfrm>
            <a:off x="6553200" y="6381750"/>
            <a:ext cx="2362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r>
              <a:rPr lang="en-US">
                <a:solidFill>
                  <a:srgbClr val="000000"/>
                </a:solidFill>
              </a:rPr>
              <a:t>Slide </a:t>
            </a:r>
            <a:fld id="{4F95C679-76E7-455E-8A9D-8352B4BC0B19}"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2pPr>
      <a:lvl3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3pPr>
      <a:lvl4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4pPr>
      <a:lvl5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5pPr>
      <a:lvl6pPr marL="457200" algn="ctr" rtl="0" eaLnBrk="1" fontAlgn="base" hangingPunct="1">
        <a:spcBef>
          <a:spcPct val="0"/>
        </a:spcBef>
        <a:spcAft>
          <a:spcPct val="0"/>
        </a:spcAft>
        <a:defRPr sz="3600">
          <a:solidFill>
            <a:schemeClr val="tx2"/>
          </a:solidFill>
          <a:latin typeface="cmr10" pitchFamily="34" charset="0"/>
        </a:defRPr>
      </a:lvl6pPr>
      <a:lvl7pPr marL="914400" algn="ctr" rtl="0" eaLnBrk="1" fontAlgn="base" hangingPunct="1">
        <a:spcBef>
          <a:spcPct val="0"/>
        </a:spcBef>
        <a:spcAft>
          <a:spcPct val="0"/>
        </a:spcAft>
        <a:defRPr sz="3600">
          <a:solidFill>
            <a:schemeClr val="tx2"/>
          </a:solidFill>
          <a:latin typeface="cmr10" pitchFamily="34" charset="0"/>
        </a:defRPr>
      </a:lvl7pPr>
      <a:lvl8pPr marL="1371600" algn="ctr" rtl="0" eaLnBrk="1" fontAlgn="base" hangingPunct="1">
        <a:spcBef>
          <a:spcPct val="0"/>
        </a:spcBef>
        <a:spcAft>
          <a:spcPct val="0"/>
        </a:spcAft>
        <a:defRPr sz="3600">
          <a:solidFill>
            <a:schemeClr val="tx2"/>
          </a:solidFill>
          <a:latin typeface="cmr10" pitchFamily="34" charset="0"/>
        </a:defRPr>
      </a:lvl8pPr>
      <a:lvl9pPr marL="1828800" algn="ctr" rtl="0" eaLnBrk="1" fontAlgn="base" hangingPunct="1">
        <a:spcBef>
          <a:spcPct val="0"/>
        </a:spcBef>
        <a:spcAft>
          <a:spcPct val="0"/>
        </a:spcAft>
        <a:defRPr sz="3600">
          <a:solidFill>
            <a:schemeClr val="tx2"/>
          </a:solidFill>
          <a:latin typeface="cmr10"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9906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sldNum" sz="quarter" idx="4"/>
          </p:nvPr>
        </p:nvSpPr>
        <p:spPr bwMode="auto">
          <a:xfrm>
            <a:off x="6553200" y="6381750"/>
            <a:ext cx="2362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r>
              <a:rPr lang="en-US">
                <a:solidFill>
                  <a:srgbClr val="000000"/>
                </a:solidFill>
              </a:rPr>
              <a:t>Slide </a:t>
            </a:r>
            <a:fld id="{4F95C679-76E7-455E-8A9D-8352B4BC0B19}"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2pPr>
      <a:lvl3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3pPr>
      <a:lvl4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4pPr>
      <a:lvl5pPr algn="ctr" rtl="0" eaLnBrk="0" fontAlgn="base" hangingPunct="0">
        <a:spcBef>
          <a:spcPct val="0"/>
        </a:spcBef>
        <a:spcAft>
          <a:spcPct val="0"/>
        </a:spcAft>
        <a:defRPr sz="3600">
          <a:solidFill>
            <a:schemeClr val="tx2"/>
          </a:solidFill>
          <a:latin typeface="cmr10" pitchFamily="34" charset="0"/>
          <a:ea typeface="ＭＳ Ｐゴシック" pitchFamily="34" charset="-128"/>
        </a:defRPr>
      </a:lvl5pPr>
      <a:lvl6pPr marL="457200" algn="ctr" rtl="0" eaLnBrk="1" fontAlgn="base" hangingPunct="1">
        <a:spcBef>
          <a:spcPct val="0"/>
        </a:spcBef>
        <a:spcAft>
          <a:spcPct val="0"/>
        </a:spcAft>
        <a:defRPr sz="3600">
          <a:solidFill>
            <a:schemeClr val="tx2"/>
          </a:solidFill>
          <a:latin typeface="cmr10" pitchFamily="34" charset="0"/>
        </a:defRPr>
      </a:lvl6pPr>
      <a:lvl7pPr marL="914400" algn="ctr" rtl="0" eaLnBrk="1" fontAlgn="base" hangingPunct="1">
        <a:spcBef>
          <a:spcPct val="0"/>
        </a:spcBef>
        <a:spcAft>
          <a:spcPct val="0"/>
        </a:spcAft>
        <a:defRPr sz="3600">
          <a:solidFill>
            <a:schemeClr val="tx2"/>
          </a:solidFill>
          <a:latin typeface="cmr10" pitchFamily="34" charset="0"/>
        </a:defRPr>
      </a:lvl7pPr>
      <a:lvl8pPr marL="1371600" algn="ctr" rtl="0" eaLnBrk="1" fontAlgn="base" hangingPunct="1">
        <a:spcBef>
          <a:spcPct val="0"/>
        </a:spcBef>
        <a:spcAft>
          <a:spcPct val="0"/>
        </a:spcAft>
        <a:defRPr sz="3600">
          <a:solidFill>
            <a:schemeClr val="tx2"/>
          </a:solidFill>
          <a:latin typeface="cmr10" pitchFamily="34" charset="0"/>
        </a:defRPr>
      </a:lvl8pPr>
      <a:lvl9pPr marL="1828800" algn="ctr" rtl="0" eaLnBrk="1" fontAlgn="base" hangingPunct="1">
        <a:spcBef>
          <a:spcPct val="0"/>
        </a:spcBef>
        <a:spcAft>
          <a:spcPct val="0"/>
        </a:spcAft>
        <a:defRPr sz="3600">
          <a:solidFill>
            <a:schemeClr val="tx2"/>
          </a:solidFill>
          <a:latin typeface="cmr10"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20.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21.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22.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23.v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24.v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30.v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31.v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34.v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35.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hyperlink" Target="http://www.aispace.org/exercises.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37.v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5</a:t>
            </a:r>
            <a:endParaRPr lang="en-US" dirty="0"/>
          </a:p>
        </p:txBody>
      </p:sp>
      <p:sp>
        <p:nvSpPr>
          <p:cNvPr id="5" name="Slide Number Placeholder 3"/>
          <p:cNvSpPr>
            <a:spLocks noGrp="1"/>
          </p:cNvSpPr>
          <p:nvPr>
            <p:ph type="sldNum" sz="quarter" idx="12"/>
          </p:nvPr>
        </p:nvSpPr>
        <p:spPr/>
        <p:txBody>
          <a:bodyPr/>
          <a:lstStyle/>
          <a:p>
            <a:pPr>
              <a:defRPr/>
            </a:pPr>
            <a:r>
              <a:rPr lang="en-US"/>
              <a:t>Slide </a:t>
            </a:r>
            <a:fld id="{BADA445A-B75B-4898-B85A-F2754651B68A}"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a:t>
            </a:r>
            <a:r>
              <a:rPr lang="en-US" b="1" dirty="0" smtClean="0">
                <a:latin typeface="Arial Unicode MS" pitchFamily="34" charset="-128"/>
              </a:rPr>
              <a:t>cpsc502, </a:t>
            </a:r>
            <a:r>
              <a:rPr lang="en-US" b="1" dirty="0">
                <a:latin typeface="Arial Unicode MS" pitchFamily="34" charset="-128"/>
              </a:rPr>
              <a:t>Lecture </a:t>
            </a:r>
            <a:r>
              <a:rPr lang="en-US" b="1" dirty="0" smtClean="0">
                <a:latin typeface="Arial Unicode MS" pitchFamily="34" charset="-128"/>
              </a:rPr>
              <a:t>5</a:t>
            </a:r>
            <a:endParaRPr lang="en-US"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a:t>
            </a:r>
            <a:r>
              <a:rPr lang="en-US" sz="2400" b="1" dirty="0" smtClean="0">
                <a:latin typeface="Arial Unicode MS" pitchFamily="34" charset="-128"/>
              </a:rPr>
              <a:t>22, </a:t>
            </a:r>
            <a:r>
              <a:rPr lang="en-US" sz="2400" b="1" dirty="0" smtClean="0">
                <a:latin typeface="Arial Unicode MS" pitchFamily="34" charset="-128"/>
              </a:rPr>
              <a:t>2011</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A3318518-DF0D-48B3-BF1E-A223D3193B64}" type="slidenum">
              <a:rPr lang="en-US"/>
              <a:pPr>
                <a:defRPr/>
              </a:pPr>
              <a:t>10</a:t>
            </a:fld>
            <a:endParaRPr lang="en-US"/>
          </a:p>
        </p:txBody>
      </p:sp>
      <p:sp>
        <p:nvSpPr>
          <p:cNvPr id="15392" name="Rectangle 2"/>
          <p:cNvSpPr>
            <a:spLocks noGrp="1" noChangeArrowheads="1"/>
          </p:cNvSpPr>
          <p:nvPr>
            <p:ph type="title"/>
          </p:nvPr>
        </p:nvSpPr>
        <p:spPr/>
        <p:txBody>
          <a:bodyPr/>
          <a:lstStyle/>
          <a:p>
            <a:pPr eaLnBrk="1" hangingPunct="1"/>
            <a:r>
              <a:rPr lang="en-US" smtClean="0"/>
              <a:t>Genetic algorithms: Example</a:t>
            </a:r>
          </a:p>
        </p:txBody>
      </p:sp>
      <p:pic>
        <p:nvPicPr>
          <p:cNvPr id="15393" name="Picture 3" descr="8queens-crossover"/>
          <p:cNvPicPr>
            <a:picLocks noChangeAspect="1" noChangeArrowheads="1"/>
          </p:cNvPicPr>
          <p:nvPr/>
        </p:nvPicPr>
        <p:blipFill>
          <a:blip r:embed="rId4" cstate="print"/>
          <a:srcRect/>
          <a:stretch>
            <a:fillRect/>
          </a:stretch>
        </p:blipFill>
        <p:spPr bwMode="auto">
          <a:xfrm>
            <a:off x="900113" y="4365625"/>
            <a:ext cx="7326312" cy="2144713"/>
          </a:xfrm>
          <a:prstGeom prst="rect">
            <a:avLst/>
          </a:prstGeom>
          <a:noFill/>
          <a:ln w="9525">
            <a:noFill/>
            <a:miter lim="800000"/>
            <a:headEnd/>
            <a:tailEnd/>
          </a:ln>
        </p:spPr>
      </p:pic>
      <p:pic>
        <p:nvPicPr>
          <p:cNvPr id="15394" name="Picture 6" descr="genetic"/>
          <p:cNvPicPr>
            <a:picLocks noChangeAspect="1" noChangeArrowheads="1"/>
          </p:cNvPicPr>
          <p:nvPr/>
        </p:nvPicPr>
        <p:blipFill>
          <a:blip r:embed="rId5" cstate="print"/>
          <a:srcRect/>
          <a:stretch>
            <a:fillRect/>
          </a:stretch>
        </p:blipFill>
        <p:spPr bwMode="auto">
          <a:xfrm>
            <a:off x="468313" y="1700213"/>
            <a:ext cx="7772400" cy="2355850"/>
          </a:xfrm>
          <a:prstGeom prst="rect">
            <a:avLst/>
          </a:prstGeom>
          <a:noFill/>
          <a:ln w="9525">
            <a:noFill/>
            <a:miter lim="800000"/>
            <a:headEnd/>
            <a:tailEnd/>
          </a:ln>
        </p:spPr>
      </p:pic>
      <p:sp>
        <p:nvSpPr>
          <p:cNvPr id="15395" name="Rectangle 7"/>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a:solidFill>
                  <a:schemeClr val="accent2"/>
                </a:solidFill>
                <a:latin typeface="Arial Unicode MS" pitchFamily="34" charset="-128"/>
              </a:rPr>
              <a:t>Reproduction</a:t>
            </a:r>
            <a:r>
              <a:rPr lang="en-US">
                <a:solidFill>
                  <a:schemeClr val="accent2"/>
                </a:solidFill>
                <a:latin typeface="Arial Unicode MS" pitchFamily="34" charset="-128"/>
              </a:rPr>
              <a:t>: </a:t>
            </a:r>
            <a:r>
              <a:rPr lang="en-US">
                <a:latin typeface="Arial Unicode MS" pitchFamily="34" charset="-128"/>
              </a:rPr>
              <a:t>cross-over and mutation</a:t>
            </a:r>
            <a:endParaRPr lang="en-US">
              <a:solidFill>
                <a:schemeClr val="accent2"/>
              </a:solidFill>
              <a:latin typeface="Arial Unicode MS" pitchFamily="34" charset="-128"/>
            </a:endParaRP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9A0CDBBD-6565-4DC9-884A-6A2C1E218FA5}" type="slidenum">
              <a:rPr lang="en-US"/>
              <a:pPr>
                <a:defRPr/>
              </a:pPr>
              <a:t>11</a:t>
            </a:fld>
            <a:endParaRPr lang="en-US"/>
          </a:p>
        </p:txBody>
      </p:sp>
      <p:sp>
        <p:nvSpPr>
          <p:cNvPr id="16392" name="Rectangle 2"/>
          <p:cNvSpPr>
            <a:spLocks noGrp="1" noChangeArrowheads="1"/>
          </p:cNvSpPr>
          <p:nvPr>
            <p:ph type="title"/>
          </p:nvPr>
        </p:nvSpPr>
        <p:spPr/>
        <p:txBody>
          <a:bodyPr/>
          <a:lstStyle/>
          <a:p>
            <a:pPr eaLnBrk="1" hangingPunct="1"/>
            <a:r>
              <a:rPr lang="en-US" smtClean="0"/>
              <a:t>Genetic Algorithms: Conclusions</a:t>
            </a:r>
          </a:p>
        </p:txBody>
      </p:sp>
      <p:sp>
        <p:nvSpPr>
          <p:cNvPr id="16393" name="Rectangle 3"/>
          <p:cNvSpPr>
            <a:spLocks noGrp="1" noChangeArrowheads="1"/>
          </p:cNvSpPr>
          <p:nvPr>
            <p:ph type="body" idx="1"/>
          </p:nvPr>
        </p:nvSpPr>
        <p:spPr/>
        <p:txBody>
          <a:bodyPr/>
          <a:lstStyle/>
          <a:p>
            <a:pPr eaLnBrk="1" hangingPunct="1">
              <a:buFontTx/>
              <a:buChar char="•"/>
            </a:pPr>
            <a:r>
              <a:rPr lang="en-US" dirty="0" smtClean="0"/>
              <a:t>Their performance is very sensitive to the choice of state representation and fitness function</a:t>
            </a:r>
          </a:p>
          <a:p>
            <a:pPr eaLnBrk="1" hangingPunct="1">
              <a:buFontTx/>
              <a:buChar char="•"/>
            </a:pPr>
            <a:r>
              <a:rPr lang="en-US" b="1" dirty="0" smtClean="0"/>
              <a:t>Extremely slow </a:t>
            </a:r>
            <a:r>
              <a:rPr lang="en-US" dirty="0" smtClean="0"/>
              <a:t>(not surprising as they are inspired by evolution</a:t>
            </a:r>
            <a:r>
              <a:rPr lang="en-US" dirty="0" smtClean="0"/>
              <a:t>!)</a:t>
            </a:r>
          </a:p>
          <a:p>
            <a:pPr eaLnBrk="1" hangingPunct="1">
              <a:buFontTx/>
              <a:buChar char="•"/>
            </a:pPr>
            <a:endParaRPr lang="en-US" dirty="0" smtClean="0"/>
          </a:p>
          <a:p>
            <a:pPr eaLnBrk="1" hangingPunct="1">
              <a:buFontTx/>
              <a:buChar char="•"/>
            </a:pPr>
            <a:r>
              <a:rPr lang="en-US" dirty="0" smtClean="0"/>
              <a:t>But relatively simple example of biologically inspired AI approaches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5</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12</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a:t>
            </a:r>
            <a:r>
              <a:rPr lang="en-US" dirty="0" smtClean="0"/>
              <a:t>22</a:t>
            </a:r>
            <a:endParaRPr lang="en-US" dirty="0" smtClean="0"/>
          </a:p>
        </p:txBody>
      </p:sp>
      <p:sp>
        <p:nvSpPr>
          <p:cNvPr id="4102" name="Rectangle 3"/>
          <p:cNvSpPr>
            <a:spLocks noGrp="1" noChangeArrowheads="1"/>
          </p:cNvSpPr>
          <p:nvPr>
            <p:ph type="body" idx="1"/>
          </p:nvPr>
        </p:nvSpPr>
        <p:spPr>
          <a:xfrm>
            <a:off x="971600" y="1556792"/>
            <a:ext cx="7344816" cy="2520280"/>
          </a:xfrm>
        </p:spPr>
        <p:txBody>
          <a:bodyPr/>
          <a:lstStyle/>
          <a:p>
            <a:pPr eaLnBrk="1" hangingPunct="1">
              <a:buFont typeface="Arial" pitchFamily="34" charset="0"/>
              <a:buChar char="•"/>
            </a:pPr>
            <a:r>
              <a:rPr lang="en-US" dirty="0" smtClean="0"/>
              <a:t>Finish Stochastic </a:t>
            </a:r>
            <a:r>
              <a:rPr lang="en-US" dirty="0" smtClean="0"/>
              <a:t>Local Search </a:t>
            </a:r>
            <a:r>
              <a:rPr lang="en-US" sz="3200" dirty="0" smtClean="0"/>
              <a:t>(SLS)</a:t>
            </a:r>
          </a:p>
          <a:p>
            <a:pPr eaLnBrk="1" hangingPunct="1">
              <a:buFont typeface="Arial" pitchFamily="34" charset="0"/>
              <a:buChar char="•"/>
            </a:pPr>
            <a:r>
              <a:rPr lang="en-US" sz="3200" b="1" dirty="0" smtClean="0"/>
              <a:t>Planning</a:t>
            </a:r>
          </a:p>
          <a:p>
            <a:pPr lvl="1" eaLnBrk="1" hangingPunct="1">
              <a:buFont typeface="Arial" pitchFamily="34" charset="0"/>
              <a:buChar char="•"/>
            </a:pPr>
            <a:r>
              <a:rPr lang="en-US" dirty="0" smtClean="0"/>
              <a:t>STRIPS – Forward Planning</a:t>
            </a:r>
          </a:p>
          <a:p>
            <a:pPr lvl="1" eaLnBrk="1" hangingPunct="1">
              <a:buFont typeface="Arial" pitchFamily="34" charset="0"/>
              <a:buChar char="•"/>
            </a:pPr>
            <a:r>
              <a:rPr lang="en-US" dirty="0" smtClean="0"/>
              <a:t>Heuristics</a:t>
            </a:r>
          </a:p>
          <a:p>
            <a:pPr lvl="1" eaLnBrk="1" hangingPunct="1">
              <a:buFont typeface="Arial" pitchFamily="34" charset="0"/>
              <a:buChar char="•"/>
            </a:pPr>
            <a:r>
              <a:rPr lang="en-US" dirty="0" smtClean="0"/>
              <a:t>STRIPS -&gt; CSP</a:t>
            </a: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6"/>
          <p:cNvSpPr>
            <a:spLocks noChangeArrowheads="1"/>
          </p:cNvSpPr>
          <p:nvPr/>
        </p:nvSpPr>
        <p:spPr bwMode="auto">
          <a:xfrm>
            <a:off x="2786063" y="4429125"/>
            <a:ext cx="3000375" cy="1785938"/>
          </a:xfrm>
          <a:prstGeom prst="rect">
            <a:avLst/>
          </a:prstGeom>
          <a:solidFill>
            <a:srgbClr val="CCFF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502, Lecture 5</a:t>
            </a:r>
            <a:endParaRPr lang="en-US"/>
          </a:p>
        </p:txBody>
      </p:sp>
      <p:sp>
        <p:nvSpPr>
          <p:cNvPr id="26" name="Slide Number Placeholder 5"/>
          <p:cNvSpPr>
            <a:spLocks noGrp="1"/>
          </p:cNvSpPr>
          <p:nvPr>
            <p:ph type="sldNum" sz="quarter" idx="12"/>
          </p:nvPr>
        </p:nvSpPr>
        <p:spPr/>
        <p:txBody>
          <a:bodyPr/>
          <a:lstStyle/>
          <a:p>
            <a:pPr>
              <a:defRPr/>
            </a:pPr>
            <a:r>
              <a:rPr lang="en-US"/>
              <a:t>Slide </a:t>
            </a:r>
            <a:fld id="{9EACD220-6798-477A-BD90-CD5AC1E8EC3C}" type="slidenum">
              <a:rPr lang="en-US"/>
              <a:pPr>
                <a:defRPr/>
              </a:pPr>
              <a:t>13</a:t>
            </a:fld>
            <a:endParaRPr lang="en-US"/>
          </a:p>
        </p:txBody>
      </p:sp>
      <p:sp>
        <p:nvSpPr>
          <p:cNvPr id="8222" name="Rectangle 2"/>
          <p:cNvSpPr>
            <a:spLocks noGrp="1" noChangeArrowheads="1"/>
          </p:cNvSpPr>
          <p:nvPr>
            <p:ph type="title"/>
          </p:nvPr>
        </p:nvSpPr>
        <p:spPr>
          <a:xfrm>
            <a:off x="0" y="0"/>
            <a:ext cx="9144000" cy="685800"/>
          </a:xfrm>
        </p:spPr>
        <p:txBody>
          <a:bodyPr/>
          <a:lstStyle/>
          <a:p>
            <a:pPr eaLnBrk="1" hangingPunct="1"/>
            <a:r>
              <a:rPr lang="en-US" dirty="0" err="1" smtClean="0"/>
              <a:t>R&amp;Rsys</a:t>
            </a:r>
            <a:r>
              <a:rPr lang="en-US" dirty="0" smtClean="0"/>
              <a:t> we'll cover in this course </a:t>
            </a:r>
          </a:p>
        </p:txBody>
      </p:sp>
      <p:sp>
        <p:nvSpPr>
          <p:cNvPr id="8223"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8224"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8225"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8226"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8227"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8228" name="Rectangle 11"/>
          <p:cNvSpPr>
            <a:spLocks noChangeArrowheads="1"/>
          </p:cNvSpPr>
          <p:nvPr/>
        </p:nvSpPr>
        <p:spPr bwMode="auto">
          <a:xfrm>
            <a:off x="3347864" y="1268760"/>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8229"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8230"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823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grpSp>
        <p:nvGrpSpPr>
          <p:cNvPr id="2" name="Group 36"/>
          <p:cNvGrpSpPr>
            <a:grpSpLocks/>
          </p:cNvGrpSpPr>
          <p:nvPr/>
        </p:nvGrpSpPr>
        <p:grpSpPr bwMode="auto">
          <a:xfrm>
            <a:off x="2714625" y="1643063"/>
            <a:ext cx="3369543" cy="4572000"/>
            <a:chOff x="2714625" y="1643063"/>
            <a:chExt cx="3369543" cy="4572000"/>
          </a:xfrm>
        </p:grpSpPr>
        <p:sp>
          <p:nvSpPr>
            <p:cNvPr id="8247"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a:p>
          </p:txBody>
        </p:sp>
        <p:sp>
          <p:nvSpPr>
            <p:cNvPr id="8248" name="Rectangle 16"/>
            <p:cNvSpPr>
              <a:spLocks noChangeArrowheads="1"/>
            </p:cNvSpPr>
            <p:nvPr/>
          </p:nvSpPr>
          <p:spPr bwMode="auto">
            <a:xfrm>
              <a:off x="4355976" y="2348880"/>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49" name="Rectangle 17"/>
            <p:cNvSpPr>
              <a:spLocks noChangeArrowheads="1"/>
            </p:cNvSpPr>
            <p:nvPr/>
          </p:nvSpPr>
          <p:spPr bwMode="auto">
            <a:xfrm>
              <a:off x="2987824" y="1700808"/>
              <a:ext cx="2214563" cy="5715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dirty="0">
                  <a:solidFill>
                    <a:schemeClr val="accent2"/>
                  </a:solidFill>
                  <a:latin typeface="Arial Unicode MS" pitchFamily="34" charset="-128"/>
                </a:rPr>
                <a:t>Arc Consistency</a:t>
              </a:r>
            </a:p>
          </p:txBody>
        </p:sp>
        <p:sp>
          <p:nvSpPr>
            <p:cNvPr id="8250"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1"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825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sp>
          <p:nvSpPr>
            <p:cNvPr id="8254"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40" name="Rectangle 16"/>
            <p:cNvSpPr>
              <a:spLocks noChangeArrowheads="1"/>
            </p:cNvSpPr>
            <p:nvPr/>
          </p:nvSpPr>
          <p:spPr bwMode="auto">
            <a:xfrm>
              <a:off x="5220072" y="1844824"/>
              <a:ext cx="864096" cy="432048"/>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SLS</a:t>
              </a:r>
              <a:endParaRPr lang="en-US" sz="2400" dirty="0">
                <a:solidFill>
                  <a:schemeClr val="accent2"/>
                </a:solidFill>
                <a:latin typeface="Arial Unicode MS" pitchFamily="34" charset="-128"/>
              </a:endParaRPr>
            </a:p>
          </p:txBody>
        </p:sp>
      </p:grpSp>
      <p:grpSp>
        <p:nvGrpSpPr>
          <p:cNvPr id="3" name="Group 35"/>
          <p:cNvGrpSpPr>
            <a:grpSpLocks/>
          </p:cNvGrpSpPr>
          <p:nvPr/>
        </p:nvGrpSpPr>
        <p:grpSpPr bwMode="auto">
          <a:xfrm>
            <a:off x="5715000" y="3071813"/>
            <a:ext cx="3236913" cy="3127375"/>
            <a:chOff x="5715000" y="3071813"/>
            <a:chExt cx="3236913" cy="3127375"/>
          </a:xfrm>
        </p:grpSpPr>
        <p:sp>
          <p:nvSpPr>
            <p:cNvPr id="824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a:solidFill>
                    <a:schemeClr val="accent2"/>
                  </a:solidFill>
                  <a:latin typeface="Arial Unicode MS" pitchFamily="34" charset="-128"/>
                </a:rPr>
                <a:t>Value Iteration</a:t>
              </a:r>
            </a:p>
          </p:txBody>
        </p:sp>
        <p:sp>
          <p:nvSpPr>
            <p:cNvPr id="8242" name="Rectangle 24"/>
            <p:cNvSpPr>
              <a:spLocks noChangeArrowheads="1"/>
            </p:cNvSpPr>
            <p:nvPr/>
          </p:nvSpPr>
          <p:spPr bwMode="auto">
            <a:xfrm>
              <a:off x="6660232" y="3212976"/>
              <a:ext cx="2016224"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a:solidFill>
                    <a:schemeClr val="accent2"/>
                  </a:solidFill>
                  <a:latin typeface="Arial Unicode MS" pitchFamily="34" charset="-128"/>
                </a:rPr>
                <a:t>Var. Elimination</a:t>
              </a:r>
            </a:p>
          </p:txBody>
        </p:sp>
        <p:sp>
          <p:nvSpPr>
            <p:cNvPr id="8243"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824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824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8246" name="Rectangle 24"/>
            <p:cNvSpPr>
              <a:spLocks noChangeArrowheads="1"/>
            </p:cNvSpPr>
            <p:nvPr/>
          </p:nvSpPr>
          <p:spPr bwMode="auto">
            <a:xfrm>
              <a:off x="6429375" y="4857750"/>
              <a:ext cx="2031057" cy="371450"/>
            </a:xfrm>
            <a:prstGeom prst="rect">
              <a:avLst/>
            </a:prstGeom>
            <a:noFill/>
            <a:ln w="9525">
              <a:solidFill>
                <a:schemeClr val="accent2"/>
              </a:solidFill>
              <a:miter lim="800000"/>
              <a:headEnd/>
              <a:tailEnd/>
            </a:ln>
          </p:spPr>
          <p:txBody>
            <a:bodyPr/>
            <a:lstStyle/>
            <a:p>
              <a:pPr marL="342900" indent="-342900">
                <a:spcBef>
                  <a:spcPct val="20000"/>
                </a:spcBef>
              </a:pPr>
              <a:r>
                <a:rPr lang="en-US" sz="2000">
                  <a:solidFill>
                    <a:schemeClr val="accent2"/>
                  </a:solidFill>
                  <a:latin typeface="Arial Unicode MS" pitchFamily="34" charset="-128"/>
                </a:rPr>
                <a:t>Var. Elimination</a:t>
              </a:r>
            </a:p>
          </p:txBody>
        </p:sp>
        <p:sp>
          <p:nvSpPr>
            <p:cNvPr id="38" name="Rectangle 24"/>
            <p:cNvSpPr>
              <a:spLocks noChangeArrowheads="1"/>
            </p:cNvSpPr>
            <p:nvPr/>
          </p:nvSpPr>
          <p:spPr bwMode="auto">
            <a:xfrm>
              <a:off x="5940152" y="3573016"/>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39" name="Rectangle 24"/>
            <p:cNvSpPr>
              <a:spLocks noChangeArrowheads="1"/>
            </p:cNvSpPr>
            <p:nvPr/>
          </p:nvSpPr>
          <p:spPr bwMode="auto">
            <a:xfrm>
              <a:off x="5940152" y="4005064"/>
              <a:ext cx="266429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grpSp>
      <p:sp>
        <p:nvSpPr>
          <p:cNvPr id="8236"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Static</a:t>
            </a:r>
          </a:p>
        </p:txBody>
      </p:sp>
      <p:sp>
        <p:nvSpPr>
          <p:cNvPr id="8237"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39"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8240"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E6E0B5DB-95C7-4B70-9728-AA6BAD72FCDD}" type="slidenum">
              <a:rPr lang="en-US"/>
              <a:pPr>
                <a:defRPr/>
              </a:pPr>
              <a:t>14</a:t>
            </a:fld>
            <a:endParaRPr lang="en-US"/>
          </a:p>
        </p:txBody>
      </p:sp>
      <p:sp>
        <p:nvSpPr>
          <p:cNvPr id="6153" name="Rectangle 2"/>
          <p:cNvSpPr>
            <a:spLocks noGrp="1" noChangeArrowheads="1"/>
          </p:cNvSpPr>
          <p:nvPr>
            <p:ph type="title"/>
          </p:nvPr>
        </p:nvSpPr>
        <p:spPr>
          <a:xfrm>
            <a:off x="0" y="285750"/>
            <a:ext cx="9144000" cy="685800"/>
          </a:xfrm>
        </p:spPr>
        <p:txBody>
          <a:bodyPr/>
          <a:lstStyle/>
          <a:p>
            <a:pPr eaLnBrk="1" hangingPunct="1"/>
            <a:r>
              <a:rPr lang="en-US" smtClean="0"/>
              <a:t>Standard Search vs. Specific R&amp;R systems</a:t>
            </a:r>
          </a:p>
        </p:txBody>
      </p:sp>
      <p:sp>
        <p:nvSpPr>
          <p:cNvPr id="3080" name="Rectangle 3"/>
          <p:cNvSpPr>
            <a:spLocks noGrp="1" noChangeArrowheads="1"/>
          </p:cNvSpPr>
          <p:nvPr>
            <p:ph type="body" idx="1"/>
          </p:nvPr>
        </p:nvSpPr>
        <p:spPr>
          <a:xfrm>
            <a:off x="214313" y="928688"/>
            <a:ext cx="8929687" cy="5715000"/>
          </a:xfrm>
        </p:spPr>
        <p:txBody>
          <a:bodyPr/>
          <a:lstStyle/>
          <a:p>
            <a:pPr eaLnBrk="1" hangingPunct="1">
              <a:lnSpc>
                <a:spcPct val="90000"/>
              </a:lnSpc>
              <a:defRPr/>
            </a:pPr>
            <a:r>
              <a:rPr lang="en-US" sz="2000" dirty="0" smtClean="0"/>
              <a:t>Constraint Satisfaction (Problems):</a:t>
            </a:r>
          </a:p>
          <a:p>
            <a:pPr lvl="1" eaLnBrk="1" hangingPunct="1">
              <a:lnSpc>
                <a:spcPct val="90000"/>
              </a:lnSpc>
              <a:defRPr/>
            </a:pPr>
            <a:r>
              <a:rPr lang="en-US" sz="1800" dirty="0" smtClean="0">
                <a:solidFill>
                  <a:schemeClr val="accent2"/>
                </a:solidFill>
              </a:rPr>
              <a:t>State: </a:t>
            </a:r>
            <a:r>
              <a:rPr lang="en-US" sz="1800" dirty="0" smtClean="0"/>
              <a:t>assignments of values to a subset of the variables</a:t>
            </a:r>
            <a:endParaRPr lang="en-US" sz="1800" dirty="0" smtClean="0">
              <a:solidFill>
                <a:schemeClr val="accent2"/>
              </a:solidFill>
            </a:endParaRPr>
          </a:p>
          <a:p>
            <a:pPr lvl="1" eaLnBrk="1" hangingPunct="1">
              <a:lnSpc>
                <a:spcPct val="90000"/>
              </a:lnSpc>
              <a:defRPr/>
            </a:pPr>
            <a:r>
              <a:rPr lang="en-US" sz="1800" dirty="0" smtClean="0">
                <a:solidFill>
                  <a:schemeClr val="accent2"/>
                </a:solidFill>
              </a:rPr>
              <a:t>Successor function: </a:t>
            </a:r>
            <a:r>
              <a:rPr lang="en-US" sz="1800" dirty="0" smtClean="0">
                <a:solidFill>
                  <a:schemeClr val="accent4"/>
                </a:solidFill>
              </a:rPr>
              <a:t>assign values to a “free” variable</a:t>
            </a:r>
          </a:p>
          <a:p>
            <a:pPr lvl="1" eaLnBrk="1" hangingPunct="1">
              <a:lnSpc>
                <a:spcPct val="90000"/>
              </a:lnSpc>
              <a:defRPr/>
            </a:pPr>
            <a:r>
              <a:rPr lang="en-US" sz="1800" dirty="0" smtClean="0">
                <a:solidFill>
                  <a:schemeClr val="accent2"/>
                </a:solidFill>
              </a:rPr>
              <a:t>Goal test: </a:t>
            </a:r>
            <a:r>
              <a:rPr lang="en-US" sz="1800" dirty="0" smtClean="0">
                <a:solidFill>
                  <a:schemeClr val="accent4"/>
                </a:solidFill>
              </a:rPr>
              <a:t>set of constraints</a:t>
            </a:r>
          </a:p>
          <a:p>
            <a:pPr lvl="1" eaLnBrk="1" hangingPunct="1">
              <a:lnSpc>
                <a:spcPct val="90000"/>
              </a:lnSpc>
              <a:defRPr/>
            </a:pPr>
            <a:r>
              <a:rPr lang="en-US" sz="1800" dirty="0" smtClean="0">
                <a:solidFill>
                  <a:schemeClr val="accent6"/>
                </a:solidFill>
              </a:rPr>
              <a:t>Solution: </a:t>
            </a:r>
            <a:r>
              <a:rPr lang="en-US" sz="1800" dirty="0" smtClean="0">
                <a:solidFill>
                  <a:schemeClr val="accent4"/>
                </a:solidFill>
              </a:rPr>
              <a:t>possible world that satisfies the constraints</a:t>
            </a:r>
          </a:p>
          <a:p>
            <a:pPr lvl="1" eaLnBrk="1" hangingPunct="1">
              <a:lnSpc>
                <a:spcPct val="90000"/>
              </a:lnSpc>
              <a:defRPr/>
            </a:pPr>
            <a:r>
              <a:rPr lang="en-US" sz="1800" dirty="0" smtClean="0">
                <a:solidFill>
                  <a:schemeClr val="accent6"/>
                </a:solidFill>
              </a:rPr>
              <a:t>Heuristic function: </a:t>
            </a:r>
            <a:r>
              <a:rPr lang="en-US" sz="1800" i="1" dirty="0" smtClean="0">
                <a:solidFill>
                  <a:schemeClr val="accent4"/>
                </a:solidFill>
              </a:rPr>
              <a:t>none (all solutions at the same distance from start)</a:t>
            </a:r>
          </a:p>
          <a:p>
            <a:pPr eaLnBrk="1" hangingPunct="1">
              <a:lnSpc>
                <a:spcPct val="90000"/>
              </a:lnSpc>
              <a:defRPr/>
            </a:pPr>
            <a:r>
              <a:rPr lang="en-US" dirty="0" smtClean="0"/>
              <a:t>Planning : </a:t>
            </a:r>
          </a:p>
          <a:p>
            <a:pPr lvl="1" eaLnBrk="1" hangingPunct="1">
              <a:lnSpc>
                <a:spcPct val="90000"/>
              </a:lnSpc>
              <a:defRPr/>
            </a:pPr>
            <a:r>
              <a:rPr lang="en-US" dirty="0" smtClean="0">
                <a:solidFill>
                  <a:schemeClr val="accent2"/>
                </a:solidFill>
              </a:rPr>
              <a:t>State</a:t>
            </a:r>
          </a:p>
          <a:p>
            <a:pPr lvl="1" eaLnBrk="1" hangingPunct="1">
              <a:lnSpc>
                <a:spcPct val="90000"/>
              </a:lnSpc>
              <a:defRPr/>
            </a:pPr>
            <a:r>
              <a:rPr lang="en-US" dirty="0" smtClean="0">
                <a:solidFill>
                  <a:schemeClr val="accent2"/>
                </a:solidFill>
              </a:rPr>
              <a:t>Successor function</a:t>
            </a:r>
            <a:endParaRPr lang="en-US" dirty="0" smtClean="0"/>
          </a:p>
          <a:p>
            <a:pPr lvl="1" eaLnBrk="1" hangingPunct="1">
              <a:lnSpc>
                <a:spcPct val="90000"/>
              </a:lnSpc>
              <a:defRPr/>
            </a:pPr>
            <a:r>
              <a:rPr lang="en-US" dirty="0" smtClean="0">
                <a:solidFill>
                  <a:schemeClr val="accent2"/>
                </a:solidFill>
              </a:rPr>
              <a:t>Goal test</a:t>
            </a:r>
            <a:endParaRPr lang="en-US" dirty="0" smtClean="0"/>
          </a:p>
          <a:p>
            <a:pPr lvl="1" eaLnBrk="1" hangingPunct="1">
              <a:lnSpc>
                <a:spcPct val="90000"/>
              </a:lnSpc>
              <a:defRPr/>
            </a:pPr>
            <a:r>
              <a:rPr lang="en-US" dirty="0" smtClean="0">
                <a:solidFill>
                  <a:schemeClr val="accent6"/>
                </a:solidFill>
              </a:rPr>
              <a:t>Solution</a:t>
            </a:r>
          </a:p>
          <a:p>
            <a:pPr lvl="1" eaLnBrk="1" hangingPunct="1">
              <a:lnSpc>
                <a:spcPct val="90000"/>
              </a:lnSpc>
              <a:defRPr/>
            </a:pPr>
            <a:r>
              <a:rPr lang="en-US" dirty="0" smtClean="0">
                <a:solidFill>
                  <a:schemeClr val="accent6"/>
                </a:solidFill>
              </a:rPr>
              <a:t>Heuristic function</a:t>
            </a:r>
            <a:endParaRPr lang="en-US" sz="1400" dirty="0" smtClean="0"/>
          </a:p>
          <a:p>
            <a:pPr eaLnBrk="1" hangingPunct="1">
              <a:lnSpc>
                <a:spcPct val="90000"/>
              </a:lnSpc>
              <a:defRPr/>
            </a:pPr>
            <a:r>
              <a:rPr lang="en-US" sz="1600" dirty="0" smtClean="0"/>
              <a:t>Inference</a:t>
            </a:r>
          </a:p>
          <a:p>
            <a:pPr lvl="1" eaLnBrk="1" hangingPunct="1">
              <a:lnSpc>
                <a:spcPct val="90000"/>
              </a:lnSpc>
              <a:defRPr/>
            </a:pPr>
            <a:r>
              <a:rPr lang="en-US" sz="1400" dirty="0" smtClean="0">
                <a:solidFill>
                  <a:schemeClr val="accent2"/>
                </a:solidFill>
              </a:rPr>
              <a:t>State</a:t>
            </a:r>
          </a:p>
          <a:p>
            <a:pPr lvl="1" eaLnBrk="1" hangingPunct="1">
              <a:lnSpc>
                <a:spcPct val="90000"/>
              </a:lnSpc>
              <a:defRPr/>
            </a:pPr>
            <a:r>
              <a:rPr lang="en-US" sz="1400" dirty="0" smtClean="0">
                <a:solidFill>
                  <a:schemeClr val="accent2"/>
                </a:solidFill>
              </a:rPr>
              <a:t>Successor function</a:t>
            </a:r>
            <a:endParaRPr lang="en-US" sz="1400" dirty="0" smtClean="0"/>
          </a:p>
          <a:p>
            <a:pPr lvl="1" eaLnBrk="1" hangingPunct="1">
              <a:lnSpc>
                <a:spcPct val="90000"/>
              </a:lnSpc>
              <a:defRPr/>
            </a:pPr>
            <a:r>
              <a:rPr lang="en-US" sz="1400" dirty="0" smtClean="0">
                <a:solidFill>
                  <a:schemeClr val="accent2"/>
                </a:solidFill>
              </a:rPr>
              <a:t>Goal test</a:t>
            </a:r>
            <a:endParaRPr lang="en-US" sz="1400" dirty="0" smtClean="0"/>
          </a:p>
          <a:p>
            <a:pPr lvl="1" eaLnBrk="1" hangingPunct="1">
              <a:lnSpc>
                <a:spcPct val="90000"/>
              </a:lnSpc>
              <a:defRPr/>
            </a:pPr>
            <a:r>
              <a:rPr lang="en-US" sz="1400" dirty="0" smtClean="0">
                <a:solidFill>
                  <a:schemeClr val="accent2">
                    <a:lumMod val="75000"/>
                  </a:schemeClr>
                </a:solidFill>
              </a:rPr>
              <a:t>Solution</a:t>
            </a:r>
          </a:p>
          <a:p>
            <a:pPr lvl="1" eaLnBrk="1" hangingPunct="1">
              <a:lnSpc>
                <a:spcPct val="90000"/>
              </a:lnSpc>
              <a:buFont typeface="Arial" pitchFamily="34" charset="0"/>
              <a:buChar char="•"/>
              <a:defRPr/>
            </a:pPr>
            <a:r>
              <a:rPr lang="en-US" sz="1400" dirty="0" smtClean="0">
                <a:solidFill>
                  <a:schemeClr val="accent2">
                    <a:lumMod val="75000"/>
                  </a:schemeClr>
                </a:solidFill>
              </a:rPr>
              <a:t>Heuristic function</a:t>
            </a:r>
            <a:endParaRPr lang="en-US" sz="1600" dirty="0" smtClean="0">
              <a:solidFill>
                <a:schemeClr val="accent2">
                  <a:lumMod val="75000"/>
                </a:schemeClr>
              </a:solidFill>
            </a:endParaRPr>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AE3C67BA-A6DF-4840-AC69-83E942234D8F}" type="slidenum">
              <a:rPr lang="en-US"/>
              <a:pPr>
                <a:defRPr/>
              </a:pPr>
              <a:t>15</a:t>
            </a:fld>
            <a:endParaRPr lang="en-US"/>
          </a:p>
        </p:txBody>
      </p:sp>
      <p:sp>
        <p:nvSpPr>
          <p:cNvPr id="7193" name="Rectangle 2"/>
          <p:cNvSpPr>
            <a:spLocks noGrp="1" noChangeArrowheads="1"/>
          </p:cNvSpPr>
          <p:nvPr>
            <p:ph type="title"/>
          </p:nvPr>
        </p:nvSpPr>
        <p:spPr/>
        <p:txBody>
          <a:bodyPr/>
          <a:lstStyle/>
          <a:p>
            <a:pPr eaLnBrk="1" hangingPunct="1"/>
            <a:r>
              <a:rPr lang="en-US" smtClean="0"/>
              <a:t>Planning as Search: State and Goal</a:t>
            </a:r>
          </a:p>
        </p:txBody>
      </p:sp>
      <p:sp>
        <p:nvSpPr>
          <p:cNvPr id="7194" name="Rectangle 3"/>
          <p:cNvSpPr>
            <a:spLocks noGrp="1" noChangeArrowheads="1"/>
          </p:cNvSpPr>
          <p:nvPr>
            <p:ph type="body" idx="1"/>
          </p:nvPr>
        </p:nvSpPr>
        <p:spPr>
          <a:xfrm>
            <a:off x="428625" y="857250"/>
            <a:ext cx="8458200" cy="5286375"/>
          </a:xfrm>
        </p:spPr>
        <p:txBody>
          <a:bodyPr/>
          <a:lstStyle/>
          <a:p>
            <a:pPr eaLnBrk="1" hangingPunct="1"/>
            <a:r>
              <a:rPr lang="en-US" dirty="0" smtClean="0"/>
              <a:t>How to </a:t>
            </a:r>
            <a:r>
              <a:rPr lang="en-US" b="1" dirty="0" smtClean="0"/>
              <a:t>select and organize a sequence of acti</a:t>
            </a:r>
            <a:r>
              <a:rPr lang="en-US" dirty="0" smtClean="0"/>
              <a:t>ons to </a:t>
            </a:r>
            <a:r>
              <a:rPr lang="en-US" b="1" dirty="0" smtClean="0"/>
              <a:t>achieve a given goal</a:t>
            </a:r>
            <a:r>
              <a:rPr lang="en-US" dirty="0" smtClean="0"/>
              <a:t>…</a:t>
            </a:r>
          </a:p>
          <a:p>
            <a:pPr eaLnBrk="1" hangingPunct="1"/>
            <a:endParaRPr lang="en-US" dirty="0" smtClean="0"/>
          </a:p>
          <a:p>
            <a:pPr eaLnBrk="1" hangingPunct="1"/>
            <a:r>
              <a:rPr lang="en-US" b="1" dirty="0" smtClean="0"/>
              <a:t>State: </a:t>
            </a:r>
            <a:r>
              <a:rPr lang="en-US" dirty="0" smtClean="0"/>
              <a:t>Agent is in a possible world (</a:t>
            </a:r>
            <a:r>
              <a:rPr lang="en-US" b="1" dirty="0" smtClean="0"/>
              <a:t>full assignments </a:t>
            </a:r>
            <a:r>
              <a:rPr lang="en-US" dirty="0" smtClean="0"/>
              <a:t>to a set of variables/features)</a:t>
            </a:r>
          </a:p>
          <a:p>
            <a:pPr eaLnBrk="1" hangingPunct="1"/>
            <a:endParaRPr lang="en-US" dirty="0" smtClean="0"/>
          </a:p>
          <a:p>
            <a:pPr eaLnBrk="1" hangingPunct="1"/>
            <a:endParaRPr lang="en-US" dirty="0" smtClean="0"/>
          </a:p>
          <a:p>
            <a:pPr eaLnBrk="1" hangingPunct="1"/>
            <a:r>
              <a:rPr lang="en-US" b="1" dirty="0" smtClean="0"/>
              <a:t>Goal: </a:t>
            </a:r>
            <a:r>
              <a:rPr lang="en-US" dirty="0" smtClean="0"/>
              <a:t>Agent wants to be in a possible world were </a:t>
            </a:r>
            <a:r>
              <a:rPr lang="en-US" b="1" dirty="0" smtClean="0"/>
              <a:t>some</a:t>
            </a:r>
            <a:r>
              <a:rPr lang="en-US" dirty="0" smtClean="0"/>
              <a:t> variables are given specific values</a:t>
            </a:r>
          </a:p>
          <a:p>
            <a:pPr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5A18FAA4-6C5A-477D-8008-EBA165D87611}" type="slidenum">
              <a:rPr lang="en-US"/>
              <a:pPr>
                <a:defRPr/>
              </a:pPr>
              <a:t>16</a:t>
            </a:fld>
            <a:endParaRPr lang="en-US"/>
          </a:p>
        </p:txBody>
      </p:sp>
      <p:sp>
        <p:nvSpPr>
          <p:cNvPr id="8225" name="Rectangle 2"/>
          <p:cNvSpPr>
            <a:spLocks noGrp="1" noChangeArrowheads="1"/>
          </p:cNvSpPr>
          <p:nvPr>
            <p:ph type="title"/>
          </p:nvPr>
        </p:nvSpPr>
        <p:spPr/>
        <p:txBody>
          <a:bodyPr/>
          <a:lstStyle/>
          <a:p>
            <a:pPr eaLnBrk="1" hangingPunct="1"/>
            <a:r>
              <a:rPr lang="en-US" smtClean="0"/>
              <a:t>Planning as Search: Successor function and Solution</a:t>
            </a:r>
          </a:p>
        </p:txBody>
      </p:sp>
      <p:sp>
        <p:nvSpPr>
          <p:cNvPr id="8226" name="Rectangle 3"/>
          <p:cNvSpPr>
            <a:spLocks noGrp="1" noChangeArrowheads="1"/>
          </p:cNvSpPr>
          <p:nvPr>
            <p:ph type="body" idx="1"/>
          </p:nvPr>
        </p:nvSpPr>
        <p:spPr>
          <a:xfrm>
            <a:off x="357188" y="1428750"/>
            <a:ext cx="8458200" cy="4495800"/>
          </a:xfrm>
        </p:spPr>
        <p:txBody>
          <a:bodyPr/>
          <a:lstStyle/>
          <a:p>
            <a:pPr eaLnBrk="1" hangingPunct="1"/>
            <a:r>
              <a:rPr lang="en-US" b="1" smtClean="0"/>
              <a:t>Actions : </a:t>
            </a:r>
            <a:r>
              <a:rPr lang="en-US" smtClean="0"/>
              <a:t>take the agent from one state to another</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b="1" smtClean="0"/>
              <a:t>Solution: </a:t>
            </a:r>
            <a:r>
              <a:rPr lang="en-US" smtClean="0"/>
              <a:t>sequence of actions that when performed will take the agent from the current state to a goal state</a:t>
            </a:r>
          </a:p>
          <a:p>
            <a:pPr eaLnBrk="1" hangingPunct="1"/>
            <a:endParaRPr lang="en-US" smtClean="0"/>
          </a:p>
        </p:txBody>
      </p:sp>
      <p:sp>
        <p:nvSpPr>
          <p:cNvPr id="8227" name="Rectangle 7"/>
          <p:cNvSpPr>
            <a:spLocks noChangeArrowheads="1"/>
          </p:cNvSpPr>
          <p:nvPr/>
        </p:nvSpPr>
        <p:spPr bwMode="auto">
          <a:xfrm>
            <a:off x="1071563" y="2143125"/>
            <a:ext cx="1368425" cy="1655763"/>
          </a:xfrm>
          <a:prstGeom prst="rect">
            <a:avLst/>
          </a:prstGeom>
          <a:noFill/>
          <a:ln w="9525" algn="ctr">
            <a:solidFill>
              <a:schemeClr val="accent2"/>
            </a:solidFill>
            <a:miter lim="800000"/>
            <a:headEnd/>
            <a:tailEnd/>
          </a:ln>
        </p:spPr>
        <p:txBody>
          <a:bodyPr wrap="none" anchor="ctr">
            <a:spAutoFit/>
          </a:bodyPr>
          <a:lstStyle/>
          <a:p>
            <a:endParaRPr lang="en-US"/>
          </a:p>
        </p:txBody>
      </p:sp>
      <p:sp>
        <p:nvSpPr>
          <p:cNvPr id="8228" name="Rectangle 7"/>
          <p:cNvSpPr>
            <a:spLocks noChangeArrowheads="1"/>
          </p:cNvSpPr>
          <p:nvPr/>
        </p:nvSpPr>
        <p:spPr bwMode="auto">
          <a:xfrm>
            <a:off x="4643438" y="2214563"/>
            <a:ext cx="1368425" cy="1655762"/>
          </a:xfrm>
          <a:prstGeom prst="rect">
            <a:avLst/>
          </a:prstGeom>
          <a:noFill/>
          <a:ln w="9525" algn="ctr">
            <a:solidFill>
              <a:schemeClr val="accent2"/>
            </a:solid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9ADF2408-F8F4-418F-957F-45DEDB09F610}" type="slidenum">
              <a:rPr lang="en-US"/>
              <a:pPr>
                <a:defRPr/>
              </a:pPr>
              <a:t>17</a:t>
            </a:fld>
            <a:endParaRPr lang="en-US"/>
          </a:p>
        </p:txBody>
      </p:sp>
      <p:sp>
        <p:nvSpPr>
          <p:cNvPr id="9225" name="Rectangle 2"/>
          <p:cNvSpPr>
            <a:spLocks noGrp="1" noChangeArrowheads="1"/>
          </p:cNvSpPr>
          <p:nvPr>
            <p:ph type="title"/>
          </p:nvPr>
        </p:nvSpPr>
        <p:spPr/>
        <p:txBody>
          <a:bodyPr/>
          <a:lstStyle/>
          <a:p>
            <a:pPr eaLnBrk="1" hangingPunct="1"/>
            <a:r>
              <a:rPr lang="en-US" smtClean="0"/>
              <a:t>Delivery Robot Example (textbook)</a:t>
            </a:r>
          </a:p>
        </p:txBody>
      </p:sp>
      <p:sp>
        <p:nvSpPr>
          <p:cNvPr id="9226" name="Rectangle 3"/>
          <p:cNvSpPr>
            <a:spLocks noGrp="1" noChangeArrowheads="1"/>
          </p:cNvSpPr>
          <p:nvPr>
            <p:ph type="body" idx="1"/>
          </p:nvPr>
        </p:nvSpPr>
        <p:spPr>
          <a:xfrm>
            <a:off x="214313" y="785813"/>
            <a:ext cx="8458200" cy="4495800"/>
          </a:xfrm>
        </p:spPr>
        <p:txBody>
          <a:bodyPr/>
          <a:lstStyle/>
          <a:p>
            <a:pPr lvl="1" eaLnBrk="1" hangingPunct="1">
              <a:buFontTx/>
              <a:buNone/>
            </a:pPr>
            <a:r>
              <a:rPr lang="en-US" dirty="0" smtClean="0"/>
              <a:t>Consider a </a:t>
            </a:r>
            <a:r>
              <a:rPr lang="en-US" b="1" dirty="0" smtClean="0"/>
              <a:t>delivery robot named Rob</a:t>
            </a:r>
            <a:r>
              <a:rPr lang="en-US" dirty="0" smtClean="0"/>
              <a:t>, who must navigate the following environment, can deliver coffee and mail to Sam</a:t>
            </a:r>
            <a:r>
              <a:rPr lang="en-US" sz="2000" dirty="0" smtClean="0"/>
              <a:t> </a:t>
            </a:r>
          </a:p>
        </p:txBody>
      </p:sp>
      <p:pic>
        <p:nvPicPr>
          <p:cNvPr id="9227" name="Picture 4"/>
          <p:cNvPicPr>
            <a:picLocks noChangeAspect="1" noChangeArrowheads="1"/>
          </p:cNvPicPr>
          <p:nvPr/>
        </p:nvPicPr>
        <p:blipFill>
          <a:blip r:embed="rId3" cstate="print"/>
          <a:srcRect/>
          <a:stretch>
            <a:fillRect/>
          </a:stretch>
        </p:blipFill>
        <p:spPr bwMode="auto">
          <a:xfrm>
            <a:off x="2500313" y="1714500"/>
            <a:ext cx="4600575" cy="3384550"/>
          </a:xfrm>
          <a:prstGeom prst="rect">
            <a:avLst/>
          </a:prstGeom>
          <a:noFill/>
          <a:ln w="9525" algn="ctr">
            <a:noFill/>
            <a:miter lim="800000"/>
            <a:headEnd/>
            <a:tailEnd/>
          </a:ln>
        </p:spPr>
      </p:pic>
      <p:sp>
        <p:nvSpPr>
          <p:cNvPr id="8" name="Rectangle 3"/>
          <p:cNvSpPr txBox="1">
            <a:spLocks noChangeArrowheads="1"/>
          </p:cNvSpPr>
          <p:nvPr/>
        </p:nvSpPr>
        <p:spPr bwMode="auto">
          <a:xfrm>
            <a:off x="285750" y="5429250"/>
            <a:ext cx="8501063" cy="785813"/>
          </a:xfrm>
          <a:prstGeom prst="rect">
            <a:avLst/>
          </a:prstGeom>
          <a:noFill/>
          <a:ln w="9525">
            <a:noFill/>
            <a:miter lim="800000"/>
            <a:headEnd/>
            <a:tailEnd/>
          </a:ln>
          <a:effectLst/>
        </p:spPr>
        <p:txBody>
          <a:bodyPr/>
          <a:lstStyle/>
          <a:p>
            <a:pPr marL="742950" lvl="1" indent="-285750">
              <a:spcBef>
                <a:spcPct val="20000"/>
              </a:spcBef>
              <a:buClr>
                <a:schemeClr val="tx1"/>
              </a:buClr>
              <a:buSzPct val="120000"/>
              <a:defRPr/>
            </a:pPr>
            <a:r>
              <a:rPr lang="en-US" sz="2400" kern="0" dirty="0" smtClean="0">
                <a:latin typeface="+mn-lt"/>
              </a:rPr>
              <a:t>For another </a:t>
            </a:r>
            <a:r>
              <a:rPr lang="en-US" sz="2400" kern="0" dirty="0">
                <a:latin typeface="+mn-lt"/>
              </a:rPr>
              <a:t>example </a:t>
            </a:r>
            <a:r>
              <a:rPr lang="en-US" sz="2400" kern="0" dirty="0" smtClean="0">
                <a:latin typeface="+mn-lt"/>
              </a:rPr>
              <a:t>see </a:t>
            </a:r>
            <a:r>
              <a:rPr lang="en-US" sz="2400" kern="0" dirty="0" smtClean="0">
                <a:solidFill>
                  <a:schemeClr val="accent6"/>
                </a:solidFill>
                <a:latin typeface="+mn-lt"/>
              </a:rPr>
              <a:t>Practice Exercise 8.C:</a:t>
            </a:r>
            <a:endParaRPr lang="en-US" sz="2400" kern="0" dirty="0">
              <a:solidFill>
                <a:schemeClr val="accent6"/>
              </a:solidFill>
              <a:latin typeface="+mn-lt"/>
            </a:endParaRPr>
          </a:p>
          <a:p>
            <a:pPr marL="742950" lvl="1" indent="-285750">
              <a:spcBef>
                <a:spcPct val="20000"/>
              </a:spcBef>
              <a:buClr>
                <a:schemeClr val="tx1"/>
              </a:buClr>
              <a:buSzPct val="120000"/>
              <a:defRPr/>
            </a:pPr>
            <a:r>
              <a:rPr lang="en-US" sz="2400" kern="0" dirty="0">
                <a:solidFill>
                  <a:schemeClr val="accent6"/>
                </a:solidFill>
                <a:latin typeface="+mn-lt"/>
              </a:rPr>
              <a:t>“Commuting to UBC”</a:t>
            </a:r>
            <a:endParaRPr lang="en-US" sz="20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smtClean="0"/>
              <a:t>CPSC 502, Lecture 5</a:t>
            </a:r>
            <a:endParaRPr lang="en-US"/>
          </a:p>
        </p:txBody>
      </p:sp>
      <p:sp>
        <p:nvSpPr>
          <p:cNvPr id="13" name="Slide Number Placeholder 5"/>
          <p:cNvSpPr>
            <a:spLocks noGrp="1"/>
          </p:cNvSpPr>
          <p:nvPr>
            <p:ph type="sldNum" sz="quarter" idx="12"/>
          </p:nvPr>
        </p:nvSpPr>
        <p:spPr/>
        <p:txBody>
          <a:bodyPr/>
          <a:lstStyle/>
          <a:p>
            <a:pPr>
              <a:defRPr/>
            </a:pPr>
            <a:r>
              <a:rPr lang="en-US"/>
              <a:t>Slide </a:t>
            </a:r>
            <a:fld id="{CABEB818-5E33-469A-8A9D-784E003DF545}" type="slidenum">
              <a:rPr lang="en-US"/>
              <a:pPr>
                <a:defRPr/>
              </a:pPr>
              <a:t>18</a:t>
            </a:fld>
            <a:endParaRPr lang="en-US"/>
          </a:p>
        </p:txBody>
      </p:sp>
      <p:sp>
        <p:nvSpPr>
          <p:cNvPr id="10266" name="Rectangle 2"/>
          <p:cNvSpPr>
            <a:spLocks noGrp="1" noChangeArrowheads="1"/>
          </p:cNvSpPr>
          <p:nvPr>
            <p:ph type="title"/>
          </p:nvPr>
        </p:nvSpPr>
        <p:spPr/>
        <p:txBody>
          <a:bodyPr/>
          <a:lstStyle/>
          <a:p>
            <a:pPr eaLnBrk="1" hangingPunct="1"/>
            <a:r>
              <a:rPr lang="en-US" smtClean="0"/>
              <a:t>Delivery Robot Example: States</a:t>
            </a:r>
          </a:p>
        </p:txBody>
      </p:sp>
      <p:sp>
        <p:nvSpPr>
          <p:cNvPr id="10267" name="Rectangle 3"/>
          <p:cNvSpPr>
            <a:spLocks noGrp="1" noChangeArrowheads="1"/>
          </p:cNvSpPr>
          <p:nvPr>
            <p:ph type="body" idx="1"/>
          </p:nvPr>
        </p:nvSpPr>
        <p:spPr>
          <a:xfrm>
            <a:off x="323850" y="1214438"/>
            <a:ext cx="8820150" cy="4225925"/>
          </a:xfrm>
        </p:spPr>
        <p:txBody>
          <a:bodyPr/>
          <a:lstStyle/>
          <a:p>
            <a:pPr lvl="1" eaLnBrk="1" hangingPunct="1">
              <a:lnSpc>
                <a:spcPct val="90000"/>
              </a:lnSpc>
              <a:buFontTx/>
              <a:buNone/>
            </a:pPr>
            <a:r>
              <a:rPr lang="en-US" smtClean="0"/>
              <a:t>The state is defined by the following variables/features:</a:t>
            </a:r>
          </a:p>
          <a:p>
            <a:pPr lvl="1" eaLnBrk="1" hangingPunct="1">
              <a:lnSpc>
                <a:spcPct val="90000"/>
              </a:lnSpc>
              <a:buFontTx/>
              <a:buNone/>
            </a:pPr>
            <a:r>
              <a:rPr lang="en-US" sz="2000" smtClean="0">
                <a:solidFill>
                  <a:schemeClr val="accent2"/>
                </a:solidFill>
              </a:rPr>
              <a:t>RLoc</a:t>
            </a:r>
            <a:r>
              <a:rPr lang="en-US" sz="2000" smtClean="0"/>
              <a:t> - Rob's location</a:t>
            </a:r>
          </a:p>
          <a:p>
            <a:pPr lvl="2" eaLnBrk="1" hangingPunct="1">
              <a:lnSpc>
                <a:spcPct val="90000"/>
              </a:lnSpc>
              <a:buFontTx/>
              <a:buChar char="•"/>
            </a:pPr>
            <a:r>
              <a:rPr lang="en-US" smtClean="0"/>
              <a:t>domain: coffee shop (</a:t>
            </a:r>
            <a:r>
              <a:rPr lang="en-US" sz="2400" i="1" smtClean="0"/>
              <a:t>cs</a:t>
            </a:r>
            <a:r>
              <a:rPr lang="en-US" smtClean="0"/>
              <a:t>), Sam's office (</a:t>
            </a:r>
            <a:r>
              <a:rPr lang="en-US" sz="2400" i="1" smtClean="0"/>
              <a:t>off </a:t>
            </a:r>
            <a:r>
              <a:rPr lang="en-US" smtClean="0"/>
              <a:t>), mail room (</a:t>
            </a:r>
            <a:r>
              <a:rPr lang="en-US" sz="2400" i="1" smtClean="0"/>
              <a:t>mr</a:t>
            </a:r>
            <a:r>
              <a:rPr lang="en-US" i="1" smtClean="0"/>
              <a:t> </a:t>
            </a:r>
            <a:r>
              <a:rPr lang="en-US" smtClean="0"/>
              <a:t>),</a:t>
            </a:r>
          </a:p>
          <a:p>
            <a:pPr lvl="2" eaLnBrk="1" hangingPunct="1">
              <a:lnSpc>
                <a:spcPct val="90000"/>
              </a:lnSpc>
              <a:buFontTx/>
              <a:buNone/>
            </a:pPr>
            <a:r>
              <a:rPr lang="en-US" smtClean="0"/>
              <a:t>   or laboratory (</a:t>
            </a:r>
            <a:r>
              <a:rPr lang="en-US" sz="2400" i="1" smtClean="0"/>
              <a:t>lab</a:t>
            </a:r>
            <a:r>
              <a:rPr lang="en-US" smtClean="0"/>
              <a:t>)</a:t>
            </a:r>
          </a:p>
          <a:p>
            <a:pPr lvl="1" eaLnBrk="1" hangingPunct="1">
              <a:lnSpc>
                <a:spcPct val="90000"/>
              </a:lnSpc>
              <a:buFontTx/>
              <a:buNone/>
            </a:pPr>
            <a:r>
              <a:rPr lang="en-US" sz="2000" smtClean="0">
                <a:solidFill>
                  <a:schemeClr val="accent2"/>
                </a:solidFill>
              </a:rPr>
              <a:t>RHC</a:t>
            </a:r>
            <a:r>
              <a:rPr lang="en-US" sz="2000" smtClean="0"/>
              <a:t> - Rob has coffee </a:t>
            </a:r>
            <a:r>
              <a:rPr lang="en-US" smtClean="0"/>
              <a:t>True/False. </a:t>
            </a:r>
          </a:p>
          <a:p>
            <a:pPr lvl="1" eaLnBrk="1" hangingPunct="1">
              <a:lnSpc>
                <a:spcPct val="90000"/>
              </a:lnSpc>
              <a:buFontTx/>
              <a:buNone/>
            </a:pPr>
            <a:r>
              <a:rPr lang="en-US" sz="2000" smtClean="0">
                <a:solidFill>
                  <a:schemeClr val="accent2"/>
                </a:solidFill>
              </a:rPr>
              <a:t>SWC</a:t>
            </a:r>
            <a:r>
              <a:rPr lang="en-US" sz="2000" smtClean="0"/>
              <a:t> - Sam wants coffee</a:t>
            </a:r>
          </a:p>
          <a:p>
            <a:pPr lvl="1" eaLnBrk="1" hangingPunct="1">
              <a:lnSpc>
                <a:spcPct val="90000"/>
              </a:lnSpc>
              <a:buFontTx/>
              <a:buNone/>
            </a:pPr>
            <a:r>
              <a:rPr lang="en-US" sz="2000" smtClean="0">
                <a:solidFill>
                  <a:schemeClr val="accent2"/>
                </a:solidFill>
              </a:rPr>
              <a:t>MW</a:t>
            </a:r>
            <a:r>
              <a:rPr lang="en-US" sz="2000" smtClean="0"/>
              <a:t> - Mail is waiting</a:t>
            </a:r>
          </a:p>
          <a:p>
            <a:pPr lvl="1" eaLnBrk="1" hangingPunct="1">
              <a:lnSpc>
                <a:spcPct val="90000"/>
              </a:lnSpc>
              <a:buFontTx/>
              <a:buNone/>
            </a:pPr>
            <a:r>
              <a:rPr lang="en-US" sz="2000" smtClean="0">
                <a:solidFill>
                  <a:schemeClr val="accent2"/>
                </a:solidFill>
              </a:rPr>
              <a:t>RHM</a:t>
            </a:r>
            <a:r>
              <a:rPr lang="en-US" sz="2000" smtClean="0"/>
              <a:t> - Rob has mail</a:t>
            </a:r>
          </a:p>
          <a:p>
            <a:pPr lvl="1" eaLnBrk="1" hangingPunct="1">
              <a:lnSpc>
                <a:spcPct val="90000"/>
              </a:lnSpc>
              <a:buFontTx/>
              <a:buNone/>
            </a:pPr>
            <a:endParaRPr lang="en-US" sz="2000" smtClean="0"/>
          </a:p>
          <a:p>
            <a:pPr lvl="1" eaLnBrk="1" hangingPunct="1">
              <a:lnSpc>
                <a:spcPct val="90000"/>
              </a:lnSpc>
              <a:buFontTx/>
              <a:buNone/>
            </a:pPr>
            <a:endParaRPr lang="en-US" sz="1800" smtClean="0"/>
          </a:p>
          <a:p>
            <a:pPr lvl="1" eaLnBrk="1" hangingPunct="1">
              <a:lnSpc>
                <a:spcPct val="90000"/>
              </a:lnSpc>
              <a:buFontTx/>
              <a:buNone/>
            </a:pPr>
            <a:endParaRPr lang="en-US" sz="1800" smtClean="0"/>
          </a:p>
          <a:p>
            <a:pPr lvl="1" eaLnBrk="1" hangingPunct="1">
              <a:lnSpc>
                <a:spcPct val="90000"/>
              </a:lnSpc>
              <a:buFontTx/>
              <a:buNone/>
            </a:pPr>
            <a:endParaRPr lang="en-US" sz="1800" smtClean="0"/>
          </a:p>
          <a:p>
            <a:pPr lvl="1" eaLnBrk="1" hangingPunct="1">
              <a:lnSpc>
                <a:spcPct val="90000"/>
              </a:lnSpc>
              <a:buFontTx/>
              <a:buNone/>
            </a:pPr>
            <a:endParaRPr lang="en-US" sz="1600" smtClean="0"/>
          </a:p>
        </p:txBody>
      </p:sp>
      <p:sp>
        <p:nvSpPr>
          <p:cNvPr id="10268"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0269"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0242" name="Object 7"/>
          <p:cNvGraphicFramePr>
            <a:graphicFrameLocks noChangeAspect="1"/>
          </p:cNvGraphicFramePr>
          <p:nvPr/>
        </p:nvGraphicFramePr>
        <p:xfrm>
          <a:off x="7072313" y="2714625"/>
          <a:ext cx="457200" cy="342900"/>
        </p:xfrm>
        <a:graphic>
          <a:graphicData uri="http://schemas.openxmlformats.org/presentationml/2006/ole">
            <p:oleObj spid="_x0000_s586754" name="Equation" r:id="rId4" imgW="457002" imgH="342751" progId="Equation.3">
              <p:embed/>
            </p:oleObj>
          </a:graphicData>
        </a:graphic>
      </p:graphicFrame>
      <p:sp>
        <p:nvSpPr>
          <p:cNvPr id="10270"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0243" name="Object 9"/>
          <p:cNvGraphicFramePr>
            <a:graphicFrameLocks noChangeAspect="1"/>
          </p:cNvGraphicFramePr>
          <p:nvPr/>
        </p:nvGraphicFramePr>
        <p:xfrm>
          <a:off x="5429250" y="2786063"/>
          <a:ext cx="457200" cy="276225"/>
        </p:xfrm>
        <a:graphic>
          <a:graphicData uri="http://schemas.openxmlformats.org/presentationml/2006/ole">
            <p:oleObj spid="_x0000_s586755" name="Equation" r:id="rId5" imgW="457200" imgH="279360" progId="Equation.3">
              <p:embed/>
            </p:oleObj>
          </a:graphicData>
        </a:graphic>
      </p:graphicFrame>
      <p:sp>
        <p:nvSpPr>
          <p:cNvPr id="1027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5" name="Rectangle 3"/>
          <p:cNvSpPr txBox="1">
            <a:spLocks noChangeArrowheads="1"/>
          </p:cNvSpPr>
          <p:nvPr/>
        </p:nvSpPr>
        <p:spPr bwMode="auto">
          <a:xfrm>
            <a:off x="571500" y="4929188"/>
            <a:ext cx="5929313" cy="1214437"/>
          </a:xfrm>
          <a:prstGeom prst="rect">
            <a:avLst/>
          </a:prstGeom>
          <a:noFill/>
          <a:ln w="9525">
            <a:noFill/>
            <a:miter lim="800000"/>
            <a:headEnd/>
            <a:tailEnd/>
          </a:ln>
          <a:effectLst/>
        </p:spPr>
        <p:txBody>
          <a:bodyPr/>
          <a:lstStyle/>
          <a:p>
            <a:pPr marL="742950" lvl="1" indent="-285750">
              <a:lnSpc>
                <a:spcPct val="90000"/>
              </a:lnSpc>
              <a:spcBef>
                <a:spcPct val="20000"/>
              </a:spcBef>
              <a:buClr>
                <a:schemeClr val="tx1"/>
              </a:buClr>
              <a:buSzPct val="120000"/>
              <a:defRPr/>
            </a:pPr>
            <a:r>
              <a:rPr lang="en-US" sz="2400" kern="0" dirty="0">
                <a:latin typeface="+mn-lt"/>
              </a:rPr>
              <a:t>Example state:</a:t>
            </a:r>
          </a:p>
          <a:p>
            <a:pPr marL="742950" lvl="1" indent="-285750">
              <a:lnSpc>
                <a:spcPct val="90000"/>
              </a:lnSpc>
              <a:spcBef>
                <a:spcPct val="20000"/>
              </a:spcBef>
              <a:buClr>
                <a:schemeClr val="tx1"/>
              </a:buClr>
              <a:buSzPct val="120000"/>
              <a:defRPr/>
            </a:pPr>
            <a:r>
              <a:rPr lang="en-US" sz="2400" kern="0" dirty="0">
                <a:latin typeface="+mn-lt"/>
              </a:rPr>
              <a:t>Number of states:</a:t>
            </a:r>
            <a:endParaRPr lang="en-US" sz="2000" kern="0" dirty="0">
              <a:latin typeface="+mn-lt"/>
            </a:endParaRPr>
          </a:p>
          <a:p>
            <a:pPr marL="742950" lvl="1" indent="-285750">
              <a:lnSpc>
                <a:spcPct val="90000"/>
              </a:lnSpc>
              <a:spcBef>
                <a:spcPct val="20000"/>
              </a:spcBef>
              <a:buClr>
                <a:schemeClr val="tx1"/>
              </a:buClr>
              <a:buSzPct val="120000"/>
              <a:defRPr/>
            </a:pPr>
            <a:endParaRPr lang="en-US" sz="2000" kern="0" dirty="0">
              <a:latin typeface="+mn-lt"/>
            </a:endParaRPr>
          </a:p>
          <a:p>
            <a:pPr marL="742950" lvl="1" indent="-285750">
              <a:lnSpc>
                <a:spcPct val="90000"/>
              </a:lnSpc>
              <a:spcBef>
                <a:spcPct val="20000"/>
              </a:spcBef>
              <a:buClr>
                <a:schemeClr val="tx1"/>
              </a:buClr>
              <a:buSzPct val="120000"/>
              <a:defRPr/>
            </a:pPr>
            <a:endParaRPr lang="en-US" sz="1800" kern="0" dirty="0">
              <a:latin typeface="+mn-lt"/>
            </a:endParaRPr>
          </a:p>
          <a:p>
            <a:pPr marL="742950" lvl="1" indent="-285750">
              <a:lnSpc>
                <a:spcPct val="90000"/>
              </a:lnSpc>
              <a:spcBef>
                <a:spcPct val="20000"/>
              </a:spcBef>
              <a:buClr>
                <a:schemeClr val="tx1"/>
              </a:buClr>
              <a:buSzPct val="120000"/>
              <a:defRPr/>
            </a:pPr>
            <a:endParaRPr lang="en-US" sz="1800" kern="0" dirty="0">
              <a:latin typeface="+mn-lt"/>
            </a:endParaRPr>
          </a:p>
          <a:p>
            <a:pPr marL="742950" lvl="1" indent="-285750">
              <a:lnSpc>
                <a:spcPct val="90000"/>
              </a:lnSpc>
              <a:spcBef>
                <a:spcPct val="20000"/>
              </a:spcBef>
              <a:buClr>
                <a:schemeClr val="tx1"/>
              </a:buClr>
              <a:buSzPct val="120000"/>
              <a:defRPr/>
            </a:pPr>
            <a:endParaRPr lang="en-US" sz="1800" kern="0" dirty="0">
              <a:latin typeface="+mn-lt"/>
            </a:endParaRPr>
          </a:p>
          <a:p>
            <a:pPr marL="742950" lvl="1" indent="-285750">
              <a:lnSpc>
                <a:spcPct val="90000"/>
              </a:lnSpc>
              <a:spcBef>
                <a:spcPct val="20000"/>
              </a:spcBef>
              <a:buClr>
                <a:schemeClr val="tx1"/>
              </a:buClr>
              <a:buSzPct val="120000"/>
              <a:defRPr/>
            </a:pPr>
            <a:endParaRPr lang="en-US" sz="1600" kern="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502,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C7E0FE20-5EE5-4EFE-BD55-62D2A7E53CF0}" type="slidenum">
              <a:rPr lang="en-US"/>
              <a:pPr>
                <a:defRPr/>
              </a:pPr>
              <a:t>19</a:t>
            </a:fld>
            <a:endParaRPr lang="en-US"/>
          </a:p>
        </p:txBody>
      </p:sp>
      <p:sp>
        <p:nvSpPr>
          <p:cNvPr id="11272" name="Rectangle 2"/>
          <p:cNvSpPr>
            <a:spLocks noGrp="1" noChangeArrowheads="1"/>
          </p:cNvSpPr>
          <p:nvPr>
            <p:ph type="title"/>
          </p:nvPr>
        </p:nvSpPr>
        <p:spPr>
          <a:xfrm>
            <a:off x="-612775" y="404813"/>
            <a:ext cx="6842125" cy="685800"/>
          </a:xfrm>
        </p:spPr>
        <p:txBody>
          <a:bodyPr/>
          <a:lstStyle/>
          <a:p>
            <a:pPr eaLnBrk="1" hangingPunct="1"/>
            <a:r>
              <a:rPr lang="en-US" smtClean="0"/>
              <a:t>Delivery Robot Example:</a:t>
            </a:r>
            <a:br>
              <a:rPr lang="en-US" smtClean="0"/>
            </a:br>
            <a:r>
              <a:rPr lang="en-US" smtClean="0"/>
              <a:t>Actions</a:t>
            </a:r>
          </a:p>
        </p:txBody>
      </p:sp>
      <p:sp>
        <p:nvSpPr>
          <p:cNvPr id="11273" name="Rectangle 3"/>
          <p:cNvSpPr>
            <a:spLocks noGrp="1" noChangeArrowheads="1"/>
          </p:cNvSpPr>
          <p:nvPr>
            <p:ph type="body" idx="1"/>
          </p:nvPr>
        </p:nvSpPr>
        <p:spPr>
          <a:xfrm>
            <a:off x="0" y="1196975"/>
            <a:ext cx="8510588" cy="4895850"/>
          </a:xfrm>
        </p:spPr>
        <p:txBody>
          <a:bodyPr/>
          <a:lstStyle/>
          <a:p>
            <a:pPr lvl="1" eaLnBrk="1" hangingPunct="1">
              <a:lnSpc>
                <a:spcPct val="90000"/>
              </a:lnSpc>
              <a:buFontTx/>
              <a:buNone/>
            </a:pPr>
            <a:endParaRPr lang="en-US" sz="1800" smtClean="0"/>
          </a:p>
          <a:p>
            <a:pPr lvl="1" eaLnBrk="1" hangingPunct="1">
              <a:lnSpc>
                <a:spcPct val="90000"/>
              </a:lnSpc>
              <a:buFontTx/>
              <a:buNone/>
            </a:pPr>
            <a:r>
              <a:rPr lang="en-US" sz="2800" smtClean="0"/>
              <a:t>The robot’s </a:t>
            </a:r>
            <a:r>
              <a:rPr lang="en-US" sz="2800" smtClean="0">
                <a:solidFill>
                  <a:schemeClr val="accent2"/>
                </a:solidFill>
              </a:rPr>
              <a:t>actions</a:t>
            </a:r>
            <a:r>
              <a:rPr lang="en-US" sz="2800" smtClean="0"/>
              <a:t> are:</a:t>
            </a:r>
          </a:p>
          <a:p>
            <a:pPr lvl="1" eaLnBrk="1" hangingPunct="1">
              <a:lnSpc>
                <a:spcPct val="90000"/>
              </a:lnSpc>
              <a:buFontTx/>
              <a:buNone/>
            </a:pPr>
            <a:r>
              <a:rPr lang="en-US" i="1" smtClean="0">
                <a:solidFill>
                  <a:schemeClr val="accent2"/>
                </a:solidFill>
              </a:rPr>
              <a:t>Move</a:t>
            </a:r>
            <a:r>
              <a:rPr lang="en-US" smtClean="0"/>
              <a:t> - Rob's move action</a:t>
            </a:r>
          </a:p>
          <a:p>
            <a:pPr lvl="2" eaLnBrk="1" hangingPunct="1">
              <a:lnSpc>
                <a:spcPct val="90000"/>
              </a:lnSpc>
              <a:buFontTx/>
              <a:buChar char="•"/>
            </a:pPr>
            <a:r>
              <a:rPr lang="en-US" sz="2400" smtClean="0"/>
              <a:t>move clockwise (</a:t>
            </a:r>
            <a:r>
              <a:rPr lang="en-US" sz="2400" i="1" smtClean="0"/>
              <a:t>mc </a:t>
            </a:r>
            <a:r>
              <a:rPr lang="en-US" sz="2400" smtClean="0"/>
              <a:t>), move anti-clockwise (</a:t>
            </a:r>
            <a:r>
              <a:rPr lang="en-US" sz="2400" i="1" smtClean="0"/>
              <a:t>mac </a:t>
            </a:r>
            <a:r>
              <a:rPr lang="en-US" sz="2400" smtClean="0"/>
              <a:t>) not move (</a:t>
            </a:r>
            <a:r>
              <a:rPr lang="en-US" sz="2400" i="1" smtClean="0"/>
              <a:t>nm </a:t>
            </a:r>
            <a:r>
              <a:rPr lang="en-US" sz="2400" smtClean="0"/>
              <a:t>)</a:t>
            </a:r>
          </a:p>
          <a:p>
            <a:pPr lvl="1" eaLnBrk="1" hangingPunct="1">
              <a:lnSpc>
                <a:spcPct val="90000"/>
              </a:lnSpc>
              <a:buFontTx/>
              <a:buNone/>
            </a:pPr>
            <a:r>
              <a:rPr lang="en-US" i="1" smtClean="0">
                <a:solidFill>
                  <a:schemeClr val="accent2"/>
                </a:solidFill>
              </a:rPr>
              <a:t>PUC</a:t>
            </a:r>
            <a:r>
              <a:rPr lang="en-US" smtClean="0"/>
              <a:t> - Rob picks up coffee</a:t>
            </a:r>
          </a:p>
          <a:p>
            <a:pPr lvl="2" eaLnBrk="1" hangingPunct="1">
              <a:lnSpc>
                <a:spcPct val="90000"/>
              </a:lnSpc>
              <a:buFontTx/>
              <a:buChar char="•"/>
            </a:pPr>
            <a:r>
              <a:rPr lang="en-US" sz="2400" smtClean="0"/>
              <a:t>must be at the coffee shop</a:t>
            </a:r>
          </a:p>
          <a:p>
            <a:pPr lvl="1" eaLnBrk="1" hangingPunct="1">
              <a:lnSpc>
                <a:spcPct val="90000"/>
              </a:lnSpc>
              <a:buFontTx/>
              <a:buNone/>
            </a:pPr>
            <a:r>
              <a:rPr lang="en-US" i="1" smtClean="0">
                <a:solidFill>
                  <a:schemeClr val="accent2"/>
                </a:solidFill>
              </a:rPr>
              <a:t>DelC</a:t>
            </a:r>
            <a:r>
              <a:rPr lang="en-US" smtClean="0"/>
              <a:t> - Rob delivers coffee</a:t>
            </a:r>
          </a:p>
          <a:p>
            <a:pPr lvl="2" eaLnBrk="1" hangingPunct="1">
              <a:lnSpc>
                <a:spcPct val="90000"/>
              </a:lnSpc>
              <a:buFontTx/>
              <a:buChar char="•"/>
            </a:pPr>
            <a:r>
              <a:rPr lang="en-US" sz="2400" smtClean="0"/>
              <a:t>must be at the office, and must have coffee</a:t>
            </a:r>
          </a:p>
          <a:p>
            <a:pPr lvl="1" eaLnBrk="1" hangingPunct="1">
              <a:lnSpc>
                <a:spcPct val="90000"/>
              </a:lnSpc>
              <a:buFontTx/>
              <a:buNone/>
            </a:pPr>
            <a:r>
              <a:rPr lang="en-US" i="1" smtClean="0">
                <a:solidFill>
                  <a:schemeClr val="accent2"/>
                </a:solidFill>
              </a:rPr>
              <a:t>PUM</a:t>
            </a:r>
            <a:r>
              <a:rPr lang="en-US" smtClean="0"/>
              <a:t> - Rob picks up mail</a:t>
            </a:r>
          </a:p>
          <a:p>
            <a:pPr lvl="2" eaLnBrk="1" hangingPunct="1">
              <a:lnSpc>
                <a:spcPct val="90000"/>
              </a:lnSpc>
              <a:buFontTx/>
              <a:buChar char="•"/>
            </a:pPr>
            <a:r>
              <a:rPr lang="en-US" sz="2400" smtClean="0"/>
              <a:t>must be in the mail room, and mail must be waiting</a:t>
            </a:r>
          </a:p>
          <a:p>
            <a:pPr lvl="1" eaLnBrk="1" hangingPunct="1">
              <a:lnSpc>
                <a:spcPct val="90000"/>
              </a:lnSpc>
              <a:buFontTx/>
              <a:buNone/>
            </a:pPr>
            <a:r>
              <a:rPr lang="en-US" i="1" smtClean="0">
                <a:solidFill>
                  <a:schemeClr val="accent2"/>
                </a:solidFill>
              </a:rPr>
              <a:t>DelM</a:t>
            </a:r>
            <a:r>
              <a:rPr lang="en-US" smtClean="0"/>
              <a:t> - Rob delivers mail</a:t>
            </a:r>
          </a:p>
          <a:p>
            <a:pPr lvl="2" eaLnBrk="1" hangingPunct="1">
              <a:lnSpc>
                <a:spcPct val="90000"/>
              </a:lnSpc>
              <a:buFontTx/>
              <a:buChar char="•"/>
            </a:pPr>
            <a:r>
              <a:rPr lang="en-US" sz="2400" smtClean="0"/>
              <a:t>must be at the office and have mail</a:t>
            </a:r>
          </a:p>
          <a:p>
            <a:pPr lvl="2" eaLnBrk="1" hangingPunct="1">
              <a:lnSpc>
                <a:spcPct val="90000"/>
              </a:lnSpc>
              <a:buFontTx/>
              <a:buNone/>
            </a:pPr>
            <a:endParaRPr lang="en-US" sz="2400" smtClean="0"/>
          </a:p>
          <a:p>
            <a:pPr lvl="2" eaLnBrk="1" hangingPunct="1">
              <a:lnSpc>
                <a:spcPct val="90000"/>
              </a:lnSpc>
              <a:buFontTx/>
              <a:buNone/>
            </a:pPr>
            <a:r>
              <a:rPr lang="en-US" smtClean="0"/>
              <a:t>		</a:t>
            </a:r>
          </a:p>
          <a:p>
            <a:pPr lvl="2" eaLnBrk="1" hangingPunct="1">
              <a:lnSpc>
                <a:spcPct val="90000"/>
              </a:lnSpc>
              <a:buFont typeface="Wingdings" pitchFamily="2" charset="2"/>
              <a:buNone/>
            </a:pPr>
            <a:endParaRPr lang="en-US" smtClean="0"/>
          </a:p>
          <a:p>
            <a:pPr lvl="1" eaLnBrk="1" hangingPunct="1">
              <a:lnSpc>
                <a:spcPct val="90000"/>
              </a:lnSpc>
              <a:buFontTx/>
              <a:buNone/>
            </a:pPr>
            <a:endParaRPr lang="en-US" smtClean="0"/>
          </a:p>
          <a:p>
            <a:pPr lvl="1" eaLnBrk="1" hangingPunct="1">
              <a:lnSpc>
                <a:spcPct val="90000"/>
              </a:lnSpc>
              <a:buFontTx/>
              <a:buNone/>
            </a:pPr>
            <a:endParaRPr lang="en-US" sz="1800" smtClean="0"/>
          </a:p>
          <a:p>
            <a:pPr lvl="1" eaLnBrk="1" hangingPunct="1">
              <a:lnSpc>
                <a:spcPct val="90000"/>
              </a:lnSpc>
              <a:buFontTx/>
              <a:buNone/>
            </a:pPr>
            <a:endParaRPr lang="en-US" sz="1800" smtClean="0"/>
          </a:p>
          <a:p>
            <a:pPr lvl="1" eaLnBrk="1" hangingPunct="1">
              <a:lnSpc>
                <a:spcPct val="90000"/>
              </a:lnSpc>
              <a:buFontTx/>
              <a:buNone/>
            </a:pPr>
            <a:endParaRPr lang="en-US" sz="2000" smtClean="0"/>
          </a:p>
          <a:p>
            <a:pPr lvl="1" eaLnBrk="1" hangingPunct="1">
              <a:lnSpc>
                <a:spcPct val="90000"/>
              </a:lnSpc>
              <a:buFontTx/>
              <a:buNone/>
            </a:pPr>
            <a:endParaRPr lang="en-US" sz="2000" smtClean="0"/>
          </a:p>
          <a:p>
            <a:pPr lvl="1" eaLnBrk="1" hangingPunct="1">
              <a:lnSpc>
                <a:spcPct val="90000"/>
              </a:lnSpc>
              <a:buFontTx/>
              <a:buNone/>
            </a:pPr>
            <a:endParaRPr lang="en-US" sz="1600" smtClean="0"/>
          </a:p>
        </p:txBody>
      </p:sp>
      <p:sp>
        <p:nvSpPr>
          <p:cNvPr id="11274"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5"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6"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7"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8"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79" name="Rectangle 1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1280" name="Rectangle 17"/>
          <p:cNvSpPr>
            <a:spLocks noChangeArrowheads="1"/>
          </p:cNvSpPr>
          <p:nvPr/>
        </p:nvSpPr>
        <p:spPr bwMode="auto">
          <a:xfrm>
            <a:off x="0" y="3309938"/>
            <a:ext cx="9144000" cy="0"/>
          </a:xfrm>
          <a:prstGeom prst="rect">
            <a:avLst/>
          </a:prstGeom>
          <a:noFill/>
          <a:ln w="9525" algn="ctr">
            <a:noFill/>
            <a:miter lim="800000"/>
            <a:headEnd/>
            <a:tailEnd/>
          </a:ln>
        </p:spPr>
        <p:txBody>
          <a:bodyPr wrap="none" anchor="ctr">
            <a:spAutoFit/>
          </a:bodyPr>
          <a:lstStyle/>
          <a:p>
            <a:endParaRPr lang="en-US"/>
          </a:p>
        </p:txBody>
      </p:sp>
      <p:pic>
        <p:nvPicPr>
          <p:cNvPr id="11281" name="Picture 18"/>
          <p:cNvPicPr>
            <a:picLocks noChangeAspect="1" noChangeArrowheads="1"/>
          </p:cNvPicPr>
          <p:nvPr/>
        </p:nvPicPr>
        <p:blipFill>
          <a:blip r:embed="rId4" cstate="print"/>
          <a:srcRect/>
          <a:stretch>
            <a:fillRect/>
          </a:stretch>
        </p:blipFill>
        <p:spPr bwMode="auto">
          <a:xfrm>
            <a:off x="6264275" y="0"/>
            <a:ext cx="2879725" cy="21193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5</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a:t>
            </a:r>
            <a:r>
              <a:rPr lang="en-US" dirty="0" smtClean="0"/>
              <a:t>22</a:t>
            </a:r>
            <a:endParaRPr lang="en-US" dirty="0" smtClean="0"/>
          </a:p>
        </p:txBody>
      </p:sp>
      <p:sp>
        <p:nvSpPr>
          <p:cNvPr id="4102" name="Rectangle 3"/>
          <p:cNvSpPr>
            <a:spLocks noGrp="1" noChangeArrowheads="1"/>
          </p:cNvSpPr>
          <p:nvPr>
            <p:ph type="body" idx="1"/>
          </p:nvPr>
        </p:nvSpPr>
        <p:spPr>
          <a:xfrm>
            <a:off x="971600" y="1556792"/>
            <a:ext cx="7344816" cy="2160240"/>
          </a:xfrm>
        </p:spPr>
        <p:txBody>
          <a:bodyPr/>
          <a:lstStyle/>
          <a:p>
            <a:pPr eaLnBrk="1" hangingPunct="1">
              <a:buFont typeface="Arial" pitchFamily="34" charset="0"/>
              <a:buChar char="•"/>
            </a:pPr>
            <a:r>
              <a:rPr lang="en-US" b="1" dirty="0" smtClean="0"/>
              <a:t>Finish Stochastic </a:t>
            </a:r>
            <a:r>
              <a:rPr lang="en-US" b="1" dirty="0" smtClean="0"/>
              <a:t>Local Search </a:t>
            </a:r>
            <a:r>
              <a:rPr lang="en-US" sz="3200" b="1" dirty="0" smtClean="0"/>
              <a:t>(SLS)</a:t>
            </a:r>
          </a:p>
          <a:p>
            <a:pPr eaLnBrk="1" hangingPunct="1">
              <a:buFont typeface="Arial" pitchFamily="34" charset="0"/>
              <a:buChar char="•"/>
            </a:pPr>
            <a:r>
              <a:rPr lang="en-US" dirty="0" smtClean="0"/>
              <a:t>Planning</a:t>
            </a:r>
          </a:p>
          <a:p>
            <a:pPr lvl="1" eaLnBrk="1" hangingPunct="1">
              <a:buFont typeface="Arial" pitchFamily="34" charset="0"/>
              <a:buChar char="•"/>
            </a:pPr>
            <a:r>
              <a:rPr lang="en-US" dirty="0" smtClean="0"/>
              <a:t>STRIPS</a:t>
            </a:r>
          </a:p>
          <a:p>
            <a:pPr lvl="1" eaLnBrk="1" hangingPunct="1">
              <a:buFont typeface="Arial" pitchFamily="34" charset="0"/>
              <a:buChar char="•"/>
            </a:pPr>
            <a:r>
              <a:rPr lang="en-US" dirty="0" smtClean="0"/>
              <a:t>Heuristics</a:t>
            </a:r>
          </a:p>
          <a:p>
            <a:pPr lvl="1" eaLnBrk="1" hangingPunct="1">
              <a:buFont typeface="Arial" pitchFamily="34" charset="0"/>
              <a:buChar char="•"/>
            </a:pPr>
            <a:r>
              <a:rPr lang="en-US" dirty="0" smtClean="0"/>
              <a:t>STRIPS -&gt; CSP</a:t>
            </a: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D2B472B-E1A8-41C2-960C-3F91E006E224}" type="slidenum">
              <a:rPr lang="en-US"/>
              <a:pPr>
                <a:defRPr/>
              </a:pPr>
              <a:t>20</a:t>
            </a:fld>
            <a:endParaRPr lang="en-US"/>
          </a:p>
        </p:txBody>
      </p:sp>
      <p:sp>
        <p:nvSpPr>
          <p:cNvPr id="13317" name="Rectangle 2"/>
          <p:cNvSpPr>
            <a:spLocks noGrp="1" noChangeArrowheads="1"/>
          </p:cNvSpPr>
          <p:nvPr>
            <p:ph type="title"/>
          </p:nvPr>
        </p:nvSpPr>
        <p:spPr/>
        <p:txBody>
          <a:bodyPr/>
          <a:lstStyle/>
          <a:p>
            <a:pPr eaLnBrk="1" hangingPunct="1"/>
            <a:r>
              <a:rPr lang="en-US" dirty="0" err="1" smtClean="0"/>
              <a:t>ST</a:t>
            </a:r>
            <a:r>
              <a:rPr lang="en-US" dirty="0" err="1" smtClean="0">
                <a:solidFill>
                  <a:schemeClr val="accent3">
                    <a:lumMod val="50000"/>
                  </a:schemeClr>
                </a:solidFill>
              </a:rPr>
              <a:t>anford</a:t>
            </a:r>
            <a:r>
              <a:rPr lang="en-US" dirty="0" smtClean="0"/>
              <a:t> R</a:t>
            </a:r>
            <a:r>
              <a:rPr lang="en-US" dirty="0" smtClean="0">
                <a:solidFill>
                  <a:schemeClr val="accent3">
                    <a:lumMod val="50000"/>
                  </a:schemeClr>
                </a:solidFill>
              </a:rPr>
              <a:t>esearch </a:t>
            </a:r>
            <a:r>
              <a:rPr lang="en-US" dirty="0" smtClean="0"/>
              <a:t>I</a:t>
            </a:r>
            <a:r>
              <a:rPr lang="en-US" dirty="0" smtClean="0">
                <a:solidFill>
                  <a:schemeClr val="accent3">
                    <a:lumMod val="50000"/>
                  </a:schemeClr>
                </a:solidFill>
              </a:rPr>
              <a:t>nstitute</a:t>
            </a:r>
            <a:r>
              <a:rPr lang="en-US" dirty="0" smtClean="0"/>
              <a:t> P</a:t>
            </a:r>
            <a:r>
              <a:rPr lang="en-US" dirty="0" smtClean="0">
                <a:solidFill>
                  <a:schemeClr val="accent3">
                    <a:lumMod val="50000"/>
                  </a:schemeClr>
                </a:solidFill>
              </a:rPr>
              <a:t>roblem</a:t>
            </a:r>
            <a:r>
              <a:rPr lang="en-US" dirty="0" smtClean="0"/>
              <a:t> S</a:t>
            </a:r>
            <a:r>
              <a:rPr lang="en-US" dirty="0" smtClean="0">
                <a:solidFill>
                  <a:schemeClr val="accent3">
                    <a:lumMod val="50000"/>
                  </a:schemeClr>
                </a:solidFill>
              </a:rPr>
              <a:t>olver</a:t>
            </a:r>
            <a:r>
              <a:rPr lang="en-US" dirty="0" smtClean="0"/>
              <a:t> </a:t>
            </a:r>
            <a:r>
              <a:rPr lang="en-US" dirty="0" smtClean="0"/>
              <a:t>(STRIPS)</a:t>
            </a:r>
            <a:r>
              <a:rPr lang="en-US" dirty="0" smtClean="0"/>
              <a:t> </a:t>
            </a:r>
            <a:r>
              <a:rPr lang="en-US" dirty="0" smtClean="0"/>
              <a:t>action </a:t>
            </a:r>
            <a:r>
              <a:rPr lang="en-US" dirty="0" smtClean="0"/>
              <a:t>representation</a:t>
            </a:r>
            <a:endParaRPr lang="en-US" dirty="0" smtClean="0"/>
          </a:p>
        </p:txBody>
      </p:sp>
      <p:sp>
        <p:nvSpPr>
          <p:cNvPr id="13318" name="Rectangle 3"/>
          <p:cNvSpPr>
            <a:spLocks noGrp="1" noChangeArrowheads="1"/>
          </p:cNvSpPr>
          <p:nvPr>
            <p:ph type="body" idx="1"/>
          </p:nvPr>
        </p:nvSpPr>
        <p:spPr>
          <a:xfrm>
            <a:off x="323850" y="1340768"/>
            <a:ext cx="8820150" cy="2089150"/>
          </a:xfrm>
        </p:spPr>
        <p:txBody>
          <a:bodyPr/>
          <a:lstStyle/>
          <a:p>
            <a:pPr eaLnBrk="1" hangingPunct="1"/>
            <a:r>
              <a:rPr lang="en-US" dirty="0" smtClean="0"/>
              <a:t>The</a:t>
            </a:r>
            <a:r>
              <a:rPr lang="en-US" sz="2400" dirty="0" smtClean="0"/>
              <a:t> </a:t>
            </a:r>
            <a:r>
              <a:rPr lang="en-US" dirty="0" smtClean="0"/>
              <a:t>key to sophisticated planning is </a:t>
            </a:r>
            <a:r>
              <a:rPr lang="en-US" dirty="0" smtClean="0">
                <a:solidFill>
                  <a:schemeClr val="accent2"/>
                </a:solidFill>
              </a:rPr>
              <a:t>modeling actions</a:t>
            </a:r>
          </a:p>
          <a:p>
            <a:pPr lvl="1" eaLnBrk="1" hangingPunct="1">
              <a:buFontTx/>
              <a:buNone/>
            </a:pPr>
            <a:endParaRPr lang="en-US" sz="2000" dirty="0" smtClean="0"/>
          </a:p>
          <a:p>
            <a:pPr eaLnBrk="1" hangingPunct="1"/>
            <a:endParaRPr lang="en-US" sz="2400" dirty="0" smtClean="0"/>
          </a:p>
        </p:txBody>
      </p:sp>
      <p:sp>
        <p:nvSpPr>
          <p:cNvPr id="528390" name="Rectangle 6"/>
          <p:cNvSpPr>
            <a:spLocks noChangeArrowheads="1"/>
          </p:cNvSpPr>
          <p:nvPr/>
        </p:nvSpPr>
        <p:spPr bwMode="auto">
          <a:xfrm>
            <a:off x="0" y="2357438"/>
            <a:ext cx="9144000" cy="2159000"/>
          </a:xfrm>
          <a:prstGeom prst="rect">
            <a:avLst/>
          </a:prstGeom>
          <a:noFill/>
          <a:ln w="9525">
            <a:noFill/>
            <a:miter lim="800000"/>
            <a:headEnd/>
            <a:tailEnd/>
          </a:ln>
        </p:spPr>
        <p:txBody>
          <a:bodyPr/>
          <a:lstStyle/>
          <a:p>
            <a:pPr marL="457200" indent="-457200">
              <a:lnSpc>
                <a:spcPct val="90000"/>
              </a:lnSpc>
              <a:spcBef>
                <a:spcPct val="20000"/>
              </a:spcBef>
            </a:pPr>
            <a:r>
              <a:rPr lang="en-US" dirty="0">
                <a:latin typeface="Arial Unicode MS" pitchFamily="34" charset="-128"/>
              </a:rPr>
              <a:t>In STRIPS, an action has </a:t>
            </a:r>
            <a:r>
              <a:rPr lang="en-US" dirty="0">
                <a:solidFill>
                  <a:schemeClr val="accent2"/>
                </a:solidFill>
                <a:latin typeface="Arial Unicode MS" pitchFamily="34" charset="-128"/>
              </a:rPr>
              <a:t>two parts:</a:t>
            </a:r>
          </a:p>
          <a:p>
            <a:pPr marL="838200" lvl="1" indent="-381000">
              <a:lnSpc>
                <a:spcPct val="90000"/>
              </a:lnSpc>
              <a:spcBef>
                <a:spcPct val="20000"/>
              </a:spcBef>
              <a:buClr>
                <a:schemeClr val="tx1"/>
              </a:buClr>
              <a:buSzPct val="120000"/>
            </a:pPr>
            <a:r>
              <a:rPr lang="en-US" sz="2400" dirty="0">
                <a:latin typeface="Arial Unicode MS" pitchFamily="34" charset="-128"/>
              </a:rPr>
              <a:t>1. </a:t>
            </a:r>
            <a:r>
              <a:rPr lang="en-US" sz="2400" dirty="0">
                <a:solidFill>
                  <a:schemeClr val="accent2"/>
                </a:solidFill>
                <a:latin typeface="Arial Unicode MS" pitchFamily="34" charset="-128"/>
              </a:rPr>
              <a:t>Preconditions:</a:t>
            </a:r>
            <a:r>
              <a:rPr lang="en-US" sz="2400" dirty="0">
                <a:latin typeface="Arial Unicode MS" pitchFamily="34" charset="-128"/>
              </a:rPr>
              <a:t> a set of assignments to features that </a:t>
            </a:r>
            <a:r>
              <a:rPr lang="en-US" sz="2400" b="1" dirty="0">
                <a:latin typeface="Arial Unicode MS" pitchFamily="34" charset="-128"/>
              </a:rPr>
              <a:t>must be</a:t>
            </a:r>
          </a:p>
          <a:p>
            <a:pPr marL="838200" lvl="1" indent="-381000">
              <a:lnSpc>
                <a:spcPct val="90000"/>
              </a:lnSpc>
              <a:spcBef>
                <a:spcPct val="20000"/>
              </a:spcBef>
              <a:buClr>
                <a:schemeClr val="tx1"/>
              </a:buClr>
              <a:buSzPct val="120000"/>
            </a:pPr>
            <a:r>
              <a:rPr lang="en-US" sz="2400" b="1" dirty="0">
                <a:latin typeface="Arial Unicode MS" pitchFamily="34" charset="-128"/>
              </a:rPr>
              <a:t>    satisfied</a:t>
            </a:r>
            <a:r>
              <a:rPr lang="en-US" sz="2400" dirty="0">
                <a:latin typeface="Arial Unicode MS" pitchFamily="34" charset="-128"/>
              </a:rPr>
              <a:t> in order for the action to be legal</a:t>
            </a:r>
          </a:p>
          <a:p>
            <a:pPr marL="838200" lvl="1" indent="-381000">
              <a:lnSpc>
                <a:spcPct val="90000"/>
              </a:lnSpc>
              <a:spcBef>
                <a:spcPct val="20000"/>
              </a:spcBef>
              <a:buClr>
                <a:schemeClr val="tx1"/>
              </a:buClr>
              <a:buSzPct val="120000"/>
            </a:pPr>
            <a:r>
              <a:rPr lang="en-US" sz="2400" dirty="0">
                <a:latin typeface="Arial Unicode MS" pitchFamily="34" charset="-128"/>
              </a:rPr>
              <a:t>2. </a:t>
            </a:r>
            <a:r>
              <a:rPr lang="en-US" sz="2400" dirty="0">
                <a:solidFill>
                  <a:schemeClr val="accent2"/>
                </a:solidFill>
                <a:latin typeface="Arial Unicode MS" pitchFamily="34" charset="-128"/>
              </a:rPr>
              <a:t>Effects:</a:t>
            </a:r>
            <a:r>
              <a:rPr lang="en-US" sz="2400" dirty="0">
                <a:latin typeface="Arial Unicode MS" pitchFamily="34" charset="-128"/>
              </a:rPr>
              <a:t> a set of assignments to features that are </a:t>
            </a:r>
            <a:r>
              <a:rPr lang="en-US" sz="2400" b="1" dirty="0">
                <a:latin typeface="Arial Unicode MS" pitchFamily="34" charset="-128"/>
              </a:rPr>
              <a:t>caused</a:t>
            </a:r>
            <a:r>
              <a:rPr lang="en-US" sz="2400" dirty="0">
                <a:latin typeface="Arial Unicode MS" pitchFamily="34" charset="-128"/>
              </a:rPr>
              <a:t> by</a:t>
            </a:r>
          </a:p>
          <a:p>
            <a:pPr marL="838200" lvl="1" indent="-381000">
              <a:lnSpc>
                <a:spcPct val="90000"/>
              </a:lnSpc>
              <a:spcBef>
                <a:spcPct val="20000"/>
              </a:spcBef>
              <a:buClr>
                <a:schemeClr val="tx1"/>
              </a:buClr>
              <a:buSzPct val="120000"/>
            </a:pPr>
            <a:r>
              <a:rPr lang="en-US" sz="2400" dirty="0">
                <a:latin typeface="Arial Unicode MS" pitchFamily="34" charset="-128"/>
              </a:rPr>
              <a:t>    the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502,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FE39003F-402A-4E87-8B2D-7AB6AEE22BE5}" type="slidenum">
              <a:rPr lang="en-US"/>
              <a:pPr>
                <a:defRPr/>
              </a:pPr>
              <a:t>21</a:t>
            </a:fld>
            <a:endParaRPr lang="en-US"/>
          </a:p>
        </p:txBody>
      </p:sp>
      <p:sp>
        <p:nvSpPr>
          <p:cNvPr id="14346" name="Rectangle 2"/>
          <p:cNvSpPr>
            <a:spLocks noGrp="1" noChangeArrowheads="1"/>
          </p:cNvSpPr>
          <p:nvPr>
            <p:ph type="title"/>
          </p:nvPr>
        </p:nvSpPr>
        <p:spPr/>
        <p:txBody>
          <a:bodyPr/>
          <a:lstStyle/>
          <a:p>
            <a:pPr eaLnBrk="1" hangingPunct="1"/>
            <a:r>
              <a:rPr lang="en-US" smtClean="0"/>
              <a:t>STRIPS actions: Example</a:t>
            </a:r>
          </a:p>
        </p:txBody>
      </p:sp>
      <p:sp>
        <p:nvSpPr>
          <p:cNvPr id="14347" name="Rectangle 3"/>
          <p:cNvSpPr>
            <a:spLocks noGrp="1" noChangeArrowheads="1"/>
          </p:cNvSpPr>
          <p:nvPr>
            <p:ph type="body" idx="1"/>
          </p:nvPr>
        </p:nvSpPr>
        <p:spPr>
          <a:xfrm>
            <a:off x="250825" y="1219200"/>
            <a:ext cx="8208963" cy="3505200"/>
          </a:xfrm>
        </p:spPr>
        <p:txBody>
          <a:bodyPr/>
          <a:lstStyle/>
          <a:p>
            <a:pPr marL="533400" indent="-533400" eaLnBrk="1" hangingPunct="1"/>
            <a:r>
              <a:rPr lang="en-US" sz="2400" smtClean="0"/>
              <a:t>STRIPS representation of the action </a:t>
            </a:r>
            <a:r>
              <a:rPr lang="en-US" sz="2400" smtClean="0">
                <a:solidFill>
                  <a:schemeClr val="accent2"/>
                </a:solidFill>
              </a:rPr>
              <a:t>pick up coffee</a:t>
            </a:r>
            <a:r>
              <a:rPr lang="en-US" sz="2400" smtClean="0"/>
              <a:t>, </a:t>
            </a:r>
            <a:r>
              <a:rPr lang="en-US" sz="2400" i="1" smtClean="0"/>
              <a:t>PUC </a:t>
            </a:r>
            <a:r>
              <a:rPr lang="en-US" sz="2400" smtClean="0"/>
              <a:t>:</a:t>
            </a:r>
          </a:p>
          <a:p>
            <a:pPr marL="914400" lvl="1" indent="-457200" eaLnBrk="1" hangingPunct="1"/>
            <a:r>
              <a:rPr lang="en-US" b="1" smtClean="0"/>
              <a:t>preconditions</a:t>
            </a:r>
            <a:r>
              <a:rPr lang="en-US" smtClean="0"/>
              <a:t> </a:t>
            </a:r>
            <a:r>
              <a:rPr lang="en-US" i="1" smtClean="0"/>
              <a:t>Loc</a:t>
            </a:r>
            <a:r>
              <a:rPr lang="en-US" smtClean="0"/>
              <a:t> = </a:t>
            </a:r>
            <a:r>
              <a:rPr lang="en-US" i="1" smtClean="0"/>
              <a:t>cs</a:t>
            </a:r>
            <a:r>
              <a:rPr lang="en-US" smtClean="0"/>
              <a:t> and </a:t>
            </a:r>
            <a:r>
              <a:rPr lang="en-US" i="1" smtClean="0"/>
              <a:t>RHC</a:t>
            </a:r>
            <a:r>
              <a:rPr lang="en-US" smtClean="0"/>
              <a:t> = F </a:t>
            </a:r>
          </a:p>
          <a:p>
            <a:pPr marL="914400" lvl="1" indent="-457200" eaLnBrk="1" hangingPunct="1"/>
            <a:r>
              <a:rPr lang="en-US" b="1" smtClean="0"/>
              <a:t>effects</a:t>
            </a:r>
            <a:r>
              <a:rPr lang="en-US" smtClean="0"/>
              <a:t> </a:t>
            </a:r>
            <a:r>
              <a:rPr lang="en-US" i="1" smtClean="0"/>
              <a:t>RHC</a:t>
            </a:r>
            <a:r>
              <a:rPr lang="en-US" smtClean="0"/>
              <a:t> = T</a:t>
            </a:r>
            <a:endParaRPr lang="en-US" sz="2000" smtClean="0"/>
          </a:p>
          <a:p>
            <a:pPr marL="533400" indent="-533400" eaLnBrk="1" hangingPunct="1"/>
            <a:endParaRPr lang="en-US" sz="2400" smtClean="0"/>
          </a:p>
          <a:p>
            <a:pPr marL="533400" indent="-533400" eaLnBrk="1" hangingPunct="1"/>
            <a:r>
              <a:rPr lang="en-US" sz="2400" smtClean="0"/>
              <a:t>STRIPS representation of the action </a:t>
            </a:r>
            <a:r>
              <a:rPr lang="en-US" sz="2400" smtClean="0">
                <a:solidFill>
                  <a:schemeClr val="accent2"/>
                </a:solidFill>
              </a:rPr>
              <a:t>deliver coffee</a:t>
            </a:r>
            <a:r>
              <a:rPr lang="en-US" sz="2400" smtClean="0"/>
              <a:t>, </a:t>
            </a:r>
            <a:r>
              <a:rPr lang="en-US" sz="2400" i="1" smtClean="0"/>
              <a:t>DelC </a:t>
            </a:r>
            <a:r>
              <a:rPr lang="en-US" sz="2400" smtClean="0"/>
              <a:t>:</a:t>
            </a:r>
          </a:p>
          <a:p>
            <a:pPr marL="914400" lvl="1" indent="-457200" eaLnBrk="1" hangingPunct="1"/>
            <a:r>
              <a:rPr lang="en-US" b="1" smtClean="0"/>
              <a:t>preconditions </a:t>
            </a:r>
            <a:r>
              <a:rPr lang="en-US" i="1" smtClean="0"/>
              <a:t>Loc</a:t>
            </a:r>
            <a:r>
              <a:rPr lang="en-US" smtClean="0"/>
              <a:t> = </a:t>
            </a:r>
            <a:r>
              <a:rPr lang="en-US" i="1" smtClean="0"/>
              <a:t>      </a:t>
            </a:r>
            <a:r>
              <a:rPr lang="en-US" smtClean="0"/>
              <a:t>and </a:t>
            </a:r>
            <a:r>
              <a:rPr lang="en-US" i="1" smtClean="0"/>
              <a:t>RHC</a:t>
            </a:r>
            <a:r>
              <a:rPr lang="en-US" smtClean="0"/>
              <a:t> = </a:t>
            </a:r>
          </a:p>
          <a:p>
            <a:pPr marL="914400" lvl="1" indent="-457200" eaLnBrk="1" hangingPunct="1"/>
            <a:r>
              <a:rPr lang="en-US" b="1" smtClean="0"/>
              <a:t>effects</a:t>
            </a:r>
            <a:r>
              <a:rPr lang="en-US" smtClean="0"/>
              <a:t> RHC =       and SWC = </a:t>
            </a:r>
          </a:p>
          <a:p>
            <a:pPr marL="914400" lvl="1" indent="-457200" eaLnBrk="1" hangingPunct="1">
              <a:buFontTx/>
              <a:buNone/>
            </a:pPr>
            <a:endParaRPr lang="en-US" sz="2000" smtClean="0"/>
          </a:p>
        </p:txBody>
      </p:sp>
      <p:sp>
        <p:nvSpPr>
          <p:cNvPr id="14348" name="Rectangle 6"/>
          <p:cNvSpPr>
            <a:spLocks noChangeArrowheads="1"/>
          </p:cNvSpPr>
          <p:nvPr/>
        </p:nvSpPr>
        <p:spPr bwMode="auto">
          <a:xfrm>
            <a:off x="0" y="3333750"/>
            <a:ext cx="9144000" cy="0"/>
          </a:xfrm>
          <a:prstGeom prst="rect">
            <a:avLst/>
          </a:prstGeom>
          <a:noFill/>
          <a:ln w="9525" algn="ctr">
            <a:noFill/>
            <a:miter lim="800000"/>
            <a:headEnd/>
            <a:tailEnd/>
          </a:ln>
        </p:spPr>
        <p:txBody>
          <a:bodyPr wrap="none" anchor="ctr">
            <a:spAutoFit/>
          </a:bodyPr>
          <a:lstStyle/>
          <a:p>
            <a:endParaRPr lang="en-US"/>
          </a:p>
        </p:txBody>
      </p:sp>
      <p:sp>
        <p:nvSpPr>
          <p:cNvPr id="14349" name="Rectangle 8"/>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endParaRPr lang="en-US"/>
          </a:p>
        </p:txBody>
      </p:sp>
      <p:sp>
        <p:nvSpPr>
          <p:cNvPr id="14350" name="Rectangle 1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1435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2" name="Rectangle 1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3" name="Rectangle 16"/>
          <p:cNvSpPr>
            <a:spLocks noChangeArrowheads="1"/>
          </p:cNvSpPr>
          <p:nvPr/>
        </p:nvSpPr>
        <p:spPr bwMode="auto">
          <a:xfrm>
            <a:off x="0" y="3257550"/>
            <a:ext cx="9144000" cy="0"/>
          </a:xfrm>
          <a:prstGeom prst="rect">
            <a:avLst/>
          </a:prstGeom>
          <a:noFill/>
          <a:ln w="9525" algn="ctr">
            <a:noFill/>
            <a:miter lim="800000"/>
            <a:headEnd/>
            <a:tailEnd/>
          </a:ln>
        </p:spPr>
        <p:txBody>
          <a:bodyPr wrap="none" anchor="ctr">
            <a:spAutoFit/>
          </a:bodyPr>
          <a:lstStyle/>
          <a:p>
            <a:endParaRPr lang="en-US"/>
          </a:p>
        </p:txBody>
      </p:sp>
      <p:sp>
        <p:nvSpPr>
          <p:cNvPr id="14354" name="Rectangle 2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513045" name="Rectangle 21"/>
          <p:cNvSpPr>
            <a:spLocks noChangeArrowheads="1"/>
          </p:cNvSpPr>
          <p:nvPr/>
        </p:nvSpPr>
        <p:spPr bwMode="auto">
          <a:xfrm>
            <a:off x="500063" y="4857750"/>
            <a:ext cx="8208962" cy="1296988"/>
          </a:xfrm>
          <a:prstGeom prst="rect">
            <a:avLst/>
          </a:prstGeom>
          <a:noFill/>
          <a:ln w="9525">
            <a:noFill/>
            <a:miter lim="800000"/>
            <a:headEnd/>
            <a:tailEnd/>
          </a:ln>
        </p:spPr>
        <p:txBody>
          <a:bodyPr/>
          <a:lstStyle/>
          <a:p>
            <a:pPr marL="533400" indent="-533400">
              <a:spcBef>
                <a:spcPct val="20000"/>
              </a:spcBef>
            </a:pPr>
            <a:r>
              <a:rPr lang="en-US" sz="2400" b="1">
                <a:latin typeface="Arial Unicode MS" pitchFamily="34" charset="-128"/>
              </a:rPr>
              <a:t>Note </a:t>
            </a:r>
            <a:r>
              <a:rPr lang="en-US" sz="2400">
                <a:latin typeface="Arial Unicode MS" pitchFamily="34" charset="-128"/>
              </a:rPr>
              <a:t>in this domain Sam doesn't have to want coffee for Rob to deliver it; one way or another, Sam doesn't want coffee after delivery.</a:t>
            </a:r>
          </a:p>
          <a:p>
            <a:pPr marL="533400" indent="-533400">
              <a:spcBef>
                <a:spcPct val="20000"/>
              </a:spcBef>
            </a:pPr>
            <a:endParaRPr lang="en-US" sz="24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502, Lecture 5</a:t>
            </a:r>
            <a:endParaRPr lang="en-US"/>
          </a:p>
        </p:txBody>
      </p:sp>
      <p:sp>
        <p:nvSpPr>
          <p:cNvPr id="14" name="Slide Number Placeholder 5"/>
          <p:cNvSpPr>
            <a:spLocks noGrp="1"/>
          </p:cNvSpPr>
          <p:nvPr>
            <p:ph type="sldNum" sz="quarter" idx="12"/>
          </p:nvPr>
        </p:nvSpPr>
        <p:spPr/>
        <p:txBody>
          <a:bodyPr/>
          <a:lstStyle/>
          <a:p>
            <a:pPr>
              <a:defRPr/>
            </a:pPr>
            <a:r>
              <a:rPr lang="en-US"/>
              <a:t>Slide </a:t>
            </a:r>
            <a:fld id="{FE39003F-402A-4E87-8B2D-7AB6AEE22BE5}" type="slidenum">
              <a:rPr lang="en-US"/>
              <a:pPr>
                <a:defRPr/>
              </a:pPr>
              <a:t>22</a:t>
            </a:fld>
            <a:endParaRPr lang="en-US"/>
          </a:p>
        </p:txBody>
      </p:sp>
      <p:sp>
        <p:nvSpPr>
          <p:cNvPr id="14346" name="Rectangle 2"/>
          <p:cNvSpPr>
            <a:spLocks noGrp="1" noChangeArrowheads="1"/>
          </p:cNvSpPr>
          <p:nvPr>
            <p:ph type="title"/>
          </p:nvPr>
        </p:nvSpPr>
        <p:spPr>
          <a:xfrm>
            <a:off x="0" y="0"/>
            <a:ext cx="6624654" cy="685800"/>
          </a:xfrm>
        </p:spPr>
        <p:txBody>
          <a:bodyPr/>
          <a:lstStyle/>
          <a:p>
            <a:pPr eaLnBrk="1" hangingPunct="1"/>
            <a:r>
              <a:rPr lang="en-US" dirty="0" smtClean="0"/>
              <a:t>STRIPS actions: MC and MAC</a:t>
            </a:r>
          </a:p>
        </p:txBody>
      </p:sp>
      <p:sp>
        <p:nvSpPr>
          <p:cNvPr id="14347" name="Rectangle 3"/>
          <p:cNvSpPr>
            <a:spLocks noGrp="1" noChangeArrowheads="1"/>
          </p:cNvSpPr>
          <p:nvPr>
            <p:ph type="body" idx="1"/>
          </p:nvPr>
        </p:nvSpPr>
        <p:spPr>
          <a:xfrm>
            <a:off x="0" y="785794"/>
            <a:ext cx="5572164" cy="1285884"/>
          </a:xfrm>
        </p:spPr>
        <p:txBody>
          <a:bodyPr/>
          <a:lstStyle/>
          <a:p>
            <a:pPr marL="533400" indent="-533400" eaLnBrk="1" hangingPunct="1"/>
            <a:r>
              <a:rPr lang="en-US" sz="2400" dirty="0" smtClean="0"/>
              <a:t>STRIPS representation of the action </a:t>
            </a:r>
            <a:r>
              <a:rPr lang="en-US" sz="2400" dirty="0" err="1" smtClean="0">
                <a:solidFill>
                  <a:schemeClr val="accent2"/>
                </a:solidFill>
              </a:rPr>
              <a:t>MoveClockwise</a:t>
            </a:r>
            <a:r>
              <a:rPr lang="en-US" sz="2400" dirty="0" smtClean="0">
                <a:solidFill>
                  <a:schemeClr val="accent2"/>
                </a:solidFill>
              </a:rPr>
              <a:t> ?</a:t>
            </a:r>
            <a:endParaRPr lang="en-US" dirty="0" smtClean="0"/>
          </a:p>
          <a:p>
            <a:pPr marL="914400" lvl="1" indent="-457200" eaLnBrk="1" hangingPunct="1">
              <a:buFontTx/>
              <a:buNone/>
            </a:pPr>
            <a:endParaRPr lang="en-US" sz="2000" dirty="0" smtClean="0"/>
          </a:p>
        </p:txBody>
      </p:sp>
      <p:sp>
        <p:nvSpPr>
          <p:cNvPr id="14348" name="Rectangle 6"/>
          <p:cNvSpPr>
            <a:spLocks noChangeArrowheads="1"/>
          </p:cNvSpPr>
          <p:nvPr/>
        </p:nvSpPr>
        <p:spPr bwMode="auto">
          <a:xfrm>
            <a:off x="0" y="3333750"/>
            <a:ext cx="9144000" cy="0"/>
          </a:xfrm>
          <a:prstGeom prst="rect">
            <a:avLst/>
          </a:prstGeom>
          <a:noFill/>
          <a:ln w="9525" algn="ctr">
            <a:noFill/>
            <a:miter lim="800000"/>
            <a:headEnd/>
            <a:tailEnd/>
          </a:ln>
        </p:spPr>
        <p:txBody>
          <a:bodyPr wrap="none" anchor="ctr">
            <a:spAutoFit/>
          </a:bodyPr>
          <a:lstStyle/>
          <a:p>
            <a:endParaRPr lang="en-US"/>
          </a:p>
        </p:txBody>
      </p:sp>
      <p:sp>
        <p:nvSpPr>
          <p:cNvPr id="14349" name="Rectangle 8"/>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endParaRPr lang="en-US"/>
          </a:p>
        </p:txBody>
      </p:sp>
      <p:sp>
        <p:nvSpPr>
          <p:cNvPr id="14350" name="Rectangle 1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sp>
        <p:nvSpPr>
          <p:cNvPr id="14351" name="Rectangle 1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2" name="Rectangle 1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4353" name="Rectangle 16"/>
          <p:cNvSpPr>
            <a:spLocks noChangeArrowheads="1"/>
          </p:cNvSpPr>
          <p:nvPr/>
        </p:nvSpPr>
        <p:spPr bwMode="auto">
          <a:xfrm>
            <a:off x="0" y="3257550"/>
            <a:ext cx="9144000" cy="0"/>
          </a:xfrm>
          <a:prstGeom prst="rect">
            <a:avLst/>
          </a:prstGeom>
          <a:noFill/>
          <a:ln w="9525" algn="ctr">
            <a:noFill/>
            <a:miter lim="800000"/>
            <a:headEnd/>
            <a:tailEnd/>
          </a:ln>
        </p:spPr>
        <p:txBody>
          <a:bodyPr wrap="none" anchor="ctr">
            <a:spAutoFit/>
          </a:bodyPr>
          <a:lstStyle/>
          <a:p>
            <a:endParaRPr lang="en-US"/>
          </a:p>
        </p:txBody>
      </p:sp>
      <p:sp>
        <p:nvSpPr>
          <p:cNvPr id="14354" name="Rectangle 20"/>
          <p:cNvSpPr>
            <a:spLocks noChangeArrowheads="1"/>
          </p:cNvSpPr>
          <p:nvPr/>
        </p:nvSpPr>
        <p:spPr bwMode="auto">
          <a:xfrm>
            <a:off x="0" y="3290888"/>
            <a:ext cx="9144000" cy="0"/>
          </a:xfrm>
          <a:prstGeom prst="rect">
            <a:avLst/>
          </a:prstGeom>
          <a:noFill/>
          <a:ln w="9525" algn="ctr">
            <a:noFill/>
            <a:miter lim="800000"/>
            <a:headEnd/>
            <a:tailEnd/>
          </a:ln>
        </p:spPr>
        <p:txBody>
          <a:bodyPr wrap="none" anchor="ctr">
            <a:spAutoFit/>
          </a:bodyPr>
          <a:lstStyle/>
          <a:p>
            <a:endParaRPr lang="en-US"/>
          </a:p>
        </p:txBody>
      </p:sp>
      <p:pic>
        <p:nvPicPr>
          <p:cNvPr id="15" name="Picture 18"/>
          <p:cNvPicPr>
            <a:picLocks noChangeAspect="1" noChangeArrowheads="1"/>
          </p:cNvPicPr>
          <p:nvPr/>
        </p:nvPicPr>
        <p:blipFill>
          <a:blip r:embed="rId4" cstate="print"/>
          <a:srcRect/>
          <a:stretch>
            <a:fillRect/>
          </a:stretch>
        </p:blipFill>
        <p:spPr bwMode="auto">
          <a:xfrm>
            <a:off x="5346902" y="714356"/>
            <a:ext cx="3882801" cy="285752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556E71E0-C2A2-4F6D-9DBF-B2EE0139B237}" type="slidenum">
              <a:rPr lang="en-US"/>
              <a:pPr>
                <a:defRPr/>
              </a:pPr>
              <a:t>23</a:t>
            </a:fld>
            <a:endParaRPr lang="en-US"/>
          </a:p>
        </p:txBody>
      </p:sp>
      <p:sp>
        <p:nvSpPr>
          <p:cNvPr id="15374" name="Rectangle 2"/>
          <p:cNvSpPr>
            <a:spLocks noGrp="1" noChangeArrowheads="1"/>
          </p:cNvSpPr>
          <p:nvPr>
            <p:ph type="title"/>
          </p:nvPr>
        </p:nvSpPr>
        <p:spPr/>
        <p:txBody>
          <a:bodyPr/>
          <a:lstStyle/>
          <a:p>
            <a:pPr eaLnBrk="1" hangingPunct="1"/>
            <a:r>
              <a:rPr lang="en-US" smtClean="0"/>
              <a:t>STRIPS Actions (cont’)</a:t>
            </a:r>
          </a:p>
        </p:txBody>
      </p:sp>
      <p:sp>
        <p:nvSpPr>
          <p:cNvPr id="512005" name="Rectangle 5"/>
          <p:cNvSpPr>
            <a:spLocks noChangeArrowheads="1"/>
          </p:cNvSpPr>
          <p:nvPr/>
        </p:nvSpPr>
        <p:spPr bwMode="auto">
          <a:xfrm>
            <a:off x="395288" y="4652963"/>
            <a:ext cx="8583612" cy="1584325"/>
          </a:xfrm>
          <a:prstGeom prst="rect">
            <a:avLst/>
          </a:prstGeom>
          <a:noFill/>
          <a:ln w="9525">
            <a:noFill/>
            <a:miter lim="800000"/>
            <a:headEnd/>
            <a:tailEnd/>
          </a:ln>
        </p:spPr>
        <p:txBody>
          <a:bodyPr/>
          <a:lstStyle/>
          <a:p>
            <a:pPr marL="838200" lvl="1" indent="-381000">
              <a:lnSpc>
                <a:spcPct val="90000"/>
              </a:lnSpc>
              <a:spcBef>
                <a:spcPct val="20000"/>
              </a:spcBef>
              <a:buClr>
                <a:schemeClr val="tx1"/>
              </a:buClr>
              <a:buSzPct val="120000"/>
              <a:buFontTx/>
              <a:buChar char="•"/>
            </a:pPr>
            <a:endParaRPr lang="en-US" sz="2400">
              <a:latin typeface="Arial Unicode MS" pitchFamily="34" charset="-128"/>
            </a:endParaRPr>
          </a:p>
          <a:p>
            <a:pPr marL="838200" lvl="1" indent="-381000">
              <a:lnSpc>
                <a:spcPct val="90000"/>
              </a:lnSpc>
              <a:spcBef>
                <a:spcPct val="20000"/>
              </a:spcBef>
              <a:buClr>
                <a:schemeClr val="tx1"/>
              </a:buClr>
              <a:buSzPct val="120000"/>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pPr>
            <a:endParaRPr lang="en-US" sz="2400">
              <a:latin typeface="Arial Unicode MS" pitchFamily="34" charset="-128"/>
            </a:endParaRPr>
          </a:p>
          <a:p>
            <a:pPr marL="457200" indent="-457200">
              <a:lnSpc>
                <a:spcPct val="90000"/>
              </a:lnSpc>
              <a:spcBef>
                <a:spcPct val="20000"/>
              </a:spcBef>
            </a:pPr>
            <a:endParaRPr lang="en-US">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a:p>
            <a:pPr marL="457200" indent="-457200">
              <a:lnSpc>
                <a:spcPct val="90000"/>
              </a:lnSpc>
              <a:spcBef>
                <a:spcPct val="20000"/>
              </a:spcBef>
              <a:buFontTx/>
              <a:buChar char="•"/>
            </a:pPr>
            <a:endParaRPr lang="en-US" sz="2400">
              <a:latin typeface="Arial Unicode MS" pitchFamily="34" charset="-128"/>
            </a:endParaRPr>
          </a:p>
        </p:txBody>
      </p:sp>
      <p:sp>
        <p:nvSpPr>
          <p:cNvPr id="15376" name="Rectangle 7"/>
          <p:cNvSpPr>
            <a:spLocks noChangeArrowheads="1"/>
          </p:cNvSpPr>
          <p:nvPr/>
        </p:nvSpPr>
        <p:spPr bwMode="auto">
          <a:xfrm>
            <a:off x="323850" y="1196975"/>
            <a:ext cx="8424863" cy="1511300"/>
          </a:xfrm>
          <a:prstGeom prst="rect">
            <a:avLst/>
          </a:prstGeom>
          <a:noFill/>
          <a:ln w="9525">
            <a:noFill/>
            <a:miter lim="800000"/>
            <a:headEnd/>
            <a:tailEnd/>
          </a:ln>
        </p:spPr>
        <p:txBody>
          <a:bodyPr/>
          <a:lstStyle/>
          <a:p>
            <a:pPr marL="342900" indent="-342900">
              <a:spcBef>
                <a:spcPct val="20000"/>
              </a:spcBef>
              <a:buFontTx/>
              <a:buChar char="•"/>
            </a:pPr>
            <a:r>
              <a:rPr lang="en-US" sz="2400" dirty="0">
                <a:solidFill>
                  <a:schemeClr val="accent2"/>
                </a:solidFill>
                <a:latin typeface="Arial Unicode MS" pitchFamily="34" charset="-128"/>
              </a:rPr>
              <a:t>The STRIPS</a:t>
            </a:r>
            <a:r>
              <a:rPr lang="en-US" sz="2400" dirty="0">
                <a:latin typeface="Arial Unicode MS" pitchFamily="34" charset="-128"/>
              </a:rPr>
              <a:t> </a:t>
            </a:r>
            <a:r>
              <a:rPr lang="en-US" sz="2400" dirty="0">
                <a:solidFill>
                  <a:schemeClr val="accent2"/>
                </a:solidFill>
                <a:latin typeface="Arial Unicode MS" pitchFamily="34" charset="-128"/>
              </a:rPr>
              <a:t>assumption</a:t>
            </a:r>
            <a:r>
              <a:rPr lang="en-US" sz="2400" dirty="0">
                <a:latin typeface="Arial Unicode MS" pitchFamily="34" charset="-128"/>
              </a:rPr>
              <a:t>:</a:t>
            </a:r>
          </a:p>
          <a:p>
            <a:pPr marL="742950" lvl="1" indent="-285750">
              <a:spcBef>
                <a:spcPct val="20000"/>
              </a:spcBef>
              <a:buClr>
                <a:schemeClr val="tx1"/>
              </a:buClr>
              <a:buSzPct val="120000"/>
              <a:buFontTx/>
              <a:buChar char="•"/>
            </a:pPr>
            <a:r>
              <a:rPr lang="en-US" sz="2400" dirty="0">
                <a:latin typeface="Arial Unicode MS" pitchFamily="34" charset="-128"/>
              </a:rPr>
              <a:t>all variables not explicitly changed by an action stay unchanged</a:t>
            </a:r>
          </a:p>
        </p:txBody>
      </p:sp>
      <p:sp>
        <p:nvSpPr>
          <p:cNvPr id="15377" name="Rectangle 9"/>
          <p:cNvSpPr>
            <a:spLocks noGrp="1" noChangeArrowheads="1"/>
          </p:cNvSpPr>
          <p:nvPr>
            <p:ph type="body" idx="1"/>
          </p:nvPr>
        </p:nvSpPr>
        <p:spPr>
          <a:xfrm>
            <a:off x="357188" y="3143250"/>
            <a:ext cx="8583612" cy="1295400"/>
          </a:xfrm>
          <a:noFill/>
        </p:spPr>
        <p:txBody>
          <a:bodyPr/>
          <a:lstStyle/>
          <a:p>
            <a:pPr marL="838200" lvl="1" indent="-381000" eaLnBrk="1" hangingPunct="1"/>
            <a:r>
              <a:rPr lang="en-US" dirty="0" smtClean="0"/>
              <a:t>So if the </a:t>
            </a:r>
            <a:r>
              <a:rPr lang="en-US" dirty="0" smtClean="0">
                <a:solidFill>
                  <a:schemeClr val="accent2"/>
                </a:solidFill>
              </a:rPr>
              <a:t>feature/variable</a:t>
            </a:r>
            <a:r>
              <a:rPr lang="en-US" dirty="0" smtClean="0"/>
              <a:t> </a:t>
            </a:r>
            <a:r>
              <a:rPr lang="en-US" b="1" dirty="0" smtClean="0">
                <a:solidFill>
                  <a:schemeClr val="accent2"/>
                </a:solidFill>
              </a:rPr>
              <a:t>V</a:t>
            </a:r>
            <a:r>
              <a:rPr lang="en-US" b="1" dirty="0" smtClean="0"/>
              <a:t> </a:t>
            </a:r>
            <a:r>
              <a:rPr lang="en-US" dirty="0" smtClean="0"/>
              <a:t>has value </a:t>
            </a:r>
            <a:r>
              <a:rPr lang="en-US" b="1" dirty="0" smtClean="0">
                <a:solidFill>
                  <a:schemeClr val="accent2"/>
                </a:solidFill>
              </a:rPr>
              <a:t>v</a:t>
            </a:r>
            <a:r>
              <a:rPr lang="en-US" dirty="0" smtClean="0"/>
              <a:t> after the action </a:t>
            </a:r>
            <a:r>
              <a:rPr lang="en-US" b="1" dirty="0" smtClean="0">
                <a:solidFill>
                  <a:schemeClr val="accent2"/>
                </a:solidFill>
              </a:rPr>
              <a:t>a</a:t>
            </a:r>
            <a:r>
              <a:rPr lang="en-US" b="1" dirty="0" smtClean="0"/>
              <a:t> </a:t>
            </a:r>
            <a:r>
              <a:rPr lang="en-US" dirty="0" smtClean="0"/>
              <a:t>has been performed, what can we conclude about </a:t>
            </a:r>
            <a:r>
              <a:rPr lang="en-US" b="1" dirty="0" smtClean="0">
                <a:solidFill>
                  <a:schemeClr val="accent2"/>
                </a:solidFill>
              </a:rPr>
              <a:t>a</a:t>
            </a:r>
            <a:r>
              <a:rPr lang="en-US" dirty="0" smtClean="0"/>
              <a:t> and/or the </a:t>
            </a:r>
            <a:r>
              <a:rPr lang="en-US" dirty="0" smtClean="0">
                <a:solidFill>
                  <a:schemeClr val="accent2"/>
                </a:solidFill>
              </a:rPr>
              <a:t>state of the world </a:t>
            </a:r>
            <a:r>
              <a:rPr lang="en-US" dirty="0" smtClean="0"/>
              <a:t>immediately preceding the execution of a?</a:t>
            </a:r>
          </a:p>
          <a:p>
            <a:pPr marL="457200" indent="-457200" eaLnBrk="1" hangingPunct="1">
              <a:lnSpc>
                <a:spcPct val="90000"/>
              </a:lnSpc>
              <a:buFontTx/>
              <a:buChar char="•"/>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solidFill>
                  <a:srgbClr val="3233CF"/>
                </a:solidFill>
                <a:ea typeface="ＭＳ Ｐゴシック" pitchFamily="34" charset="-128"/>
                <a:cs typeface="Times New Roman" pitchFamily="18" charset="0"/>
              </a:rPr>
              <a:t>STRIPS Actions </a:t>
            </a:r>
            <a:r>
              <a:rPr lang="en-US" dirty="0" smtClean="0">
                <a:solidFill>
                  <a:srgbClr val="3233CF"/>
                </a:solidFill>
                <a:ea typeface="ＭＳ Ｐゴシック" pitchFamily="34" charset="-128"/>
                <a:cs typeface="Times New Roman" pitchFamily="18" charset="0"/>
              </a:rPr>
              <a:t>(cont’)</a:t>
            </a:r>
          </a:p>
        </p:txBody>
      </p:sp>
      <p:sp>
        <p:nvSpPr>
          <p:cNvPr id="15377" name="Rectangle 9"/>
          <p:cNvSpPr>
            <a:spLocks noGrp="1" noChangeArrowheads="1"/>
          </p:cNvSpPr>
          <p:nvPr>
            <p:ph idx="1"/>
          </p:nvPr>
        </p:nvSpPr>
        <p:spPr>
          <a:xfrm>
            <a:off x="609600" y="2492375"/>
            <a:ext cx="8283575" cy="2308225"/>
          </a:xfrm>
        </p:spPr>
        <p:txBody>
          <a:bodyPr/>
          <a:lstStyle/>
          <a:p>
            <a:pPr marL="438150" indent="-381000">
              <a:buSzTx/>
              <a:buFontTx/>
              <a:buChar char="•"/>
            </a:pPr>
            <a:r>
              <a:rPr lang="en-US" smtClean="0">
                <a:cs typeface="Times New Roman" pitchFamily="18" charset="0"/>
              </a:rPr>
              <a:t>So if the </a:t>
            </a:r>
            <a:r>
              <a:rPr lang="en-US" smtClean="0">
                <a:solidFill>
                  <a:srgbClr val="3233CF"/>
                </a:solidFill>
                <a:cs typeface="Times New Roman" pitchFamily="18" charset="0"/>
              </a:rPr>
              <a:t>feature</a:t>
            </a:r>
            <a:r>
              <a:rPr lang="en-US" smtClean="0">
                <a:solidFill>
                  <a:schemeClr val="accent2"/>
                </a:solidFill>
                <a:cs typeface="Times New Roman" pitchFamily="18" charset="0"/>
              </a:rPr>
              <a:t> </a:t>
            </a:r>
            <a:r>
              <a:rPr lang="en-US" smtClean="0">
                <a:cs typeface="Times New Roman" pitchFamily="18" charset="0"/>
              </a:rPr>
              <a:t> </a:t>
            </a:r>
            <a:r>
              <a:rPr lang="en-US" smtClean="0">
                <a:solidFill>
                  <a:schemeClr val="accent2"/>
                </a:solidFill>
                <a:cs typeface="Times New Roman" pitchFamily="18" charset="0"/>
              </a:rPr>
              <a:t>V</a:t>
            </a:r>
            <a:r>
              <a:rPr lang="en-US" smtClean="0">
                <a:cs typeface="Times New Roman" pitchFamily="18" charset="0"/>
              </a:rPr>
              <a:t> has value </a:t>
            </a:r>
            <a:r>
              <a:rPr lang="en-US" smtClean="0">
                <a:solidFill>
                  <a:schemeClr val="accent2"/>
                </a:solidFill>
                <a:cs typeface="Times New Roman" pitchFamily="18" charset="0"/>
              </a:rPr>
              <a:t>v</a:t>
            </a:r>
            <a:r>
              <a:rPr lang="en-US" baseline="-25000" smtClean="0">
                <a:solidFill>
                  <a:schemeClr val="accent2"/>
                </a:solidFill>
                <a:cs typeface="Times New Roman" pitchFamily="18" charset="0"/>
              </a:rPr>
              <a:t>i</a:t>
            </a:r>
            <a:r>
              <a:rPr lang="en-US" smtClean="0">
                <a:cs typeface="Times New Roman" pitchFamily="18" charset="0"/>
              </a:rPr>
              <a:t> in state </a:t>
            </a:r>
            <a:r>
              <a:rPr lang="en-US" smtClean="0">
                <a:solidFill>
                  <a:srgbClr val="3233CF"/>
                </a:solidFill>
                <a:cs typeface="Times New Roman" pitchFamily="18" charset="0"/>
              </a:rPr>
              <a:t>S</a:t>
            </a:r>
            <a:r>
              <a:rPr lang="en-US" baseline="-25000" smtClean="0">
                <a:solidFill>
                  <a:schemeClr val="accent2"/>
                </a:solidFill>
                <a:cs typeface="Times New Roman" pitchFamily="18" charset="0"/>
              </a:rPr>
              <a:t>i</a:t>
            </a:r>
            <a:r>
              <a:rPr lang="en-US" smtClean="0">
                <a:cs typeface="Times New Roman" pitchFamily="18" charset="0"/>
              </a:rPr>
              <a:t> , after action </a:t>
            </a:r>
            <a:r>
              <a:rPr lang="en-US" smtClean="0">
                <a:solidFill>
                  <a:schemeClr val="accent2"/>
                </a:solidFill>
                <a:cs typeface="Times New Roman" pitchFamily="18" charset="0"/>
              </a:rPr>
              <a:t>a</a:t>
            </a:r>
            <a:r>
              <a:rPr lang="en-US" smtClean="0">
                <a:cs typeface="Times New Roman" pitchFamily="18" charset="0"/>
              </a:rPr>
              <a:t> has been performed, </a:t>
            </a:r>
          </a:p>
          <a:p>
            <a:pPr marL="838200" lvl="1" indent="-381000"/>
            <a:r>
              <a:rPr lang="en-US" smtClean="0">
                <a:cs typeface="Times New Roman" pitchFamily="18" charset="0"/>
              </a:rPr>
              <a:t>what can we conclude about </a:t>
            </a:r>
            <a:r>
              <a:rPr lang="en-US" smtClean="0">
                <a:solidFill>
                  <a:schemeClr val="accent2"/>
                </a:solidFill>
                <a:cs typeface="Times New Roman" pitchFamily="18" charset="0"/>
              </a:rPr>
              <a:t>a</a:t>
            </a:r>
            <a:r>
              <a:rPr lang="en-US" smtClean="0">
                <a:cs typeface="Times New Roman" pitchFamily="18" charset="0"/>
              </a:rPr>
              <a:t> and/or the </a:t>
            </a:r>
            <a:br>
              <a:rPr lang="en-US" smtClean="0">
                <a:cs typeface="Times New Roman" pitchFamily="18" charset="0"/>
              </a:rPr>
            </a:br>
            <a:r>
              <a:rPr lang="en-US" smtClean="0">
                <a:solidFill>
                  <a:srgbClr val="3233CF"/>
                </a:solidFill>
                <a:cs typeface="Times New Roman" pitchFamily="18" charset="0"/>
              </a:rPr>
              <a:t>state of the world S</a:t>
            </a:r>
            <a:r>
              <a:rPr lang="en-US" baseline="-25000" smtClean="0">
                <a:solidFill>
                  <a:srgbClr val="3233CF"/>
                </a:solidFill>
                <a:cs typeface="Times New Roman" pitchFamily="18" charset="0"/>
              </a:rPr>
              <a:t>i</a:t>
            </a:r>
            <a:r>
              <a:rPr lang="en-US" baseline="-25000" smtClean="0">
                <a:solidFill>
                  <a:schemeClr val="accent2"/>
                </a:solidFill>
                <a:cs typeface="Times New Roman" pitchFamily="18" charset="0"/>
              </a:rPr>
              <a:t>-1</a:t>
            </a:r>
            <a:r>
              <a:rPr lang="en-US" smtClean="0">
                <a:solidFill>
                  <a:schemeClr val="accent2"/>
                </a:solidFill>
                <a:cs typeface="Times New Roman" pitchFamily="18" charset="0"/>
              </a:rPr>
              <a:t>, </a:t>
            </a:r>
            <a:r>
              <a:rPr lang="en-US" smtClean="0">
                <a:cs typeface="Times New Roman" pitchFamily="18" charset="0"/>
              </a:rPr>
              <a:t>immediately preceding the execution of </a:t>
            </a:r>
            <a:r>
              <a:rPr lang="en-US" smtClean="0">
                <a:solidFill>
                  <a:schemeClr val="accent2"/>
                </a:solidFill>
                <a:cs typeface="Times New Roman" pitchFamily="18" charset="0"/>
              </a:rPr>
              <a:t>a</a:t>
            </a:r>
            <a:r>
              <a:rPr lang="en-US" smtClean="0">
                <a:cs typeface="Times New Roman" pitchFamily="18" charset="0"/>
              </a:rPr>
              <a:t>?</a:t>
            </a:r>
          </a:p>
          <a:p>
            <a:pPr marL="438150" indent="-381000">
              <a:lnSpc>
                <a:spcPct val="90000"/>
              </a:lnSpc>
              <a:buSzTx/>
              <a:buFontTx/>
              <a:buChar char="•"/>
            </a:pPr>
            <a:endParaRPr lang="en-US" smtClean="0">
              <a:latin typeface="Times New Roman" pitchFamily="18" charset="0"/>
              <a:cs typeface="Times New Roman" pitchFamily="18" charset="0"/>
            </a:endParaRPr>
          </a:p>
        </p:txBody>
      </p:sp>
      <p:sp>
        <p:nvSpPr>
          <p:cNvPr id="15376" name="Rectangle 7"/>
          <p:cNvSpPr>
            <a:spLocks noChangeArrowheads="1"/>
          </p:cNvSpPr>
          <p:nvPr/>
        </p:nvSpPr>
        <p:spPr bwMode="auto">
          <a:xfrm>
            <a:off x="609600" y="1052513"/>
            <a:ext cx="8001000" cy="1309687"/>
          </a:xfrm>
          <a:prstGeom prst="rect">
            <a:avLst/>
          </a:prstGeom>
          <a:solidFill>
            <a:schemeClr val="accent1">
              <a:lumMod val="20000"/>
              <a:lumOff val="80000"/>
            </a:schemeClr>
          </a:solidFill>
          <a:ln w="9525">
            <a:noFill/>
            <a:miter lim="800000"/>
            <a:headEnd/>
            <a:tailEnd/>
          </a:ln>
        </p:spPr>
        <p:txBody>
          <a:bodyPr/>
          <a:lstStyle/>
          <a:p>
            <a:pPr marL="342900" indent="-342900">
              <a:spcBef>
                <a:spcPct val="20000"/>
              </a:spcBef>
              <a:defRPr/>
            </a:pPr>
            <a:r>
              <a:rPr lang="en-US" dirty="0">
                <a:solidFill>
                  <a:srgbClr val="3233CF"/>
                </a:solidFill>
                <a:latin typeface="+mn-lt"/>
                <a:cs typeface="Times New Roman" pitchFamily="18" charset="0"/>
              </a:rPr>
              <a:t>The STRIPS assumption:</a:t>
            </a:r>
          </a:p>
          <a:p>
            <a:pPr marL="742950" lvl="1" indent="-285750">
              <a:spcBef>
                <a:spcPct val="20000"/>
              </a:spcBef>
              <a:buClr>
                <a:schemeClr val="tx1"/>
              </a:buClr>
              <a:buSzPct val="120000"/>
              <a:defRPr/>
            </a:pPr>
            <a:r>
              <a:rPr lang="en-US" sz="2400" dirty="0">
                <a:latin typeface="+mn-lt"/>
                <a:cs typeface="Times New Roman" pitchFamily="18" charset="0"/>
              </a:rPr>
              <a:t>all  </a:t>
            </a:r>
            <a:r>
              <a:rPr lang="en-US" sz="2400" dirty="0" smtClean="0">
                <a:latin typeface="+mn-lt"/>
                <a:cs typeface="Times New Roman" pitchFamily="18" charset="0"/>
              </a:rPr>
              <a:t>features/variables </a:t>
            </a:r>
            <a:r>
              <a:rPr lang="en-US" sz="2400" dirty="0">
                <a:latin typeface="+mn-lt"/>
                <a:cs typeface="Times New Roman" pitchFamily="18" charset="0"/>
              </a:rPr>
              <a:t>not explicitly changed by an action stay unchanged</a:t>
            </a:r>
          </a:p>
        </p:txBody>
      </p:sp>
      <p:sp>
        <p:nvSpPr>
          <p:cNvPr id="45061" name="Ink 3"/>
          <p:cNvSpPr>
            <a:spLocks noRot="1" noChangeAspect="1" noEditPoints="1" noChangeArrowheads="1" noChangeShapeType="1" noTextEdit="1"/>
          </p:cNvSpPr>
          <p:nvPr/>
        </p:nvSpPr>
        <p:spPr bwMode="auto">
          <a:xfrm>
            <a:off x="473075" y="5064125"/>
            <a:ext cx="11113" cy="11113"/>
          </a:xfrm>
          <a:custGeom>
            <a:avLst/>
            <a:gdLst>
              <a:gd name="T0" fmla="*/ 0 w 31"/>
              <a:gd name="T1" fmla="*/ 2147483647 h 31"/>
              <a:gd name="T2" fmla="*/ 2147483647 w 31"/>
              <a:gd name="T3" fmla="*/ 2147483647 h 31"/>
              <a:gd name="T4" fmla="*/ 2147483647 w 31"/>
              <a:gd name="T5" fmla="*/ 2147483647 h 31"/>
              <a:gd name="T6" fmla="*/ 2147483647 w 31"/>
              <a:gd name="T7" fmla="*/ 2147483647 h 31"/>
              <a:gd name="T8" fmla="*/ 0 60000 65536"/>
              <a:gd name="T9" fmla="*/ 0 60000 65536"/>
              <a:gd name="T10" fmla="*/ 0 60000 65536"/>
              <a:gd name="T11" fmla="*/ 0 60000 65536"/>
              <a:gd name="T12" fmla="*/ 0 w 31"/>
              <a:gd name="T13" fmla="*/ 0 h 31"/>
              <a:gd name="T14" fmla="*/ 31 w 31"/>
              <a:gd name="T15" fmla="*/ 31 h 31"/>
            </a:gdLst>
            <a:ahLst/>
            <a:cxnLst>
              <a:cxn ang="T8">
                <a:pos x="T0" y="T1"/>
              </a:cxn>
              <a:cxn ang="T9">
                <a:pos x="T2" y="T3"/>
              </a:cxn>
              <a:cxn ang="T10">
                <a:pos x="T4" y="T5"/>
              </a:cxn>
              <a:cxn ang="T11">
                <a:pos x="T6" y="T7"/>
              </a:cxn>
            </a:cxnLst>
            <a:rect l="T12" t="T13" r="T14" b="T15"/>
            <a:pathLst>
              <a:path w="31" h="31" extrusionOk="0">
                <a:moveTo>
                  <a:pt x="0" y="0"/>
                </a:moveTo>
              </a:path>
            </a:pathLst>
          </a:custGeom>
          <a:noFill/>
          <a:ln w="19050" cap="rnd">
            <a:solidFill>
              <a:srgbClr val="1F497D"/>
            </a:solidFill>
            <a:round/>
            <a:headEnd/>
            <a:tailEnd/>
          </a:ln>
        </p:spPr>
        <p:txBody>
          <a:bodyPr/>
          <a:lstStyle/>
          <a:p>
            <a:endParaRPr lang="en-CA"/>
          </a:p>
        </p:txBody>
      </p:sp>
      <p:sp>
        <p:nvSpPr>
          <p:cNvPr id="45062" name="Rectangle 8"/>
          <p:cNvSpPr>
            <a:spLocks noChangeArrowheads="1"/>
          </p:cNvSpPr>
          <p:nvPr/>
        </p:nvSpPr>
        <p:spPr bwMode="auto">
          <a:xfrm>
            <a:off x="2771775" y="5805488"/>
            <a:ext cx="649288" cy="522287"/>
          </a:xfrm>
          <a:prstGeom prst="rect">
            <a:avLst/>
          </a:prstGeom>
          <a:noFill/>
          <a:ln w="9525">
            <a:solidFill>
              <a:schemeClr val="tx1"/>
            </a:solidFill>
            <a:round/>
            <a:headEnd/>
            <a:tailEnd/>
          </a:ln>
        </p:spPr>
        <p:txBody>
          <a:bodyPr>
            <a:spAutoFit/>
          </a:bodyPr>
          <a:lstStyle/>
          <a:p>
            <a:endParaRPr lang="en-US"/>
          </a:p>
        </p:txBody>
      </p:sp>
      <p:cxnSp>
        <p:nvCxnSpPr>
          <p:cNvPr id="45063" name="Straight Arrow Connector 10"/>
          <p:cNvCxnSpPr>
            <a:cxnSpLocks noChangeShapeType="1"/>
            <a:stCxn id="45062" idx="3"/>
            <a:endCxn id="45065" idx="1"/>
          </p:cNvCxnSpPr>
          <p:nvPr/>
        </p:nvCxnSpPr>
        <p:spPr bwMode="auto">
          <a:xfrm>
            <a:off x="3421063" y="6067425"/>
            <a:ext cx="1511300" cy="1588"/>
          </a:xfrm>
          <a:prstGeom prst="straightConnector1">
            <a:avLst/>
          </a:prstGeom>
          <a:noFill/>
          <a:ln w="9525">
            <a:solidFill>
              <a:schemeClr val="tx1"/>
            </a:solidFill>
            <a:round/>
            <a:headEnd/>
            <a:tailEnd type="arrow" w="med" len="med"/>
          </a:ln>
        </p:spPr>
      </p:cxnSp>
      <p:sp>
        <p:nvSpPr>
          <p:cNvPr id="45064" name="TextBox 13"/>
          <p:cNvSpPr txBox="1">
            <a:spLocks noChangeArrowheads="1"/>
          </p:cNvSpPr>
          <p:nvPr/>
        </p:nvSpPr>
        <p:spPr bwMode="auto">
          <a:xfrm>
            <a:off x="2628900" y="5229225"/>
            <a:ext cx="650875" cy="523875"/>
          </a:xfrm>
          <a:prstGeom prst="rect">
            <a:avLst/>
          </a:prstGeom>
          <a:noFill/>
          <a:ln w="9525">
            <a:noFill/>
            <a:miter lim="800000"/>
            <a:headEnd/>
            <a:tailEnd/>
          </a:ln>
        </p:spPr>
        <p:txBody>
          <a:bodyPr wrap="none">
            <a:spAutoFit/>
          </a:bodyPr>
          <a:lstStyle/>
          <a:p>
            <a:r>
              <a:rPr lang="en-US">
                <a:solidFill>
                  <a:schemeClr val="accent2"/>
                </a:solidFill>
              </a:rPr>
              <a:t>S</a:t>
            </a:r>
            <a:r>
              <a:rPr lang="en-US" baseline="-25000">
                <a:solidFill>
                  <a:schemeClr val="accent2"/>
                </a:solidFill>
              </a:rPr>
              <a:t>i-1</a:t>
            </a:r>
          </a:p>
        </p:txBody>
      </p:sp>
      <p:sp>
        <p:nvSpPr>
          <p:cNvPr id="45065" name="Rectangle 14"/>
          <p:cNvSpPr>
            <a:spLocks noChangeArrowheads="1"/>
          </p:cNvSpPr>
          <p:nvPr/>
        </p:nvSpPr>
        <p:spPr bwMode="auto">
          <a:xfrm>
            <a:off x="4932363" y="5805488"/>
            <a:ext cx="1368425" cy="522287"/>
          </a:xfrm>
          <a:prstGeom prst="rect">
            <a:avLst/>
          </a:prstGeom>
          <a:noFill/>
          <a:ln w="9525">
            <a:solidFill>
              <a:schemeClr val="tx1"/>
            </a:solidFill>
            <a:round/>
            <a:headEnd/>
            <a:tailEnd/>
          </a:ln>
        </p:spPr>
        <p:txBody>
          <a:bodyPr>
            <a:spAutoFit/>
          </a:bodyPr>
          <a:lstStyle/>
          <a:p>
            <a:r>
              <a:rPr lang="en-US"/>
              <a:t>V = v</a:t>
            </a:r>
            <a:r>
              <a:rPr lang="en-US" baseline="-25000"/>
              <a:t>i</a:t>
            </a:r>
          </a:p>
        </p:txBody>
      </p:sp>
      <p:sp>
        <p:nvSpPr>
          <p:cNvPr id="45066" name="TextBox 16"/>
          <p:cNvSpPr txBox="1">
            <a:spLocks noChangeArrowheads="1"/>
          </p:cNvSpPr>
          <p:nvPr/>
        </p:nvSpPr>
        <p:spPr bwMode="auto">
          <a:xfrm>
            <a:off x="5076825" y="5157788"/>
            <a:ext cx="450850" cy="522287"/>
          </a:xfrm>
          <a:prstGeom prst="rect">
            <a:avLst/>
          </a:prstGeom>
          <a:noFill/>
          <a:ln w="9525">
            <a:noFill/>
            <a:miter lim="800000"/>
            <a:headEnd/>
            <a:tailEnd/>
          </a:ln>
        </p:spPr>
        <p:txBody>
          <a:bodyPr wrap="none">
            <a:spAutoFit/>
          </a:bodyPr>
          <a:lstStyle/>
          <a:p>
            <a:r>
              <a:rPr lang="en-US">
                <a:solidFill>
                  <a:schemeClr val="accent2"/>
                </a:solidFill>
              </a:rPr>
              <a:t>S</a:t>
            </a:r>
            <a:r>
              <a:rPr lang="en-US" baseline="-25000">
                <a:solidFill>
                  <a:schemeClr val="accent2"/>
                </a:solidFill>
              </a:rPr>
              <a:t>i</a:t>
            </a:r>
          </a:p>
        </p:txBody>
      </p:sp>
      <p:sp>
        <p:nvSpPr>
          <p:cNvPr id="45067" name="TextBox 17"/>
          <p:cNvSpPr txBox="1">
            <a:spLocks noChangeArrowheads="1"/>
          </p:cNvSpPr>
          <p:nvPr/>
        </p:nvSpPr>
        <p:spPr bwMode="auto">
          <a:xfrm>
            <a:off x="3852863" y="5445125"/>
            <a:ext cx="342900" cy="523875"/>
          </a:xfrm>
          <a:prstGeom prst="rect">
            <a:avLst/>
          </a:prstGeom>
          <a:noFill/>
          <a:ln w="9525">
            <a:noFill/>
            <a:miter lim="800000"/>
            <a:headEnd/>
            <a:tailEnd/>
          </a:ln>
        </p:spPr>
        <p:txBody>
          <a:bodyPr wrap="none">
            <a:spAutoFit/>
          </a:bodyPr>
          <a:lstStyle/>
          <a:p>
            <a:r>
              <a:rPr lang="en-US">
                <a:solidFill>
                  <a:schemeClr val="accent2"/>
                </a:solidFill>
              </a:rPr>
              <a:t>a</a:t>
            </a:r>
            <a:endParaRPr lang="en-US" baseline="-250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2175D7CA-7051-43EB-824D-7D0616CE100E}" type="slidenum">
              <a:rPr lang="en-US"/>
              <a:pPr>
                <a:defRPr/>
              </a:pPr>
              <a:t>25</a:t>
            </a:fld>
            <a:endParaRPr lang="en-US"/>
          </a:p>
        </p:txBody>
      </p:sp>
      <p:sp>
        <p:nvSpPr>
          <p:cNvPr id="16394" name="Rectangle 2"/>
          <p:cNvSpPr>
            <a:spLocks noGrp="1" noChangeArrowheads="1"/>
          </p:cNvSpPr>
          <p:nvPr>
            <p:ph type="title"/>
          </p:nvPr>
        </p:nvSpPr>
        <p:spPr/>
        <p:txBody>
          <a:bodyPr/>
          <a:lstStyle/>
          <a:p>
            <a:pPr eaLnBrk="1" hangingPunct="1"/>
            <a:r>
              <a:rPr lang="en-US" smtClean="0"/>
              <a:t>Forward Planning</a:t>
            </a:r>
          </a:p>
        </p:txBody>
      </p:sp>
      <p:sp>
        <p:nvSpPr>
          <p:cNvPr id="16395" name="Rectangle 3"/>
          <p:cNvSpPr>
            <a:spLocks noGrp="1" noChangeArrowheads="1"/>
          </p:cNvSpPr>
          <p:nvPr>
            <p:ph type="body" idx="1"/>
          </p:nvPr>
        </p:nvSpPr>
        <p:spPr>
          <a:xfrm>
            <a:off x="250825" y="1125538"/>
            <a:ext cx="8893175" cy="4297362"/>
          </a:xfrm>
        </p:spPr>
        <p:txBody>
          <a:bodyPr/>
          <a:lstStyle/>
          <a:p>
            <a:pPr marL="533400" indent="-533400" eaLnBrk="1" hangingPunct="1"/>
            <a:r>
              <a:rPr lang="en-US" sz="3200" dirty="0" smtClean="0">
                <a:solidFill>
                  <a:schemeClr val="accent2"/>
                </a:solidFill>
              </a:rPr>
              <a:t>To find a plan, a solution</a:t>
            </a:r>
            <a:r>
              <a:rPr lang="en-US" sz="3200" dirty="0" smtClean="0"/>
              <a:t>: search in the state-space graph.</a:t>
            </a:r>
          </a:p>
          <a:p>
            <a:pPr marL="914400" lvl="1" indent="-457200" eaLnBrk="1" hangingPunct="1"/>
            <a:r>
              <a:rPr lang="en-US" sz="2800" dirty="0" smtClean="0"/>
              <a:t>The </a:t>
            </a:r>
            <a:r>
              <a:rPr lang="en-US" sz="2800" b="1" dirty="0" smtClean="0"/>
              <a:t>states </a:t>
            </a:r>
            <a:r>
              <a:rPr lang="en-US" sz="2800" dirty="0" smtClean="0"/>
              <a:t>are the </a:t>
            </a:r>
            <a:r>
              <a:rPr lang="en-US" sz="2800" b="1" dirty="0" smtClean="0"/>
              <a:t>possible worlds</a:t>
            </a:r>
          </a:p>
          <a:p>
            <a:pPr marL="914400" lvl="1" indent="-457200" eaLnBrk="1" hangingPunct="1"/>
            <a:r>
              <a:rPr lang="en-US" sz="2800" dirty="0" smtClean="0"/>
              <a:t>The </a:t>
            </a:r>
            <a:r>
              <a:rPr lang="en-US" sz="2800" b="1" dirty="0" smtClean="0"/>
              <a:t>arcs</a:t>
            </a:r>
            <a:r>
              <a:rPr lang="en-US" sz="2800" dirty="0" smtClean="0"/>
              <a:t> correspond to the </a:t>
            </a:r>
            <a:r>
              <a:rPr lang="en-US" sz="2800" b="1" dirty="0" smtClean="0"/>
              <a:t>actions</a:t>
            </a:r>
            <a:r>
              <a:rPr lang="en-US" sz="2800" dirty="0" smtClean="0"/>
              <a:t>: The arcs from a state </a:t>
            </a:r>
            <a:r>
              <a:rPr lang="en-US" sz="2800" b="1" i="1" dirty="0" smtClean="0"/>
              <a:t>s</a:t>
            </a:r>
            <a:r>
              <a:rPr lang="en-US" sz="2800" dirty="0" smtClean="0"/>
              <a:t> represent all of the actions that are legal in state </a:t>
            </a:r>
            <a:r>
              <a:rPr lang="en-US" sz="2800" b="1" i="1" dirty="0" smtClean="0"/>
              <a:t>s</a:t>
            </a:r>
            <a:r>
              <a:rPr lang="en-US" sz="2800" dirty="0" smtClean="0"/>
              <a:t>. </a:t>
            </a:r>
            <a:r>
              <a:rPr lang="en-US" sz="2800" i="1" dirty="0" smtClean="0"/>
              <a:t>(What actions are legal?)</a:t>
            </a:r>
          </a:p>
          <a:p>
            <a:pPr marL="914400" lvl="1" indent="-457200" eaLnBrk="1" hangingPunct="1"/>
            <a:endParaRPr lang="en-US" sz="2800" i="1" dirty="0" smtClean="0"/>
          </a:p>
          <a:p>
            <a:pPr marL="914400" lvl="1" indent="-457200" eaLnBrk="1" hangingPunct="1"/>
            <a:endParaRPr lang="en-US" sz="2800" dirty="0" smtClean="0"/>
          </a:p>
          <a:p>
            <a:pPr marL="914400" lvl="1" indent="-457200" eaLnBrk="1" hangingPunct="1"/>
            <a:r>
              <a:rPr lang="en-US" sz="2800" dirty="0" smtClean="0"/>
              <a:t>A </a:t>
            </a:r>
            <a:r>
              <a:rPr lang="en-US" sz="2800" b="1" dirty="0" smtClean="0"/>
              <a:t>plan</a:t>
            </a:r>
            <a:r>
              <a:rPr lang="en-US" sz="2800" dirty="0" smtClean="0"/>
              <a:t> is a path from the state representing the initial state to a state that satisfies the goal.</a:t>
            </a:r>
          </a:p>
          <a:p>
            <a:pPr marL="914400" lvl="1" indent="-457200" eaLnBrk="1" hangingPunct="1"/>
            <a:endParaRPr lang="en-US" sz="2800" dirty="0" smtClean="0"/>
          </a:p>
          <a:p>
            <a:pPr marL="914400" lvl="1" indent="-457200" eaLnBrk="1" hangingPunct="1"/>
            <a:endParaRPr lang="en-US" sz="2800" dirty="0" smtClean="0"/>
          </a:p>
          <a:p>
            <a:pPr marL="914400" lvl="1" indent="-457200" eaLnBrk="1" hangingPunct="1"/>
            <a:endParaRPr lang="en-US" sz="2800" dirty="0" smtClean="0"/>
          </a:p>
          <a:p>
            <a:pPr marL="533400" indent="-533400" eaLnBrk="1" hangingPunct="1">
              <a:buFontTx/>
              <a:buChar cha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9B4F6332-545E-4970-87B9-AAC077080135}" type="slidenum">
              <a:rPr lang="en-US"/>
              <a:pPr>
                <a:defRPr/>
              </a:pPr>
              <a:t>26</a:t>
            </a:fld>
            <a:endParaRPr lang="en-US"/>
          </a:p>
        </p:txBody>
      </p:sp>
      <p:sp>
        <p:nvSpPr>
          <p:cNvPr id="17435" name="Rectangle 2"/>
          <p:cNvSpPr>
            <a:spLocks noGrp="1" noChangeArrowheads="1"/>
          </p:cNvSpPr>
          <p:nvPr>
            <p:ph type="title"/>
          </p:nvPr>
        </p:nvSpPr>
        <p:spPr>
          <a:xfrm>
            <a:off x="0" y="0"/>
            <a:ext cx="6286500" cy="1189038"/>
          </a:xfrm>
        </p:spPr>
        <p:txBody>
          <a:bodyPr/>
          <a:lstStyle/>
          <a:p>
            <a:pPr eaLnBrk="1" hangingPunct="1"/>
            <a:r>
              <a:rPr lang="en-US" smtClean="0"/>
              <a:t>Example state-space graph: first level</a:t>
            </a:r>
          </a:p>
        </p:txBody>
      </p:sp>
      <p:pic>
        <p:nvPicPr>
          <p:cNvPr id="17436" name="Picture 5"/>
          <p:cNvPicPr>
            <a:picLocks noChangeAspect="1" noChangeArrowheads="1"/>
          </p:cNvPicPr>
          <p:nvPr/>
        </p:nvPicPr>
        <p:blipFill>
          <a:blip r:embed="rId4" cstate="print"/>
          <a:srcRect r="1720" b="57143"/>
          <a:stretch>
            <a:fillRect/>
          </a:stretch>
        </p:blipFill>
        <p:spPr bwMode="auto">
          <a:xfrm>
            <a:off x="195263" y="3071813"/>
            <a:ext cx="8948737" cy="2428875"/>
          </a:xfrm>
          <a:prstGeom prst="rect">
            <a:avLst/>
          </a:prstGeom>
          <a:noFill/>
          <a:ln w="9525" algn="ctr">
            <a:noFill/>
            <a:miter lim="800000"/>
            <a:headEnd/>
            <a:tailEnd/>
          </a:ln>
        </p:spPr>
      </p:pic>
      <p:pic>
        <p:nvPicPr>
          <p:cNvPr id="17437" name="Picture 6"/>
          <p:cNvPicPr>
            <a:picLocks noChangeAspect="1" noChangeArrowheads="1"/>
          </p:cNvPicPr>
          <p:nvPr/>
        </p:nvPicPr>
        <p:blipFill>
          <a:blip r:embed="rId5" cstate="print"/>
          <a:srcRect/>
          <a:stretch>
            <a:fillRect/>
          </a:stretch>
        </p:blipFill>
        <p:spPr bwMode="auto">
          <a:xfrm>
            <a:off x="5795963" y="857250"/>
            <a:ext cx="3348037" cy="2463800"/>
          </a:xfrm>
          <a:prstGeom prst="rect">
            <a:avLst/>
          </a:prstGeom>
          <a:noFill/>
          <a:ln w="9525" algn="ctr">
            <a:noFill/>
            <a:miter lim="800000"/>
            <a:headEnd/>
            <a:tailEnd/>
          </a:ln>
        </p:spPr>
      </p:pic>
      <p:sp>
        <p:nvSpPr>
          <p:cNvPr id="17438" name="Rectangle 11"/>
          <p:cNvSpPr>
            <a:spLocks noChangeArrowheads="1"/>
          </p:cNvSpPr>
          <p:nvPr/>
        </p:nvSpPr>
        <p:spPr bwMode="auto">
          <a:xfrm>
            <a:off x="2339975" y="60213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7439" name="Rectangle 12"/>
          <p:cNvSpPr>
            <a:spLocks noChangeArrowheads="1"/>
          </p:cNvSpPr>
          <p:nvPr/>
        </p:nvSpPr>
        <p:spPr bwMode="auto">
          <a:xfrm>
            <a:off x="2555875" y="62372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7440" name="Rectangle 13"/>
          <p:cNvSpPr>
            <a:spLocks noChangeArrowheads="1"/>
          </p:cNvSpPr>
          <p:nvPr/>
        </p:nvSpPr>
        <p:spPr bwMode="auto">
          <a:xfrm>
            <a:off x="3995738" y="6381750"/>
            <a:ext cx="287337" cy="71438"/>
          </a:xfrm>
          <a:prstGeom prst="rect">
            <a:avLst/>
          </a:prstGeom>
          <a:solidFill>
            <a:schemeClr val="bg1"/>
          </a:solidFill>
          <a:ln w="9525" algn="ctr">
            <a:noFill/>
            <a:miter lim="800000"/>
            <a:headEnd/>
            <a:tailEnd/>
          </a:ln>
        </p:spPr>
        <p:txBody>
          <a:bodyPr wrap="none" anchor="ctr">
            <a:spAutoFit/>
          </a:bodyPr>
          <a:lstStyle/>
          <a:p>
            <a:endParaRPr lang="en-US"/>
          </a:p>
        </p:txBody>
      </p:sp>
      <p:sp>
        <p:nvSpPr>
          <p:cNvPr id="11" name="Rectangle 3"/>
          <p:cNvSpPr txBox="1">
            <a:spLocks noChangeArrowheads="1"/>
          </p:cNvSpPr>
          <p:nvPr/>
        </p:nvSpPr>
        <p:spPr bwMode="auto">
          <a:xfrm>
            <a:off x="0" y="836712"/>
            <a:ext cx="2267744"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accent2"/>
                </a:solidFill>
                <a:effectLst/>
                <a:uLnTx/>
                <a:uFillTx/>
                <a:latin typeface="+mn-lt"/>
                <a:ea typeface="+mn-ea"/>
                <a:cs typeface="+mn-cs"/>
              </a:rPr>
              <a:t>Start state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2A14E522-D570-448F-B530-7BDA6B677ED9}" type="slidenum">
              <a:rPr lang="en-US"/>
              <a:pPr>
                <a:defRPr/>
              </a:pPr>
              <a:t>27</a:t>
            </a:fld>
            <a:endParaRPr lang="en-US"/>
          </a:p>
        </p:txBody>
      </p:sp>
      <p:sp>
        <p:nvSpPr>
          <p:cNvPr id="18467" name="Rectangle 2"/>
          <p:cNvSpPr>
            <a:spLocks noGrp="1" noChangeArrowheads="1"/>
          </p:cNvSpPr>
          <p:nvPr>
            <p:ph type="title"/>
          </p:nvPr>
        </p:nvSpPr>
        <p:spPr>
          <a:xfrm>
            <a:off x="0" y="0"/>
            <a:ext cx="3690938" cy="1189038"/>
          </a:xfrm>
        </p:spPr>
        <p:txBody>
          <a:bodyPr/>
          <a:lstStyle/>
          <a:p>
            <a:pPr eaLnBrk="1" hangingPunct="1"/>
            <a:r>
              <a:rPr lang="en-US" smtClean="0"/>
              <a:t>Example state-space graph</a:t>
            </a:r>
          </a:p>
        </p:txBody>
      </p:sp>
      <p:pic>
        <p:nvPicPr>
          <p:cNvPr id="18468" name="Picture 5"/>
          <p:cNvPicPr>
            <a:picLocks noChangeAspect="1" noChangeArrowheads="1"/>
          </p:cNvPicPr>
          <p:nvPr/>
        </p:nvPicPr>
        <p:blipFill>
          <a:blip r:embed="rId4" cstate="print"/>
          <a:srcRect/>
          <a:stretch>
            <a:fillRect/>
          </a:stretch>
        </p:blipFill>
        <p:spPr bwMode="auto">
          <a:xfrm>
            <a:off x="250825" y="2024063"/>
            <a:ext cx="7766050" cy="4833937"/>
          </a:xfrm>
          <a:prstGeom prst="rect">
            <a:avLst/>
          </a:prstGeom>
          <a:noFill/>
          <a:ln w="9525" algn="ctr">
            <a:noFill/>
            <a:miter lim="800000"/>
            <a:headEnd/>
            <a:tailEnd/>
          </a:ln>
        </p:spPr>
      </p:pic>
      <p:pic>
        <p:nvPicPr>
          <p:cNvPr id="18469" name="Picture 6"/>
          <p:cNvPicPr>
            <a:picLocks noChangeAspect="1" noChangeArrowheads="1"/>
          </p:cNvPicPr>
          <p:nvPr/>
        </p:nvPicPr>
        <p:blipFill>
          <a:blip r:embed="rId5" cstate="print"/>
          <a:srcRect/>
          <a:stretch>
            <a:fillRect/>
          </a:stretch>
        </p:blipFill>
        <p:spPr bwMode="auto">
          <a:xfrm>
            <a:off x="5795963" y="0"/>
            <a:ext cx="3348037" cy="2463800"/>
          </a:xfrm>
          <a:prstGeom prst="rect">
            <a:avLst/>
          </a:prstGeom>
          <a:noFill/>
          <a:ln w="9525" algn="ctr">
            <a:noFill/>
            <a:miter lim="800000"/>
            <a:headEnd/>
            <a:tailEnd/>
          </a:ln>
        </p:spPr>
      </p:pic>
      <p:sp>
        <p:nvSpPr>
          <p:cNvPr id="18470" name="Rectangle 11"/>
          <p:cNvSpPr>
            <a:spLocks noChangeArrowheads="1"/>
          </p:cNvSpPr>
          <p:nvPr/>
        </p:nvSpPr>
        <p:spPr bwMode="auto">
          <a:xfrm>
            <a:off x="2339975" y="60213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8471" name="Rectangle 12"/>
          <p:cNvSpPr>
            <a:spLocks noChangeArrowheads="1"/>
          </p:cNvSpPr>
          <p:nvPr/>
        </p:nvSpPr>
        <p:spPr bwMode="auto">
          <a:xfrm>
            <a:off x="2555875" y="6237288"/>
            <a:ext cx="287338" cy="71437"/>
          </a:xfrm>
          <a:prstGeom prst="rect">
            <a:avLst/>
          </a:prstGeom>
          <a:solidFill>
            <a:schemeClr val="bg1"/>
          </a:solidFill>
          <a:ln w="9525" algn="ctr">
            <a:noFill/>
            <a:miter lim="800000"/>
            <a:headEnd/>
            <a:tailEnd/>
          </a:ln>
        </p:spPr>
        <p:txBody>
          <a:bodyPr wrap="none" anchor="ctr">
            <a:spAutoFit/>
          </a:bodyPr>
          <a:lstStyle/>
          <a:p>
            <a:endParaRPr lang="en-US"/>
          </a:p>
        </p:txBody>
      </p:sp>
      <p:sp>
        <p:nvSpPr>
          <p:cNvPr id="18472" name="Rectangle 13"/>
          <p:cNvSpPr>
            <a:spLocks noChangeArrowheads="1"/>
          </p:cNvSpPr>
          <p:nvPr/>
        </p:nvSpPr>
        <p:spPr bwMode="auto">
          <a:xfrm>
            <a:off x="3995738" y="6381750"/>
            <a:ext cx="287337" cy="71438"/>
          </a:xfrm>
          <a:prstGeom prst="rect">
            <a:avLst/>
          </a:prstGeom>
          <a:solidFill>
            <a:schemeClr val="bg1"/>
          </a:solidFill>
          <a:ln w="9525" algn="ctr">
            <a:noFill/>
            <a:miter lim="800000"/>
            <a:headEnd/>
            <a:tailEnd/>
          </a:ln>
        </p:spPr>
        <p:txBody>
          <a:bodyPr wrap="none" anchor="ctr">
            <a:spAutoFit/>
          </a:bodyPr>
          <a:lstStyle/>
          <a:p>
            <a:endParaRPr lang="en-US"/>
          </a:p>
        </p:txBody>
      </p:sp>
      <p:sp>
        <p:nvSpPr>
          <p:cNvPr id="11" name="Rectangle 3"/>
          <p:cNvSpPr txBox="1">
            <a:spLocks noChangeArrowheads="1"/>
          </p:cNvSpPr>
          <p:nvPr/>
        </p:nvSpPr>
        <p:spPr bwMode="auto">
          <a:xfrm>
            <a:off x="0" y="1196752"/>
            <a:ext cx="2267744"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mn-ea"/>
                <a:cs typeface="+mn-cs"/>
              </a:rPr>
              <a:t>Start state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5</a:t>
            </a:r>
            <a:endParaRPr lang="en-US"/>
          </a:p>
        </p:txBody>
      </p:sp>
      <p:sp>
        <p:nvSpPr>
          <p:cNvPr id="7" name="Slide Number Placeholder 5"/>
          <p:cNvSpPr>
            <a:spLocks noGrp="1"/>
          </p:cNvSpPr>
          <p:nvPr>
            <p:ph type="sldNum" sz="quarter" idx="12"/>
          </p:nvPr>
        </p:nvSpPr>
        <p:spPr/>
        <p:txBody>
          <a:bodyPr/>
          <a:lstStyle/>
          <a:p>
            <a:pPr>
              <a:defRPr/>
            </a:pPr>
            <a:r>
              <a:rPr lang="en-US"/>
              <a:t>Slide </a:t>
            </a:r>
            <a:fld id="{12BCD45A-B411-4C7D-A044-D400705DC930}" type="slidenum">
              <a:rPr lang="en-US"/>
              <a:pPr>
                <a:defRPr/>
              </a:pPr>
              <a:t>28</a:t>
            </a:fld>
            <a:endParaRPr lang="en-US"/>
          </a:p>
        </p:txBody>
      </p:sp>
      <p:sp>
        <p:nvSpPr>
          <p:cNvPr id="2063" name="Rectangle 2"/>
          <p:cNvSpPr>
            <a:spLocks noGrp="1" noChangeArrowheads="1"/>
          </p:cNvSpPr>
          <p:nvPr>
            <p:ph type="title"/>
          </p:nvPr>
        </p:nvSpPr>
        <p:spPr>
          <a:xfrm>
            <a:off x="0" y="0"/>
            <a:ext cx="9144000" cy="685800"/>
          </a:xfrm>
        </p:spPr>
        <p:txBody>
          <a:bodyPr/>
          <a:lstStyle/>
          <a:p>
            <a:pPr eaLnBrk="1" hangingPunct="1"/>
            <a:r>
              <a:rPr lang="en-US" smtClean="0"/>
              <a:t>Standard Search vs. Specific R&amp;R systems</a:t>
            </a:r>
          </a:p>
        </p:txBody>
      </p:sp>
      <p:sp>
        <p:nvSpPr>
          <p:cNvPr id="3080" name="Rectangle 3"/>
          <p:cNvSpPr>
            <a:spLocks noGrp="1" noChangeArrowheads="1"/>
          </p:cNvSpPr>
          <p:nvPr>
            <p:ph type="body" idx="1"/>
          </p:nvPr>
        </p:nvSpPr>
        <p:spPr>
          <a:xfrm>
            <a:off x="214313" y="642938"/>
            <a:ext cx="8929687" cy="6215062"/>
          </a:xfrm>
        </p:spPr>
        <p:txBody>
          <a:bodyPr/>
          <a:lstStyle/>
          <a:p>
            <a:pPr eaLnBrk="1" hangingPunct="1">
              <a:lnSpc>
                <a:spcPct val="90000"/>
              </a:lnSpc>
              <a:defRPr/>
            </a:pPr>
            <a:r>
              <a:rPr lang="en-US" sz="2000" dirty="0" smtClean="0"/>
              <a:t>Constraint Satisfaction (Problems):</a:t>
            </a:r>
          </a:p>
          <a:p>
            <a:pPr lvl="1" eaLnBrk="1" hangingPunct="1">
              <a:lnSpc>
                <a:spcPct val="90000"/>
              </a:lnSpc>
              <a:defRPr/>
            </a:pPr>
            <a:r>
              <a:rPr lang="en-US" sz="1800" dirty="0" smtClean="0">
                <a:solidFill>
                  <a:schemeClr val="accent2"/>
                </a:solidFill>
              </a:rPr>
              <a:t>State: </a:t>
            </a:r>
            <a:r>
              <a:rPr lang="en-US" sz="1800" dirty="0" smtClean="0"/>
              <a:t>assignments of values to a subset of the variables</a:t>
            </a:r>
            <a:endParaRPr lang="en-US" sz="1800" dirty="0" smtClean="0">
              <a:solidFill>
                <a:schemeClr val="accent2"/>
              </a:solidFill>
            </a:endParaRPr>
          </a:p>
          <a:p>
            <a:pPr lvl="1" eaLnBrk="1" hangingPunct="1">
              <a:lnSpc>
                <a:spcPct val="90000"/>
              </a:lnSpc>
              <a:defRPr/>
            </a:pPr>
            <a:r>
              <a:rPr lang="en-US" sz="1800" dirty="0" smtClean="0">
                <a:solidFill>
                  <a:schemeClr val="accent2"/>
                </a:solidFill>
              </a:rPr>
              <a:t>Successor function: </a:t>
            </a:r>
            <a:r>
              <a:rPr lang="en-US" sz="1800" dirty="0" smtClean="0">
                <a:solidFill>
                  <a:schemeClr val="accent4"/>
                </a:solidFill>
              </a:rPr>
              <a:t>assign values to a “free” variable</a:t>
            </a:r>
          </a:p>
          <a:p>
            <a:pPr lvl="1" eaLnBrk="1" hangingPunct="1">
              <a:lnSpc>
                <a:spcPct val="90000"/>
              </a:lnSpc>
              <a:defRPr/>
            </a:pPr>
            <a:r>
              <a:rPr lang="en-US" sz="1800" dirty="0" smtClean="0">
                <a:solidFill>
                  <a:schemeClr val="accent2"/>
                </a:solidFill>
              </a:rPr>
              <a:t>Goal test: </a:t>
            </a:r>
            <a:r>
              <a:rPr lang="en-US" sz="1800" dirty="0" smtClean="0">
                <a:solidFill>
                  <a:schemeClr val="accent4"/>
                </a:solidFill>
              </a:rPr>
              <a:t>set of constraints</a:t>
            </a:r>
          </a:p>
          <a:p>
            <a:pPr lvl="1" eaLnBrk="1" hangingPunct="1">
              <a:lnSpc>
                <a:spcPct val="90000"/>
              </a:lnSpc>
              <a:defRPr/>
            </a:pPr>
            <a:r>
              <a:rPr lang="en-US" sz="1800" dirty="0" smtClean="0">
                <a:solidFill>
                  <a:schemeClr val="accent6"/>
                </a:solidFill>
              </a:rPr>
              <a:t>Solution: </a:t>
            </a:r>
            <a:r>
              <a:rPr lang="en-US" sz="1800" dirty="0" smtClean="0">
                <a:solidFill>
                  <a:schemeClr val="accent4"/>
                </a:solidFill>
              </a:rPr>
              <a:t>possible world that satisfies the constraints</a:t>
            </a:r>
          </a:p>
          <a:p>
            <a:pPr lvl="1" eaLnBrk="1" hangingPunct="1">
              <a:lnSpc>
                <a:spcPct val="90000"/>
              </a:lnSpc>
              <a:defRPr/>
            </a:pPr>
            <a:r>
              <a:rPr lang="en-US" sz="1800" dirty="0" smtClean="0">
                <a:solidFill>
                  <a:schemeClr val="accent6"/>
                </a:solidFill>
              </a:rPr>
              <a:t>Heuristic function: </a:t>
            </a:r>
            <a:r>
              <a:rPr lang="en-US" sz="1800" i="1" dirty="0" smtClean="0">
                <a:solidFill>
                  <a:schemeClr val="accent4"/>
                </a:solidFill>
              </a:rPr>
              <a:t>none (all solutions at the same distance from start)</a:t>
            </a:r>
          </a:p>
          <a:p>
            <a:pPr eaLnBrk="1" hangingPunct="1">
              <a:lnSpc>
                <a:spcPct val="90000"/>
              </a:lnSpc>
              <a:defRPr/>
            </a:pPr>
            <a:r>
              <a:rPr lang="en-US" dirty="0" smtClean="0"/>
              <a:t>Planning : </a:t>
            </a:r>
          </a:p>
          <a:p>
            <a:pPr lvl="1" eaLnBrk="1" hangingPunct="1">
              <a:lnSpc>
                <a:spcPct val="90000"/>
              </a:lnSpc>
              <a:defRPr/>
            </a:pPr>
            <a:r>
              <a:rPr lang="en-US" sz="2800" dirty="0" smtClean="0">
                <a:solidFill>
                  <a:schemeClr val="accent2"/>
                </a:solidFill>
              </a:rPr>
              <a:t>State</a:t>
            </a:r>
          </a:p>
          <a:p>
            <a:pPr lvl="1" eaLnBrk="1" hangingPunct="1">
              <a:lnSpc>
                <a:spcPct val="90000"/>
              </a:lnSpc>
              <a:defRPr/>
            </a:pPr>
            <a:r>
              <a:rPr lang="en-US" sz="2800" dirty="0" smtClean="0">
                <a:solidFill>
                  <a:schemeClr val="accent2"/>
                </a:solidFill>
              </a:rPr>
              <a:t>Successor function</a:t>
            </a:r>
            <a:endParaRPr lang="en-US" sz="2800" dirty="0" smtClean="0"/>
          </a:p>
          <a:p>
            <a:pPr lvl="1" eaLnBrk="1" hangingPunct="1">
              <a:lnSpc>
                <a:spcPct val="90000"/>
              </a:lnSpc>
              <a:defRPr/>
            </a:pPr>
            <a:r>
              <a:rPr lang="en-US" sz="2800" dirty="0" smtClean="0">
                <a:solidFill>
                  <a:schemeClr val="accent2"/>
                </a:solidFill>
              </a:rPr>
              <a:t>Goal test</a:t>
            </a:r>
            <a:endParaRPr lang="en-US" sz="2800" dirty="0" smtClean="0"/>
          </a:p>
          <a:p>
            <a:pPr lvl="1" eaLnBrk="1" hangingPunct="1">
              <a:lnSpc>
                <a:spcPct val="90000"/>
              </a:lnSpc>
              <a:defRPr/>
            </a:pPr>
            <a:r>
              <a:rPr lang="en-US" sz="2800" dirty="0" smtClean="0">
                <a:solidFill>
                  <a:schemeClr val="accent6"/>
                </a:solidFill>
              </a:rPr>
              <a:t>Solution</a:t>
            </a:r>
          </a:p>
          <a:p>
            <a:pPr lvl="1" eaLnBrk="1" hangingPunct="1">
              <a:lnSpc>
                <a:spcPct val="90000"/>
              </a:lnSpc>
              <a:defRPr/>
            </a:pPr>
            <a:r>
              <a:rPr lang="en-US" sz="2800" dirty="0" smtClean="0">
                <a:solidFill>
                  <a:schemeClr val="accent6"/>
                </a:solidFill>
              </a:rPr>
              <a:t>Heuristic function</a:t>
            </a:r>
            <a:endParaRPr lang="en-US" sz="1600" dirty="0" smtClean="0"/>
          </a:p>
          <a:p>
            <a:pPr eaLnBrk="1" hangingPunct="1">
              <a:lnSpc>
                <a:spcPct val="90000"/>
              </a:lnSpc>
              <a:defRPr/>
            </a:pPr>
            <a:r>
              <a:rPr lang="en-US" sz="1600" dirty="0" smtClean="0"/>
              <a:t>Inference</a:t>
            </a:r>
          </a:p>
          <a:p>
            <a:pPr lvl="1" eaLnBrk="1" hangingPunct="1">
              <a:lnSpc>
                <a:spcPct val="90000"/>
              </a:lnSpc>
              <a:defRPr/>
            </a:pPr>
            <a:r>
              <a:rPr lang="en-US" sz="1400" dirty="0" smtClean="0">
                <a:solidFill>
                  <a:schemeClr val="accent2"/>
                </a:solidFill>
              </a:rPr>
              <a:t>State</a:t>
            </a:r>
          </a:p>
          <a:p>
            <a:pPr lvl="1" eaLnBrk="1" hangingPunct="1">
              <a:lnSpc>
                <a:spcPct val="90000"/>
              </a:lnSpc>
              <a:defRPr/>
            </a:pPr>
            <a:r>
              <a:rPr lang="en-US" sz="1400" dirty="0" smtClean="0">
                <a:solidFill>
                  <a:schemeClr val="accent2"/>
                </a:solidFill>
              </a:rPr>
              <a:t>Successor function</a:t>
            </a:r>
            <a:endParaRPr lang="en-US" sz="1400" dirty="0" smtClean="0"/>
          </a:p>
          <a:p>
            <a:pPr lvl="1" eaLnBrk="1" hangingPunct="1">
              <a:lnSpc>
                <a:spcPct val="90000"/>
              </a:lnSpc>
              <a:defRPr/>
            </a:pPr>
            <a:r>
              <a:rPr lang="en-US" sz="1400" dirty="0" smtClean="0">
                <a:solidFill>
                  <a:schemeClr val="accent2"/>
                </a:solidFill>
              </a:rPr>
              <a:t>Goal test</a:t>
            </a:r>
            <a:endParaRPr lang="en-US" sz="1400" dirty="0" smtClean="0"/>
          </a:p>
          <a:p>
            <a:pPr lvl="1" eaLnBrk="1" hangingPunct="1">
              <a:lnSpc>
                <a:spcPct val="90000"/>
              </a:lnSpc>
              <a:defRPr/>
            </a:pPr>
            <a:r>
              <a:rPr lang="en-US" sz="1400" dirty="0" smtClean="0">
                <a:solidFill>
                  <a:schemeClr val="accent2">
                    <a:lumMod val="75000"/>
                  </a:schemeClr>
                </a:solidFill>
              </a:rPr>
              <a:t>Solution</a:t>
            </a:r>
          </a:p>
          <a:p>
            <a:pPr lvl="1" eaLnBrk="1" hangingPunct="1">
              <a:lnSpc>
                <a:spcPct val="90000"/>
              </a:lnSpc>
              <a:buFont typeface="Arial" pitchFamily="34" charset="0"/>
              <a:buChar char="•"/>
              <a:defRPr/>
            </a:pPr>
            <a:r>
              <a:rPr lang="en-US" sz="1400" dirty="0" smtClean="0">
                <a:solidFill>
                  <a:schemeClr val="accent2">
                    <a:lumMod val="75000"/>
                  </a:schemeClr>
                </a:solidFill>
              </a:rPr>
              <a:t>Heuristic function</a:t>
            </a:r>
            <a:endParaRPr lang="en-US" sz="1600" dirty="0" smtClean="0">
              <a:solidFill>
                <a:schemeClr val="accent2">
                  <a:lumMod val="75000"/>
                </a:schemeClr>
              </a:solidFill>
            </a:endParaRPr>
          </a:p>
          <a:p>
            <a:pPr eaLnBrk="1" hangingPunct="1">
              <a:lnSpc>
                <a:spcPct val="90000"/>
              </a:lnSpc>
              <a:defRPr/>
            </a:pP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p:cNvSpPr>
            <a:spLocks noChangeArrowheads="1"/>
          </p:cNvSpPr>
          <p:nvPr/>
        </p:nvSpPr>
        <p:spPr bwMode="auto">
          <a:xfrm>
            <a:off x="609600" y="2714625"/>
            <a:ext cx="8001000" cy="2062163"/>
          </a:xfrm>
          <a:prstGeom prst="rect">
            <a:avLst/>
          </a:prstGeom>
          <a:solidFill>
            <a:srgbClr val="F7F9A9"/>
          </a:solidFill>
          <a:ln w="9525">
            <a:noFill/>
            <a:round/>
            <a:headEnd/>
            <a:tailEnd/>
          </a:ln>
        </p:spPr>
        <p:txBody>
          <a:bodyPr>
            <a:spAutoFit/>
          </a:bodyPr>
          <a:lstStyle/>
          <a:p>
            <a:endParaRPr lang="en-US" sz="3200"/>
          </a:p>
          <a:p>
            <a:endParaRPr lang="en-US" sz="3200"/>
          </a:p>
          <a:p>
            <a:endParaRPr lang="en-US" sz="3200"/>
          </a:p>
          <a:p>
            <a:endParaRPr lang="en-US" sz="3200"/>
          </a:p>
        </p:txBody>
      </p:sp>
      <p:sp>
        <p:nvSpPr>
          <p:cNvPr id="52227" name="Rectangle 2"/>
          <p:cNvSpPr>
            <a:spLocks noGrp="1" noChangeArrowheads="1"/>
          </p:cNvSpPr>
          <p:nvPr>
            <p:ph type="title"/>
          </p:nvPr>
        </p:nvSpPr>
        <p:spPr>
          <a:xfrm>
            <a:off x="0" y="285750"/>
            <a:ext cx="9144000" cy="685800"/>
          </a:xfrm>
        </p:spPr>
        <p:txBody>
          <a:bodyPr/>
          <a:lstStyle/>
          <a:p>
            <a:r>
              <a:rPr lang="en-US" sz="3600" smtClean="0">
                <a:ea typeface="ＭＳ Ｐゴシック" pitchFamily="34" charset="-128"/>
                <a:cs typeface="Times New Roman" pitchFamily="18" charset="0"/>
              </a:rPr>
              <a:t>Standard Search vs. Specific R&amp;R systems</a:t>
            </a:r>
          </a:p>
        </p:txBody>
      </p:sp>
      <p:sp>
        <p:nvSpPr>
          <p:cNvPr id="52228" name="Rectangle 3"/>
          <p:cNvSpPr>
            <a:spLocks noGrp="1" noChangeArrowheads="1"/>
          </p:cNvSpPr>
          <p:nvPr>
            <p:ph idx="1"/>
          </p:nvPr>
        </p:nvSpPr>
        <p:spPr>
          <a:xfrm>
            <a:off x="609600" y="1143000"/>
            <a:ext cx="8001000" cy="5357813"/>
          </a:xfrm>
        </p:spPr>
        <p:txBody>
          <a:bodyPr/>
          <a:lstStyle/>
          <a:p>
            <a:pPr>
              <a:lnSpc>
                <a:spcPct val="90000"/>
              </a:lnSpc>
              <a:buSzTx/>
              <a:buFontTx/>
              <a:buChar char="•"/>
            </a:pPr>
            <a:r>
              <a:rPr lang="en-US" sz="2000" dirty="0" smtClean="0">
                <a:cs typeface="Times New Roman" pitchFamily="18" charset="0"/>
              </a:rPr>
              <a:t>Constraint Satisfaction (Problems):</a:t>
            </a:r>
          </a:p>
          <a:p>
            <a:pPr lvl="1">
              <a:lnSpc>
                <a:spcPct val="90000"/>
              </a:lnSpc>
            </a:pPr>
            <a:r>
              <a:rPr lang="en-US" sz="1600" dirty="0" smtClean="0">
                <a:solidFill>
                  <a:schemeClr val="accent2"/>
                </a:solidFill>
                <a:cs typeface="Times New Roman" pitchFamily="18" charset="0"/>
              </a:rPr>
              <a:t>State: </a:t>
            </a:r>
            <a:r>
              <a:rPr lang="en-US" sz="1600" dirty="0" smtClean="0">
                <a:cs typeface="Times New Roman" pitchFamily="18" charset="0"/>
              </a:rPr>
              <a:t>assignments of values to a subset of the variables</a:t>
            </a:r>
            <a:endParaRPr lang="en-US" sz="1600" dirty="0" smtClean="0">
              <a:solidFill>
                <a:schemeClr val="accent2"/>
              </a:solidFill>
              <a:cs typeface="Times New Roman" pitchFamily="18" charset="0"/>
            </a:endParaRPr>
          </a:p>
          <a:p>
            <a:pPr lvl="1">
              <a:lnSpc>
                <a:spcPct val="90000"/>
              </a:lnSpc>
            </a:pPr>
            <a:r>
              <a:rPr lang="en-US" sz="1600" dirty="0" smtClean="0">
                <a:solidFill>
                  <a:schemeClr val="accent2"/>
                </a:solidFill>
                <a:cs typeface="Times New Roman" pitchFamily="18" charset="0"/>
              </a:rPr>
              <a:t>Successor function: </a:t>
            </a:r>
            <a:r>
              <a:rPr lang="en-US" sz="1600" dirty="0" smtClean="0">
                <a:solidFill>
                  <a:srgbClr val="000000"/>
                </a:solidFill>
                <a:cs typeface="Times New Roman" pitchFamily="18" charset="0"/>
              </a:rPr>
              <a:t>assign values to a “free” variable</a:t>
            </a:r>
          </a:p>
          <a:p>
            <a:pPr lvl="1">
              <a:lnSpc>
                <a:spcPct val="90000"/>
              </a:lnSpc>
            </a:pPr>
            <a:r>
              <a:rPr lang="en-US" sz="1600" dirty="0" smtClean="0">
                <a:solidFill>
                  <a:schemeClr val="accent2"/>
                </a:solidFill>
                <a:cs typeface="Times New Roman" pitchFamily="18" charset="0"/>
              </a:rPr>
              <a:t>Goal test: </a:t>
            </a:r>
            <a:r>
              <a:rPr lang="en-US" sz="1600" dirty="0" smtClean="0">
                <a:solidFill>
                  <a:srgbClr val="000000"/>
                </a:solidFill>
                <a:cs typeface="Times New Roman" pitchFamily="18" charset="0"/>
              </a:rPr>
              <a:t>set of constraints</a:t>
            </a:r>
          </a:p>
          <a:p>
            <a:pPr lvl="1">
              <a:lnSpc>
                <a:spcPct val="90000"/>
              </a:lnSpc>
            </a:pPr>
            <a:r>
              <a:rPr lang="en-US" sz="1600" dirty="0" smtClean="0">
                <a:solidFill>
                  <a:srgbClr val="2D2DB9"/>
                </a:solidFill>
                <a:cs typeface="Times New Roman" pitchFamily="18" charset="0"/>
              </a:rPr>
              <a:t>Solution: </a:t>
            </a:r>
            <a:r>
              <a:rPr lang="en-US" sz="1600" dirty="0" smtClean="0">
                <a:solidFill>
                  <a:srgbClr val="000000"/>
                </a:solidFill>
                <a:cs typeface="Times New Roman" pitchFamily="18" charset="0"/>
              </a:rPr>
              <a:t>possible world that satisfies the constraints</a:t>
            </a:r>
          </a:p>
          <a:p>
            <a:pPr lvl="1">
              <a:lnSpc>
                <a:spcPct val="90000"/>
              </a:lnSpc>
            </a:pPr>
            <a:r>
              <a:rPr lang="en-US" sz="1600" dirty="0" smtClean="0">
                <a:solidFill>
                  <a:srgbClr val="2D2DB9"/>
                </a:solidFill>
                <a:cs typeface="Times New Roman" pitchFamily="18" charset="0"/>
              </a:rPr>
              <a:t>Heuristic function: </a:t>
            </a:r>
            <a:r>
              <a:rPr lang="en-US" sz="1600" dirty="0" smtClean="0">
                <a:solidFill>
                  <a:srgbClr val="000000"/>
                </a:solidFill>
                <a:cs typeface="Times New Roman" pitchFamily="18" charset="0"/>
              </a:rPr>
              <a:t>none (all solutions at the same distance from start)</a:t>
            </a:r>
          </a:p>
          <a:p>
            <a:pPr>
              <a:lnSpc>
                <a:spcPct val="90000"/>
              </a:lnSpc>
              <a:buSzTx/>
              <a:buFontTx/>
              <a:buChar char="•"/>
            </a:pPr>
            <a:r>
              <a:rPr lang="en-US" sz="2000" dirty="0" smtClean="0">
                <a:cs typeface="Times New Roman" pitchFamily="18" charset="0"/>
              </a:rPr>
              <a:t>Planning : </a:t>
            </a:r>
          </a:p>
          <a:p>
            <a:pPr lvl="1">
              <a:lnSpc>
                <a:spcPct val="90000"/>
              </a:lnSpc>
            </a:pPr>
            <a:r>
              <a:rPr lang="en-US" sz="2000" dirty="0" smtClean="0">
                <a:solidFill>
                  <a:schemeClr val="accent2"/>
                </a:solidFill>
                <a:cs typeface="Times New Roman" pitchFamily="18" charset="0"/>
              </a:rPr>
              <a:t>State: </a:t>
            </a:r>
            <a:r>
              <a:rPr lang="en-US" sz="2000" dirty="0" smtClean="0">
                <a:cs typeface="Times New Roman" pitchFamily="18" charset="0"/>
              </a:rPr>
              <a:t>full assignment of values to features</a:t>
            </a:r>
          </a:p>
          <a:p>
            <a:pPr lvl="1">
              <a:lnSpc>
                <a:spcPct val="90000"/>
              </a:lnSpc>
            </a:pPr>
            <a:r>
              <a:rPr lang="en-US" sz="2000" dirty="0" smtClean="0">
                <a:solidFill>
                  <a:schemeClr val="accent2"/>
                </a:solidFill>
                <a:cs typeface="Times New Roman" pitchFamily="18" charset="0"/>
              </a:rPr>
              <a:t>Successor function: </a:t>
            </a:r>
            <a:r>
              <a:rPr lang="en-US" sz="2000" dirty="0" smtClean="0">
                <a:cs typeface="Times New Roman" pitchFamily="18" charset="0"/>
              </a:rPr>
              <a:t>states reachable by applying valid actions</a:t>
            </a:r>
          </a:p>
          <a:p>
            <a:pPr lvl="1">
              <a:lnSpc>
                <a:spcPct val="90000"/>
              </a:lnSpc>
            </a:pPr>
            <a:r>
              <a:rPr lang="en-US" sz="2000" dirty="0" smtClean="0">
                <a:solidFill>
                  <a:schemeClr val="accent2"/>
                </a:solidFill>
                <a:cs typeface="Times New Roman" pitchFamily="18" charset="0"/>
              </a:rPr>
              <a:t>Goal test: </a:t>
            </a:r>
            <a:r>
              <a:rPr lang="en-US" sz="2000" dirty="0" smtClean="0">
                <a:cs typeface="Times New Roman" pitchFamily="18" charset="0"/>
              </a:rPr>
              <a:t>partial assignment of values to features</a:t>
            </a:r>
          </a:p>
          <a:p>
            <a:pPr lvl="1">
              <a:lnSpc>
                <a:spcPct val="90000"/>
              </a:lnSpc>
            </a:pPr>
            <a:r>
              <a:rPr lang="en-US" sz="2000" dirty="0" smtClean="0">
                <a:solidFill>
                  <a:srgbClr val="2D2DB9"/>
                </a:solidFill>
                <a:cs typeface="Times New Roman" pitchFamily="18" charset="0"/>
              </a:rPr>
              <a:t>Solution: </a:t>
            </a:r>
            <a:r>
              <a:rPr lang="en-US" sz="2000" dirty="0" smtClean="0">
                <a:cs typeface="Times New Roman" pitchFamily="18" charset="0"/>
              </a:rPr>
              <a:t>a sequence of actions</a:t>
            </a:r>
          </a:p>
          <a:p>
            <a:pPr lvl="1">
              <a:lnSpc>
                <a:spcPct val="90000"/>
              </a:lnSpc>
            </a:pPr>
            <a:r>
              <a:rPr lang="en-US" sz="2000" dirty="0" smtClean="0">
                <a:solidFill>
                  <a:srgbClr val="2D2DB9"/>
                </a:solidFill>
                <a:cs typeface="Times New Roman" pitchFamily="18" charset="0"/>
              </a:rPr>
              <a:t>Heuristic function: </a:t>
            </a:r>
            <a:r>
              <a:rPr lang="en-US" sz="2000" dirty="0" smtClean="0">
                <a:cs typeface="Times New Roman" pitchFamily="18" charset="0"/>
              </a:rPr>
              <a:t>? ?</a:t>
            </a:r>
            <a:endParaRPr lang="en-US" sz="2000" dirty="0" smtClean="0">
              <a:cs typeface="Times New Roman" pitchFamily="18" charset="0"/>
            </a:endParaRPr>
          </a:p>
          <a:p>
            <a:pPr>
              <a:lnSpc>
                <a:spcPct val="90000"/>
              </a:lnSpc>
              <a:buSzTx/>
              <a:buFontTx/>
              <a:buChar char="•"/>
            </a:pPr>
            <a:r>
              <a:rPr lang="en-US" sz="2000" dirty="0" smtClean="0">
                <a:cs typeface="Times New Roman" pitchFamily="18" charset="0"/>
              </a:rPr>
              <a:t>Inference</a:t>
            </a:r>
          </a:p>
          <a:p>
            <a:pPr lvl="1">
              <a:lnSpc>
                <a:spcPct val="90000"/>
              </a:lnSpc>
            </a:pPr>
            <a:r>
              <a:rPr lang="en-US" sz="1600" dirty="0" smtClean="0">
                <a:solidFill>
                  <a:schemeClr val="accent2"/>
                </a:solidFill>
                <a:cs typeface="Times New Roman" pitchFamily="18" charset="0"/>
              </a:rPr>
              <a:t>State</a:t>
            </a:r>
          </a:p>
          <a:p>
            <a:pPr lvl="1">
              <a:lnSpc>
                <a:spcPct val="90000"/>
              </a:lnSpc>
            </a:pPr>
            <a:r>
              <a:rPr lang="en-US" sz="1600" dirty="0" smtClean="0">
                <a:solidFill>
                  <a:schemeClr val="accent2"/>
                </a:solidFill>
                <a:cs typeface="Times New Roman" pitchFamily="18" charset="0"/>
              </a:rPr>
              <a:t>Successor function</a:t>
            </a:r>
            <a:endParaRPr lang="en-US" sz="1600" dirty="0" smtClean="0">
              <a:cs typeface="Times New Roman" pitchFamily="18" charset="0"/>
            </a:endParaRPr>
          </a:p>
          <a:p>
            <a:pPr lvl="1">
              <a:lnSpc>
                <a:spcPct val="90000"/>
              </a:lnSpc>
            </a:pPr>
            <a:r>
              <a:rPr lang="en-US" sz="1600" dirty="0" smtClean="0">
                <a:solidFill>
                  <a:schemeClr val="accent2"/>
                </a:solidFill>
                <a:cs typeface="Times New Roman" pitchFamily="18" charset="0"/>
              </a:rPr>
              <a:t>Goal test</a:t>
            </a:r>
            <a:endParaRPr lang="en-US" sz="1600" dirty="0" smtClean="0">
              <a:cs typeface="Times New Roman" pitchFamily="18" charset="0"/>
            </a:endParaRPr>
          </a:p>
          <a:p>
            <a:pPr lvl="1">
              <a:lnSpc>
                <a:spcPct val="90000"/>
              </a:lnSpc>
            </a:pPr>
            <a:r>
              <a:rPr lang="en-US" sz="1600" dirty="0" smtClean="0">
                <a:solidFill>
                  <a:srgbClr val="262699"/>
                </a:solidFill>
                <a:cs typeface="Times New Roman" pitchFamily="18" charset="0"/>
              </a:rPr>
              <a:t>Solution</a:t>
            </a:r>
          </a:p>
          <a:p>
            <a:pPr lvl="1">
              <a:lnSpc>
                <a:spcPct val="90000"/>
              </a:lnSpc>
            </a:pPr>
            <a:r>
              <a:rPr lang="en-US" sz="1600" dirty="0" smtClean="0">
                <a:solidFill>
                  <a:srgbClr val="262699"/>
                </a:solidFill>
                <a:cs typeface="Times New Roman" pitchFamily="18" charset="0"/>
              </a:rPr>
              <a:t>Heuristic function</a:t>
            </a:r>
          </a:p>
          <a:p>
            <a:pPr>
              <a:lnSpc>
                <a:spcPct val="90000"/>
              </a:lnSpc>
              <a:buSzTx/>
              <a:buFontTx/>
              <a:buChar char="•"/>
            </a:pPr>
            <a:endParaRPr lang="en-US" dirty="0" smtClean="0">
              <a:latin typeface="Times New Roman" pitchFamily="18" charset="0"/>
              <a:cs typeface="Times New Roman" pitchFamily="18" charset="0"/>
            </a:endParaRPr>
          </a:p>
        </p:txBody>
      </p:sp>
      <p:sp>
        <p:nvSpPr>
          <p:cNvPr id="52229" name="Slide Number Placeholder 5"/>
          <p:cNvSpPr>
            <a:spLocks noGrp="1"/>
          </p:cNvSpPr>
          <p:nvPr>
            <p:ph type="sldNum" sz="quarter" idx="10"/>
          </p:nvPr>
        </p:nvSpPr>
        <p:spPr>
          <a:noFill/>
          <a:ln>
            <a:miter lim="800000"/>
            <a:headEnd/>
            <a:tailEnd/>
          </a:ln>
        </p:spPr>
        <p:txBody>
          <a:bodyPr/>
          <a:lstStyle/>
          <a:p>
            <a:r>
              <a:rPr lang="en-US" smtClean="0">
                <a:cs typeface="Arial" charset="0"/>
              </a:rPr>
              <a:t>Slide </a:t>
            </a:r>
            <a:fld id="{A03EF4D7-26B8-4358-BA0F-1F0309DDCB25}" type="slidenum">
              <a:rPr lang="en-US" smtClean="0">
                <a:cs typeface="Arial" charset="0"/>
              </a:rPr>
              <a:pPr/>
              <a:t>29</a:t>
            </a:fld>
            <a:endParaRPr lang="en-US" smtClean="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7635C3F6-7231-4E94-8313-9114058D2AEC}" type="slidenum">
              <a:rPr lang="en-US"/>
              <a:pPr>
                <a:defRPr/>
              </a:pPr>
              <a:t>3</a:t>
            </a:fld>
            <a:endParaRPr lang="en-US"/>
          </a:p>
        </p:txBody>
      </p:sp>
      <p:sp>
        <p:nvSpPr>
          <p:cNvPr id="9246" name="Rectangle 2"/>
          <p:cNvSpPr>
            <a:spLocks noGrp="1" noChangeArrowheads="1"/>
          </p:cNvSpPr>
          <p:nvPr>
            <p:ph type="title"/>
          </p:nvPr>
        </p:nvSpPr>
        <p:spPr/>
        <p:txBody>
          <a:bodyPr/>
          <a:lstStyle/>
          <a:p>
            <a:pPr eaLnBrk="1" hangingPunct="1"/>
            <a:r>
              <a:rPr lang="en-US" smtClean="0"/>
              <a:t>Population Based SLS</a:t>
            </a:r>
          </a:p>
        </p:txBody>
      </p:sp>
      <p:sp>
        <p:nvSpPr>
          <p:cNvPr id="531459" name="Rectangle 3"/>
          <p:cNvSpPr>
            <a:spLocks noGrp="1" noChangeArrowheads="1"/>
          </p:cNvSpPr>
          <p:nvPr>
            <p:ph type="body" idx="1"/>
          </p:nvPr>
        </p:nvSpPr>
        <p:spPr>
          <a:xfrm>
            <a:off x="467544" y="1556792"/>
            <a:ext cx="8458200" cy="2592387"/>
          </a:xfrm>
        </p:spPr>
        <p:txBody>
          <a:bodyPr/>
          <a:lstStyle/>
          <a:p>
            <a:pPr eaLnBrk="1" hangingPunct="1"/>
            <a:r>
              <a:rPr lang="en-US" dirty="0" smtClean="0"/>
              <a:t>Often we have more memory than the one required for current node (+ best so far + </a:t>
            </a:r>
            <a:r>
              <a:rPr lang="en-US" dirty="0" err="1" smtClean="0"/>
              <a:t>tabu</a:t>
            </a:r>
            <a:r>
              <a:rPr lang="en-US" dirty="0" smtClean="0"/>
              <a:t> list)</a:t>
            </a:r>
          </a:p>
          <a:p>
            <a:pPr eaLnBrk="1" hangingPunct="1"/>
            <a:endParaRPr lang="en-US" dirty="0" smtClean="0"/>
          </a:p>
          <a:p>
            <a:pPr eaLnBrk="1" hangingPunct="1"/>
            <a:r>
              <a:rPr lang="en-US" b="1" dirty="0" smtClean="0"/>
              <a:t>Key Idea: </a:t>
            </a:r>
            <a:r>
              <a:rPr lang="en-US" dirty="0" smtClean="0"/>
              <a:t>maintain a population of </a:t>
            </a:r>
            <a:r>
              <a:rPr lang="en-US" i="1" dirty="0" smtClean="0"/>
              <a:t>k </a:t>
            </a:r>
            <a:r>
              <a:rPr lang="en-US" dirty="0" smtClean="0"/>
              <a:t> individuals</a:t>
            </a:r>
          </a:p>
          <a:p>
            <a:pPr eaLnBrk="1" hangingPunct="1">
              <a:buFontTx/>
              <a:buChar char="•"/>
            </a:pPr>
            <a:r>
              <a:rPr lang="en-US" dirty="0" smtClean="0"/>
              <a:t>At every stage, update your population.</a:t>
            </a:r>
          </a:p>
          <a:p>
            <a:pPr eaLnBrk="1" hangingPunct="1">
              <a:buFontTx/>
              <a:buChar char="•"/>
            </a:pPr>
            <a:r>
              <a:rPr lang="en-US" dirty="0" smtClean="0"/>
              <a:t>Whenever one individual is a solution, report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ea typeface="ＭＳ Ｐゴシック" pitchFamily="34" charset="-128"/>
                <a:cs typeface="Times New Roman" pitchFamily="18" charset="0"/>
              </a:rPr>
              <a:t>Heuristics for Forward Planning</a:t>
            </a:r>
          </a:p>
        </p:txBody>
      </p:sp>
      <p:sp>
        <p:nvSpPr>
          <p:cNvPr id="31747" name="Rectangle 3"/>
          <p:cNvSpPr>
            <a:spLocks noGrp="1" noChangeArrowheads="1"/>
          </p:cNvSpPr>
          <p:nvPr>
            <p:ph idx="1"/>
          </p:nvPr>
        </p:nvSpPr>
        <p:spPr>
          <a:xfrm>
            <a:off x="323850" y="928688"/>
            <a:ext cx="8675688" cy="4495800"/>
          </a:xfrm>
        </p:spPr>
        <p:txBody>
          <a:bodyPr/>
          <a:lstStyle/>
          <a:p>
            <a:pPr>
              <a:buSzTx/>
              <a:buFontTx/>
              <a:buChar char="•"/>
            </a:pPr>
            <a:r>
              <a:rPr lang="en-US" smtClean="0">
                <a:cs typeface="Times New Roman" pitchFamily="18" charset="0"/>
              </a:rPr>
              <a:t>Recall general method for creating admissible heuristics</a:t>
            </a:r>
          </a:p>
          <a:p>
            <a:pPr lvl="1"/>
            <a:r>
              <a:rPr lang="en-US" smtClean="0">
                <a:cs typeface="Times New Roman" pitchFamily="18" charset="0"/>
              </a:rPr>
              <a:t>Relax the original problem</a:t>
            </a:r>
          </a:p>
          <a:p>
            <a:pPr lvl="1"/>
            <a:endParaRPr lang="en-US" sz="1000" smtClean="0">
              <a:cs typeface="Times New Roman" pitchFamily="18" charset="0"/>
            </a:endParaRPr>
          </a:p>
          <a:p>
            <a:pPr>
              <a:buSzTx/>
              <a:buFontTx/>
              <a:buChar char="•"/>
            </a:pPr>
            <a:r>
              <a:rPr lang="en-US" smtClean="0">
                <a:cs typeface="Times New Roman" pitchFamily="18" charset="0"/>
              </a:rPr>
              <a:t>One example: ignore preconditions; makes problem trivial</a:t>
            </a:r>
          </a:p>
          <a:p>
            <a:pPr lvl="1"/>
            <a:endParaRPr lang="en-US" sz="1000" smtClean="0">
              <a:cs typeface="Times New Roman" pitchFamily="18" charset="0"/>
            </a:endParaRPr>
          </a:p>
          <a:p>
            <a:pPr>
              <a:buSzTx/>
              <a:buFontTx/>
              <a:buChar char="•"/>
            </a:pPr>
            <a:r>
              <a:rPr lang="en-US" smtClean="0">
                <a:cs typeface="Times New Roman" pitchFamily="18" charset="0"/>
              </a:rPr>
              <a:t>Another example: ignore delete lists</a:t>
            </a:r>
          </a:p>
          <a:p>
            <a:pPr lvl="1"/>
            <a:r>
              <a:rPr lang="en-US" smtClean="0">
                <a:cs typeface="Times New Roman" pitchFamily="18" charset="0"/>
              </a:rPr>
              <a:t>Assumptions for simplicity:</a:t>
            </a:r>
          </a:p>
          <a:p>
            <a:pPr lvl="2"/>
            <a:r>
              <a:rPr lang="en-US" smtClean="0">
                <a:cs typeface="Times New Roman" pitchFamily="18" charset="0"/>
              </a:rPr>
              <a:t>All features are binary: T / F</a:t>
            </a:r>
          </a:p>
          <a:p>
            <a:pPr lvl="2"/>
            <a:r>
              <a:rPr lang="en-US" smtClean="0">
                <a:cs typeface="Times New Roman" pitchFamily="18" charset="0"/>
              </a:rPr>
              <a:t>Goals and preconditions can only be assignments to T </a:t>
            </a:r>
          </a:p>
          <a:p>
            <a:pPr lvl="1"/>
            <a:r>
              <a:rPr lang="en-US" smtClean="0">
                <a:cs typeface="Times New Roman" pitchFamily="18" charset="0"/>
              </a:rPr>
              <a:t>Every action has </a:t>
            </a:r>
            <a:r>
              <a:rPr lang="en-US" smtClean="0">
                <a:solidFill>
                  <a:srgbClr val="3233D0"/>
                </a:solidFill>
                <a:cs typeface="Times New Roman" pitchFamily="18" charset="0"/>
              </a:rPr>
              <a:t>add list</a:t>
            </a:r>
            <a:r>
              <a:rPr lang="en-US" smtClean="0">
                <a:cs typeface="Times New Roman" pitchFamily="18" charset="0"/>
              </a:rPr>
              <a:t> and </a:t>
            </a:r>
            <a:r>
              <a:rPr lang="en-US" smtClean="0">
                <a:solidFill>
                  <a:srgbClr val="3233D0"/>
                </a:solidFill>
                <a:cs typeface="Times New Roman" pitchFamily="18" charset="0"/>
              </a:rPr>
              <a:t>delete list</a:t>
            </a:r>
          </a:p>
          <a:p>
            <a:pPr lvl="2"/>
            <a:r>
              <a:rPr lang="en-US" smtClean="0">
                <a:cs typeface="Times New Roman" pitchFamily="18" charset="0"/>
              </a:rPr>
              <a:t>Add list: features that are made true by the action</a:t>
            </a:r>
          </a:p>
          <a:p>
            <a:pPr lvl="2"/>
            <a:r>
              <a:rPr lang="en-US" smtClean="0">
                <a:cs typeface="Times New Roman" pitchFamily="18" charset="0"/>
              </a:rPr>
              <a:t>Delete list: features that are made false by the action</a:t>
            </a:r>
          </a:p>
          <a:p>
            <a:pPr lvl="1"/>
            <a:r>
              <a:rPr lang="en-US" smtClean="0">
                <a:cs typeface="Times New Roman" pitchFamily="18" charset="0"/>
              </a:rPr>
              <a:t>Compute heuristic values: solve relaxed problem without delete lists!</a:t>
            </a:r>
          </a:p>
          <a:p>
            <a:pPr lvl="2"/>
            <a:r>
              <a:rPr lang="en-US" smtClean="0">
                <a:cs typeface="Times New Roman" pitchFamily="18" charset="0"/>
              </a:rPr>
              <a:t>Planning is P-SPACE hard (that’s </a:t>
            </a:r>
            <a:r>
              <a:rPr lang="en-US" b="1" smtClean="0">
                <a:cs typeface="Times New Roman" pitchFamily="18" charset="0"/>
              </a:rPr>
              <a:t>really</a:t>
            </a:r>
            <a:r>
              <a:rPr lang="en-US" smtClean="0">
                <a:cs typeface="Times New Roman" pitchFamily="18" charset="0"/>
              </a:rPr>
              <a:t> hard, includes NP-hard)</a:t>
            </a:r>
          </a:p>
          <a:p>
            <a:pPr lvl="2"/>
            <a:r>
              <a:rPr lang="en-US" smtClean="0">
                <a:cs typeface="Times New Roman" pitchFamily="18" charset="0"/>
              </a:rPr>
              <a:t>Without delete lists: often very fast</a:t>
            </a:r>
          </a:p>
        </p:txBody>
      </p:sp>
      <p:sp>
        <p:nvSpPr>
          <p:cNvPr id="31748" name="Right Arrow 7"/>
          <p:cNvSpPr>
            <a:spLocks noChangeArrowheads="1"/>
          </p:cNvSpPr>
          <p:nvPr/>
        </p:nvSpPr>
        <p:spPr bwMode="auto">
          <a:xfrm>
            <a:off x="0" y="1557338"/>
            <a:ext cx="611188" cy="431800"/>
          </a:xfrm>
          <a:prstGeom prst="rightArrow">
            <a:avLst>
              <a:gd name="adj1" fmla="val 50000"/>
              <a:gd name="adj2" fmla="val 49999"/>
            </a:avLst>
          </a:prstGeom>
          <a:noFill/>
          <a:ln w="9525">
            <a:noFill/>
            <a:round/>
            <a:headEnd/>
            <a:tailEnd/>
          </a:ln>
        </p:spPr>
        <p:txBody>
          <a:bodyPr wrap="none">
            <a:spAutoFit/>
          </a:bodyPr>
          <a:lstStyle/>
          <a:p>
            <a:endParaRPr lang="en-US" smtClean="0">
              <a:solidFill>
                <a:srgbClr val="000000"/>
              </a:solidFill>
              <a:cs typeface="Arial" charset="0"/>
            </a:endParaRPr>
          </a:p>
        </p:txBody>
      </p:sp>
      <p:sp>
        <p:nvSpPr>
          <p:cNvPr id="31749" name="Right Arrow 8"/>
          <p:cNvSpPr>
            <a:spLocks noChangeArrowheads="1"/>
          </p:cNvSpPr>
          <p:nvPr/>
        </p:nvSpPr>
        <p:spPr bwMode="auto">
          <a:xfrm>
            <a:off x="0" y="620713"/>
            <a:ext cx="900113" cy="431800"/>
          </a:xfrm>
          <a:prstGeom prst="rightArrow">
            <a:avLst>
              <a:gd name="adj1" fmla="val 50000"/>
              <a:gd name="adj2" fmla="val 50058"/>
            </a:avLst>
          </a:prstGeom>
          <a:noFill/>
          <a:ln w="9525">
            <a:noFill/>
            <a:round/>
            <a:headEnd/>
            <a:tailEnd/>
          </a:ln>
        </p:spPr>
        <p:txBody>
          <a:bodyPr wrap="none">
            <a:spAutoFit/>
          </a:bodyPr>
          <a:lstStyle/>
          <a:p>
            <a:endParaRPr lang="en-US" smtClean="0">
              <a:solidFill>
                <a:srgbClr val="000000"/>
              </a:solidFill>
              <a:cs typeface="Arial" charset="0"/>
            </a:endParaRPr>
          </a:p>
        </p:txBody>
      </p:sp>
      <p:sp>
        <p:nvSpPr>
          <p:cNvPr id="31750" name="Slide Number Placeholder 3"/>
          <p:cNvSpPr>
            <a:spLocks noGrp="1"/>
          </p:cNvSpPr>
          <p:nvPr>
            <p:ph type="sldNum" sz="quarter" idx="10"/>
          </p:nvPr>
        </p:nvSpPr>
        <p:spPr>
          <a:noFill/>
          <a:ln>
            <a:miter lim="800000"/>
            <a:headEnd/>
            <a:tailEnd/>
          </a:ln>
        </p:spPr>
        <p:txBody>
          <a:bodyPr/>
          <a:lstStyle/>
          <a:p>
            <a:fld id="{27BC4D16-71B5-40FB-9291-FE75F732DC98}" type="slidenum">
              <a:rPr lang="en-US" smtClean="0">
                <a:solidFill>
                  <a:srgbClr val="000000"/>
                </a:solidFill>
                <a:cs typeface="Arial" charset="0"/>
              </a:rPr>
              <a:pPr/>
              <a:t>30</a:t>
            </a:fld>
            <a:endParaRPr lang="en-US" smtClean="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502, Lecture 5</a:t>
            </a:r>
            <a:endParaRPr lang="en-US"/>
          </a:p>
        </p:txBody>
      </p:sp>
      <p:sp>
        <p:nvSpPr>
          <p:cNvPr id="8" name="Slide Number Placeholder 6"/>
          <p:cNvSpPr>
            <a:spLocks noGrp="1"/>
          </p:cNvSpPr>
          <p:nvPr>
            <p:ph type="sldNum" sz="quarter" idx="12"/>
          </p:nvPr>
        </p:nvSpPr>
        <p:spPr/>
        <p:txBody>
          <a:bodyPr/>
          <a:lstStyle/>
          <a:p>
            <a:pPr>
              <a:defRPr/>
            </a:pPr>
            <a:r>
              <a:rPr lang="en-US"/>
              <a:t>Slide </a:t>
            </a:r>
            <a:fld id="{F6921400-0A45-4D68-9537-A111E09D0FC4}" type="slidenum">
              <a:rPr lang="en-US"/>
              <a:pPr>
                <a:defRPr/>
              </a:pPr>
              <a:t>31</a:t>
            </a:fld>
            <a:endParaRPr lang="en-US"/>
          </a:p>
        </p:txBody>
      </p:sp>
      <p:sp>
        <p:nvSpPr>
          <p:cNvPr id="4110" name="Rectangle 2"/>
          <p:cNvSpPr>
            <a:spLocks noGrp="1" noChangeArrowheads="1"/>
          </p:cNvSpPr>
          <p:nvPr>
            <p:ph type="title"/>
          </p:nvPr>
        </p:nvSpPr>
        <p:spPr/>
        <p:txBody>
          <a:bodyPr/>
          <a:lstStyle/>
          <a:p>
            <a:pPr eaLnBrk="1" hangingPunct="1"/>
            <a:r>
              <a:rPr lang="en-US" smtClean="0"/>
              <a:t>Heuristics for Forward Planning</a:t>
            </a:r>
          </a:p>
        </p:txBody>
      </p:sp>
      <p:sp>
        <p:nvSpPr>
          <p:cNvPr id="4111" name="Rectangle 3"/>
          <p:cNvSpPr>
            <a:spLocks noGrp="1" noChangeArrowheads="1"/>
          </p:cNvSpPr>
          <p:nvPr>
            <p:ph type="body" sz="half" idx="1"/>
          </p:nvPr>
        </p:nvSpPr>
        <p:spPr>
          <a:xfrm>
            <a:off x="304800" y="765175"/>
            <a:ext cx="8839200" cy="1511300"/>
          </a:xfrm>
        </p:spPr>
        <p:txBody>
          <a:bodyPr/>
          <a:lstStyle/>
          <a:p>
            <a:pPr marL="0" indent="0" eaLnBrk="1" hangingPunct="1"/>
            <a:r>
              <a:rPr lang="en-US" b="1" smtClean="0"/>
              <a:t>Heuristic function:</a:t>
            </a:r>
            <a:r>
              <a:rPr lang="en-US" smtClean="0"/>
              <a:t> estimate of the distance form a state to the goal</a:t>
            </a:r>
          </a:p>
          <a:p>
            <a:pPr marL="0" indent="0" eaLnBrk="1" hangingPunct="1"/>
            <a:r>
              <a:rPr lang="en-US" smtClean="0"/>
              <a:t>In planning this is the……………….</a:t>
            </a:r>
          </a:p>
        </p:txBody>
      </p:sp>
      <p:sp>
        <p:nvSpPr>
          <p:cNvPr id="582663" name="Rectangle 7"/>
          <p:cNvSpPr>
            <a:spLocks noChangeArrowheads="1"/>
          </p:cNvSpPr>
          <p:nvPr/>
        </p:nvSpPr>
        <p:spPr bwMode="auto">
          <a:xfrm>
            <a:off x="304800" y="2857500"/>
            <a:ext cx="8839200" cy="2519363"/>
          </a:xfrm>
          <a:prstGeom prst="rect">
            <a:avLst/>
          </a:prstGeom>
          <a:noFill/>
          <a:ln w="9525">
            <a:noFill/>
            <a:miter lim="800000"/>
            <a:headEnd/>
            <a:tailEnd/>
          </a:ln>
        </p:spPr>
        <p:txBody>
          <a:bodyPr/>
          <a:lstStyle/>
          <a:p>
            <a:pPr>
              <a:spcBef>
                <a:spcPct val="20000"/>
              </a:spcBef>
            </a:pPr>
            <a:r>
              <a:rPr lang="en-US" b="1" dirty="0">
                <a:latin typeface="Arial Unicode MS" pitchFamily="34" charset="-128"/>
              </a:rPr>
              <a:t>Two simplifications</a:t>
            </a:r>
            <a:r>
              <a:rPr lang="en-US" dirty="0">
                <a:latin typeface="Arial Unicode MS" pitchFamily="34" charset="-128"/>
              </a:rPr>
              <a:t> in the representation:</a:t>
            </a:r>
          </a:p>
          <a:p>
            <a:pPr marL="742950" lvl="1" indent="-285750">
              <a:spcBef>
                <a:spcPct val="20000"/>
              </a:spcBef>
              <a:buClr>
                <a:schemeClr val="tx1"/>
              </a:buClr>
              <a:buSzPct val="120000"/>
              <a:buFontTx/>
              <a:buChar char="•"/>
            </a:pPr>
            <a:r>
              <a:rPr lang="en-US" sz="2400" dirty="0">
                <a:latin typeface="Arial Unicode MS" pitchFamily="34" charset="-128"/>
              </a:rPr>
              <a:t>All features are binary: T / F</a:t>
            </a:r>
          </a:p>
          <a:p>
            <a:pPr marL="742950" lvl="1" indent="-285750">
              <a:spcBef>
                <a:spcPct val="20000"/>
              </a:spcBef>
              <a:buClr>
                <a:schemeClr val="tx1"/>
              </a:buClr>
              <a:buSzPct val="120000"/>
              <a:buFontTx/>
              <a:buChar char="•"/>
            </a:pPr>
            <a:r>
              <a:rPr lang="en-US" sz="2400" dirty="0">
                <a:latin typeface="Arial Unicode MS" pitchFamily="34" charset="-128"/>
              </a:rPr>
              <a:t>Goals and preconditions can only be assignments to T</a:t>
            </a:r>
          </a:p>
          <a:p>
            <a:pPr>
              <a:spcBef>
                <a:spcPct val="20000"/>
              </a:spcBef>
            </a:pPr>
            <a:r>
              <a:rPr lang="en-US" b="1" dirty="0">
                <a:latin typeface="Arial Unicode MS" pitchFamily="34" charset="-128"/>
              </a:rPr>
              <a:t>And a Def.</a:t>
            </a:r>
            <a:r>
              <a:rPr lang="en-US" dirty="0">
                <a:latin typeface="Arial Unicode MS" pitchFamily="34" charset="-128"/>
              </a:rPr>
              <a:t> a </a:t>
            </a:r>
            <a:r>
              <a:rPr lang="en-US" dirty="0" err="1">
                <a:solidFill>
                  <a:schemeClr val="accent2"/>
                </a:solidFill>
                <a:latin typeface="Arial Unicode MS" pitchFamily="34" charset="-128"/>
              </a:rPr>
              <a:t>subgoal</a:t>
            </a:r>
            <a:r>
              <a:rPr lang="en-US" dirty="0">
                <a:latin typeface="Arial Unicode MS" pitchFamily="34" charset="-128"/>
              </a:rPr>
              <a:t> is a particular assignment in the goal  e.g., if the goal is &lt;A=T, B=T, C=T&gt; then….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26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26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502, Lecture 5</a:t>
            </a:r>
            <a:endParaRPr lang="en-US"/>
          </a:p>
        </p:txBody>
      </p:sp>
      <p:sp>
        <p:nvSpPr>
          <p:cNvPr id="9" name="Slide Number Placeholder 6"/>
          <p:cNvSpPr>
            <a:spLocks noGrp="1"/>
          </p:cNvSpPr>
          <p:nvPr>
            <p:ph type="sldNum" sz="quarter" idx="12"/>
          </p:nvPr>
        </p:nvSpPr>
        <p:spPr/>
        <p:txBody>
          <a:bodyPr/>
          <a:lstStyle/>
          <a:p>
            <a:pPr>
              <a:defRPr/>
            </a:pPr>
            <a:r>
              <a:rPr lang="en-US"/>
              <a:t>Slide </a:t>
            </a:r>
            <a:fld id="{9F03CB05-B145-4443-B2D5-6CAB72BAB1D1}" type="slidenum">
              <a:rPr lang="en-US"/>
              <a:pPr>
                <a:defRPr/>
              </a:pPr>
              <a:t>32</a:t>
            </a:fld>
            <a:endParaRPr lang="en-US"/>
          </a:p>
        </p:txBody>
      </p:sp>
      <p:sp>
        <p:nvSpPr>
          <p:cNvPr id="5172" name="Rectangle 2"/>
          <p:cNvSpPr>
            <a:spLocks noGrp="1" noChangeArrowheads="1"/>
          </p:cNvSpPr>
          <p:nvPr>
            <p:ph type="title"/>
          </p:nvPr>
        </p:nvSpPr>
        <p:spPr/>
        <p:txBody>
          <a:bodyPr/>
          <a:lstStyle/>
          <a:p>
            <a:pPr eaLnBrk="1" hangingPunct="1"/>
            <a:r>
              <a:rPr lang="en-US" smtClean="0"/>
              <a:t>Heuristics for Forward Planning: </a:t>
            </a:r>
            <a:br>
              <a:rPr lang="en-US" smtClean="0"/>
            </a:br>
            <a:r>
              <a:rPr lang="en-US" smtClean="0"/>
              <a:t>Any ideas?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601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60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502, Lecture 5</a:t>
            </a:r>
            <a:endParaRPr lang="en-US"/>
          </a:p>
        </p:txBody>
      </p:sp>
      <p:sp>
        <p:nvSpPr>
          <p:cNvPr id="9" name="Slide Number Placeholder 6"/>
          <p:cNvSpPr>
            <a:spLocks noGrp="1"/>
          </p:cNvSpPr>
          <p:nvPr>
            <p:ph type="sldNum" sz="quarter" idx="12"/>
          </p:nvPr>
        </p:nvSpPr>
        <p:spPr/>
        <p:txBody>
          <a:bodyPr/>
          <a:lstStyle/>
          <a:p>
            <a:pPr>
              <a:defRPr/>
            </a:pPr>
            <a:r>
              <a:rPr lang="en-US"/>
              <a:t>Slide </a:t>
            </a:r>
            <a:fld id="{82DDDC14-77B3-4BAF-B3A6-90A2EA99C7FC}" type="slidenum">
              <a:rPr lang="en-US"/>
              <a:pPr>
                <a:defRPr/>
              </a:pPr>
              <a:t>33</a:t>
            </a:fld>
            <a:endParaRPr lang="en-US"/>
          </a:p>
        </p:txBody>
      </p:sp>
      <p:sp>
        <p:nvSpPr>
          <p:cNvPr id="6170" name="Rectangle 2"/>
          <p:cNvSpPr>
            <a:spLocks noGrp="1" noChangeArrowheads="1"/>
          </p:cNvSpPr>
          <p:nvPr>
            <p:ph type="title"/>
          </p:nvPr>
        </p:nvSpPr>
        <p:spPr/>
        <p:txBody>
          <a:bodyPr/>
          <a:lstStyle/>
          <a:p>
            <a:pPr eaLnBrk="1" hangingPunct="1"/>
            <a:r>
              <a:rPr lang="en-US" smtClean="0"/>
              <a:t>Heuristics for Forward Planning (cont’) </a:t>
            </a:r>
            <a:br>
              <a:rPr lang="en-US" smtClean="0"/>
            </a:br>
            <a:endParaRPr lang="en-US" smtClean="0"/>
          </a:p>
        </p:txBody>
      </p:sp>
      <p:sp>
        <p:nvSpPr>
          <p:cNvPr id="6171" name="Rectangle 6"/>
          <p:cNvSpPr>
            <a:spLocks noChangeArrowheads="1"/>
          </p:cNvSpPr>
          <p:nvPr/>
        </p:nvSpPr>
        <p:spPr bwMode="auto">
          <a:xfrm>
            <a:off x="357188" y="3214688"/>
            <a:ext cx="8572500" cy="2928937"/>
          </a:xfrm>
          <a:prstGeom prst="rect">
            <a:avLst/>
          </a:prstGeom>
          <a:noFill/>
          <a:ln w="9525">
            <a:noFill/>
            <a:miter lim="800000"/>
            <a:headEnd/>
            <a:tailEnd/>
          </a:ln>
        </p:spPr>
        <p:txBody>
          <a:bodyPr/>
          <a:lstStyle/>
          <a:p>
            <a:pPr marL="457200" indent="-457200">
              <a:spcBef>
                <a:spcPct val="20000"/>
              </a:spcBef>
            </a:pPr>
            <a:r>
              <a:rPr lang="en-US" b="1">
                <a:latin typeface="Arial Unicode MS" pitchFamily="34" charset="-128"/>
              </a:rPr>
              <a:t>What kind of simplifications of the actions would justify our proposal for h?</a:t>
            </a:r>
          </a:p>
          <a:p>
            <a:pPr marL="838200" lvl="1" indent="-381000">
              <a:lnSpc>
                <a:spcPct val="150000"/>
              </a:lnSpc>
              <a:spcBef>
                <a:spcPct val="20000"/>
              </a:spcBef>
              <a:buClr>
                <a:schemeClr val="tx1"/>
              </a:buClr>
              <a:buSzPct val="120000"/>
              <a:buFontTx/>
              <a:buAutoNum type="alphaLcParenR"/>
            </a:pPr>
            <a:r>
              <a:rPr lang="en-US" sz="2400">
                <a:latin typeface="Arial Unicode MS" pitchFamily="34" charset="-128"/>
              </a:rPr>
              <a:t>We have removed all …………….</a:t>
            </a:r>
          </a:p>
          <a:p>
            <a:pPr marL="838200" lvl="1" indent="-381000">
              <a:lnSpc>
                <a:spcPct val="150000"/>
              </a:lnSpc>
              <a:spcBef>
                <a:spcPct val="20000"/>
              </a:spcBef>
              <a:buClr>
                <a:schemeClr val="tx1"/>
              </a:buClr>
              <a:buSzPct val="120000"/>
              <a:buFontTx/>
              <a:buAutoNum type="alphaLcParenR"/>
            </a:pPr>
            <a:r>
              <a:rPr lang="en-US" sz="2400">
                <a:latin typeface="Arial Unicode MS" pitchFamily="34" charset="-128"/>
              </a:rPr>
              <a:t>We have removed all …………….</a:t>
            </a:r>
          </a:p>
          <a:p>
            <a:pPr marL="838200" lvl="1" indent="-381000">
              <a:lnSpc>
                <a:spcPct val="150000"/>
              </a:lnSpc>
              <a:spcBef>
                <a:spcPct val="20000"/>
              </a:spcBef>
              <a:buClr>
                <a:schemeClr val="tx1"/>
              </a:buClr>
              <a:buSzPct val="120000"/>
              <a:buFontTx/>
              <a:buAutoNum type="alphaLcParenR"/>
            </a:pPr>
            <a:r>
              <a:rPr lang="en-US" sz="2400">
                <a:latin typeface="Arial Unicode MS" pitchFamily="34" charset="-128"/>
              </a:rPr>
              <a:t>We assume no action can achieve…………………..</a:t>
            </a:r>
          </a:p>
          <a:p>
            <a:pPr marL="457200" indent="-4572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smtClean="0"/>
              <a:t>CPSC 502, Lecture 5</a:t>
            </a:r>
            <a:endParaRPr lang="en-US"/>
          </a:p>
        </p:txBody>
      </p:sp>
      <p:sp>
        <p:nvSpPr>
          <p:cNvPr id="9" name="Slide Number Placeholder 6"/>
          <p:cNvSpPr>
            <a:spLocks noGrp="1"/>
          </p:cNvSpPr>
          <p:nvPr>
            <p:ph type="sldNum" sz="quarter" idx="12"/>
          </p:nvPr>
        </p:nvSpPr>
        <p:spPr/>
        <p:txBody>
          <a:bodyPr/>
          <a:lstStyle/>
          <a:p>
            <a:pPr>
              <a:defRPr/>
            </a:pPr>
            <a:r>
              <a:rPr lang="en-US"/>
              <a:t>Slide </a:t>
            </a:r>
            <a:fld id="{0D56D9C7-C783-42B0-9594-212F061B3C45}" type="slidenum">
              <a:rPr lang="en-US"/>
              <a:pPr>
                <a:defRPr/>
              </a:pPr>
              <a:t>34</a:t>
            </a:fld>
            <a:endParaRPr lang="en-US"/>
          </a:p>
        </p:txBody>
      </p:sp>
      <p:sp>
        <p:nvSpPr>
          <p:cNvPr id="7205" name="Rectangle 2"/>
          <p:cNvSpPr>
            <a:spLocks noGrp="1" noChangeArrowheads="1"/>
          </p:cNvSpPr>
          <p:nvPr>
            <p:ph type="title"/>
          </p:nvPr>
        </p:nvSpPr>
        <p:spPr/>
        <p:txBody>
          <a:bodyPr/>
          <a:lstStyle/>
          <a:p>
            <a:pPr eaLnBrk="1" hangingPunct="1"/>
            <a:r>
              <a:rPr lang="en-US" smtClean="0"/>
              <a:t>Heuristics for Forward Planning: </a:t>
            </a:r>
            <a:br>
              <a:rPr lang="en-US" smtClean="0"/>
            </a:br>
            <a:r>
              <a:rPr lang="en-US" smtClean="0"/>
              <a:t>empty-delete-list</a:t>
            </a:r>
          </a:p>
        </p:txBody>
      </p:sp>
      <p:sp>
        <p:nvSpPr>
          <p:cNvPr id="7206" name="Rectangle 3"/>
          <p:cNvSpPr>
            <a:spLocks noGrp="1" noChangeArrowheads="1"/>
          </p:cNvSpPr>
          <p:nvPr>
            <p:ph type="body" sz="half" idx="1"/>
          </p:nvPr>
        </p:nvSpPr>
        <p:spPr>
          <a:xfrm>
            <a:off x="304800" y="1219200"/>
            <a:ext cx="8839200" cy="1130300"/>
          </a:xfrm>
        </p:spPr>
        <p:txBody>
          <a:bodyPr/>
          <a:lstStyle/>
          <a:p>
            <a:pPr marL="0" indent="0" eaLnBrk="1" hangingPunct="1">
              <a:buFontTx/>
              <a:buChar char="•"/>
            </a:pPr>
            <a:r>
              <a:rPr lang="en-US" b="1" dirty="0" smtClean="0"/>
              <a:t> We only relax the problem according to (…….)</a:t>
            </a:r>
          </a:p>
          <a:p>
            <a:pPr marL="0" indent="0" eaLnBrk="1" hangingPunct="1"/>
            <a:r>
              <a:rPr lang="en-US" dirty="0" smtClean="0"/>
              <a:t>i.e., we remove all the effects that make a variable </a:t>
            </a:r>
            <a:r>
              <a:rPr lang="en-US" i="1" dirty="0" smtClean="0"/>
              <a:t>F</a:t>
            </a:r>
          </a:p>
          <a:p>
            <a:pPr lvl="1" eaLnBrk="1" hangingPunct="1"/>
            <a:endParaRPr lang="en-US" dirty="0" smtClean="0"/>
          </a:p>
          <a:p>
            <a:pPr lvl="1" eaLnBrk="1" hangingPunct="1"/>
            <a:endParaRPr lang="en-US" dirty="0" smtClean="0"/>
          </a:p>
        </p:txBody>
      </p:sp>
      <p:sp>
        <p:nvSpPr>
          <p:cNvPr id="7207" name="Rectangle 4"/>
          <p:cNvSpPr>
            <a:spLocks noChangeArrowheads="1"/>
          </p:cNvSpPr>
          <p:nvPr/>
        </p:nvSpPr>
        <p:spPr bwMode="auto">
          <a:xfrm>
            <a:off x="2051050" y="2492375"/>
            <a:ext cx="5235575" cy="431800"/>
          </a:xfrm>
          <a:prstGeom prst="rect">
            <a:avLst/>
          </a:prstGeom>
          <a:noFill/>
          <a:ln w="9525">
            <a:noFill/>
            <a:miter lim="800000"/>
            <a:headEnd/>
            <a:tailEnd/>
          </a:ln>
        </p:spPr>
        <p:txBody>
          <a:bodyPr/>
          <a:lstStyle/>
          <a:p>
            <a:pPr>
              <a:spcBef>
                <a:spcPct val="20000"/>
              </a:spcBef>
            </a:pPr>
            <a:r>
              <a:rPr lang="en-US" b="1" dirty="0">
                <a:latin typeface="Arial Unicode MS" pitchFamily="34" charset="-128"/>
              </a:rPr>
              <a:t>Action </a:t>
            </a:r>
            <a:r>
              <a:rPr lang="en-US" b="1" i="1" dirty="0">
                <a:latin typeface="Arial Unicode MS" pitchFamily="34" charset="-128"/>
              </a:rPr>
              <a:t>a</a:t>
            </a:r>
            <a:r>
              <a:rPr lang="en-US" b="1" dirty="0">
                <a:latin typeface="Arial Unicode MS" pitchFamily="34" charset="-128"/>
              </a:rPr>
              <a:t> effects (B=</a:t>
            </a:r>
            <a:r>
              <a:rPr lang="en-US" i="1" dirty="0">
                <a:latin typeface="Arial Unicode MS" pitchFamily="34" charset="-128"/>
              </a:rPr>
              <a:t>F</a:t>
            </a:r>
            <a:r>
              <a:rPr lang="en-US" b="1" dirty="0">
                <a:latin typeface="Arial Unicode MS" pitchFamily="34" charset="-128"/>
              </a:rPr>
              <a:t>, C=</a:t>
            </a:r>
            <a:r>
              <a:rPr lang="en-US" i="1" dirty="0">
                <a:latin typeface="Arial Unicode MS" pitchFamily="34" charset="-128"/>
              </a:rPr>
              <a:t>T</a:t>
            </a:r>
            <a:r>
              <a:rPr lang="en-US" b="1" dirty="0">
                <a:latin typeface="Arial Unicode MS" pitchFamily="34" charset="-128"/>
              </a:rPr>
              <a:t>)</a:t>
            </a:r>
            <a:endParaRPr lang="en-US" dirty="0">
              <a:latin typeface="Arial Unicode MS" pitchFamily="34" charset="-128"/>
            </a:endParaRPr>
          </a:p>
        </p:txBody>
      </p:sp>
      <p:sp>
        <p:nvSpPr>
          <p:cNvPr id="7208" name="Rectangle 6"/>
          <p:cNvSpPr>
            <a:spLocks noChangeArrowheads="1"/>
          </p:cNvSpPr>
          <p:nvPr/>
        </p:nvSpPr>
        <p:spPr bwMode="auto">
          <a:xfrm>
            <a:off x="304800" y="3213100"/>
            <a:ext cx="8659813" cy="1584325"/>
          </a:xfrm>
          <a:prstGeom prst="rect">
            <a:avLst/>
          </a:prstGeom>
          <a:noFill/>
          <a:ln w="9525">
            <a:noFill/>
            <a:miter lim="800000"/>
            <a:headEnd/>
            <a:tailEnd/>
          </a:ln>
        </p:spPr>
        <p:txBody>
          <a:bodyPr/>
          <a:lstStyle/>
          <a:p>
            <a:pPr>
              <a:spcBef>
                <a:spcPct val="20000"/>
              </a:spcBef>
              <a:buFontTx/>
              <a:buChar char="•"/>
            </a:pPr>
            <a:r>
              <a:rPr lang="en-US" b="1" dirty="0">
                <a:latin typeface="Arial Unicode MS" pitchFamily="34" charset="-128"/>
              </a:rPr>
              <a:t> But then how do we compute the heuristic?</a:t>
            </a:r>
          </a:p>
          <a:p>
            <a:pPr>
              <a:spcBef>
                <a:spcPct val="20000"/>
              </a:spcBef>
            </a:pPr>
            <a:r>
              <a:rPr lang="en-US" dirty="0">
                <a:latin typeface="Arial Unicode MS" pitchFamily="34" charset="-128"/>
              </a:rPr>
              <a:t>………………………………………….</a:t>
            </a:r>
          </a:p>
          <a:p>
            <a:pPr>
              <a:spcBef>
                <a:spcPct val="20000"/>
              </a:spcBef>
            </a:pPr>
            <a:r>
              <a:rPr lang="en-US" dirty="0">
                <a:latin typeface="Arial Unicode MS" pitchFamily="34" charset="-128"/>
              </a:rPr>
              <a:t>This is often fast enough to be worthwhile</a:t>
            </a:r>
          </a:p>
          <a:p>
            <a:pPr marL="742950" lvl="1" indent="-285750">
              <a:spcBef>
                <a:spcPct val="20000"/>
              </a:spcBef>
              <a:buClr>
                <a:schemeClr val="tx1"/>
              </a:buClr>
              <a:buSzPct val="120000"/>
              <a:buFontTx/>
              <a:buChar char="•"/>
            </a:pPr>
            <a:endParaRPr lang="en-US" sz="2400" dirty="0">
              <a:latin typeface="Arial Unicode MS" pitchFamily="34" charset="-128"/>
            </a:endParaRPr>
          </a:p>
          <a:p>
            <a:pPr marL="742950" lvl="1" indent="-285750">
              <a:spcBef>
                <a:spcPct val="20000"/>
              </a:spcBef>
              <a:buClr>
                <a:schemeClr val="tx1"/>
              </a:buClr>
              <a:buSzPct val="120000"/>
              <a:buFontTx/>
              <a:buChar char="•"/>
            </a:pPr>
            <a:endParaRPr lang="en-US" sz="2400" dirty="0">
              <a:latin typeface="Arial Unicode MS" pitchFamily="34" charset="-128"/>
            </a:endParaRPr>
          </a:p>
        </p:txBody>
      </p:sp>
      <p:sp>
        <p:nvSpPr>
          <p:cNvPr id="7209" name="Rectangle 7"/>
          <p:cNvSpPr>
            <a:spLocks noChangeArrowheads="1"/>
          </p:cNvSpPr>
          <p:nvPr/>
        </p:nvSpPr>
        <p:spPr bwMode="auto">
          <a:xfrm>
            <a:off x="323850" y="5084763"/>
            <a:ext cx="8424863" cy="1008062"/>
          </a:xfrm>
          <a:prstGeom prst="rect">
            <a:avLst/>
          </a:prstGeom>
          <a:noFill/>
          <a:ln w="9525">
            <a:noFill/>
            <a:miter lim="800000"/>
            <a:headEnd/>
            <a:tailEnd/>
          </a:ln>
        </p:spPr>
        <p:txBody>
          <a:bodyPr/>
          <a:lstStyle/>
          <a:p>
            <a:pPr>
              <a:spcBef>
                <a:spcPct val="20000"/>
              </a:spcBef>
              <a:buFontTx/>
              <a:buChar char="•"/>
            </a:pPr>
            <a:r>
              <a:rPr lang="en-US" b="1" dirty="0">
                <a:latin typeface="Arial Unicode MS" pitchFamily="34" charset="-128"/>
              </a:rPr>
              <a:t> empty-delete-list heuristics </a:t>
            </a:r>
            <a:r>
              <a:rPr lang="en-US" dirty="0">
                <a:latin typeface="Arial Unicode MS" pitchFamily="34" charset="-128"/>
              </a:rPr>
              <a:t>with </a:t>
            </a:r>
            <a:r>
              <a:rPr lang="en-US" b="1" dirty="0">
                <a:latin typeface="Arial Unicode MS" pitchFamily="34" charset="-128"/>
              </a:rPr>
              <a:t>forward planning </a:t>
            </a:r>
            <a:r>
              <a:rPr lang="en-US" dirty="0">
                <a:latin typeface="Arial Unicode MS" pitchFamily="34" charset="-128"/>
              </a:rPr>
              <a:t>is currently considered a very successful strategy</a:t>
            </a:r>
          </a:p>
          <a:p>
            <a:pPr marL="742950" lvl="1" indent="-285750">
              <a:spcBef>
                <a:spcPct val="20000"/>
              </a:spcBef>
              <a:buClr>
                <a:schemeClr val="tx1"/>
              </a:buClr>
              <a:buSzPct val="120000"/>
              <a:buFontTx/>
              <a:buChar char="•"/>
            </a:pPr>
            <a:endParaRPr lang="en-US" sz="2400" dirty="0">
              <a:latin typeface="Arial Unicode MS" pitchFamily="34" charset="-128"/>
            </a:endParaRPr>
          </a:p>
          <a:p>
            <a:pPr marL="742950" lvl="1" indent="-285750">
              <a:spcBef>
                <a:spcPct val="20000"/>
              </a:spcBef>
              <a:buClr>
                <a:schemeClr val="tx1"/>
              </a:buClr>
              <a:buSzPct val="120000"/>
              <a:buFontTx/>
              <a:buChar char="•"/>
            </a:pP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 name="Title 1"/>
          <p:cNvSpPr>
            <a:spLocks noGrp="1"/>
          </p:cNvSpPr>
          <p:nvPr>
            <p:ph type="title"/>
          </p:nvPr>
        </p:nvSpPr>
        <p:spPr/>
        <p:txBody>
          <a:bodyPr/>
          <a:lstStyle/>
          <a:p>
            <a:r>
              <a:rPr lang="en-US" smtClean="0"/>
              <a:t>Empty-delete in practice</a:t>
            </a:r>
          </a:p>
        </p:txBody>
      </p:sp>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88BA9073-1CC6-4E98-B118-00EF82C1E8F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5</a:t>
            </a:r>
            <a:endParaRPr lang="en-US" smtClean="0"/>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36</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a:t>
            </a:r>
            <a:r>
              <a:rPr lang="en-US" dirty="0" smtClean="0"/>
              <a:t>22</a:t>
            </a:r>
            <a:endParaRPr lang="en-US" dirty="0" smtClean="0"/>
          </a:p>
        </p:txBody>
      </p:sp>
      <p:sp>
        <p:nvSpPr>
          <p:cNvPr id="4102" name="Rectangle 3"/>
          <p:cNvSpPr>
            <a:spLocks noGrp="1" noChangeArrowheads="1"/>
          </p:cNvSpPr>
          <p:nvPr>
            <p:ph type="body" idx="1"/>
          </p:nvPr>
        </p:nvSpPr>
        <p:spPr>
          <a:xfrm>
            <a:off x="971600" y="1556792"/>
            <a:ext cx="7344816" cy="2520280"/>
          </a:xfrm>
        </p:spPr>
        <p:txBody>
          <a:bodyPr/>
          <a:lstStyle/>
          <a:p>
            <a:pPr eaLnBrk="1" hangingPunct="1">
              <a:buFont typeface="Arial" pitchFamily="34" charset="0"/>
              <a:buChar char="•"/>
            </a:pPr>
            <a:r>
              <a:rPr lang="en-US" dirty="0" smtClean="0"/>
              <a:t>Finish Stochastic </a:t>
            </a:r>
            <a:r>
              <a:rPr lang="en-US" dirty="0" smtClean="0"/>
              <a:t>Local Search </a:t>
            </a:r>
            <a:r>
              <a:rPr lang="en-US" sz="3200" dirty="0" smtClean="0"/>
              <a:t>(SLS)</a:t>
            </a:r>
          </a:p>
          <a:p>
            <a:pPr eaLnBrk="1" hangingPunct="1">
              <a:buFont typeface="Arial" pitchFamily="34" charset="0"/>
              <a:buChar char="•"/>
            </a:pPr>
            <a:r>
              <a:rPr lang="en-US" dirty="0" smtClean="0"/>
              <a:t>Planning</a:t>
            </a:r>
          </a:p>
          <a:p>
            <a:pPr lvl="1" eaLnBrk="1" hangingPunct="1">
              <a:buFont typeface="Arial" pitchFamily="34" charset="0"/>
              <a:buChar char="•"/>
            </a:pPr>
            <a:r>
              <a:rPr lang="en-US" dirty="0" smtClean="0"/>
              <a:t>STRIPS – Forward Planning</a:t>
            </a:r>
          </a:p>
          <a:p>
            <a:pPr lvl="1" eaLnBrk="1" hangingPunct="1">
              <a:buFont typeface="Arial" pitchFamily="34" charset="0"/>
              <a:buChar char="•"/>
            </a:pPr>
            <a:r>
              <a:rPr lang="en-US" dirty="0" smtClean="0"/>
              <a:t>Heuristics</a:t>
            </a:r>
          </a:p>
          <a:p>
            <a:pPr lvl="1" eaLnBrk="1" hangingPunct="1">
              <a:buFont typeface="Arial" pitchFamily="34" charset="0"/>
              <a:buChar char="•"/>
            </a:pPr>
            <a:r>
              <a:rPr lang="en-US" sz="2800" b="1" dirty="0" smtClean="0"/>
              <a:t>STRIPS -&gt; CSP</a:t>
            </a:r>
            <a:endParaRPr lang="en-US" sz="2800" b="1"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6"/>
          <p:cNvSpPr>
            <a:spLocks noChangeArrowheads="1"/>
          </p:cNvSpPr>
          <p:nvPr/>
        </p:nvSpPr>
        <p:spPr bwMode="auto">
          <a:xfrm>
            <a:off x="2786063" y="4429125"/>
            <a:ext cx="3000375" cy="1785938"/>
          </a:xfrm>
          <a:prstGeom prst="rect">
            <a:avLst/>
          </a:prstGeom>
          <a:solidFill>
            <a:srgbClr val="CCFFFF"/>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502, Lecture 5</a:t>
            </a:r>
            <a:endParaRPr lang="en-US"/>
          </a:p>
        </p:txBody>
      </p:sp>
      <p:sp>
        <p:nvSpPr>
          <p:cNvPr id="26" name="Slide Number Placeholder 5"/>
          <p:cNvSpPr>
            <a:spLocks noGrp="1"/>
          </p:cNvSpPr>
          <p:nvPr>
            <p:ph type="sldNum" sz="quarter" idx="12"/>
          </p:nvPr>
        </p:nvSpPr>
        <p:spPr/>
        <p:txBody>
          <a:bodyPr/>
          <a:lstStyle/>
          <a:p>
            <a:pPr>
              <a:defRPr/>
            </a:pPr>
            <a:r>
              <a:rPr lang="en-US"/>
              <a:t>Slide </a:t>
            </a:r>
            <a:fld id="{9EACD220-6798-477A-BD90-CD5AC1E8EC3C}" type="slidenum">
              <a:rPr lang="en-US"/>
              <a:pPr>
                <a:defRPr/>
              </a:pPr>
              <a:t>37</a:t>
            </a:fld>
            <a:endParaRPr lang="en-US"/>
          </a:p>
        </p:txBody>
      </p:sp>
      <p:sp>
        <p:nvSpPr>
          <p:cNvPr id="8222" name="Rectangle 2"/>
          <p:cNvSpPr>
            <a:spLocks noGrp="1" noChangeArrowheads="1"/>
          </p:cNvSpPr>
          <p:nvPr>
            <p:ph type="title"/>
          </p:nvPr>
        </p:nvSpPr>
        <p:spPr>
          <a:xfrm>
            <a:off x="0" y="0"/>
            <a:ext cx="9144000" cy="685800"/>
          </a:xfrm>
        </p:spPr>
        <p:txBody>
          <a:bodyPr/>
          <a:lstStyle/>
          <a:p>
            <a:pPr eaLnBrk="1" hangingPunct="1"/>
            <a:r>
              <a:rPr lang="en-US" dirty="0" err="1" smtClean="0"/>
              <a:t>R&amp;Rsys</a:t>
            </a:r>
            <a:r>
              <a:rPr lang="en-US" dirty="0" smtClean="0"/>
              <a:t> we'll cover in this course </a:t>
            </a:r>
          </a:p>
        </p:txBody>
      </p:sp>
      <p:sp>
        <p:nvSpPr>
          <p:cNvPr id="8223"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8224"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8225"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8226"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8227"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8228" name="Rectangle 11"/>
          <p:cNvSpPr>
            <a:spLocks noChangeArrowheads="1"/>
          </p:cNvSpPr>
          <p:nvPr/>
        </p:nvSpPr>
        <p:spPr bwMode="auto">
          <a:xfrm>
            <a:off x="3347864" y="1268760"/>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8229"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8230"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823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grpSp>
        <p:nvGrpSpPr>
          <p:cNvPr id="2" name="Group 36"/>
          <p:cNvGrpSpPr>
            <a:grpSpLocks/>
          </p:cNvGrpSpPr>
          <p:nvPr/>
        </p:nvGrpSpPr>
        <p:grpSpPr bwMode="auto">
          <a:xfrm>
            <a:off x="2714625" y="1643063"/>
            <a:ext cx="3369543" cy="4572000"/>
            <a:chOff x="2714625" y="1643063"/>
            <a:chExt cx="3369543" cy="4572000"/>
          </a:xfrm>
        </p:grpSpPr>
        <p:sp>
          <p:nvSpPr>
            <p:cNvPr id="8247"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a:p>
          </p:txBody>
        </p:sp>
        <p:sp>
          <p:nvSpPr>
            <p:cNvPr id="8248" name="Rectangle 16"/>
            <p:cNvSpPr>
              <a:spLocks noChangeArrowheads="1"/>
            </p:cNvSpPr>
            <p:nvPr/>
          </p:nvSpPr>
          <p:spPr bwMode="auto">
            <a:xfrm>
              <a:off x="4355976" y="2348880"/>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49" name="Rectangle 17"/>
            <p:cNvSpPr>
              <a:spLocks noChangeArrowheads="1"/>
            </p:cNvSpPr>
            <p:nvPr/>
          </p:nvSpPr>
          <p:spPr bwMode="auto">
            <a:xfrm>
              <a:off x="2987824" y="1700808"/>
              <a:ext cx="2214563" cy="5715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dirty="0">
                  <a:solidFill>
                    <a:schemeClr val="accent2"/>
                  </a:solidFill>
                  <a:latin typeface="Arial Unicode MS" pitchFamily="34" charset="-128"/>
                </a:rPr>
                <a:t>Arc Consistency</a:t>
              </a:r>
            </a:p>
          </p:txBody>
        </p:sp>
        <p:sp>
          <p:nvSpPr>
            <p:cNvPr id="8250"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1" name="Rectangle 20"/>
            <p:cNvSpPr>
              <a:spLocks noChangeArrowheads="1"/>
            </p:cNvSpPr>
            <p:nvPr/>
          </p:nvSpPr>
          <p:spPr bwMode="auto">
            <a:xfrm>
              <a:off x="3203848" y="5445224"/>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5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825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sp>
          <p:nvSpPr>
            <p:cNvPr id="8254"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40" name="Rectangle 16"/>
            <p:cNvSpPr>
              <a:spLocks noChangeArrowheads="1"/>
            </p:cNvSpPr>
            <p:nvPr/>
          </p:nvSpPr>
          <p:spPr bwMode="auto">
            <a:xfrm>
              <a:off x="5220072" y="1844824"/>
              <a:ext cx="864096" cy="432048"/>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SLS</a:t>
              </a:r>
              <a:endParaRPr lang="en-US" sz="2400" dirty="0">
                <a:solidFill>
                  <a:schemeClr val="accent2"/>
                </a:solidFill>
                <a:latin typeface="Arial Unicode MS" pitchFamily="34" charset="-128"/>
              </a:endParaRPr>
            </a:p>
          </p:txBody>
        </p:sp>
      </p:grpSp>
      <p:grpSp>
        <p:nvGrpSpPr>
          <p:cNvPr id="3" name="Group 35"/>
          <p:cNvGrpSpPr>
            <a:grpSpLocks/>
          </p:cNvGrpSpPr>
          <p:nvPr/>
        </p:nvGrpSpPr>
        <p:grpSpPr bwMode="auto">
          <a:xfrm>
            <a:off x="5715000" y="3071813"/>
            <a:ext cx="3236913" cy="3127375"/>
            <a:chOff x="5715000" y="3071813"/>
            <a:chExt cx="3236913" cy="3127375"/>
          </a:xfrm>
        </p:grpSpPr>
        <p:sp>
          <p:nvSpPr>
            <p:cNvPr id="824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a:solidFill>
                    <a:schemeClr val="accent2"/>
                  </a:solidFill>
                  <a:latin typeface="Arial Unicode MS" pitchFamily="34" charset="-128"/>
                </a:rPr>
                <a:t>Value Iteration</a:t>
              </a:r>
            </a:p>
          </p:txBody>
        </p:sp>
        <p:sp>
          <p:nvSpPr>
            <p:cNvPr id="8242" name="Rectangle 24"/>
            <p:cNvSpPr>
              <a:spLocks noChangeArrowheads="1"/>
            </p:cNvSpPr>
            <p:nvPr/>
          </p:nvSpPr>
          <p:spPr bwMode="auto">
            <a:xfrm>
              <a:off x="6660232" y="3212976"/>
              <a:ext cx="2016224"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a:solidFill>
                    <a:schemeClr val="accent2"/>
                  </a:solidFill>
                  <a:latin typeface="Arial Unicode MS" pitchFamily="34" charset="-128"/>
                </a:rPr>
                <a:t>Var. Elimination</a:t>
              </a:r>
            </a:p>
          </p:txBody>
        </p:sp>
        <p:sp>
          <p:nvSpPr>
            <p:cNvPr id="8243"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824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824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8246" name="Rectangle 24"/>
            <p:cNvSpPr>
              <a:spLocks noChangeArrowheads="1"/>
            </p:cNvSpPr>
            <p:nvPr/>
          </p:nvSpPr>
          <p:spPr bwMode="auto">
            <a:xfrm>
              <a:off x="6429375" y="4857750"/>
              <a:ext cx="2031057" cy="371450"/>
            </a:xfrm>
            <a:prstGeom prst="rect">
              <a:avLst/>
            </a:prstGeom>
            <a:noFill/>
            <a:ln w="9525">
              <a:solidFill>
                <a:schemeClr val="accent2"/>
              </a:solidFill>
              <a:miter lim="800000"/>
              <a:headEnd/>
              <a:tailEnd/>
            </a:ln>
          </p:spPr>
          <p:txBody>
            <a:bodyPr/>
            <a:lstStyle/>
            <a:p>
              <a:pPr marL="342900" indent="-342900">
                <a:spcBef>
                  <a:spcPct val="20000"/>
                </a:spcBef>
              </a:pPr>
              <a:r>
                <a:rPr lang="en-US" sz="2000">
                  <a:solidFill>
                    <a:schemeClr val="accent2"/>
                  </a:solidFill>
                  <a:latin typeface="Arial Unicode MS" pitchFamily="34" charset="-128"/>
                </a:rPr>
                <a:t>Var. Elimination</a:t>
              </a:r>
            </a:p>
          </p:txBody>
        </p:sp>
        <p:sp>
          <p:nvSpPr>
            <p:cNvPr id="38" name="Rectangle 24"/>
            <p:cNvSpPr>
              <a:spLocks noChangeArrowheads="1"/>
            </p:cNvSpPr>
            <p:nvPr/>
          </p:nvSpPr>
          <p:spPr bwMode="auto">
            <a:xfrm>
              <a:off x="5940152" y="3573016"/>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39" name="Rectangle 24"/>
            <p:cNvSpPr>
              <a:spLocks noChangeArrowheads="1"/>
            </p:cNvSpPr>
            <p:nvPr/>
          </p:nvSpPr>
          <p:spPr bwMode="auto">
            <a:xfrm>
              <a:off x="5940152" y="4005064"/>
              <a:ext cx="266429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grpSp>
      <p:sp>
        <p:nvSpPr>
          <p:cNvPr id="8236"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Static</a:t>
            </a:r>
          </a:p>
        </p:txBody>
      </p:sp>
      <p:sp>
        <p:nvSpPr>
          <p:cNvPr id="8237"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39"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8240"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8E09B949-D4D8-4928-A792-A78C5FDE1053}" type="slidenum">
              <a:rPr lang="en-US"/>
              <a:pPr>
                <a:defRPr/>
              </a:pPr>
              <a:t>38</a:t>
            </a:fld>
            <a:endParaRPr lang="en-US"/>
          </a:p>
        </p:txBody>
      </p:sp>
      <p:sp>
        <p:nvSpPr>
          <p:cNvPr id="9224" name="Rectangle 2"/>
          <p:cNvSpPr>
            <a:spLocks noGrp="1" noChangeArrowheads="1"/>
          </p:cNvSpPr>
          <p:nvPr>
            <p:ph type="title"/>
          </p:nvPr>
        </p:nvSpPr>
        <p:spPr/>
        <p:txBody>
          <a:bodyPr/>
          <a:lstStyle/>
          <a:p>
            <a:pPr eaLnBrk="1" hangingPunct="1"/>
            <a:r>
              <a:rPr lang="en-US" smtClean="0"/>
              <a:t>Planning as a CSP</a:t>
            </a:r>
          </a:p>
        </p:txBody>
      </p:sp>
      <p:sp>
        <p:nvSpPr>
          <p:cNvPr id="624643" name="Rectangle 3"/>
          <p:cNvSpPr>
            <a:spLocks noGrp="1" noChangeArrowheads="1"/>
          </p:cNvSpPr>
          <p:nvPr>
            <p:ph type="body" idx="1"/>
          </p:nvPr>
        </p:nvSpPr>
        <p:spPr>
          <a:xfrm>
            <a:off x="323850" y="1052513"/>
            <a:ext cx="8443913" cy="5256212"/>
          </a:xfrm>
        </p:spPr>
        <p:txBody>
          <a:bodyPr/>
          <a:lstStyle/>
          <a:p>
            <a:pPr marL="533400" indent="-533400" eaLnBrk="1" hangingPunct="1">
              <a:buFontTx/>
              <a:buChar char="•"/>
              <a:defRPr/>
            </a:pPr>
            <a:r>
              <a:rPr lang="en-US" dirty="0" smtClean="0"/>
              <a:t>An alternative approach to planning is to set up a planning problem as a CSP!</a:t>
            </a:r>
          </a:p>
          <a:p>
            <a:pPr marL="533400" indent="-533400" eaLnBrk="1" hangingPunct="1">
              <a:buFontTx/>
              <a:buChar char="•"/>
              <a:defRPr/>
            </a:pPr>
            <a:endParaRPr lang="en-US" dirty="0" smtClean="0"/>
          </a:p>
          <a:p>
            <a:pPr marL="533400" indent="-533400" eaLnBrk="1" hangingPunct="1">
              <a:buFontTx/>
              <a:buChar char="•"/>
              <a:defRPr/>
            </a:pPr>
            <a:r>
              <a:rPr lang="en-US" dirty="0" smtClean="0"/>
              <a:t>We simply reformulate a STRIPS model as a set of variables and constraints</a:t>
            </a:r>
          </a:p>
          <a:p>
            <a:pPr marL="533400" indent="-533400" eaLnBrk="1" hangingPunct="1">
              <a:buFontTx/>
              <a:buChar char="•"/>
              <a:defRPr/>
            </a:pPr>
            <a:endParaRPr lang="en-US" dirty="0" smtClean="0"/>
          </a:p>
          <a:p>
            <a:pPr marL="533400" indent="-533400" eaLnBrk="1" hangingPunct="1">
              <a:buFontTx/>
              <a:buChar char="•"/>
              <a:defRPr/>
            </a:pPr>
            <a:r>
              <a:rPr lang="en-US" dirty="0" smtClean="0"/>
              <a:t>Once this is done we can even express additional aspects of our problem (as additional constraints)  </a:t>
            </a:r>
          </a:p>
          <a:p>
            <a:pPr marL="533400" indent="-533400" eaLnBrk="1" hangingPunct="1">
              <a:defRPr/>
            </a:pPr>
            <a:r>
              <a:rPr lang="en-US" dirty="0" smtClean="0"/>
              <a:t>e.g., see </a:t>
            </a:r>
            <a:r>
              <a:rPr lang="en-US" dirty="0" smtClean="0">
                <a:solidFill>
                  <a:schemeClr val="accent6"/>
                </a:solidFill>
              </a:rPr>
              <a:t>Practice Exercise </a:t>
            </a:r>
            <a:r>
              <a:rPr lang="en-US" dirty="0" smtClean="0"/>
              <a:t>UBC commuting “</a:t>
            </a:r>
            <a:r>
              <a:rPr lang="en-US" i="1" dirty="0" err="1" smtClean="0"/>
              <a:t>careAboutEnvironment</a:t>
            </a:r>
            <a:r>
              <a:rPr lang="en-US" dirty="0" smtClean="0"/>
              <a:t>” constraint</a:t>
            </a:r>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3CF93DC6-C2F4-49B4-9B29-1F5E5657EF52}" type="slidenum">
              <a:rPr lang="en-US"/>
              <a:pPr>
                <a:defRPr/>
              </a:pPr>
              <a:t>39</a:t>
            </a:fld>
            <a:endParaRPr lang="en-US"/>
          </a:p>
        </p:txBody>
      </p:sp>
      <p:sp>
        <p:nvSpPr>
          <p:cNvPr id="10249" name="Rectangle 2"/>
          <p:cNvSpPr>
            <a:spLocks noGrp="1" noChangeArrowheads="1"/>
          </p:cNvSpPr>
          <p:nvPr>
            <p:ph type="title"/>
          </p:nvPr>
        </p:nvSpPr>
        <p:spPr/>
        <p:txBody>
          <a:bodyPr/>
          <a:lstStyle/>
          <a:p>
            <a:pPr eaLnBrk="1" hangingPunct="1"/>
            <a:r>
              <a:rPr lang="en-US" smtClean="0"/>
              <a:t>Planning as a CSP: Variables</a:t>
            </a:r>
          </a:p>
        </p:txBody>
      </p:sp>
      <p:sp>
        <p:nvSpPr>
          <p:cNvPr id="599043" name="Rectangle 3"/>
          <p:cNvSpPr>
            <a:spLocks noGrp="1" noChangeArrowheads="1"/>
          </p:cNvSpPr>
          <p:nvPr>
            <p:ph type="body" idx="1"/>
          </p:nvPr>
        </p:nvSpPr>
        <p:spPr>
          <a:xfrm>
            <a:off x="250825" y="857232"/>
            <a:ext cx="8893175" cy="4659312"/>
          </a:xfrm>
        </p:spPr>
        <p:txBody>
          <a:bodyPr/>
          <a:lstStyle/>
          <a:p>
            <a:pPr marL="533400" indent="-533400" eaLnBrk="1" hangingPunct="1">
              <a:buFontTx/>
              <a:buChar char="•"/>
              <a:defRPr/>
            </a:pPr>
            <a:r>
              <a:rPr lang="en-US" dirty="0" smtClean="0"/>
              <a:t>We need to “unroll the plan” for a fixed number of steps:  this is called the </a:t>
            </a:r>
            <a:r>
              <a:rPr lang="en-US" dirty="0" smtClean="0">
                <a:solidFill>
                  <a:schemeClr val="accent2"/>
                </a:solidFill>
              </a:rPr>
              <a:t>horizon</a:t>
            </a:r>
          </a:p>
          <a:p>
            <a:pPr marL="533400" indent="-533400" eaLnBrk="1" hangingPunct="1">
              <a:buFontTx/>
              <a:buChar char="•"/>
              <a:defRPr/>
            </a:pPr>
            <a:r>
              <a:rPr lang="en-US" dirty="0" smtClean="0"/>
              <a:t>To do this with a horizon of k:</a:t>
            </a:r>
          </a:p>
          <a:p>
            <a:pPr marL="914400" lvl="1" indent="-457200" eaLnBrk="1" hangingPunct="1">
              <a:defRPr/>
            </a:pPr>
            <a:r>
              <a:rPr lang="en-US" sz="2800" dirty="0" smtClean="0"/>
              <a:t>construct a </a:t>
            </a:r>
            <a:r>
              <a:rPr lang="en-US" sz="2800" dirty="0" smtClean="0">
                <a:solidFill>
                  <a:schemeClr val="accent2"/>
                </a:solidFill>
              </a:rPr>
              <a:t>CSP</a:t>
            </a:r>
            <a:r>
              <a:rPr lang="en-US" sz="2800" dirty="0" smtClean="0"/>
              <a:t> </a:t>
            </a:r>
            <a:r>
              <a:rPr lang="en-US" sz="2800" dirty="0" smtClean="0">
                <a:solidFill>
                  <a:schemeClr val="accent2"/>
                </a:solidFill>
              </a:rPr>
              <a:t>variable </a:t>
            </a:r>
            <a:r>
              <a:rPr lang="en-US" sz="2800" dirty="0" smtClean="0">
                <a:solidFill>
                  <a:schemeClr val="accent4"/>
                </a:solidFill>
              </a:rPr>
              <a:t>for each </a:t>
            </a:r>
            <a:r>
              <a:rPr lang="en-US" sz="2800" dirty="0" smtClean="0">
                <a:solidFill>
                  <a:schemeClr val="accent2"/>
                </a:solidFill>
              </a:rPr>
              <a:t>STRIPS variable </a:t>
            </a:r>
            <a:r>
              <a:rPr lang="en-US" sz="2800" dirty="0" smtClean="0"/>
              <a:t>at each time step from 0 to k</a:t>
            </a:r>
          </a:p>
          <a:p>
            <a:pPr marL="914400" lvl="1" indent="-457200" eaLnBrk="1" hangingPunct="1">
              <a:defRPr/>
            </a:pPr>
            <a:r>
              <a:rPr lang="en-US" sz="2800" dirty="0" smtClean="0"/>
              <a:t>construct a </a:t>
            </a:r>
            <a:r>
              <a:rPr lang="en-US" sz="2800" dirty="0" err="1" smtClean="0">
                <a:solidFill>
                  <a:schemeClr val="accent6"/>
                </a:solidFill>
              </a:rPr>
              <a:t>boolean</a:t>
            </a:r>
            <a:r>
              <a:rPr lang="en-US" sz="2800" dirty="0" smtClean="0"/>
              <a:t> </a:t>
            </a:r>
            <a:r>
              <a:rPr lang="en-US" sz="2800" dirty="0" smtClean="0">
                <a:solidFill>
                  <a:schemeClr val="accent6"/>
                </a:solidFill>
              </a:rPr>
              <a:t>CSP</a:t>
            </a:r>
            <a:r>
              <a:rPr lang="en-US" sz="2800" dirty="0" smtClean="0"/>
              <a:t> </a:t>
            </a:r>
            <a:r>
              <a:rPr lang="en-US" sz="2800" dirty="0" smtClean="0">
                <a:solidFill>
                  <a:schemeClr val="accent2"/>
                </a:solidFill>
              </a:rPr>
              <a:t>variable </a:t>
            </a:r>
            <a:r>
              <a:rPr lang="en-US" sz="2800" dirty="0" smtClean="0">
                <a:solidFill>
                  <a:schemeClr val="accent4"/>
                </a:solidFill>
              </a:rPr>
              <a:t>for each </a:t>
            </a:r>
            <a:r>
              <a:rPr lang="en-US" sz="2800" dirty="0" smtClean="0">
                <a:solidFill>
                  <a:schemeClr val="accent6"/>
                </a:solidFill>
              </a:rPr>
              <a:t>STRIPS action</a:t>
            </a:r>
            <a:r>
              <a:rPr lang="en-US" sz="2800" dirty="0" smtClean="0">
                <a:solidFill>
                  <a:schemeClr val="accent4"/>
                </a:solidFill>
              </a:rPr>
              <a:t> </a:t>
            </a:r>
            <a:r>
              <a:rPr lang="en-US" sz="2800" dirty="0" smtClean="0"/>
              <a:t>at each time step from 0 to k - 1.</a:t>
            </a:r>
            <a:endParaRPr lang="en-US"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dirty="0"/>
              <a:t>Slide </a:t>
            </a:r>
            <a:fld id="{CCC9F09D-1D71-4E7C-A7BA-56E0861E4BDC}" type="slidenum">
              <a:rPr lang="en-US"/>
              <a:pPr>
                <a:defRPr/>
              </a:pPr>
              <a:t>4</a:t>
            </a:fld>
            <a:endParaRPr lang="en-US" dirty="0"/>
          </a:p>
        </p:txBody>
      </p:sp>
      <p:sp>
        <p:nvSpPr>
          <p:cNvPr id="10275" name="Rectangle 2"/>
          <p:cNvSpPr>
            <a:spLocks noGrp="1" noChangeArrowheads="1"/>
          </p:cNvSpPr>
          <p:nvPr>
            <p:ph type="title"/>
          </p:nvPr>
        </p:nvSpPr>
        <p:spPr/>
        <p:txBody>
          <a:bodyPr/>
          <a:lstStyle/>
          <a:p>
            <a:pPr eaLnBrk="1" hangingPunct="1"/>
            <a:r>
              <a:rPr lang="en-US" smtClean="0"/>
              <a:t>Population Based SLS: Beam Search</a:t>
            </a:r>
          </a:p>
        </p:txBody>
      </p:sp>
      <p:sp>
        <p:nvSpPr>
          <p:cNvPr id="532483" name="Rectangle 3"/>
          <p:cNvSpPr>
            <a:spLocks noGrp="1" noChangeArrowheads="1"/>
          </p:cNvSpPr>
          <p:nvPr>
            <p:ph type="body" idx="1"/>
          </p:nvPr>
        </p:nvSpPr>
        <p:spPr>
          <a:xfrm>
            <a:off x="285750" y="785813"/>
            <a:ext cx="8458200" cy="4495800"/>
          </a:xfrm>
        </p:spPr>
        <p:txBody>
          <a:bodyPr/>
          <a:lstStyle/>
          <a:p>
            <a:pPr eaLnBrk="1" hangingPunct="1">
              <a:defRPr/>
            </a:pPr>
            <a:r>
              <a:rPr lang="en-US" b="1" dirty="0" smtClean="0"/>
              <a:t>Non Stochastic</a:t>
            </a:r>
          </a:p>
          <a:p>
            <a:pPr eaLnBrk="1" hangingPunct="1">
              <a:buFontTx/>
              <a:buChar char="•"/>
              <a:defRPr/>
            </a:pPr>
            <a:r>
              <a:rPr lang="en-US" dirty="0" smtClean="0"/>
              <a:t>Start with </a:t>
            </a:r>
            <a:r>
              <a:rPr lang="en-US" i="1" dirty="0" smtClean="0"/>
              <a:t>k</a:t>
            </a:r>
            <a:r>
              <a:rPr lang="en-US" dirty="0" smtClean="0"/>
              <a:t> individuals, and choose the </a:t>
            </a:r>
            <a:r>
              <a:rPr lang="en-US" i="1" dirty="0" smtClean="0"/>
              <a:t>k</a:t>
            </a:r>
            <a:r>
              <a:rPr lang="en-US" dirty="0" smtClean="0"/>
              <a:t> best out of </a:t>
            </a:r>
            <a:r>
              <a:rPr lang="en-US" dirty="0" smtClean="0">
                <a:solidFill>
                  <a:schemeClr val="accent6"/>
                </a:solidFill>
              </a:rPr>
              <a:t>all of the neighbors</a:t>
            </a:r>
            <a:r>
              <a:rPr lang="en-US" dirty="0" smtClean="0"/>
              <a:t>.</a:t>
            </a:r>
          </a:p>
          <a:p>
            <a:pPr eaLnBrk="1" hangingPunct="1">
              <a:buFontTx/>
              <a:buChar char="•"/>
              <a:defRPr/>
            </a:pPr>
            <a:r>
              <a:rPr lang="en-US" dirty="0" smtClean="0"/>
              <a:t>Useful information is passed among the k parallel search thread</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sz="2400" b="1" dirty="0" smtClean="0"/>
              <a:t>Troublesome case:</a:t>
            </a:r>
            <a:r>
              <a:rPr lang="en-US" sz="2400" dirty="0" smtClean="0"/>
              <a:t> If one individual generates several good neighbors and the other k-1 all generate bad successors….</a:t>
            </a:r>
          </a:p>
          <a:p>
            <a:pPr eaLnBrk="1" hangingPunct="1">
              <a:buFontTx/>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9847D0E-44FB-4B14-A1D1-932608F0BB63}" type="slidenum">
              <a:rPr lang="en-US"/>
              <a:pPr>
                <a:defRPr/>
              </a:pPr>
              <a:t>40</a:t>
            </a:fld>
            <a:endParaRPr lang="en-US"/>
          </a:p>
        </p:txBody>
      </p:sp>
      <p:sp>
        <p:nvSpPr>
          <p:cNvPr id="11277" name="Rectangle 2"/>
          <p:cNvSpPr>
            <a:spLocks noGrp="1" noChangeArrowheads="1"/>
          </p:cNvSpPr>
          <p:nvPr>
            <p:ph type="title"/>
          </p:nvPr>
        </p:nvSpPr>
        <p:spPr/>
        <p:txBody>
          <a:bodyPr/>
          <a:lstStyle/>
          <a:p>
            <a:pPr eaLnBrk="1" hangingPunct="1"/>
            <a:r>
              <a:rPr lang="en-US" smtClean="0"/>
              <a:t>CSP Planning: Robot Example</a:t>
            </a:r>
          </a:p>
        </p:txBody>
      </p:sp>
      <p:sp>
        <p:nvSpPr>
          <p:cNvPr id="11278" name="Rectangle 3"/>
          <p:cNvSpPr>
            <a:spLocks noChangeArrowheads="1"/>
          </p:cNvSpPr>
          <p:nvPr/>
        </p:nvSpPr>
        <p:spPr bwMode="auto">
          <a:xfrm>
            <a:off x="520700" y="5373688"/>
            <a:ext cx="8458200" cy="792162"/>
          </a:xfrm>
          <a:prstGeom prst="rect">
            <a:avLst/>
          </a:prstGeom>
          <a:noFill/>
          <a:ln w="9525">
            <a:noFill/>
            <a:miter lim="800000"/>
            <a:headEnd/>
            <a:tailEnd/>
          </a:ln>
        </p:spPr>
        <p:txBody>
          <a:bodyPr/>
          <a:lstStyle/>
          <a:p>
            <a:pPr marL="342900" indent="-342900">
              <a:spcBef>
                <a:spcPct val="20000"/>
              </a:spcBef>
            </a:pPr>
            <a:endParaRPr lang="en-US">
              <a:latin typeface="Arial Unicode MS" pitchFamily="34" charset="-128"/>
            </a:endParaRPr>
          </a:p>
        </p:txBody>
      </p:sp>
      <p:pic>
        <p:nvPicPr>
          <p:cNvPr id="11279" name="Picture 4"/>
          <p:cNvPicPr>
            <a:picLocks noGrp="1" noChangeAspect="1" noChangeArrowheads="1"/>
          </p:cNvPicPr>
          <p:nvPr>
            <p:ph type="body" idx="1"/>
          </p:nvPr>
        </p:nvPicPr>
        <p:blipFill>
          <a:blip r:embed="rId4" cstate="print"/>
          <a:srcRect/>
          <a:stretch>
            <a:fillRect/>
          </a:stretch>
        </p:blipFill>
        <p:spPr>
          <a:xfrm>
            <a:off x="323850" y="1052513"/>
            <a:ext cx="8569325" cy="3976687"/>
          </a:xfrm>
          <a:noFill/>
        </p:spPr>
      </p:pic>
      <p:sp>
        <p:nvSpPr>
          <p:cNvPr id="11280" name="Rectangle 6"/>
          <p:cNvSpPr>
            <a:spLocks noChangeArrowheads="1"/>
          </p:cNvSpPr>
          <p:nvPr/>
        </p:nvSpPr>
        <p:spPr bwMode="auto">
          <a:xfrm>
            <a:off x="857224" y="5143512"/>
            <a:ext cx="5040313" cy="504825"/>
          </a:xfrm>
          <a:prstGeom prst="rect">
            <a:avLst/>
          </a:prstGeom>
          <a:noFill/>
          <a:ln w="9525">
            <a:noFill/>
            <a:miter lim="800000"/>
            <a:headEnd/>
            <a:tailEnd/>
          </a:ln>
        </p:spPr>
        <p:txBody>
          <a:bodyPr/>
          <a:lstStyle/>
          <a:p>
            <a:pPr>
              <a:spcBef>
                <a:spcPct val="20000"/>
              </a:spcBef>
            </a:pPr>
            <a:r>
              <a:rPr lang="en-US" i="1" dirty="0">
                <a:latin typeface="Arial Unicode MS" pitchFamily="34" charset="-128"/>
              </a:rPr>
              <a:t>Variables for actions ….</a:t>
            </a:r>
          </a:p>
        </p:txBody>
      </p:sp>
      <p:sp>
        <p:nvSpPr>
          <p:cNvPr id="9" name="Rectangle 6"/>
          <p:cNvSpPr>
            <a:spLocks noChangeArrowheads="1"/>
          </p:cNvSpPr>
          <p:nvPr/>
        </p:nvSpPr>
        <p:spPr bwMode="auto">
          <a:xfrm>
            <a:off x="1000100" y="5786454"/>
            <a:ext cx="5040313" cy="504825"/>
          </a:xfrm>
          <a:prstGeom prst="rect">
            <a:avLst/>
          </a:prstGeom>
          <a:noFill/>
          <a:ln w="9525">
            <a:noFill/>
            <a:miter lim="800000"/>
            <a:headEnd/>
            <a:tailEnd/>
          </a:ln>
        </p:spPr>
        <p:txBody>
          <a:bodyPr/>
          <a:lstStyle/>
          <a:p>
            <a:pPr>
              <a:spcBef>
                <a:spcPct val="20000"/>
              </a:spcBef>
            </a:pPr>
            <a:r>
              <a:rPr lang="en-US" sz="2400" i="1" dirty="0" smtClean="0">
                <a:solidFill>
                  <a:srgbClr val="0033CC"/>
                </a:solidFill>
                <a:latin typeface="Arial Unicode MS" pitchFamily="34" charset="-128"/>
              </a:rPr>
              <a:t>action (non) occurring at that  step</a:t>
            </a:r>
            <a:endParaRPr lang="en-US" sz="2400" i="1" dirty="0">
              <a:solidFill>
                <a:srgbClr val="0033CC"/>
              </a:solidFill>
              <a:latin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502, Lecture 5</a:t>
            </a:r>
            <a:endParaRPr lang="en-US"/>
          </a:p>
        </p:txBody>
      </p:sp>
      <p:sp>
        <p:nvSpPr>
          <p:cNvPr id="9" name="Slide Number Placeholder 5"/>
          <p:cNvSpPr>
            <a:spLocks noGrp="1"/>
          </p:cNvSpPr>
          <p:nvPr>
            <p:ph type="sldNum" sz="quarter" idx="12"/>
          </p:nvPr>
        </p:nvSpPr>
        <p:spPr/>
        <p:txBody>
          <a:bodyPr/>
          <a:lstStyle/>
          <a:p>
            <a:pPr>
              <a:defRPr/>
            </a:pPr>
            <a:r>
              <a:rPr lang="en-US"/>
              <a:t>Slide </a:t>
            </a:r>
            <a:fld id="{292AF6EE-5ED4-4C43-9B80-ADCBF8BABF2E}" type="slidenum">
              <a:rPr lang="en-US"/>
              <a:pPr>
                <a:defRPr/>
              </a:pPr>
              <a:t>41</a:t>
            </a:fld>
            <a:endParaRPr lang="en-US"/>
          </a:p>
        </p:txBody>
      </p:sp>
      <p:sp>
        <p:nvSpPr>
          <p:cNvPr id="12319" name="Rectangle 2"/>
          <p:cNvSpPr>
            <a:spLocks noGrp="1" noChangeArrowheads="1"/>
          </p:cNvSpPr>
          <p:nvPr>
            <p:ph type="title"/>
          </p:nvPr>
        </p:nvSpPr>
        <p:spPr>
          <a:xfrm>
            <a:off x="0" y="214313"/>
            <a:ext cx="9144000" cy="685800"/>
          </a:xfrm>
        </p:spPr>
        <p:txBody>
          <a:bodyPr/>
          <a:lstStyle/>
          <a:p>
            <a:pPr eaLnBrk="1" hangingPunct="1"/>
            <a:r>
              <a:rPr lang="en-US" smtClean="0"/>
              <a:t>CSP Planning: Initial and Goal Constraints</a:t>
            </a:r>
          </a:p>
        </p:txBody>
      </p:sp>
      <p:sp>
        <p:nvSpPr>
          <p:cNvPr id="12320" name="Rectangle 3"/>
          <p:cNvSpPr>
            <a:spLocks noGrp="1" noChangeArrowheads="1"/>
          </p:cNvSpPr>
          <p:nvPr>
            <p:ph type="body" idx="1"/>
          </p:nvPr>
        </p:nvSpPr>
        <p:spPr>
          <a:xfrm>
            <a:off x="285750" y="1071563"/>
            <a:ext cx="8858250" cy="2089150"/>
          </a:xfrm>
        </p:spPr>
        <p:txBody>
          <a:bodyPr/>
          <a:lstStyle/>
          <a:p>
            <a:pPr lvl="1" eaLnBrk="1" hangingPunct="1"/>
            <a:r>
              <a:rPr lang="en-US" sz="2800" smtClean="0">
                <a:solidFill>
                  <a:schemeClr val="accent2"/>
                </a:solidFill>
              </a:rPr>
              <a:t>initial state constraints</a:t>
            </a:r>
            <a:r>
              <a:rPr lang="en-US" sz="2800" smtClean="0"/>
              <a:t> constrain the state variables at time 0</a:t>
            </a:r>
          </a:p>
          <a:p>
            <a:pPr lvl="1" eaLnBrk="1" hangingPunct="1"/>
            <a:r>
              <a:rPr lang="en-US" sz="2800" smtClean="0">
                <a:solidFill>
                  <a:schemeClr val="accent2"/>
                </a:solidFill>
              </a:rPr>
              <a:t>goal constraints</a:t>
            </a:r>
            <a:r>
              <a:rPr lang="en-US" sz="2800" smtClean="0"/>
              <a:t> constrain the state variables at time </a:t>
            </a:r>
            <a:r>
              <a:rPr lang="en-US" sz="2800" i="1" smtClean="0"/>
              <a:t>k</a:t>
            </a:r>
          </a:p>
          <a:p>
            <a:pPr lvl="2" eaLnBrk="1" hangingPunct="1">
              <a:buFont typeface="Wingdings" pitchFamily="2" charset="2"/>
              <a:buNone/>
            </a:pPr>
            <a:endParaRPr lang="en-US" sz="2400" smtClean="0"/>
          </a:p>
          <a:p>
            <a:pPr eaLnBrk="1" hangingPunct="1"/>
            <a:endParaRPr lang="en-US" sz="3200" smtClean="0"/>
          </a:p>
        </p:txBody>
      </p:sp>
      <p:pic>
        <p:nvPicPr>
          <p:cNvPr id="12321" name="Picture 4"/>
          <p:cNvPicPr>
            <a:picLocks noChangeAspect="1" noChangeArrowheads="1"/>
          </p:cNvPicPr>
          <p:nvPr/>
        </p:nvPicPr>
        <p:blipFill>
          <a:blip r:embed="rId4" cstate="print"/>
          <a:srcRect/>
          <a:stretch>
            <a:fillRect/>
          </a:stretch>
        </p:blipFill>
        <p:spPr bwMode="auto">
          <a:xfrm>
            <a:off x="1285875" y="3286125"/>
            <a:ext cx="7080250" cy="3286125"/>
          </a:xfrm>
          <a:prstGeom prst="rect">
            <a:avLst/>
          </a:prstGeom>
          <a:noFill/>
          <a:ln w="9525" algn="ctr">
            <a:noFill/>
            <a:miter lim="800000"/>
            <a:headEnd/>
            <a:tailEnd/>
          </a:ln>
        </p:spPr>
      </p:pic>
      <p:pic>
        <p:nvPicPr>
          <p:cNvPr id="12322" name="Picture 6"/>
          <p:cNvPicPr>
            <a:picLocks noChangeAspect="1" noChangeArrowheads="1"/>
          </p:cNvPicPr>
          <p:nvPr/>
        </p:nvPicPr>
        <p:blipFill>
          <a:blip r:embed="rId4" cstate="print"/>
          <a:srcRect l="39214" t="10246" r="56456" b="22153"/>
          <a:stretch>
            <a:fillRect/>
          </a:stretch>
        </p:blipFill>
        <p:spPr bwMode="auto">
          <a:xfrm>
            <a:off x="8572500" y="3571875"/>
            <a:ext cx="338138" cy="2444750"/>
          </a:xfrm>
          <a:prstGeom prst="rect">
            <a:avLst/>
          </a:prstGeom>
          <a:noFill/>
          <a:ln w="9525" algn="ctr">
            <a:noFill/>
            <a:miter lim="800000"/>
            <a:headEnd/>
            <a:tailEnd/>
          </a:ln>
        </p:spPr>
      </p:pic>
      <p:pic>
        <p:nvPicPr>
          <p:cNvPr id="12323" name="Picture 7"/>
          <p:cNvPicPr>
            <a:picLocks noChangeAspect="1" noChangeArrowheads="1"/>
          </p:cNvPicPr>
          <p:nvPr/>
        </p:nvPicPr>
        <p:blipFill>
          <a:blip r:embed="rId4" cstate="print"/>
          <a:srcRect l="39214" t="10246" r="56456" b="22153"/>
          <a:stretch>
            <a:fillRect/>
          </a:stretch>
        </p:blipFill>
        <p:spPr bwMode="auto">
          <a:xfrm>
            <a:off x="714375" y="3786188"/>
            <a:ext cx="285750" cy="207168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5"/>
          <p:cNvSpPr>
            <a:spLocks noGrp="1"/>
          </p:cNvSpPr>
          <p:nvPr>
            <p:ph type="ftr" sz="quarter" idx="11"/>
          </p:nvPr>
        </p:nvSpPr>
        <p:spPr/>
        <p:txBody>
          <a:bodyPr/>
          <a:lstStyle/>
          <a:p>
            <a:pPr>
              <a:defRPr/>
            </a:pPr>
            <a:r>
              <a:rPr lang="en-US" smtClean="0"/>
              <a:t>CPSC 502, Lecture 5</a:t>
            </a:r>
            <a:endParaRPr lang="en-US"/>
          </a:p>
        </p:txBody>
      </p:sp>
      <p:sp>
        <p:nvSpPr>
          <p:cNvPr id="40" name="Slide Number Placeholder 6"/>
          <p:cNvSpPr>
            <a:spLocks noGrp="1"/>
          </p:cNvSpPr>
          <p:nvPr>
            <p:ph type="sldNum" sz="quarter" idx="12"/>
          </p:nvPr>
        </p:nvSpPr>
        <p:spPr/>
        <p:txBody>
          <a:bodyPr/>
          <a:lstStyle/>
          <a:p>
            <a:pPr>
              <a:defRPr/>
            </a:pPr>
            <a:r>
              <a:rPr lang="en-US"/>
              <a:t>Slide </a:t>
            </a:r>
            <a:fld id="{CB87929E-5581-454B-B567-493F95C5D77A}" type="slidenum">
              <a:rPr lang="en-US"/>
              <a:pPr>
                <a:defRPr/>
              </a:pPr>
              <a:t>42</a:t>
            </a:fld>
            <a:endParaRPr lang="en-US"/>
          </a:p>
        </p:txBody>
      </p:sp>
      <p:sp>
        <p:nvSpPr>
          <p:cNvPr id="13328" name="Rectangle 2"/>
          <p:cNvSpPr>
            <a:spLocks noGrp="1" noChangeArrowheads="1"/>
          </p:cNvSpPr>
          <p:nvPr>
            <p:ph type="title"/>
          </p:nvPr>
        </p:nvSpPr>
        <p:spPr/>
        <p:txBody>
          <a:bodyPr/>
          <a:lstStyle/>
          <a:p>
            <a:pPr eaLnBrk="1" hangingPunct="1"/>
            <a:r>
              <a:rPr lang="en-US" smtClean="0"/>
              <a:t>CSP Planning: Prec. Constraints </a:t>
            </a:r>
          </a:p>
        </p:txBody>
      </p:sp>
      <p:sp>
        <p:nvSpPr>
          <p:cNvPr id="13329" name="Rectangle 3"/>
          <p:cNvSpPr>
            <a:spLocks noGrp="1" noChangeArrowheads="1"/>
          </p:cNvSpPr>
          <p:nvPr>
            <p:ph type="body" sz="half" idx="1"/>
          </p:nvPr>
        </p:nvSpPr>
        <p:spPr>
          <a:xfrm>
            <a:off x="0" y="908050"/>
            <a:ext cx="9144000" cy="2160588"/>
          </a:xfrm>
        </p:spPr>
        <p:txBody>
          <a:bodyPr/>
          <a:lstStyle/>
          <a:p>
            <a:pPr marL="0" indent="0" eaLnBrk="1" hangingPunct="1"/>
            <a:r>
              <a:rPr lang="en-US" sz="2400" smtClean="0"/>
              <a:t>As usual, we have to express the </a:t>
            </a:r>
            <a:r>
              <a:rPr lang="en-US" sz="2400" b="1" smtClean="0"/>
              <a:t>preconditions</a:t>
            </a:r>
            <a:r>
              <a:rPr lang="en-US" sz="2400" smtClean="0"/>
              <a:t> and </a:t>
            </a:r>
            <a:r>
              <a:rPr lang="en-US" sz="2400" b="1" smtClean="0"/>
              <a:t>effects</a:t>
            </a:r>
            <a:r>
              <a:rPr lang="en-US" sz="2400" smtClean="0"/>
              <a:t> of actions:</a:t>
            </a:r>
          </a:p>
          <a:p>
            <a:pPr lvl="1" eaLnBrk="1" hangingPunct="1"/>
            <a:r>
              <a:rPr lang="en-US" sz="2800" smtClean="0">
                <a:solidFill>
                  <a:schemeClr val="accent2"/>
                </a:solidFill>
              </a:rPr>
              <a:t>precondition constraints</a:t>
            </a:r>
          </a:p>
          <a:p>
            <a:pPr lvl="2" eaLnBrk="1" hangingPunct="1">
              <a:buFontTx/>
              <a:buChar char="•"/>
            </a:pPr>
            <a:r>
              <a:rPr lang="en-US" sz="2400" smtClean="0"/>
              <a:t>hold between state variables at time </a:t>
            </a:r>
            <a:r>
              <a:rPr lang="en-US" sz="2400" i="1" smtClean="0"/>
              <a:t>t</a:t>
            </a:r>
            <a:r>
              <a:rPr lang="en-US" sz="2400" smtClean="0"/>
              <a:t> and </a:t>
            </a:r>
            <a:r>
              <a:rPr lang="en-US" sz="2400" smtClean="0">
                <a:solidFill>
                  <a:srgbClr val="00B0F0"/>
                </a:solidFill>
              </a:rPr>
              <a:t>action</a:t>
            </a:r>
            <a:r>
              <a:rPr lang="en-US" sz="2400" smtClean="0"/>
              <a:t> variables at  time </a:t>
            </a:r>
            <a:r>
              <a:rPr lang="en-US" sz="2400" i="1" smtClean="0"/>
              <a:t>t</a:t>
            </a:r>
          </a:p>
          <a:p>
            <a:pPr lvl="2" eaLnBrk="1" hangingPunct="1">
              <a:buFontTx/>
              <a:buChar char="•"/>
            </a:pPr>
            <a:r>
              <a:rPr lang="en-US" sz="2400" smtClean="0"/>
              <a:t>specify when actions may be taken</a:t>
            </a:r>
            <a:endParaRPr lang="en-US" smtClean="0"/>
          </a:p>
          <a:p>
            <a:pPr marL="0" indent="0" eaLnBrk="1" hangingPunct="1"/>
            <a:endParaRPr lang="en-US" smtClean="0"/>
          </a:p>
        </p:txBody>
      </p:sp>
      <p:pic>
        <p:nvPicPr>
          <p:cNvPr id="13330" name="Picture 4"/>
          <p:cNvPicPr>
            <a:picLocks noChangeAspect="1" noChangeArrowheads="1"/>
          </p:cNvPicPr>
          <p:nvPr/>
        </p:nvPicPr>
        <p:blipFill>
          <a:blip r:embed="rId4" cstate="print"/>
          <a:srcRect r="62190" b="38445"/>
          <a:stretch>
            <a:fillRect/>
          </a:stretch>
        </p:blipFill>
        <p:spPr bwMode="auto">
          <a:xfrm>
            <a:off x="323850" y="3429000"/>
            <a:ext cx="3240088" cy="2447925"/>
          </a:xfrm>
          <a:prstGeom prst="rect">
            <a:avLst/>
          </a:prstGeom>
          <a:noFill/>
          <a:ln w="9525" algn="ctr">
            <a:noFill/>
            <a:miter lim="800000"/>
            <a:headEnd/>
            <a:tailEnd/>
          </a:ln>
        </p:spPr>
      </p:pic>
      <p:sp>
        <p:nvSpPr>
          <p:cNvPr id="13331" name="Rectangle 6"/>
          <p:cNvSpPr>
            <a:spLocks noChangeArrowheads="1"/>
          </p:cNvSpPr>
          <p:nvPr/>
        </p:nvSpPr>
        <p:spPr bwMode="auto">
          <a:xfrm>
            <a:off x="4067175" y="4365625"/>
            <a:ext cx="1511300" cy="504825"/>
          </a:xfrm>
          <a:prstGeom prst="rect">
            <a:avLst/>
          </a:prstGeom>
          <a:noFill/>
          <a:ln w="9525">
            <a:noFill/>
            <a:miter lim="800000"/>
            <a:headEnd/>
            <a:tailEnd/>
          </a:ln>
        </p:spPr>
        <p:txBody>
          <a:bodyPr/>
          <a:lstStyle/>
          <a:p>
            <a:pPr>
              <a:spcBef>
                <a:spcPct val="20000"/>
              </a:spcBef>
            </a:pPr>
            <a:r>
              <a:rPr lang="en-US" i="1">
                <a:latin typeface="Arial Unicode MS" pitchFamily="34" charset="-128"/>
              </a:rPr>
              <a:t>PUC</a:t>
            </a:r>
            <a:r>
              <a:rPr lang="en-US" i="1" baseline="-25000">
                <a:latin typeface="Arial Unicode MS" pitchFamily="34" charset="-128"/>
              </a:rPr>
              <a:t>0</a:t>
            </a:r>
            <a:endParaRPr lang="en-US" i="1">
              <a:latin typeface="Arial Unicode MS" pitchFamily="34" charset="-128"/>
            </a:endParaRPr>
          </a:p>
        </p:txBody>
      </p:sp>
      <p:graphicFrame>
        <p:nvGraphicFramePr>
          <p:cNvPr id="603176" name="Group 40"/>
          <p:cNvGraphicFramePr>
            <a:graphicFrameLocks noGrp="1"/>
          </p:cNvGraphicFramePr>
          <p:nvPr>
            <p:ph sz="half" idx="2"/>
          </p:nvPr>
        </p:nvGraphicFramePr>
        <p:xfrm>
          <a:off x="5572125" y="3500438"/>
          <a:ext cx="3111500" cy="2830515"/>
        </p:xfrm>
        <a:graphic>
          <a:graphicData uri="http://schemas.openxmlformats.org/drawingml/2006/table">
            <a:tbl>
              <a:tblPr/>
              <a:tblGrid>
                <a:gridCol w="1036638"/>
                <a:gridCol w="1038225"/>
                <a:gridCol w="1036637"/>
              </a:tblGrid>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RLoc</a:t>
                      </a:r>
                      <a:r>
                        <a:rPr kumimoji="0" lang="en-US" sz="2000" b="0" i="0" u="none" strike="noStrike" cap="none" normalizeH="0" baseline="-25000" dirty="0" smtClean="0">
                          <a:ln>
                            <a:noFill/>
                          </a:ln>
                          <a:solidFill>
                            <a:schemeClr val="tx1"/>
                          </a:solidFill>
                          <a:effectLst/>
                          <a:latin typeface="Arial Unicode MS" pitchFamily="34" charset="-128"/>
                        </a:rPr>
                        <a:t>0</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RHC</a:t>
                      </a:r>
                      <a:r>
                        <a:rPr kumimoji="0" lang="en-US" sz="2000" b="0" i="0" u="none" strike="noStrike" cap="none" normalizeH="0" baseline="-25000" smtClean="0">
                          <a:ln>
                            <a:noFill/>
                          </a:ln>
                          <a:solidFill>
                            <a:schemeClr val="tx1"/>
                          </a:solidFill>
                          <a:effectLst/>
                          <a:latin typeface="Arial Unicode MS" pitchFamily="34"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B0F0"/>
                          </a:solidFill>
                          <a:effectLst/>
                          <a:latin typeface="Arial Unicode MS" pitchFamily="34" charset="-128"/>
                        </a:rPr>
                        <a:t>PUC</a:t>
                      </a:r>
                      <a:r>
                        <a:rPr kumimoji="0" lang="en-US" sz="2000" b="0" i="0" u="none" strike="noStrike" cap="none" normalizeH="0" baseline="-25000" dirty="0" smtClean="0">
                          <a:ln>
                            <a:noFill/>
                          </a:ln>
                          <a:solidFill>
                            <a:srgbClr val="00B0F0"/>
                          </a:solidFill>
                          <a:effectLst/>
                          <a:latin typeface="Arial Unicode MS" pitchFamily="34"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cs</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cs</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cs</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mr</a:t>
                      </a:r>
                      <a:endParaRPr kumimoji="0" lang="en-US" sz="20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lab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off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66" name="Rectangle 41"/>
          <p:cNvSpPr>
            <a:spLocks noChangeArrowheads="1"/>
          </p:cNvSpPr>
          <p:nvPr/>
        </p:nvSpPr>
        <p:spPr bwMode="auto">
          <a:xfrm>
            <a:off x="1835150" y="4149725"/>
            <a:ext cx="287338" cy="288925"/>
          </a:xfrm>
          <a:prstGeom prst="rect">
            <a:avLst/>
          </a:prstGeom>
          <a:solidFill>
            <a:schemeClr val="accent2"/>
          </a:solidFill>
          <a:ln w="9525" algn="ctr">
            <a:solidFill>
              <a:schemeClr val="accent2"/>
            </a:solidFill>
            <a:miter lim="800000"/>
            <a:headEnd/>
            <a:tailEnd/>
          </a:ln>
        </p:spPr>
        <p:txBody>
          <a:bodyPr wrap="none" anchor="ctr">
            <a:spAutoFit/>
          </a:bodyPr>
          <a:lstStyle/>
          <a:p>
            <a:endParaRPr lang="en-US"/>
          </a:p>
        </p:txBody>
      </p:sp>
      <p:sp>
        <p:nvSpPr>
          <p:cNvPr id="13367" name="Rectangle 40"/>
          <p:cNvSpPr>
            <a:spLocks noChangeArrowheads="1"/>
          </p:cNvSpPr>
          <p:nvPr/>
        </p:nvSpPr>
        <p:spPr bwMode="auto">
          <a:xfrm>
            <a:off x="2428875" y="3500438"/>
            <a:ext cx="1285875" cy="428625"/>
          </a:xfrm>
          <a:prstGeom prst="rect">
            <a:avLst/>
          </a:prstGeom>
          <a:solidFill>
            <a:schemeClr val="bg1"/>
          </a:solidFill>
          <a:ln w="9525" algn="ctr">
            <a:noFill/>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5"/>
          <p:cNvSpPr>
            <a:spLocks noGrp="1"/>
          </p:cNvSpPr>
          <p:nvPr>
            <p:ph type="ftr" sz="quarter" idx="11"/>
          </p:nvPr>
        </p:nvSpPr>
        <p:spPr/>
        <p:txBody>
          <a:bodyPr/>
          <a:lstStyle/>
          <a:p>
            <a:pPr>
              <a:defRPr/>
            </a:pPr>
            <a:r>
              <a:rPr lang="en-US" smtClean="0"/>
              <a:t>CPSC 502, Lecture 5</a:t>
            </a:r>
            <a:endParaRPr lang="en-US"/>
          </a:p>
        </p:txBody>
      </p:sp>
      <p:sp>
        <p:nvSpPr>
          <p:cNvPr id="47" name="Slide Number Placeholder 6"/>
          <p:cNvSpPr>
            <a:spLocks noGrp="1"/>
          </p:cNvSpPr>
          <p:nvPr>
            <p:ph type="sldNum" sz="quarter" idx="12"/>
          </p:nvPr>
        </p:nvSpPr>
        <p:spPr/>
        <p:txBody>
          <a:bodyPr/>
          <a:lstStyle/>
          <a:p>
            <a:pPr>
              <a:defRPr/>
            </a:pPr>
            <a:r>
              <a:rPr lang="en-US"/>
              <a:t>Slide </a:t>
            </a:r>
            <a:fld id="{488D887B-F2AB-47CF-BD20-93FB60322E8C}" type="slidenum">
              <a:rPr lang="en-US"/>
              <a:pPr>
                <a:defRPr/>
              </a:pPr>
              <a:t>43</a:t>
            </a:fld>
            <a:endParaRPr lang="en-US"/>
          </a:p>
        </p:txBody>
      </p:sp>
      <p:sp>
        <p:nvSpPr>
          <p:cNvPr id="14354" name="Rectangle 2"/>
          <p:cNvSpPr>
            <a:spLocks noGrp="1" noChangeArrowheads="1"/>
          </p:cNvSpPr>
          <p:nvPr>
            <p:ph type="title"/>
          </p:nvPr>
        </p:nvSpPr>
        <p:spPr/>
        <p:txBody>
          <a:bodyPr/>
          <a:lstStyle/>
          <a:p>
            <a:pPr eaLnBrk="1" hangingPunct="1"/>
            <a:r>
              <a:rPr lang="en-US" smtClean="0"/>
              <a:t>CSP Planning: Effect Constraints</a:t>
            </a:r>
          </a:p>
        </p:txBody>
      </p:sp>
      <p:sp>
        <p:nvSpPr>
          <p:cNvPr id="14355" name="Rectangle 3"/>
          <p:cNvSpPr>
            <a:spLocks noGrp="1" noChangeArrowheads="1"/>
          </p:cNvSpPr>
          <p:nvPr>
            <p:ph type="body" sz="half" idx="1"/>
          </p:nvPr>
        </p:nvSpPr>
        <p:spPr>
          <a:xfrm>
            <a:off x="250825" y="836613"/>
            <a:ext cx="8443913" cy="2354262"/>
          </a:xfrm>
        </p:spPr>
        <p:txBody>
          <a:bodyPr/>
          <a:lstStyle/>
          <a:p>
            <a:pPr marL="0" indent="0" eaLnBrk="1" hangingPunct="1">
              <a:buFontTx/>
              <a:buChar char="•"/>
            </a:pPr>
            <a:r>
              <a:rPr lang="en-US" smtClean="0">
                <a:solidFill>
                  <a:schemeClr val="accent2"/>
                </a:solidFill>
              </a:rPr>
              <a:t> effect constraints</a:t>
            </a:r>
          </a:p>
          <a:p>
            <a:pPr lvl="1" eaLnBrk="1" hangingPunct="1"/>
            <a:r>
              <a:rPr lang="en-US" smtClean="0"/>
              <a:t>between state variables at time </a:t>
            </a:r>
            <a:r>
              <a:rPr lang="en-US" i="1" smtClean="0"/>
              <a:t>t</a:t>
            </a:r>
            <a:r>
              <a:rPr lang="en-US" smtClean="0"/>
              <a:t>, </a:t>
            </a:r>
            <a:r>
              <a:rPr lang="en-US" smtClean="0">
                <a:solidFill>
                  <a:srgbClr val="00B0F0"/>
                </a:solidFill>
              </a:rPr>
              <a:t>action</a:t>
            </a:r>
            <a:r>
              <a:rPr lang="en-US" smtClean="0"/>
              <a:t> variables at time t and state variables at time </a:t>
            </a:r>
            <a:r>
              <a:rPr lang="en-US" i="1" smtClean="0"/>
              <a:t>t</a:t>
            </a:r>
            <a:r>
              <a:rPr lang="en-US" smtClean="0"/>
              <a:t> + 1</a:t>
            </a:r>
          </a:p>
          <a:p>
            <a:pPr lvl="1" eaLnBrk="1" hangingPunct="1"/>
            <a:r>
              <a:rPr lang="en-US" smtClean="0"/>
              <a:t>explain how a state variable at time </a:t>
            </a:r>
            <a:r>
              <a:rPr lang="en-US" i="1" smtClean="0"/>
              <a:t>t</a:t>
            </a:r>
            <a:r>
              <a:rPr lang="en-US" smtClean="0"/>
              <a:t> + 1 is affected by the </a:t>
            </a:r>
            <a:r>
              <a:rPr lang="en-US" smtClean="0">
                <a:solidFill>
                  <a:srgbClr val="00B0F0"/>
                </a:solidFill>
              </a:rPr>
              <a:t>action(s) </a:t>
            </a:r>
            <a:r>
              <a:rPr lang="en-US" smtClean="0"/>
              <a:t>taken at time </a:t>
            </a:r>
            <a:r>
              <a:rPr lang="en-US" i="1" smtClean="0"/>
              <a:t>t </a:t>
            </a:r>
            <a:r>
              <a:rPr lang="en-US" smtClean="0"/>
              <a:t>and by its own value at time</a:t>
            </a:r>
            <a:r>
              <a:rPr lang="en-US" i="1" smtClean="0"/>
              <a:t> t</a:t>
            </a:r>
            <a:endParaRPr lang="en-US" smtClean="0"/>
          </a:p>
        </p:txBody>
      </p:sp>
      <p:pic>
        <p:nvPicPr>
          <p:cNvPr id="14356" name="Picture 4"/>
          <p:cNvPicPr>
            <a:picLocks noChangeAspect="1" noChangeArrowheads="1"/>
          </p:cNvPicPr>
          <p:nvPr/>
        </p:nvPicPr>
        <p:blipFill>
          <a:blip r:embed="rId4" cstate="print"/>
          <a:srcRect t="19920" r="45387" b="60159"/>
          <a:stretch>
            <a:fillRect/>
          </a:stretch>
        </p:blipFill>
        <p:spPr bwMode="auto">
          <a:xfrm>
            <a:off x="0" y="3860800"/>
            <a:ext cx="4679950" cy="792163"/>
          </a:xfrm>
          <a:prstGeom prst="rect">
            <a:avLst/>
          </a:prstGeom>
          <a:noFill/>
          <a:ln w="9525" algn="ctr">
            <a:noFill/>
            <a:miter lim="800000"/>
            <a:headEnd/>
            <a:tailEnd/>
          </a:ln>
        </p:spPr>
      </p:pic>
      <p:sp>
        <p:nvSpPr>
          <p:cNvPr id="14357" name="Rectangle 5"/>
          <p:cNvSpPr>
            <a:spLocks noChangeArrowheads="1"/>
          </p:cNvSpPr>
          <p:nvPr/>
        </p:nvSpPr>
        <p:spPr bwMode="auto">
          <a:xfrm>
            <a:off x="3348038" y="4076700"/>
            <a:ext cx="287337" cy="288925"/>
          </a:xfrm>
          <a:prstGeom prst="rect">
            <a:avLst/>
          </a:prstGeom>
          <a:solidFill>
            <a:schemeClr val="accent2"/>
          </a:solidFill>
          <a:ln w="9525" algn="ctr">
            <a:solidFill>
              <a:schemeClr val="accent2"/>
            </a:solidFill>
            <a:miter lim="800000"/>
            <a:headEnd/>
            <a:tailEnd/>
          </a:ln>
        </p:spPr>
        <p:txBody>
          <a:bodyPr wrap="none" anchor="ctr">
            <a:spAutoFit/>
          </a:bodyPr>
          <a:lstStyle/>
          <a:p>
            <a:endParaRPr lang="en-US"/>
          </a:p>
        </p:txBody>
      </p:sp>
      <p:graphicFrame>
        <p:nvGraphicFramePr>
          <p:cNvPr id="605257" name="Group 73"/>
          <p:cNvGraphicFramePr>
            <a:graphicFrameLocks noGrp="1"/>
          </p:cNvGraphicFramePr>
          <p:nvPr>
            <p:ph sz="half" idx="2"/>
          </p:nvPr>
        </p:nvGraphicFramePr>
        <p:xfrm>
          <a:off x="4843463" y="3298825"/>
          <a:ext cx="4140200" cy="2377440"/>
        </p:xfrm>
        <a:graphic>
          <a:graphicData uri="http://schemas.openxmlformats.org/drawingml/2006/table">
            <a:tbl>
              <a:tblPr/>
              <a:tblGrid>
                <a:gridCol w="936625"/>
                <a:gridCol w="1133475"/>
                <a:gridCol w="1035050"/>
                <a:gridCol w="1035050"/>
              </a:tblGrid>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Unicode MS" pitchFamily="34" charset="-128"/>
                        </a:rPr>
                        <a:t>RHC</a:t>
                      </a:r>
                      <a:r>
                        <a:rPr kumimoji="0" lang="en-US" sz="2000" b="0" i="0" u="none" strike="noStrike" cap="none" normalizeH="0" baseline="-25000" dirty="0" err="1" smtClean="0">
                          <a:ln>
                            <a:noFill/>
                          </a:ln>
                          <a:solidFill>
                            <a:schemeClr val="tx1"/>
                          </a:solidFill>
                          <a:effectLst/>
                          <a:latin typeface="Arial Unicode MS" pitchFamily="34" charset="-128"/>
                        </a:rPr>
                        <a:t>i</a:t>
                      </a:r>
                      <a:endParaRPr kumimoji="0" lang="en-US" sz="2000" b="0" i="0" u="none" strike="noStrike" cap="none" normalizeH="0" baseline="-2500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B0F0"/>
                          </a:solidFill>
                          <a:effectLst/>
                          <a:latin typeface="Arial Unicode MS" pitchFamily="34" charset="-128"/>
                        </a:rPr>
                        <a:t>DelC</a:t>
                      </a:r>
                      <a:r>
                        <a:rPr kumimoji="0" lang="en-US" sz="2000" b="0" i="0" u="none" strike="noStrike" cap="none" normalizeH="0" baseline="-25000" dirty="0" err="1" smtClean="0">
                          <a:ln>
                            <a:noFill/>
                          </a:ln>
                          <a:solidFill>
                            <a:srgbClr val="00B0F0"/>
                          </a:solidFill>
                          <a:effectLst/>
                          <a:latin typeface="Arial Unicode MS" pitchFamily="34" charset="-128"/>
                        </a:rPr>
                        <a:t>i</a:t>
                      </a:r>
                      <a:endParaRPr kumimoji="0" lang="en-US" sz="2000" b="0" i="0" u="none" strike="noStrike" cap="none" normalizeH="0" baseline="-25000" dirty="0" smtClean="0">
                        <a:ln>
                          <a:noFill/>
                        </a:ln>
                        <a:solidFill>
                          <a:srgbClr val="00B0F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B0F0"/>
                          </a:solidFill>
                          <a:effectLst/>
                          <a:latin typeface="Arial Unicode MS" pitchFamily="34" charset="-128"/>
                        </a:rPr>
                        <a:t>PUC</a:t>
                      </a:r>
                      <a:r>
                        <a:rPr kumimoji="0" lang="en-US" sz="2000" b="0" i="0" u="none" strike="noStrike" cap="none" normalizeH="0" baseline="-25000" dirty="0" err="1" smtClean="0">
                          <a:ln>
                            <a:noFill/>
                          </a:ln>
                          <a:solidFill>
                            <a:srgbClr val="00B0F0"/>
                          </a:solidFill>
                          <a:effectLst/>
                          <a:latin typeface="Arial Unicode MS" pitchFamily="34" charset="-128"/>
                        </a:rPr>
                        <a:t>i</a:t>
                      </a:r>
                      <a:endParaRPr kumimoji="0" lang="en-US" sz="2000" b="0" i="0" u="none" strike="noStrike" cap="none" normalizeH="0" baseline="-25000" dirty="0" smtClean="0">
                        <a:ln>
                          <a:noFill/>
                        </a:ln>
                        <a:solidFill>
                          <a:srgbClr val="00B0F0"/>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RHC</a:t>
                      </a:r>
                      <a:r>
                        <a:rPr kumimoji="0" lang="en-US" sz="2000" b="0" i="0" u="none" strike="noStrike" cap="none" normalizeH="0" baseline="-25000" smtClean="0">
                          <a:ln>
                            <a:noFill/>
                          </a:ln>
                          <a:solidFill>
                            <a:schemeClr val="tx1"/>
                          </a:solidFill>
                          <a:effectLst/>
                          <a:latin typeface="Arial Unicode MS" pitchFamily="34" charset="-128"/>
                        </a:rPr>
                        <a:t>i+1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395" name="Line 74"/>
          <p:cNvSpPr>
            <a:spLocks noChangeShapeType="1"/>
          </p:cNvSpPr>
          <p:nvPr/>
        </p:nvSpPr>
        <p:spPr bwMode="auto">
          <a:xfrm>
            <a:off x="4843463" y="5675313"/>
            <a:ext cx="0" cy="503237"/>
          </a:xfrm>
          <a:prstGeom prst="line">
            <a:avLst/>
          </a:prstGeom>
          <a:noFill/>
          <a:ln w="9525">
            <a:solidFill>
              <a:schemeClr val="tx1"/>
            </a:solidFill>
            <a:prstDash val="dash"/>
            <a:round/>
            <a:headEnd/>
            <a:tailEnd/>
          </a:ln>
        </p:spPr>
        <p:txBody>
          <a:bodyPr wrap="none">
            <a:spAutoFit/>
          </a:bodyPr>
          <a:lstStyle/>
          <a:p>
            <a:endParaRPr lang="en-US"/>
          </a:p>
        </p:txBody>
      </p:sp>
      <p:sp>
        <p:nvSpPr>
          <p:cNvPr id="14396" name="Line 75"/>
          <p:cNvSpPr>
            <a:spLocks noChangeShapeType="1"/>
          </p:cNvSpPr>
          <p:nvPr/>
        </p:nvSpPr>
        <p:spPr bwMode="auto">
          <a:xfrm>
            <a:off x="8983663" y="5675313"/>
            <a:ext cx="0" cy="503237"/>
          </a:xfrm>
          <a:prstGeom prst="line">
            <a:avLst/>
          </a:prstGeom>
          <a:noFill/>
          <a:ln w="9525">
            <a:solidFill>
              <a:schemeClr val="tx1"/>
            </a:solidFill>
            <a:prstDash val="dash"/>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pPr>
              <a:defRPr/>
            </a:pPr>
            <a:r>
              <a:rPr lang="en-US" smtClean="0"/>
              <a:t>CPSC 502, Lecture 5</a:t>
            </a:r>
            <a:endParaRPr lang="en-US"/>
          </a:p>
        </p:txBody>
      </p:sp>
      <p:sp>
        <p:nvSpPr>
          <p:cNvPr id="25" name="Slide Number Placeholder 6"/>
          <p:cNvSpPr>
            <a:spLocks noGrp="1"/>
          </p:cNvSpPr>
          <p:nvPr>
            <p:ph type="sldNum" sz="quarter" idx="12"/>
          </p:nvPr>
        </p:nvSpPr>
        <p:spPr/>
        <p:txBody>
          <a:bodyPr/>
          <a:lstStyle/>
          <a:p>
            <a:pPr>
              <a:defRPr/>
            </a:pPr>
            <a:r>
              <a:rPr lang="en-US"/>
              <a:t>Slide </a:t>
            </a:r>
            <a:fld id="{FE15C6DC-999B-4C5E-96BD-F4BE0866E478}" type="slidenum">
              <a:rPr lang="en-US"/>
              <a:pPr>
                <a:defRPr/>
              </a:pPr>
              <a:t>44</a:t>
            </a:fld>
            <a:endParaRPr lang="en-US"/>
          </a:p>
        </p:txBody>
      </p:sp>
      <p:sp>
        <p:nvSpPr>
          <p:cNvPr id="15371" name="Rectangle 2"/>
          <p:cNvSpPr>
            <a:spLocks noGrp="1" noChangeArrowheads="1"/>
          </p:cNvSpPr>
          <p:nvPr>
            <p:ph type="title"/>
          </p:nvPr>
        </p:nvSpPr>
        <p:spPr/>
        <p:txBody>
          <a:bodyPr/>
          <a:lstStyle/>
          <a:p>
            <a:pPr eaLnBrk="1" hangingPunct="1"/>
            <a:r>
              <a:rPr lang="en-US" smtClean="0"/>
              <a:t>CSP Planning: Constraints Contd.</a:t>
            </a:r>
          </a:p>
        </p:txBody>
      </p:sp>
      <p:sp>
        <p:nvSpPr>
          <p:cNvPr id="15372" name="Rectangle 3"/>
          <p:cNvSpPr>
            <a:spLocks noGrp="1" noChangeArrowheads="1"/>
          </p:cNvSpPr>
          <p:nvPr>
            <p:ph type="body" sz="half" idx="1"/>
          </p:nvPr>
        </p:nvSpPr>
        <p:spPr>
          <a:xfrm>
            <a:off x="395288" y="765175"/>
            <a:ext cx="8012112" cy="2857500"/>
          </a:xfrm>
        </p:spPr>
        <p:txBody>
          <a:bodyPr/>
          <a:lstStyle/>
          <a:p>
            <a:pPr marL="0" indent="0" eaLnBrk="1" hangingPunct="1"/>
            <a:r>
              <a:rPr lang="en-US" smtClean="0"/>
              <a:t>Other constraints we may want</a:t>
            </a:r>
            <a:r>
              <a:rPr lang="en-US" smtClean="0">
                <a:solidFill>
                  <a:schemeClr val="accent2"/>
                </a:solidFill>
              </a:rPr>
              <a:t> </a:t>
            </a:r>
            <a:r>
              <a:rPr lang="en-US" smtClean="0"/>
              <a:t>are</a:t>
            </a:r>
            <a:r>
              <a:rPr lang="en-US" smtClean="0">
                <a:solidFill>
                  <a:schemeClr val="accent2"/>
                </a:solidFill>
              </a:rPr>
              <a:t> action constraints:</a:t>
            </a:r>
          </a:p>
          <a:p>
            <a:pPr lvl="1" eaLnBrk="1" hangingPunct="1"/>
            <a:r>
              <a:rPr lang="en-US" smtClean="0"/>
              <a:t>specify which actions cannot occur simultaneously</a:t>
            </a:r>
          </a:p>
          <a:p>
            <a:pPr lvl="1" eaLnBrk="1" hangingPunct="1"/>
            <a:r>
              <a:rPr lang="en-US" smtClean="0"/>
              <a:t>these are sometimes called mutual exclusion (mutex) constraints</a:t>
            </a:r>
          </a:p>
          <a:p>
            <a:pPr lvl="2" eaLnBrk="1" hangingPunct="1"/>
            <a:endParaRPr lang="en-US" smtClean="0"/>
          </a:p>
          <a:p>
            <a:pPr marL="0" indent="0" eaLnBrk="1" hangingPunct="1"/>
            <a:endParaRPr lang="en-US" smtClean="0"/>
          </a:p>
        </p:txBody>
      </p:sp>
      <p:graphicFrame>
        <p:nvGraphicFramePr>
          <p:cNvPr id="613422" name="Group 46"/>
          <p:cNvGraphicFramePr>
            <a:graphicFrameLocks noGrp="1"/>
          </p:cNvGraphicFramePr>
          <p:nvPr>
            <p:ph sz="half" idx="2"/>
          </p:nvPr>
        </p:nvGraphicFramePr>
        <p:xfrm>
          <a:off x="5292725" y="3500438"/>
          <a:ext cx="1746250" cy="1463040"/>
        </p:xfrm>
        <a:graphic>
          <a:graphicData uri="http://schemas.openxmlformats.org/drawingml/2006/table">
            <a:tbl>
              <a:tblPr/>
              <a:tblGrid>
                <a:gridCol w="788988"/>
                <a:gridCol w="957262"/>
              </a:tblGrid>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Unicode MS" pitchFamily="34" charset="-128"/>
                        </a:rPr>
                        <a:t>DelM</a:t>
                      </a:r>
                      <a:r>
                        <a:rPr kumimoji="0" lang="en-US" sz="1800" b="0" i="0" u="none" strike="noStrike" cap="none" normalizeH="0" baseline="-25000" smtClean="0">
                          <a:ln>
                            <a:noFill/>
                          </a:ln>
                          <a:solidFill>
                            <a:schemeClr val="tx1"/>
                          </a:solidFill>
                          <a:effectLst/>
                          <a:latin typeface="Arial Unicode MS" pitchFamily="34"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Unicode MS" pitchFamily="34" charset="-128"/>
                        </a:rPr>
                        <a:t>DelC</a:t>
                      </a:r>
                      <a:r>
                        <a:rPr kumimoji="0" lang="en-US" sz="1800" b="0" i="0" u="none" strike="noStrike" cap="none" normalizeH="0" baseline="-25000" smtClean="0">
                          <a:ln>
                            <a:noFill/>
                          </a:ln>
                          <a:solidFill>
                            <a:schemeClr val="tx1"/>
                          </a:solidFill>
                          <a:effectLst/>
                          <a:latin typeface="Arial Unicode MS" pitchFamily="34" charset="-128"/>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90" name="Rectangle 44"/>
          <p:cNvSpPr>
            <a:spLocks noChangeArrowheads="1"/>
          </p:cNvSpPr>
          <p:nvPr/>
        </p:nvSpPr>
        <p:spPr bwMode="auto">
          <a:xfrm>
            <a:off x="684213" y="3213100"/>
            <a:ext cx="4681537" cy="1727200"/>
          </a:xfrm>
          <a:prstGeom prst="rect">
            <a:avLst/>
          </a:prstGeom>
          <a:noFill/>
          <a:ln w="9525">
            <a:noFill/>
            <a:miter lim="800000"/>
            <a:headEnd/>
            <a:tailEnd/>
          </a:ln>
        </p:spPr>
        <p:txBody>
          <a:bodyPr/>
          <a:lstStyle/>
          <a:p>
            <a:pPr>
              <a:spcBef>
                <a:spcPct val="20000"/>
              </a:spcBef>
            </a:pPr>
            <a:r>
              <a:rPr lang="en-US" sz="2400">
                <a:latin typeface="Arial Unicode MS" pitchFamily="34" charset="-128"/>
              </a:rPr>
              <a:t>E.g., in the Robot domain</a:t>
            </a:r>
          </a:p>
          <a:p>
            <a:pPr>
              <a:spcBef>
                <a:spcPct val="20000"/>
              </a:spcBef>
            </a:pPr>
            <a:r>
              <a:rPr lang="en-US" sz="2400" i="1">
                <a:latin typeface="Arial Unicode MS" pitchFamily="34" charset="-128"/>
              </a:rPr>
              <a:t>DelM</a:t>
            </a:r>
            <a:r>
              <a:rPr lang="en-US" sz="2400">
                <a:latin typeface="Arial Unicode MS" pitchFamily="34" charset="-128"/>
              </a:rPr>
              <a:t> and </a:t>
            </a:r>
            <a:r>
              <a:rPr lang="en-US" sz="2400" i="1">
                <a:latin typeface="Arial Unicode MS" pitchFamily="34" charset="-128"/>
              </a:rPr>
              <a:t>DelC</a:t>
            </a:r>
            <a:r>
              <a:rPr lang="en-US" sz="2400">
                <a:latin typeface="Arial Unicode MS" pitchFamily="34" charset="-128"/>
              </a:rPr>
              <a:t> can occur in any sequence (or simultaneously)</a:t>
            </a:r>
          </a:p>
          <a:p>
            <a:pPr>
              <a:spcBef>
                <a:spcPct val="20000"/>
              </a:spcBef>
            </a:pPr>
            <a:r>
              <a:rPr lang="en-US" sz="2400">
                <a:latin typeface="Arial Unicode MS" pitchFamily="34" charset="-128"/>
              </a:rPr>
              <a:t>But we could change that…</a:t>
            </a:r>
          </a:p>
          <a:p>
            <a:pPr marL="1143000" lvl="2" indent="-228600">
              <a:spcBef>
                <a:spcPct val="20000"/>
              </a:spcBef>
              <a:buFont typeface="Wingdings" pitchFamily="2" charset="2"/>
              <a:buChar char="ü"/>
            </a:pPr>
            <a:endParaRPr lang="en-US" sz="1800">
              <a:latin typeface="Arial Unicode MS" pitchFamily="34" charset="-128"/>
            </a:endParaRPr>
          </a:p>
          <a:p>
            <a:pPr>
              <a:spcBef>
                <a:spcPct val="20000"/>
              </a:spcBef>
            </a:pPr>
            <a:endParaRPr lang="en-US" sz="2400">
              <a:latin typeface="Arial Unicode MS" pitchFamily="34" charset="-128"/>
            </a:endParaRPr>
          </a:p>
        </p:txBody>
      </p:sp>
      <p:pic>
        <p:nvPicPr>
          <p:cNvPr id="15391" name="Picture 48"/>
          <p:cNvPicPr>
            <a:picLocks noChangeAspect="1" noChangeArrowheads="1"/>
          </p:cNvPicPr>
          <p:nvPr/>
        </p:nvPicPr>
        <p:blipFill>
          <a:blip r:embed="rId4" cstate="print"/>
          <a:srcRect l="21680" t="-2576" r="62645"/>
          <a:stretch>
            <a:fillRect/>
          </a:stretch>
        </p:blipFill>
        <p:spPr bwMode="auto">
          <a:xfrm>
            <a:off x="7524750" y="2205038"/>
            <a:ext cx="1328738" cy="40322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smtClean="0"/>
              <a:t>CPSC 502, Lecture 5</a:t>
            </a:r>
            <a:endParaRPr lang="en-US"/>
          </a:p>
        </p:txBody>
      </p:sp>
      <p:sp>
        <p:nvSpPr>
          <p:cNvPr id="24" name="Slide Number Placeholder 5"/>
          <p:cNvSpPr>
            <a:spLocks noGrp="1"/>
          </p:cNvSpPr>
          <p:nvPr>
            <p:ph type="sldNum" sz="quarter" idx="12"/>
          </p:nvPr>
        </p:nvSpPr>
        <p:spPr/>
        <p:txBody>
          <a:bodyPr/>
          <a:lstStyle/>
          <a:p>
            <a:pPr>
              <a:defRPr/>
            </a:pPr>
            <a:r>
              <a:rPr lang="en-US"/>
              <a:t>Slide </a:t>
            </a:r>
            <a:fld id="{4CA0AA88-D055-479A-8766-685AC036AA77}" type="slidenum">
              <a:rPr lang="en-US"/>
              <a:pPr>
                <a:defRPr/>
              </a:pPr>
              <a:t>45</a:t>
            </a:fld>
            <a:endParaRPr lang="en-US"/>
          </a:p>
        </p:txBody>
      </p:sp>
      <p:sp>
        <p:nvSpPr>
          <p:cNvPr id="16401" name="Rectangle 2"/>
          <p:cNvSpPr>
            <a:spLocks noGrp="1" noChangeArrowheads="1"/>
          </p:cNvSpPr>
          <p:nvPr>
            <p:ph type="title"/>
          </p:nvPr>
        </p:nvSpPr>
        <p:spPr/>
        <p:txBody>
          <a:bodyPr/>
          <a:lstStyle/>
          <a:p>
            <a:pPr eaLnBrk="1" hangingPunct="1"/>
            <a:r>
              <a:rPr lang="en-US" smtClean="0"/>
              <a:t>CSP Planning: Constraints Contd.</a:t>
            </a:r>
          </a:p>
        </p:txBody>
      </p:sp>
      <p:sp>
        <p:nvSpPr>
          <p:cNvPr id="16402" name="Rectangle 4"/>
          <p:cNvSpPr>
            <a:spLocks noChangeArrowheads="1"/>
          </p:cNvSpPr>
          <p:nvPr/>
        </p:nvSpPr>
        <p:spPr bwMode="auto">
          <a:xfrm>
            <a:off x="250825" y="1052513"/>
            <a:ext cx="8532813" cy="2592387"/>
          </a:xfrm>
          <a:prstGeom prst="rect">
            <a:avLst/>
          </a:prstGeom>
          <a:noFill/>
          <a:ln w="9525">
            <a:noFill/>
            <a:miter lim="800000"/>
            <a:headEnd/>
            <a:tailEnd/>
          </a:ln>
        </p:spPr>
        <p:txBody>
          <a:bodyPr/>
          <a:lstStyle/>
          <a:p>
            <a:pPr>
              <a:spcBef>
                <a:spcPct val="20000"/>
              </a:spcBef>
            </a:pPr>
            <a:r>
              <a:rPr lang="en-US">
                <a:latin typeface="Arial Unicode MS" pitchFamily="34" charset="-128"/>
              </a:rPr>
              <a:t>Other constraints we may want</a:t>
            </a:r>
            <a:r>
              <a:rPr lang="en-US">
                <a:solidFill>
                  <a:schemeClr val="accent2"/>
                </a:solidFill>
                <a:latin typeface="Arial Unicode MS" pitchFamily="34" charset="-128"/>
              </a:rPr>
              <a:t> </a:t>
            </a:r>
            <a:r>
              <a:rPr lang="en-US">
                <a:latin typeface="Arial Unicode MS" pitchFamily="34" charset="-128"/>
              </a:rPr>
              <a:t>are</a:t>
            </a:r>
            <a:r>
              <a:rPr lang="en-US">
                <a:solidFill>
                  <a:schemeClr val="accent2"/>
                </a:solidFill>
                <a:latin typeface="Arial Unicode MS" pitchFamily="34" charset="-128"/>
              </a:rPr>
              <a:t> state constraints</a:t>
            </a:r>
          </a:p>
          <a:p>
            <a:pPr marL="1143000" lvl="2" indent="-228600">
              <a:spcBef>
                <a:spcPct val="20000"/>
              </a:spcBef>
              <a:buFontTx/>
              <a:buChar char="•"/>
            </a:pPr>
            <a:r>
              <a:rPr lang="en-US" sz="2400">
                <a:latin typeface="Arial Unicode MS" pitchFamily="34" charset="-128"/>
              </a:rPr>
              <a:t>hold between variables at the same time step</a:t>
            </a:r>
          </a:p>
          <a:p>
            <a:pPr marL="1143000" lvl="2" indent="-228600">
              <a:spcBef>
                <a:spcPct val="20000"/>
              </a:spcBef>
              <a:buFontTx/>
              <a:buChar char="•"/>
            </a:pPr>
            <a:r>
              <a:rPr lang="en-US" sz="2400">
                <a:latin typeface="Arial Unicode MS" pitchFamily="34" charset="-128"/>
              </a:rPr>
              <a:t>they can capture physical constraints of the system (robot cannot hold coffee and mail)</a:t>
            </a:r>
          </a:p>
          <a:p>
            <a:pPr marL="1143000" lvl="2" indent="-228600">
              <a:spcBef>
                <a:spcPct val="20000"/>
              </a:spcBef>
              <a:buFontTx/>
              <a:buChar char="•"/>
            </a:pPr>
            <a:r>
              <a:rPr lang="en-US" sz="2400">
                <a:latin typeface="Arial Unicode MS" pitchFamily="34" charset="-128"/>
              </a:rPr>
              <a:t>they can encode maintenance goals</a:t>
            </a:r>
          </a:p>
          <a:p>
            <a:pPr>
              <a:spcBef>
                <a:spcPct val="20000"/>
              </a:spcBef>
            </a:pPr>
            <a:endParaRPr lang="en-US" sz="3600">
              <a:latin typeface="Arial Unicode MS" pitchFamily="34" charset="-128"/>
            </a:endParaRPr>
          </a:p>
        </p:txBody>
      </p:sp>
      <p:graphicFrame>
        <p:nvGraphicFramePr>
          <p:cNvPr id="609304" name="Group 24"/>
          <p:cNvGraphicFramePr>
            <a:graphicFrameLocks noGrp="1"/>
          </p:cNvGraphicFramePr>
          <p:nvPr>
            <p:ph idx="1"/>
          </p:nvPr>
        </p:nvGraphicFramePr>
        <p:xfrm>
          <a:off x="323850" y="3573463"/>
          <a:ext cx="1727200" cy="1493520"/>
        </p:xfrm>
        <a:graphic>
          <a:graphicData uri="http://schemas.openxmlformats.org/drawingml/2006/table">
            <a:tbl>
              <a:tblPr/>
              <a:tblGrid>
                <a:gridCol w="781050"/>
                <a:gridCol w="946150"/>
              </a:tblGrid>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RHC</a:t>
                      </a:r>
                      <a:r>
                        <a:rPr kumimoji="0" lang="en-US" sz="2000" b="0" i="0" u="none" strike="noStrike" cap="none" normalizeH="0" baseline="-25000" smtClean="0">
                          <a:ln>
                            <a:noFill/>
                          </a:ln>
                          <a:solidFill>
                            <a:schemeClr val="tx1"/>
                          </a:solidFill>
                          <a:effectLst/>
                          <a:latin typeface="Arial Unicode MS" pitchFamily="34"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Unicode MS" pitchFamily="34" charset="-128"/>
                        </a:rPr>
                        <a:t>RHM</a:t>
                      </a:r>
                      <a:r>
                        <a:rPr kumimoji="0" lang="en-US" sz="2000" b="0" i="0" u="none" strike="noStrike" cap="none" normalizeH="0" baseline="-25000" smtClean="0">
                          <a:ln>
                            <a:noFill/>
                          </a:ln>
                          <a:solidFill>
                            <a:schemeClr val="tx1"/>
                          </a:solidFill>
                          <a:effectLst/>
                          <a:latin typeface="Arial Unicode MS" pitchFamily="34" charset="-128"/>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6420" name="Picture 23"/>
          <p:cNvPicPr>
            <a:picLocks noChangeAspect="1" noChangeArrowheads="1"/>
          </p:cNvPicPr>
          <p:nvPr/>
        </p:nvPicPr>
        <p:blipFill>
          <a:blip r:embed="rId4" cstate="print"/>
          <a:srcRect l="37354" t="58" r="34937"/>
          <a:stretch>
            <a:fillRect/>
          </a:stretch>
        </p:blipFill>
        <p:spPr bwMode="auto">
          <a:xfrm>
            <a:off x="2268538" y="3357563"/>
            <a:ext cx="2090737" cy="35004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5E9822A6-5472-4877-8CC0-E458F5249A30}" type="slidenum">
              <a:rPr lang="en-US"/>
              <a:pPr>
                <a:defRPr/>
              </a:pPr>
              <a:t>46</a:t>
            </a:fld>
            <a:endParaRPr lang="en-US"/>
          </a:p>
        </p:txBody>
      </p:sp>
      <p:sp>
        <p:nvSpPr>
          <p:cNvPr id="17437" name="Rectangle 2"/>
          <p:cNvSpPr>
            <a:spLocks noGrp="1" noChangeArrowheads="1"/>
          </p:cNvSpPr>
          <p:nvPr>
            <p:ph type="title"/>
          </p:nvPr>
        </p:nvSpPr>
        <p:spPr>
          <a:xfrm>
            <a:off x="0" y="285750"/>
            <a:ext cx="8358188" cy="685800"/>
          </a:xfrm>
        </p:spPr>
        <p:txBody>
          <a:bodyPr/>
          <a:lstStyle/>
          <a:p>
            <a:pPr eaLnBrk="1" hangingPunct="1"/>
            <a:r>
              <a:rPr lang="en-US" smtClean="0"/>
              <a:t>CSP Planning: Solving the problem</a:t>
            </a:r>
          </a:p>
        </p:txBody>
      </p:sp>
      <p:sp>
        <p:nvSpPr>
          <p:cNvPr id="17438" name="Rectangle 3"/>
          <p:cNvSpPr>
            <a:spLocks noChangeArrowheads="1"/>
          </p:cNvSpPr>
          <p:nvPr/>
        </p:nvSpPr>
        <p:spPr bwMode="auto">
          <a:xfrm>
            <a:off x="250825" y="1071563"/>
            <a:ext cx="8893175" cy="792162"/>
          </a:xfrm>
          <a:prstGeom prst="rect">
            <a:avLst/>
          </a:prstGeom>
          <a:noFill/>
          <a:ln w="9525">
            <a:noFill/>
            <a:miter lim="800000"/>
            <a:headEnd/>
            <a:tailEnd/>
          </a:ln>
        </p:spPr>
        <p:txBody>
          <a:bodyPr/>
          <a:lstStyle/>
          <a:p>
            <a:pPr>
              <a:spcBef>
                <a:spcPct val="20000"/>
              </a:spcBef>
            </a:pPr>
            <a:r>
              <a:rPr lang="en-US">
                <a:latin typeface="Arial Unicode MS" pitchFamily="34" charset="-128"/>
              </a:rPr>
              <a:t>Map STRIPS Representation for horizon: </a:t>
            </a:r>
          </a:p>
          <a:p>
            <a:pPr>
              <a:spcBef>
                <a:spcPct val="20000"/>
              </a:spcBef>
            </a:pPr>
            <a:r>
              <a:rPr lang="en-US">
                <a:latin typeface="Arial Unicode MS" pitchFamily="34" charset="-128"/>
              </a:rPr>
              <a:t>Run </a:t>
            </a:r>
            <a:r>
              <a:rPr lang="en-US" b="1">
                <a:latin typeface="Arial Unicode MS" pitchFamily="34" charset="-128"/>
              </a:rPr>
              <a:t>arc consistency</a:t>
            </a:r>
            <a:r>
              <a:rPr lang="en-US">
                <a:latin typeface="Arial Unicode MS" pitchFamily="34" charset="-128"/>
              </a:rPr>
              <a:t>, </a:t>
            </a:r>
            <a:r>
              <a:rPr lang="en-US" b="1">
                <a:latin typeface="Arial Unicode MS" pitchFamily="34" charset="-128"/>
              </a:rPr>
              <a:t>search</a:t>
            </a:r>
            <a:r>
              <a:rPr lang="en-US">
                <a:latin typeface="Arial Unicode MS" pitchFamily="34" charset="-128"/>
              </a:rPr>
              <a:t>, </a:t>
            </a:r>
            <a:r>
              <a:rPr lang="en-US" b="1">
                <a:latin typeface="Arial Unicode MS" pitchFamily="34" charset="-128"/>
              </a:rPr>
              <a:t>stochastic local search</a:t>
            </a:r>
            <a:r>
              <a:rPr lang="en-US">
                <a:latin typeface="Arial Unicode MS" pitchFamily="34" charset="-128"/>
              </a:rPr>
              <a:t>!</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17439"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17440" name="Rectangle 24"/>
          <p:cNvSpPr>
            <a:spLocks noChangeArrowheads="1"/>
          </p:cNvSpPr>
          <p:nvPr/>
        </p:nvSpPr>
        <p:spPr bwMode="auto">
          <a:xfrm>
            <a:off x="357188" y="3071813"/>
            <a:ext cx="8532812" cy="1081087"/>
          </a:xfrm>
          <a:prstGeom prst="rect">
            <a:avLst/>
          </a:prstGeom>
          <a:noFill/>
          <a:ln w="9525">
            <a:noFill/>
            <a:miter lim="800000"/>
            <a:headEnd/>
            <a:tailEnd/>
          </a:ln>
        </p:spPr>
        <p:txBody>
          <a:bodyPr/>
          <a:lstStyle/>
          <a:p>
            <a:pPr>
              <a:spcBef>
                <a:spcPct val="20000"/>
              </a:spcBef>
            </a:pPr>
            <a:r>
              <a:rPr lang="en-US">
                <a:latin typeface="Arial Unicode MS" pitchFamily="34" charset="-128"/>
              </a:rPr>
              <a:t>In order to find a plan, we expand our constraint network one layer at the time, until a solution is found </a:t>
            </a:r>
            <a:endParaRPr lang="en-US" sz="3200">
              <a:latin typeface="Arial Unicode MS" pitchFamily="34" charset="-128"/>
            </a:endParaRPr>
          </a:p>
          <a:p>
            <a:pPr>
              <a:spcBef>
                <a:spcPct val="20000"/>
              </a:spcBef>
            </a:pPr>
            <a:endParaRPr lang="en-US" sz="3600">
              <a:latin typeface="Arial Unicode MS" pitchFamily="34" charset="-128"/>
            </a:endParaRPr>
          </a:p>
        </p:txBody>
      </p:sp>
      <p:pic>
        <p:nvPicPr>
          <p:cNvPr id="17441" name="Picture 26"/>
          <p:cNvPicPr>
            <a:picLocks noChangeAspect="1" noChangeArrowheads="1"/>
          </p:cNvPicPr>
          <p:nvPr/>
        </p:nvPicPr>
        <p:blipFill>
          <a:blip r:embed="rId4" cstate="print"/>
          <a:srcRect/>
          <a:stretch>
            <a:fillRect/>
          </a:stretch>
        </p:blipFill>
        <p:spPr bwMode="auto">
          <a:xfrm>
            <a:off x="1785938" y="4000500"/>
            <a:ext cx="5283200" cy="2000250"/>
          </a:xfrm>
          <a:prstGeom prst="rect">
            <a:avLst/>
          </a:prstGeom>
          <a:noFill/>
          <a:ln w="9525" algn="ctr">
            <a:noFill/>
            <a:miter lim="800000"/>
            <a:headEnd/>
            <a:tailEnd/>
          </a:ln>
        </p:spPr>
      </p:pic>
      <p:sp>
        <p:nvSpPr>
          <p:cNvPr id="17442" name="Rectangle 3"/>
          <p:cNvSpPr>
            <a:spLocks noChangeArrowheads="1"/>
          </p:cNvSpPr>
          <p:nvPr/>
        </p:nvSpPr>
        <p:spPr bwMode="auto">
          <a:xfrm>
            <a:off x="250825" y="2357438"/>
            <a:ext cx="8893175" cy="571500"/>
          </a:xfrm>
          <a:prstGeom prst="rect">
            <a:avLst/>
          </a:prstGeom>
          <a:noFill/>
          <a:ln w="9525">
            <a:noFill/>
            <a:miter lim="800000"/>
            <a:headEnd/>
            <a:tailEnd/>
          </a:ln>
        </p:spPr>
        <p:txBody>
          <a:bodyPr/>
          <a:lstStyle/>
          <a:p>
            <a:pPr>
              <a:spcBef>
                <a:spcPct val="20000"/>
              </a:spcBef>
            </a:pPr>
            <a:r>
              <a:rPr lang="en-US" b="1">
                <a:latin typeface="Arial Unicode MS" pitchFamily="34" charset="-128"/>
              </a:rPr>
              <a:t>Plan: </a:t>
            </a:r>
            <a:r>
              <a:rPr lang="en-US">
                <a:latin typeface="Arial Unicode MS" pitchFamily="34" charset="-128"/>
              </a:rPr>
              <a:t>all actions with assignment T</a:t>
            </a:r>
            <a:endParaRPr lang="en-US" sz="3200">
              <a:latin typeface="Arial Unicode MS" pitchFamily="34" charset="-128"/>
            </a:endParaRPr>
          </a:p>
          <a:p>
            <a:pPr>
              <a:spcBef>
                <a:spcPct val="20000"/>
              </a:spcBef>
            </a:pPr>
            <a:endParaRPr lang="en-US" sz="3600">
              <a:latin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76200"/>
            <a:ext cx="8358188" cy="685800"/>
          </a:xfrm>
        </p:spPr>
        <p:txBody>
          <a:bodyPr/>
          <a:lstStyle/>
          <a:p>
            <a:r>
              <a:rPr lang="en-US" sz="4000" smtClean="0">
                <a:solidFill>
                  <a:srgbClr val="3233CF"/>
                </a:solidFill>
                <a:cs typeface="Times New Roman" pitchFamily="18" charset="0"/>
              </a:rPr>
              <a:t>CSP Planning: Solving the problem</a:t>
            </a:r>
          </a:p>
        </p:txBody>
      </p:sp>
      <p:sp>
        <p:nvSpPr>
          <p:cNvPr id="44035" name="Slide Number Placeholder 5"/>
          <p:cNvSpPr>
            <a:spLocks noGrp="1"/>
          </p:cNvSpPr>
          <p:nvPr>
            <p:ph type="sldNum" sz="quarter" idx="12"/>
          </p:nvPr>
        </p:nvSpPr>
        <p:spPr>
          <a:noFill/>
          <a:ln>
            <a:miter lim="800000"/>
            <a:headEnd/>
            <a:tailEnd/>
          </a:ln>
        </p:spPr>
        <p:txBody>
          <a:bodyPr/>
          <a:lstStyle/>
          <a:p>
            <a:fld id="{7F56761E-4B72-4302-9D05-5B9A1A1605C1}" type="slidenum">
              <a:rPr lang="en-US" smtClean="0">
                <a:solidFill>
                  <a:srgbClr val="000000"/>
                </a:solidFill>
                <a:cs typeface="Arial" charset="0"/>
              </a:rPr>
              <a:pPr/>
              <a:t>47</a:t>
            </a:fld>
            <a:endParaRPr lang="en-US" smtClean="0">
              <a:solidFill>
                <a:srgbClr val="000000"/>
              </a:solidFill>
              <a:cs typeface="Arial" charset="0"/>
            </a:endParaRPr>
          </a:p>
        </p:txBody>
      </p:sp>
      <p:sp>
        <p:nvSpPr>
          <p:cNvPr id="17438" name="Rectangle 3"/>
          <p:cNvSpPr>
            <a:spLocks noChangeArrowheads="1"/>
          </p:cNvSpPr>
          <p:nvPr/>
        </p:nvSpPr>
        <p:spPr bwMode="auto">
          <a:xfrm>
            <a:off x="609600" y="1268413"/>
            <a:ext cx="8001000" cy="1368425"/>
          </a:xfrm>
          <a:prstGeom prst="rect">
            <a:avLst/>
          </a:prstGeom>
          <a:solidFill>
            <a:srgbClr val="F7F9A9"/>
          </a:solidFill>
          <a:ln w="9525">
            <a:noFill/>
            <a:miter lim="800000"/>
            <a:headEnd/>
            <a:tailEnd/>
          </a:ln>
        </p:spPr>
        <p:txBody>
          <a:bodyPr/>
          <a:lstStyle/>
          <a:p>
            <a:pPr>
              <a:spcBef>
                <a:spcPct val="20000"/>
              </a:spcBef>
            </a:pPr>
            <a:r>
              <a:rPr lang="en-US" sz="2400" smtClean="0">
                <a:solidFill>
                  <a:srgbClr val="000000"/>
                </a:solidFill>
                <a:latin typeface="cmr10" pitchFamily="34" charset="0"/>
                <a:cs typeface="Times New Roman" pitchFamily="18" charset="0"/>
              </a:rPr>
              <a:t>Map STRIPS Representation for horizon 1, 2, 3, …, until solution found </a:t>
            </a:r>
          </a:p>
          <a:p>
            <a:pPr>
              <a:spcBef>
                <a:spcPct val="20000"/>
              </a:spcBef>
            </a:pPr>
            <a:r>
              <a:rPr lang="en-US" sz="2400" smtClean="0">
                <a:solidFill>
                  <a:srgbClr val="000000"/>
                </a:solidFill>
                <a:latin typeface="cmr10" pitchFamily="34" charset="0"/>
                <a:cs typeface="Times New Roman" pitchFamily="18" charset="0"/>
              </a:rPr>
              <a:t>Run arc consistency, search, stochastic local search!</a:t>
            </a:r>
          </a:p>
          <a:p>
            <a:pPr>
              <a:spcBef>
                <a:spcPct val="20000"/>
              </a:spcBef>
            </a:pPr>
            <a:endParaRPr lang="en-US" sz="2400" smtClean="0">
              <a:solidFill>
                <a:srgbClr val="000000"/>
              </a:solidFill>
              <a:latin typeface="cmr10" pitchFamily="34" charset="0"/>
              <a:cs typeface="Times New Roman" pitchFamily="18" charset="0"/>
            </a:endParaRPr>
          </a:p>
        </p:txBody>
      </p:sp>
      <p:sp>
        <p:nvSpPr>
          <p:cNvPr id="44037"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smtClean="0">
                <a:solidFill>
                  <a:srgbClr val="000000"/>
                </a:solidFill>
                <a:latin typeface="Arial Unicode MS" pitchFamily="34" charset="-128"/>
                <a:cs typeface="Arial" charset="0"/>
              </a:rPr>
              <a:t> </a:t>
            </a:r>
            <a:endParaRPr lang="en-US" sz="3200" smtClean="0">
              <a:solidFill>
                <a:srgbClr val="000000"/>
              </a:solidFill>
              <a:latin typeface="Arial Unicode MS" pitchFamily="34" charset="-128"/>
              <a:cs typeface="Arial" charset="0"/>
            </a:endParaRPr>
          </a:p>
          <a:p>
            <a:pPr>
              <a:spcBef>
                <a:spcPct val="20000"/>
              </a:spcBef>
            </a:pPr>
            <a:endParaRPr lang="en-US" sz="3600" smtClean="0">
              <a:solidFill>
                <a:srgbClr val="000000"/>
              </a:solidFill>
              <a:latin typeface="Arial Unicode MS" pitchFamily="34" charset="-128"/>
              <a:cs typeface="Arial" charset="0"/>
            </a:endParaRPr>
          </a:p>
        </p:txBody>
      </p:sp>
      <p:sp>
        <p:nvSpPr>
          <p:cNvPr id="44038" name="Ink 32"/>
          <p:cNvSpPr>
            <a:spLocks noRot="1" noChangeAspect="1" noEditPoints="1" noChangeArrowheads="1" noChangeShapeType="1" noTextEdit="1"/>
          </p:cNvSpPr>
          <p:nvPr/>
        </p:nvSpPr>
        <p:spPr bwMode="auto">
          <a:xfrm>
            <a:off x="8056563" y="1412875"/>
            <a:ext cx="11112" cy="4763"/>
          </a:xfrm>
          <a:custGeom>
            <a:avLst/>
            <a:gdLst>
              <a:gd name="T0" fmla="*/ 0 w 34"/>
              <a:gd name="T1" fmla="*/ 348091037 h 16"/>
              <a:gd name="T2" fmla="*/ 640901 w 34"/>
              <a:gd name="T3" fmla="*/ 349863170 h 16"/>
              <a:gd name="T4" fmla="*/ 2029574 w 34"/>
              <a:gd name="T5" fmla="*/ 348179450 h 16"/>
              <a:gd name="T6" fmla="*/ 3524791 w 34"/>
              <a:gd name="T7" fmla="*/ 347647781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extrusionOk="0">
                <a:moveTo>
                  <a:pt x="0" y="5"/>
                </a:moveTo>
              </a:path>
            </a:pathLst>
          </a:custGeom>
          <a:noFill/>
          <a:ln w="19050" cap="rnd">
            <a:solidFill>
              <a:srgbClr val="1F497D"/>
            </a:solidFill>
            <a:round/>
            <a:headEnd/>
            <a:tailEnd/>
          </a:ln>
        </p:spPr>
        <p:txBody>
          <a:bodyPr/>
          <a:lstStyle/>
          <a:p>
            <a:endParaRPr lang="en-CA" smtClean="0">
              <a:solidFill>
                <a:srgbClr val="000000"/>
              </a:solidFill>
              <a:cs typeface="Arial" charset="0"/>
            </a:endParaRPr>
          </a:p>
        </p:txBody>
      </p:sp>
      <p:sp>
        <p:nvSpPr>
          <p:cNvPr id="44039" name="Ink 33"/>
          <p:cNvSpPr>
            <a:spLocks noRot="1" noChangeAspect="1" noEditPoints="1" noChangeArrowheads="1" noChangeShapeType="1" noTextEdit="1"/>
          </p:cNvSpPr>
          <p:nvPr/>
        </p:nvSpPr>
        <p:spPr bwMode="auto">
          <a:xfrm>
            <a:off x="8172450" y="1412875"/>
            <a:ext cx="12700" cy="6350"/>
          </a:xfrm>
          <a:custGeom>
            <a:avLst/>
            <a:gdLst>
              <a:gd name="T0" fmla="*/ 622300 w 36"/>
              <a:gd name="T1" fmla="*/ 545958374 h 17"/>
              <a:gd name="T2" fmla="*/ -871008 w 36"/>
              <a:gd name="T3" fmla="*/ 548888337 h 17"/>
              <a:gd name="T4" fmla="*/ 2737908 w 36"/>
              <a:gd name="T5" fmla="*/ 548051258 h 17"/>
              <a:gd name="T6" fmla="*/ 4355747 w 36"/>
              <a:gd name="T7" fmla="*/ 548051258 h 17"/>
              <a:gd name="T8" fmla="*/ 0 60000 65536"/>
              <a:gd name="T9" fmla="*/ 0 60000 65536"/>
              <a:gd name="T10" fmla="*/ 0 60000 65536"/>
              <a:gd name="T11" fmla="*/ 0 60000 65536"/>
              <a:gd name="T12" fmla="*/ 0 w 36"/>
              <a:gd name="T13" fmla="*/ 0 h 17"/>
              <a:gd name="T14" fmla="*/ 36 w 36"/>
              <a:gd name="T15" fmla="*/ 17 h 17"/>
            </a:gdLst>
            <a:ahLst/>
            <a:cxnLst>
              <a:cxn ang="T8">
                <a:pos x="T0" y="T1"/>
              </a:cxn>
              <a:cxn ang="T9">
                <a:pos x="T2" y="T3"/>
              </a:cxn>
              <a:cxn ang="T10">
                <a:pos x="T4" y="T5"/>
              </a:cxn>
              <a:cxn ang="T11">
                <a:pos x="T6" y="T7"/>
              </a:cxn>
            </a:cxnLst>
            <a:rect l="T12" t="T13" r="T14" b="T15"/>
            <a:pathLst>
              <a:path w="36" h="17" extrusionOk="0">
                <a:moveTo>
                  <a:pt x="5" y="0"/>
                </a:moveTo>
              </a:path>
            </a:pathLst>
          </a:custGeom>
          <a:noFill/>
          <a:ln w="19050" cap="rnd">
            <a:solidFill>
              <a:srgbClr val="1F497D"/>
            </a:solidFill>
            <a:round/>
            <a:headEnd/>
            <a:tailEnd/>
          </a:ln>
        </p:spPr>
        <p:txBody>
          <a:bodyPr/>
          <a:lstStyle/>
          <a:p>
            <a:endParaRPr lang="en-CA" smtClean="0">
              <a:solidFill>
                <a:srgbClr val="000000"/>
              </a:solidFill>
              <a:cs typeface="Arial" charset="0"/>
            </a:endParaRPr>
          </a:p>
        </p:txBody>
      </p:sp>
      <p:pic>
        <p:nvPicPr>
          <p:cNvPr id="44040" name="Picture 26"/>
          <p:cNvPicPr>
            <a:picLocks noChangeAspect="1" noChangeArrowheads="1"/>
          </p:cNvPicPr>
          <p:nvPr/>
        </p:nvPicPr>
        <p:blipFill>
          <a:blip r:embed="rId3" cstate="print"/>
          <a:srcRect/>
          <a:stretch>
            <a:fillRect/>
          </a:stretch>
        </p:blipFill>
        <p:spPr bwMode="auto">
          <a:xfrm>
            <a:off x="914400" y="3048000"/>
            <a:ext cx="7170738" cy="2714625"/>
          </a:xfrm>
          <a:prstGeom prst="rect">
            <a:avLst/>
          </a:prstGeom>
          <a:noFill/>
          <a:ln w="9525">
            <a:noFill/>
            <a:miter lim="800000"/>
            <a:headEnd/>
            <a:tailEnd/>
          </a:ln>
        </p:spPr>
      </p:pic>
      <p:sp>
        <p:nvSpPr>
          <p:cNvPr id="44041" name="TextBox 7"/>
          <p:cNvSpPr txBox="1">
            <a:spLocks noChangeArrowheads="1"/>
          </p:cNvSpPr>
          <p:nvPr/>
        </p:nvSpPr>
        <p:spPr bwMode="auto">
          <a:xfrm>
            <a:off x="1928813" y="3124200"/>
            <a:ext cx="6286500" cy="2492375"/>
          </a:xfrm>
          <a:prstGeom prst="rect">
            <a:avLst/>
          </a:prstGeom>
          <a:solidFill>
            <a:schemeClr val="bg1"/>
          </a:solidFill>
          <a:ln w="9525">
            <a:noFill/>
            <a:miter lim="800000"/>
            <a:headEnd/>
            <a:tailEnd/>
          </a:ln>
        </p:spPr>
        <p:txBody>
          <a:bodyPr>
            <a:spAutoFit/>
          </a:bodyPr>
          <a:lstStyle/>
          <a:p>
            <a:r>
              <a:rPr lang="en-US" smtClean="0">
                <a:solidFill>
                  <a:srgbClr val="000000"/>
                </a:solidFill>
                <a:cs typeface="Arial" charset="0"/>
              </a:rPr>
              <a:t>	</a:t>
            </a:r>
            <a:r>
              <a:rPr lang="en-US" sz="2400" smtClean="0">
                <a:solidFill>
                  <a:srgbClr val="000000"/>
                </a:solidFill>
                <a:latin typeface="cmr10" pitchFamily="34" charset="0"/>
                <a:cs typeface="Arial" charset="0"/>
              </a:rPr>
              <a:t>K = 0</a:t>
            </a:r>
          </a:p>
          <a:p>
            <a:r>
              <a:rPr lang="en-US" sz="2400" smtClean="0">
                <a:solidFill>
                  <a:srgbClr val="000000"/>
                </a:solidFill>
                <a:latin typeface="cmr10" pitchFamily="34" charset="0"/>
                <a:cs typeface="Arial" charset="0"/>
              </a:rPr>
              <a:t>	Is State</a:t>
            </a:r>
            <a:r>
              <a:rPr lang="en-US" sz="2400" baseline="-25000" smtClean="0">
                <a:solidFill>
                  <a:srgbClr val="000000"/>
                </a:solidFill>
                <a:latin typeface="cmr10" pitchFamily="34" charset="0"/>
                <a:cs typeface="Arial" charset="0"/>
              </a:rPr>
              <a:t>0 </a:t>
            </a:r>
            <a:r>
              <a:rPr lang="en-US" sz="2400" smtClean="0">
                <a:solidFill>
                  <a:srgbClr val="000000"/>
                </a:solidFill>
                <a:latin typeface="cmr10" pitchFamily="34" charset="0"/>
                <a:cs typeface="Arial" charset="0"/>
              </a:rPr>
              <a:t> a goal?</a:t>
            </a:r>
          </a:p>
          <a:p>
            <a:r>
              <a:rPr lang="en-US" sz="2400" smtClean="0">
                <a:solidFill>
                  <a:srgbClr val="000000"/>
                </a:solidFill>
                <a:latin typeface="cmr10" pitchFamily="34" charset="0"/>
                <a:cs typeface="Arial" charset="0"/>
              </a:rPr>
              <a:t>	If yes, DONE!</a:t>
            </a:r>
          </a:p>
          <a:p>
            <a:r>
              <a:rPr lang="en-US" sz="2400" smtClean="0">
                <a:solidFill>
                  <a:srgbClr val="000000"/>
                </a:solidFill>
                <a:latin typeface="cmr10" pitchFamily="34" charset="0"/>
                <a:cs typeface="Arial" charset="0"/>
              </a:rPr>
              <a:t>	If no, </a:t>
            </a:r>
          </a:p>
          <a:p>
            <a:endParaRPr lang="en-US" smtClean="0">
              <a:solidFill>
                <a:srgbClr val="000000"/>
              </a:solidFill>
              <a:cs typeface="Arial" charset="0"/>
            </a:endParaRPr>
          </a:p>
          <a:p>
            <a:endParaRPr lang="en-US" smtClean="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04813" y="285750"/>
            <a:ext cx="8358187" cy="685800"/>
          </a:xfrm>
        </p:spPr>
        <p:txBody>
          <a:bodyPr/>
          <a:lstStyle/>
          <a:p>
            <a:r>
              <a:rPr lang="en-US" sz="4000" smtClean="0">
                <a:solidFill>
                  <a:srgbClr val="3233CF"/>
                </a:solidFill>
                <a:cs typeface="Times New Roman" pitchFamily="18" charset="0"/>
              </a:rPr>
              <a:t>CSP Planning: Solving the problem</a:t>
            </a:r>
          </a:p>
        </p:txBody>
      </p:sp>
      <p:sp>
        <p:nvSpPr>
          <p:cNvPr id="45059" name="Slide Number Placeholder 5"/>
          <p:cNvSpPr>
            <a:spLocks noGrp="1"/>
          </p:cNvSpPr>
          <p:nvPr>
            <p:ph type="sldNum" sz="quarter" idx="12"/>
          </p:nvPr>
        </p:nvSpPr>
        <p:spPr>
          <a:noFill/>
          <a:ln>
            <a:miter lim="800000"/>
            <a:headEnd/>
            <a:tailEnd/>
          </a:ln>
        </p:spPr>
        <p:txBody>
          <a:bodyPr/>
          <a:lstStyle/>
          <a:p>
            <a:fld id="{AEBF923A-92F6-4D4E-A3DE-CF168B9EC63F}" type="slidenum">
              <a:rPr lang="en-US" smtClean="0">
                <a:solidFill>
                  <a:srgbClr val="000000"/>
                </a:solidFill>
                <a:cs typeface="Arial" charset="0"/>
              </a:rPr>
              <a:pPr/>
              <a:t>48</a:t>
            </a:fld>
            <a:endParaRPr lang="en-US" smtClean="0">
              <a:solidFill>
                <a:srgbClr val="000000"/>
              </a:solidFill>
              <a:cs typeface="Arial" charset="0"/>
            </a:endParaRPr>
          </a:p>
        </p:txBody>
      </p:sp>
      <p:sp>
        <p:nvSpPr>
          <p:cNvPr id="45060" name="Rectangle 3"/>
          <p:cNvSpPr>
            <a:spLocks noChangeArrowheads="1"/>
          </p:cNvSpPr>
          <p:nvPr/>
        </p:nvSpPr>
        <p:spPr bwMode="auto">
          <a:xfrm>
            <a:off x="609600" y="1857375"/>
            <a:ext cx="8001000" cy="928688"/>
          </a:xfrm>
          <a:prstGeom prst="rect">
            <a:avLst/>
          </a:prstGeom>
          <a:solidFill>
            <a:srgbClr val="F7F9A9"/>
          </a:solidFill>
          <a:ln w="9525">
            <a:noFill/>
            <a:miter lim="800000"/>
            <a:headEnd/>
            <a:tailEnd/>
          </a:ln>
        </p:spPr>
        <p:txBody>
          <a:bodyPr/>
          <a:lstStyle/>
          <a:p>
            <a:pPr>
              <a:spcBef>
                <a:spcPct val="20000"/>
              </a:spcBef>
            </a:pPr>
            <a:r>
              <a:rPr lang="en-US" sz="2400" smtClean="0">
                <a:solidFill>
                  <a:srgbClr val="000000"/>
                </a:solidFill>
                <a:latin typeface="cmr10" pitchFamily="34" charset="0"/>
                <a:cs typeface="Times New Roman" pitchFamily="18" charset="0"/>
              </a:rPr>
              <a:t>Map STRIPS Representation for horizon </a:t>
            </a:r>
            <a:r>
              <a:rPr lang="en-US" sz="2400" smtClean="0">
                <a:solidFill>
                  <a:srgbClr val="333399"/>
                </a:solidFill>
                <a:latin typeface="cmr10" pitchFamily="34" charset="0"/>
                <a:cs typeface="Times New Roman" pitchFamily="18" charset="0"/>
              </a:rPr>
              <a:t>k =1</a:t>
            </a:r>
          </a:p>
          <a:p>
            <a:pPr>
              <a:spcBef>
                <a:spcPct val="20000"/>
              </a:spcBef>
            </a:pPr>
            <a:r>
              <a:rPr lang="en-US" sz="2400" smtClean="0">
                <a:solidFill>
                  <a:srgbClr val="000000"/>
                </a:solidFill>
                <a:latin typeface="cmr10" pitchFamily="34" charset="0"/>
                <a:cs typeface="Times New Roman" pitchFamily="18" charset="0"/>
              </a:rPr>
              <a:t>Run arc consistency, search, </a:t>
            </a:r>
            <a:r>
              <a:rPr lang="en-US" sz="2400" smtClean="0">
                <a:solidFill>
                  <a:srgbClr val="3233CF"/>
                </a:solidFill>
                <a:latin typeface="cmr10" pitchFamily="34" charset="0"/>
                <a:cs typeface="Times New Roman" pitchFamily="18" charset="0"/>
              </a:rPr>
              <a:t>stochastic local search</a:t>
            </a:r>
            <a:r>
              <a:rPr lang="en-US" sz="2400" smtClean="0">
                <a:solidFill>
                  <a:srgbClr val="000000"/>
                </a:solidFill>
                <a:latin typeface="cmr10" pitchFamily="34" charset="0"/>
                <a:cs typeface="Times New Roman" pitchFamily="18" charset="0"/>
              </a:rPr>
              <a:t>!</a:t>
            </a:r>
          </a:p>
          <a:p>
            <a:pPr>
              <a:spcBef>
                <a:spcPct val="20000"/>
              </a:spcBef>
            </a:pPr>
            <a:endParaRPr lang="en-US" sz="2400" smtClean="0">
              <a:solidFill>
                <a:srgbClr val="000000"/>
              </a:solidFill>
              <a:latin typeface="cmr10" pitchFamily="34" charset="0"/>
              <a:cs typeface="Times New Roman" pitchFamily="18" charset="0"/>
            </a:endParaRPr>
          </a:p>
        </p:txBody>
      </p:sp>
      <p:sp>
        <p:nvSpPr>
          <p:cNvPr id="45061"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smtClean="0">
                <a:solidFill>
                  <a:srgbClr val="000000"/>
                </a:solidFill>
                <a:latin typeface="Arial Unicode MS" pitchFamily="34" charset="-128"/>
                <a:cs typeface="Arial" charset="0"/>
              </a:rPr>
              <a:t> </a:t>
            </a:r>
            <a:endParaRPr lang="en-US" sz="3200" smtClean="0">
              <a:solidFill>
                <a:srgbClr val="000000"/>
              </a:solidFill>
              <a:latin typeface="Arial Unicode MS" pitchFamily="34" charset="-128"/>
              <a:cs typeface="Arial" charset="0"/>
            </a:endParaRPr>
          </a:p>
          <a:p>
            <a:pPr>
              <a:spcBef>
                <a:spcPct val="20000"/>
              </a:spcBef>
            </a:pPr>
            <a:endParaRPr lang="en-US" sz="3600" smtClean="0">
              <a:solidFill>
                <a:srgbClr val="000000"/>
              </a:solidFill>
              <a:latin typeface="Arial Unicode MS" pitchFamily="34" charset="-128"/>
              <a:cs typeface="Arial" charset="0"/>
            </a:endParaRPr>
          </a:p>
        </p:txBody>
      </p:sp>
      <p:pic>
        <p:nvPicPr>
          <p:cNvPr id="45062" name="Picture 26"/>
          <p:cNvPicPr>
            <a:picLocks noChangeAspect="1" noChangeArrowheads="1"/>
          </p:cNvPicPr>
          <p:nvPr/>
        </p:nvPicPr>
        <p:blipFill>
          <a:blip r:embed="rId3" cstate="print"/>
          <a:srcRect/>
          <a:stretch>
            <a:fillRect/>
          </a:stretch>
        </p:blipFill>
        <p:spPr bwMode="auto">
          <a:xfrm>
            <a:off x="928688" y="2857500"/>
            <a:ext cx="7170737" cy="2714625"/>
          </a:xfrm>
          <a:prstGeom prst="rect">
            <a:avLst/>
          </a:prstGeom>
          <a:noFill/>
          <a:ln w="9525">
            <a:noFill/>
            <a:miter lim="800000"/>
            <a:headEnd/>
            <a:tailEnd/>
          </a:ln>
        </p:spPr>
      </p:pic>
      <p:sp>
        <p:nvSpPr>
          <p:cNvPr id="45063" name="TextBox 7"/>
          <p:cNvSpPr txBox="1">
            <a:spLocks noChangeArrowheads="1"/>
          </p:cNvSpPr>
          <p:nvPr/>
        </p:nvSpPr>
        <p:spPr bwMode="auto">
          <a:xfrm>
            <a:off x="5000625" y="2857500"/>
            <a:ext cx="3429000" cy="2492375"/>
          </a:xfrm>
          <a:prstGeom prst="rect">
            <a:avLst/>
          </a:prstGeom>
          <a:solidFill>
            <a:schemeClr val="bg1"/>
          </a:solidFill>
          <a:ln w="9525">
            <a:noFill/>
            <a:miter lim="800000"/>
            <a:headEnd/>
            <a:tailEnd/>
          </a:ln>
        </p:spPr>
        <p:txBody>
          <a:bodyPr>
            <a:spAutoFit/>
          </a:bodyPr>
          <a:lstStyle/>
          <a:p>
            <a:r>
              <a:rPr lang="en-US" smtClean="0">
                <a:solidFill>
                  <a:srgbClr val="000000"/>
                </a:solidFill>
                <a:cs typeface="Arial" charset="0"/>
              </a:rPr>
              <a:t>	</a:t>
            </a:r>
            <a:r>
              <a:rPr lang="en-US" sz="2400" smtClean="0">
                <a:solidFill>
                  <a:srgbClr val="000000"/>
                </a:solidFill>
                <a:latin typeface="cmr10" pitchFamily="34" charset="0"/>
                <a:cs typeface="Arial" charset="0"/>
              </a:rPr>
              <a:t>K = 1</a:t>
            </a:r>
          </a:p>
          <a:p>
            <a:r>
              <a:rPr lang="en-US" sz="2400" smtClean="0">
                <a:solidFill>
                  <a:srgbClr val="000000"/>
                </a:solidFill>
                <a:latin typeface="cmr10" pitchFamily="34" charset="0"/>
                <a:cs typeface="Arial" charset="0"/>
              </a:rPr>
              <a:t>	Is State</a:t>
            </a:r>
            <a:r>
              <a:rPr lang="en-US" sz="2400" baseline="-25000" smtClean="0">
                <a:solidFill>
                  <a:srgbClr val="000000"/>
                </a:solidFill>
                <a:latin typeface="cmr10" pitchFamily="34" charset="0"/>
                <a:cs typeface="Arial" charset="0"/>
              </a:rPr>
              <a:t>1</a:t>
            </a:r>
            <a:r>
              <a:rPr lang="en-US" sz="2400" smtClean="0">
                <a:solidFill>
                  <a:srgbClr val="000000"/>
                </a:solidFill>
                <a:latin typeface="cmr10" pitchFamily="34" charset="0"/>
                <a:cs typeface="Arial" charset="0"/>
              </a:rPr>
              <a:t> a goal</a:t>
            </a:r>
          </a:p>
          <a:p>
            <a:r>
              <a:rPr lang="en-US" sz="2400" smtClean="0">
                <a:solidFill>
                  <a:srgbClr val="000000"/>
                </a:solidFill>
                <a:latin typeface="cmr10" pitchFamily="34" charset="0"/>
                <a:cs typeface="Arial" charset="0"/>
              </a:rPr>
              <a:t>	If yes, DONE!</a:t>
            </a:r>
          </a:p>
          <a:p>
            <a:r>
              <a:rPr lang="en-US" sz="2400" smtClean="0">
                <a:solidFill>
                  <a:srgbClr val="000000"/>
                </a:solidFill>
                <a:latin typeface="cmr10" pitchFamily="34" charset="0"/>
                <a:cs typeface="Arial" charset="0"/>
              </a:rPr>
              <a:t>	If no, </a:t>
            </a:r>
          </a:p>
          <a:p>
            <a:endParaRPr lang="en-US" smtClean="0">
              <a:solidFill>
                <a:srgbClr val="000000"/>
              </a:solidFill>
              <a:cs typeface="Arial" charset="0"/>
            </a:endParaRPr>
          </a:p>
          <a:p>
            <a:endParaRPr lang="en-US" smtClean="0">
              <a:solidFill>
                <a:srgbClr val="000000"/>
              </a:solidFill>
              <a:cs typeface="Arial" charset="0"/>
            </a:endParaRPr>
          </a:p>
        </p:txBody>
      </p:sp>
      <p:sp>
        <p:nvSpPr>
          <p:cNvPr id="45064" name="Ink 32"/>
          <p:cNvSpPr>
            <a:spLocks noRot="1" noChangeAspect="1" noEditPoints="1" noChangeArrowheads="1" noChangeShapeType="1" noTextEdit="1"/>
          </p:cNvSpPr>
          <p:nvPr/>
        </p:nvSpPr>
        <p:spPr bwMode="auto">
          <a:xfrm>
            <a:off x="8056563" y="1412875"/>
            <a:ext cx="11112" cy="4763"/>
          </a:xfrm>
          <a:custGeom>
            <a:avLst/>
            <a:gdLst>
              <a:gd name="T0" fmla="*/ 0 w 34"/>
              <a:gd name="T1" fmla="*/ 348091037 h 16"/>
              <a:gd name="T2" fmla="*/ 640901 w 34"/>
              <a:gd name="T3" fmla="*/ 349863170 h 16"/>
              <a:gd name="T4" fmla="*/ 2029574 w 34"/>
              <a:gd name="T5" fmla="*/ 348179450 h 16"/>
              <a:gd name="T6" fmla="*/ 3524791 w 34"/>
              <a:gd name="T7" fmla="*/ 347647781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extrusionOk="0">
                <a:moveTo>
                  <a:pt x="0" y="5"/>
                </a:moveTo>
              </a:path>
            </a:pathLst>
          </a:custGeom>
          <a:noFill/>
          <a:ln w="19050" cap="rnd">
            <a:solidFill>
              <a:srgbClr val="1F497D"/>
            </a:solidFill>
            <a:round/>
            <a:headEnd/>
            <a:tailEnd/>
          </a:ln>
        </p:spPr>
        <p:txBody>
          <a:bodyPr/>
          <a:lstStyle/>
          <a:p>
            <a:endParaRPr lang="en-CA" smtClean="0">
              <a:solidFill>
                <a:srgbClr val="000000"/>
              </a:solidFill>
              <a:cs typeface="Arial" charset="0"/>
            </a:endParaRPr>
          </a:p>
        </p:txBody>
      </p:sp>
      <p:sp>
        <p:nvSpPr>
          <p:cNvPr id="45065" name="Ink 33"/>
          <p:cNvSpPr>
            <a:spLocks noRot="1" noChangeAspect="1" noEditPoints="1" noChangeArrowheads="1" noChangeShapeType="1" noTextEdit="1"/>
          </p:cNvSpPr>
          <p:nvPr/>
        </p:nvSpPr>
        <p:spPr bwMode="auto">
          <a:xfrm>
            <a:off x="8172450" y="1412875"/>
            <a:ext cx="12700" cy="6350"/>
          </a:xfrm>
          <a:custGeom>
            <a:avLst/>
            <a:gdLst>
              <a:gd name="T0" fmla="*/ 622300 w 36"/>
              <a:gd name="T1" fmla="*/ 545958374 h 17"/>
              <a:gd name="T2" fmla="*/ -871008 w 36"/>
              <a:gd name="T3" fmla="*/ 548888337 h 17"/>
              <a:gd name="T4" fmla="*/ 2737908 w 36"/>
              <a:gd name="T5" fmla="*/ 548051258 h 17"/>
              <a:gd name="T6" fmla="*/ 4355747 w 36"/>
              <a:gd name="T7" fmla="*/ 548051258 h 17"/>
              <a:gd name="T8" fmla="*/ 0 60000 65536"/>
              <a:gd name="T9" fmla="*/ 0 60000 65536"/>
              <a:gd name="T10" fmla="*/ 0 60000 65536"/>
              <a:gd name="T11" fmla="*/ 0 60000 65536"/>
              <a:gd name="T12" fmla="*/ 0 w 36"/>
              <a:gd name="T13" fmla="*/ 0 h 17"/>
              <a:gd name="T14" fmla="*/ 36 w 36"/>
              <a:gd name="T15" fmla="*/ 17 h 17"/>
            </a:gdLst>
            <a:ahLst/>
            <a:cxnLst>
              <a:cxn ang="T8">
                <a:pos x="T0" y="T1"/>
              </a:cxn>
              <a:cxn ang="T9">
                <a:pos x="T2" y="T3"/>
              </a:cxn>
              <a:cxn ang="T10">
                <a:pos x="T4" y="T5"/>
              </a:cxn>
              <a:cxn ang="T11">
                <a:pos x="T6" y="T7"/>
              </a:cxn>
            </a:cxnLst>
            <a:rect l="T12" t="T13" r="T14" b="T15"/>
            <a:pathLst>
              <a:path w="36" h="17" extrusionOk="0">
                <a:moveTo>
                  <a:pt x="5" y="0"/>
                </a:moveTo>
              </a:path>
            </a:pathLst>
          </a:custGeom>
          <a:noFill/>
          <a:ln w="19050" cap="rnd">
            <a:solidFill>
              <a:srgbClr val="1F497D"/>
            </a:solidFill>
            <a:round/>
            <a:headEnd/>
            <a:tailEnd/>
          </a:ln>
        </p:spPr>
        <p:txBody>
          <a:bodyPr/>
          <a:lstStyle/>
          <a:p>
            <a:endParaRPr lang="en-CA"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81013" y="285750"/>
            <a:ext cx="8358187" cy="685800"/>
          </a:xfrm>
        </p:spPr>
        <p:txBody>
          <a:bodyPr/>
          <a:lstStyle/>
          <a:p>
            <a:r>
              <a:rPr lang="en-US" sz="4000" smtClean="0">
                <a:solidFill>
                  <a:srgbClr val="3233CF"/>
                </a:solidFill>
                <a:cs typeface="Times New Roman" pitchFamily="18" charset="0"/>
              </a:rPr>
              <a:t>CSP Planning: Solving the problem</a:t>
            </a:r>
          </a:p>
        </p:txBody>
      </p:sp>
      <p:sp>
        <p:nvSpPr>
          <p:cNvPr id="46083" name="Slide Number Placeholder 5"/>
          <p:cNvSpPr>
            <a:spLocks noGrp="1"/>
          </p:cNvSpPr>
          <p:nvPr>
            <p:ph type="sldNum" sz="quarter" idx="12"/>
          </p:nvPr>
        </p:nvSpPr>
        <p:spPr>
          <a:noFill/>
          <a:ln>
            <a:miter lim="800000"/>
            <a:headEnd/>
            <a:tailEnd/>
          </a:ln>
        </p:spPr>
        <p:txBody>
          <a:bodyPr/>
          <a:lstStyle/>
          <a:p>
            <a:fld id="{BA43AA16-0B86-4A58-AEE4-51EF24A4595E}" type="slidenum">
              <a:rPr lang="en-US" smtClean="0">
                <a:solidFill>
                  <a:srgbClr val="000000"/>
                </a:solidFill>
                <a:cs typeface="Arial" charset="0"/>
              </a:rPr>
              <a:pPr/>
              <a:t>49</a:t>
            </a:fld>
            <a:endParaRPr lang="en-US" smtClean="0">
              <a:solidFill>
                <a:srgbClr val="000000"/>
              </a:solidFill>
              <a:cs typeface="Arial" charset="0"/>
            </a:endParaRPr>
          </a:p>
        </p:txBody>
      </p:sp>
      <p:sp>
        <p:nvSpPr>
          <p:cNvPr id="46084" name="Rectangle 3"/>
          <p:cNvSpPr>
            <a:spLocks noChangeArrowheads="1"/>
          </p:cNvSpPr>
          <p:nvPr/>
        </p:nvSpPr>
        <p:spPr bwMode="auto">
          <a:xfrm>
            <a:off x="357188" y="1857375"/>
            <a:ext cx="8321675" cy="928688"/>
          </a:xfrm>
          <a:prstGeom prst="rect">
            <a:avLst/>
          </a:prstGeom>
          <a:solidFill>
            <a:srgbClr val="F7F9A9"/>
          </a:solidFill>
          <a:ln w="9525">
            <a:noFill/>
            <a:miter lim="800000"/>
            <a:headEnd/>
            <a:tailEnd/>
          </a:ln>
        </p:spPr>
        <p:txBody>
          <a:bodyPr/>
          <a:lstStyle/>
          <a:p>
            <a:pPr>
              <a:spcBef>
                <a:spcPct val="20000"/>
              </a:spcBef>
            </a:pPr>
            <a:r>
              <a:rPr lang="en-US" sz="2400" smtClean="0">
                <a:solidFill>
                  <a:srgbClr val="000000"/>
                </a:solidFill>
                <a:latin typeface="cmr10" pitchFamily="34" charset="0"/>
                <a:cs typeface="Times New Roman" pitchFamily="18" charset="0"/>
              </a:rPr>
              <a:t>Map STRIPS Representation for horizon </a:t>
            </a:r>
            <a:r>
              <a:rPr lang="en-US" sz="2400" smtClean="0">
                <a:solidFill>
                  <a:srgbClr val="3233CF"/>
                </a:solidFill>
                <a:latin typeface="cmr10" pitchFamily="34" charset="0"/>
                <a:cs typeface="Times New Roman" pitchFamily="18" charset="0"/>
              </a:rPr>
              <a:t>k = 2</a:t>
            </a:r>
          </a:p>
          <a:p>
            <a:pPr>
              <a:spcBef>
                <a:spcPct val="20000"/>
              </a:spcBef>
            </a:pPr>
            <a:r>
              <a:rPr lang="en-US" sz="2400" smtClean="0">
                <a:solidFill>
                  <a:srgbClr val="000000"/>
                </a:solidFill>
                <a:latin typeface="cmr10" pitchFamily="34" charset="0"/>
                <a:cs typeface="Times New Roman" pitchFamily="18" charset="0"/>
              </a:rPr>
              <a:t>Run </a:t>
            </a:r>
            <a:r>
              <a:rPr lang="en-US" sz="2400" smtClean="0">
                <a:solidFill>
                  <a:srgbClr val="3233CF"/>
                </a:solidFill>
                <a:latin typeface="cmr10" pitchFamily="34" charset="0"/>
                <a:cs typeface="Times New Roman" pitchFamily="18" charset="0"/>
              </a:rPr>
              <a:t>arc consistency, search, stochastic local search!</a:t>
            </a:r>
          </a:p>
          <a:p>
            <a:pPr>
              <a:spcBef>
                <a:spcPct val="20000"/>
              </a:spcBef>
            </a:pPr>
            <a:endParaRPr lang="en-US" sz="2400" smtClean="0">
              <a:solidFill>
                <a:srgbClr val="000000"/>
              </a:solidFill>
              <a:cs typeface="Times New Roman" pitchFamily="18" charset="0"/>
            </a:endParaRPr>
          </a:p>
        </p:txBody>
      </p:sp>
      <p:sp>
        <p:nvSpPr>
          <p:cNvPr id="46085"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smtClean="0">
                <a:solidFill>
                  <a:srgbClr val="000000"/>
                </a:solidFill>
                <a:latin typeface="Arial Unicode MS" pitchFamily="34" charset="-128"/>
                <a:cs typeface="Arial" charset="0"/>
              </a:rPr>
              <a:t> </a:t>
            </a:r>
            <a:endParaRPr lang="en-US" sz="3200" smtClean="0">
              <a:solidFill>
                <a:srgbClr val="000000"/>
              </a:solidFill>
              <a:latin typeface="Arial Unicode MS" pitchFamily="34" charset="-128"/>
              <a:cs typeface="Arial" charset="0"/>
            </a:endParaRPr>
          </a:p>
          <a:p>
            <a:pPr>
              <a:spcBef>
                <a:spcPct val="20000"/>
              </a:spcBef>
            </a:pPr>
            <a:endParaRPr lang="en-US" sz="3600" smtClean="0">
              <a:solidFill>
                <a:srgbClr val="000000"/>
              </a:solidFill>
              <a:latin typeface="Arial Unicode MS" pitchFamily="34" charset="-128"/>
              <a:cs typeface="Arial" charset="0"/>
            </a:endParaRPr>
          </a:p>
        </p:txBody>
      </p:sp>
      <p:pic>
        <p:nvPicPr>
          <p:cNvPr id="46086" name="Picture 26"/>
          <p:cNvPicPr>
            <a:picLocks noChangeAspect="1" noChangeArrowheads="1"/>
          </p:cNvPicPr>
          <p:nvPr/>
        </p:nvPicPr>
        <p:blipFill>
          <a:blip r:embed="rId3" cstate="print"/>
          <a:srcRect/>
          <a:stretch>
            <a:fillRect/>
          </a:stretch>
        </p:blipFill>
        <p:spPr bwMode="auto">
          <a:xfrm>
            <a:off x="928688" y="2857500"/>
            <a:ext cx="7170737" cy="2714625"/>
          </a:xfrm>
          <a:prstGeom prst="rect">
            <a:avLst/>
          </a:prstGeom>
          <a:noFill/>
          <a:ln w="9525">
            <a:noFill/>
            <a:miter lim="800000"/>
            <a:headEnd/>
            <a:tailEnd/>
          </a:ln>
        </p:spPr>
      </p:pic>
      <p:sp>
        <p:nvSpPr>
          <p:cNvPr id="46087" name="TextBox 7"/>
          <p:cNvSpPr txBox="1">
            <a:spLocks noChangeArrowheads="1"/>
          </p:cNvSpPr>
          <p:nvPr/>
        </p:nvSpPr>
        <p:spPr bwMode="auto">
          <a:xfrm>
            <a:off x="571500" y="5657850"/>
            <a:ext cx="6737350" cy="1200150"/>
          </a:xfrm>
          <a:prstGeom prst="rect">
            <a:avLst/>
          </a:prstGeom>
          <a:solidFill>
            <a:schemeClr val="bg1"/>
          </a:solidFill>
          <a:ln w="9525">
            <a:noFill/>
            <a:miter lim="800000"/>
            <a:headEnd/>
            <a:tailEnd/>
          </a:ln>
        </p:spPr>
        <p:txBody>
          <a:bodyPr>
            <a:spAutoFit/>
          </a:bodyPr>
          <a:lstStyle/>
          <a:p>
            <a:r>
              <a:rPr lang="en-US" sz="2400" smtClean="0">
                <a:solidFill>
                  <a:srgbClr val="000000"/>
                </a:solidFill>
                <a:latin typeface="cmr10" pitchFamily="34" charset="0"/>
                <a:cs typeface="Arial" charset="0"/>
              </a:rPr>
              <a:t>K = 2: Is State</a:t>
            </a:r>
            <a:r>
              <a:rPr lang="en-US" sz="2400" baseline="-25000" smtClean="0">
                <a:solidFill>
                  <a:srgbClr val="000000"/>
                </a:solidFill>
                <a:latin typeface="cmr10" pitchFamily="34" charset="0"/>
                <a:cs typeface="Arial" charset="0"/>
              </a:rPr>
              <a:t>2</a:t>
            </a:r>
            <a:r>
              <a:rPr lang="en-US" sz="2400" smtClean="0">
                <a:solidFill>
                  <a:srgbClr val="000000"/>
                </a:solidFill>
                <a:latin typeface="cmr10" pitchFamily="34" charset="0"/>
                <a:cs typeface="Arial" charset="0"/>
              </a:rPr>
              <a:t> a goal</a:t>
            </a:r>
          </a:p>
          <a:p>
            <a:r>
              <a:rPr lang="en-US" sz="2400" smtClean="0">
                <a:solidFill>
                  <a:srgbClr val="000000"/>
                </a:solidFill>
                <a:latin typeface="cmr10" pitchFamily="34" charset="0"/>
                <a:cs typeface="Arial" charset="0"/>
              </a:rPr>
              <a:t>	If yes, DONE!</a:t>
            </a:r>
          </a:p>
          <a:p>
            <a:r>
              <a:rPr lang="en-US" sz="2400" smtClean="0">
                <a:solidFill>
                  <a:srgbClr val="000000"/>
                </a:solidFill>
                <a:latin typeface="cmr10" pitchFamily="34" charset="0"/>
                <a:cs typeface="Arial" charset="0"/>
              </a:rPr>
              <a:t>	If no….continue</a:t>
            </a:r>
          </a:p>
        </p:txBody>
      </p:sp>
      <p:sp>
        <p:nvSpPr>
          <p:cNvPr id="46088" name="Ink 32"/>
          <p:cNvSpPr>
            <a:spLocks noRot="1" noChangeAspect="1" noEditPoints="1" noChangeArrowheads="1" noChangeShapeType="1" noTextEdit="1"/>
          </p:cNvSpPr>
          <p:nvPr/>
        </p:nvSpPr>
        <p:spPr bwMode="auto">
          <a:xfrm>
            <a:off x="8056563" y="1412875"/>
            <a:ext cx="11112" cy="4763"/>
          </a:xfrm>
          <a:custGeom>
            <a:avLst/>
            <a:gdLst>
              <a:gd name="T0" fmla="*/ 0 w 34"/>
              <a:gd name="T1" fmla="*/ 348091037 h 16"/>
              <a:gd name="T2" fmla="*/ 640901 w 34"/>
              <a:gd name="T3" fmla="*/ 349863170 h 16"/>
              <a:gd name="T4" fmla="*/ 2029574 w 34"/>
              <a:gd name="T5" fmla="*/ 348179450 h 16"/>
              <a:gd name="T6" fmla="*/ 3524791 w 34"/>
              <a:gd name="T7" fmla="*/ 347647781 h 16"/>
              <a:gd name="T8" fmla="*/ 0 60000 65536"/>
              <a:gd name="T9" fmla="*/ 0 60000 65536"/>
              <a:gd name="T10" fmla="*/ 0 60000 65536"/>
              <a:gd name="T11" fmla="*/ 0 60000 65536"/>
              <a:gd name="T12" fmla="*/ 0 w 34"/>
              <a:gd name="T13" fmla="*/ 0 h 16"/>
              <a:gd name="T14" fmla="*/ 34 w 34"/>
              <a:gd name="T15" fmla="*/ 16 h 16"/>
            </a:gdLst>
            <a:ahLst/>
            <a:cxnLst>
              <a:cxn ang="T8">
                <a:pos x="T0" y="T1"/>
              </a:cxn>
              <a:cxn ang="T9">
                <a:pos x="T2" y="T3"/>
              </a:cxn>
              <a:cxn ang="T10">
                <a:pos x="T4" y="T5"/>
              </a:cxn>
              <a:cxn ang="T11">
                <a:pos x="T6" y="T7"/>
              </a:cxn>
            </a:cxnLst>
            <a:rect l="T12" t="T13" r="T14" b="T15"/>
            <a:pathLst>
              <a:path w="34" h="16" extrusionOk="0">
                <a:moveTo>
                  <a:pt x="0" y="5"/>
                </a:moveTo>
              </a:path>
            </a:pathLst>
          </a:custGeom>
          <a:noFill/>
          <a:ln w="19050" cap="rnd">
            <a:solidFill>
              <a:srgbClr val="1F497D"/>
            </a:solidFill>
            <a:round/>
            <a:headEnd/>
            <a:tailEnd/>
          </a:ln>
        </p:spPr>
        <p:txBody>
          <a:bodyPr/>
          <a:lstStyle/>
          <a:p>
            <a:endParaRPr lang="en-CA" smtClean="0">
              <a:solidFill>
                <a:srgbClr val="000000"/>
              </a:solidFill>
              <a:cs typeface="Arial" charset="0"/>
            </a:endParaRPr>
          </a:p>
        </p:txBody>
      </p:sp>
      <p:sp>
        <p:nvSpPr>
          <p:cNvPr id="46089" name="Ink 33"/>
          <p:cNvSpPr>
            <a:spLocks noRot="1" noChangeAspect="1" noEditPoints="1" noChangeArrowheads="1" noChangeShapeType="1" noTextEdit="1"/>
          </p:cNvSpPr>
          <p:nvPr/>
        </p:nvSpPr>
        <p:spPr bwMode="auto">
          <a:xfrm>
            <a:off x="8172450" y="1412875"/>
            <a:ext cx="12700" cy="6350"/>
          </a:xfrm>
          <a:custGeom>
            <a:avLst/>
            <a:gdLst>
              <a:gd name="T0" fmla="*/ 622300 w 36"/>
              <a:gd name="T1" fmla="*/ 545958374 h 17"/>
              <a:gd name="T2" fmla="*/ -871008 w 36"/>
              <a:gd name="T3" fmla="*/ 548888337 h 17"/>
              <a:gd name="T4" fmla="*/ 2737908 w 36"/>
              <a:gd name="T5" fmla="*/ 548051258 h 17"/>
              <a:gd name="T6" fmla="*/ 4355747 w 36"/>
              <a:gd name="T7" fmla="*/ 548051258 h 17"/>
              <a:gd name="T8" fmla="*/ 0 60000 65536"/>
              <a:gd name="T9" fmla="*/ 0 60000 65536"/>
              <a:gd name="T10" fmla="*/ 0 60000 65536"/>
              <a:gd name="T11" fmla="*/ 0 60000 65536"/>
              <a:gd name="T12" fmla="*/ 0 w 36"/>
              <a:gd name="T13" fmla="*/ 0 h 17"/>
              <a:gd name="T14" fmla="*/ 36 w 36"/>
              <a:gd name="T15" fmla="*/ 17 h 17"/>
            </a:gdLst>
            <a:ahLst/>
            <a:cxnLst>
              <a:cxn ang="T8">
                <a:pos x="T0" y="T1"/>
              </a:cxn>
              <a:cxn ang="T9">
                <a:pos x="T2" y="T3"/>
              </a:cxn>
              <a:cxn ang="T10">
                <a:pos x="T4" y="T5"/>
              </a:cxn>
              <a:cxn ang="T11">
                <a:pos x="T6" y="T7"/>
              </a:cxn>
            </a:cxnLst>
            <a:rect l="T12" t="T13" r="T14" b="T15"/>
            <a:pathLst>
              <a:path w="36" h="17" extrusionOk="0">
                <a:moveTo>
                  <a:pt x="5" y="0"/>
                </a:moveTo>
              </a:path>
            </a:pathLst>
          </a:custGeom>
          <a:noFill/>
          <a:ln w="19050" cap="rnd">
            <a:solidFill>
              <a:srgbClr val="1F497D"/>
            </a:solidFill>
            <a:round/>
            <a:headEnd/>
            <a:tailEnd/>
          </a:ln>
        </p:spPr>
        <p:txBody>
          <a:bodyPr/>
          <a:lstStyle/>
          <a:p>
            <a:endParaRPr lang="en-CA" smtClean="0">
              <a:solidFill>
                <a:srgbClr val="000000"/>
              </a:solidFill>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3DACE40E-B6DB-453B-9483-7624EF506165}" type="slidenum">
              <a:rPr lang="en-US"/>
              <a:pPr>
                <a:defRPr/>
              </a:pPr>
              <a:t>5</a:t>
            </a:fld>
            <a:endParaRPr lang="en-US"/>
          </a:p>
        </p:txBody>
      </p:sp>
      <p:sp>
        <p:nvSpPr>
          <p:cNvPr id="11285" name="Rectangle 2"/>
          <p:cNvSpPr>
            <a:spLocks noGrp="1" noChangeArrowheads="1"/>
          </p:cNvSpPr>
          <p:nvPr>
            <p:ph type="title"/>
          </p:nvPr>
        </p:nvSpPr>
        <p:spPr>
          <a:xfrm>
            <a:off x="539750" y="188913"/>
            <a:ext cx="8012113" cy="684212"/>
          </a:xfrm>
        </p:spPr>
        <p:txBody>
          <a:bodyPr/>
          <a:lstStyle/>
          <a:p>
            <a:pPr eaLnBrk="1" hangingPunct="1"/>
            <a:r>
              <a:rPr lang="en-US" smtClean="0"/>
              <a:t>Population Based SLS: Stochastic Beam Search</a:t>
            </a:r>
          </a:p>
        </p:txBody>
      </p:sp>
      <p:sp>
        <p:nvSpPr>
          <p:cNvPr id="11286" name="Rectangle 3"/>
          <p:cNvSpPr>
            <a:spLocks noGrp="1" noChangeArrowheads="1"/>
          </p:cNvSpPr>
          <p:nvPr>
            <p:ph type="body" idx="1"/>
          </p:nvPr>
        </p:nvSpPr>
        <p:spPr>
          <a:xfrm>
            <a:off x="0" y="1000108"/>
            <a:ext cx="8458200" cy="5111750"/>
          </a:xfrm>
        </p:spPr>
        <p:txBody>
          <a:bodyPr/>
          <a:lstStyle/>
          <a:p>
            <a:pPr eaLnBrk="1" hangingPunct="1">
              <a:buFontTx/>
              <a:buChar char="•"/>
            </a:pPr>
            <a:r>
              <a:rPr lang="en-US" b="1" dirty="0" smtClean="0"/>
              <a:t>Non Stochastic </a:t>
            </a:r>
            <a:r>
              <a:rPr lang="en-US" dirty="0" smtClean="0"/>
              <a:t>Beam Search may suffer from lack of diversity among the k individual </a:t>
            </a:r>
            <a:r>
              <a:rPr lang="en-US" sz="2400" dirty="0" smtClean="0"/>
              <a:t>(just a more expensive hill climbing)</a:t>
            </a:r>
          </a:p>
          <a:p>
            <a:pPr eaLnBrk="1" hangingPunct="1">
              <a:buFontTx/>
              <a:buChar char="•"/>
            </a:pPr>
            <a:r>
              <a:rPr lang="en-US" b="1" dirty="0" smtClean="0"/>
              <a:t>Stochastic</a:t>
            </a:r>
            <a:r>
              <a:rPr lang="en-US" dirty="0" smtClean="0"/>
              <a:t> version alleviates this problem:</a:t>
            </a:r>
          </a:p>
          <a:p>
            <a:pPr lvl="1" eaLnBrk="1" hangingPunct="1"/>
            <a:r>
              <a:rPr lang="en-US" dirty="0" smtClean="0"/>
              <a:t>Selects the k individuals at random</a:t>
            </a:r>
          </a:p>
          <a:p>
            <a:pPr lvl="1" eaLnBrk="1" hangingPunct="1"/>
            <a:r>
              <a:rPr lang="en-US" dirty="0" smtClean="0"/>
              <a:t>But probability of selection proportional to their value </a:t>
            </a:r>
            <a:r>
              <a:rPr lang="en-US" sz="2000" dirty="0" smtClean="0"/>
              <a:t>(according to scoring function)</a:t>
            </a:r>
            <a:endParaRPr lang="en-US" dirty="0" smtClean="0"/>
          </a:p>
          <a:p>
            <a:pPr eaLnBrk="1" hangingPunct="1">
              <a:buFontTx/>
              <a:buChar cha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7" name="Title 1"/>
          <p:cNvSpPr>
            <a:spLocks noGrp="1"/>
          </p:cNvSpPr>
          <p:nvPr>
            <p:ph type="title"/>
          </p:nvPr>
        </p:nvSpPr>
        <p:spPr>
          <a:xfrm>
            <a:off x="214313" y="214313"/>
            <a:ext cx="8534400" cy="685800"/>
          </a:xfrm>
        </p:spPr>
        <p:txBody>
          <a:bodyPr/>
          <a:lstStyle/>
          <a:p>
            <a:r>
              <a:rPr lang="en-US" smtClean="0"/>
              <a:t>Solve planning as CSP: pseudo code</a:t>
            </a:r>
          </a:p>
        </p:txBody>
      </p:sp>
      <p:sp>
        <p:nvSpPr>
          <p:cNvPr id="4" name="Footer Placeholder 3"/>
          <p:cNvSpPr>
            <a:spLocks noGrp="1"/>
          </p:cNvSpPr>
          <p:nvPr>
            <p:ph type="ftr" sz="quarter" idx="11"/>
          </p:nvPr>
        </p:nvSpPr>
        <p:spPr/>
        <p:txBody>
          <a:bodyPr/>
          <a:lstStyle/>
          <a:p>
            <a:pPr>
              <a:defRPr/>
            </a:pPr>
            <a:r>
              <a:rPr lang="en-US" smtClean="0"/>
              <a:t>CPSC 502, Lecture 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08D017E5-D613-4835-86B4-ADE8664E8F27}"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481DF119-26FE-439C-9B02-D304D58E76FD}" type="slidenum">
              <a:rPr lang="en-US"/>
              <a:pPr>
                <a:defRPr/>
              </a:pPr>
              <a:t>51</a:t>
            </a:fld>
            <a:endParaRPr lang="en-US"/>
          </a:p>
        </p:txBody>
      </p:sp>
      <p:sp>
        <p:nvSpPr>
          <p:cNvPr id="19461" name="Rectangle 2"/>
          <p:cNvSpPr>
            <a:spLocks noGrp="1" noChangeArrowheads="1"/>
          </p:cNvSpPr>
          <p:nvPr>
            <p:ph type="title"/>
          </p:nvPr>
        </p:nvSpPr>
        <p:spPr>
          <a:xfrm>
            <a:off x="0" y="285750"/>
            <a:ext cx="8358188" cy="685800"/>
          </a:xfrm>
        </p:spPr>
        <p:txBody>
          <a:bodyPr/>
          <a:lstStyle/>
          <a:p>
            <a:pPr eaLnBrk="1" hangingPunct="1"/>
            <a:r>
              <a:rPr lang="en-US" smtClean="0"/>
              <a:t>State of the art planner</a:t>
            </a:r>
          </a:p>
        </p:txBody>
      </p:sp>
      <p:sp>
        <p:nvSpPr>
          <p:cNvPr id="19462" name="Rectangle 23"/>
          <p:cNvSpPr>
            <a:spLocks noChangeArrowheads="1"/>
          </p:cNvSpPr>
          <p:nvPr/>
        </p:nvSpPr>
        <p:spPr bwMode="auto">
          <a:xfrm>
            <a:off x="250825" y="1484313"/>
            <a:ext cx="8532813" cy="1081087"/>
          </a:xfrm>
          <a:prstGeom prst="rect">
            <a:avLst/>
          </a:prstGeom>
          <a:noFill/>
          <a:ln w="9525">
            <a:noFill/>
            <a:miter lim="800000"/>
            <a:headEnd/>
            <a:tailEnd/>
          </a:ln>
        </p:spPr>
        <p:txBody>
          <a:bodyPr/>
          <a:lstStyle/>
          <a:p>
            <a:pPr>
              <a:spcBef>
                <a:spcPct val="20000"/>
              </a:spcBef>
            </a:pPr>
            <a:r>
              <a:rPr lang="en-US">
                <a:latin typeface="Arial Unicode MS" pitchFamily="34" charset="-128"/>
              </a:rPr>
              <a:t> </a:t>
            </a:r>
            <a:endParaRPr lang="en-US" sz="3200">
              <a:latin typeface="Arial Unicode MS" pitchFamily="34" charset="-128"/>
            </a:endParaRPr>
          </a:p>
          <a:p>
            <a:pPr>
              <a:spcBef>
                <a:spcPct val="20000"/>
              </a:spcBef>
            </a:pPr>
            <a:endParaRPr lang="en-US" sz="3600">
              <a:latin typeface="Arial Unicode MS" pitchFamily="34" charset="-128"/>
            </a:endParaRPr>
          </a:p>
        </p:txBody>
      </p:sp>
      <p:sp>
        <p:nvSpPr>
          <p:cNvPr id="19463" name="Rectangle 25"/>
          <p:cNvSpPr>
            <a:spLocks noChangeArrowheads="1"/>
          </p:cNvSpPr>
          <p:nvPr/>
        </p:nvSpPr>
        <p:spPr bwMode="auto">
          <a:xfrm>
            <a:off x="357188" y="1428750"/>
            <a:ext cx="8532812" cy="3656434"/>
          </a:xfrm>
          <a:prstGeom prst="rect">
            <a:avLst/>
          </a:prstGeom>
          <a:noFill/>
          <a:ln w="9525">
            <a:noFill/>
            <a:miter lim="800000"/>
            <a:headEnd/>
            <a:tailEnd/>
          </a:ln>
        </p:spPr>
        <p:txBody>
          <a:bodyPr/>
          <a:lstStyle/>
          <a:p>
            <a:pPr>
              <a:spcBef>
                <a:spcPct val="20000"/>
              </a:spcBef>
              <a:buFont typeface="Arial" pitchFamily="34" charset="0"/>
              <a:buChar char="•"/>
            </a:pPr>
            <a:r>
              <a:rPr lang="en-US" dirty="0" smtClean="0">
                <a:latin typeface="Arial Unicode MS" pitchFamily="34" charset="-128"/>
              </a:rPr>
              <a:t> A </a:t>
            </a:r>
            <a:r>
              <a:rPr lang="en-US" dirty="0">
                <a:latin typeface="Arial Unicode MS" pitchFamily="34" charset="-128"/>
              </a:rPr>
              <a:t>similar process is implemented (more efficiently) in the </a:t>
            </a:r>
            <a:r>
              <a:rPr lang="en-US" b="1" dirty="0" err="1">
                <a:solidFill>
                  <a:schemeClr val="accent2"/>
                </a:solidFill>
                <a:latin typeface="Arial Unicode MS" pitchFamily="34" charset="-128"/>
              </a:rPr>
              <a:t>Graphplan</a:t>
            </a:r>
            <a:r>
              <a:rPr lang="en-US" dirty="0">
                <a:latin typeface="Arial Unicode MS" pitchFamily="34" charset="-128"/>
              </a:rPr>
              <a:t> </a:t>
            </a:r>
            <a:r>
              <a:rPr lang="en-US" dirty="0" smtClean="0">
                <a:latin typeface="Arial Unicode MS" pitchFamily="34" charset="-128"/>
              </a:rPr>
              <a:t>planner</a:t>
            </a:r>
          </a:p>
          <a:p>
            <a:pPr>
              <a:spcBef>
                <a:spcPct val="20000"/>
              </a:spcBef>
              <a:buFont typeface="Arial" pitchFamily="34" charset="0"/>
              <a:buChar char="•"/>
            </a:pPr>
            <a:endParaRPr lang="en-US" dirty="0" smtClean="0">
              <a:latin typeface="Arial Unicode MS" pitchFamily="34" charset="-128"/>
            </a:endParaRPr>
          </a:p>
          <a:p>
            <a:pPr>
              <a:spcBef>
                <a:spcPct val="20000"/>
              </a:spcBef>
              <a:buFont typeface="Arial" pitchFamily="34" charset="0"/>
              <a:buChar char="•"/>
            </a:pPr>
            <a:r>
              <a:rPr lang="en-US" sz="3200" dirty="0" smtClean="0">
                <a:latin typeface="Arial Unicode MS" pitchFamily="34" charset="-128"/>
              </a:rPr>
              <a:t> </a:t>
            </a:r>
            <a:r>
              <a:rPr lang="en-US" dirty="0" smtClean="0">
                <a:latin typeface="Arial Unicode MS" pitchFamily="34" charset="-128"/>
              </a:rPr>
              <a:t>In general, </a:t>
            </a:r>
            <a:r>
              <a:rPr lang="en-CA" dirty="0" smtClean="0">
                <a:latin typeface="Arial Unicode MS" pitchFamily="34" charset="-128"/>
              </a:rPr>
              <a:t>Planning </a:t>
            </a:r>
            <a:r>
              <a:rPr lang="en-CA" dirty="0" smtClean="0">
                <a:latin typeface="Arial Unicode MS" pitchFamily="34" charset="-128"/>
              </a:rPr>
              <a:t>graphs are an efficient way to create a representation of a planning problem that can be used to </a:t>
            </a:r>
          </a:p>
          <a:p>
            <a:pPr lvl="1">
              <a:spcBef>
                <a:spcPct val="20000"/>
              </a:spcBef>
              <a:buFont typeface="Arial" pitchFamily="34" charset="0"/>
              <a:buChar char="•"/>
            </a:pPr>
            <a:r>
              <a:rPr lang="en-CA" dirty="0" smtClean="0">
                <a:latin typeface="Arial Unicode MS" pitchFamily="34" charset="-128"/>
              </a:rPr>
              <a:t> Achieve </a:t>
            </a:r>
            <a:r>
              <a:rPr lang="en-CA" dirty="0" smtClean="0">
                <a:latin typeface="Arial Unicode MS" pitchFamily="34" charset="-128"/>
              </a:rPr>
              <a:t>better heuristic estimates</a:t>
            </a:r>
          </a:p>
          <a:p>
            <a:pPr lvl="1">
              <a:spcBef>
                <a:spcPct val="20000"/>
              </a:spcBef>
              <a:buFont typeface="Arial" pitchFamily="34" charset="0"/>
              <a:buChar char="•"/>
            </a:pPr>
            <a:r>
              <a:rPr lang="en-CA" smtClean="0">
                <a:latin typeface="Arial Unicode MS" pitchFamily="34" charset="-128"/>
              </a:rPr>
              <a:t> Directly </a:t>
            </a:r>
            <a:r>
              <a:rPr lang="en-CA" dirty="0" smtClean="0">
                <a:latin typeface="Arial Unicode MS" pitchFamily="34" charset="-128"/>
              </a:rPr>
              <a:t>construct plans </a:t>
            </a:r>
          </a:p>
          <a:p>
            <a:pPr>
              <a:spcBef>
                <a:spcPct val="20000"/>
              </a:spcBef>
              <a:buFont typeface="Arial" pitchFamily="34" charset="0"/>
              <a:buChar char="•"/>
            </a:pPr>
            <a:endParaRPr lang="en-US" sz="3200" dirty="0">
              <a:latin typeface="Arial Unicode MS" pitchFamily="34" charset="-128"/>
            </a:endParaRPr>
          </a:p>
          <a:p>
            <a:pPr>
              <a:spcBef>
                <a:spcPct val="20000"/>
              </a:spcBef>
            </a:pPr>
            <a:endParaRPr lang="en-US" sz="3600" dirty="0">
              <a:latin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State of the art</a:t>
            </a:r>
          </a:p>
        </p:txBody>
      </p:sp>
      <p:sp>
        <p:nvSpPr>
          <p:cNvPr id="34819" name="Content Placeholder 2"/>
          <p:cNvSpPr>
            <a:spLocks noGrp="1"/>
          </p:cNvSpPr>
          <p:nvPr>
            <p:ph idx="1"/>
          </p:nvPr>
        </p:nvSpPr>
        <p:spPr>
          <a:xfrm>
            <a:off x="228600" y="1600200"/>
            <a:ext cx="8915400" cy="4525963"/>
          </a:xfrm>
        </p:spPr>
        <p:txBody>
          <a:bodyPr/>
          <a:lstStyle/>
          <a:p>
            <a:r>
              <a:rPr lang="en-US" smtClean="0"/>
              <a:t>Annual planning competitions</a:t>
            </a:r>
          </a:p>
          <a:p>
            <a:r>
              <a:rPr lang="en-US" smtClean="0"/>
              <a:t>Best technique has varied over time</a:t>
            </a:r>
          </a:p>
          <a:p>
            <a:r>
              <a:rPr lang="en-US" smtClean="0"/>
              <a:t>Currently: mostly forward state-space</a:t>
            </a:r>
          </a:p>
          <a:p>
            <a:r>
              <a:rPr lang="en-US" smtClean="0"/>
              <a:t>Largely due to good heuristics (relaxed prob.)</a:t>
            </a:r>
          </a:p>
          <a:p>
            <a:pPr lvl="1"/>
            <a:r>
              <a:rPr lang="en-US" smtClean="0"/>
              <a:t>Heuristics for atomic (state search) problem </a:t>
            </a:r>
            <a:br>
              <a:rPr lang="en-US" smtClean="0"/>
            </a:br>
            <a:r>
              <a:rPr lang="en-US" smtClean="0"/>
              <a:t>Can only come from </a:t>
            </a:r>
            <a:r>
              <a:rPr lang="en-US" i="1" smtClean="0"/>
              <a:t>outside </a:t>
            </a:r>
            <a:r>
              <a:rPr lang="en-US" smtClean="0"/>
              <a:t>analysis of domain</a:t>
            </a:r>
          </a:p>
          <a:p>
            <a:pPr lvl="1"/>
            <a:r>
              <a:rPr lang="en-US" smtClean="0"/>
              <a:t>Heuristics for factored (planning) problem</a:t>
            </a:r>
            <a:br>
              <a:rPr lang="en-US" smtClean="0"/>
            </a:br>
            <a:r>
              <a:rPr lang="en-US" smtClean="0"/>
              <a:t>Can be </a:t>
            </a:r>
            <a:r>
              <a:rPr lang="en-US" i="1" smtClean="0"/>
              <a:t>domain-independent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53</a:t>
            </a:fld>
            <a:endParaRPr lang="en-US"/>
          </a:p>
        </p:txBody>
      </p:sp>
      <p:sp>
        <p:nvSpPr>
          <p:cNvPr id="18439" name="Rectangle 2"/>
          <p:cNvSpPr>
            <a:spLocks noGrp="1" noChangeArrowheads="1"/>
          </p:cNvSpPr>
          <p:nvPr>
            <p:ph type="title"/>
          </p:nvPr>
        </p:nvSpPr>
        <p:spPr>
          <a:xfrm>
            <a:off x="251520" y="2276872"/>
            <a:ext cx="8496944" cy="2664296"/>
          </a:xfrm>
        </p:spPr>
        <p:txBody>
          <a:bodyPr/>
          <a:lstStyle/>
          <a:p>
            <a:pPr algn="l" eaLnBrk="1" hangingPunct="1"/>
            <a:r>
              <a:rPr lang="en-US" sz="3200" dirty="0" smtClean="0">
                <a:solidFill>
                  <a:schemeClr val="tx2"/>
                </a:solidFill>
              </a:rPr>
              <a:t>Do exercise </a:t>
            </a:r>
            <a:r>
              <a:rPr lang="en-US" sz="3200" dirty="0" smtClean="0">
                <a:solidFill>
                  <a:schemeClr val="tx2"/>
                </a:solidFill>
              </a:rPr>
              <a:t>8.A, B, C </a:t>
            </a:r>
            <a:r>
              <a:rPr lang="en-US" sz="2800" dirty="0" smtClean="0">
                <a:solidFill>
                  <a:schemeClr val="accent6"/>
                </a:solidFill>
                <a:hlinkClick r:id="rId4"/>
              </a:rPr>
              <a:t>http://www.aispace.org/exercises.shtml</a:t>
            </a:r>
            <a:r>
              <a:rPr lang="en-US" sz="3200" dirty="0" smtClean="0">
                <a:solidFill>
                  <a:schemeClr val="accent6"/>
                </a:solidFill>
              </a:rPr>
              <a:t/>
            </a:r>
            <a:br>
              <a:rPr lang="en-US" sz="3200" dirty="0" smtClean="0">
                <a:solidFill>
                  <a:schemeClr val="accent6"/>
                </a:solidFill>
              </a:rPr>
            </a:br>
            <a:r>
              <a:rPr lang="en-US" sz="3200" b="0" dirty="0" smtClean="0">
                <a:solidFill>
                  <a:schemeClr val="accent6"/>
                </a:solidFill>
              </a:rPr>
              <a:t>Please, look at solutions only after you have tried hard to solve them!</a:t>
            </a:r>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18440" name="Rectangle 3"/>
          <p:cNvSpPr>
            <a:spLocks noChangeArrowheads="1"/>
          </p:cNvSpPr>
          <p:nvPr/>
        </p:nvSpPr>
        <p:spPr bwMode="auto">
          <a:xfrm>
            <a:off x="0" y="4725144"/>
            <a:ext cx="9144000" cy="1008112"/>
          </a:xfrm>
          <a:prstGeom prst="rect">
            <a:avLst/>
          </a:prstGeom>
          <a:solidFill>
            <a:schemeClr val="bg1"/>
          </a:solidFill>
          <a:ln w="9525">
            <a:noFill/>
            <a:miter lim="800000"/>
            <a:headEnd/>
            <a:tailEnd/>
          </a:ln>
        </p:spPr>
        <p:txBody>
          <a:bodyPr/>
          <a:lstStyle/>
          <a:p>
            <a:pPr marL="342900" indent="-342900">
              <a:spcBef>
                <a:spcPct val="20000"/>
              </a:spcBef>
            </a:pPr>
            <a:endParaRPr lang="en-US" b="1" dirty="0">
              <a:latin typeface="Arial Unicode MS" pitchFamily="34" charset="-128"/>
            </a:endParaRPr>
          </a:p>
        </p:txBody>
      </p:sp>
      <p:sp>
        <p:nvSpPr>
          <p:cNvPr id="7" name="Rectangle 2"/>
          <p:cNvSpPr txBox="1">
            <a:spLocks noChangeArrowheads="1"/>
          </p:cNvSpPr>
          <p:nvPr/>
        </p:nvSpPr>
        <p:spPr bwMode="auto">
          <a:xfrm>
            <a:off x="0" y="1268760"/>
            <a:ext cx="9144000" cy="685800"/>
          </a:xfrm>
          <a:prstGeom prst="rect">
            <a:avLst/>
          </a:prstGeom>
          <a:noFill/>
          <a:ln w="9525">
            <a:noFill/>
            <a:miter lim="800000"/>
            <a:headEnd/>
            <a:tailEnd/>
          </a:ln>
          <a:effectLst/>
        </p:spPr>
        <p:txBody>
          <a:bodyPr anchor="ctr"/>
          <a:lstStyle/>
          <a:p>
            <a:pPr>
              <a:defRPr/>
            </a:pPr>
            <a:r>
              <a:rPr lang="en-US" sz="3200" b="1" kern="0" dirty="0" smtClean="0">
                <a:latin typeface="+mj-lt"/>
                <a:ea typeface="+mj-ea"/>
                <a:cs typeface="+mj-cs"/>
              </a:rPr>
              <a:t>Read </a:t>
            </a:r>
            <a:r>
              <a:rPr lang="en-US" sz="3200" b="1" kern="0" dirty="0" err="1">
                <a:solidFill>
                  <a:schemeClr val="accent6"/>
                </a:solidFill>
                <a:latin typeface="+mj-lt"/>
                <a:ea typeface="+mj-ea"/>
                <a:cs typeface="+mj-cs"/>
              </a:rPr>
              <a:t>Chp</a:t>
            </a:r>
            <a:r>
              <a:rPr lang="en-US" sz="3200" b="1" kern="0" dirty="0">
                <a:solidFill>
                  <a:schemeClr val="accent6"/>
                </a:solidFill>
                <a:latin typeface="+mj-lt"/>
                <a:ea typeface="+mj-ea"/>
                <a:cs typeface="+mj-cs"/>
              </a:rPr>
              <a:t> </a:t>
            </a:r>
            <a:r>
              <a:rPr lang="en-US" sz="3200" b="1" kern="0" dirty="0" smtClean="0">
                <a:solidFill>
                  <a:schemeClr val="accent6"/>
                </a:solidFill>
                <a:latin typeface="+mj-lt"/>
                <a:ea typeface="+mj-ea"/>
                <a:cs typeface="+mj-cs"/>
              </a:rPr>
              <a:t>5 </a:t>
            </a:r>
            <a:r>
              <a:rPr lang="en-US" sz="3200" b="1" kern="0" dirty="0" smtClean="0">
                <a:solidFill>
                  <a:schemeClr val="accent6"/>
                </a:solidFill>
                <a:latin typeface="+mj-lt"/>
                <a:ea typeface="+mj-ea"/>
                <a:cs typeface="+mj-cs"/>
              </a:rPr>
              <a:t>of textbook </a:t>
            </a:r>
            <a:r>
              <a:rPr lang="en-US" sz="3200" b="1" kern="0" dirty="0" smtClean="0">
                <a:solidFill>
                  <a:schemeClr val="accent6"/>
                </a:solidFill>
                <a:latin typeface="+mj-lt"/>
                <a:ea typeface="+mj-ea"/>
                <a:cs typeface="+mj-cs"/>
              </a:rPr>
              <a:t>(Logics) up to 5.3.3 included</a:t>
            </a:r>
            <a:endParaRPr lang="en-US" sz="3200" b="1" kern="0" dirty="0">
              <a:solidFill>
                <a:schemeClr val="accent6"/>
              </a:solidFill>
              <a:latin typeface="+mj-lt"/>
              <a:ea typeface="+mj-ea"/>
              <a:cs typeface="+mj-cs"/>
            </a:endParaRPr>
          </a:p>
        </p:txBody>
      </p:sp>
      <p:sp>
        <p:nvSpPr>
          <p:cNvPr id="8" name="Rectangle 2"/>
          <p:cNvSpPr txBox="1">
            <a:spLocks noChangeArrowheads="1"/>
          </p:cNvSpPr>
          <p:nvPr/>
        </p:nvSpPr>
        <p:spPr bwMode="auto">
          <a:xfrm>
            <a:off x="1691680" y="332656"/>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next Tue</a:t>
            </a:r>
            <a:endParaRPr lang="en-US" sz="3600" b="1" kern="0" dirty="0">
              <a:solidFill>
                <a:schemeClr val="accent2"/>
              </a:solidFill>
              <a:latin typeface="+mj-lt"/>
              <a:ea typeface="+mj-ea"/>
              <a:cs typeface="+mj-cs"/>
            </a:endParaRPr>
          </a:p>
        </p:txBody>
      </p:sp>
      <p:sp>
        <p:nvSpPr>
          <p:cNvPr id="9" name="Rectangle 2"/>
          <p:cNvSpPr txBox="1">
            <a:spLocks noChangeArrowheads="1"/>
          </p:cNvSpPr>
          <p:nvPr/>
        </p:nvSpPr>
        <p:spPr bwMode="auto">
          <a:xfrm>
            <a:off x="0" y="4437112"/>
            <a:ext cx="9144000" cy="685800"/>
          </a:xfrm>
          <a:prstGeom prst="rect">
            <a:avLst/>
          </a:prstGeom>
          <a:noFill/>
          <a:ln w="9525">
            <a:noFill/>
            <a:miter lim="800000"/>
            <a:headEnd/>
            <a:tailEnd/>
          </a:ln>
          <a:effectLst/>
        </p:spPr>
        <p:txBody>
          <a:bodyPr anchor="ctr"/>
          <a:lstStyle/>
          <a:p>
            <a:pPr>
              <a:defRPr/>
            </a:pPr>
            <a:r>
              <a:rPr lang="en-US" sz="3200" b="1" kern="0" dirty="0" smtClean="0">
                <a:latin typeface="+mj-lt"/>
                <a:ea typeface="+mj-ea"/>
                <a:cs typeface="+mj-cs"/>
              </a:rPr>
              <a:t>Start working on assignment-1 !</a:t>
            </a:r>
            <a:endParaRPr lang="en-US" sz="3200" b="1" kern="0" dirty="0">
              <a:solidFill>
                <a:schemeClr val="accent6"/>
              </a:solidFill>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Expressiveness of the language</a:t>
            </a:r>
          </a:p>
        </p:txBody>
      </p:sp>
      <p:sp>
        <p:nvSpPr>
          <p:cNvPr id="24579" name="Content Placeholder 2"/>
          <p:cNvSpPr>
            <a:spLocks noGrp="1"/>
          </p:cNvSpPr>
          <p:nvPr>
            <p:ph idx="1"/>
          </p:nvPr>
        </p:nvSpPr>
        <p:spPr/>
        <p:txBody>
          <a:bodyPr/>
          <a:lstStyle/>
          <a:p>
            <a:endParaRPr lang="en-US" smtClean="0"/>
          </a:p>
        </p:txBody>
      </p:sp>
      <p:pic>
        <p:nvPicPr>
          <p:cNvPr id="24580" name="Picture 3"/>
          <p:cNvPicPr>
            <a:picLocks noChangeAspect="1"/>
          </p:cNvPicPr>
          <p:nvPr/>
        </p:nvPicPr>
        <p:blipFill>
          <a:blip r:embed="rId3" cstate="print"/>
          <a:srcRect/>
          <a:stretch>
            <a:fillRect/>
          </a:stretch>
        </p:blipFill>
        <p:spPr bwMode="auto">
          <a:xfrm>
            <a:off x="76200" y="1524000"/>
            <a:ext cx="8915400" cy="458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71538" y="285728"/>
            <a:ext cx="8534400" cy="685800"/>
          </a:xfrm>
        </p:spPr>
        <p:txBody>
          <a:bodyPr/>
          <a:lstStyle/>
          <a:p>
            <a:pPr eaLnBrk="1" hangingPunct="1"/>
            <a:r>
              <a:rPr lang="en-US" dirty="0" smtClean="0"/>
              <a:t>STRIPS to CSP applet</a:t>
            </a:r>
          </a:p>
        </p:txBody>
      </p:sp>
      <p:sp>
        <p:nvSpPr>
          <p:cNvPr id="4" name="Footer Placeholder 3"/>
          <p:cNvSpPr>
            <a:spLocks noGrp="1"/>
          </p:cNvSpPr>
          <p:nvPr>
            <p:ph type="ftr" sz="quarter" idx="11"/>
          </p:nvPr>
        </p:nvSpPr>
        <p:spPr/>
        <p:txBody>
          <a:bodyPr/>
          <a:lstStyle/>
          <a:p>
            <a:pPr>
              <a:defRPr/>
            </a:pPr>
            <a:r>
              <a:rPr lang="en-US" smtClean="0"/>
              <a:t>CPSC 502, Lecture 5</a:t>
            </a:r>
            <a:endParaRPr lang="en-US"/>
          </a:p>
        </p:txBody>
      </p:sp>
      <p:sp>
        <p:nvSpPr>
          <p:cNvPr id="5" name="Slide Number Placeholder 4"/>
          <p:cNvSpPr>
            <a:spLocks noGrp="1"/>
          </p:cNvSpPr>
          <p:nvPr>
            <p:ph type="sldNum" sz="quarter" idx="12"/>
          </p:nvPr>
        </p:nvSpPr>
        <p:spPr/>
        <p:txBody>
          <a:bodyPr/>
          <a:lstStyle/>
          <a:p>
            <a:pPr>
              <a:defRPr/>
            </a:pPr>
            <a:r>
              <a:rPr lang="en-US"/>
              <a:t>Slide </a:t>
            </a:r>
            <a:fld id="{C2F8B614-3006-4A3C-994F-FCFB84788412}" type="slidenum">
              <a:rPr lang="en-US"/>
              <a:pPr>
                <a:defRPr/>
              </a:pPr>
              <a:t>55</a:t>
            </a:fld>
            <a:endParaRPr lang="en-US"/>
          </a:p>
        </p:txBody>
      </p:sp>
      <p:pic>
        <p:nvPicPr>
          <p:cNvPr id="27653" name="Picture 4"/>
          <p:cNvPicPr>
            <a:picLocks noChangeAspect="1" noChangeArrowheads="1"/>
          </p:cNvPicPr>
          <p:nvPr/>
        </p:nvPicPr>
        <p:blipFill>
          <a:blip r:embed="rId3" cstate="print"/>
          <a:srcRect/>
          <a:stretch>
            <a:fillRect/>
          </a:stretch>
        </p:blipFill>
        <p:spPr bwMode="auto">
          <a:xfrm>
            <a:off x="0" y="0"/>
            <a:ext cx="2422525" cy="893763"/>
          </a:xfrm>
          <a:prstGeom prst="rect">
            <a:avLst/>
          </a:prstGeom>
          <a:noFill/>
          <a:ln w="9525">
            <a:noFill/>
            <a:miter lim="800000"/>
            <a:headEnd/>
            <a:tailEnd/>
          </a:ln>
        </p:spPr>
      </p:pic>
      <p:sp>
        <p:nvSpPr>
          <p:cNvPr id="8" name="Rectangle 3"/>
          <p:cNvSpPr>
            <a:spLocks noChangeArrowheads="1"/>
          </p:cNvSpPr>
          <p:nvPr/>
        </p:nvSpPr>
        <p:spPr bwMode="auto">
          <a:xfrm>
            <a:off x="250825" y="1071563"/>
            <a:ext cx="8893175" cy="792162"/>
          </a:xfrm>
          <a:prstGeom prst="rect">
            <a:avLst/>
          </a:prstGeom>
          <a:noFill/>
          <a:ln w="9525">
            <a:noFill/>
            <a:miter lim="800000"/>
            <a:headEnd/>
            <a:tailEnd/>
          </a:ln>
          <a:effectLst/>
        </p:spPr>
        <p:txBody>
          <a:bodyPr/>
          <a:lstStyle/>
          <a:p>
            <a:pPr>
              <a:spcBef>
                <a:spcPct val="20000"/>
              </a:spcBef>
              <a:defRPr/>
            </a:pPr>
            <a:r>
              <a:rPr lang="en-US" sz="3200" dirty="0" smtClean="0">
                <a:latin typeface="Arial Unicode MS" pitchFamily="34" charset="-128"/>
              </a:rPr>
              <a:t>Allows </a:t>
            </a:r>
            <a:r>
              <a:rPr lang="en-US" sz="3200" dirty="0">
                <a:latin typeface="Arial Unicode MS" pitchFamily="34" charset="-128"/>
              </a:rPr>
              <a:t>you:</a:t>
            </a:r>
          </a:p>
          <a:p>
            <a:pPr>
              <a:spcBef>
                <a:spcPct val="20000"/>
              </a:spcBef>
              <a:buFont typeface="Arial" pitchFamily="34" charset="0"/>
              <a:buChar char="•"/>
              <a:defRPr/>
            </a:pPr>
            <a:r>
              <a:rPr lang="en-US" sz="3200" dirty="0">
                <a:latin typeface="Arial Unicode MS" pitchFamily="34" charset="-128"/>
              </a:rPr>
              <a:t> to specify a planning problem in STRIPS</a:t>
            </a:r>
          </a:p>
          <a:p>
            <a:pPr>
              <a:spcBef>
                <a:spcPct val="20000"/>
              </a:spcBef>
              <a:buFont typeface="Arial" pitchFamily="34" charset="0"/>
              <a:buChar char="•"/>
              <a:defRPr/>
            </a:pPr>
            <a:r>
              <a:rPr lang="en-US" sz="3200" dirty="0">
                <a:latin typeface="Arial Unicode MS" pitchFamily="34" charset="-128"/>
              </a:rPr>
              <a:t> to map it into a CSP for a given horizon</a:t>
            </a:r>
          </a:p>
          <a:p>
            <a:pPr>
              <a:spcBef>
                <a:spcPct val="20000"/>
              </a:spcBef>
              <a:buFont typeface="Arial" pitchFamily="34" charset="0"/>
              <a:buChar char="•"/>
              <a:defRPr/>
            </a:pPr>
            <a:r>
              <a:rPr lang="en-US" sz="3200" dirty="0">
                <a:latin typeface="Arial Unicode MS" pitchFamily="34" charset="-128"/>
              </a:rPr>
              <a:t> the CSP translation is automatically loaded into the CSP applet where it can be solved</a:t>
            </a:r>
          </a:p>
          <a:p>
            <a:pPr>
              <a:spcBef>
                <a:spcPct val="20000"/>
              </a:spcBef>
              <a:defRPr/>
            </a:pPr>
            <a:endParaRPr lang="en-US" sz="3200" i="1" dirty="0">
              <a:solidFill>
                <a:schemeClr val="accent6"/>
              </a:solidFill>
              <a:latin typeface="Arial Unicode MS" pitchFamily="34" charset="-128"/>
            </a:endParaRPr>
          </a:p>
          <a:p>
            <a:pPr>
              <a:spcBef>
                <a:spcPct val="20000"/>
              </a:spcBef>
              <a:defRPr/>
            </a:pPr>
            <a:r>
              <a:rPr lang="en-US" sz="3200" i="1" dirty="0">
                <a:solidFill>
                  <a:schemeClr val="accent6"/>
                </a:solidFill>
                <a:latin typeface="Arial Unicode MS" pitchFamily="34" charset="-128"/>
              </a:rPr>
              <a:t>Practice exercise using STRIPS to CSP will be </a:t>
            </a:r>
            <a:r>
              <a:rPr lang="en-US" sz="3200" i="1" dirty="0" smtClean="0">
                <a:solidFill>
                  <a:schemeClr val="accent6"/>
                </a:solidFill>
                <a:latin typeface="Arial Unicode MS" pitchFamily="34" charset="-128"/>
              </a:rPr>
              <a:t>posted next week (maybe a couple </a:t>
            </a:r>
            <a:r>
              <a:rPr lang="en-US" sz="3200" i="1" dirty="0" smtClean="0">
                <a:solidFill>
                  <a:schemeClr val="accent6"/>
                </a:solidFill>
                <a:latin typeface="Arial Unicode MS" pitchFamily="34" charset="-128"/>
                <a:sym typeface="Wingdings" pitchFamily="2" charset="2"/>
              </a:rPr>
              <a:t>)</a:t>
            </a:r>
            <a:endParaRPr lang="en-US" sz="3200" i="1" dirty="0">
              <a:solidFill>
                <a:schemeClr val="accent6"/>
              </a:solidFill>
              <a:latin typeface="Arial Unicode MS" pitchFamily="34" charset="-128"/>
            </a:endParaRPr>
          </a:p>
          <a:p>
            <a:pPr>
              <a:spcBef>
                <a:spcPct val="20000"/>
              </a:spcBef>
              <a:defRPr/>
            </a:pPr>
            <a:endParaRPr lang="en-US" sz="3600" dirty="0">
              <a:latin typeface="Arial Unicode MS"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56</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590BED13-369B-4EC4-BE15-4ABADBD9ADC8}" type="slidenum">
              <a:rPr lang="en-US"/>
              <a:pPr>
                <a:defRPr/>
              </a:pPr>
              <a:t>6</a:t>
            </a:fld>
            <a:endParaRPr lang="en-US"/>
          </a:p>
        </p:txBody>
      </p:sp>
      <p:sp>
        <p:nvSpPr>
          <p:cNvPr id="26628" name="Rectangle 2"/>
          <p:cNvSpPr>
            <a:spLocks noGrp="1" noChangeArrowheads="1"/>
          </p:cNvSpPr>
          <p:nvPr>
            <p:ph type="title"/>
          </p:nvPr>
        </p:nvSpPr>
        <p:spPr/>
        <p:txBody>
          <a:bodyPr/>
          <a:lstStyle/>
          <a:p>
            <a:pPr eaLnBrk="1" hangingPunct="1"/>
            <a:r>
              <a:rPr lang="en-US" smtClean="0"/>
              <a:t>Stochastic Beam Search: Advantages</a:t>
            </a:r>
          </a:p>
        </p:txBody>
      </p:sp>
      <p:sp>
        <p:nvSpPr>
          <p:cNvPr id="26629" name="Rectangle 3"/>
          <p:cNvSpPr>
            <a:spLocks noGrp="1" noChangeArrowheads="1"/>
          </p:cNvSpPr>
          <p:nvPr>
            <p:ph type="body" idx="1"/>
          </p:nvPr>
        </p:nvSpPr>
        <p:spPr>
          <a:xfrm>
            <a:off x="0" y="1285875"/>
            <a:ext cx="9358313" cy="4495800"/>
          </a:xfrm>
        </p:spPr>
        <p:txBody>
          <a:bodyPr/>
          <a:lstStyle/>
          <a:p>
            <a:pPr lvl="1" eaLnBrk="1" hangingPunct="1"/>
            <a:r>
              <a:rPr lang="en-US" sz="2800" smtClean="0"/>
              <a:t>It </a:t>
            </a:r>
            <a:r>
              <a:rPr lang="en-US" sz="2800" b="1" smtClean="0"/>
              <a:t>maintains diversity</a:t>
            </a:r>
            <a:r>
              <a:rPr lang="en-US" sz="2800" smtClean="0"/>
              <a:t> in the population.</a:t>
            </a:r>
          </a:p>
          <a:p>
            <a:pPr lvl="1" eaLnBrk="1" hangingPunct="1"/>
            <a:r>
              <a:rPr lang="en-US" sz="2800" b="1" smtClean="0"/>
              <a:t>Biological metaphor </a:t>
            </a:r>
            <a:r>
              <a:rPr lang="en-US" sz="2800" smtClean="0"/>
              <a:t>(asexual reproduction): </a:t>
            </a:r>
          </a:p>
          <a:p>
            <a:pPr lvl="2" eaLnBrk="1" hangingPunct="1"/>
            <a:r>
              <a:rPr lang="en-US" sz="2400" smtClean="0"/>
              <a:t>each individual generates  “</a:t>
            </a:r>
            <a:r>
              <a:rPr lang="en-US" sz="2400" smtClean="0">
                <a:solidFill>
                  <a:schemeClr val="accent2"/>
                </a:solidFill>
              </a:rPr>
              <a:t>mutated</a:t>
            </a:r>
            <a:r>
              <a:rPr lang="en-US" sz="2400" smtClean="0"/>
              <a:t>” copies of itself (its neighbors)</a:t>
            </a:r>
          </a:p>
          <a:p>
            <a:pPr lvl="2" eaLnBrk="1" hangingPunct="1"/>
            <a:r>
              <a:rPr lang="en-US" sz="2400" smtClean="0"/>
              <a:t>The scoring function value reflects </a:t>
            </a:r>
            <a:r>
              <a:rPr lang="en-US" sz="2400" smtClean="0">
                <a:solidFill>
                  <a:schemeClr val="accent2"/>
                </a:solidFill>
              </a:rPr>
              <a:t>the fitness </a:t>
            </a:r>
            <a:r>
              <a:rPr lang="en-US" sz="2400" smtClean="0"/>
              <a:t>of the individual</a:t>
            </a:r>
          </a:p>
          <a:p>
            <a:pPr lvl="2" eaLnBrk="1" hangingPunct="1"/>
            <a:r>
              <a:rPr lang="en-US" sz="2400" smtClean="0"/>
              <a:t>the higher the fitness the more likely the individual will survive (i.e., the neighbor will be in the next generation)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5</a:t>
            </a:r>
            <a:endParaRPr lang="en-US"/>
          </a:p>
        </p:txBody>
      </p:sp>
      <p:sp>
        <p:nvSpPr>
          <p:cNvPr id="6" name="Slide Number Placeholder 5"/>
          <p:cNvSpPr>
            <a:spLocks noGrp="1"/>
          </p:cNvSpPr>
          <p:nvPr>
            <p:ph type="sldNum" sz="quarter" idx="12"/>
          </p:nvPr>
        </p:nvSpPr>
        <p:spPr/>
        <p:txBody>
          <a:bodyPr/>
          <a:lstStyle/>
          <a:p>
            <a:pPr>
              <a:defRPr/>
            </a:pPr>
            <a:r>
              <a:rPr lang="en-US"/>
              <a:t>Slide </a:t>
            </a:r>
            <a:fld id="{B23F1AF7-A888-4A88-8057-795914B5F2EE}" type="slidenum">
              <a:rPr lang="en-US"/>
              <a:pPr>
                <a:defRPr/>
              </a:pPr>
              <a:t>7</a:t>
            </a:fld>
            <a:endParaRPr lang="en-US"/>
          </a:p>
        </p:txBody>
      </p:sp>
      <p:sp>
        <p:nvSpPr>
          <p:cNvPr id="12295" name="Rectangle 2"/>
          <p:cNvSpPr>
            <a:spLocks noGrp="1" noChangeArrowheads="1"/>
          </p:cNvSpPr>
          <p:nvPr>
            <p:ph type="title"/>
          </p:nvPr>
        </p:nvSpPr>
        <p:spPr>
          <a:xfrm>
            <a:off x="-266700" y="101600"/>
            <a:ext cx="9467850" cy="685800"/>
          </a:xfrm>
        </p:spPr>
        <p:txBody>
          <a:bodyPr/>
          <a:lstStyle/>
          <a:p>
            <a:pPr eaLnBrk="1" hangingPunct="1"/>
            <a:r>
              <a:rPr lang="en-US" smtClean="0"/>
              <a:t>Population Based SLS: Genetic Algorithms</a:t>
            </a:r>
          </a:p>
        </p:txBody>
      </p:sp>
      <p:sp>
        <p:nvSpPr>
          <p:cNvPr id="548867" name="Rectangle 3"/>
          <p:cNvSpPr>
            <a:spLocks noGrp="1" noChangeArrowheads="1"/>
          </p:cNvSpPr>
          <p:nvPr>
            <p:ph type="body" idx="1"/>
          </p:nvPr>
        </p:nvSpPr>
        <p:spPr>
          <a:xfrm>
            <a:off x="323850" y="836613"/>
            <a:ext cx="8820150" cy="5521325"/>
          </a:xfrm>
        </p:spPr>
        <p:txBody>
          <a:bodyPr/>
          <a:lstStyle/>
          <a:p>
            <a:pPr eaLnBrk="1" hangingPunct="1">
              <a:lnSpc>
                <a:spcPct val="80000"/>
              </a:lnSpc>
              <a:spcBef>
                <a:spcPts val="300"/>
              </a:spcBef>
              <a:buFontTx/>
              <a:buChar char="•"/>
            </a:pPr>
            <a:r>
              <a:rPr lang="en-US" smtClean="0"/>
              <a:t>Start with </a:t>
            </a:r>
            <a:r>
              <a:rPr lang="en-US" i="1" smtClean="0"/>
              <a:t>k</a:t>
            </a:r>
            <a:r>
              <a:rPr lang="en-US" smtClean="0"/>
              <a:t> randomly generated individuals (</a:t>
            </a:r>
            <a:r>
              <a:rPr lang="en-US" smtClean="0">
                <a:solidFill>
                  <a:schemeClr val="accent2"/>
                </a:solidFill>
              </a:rPr>
              <a:t>population</a:t>
            </a:r>
            <a:r>
              <a:rPr lang="en-US" smtClean="0"/>
              <a:t>)</a:t>
            </a:r>
            <a:endParaRPr lang="en-US" sz="2400" smtClean="0"/>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An individual is represented as a string over a finite alphabet (often a string of 0s and 1s)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 successor is generated by combining two parent individuals </a:t>
            </a:r>
            <a:r>
              <a:rPr lang="en-US" sz="2400" smtClean="0"/>
              <a:t>(loosely analogous to how DNA is spliced in sexual reproduction)</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Evaluation/Scoring function (</a:t>
            </a:r>
            <a:r>
              <a:rPr lang="en-US" smtClean="0">
                <a:solidFill>
                  <a:schemeClr val="accent2"/>
                </a:solidFill>
              </a:rPr>
              <a:t>fitness function</a:t>
            </a:r>
            <a:r>
              <a:rPr lang="en-US" smtClean="0"/>
              <a:t>). Higher values for better individuals.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Produce the next generation of individuals by </a:t>
            </a:r>
            <a:r>
              <a:rPr lang="en-US" smtClean="0">
                <a:solidFill>
                  <a:schemeClr val="accent2"/>
                </a:solidFill>
              </a:rPr>
              <a:t>selection</a:t>
            </a:r>
            <a:r>
              <a:rPr lang="en-US" smtClean="0"/>
              <a:t>, </a:t>
            </a:r>
            <a:r>
              <a:rPr lang="en-US" smtClean="0">
                <a:solidFill>
                  <a:schemeClr val="accent2"/>
                </a:solidFill>
              </a:rPr>
              <a:t>crossover</a:t>
            </a:r>
            <a:r>
              <a:rPr lang="en-US" smtClean="0"/>
              <a:t>, and </a:t>
            </a:r>
            <a:r>
              <a:rPr lang="en-US" smtClean="0">
                <a:solidFill>
                  <a:schemeClr val="accent2"/>
                </a:solidFill>
              </a:rPr>
              <a:t>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071813" y="6400800"/>
            <a:ext cx="2895600" cy="457200"/>
          </a:xfrm>
        </p:spPr>
        <p:txBody>
          <a:bodyPr/>
          <a:lstStyle/>
          <a:p>
            <a:pPr>
              <a:defRPr/>
            </a:pPr>
            <a:r>
              <a:rPr lang="en-US" smtClean="0"/>
              <a:t>CPSC 502, Lecture 5</a:t>
            </a:r>
            <a:endParaRPr lang="en-US"/>
          </a:p>
        </p:txBody>
      </p:sp>
      <p:sp>
        <p:nvSpPr>
          <p:cNvPr id="10" name="Slide Number Placeholder 5"/>
          <p:cNvSpPr>
            <a:spLocks noGrp="1"/>
          </p:cNvSpPr>
          <p:nvPr>
            <p:ph type="sldNum" sz="quarter" idx="12"/>
          </p:nvPr>
        </p:nvSpPr>
        <p:spPr/>
        <p:txBody>
          <a:bodyPr/>
          <a:lstStyle/>
          <a:p>
            <a:pPr>
              <a:defRPr/>
            </a:pPr>
            <a:r>
              <a:rPr lang="en-US"/>
              <a:t>Slide </a:t>
            </a:r>
            <a:fld id="{43C0833C-02DF-4BCB-8AD5-737D8EDACE8C}" type="slidenum">
              <a:rPr lang="en-US"/>
              <a:pPr>
                <a:defRPr/>
              </a:pPr>
              <a:t>8</a:t>
            </a:fld>
            <a:endParaRPr lang="en-US"/>
          </a:p>
        </p:txBody>
      </p:sp>
      <p:sp>
        <p:nvSpPr>
          <p:cNvPr id="13374" name="Rectangle 2"/>
          <p:cNvSpPr>
            <a:spLocks noGrp="1" noChangeArrowheads="1"/>
          </p:cNvSpPr>
          <p:nvPr>
            <p:ph type="title"/>
          </p:nvPr>
        </p:nvSpPr>
        <p:spPr/>
        <p:txBody>
          <a:bodyPr/>
          <a:lstStyle/>
          <a:p>
            <a:pPr eaLnBrk="1" hangingPunct="1"/>
            <a:r>
              <a:rPr lang="en-US" smtClean="0"/>
              <a:t>Genetic algorithms: Example</a:t>
            </a:r>
          </a:p>
        </p:txBody>
      </p:sp>
      <p:pic>
        <p:nvPicPr>
          <p:cNvPr id="13375" name="Picture 4" descr="genetic"/>
          <p:cNvPicPr>
            <a:picLocks noChangeAspect="1" noChangeArrowheads="1"/>
          </p:cNvPicPr>
          <p:nvPr/>
        </p:nvPicPr>
        <p:blipFill>
          <a:blip r:embed="rId4" cstate="print"/>
          <a:srcRect r="75919" b="57210"/>
          <a:stretch>
            <a:fillRect/>
          </a:stretch>
        </p:blipFill>
        <p:spPr bwMode="auto">
          <a:xfrm>
            <a:off x="5867400" y="4149725"/>
            <a:ext cx="2808288" cy="1512888"/>
          </a:xfrm>
          <a:prstGeom prst="rect">
            <a:avLst/>
          </a:prstGeom>
          <a:noFill/>
          <a:ln w="9525">
            <a:noFill/>
            <a:miter lim="800000"/>
            <a:headEnd/>
            <a:tailEnd/>
          </a:ln>
        </p:spPr>
      </p:pic>
      <p:pic>
        <p:nvPicPr>
          <p:cNvPr id="13376" name="Picture 5" descr="8queens-crossover"/>
          <p:cNvPicPr>
            <a:picLocks noChangeAspect="1" noChangeArrowheads="1"/>
          </p:cNvPicPr>
          <p:nvPr/>
        </p:nvPicPr>
        <p:blipFill>
          <a:blip r:embed="rId5" cstate="print"/>
          <a:srcRect r="36482" b="2589"/>
          <a:stretch>
            <a:fillRect/>
          </a:stretch>
        </p:blipFill>
        <p:spPr bwMode="auto">
          <a:xfrm>
            <a:off x="611188" y="1557338"/>
            <a:ext cx="5453062" cy="2447925"/>
          </a:xfrm>
          <a:prstGeom prst="rect">
            <a:avLst/>
          </a:prstGeom>
          <a:noFill/>
          <a:ln w="9525">
            <a:noFill/>
            <a:miter lim="800000"/>
            <a:headEnd/>
            <a:tailEnd/>
          </a:ln>
        </p:spPr>
      </p:pic>
      <p:sp>
        <p:nvSpPr>
          <p:cNvPr id="13377" name="Rectangle 6"/>
          <p:cNvSpPr>
            <a:spLocks noGrp="1" noChangeArrowheads="1"/>
          </p:cNvSpPr>
          <p:nvPr>
            <p:ph type="body" idx="1"/>
          </p:nvPr>
        </p:nvSpPr>
        <p:spPr>
          <a:xfrm>
            <a:off x="323850" y="908050"/>
            <a:ext cx="8640763" cy="576263"/>
          </a:xfrm>
          <a:noFill/>
        </p:spPr>
        <p:txBody>
          <a:bodyPr/>
          <a:lstStyle/>
          <a:p>
            <a:pPr eaLnBrk="1" hangingPunct="1"/>
            <a:r>
              <a:rPr lang="en-US" smtClean="0">
                <a:solidFill>
                  <a:schemeClr val="accent2"/>
                </a:solidFill>
              </a:rPr>
              <a:t>Representation and fitness function</a:t>
            </a:r>
          </a:p>
          <a:p>
            <a:pPr eaLnBrk="1" hangingPunct="1"/>
            <a:endParaRPr lang="en-US" smtClean="0"/>
          </a:p>
        </p:txBody>
      </p:sp>
      <p:sp>
        <p:nvSpPr>
          <p:cNvPr id="13378" name="Rectangle 7"/>
          <p:cNvSpPr>
            <a:spLocks noChangeArrowheads="1"/>
          </p:cNvSpPr>
          <p:nvPr/>
        </p:nvSpPr>
        <p:spPr bwMode="auto">
          <a:xfrm>
            <a:off x="0" y="4292600"/>
            <a:ext cx="5364163" cy="576263"/>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State:</a:t>
            </a:r>
            <a:r>
              <a:rPr lang="en-US">
                <a:latin typeface="Arial Unicode MS" pitchFamily="34" charset="-128"/>
              </a:rPr>
              <a:t> string over finite alphabet</a:t>
            </a:r>
          </a:p>
          <a:p>
            <a:pPr marL="342900" indent="-342900">
              <a:spcBef>
                <a:spcPct val="20000"/>
              </a:spcBef>
            </a:pPr>
            <a:endParaRPr lang="en-US">
              <a:latin typeface="Arial Unicode MS" pitchFamily="34" charset="-128"/>
            </a:endParaRPr>
          </a:p>
        </p:txBody>
      </p:sp>
      <p:sp>
        <p:nvSpPr>
          <p:cNvPr id="13379" name="Rectangle 8"/>
          <p:cNvSpPr>
            <a:spLocks noChangeArrowheads="1"/>
          </p:cNvSpPr>
          <p:nvPr/>
        </p:nvSpPr>
        <p:spPr bwMode="auto">
          <a:xfrm>
            <a:off x="0" y="5084763"/>
            <a:ext cx="5364163" cy="576262"/>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Fitness function:</a:t>
            </a:r>
            <a:r>
              <a:rPr lang="en-US">
                <a:latin typeface="Arial Unicode MS" pitchFamily="34" charset="-128"/>
              </a:rPr>
              <a:t> higher value better states</a:t>
            </a: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5</a:t>
            </a:r>
            <a:endParaRPr lang="en-US"/>
          </a:p>
        </p:txBody>
      </p:sp>
      <p:sp>
        <p:nvSpPr>
          <p:cNvPr id="8" name="Slide Number Placeholder 5"/>
          <p:cNvSpPr>
            <a:spLocks noGrp="1"/>
          </p:cNvSpPr>
          <p:nvPr>
            <p:ph type="sldNum" sz="quarter" idx="12"/>
          </p:nvPr>
        </p:nvSpPr>
        <p:spPr/>
        <p:txBody>
          <a:bodyPr/>
          <a:lstStyle/>
          <a:p>
            <a:pPr>
              <a:defRPr/>
            </a:pPr>
            <a:r>
              <a:rPr lang="en-US"/>
              <a:t>Slide </a:t>
            </a:r>
            <a:fld id="{1E261244-9429-4E6C-A876-282E2E5047A9}" type="slidenum">
              <a:rPr lang="en-US"/>
              <a:pPr>
                <a:defRPr/>
              </a:pPr>
              <a:t>9</a:t>
            </a:fld>
            <a:endParaRPr lang="en-US"/>
          </a:p>
        </p:txBody>
      </p:sp>
      <p:sp>
        <p:nvSpPr>
          <p:cNvPr id="14356" name="Rectangle 2"/>
          <p:cNvSpPr>
            <a:spLocks noGrp="1" noChangeArrowheads="1"/>
          </p:cNvSpPr>
          <p:nvPr>
            <p:ph type="title"/>
          </p:nvPr>
        </p:nvSpPr>
        <p:spPr/>
        <p:txBody>
          <a:bodyPr/>
          <a:lstStyle/>
          <a:p>
            <a:pPr eaLnBrk="1" hangingPunct="1"/>
            <a:r>
              <a:rPr lang="en-US" smtClean="0"/>
              <a:t>Genetic algorithms: Example</a:t>
            </a:r>
          </a:p>
        </p:txBody>
      </p:sp>
      <p:sp>
        <p:nvSpPr>
          <p:cNvPr id="14357" name="Rectangle 3"/>
          <p:cNvSpPr>
            <a:spLocks noGrp="1" noChangeArrowheads="1"/>
          </p:cNvSpPr>
          <p:nvPr>
            <p:ph type="body" idx="1"/>
          </p:nvPr>
        </p:nvSpPr>
        <p:spPr>
          <a:xfrm>
            <a:off x="900113" y="5013325"/>
            <a:ext cx="5688012" cy="995363"/>
          </a:xfrm>
        </p:spPr>
        <p:txBody>
          <a:bodyPr/>
          <a:lstStyle/>
          <a:p>
            <a:pPr eaLnBrk="1" hangingPunct="1"/>
            <a:r>
              <a:rPr lang="en-US" sz="2000" smtClean="0"/>
              <a:t>24/(24+23+20+11) = 31%</a:t>
            </a:r>
          </a:p>
          <a:p>
            <a:pPr eaLnBrk="1" hangingPunct="1"/>
            <a:r>
              <a:rPr lang="en-US" sz="2000" smtClean="0"/>
              <a:t>23/(24+23+20+11) = 29% etc</a:t>
            </a:r>
          </a:p>
        </p:txBody>
      </p:sp>
      <p:pic>
        <p:nvPicPr>
          <p:cNvPr id="14358" name="Picture 4" descr="genetic"/>
          <p:cNvPicPr>
            <a:picLocks noChangeAspect="1" noChangeArrowheads="1"/>
          </p:cNvPicPr>
          <p:nvPr/>
        </p:nvPicPr>
        <p:blipFill>
          <a:blip r:embed="rId4" cstate="print"/>
          <a:srcRect r="49060" b="2223"/>
          <a:stretch>
            <a:fillRect/>
          </a:stretch>
        </p:blipFill>
        <p:spPr bwMode="auto">
          <a:xfrm>
            <a:off x="2484438" y="2492375"/>
            <a:ext cx="3959225" cy="2303463"/>
          </a:xfrm>
          <a:prstGeom prst="rect">
            <a:avLst/>
          </a:prstGeom>
          <a:noFill/>
          <a:ln w="9525">
            <a:noFill/>
            <a:miter lim="800000"/>
            <a:headEnd/>
            <a:tailEnd/>
          </a:ln>
        </p:spPr>
      </p:pic>
      <p:sp>
        <p:nvSpPr>
          <p:cNvPr id="14359" name="Rectangle 6"/>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a:solidFill>
                  <a:schemeClr val="accent2"/>
                </a:solidFill>
                <a:latin typeface="Arial Unicode MS" pitchFamily="34" charset="-128"/>
              </a:rPr>
              <a:t>Selection</a:t>
            </a:r>
            <a:r>
              <a:rPr lang="en-US">
                <a:solidFill>
                  <a:schemeClr val="accent2"/>
                </a:solidFill>
                <a:latin typeface="Arial Unicode MS" pitchFamily="34" charset="-128"/>
              </a:rPr>
              <a:t>: </a:t>
            </a:r>
            <a:r>
              <a:rPr lang="en-US">
                <a:latin typeface="Arial Unicode MS" pitchFamily="34" charset="-128"/>
              </a:rPr>
              <a:t>common strategy, probability of being chosen for reproduction is directly proportional to fitness score</a:t>
            </a:r>
            <a:endParaRPr lang="en-US">
              <a:solidFill>
                <a:schemeClr val="accent2"/>
              </a:solidFill>
              <a:latin typeface="Arial Unicode MS" pitchFamily="34" charset="-128"/>
            </a:endParaRP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psc322">
  <a:themeElements>
    <a:clrScheme name="latex-li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tex-like">
      <a:majorFont>
        <a:latin typeface="cmr10"/>
        <a:ea typeface=""/>
        <a:cs typeface=""/>
      </a:majorFont>
      <a:minorFont>
        <a:latin typeface="cmr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tex-li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tex-li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tex-li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tex-li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tex-li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tex-li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tex-li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tex-li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tex-li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tex-li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tex-li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tex-li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psc322">
  <a:themeElements>
    <a:clrScheme name="latex-li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tex-like">
      <a:majorFont>
        <a:latin typeface="cmr10"/>
        <a:ea typeface=""/>
        <a:cs typeface=""/>
      </a:majorFont>
      <a:minorFont>
        <a:latin typeface="cmr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tex-li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tex-li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tex-li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tex-li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tex-li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tex-li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tex-li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tex-li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tex-li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tex-li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tex-li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tex-li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28259</TotalTime>
  <Words>3978</Words>
  <Application>Microsoft Office PowerPoint</Application>
  <PresentationFormat>On-screen Show (4:3)</PresentationFormat>
  <Paragraphs>748</Paragraphs>
  <Slides>56</Slides>
  <Notes>52</Notes>
  <HiddenSlides>4</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0" baseType="lpstr">
      <vt:lpstr>Default Design</vt:lpstr>
      <vt:lpstr>cpsc322</vt:lpstr>
      <vt:lpstr>1_cpsc322</vt:lpstr>
      <vt:lpstr>Equation</vt:lpstr>
      <vt:lpstr>Slide 1</vt:lpstr>
      <vt:lpstr>Today Sept 22</vt:lpstr>
      <vt:lpstr>Population Based SLS</vt:lpstr>
      <vt:lpstr>Population Based SLS: Beam Search</vt:lpstr>
      <vt:lpstr>Population Based SLS: Stochastic Beam Search</vt:lpstr>
      <vt:lpstr>Stochastic Beam Search: Advantages</vt:lpstr>
      <vt:lpstr>Population Based SLS: Genetic Algorithms</vt:lpstr>
      <vt:lpstr>Genetic algorithms: Example</vt:lpstr>
      <vt:lpstr>Genetic algorithms: Example</vt:lpstr>
      <vt:lpstr>Genetic algorithms: Example</vt:lpstr>
      <vt:lpstr>Genetic Algorithms: Conclusions</vt:lpstr>
      <vt:lpstr>Today Sept 22</vt:lpstr>
      <vt:lpstr>R&amp;Rsys we'll cover in this course </vt:lpstr>
      <vt:lpstr>Standard Search vs. Specific R&amp;R systems</vt:lpstr>
      <vt:lpstr>Planning as Search: State and Goal</vt:lpstr>
      <vt:lpstr>Planning as Search: Successor function and Solution</vt:lpstr>
      <vt:lpstr>Delivery Robot Example (textbook)</vt:lpstr>
      <vt:lpstr>Delivery Robot Example: States</vt:lpstr>
      <vt:lpstr>Delivery Robot Example: Actions</vt:lpstr>
      <vt:lpstr>STanford Research Institute Problem Solver (STRIPS) action representation</vt:lpstr>
      <vt:lpstr>STRIPS actions: Example</vt:lpstr>
      <vt:lpstr>STRIPS actions: MC and MAC</vt:lpstr>
      <vt:lpstr>STRIPS Actions (cont’)</vt:lpstr>
      <vt:lpstr>STRIPS Actions (cont’)</vt:lpstr>
      <vt:lpstr>Forward Planning</vt:lpstr>
      <vt:lpstr>Example state-space graph: first level</vt:lpstr>
      <vt:lpstr>Example state-space graph</vt:lpstr>
      <vt:lpstr>Standard Search vs. Specific R&amp;R systems</vt:lpstr>
      <vt:lpstr>Standard Search vs. Specific R&amp;R systems</vt:lpstr>
      <vt:lpstr>Heuristics for Forward Planning</vt:lpstr>
      <vt:lpstr>Heuristics for Forward Planning</vt:lpstr>
      <vt:lpstr>Heuristics for Forward Planning:  Any ideas?</vt:lpstr>
      <vt:lpstr>Heuristics for Forward Planning (cont’)  </vt:lpstr>
      <vt:lpstr>Heuristics for Forward Planning:  empty-delete-list</vt:lpstr>
      <vt:lpstr>Empty-delete in practice</vt:lpstr>
      <vt:lpstr>Today Sept 22</vt:lpstr>
      <vt:lpstr>R&amp;Rsys we'll cover in this course </vt:lpstr>
      <vt:lpstr>Planning as a CSP</vt:lpstr>
      <vt:lpstr>Planning as a CSP: Variables</vt:lpstr>
      <vt:lpstr>CSP Planning: Robot Example</vt:lpstr>
      <vt:lpstr>CSP Planning: Initial and Goal Constraints</vt:lpstr>
      <vt:lpstr>CSP Planning: Prec. Constraints </vt:lpstr>
      <vt:lpstr>CSP Planning: Effect Constraints</vt:lpstr>
      <vt:lpstr>CSP Planning: Constraints Contd.</vt:lpstr>
      <vt:lpstr>CSP Planning: Constraints Contd.</vt:lpstr>
      <vt:lpstr>CSP Planning: Solving the problem</vt:lpstr>
      <vt:lpstr>CSP Planning: Solving the problem</vt:lpstr>
      <vt:lpstr>CSP Planning: Solving the problem</vt:lpstr>
      <vt:lpstr>CSP Planning: Solving the problem</vt:lpstr>
      <vt:lpstr>Solve planning as CSP: pseudo code</vt:lpstr>
      <vt:lpstr>State of the art planner</vt:lpstr>
      <vt:lpstr>State of the art</vt:lpstr>
      <vt:lpstr>Do exercise 8.A, B, C http://www.aispace.org/exercises.shtml Please, look at solutions only after you have tried hard to solve them!  </vt:lpstr>
      <vt:lpstr>Expressiveness of the language</vt:lpstr>
      <vt:lpstr>STRIPS to CSP applet</vt:lpstr>
      <vt:lpstr>Sampling a discrete probability distribution</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577</cp:revision>
  <dcterms:created xsi:type="dcterms:W3CDTF">2000-08-26T02:46:38Z</dcterms:created>
  <dcterms:modified xsi:type="dcterms:W3CDTF">2011-09-22T05:21:07Z</dcterms:modified>
</cp:coreProperties>
</file>