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3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98" r:id="rId2"/>
    <p:sldId id="355" r:id="rId3"/>
    <p:sldId id="591" r:id="rId4"/>
    <p:sldId id="508" r:id="rId5"/>
    <p:sldId id="506" r:id="rId6"/>
    <p:sldId id="501" r:id="rId7"/>
    <p:sldId id="409" r:id="rId8"/>
    <p:sldId id="509" r:id="rId9"/>
    <p:sldId id="531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18" r:id="rId18"/>
    <p:sldId id="520" r:id="rId19"/>
    <p:sldId id="521" r:id="rId20"/>
    <p:sldId id="522" r:id="rId21"/>
    <p:sldId id="523" r:id="rId22"/>
    <p:sldId id="524" r:id="rId23"/>
    <p:sldId id="525" r:id="rId24"/>
    <p:sldId id="527" r:id="rId25"/>
    <p:sldId id="528" r:id="rId26"/>
    <p:sldId id="529" r:id="rId27"/>
    <p:sldId id="530" r:id="rId28"/>
    <p:sldId id="595" r:id="rId29"/>
    <p:sldId id="533" r:id="rId30"/>
    <p:sldId id="534" r:id="rId31"/>
    <p:sldId id="535" r:id="rId32"/>
    <p:sldId id="592" r:id="rId33"/>
    <p:sldId id="537" r:id="rId34"/>
    <p:sldId id="539" r:id="rId35"/>
    <p:sldId id="540" r:id="rId36"/>
    <p:sldId id="541" r:id="rId37"/>
    <p:sldId id="542" r:id="rId38"/>
    <p:sldId id="543" r:id="rId39"/>
    <p:sldId id="544" r:id="rId40"/>
    <p:sldId id="545" r:id="rId41"/>
    <p:sldId id="547" r:id="rId42"/>
    <p:sldId id="548" r:id="rId43"/>
    <p:sldId id="549" r:id="rId44"/>
    <p:sldId id="550" r:id="rId45"/>
    <p:sldId id="552" r:id="rId46"/>
    <p:sldId id="553" r:id="rId47"/>
    <p:sldId id="559" r:id="rId48"/>
    <p:sldId id="596" r:id="rId49"/>
    <p:sldId id="560" r:id="rId50"/>
    <p:sldId id="561" r:id="rId51"/>
    <p:sldId id="562" r:id="rId52"/>
    <p:sldId id="563" r:id="rId53"/>
    <p:sldId id="565" r:id="rId54"/>
    <p:sldId id="566" r:id="rId55"/>
    <p:sldId id="567" r:id="rId56"/>
    <p:sldId id="571" r:id="rId57"/>
    <p:sldId id="573" r:id="rId58"/>
    <p:sldId id="574" r:id="rId59"/>
    <p:sldId id="593" r:id="rId60"/>
    <p:sldId id="594" r:id="rId61"/>
    <p:sldId id="575" r:id="rId62"/>
    <p:sldId id="576" r:id="rId63"/>
    <p:sldId id="577" r:id="rId64"/>
    <p:sldId id="578" r:id="rId65"/>
    <p:sldId id="579" r:id="rId66"/>
    <p:sldId id="580" r:id="rId67"/>
    <p:sldId id="581" r:id="rId68"/>
    <p:sldId id="582" r:id="rId69"/>
    <p:sldId id="583" r:id="rId70"/>
    <p:sldId id="584" r:id="rId71"/>
    <p:sldId id="585" r:id="rId72"/>
    <p:sldId id="586" r:id="rId73"/>
    <p:sldId id="587" r:id="rId74"/>
    <p:sldId id="588" r:id="rId75"/>
    <p:sldId id="589" r:id="rId76"/>
    <p:sldId id="590" r:id="rId7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40" autoAdjust="0"/>
  </p:normalViewPr>
  <p:slideViewPr>
    <p:cSldViewPr>
      <p:cViewPr>
        <p:scale>
          <a:sx n="80" d="100"/>
          <a:sy n="80" d="100"/>
        </p:scale>
        <p:origin x="-312" y="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8.wmf"/><Relationship Id="rId4" Type="http://schemas.openxmlformats.org/officeDocument/2006/relationships/image" Target="../media/image12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A41845-5627-472A-8E2C-9005A8BE7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5352194F-105A-49C9-9CE2-8A0EF5BE5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DB67B-3823-4E67-B7C3-0CB10EE8AAC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</a:t>
            </a:r>
            <a:r>
              <a:rPr lang="en-US" b="1" dirty="0" smtClean="0"/>
              <a:t>3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48142-0196-4642-931E-22E3EF70689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Countably infinite </a:t>
            </a:r>
          </a:p>
          <a:p>
            <a:pPr eaLnBrk="1" hangingPunct="1"/>
            <a:r>
              <a:rPr lang="en-US" smtClean="0"/>
              <a:t>Reduce infinite by simply bounding the the values of all variables</a:t>
            </a:r>
          </a:p>
          <a:p>
            <a:pPr eaLnBrk="1" hangingPunct="1"/>
            <a:r>
              <a:rPr lang="en-US" smtClean="0"/>
              <a:t>Continuous domains – operation research – linear programming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A4263-63A3-4394-A399-5AC5ECA3AD9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75B2C-6DBA-42B8-B271-3A0073CC30B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~150,000</a:t>
            </a:r>
          </a:p>
          <a:p>
            <a:pPr eaLnBrk="1" hangingPunct="1"/>
            <a:r>
              <a:rPr lang="en-CA" smtClean="0"/>
              <a:t>Variables are the places where word can go  e.g.  (1 across, 3 down)</a:t>
            </a:r>
          </a:p>
          <a:p>
            <a:pPr eaLnBrk="1" hangingPunct="1"/>
            <a:r>
              <a:rPr lang="en-CA" smtClean="0"/>
              <a:t>Domains are words of the appropriate length (for 1 across in this example – length equals 6)</a:t>
            </a:r>
          </a:p>
          <a:p>
            <a:pPr eaLnBrk="1" hangingPunct="1"/>
            <a:r>
              <a:rPr lang="en-CA" smtClean="0"/>
              <a:t>Constraints letter should be the same at the intersection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042FC-A013-48FE-910D-773F51E856E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4A241-6DE5-42CB-ABFB-19052187805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number of ways that </a:t>
            </a:r>
            <a:r>
              <a:rPr lang="en-US" i="1" smtClean="0"/>
              <a:t>k</a:t>
            </a:r>
            <a:r>
              <a:rPr lang="en-US" smtClean="0"/>
              <a:t> things can be 'chosen' from a set of </a:t>
            </a:r>
            <a:r>
              <a:rPr lang="en-US" i="1" smtClean="0"/>
              <a:t>n</a:t>
            </a:r>
            <a:r>
              <a:rPr lang="en-US" smtClean="0"/>
              <a:t> things. Hence, is often read as "</a:t>
            </a:r>
            <a:r>
              <a:rPr lang="en-US" i="1" smtClean="0"/>
              <a:t>n</a:t>
            </a:r>
            <a:r>
              <a:rPr lang="en-US" smtClean="0"/>
              <a:t> choose </a:t>
            </a:r>
            <a:r>
              <a:rPr lang="en-US" i="1" smtClean="0"/>
              <a:t>k</a:t>
            </a:r>
            <a:r>
              <a:rPr lang="en-US" smtClean="0"/>
              <a:t>" and called the </a:t>
            </a:r>
            <a:r>
              <a:rPr lang="en-US" b="1" smtClean="0"/>
              <a:t>choose function</a:t>
            </a:r>
            <a:r>
              <a:rPr lang="en-US" smtClean="0"/>
              <a:t> of </a:t>
            </a:r>
            <a:r>
              <a:rPr lang="en-US" i="1" smtClean="0"/>
              <a:t>n</a:t>
            </a:r>
            <a:r>
              <a:rPr lang="en-US" smtClean="0"/>
              <a:t> and </a:t>
            </a:r>
            <a:r>
              <a:rPr lang="en-US" i="1" smtClean="0"/>
              <a:t>k</a:t>
            </a:r>
            <a:endParaRPr lang="en-US" smtClean="0"/>
          </a:p>
          <a:p>
            <a:pPr eaLnBrk="1" hangingPunct="1"/>
            <a:r>
              <a:rPr lang="en-US" smtClean="0"/>
              <a:t>Task1 start-time</a:t>
            </a:r>
          </a:p>
          <a:p>
            <a:pPr eaLnBrk="1" hangingPunct="1"/>
            <a:r>
              <a:rPr lang="en-US" smtClean="0"/>
              <a:t>Task1 end-time</a:t>
            </a:r>
          </a:p>
          <a:p>
            <a:pPr eaLnBrk="1" hangingPunct="1"/>
            <a:r>
              <a:rPr lang="en-US" smtClean="0"/>
              <a:t>Task1 location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1DDF2-8701-46B2-A65E-6F8D89368EF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number of ways that </a:t>
            </a:r>
            <a:r>
              <a:rPr lang="en-US" i="1" smtClean="0"/>
              <a:t>k</a:t>
            </a:r>
            <a:r>
              <a:rPr lang="en-US" smtClean="0"/>
              <a:t> things can be 'chosen' from a set of </a:t>
            </a:r>
            <a:r>
              <a:rPr lang="en-US" i="1" smtClean="0"/>
              <a:t>n</a:t>
            </a:r>
            <a:r>
              <a:rPr lang="en-US" smtClean="0"/>
              <a:t> things. Hence, is often read as "</a:t>
            </a:r>
            <a:r>
              <a:rPr lang="en-US" i="1" smtClean="0"/>
              <a:t>n</a:t>
            </a:r>
            <a:r>
              <a:rPr lang="en-US" smtClean="0"/>
              <a:t> choose </a:t>
            </a:r>
            <a:r>
              <a:rPr lang="en-US" i="1" smtClean="0"/>
              <a:t>k</a:t>
            </a:r>
            <a:r>
              <a:rPr lang="en-US" smtClean="0"/>
              <a:t>" and called the </a:t>
            </a:r>
            <a:r>
              <a:rPr lang="en-US" b="1" smtClean="0"/>
              <a:t>choose function</a:t>
            </a:r>
            <a:r>
              <a:rPr lang="en-US" smtClean="0"/>
              <a:t> of </a:t>
            </a:r>
            <a:r>
              <a:rPr lang="en-US" i="1" smtClean="0"/>
              <a:t>n</a:t>
            </a:r>
            <a:r>
              <a:rPr lang="en-US" smtClean="0"/>
              <a:t> and </a:t>
            </a:r>
            <a:r>
              <a:rPr lang="en-US" i="1" smtClean="0"/>
              <a:t>k</a:t>
            </a:r>
            <a:endParaRPr lang="en-US" smtClean="0"/>
          </a:p>
          <a:p>
            <a:pPr eaLnBrk="1" hangingPunct="1"/>
            <a:r>
              <a:rPr lang="en-US" smtClean="0"/>
              <a:t>Task1 start-time</a:t>
            </a:r>
          </a:p>
          <a:p>
            <a:pPr eaLnBrk="1" hangingPunct="1"/>
            <a:r>
              <a:rPr lang="en-US" smtClean="0"/>
              <a:t>Task1 end-time</a:t>
            </a:r>
          </a:p>
          <a:p>
            <a:pPr eaLnBrk="1" hangingPunct="1"/>
            <a:r>
              <a:rPr lang="en-US" smtClean="0"/>
              <a:t>Task1 location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F42F6-9DA2-4168-AEE6-EE55852B380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16A49-9983-4562-A435-DF1712A4E2C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Task1 start-time</a:t>
            </a:r>
          </a:p>
          <a:p>
            <a:pPr eaLnBrk="1" hangingPunct="1"/>
            <a:r>
              <a:rPr lang="en-US" smtClean="0"/>
              <a:t>Task1 end-time</a:t>
            </a:r>
          </a:p>
          <a:p>
            <a:pPr eaLnBrk="1" hangingPunct="1"/>
            <a:r>
              <a:rPr lang="en-US" smtClean="0"/>
              <a:t>Task1 location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91FFF-E14C-453F-83E0-874C2B1F747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 eaLnBrk="1" hangingPunct="1"/>
            <a:r>
              <a:rPr lang="en-US" dirty="0" smtClean="0">
                <a:solidFill>
                  <a:schemeClr val="accent2"/>
                </a:solidFill>
              </a:rPr>
              <a:t>Unary constraint</a:t>
            </a:r>
            <a:r>
              <a:rPr lang="en-US" dirty="0" smtClean="0"/>
              <a:t>: restriction involving a single variable </a:t>
            </a:r>
          </a:p>
          <a:p>
            <a:pPr lvl="2" eaLnBrk="1" hangingPunct="1"/>
            <a:r>
              <a:rPr lang="en-US" dirty="0" smtClean="0"/>
              <a:t>of course, we could also achieve the same thing by using a smaller domain in the first place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k-</a:t>
            </a:r>
            <a:r>
              <a:rPr lang="en-US" dirty="0" err="1" smtClean="0"/>
              <a:t>ary</a:t>
            </a:r>
            <a:r>
              <a:rPr lang="en-US" dirty="0" smtClean="0"/>
              <a:t> constraints can always be represented as binary constraints</a:t>
            </a:r>
          </a:p>
          <a:p>
            <a:pPr eaLnBrk="1" hangingPunct="1"/>
            <a:r>
              <a:rPr lang="en-US" dirty="0" smtClean="0"/>
              <a:t>http://ai.uwaterloo.ca/~vanbeek/Publications/ai02.pdf</a:t>
            </a:r>
          </a:p>
          <a:p>
            <a:pPr eaLnBrk="1" hangingPunct="1"/>
            <a:r>
              <a:rPr lang="en-US" dirty="0" smtClean="0"/>
              <a:t>In the </a:t>
            </a:r>
            <a:r>
              <a:rPr lang="en-US" b="1" dirty="0" smtClean="0"/>
              <a:t>dual transformation</a:t>
            </a:r>
            <a:r>
              <a:rPr lang="en-US" dirty="0" smtClean="0"/>
              <a:t>, the constraints of the original formulation become variables</a:t>
            </a:r>
          </a:p>
          <a:p>
            <a:pPr eaLnBrk="1" hangingPunct="1"/>
            <a:r>
              <a:rPr lang="en-US" dirty="0" smtClean="0"/>
              <a:t>in the new representation. We refer to these variables, which represent the original</a:t>
            </a:r>
          </a:p>
          <a:p>
            <a:pPr eaLnBrk="1" hangingPunct="1"/>
            <a:r>
              <a:rPr lang="en-US" dirty="0" smtClean="0"/>
              <a:t>constraints, as the </a:t>
            </a:r>
            <a:r>
              <a:rPr lang="en-US" i="1" dirty="0" smtClean="0"/>
              <a:t>dual variables</a:t>
            </a:r>
            <a:r>
              <a:rPr lang="en-US" dirty="0" smtClean="0"/>
              <a:t>, and the variables in the original CSP as the </a:t>
            </a:r>
            <a:r>
              <a:rPr lang="en-US" i="1" dirty="0" smtClean="0"/>
              <a:t>ordinary</a:t>
            </a:r>
          </a:p>
          <a:p>
            <a:pPr eaLnBrk="1" hangingPunct="1"/>
            <a:r>
              <a:rPr lang="en-US" i="1" dirty="0" smtClean="0"/>
              <a:t>variables</a:t>
            </a:r>
            <a:r>
              <a:rPr lang="en-US" dirty="0" smtClean="0"/>
              <a:t>. The domain of each dual variable is exactly the set of </a:t>
            </a:r>
            <a:r>
              <a:rPr lang="en-US" dirty="0" err="1" smtClean="0"/>
              <a:t>tuples</a:t>
            </a:r>
            <a:r>
              <a:rPr lang="en-US" dirty="0" smtClean="0"/>
              <a:t> that are in the</a:t>
            </a:r>
          </a:p>
          <a:p>
            <a:pPr eaLnBrk="1" hangingPunct="1"/>
            <a:r>
              <a:rPr lang="en-US" dirty="0" smtClean="0"/>
              <a:t>original constraint relation. There is a binary constraint, called a </a:t>
            </a:r>
            <a:r>
              <a:rPr lang="en-US" i="1" dirty="0" smtClean="0"/>
              <a:t>dual constraint</a:t>
            </a:r>
            <a:r>
              <a:rPr lang="en-US" dirty="0" smtClean="0"/>
              <a:t>, between</a:t>
            </a:r>
          </a:p>
          <a:p>
            <a:pPr eaLnBrk="1" hangingPunct="1"/>
            <a:r>
              <a:rPr lang="en-US" dirty="0" smtClean="0"/>
              <a:t>two dual variables </a:t>
            </a:r>
            <a:r>
              <a:rPr lang="en-US" dirty="0" err="1" smtClean="0"/>
              <a:t>iff</a:t>
            </a:r>
            <a:r>
              <a:rPr lang="en-US" dirty="0" smtClean="0"/>
              <a:t> the two original constraints share some variables. A dual</a:t>
            </a:r>
          </a:p>
          <a:p>
            <a:pPr eaLnBrk="1" hangingPunct="1"/>
            <a:r>
              <a:rPr lang="en-US" dirty="0" smtClean="0"/>
              <a:t>constraint prohibits pairs of </a:t>
            </a:r>
            <a:r>
              <a:rPr lang="en-US" dirty="0" err="1" smtClean="0"/>
              <a:t>tuples</a:t>
            </a:r>
            <a:r>
              <a:rPr lang="en-US" dirty="0" smtClean="0"/>
              <a:t> that do not agree on the shared variables.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 the </a:t>
            </a:r>
            <a:r>
              <a:rPr lang="en-US" b="1" dirty="0" smtClean="0"/>
              <a:t>hidden transformation</a:t>
            </a:r>
            <a:r>
              <a:rPr lang="en-US" dirty="0" smtClean="0"/>
              <a:t>, the set of variables consists of all the ordinary variables</a:t>
            </a:r>
          </a:p>
          <a:p>
            <a:pPr eaLnBrk="1" hangingPunct="1"/>
            <a:r>
              <a:rPr lang="en-US" dirty="0" smtClean="0"/>
              <a:t>in the original formulation with their original domains plus all the dual variables</a:t>
            </a:r>
          </a:p>
          <a:p>
            <a:pPr eaLnBrk="1" hangingPunct="1"/>
            <a:r>
              <a:rPr lang="en-US" dirty="0" smtClean="0"/>
              <a:t>as defined by the dual transformation. There is a binary constraint, called a </a:t>
            </a:r>
            <a:r>
              <a:rPr lang="en-US" i="1" dirty="0" smtClean="0"/>
              <a:t>hidden</a:t>
            </a:r>
          </a:p>
          <a:p>
            <a:pPr eaLnBrk="1" hangingPunct="1"/>
            <a:r>
              <a:rPr lang="en-US" i="1" dirty="0" smtClean="0"/>
              <a:t>constraint</a:t>
            </a:r>
            <a:r>
              <a:rPr lang="en-US" dirty="0" smtClean="0"/>
              <a:t>, between a dual variable and each of the ordinary variables in the constraint</a:t>
            </a:r>
          </a:p>
          <a:p>
            <a:pPr eaLnBrk="1" hangingPunct="1"/>
            <a:r>
              <a:rPr lang="en-US" dirty="0" smtClean="0"/>
              <a:t>represented by the dual variable. A hidden constraint enforces the condition that a</a:t>
            </a:r>
          </a:p>
          <a:p>
            <a:pPr eaLnBrk="1" hangingPunct="1"/>
            <a:r>
              <a:rPr lang="en-US" dirty="0" smtClean="0"/>
              <a:t>value of the ordinary variable must be the same as the value assigned to it by the </a:t>
            </a:r>
            <a:r>
              <a:rPr lang="en-US" dirty="0" err="1" smtClean="0"/>
              <a:t>tuple</a:t>
            </a:r>
            <a:endParaRPr lang="en-US" dirty="0" smtClean="0"/>
          </a:p>
          <a:p>
            <a:pPr eaLnBrk="1" hangingPunct="1"/>
            <a:r>
              <a:rPr lang="en-US" dirty="0" smtClean="0"/>
              <a:t>that is the value of the dual variable.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E2C4E-4BB7-4C56-8ECB-381A8F691CE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Introductions?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F9224-EACD-4132-922C-EFF6BB49EA0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41383-CA33-47A3-BF75-79CAB603D2A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84868-742A-4DBB-8B66-A5EF28D482D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DB069-043D-45AA-8041-451F6D4D8E5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545273-B586-4F33-B99C-48E5814EEAA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possible world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satisfies</a:t>
            </a:r>
            <a:r>
              <a:rPr lang="en-US" smtClean="0"/>
              <a:t> </a:t>
            </a:r>
            <a:r>
              <a:rPr lang="en-US" b="1" smtClean="0"/>
              <a:t>a set of constraints</a:t>
            </a:r>
            <a:r>
              <a:rPr lang="en-US" smtClean="0"/>
              <a:t> if the set of variables involved in each constraint take </a:t>
            </a:r>
          </a:p>
          <a:p>
            <a:pPr eaLnBrk="1" hangingPunct="1"/>
            <a:r>
              <a:rPr lang="en-US" smtClean="0"/>
              <a:t>values that are consistent with that constraint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760A1-C1FE-474B-ACBB-D33A20F5989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30210-240C-4FBD-8031-A1CEABFCE40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40B2E-B3A7-403D-9DBB-0AA9874D1BF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Get a “quick answer” then spend more time to find the model</a:t>
            </a:r>
          </a:p>
          <a:p>
            <a:pPr eaLnBrk="1" hangingPunct="1"/>
            <a:r>
              <a:rPr lang="en-US" smtClean="0"/>
              <a:t>Typical</a:t>
            </a:r>
          </a:p>
          <a:p>
            <a:pPr eaLnBrk="1" hangingPunct="1"/>
            <a:r>
              <a:rPr lang="en-US" smtClean="0"/>
              <a:t>To assess the difficulty of the problem</a:t>
            </a:r>
          </a:p>
          <a:p>
            <a:pPr eaLnBrk="1" hangingPunct="1"/>
            <a:r>
              <a:rPr lang="en-US" smtClean="0"/>
              <a:t>Same as above</a:t>
            </a:r>
          </a:p>
          <a:p>
            <a:pPr eaLnBrk="1" hangingPunct="1"/>
            <a:r>
              <a:rPr lang="en-US" smtClean="0"/>
              <a:t>If you want the largest regions to be red (can be encoded as additional constraints)</a:t>
            </a:r>
          </a:p>
          <a:p>
            <a:pPr eaLnBrk="1" hangingPunct="1"/>
            <a:r>
              <a:rPr lang="en-US" smtClean="0"/>
              <a:t>In all models do two variables have the same value? (even if it was not required by the constraints)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A0035-67EE-443A-85D2-9FEC8D9E549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possible world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satisfies</a:t>
            </a:r>
            <a:r>
              <a:rPr lang="en-US" smtClean="0"/>
              <a:t> </a:t>
            </a:r>
            <a:r>
              <a:rPr lang="en-US" b="1" smtClean="0"/>
              <a:t>a set of constraints</a:t>
            </a:r>
            <a:r>
              <a:rPr lang="en-US" smtClean="0"/>
              <a:t> if the set of variables involved in each constraint take </a:t>
            </a:r>
          </a:p>
          <a:p>
            <a:pPr eaLnBrk="1" hangingPunct="1"/>
            <a:r>
              <a:rPr lang="en-US" smtClean="0"/>
              <a:t>values that are consistent with that constraint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3925B-71F6-4721-9E4A-74D0362BC63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For most problems, we can never actually build the whole graph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CEABF-8216-4E0B-B272-DFB7510192D5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A16CA-F8ED-4745-8226-F8009101CCF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solidFill>
                  <a:schemeClr val="accent2"/>
                </a:solidFill>
              </a:rPr>
              <a:t>assignment space</a:t>
            </a:r>
            <a:r>
              <a:rPr lang="en-US" smtClean="0"/>
              <a:t> of a CSP is the space of possible worlds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C38D2-4B39-499D-85B2-C3EE5A91F7A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CSPs can be mapped into search problems: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EB482-344A-4F1E-822A-1A282453BA6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??the</a:t>
            </a:r>
          </a:p>
          <a:p>
            <a:pPr marL="0" lvl="1" eaLnBrk="1" hangingPunct="1"/>
            <a:r>
              <a:rPr lang="en-US" sz="2400" smtClean="0">
                <a:latin typeface="Arial Unicode MS" pitchFamily="34" charset="-128"/>
              </a:rPr>
              <a:t>DFS is one way of implementing generate-and-test</a:t>
            </a:r>
          </a:p>
          <a:p>
            <a:pPr eaLnBrk="1" hangingPunct="1"/>
            <a:r>
              <a:rPr lang="en-US" sz="1000" smtClean="0"/>
              <a:t>re are no costs, so there's no role for a heuristic function??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1FEA1-9FC9-43ED-89E1-D5921385ED1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CSPs can be mapped into search problems: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B41D-B9A7-47FD-B28F-D0FD3987973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We consider a path whose end node violates…..</a:t>
            </a:r>
          </a:p>
          <a:p>
            <a:pPr marL="0" lvl="1" eaLnBrk="1" hangingPunct="1"/>
            <a:r>
              <a:rPr lang="en-US" sz="2400" smtClean="0">
                <a:latin typeface="Arial Unicode MS" pitchFamily="34" charset="-128"/>
              </a:rPr>
              <a:t>this can yield us exponential savings over generate-and-test, though </a:t>
            </a:r>
            <a:r>
              <a:rPr lang="en-US" sz="2400" b="1" smtClean="0">
                <a:latin typeface="Arial Unicode MS" pitchFamily="34" charset="-128"/>
              </a:rPr>
              <a:t>it's still exponential</a:t>
            </a:r>
          </a:p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A431D-E6A2-4A52-BEE3-F4DF14F63D5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Generate and test is equivalent to not checking the constraints until the leaves</a:t>
            </a:r>
          </a:p>
          <a:p>
            <a:pPr eaLnBrk="1" hangingPunct="1"/>
            <a:r>
              <a:rPr lang="en-US" smtClean="0"/>
              <a:t>Remaining values heuristics : variable with fewest legal values (variable that generates less viable neighbors)</a:t>
            </a:r>
          </a:p>
          <a:p>
            <a:pPr eaLnBrk="1" hangingPunct="1"/>
            <a:r>
              <a:rPr lang="en-US" smtClean="0"/>
              <a:t>Degree Heuristic: variable involved in more constraints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C3E9F-8337-4433-92F1-79F5533910E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MAYBE DO NOT MENTION</a:t>
            </a:r>
          </a:p>
          <a:p>
            <a:pPr eaLnBrk="1" hangingPunct="1"/>
            <a:r>
              <a:rPr lang="en-US" smtClean="0"/>
              <a:t>Minimum remaining Vallues heuristics: chose the var with less legal values. Also called fail first heuristic because it picks the var that is most likely to cause a failure soon, thereby pruning the tree. In the extreme case if the var X has zero values, the MRV heuristic will select X and failure will be detected immediately – avoiding pointless search through other vars which always will fail when X is finally tested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ED539-46F8-4F9A-B33A-3A682E3F088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2FD09-79EC-401F-8C6C-9C031C9C065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Using depth-first methods, with the graph explicitly stored, this can be done in constant time.??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1F9ED-A175-44C5-A571-D0D4555823D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prune the domains as much as possible before selecting values from them.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E7F6C-BFFC-4935-BB0F-5882DC03775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z="1000" smtClean="0"/>
              <a:t>When all of the </a:t>
            </a:r>
            <a:r>
              <a:rPr lang="en-US" sz="1000" smtClean="0">
                <a:solidFill>
                  <a:schemeClr val="accent2"/>
                </a:solidFill>
              </a:rPr>
              <a:t>constraints are binary</a:t>
            </a:r>
            <a:r>
              <a:rPr lang="en-US" sz="1000" smtClean="0"/>
              <a:t>, constraint nodes are not necessary: we can drop constraint nodes and use edges to indicate that a constraint holds between a pair of variables.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CD0F2-9583-4C50-BD5B-891F0C76E44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4BFDF-4ACC-4634-8797-2A5288395583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BAD9F-3E73-4A16-9EF0-88D94A8E89F7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A284B-C06C-473D-B7F5-83F73819588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4E02B-B71E-41E2-A5A6-73F33B06E3E4}" type="slidenum">
              <a:rPr lang="en-US"/>
              <a:pPr/>
              <a:t>47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the domains of other variables are reduced.</a:t>
            </a:r>
          </a:p>
          <a:p>
            <a:pPr eaLnBrk="1" hangingPunct="1"/>
            <a:r>
              <a:rPr lang="en-US" smtClean="0"/>
              <a:t>AIspace simple1withUnary  problem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B6C47-0CF0-4E93-96A1-BFADBAA75C5B}" type="slidenum">
              <a:rPr lang="en-US"/>
              <a:pPr/>
              <a:t>49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BA64C-F609-4F32-BF93-15CD86829647}" type="slidenum">
              <a:rPr lang="en-US"/>
              <a:pPr/>
              <a:t>50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ND =</a:t>
            </a:r>
            <a:r>
              <a:rPr lang="en-US" baseline="0" dirty="0" smtClean="0"/>
              <a:t> New D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Non binary </a:t>
            </a:r>
            <a:r>
              <a:rPr lang="en-US" dirty="0" smtClean="0"/>
              <a:t>ND</a:t>
            </a:r>
            <a:r>
              <a:rPr lang="en-US" baseline="-25000" dirty="0" smtClean="0"/>
              <a:t>X</a:t>
            </a:r>
            <a:r>
              <a:rPr lang="en-US" dirty="0" smtClean="0"/>
              <a:t> ←{x| x ∈</a:t>
            </a:r>
            <a:r>
              <a:rPr lang="en-US" b="1" dirty="0" smtClean="0"/>
              <a:t>D</a:t>
            </a:r>
            <a:r>
              <a:rPr lang="en-US" baseline="-25000" dirty="0" smtClean="0"/>
              <a:t>X</a:t>
            </a:r>
            <a:r>
              <a:rPr lang="en-US" dirty="0" smtClean="0"/>
              <a:t> and some {X=x,Y</a:t>
            </a:r>
            <a:r>
              <a:rPr lang="en-US" baseline="-25000" dirty="0" smtClean="0"/>
              <a:t>1</a:t>
            </a:r>
            <a:r>
              <a:rPr lang="en-US" dirty="0" smtClean="0"/>
              <a:t>=y</a:t>
            </a:r>
            <a:r>
              <a:rPr lang="en-US" baseline="-25000" dirty="0" smtClean="0"/>
              <a:t>1</a:t>
            </a:r>
            <a:r>
              <a:rPr lang="en-US" dirty="0" smtClean="0"/>
              <a:t>,...,</a:t>
            </a: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dirty="0" smtClean="0"/>
              <a:t>=</a:t>
            </a: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dirty="0" smtClean="0"/>
              <a:t>}∈c where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∈</a:t>
            </a:r>
            <a:r>
              <a:rPr lang="en-US" b="1" dirty="0" err="1" smtClean="0"/>
              <a:t>D</a:t>
            </a:r>
            <a:r>
              <a:rPr lang="en-US" baseline="-25000" dirty="0" err="1" smtClean="0"/>
              <a:t>Yi</a:t>
            </a:r>
            <a:r>
              <a:rPr lang="en-US" dirty="0" smtClean="0"/>
              <a:t> for all </a:t>
            </a:r>
            <a:r>
              <a:rPr lang="en-US" dirty="0" err="1" smtClean="0"/>
              <a:t>i</a:t>
            </a:r>
            <a:r>
              <a:rPr lang="en-US" dirty="0" smtClean="0"/>
              <a:t>} </a:t>
            </a:r>
            <a:r>
              <a:rPr lang="en-US" baseline="0" dirty="0" err="1" smtClean="0"/>
              <a:t>omain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8E3CC-90FC-426B-8EAE-CA66704FDA0A}" type="slidenum">
              <a:rPr lang="en-US"/>
              <a:pPr/>
              <a:t>51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Every time a domain </a:t>
            </a:r>
            <a:r>
              <a:rPr lang="en-US" dirty="0" smtClean="0"/>
              <a:t>value of its “left </a:t>
            </a:r>
            <a:r>
              <a:rPr lang="en-US" dirty="0" err="1" smtClean="0"/>
              <a:t>var</a:t>
            </a:r>
            <a:r>
              <a:rPr lang="en-US" dirty="0" smtClean="0"/>
              <a:t>” </a:t>
            </a:r>
            <a:r>
              <a:rPr lang="en-US" dirty="0" smtClean="0"/>
              <a:t>is removed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Some special cases are faster</a:t>
            </a:r>
          </a:p>
          <a:p>
            <a:pPr lvl="1" eaLnBrk="1" hangingPunct="1"/>
            <a:r>
              <a:rPr lang="en-US" dirty="0" smtClean="0"/>
              <a:t>e.g., if the constraint graph is a tree, arc consistency is O(</a:t>
            </a:r>
            <a:r>
              <a:rPr lang="en-US" dirty="0" err="1" smtClean="0"/>
              <a:t>ed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I DO NOT THINK SO</a:t>
            </a:r>
          </a:p>
          <a:p>
            <a:pPr eaLnBrk="1" hangingPunct="1"/>
            <a:r>
              <a:rPr lang="en-US" dirty="0" smtClean="0"/>
              <a:t>It is linear in the number of variables n  (not quadratic as the general case) check with David and Kevin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883AB-E55A-4655-B0C3-C893E32E6AA7}" type="slidenum">
              <a:rPr lang="en-US"/>
              <a:pPr/>
              <a:t>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2A261-1DA5-4876-B400-8768574ABDF3}" type="slidenum">
              <a:rPr lang="en-US"/>
              <a:pPr/>
              <a:t>52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smtClean="0"/>
              <a:t>Otherwise, split a domain &amp; apply arc consistency to each case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Spiltting in half the variable with the smallest domain usually works best (who know why)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ACC: Show with Cispace, first “</a:t>
            </a:r>
            <a:r>
              <a:rPr lang="en-US" i="1" smtClean="0"/>
              <a:t>scheduling problem</a:t>
            </a:r>
            <a:r>
              <a:rPr lang="en-US" smtClean="0"/>
              <a:t>”, and then </a:t>
            </a:r>
            <a:r>
              <a:rPr lang="en-US" i="1" smtClean="0"/>
              <a:t>crossword 1</a:t>
            </a:r>
            <a:r>
              <a:rPr lang="en-US" smtClean="0"/>
              <a:t> for splitting. What makes sense is to split the node with 6 vars to the right, show that it gets to an empty solution, backtrack, and do more s0plitting on the var with 2 values on the top-left. Done. WENT WELL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A7E65-A40A-45C9-9439-46C8BFC2AC59}" type="slidenum">
              <a:rPr lang="en-US"/>
              <a:pPr/>
              <a:t>53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dirty="0" smtClean="0"/>
              <a:t>Otherwise, split a domain &amp; apply arc consistency to each case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Spiltting</a:t>
            </a:r>
            <a:r>
              <a:rPr lang="en-US" dirty="0" smtClean="0"/>
              <a:t> in half the variable with the smallest domain usually works best (who know why)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ACC: Show with </a:t>
            </a:r>
            <a:r>
              <a:rPr lang="en-US" dirty="0" err="1" smtClean="0"/>
              <a:t>Cispace</a:t>
            </a:r>
            <a:r>
              <a:rPr lang="en-US" dirty="0" smtClean="0"/>
              <a:t>, first “</a:t>
            </a:r>
            <a:r>
              <a:rPr lang="en-US" i="1" dirty="0" smtClean="0"/>
              <a:t>scheduling problem</a:t>
            </a:r>
            <a:r>
              <a:rPr lang="en-US" dirty="0" smtClean="0"/>
              <a:t>”, and then </a:t>
            </a:r>
            <a:r>
              <a:rPr lang="en-US" i="1" dirty="0" smtClean="0"/>
              <a:t>crossword 1</a:t>
            </a:r>
            <a:r>
              <a:rPr lang="en-US" dirty="0" smtClean="0"/>
              <a:t> for splitting. What makes sense is to split the node with 6 </a:t>
            </a:r>
            <a:r>
              <a:rPr lang="en-US" dirty="0" err="1" smtClean="0"/>
              <a:t>vars</a:t>
            </a:r>
            <a:r>
              <a:rPr lang="en-US" dirty="0" smtClean="0"/>
              <a:t> to the right, show that it gets to an empty solution, backtrack, and do more s0plitting on the </a:t>
            </a:r>
            <a:r>
              <a:rPr lang="en-US" dirty="0" err="1" smtClean="0"/>
              <a:t>var</a:t>
            </a:r>
            <a:r>
              <a:rPr lang="en-US" dirty="0" smtClean="0"/>
              <a:t> with 2 values on the top-left. Done. WENT WELL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3A6BF-345F-4E72-80BF-A6C3647D3441}" type="slidenum">
              <a:rPr lang="en-US"/>
              <a:pPr/>
              <a:t>54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smtClean="0"/>
              <a:t>Combining Arc Consistency and </a:t>
            </a:r>
            <a:br>
              <a:rPr lang="en-US" sz="1400" smtClean="0"/>
            </a:br>
            <a:r>
              <a:rPr lang="en-US" sz="1400" smtClean="0"/>
              <a:t>Domain Splitting</a:t>
            </a:r>
          </a:p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smtClean="0"/>
              <a:t>Otherwise, split a domain &amp; apply arc consistency to each case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Spiltting in half the variable with the smallest domain usually works best (who know why)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ACC: Show with Cispace, first “</a:t>
            </a:r>
            <a:r>
              <a:rPr lang="en-US" i="1" smtClean="0"/>
              <a:t>scheduling problem</a:t>
            </a:r>
            <a:r>
              <a:rPr lang="en-US" smtClean="0"/>
              <a:t>”, and then </a:t>
            </a:r>
            <a:r>
              <a:rPr lang="en-US" i="1" smtClean="0"/>
              <a:t>crossword 1</a:t>
            </a:r>
            <a:r>
              <a:rPr lang="en-US" smtClean="0"/>
              <a:t> for splitting. What makes sense is to split the node with 6 vars to the right, show that it gets to an empty solution, backtrack, and do more s0plitting on the var with 2 values on the top-left. Done. WENT WELL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D631B-BA00-49A3-ABE8-5DDB92EBA1F5}" type="slidenum">
              <a:rPr lang="en-US"/>
              <a:pPr/>
              <a:t>55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dirty="0" smtClean="0"/>
              <a:t>Combining Arc Consistency and </a:t>
            </a:r>
            <a:br>
              <a:rPr lang="en-US" sz="1400" dirty="0" smtClean="0"/>
            </a:br>
            <a:r>
              <a:rPr lang="en-US" sz="1400" dirty="0" smtClean="0"/>
              <a:t>Domain Splitting</a:t>
            </a:r>
          </a:p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dirty="0" smtClean="0"/>
              <a:t>Otherwise, split a domain &amp; apply arc consistency to each case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Spiltting</a:t>
            </a:r>
            <a:r>
              <a:rPr lang="en-US" dirty="0" smtClean="0"/>
              <a:t> in half the variable with the smallest domain usually works best (who know why)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ACC: Show with </a:t>
            </a:r>
            <a:r>
              <a:rPr lang="en-US" dirty="0" err="1" smtClean="0"/>
              <a:t>Cispace</a:t>
            </a:r>
            <a:r>
              <a:rPr lang="en-US" dirty="0" smtClean="0"/>
              <a:t>, first “</a:t>
            </a:r>
            <a:r>
              <a:rPr lang="en-US" i="1" dirty="0" smtClean="0"/>
              <a:t>scheduling problem</a:t>
            </a:r>
            <a:r>
              <a:rPr lang="en-US" dirty="0" smtClean="0"/>
              <a:t>”, and then </a:t>
            </a:r>
            <a:r>
              <a:rPr lang="en-US" i="1" dirty="0" smtClean="0"/>
              <a:t>crossword 1</a:t>
            </a:r>
            <a:r>
              <a:rPr lang="en-US" dirty="0" smtClean="0"/>
              <a:t> for splitting. What makes sense is to split the node with 6 </a:t>
            </a:r>
            <a:r>
              <a:rPr lang="en-US" dirty="0" err="1" smtClean="0"/>
              <a:t>vars</a:t>
            </a:r>
            <a:r>
              <a:rPr lang="en-US" dirty="0" smtClean="0"/>
              <a:t> to the right, show that it gets to an empty solution, backtrack, and do more s0plitting on the </a:t>
            </a:r>
            <a:r>
              <a:rPr lang="en-US" dirty="0" err="1" smtClean="0"/>
              <a:t>var</a:t>
            </a:r>
            <a:r>
              <a:rPr lang="en-US" dirty="0" smtClean="0"/>
              <a:t> with 2 values on the top-left. Done. WENT WELL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286"/>
            <a:fld id="{7628A24A-54EB-4455-B472-180C41B2BBE6}" type="slidenum">
              <a:rPr lang="en-US" smtClean="0"/>
              <a:pPr defTabSz="928286"/>
              <a:t>56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dirty="0" smtClean="0"/>
              <a:t>Otherwise, split a domain &amp; apply arc consistency to each case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Spiltting</a:t>
            </a:r>
            <a:r>
              <a:rPr lang="en-US" dirty="0" smtClean="0"/>
              <a:t> in half the variable with the smallest domain usually works best (who know why)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ACC: Show with </a:t>
            </a:r>
            <a:r>
              <a:rPr lang="en-US" dirty="0" err="1" smtClean="0"/>
              <a:t>Cispace</a:t>
            </a:r>
            <a:r>
              <a:rPr lang="en-US" dirty="0" smtClean="0"/>
              <a:t>, first “</a:t>
            </a:r>
            <a:r>
              <a:rPr lang="en-US" i="1" dirty="0" smtClean="0"/>
              <a:t>scheduling problem</a:t>
            </a:r>
            <a:r>
              <a:rPr lang="en-US" dirty="0" smtClean="0"/>
              <a:t>”, and then </a:t>
            </a:r>
            <a:r>
              <a:rPr lang="en-US" i="1" dirty="0" smtClean="0"/>
              <a:t>crossword 1</a:t>
            </a:r>
            <a:r>
              <a:rPr lang="en-US" dirty="0" smtClean="0"/>
              <a:t> for splitting. What makes sense is to split the node with 6 </a:t>
            </a:r>
            <a:r>
              <a:rPr lang="en-US" dirty="0" err="1" smtClean="0"/>
              <a:t>vars</a:t>
            </a:r>
            <a:r>
              <a:rPr lang="en-US" dirty="0" smtClean="0"/>
              <a:t> to the right, show that it gets to an empty solution, backtrack, and do more s0plitting on the </a:t>
            </a:r>
            <a:r>
              <a:rPr lang="en-US" dirty="0" err="1" smtClean="0"/>
              <a:t>var</a:t>
            </a:r>
            <a:r>
              <a:rPr lang="en-US" dirty="0" smtClean="0"/>
              <a:t> with 2 values on the top-left. Done. WENT WELL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286"/>
            <a:fld id="{AB37B4D5-2D10-47EF-A11A-20A50C5EAEC1}" type="slidenum">
              <a:rPr lang="en-US" smtClean="0"/>
              <a:pPr defTabSz="928286"/>
              <a:t>57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130E4-DC5E-45E9-9C8F-DFB2DAA570A1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68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04BEC-0AD5-4AF8-9B58-41A73DF882A2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69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BB903-CE04-4329-841C-3F17C58EF5E8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70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/>
            <a:r>
              <a:rPr lang="en-US" sz="1200" dirty="0" smtClean="0"/>
              <a:t>CYCLES</a:t>
            </a:r>
          </a:p>
          <a:p>
            <a:pPr marL="0" indent="0" eaLnBrk="1" hangingPunct="1"/>
            <a:r>
              <a:rPr lang="en-US" sz="1200" dirty="0" smtClean="0"/>
              <a:t>You can prune a path that ends in a node already on the path. This pruning cannot remove an optimal solution.</a:t>
            </a:r>
          </a:p>
          <a:p>
            <a:pPr marL="0" indent="0" eaLnBrk="1" hangingPunct="1">
              <a:buFontTx/>
              <a:buChar char="•"/>
            </a:pPr>
            <a:r>
              <a:rPr lang="en-US" sz="1200" dirty="0" smtClean="0"/>
              <a:t> The time is linear in path length.</a:t>
            </a:r>
          </a:p>
          <a:p>
            <a:endParaRPr lang="en-CA" dirty="0" smtClean="0"/>
          </a:p>
          <a:p>
            <a:r>
              <a:rPr lang="en-CA" dirty="0" smtClean="0"/>
              <a:t>REPEATED STATES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Failure to detect repeated states can turn a linear problem into an exponential one!</a:t>
            </a:r>
            <a:endParaRPr lang="en-CA" dirty="0" smtClean="0"/>
          </a:p>
          <a:p>
            <a:pPr marL="0" indent="0" eaLnBrk="1" hangingPunct="1">
              <a:buFontTx/>
              <a:buChar char="•"/>
            </a:pPr>
            <a:r>
              <a:rPr lang="en-US" dirty="0" smtClean="0"/>
              <a:t>(if the new path is longer – more costly).  You can prune a path to node </a:t>
            </a:r>
            <a:r>
              <a:rPr lang="en-US" b="1" i="1" dirty="0" smtClean="0"/>
              <a:t>n </a:t>
            </a:r>
            <a:r>
              <a:rPr lang="en-US" dirty="0" smtClean="0"/>
              <a:t>that you have already found a path to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  </a:t>
            </a:r>
            <a:r>
              <a:rPr lang="en-US" sz="1200" dirty="0" smtClean="0">
                <a:solidFill>
                  <a:srgbClr val="CC0099"/>
                </a:solidFill>
              </a:rPr>
              <a:t>Problem:</a:t>
            </a:r>
            <a:r>
              <a:rPr lang="en-US" sz="1200" dirty="0" smtClean="0"/>
              <a:t> what if a subsequent path to </a:t>
            </a:r>
            <a:r>
              <a:rPr lang="en-US" sz="1200" i="1" dirty="0" smtClean="0"/>
              <a:t>n</a:t>
            </a:r>
            <a:r>
              <a:rPr lang="en-US" sz="1200" dirty="0" smtClean="0"/>
              <a:t> is shorter than the first path to </a:t>
            </a:r>
            <a:r>
              <a:rPr lang="en-US" sz="1200" i="1" dirty="0" smtClean="0"/>
              <a:t>n </a:t>
            </a:r>
            <a:r>
              <a:rPr lang="en-US" sz="1200" dirty="0" smtClean="0"/>
              <a:t>?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1200" dirty="0" smtClean="0"/>
              <a:t>You can remove all paths from the frontier that use the longer path. (as these can’t be optimal) OR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dirty="0" smtClean="0"/>
              <a:t>You can change the initial segment of the paths on the frontier to use the shorter path.</a:t>
            </a:r>
            <a:r>
              <a:rPr lang="en-US" sz="1200" baseline="0" dirty="0" smtClean="0"/>
              <a:t> </a:t>
            </a:r>
            <a:r>
              <a:rPr lang="en-US" dirty="0" smtClean="0"/>
              <a:t>Can be computationally costly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02A5A7-B29B-414C-B7E2-96272F333B28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71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E00F3-E7A6-4D75-B8CD-1EF3A4C3945F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72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848BB-50C0-4A0D-97DF-D1FEE446E5FB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73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2F4B8-45B6-4FC0-81B5-D3B40200E4B9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74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2"/>
            <a:r>
              <a:rPr lang="en-US" smtClean="0"/>
              <a:t>Can recover LCFS’s guarantee with </a:t>
            </a:r>
            <a:r>
              <a:rPr lang="en-US" smtClean="0">
                <a:solidFill>
                  <a:srgbClr val="FF0000"/>
                </a:solidFill>
              </a:rPr>
              <a:t>monotone heuristic</a:t>
            </a:r>
            <a:r>
              <a:rPr lang="en-US" smtClean="0"/>
              <a:t>:</a:t>
            </a:r>
            <a:br>
              <a:rPr lang="en-US" smtClean="0"/>
            </a:br>
            <a:r>
              <a:rPr lang="en-US" smtClean="0"/>
              <a:t>|h(m) – h(n)| &lt;= cost(m,n)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50B24-DF96-4CBD-99CB-B465079AFDF3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75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3ADC6-3C31-47F7-8A24-C6A52DE8A88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dirty="0" smtClean="0"/>
              <a:t>R&amp;R Sys  Representation and reasoning Systems</a:t>
            </a:r>
          </a:p>
          <a:p>
            <a:pPr marL="228600" indent="-228600" eaLnBrk="1" hangingPunct="1"/>
            <a:r>
              <a:rPr lang="en-US" dirty="0" smtClean="0"/>
              <a:t>Each cell is a R&amp;R system</a:t>
            </a:r>
          </a:p>
          <a:p>
            <a:pPr marL="228600" indent="-228600" eaLnBrk="1" hangingPunct="1"/>
            <a:r>
              <a:rPr lang="en-US" dirty="0" smtClean="0"/>
              <a:t>STRIPS  actions </a:t>
            </a:r>
            <a:r>
              <a:rPr lang="en-US" dirty="0" err="1" smtClean="0"/>
              <a:t>prec</a:t>
            </a:r>
            <a:endParaRPr lang="en-US" dirty="0" smtClean="0"/>
          </a:p>
          <a:p>
            <a:pPr marL="228600" indent="-228600" eaLnBrk="1" hangingPunct="1"/>
            <a:endParaRPr lang="en-US" dirty="0" smtClean="0"/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SCSP extends the classical CSP by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including both decision variables, that an agent can set, and stochastic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variables that follow a probability distribution and can model </a:t>
            </a:r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uncer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</a:t>
            </a:r>
          </a:p>
          <a:p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tain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events beyond the agent’s control. So far, two approaches to solving</a:t>
            </a:r>
          </a:p>
          <a:p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SCSPs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have been proposed; backtracking-based procedures that extend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standard methods from </a:t>
            </a:r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CSPs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 scenario-based methods that solve</a:t>
            </a:r>
          </a:p>
          <a:p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SCSPs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by reducing them to a sequence of </a:t>
            </a:r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CSPs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r>
              <a:rPr lang="en-US" dirty="0" err="1" smtClean="0"/>
              <a:t>onditions</a:t>
            </a:r>
            <a:r>
              <a:rPr lang="en-US" dirty="0" smtClean="0"/>
              <a:t> and effects Stanford Research Institute Problem Solver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1DDDB-284F-4FF7-932A-138392280F9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6F58A3F-EFA1-483B-8D83-F8D4958FB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3547DC6-7739-4EEB-A14E-2F28FF4A8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B7524E-58F1-4EEF-A775-19E9A7673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20219D-DC70-4611-97D6-B1ADE2143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77C6855-B09F-4558-8FCE-89D2CFC7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D84F16-D10E-482D-B414-36A856B82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C30923-8918-44C8-BBA2-A0F667712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4F93C9E-179E-4FED-9257-0BD5F3220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57D7D6-4CB7-42FB-AF35-E20E5D808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596B51D-9915-44A9-BBAB-675153788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0BB9F47-404B-4DCA-9054-B874217AB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C100DC-ACFA-4036-88B8-DAE061DFB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269FE10-DBF5-4E0E-8CD4-9AEFDB294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4B6F74B4-3681-4B37-AEDB-61644201F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0.vml"/><Relationship Id="rId4" Type="http://schemas.openxmlformats.org/officeDocument/2006/relationships/hyperlink" Target="http://www.aispace.org/exercises.shtml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15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6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ADA445A-B75B-4898-B85A-F2754651B68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Introduction to</a:t>
            </a: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Artificial Intelligence (AI)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</a:t>
            </a:r>
            <a:r>
              <a:rPr lang="en-US" b="1" dirty="0" smtClean="0">
                <a:latin typeface="Arial Unicode MS" pitchFamily="34" charset="-128"/>
              </a:rPr>
              <a:t>cpsc502, </a:t>
            </a:r>
            <a:r>
              <a:rPr lang="en-US" b="1" dirty="0">
                <a:latin typeface="Arial Unicode MS" pitchFamily="34" charset="-128"/>
              </a:rPr>
              <a:t>Lecture </a:t>
            </a:r>
            <a:r>
              <a:rPr lang="en-US" b="1" dirty="0" smtClean="0">
                <a:latin typeface="Arial Unicode MS" pitchFamily="34" charset="-128"/>
              </a:rPr>
              <a:t>3</a:t>
            </a: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Sep, </a:t>
            </a:r>
            <a:r>
              <a:rPr lang="en-US" sz="2400" b="1" dirty="0" smtClean="0">
                <a:latin typeface="Arial Unicode MS" pitchFamily="34" charset="-128"/>
              </a:rPr>
              <a:t>15, </a:t>
            </a:r>
            <a:r>
              <a:rPr lang="en-US" sz="2400" b="1" dirty="0" smtClean="0">
                <a:latin typeface="Arial Unicode MS" pitchFamily="34" charset="-128"/>
              </a:rPr>
              <a:t>2011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FE211C2-93B8-40EB-9C81-BA3598C9976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16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Variables/Features, domains and Possible Worlds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29188"/>
            <a:ext cx="8497888" cy="863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Possible world: </a:t>
            </a:r>
            <a:r>
              <a:rPr lang="en-US" dirty="0" smtClean="0">
                <a:solidFill>
                  <a:schemeClr val="accent4"/>
                </a:solidFill>
              </a:rPr>
              <a:t>a complete assignment  of values to a set of variables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214313" y="2428875"/>
            <a:ext cx="8280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00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Variables can be of several main kinds: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Boolean</a:t>
            </a:r>
            <a:r>
              <a:rPr lang="en-US" sz="2000">
                <a:latin typeface="Arial Unicode MS" pitchFamily="34" charset="-128"/>
              </a:rPr>
              <a:t>: |</a:t>
            </a:r>
            <a:r>
              <a:rPr lang="en-US" sz="2000" i="1">
                <a:latin typeface="Arial Unicode MS" pitchFamily="34" charset="-128"/>
              </a:rPr>
              <a:t>dom</a:t>
            </a:r>
            <a:r>
              <a:rPr lang="en-US" sz="2000">
                <a:latin typeface="Arial Unicode MS" pitchFamily="34" charset="-128"/>
              </a:rPr>
              <a:t>(V)| = 2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Finite</a:t>
            </a:r>
            <a:r>
              <a:rPr lang="en-US" sz="2000">
                <a:latin typeface="Arial Unicode MS" pitchFamily="34" charset="-128"/>
              </a:rPr>
              <a:t>: the domain contains a finite number of values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Infinite but Discrete</a:t>
            </a:r>
            <a:r>
              <a:rPr lang="en-US" sz="2000">
                <a:latin typeface="Arial Unicode MS" pitchFamily="34" charset="-128"/>
              </a:rPr>
              <a:t>: the domain is countably infinite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Continuous</a:t>
            </a:r>
            <a:r>
              <a:rPr lang="en-US" sz="2000">
                <a:latin typeface="Arial Unicode MS" pitchFamily="34" charset="-128"/>
              </a:rPr>
              <a:t>: e.g., real numbers between 0 and 1</a:t>
            </a:r>
          </a:p>
        </p:txBody>
      </p:sp>
      <p:sp>
        <p:nvSpPr>
          <p:cNvPr id="6166" name="Rectangle 5"/>
          <p:cNvSpPr>
            <a:spLocks noChangeArrowheads="1"/>
          </p:cNvSpPr>
          <p:nvPr/>
        </p:nvSpPr>
        <p:spPr bwMode="auto">
          <a:xfrm>
            <a:off x="0" y="1000125"/>
            <a:ext cx="87868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Variables / features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we denote variables using capital letters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each variable V has a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domain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i="1" dirty="0" err="1">
                <a:latin typeface="Arial Unicode MS" pitchFamily="34" charset="-128"/>
              </a:rPr>
              <a:t>dom</a:t>
            </a:r>
            <a:r>
              <a:rPr lang="en-US" sz="2400" dirty="0">
                <a:latin typeface="Arial Unicode MS" pitchFamily="34" charset="-128"/>
              </a:rPr>
              <a:t>(V) of possible values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/>
      <p:bldP spid="4649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4337CDC-2721-4B61-A563-299A817F368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Worlds</a:t>
            </a:r>
          </a:p>
        </p:txBody>
      </p:sp>
      <p:sp>
        <p:nvSpPr>
          <p:cNvPr id="7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2879725"/>
          </a:xfrm>
        </p:spPr>
        <p:txBody>
          <a:bodyPr/>
          <a:lstStyle/>
          <a:p>
            <a:pPr lvl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>
              <a:buFontTx/>
              <a:buChar char="•"/>
            </a:pPr>
            <a:endParaRPr lang="en-US" sz="2400" smtClean="0"/>
          </a:p>
          <a:p>
            <a:pPr lvl="1"/>
            <a:endParaRPr lang="en-US" sz="2000" smtClean="0"/>
          </a:p>
        </p:txBody>
      </p:sp>
      <p:sp>
        <p:nvSpPr>
          <p:cNvPr id="7228" name="Rectangle 7"/>
          <p:cNvSpPr>
            <a:spLocks noChangeArrowheads="1"/>
          </p:cNvSpPr>
          <p:nvPr/>
        </p:nvSpPr>
        <p:spPr bwMode="auto">
          <a:xfrm>
            <a:off x="287338" y="1671638"/>
            <a:ext cx="835183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i="1">
                <a:latin typeface="Arial Unicode MS" pitchFamily="34" charset="-128"/>
              </a:rPr>
              <a:t>Mars Explorer Example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Weather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Temperature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LocX         LocY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3528" y="4293096"/>
            <a:ext cx="3528391" cy="1080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</a:rPr>
              <a:t>Product of cardinality of each domain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59424" y="5229200"/>
            <a:ext cx="4933056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</a:rPr>
              <a:t>… always exponential in the number of variables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E353E4-46D6-418B-B039-D5CA160D76E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8231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929058" cy="714356"/>
          </a:xfrm>
        </p:spPr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8233" name="Rectangle 19"/>
          <p:cNvSpPr>
            <a:spLocks noChangeArrowheads="1"/>
          </p:cNvSpPr>
          <p:nvPr/>
        </p:nvSpPr>
        <p:spPr bwMode="auto">
          <a:xfrm>
            <a:off x="0" y="1000108"/>
            <a:ext cx="55006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Crossword Puzzle: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variables</a:t>
            </a:r>
            <a:r>
              <a:rPr lang="en-US" sz="2400" dirty="0">
                <a:latin typeface="Arial Unicode MS" pitchFamily="34" charset="-128"/>
              </a:rPr>
              <a:t> are words that have to be filled in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 dirty="0">
                <a:latin typeface="Arial Unicode MS" pitchFamily="34" charset="-128"/>
              </a:rPr>
              <a:t> are valid English </a:t>
            </a:r>
            <a:r>
              <a:rPr lang="en-US" sz="2400" dirty="0" smtClean="0">
                <a:latin typeface="Arial Unicode MS" pitchFamily="34" charset="-128"/>
              </a:rPr>
              <a:t>words of required length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 dirty="0">
                <a:latin typeface="Arial Unicode MS" pitchFamily="34" charset="-128"/>
              </a:rPr>
              <a:t>: all ways of assigning words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p:pic>
        <p:nvPicPr>
          <p:cNvPr id="8234" name="Picture 20"/>
          <p:cNvPicPr>
            <a:picLocks noChangeAspect="1" noChangeArrowheads="1"/>
          </p:cNvPicPr>
          <p:nvPr/>
        </p:nvPicPr>
        <p:blipFill>
          <a:blip r:embed="rId4" cstate="print"/>
          <a:srcRect t="-1369" r="46111"/>
          <a:stretch>
            <a:fillRect/>
          </a:stretch>
        </p:blipFill>
        <p:spPr bwMode="auto">
          <a:xfrm>
            <a:off x="5490040" y="357166"/>
            <a:ext cx="3653960" cy="3677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285720" y="4714884"/>
            <a:ext cx="521497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Number of English words?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Number of words of length k 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So, 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9D44B67-5869-4D06-AAFD-0B0174231D9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More Examples</a:t>
            </a:r>
          </a:p>
        </p:txBody>
      </p:sp>
      <p:sp>
        <p:nvSpPr>
          <p:cNvPr id="9250" name="Rectangle 4"/>
          <p:cNvSpPr>
            <a:spLocks noChangeArrowheads="1"/>
          </p:cNvSpPr>
          <p:nvPr/>
        </p:nvSpPr>
        <p:spPr bwMode="auto">
          <a:xfrm>
            <a:off x="179388" y="2924175"/>
            <a:ext cx="85693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9251" name="Rectangle 5"/>
          <p:cNvSpPr>
            <a:spLocks noChangeArrowheads="1"/>
          </p:cNvSpPr>
          <p:nvPr/>
        </p:nvSpPr>
        <p:spPr bwMode="auto">
          <a:xfrm>
            <a:off x="0" y="428604"/>
            <a:ext cx="60118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Crossword 2: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variables</a:t>
            </a:r>
            <a:r>
              <a:rPr lang="en-US" sz="2400" dirty="0">
                <a:latin typeface="Arial Unicode MS" pitchFamily="34" charset="-128"/>
              </a:rPr>
              <a:t> are cells (individual squares)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 dirty="0">
                <a:latin typeface="Arial Unicode MS" pitchFamily="34" charset="-128"/>
              </a:rPr>
              <a:t> are letters of the alphabet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 dirty="0">
                <a:latin typeface="Arial Unicode MS" pitchFamily="34" charset="-128"/>
              </a:rPr>
              <a:t>: all ways of assigning letters to cells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500439"/>
            <a:ext cx="9144000" cy="2592388"/>
            <a:chOff x="0" y="2251"/>
            <a:chExt cx="5760" cy="1633"/>
          </a:xfrm>
        </p:grpSpPr>
        <p:sp>
          <p:nvSpPr>
            <p:cNvPr id="9254" name="Rectangle 6"/>
            <p:cNvSpPr>
              <a:spLocks noChangeArrowheads="1"/>
            </p:cNvSpPr>
            <p:nvPr/>
          </p:nvSpPr>
          <p:spPr bwMode="auto">
            <a:xfrm>
              <a:off x="0" y="2251"/>
              <a:ext cx="4024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dirty="0">
                  <a:solidFill>
                    <a:schemeClr val="accent2"/>
                  </a:solidFill>
                  <a:latin typeface="Arial Unicode MS" pitchFamily="34" charset="-128"/>
                </a:rPr>
                <a:t>Sudoku: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variables</a:t>
              </a:r>
              <a:r>
                <a:rPr lang="en-US" sz="2400" dirty="0">
                  <a:latin typeface="Arial Unicode MS" pitchFamily="34" charset="-128"/>
                </a:rPr>
                <a:t> are </a:t>
              </a:r>
              <a:r>
                <a:rPr lang="en-US" sz="2400" dirty="0" smtClean="0">
                  <a:latin typeface="Arial Unicode MS" pitchFamily="34" charset="-128"/>
                </a:rPr>
                <a:t>empty cells </a:t>
              </a:r>
              <a:endParaRPr lang="en-US" sz="2400" dirty="0">
                <a:latin typeface="Arial Unicode MS" pitchFamily="34" charset="-128"/>
              </a:endParaRPr>
            </a:p>
            <a:p>
              <a:pPr marL="742950" lvl="1" indent="-285750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domains</a:t>
              </a:r>
              <a:r>
                <a:rPr lang="en-US" sz="2400" dirty="0">
                  <a:latin typeface="Arial Unicode MS" pitchFamily="34" charset="-128"/>
                </a:rPr>
                <a:t> are numbers between 1 and 9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possible worlds</a:t>
              </a:r>
              <a:r>
                <a:rPr lang="en-US" sz="2400" dirty="0">
                  <a:latin typeface="Arial Unicode MS" pitchFamily="34" charset="-128"/>
                </a:rPr>
                <a:t>: all ways of assigning numbers to cells</a:t>
              </a:r>
            </a:p>
          </p:txBody>
        </p:sp>
        <p:pic>
          <p:nvPicPr>
            <p:cNvPr id="925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7" y="2296"/>
              <a:ext cx="1633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53" name="Picture 10"/>
          <p:cNvPicPr>
            <a:picLocks noChangeAspect="1" noChangeArrowheads="1"/>
          </p:cNvPicPr>
          <p:nvPr/>
        </p:nvPicPr>
        <p:blipFill>
          <a:blip r:embed="rId5" cstate="print"/>
          <a:srcRect t="-1369" r="46111"/>
          <a:stretch>
            <a:fillRect/>
          </a:stretch>
        </p:blipFill>
        <p:spPr bwMode="auto">
          <a:xfrm>
            <a:off x="6084888" y="692150"/>
            <a:ext cx="2717800" cy="273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714348" y="2928934"/>
            <a:ext cx="485778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So, 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5786454"/>
            <a:ext cx="485778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So, 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49143C3-2139-4718-AA81-51F7E795FFD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10290" name="Rectangle 4"/>
          <p:cNvSpPr>
            <a:spLocks noChangeArrowheads="1"/>
          </p:cNvSpPr>
          <p:nvPr/>
        </p:nvSpPr>
        <p:spPr bwMode="auto">
          <a:xfrm>
            <a:off x="0" y="765175"/>
            <a:ext cx="7358063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n-Queens problem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variable:</a:t>
            </a:r>
            <a:r>
              <a:rPr lang="en-US" sz="2400">
                <a:latin typeface="Arial Unicode MS" pitchFamily="34" charset="-128"/>
              </a:rPr>
              <a:t> location of a queen on a chess board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there are </a:t>
            </a:r>
            <a:r>
              <a:rPr lang="en-US" sz="2400" i="1">
                <a:latin typeface="Arial Unicode MS" pitchFamily="34" charset="-128"/>
              </a:rPr>
              <a:t>n</a:t>
            </a:r>
            <a:r>
              <a:rPr lang="en-US" sz="2400">
                <a:latin typeface="Arial Unicode MS" pitchFamily="34" charset="-128"/>
              </a:rPr>
              <a:t> of them in total, hence the name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>
                <a:latin typeface="Arial Unicode MS" pitchFamily="34" charset="-128"/>
              </a:rPr>
              <a:t>: grid coordinates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>
                <a:latin typeface="Arial Unicode MS" pitchFamily="34" charset="-128"/>
              </a:rPr>
              <a:t>: locations of all queens</a:t>
            </a:r>
            <a:endParaRPr lang="en-US" sz="240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0291" name="Picture 5" descr="4queens-iterative"/>
          <p:cNvPicPr>
            <a:picLocks noChangeAspect="1" noChangeArrowheads="1"/>
          </p:cNvPicPr>
          <p:nvPr/>
        </p:nvPicPr>
        <p:blipFill>
          <a:blip r:embed="rId4" cstate="print"/>
          <a:srcRect l="75000" b="21654"/>
          <a:stretch>
            <a:fillRect/>
          </a:stretch>
        </p:blipFill>
        <p:spPr bwMode="auto">
          <a:xfrm>
            <a:off x="6786563" y="2500313"/>
            <a:ext cx="2000250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A06A7BB-2CB0-41F4-A334-8660B11D437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112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85875"/>
            <a:ext cx="8458200" cy="22320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Scheduling Problem: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variables</a:t>
            </a:r>
            <a:r>
              <a:rPr lang="en-US" dirty="0" smtClean="0"/>
              <a:t> are different tasks that need to be scheduled (e.g., course in a university; job in a machine shop)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domains</a:t>
            </a:r>
            <a:r>
              <a:rPr lang="en-US" dirty="0" smtClean="0"/>
              <a:t> are the different combinations of times and locations for each task (e.g., time/room for course; time/machine for job)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possible worlds</a:t>
            </a:r>
            <a:r>
              <a:rPr lang="en-US" dirty="0" smtClean="0"/>
              <a:t>: time/location assignments for each task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71CFCAB-9635-49AD-A08C-8CB77D8A9DF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2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Scheduling possible world</a:t>
            </a:r>
          </a:p>
        </p:txBody>
      </p:sp>
      <p:graphicFrame>
        <p:nvGraphicFramePr>
          <p:cNvPr id="535556" name="Object 4"/>
          <p:cNvGraphicFramePr>
            <a:graphicFrameLocks noChangeAspect="1"/>
          </p:cNvGraphicFramePr>
          <p:nvPr>
            <p:ph idx="1"/>
          </p:nvPr>
        </p:nvGraphicFramePr>
        <p:xfrm>
          <a:off x="795338" y="1833563"/>
          <a:ext cx="7477125" cy="3265487"/>
        </p:xfrm>
        <a:graphic>
          <a:graphicData uri="http://schemas.openxmlformats.org/presentationml/2006/ole">
            <p:oleObj spid="_x0000_s362498" name="Visio" r:id="rId4" imgW="7477399" imgH="3266255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143625" y="1643063"/>
            <a:ext cx="1785938" cy="12144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325938" y="2960688"/>
            <a:ext cx="1071562" cy="214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500688" y="3857625"/>
            <a:ext cx="1463675" cy="214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361" name="Rectangle 11"/>
          <p:cNvSpPr>
            <a:spLocks noChangeArrowheads="1"/>
          </p:cNvSpPr>
          <p:nvPr/>
        </p:nvSpPr>
        <p:spPr bwMode="auto">
          <a:xfrm>
            <a:off x="1357313" y="3429000"/>
            <a:ext cx="1828800" cy="214313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643313" y="3429000"/>
            <a:ext cx="1828800" cy="214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363" name="Rectangle 13"/>
          <p:cNvSpPr>
            <a:spLocks noChangeArrowheads="1"/>
          </p:cNvSpPr>
          <p:nvPr/>
        </p:nvSpPr>
        <p:spPr bwMode="auto">
          <a:xfrm>
            <a:off x="6999288" y="3875088"/>
            <a:ext cx="1071562" cy="214312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428625" y="4214813"/>
            <a:ext cx="8501063" cy="5000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928670"/>
            <a:ext cx="5072066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59A32B-69D7-4882-97D6-45D4297BC07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3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examples….</a:t>
            </a:r>
          </a:p>
        </p:txBody>
      </p:sp>
      <p:sp>
        <p:nvSpPr>
          <p:cNvPr id="13343" name="Rectangle 4"/>
          <p:cNvSpPr>
            <a:spLocks noChangeArrowheads="1"/>
          </p:cNvSpPr>
          <p:nvPr/>
        </p:nvSpPr>
        <p:spPr bwMode="auto">
          <a:xfrm>
            <a:off x="469900" y="1052513"/>
            <a:ext cx="75580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Map Coloring Problem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variable:</a:t>
            </a:r>
            <a:r>
              <a:rPr lang="en-US" sz="2400">
                <a:latin typeface="Arial Unicode MS" pitchFamily="34" charset="-128"/>
              </a:rPr>
              <a:t> regions on the map</a:t>
            </a:r>
            <a:endParaRPr lang="en-US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>
                <a:latin typeface="Arial Unicode MS" pitchFamily="34" charset="-128"/>
              </a:rPr>
              <a:t>: possible colors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>
                <a:latin typeface="Arial Unicode MS" pitchFamily="34" charset="-128"/>
              </a:rPr>
              <a:t>: color assignments for each region</a:t>
            </a:r>
            <a:endParaRPr lang="en-US" sz="240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3344" name="Picture 6" descr="austra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286124"/>
            <a:ext cx="345598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0" y="3500438"/>
            <a:ext cx="5072066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C3E015D-A914-4CBD-A250-21309EB21D3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43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Constraints</a:t>
            </a:r>
          </a:p>
        </p:txBody>
      </p:sp>
      <p:sp>
        <p:nvSpPr>
          <p:cNvPr id="143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582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Constraints are restrictions on the values that one or more variables can take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Unary constraint</a:t>
            </a:r>
            <a:r>
              <a:rPr lang="en-US" dirty="0" smtClean="0"/>
              <a:t>: restriction involving a single variable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k-</a:t>
            </a:r>
            <a:r>
              <a:rPr lang="en-US" dirty="0" err="1" smtClean="0">
                <a:solidFill>
                  <a:schemeClr val="accent2"/>
                </a:solidFill>
              </a:rPr>
              <a:t>ary</a:t>
            </a:r>
            <a:r>
              <a:rPr lang="en-US" dirty="0" smtClean="0">
                <a:solidFill>
                  <a:schemeClr val="accent2"/>
                </a:solidFill>
              </a:rPr>
              <a:t> constraint</a:t>
            </a:r>
            <a:r>
              <a:rPr lang="en-US" dirty="0" smtClean="0"/>
              <a:t>: restriction involving the domains of k different variables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it turns out that k-</a:t>
            </a:r>
            <a:r>
              <a:rPr lang="en-US" dirty="0" err="1" smtClean="0"/>
              <a:t>ary</a:t>
            </a:r>
            <a:r>
              <a:rPr lang="en-US" dirty="0" smtClean="0"/>
              <a:t> constraints can always be represented as binary constraints, so we'll </a:t>
            </a:r>
            <a:r>
              <a:rPr lang="en-US" i="1" dirty="0" smtClean="0"/>
              <a:t>mainly</a:t>
            </a:r>
            <a:r>
              <a:rPr lang="en-US" dirty="0" smtClean="0"/>
              <a:t> only talk about this case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214282" y="4071942"/>
            <a:ext cx="84582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1" dirty="0">
                <a:latin typeface="Arial Unicode MS" pitchFamily="34" charset="-128"/>
              </a:rPr>
              <a:t>Constraints can be specified by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giving a function that returns true when given values for each variable which satisfy the constraint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giving </a:t>
            </a:r>
            <a:r>
              <a:rPr lang="en-US" sz="2400" dirty="0">
                <a:latin typeface="Arial Unicode MS" pitchFamily="34" charset="-128"/>
              </a:rPr>
              <a:t>a list of valid domain values for each variable participating in the </a:t>
            </a:r>
            <a:r>
              <a:rPr lang="en-US" sz="2400" dirty="0" smtClean="0">
                <a:latin typeface="Arial Unicode MS" pitchFamily="34" charset="-128"/>
              </a:rPr>
              <a:t>constraint</a:t>
            </a:r>
            <a:endParaRPr lang="en-US" sz="24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44C3B9B-D867-4BA9-9EBD-E2FA3F6D6B5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Map-Coloring</a:t>
            </a:r>
          </a:p>
        </p:txBody>
      </p:sp>
      <p:pic>
        <p:nvPicPr>
          <p:cNvPr id="15369" name="Picture 3" descr="austra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692150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3644900"/>
            <a:ext cx="8458200" cy="1922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Variables</a:t>
            </a:r>
            <a:r>
              <a:rPr lang="en-US" sz="2400" dirty="0" smtClean="0"/>
              <a:t> </a:t>
            </a:r>
            <a:r>
              <a:rPr lang="en-US" sz="2400" i="1" dirty="0" smtClean="0"/>
              <a:t>WA, NT, Q, NSW, V, SA, T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Domains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= {</a:t>
            </a:r>
            <a:r>
              <a:rPr lang="en-US" sz="2400" dirty="0" err="1" smtClean="0"/>
              <a:t>red,green,blue</a:t>
            </a:r>
            <a:r>
              <a:rPr lang="en-US" sz="2400" dirty="0" smtClean="0"/>
              <a:t>}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Constraints</a:t>
            </a:r>
            <a:r>
              <a:rPr lang="en-US" sz="2400" dirty="0" smtClean="0"/>
              <a:t>: adjacent regions must have different colors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/>
              <a:t>e.g., WA </a:t>
            </a:r>
            <a:r>
              <a:rPr lang="en-US" sz="2400" dirty="0" smtClean="0">
                <a:cs typeface="Arial" charset="0"/>
              </a:rPr>
              <a:t>≠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/>
              <a:t>or,  </a:t>
            </a:r>
            <a:r>
              <a:rPr lang="en-US" sz="2400" dirty="0" smtClean="0"/>
              <a:t>(WA,NT</a:t>
            </a:r>
            <a:r>
              <a:rPr lang="en-US" sz="2400" dirty="0" smtClean="0"/>
              <a:t>) in {(</a:t>
            </a:r>
            <a:r>
              <a:rPr lang="en-US" sz="2400" dirty="0" err="1" smtClean="0"/>
              <a:t>red,green</a:t>
            </a:r>
            <a:r>
              <a:rPr lang="en-US" sz="2400" dirty="0" smtClean="0"/>
              <a:t>),(</a:t>
            </a:r>
            <a:r>
              <a:rPr lang="en-US" sz="2400" dirty="0" err="1" smtClean="0"/>
              <a:t>red,blue</a:t>
            </a:r>
            <a:r>
              <a:rPr lang="en-US" sz="2400" dirty="0" smtClean="0"/>
              <a:t>),(</a:t>
            </a:r>
            <a:r>
              <a:rPr lang="en-US" sz="2400" dirty="0" err="1" smtClean="0"/>
              <a:t>green,red</a:t>
            </a:r>
            <a:r>
              <a:rPr lang="en-US" sz="2400" dirty="0" smtClean="0"/>
              <a:t>), (</a:t>
            </a:r>
            <a:r>
              <a:rPr lang="en-US" sz="2400" dirty="0" err="1" smtClean="0"/>
              <a:t>green,blue</a:t>
            </a:r>
            <a:r>
              <a:rPr lang="en-US" sz="2400" dirty="0" smtClean="0"/>
              <a:t>),(</a:t>
            </a:r>
            <a:r>
              <a:rPr lang="en-US" sz="2400" dirty="0" err="1" smtClean="0"/>
              <a:t>blue,red</a:t>
            </a:r>
            <a:r>
              <a:rPr lang="en-US" sz="2400" dirty="0" smtClean="0"/>
              <a:t>),(</a:t>
            </a:r>
            <a:r>
              <a:rPr lang="en-US" sz="2400" dirty="0" err="1" smtClean="0"/>
              <a:t>blue,green</a:t>
            </a:r>
            <a:r>
              <a:rPr lang="en-US" sz="2400" dirty="0" smtClean="0"/>
              <a:t>)}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Sept </a:t>
            </a:r>
            <a:r>
              <a:rPr lang="en-US" dirty="0" smtClean="0"/>
              <a:t>15</a:t>
            </a:r>
            <a:endParaRPr lang="en-US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268760"/>
            <a:ext cx="7772400" cy="240067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Finish </a:t>
            </a:r>
            <a:r>
              <a:rPr lang="en-US" dirty="0" smtClean="0"/>
              <a:t>Search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Constraint Satisfaction Problems</a:t>
            </a:r>
            <a:endParaRPr lang="en-US" sz="32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….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….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3789040"/>
            <a:ext cx="7772400" cy="24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 Hours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office hours – Thurs 11-12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kern="0" dirty="0" err="1" smtClean="0">
                <a:latin typeface="+mn-lt"/>
              </a:rPr>
              <a:t>Shafiq’s</a:t>
            </a:r>
            <a:r>
              <a:rPr lang="en-US" kern="0" dirty="0" smtClean="0">
                <a:latin typeface="+mn-lt"/>
              </a:rPr>
              <a:t> office hours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79C74ED-3D1F-4721-BCAD-3863C5C2476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64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Constraints (cont.)</a:t>
            </a:r>
          </a:p>
        </p:txBody>
      </p:sp>
      <p:sp>
        <p:nvSpPr>
          <p:cNvPr id="164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58200" cy="163353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A </a:t>
            </a:r>
            <a:r>
              <a:rPr lang="en-US" b="1" smtClean="0"/>
              <a:t>possible world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satisfies</a:t>
            </a:r>
            <a:r>
              <a:rPr lang="en-US" smtClean="0"/>
              <a:t> </a:t>
            </a:r>
            <a:r>
              <a:rPr lang="en-US" b="1" smtClean="0"/>
              <a:t>a set of constraints</a:t>
            </a:r>
            <a:r>
              <a:rPr lang="en-US" smtClean="0"/>
              <a:t> if the set of variables involved in each constraint take values that are consistent with that constraint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</p:txBody>
      </p:sp>
      <p:sp>
        <p:nvSpPr>
          <p:cNvPr id="16402" name="Rectangle 4"/>
          <p:cNvSpPr>
            <a:spLocks noChangeArrowheads="1"/>
          </p:cNvSpPr>
          <p:nvPr/>
        </p:nvSpPr>
        <p:spPr bwMode="auto">
          <a:xfrm>
            <a:off x="468313" y="3429000"/>
            <a:ext cx="8458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A,B,C domains [1 .. 10]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A= 1 , B = 2, C = 10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Constraint set1 {A = B, C&gt;B}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Constraint set2 {A </a:t>
            </a:r>
            <a:r>
              <a:rPr lang="en-US">
                <a:cs typeface="Times New Roman" pitchFamily="18" charset="0"/>
              </a:rPr>
              <a:t>≠</a:t>
            </a:r>
            <a:r>
              <a:rPr lang="en-US">
                <a:latin typeface="Arial Unicode MS" pitchFamily="34" charset="-128"/>
              </a:rPr>
              <a:t> B, C&gt;B}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D9FC3D7-70BA-437D-9827-A5485E26CA7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7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1743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17439" name="Rectangle 4"/>
          <p:cNvSpPr>
            <a:spLocks noChangeArrowheads="1"/>
          </p:cNvSpPr>
          <p:nvPr/>
        </p:nvSpPr>
        <p:spPr bwMode="auto">
          <a:xfrm>
            <a:off x="0" y="765175"/>
            <a:ext cx="62277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Crossword Puzzle: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variables are words that have to be filled in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domains are valid English words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constraints:</a:t>
            </a:r>
            <a:r>
              <a:rPr lang="en-US" sz="2400">
                <a:latin typeface="Arial Unicode MS" pitchFamily="34" charset="-128"/>
              </a:rPr>
              <a:t> words have the same letters at points where they intersect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Crossword 2: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variables are cells (individual squares)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domains are letters of the alphabet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constraints:</a:t>
            </a:r>
            <a:r>
              <a:rPr lang="en-US" sz="2400">
                <a:latin typeface="Arial Unicode MS" pitchFamily="34" charset="-128"/>
              </a:rPr>
              <a:t> sequences of letters form valid English words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7440" name="Rectangle 5"/>
          <p:cNvSpPr>
            <a:spLocks noChangeArrowheads="1"/>
          </p:cNvSpPr>
          <p:nvPr/>
        </p:nvSpPr>
        <p:spPr bwMode="auto">
          <a:xfrm>
            <a:off x="395288" y="2133600"/>
            <a:ext cx="8458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7441" name="Picture 6"/>
          <p:cNvPicPr>
            <a:picLocks noChangeAspect="1" noChangeArrowheads="1"/>
          </p:cNvPicPr>
          <p:nvPr/>
        </p:nvPicPr>
        <p:blipFill>
          <a:blip r:embed="rId4" cstate="print"/>
          <a:srcRect t="-1369" r="46111"/>
          <a:stretch>
            <a:fillRect/>
          </a:stretch>
        </p:blipFill>
        <p:spPr bwMode="auto">
          <a:xfrm>
            <a:off x="6227763" y="2060575"/>
            <a:ext cx="2717800" cy="273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330E8-CC0A-48CA-A72F-AB18EF1DECC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8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1848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18485" name="Rectangle 4"/>
          <p:cNvSpPr>
            <a:spLocks noChangeArrowheads="1"/>
          </p:cNvSpPr>
          <p:nvPr/>
        </p:nvSpPr>
        <p:spPr bwMode="auto">
          <a:xfrm>
            <a:off x="0" y="765175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Sudoku: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variables are cells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domains are numbers between 1 and 9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constraints</a:t>
            </a:r>
            <a:r>
              <a:rPr lang="en-US" sz="2400" b="1" i="1">
                <a:latin typeface="Arial Unicode MS" pitchFamily="34" charset="-128"/>
              </a:rPr>
              <a:t>:</a:t>
            </a:r>
            <a:r>
              <a:rPr lang="en-US" sz="2400">
                <a:latin typeface="Arial Unicode MS" pitchFamily="34" charset="-128"/>
              </a:rPr>
              <a:t> rows, columns, boxes contain all different numbers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8486" name="Rectangle 5"/>
          <p:cNvSpPr>
            <a:spLocks noChangeArrowheads="1"/>
          </p:cNvSpPr>
          <p:nvPr/>
        </p:nvSpPr>
        <p:spPr bwMode="auto">
          <a:xfrm>
            <a:off x="395288" y="2133600"/>
            <a:ext cx="8458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8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716338"/>
            <a:ext cx="24860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3429000"/>
            <a:ext cx="25923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4D097C3-014D-490D-8114-E6076ABDC03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9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19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857500"/>
            <a:ext cx="8572500" cy="3214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>
                <a:solidFill>
                  <a:schemeClr val="accent2"/>
                </a:solidFill>
              </a:rPr>
              <a:t>Scheduling 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variables are different tasks that need to be scheduled (e.g., course in a university; job in a machine shop)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domains are the different combinations of times and locations for each task (e.g., time/room for course; time/machine for job)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constraints</a:t>
            </a:r>
            <a:r>
              <a:rPr lang="en-US" smtClean="0"/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tasks can't be scheduled in the same location at the same time;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certain tasks can be scheduled only in certain locations;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some tasks must come earlier than others; etc.</a:t>
            </a:r>
            <a:endParaRPr lang="en-US" sz="1600" smtClean="0"/>
          </a:p>
        </p:txBody>
      </p:sp>
      <p:sp>
        <p:nvSpPr>
          <p:cNvPr id="19485" name="Rectangle 4"/>
          <p:cNvSpPr>
            <a:spLocks noChangeArrowheads="1"/>
          </p:cNvSpPr>
          <p:nvPr/>
        </p:nvSpPr>
        <p:spPr bwMode="auto">
          <a:xfrm>
            <a:off x="214313" y="500063"/>
            <a:ext cx="86741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n-Queens problem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variable: location of a queen on a chess board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there are </a:t>
            </a:r>
            <a:r>
              <a:rPr lang="en-US" sz="2000" i="1">
                <a:solidFill>
                  <a:schemeClr val="hlink"/>
                </a:solidFill>
                <a:latin typeface="Arial Unicode MS" pitchFamily="34" charset="-128"/>
              </a:rPr>
              <a:t>n</a:t>
            </a: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 of them in total, hence the name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domains: grid coordinates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constraints</a:t>
            </a:r>
            <a:r>
              <a:rPr lang="en-US" sz="2400">
                <a:latin typeface="Arial Unicode MS" pitchFamily="34" charset="-128"/>
              </a:rPr>
              <a:t>: no queen can attack another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56CDE3-0288-48A0-AFE7-76208839274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0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Constraint Satisfaction Problems: definitions</a:t>
            </a:r>
          </a:p>
        </p:txBody>
      </p:sp>
      <p:sp>
        <p:nvSpPr>
          <p:cNvPr id="20492" name="Rectangle 3"/>
          <p:cNvSpPr>
            <a:spLocks noChangeArrowheads="1"/>
          </p:cNvSpPr>
          <p:nvPr/>
        </p:nvSpPr>
        <p:spPr bwMode="auto">
          <a:xfrm>
            <a:off x="395288" y="981075"/>
            <a:ext cx="7489825" cy="2519363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Constraint Satisfaction Problem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A constraint satisfaction problem consists of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 set of variables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 domain for each variable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 set of constraints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 </a:t>
            </a:r>
          </a:p>
        </p:txBody>
      </p:sp>
      <p:sp>
        <p:nvSpPr>
          <p:cNvPr id="20493" name="Rectangle 4"/>
          <p:cNvSpPr>
            <a:spLocks noChangeArrowheads="1"/>
          </p:cNvSpPr>
          <p:nvPr/>
        </p:nvSpPr>
        <p:spPr bwMode="auto">
          <a:xfrm flipV="1">
            <a:off x="0" y="342900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20494" name="Rectangle 5"/>
          <p:cNvSpPr>
            <a:spLocks noChangeArrowheads="1"/>
          </p:cNvSpPr>
          <p:nvPr/>
        </p:nvSpPr>
        <p:spPr bwMode="auto">
          <a:xfrm>
            <a:off x="34925" y="5300663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478214" name="Rectangle 6"/>
          <p:cNvSpPr>
            <a:spLocks noChangeArrowheads="1"/>
          </p:cNvSpPr>
          <p:nvPr/>
        </p:nvSpPr>
        <p:spPr bwMode="auto">
          <a:xfrm>
            <a:off x="323850" y="4005263"/>
            <a:ext cx="8280400" cy="1439862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model / solution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A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model</a:t>
            </a:r>
            <a:r>
              <a:rPr lang="en-US" sz="2400">
                <a:latin typeface="Arial Unicode MS" pitchFamily="34" charset="-128"/>
              </a:rPr>
              <a:t> of a CSP is an assignment of values to variables that satisfies all of the constraints.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932040" y="3933056"/>
            <a:ext cx="2232248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Unicode MS" pitchFamily="34" charset="-128"/>
              </a:rPr>
              <a:t>A possible world</a:t>
            </a:r>
            <a:endParaRPr lang="en-US" sz="18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18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CCA146C-1633-41CF-865E-FEFC9E4ABEA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Map-Coloring</a:t>
            </a:r>
          </a:p>
        </p:txBody>
      </p:sp>
      <p:pic>
        <p:nvPicPr>
          <p:cNvPr id="21510" name="Picture 3" descr="austra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836613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3789363"/>
            <a:ext cx="8458200" cy="192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Variables</a:t>
            </a:r>
            <a:r>
              <a:rPr lang="en-US" sz="2400" smtClean="0"/>
              <a:t> </a:t>
            </a:r>
            <a:r>
              <a:rPr lang="en-US" sz="2400" i="1" smtClean="0"/>
              <a:t>WA, NT, Q, NSW, V, SA, T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Domains</a:t>
            </a:r>
            <a:r>
              <a:rPr lang="en-US" sz="2400" smtClean="0"/>
              <a:t> </a:t>
            </a:r>
            <a:r>
              <a:rPr lang="en-US" sz="2400" i="1" smtClean="0"/>
              <a:t>D</a:t>
            </a:r>
            <a:r>
              <a:rPr lang="en-US" sz="2400" i="1" baseline="-25000" smtClean="0"/>
              <a:t>i</a:t>
            </a:r>
            <a:r>
              <a:rPr lang="en-US" sz="2400" smtClean="0"/>
              <a:t> = {red,green,blue}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Constraints</a:t>
            </a:r>
            <a:r>
              <a:rPr lang="en-US" sz="2400" smtClean="0"/>
              <a:t>: adjacent regions must have different colors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/>
              <a:t>e.g., WA </a:t>
            </a:r>
            <a:r>
              <a:rPr lang="en-US" sz="2400" smtClean="0">
                <a:cs typeface="Arial" charset="0"/>
              </a:rPr>
              <a:t>≠</a:t>
            </a:r>
            <a:r>
              <a:rPr lang="en-US" sz="2400" smtClean="0"/>
              <a:t> NT, or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/>
              <a:t>	(WA,NT) in {(red,green),(red,blue),(green,red), (green,blue),(blue,red),(blue,green)}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89FF695-9635-406C-9761-6F271E4CB2B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22553" name="Picture 2" descr="australia-solu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295400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Map-Coloring</a:t>
            </a:r>
          </a:p>
        </p:txBody>
      </p:sp>
      <p:sp>
        <p:nvSpPr>
          <p:cNvPr id="225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4652963"/>
            <a:ext cx="8458200" cy="154463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Models / Solutions</a:t>
            </a:r>
            <a:r>
              <a:rPr lang="en-US" sz="2400" smtClean="0"/>
              <a:t> are </a:t>
            </a:r>
            <a:r>
              <a:rPr lang="en-US" sz="2400" smtClean="0">
                <a:solidFill>
                  <a:schemeClr val="accent2"/>
                </a:solidFill>
              </a:rPr>
              <a:t>complete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chemeClr val="accent2"/>
                </a:solidFill>
              </a:rPr>
              <a:t>consistent</a:t>
            </a:r>
            <a:r>
              <a:rPr lang="en-US" sz="2400" smtClean="0"/>
              <a:t> assignments, e.g., WA = red, NT = green, Q = red,     NSW = green, V = red,SA = blue, T = green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DC00D52-8139-40D4-B42F-6C07CD0E6BC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35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Constraint Satisfaction Problem: Variants</a:t>
            </a:r>
          </a:p>
        </p:txBody>
      </p:sp>
      <p:sp>
        <p:nvSpPr>
          <p:cNvPr id="235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58200" cy="449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may want to solve the following problems using a CSP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/>
              <a:t>determine whether or not a model </a:t>
            </a:r>
            <a:r>
              <a:rPr lang="en-US" sz="2400" dirty="0" smtClean="0">
                <a:solidFill>
                  <a:schemeClr val="accent2"/>
                </a:solidFill>
              </a:rPr>
              <a:t>exists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2"/>
                </a:solidFill>
              </a:rPr>
              <a:t>find </a:t>
            </a:r>
            <a:r>
              <a:rPr lang="en-US" sz="2400" dirty="0" smtClean="0"/>
              <a:t>a model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2"/>
                </a:solidFill>
              </a:rPr>
              <a:t>find all</a:t>
            </a:r>
            <a:r>
              <a:rPr lang="en-US" sz="2400" dirty="0" smtClean="0"/>
              <a:t> of the models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2"/>
                </a:solidFill>
              </a:rPr>
              <a:t>count</a:t>
            </a:r>
            <a:r>
              <a:rPr lang="en-US" sz="2400" dirty="0" smtClean="0"/>
              <a:t> the number of the models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/>
              <a:t>find the </a:t>
            </a:r>
            <a:r>
              <a:rPr lang="en-US" sz="2400" dirty="0" smtClean="0">
                <a:solidFill>
                  <a:schemeClr val="accent2"/>
                </a:solidFill>
              </a:rPr>
              <a:t>best</a:t>
            </a:r>
            <a:r>
              <a:rPr lang="en-US" sz="2400" dirty="0" smtClean="0"/>
              <a:t> model given some model quality</a:t>
            </a:r>
          </a:p>
          <a:p>
            <a:pPr marL="914400" lvl="1" indent="-457200" eaLnBrk="1" hangingPunct="1">
              <a:spcAft>
                <a:spcPts val="600"/>
              </a:spcAft>
            </a:pPr>
            <a:r>
              <a:rPr lang="en-US" dirty="0" smtClean="0"/>
              <a:t>this is now an optimization problem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/>
              <a:t>determine whether some </a:t>
            </a:r>
            <a:r>
              <a:rPr lang="en-US" sz="2400" dirty="0" smtClean="0">
                <a:solidFill>
                  <a:schemeClr val="accent2"/>
                </a:solidFill>
              </a:rPr>
              <a:t>properties of the variables</a:t>
            </a:r>
            <a:r>
              <a:rPr lang="en-US" sz="2400" dirty="0" smtClean="0"/>
              <a:t> hold in all models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Constraint Satisfaction Problems: Game Plan</a:t>
            </a:r>
            <a:endParaRPr sz="320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3816424"/>
          </a:xfrm>
        </p:spPr>
        <p:txBody>
          <a:bodyPr/>
          <a:lstStyle/>
          <a:p>
            <a:pPr>
              <a:buSzTx/>
              <a:buFontTx/>
              <a:buChar char="•"/>
            </a:pPr>
            <a:endParaRPr lang="en-CA" dirty="0" smtClean="0"/>
          </a:p>
          <a:p>
            <a:pPr>
              <a:buSzTx/>
              <a:buFontTx/>
              <a:buChar char="•"/>
            </a:pPr>
            <a:r>
              <a:rPr lang="en-CA" dirty="0" smtClean="0"/>
              <a:t>Even the simplest problem of determining whether or not a model exists in a general CSP with finite domains is </a:t>
            </a:r>
            <a:r>
              <a:rPr lang="en-CA" dirty="0" smtClean="0">
                <a:solidFill>
                  <a:srgbClr val="FF0000"/>
                </a:solidFill>
              </a:rPr>
              <a:t>NP-hard</a:t>
            </a:r>
          </a:p>
          <a:p>
            <a:pPr lvl="1"/>
            <a:r>
              <a:rPr lang="en-US" dirty="0" smtClean="0"/>
              <a:t>There is no known algorithm with worst case polynomial runtime</a:t>
            </a:r>
            <a:endParaRPr lang="en-CA" dirty="0" smtClean="0"/>
          </a:p>
          <a:p>
            <a:pPr lvl="1"/>
            <a:r>
              <a:rPr lang="en-CA" dirty="0" smtClean="0"/>
              <a:t>We can't hope to find an algorithm that is efficient for all </a:t>
            </a:r>
            <a:r>
              <a:rPr lang="en-CA" dirty="0" err="1" smtClean="0"/>
              <a:t>CSPs</a:t>
            </a:r>
            <a:endParaRPr lang="en-CA" dirty="0" smtClean="0"/>
          </a:p>
          <a:p>
            <a:pPr>
              <a:buSzTx/>
              <a:buFontTx/>
              <a:buChar char="•"/>
            </a:pPr>
            <a:r>
              <a:rPr lang="en-CA" dirty="0" smtClean="0"/>
              <a:t>However, we can try to: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identify special cases </a:t>
            </a:r>
            <a:r>
              <a:rPr lang="en-CA" dirty="0" smtClean="0"/>
              <a:t>for which algorithms are efficient (polynomial)</a:t>
            </a:r>
          </a:p>
          <a:p>
            <a:pPr lvl="1"/>
            <a:r>
              <a:rPr lang="en-US" dirty="0" smtClean="0"/>
              <a:t>work on </a:t>
            </a:r>
            <a:r>
              <a:rPr lang="en-CA" dirty="0" smtClean="0">
                <a:solidFill>
                  <a:srgbClr val="FF0000"/>
                </a:solidFill>
              </a:rPr>
              <a:t>approximation algorithms </a:t>
            </a:r>
            <a:r>
              <a:rPr lang="en-CA" dirty="0" smtClean="0"/>
              <a:t>that can find good solutions quickly, even though they may offer no theoretical guarantees</a:t>
            </a:r>
          </a:p>
          <a:p>
            <a:pPr lvl="1"/>
            <a:r>
              <a:rPr lang="en-CA" dirty="0" smtClean="0"/>
              <a:t>find algorithms that are fast on </a:t>
            </a:r>
            <a:r>
              <a:rPr lang="en-CA" dirty="0" smtClean="0">
                <a:solidFill>
                  <a:srgbClr val="FF0000"/>
                </a:solidFill>
              </a:rPr>
              <a:t>typical</a:t>
            </a:r>
            <a:r>
              <a:rPr lang="en-CA" dirty="0" smtClean="0"/>
              <a:t> cases</a:t>
            </a:r>
          </a:p>
          <a:p>
            <a:pPr lvl="1"/>
            <a:endParaRPr lang="en-CA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8D32A2-F0B6-42C1-91C1-C0D118C821B9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28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CBCEF55-116B-4FCC-9710-D2BFA391572B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Constraint Satisfaction Problems: definitions</a:t>
            </a:r>
          </a:p>
        </p:txBody>
      </p:sp>
      <p:sp>
        <p:nvSpPr>
          <p:cNvPr id="3107" name="Rectangle 3"/>
          <p:cNvSpPr>
            <a:spLocks noChangeArrowheads="1"/>
          </p:cNvSpPr>
          <p:nvPr/>
        </p:nvSpPr>
        <p:spPr bwMode="auto">
          <a:xfrm>
            <a:off x="428596" y="714356"/>
            <a:ext cx="8715404" cy="3233740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Constraint Satisfaction Problem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A constraint satisfaction problem consists of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 set of variables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 domain for each variable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 set of constraints</a:t>
            </a: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 </a:t>
            </a:r>
          </a:p>
        </p:txBody>
      </p:sp>
      <p:sp>
        <p:nvSpPr>
          <p:cNvPr id="3108" name="Rectangle 4"/>
          <p:cNvSpPr>
            <a:spLocks noChangeArrowheads="1"/>
          </p:cNvSpPr>
          <p:nvPr/>
        </p:nvSpPr>
        <p:spPr bwMode="auto">
          <a:xfrm flipV="1">
            <a:off x="0" y="342900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3109" name="Rectangle 5"/>
          <p:cNvSpPr>
            <a:spLocks noChangeArrowheads="1"/>
          </p:cNvSpPr>
          <p:nvPr/>
        </p:nvSpPr>
        <p:spPr bwMode="auto">
          <a:xfrm>
            <a:off x="34925" y="5300663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478214" name="Rectangle 6"/>
          <p:cNvSpPr>
            <a:spLocks noChangeArrowheads="1"/>
          </p:cNvSpPr>
          <p:nvPr/>
        </p:nvSpPr>
        <p:spPr bwMode="auto">
          <a:xfrm>
            <a:off x="357188" y="4429125"/>
            <a:ext cx="5715000" cy="1785938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model / solution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A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model</a:t>
            </a:r>
            <a:r>
              <a:rPr lang="en-US" sz="2400">
                <a:latin typeface="Arial Unicode MS" pitchFamily="34" charset="-128"/>
              </a:rPr>
              <a:t> of a CSP is an assignment of values to variables that satisfies all of the constraints.</a:t>
            </a: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50" y="1270000"/>
            <a:ext cx="745172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Clarification: state space </a:t>
            </a:r>
            <a:r>
              <a:rPr lang="en-US" sz="3200" smtClean="0">
                <a:solidFill>
                  <a:srgbClr val="FF0000"/>
                </a:solidFill>
              </a:rPr>
              <a:t>graph</a:t>
            </a:r>
            <a:r>
              <a:rPr lang="en-US" sz="3200" smtClean="0"/>
              <a:t> vs search </a:t>
            </a:r>
            <a:r>
              <a:rPr lang="en-US" sz="3200" smtClean="0">
                <a:solidFill>
                  <a:srgbClr val="FF0000"/>
                </a:solidFill>
              </a:rPr>
              <a:t>tree</a:t>
            </a:r>
            <a:endParaRPr sz="3200" smtClean="0">
              <a:solidFill>
                <a:srgbClr val="FF0000"/>
              </a:solidFill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E74690-EDDD-4533-B6FF-9825BBF9B264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3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3850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k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1331913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  <a:endParaRPr lang="en-CA" dirty="0"/>
          </a:p>
        </p:txBody>
      </p:sp>
      <p:cxnSp>
        <p:nvCxnSpPr>
          <p:cNvPr id="7" name="Straight Arrow Connector 6"/>
          <p:cNvCxnSpPr>
            <a:stCxn id="5" idx="6"/>
            <a:endCxn id="6" idx="2"/>
          </p:cNvCxnSpPr>
          <p:nvPr/>
        </p:nvCxnSpPr>
        <p:spPr>
          <a:xfrm>
            <a:off x="828675" y="2892425"/>
            <a:ext cx="503238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079500" y="1989138"/>
            <a:ext cx="504825" cy="50323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  <a:endParaRPr lang="en-CA" dirty="0"/>
          </a:p>
        </p:txBody>
      </p:sp>
      <p:sp>
        <p:nvSpPr>
          <p:cNvPr id="10" name="Oval 9"/>
          <p:cNvSpPr/>
          <p:nvPr/>
        </p:nvSpPr>
        <p:spPr>
          <a:xfrm>
            <a:off x="1979613" y="19939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z</a:t>
            </a:r>
            <a:endParaRPr lang="en-CA" dirty="0"/>
          </a:p>
        </p:txBody>
      </p:sp>
      <p:cxnSp>
        <p:nvCxnSpPr>
          <p:cNvPr id="11" name="Straight Arrow Connector 10"/>
          <p:cNvCxnSpPr>
            <a:stCxn id="5" idx="7"/>
            <a:endCxn id="9" idx="3"/>
          </p:cNvCxnSpPr>
          <p:nvPr/>
        </p:nvCxnSpPr>
        <p:spPr>
          <a:xfrm flipV="1">
            <a:off x="754063" y="2417763"/>
            <a:ext cx="398462" cy="29845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6"/>
            <a:endCxn id="10" idx="2"/>
          </p:cNvCxnSpPr>
          <p:nvPr/>
        </p:nvCxnSpPr>
        <p:spPr>
          <a:xfrm>
            <a:off x="1584325" y="2239963"/>
            <a:ext cx="395288" cy="6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339975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</a:t>
            </a:r>
            <a:endParaRPr lang="en-CA" dirty="0"/>
          </a:p>
        </p:txBody>
      </p:sp>
      <p:cxnSp>
        <p:nvCxnSpPr>
          <p:cNvPr id="19" name="Straight Arrow Connector 18"/>
          <p:cNvCxnSpPr>
            <a:stCxn id="6" idx="6"/>
            <a:endCxn id="18" idx="2"/>
          </p:cNvCxnSpPr>
          <p:nvPr/>
        </p:nvCxnSpPr>
        <p:spPr>
          <a:xfrm flipV="1">
            <a:off x="1836738" y="2894013"/>
            <a:ext cx="50323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979613" y="116205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  <a:endParaRPr lang="en-CA" dirty="0"/>
          </a:p>
        </p:txBody>
      </p:sp>
      <p:cxnSp>
        <p:nvCxnSpPr>
          <p:cNvPr id="24" name="Straight Arrow Connector 23"/>
          <p:cNvCxnSpPr>
            <a:stCxn id="10" idx="0"/>
            <a:endCxn id="23" idx="4"/>
          </p:cNvCxnSpPr>
          <p:nvPr/>
        </p:nvCxnSpPr>
        <p:spPr>
          <a:xfrm flipV="1">
            <a:off x="2232025" y="1665288"/>
            <a:ext cx="0" cy="328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8" name="Oval 30"/>
          <p:cNvSpPr>
            <a:spLocks noChangeArrowheads="1"/>
          </p:cNvSpPr>
          <p:nvPr/>
        </p:nvSpPr>
        <p:spPr bwMode="auto">
          <a:xfrm>
            <a:off x="3995738" y="1412875"/>
            <a:ext cx="755650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9750" y="3644900"/>
            <a:ext cx="8496300" cy="262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690" name="Oval 32"/>
          <p:cNvSpPr>
            <a:spLocks noChangeArrowheads="1"/>
          </p:cNvSpPr>
          <p:nvPr/>
        </p:nvSpPr>
        <p:spPr bwMode="auto">
          <a:xfrm>
            <a:off x="6732588" y="1470025"/>
            <a:ext cx="755650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691" name="Oval 33"/>
          <p:cNvSpPr>
            <a:spLocks noChangeArrowheads="1"/>
          </p:cNvSpPr>
          <p:nvPr/>
        </p:nvSpPr>
        <p:spPr bwMode="auto">
          <a:xfrm>
            <a:off x="3419475" y="1989138"/>
            <a:ext cx="10080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692" name="Oval 34"/>
          <p:cNvSpPr>
            <a:spLocks noChangeArrowheads="1"/>
          </p:cNvSpPr>
          <p:nvPr/>
        </p:nvSpPr>
        <p:spPr bwMode="auto">
          <a:xfrm>
            <a:off x="4859338" y="1989138"/>
            <a:ext cx="1008062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</a:t>
            </a:r>
            <a:endParaRPr lang="en-US" sz="2000">
              <a:latin typeface="MS Reference Sans Serif" pitchFamily="34" charset="0"/>
            </a:endParaRPr>
          </a:p>
        </p:txBody>
      </p:sp>
      <p:cxnSp>
        <p:nvCxnSpPr>
          <p:cNvPr id="39" name="Straight Arrow Connector 38"/>
          <p:cNvCxnSpPr>
            <a:stCxn id="10" idx="1"/>
            <a:endCxn id="40" idx="5"/>
          </p:cNvCxnSpPr>
          <p:nvPr/>
        </p:nvCxnSpPr>
        <p:spPr>
          <a:xfrm flipH="1" flipV="1">
            <a:off x="1762125" y="1627188"/>
            <a:ext cx="290513" cy="4397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331913" y="1196975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</a:t>
            </a:r>
            <a:endParaRPr lang="en-CA" dirty="0"/>
          </a:p>
        </p:txBody>
      </p:sp>
      <p:cxnSp>
        <p:nvCxnSpPr>
          <p:cNvPr id="45" name="Straight Arrow Connector 44"/>
          <p:cNvCxnSpPr>
            <a:endCxn id="10" idx="4"/>
          </p:cNvCxnSpPr>
          <p:nvPr/>
        </p:nvCxnSpPr>
        <p:spPr>
          <a:xfrm rot="10800000">
            <a:off x="2232026" y="2497138"/>
            <a:ext cx="254794" cy="1397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7" name="Oval 49"/>
          <p:cNvSpPr>
            <a:spLocks noChangeArrowheads="1"/>
          </p:cNvSpPr>
          <p:nvPr/>
        </p:nvSpPr>
        <p:spPr bwMode="auto">
          <a:xfrm>
            <a:off x="2987675" y="2781300"/>
            <a:ext cx="1169988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698" name="Oval 50"/>
          <p:cNvSpPr>
            <a:spLocks noChangeArrowheads="1"/>
          </p:cNvSpPr>
          <p:nvPr/>
        </p:nvSpPr>
        <p:spPr bwMode="auto">
          <a:xfrm>
            <a:off x="4067175" y="2781300"/>
            <a:ext cx="1152525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699" name="Oval 51"/>
          <p:cNvSpPr>
            <a:spLocks noChangeArrowheads="1"/>
          </p:cNvSpPr>
          <p:nvPr/>
        </p:nvSpPr>
        <p:spPr bwMode="auto">
          <a:xfrm>
            <a:off x="4572000" y="3557588"/>
            <a:ext cx="12239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kbza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700" name="Oval 52"/>
          <p:cNvSpPr>
            <a:spLocks noChangeArrowheads="1"/>
          </p:cNvSpPr>
          <p:nvPr/>
        </p:nvSpPr>
        <p:spPr bwMode="auto">
          <a:xfrm>
            <a:off x="5292725" y="3557588"/>
            <a:ext cx="12239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kbzd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701" name="Oval 53"/>
          <p:cNvSpPr>
            <a:spLocks noChangeArrowheads="1"/>
          </p:cNvSpPr>
          <p:nvPr/>
        </p:nvSpPr>
        <p:spPr bwMode="auto">
          <a:xfrm>
            <a:off x="5651500" y="1973263"/>
            <a:ext cx="10080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kch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702" name="Oval 54"/>
          <p:cNvSpPr>
            <a:spLocks noChangeArrowheads="1"/>
          </p:cNvSpPr>
          <p:nvPr/>
        </p:nvSpPr>
        <p:spPr bwMode="auto">
          <a:xfrm>
            <a:off x="6227763" y="2765425"/>
            <a:ext cx="1008062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kchz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703" name="Oval 55"/>
          <p:cNvSpPr>
            <a:spLocks noChangeArrowheads="1"/>
          </p:cNvSpPr>
          <p:nvPr/>
        </p:nvSpPr>
        <p:spPr bwMode="auto">
          <a:xfrm>
            <a:off x="6659563" y="3557588"/>
            <a:ext cx="1081087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704" name="Oval 56"/>
          <p:cNvSpPr>
            <a:spLocks noChangeArrowheads="1"/>
          </p:cNvSpPr>
          <p:nvPr/>
        </p:nvSpPr>
        <p:spPr bwMode="auto">
          <a:xfrm>
            <a:off x="7524750" y="3573463"/>
            <a:ext cx="1079500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705" name="Oval 57"/>
          <p:cNvSpPr>
            <a:spLocks noChangeArrowheads="1"/>
          </p:cNvSpPr>
          <p:nvPr/>
        </p:nvSpPr>
        <p:spPr bwMode="auto">
          <a:xfrm>
            <a:off x="7308850" y="1989138"/>
            <a:ext cx="1079500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706" name="Oval 58"/>
          <p:cNvSpPr>
            <a:spLocks noChangeArrowheads="1"/>
          </p:cNvSpPr>
          <p:nvPr/>
        </p:nvSpPr>
        <p:spPr bwMode="auto">
          <a:xfrm>
            <a:off x="5435600" y="965200"/>
            <a:ext cx="757238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707" name="Oval 59"/>
          <p:cNvSpPr>
            <a:spLocks noChangeArrowheads="1"/>
          </p:cNvSpPr>
          <p:nvPr/>
        </p:nvSpPr>
        <p:spPr bwMode="auto">
          <a:xfrm>
            <a:off x="-1188640" y="3573016"/>
            <a:ext cx="11593115" cy="553974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MS Reference Sans Serif" pitchFamily="34" charset="0"/>
              </a:rPr>
              <a:t>State space </a:t>
            </a:r>
            <a:br>
              <a:rPr lang="en-US" dirty="0">
                <a:latin typeface="MS Reference Sans Serif" pitchFamily="34" charset="0"/>
              </a:rPr>
            </a:br>
            <a:r>
              <a:rPr lang="en-US" dirty="0">
                <a:latin typeface="MS Reference Sans Serif" pitchFamily="34" charset="0"/>
              </a:rPr>
              <a:t>     graph</a:t>
            </a:r>
            <a:r>
              <a:rPr lang="en-US" dirty="0" smtClean="0">
                <a:latin typeface="MS Reference Sans Serif" pitchFamily="34" charset="0"/>
              </a:rPr>
              <a:t>.</a:t>
            </a:r>
          </a:p>
          <a:p>
            <a:r>
              <a:rPr lang="en-CA" dirty="0" smtClean="0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(For </a:t>
            </a:r>
            <a:r>
              <a:rPr lang="en-CA" dirty="0" smtClean="0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most problems, </a:t>
            </a:r>
            <a:endParaRPr lang="en-CA" dirty="0" smtClean="0">
              <a:solidFill>
                <a:schemeClr val="accent2"/>
              </a:solidFill>
              <a:latin typeface="Arial Unicode MS" pitchFamily="34" charset="-128"/>
              <a:cs typeface="Times New Roman" pitchFamily="18" charset="0"/>
            </a:endParaRPr>
          </a:p>
          <a:p>
            <a:r>
              <a:rPr lang="en-CA" dirty="0" smtClean="0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we are not explicitly</a:t>
            </a:r>
          </a:p>
          <a:p>
            <a:r>
              <a:rPr lang="en-CA" dirty="0" smtClean="0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g</a:t>
            </a:r>
            <a:r>
              <a:rPr lang="en-CA" dirty="0" smtClean="0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iven the whole graph)</a:t>
            </a:r>
            <a:endParaRPr lang="en-CA" dirty="0" smtClean="0">
              <a:solidFill>
                <a:schemeClr val="accent2"/>
              </a:solidFill>
              <a:latin typeface="Arial Unicode MS" pitchFamily="34" charset="-128"/>
              <a:cs typeface="Times New Roman" pitchFamily="18" charset="0"/>
            </a:endParaRPr>
          </a:p>
          <a:p>
            <a:r>
              <a:rPr lang="en-US" dirty="0">
                <a:latin typeface="MS Reference Sans Serif" pitchFamily="34" charset="0"/>
              </a:rPr>
              <a:t/>
            </a:r>
            <a:br>
              <a:rPr lang="en-US" dirty="0">
                <a:latin typeface="MS Reference Sans Serif" pitchFamily="34" charset="0"/>
              </a:rPr>
            </a:br>
            <a:endParaRPr lang="en-US" sz="1400" dirty="0">
              <a:latin typeface="MS Reference Sans Serif" pitchFamily="34" charset="0"/>
            </a:endParaRPr>
          </a:p>
          <a:p>
            <a:r>
              <a:rPr lang="en-US" sz="1800" dirty="0">
                <a:latin typeface="MS Reference Sans Serif" pitchFamily="34" charset="0"/>
              </a:rPr>
              <a:t/>
            </a:r>
            <a:br>
              <a:rPr lang="en-US" sz="1800" dirty="0">
                <a:latin typeface="MS Reference Sans Serif" pitchFamily="34" charset="0"/>
              </a:rPr>
            </a:br>
            <a:endParaRPr lang="en-US" sz="1800" dirty="0">
              <a:latin typeface="MS Reference Sans Serif" pitchFamily="34" charset="0"/>
            </a:endParaRPr>
          </a:p>
          <a:p>
            <a:endParaRPr lang="en-US" sz="3200" dirty="0">
              <a:latin typeface="MS Reference Sans Serif" pitchFamily="34" charset="0"/>
            </a:endParaRPr>
          </a:p>
        </p:txBody>
      </p:sp>
      <p:sp>
        <p:nvSpPr>
          <p:cNvPr id="28708" name="Oval 60"/>
          <p:cNvSpPr>
            <a:spLocks noChangeArrowheads="1"/>
          </p:cNvSpPr>
          <p:nvPr/>
        </p:nvSpPr>
        <p:spPr bwMode="auto">
          <a:xfrm>
            <a:off x="2843213" y="3833813"/>
            <a:ext cx="7489825" cy="30511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MS Reference Sans Serif" pitchFamily="34" charset="0"/>
              </a:rPr>
              <a:t>Search tree.</a:t>
            </a:r>
          </a:p>
          <a:p>
            <a:r>
              <a:rPr lang="en-US" sz="2400">
                <a:solidFill>
                  <a:srgbClr val="FF0000"/>
                </a:solidFill>
                <a:latin typeface="MS Reference Sans Serif" pitchFamily="34" charset="0"/>
              </a:rPr>
              <a:t>Nodes</a:t>
            </a:r>
            <a:r>
              <a:rPr lang="en-US" sz="2400">
                <a:latin typeface="MS Reference Sans Serif" pitchFamily="34" charset="0"/>
              </a:rPr>
              <a:t> in this tree correspond to </a:t>
            </a:r>
            <a:r>
              <a:rPr lang="en-US" sz="2400">
                <a:solidFill>
                  <a:srgbClr val="FF0000"/>
                </a:solidFill>
                <a:latin typeface="MS Reference Sans Serif" pitchFamily="34" charset="0"/>
              </a:rPr>
              <a:t>paths in the state space graph</a:t>
            </a:r>
          </a:p>
          <a:p>
            <a:r>
              <a:rPr lang="en-US" sz="1100">
                <a:latin typeface="MS Reference Sans Serif" pitchFamily="34" charset="0"/>
              </a:rPr>
              <a:t/>
            </a:r>
            <a:br>
              <a:rPr lang="en-US" sz="1100">
                <a:latin typeface="MS Reference Sans Serif" pitchFamily="34" charset="0"/>
              </a:rPr>
            </a:br>
            <a:r>
              <a:rPr lang="en-US" sz="2400">
                <a:solidFill>
                  <a:srgbClr val="3132CD"/>
                </a:solidFill>
                <a:latin typeface="MS Reference Sans Serif" pitchFamily="34" charset="0"/>
              </a:rPr>
              <a:t/>
            </a:r>
            <a:br>
              <a:rPr lang="en-US" sz="2400">
                <a:solidFill>
                  <a:srgbClr val="3132CD"/>
                </a:solidFill>
                <a:latin typeface="MS Reference Sans Serif" pitchFamily="34" charset="0"/>
              </a:rPr>
            </a:br>
            <a:endParaRPr lang="en-US" sz="2400">
              <a:solidFill>
                <a:srgbClr val="3132CD"/>
              </a:solidFill>
              <a:latin typeface="MS Reference Sans Serif" pitchFamily="34" charset="0"/>
            </a:endParaRPr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D6B5C25-5406-4773-9DEF-884AA8260267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1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4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411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Problem</a:t>
            </a:r>
          </a:p>
        </p:txBody>
      </p:sp>
      <p:sp>
        <p:nvSpPr>
          <p:cNvPr id="411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latin typeface="Arial Unicode MS" pitchFamily="34" charset="-128"/>
              </a:rPr>
              <a:t>Query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411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411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411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411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9" name="Rectangle 16"/>
          <p:cNvSpPr>
            <a:spLocks noChangeArrowheads="1"/>
          </p:cNvSpPr>
          <p:nvPr/>
        </p:nvSpPr>
        <p:spPr bwMode="auto">
          <a:xfrm>
            <a:off x="4500563" y="2500313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3571875" y="1785938"/>
            <a:ext cx="2214563" cy="571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412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2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412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412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412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412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3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413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413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4133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413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413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413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13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413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02B8230-C559-48C7-B2F8-5FA32F44F2B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 (and start state)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Heuristic function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Heuristic function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Answering Queries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Heuristic function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Sept </a:t>
            </a:r>
            <a:r>
              <a:rPr lang="en-US" dirty="0" smtClean="0"/>
              <a:t>15</a:t>
            </a:r>
            <a:endParaRPr lang="en-US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268760"/>
            <a:ext cx="7772400" cy="240067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Finish </a:t>
            </a:r>
            <a:r>
              <a:rPr lang="en-US" dirty="0" smtClean="0"/>
              <a:t>Search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/>
              <a:t>Constraint Satisfaction Problems</a:t>
            </a:r>
            <a:endParaRPr lang="en-US" b="1" dirty="0" smtClean="0"/>
          </a:p>
          <a:p>
            <a:pPr lvl="1" eaLnBrk="1" hangingPunct="1"/>
            <a:r>
              <a:rPr lang="en-US" dirty="0" smtClean="0"/>
              <a:t>Variables/Features </a:t>
            </a:r>
          </a:p>
          <a:p>
            <a:pPr lvl="1" eaLnBrk="1" hangingPunct="1"/>
            <a:r>
              <a:rPr lang="en-US" dirty="0" smtClean="0"/>
              <a:t>Constraints</a:t>
            </a:r>
          </a:p>
          <a:p>
            <a:pPr lvl="1" eaLnBrk="1" hangingPunct="1"/>
            <a:r>
              <a:rPr lang="en-US" dirty="0" smtClean="0"/>
              <a:t>CSPs</a:t>
            </a:r>
          </a:p>
          <a:p>
            <a:pPr lvl="1" eaLnBrk="1" hangingPunct="1"/>
            <a:r>
              <a:rPr lang="en-CA" dirty="0" smtClean="0">
                <a:solidFill>
                  <a:schemeClr val="accent6"/>
                </a:solidFill>
              </a:rPr>
              <a:t>Generate-and-Test</a:t>
            </a:r>
          </a:p>
          <a:p>
            <a:pPr lvl="1" eaLnBrk="1" hangingPunct="1"/>
            <a:r>
              <a:rPr lang="en-CA" dirty="0" smtClean="0">
                <a:solidFill>
                  <a:schemeClr val="accent6"/>
                </a:solidFill>
              </a:rPr>
              <a:t>Search </a:t>
            </a:r>
          </a:p>
          <a:p>
            <a:pPr lvl="1" eaLnBrk="1" hangingPunct="1"/>
            <a:r>
              <a:rPr lang="en-CA" dirty="0" smtClean="0">
                <a:solidFill>
                  <a:schemeClr val="accent6"/>
                </a:solidFill>
              </a:rPr>
              <a:t>Consistency</a:t>
            </a:r>
          </a:p>
          <a:p>
            <a:pPr lvl="1" eaLnBrk="1" hangingPunct="1"/>
            <a:r>
              <a:rPr lang="en-CA" dirty="0" smtClean="0">
                <a:solidFill>
                  <a:schemeClr val="accent6"/>
                </a:solidFill>
              </a:rPr>
              <a:t>Arc Consistency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….</a:t>
            </a: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4581128"/>
            <a:ext cx="78488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0404CE7-B99D-44CA-B121-A76568C5EBA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61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Generate-and-Test Algorithm</a:t>
            </a:r>
          </a:p>
        </p:txBody>
      </p:sp>
      <p:sp>
        <p:nvSpPr>
          <p:cNvPr id="61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14375"/>
            <a:ext cx="8458200" cy="14287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/>
              <a:t>Algorithm: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Generate</a:t>
            </a:r>
            <a:r>
              <a:rPr lang="en-US" smtClean="0"/>
              <a:t> possible worlds one at a time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Test</a:t>
            </a:r>
            <a:r>
              <a:rPr lang="en-US" smtClean="0"/>
              <a:t> them to see if they violate any constraints</a:t>
            </a:r>
          </a:p>
          <a:p>
            <a:pPr eaLnBrk="1" hangingPunct="1"/>
            <a:endParaRPr lang="en-US" sz="24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eaLnBrk="1" hangingPunct="1">
              <a:buFontTx/>
              <a:buChar char="•"/>
            </a:pPr>
            <a:endParaRPr lang="en-US" sz="2400" smtClean="0"/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428625" y="4857750"/>
            <a:ext cx="8280400" cy="216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This procedure is able to solve any CSP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However, the running time is proportional to the number of possible worlds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always exponential in the number of variables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far too long for many CSPs </a:t>
            </a:r>
            <a:r>
              <a:rPr lang="en-US" sz="2000">
                <a:latin typeface="Arial Unicode MS" pitchFamily="34" charset="-128"/>
                <a:sym typeface="Wingdings" pitchFamily="2" charset="2"/>
              </a:rPr>
              <a:t></a:t>
            </a:r>
            <a:endParaRPr lang="en-US" sz="2000">
              <a:latin typeface="Arial Unicode MS" pitchFamily="34" charset="-128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7188" y="2143125"/>
            <a:ext cx="8280400" cy="216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For a in domA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For b in domB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	For c in domC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	if     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	return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return</a:t>
            </a:r>
            <a:endParaRPr lang="en-US" sz="2000">
              <a:latin typeface="Courier" pitchFamily="49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Courier" pitchFamily="49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Courier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0865638-3D90-4052-A294-A701CC8ACD4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2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72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25"/>
            <a:ext cx="5286375" cy="435768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states:</a:t>
            </a:r>
            <a:r>
              <a:rPr lang="en-US" smtClean="0"/>
              <a:t> assignments of values to a subset of the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start state:</a:t>
            </a:r>
            <a:r>
              <a:rPr lang="en-US" smtClean="0"/>
              <a:t> the empty assignment (no variables assigned values)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neighbours</a:t>
            </a:r>
            <a:r>
              <a:rPr lang="en-US" smtClean="0"/>
              <a:t> of a state: nodes in which values are assigned to one additional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goal state:</a:t>
            </a:r>
            <a:r>
              <a:rPr lang="en-US" smtClean="0"/>
              <a:t> a state which </a:t>
            </a:r>
            <a:r>
              <a:rPr lang="en-US" b="1" smtClean="0"/>
              <a:t>assigns a value to each variable</a:t>
            </a:r>
            <a:r>
              <a:rPr lang="en-US" smtClean="0"/>
              <a:t>, and </a:t>
            </a:r>
            <a:r>
              <a:rPr lang="en-US" b="1" smtClean="0"/>
              <a:t>satisfies all of the constraints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395288" y="5876925"/>
            <a:ext cx="8353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Note: the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path</a:t>
            </a:r>
            <a:r>
              <a:rPr lang="en-US" sz="2400">
                <a:latin typeface="Arial Unicode MS" pitchFamily="34" charset="-128"/>
              </a:rPr>
              <a:t> to a goal node is not important</a:t>
            </a:r>
            <a:endParaRPr lang="en-US">
              <a:latin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0813" y="1714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786688" y="3000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572125" y="2857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357688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715000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428625" y="714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286000" y="714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7143750" y="4357688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8001000" y="5357813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55B58D-04BF-487C-AE18-A71096BF53BC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58200" cy="625475"/>
          </a:xfrm>
        </p:spPr>
        <p:txBody>
          <a:bodyPr/>
          <a:lstStyle/>
          <a:p>
            <a:pPr eaLnBrk="1" hangingPunct="1"/>
            <a:r>
              <a:rPr lang="en-US" smtClean="0"/>
              <a:t>What </a:t>
            </a:r>
            <a:r>
              <a:rPr lang="en-US" smtClean="0">
                <a:solidFill>
                  <a:schemeClr val="accent2"/>
                </a:solidFill>
              </a:rPr>
              <a:t>search strategy</a:t>
            </a:r>
            <a:r>
              <a:rPr lang="en-US" smtClean="0"/>
              <a:t> will work well for a CSP?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469900" y="1557338"/>
            <a:ext cx="86741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If </a:t>
            </a:r>
            <a:r>
              <a:rPr lang="en-US" sz="2400" dirty="0">
                <a:latin typeface="Arial Unicode MS" pitchFamily="34" charset="-128"/>
              </a:rPr>
              <a:t>there are n variables every solution is at depth</a:t>
            </a:r>
            <a:r>
              <a:rPr lang="en-US" sz="2400" dirty="0" smtClean="0">
                <a:latin typeface="Arial Unicode MS" pitchFamily="34" charset="-128"/>
              </a:rPr>
              <a:t>…….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Is there  a role for a heuristic function?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the tree is always </a:t>
            </a:r>
            <a:r>
              <a:rPr lang="en-US" sz="2400" dirty="0" smtClean="0">
                <a:solidFill>
                  <a:schemeClr val="accent6"/>
                </a:solidFill>
                <a:latin typeface="Arial Unicode MS" pitchFamily="34" charset="-128"/>
              </a:rPr>
              <a:t>finite</a:t>
            </a:r>
            <a:r>
              <a:rPr lang="en-US" sz="2400" dirty="0" smtClean="0">
                <a:latin typeface="Arial Unicode MS" pitchFamily="34" charset="-128"/>
              </a:rPr>
              <a:t>  </a:t>
            </a:r>
            <a:r>
              <a:rPr lang="en-US" sz="2400" dirty="0">
                <a:latin typeface="Arial Unicode MS" pitchFamily="34" charset="-128"/>
              </a:rPr>
              <a:t>and has </a:t>
            </a:r>
            <a:r>
              <a:rPr lang="en-US" sz="2400" dirty="0" smtClean="0">
                <a:latin typeface="Arial Unicode MS" pitchFamily="34" charset="-128"/>
              </a:rPr>
              <a:t>no </a:t>
            </a:r>
            <a:r>
              <a:rPr lang="en-US" sz="2400" dirty="0" smtClean="0">
                <a:solidFill>
                  <a:schemeClr val="accent6"/>
                </a:solidFill>
                <a:latin typeface="Arial Unicode MS" pitchFamily="34" charset="-128"/>
              </a:rPr>
              <a:t>cycles</a:t>
            </a:r>
            <a:r>
              <a:rPr lang="en-US" sz="2400" dirty="0" smtClean="0">
                <a:latin typeface="Arial Unicode MS" pitchFamily="34" charset="-128"/>
              </a:rPr>
              <a:t>, </a:t>
            </a:r>
            <a:r>
              <a:rPr lang="en-US" sz="2400" dirty="0">
                <a:latin typeface="Arial Unicode MS" pitchFamily="34" charset="-128"/>
              </a:rPr>
              <a:t>so which one is better BFS or IDS or DFS?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EF83504-DCFA-4AAD-8545-405C1A3AC35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92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500813" y="1714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786688" y="3000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572125" y="2857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357688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715000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7143750" y="4357688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8001000" y="5357813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71500" y="1214438"/>
            <a:ext cx="33909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Simplified 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C97398-CB06-469F-88EA-CDD294FA0EB3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0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-393700" y="785813"/>
            <a:ext cx="953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dirty="0">
                <a:latin typeface="Arial Unicode MS" pitchFamily="34" charset="-128"/>
              </a:rPr>
              <a:t>How can we avoid exploring some sub-trees i.e.,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prune</a:t>
            </a:r>
            <a:r>
              <a:rPr lang="en-US" dirty="0">
                <a:latin typeface="Arial Unicode MS" pitchFamily="34" charset="-128"/>
              </a:rPr>
              <a:t> the DFS Search tree? </a:t>
            </a:r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0" y="1785938"/>
            <a:ext cx="9001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once we consider a path whose end node violates one or more constraints, we know that a solution cannot exist below that point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thus we should </a:t>
            </a:r>
            <a:r>
              <a:rPr lang="en-US" sz="2400" b="1" dirty="0">
                <a:latin typeface="Arial Unicode MS" pitchFamily="34" charset="-128"/>
              </a:rPr>
              <a:t>remove that path</a:t>
            </a:r>
            <a:r>
              <a:rPr lang="en-US" sz="2400" dirty="0">
                <a:latin typeface="Arial Unicode MS" pitchFamily="34" charset="-128"/>
              </a:rPr>
              <a:t> rather than continuing to search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0063" y="4857750"/>
            <a:ext cx="9001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763D5EB-176C-43E6-85B4-EC39DF15B9BE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CSPs by DFS: Example</a:t>
            </a:r>
          </a:p>
        </p:txBody>
      </p:sp>
      <p:sp>
        <p:nvSpPr>
          <p:cNvPr id="11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4535488" cy="1944688"/>
          </a:xfrm>
        </p:spPr>
        <p:txBody>
          <a:bodyPr/>
          <a:lstStyle/>
          <a:p>
            <a:pPr eaLnBrk="1" hangingPunct="1"/>
            <a:r>
              <a:rPr lang="en-US" sz="2400" b="1" smtClean="0"/>
              <a:t>Problem: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mtClean="0"/>
              <a:t>Variables: A,B,C</a:t>
            </a:r>
          </a:p>
          <a:p>
            <a:pPr lvl="1" eaLnBrk="1" hangingPunct="1"/>
            <a:r>
              <a:rPr lang="en-US" smtClean="0"/>
              <a:t>Domains: {1, 2, 3, 4}</a:t>
            </a:r>
          </a:p>
          <a:p>
            <a:pPr lvl="1" eaLnBrk="1" hangingPunct="1"/>
            <a:r>
              <a:rPr lang="en-US" smtClean="0"/>
              <a:t>Constraints: A &lt; B, B &lt; C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112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2420938"/>
            <a:ext cx="6769100" cy="388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71ED2FE-8B88-46A4-B64F-5B9D6F0D5E89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5800"/>
          </a:xfrm>
        </p:spPr>
        <p:txBody>
          <a:bodyPr/>
          <a:lstStyle/>
          <a:p>
            <a:pPr eaLnBrk="1" hangingPunct="1"/>
            <a:r>
              <a:rPr lang="en-US" smtClean="0"/>
              <a:t>Solving CSPs by DFS: Example Efficiency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4535488" cy="1944688"/>
          </a:xfrm>
        </p:spPr>
        <p:txBody>
          <a:bodyPr/>
          <a:lstStyle/>
          <a:p>
            <a:pPr eaLnBrk="1" hangingPunct="1"/>
            <a:r>
              <a:rPr lang="en-US" sz="2400" b="1" smtClean="0"/>
              <a:t>Problem: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mtClean="0"/>
              <a:t>Variables: A,B,C</a:t>
            </a:r>
          </a:p>
          <a:p>
            <a:pPr lvl="1" eaLnBrk="1" hangingPunct="1"/>
            <a:r>
              <a:rPr lang="en-US" smtClean="0"/>
              <a:t>Domains: {1, 2, 3, 4}</a:t>
            </a:r>
          </a:p>
          <a:p>
            <a:pPr lvl="1" eaLnBrk="1" hangingPunct="1"/>
            <a:r>
              <a:rPr lang="en-US" smtClean="0"/>
              <a:t>Constraints: A &lt; B, B &lt; C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5003800" y="836613"/>
            <a:ext cx="3889375" cy="158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Note: the algorithm's efficiency depends on the order in which variables are expanded</a:t>
            </a:r>
          </a:p>
          <a:p>
            <a:pPr marL="342900" indent="-342900" algn="l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2339975" y="3860800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A=1</a:t>
            </a:r>
          </a:p>
        </p:txBody>
      </p:sp>
      <p:sp>
        <p:nvSpPr>
          <p:cNvPr id="12298" name="Text Box 7"/>
          <p:cNvSpPr txBox="1">
            <a:spLocks noChangeArrowheads="1"/>
          </p:cNvSpPr>
          <p:nvPr/>
        </p:nvSpPr>
        <p:spPr bwMode="auto">
          <a:xfrm>
            <a:off x="3924300" y="4365625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A=2</a:t>
            </a:r>
          </a:p>
        </p:txBody>
      </p:sp>
      <p:sp>
        <p:nvSpPr>
          <p:cNvPr id="12299" name="Text Box 8"/>
          <p:cNvSpPr txBox="1">
            <a:spLocks noChangeArrowheads="1"/>
          </p:cNvSpPr>
          <p:nvPr/>
        </p:nvSpPr>
        <p:spPr bwMode="auto">
          <a:xfrm>
            <a:off x="5148263" y="4365625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A=3</a:t>
            </a:r>
          </a:p>
        </p:txBody>
      </p:sp>
      <p:sp>
        <p:nvSpPr>
          <p:cNvPr id="12300" name="Text Box 9"/>
          <p:cNvSpPr txBox="1">
            <a:spLocks noChangeArrowheads="1"/>
          </p:cNvSpPr>
          <p:nvPr/>
        </p:nvSpPr>
        <p:spPr bwMode="auto">
          <a:xfrm>
            <a:off x="6732588" y="3860800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A=4</a:t>
            </a:r>
          </a:p>
        </p:txBody>
      </p:sp>
      <p:sp>
        <p:nvSpPr>
          <p:cNvPr id="12301" name="Text Box 10"/>
          <p:cNvSpPr txBox="1">
            <a:spLocks noChangeArrowheads="1"/>
          </p:cNvSpPr>
          <p:nvPr/>
        </p:nvSpPr>
        <p:spPr bwMode="auto">
          <a:xfrm>
            <a:off x="252413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02" name="Text Box 11"/>
          <p:cNvSpPr txBox="1">
            <a:spLocks noChangeArrowheads="1"/>
          </p:cNvSpPr>
          <p:nvPr/>
        </p:nvSpPr>
        <p:spPr bwMode="auto">
          <a:xfrm>
            <a:off x="900113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1619250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04" name="Text Box 13"/>
          <p:cNvSpPr txBox="1">
            <a:spLocks noChangeArrowheads="1"/>
          </p:cNvSpPr>
          <p:nvPr/>
        </p:nvSpPr>
        <p:spPr bwMode="auto">
          <a:xfrm>
            <a:off x="2268538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05" name="Text Box 14"/>
          <p:cNvSpPr txBox="1">
            <a:spLocks noChangeArrowheads="1"/>
          </p:cNvSpPr>
          <p:nvPr/>
        </p:nvSpPr>
        <p:spPr bwMode="auto">
          <a:xfrm>
            <a:off x="2411413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06" name="Text Box 15"/>
          <p:cNvSpPr txBox="1">
            <a:spLocks noChangeArrowheads="1"/>
          </p:cNvSpPr>
          <p:nvPr/>
        </p:nvSpPr>
        <p:spPr bwMode="auto">
          <a:xfrm>
            <a:off x="3059113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07" name="Text Box 16"/>
          <p:cNvSpPr txBox="1">
            <a:spLocks noChangeArrowheads="1"/>
          </p:cNvSpPr>
          <p:nvPr/>
        </p:nvSpPr>
        <p:spPr bwMode="auto">
          <a:xfrm>
            <a:off x="3778250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08" name="Text Box 17"/>
          <p:cNvSpPr txBox="1">
            <a:spLocks noChangeArrowheads="1"/>
          </p:cNvSpPr>
          <p:nvPr/>
        </p:nvSpPr>
        <p:spPr bwMode="auto">
          <a:xfrm>
            <a:off x="4427538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09" name="Text Box 18"/>
          <p:cNvSpPr txBox="1">
            <a:spLocks noChangeArrowheads="1"/>
          </p:cNvSpPr>
          <p:nvPr/>
        </p:nvSpPr>
        <p:spPr bwMode="auto">
          <a:xfrm>
            <a:off x="5076825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10" name="Text Box 19"/>
          <p:cNvSpPr txBox="1">
            <a:spLocks noChangeArrowheads="1"/>
          </p:cNvSpPr>
          <p:nvPr/>
        </p:nvSpPr>
        <p:spPr bwMode="auto">
          <a:xfrm>
            <a:off x="5724525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11" name="Text Box 20"/>
          <p:cNvSpPr txBox="1">
            <a:spLocks noChangeArrowheads="1"/>
          </p:cNvSpPr>
          <p:nvPr/>
        </p:nvSpPr>
        <p:spPr bwMode="auto">
          <a:xfrm>
            <a:off x="6443663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12" name="Text Box 21"/>
          <p:cNvSpPr txBox="1">
            <a:spLocks noChangeArrowheads="1"/>
          </p:cNvSpPr>
          <p:nvPr/>
        </p:nvSpPr>
        <p:spPr bwMode="auto">
          <a:xfrm>
            <a:off x="7092950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13" name="Text Box 22"/>
          <p:cNvSpPr txBox="1">
            <a:spLocks noChangeArrowheads="1"/>
          </p:cNvSpPr>
          <p:nvPr/>
        </p:nvSpPr>
        <p:spPr bwMode="auto">
          <a:xfrm>
            <a:off x="6372225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14" name="Text Box 23"/>
          <p:cNvSpPr txBox="1">
            <a:spLocks noChangeArrowheads="1"/>
          </p:cNvSpPr>
          <p:nvPr/>
        </p:nvSpPr>
        <p:spPr bwMode="auto">
          <a:xfrm>
            <a:off x="7019925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15" name="Text Box 24"/>
          <p:cNvSpPr txBox="1">
            <a:spLocks noChangeArrowheads="1"/>
          </p:cNvSpPr>
          <p:nvPr/>
        </p:nvSpPr>
        <p:spPr bwMode="auto">
          <a:xfrm>
            <a:off x="7739063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16" name="Text Box 25"/>
          <p:cNvSpPr txBox="1">
            <a:spLocks noChangeArrowheads="1"/>
          </p:cNvSpPr>
          <p:nvPr/>
        </p:nvSpPr>
        <p:spPr bwMode="auto">
          <a:xfrm>
            <a:off x="8388350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17" name="Rectangle 26"/>
          <p:cNvSpPr>
            <a:spLocks noChangeArrowheads="1"/>
          </p:cNvSpPr>
          <p:nvPr/>
        </p:nvSpPr>
        <p:spPr bwMode="auto">
          <a:xfrm>
            <a:off x="4427538" y="3284538"/>
            <a:ext cx="288925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Line 27"/>
          <p:cNvSpPr>
            <a:spLocks noChangeShapeType="1"/>
          </p:cNvSpPr>
          <p:nvPr/>
        </p:nvSpPr>
        <p:spPr bwMode="auto">
          <a:xfrm flipH="1">
            <a:off x="3059113" y="3573463"/>
            <a:ext cx="13684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Line 28"/>
          <p:cNvSpPr>
            <a:spLocks noChangeShapeType="1"/>
          </p:cNvSpPr>
          <p:nvPr/>
        </p:nvSpPr>
        <p:spPr bwMode="auto">
          <a:xfrm flipH="1">
            <a:off x="4140200" y="3573463"/>
            <a:ext cx="3603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Line 29"/>
          <p:cNvSpPr>
            <a:spLocks noChangeShapeType="1"/>
          </p:cNvSpPr>
          <p:nvPr/>
        </p:nvSpPr>
        <p:spPr bwMode="auto">
          <a:xfrm>
            <a:off x="4643438" y="3573463"/>
            <a:ext cx="7207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Line 30"/>
          <p:cNvSpPr>
            <a:spLocks noChangeShapeType="1"/>
          </p:cNvSpPr>
          <p:nvPr/>
        </p:nvSpPr>
        <p:spPr bwMode="auto">
          <a:xfrm>
            <a:off x="4716463" y="3500438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Line 31"/>
          <p:cNvSpPr>
            <a:spLocks noChangeShapeType="1"/>
          </p:cNvSpPr>
          <p:nvPr/>
        </p:nvSpPr>
        <p:spPr bwMode="auto">
          <a:xfrm flipH="1">
            <a:off x="684213" y="4148138"/>
            <a:ext cx="18002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3" name="Line 32"/>
          <p:cNvSpPr>
            <a:spLocks noChangeShapeType="1"/>
          </p:cNvSpPr>
          <p:nvPr/>
        </p:nvSpPr>
        <p:spPr bwMode="auto">
          <a:xfrm flipH="1">
            <a:off x="1403350" y="4148138"/>
            <a:ext cx="12239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4" name="Line 33"/>
          <p:cNvSpPr>
            <a:spLocks noChangeShapeType="1"/>
          </p:cNvSpPr>
          <p:nvPr/>
        </p:nvSpPr>
        <p:spPr bwMode="auto">
          <a:xfrm flipH="1">
            <a:off x="2051050" y="4148138"/>
            <a:ext cx="649288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5" name="Line 34"/>
          <p:cNvSpPr>
            <a:spLocks noChangeShapeType="1"/>
          </p:cNvSpPr>
          <p:nvPr/>
        </p:nvSpPr>
        <p:spPr bwMode="auto">
          <a:xfrm flipH="1">
            <a:off x="2555875" y="4148138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6" name="Line 35"/>
          <p:cNvSpPr>
            <a:spLocks noChangeShapeType="1"/>
          </p:cNvSpPr>
          <p:nvPr/>
        </p:nvSpPr>
        <p:spPr bwMode="auto">
          <a:xfrm flipH="1">
            <a:off x="2771775" y="4652963"/>
            <a:ext cx="12954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Line 36"/>
          <p:cNvSpPr>
            <a:spLocks noChangeShapeType="1"/>
          </p:cNvSpPr>
          <p:nvPr/>
        </p:nvSpPr>
        <p:spPr bwMode="auto">
          <a:xfrm flipH="1">
            <a:off x="3348038" y="4652963"/>
            <a:ext cx="8636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8" name="Line 37"/>
          <p:cNvSpPr>
            <a:spLocks noChangeShapeType="1"/>
          </p:cNvSpPr>
          <p:nvPr/>
        </p:nvSpPr>
        <p:spPr bwMode="auto">
          <a:xfrm flipH="1">
            <a:off x="4067175" y="4724400"/>
            <a:ext cx="2174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Line 38"/>
          <p:cNvSpPr>
            <a:spLocks noChangeShapeType="1"/>
          </p:cNvSpPr>
          <p:nvPr/>
        </p:nvSpPr>
        <p:spPr bwMode="auto">
          <a:xfrm>
            <a:off x="4356100" y="4724400"/>
            <a:ext cx="360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0" name="Line 39"/>
          <p:cNvSpPr>
            <a:spLocks noChangeShapeType="1"/>
          </p:cNvSpPr>
          <p:nvPr/>
        </p:nvSpPr>
        <p:spPr bwMode="auto">
          <a:xfrm flipH="1">
            <a:off x="5292725" y="4652963"/>
            <a:ext cx="14287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1" name="Line 40"/>
          <p:cNvSpPr>
            <a:spLocks noChangeShapeType="1"/>
          </p:cNvSpPr>
          <p:nvPr/>
        </p:nvSpPr>
        <p:spPr bwMode="auto">
          <a:xfrm>
            <a:off x="5508625" y="4652963"/>
            <a:ext cx="5032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Line 41"/>
          <p:cNvSpPr>
            <a:spLocks noChangeShapeType="1"/>
          </p:cNvSpPr>
          <p:nvPr/>
        </p:nvSpPr>
        <p:spPr bwMode="auto">
          <a:xfrm>
            <a:off x="5651500" y="4652963"/>
            <a:ext cx="10810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Line 42"/>
          <p:cNvSpPr>
            <a:spLocks noChangeShapeType="1"/>
          </p:cNvSpPr>
          <p:nvPr/>
        </p:nvSpPr>
        <p:spPr bwMode="auto">
          <a:xfrm>
            <a:off x="5724525" y="4652963"/>
            <a:ext cx="16557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4" name="Line 43"/>
          <p:cNvSpPr>
            <a:spLocks noChangeShapeType="1"/>
          </p:cNvSpPr>
          <p:nvPr/>
        </p:nvSpPr>
        <p:spPr bwMode="auto">
          <a:xfrm flipH="1">
            <a:off x="6659563" y="4148138"/>
            <a:ext cx="360362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5" name="Line 44"/>
          <p:cNvSpPr>
            <a:spLocks noChangeShapeType="1"/>
          </p:cNvSpPr>
          <p:nvPr/>
        </p:nvSpPr>
        <p:spPr bwMode="auto">
          <a:xfrm>
            <a:off x="7164388" y="4148138"/>
            <a:ext cx="714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6" name="Line 45"/>
          <p:cNvSpPr>
            <a:spLocks noChangeShapeType="1"/>
          </p:cNvSpPr>
          <p:nvPr/>
        </p:nvSpPr>
        <p:spPr bwMode="auto">
          <a:xfrm>
            <a:off x="7235825" y="4148138"/>
            <a:ext cx="792163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7" name="Line 46"/>
          <p:cNvSpPr>
            <a:spLocks noChangeShapeType="1"/>
          </p:cNvSpPr>
          <p:nvPr/>
        </p:nvSpPr>
        <p:spPr bwMode="auto">
          <a:xfrm>
            <a:off x="7308850" y="4076700"/>
            <a:ext cx="13668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0783" name="Rectangle 47"/>
          <p:cNvSpPr>
            <a:spLocks noChangeArrowheads="1"/>
          </p:cNvSpPr>
          <p:nvPr/>
        </p:nvSpPr>
        <p:spPr bwMode="auto">
          <a:xfrm>
            <a:off x="5286374" y="2643188"/>
            <a:ext cx="328615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Degree </a:t>
            </a:r>
            <a:r>
              <a:rPr lang="en-US" sz="2400" i="1" dirty="0" smtClean="0">
                <a:solidFill>
                  <a:schemeClr val="accent2"/>
                </a:solidFill>
                <a:latin typeface="Arial Unicode MS" pitchFamily="34" charset="-128"/>
              </a:rPr>
              <a:t>“Heuristics”</a:t>
            </a: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1C415AE-9C91-4349-A09C-E6783ECE963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Cycle Checking</a:t>
            </a:r>
          </a:p>
        </p:txBody>
      </p:sp>
      <p:sp>
        <p:nvSpPr>
          <p:cNvPr id="143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3500438"/>
            <a:ext cx="8642350" cy="2141537"/>
          </a:xfrm>
        </p:spPr>
        <p:txBody>
          <a:bodyPr/>
          <a:lstStyle/>
          <a:p>
            <a:pPr marL="0" indent="0" eaLnBrk="1" hangingPunct="1"/>
            <a:r>
              <a:rPr lang="en-US" sz="2400" dirty="0" smtClean="0"/>
              <a:t>You can </a:t>
            </a:r>
            <a:r>
              <a:rPr lang="en-US" sz="2400" dirty="0" smtClean="0">
                <a:solidFill>
                  <a:schemeClr val="accent6"/>
                </a:solidFill>
              </a:rPr>
              <a:t>prune a path </a:t>
            </a:r>
            <a:r>
              <a:rPr lang="en-US" sz="2400" dirty="0" smtClean="0"/>
              <a:t>that ends in a node already on the path. This pruning cannot remove an optimal solution.</a:t>
            </a:r>
          </a:p>
          <a:p>
            <a:pPr marL="0" indent="0" eaLnBrk="1" hangingPunct="1">
              <a:buFontTx/>
              <a:buChar char="•"/>
            </a:pPr>
            <a:r>
              <a:rPr lang="en-US" sz="2400" dirty="0" smtClean="0"/>
              <a:t> The time is </a:t>
            </a:r>
            <a:r>
              <a:rPr lang="en-US" sz="2400" dirty="0" smtClean="0">
                <a:solidFill>
                  <a:schemeClr val="accent6"/>
                </a:solidFill>
              </a:rPr>
              <a:t>linear</a:t>
            </a:r>
            <a:r>
              <a:rPr lang="en-US" sz="2400" dirty="0" smtClean="0"/>
              <a:t> </a:t>
            </a:r>
            <a:r>
              <a:rPr lang="en-US" sz="2400" dirty="0" smtClean="0"/>
              <a:t>in path length.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3027363" y="908050"/>
          <a:ext cx="2330450" cy="2411413"/>
        </p:xfrm>
        <a:graphic>
          <a:graphicData uri="http://schemas.openxmlformats.org/presentationml/2006/ole">
            <p:oleObj spid="_x0000_s354306" name="Acrobat Document" r:id="rId4" imgW="1390844" imgH="143809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6A9F304-9AA3-495F-8D76-0622928FCA95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State: </a:t>
            </a:r>
            <a:r>
              <a:rPr lang="en-US" sz="2000" dirty="0" smtClean="0"/>
              <a:t>assignments of values to a subset of the variables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2000" dirty="0" smtClean="0">
                <a:solidFill>
                  <a:schemeClr val="accent4"/>
                </a:solidFill>
              </a:rPr>
              <a:t>assign values to a “free” variable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test: </a:t>
            </a:r>
            <a:r>
              <a:rPr lang="en-US" sz="2000" dirty="0" smtClean="0">
                <a:solidFill>
                  <a:schemeClr val="accent4"/>
                </a:solidFill>
              </a:rPr>
              <a:t>set of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Solution: </a:t>
            </a:r>
            <a:r>
              <a:rPr lang="en-US" sz="2000" dirty="0" smtClean="0">
                <a:solidFill>
                  <a:schemeClr val="accent4"/>
                </a:solidFill>
              </a:rPr>
              <a:t>possible world that satisfies the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Heuristic function: </a:t>
            </a:r>
            <a:r>
              <a:rPr lang="en-US" sz="2000" i="1" dirty="0" smtClean="0">
                <a:solidFill>
                  <a:schemeClr val="accent4"/>
                </a:solidFill>
              </a:rPr>
              <a:t>none (all solutions at the same distance from start)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Heuristic function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Heuristic function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6229629-9FF6-4509-8793-BF679725AD4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Can we do better than Search?</a:t>
            </a:r>
          </a:p>
        </p:txBody>
      </p:sp>
      <p:sp>
        <p:nvSpPr>
          <p:cNvPr id="143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964613" cy="1439862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Key ideas</a:t>
            </a:r>
            <a:r>
              <a:rPr lang="en-US" sz="2800" b="1" dirty="0" smtClean="0"/>
              <a:t>: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b="1" dirty="0" smtClean="0"/>
              <a:t>prune the domains </a:t>
            </a:r>
            <a:r>
              <a:rPr lang="en-US" dirty="0" smtClean="0"/>
              <a:t>as much as possible </a:t>
            </a:r>
            <a:r>
              <a:rPr lang="en-US" b="1" dirty="0" smtClean="0"/>
              <a:t>before “searching” </a:t>
            </a:r>
            <a:r>
              <a:rPr lang="en-US" dirty="0" smtClean="0"/>
              <a:t>for a solution.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0" y="2852738"/>
            <a:ext cx="89646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dirty="0">
                <a:latin typeface="Arial Unicode MS" pitchFamily="34" charset="-128"/>
              </a:rPr>
              <a:t>Simple when using constraints involving single variables (technically enforcing </a:t>
            </a:r>
            <a:r>
              <a:rPr lang="en-US" sz="2400" b="1" dirty="0">
                <a:latin typeface="Arial Unicode MS" pitchFamily="34" charset="-128"/>
              </a:rPr>
              <a:t>domain consistency</a:t>
            </a:r>
            <a:r>
              <a:rPr lang="en-US" sz="2400" dirty="0">
                <a:latin typeface="Arial Unicode MS" pitchFamily="34" charset="-128"/>
              </a:rPr>
              <a:t>)</a:t>
            </a:r>
            <a:r>
              <a:rPr lang="en-US" sz="2000" dirty="0">
                <a:latin typeface="Arial Unicode MS" pitchFamily="34" charset="-128"/>
              </a:rPr>
              <a:t> </a:t>
            </a:r>
          </a:p>
        </p:txBody>
      </p:sp>
      <p:sp>
        <p:nvSpPr>
          <p:cNvPr id="453640" name="Rectangle 8"/>
          <p:cNvSpPr>
            <a:spLocks noChangeArrowheads="1"/>
          </p:cNvSpPr>
          <p:nvPr/>
        </p:nvSpPr>
        <p:spPr bwMode="auto">
          <a:xfrm>
            <a:off x="323528" y="4437112"/>
            <a:ext cx="8569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Example: </a:t>
            </a:r>
            <a:r>
              <a:rPr lang="en-US" sz="2400" b="1" dirty="0">
                <a:latin typeface="Arial Unicode MS" pitchFamily="34" charset="-128"/>
              </a:rPr>
              <a:t>D</a:t>
            </a:r>
            <a:r>
              <a:rPr lang="en-US" sz="2400" baseline="-25000" dirty="0">
                <a:latin typeface="Arial Unicode MS" pitchFamily="34" charset="-128"/>
              </a:rPr>
              <a:t>B</a:t>
            </a:r>
            <a:r>
              <a:rPr lang="en-US" sz="2400" dirty="0">
                <a:latin typeface="Arial Unicode MS" pitchFamily="34" charset="-128"/>
              </a:rPr>
              <a:t> = {1, 2, 3, 4} </a:t>
            </a:r>
            <a:r>
              <a:rPr lang="en-US" sz="2400" dirty="0" smtClean="0">
                <a:latin typeface="Arial Unicode MS" pitchFamily="34" charset="-128"/>
              </a:rPr>
              <a:t> with constraint </a:t>
            </a:r>
            <a:r>
              <a:rPr lang="en-US" sz="2400" dirty="0">
                <a:latin typeface="Arial Unicode MS" pitchFamily="34" charset="-128"/>
              </a:rPr>
              <a:t>B ≠ 3.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72C2F0-FC2F-4278-AD7A-A58E91EED555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How do we deal with constraints involving  multiple variables?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8529638" cy="1150938"/>
          </a:xfrm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15371" name="Rectangle 4"/>
          <p:cNvSpPr>
            <a:spLocks noChangeArrowheads="1"/>
          </p:cNvSpPr>
          <p:nvPr/>
        </p:nvSpPr>
        <p:spPr bwMode="auto">
          <a:xfrm>
            <a:off x="179388" y="1412875"/>
            <a:ext cx="8640762" cy="3095625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Definition (</a:t>
            </a:r>
            <a:r>
              <a:rPr lang="en-US" sz="2000" b="1" dirty="0">
                <a:latin typeface="Arial Unicode MS" pitchFamily="34" charset="-128"/>
              </a:rPr>
              <a:t>constraint network</a:t>
            </a:r>
            <a:r>
              <a:rPr lang="en-US" sz="2000" dirty="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constraint network</a:t>
            </a:r>
            <a:r>
              <a:rPr lang="en-US" sz="2400" dirty="0">
                <a:latin typeface="Arial Unicode MS" pitchFamily="34" charset="-128"/>
              </a:rPr>
              <a:t> is defined by a graph, with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one </a:t>
            </a:r>
            <a:r>
              <a:rPr lang="en-US" sz="2400" b="1" dirty="0">
                <a:latin typeface="Arial Unicode MS" pitchFamily="34" charset="-128"/>
              </a:rPr>
              <a:t>node</a:t>
            </a:r>
            <a:r>
              <a:rPr lang="en-US" sz="2400" dirty="0">
                <a:latin typeface="Arial Unicode MS" pitchFamily="34" charset="-128"/>
              </a:rPr>
              <a:t> for every </a:t>
            </a:r>
            <a:r>
              <a:rPr lang="en-US" sz="2400" b="1" dirty="0">
                <a:latin typeface="Arial Unicode MS" pitchFamily="34" charset="-128"/>
              </a:rPr>
              <a:t>variable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one </a:t>
            </a:r>
            <a:r>
              <a:rPr lang="en-US" sz="2400" b="1" dirty="0">
                <a:latin typeface="Arial Unicode MS" pitchFamily="34" charset="-128"/>
              </a:rPr>
              <a:t>node</a:t>
            </a:r>
            <a:r>
              <a:rPr lang="en-US" sz="2400" dirty="0">
                <a:latin typeface="Arial Unicode MS" pitchFamily="34" charset="-128"/>
              </a:rPr>
              <a:t> for every </a:t>
            </a:r>
            <a:r>
              <a:rPr lang="en-US" sz="2400" b="1" dirty="0">
                <a:latin typeface="Arial Unicode MS" pitchFamily="34" charset="-128"/>
              </a:rPr>
              <a:t>constraint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and undirected edges running between variable nodes and constraint nodes whenever a given variable is involved in a given constraint.</a:t>
            </a:r>
          </a:p>
          <a:p>
            <a:pPr marL="381000" indent="-381000" algn="l">
              <a:spcBef>
                <a:spcPct val="20000"/>
              </a:spcBef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15372" name="Rectangle 5"/>
          <p:cNvSpPr>
            <a:spLocks noChangeArrowheads="1"/>
          </p:cNvSpPr>
          <p:nvPr/>
        </p:nvSpPr>
        <p:spPr bwMode="auto">
          <a:xfrm>
            <a:off x="0" y="3933825"/>
            <a:ext cx="88201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algn="l">
              <a:spcBef>
                <a:spcPct val="20000"/>
              </a:spcBef>
            </a:pPr>
            <a:endParaRPr lang="en-US" sz="2000">
              <a:latin typeface="Arial Unicode MS" pitchFamily="34" charset="-128"/>
            </a:endParaRP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72F0FC-3829-4138-A630-1D14DD21CC19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6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Constraint Network</a:t>
            </a:r>
          </a:p>
        </p:txBody>
      </p:sp>
      <p:sp>
        <p:nvSpPr>
          <p:cNvPr id="163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Recall Example: </a:t>
            </a:r>
          </a:p>
          <a:p>
            <a:pPr lvl="1" eaLnBrk="1" hangingPunct="1"/>
            <a:r>
              <a:rPr lang="en-US" dirty="0" smtClean="0"/>
              <a:t>Variables: A,B,C</a:t>
            </a:r>
          </a:p>
          <a:p>
            <a:pPr lvl="1" eaLnBrk="1" hangingPunct="1"/>
            <a:r>
              <a:rPr lang="en-US" dirty="0" smtClean="0"/>
              <a:t>Domains: {1, 2, 3, 4}</a:t>
            </a:r>
          </a:p>
          <a:p>
            <a:pPr lvl="1" eaLnBrk="1" hangingPunct="1"/>
            <a:r>
              <a:rPr lang="en-US" dirty="0" smtClean="0"/>
              <a:t>Constraints: A &lt; B, B &lt; C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DF4EA9A-9BED-41FB-B6D7-11AA9816D26B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7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4213"/>
          </a:xfrm>
        </p:spPr>
        <p:txBody>
          <a:bodyPr/>
          <a:lstStyle/>
          <a:p>
            <a:pPr eaLnBrk="1" hangingPunct="1"/>
            <a:r>
              <a:rPr lang="en-US" sz="3200" smtClean="0"/>
              <a:t>Example: Constraint Network for Map-Coloring</a:t>
            </a:r>
          </a:p>
        </p:txBody>
      </p:sp>
      <p:pic>
        <p:nvPicPr>
          <p:cNvPr id="17419" name="Picture 3" descr="austra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413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4652963"/>
            <a:ext cx="8569325" cy="1368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Variables</a:t>
            </a:r>
            <a:r>
              <a:rPr lang="en-US" sz="2400" smtClean="0"/>
              <a:t> </a:t>
            </a:r>
            <a:r>
              <a:rPr lang="en-US" sz="2400" i="1" smtClean="0"/>
              <a:t>WA, NT, Q, NSW, V, SA, T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Domains</a:t>
            </a:r>
            <a:r>
              <a:rPr lang="en-US" sz="2400" smtClean="0"/>
              <a:t> </a:t>
            </a:r>
            <a:r>
              <a:rPr lang="en-US" sz="2400" i="1" smtClean="0"/>
              <a:t>D</a:t>
            </a:r>
            <a:r>
              <a:rPr lang="en-US" sz="2400" i="1" baseline="-25000" smtClean="0"/>
              <a:t>i</a:t>
            </a:r>
            <a:r>
              <a:rPr lang="en-US" sz="2400" smtClean="0"/>
              <a:t> = {red,green,blue}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Constraints</a:t>
            </a:r>
            <a:r>
              <a:rPr lang="en-US" sz="2400" smtClean="0"/>
              <a:t>: adjacent regions must have different colors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EE9974E-AAD8-47A2-BCD9-003D820D5ECD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8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 Consistency</a:t>
            </a:r>
          </a:p>
        </p:txBody>
      </p:sp>
      <p:sp>
        <p:nvSpPr>
          <p:cNvPr id="18453" name="Rectangle 4"/>
          <p:cNvSpPr>
            <a:spLocks noChangeArrowheads="1"/>
          </p:cNvSpPr>
          <p:nvPr/>
        </p:nvSpPr>
        <p:spPr bwMode="auto">
          <a:xfrm>
            <a:off x="179388" y="981075"/>
            <a:ext cx="8785225" cy="1295400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000">
                <a:latin typeface="Arial Unicode MS" pitchFamily="34" charset="-128"/>
              </a:rPr>
              <a:t>An arc                 is </a:t>
            </a: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arc consistent</a:t>
            </a:r>
            <a:r>
              <a:rPr lang="en-US" sz="2000">
                <a:latin typeface="Arial Unicode MS" pitchFamily="34" charset="-128"/>
              </a:rPr>
              <a:t> if for each value         in           there is some value    in           such that           is satisfied.</a:t>
            </a:r>
            <a:endParaRPr lang="en-US">
              <a:latin typeface="Arial Unicode MS" pitchFamily="34" charset="-128"/>
            </a:endParaRP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1116013" y="1484313"/>
          <a:ext cx="984250" cy="314325"/>
        </p:xfrm>
        <a:graphic>
          <a:graphicData uri="http://schemas.openxmlformats.org/presentationml/2006/ole">
            <p:oleObj spid="_x0000_s390146" name="Equation" r:id="rId4" imgW="787320" imgH="253800" progId="Equation.3">
              <p:embed/>
            </p:oleObj>
          </a:graphicData>
        </a:graphic>
      </p:graphicFrame>
      <p:graphicFrame>
        <p:nvGraphicFramePr>
          <p:cNvPr id="18435" name="Object 9"/>
          <p:cNvGraphicFramePr>
            <a:graphicFrameLocks noChangeAspect="1"/>
          </p:cNvGraphicFramePr>
          <p:nvPr/>
        </p:nvGraphicFramePr>
        <p:xfrm>
          <a:off x="6156325" y="1484313"/>
          <a:ext cx="238125" cy="258762"/>
        </p:xfrm>
        <a:graphic>
          <a:graphicData uri="http://schemas.openxmlformats.org/presentationml/2006/ole">
            <p:oleObj spid="_x0000_s390147" name="Equation" r:id="rId5" imgW="126720" imgH="139680" progId="Equation.3">
              <p:embed/>
            </p:oleObj>
          </a:graphicData>
        </a:graphic>
      </p:graphicFrame>
      <p:sp>
        <p:nvSpPr>
          <p:cNvPr id="1845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6" name="Object 11"/>
          <p:cNvGraphicFramePr>
            <a:graphicFrameLocks noChangeAspect="1"/>
          </p:cNvGraphicFramePr>
          <p:nvPr/>
        </p:nvGraphicFramePr>
        <p:xfrm>
          <a:off x="6756400" y="1484313"/>
          <a:ext cx="695325" cy="266700"/>
        </p:xfrm>
        <a:graphic>
          <a:graphicData uri="http://schemas.openxmlformats.org/presentationml/2006/ole">
            <p:oleObj spid="_x0000_s390148" name="Equation" r:id="rId6" imgW="698197" imgH="266584" progId="Equation.3">
              <p:embed/>
            </p:oleObj>
          </a:graphicData>
        </a:graphic>
      </p:graphicFrame>
      <p:sp>
        <p:nvSpPr>
          <p:cNvPr id="1845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7" name="Object 13"/>
          <p:cNvGraphicFramePr>
            <a:graphicFrameLocks noChangeAspect="1"/>
          </p:cNvGraphicFramePr>
          <p:nvPr/>
        </p:nvGraphicFramePr>
        <p:xfrm>
          <a:off x="1928813" y="1857375"/>
          <a:ext cx="196850" cy="234950"/>
        </p:xfrm>
        <a:graphic>
          <a:graphicData uri="http://schemas.openxmlformats.org/presentationml/2006/ole">
            <p:oleObj spid="_x0000_s390149" name="Equation" r:id="rId7" imgW="139680" imgH="164880" progId="Equation.3">
              <p:embed/>
            </p:oleObj>
          </a:graphicData>
        </a:graphic>
      </p:graphicFrame>
      <p:sp>
        <p:nvSpPr>
          <p:cNvPr id="184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8" name="Object 15"/>
          <p:cNvGraphicFramePr>
            <a:graphicFrameLocks noChangeAspect="1"/>
          </p:cNvGraphicFramePr>
          <p:nvPr/>
        </p:nvGraphicFramePr>
        <p:xfrm>
          <a:off x="2500313" y="1785938"/>
          <a:ext cx="654050" cy="265112"/>
        </p:xfrm>
        <a:graphic>
          <a:graphicData uri="http://schemas.openxmlformats.org/presentationml/2006/ole">
            <p:oleObj spid="_x0000_s390150" name="Equation" r:id="rId8" imgW="507960" imgH="203040" progId="Equation.3">
              <p:embed/>
            </p:oleObj>
          </a:graphicData>
        </a:graphic>
      </p:graphicFrame>
      <p:sp>
        <p:nvSpPr>
          <p:cNvPr id="1845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9" name="Object 17"/>
          <p:cNvGraphicFramePr>
            <a:graphicFrameLocks noChangeAspect="1"/>
          </p:cNvGraphicFramePr>
          <p:nvPr/>
        </p:nvGraphicFramePr>
        <p:xfrm>
          <a:off x="4391025" y="1795463"/>
          <a:ext cx="541338" cy="247650"/>
        </p:xfrm>
        <a:graphic>
          <a:graphicData uri="http://schemas.openxmlformats.org/presentationml/2006/ole">
            <p:oleObj spid="_x0000_s390151" name="Equation" r:id="rId9" imgW="444240" imgH="203040" progId="Equation.3">
              <p:embed/>
            </p:oleObj>
          </a:graphicData>
        </a:graphic>
      </p:graphicFrame>
      <p:sp>
        <p:nvSpPr>
          <p:cNvPr id="1845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9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1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3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1619250" y="3457575"/>
            <a:ext cx="5492750" cy="2573338"/>
            <a:chOff x="1020" y="2178"/>
            <a:chExt cx="3460" cy="1621"/>
          </a:xfrm>
        </p:grpSpPr>
        <p:sp>
          <p:nvSpPr>
            <p:cNvPr id="18465" name="Rectangle 26"/>
            <p:cNvSpPr>
              <a:spLocks noChangeArrowheads="1"/>
            </p:cNvSpPr>
            <p:nvPr/>
          </p:nvSpPr>
          <p:spPr bwMode="auto">
            <a:xfrm>
              <a:off x="3049" y="2178"/>
              <a:ext cx="11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  <a:p>
              <a:endParaRPr lang="en-US"/>
            </a:p>
          </p:txBody>
        </p:sp>
        <p:sp>
          <p:nvSpPr>
            <p:cNvPr id="18466" name="Oval 48"/>
            <p:cNvSpPr>
              <a:spLocks noChangeArrowheads="1"/>
            </p:cNvSpPr>
            <p:nvPr/>
          </p:nvSpPr>
          <p:spPr bwMode="auto">
            <a:xfrm>
              <a:off x="1202" y="2387"/>
              <a:ext cx="862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Oval 49"/>
            <p:cNvSpPr>
              <a:spLocks noChangeArrowheads="1"/>
            </p:cNvSpPr>
            <p:nvPr/>
          </p:nvSpPr>
          <p:spPr bwMode="auto">
            <a:xfrm>
              <a:off x="3470" y="2387"/>
              <a:ext cx="861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Text Box 50"/>
            <p:cNvSpPr txBox="1">
              <a:spLocks noChangeArrowheads="1"/>
            </p:cNvSpPr>
            <p:nvPr/>
          </p:nvSpPr>
          <p:spPr bwMode="auto">
            <a:xfrm>
              <a:off x="1383" y="2477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1,2</a:t>
              </a:r>
            </a:p>
          </p:txBody>
        </p:sp>
        <p:sp>
          <p:nvSpPr>
            <p:cNvPr id="18469" name="Text Box 51"/>
            <p:cNvSpPr txBox="1">
              <a:spLocks noChangeArrowheads="1"/>
            </p:cNvSpPr>
            <p:nvPr/>
          </p:nvSpPr>
          <p:spPr bwMode="auto">
            <a:xfrm>
              <a:off x="3742" y="2432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2,3</a:t>
              </a:r>
            </a:p>
          </p:txBody>
        </p:sp>
        <p:sp>
          <p:nvSpPr>
            <p:cNvPr id="18470" name="Text Box 52"/>
            <p:cNvSpPr txBox="1">
              <a:spLocks noChangeArrowheads="1"/>
            </p:cNvSpPr>
            <p:nvPr/>
          </p:nvSpPr>
          <p:spPr bwMode="auto">
            <a:xfrm>
              <a:off x="1020" y="2250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</a:t>
              </a:r>
            </a:p>
          </p:txBody>
        </p:sp>
        <p:sp>
          <p:nvSpPr>
            <p:cNvPr id="18471" name="Text Box 53"/>
            <p:cNvSpPr txBox="1">
              <a:spLocks noChangeArrowheads="1"/>
            </p:cNvSpPr>
            <p:nvPr/>
          </p:nvSpPr>
          <p:spPr bwMode="auto">
            <a:xfrm>
              <a:off x="3470" y="2205"/>
              <a:ext cx="2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B</a:t>
              </a:r>
            </a:p>
          </p:txBody>
        </p:sp>
        <p:sp>
          <p:nvSpPr>
            <p:cNvPr id="18472" name="Text Box 54"/>
            <p:cNvSpPr txBox="1">
              <a:spLocks noChangeArrowheads="1"/>
            </p:cNvSpPr>
            <p:nvPr/>
          </p:nvSpPr>
          <p:spPr bwMode="auto">
            <a:xfrm>
              <a:off x="2517" y="2341"/>
              <a:ext cx="435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A&lt; B</a:t>
              </a:r>
            </a:p>
          </p:txBody>
        </p:sp>
        <p:sp>
          <p:nvSpPr>
            <p:cNvPr id="18473" name="Line 55"/>
            <p:cNvSpPr>
              <a:spLocks noChangeShapeType="1"/>
            </p:cNvSpPr>
            <p:nvPr/>
          </p:nvSpPr>
          <p:spPr bwMode="auto">
            <a:xfrm>
              <a:off x="2064" y="256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56"/>
            <p:cNvSpPr>
              <a:spLocks noChangeShapeType="1"/>
            </p:cNvSpPr>
            <p:nvPr/>
          </p:nvSpPr>
          <p:spPr bwMode="auto">
            <a:xfrm>
              <a:off x="2971" y="256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Rectangle 57"/>
            <p:cNvSpPr>
              <a:spLocks noChangeArrowheads="1"/>
            </p:cNvSpPr>
            <p:nvPr/>
          </p:nvSpPr>
          <p:spPr bwMode="auto">
            <a:xfrm>
              <a:off x="3198" y="3203"/>
              <a:ext cx="11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  <a:p>
              <a:endParaRPr lang="en-US"/>
            </a:p>
          </p:txBody>
        </p:sp>
        <p:sp>
          <p:nvSpPr>
            <p:cNvPr id="18476" name="Oval 58"/>
            <p:cNvSpPr>
              <a:spLocks noChangeArrowheads="1"/>
            </p:cNvSpPr>
            <p:nvPr/>
          </p:nvSpPr>
          <p:spPr bwMode="auto">
            <a:xfrm>
              <a:off x="1351" y="3412"/>
              <a:ext cx="862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Oval 59"/>
            <p:cNvSpPr>
              <a:spLocks noChangeArrowheads="1"/>
            </p:cNvSpPr>
            <p:nvPr/>
          </p:nvSpPr>
          <p:spPr bwMode="auto">
            <a:xfrm>
              <a:off x="3619" y="3412"/>
              <a:ext cx="861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Text Box 60"/>
            <p:cNvSpPr txBox="1">
              <a:spLocks noChangeArrowheads="1"/>
            </p:cNvSpPr>
            <p:nvPr/>
          </p:nvSpPr>
          <p:spPr bwMode="auto">
            <a:xfrm>
              <a:off x="1532" y="3502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1,2,3</a:t>
              </a:r>
            </a:p>
          </p:txBody>
        </p:sp>
        <p:sp>
          <p:nvSpPr>
            <p:cNvPr id="18479" name="Text Box 61"/>
            <p:cNvSpPr txBox="1">
              <a:spLocks noChangeArrowheads="1"/>
            </p:cNvSpPr>
            <p:nvPr/>
          </p:nvSpPr>
          <p:spPr bwMode="auto">
            <a:xfrm>
              <a:off x="3891" y="3457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2,3</a:t>
              </a:r>
            </a:p>
          </p:txBody>
        </p:sp>
        <p:sp>
          <p:nvSpPr>
            <p:cNvPr id="18480" name="Text Box 62"/>
            <p:cNvSpPr txBox="1">
              <a:spLocks noChangeArrowheads="1"/>
            </p:cNvSpPr>
            <p:nvPr/>
          </p:nvSpPr>
          <p:spPr bwMode="auto">
            <a:xfrm>
              <a:off x="1111" y="3294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</a:t>
              </a:r>
            </a:p>
          </p:txBody>
        </p:sp>
        <p:sp>
          <p:nvSpPr>
            <p:cNvPr id="18481" name="Text Box 63"/>
            <p:cNvSpPr txBox="1">
              <a:spLocks noChangeArrowheads="1"/>
            </p:cNvSpPr>
            <p:nvPr/>
          </p:nvSpPr>
          <p:spPr bwMode="auto">
            <a:xfrm>
              <a:off x="3619" y="3230"/>
              <a:ext cx="2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B</a:t>
              </a:r>
            </a:p>
          </p:txBody>
        </p:sp>
        <p:sp>
          <p:nvSpPr>
            <p:cNvPr id="18482" name="Text Box 64"/>
            <p:cNvSpPr txBox="1">
              <a:spLocks noChangeArrowheads="1"/>
            </p:cNvSpPr>
            <p:nvPr/>
          </p:nvSpPr>
          <p:spPr bwMode="auto">
            <a:xfrm>
              <a:off x="2666" y="3366"/>
              <a:ext cx="435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A&lt; B</a:t>
              </a:r>
            </a:p>
          </p:txBody>
        </p:sp>
        <p:sp>
          <p:nvSpPr>
            <p:cNvPr id="18483" name="Line 65"/>
            <p:cNvSpPr>
              <a:spLocks noChangeShapeType="1"/>
            </p:cNvSpPr>
            <p:nvPr/>
          </p:nvSpPr>
          <p:spPr bwMode="auto">
            <a:xfrm>
              <a:off x="2213" y="3593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66"/>
            <p:cNvSpPr>
              <a:spLocks noChangeShapeType="1"/>
            </p:cNvSpPr>
            <p:nvPr/>
          </p:nvSpPr>
          <p:spPr bwMode="auto">
            <a:xfrm>
              <a:off x="3120" y="3593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D9DC93-3A13-4D0B-BFDE-4B5876B8AB95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94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How can we enforce Arc Consistency?</a:t>
            </a:r>
          </a:p>
        </p:txBody>
      </p:sp>
      <p:sp>
        <p:nvSpPr>
          <p:cNvPr id="19471" name="Rectangle 5"/>
          <p:cNvSpPr>
            <a:spLocks noChangeArrowheads="1"/>
          </p:cNvSpPr>
          <p:nvPr/>
        </p:nvSpPr>
        <p:spPr bwMode="auto">
          <a:xfrm>
            <a:off x="-396875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2" name="Rectangle 7"/>
          <p:cNvSpPr>
            <a:spLocks noChangeArrowheads="1"/>
          </p:cNvSpPr>
          <p:nvPr/>
        </p:nvSpPr>
        <p:spPr bwMode="auto">
          <a:xfrm>
            <a:off x="0" y="126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8" name="Rectangle 18"/>
          <p:cNvSpPr>
            <a:spLocks noChangeArrowheads="1"/>
          </p:cNvSpPr>
          <p:nvPr/>
        </p:nvSpPr>
        <p:spPr bwMode="auto">
          <a:xfrm>
            <a:off x="-71438" y="9953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9" name="Rectangle 22"/>
          <p:cNvSpPr>
            <a:spLocks noChangeArrowheads="1"/>
          </p:cNvSpPr>
          <p:nvPr/>
        </p:nvSpPr>
        <p:spPr bwMode="auto">
          <a:xfrm>
            <a:off x="4479925" y="2233613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1268413"/>
            <a:ext cx="89646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If an arc               is not arc consistent, all values       in            for which there is no corresponding value in          </a:t>
            </a: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may be deleted</a:t>
            </a:r>
            <a:r>
              <a:rPr lang="en-US" sz="2000">
                <a:latin typeface="Arial Unicode MS" pitchFamily="34" charset="-128"/>
              </a:rPr>
              <a:t> from               to make the arc                 consistent.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 </a:t>
            </a:r>
            <a:r>
              <a:rPr lang="en-US" sz="2000">
                <a:latin typeface="Arial Unicode MS" pitchFamily="34" charset="-128"/>
              </a:rPr>
              <a:t>This removal </a:t>
            </a: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can never rule out any models/solutions</a:t>
            </a:r>
            <a:endParaRPr lang="en-US" sz="2000">
              <a:latin typeface="Arial Unicode MS" pitchFamily="34" charset="-128"/>
            </a:endParaRP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8" name="Object 28"/>
          <p:cNvGraphicFramePr>
            <a:graphicFrameLocks noChangeAspect="1"/>
          </p:cNvGraphicFramePr>
          <p:nvPr/>
        </p:nvGraphicFramePr>
        <p:xfrm>
          <a:off x="6357938" y="1428750"/>
          <a:ext cx="180975" cy="196850"/>
        </p:xfrm>
        <a:graphic>
          <a:graphicData uri="http://schemas.openxmlformats.org/presentationml/2006/ole">
            <p:oleObj spid="_x0000_s391170" name="Equation" r:id="rId4" imgW="126720" imgH="139680" progId="Equation.3">
              <p:embed/>
            </p:oleObj>
          </a:graphicData>
        </a:graphic>
      </p:graphicFrame>
      <p:sp>
        <p:nvSpPr>
          <p:cNvPr id="1948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9" name="Object 30"/>
          <p:cNvGraphicFramePr>
            <a:graphicFrameLocks noChangeAspect="1"/>
          </p:cNvGraphicFramePr>
          <p:nvPr/>
        </p:nvGraphicFramePr>
        <p:xfrm>
          <a:off x="7072313" y="1357313"/>
          <a:ext cx="695325" cy="266700"/>
        </p:xfrm>
        <a:graphic>
          <a:graphicData uri="http://schemas.openxmlformats.org/presentationml/2006/ole">
            <p:oleObj spid="_x0000_s391171" name="Equation" r:id="rId5" imgW="698197" imgH="266584" progId="Equation.3">
              <p:embed/>
            </p:oleObj>
          </a:graphicData>
        </a:graphic>
      </p:graphicFrame>
      <p:graphicFrame>
        <p:nvGraphicFramePr>
          <p:cNvPr id="19460" name="Object 32"/>
          <p:cNvGraphicFramePr>
            <a:graphicFrameLocks noChangeAspect="1"/>
          </p:cNvGraphicFramePr>
          <p:nvPr/>
        </p:nvGraphicFramePr>
        <p:xfrm>
          <a:off x="4643438" y="1643063"/>
          <a:ext cx="719137" cy="293687"/>
        </p:xfrm>
        <a:graphic>
          <a:graphicData uri="http://schemas.openxmlformats.org/presentationml/2006/ole">
            <p:oleObj spid="_x0000_s391172" name="Equation" r:id="rId6" imgW="507960" imgH="203040" progId="Equation.3">
              <p:embed/>
            </p:oleObj>
          </a:graphicData>
        </a:graphic>
      </p:graphicFrame>
      <p:sp>
        <p:nvSpPr>
          <p:cNvPr id="1948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1" name="Object 34"/>
          <p:cNvGraphicFramePr>
            <a:graphicFrameLocks noChangeAspect="1"/>
          </p:cNvGraphicFramePr>
          <p:nvPr/>
        </p:nvGraphicFramePr>
        <p:xfrm>
          <a:off x="7786688" y="1643063"/>
          <a:ext cx="785812" cy="301625"/>
        </p:xfrm>
        <a:graphic>
          <a:graphicData uri="http://schemas.openxmlformats.org/presentationml/2006/ole">
            <p:oleObj spid="_x0000_s391173" name="Equation" r:id="rId7" imgW="698197" imgH="266584" progId="Equation.3">
              <p:embed/>
            </p:oleObj>
          </a:graphicData>
        </a:graphic>
      </p:graphicFrame>
      <p:sp>
        <p:nvSpPr>
          <p:cNvPr id="1948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7" name="Rectangle 38"/>
          <p:cNvSpPr>
            <a:spLocks noChangeArrowheads="1"/>
          </p:cNvSpPr>
          <p:nvPr/>
        </p:nvSpPr>
        <p:spPr bwMode="auto">
          <a:xfrm>
            <a:off x="4911725" y="3313113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9488" name="Oval 39"/>
          <p:cNvSpPr>
            <a:spLocks noChangeArrowheads="1"/>
          </p:cNvSpPr>
          <p:nvPr/>
        </p:nvSpPr>
        <p:spPr bwMode="auto">
          <a:xfrm>
            <a:off x="1979613" y="3644900"/>
            <a:ext cx="136842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40"/>
          <p:cNvSpPr>
            <a:spLocks noChangeArrowheads="1"/>
          </p:cNvSpPr>
          <p:nvPr/>
        </p:nvSpPr>
        <p:spPr bwMode="auto">
          <a:xfrm>
            <a:off x="5580063" y="3644900"/>
            <a:ext cx="1366837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Text Box 41"/>
          <p:cNvSpPr txBox="1">
            <a:spLocks noChangeArrowheads="1"/>
          </p:cNvSpPr>
          <p:nvPr/>
        </p:nvSpPr>
        <p:spPr bwMode="auto">
          <a:xfrm>
            <a:off x="2266950" y="37877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2,3,4</a:t>
            </a:r>
          </a:p>
        </p:txBody>
      </p:sp>
      <p:sp>
        <p:nvSpPr>
          <p:cNvPr id="19491" name="Text Box 42"/>
          <p:cNvSpPr txBox="1">
            <a:spLocks noChangeArrowheads="1"/>
          </p:cNvSpPr>
          <p:nvPr/>
        </p:nvSpPr>
        <p:spPr bwMode="auto">
          <a:xfrm>
            <a:off x="6011863" y="371633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1,2,3</a:t>
            </a:r>
          </a:p>
        </p:txBody>
      </p:sp>
      <p:sp>
        <p:nvSpPr>
          <p:cNvPr id="19492" name="Text Box 43"/>
          <p:cNvSpPr txBox="1">
            <a:spLocks noChangeArrowheads="1"/>
          </p:cNvSpPr>
          <p:nvPr/>
        </p:nvSpPr>
        <p:spPr bwMode="auto">
          <a:xfrm>
            <a:off x="1598613" y="34575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X</a:t>
            </a:r>
          </a:p>
        </p:txBody>
      </p:sp>
      <p:sp>
        <p:nvSpPr>
          <p:cNvPr id="19493" name="Text Box 44"/>
          <p:cNvSpPr txBox="1">
            <a:spLocks noChangeArrowheads="1"/>
          </p:cNvSpPr>
          <p:nvPr/>
        </p:nvSpPr>
        <p:spPr bwMode="auto">
          <a:xfrm>
            <a:off x="5580063" y="3355975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Y</a:t>
            </a:r>
          </a:p>
        </p:txBody>
      </p:sp>
      <p:sp>
        <p:nvSpPr>
          <p:cNvPr id="19494" name="Text Box 45"/>
          <p:cNvSpPr txBox="1">
            <a:spLocks noChangeArrowheads="1"/>
          </p:cNvSpPr>
          <p:nvPr/>
        </p:nvSpPr>
        <p:spPr bwMode="auto">
          <a:xfrm>
            <a:off x="4067175" y="3571875"/>
            <a:ext cx="6905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X&lt; Y</a:t>
            </a:r>
          </a:p>
        </p:txBody>
      </p:sp>
      <p:sp>
        <p:nvSpPr>
          <p:cNvPr id="19495" name="Line 46"/>
          <p:cNvSpPr>
            <a:spLocks noChangeShapeType="1"/>
          </p:cNvSpPr>
          <p:nvPr/>
        </p:nvSpPr>
        <p:spPr bwMode="auto">
          <a:xfrm>
            <a:off x="3348038" y="393223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Line 47"/>
          <p:cNvSpPr>
            <a:spLocks noChangeShapeType="1"/>
          </p:cNvSpPr>
          <p:nvPr/>
        </p:nvSpPr>
        <p:spPr bwMode="auto">
          <a:xfrm>
            <a:off x="4787900" y="393223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Rectangle 48"/>
          <p:cNvSpPr>
            <a:spLocks noChangeArrowheads="1"/>
          </p:cNvSpPr>
          <p:nvPr/>
        </p:nvSpPr>
        <p:spPr bwMode="auto">
          <a:xfrm>
            <a:off x="179388" y="5589588"/>
            <a:ext cx="8964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b="1">
                <a:latin typeface="Arial Unicode MS" pitchFamily="34" charset="-128"/>
              </a:rPr>
              <a:t>A network is arc consistent</a:t>
            </a:r>
            <a:r>
              <a:rPr lang="en-US" sz="2000">
                <a:latin typeface="Arial Unicode MS" pitchFamily="34" charset="-128"/>
              </a:rPr>
              <a:t> if all its arcs are arc consistent.</a:t>
            </a:r>
          </a:p>
          <a:p>
            <a:pPr marL="1143000" lvl="2" indent="-228600" algn="l">
              <a:spcBef>
                <a:spcPct val="20000"/>
              </a:spcBef>
            </a:pPr>
            <a:endParaRPr lang="en-US" sz="2000">
              <a:latin typeface="Arial Unicode MS" pitchFamily="34" charset="-128"/>
            </a:endParaRPr>
          </a:p>
        </p:txBody>
      </p:sp>
      <p:graphicFrame>
        <p:nvGraphicFramePr>
          <p:cNvPr id="19462" name="Object 7"/>
          <p:cNvGraphicFramePr>
            <a:graphicFrameLocks noChangeAspect="1"/>
          </p:cNvGraphicFramePr>
          <p:nvPr/>
        </p:nvGraphicFramePr>
        <p:xfrm>
          <a:off x="1785938" y="1357313"/>
          <a:ext cx="955675" cy="304800"/>
        </p:xfrm>
        <a:graphic>
          <a:graphicData uri="http://schemas.openxmlformats.org/presentationml/2006/ole">
            <p:oleObj spid="_x0000_s391174" name="Equation" r:id="rId8" imgW="787320" imgH="253800" progId="Equation.3">
              <p:embed/>
            </p:oleObj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714625" y="1928813"/>
          <a:ext cx="955675" cy="304800"/>
        </p:xfrm>
        <a:graphic>
          <a:graphicData uri="http://schemas.openxmlformats.org/presentationml/2006/ole">
            <p:oleObj spid="_x0000_s391175" name="Equation" r:id="rId9" imgW="78732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356B129-A7A2-4698-AFA5-3A4302AE3062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Arc Consistency Algorithm: high level strategy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060848"/>
            <a:ext cx="8531225" cy="1655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the arcs in turn, making each arc consistent.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BUT, arcs may need to be revisited whenever….</a:t>
            </a: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467544" y="4077072"/>
            <a:ext cx="83169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NOTE - Regardless of the order in which arcs are considered, we will terminate with the same </a:t>
            </a:r>
            <a:r>
              <a:rPr lang="en-US" sz="2400" dirty="0" smtClean="0">
                <a:latin typeface="Arial Unicode MS" pitchFamily="34" charset="-128"/>
              </a:rPr>
              <a:t>result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4337050" y="2852738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r>
              <a:rPr lang="en-US" dirty="0" smtClean="0"/>
              <a:t>Which arcs need to </a:t>
            </a:r>
            <a:r>
              <a:rPr lang="en-US" dirty="0" smtClean="0"/>
              <a:t>be reconsidered</a:t>
            </a:r>
            <a:r>
              <a:rPr lang="en-US" dirty="0" smtClean="0"/>
              <a:t>?</a:t>
            </a:r>
            <a:endParaRPr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5D7722-1CED-47DF-BC88-658B49AFF276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48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2006600"/>
            <a:ext cx="4011613" cy="830263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+mn-cs"/>
              </a:rPr>
              <a:t>every arc </a:t>
            </a:r>
            <a:r>
              <a:rPr lang="en-US" sz="2400" i="1" dirty="0">
                <a:latin typeface="+mj-lt"/>
                <a:cs typeface="+mn-cs"/>
                <a:sym typeface="Symbol" pitchFamily="18" charset="2"/>
              </a:rPr>
              <a:t></a:t>
            </a:r>
            <a:r>
              <a:rPr lang="en-US" sz="2400" i="1" dirty="0" err="1">
                <a:latin typeface="+mj-lt"/>
                <a:cs typeface="+mn-cs"/>
              </a:rPr>
              <a:t>Z,c</a:t>
            </a:r>
            <a:r>
              <a:rPr lang="en-US" sz="2400" i="1" dirty="0">
                <a:latin typeface="+mj-lt"/>
                <a:cs typeface="+mn-cs"/>
              </a:rPr>
              <a:t>'</a:t>
            </a:r>
            <a:r>
              <a:rPr lang="en-US" sz="2400" i="1" dirty="0">
                <a:latin typeface="+mj-lt"/>
                <a:cs typeface="+mn-cs"/>
                <a:sym typeface="Symbol" pitchFamily="18" charset="2"/>
              </a:rPr>
              <a:t></a:t>
            </a:r>
            <a:r>
              <a:rPr lang="en-US" sz="2400" dirty="0">
                <a:latin typeface="+mj-lt"/>
                <a:cs typeface="+mn-cs"/>
              </a:rPr>
              <a:t> where c’ </a:t>
            </a:r>
            <a:r>
              <a:rPr lang="en-US" sz="2400" dirty="0">
                <a:latin typeface="+mj-lt"/>
                <a:cs typeface="+mn-cs"/>
                <a:sym typeface="Symbol" pitchFamily="18" charset="2"/>
              </a:rPr>
              <a:t></a:t>
            </a:r>
            <a:r>
              <a:rPr lang="en-US" sz="2400" dirty="0">
                <a:latin typeface="+mj-lt"/>
                <a:cs typeface="+mn-cs"/>
              </a:rPr>
              <a:t> c  involves Z and </a:t>
            </a:r>
            <a:r>
              <a:rPr lang="en-US" sz="2400" i="1" dirty="0">
                <a:latin typeface="+mj-lt"/>
                <a:cs typeface="+mn-cs"/>
              </a:rPr>
              <a:t>X</a:t>
            </a:r>
            <a:r>
              <a:rPr lang="en-US" sz="2400" dirty="0">
                <a:latin typeface="+mj-lt"/>
                <a:cs typeface="+mn-cs"/>
              </a:rPr>
              <a:t>:</a:t>
            </a:r>
          </a:p>
        </p:txBody>
      </p:sp>
      <p:sp>
        <p:nvSpPr>
          <p:cNvPr id="37893" name="Oval 9"/>
          <p:cNvSpPr>
            <a:spLocks noChangeArrowheads="1"/>
          </p:cNvSpPr>
          <p:nvPr/>
        </p:nvSpPr>
        <p:spPr bwMode="auto">
          <a:xfrm>
            <a:off x="468313" y="2262188"/>
            <a:ext cx="736600" cy="7350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  <a:r>
              <a:rPr lang="en-US" baseline="-25000"/>
              <a:t>1</a:t>
            </a:r>
          </a:p>
        </p:txBody>
      </p:sp>
      <p:cxnSp>
        <p:nvCxnSpPr>
          <p:cNvPr id="37894" name="Straight Connector 11"/>
          <p:cNvCxnSpPr>
            <a:cxnSpLocks noChangeShapeType="1"/>
            <a:stCxn id="37893" idx="6"/>
            <a:endCxn id="37896" idx="1"/>
          </p:cNvCxnSpPr>
          <p:nvPr/>
        </p:nvCxnSpPr>
        <p:spPr bwMode="auto">
          <a:xfrm>
            <a:off x="1204913" y="2628900"/>
            <a:ext cx="703262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895" name="Rectangle 12"/>
          <p:cNvSpPr>
            <a:spLocks noChangeArrowheads="1"/>
          </p:cNvSpPr>
          <p:nvPr/>
        </p:nvSpPr>
        <p:spPr bwMode="auto">
          <a:xfrm>
            <a:off x="1908175" y="2478088"/>
            <a:ext cx="719138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896" name="Rectangle 13"/>
          <p:cNvSpPr>
            <a:spLocks noChangeArrowheads="1"/>
          </p:cNvSpPr>
          <p:nvPr/>
        </p:nvSpPr>
        <p:spPr bwMode="auto">
          <a:xfrm>
            <a:off x="1908175" y="2405063"/>
            <a:ext cx="463550" cy="5238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1</a:t>
            </a:r>
          </a:p>
        </p:txBody>
      </p:sp>
      <p:cxnSp>
        <p:nvCxnSpPr>
          <p:cNvPr id="37897" name="Straight Connector 16"/>
          <p:cNvCxnSpPr>
            <a:cxnSpLocks noChangeShapeType="1"/>
            <a:stCxn id="37896" idx="3"/>
            <a:endCxn id="37917" idx="1"/>
          </p:cNvCxnSpPr>
          <p:nvPr/>
        </p:nvCxnSpPr>
        <p:spPr bwMode="auto">
          <a:xfrm>
            <a:off x="2371725" y="2667000"/>
            <a:ext cx="1685925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898" name="Oval 20"/>
          <p:cNvSpPr>
            <a:spLocks noChangeArrowheads="1"/>
          </p:cNvSpPr>
          <p:nvPr/>
        </p:nvSpPr>
        <p:spPr bwMode="auto">
          <a:xfrm>
            <a:off x="468313" y="3197225"/>
            <a:ext cx="736600" cy="736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  <a:r>
              <a:rPr lang="en-US" baseline="-25000"/>
              <a:t>2</a:t>
            </a:r>
          </a:p>
        </p:txBody>
      </p:sp>
      <p:cxnSp>
        <p:nvCxnSpPr>
          <p:cNvPr id="37899" name="Straight Connector 21"/>
          <p:cNvCxnSpPr>
            <a:cxnSpLocks noChangeShapeType="1"/>
            <a:stCxn id="37898" idx="6"/>
            <a:endCxn id="37901" idx="1"/>
          </p:cNvCxnSpPr>
          <p:nvPr/>
        </p:nvCxnSpPr>
        <p:spPr bwMode="auto">
          <a:xfrm>
            <a:off x="1204913" y="3565525"/>
            <a:ext cx="703262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0" name="Rectangle 22"/>
          <p:cNvSpPr>
            <a:spLocks noChangeArrowheads="1"/>
          </p:cNvSpPr>
          <p:nvPr/>
        </p:nvSpPr>
        <p:spPr bwMode="auto">
          <a:xfrm>
            <a:off x="1908175" y="3413125"/>
            <a:ext cx="719138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901" name="Rectangle 23"/>
          <p:cNvSpPr>
            <a:spLocks noChangeArrowheads="1"/>
          </p:cNvSpPr>
          <p:nvPr/>
        </p:nvSpPr>
        <p:spPr bwMode="auto">
          <a:xfrm>
            <a:off x="1908175" y="3341688"/>
            <a:ext cx="463550" cy="5238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2</a:t>
            </a:r>
          </a:p>
        </p:txBody>
      </p:sp>
      <p:cxnSp>
        <p:nvCxnSpPr>
          <p:cNvPr id="37902" name="Straight Connector 24"/>
          <p:cNvCxnSpPr>
            <a:cxnSpLocks noChangeShapeType="1"/>
            <a:stCxn id="37901" idx="3"/>
            <a:endCxn id="37917" idx="2"/>
          </p:cNvCxnSpPr>
          <p:nvPr/>
        </p:nvCxnSpPr>
        <p:spPr bwMode="auto">
          <a:xfrm flipV="1">
            <a:off x="2371725" y="3587750"/>
            <a:ext cx="159385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3" name="Oval 26"/>
          <p:cNvSpPr>
            <a:spLocks noChangeArrowheads="1"/>
          </p:cNvSpPr>
          <p:nvPr/>
        </p:nvSpPr>
        <p:spPr bwMode="auto">
          <a:xfrm>
            <a:off x="539750" y="4062413"/>
            <a:ext cx="736600" cy="7350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  <a:r>
              <a:rPr lang="en-US" baseline="-25000"/>
              <a:t>3</a:t>
            </a:r>
          </a:p>
        </p:txBody>
      </p:sp>
      <p:cxnSp>
        <p:nvCxnSpPr>
          <p:cNvPr id="37904" name="Straight Connector 27"/>
          <p:cNvCxnSpPr>
            <a:cxnSpLocks noChangeShapeType="1"/>
            <a:stCxn id="37903" idx="6"/>
            <a:endCxn id="37906" idx="1"/>
          </p:cNvCxnSpPr>
          <p:nvPr/>
        </p:nvCxnSpPr>
        <p:spPr bwMode="auto">
          <a:xfrm>
            <a:off x="1276350" y="4429125"/>
            <a:ext cx="703263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5" name="Rectangle 28"/>
          <p:cNvSpPr>
            <a:spLocks noChangeArrowheads="1"/>
          </p:cNvSpPr>
          <p:nvPr/>
        </p:nvSpPr>
        <p:spPr bwMode="auto">
          <a:xfrm>
            <a:off x="1979613" y="4278313"/>
            <a:ext cx="720725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906" name="Rectangle 29"/>
          <p:cNvSpPr>
            <a:spLocks noChangeArrowheads="1"/>
          </p:cNvSpPr>
          <p:nvPr/>
        </p:nvSpPr>
        <p:spPr bwMode="auto">
          <a:xfrm>
            <a:off x="1979613" y="4205288"/>
            <a:ext cx="463550" cy="5238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3</a:t>
            </a:r>
          </a:p>
        </p:txBody>
      </p:sp>
      <p:cxnSp>
        <p:nvCxnSpPr>
          <p:cNvPr id="37907" name="Straight Connector 30"/>
          <p:cNvCxnSpPr>
            <a:cxnSpLocks noChangeShapeType="1"/>
            <a:stCxn id="37906" idx="3"/>
            <a:endCxn id="37917" idx="3"/>
          </p:cNvCxnSpPr>
          <p:nvPr/>
        </p:nvCxnSpPr>
        <p:spPr bwMode="auto">
          <a:xfrm flipV="1">
            <a:off x="2443163" y="3848100"/>
            <a:ext cx="1614487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8" name="Oval 32"/>
          <p:cNvSpPr>
            <a:spLocks noChangeArrowheads="1"/>
          </p:cNvSpPr>
          <p:nvPr/>
        </p:nvSpPr>
        <p:spPr bwMode="auto">
          <a:xfrm>
            <a:off x="6683375" y="3181350"/>
            <a:ext cx="625475" cy="736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  <a:endParaRPr lang="en-US" baseline="-25000"/>
          </a:p>
        </p:txBody>
      </p:sp>
      <p:cxnSp>
        <p:nvCxnSpPr>
          <p:cNvPr id="37909" name="Straight Connector 33"/>
          <p:cNvCxnSpPr>
            <a:cxnSpLocks noChangeShapeType="1"/>
            <a:stCxn id="37917" idx="6"/>
            <a:endCxn id="37911" idx="1"/>
          </p:cNvCxnSpPr>
          <p:nvPr/>
        </p:nvCxnSpPr>
        <p:spPr bwMode="auto">
          <a:xfrm flipV="1">
            <a:off x="4591050" y="3552825"/>
            <a:ext cx="836613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10" name="Rectangle 34"/>
          <p:cNvSpPr>
            <a:spLocks noChangeArrowheads="1"/>
          </p:cNvSpPr>
          <p:nvPr/>
        </p:nvSpPr>
        <p:spPr bwMode="auto">
          <a:xfrm>
            <a:off x="6364288" y="3363913"/>
            <a:ext cx="7191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911" name="Rectangle 35"/>
          <p:cNvSpPr>
            <a:spLocks noChangeArrowheads="1"/>
          </p:cNvSpPr>
          <p:nvPr/>
        </p:nvSpPr>
        <p:spPr bwMode="auto">
          <a:xfrm>
            <a:off x="5427663" y="3292475"/>
            <a:ext cx="344487" cy="522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endParaRPr lang="en-US" baseline="-25000"/>
          </a:p>
        </p:txBody>
      </p:sp>
      <p:cxnSp>
        <p:nvCxnSpPr>
          <p:cNvPr id="37912" name="Straight Connector 36"/>
          <p:cNvCxnSpPr>
            <a:cxnSpLocks noChangeShapeType="1"/>
            <a:stCxn id="37911" idx="3"/>
            <a:endCxn id="37908" idx="2"/>
          </p:cNvCxnSpPr>
          <p:nvPr/>
        </p:nvCxnSpPr>
        <p:spPr bwMode="auto">
          <a:xfrm flipV="1">
            <a:off x="5772150" y="3549650"/>
            <a:ext cx="9112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14" name="Rectangle 31"/>
          <p:cNvSpPr>
            <a:spLocks noChangeArrowheads="1"/>
          </p:cNvSpPr>
          <p:nvPr/>
        </p:nvSpPr>
        <p:spPr bwMode="auto">
          <a:xfrm>
            <a:off x="1390650" y="2406650"/>
            <a:ext cx="373063" cy="224631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</a:t>
            </a:r>
          </a:p>
          <a:p>
            <a:r>
              <a:rPr lang="en-US"/>
              <a:t>H</a:t>
            </a:r>
          </a:p>
          <a:p>
            <a:r>
              <a:rPr lang="en-US"/>
              <a:t>E</a:t>
            </a:r>
          </a:p>
          <a:p>
            <a:r>
              <a:rPr lang="en-US"/>
              <a:t>S</a:t>
            </a:r>
          </a:p>
          <a:p>
            <a:r>
              <a:rPr lang="en-US"/>
              <a:t>E</a:t>
            </a:r>
          </a:p>
        </p:txBody>
      </p:sp>
      <p:sp>
        <p:nvSpPr>
          <p:cNvPr id="2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48038" y="4524375"/>
            <a:ext cx="1587" cy="3175"/>
          </a:xfrm>
          <a:custGeom>
            <a:avLst/>
            <a:gdLst>
              <a:gd name="T0" fmla="*/ 0 w 4"/>
              <a:gd name="T1" fmla="*/ 2147483647 h 10"/>
              <a:gd name="T2" fmla="*/ 2147483647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10"/>
              <a:gd name="T14" fmla="*/ 4 w 4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10" extrusionOk="0">
                <a:moveTo>
                  <a:pt x="0" y="0"/>
                </a:move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7915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90950" y="4557713"/>
            <a:ext cx="7938" cy="7937"/>
          </a:xfrm>
          <a:custGeom>
            <a:avLst/>
            <a:gdLst>
              <a:gd name="T0" fmla="*/ 0 w 21"/>
              <a:gd name="T1" fmla="*/ 0 h 22"/>
              <a:gd name="T2" fmla="*/ 2147483647 w 21"/>
              <a:gd name="T3" fmla="*/ 2147483647 h 22"/>
              <a:gd name="T4" fmla="*/ 2147483647 w 21"/>
              <a:gd name="T5" fmla="*/ 2147483647 h 22"/>
              <a:gd name="T6" fmla="*/ 2147483647 w 21"/>
              <a:gd name="T7" fmla="*/ 2147483647 h 22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2"/>
              <a:gd name="T14" fmla="*/ 21 w 21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2" extrusionOk="0">
                <a:moveTo>
                  <a:pt x="0" y="0"/>
                </a:moveTo>
                <a:cubicBezTo>
                  <a:pt x="2" y="4"/>
                  <a:pt x="3" y="7"/>
                  <a:pt x="5" y="11"/>
                </a:cubicBezTo>
              </a:path>
              <a:path w="21" h="22" extrusionOk="0">
                <a:moveTo>
                  <a:pt x="7" y="21"/>
                </a:moveTo>
                <a:cubicBezTo>
                  <a:pt x="11" y="21"/>
                  <a:pt x="16" y="20"/>
                  <a:pt x="20" y="20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7916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60838" y="4556125"/>
            <a:ext cx="4762" cy="1588"/>
          </a:xfrm>
          <a:custGeom>
            <a:avLst/>
            <a:gdLst>
              <a:gd name="T0" fmla="*/ 0 w 14"/>
              <a:gd name="T1" fmla="*/ 2147483647 h 8"/>
              <a:gd name="T2" fmla="*/ 2147483647 w 14"/>
              <a:gd name="T3" fmla="*/ 2147483647 h 8"/>
              <a:gd name="T4" fmla="*/ 2147483647 w 14"/>
              <a:gd name="T5" fmla="*/ 2147483647 h 8"/>
              <a:gd name="T6" fmla="*/ 2147483647 w 14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8"/>
              <a:gd name="T14" fmla="*/ 14 w 14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8" extrusionOk="0">
                <a:moveTo>
                  <a:pt x="0" y="0"/>
                </a:move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7917" name="Oval 26"/>
          <p:cNvSpPr>
            <a:spLocks noChangeArrowheads="1"/>
          </p:cNvSpPr>
          <p:nvPr/>
        </p:nvSpPr>
        <p:spPr bwMode="auto">
          <a:xfrm>
            <a:off x="3965575" y="3219450"/>
            <a:ext cx="625475" cy="736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endParaRPr lang="en-US" baseline="-25000"/>
          </a:p>
        </p:txBody>
      </p:sp>
      <p:sp>
        <p:nvSpPr>
          <p:cNvPr id="37918" name="Oval 32"/>
          <p:cNvSpPr>
            <a:spLocks noChangeArrowheads="1"/>
          </p:cNvSpPr>
          <p:nvPr/>
        </p:nvSpPr>
        <p:spPr bwMode="auto">
          <a:xfrm>
            <a:off x="8051800" y="4205288"/>
            <a:ext cx="623888" cy="736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  <a:endParaRPr lang="en-US" baseline="-25000"/>
          </a:p>
        </p:txBody>
      </p:sp>
      <p:cxnSp>
        <p:nvCxnSpPr>
          <p:cNvPr id="37919" name="Straight Connector 33"/>
          <p:cNvCxnSpPr>
            <a:cxnSpLocks noChangeShapeType="1"/>
            <a:stCxn id="37908" idx="4"/>
            <a:endCxn id="37921" idx="0"/>
          </p:cNvCxnSpPr>
          <p:nvPr/>
        </p:nvCxnSpPr>
        <p:spPr bwMode="auto">
          <a:xfrm>
            <a:off x="6996113" y="3917950"/>
            <a:ext cx="3175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20" name="Rectangle 34"/>
          <p:cNvSpPr>
            <a:spLocks noChangeArrowheads="1"/>
          </p:cNvSpPr>
          <p:nvPr/>
        </p:nvSpPr>
        <p:spPr bwMode="auto">
          <a:xfrm>
            <a:off x="7732713" y="4387850"/>
            <a:ext cx="7191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921" name="Rectangle 35"/>
          <p:cNvSpPr>
            <a:spLocks noChangeArrowheads="1"/>
          </p:cNvSpPr>
          <p:nvPr/>
        </p:nvSpPr>
        <p:spPr bwMode="auto">
          <a:xfrm>
            <a:off x="6796088" y="4316413"/>
            <a:ext cx="463550" cy="5238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4</a:t>
            </a:r>
          </a:p>
        </p:txBody>
      </p:sp>
      <p:cxnSp>
        <p:nvCxnSpPr>
          <p:cNvPr id="37922" name="Straight Connector 36"/>
          <p:cNvCxnSpPr>
            <a:cxnSpLocks noChangeShapeType="1"/>
            <a:stCxn id="37921" idx="3"/>
            <a:endCxn id="37918" idx="2"/>
          </p:cNvCxnSpPr>
          <p:nvPr/>
        </p:nvCxnSpPr>
        <p:spPr bwMode="auto">
          <a:xfrm flipV="1">
            <a:off x="7259638" y="4573588"/>
            <a:ext cx="79216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620688"/>
            <a:ext cx="79248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Times New Roman" pitchFamily="18" charset="0"/>
              </a:rPr>
              <a:t>When we reduce the domain of a variable X  to make an arc </a:t>
            </a:r>
            <a:r>
              <a:rPr lang="en-US" sz="2400" kern="0" dirty="0">
                <a:latin typeface="+mn-lt"/>
                <a:cs typeface="Times New Roman" pitchFamily="18" charset="0"/>
                <a:sym typeface="Symbol" pitchFamily="18" charset="2"/>
              </a:rPr>
              <a:t></a:t>
            </a:r>
            <a:r>
              <a:rPr lang="en-US" sz="2400" kern="0" dirty="0" err="1">
                <a:latin typeface="+mn-lt"/>
                <a:cs typeface="Times New Roman" pitchFamily="18" charset="0"/>
              </a:rPr>
              <a:t>X,c</a:t>
            </a:r>
            <a:r>
              <a:rPr lang="en-US" sz="2400" kern="0" dirty="0">
                <a:latin typeface="+mn-lt"/>
                <a:cs typeface="Times New Roman" pitchFamily="18" charset="0"/>
                <a:sym typeface="Symbol" pitchFamily="18" charset="2"/>
              </a:rPr>
              <a:t></a:t>
            </a:r>
            <a:r>
              <a:rPr lang="en-US" sz="2400" kern="0" dirty="0">
                <a:latin typeface="+mn-lt"/>
                <a:cs typeface="Times New Roman" pitchFamily="18" charset="0"/>
              </a:rPr>
              <a:t>  arc consistent, which arcs do we need to reconsider?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8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+mn-cs"/>
              </a:rPr>
              <a:t>You do not need to reconsider other arcs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120000"/>
              <a:buFont typeface="Lucida Grande"/>
              <a:buChar char="-"/>
              <a:defRPr/>
            </a:pPr>
            <a:r>
              <a:rPr lang="en-US" sz="2000" kern="0" dirty="0">
                <a:latin typeface="+mn-lt"/>
              </a:rPr>
              <a:t>If an arc </a:t>
            </a:r>
            <a:r>
              <a:rPr lang="en-US" sz="2000" kern="0" dirty="0">
                <a:latin typeface="+mn-lt"/>
                <a:sym typeface="Symbol" pitchFamily="18" charset="2"/>
              </a:rPr>
              <a:t></a:t>
            </a:r>
            <a:r>
              <a:rPr lang="en-US" sz="2000" kern="0" dirty="0" err="1">
                <a:latin typeface="+mn-lt"/>
              </a:rPr>
              <a:t>X,c</a:t>
            </a:r>
            <a:r>
              <a:rPr lang="en-US" sz="2000" kern="0" dirty="0">
                <a:latin typeface="+mn-lt"/>
              </a:rPr>
              <a:t>'</a:t>
            </a:r>
            <a:r>
              <a:rPr lang="en-US" sz="2000" kern="0" dirty="0">
                <a:latin typeface="+mn-lt"/>
                <a:sym typeface="Symbol" pitchFamily="18" charset="2"/>
              </a:rPr>
              <a:t></a:t>
            </a:r>
            <a:r>
              <a:rPr lang="en-US" sz="2000" kern="0" dirty="0">
                <a:latin typeface="+mn-lt"/>
              </a:rPr>
              <a:t> was arc consistent before, it will still be arc consistent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120000"/>
              <a:buFont typeface="Lucida Grande"/>
              <a:buChar char="-"/>
              <a:defRPr/>
            </a:pPr>
            <a:r>
              <a:rPr lang="en-US" sz="2000" kern="0" dirty="0">
                <a:latin typeface="+mn-lt"/>
              </a:rPr>
              <a:t>Nothing changes for arcs of constraints not involving X</a:t>
            </a: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9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CF7F2AD-33E1-4CFB-96E7-882B49E647B4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4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 arcs need to be revisited?</a:t>
            </a:r>
          </a:p>
        </p:txBody>
      </p:sp>
      <p:sp>
        <p:nvSpPr>
          <p:cNvPr id="4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964612" cy="1306512"/>
          </a:xfrm>
        </p:spPr>
        <p:txBody>
          <a:bodyPr/>
          <a:lstStyle/>
          <a:p>
            <a:pPr eaLnBrk="1" hangingPunct="1"/>
            <a:r>
              <a:rPr lang="en-US" smtClean="0"/>
              <a:t>When we reduce the domain of a variable </a:t>
            </a:r>
            <a:r>
              <a:rPr lang="en-US" i="1" smtClean="0"/>
              <a:t>X</a:t>
            </a:r>
            <a:r>
              <a:rPr lang="en-US" smtClean="0"/>
              <a:t>  to make an arc </a:t>
            </a:r>
            <a:r>
              <a:rPr lang="en-US" i="1" smtClean="0">
                <a:sym typeface="Symbol" pitchFamily="18" charset="2"/>
              </a:rPr>
              <a:t></a:t>
            </a:r>
            <a:r>
              <a:rPr lang="en-US" i="1" smtClean="0"/>
              <a:t>X,c</a:t>
            </a:r>
            <a:r>
              <a:rPr lang="en-US" i="1" smtClean="0">
                <a:sym typeface="Symbol" pitchFamily="18" charset="2"/>
              </a:rPr>
              <a:t></a:t>
            </a:r>
            <a:r>
              <a:rPr lang="en-US" smtClean="0"/>
              <a:t>  arc consistent, we add……</a:t>
            </a:r>
          </a:p>
          <a:p>
            <a:pPr lvl="1" eaLnBrk="1" hangingPunct="1">
              <a:buFontTx/>
              <a:buNone/>
            </a:pPr>
            <a:endParaRPr lang="en-US" i="1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4857750"/>
            <a:ext cx="89646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You do not need to add other arcs </a:t>
            </a:r>
            <a:r>
              <a:rPr lang="en-US" i="1" kern="0" dirty="0">
                <a:latin typeface="+mn-lt"/>
                <a:sym typeface="Symbol" pitchFamily="18" charset="2"/>
              </a:rPr>
              <a:t></a:t>
            </a:r>
            <a:r>
              <a:rPr lang="en-US" i="1" kern="0" dirty="0" err="1">
                <a:latin typeface="+mn-lt"/>
              </a:rPr>
              <a:t>X,c</a:t>
            </a:r>
            <a:r>
              <a:rPr lang="en-US" i="1" kern="0" dirty="0">
                <a:latin typeface="+mn-lt"/>
              </a:rPr>
              <a:t>'</a:t>
            </a:r>
            <a:r>
              <a:rPr lang="en-US" i="1" kern="0" dirty="0">
                <a:latin typeface="+mn-lt"/>
                <a:sym typeface="Symbol" pitchFamily="18" charset="2"/>
              </a:rPr>
              <a:t></a:t>
            </a:r>
            <a:r>
              <a:rPr lang="en-US" kern="0" dirty="0">
                <a:latin typeface="+mn-lt"/>
              </a:rPr>
              <a:t> , </a:t>
            </a:r>
            <a:r>
              <a:rPr lang="en-US" i="1" kern="0" dirty="0">
                <a:latin typeface="+mn-lt"/>
              </a:rPr>
              <a:t>c </a:t>
            </a:r>
            <a:r>
              <a:rPr lang="en-US" i="1" kern="0" dirty="0">
                <a:latin typeface="+mn-lt"/>
                <a:sym typeface="Symbol" pitchFamily="18" charset="2"/>
              </a:rPr>
              <a:t></a:t>
            </a:r>
            <a:r>
              <a:rPr lang="en-US" kern="0" dirty="0">
                <a:latin typeface="+mn-lt"/>
              </a:rPr>
              <a:t> </a:t>
            </a:r>
            <a:r>
              <a:rPr lang="en-US" i="1" kern="0" dirty="0">
                <a:latin typeface="+mn-lt"/>
              </a:rPr>
              <a:t>c‘</a:t>
            </a:r>
            <a:r>
              <a:rPr lang="en-US" kern="0" dirty="0">
                <a:latin typeface="+mn-lt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If an arc </a:t>
            </a:r>
            <a:r>
              <a:rPr lang="en-US" sz="2400" i="1" kern="0" dirty="0">
                <a:latin typeface="+mn-lt"/>
                <a:sym typeface="Symbol" pitchFamily="18" charset="2"/>
              </a:rPr>
              <a:t></a:t>
            </a:r>
            <a:r>
              <a:rPr lang="en-US" sz="2400" i="1" kern="0" dirty="0" err="1">
                <a:latin typeface="+mn-lt"/>
              </a:rPr>
              <a:t>X,c</a:t>
            </a:r>
            <a:r>
              <a:rPr lang="en-US" sz="2400" i="1" kern="0" dirty="0">
                <a:latin typeface="+mn-lt"/>
              </a:rPr>
              <a:t>'</a:t>
            </a:r>
            <a:r>
              <a:rPr lang="en-US" sz="2400" i="1" kern="0" dirty="0">
                <a:latin typeface="+mn-lt"/>
                <a:sym typeface="Symbol" pitchFamily="18" charset="2"/>
              </a:rPr>
              <a:t></a:t>
            </a:r>
            <a:r>
              <a:rPr lang="en-US" sz="2400" kern="0" dirty="0">
                <a:latin typeface="+mn-lt"/>
              </a:rPr>
              <a:t> was arc consistent before, it will still be arc consistent (in the ``for all'' we'll just check fewer values)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1785938"/>
            <a:ext cx="4143375" cy="95408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every arc </a:t>
            </a:r>
            <a:r>
              <a:rPr lang="en-US" i="1" dirty="0">
                <a:latin typeface="+mj-lt"/>
                <a:sym typeface="Symbol" pitchFamily="18" charset="2"/>
              </a:rPr>
              <a:t></a:t>
            </a:r>
            <a:r>
              <a:rPr lang="en-US" i="1" dirty="0" err="1">
                <a:latin typeface="+mj-lt"/>
              </a:rPr>
              <a:t>Z,c</a:t>
            </a:r>
            <a:r>
              <a:rPr lang="en-US" i="1" dirty="0">
                <a:latin typeface="+mj-lt"/>
              </a:rPr>
              <a:t>'</a:t>
            </a:r>
            <a:r>
              <a:rPr lang="en-US" i="1" dirty="0">
                <a:latin typeface="+mj-lt"/>
                <a:sym typeface="Symbol" pitchFamily="18" charset="2"/>
              </a:rPr>
              <a:t></a:t>
            </a:r>
            <a:r>
              <a:rPr lang="en-US" dirty="0">
                <a:latin typeface="+mj-lt"/>
              </a:rPr>
              <a:t> where </a:t>
            </a:r>
            <a:r>
              <a:rPr lang="en-US" i="1" dirty="0">
                <a:latin typeface="+mj-lt"/>
              </a:rPr>
              <a:t>c'</a:t>
            </a:r>
            <a:r>
              <a:rPr lang="en-US" dirty="0">
                <a:latin typeface="+mj-lt"/>
              </a:rPr>
              <a:t>  involves </a:t>
            </a:r>
            <a:r>
              <a:rPr lang="en-US" i="1" dirty="0">
                <a:latin typeface="+mj-lt"/>
              </a:rPr>
              <a:t>Z</a:t>
            </a:r>
            <a:r>
              <a:rPr lang="en-US" dirty="0">
                <a:latin typeface="+mj-lt"/>
              </a:rPr>
              <a:t> and</a:t>
            </a:r>
            <a:r>
              <a:rPr lang="en-US" i="1" dirty="0">
                <a:latin typeface="+mj-lt"/>
              </a:rPr>
              <a:t> X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4125" name="Rectangle 8"/>
          <p:cNvSpPr>
            <a:spLocks noChangeArrowheads="1"/>
          </p:cNvSpPr>
          <p:nvPr/>
        </p:nvSpPr>
        <p:spPr bwMode="auto">
          <a:xfrm>
            <a:off x="285750" y="2714625"/>
            <a:ext cx="8643938" cy="2214563"/>
          </a:xfrm>
          <a:prstGeom prst="rect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79B47E7-2555-4149-97AD-6F15322DD24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Repeated States / Multiple Paths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92696"/>
            <a:ext cx="84582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Failure to detect repeated states can turn a linear problem into an exponential one</a:t>
            </a:r>
            <a:r>
              <a:rPr lang="en-US" dirty="0" smtClean="0"/>
              <a:t>! 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E.g</a:t>
            </a:r>
            <a:r>
              <a:rPr lang="en-US" sz="2000" dirty="0" smtClean="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. state space with 2 actions from each state to </a:t>
            </a:r>
            <a:r>
              <a:rPr lang="en-US" sz="2000" dirty="0" smtClean="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next</a:t>
            </a:r>
            <a:endParaRPr lang="en-US" dirty="0" smtClean="0"/>
          </a:p>
        </p:txBody>
      </p:sp>
      <p:pic>
        <p:nvPicPr>
          <p:cNvPr id="15371" name="Picture 4" descr="ribbon-sp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989138"/>
            <a:ext cx="7416502" cy="271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2411760" y="5157192"/>
            <a:ext cx="673224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possible paths through the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state graph  =&gt;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exponentially larger search tree!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i="1" dirty="0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534400" cy="685800"/>
          </a:xfrm>
          <a:solidFill>
            <a:schemeClr val="accent3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Arc Consistency Algorithm (for binary 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610136"/>
            <a:ext cx="818365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1: </a:t>
            </a:r>
            <a:r>
              <a:rPr lang="en-US" sz="1600" b="1" dirty="0" smtClean="0">
                <a:latin typeface="+mj-lt"/>
              </a:rPr>
              <a:t>Procedure</a:t>
            </a:r>
            <a:r>
              <a:rPr lang="en-US" sz="1600" dirty="0" smtClean="0">
                <a:latin typeface="+mj-lt"/>
              </a:rPr>
              <a:t> GAC(</a:t>
            </a:r>
            <a:r>
              <a:rPr lang="en-US" sz="1600" dirty="0" err="1" smtClean="0">
                <a:latin typeface="+mj-lt"/>
              </a:rPr>
              <a:t>V,dom,C</a:t>
            </a:r>
            <a:r>
              <a:rPr lang="en-US" sz="1600" dirty="0" smtClean="0">
                <a:latin typeface="+mj-lt"/>
              </a:rPr>
              <a:t>)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2:           </a:t>
            </a:r>
            <a:r>
              <a:rPr lang="en-US" sz="1600" b="1" dirty="0" smtClean="0">
                <a:latin typeface="+mj-lt"/>
              </a:rPr>
              <a:t>Inputs</a:t>
            </a: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3:                     V: a set of variables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4:                     </a:t>
            </a:r>
            <a:r>
              <a:rPr lang="en-US" sz="1600" dirty="0" err="1" smtClean="0">
                <a:latin typeface="+mj-lt"/>
              </a:rPr>
              <a:t>dom</a:t>
            </a:r>
            <a:r>
              <a:rPr lang="en-US" sz="1600" dirty="0" smtClean="0">
                <a:latin typeface="+mj-lt"/>
              </a:rPr>
              <a:t>: a function such that </a:t>
            </a:r>
            <a:r>
              <a:rPr lang="en-US" sz="1600" dirty="0" err="1" smtClean="0">
                <a:latin typeface="+mj-lt"/>
              </a:rPr>
              <a:t>dom</a:t>
            </a:r>
            <a:r>
              <a:rPr lang="en-US" sz="1600" dirty="0" smtClean="0">
                <a:latin typeface="+mj-lt"/>
              </a:rPr>
              <a:t>(X) is the domain of variable X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5:                     C: set of constraints to be satisfied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6:           </a:t>
            </a:r>
            <a:r>
              <a:rPr lang="en-US" sz="1600" b="1" dirty="0" smtClean="0">
                <a:latin typeface="+mj-lt"/>
              </a:rPr>
              <a:t>Output</a:t>
            </a: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7:                     arc-consistent domains for each variable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8:           </a:t>
            </a:r>
            <a:r>
              <a:rPr lang="en-US" sz="1600" b="1" dirty="0" smtClean="0">
                <a:latin typeface="+mj-lt"/>
              </a:rPr>
              <a:t>Local</a:t>
            </a: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9:                     </a:t>
            </a:r>
            <a:r>
              <a:rPr lang="en-US" sz="1600" b="1" dirty="0" smtClean="0">
                <a:latin typeface="+mj-lt"/>
              </a:rPr>
              <a:t>D</a:t>
            </a:r>
            <a:r>
              <a:rPr lang="en-US" sz="1600" baseline="-25000" dirty="0" smtClean="0">
                <a:latin typeface="+mj-lt"/>
              </a:rPr>
              <a:t>X</a:t>
            </a:r>
            <a:r>
              <a:rPr lang="en-US" sz="1600" dirty="0" smtClean="0">
                <a:latin typeface="+mj-lt"/>
              </a:rPr>
              <a:t> is a set of values for each variable X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10:                     TDA is a set of arcs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11:           </a:t>
            </a:r>
            <a:r>
              <a:rPr lang="en-US" sz="1600" b="1" dirty="0" smtClean="0">
                <a:latin typeface="+mj-lt"/>
              </a:rPr>
              <a:t>for each</a:t>
            </a:r>
            <a:r>
              <a:rPr lang="en-US" sz="1600" dirty="0" smtClean="0">
                <a:latin typeface="+mj-lt"/>
              </a:rPr>
              <a:t> variable X </a:t>
            </a:r>
            <a:r>
              <a:rPr lang="en-US" sz="1600" b="1" dirty="0" smtClean="0">
                <a:latin typeface="+mj-lt"/>
              </a:rPr>
              <a:t>do</a:t>
            </a:r>
            <a:r>
              <a:rPr lang="en-US" sz="1600" dirty="0" smtClean="0">
                <a:latin typeface="+mj-lt"/>
              </a:rPr>
              <a:t>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12:                     </a:t>
            </a:r>
            <a:r>
              <a:rPr lang="en-US" sz="1600" b="1" dirty="0" smtClean="0">
                <a:latin typeface="+mj-lt"/>
              </a:rPr>
              <a:t>D</a:t>
            </a:r>
            <a:r>
              <a:rPr lang="en-US" sz="1600" baseline="-25000" dirty="0" smtClean="0">
                <a:latin typeface="+mj-lt"/>
              </a:rPr>
              <a:t>X</a:t>
            </a:r>
            <a:r>
              <a:rPr lang="en-US" sz="1600" dirty="0" smtClean="0">
                <a:latin typeface="+mj-lt"/>
              </a:rPr>
              <a:t> ←</a:t>
            </a:r>
            <a:r>
              <a:rPr lang="en-US" sz="1600" dirty="0" err="1" smtClean="0">
                <a:latin typeface="+mj-lt"/>
              </a:rPr>
              <a:t>dom</a:t>
            </a:r>
            <a:r>
              <a:rPr lang="en-US" sz="1600" dirty="0" smtClean="0">
                <a:latin typeface="+mj-lt"/>
              </a:rPr>
              <a:t>(X)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13:                     TDA ←{〈</a:t>
            </a:r>
            <a:r>
              <a:rPr lang="en-US" sz="1600" dirty="0" err="1" smtClean="0">
                <a:latin typeface="+mj-lt"/>
              </a:rPr>
              <a:t>X,c</a:t>
            </a:r>
            <a:r>
              <a:rPr lang="en-US" sz="1600" dirty="0" smtClean="0">
                <a:latin typeface="+mj-lt"/>
              </a:rPr>
              <a:t>〉| </a:t>
            </a:r>
            <a:r>
              <a:rPr lang="en-US" sz="1600" dirty="0" err="1" smtClean="0">
                <a:latin typeface="+mj-lt"/>
              </a:rPr>
              <a:t>c∈C</a:t>
            </a:r>
            <a:r>
              <a:rPr lang="en-US" sz="1600" dirty="0" smtClean="0">
                <a:latin typeface="+mj-lt"/>
              </a:rPr>
              <a:t>  and </a:t>
            </a:r>
            <a:r>
              <a:rPr lang="en-US" sz="1600" dirty="0" err="1" smtClean="0">
                <a:latin typeface="+mj-lt"/>
              </a:rPr>
              <a:t>X∈scope</a:t>
            </a:r>
            <a:r>
              <a:rPr lang="en-US" sz="1600" dirty="0" smtClean="0">
                <a:latin typeface="+mj-lt"/>
              </a:rPr>
              <a:t>(c)}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14:           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15:           </a:t>
            </a:r>
            <a:r>
              <a:rPr lang="en-US" sz="1600" b="1" dirty="0" smtClean="0">
                <a:latin typeface="+mj-lt"/>
              </a:rPr>
              <a:t>while</a:t>
            </a:r>
            <a:r>
              <a:rPr lang="en-US" sz="1600" dirty="0" smtClean="0">
                <a:latin typeface="+mj-lt"/>
              </a:rPr>
              <a:t> (TDA ≠{})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16:                     </a:t>
            </a:r>
            <a:r>
              <a:rPr lang="en-US" sz="1600" b="1" dirty="0" smtClean="0">
                <a:latin typeface="+mj-lt"/>
              </a:rPr>
              <a:t>select</a:t>
            </a:r>
            <a:r>
              <a:rPr lang="en-US" sz="1600" dirty="0" smtClean="0">
                <a:latin typeface="+mj-lt"/>
              </a:rPr>
              <a:t> 〈</a:t>
            </a:r>
            <a:r>
              <a:rPr lang="en-US" sz="1600" dirty="0" err="1" smtClean="0">
                <a:latin typeface="+mj-lt"/>
              </a:rPr>
              <a:t>X,c</a:t>
            </a:r>
            <a:r>
              <a:rPr lang="en-US" sz="1600" dirty="0" smtClean="0">
                <a:latin typeface="+mj-lt"/>
              </a:rPr>
              <a:t>〉 ∈TDA;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17:                     TDA ←TDA  \ {〈</a:t>
            </a:r>
            <a:r>
              <a:rPr lang="en-US" sz="1600" dirty="0" err="1" smtClean="0">
                <a:latin typeface="+mj-lt"/>
              </a:rPr>
              <a:t>X,c</a:t>
            </a:r>
            <a:r>
              <a:rPr lang="en-US" sz="1600" dirty="0" smtClean="0">
                <a:latin typeface="+mj-lt"/>
              </a:rPr>
              <a:t>〉};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18:                     ND</a:t>
            </a:r>
            <a:r>
              <a:rPr lang="en-US" sz="1600" baseline="-25000" dirty="0" smtClean="0">
                <a:latin typeface="+mj-lt"/>
              </a:rPr>
              <a:t>X</a:t>
            </a:r>
            <a:r>
              <a:rPr lang="en-US" sz="1600" dirty="0" smtClean="0">
                <a:latin typeface="+mj-lt"/>
              </a:rPr>
              <a:t> ←{x| x ∈</a:t>
            </a:r>
            <a:r>
              <a:rPr lang="en-US" sz="1600" b="1" dirty="0" smtClean="0">
                <a:latin typeface="+mj-lt"/>
              </a:rPr>
              <a:t>D</a:t>
            </a:r>
            <a:r>
              <a:rPr lang="en-US" sz="1600" baseline="-25000" dirty="0" smtClean="0">
                <a:latin typeface="+mj-lt"/>
              </a:rPr>
              <a:t>X</a:t>
            </a:r>
            <a:r>
              <a:rPr lang="en-US" sz="1600" dirty="0" smtClean="0">
                <a:latin typeface="+mj-lt"/>
              </a:rPr>
              <a:t> and there is </a:t>
            </a:r>
            <a:r>
              <a:rPr lang="en-US" sz="1600" dirty="0" err="1" smtClean="0">
                <a:latin typeface="+mj-lt"/>
              </a:rPr>
              <a:t>y</a:t>
            </a:r>
            <a:r>
              <a:rPr lang="en-US" sz="1600" baseline="-25000" dirty="0" err="1" smtClean="0">
                <a:latin typeface="+mj-lt"/>
              </a:rPr>
              <a:t>i</a:t>
            </a:r>
            <a:r>
              <a:rPr lang="en-US" sz="1600" dirty="0" smtClean="0">
                <a:latin typeface="+mj-lt"/>
              </a:rPr>
              <a:t> ∈</a:t>
            </a:r>
            <a:r>
              <a:rPr lang="en-US" sz="1600" b="1" dirty="0" err="1" smtClean="0">
                <a:latin typeface="+mj-lt"/>
              </a:rPr>
              <a:t>D</a:t>
            </a:r>
            <a:r>
              <a:rPr lang="en-US" sz="1600" baseline="-25000" dirty="0" err="1" smtClean="0">
                <a:latin typeface="+mj-lt"/>
              </a:rPr>
              <a:t>Yi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smtClean="0"/>
              <a:t>{X=</a:t>
            </a:r>
            <a:r>
              <a:rPr lang="en-US" sz="1600" dirty="0" err="1" smtClean="0"/>
              <a:t>x,Y</a:t>
            </a:r>
            <a:r>
              <a:rPr lang="en-US" sz="1600" dirty="0" smtClean="0"/>
              <a:t>=y}∈c }; </a:t>
            </a: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19:                     </a:t>
            </a:r>
            <a:r>
              <a:rPr lang="en-US" sz="1600" b="1" dirty="0" smtClean="0">
                <a:latin typeface="+mj-lt"/>
              </a:rPr>
              <a:t>if</a:t>
            </a:r>
            <a:r>
              <a:rPr lang="en-US" sz="1600" dirty="0" smtClean="0">
                <a:latin typeface="+mj-lt"/>
              </a:rPr>
              <a:t> (ND</a:t>
            </a:r>
            <a:r>
              <a:rPr lang="en-US" sz="1600" baseline="-25000" dirty="0" smtClean="0">
                <a:latin typeface="+mj-lt"/>
              </a:rPr>
              <a:t>X</a:t>
            </a:r>
            <a:r>
              <a:rPr lang="en-US" sz="1600" dirty="0" smtClean="0">
                <a:latin typeface="+mj-lt"/>
              </a:rPr>
              <a:t> ≠</a:t>
            </a:r>
            <a:r>
              <a:rPr lang="en-US" sz="1600" b="1" dirty="0" smtClean="0">
                <a:latin typeface="+mj-lt"/>
              </a:rPr>
              <a:t>D</a:t>
            </a:r>
            <a:r>
              <a:rPr lang="en-US" sz="1600" baseline="-25000" dirty="0" smtClean="0">
                <a:latin typeface="+mj-lt"/>
              </a:rPr>
              <a:t>X</a:t>
            </a:r>
            <a:r>
              <a:rPr lang="en-US" sz="1600" dirty="0" smtClean="0">
                <a:latin typeface="+mj-lt"/>
              </a:rPr>
              <a:t>) </a:t>
            </a:r>
            <a:r>
              <a:rPr lang="en-US" sz="1600" b="1" dirty="0" smtClean="0">
                <a:latin typeface="+mj-lt"/>
              </a:rPr>
              <a:t>then</a:t>
            </a:r>
            <a:r>
              <a:rPr lang="en-US" sz="1600" dirty="0" smtClean="0">
                <a:latin typeface="+mj-lt"/>
              </a:rPr>
              <a:t>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20:                               TDA ←TDA ∪{〈</a:t>
            </a:r>
            <a:r>
              <a:rPr lang="en-US" sz="1600" dirty="0" err="1" smtClean="0">
                <a:latin typeface="+mj-lt"/>
              </a:rPr>
              <a:t>Z,c</a:t>
            </a:r>
            <a:r>
              <a:rPr lang="en-US" sz="1600" dirty="0" smtClean="0">
                <a:latin typeface="+mj-lt"/>
              </a:rPr>
              <a:t>'〉|X ∈scope(c'), c' is not c, </a:t>
            </a:r>
            <a:r>
              <a:rPr lang="en-US" sz="1600" dirty="0" err="1" smtClean="0">
                <a:latin typeface="+mj-lt"/>
              </a:rPr>
              <a:t>Z∈scope</a:t>
            </a:r>
            <a:r>
              <a:rPr lang="en-US" sz="1600" dirty="0" smtClean="0">
                <a:latin typeface="+mj-lt"/>
              </a:rPr>
              <a:t>(c') \ {X} }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21:                               </a:t>
            </a:r>
            <a:r>
              <a:rPr lang="en-US" sz="1600" b="1" dirty="0" smtClean="0">
                <a:latin typeface="+mj-lt"/>
              </a:rPr>
              <a:t>D</a:t>
            </a:r>
            <a:r>
              <a:rPr lang="en-US" sz="1600" baseline="-25000" dirty="0" smtClean="0">
                <a:latin typeface="+mj-lt"/>
              </a:rPr>
              <a:t>X</a:t>
            </a:r>
            <a:r>
              <a:rPr lang="en-US" sz="1600" dirty="0" smtClean="0">
                <a:latin typeface="+mj-lt"/>
              </a:rPr>
              <a:t> ←ND</a:t>
            </a:r>
            <a:r>
              <a:rPr lang="en-US" sz="1600" baseline="-25000" dirty="0" smtClean="0">
                <a:latin typeface="+mj-lt"/>
              </a:rPr>
              <a:t>X</a:t>
            </a:r>
            <a:r>
              <a:rPr lang="en-US" sz="1600" dirty="0" smtClean="0">
                <a:latin typeface="+mj-lt"/>
              </a:rPr>
              <a:t>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22:                     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23:           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24:           </a:t>
            </a:r>
            <a:r>
              <a:rPr lang="en-US" sz="1600" b="1" dirty="0" smtClean="0">
                <a:latin typeface="+mj-lt"/>
              </a:rPr>
              <a:t>return</a:t>
            </a:r>
            <a:r>
              <a:rPr lang="en-US" sz="1600" dirty="0" smtClean="0">
                <a:latin typeface="+mj-lt"/>
              </a:rPr>
              <a:t> {</a:t>
            </a:r>
            <a:r>
              <a:rPr lang="en-US" sz="1600" b="1" dirty="0" smtClean="0">
                <a:latin typeface="+mj-lt"/>
              </a:rPr>
              <a:t>D</a:t>
            </a:r>
            <a:r>
              <a:rPr lang="en-US" sz="1600" baseline="-25000" dirty="0" smtClean="0">
                <a:latin typeface="+mj-lt"/>
              </a:rPr>
              <a:t>X</a:t>
            </a:r>
            <a:r>
              <a:rPr lang="en-US" sz="1600" dirty="0" smtClean="0">
                <a:latin typeface="+mj-lt"/>
              </a:rPr>
              <a:t>| X  is a variable} </a:t>
            </a:r>
          </a:p>
          <a:p>
            <a:endParaRPr lang="en-US" sz="1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44D397D-6A66-4507-B77C-AE262E333955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618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Arc Consistency Algorithm: Complexity</a:t>
            </a:r>
          </a:p>
        </p:txBody>
      </p:sp>
      <p:sp>
        <p:nvSpPr>
          <p:cNvPr id="6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2065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Let’s determine Worst-case complexity of this procedure (compare with DFS			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the </a:t>
            </a:r>
            <a:r>
              <a:rPr lang="en-US" dirty="0" smtClean="0">
                <a:solidFill>
                  <a:schemeClr val="accent2"/>
                </a:solidFill>
              </a:rPr>
              <a:t>max size of a variable domain</a:t>
            </a:r>
            <a:r>
              <a:rPr lang="en-US" dirty="0" smtClean="0"/>
              <a:t> be </a:t>
            </a:r>
            <a:r>
              <a:rPr lang="en-US" b="1" i="1" dirty="0" smtClean="0"/>
              <a:t>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the </a:t>
            </a:r>
            <a:r>
              <a:rPr lang="en-US" dirty="0" smtClean="0">
                <a:solidFill>
                  <a:schemeClr val="accent2"/>
                </a:solidFill>
              </a:rPr>
              <a:t>number of variables</a:t>
            </a:r>
            <a:r>
              <a:rPr lang="en-US" dirty="0" smtClean="0"/>
              <a:t> be </a:t>
            </a:r>
            <a:r>
              <a:rPr lang="en-US" b="1" i="1" dirty="0" smtClean="0"/>
              <a:t>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max number of binary constraints is…….</a:t>
            </a:r>
          </a:p>
        </p:txBody>
      </p:sp>
      <p:sp>
        <p:nvSpPr>
          <p:cNvPr id="6187" name="Rectangle 4"/>
          <p:cNvSpPr>
            <a:spLocks noChangeArrowheads="1"/>
          </p:cNvSpPr>
          <p:nvPr/>
        </p:nvSpPr>
        <p:spPr bwMode="auto">
          <a:xfrm>
            <a:off x="250825" y="3500438"/>
            <a:ext cx="84582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How many times the same arc can be inserted in the ToDoArc list?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How many steps are involved in checking the consistency of an arc?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0692E30-94C3-415B-8C9E-56693E99E89D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71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Arc Consistency Algorithm: Interpreting Outcomes</a:t>
            </a:r>
          </a:p>
        </p:txBody>
      </p:sp>
      <p:sp>
        <p:nvSpPr>
          <p:cNvPr id="71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Three possible outcomes (when all arcs are arc consistent):</a:t>
            </a:r>
          </a:p>
          <a:p>
            <a:pPr lvl="1" eaLnBrk="1" hangingPunct="1"/>
            <a:r>
              <a:rPr lang="en-US" smtClean="0"/>
              <a:t>One domain is empty </a:t>
            </a:r>
            <a:r>
              <a:rPr lang="en-US" smtClean="0">
                <a:sym typeface="Symbol" pitchFamily="18" charset="2"/>
              </a:rPr>
              <a:t></a:t>
            </a:r>
            <a:endParaRPr lang="en-US" smtClean="0"/>
          </a:p>
          <a:p>
            <a:pPr lvl="1" eaLnBrk="1" hangingPunct="1"/>
            <a:r>
              <a:rPr lang="en-US" smtClean="0"/>
              <a:t>Each domain has a single value </a:t>
            </a:r>
            <a:r>
              <a:rPr lang="en-US" smtClean="0">
                <a:sym typeface="Symbol" pitchFamily="18" charset="2"/>
              </a:rPr>
              <a:t></a:t>
            </a:r>
            <a:endParaRPr lang="en-US" smtClean="0"/>
          </a:p>
          <a:p>
            <a:pPr lvl="1" eaLnBrk="1" hangingPunct="1"/>
            <a:r>
              <a:rPr lang="en-US" smtClean="0"/>
              <a:t>Some domains have more than one value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may or may not be a solution</a:t>
            </a:r>
          </a:p>
          <a:p>
            <a:pPr lvl="2" eaLnBrk="1" hangingPunct="1">
              <a:buFontTx/>
              <a:buChar char="•"/>
            </a:pPr>
            <a:r>
              <a:rPr lang="en-US" smtClean="0"/>
              <a:t>in this case, arc consistency isn't enough to solve the problem: we need to perform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7654FF6-DAAE-4A59-8FC7-D08F04311EA3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82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Domain splitting (or case analysis)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88375" cy="494665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/>
              <a:t>Arc consistency ends: Some domains have more than one value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may or may not be a solution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dirty="0" smtClean="0"/>
              <a:t> Apply Depth-First Search with Pruning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dirty="0" smtClean="0">
                <a:solidFill>
                  <a:schemeClr val="accent2"/>
                </a:solidFill>
              </a:rPr>
              <a:t>Split the problem </a:t>
            </a:r>
            <a:r>
              <a:rPr lang="en-US" dirty="0" smtClean="0"/>
              <a:t>in a number of disjoint cases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r>
              <a:rPr lang="en-US" sz="2400" dirty="0" smtClean="0"/>
              <a:t>Set of all solution equals to….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2DF01F4-C631-416E-A556-FA99AA1882E7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924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But what is the advantage?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4306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Simplify the problem using </a:t>
            </a:r>
            <a:r>
              <a:rPr lang="en-US" b="1" dirty="0" smtClean="0"/>
              <a:t>arc consistency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No unique solution i.e., for at least one </a:t>
            </a:r>
            <a:r>
              <a:rPr lang="en-US" dirty="0" err="1" smtClean="0"/>
              <a:t>var</a:t>
            </a:r>
            <a:r>
              <a:rPr lang="en-US" dirty="0" smtClean="0"/>
              <a:t>, |</a:t>
            </a:r>
            <a:r>
              <a:rPr lang="en-US" dirty="0" err="1" smtClean="0"/>
              <a:t>dom</a:t>
            </a:r>
            <a:r>
              <a:rPr lang="en-US" dirty="0" smtClean="0"/>
              <a:t>(X)|&gt;1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Split X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For all the splits</a:t>
            </a:r>
          </a:p>
          <a:p>
            <a:pPr lvl="1" eaLnBrk="1" hangingPunct="1"/>
            <a:r>
              <a:rPr lang="en-US" dirty="0" smtClean="0"/>
              <a:t>Restart arc consistency  on arcs &lt;Z, r(Z,X)&gt;</a:t>
            </a:r>
          </a:p>
          <a:p>
            <a:pPr eaLnBrk="1" hangingPunct="1"/>
            <a:r>
              <a:rPr lang="en-US" dirty="0" smtClean="0"/>
              <a:t>these are the ones that are </a:t>
            </a:r>
            <a:r>
              <a:rPr lang="en-US" dirty="0" smtClean="0"/>
              <a:t>possibly </a:t>
            </a:r>
            <a:r>
              <a:rPr lang="en-US" b="1" dirty="0" smtClean="0"/>
              <a:t>inconsistent </a:t>
            </a:r>
            <a:endParaRPr lang="en-US" b="1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8" y="5214938"/>
            <a:ext cx="8458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Disadvantage </a:t>
            </a:r>
            <a:r>
              <a:rPr lang="en-US" kern="0" dirty="0">
                <a:latin typeface="+mn-lt"/>
                <a:sym typeface="Wingdings" pitchFamily="2" charset="2"/>
              </a:rPr>
              <a:t></a:t>
            </a:r>
            <a:r>
              <a:rPr lang="en-US" kern="0" dirty="0">
                <a:latin typeface="+mn-lt"/>
              </a:rPr>
              <a:t>: you need to keep all these CSPs around (vs. lean states of DFS)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620688"/>
            <a:ext cx="882047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reducing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(X) we may be able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run AC again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1520" y="1196752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Complete Process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uiExpand="1" build="p"/>
      <p:bldP spid="8" grpId="0"/>
      <p:bldP spid="9" grpId="0" build="p"/>
      <p:bldP spid="10" grpId="0"/>
      <p:bldP spid="10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C80A41F-2460-4FF0-996B-2C9E0D9264E9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025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Searching by domain splitting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8" y="5214938"/>
            <a:ext cx="8458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Disadvantage </a:t>
            </a:r>
            <a:r>
              <a:rPr lang="en-US" kern="0" dirty="0">
                <a:latin typeface="+mn-lt"/>
                <a:sym typeface="Wingdings" pitchFamily="2" charset="2"/>
              </a:rPr>
              <a:t></a:t>
            </a:r>
            <a:r>
              <a:rPr lang="en-US" kern="0" dirty="0">
                <a:latin typeface="+mn-lt"/>
              </a:rPr>
              <a:t>: you need to keep all these CSPs around (vs. lean states of DFS)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AF14C2-2F82-4998-8323-D36861F5A921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310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Systematically solving CSPs: Summary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85875"/>
            <a:ext cx="8588375" cy="494665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/>
              <a:t>Build Constraint Network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Apply Arc Consistency </a:t>
            </a:r>
          </a:p>
          <a:p>
            <a:pPr lvl="1" eaLnBrk="1" hangingPunct="1">
              <a:defRPr/>
            </a:pPr>
            <a:r>
              <a:rPr lang="en-US" dirty="0" smtClean="0"/>
              <a:t>One domain is empty </a:t>
            </a:r>
            <a:r>
              <a:rPr lang="en-US" dirty="0" smtClean="0">
                <a:sym typeface="Symbol" pitchFamily="18" charset="2"/>
              </a:rPr>
              <a:t>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Each domain has a single value </a:t>
            </a:r>
            <a:r>
              <a:rPr lang="en-US" dirty="0" smtClean="0">
                <a:sym typeface="Symbol" pitchFamily="18" charset="2"/>
              </a:rPr>
              <a:t>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Some domains have more than one value </a:t>
            </a:r>
            <a:r>
              <a:rPr lang="en-US" dirty="0" smtClean="0">
                <a:sym typeface="Symbol" pitchFamily="18" charset="2"/>
              </a:rPr>
              <a:t>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Apply </a:t>
            </a:r>
            <a:r>
              <a:rPr lang="en-US" dirty="0" smtClean="0">
                <a:solidFill>
                  <a:schemeClr val="accent6"/>
                </a:solidFill>
              </a:rPr>
              <a:t>Depth-First Search with Pruning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Split the problem </a:t>
            </a:r>
            <a:r>
              <a:rPr lang="en-US" dirty="0" smtClean="0"/>
              <a:t>in a number of disjoint cases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Apply Arc Consistency to each case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DFD04A2-2A77-4F5F-A67A-B6043289C0CF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41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Local Search motivation: Scale</a:t>
            </a:r>
          </a:p>
        </p:txBody>
      </p:sp>
      <p:sp>
        <p:nvSpPr>
          <p:cNvPr id="4127" name="Rectangle 3"/>
          <p:cNvSpPr>
            <a:spLocks noChangeArrowheads="1"/>
          </p:cNvSpPr>
          <p:nvPr/>
        </p:nvSpPr>
        <p:spPr bwMode="auto">
          <a:xfrm>
            <a:off x="0" y="928688"/>
            <a:ext cx="8929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Many CSPs (scheduling, DNA computing, more later) are simply too big for systematic approaches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If you have   10</a:t>
            </a:r>
            <a:r>
              <a:rPr lang="en-US" baseline="30000">
                <a:latin typeface="Arial Unicode MS" pitchFamily="34" charset="-128"/>
              </a:rPr>
              <a:t>5</a:t>
            </a:r>
            <a:r>
              <a:rPr lang="en-US">
                <a:latin typeface="Arial Unicode MS" pitchFamily="34" charset="-128"/>
              </a:rPr>
              <a:t> vars with dom(var</a:t>
            </a:r>
            <a:r>
              <a:rPr lang="en-US" baseline="-25000">
                <a:latin typeface="Arial Unicode MS" pitchFamily="34" charset="-128"/>
              </a:rPr>
              <a:t>i</a:t>
            </a:r>
            <a:r>
              <a:rPr lang="en-US">
                <a:latin typeface="Arial Unicode MS" pitchFamily="34" charset="-128"/>
              </a:rPr>
              <a:t>) = 10</a:t>
            </a:r>
            <a:r>
              <a:rPr lang="en-US" baseline="30000">
                <a:latin typeface="Arial Unicode MS" pitchFamily="34" charset="-128"/>
              </a:rPr>
              <a:t>4</a:t>
            </a:r>
            <a:r>
              <a:rPr lang="en-US">
                <a:latin typeface="Arial Unicode MS" pitchFamily="34" charset="-128"/>
              </a:rPr>
              <a:t>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0063" y="5715000"/>
            <a:ext cx="83581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but if solutions are densely distributed…….</a:t>
            </a:r>
          </a:p>
        </p:txBody>
      </p:sp>
      <p:sp>
        <p:nvSpPr>
          <p:cNvPr id="4129" name="Rectangle 3"/>
          <p:cNvSpPr>
            <a:spLocks noChangeArrowheads="1"/>
          </p:cNvSpPr>
          <p:nvPr/>
        </p:nvSpPr>
        <p:spPr bwMode="auto">
          <a:xfrm>
            <a:off x="214313" y="2786063"/>
            <a:ext cx="3571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Systematic Search</a:t>
            </a:r>
          </a:p>
        </p:txBody>
      </p:sp>
      <p:sp>
        <p:nvSpPr>
          <p:cNvPr id="4130" name="Rectangle 3"/>
          <p:cNvSpPr>
            <a:spLocks noChangeArrowheads="1"/>
          </p:cNvSpPr>
          <p:nvPr/>
        </p:nvSpPr>
        <p:spPr bwMode="auto">
          <a:xfrm>
            <a:off x="4643438" y="2786063"/>
            <a:ext cx="3571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Constraint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04864"/>
            <a:ext cx="8496944" cy="2664296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2"/>
                </a:solidFill>
              </a:rPr>
              <a:t>Do </a:t>
            </a:r>
            <a:r>
              <a:rPr lang="en-US" sz="3200" dirty="0" smtClean="0">
                <a:solidFill>
                  <a:schemeClr val="tx2"/>
                </a:solidFill>
              </a:rPr>
              <a:t>exercises 4.A </a:t>
            </a:r>
            <a:r>
              <a:rPr lang="en-US" sz="3200" dirty="0" smtClean="0">
                <a:solidFill>
                  <a:schemeClr val="tx2"/>
                </a:solidFill>
              </a:rPr>
              <a:t>, 4.B </a:t>
            </a:r>
            <a:r>
              <a:rPr lang="en-US" sz="3200" dirty="0" smtClean="0">
                <a:solidFill>
                  <a:schemeClr val="tx2"/>
                </a:solidFill>
              </a:rPr>
              <a:t>available </a:t>
            </a:r>
            <a:r>
              <a:rPr lang="en-US" sz="3200" dirty="0" smtClean="0">
                <a:solidFill>
                  <a:schemeClr val="tx2"/>
                </a:solidFill>
              </a:rPr>
              <a:t>at </a:t>
            </a:r>
            <a:r>
              <a:rPr lang="en-US" sz="2800" dirty="0" smtClean="0">
                <a:solidFill>
                  <a:schemeClr val="accent6"/>
                </a:solidFill>
                <a:hlinkClick r:id="rId4"/>
              </a:rPr>
              <a:t>http://www.aispace.org/exercises.shtml</a:t>
            </a:r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b="0" dirty="0" smtClean="0">
                <a:solidFill>
                  <a:schemeClr val="accent6"/>
                </a:solidFill>
              </a:rPr>
              <a:t>Please, look at solutions only after you have tried hard to solve them!</a:t>
            </a:r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8440" name="Rectangle 3"/>
          <p:cNvSpPr>
            <a:spLocks noChangeArrowheads="1"/>
          </p:cNvSpPr>
          <p:nvPr/>
        </p:nvSpPr>
        <p:spPr bwMode="auto">
          <a:xfrm>
            <a:off x="0" y="4725144"/>
            <a:ext cx="9144000" cy="1008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latin typeface="Arial Unicode MS" pitchFamily="34" charset="-128"/>
              </a:rPr>
              <a:t>Join </a:t>
            </a:r>
            <a:r>
              <a:rPr lang="en-US" b="1" dirty="0" smtClean="0">
                <a:solidFill>
                  <a:schemeClr val="accent6"/>
                </a:solidFill>
                <a:latin typeface="Arial Unicode MS" pitchFamily="34" charset="-128"/>
              </a:rPr>
              <a:t>piazza</a:t>
            </a:r>
            <a:r>
              <a:rPr lang="en-US" b="1" dirty="0" smtClean="0">
                <a:latin typeface="Arial Unicode MS" pitchFamily="34" charset="-128"/>
              </a:rPr>
              <a:t> (the class discussion forum)</a:t>
            </a:r>
          </a:p>
          <a:p>
            <a:pPr marL="342900" indent="-342900">
              <a:spcBef>
                <a:spcPct val="20000"/>
              </a:spcBef>
            </a:pPr>
            <a:endParaRPr lang="en-US" b="1" dirty="0">
              <a:latin typeface="Arial Unicode MS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536" y="1268760"/>
            <a:ext cx="8208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kern="0" dirty="0" smtClean="0">
                <a:latin typeface="+mj-lt"/>
                <a:ea typeface="+mj-ea"/>
                <a:cs typeface="+mj-cs"/>
              </a:rPr>
              <a:t>Read </a:t>
            </a:r>
            <a:r>
              <a:rPr lang="en-US" sz="3200" b="1" kern="0" dirty="0" err="1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Chp</a:t>
            </a:r>
            <a:r>
              <a:rPr lang="en-US" sz="3200" b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4 of </a:t>
            </a:r>
            <a:r>
              <a:rPr lang="en-US" sz="3200" b="1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textbook (especially from 4.8 to end)</a:t>
            </a: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91680" y="332656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this </a:t>
            </a:r>
            <a:r>
              <a:rPr lang="en-US" sz="3600" b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Thue</a:t>
            </a:r>
            <a:endParaRPr lang="en-US" sz="36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Which arcs need to reconsidered?</a:t>
            </a:r>
            <a:endParaRPr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5D7722-1CED-47DF-BC88-658B49AFF276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59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2006600"/>
            <a:ext cx="4011613" cy="830263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+mn-cs"/>
              </a:rPr>
              <a:t>every arc </a:t>
            </a:r>
            <a:r>
              <a:rPr lang="en-US" sz="2400" i="1" dirty="0">
                <a:latin typeface="+mj-lt"/>
                <a:cs typeface="+mn-cs"/>
                <a:sym typeface="Symbol" pitchFamily="18" charset="2"/>
              </a:rPr>
              <a:t></a:t>
            </a:r>
            <a:r>
              <a:rPr lang="en-US" sz="2400" i="1" dirty="0" err="1">
                <a:latin typeface="+mj-lt"/>
                <a:cs typeface="+mn-cs"/>
              </a:rPr>
              <a:t>Z,c</a:t>
            </a:r>
            <a:r>
              <a:rPr lang="en-US" sz="2400" i="1" dirty="0">
                <a:latin typeface="+mj-lt"/>
                <a:cs typeface="+mn-cs"/>
              </a:rPr>
              <a:t>'</a:t>
            </a:r>
            <a:r>
              <a:rPr lang="en-US" sz="2400" i="1" dirty="0">
                <a:latin typeface="+mj-lt"/>
                <a:cs typeface="+mn-cs"/>
                <a:sym typeface="Symbol" pitchFamily="18" charset="2"/>
              </a:rPr>
              <a:t></a:t>
            </a:r>
            <a:r>
              <a:rPr lang="en-US" sz="2400" dirty="0">
                <a:latin typeface="+mj-lt"/>
                <a:cs typeface="+mn-cs"/>
              </a:rPr>
              <a:t> where c’ </a:t>
            </a:r>
            <a:r>
              <a:rPr lang="en-US" sz="2400" dirty="0">
                <a:latin typeface="+mj-lt"/>
                <a:cs typeface="+mn-cs"/>
                <a:sym typeface="Symbol" pitchFamily="18" charset="2"/>
              </a:rPr>
              <a:t></a:t>
            </a:r>
            <a:r>
              <a:rPr lang="en-US" sz="2400" dirty="0">
                <a:latin typeface="+mj-lt"/>
                <a:cs typeface="+mn-cs"/>
              </a:rPr>
              <a:t> c  involves Z and </a:t>
            </a:r>
            <a:r>
              <a:rPr lang="en-US" sz="2400" i="1" dirty="0">
                <a:latin typeface="+mj-lt"/>
                <a:cs typeface="+mn-cs"/>
              </a:rPr>
              <a:t>X</a:t>
            </a:r>
            <a:r>
              <a:rPr lang="en-US" sz="2400" dirty="0">
                <a:latin typeface="+mj-lt"/>
                <a:cs typeface="+mn-cs"/>
              </a:rPr>
              <a:t>:</a:t>
            </a:r>
          </a:p>
        </p:txBody>
      </p:sp>
      <p:sp>
        <p:nvSpPr>
          <p:cNvPr id="37893" name="Oval 9"/>
          <p:cNvSpPr>
            <a:spLocks noChangeArrowheads="1"/>
          </p:cNvSpPr>
          <p:nvPr/>
        </p:nvSpPr>
        <p:spPr bwMode="auto">
          <a:xfrm>
            <a:off x="468313" y="2262188"/>
            <a:ext cx="736600" cy="7350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  <a:r>
              <a:rPr lang="en-US" baseline="-25000"/>
              <a:t>1</a:t>
            </a:r>
          </a:p>
        </p:txBody>
      </p:sp>
      <p:cxnSp>
        <p:nvCxnSpPr>
          <p:cNvPr id="37894" name="Straight Connector 11"/>
          <p:cNvCxnSpPr>
            <a:cxnSpLocks noChangeShapeType="1"/>
            <a:stCxn id="37893" idx="6"/>
            <a:endCxn id="37896" idx="1"/>
          </p:cNvCxnSpPr>
          <p:nvPr/>
        </p:nvCxnSpPr>
        <p:spPr bwMode="auto">
          <a:xfrm>
            <a:off x="1204913" y="2628900"/>
            <a:ext cx="703262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895" name="Rectangle 12"/>
          <p:cNvSpPr>
            <a:spLocks noChangeArrowheads="1"/>
          </p:cNvSpPr>
          <p:nvPr/>
        </p:nvSpPr>
        <p:spPr bwMode="auto">
          <a:xfrm>
            <a:off x="1908175" y="2478088"/>
            <a:ext cx="719138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896" name="Rectangle 13"/>
          <p:cNvSpPr>
            <a:spLocks noChangeArrowheads="1"/>
          </p:cNvSpPr>
          <p:nvPr/>
        </p:nvSpPr>
        <p:spPr bwMode="auto">
          <a:xfrm>
            <a:off x="1908175" y="2405063"/>
            <a:ext cx="463550" cy="5238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1</a:t>
            </a:r>
          </a:p>
        </p:txBody>
      </p:sp>
      <p:cxnSp>
        <p:nvCxnSpPr>
          <p:cNvPr id="37897" name="Straight Connector 16"/>
          <p:cNvCxnSpPr>
            <a:cxnSpLocks noChangeShapeType="1"/>
            <a:stCxn id="37896" idx="3"/>
            <a:endCxn id="37917" idx="1"/>
          </p:cNvCxnSpPr>
          <p:nvPr/>
        </p:nvCxnSpPr>
        <p:spPr bwMode="auto">
          <a:xfrm>
            <a:off x="2371725" y="2667000"/>
            <a:ext cx="1685925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898" name="Oval 20"/>
          <p:cNvSpPr>
            <a:spLocks noChangeArrowheads="1"/>
          </p:cNvSpPr>
          <p:nvPr/>
        </p:nvSpPr>
        <p:spPr bwMode="auto">
          <a:xfrm>
            <a:off x="468313" y="3197225"/>
            <a:ext cx="736600" cy="736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  <a:r>
              <a:rPr lang="en-US" baseline="-25000"/>
              <a:t>2</a:t>
            </a:r>
          </a:p>
        </p:txBody>
      </p:sp>
      <p:cxnSp>
        <p:nvCxnSpPr>
          <p:cNvPr id="37899" name="Straight Connector 21"/>
          <p:cNvCxnSpPr>
            <a:cxnSpLocks noChangeShapeType="1"/>
            <a:stCxn id="37898" idx="6"/>
            <a:endCxn id="37901" idx="1"/>
          </p:cNvCxnSpPr>
          <p:nvPr/>
        </p:nvCxnSpPr>
        <p:spPr bwMode="auto">
          <a:xfrm>
            <a:off x="1204913" y="3565525"/>
            <a:ext cx="703262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0" name="Rectangle 22"/>
          <p:cNvSpPr>
            <a:spLocks noChangeArrowheads="1"/>
          </p:cNvSpPr>
          <p:nvPr/>
        </p:nvSpPr>
        <p:spPr bwMode="auto">
          <a:xfrm>
            <a:off x="1908175" y="3413125"/>
            <a:ext cx="719138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901" name="Rectangle 23"/>
          <p:cNvSpPr>
            <a:spLocks noChangeArrowheads="1"/>
          </p:cNvSpPr>
          <p:nvPr/>
        </p:nvSpPr>
        <p:spPr bwMode="auto">
          <a:xfrm>
            <a:off x="1908175" y="3341688"/>
            <a:ext cx="463550" cy="5238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2</a:t>
            </a:r>
          </a:p>
        </p:txBody>
      </p:sp>
      <p:cxnSp>
        <p:nvCxnSpPr>
          <p:cNvPr id="37902" name="Straight Connector 24"/>
          <p:cNvCxnSpPr>
            <a:cxnSpLocks noChangeShapeType="1"/>
            <a:stCxn id="37901" idx="3"/>
            <a:endCxn id="37917" idx="2"/>
          </p:cNvCxnSpPr>
          <p:nvPr/>
        </p:nvCxnSpPr>
        <p:spPr bwMode="auto">
          <a:xfrm flipV="1">
            <a:off x="2371725" y="3587750"/>
            <a:ext cx="159385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3" name="Oval 26"/>
          <p:cNvSpPr>
            <a:spLocks noChangeArrowheads="1"/>
          </p:cNvSpPr>
          <p:nvPr/>
        </p:nvSpPr>
        <p:spPr bwMode="auto">
          <a:xfrm>
            <a:off x="539750" y="4062413"/>
            <a:ext cx="736600" cy="7350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  <a:r>
              <a:rPr lang="en-US" baseline="-25000"/>
              <a:t>3</a:t>
            </a:r>
          </a:p>
        </p:txBody>
      </p:sp>
      <p:cxnSp>
        <p:nvCxnSpPr>
          <p:cNvPr id="37904" name="Straight Connector 27"/>
          <p:cNvCxnSpPr>
            <a:cxnSpLocks noChangeShapeType="1"/>
            <a:stCxn id="37903" idx="6"/>
            <a:endCxn id="37906" idx="1"/>
          </p:cNvCxnSpPr>
          <p:nvPr/>
        </p:nvCxnSpPr>
        <p:spPr bwMode="auto">
          <a:xfrm>
            <a:off x="1276350" y="4429125"/>
            <a:ext cx="703263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5" name="Rectangle 28"/>
          <p:cNvSpPr>
            <a:spLocks noChangeArrowheads="1"/>
          </p:cNvSpPr>
          <p:nvPr/>
        </p:nvSpPr>
        <p:spPr bwMode="auto">
          <a:xfrm>
            <a:off x="1979613" y="4278313"/>
            <a:ext cx="720725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906" name="Rectangle 29"/>
          <p:cNvSpPr>
            <a:spLocks noChangeArrowheads="1"/>
          </p:cNvSpPr>
          <p:nvPr/>
        </p:nvSpPr>
        <p:spPr bwMode="auto">
          <a:xfrm>
            <a:off x="1979613" y="4205288"/>
            <a:ext cx="463550" cy="5238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3</a:t>
            </a:r>
          </a:p>
        </p:txBody>
      </p:sp>
      <p:cxnSp>
        <p:nvCxnSpPr>
          <p:cNvPr id="37907" name="Straight Connector 30"/>
          <p:cNvCxnSpPr>
            <a:cxnSpLocks noChangeShapeType="1"/>
            <a:stCxn id="37906" idx="3"/>
            <a:endCxn id="37917" idx="3"/>
          </p:cNvCxnSpPr>
          <p:nvPr/>
        </p:nvCxnSpPr>
        <p:spPr bwMode="auto">
          <a:xfrm flipV="1">
            <a:off x="2443163" y="3848100"/>
            <a:ext cx="1614487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8" name="Oval 32"/>
          <p:cNvSpPr>
            <a:spLocks noChangeArrowheads="1"/>
          </p:cNvSpPr>
          <p:nvPr/>
        </p:nvSpPr>
        <p:spPr bwMode="auto">
          <a:xfrm>
            <a:off x="6683375" y="3181350"/>
            <a:ext cx="625475" cy="736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  <a:endParaRPr lang="en-US" baseline="-25000"/>
          </a:p>
        </p:txBody>
      </p:sp>
      <p:cxnSp>
        <p:nvCxnSpPr>
          <p:cNvPr id="37909" name="Straight Connector 33"/>
          <p:cNvCxnSpPr>
            <a:cxnSpLocks noChangeShapeType="1"/>
            <a:stCxn id="37917" idx="6"/>
            <a:endCxn id="37911" idx="1"/>
          </p:cNvCxnSpPr>
          <p:nvPr/>
        </p:nvCxnSpPr>
        <p:spPr bwMode="auto">
          <a:xfrm flipV="1">
            <a:off x="4591050" y="3552825"/>
            <a:ext cx="836613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10" name="Rectangle 34"/>
          <p:cNvSpPr>
            <a:spLocks noChangeArrowheads="1"/>
          </p:cNvSpPr>
          <p:nvPr/>
        </p:nvSpPr>
        <p:spPr bwMode="auto">
          <a:xfrm>
            <a:off x="6364288" y="3363913"/>
            <a:ext cx="7191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911" name="Rectangle 35"/>
          <p:cNvSpPr>
            <a:spLocks noChangeArrowheads="1"/>
          </p:cNvSpPr>
          <p:nvPr/>
        </p:nvSpPr>
        <p:spPr bwMode="auto">
          <a:xfrm>
            <a:off x="5427663" y="3292475"/>
            <a:ext cx="344487" cy="522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endParaRPr lang="en-US" baseline="-25000"/>
          </a:p>
        </p:txBody>
      </p:sp>
      <p:cxnSp>
        <p:nvCxnSpPr>
          <p:cNvPr id="37912" name="Straight Connector 36"/>
          <p:cNvCxnSpPr>
            <a:cxnSpLocks noChangeShapeType="1"/>
            <a:stCxn id="37911" idx="3"/>
            <a:endCxn id="37908" idx="2"/>
          </p:cNvCxnSpPr>
          <p:nvPr/>
        </p:nvCxnSpPr>
        <p:spPr bwMode="auto">
          <a:xfrm flipV="1">
            <a:off x="5772150" y="3549650"/>
            <a:ext cx="9112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14" name="Rectangle 31"/>
          <p:cNvSpPr>
            <a:spLocks noChangeArrowheads="1"/>
          </p:cNvSpPr>
          <p:nvPr/>
        </p:nvSpPr>
        <p:spPr bwMode="auto">
          <a:xfrm>
            <a:off x="1390650" y="2406650"/>
            <a:ext cx="373063" cy="224631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</a:t>
            </a:r>
          </a:p>
          <a:p>
            <a:r>
              <a:rPr lang="en-US"/>
              <a:t>H</a:t>
            </a:r>
          </a:p>
          <a:p>
            <a:r>
              <a:rPr lang="en-US"/>
              <a:t>E</a:t>
            </a:r>
          </a:p>
          <a:p>
            <a:r>
              <a:rPr lang="en-US"/>
              <a:t>S</a:t>
            </a:r>
          </a:p>
          <a:p>
            <a:r>
              <a:rPr lang="en-US"/>
              <a:t>E</a:t>
            </a:r>
          </a:p>
        </p:txBody>
      </p:sp>
      <p:sp>
        <p:nvSpPr>
          <p:cNvPr id="2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48038" y="4524375"/>
            <a:ext cx="1587" cy="3175"/>
          </a:xfrm>
          <a:custGeom>
            <a:avLst/>
            <a:gdLst>
              <a:gd name="T0" fmla="*/ 0 w 4"/>
              <a:gd name="T1" fmla="*/ 2147483647 h 10"/>
              <a:gd name="T2" fmla="*/ 2147483647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10"/>
              <a:gd name="T14" fmla="*/ 4 w 4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10" extrusionOk="0">
                <a:moveTo>
                  <a:pt x="0" y="0"/>
                </a:move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7915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90950" y="4557713"/>
            <a:ext cx="7938" cy="7937"/>
          </a:xfrm>
          <a:custGeom>
            <a:avLst/>
            <a:gdLst>
              <a:gd name="T0" fmla="*/ 0 w 21"/>
              <a:gd name="T1" fmla="*/ 0 h 22"/>
              <a:gd name="T2" fmla="*/ 2147483647 w 21"/>
              <a:gd name="T3" fmla="*/ 2147483647 h 22"/>
              <a:gd name="T4" fmla="*/ 2147483647 w 21"/>
              <a:gd name="T5" fmla="*/ 2147483647 h 22"/>
              <a:gd name="T6" fmla="*/ 2147483647 w 21"/>
              <a:gd name="T7" fmla="*/ 2147483647 h 22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2"/>
              <a:gd name="T14" fmla="*/ 21 w 21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2" extrusionOk="0">
                <a:moveTo>
                  <a:pt x="0" y="0"/>
                </a:moveTo>
                <a:cubicBezTo>
                  <a:pt x="2" y="4"/>
                  <a:pt x="3" y="7"/>
                  <a:pt x="5" y="11"/>
                </a:cubicBezTo>
              </a:path>
              <a:path w="21" h="22" extrusionOk="0">
                <a:moveTo>
                  <a:pt x="7" y="21"/>
                </a:moveTo>
                <a:cubicBezTo>
                  <a:pt x="11" y="21"/>
                  <a:pt x="16" y="20"/>
                  <a:pt x="20" y="20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7916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60838" y="4556125"/>
            <a:ext cx="4762" cy="1588"/>
          </a:xfrm>
          <a:custGeom>
            <a:avLst/>
            <a:gdLst>
              <a:gd name="T0" fmla="*/ 0 w 14"/>
              <a:gd name="T1" fmla="*/ 2147483647 h 8"/>
              <a:gd name="T2" fmla="*/ 2147483647 w 14"/>
              <a:gd name="T3" fmla="*/ 2147483647 h 8"/>
              <a:gd name="T4" fmla="*/ 2147483647 w 14"/>
              <a:gd name="T5" fmla="*/ 2147483647 h 8"/>
              <a:gd name="T6" fmla="*/ 2147483647 w 14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8"/>
              <a:gd name="T14" fmla="*/ 14 w 14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8" extrusionOk="0">
                <a:moveTo>
                  <a:pt x="0" y="0"/>
                </a:move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7917" name="Oval 26"/>
          <p:cNvSpPr>
            <a:spLocks noChangeArrowheads="1"/>
          </p:cNvSpPr>
          <p:nvPr/>
        </p:nvSpPr>
        <p:spPr bwMode="auto">
          <a:xfrm>
            <a:off x="3965575" y="3219450"/>
            <a:ext cx="625475" cy="736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endParaRPr lang="en-US" baseline="-25000"/>
          </a:p>
        </p:txBody>
      </p:sp>
      <p:sp>
        <p:nvSpPr>
          <p:cNvPr id="37918" name="Oval 32"/>
          <p:cNvSpPr>
            <a:spLocks noChangeArrowheads="1"/>
          </p:cNvSpPr>
          <p:nvPr/>
        </p:nvSpPr>
        <p:spPr bwMode="auto">
          <a:xfrm>
            <a:off x="8051800" y="4205288"/>
            <a:ext cx="623888" cy="736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  <a:endParaRPr lang="en-US" baseline="-25000"/>
          </a:p>
        </p:txBody>
      </p:sp>
      <p:cxnSp>
        <p:nvCxnSpPr>
          <p:cNvPr id="37919" name="Straight Connector 33"/>
          <p:cNvCxnSpPr>
            <a:cxnSpLocks noChangeShapeType="1"/>
            <a:stCxn id="37908" idx="4"/>
            <a:endCxn id="37921" idx="0"/>
          </p:cNvCxnSpPr>
          <p:nvPr/>
        </p:nvCxnSpPr>
        <p:spPr bwMode="auto">
          <a:xfrm>
            <a:off x="6996113" y="3917950"/>
            <a:ext cx="3175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20" name="Rectangle 34"/>
          <p:cNvSpPr>
            <a:spLocks noChangeArrowheads="1"/>
          </p:cNvSpPr>
          <p:nvPr/>
        </p:nvSpPr>
        <p:spPr bwMode="auto">
          <a:xfrm>
            <a:off x="7732713" y="4387850"/>
            <a:ext cx="7191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921" name="Rectangle 35"/>
          <p:cNvSpPr>
            <a:spLocks noChangeArrowheads="1"/>
          </p:cNvSpPr>
          <p:nvPr/>
        </p:nvSpPr>
        <p:spPr bwMode="auto">
          <a:xfrm>
            <a:off x="6796088" y="4316413"/>
            <a:ext cx="463550" cy="5238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4</a:t>
            </a:r>
          </a:p>
        </p:txBody>
      </p:sp>
      <p:cxnSp>
        <p:nvCxnSpPr>
          <p:cNvPr id="37922" name="Straight Connector 36"/>
          <p:cNvCxnSpPr>
            <a:cxnSpLocks noChangeShapeType="1"/>
            <a:stCxn id="37921" idx="3"/>
            <a:endCxn id="37918" idx="2"/>
          </p:cNvCxnSpPr>
          <p:nvPr/>
        </p:nvCxnSpPr>
        <p:spPr bwMode="auto">
          <a:xfrm flipV="1">
            <a:off x="7259638" y="4573588"/>
            <a:ext cx="79216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908050"/>
            <a:ext cx="79248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Times New Roman" pitchFamily="18" charset="0"/>
              </a:rPr>
              <a:t>When we reduce the domain of a variable X  to make an arc </a:t>
            </a:r>
            <a:r>
              <a:rPr lang="en-US" sz="2400" kern="0" dirty="0">
                <a:latin typeface="+mn-lt"/>
                <a:cs typeface="Times New Roman" pitchFamily="18" charset="0"/>
                <a:sym typeface="Symbol" pitchFamily="18" charset="2"/>
              </a:rPr>
              <a:t></a:t>
            </a:r>
            <a:r>
              <a:rPr lang="en-US" sz="2400" kern="0" dirty="0" err="1">
                <a:latin typeface="+mn-lt"/>
                <a:cs typeface="Times New Roman" pitchFamily="18" charset="0"/>
              </a:rPr>
              <a:t>X,c</a:t>
            </a:r>
            <a:r>
              <a:rPr lang="en-US" sz="2400" kern="0" dirty="0">
                <a:latin typeface="+mn-lt"/>
                <a:cs typeface="Times New Roman" pitchFamily="18" charset="0"/>
                <a:sym typeface="Symbol" pitchFamily="18" charset="2"/>
              </a:rPr>
              <a:t></a:t>
            </a:r>
            <a:r>
              <a:rPr lang="en-US" sz="2400" kern="0" dirty="0">
                <a:latin typeface="+mn-lt"/>
                <a:cs typeface="Times New Roman" pitchFamily="18" charset="0"/>
              </a:rPr>
              <a:t>  arc consistent, which arcs do we need to reconsider?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8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+mn-cs"/>
              </a:rPr>
              <a:t>You do not need to reconsider other arcs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120000"/>
              <a:buFont typeface="Lucida Grande"/>
              <a:buChar char="-"/>
              <a:defRPr/>
            </a:pPr>
            <a:r>
              <a:rPr lang="en-US" sz="2000" kern="0" dirty="0">
                <a:latin typeface="+mn-lt"/>
              </a:rPr>
              <a:t>If an arc </a:t>
            </a:r>
            <a:r>
              <a:rPr lang="en-US" sz="2000" kern="0" dirty="0">
                <a:latin typeface="+mn-lt"/>
                <a:sym typeface="Symbol" pitchFamily="18" charset="2"/>
              </a:rPr>
              <a:t></a:t>
            </a:r>
            <a:r>
              <a:rPr lang="en-US" sz="2000" kern="0" dirty="0" err="1">
                <a:latin typeface="+mn-lt"/>
              </a:rPr>
              <a:t>X,c</a:t>
            </a:r>
            <a:r>
              <a:rPr lang="en-US" sz="2000" kern="0" dirty="0">
                <a:latin typeface="+mn-lt"/>
              </a:rPr>
              <a:t>'</a:t>
            </a:r>
            <a:r>
              <a:rPr lang="en-US" sz="2000" kern="0" dirty="0">
                <a:latin typeface="+mn-lt"/>
                <a:sym typeface="Symbol" pitchFamily="18" charset="2"/>
              </a:rPr>
              <a:t></a:t>
            </a:r>
            <a:r>
              <a:rPr lang="en-US" sz="2000" kern="0" dirty="0">
                <a:latin typeface="+mn-lt"/>
              </a:rPr>
              <a:t> was arc consistent before, it will still be arc consistent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120000"/>
              <a:buFont typeface="Lucida Grande"/>
              <a:buChar char="-"/>
              <a:defRPr/>
            </a:pPr>
            <a:r>
              <a:rPr lang="en-US" sz="2000" kern="0" dirty="0">
                <a:latin typeface="+mn-lt"/>
              </a:rPr>
              <a:t>Nothing changes for arcs of constraints not involving X</a:t>
            </a: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9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Title 1"/>
          <p:cNvSpPr>
            <a:spLocks noGrp="1"/>
          </p:cNvSpPr>
          <p:nvPr>
            <p:ph type="title"/>
          </p:nvPr>
        </p:nvSpPr>
        <p:spPr>
          <a:xfrm>
            <a:off x="2857500" y="500063"/>
            <a:ext cx="5767388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Pruning Cycles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EB334ED-E241-4B7C-85AE-DCD0B499FD4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143375" y="3786188"/>
            <a:ext cx="5000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Repeated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Arc consistency algorithm (for binary constraints)</a:t>
            </a:r>
            <a:endParaRPr sz="2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1B5976-2E99-4C0F-8EB9-97592332C940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60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571500" y="855663"/>
            <a:ext cx="8183563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Unicode MS" pitchFamily="34" charset="-128"/>
              </a:rPr>
              <a:t>   </a:t>
            </a:r>
            <a:r>
              <a:rPr lang="en-US" sz="1600" b="1">
                <a:latin typeface="Arial Unicode MS" pitchFamily="34" charset="-128"/>
              </a:rPr>
              <a:t>Procedure</a:t>
            </a:r>
            <a:r>
              <a:rPr lang="en-US" sz="1600">
                <a:latin typeface="Arial Unicode MS" pitchFamily="34" charset="-128"/>
              </a:rPr>
              <a:t> GAC(V,dom,C) </a:t>
            </a:r>
            <a:br>
              <a:rPr lang="en-US" sz="1600">
                <a:latin typeface="Arial Unicode MS" pitchFamily="34" charset="-128"/>
              </a:rPr>
            </a:br>
            <a:r>
              <a:rPr lang="en-US" sz="1600">
                <a:latin typeface="Arial Unicode MS" pitchFamily="34" charset="-128"/>
              </a:rPr>
              <a:t>             </a:t>
            </a:r>
            <a:r>
              <a:rPr lang="en-US" sz="1600" b="1">
                <a:latin typeface="Arial Unicode MS" pitchFamily="34" charset="-128"/>
              </a:rPr>
              <a:t>Inputs</a:t>
            </a:r>
            <a:r>
              <a:rPr lang="en-US" sz="1600">
                <a:latin typeface="Arial Unicode MS" pitchFamily="34" charset="-128"/>
              </a:rPr>
              <a:t/>
            </a:r>
            <a:br>
              <a:rPr lang="en-US" sz="1600">
                <a:latin typeface="Arial Unicode MS" pitchFamily="34" charset="-128"/>
              </a:rPr>
            </a:br>
            <a:r>
              <a:rPr lang="en-US" sz="1600">
                <a:latin typeface="Arial Unicode MS" pitchFamily="34" charset="-128"/>
              </a:rPr>
              <a:t>                       V: a set of variables </a:t>
            </a:r>
            <a:br>
              <a:rPr lang="en-US" sz="1600">
                <a:latin typeface="Arial Unicode MS" pitchFamily="34" charset="-128"/>
              </a:rPr>
            </a:br>
            <a:r>
              <a:rPr lang="en-US" sz="1600">
                <a:latin typeface="Arial Unicode MS" pitchFamily="34" charset="-128"/>
              </a:rPr>
              <a:t>                       dom: a function such that dom(X) is the domain of variable X </a:t>
            </a:r>
            <a:br>
              <a:rPr lang="en-US" sz="1600">
                <a:latin typeface="Arial Unicode MS" pitchFamily="34" charset="-128"/>
              </a:rPr>
            </a:br>
            <a:r>
              <a:rPr lang="en-US" sz="1600">
                <a:latin typeface="Arial Unicode MS" pitchFamily="34" charset="-128"/>
              </a:rPr>
              <a:t>                       C: set of constraints to be satisfied </a:t>
            </a:r>
            <a:br>
              <a:rPr lang="en-US" sz="1600">
                <a:latin typeface="Arial Unicode MS" pitchFamily="34" charset="-128"/>
              </a:rPr>
            </a:br>
            <a:r>
              <a:rPr lang="en-US" sz="1600">
                <a:latin typeface="Arial Unicode MS" pitchFamily="34" charset="-128"/>
              </a:rPr>
              <a:t>             </a:t>
            </a:r>
            <a:r>
              <a:rPr lang="en-US" sz="1600" b="1">
                <a:latin typeface="Arial Unicode MS" pitchFamily="34" charset="-128"/>
              </a:rPr>
              <a:t>Output</a:t>
            </a:r>
            <a:r>
              <a:rPr lang="en-US" sz="1600">
                <a:latin typeface="Arial Unicode MS" pitchFamily="34" charset="-128"/>
              </a:rPr>
              <a:t/>
            </a:r>
            <a:br>
              <a:rPr lang="en-US" sz="1600">
                <a:latin typeface="Arial Unicode MS" pitchFamily="34" charset="-128"/>
              </a:rPr>
            </a:br>
            <a:r>
              <a:rPr lang="en-US" sz="1600">
                <a:latin typeface="Arial Unicode MS" pitchFamily="34" charset="-128"/>
              </a:rPr>
              <a:t>                       arc-consistent domains for each variable </a:t>
            </a:r>
            <a:br>
              <a:rPr lang="en-US" sz="1600">
                <a:latin typeface="Arial Unicode MS" pitchFamily="34" charset="-128"/>
              </a:rPr>
            </a:br>
            <a:r>
              <a:rPr lang="en-US" sz="1600">
                <a:latin typeface="Arial Unicode MS" pitchFamily="34" charset="-128"/>
              </a:rPr>
              <a:t>             </a:t>
            </a:r>
            <a:r>
              <a:rPr lang="en-US" sz="1600" b="1">
                <a:latin typeface="Arial Unicode MS" pitchFamily="34" charset="-128"/>
              </a:rPr>
              <a:t>Local</a:t>
            </a:r>
            <a:r>
              <a:rPr lang="en-US" sz="1600">
                <a:latin typeface="Arial Unicode MS" pitchFamily="34" charset="-128"/>
              </a:rPr>
              <a:t/>
            </a:r>
            <a:br>
              <a:rPr lang="en-US" sz="1600">
                <a:latin typeface="Arial Unicode MS" pitchFamily="34" charset="-128"/>
              </a:rPr>
            </a:br>
            <a:r>
              <a:rPr lang="en-US" sz="1600">
                <a:latin typeface="Arial Unicode MS" pitchFamily="34" charset="-128"/>
              </a:rPr>
              <a:t>                       </a:t>
            </a:r>
            <a:r>
              <a:rPr lang="en-US" sz="1600" b="1">
                <a:latin typeface="Arial Unicode MS" pitchFamily="34" charset="-128"/>
              </a:rPr>
              <a:t>D</a:t>
            </a:r>
            <a:r>
              <a:rPr lang="en-US" sz="1600" baseline="-25000">
                <a:latin typeface="Arial Unicode MS" pitchFamily="34" charset="-128"/>
              </a:rPr>
              <a:t>X</a:t>
            </a:r>
            <a:r>
              <a:rPr lang="en-US" sz="1600">
                <a:latin typeface="Arial Unicode MS" pitchFamily="34" charset="-128"/>
              </a:rPr>
              <a:t> is a set of values for each variable X </a:t>
            </a:r>
            <a:br>
              <a:rPr lang="en-US" sz="1600">
                <a:latin typeface="Arial Unicode MS" pitchFamily="34" charset="-128"/>
              </a:rPr>
            </a:br>
            <a:r>
              <a:rPr lang="en-US" sz="1600">
                <a:latin typeface="Arial Unicode MS" pitchFamily="34" charset="-128"/>
              </a:rPr>
              <a:t>                       TDA is a set of arcs</a:t>
            </a:r>
          </a:p>
          <a:p>
            <a:endParaRPr lang="en-US" sz="600">
              <a:latin typeface="Arial Unicode MS" pitchFamily="34" charset="-128"/>
            </a:endParaRPr>
          </a:p>
          <a:p>
            <a:r>
              <a:rPr lang="en-US" sz="1600">
                <a:latin typeface="Arial Unicode MS" pitchFamily="34" charset="-128"/>
              </a:rPr>
              <a:t>1:           </a:t>
            </a:r>
            <a:r>
              <a:rPr lang="en-US" sz="1600" b="1">
                <a:latin typeface="Arial Unicode MS" pitchFamily="34" charset="-128"/>
              </a:rPr>
              <a:t>for each</a:t>
            </a:r>
            <a:r>
              <a:rPr lang="en-US" sz="1600">
                <a:latin typeface="Arial Unicode MS" pitchFamily="34" charset="-128"/>
              </a:rPr>
              <a:t> variable X </a:t>
            </a:r>
            <a:r>
              <a:rPr lang="en-US" sz="1600" b="1">
                <a:latin typeface="Arial Unicode MS" pitchFamily="34" charset="-128"/>
              </a:rPr>
              <a:t>do</a:t>
            </a:r>
          </a:p>
          <a:p>
            <a:r>
              <a:rPr lang="en-US" sz="1600">
                <a:latin typeface="Arial Unicode MS" pitchFamily="34" charset="-128"/>
              </a:rPr>
              <a:t>2:                     </a:t>
            </a:r>
            <a:r>
              <a:rPr lang="en-US" sz="1600" b="1">
                <a:latin typeface="Arial Unicode MS" pitchFamily="34" charset="-128"/>
              </a:rPr>
              <a:t>D</a:t>
            </a:r>
            <a:r>
              <a:rPr lang="en-US" sz="1600" baseline="-25000">
                <a:latin typeface="Arial Unicode MS" pitchFamily="34" charset="-128"/>
              </a:rPr>
              <a:t>X</a:t>
            </a:r>
            <a:r>
              <a:rPr lang="en-US" sz="1600">
                <a:latin typeface="Arial Unicode MS" pitchFamily="34" charset="-128"/>
              </a:rPr>
              <a:t> ←dom(X) </a:t>
            </a:r>
            <a:br>
              <a:rPr lang="en-US" sz="1600">
                <a:latin typeface="Arial Unicode MS" pitchFamily="34" charset="-128"/>
              </a:rPr>
            </a:br>
            <a:r>
              <a:rPr lang="en-US" sz="1600">
                <a:latin typeface="Arial Unicode MS" pitchFamily="34" charset="-128"/>
              </a:rPr>
              <a:t>3:                     TDA ←{〈X,c〉| c ∈ C  and X ∈ scope(c)} </a:t>
            </a:r>
            <a:br>
              <a:rPr lang="en-US" sz="1600">
                <a:latin typeface="Arial Unicode MS" pitchFamily="34" charset="-128"/>
              </a:rPr>
            </a:br>
            <a:r>
              <a:rPr lang="en-US" sz="1600">
                <a:latin typeface="Arial Unicode MS" pitchFamily="34" charset="-128"/>
              </a:rPr>
              <a:t>         </a:t>
            </a:r>
          </a:p>
          <a:p>
            <a:r>
              <a:rPr lang="en-US" sz="1600">
                <a:latin typeface="Arial Unicode MS" pitchFamily="34" charset="-128"/>
              </a:rPr>
              <a:t>4:           </a:t>
            </a:r>
            <a:r>
              <a:rPr lang="en-US" sz="1600" b="1">
                <a:latin typeface="Arial Unicode MS" pitchFamily="34" charset="-128"/>
              </a:rPr>
              <a:t>while</a:t>
            </a:r>
            <a:r>
              <a:rPr lang="en-US" sz="1600">
                <a:latin typeface="Arial Unicode MS" pitchFamily="34" charset="-128"/>
              </a:rPr>
              <a:t> (TDA </a:t>
            </a:r>
            <a:r>
              <a:rPr lang="en-US" sz="1600">
                <a:sym typeface="Symbol" pitchFamily="18" charset="2"/>
              </a:rPr>
              <a:t> </a:t>
            </a:r>
            <a:r>
              <a:rPr lang="en-US" sz="1600">
                <a:latin typeface="Arial Unicode MS" pitchFamily="34" charset="-128"/>
              </a:rPr>
              <a:t>{}) </a:t>
            </a:r>
            <a:br>
              <a:rPr lang="en-US" sz="1600">
                <a:latin typeface="Arial Unicode MS" pitchFamily="34" charset="-128"/>
              </a:rPr>
            </a:br>
            <a:r>
              <a:rPr lang="en-US" sz="1600">
                <a:latin typeface="Arial Unicode MS" pitchFamily="34" charset="-128"/>
              </a:rPr>
              <a:t>5:                     </a:t>
            </a:r>
            <a:r>
              <a:rPr lang="en-US" sz="1600" b="1">
                <a:latin typeface="Arial Unicode MS" pitchFamily="34" charset="-128"/>
              </a:rPr>
              <a:t>select</a:t>
            </a:r>
            <a:r>
              <a:rPr lang="en-US" sz="1600">
                <a:latin typeface="Arial Unicode MS" pitchFamily="34" charset="-128"/>
              </a:rPr>
              <a:t> 〈X,c〉 ∈TDA</a:t>
            </a:r>
            <a:br>
              <a:rPr lang="en-US" sz="1600">
                <a:latin typeface="Arial Unicode MS" pitchFamily="34" charset="-128"/>
              </a:rPr>
            </a:br>
            <a:r>
              <a:rPr lang="en-US" sz="1600">
                <a:latin typeface="Arial Unicode MS" pitchFamily="34" charset="-128"/>
              </a:rPr>
              <a:t>6:                     TDA ←TDA  \ {〈X,c〉}</a:t>
            </a:r>
          </a:p>
          <a:p>
            <a:r>
              <a:rPr lang="en-US" sz="1600">
                <a:latin typeface="Arial Unicode MS" pitchFamily="34" charset="-128"/>
              </a:rPr>
              <a:t>7:                     ND</a:t>
            </a:r>
            <a:r>
              <a:rPr lang="en-US" sz="1600" baseline="-25000">
                <a:latin typeface="Arial Unicode MS" pitchFamily="34" charset="-128"/>
              </a:rPr>
              <a:t>X</a:t>
            </a:r>
            <a:r>
              <a:rPr lang="en-US" sz="1600">
                <a:latin typeface="Arial Unicode MS" pitchFamily="34" charset="-128"/>
              </a:rPr>
              <a:t> ←{x| x ∈ </a:t>
            </a:r>
            <a:r>
              <a:rPr lang="en-US" sz="1600" b="1">
                <a:latin typeface="Arial Unicode MS" pitchFamily="34" charset="-128"/>
              </a:rPr>
              <a:t>D</a:t>
            </a:r>
            <a:r>
              <a:rPr lang="en-US" sz="1600" baseline="-25000">
                <a:latin typeface="Arial Unicode MS" pitchFamily="34" charset="-128"/>
              </a:rPr>
              <a:t>X</a:t>
            </a:r>
            <a:r>
              <a:rPr lang="en-US" sz="1600">
                <a:latin typeface="Arial Unicode MS" pitchFamily="34" charset="-128"/>
              </a:rPr>
              <a:t> and </a:t>
            </a:r>
            <a:r>
              <a:rPr lang="en-US" sz="1600">
                <a:latin typeface="Arial Unicode MS" pitchFamily="34" charset="-128"/>
                <a:sym typeface="Symbol" pitchFamily="18" charset="2"/>
              </a:rPr>
              <a:t></a:t>
            </a:r>
            <a:r>
              <a:rPr lang="en-US" sz="1600">
                <a:latin typeface="Arial Unicode MS" pitchFamily="34" charset="-128"/>
              </a:rPr>
              <a:t> y ∈ </a:t>
            </a:r>
            <a:r>
              <a:rPr lang="en-US" sz="1600" b="1">
                <a:latin typeface="Arial Unicode MS" pitchFamily="34" charset="-128"/>
              </a:rPr>
              <a:t>D</a:t>
            </a:r>
            <a:r>
              <a:rPr lang="en-US" sz="1600" baseline="-25000">
                <a:latin typeface="Arial Unicode MS" pitchFamily="34" charset="-128"/>
              </a:rPr>
              <a:t>Y</a:t>
            </a:r>
            <a:r>
              <a:rPr lang="en-US" sz="1600">
                <a:latin typeface="Arial Unicode MS" pitchFamily="34" charset="-128"/>
              </a:rPr>
              <a:t> s.t. (x, y</a:t>
            </a:r>
            <a:r>
              <a:rPr lang="en-US" sz="1600"/>
              <a:t>) </a:t>
            </a:r>
            <a:r>
              <a:rPr lang="en-US" sz="1600">
                <a:latin typeface="Arial Unicode MS" pitchFamily="34" charset="-128"/>
              </a:rPr>
              <a:t>satisfies c}</a:t>
            </a:r>
          </a:p>
          <a:p>
            <a:r>
              <a:rPr lang="en-US" sz="1600">
                <a:latin typeface="Arial Unicode MS" pitchFamily="34" charset="-128"/>
              </a:rPr>
              <a:t>8:                     </a:t>
            </a:r>
            <a:r>
              <a:rPr lang="en-US" sz="1600" b="1">
                <a:latin typeface="Arial Unicode MS" pitchFamily="34" charset="-128"/>
              </a:rPr>
              <a:t>if</a:t>
            </a:r>
            <a:r>
              <a:rPr lang="en-US" sz="1600">
                <a:latin typeface="Arial Unicode MS" pitchFamily="34" charset="-128"/>
              </a:rPr>
              <a:t> (ND</a:t>
            </a:r>
            <a:r>
              <a:rPr lang="en-US" sz="1600" baseline="-25000">
                <a:latin typeface="Arial Unicode MS" pitchFamily="34" charset="-128"/>
              </a:rPr>
              <a:t>X</a:t>
            </a:r>
            <a:r>
              <a:rPr lang="en-US" sz="1600">
                <a:latin typeface="Arial Unicode MS" pitchFamily="34" charset="-128"/>
              </a:rPr>
              <a:t> </a:t>
            </a:r>
            <a:r>
              <a:rPr lang="en-US" sz="1600">
                <a:sym typeface="Symbol" pitchFamily="18" charset="2"/>
              </a:rPr>
              <a:t></a:t>
            </a:r>
            <a:r>
              <a:rPr lang="en-US" sz="1600">
                <a:latin typeface="Arial Unicode MS" pitchFamily="34" charset="-128"/>
              </a:rPr>
              <a:t> </a:t>
            </a:r>
            <a:r>
              <a:rPr lang="en-US" sz="1600" b="1">
                <a:latin typeface="Arial Unicode MS" pitchFamily="34" charset="-128"/>
              </a:rPr>
              <a:t>D</a:t>
            </a:r>
            <a:r>
              <a:rPr lang="en-US" sz="1600" baseline="-25000">
                <a:latin typeface="Arial Unicode MS" pitchFamily="34" charset="-128"/>
              </a:rPr>
              <a:t>X</a:t>
            </a:r>
            <a:r>
              <a:rPr lang="en-US" sz="1600">
                <a:latin typeface="Arial Unicode MS" pitchFamily="34" charset="-128"/>
              </a:rPr>
              <a:t>) </a:t>
            </a:r>
            <a:r>
              <a:rPr lang="en-US" sz="1600" b="1">
                <a:latin typeface="Arial Unicode MS" pitchFamily="34" charset="-128"/>
              </a:rPr>
              <a:t>then</a:t>
            </a:r>
            <a:r>
              <a:rPr lang="en-US" sz="1600">
                <a:latin typeface="Arial Unicode MS" pitchFamily="34" charset="-128"/>
              </a:rPr>
              <a:t> </a:t>
            </a:r>
            <a:br>
              <a:rPr lang="en-US" sz="1600">
                <a:latin typeface="Arial Unicode MS" pitchFamily="34" charset="-128"/>
              </a:rPr>
            </a:br>
            <a:r>
              <a:rPr lang="en-US" sz="1600">
                <a:latin typeface="Arial Unicode MS" pitchFamily="34" charset="-128"/>
              </a:rPr>
              <a:t>9:                               TDA ←TDA  ∪ { 〈Z,c'〉 | X ∈ scope(c'), c' </a:t>
            </a:r>
            <a:r>
              <a:rPr lang="en-US" sz="1600">
                <a:sym typeface="Symbol" pitchFamily="18" charset="2"/>
              </a:rPr>
              <a:t> </a:t>
            </a:r>
            <a:r>
              <a:rPr lang="en-US" sz="1600">
                <a:latin typeface="Arial Unicode MS" pitchFamily="34" charset="-128"/>
              </a:rPr>
              <a:t>c, Z ∈ scope(c') \ {X} } </a:t>
            </a:r>
            <a:br>
              <a:rPr lang="en-US" sz="1600">
                <a:latin typeface="Arial Unicode MS" pitchFamily="34" charset="-128"/>
              </a:rPr>
            </a:br>
            <a:r>
              <a:rPr lang="en-US" sz="1600">
                <a:latin typeface="Arial Unicode MS" pitchFamily="34" charset="-128"/>
              </a:rPr>
              <a:t>10:                             </a:t>
            </a:r>
            <a:r>
              <a:rPr lang="en-US" sz="1600" b="1">
                <a:latin typeface="Arial Unicode MS" pitchFamily="34" charset="-128"/>
              </a:rPr>
              <a:t>D</a:t>
            </a:r>
            <a:r>
              <a:rPr lang="en-US" sz="1600" baseline="-25000">
                <a:latin typeface="Arial Unicode MS" pitchFamily="34" charset="-128"/>
              </a:rPr>
              <a:t>X</a:t>
            </a:r>
            <a:r>
              <a:rPr lang="en-US" sz="1600">
                <a:latin typeface="Arial Unicode MS" pitchFamily="34" charset="-128"/>
              </a:rPr>
              <a:t> ←ND</a:t>
            </a:r>
            <a:r>
              <a:rPr lang="en-US" sz="1600" baseline="-25000">
                <a:latin typeface="Arial Unicode MS" pitchFamily="34" charset="-128"/>
              </a:rPr>
              <a:t>X</a:t>
            </a:r>
            <a:r>
              <a:rPr lang="en-US" sz="1600">
                <a:latin typeface="Arial Unicode MS" pitchFamily="34" charset="-128"/>
              </a:rPr>
              <a:t> </a:t>
            </a:r>
            <a:br>
              <a:rPr lang="en-US" sz="1600">
                <a:latin typeface="Arial Unicode MS" pitchFamily="34" charset="-128"/>
              </a:rPr>
            </a:br>
            <a:r>
              <a:rPr lang="en-US" sz="1600">
                <a:latin typeface="Arial Unicode MS" pitchFamily="34" charset="-128"/>
              </a:rPr>
              <a:t>  </a:t>
            </a:r>
            <a:r>
              <a:rPr lang="en-US" sz="1600">
                <a:solidFill>
                  <a:srgbClr val="3132CE"/>
                </a:solidFill>
                <a:latin typeface="Arial Unicode MS" pitchFamily="34" charset="-128"/>
              </a:rPr>
              <a:t>                   </a:t>
            </a:r>
            <a:endParaRPr lang="en-US" sz="1600">
              <a:latin typeface="Arial Unicode MS" pitchFamily="34" charset="-128"/>
            </a:endParaRPr>
          </a:p>
          <a:p>
            <a:r>
              <a:rPr lang="en-US" sz="1600">
                <a:latin typeface="Arial Unicode MS" pitchFamily="34" charset="-128"/>
              </a:rPr>
              <a:t>11:           </a:t>
            </a:r>
            <a:r>
              <a:rPr lang="en-US" sz="1600" b="1">
                <a:latin typeface="Arial Unicode MS" pitchFamily="34" charset="-128"/>
              </a:rPr>
              <a:t>return</a:t>
            </a:r>
            <a:r>
              <a:rPr lang="en-US" sz="1600">
                <a:latin typeface="Arial Unicode MS" pitchFamily="34" charset="-128"/>
              </a:rPr>
              <a:t> {</a:t>
            </a:r>
            <a:r>
              <a:rPr lang="en-US" sz="1600" b="1">
                <a:latin typeface="Arial Unicode MS" pitchFamily="34" charset="-128"/>
              </a:rPr>
              <a:t>D</a:t>
            </a:r>
            <a:r>
              <a:rPr lang="en-US" sz="1600" baseline="-25000">
                <a:latin typeface="Arial Unicode MS" pitchFamily="34" charset="-128"/>
              </a:rPr>
              <a:t>X</a:t>
            </a:r>
            <a:r>
              <a:rPr lang="en-US" sz="1600">
                <a:latin typeface="Arial Unicode MS" pitchFamily="34" charset="-128"/>
              </a:rPr>
              <a:t>| X  is a variable} </a:t>
            </a:r>
            <a:endParaRPr lang="en-US" sz="1600">
              <a:solidFill>
                <a:srgbClr val="3132CE"/>
              </a:solidFill>
              <a:latin typeface="Arial Unicode MS" pitchFamily="34" charset="-128"/>
            </a:endParaRP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5867400" y="1919288"/>
            <a:ext cx="2305050" cy="1077912"/>
          </a:xfrm>
          <a:prstGeom prst="wedgeRectCallout">
            <a:avLst>
              <a:gd name="adj1" fmla="val -92122"/>
              <a:gd name="adj2" fmla="val 13129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3132CE"/>
                </a:solidFill>
                <a:latin typeface="+mn-lt"/>
                <a:ea typeface="Arial" charset="0"/>
                <a:cs typeface="Arial" charset="0"/>
              </a:rPr>
              <a:t>Scope of constraint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rPr>
              <a:t>c</a:t>
            </a:r>
            <a:r>
              <a:rPr lang="en-US" sz="1600" dirty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1600" dirty="0">
                <a:latin typeface="+mn-lt"/>
                <a:ea typeface="Arial" charset="0"/>
                <a:cs typeface="Arial" charset="0"/>
              </a:rPr>
              <a:t>is the set of variables involved in that constraint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4067175" y="4221163"/>
            <a:ext cx="2520950" cy="830262"/>
          </a:xfrm>
          <a:prstGeom prst="wedgeRectCallout">
            <a:avLst>
              <a:gd name="adj1" fmla="val -49997"/>
              <a:gd name="adj2" fmla="val 6011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ND</a:t>
            </a:r>
            <a:r>
              <a:rPr lang="en-US" sz="1600" baseline="-250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X</a:t>
            </a:r>
            <a:r>
              <a:rPr lang="en-US" sz="1600" dirty="0">
                <a:latin typeface="+mn-lt"/>
                <a:ea typeface="Arial" charset="0"/>
                <a:cs typeface="Arial" charset="0"/>
              </a:rPr>
              <a:t>: values x for X for which there a value for y supporting x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6875463" y="3660775"/>
            <a:ext cx="2233612" cy="1568450"/>
          </a:xfrm>
          <a:prstGeom prst="wedgeRectCallout">
            <a:avLst>
              <a:gd name="adj1" fmla="val -71209"/>
              <a:gd name="adj2" fmla="val 76105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Arial" charset="0"/>
                <a:cs typeface="Arial" charset="0"/>
              </a:rPr>
              <a:t>X’s domain changed:</a:t>
            </a:r>
            <a:br>
              <a:rPr lang="en-US" sz="1600" dirty="0">
                <a:latin typeface="+mn-lt"/>
                <a:ea typeface="Arial" charset="0"/>
                <a:cs typeface="Arial" charset="0"/>
              </a:rPr>
            </a:br>
            <a:r>
              <a:rPr lang="en-US" sz="1600" dirty="0">
                <a:latin typeface="+mn-lt"/>
                <a:ea typeface="Arial" charset="0"/>
                <a:cs typeface="Arial" charset="0"/>
                <a:sym typeface="Symbol"/>
              </a:rPr>
              <a:t> </a:t>
            </a:r>
            <a:r>
              <a:rPr lang="en-US" sz="1600" dirty="0">
                <a:latin typeface="+mn-lt"/>
                <a:ea typeface="Arial" charset="0"/>
                <a:cs typeface="Arial" charset="0"/>
              </a:rPr>
              <a:t>arcs (</a:t>
            </a:r>
            <a:r>
              <a:rPr lang="en-US" sz="1600" dirty="0" err="1">
                <a:latin typeface="+mn-lt"/>
                <a:ea typeface="Arial" charset="0"/>
                <a:cs typeface="Arial" charset="0"/>
              </a:rPr>
              <a:t>Z,c</a:t>
            </a:r>
            <a:r>
              <a:rPr lang="en-US" sz="1600" dirty="0">
                <a:latin typeface="+mn-lt"/>
                <a:ea typeface="Arial" charset="0"/>
                <a:cs typeface="Arial" charset="0"/>
              </a:rPr>
              <a:t>’) for variables Z sharing a </a:t>
            </a:r>
          </a:p>
          <a:p>
            <a:pPr>
              <a:defRPr/>
            </a:pPr>
            <a:r>
              <a:rPr lang="en-US" sz="1600" dirty="0">
                <a:latin typeface="+mn-lt"/>
                <a:ea typeface="Arial" charset="0"/>
                <a:cs typeface="Arial" charset="0"/>
              </a:rPr>
              <a:t>constraint c’ with X could become inconsistent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107950" y="2349500"/>
            <a:ext cx="1260475" cy="1076325"/>
          </a:xfrm>
          <a:prstGeom prst="wedgeRectCallout">
            <a:avLst>
              <a:gd name="adj1" fmla="val 95091"/>
              <a:gd name="adj2" fmla="val 100365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TDA: </a:t>
            </a:r>
            <a:br>
              <a:rPr lang="en-US" sz="160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</a:br>
            <a:r>
              <a:rPr lang="en-US" sz="1600" dirty="0" err="1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ToDoArcs</a:t>
            </a:r>
            <a:r>
              <a:rPr lang="en-US" sz="160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,</a:t>
            </a:r>
            <a:br>
              <a:rPr lang="en-US" sz="160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</a:br>
            <a:r>
              <a:rPr lang="en-US" sz="160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blue arcs</a:t>
            </a:r>
            <a:endParaRPr lang="en-US" sz="1600" dirty="0">
              <a:solidFill>
                <a:srgbClr val="3333CC"/>
              </a:solidFill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in </a:t>
            </a:r>
            <a:r>
              <a:rPr lang="en-US" sz="1600" dirty="0" err="1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AIspace</a:t>
            </a:r>
            <a:endParaRPr lang="en-US" sz="1600" dirty="0">
              <a:solidFill>
                <a:srgbClr val="3333CC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150" y="1270000"/>
            <a:ext cx="745172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Clarification: state space </a:t>
            </a:r>
            <a:r>
              <a:rPr lang="en-US" sz="3200" smtClean="0">
                <a:solidFill>
                  <a:srgbClr val="FF0000"/>
                </a:solidFill>
              </a:rPr>
              <a:t>graph</a:t>
            </a:r>
            <a:r>
              <a:rPr lang="en-US" sz="3200" smtClean="0"/>
              <a:t> vs search </a:t>
            </a:r>
            <a:r>
              <a:rPr lang="en-US" sz="3200" smtClean="0">
                <a:solidFill>
                  <a:srgbClr val="FF0000"/>
                </a:solidFill>
              </a:rPr>
              <a:t>tree</a:t>
            </a:r>
            <a:endParaRPr sz="3200" smtClean="0">
              <a:solidFill>
                <a:srgbClr val="FF0000"/>
              </a:solidFill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E93538-E857-40CE-B92C-0D791F2C2550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61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3850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k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1331913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  <a:endParaRPr lang="en-CA" dirty="0"/>
          </a:p>
        </p:txBody>
      </p:sp>
      <p:sp>
        <p:nvSpPr>
          <p:cNvPr id="9" name="Oval 8"/>
          <p:cNvSpPr/>
          <p:nvPr/>
        </p:nvSpPr>
        <p:spPr>
          <a:xfrm>
            <a:off x="1079500" y="1989138"/>
            <a:ext cx="504825" cy="50323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  <a:endParaRPr lang="en-CA" dirty="0"/>
          </a:p>
        </p:txBody>
      </p:sp>
      <p:sp>
        <p:nvSpPr>
          <p:cNvPr id="10" name="Oval 9"/>
          <p:cNvSpPr/>
          <p:nvPr/>
        </p:nvSpPr>
        <p:spPr>
          <a:xfrm>
            <a:off x="1979613" y="19939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z</a:t>
            </a:r>
            <a:endParaRPr lang="en-CA" dirty="0"/>
          </a:p>
        </p:txBody>
      </p:sp>
      <p:cxnSp>
        <p:nvCxnSpPr>
          <p:cNvPr id="12" name="Straight Arrow Connector 11"/>
          <p:cNvCxnSpPr>
            <a:stCxn id="9" idx="6"/>
            <a:endCxn id="10" idx="2"/>
          </p:cNvCxnSpPr>
          <p:nvPr/>
        </p:nvCxnSpPr>
        <p:spPr>
          <a:xfrm>
            <a:off x="1584325" y="2239963"/>
            <a:ext cx="395288" cy="6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339975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</a:t>
            </a:r>
            <a:endParaRPr lang="en-CA" dirty="0"/>
          </a:p>
        </p:txBody>
      </p:sp>
      <p:cxnSp>
        <p:nvCxnSpPr>
          <p:cNvPr id="19" name="Straight Arrow Connector 18"/>
          <p:cNvCxnSpPr>
            <a:stCxn id="6" idx="6"/>
            <a:endCxn id="18" idx="2"/>
          </p:cNvCxnSpPr>
          <p:nvPr/>
        </p:nvCxnSpPr>
        <p:spPr>
          <a:xfrm flipV="1">
            <a:off x="1836738" y="2894013"/>
            <a:ext cx="50323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979613" y="116205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  <a:endParaRPr lang="en-CA" dirty="0"/>
          </a:p>
        </p:txBody>
      </p:sp>
      <p:cxnSp>
        <p:nvCxnSpPr>
          <p:cNvPr id="24" name="Straight Arrow Connector 23"/>
          <p:cNvCxnSpPr>
            <a:stCxn id="10" idx="0"/>
            <a:endCxn id="23" idx="4"/>
          </p:cNvCxnSpPr>
          <p:nvPr/>
        </p:nvCxnSpPr>
        <p:spPr>
          <a:xfrm flipV="1">
            <a:off x="2232025" y="1665288"/>
            <a:ext cx="0" cy="328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2" name="Oval 30"/>
          <p:cNvSpPr>
            <a:spLocks noChangeArrowheads="1"/>
          </p:cNvSpPr>
          <p:nvPr/>
        </p:nvSpPr>
        <p:spPr bwMode="auto">
          <a:xfrm>
            <a:off x="3995738" y="1412875"/>
            <a:ext cx="755650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9750" y="3644900"/>
            <a:ext cx="8496300" cy="262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544" name="Oval 32"/>
          <p:cNvSpPr>
            <a:spLocks noChangeArrowheads="1"/>
          </p:cNvSpPr>
          <p:nvPr/>
        </p:nvSpPr>
        <p:spPr bwMode="auto">
          <a:xfrm>
            <a:off x="6732588" y="1470025"/>
            <a:ext cx="755650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2545" name="Oval 34"/>
          <p:cNvSpPr>
            <a:spLocks noChangeArrowheads="1"/>
          </p:cNvSpPr>
          <p:nvPr/>
        </p:nvSpPr>
        <p:spPr bwMode="auto">
          <a:xfrm>
            <a:off x="4859338" y="1989138"/>
            <a:ext cx="1008062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</a:t>
            </a:r>
            <a:endParaRPr lang="en-US" sz="2000">
              <a:latin typeface="MS Reference Sans Serif" pitchFamily="34" charset="0"/>
            </a:endParaRPr>
          </a:p>
        </p:txBody>
      </p:sp>
      <p:cxnSp>
        <p:nvCxnSpPr>
          <p:cNvPr id="39" name="Straight Arrow Connector 38"/>
          <p:cNvCxnSpPr>
            <a:stCxn id="10" idx="1"/>
            <a:endCxn id="40" idx="5"/>
          </p:cNvCxnSpPr>
          <p:nvPr/>
        </p:nvCxnSpPr>
        <p:spPr>
          <a:xfrm flipH="1" flipV="1">
            <a:off x="1762125" y="1627188"/>
            <a:ext cx="290513" cy="4397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331913" y="1196975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</a:t>
            </a:r>
            <a:endParaRPr lang="en-CA" dirty="0"/>
          </a:p>
        </p:txBody>
      </p:sp>
      <p:sp>
        <p:nvSpPr>
          <p:cNvPr id="44" name="Oval 43"/>
          <p:cNvSpPr/>
          <p:nvPr/>
        </p:nvSpPr>
        <p:spPr>
          <a:xfrm>
            <a:off x="1763713" y="3357563"/>
            <a:ext cx="504825" cy="50323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</a:t>
            </a:r>
            <a:endParaRPr lang="en-CA" dirty="0"/>
          </a:p>
        </p:txBody>
      </p:sp>
      <p:cxnSp>
        <p:nvCxnSpPr>
          <p:cNvPr id="45" name="Straight Arrow Connector 44"/>
          <p:cNvCxnSpPr>
            <a:stCxn id="18" idx="3"/>
            <a:endCxn id="44" idx="7"/>
          </p:cNvCxnSpPr>
          <p:nvPr/>
        </p:nvCxnSpPr>
        <p:spPr>
          <a:xfrm flipH="1">
            <a:off x="2193925" y="3071813"/>
            <a:ext cx="219075" cy="3603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0" name="Oval 51"/>
          <p:cNvSpPr>
            <a:spLocks noChangeArrowheads="1"/>
          </p:cNvSpPr>
          <p:nvPr/>
        </p:nvSpPr>
        <p:spPr bwMode="auto">
          <a:xfrm>
            <a:off x="4572000" y="3557588"/>
            <a:ext cx="12239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kbza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2551" name="Oval 52"/>
          <p:cNvSpPr>
            <a:spLocks noChangeArrowheads="1"/>
          </p:cNvSpPr>
          <p:nvPr/>
        </p:nvSpPr>
        <p:spPr bwMode="auto">
          <a:xfrm>
            <a:off x="5292725" y="3557588"/>
            <a:ext cx="12239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kbzd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2552" name="Oval 53"/>
          <p:cNvSpPr>
            <a:spLocks noChangeArrowheads="1"/>
          </p:cNvSpPr>
          <p:nvPr/>
        </p:nvSpPr>
        <p:spPr bwMode="auto">
          <a:xfrm>
            <a:off x="5651500" y="1973263"/>
            <a:ext cx="10080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kch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2553" name="Oval 58"/>
          <p:cNvSpPr>
            <a:spLocks noChangeArrowheads="1"/>
          </p:cNvSpPr>
          <p:nvPr/>
        </p:nvSpPr>
        <p:spPr bwMode="auto">
          <a:xfrm>
            <a:off x="5435600" y="965200"/>
            <a:ext cx="757238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2554" name="Oval 59"/>
          <p:cNvSpPr>
            <a:spLocks noChangeArrowheads="1"/>
          </p:cNvSpPr>
          <p:nvPr/>
        </p:nvSpPr>
        <p:spPr bwMode="auto">
          <a:xfrm>
            <a:off x="-541338" y="3644900"/>
            <a:ext cx="8740776" cy="28559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MS Reference Sans Serif" pitchFamily="34" charset="0"/>
              </a:rPr>
              <a:t>State space </a:t>
            </a:r>
            <a:br>
              <a:rPr lang="en-US">
                <a:latin typeface="MS Reference Sans Serif" pitchFamily="34" charset="0"/>
              </a:rPr>
            </a:br>
            <a:r>
              <a:rPr lang="en-US">
                <a:latin typeface="MS Reference Sans Serif" pitchFamily="34" charset="0"/>
              </a:rPr>
              <a:t>     graph.</a:t>
            </a:r>
            <a:br>
              <a:rPr lang="en-US">
                <a:latin typeface="MS Reference Sans Serif" pitchFamily="34" charset="0"/>
              </a:rPr>
            </a:br>
            <a:endParaRPr lang="en-US" sz="1400">
              <a:latin typeface="MS Reference Sans Serif" pitchFamily="34" charset="0"/>
            </a:endParaRPr>
          </a:p>
          <a:p>
            <a:r>
              <a:rPr lang="en-US" sz="1800">
                <a:latin typeface="MS Reference Sans Serif" pitchFamily="34" charset="0"/>
              </a:rPr>
              <a:t/>
            </a:r>
            <a:br>
              <a:rPr lang="en-US" sz="1800">
                <a:latin typeface="MS Reference Sans Serif" pitchFamily="34" charset="0"/>
              </a:rPr>
            </a:br>
            <a:r>
              <a:rPr lang="en-US" sz="1800">
                <a:latin typeface="MS Reference Sans Serif" pitchFamily="34" charset="0"/>
              </a:rPr>
              <a:t/>
            </a:r>
            <a:br>
              <a:rPr lang="en-US" sz="1800">
                <a:latin typeface="MS Reference Sans Serif" pitchFamily="34" charset="0"/>
              </a:rPr>
            </a:br>
            <a:r>
              <a:rPr lang="en-US" sz="2000">
                <a:solidFill>
                  <a:srgbClr val="FF0000"/>
                </a:solidFill>
                <a:latin typeface="MS Reference Sans Serif" pitchFamily="34" charset="0"/>
              </a:rPr>
              <a:t>If there are no cycles, the two look the same</a:t>
            </a:r>
            <a:endParaRPr lang="en-US" sz="3600">
              <a:solidFill>
                <a:srgbClr val="FF0000"/>
              </a:solidFill>
              <a:latin typeface="MS Reference Sans Serif" pitchFamily="34" charset="0"/>
            </a:endParaRPr>
          </a:p>
        </p:txBody>
      </p:sp>
      <p:sp>
        <p:nvSpPr>
          <p:cNvPr id="22555" name="Oval 60"/>
          <p:cNvSpPr>
            <a:spLocks noChangeArrowheads="1"/>
          </p:cNvSpPr>
          <p:nvPr/>
        </p:nvSpPr>
        <p:spPr bwMode="auto">
          <a:xfrm>
            <a:off x="2843213" y="3705225"/>
            <a:ext cx="7489825" cy="25320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MS Reference Sans Serif" pitchFamily="34" charset="0"/>
              </a:rPr>
              <a:t>Search tree.</a:t>
            </a:r>
          </a:p>
          <a:p>
            <a:r>
              <a:rPr lang="en-US" sz="2400">
                <a:solidFill>
                  <a:srgbClr val="FF0000"/>
                </a:solidFill>
                <a:latin typeface="MS Reference Sans Serif" pitchFamily="34" charset="0"/>
              </a:rPr>
              <a:t>Nodes in this tree </a:t>
            </a:r>
            <a:r>
              <a:rPr lang="en-US" sz="2400">
                <a:latin typeface="MS Reference Sans Serif" pitchFamily="34" charset="0"/>
              </a:rPr>
              <a:t>correspond to </a:t>
            </a:r>
            <a:r>
              <a:rPr lang="en-US" sz="2400">
                <a:solidFill>
                  <a:srgbClr val="FF0000"/>
                </a:solidFill>
                <a:latin typeface="MS Reference Sans Serif" pitchFamily="34" charset="0"/>
              </a:rPr>
              <a:t>paths in the state space graph</a:t>
            </a:r>
          </a:p>
          <a:p>
            <a:r>
              <a:rPr lang="en-US" sz="1100">
                <a:latin typeface="MS Reference Sans Serif" pitchFamily="34" charset="0"/>
              </a:rPr>
              <a:t/>
            </a:r>
            <a:br>
              <a:rPr lang="en-US" sz="1100">
                <a:latin typeface="MS Reference Sans Serif" pitchFamily="34" charset="0"/>
              </a:rPr>
            </a:br>
            <a:endParaRPr lang="en-US" sz="2400">
              <a:solidFill>
                <a:srgbClr val="3132CD"/>
              </a:solidFill>
              <a:latin typeface="MS Reference Sans Serif" pitchFamily="34" charset="0"/>
            </a:endParaRPr>
          </a:p>
        </p:txBody>
      </p:sp>
      <p:cxnSp>
        <p:nvCxnSpPr>
          <p:cNvPr id="37" name="Straight Arrow Connector 36"/>
          <p:cNvCxnSpPr>
            <a:stCxn id="5" idx="6"/>
            <a:endCxn id="6" idx="2"/>
          </p:cNvCxnSpPr>
          <p:nvPr/>
        </p:nvCxnSpPr>
        <p:spPr>
          <a:xfrm>
            <a:off x="828675" y="2894013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7"/>
            <a:endCxn id="9" idx="3"/>
          </p:cNvCxnSpPr>
          <p:nvPr/>
        </p:nvCxnSpPr>
        <p:spPr>
          <a:xfrm flipV="1">
            <a:off x="754063" y="2419350"/>
            <a:ext cx="400050" cy="2952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132138" y="2133600"/>
            <a:ext cx="1323975" cy="187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3319463" y="2286000"/>
            <a:ext cx="1431925" cy="187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1" name="Rectangle 50"/>
          <p:cNvSpPr/>
          <p:nvPr/>
        </p:nvSpPr>
        <p:spPr>
          <a:xfrm>
            <a:off x="6892925" y="2133600"/>
            <a:ext cx="1323975" cy="187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561" name="Oval 54"/>
          <p:cNvSpPr>
            <a:spLocks noChangeArrowheads="1"/>
          </p:cNvSpPr>
          <p:nvPr/>
        </p:nvSpPr>
        <p:spPr bwMode="auto">
          <a:xfrm>
            <a:off x="6227763" y="2765425"/>
            <a:ext cx="1008062" cy="9096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kchfy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87925" y="2481263"/>
            <a:ext cx="160338" cy="227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4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11863" y="2481263"/>
            <a:ext cx="160337" cy="227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5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32363" y="3284538"/>
            <a:ext cx="2508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6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80063" y="3284538"/>
            <a:ext cx="23177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7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27788" y="3284538"/>
            <a:ext cx="231775" cy="27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8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150" y="1270000"/>
            <a:ext cx="745172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Clarification: state space </a:t>
            </a:r>
            <a:r>
              <a:rPr lang="en-US" sz="3200" smtClean="0">
                <a:solidFill>
                  <a:srgbClr val="FF0000"/>
                </a:solidFill>
              </a:rPr>
              <a:t>graph</a:t>
            </a:r>
            <a:r>
              <a:rPr lang="en-US" sz="3200" smtClean="0"/>
              <a:t> vs search </a:t>
            </a:r>
            <a:r>
              <a:rPr lang="en-US" sz="3200" smtClean="0">
                <a:solidFill>
                  <a:srgbClr val="FF0000"/>
                </a:solidFill>
              </a:rPr>
              <a:t>tree</a:t>
            </a:r>
            <a:endParaRPr sz="3200" smtClean="0">
              <a:solidFill>
                <a:srgbClr val="FF0000"/>
              </a:solidFill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B46DCD-0E31-41CA-AB75-0165067F88ED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62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3850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k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1331913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  <a:endParaRPr lang="en-CA" dirty="0"/>
          </a:p>
        </p:txBody>
      </p:sp>
      <p:sp>
        <p:nvSpPr>
          <p:cNvPr id="9" name="Oval 8"/>
          <p:cNvSpPr/>
          <p:nvPr/>
        </p:nvSpPr>
        <p:spPr>
          <a:xfrm>
            <a:off x="1079500" y="1989138"/>
            <a:ext cx="504825" cy="50323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  <a:endParaRPr lang="en-CA" dirty="0"/>
          </a:p>
        </p:txBody>
      </p:sp>
      <p:sp>
        <p:nvSpPr>
          <p:cNvPr id="10" name="Oval 9"/>
          <p:cNvSpPr/>
          <p:nvPr/>
        </p:nvSpPr>
        <p:spPr>
          <a:xfrm>
            <a:off x="1979613" y="19939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z</a:t>
            </a:r>
            <a:endParaRPr lang="en-CA" dirty="0"/>
          </a:p>
        </p:txBody>
      </p:sp>
      <p:cxnSp>
        <p:nvCxnSpPr>
          <p:cNvPr id="12" name="Straight Arrow Connector 11"/>
          <p:cNvCxnSpPr>
            <a:stCxn id="9" idx="6"/>
            <a:endCxn id="10" idx="2"/>
          </p:cNvCxnSpPr>
          <p:nvPr/>
        </p:nvCxnSpPr>
        <p:spPr>
          <a:xfrm>
            <a:off x="1584325" y="2239963"/>
            <a:ext cx="395288" cy="6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339975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</a:t>
            </a:r>
            <a:endParaRPr lang="en-CA" dirty="0"/>
          </a:p>
        </p:txBody>
      </p:sp>
      <p:cxnSp>
        <p:nvCxnSpPr>
          <p:cNvPr id="19" name="Straight Arrow Connector 18"/>
          <p:cNvCxnSpPr>
            <a:stCxn id="6" idx="6"/>
            <a:endCxn id="18" idx="2"/>
          </p:cNvCxnSpPr>
          <p:nvPr/>
        </p:nvCxnSpPr>
        <p:spPr>
          <a:xfrm flipV="1">
            <a:off x="1836738" y="2894013"/>
            <a:ext cx="50323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979613" y="116205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  <a:endParaRPr lang="en-CA" dirty="0"/>
          </a:p>
        </p:txBody>
      </p:sp>
      <p:cxnSp>
        <p:nvCxnSpPr>
          <p:cNvPr id="24" name="Straight Arrow Connector 23"/>
          <p:cNvCxnSpPr>
            <a:stCxn id="10" idx="0"/>
            <a:endCxn id="23" idx="4"/>
          </p:cNvCxnSpPr>
          <p:nvPr/>
        </p:nvCxnSpPr>
        <p:spPr>
          <a:xfrm flipV="1">
            <a:off x="2232025" y="1665288"/>
            <a:ext cx="0" cy="328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Oval 30"/>
          <p:cNvSpPr>
            <a:spLocks noChangeArrowheads="1"/>
          </p:cNvSpPr>
          <p:nvPr/>
        </p:nvSpPr>
        <p:spPr bwMode="auto">
          <a:xfrm>
            <a:off x="3995738" y="1412875"/>
            <a:ext cx="755650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9750" y="3644900"/>
            <a:ext cx="8496300" cy="262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568" name="Oval 32"/>
          <p:cNvSpPr>
            <a:spLocks noChangeArrowheads="1"/>
          </p:cNvSpPr>
          <p:nvPr/>
        </p:nvSpPr>
        <p:spPr bwMode="auto">
          <a:xfrm>
            <a:off x="6732588" y="1470025"/>
            <a:ext cx="755650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3569" name="Oval 34"/>
          <p:cNvSpPr>
            <a:spLocks noChangeArrowheads="1"/>
          </p:cNvSpPr>
          <p:nvPr/>
        </p:nvSpPr>
        <p:spPr bwMode="auto">
          <a:xfrm>
            <a:off x="4859338" y="1989138"/>
            <a:ext cx="1008062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</a:t>
            </a:r>
            <a:endParaRPr lang="en-US" sz="2000">
              <a:latin typeface="MS Reference Sans Serif" pitchFamily="34" charset="0"/>
            </a:endParaRPr>
          </a:p>
        </p:txBody>
      </p:sp>
      <p:cxnSp>
        <p:nvCxnSpPr>
          <p:cNvPr id="39" name="Straight Arrow Connector 38"/>
          <p:cNvCxnSpPr>
            <a:stCxn id="10" idx="1"/>
            <a:endCxn id="40" idx="5"/>
          </p:cNvCxnSpPr>
          <p:nvPr/>
        </p:nvCxnSpPr>
        <p:spPr>
          <a:xfrm flipH="1" flipV="1">
            <a:off x="1762125" y="1627188"/>
            <a:ext cx="290513" cy="4397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331913" y="1196975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</a:t>
            </a:r>
            <a:endParaRPr lang="en-CA" dirty="0"/>
          </a:p>
        </p:txBody>
      </p:sp>
      <p:sp>
        <p:nvSpPr>
          <p:cNvPr id="44" name="Oval 43"/>
          <p:cNvSpPr/>
          <p:nvPr/>
        </p:nvSpPr>
        <p:spPr>
          <a:xfrm>
            <a:off x="1763713" y="3357563"/>
            <a:ext cx="504825" cy="50323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</a:t>
            </a:r>
            <a:endParaRPr lang="en-CA" dirty="0"/>
          </a:p>
        </p:txBody>
      </p:sp>
      <p:cxnSp>
        <p:nvCxnSpPr>
          <p:cNvPr id="45" name="Straight Arrow Connector 44"/>
          <p:cNvCxnSpPr>
            <a:stCxn id="18" idx="3"/>
            <a:endCxn id="44" idx="7"/>
          </p:cNvCxnSpPr>
          <p:nvPr/>
        </p:nvCxnSpPr>
        <p:spPr>
          <a:xfrm flipH="1">
            <a:off x="2193925" y="3071813"/>
            <a:ext cx="219075" cy="3603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4" name="Oval 51"/>
          <p:cNvSpPr>
            <a:spLocks noChangeArrowheads="1"/>
          </p:cNvSpPr>
          <p:nvPr/>
        </p:nvSpPr>
        <p:spPr bwMode="auto">
          <a:xfrm>
            <a:off x="4572000" y="3557588"/>
            <a:ext cx="12239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kbza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3575" name="Oval 52"/>
          <p:cNvSpPr>
            <a:spLocks noChangeArrowheads="1"/>
          </p:cNvSpPr>
          <p:nvPr/>
        </p:nvSpPr>
        <p:spPr bwMode="auto">
          <a:xfrm>
            <a:off x="5292725" y="3557588"/>
            <a:ext cx="12239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kbzd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3576" name="Oval 53"/>
          <p:cNvSpPr>
            <a:spLocks noChangeArrowheads="1"/>
          </p:cNvSpPr>
          <p:nvPr/>
        </p:nvSpPr>
        <p:spPr bwMode="auto">
          <a:xfrm>
            <a:off x="5651500" y="1973263"/>
            <a:ext cx="10080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kch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3577" name="Oval 58"/>
          <p:cNvSpPr>
            <a:spLocks noChangeArrowheads="1"/>
          </p:cNvSpPr>
          <p:nvPr/>
        </p:nvSpPr>
        <p:spPr bwMode="auto">
          <a:xfrm>
            <a:off x="5435600" y="965200"/>
            <a:ext cx="757238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3578" name="Oval 59"/>
          <p:cNvSpPr>
            <a:spLocks noChangeArrowheads="1"/>
          </p:cNvSpPr>
          <p:nvPr/>
        </p:nvSpPr>
        <p:spPr bwMode="auto">
          <a:xfrm>
            <a:off x="-541338" y="3644900"/>
            <a:ext cx="8740776" cy="32019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MS Reference Sans Serif" pitchFamily="34" charset="0"/>
              </a:rPr>
              <a:t>State space </a:t>
            </a:r>
            <a:br>
              <a:rPr lang="en-US">
                <a:latin typeface="MS Reference Sans Serif" pitchFamily="34" charset="0"/>
              </a:rPr>
            </a:br>
            <a:r>
              <a:rPr lang="en-US">
                <a:latin typeface="MS Reference Sans Serif" pitchFamily="34" charset="0"/>
              </a:rPr>
              <a:t>     graph.</a:t>
            </a:r>
            <a:br>
              <a:rPr lang="en-US">
                <a:latin typeface="MS Reference Sans Serif" pitchFamily="34" charset="0"/>
              </a:rPr>
            </a:br>
            <a:endParaRPr lang="en-US" sz="1400">
              <a:latin typeface="MS Reference Sans Serif" pitchFamily="34" charset="0"/>
            </a:endParaRPr>
          </a:p>
          <a:p>
            <a:r>
              <a:rPr lang="en-US" sz="1800">
                <a:latin typeface="MS Reference Sans Serif" pitchFamily="34" charset="0"/>
              </a:rPr>
              <a:t/>
            </a:r>
            <a:br>
              <a:rPr lang="en-US" sz="1800">
                <a:latin typeface="MS Reference Sans Serif" pitchFamily="34" charset="0"/>
              </a:rPr>
            </a:br>
            <a:r>
              <a:rPr lang="en-US" sz="1800">
                <a:latin typeface="MS Reference Sans Serif" pitchFamily="34" charset="0"/>
              </a:rPr>
              <a:t/>
            </a:r>
            <a:br>
              <a:rPr lang="en-US" sz="1800">
                <a:latin typeface="MS Reference Sans Serif" pitchFamily="34" charset="0"/>
              </a:rPr>
            </a:br>
            <a:endParaRPr lang="en-US" sz="3600">
              <a:solidFill>
                <a:srgbClr val="FF0000"/>
              </a:solidFill>
              <a:latin typeface="MS Reference Sans Serif" pitchFamily="34" charset="0"/>
            </a:endParaRPr>
          </a:p>
        </p:txBody>
      </p:sp>
      <p:sp>
        <p:nvSpPr>
          <p:cNvPr id="23579" name="Oval 60"/>
          <p:cNvSpPr>
            <a:spLocks noChangeArrowheads="1"/>
          </p:cNvSpPr>
          <p:nvPr/>
        </p:nvSpPr>
        <p:spPr bwMode="auto">
          <a:xfrm>
            <a:off x="2843213" y="3705225"/>
            <a:ext cx="7489825" cy="22082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600">
                <a:latin typeface="MS Reference Sans Serif" pitchFamily="34" charset="0"/>
              </a:rPr>
              <a:t/>
            </a:r>
            <a:br>
              <a:rPr lang="en-US" sz="600">
                <a:latin typeface="MS Reference Sans Serif" pitchFamily="34" charset="0"/>
              </a:rPr>
            </a:br>
            <a:r>
              <a:rPr lang="en-US" sz="600">
                <a:latin typeface="MS Reference Sans Serif" pitchFamily="34" charset="0"/>
              </a:rPr>
              <a:t>                        </a:t>
            </a:r>
            <a:r>
              <a:rPr lang="en-US">
                <a:latin typeface="MS Reference Sans Serif" pitchFamily="34" charset="0"/>
              </a:rPr>
              <a:t>Search tree.</a:t>
            </a:r>
          </a:p>
          <a:p>
            <a:endParaRPr lang="en-US" sz="2400">
              <a:solidFill>
                <a:srgbClr val="FF0000"/>
              </a:solidFill>
              <a:latin typeface="MS Reference Sans Serif" pitchFamily="34" charset="0"/>
            </a:endParaRPr>
          </a:p>
          <a:p>
            <a:r>
              <a:rPr lang="en-US" sz="1100">
                <a:latin typeface="MS Reference Sans Serif" pitchFamily="34" charset="0"/>
              </a:rPr>
              <a:t/>
            </a:r>
            <a:br>
              <a:rPr lang="en-US" sz="1100">
                <a:latin typeface="MS Reference Sans Serif" pitchFamily="34" charset="0"/>
              </a:rPr>
            </a:br>
            <a:endParaRPr lang="en-US" sz="2400">
              <a:solidFill>
                <a:srgbClr val="3132CD"/>
              </a:solidFill>
              <a:latin typeface="MS Reference Sans Serif" pitchFamily="34" charset="0"/>
            </a:endParaRPr>
          </a:p>
        </p:txBody>
      </p:sp>
      <p:cxnSp>
        <p:nvCxnSpPr>
          <p:cNvPr id="37" name="Straight Arrow Connector 36"/>
          <p:cNvCxnSpPr>
            <a:stCxn id="5" idx="6"/>
            <a:endCxn id="6" idx="2"/>
          </p:cNvCxnSpPr>
          <p:nvPr/>
        </p:nvCxnSpPr>
        <p:spPr>
          <a:xfrm>
            <a:off x="828675" y="2894013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7"/>
            <a:endCxn id="9" idx="3"/>
          </p:cNvCxnSpPr>
          <p:nvPr/>
        </p:nvCxnSpPr>
        <p:spPr>
          <a:xfrm flipV="1">
            <a:off x="754063" y="2419350"/>
            <a:ext cx="400050" cy="2952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132138" y="2133600"/>
            <a:ext cx="1323975" cy="187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3319463" y="2286000"/>
            <a:ext cx="1431925" cy="187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1" name="Rectangle 50"/>
          <p:cNvSpPr/>
          <p:nvPr/>
        </p:nvSpPr>
        <p:spPr>
          <a:xfrm>
            <a:off x="6892925" y="2133600"/>
            <a:ext cx="1323975" cy="187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585" name="Oval 54"/>
          <p:cNvSpPr>
            <a:spLocks noChangeArrowheads="1"/>
          </p:cNvSpPr>
          <p:nvPr/>
        </p:nvSpPr>
        <p:spPr bwMode="auto">
          <a:xfrm>
            <a:off x="6227763" y="2765425"/>
            <a:ext cx="1008062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kchf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87925" y="2481263"/>
            <a:ext cx="160338" cy="227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4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11863" y="2481263"/>
            <a:ext cx="160337" cy="227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5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32363" y="3284538"/>
            <a:ext cx="2508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6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80063" y="3284538"/>
            <a:ext cx="23177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7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27788" y="3284538"/>
            <a:ext cx="231775" cy="27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8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591" name="Slide Number Placeholder 3"/>
          <p:cNvSpPr txBox="1">
            <a:spLocks/>
          </p:cNvSpPr>
          <p:nvPr/>
        </p:nvSpPr>
        <p:spPr bwMode="auto">
          <a:xfrm>
            <a:off x="6553200" y="6381750"/>
            <a:ext cx="2362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C9C5737-050F-4636-8D63-796D307CA767}" type="slidenum">
              <a:rPr lang="en-US" sz="1400"/>
              <a:pPr algn="r"/>
              <a:t>62</a:t>
            </a:fld>
            <a:endParaRPr lang="en-US" sz="1400"/>
          </a:p>
        </p:txBody>
      </p:sp>
      <p:sp>
        <p:nvSpPr>
          <p:cNvPr id="23592" name="Rectangle 4"/>
          <p:cNvSpPr>
            <a:spLocks noChangeArrowheads="1"/>
          </p:cNvSpPr>
          <p:nvPr/>
        </p:nvSpPr>
        <p:spPr bwMode="auto">
          <a:xfrm>
            <a:off x="533400" y="5184775"/>
            <a:ext cx="84312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000000"/>
              </a:solidFill>
              <a:latin typeface="MS Reference Sans Serif" pitchFamily="34" charset="0"/>
              <a:cs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107950" y="5157788"/>
            <a:ext cx="8807450" cy="11684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dirty="0" smtClean="0"/>
              <a:t>What do I mean by the numbers in the search tree’s nodes?</a:t>
            </a:r>
            <a:endParaRPr lang="en-US" dirty="0"/>
          </a:p>
          <a:p>
            <a:pPr>
              <a:defRPr/>
            </a:pPr>
            <a:endParaRPr lang="en-CA" dirty="0"/>
          </a:p>
        </p:txBody>
      </p:sp>
      <p:sp>
        <p:nvSpPr>
          <p:cNvPr id="23594" name="TextBox 16"/>
          <p:cNvSpPr txBox="1">
            <a:spLocks noChangeArrowheads="1"/>
          </p:cNvSpPr>
          <p:nvPr/>
        </p:nvSpPr>
        <p:spPr bwMode="auto">
          <a:xfrm>
            <a:off x="1042988" y="5700713"/>
            <a:ext cx="1296987" cy="8302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MS Reference Sans Serif" pitchFamily="34" charset="0"/>
              </a:rPr>
              <a:t>Node’s name</a:t>
            </a:r>
            <a:endParaRPr lang="en-US" sz="2400" baseline="30000">
              <a:latin typeface="MS Reference Sans Serif" pitchFamily="34" charset="0"/>
            </a:endParaRPr>
          </a:p>
        </p:txBody>
      </p:sp>
      <p:sp>
        <p:nvSpPr>
          <p:cNvPr id="23595" name="TextBox 17"/>
          <p:cNvSpPr txBox="1">
            <a:spLocks noChangeArrowheads="1"/>
          </p:cNvSpPr>
          <p:nvPr/>
        </p:nvSpPr>
        <p:spPr bwMode="auto">
          <a:xfrm>
            <a:off x="3132138" y="5681663"/>
            <a:ext cx="4932362" cy="849312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MS Reference Sans Serif" pitchFamily="34" charset="0"/>
              </a:rPr>
              <a:t>Order in which a search algo. (here: BFS) expands nodes</a:t>
            </a:r>
            <a:endParaRPr lang="en-US" sz="2400" baseline="30000">
              <a:latin typeface="MS Reference Sans Serif" pitchFamily="34" charset="0"/>
            </a:endParaRPr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150" y="1270000"/>
            <a:ext cx="745172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Clarification: state space </a:t>
            </a:r>
            <a:r>
              <a:rPr lang="en-US" sz="3200" smtClean="0">
                <a:solidFill>
                  <a:srgbClr val="FF0000"/>
                </a:solidFill>
              </a:rPr>
              <a:t>graph</a:t>
            </a:r>
            <a:r>
              <a:rPr lang="en-US" sz="3200" smtClean="0"/>
              <a:t> vs search </a:t>
            </a:r>
            <a:r>
              <a:rPr lang="en-US" sz="3200" smtClean="0">
                <a:solidFill>
                  <a:srgbClr val="FF0000"/>
                </a:solidFill>
              </a:rPr>
              <a:t>tree</a:t>
            </a:r>
            <a:endParaRPr sz="3200" smtClean="0">
              <a:solidFill>
                <a:srgbClr val="FF0000"/>
              </a:solidFill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DCD779-0E5F-47B6-B0E4-F1E169B99D3D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63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3850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k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1331913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  <a:endParaRPr lang="en-CA" dirty="0"/>
          </a:p>
        </p:txBody>
      </p:sp>
      <p:cxnSp>
        <p:nvCxnSpPr>
          <p:cNvPr id="7" name="Straight Arrow Connector 6"/>
          <p:cNvCxnSpPr>
            <a:stCxn id="5" idx="6"/>
            <a:endCxn id="6" idx="2"/>
          </p:cNvCxnSpPr>
          <p:nvPr/>
        </p:nvCxnSpPr>
        <p:spPr>
          <a:xfrm>
            <a:off x="828675" y="2892425"/>
            <a:ext cx="503238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079500" y="1989138"/>
            <a:ext cx="504825" cy="50323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  <a:endParaRPr lang="en-CA" dirty="0"/>
          </a:p>
        </p:txBody>
      </p:sp>
      <p:sp>
        <p:nvSpPr>
          <p:cNvPr id="10" name="Oval 9"/>
          <p:cNvSpPr/>
          <p:nvPr/>
        </p:nvSpPr>
        <p:spPr>
          <a:xfrm>
            <a:off x="1979613" y="19939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z</a:t>
            </a:r>
            <a:endParaRPr lang="en-CA" dirty="0"/>
          </a:p>
        </p:txBody>
      </p:sp>
      <p:cxnSp>
        <p:nvCxnSpPr>
          <p:cNvPr id="11" name="Straight Arrow Connector 10"/>
          <p:cNvCxnSpPr>
            <a:stCxn id="5" idx="7"/>
            <a:endCxn id="9" idx="3"/>
          </p:cNvCxnSpPr>
          <p:nvPr/>
        </p:nvCxnSpPr>
        <p:spPr>
          <a:xfrm flipV="1">
            <a:off x="754063" y="2417763"/>
            <a:ext cx="398462" cy="29845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6"/>
            <a:endCxn id="10" idx="2"/>
          </p:cNvCxnSpPr>
          <p:nvPr/>
        </p:nvCxnSpPr>
        <p:spPr>
          <a:xfrm>
            <a:off x="1584325" y="2239963"/>
            <a:ext cx="395288" cy="6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339975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</a:t>
            </a:r>
            <a:endParaRPr lang="en-CA" dirty="0"/>
          </a:p>
        </p:txBody>
      </p:sp>
      <p:cxnSp>
        <p:nvCxnSpPr>
          <p:cNvPr id="19" name="Straight Arrow Connector 18"/>
          <p:cNvCxnSpPr>
            <a:stCxn id="6" idx="6"/>
            <a:endCxn id="18" idx="2"/>
          </p:cNvCxnSpPr>
          <p:nvPr/>
        </p:nvCxnSpPr>
        <p:spPr>
          <a:xfrm flipV="1">
            <a:off x="1836738" y="2894013"/>
            <a:ext cx="50323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979613" y="116205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  <a:endParaRPr lang="en-CA" dirty="0"/>
          </a:p>
        </p:txBody>
      </p:sp>
      <p:cxnSp>
        <p:nvCxnSpPr>
          <p:cNvPr id="24" name="Straight Arrow Connector 23"/>
          <p:cNvCxnSpPr>
            <a:stCxn id="10" idx="0"/>
            <a:endCxn id="23" idx="4"/>
          </p:cNvCxnSpPr>
          <p:nvPr/>
        </p:nvCxnSpPr>
        <p:spPr>
          <a:xfrm flipV="1">
            <a:off x="2232025" y="1665288"/>
            <a:ext cx="0" cy="328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2" name="Oval 30"/>
          <p:cNvSpPr>
            <a:spLocks noChangeArrowheads="1"/>
          </p:cNvSpPr>
          <p:nvPr/>
        </p:nvSpPr>
        <p:spPr bwMode="auto">
          <a:xfrm>
            <a:off x="3995738" y="1412875"/>
            <a:ext cx="755650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9750" y="3644900"/>
            <a:ext cx="8496300" cy="262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4594" name="Oval 32"/>
          <p:cNvSpPr>
            <a:spLocks noChangeArrowheads="1"/>
          </p:cNvSpPr>
          <p:nvPr/>
        </p:nvSpPr>
        <p:spPr bwMode="auto">
          <a:xfrm>
            <a:off x="6732588" y="1470025"/>
            <a:ext cx="755650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4595" name="Oval 33"/>
          <p:cNvSpPr>
            <a:spLocks noChangeArrowheads="1"/>
          </p:cNvSpPr>
          <p:nvPr/>
        </p:nvSpPr>
        <p:spPr bwMode="auto">
          <a:xfrm>
            <a:off x="3419475" y="1989138"/>
            <a:ext cx="10080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4596" name="Oval 34"/>
          <p:cNvSpPr>
            <a:spLocks noChangeArrowheads="1"/>
          </p:cNvSpPr>
          <p:nvPr/>
        </p:nvSpPr>
        <p:spPr bwMode="auto">
          <a:xfrm>
            <a:off x="4859338" y="1989138"/>
            <a:ext cx="1008062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</a:t>
            </a:r>
            <a:endParaRPr lang="en-US" sz="2000">
              <a:latin typeface="MS Reference Sans Serif" pitchFamily="34" charset="0"/>
            </a:endParaRPr>
          </a:p>
        </p:txBody>
      </p:sp>
      <p:cxnSp>
        <p:nvCxnSpPr>
          <p:cNvPr id="39" name="Straight Arrow Connector 38"/>
          <p:cNvCxnSpPr>
            <a:stCxn id="10" idx="1"/>
            <a:endCxn id="40" idx="5"/>
          </p:cNvCxnSpPr>
          <p:nvPr/>
        </p:nvCxnSpPr>
        <p:spPr>
          <a:xfrm flipH="1" flipV="1">
            <a:off x="1762125" y="1627188"/>
            <a:ext cx="290513" cy="4397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331913" y="1196975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</a:t>
            </a:r>
            <a:endParaRPr lang="en-CA" dirty="0"/>
          </a:p>
        </p:txBody>
      </p:sp>
      <p:sp>
        <p:nvSpPr>
          <p:cNvPr id="44" name="Oval 43"/>
          <p:cNvSpPr/>
          <p:nvPr/>
        </p:nvSpPr>
        <p:spPr>
          <a:xfrm>
            <a:off x="1763713" y="3357563"/>
            <a:ext cx="504825" cy="50323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</a:t>
            </a:r>
            <a:endParaRPr lang="en-CA" dirty="0"/>
          </a:p>
        </p:txBody>
      </p:sp>
      <p:cxnSp>
        <p:nvCxnSpPr>
          <p:cNvPr id="45" name="Straight Arrow Connector 44"/>
          <p:cNvCxnSpPr>
            <a:stCxn id="18" idx="3"/>
            <a:endCxn id="44" idx="7"/>
          </p:cNvCxnSpPr>
          <p:nvPr/>
        </p:nvCxnSpPr>
        <p:spPr>
          <a:xfrm flipH="1">
            <a:off x="2193925" y="3071813"/>
            <a:ext cx="219075" cy="3603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1" name="Oval 49"/>
          <p:cNvSpPr>
            <a:spLocks noChangeArrowheads="1"/>
          </p:cNvSpPr>
          <p:nvPr/>
        </p:nvSpPr>
        <p:spPr bwMode="auto">
          <a:xfrm>
            <a:off x="2987675" y="2781300"/>
            <a:ext cx="1169988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4602" name="Oval 50"/>
          <p:cNvSpPr>
            <a:spLocks noChangeArrowheads="1"/>
          </p:cNvSpPr>
          <p:nvPr/>
        </p:nvSpPr>
        <p:spPr bwMode="auto">
          <a:xfrm>
            <a:off x="4067175" y="2781300"/>
            <a:ext cx="1152525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4603" name="Oval 51"/>
          <p:cNvSpPr>
            <a:spLocks noChangeArrowheads="1"/>
          </p:cNvSpPr>
          <p:nvPr/>
        </p:nvSpPr>
        <p:spPr bwMode="auto">
          <a:xfrm>
            <a:off x="4572000" y="3557588"/>
            <a:ext cx="12239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kbza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4604" name="Oval 52"/>
          <p:cNvSpPr>
            <a:spLocks noChangeArrowheads="1"/>
          </p:cNvSpPr>
          <p:nvPr/>
        </p:nvSpPr>
        <p:spPr bwMode="auto">
          <a:xfrm>
            <a:off x="5292725" y="3557588"/>
            <a:ext cx="12239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kbzd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4605" name="Oval 53"/>
          <p:cNvSpPr>
            <a:spLocks noChangeArrowheads="1"/>
          </p:cNvSpPr>
          <p:nvPr/>
        </p:nvSpPr>
        <p:spPr bwMode="auto">
          <a:xfrm>
            <a:off x="5651500" y="1973263"/>
            <a:ext cx="10080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kch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4606" name="Oval 54"/>
          <p:cNvSpPr>
            <a:spLocks noChangeArrowheads="1"/>
          </p:cNvSpPr>
          <p:nvPr/>
        </p:nvSpPr>
        <p:spPr bwMode="auto">
          <a:xfrm>
            <a:off x="6227763" y="2765425"/>
            <a:ext cx="1008062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kchf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4607" name="Oval 55"/>
          <p:cNvSpPr>
            <a:spLocks noChangeArrowheads="1"/>
          </p:cNvSpPr>
          <p:nvPr/>
        </p:nvSpPr>
        <p:spPr bwMode="auto">
          <a:xfrm>
            <a:off x="6659563" y="3557588"/>
            <a:ext cx="1081087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4608" name="Oval 56"/>
          <p:cNvSpPr>
            <a:spLocks noChangeArrowheads="1"/>
          </p:cNvSpPr>
          <p:nvPr/>
        </p:nvSpPr>
        <p:spPr bwMode="auto">
          <a:xfrm>
            <a:off x="7524750" y="3573463"/>
            <a:ext cx="1079500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4609" name="Oval 57"/>
          <p:cNvSpPr>
            <a:spLocks noChangeArrowheads="1"/>
          </p:cNvSpPr>
          <p:nvPr/>
        </p:nvSpPr>
        <p:spPr bwMode="auto">
          <a:xfrm>
            <a:off x="7308850" y="1989138"/>
            <a:ext cx="1079500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4610" name="Oval 58"/>
          <p:cNvSpPr>
            <a:spLocks noChangeArrowheads="1"/>
          </p:cNvSpPr>
          <p:nvPr/>
        </p:nvSpPr>
        <p:spPr bwMode="auto">
          <a:xfrm>
            <a:off x="5435600" y="965200"/>
            <a:ext cx="757238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4611" name="Oval 59"/>
          <p:cNvSpPr>
            <a:spLocks noChangeArrowheads="1"/>
          </p:cNvSpPr>
          <p:nvPr/>
        </p:nvSpPr>
        <p:spPr bwMode="auto">
          <a:xfrm>
            <a:off x="-180975" y="3813175"/>
            <a:ext cx="9074150" cy="13414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MS Reference Sans Serif" pitchFamily="34" charset="0"/>
              </a:rPr>
              <a:t>State space </a:t>
            </a:r>
            <a:br>
              <a:rPr lang="en-US">
                <a:latin typeface="MS Reference Sans Serif" pitchFamily="34" charset="0"/>
              </a:rPr>
            </a:br>
            <a:r>
              <a:rPr lang="en-US">
                <a:latin typeface="MS Reference Sans Serif" pitchFamily="34" charset="0"/>
              </a:rPr>
              <a:t>     graph.</a:t>
            </a:r>
            <a:endParaRPr lang="en-US" sz="1400">
              <a:latin typeface="MS Reference Sans Serif" pitchFamily="34" charset="0"/>
            </a:endParaRPr>
          </a:p>
        </p:txBody>
      </p:sp>
      <p:sp>
        <p:nvSpPr>
          <p:cNvPr id="24612" name="Oval 60"/>
          <p:cNvSpPr>
            <a:spLocks noChangeArrowheads="1"/>
          </p:cNvSpPr>
          <p:nvPr/>
        </p:nvSpPr>
        <p:spPr bwMode="auto">
          <a:xfrm>
            <a:off x="2916238" y="3860800"/>
            <a:ext cx="6408737" cy="13414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MS Reference Sans Serif" pitchFamily="34" charset="0"/>
              </a:rPr>
              <a:t>        Search tree. </a:t>
            </a:r>
            <a:br>
              <a:rPr lang="en-US">
                <a:latin typeface="MS Reference Sans Serif" pitchFamily="34" charset="0"/>
              </a:rPr>
            </a:br>
            <a:r>
              <a:rPr lang="en-US">
                <a:latin typeface="MS Reference Sans Serif" pitchFamily="34" charset="0"/>
              </a:rPr>
              <a:t> </a:t>
            </a:r>
            <a:r>
              <a:rPr lang="en-US" sz="2400">
                <a:latin typeface="MS Reference Sans Serif" pitchFamily="34" charset="0"/>
              </a:rPr>
              <a:t>(only first 3 levels, of BFS)</a:t>
            </a:r>
            <a:endParaRPr lang="en-US">
              <a:latin typeface="MS Reference Sans Serif" pitchFamily="34" charset="0"/>
            </a:endParaRPr>
          </a:p>
        </p:txBody>
      </p:sp>
      <p:sp>
        <p:nvSpPr>
          <p:cNvPr id="24613" name="Rectangle 4"/>
          <p:cNvSpPr>
            <a:spLocks noChangeArrowheads="1"/>
          </p:cNvSpPr>
          <p:nvPr/>
        </p:nvSpPr>
        <p:spPr bwMode="auto">
          <a:xfrm>
            <a:off x="533400" y="5184775"/>
            <a:ext cx="84312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000000"/>
              </a:solidFill>
              <a:latin typeface="MS Reference Sans Serif" pitchFamily="34" charset="0"/>
              <a:cs typeface="Times New Roman" pitchFamily="18" charset="0"/>
            </a:endParaRPr>
          </a:p>
        </p:txBody>
      </p:sp>
      <p:sp>
        <p:nvSpPr>
          <p:cNvPr id="24614" name="Content Placeholder 2"/>
          <p:cNvSpPr>
            <a:spLocks noGrp="1"/>
          </p:cNvSpPr>
          <p:nvPr>
            <p:ph idx="1"/>
          </p:nvPr>
        </p:nvSpPr>
        <p:spPr>
          <a:xfrm>
            <a:off x="107950" y="5157788"/>
            <a:ext cx="8807450" cy="11684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US" smtClean="0">
                <a:solidFill>
                  <a:srgbClr val="FF0000"/>
                </a:solidFill>
                <a:latin typeface="MS Reference Sans Serif" pitchFamily="34" charset="0"/>
              </a:rPr>
              <a:t>If there are cycles, the two look very different</a:t>
            </a:r>
            <a:endParaRPr lang="en-US" smtClean="0"/>
          </a:p>
          <a:p>
            <a:pPr>
              <a:buSzTx/>
              <a:buFontTx/>
              <a:buChar char="•"/>
            </a:pPr>
            <a:endParaRPr lang="en-CA" smtClean="0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50" y="1270000"/>
            <a:ext cx="745172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Clarification: state space </a:t>
            </a:r>
            <a:r>
              <a:rPr lang="en-US" sz="3200" smtClean="0">
                <a:solidFill>
                  <a:srgbClr val="FF0000"/>
                </a:solidFill>
              </a:rPr>
              <a:t>graph</a:t>
            </a:r>
            <a:r>
              <a:rPr lang="en-US" sz="3200" smtClean="0"/>
              <a:t> vs search </a:t>
            </a:r>
            <a:r>
              <a:rPr lang="en-US" sz="3200" smtClean="0">
                <a:solidFill>
                  <a:srgbClr val="FF0000"/>
                </a:solidFill>
              </a:rPr>
              <a:t>tree</a:t>
            </a:r>
            <a:endParaRPr sz="3200" smtClean="0">
              <a:solidFill>
                <a:srgbClr val="FF0000"/>
              </a:solidFill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D1DEC1-75C6-468B-BC93-353389541137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64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3850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k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1331913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  <a:endParaRPr lang="en-CA" dirty="0"/>
          </a:p>
        </p:txBody>
      </p:sp>
      <p:cxnSp>
        <p:nvCxnSpPr>
          <p:cNvPr id="7" name="Straight Arrow Connector 6"/>
          <p:cNvCxnSpPr>
            <a:stCxn id="5" idx="6"/>
            <a:endCxn id="6" idx="2"/>
          </p:cNvCxnSpPr>
          <p:nvPr/>
        </p:nvCxnSpPr>
        <p:spPr>
          <a:xfrm>
            <a:off x="828675" y="2892425"/>
            <a:ext cx="503238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079500" y="1989138"/>
            <a:ext cx="504825" cy="50323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  <a:endParaRPr lang="en-CA" dirty="0"/>
          </a:p>
        </p:txBody>
      </p:sp>
      <p:sp>
        <p:nvSpPr>
          <p:cNvPr id="10" name="Oval 9"/>
          <p:cNvSpPr/>
          <p:nvPr/>
        </p:nvSpPr>
        <p:spPr>
          <a:xfrm>
            <a:off x="1979613" y="19939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z</a:t>
            </a:r>
            <a:endParaRPr lang="en-CA" dirty="0"/>
          </a:p>
        </p:txBody>
      </p:sp>
      <p:cxnSp>
        <p:nvCxnSpPr>
          <p:cNvPr id="11" name="Straight Arrow Connector 10"/>
          <p:cNvCxnSpPr>
            <a:stCxn id="5" idx="7"/>
            <a:endCxn id="9" idx="3"/>
          </p:cNvCxnSpPr>
          <p:nvPr/>
        </p:nvCxnSpPr>
        <p:spPr>
          <a:xfrm flipV="1">
            <a:off x="754063" y="2417763"/>
            <a:ext cx="398462" cy="29845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6"/>
            <a:endCxn id="10" idx="2"/>
          </p:cNvCxnSpPr>
          <p:nvPr/>
        </p:nvCxnSpPr>
        <p:spPr>
          <a:xfrm>
            <a:off x="1584325" y="2239963"/>
            <a:ext cx="395288" cy="6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339975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</a:t>
            </a:r>
            <a:endParaRPr lang="en-CA" dirty="0"/>
          </a:p>
        </p:txBody>
      </p:sp>
      <p:cxnSp>
        <p:nvCxnSpPr>
          <p:cNvPr id="19" name="Straight Arrow Connector 18"/>
          <p:cNvCxnSpPr>
            <a:stCxn id="6" idx="6"/>
            <a:endCxn id="18" idx="2"/>
          </p:cNvCxnSpPr>
          <p:nvPr/>
        </p:nvCxnSpPr>
        <p:spPr>
          <a:xfrm flipV="1">
            <a:off x="1836738" y="2894013"/>
            <a:ext cx="50323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979613" y="116205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  <a:endParaRPr lang="en-CA" dirty="0"/>
          </a:p>
        </p:txBody>
      </p:sp>
      <p:cxnSp>
        <p:nvCxnSpPr>
          <p:cNvPr id="24" name="Straight Arrow Connector 23"/>
          <p:cNvCxnSpPr>
            <a:stCxn id="10" idx="0"/>
            <a:endCxn id="23" idx="4"/>
          </p:cNvCxnSpPr>
          <p:nvPr/>
        </p:nvCxnSpPr>
        <p:spPr>
          <a:xfrm flipV="1">
            <a:off x="2232025" y="1665288"/>
            <a:ext cx="0" cy="328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6" name="Oval 30"/>
          <p:cNvSpPr>
            <a:spLocks noChangeArrowheads="1"/>
          </p:cNvSpPr>
          <p:nvPr/>
        </p:nvSpPr>
        <p:spPr bwMode="auto">
          <a:xfrm>
            <a:off x="3995738" y="1412875"/>
            <a:ext cx="755650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9750" y="3644900"/>
            <a:ext cx="8496300" cy="262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618" name="Oval 32"/>
          <p:cNvSpPr>
            <a:spLocks noChangeArrowheads="1"/>
          </p:cNvSpPr>
          <p:nvPr/>
        </p:nvSpPr>
        <p:spPr bwMode="auto">
          <a:xfrm>
            <a:off x="6732588" y="1470025"/>
            <a:ext cx="755650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5619" name="Oval 33"/>
          <p:cNvSpPr>
            <a:spLocks noChangeArrowheads="1"/>
          </p:cNvSpPr>
          <p:nvPr/>
        </p:nvSpPr>
        <p:spPr bwMode="auto">
          <a:xfrm>
            <a:off x="3419475" y="1989138"/>
            <a:ext cx="10080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5620" name="Oval 34"/>
          <p:cNvSpPr>
            <a:spLocks noChangeArrowheads="1"/>
          </p:cNvSpPr>
          <p:nvPr/>
        </p:nvSpPr>
        <p:spPr bwMode="auto">
          <a:xfrm>
            <a:off x="4859338" y="1989138"/>
            <a:ext cx="1008062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</a:t>
            </a:r>
            <a:endParaRPr lang="en-US" sz="2000">
              <a:latin typeface="MS Reference Sans Serif" pitchFamily="34" charset="0"/>
            </a:endParaRPr>
          </a:p>
        </p:txBody>
      </p:sp>
      <p:cxnSp>
        <p:nvCxnSpPr>
          <p:cNvPr id="39" name="Straight Arrow Connector 38"/>
          <p:cNvCxnSpPr>
            <a:stCxn id="10" idx="1"/>
            <a:endCxn id="40" idx="5"/>
          </p:cNvCxnSpPr>
          <p:nvPr/>
        </p:nvCxnSpPr>
        <p:spPr>
          <a:xfrm flipH="1" flipV="1">
            <a:off x="1762125" y="1627188"/>
            <a:ext cx="290513" cy="4397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331913" y="1196975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</a:t>
            </a:r>
            <a:endParaRPr lang="en-CA" dirty="0"/>
          </a:p>
        </p:txBody>
      </p:sp>
      <p:sp>
        <p:nvSpPr>
          <p:cNvPr id="44" name="Oval 43"/>
          <p:cNvSpPr/>
          <p:nvPr/>
        </p:nvSpPr>
        <p:spPr>
          <a:xfrm>
            <a:off x="1763713" y="3357563"/>
            <a:ext cx="504825" cy="50323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</a:t>
            </a:r>
            <a:endParaRPr lang="en-CA" dirty="0"/>
          </a:p>
        </p:txBody>
      </p:sp>
      <p:cxnSp>
        <p:nvCxnSpPr>
          <p:cNvPr id="45" name="Straight Arrow Connector 44"/>
          <p:cNvCxnSpPr>
            <a:stCxn id="18" idx="3"/>
            <a:endCxn id="44" idx="7"/>
          </p:cNvCxnSpPr>
          <p:nvPr/>
        </p:nvCxnSpPr>
        <p:spPr>
          <a:xfrm flipH="1">
            <a:off x="2193925" y="3071813"/>
            <a:ext cx="219075" cy="3603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5" name="Oval 49"/>
          <p:cNvSpPr>
            <a:spLocks noChangeArrowheads="1"/>
          </p:cNvSpPr>
          <p:nvPr/>
        </p:nvSpPr>
        <p:spPr bwMode="auto">
          <a:xfrm>
            <a:off x="2987675" y="2781300"/>
            <a:ext cx="1169988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5626" name="Oval 50"/>
          <p:cNvSpPr>
            <a:spLocks noChangeArrowheads="1"/>
          </p:cNvSpPr>
          <p:nvPr/>
        </p:nvSpPr>
        <p:spPr bwMode="auto">
          <a:xfrm>
            <a:off x="4067175" y="2781300"/>
            <a:ext cx="1152525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5627" name="Oval 51"/>
          <p:cNvSpPr>
            <a:spLocks noChangeArrowheads="1"/>
          </p:cNvSpPr>
          <p:nvPr/>
        </p:nvSpPr>
        <p:spPr bwMode="auto">
          <a:xfrm>
            <a:off x="4572000" y="3557588"/>
            <a:ext cx="12239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kbza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5628" name="Oval 52"/>
          <p:cNvSpPr>
            <a:spLocks noChangeArrowheads="1"/>
          </p:cNvSpPr>
          <p:nvPr/>
        </p:nvSpPr>
        <p:spPr bwMode="auto">
          <a:xfrm>
            <a:off x="5292725" y="3557588"/>
            <a:ext cx="12239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kbzd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5629" name="Oval 53"/>
          <p:cNvSpPr>
            <a:spLocks noChangeArrowheads="1"/>
          </p:cNvSpPr>
          <p:nvPr/>
        </p:nvSpPr>
        <p:spPr bwMode="auto">
          <a:xfrm>
            <a:off x="5651500" y="1973263"/>
            <a:ext cx="10080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kch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5630" name="Oval 54"/>
          <p:cNvSpPr>
            <a:spLocks noChangeArrowheads="1"/>
          </p:cNvSpPr>
          <p:nvPr/>
        </p:nvSpPr>
        <p:spPr bwMode="auto">
          <a:xfrm>
            <a:off x="6227763" y="2765425"/>
            <a:ext cx="1008062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kchf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5631" name="Oval 55"/>
          <p:cNvSpPr>
            <a:spLocks noChangeArrowheads="1"/>
          </p:cNvSpPr>
          <p:nvPr/>
        </p:nvSpPr>
        <p:spPr bwMode="auto">
          <a:xfrm>
            <a:off x="6659563" y="3557588"/>
            <a:ext cx="1081087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5632" name="Oval 56"/>
          <p:cNvSpPr>
            <a:spLocks noChangeArrowheads="1"/>
          </p:cNvSpPr>
          <p:nvPr/>
        </p:nvSpPr>
        <p:spPr bwMode="auto">
          <a:xfrm>
            <a:off x="7524750" y="3573463"/>
            <a:ext cx="1079500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5633" name="Oval 57"/>
          <p:cNvSpPr>
            <a:spLocks noChangeArrowheads="1"/>
          </p:cNvSpPr>
          <p:nvPr/>
        </p:nvSpPr>
        <p:spPr bwMode="auto">
          <a:xfrm>
            <a:off x="7308850" y="1989138"/>
            <a:ext cx="1079500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5634" name="Oval 58"/>
          <p:cNvSpPr>
            <a:spLocks noChangeArrowheads="1"/>
          </p:cNvSpPr>
          <p:nvPr/>
        </p:nvSpPr>
        <p:spPr bwMode="auto">
          <a:xfrm>
            <a:off x="5435600" y="965200"/>
            <a:ext cx="757238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5635" name="Oval 59"/>
          <p:cNvSpPr>
            <a:spLocks noChangeArrowheads="1"/>
          </p:cNvSpPr>
          <p:nvPr/>
        </p:nvSpPr>
        <p:spPr bwMode="auto">
          <a:xfrm>
            <a:off x="-180975" y="3813175"/>
            <a:ext cx="9074150" cy="13414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MS Reference Sans Serif" pitchFamily="34" charset="0"/>
              </a:rPr>
              <a:t>State space </a:t>
            </a:r>
            <a:br>
              <a:rPr lang="en-US">
                <a:latin typeface="MS Reference Sans Serif" pitchFamily="34" charset="0"/>
              </a:rPr>
            </a:br>
            <a:r>
              <a:rPr lang="en-US">
                <a:latin typeface="MS Reference Sans Serif" pitchFamily="34" charset="0"/>
              </a:rPr>
              <a:t>     graph.</a:t>
            </a:r>
            <a:endParaRPr lang="en-US" sz="1400">
              <a:latin typeface="MS Reference Sans Serif" pitchFamily="34" charset="0"/>
            </a:endParaRPr>
          </a:p>
        </p:txBody>
      </p:sp>
      <p:sp>
        <p:nvSpPr>
          <p:cNvPr id="25636" name="Oval 60"/>
          <p:cNvSpPr>
            <a:spLocks noChangeArrowheads="1"/>
          </p:cNvSpPr>
          <p:nvPr/>
        </p:nvSpPr>
        <p:spPr bwMode="auto">
          <a:xfrm>
            <a:off x="2916238" y="3860800"/>
            <a:ext cx="6408737" cy="13414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MS Reference Sans Serif" pitchFamily="34" charset="0"/>
              </a:rPr>
              <a:t>        Search tree. </a:t>
            </a:r>
            <a:br>
              <a:rPr lang="en-US">
                <a:latin typeface="MS Reference Sans Serif" pitchFamily="34" charset="0"/>
              </a:rPr>
            </a:br>
            <a:r>
              <a:rPr lang="en-US">
                <a:latin typeface="MS Reference Sans Serif" pitchFamily="34" charset="0"/>
              </a:rPr>
              <a:t> </a:t>
            </a:r>
            <a:r>
              <a:rPr lang="en-US" sz="2400">
                <a:latin typeface="MS Reference Sans Serif" pitchFamily="34" charset="0"/>
              </a:rPr>
              <a:t>(only first 3 levels, of BFS)</a:t>
            </a:r>
            <a:endParaRPr lang="en-US">
              <a:latin typeface="MS Reference Sans Serif" pitchFamily="34" charset="0"/>
            </a:endParaRPr>
          </a:p>
        </p:txBody>
      </p:sp>
      <p:sp>
        <p:nvSpPr>
          <p:cNvPr id="25637" name="Rectangle 4"/>
          <p:cNvSpPr>
            <a:spLocks noChangeArrowheads="1"/>
          </p:cNvSpPr>
          <p:nvPr/>
        </p:nvSpPr>
        <p:spPr bwMode="auto">
          <a:xfrm>
            <a:off x="533400" y="5184775"/>
            <a:ext cx="84312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000000"/>
              </a:solidFill>
              <a:latin typeface="MS Reference Sans Serif" pitchFamily="34" charset="0"/>
              <a:cs typeface="Times New Roman" pitchFamily="18" charset="0"/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107950" y="5157788"/>
            <a:ext cx="8807450" cy="11684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dirty="0" smtClean="0"/>
              <a:t>What do nodes in the search tree represent in the state space?</a:t>
            </a:r>
            <a:endParaRPr lang="en-US" dirty="0"/>
          </a:p>
          <a:p>
            <a:pPr>
              <a:defRPr/>
            </a:pPr>
            <a:endParaRPr lang="en-CA" dirty="0"/>
          </a:p>
        </p:txBody>
      </p:sp>
      <p:sp>
        <p:nvSpPr>
          <p:cNvPr id="2563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21325" y="5681663"/>
            <a:ext cx="1643063" cy="4603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MS Reference Sans Serif" pitchFamily="34" charset="0"/>
              </a:rPr>
              <a:t>states</a:t>
            </a:r>
            <a:endParaRPr lang="en-US" sz="2400" baseline="30000">
              <a:latin typeface="MS Reference Sans Serif" pitchFamily="34" charset="0"/>
            </a:endParaRPr>
          </a:p>
        </p:txBody>
      </p:sp>
      <p:sp>
        <p:nvSpPr>
          <p:cNvPr id="25640" name="TextBox 16"/>
          <p:cNvSpPr txBox="1">
            <a:spLocks noChangeArrowheads="1"/>
          </p:cNvSpPr>
          <p:nvPr/>
        </p:nvSpPr>
        <p:spPr bwMode="auto">
          <a:xfrm>
            <a:off x="1042988" y="5700713"/>
            <a:ext cx="1296987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MS Reference Sans Serif" pitchFamily="34" charset="0"/>
              </a:rPr>
              <a:t>nodes</a:t>
            </a:r>
            <a:endParaRPr lang="en-US" sz="2400" baseline="30000">
              <a:latin typeface="MS Reference Sans Serif" pitchFamily="34" charset="0"/>
            </a:endParaRPr>
          </a:p>
        </p:txBody>
      </p:sp>
      <p:sp>
        <p:nvSpPr>
          <p:cNvPr id="25641" name="TextBox 17"/>
          <p:cNvSpPr txBox="1">
            <a:spLocks noChangeArrowheads="1"/>
          </p:cNvSpPr>
          <p:nvPr/>
        </p:nvSpPr>
        <p:spPr bwMode="auto">
          <a:xfrm>
            <a:off x="3894138" y="5681663"/>
            <a:ext cx="1470025" cy="460375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MS Reference Sans Serif" pitchFamily="34" charset="0"/>
              </a:rPr>
              <a:t>paths</a:t>
            </a:r>
            <a:endParaRPr lang="en-US" sz="2400" baseline="30000">
              <a:latin typeface="MS Reference Sans Serif" pitchFamily="34" charset="0"/>
            </a:endParaRPr>
          </a:p>
        </p:txBody>
      </p:sp>
      <p:sp>
        <p:nvSpPr>
          <p:cNvPr id="25642" name="TextBox 18"/>
          <p:cNvSpPr txBox="1">
            <a:spLocks noChangeArrowheads="1"/>
          </p:cNvSpPr>
          <p:nvPr/>
        </p:nvSpPr>
        <p:spPr bwMode="auto">
          <a:xfrm>
            <a:off x="2481263" y="5700713"/>
            <a:ext cx="1298575" cy="461962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MS Reference Sans Serif" pitchFamily="34" charset="0"/>
              </a:rPr>
              <a:t>edges</a:t>
            </a:r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50" y="1270000"/>
            <a:ext cx="745172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Clarification: state space </a:t>
            </a:r>
            <a:r>
              <a:rPr lang="en-US" sz="3200" smtClean="0">
                <a:solidFill>
                  <a:srgbClr val="FF0000"/>
                </a:solidFill>
              </a:rPr>
              <a:t>graph</a:t>
            </a:r>
            <a:r>
              <a:rPr lang="en-US" sz="3200" smtClean="0"/>
              <a:t> vs search </a:t>
            </a:r>
            <a:r>
              <a:rPr lang="en-US" sz="3200" smtClean="0">
                <a:solidFill>
                  <a:srgbClr val="FF0000"/>
                </a:solidFill>
              </a:rPr>
              <a:t>tree</a:t>
            </a:r>
            <a:endParaRPr sz="3200" smtClean="0">
              <a:solidFill>
                <a:srgbClr val="FF0000"/>
              </a:solidFill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39910C-62BD-4344-8B2F-317558AC5CBF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65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3850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k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1331913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  <a:endParaRPr lang="en-CA" dirty="0"/>
          </a:p>
        </p:txBody>
      </p:sp>
      <p:cxnSp>
        <p:nvCxnSpPr>
          <p:cNvPr id="7" name="Straight Arrow Connector 6"/>
          <p:cNvCxnSpPr>
            <a:stCxn id="5" idx="6"/>
            <a:endCxn id="6" idx="2"/>
          </p:cNvCxnSpPr>
          <p:nvPr/>
        </p:nvCxnSpPr>
        <p:spPr>
          <a:xfrm>
            <a:off x="828675" y="2892425"/>
            <a:ext cx="503238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079500" y="1989138"/>
            <a:ext cx="504825" cy="50323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  <a:endParaRPr lang="en-CA" dirty="0"/>
          </a:p>
        </p:txBody>
      </p:sp>
      <p:sp>
        <p:nvSpPr>
          <p:cNvPr id="10" name="Oval 9"/>
          <p:cNvSpPr/>
          <p:nvPr/>
        </p:nvSpPr>
        <p:spPr>
          <a:xfrm>
            <a:off x="1979613" y="19939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z</a:t>
            </a:r>
            <a:endParaRPr lang="en-CA" dirty="0"/>
          </a:p>
        </p:txBody>
      </p:sp>
      <p:cxnSp>
        <p:nvCxnSpPr>
          <p:cNvPr id="11" name="Straight Arrow Connector 10"/>
          <p:cNvCxnSpPr>
            <a:stCxn id="5" idx="7"/>
            <a:endCxn id="9" idx="3"/>
          </p:cNvCxnSpPr>
          <p:nvPr/>
        </p:nvCxnSpPr>
        <p:spPr>
          <a:xfrm flipV="1">
            <a:off x="754063" y="2417763"/>
            <a:ext cx="398462" cy="29845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6"/>
            <a:endCxn id="10" idx="2"/>
          </p:cNvCxnSpPr>
          <p:nvPr/>
        </p:nvCxnSpPr>
        <p:spPr>
          <a:xfrm>
            <a:off x="1584325" y="2239963"/>
            <a:ext cx="395288" cy="6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339975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</a:t>
            </a:r>
            <a:endParaRPr lang="en-CA" dirty="0"/>
          </a:p>
        </p:txBody>
      </p:sp>
      <p:cxnSp>
        <p:nvCxnSpPr>
          <p:cNvPr id="19" name="Straight Arrow Connector 18"/>
          <p:cNvCxnSpPr>
            <a:stCxn id="6" idx="6"/>
            <a:endCxn id="18" idx="2"/>
          </p:cNvCxnSpPr>
          <p:nvPr/>
        </p:nvCxnSpPr>
        <p:spPr>
          <a:xfrm flipV="1">
            <a:off x="1836738" y="2894013"/>
            <a:ext cx="50323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979613" y="116205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  <a:endParaRPr lang="en-CA" dirty="0"/>
          </a:p>
        </p:txBody>
      </p:sp>
      <p:cxnSp>
        <p:nvCxnSpPr>
          <p:cNvPr id="24" name="Straight Arrow Connector 23"/>
          <p:cNvCxnSpPr>
            <a:stCxn id="10" idx="0"/>
            <a:endCxn id="23" idx="4"/>
          </p:cNvCxnSpPr>
          <p:nvPr/>
        </p:nvCxnSpPr>
        <p:spPr>
          <a:xfrm flipV="1">
            <a:off x="2232025" y="1665288"/>
            <a:ext cx="0" cy="328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0" name="Oval 30"/>
          <p:cNvSpPr>
            <a:spLocks noChangeArrowheads="1"/>
          </p:cNvSpPr>
          <p:nvPr/>
        </p:nvSpPr>
        <p:spPr bwMode="auto">
          <a:xfrm>
            <a:off x="3995738" y="1412875"/>
            <a:ext cx="755650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9750" y="3644900"/>
            <a:ext cx="8496300" cy="262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6642" name="Oval 32"/>
          <p:cNvSpPr>
            <a:spLocks noChangeArrowheads="1"/>
          </p:cNvSpPr>
          <p:nvPr/>
        </p:nvSpPr>
        <p:spPr bwMode="auto">
          <a:xfrm>
            <a:off x="6732588" y="1470025"/>
            <a:ext cx="755650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6643" name="Oval 33"/>
          <p:cNvSpPr>
            <a:spLocks noChangeArrowheads="1"/>
          </p:cNvSpPr>
          <p:nvPr/>
        </p:nvSpPr>
        <p:spPr bwMode="auto">
          <a:xfrm>
            <a:off x="3419475" y="1989138"/>
            <a:ext cx="10080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6644" name="Oval 34"/>
          <p:cNvSpPr>
            <a:spLocks noChangeArrowheads="1"/>
          </p:cNvSpPr>
          <p:nvPr/>
        </p:nvSpPr>
        <p:spPr bwMode="auto">
          <a:xfrm>
            <a:off x="4859338" y="1989138"/>
            <a:ext cx="1008062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</a:t>
            </a:r>
            <a:endParaRPr lang="en-US" sz="2000">
              <a:latin typeface="MS Reference Sans Serif" pitchFamily="34" charset="0"/>
            </a:endParaRPr>
          </a:p>
        </p:txBody>
      </p:sp>
      <p:cxnSp>
        <p:nvCxnSpPr>
          <p:cNvPr id="39" name="Straight Arrow Connector 38"/>
          <p:cNvCxnSpPr>
            <a:stCxn id="10" idx="1"/>
            <a:endCxn id="40" idx="5"/>
          </p:cNvCxnSpPr>
          <p:nvPr/>
        </p:nvCxnSpPr>
        <p:spPr>
          <a:xfrm flipH="1" flipV="1">
            <a:off x="1762125" y="1627188"/>
            <a:ext cx="290513" cy="4397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331913" y="1196975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</a:t>
            </a:r>
            <a:endParaRPr lang="en-CA" dirty="0"/>
          </a:p>
        </p:txBody>
      </p:sp>
      <p:sp>
        <p:nvSpPr>
          <p:cNvPr id="44" name="Oval 43"/>
          <p:cNvSpPr/>
          <p:nvPr/>
        </p:nvSpPr>
        <p:spPr>
          <a:xfrm>
            <a:off x="1763713" y="3357563"/>
            <a:ext cx="504825" cy="50323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</a:t>
            </a:r>
            <a:endParaRPr lang="en-CA" dirty="0"/>
          </a:p>
        </p:txBody>
      </p:sp>
      <p:cxnSp>
        <p:nvCxnSpPr>
          <p:cNvPr id="45" name="Straight Arrow Connector 44"/>
          <p:cNvCxnSpPr>
            <a:stCxn id="18" idx="3"/>
            <a:endCxn id="44" idx="7"/>
          </p:cNvCxnSpPr>
          <p:nvPr/>
        </p:nvCxnSpPr>
        <p:spPr>
          <a:xfrm flipH="1">
            <a:off x="2193925" y="3071813"/>
            <a:ext cx="219075" cy="3603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9" name="Oval 49"/>
          <p:cNvSpPr>
            <a:spLocks noChangeArrowheads="1"/>
          </p:cNvSpPr>
          <p:nvPr/>
        </p:nvSpPr>
        <p:spPr bwMode="auto">
          <a:xfrm>
            <a:off x="2987675" y="2781300"/>
            <a:ext cx="1169988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6650" name="Oval 50"/>
          <p:cNvSpPr>
            <a:spLocks noChangeArrowheads="1"/>
          </p:cNvSpPr>
          <p:nvPr/>
        </p:nvSpPr>
        <p:spPr bwMode="auto">
          <a:xfrm>
            <a:off x="4067175" y="2781300"/>
            <a:ext cx="1152525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6651" name="Oval 51"/>
          <p:cNvSpPr>
            <a:spLocks noChangeArrowheads="1"/>
          </p:cNvSpPr>
          <p:nvPr/>
        </p:nvSpPr>
        <p:spPr bwMode="auto">
          <a:xfrm>
            <a:off x="4572000" y="3557588"/>
            <a:ext cx="12239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kbza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6652" name="Oval 52"/>
          <p:cNvSpPr>
            <a:spLocks noChangeArrowheads="1"/>
          </p:cNvSpPr>
          <p:nvPr/>
        </p:nvSpPr>
        <p:spPr bwMode="auto">
          <a:xfrm>
            <a:off x="5292725" y="3557588"/>
            <a:ext cx="12239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kbzd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6653" name="Oval 53"/>
          <p:cNvSpPr>
            <a:spLocks noChangeArrowheads="1"/>
          </p:cNvSpPr>
          <p:nvPr/>
        </p:nvSpPr>
        <p:spPr bwMode="auto">
          <a:xfrm>
            <a:off x="5651500" y="1973263"/>
            <a:ext cx="10080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kch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6654" name="Oval 54"/>
          <p:cNvSpPr>
            <a:spLocks noChangeArrowheads="1"/>
          </p:cNvSpPr>
          <p:nvPr/>
        </p:nvSpPr>
        <p:spPr bwMode="auto">
          <a:xfrm>
            <a:off x="6227763" y="2765425"/>
            <a:ext cx="1008062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kchf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6655" name="Oval 55"/>
          <p:cNvSpPr>
            <a:spLocks noChangeArrowheads="1"/>
          </p:cNvSpPr>
          <p:nvPr/>
        </p:nvSpPr>
        <p:spPr bwMode="auto">
          <a:xfrm>
            <a:off x="6659563" y="3557588"/>
            <a:ext cx="1081087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6656" name="Oval 56"/>
          <p:cNvSpPr>
            <a:spLocks noChangeArrowheads="1"/>
          </p:cNvSpPr>
          <p:nvPr/>
        </p:nvSpPr>
        <p:spPr bwMode="auto">
          <a:xfrm>
            <a:off x="7524750" y="3573463"/>
            <a:ext cx="1079500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6657" name="Oval 57"/>
          <p:cNvSpPr>
            <a:spLocks noChangeArrowheads="1"/>
          </p:cNvSpPr>
          <p:nvPr/>
        </p:nvSpPr>
        <p:spPr bwMode="auto">
          <a:xfrm>
            <a:off x="7308850" y="1989138"/>
            <a:ext cx="1079500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6658" name="Oval 58"/>
          <p:cNvSpPr>
            <a:spLocks noChangeArrowheads="1"/>
          </p:cNvSpPr>
          <p:nvPr/>
        </p:nvSpPr>
        <p:spPr bwMode="auto">
          <a:xfrm>
            <a:off x="5435600" y="965200"/>
            <a:ext cx="757238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6659" name="Oval 59"/>
          <p:cNvSpPr>
            <a:spLocks noChangeArrowheads="1"/>
          </p:cNvSpPr>
          <p:nvPr/>
        </p:nvSpPr>
        <p:spPr bwMode="auto">
          <a:xfrm>
            <a:off x="-180975" y="3813175"/>
            <a:ext cx="9074150" cy="13414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MS Reference Sans Serif" pitchFamily="34" charset="0"/>
              </a:rPr>
              <a:t>State space </a:t>
            </a:r>
            <a:br>
              <a:rPr lang="en-US">
                <a:latin typeface="MS Reference Sans Serif" pitchFamily="34" charset="0"/>
              </a:rPr>
            </a:br>
            <a:r>
              <a:rPr lang="en-US">
                <a:latin typeface="MS Reference Sans Serif" pitchFamily="34" charset="0"/>
              </a:rPr>
              <a:t>     graph.</a:t>
            </a:r>
            <a:endParaRPr lang="en-US" sz="1400">
              <a:latin typeface="MS Reference Sans Serif" pitchFamily="34" charset="0"/>
            </a:endParaRPr>
          </a:p>
        </p:txBody>
      </p:sp>
      <p:sp>
        <p:nvSpPr>
          <p:cNvPr id="26660" name="Oval 60"/>
          <p:cNvSpPr>
            <a:spLocks noChangeArrowheads="1"/>
          </p:cNvSpPr>
          <p:nvPr/>
        </p:nvSpPr>
        <p:spPr bwMode="auto">
          <a:xfrm>
            <a:off x="2916238" y="3860800"/>
            <a:ext cx="6408737" cy="13414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MS Reference Sans Serif" pitchFamily="34" charset="0"/>
              </a:rPr>
              <a:t>        Search tree. </a:t>
            </a:r>
            <a:br>
              <a:rPr lang="en-US">
                <a:latin typeface="MS Reference Sans Serif" pitchFamily="34" charset="0"/>
              </a:rPr>
            </a:br>
            <a:r>
              <a:rPr lang="en-US">
                <a:latin typeface="MS Reference Sans Serif" pitchFamily="34" charset="0"/>
              </a:rPr>
              <a:t> </a:t>
            </a:r>
            <a:r>
              <a:rPr lang="en-US" sz="2400">
                <a:latin typeface="MS Reference Sans Serif" pitchFamily="34" charset="0"/>
              </a:rPr>
              <a:t>(only first 3 levels, of BFS)</a:t>
            </a:r>
            <a:endParaRPr lang="en-US">
              <a:latin typeface="MS Reference Sans Serif" pitchFamily="34" charset="0"/>
            </a:endParaRPr>
          </a:p>
        </p:txBody>
      </p:sp>
      <p:sp>
        <p:nvSpPr>
          <p:cNvPr id="26661" name="Rectangle 4"/>
          <p:cNvSpPr>
            <a:spLocks noChangeArrowheads="1"/>
          </p:cNvSpPr>
          <p:nvPr/>
        </p:nvSpPr>
        <p:spPr bwMode="auto">
          <a:xfrm>
            <a:off x="533400" y="5184775"/>
            <a:ext cx="84312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000000"/>
              </a:solidFill>
              <a:latin typeface="MS Reference Sans Serif" pitchFamily="34" charset="0"/>
              <a:cs typeface="Times New Roman" pitchFamily="18" charset="0"/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107950" y="5157788"/>
            <a:ext cx="8807450" cy="11684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dirty="0" smtClean="0"/>
              <a:t>What do edges in the search tree represent in the state space?</a:t>
            </a:r>
            <a:endParaRPr lang="en-US" dirty="0"/>
          </a:p>
          <a:p>
            <a:pPr>
              <a:defRPr/>
            </a:pPr>
            <a:endParaRPr lang="en-CA" dirty="0"/>
          </a:p>
        </p:txBody>
      </p:sp>
      <p:sp>
        <p:nvSpPr>
          <p:cNvPr id="26663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21325" y="5681663"/>
            <a:ext cx="1643063" cy="4603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MS Reference Sans Serif" pitchFamily="34" charset="0"/>
              </a:rPr>
              <a:t>states</a:t>
            </a:r>
            <a:endParaRPr lang="en-US" sz="2400" baseline="30000">
              <a:latin typeface="MS Reference Sans Serif" pitchFamily="34" charset="0"/>
            </a:endParaRPr>
          </a:p>
        </p:txBody>
      </p:sp>
      <p:sp>
        <p:nvSpPr>
          <p:cNvPr id="26664" name="TextBox 16"/>
          <p:cNvSpPr txBox="1">
            <a:spLocks noChangeArrowheads="1"/>
          </p:cNvSpPr>
          <p:nvPr/>
        </p:nvSpPr>
        <p:spPr bwMode="auto">
          <a:xfrm>
            <a:off x="1042988" y="5700713"/>
            <a:ext cx="1296987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MS Reference Sans Serif" pitchFamily="34" charset="0"/>
              </a:rPr>
              <a:t>nodes</a:t>
            </a:r>
            <a:endParaRPr lang="en-US" sz="2400" baseline="30000">
              <a:latin typeface="MS Reference Sans Serif" pitchFamily="34" charset="0"/>
            </a:endParaRPr>
          </a:p>
        </p:txBody>
      </p:sp>
      <p:sp>
        <p:nvSpPr>
          <p:cNvPr id="26665" name="TextBox 17"/>
          <p:cNvSpPr txBox="1">
            <a:spLocks noChangeArrowheads="1"/>
          </p:cNvSpPr>
          <p:nvPr/>
        </p:nvSpPr>
        <p:spPr bwMode="auto">
          <a:xfrm>
            <a:off x="3894138" y="5681663"/>
            <a:ext cx="1470025" cy="460375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MS Reference Sans Serif" pitchFamily="34" charset="0"/>
              </a:rPr>
              <a:t>paths</a:t>
            </a:r>
            <a:endParaRPr lang="en-US" sz="2400" baseline="30000">
              <a:latin typeface="MS Reference Sans Serif" pitchFamily="34" charset="0"/>
            </a:endParaRPr>
          </a:p>
        </p:txBody>
      </p:sp>
      <p:sp>
        <p:nvSpPr>
          <p:cNvPr id="26666" name="TextBox 18"/>
          <p:cNvSpPr txBox="1">
            <a:spLocks noChangeArrowheads="1"/>
          </p:cNvSpPr>
          <p:nvPr/>
        </p:nvSpPr>
        <p:spPr bwMode="auto">
          <a:xfrm>
            <a:off x="2481263" y="5700713"/>
            <a:ext cx="1298575" cy="461962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MS Reference Sans Serif" pitchFamily="34" charset="0"/>
              </a:rPr>
              <a:t>edges</a:t>
            </a:r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150" y="1270000"/>
            <a:ext cx="745172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Clarification: state space </a:t>
            </a:r>
            <a:r>
              <a:rPr lang="en-US" sz="3200" smtClean="0">
                <a:solidFill>
                  <a:srgbClr val="FF0000"/>
                </a:solidFill>
              </a:rPr>
              <a:t>graph</a:t>
            </a:r>
            <a:r>
              <a:rPr lang="en-US" sz="3200" smtClean="0"/>
              <a:t> vs search </a:t>
            </a:r>
            <a:r>
              <a:rPr lang="en-US" sz="3200" smtClean="0">
                <a:solidFill>
                  <a:srgbClr val="FF0000"/>
                </a:solidFill>
              </a:rPr>
              <a:t>tree</a:t>
            </a:r>
            <a:endParaRPr sz="3200" smtClean="0">
              <a:solidFill>
                <a:srgbClr val="FF0000"/>
              </a:solidFill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7F71DE-E515-45BD-8638-6753FA8F264C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66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3850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k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1331913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  <a:endParaRPr lang="en-CA" dirty="0"/>
          </a:p>
        </p:txBody>
      </p:sp>
      <p:cxnSp>
        <p:nvCxnSpPr>
          <p:cNvPr id="7" name="Straight Arrow Connector 6"/>
          <p:cNvCxnSpPr>
            <a:stCxn id="5" idx="6"/>
            <a:endCxn id="6" idx="2"/>
          </p:cNvCxnSpPr>
          <p:nvPr/>
        </p:nvCxnSpPr>
        <p:spPr>
          <a:xfrm>
            <a:off x="828675" y="2892425"/>
            <a:ext cx="503238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079500" y="1989138"/>
            <a:ext cx="504825" cy="50323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  <a:endParaRPr lang="en-CA" dirty="0"/>
          </a:p>
        </p:txBody>
      </p:sp>
      <p:sp>
        <p:nvSpPr>
          <p:cNvPr id="10" name="Oval 9"/>
          <p:cNvSpPr/>
          <p:nvPr/>
        </p:nvSpPr>
        <p:spPr>
          <a:xfrm>
            <a:off x="1979613" y="19939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z</a:t>
            </a:r>
            <a:endParaRPr lang="en-CA" dirty="0"/>
          </a:p>
        </p:txBody>
      </p:sp>
      <p:cxnSp>
        <p:nvCxnSpPr>
          <p:cNvPr id="11" name="Straight Arrow Connector 10"/>
          <p:cNvCxnSpPr>
            <a:stCxn id="5" idx="7"/>
            <a:endCxn id="9" idx="3"/>
          </p:cNvCxnSpPr>
          <p:nvPr/>
        </p:nvCxnSpPr>
        <p:spPr>
          <a:xfrm flipV="1">
            <a:off x="754063" y="2417763"/>
            <a:ext cx="398462" cy="29845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6"/>
            <a:endCxn id="10" idx="2"/>
          </p:cNvCxnSpPr>
          <p:nvPr/>
        </p:nvCxnSpPr>
        <p:spPr>
          <a:xfrm>
            <a:off x="1584325" y="2239963"/>
            <a:ext cx="395288" cy="6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339975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</a:t>
            </a:r>
            <a:endParaRPr lang="en-CA" dirty="0"/>
          </a:p>
        </p:txBody>
      </p:sp>
      <p:cxnSp>
        <p:nvCxnSpPr>
          <p:cNvPr id="19" name="Straight Arrow Connector 18"/>
          <p:cNvCxnSpPr>
            <a:stCxn id="6" idx="6"/>
            <a:endCxn id="18" idx="2"/>
          </p:cNvCxnSpPr>
          <p:nvPr/>
        </p:nvCxnSpPr>
        <p:spPr>
          <a:xfrm flipV="1">
            <a:off x="1836738" y="2894013"/>
            <a:ext cx="50323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979613" y="116205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  <a:endParaRPr lang="en-CA" dirty="0"/>
          </a:p>
        </p:txBody>
      </p:sp>
      <p:cxnSp>
        <p:nvCxnSpPr>
          <p:cNvPr id="24" name="Straight Arrow Connector 23"/>
          <p:cNvCxnSpPr>
            <a:stCxn id="10" idx="0"/>
            <a:endCxn id="23" idx="4"/>
          </p:cNvCxnSpPr>
          <p:nvPr/>
        </p:nvCxnSpPr>
        <p:spPr>
          <a:xfrm flipV="1">
            <a:off x="2232025" y="1665288"/>
            <a:ext cx="0" cy="328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4" name="Oval 30"/>
          <p:cNvSpPr>
            <a:spLocks noChangeArrowheads="1"/>
          </p:cNvSpPr>
          <p:nvPr/>
        </p:nvSpPr>
        <p:spPr bwMode="auto">
          <a:xfrm>
            <a:off x="3995738" y="1412875"/>
            <a:ext cx="755650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9750" y="3644900"/>
            <a:ext cx="8496300" cy="262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7666" name="Oval 32"/>
          <p:cNvSpPr>
            <a:spLocks noChangeArrowheads="1"/>
          </p:cNvSpPr>
          <p:nvPr/>
        </p:nvSpPr>
        <p:spPr bwMode="auto">
          <a:xfrm>
            <a:off x="6732588" y="1470025"/>
            <a:ext cx="755650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7667" name="Oval 33"/>
          <p:cNvSpPr>
            <a:spLocks noChangeArrowheads="1"/>
          </p:cNvSpPr>
          <p:nvPr/>
        </p:nvSpPr>
        <p:spPr bwMode="auto">
          <a:xfrm>
            <a:off x="3419475" y="1989138"/>
            <a:ext cx="10080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7668" name="Oval 34"/>
          <p:cNvSpPr>
            <a:spLocks noChangeArrowheads="1"/>
          </p:cNvSpPr>
          <p:nvPr/>
        </p:nvSpPr>
        <p:spPr bwMode="auto">
          <a:xfrm>
            <a:off x="4859338" y="1989138"/>
            <a:ext cx="1008062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</a:t>
            </a:r>
            <a:endParaRPr lang="en-US" sz="2000">
              <a:latin typeface="MS Reference Sans Serif" pitchFamily="34" charset="0"/>
            </a:endParaRPr>
          </a:p>
        </p:txBody>
      </p:sp>
      <p:cxnSp>
        <p:nvCxnSpPr>
          <p:cNvPr id="39" name="Straight Arrow Connector 38"/>
          <p:cNvCxnSpPr>
            <a:stCxn id="10" idx="1"/>
            <a:endCxn id="40" idx="5"/>
          </p:cNvCxnSpPr>
          <p:nvPr/>
        </p:nvCxnSpPr>
        <p:spPr>
          <a:xfrm flipH="1" flipV="1">
            <a:off x="1762125" y="1627188"/>
            <a:ext cx="290513" cy="4397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331913" y="1196975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</a:t>
            </a:r>
            <a:endParaRPr lang="en-CA" dirty="0"/>
          </a:p>
        </p:txBody>
      </p:sp>
      <p:sp>
        <p:nvSpPr>
          <p:cNvPr id="44" name="Oval 43"/>
          <p:cNvSpPr/>
          <p:nvPr/>
        </p:nvSpPr>
        <p:spPr>
          <a:xfrm>
            <a:off x="1763713" y="3357563"/>
            <a:ext cx="504825" cy="50323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z</a:t>
            </a:r>
            <a:endParaRPr lang="en-CA" dirty="0"/>
          </a:p>
        </p:txBody>
      </p:sp>
      <p:cxnSp>
        <p:nvCxnSpPr>
          <p:cNvPr id="45" name="Straight Arrow Connector 44"/>
          <p:cNvCxnSpPr>
            <a:stCxn id="18" idx="3"/>
            <a:endCxn id="44" idx="7"/>
          </p:cNvCxnSpPr>
          <p:nvPr/>
        </p:nvCxnSpPr>
        <p:spPr>
          <a:xfrm flipH="1">
            <a:off x="2193925" y="3071813"/>
            <a:ext cx="219075" cy="3603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3" name="Oval 49"/>
          <p:cNvSpPr>
            <a:spLocks noChangeArrowheads="1"/>
          </p:cNvSpPr>
          <p:nvPr/>
        </p:nvSpPr>
        <p:spPr bwMode="auto">
          <a:xfrm>
            <a:off x="2987675" y="2781300"/>
            <a:ext cx="1169988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7674" name="Oval 50"/>
          <p:cNvSpPr>
            <a:spLocks noChangeArrowheads="1"/>
          </p:cNvSpPr>
          <p:nvPr/>
        </p:nvSpPr>
        <p:spPr bwMode="auto">
          <a:xfrm>
            <a:off x="4067175" y="2781300"/>
            <a:ext cx="1152525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7675" name="Oval 51"/>
          <p:cNvSpPr>
            <a:spLocks noChangeArrowheads="1"/>
          </p:cNvSpPr>
          <p:nvPr/>
        </p:nvSpPr>
        <p:spPr bwMode="auto">
          <a:xfrm>
            <a:off x="4572000" y="3557588"/>
            <a:ext cx="12239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kbza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7676" name="Oval 52"/>
          <p:cNvSpPr>
            <a:spLocks noChangeArrowheads="1"/>
          </p:cNvSpPr>
          <p:nvPr/>
        </p:nvSpPr>
        <p:spPr bwMode="auto">
          <a:xfrm>
            <a:off x="5292725" y="3557588"/>
            <a:ext cx="12239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kbzd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7677" name="Oval 53"/>
          <p:cNvSpPr>
            <a:spLocks noChangeArrowheads="1"/>
          </p:cNvSpPr>
          <p:nvPr/>
        </p:nvSpPr>
        <p:spPr bwMode="auto">
          <a:xfrm>
            <a:off x="5651500" y="1973263"/>
            <a:ext cx="10080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kch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7678" name="Oval 54"/>
          <p:cNvSpPr>
            <a:spLocks noChangeArrowheads="1"/>
          </p:cNvSpPr>
          <p:nvPr/>
        </p:nvSpPr>
        <p:spPr bwMode="auto">
          <a:xfrm>
            <a:off x="6227763" y="2765425"/>
            <a:ext cx="1008062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kchz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7679" name="Oval 55"/>
          <p:cNvSpPr>
            <a:spLocks noChangeArrowheads="1"/>
          </p:cNvSpPr>
          <p:nvPr/>
        </p:nvSpPr>
        <p:spPr bwMode="auto">
          <a:xfrm>
            <a:off x="6659563" y="3557588"/>
            <a:ext cx="1081087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7680" name="Oval 56"/>
          <p:cNvSpPr>
            <a:spLocks noChangeArrowheads="1"/>
          </p:cNvSpPr>
          <p:nvPr/>
        </p:nvSpPr>
        <p:spPr bwMode="auto">
          <a:xfrm>
            <a:off x="7524750" y="3573463"/>
            <a:ext cx="1079500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7681" name="Oval 57"/>
          <p:cNvSpPr>
            <a:spLocks noChangeArrowheads="1"/>
          </p:cNvSpPr>
          <p:nvPr/>
        </p:nvSpPr>
        <p:spPr bwMode="auto">
          <a:xfrm>
            <a:off x="7308850" y="1989138"/>
            <a:ext cx="1079500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7682" name="Oval 58"/>
          <p:cNvSpPr>
            <a:spLocks noChangeArrowheads="1"/>
          </p:cNvSpPr>
          <p:nvPr/>
        </p:nvSpPr>
        <p:spPr bwMode="auto">
          <a:xfrm>
            <a:off x="5435600" y="965200"/>
            <a:ext cx="757238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7683" name="Oval 59"/>
          <p:cNvSpPr>
            <a:spLocks noChangeArrowheads="1"/>
          </p:cNvSpPr>
          <p:nvPr/>
        </p:nvSpPr>
        <p:spPr bwMode="auto">
          <a:xfrm>
            <a:off x="-541338" y="3644900"/>
            <a:ext cx="6697663" cy="40243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MS Reference Sans Serif" pitchFamily="34" charset="0"/>
              </a:rPr>
              <a:t>State space </a:t>
            </a:r>
            <a:br>
              <a:rPr lang="en-US">
                <a:latin typeface="MS Reference Sans Serif" pitchFamily="34" charset="0"/>
              </a:rPr>
            </a:br>
            <a:r>
              <a:rPr lang="en-US">
                <a:latin typeface="MS Reference Sans Serif" pitchFamily="34" charset="0"/>
              </a:rPr>
              <a:t>     graph.</a:t>
            </a:r>
            <a:br>
              <a:rPr lang="en-US">
                <a:latin typeface="MS Reference Sans Serif" pitchFamily="34" charset="0"/>
              </a:rPr>
            </a:br>
            <a:endParaRPr lang="en-US" sz="1400">
              <a:latin typeface="MS Reference Sans Serif" pitchFamily="34" charset="0"/>
            </a:endParaRPr>
          </a:p>
          <a:p>
            <a:r>
              <a:rPr lang="en-US" sz="1800">
                <a:latin typeface="MS Reference Sans Serif" pitchFamily="34" charset="0"/>
              </a:rPr>
              <a:t/>
            </a:r>
            <a:br>
              <a:rPr lang="en-US" sz="1800">
                <a:latin typeface="MS Reference Sans Serif" pitchFamily="34" charset="0"/>
              </a:rPr>
            </a:br>
            <a:endParaRPr lang="en-US" sz="1800">
              <a:latin typeface="MS Reference Sans Serif" pitchFamily="34" charset="0"/>
            </a:endParaRPr>
          </a:p>
          <a:p>
            <a:endParaRPr lang="en-US" sz="1800">
              <a:latin typeface="MS Reference Sans Serif" pitchFamily="34" charset="0"/>
            </a:endParaRPr>
          </a:p>
          <a:p>
            <a:r>
              <a:rPr lang="en-US" sz="2400">
                <a:solidFill>
                  <a:srgbClr val="3132CD"/>
                </a:solidFill>
                <a:latin typeface="MS Reference Sans Serif" pitchFamily="34" charset="0"/>
              </a:rPr>
              <a:t>May contain cycles!</a:t>
            </a:r>
          </a:p>
          <a:p>
            <a:endParaRPr lang="en-US" sz="3200">
              <a:latin typeface="MS Reference Sans Serif" pitchFamily="34" charset="0"/>
            </a:endParaRPr>
          </a:p>
        </p:txBody>
      </p:sp>
      <p:sp>
        <p:nvSpPr>
          <p:cNvPr id="27684" name="Oval 60"/>
          <p:cNvSpPr>
            <a:spLocks noChangeArrowheads="1"/>
          </p:cNvSpPr>
          <p:nvPr/>
        </p:nvSpPr>
        <p:spPr bwMode="auto">
          <a:xfrm>
            <a:off x="2843213" y="3644900"/>
            <a:ext cx="7489825" cy="39608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MS Reference Sans Serif" pitchFamily="34" charset="0"/>
              </a:rPr>
              <a:t>Search tree.</a:t>
            </a:r>
          </a:p>
          <a:p>
            <a:r>
              <a:rPr lang="en-US" sz="2400">
                <a:solidFill>
                  <a:srgbClr val="FF0000"/>
                </a:solidFill>
                <a:latin typeface="MS Reference Sans Serif" pitchFamily="34" charset="0"/>
              </a:rPr>
              <a:t>Nodes</a:t>
            </a:r>
            <a:r>
              <a:rPr lang="en-US" sz="2400">
                <a:latin typeface="MS Reference Sans Serif" pitchFamily="34" charset="0"/>
              </a:rPr>
              <a:t> in this tree correspond to </a:t>
            </a:r>
            <a:r>
              <a:rPr lang="en-US" sz="2400">
                <a:solidFill>
                  <a:srgbClr val="FF0000"/>
                </a:solidFill>
                <a:latin typeface="MS Reference Sans Serif" pitchFamily="34" charset="0"/>
              </a:rPr>
              <a:t>paths in the state space graph</a:t>
            </a:r>
          </a:p>
          <a:p>
            <a:r>
              <a:rPr lang="en-US" sz="1100">
                <a:latin typeface="MS Reference Sans Serif" pitchFamily="34" charset="0"/>
              </a:rPr>
              <a:t/>
            </a:r>
            <a:br>
              <a:rPr lang="en-US" sz="1100">
                <a:latin typeface="MS Reference Sans Serif" pitchFamily="34" charset="0"/>
              </a:rPr>
            </a:br>
            <a:r>
              <a:rPr lang="en-US" sz="2000">
                <a:latin typeface="MS Reference Sans Serif" pitchFamily="34" charset="0"/>
              </a:rPr>
              <a:t>(if multiple start nodes: forest)</a:t>
            </a:r>
          </a:p>
          <a:p>
            <a:r>
              <a:rPr lang="en-US" sz="1100">
                <a:latin typeface="MS Reference Sans Serif" pitchFamily="34" charset="0"/>
              </a:rPr>
              <a:t/>
            </a:r>
            <a:br>
              <a:rPr lang="en-US" sz="1100">
                <a:latin typeface="MS Reference Sans Serif" pitchFamily="34" charset="0"/>
              </a:rPr>
            </a:br>
            <a:r>
              <a:rPr lang="en-US" sz="1100">
                <a:latin typeface="MS Reference Sans Serif" pitchFamily="34" charset="0"/>
              </a:rPr>
              <a:t/>
            </a:r>
            <a:br>
              <a:rPr lang="en-US" sz="1100">
                <a:latin typeface="MS Reference Sans Serif" pitchFamily="34" charset="0"/>
              </a:rPr>
            </a:br>
            <a:r>
              <a:rPr lang="en-US" sz="2400">
                <a:solidFill>
                  <a:srgbClr val="3132CD"/>
                </a:solidFill>
                <a:latin typeface="MS Reference Sans Serif" pitchFamily="34" charset="0"/>
              </a:rPr>
              <a:t>Cannot contain cycles!</a:t>
            </a:r>
            <a:br>
              <a:rPr lang="en-US" sz="2400">
                <a:solidFill>
                  <a:srgbClr val="3132CD"/>
                </a:solidFill>
                <a:latin typeface="MS Reference Sans Serif" pitchFamily="34" charset="0"/>
              </a:rPr>
            </a:br>
            <a:endParaRPr lang="en-US" sz="2400">
              <a:solidFill>
                <a:srgbClr val="3132CD"/>
              </a:solidFill>
              <a:latin typeface="MS Reference Sans Serif" pitchFamily="34" charset="0"/>
            </a:endParaRP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150" y="1270000"/>
            <a:ext cx="745172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Clarification: state space </a:t>
            </a:r>
            <a:r>
              <a:rPr lang="en-US" sz="3200" smtClean="0">
                <a:solidFill>
                  <a:srgbClr val="FF0000"/>
                </a:solidFill>
              </a:rPr>
              <a:t>graph</a:t>
            </a:r>
            <a:r>
              <a:rPr lang="en-US" sz="3200" smtClean="0"/>
              <a:t> vs search </a:t>
            </a:r>
            <a:r>
              <a:rPr lang="en-US" sz="3200" smtClean="0">
                <a:solidFill>
                  <a:srgbClr val="FF0000"/>
                </a:solidFill>
              </a:rPr>
              <a:t>tree</a:t>
            </a:r>
            <a:endParaRPr sz="3200" smtClean="0">
              <a:solidFill>
                <a:srgbClr val="FF0000"/>
              </a:solidFill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E74690-EDDD-4533-B6FF-9825BBF9B264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67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3850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k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1331913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  <a:endParaRPr lang="en-CA" dirty="0"/>
          </a:p>
        </p:txBody>
      </p:sp>
      <p:cxnSp>
        <p:nvCxnSpPr>
          <p:cNvPr id="7" name="Straight Arrow Connector 6"/>
          <p:cNvCxnSpPr>
            <a:stCxn id="5" idx="6"/>
            <a:endCxn id="6" idx="2"/>
          </p:cNvCxnSpPr>
          <p:nvPr/>
        </p:nvCxnSpPr>
        <p:spPr>
          <a:xfrm>
            <a:off x="828675" y="2892425"/>
            <a:ext cx="503238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079500" y="1989138"/>
            <a:ext cx="504825" cy="50323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  <a:endParaRPr lang="en-CA" dirty="0"/>
          </a:p>
        </p:txBody>
      </p:sp>
      <p:sp>
        <p:nvSpPr>
          <p:cNvPr id="10" name="Oval 9"/>
          <p:cNvSpPr/>
          <p:nvPr/>
        </p:nvSpPr>
        <p:spPr>
          <a:xfrm>
            <a:off x="1979613" y="19939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z</a:t>
            </a:r>
            <a:endParaRPr lang="en-CA" dirty="0"/>
          </a:p>
        </p:txBody>
      </p:sp>
      <p:cxnSp>
        <p:nvCxnSpPr>
          <p:cNvPr id="11" name="Straight Arrow Connector 10"/>
          <p:cNvCxnSpPr>
            <a:stCxn id="5" idx="7"/>
            <a:endCxn id="9" idx="3"/>
          </p:cNvCxnSpPr>
          <p:nvPr/>
        </p:nvCxnSpPr>
        <p:spPr>
          <a:xfrm flipV="1">
            <a:off x="754063" y="2417763"/>
            <a:ext cx="398462" cy="29845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6"/>
            <a:endCxn id="10" idx="2"/>
          </p:cNvCxnSpPr>
          <p:nvPr/>
        </p:nvCxnSpPr>
        <p:spPr>
          <a:xfrm>
            <a:off x="1584325" y="2239963"/>
            <a:ext cx="395288" cy="6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339975" y="264160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</a:t>
            </a:r>
            <a:endParaRPr lang="en-CA" dirty="0"/>
          </a:p>
        </p:txBody>
      </p:sp>
      <p:cxnSp>
        <p:nvCxnSpPr>
          <p:cNvPr id="19" name="Straight Arrow Connector 18"/>
          <p:cNvCxnSpPr>
            <a:stCxn id="6" idx="6"/>
            <a:endCxn id="18" idx="2"/>
          </p:cNvCxnSpPr>
          <p:nvPr/>
        </p:nvCxnSpPr>
        <p:spPr>
          <a:xfrm flipV="1">
            <a:off x="1836738" y="2894013"/>
            <a:ext cx="50323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979613" y="1162050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  <a:endParaRPr lang="en-CA" dirty="0"/>
          </a:p>
        </p:txBody>
      </p:sp>
      <p:cxnSp>
        <p:nvCxnSpPr>
          <p:cNvPr id="24" name="Straight Arrow Connector 23"/>
          <p:cNvCxnSpPr>
            <a:stCxn id="10" idx="0"/>
            <a:endCxn id="23" idx="4"/>
          </p:cNvCxnSpPr>
          <p:nvPr/>
        </p:nvCxnSpPr>
        <p:spPr>
          <a:xfrm flipV="1">
            <a:off x="2232025" y="1665288"/>
            <a:ext cx="0" cy="328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8" name="Oval 30"/>
          <p:cNvSpPr>
            <a:spLocks noChangeArrowheads="1"/>
          </p:cNvSpPr>
          <p:nvPr/>
        </p:nvSpPr>
        <p:spPr bwMode="auto">
          <a:xfrm>
            <a:off x="3995738" y="1412875"/>
            <a:ext cx="755650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9750" y="3644900"/>
            <a:ext cx="8496300" cy="262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690" name="Oval 32"/>
          <p:cNvSpPr>
            <a:spLocks noChangeArrowheads="1"/>
          </p:cNvSpPr>
          <p:nvPr/>
        </p:nvSpPr>
        <p:spPr bwMode="auto">
          <a:xfrm>
            <a:off x="6732588" y="1470025"/>
            <a:ext cx="755650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691" name="Oval 33"/>
          <p:cNvSpPr>
            <a:spLocks noChangeArrowheads="1"/>
          </p:cNvSpPr>
          <p:nvPr/>
        </p:nvSpPr>
        <p:spPr bwMode="auto">
          <a:xfrm>
            <a:off x="3419475" y="1989138"/>
            <a:ext cx="10080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692" name="Oval 34"/>
          <p:cNvSpPr>
            <a:spLocks noChangeArrowheads="1"/>
          </p:cNvSpPr>
          <p:nvPr/>
        </p:nvSpPr>
        <p:spPr bwMode="auto">
          <a:xfrm>
            <a:off x="4859338" y="1989138"/>
            <a:ext cx="1008062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</a:t>
            </a:r>
            <a:endParaRPr lang="en-US" sz="2000">
              <a:latin typeface="MS Reference Sans Serif" pitchFamily="34" charset="0"/>
            </a:endParaRPr>
          </a:p>
        </p:txBody>
      </p:sp>
      <p:cxnSp>
        <p:nvCxnSpPr>
          <p:cNvPr id="39" name="Straight Arrow Connector 38"/>
          <p:cNvCxnSpPr>
            <a:stCxn id="10" idx="1"/>
            <a:endCxn id="40" idx="5"/>
          </p:cNvCxnSpPr>
          <p:nvPr/>
        </p:nvCxnSpPr>
        <p:spPr>
          <a:xfrm flipH="1" flipV="1">
            <a:off x="1762125" y="1627188"/>
            <a:ext cx="290513" cy="4397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331913" y="1196975"/>
            <a:ext cx="504825" cy="50323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</a:t>
            </a:r>
            <a:endParaRPr lang="en-CA" dirty="0"/>
          </a:p>
        </p:txBody>
      </p:sp>
      <p:sp>
        <p:nvSpPr>
          <p:cNvPr id="44" name="Oval 43"/>
          <p:cNvSpPr/>
          <p:nvPr/>
        </p:nvSpPr>
        <p:spPr>
          <a:xfrm>
            <a:off x="1763713" y="3357563"/>
            <a:ext cx="504825" cy="50323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z</a:t>
            </a:r>
            <a:endParaRPr lang="en-CA" dirty="0"/>
          </a:p>
        </p:txBody>
      </p:sp>
      <p:cxnSp>
        <p:nvCxnSpPr>
          <p:cNvPr id="45" name="Straight Arrow Connector 44"/>
          <p:cNvCxnSpPr>
            <a:stCxn id="18" idx="3"/>
            <a:endCxn id="44" idx="7"/>
          </p:cNvCxnSpPr>
          <p:nvPr/>
        </p:nvCxnSpPr>
        <p:spPr>
          <a:xfrm flipH="1">
            <a:off x="2193925" y="3071813"/>
            <a:ext cx="219075" cy="3603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7" name="Oval 49"/>
          <p:cNvSpPr>
            <a:spLocks noChangeArrowheads="1"/>
          </p:cNvSpPr>
          <p:nvPr/>
        </p:nvSpPr>
        <p:spPr bwMode="auto">
          <a:xfrm>
            <a:off x="2987675" y="2781300"/>
            <a:ext cx="1169988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698" name="Oval 50"/>
          <p:cNvSpPr>
            <a:spLocks noChangeArrowheads="1"/>
          </p:cNvSpPr>
          <p:nvPr/>
        </p:nvSpPr>
        <p:spPr bwMode="auto">
          <a:xfrm>
            <a:off x="4067175" y="2781300"/>
            <a:ext cx="1152525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699" name="Oval 51"/>
          <p:cNvSpPr>
            <a:spLocks noChangeArrowheads="1"/>
          </p:cNvSpPr>
          <p:nvPr/>
        </p:nvSpPr>
        <p:spPr bwMode="auto">
          <a:xfrm>
            <a:off x="4572000" y="3557588"/>
            <a:ext cx="12239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kbza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700" name="Oval 52"/>
          <p:cNvSpPr>
            <a:spLocks noChangeArrowheads="1"/>
          </p:cNvSpPr>
          <p:nvPr/>
        </p:nvSpPr>
        <p:spPr bwMode="auto">
          <a:xfrm>
            <a:off x="5292725" y="3557588"/>
            <a:ext cx="12239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kbzd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701" name="Oval 53"/>
          <p:cNvSpPr>
            <a:spLocks noChangeArrowheads="1"/>
          </p:cNvSpPr>
          <p:nvPr/>
        </p:nvSpPr>
        <p:spPr bwMode="auto">
          <a:xfrm>
            <a:off x="5651500" y="1973263"/>
            <a:ext cx="1008063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kch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702" name="Oval 54"/>
          <p:cNvSpPr>
            <a:spLocks noChangeArrowheads="1"/>
          </p:cNvSpPr>
          <p:nvPr/>
        </p:nvSpPr>
        <p:spPr bwMode="auto">
          <a:xfrm>
            <a:off x="6227763" y="2765425"/>
            <a:ext cx="1008062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kchz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703" name="Oval 55"/>
          <p:cNvSpPr>
            <a:spLocks noChangeArrowheads="1"/>
          </p:cNvSpPr>
          <p:nvPr/>
        </p:nvSpPr>
        <p:spPr bwMode="auto">
          <a:xfrm>
            <a:off x="6659563" y="3557588"/>
            <a:ext cx="1081087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kckb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704" name="Oval 56"/>
          <p:cNvSpPr>
            <a:spLocks noChangeArrowheads="1"/>
          </p:cNvSpPr>
          <p:nvPr/>
        </p:nvSpPr>
        <p:spPr bwMode="auto">
          <a:xfrm>
            <a:off x="7524750" y="3573463"/>
            <a:ext cx="1079500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kckc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705" name="Oval 57"/>
          <p:cNvSpPr>
            <a:spLocks noChangeArrowheads="1"/>
          </p:cNvSpPr>
          <p:nvPr/>
        </p:nvSpPr>
        <p:spPr bwMode="auto">
          <a:xfrm>
            <a:off x="7308850" y="1989138"/>
            <a:ext cx="1079500" cy="5191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kck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706" name="Oval 58"/>
          <p:cNvSpPr>
            <a:spLocks noChangeArrowheads="1"/>
          </p:cNvSpPr>
          <p:nvPr/>
        </p:nvSpPr>
        <p:spPr bwMode="auto">
          <a:xfrm>
            <a:off x="5435600" y="965200"/>
            <a:ext cx="757238" cy="5191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k</a:t>
            </a:r>
            <a:endParaRPr lang="en-US" sz="2000">
              <a:latin typeface="MS Reference Sans Serif" pitchFamily="34" charset="0"/>
            </a:endParaRPr>
          </a:p>
        </p:txBody>
      </p:sp>
      <p:sp>
        <p:nvSpPr>
          <p:cNvPr id="28707" name="Oval 59"/>
          <p:cNvSpPr>
            <a:spLocks noChangeArrowheads="1"/>
          </p:cNvSpPr>
          <p:nvPr/>
        </p:nvSpPr>
        <p:spPr bwMode="auto">
          <a:xfrm>
            <a:off x="-1260475" y="3465513"/>
            <a:ext cx="11449050" cy="40671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MS Reference Sans Serif" pitchFamily="34" charset="0"/>
              </a:rPr>
              <a:t>State space </a:t>
            </a:r>
            <a:br>
              <a:rPr lang="en-US">
                <a:latin typeface="MS Reference Sans Serif" pitchFamily="34" charset="0"/>
              </a:rPr>
            </a:br>
            <a:r>
              <a:rPr lang="en-US">
                <a:latin typeface="MS Reference Sans Serif" pitchFamily="34" charset="0"/>
              </a:rPr>
              <a:t>     graph.</a:t>
            </a:r>
            <a:br>
              <a:rPr lang="en-US">
                <a:latin typeface="MS Reference Sans Serif" pitchFamily="34" charset="0"/>
              </a:rPr>
            </a:br>
            <a:endParaRPr lang="en-US" sz="1400">
              <a:latin typeface="MS Reference Sans Serif" pitchFamily="34" charset="0"/>
            </a:endParaRPr>
          </a:p>
          <a:p>
            <a:r>
              <a:rPr lang="en-US" sz="1800">
                <a:latin typeface="MS Reference Sans Serif" pitchFamily="34" charset="0"/>
              </a:rPr>
              <a:t/>
            </a:r>
            <a:br>
              <a:rPr lang="en-US" sz="1800">
                <a:latin typeface="MS Reference Sans Serif" pitchFamily="34" charset="0"/>
              </a:rPr>
            </a:br>
            <a:endParaRPr lang="en-US" sz="1800">
              <a:latin typeface="MS Reference Sans Serif" pitchFamily="34" charset="0"/>
            </a:endParaRPr>
          </a:p>
          <a:p>
            <a:r>
              <a:rPr lang="en-US" sz="2400">
                <a:latin typeface="MS Reference Sans Serif" pitchFamily="34" charset="0"/>
              </a:rPr>
              <a:t>Why don’t we just eliminate cycles?</a:t>
            </a:r>
          </a:p>
          <a:p>
            <a:r>
              <a:rPr lang="en-US" sz="2000">
                <a:solidFill>
                  <a:srgbClr val="FF0000"/>
                </a:solidFill>
                <a:latin typeface="MS Reference Sans Serif" pitchFamily="34" charset="0"/>
              </a:rPr>
              <a:t>Sometimes (but not always) we want multiple solution paths</a:t>
            </a:r>
            <a:endParaRPr lang="en-US" sz="1800">
              <a:solidFill>
                <a:srgbClr val="FF0000"/>
              </a:solidFill>
              <a:latin typeface="MS Reference Sans Serif" pitchFamily="34" charset="0"/>
            </a:endParaRPr>
          </a:p>
          <a:p>
            <a:endParaRPr lang="en-US" sz="3200">
              <a:latin typeface="MS Reference Sans Serif" pitchFamily="34" charset="0"/>
            </a:endParaRPr>
          </a:p>
        </p:txBody>
      </p:sp>
      <p:sp>
        <p:nvSpPr>
          <p:cNvPr id="28708" name="Oval 60"/>
          <p:cNvSpPr>
            <a:spLocks noChangeArrowheads="1"/>
          </p:cNvSpPr>
          <p:nvPr/>
        </p:nvSpPr>
        <p:spPr bwMode="auto">
          <a:xfrm>
            <a:off x="2843213" y="3833813"/>
            <a:ext cx="7489825" cy="30511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MS Reference Sans Serif" pitchFamily="34" charset="0"/>
              </a:rPr>
              <a:t>Search tree.</a:t>
            </a:r>
          </a:p>
          <a:p>
            <a:r>
              <a:rPr lang="en-US" sz="2400">
                <a:solidFill>
                  <a:srgbClr val="FF0000"/>
                </a:solidFill>
                <a:latin typeface="MS Reference Sans Serif" pitchFamily="34" charset="0"/>
              </a:rPr>
              <a:t>Nodes</a:t>
            </a:r>
            <a:r>
              <a:rPr lang="en-US" sz="2400">
                <a:latin typeface="MS Reference Sans Serif" pitchFamily="34" charset="0"/>
              </a:rPr>
              <a:t> in this tree correspond to </a:t>
            </a:r>
            <a:r>
              <a:rPr lang="en-US" sz="2400">
                <a:solidFill>
                  <a:srgbClr val="FF0000"/>
                </a:solidFill>
                <a:latin typeface="MS Reference Sans Serif" pitchFamily="34" charset="0"/>
              </a:rPr>
              <a:t>paths in the state space graph</a:t>
            </a:r>
          </a:p>
          <a:p>
            <a:r>
              <a:rPr lang="en-US" sz="1100">
                <a:latin typeface="MS Reference Sans Serif" pitchFamily="34" charset="0"/>
              </a:rPr>
              <a:t/>
            </a:r>
            <a:br>
              <a:rPr lang="en-US" sz="1100">
                <a:latin typeface="MS Reference Sans Serif" pitchFamily="34" charset="0"/>
              </a:rPr>
            </a:br>
            <a:r>
              <a:rPr lang="en-US" sz="2400">
                <a:solidFill>
                  <a:srgbClr val="3132CD"/>
                </a:solidFill>
                <a:latin typeface="MS Reference Sans Serif" pitchFamily="34" charset="0"/>
              </a:rPr>
              <a:t/>
            </a:r>
            <a:br>
              <a:rPr lang="en-US" sz="2400">
                <a:solidFill>
                  <a:srgbClr val="3132CD"/>
                </a:solidFill>
                <a:latin typeface="MS Reference Sans Serif" pitchFamily="34" charset="0"/>
              </a:rPr>
            </a:br>
            <a:endParaRPr lang="en-US" sz="2400">
              <a:solidFill>
                <a:srgbClr val="3132CD"/>
              </a:solidFill>
              <a:latin typeface="MS Reference Sans Serif" pitchFamily="34" charset="0"/>
            </a:endParaRP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b="1" i="1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692150"/>
          <a:ext cx="4114800" cy="2816225"/>
        </p:xfrm>
        <a:graphic>
          <a:graphicData uri="http://schemas.openxmlformats.org/presentationml/2006/ole">
            <p:oleObj spid="_x0000_s421890" name="Photo Editor Photo" r:id="rId4" imgW="2742857" imgH="1876190" progId="">
              <p:embed/>
            </p:oleObj>
          </a:graphicData>
        </a:graphic>
      </p:graphicFrame>
      <p:sp>
        <p:nvSpPr>
          <p:cNvPr id="334854" name="Rectangle 6"/>
          <p:cNvSpPr>
            <a:spLocks noChangeArrowheads="1"/>
          </p:cNvSpPr>
          <p:nvPr/>
        </p:nvSpPr>
        <p:spPr bwMode="auto">
          <a:xfrm>
            <a:off x="533400" y="3657600"/>
            <a:ext cx="77724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Using depth-first methods, with the graph explicitly stored, this can be done in constant time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Only one path being explored at a time</a:t>
            </a:r>
          </a:p>
          <a:p>
            <a:pPr>
              <a:lnSpc>
                <a:spcPct val="60000"/>
              </a:lnSpc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  <a:latin typeface="MS Reference Sans Serif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Other methods: cost is linear in path length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(check each node in the path)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Cycle Checking: if we only want optimal solutions</a:t>
            </a:r>
            <a:endParaRPr lang="en-US" sz="3200" smtClean="0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924300" y="1268413"/>
            <a:ext cx="49688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You can </a:t>
            </a:r>
            <a:r>
              <a:rPr lang="en-US" sz="2000">
                <a:solidFill>
                  <a:srgbClr val="3132CD"/>
                </a:solidFill>
                <a:latin typeface="MS Reference Sans Serif" pitchFamily="34" charset="0"/>
                <a:cs typeface="Times New Roman" pitchFamily="18" charset="0"/>
              </a:rPr>
              <a:t>prune</a:t>
            </a:r>
            <a:r>
              <a:rPr lang="en-US" sz="2000" b="1" i="1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a node </a:t>
            </a:r>
            <a:r>
              <a:rPr lang="en-US" sz="2000" i="1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n </a:t>
            </a:r>
            <a:r>
              <a:rPr lang="en-US" sz="200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that is on the path from the start node to n.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This pruning cannot remove an optimal solution </a:t>
            </a:r>
            <a:r>
              <a:rPr lang="en-US" sz="2400">
                <a:latin typeface="MS Reference Sans Serif" pitchFamily="34" charset="0"/>
                <a:cs typeface="Times New Roman" pitchFamily="18" charset="0"/>
                <a:sym typeface="Symbol" pitchFamily="18" charset="2"/>
              </a:rPr>
              <a:t> </a:t>
            </a:r>
            <a:r>
              <a:rPr lang="en-US" sz="2000">
                <a:solidFill>
                  <a:srgbClr val="3132CD"/>
                </a:solidFill>
                <a:latin typeface="MS Reference Sans Serif" pitchFamily="34" charset="0"/>
                <a:cs typeface="Times New Roman" pitchFamily="18" charset="0"/>
              </a:rPr>
              <a:t>cycle  check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  <a:buFontTx/>
              <a:buChar char="•"/>
            </a:pPr>
            <a:endParaRPr lang="en-US" sz="2400" b="1" i="1">
              <a:solidFill>
                <a:srgbClr val="000000"/>
              </a:solidFill>
              <a:latin typeface="MS Reference Sans Serif" pitchFamily="34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596B51D-9915-44A9-BBAB-67515378871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9"/>
          <p:cNvSpPr>
            <a:spLocks noChangeArrowheads="1"/>
          </p:cNvSpPr>
          <p:nvPr/>
        </p:nvSpPr>
        <p:spPr bwMode="auto">
          <a:xfrm>
            <a:off x="142875" y="357188"/>
            <a:ext cx="85725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  <a:latin typeface="MS Reference Sans Serif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MS Reference Sans Serif" pitchFamily="34" charset="0"/>
              </a:rPr>
              <a:t>With cycles, search tree can be </a:t>
            </a:r>
            <a:r>
              <a:rPr lang="en-US" sz="2400" dirty="0">
                <a:solidFill>
                  <a:srgbClr val="FF0000"/>
                </a:solidFill>
                <a:latin typeface="MS Reference Sans Serif" pitchFamily="34" charset="0"/>
              </a:rPr>
              <a:t>exponential</a:t>
            </a:r>
            <a:r>
              <a:rPr lang="en-US" sz="2400" dirty="0">
                <a:latin typeface="MS Reference Sans Serif" pitchFamily="34" charset="0"/>
              </a:rPr>
              <a:t> in the state space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E.g. state space with 2 actions from each state to next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With  d + 1 states, search tree has depth 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MS Reference Sans Serif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  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i="1" dirty="0">
              <a:solidFill>
                <a:srgbClr val="000000"/>
              </a:solidFill>
              <a:latin typeface="MS Reference Sans Serif" pitchFamily="34" charset="0"/>
              <a:cs typeface="Times New Roman" pitchFamily="18" charset="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857250" y="2286000"/>
            <a:ext cx="77724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b="1" i="1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r>
              <a:rPr lang="en-US" smtClean="0"/>
              <a:t>Size of search space vs search tree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786063" y="2786063"/>
            <a:ext cx="846137" cy="2930525"/>
            <a:chOff x="1692275" y="3141663"/>
            <a:chExt cx="1154113" cy="3551237"/>
          </a:xfrm>
        </p:grpSpPr>
        <p:sp>
          <p:nvSpPr>
            <p:cNvPr id="29727" name="Oval 5"/>
            <p:cNvSpPr>
              <a:spLocks noChangeArrowheads="1"/>
            </p:cNvSpPr>
            <p:nvPr/>
          </p:nvSpPr>
          <p:spPr bwMode="auto">
            <a:xfrm>
              <a:off x="2557463" y="3236913"/>
              <a:ext cx="287337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Oval 6"/>
            <p:cNvSpPr>
              <a:spLocks noChangeArrowheads="1"/>
            </p:cNvSpPr>
            <p:nvPr/>
          </p:nvSpPr>
          <p:spPr bwMode="auto">
            <a:xfrm>
              <a:off x="2557463" y="4029075"/>
              <a:ext cx="287337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Oval 7"/>
            <p:cNvSpPr>
              <a:spLocks noChangeArrowheads="1"/>
            </p:cNvSpPr>
            <p:nvPr/>
          </p:nvSpPr>
          <p:spPr bwMode="auto">
            <a:xfrm>
              <a:off x="2557463" y="5684838"/>
              <a:ext cx="287337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Oval 8"/>
            <p:cNvSpPr>
              <a:spLocks noChangeArrowheads="1"/>
            </p:cNvSpPr>
            <p:nvPr/>
          </p:nvSpPr>
          <p:spPr bwMode="auto">
            <a:xfrm>
              <a:off x="2557463" y="4892675"/>
              <a:ext cx="287337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9731" name="AutoShape 9"/>
            <p:cNvCxnSpPr>
              <a:cxnSpLocks noChangeShapeType="1"/>
            </p:cNvCxnSpPr>
            <p:nvPr/>
          </p:nvCxnSpPr>
          <p:spPr bwMode="auto">
            <a:xfrm rot="10800000" flipH="1" flipV="1">
              <a:off x="2557463" y="3344863"/>
              <a:ext cx="1587" cy="792162"/>
            </a:xfrm>
            <a:prstGeom prst="curvedConnector3">
              <a:avLst>
                <a:gd name="adj1" fmla="val -144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732" name="AutoShape 10"/>
            <p:cNvCxnSpPr>
              <a:cxnSpLocks noChangeShapeType="1"/>
            </p:cNvCxnSpPr>
            <p:nvPr/>
          </p:nvCxnSpPr>
          <p:spPr bwMode="auto">
            <a:xfrm rot="10800000" flipH="1" flipV="1">
              <a:off x="2557463" y="4171950"/>
              <a:ext cx="1587" cy="792163"/>
            </a:xfrm>
            <a:prstGeom prst="curvedConnector3">
              <a:avLst>
                <a:gd name="adj1" fmla="val -144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733" name="AutoShape 11"/>
            <p:cNvCxnSpPr>
              <a:cxnSpLocks noChangeShapeType="1"/>
            </p:cNvCxnSpPr>
            <p:nvPr/>
          </p:nvCxnSpPr>
          <p:spPr bwMode="auto">
            <a:xfrm rot="10800000" flipH="1" flipV="1">
              <a:off x="2557463" y="5037138"/>
              <a:ext cx="1587" cy="792162"/>
            </a:xfrm>
            <a:prstGeom prst="curvedConnector3">
              <a:avLst>
                <a:gd name="adj1" fmla="val -144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734" name="AutoShape 12"/>
            <p:cNvCxnSpPr>
              <a:cxnSpLocks noChangeShapeType="1"/>
              <a:stCxn id="29727" idx="6"/>
              <a:endCxn id="29728" idx="6"/>
            </p:cNvCxnSpPr>
            <p:nvPr/>
          </p:nvCxnSpPr>
          <p:spPr bwMode="auto">
            <a:xfrm>
              <a:off x="2844800" y="3344863"/>
              <a:ext cx="1588" cy="792162"/>
            </a:xfrm>
            <a:prstGeom prst="curvedConnector3">
              <a:avLst>
                <a:gd name="adj1" fmla="val 144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735" name="AutoShape 13"/>
            <p:cNvCxnSpPr>
              <a:cxnSpLocks noChangeShapeType="1"/>
              <a:stCxn id="29728" idx="6"/>
              <a:endCxn id="29730" idx="6"/>
            </p:cNvCxnSpPr>
            <p:nvPr/>
          </p:nvCxnSpPr>
          <p:spPr bwMode="auto">
            <a:xfrm>
              <a:off x="2844800" y="4137025"/>
              <a:ext cx="1588" cy="863600"/>
            </a:xfrm>
            <a:prstGeom prst="curvedConnector3">
              <a:avLst>
                <a:gd name="adj1" fmla="val 144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736" name="AutoShape 14"/>
            <p:cNvCxnSpPr>
              <a:cxnSpLocks noChangeShapeType="1"/>
            </p:cNvCxnSpPr>
            <p:nvPr/>
          </p:nvCxnSpPr>
          <p:spPr bwMode="auto">
            <a:xfrm>
              <a:off x="2844800" y="4964113"/>
              <a:ext cx="1588" cy="863600"/>
            </a:xfrm>
            <a:prstGeom prst="curvedConnector3">
              <a:avLst>
                <a:gd name="adj1" fmla="val 144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737" name="AutoShape 15"/>
            <p:cNvCxnSpPr>
              <a:cxnSpLocks noChangeShapeType="1"/>
            </p:cNvCxnSpPr>
            <p:nvPr/>
          </p:nvCxnSpPr>
          <p:spPr bwMode="auto">
            <a:xfrm rot="10800000" flipH="1" flipV="1">
              <a:off x="2484438" y="5829300"/>
              <a:ext cx="1587" cy="792163"/>
            </a:xfrm>
            <a:prstGeom prst="curvedConnector3">
              <a:avLst>
                <a:gd name="adj1" fmla="val -144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738" name="AutoShape 16"/>
            <p:cNvCxnSpPr>
              <a:cxnSpLocks noChangeShapeType="1"/>
            </p:cNvCxnSpPr>
            <p:nvPr/>
          </p:nvCxnSpPr>
          <p:spPr bwMode="auto">
            <a:xfrm>
              <a:off x="2844800" y="5829300"/>
              <a:ext cx="1588" cy="863600"/>
            </a:xfrm>
            <a:prstGeom prst="curvedConnector3">
              <a:avLst>
                <a:gd name="adj1" fmla="val 144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9739" name="Text Box 17"/>
            <p:cNvSpPr txBox="1">
              <a:spLocks noChangeArrowheads="1"/>
            </p:cNvSpPr>
            <p:nvPr/>
          </p:nvSpPr>
          <p:spPr bwMode="auto">
            <a:xfrm>
              <a:off x="1692275" y="3141663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A</a:t>
              </a:r>
            </a:p>
          </p:txBody>
        </p:sp>
        <p:sp>
          <p:nvSpPr>
            <p:cNvPr id="29740" name="Text Box 18"/>
            <p:cNvSpPr txBox="1">
              <a:spLocks noChangeArrowheads="1"/>
            </p:cNvSpPr>
            <p:nvPr/>
          </p:nvSpPr>
          <p:spPr bwMode="auto">
            <a:xfrm>
              <a:off x="1692275" y="3860800"/>
              <a:ext cx="354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B</a:t>
              </a:r>
            </a:p>
          </p:txBody>
        </p:sp>
        <p:sp>
          <p:nvSpPr>
            <p:cNvPr id="29741" name="Text Box 19"/>
            <p:cNvSpPr txBox="1">
              <a:spLocks noChangeArrowheads="1"/>
            </p:cNvSpPr>
            <p:nvPr/>
          </p:nvSpPr>
          <p:spPr bwMode="auto">
            <a:xfrm>
              <a:off x="1692275" y="4725988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C</a:t>
              </a:r>
            </a:p>
          </p:txBody>
        </p:sp>
        <p:sp>
          <p:nvSpPr>
            <p:cNvPr id="29742" name="Text Box 20"/>
            <p:cNvSpPr txBox="1">
              <a:spLocks noChangeArrowheads="1"/>
            </p:cNvSpPr>
            <p:nvPr/>
          </p:nvSpPr>
          <p:spPr bwMode="auto">
            <a:xfrm>
              <a:off x="1692275" y="5518150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D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000625" y="2571750"/>
            <a:ext cx="3463925" cy="2735263"/>
            <a:chOff x="4781556" y="3781433"/>
            <a:chExt cx="3463925" cy="2735262"/>
          </a:xfrm>
        </p:grpSpPr>
        <p:sp>
          <p:nvSpPr>
            <p:cNvPr id="29705" name="Oval 21"/>
            <p:cNvSpPr>
              <a:spLocks noChangeArrowheads="1"/>
            </p:cNvSpPr>
            <p:nvPr/>
          </p:nvSpPr>
          <p:spPr bwMode="auto">
            <a:xfrm>
              <a:off x="6437319" y="4068770"/>
              <a:ext cx="287337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Text Box 22"/>
            <p:cNvSpPr txBox="1">
              <a:spLocks noChangeArrowheads="1"/>
            </p:cNvSpPr>
            <p:nvPr/>
          </p:nvSpPr>
          <p:spPr bwMode="auto">
            <a:xfrm>
              <a:off x="6797681" y="3781433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A</a:t>
              </a:r>
            </a:p>
          </p:txBody>
        </p:sp>
        <p:sp>
          <p:nvSpPr>
            <p:cNvPr id="29707" name="Oval 23"/>
            <p:cNvSpPr>
              <a:spLocks noChangeArrowheads="1"/>
            </p:cNvSpPr>
            <p:nvPr/>
          </p:nvSpPr>
          <p:spPr bwMode="auto">
            <a:xfrm>
              <a:off x="5789619" y="4860933"/>
              <a:ext cx="287337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9708" name="AutoShape 24"/>
            <p:cNvCxnSpPr>
              <a:cxnSpLocks noChangeShapeType="1"/>
              <a:stCxn id="29705" idx="3"/>
              <a:endCxn id="29707" idx="0"/>
            </p:cNvCxnSpPr>
            <p:nvPr/>
          </p:nvCxnSpPr>
          <p:spPr bwMode="auto">
            <a:xfrm flipH="1">
              <a:off x="5934081" y="4252920"/>
              <a:ext cx="546100" cy="6080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9709" name="Oval 25"/>
            <p:cNvSpPr>
              <a:spLocks noChangeArrowheads="1"/>
            </p:cNvSpPr>
            <p:nvPr/>
          </p:nvSpPr>
          <p:spPr bwMode="auto">
            <a:xfrm>
              <a:off x="5284794" y="5580070"/>
              <a:ext cx="287337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9710" name="AutoShape 26"/>
            <p:cNvCxnSpPr>
              <a:cxnSpLocks noChangeShapeType="1"/>
              <a:stCxn id="29707" idx="3"/>
              <a:endCxn id="29709" idx="0"/>
            </p:cNvCxnSpPr>
            <p:nvPr/>
          </p:nvCxnSpPr>
          <p:spPr bwMode="auto">
            <a:xfrm flipH="1">
              <a:off x="5429256" y="5045083"/>
              <a:ext cx="403225" cy="5349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9711" name="Oval 27"/>
            <p:cNvSpPr>
              <a:spLocks noChangeArrowheads="1"/>
            </p:cNvSpPr>
            <p:nvPr/>
          </p:nvSpPr>
          <p:spPr bwMode="auto">
            <a:xfrm>
              <a:off x="4781556" y="6300795"/>
              <a:ext cx="287338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9712" name="AutoShape 28"/>
            <p:cNvCxnSpPr>
              <a:cxnSpLocks noChangeShapeType="1"/>
              <a:stCxn id="29709" idx="3"/>
              <a:endCxn id="29711" idx="0"/>
            </p:cNvCxnSpPr>
            <p:nvPr/>
          </p:nvCxnSpPr>
          <p:spPr bwMode="auto">
            <a:xfrm flipH="1">
              <a:off x="4926019" y="5764220"/>
              <a:ext cx="401637" cy="536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9713" name="Oval 29"/>
            <p:cNvSpPr>
              <a:spLocks noChangeArrowheads="1"/>
            </p:cNvSpPr>
            <p:nvPr/>
          </p:nvSpPr>
          <p:spPr bwMode="auto">
            <a:xfrm>
              <a:off x="7158044" y="4860933"/>
              <a:ext cx="287337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9714" name="AutoShape 30"/>
            <p:cNvCxnSpPr>
              <a:cxnSpLocks noChangeShapeType="1"/>
              <a:stCxn id="29705" idx="5"/>
              <a:endCxn id="29713" idx="0"/>
            </p:cNvCxnSpPr>
            <p:nvPr/>
          </p:nvCxnSpPr>
          <p:spPr bwMode="auto">
            <a:xfrm>
              <a:off x="6681794" y="4252920"/>
              <a:ext cx="620712" cy="6080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9715" name="Oval 31"/>
            <p:cNvSpPr>
              <a:spLocks noChangeArrowheads="1"/>
            </p:cNvSpPr>
            <p:nvPr/>
          </p:nvSpPr>
          <p:spPr bwMode="auto">
            <a:xfrm>
              <a:off x="7662869" y="5726120"/>
              <a:ext cx="287337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9716" name="AutoShape 32"/>
            <p:cNvCxnSpPr>
              <a:cxnSpLocks noChangeShapeType="1"/>
              <a:stCxn id="29713" idx="5"/>
              <a:endCxn id="29715" idx="0"/>
            </p:cNvCxnSpPr>
            <p:nvPr/>
          </p:nvCxnSpPr>
          <p:spPr bwMode="auto">
            <a:xfrm>
              <a:off x="7402519" y="5045083"/>
              <a:ext cx="404812" cy="6810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9717" name="Text Box 33"/>
            <p:cNvSpPr txBox="1">
              <a:spLocks noChangeArrowheads="1"/>
            </p:cNvSpPr>
            <p:nvPr/>
          </p:nvSpPr>
          <p:spPr bwMode="auto">
            <a:xfrm>
              <a:off x="5429256" y="4572008"/>
              <a:ext cx="354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B</a:t>
              </a:r>
            </a:p>
          </p:txBody>
        </p:sp>
        <p:sp>
          <p:nvSpPr>
            <p:cNvPr id="29718" name="Text Box 34"/>
            <p:cNvSpPr txBox="1">
              <a:spLocks noChangeArrowheads="1"/>
            </p:cNvSpPr>
            <p:nvPr/>
          </p:nvSpPr>
          <p:spPr bwMode="auto">
            <a:xfrm>
              <a:off x="7373944" y="4500570"/>
              <a:ext cx="354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B</a:t>
              </a:r>
            </a:p>
          </p:txBody>
        </p:sp>
        <p:sp>
          <p:nvSpPr>
            <p:cNvPr id="29719" name="Oval 35"/>
            <p:cNvSpPr>
              <a:spLocks noChangeArrowheads="1"/>
            </p:cNvSpPr>
            <p:nvPr/>
          </p:nvSpPr>
          <p:spPr bwMode="auto">
            <a:xfrm>
              <a:off x="6799269" y="5726120"/>
              <a:ext cx="287337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9720" name="AutoShape 36"/>
            <p:cNvCxnSpPr>
              <a:cxnSpLocks noChangeShapeType="1"/>
              <a:stCxn id="29713" idx="3"/>
              <a:endCxn id="29719" idx="0"/>
            </p:cNvCxnSpPr>
            <p:nvPr/>
          </p:nvCxnSpPr>
          <p:spPr bwMode="auto">
            <a:xfrm flipH="1">
              <a:off x="6943731" y="5045083"/>
              <a:ext cx="257175" cy="6810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9721" name="Oval 37"/>
            <p:cNvSpPr>
              <a:spLocks noChangeArrowheads="1"/>
            </p:cNvSpPr>
            <p:nvPr/>
          </p:nvSpPr>
          <p:spPr bwMode="auto">
            <a:xfrm>
              <a:off x="6149981" y="5653095"/>
              <a:ext cx="287338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9722" name="AutoShape 38"/>
            <p:cNvCxnSpPr>
              <a:cxnSpLocks noChangeShapeType="1"/>
              <a:stCxn id="29707" idx="5"/>
              <a:endCxn id="29721" idx="0"/>
            </p:cNvCxnSpPr>
            <p:nvPr/>
          </p:nvCxnSpPr>
          <p:spPr bwMode="auto">
            <a:xfrm>
              <a:off x="6034094" y="5045083"/>
              <a:ext cx="260350" cy="608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9723" name="Text Box 41"/>
            <p:cNvSpPr txBox="1">
              <a:spLocks noChangeArrowheads="1"/>
            </p:cNvSpPr>
            <p:nvPr/>
          </p:nvSpPr>
          <p:spPr bwMode="auto">
            <a:xfrm>
              <a:off x="4851406" y="5413383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C</a:t>
              </a:r>
            </a:p>
          </p:txBody>
        </p:sp>
        <p:sp>
          <p:nvSpPr>
            <p:cNvPr id="29724" name="Text Box 42"/>
            <p:cNvSpPr txBox="1">
              <a:spLocks noChangeArrowheads="1"/>
            </p:cNvSpPr>
            <p:nvPr/>
          </p:nvSpPr>
          <p:spPr bwMode="auto">
            <a:xfrm>
              <a:off x="5861056" y="5413383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C</a:t>
              </a:r>
            </a:p>
          </p:txBody>
        </p:sp>
        <p:sp>
          <p:nvSpPr>
            <p:cNvPr id="29725" name="Text Box 43"/>
            <p:cNvSpPr txBox="1">
              <a:spLocks noChangeArrowheads="1"/>
            </p:cNvSpPr>
            <p:nvPr/>
          </p:nvSpPr>
          <p:spPr bwMode="auto">
            <a:xfrm>
              <a:off x="6580194" y="5413383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C</a:t>
              </a:r>
            </a:p>
          </p:txBody>
        </p:sp>
        <p:sp>
          <p:nvSpPr>
            <p:cNvPr id="29726" name="Text Box 44"/>
            <p:cNvSpPr txBox="1">
              <a:spLocks noChangeArrowheads="1"/>
            </p:cNvSpPr>
            <p:nvPr/>
          </p:nvSpPr>
          <p:spPr bwMode="auto">
            <a:xfrm>
              <a:off x="7877181" y="5341945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C</a:t>
              </a:r>
            </a:p>
          </p:txBody>
        </p:sp>
      </p:grpSp>
      <p:sp>
        <p:nvSpPr>
          <p:cNvPr id="29704" name="Rectangle 39"/>
          <p:cNvSpPr>
            <a:spLocks noChangeArrowheads="1"/>
          </p:cNvSpPr>
          <p:nvPr/>
        </p:nvSpPr>
        <p:spPr bwMode="auto">
          <a:xfrm>
            <a:off x="1547813" y="5786438"/>
            <a:ext cx="8572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400" b="1" baseline="30000">
                <a:solidFill>
                  <a:srgbClr val="FF0000"/>
                </a:solidFill>
                <a:cs typeface="Times New Roman" pitchFamily="18" charset="0"/>
              </a:rPr>
              <a:t>d </a:t>
            </a: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possible paths through the search space </a:t>
            </a:r>
            <a:br>
              <a:rPr lang="en-US" sz="2400" b="1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=&gt; exponentially larger search tree!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i="1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596B51D-9915-44A9-BBAB-67515378871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EACD220-6798-477A-BD90-CD5AC1E8EC3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2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R&amp;Rsys</a:t>
            </a:r>
            <a:r>
              <a:rPr lang="en-US" dirty="0" smtClean="0"/>
              <a:t> we'll cover in this course </a:t>
            </a:r>
          </a:p>
        </p:txBody>
      </p:sp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82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8225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Problem</a:t>
            </a:r>
          </a:p>
        </p:txBody>
      </p:sp>
      <p:sp>
        <p:nvSpPr>
          <p:cNvPr id="8226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</a:t>
            </a:r>
          </a:p>
        </p:txBody>
      </p:sp>
      <p:sp>
        <p:nvSpPr>
          <p:cNvPr id="8227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8228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8229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8230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714625" y="1643063"/>
            <a:ext cx="3117850" cy="4572000"/>
            <a:chOff x="2714625" y="1643063"/>
            <a:chExt cx="3117850" cy="4572000"/>
          </a:xfrm>
        </p:grpSpPr>
        <p:sp>
          <p:nvSpPr>
            <p:cNvPr id="8247" name="Line 14"/>
            <p:cNvSpPr>
              <a:spLocks noChangeShapeType="1"/>
            </p:cNvSpPr>
            <p:nvPr/>
          </p:nvSpPr>
          <p:spPr bwMode="auto">
            <a:xfrm flipH="1">
              <a:off x="5786438" y="1643063"/>
              <a:ext cx="46037" cy="457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48" name="Rectangle 16"/>
            <p:cNvSpPr>
              <a:spLocks noChangeArrowheads="1"/>
            </p:cNvSpPr>
            <p:nvPr/>
          </p:nvSpPr>
          <p:spPr bwMode="auto">
            <a:xfrm>
              <a:off x="4500563" y="2500313"/>
              <a:ext cx="1295400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49" name="Rectangle 17"/>
            <p:cNvSpPr>
              <a:spLocks noChangeArrowheads="1"/>
            </p:cNvSpPr>
            <p:nvPr/>
          </p:nvSpPr>
          <p:spPr bwMode="auto">
            <a:xfrm>
              <a:off x="3571875" y="1785938"/>
              <a:ext cx="2214563" cy="5715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Arc Consistency</a:t>
              </a:r>
            </a:p>
          </p:txBody>
        </p:sp>
        <p:sp>
          <p:nvSpPr>
            <p:cNvPr id="8250" name="Rectangle 18"/>
            <p:cNvSpPr>
              <a:spLocks noChangeArrowheads="1"/>
            </p:cNvSpPr>
            <p:nvPr/>
          </p:nvSpPr>
          <p:spPr bwMode="auto">
            <a:xfrm>
              <a:off x="3357563" y="3786188"/>
              <a:ext cx="1295400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51" name="Rectangle 20"/>
            <p:cNvSpPr>
              <a:spLocks noChangeArrowheads="1"/>
            </p:cNvSpPr>
            <p:nvPr/>
          </p:nvSpPr>
          <p:spPr bwMode="auto">
            <a:xfrm>
              <a:off x="3500438" y="5357813"/>
              <a:ext cx="1176337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52" name="Rectangle 9"/>
            <p:cNvSpPr>
              <a:spLocks noChangeArrowheads="1"/>
            </p:cNvSpPr>
            <p:nvPr/>
          </p:nvSpPr>
          <p:spPr bwMode="auto">
            <a:xfrm>
              <a:off x="2714625" y="3429000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Logics</a:t>
              </a:r>
            </a:p>
          </p:txBody>
        </p:sp>
        <p:sp>
          <p:nvSpPr>
            <p:cNvPr id="8253" name="Rectangle 9"/>
            <p:cNvSpPr>
              <a:spLocks noChangeArrowheads="1"/>
            </p:cNvSpPr>
            <p:nvPr/>
          </p:nvSpPr>
          <p:spPr bwMode="auto">
            <a:xfrm>
              <a:off x="2857500" y="4643438"/>
              <a:ext cx="1512888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STRIPS</a:t>
              </a:r>
            </a:p>
          </p:txBody>
        </p:sp>
        <p:sp>
          <p:nvSpPr>
            <p:cNvPr id="8254" name="Rectangle 9"/>
            <p:cNvSpPr>
              <a:spLocks noChangeArrowheads="1"/>
            </p:cNvSpPr>
            <p:nvPr/>
          </p:nvSpPr>
          <p:spPr bwMode="auto">
            <a:xfrm>
              <a:off x="2714625" y="2286000"/>
              <a:ext cx="178593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Vars +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Constraints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715000" y="3071813"/>
            <a:ext cx="3236913" cy="3127375"/>
            <a:chOff x="5715000" y="3071813"/>
            <a:chExt cx="3236913" cy="3127375"/>
          </a:xfrm>
        </p:grpSpPr>
        <p:sp>
          <p:nvSpPr>
            <p:cNvPr id="8241" name="Rectangle 23"/>
            <p:cNvSpPr>
              <a:spLocks noChangeArrowheads="1"/>
            </p:cNvSpPr>
            <p:nvPr/>
          </p:nvSpPr>
          <p:spPr bwMode="auto">
            <a:xfrm>
              <a:off x="6286500" y="5786438"/>
              <a:ext cx="2665413" cy="4127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solidFill>
                    <a:schemeClr val="accent2"/>
                  </a:solidFill>
                  <a:latin typeface="Arial Unicode MS" pitchFamily="34" charset="-128"/>
                </a:rPr>
                <a:t>Value Iteration</a:t>
              </a:r>
            </a:p>
          </p:txBody>
        </p:sp>
        <p:sp>
          <p:nvSpPr>
            <p:cNvPr id="8242" name="Rectangle 24"/>
            <p:cNvSpPr>
              <a:spLocks noChangeArrowheads="1"/>
            </p:cNvSpPr>
            <p:nvPr/>
          </p:nvSpPr>
          <p:spPr bwMode="auto">
            <a:xfrm>
              <a:off x="6660232" y="3212976"/>
              <a:ext cx="2016224" cy="3600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dirty="0">
                  <a:solidFill>
                    <a:schemeClr val="accent2"/>
                  </a:solidFill>
                  <a:latin typeface="Arial Unicode MS" pitchFamily="34" charset="-128"/>
                </a:rPr>
                <a:t>Var. Elimination</a:t>
              </a:r>
            </a:p>
          </p:txBody>
        </p:sp>
        <p:sp>
          <p:nvSpPr>
            <p:cNvPr id="8243" name="Rectangle 9"/>
            <p:cNvSpPr>
              <a:spLocks noChangeArrowheads="1"/>
            </p:cNvSpPr>
            <p:nvPr/>
          </p:nvSpPr>
          <p:spPr bwMode="auto">
            <a:xfrm>
              <a:off x="5715000" y="3071813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8244" name="Rectangle 9"/>
            <p:cNvSpPr>
              <a:spLocks noChangeArrowheads="1"/>
            </p:cNvSpPr>
            <p:nvPr/>
          </p:nvSpPr>
          <p:spPr bwMode="auto">
            <a:xfrm>
              <a:off x="5857875" y="4500563"/>
              <a:ext cx="2357438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Decision Nets</a:t>
              </a:r>
            </a:p>
          </p:txBody>
        </p:sp>
        <p:sp>
          <p:nvSpPr>
            <p:cNvPr id="8245" name="Rectangle 9"/>
            <p:cNvSpPr>
              <a:spLocks noChangeArrowheads="1"/>
            </p:cNvSpPr>
            <p:nvPr/>
          </p:nvSpPr>
          <p:spPr bwMode="auto">
            <a:xfrm>
              <a:off x="5857875" y="5429250"/>
              <a:ext cx="2928938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Markov Processes</a:t>
              </a:r>
            </a:p>
          </p:txBody>
        </p:sp>
        <p:sp>
          <p:nvSpPr>
            <p:cNvPr id="8246" name="Rectangle 24"/>
            <p:cNvSpPr>
              <a:spLocks noChangeArrowheads="1"/>
            </p:cNvSpPr>
            <p:nvPr/>
          </p:nvSpPr>
          <p:spPr bwMode="auto">
            <a:xfrm>
              <a:off x="6429375" y="4857750"/>
              <a:ext cx="2031057" cy="3714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>
                  <a:solidFill>
                    <a:schemeClr val="accent2"/>
                  </a:solidFill>
                  <a:latin typeface="Arial Unicode MS" pitchFamily="34" charset="-128"/>
                </a:rPr>
                <a:t>Var. Elimination</a:t>
              </a: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5940152" y="3573016"/>
              <a:ext cx="2304256" cy="3600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dirty="0" smtClean="0">
                  <a:solidFill>
                    <a:schemeClr val="accent2"/>
                  </a:solidFill>
                  <a:latin typeface="Arial Unicode MS" pitchFamily="34" charset="-128"/>
                </a:rPr>
                <a:t>Approx. Inference</a:t>
              </a:r>
              <a:endParaRPr lang="en-US" sz="2000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5940152" y="4005064"/>
              <a:ext cx="2664296" cy="3600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dirty="0" smtClean="0">
                  <a:solidFill>
                    <a:schemeClr val="accent2"/>
                  </a:solidFill>
                  <a:latin typeface="Arial Unicode MS" pitchFamily="34" charset="-128"/>
                </a:rPr>
                <a:t>Temporal. Inference</a:t>
              </a:r>
              <a:endParaRPr lang="en-US" sz="2000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8236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Static</a:t>
            </a:r>
          </a:p>
        </p:txBody>
      </p:sp>
      <p:sp>
        <p:nvSpPr>
          <p:cNvPr id="8237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39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8240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b="1" i="1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2875" y="3130550"/>
            <a:ext cx="889317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If we only want one path to the solution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Can prune path to a node </a:t>
            </a:r>
            <a:r>
              <a:rPr lang="en-US" sz="2400" i="1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n</a:t>
            </a:r>
            <a:r>
              <a:rPr lang="en-US" sz="240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 that has already been reached via a previous path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200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Store S := {all nodes n that have been expanded}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200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For newly expanded path p = (n</a:t>
            </a:r>
            <a:r>
              <a:rPr lang="en-US" sz="1600" baseline="-2500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1</a:t>
            </a:r>
            <a:r>
              <a:rPr lang="en-US" sz="200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,…,n</a:t>
            </a:r>
            <a:r>
              <a:rPr lang="en-US" sz="1600" baseline="-2500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k</a:t>
            </a:r>
            <a:r>
              <a:rPr lang="en-US" sz="200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,n)</a:t>
            </a:r>
          </a:p>
          <a:p>
            <a:pPr marL="1257300" lvl="2" indent="-342900">
              <a:spcBef>
                <a:spcPct val="20000"/>
              </a:spcBef>
              <a:buFontTx/>
              <a:buChar char="-"/>
            </a:pPr>
            <a:r>
              <a:rPr lang="en-US" sz="180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Check whether n </a:t>
            </a:r>
            <a:r>
              <a:rPr lang="en-US" sz="180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  <a:sym typeface="Symbol" pitchFamily="18" charset="2"/>
              </a:rPr>
              <a:t> </a:t>
            </a:r>
            <a:r>
              <a:rPr lang="en-US" sz="180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S</a:t>
            </a:r>
          </a:p>
          <a:p>
            <a:pPr marL="1257300" lvl="2" indent="-342900">
              <a:spcBef>
                <a:spcPct val="20000"/>
              </a:spcBef>
              <a:buFontTx/>
              <a:buChar char="-"/>
            </a:pPr>
            <a:r>
              <a:rPr lang="en-US" sz="180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Subsumes cycle check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MS Reference Sans Serif" pitchFamily="34" charset="0"/>
                <a:cs typeface="Times New Roman" pitchFamily="18" charset="0"/>
              </a:rPr>
              <a:t>Can implement by storing the path to each expanded node</a:t>
            </a:r>
            <a:endParaRPr lang="en-US" sz="2000">
              <a:solidFill>
                <a:srgbClr val="000000"/>
              </a:solidFill>
              <a:latin typeface="MS Reference Sans Serif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en-US" sz="2400">
              <a:solidFill>
                <a:srgbClr val="000000"/>
              </a:solidFill>
              <a:latin typeface="MS Reference Sans Serif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i="1">
              <a:solidFill>
                <a:srgbClr val="000000"/>
              </a:solidFill>
              <a:latin typeface="MS Reference Sans Serif" pitchFamily="34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28813" y="1000125"/>
          <a:ext cx="5553075" cy="1935163"/>
        </p:xfrm>
        <a:graphic>
          <a:graphicData uri="http://schemas.openxmlformats.org/presentationml/2006/ole">
            <p:oleObj spid="_x0000_s422914" name="Photo Editor Photo" r:id="rId4" imgW="4401164" imgH="1533739" progId="">
              <p:embed/>
            </p:oleObj>
          </a:graphicData>
        </a:graphic>
      </p:graphicFrame>
      <p:sp>
        <p:nvSpPr>
          <p:cNvPr id="20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Path Pruning</a:t>
            </a: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4500563" y="2357438"/>
            <a:ext cx="36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</a:t>
            </a:r>
          </a:p>
        </p:txBody>
      </p:sp>
      <p:pic>
        <p:nvPicPr>
          <p:cNvPr id="2056" name="Ink 3"/>
          <p:cNvPicPr>
            <a:picLocks noRot="1" noChangeAspect="1" noEditPoints="1" noChangeArrowheads="1" noChangeShapeType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2538" y="2582863"/>
            <a:ext cx="2120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Ink 4"/>
          <p:cNvPicPr>
            <a:picLocks noRot="1" noChangeAspect="1" noEditPoints="1" noChangeArrowheads="1" noChangeShapeType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796925"/>
            <a:ext cx="264636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596B51D-9915-44A9-BBAB-67515378871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Multiple-Path Pruning &amp; Optimal Solutions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1849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smtClean="0"/>
              <a:t>Problem: what if a </a:t>
            </a:r>
            <a:r>
              <a:rPr lang="en-US" smtClean="0">
                <a:solidFill>
                  <a:srgbClr val="3132CD"/>
                </a:solidFill>
              </a:rPr>
              <a:t>subsequent path to </a:t>
            </a:r>
            <a:r>
              <a:rPr lang="en-US" i="1" smtClean="0">
                <a:solidFill>
                  <a:srgbClr val="3132CD"/>
                </a:solidFill>
              </a:rPr>
              <a:t>n</a:t>
            </a:r>
            <a:r>
              <a:rPr lang="en-US" smtClean="0">
                <a:solidFill>
                  <a:srgbClr val="3132CD"/>
                </a:solidFill>
              </a:rPr>
              <a:t> is shorter </a:t>
            </a:r>
            <a:r>
              <a:rPr lang="en-US" smtClean="0"/>
              <a:t>than the first path to n, and we want an </a:t>
            </a:r>
            <a:r>
              <a:rPr lang="en-US" smtClean="0">
                <a:solidFill>
                  <a:srgbClr val="FF0000"/>
                </a:solidFill>
              </a:rPr>
              <a:t>optimal</a:t>
            </a:r>
            <a:r>
              <a:rPr lang="en-US" smtClean="0"/>
              <a:t> solution ?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endParaRPr lang="en-US" smtClean="0"/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smtClean="0"/>
              <a:t>Can </a:t>
            </a:r>
            <a:r>
              <a:rPr lang="en-US" smtClean="0">
                <a:solidFill>
                  <a:srgbClr val="3132CD"/>
                </a:solidFill>
              </a:rPr>
              <a:t>remove all paths from the frontier that use the longer path</a:t>
            </a:r>
            <a:r>
              <a:rPr lang="en-US" smtClean="0"/>
              <a:t>. (these can’t be optimal)</a:t>
            </a:r>
          </a:p>
        </p:txBody>
      </p:sp>
      <p:sp>
        <p:nvSpPr>
          <p:cNvPr id="30724" name="Oval 18"/>
          <p:cNvSpPr>
            <a:spLocks noChangeArrowheads="1"/>
          </p:cNvSpPr>
          <p:nvPr/>
        </p:nvSpPr>
        <p:spPr bwMode="auto">
          <a:xfrm>
            <a:off x="2195513" y="50847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5" name="Oval 19"/>
          <p:cNvSpPr>
            <a:spLocks noChangeArrowheads="1"/>
          </p:cNvSpPr>
          <p:nvPr/>
        </p:nvSpPr>
        <p:spPr bwMode="auto">
          <a:xfrm>
            <a:off x="3203575" y="50847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6" name="Oval 20"/>
          <p:cNvSpPr>
            <a:spLocks noChangeArrowheads="1"/>
          </p:cNvSpPr>
          <p:nvPr/>
        </p:nvSpPr>
        <p:spPr bwMode="auto">
          <a:xfrm>
            <a:off x="4427538" y="50847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7" name="Oval 21"/>
          <p:cNvSpPr>
            <a:spLocks noChangeArrowheads="1"/>
          </p:cNvSpPr>
          <p:nvPr/>
        </p:nvSpPr>
        <p:spPr bwMode="auto">
          <a:xfrm>
            <a:off x="5508625" y="50847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8" name="Oval 22"/>
          <p:cNvSpPr>
            <a:spLocks noChangeArrowheads="1"/>
          </p:cNvSpPr>
          <p:nvPr/>
        </p:nvSpPr>
        <p:spPr bwMode="auto">
          <a:xfrm>
            <a:off x="3851275" y="42211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9" name="Line 14"/>
          <p:cNvSpPr>
            <a:spLocks noChangeShapeType="1"/>
          </p:cNvSpPr>
          <p:nvPr/>
        </p:nvSpPr>
        <p:spPr bwMode="auto">
          <a:xfrm flipV="1">
            <a:off x="2411413" y="4437063"/>
            <a:ext cx="14398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30730" name="Line 15"/>
          <p:cNvSpPr>
            <a:spLocks noChangeShapeType="1"/>
          </p:cNvSpPr>
          <p:nvPr/>
        </p:nvSpPr>
        <p:spPr bwMode="auto">
          <a:xfrm>
            <a:off x="4140200" y="4437063"/>
            <a:ext cx="13684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30731" name="Line 16"/>
          <p:cNvSpPr>
            <a:spLocks noChangeShapeType="1"/>
          </p:cNvSpPr>
          <p:nvPr/>
        </p:nvSpPr>
        <p:spPr bwMode="auto">
          <a:xfrm>
            <a:off x="2411413" y="52292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30732" name="Line 17"/>
          <p:cNvSpPr>
            <a:spLocks noChangeShapeType="1"/>
          </p:cNvSpPr>
          <p:nvPr/>
        </p:nvSpPr>
        <p:spPr bwMode="auto">
          <a:xfrm>
            <a:off x="3490913" y="52292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0733" name="Line 18"/>
          <p:cNvSpPr>
            <a:spLocks noChangeShapeType="1"/>
          </p:cNvSpPr>
          <p:nvPr/>
        </p:nvSpPr>
        <p:spPr bwMode="auto">
          <a:xfrm>
            <a:off x="4824413" y="5229225"/>
            <a:ext cx="68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0734" name="Line 19"/>
          <p:cNvSpPr>
            <a:spLocks noChangeShapeType="1"/>
          </p:cNvSpPr>
          <p:nvPr/>
        </p:nvSpPr>
        <p:spPr bwMode="auto">
          <a:xfrm>
            <a:off x="5795963" y="52292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0735" name="Oval 20"/>
          <p:cNvSpPr>
            <a:spLocks noChangeArrowheads="1"/>
          </p:cNvSpPr>
          <p:nvPr/>
        </p:nvSpPr>
        <p:spPr bwMode="auto">
          <a:xfrm>
            <a:off x="6732588" y="50847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6" name="Line 21"/>
          <p:cNvSpPr>
            <a:spLocks noChangeShapeType="1"/>
          </p:cNvSpPr>
          <p:nvPr/>
        </p:nvSpPr>
        <p:spPr bwMode="auto">
          <a:xfrm>
            <a:off x="5651500" y="5373688"/>
            <a:ext cx="9366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0737" name="Oval 22"/>
          <p:cNvSpPr>
            <a:spLocks noChangeArrowheads="1"/>
          </p:cNvSpPr>
          <p:nvPr/>
        </p:nvSpPr>
        <p:spPr bwMode="auto">
          <a:xfrm>
            <a:off x="6588125" y="57324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8" name="Oval 33"/>
          <p:cNvSpPr>
            <a:spLocks noChangeArrowheads="1"/>
          </p:cNvSpPr>
          <p:nvPr/>
        </p:nvSpPr>
        <p:spPr bwMode="auto">
          <a:xfrm>
            <a:off x="2628900" y="4449763"/>
            <a:ext cx="1150938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2</a:t>
            </a:r>
          </a:p>
        </p:txBody>
      </p:sp>
      <p:sp>
        <p:nvSpPr>
          <p:cNvPr id="30739" name="Oval 33"/>
          <p:cNvSpPr>
            <a:spLocks noChangeArrowheads="1"/>
          </p:cNvSpPr>
          <p:nvPr/>
        </p:nvSpPr>
        <p:spPr bwMode="auto">
          <a:xfrm>
            <a:off x="4716463" y="4449763"/>
            <a:ext cx="1150937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2</a:t>
            </a:r>
          </a:p>
        </p:txBody>
      </p:sp>
      <p:sp>
        <p:nvSpPr>
          <p:cNvPr id="30740" name="Oval 33"/>
          <p:cNvSpPr>
            <a:spLocks noChangeArrowheads="1"/>
          </p:cNvSpPr>
          <p:nvPr/>
        </p:nvSpPr>
        <p:spPr bwMode="auto">
          <a:xfrm>
            <a:off x="2484438" y="5084763"/>
            <a:ext cx="1150937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1</a:t>
            </a:r>
          </a:p>
        </p:txBody>
      </p:sp>
      <p:sp>
        <p:nvSpPr>
          <p:cNvPr id="30741" name="Oval 33"/>
          <p:cNvSpPr>
            <a:spLocks noChangeArrowheads="1"/>
          </p:cNvSpPr>
          <p:nvPr/>
        </p:nvSpPr>
        <p:spPr bwMode="auto">
          <a:xfrm>
            <a:off x="3635375" y="5084763"/>
            <a:ext cx="1150938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1</a:t>
            </a:r>
          </a:p>
        </p:txBody>
      </p:sp>
      <p:sp>
        <p:nvSpPr>
          <p:cNvPr id="30742" name="Oval 33"/>
          <p:cNvSpPr>
            <a:spLocks noChangeArrowheads="1"/>
          </p:cNvSpPr>
          <p:nvPr/>
        </p:nvSpPr>
        <p:spPr bwMode="auto">
          <a:xfrm>
            <a:off x="4645025" y="5084763"/>
            <a:ext cx="1150938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Multiple-Path Pruning &amp; Optimal Solutions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1849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smtClean="0"/>
              <a:t>Problem: what if a </a:t>
            </a:r>
            <a:r>
              <a:rPr lang="en-US" smtClean="0">
                <a:solidFill>
                  <a:srgbClr val="3132CD"/>
                </a:solidFill>
              </a:rPr>
              <a:t>subsequent path to </a:t>
            </a:r>
            <a:r>
              <a:rPr lang="en-US" i="1" smtClean="0">
                <a:solidFill>
                  <a:srgbClr val="3132CD"/>
                </a:solidFill>
              </a:rPr>
              <a:t>n</a:t>
            </a:r>
            <a:r>
              <a:rPr lang="en-US" smtClean="0">
                <a:solidFill>
                  <a:srgbClr val="3132CD"/>
                </a:solidFill>
              </a:rPr>
              <a:t> is shorter </a:t>
            </a:r>
            <a:r>
              <a:rPr lang="en-US" smtClean="0"/>
              <a:t>than the first path to n, and we want just the optimal solution ?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endParaRPr lang="en-US" smtClean="0"/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smtClean="0"/>
              <a:t>Can </a:t>
            </a:r>
            <a:r>
              <a:rPr lang="en-US" smtClean="0">
                <a:solidFill>
                  <a:srgbClr val="3132CD"/>
                </a:solidFill>
              </a:rPr>
              <a:t>change the initial segment </a:t>
            </a:r>
            <a:r>
              <a:rPr lang="en-US" smtClean="0"/>
              <a:t>of the paths on the frontier to use the shorter path</a:t>
            </a:r>
          </a:p>
        </p:txBody>
      </p:sp>
      <p:sp>
        <p:nvSpPr>
          <p:cNvPr id="31748" name="Oval 21"/>
          <p:cNvSpPr>
            <a:spLocks noChangeArrowheads="1"/>
          </p:cNvSpPr>
          <p:nvPr/>
        </p:nvSpPr>
        <p:spPr bwMode="auto">
          <a:xfrm>
            <a:off x="2195513" y="50847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9" name="Oval 22"/>
          <p:cNvSpPr>
            <a:spLocks noChangeArrowheads="1"/>
          </p:cNvSpPr>
          <p:nvPr/>
        </p:nvSpPr>
        <p:spPr bwMode="auto">
          <a:xfrm>
            <a:off x="3203575" y="50847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0" name="Oval 23"/>
          <p:cNvSpPr>
            <a:spLocks noChangeArrowheads="1"/>
          </p:cNvSpPr>
          <p:nvPr/>
        </p:nvSpPr>
        <p:spPr bwMode="auto">
          <a:xfrm>
            <a:off x="4427538" y="50847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1" name="Oval 24"/>
          <p:cNvSpPr>
            <a:spLocks noChangeArrowheads="1"/>
          </p:cNvSpPr>
          <p:nvPr/>
        </p:nvSpPr>
        <p:spPr bwMode="auto">
          <a:xfrm>
            <a:off x="5508625" y="50847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2" name="Oval 25"/>
          <p:cNvSpPr>
            <a:spLocks noChangeArrowheads="1"/>
          </p:cNvSpPr>
          <p:nvPr/>
        </p:nvSpPr>
        <p:spPr bwMode="auto">
          <a:xfrm>
            <a:off x="3851275" y="42211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3" name="Line 14"/>
          <p:cNvSpPr>
            <a:spLocks noChangeShapeType="1"/>
          </p:cNvSpPr>
          <p:nvPr/>
        </p:nvSpPr>
        <p:spPr bwMode="auto">
          <a:xfrm flipV="1">
            <a:off x="2411413" y="4437063"/>
            <a:ext cx="14398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31754" name="Line 15"/>
          <p:cNvSpPr>
            <a:spLocks noChangeShapeType="1"/>
          </p:cNvSpPr>
          <p:nvPr/>
        </p:nvSpPr>
        <p:spPr bwMode="auto">
          <a:xfrm>
            <a:off x="4140200" y="4437063"/>
            <a:ext cx="13684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31755" name="Line 16"/>
          <p:cNvSpPr>
            <a:spLocks noChangeShapeType="1"/>
          </p:cNvSpPr>
          <p:nvPr/>
        </p:nvSpPr>
        <p:spPr bwMode="auto">
          <a:xfrm>
            <a:off x="2411413" y="52292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31756" name="Line 17"/>
          <p:cNvSpPr>
            <a:spLocks noChangeShapeType="1"/>
          </p:cNvSpPr>
          <p:nvPr/>
        </p:nvSpPr>
        <p:spPr bwMode="auto">
          <a:xfrm>
            <a:off x="3490913" y="52292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1757" name="Line 18"/>
          <p:cNvSpPr>
            <a:spLocks noChangeShapeType="1"/>
          </p:cNvSpPr>
          <p:nvPr/>
        </p:nvSpPr>
        <p:spPr bwMode="auto">
          <a:xfrm>
            <a:off x="4824413" y="5229225"/>
            <a:ext cx="68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1758" name="Line 19"/>
          <p:cNvSpPr>
            <a:spLocks noChangeShapeType="1"/>
          </p:cNvSpPr>
          <p:nvPr/>
        </p:nvSpPr>
        <p:spPr bwMode="auto">
          <a:xfrm>
            <a:off x="5795963" y="52292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1759" name="Oval 20"/>
          <p:cNvSpPr>
            <a:spLocks noChangeArrowheads="1"/>
          </p:cNvSpPr>
          <p:nvPr/>
        </p:nvSpPr>
        <p:spPr bwMode="auto">
          <a:xfrm>
            <a:off x="6732588" y="50847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60" name="Line 21"/>
          <p:cNvSpPr>
            <a:spLocks noChangeShapeType="1"/>
          </p:cNvSpPr>
          <p:nvPr/>
        </p:nvSpPr>
        <p:spPr bwMode="auto">
          <a:xfrm>
            <a:off x="5651500" y="5373688"/>
            <a:ext cx="9366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1761" name="Oval 22"/>
          <p:cNvSpPr>
            <a:spLocks noChangeArrowheads="1"/>
          </p:cNvSpPr>
          <p:nvPr/>
        </p:nvSpPr>
        <p:spPr bwMode="auto">
          <a:xfrm>
            <a:off x="6588125" y="57324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62" name="Oval 33"/>
          <p:cNvSpPr>
            <a:spLocks noChangeArrowheads="1"/>
          </p:cNvSpPr>
          <p:nvPr/>
        </p:nvSpPr>
        <p:spPr bwMode="auto">
          <a:xfrm>
            <a:off x="2628900" y="4449763"/>
            <a:ext cx="1150938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2</a:t>
            </a:r>
          </a:p>
        </p:txBody>
      </p:sp>
      <p:sp>
        <p:nvSpPr>
          <p:cNvPr id="31763" name="Oval 33"/>
          <p:cNvSpPr>
            <a:spLocks noChangeArrowheads="1"/>
          </p:cNvSpPr>
          <p:nvPr/>
        </p:nvSpPr>
        <p:spPr bwMode="auto">
          <a:xfrm>
            <a:off x="4716463" y="4449763"/>
            <a:ext cx="1150937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2</a:t>
            </a:r>
          </a:p>
        </p:txBody>
      </p:sp>
      <p:sp>
        <p:nvSpPr>
          <p:cNvPr id="31764" name="Oval 33"/>
          <p:cNvSpPr>
            <a:spLocks noChangeArrowheads="1"/>
          </p:cNvSpPr>
          <p:nvPr/>
        </p:nvSpPr>
        <p:spPr bwMode="auto">
          <a:xfrm>
            <a:off x="2484438" y="5084763"/>
            <a:ext cx="1150937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1</a:t>
            </a:r>
          </a:p>
        </p:txBody>
      </p:sp>
      <p:sp>
        <p:nvSpPr>
          <p:cNvPr id="31765" name="Oval 33"/>
          <p:cNvSpPr>
            <a:spLocks noChangeArrowheads="1"/>
          </p:cNvSpPr>
          <p:nvPr/>
        </p:nvSpPr>
        <p:spPr bwMode="auto">
          <a:xfrm>
            <a:off x="3635375" y="5084763"/>
            <a:ext cx="1150938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1</a:t>
            </a:r>
          </a:p>
        </p:txBody>
      </p:sp>
      <p:sp>
        <p:nvSpPr>
          <p:cNvPr id="31766" name="Oval 33"/>
          <p:cNvSpPr>
            <a:spLocks noChangeArrowheads="1"/>
          </p:cNvSpPr>
          <p:nvPr/>
        </p:nvSpPr>
        <p:spPr bwMode="auto">
          <a:xfrm>
            <a:off x="4645025" y="5084763"/>
            <a:ext cx="1150938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Multiple-Path Pruning &amp; Optimal Solutions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1849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smtClean="0"/>
              <a:t>Problem: what if a </a:t>
            </a:r>
            <a:r>
              <a:rPr lang="en-US" smtClean="0">
                <a:solidFill>
                  <a:srgbClr val="3132CD"/>
                </a:solidFill>
              </a:rPr>
              <a:t>subsequent path to </a:t>
            </a:r>
            <a:r>
              <a:rPr lang="en-US" i="1" smtClean="0">
                <a:solidFill>
                  <a:srgbClr val="3132CD"/>
                </a:solidFill>
              </a:rPr>
              <a:t>n</a:t>
            </a:r>
            <a:r>
              <a:rPr lang="en-US" smtClean="0">
                <a:solidFill>
                  <a:srgbClr val="3132CD"/>
                </a:solidFill>
              </a:rPr>
              <a:t> is shorter </a:t>
            </a:r>
            <a:r>
              <a:rPr lang="en-US" smtClean="0"/>
              <a:t>than the first path to n, and we want just the optimal solution ?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endParaRPr lang="en-US" smtClean="0"/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smtClean="0"/>
              <a:t>Can </a:t>
            </a:r>
            <a:r>
              <a:rPr lang="en-US" smtClean="0">
                <a:solidFill>
                  <a:srgbClr val="3132CD"/>
                </a:solidFill>
              </a:rPr>
              <a:t>prove that this can’t happen </a:t>
            </a:r>
            <a:r>
              <a:rPr lang="en-US" smtClean="0"/>
              <a:t>for an algorithm</a:t>
            </a:r>
            <a:endParaRPr lang="en-US" sz="2000" smtClean="0"/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endParaRPr lang="en-US" sz="2000" smtClean="0"/>
          </a:p>
        </p:txBody>
      </p:sp>
      <p:sp>
        <p:nvSpPr>
          <p:cNvPr id="32772" name="Oval 31"/>
          <p:cNvSpPr>
            <a:spLocks noChangeArrowheads="1"/>
          </p:cNvSpPr>
          <p:nvPr/>
        </p:nvSpPr>
        <p:spPr bwMode="auto">
          <a:xfrm>
            <a:off x="2195513" y="50847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73" name="Oval 32"/>
          <p:cNvSpPr>
            <a:spLocks noChangeArrowheads="1"/>
          </p:cNvSpPr>
          <p:nvPr/>
        </p:nvSpPr>
        <p:spPr bwMode="auto">
          <a:xfrm>
            <a:off x="3203575" y="50847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74" name="Oval 33"/>
          <p:cNvSpPr>
            <a:spLocks noChangeArrowheads="1"/>
          </p:cNvSpPr>
          <p:nvPr/>
        </p:nvSpPr>
        <p:spPr bwMode="auto">
          <a:xfrm>
            <a:off x="4427538" y="50847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75" name="Oval 34"/>
          <p:cNvSpPr>
            <a:spLocks noChangeArrowheads="1"/>
          </p:cNvSpPr>
          <p:nvPr/>
        </p:nvSpPr>
        <p:spPr bwMode="auto">
          <a:xfrm>
            <a:off x="5508625" y="50847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76" name="Oval 35"/>
          <p:cNvSpPr>
            <a:spLocks noChangeArrowheads="1"/>
          </p:cNvSpPr>
          <p:nvPr/>
        </p:nvSpPr>
        <p:spPr bwMode="auto">
          <a:xfrm>
            <a:off x="3851275" y="42211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77" name="Line 14"/>
          <p:cNvSpPr>
            <a:spLocks noChangeShapeType="1"/>
          </p:cNvSpPr>
          <p:nvPr/>
        </p:nvSpPr>
        <p:spPr bwMode="auto">
          <a:xfrm flipV="1">
            <a:off x="2411413" y="4437063"/>
            <a:ext cx="14398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32778" name="Line 15"/>
          <p:cNvSpPr>
            <a:spLocks noChangeShapeType="1"/>
          </p:cNvSpPr>
          <p:nvPr/>
        </p:nvSpPr>
        <p:spPr bwMode="auto">
          <a:xfrm>
            <a:off x="4140200" y="4437063"/>
            <a:ext cx="13684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32779" name="Line 16"/>
          <p:cNvSpPr>
            <a:spLocks noChangeShapeType="1"/>
          </p:cNvSpPr>
          <p:nvPr/>
        </p:nvSpPr>
        <p:spPr bwMode="auto">
          <a:xfrm>
            <a:off x="2411413" y="52292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32780" name="Line 17"/>
          <p:cNvSpPr>
            <a:spLocks noChangeShapeType="1"/>
          </p:cNvSpPr>
          <p:nvPr/>
        </p:nvSpPr>
        <p:spPr bwMode="auto">
          <a:xfrm>
            <a:off x="3490913" y="52292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2781" name="Line 18"/>
          <p:cNvSpPr>
            <a:spLocks noChangeShapeType="1"/>
          </p:cNvSpPr>
          <p:nvPr/>
        </p:nvSpPr>
        <p:spPr bwMode="auto">
          <a:xfrm>
            <a:off x="4824413" y="5229225"/>
            <a:ext cx="68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2782" name="Line 19"/>
          <p:cNvSpPr>
            <a:spLocks noChangeShapeType="1"/>
          </p:cNvSpPr>
          <p:nvPr/>
        </p:nvSpPr>
        <p:spPr bwMode="auto">
          <a:xfrm>
            <a:off x="5795963" y="52292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2783" name="Oval 20"/>
          <p:cNvSpPr>
            <a:spLocks noChangeArrowheads="1"/>
          </p:cNvSpPr>
          <p:nvPr/>
        </p:nvSpPr>
        <p:spPr bwMode="auto">
          <a:xfrm>
            <a:off x="6732588" y="50847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84" name="Line 21"/>
          <p:cNvSpPr>
            <a:spLocks noChangeShapeType="1"/>
          </p:cNvSpPr>
          <p:nvPr/>
        </p:nvSpPr>
        <p:spPr bwMode="auto">
          <a:xfrm>
            <a:off x="5651500" y="5373688"/>
            <a:ext cx="9366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2785" name="Oval 22"/>
          <p:cNvSpPr>
            <a:spLocks noChangeArrowheads="1"/>
          </p:cNvSpPr>
          <p:nvPr/>
        </p:nvSpPr>
        <p:spPr bwMode="auto">
          <a:xfrm>
            <a:off x="6588125" y="57324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86" name="Oval 33"/>
          <p:cNvSpPr>
            <a:spLocks noChangeArrowheads="1"/>
          </p:cNvSpPr>
          <p:nvPr/>
        </p:nvSpPr>
        <p:spPr bwMode="auto">
          <a:xfrm>
            <a:off x="2628900" y="4449763"/>
            <a:ext cx="1150938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2</a:t>
            </a:r>
          </a:p>
        </p:txBody>
      </p:sp>
      <p:sp>
        <p:nvSpPr>
          <p:cNvPr id="32787" name="Oval 33"/>
          <p:cNvSpPr>
            <a:spLocks noChangeArrowheads="1"/>
          </p:cNvSpPr>
          <p:nvPr/>
        </p:nvSpPr>
        <p:spPr bwMode="auto">
          <a:xfrm>
            <a:off x="4716463" y="4449763"/>
            <a:ext cx="1150937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2</a:t>
            </a:r>
          </a:p>
        </p:txBody>
      </p:sp>
      <p:sp>
        <p:nvSpPr>
          <p:cNvPr id="32788" name="Oval 33"/>
          <p:cNvSpPr>
            <a:spLocks noChangeArrowheads="1"/>
          </p:cNvSpPr>
          <p:nvPr/>
        </p:nvSpPr>
        <p:spPr bwMode="auto">
          <a:xfrm>
            <a:off x="2484438" y="5084763"/>
            <a:ext cx="1150937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1</a:t>
            </a:r>
          </a:p>
        </p:txBody>
      </p:sp>
      <p:sp>
        <p:nvSpPr>
          <p:cNvPr id="32789" name="Oval 33"/>
          <p:cNvSpPr>
            <a:spLocks noChangeArrowheads="1"/>
          </p:cNvSpPr>
          <p:nvPr/>
        </p:nvSpPr>
        <p:spPr bwMode="auto">
          <a:xfrm>
            <a:off x="3635375" y="5084763"/>
            <a:ext cx="1150938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1</a:t>
            </a:r>
          </a:p>
        </p:txBody>
      </p:sp>
      <p:sp>
        <p:nvSpPr>
          <p:cNvPr id="32790" name="Oval 33"/>
          <p:cNvSpPr>
            <a:spLocks noChangeArrowheads="1"/>
          </p:cNvSpPr>
          <p:nvPr/>
        </p:nvSpPr>
        <p:spPr bwMode="auto">
          <a:xfrm>
            <a:off x="4645025" y="5084763"/>
            <a:ext cx="1150938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14313" y="642938"/>
            <a:ext cx="8458200" cy="44958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US" smtClean="0"/>
              <a:t>Which of the following algorithms always find the shortest path to nodes on the frontier first?</a:t>
            </a:r>
          </a:p>
          <a:p>
            <a:pPr>
              <a:buSzTx/>
              <a:buFontTx/>
              <a:buChar char="•"/>
            </a:pPr>
            <a:endParaRPr lang="en-US" smtClean="0"/>
          </a:p>
        </p:txBody>
      </p:sp>
      <p:sp>
        <p:nvSpPr>
          <p:cNvPr id="33795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4375" y="5000625"/>
            <a:ext cx="7200900" cy="504825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None of the above</a:t>
            </a:r>
          </a:p>
        </p:txBody>
      </p:sp>
      <p:sp>
        <p:nvSpPr>
          <p:cNvPr id="33796" name="TextBox 14"/>
          <p:cNvSpPr txBox="1">
            <a:spLocks noChangeArrowheads="1"/>
          </p:cNvSpPr>
          <p:nvPr/>
        </p:nvSpPr>
        <p:spPr bwMode="auto">
          <a:xfrm>
            <a:off x="785813" y="2071688"/>
            <a:ext cx="7129462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Least Cost Search First</a:t>
            </a:r>
          </a:p>
        </p:txBody>
      </p:sp>
      <p:sp>
        <p:nvSpPr>
          <p:cNvPr id="33797" name="TextBox 15"/>
          <p:cNvSpPr txBox="1">
            <a:spLocks noChangeArrowheads="1"/>
          </p:cNvSpPr>
          <p:nvPr/>
        </p:nvSpPr>
        <p:spPr bwMode="auto">
          <a:xfrm>
            <a:off x="714375" y="4000500"/>
            <a:ext cx="7129463" cy="523875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Both of the above</a:t>
            </a:r>
          </a:p>
        </p:txBody>
      </p:sp>
      <p:sp>
        <p:nvSpPr>
          <p:cNvPr id="33798" name="TextBox 16"/>
          <p:cNvSpPr txBox="1">
            <a:spLocks noChangeArrowheads="1"/>
          </p:cNvSpPr>
          <p:nvPr/>
        </p:nvSpPr>
        <p:spPr bwMode="auto">
          <a:xfrm>
            <a:off x="714375" y="3000375"/>
            <a:ext cx="7129463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A*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14313" y="642938"/>
            <a:ext cx="8458200" cy="44958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US" dirty="0" smtClean="0"/>
              <a:t>Which of the following algorithms always find the shortest path to nodes on the frontier first?</a:t>
            </a:r>
          </a:p>
          <a:p>
            <a:pPr lvl="1"/>
            <a:r>
              <a:rPr lang="en-US" dirty="0" smtClean="0"/>
              <a:t>Only Least Cost First Search (like </a:t>
            </a:r>
            <a:r>
              <a:rPr lang="en-US" dirty="0" err="1" smtClean="0"/>
              <a:t>Dijkstra’s</a:t>
            </a:r>
            <a:r>
              <a:rPr lang="en-US" dirty="0" smtClean="0"/>
              <a:t> algorithm)</a:t>
            </a:r>
          </a:p>
          <a:p>
            <a:pPr lvl="1"/>
            <a:r>
              <a:rPr lang="en-US" dirty="0" smtClean="0"/>
              <a:t>For A* this is only guaranteed for nodes on the optimal solution path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Example: A* expands the upper path first</a:t>
            </a:r>
          </a:p>
          <a:p>
            <a:pPr lvl="2"/>
            <a:r>
              <a:rPr lang="en-CA" dirty="0" smtClean="0"/>
              <a:t>Special conditions on the heuristic can recover the guarantee of LCFS 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4819" name="Oval 94"/>
          <p:cNvSpPr>
            <a:spLocks noChangeArrowheads="1"/>
          </p:cNvSpPr>
          <p:nvPr/>
        </p:nvSpPr>
        <p:spPr bwMode="auto">
          <a:xfrm>
            <a:off x="2195513" y="50847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20" name="Oval 95"/>
          <p:cNvSpPr>
            <a:spLocks noChangeArrowheads="1"/>
          </p:cNvSpPr>
          <p:nvPr/>
        </p:nvSpPr>
        <p:spPr bwMode="auto">
          <a:xfrm>
            <a:off x="3203575" y="50847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21" name="Oval 96"/>
          <p:cNvSpPr>
            <a:spLocks noChangeArrowheads="1"/>
          </p:cNvSpPr>
          <p:nvPr/>
        </p:nvSpPr>
        <p:spPr bwMode="auto">
          <a:xfrm>
            <a:off x="4427538" y="50847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22" name="Oval 97"/>
          <p:cNvSpPr>
            <a:spLocks noChangeArrowheads="1"/>
          </p:cNvSpPr>
          <p:nvPr/>
        </p:nvSpPr>
        <p:spPr bwMode="auto">
          <a:xfrm>
            <a:off x="5508625" y="50847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23" name="Oval 98"/>
          <p:cNvSpPr>
            <a:spLocks noChangeArrowheads="1"/>
          </p:cNvSpPr>
          <p:nvPr/>
        </p:nvSpPr>
        <p:spPr bwMode="auto">
          <a:xfrm>
            <a:off x="3851275" y="42211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24" name="Line 14"/>
          <p:cNvSpPr>
            <a:spLocks noChangeShapeType="1"/>
          </p:cNvSpPr>
          <p:nvPr/>
        </p:nvSpPr>
        <p:spPr bwMode="auto">
          <a:xfrm flipV="1">
            <a:off x="2411413" y="4437063"/>
            <a:ext cx="14398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34825" name="Line 15"/>
          <p:cNvSpPr>
            <a:spLocks noChangeShapeType="1"/>
          </p:cNvSpPr>
          <p:nvPr/>
        </p:nvSpPr>
        <p:spPr bwMode="auto">
          <a:xfrm>
            <a:off x="4140200" y="4437063"/>
            <a:ext cx="13684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34826" name="Line 16"/>
          <p:cNvSpPr>
            <a:spLocks noChangeShapeType="1"/>
          </p:cNvSpPr>
          <p:nvPr/>
        </p:nvSpPr>
        <p:spPr bwMode="auto">
          <a:xfrm>
            <a:off x="2555875" y="52292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4827" name="Line 17"/>
          <p:cNvSpPr>
            <a:spLocks noChangeShapeType="1"/>
          </p:cNvSpPr>
          <p:nvPr/>
        </p:nvSpPr>
        <p:spPr bwMode="auto">
          <a:xfrm>
            <a:off x="3490913" y="52292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4828" name="Line 18"/>
          <p:cNvSpPr>
            <a:spLocks noChangeShapeType="1"/>
          </p:cNvSpPr>
          <p:nvPr/>
        </p:nvSpPr>
        <p:spPr bwMode="auto">
          <a:xfrm>
            <a:off x="4824413" y="5229225"/>
            <a:ext cx="68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4829" name="Line 19"/>
          <p:cNvSpPr>
            <a:spLocks noChangeShapeType="1"/>
          </p:cNvSpPr>
          <p:nvPr/>
        </p:nvSpPr>
        <p:spPr bwMode="auto">
          <a:xfrm>
            <a:off x="5795963" y="52292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4830" name="Oval 20"/>
          <p:cNvSpPr>
            <a:spLocks noChangeArrowheads="1"/>
          </p:cNvSpPr>
          <p:nvPr/>
        </p:nvSpPr>
        <p:spPr bwMode="auto">
          <a:xfrm>
            <a:off x="6732588" y="50847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31" name="Line 21"/>
          <p:cNvSpPr>
            <a:spLocks noChangeShapeType="1"/>
          </p:cNvSpPr>
          <p:nvPr/>
        </p:nvSpPr>
        <p:spPr bwMode="auto">
          <a:xfrm>
            <a:off x="5651500" y="5373688"/>
            <a:ext cx="9366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4832" name="Oval 22"/>
          <p:cNvSpPr>
            <a:spLocks noChangeArrowheads="1"/>
          </p:cNvSpPr>
          <p:nvPr/>
        </p:nvSpPr>
        <p:spPr bwMode="auto">
          <a:xfrm>
            <a:off x="6588125" y="57324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33" name="Oval 33"/>
          <p:cNvSpPr>
            <a:spLocks noChangeArrowheads="1"/>
          </p:cNvSpPr>
          <p:nvPr/>
        </p:nvSpPr>
        <p:spPr bwMode="auto">
          <a:xfrm>
            <a:off x="2843213" y="5286375"/>
            <a:ext cx="1441450" cy="561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h=10</a:t>
            </a:r>
          </a:p>
        </p:txBody>
      </p:sp>
      <p:sp>
        <p:nvSpPr>
          <p:cNvPr id="34834" name="Oval 33"/>
          <p:cNvSpPr>
            <a:spLocks noChangeArrowheads="1"/>
          </p:cNvSpPr>
          <p:nvPr/>
        </p:nvSpPr>
        <p:spPr bwMode="auto">
          <a:xfrm>
            <a:off x="2916238" y="3933825"/>
            <a:ext cx="1150937" cy="561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h=0</a:t>
            </a:r>
          </a:p>
        </p:txBody>
      </p:sp>
      <p:sp>
        <p:nvSpPr>
          <p:cNvPr id="34835" name="Oval 33"/>
          <p:cNvSpPr>
            <a:spLocks noChangeArrowheads="1"/>
          </p:cNvSpPr>
          <p:nvPr/>
        </p:nvSpPr>
        <p:spPr bwMode="auto">
          <a:xfrm>
            <a:off x="5292725" y="4522788"/>
            <a:ext cx="1150938" cy="561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h=1</a:t>
            </a:r>
          </a:p>
        </p:txBody>
      </p:sp>
      <p:sp>
        <p:nvSpPr>
          <p:cNvPr id="34836" name="Oval 33"/>
          <p:cNvSpPr>
            <a:spLocks noChangeArrowheads="1"/>
          </p:cNvSpPr>
          <p:nvPr/>
        </p:nvSpPr>
        <p:spPr bwMode="auto">
          <a:xfrm>
            <a:off x="2628900" y="4449763"/>
            <a:ext cx="1150938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2</a:t>
            </a:r>
          </a:p>
        </p:txBody>
      </p:sp>
      <p:sp>
        <p:nvSpPr>
          <p:cNvPr id="34837" name="Oval 33"/>
          <p:cNvSpPr>
            <a:spLocks noChangeArrowheads="1"/>
          </p:cNvSpPr>
          <p:nvPr/>
        </p:nvSpPr>
        <p:spPr bwMode="auto">
          <a:xfrm>
            <a:off x="4716463" y="4449763"/>
            <a:ext cx="1150937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2</a:t>
            </a:r>
          </a:p>
        </p:txBody>
      </p:sp>
      <p:sp>
        <p:nvSpPr>
          <p:cNvPr id="34838" name="Oval 33"/>
          <p:cNvSpPr>
            <a:spLocks noChangeArrowheads="1"/>
          </p:cNvSpPr>
          <p:nvPr/>
        </p:nvSpPr>
        <p:spPr bwMode="auto">
          <a:xfrm>
            <a:off x="2484438" y="5084763"/>
            <a:ext cx="1150937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1</a:t>
            </a:r>
          </a:p>
        </p:txBody>
      </p:sp>
      <p:sp>
        <p:nvSpPr>
          <p:cNvPr id="34839" name="Oval 33"/>
          <p:cNvSpPr>
            <a:spLocks noChangeArrowheads="1"/>
          </p:cNvSpPr>
          <p:nvPr/>
        </p:nvSpPr>
        <p:spPr bwMode="auto">
          <a:xfrm>
            <a:off x="3635375" y="5084763"/>
            <a:ext cx="1150938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1</a:t>
            </a:r>
          </a:p>
        </p:txBody>
      </p:sp>
      <p:sp>
        <p:nvSpPr>
          <p:cNvPr id="34840" name="Oval 33"/>
          <p:cNvSpPr>
            <a:spLocks noChangeArrowheads="1"/>
          </p:cNvSpPr>
          <p:nvPr/>
        </p:nvSpPr>
        <p:spPr bwMode="auto">
          <a:xfrm>
            <a:off x="4716463" y="5084763"/>
            <a:ext cx="1150937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1</a:t>
            </a:r>
          </a:p>
        </p:txBody>
      </p:sp>
      <p:sp>
        <p:nvSpPr>
          <p:cNvPr id="34841" name="Oval 33"/>
          <p:cNvSpPr>
            <a:spLocks noChangeArrowheads="1"/>
          </p:cNvSpPr>
          <p:nvPr/>
        </p:nvSpPr>
        <p:spPr bwMode="auto">
          <a:xfrm>
            <a:off x="6013450" y="5084763"/>
            <a:ext cx="1150938" cy="563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20</a:t>
            </a:r>
          </a:p>
        </p:txBody>
      </p:sp>
      <p:sp>
        <p:nvSpPr>
          <p:cNvPr id="34842" name="Oval 33"/>
          <p:cNvSpPr>
            <a:spLocks noChangeArrowheads="1"/>
          </p:cNvSpPr>
          <p:nvPr/>
        </p:nvSpPr>
        <p:spPr bwMode="auto">
          <a:xfrm>
            <a:off x="6804025" y="4941888"/>
            <a:ext cx="2195513" cy="561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goal state</a:t>
            </a:r>
          </a:p>
        </p:txBody>
      </p:sp>
      <p:sp>
        <p:nvSpPr>
          <p:cNvPr id="34843" name="Oval 33"/>
          <p:cNvSpPr>
            <a:spLocks noChangeArrowheads="1"/>
          </p:cNvSpPr>
          <p:nvPr/>
        </p:nvSpPr>
        <p:spPr bwMode="auto">
          <a:xfrm>
            <a:off x="288925" y="4954588"/>
            <a:ext cx="2195513" cy="561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S Reference Sans Serif" pitchFamily="34" charset="0"/>
              </a:rPr>
              <a:t>Start state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pruning</a:t>
            </a:r>
            <a:endParaRPr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Tx/>
              <a:buChar char="•"/>
            </a:pPr>
            <a:r>
              <a:rPr lang="en-US" smtClean="0"/>
              <a:t>Sometimes we don’t want pruning</a:t>
            </a:r>
          </a:p>
          <a:p>
            <a:pPr lvl="1"/>
            <a:r>
              <a:rPr lang="en-US" smtClean="0"/>
              <a:t>Actually want multiple solutions (including non-optimal ones)</a:t>
            </a:r>
          </a:p>
          <a:p>
            <a:pPr>
              <a:buSzTx/>
              <a:buFontTx/>
              <a:buChar char="•"/>
            </a:pPr>
            <a:endParaRPr lang="en-US" smtClean="0"/>
          </a:p>
          <a:p>
            <a:pPr>
              <a:buSzTx/>
              <a:buFontTx/>
              <a:buChar char="•"/>
            </a:pPr>
            <a:r>
              <a:rPr lang="en-US" smtClean="0"/>
              <a:t>Search tree can be exponentially larger than search space</a:t>
            </a:r>
          </a:p>
          <a:p>
            <a:pPr lvl="1"/>
            <a:r>
              <a:rPr lang="en-US" smtClean="0"/>
              <a:t>So pruning is often important</a:t>
            </a:r>
          </a:p>
          <a:p>
            <a:pPr lvl="1"/>
            <a:endParaRPr lang="en-US" smtClean="0"/>
          </a:p>
          <a:p>
            <a:pPr>
              <a:buSzTx/>
              <a:buFontTx/>
              <a:buChar char="•"/>
            </a:pPr>
            <a:r>
              <a:rPr lang="en-US" smtClean="0"/>
              <a:t>In DFS-type search algorithms</a:t>
            </a:r>
          </a:p>
          <a:p>
            <a:pPr lvl="1"/>
            <a:r>
              <a:rPr lang="en-US" smtClean="0"/>
              <a:t>We can do cheap cycle checks: O(1)</a:t>
            </a:r>
          </a:p>
          <a:p>
            <a:pPr>
              <a:buSzTx/>
              <a:buFontTx/>
              <a:buChar char="•"/>
            </a:pPr>
            <a:endParaRPr lang="en-US" smtClean="0"/>
          </a:p>
          <a:p>
            <a:pPr>
              <a:buSzTx/>
              <a:buFontTx/>
              <a:buChar char="•"/>
            </a:pPr>
            <a:r>
              <a:rPr lang="en-US" smtClean="0"/>
              <a:t>BFS-type search algorithms are memory-heavy already</a:t>
            </a:r>
          </a:p>
          <a:p>
            <a:pPr lvl="1"/>
            <a:r>
              <a:rPr lang="en-US" smtClean="0"/>
              <a:t>We can store the path to each expanded node and do multiple path pruning</a:t>
            </a:r>
          </a:p>
          <a:p>
            <a:pPr lvl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DF6B89-55E4-4D4D-8A31-76080F7E71C6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76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C072EE0-3C4C-48BC-A5B5-96DD573A3F3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 (and start state)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Sept </a:t>
            </a:r>
            <a:r>
              <a:rPr lang="en-US" dirty="0" smtClean="0"/>
              <a:t>15</a:t>
            </a:r>
            <a:endParaRPr lang="en-US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268760"/>
            <a:ext cx="7772400" cy="240067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Finish </a:t>
            </a:r>
            <a:r>
              <a:rPr lang="en-US" dirty="0" smtClean="0"/>
              <a:t>Search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/>
              <a:t>Constraint Satisfaction Problems</a:t>
            </a:r>
            <a:endParaRPr lang="en-US" b="1" dirty="0" smtClean="0"/>
          </a:p>
          <a:p>
            <a:pPr lvl="1" eaLnBrk="1" hangingPunct="1"/>
            <a:r>
              <a:rPr lang="en-US" dirty="0" smtClean="0"/>
              <a:t>Variables/Features </a:t>
            </a:r>
          </a:p>
          <a:p>
            <a:pPr lvl="1" eaLnBrk="1" hangingPunct="1"/>
            <a:r>
              <a:rPr lang="en-US" dirty="0" smtClean="0"/>
              <a:t>Constraints</a:t>
            </a:r>
          </a:p>
          <a:p>
            <a:pPr lvl="1" eaLnBrk="1" hangingPunct="1"/>
            <a:r>
              <a:rPr lang="en-US" dirty="0" smtClean="0"/>
              <a:t>CSPs</a:t>
            </a:r>
          </a:p>
          <a:p>
            <a:pPr lvl="1" eaLnBrk="1" hangingPunct="1"/>
            <a:r>
              <a:rPr lang="en-CA" dirty="0" smtClean="0"/>
              <a:t>Generate-and-Test</a:t>
            </a:r>
          </a:p>
          <a:p>
            <a:pPr lvl="1" eaLnBrk="1" hangingPunct="1"/>
            <a:r>
              <a:rPr lang="en-CA" dirty="0" smtClean="0"/>
              <a:t>Search </a:t>
            </a:r>
          </a:p>
          <a:p>
            <a:pPr lvl="1" eaLnBrk="1" hangingPunct="1"/>
            <a:r>
              <a:rPr lang="en-CA" dirty="0" smtClean="0"/>
              <a:t>Consistency</a:t>
            </a:r>
          </a:p>
          <a:p>
            <a:pPr lvl="1" eaLnBrk="1" hangingPunct="1"/>
            <a:r>
              <a:rPr lang="en-CA" dirty="0" smtClean="0"/>
              <a:t>Arc Consistency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….</a:t>
            </a: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4581128"/>
            <a:ext cx="78488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24752</TotalTime>
  <Words>5923</Words>
  <Application>Microsoft Office PowerPoint</Application>
  <PresentationFormat>On-screen Show (4:3)</PresentationFormat>
  <Paragraphs>1302</Paragraphs>
  <Slides>76</Slides>
  <Notes>64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Default Design</vt:lpstr>
      <vt:lpstr>Acrobat Document</vt:lpstr>
      <vt:lpstr>Visio</vt:lpstr>
      <vt:lpstr>Equation</vt:lpstr>
      <vt:lpstr>Photo Editor Photo</vt:lpstr>
      <vt:lpstr>Slide 1</vt:lpstr>
      <vt:lpstr>Today Sept 15</vt:lpstr>
      <vt:lpstr>Clarification: state space graph vs search tree</vt:lpstr>
      <vt:lpstr>Cycle Checking</vt:lpstr>
      <vt:lpstr>Repeated States / Multiple Paths</vt:lpstr>
      <vt:lpstr>Pruning Cycles</vt:lpstr>
      <vt:lpstr>R&amp;Rsys we'll cover in this course </vt:lpstr>
      <vt:lpstr>Standard Search vs. Specific R&amp;R systems</vt:lpstr>
      <vt:lpstr>Today Sept 15</vt:lpstr>
      <vt:lpstr>Variables/Features, domains and Possible Worlds</vt:lpstr>
      <vt:lpstr>Possible Worlds</vt:lpstr>
      <vt:lpstr>Examples</vt:lpstr>
      <vt:lpstr>More Examples</vt:lpstr>
      <vt:lpstr>More examples</vt:lpstr>
      <vt:lpstr>More examples</vt:lpstr>
      <vt:lpstr>Scheduling possible world</vt:lpstr>
      <vt:lpstr>More examples….</vt:lpstr>
      <vt:lpstr>Constraints</vt:lpstr>
      <vt:lpstr>Example: Map-Coloring</vt:lpstr>
      <vt:lpstr>Constraints (cont.)</vt:lpstr>
      <vt:lpstr>Examples</vt:lpstr>
      <vt:lpstr>Examples</vt:lpstr>
      <vt:lpstr>More examples</vt:lpstr>
      <vt:lpstr>Constraint Satisfaction Problems: definitions</vt:lpstr>
      <vt:lpstr>Example: Map-Coloring</vt:lpstr>
      <vt:lpstr>Example: Map-Coloring</vt:lpstr>
      <vt:lpstr>Constraint Satisfaction Problem: Variants</vt:lpstr>
      <vt:lpstr>Constraint Satisfaction Problems: Game Plan</vt:lpstr>
      <vt:lpstr>Constraint Satisfaction Problems: definitions</vt:lpstr>
      <vt:lpstr>Modules we'll cover in this course: R&amp;Rsys</vt:lpstr>
      <vt:lpstr>Standard Search vs. Specific R&amp;R systems</vt:lpstr>
      <vt:lpstr>Today Sept 15</vt:lpstr>
      <vt:lpstr>Generate-and-Test Algorithm</vt:lpstr>
      <vt:lpstr>CSPs as search problems</vt:lpstr>
      <vt:lpstr>CSPs as Search Problems</vt:lpstr>
      <vt:lpstr>CSPs as search problems</vt:lpstr>
      <vt:lpstr>CSPs as Search Problems</vt:lpstr>
      <vt:lpstr>Solving CSPs by DFS: Example</vt:lpstr>
      <vt:lpstr>Solving CSPs by DFS: Example Efficiency</vt:lpstr>
      <vt:lpstr>Standard Search vs. Specific R&amp;R systems</vt:lpstr>
      <vt:lpstr>Can we do better than Search?</vt:lpstr>
      <vt:lpstr>How do we deal with constraints involving  multiple variables?</vt:lpstr>
      <vt:lpstr>Example Constraint Network</vt:lpstr>
      <vt:lpstr>Example: Constraint Network for Map-Coloring</vt:lpstr>
      <vt:lpstr>Arc Consistency</vt:lpstr>
      <vt:lpstr>How can we enforce Arc Consistency?</vt:lpstr>
      <vt:lpstr>Arc Consistency Algorithm: high level strategy</vt:lpstr>
      <vt:lpstr>Which arcs need to be reconsidered?</vt:lpstr>
      <vt:lpstr>What  arcs need to be revisited?</vt:lpstr>
      <vt:lpstr>Arc Consistency Algorithm (for binary C)</vt:lpstr>
      <vt:lpstr>Arc Consistency Algorithm: Complexity</vt:lpstr>
      <vt:lpstr>Arc Consistency Algorithm: Interpreting Outcomes</vt:lpstr>
      <vt:lpstr>Domain splitting (or case analysis)</vt:lpstr>
      <vt:lpstr>But what is the advantage?</vt:lpstr>
      <vt:lpstr>Searching by domain splitting</vt:lpstr>
      <vt:lpstr>Systematically solving CSPs: Summary</vt:lpstr>
      <vt:lpstr>Local Search motivation: Scale</vt:lpstr>
      <vt:lpstr>Do exercises 4.A , 4.B available at http://www.aispace.org/exercises.shtml Please, look at solutions only after you have tried hard to solve them!  </vt:lpstr>
      <vt:lpstr>Which arcs need to reconsidered?</vt:lpstr>
      <vt:lpstr>Arc consistency algorithm (for binary constraints)</vt:lpstr>
      <vt:lpstr>Clarification: state space graph vs search tree</vt:lpstr>
      <vt:lpstr>Clarification: state space graph vs search tree</vt:lpstr>
      <vt:lpstr>Clarification: state space graph vs search tree</vt:lpstr>
      <vt:lpstr>Clarification: state space graph vs search tree</vt:lpstr>
      <vt:lpstr>Clarification: state space graph vs search tree</vt:lpstr>
      <vt:lpstr>Clarification: state space graph vs search tree</vt:lpstr>
      <vt:lpstr>Clarification: state space graph vs search tree</vt:lpstr>
      <vt:lpstr>Cycle Checking: if we only want optimal solutions</vt:lpstr>
      <vt:lpstr>Size of search space vs search tree</vt:lpstr>
      <vt:lpstr>Multiple Path Pruning</vt:lpstr>
      <vt:lpstr>Multiple-Path Pruning &amp; Optimal Solutions</vt:lpstr>
      <vt:lpstr>Multiple-Path Pruning &amp; Optimal Solutions</vt:lpstr>
      <vt:lpstr>Multiple-Path Pruning &amp; Optimal Solutions</vt:lpstr>
      <vt:lpstr>Slide 74</vt:lpstr>
      <vt:lpstr>Slide 75</vt:lpstr>
      <vt:lpstr>Summary: pruning</vt:lpstr>
    </vt:vector>
  </TitlesOfParts>
  <Company>UBC Computer Sciences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488</cp:revision>
  <dcterms:created xsi:type="dcterms:W3CDTF">2000-08-26T02:46:38Z</dcterms:created>
  <dcterms:modified xsi:type="dcterms:W3CDTF">2011-09-15T15:41:05Z</dcterms:modified>
</cp:coreProperties>
</file>