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3" r:id="rId2"/>
  </p:sldMasterIdLst>
  <p:notesMasterIdLst>
    <p:notesMasterId r:id="rId44"/>
  </p:notesMasterIdLst>
  <p:handoutMasterIdLst>
    <p:handoutMasterId r:id="rId45"/>
  </p:handoutMasterIdLst>
  <p:sldIdLst>
    <p:sldId id="330" r:id="rId3"/>
    <p:sldId id="394" r:id="rId4"/>
    <p:sldId id="402" r:id="rId5"/>
    <p:sldId id="403" r:id="rId6"/>
    <p:sldId id="404" r:id="rId7"/>
    <p:sldId id="405" r:id="rId8"/>
    <p:sldId id="406" r:id="rId9"/>
    <p:sldId id="407" r:id="rId10"/>
    <p:sldId id="408" r:id="rId11"/>
    <p:sldId id="409" r:id="rId12"/>
    <p:sldId id="410" r:id="rId13"/>
    <p:sldId id="411" r:id="rId14"/>
    <p:sldId id="453" r:id="rId15"/>
    <p:sldId id="415" r:id="rId16"/>
    <p:sldId id="419" r:id="rId17"/>
    <p:sldId id="421" r:id="rId18"/>
    <p:sldId id="422" r:id="rId19"/>
    <p:sldId id="423" r:id="rId20"/>
    <p:sldId id="424" r:id="rId21"/>
    <p:sldId id="425" r:id="rId22"/>
    <p:sldId id="426" r:id="rId23"/>
    <p:sldId id="468" r:id="rId24"/>
    <p:sldId id="429" r:id="rId25"/>
    <p:sldId id="430" r:id="rId26"/>
    <p:sldId id="431" r:id="rId27"/>
    <p:sldId id="469" r:id="rId28"/>
    <p:sldId id="435" r:id="rId29"/>
    <p:sldId id="464" r:id="rId30"/>
    <p:sldId id="465" r:id="rId31"/>
    <p:sldId id="436" r:id="rId32"/>
    <p:sldId id="437" r:id="rId33"/>
    <p:sldId id="439" r:id="rId34"/>
    <p:sldId id="442" r:id="rId35"/>
    <p:sldId id="443" r:id="rId36"/>
    <p:sldId id="444" r:id="rId37"/>
    <p:sldId id="445" r:id="rId38"/>
    <p:sldId id="446" r:id="rId39"/>
    <p:sldId id="448" r:id="rId40"/>
    <p:sldId id="451" r:id="rId41"/>
    <p:sldId id="466" r:id="rId42"/>
    <p:sldId id="467" r:id="rId43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27513" autoAdjust="0"/>
    <p:restoredTop sz="90102" autoAdjust="0"/>
  </p:normalViewPr>
  <p:slideViewPr>
    <p:cSldViewPr>
      <p:cViewPr>
        <p:scale>
          <a:sx n="69" d="100"/>
          <a:sy n="69" d="100"/>
        </p:scale>
        <p:origin x="-9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81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6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0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30.wmf"/><Relationship Id="rId6" Type="http://schemas.openxmlformats.org/officeDocument/2006/relationships/image" Target="../media/image46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30.wmf"/><Relationship Id="rId6" Type="http://schemas.openxmlformats.org/officeDocument/2006/relationships/image" Target="../media/image52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30.wmf"/><Relationship Id="rId6" Type="http://schemas.openxmlformats.org/officeDocument/2006/relationships/image" Target="../media/image57.wmf"/><Relationship Id="rId5" Type="http://schemas.openxmlformats.org/officeDocument/2006/relationships/image" Target="../media/image56.wmf"/><Relationship Id="rId4" Type="http://schemas.openxmlformats.org/officeDocument/2006/relationships/image" Target="../media/image55.wmf"/></Relationships>
</file>

<file path=ppt/drawings/_rels/vmlDrawing3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30.wmf"/></Relationships>
</file>

<file path=ppt/drawings/_rels/vmlDrawing3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3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pPr>
              <a:defRPr/>
            </a:pPr>
            <a:fld id="{5577F56C-C0E6-441B-B0C6-FCA1448F4889}" type="datetimeFigureOut">
              <a:rPr lang="en-US"/>
              <a:pPr>
                <a:defRPr/>
              </a:pPr>
              <a:t>11/7/2011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pPr>
              <a:defRPr/>
            </a:pPr>
            <a:fld id="{81B5A273-CBF6-4F9D-B654-CC32B9985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132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310" y="4421823"/>
            <a:ext cx="5618480" cy="418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029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132" y="8842029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C969FC-0861-4D8B-9270-A6664A3F92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tatistics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en.wikipedia.org/wiki/Random_variables" TargetMode="External"/><Relationship Id="rId5" Type="http://schemas.openxmlformats.org/officeDocument/2006/relationships/hyperlink" Target="http://en.wikipedia.org/wiki/Central_limit_theorem" TargetMode="External"/><Relationship Id="rId4" Type="http://schemas.openxmlformats.org/officeDocument/2006/relationships/hyperlink" Target="http://en.wikipedia.org/wiki/Normal_distribution#cite_note-1" TargetMode="Externa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6DB67B-3823-4E67-B7C3-0CB10EE8AAC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b="1" dirty="0" smtClean="0"/>
              <a:t>Lecture </a:t>
            </a:r>
            <a:r>
              <a:rPr lang="en-US" b="1" dirty="0" smtClean="0"/>
              <a:t>17</a:t>
            </a:r>
            <a:endParaRPr lang="en-US" b="1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33237"/>
            <a:r>
              <a:rPr lang="en-GB" dirty="0" smtClean="0"/>
              <a:t>One of the main elements of Q-learning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C969FC-0861-4D8B-9270-A6664A3F926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66618" indent="-466618" eaLnBrk="1" hangingPunct="1">
              <a:lnSpc>
                <a:spcPct val="90000"/>
              </a:lnSpc>
            </a:pPr>
            <a:r>
              <a:rPr lang="en-US" dirty="0" smtClean="0">
                <a:cs typeface="Times New Roman" pitchFamily="18" charset="0"/>
              </a:rPr>
              <a:t>It intuitively makes sense</a:t>
            </a:r>
          </a:p>
          <a:p>
            <a:pPr marL="855467" lvl="1" indent="-388849" eaLnBrk="1" hangingPunct="1">
              <a:lnSpc>
                <a:spcPct val="80000"/>
              </a:lnSpc>
            </a:pPr>
            <a:r>
              <a:rPr lang="en-US" dirty="0" smtClean="0">
                <a:cs typeface="Times New Roman" pitchFamily="18" charset="0"/>
              </a:rPr>
              <a:t>If the new value </a:t>
            </a:r>
            <a:r>
              <a:rPr lang="en-GB" i="1" dirty="0" err="1" smtClean="0"/>
              <a:t>v</a:t>
            </a:r>
            <a:r>
              <a:rPr lang="en-GB" i="1" baseline="-25000" dirty="0" err="1" smtClean="0"/>
              <a:t>k</a:t>
            </a:r>
            <a:r>
              <a:rPr lang="en-US" dirty="0" smtClean="0">
                <a:cs typeface="Times New Roman" pitchFamily="18" charset="0"/>
              </a:rPr>
              <a:t>  is higher  than the average at </a:t>
            </a:r>
            <a:r>
              <a:rPr lang="en-US" i="1" dirty="0" smtClean="0">
                <a:cs typeface="Times New Roman" pitchFamily="18" charset="0"/>
              </a:rPr>
              <a:t>k-1</a:t>
            </a:r>
            <a:r>
              <a:rPr lang="en-US" dirty="0" smtClean="0">
                <a:cs typeface="Times New Roman" pitchFamily="18" charset="0"/>
              </a:rPr>
              <a:t>, than the old average was too small</a:t>
            </a:r>
          </a:p>
          <a:p>
            <a:pPr marL="1322085" lvl="2" indent="-388849" eaLnBrk="1" hangingPunct="1">
              <a:lnSpc>
                <a:spcPct val="80000"/>
              </a:lnSpc>
            </a:pPr>
            <a:r>
              <a:rPr lang="en-US" dirty="0" smtClean="0">
                <a:cs typeface="Times New Roman" pitchFamily="18" charset="0"/>
              </a:rPr>
              <a:t>the new average is generated by increasing the old average by a measure proportional  to the error</a:t>
            </a:r>
          </a:p>
          <a:p>
            <a:pPr marL="855467" lvl="1" indent="-388849" eaLnBrk="1" hangingPunct="1">
              <a:lnSpc>
                <a:spcPct val="80000"/>
              </a:lnSpc>
            </a:pPr>
            <a:r>
              <a:rPr lang="en-US" dirty="0" smtClean="0">
                <a:cs typeface="Times New Roman" pitchFamily="18" charset="0"/>
              </a:rPr>
              <a:t>Do the opposite if the new </a:t>
            </a:r>
            <a:r>
              <a:rPr lang="en-GB" i="1" dirty="0" err="1" smtClean="0"/>
              <a:t>v</a:t>
            </a:r>
            <a:r>
              <a:rPr lang="en-GB" i="1" baseline="-25000" dirty="0" err="1" smtClean="0"/>
              <a:t>k</a:t>
            </a:r>
            <a:r>
              <a:rPr lang="en-US" dirty="0" smtClean="0">
                <a:cs typeface="Times New Roman" pitchFamily="18" charset="0"/>
              </a:rPr>
              <a:t>  is smaller than the average at </a:t>
            </a:r>
            <a:r>
              <a:rPr lang="en-US" i="1" dirty="0" smtClean="0">
                <a:cs typeface="Times New Roman" pitchFamily="18" charset="0"/>
              </a:rPr>
              <a:t>k-1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C969FC-0861-4D8B-9270-A6664A3F926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How do you merge it</a:t>
            </a:r>
            <a:r>
              <a:rPr lang="en-CA" baseline="0" dirty="0" smtClean="0"/>
              <a:t> with the previous estimate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C969FC-0861-4D8B-9270-A6664A3F926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Because before</a:t>
            </a:r>
            <a:r>
              <a:rPr lang="en-CA" baseline="0" dirty="0" smtClean="0"/>
              <a:t> s0 feels a positive effect, the Q value in s1 need to become positive, otherwise the actions that bring to states with Q = 0 get </a:t>
            </a:r>
            <a:r>
              <a:rPr lang="en-CA" baseline="0" smtClean="0"/>
              <a:t>picked first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21C66F98-FBDB-4FB4-9CF6-8BBCBC4BC841}" type="slidenum">
              <a:rPr lang="en-GB" smtClean="0">
                <a:solidFill>
                  <a:prstClr val="white"/>
                </a:solidFill>
              </a:rPr>
              <a:pPr>
                <a:defRPr/>
              </a:pPr>
              <a:t>34</a:t>
            </a:fld>
            <a:endParaRPr lang="en-GB">
              <a:solidFill>
                <a:prstClr val="white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Note that each Q(</a:t>
            </a:r>
            <a:r>
              <a:rPr lang="en-CA" dirty="0" err="1" smtClean="0"/>
              <a:t>s,a</a:t>
            </a:r>
            <a:r>
              <a:rPr lang="en-CA" dirty="0" smtClean="0"/>
              <a:t>)</a:t>
            </a:r>
            <a:r>
              <a:rPr lang="en-CA" baseline="0" dirty="0" smtClean="0"/>
              <a:t> corresponds to a different TD equation. Thus the value of k in each update depends upon how many times that specific (</a:t>
            </a:r>
            <a:r>
              <a:rPr lang="en-CA" baseline="0" dirty="0" err="1" smtClean="0"/>
              <a:t>s,a</a:t>
            </a:r>
            <a:r>
              <a:rPr lang="en-CA" baseline="0" dirty="0" smtClean="0"/>
              <a:t>) pair has been visited. Need a separate K counter for each (</a:t>
            </a:r>
            <a:r>
              <a:rPr lang="en-CA" baseline="0" dirty="0" err="1" smtClean="0"/>
              <a:t>s,a</a:t>
            </a:r>
            <a:r>
              <a:rPr lang="en-CA" baseline="0" smtClean="0"/>
              <a:t>) pair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21C66F98-FBDB-4FB4-9CF6-8BBCBC4BC841}" type="slidenum">
              <a:rPr lang="en-GB" smtClean="0">
                <a:solidFill>
                  <a:prstClr val="white"/>
                </a:solidFill>
              </a:rPr>
              <a:pPr>
                <a:defRPr/>
              </a:pPr>
              <a:t>35</a:t>
            </a:fld>
            <a:endParaRPr lang="en-GB">
              <a:solidFill>
                <a:prstClr val="white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1" defTabSz="933237"/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</a:rPr>
              <a:t>Unlikely transitions will be observed much less frequently than likely ones, so their related updates will have limited impact in the long term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C969FC-0861-4D8B-9270-A6664A3F9264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8222"/>
            <a:fld id="{BFD9695B-680D-4360-97A2-B5C440FB723B}" type="slidenum">
              <a:rPr lang="en-US">
                <a:solidFill>
                  <a:prstClr val="black"/>
                </a:solidFill>
              </a:rPr>
              <a:pPr defTabSz="928222"/>
              <a:t>40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6085" indent="-226085" eaLnBrk="1" hangingPunct="1"/>
            <a:r>
              <a:rPr lang="en-US" dirty="0" smtClean="0"/>
              <a:t>R&amp;R Sys  Representation and reasoning Systems</a:t>
            </a:r>
          </a:p>
          <a:p>
            <a:pPr marL="226085" indent="-226085" eaLnBrk="1" hangingPunct="1"/>
            <a:r>
              <a:rPr lang="en-US" dirty="0" smtClean="0"/>
              <a:t>Each cell is a R&amp;R system</a:t>
            </a:r>
          </a:p>
          <a:p>
            <a:pPr marL="226085" indent="-226085" eaLnBrk="1" hangingPunct="1"/>
            <a:r>
              <a:rPr lang="en-US" dirty="0" smtClean="0"/>
              <a:t>STRIPS  actions preconditions and effects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81D515-4199-45D3-A393-90DB6DC07827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1000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8ED0FC-D273-43BE-80DF-16D0F76019F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The normal distribution is considered the most prominent probability distribution in </a:t>
            </a:r>
            <a:r>
              <a:rPr lang="en-CA" dirty="0" smtClean="0">
                <a:hlinkClick r:id="rId3" tooltip="Statistics"/>
              </a:rPr>
              <a:t>statistics</a:t>
            </a:r>
            <a:r>
              <a:rPr lang="en-CA" dirty="0" smtClean="0"/>
              <a:t>. There are several reasons for this:</a:t>
            </a:r>
            <a:r>
              <a:rPr lang="en-CA" baseline="30000" dirty="0" smtClean="0">
                <a:hlinkClick r:id="rId4"/>
              </a:rPr>
              <a:t>[1]</a:t>
            </a:r>
            <a:r>
              <a:rPr lang="en-CA" dirty="0" smtClean="0"/>
              <a:t> First, the normal distribution is very tractable analytically, that is, a large number of results involving this distribution can be derived in explicit form. Second, the normal distribution arises as the outcome of the </a:t>
            </a:r>
            <a:r>
              <a:rPr lang="en-CA" dirty="0" smtClean="0">
                <a:hlinkClick r:id="rId5" tooltip="Central limit theorem"/>
              </a:rPr>
              <a:t>central limit theorem</a:t>
            </a:r>
            <a:r>
              <a:rPr lang="en-CA" dirty="0" smtClean="0"/>
              <a:t>, which states that under mild conditions the sum of a large number of </a:t>
            </a:r>
            <a:r>
              <a:rPr lang="en-CA" dirty="0" smtClean="0">
                <a:hlinkClick r:id="rId6" tooltip="Random variables"/>
              </a:rPr>
              <a:t>random variables</a:t>
            </a:r>
            <a:r>
              <a:rPr lang="en-CA" dirty="0" smtClean="0"/>
              <a:t> is distributed approximately normally. Finally, the "bell" shape of the normal distribution makes it a convenient choice for modelling a large variety of random variables encountered in practice.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C969FC-0861-4D8B-9270-A6664A3F926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C969FC-0861-4D8B-9270-A6664A3F926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9964" indent="-349964" defTabSz="933237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kern="0" dirty="0" smtClean="0">
                <a:latin typeface="+mn-lt"/>
                <a:ea typeface="ＭＳ Ｐゴシック" pitchFamily="34" charset="-128"/>
              </a:rPr>
              <a:t>If we had the labels we could find the means and prior for cluster</a:t>
            </a:r>
          </a:p>
          <a:p>
            <a:pPr marL="349964" indent="-349964" defTabSz="933237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kern="0" dirty="0" smtClean="0">
                <a:latin typeface="+mn-lt"/>
                <a:ea typeface="ＭＳ Ｐゴシック" pitchFamily="34" charset="-128"/>
              </a:rPr>
              <a:t>If we had the means and prior for cluster we could find “soft” labels..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C969FC-0861-4D8B-9270-A6664A3F926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8ED0FC-D273-43BE-80DF-16D0F76019F2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33237"/>
            <a:r>
              <a:rPr lang="en-GB" dirty="0" smtClean="0"/>
              <a:t>Here the agent is evaluated as a whole, based on how it survives</a:t>
            </a:r>
            <a:endParaRPr lang="en-CA" dirty="0" smtClean="0"/>
          </a:p>
          <a:p>
            <a:r>
              <a:rPr lang="en-GB" dirty="0" smtClean="0"/>
              <a:t>use of experiences is wasteful: cannot directly take into account locally good/bad </a:t>
            </a:r>
            <a:r>
              <a:rPr lang="en-GB" dirty="0" err="1" smtClean="0"/>
              <a:t>behavior</a:t>
            </a:r>
            <a:r>
              <a:rPr lang="en-GB" dirty="0" smtClean="0"/>
              <a:t>, since  policies are evaluated as a whole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C969FC-0861-4D8B-9270-A6664A3F926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21C66F98-FBDB-4FB4-9CF6-8BBCBC4BC841}" type="slidenum">
              <a:rPr lang="en-GB" smtClean="0">
                <a:solidFill>
                  <a:prstClr val="white"/>
                </a:solidFill>
              </a:rPr>
              <a:pPr>
                <a:defRPr/>
              </a:pPr>
              <a:t>16</a:t>
            </a:fld>
            <a:endParaRPr lang="en-GB">
              <a:solidFill>
                <a:prstClr val="white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Selects one of the actions that </a:t>
            </a:r>
            <a:r>
              <a:rPr lang="en-CA" dirty="0" err="1" smtClean="0"/>
              <a:t>maximiae</a:t>
            </a:r>
            <a:r>
              <a:rPr lang="en-CA" dirty="0" smtClean="0"/>
              <a:t> Q[</a:t>
            </a:r>
            <a:r>
              <a:rPr lang="en-CA" dirty="0" err="1" smtClean="0"/>
              <a:t>s,a</a:t>
            </a:r>
            <a:r>
              <a:rPr lang="en-CA" dirty="0" smtClean="0"/>
              <a:t>]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C969FC-0861-4D8B-9270-A6664A3F926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 502, Lecture 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597C9F4-D277-48C8-B1F1-A1FA282508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 502, Lecture 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6A52D9-5770-4EE3-88F5-DE9463D50D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 502, Lecture 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2DB6252-C2A7-40E9-B9C4-7D8B331AE1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219200"/>
            <a:ext cx="41529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3543300"/>
            <a:ext cx="41529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 502, Lecture 17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4D3078-6092-43AB-B7DA-4990DDD99E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CPSC 502, Lecture 17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B2719-C72B-4B09-B476-F1F5BE247E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CPSC 502, Lecture 17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8CC72-EA20-440E-BD71-EF09ADC8CC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CPSC 502, Lecture 17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D14CD-45C9-4C5C-9A86-C3EEF51413B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1313" cy="4492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8513" y="1219200"/>
            <a:ext cx="4151312" cy="4492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CPSC 502, Lecture 17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0556F-B831-4A50-BA31-7152BC8BFE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CPSC 502, Lecture 17</a:t>
            </a:r>
            <a:endParaRPr lang="en-GB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F5099D-63D0-435D-B7E0-127CCC36C0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CPSC 502, Lecture 17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817FB-6CEF-4CD2-BCD3-E60A6FA810E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CPSC 502, Lecture 17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77AB67-A29A-4860-AE54-4EE3C123C5A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 502, Lecture 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8B5A9E0-7EB5-4FF0-AEB5-1FBEA79D2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CPSC 502, Lecture 17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0DA29-E818-474D-BA6F-BA2F523212F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CPSC 502, Lecture 17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15B20E-09FF-43C3-90D0-C12F819BB2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CPSC 502, Lecture 17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7480E-6AE8-45D4-BE4D-D4DE9B4127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4013" y="152400"/>
            <a:ext cx="2132012" cy="55594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6813" cy="55594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CPSC 502, Lecture 17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FB0800-6840-43AE-87C0-3F1D1E7D51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1225" cy="682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CPSC 502, Lecture 17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6F0554-0A41-4D64-A171-F5D39B25B0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04800" y="152400"/>
            <a:ext cx="8531225" cy="682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19200"/>
            <a:ext cx="4151313" cy="21701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08513" y="1219200"/>
            <a:ext cx="4151312" cy="21701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04800" y="3541713"/>
            <a:ext cx="4151313" cy="2170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08513" y="3541713"/>
            <a:ext cx="4151312" cy="2170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CPSC 502, Lecture 17</a:t>
            </a:r>
            <a:endParaRPr lang="en-GB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518C7C-BAD6-443C-8701-2A9BF07E5EC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219200"/>
            <a:ext cx="8458200" cy="4495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 502, Lecture 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A20219D-DC70-4611-97D6-B1ADE21435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 502, Lecture 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EA4F305-9193-42A4-85D9-EEECBDF85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 502, Lecture 17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23DC875-25F3-4B98-B29A-145DD351ED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 502, Lecture 17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842080-8267-49D3-A51E-31FBCEF5AD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 502, Lecture 17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2CFED80-5205-497D-A57F-EAEBD5BF73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 502, Lecture 17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AD99C34-7C11-4721-9FED-B5532851C3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 502, Lecture 17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1EF3B6-53F5-4F18-B7AB-5A13C34059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CPSC 502, Lecture 17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E0E7CC5-623D-444E-8611-37731736AA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CPSC 502, Lecture 17</a:t>
            </a:r>
            <a:endParaRPr lang="en-US"/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8DBDFAFE-9810-4C5B-B31E-6BDE79F8E5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1225" cy="682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5025" cy="4492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5800" y="6248400"/>
            <a:ext cx="19018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 defTabSz="45720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GB">
              <a:latin typeface="Times New Roman" pitchFamily="18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24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 defTabSz="45720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n-GB" smtClean="0">
                <a:latin typeface="Times New Roman" pitchFamily="18" charset="0"/>
              </a:rPr>
              <a:t>CPSC 502, Lecture 17</a:t>
            </a:r>
            <a:endParaRPr lang="en-GB">
              <a:latin typeface="Times New Roman" pitchFamily="18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18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 defTabSz="45720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fld id="{D1F61E1E-3C01-4FF5-A9B4-AAA33E5426BA}" type="slidenum">
              <a:rPr lang="en-GB">
                <a:latin typeface="Times New Roman" pitchFamily="18" charset="0"/>
              </a:rPr>
              <a:pPr defTabSz="457200">
                <a:buClr>
                  <a:srgbClr val="000000"/>
                </a:buClr>
                <a:buSzPct val="100000"/>
                <a:buFont typeface="Times New Roman" pitchFamily="18" charset="0"/>
                <a:buNone/>
                <a:defRPr/>
              </a:pPr>
              <a:t>‹#›</a:t>
            </a:fld>
            <a:endParaRPr lang="en-GB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8" r:id="rId14"/>
  </p:sldLayoutIdLst>
  <p:hf hdr="0" dt="0"/>
  <p:txStyles>
    <p:titleStyle>
      <a:lvl1pPr algn="ctr" defTabSz="4572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2pPr>
      <a:lvl3pPr algn="ctr" defTabSz="4572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3pPr>
      <a:lvl4pPr algn="ctr" defTabSz="4572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4pPr>
      <a:lvl5pPr algn="ctr" defTabSz="4572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5pPr>
      <a:lvl6pPr marL="457200" algn="ctr" defTabSz="457200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6pPr>
      <a:lvl7pPr marL="914400" algn="ctr" defTabSz="457200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7pPr>
      <a:lvl8pPr marL="1371600" algn="ctr" defTabSz="457200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8pPr>
      <a:lvl9pPr marL="1828800" algn="ctr" defTabSz="457200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9pPr>
    </p:titleStyle>
    <p:bodyStyle>
      <a:lvl1pPr marL="339725" indent="-339725" algn="l" defTabSz="457200" rtl="0" eaLnBrk="0" fontAlgn="base" hangingPunct="0">
        <a:spcBef>
          <a:spcPts val="1800"/>
        </a:spcBef>
        <a:spcAft>
          <a:spcPct val="0"/>
        </a:spcAft>
        <a:buClr>
          <a:srgbClr val="000000"/>
        </a:buClr>
        <a:buSzPct val="100000"/>
        <a:buFont typeface="Wingdings" pitchFamily="2" charset="2"/>
        <a:buChar char="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39775" indent="-282575" algn="l" defTabSz="457200" rtl="0" eaLnBrk="0" fontAlgn="base" hangingPunct="0">
        <a:lnSpc>
          <a:spcPct val="90000"/>
        </a:lnSpc>
        <a:spcBef>
          <a:spcPts val="1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0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90000"/>
        </a:lnSpc>
        <a:spcBef>
          <a:spcPts val="1500"/>
        </a:spcBef>
        <a:spcAft>
          <a:spcPct val="0"/>
        </a:spcAft>
        <a:buClr>
          <a:srgbClr val="000000"/>
        </a:buClr>
        <a:buSzPct val="100000"/>
        <a:buFont typeface="Wingdings" pitchFamily="2" charset="2"/>
        <a:buChar char=""/>
        <a:defRPr sz="20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lnSpc>
          <a:spcPct val="90000"/>
        </a:lnSpc>
        <a:spcBef>
          <a:spcPts val="13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lnSpc>
          <a:spcPct val="90000"/>
        </a:lnSpc>
        <a:spcBef>
          <a:spcPts val="12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16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lnSpc>
          <a:spcPct val="90000"/>
        </a:lnSpc>
        <a:spcBef>
          <a:spcPts val="12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16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lnSpc>
          <a:spcPct val="90000"/>
        </a:lnSpc>
        <a:spcBef>
          <a:spcPts val="12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16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lnSpc>
          <a:spcPct val="90000"/>
        </a:lnSpc>
        <a:spcBef>
          <a:spcPts val="12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16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lnSpc>
          <a:spcPct val="90000"/>
        </a:lnSpc>
        <a:spcBef>
          <a:spcPts val="12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16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7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5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6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12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4.bin"/><Relationship Id="rId9" Type="http://schemas.openxmlformats.org/officeDocument/2006/relationships/oleObject" Target="../embeddings/oleObject19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oleObject21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0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oleObject24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2.vml"/><Relationship Id="rId4" Type="http://schemas.openxmlformats.org/officeDocument/2006/relationships/oleObject" Target="../embeddings/oleObject25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3.vml"/><Relationship Id="rId4" Type="http://schemas.openxmlformats.org/officeDocument/2006/relationships/oleObject" Target="../embeddings/oleObject27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4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5.v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oleObject" Target="../embeddings/oleObject28.bin"/><Relationship Id="rId7" Type="http://schemas.openxmlformats.org/officeDocument/2006/relationships/image" Target="../media/image36.png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28.png"/><Relationship Id="rId11" Type="http://schemas.openxmlformats.org/officeDocument/2006/relationships/slide" Target="slide32.xml"/><Relationship Id="rId5" Type="http://schemas.openxmlformats.org/officeDocument/2006/relationships/oleObject" Target="../embeddings/oleObject30.bin"/><Relationship Id="rId10" Type="http://schemas.openxmlformats.org/officeDocument/2006/relationships/oleObject" Target="../embeddings/oleObject33.bin"/><Relationship Id="rId4" Type="http://schemas.openxmlformats.org/officeDocument/2006/relationships/oleObject" Target="../embeddings/oleObject29.bin"/><Relationship Id="rId9" Type="http://schemas.openxmlformats.org/officeDocument/2006/relationships/oleObject" Target="../embeddings/oleObject32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3" Type="http://schemas.openxmlformats.org/officeDocument/2006/relationships/oleObject" Target="../embeddings/oleObject34.bin"/><Relationship Id="rId7" Type="http://schemas.openxmlformats.org/officeDocument/2006/relationships/image" Target="../media/image36.png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28.png"/><Relationship Id="rId5" Type="http://schemas.openxmlformats.org/officeDocument/2006/relationships/oleObject" Target="../embeddings/oleObject36.bin"/><Relationship Id="rId10" Type="http://schemas.openxmlformats.org/officeDocument/2006/relationships/oleObject" Target="../embeddings/oleObject39.bin"/><Relationship Id="rId4" Type="http://schemas.openxmlformats.org/officeDocument/2006/relationships/oleObject" Target="../embeddings/oleObject35.bin"/><Relationship Id="rId9" Type="http://schemas.openxmlformats.org/officeDocument/2006/relationships/oleObject" Target="../embeddings/oleObject38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3" Type="http://schemas.openxmlformats.org/officeDocument/2006/relationships/oleObject" Target="../embeddings/oleObject40.bin"/><Relationship Id="rId7" Type="http://schemas.openxmlformats.org/officeDocument/2006/relationships/image" Target="../media/image36.png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28.png"/><Relationship Id="rId5" Type="http://schemas.openxmlformats.org/officeDocument/2006/relationships/oleObject" Target="../embeddings/oleObject42.bin"/><Relationship Id="rId10" Type="http://schemas.openxmlformats.org/officeDocument/2006/relationships/oleObject" Target="../embeddings/oleObject45.bin"/><Relationship Id="rId4" Type="http://schemas.openxmlformats.org/officeDocument/2006/relationships/oleObject" Target="../embeddings/oleObject41.bin"/><Relationship Id="rId9" Type="http://schemas.openxmlformats.org/officeDocument/2006/relationships/oleObject" Target="../embeddings/oleObject44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28.png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48.bin"/><Relationship Id="rId11" Type="http://schemas.openxmlformats.org/officeDocument/2006/relationships/oleObject" Target="../embeddings/oleObject51.bin"/><Relationship Id="rId5" Type="http://schemas.openxmlformats.org/officeDocument/2006/relationships/oleObject" Target="../embeddings/oleObject47.bin"/><Relationship Id="rId10" Type="http://schemas.openxmlformats.org/officeDocument/2006/relationships/oleObject" Target="../embeddings/oleObject50.bin"/><Relationship Id="rId4" Type="http://schemas.openxmlformats.org/officeDocument/2006/relationships/oleObject" Target="../embeddings/oleObject46.bin"/><Relationship Id="rId9" Type="http://schemas.openxmlformats.org/officeDocument/2006/relationships/oleObject" Target="../embeddings/oleObject49.bin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5.bin"/><Relationship Id="rId3" Type="http://schemas.openxmlformats.org/officeDocument/2006/relationships/oleObject" Target="../embeddings/oleObject52.bin"/><Relationship Id="rId7" Type="http://schemas.openxmlformats.org/officeDocument/2006/relationships/image" Target="../media/image36.png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30.vml"/><Relationship Id="rId6" Type="http://schemas.openxmlformats.org/officeDocument/2006/relationships/image" Target="../media/image28.png"/><Relationship Id="rId5" Type="http://schemas.openxmlformats.org/officeDocument/2006/relationships/oleObject" Target="../embeddings/oleObject54.bin"/><Relationship Id="rId10" Type="http://schemas.openxmlformats.org/officeDocument/2006/relationships/oleObject" Target="../embeddings/oleObject57.bin"/><Relationship Id="rId4" Type="http://schemas.openxmlformats.org/officeDocument/2006/relationships/oleObject" Target="../embeddings/oleObject53.bin"/><Relationship Id="rId9" Type="http://schemas.openxmlformats.org/officeDocument/2006/relationships/oleObject" Target="../embeddings/oleObject56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1.vml"/><Relationship Id="rId4" Type="http://schemas.openxmlformats.org/officeDocument/2006/relationships/oleObject" Target="../embeddings/oleObject59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2.vml"/><Relationship Id="rId5" Type="http://schemas.openxmlformats.org/officeDocument/2006/relationships/oleObject" Target="../embeddings/oleObject61.bin"/><Relationship Id="rId4" Type="http://schemas.openxmlformats.org/officeDocument/2006/relationships/oleObject" Target="../embeddings/oleObject60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3.v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6.xml"/><Relationship Id="rId1" Type="http://schemas.openxmlformats.org/officeDocument/2006/relationships/vmlDrawing" Target="../drawings/vmlDrawing34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502, Lecture 17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BADA445A-B75B-4898-B85A-F2754651B68A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ChangeArrowheads="1"/>
          </p:cNvSpPr>
          <p:nvPr/>
        </p:nvSpPr>
        <p:spPr bwMode="auto">
          <a:xfrm>
            <a:off x="0" y="908050"/>
            <a:ext cx="876300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dirty="0">
                <a:solidFill>
                  <a:schemeClr val="accent2"/>
                </a:solidFill>
                <a:latin typeface="Arial Unicode MS" pitchFamily="34" charset="-128"/>
              </a:rPr>
              <a:t>Introduction to</a:t>
            </a:r>
          </a:p>
          <a:p>
            <a:pPr algn="ctr">
              <a:spcBef>
                <a:spcPct val="50000"/>
              </a:spcBef>
            </a:pPr>
            <a:r>
              <a:rPr lang="en-US" sz="4800" b="1" dirty="0">
                <a:solidFill>
                  <a:schemeClr val="accent2"/>
                </a:solidFill>
                <a:latin typeface="Arial Unicode MS" pitchFamily="34" charset="-128"/>
              </a:rPr>
              <a:t>Artificial Intelligence (AI)</a:t>
            </a:r>
          </a:p>
          <a:p>
            <a:pPr algn="ctr">
              <a:spcBef>
                <a:spcPct val="50000"/>
              </a:spcBef>
            </a:pPr>
            <a:endParaRPr lang="en-US" sz="2400" b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sz="2800" b="1" dirty="0">
                <a:latin typeface="Arial Unicode MS" pitchFamily="34" charset="-128"/>
              </a:rPr>
              <a:t>Computer Science </a:t>
            </a:r>
            <a:r>
              <a:rPr lang="en-US" sz="2800" b="1" dirty="0" smtClean="0">
                <a:latin typeface="Arial Unicode MS" pitchFamily="34" charset="-128"/>
              </a:rPr>
              <a:t>cpsc502, Lecture 17</a:t>
            </a:r>
            <a:endParaRPr lang="en-US" sz="2800" b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endParaRPr lang="en-US" sz="2400" b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sz="2400" b="1" dirty="0" smtClean="0">
                <a:latin typeface="Arial Unicode MS" pitchFamily="34" charset="-128"/>
              </a:rPr>
              <a:t>Nov, </a:t>
            </a:r>
            <a:r>
              <a:rPr lang="en-US" sz="2400" b="1" dirty="0" smtClean="0">
                <a:latin typeface="Arial Unicode MS" pitchFamily="34" charset="-128"/>
              </a:rPr>
              <a:t>8, </a:t>
            </a:r>
            <a:r>
              <a:rPr lang="en-US" sz="2400" b="1" dirty="0" smtClean="0">
                <a:latin typeface="Arial Unicode MS" pitchFamily="34" charset="-128"/>
              </a:rPr>
              <a:t>2011</a:t>
            </a:r>
            <a:endParaRPr lang="en-US" sz="2400" b="1" dirty="0">
              <a:latin typeface="Arial Unicode MS" pitchFamily="34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43000" y="5410200"/>
            <a:ext cx="8001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+mj-lt"/>
              </a:rPr>
              <a:t>Slide </a:t>
            </a:r>
            <a:r>
              <a:rPr lang="en-US" sz="2400" dirty="0" smtClean="0">
                <a:latin typeface="+mj-lt"/>
              </a:rPr>
              <a:t>credit : </a:t>
            </a:r>
            <a:r>
              <a:rPr lang="en-US" sz="2400" dirty="0" smtClean="0">
                <a:latin typeface="+mj-lt"/>
              </a:rPr>
              <a:t>C. </a:t>
            </a:r>
            <a:r>
              <a:rPr lang="en-US" sz="2400" dirty="0" err="1" smtClean="0">
                <a:latin typeface="+mj-lt"/>
              </a:rPr>
              <a:t>Conati</a:t>
            </a:r>
            <a:r>
              <a:rPr lang="en-US" sz="2400" dirty="0" smtClean="0"/>
              <a:t>,  </a:t>
            </a:r>
            <a:r>
              <a:rPr lang="en-US" sz="2400" dirty="0" smtClean="0"/>
              <a:t>S. </a:t>
            </a:r>
            <a:r>
              <a:rPr lang="en-US" sz="2400" dirty="0" err="1" smtClean="0"/>
              <a:t>Thrun</a:t>
            </a:r>
            <a:r>
              <a:rPr lang="en-US" sz="2400" dirty="0" smtClean="0"/>
              <a:t>, P. </a:t>
            </a:r>
            <a:r>
              <a:rPr lang="en-US" sz="2400" dirty="0" err="1" smtClean="0"/>
              <a:t>Norvig</a:t>
            </a:r>
            <a:r>
              <a:rPr lang="en-US" sz="2400" dirty="0" smtClean="0"/>
              <a:t>, Wikipedia</a:t>
            </a:r>
            <a:endParaRPr lang="en-US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Expectation Maximization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Converges! </a:t>
            </a:r>
            <a:r>
              <a:rPr lang="en-US" sz="3200" b="1" dirty="0" smtClean="0">
                <a:solidFill>
                  <a:srgbClr val="00B050"/>
                </a:solidFill>
                <a:ea typeface="ＭＳ Ｐゴシック" pitchFamily="34" charset="-128"/>
                <a:sym typeface="Wingdings" pitchFamily="2" charset="2"/>
              </a:rPr>
              <a:t></a:t>
            </a:r>
            <a:endParaRPr lang="en-US" b="1" dirty="0" smtClean="0">
              <a:solidFill>
                <a:srgbClr val="00B050"/>
              </a:solidFill>
              <a:ea typeface="ＭＳ Ｐゴシック" pitchFamily="34" charset="-128"/>
            </a:endParaRPr>
          </a:p>
          <a:p>
            <a:r>
              <a:rPr lang="en-US" dirty="0" smtClean="0">
                <a:ea typeface="ＭＳ Ｐゴシック" pitchFamily="34" charset="-128"/>
              </a:rPr>
              <a:t>Proof </a:t>
            </a:r>
            <a:r>
              <a:rPr lang="en-US" sz="2000" dirty="0" smtClean="0">
                <a:ea typeface="ＭＳ Ｐゴシック" pitchFamily="34" charset="-128"/>
              </a:rPr>
              <a:t>[Neal/Hinton, McLachlan/Krishnan]</a:t>
            </a:r>
            <a:r>
              <a:rPr lang="en-US" dirty="0" smtClean="0">
                <a:ea typeface="ＭＳ Ｐゴシック" pitchFamily="34" charset="-128"/>
              </a:rPr>
              <a:t>: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E/M step does not decrease data likelihood</a:t>
            </a:r>
          </a:p>
          <a:p>
            <a:r>
              <a:rPr lang="en-US" dirty="0" smtClean="0">
                <a:ea typeface="ＭＳ Ｐゴシック" pitchFamily="34" charset="-128"/>
              </a:rPr>
              <a:t>But does not assure optimal solution </a:t>
            </a:r>
            <a:r>
              <a:rPr lang="en-US" sz="3200" b="1" dirty="0" smtClean="0">
                <a:solidFill>
                  <a:srgbClr val="FF0000"/>
                </a:solidFill>
                <a:ea typeface="ＭＳ Ｐゴシック" pitchFamily="34" charset="-128"/>
                <a:sym typeface="Wingdings" pitchFamily="2" charset="2"/>
              </a:rPr>
              <a:t></a:t>
            </a:r>
            <a:endParaRPr lang="en-US" b="1" dirty="0" smtClean="0">
              <a:solidFill>
                <a:srgbClr val="FF0000"/>
              </a:solidFill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8B5A9E0-7EB5-4FF0-AEB5-1FBEA79D2A5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502, Lecture 17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Practical EM</a:t>
            </a:r>
          </a:p>
        </p:txBody>
      </p:sp>
      <p:sp>
        <p:nvSpPr>
          <p:cNvPr id="45058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Number of Clusters unknown</a:t>
            </a:r>
          </a:p>
          <a:p>
            <a:r>
              <a:rPr lang="en-US" b="1" dirty="0" smtClean="0">
                <a:ea typeface="ＭＳ Ｐゴシック" pitchFamily="34" charset="-128"/>
              </a:rPr>
              <a:t>Algorithm:</a:t>
            </a:r>
          </a:p>
          <a:p>
            <a:pPr lvl="1"/>
            <a:r>
              <a:rPr lang="en-US" sz="2800" b="1" dirty="0" smtClean="0">
                <a:ea typeface="ＭＳ Ｐゴシック" pitchFamily="34" charset="-128"/>
              </a:rPr>
              <a:t>Guess initial # of clusters</a:t>
            </a:r>
          </a:p>
          <a:p>
            <a:pPr lvl="1"/>
            <a:r>
              <a:rPr lang="en-US" sz="2800" b="1" dirty="0" smtClean="0">
                <a:ea typeface="ＭＳ Ｐゴシック" pitchFamily="34" charset="-128"/>
              </a:rPr>
              <a:t>Run EM</a:t>
            </a:r>
          </a:p>
          <a:p>
            <a:pPr lvl="2"/>
            <a:r>
              <a:rPr lang="en-US" sz="2400" b="1" dirty="0" smtClean="0">
                <a:ea typeface="ＭＳ Ｐゴシック" pitchFamily="34" charset="-128"/>
              </a:rPr>
              <a:t>Kill cluster </a:t>
            </a:r>
            <a:r>
              <a:rPr lang="en-US" sz="2400" dirty="0" smtClean="0">
                <a:ea typeface="ＭＳ Ｐゴシック" pitchFamily="34" charset="-128"/>
              </a:rPr>
              <a:t>center that doesn</a:t>
            </a:r>
            <a:r>
              <a:rPr lang="en-US" altLang="en-US" sz="2400" dirty="0" smtClean="0">
                <a:ea typeface="ＭＳ Ｐゴシック" pitchFamily="34" charset="-128"/>
              </a:rPr>
              <a:t>’</a:t>
            </a:r>
            <a:r>
              <a:rPr lang="en-US" sz="2400" dirty="0" smtClean="0">
                <a:ea typeface="ＭＳ Ｐゴシック" pitchFamily="34" charset="-128"/>
              </a:rPr>
              <a:t>t contribute (two clusters with the same data)</a:t>
            </a:r>
          </a:p>
          <a:p>
            <a:pPr lvl="2"/>
            <a:r>
              <a:rPr lang="en-US" sz="2400" b="1" dirty="0" smtClean="0">
                <a:ea typeface="ＭＳ Ｐゴシック" pitchFamily="34" charset="-128"/>
              </a:rPr>
              <a:t>Start new cluster </a:t>
            </a:r>
            <a:r>
              <a:rPr lang="en-US" sz="2400" dirty="0" smtClean="0">
                <a:ea typeface="ＭＳ Ｐゴシック" pitchFamily="34" charset="-128"/>
              </a:rPr>
              <a:t>center if many points </a:t>
            </a:r>
            <a:r>
              <a:rPr lang="en-US" altLang="en-US" sz="2400" dirty="0" smtClean="0">
                <a:ea typeface="ＭＳ Ｐゴシック" pitchFamily="34" charset="-128"/>
              </a:rPr>
              <a:t>“</a:t>
            </a:r>
            <a:r>
              <a:rPr lang="en-US" sz="2400" dirty="0" smtClean="0">
                <a:ea typeface="ＭＳ Ｐゴシック" pitchFamily="34" charset="-128"/>
              </a:rPr>
              <a:t>unexplained</a:t>
            </a:r>
            <a:r>
              <a:rPr lang="en-US" altLang="en-US" sz="2400" dirty="0" smtClean="0">
                <a:ea typeface="ＭＳ Ｐゴシック" pitchFamily="34" charset="-128"/>
              </a:rPr>
              <a:t>” (uniform cluster distribution for lots of data points)</a:t>
            </a:r>
            <a:endParaRPr lang="en-US" sz="2400" dirty="0" smtClean="0">
              <a:ea typeface="ＭＳ Ｐゴシック" pitchFamily="34" charset="-128"/>
            </a:endParaRPr>
          </a:p>
        </p:txBody>
      </p:sp>
      <p:sp>
        <p:nvSpPr>
          <p:cNvPr id="4505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730CE3-AF17-4987-8100-A21864D56986}" type="slidenum">
              <a:rPr lang="en-US"/>
              <a:pPr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502, Lecture 17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EM is a very general method!</a:t>
            </a:r>
          </a:p>
        </p:txBody>
      </p:sp>
      <p:sp>
        <p:nvSpPr>
          <p:cNvPr id="45058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CA" b="1" dirty="0" smtClean="0"/>
              <a:t>Baum-Welch </a:t>
            </a:r>
            <a:r>
              <a:rPr lang="en-CA" b="1" dirty="0" smtClean="0"/>
              <a:t>Algorithm </a:t>
            </a:r>
            <a:r>
              <a:rPr lang="en-CA" dirty="0" smtClean="0"/>
              <a:t>(also known as </a:t>
            </a:r>
            <a:r>
              <a:rPr lang="en-CA" i="1" dirty="0" smtClean="0"/>
              <a:t>forward-backward</a:t>
            </a:r>
            <a:r>
              <a:rPr lang="en-CA" dirty="0" smtClean="0"/>
              <a:t>): </a:t>
            </a:r>
            <a:r>
              <a:rPr lang="en-US" dirty="0" smtClean="0">
                <a:ea typeface="ＭＳ Ｐゴシック" pitchFamily="34" charset="-128"/>
              </a:rPr>
              <a:t>Learn HMMs from unlabeled data</a:t>
            </a:r>
          </a:p>
          <a:p>
            <a:pPr>
              <a:buFont typeface="Arial" pitchFamily="34" charset="0"/>
              <a:buChar char="•"/>
            </a:pPr>
            <a:endParaRPr lang="en-CA" dirty="0" smtClean="0"/>
          </a:p>
          <a:p>
            <a:pPr>
              <a:buFont typeface="Arial" pitchFamily="34" charset="0"/>
              <a:buChar char="•"/>
            </a:pPr>
            <a:r>
              <a:rPr lang="en-CA" b="1" dirty="0" smtClean="0"/>
              <a:t>Inside-Outside </a:t>
            </a:r>
            <a:r>
              <a:rPr lang="en-CA" b="1" dirty="0" smtClean="0"/>
              <a:t>Algorithm</a:t>
            </a:r>
            <a:r>
              <a:rPr lang="en-CA" b="1" dirty="0" smtClean="0"/>
              <a:t>: </a:t>
            </a:r>
            <a:r>
              <a:rPr lang="en-CA" dirty="0" smtClean="0"/>
              <a:t>unsupervised induction of probabilistic context-free grammars.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ea typeface="ＭＳ Ｐゴシック" pitchFamily="34" charset="-128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ea typeface="ＭＳ Ｐゴシック" pitchFamily="34" charset="-128"/>
              </a:rPr>
              <a:t>More generally, learn parameters for hidden variables in any </a:t>
            </a:r>
            <a:r>
              <a:rPr lang="en-US" dirty="0" err="1" smtClean="0">
                <a:ea typeface="ＭＳ Ｐゴシック" pitchFamily="34" charset="-128"/>
              </a:rPr>
              <a:t>Bnets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sz="2400" dirty="0" smtClean="0">
                <a:ea typeface="ＭＳ Ｐゴシック" pitchFamily="34" charset="-128"/>
              </a:rPr>
              <a:t>(see textbook example 11.1.3 to learn parameters of </a:t>
            </a:r>
            <a:r>
              <a:rPr lang="en-US" sz="2400" dirty="0" smtClean="0">
                <a:ea typeface="ＭＳ Ｐゴシック" pitchFamily="34" charset="-128"/>
              </a:rPr>
              <a:t>Naïve-</a:t>
            </a:r>
            <a:r>
              <a:rPr lang="en-US" sz="2400" dirty="0" err="1" smtClean="0">
                <a:ea typeface="ＭＳ Ｐゴシック" pitchFamily="34" charset="-128"/>
              </a:rPr>
              <a:t>Bayes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smtClean="0">
                <a:ea typeface="ＭＳ Ｐゴシック" pitchFamily="34" charset="-128"/>
              </a:rPr>
              <a:t>classifier)</a:t>
            </a:r>
            <a:endParaRPr lang="en-US" dirty="0" smtClean="0">
              <a:ea typeface="ＭＳ Ｐゴシック" pitchFamily="34" charset="-128"/>
            </a:endParaRPr>
          </a:p>
          <a:p>
            <a:pPr>
              <a:buFont typeface="Arial" pitchFamily="34" charset="0"/>
              <a:buChar char="•"/>
            </a:pP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4505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730CE3-AF17-4987-8100-A21864D56986}" type="slidenum">
              <a:rPr lang="en-US"/>
              <a:pPr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502, Lecture 17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 502, Lecture 17</a:t>
            </a:r>
            <a:endParaRPr lang="en-US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2488EA-2613-4553-A16A-4521158E598A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Today Nov </a:t>
            </a:r>
            <a:r>
              <a:rPr lang="en-US" dirty="0" smtClean="0"/>
              <a:t>8</a:t>
            </a:r>
            <a:endParaRPr lang="en-US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09600" y="3810000"/>
            <a:ext cx="8153400" cy="1828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="1" kern="0" dirty="0" smtClean="0">
                <a:latin typeface="+mn-lt"/>
              </a:rPr>
              <a:t>Brief Intro to Reinforcement Learning (RL)</a:t>
            </a:r>
            <a:endParaRPr lang="en-US" sz="3200" b="1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32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Q-learning</a:t>
            </a:r>
            <a:endParaRPr kumimoji="0" lang="en-US" sz="320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066800" y="1371600"/>
            <a:ext cx="6781800" cy="1905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="1" kern="0" dirty="0" smtClean="0">
                <a:latin typeface="+mn-lt"/>
              </a:rPr>
              <a:t>Unsupervised Machine Learning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3200" i="0" u="none" strike="noStrike" kern="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K-means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kern="0" dirty="0" smtClean="0">
                <a:latin typeface="+mn-lt"/>
              </a:rPr>
              <a:t>Intro to EM</a:t>
            </a:r>
            <a:endParaRPr kumimoji="0" lang="en-US" sz="320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MDP and RL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81075"/>
            <a:ext cx="8569325" cy="2305050"/>
          </a:xfrm>
        </p:spPr>
        <p:txBody>
          <a:bodyPr/>
          <a:lstStyle/>
          <a:p>
            <a:pPr eaLnBrk="1" hangingPunct="1"/>
            <a:r>
              <a:rPr lang="en-GB" sz="2800" b="1" dirty="0" smtClean="0"/>
              <a:t>Markov decision process</a:t>
            </a:r>
          </a:p>
          <a:p>
            <a:pPr lvl="1" eaLnBrk="1" hangingPunct="1"/>
            <a:r>
              <a:rPr lang="en-GB" sz="2400" dirty="0" smtClean="0"/>
              <a:t>Set of </a:t>
            </a:r>
            <a:r>
              <a:rPr lang="en-GB" sz="2400" b="1" dirty="0" smtClean="0"/>
              <a:t>states</a:t>
            </a:r>
            <a:r>
              <a:rPr lang="en-GB" sz="2400" dirty="0" smtClean="0"/>
              <a:t> S, set of </a:t>
            </a:r>
            <a:r>
              <a:rPr lang="en-GB" sz="2400" b="1" dirty="0" smtClean="0"/>
              <a:t>actions</a:t>
            </a:r>
            <a:r>
              <a:rPr lang="en-GB" sz="2400" dirty="0" smtClean="0"/>
              <a:t> A</a:t>
            </a:r>
          </a:p>
          <a:p>
            <a:pPr lvl="1" eaLnBrk="1" hangingPunct="1"/>
            <a:r>
              <a:rPr lang="en-GB" sz="2400" b="1" dirty="0" smtClean="0"/>
              <a:t>Transition</a:t>
            </a:r>
            <a:r>
              <a:rPr lang="en-GB" sz="2400" dirty="0" smtClean="0"/>
              <a:t> probabilities to next states P(s’| s, a′)</a:t>
            </a:r>
          </a:p>
          <a:p>
            <a:pPr lvl="1" eaLnBrk="1" hangingPunct="1"/>
            <a:r>
              <a:rPr lang="en-GB" sz="2400" b="1" dirty="0" smtClean="0"/>
              <a:t>Reward</a:t>
            </a:r>
            <a:r>
              <a:rPr lang="en-GB" sz="2400" dirty="0" smtClean="0"/>
              <a:t> functions R(s</a:t>
            </a:r>
            <a:r>
              <a:rPr lang="en-GB" sz="2400" dirty="0" smtClean="0"/>
              <a:t>, s’, a</a:t>
            </a:r>
            <a:r>
              <a:rPr lang="en-GB" sz="2400" dirty="0" smtClean="0"/>
              <a:t>)</a:t>
            </a:r>
          </a:p>
          <a:p>
            <a:pPr eaLnBrk="1" hangingPunct="1"/>
            <a:r>
              <a:rPr lang="en-GB" sz="2800" b="1" dirty="0" smtClean="0"/>
              <a:t>RL is based on </a:t>
            </a:r>
            <a:r>
              <a:rPr lang="en-GB" sz="2800" b="1" dirty="0" err="1" smtClean="0"/>
              <a:t>MDPs</a:t>
            </a:r>
            <a:r>
              <a:rPr lang="en-GB" sz="2800" b="1" dirty="0" smtClean="0"/>
              <a:t>, but</a:t>
            </a:r>
          </a:p>
          <a:p>
            <a:pPr lvl="1" eaLnBrk="1" hangingPunct="1"/>
            <a:r>
              <a:rPr lang="en-GB" sz="2400" dirty="0" smtClean="0"/>
              <a:t>Transition model is </a:t>
            </a:r>
            <a:r>
              <a:rPr lang="en-GB" sz="2400" b="1" dirty="0" smtClean="0"/>
              <a:t>not known</a:t>
            </a:r>
          </a:p>
          <a:p>
            <a:pPr lvl="1" eaLnBrk="1" hangingPunct="1"/>
            <a:r>
              <a:rPr lang="en-GB" sz="2400" dirty="0" smtClean="0"/>
              <a:t>Reward model is </a:t>
            </a:r>
            <a:r>
              <a:rPr lang="en-GB" sz="2400" b="1" dirty="0" smtClean="0"/>
              <a:t>not known</a:t>
            </a:r>
          </a:p>
          <a:p>
            <a:pPr eaLnBrk="1" hangingPunct="1"/>
            <a:r>
              <a:rPr lang="en-GB" sz="2800" dirty="0" smtClean="0"/>
              <a:t>While for </a:t>
            </a:r>
            <a:r>
              <a:rPr lang="en-GB" sz="2800" b="1" dirty="0" err="1" smtClean="0"/>
              <a:t>MDPs</a:t>
            </a:r>
            <a:r>
              <a:rPr lang="en-GB" sz="2800" dirty="0" smtClean="0"/>
              <a:t> we can </a:t>
            </a:r>
            <a:r>
              <a:rPr lang="en-GB" sz="2800" b="1" i="1" dirty="0" smtClean="0">
                <a:solidFill>
                  <a:schemeClr val="accent2"/>
                </a:solidFill>
              </a:rPr>
              <a:t>compute </a:t>
            </a:r>
            <a:r>
              <a:rPr lang="en-GB" sz="2800" dirty="0" smtClean="0"/>
              <a:t>an optimal policy</a:t>
            </a:r>
          </a:p>
          <a:p>
            <a:pPr eaLnBrk="1" hangingPunct="1"/>
            <a:r>
              <a:rPr lang="en-GB" sz="2800" b="1" dirty="0" smtClean="0"/>
              <a:t>RL</a:t>
            </a:r>
            <a:r>
              <a:rPr lang="en-GB" sz="2800" dirty="0" smtClean="0"/>
              <a:t> </a:t>
            </a:r>
            <a:r>
              <a:rPr lang="en-GB" sz="2800" b="1" i="1" dirty="0" smtClean="0">
                <a:solidFill>
                  <a:schemeClr val="accent2"/>
                </a:solidFill>
              </a:rPr>
              <a:t>learns</a:t>
            </a:r>
            <a:r>
              <a:rPr lang="en-GB" sz="2800" i="1" dirty="0" smtClean="0"/>
              <a:t> </a:t>
            </a:r>
            <a:r>
              <a:rPr lang="en-GB" sz="2800" dirty="0" smtClean="0"/>
              <a:t>an optimal policy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CPSC 502, Lecture 17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Search-Based Approaches to RL</a:t>
            </a:r>
          </a:p>
        </p:txBody>
      </p:sp>
      <p:sp>
        <p:nvSpPr>
          <p:cNvPr id="543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81075"/>
            <a:ext cx="8569325" cy="2305050"/>
          </a:xfrm>
        </p:spPr>
        <p:txBody>
          <a:bodyPr/>
          <a:lstStyle/>
          <a:p>
            <a:pPr marL="457200" indent="-457200" eaLnBrk="1" hangingPunct="1"/>
            <a:r>
              <a:rPr lang="en-GB" sz="2800" b="1" dirty="0" smtClean="0"/>
              <a:t>Policy </a:t>
            </a:r>
            <a:r>
              <a:rPr lang="en-GB" sz="2800" b="1" dirty="0" smtClean="0"/>
              <a:t>Search (</a:t>
            </a:r>
            <a:r>
              <a:rPr lang="en-GB" sz="2800" b="1" i="1" dirty="0" smtClean="0"/>
              <a:t>evolutionary algorithm</a:t>
            </a:r>
            <a:r>
              <a:rPr lang="en-GB" sz="2800" dirty="0" smtClean="0"/>
              <a:t>)</a:t>
            </a:r>
            <a:endParaRPr lang="en-GB" sz="2800" b="1" dirty="0" smtClean="0"/>
          </a:p>
          <a:p>
            <a:pPr marL="838200" lvl="1" indent="-381000" eaLnBrk="1" hangingPunct="1">
              <a:buFont typeface="Times New Roman" pitchFamily="18" charset="0"/>
              <a:buAutoNum type="alphaLcParenR"/>
            </a:pPr>
            <a:r>
              <a:rPr lang="en-GB" sz="2400" dirty="0" smtClean="0"/>
              <a:t>Start with an arbitrary policy</a:t>
            </a:r>
          </a:p>
          <a:p>
            <a:pPr marL="838200" lvl="1" indent="-381000" eaLnBrk="1" hangingPunct="1">
              <a:buFont typeface="Times New Roman" pitchFamily="18" charset="0"/>
              <a:buAutoNum type="alphaLcParenR"/>
            </a:pPr>
            <a:r>
              <a:rPr lang="en-GB" sz="2400" dirty="0" smtClean="0"/>
              <a:t>Try it out in the world (evaluate it)</a:t>
            </a:r>
            <a:endParaRPr lang="en-GB" sz="2800" dirty="0" smtClean="0"/>
          </a:p>
          <a:p>
            <a:pPr marL="838200" lvl="1" indent="-381000" eaLnBrk="1" hangingPunct="1">
              <a:buFont typeface="Times New Roman" pitchFamily="18" charset="0"/>
              <a:buAutoNum type="alphaLcParenR"/>
            </a:pPr>
            <a:r>
              <a:rPr lang="en-GB" sz="2400" dirty="0" smtClean="0"/>
              <a:t>Improve it (stochastic local search)</a:t>
            </a:r>
          </a:p>
          <a:p>
            <a:pPr marL="838200" lvl="1" indent="-381000" eaLnBrk="1" hangingPunct="1">
              <a:buFont typeface="Times New Roman" pitchFamily="18" charset="0"/>
              <a:buAutoNum type="alphaLcParenR"/>
            </a:pPr>
            <a:r>
              <a:rPr lang="en-GB" sz="2400" dirty="0" smtClean="0"/>
              <a:t>Repeat from (b) until happy</a:t>
            </a:r>
          </a:p>
          <a:p>
            <a:pPr marL="457200" indent="-457200" eaLnBrk="1" hangingPunct="1"/>
            <a:r>
              <a:rPr lang="en-GB" sz="2800" b="1" dirty="0" smtClean="0"/>
              <a:t>Problems </a:t>
            </a:r>
            <a:r>
              <a:rPr lang="en-GB" sz="2800" b="1" dirty="0" smtClean="0"/>
              <a:t>with evolutionary algorithms</a:t>
            </a:r>
          </a:p>
          <a:p>
            <a:pPr marL="838200" lvl="1" indent="-381000" eaLnBrk="1" hangingPunct="1"/>
            <a:r>
              <a:rPr lang="en-GB" sz="2400" b="1" dirty="0" smtClean="0"/>
              <a:t>Policy space </a:t>
            </a:r>
            <a:r>
              <a:rPr lang="en-GB" sz="2400" b="1" dirty="0" smtClean="0"/>
              <a:t>can be huge</a:t>
            </a:r>
            <a:r>
              <a:rPr lang="en-GB" sz="2400" dirty="0" smtClean="0"/>
              <a:t>: with </a:t>
            </a:r>
            <a:r>
              <a:rPr lang="en-GB" sz="2400" i="1" dirty="0" smtClean="0"/>
              <a:t>n</a:t>
            </a:r>
            <a:r>
              <a:rPr lang="en-GB" sz="2400" dirty="0" smtClean="0"/>
              <a:t> states and </a:t>
            </a:r>
            <a:r>
              <a:rPr lang="en-GB" sz="2400" i="1" dirty="0" smtClean="0"/>
              <a:t>m</a:t>
            </a:r>
            <a:r>
              <a:rPr lang="en-GB" sz="2400" dirty="0" smtClean="0"/>
              <a:t> actions there are </a:t>
            </a:r>
            <a:r>
              <a:rPr lang="en-GB" sz="2400" i="1" dirty="0" err="1" smtClean="0"/>
              <a:t>m</a:t>
            </a:r>
            <a:r>
              <a:rPr lang="en-GB" sz="2400" i="1" baseline="30000" dirty="0" err="1" smtClean="0"/>
              <a:t>n</a:t>
            </a:r>
            <a:r>
              <a:rPr lang="en-GB" sz="2400" dirty="0" smtClean="0"/>
              <a:t> policies</a:t>
            </a:r>
          </a:p>
          <a:p>
            <a:pPr marL="838200" lvl="1" indent="-381000" eaLnBrk="1" hangingPunct="1"/>
            <a:r>
              <a:rPr lang="en-GB" sz="2400" b="1" dirty="0" smtClean="0"/>
              <a:t>Policies </a:t>
            </a:r>
            <a:r>
              <a:rPr lang="en-GB" sz="2400" b="1" dirty="0" smtClean="0"/>
              <a:t>are evaluated as a </a:t>
            </a:r>
            <a:r>
              <a:rPr lang="en-GB" sz="2400" b="1" dirty="0" smtClean="0"/>
              <a:t>whole</a:t>
            </a:r>
            <a:r>
              <a:rPr lang="en-GB" sz="2400" dirty="0" smtClean="0"/>
              <a:t>: </a:t>
            </a:r>
            <a:r>
              <a:rPr lang="en-GB" sz="2400" dirty="0" smtClean="0"/>
              <a:t>cannot directly take into account locally good/bad </a:t>
            </a:r>
            <a:r>
              <a:rPr lang="en-GB" sz="2400" dirty="0" err="1" smtClean="0"/>
              <a:t>behaviors</a:t>
            </a:r>
            <a:endParaRPr lang="en-GB" sz="2400" dirty="0" smtClean="0"/>
          </a:p>
          <a:p>
            <a:pPr marL="838200" lvl="1" indent="-381000" eaLnBrk="1" hangingPunct="1"/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CPSC 502, Lecture 17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Q-learning 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785813"/>
            <a:ext cx="8569325" cy="2305050"/>
          </a:xfrm>
        </p:spPr>
        <p:txBody>
          <a:bodyPr/>
          <a:lstStyle/>
          <a:p>
            <a:pPr marL="457200" indent="-457200" eaLnBrk="1" hangingPunct="1"/>
            <a:r>
              <a:rPr lang="en-GB" dirty="0" smtClean="0"/>
              <a:t>Contrary to search-based approaches</a:t>
            </a:r>
            <a:r>
              <a:rPr lang="en-GB" b="1" dirty="0" smtClean="0"/>
              <a:t>, Q-learning learns after every action</a:t>
            </a:r>
          </a:p>
          <a:p>
            <a:pPr marL="457200" indent="-457200" eaLnBrk="1" hangingPunct="1"/>
            <a:r>
              <a:rPr lang="en-GB" b="1" dirty="0" smtClean="0"/>
              <a:t>Learns components  of a policy</a:t>
            </a:r>
            <a:r>
              <a:rPr lang="en-GB" dirty="0" smtClean="0"/>
              <a:t>, rather than the policy itself</a:t>
            </a:r>
          </a:p>
          <a:p>
            <a:pPr marL="457200" indent="-457200" eaLnBrk="1" hangingPunct="1"/>
            <a:r>
              <a:rPr lang="en-GB" i="1" dirty="0" smtClean="0"/>
              <a:t>Q(</a:t>
            </a:r>
            <a:r>
              <a:rPr lang="en-GB" i="1" dirty="0" err="1" smtClean="0"/>
              <a:t>a,s</a:t>
            </a:r>
            <a:r>
              <a:rPr lang="en-GB" i="1" dirty="0" smtClean="0"/>
              <a:t>)</a:t>
            </a:r>
            <a:r>
              <a:rPr lang="en-GB" dirty="0" smtClean="0"/>
              <a:t> = expected value of doing action </a:t>
            </a:r>
            <a:r>
              <a:rPr lang="en-GB" i="1" dirty="0" smtClean="0"/>
              <a:t>a</a:t>
            </a:r>
            <a:r>
              <a:rPr lang="en-GB" dirty="0" smtClean="0"/>
              <a:t> in state </a:t>
            </a:r>
            <a:r>
              <a:rPr lang="en-GB" i="1" dirty="0" smtClean="0"/>
              <a:t>s</a:t>
            </a:r>
            <a:r>
              <a:rPr lang="en-GB" dirty="0" smtClean="0"/>
              <a:t> and then following the optimal policy </a:t>
            </a:r>
          </a:p>
          <a:p>
            <a:pPr marL="457200" indent="-457200" eaLnBrk="1" hangingPunct="1">
              <a:buFont typeface="Wingdings" pitchFamily="2" charset="2"/>
              <a:buNone/>
            </a:pPr>
            <a:endParaRPr lang="en-GB" dirty="0" smtClean="0"/>
          </a:p>
          <a:p>
            <a:pPr marL="457200" indent="-457200" eaLnBrk="1" hangingPunct="1">
              <a:buFont typeface="Wingdings" pitchFamily="2" charset="2"/>
              <a:buNone/>
            </a:pPr>
            <a:endParaRPr lang="en-GB" dirty="0" smtClean="0"/>
          </a:p>
          <a:p>
            <a:pPr marL="457200" indent="-457200" eaLnBrk="1" hangingPunct="1"/>
            <a:endParaRPr lang="en-GB" dirty="0" smtClean="0"/>
          </a:p>
          <a:p>
            <a:pPr marL="838200" lvl="1" indent="-381000" eaLnBrk="1" hangingPunct="1"/>
            <a:endParaRPr lang="en-GB" dirty="0" smtClean="0"/>
          </a:p>
        </p:txBody>
      </p:sp>
      <p:graphicFrame>
        <p:nvGraphicFramePr>
          <p:cNvPr id="10" name="Object 6"/>
          <p:cNvGraphicFramePr>
            <a:graphicFrameLocks noChangeAspect="1"/>
          </p:cNvGraphicFramePr>
          <p:nvPr/>
        </p:nvGraphicFramePr>
        <p:xfrm>
          <a:off x="1387475" y="4214813"/>
          <a:ext cx="4749800" cy="677862"/>
        </p:xfrm>
        <a:graphic>
          <a:graphicData uri="http://schemas.openxmlformats.org/presentationml/2006/ole">
            <p:oleObj spid="_x0000_s529410" name="Equation" r:id="rId4" imgW="2400120" imgH="342720" progId="Equation.3">
              <p:embed/>
            </p:oleObj>
          </a:graphicData>
        </a:graphic>
      </p:graphicFrame>
      <p:sp>
        <p:nvSpPr>
          <p:cNvPr id="11" name="AutoShape 8"/>
          <p:cNvSpPr>
            <a:spLocks noChangeArrowheads="1"/>
          </p:cNvSpPr>
          <p:nvPr/>
        </p:nvSpPr>
        <p:spPr bwMode="auto">
          <a:xfrm>
            <a:off x="2500291" y="5072068"/>
            <a:ext cx="2016125" cy="635000"/>
          </a:xfrm>
          <a:prstGeom prst="wedgeRectCallout">
            <a:avLst>
              <a:gd name="adj1" fmla="val 23153"/>
              <a:gd name="adj2" fmla="val -90852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states reachable </a:t>
            </a:r>
          </a:p>
          <a:p>
            <a:pPr algn="ctr"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from s by doing a</a:t>
            </a:r>
          </a:p>
        </p:txBody>
      </p:sp>
      <p:sp>
        <p:nvSpPr>
          <p:cNvPr id="12" name="AutoShape 9"/>
          <p:cNvSpPr>
            <a:spLocks noChangeArrowheads="1"/>
          </p:cNvSpPr>
          <p:nvPr/>
        </p:nvSpPr>
        <p:spPr bwMode="auto">
          <a:xfrm>
            <a:off x="642916" y="5143505"/>
            <a:ext cx="1500187" cy="357188"/>
          </a:xfrm>
          <a:prstGeom prst="wedgeRectCallout">
            <a:avLst>
              <a:gd name="adj1" fmla="val 104653"/>
              <a:gd name="adj2" fmla="val -208532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reward in </a:t>
            </a:r>
            <a:r>
              <a:rPr lang="en-US" sz="2000" i="1" dirty="0">
                <a:solidFill>
                  <a:srgbClr val="000000"/>
                </a:solidFill>
                <a:latin typeface="Times New Roman" pitchFamily="18" charset="0"/>
              </a:rPr>
              <a:t>s</a:t>
            </a:r>
          </a:p>
          <a:p>
            <a:pPr algn="ctr"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 sz="2000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" name="AutoShape 10"/>
          <p:cNvSpPr>
            <a:spLocks noChangeArrowheads="1"/>
          </p:cNvSpPr>
          <p:nvPr/>
        </p:nvSpPr>
        <p:spPr bwMode="auto">
          <a:xfrm>
            <a:off x="7143728" y="4857755"/>
            <a:ext cx="1798638" cy="1143000"/>
          </a:xfrm>
          <a:prstGeom prst="wedgeRectCallout">
            <a:avLst>
              <a:gd name="adj1" fmla="val -111778"/>
              <a:gd name="adj2" fmla="val -75778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expected value of following optimal policy </a:t>
            </a:r>
            <a:r>
              <a:rPr lang="ru-RU" sz="2000" i="1" dirty="0" smtClean="0">
                <a:solidFill>
                  <a:srgbClr val="000000"/>
                </a:solidFill>
                <a:latin typeface="Times New Roman" pitchFamily="18" charset="0"/>
              </a:rPr>
              <a:t>л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in s’</a:t>
            </a:r>
          </a:p>
        </p:txBody>
      </p:sp>
      <p:sp>
        <p:nvSpPr>
          <p:cNvPr id="14" name="AutoShape 11"/>
          <p:cNvSpPr>
            <a:spLocks noChangeArrowheads="1"/>
          </p:cNvSpPr>
          <p:nvPr/>
        </p:nvSpPr>
        <p:spPr bwMode="auto">
          <a:xfrm>
            <a:off x="4786291" y="5072068"/>
            <a:ext cx="2016125" cy="857250"/>
          </a:xfrm>
          <a:prstGeom prst="wedgeRectCallout">
            <a:avLst>
              <a:gd name="adj1" fmla="val -54231"/>
              <a:gd name="adj2" fmla="val -102435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Probability of getting to </a:t>
            </a:r>
            <a:r>
              <a:rPr lang="en-US" sz="2000" i="1">
                <a:solidFill>
                  <a:srgbClr val="000000"/>
                </a:solidFill>
                <a:latin typeface="Times New Roman" pitchFamily="18" charset="0"/>
              </a:rPr>
              <a:t>s’</a:t>
            </a: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 from </a:t>
            </a:r>
            <a:r>
              <a:rPr lang="en-US" sz="2000" i="1">
                <a:solidFill>
                  <a:srgbClr val="000000"/>
                </a:solidFill>
                <a:latin typeface="Times New Roman" pitchFamily="18" charset="0"/>
              </a:rPr>
              <a:t>s</a:t>
            </a: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 via </a:t>
            </a:r>
            <a:r>
              <a:rPr lang="en-US" sz="2000" i="1">
                <a:solidFill>
                  <a:srgbClr val="00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7" name="Freeform 16"/>
          <p:cNvSpPr/>
          <p:nvPr/>
        </p:nvSpPr>
        <p:spPr bwMode="auto">
          <a:xfrm>
            <a:off x="3429000" y="3886200"/>
            <a:ext cx="2606430" cy="1027723"/>
          </a:xfrm>
          <a:custGeom>
            <a:avLst/>
            <a:gdLst>
              <a:gd name="connsiteX0" fmla="*/ 329549 w 2606430"/>
              <a:gd name="connsiteY0" fmla="*/ 41682 h 1027723"/>
              <a:gd name="connsiteX1" fmla="*/ 79456 w 2606430"/>
              <a:gd name="connsiteY1" fmla="*/ 494974 h 1027723"/>
              <a:gd name="connsiteX2" fmla="*/ 79456 w 2606430"/>
              <a:gd name="connsiteY2" fmla="*/ 877928 h 1027723"/>
              <a:gd name="connsiteX3" fmla="*/ 556195 w 2606430"/>
              <a:gd name="connsiteY3" fmla="*/ 987343 h 1027723"/>
              <a:gd name="connsiteX4" fmla="*/ 1986410 w 2606430"/>
              <a:gd name="connsiteY4" fmla="*/ 971713 h 1027723"/>
              <a:gd name="connsiteX5" fmla="*/ 2603825 w 2606430"/>
              <a:gd name="connsiteY5" fmla="*/ 651282 h 1027723"/>
              <a:gd name="connsiteX6" fmla="*/ 2002041 w 2606430"/>
              <a:gd name="connsiteY6" fmla="*/ 244882 h 1027723"/>
              <a:gd name="connsiteX7" fmla="*/ 329549 w 2606430"/>
              <a:gd name="connsiteY7" fmla="*/ 41682 h 10277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06430" h="1027723">
                <a:moveTo>
                  <a:pt x="329549" y="41682"/>
                </a:moveTo>
                <a:cubicBezTo>
                  <a:pt x="9118" y="83364"/>
                  <a:pt x="121138" y="355600"/>
                  <a:pt x="79456" y="494974"/>
                </a:cubicBezTo>
                <a:cubicBezTo>
                  <a:pt x="37774" y="634348"/>
                  <a:pt x="0" y="795867"/>
                  <a:pt x="79456" y="877928"/>
                </a:cubicBezTo>
                <a:cubicBezTo>
                  <a:pt x="158912" y="959989"/>
                  <a:pt x="238369" y="971712"/>
                  <a:pt x="556195" y="987343"/>
                </a:cubicBezTo>
                <a:cubicBezTo>
                  <a:pt x="874021" y="1002974"/>
                  <a:pt x="1645138" y="1027723"/>
                  <a:pt x="1986410" y="971713"/>
                </a:cubicBezTo>
                <a:cubicBezTo>
                  <a:pt x="2327682" y="915703"/>
                  <a:pt x="2601220" y="772420"/>
                  <a:pt x="2603825" y="651282"/>
                </a:cubicBezTo>
                <a:cubicBezTo>
                  <a:pt x="2606430" y="530144"/>
                  <a:pt x="2378482" y="343877"/>
                  <a:pt x="2002041" y="244882"/>
                </a:cubicBezTo>
                <a:cubicBezTo>
                  <a:pt x="1625600" y="145887"/>
                  <a:pt x="649980" y="0"/>
                  <a:pt x="329549" y="41682"/>
                </a:cubicBezTo>
                <a:close/>
              </a:path>
            </a:pathLst>
          </a:custGeom>
          <a:noFill/>
          <a:ln w="349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CA" sz="2800" smtClean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8" name="AutoShape 8"/>
          <p:cNvSpPr>
            <a:spLocks noChangeArrowheads="1"/>
          </p:cNvSpPr>
          <p:nvPr/>
        </p:nvSpPr>
        <p:spPr bwMode="auto">
          <a:xfrm>
            <a:off x="6143636" y="3214686"/>
            <a:ext cx="2714644" cy="635000"/>
          </a:xfrm>
          <a:prstGeom prst="wedgeRectCallout">
            <a:avLst>
              <a:gd name="adj1" fmla="val -87528"/>
              <a:gd name="adj2" fmla="val 78994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</a:rPr>
              <a:t>Discounted reward we have seen in MDPs</a:t>
            </a:r>
            <a:endParaRPr lang="en-US" sz="2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  <p:sp>
        <p:nvSpPr>
          <p:cNvPr id="16" name="Footer Placeholder 1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CPSC 502, Lecture 17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7" grpId="0" animBg="1"/>
      <p:bldP spid="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 values 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785813"/>
            <a:ext cx="8569325" cy="2305050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None/>
              <a:defRPr/>
            </a:pPr>
            <a:endParaRPr lang="en-GB" dirty="0" smtClean="0"/>
          </a:p>
          <a:p>
            <a:pPr marL="457200" indent="-457200" eaLnBrk="1" hangingPunct="1">
              <a:buFont typeface="Wingdings" pitchFamily="2" charset="2"/>
              <a:buNone/>
              <a:defRPr/>
            </a:pPr>
            <a:endParaRPr lang="en-GB" dirty="0" smtClean="0"/>
          </a:p>
          <a:p>
            <a:pPr marL="457200" indent="-457200" eaLnBrk="1" hangingPunct="1">
              <a:defRPr/>
            </a:pPr>
            <a:r>
              <a:rPr lang="en-GB" i="1" dirty="0" smtClean="0"/>
              <a:t>Q(</a:t>
            </a:r>
            <a:r>
              <a:rPr lang="en-GB" i="1" dirty="0" err="1" smtClean="0"/>
              <a:t>s,a</a:t>
            </a:r>
            <a:r>
              <a:rPr lang="en-GB" i="1" dirty="0" smtClean="0"/>
              <a:t>)</a:t>
            </a:r>
            <a:r>
              <a:rPr lang="en-GB" dirty="0" smtClean="0"/>
              <a:t> </a:t>
            </a:r>
            <a:r>
              <a:rPr lang="en-GB" dirty="0" smtClean="0"/>
              <a:t>are known as Q-values, and  are related to the utility of state </a:t>
            </a:r>
            <a:r>
              <a:rPr lang="en-GB" i="1" dirty="0" smtClean="0"/>
              <a:t>s</a:t>
            </a:r>
            <a:r>
              <a:rPr lang="en-GB" dirty="0" smtClean="0"/>
              <a:t> as follows</a:t>
            </a:r>
          </a:p>
          <a:p>
            <a:pPr marL="857250" lvl="1" indent="-457200" eaLnBrk="1" hangingPunct="1">
              <a:defRPr/>
            </a:pPr>
            <a:endParaRPr lang="en-GB" dirty="0" smtClean="0"/>
          </a:p>
          <a:p>
            <a:pPr marL="457200" indent="-457200" eaLnBrk="1" hangingPunct="1">
              <a:defRPr/>
            </a:pPr>
            <a:r>
              <a:rPr lang="en-GB" dirty="0" smtClean="0"/>
              <a:t>From (1) and (2) we obtain a constraint between the </a:t>
            </a:r>
            <a:r>
              <a:rPr lang="en-GB" i="1" dirty="0" smtClean="0"/>
              <a:t>Q</a:t>
            </a:r>
            <a:r>
              <a:rPr lang="en-GB" dirty="0" smtClean="0"/>
              <a:t> value in state </a:t>
            </a:r>
            <a:r>
              <a:rPr lang="en-GB" i="1" dirty="0" smtClean="0"/>
              <a:t>s</a:t>
            </a:r>
            <a:r>
              <a:rPr lang="en-GB" dirty="0" smtClean="0"/>
              <a:t> </a:t>
            </a:r>
            <a:r>
              <a:rPr lang="en-GB" dirty="0" smtClean="0"/>
              <a:t>and the </a:t>
            </a:r>
            <a:r>
              <a:rPr lang="en-GB" i="1" dirty="0" smtClean="0"/>
              <a:t>Q</a:t>
            </a:r>
            <a:r>
              <a:rPr lang="en-GB" dirty="0" smtClean="0"/>
              <a:t> value of the states reachable from </a:t>
            </a:r>
            <a:r>
              <a:rPr lang="en-GB" i="1" dirty="0" smtClean="0"/>
              <a:t>a</a:t>
            </a:r>
            <a:r>
              <a:rPr lang="en-GB" dirty="0" smtClean="0"/>
              <a:t> </a:t>
            </a:r>
          </a:p>
          <a:p>
            <a:pPr marL="438150" indent="-381000" eaLnBrk="1" hangingPunct="1">
              <a:defRPr/>
            </a:pPr>
            <a:endParaRPr lang="en-GB" dirty="0" smtClean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468563" y="2773363"/>
          <a:ext cx="3648075" cy="590550"/>
        </p:xfrm>
        <a:graphic>
          <a:graphicData uri="http://schemas.openxmlformats.org/presentationml/2006/ole">
            <p:oleObj spid="_x0000_s530434" name="Equation" r:id="rId3" imgW="1803240" imgH="291960" progId="Equation.3">
              <p:embed/>
            </p:oleObj>
          </a:graphicData>
        </a:graphic>
      </p:graphicFrame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1458913" y="1071563"/>
          <a:ext cx="6205537" cy="677862"/>
        </p:xfrm>
        <a:graphic>
          <a:graphicData uri="http://schemas.openxmlformats.org/presentationml/2006/ole">
            <p:oleObj spid="_x0000_s530435" name="Equation" r:id="rId4" imgW="3136680" imgH="342720" progId="Equation.3">
              <p:embed/>
            </p:oleObj>
          </a:graphicData>
        </a:graphic>
      </p:graphicFrame>
      <p:graphicFrame>
        <p:nvGraphicFramePr>
          <p:cNvPr id="98308" name="Object 4"/>
          <p:cNvGraphicFramePr>
            <a:graphicFrameLocks noChangeAspect="1"/>
          </p:cNvGraphicFramePr>
          <p:nvPr/>
        </p:nvGraphicFramePr>
        <p:xfrm>
          <a:off x="1714500" y="4572000"/>
          <a:ext cx="5453063" cy="677863"/>
        </p:xfrm>
        <a:graphic>
          <a:graphicData uri="http://schemas.openxmlformats.org/presentationml/2006/ole">
            <p:oleObj spid="_x0000_s530436" name="Equation" r:id="rId5" imgW="2755800" imgH="342720" progId="Equation.3">
              <p:embed/>
            </p:oleObj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CPSC 502, Lecture 17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 values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3357563"/>
            <a:ext cx="8569325" cy="2305050"/>
          </a:xfrm>
        </p:spPr>
        <p:txBody>
          <a:bodyPr/>
          <a:lstStyle/>
          <a:p>
            <a:pPr marL="457200" indent="-457200" eaLnBrk="1" hangingPunct="1"/>
            <a:r>
              <a:rPr lang="en-GB" dirty="0" smtClean="0"/>
              <a:t>Once the agent has a </a:t>
            </a:r>
            <a:r>
              <a:rPr lang="en-GB" b="1" dirty="0" smtClean="0"/>
              <a:t>complete Q-function</a:t>
            </a:r>
            <a:r>
              <a:rPr lang="en-GB" dirty="0" smtClean="0"/>
              <a:t>, it knows how to act in every state</a:t>
            </a:r>
          </a:p>
          <a:p>
            <a:pPr marL="457200" indent="-457200" eaLnBrk="1" hangingPunct="1"/>
            <a:r>
              <a:rPr lang="en-GB" dirty="0" smtClean="0"/>
              <a:t>By learning what to do in each state, rather then the complete policy as in search based methods,  learning becomes linear rather than exponential in the number of states</a:t>
            </a:r>
          </a:p>
          <a:p>
            <a:pPr marL="457200" indent="-457200" eaLnBrk="1" hangingPunct="1"/>
            <a:r>
              <a:rPr lang="en-GB" b="1" dirty="0" smtClean="0"/>
              <a:t>But how to learn the Q-values?</a:t>
            </a:r>
          </a:p>
          <a:p>
            <a:pPr marL="838200" lvl="1" indent="-381000" eaLnBrk="1" hangingPunct="1"/>
            <a:endParaRPr lang="en-GB" dirty="0" smtClean="0"/>
          </a:p>
        </p:txBody>
      </p:sp>
      <p:graphicFrame>
        <p:nvGraphicFramePr>
          <p:cNvPr id="7" name="Group 93"/>
          <p:cNvGraphicFramePr>
            <a:graphicFrameLocks noGrp="1"/>
          </p:cNvGraphicFramePr>
          <p:nvPr/>
        </p:nvGraphicFramePr>
        <p:xfrm>
          <a:off x="857250" y="857250"/>
          <a:ext cx="7215239" cy="2357456"/>
        </p:xfrm>
        <a:graphic>
          <a:graphicData uri="http://schemas.openxmlformats.org/drawingml/2006/table">
            <a:tbl>
              <a:tblPr/>
              <a:tblGrid>
                <a:gridCol w="1428761"/>
                <a:gridCol w="1714512"/>
                <a:gridCol w="1571636"/>
                <a:gridCol w="928694"/>
                <a:gridCol w="1571636"/>
              </a:tblGrid>
              <a:tr h="4703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20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2000" b="1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…</a:t>
                      </a:r>
                      <a:endParaRPr kumimoji="0" lang="en-US" sz="20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2000" b="1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k</a:t>
                      </a:r>
                      <a:endParaRPr kumimoji="0" lang="en-US" sz="20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221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a</a:t>
                      </a:r>
                      <a:r>
                        <a:rPr kumimoji="0" lang="en-US" sz="2000" b="1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Q[s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,a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]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Q[s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,a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]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….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Q[s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k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,a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]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03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a</a:t>
                      </a:r>
                      <a:r>
                        <a:rPr kumimoji="0" lang="en-US" sz="2000" b="1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Q[s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,a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]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Q[s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,a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]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…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Q[s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k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,a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]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221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…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…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…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….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…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03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a</a:t>
                      </a:r>
                      <a:r>
                        <a:rPr kumimoji="0" lang="en-US" sz="2000" b="1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n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Q[s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,a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n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]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Q[s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,a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n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]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….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Q[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20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k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,a</a:t>
                      </a:r>
                      <a:r>
                        <a:rPr kumimoji="0" lang="en-US" sz="20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n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]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CPSC 502, Lecture 17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Learning the Q values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000125"/>
            <a:ext cx="8929687" cy="857250"/>
          </a:xfrm>
        </p:spPr>
        <p:txBody>
          <a:bodyPr/>
          <a:lstStyle/>
          <a:p>
            <a:pPr marL="457200" indent="-457200" eaLnBrk="1" hangingPunct="1"/>
            <a:r>
              <a:rPr lang="en-GB" dirty="0" smtClean="0"/>
              <a:t>Can we exploit </a:t>
            </a:r>
            <a:r>
              <a:rPr lang="en-GB" dirty="0" smtClean="0"/>
              <a:t>the relation between Q values in “adjacent” </a:t>
            </a:r>
            <a:r>
              <a:rPr lang="en-GB" dirty="0" smtClean="0"/>
              <a:t>states?</a:t>
            </a:r>
            <a:endParaRPr lang="en-GB" dirty="0" smtClean="0"/>
          </a:p>
          <a:p>
            <a:pPr marL="457200" indent="-457200" eaLnBrk="1" hangingPunct="1"/>
            <a:endParaRPr lang="en-GB" dirty="0" smtClean="0"/>
          </a:p>
          <a:p>
            <a:pPr marL="457200" indent="-457200" eaLnBrk="1" hangingPunct="1"/>
            <a:endParaRPr lang="en-GB" dirty="0" smtClean="0"/>
          </a:p>
          <a:p>
            <a:pPr marL="457200" indent="-457200" eaLnBrk="1" hangingPunct="1"/>
            <a:r>
              <a:rPr lang="en-GB" dirty="0" smtClean="0"/>
              <a:t>No, </a:t>
            </a:r>
            <a:r>
              <a:rPr lang="en-GB" dirty="0" smtClean="0"/>
              <a:t>because we don’t know the transition probabilities </a:t>
            </a:r>
            <a:r>
              <a:rPr lang="en-GB" i="1" dirty="0" smtClean="0"/>
              <a:t>P(</a:t>
            </a:r>
            <a:r>
              <a:rPr lang="en-GB" i="1" dirty="0" err="1" smtClean="0"/>
              <a:t>s’|s,a</a:t>
            </a:r>
            <a:r>
              <a:rPr lang="en-GB" i="1" dirty="0" smtClean="0"/>
              <a:t>)</a:t>
            </a:r>
          </a:p>
          <a:p>
            <a:pPr marL="457200" indent="-457200" eaLnBrk="1" hangingPunct="1"/>
            <a:endParaRPr lang="en-GB" dirty="0" smtClean="0"/>
          </a:p>
          <a:p>
            <a:pPr marL="457200" indent="-457200" eaLnBrk="1" hangingPunct="1"/>
            <a:r>
              <a:rPr lang="en-GB" dirty="0" smtClean="0"/>
              <a:t>We’ll use a different approach, that relies on the notion on Temporal Difference (TD)</a:t>
            </a:r>
          </a:p>
          <a:p>
            <a:pPr marL="457200" indent="-457200" eaLnBrk="1" hangingPunct="1"/>
            <a:endParaRPr lang="en-GB" dirty="0" smtClean="0"/>
          </a:p>
          <a:p>
            <a:pPr marL="838200" lvl="1" indent="-381000" eaLnBrk="1" hangingPunct="1"/>
            <a:endParaRPr lang="en-GB" dirty="0" smtClean="0"/>
          </a:p>
        </p:txBody>
      </p:sp>
      <p:graphicFrame>
        <p:nvGraphicFramePr>
          <p:cNvPr id="99330" name="Object 2"/>
          <p:cNvGraphicFramePr>
            <a:graphicFrameLocks noChangeAspect="1"/>
          </p:cNvGraphicFramePr>
          <p:nvPr/>
        </p:nvGraphicFramePr>
        <p:xfrm>
          <a:off x="1643063" y="2071688"/>
          <a:ext cx="5453062" cy="677862"/>
        </p:xfrm>
        <a:graphic>
          <a:graphicData uri="http://schemas.openxmlformats.org/presentationml/2006/ole">
            <p:oleObj spid="_x0000_s531458" name="Equation" r:id="rId3" imgW="2755800" imgH="342720" progId="Equation.3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CPSC 502, Lecture 17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CPSC 502, Lecture 17</a:t>
            </a:r>
            <a:endParaRPr lang="en-US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2488EA-2613-4553-A16A-4521158E598A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Today Nov </a:t>
            </a:r>
            <a:r>
              <a:rPr lang="en-US" dirty="0" smtClean="0"/>
              <a:t>8</a:t>
            </a:r>
            <a:endParaRPr lang="en-US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81000" y="3810000"/>
            <a:ext cx="8458200" cy="1447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="1" kern="0" dirty="0" smtClean="0">
                <a:latin typeface="+mn-lt"/>
              </a:rPr>
              <a:t>Brief Intro to Reinforcement Learning (RL)</a:t>
            </a:r>
            <a:endParaRPr lang="en-US" sz="3200" b="1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32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Q-learning</a:t>
            </a:r>
            <a:endParaRPr kumimoji="0" lang="en-US" sz="320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066800" y="1371600"/>
            <a:ext cx="6781800" cy="1905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="1" kern="0" dirty="0" smtClean="0">
                <a:latin typeface="+mn-lt"/>
              </a:rPr>
              <a:t>Unsupervised Machine Learning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3200" i="0" u="none" strike="noStrike" kern="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K-means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kern="0" dirty="0" smtClean="0">
                <a:latin typeface="+mn-lt"/>
              </a:rPr>
              <a:t>Intro to EM</a:t>
            </a:r>
            <a:endParaRPr kumimoji="0" lang="en-US" sz="320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Average Through Time 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81075"/>
            <a:ext cx="8569325" cy="2305050"/>
          </a:xfrm>
        </p:spPr>
        <p:txBody>
          <a:bodyPr/>
          <a:lstStyle/>
          <a:p>
            <a:pPr marL="457200" indent="-457200" eaLnBrk="1" hangingPunct="1"/>
            <a:r>
              <a:rPr lang="en-GB" dirty="0" smtClean="0"/>
              <a:t>Suppose </a:t>
            </a:r>
            <a:r>
              <a:rPr lang="en-GB" dirty="0" smtClean="0"/>
              <a:t>we have a sequence of values (your sample data):</a:t>
            </a:r>
          </a:p>
          <a:p>
            <a:pPr marL="838200" lvl="1" indent="-381000" eaLnBrk="1" hangingPunct="1">
              <a:buFont typeface="Times New Roman" pitchFamily="18" charset="0"/>
              <a:buNone/>
            </a:pPr>
            <a:r>
              <a:rPr lang="en-GB" dirty="0" smtClean="0"/>
              <a:t>                                   </a:t>
            </a:r>
            <a:r>
              <a:rPr lang="en-GB" sz="3200" i="1" dirty="0" smtClean="0"/>
              <a:t>v</a:t>
            </a:r>
            <a:r>
              <a:rPr lang="en-GB" sz="3200" i="1" baseline="-25000" dirty="0" smtClean="0"/>
              <a:t>1</a:t>
            </a:r>
            <a:r>
              <a:rPr lang="en-GB" sz="3200" i="1" dirty="0" smtClean="0"/>
              <a:t>,  v</a:t>
            </a:r>
            <a:r>
              <a:rPr lang="en-GB" sz="3200" i="1" baseline="-25000" dirty="0" smtClean="0"/>
              <a:t>2</a:t>
            </a:r>
            <a:r>
              <a:rPr lang="en-GB" sz="3200" i="1" dirty="0" smtClean="0"/>
              <a:t>, .., </a:t>
            </a:r>
            <a:r>
              <a:rPr lang="en-GB" sz="3200" i="1" dirty="0" err="1" smtClean="0"/>
              <a:t>v</a:t>
            </a:r>
            <a:r>
              <a:rPr lang="en-GB" sz="3200" i="1" baseline="-25000" dirty="0" err="1" smtClean="0"/>
              <a:t>k</a:t>
            </a:r>
            <a:endParaRPr lang="en-GB" i="1" dirty="0" smtClean="0"/>
          </a:p>
          <a:p>
            <a:pPr marL="457200" indent="-457200" eaLnBrk="1" hangingPunct="1"/>
            <a:r>
              <a:rPr lang="en-GB" dirty="0" smtClean="0"/>
              <a:t>And want a running approximation of their expected value</a:t>
            </a:r>
          </a:p>
          <a:p>
            <a:pPr marL="838200" lvl="1" indent="-381000" eaLnBrk="1" hangingPunct="1"/>
            <a:r>
              <a:rPr lang="en-GB" dirty="0" smtClean="0"/>
              <a:t>e.g., given sequence of grades, estimate expected value of next grade</a:t>
            </a:r>
          </a:p>
          <a:p>
            <a:pPr marL="457200" indent="-457200" eaLnBrk="1" hangingPunct="1"/>
            <a:r>
              <a:rPr lang="en-GB" dirty="0" smtClean="0"/>
              <a:t>A reasonable </a:t>
            </a:r>
            <a:r>
              <a:rPr lang="en-GB" b="1" dirty="0" smtClean="0">
                <a:solidFill>
                  <a:schemeClr val="accent2"/>
                </a:solidFill>
              </a:rPr>
              <a:t>estimate</a:t>
            </a:r>
            <a:r>
              <a:rPr lang="en-GB" dirty="0" smtClean="0"/>
              <a:t> is the average of  the first </a:t>
            </a:r>
            <a:r>
              <a:rPr lang="en-GB" i="1" dirty="0" smtClean="0"/>
              <a:t>k</a:t>
            </a:r>
            <a:r>
              <a:rPr lang="en-GB" dirty="0" smtClean="0"/>
              <a:t> values:</a:t>
            </a:r>
          </a:p>
          <a:p>
            <a:pPr marL="838200" lvl="1" indent="-381000" eaLnBrk="1" hangingPunct="1"/>
            <a:endParaRPr lang="en-GB" dirty="0" smtClean="0"/>
          </a:p>
        </p:txBody>
      </p:sp>
      <p:graphicFrame>
        <p:nvGraphicFramePr>
          <p:cNvPr id="546820" name="Object 4"/>
          <p:cNvGraphicFramePr>
            <a:graphicFrameLocks noChangeAspect="1"/>
          </p:cNvGraphicFramePr>
          <p:nvPr/>
        </p:nvGraphicFramePr>
        <p:xfrm>
          <a:off x="2590800" y="4267200"/>
          <a:ext cx="3601792" cy="1093788"/>
        </p:xfrm>
        <a:graphic>
          <a:graphicData uri="http://schemas.openxmlformats.org/presentationml/2006/ole">
            <p:oleObj spid="_x0000_s532482" name="Equation" r:id="rId4" imgW="1295280" imgH="393480" progId="Equation.3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CPSC 502, Lecture 17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Average Through Time </a:t>
            </a:r>
          </a:p>
        </p:txBody>
      </p:sp>
      <p:graphicFrame>
        <p:nvGraphicFramePr>
          <p:cNvPr id="547844" name="Object 4"/>
          <p:cNvGraphicFramePr>
            <a:graphicFrameLocks noChangeAspect="1"/>
          </p:cNvGraphicFramePr>
          <p:nvPr/>
        </p:nvGraphicFramePr>
        <p:xfrm>
          <a:off x="334963" y="1052513"/>
          <a:ext cx="2371725" cy="720725"/>
        </p:xfrm>
        <a:graphic>
          <a:graphicData uri="http://schemas.openxmlformats.org/presentationml/2006/ole">
            <p:oleObj spid="_x0000_s533506" name="Equation" r:id="rId3" imgW="1295280" imgH="393480" progId="Equation.3">
              <p:embed/>
            </p:oleObj>
          </a:graphicData>
        </a:graphic>
      </p:graphicFrame>
      <p:graphicFrame>
        <p:nvGraphicFramePr>
          <p:cNvPr id="547846" name="Object 6"/>
          <p:cNvGraphicFramePr>
            <a:graphicFrameLocks noChangeAspect="1"/>
          </p:cNvGraphicFramePr>
          <p:nvPr/>
        </p:nvGraphicFramePr>
        <p:xfrm>
          <a:off x="323850" y="1773238"/>
          <a:ext cx="5627688" cy="419100"/>
        </p:xfrm>
        <a:graphic>
          <a:graphicData uri="http://schemas.openxmlformats.org/presentationml/2006/ole">
            <p:oleObj spid="_x0000_s533507" name="Equation" r:id="rId4" imgW="3073320" imgH="228600" progId="Equation.3">
              <p:embed/>
            </p:oleObj>
          </a:graphicData>
        </a:graphic>
      </p:graphicFrame>
      <p:graphicFrame>
        <p:nvGraphicFramePr>
          <p:cNvPr id="547847" name="Object 7"/>
          <p:cNvGraphicFramePr>
            <a:graphicFrameLocks noChangeAspect="1"/>
          </p:cNvGraphicFramePr>
          <p:nvPr/>
        </p:nvGraphicFramePr>
        <p:xfrm>
          <a:off x="323850" y="2349500"/>
          <a:ext cx="8510588" cy="419100"/>
        </p:xfrm>
        <a:graphic>
          <a:graphicData uri="http://schemas.openxmlformats.org/presentationml/2006/ole">
            <p:oleObj spid="_x0000_s533508" name="Equation" r:id="rId5" imgW="4647960" imgH="228600" progId="Equation.3">
              <p:embed/>
            </p:oleObj>
          </a:graphicData>
        </a:graphic>
      </p:graphicFrame>
      <p:graphicFrame>
        <p:nvGraphicFramePr>
          <p:cNvPr id="547848" name="Object 8"/>
          <p:cNvGraphicFramePr>
            <a:graphicFrameLocks noChangeAspect="1"/>
          </p:cNvGraphicFramePr>
          <p:nvPr/>
        </p:nvGraphicFramePr>
        <p:xfrm>
          <a:off x="406400" y="3068638"/>
          <a:ext cx="5516563" cy="417512"/>
        </p:xfrm>
        <a:graphic>
          <a:graphicData uri="http://schemas.openxmlformats.org/presentationml/2006/ole">
            <p:oleObj spid="_x0000_s533509" name="Equation" r:id="rId6" imgW="2946240" imgH="228600" progId="Equation.3">
              <p:embed/>
            </p:oleObj>
          </a:graphicData>
        </a:graphic>
      </p:graphicFrame>
      <p:graphicFrame>
        <p:nvGraphicFramePr>
          <p:cNvPr id="547849" name="Object 9"/>
          <p:cNvGraphicFramePr>
            <a:graphicFrameLocks noChangeAspect="1"/>
          </p:cNvGraphicFramePr>
          <p:nvPr/>
        </p:nvGraphicFramePr>
        <p:xfrm>
          <a:off x="395288" y="3644900"/>
          <a:ext cx="2371725" cy="720725"/>
        </p:xfrm>
        <a:graphic>
          <a:graphicData uri="http://schemas.openxmlformats.org/presentationml/2006/ole">
            <p:oleObj spid="_x0000_s533510" name="Equation" r:id="rId7" imgW="1295280" imgH="393480" progId="Equation.3">
              <p:embed/>
            </p:oleObj>
          </a:graphicData>
        </a:graphic>
      </p:graphicFrame>
      <p:graphicFrame>
        <p:nvGraphicFramePr>
          <p:cNvPr id="547850" name="Object 10"/>
          <p:cNvGraphicFramePr>
            <a:graphicFrameLocks noChangeAspect="1"/>
          </p:cNvGraphicFramePr>
          <p:nvPr/>
        </p:nvGraphicFramePr>
        <p:xfrm>
          <a:off x="285720" y="5143512"/>
          <a:ext cx="2674938" cy="417512"/>
        </p:xfrm>
        <a:graphic>
          <a:graphicData uri="http://schemas.openxmlformats.org/presentationml/2006/ole">
            <p:oleObj spid="_x0000_s533511" name="Equation" r:id="rId8" imgW="1460160" imgH="228600" progId="Equation.3">
              <p:embed/>
            </p:oleObj>
          </a:graphicData>
        </a:graphic>
      </p:graphicFrame>
      <p:graphicFrame>
        <p:nvGraphicFramePr>
          <p:cNvPr id="2" name="Object 8"/>
          <p:cNvGraphicFramePr>
            <a:graphicFrameLocks noChangeAspect="1"/>
          </p:cNvGraphicFramePr>
          <p:nvPr/>
        </p:nvGraphicFramePr>
        <p:xfrm>
          <a:off x="571472" y="4572008"/>
          <a:ext cx="2790566" cy="357190"/>
        </p:xfrm>
        <a:graphic>
          <a:graphicData uri="http://schemas.openxmlformats.org/presentationml/2006/ole">
            <p:oleObj spid="_x0000_s533512" name="Equation" r:id="rId9" imgW="1460160" imgH="228600" progId="Equation.3">
              <p:embed/>
            </p:oleObj>
          </a:graphicData>
        </a:graphic>
      </p:graphicFrame>
      <p:graphicFrame>
        <p:nvGraphicFramePr>
          <p:cNvPr id="3" name="Object 10"/>
          <p:cNvGraphicFramePr>
            <a:graphicFrameLocks noChangeAspect="1"/>
          </p:cNvGraphicFramePr>
          <p:nvPr/>
        </p:nvGraphicFramePr>
        <p:xfrm>
          <a:off x="352425" y="5922963"/>
          <a:ext cx="2489200" cy="419100"/>
        </p:xfrm>
        <a:graphic>
          <a:graphicData uri="http://schemas.openxmlformats.org/presentationml/2006/ole">
            <p:oleObj spid="_x0000_s533513" name="Equation" r:id="rId10" imgW="1358640" imgH="228600" progId="Equation.3">
              <p:embed/>
            </p:oleObj>
          </a:graphicData>
        </a:graphic>
      </p:graphicFrame>
      <p:sp>
        <p:nvSpPr>
          <p:cNvPr id="11" name="Slide Number Placeholder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CPSC 502, Lecture 17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Esti</a:t>
            </a:r>
            <a:r>
              <a:rPr lang="en-US" dirty="0" smtClean="0"/>
              <a:t>mate by </a:t>
            </a:r>
            <a:r>
              <a:rPr lang="en-US" dirty="0" smtClean="0"/>
              <a:t>Temporal </a:t>
            </a:r>
            <a:r>
              <a:rPr lang="en-US" dirty="0" smtClean="0"/>
              <a:t>Differences </a:t>
            </a:r>
          </a:p>
        </p:txBody>
      </p:sp>
      <p:sp>
        <p:nvSpPr>
          <p:cNvPr id="548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3352800"/>
            <a:ext cx="8569325" cy="230505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</a:pPr>
            <a:r>
              <a:rPr lang="en-GB" sz="3200" i="1" dirty="0" smtClean="0"/>
              <a:t>(</a:t>
            </a:r>
            <a:r>
              <a:rPr lang="en-GB" sz="3200" i="1" dirty="0" err="1" smtClean="0"/>
              <a:t>v</a:t>
            </a:r>
            <a:r>
              <a:rPr lang="en-GB" sz="3200" i="1" baseline="-25000" dirty="0" err="1" smtClean="0"/>
              <a:t>k</a:t>
            </a:r>
            <a:r>
              <a:rPr lang="en-GB" sz="3200" i="1" baseline="-25000" dirty="0" smtClean="0"/>
              <a:t> </a:t>
            </a:r>
            <a:r>
              <a:rPr lang="en-GB" sz="3200" i="1" dirty="0" smtClean="0"/>
              <a:t>- A</a:t>
            </a:r>
            <a:r>
              <a:rPr lang="en-GB" sz="3200" i="1" baseline="-25000" dirty="0" smtClean="0"/>
              <a:t>k-1</a:t>
            </a:r>
            <a:r>
              <a:rPr lang="en-GB" sz="3200" dirty="0" smtClean="0"/>
              <a:t>) </a:t>
            </a:r>
            <a:r>
              <a:rPr lang="en-GB" dirty="0" smtClean="0"/>
              <a:t>is </a:t>
            </a:r>
            <a:r>
              <a:rPr lang="en-GB" dirty="0" smtClean="0"/>
              <a:t>called a </a:t>
            </a:r>
            <a:r>
              <a:rPr lang="en-GB" b="1" i="1" dirty="0" smtClean="0"/>
              <a:t>temporal difference error</a:t>
            </a:r>
            <a:r>
              <a:rPr lang="en-GB" dirty="0" smtClean="0"/>
              <a:t> or </a:t>
            </a:r>
            <a:r>
              <a:rPr lang="en-GB" b="1" i="1" dirty="0" smtClean="0"/>
              <a:t>TD-error</a:t>
            </a:r>
          </a:p>
          <a:p>
            <a:pPr marL="838200" lvl="1" indent="-381000" eaLnBrk="1" hangingPunct="1">
              <a:lnSpc>
                <a:spcPct val="80000"/>
              </a:lnSpc>
            </a:pPr>
            <a:r>
              <a:rPr lang="en-GB" sz="2400" dirty="0" smtClean="0"/>
              <a:t>it specifies how different the </a:t>
            </a:r>
            <a:r>
              <a:rPr lang="en-GB" sz="2400" dirty="0" smtClean="0"/>
              <a:t>new value </a:t>
            </a:r>
            <a:r>
              <a:rPr lang="en-GB" sz="2400" i="1" dirty="0" err="1" smtClean="0"/>
              <a:t>v</a:t>
            </a:r>
            <a:r>
              <a:rPr lang="en-GB" sz="2400" i="1" baseline="-25000" dirty="0" err="1" smtClean="0"/>
              <a:t>k</a:t>
            </a:r>
            <a:r>
              <a:rPr lang="en-GB" sz="2400" dirty="0" smtClean="0"/>
              <a:t> is from the prediction given by the previous  running average </a:t>
            </a:r>
            <a:r>
              <a:rPr lang="en-GB" sz="2400" i="1" dirty="0" smtClean="0"/>
              <a:t>A</a:t>
            </a:r>
            <a:r>
              <a:rPr lang="en-GB" sz="2400" i="1" baseline="-25000" dirty="0" smtClean="0"/>
              <a:t>k-1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en-GB" dirty="0" smtClean="0"/>
              <a:t>The new estimate (average) is obtained by updating the previous  average by </a:t>
            </a:r>
            <a:r>
              <a:rPr lang="el-GR" i="1" dirty="0" smtClean="0">
                <a:cs typeface="Times New Roman" pitchFamily="18" charset="0"/>
              </a:rPr>
              <a:t>α</a:t>
            </a:r>
            <a:r>
              <a:rPr lang="en-US" i="1" baseline="-25000" dirty="0" smtClean="0">
                <a:cs typeface="Times New Roman" pitchFamily="18" charset="0"/>
              </a:rPr>
              <a:t>k</a:t>
            </a:r>
            <a:r>
              <a:rPr lang="en-US" dirty="0" smtClean="0">
                <a:cs typeface="Times New Roman" pitchFamily="18" charset="0"/>
              </a:rPr>
              <a:t> times the TD </a:t>
            </a:r>
            <a:r>
              <a:rPr lang="en-US" dirty="0" smtClean="0">
                <a:cs typeface="Times New Roman" pitchFamily="18" charset="0"/>
              </a:rPr>
              <a:t>error</a:t>
            </a:r>
            <a:endParaRPr lang="en-US" dirty="0" smtClean="0">
              <a:cs typeface="Times New Roman" pitchFamily="18" charset="0"/>
            </a:endParaRPr>
          </a:p>
          <a:p>
            <a:pPr marL="457200" indent="-457200" eaLnBrk="1" hangingPunct="1">
              <a:lnSpc>
                <a:spcPct val="90000"/>
              </a:lnSpc>
            </a:pPr>
            <a:endParaRPr lang="en-US" dirty="0" smtClean="0">
              <a:cs typeface="Times New Roman" pitchFamily="18" charset="0"/>
            </a:endParaRPr>
          </a:p>
          <a:p>
            <a:pPr marL="838200" lvl="1" indent="-381000" eaLnBrk="1" hangingPunct="1">
              <a:lnSpc>
                <a:spcPct val="80000"/>
              </a:lnSpc>
            </a:pPr>
            <a:endParaRPr lang="el-GR" dirty="0" smtClean="0">
              <a:cs typeface="Times New Roman" pitchFamily="18" charset="0"/>
            </a:endParaRPr>
          </a:p>
        </p:txBody>
      </p:sp>
      <p:graphicFrame>
        <p:nvGraphicFramePr>
          <p:cNvPr id="547850" name="Object 10"/>
          <p:cNvGraphicFramePr>
            <a:graphicFrameLocks noChangeAspect="1"/>
          </p:cNvGraphicFramePr>
          <p:nvPr/>
        </p:nvGraphicFramePr>
        <p:xfrm>
          <a:off x="2209800" y="1143000"/>
          <a:ext cx="3815156" cy="577855"/>
        </p:xfrm>
        <a:graphic>
          <a:graphicData uri="http://schemas.openxmlformats.org/presentationml/2006/ole">
            <p:oleObj spid="_x0000_s567298" name="Equation" r:id="rId4" imgW="1511280" imgH="228600" progId="Equation.3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CPSC 502, Lecture 17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Q-learning: General Idea </a:t>
            </a:r>
          </a:p>
        </p:txBody>
      </p:sp>
      <p:graphicFrame>
        <p:nvGraphicFramePr>
          <p:cNvPr id="558085" name="Object 5"/>
          <p:cNvGraphicFramePr>
            <a:graphicFrameLocks noChangeAspect="1"/>
          </p:cNvGraphicFramePr>
          <p:nvPr>
            <p:ph idx="1"/>
          </p:nvPr>
        </p:nvGraphicFramePr>
        <p:xfrm>
          <a:off x="1447800" y="5486400"/>
          <a:ext cx="6278563" cy="573087"/>
        </p:xfrm>
        <a:graphic>
          <a:graphicData uri="http://schemas.openxmlformats.org/presentationml/2006/ole">
            <p:oleObj spid="_x0000_s536578" name="Equation" r:id="rId3" imgW="3060360" imgH="279360" progId="Equation.3">
              <p:embed/>
            </p:oleObj>
          </a:graphicData>
        </a:graphic>
      </p:graphicFrame>
      <p:sp>
        <p:nvSpPr>
          <p:cNvPr id="558087" name="Rectangle 7"/>
          <p:cNvSpPr>
            <a:spLocks noChangeArrowheads="1"/>
          </p:cNvSpPr>
          <p:nvPr/>
        </p:nvSpPr>
        <p:spPr bwMode="auto">
          <a:xfrm>
            <a:off x="214282" y="928670"/>
            <a:ext cx="8569325" cy="2305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Learn from the 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</a:rPr>
              <a:t>history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 of interaction with the environment, </a:t>
            </a:r>
            <a:r>
              <a:rPr lang="en-US" sz="2400" i="1" dirty="0" smtClean="0">
                <a:solidFill>
                  <a:srgbClr val="000000"/>
                </a:solidFill>
                <a:latin typeface="Times New Roman" pitchFamily="18" charset="0"/>
              </a:rPr>
              <a:t>i.e.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a sequence of state-action-rewards</a:t>
            </a:r>
          </a:p>
          <a:p>
            <a:pPr marL="838200" lvl="1" indent="-381000" algn="ctr" defTabSz="457200">
              <a:lnSpc>
                <a:spcPct val="90000"/>
              </a:lnSpc>
              <a:spcBef>
                <a:spcPts val="1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GB" sz="2400" i="1" dirty="0">
                <a:solidFill>
                  <a:srgbClr val="000000"/>
                </a:solidFill>
                <a:latin typeface="Times New Roman" pitchFamily="18" charset="0"/>
              </a:rPr>
              <a:t>&lt;s</a:t>
            </a:r>
            <a:r>
              <a:rPr lang="en-GB" sz="2400" i="1" baseline="-250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r>
              <a:rPr lang="en-GB" sz="2400" i="1" dirty="0">
                <a:solidFill>
                  <a:srgbClr val="000000"/>
                </a:solidFill>
                <a:latin typeface="Times New Roman" pitchFamily="18" charset="0"/>
              </a:rPr>
              <a:t>,  a</a:t>
            </a:r>
            <a:r>
              <a:rPr lang="en-GB" sz="2400" i="1" baseline="-250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r>
              <a:rPr lang="en-GB" sz="2400" i="1" dirty="0">
                <a:solidFill>
                  <a:srgbClr val="000000"/>
                </a:solidFill>
                <a:latin typeface="Times New Roman" pitchFamily="18" charset="0"/>
              </a:rPr>
              <a:t>, r</a:t>
            </a:r>
            <a:r>
              <a:rPr lang="en-GB" sz="2400" i="1" baseline="-25000" dirty="0">
                <a:solidFill>
                  <a:srgbClr val="000000"/>
                </a:solidFill>
                <a:latin typeface="Times New Roman" pitchFamily="18" charset="0"/>
              </a:rPr>
              <a:t>1</a:t>
            </a:r>
            <a:r>
              <a:rPr lang="en-GB" sz="2400" i="1" dirty="0">
                <a:solidFill>
                  <a:srgbClr val="000000"/>
                </a:solidFill>
                <a:latin typeface="Times New Roman" pitchFamily="18" charset="0"/>
              </a:rPr>
              <a:t>, s</a:t>
            </a:r>
            <a:r>
              <a:rPr lang="en-GB" sz="2400" i="1" baseline="-25000" dirty="0">
                <a:solidFill>
                  <a:srgbClr val="000000"/>
                </a:solidFill>
                <a:latin typeface="Times New Roman" pitchFamily="18" charset="0"/>
              </a:rPr>
              <a:t>1</a:t>
            </a:r>
            <a:r>
              <a:rPr lang="en-GB" sz="2400" i="1" dirty="0">
                <a:solidFill>
                  <a:srgbClr val="000000"/>
                </a:solidFill>
                <a:latin typeface="Times New Roman" pitchFamily="18" charset="0"/>
              </a:rPr>
              <a:t>,  a</a:t>
            </a:r>
            <a:r>
              <a:rPr lang="en-GB" sz="2400" i="1" baseline="-25000" dirty="0">
                <a:solidFill>
                  <a:srgbClr val="000000"/>
                </a:solidFill>
                <a:latin typeface="Times New Roman" pitchFamily="18" charset="0"/>
              </a:rPr>
              <a:t>1</a:t>
            </a:r>
            <a:r>
              <a:rPr lang="en-GB" sz="2400" i="1" dirty="0">
                <a:solidFill>
                  <a:srgbClr val="000000"/>
                </a:solidFill>
                <a:latin typeface="Times New Roman" pitchFamily="18" charset="0"/>
              </a:rPr>
              <a:t>, r</a:t>
            </a:r>
            <a:r>
              <a:rPr lang="en-GB" sz="2400" i="1" baseline="-25000" dirty="0">
                <a:solidFill>
                  <a:srgbClr val="000000"/>
                </a:solidFill>
                <a:latin typeface="Times New Roman" pitchFamily="18" charset="0"/>
              </a:rPr>
              <a:t>2</a:t>
            </a:r>
            <a:r>
              <a:rPr lang="en-GB" sz="2400" i="1" dirty="0">
                <a:solidFill>
                  <a:srgbClr val="000000"/>
                </a:solidFill>
                <a:latin typeface="Times New Roman" pitchFamily="18" charset="0"/>
              </a:rPr>
              <a:t>, s</a:t>
            </a:r>
            <a:r>
              <a:rPr lang="en-GB" sz="2400" i="1" baseline="-25000" dirty="0">
                <a:solidFill>
                  <a:srgbClr val="000000"/>
                </a:solidFill>
                <a:latin typeface="Times New Roman" pitchFamily="18" charset="0"/>
              </a:rPr>
              <a:t>2</a:t>
            </a:r>
            <a:r>
              <a:rPr lang="en-GB" sz="2400" i="1" dirty="0">
                <a:solidFill>
                  <a:srgbClr val="000000"/>
                </a:solidFill>
                <a:latin typeface="Times New Roman" pitchFamily="18" charset="0"/>
              </a:rPr>
              <a:t>,  a</a:t>
            </a:r>
            <a:r>
              <a:rPr lang="en-GB" sz="2400" i="1" baseline="-25000" dirty="0">
                <a:solidFill>
                  <a:srgbClr val="000000"/>
                </a:solidFill>
                <a:latin typeface="Times New Roman" pitchFamily="18" charset="0"/>
              </a:rPr>
              <a:t>2</a:t>
            </a:r>
            <a:r>
              <a:rPr lang="en-GB" sz="2400" i="1" dirty="0">
                <a:solidFill>
                  <a:srgbClr val="000000"/>
                </a:solidFill>
                <a:latin typeface="Times New Roman" pitchFamily="18" charset="0"/>
              </a:rPr>
              <a:t>, r</a:t>
            </a:r>
            <a:r>
              <a:rPr lang="en-GB" sz="2400" i="1" baseline="-25000" dirty="0">
                <a:solidFill>
                  <a:srgbClr val="000000"/>
                </a:solidFill>
                <a:latin typeface="Times New Roman" pitchFamily="18" charset="0"/>
              </a:rPr>
              <a:t>3</a:t>
            </a:r>
            <a:r>
              <a:rPr lang="en-GB" sz="2400" i="1" dirty="0">
                <a:solidFill>
                  <a:srgbClr val="000000"/>
                </a:solidFill>
                <a:latin typeface="Times New Roman" pitchFamily="18" charset="0"/>
              </a:rPr>
              <a:t>,.....&gt;</a:t>
            </a:r>
            <a:endParaRPr lang="en-US" sz="2400" i="1" dirty="0">
              <a:solidFill>
                <a:srgbClr val="000000"/>
              </a:solidFill>
              <a:latin typeface="Times New Roman" pitchFamily="18" charset="0"/>
            </a:endParaRPr>
          </a:p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History is seen as sequence of 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</a:rPr>
              <a:t>experiences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, i.e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.,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</a:rPr>
              <a:t>tuples</a:t>
            </a: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838200" lvl="1" indent="-381000" defTabSz="457200">
              <a:lnSpc>
                <a:spcPct val="90000"/>
              </a:lnSpc>
              <a:spcBef>
                <a:spcPts val="1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GB" sz="2000" i="1" dirty="0">
                <a:solidFill>
                  <a:srgbClr val="000000"/>
                </a:solidFill>
                <a:latin typeface="Times New Roman" pitchFamily="18" charset="0"/>
              </a:rPr>
              <a:t>     </a:t>
            </a:r>
            <a:r>
              <a:rPr lang="en-GB" sz="2400" i="1" dirty="0">
                <a:solidFill>
                  <a:srgbClr val="000000"/>
                </a:solidFill>
                <a:latin typeface="Times New Roman" pitchFamily="18" charset="0"/>
              </a:rPr>
              <a:t>&lt;s, a, r, s’&gt;</a:t>
            </a:r>
            <a:endParaRPr lang="en-GB" sz="2000" i="1" dirty="0">
              <a:solidFill>
                <a:srgbClr val="000000"/>
              </a:solidFill>
              <a:latin typeface="Times New Roman" pitchFamily="18" charset="0"/>
            </a:endParaRPr>
          </a:p>
          <a:p>
            <a:pPr marL="838200" lvl="1" indent="-381000" defTabSz="457200">
              <a:lnSpc>
                <a:spcPct val="90000"/>
              </a:lnSpc>
              <a:spcBef>
                <a:spcPts val="1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</a:pPr>
            <a:r>
              <a:rPr lang="en-GB" sz="2400" dirty="0" smtClean="0">
                <a:solidFill>
                  <a:srgbClr val="000000"/>
                </a:solidFill>
                <a:latin typeface="Times New Roman" pitchFamily="18" charset="0"/>
              </a:rPr>
              <a:t>agent 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doing action </a:t>
            </a:r>
            <a:r>
              <a:rPr lang="en-GB" sz="2400" i="1" dirty="0">
                <a:solidFill>
                  <a:srgbClr val="000000"/>
                </a:solidFill>
                <a:latin typeface="Times New Roman" pitchFamily="18" charset="0"/>
              </a:rPr>
              <a:t>a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in state </a:t>
            </a:r>
            <a:r>
              <a:rPr lang="en-GB" sz="2400" i="1" dirty="0">
                <a:solidFill>
                  <a:srgbClr val="000000"/>
                </a:solidFill>
                <a:latin typeface="Times New Roman" pitchFamily="18" charset="0"/>
              </a:rPr>
              <a:t>s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endParaRPr lang="en-GB" sz="24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838200" lvl="1" indent="-381000" defTabSz="457200">
              <a:lnSpc>
                <a:spcPct val="90000"/>
              </a:lnSpc>
              <a:spcBef>
                <a:spcPts val="15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</a:pPr>
            <a:r>
              <a:rPr lang="en-GB" sz="2400" dirty="0" smtClean="0">
                <a:solidFill>
                  <a:srgbClr val="000000"/>
                </a:solidFill>
                <a:latin typeface="Times New Roman" pitchFamily="18" charset="0"/>
              </a:rPr>
              <a:t>receiving 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reward </a:t>
            </a:r>
            <a:r>
              <a:rPr lang="en-GB" sz="2400" i="1" dirty="0">
                <a:solidFill>
                  <a:srgbClr val="000000"/>
                </a:solidFill>
                <a:latin typeface="Times New Roman" pitchFamily="18" charset="0"/>
              </a:rPr>
              <a:t>r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and ending up in </a:t>
            </a:r>
            <a:r>
              <a:rPr lang="en-GB" sz="2400" i="1" dirty="0">
                <a:solidFill>
                  <a:srgbClr val="000000"/>
                </a:solidFill>
                <a:latin typeface="Times New Roman" pitchFamily="18" charset="0"/>
              </a:rPr>
              <a:t>s’</a:t>
            </a:r>
          </a:p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These experiences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are used to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estimate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the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value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of  </a:t>
            </a:r>
            <a:r>
              <a:rPr lang="en-US" sz="2400" i="1" dirty="0" smtClean="0">
                <a:solidFill>
                  <a:srgbClr val="000000"/>
                </a:solidFill>
                <a:latin typeface="Times New Roman" pitchFamily="18" charset="0"/>
              </a:rPr>
              <a:t>Q </a:t>
            </a:r>
            <a:r>
              <a:rPr lang="en-US" sz="2400" i="1" dirty="0">
                <a:solidFill>
                  <a:srgbClr val="000000"/>
                </a:solidFill>
                <a:latin typeface="Times New Roman" pitchFamily="18" charset="0"/>
              </a:rPr>
              <a:t>(</a:t>
            </a:r>
            <a:r>
              <a:rPr lang="en-US" sz="2400" i="1" dirty="0" err="1" smtClean="0">
                <a:solidFill>
                  <a:srgbClr val="000000"/>
                </a:solidFill>
                <a:latin typeface="Times New Roman" pitchFamily="18" charset="0"/>
              </a:rPr>
              <a:t>s,a</a:t>
            </a:r>
            <a:r>
              <a:rPr lang="en-US" sz="2400" i="1" dirty="0" smtClean="0">
                <a:solidFill>
                  <a:srgbClr val="000000"/>
                </a:solidFill>
                <a:latin typeface="Times New Roman" pitchFamily="18" charset="0"/>
              </a:rPr>
              <a:t>)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expressed as</a:t>
            </a:r>
            <a:endParaRPr lang="en-US" sz="24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400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CPSC 502, Lecture 17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Q-learning: General Idea </a:t>
            </a:r>
          </a:p>
        </p:txBody>
      </p:sp>
      <p:sp>
        <p:nvSpPr>
          <p:cNvPr id="558087" name="Rectangle 7"/>
          <p:cNvSpPr>
            <a:spLocks noChangeArrowheads="1"/>
          </p:cNvSpPr>
          <p:nvPr/>
        </p:nvSpPr>
        <p:spPr bwMode="auto">
          <a:xfrm>
            <a:off x="214282" y="928670"/>
            <a:ext cx="8929718" cy="2305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But remember</a:t>
            </a:r>
          </a:p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4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4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Is an 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approximation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. The real link  between Q(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</a:rPr>
              <a:t>s,a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) and Q(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</a:rPr>
              <a:t>s’,a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’) is</a:t>
            </a: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99330" name="Object 2"/>
          <p:cNvGraphicFramePr>
            <a:graphicFrameLocks noChangeAspect="1"/>
          </p:cNvGraphicFramePr>
          <p:nvPr/>
        </p:nvGraphicFramePr>
        <p:xfrm>
          <a:off x="1143001" y="3810000"/>
          <a:ext cx="6629400" cy="824091"/>
        </p:xfrm>
        <a:graphic>
          <a:graphicData uri="http://schemas.openxmlformats.org/presentationml/2006/ole">
            <p:oleObj spid="_x0000_s537602" name="Equation" r:id="rId3" imgW="2755800" imgH="342720" progId="Equation.3">
              <p:embed/>
            </p:oleObj>
          </a:graphicData>
        </a:graphic>
      </p:graphicFrame>
      <p:graphicFrame>
        <p:nvGraphicFramePr>
          <p:cNvPr id="558085" name="Object 5"/>
          <p:cNvGraphicFramePr>
            <a:graphicFrameLocks noChangeAspect="1"/>
          </p:cNvGraphicFramePr>
          <p:nvPr/>
        </p:nvGraphicFramePr>
        <p:xfrm>
          <a:off x="2057400" y="1524000"/>
          <a:ext cx="4678363" cy="724846"/>
        </p:xfrm>
        <a:graphic>
          <a:graphicData uri="http://schemas.openxmlformats.org/presentationml/2006/ole">
            <p:oleObj spid="_x0000_s537603" name="Equation" r:id="rId4" imgW="1803240" imgH="279360" progId="Equation.3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24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CPSC 502, Lecture 17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3991" name="Object 7"/>
          <p:cNvGraphicFramePr>
            <a:graphicFrameLocks noChangeAspect="1"/>
          </p:cNvGraphicFramePr>
          <p:nvPr/>
        </p:nvGraphicFramePr>
        <p:xfrm>
          <a:off x="1143000" y="4343400"/>
          <a:ext cx="4283075" cy="654050"/>
        </p:xfrm>
        <a:graphic>
          <a:graphicData uri="http://schemas.openxmlformats.org/presentationml/2006/ole">
            <p:oleObj spid="_x0000_s538626" name="Equation" r:id="rId4" imgW="1828800" imgH="279360" progId="Equation.3">
              <p:embed/>
            </p:oleObj>
          </a:graphicData>
        </a:graphic>
      </p:graphicFrame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Q-learning: </a:t>
            </a:r>
            <a:r>
              <a:rPr lang="en-US" dirty="0" smtClean="0"/>
              <a:t>Main steps</a:t>
            </a:r>
            <a:endParaRPr lang="en-US" dirty="0" smtClean="0"/>
          </a:p>
        </p:txBody>
      </p:sp>
      <p:sp>
        <p:nvSpPr>
          <p:cNvPr id="553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569325" cy="2305050"/>
          </a:xfrm>
        </p:spPr>
        <p:txBody>
          <a:bodyPr/>
          <a:lstStyle/>
          <a:p>
            <a:pPr marL="457200" indent="-457200" eaLnBrk="1" hangingPunct="1">
              <a:buNone/>
            </a:pPr>
            <a:r>
              <a:rPr lang="en-US" dirty="0" smtClean="0"/>
              <a:t>Store </a:t>
            </a:r>
            <a:r>
              <a:rPr lang="en-US" b="1" i="1" dirty="0" smtClean="0"/>
              <a:t>Q[S, A], </a:t>
            </a:r>
            <a:r>
              <a:rPr lang="en-US" dirty="0" smtClean="0"/>
              <a:t>for every state</a:t>
            </a:r>
            <a:r>
              <a:rPr lang="en-US" i="1" dirty="0" smtClean="0"/>
              <a:t> S </a:t>
            </a:r>
            <a:r>
              <a:rPr lang="en-US" dirty="0" smtClean="0"/>
              <a:t>and action</a:t>
            </a:r>
            <a:r>
              <a:rPr lang="en-US" i="1" dirty="0" smtClean="0"/>
              <a:t> A </a:t>
            </a:r>
            <a:r>
              <a:rPr lang="en-US" dirty="0" smtClean="0"/>
              <a:t>in the world</a:t>
            </a:r>
          </a:p>
          <a:p>
            <a:pPr marL="457200" indent="-457200" eaLnBrk="1" hangingPunct="1"/>
            <a:r>
              <a:rPr lang="en-US" dirty="0" smtClean="0"/>
              <a:t>Start with </a:t>
            </a:r>
            <a:r>
              <a:rPr lang="en-US" b="1" dirty="0" smtClean="0"/>
              <a:t>arbitrary estimates </a:t>
            </a:r>
            <a:r>
              <a:rPr lang="en-US" dirty="0" smtClean="0"/>
              <a:t>in </a:t>
            </a:r>
            <a:r>
              <a:rPr lang="en-US" i="1" dirty="0" smtClean="0"/>
              <a:t>Q </a:t>
            </a:r>
            <a:r>
              <a:rPr lang="en-US" i="1" baseline="30000" dirty="0" smtClean="0"/>
              <a:t>(0)</a:t>
            </a:r>
            <a:r>
              <a:rPr lang="en-US" i="1" dirty="0" smtClean="0"/>
              <a:t>[S, A], </a:t>
            </a:r>
            <a:endParaRPr lang="en-US" dirty="0" smtClean="0"/>
          </a:p>
          <a:p>
            <a:pPr marL="457200" indent="-457200" eaLnBrk="1" hangingPunct="1"/>
            <a:r>
              <a:rPr lang="en-US" dirty="0" smtClean="0"/>
              <a:t>Update them by using experiences</a:t>
            </a:r>
          </a:p>
          <a:p>
            <a:pPr marL="838200" lvl="1" indent="-381000" eaLnBrk="1" hangingPunct="1"/>
            <a:r>
              <a:rPr lang="en-US" sz="2400" dirty="0" smtClean="0"/>
              <a:t>Each  </a:t>
            </a:r>
            <a:r>
              <a:rPr lang="en-US" sz="2400" b="1" dirty="0" smtClean="0"/>
              <a:t>experience</a:t>
            </a:r>
            <a:r>
              <a:rPr lang="en-US" sz="2400" dirty="0" smtClean="0"/>
              <a:t> </a:t>
            </a:r>
            <a:r>
              <a:rPr lang="en-US" sz="2400" i="1" dirty="0" smtClean="0"/>
              <a:t>&lt;s, a, r, s’&gt;  </a:t>
            </a:r>
            <a:r>
              <a:rPr lang="en-US" sz="2400" dirty="0" smtClean="0"/>
              <a:t>provides one </a:t>
            </a:r>
            <a:r>
              <a:rPr lang="en-US" sz="2400" dirty="0" smtClean="0"/>
              <a:t>new data </a:t>
            </a:r>
            <a:r>
              <a:rPr lang="en-US" sz="2400" dirty="0" smtClean="0"/>
              <a:t>point on the actual value of  </a:t>
            </a:r>
            <a:r>
              <a:rPr lang="en-US" sz="2400" i="1" dirty="0" smtClean="0"/>
              <a:t>Q[s, a]</a:t>
            </a:r>
          </a:p>
          <a:p>
            <a:pPr marL="838200" lvl="1" indent="-381000" eaLnBrk="1" hangingPunct="1">
              <a:buFont typeface="Wingdings" pitchFamily="2" charset="2"/>
              <a:buAutoNum type="arabicPeriod"/>
            </a:pPr>
            <a:endParaRPr lang="en-US" dirty="0" smtClean="0"/>
          </a:p>
        </p:txBody>
      </p:sp>
      <p:sp>
        <p:nvSpPr>
          <p:cNvPr id="553998" name="AutoShape 14"/>
          <p:cNvSpPr>
            <a:spLocks noChangeArrowheads="1"/>
          </p:cNvSpPr>
          <p:nvPr/>
        </p:nvSpPr>
        <p:spPr bwMode="auto">
          <a:xfrm>
            <a:off x="5688012" y="4038600"/>
            <a:ext cx="3455988" cy="1524000"/>
          </a:xfrm>
          <a:prstGeom prst="wedgeRectCallout">
            <a:avLst>
              <a:gd name="adj1" fmla="val -67409"/>
              <a:gd name="adj2" fmla="val -12252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current </a:t>
            </a:r>
            <a:r>
              <a:rPr lang="en-US" sz="2400" i="1" dirty="0">
                <a:solidFill>
                  <a:srgbClr val="000000"/>
                </a:solidFill>
                <a:latin typeface="Times New Roman" pitchFamily="18" charset="0"/>
              </a:rPr>
              <a:t>estimated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 value of Q[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</a:rPr>
              <a:t>s’,a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’], where s’ is the state the agent arrives  to in the current experience</a:t>
            </a:r>
          </a:p>
        </p:txBody>
      </p:sp>
      <p:sp>
        <p:nvSpPr>
          <p:cNvPr id="17" name="AutoShape 14"/>
          <p:cNvSpPr>
            <a:spLocks noChangeArrowheads="1"/>
          </p:cNvSpPr>
          <p:nvPr/>
        </p:nvSpPr>
        <p:spPr bwMode="auto">
          <a:xfrm>
            <a:off x="1143000" y="5562600"/>
            <a:ext cx="2514600" cy="685800"/>
          </a:xfrm>
          <a:prstGeom prst="wedgeRectCallout">
            <a:avLst>
              <a:gd name="adj1" fmla="val -32315"/>
              <a:gd name="adj2" fmla="val -161801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New value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of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Q[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</a:rPr>
              <a:t>s,a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], </a:t>
            </a: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25</a:t>
            </a:fld>
            <a:endParaRPr lang="en-GB"/>
          </a:p>
        </p:txBody>
      </p:sp>
      <p:sp>
        <p:nvSpPr>
          <p:cNvPr id="20" name="Footer Placeholder 19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CPSC 502, Lecture 17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98" grpId="0" animBg="1"/>
      <p:bldP spid="1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Q-learning: </a:t>
            </a:r>
            <a:r>
              <a:rPr lang="en-US" dirty="0" smtClean="0"/>
              <a:t>Update step</a:t>
            </a:r>
            <a:endParaRPr lang="en-US" dirty="0" smtClean="0"/>
          </a:p>
        </p:txBody>
      </p:sp>
      <p:sp>
        <p:nvSpPr>
          <p:cNvPr id="553992" name="Rectangle 8"/>
          <p:cNvSpPr>
            <a:spLocks noChangeArrowheads="1"/>
          </p:cNvSpPr>
          <p:nvPr/>
        </p:nvSpPr>
        <p:spPr bwMode="auto">
          <a:xfrm>
            <a:off x="381000" y="3124200"/>
            <a:ext cx="856932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r>
              <a:rPr lang="en-US" sz="2400" i="1" dirty="0" smtClean="0">
                <a:solidFill>
                  <a:srgbClr val="000000"/>
                </a:solidFill>
                <a:latin typeface="Times New Roman" pitchFamily="18" charset="0"/>
              </a:rPr>
              <a:t>TD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 formula applied to Q[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</a:rPr>
              <a:t>s,a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]</a:t>
            </a: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endParaRPr lang="en-US" sz="2400" i="1" dirty="0">
              <a:solidFill>
                <a:srgbClr val="000000"/>
              </a:solidFill>
              <a:latin typeface="Times New Roman" pitchFamily="18" charset="0"/>
            </a:endParaRPr>
          </a:p>
          <a:p>
            <a:pPr marL="838200" lvl="1" indent="-381000" defTabSz="457200">
              <a:lnSpc>
                <a:spcPct val="90000"/>
              </a:lnSpc>
              <a:spcBef>
                <a:spcPts val="1500"/>
              </a:spcBef>
              <a:buClr>
                <a:srgbClr val="000000"/>
              </a:buClr>
              <a:buSzPct val="100000"/>
              <a:buFont typeface="Wingdings" pitchFamily="2" charset="2"/>
              <a:buAutoNum type="arabicPeriod"/>
            </a:pPr>
            <a:endParaRPr lang="en-US" sz="2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553993" name="Object 9"/>
          <p:cNvGraphicFramePr>
            <a:graphicFrameLocks noChangeAspect="1"/>
          </p:cNvGraphicFramePr>
          <p:nvPr/>
        </p:nvGraphicFramePr>
        <p:xfrm>
          <a:off x="25400" y="4038600"/>
          <a:ext cx="9118600" cy="685800"/>
        </p:xfrm>
        <a:graphic>
          <a:graphicData uri="http://schemas.openxmlformats.org/presentationml/2006/ole">
            <p:oleObj spid="_x0000_s568323" name="Equation" r:id="rId3" imgW="3873240" imgH="291960" progId="Equation.3">
              <p:embed/>
            </p:oleObj>
          </a:graphicData>
        </a:graphic>
      </p:graphicFrame>
      <p:sp>
        <p:nvSpPr>
          <p:cNvPr id="553999" name="AutoShape 15"/>
          <p:cNvSpPr>
            <a:spLocks noChangeArrowheads="1"/>
          </p:cNvSpPr>
          <p:nvPr/>
        </p:nvSpPr>
        <p:spPr bwMode="auto">
          <a:xfrm>
            <a:off x="5306291" y="5846618"/>
            <a:ext cx="2362200" cy="990600"/>
          </a:xfrm>
          <a:prstGeom prst="wedgeRectCallout">
            <a:avLst>
              <a:gd name="adj1" fmla="val -172392"/>
              <a:gd name="adj2" fmla="val -15235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400" dirty="0" smtClean="0">
                <a:solidFill>
                  <a:schemeClr val="accent2"/>
                </a:solidFill>
                <a:latin typeface="Times New Roman" pitchFamily="18" charset="0"/>
              </a:rPr>
              <a:t>Previous </a:t>
            </a:r>
            <a:r>
              <a:rPr lang="en-US" sz="2400" i="1" dirty="0" smtClean="0">
                <a:solidFill>
                  <a:schemeClr val="accent2"/>
                </a:solidFill>
                <a:latin typeface="Times New Roman" pitchFamily="18" charset="0"/>
              </a:rPr>
              <a:t>estimated</a:t>
            </a:r>
            <a:r>
              <a:rPr lang="en-US" sz="2400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sz="2400" dirty="0">
                <a:solidFill>
                  <a:schemeClr val="accent2"/>
                </a:solidFill>
                <a:latin typeface="Times New Roman" pitchFamily="18" charset="0"/>
              </a:rPr>
              <a:t>value of Q[</a:t>
            </a:r>
            <a:r>
              <a:rPr lang="en-US" sz="2400" dirty="0" err="1">
                <a:solidFill>
                  <a:schemeClr val="accent2"/>
                </a:solidFill>
                <a:latin typeface="Times New Roman" pitchFamily="18" charset="0"/>
              </a:rPr>
              <a:t>s,a</a:t>
            </a:r>
            <a:r>
              <a:rPr lang="en-US" sz="2400" dirty="0">
                <a:solidFill>
                  <a:schemeClr val="accent2"/>
                </a:solidFill>
                <a:latin typeface="Times New Roman" pitchFamily="18" charset="0"/>
              </a:rPr>
              <a:t>]</a:t>
            </a:r>
          </a:p>
        </p:txBody>
      </p:sp>
      <p:sp>
        <p:nvSpPr>
          <p:cNvPr id="554000" name="AutoShape 16"/>
          <p:cNvSpPr>
            <a:spLocks noChangeArrowheads="1"/>
          </p:cNvSpPr>
          <p:nvPr/>
        </p:nvSpPr>
        <p:spPr bwMode="auto">
          <a:xfrm>
            <a:off x="0" y="5181600"/>
            <a:ext cx="2514600" cy="838200"/>
          </a:xfrm>
          <a:prstGeom prst="wedgeRectCallout">
            <a:avLst>
              <a:gd name="adj1" fmla="val -5556"/>
              <a:gd name="adj2" fmla="val -13094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rgbClr val="00B050"/>
                </a:solidFill>
                <a:latin typeface="Times New Roman" pitchFamily="18" charset="0"/>
              </a:rPr>
              <a:t>updated </a:t>
            </a:r>
            <a:r>
              <a:rPr lang="en-US" sz="2400" i="1" dirty="0">
                <a:solidFill>
                  <a:srgbClr val="00B050"/>
                </a:solidFill>
                <a:latin typeface="Times New Roman" pitchFamily="18" charset="0"/>
              </a:rPr>
              <a:t>estimated</a:t>
            </a:r>
            <a:r>
              <a:rPr lang="en-US" sz="2400" dirty="0">
                <a:solidFill>
                  <a:srgbClr val="00B050"/>
                </a:solidFill>
                <a:latin typeface="Times New Roman" pitchFamily="18" charset="0"/>
              </a:rPr>
              <a:t> value of Q[</a:t>
            </a:r>
            <a:r>
              <a:rPr lang="en-US" sz="2400" dirty="0" err="1">
                <a:solidFill>
                  <a:srgbClr val="00B050"/>
                </a:solidFill>
                <a:latin typeface="Times New Roman" pitchFamily="18" charset="0"/>
              </a:rPr>
              <a:t>s,a</a:t>
            </a:r>
            <a:r>
              <a:rPr lang="en-US" sz="2400" dirty="0">
                <a:solidFill>
                  <a:srgbClr val="00B050"/>
                </a:solidFill>
                <a:latin typeface="Times New Roman" pitchFamily="18" charset="0"/>
              </a:rPr>
              <a:t>]</a:t>
            </a:r>
          </a:p>
        </p:txBody>
      </p:sp>
      <p:sp>
        <p:nvSpPr>
          <p:cNvPr id="21" name="AutoShape 14"/>
          <p:cNvSpPr>
            <a:spLocks noChangeArrowheads="1"/>
          </p:cNvSpPr>
          <p:nvPr/>
        </p:nvSpPr>
        <p:spPr bwMode="auto">
          <a:xfrm>
            <a:off x="4572000" y="4876800"/>
            <a:ext cx="3352800" cy="762000"/>
          </a:xfrm>
          <a:prstGeom prst="wedgeRectCallout">
            <a:avLst>
              <a:gd name="adj1" fmla="val -17686"/>
              <a:gd name="adj2" fmla="val -7346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</a:rPr>
              <a:t>New value for Q[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</a:rPr>
              <a:t>s,a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</a:rPr>
              <a:t>] from 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</a:rPr>
              <a:t>&lt;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</a:rPr>
              <a:t>s,a,r,s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</a:rPr>
              <a:t>’&gt;</a:t>
            </a:r>
            <a:endParaRPr lang="en-US" sz="2400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graphicFrame>
        <p:nvGraphicFramePr>
          <p:cNvPr id="547850" name="Object 10"/>
          <p:cNvGraphicFramePr>
            <a:graphicFrameLocks noChangeAspect="1"/>
          </p:cNvGraphicFramePr>
          <p:nvPr/>
        </p:nvGraphicFramePr>
        <p:xfrm>
          <a:off x="2209800" y="1143000"/>
          <a:ext cx="3814763" cy="577850"/>
        </p:xfrm>
        <a:graphic>
          <a:graphicData uri="http://schemas.openxmlformats.org/presentationml/2006/ole">
            <p:oleObj spid="_x0000_s568335" name="Equation" r:id="rId4" imgW="1511280" imgH="228600" progId="Equation.3">
              <p:embed/>
            </p:oleObj>
          </a:graphicData>
        </a:graphic>
      </p:graphicFrame>
      <p:sp>
        <p:nvSpPr>
          <p:cNvPr id="17" name="Slide Number Placeholder 1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26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idx="11"/>
          </p:nvPr>
        </p:nvSpPr>
        <p:spPr>
          <a:xfrm>
            <a:off x="2286000" y="6096000"/>
            <a:ext cx="2892425" cy="454025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CPSC 502, Lecture 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92" grpId="0"/>
      <p:bldP spid="554000" grpId="0" animBg="1"/>
      <p:bldP spid="2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Q-learning: algorithm </a:t>
            </a:r>
          </a:p>
        </p:txBody>
      </p:sp>
      <p:pic>
        <p:nvPicPr>
          <p:cNvPr id="44035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713" y="1052513"/>
            <a:ext cx="5676900" cy="530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27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CPSC 502, Lecture 17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71802" y="0"/>
            <a:ext cx="6388085" cy="682625"/>
          </a:xfrm>
        </p:spPr>
        <p:txBody>
          <a:bodyPr/>
          <a:lstStyle/>
          <a:p>
            <a:pPr eaLnBrk="1" hangingPunct="1"/>
            <a:r>
              <a:rPr lang="en-US" dirty="0" smtClean="0"/>
              <a:t>Example</a:t>
            </a:r>
          </a:p>
        </p:txBody>
      </p:sp>
      <p:sp>
        <p:nvSpPr>
          <p:cNvPr id="54170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14282" y="5286388"/>
            <a:ext cx="8064500" cy="12525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smtClean="0"/>
              <a:t>Reward Model: </a:t>
            </a:r>
          </a:p>
          <a:p>
            <a:pPr lvl="1" eaLnBrk="1" hangingPunct="1"/>
            <a:r>
              <a:rPr lang="en-GB" dirty="0" smtClean="0"/>
              <a:t>-1 for doing </a:t>
            </a:r>
            <a:r>
              <a:rPr lang="en-GB" i="1" dirty="0" err="1" smtClean="0"/>
              <a:t>UpCareful</a:t>
            </a:r>
            <a:endParaRPr lang="en-GB" dirty="0" smtClean="0"/>
          </a:p>
          <a:p>
            <a:pPr lvl="1" eaLnBrk="1" hangingPunct="1">
              <a:lnSpc>
                <a:spcPct val="80000"/>
              </a:lnSpc>
            </a:pPr>
            <a:r>
              <a:rPr lang="en-GB" dirty="0" smtClean="0"/>
              <a:t>Negative reward when hitting  a wall, as marked on the picture</a:t>
            </a:r>
            <a:endParaRPr lang="en-GB" i="1" dirty="0" smtClean="0"/>
          </a:p>
        </p:txBody>
      </p:sp>
      <p:sp>
        <p:nvSpPr>
          <p:cNvPr id="541707" name="Rectangle 11"/>
          <p:cNvSpPr>
            <a:spLocks noChangeArrowheads="1"/>
          </p:cNvSpPr>
          <p:nvPr/>
        </p:nvSpPr>
        <p:spPr bwMode="auto">
          <a:xfrm>
            <a:off x="142844" y="285728"/>
            <a:ext cx="6408737" cy="2305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 defTabSz="457200">
              <a:spcBef>
                <a:spcPts val="1800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Six possible states &lt;s</a:t>
            </a:r>
            <a:r>
              <a:rPr lang="en-GB" sz="2400" baseline="-250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,..,s</a:t>
            </a:r>
            <a:r>
              <a:rPr lang="en-GB" sz="2400" baseline="-25000" dirty="0">
                <a:solidFill>
                  <a:srgbClr val="000000"/>
                </a:solidFill>
                <a:latin typeface="Times New Roman" pitchFamily="18" charset="0"/>
              </a:rPr>
              <a:t>5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&gt;</a:t>
            </a:r>
          </a:p>
          <a:p>
            <a:pPr marL="339725" indent="-339725" defTabSz="457200">
              <a:spcBef>
                <a:spcPts val="1800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4 actions: </a:t>
            </a:r>
          </a:p>
          <a:p>
            <a:pPr marL="739775" lvl="1" indent="-282575" defTabSz="457200">
              <a:lnSpc>
                <a:spcPct val="90000"/>
              </a:lnSpc>
              <a:spcBef>
                <a:spcPts val="15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lang="en-GB" sz="2000" i="1" dirty="0" err="1">
                <a:solidFill>
                  <a:srgbClr val="000000"/>
                </a:solidFill>
                <a:latin typeface="Times New Roman" pitchFamily="18" charset="0"/>
              </a:rPr>
              <a:t>UpCareful</a:t>
            </a:r>
            <a:r>
              <a:rPr lang="en-GB" sz="2000" i="1" dirty="0">
                <a:solidFill>
                  <a:srgbClr val="000000"/>
                </a:solidFill>
                <a:latin typeface="Times New Roman" pitchFamily="18" charset="0"/>
              </a:rPr>
              <a:t>: </a:t>
            </a:r>
            <a:r>
              <a:rPr lang="en-GB" sz="2000" dirty="0">
                <a:solidFill>
                  <a:srgbClr val="000000"/>
                </a:solidFill>
                <a:latin typeface="Times New Roman" pitchFamily="18" charset="0"/>
              </a:rPr>
              <a:t>moves one tile up unless there is wall, in which case stays in same </a:t>
            </a:r>
            <a:r>
              <a:rPr lang="en-GB" sz="2000" dirty="0" smtClean="0">
                <a:solidFill>
                  <a:srgbClr val="000000"/>
                </a:solidFill>
                <a:latin typeface="Times New Roman" pitchFamily="18" charset="0"/>
              </a:rPr>
              <a:t>tile. Always generates a penalty of -1</a:t>
            </a:r>
            <a:endParaRPr lang="en-GB" sz="200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739775" lvl="1" indent="-282575" defTabSz="457200">
              <a:lnSpc>
                <a:spcPct val="90000"/>
              </a:lnSpc>
              <a:spcBef>
                <a:spcPts val="15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lang="en-GB" sz="2000" i="1" dirty="0">
                <a:solidFill>
                  <a:srgbClr val="000000"/>
                </a:solidFill>
                <a:latin typeface="Times New Roman" pitchFamily="18" charset="0"/>
              </a:rPr>
              <a:t>Left: </a:t>
            </a:r>
            <a:r>
              <a:rPr lang="en-GB" sz="2000" dirty="0">
                <a:solidFill>
                  <a:srgbClr val="000000"/>
                </a:solidFill>
                <a:latin typeface="Times New Roman" pitchFamily="18" charset="0"/>
              </a:rPr>
              <a:t>moves one tile left  unless there is wall, in which case </a:t>
            </a:r>
          </a:p>
          <a:p>
            <a:pPr marL="1143000" lvl="2" indent="-228600" defTabSz="457200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Wingdings" pitchFamily="2" charset="2"/>
              <a:buChar char=""/>
            </a:pPr>
            <a:r>
              <a:rPr lang="en-GB" sz="2000" dirty="0">
                <a:solidFill>
                  <a:srgbClr val="000000"/>
                </a:solidFill>
                <a:latin typeface="Times New Roman" pitchFamily="18" charset="0"/>
              </a:rPr>
              <a:t>stays in same tile if  in s</a:t>
            </a:r>
            <a:r>
              <a:rPr lang="en-GB" sz="2000" baseline="-250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r>
              <a:rPr lang="en-GB" sz="2000" dirty="0">
                <a:solidFill>
                  <a:srgbClr val="000000"/>
                </a:solidFill>
                <a:latin typeface="Times New Roman" pitchFamily="18" charset="0"/>
              </a:rPr>
              <a:t> or s</a:t>
            </a:r>
            <a:r>
              <a:rPr lang="en-GB" sz="2000" baseline="-25000" dirty="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  <a:p>
            <a:pPr marL="1143000" lvl="2" indent="-228600" defTabSz="457200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Wingdings" pitchFamily="2" charset="2"/>
              <a:buChar char=""/>
            </a:pPr>
            <a:r>
              <a:rPr lang="en-GB" sz="2000" dirty="0">
                <a:solidFill>
                  <a:srgbClr val="000000"/>
                </a:solidFill>
                <a:latin typeface="Times New Roman" pitchFamily="18" charset="0"/>
              </a:rPr>
              <a:t>Is sent to s</a:t>
            </a:r>
            <a:r>
              <a:rPr lang="en-GB" sz="2000" baseline="-250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r>
              <a:rPr lang="en-GB" sz="2000" dirty="0">
                <a:solidFill>
                  <a:srgbClr val="000000"/>
                </a:solidFill>
                <a:latin typeface="Times New Roman" pitchFamily="18" charset="0"/>
              </a:rPr>
              <a:t> if in s</a:t>
            </a:r>
            <a:r>
              <a:rPr lang="en-GB" sz="2000" baseline="-25000" dirty="0">
                <a:solidFill>
                  <a:srgbClr val="000000"/>
                </a:solidFill>
                <a:latin typeface="Times New Roman" pitchFamily="18" charset="0"/>
              </a:rPr>
              <a:t>4</a:t>
            </a:r>
            <a:r>
              <a:rPr lang="en-GB" sz="20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 marL="739775" lvl="1" indent="-282575" defTabSz="457200">
              <a:lnSpc>
                <a:spcPct val="90000"/>
              </a:lnSpc>
              <a:spcBef>
                <a:spcPts val="15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lang="en-GB" sz="2000" i="1" dirty="0">
                <a:solidFill>
                  <a:srgbClr val="000000"/>
                </a:solidFill>
                <a:latin typeface="Times New Roman" pitchFamily="18" charset="0"/>
              </a:rPr>
              <a:t>Right: </a:t>
            </a:r>
            <a:r>
              <a:rPr lang="en-GB" sz="2000" dirty="0">
                <a:solidFill>
                  <a:srgbClr val="000000"/>
                </a:solidFill>
                <a:latin typeface="Times New Roman" pitchFamily="18" charset="0"/>
              </a:rPr>
              <a:t>moves one tile right  unless there is wall, in which case stays in same tile</a:t>
            </a:r>
          </a:p>
          <a:p>
            <a:pPr marL="739775" lvl="1" indent="-282575" defTabSz="457200">
              <a:lnSpc>
                <a:spcPct val="90000"/>
              </a:lnSpc>
              <a:spcBef>
                <a:spcPts val="15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lang="en-GB" sz="2000" i="1" dirty="0">
                <a:solidFill>
                  <a:srgbClr val="000000"/>
                </a:solidFill>
                <a:latin typeface="Times New Roman" pitchFamily="18" charset="0"/>
              </a:rPr>
              <a:t>Up: </a:t>
            </a:r>
            <a:r>
              <a:rPr lang="en-GB" sz="2000" dirty="0">
                <a:solidFill>
                  <a:srgbClr val="000000"/>
                </a:solidFill>
                <a:latin typeface="Times New Roman" pitchFamily="18" charset="0"/>
              </a:rPr>
              <a:t>0.8 </a:t>
            </a:r>
            <a:r>
              <a:rPr lang="en-GB" sz="2000" dirty="0" smtClean="0">
                <a:solidFill>
                  <a:srgbClr val="000000"/>
                </a:solidFill>
                <a:latin typeface="Times New Roman" pitchFamily="18" charset="0"/>
              </a:rPr>
              <a:t>goes up unless there is a wall, </a:t>
            </a:r>
            <a:r>
              <a:rPr lang="en-GB" sz="2000" dirty="0">
                <a:solidFill>
                  <a:srgbClr val="000000"/>
                </a:solidFill>
                <a:latin typeface="Times New Roman" pitchFamily="18" charset="0"/>
              </a:rPr>
              <a:t>0.1 like </a:t>
            </a:r>
            <a:r>
              <a:rPr lang="en-GB" sz="2000" i="1" dirty="0">
                <a:solidFill>
                  <a:srgbClr val="000000"/>
                </a:solidFill>
                <a:latin typeface="Times New Roman" pitchFamily="18" charset="0"/>
              </a:rPr>
              <a:t>Left</a:t>
            </a:r>
            <a:r>
              <a:rPr lang="en-GB" sz="2000" dirty="0">
                <a:solidFill>
                  <a:srgbClr val="000000"/>
                </a:solidFill>
                <a:latin typeface="Times New Roman" pitchFamily="18" charset="0"/>
              </a:rPr>
              <a:t>, 0.1 like </a:t>
            </a:r>
            <a:r>
              <a:rPr lang="en-GB" sz="2000" i="1" dirty="0">
                <a:solidFill>
                  <a:srgbClr val="000000"/>
                </a:solidFill>
                <a:latin typeface="Times New Roman" pitchFamily="18" charset="0"/>
              </a:rPr>
              <a:t>Right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6407150" y="978247"/>
            <a:ext cx="2736850" cy="3387378"/>
            <a:chOff x="3742" y="210"/>
            <a:chExt cx="1860" cy="2178"/>
          </a:xfrm>
        </p:grpSpPr>
        <p:pic>
          <p:nvPicPr>
            <p:cNvPr id="36870" name="Picture 1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014" y="210"/>
              <a:ext cx="1472" cy="2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6871" name="Text Box 15"/>
            <p:cNvSpPr txBox="1">
              <a:spLocks noChangeArrowheads="1"/>
            </p:cNvSpPr>
            <p:nvPr/>
          </p:nvSpPr>
          <p:spPr bwMode="auto">
            <a:xfrm>
              <a:off x="3742" y="346"/>
              <a:ext cx="363" cy="18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45720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2000" b="1">
                  <a:solidFill>
                    <a:srgbClr val="00CC99"/>
                  </a:solidFill>
                  <a:latin typeface="Times New Roman" pitchFamily="18" charset="0"/>
                </a:rPr>
                <a:t>+ 10</a:t>
              </a:r>
            </a:p>
          </p:txBody>
        </p:sp>
        <p:sp>
          <p:nvSpPr>
            <p:cNvPr id="36872" name="Text Box 16"/>
            <p:cNvSpPr txBox="1">
              <a:spLocks noChangeArrowheads="1"/>
            </p:cNvSpPr>
            <p:nvPr/>
          </p:nvSpPr>
          <p:spPr bwMode="auto">
            <a:xfrm>
              <a:off x="3742" y="1071"/>
              <a:ext cx="363" cy="1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45720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2000" b="1">
                  <a:solidFill>
                    <a:srgbClr val="FF3300"/>
                  </a:solidFill>
                  <a:latin typeface="Times New Roman" pitchFamily="18" charset="0"/>
                </a:rPr>
                <a:t>-100</a:t>
              </a:r>
            </a:p>
          </p:txBody>
        </p:sp>
        <p:sp>
          <p:nvSpPr>
            <p:cNvPr id="36875" name="Text Box 19"/>
            <p:cNvSpPr txBox="1">
              <a:spLocks noChangeArrowheads="1"/>
            </p:cNvSpPr>
            <p:nvPr/>
          </p:nvSpPr>
          <p:spPr bwMode="auto">
            <a:xfrm>
              <a:off x="5374" y="436"/>
              <a:ext cx="228" cy="1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45720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2000" b="1">
                  <a:solidFill>
                    <a:srgbClr val="FF3300"/>
                  </a:solidFill>
                  <a:latin typeface="Times New Roman" pitchFamily="18" charset="0"/>
                </a:rPr>
                <a:t>-1</a:t>
              </a:r>
            </a:p>
          </p:txBody>
        </p:sp>
        <p:sp>
          <p:nvSpPr>
            <p:cNvPr id="36876" name="Text Box 20"/>
            <p:cNvSpPr txBox="1">
              <a:spLocks noChangeArrowheads="1"/>
            </p:cNvSpPr>
            <p:nvPr/>
          </p:nvSpPr>
          <p:spPr bwMode="auto">
            <a:xfrm>
              <a:off x="5374" y="1117"/>
              <a:ext cx="228" cy="1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45720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2000" b="1">
                  <a:solidFill>
                    <a:srgbClr val="FF3300"/>
                  </a:solidFill>
                  <a:latin typeface="Times New Roman" pitchFamily="18" charset="0"/>
                </a:rPr>
                <a:t>-1</a:t>
              </a:r>
            </a:p>
          </p:txBody>
        </p:sp>
        <p:sp>
          <p:nvSpPr>
            <p:cNvPr id="36877" name="Text Box 21"/>
            <p:cNvSpPr txBox="1">
              <a:spLocks noChangeArrowheads="1"/>
            </p:cNvSpPr>
            <p:nvPr/>
          </p:nvSpPr>
          <p:spPr bwMode="auto">
            <a:xfrm>
              <a:off x="5374" y="1888"/>
              <a:ext cx="228" cy="1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45720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2000" b="1">
                  <a:solidFill>
                    <a:srgbClr val="FF3300"/>
                  </a:solidFill>
                  <a:latin typeface="Times New Roman" pitchFamily="18" charset="0"/>
                </a:rPr>
                <a:t>-1</a:t>
              </a:r>
            </a:p>
          </p:txBody>
        </p:sp>
        <p:sp>
          <p:nvSpPr>
            <p:cNvPr id="36878" name="Text Box 22"/>
            <p:cNvSpPr txBox="1">
              <a:spLocks noChangeArrowheads="1"/>
            </p:cNvSpPr>
            <p:nvPr/>
          </p:nvSpPr>
          <p:spPr bwMode="auto">
            <a:xfrm>
              <a:off x="3878" y="1933"/>
              <a:ext cx="227" cy="18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45720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2000" b="1">
                  <a:solidFill>
                    <a:srgbClr val="FF3300"/>
                  </a:solidFill>
                  <a:latin typeface="Times New Roman" pitchFamily="18" charset="0"/>
                </a:rPr>
                <a:t>-1</a:t>
              </a:r>
            </a:p>
          </p:txBody>
        </p:sp>
      </p:grpSp>
      <p:sp>
        <p:nvSpPr>
          <p:cNvPr id="13" name="Text Box 18"/>
          <p:cNvSpPr txBox="1">
            <a:spLocks noChangeArrowheads="1"/>
          </p:cNvSpPr>
          <p:nvPr/>
        </p:nvSpPr>
        <p:spPr bwMode="auto">
          <a:xfrm>
            <a:off x="7218362" y="685800"/>
            <a:ext cx="360363" cy="3381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400" b="1">
                <a:solidFill>
                  <a:srgbClr val="FF3300"/>
                </a:solidFill>
                <a:latin typeface="Times New Roman" pitchFamily="18" charset="0"/>
              </a:rPr>
              <a:t>-1</a:t>
            </a: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8153400" y="685800"/>
            <a:ext cx="360362" cy="3381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400" b="1">
                <a:solidFill>
                  <a:srgbClr val="FF3300"/>
                </a:solidFill>
                <a:latin typeface="Times New Roman" pitchFamily="18" charset="0"/>
              </a:rPr>
              <a:t>-1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28</a:t>
            </a:fld>
            <a:endParaRPr lang="en-GB"/>
          </a:p>
        </p:txBody>
      </p:sp>
      <p:sp>
        <p:nvSpPr>
          <p:cNvPr id="16" name="Footer Placeholder 15"/>
          <p:cNvSpPr>
            <a:spLocks noGrp="1"/>
          </p:cNvSpPr>
          <p:nvPr>
            <p:ph type="ftr" idx="11"/>
          </p:nvPr>
        </p:nvSpPr>
        <p:spPr>
          <a:xfrm>
            <a:off x="6781800" y="5486400"/>
            <a:ext cx="2892425" cy="454025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CPSC 502, Lecture 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7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7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7616825" cy="682625"/>
          </a:xfrm>
        </p:spPr>
        <p:txBody>
          <a:bodyPr/>
          <a:lstStyle/>
          <a:p>
            <a:pPr eaLnBrk="1" hangingPunct="1"/>
            <a:r>
              <a:rPr lang="en-US" dirty="0" smtClean="0"/>
              <a:t>Example</a:t>
            </a:r>
          </a:p>
        </p:txBody>
      </p:sp>
      <p:sp>
        <p:nvSpPr>
          <p:cNvPr id="37891" name="Rectangle 5"/>
          <p:cNvSpPr>
            <a:spLocks noChangeArrowheads="1"/>
          </p:cNvSpPr>
          <p:nvPr/>
        </p:nvSpPr>
        <p:spPr bwMode="auto">
          <a:xfrm>
            <a:off x="0" y="914400"/>
            <a:ext cx="6450012" cy="3511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 defTabSz="457200">
              <a:spcBef>
                <a:spcPts val="1800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The agent </a:t>
            </a:r>
            <a:r>
              <a:rPr lang="en-GB" sz="2400" b="1" dirty="0">
                <a:solidFill>
                  <a:srgbClr val="000000"/>
                </a:solidFill>
                <a:latin typeface="Times New Roman" pitchFamily="18" charset="0"/>
              </a:rPr>
              <a:t>knows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about the 6 states and 4 actions</a:t>
            </a:r>
          </a:p>
          <a:p>
            <a:pPr marL="339725" indent="-339725" defTabSz="457200">
              <a:spcBef>
                <a:spcPts val="1800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Can perform an action, fully observe its state and the reward it gets</a:t>
            </a:r>
          </a:p>
          <a:p>
            <a:pPr marL="339725" indent="-339725" defTabSz="457200">
              <a:spcBef>
                <a:spcPts val="1800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r>
              <a:rPr lang="en-GB" sz="2400" b="1" dirty="0">
                <a:solidFill>
                  <a:srgbClr val="000000"/>
                </a:solidFill>
                <a:latin typeface="Times New Roman" pitchFamily="18" charset="0"/>
              </a:rPr>
              <a:t>Does not know 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how the states are configured, nor what the actions do </a:t>
            </a:r>
          </a:p>
          <a:p>
            <a:pPr marL="739775" lvl="1" indent="-282575" defTabSz="457200">
              <a:lnSpc>
                <a:spcPct val="90000"/>
              </a:lnSpc>
              <a:spcBef>
                <a:spcPts val="15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lang="en-GB" sz="2400" b="1" dirty="0">
                <a:solidFill>
                  <a:srgbClr val="000000"/>
                </a:solidFill>
                <a:latin typeface="Times New Roman" pitchFamily="18" charset="0"/>
              </a:rPr>
              <a:t>no transition model, nor reward model</a:t>
            </a:r>
          </a:p>
        </p:txBody>
      </p:sp>
      <p:pic>
        <p:nvPicPr>
          <p:cNvPr id="37892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25" y="333375"/>
            <a:ext cx="2336800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3" name="Text Box 16"/>
          <p:cNvSpPr txBox="1">
            <a:spLocks noChangeArrowheads="1"/>
          </p:cNvSpPr>
          <p:nvPr/>
        </p:nvSpPr>
        <p:spPr bwMode="auto">
          <a:xfrm>
            <a:off x="5940425" y="549275"/>
            <a:ext cx="576263" cy="3381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400" b="1">
                <a:solidFill>
                  <a:srgbClr val="00CC99"/>
                </a:solidFill>
                <a:latin typeface="Times New Roman" pitchFamily="18" charset="0"/>
              </a:rPr>
              <a:t>+ 10</a:t>
            </a:r>
          </a:p>
        </p:txBody>
      </p:sp>
      <p:sp>
        <p:nvSpPr>
          <p:cNvPr id="37894" name="Text Box 17"/>
          <p:cNvSpPr txBox="1">
            <a:spLocks noChangeArrowheads="1"/>
          </p:cNvSpPr>
          <p:nvPr/>
        </p:nvSpPr>
        <p:spPr bwMode="auto">
          <a:xfrm>
            <a:off x="5940425" y="1700213"/>
            <a:ext cx="576263" cy="3381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400" b="1">
                <a:solidFill>
                  <a:srgbClr val="FF3300"/>
                </a:solidFill>
                <a:latin typeface="Times New Roman" pitchFamily="18" charset="0"/>
              </a:rPr>
              <a:t>-100</a:t>
            </a:r>
          </a:p>
        </p:txBody>
      </p:sp>
      <p:sp>
        <p:nvSpPr>
          <p:cNvPr id="37895" name="Text Box 18"/>
          <p:cNvSpPr txBox="1">
            <a:spLocks noChangeArrowheads="1"/>
          </p:cNvSpPr>
          <p:nvPr/>
        </p:nvSpPr>
        <p:spPr bwMode="auto">
          <a:xfrm>
            <a:off x="6877050" y="115888"/>
            <a:ext cx="360363" cy="3381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400" b="1">
                <a:solidFill>
                  <a:srgbClr val="FF3300"/>
                </a:solidFill>
                <a:latin typeface="Times New Roman" pitchFamily="18" charset="0"/>
              </a:rPr>
              <a:t>-1</a:t>
            </a:r>
          </a:p>
        </p:txBody>
      </p:sp>
      <p:sp>
        <p:nvSpPr>
          <p:cNvPr id="37896" name="Text Box 19"/>
          <p:cNvSpPr txBox="1">
            <a:spLocks noChangeArrowheads="1"/>
          </p:cNvSpPr>
          <p:nvPr/>
        </p:nvSpPr>
        <p:spPr bwMode="auto">
          <a:xfrm>
            <a:off x="7812088" y="115888"/>
            <a:ext cx="360362" cy="3381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400" b="1">
                <a:solidFill>
                  <a:srgbClr val="FF3300"/>
                </a:solidFill>
                <a:latin typeface="Times New Roman" pitchFamily="18" charset="0"/>
              </a:rPr>
              <a:t>-1</a:t>
            </a:r>
          </a:p>
        </p:txBody>
      </p:sp>
      <p:sp>
        <p:nvSpPr>
          <p:cNvPr id="37897" name="Text Box 20"/>
          <p:cNvSpPr txBox="1">
            <a:spLocks noChangeArrowheads="1"/>
          </p:cNvSpPr>
          <p:nvPr/>
        </p:nvSpPr>
        <p:spPr bwMode="auto">
          <a:xfrm>
            <a:off x="8532813" y="692150"/>
            <a:ext cx="360362" cy="3381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400" b="1">
                <a:solidFill>
                  <a:srgbClr val="FF3300"/>
                </a:solidFill>
                <a:latin typeface="Times New Roman" pitchFamily="18" charset="0"/>
              </a:rPr>
              <a:t>-1</a:t>
            </a:r>
          </a:p>
        </p:txBody>
      </p:sp>
      <p:sp>
        <p:nvSpPr>
          <p:cNvPr id="37898" name="Text Box 21"/>
          <p:cNvSpPr txBox="1">
            <a:spLocks noChangeArrowheads="1"/>
          </p:cNvSpPr>
          <p:nvPr/>
        </p:nvSpPr>
        <p:spPr bwMode="auto">
          <a:xfrm>
            <a:off x="8532813" y="1773238"/>
            <a:ext cx="360362" cy="3381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400" b="1">
                <a:solidFill>
                  <a:srgbClr val="FF3300"/>
                </a:solidFill>
                <a:latin typeface="Times New Roman" pitchFamily="18" charset="0"/>
              </a:rPr>
              <a:t>-1</a:t>
            </a:r>
          </a:p>
        </p:txBody>
      </p:sp>
      <p:sp>
        <p:nvSpPr>
          <p:cNvPr id="37899" name="Text Box 22"/>
          <p:cNvSpPr txBox="1">
            <a:spLocks noChangeArrowheads="1"/>
          </p:cNvSpPr>
          <p:nvPr/>
        </p:nvSpPr>
        <p:spPr bwMode="auto">
          <a:xfrm>
            <a:off x="8532813" y="2997200"/>
            <a:ext cx="360362" cy="3381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400" b="1">
                <a:solidFill>
                  <a:srgbClr val="FF3300"/>
                </a:solidFill>
                <a:latin typeface="Times New Roman" pitchFamily="18" charset="0"/>
              </a:rPr>
              <a:t>-1</a:t>
            </a:r>
          </a:p>
        </p:txBody>
      </p:sp>
      <p:sp>
        <p:nvSpPr>
          <p:cNvPr id="37900" name="Text Box 23"/>
          <p:cNvSpPr txBox="1">
            <a:spLocks noChangeArrowheads="1"/>
          </p:cNvSpPr>
          <p:nvPr/>
        </p:nvSpPr>
        <p:spPr bwMode="auto">
          <a:xfrm>
            <a:off x="6156325" y="3068638"/>
            <a:ext cx="360363" cy="3381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400" b="1">
                <a:solidFill>
                  <a:srgbClr val="FF3300"/>
                </a:solidFill>
                <a:latin typeface="Times New Roman" pitchFamily="18" charset="0"/>
              </a:rPr>
              <a:t>-1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29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CPSC 502, Lecture 17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Gaussian Distribution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4495800"/>
            <a:ext cx="8382000" cy="1676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CA" sz="2400" dirty="0" smtClean="0"/>
              <a:t>Models a large number of phenomena encountered in practice</a:t>
            </a:r>
          </a:p>
          <a:p>
            <a:pPr>
              <a:buFont typeface="Arial" pitchFamily="34" charset="0"/>
              <a:buChar char="•"/>
            </a:pPr>
            <a:r>
              <a:rPr lang="en-CA" sz="2400" dirty="0" smtClean="0"/>
              <a:t>Under mild conditions the sum of a large number of random variables is distributed approximately normally</a:t>
            </a:r>
            <a:endParaRPr lang="en-CA" sz="2400" dirty="0"/>
          </a:p>
        </p:txBody>
      </p:sp>
      <p:pic>
        <p:nvPicPr>
          <p:cNvPr id="53657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22304" y="1371600"/>
            <a:ext cx="4621695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8B5A9E0-7EB5-4FF0-AEB5-1FBEA79D2A5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502, Lecture 17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(variable </a:t>
            </a:r>
            <a:r>
              <a:rPr lang="el-GR" i="1" smtClean="0">
                <a:cs typeface="Times New Roman" pitchFamily="18" charset="0"/>
              </a:rPr>
              <a:t>α</a:t>
            </a:r>
            <a:r>
              <a:rPr lang="en-US" i="1" baseline="-25000" smtClean="0">
                <a:cs typeface="Times New Roman" pitchFamily="18" charset="0"/>
              </a:rPr>
              <a:t>k</a:t>
            </a:r>
            <a:r>
              <a:rPr lang="en-US" i="1" smtClean="0">
                <a:cs typeface="Times New Roman" pitchFamily="18" charset="0"/>
              </a:rPr>
              <a:t>)</a:t>
            </a: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107950" y="836613"/>
            <a:ext cx="8785225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Suppose that in the simple world described earlier, the agent has the following sequence of experiences</a:t>
            </a:r>
          </a:p>
          <a:p>
            <a:pPr marL="457200" indent="-457200" defTabSz="457200">
              <a:spcBef>
                <a:spcPts val="12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          </a:t>
            </a:r>
            <a:r>
              <a:rPr lang="en-US" sz="2000" i="1" dirty="0" smtClean="0">
                <a:solidFill>
                  <a:srgbClr val="000000"/>
                </a:solidFill>
                <a:latin typeface="Times New Roman" pitchFamily="18" charset="0"/>
              </a:rPr>
              <a:t>&lt;s</a:t>
            </a:r>
            <a:r>
              <a:rPr lang="en-US" sz="2000" i="1" baseline="-25000" dirty="0" smtClean="0">
                <a:solidFill>
                  <a:srgbClr val="000000"/>
                </a:solidFill>
                <a:latin typeface="Times New Roman" pitchFamily="18" charset="0"/>
              </a:rPr>
              <a:t>0</a:t>
            </a:r>
            <a:r>
              <a:rPr lang="en-US" sz="2000" i="1" dirty="0" smtClean="0">
                <a:solidFill>
                  <a:srgbClr val="000000"/>
                </a:solidFill>
                <a:latin typeface="Times New Roman" pitchFamily="18" charset="0"/>
              </a:rPr>
              <a:t>, right, 0, s</a:t>
            </a:r>
            <a:r>
              <a:rPr lang="en-US" sz="2000" i="1" baseline="-25000" dirty="0" smtClean="0">
                <a:solidFill>
                  <a:srgbClr val="000000"/>
                </a:solidFill>
                <a:latin typeface="Times New Roman" pitchFamily="18" charset="0"/>
              </a:rPr>
              <a:t>1</a:t>
            </a:r>
            <a:r>
              <a:rPr lang="en-US" sz="2000" i="1" dirty="0" smtClean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itchFamily="18" charset="0"/>
              </a:rPr>
              <a:t>upCareful</a:t>
            </a:r>
            <a:r>
              <a:rPr lang="en-US" sz="2000" i="1" dirty="0" smtClean="0">
                <a:solidFill>
                  <a:srgbClr val="000000"/>
                </a:solidFill>
                <a:latin typeface="Times New Roman" pitchFamily="18" charset="0"/>
              </a:rPr>
              <a:t>, -1, s</a:t>
            </a:r>
            <a:r>
              <a:rPr lang="en-US" sz="2000" i="1" baseline="-25000" dirty="0" smtClean="0">
                <a:solidFill>
                  <a:srgbClr val="000000"/>
                </a:solidFill>
                <a:latin typeface="Times New Roman" pitchFamily="18" charset="0"/>
              </a:rPr>
              <a:t>3</a:t>
            </a:r>
            <a:r>
              <a:rPr lang="en-US" sz="2000" i="1" dirty="0" smtClean="0">
                <a:solidFill>
                  <a:srgbClr val="000000"/>
                </a:solidFill>
                <a:latin typeface="Times New Roman" pitchFamily="18" charset="0"/>
              </a:rPr>
              <a:t>,  </a:t>
            </a:r>
            <a:r>
              <a:rPr lang="en-US" sz="2000" i="1" dirty="0" err="1" smtClean="0">
                <a:solidFill>
                  <a:srgbClr val="000000"/>
                </a:solidFill>
                <a:latin typeface="Times New Roman" pitchFamily="18" charset="0"/>
              </a:rPr>
              <a:t>upCareful</a:t>
            </a:r>
            <a:r>
              <a:rPr lang="en-US" sz="2000" i="1" dirty="0" smtClean="0">
                <a:solidFill>
                  <a:srgbClr val="000000"/>
                </a:solidFill>
                <a:latin typeface="Times New Roman" pitchFamily="18" charset="0"/>
              </a:rPr>
              <a:t>, -1, s</a:t>
            </a:r>
            <a:r>
              <a:rPr lang="en-US" sz="2000" i="1" baseline="-25000" dirty="0" smtClean="0">
                <a:solidFill>
                  <a:srgbClr val="000000"/>
                </a:solidFill>
                <a:latin typeface="Times New Roman" pitchFamily="18" charset="0"/>
              </a:rPr>
              <a:t>5</a:t>
            </a:r>
            <a:r>
              <a:rPr lang="en-US" sz="2000" i="1" dirty="0" smtClean="0">
                <a:solidFill>
                  <a:srgbClr val="000000"/>
                </a:solidFill>
                <a:latin typeface="Times New Roman" pitchFamily="18" charset="0"/>
              </a:rPr>
              <a:t>, left, 0, s</a:t>
            </a:r>
            <a:r>
              <a:rPr lang="en-US" sz="2000" i="1" baseline="-25000" dirty="0" smtClean="0">
                <a:solidFill>
                  <a:srgbClr val="000000"/>
                </a:solidFill>
                <a:latin typeface="Times New Roman" pitchFamily="18" charset="0"/>
              </a:rPr>
              <a:t>4</a:t>
            </a:r>
            <a:r>
              <a:rPr lang="en-US" sz="2000" i="1" dirty="0" smtClean="0">
                <a:solidFill>
                  <a:srgbClr val="000000"/>
                </a:solidFill>
                <a:latin typeface="Times New Roman" pitchFamily="18" charset="0"/>
              </a:rPr>
              <a:t>, left, 10, s</a:t>
            </a:r>
            <a:r>
              <a:rPr lang="en-US" sz="2000" i="1" baseline="-25000" dirty="0" smtClean="0">
                <a:solidFill>
                  <a:srgbClr val="000000"/>
                </a:solidFill>
                <a:latin typeface="Times New Roman" pitchFamily="18" charset="0"/>
              </a:rPr>
              <a:t>0</a:t>
            </a:r>
            <a:r>
              <a:rPr lang="en-US" sz="2000" i="1" dirty="0" smtClean="0">
                <a:solidFill>
                  <a:srgbClr val="000000"/>
                </a:solidFill>
                <a:latin typeface="Times New Roman" pitchFamily="18" charset="0"/>
              </a:rPr>
              <a:t>&gt;</a:t>
            </a:r>
            <a:endParaRPr lang="en-US" sz="2000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179388" y="2205038"/>
            <a:ext cx="8785225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And repeats it </a:t>
            </a:r>
            <a:r>
              <a:rPr lang="en-US" sz="2400" i="1" dirty="0">
                <a:solidFill>
                  <a:srgbClr val="000000"/>
                </a:solidFill>
                <a:latin typeface="Times New Roman" pitchFamily="18" charset="0"/>
              </a:rPr>
              <a:t>k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 times (not a good behavior for a Q-learning agent, but good for didactic purposes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)</a:t>
            </a: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Table shows the first 3 iterations of Q-learning when</a:t>
            </a: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838200" lvl="1" indent="-381000" defTabSz="457200">
              <a:lnSpc>
                <a:spcPct val="90000"/>
              </a:lnSpc>
              <a:spcBef>
                <a:spcPts val="15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lang="en-US" sz="2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Q[</a:t>
            </a:r>
            <a:r>
              <a:rPr lang="en-US" sz="20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s,a</a:t>
            </a:r>
            <a:r>
              <a:rPr lang="en-US" sz="2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is initialized to 0 for every </a:t>
            </a:r>
            <a:r>
              <a:rPr lang="en-US" sz="2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  <a:p>
            <a:pPr marL="838200" lvl="1" indent="-381000" defTabSz="457200">
              <a:lnSpc>
                <a:spcPct val="90000"/>
              </a:lnSpc>
              <a:spcBef>
                <a:spcPts val="15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lang="el-GR" sz="2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000" i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1/k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0.9</a:t>
            </a:r>
          </a:p>
          <a:p>
            <a:pPr marL="838200" lvl="1" indent="-381000" defTabSz="457200">
              <a:lnSpc>
                <a:spcPct val="90000"/>
              </a:lnSpc>
              <a:spcBef>
                <a:spcPts val="15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endParaRPr lang="en-US" sz="20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38200" lvl="1" indent="-381000" defTabSz="457200">
              <a:lnSpc>
                <a:spcPct val="90000"/>
              </a:lnSpc>
              <a:spcBef>
                <a:spcPts val="15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endParaRPr lang="en-US" sz="20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38200" lvl="1" indent="-381000" defTabSz="457200">
              <a:lnSpc>
                <a:spcPct val="90000"/>
              </a:lnSpc>
              <a:spcBef>
                <a:spcPts val="15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endParaRPr lang="en-US" sz="20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38200" lvl="1" indent="-381000" defTabSz="457200">
              <a:lnSpc>
                <a:spcPct val="90000"/>
              </a:lnSpc>
              <a:spcBef>
                <a:spcPts val="15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lang="en-US" sz="20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For full demo, see </a:t>
            </a:r>
            <a:r>
              <a:rPr lang="en-US" sz="20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http://www.cs.ubc.ca/~poole/demos/rl/tGame.html</a:t>
            </a:r>
            <a:endParaRPr lang="el-GR" sz="20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506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4714884"/>
            <a:ext cx="7488237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7242175" y="6403975"/>
            <a:ext cx="1901825" cy="454025"/>
          </a:xfrm>
        </p:spPr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30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>
          <a:xfrm>
            <a:off x="2971800" y="6403975"/>
            <a:ext cx="2892425" cy="454025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CPSC 502, Lecture 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Object 3"/>
          <p:cNvGraphicFramePr>
            <a:graphicFrameLocks noChangeAspect="1"/>
          </p:cNvGraphicFramePr>
          <p:nvPr>
            <p:ph sz="quarter" idx="1"/>
          </p:nvPr>
        </p:nvGraphicFramePr>
        <p:xfrm>
          <a:off x="2051050" y="836613"/>
          <a:ext cx="4610100" cy="411162"/>
        </p:xfrm>
        <a:graphic>
          <a:graphicData uri="http://schemas.openxmlformats.org/presentationml/2006/ole">
            <p:oleObj spid="_x0000_s542722" name="Equation" r:id="rId3" imgW="3136680" imgH="279360" progId="Equation.3">
              <p:embed/>
            </p:oleObj>
          </a:graphicData>
        </a:graphic>
      </p:graphicFrame>
      <p:graphicFrame>
        <p:nvGraphicFramePr>
          <p:cNvPr id="580623" name="Object 15"/>
          <p:cNvGraphicFramePr>
            <a:graphicFrameLocks noChangeAspect="1"/>
          </p:cNvGraphicFramePr>
          <p:nvPr>
            <p:ph sz="quarter" idx="2"/>
          </p:nvPr>
        </p:nvGraphicFramePr>
        <p:xfrm>
          <a:off x="442913" y="2838450"/>
          <a:ext cx="5303837" cy="642938"/>
        </p:xfrm>
        <a:graphic>
          <a:graphicData uri="http://schemas.openxmlformats.org/presentationml/2006/ole">
            <p:oleObj spid="_x0000_s542723" name="Equation" r:id="rId4" imgW="4190760" imgH="507960" progId="Equation.3">
              <p:embed/>
            </p:oleObj>
          </a:graphicData>
        </a:graphic>
      </p:graphicFrame>
      <p:graphicFrame>
        <p:nvGraphicFramePr>
          <p:cNvPr id="580683" name="Object 75"/>
          <p:cNvGraphicFramePr>
            <a:graphicFrameLocks noChangeAspect="1"/>
          </p:cNvGraphicFramePr>
          <p:nvPr>
            <p:ph sz="quarter" idx="3"/>
          </p:nvPr>
        </p:nvGraphicFramePr>
        <p:xfrm>
          <a:off x="514350" y="3644900"/>
          <a:ext cx="6316663" cy="644525"/>
        </p:xfrm>
        <a:graphic>
          <a:graphicData uri="http://schemas.openxmlformats.org/presentationml/2006/ole">
            <p:oleObj spid="_x0000_s542724" name="Equation" r:id="rId5" imgW="4978080" imgH="507960" progId="Equation.3">
              <p:embed/>
            </p:oleObj>
          </a:graphicData>
        </a:graphic>
      </p:graphicFrame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164388" y="115888"/>
            <a:ext cx="1835150" cy="2305050"/>
            <a:chOff x="3742" y="73"/>
            <a:chExt cx="1860" cy="2315"/>
          </a:xfrm>
        </p:grpSpPr>
        <p:pic>
          <p:nvPicPr>
            <p:cNvPr id="12361" name="Picture 5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014" y="210"/>
              <a:ext cx="1472" cy="2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362" name="Text Box 6"/>
            <p:cNvSpPr txBox="1">
              <a:spLocks noChangeArrowheads="1"/>
            </p:cNvSpPr>
            <p:nvPr/>
          </p:nvSpPr>
          <p:spPr bwMode="auto">
            <a:xfrm>
              <a:off x="3742" y="347"/>
              <a:ext cx="364" cy="20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45720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1400" b="1">
                  <a:solidFill>
                    <a:srgbClr val="00CC99"/>
                  </a:solidFill>
                  <a:latin typeface="Times New Roman" pitchFamily="18" charset="0"/>
                </a:rPr>
                <a:t>+ 10</a:t>
              </a:r>
            </a:p>
          </p:txBody>
        </p:sp>
        <p:sp>
          <p:nvSpPr>
            <p:cNvPr id="12363" name="Text Box 7"/>
            <p:cNvSpPr txBox="1">
              <a:spLocks noChangeArrowheads="1"/>
            </p:cNvSpPr>
            <p:nvPr/>
          </p:nvSpPr>
          <p:spPr bwMode="auto">
            <a:xfrm>
              <a:off x="3742" y="1210"/>
              <a:ext cx="364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45720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1400" b="1">
                  <a:solidFill>
                    <a:srgbClr val="FF3300"/>
                  </a:solidFill>
                  <a:latin typeface="Times New Roman" pitchFamily="18" charset="0"/>
                </a:rPr>
                <a:t>-100</a:t>
              </a:r>
            </a:p>
          </p:txBody>
        </p:sp>
        <p:sp>
          <p:nvSpPr>
            <p:cNvPr id="12364" name="Text Box 8"/>
            <p:cNvSpPr txBox="1">
              <a:spLocks noChangeArrowheads="1"/>
            </p:cNvSpPr>
            <p:nvPr/>
          </p:nvSpPr>
          <p:spPr bwMode="auto">
            <a:xfrm>
              <a:off x="4333" y="73"/>
              <a:ext cx="226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45720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1400" b="1">
                  <a:solidFill>
                    <a:srgbClr val="FF3300"/>
                  </a:solidFill>
                  <a:latin typeface="Times New Roman" pitchFamily="18" charset="0"/>
                </a:rPr>
                <a:t>-1</a:t>
              </a:r>
            </a:p>
          </p:txBody>
        </p:sp>
        <p:sp>
          <p:nvSpPr>
            <p:cNvPr id="12365" name="Text Box 9"/>
            <p:cNvSpPr txBox="1">
              <a:spLocks noChangeArrowheads="1"/>
            </p:cNvSpPr>
            <p:nvPr/>
          </p:nvSpPr>
          <p:spPr bwMode="auto">
            <a:xfrm>
              <a:off x="4920" y="73"/>
              <a:ext cx="230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45720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1400" b="1">
                  <a:solidFill>
                    <a:srgbClr val="FF3300"/>
                  </a:solidFill>
                  <a:latin typeface="Times New Roman" pitchFamily="18" charset="0"/>
                </a:rPr>
                <a:t>-1</a:t>
              </a:r>
            </a:p>
          </p:txBody>
        </p:sp>
        <p:sp>
          <p:nvSpPr>
            <p:cNvPr id="12366" name="Text Box 10"/>
            <p:cNvSpPr txBox="1">
              <a:spLocks noChangeArrowheads="1"/>
            </p:cNvSpPr>
            <p:nvPr/>
          </p:nvSpPr>
          <p:spPr bwMode="auto">
            <a:xfrm>
              <a:off x="5375" y="437"/>
              <a:ext cx="227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45720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1400" b="1">
                  <a:solidFill>
                    <a:srgbClr val="FF3300"/>
                  </a:solidFill>
                  <a:latin typeface="Times New Roman" pitchFamily="18" charset="0"/>
                </a:rPr>
                <a:t>-1</a:t>
              </a:r>
            </a:p>
          </p:txBody>
        </p:sp>
        <p:sp>
          <p:nvSpPr>
            <p:cNvPr id="12367" name="Text Box 11"/>
            <p:cNvSpPr txBox="1">
              <a:spLocks noChangeArrowheads="1"/>
            </p:cNvSpPr>
            <p:nvPr/>
          </p:nvSpPr>
          <p:spPr bwMode="auto">
            <a:xfrm>
              <a:off x="5375" y="1116"/>
              <a:ext cx="227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45720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1400" b="1">
                  <a:solidFill>
                    <a:srgbClr val="FF3300"/>
                  </a:solidFill>
                  <a:latin typeface="Times New Roman" pitchFamily="18" charset="0"/>
                </a:rPr>
                <a:t>-1</a:t>
              </a:r>
            </a:p>
          </p:txBody>
        </p:sp>
        <p:sp>
          <p:nvSpPr>
            <p:cNvPr id="12368" name="Text Box 12"/>
            <p:cNvSpPr txBox="1">
              <a:spLocks noChangeArrowheads="1"/>
            </p:cNvSpPr>
            <p:nvPr/>
          </p:nvSpPr>
          <p:spPr bwMode="auto">
            <a:xfrm>
              <a:off x="5375" y="1887"/>
              <a:ext cx="227" cy="20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45720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1400" b="1">
                  <a:solidFill>
                    <a:srgbClr val="FF3300"/>
                  </a:solidFill>
                  <a:latin typeface="Times New Roman" pitchFamily="18" charset="0"/>
                </a:rPr>
                <a:t>-1</a:t>
              </a:r>
            </a:p>
          </p:txBody>
        </p:sp>
        <p:sp>
          <p:nvSpPr>
            <p:cNvPr id="12369" name="Text Box 13"/>
            <p:cNvSpPr txBox="1">
              <a:spLocks noChangeArrowheads="1"/>
            </p:cNvSpPr>
            <p:nvPr/>
          </p:nvSpPr>
          <p:spPr bwMode="auto">
            <a:xfrm>
              <a:off x="3880" y="1934"/>
              <a:ext cx="226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45720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1400" b="1">
                  <a:solidFill>
                    <a:srgbClr val="FF3300"/>
                  </a:solidFill>
                  <a:latin typeface="Times New Roman" pitchFamily="18" charset="0"/>
                </a:rPr>
                <a:t>-1</a:t>
              </a:r>
            </a:p>
          </p:txBody>
        </p:sp>
      </p:grpSp>
      <p:pic>
        <p:nvPicPr>
          <p:cNvPr id="12297" name="Picture 7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2413" y="333375"/>
            <a:ext cx="6443662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0689" name="Freeform 81"/>
          <p:cNvSpPr>
            <a:spLocks/>
          </p:cNvSpPr>
          <p:nvPr/>
        </p:nvSpPr>
        <p:spPr bwMode="auto">
          <a:xfrm>
            <a:off x="396875" y="476250"/>
            <a:ext cx="1150938" cy="217488"/>
          </a:xfrm>
          <a:custGeom>
            <a:avLst/>
            <a:gdLst>
              <a:gd name="T0" fmla="*/ 0 w 725"/>
              <a:gd name="T1" fmla="*/ 0 h 137"/>
              <a:gd name="T2" fmla="*/ 0 w 725"/>
              <a:gd name="T3" fmla="*/ 217488 h 137"/>
              <a:gd name="T4" fmla="*/ 1150938 w 725"/>
              <a:gd name="T5" fmla="*/ 217488 h 137"/>
              <a:gd name="T6" fmla="*/ 1150938 w 725"/>
              <a:gd name="T7" fmla="*/ 73025 h 137"/>
              <a:gd name="T8" fmla="*/ 0 60000 65536"/>
              <a:gd name="T9" fmla="*/ 0 60000 65536"/>
              <a:gd name="T10" fmla="*/ 0 60000 65536"/>
              <a:gd name="T11" fmla="*/ 0 60000 65536"/>
              <a:gd name="T12" fmla="*/ 0 w 725"/>
              <a:gd name="T13" fmla="*/ 0 h 137"/>
              <a:gd name="T14" fmla="*/ 725 w 725"/>
              <a:gd name="T15" fmla="*/ 137 h 1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5" h="137">
                <a:moveTo>
                  <a:pt x="0" y="0"/>
                </a:moveTo>
                <a:lnTo>
                  <a:pt x="0" y="137"/>
                </a:lnTo>
                <a:lnTo>
                  <a:pt x="725" y="137"/>
                </a:lnTo>
                <a:lnTo>
                  <a:pt x="725" y="46"/>
                </a:lnTo>
              </a:path>
            </a:pathLst>
          </a:custGeom>
          <a:noFill/>
          <a:ln w="222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80690" name="Freeform 82"/>
          <p:cNvSpPr>
            <a:spLocks/>
          </p:cNvSpPr>
          <p:nvPr/>
        </p:nvSpPr>
        <p:spPr bwMode="auto">
          <a:xfrm>
            <a:off x="1331913" y="476250"/>
            <a:ext cx="1873250" cy="217488"/>
          </a:xfrm>
          <a:custGeom>
            <a:avLst/>
            <a:gdLst>
              <a:gd name="T0" fmla="*/ 0 w 725"/>
              <a:gd name="T1" fmla="*/ 0 h 137"/>
              <a:gd name="T2" fmla="*/ 0 w 725"/>
              <a:gd name="T3" fmla="*/ 217488 h 137"/>
              <a:gd name="T4" fmla="*/ 1873250 w 725"/>
              <a:gd name="T5" fmla="*/ 217488 h 137"/>
              <a:gd name="T6" fmla="*/ 1873250 w 725"/>
              <a:gd name="T7" fmla="*/ 73025 h 137"/>
              <a:gd name="T8" fmla="*/ 0 60000 65536"/>
              <a:gd name="T9" fmla="*/ 0 60000 65536"/>
              <a:gd name="T10" fmla="*/ 0 60000 65536"/>
              <a:gd name="T11" fmla="*/ 0 60000 65536"/>
              <a:gd name="T12" fmla="*/ 0 w 725"/>
              <a:gd name="T13" fmla="*/ 0 h 137"/>
              <a:gd name="T14" fmla="*/ 725 w 725"/>
              <a:gd name="T15" fmla="*/ 137 h 1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5" h="137">
                <a:moveTo>
                  <a:pt x="0" y="0"/>
                </a:moveTo>
                <a:lnTo>
                  <a:pt x="0" y="137"/>
                </a:lnTo>
                <a:lnTo>
                  <a:pt x="725" y="137"/>
                </a:lnTo>
                <a:lnTo>
                  <a:pt x="725" y="46"/>
                </a:lnTo>
              </a:path>
            </a:pathLst>
          </a:custGeom>
          <a:noFill/>
          <a:ln w="222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80691" name="Freeform 83"/>
          <p:cNvSpPr>
            <a:spLocks/>
          </p:cNvSpPr>
          <p:nvPr/>
        </p:nvSpPr>
        <p:spPr bwMode="auto">
          <a:xfrm>
            <a:off x="2987675" y="476250"/>
            <a:ext cx="1800225" cy="217488"/>
          </a:xfrm>
          <a:custGeom>
            <a:avLst/>
            <a:gdLst>
              <a:gd name="T0" fmla="*/ 0 w 725"/>
              <a:gd name="T1" fmla="*/ 0 h 137"/>
              <a:gd name="T2" fmla="*/ 0 w 725"/>
              <a:gd name="T3" fmla="*/ 217488 h 137"/>
              <a:gd name="T4" fmla="*/ 1800225 w 725"/>
              <a:gd name="T5" fmla="*/ 217488 h 137"/>
              <a:gd name="T6" fmla="*/ 1800225 w 725"/>
              <a:gd name="T7" fmla="*/ 73025 h 137"/>
              <a:gd name="T8" fmla="*/ 0 60000 65536"/>
              <a:gd name="T9" fmla="*/ 0 60000 65536"/>
              <a:gd name="T10" fmla="*/ 0 60000 65536"/>
              <a:gd name="T11" fmla="*/ 0 60000 65536"/>
              <a:gd name="T12" fmla="*/ 0 w 725"/>
              <a:gd name="T13" fmla="*/ 0 h 137"/>
              <a:gd name="T14" fmla="*/ 725 w 725"/>
              <a:gd name="T15" fmla="*/ 137 h 1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5" h="137">
                <a:moveTo>
                  <a:pt x="0" y="0"/>
                </a:moveTo>
                <a:lnTo>
                  <a:pt x="0" y="137"/>
                </a:lnTo>
                <a:lnTo>
                  <a:pt x="725" y="137"/>
                </a:lnTo>
                <a:lnTo>
                  <a:pt x="725" y="46"/>
                </a:lnTo>
              </a:path>
            </a:pathLst>
          </a:custGeom>
          <a:noFill/>
          <a:ln w="222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graphicFrame>
        <p:nvGraphicFramePr>
          <p:cNvPr id="580695" name="Object 87"/>
          <p:cNvGraphicFramePr>
            <a:graphicFrameLocks noChangeAspect="1"/>
          </p:cNvGraphicFramePr>
          <p:nvPr>
            <p:ph sz="quarter" idx="4"/>
          </p:nvPr>
        </p:nvGraphicFramePr>
        <p:xfrm>
          <a:off x="446088" y="4414838"/>
          <a:ext cx="6380162" cy="646112"/>
        </p:xfrm>
        <a:graphic>
          <a:graphicData uri="http://schemas.openxmlformats.org/presentationml/2006/ole">
            <p:oleObj spid="_x0000_s542725" name="Equation" r:id="rId8" imgW="5016240" imgH="507960" progId="Equation.3">
              <p:embed/>
            </p:oleObj>
          </a:graphicData>
        </a:graphic>
      </p:graphicFrame>
      <p:graphicFrame>
        <p:nvGraphicFramePr>
          <p:cNvPr id="580698" name="Object 90"/>
          <p:cNvGraphicFramePr>
            <a:graphicFrameLocks noChangeAspect="1"/>
          </p:cNvGraphicFramePr>
          <p:nvPr/>
        </p:nvGraphicFramePr>
        <p:xfrm>
          <a:off x="373063" y="5229225"/>
          <a:ext cx="5226050" cy="665163"/>
        </p:xfrm>
        <a:graphic>
          <a:graphicData uri="http://schemas.openxmlformats.org/presentationml/2006/ole">
            <p:oleObj spid="_x0000_s542726" name="Equation" r:id="rId9" imgW="3987720" imgH="507960" progId="Equation.3">
              <p:embed/>
            </p:oleObj>
          </a:graphicData>
        </a:graphic>
      </p:graphicFrame>
      <p:graphicFrame>
        <p:nvGraphicFramePr>
          <p:cNvPr id="580699" name="Object 91"/>
          <p:cNvGraphicFramePr>
            <a:graphicFrameLocks noChangeAspect="1"/>
          </p:cNvGraphicFramePr>
          <p:nvPr/>
        </p:nvGraphicFramePr>
        <p:xfrm>
          <a:off x="436563" y="6021388"/>
          <a:ext cx="5243512" cy="665162"/>
        </p:xfrm>
        <a:graphic>
          <a:graphicData uri="http://schemas.openxmlformats.org/presentationml/2006/ole">
            <p:oleObj spid="_x0000_s542727" name="Equation" r:id="rId10" imgW="4000320" imgH="507960" progId="Equation.3">
              <p:embed/>
            </p:oleObj>
          </a:graphicData>
        </a:graphic>
      </p:graphicFrame>
      <p:sp>
        <p:nvSpPr>
          <p:cNvPr id="580700" name="Freeform 92"/>
          <p:cNvSpPr>
            <a:spLocks/>
          </p:cNvSpPr>
          <p:nvPr/>
        </p:nvSpPr>
        <p:spPr bwMode="auto">
          <a:xfrm>
            <a:off x="4572000" y="476250"/>
            <a:ext cx="1081088" cy="217488"/>
          </a:xfrm>
          <a:custGeom>
            <a:avLst/>
            <a:gdLst>
              <a:gd name="T0" fmla="*/ 0 w 725"/>
              <a:gd name="T1" fmla="*/ 0 h 137"/>
              <a:gd name="T2" fmla="*/ 0 w 725"/>
              <a:gd name="T3" fmla="*/ 217488 h 137"/>
              <a:gd name="T4" fmla="*/ 1081088 w 725"/>
              <a:gd name="T5" fmla="*/ 217488 h 137"/>
              <a:gd name="T6" fmla="*/ 1081088 w 725"/>
              <a:gd name="T7" fmla="*/ 73025 h 137"/>
              <a:gd name="T8" fmla="*/ 0 60000 65536"/>
              <a:gd name="T9" fmla="*/ 0 60000 65536"/>
              <a:gd name="T10" fmla="*/ 0 60000 65536"/>
              <a:gd name="T11" fmla="*/ 0 60000 65536"/>
              <a:gd name="T12" fmla="*/ 0 w 725"/>
              <a:gd name="T13" fmla="*/ 0 h 137"/>
              <a:gd name="T14" fmla="*/ 725 w 725"/>
              <a:gd name="T15" fmla="*/ 137 h 1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5" h="137">
                <a:moveTo>
                  <a:pt x="0" y="0"/>
                </a:moveTo>
                <a:lnTo>
                  <a:pt x="0" y="137"/>
                </a:lnTo>
                <a:lnTo>
                  <a:pt x="725" y="137"/>
                </a:lnTo>
                <a:lnTo>
                  <a:pt x="725" y="46"/>
                </a:lnTo>
              </a:path>
            </a:pathLst>
          </a:custGeom>
          <a:noFill/>
          <a:ln w="222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graphicFrame>
        <p:nvGraphicFramePr>
          <p:cNvPr id="580701" name="Group 93"/>
          <p:cNvGraphicFramePr>
            <a:graphicFrameLocks noGrp="1"/>
          </p:cNvGraphicFramePr>
          <p:nvPr/>
        </p:nvGraphicFramePr>
        <p:xfrm>
          <a:off x="1692275" y="1268413"/>
          <a:ext cx="4151313" cy="1296989"/>
        </p:xfrm>
        <a:graphic>
          <a:graphicData uri="http://schemas.openxmlformats.org/drawingml/2006/table">
            <a:tbl>
              <a:tblPr/>
              <a:tblGrid>
                <a:gridCol w="1273175"/>
                <a:gridCol w="466725"/>
                <a:gridCol w="469900"/>
                <a:gridCol w="468313"/>
                <a:gridCol w="536575"/>
                <a:gridCol w="400050"/>
                <a:gridCol w="536575"/>
              </a:tblGrid>
              <a:tr h="25876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Q[s,a]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16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16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16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2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16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3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16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4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16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5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upCareful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Left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Right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Up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80751" name="Freeform 143"/>
          <p:cNvSpPr>
            <a:spLocks/>
          </p:cNvSpPr>
          <p:nvPr/>
        </p:nvSpPr>
        <p:spPr bwMode="auto">
          <a:xfrm>
            <a:off x="5651500" y="476250"/>
            <a:ext cx="1081088" cy="217488"/>
          </a:xfrm>
          <a:custGeom>
            <a:avLst/>
            <a:gdLst>
              <a:gd name="T0" fmla="*/ 0 w 725"/>
              <a:gd name="T1" fmla="*/ 0 h 137"/>
              <a:gd name="T2" fmla="*/ 0 w 725"/>
              <a:gd name="T3" fmla="*/ 217488 h 137"/>
              <a:gd name="T4" fmla="*/ 1081088 w 725"/>
              <a:gd name="T5" fmla="*/ 217488 h 137"/>
              <a:gd name="T6" fmla="*/ 1081088 w 725"/>
              <a:gd name="T7" fmla="*/ 73025 h 137"/>
              <a:gd name="T8" fmla="*/ 0 60000 65536"/>
              <a:gd name="T9" fmla="*/ 0 60000 65536"/>
              <a:gd name="T10" fmla="*/ 0 60000 65536"/>
              <a:gd name="T11" fmla="*/ 0 60000 65536"/>
              <a:gd name="T12" fmla="*/ 0 w 725"/>
              <a:gd name="T13" fmla="*/ 0 h 137"/>
              <a:gd name="T14" fmla="*/ 725 w 725"/>
              <a:gd name="T15" fmla="*/ 137 h 1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5" h="137">
                <a:moveTo>
                  <a:pt x="0" y="0"/>
                </a:moveTo>
                <a:lnTo>
                  <a:pt x="0" y="137"/>
                </a:lnTo>
                <a:lnTo>
                  <a:pt x="725" y="137"/>
                </a:lnTo>
                <a:lnTo>
                  <a:pt x="725" y="46"/>
                </a:lnTo>
              </a:path>
            </a:pathLst>
          </a:custGeom>
          <a:noFill/>
          <a:ln w="222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2353" name="Text Box 144"/>
          <p:cNvSpPr txBox="1">
            <a:spLocks noChangeArrowheads="1"/>
          </p:cNvSpPr>
          <p:nvPr/>
        </p:nvSpPr>
        <p:spPr bwMode="auto">
          <a:xfrm>
            <a:off x="447675" y="1489075"/>
            <a:ext cx="7397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800">
                <a:solidFill>
                  <a:srgbClr val="FFFFFF"/>
                </a:solidFill>
                <a:latin typeface="Times New Roman" pitchFamily="18" charset="0"/>
              </a:rPr>
              <a:t>k=1</a:t>
            </a:r>
          </a:p>
        </p:txBody>
      </p:sp>
      <p:sp>
        <p:nvSpPr>
          <p:cNvPr id="12354" name="Text Box 145"/>
          <p:cNvSpPr txBox="1">
            <a:spLocks noChangeArrowheads="1"/>
          </p:cNvSpPr>
          <p:nvPr/>
        </p:nvSpPr>
        <p:spPr bwMode="auto">
          <a:xfrm>
            <a:off x="611188" y="1557338"/>
            <a:ext cx="7635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800" b="1">
                <a:solidFill>
                  <a:srgbClr val="CC3399"/>
                </a:solidFill>
                <a:latin typeface="Times New Roman" pitchFamily="18" charset="0"/>
              </a:rPr>
              <a:t>k=1</a:t>
            </a:r>
          </a:p>
        </p:txBody>
      </p:sp>
      <p:sp>
        <p:nvSpPr>
          <p:cNvPr id="580754" name="Text Box 146"/>
          <p:cNvSpPr txBox="1">
            <a:spLocks noChangeArrowheads="1"/>
          </p:cNvSpPr>
          <p:nvPr/>
        </p:nvSpPr>
        <p:spPr bwMode="auto">
          <a:xfrm>
            <a:off x="5867400" y="5013325"/>
            <a:ext cx="3017838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 b="1">
                <a:solidFill>
                  <a:srgbClr val="CC3399"/>
                </a:solidFill>
                <a:latin typeface="Times New Roman" pitchFamily="18" charset="0"/>
              </a:rPr>
              <a:t>Only immediate rewards </a:t>
            </a:r>
          </a:p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 b="1">
                <a:solidFill>
                  <a:srgbClr val="CC3399"/>
                </a:solidFill>
                <a:latin typeface="Times New Roman" pitchFamily="18" charset="0"/>
              </a:rPr>
              <a:t>are included in the update</a:t>
            </a:r>
          </a:p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 b="1">
                <a:solidFill>
                  <a:srgbClr val="CC3399"/>
                </a:solidFill>
                <a:latin typeface="Times New Roman" pitchFamily="18" charset="0"/>
              </a:rPr>
              <a:t>in this first pass</a:t>
            </a:r>
            <a:r>
              <a:rPr lang="en-US" sz="2800">
                <a:solidFill>
                  <a:srgbClr val="CC3399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580757" name="AutoShape 149"/>
          <p:cNvSpPr>
            <a:spLocks noChangeArrowheads="1"/>
          </p:cNvSpPr>
          <p:nvPr/>
        </p:nvSpPr>
        <p:spPr bwMode="auto">
          <a:xfrm>
            <a:off x="8027988" y="1844675"/>
            <a:ext cx="288925" cy="1444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80759" name="AutoShape 151"/>
          <p:cNvSpPr>
            <a:spLocks noChangeArrowheads="1"/>
          </p:cNvSpPr>
          <p:nvPr/>
        </p:nvSpPr>
        <p:spPr bwMode="auto">
          <a:xfrm>
            <a:off x="8459788" y="1484313"/>
            <a:ext cx="144462" cy="288925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80760" name="AutoShape 152"/>
          <p:cNvSpPr>
            <a:spLocks noChangeArrowheads="1"/>
          </p:cNvSpPr>
          <p:nvPr/>
        </p:nvSpPr>
        <p:spPr bwMode="auto">
          <a:xfrm>
            <a:off x="8443913" y="804863"/>
            <a:ext cx="160337" cy="288925"/>
          </a:xfrm>
          <a:prstGeom prst="upArrow">
            <a:avLst>
              <a:gd name="adj1" fmla="val 50000"/>
              <a:gd name="adj2" fmla="val 45050"/>
            </a:avLst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80761" name="AutoShape 153"/>
          <p:cNvSpPr>
            <a:spLocks noChangeArrowheads="1"/>
          </p:cNvSpPr>
          <p:nvPr/>
        </p:nvSpPr>
        <p:spPr bwMode="auto">
          <a:xfrm flipH="1" flipV="1">
            <a:off x="7956550" y="404813"/>
            <a:ext cx="360363" cy="144462"/>
          </a:xfrm>
          <a:prstGeom prst="rightArrow">
            <a:avLst>
              <a:gd name="adj1" fmla="val 50000"/>
              <a:gd name="adj2" fmla="val 62363"/>
            </a:avLst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80762" name="AutoShape 154"/>
          <p:cNvSpPr>
            <a:spLocks noChangeArrowheads="1"/>
          </p:cNvSpPr>
          <p:nvPr/>
        </p:nvSpPr>
        <p:spPr bwMode="auto">
          <a:xfrm flipH="1" flipV="1">
            <a:off x="7451725" y="333375"/>
            <a:ext cx="360363" cy="142875"/>
          </a:xfrm>
          <a:prstGeom prst="rightArrow">
            <a:avLst>
              <a:gd name="adj1" fmla="val 50000"/>
              <a:gd name="adj2" fmla="val 63056"/>
            </a:avLst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33" name="Action Button: Forward or Next 32">
            <a:hlinkClick r:id="rId11" action="ppaction://hlinksldjump" highlightClick="1"/>
          </p:cNvPr>
          <p:cNvSpPr/>
          <p:nvPr/>
        </p:nvSpPr>
        <p:spPr bwMode="auto">
          <a:xfrm>
            <a:off x="7500958" y="6429396"/>
            <a:ext cx="357190" cy="214314"/>
          </a:xfrm>
          <a:prstGeom prst="actionButtonForwardNex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CA" sz="2800" smtClean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1571604" y="3214686"/>
            <a:ext cx="1643074" cy="214314"/>
          </a:xfrm>
          <a:prstGeom prst="rect">
            <a:avLst/>
          </a:prstGeom>
          <a:solidFill>
            <a:srgbClr val="FFFF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CA" sz="2800" smtClean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2000232" y="4000504"/>
            <a:ext cx="2143140" cy="285752"/>
          </a:xfrm>
          <a:prstGeom prst="rect">
            <a:avLst/>
          </a:prstGeom>
          <a:solidFill>
            <a:srgbClr val="FFFF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CA" sz="2800" smtClean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1928794" y="4786322"/>
            <a:ext cx="2143140" cy="285752"/>
          </a:xfrm>
          <a:prstGeom prst="rect">
            <a:avLst/>
          </a:prstGeom>
          <a:solidFill>
            <a:srgbClr val="FFFF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CA" sz="2800" smtClean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37" name="Slide Number Placeholder 3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C3518C7C-BAD6-443C-8701-2A9BF07E5EC9}" type="slidenum">
              <a:rPr lang="en-GB" smtClean="0"/>
              <a:pPr>
                <a:defRPr/>
              </a:pPr>
              <a:t>31</a:t>
            </a:fld>
            <a:endParaRPr lang="en-GB"/>
          </a:p>
        </p:txBody>
      </p:sp>
      <p:sp>
        <p:nvSpPr>
          <p:cNvPr id="38" name="Footer Placeholder 37"/>
          <p:cNvSpPr>
            <a:spLocks noGrp="1"/>
          </p:cNvSpPr>
          <p:nvPr>
            <p:ph type="ftr" idx="11"/>
          </p:nvPr>
        </p:nvSpPr>
        <p:spPr>
          <a:xfrm>
            <a:off x="4184073" y="6487102"/>
            <a:ext cx="2892425" cy="454025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CPSC 502, Lecture 17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0689" grpId="0" animBg="1"/>
      <p:bldP spid="580689" grpId="1" animBg="1"/>
      <p:bldP spid="580690" grpId="0" animBg="1"/>
      <p:bldP spid="580690" grpId="1" animBg="1"/>
      <p:bldP spid="580691" grpId="0" animBg="1"/>
      <p:bldP spid="580691" grpId="1" animBg="1"/>
      <p:bldP spid="580700" grpId="0" animBg="1"/>
      <p:bldP spid="580700" grpId="1" animBg="1"/>
      <p:bldP spid="580751" grpId="0" animBg="1"/>
      <p:bldP spid="580751" grpId="1" animBg="1"/>
      <p:bldP spid="580757" grpId="0" animBg="1"/>
      <p:bldP spid="580757" grpId="1" animBg="1"/>
      <p:bldP spid="580759" grpId="0" animBg="1"/>
      <p:bldP spid="580759" grpId="1" animBg="1"/>
      <p:bldP spid="580760" grpId="0" animBg="1"/>
      <p:bldP spid="580760" grpId="1" animBg="1"/>
      <p:bldP spid="580761" grpId="0" animBg="1"/>
      <p:bldP spid="580761" grpId="1" animBg="1"/>
      <p:bldP spid="580762" grpId="0" animBg="1"/>
      <p:bldP spid="580762" grpId="1" animBg="1"/>
      <p:bldP spid="34" grpId="0" animBg="1"/>
      <p:bldP spid="35" grpId="0" animBg="1"/>
      <p:bldP spid="3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2"/>
          <p:cNvGraphicFramePr>
            <a:graphicFrameLocks noChangeAspect="1"/>
          </p:cNvGraphicFramePr>
          <p:nvPr>
            <p:ph sz="quarter" idx="1"/>
          </p:nvPr>
        </p:nvGraphicFramePr>
        <p:xfrm>
          <a:off x="2051050" y="836613"/>
          <a:ext cx="4610100" cy="411162"/>
        </p:xfrm>
        <a:graphic>
          <a:graphicData uri="http://schemas.openxmlformats.org/presentationml/2006/ole">
            <p:oleObj spid="_x0000_s544770" name="Equation" r:id="rId3" imgW="3136680" imgH="279360" progId="Equation.3">
              <p:embed/>
            </p:oleObj>
          </a:graphicData>
        </a:graphic>
      </p:graphicFrame>
      <p:graphicFrame>
        <p:nvGraphicFramePr>
          <p:cNvPr id="592899" name="Object 3"/>
          <p:cNvGraphicFramePr>
            <a:graphicFrameLocks noChangeAspect="1"/>
          </p:cNvGraphicFramePr>
          <p:nvPr>
            <p:ph sz="quarter" idx="2"/>
          </p:nvPr>
        </p:nvGraphicFramePr>
        <p:xfrm>
          <a:off x="515938" y="2830513"/>
          <a:ext cx="5448300" cy="660400"/>
        </p:xfrm>
        <a:graphic>
          <a:graphicData uri="http://schemas.openxmlformats.org/presentationml/2006/ole">
            <p:oleObj spid="_x0000_s544771" name="Equation" r:id="rId4" imgW="4190760" imgH="507960" progId="Equation.3">
              <p:embed/>
            </p:oleObj>
          </a:graphicData>
        </a:graphic>
      </p:graphicFrame>
      <p:graphicFrame>
        <p:nvGraphicFramePr>
          <p:cNvPr id="592900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468313" y="3644900"/>
          <a:ext cx="6408737" cy="644525"/>
        </p:xfrm>
        <a:graphic>
          <a:graphicData uri="http://schemas.openxmlformats.org/presentationml/2006/ole">
            <p:oleObj spid="_x0000_s544772" name="Equation" r:id="rId5" imgW="5054400" imgH="507960" progId="Equation.3">
              <p:embed/>
            </p:oleObj>
          </a:graphicData>
        </a:graphic>
      </p:graphicFrame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164388" y="115888"/>
            <a:ext cx="1835150" cy="2305050"/>
            <a:chOff x="3742" y="73"/>
            <a:chExt cx="1860" cy="2315"/>
          </a:xfrm>
        </p:grpSpPr>
        <p:pic>
          <p:nvPicPr>
            <p:cNvPr id="14409" name="Picture 6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014" y="210"/>
              <a:ext cx="1472" cy="2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410" name="Text Box 7"/>
            <p:cNvSpPr txBox="1">
              <a:spLocks noChangeArrowheads="1"/>
            </p:cNvSpPr>
            <p:nvPr/>
          </p:nvSpPr>
          <p:spPr bwMode="auto">
            <a:xfrm>
              <a:off x="3742" y="347"/>
              <a:ext cx="364" cy="20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45720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1400" b="1">
                  <a:solidFill>
                    <a:srgbClr val="00CC99"/>
                  </a:solidFill>
                  <a:latin typeface="Times New Roman" pitchFamily="18" charset="0"/>
                </a:rPr>
                <a:t>+ 10</a:t>
              </a:r>
            </a:p>
          </p:txBody>
        </p:sp>
        <p:sp>
          <p:nvSpPr>
            <p:cNvPr id="14411" name="Text Box 8"/>
            <p:cNvSpPr txBox="1">
              <a:spLocks noChangeArrowheads="1"/>
            </p:cNvSpPr>
            <p:nvPr/>
          </p:nvSpPr>
          <p:spPr bwMode="auto">
            <a:xfrm>
              <a:off x="3742" y="1210"/>
              <a:ext cx="364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45720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1400" b="1">
                  <a:solidFill>
                    <a:srgbClr val="FF3300"/>
                  </a:solidFill>
                  <a:latin typeface="Times New Roman" pitchFamily="18" charset="0"/>
                </a:rPr>
                <a:t>-100</a:t>
              </a:r>
            </a:p>
          </p:txBody>
        </p:sp>
        <p:sp>
          <p:nvSpPr>
            <p:cNvPr id="14412" name="Text Box 9"/>
            <p:cNvSpPr txBox="1">
              <a:spLocks noChangeArrowheads="1"/>
            </p:cNvSpPr>
            <p:nvPr/>
          </p:nvSpPr>
          <p:spPr bwMode="auto">
            <a:xfrm>
              <a:off x="4333" y="73"/>
              <a:ext cx="226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45720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1400" b="1">
                  <a:solidFill>
                    <a:srgbClr val="FF3300"/>
                  </a:solidFill>
                  <a:latin typeface="Times New Roman" pitchFamily="18" charset="0"/>
                </a:rPr>
                <a:t>-1</a:t>
              </a:r>
            </a:p>
          </p:txBody>
        </p:sp>
        <p:sp>
          <p:nvSpPr>
            <p:cNvPr id="14413" name="Text Box 10"/>
            <p:cNvSpPr txBox="1">
              <a:spLocks noChangeArrowheads="1"/>
            </p:cNvSpPr>
            <p:nvPr/>
          </p:nvSpPr>
          <p:spPr bwMode="auto">
            <a:xfrm>
              <a:off x="4920" y="73"/>
              <a:ext cx="230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45720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1400" b="1">
                  <a:solidFill>
                    <a:srgbClr val="FF3300"/>
                  </a:solidFill>
                  <a:latin typeface="Times New Roman" pitchFamily="18" charset="0"/>
                </a:rPr>
                <a:t>-1</a:t>
              </a:r>
            </a:p>
          </p:txBody>
        </p:sp>
        <p:sp>
          <p:nvSpPr>
            <p:cNvPr id="14414" name="Text Box 11"/>
            <p:cNvSpPr txBox="1">
              <a:spLocks noChangeArrowheads="1"/>
            </p:cNvSpPr>
            <p:nvPr/>
          </p:nvSpPr>
          <p:spPr bwMode="auto">
            <a:xfrm>
              <a:off x="5375" y="437"/>
              <a:ext cx="227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45720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1400" b="1">
                  <a:solidFill>
                    <a:srgbClr val="FF3300"/>
                  </a:solidFill>
                  <a:latin typeface="Times New Roman" pitchFamily="18" charset="0"/>
                </a:rPr>
                <a:t>-1</a:t>
              </a:r>
            </a:p>
          </p:txBody>
        </p:sp>
        <p:sp>
          <p:nvSpPr>
            <p:cNvPr id="14415" name="Text Box 12"/>
            <p:cNvSpPr txBox="1">
              <a:spLocks noChangeArrowheads="1"/>
            </p:cNvSpPr>
            <p:nvPr/>
          </p:nvSpPr>
          <p:spPr bwMode="auto">
            <a:xfrm>
              <a:off x="5375" y="1116"/>
              <a:ext cx="227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45720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1400" b="1">
                  <a:solidFill>
                    <a:srgbClr val="FF3300"/>
                  </a:solidFill>
                  <a:latin typeface="Times New Roman" pitchFamily="18" charset="0"/>
                </a:rPr>
                <a:t>-1</a:t>
              </a:r>
            </a:p>
          </p:txBody>
        </p:sp>
        <p:sp>
          <p:nvSpPr>
            <p:cNvPr id="14416" name="Text Box 13"/>
            <p:cNvSpPr txBox="1">
              <a:spLocks noChangeArrowheads="1"/>
            </p:cNvSpPr>
            <p:nvPr/>
          </p:nvSpPr>
          <p:spPr bwMode="auto">
            <a:xfrm>
              <a:off x="5375" y="1887"/>
              <a:ext cx="227" cy="20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45720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1400" b="1">
                  <a:solidFill>
                    <a:srgbClr val="FF3300"/>
                  </a:solidFill>
                  <a:latin typeface="Times New Roman" pitchFamily="18" charset="0"/>
                </a:rPr>
                <a:t>-1</a:t>
              </a:r>
            </a:p>
          </p:txBody>
        </p:sp>
        <p:sp>
          <p:nvSpPr>
            <p:cNvPr id="14417" name="Text Box 14"/>
            <p:cNvSpPr txBox="1">
              <a:spLocks noChangeArrowheads="1"/>
            </p:cNvSpPr>
            <p:nvPr/>
          </p:nvSpPr>
          <p:spPr bwMode="auto">
            <a:xfrm>
              <a:off x="3880" y="1934"/>
              <a:ext cx="226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45720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1400" b="1">
                  <a:solidFill>
                    <a:srgbClr val="FF3300"/>
                  </a:solidFill>
                  <a:latin typeface="Times New Roman" pitchFamily="18" charset="0"/>
                </a:rPr>
                <a:t>-1</a:t>
              </a:r>
            </a:p>
          </p:txBody>
        </p:sp>
      </p:grpSp>
      <p:pic>
        <p:nvPicPr>
          <p:cNvPr id="14345" name="Picture 1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2413" y="333375"/>
            <a:ext cx="6443662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2912" name="Freeform 16"/>
          <p:cNvSpPr>
            <a:spLocks/>
          </p:cNvSpPr>
          <p:nvPr/>
        </p:nvSpPr>
        <p:spPr bwMode="auto">
          <a:xfrm>
            <a:off x="396875" y="476250"/>
            <a:ext cx="1150938" cy="217488"/>
          </a:xfrm>
          <a:custGeom>
            <a:avLst/>
            <a:gdLst>
              <a:gd name="T0" fmla="*/ 0 w 725"/>
              <a:gd name="T1" fmla="*/ 0 h 137"/>
              <a:gd name="T2" fmla="*/ 0 w 725"/>
              <a:gd name="T3" fmla="*/ 217488 h 137"/>
              <a:gd name="T4" fmla="*/ 1150938 w 725"/>
              <a:gd name="T5" fmla="*/ 217488 h 137"/>
              <a:gd name="T6" fmla="*/ 1150938 w 725"/>
              <a:gd name="T7" fmla="*/ 73025 h 137"/>
              <a:gd name="T8" fmla="*/ 0 60000 65536"/>
              <a:gd name="T9" fmla="*/ 0 60000 65536"/>
              <a:gd name="T10" fmla="*/ 0 60000 65536"/>
              <a:gd name="T11" fmla="*/ 0 60000 65536"/>
              <a:gd name="T12" fmla="*/ 0 w 725"/>
              <a:gd name="T13" fmla="*/ 0 h 137"/>
              <a:gd name="T14" fmla="*/ 725 w 725"/>
              <a:gd name="T15" fmla="*/ 137 h 1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5" h="137">
                <a:moveTo>
                  <a:pt x="0" y="0"/>
                </a:moveTo>
                <a:lnTo>
                  <a:pt x="0" y="137"/>
                </a:lnTo>
                <a:lnTo>
                  <a:pt x="725" y="137"/>
                </a:lnTo>
                <a:lnTo>
                  <a:pt x="725" y="46"/>
                </a:lnTo>
              </a:path>
            </a:pathLst>
          </a:custGeom>
          <a:noFill/>
          <a:ln w="222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92913" name="Freeform 17"/>
          <p:cNvSpPr>
            <a:spLocks/>
          </p:cNvSpPr>
          <p:nvPr/>
        </p:nvSpPr>
        <p:spPr bwMode="auto">
          <a:xfrm>
            <a:off x="1403350" y="476250"/>
            <a:ext cx="1801813" cy="217488"/>
          </a:xfrm>
          <a:custGeom>
            <a:avLst/>
            <a:gdLst>
              <a:gd name="T0" fmla="*/ 0 w 725"/>
              <a:gd name="T1" fmla="*/ 0 h 137"/>
              <a:gd name="T2" fmla="*/ 0 w 725"/>
              <a:gd name="T3" fmla="*/ 217488 h 137"/>
              <a:gd name="T4" fmla="*/ 1801813 w 725"/>
              <a:gd name="T5" fmla="*/ 217488 h 137"/>
              <a:gd name="T6" fmla="*/ 1801813 w 725"/>
              <a:gd name="T7" fmla="*/ 73025 h 137"/>
              <a:gd name="T8" fmla="*/ 0 60000 65536"/>
              <a:gd name="T9" fmla="*/ 0 60000 65536"/>
              <a:gd name="T10" fmla="*/ 0 60000 65536"/>
              <a:gd name="T11" fmla="*/ 0 60000 65536"/>
              <a:gd name="T12" fmla="*/ 0 w 725"/>
              <a:gd name="T13" fmla="*/ 0 h 137"/>
              <a:gd name="T14" fmla="*/ 725 w 725"/>
              <a:gd name="T15" fmla="*/ 137 h 1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5" h="137">
                <a:moveTo>
                  <a:pt x="0" y="0"/>
                </a:moveTo>
                <a:lnTo>
                  <a:pt x="0" y="137"/>
                </a:lnTo>
                <a:lnTo>
                  <a:pt x="725" y="137"/>
                </a:lnTo>
                <a:lnTo>
                  <a:pt x="725" y="46"/>
                </a:lnTo>
              </a:path>
            </a:pathLst>
          </a:custGeom>
          <a:noFill/>
          <a:ln w="222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92914" name="Freeform 18"/>
          <p:cNvSpPr>
            <a:spLocks/>
          </p:cNvSpPr>
          <p:nvPr/>
        </p:nvSpPr>
        <p:spPr bwMode="auto">
          <a:xfrm>
            <a:off x="2987675" y="476250"/>
            <a:ext cx="1800225" cy="217488"/>
          </a:xfrm>
          <a:custGeom>
            <a:avLst/>
            <a:gdLst>
              <a:gd name="T0" fmla="*/ 0 w 725"/>
              <a:gd name="T1" fmla="*/ 0 h 137"/>
              <a:gd name="T2" fmla="*/ 0 w 725"/>
              <a:gd name="T3" fmla="*/ 217488 h 137"/>
              <a:gd name="T4" fmla="*/ 1800225 w 725"/>
              <a:gd name="T5" fmla="*/ 217488 h 137"/>
              <a:gd name="T6" fmla="*/ 1800225 w 725"/>
              <a:gd name="T7" fmla="*/ 73025 h 137"/>
              <a:gd name="T8" fmla="*/ 0 60000 65536"/>
              <a:gd name="T9" fmla="*/ 0 60000 65536"/>
              <a:gd name="T10" fmla="*/ 0 60000 65536"/>
              <a:gd name="T11" fmla="*/ 0 60000 65536"/>
              <a:gd name="T12" fmla="*/ 0 w 725"/>
              <a:gd name="T13" fmla="*/ 0 h 137"/>
              <a:gd name="T14" fmla="*/ 725 w 725"/>
              <a:gd name="T15" fmla="*/ 137 h 1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5" h="137">
                <a:moveTo>
                  <a:pt x="0" y="0"/>
                </a:moveTo>
                <a:lnTo>
                  <a:pt x="0" y="137"/>
                </a:lnTo>
                <a:lnTo>
                  <a:pt x="725" y="137"/>
                </a:lnTo>
                <a:lnTo>
                  <a:pt x="725" y="46"/>
                </a:lnTo>
              </a:path>
            </a:pathLst>
          </a:custGeom>
          <a:noFill/>
          <a:ln w="222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graphicFrame>
        <p:nvGraphicFramePr>
          <p:cNvPr id="592915" name="Object 19"/>
          <p:cNvGraphicFramePr>
            <a:graphicFrameLocks noChangeAspect="1"/>
          </p:cNvGraphicFramePr>
          <p:nvPr>
            <p:ph sz="quarter" idx="4"/>
          </p:nvPr>
        </p:nvGraphicFramePr>
        <p:xfrm>
          <a:off x="395288" y="4414838"/>
          <a:ext cx="6481762" cy="646112"/>
        </p:xfrm>
        <a:graphic>
          <a:graphicData uri="http://schemas.openxmlformats.org/presentationml/2006/ole">
            <p:oleObj spid="_x0000_s544773" name="Equation" r:id="rId8" imgW="5092560" imgH="507960" progId="Equation.3">
              <p:embed/>
            </p:oleObj>
          </a:graphicData>
        </a:graphic>
      </p:graphicFrame>
      <p:graphicFrame>
        <p:nvGraphicFramePr>
          <p:cNvPr id="592916" name="Object 20"/>
          <p:cNvGraphicFramePr>
            <a:graphicFrameLocks noChangeAspect="1"/>
          </p:cNvGraphicFramePr>
          <p:nvPr/>
        </p:nvGraphicFramePr>
        <p:xfrm>
          <a:off x="323850" y="5229225"/>
          <a:ext cx="5326063" cy="665163"/>
        </p:xfrm>
        <a:graphic>
          <a:graphicData uri="http://schemas.openxmlformats.org/presentationml/2006/ole">
            <p:oleObj spid="_x0000_s544774" name="Equation" r:id="rId9" imgW="4063680" imgH="507960" progId="Equation.3">
              <p:embed/>
            </p:oleObj>
          </a:graphicData>
        </a:graphic>
      </p:graphicFrame>
      <p:graphicFrame>
        <p:nvGraphicFramePr>
          <p:cNvPr id="592917" name="Object 21"/>
          <p:cNvGraphicFramePr>
            <a:graphicFrameLocks noChangeAspect="1"/>
          </p:cNvGraphicFramePr>
          <p:nvPr/>
        </p:nvGraphicFramePr>
        <p:xfrm>
          <a:off x="395288" y="6021388"/>
          <a:ext cx="5326062" cy="665162"/>
        </p:xfrm>
        <a:graphic>
          <a:graphicData uri="http://schemas.openxmlformats.org/presentationml/2006/ole">
            <p:oleObj spid="_x0000_s544775" name="Equation" r:id="rId10" imgW="4063680" imgH="507960" progId="Equation.3">
              <p:embed/>
            </p:oleObj>
          </a:graphicData>
        </a:graphic>
      </p:graphicFrame>
      <p:sp>
        <p:nvSpPr>
          <p:cNvPr id="592918" name="Freeform 22"/>
          <p:cNvSpPr>
            <a:spLocks/>
          </p:cNvSpPr>
          <p:nvPr/>
        </p:nvSpPr>
        <p:spPr bwMode="auto">
          <a:xfrm>
            <a:off x="4572000" y="476250"/>
            <a:ext cx="1081088" cy="217488"/>
          </a:xfrm>
          <a:custGeom>
            <a:avLst/>
            <a:gdLst>
              <a:gd name="T0" fmla="*/ 0 w 725"/>
              <a:gd name="T1" fmla="*/ 0 h 137"/>
              <a:gd name="T2" fmla="*/ 0 w 725"/>
              <a:gd name="T3" fmla="*/ 217488 h 137"/>
              <a:gd name="T4" fmla="*/ 1081088 w 725"/>
              <a:gd name="T5" fmla="*/ 217488 h 137"/>
              <a:gd name="T6" fmla="*/ 1081088 w 725"/>
              <a:gd name="T7" fmla="*/ 73025 h 137"/>
              <a:gd name="T8" fmla="*/ 0 60000 65536"/>
              <a:gd name="T9" fmla="*/ 0 60000 65536"/>
              <a:gd name="T10" fmla="*/ 0 60000 65536"/>
              <a:gd name="T11" fmla="*/ 0 60000 65536"/>
              <a:gd name="T12" fmla="*/ 0 w 725"/>
              <a:gd name="T13" fmla="*/ 0 h 137"/>
              <a:gd name="T14" fmla="*/ 725 w 725"/>
              <a:gd name="T15" fmla="*/ 137 h 1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5" h="137">
                <a:moveTo>
                  <a:pt x="0" y="0"/>
                </a:moveTo>
                <a:lnTo>
                  <a:pt x="0" y="137"/>
                </a:lnTo>
                <a:lnTo>
                  <a:pt x="725" y="137"/>
                </a:lnTo>
                <a:lnTo>
                  <a:pt x="725" y="46"/>
                </a:lnTo>
              </a:path>
            </a:pathLst>
          </a:custGeom>
          <a:noFill/>
          <a:ln w="222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graphicFrame>
        <p:nvGraphicFramePr>
          <p:cNvPr id="592919" name="Group 23"/>
          <p:cNvGraphicFramePr>
            <a:graphicFrameLocks noGrp="1"/>
          </p:cNvGraphicFramePr>
          <p:nvPr/>
        </p:nvGraphicFramePr>
        <p:xfrm>
          <a:off x="1692275" y="1268413"/>
          <a:ext cx="4151313" cy="1296989"/>
        </p:xfrm>
        <a:graphic>
          <a:graphicData uri="http://schemas.openxmlformats.org/drawingml/2006/table">
            <a:tbl>
              <a:tblPr/>
              <a:tblGrid>
                <a:gridCol w="1273175"/>
                <a:gridCol w="466725"/>
                <a:gridCol w="469900"/>
                <a:gridCol w="468313"/>
                <a:gridCol w="536575"/>
                <a:gridCol w="400050"/>
                <a:gridCol w="536575"/>
              </a:tblGrid>
              <a:tr h="25876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Q[s,a]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16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16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16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2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16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3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16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4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16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5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upCareful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-1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-1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Left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10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Right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Up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92969" name="Freeform 73"/>
          <p:cNvSpPr>
            <a:spLocks/>
          </p:cNvSpPr>
          <p:nvPr/>
        </p:nvSpPr>
        <p:spPr bwMode="auto">
          <a:xfrm>
            <a:off x="5651500" y="476250"/>
            <a:ext cx="1081088" cy="217488"/>
          </a:xfrm>
          <a:custGeom>
            <a:avLst/>
            <a:gdLst>
              <a:gd name="T0" fmla="*/ 0 w 725"/>
              <a:gd name="T1" fmla="*/ 0 h 137"/>
              <a:gd name="T2" fmla="*/ 0 w 725"/>
              <a:gd name="T3" fmla="*/ 217488 h 137"/>
              <a:gd name="T4" fmla="*/ 1081088 w 725"/>
              <a:gd name="T5" fmla="*/ 217488 h 137"/>
              <a:gd name="T6" fmla="*/ 1081088 w 725"/>
              <a:gd name="T7" fmla="*/ 73025 h 137"/>
              <a:gd name="T8" fmla="*/ 0 60000 65536"/>
              <a:gd name="T9" fmla="*/ 0 60000 65536"/>
              <a:gd name="T10" fmla="*/ 0 60000 65536"/>
              <a:gd name="T11" fmla="*/ 0 60000 65536"/>
              <a:gd name="T12" fmla="*/ 0 w 725"/>
              <a:gd name="T13" fmla="*/ 0 h 137"/>
              <a:gd name="T14" fmla="*/ 725 w 725"/>
              <a:gd name="T15" fmla="*/ 137 h 1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5" h="137">
                <a:moveTo>
                  <a:pt x="0" y="0"/>
                </a:moveTo>
                <a:lnTo>
                  <a:pt x="0" y="137"/>
                </a:lnTo>
                <a:lnTo>
                  <a:pt x="725" y="137"/>
                </a:lnTo>
                <a:lnTo>
                  <a:pt x="725" y="46"/>
                </a:lnTo>
              </a:path>
            </a:pathLst>
          </a:custGeom>
          <a:noFill/>
          <a:ln w="222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4401" name="Text Box 74"/>
          <p:cNvSpPr txBox="1">
            <a:spLocks noChangeArrowheads="1"/>
          </p:cNvSpPr>
          <p:nvPr/>
        </p:nvSpPr>
        <p:spPr bwMode="auto">
          <a:xfrm>
            <a:off x="447675" y="1489075"/>
            <a:ext cx="7397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800">
                <a:solidFill>
                  <a:srgbClr val="FFFFFF"/>
                </a:solidFill>
                <a:latin typeface="Times New Roman" pitchFamily="18" charset="0"/>
              </a:rPr>
              <a:t>k=1</a:t>
            </a:r>
          </a:p>
        </p:txBody>
      </p:sp>
      <p:sp>
        <p:nvSpPr>
          <p:cNvPr id="14402" name="Text Box 75"/>
          <p:cNvSpPr txBox="1">
            <a:spLocks noChangeArrowheads="1"/>
          </p:cNvSpPr>
          <p:nvPr/>
        </p:nvSpPr>
        <p:spPr bwMode="auto">
          <a:xfrm>
            <a:off x="395288" y="1628775"/>
            <a:ext cx="7635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800" b="1">
                <a:solidFill>
                  <a:srgbClr val="CC3399"/>
                </a:solidFill>
                <a:latin typeface="Times New Roman" pitchFamily="18" charset="0"/>
              </a:rPr>
              <a:t>k=2</a:t>
            </a:r>
          </a:p>
        </p:txBody>
      </p:sp>
      <p:sp>
        <p:nvSpPr>
          <p:cNvPr id="592972" name="AutoShape 76"/>
          <p:cNvSpPr>
            <a:spLocks/>
          </p:cNvSpPr>
          <p:nvPr/>
        </p:nvSpPr>
        <p:spPr bwMode="auto">
          <a:xfrm>
            <a:off x="6372225" y="4797425"/>
            <a:ext cx="2592388" cy="914400"/>
          </a:xfrm>
          <a:prstGeom prst="borderCallout1">
            <a:avLst>
              <a:gd name="adj1" fmla="val 108333"/>
              <a:gd name="adj2" fmla="val 95593"/>
              <a:gd name="adj3" fmla="val 108333"/>
              <a:gd name="adj4" fmla="val -96875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1 step backup from previous positive reward in s4</a:t>
            </a:r>
          </a:p>
        </p:txBody>
      </p:sp>
      <p:sp>
        <p:nvSpPr>
          <p:cNvPr id="592973" name="AutoShape 77"/>
          <p:cNvSpPr>
            <a:spLocks noChangeArrowheads="1"/>
          </p:cNvSpPr>
          <p:nvPr/>
        </p:nvSpPr>
        <p:spPr bwMode="auto">
          <a:xfrm>
            <a:off x="8027988" y="1844675"/>
            <a:ext cx="288925" cy="1444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92974" name="AutoShape 78"/>
          <p:cNvSpPr>
            <a:spLocks noChangeArrowheads="1"/>
          </p:cNvSpPr>
          <p:nvPr/>
        </p:nvSpPr>
        <p:spPr bwMode="auto">
          <a:xfrm>
            <a:off x="8459788" y="1484313"/>
            <a:ext cx="144462" cy="288925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92975" name="AutoShape 79"/>
          <p:cNvSpPr>
            <a:spLocks noChangeArrowheads="1"/>
          </p:cNvSpPr>
          <p:nvPr/>
        </p:nvSpPr>
        <p:spPr bwMode="auto">
          <a:xfrm>
            <a:off x="8443913" y="804863"/>
            <a:ext cx="160337" cy="288925"/>
          </a:xfrm>
          <a:prstGeom prst="upArrow">
            <a:avLst>
              <a:gd name="adj1" fmla="val 50000"/>
              <a:gd name="adj2" fmla="val 45050"/>
            </a:avLst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92976" name="AutoShape 80"/>
          <p:cNvSpPr>
            <a:spLocks noChangeArrowheads="1"/>
          </p:cNvSpPr>
          <p:nvPr/>
        </p:nvSpPr>
        <p:spPr bwMode="auto">
          <a:xfrm flipH="1" flipV="1">
            <a:off x="7956550" y="404813"/>
            <a:ext cx="360363" cy="144462"/>
          </a:xfrm>
          <a:prstGeom prst="rightArrow">
            <a:avLst>
              <a:gd name="adj1" fmla="val 50000"/>
              <a:gd name="adj2" fmla="val 62363"/>
            </a:avLst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92977" name="AutoShape 81"/>
          <p:cNvSpPr>
            <a:spLocks noChangeArrowheads="1"/>
          </p:cNvSpPr>
          <p:nvPr/>
        </p:nvSpPr>
        <p:spPr bwMode="auto">
          <a:xfrm flipH="1" flipV="1">
            <a:off x="7451725" y="333375"/>
            <a:ext cx="360363" cy="142875"/>
          </a:xfrm>
          <a:prstGeom prst="rightArrow">
            <a:avLst>
              <a:gd name="adj1" fmla="val 50000"/>
              <a:gd name="adj2" fmla="val 63056"/>
            </a:avLst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1428728" y="5572140"/>
            <a:ext cx="2286016" cy="285752"/>
          </a:xfrm>
          <a:prstGeom prst="rect">
            <a:avLst/>
          </a:prstGeom>
          <a:solidFill>
            <a:srgbClr val="FFFF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CA" sz="2800" smtClean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C3518C7C-BAD6-443C-8701-2A9BF07E5EC9}" type="slidenum">
              <a:rPr lang="en-GB" smtClean="0"/>
              <a:pPr>
                <a:defRPr/>
              </a:pPr>
              <a:t>32</a:t>
            </a:fld>
            <a:endParaRPr lang="en-GB"/>
          </a:p>
        </p:txBody>
      </p:sp>
      <p:sp>
        <p:nvSpPr>
          <p:cNvPr id="35" name="Footer Placeholder 34"/>
          <p:cNvSpPr>
            <a:spLocks noGrp="1"/>
          </p:cNvSpPr>
          <p:nvPr>
            <p:ph type="ftr" idx="11"/>
          </p:nvPr>
        </p:nvSpPr>
        <p:spPr>
          <a:xfrm>
            <a:off x="4953000" y="6403975"/>
            <a:ext cx="2892425" cy="454025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CPSC 502, Lecture 17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8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2912" grpId="0" animBg="1"/>
      <p:bldP spid="592912" grpId="1" animBg="1"/>
      <p:bldP spid="592913" grpId="0" animBg="1"/>
      <p:bldP spid="592913" grpId="1" animBg="1"/>
      <p:bldP spid="592914" grpId="0" animBg="1"/>
      <p:bldP spid="592914" grpId="1" animBg="1"/>
      <p:bldP spid="592918" grpId="0" animBg="1"/>
      <p:bldP spid="592918" grpId="1" animBg="1"/>
      <p:bldP spid="592969" grpId="0" animBg="1"/>
      <p:bldP spid="592969" grpId="1" animBg="1"/>
      <p:bldP spid="592972" grpId="0" animBg="1"/>
      <p:bldP spid="592973" grpId="0" animBg="1"/>
      <p:bldP spid="592973" grpId="1" animBg="1"/>
      <p:bldP spid="592974" grpId="0" animBg="1"/>
      <p:bldP spid="592974" grpId="1" animBg="1"/>
      <p:bldP spid="592975" grpId="0" animBg="1"/>
      <p:bldP spid="592975" grpId="1" animBg="1"/>
      <p:bldP spid="592976" grpId="0" animBg="1"/>
      <p:bldP spid="592976" grpId="1" animBg="1"/>
      <p:bldP spid="592977" grpId="0" animBg="1"/>
      <p:bldP spid="592977" grpId="1" animBg="1"/>
      <p:bldP spid="3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ct 2"/>
          <p:cNvGraphicFramePr>
            <a:graphicFrameLocks noChangeAspect="1"/>
          </p:cNvGraphicFramePr>
          <p:nvPr>
            <p:ph sz="quarter" idx="1"/>
          </p:nvPr>
        </p:nvGraphicFramePr>
        <p:xfrm>
          <a:off x="2051050" y="836613"/>
          <a:ext cx="4610100" cy="411162"/>
        </p:xfrm>
        <a:graphic>
          <a:graphicData uri="http://schemas.openxmlformats.org/presentationml/2006/ole">
            <p:oleObj spid="_x0000_s547842" name="Equation" r:id="rId3" imgW="3136680" imgH="279360" progId="Equation.3">
              <p:embed/>
            </p:oleObj>
          </a:graphicData>
        </a:graphic>
      </p:graphicFrame>
      <p:graphicFrame>
        <p:nvGraphicFramePr>
          <p:cNvPr id="591875" name="Object 3"/>
          <p:cNvGraphicFramePr>
            <a:graphicFrameLocks noChangeAspect="1"/>
          </p:cNvGraphicFramePr>
          <p:nvPr>
            <p:ph sz="quarter" idx="2"/>
          </p:nvPr>
        </p:nvGraphicFramePr>
        <p:xfrm>
          <a:off x="515938" y="2830513"/>
          <a:ext cx="5448300" cy="660400"/>
        </p:xfrm>
        <a:graphic>
          <a:graphicData uri="http://schemas.openxmlformats.org/presentationml/2006/ole">
            <p:oleObj spid="_x0000_s547843" name="Equation" r:id="rId4" imgW="4190760" imgH="507960" progId="Equation.3">
              <p:embed/>
            </p:oleObj>
          </a:graphicData>
        </a:graphic>
      </p:graphicFrame>
      <p:graphicFrame>
        <p:nvGraphicFramePr>
          <p:cNvPr id="591876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468313" y="3644900"/>
          <a:ext cx="6408737" cy="644525"/>
        </p:xfrm>
        <a:graphic>
          <a:graphicData uri="http://schemas.openxmlformats.org/presentationml/2006/ole">
            <p:oleObj spid="_x0000_s547844" name="Equation" r:id="rId5" imgW="5054400" imgH="507960" progId="Equation.3">
              <p:embed/>
            </p:oleObj>
          </a:graphicData>
        </a:graphic>
      </p:graphicFrame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164388" y="115888"/>
            <a:ext cx="1835150" cy="2305050"/>
            <a:chOff x="3742" y="73"/>
            <a:chExt cx="1860" cy="2315"/>
          </a:xfrm>
        </p:grpSpPr>
        <p:pic>
          <p:nvPicPr>
            <p:cNvPr id="17481" name="Picture 6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014" y="210"/>
              <a:ext cx="1472" cy="2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482" name="Text Box 7"/>
            <p:cNvSpPr txBox="1">
              <a:spLocks noChangeArrowheads="1"/>
            </p:cNvSpPr>
            <p:nvPr/>
          </p:nvSpPr>
          <p:spPr bwMode="auto">
            <a:xfrm>
              <a:off x="3742" y="347"/>
              <a:ext cx="364" cy="20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45720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1400" b="1">
                  <a:solidFill>
                    <a:srgbClr val="00CC99"/>
                  </a:solidFill>
                  <a:latin typeface="Times New Roman" pitchFamily="18" charset="0"/>
                </a:rPr>
                <a:t>+ 10</a:t>
              </a:r>
            </a:p>
          </p:txBody>
        </p:sp>
        <p:sp>
          <p:nvSpPr>
            <p:cNvPr id="17483" name="Text Box 8"/>
            <p:cNvSpPr txBox="1">
              <a:spLocks noChangeArrowheads="1"/>
            </p:cNvSpPr>
            <p:nvPr/>
          </p:nvSpPr>
          <p:spPr bwMode="auto">
            <a:xfrm>
              <a:off x="3742" y="1210"/>
              <a:ext cx="364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45720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1400" b="1">
                  <a:solidFill>
                    <a:srgbClr val="FF3300"/>
                  </a:solidFill>
                  <a:latin typeface="Times New Roman" pitchFamily="18" charset="0"/>
                </a:rPr>
                <a:t>-100</a:t>
              </a:r>
            </a:p>
          </p:txBody>
        </p:sp>
        <p:sp>
          <p:nvSpPr>
            <p:cNvPr id="17484" name="Text Box 9"/>
            <p:cNvSpPr txBox="1">
              <a:spLocks noChangeArrowheads="1"/>
            </p:cNvSpPr>
            <p:nvPr/>
          </p:nvSpPr>
          <p:spPr bwMode="auto">
            <a:xfrm>
              <a:off x="4333" y="73"/>
              <a:ext cx="226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45720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1400" b="1">
                  <a:solidFill>
                    <a:srgbClr val="FF3300"/>
                  </a:solidFill>
                  <a:latin typeface="Times New Roman" pitchFamily="18" charset="0"/>
                </a:rPr>
                <a:t>-1</a:t>
              </a:r>
            </a:p>
          </p:txBody>
        </p:sp>
        <p:sp>
          <p:nvSpPr>
            <p:cNvPr id="17485" name="Text Box 10"/>
            <p:cNvSpPr txBox="1">
              <a:spLocks noChangeArrowheads="1"/>
            </p:cNvSpPr>
            <p:nvPr/>
          </p:nvSpPr>
          <p:spPr bwMode="auto">
            <a:xfrm>
              <a:off x="4920" y="73"/>
              <a:ext cx="230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45720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1400" b="1">
                  <a:solidFill>
                    <a:srgbClr val="FF3300"/>
                  </a:solidFill>
                  <a:latin typeface="Times New Roman" pitchFamily="18" charset="0"/>
                </a:rPr>
                <a:t>-1</a:t>
              </a:r>
            </a:p>
          </p:txBody>
        </p:sp>
        <p:sp>
          <p:nvSpPr>
            <p:cNvPr id="17486" name="Text Box 11"/>
            <p:cNvSpPr txBox="1">
              <a:spLocks noChangeArrowheads="1"/>
            </p:cNvSpPr>
            <p:nvPr/>
          </p:nvSpPr>
          <p:spPr bwMode="auto">
            <a:xfrm>
              <a:off x="5375" y="437"/>
              <a:ext cx="227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45720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1400" b="1">
                  <a:solidFill>
                    <a:srgbClr val="FF3300"/>
                  </a:solidFill>
                  <a:latin typeface="Times New Roman" pitchFamily="18" charset="0"/>
                </a:rPr>
                <a:t>-1</a:t>
              </a:r>
            </a:p>
          </p:txBody>
        </p:sp>
        <p:sp>
          <p:nvSpPr>
            <p:cNvPr id="17487" name="Text Box 12"/>
            <p:cNvSpPr txBox="1">
              <a:spLocks noChangeArrowheads="1"/>
            </p:cNvSpPr>
            <p:nvPr/>
          </p:nvSpPr>
          <p:spPr bwMode="auto">
            <a:xfrm>
              <a:off x="5375" y="1116"/>
              <a:ext cx="227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45720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1400" b="1">
                  <a:solidFill>
                    <a:srgbClr val="FF3300"/>
                  </a:solidFill>
                  <a:latin typeface="Times New Roman" pitchFamily="18" charset="0"/>
                </a:rPr>
                <a:t>-1</a:t>
              </a:r>
            </a:p>
          </p:txBody>
        </p:sp>
        <p:sp>
          <p:nvSpPr>
            <p:cNvPr id="17488" name="Text Box 13"/>
            <p:cNvSpPr txBox="1">
              <a:spLocks noChangeArrowheads="1"/>
            </p:cNvSpPr>
            <p:nvPr/>
          </p:nvSpPr>
          <p:spPr bwMode="auto">
            <a:xfrm>
              <a:off x="5375" y="1887"/>
              <a:ext cx="227" cy="20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45720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1400" b="1">
                  <a:solidFill>
                    <a:srgbClr val="FF3300"/>
                  </a:solidFill>
                  <a:latin typeface="Times New Roman" pitchFamily="18" charset="0"/>
                </a:rPr>
                <a:t>-1</a:t>
              </a:r>
            </a:p>
          </p:txBody>
        </p:sp>
        <p:sp>
          <p:nvSpPr>
            <p:cNvPr id="17489" name="Text Box 14"/>
            <p:cNvSpPr txBox="1">
              <a:spLocks noChangeArrowheads="1"/>
            </p:cNvSpPr>
            <p:nvPr/>
          </p:nvSpPr>
          <p:spPr bwMode="auto">
            <a:xfrm>
              <a:off x="3880" y="1934"/>
              <a:ext cx="226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45720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1400" b="1">
                  <a:solidFill>
                    <a:srgbClr val="FF3300"/>
                  </a:solidFill>
                  <a:latin typeface="Times New Roman" pitchFamily="18" charset="0"/>
                </a:rPr>
                <a:t>-1</a:t>
              </a:r>
            </a:p>
          </p:txBody>
        </p:sp>
      </p:grpSp>
      <p:pic>
        <p:nvPicPr>
          <p:cNvPr id="17417" name="Picture 1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2413" y="333375"/>
            <a:ext cx="6443662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1888" name="Freeform 16"/>
          <p:cNvSpPr>
            <a:spLocks/>
          </p:cNvSpPr>
          <p:nvPr/>
        </p:nvSpPr>
        <p:spPr bwMode="auto">
          <a:xfrm>
            <a:off x="396875" y="476250"/>
            <a:ext cx="1150938" cy="217488"/>
          </a:xfrm>
          <a:custGeom>
            <a:avLst/>
            <a:gdLst>
              <a:gd name="T0" fmla="*/ 0 w 725"/>
              <a:gd name="T1" fmla="*/ 0 h 137"/>
              <a:gd name="T2" fmla="*/ 0 w 725"/>
              <a:gd name="T3" fmla="*/ 217488 h 137"/>
              <a:gd name="T4" fmla="*/ 1150938 w 725"/>
              <a:gd name="T5" fmla="*/ 217488 h 137"/>
              <a:gd name="T6" fmla="*/ 1150938 w 725"/>
              <a:gd name="T7" fmla="*/ 73025 h 137"/>
              <a:gd name="T8" fmla="*/ 0 60000 65536"/>
              <a:gd name="T9" fmla="*/ 0 60000 65536"/>
              <a:gd name="T10" fmla="*/ 0 60000 65536"/>
              <a:gd name="T11" fmla="*/ 0 60000 65536"/>
              <a:gd name="T12" fmla="*/ 0 w 725"/>
              <a:gd name="T13" fmla="*/ 0 h 137"/>
              <a:gd name="T14" fmla="*/ 725 w 725"/>
              <a:gd name="T15" fmla="*/ 137 h 1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5" h="137">
                <a:moveTo>
                  <a:pt x="0" y="0"/>
                </a:moveTo>
                <a:lnTo>
                  <a:pt x="0" y="137"/>
                </a:lnTo>
                <a:lnTo>
                  <a:pt x="725" y="137"/>
                </a:lnTo>
                <a:lnTo>
                  <a:pt x="725" y="46"/>
                </a:lnTo>
              </a:path>
            </a:pathLst>
          </a:custGeom>
          <a:noFill/>
          <a:ln w="222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91889" name="Freeform 17"/>
          <p:cNvSpPr>
            <a:spLocks/>
          </p:cNvSpPr>
          <p:nvPr/>
        </p:nvSpPr>
        <p:spPr bwMode="auto">
          <a:xfrm>
            <a:off x="1403350" y="476250"/>
            <a:ext cx="1801813" cy="217488"/>
          </a:xfrm>
          <a:custGeom>
            <a:avLst/>
            <a:gdLst>
              <a:gd name="T0" fmla="*/ 0 w 725"/>
              <a:gd name="T1" fmla="*/ 0 h 137"/>
              <a:gd name="T2" fmla="*/ 0 w 725"/>
              <a:gd name="T3" fmla="*/ 217488 h 137"/>
              <a:gd name="T4" fmla="*/ 1801813 w 725"/>
              <a:gd name="T5" fmla="*/ 217488 h 137"/>
              <a:gd name="T6" fmla="*/ 1801813 w 725"/>
              <a:gd name="T7" fmla="*/ 73025 h 137"/>
              <a:gd name="T8" fmla="*/ 0 60000 65536"/>
              <a:gd name="T9" fmla="*/ 0 60000 65536"/>
              <a:gd name="T10" fmla="*/ 0 60000 65536"/>
              <a:gd name="T11" fmla="*/ 0 60000 65536"/>
              <a:gd name="T12" fmla="*/ 0 w 725"/>
              <a:gd name="T13" fmla="*/ 0 h 137"/>
              <a:gd name="T14" fmla="*/ 725 w 725"/>
              <a:gd name="T15" fmla="*/ 137 h 1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5" h="137">
                <a:moveTo>
                  <a:pt x="0" y="0"/>
                </a:moveTo>
                <a:lnTo>
                  <a:pt x="0" y="137"/>
                </a:lnTo>
                <a:lnTo>
                  <a:pt x="725" y="137"/>
                </a:lnTo>
                <a:lnTo>
                  <a:pt x="725" y="46"/>
                </a:lnTo>
              </a:path>
            </a:pathLst>
          </a:custGeom>
          <a:noFill/>
          <a:ln w="222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91890" name="Freeform 18"/>
          <p:cNvSpPr>
            <a:spLocks/>
          </p:cNvSpPr>
          <p:nvPr/>
        </p:nvSpPr>
        <p:spPr bwMode="auto">
          <a:xfrm>
            <a:off x="2987675" y="476250"/>
            <a:ext cx="1800225" cy="217488"/>
          </a:xfrm>
          <a:custGeom>
            <a:avLst/>
            <a:gdLst>
              <a:gd name="T0" fmla="*/ 0 w 725"/>
              <a:gd name="T1" fmla="*/ 0 h 137"/>
              <a:gd name="T2" fmla="*/ 0 w 725"/>
              <a:gd name="T3" fmla="*/ 217488 h 137"/>
              <a:gd name="T4" fmla="*/ 1800225 w 725"/>
              <a:gd name="T5" fmla="*/ 217488 h 137"/>
              <a:gd name="T6" fmla="*/ 1800225 w 725"/>
              <a:gd name="T7" fmla="*/ 73025 h 137"/>
              <a:gd name="T8" fmla="*/ 0 60000 65536"/>
              <a:gd name="T9" fmla="*/ 0 60000 65536"/>
              <a:gd name="T10" fmla="*/ 0 60000 65536"/>
              <a:gd name="T11" fmla="*/ 0 60000 65536"/>
              <a:gd name="T12" fmla="*/ 0 w 725"/>
              <a:gd name="T13" fmla="*/ 0 h 137"/>
              <a:gd name="T14" fmla="*/ 725 w 725"/>
              <a:gd name="T15" fmla="*/ 137 h 1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5" h="137">
                <a:moveTo>
                  <a:pt x="0" y="0"/>
                </a:moveTo>
                <a:lnTo>
                  <a:pt x="0" y="137"/>
                </a:lnTo>
                <a:lnTo>
                  <a:pt x="725" y="137"/>
                </a:lnTo>
                <a:lnTo>
                  <a:pt x="725" y="46"/>
                </a:lnTo>
              </a:path>
            </a:pathLst>
          </a:custGeom>
          <a:noFill/>
          <a:ln w="222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graphicFrame>
        <p:nvGraphicFramePr>
          <p:cNvPr id="591891" name="Object 19"/>
          <p:cNvGraphicFramePr>
            <a:graphicFrameLocks noChangeAspect="1"/>
          </p:cNvGraphicFramePr>
          <p:nvPr>
            <p:ph sz="quarter" idx="4"/>
          </p:nvPr>
        </p:nvGraphicFramePr>
        <p:xfrm>
          <a:off x="395288" y="4414838"/>
          <a:ext cx="6481762" cy="646112"/>
        </p:xfrm>
        <a:graphic>
          <a:graphicData uri="http://schemas.openxmlformats.org/presentationml/2006/ole">
            <p:oleObj spid="_x0000_s547845" name="Equation" r:id="rId8" imgW="5092560" imgH="507960" progId="Equation.3">
              <p:embed/>
            </p:oleObj>
          </a:graphicData>
        </a:graphic>
      </p:graphicFrame>
      <p:graphicFrame>
        <p:nvGraphicFramePr>
          <p:cNvPr id="591892" name="Object 20"/>
          <p:cNvGraphicFramePr>
            <a:graphicFrameLocks noChangeAspect="1"/>
          </p:cNvGraphicFramePr>
          <p:nvPr/>
        </p:nvGraphicFramePr>
        <p:xfrm>
          <a:off x="323850" y="5229225"/>
          <a:ext cx="5326063" cy="665163"/>
        </p:xfrm>
        <a:graphic>
          <a:graphicData uri="http://schemas.openxmlformats.org/presentationml/2006/ole">
            <p:oleObj spid="_x0000_s547846" name="Equation" r:id="rId9" imgW="4063680" imgH="507960" progId="Equation.3">
              <p:embed/>
            </p:oleObj>
          </a:graphicData>
        </a:graphic>
      </p:graphicFrame>
      <p:graphicFrame>
        <p:nvGraphicFramePr>
          <p:cNvPr id="591893" name="Object 21"/>
          <p:cNvGraphicFramePr>
            <a:graphicFrameLocks noChangeAspect="1"/>
          </p:cNvGraphicFramePr>
          <p:nvPr/>
        </p:nvGraphicFramePr>
        <p:xfrm>
          <a:off x="395288" y="6021388"/>
          <a:ext cx="5326062" cy="665162"/>
        </p:xfrm>
        <a:graphic>
          <a:graphicData uri="http://schemas.openxmlformats.org/presentationml/2006/ole">
            <p:oleObj spid="_x0000_s547847" name="Equation" r:id="rId10" imgW="4063680" imgH="507960" progId="Equation.3">
              <p:embed/>
            </p:oleObj>
          </a:graphicData>
        </a:graphic>
      </p:graphicFrame>
      <p:sp>
        <p:nvSpPr>
          <p:cNvPr id="591894" name="Freeform 22"/>
          <p:cNvSpPr>
            <a:spLocks/>
          </p:cNvSpPr>
          <p:nvPr/>
        </p:nvSpPr>
        <p:spPr bwMode="auto">
          <a:xfrm>
            <a:off x="4572000" y="476250"/>
            <a:ext cx="1081088" cy="217488"/>
          </a:xfrm>
          <a:custGeom>
            <a:avLst/>
            <a:gdLst>
              <a:gd name="T0" fmla="*/ 0 w 725"/>
              <a:gd name="T1" fmla="*/ 0 h 137"/>
              <a:gd name="T2" fmla="*/ 0 w 725"/>
              <a:gd name="T3" fmla="*/ 217488 h 137"/>
              <a:gd name="T4" fmla="*/ 1081088 w 725"/>
              <a:gd name="T5" fmla="*/ 217488 h 137"/>
              <a:gd name="T6" fmla="*/ 1081088 w 725"/>
              <a:gd name="T7" fmla="*/ 73025 h 137"/>
              <a:gd name="T8" fmla="*/ 0 60000 65536"/>
              <a:gd name="T9" fmla="*/ 0 60000 65536"/>
              <a:gd name="T10" fmla="*/ 0 60000 65536"/>
              <a:gd name="T11" fmla="*/ 0 60000 65536"/>
              <a:gd name="T12" fmla="*/ 0 w 725"/>
              <a:gd name="T13" fmla="*/ 0 h 137"/>
              <a:gd name="T14" fmla="*/ 725 w 725"/>
              <a:gd name="T15" fmla="*/ 137 h 1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5" h="137">
                <a:moveTo>
                  <a:pt x="0" y="0"/>
                </a:moveTo>
                <a:lnTo>
                  <a:pt x="0" y="137"/>
                </a:lnTo>
                <a:lnTo>
                  <a:pt x="725" y="137"/>
                </a:lnTo>
                <a:lnTo>
                  <a:pt x="725" y="46"/>
                </a:lnTo>
              </a:path>
            </a:pathLst>
          </a:custGeom>
          <a:noFill/>
          <a:ln w="222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graphicFrame>
        <p:nvGraphicFramePr>
          <p:cNvPr id="591895" name="Group 23"/>
          <p:cNvGraphicFramePr>
            <a:graphicFrameLocks noGrp="1"/>
          </p:cNvGraphicFramePr>
          <p:nvPr/>
        </p:nvGraphicFramePr>
        <p:xfrm>
          <a:off x="1692275" y="1268413"/>
          <a:ext cx="4151313" cy="1296989"/>
        </p:xfrm>
        <a:graphic>
          <a:graphicData uri="http://schemas.openxmlformats.org/drawingml/2006/table">
            <a:tbl>
              <a:tblPr/>
              <a:tblGrid>
                <a:gridCol w="1273175"/>
                <a:gridCol w="466725"/>
                <a:gridCol w="469900"/>
                <a:gridCol w="468313"/>
                <a:gridCol w="536575"/>
                <a:gridCol w="400050"/>
                <a:gridCol w="536575"/>
              </a:tblGrid>
              <a:tr h="25876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Q[s,a]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16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16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16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2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16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3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16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4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16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5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upCareful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-1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-1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Left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10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4.5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Right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Up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91945" name="Freeform 73"/>
          <p:cNvSpPr>
            <a:spLocks/>
          </p:cNvSpPr>
          <p:nvPr/>
        </p:nvSpPr>
        <p:spPr bwMode="auto">
          <a:xfrm>
            <a:off x="5651500" y="476250"/>
            <a:ext cx="1081088" cy="217488"/>
          </a:xfrm>
          <a:custGeom>
            <a:avLst/>
            <a:gdLst>
              <a:gd name="T0" fmla="*/ 0 w 725"/>
              <a:gd name="T1" fmla="*/ 0 h 137"/>
              <a:gd name="T2" fmla="*/ 0 w 725"/>
              <a:gd name="T3" fmla="*/ 217488 h 137"/>
              <a:gd name="T4" fmla="*/ 1081088 w 725"/>
              <a:gd name="T5" fmla="*/ 217488 h 137"/>
              <a:gd name="T6" fmla="*/ 1081088 w 725"/>
              <a:gd name="T7" fmla="*/ 73025 h 137"/>
              <a:gd name="T8" fmla="*/ 0 60000 65536"/>
              <a:gd name="T9" fmla="*/ 0 60000 65536"/>
              <a:gd name="T10" fmla="*/ 0 60000 65536"/>
              <a:gd name="T11" fmla="*/ 0 60000 65536"/>
              <a:gd name="T12" fmla="*/ 0 w 725"/>
              <a:gd name="T13" fmla="*/ 0 h 137"/>
              <a:gd name="T14" fmla="*/ 725 w 725"/>
              <a:gd name="T15" fmla="*/ 137 h 1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5" h="137">
                <a:moveTo>
                  <a:pt x="0" y="0"/>
                </a:moveTo>
                <a:lnTo>
                  <a:pt x="0" y="137"/>
                </a:lnTo>
                <a:lnTo>
                  <a:pt x="725" y="137"/>
                </a:lnTo>
                <a:lnTo>
                  <a:pt x="725" y="46"/>
                </a:lnTo>
              </a:path>
            </a:pathLst>
          </a:custGeom>
          <a:noFill/>
          <a:ln w="222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7473" name="Text Box 74"/>
          <p:cNvSpPr txBox="1">
            <a:spLocks noChangeArrowheads="1"/>
          </p:cNvSpPr>
          <p:nvPr/>
        </p:nvSpPr>
        <p:spPr bwMode="auto">
          <a:xfrm>
            <a:off x="447675" y="1489075"/>
            <a:ext cx="7397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800">
                <a:solidFill>
                  <a:srgbClr val="FFFFFF"/>
                </a:solidFill>
                <a:latin typeface="Times New Roman" pitchFamily="18" charset="0"/>
              </a:rPr>
              <a:t>k=1</a:t>
            </a:r>
          </a:p>
        </p:txBody>
      </p:sp>
      <p:sp>
        <p:nvSpPr>
          <p:cNvPr id="17474" name="Text Box 75"/>
          <p:cNvSpPr txBox="1">
            <a:spLocks noChangeArrowheads="1"/>
          </p:cNvSpPr>
          <p:nvPr/>
        </p:nvSpPr>
        <p:spPr bwMode="auto">
          <a:xfrm>
            <a:off x="395288" y="1628775"/>
            <a:ext cx="7635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800" b="1">
                <a:solidFill>
                  <a:srgbClr val="CC3399"/>
                </a:solidFill>
                <a:latin typeface="Times New Roman" pitchFamily="18" charset="0"/>
              </a:rPr>
              <a:t>k=3</a:t>
            </a:r>
          </a:p>
        </p:txBody>
      </p:sp>
      <p:sp>
        <p:nvSpPr>
          <p:cNvPr id="591948" name="AutoShape 76"/>
          <p:cNvSpPr>
            <a:spLocks/>
          </p:cNvSpPr>
          <p:nvPr/>
        </p:nvSpPr>
        <p:spPr bwMode="auto">
          <a:xfrm>
            <a:off x="7092950" y="3128963"/>
            <a:ext cx="1835150" cy="1778000"/>
          </a:xfrm>
          <a:prstGeom prst="borderCallout1">
            <a:avLst>
              <a:gd name="adj1" fmla="val 104287"/>
              <a:gd name="adj2" fmla="val 93773"/>
              <a:gd name="adj3" fmla="val 104287"/>
              <a:gd name="adj4" fmla="val -14878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The effect of the positive reward in s4 is felt two steps earlier at the 3</a:t>
            </a:r>
            <a:r>
              <a:rPr lang="en-US" sz="2000" b="1" baseline="30000">
                <a:solidFill>
                  <a:srgbClr val="000000"/>
                </a:solidFill>
                <a:latin typeface="Times New Roman" pitchFamily="18" charset="0"/>
              </a:rPr>
              <a:t>rd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 iteration</a:t>
            </a:r>
          </a:p>
        </p:txBody>
      </p:sp>
      <p:sp>
        <p:nvSpPr>
          <p:cNvPr id="591949" name="AutoShape 77"/>
          <p:cNvSpPr>
            <a:spLocks noChangeArrowheads="1"/>
          </p:cNvSpPr>
          <p:nvPr/>
        </p:nvSpPr>
        <p:spPr bwMode="auto">
          <a:xfrm>
            <a:off x="8027988" y="1844675"/>
            <a:ext cx="288925" cy="1444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91950" name="AutoShape 78"/>
          <p:cNvSpPr>
            <a:spLocks noChangeArrowheads="1"/>
          </p:cNvSpPr>
          <p:nvPr/>
        </p:nvSpPr>
        <p:spPr bwMode="auto">
          <a:xfrm>
            <a:off x="8459788" y="1484313"/>
            <a:ext cx="144462" cy="288925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91951" name="AutoShape 79"/>
          <p:cNvSpPr>
            <a:spLocks noChangeArrowheads="1"/>
          </p:cNvSpPr>
          <p:nvPr/>
        </p:nvSpPr>
        <p:spPr bwMode="auto">
          <a:xfrm>
            <a:off x="8443913" y="804863"/>
            <a:ext cx="160337" cy="288925"/>
          </a:xfrm>
          <a:prstGeom prst="upArrow">
            <a:avLst>
              <a:gd name="adj1" fmla="val 50000"/>
              <a:gd name="adj2" fmla="val 45050"/>
            </a:avLst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91952" name="AutoShape 80"/>
          <p:cNvSpPr>
            <a:spLocks noChangeArrowheads="1"/>
          </p:cNvSpPr>
          <p:nvPr/>
        </p:nvSpPr>
        <p:spPr bwMode="auto">
          <a:xfrm flipH="1" flipV="1">
            <a:off x="7956550" y="404813"/>
            <a:ext cx="360363" cy="144462"/>
          </a:xfrm>
          <a:prstGeom prst="rightArrow">
            <a:avLst>
              <a:gd name="adj1" fmla="val 50000"/>
              <a:gd name="adj2" fmla="val 62363"/>
            </a:avLst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91953" name="AutoShape 81"/>
          <p:cNvSpPr>
            <a:spLocks noChangeArrowheads="1"/>
          </p:cNvSpPr>
          <p:nvPr/>
        </p:nvSpPr>
        <p:spPr bwMode="auto">
          <a:xfrm flipH="1" flipV="1">
            <a:off x="7451725" y="333375"/>
            <a:ext cx="360363" cy="142875"/>
          </a:xfrm>
          <a:prstGeom prst="rightArrow">
            <a:avLst>
              <a:gd name="adj1" fmla="val 50000"/>
              <a:gd name="adj2" fmla="val 63056"/>
            </a:avLst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C3518C7C-BAD6-443C-8701-2A9BF07E5EC9}" type="slidenum">
              <a:rPr lang="en-GB" smtClean="0"/>
              <a:pPr>
                <a:defRPr/>
              </a:pPr>
              <a:t>33</a:t>
            </a:fld>
            <a:endParaRPr lang="en-GB"/>
          </a:p>
        </p:txBody>
      </p:sp>
      <p:sp>
        <p:nvSpPr>
          <p:cNvPr id="34" name="Footer Placeholder 3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CPSC 502, Lecture 17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1888" grpId="0" animBg="1"/>
      <p:bldP spid="591888" grpId="1" animBg="1"/>
      <p:bldP spid="591889" grpId="0" animBg="1"/>
      <p:bldP spid="591889" grpId="1" animBg="1"/>
      <p:bldP spid="591890" grpId="0" animBg="1"/>
      <p:bldP spid="591890" grpId="1" animBg="1"/>
      <p:bldP spid="591894" grpId="0" animBg="1"/>
      <p:bldP spid="591894" grpId="1" animBg="1"/>
      <p:bldP spid="591945" grpId="0" animBg="1"/>
      <p:bldP spid="591945" grpId="1" animBg="1"/>
      <p:bldP spid="591948" grpId="0" animBg="1"/>
      <p:bldP spid="591949" grpId="0" animBg="1"/>
      <p:bldP spid="591949" grpId="1" animBg="1"/>
      <p:bldP spid="591950" grpId="0" animBg="1"/>
      <p:bldP spid="591950" grpId="1" animBg="1"/>
      <p:bldP spid="591951" grpId="0" animBg="1"/>
      <p:bldP spid="591951" grpId="1" animBg="1"/>
      <p:bldP spid="591952" grpId="0" animBg="1"/>
      <p:bldP spid="591952" grpId="1" animBg="1"/>
      <p:bldP spid="591953" grpId="0" animBg="1"/>
      <p:bldP spid="591953" grpId="1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(variable </a:t>
            </a:r>
            <a:r>
              <a:rPr lang="el-GR" i="1" smtClean="0">
                <a:cs typeface="Times New Roman" pitchFamily="18" charset="0"/>
              </a:rPr>
              <a:t>α</a:t>
            </a:r>
            <a:r>
              <a:rPr lang="en-US" i="1" baseline="-25000" smtClean="0">
                <a:cs typeface="Times New Roman" pitchFamily="18" charset="0"/>
              </a:rPr>
              <a:t>k</a:t>
            </a:r>
            <a:r>
              <a:rPr lang="en-US" i="1" smtClean="0">
                <a:cs typeface="Times New Roman" pitchFamily="18" charset="0"/>
              </a:rPr>
              <a:t>)</a:t>
            </a:r>
          </a:p>
        </p:txBody>
      </p:sp>
      <p:pic>
        <p:nvPicPr>
          <p:cNvPr id="4608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8" y="908050"/>
            <a:ext cx="7381875" cy="355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4" name="Rectangle 5"/>
          <p:cNvSpPr>
            <a:spLocks noChangeArrowheads="1"/>
          </p:cNvSpPr>
          <p:nvPr/>
        </p:nvSpPr>
        <p:spPr bwMode="auto">
          <a:xfrm>
            <a:off x="250825" y="4724400"/>
            <a:ext cx="8497888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As the number of iteration increases, the effect of the positive reward achieved by moving left in s</a:t>
            </a:r>
            <a:r>
              <a:rPr lang="en-US" sz="2000" baseline="-25000" dirty="0">
                <a:solidFill>
                  <a:srgbClr val="000000"/>
                </a:solidFill>
                <a:latin typeface="Times New Roman" pitchFamily="18" charset="0"/>
              </a:rPr>
              <a:t>4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trickles further back in the sequence of steps</a:t>
            </a:r>
          </a:p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Q[s</a:t>
            </a:r>
            <a:r>
              <a:rPr lang="en-US" sz="2000" baseline="-25000" dirty="0">
                <a:solidFill>
                  <a:srgbClr val="000000"/>
                </a:solidFill>
                <a:latin typeface="Times New Roman" pitchFamily="18" charset="0"/>
              </a:rPr>
              <a:t>4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,left] starts changing only after the effect of the reward has reached s</a:t>
            </a:r>
            <a:r>
              <a:rPr lang="en-US" sz="2000" baseline="-25000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 (i.e. after iteration 10 in the 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</a:rPr>
              <a:t>table)</a:t>
            </a:r>
            <a:endParaRPr lang="en-US" sz="200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endParaRPr lang="en-US" sz="2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" name="Rectangular Callout 4"/>
          <p:cNvSpPr/>
          <p:nvPr/>
        </p:nvSpPr>
        <p:spPr bwMode="auto">
          <a:xfrm>
            <a:off x="5000628" y="6215082"/>
            <a:ext cx="2714644" cy="285752"/>
          </a:xfrm>
          <a:prstGeom prst="wedgeRectCallout">
            <a:avLst>
              <a:gd name="adj1" fmla="val -77426"/>
              <a:gd name="adj2" fmla="val -82818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CA" sz="2000" dirty="0" smtClean="0">
                <a:solidFill>
                  <a:srgbClr val="000000"/>
                </a:solidFill>
                <a:latin typeface="Times New Roman" pitchFamily="18" charset="0"/>
              </a:rPr>
              <a:t>Why 10 and not 6?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34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>
          <a:xfrm>
            <a:off x="838200" y="6403975"/>
            <a:ext cx="2892425" cy="454025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CPSC 502, Lecture 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Object 2"/>
          <p:cNvGraphicFramePr>
            <a:graphicFrameLocks noChangeAspect="1"/>
          </p:cNvGraphicFramePr>
          <p:nvPr>
            <p:ph sz="quarter" idx="1"/>
          </p:nvPr>
        </p:nvGraphicFramePr>
        <p:xfrm>
          <a:off x="1978025" y="1989138"/>
          <a:ext cx="4610100" cy="411162"/>
        </p:xfrm>
        <a:graphic>
          <a:graphicData uri="http://schemas.openxmlformats.org/presentationml/2006/ole">
            <p:oleObj spid="_x0000_s548866" name="Equation" r:id="rId4" imgW="3136680" imgH="279360" progId="Equation.3">
              <p:embed/>
            </p:oleObj>
          </a:graphicData>
        </a:graphic>
      </p:graphicFrame>
      <p:graphicFrame>
        <p:nvGraphicFramePr>
          <p:cNvPr id="596995" name="Object 3"/>
          <p:cNvGraphicFramePr>
            <a:graphicFrameLocks noChangeAspect="1"/>
          </p:cNvGraphicFramePr>
          <p:nvPr>
            <p:ph sz="quarter" idx="2"/>
          </p:nvPr>
        </p:nvGraphicFramePr>
        <p:xfrm>
          <a:off x="395288" y="4076700"/>
          <a:ext cx="3768725" cy="371475"/>
        </p:xfrm>
        <a:graphic>
          <a:graphicData uri="http://schemas.openxmlformats.org/presentationml/2006/ole">
            <p:oleObj spid="_x0000_s548867" name="Equation" r:id="rId5" imgW="2323800" imgH="228600" progId="Equation.3">
              <p:embed/>
            </p:oleObj>
          </a:graphicData>
        </a:graphic>
      </p:graphicFrame>
      <p:graphicFrame>
        <p:nvGraphicFramePr>
          <p:cNvPr id="596996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395288" y="4581525"/>
          <a:ext cx="4537075" cy="350838"/>
        </p:xfrm>
        <a:graphic>
          <a:graphicData uri="http://schemas.openxmlformats.org/presentationml/2006/ole">
            <p:oleObj spid="_x0000_s548868" name="Equation" r:id="rId6" imgW="2793960" imgH="215640" progId="Equation.3">
              <p:embed/>
            </p:oleObj>
          </a:graphicData>
        </a:graphic>
      </p:graphicFrame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091363" y="1268413"/>
            <a:ext cx="1835150" cy="2305050"/>
            <a:chOff x="3742" y="73"/>
            <a:chExt cx="1860" cy="2315"/>
          </a:xfrm>
        </p:grpSpPr>
        <p:pic>
          <p:nvPicPr>
            <p:cNvPr id="18506" name="Picture 6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014" y="210"/>
              <a:ext cx="1472" cy="2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507" name="Text Box 7"/>
            <p:cNvSpPr txBox="1">
              <a:spLocks noChangeArrowheads="1"/>
            </p:cNvSpPr>
            <p:nvPr/>
          </p:nvSpPr>
          <p:spPr bwMode="auto">
            <a:xfrm>
              <a:off x="3742" y="347"/>
              <a:ext cx="364" cy="20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45720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1400" b="1">
                  <a:solidFill>
                    <a:srgbClr val="00CC99"/>
                  </a:solidFill>
                  <a:latin typeface="Times New Roman" pitchFamily="18" charset="0"/>
                </a:rPr>
                <a:t>+ 10</a:t>
              </a:r>
            </a:p>
          </p:txBody>
        </p:sp>
        <p:sp>
          <p:nvSpPr>
            <p:cNvPr id="18508" name="Text Box 8"/>
            <p:cNvSpPr txBox="1">
              <a:spLocks noChangeArrowheads="1"/>
            </p:cNvSpPr>
            <p:nvPr/>
          </p:nvSpPr>
          <p:spPr bwMode="auto">
            <a:xfrm>
              <a:off x="3742" y="1210"/>
              <a:ext cx="364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45720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1400" b="1">
                  <a:solidFill>
                    <a:srgbClr val="FF3300"/>
                  </a:solidFill>
                  <a:latin typeface="Times New Roman" pitchFamily="18" charset="0"/>
                </a:rPr>
                <a:t>-100</a:t>
              </a:r>
            </a:p>
          </p:txBody>
        </p:sp>
        <p:sp>
          <p:nvSpPr>
            <p:cNvPr id="18509" name="Text Box 9"/>
            <p:cNvSpPr txBox="1">
              <a:spLocks noChangeArrowheads="1"/>
            </p:cNvSpPr>
            <p:nvPr/>
          </p:nvSpPr>
          <p:spPr bwMode="auto">
            <a:xfrm>
              <a:off x="4333" y="73"/>
              <a:ext cx="226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45720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1400" b="1">
                  <a:solidFill>
                    <a:srgbClr val="FF3300"/>
                  </a:solidFill>
                  <a:latin typeface="Times New Roman" pitchFamily="18" charset="0"/>
                </a:rPr>
                <a:t>-1</a:t>
              </a:r>
            </a:p>
          </p:txBody>
        </p:sp>
        <p:sp>
          <p:nvSpPr>
            <p:cNvPr id="18510" name="Text Box 10"/>
            <p:cNvSpPr txBox="1">
              <a:spLocks noChangeArrowheads="1"/>
            </p:cNvSpPr>
            <p:nvPr/>
          </p:nvSpPr>
          <p:spPr bwMode="auto">
            <a:xfrm>
              <a:off x="4920" y="73"/>
              <a:ext cx="230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45720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1400" b="1">
                  <a:solidFill>
                    <a:srgbClr val="FF3300"/>
                  </a:solidFill>
                  <a:latin typeface="Times New Roman" pitchFamily="18" charset="0"/>
                </a:rPr>
                <a:t>-1</a:t>
              </a:r>
            </a:p>
          </p:txBody>
        </p:sp>
        <p:sp>
          <p:nvSpPr>
            <p:cNvPr id="18511" name="Text Box 11"/>
            <p:cNvSpPr txBox="1">
              <a:spLocks noChangeArrowheads="1"/>
            </p:cNvSpPr>
            <p:nvPr/>
          </p:nvSpPr>
          <p:spPr bwMode="auto">
            <a:xfrm>
              <a:off x="5375" y="437"/>
              <a:ext cx="227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45720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1400" b="1">
                  <a:solidFill>
                    <a:srgbClr val="FF3300"/>
                  </a:solidFill>
                  <a:latin typeface="Times New Roman" pitchFamily="18" charset="0"/>
                </a:rPr>
                <a:t>-1</a:t>
              </a:r>
            </a:p>
          </p:txBody>
        </p:sp>
        <p:sp>
          <p:nvSpPr>
            <p:cNvPr id="18512" name="Text Box 12"/>
            <p:cNvSpPr txBox="1">
              <a:spLocks noChangeArrowheads="1"/>
            </p:cNvSpPr>
            <p:nvPr/>
          </p:nvSpPr>
          <p:spPr bwMode="auto">
            <a:xfrm>
              <a:off x="5375" y="1116"/>
              <a:ext cx="227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45720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1400" b="1">
                  <a:solidFill>
                    <a:srgbClr val="FF3300"/>
                  </a:solidFill>
                  <a:latin typeface="Times New Roman" pitchFamily="18" charset="0"/>
                </a:rPr>
                <a:t>-1</a:t>
              </a:r>
            </a:p>
          </p:txBody>
        </p:sp>
        <p:sp>
          <p:nvSpPr>
            <p:cNvPr id="18513" name="Text Box 13"/>
            <p:cNvSpPr txBox="1">
              <a:spLocks noChangeArrowheads="1"/>
            </p:cNvSpPr>
            <p:nvPr/>
          </p:nvSpPr>
          <p:spPr bwMode="auto">
            <a:xfrm>
              <a:off x="5375" y="1887"/>
              <a:ext cx="227" cy="20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45720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1400" b="1">
                  <a:solidFill>
                    <a:srgbClr val="FF3300"/>
                  </a:solidFill>
                  <a:latin typeface="Times New Roman" pitchFamily="18" charset="0"/>
                </a:rPr>
                <a:t>-1</a:t>
              </a:r>
            </a:p>
          </p:txBody>
        </p:sp>
        <p:sp>
          <p:nvSpPr>
            <p:cNvPr id="18514" name="Text Box 14"/>
            <p:cNvSpPr txBox="1">
              <a:spLocks noChangeArrowheads="1"/>
            </p:cNvSpPr>
            <p:nvPr/>
          </p:nvSpPr>
          <p:spPr bwMode="auto">
            <a:xfrm>
              <a:off x="3880" y="1934"/>
              <a:ext cx="226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45720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1400" b="1">
                  <a:solidFill>
                    <a:srgbClr val="FF3300"/>
                  </a:solidFill>
                  <a:latin typeface="Times New Roman" pitchFamily="18" charset="0"/>
                </a:rPr>
                <a:t>-1</a:t>
              </a:r>
            </a:p>
          </p:txBody>
        </p:sp>
      </p:grpSp>
      <p:pic>
        <p:nvPicPr>
          <p:cNvPr id="18441" name="Picture 1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9388" y="1485900"/>
            <a:ext cx="6443662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7008" name="Freeform 16"/>
          <p:cNvSpPr>
            <a:spLocks/>
          </p:cNvSpPr>
          <p:nvPr/>
        </p:nvSpPr>
        <p:spPr bwMode="auto">
          <a:xfrm>
            <a:off x="323850" y="1628775"/>
            <a:ext cx="1150938" cy="217488"/>
          </a:xfrm>
          <a:custGeom>
            <a:avLst/>
            <a:gdLst>
              <a:gd name="T0" fmla="*/ 0 w 725"/>
              <a:gd name="T1" fmla="*/ 0 h 137"/>
              <a:gd name="T2" fmla="*/ 0 w 725"/>
              <a:gd name="T3" fmla="*/ 217488 h 137"/>
              <a:gd name="T4" fmla="*/ 1150938 w 725"/>
              <a:gd name="T5" fmla="*/ 217488 h 137"/>
              <a:gd name="T6" fmla="*/ 1150938 w 725"/>
              <a:gd name="T7" fmla="*/ 73025 h 137"/>
              <a:gd name="T8" fmla="*/ 0 60000 65536"/>
              <a:gd name="T9" fmla="*/ 0 60000 65536"/>
              <a:gd name="T10" fmla="*/ 0 60000 65536"/>
              <a:gd name="T11" fmla="*/ 0 60000 65536"/>
              <a:gd name="T12" fmla="*/ 0 w 725"/>
              <a:gd name="T13" fmla="*/ 0 h 137"/>
              <a:gd name="T14" fmla="*/ 725 w 725"/>
              <a:gd name="T15" fmla="*/ 137 h 1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5" h="137">
                <a:moveTo>
                  <a:pt x="0" y="0"/>
                </a:moveTo>
                <a:lnTo>
                  <a:pt x="0" y="137"/>
                </a:lnTo>
                <a:lnTo>
                  <a:pt x="725" y="137"/>
                </a:lnTo>
                <a:lnTo>
                  <a:pt x="725" y="46"/>
                </a:lnTo>
              </a:path>
            </a:pathLst>
          </a:custGeom>
          <a:noFill/>
          <a:ln w="222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97009" name="Freeform 17"/>
          <p:cNvSpPr>
            <a:spLocks/>
          </p:cNvSpPr>
          <p:nvPr/>
        </p:nvSpPr>
        <p:spPr bwMode="auto">
          <a:xfrm>
            <a:off x="1330325" y="1628775"/>
            <a:ext cx="1801813" cy="217488"/>
          </a:xfrm>
          <a:custGeom>
            <a:avLst/>
            <a:gdLst>
              <a:gd name="T0" fmla="*/ 0 w 725"/>
              <a:gd name="T1" fmla="*/ 0 h 137"/>
              <a:gd name="T2" fmla="*/ 0 w 725"/>
              <a:gd name="T3" fmla="*/ 217488 h 137"/>
              <a:gd name="T4" fmla="*/ 1801813 w 725"/>
              <a:gd name="T5" fmla="*/ 217488 h 137"/>
              <a:gd name="T6" fmla="*/ 1801813 w 725"/>
              <a:gd name="T7" fmla="*/ 73025 h 137"/>
              <a:gd name="T8" fmla="*/ 0 60000 65536"/>
              <a:gd name="T9" fmla="*/ 0 60000 65536"/>
              <a:gd name="T10" fmla="*/ 0 60000 65536"/>
              <a:gd name="T11" fmla="*/ 0 60000 65536"/>
              <a:gd name="T12" fmla="*/ 0 w 725"/>
              <a:gd name="T13" fmla="*/ 0 h 137"/>
              <a:gd name="T14" fmla="*/ 725 w 725"/>
              <a:gd name="T15" fmla="*/ 137 h 1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5" h="137">
                <a:moveTo>
                  <a:pt x="0" y="0"/>
                </a:moveTo>
                <a:lnTo>
                  <a:pt x="0" y="137"/>
                </a:lnTo>
                <a:lnTo>
                  <a:pt x="725" y="137"/>
                </a:lnTo>
                <a:lnTo>
                  <a:pt x="725" y="46"/>
                </a:lnTo>
              </a:path>
            </a:pathLst>
          </a:custGeom>
          <a:noFill/>
          <a:ln w="222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97010" name="Freeform 18"/>
          <p:cNvSpPr>
            <a:spLocks/>
          </p:cNvSpPr>
          <p:nvPr/>
        </p:nvSpPr>
        <p:spPr bwMode="auto">
          <a:xfrm>
            <a:off x="2914650" y="1628775"/>
            <a:ext cx="1800225" cy="217488"/>
          </a:xfrm>
          <a:custGeom>
            <a:avLst/>
            <a:gdLst>
              <a:gd name="T0" fmla="*/ 0 w 725"/>
              <a:gd name="T1" fmla="*/ 0 h 137"/>
              <a:gd name="T2" fmla="*/ 0 w 725"/>
              <a:gd name="T3" fmla="*/ 217488 h 137"/>
              <a:gd name="T4" fmla="*/ 1800225 w 725"/>
              <a:gd name="T5" fmla="*/ 217488 h 137"/>
              <a:gd name="T6" fmla="*/ 1800225 w 725"/>
              <a:gd name="T7" fmla="*/ 73025 h 137"/>
              <a:gd name="T8" fmla="*/ 0 60000 65536"/>
              <a:gd name="T9" fmla="*/ 0 60000 65536"/>
              <a:gd name="T10" fmla="*/ 0 60000 65536"/>
              <a:gd name="T11" fmla="*/ 0 60000 65536"/>
              <a:gd name="T12" fmla="*/ 0 w 725"/>
              <a:gd name="T13" fmla="*/ 0 h 137"/>
              <a:gd name="T14" fmla="*/ 725 w 725"/>
              <a:gd name="T15" fmla="*/ 137 h 1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5" h="137">
                <a:moveTo>
                  <a:pt x="0" y="0"/>
                </a:moveTo>
                <a:lnTo>
                  <a:pt x="0" y="137"/>
                </a:lnTo>
                <a:lnTo>
                  <a:pt x="725" y="137"/>
                </a:lnTo>
                <a:lnTo>
                  <a:pt x="725" y="46"/>
                </a:lnTo>
              </a:path>
            </a:pathLst>
          </a:custGeom>
          <a:noFill/>
          <a:ln w="222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graphicFrame>
        <p:nvGraphicFramePr>
          <p:cNvPr id="597011" name="Object 19"/>
          <p:cNvGraphicFramePr>
            <a:graphicFrameLocks noChangeAspect="1"/>
          </p:cNvGraphicFramePr>
          <p:nvPr>
            <p:ph sz="quarter" idx="4"/>
          </p:nvPr>
        </p:nvGraphicFramePr>
        <p:xfrm>
          <a:off x="395288" y="5013325"/>
          <a:ext cx="4287837" cy="349250"/>
        </p:xfrm>
        <a:graphic>
          <a:graphicData uri="http://schemas.openxmlformats.org/presentationml/2006/ole">
            <p:oleObj spid="_x0000_s548869" name="Equation" r:id="rId9" imgW="2806560" imgH="228600" progId="Equation.3">
              <p:embed/>
            </p:oleObj>
          </a:graphicData>
        </a:graphic>
      </p:graphicFrame>
      <p:graphicFrame>
        <p:nvGraphicFramePr>
          <p:cNvPr id="597012" name="Object 20"/>
          <p:cNvGraphicFramePr>
            <a:graphicFrameLocks noChangeAspect="1"/>
          </p:cNvGraphicFramePr>
          <p:nvPr/>
        </p:nvGraphicFramePr>
        <p:xfrm>
          <a:off x="466725" y="5589588"/>
          <a:ext cx="5326063" cy="665162"/>
        </p:xfrm>
        <a:graphic>
          <a:graphicData uri="http://schemas.openxmlformats.org/presentationml/2006/ole">
            <p:oleObj spid="_x0000_s548870" name="Equation" r:id="rId10" imgW="4063680" imgH="507960" progId="Equation.3">
              <p:embed/>
            </p:oleObj>
          </a:graphicData>
        </a:graphic>
      </p:graphicFrame>
      <p:graphicFrame>
        <p:nvGraphicFramePr>
          <p:cNvPr id="597013" name="Object 21"/>
          <p:cNvGraphicFramePr>
            <a:graphicFrameLocks noChangeAspect="1"/>
          </p:cNvGraphicFramePr>
          <p:nvPr/>
        </p:nvGraphicFramePr>
        <p:xfrm>
          <a:off x="458788" y="6381750"/>
          <a:ext cx="3297237" cy="282575"/>
        </p:xfrm>
        <a:graphic>
          <a:graphicData uri="http://schemas.openxmlformats.org/presentationml/2006/ole">
            <p:oleObj spid="_x0000_s548871" name="Equation" r:id="rId11" imgW="2514600" imgH="215640" progId="Equation.3">
              <p:embed/>
            </p:oleObj>
          </a:graphicData>
        </a:graphic>
      </p:graphicFrame>
      <p:sp>
        <p:nvSpPr>
          <p:cNvPr id="597014" name="Freeform 22"/>
          <p:cNvSpPr>
            <a:spLocks/>
          </p:cNvSpPr>
          <p:nvPr/>
        </p:nvSpPr>
        <p:spPr bwMode="auto">
          <a:xfrm>
            <a:off x="4498975" y="1628775"/>
            <a:ext cx="1081088" cy="217488"/>
          </a:xfrm>
          <a:custGeom>
            <a:avLst/>
            <a:gdLst>
              <a:gd name="T0" fmla="*/ 0 w 725"/>
              <a:gd name="T1" fmla="*/ 0 h 137"/>
              <a:gd name="T2" fmla="*/ 0 w 725"/>
              <a:gd name="T3" fmla="*/ 217488 h 137"/>
              <a:gd name="T4" fmla="*/ 1081088 w 725"/>
              <a:gd name="T5" fmla="*/ 217488 h 137"/>
              <a:gd name="T6" fmla="*/ 1081088 w 725"/>
              <a:gd name="T7" fmla="*/ 73025 h 137"/>
              <a:gd name="T8" fmla="*/ 0 60000 65536"/>
              <a:gd name="T9" fmla="*/ 0 60000 65536"/>
              <a:gd name="T10" fmla="*/ 0 60000 65536"/>
              <a:gd name="T11" fmla="*/ 0 60000 65536"/>
              <a:gd name="T12" fmla="*/ 0 w 725"/>
              <a:gd name="T13" fmla="*/ 0 h 137"/>
              <a:gd name="T14" fmla="*/ 725 w 725"/>
              <a:gd name="T15" fmla="*/ 137 h 1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5" h="137">
                <a:moveTo>
                  <a:pt x="0" y="0"/>
                </a:moveTo>
                <a:lnTo>
                  <a:pt x="0" y="137"/>
                </a:lnTo>
                <a:lnTo>
                  <a:pt x="725" y="137"/>
                </a:lnTo>
                <a:lnTo>
                  <a:pt x="725" y="46"/>
                </a:lnTo>
              </a:path>
            </a:pathLst>
          </a:custGeom>
          <a:noFill/>
          <a:ln w="222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graphicFrame>
        <p:nvGraphicFramePr>
          <p:cNvPr id="597015" name="Group 23"/>
          <p:cNvGraphicFramePr>
            <a:graphicFrameLocks noGrp="1"/>
          </p:cNvGraphicFramePr>
          <p:nvPr/>
        </p:nvGraphicFramePr>
        <p:xfrm>
          <a:off x="1619250" y="2420938"/>
          <a:ext cx="4151313" cy="1296989"/>
        </p:xfrm>
        <a:graphic>
          <a:graphicData uri="http://schemas.openxmlformats.org/drawingml/2006/table">
            <a:tbl>
              <a:tblPr/>
              <a:tblGrid>
                <a:gridCol w="1273175"/>
                <a:gridCol w="466725"/>
                <a:gridCol w="469900"/>
                <a:gridCol w="468313"/>
                <a:gridCol w="536575"/>
                <a:gridCol w="400050"/>
                <a:gridCol w="536575"/>
              </a:tblGrid>
              <a:tr h="25876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Q[s,a]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16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16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16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2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16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3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16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4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16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5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upCareful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-1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-1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Left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10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Right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Up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97065" name="Freeform 73"/>
          <p:cNvSpPr>
            <a:spLocks/>
          </p:cNvSpPr>
          <p:nvPr/>
        </p:nvSpPr>
        <p:spPr bwMode="auto">
          <a:xfrm>
            <a:off x="5578475" y="1628775"/>
            <a:ext cx="1081088" cy="217488"/>
          </a:xfrm>
          <a:custGeom>
            <a:avLst/>
            <a:gdLst>
              <a:gd name="T0" fmla="*/ 0 w 725"/>
              <a:gd name="T1" fmla="*/ 0 h 137"/>
              <a:gd name="T2" fmla="*/ 0 w 725"/>
              <a:gd name="T3" fmla="*/ 217488 h 137"/>
              <a:gd name="T4" fmla="*/ 1081088 w 725"/>
              <a:gd name="T5" fmla="*/ 217488 h 137"/>
              <a:gd name="T6" fmla="*/ 1081088 w 725"/>
              <a:gd name="T7" fmla="*/ 73025 h 137"/>
              <a:gd name="T8" fmla="*/ 0 60000 65536"/>
              <a:gd name="T9" fmla="*/ 0 60000 65536"/>
              <a:gd name="T10" fmla="*/ 0 60000 65536"/>
              <a:gd name="T11" fmla="*/ 0 60000 65536"/>
              <a:gd name="T12" fmla="*/ 0 w 725"/>
              <a:gd name="T13" fmla="*/ 0 h 137"/>
              <a:gd name="T14" fmla="*/ 725 w 725"/>
              <a:gd name="T15" fmla="*/ 137 h 1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5" h="137">
                <a:moveTo>
                  <a:pt x="0" y="0"/>
                </a:moveTo>
                <a:lnTo>
                  <a:pt x="0" y="137"/>
                </a:lnTo>
                <a:lnTo>
                  <a:pt x="725" y="137"/>
                </a:lnTo>
                <a:lnTo>
                  <a:pt x="725" y="46"/>
                </a:lnTo>
              </a:path>
            </a:pathLst>
          </a:custGeom>
          <a:noFill/>
          <a:ln w="222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8497" name="Text Box 75"/>
          <p:cNvSpPr txBox="1">
            <a:spLocks noChangeArrowheads="1"/>
          </p:cNvSpPr>
          <p:nvPr/>
        </p:nvSpPr>
        <p:spPr bwMode="auto">
          <a:xfrm>
            <a:off x="322263" y="2781300"/>
            <a:ext cx="7635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800" b="1">
                <a:solidFill>
                  <a:srgbClr val="CC3399"/>
                </a:solidFill>
                <a:latin typeface="Times New Roman" pitchFamily="18" charset="0"/>
              </a:rPr>
              <a:t>k=2</a:t>
            </a:r>
          </a:p>
        </p:txBody>
      </p:sp>
      <p:sp>
        <p:nvSpPr>
          <p:cNvPr id="597068" name="AutoShape 76"/>
          <p:cNvSpPr>
            <a:spLocks/>
          </p:cNvSpPr>
          <p:nvPr/>
        </p:nvSpPr>
        <p:spPr bwMode="auto">
          <a:xfrm>
            <a:off x="6154738" y="5086350"/>
            <a:ext cx="2592387" cy="914400"/>
          </a:xfrm>
          <a:prstGeom prst="borderCallout1">
            <a:avLst>
              <a:gd name="adj1" fmla="val 108333"/>
              <a:gd name="adj2" fmla="val 95593"/>
              <a:gd name="adj3" fmla="val 108333"/>
              <a:gd name="adj4" fmla="val -96875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New evidence is given much more weight than original estimate</a:t>
            </a:r>
          </a:p>
        </p:txBody>
      </p:sp>
      <p:sp>
        <p:nvSpPr>
          <p:cNvPr id="597069" name="AutoShape 77"/>
          <p:cNvSpPr>
            <a:spLocks noChangeArrowheads="1"/>
          </p:cNvSpPr>
          <p:nvPr/>
        </p:nvSpPr>
        <p:spPr bwMode="auto">
          <a:xfrm>
            <a:off x="7954963" y="2997200"/>
            <a:ext cx="288925" cy="1444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97070" name="AutoShape 78"/>
          <p:cNvSpPr>
            <a:spLocks noChangeArrowheads="1"/>
          </p:cNvSpPr>
          <p:nvPr/>
        </p:nvSpPr>
        <p:spPr bwMode="auto">
          <a:xfrm>
            <a:off x="8386763" y="2636838"/>
            <a:ext cx="144462" cy="288925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97071" name="AutoShape 79"/>
          <p:cNvSpPr>
            <a:spLocks noChangeArrowheads="1"/>
          </p:cNvSpPr>
          <p:nvPr/>
        </p:nvSpPr>
        <p:spPr bwMode="auto">
          <a:xfrm>
            <a:off x="8370888" y="1957388"/>
            <a:ext cx="160337" cy="288925"/>
          </a:xfrm>
          <a:prstGeom prst="upArrow">
            <a:avLst>
              <a:gd name="adj1" fmla="val 50000"/>
              <a:gd name="adj2" fmla="val 45050"/>
            </a:avLst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97072" name="AutoShape 80"/>
          <p:cNvSpPr>
            <a:spLocks noChangeArrowheads="1"/>
          </p:cNvSpPr>
          <p:nvPr/>
        </p:nvSpPr>
        <p:spPr bwMode="auto">
          <a:xfrm flipH="1" flipV="1">
            <a:off x="7883525" y="1557338"/>
            <a:ext cx="360363" cy="144462"/>
          </a:xfrm>
          <a:prstGeom prst="rightArrow">
            <a:avLst>
              <a:gd name="adj1" fmla="val 50000"/>
              <a:gd name="adj2" fmla="val 62363"/>
            </a:avLst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97073" name="AutoShape 81"/>
          <p:cNvSpPr>
            <a:spLocks noChangeArrowheads="1"/>
          </p:cNvSpPr>
          <p:nvPr/>
        </p:nvSpPr>
        <p:spPr bwMode="auto">
          <a:xfrm flipH="1" flipV="1">
            <a:off x="7378700" y="1485900"/>
            <a:ext cx="360363" cy="142875"/>
          </a:xfrm>
          <a:prstGeom prst="rightArrow">
            <a:avLst>
              <a:gd name="adj1" fmla="val 50000"/>
              <a:gd name="adj2" fmla="val 63056"/>
            </a:avLst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8504" name="Rectangle 8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(Fixed </a:t>
            </a:r>
            <a:r>
              <a:rPr lang="el-GR" i="1" smtClean="0"/>
              <a:t>α</a:t>
            </a:r>
            <a:r>
              <a:rPr lang="en-US" i="1" smtClean="0"/>
              <a:t>=1)</a:t>
            </a:r>
          </a:p>
        </p:txBody>
      </p:sp>
      <p:sp>
        <p:nvSpPr>
          <p:cNvPr id="18505" name="Rectangle 83"/>
          <p:cNvSpPr>
            <a:spLocks noChangeArrowheads="1"/>
          </p:cNvSpPr>
          <p:nvPr/>
        </p:nvSpPr>
        <p:spPr bwMode="auto">
          <a:xfrm>
            <a:off x="179388" y="836613"/>
            <a:ext cx="8785225" cy="431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First iteration same as before, let’s look at the second</a:t>
            </a:r>
          </a:p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C3518C7C-BAD6-443C-8701-2A9BF07E5EC9}" type="slidenum">
              <a:rPr lang="en-GB" smtClean="0"/>
              <a:pPr>
                <a:defRPr/>
              </a:pPr>
              <a:t>35</a:t>
            </a:fld>
            <a:endParaRPr lang="en-GB"/>
          </a:p>
        </p:txBody>
      </p:sp>
      <p:sp>
        <p:nvSpPr>
          <p:cNvPr id="35" name="Footer Placeholder 34"/>
          <p:cNvSpPr>
            <a:spLocks noGrp="1"/>
          </p:cNvSpPr>
          <p:nvPr>
            <p:ph type="ftr" idx="11"/>
          </p:nvPr>
        </p:nvSpPr>
        <p:spPr>
          <a:xfrm>
            <a:off x="5105400" y="6403975"/>
            <a:ext cx="2892425" cy="454025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CPSC 502, Lecture 17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7008" grpId="0" animBg="1"/>
      <p:bldP spid="597008" grpId="1" animBg="1"/>
      <p:bldP spid="597009" grpId="0" animBg="1"/>
      <p:bldP spid="597009" grpId="1" animBg="1"/>
      <p:bldP spid="597010" grpId="0" animBg="1"/>
      <p:bldP spid="597010" grpId="1" animBg="1"/>
      <p:bldP spid="597014" grpId="0" animBg="1"/>
      <p:bldP spid="597014" grpId="1" animBg="1"/>
      <p:bldP spid="597065" grpId="0" animBg="1"/>
      <p:bldP spid="597065" grpId="1" animBg="1"/>
      <p:bldP spid="597068" grpId="0" animBg="1"/>
      <p:bldP spid="597069" grpId="0" animBg="1"/>
      <p:bldP spid="597069" grpId="1" animBg="1"/>
      <p:bldP spid="597070" grpId="0" animBg="1"/>
      <p:bldP spid="597070" grpId="1" animBg="1"/>
      <p:bldP spid="597071" grpId="0" animBg="1"/>
      <p:bldP spid="597071" grpId="1" animBg="1"/>
      <p:bldP spid="597072" grpId="0" animBg="1"/>
      <p:bldP spid="597072" grpId="1" animBg="1"/>
      <p:bldP spid="597073" grpId="0" animBg="1"/>
      <p:bldP spid="597073" grpId="1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8" name="Object 2"/>
          <p:cNvGraphicFramePr>
            <a:graphicFrameLocks noChangeAspect="1"/>
          </p:cNvGraphicFramePr>
          <p:nvPr>
            <p:ph sz="quarter" idx="1"/>
          </p:nvPr>
        </p:nvGraphicFramePr>
        <p:xfrm>
          <a:off x="2051050" y="836613"/>
          <a:ext cx="4610100" cy="411162"/>
        </p:xfrm>
        <a:graphic>
          <a:graphicData uri="http://schemas.openxmlformats.org/presentationml/2006/ole">
            <p:oleObj spid="_x0000_s549890" name="Equation" r:id="rId3" imgW="3136680" imgH="279360" progId="Equation.3">
              <p:embed/>
            </p:oleObj>
          </a:graphicData>
        </a:graphic>
      </p:graphicFrame>
      <p:graphicFrame>
        <p:nvGraphicFramePr>
          <p:cNvPr id="598019" name="Object 3"/>
          <p:cNvGraphicFramePr>
            <a:graphicFrameLocks noChangeAspect="1"/>
          </p:cNvGraphicFramePr>
          <p:nvPr>
            <p:ph sz="quarter" idx="2"/>
          </p:nvPr>
        </p:nvGraphicFramePr>
        <p:xfrm>
          <a:off x="468313" y="3054350"/>
          <a:ext cx="3117850" cy="306388"/>
        </p:xfrm>
        <a:graphic>
          <a:graphicData uri="http://schemas.openxmlformats.org/presentationml/2006/ole">
            <p:oleObj spid="_x0000_s549891" name="Equation" r:id="rId4" imgW="2323800" imgH="228600" progId="Equation.3">
              <p:embed/>
            </p:oleObj>
          </a:graphicData>
        </a:graphic>
      </p:graphicFrame>
      <p:graphicFrame>
        <p:nvGraphicFramePr>
          <p:cNvPr id="598020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395288" y="3429000"/>
          <a:ext cx="4176712" cy="322263"/>
        </p:xfrm>
        <a:graphic>
          <a:graphicData uri="http://schemas.openxmlformats.org/presentationml/2006/ole">
            <p:oleObj spid="_x0000_s549892" name="Equation" r:id="rId5" imgW="2793960" imgH="215640" progId="Equation.3">
              <p:embed/>
            </p:oleObj>
          </a:graphicData>
        </a:graphic>
      </p:graphicFrame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164388" y="115888"/>
            <a:ext cx="1835150" cy="2305050"/>
            <a:chOff x="3742" y="73"/>
            <a:chExt cx="1860" cy="2315"/>
          </a:xfrm>
        </p:grpSpPr>
        <p:pic>
          <p:nvPicPr>
            <p:cNvPr id="19530" name="Picture 6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014" y="210"/>
              <a:ext cx="1472" cy="2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531" name="Text Box 7"/>
            <p:cNvSpPr txBox="1">
              <a:spLocks noChangeArrowheads="1"/>
            </p:cNvSpPr>
            <p:nvPr/>
          </p:nvSpPr>
          <p:spPr bwMode="auto">
            <a:xfrm>
              <a:off x="3742" y="347"/>
              <a:ext cx="364" cy="20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45720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1400" b="1">
                  <a:solidFill>
                    <a:srgbClr val="00CC99"/>
                  </a:solidFill>
                  <a:latin typeface="Times New Roman" pitchFamily="18" charset="0"/>
                </a:rPr>
                <a:t>+ 10</a:t>
              </a:r>
            </a:p>
          </p:txBody>
        </p:sp>
        <p:sp>
          <p:nvSpPr>
            <p:cNvPr id="19532" name="Text Box 8"/>
            <p:cNvSpPr txBox="1">
              <a:spLocks noChangeArrowheads="1"/>
            </p:cNvSpPr>
            <p:nvPr/>
          </p:nvSpPr>
          <p:spPr bwMode="auto">
            <a:xfrm>
              <a:off x="3742" y="1210"/>
              <a:ext cx="364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45720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1400" b="1">
                  <a:solidFill>
                    <a:srgbClr val="FF3300"/>
                  </a:solidFill>
                  <a:latin typeface="Times New Roman" pitchFamily="18" charset="0"/>
                </a:rPr>
                <a:t>-100</a:t>
              </a:r>
            </a:p>
          </p:txBody>
        </p:sp>
        <p:sp>
          <p:nvSpPr>
            <p:cNvPr id="19533" name="Text Box 9"/>
            <p:cNvSpPr txBox="1">
              <a:spLocks noChangeArrowheads="1"/>
            </p:cNvSpPr>
            <p:nvPr/>
          </p:nvSpPr>
          <p:spPr bwMode="auto">
            <a:xfrm>
              <a:off x="4333" y="73"/>
              <a:ext cx="226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45720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1400" b="1">
                  <a:solidFill>
                    <a:srgbClr val="FF3300"/>
                  </a:solidFill>
                  <a:latin typeface="Times New Roman" pitchFamily="18" charset="0"/>
                </a:rPr>
                <a:t>-1</a:t>
              </a:r>
            </a:p>
          </p:txBody>
        </p:sp>
        <p:sp>
          <p:nvSpPr>
            <p:cNvPr id="19534" name="Text Box 10"/>
            <p:cNvSpPr txBox="1">
              <a:spLocks noChangeArrowheads="1"/>
            </p:cNvSpPr>
            <p:nvPr/>
          </p:nvSpPr>
          <p:spPr bwMode="auto">
            <a:xfrm>
              <a:off x="4920" y="73"/>
              <a:ext cx="230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45720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1400" b="1">
                  <a:solidFill>
                    <a:srgbClr val="FF3300"/>
                  </a:solidFill>
                  <a:latin typeface="Times New Roman" pitchFamily="18" charset="0"/>
                </a:rPr>
                <a:t>-1</a:t>
              </a:r>
            </a:p>
          </p:txBody>
        </p:sp>
        <p:sp>
          <p:nvSpPr>
            <p:cNvPr id="19535" name="Text Box 11"/>
            <p:cNvSpPr txBox="1">
              <a:spLocks noChangeArrowheads="1"/>
            </p:cNvSpPr>
            <p:nvPr/>
          </p:nvSpPr>
          <p:spPr bwMode="auto">
            <a:xfrm>
              <a:off x="5375" y="437"/>
              <a:ext cx="227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45720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1400" b="1">
                  <a:solidFill>
                    <a:srgbClr val="FF3300"/>
                  </a:solidFill>
                  <a:latin typeface="Times New Roman" pitchFamily="18" charset="0"/>
                </a:rPr>
                <a:t>-1</a:t>
              </a:r>
            </a:p>
          </p:txBody>
        </p:sp>
        <p:sp>
          <p:nvSpPr>
            <p:cNvPr id="19536" name="Text Box 12"/>
            <p:cNvSpPr txBox="1">
              <a:spLocks noChangeArrowheads="1"/>
            </p:cNvSpPr>
            <p:nvPr/>
          </p:nvSpPr>
          <p:spPr bwMode="auto">
            <a:xfrm>
              <a:off x="5375" y="1116"/>
              <a:ext cx="227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45720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1400" b="1">
                  <a:solidFill>
                    <a:srgbClr val="FF3300"/>
                  </a:solidFill>
                  <a:latin typeface="Times New Roman" pitchFamily="18" charset="0"/>
                </a:rPr>
                <a:t>-1</a:t>
              </a:r>
            </a:p>
          </p:txBody>
        </p:sp>
        <p:sp>
          <p:nvSpPr>
            <p:cNvPr id="19537" name="Text Box 13"/>
            <p:cNvSpPr txBox="1">
              <a:spLocks noChangeArrowheads="1"/>
            </p:cNvSpPr>
            <p:nvPr/>
          </p:nvSpPr>
          <p:spPr bwMode="auto">
            <a:xfrm>
              <a:off x="5375" y="1887"/>
              <a:ext cx="227" cy="20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45720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1400" b="1">
                  <a:solidFill>
                    <a:srgbClr val="FF3300"/>
                  </a:solidFill>
                  <a:latin typeface="Times New Roman" pitchFamily="18" charset="0"/>
                </a:rPr>
                <a:t>-1</a:t>
              </a:r>
            </a:p>
          </p:txBody>
        </p:sp>
        <p:sp>
          <p:nvSpPr>
            <p:cNvPr id="19538" name="Text Box 14"/>
            <p:cNvSpPr txBox="1">
              <a:spLocks noChangeArrowheads="1"/>
            </p:cNvSpPr>
            <p:nvPr/>
          </p:nvSpPr>
          <p:spPr bwMode="auto">
            <a:xfrm>
              <a:off x="3880" y="1934"/>
              <a:ext cx="226" cy="2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457200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1400" b="1">
                  <a:solidFill>
                    <a:srgbClr val="FF3300"/>
                  </a:solidFill>
                  <a:latin typeface="Times New Roman" pitchFamily="18" charset="0"/>
                </a:rPr>
                <a:t>-1</a:t>
              </a:r>
            </a:p>
          </p:txBody>
        </p:sp>
      </p:grpSp>
      <p:pic>
        <p:nvPicPr>
          <p:cNvPr id="19465" name="Picture 1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2413" y="333375"/>
            <a:ext cx="6443662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8032" name="Freeform 16"/>
          <p:cNvSpPr>
            <a:spLocks/>
          </p:cNvSpPr>
          <p:nvPr/>
        </p:nvSpPr>
        <p:spPr bwMode="auto">
          <a:xfrm>
            <a:off x="396875" y="476250"/>
            <a:ext cx="1150938" cy="217488"/>
          </a:xfrm>
          <a:custGeom>
            <a:avLst/>
            <a:gdLst>
              <a:gd name="T0" fmla="*/ 0 w 725"/>
              <a:gd name="T1" fmla="*/ 0 h 137"/>
              <a:gd name="T2" fmla="*/ 0 w 725"/>
              <a:gd name="T3" fmla="*/ 217488 h 137"/>
              <a:gd name="T4" fmla="*/ 1150938 w 725"/>
              <a:gd name="T5" fmla="*/ 217488 h 137"/>
              <a:gd name="T6" fmla="*/ 1150938 w 725"/>
              <a:gd name="T7" fmla="*/ 73025 h 137"/>
              <a:gd name="T8" fmla="*/ 0 60000 65536"/>
              <a:gd name="T9" fmla="*/ 0 60000 65536"/>
              <a:gd name="T10" fmla="*/ 0 60000 65536"/>
              <a:gd name="T11" fmla="*/ 0 60000 65536"/>
              <a:gd name="T12" fmla="*/ 0 w 725"/>
              <a:gd name="T13" fmla="*/ 0 h 137"/>
              <a:gd name="T14" fmla="*/ 725 w 725"/>
              <a:gd name="T15" fmla="*/ 137 h 1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5" h="137">
                <a:moveTo>
                  <a:pt x="0" y="0"/>
                </a:moveTo>
                <a:lnTo>
                  <a:pt x="0" y="137"/>
                </a:lnTo>
                <a:lnTo>
                  <a:pt x="725" y="137"/>
                </a:lnTo>
                <a:lnTo>
                  <a:pt x="725" y="46"/>
                </a:lnTo>
              </a:path>
            </a:pathLst>
          </a:custGeom>
          <a:noFill/>
          <a:ln w="222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98033" name="Freeform 17"/>
          <p:cNvSpPr>
            <a:spLocks/>
          </p:cNvSpPr>
          <p:nvPr/>
        </p:nvSpPr>
        <p:spPr bwMode="auto">
          <a:xfrm>
            <a:off x="1403350" y="476250"/>
            <a:ext cx="1801813" cy="217488"/>
          </a:xfrm>
          <a:custGeom>
            <a:avLst/>
            <a:gdLst>
              <a:gd name="T0" fmla="*/ 0 w 725"/>
              <a:gd name="T1" fmla="*/ 0 h 137"/>
              <a:gd name="T2" fmla="*/ 0 w 725"/>
              <a:gd name="T3" fmla="*/ 217488 h 137"/>
              <a:gd name="T4" fmla="*/ 1801813 w 725"/>
              <a:gd name="T5" fmla="*/ 217488 h 137"/>
              <a:gd name="T6" fmla="*/ 1801813 w 725"/>
              <a:gd name="T7" fmla="*/ 73025 h 137"/>
              <a:gd name="T8" fmla="*/ 0 60000 65536"/>
              <a:gd name="T9" fmla="*/ 0 60000 65536"/>
              <a:gd name="T10" fmla="*/ 0 60000 65536"/>
              <a:gd name="T11" fmla="*/ 0 60000 65536"/>
              <a:gd name="T12" fmla="*/ 0 w 725"/>
              <a:gd name="T13" fmla="*/ 0 h 137"/>
              <a:gd name="T14" fmla="*/ 725 w 725"/>
              <a:gd name="T15" fmla="*/ 137 h 1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5" h="137">
                <a:moveTo>
                  <a:pt x="0" y="0"/>
                </a:moveTo>
                <a:lnTo>
                  <a:pt x="0" y="137"/>
                </a:lnTo>
                <a:lnTo>
                  <a:pt x="725" y="137"/>
                </a:lnTo>
                <a:lnTo>
                  <a:pt x="725" y="46"/>
                </a:lnTo>
              </a:path>
            </a:pathLst>
          </a:custGeom>
          <a:noFill/>
          <a:ln w="222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98034" name="Freeform 18"/>
          <p:cNvSpPr>
            <a:spLocks/>
          </p:cNvSpPr>
          <p:nvPr/>
        </p:nvSpPr>
        <p:spPr bwMode="auto">
          <a:xfrm>
            <a:off x="2987675" y="476250"/>
            <a:ext cx="1800225" cy="217488"/>
          </a:xfrm>
          <a:custGeom>
            <a:avLst/>
            <a:gdLst>
              <a:gd name="T0" fmla="*/ 0 w 725"/>
              <a:gd name="T1" fmla="*/ 0 h 137"/>
              <a:gd name="T2" fmla="*/ 0 w 725"/>
              <a:gd name="T3" fmla="*/ 217488 h 137"/>
              <a:gd name="T4" fmla="*/ 1800225 w 725"/>
              <a:gd name="T5" fmla="*/ 217488 h 137"/>
              <a:gd name="T6" fmla="*/ 1800225 w 725"/>
              <a:gd name="T7" fmla="*/ 73025 h 137"/>
              <a:gd name="T8" fmla="*/ 0 60000 65536"/>
              <a:gd name="T9" fmla="*/ 0 60000 65536"/>
              <a:gd name="T10" fmla="*/ 0 60000 65536"/>
              <a:gd name="T11" fmla="*/ 0 60000 65536"/>
              <a:gd name="T12" fmla="*/ 0 w 725"/>
              <a:gd name="T13" fmla="*/ 0 h 137"/>
              <a:gd name="T14" fmla="*/ 725 w 725"/>
              <a:gd name="T15" fmla="*/ 137 h 1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5" h="137">
                <a:moveTo>
                  <a:pt x="0" y="0"/>
                </a:moveTo>
                <a:lnTo>
                  <a:pt x="0" y="137"/>
                </a:lnTo>
                <a:lnTo>
                  <a:pt x="725" y="137"/>
                </a:lnTo>
                <a:lnTo>
                  <a:pt x="725" y="46"/>
                </a:lnTo>
              </a:path>
            </a:pathLst>
          </a:custGeom>
          <a:noFill/>
          <a:ln w="222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graphicFrame>
        <p:nvGraphicFramePr>
          <p:cNvPr id="598035" name="Object 19"/>
          <p:cNvGraphicFramePr>
            <a:graphicFrameLocks noChangeAspect="1"/>
          </p:cNvGraphicFramePr>
          <p:nvPr>
            <p:ph sz="quarter" idx="4"/>
          </p:nvPr>
        </p:nvGraphicFramePr>
        <p:xfrm>
          <a:off x="395288" y="4149725"/>
          <a:ext cx="6481762" cy="646113"/>
        </p:xfrm>
        <a:graphic>
          <a:graphicData uri="http://schemas.openxmlformats.org/presentationml/2006/ole">
            <p:oleObj spid="_x0000_s549893" name="Equation" r:id="rId8" imgW="5092560" imgH="507960" progId="Equation.3">
              <p:embed/>
            </p:oleObj>
          </a:graphicData>
        </a:graphic>
      </p:graphicFrame>
      <p:graphicFrame>
        <p:nvGraphicFramePr>
          <p:cNvPr id="598036" name="Object 20"/>
          <p:cNvGraphicFramePr>
            <a:graphicFrameLocks noChangeAspect="1"/>
          </p:cNvGraphicFramePr>
          <p:nvPr/>
        </p:nvGraphicFramePr>
        <p:xfrm>
          <a:off x="395288" y="5013325"/>
          <a:ext cx="3046412" cy="300038"/>
        </p:xfrm>
        <a:graphic>
          <a:graphicData uri="http://schemas.openxmlformats.org/presentationml/2006/ole">
            <p:oleObj spid="_x0000_s549894" name="Equation" r:id="rId9" imgW="2323800" imgH="228600" progId="Equation.3">
              <p:embed/>
            </p:oleObj>
          </a:graphicData>
        </a:graphic>
      </p:graphicFrame>
      <p:graphicFrame>
        <p:nvGraphicFramePr>
          <p:cNvPr id="598037" name="Object 21"/>
          <p:cNvGraphicFramePr>
            <a:graphicFrameLocks noChangeAspect="1"/>
          </p:cNvGraphicFramePr>
          <p:nvPr/>
        </p:nvGraphicFramePr>
        <p:xfrm>
          <a:off x="460375" y="5445125"/>
          <a:ext cx="3297238" cy="284163"/>
        </p:xfrm>
        <a:graphic>
          <a:graphicData uri="http://schemas.openxmlformats.org/presentationml/2006/ole">
            <p:oleObj spid="_x0000_s549895" name="Equation" r:id="rId10" imgW="2514600" imgH="215640" progId="Equation.3">
              <p:embed/>
            </p:oleObj>
          </a:graphicData>
        </a:graphic>
      </p:graphicFrame>
      <p:sp>
        <p:nvSpPr>
          <p:cNvPr id="598038" name="Freeform 22"/>
          <p:cNvSpPr>
            <a:spLocks/>
          </p:cNvSpPr>
          <p:nvPr/>
        </p:nvSpPr>
        <p:spPr bwMode="auto">
          <a:xfrm>
            <a:off x="4572000" y="476250"/>
            <a:ext cx="1081088" cy="217488"/>
          </a:xfrm>
          <a:custGeom>
            <a:avLst/>
            <a:gdLst>
              <a:gd name="T0" fmla="*/ 0 w 725"/>
              <a:gd name="T1" fmla="*/ 0 h 137"/>
              <a:gd name="T2" fmla="*/ 0 w 725"/>
              <a:gd name="T3" fmla="*/ 217488 h 137"/>
              <a:gd name="T4" fmla="*/ 1081088 w 725"/>
              <a:gd name="T5" fmla="*/ 217488 h 137"/>
              <a:gd name="T6" fmla="*/ 1081088 w 725"/>
              <a:gd name="T7" fmla="*/ 73025 h 137"/>
              <a:gd name="T8" fmla="*/ 0 60000 65536"/>
              <a:gd name="T9" fmla="*/ 0 60000 65536"/>
              <a:gd name="T10" fmla="*/ 0 60000 65536"/>
              <a:gd name="T11" fmla="*/ 0 60000 65536"/>
              <a:gd name="T12" fmla="*/ 0 w 725"/>
              <a:gd name="T13" fmla="*/ 0 h 137"/>
              <a:gd name="T14" fmla="*/ 725 w 725"/>
              <a:gd name="T15" fmla="*/ 137 h 1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5" h="137">
                <a:moveTo>
                  <a:pt x="0" y="0"/>
                </a:moveTo>
                <a:lnTo>
                  <a:pt x="0" y="137"/>
                </a:lnTo>
                <a:lnTo>
                  <a:pt x="725" y="137"/>
                </a:lnTo>
                <a:lnTo>
                  <a:pt x="725" y="46"/>
                </a:lnTo>
              </a:path>
            </a:pathLst>
          </a:custGeom>
          <a:noFill/>
          <a:ln w="222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graphicFrame>
        <p:nvGraphicFramePr>
          <p:cNvPr id="598039" name="Group 23"/>
          <p:cNvGraphicFramePr>
            <a:graphicFrameLocks noGrp="1"/>
          </p:cNvGraphicFramePr>
          <p:nvPr/>
        </p:nvGraphicFramePr>
        <p:xfrm>
          <a:off x="1692275" y="1268413"/>
          <a:ext cx="4151313" cy="1296989"/>
        </p:xfrm>
        <a:graphic>
          <a:graphicData uri="http://schemas.openxmlformats.org/drawingml/2006/table">
            <a:tbl>
              <a:tblPr/>
              <a:tblGrid>
                <a:gridCol w="1273175"/>
                <a:gridCol w="466725"/>
                <a:gridCol w="469900"/>
                <a:gridCol w="468313"/>
                <a:gridCol w="536575"/>
                <a:gridCol w="400050"/>
                <a:gridCol w="536575"/>
              </a:tblGrid>
              <a:tr h="25876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Q[s,a]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16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16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16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2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16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3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16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4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s</a:t>
                      </a:r>
                      <a:r>
                        <a:rPr kumimoji="0" lang="en-US" sz="16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5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upCareful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-1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-1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Left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10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9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Right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Up</a:t>
                      </a:r>
                    </a:p>
                  </a:txBody>
                  <a:tcPr marL="90000" marR="9000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0</a:t>
                      </a:r>
                    </a:p>
                  </a:txBody>
                  <a:tcPr marL="90000" marR="9000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98089" name="Freeform 73"/>
          <p:cNvSpPr>
            <a:spLocks/>
          </p:cNvSpPr>
          <p:nvPr/>
        </p:nvSpPr>
        <p:spPr bwMode="auto">
          <a:xfrm>
            <a:off x="5651500" y="476250"/>
            <a:ext cx="1081088" cy="217488"/>
          </a:xfrm>
          <a:custGeom>
            <a:avLst/>
            <a:gdLst>
              <a:gd name="T0" fmla="*/ 0 w 725"/>
              <a:gd name="T1" fmla="*/ 0 h 137"/>
              <a:gd name="T2" fmla="*/ 0 w 725"/>
              <a:gd name="T3" fmla="*/ 217488 h 137"/>
              <a:gd name="T4" fmla="*/ 1081088 w 725"/>
              <a:gd name="T5" fmla="*/ 217488 h 137"/>
              <a:gd name="T6" fmla="*/ 1081088 w 725"/>
              <a:gd name="T7" fmla="*/ 73025 h 137"/>
              <a:gd name="T8" fmla="*/ 0 60000 65536"/>
              <a:gd name="T9" fmla="*/ 0 60000 65536"/>
              <a:gd name="T10" fmla="*/ 0 60000 65536"/>
              <a:gd name="T11" fmla="*/ 0 60000 65536"/>
              <a:gd name="T12" fmla="*/ 0 w 725"/>
              <a:gd name="T13" fmla="*/ 0 h 137"/>
              <a:gd name="T14" fmla="*/ 725 w 725"/>
              <a:gd name="T15" fmla="*/ 137 h 1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5" h="137">
                <a:moveTo>
                  <a:pt x="0" y="0"/>
                </a:moveTo>
                <a:lnTo>
                  <a:pt x="0" y="137"/>
                </a:lnTo>
                <a:lnTo>
                  <a:pt x="725" y="137"/>
                </a:lnTo>
                <a:lnTo>
                  <a:pt x="725" y="46"/>
                </a:lnTo>
              </a:path>
            </a:pathLst>
          </a:custGeom>
          <a:noFill/>
          <a:ln w="222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9521" name="Text Box 74"/>
          <p:cNvSpPr txBox="1">
            <a:spLocks noChangeArrowheads="1"/>
          </p:cNvSpPr>
          <p:nvPr/>
        </p:nvSpPr>
        <p:spPr bwMode="auto">
          <a:xfrm>
            <a:off x="447675" y="1489075"/>
            <a:ext cx="7397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800">
                <a:solidFill>
                  <a:srgbClr val="FFFFFF"/>
                </a:solidFill>
                <a:latin typeface="Times New Roman" pitchFamily="18" charset="0"/>
              </a:rPr>
              <a:t>k=1</a:t>
            </a:r>
          </a:p>
        </p:txBody>
      </p:sp>
      <p:sp>
        <p:nvSpPr>
          <p:cNvPr id="19522" name="Text Box 75"/>
          <p:cNvSpPr txBox="1">
            <a:spLocks noChangeArrowheads="1"/>
          </p:cNvSpPr>
          <p:nvPr/>
        </p:nvSpPr>
        <p:spPr bwMode="auto">
          <a:xfrm>
            <a:off x="395288" y="1628775"/>
            <a:ext cx="7635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800" b="1">
                <a:solidFill>
                  <a:srgbClr val="CC3399"/>
                </a:solidFill>
                <a:latin typeface="Times New Roman" pitchFamily="18" charset="0"/>
              </a:rPr>
              <a:t>k=3</a:t>
            </a:r>
          </a:p>
        </p:txBody>
      </p:sp>
      <p:sp>
        <p:nvSpPr>
          <p:cNvPr id="598092" name="AutoShape 76"/>
          <p:cNvSpPr>
            <a:spLocks/>
          </p:cNvSpPr>
          <p:nvPr/>
        </p:nvSpPr>
        <p:spPr bwMode="auto">
          <a:xfrm>
            <a:off x="7164388" y="3911600"/>
            <a:ext cx="1835150" cy="647700"/>
          </a:xfrm>
          <a:prstGeom prst="borderCallout1">
            <a:avLst>
              <a:gd name="adj1" fmla="val 111764"/>
              <a:gd name="adj2" fmla="val 93773"/>
              <a:gd name="adj3" fmla="val 111764"/>
              <a:gd name="adj4" fmla="val -156662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Same here</a:t>
            </a:r>
          </a:p>
        </p:txBody>
      </p:sp>
      <p:sp>
        <p:nvSpPr>
          <p:cNvPr id="598093" name="AutoShape 77"/>
          <p:cNvSpPr>
            <a:spLocks noChangeArrowheads="1"/>
          </p:cNvSpPr>
          <p:nvPr/>
        </p:nvSpPr>
        <p:spPr bwMode="auto">
          <a:xfrm>
            <a:off x="8027988" y="1844675"/>
            <a:ext cx="288925" cy="1444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98094" name="AutoShape 78"/>
          <p:cNvSpPr>
            <a:spLocks noChangeArrowheads="1"/>
          </p:cNvSpPr>
          <p:nvPr/>
        </p:nvSpPr>
        <p:spPr bwMode="auto">
          <a:xfrm>
            <a:off x="8459788" y="1484313"/>
            <a:ext cx="144462" cy="288925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98095" name="AutoShape 79"/>
          <p:cNvSpPr>
            <a:spLocks noChangeArrowheads="1"/>
          </p:cNvSpPr>
          <p:nvPr/>
        </p:nvSpPr>
        <p:spPr bwMode="auto">
          <a:xfrm>
            <a:off x="8443913" y="804863"/>
            <a:ext cx="160337" cy="288925"/>
          </a:xfrm>
          <a:prstGeom prst="upArrow">
            <a:avLst>
              <a:gd name="adj1" fmla="val 50000"/>
              <a:gd name="adj2" fmla="val 45050"/>
            </a:avLst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98096" name="AutoShape 80"/>
          <p:cNvSpPr>
            <a:spLocks noChangeArrowheads="1"/>
          </p:cNvSpPr>
          <p:nvPr/>
        </p:nvSpPr>
        <p:spPr bwMode="auto">
          <a:xfrm flipH="1" flipV="1">
            <a:off x="7956550" y="404813"/>
            <a:ext cx="360363" cy="144462"/>
          </a:xfrm>
          <a:prstGeom prst="rightArrow">
            <a:avLst>
              <a:gd name="adj1" fmla="val 50000"/>
              <a:gd name="adj2" fmla="val 62363"/>
            </a:avLst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98097" name="AutoShape 81"/>
          <p:cNvSpPr>
            <a:spLocks noChangeArrowheads="1"/>
          </p:cNvSpPr>
          <p:nvPr/>
        </p:nvSpPr>
        <p:spPr bwMode="auto">
          <a:xfrm flipH="1" flipV="1">
            <a:off x="7451725" y="333375"/>
            <a:ext cx="360363" cy="142875"/>
          </a:xfrm>
          <a:prstGeom prst="rightArrow">
            <a:avLst>
              <a:gd name="adj1" fmla="val 50000"/>
              <a:gd name="adj2" fmla="val 63056"/>
            </a:avLst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98098" name="AutoShape 82"/>
          <p:cNvSpPr>
            <a:spLocks/>
          </p:cNvSpPr>
          <p:nvPr/>
        </p:nvSpPr>
        <p:spPr bwMode="auto">
          <a:xfrm>
            <a:off x="5364163" y="5308600"/>
            <a:ext cx="3384550" cy="1216025"/>
          </a:xfrm>
          <a:prstGeom prst="borderCallout1">
            <a:avLst>
              <a:gd name="adj1" fmla="val -6269"/>
              <a:gd name="adj2" fmla="val 96625"/>
              <a:gd name="adj3" fmla="val -6269"/>
              <a:gd name="adj4" fmla="val -5515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No change from previous iteration, as all the reward from the step ahead was included  there</a:t>
            </a:r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idx="12"/>
          </p:nvPr>
        </p:nvSpPr>
        <p:spPr>
          <a:xfrm>
            <a:off x="7242175" y="6630987"/>
            <a:ext cx="1901825" cy="454025"/>
          </a:xfrm>
        </p:spPr>
        <p:txBody>
          <a:bodyPr/>
          <a:lstStyle/>
          <a:p>
            <a:pPr>
              <a:defRPr/>
            </a:pPr>
            <a:fld id="{C3518C7C-BAD6-443C-8701-2A9BF07E5EC9}" type="slidenum">
              <a:rPr lang="en-GB" smtClean="0"/>
              <a:pPr>
                <a:defRPr/>
              </a:pPr>
              <a:t>36</a:t>
            </a:fld>
            <a:endParaRPr lang="en-GB" dirty="0"/>
          </a:p>
        </p:txBody>
      </p:sp>
      <p:sp>
        <p:nvSpPr>
          <p:cNvPr id="35" name="Footer Placeholder 34"/>
          <p:cNvSpPr>
            <a:spLocks noGrp="1"/>
          </p:cNvSpPr>
          <p:nvPr>
            <p:ph type="ftr" idx="11"/>
          </p:nvPr>
        </p:nvSpPr>
        <p:spPr>
          <a:xfrm>
            <a:off x="1143000" y="6403975"/>
            <a:ext cx="2892425" cy="454025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CPSC 502, Lecture 17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8032" grpId="0" animBg="1"/>
      <p:bldP spid="598032" grpId="1" animBg="1"/>
      <p:bldP spid="598033" grpId="0" animBg="1"/>
      <p:bldP spid="598033" grpId="1" animBg="1"/>
      <p:bldP spid="598034" grpId="0" animBg="1"/>
      <p:bldP spid="598034" grpId="1" animBg="1"/>
      <p:bldP spid="598038" grpId="0" animBg="1"/>
      <p:bldP spid="598038" grpId="1" animBg="1"/>
      <p:bldP spid="598089" grpId="0" animBg="1"/>
      <p:bldP spid="598089" grpId="1" animBg="1"/>
      <p:bldP spid="598092" grpId="0" animBg="1"/>
      <p:bldP spid="598093" grpId="0" animBg="1"/>
      <p:bldP spid="598093" grpId="1" animBg="1"/>
      <p:bldP spid="598094" grpId="0" animBg="1"/>
      <p:bldP spid="598094" grpId="1" animBg="1"/>
      <p:bldP spid="598095" grpId="0" animBg="1"/>
      <p:bldP spid="598095" grpId="1" animBg="1"/>
      <p:bldP spid="598096" grpId="0" animBg="1"/>
      <p:bldP spid="598096" grpId="1" animBg="1"/>
      <p:bldP spid="598097" grpId="0" animBg="1"/>
      <p:bldP spid="598097" grpId="1" animBg="1"/>
      <p:bldP spid="598098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1225" cy="682625"/>
          </a:xfrm>
        </p:spPr>
        <p:txBody>
          <a:bodyPr/>
          <a:lstStyle/>
          <a:p>
            <a:pPr eaLnBrk="1" hangingPunct="1"/>
            <a:r>
              <a:rPr lang="en-US" sz="2800" smtClean="0"/>
              <a:t>Comparing fixed </a:t>
            </a:r>
            <a:r>
              <a:rPr lang="el-GR" sz="2800" i="1" smtClean="0"/>
              <a:t>α</a:t>
            </a:r>
            <a:r>
              <a:rPr lang="en-US" sz="2800" i="1" smtClean="0"/>
              <a:t> (top)</a:t>
            </a:r>
            <a:r>
              <a:rPr lang="en-US" sz="2800" smtClean="0"/>
              <a:t> and variable </a:t>
            </a:r>
            <a:r>
              <a:rPr lang="el-GR" sz="2800" i="1" smtClean="0"/>
              <a:t>α</a:t>
            </a:r>
            <a:r>
              <a:rPr lang="en-US" sz="2800" i="1" smtClean="0"/>
              <a:t> (bottom)</a:t>
            </a:r>
          </a:p>
        </p:txBody>
      </p:sp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692150"/>
            <a:ext cx="5113337" cy="284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08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3716338"/>
            <a:ext cx="5113337" cy="292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0073" name="Rectangle 9"/>
          <p:cNvSpPr>
            <a:spLocks noChangeArrowheads="1"/>
          </p:cNvSpPr>
          <p:nvPr/>
        </p:nvSpPr>
        <p:spPr bwMode="auto">
          <a:xfrm>
            <a:off x="5364163" y="836613"/>
            <a:ext cx="3600450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Fixed </a:t>
            </a:r>
            <a:r>
              <a:rPr lang="el-GR" i="1" dirty="0">
                <a:solidFill>
                  <a:srgbClr val="000000"/>
                </a:solidFill>
                <a:latin typeface="Times New Roman" pitchFamily="18" charset="0"/>
              </a:rPr>
              <a:t>α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generates faster update: </a:t>
            </a:r>
          </a:p>
          <a:p>
            <a:pPr marL="457200" indent="-457200" defTabSz="457200">
              <a:lnSpc>
                <a:spcPct val="7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Wingdings" pitchFamily="2" charset="2"/>
              <a:buNone/>
            </a:pPr>
            <a:endParaRPr lang="en-US" dirty="0">
              <a:solidFill>
                <a:srgbClr val="000000"/>
              </a:solidFill>
              <a:latin typeface="Times New Roman" pitchFamily="18" charset="0"/>
            </a:endParaRPr>
          </a:p>
          <a:p>
            <a:pPr marL="457200" indent="-457200" defTabSz="457200">
              <a:lnSpc>
                <a:spcPct val="7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all states see some effect of the </a:t>
            </a:r>
          </a:p>
          <a:p>
            <a:pPr marL="457200" indent="-457200" defTabSz="457200">
              <a:lnSpc>
                <a:spcPct val="7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positive reward from &lt;s4, left&gt; by </a:t>
            </a:r>
          </a:p>
          <a:p>
            <a:pPr marL="457200" indent="-457200" defTabSz="457200">
              <a:lnSpc>
                <a:spcPct val="7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the 5</a:t>
            </a:r>
            <a:r>
              <a:rPr lang="en-US" baseline="30000" dirty="0">
                <a:solidFill>
                  <a:srgbClr val="000000"/>
                </a:solidFill>
                <a:latin typeface="Times New Roman" pitchFamily="18" charset="0"/>
              </a:rPr>
              <a:t>th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 iteration</a:t>
            </a:r>
          </a:p>
          <a:p>
            <a:pPr marL="457200" indent="-457200" defTabSz="457200">
              <a:lnSpc>
                <a:spcPct val="7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Wingdings" pitchFamily="2" charset="2"/>
              <a:buNone/>
            </a:pPr>
            <a:endParaRPr lang="en-US" dirty="0">
              <a:solidFill>
                <a:srgbClr val="000000"/>
              </a:solidFill>
              <a:latin typeface="Times New Roman" pitchFamily="18" charset="0"/>
            </a:endParaRPr>
          </a:p>
          <a:p>
            <a:pPr marL="457200" indent="-457200" defTabSz="457200">
              <a:lnSpc>
                <a:spcPct val="7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Each update is much larger</a:t>
            </a:r>
          </a:p>
          <a:p>
            <a:pPr marL="457200" indent="-457200" defTabSz="457200">
              <a:lnSpc>
                <a:spcPct val="7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Wingdings" pitchFamily="2" charset="2"/>
              <a:buNone/>
            </a:pPr>
            <a:endParaRPr lang="en-US" dirty="0">
              <a:solidFill>
                <a:srgbClr val="000000"/>
              </a:solidFill>
              <a:latin typeface="Times New Roman" pitchFamily="18" charset="0"/>
            </a:endParaRPr>
          </a:p>
          <a:p>
            <a:pPr marL="457200" indent="-457200" defTabSz="457200">
              <a:lnSpc>
                <a:spcPct val="7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Gets very close to final numbers by </a:t>
            </a:r>
          </a:p>
          <a:p>
            <a:pPr marL="457200" indent="-457200" defTabSz="457200">
              <a:lnSpc>
                <a:spcPct val="7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iteration 40, while with variable </a:t>
            </a:r>
            <a:r>
              <a:rPr lang="el-GR" i="1" dirty="0">
                <a:solidFill>
                  <a:srgbClr val="000000"/>
                </a:solidFill>
                <a:latin typeface="Times New Roman" pitchFamily="18" charset="0"/>
              </a:rPr>
              <a:t>α</a:t>
            </a:r>
            <a:endParaRPr lang="en-US" dirty="0">
              <a:solidFill>
                <a:srgbClr val="000000"/>
              </a:solidFill>
              <a:latin typeface="Times New Roman" pitchFamily="18" charset="0"/>
            </a:endParaRPr>
          </a:p>
          <a:p>
            <a:pPr marL="457200" indent="-457200" defTabSz="457200">
              <a:lnSpc>
                <a:spcPct val="7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still  not there by iteration 10</a:t>
            </a:r>
            <a:r>
              <a:rPr lang="en-US" baseline="30000" dirty="0">
                <a:solidFill>
                  <a:srgbClr val="000000"/>
                </a:solidFill>
                <a:latin typeface="Times New Roman" pitchFamily="18" charset="0"/>
              </a:rPr>
              <a:t>7</a:t>
            </a:r>
          </a:p>
          <a:p>
            <a:pPr marL="457200" indent="-457200" defTabSz="457200">
              <a:lnSpc>
                <a:spcPct val="7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Wingdings" pitchFamily="2" charset="2"/>
              <a:buNone/>
            </a:pPr>
            <a:endParaRPr lang="en-US" baseline="3000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457200" indent="-457200" defTabSz="457200">
              <a:lnSpc>
                <a:spcPct val="7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Wingdings" pitchFamily="2" charset="2"/>
              <a:buNone/>
            </a:pP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However, remember:</a:t>
            </a:r>
            <a:endParaRPr lang="en-US" dirty="0">
              <a:solidFill>
                <a:srgbClr val="000000"/>
              </a:solidFill>
              <a:latin typeface="Times New Roman" pitchFamily="18" charset="0"/>
            </a:endParaRPr>
          </a:p>
          <a:p>
            <a:pPr marL="457200" indent="-457200" defTabSz="457200">
              <a:lnSpc>
                <a:spcPct val="7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Wingdings" pitchFamily="2" charset="2"/>
              <a:buNone/>
            </a:pPr>
            <a:endParaRPr lang="en-US" dirty="0">
              <a:solidFill>
                <a:srgbClr val="000000"/>
              </a:solidFill>
              <a:latin typeface="Times New Roman" pitchFamily="18" charset="0"/>
            </a:endParaRPr>
          </a:p>
          <a:p>
            <a:pPr marL="457200" indent="-457200" defTabSz="457200">
              <a:lnSpc>
                <a:spcPct val="7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Q-learning with fixed </a:t>
            </a:r>
            <a:r>
              <a:rPr lang="el-GR" i="1" dirty="0">
                <a:solidFill>
                  <a:srgbClr val="000000"/>
                </a:solidFill>
                <a:latin typeface="Times New Roman" pitchFamily="18" charset="0"/>
              </a:rPr>
              <a:t>α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is not guaranteed to converge</a:t>
            </a:r>
            <a:endParaRPr lang="en-US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00074" name="Rectangle 10"/>
          <p:cNvSpPr>
            <a:spLocks noChangeArrowheads="1"/>
          </p:cNvSpPr>
          <p:nvPr/>
        </p:nvSpPr>
        <p:spPr bwMode="auto">
          <a:xfrm>
            <a:off x="323850" y="1916113"/>
            <a:ext cx="4752975" cy="217487"/>
          </a:xfrm>
          <a:prstGeom prst="rect">
            <a:avLst/>
          </a:prstGeom>
          <a:noFill/>
          <a:ln w="25400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00076" name="Rectangle 12"/>
          <p:cNvSpPr>
            <a:spLocks noChangeArrowheads="1"/>
          </p:cNvSpPr>
          <p:nvPr/>
        </p:nvSpPr>
        <p:spPr bwMode="auto">
          <a:xfrm>
            <a:off x="2124075" y="1700213"/>
            <a:ext cx="360363" cy="217487"/>
          </a:xfrm>
          <a:prstGeom prst="rect">
            <a:avLst/>
          </a:prstGeom>
          <a:noFill/>
          <a:ln w="25400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00077" name="Rectangle 13"/>
          <p:cNvSpPr>
            <a:spLocks noChangeArrowheads="1"/>
          </p:cNvSpPr>
          <p:nvPr/>
        </p:nvSpPr>
        <p:spPr bwMode="auto">
          <a:xfrm>
            <a:off x="2124075" y="4581525"/>
            <a:ext cx="360363" cy="215900"/>
          </a:xfrm>
          <a:prstGeom prst="rect">
            <a:avLst/>
          </a:prstGeom>
          <a:noFill/>
          <a:ln w="25400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00078" name="Rectangle 14"/>
          <p:cNvSpPr>
            <a:spLocks noChangeArrowheads="1"/>
          </p:cNvSpPr>
          <p:nvPr/>
        </p:nvSpPr>
        <p:spPr bwMode="auto">
          <a:xfrm>
            <a:off x="1187450" y="1916113"/>
            <a:ext cx="360363" cy="217487"/>
          </a:xfrm>
          <a:prstGeom prst="rect">
            <a:avLst/>
          </a:prstGeom>
          <a:noFill/>
          <a:ln w="25400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00079" name="Rectangle 15"/>
          <p:cNvSpPr>
            <a:spLocks noChangeArrowheads="1"/>
          </p:cNvSpPr>
          <p:nvPr/>
        </p:nvSpPr>
        <p:spPr bwMode="auto">
          <a:xfrm>
            <a:off x="1187450" y="4797425"/>
            <a:ext cx="360363" cy="215900"/>
          </a:xfrm>
          <a:prstGeom prst="rect">
            <a:avLst/>
          </a:prstGeom>
          <a:noFill/>
          <a:ln w="25400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00080" name="Rectangle 16"/>
          <p:cNvSpPr>
            <a:spLocks noChangeArrowheads="1"/>
          </p:cNvSpPr>
          <p:nvPr/>
        </p:nvSpPr>
        <p:spPr bwMode="auto">
          <a:xfrm>
            <a:off x="323850" y="3068638"/>
            <a:ext cx="4752975" cy="217487"/>
          </a:xfrm>
          <a:prstGeom prst="rect">
            <a:avLst/>
          </a:prstGeom>
          <a:noFill/>
          <a:ln w="25400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37</a:t>
            </a:fld>
            <a:endParaRPr lang="en-GB"/>
          </a:p>
        </p:txBody>
      </p:sp>
      <p:sp>
        <p:nvSpPr>
          <p:cNvPr id="13" name="Footer Placeholder 12"/>
          <p:cNvSpPr>
            <a:spLocks noGrp="1"/>
          </p:cNvSpPr>
          <p:nvPr>
            <p:ph type="ftr" idx="11"/>
          </p:nvPr>
        </p:nvSpPr>
        <p:spPr>
          <a:xfrm>
            <a:off x="5334000" y="6403975"/>
            <a:ext cx="2892425" cy="454025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CPSC 502, Lecture 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7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7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0074" grpId="0" animBg="1"/>
      <p:bldP spid="600074" grpId="1" animBg="1"/>
      <p:bldP spid="600076" grpId="0" animBg="1"/>
      <p:bldP spid="600076" grpId="1" animBg="1"/>
      <p:bldP spid="600077" grpId="0" animBg="1"/>
      <p:bldP spid="600077" grpId="1" animBg="1"/>
      <p:bldP spid="600078" grpId="0" animBg="1"/>
      <p:bldP spid="600078" grpId="1" animBg="1"/>
      <p:bldP spid="600079" grpId="0" animBg="1"/>
      <p:bldP spid="600079" grpId="1" animBg="1"/>
      <p:bldP spid="60008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Why approximations work… </a:t>
            </a:r>
            <a:r>
              <a:rPr lang="en-US" dirty="0" smtClean="0"/>
              <a:t>(1)</a:t>
            </a:r>
            <a:endParaRPr lang="en-US" dirty="0" smtClean="0"/>
          </a:p>
        </p:txBody>
      </p:sp>
      <p:sp>
        <p:nvSpPr>
          <p:cNvPr id="561157" name="Rectangle 5"/>
          <p:cNvSpPr>
            <a:spLocks noChangeArrowheads="1"/>
          </p:cNvSpPr>
          <p:nvPr/>
        </p:nvSpPr>
        <p:spPr bwMode="auto">
          <a:xfrm>
            <a:off x="0" y="836613"/>
            <a:ext cx="8785225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In Q-learning, </a:t>
            </a:r>
          </a:p>
          <a:p>
            <a:pPr marL="838200" lvl="1" indent="-381000" defTabSz="457200">
              <a:lnSpc>
                <a:spcPct val="90000"/>
              </a:lnSpc>
              <a:spcBef>
                <a:spcPts val="15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Updates involve   only  </a:t>
            </a:r>
            <a:r>
              <a:rPr lang="en-US" sz="2000" i="1" dirty="0">
                <a:solidFill>
                  <a:srgbClr val="000000"/>
                </a:solidFill>
                <a:latin typeface="Times New Roman" pitchFamily="18" charset="0"/>
              </a:rPr>
              <a:t>s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 and </a:t>
            </a:r>
            <a:r>
              <a:rPr lang="en-US" sz="2000" i="1" dirty="0">
                <a:solidFill>
                  <a:srgbClr val="000000"/>
                </a:solidFill>
                <a:latin typeface="Times New Roman" pitchFamily="18" charset="0"/>
              </a:rPr>
              <a:t>a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 that appear in experiences </a:t>
            </a:r>
          </a:p>
          <a:p>
            <a:pPr marL="838200" lvl="1" indent="-381000" defTabSz="457200">
              <a:lnSpc>
                <a:spcPct val="90000"/>
              </a:lnSpc>
              <a:spcBef>
                <a:spcPts val="15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The computation of </a:t>
            </a:r>
            <a:r>
              <a:rPr lang="en-US" sz="2000" i="1" dirty="0">
                <a:solidFill>
                  <a:srgbClr val="000000"/>
                </a:solidFill>
                <a:latin typeface="Times New Roman" pitchFamily="18" charset="0"/>
              </a:rPr>
              <a:t>Q(</a:t>
            </a:r>
            <a:r>
              <a:rPr lang="en-US" sz="2000" i="1" dirty="0" err="1">
                <a:solidFill>
                  <a:srgbClr val="000000"/>
                </a:solidFill>
                <a:latin typeface="Times New Roman" pitchFamily="18" charset="0"/>
              </a:rPr>
              <a:t>s,a</a:t>
            </a:r>
            <a:r>
              <a:rPr lang="en-US" sz="2000" i="1" dirty="0">
                <a:solidFill>
                  <a:srgbClr val="000000"/>
                </a:solidFill>
                <a:latin typeface="Times New Roman" pitchFamily="18" charset="0"/>
              </a:rPr>
              <a:t>)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</a:rPr>
              <a:t>relies on an approximation of its true link with </a:t>
            </a:r>
            <a:r>
              <a:rPr lang="en-US" sz="2000" i="1" dirty="0" smtClean="0">
                <a:solidFill>
                  <a:srgbClr val="000000"/>
                </a:solidFill>
                <a:latin typeface="Times New Roman" pitchFamily="18" charset="0"/>
              </a:rPr>
              <a:t>Q(s’, a’) </a:t>
            </a:r>
            <a:endParaRPr lang="en-US" sz="2000" i="1" dirty="0">
              <a:solidFill>
                <a:srgbClr val="000000"/>
              </a:solidFill>
              <a:latin typeface="Times New Roman" pitchFamily="18" charset="0"/>
            </a:endParaRPr>
          </a:p>
          <a:p>
            <a:pPr marL="1295400" lvl="2" indent="-381000" defTabSz="457200">
              <a:lnSpc>
                <a:spcPct val="90000"/>
              </a:lnSpc>
              <a:spcBef>
                <a:spcPts val="1500"/>
              </a:spcBef>
              <a:buClr>
                <a:srgbClr val="000000"/>
              </a:buClr>
              <a:buSzPct val="100000"/>
              <a:buFont typeface="Wingdings" pitchFamily="2" charset="2"/>
              <a:buChar char=""/>
            </a:pPr>
            <a:endParaRPr lang="en-US" sz="20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1295400" lvl="2" indent="-381000" defTabSz="457200">
              <a:lnSpc>
                <a:spcPct val="90000"/>
              </a:lnSpc>
              <a:spcBef>
                <a:spcPts val="1500"/>
              </a:spcBef>
              <a:buClr>
                <a:srgbClr val="000000"/>
              </a:buClr>
              <a:buSzPct val="100000"/>
              <a:buFont typeface="Wingdings" pitchFamily="2" charset="2"/>
              <a:buChar char=""/>
            </a:pPr>
            <a:endParaRPr lang="en-US" sz="200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1295400" lvl="2" indent="-381000" defTabSz="457200">
              <a:lnSpc>
                <a:spcPct val="90000"/>
              </a:lnSpc>
              <a:spcBef>
                <a:spcPts val="1500"/>
              </a:spcBef>
              <a:buClr>
                <a:srgbClr val="000000"/>
              </a:buClr>
              <a:buSzPct val="100000"/>
              <a:buFont typeface="Wingdings" pitchFamily="2" charset="2"/>
              <a:buChar char=""/>
            </a:pPr>
            <a:endParaRPr lang="en-US" sz="20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1295400" lvl="2" indent="-381000" defTabSz="457200">
              <a:lnSpc>
                <a:spcPct val="90000"/>
              </a:lnSpc>
              <a:spcBef>
                <a:spcPts val="1500"/>
              </a:spcBef>
              <a:buClr>
                <a:srgbClr val="000000"/>
              </a:buClr>
              <a:buSzPct val="100000"/>
              <a:buFont typeface="Wingdings" pitchFamily="2" charset="2"/>
              <a:buChar char=""/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</a:rPr>
              <a:t>The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Q-learning update only considers the </a:t>
            </a:r>
            <a:r>
              <a:rPr lang="en-US" sz="2000" i="1" dirty="0">
                <a:solidFill>
                  <a:srgbClr val="000000"/>
                </a:solidFill>
                <a:latin typeface="Times New Roman" pitchFamily="18" charset="0"/>
              </a:rPr>
              <a:t>s’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 observed in the experience</a:t>
            </a:r>
          </a:p>
        </p:txBody>
      </p:sp>
      <p:sp>
        <p:nvSpPr>
          <p:cNvPr id="561162" name="Text Box 10"/>
          <p:cNvSpPr txBox="1">
            <a:spLocks noChangeArrowheads="1"/>
          </p:cNvSpPr>
          <p:nvPr/>
        </p:nvSpPr>
        <p:spPr bwMode="auto">
          <a:xfrm>
            <a:off x="3571868" y="5643578"/>
            <a:ext cx="1098550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WHY?</a:t>
            </a:r>
          </a:p>
        </p:txBody>
      </p:sp>
      <p:graphicFrame>
        <p:nvGraphicFramePr>
          <p:cNvPr id="561164" name="Object 12"/>
          <p:cNvGraphicFramePr>
            <a:graphicFrameLocks noChangeAspect="1"/>
          </p:cNvGraphicFramePr>
          <p:nvPr>
            <p:ph idx="1"/>
          </p:nvPr>
        </p:nvGraphicFramePr>
        <p:xfrm>
          <a:off x="2000232" y="4929198"/>
          <a:ext cx="5656262" cy="504825"/>
        </p:xfrm>
        <a:graphic>
          <a:graphicData uri="http://schemas.openxmlformats.org/presentationml/2006/ole">
            <p:oleObj spid="_x0000_s551938" name="Equation" r:id="rId3" imgW="3136680" imgH="279360" progId="Equation.3">
              <p:embed/>
            </p:oleObj>
          </a:graphicData>
        </a:graphic>
      </p:graphicFrame>
      <p:graphicFrame>
        <p:nvGraphicFramePr>
          <p:cNvPr id="99330" name="Object 2"/>
          <p:cNvGraphicFramePr>
            <a:graphicFrameLocks noChangeAspect="1"/>
          </p:cNvGraphicFramePr>
          <p:nvPr/>
        </p:nvGraphicFramePr>
        <p:xfrm>
          <a:off x="2435158" y="2714621"/>
          <a:ext cx="5746794" cy="714380"/>
        </p:xfrm>
        <a:graphic>
          <a:graphicData uri="http://schemas.openxmlformats.org/presentationml/2006/ole">
            <p:oleObj spid="_x0000_s551939" name="Equation" r:id="rId4" imgW="2755800" imgH="342720" progId="Equation.3">
              <p:embed/>
            </p:oleObj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38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CPSC 502, Lecture 17</a:t>
            </a: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116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Why approximations work… </a:t>
            </a:r>
            <a:endParaRPr lang="en-US" dirty="0" smtClean="0"/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3071810"/>
            <a:ext cx="8785225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r>
              <a:rPr lang="en-US" sz="2400" dirty="0">
                <a:solidFill>
                  <a:schemeClr val="accent4"/>
                </a:solidFill>
                <a:latin typeface="Times New Roman" pitchFamily="18" charset="0"/>
              </a:rPr>
              <a:t>Way to get around the </a:t>
            </a:r>
            <a:r>
              <a:rPr lang="en-US" sz="2400" b="1" dirty="0">
                <a:solidFill>
                  <a:schemeClr val="accent4"/>
                </a:solidFill>
                <a:latin typeface="Times New Roman" pitchFamily="18" charset="0"/>
              </a:rPr>
              <a:t>missing  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transition model and reward model</a:t>
            </a:r>
          </a:p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Aren’t we in danger of using data coming from unlikely transition to make incorrect adjustments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?</a:t>
            </a:r>
          </a:p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No, as long as Q-learning tries each action an unbounded number of times</a:t>
            </a:r>
          </a:p>
          <a:p>
            <a:pPr marL="914400" lvl="1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Frequency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of updates reflects transition model, </a:t>
            </a:r>
            <a:r>
              <a:rPr lang="en-US" sz="2400" i="1" dirty="0">
                <a:solidFill>
                  <a:srgbClr val="000000"/>
                </a:solidFill>
                <a:latin typeface="Times New Roman" pitchFamily="18" charset="0"/>
              </a:rPr>
              <a:t>P(</a:t>
            </a:r>
            <a:r>
              <a:rPr lang="en-US" sz="2400" i="1" dirty="0" err="1">
                <a:solidFill>
                  <a:srgbClr val="000000"/>
                </a:solidFill>
                <a:latin typeface="Times New Roman" pitchFamily="18" charset="0"/>
              </a:rPr>
              <a:t>s’|a,s</a:t>
            </a:r>
            <a:r>
              <a:rPr lang="en-US" sz="2400" i="1" dirty="0" smtClean="0">
                <a:solidFill>
                  <a:srgbClr val="000000"/>
                </a:solidFill>
                <a:latin typeface="Times New Roman" pitchFamily="18" charset="0"/>
              </a:rPr>
              <a:t>)</a:t>
            </a:r>
            <a:endParaRPr lang="en-US" sz="2400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36613"/>
            <a:ext cx="8785225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57200" indent="-457200" defTabSz="457200">
              <a:spcBef>
                <a:spcPts val="1800"/>
              </a:spcBef>
              <a:buClr>
                <a:srgbClr val="000000"/>
              </a:buClr>
              <a:buSzPct val="100000"/>
              <a:buFont typeface="Wingdings" pitchFamily="2" charset="2"/>
              <a:buChar char=""/>
            </a:pPr>
            <a:endParaRPr lang="en-US" sz="2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8" name="Object 12"/>
          <p:cNvGraphicFramePr>
            <a:graphicFrameLocks noChangeAspect="1"/>
          </p:cNvGraphicFramePr>
          <p:nvPr/>
        </p:nvGraphicFramePr>
        <p:xfrm>
          <a:off x="357158" y="1857364"/>
          <a:ext cx="5656263" cy="504825"/>
        </p:xfrm>
        <a:graphic>
          <a:graphicData uri="http://schemas.openxmlformats.org/presentationml/2006/ole">
            <p:oleObj spid="_x0000_s555010" name="Equation" r:id="rId4" imgW="3136680" imgH="279360" progId="Equation.3">
              <p:embed/>
            </p:oleObj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500034" y="1142984"/>
          <a:ext cx="5181610" cy="644123"/>
        </p:xfrm>
        <a:graphic>
          <a:graphicData uri="http://schemas.openxmlformats.org/presentationml/2006/ole">
            <p:oleObj spid="_x0000_s555011" name="Equation" r:id="rId5" imgW="2755800" imgH="342720" progId="Equation.3">
              <p:embed/>
            </p:oleObj>
          </a:graphicData>
        </a:graphic>
      </p:graphicFrame>
      <p:sp>
        <p:nvSpPr>
          <p:cNvPr id="10" name="Rectangular Callout 9"/>
          <p:cNvSpPr/>
          <p:nvPr/>
        </p:nvSpPr>
        <p:spPr bwMode="auto">
          <a:xfrm>
            <a:off x="6143636" y="714356"/>
            <a:ext cx="2500330" cy="785818"/>
          </a:xfrm>
          <a:prstGeom prst="wedgeRectCallout">
            <a:avLst>
              <a:gd name="adj1" fmla="val -67894"/>
              <a:gd name="adj2" fmla="val 29654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CA" sz="2000" dirty="0" smtClean="0">
                <a:solidFill>
                  <a:srgbClr val="000000"/>
                </a:solidFill>
                <a:latin typeface="Times New Roman" pitchFamily="18" charset="0"/>
              </a:rPr>
              <a:t>True relation between Q(</a:t>
            </a:r>
            <a:r>
              <a:rPr lang="en-CA" sz="2000" dirty="0" err="1" smtClean="0">
                <a:solidFill>
                  <a:srgbClr val="000000"/>
                </a:solidFill>
                <a:latin typeface="Times New Roman" pitchFamily="18" charset="0"/>
              </a:rPr>
              <a:t>s.a</a:t>
            </a:r>
            <a:r>
              <a:rPr lang="en-CA" sz="2000" dirty="0" smtClean="0">
                <a:solidFill>
                  <a:srgbClr val="000000"/>
                </a:solidFill>
                <a:latin typeface="Times New Roman" pitchFamily="18" charset="0"/>
              </a:rPr>
              <a:t>) and Q(</a:t>
            </a:r>
            <a:r>
              <a:rPr lang="en-CA" sz="2000" dirty="0" err="1" smtClean="0">
                <a:solidFill>
                  <a:srgbClr val="000000"/>
                </a:solidFill>
                <a:latin typeface="Times New Roman" pitchFamily="18" charset="0"/>
              </a:rPr>
              <a:t>s’a</a:t>
            </a:r>
            <a:r>
              <a:rPr lang="en-CA" sz="2000" dirty="0" smtClean="0">
                <a:solidFill>
                  <a:srgbClr val="000000"/>
                </a:solidFill>
                <a:latin typeface="Times New Roman" pitchFamily="18" charset="0"/>
              </a:rPr>
              <a:t>’)</a:t>
            </a: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6143636" y="1785926"/>
            <a:ext cx="2714644" cy="1285884"/>
          </a:xfrm>
          <a:prstGeom prst="wedgeRectCallout">
            <a:avLst>
              <a:gd name="adj1" fmla="val -59766"/>
              <a:gd name="adj2" fmla="val -12176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CA" sz="2000" dirty="0" smtClean="0">
                <a:solidFill>
                  <a:srgbClr val="000000"/>
                </a:solidFill>
                <a:latin typeface="Times New Roman" pitchFamily="18" charset="0"/>
              </a:rPr>
              <a:t>Q-learning approximation based on each individual experience </a:t>
            </a:r>
            <a:r>
              <a:rPr lang="en-CA" sz="2000" i="1" dirty="0" smtClean="0">
                <a:solidFill>
                  <a:srgbClr val="000000"/>
                </a:solidFill>
                <a:latin typeface="Times New Roman" pitchFamily="18" charset="0"/>
              </a:rPr>
              <a:t>&lt;s, a, s’&gt;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idx="12"/>
          </p:nvPr>
        </p:nvSpPr>
        <p:spPr>
          <a:xfrm>
            <a:off x="7010401" y="6477000"/>
            <a:ext cx="1828800" cy="381000"/>
          </a:xfrm>
        </p:spPr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39</a:t>
            </a:fld>
            <a:endParaRPr lang="en-GB"/>
          </a:p>
        </p:txBody>
      </p:sp>
      <p:sp>
        <p:nvSpPr>
          <p:cNvPr id="13" name="Footer Placeholder 12"/>
          <p:cNvSpPr>
            <a:spLocks noGrp="1"/>
          </p:cNvSpPr>
          <p:nvPr>
            <p:ph type="ftr" idx="11"/>
          </p:nvPr>
        </p:nvSpPr>
        <p:spPr>
          <a:xfrm>
            <a:off x="3124200" y="6477000"/>
            <a:ext cx="2895600" cy="381000"/>
          </a:xfrm>
        </p:spPr>
        <p:txBody>
          <a:bodyPr/>
          <a:lstStyle/>
          <a:p>
            <a:pPr>
              <a:defRPr/>
            </a:pPr>
            <a:r>
              <a:rPr lang="en-GB" smtClean="0"/>
              <a:t>CPSC 502, Lecture 17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Gaussian Learning: Parameters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5334000"/>
            <a:ext cx="2667000" cy="533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CA" sz="2400" dirty="0" smtClean="0"/>
              <a:t>n data points</a:t>
            </a:r>
            <a:endParaRPr lang="en-CA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8B5A9E0-7EB5-4FF0-AEB5-1FBEA79D2A5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502, Lecture 17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332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33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332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332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332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33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332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5" name="Rectangle 37"/>
          <p:cNvSpPr>
            <a:spLocks noChangeArrowheads="1"/>
          </p:cNvSpPr>
          <p:nvPr/>
        </p:nvSpPr>
        <p:spPr bwMode="auto">
          <a:xfrm>
            <a:off x="2252662" y="3457575"/>
            <a:ext cx="3000375" cy="1428750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 sz="2800" b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1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9144000" cy="6858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Course summary 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R&amp;R        +               ML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20" name="Rectangle 6"/>
          <p:cNvSpPr>
            <a:spLocks noChangeArrowheads="1"/>
          </p:cNvSpPr>
          <p:nvPr/>
        </p:nvSpPr>
        <p:spPr bwMode="auto">
          <a:xfrm>
            <a:off x="323850" y="1298575"/>
            <a:ext cx="27368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spcBef>
                <a:spcPct val="20000"/>
              </a:spcBef>
            </a:pPr>
            <a:endParaRPr lang="en-US" sz="2800" b="1" smtClean="0">
              <a:solidFill>
                <a:srgbClr val="000000"/>
              </a:solidFill>
              <a:latin typeface="Arial Unicode MS" pitchFamily="34" charset="-128"/>
            </a:endParaRPr>
          </a:p>
        </p:txBody>
      </p:sp>
      <p:sp>
        <p:nvSpPr>
          <p:cNvPr id="2123" name="Rectangle 9"/>
          <p:cNvSpPr>
            <a:spLocks noChangeArrowheads="1"/>
          </p:cNvSpPr>
          <p:nvPr/>
        </p:nvSpPr>
        <p:spPr bwMode="auto">
          <a:xfrm>
            <a:off x="0" y="3124200"/>
            <a:ext cx="151288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b="1" dirty="0" smtClean="0">
                <a:solidFill>
                  <a:srgbClr val="000000"/>
                </a:solidFill>
                <a:latin typeface="Arial Unicode MS" pitchFamily="34" charset="-128"/>
              </a:rPr>
              <a:t>Query</a:t>
            </a:r>
          </a:p>
        </p:txBody>
      </p:sp>
      <p:sp>
        <p:nvSpPr>
          <p:cNvPr id="2124" name="Rectangle 10"/>
          <p:cNvSpPr>
            <a:spLocks noChangeArrowheads="1"/>
          </p:cNvSpPr>
          <p:nvPr/>
        </p:nvSpPr>
        <p:spPr bwMode="auto">
          <a:xfrm>
            <a:off x="0" y="5334000"/>
            <a:ext cx="1601787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b="1" dirty="0" smtClean="0">
                <a:solidFill>
                  <a:srgbClr val="000000"/>
                </a:solidFill>
                <a:latin typeface="Arial Unicode MS" pitchFamily="34" charset="-128"/>
              </a:rPr>
              <a:t>Planning</a:t>
            </a:r>
          </a:p>
        </p:txBody>
      </p:sp>
      <p:sp>
        <p:nvSpPr>
          <p:cNvPr id="2126" name="Rectangle 12"/>
          <p:cNvSpPr>
            <a:spLocks noChangeArrowheads="1"/>
          </p:cNvSpPr>
          <p:nvPr/>
        </p:nvSpPr>
        <p:spPr bwMode="auto">
          <a:xfrm>
            <a:off x="2743200" y="1447800"/>
            <a:ext cx="2590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Stochastic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Environment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</a:pPr>
            <a:endParaRPr lang="en-US" sz="2400" b="1" dirty="0" smtClean="0">
              <a:solidFill>
                <a:srgbClr val="000000"/>
              </a:solidFill>
              <a:latin typeface="Arial Unicode MS" pitchFamily="34" charset="-128"/>
            </a:endParaRPr>
          </a:p>
        </p:txBody>
      </p:sp>
      <p:sp>
        <p:nvSpPr>
          <p:cNvPr id="2127" name="Rectangle 13"/>
          <p:cNvSpPr>
            <a:spLocks noChangeArrowheads="1"/>
          </p:cNvSpPr>
          <p:nvPr/>
        </p:nvSpPr>
        <p:spPr bwMode="auto">
          <a:xfrm>
            <a:off x="1295400" y="2133600"/>
            <a:ext cx="4038600" cy="457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 b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33" name="Rectangle 23"/>
          <p:cNvSpPr>
            <a:spLocks noChangeArrowheads="1"/>
          </p:cNvSpPr>
          <p:nvPr/>
        </p:nvSpPr>
        <p:spPr bwMode="auto">
          <a:xfrm>
            <a:off x="3047999" y="5562600"/>
            <a:ext cx="2057400" cy="3048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000" dirty="0" smtClean="0">
                <a:solidFill>
                  <a:srgbClr val="3333CC"/>
                </a:solidFill>
                <a:latin typeface="Arial Unicode MS" pitchFamily="34" charset="-128"/>
              </a:rPr>
              <a:t>Value Iteration</a:t>
            </a:r>
          </a:p>
        </p:txBody>
      </p:sp>
      <p:sp>
        <p:nvSpPr>
          <p:cNvPr id="2134" name="Rectangle 24"/>
          <p:cNvSpPr>
            <a:spLocks noChangeArrowheads="1"/>
          </p:cNvSpPr>
          <p:nvPr/>
        </p:nvSpPr>
        <p:spPr bwMode="auto">
          <a:xfrm>
            <a:off x="2209799" y="2514600"/>
            <a:ext cx="2133600" cy="3810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smtClean="0">
                <a:solidFill>
                  <a:srgbClr val="3333CC"/>
                </a:solidFill>
                <a:latin typeface="Arial Unicode MS" pitchFamily="34" charset="-128"/>
              </a:rPr>
              <a:t>Var. Elimination</a:t>
            </a:r>
          </a:p>
        </p:txBody>
      </p:sp>
      <p:sp>
        <p:nvSpPr>
          <p:cNvPr id="2140" name="Rectangle 9"/>
          <p:cNvSpPr>
            <a:spLocks noChangeArrowheads="1"/>
          </p:cNvSpPr>
          <p:nvPr/>
        </p:nvSpPr>
        <p:spPr bwMode="auto">
          <a:xfrm>
            <a:off x="1600199" y="2286000"/>
            <a:ext cx="20002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b="1" i="1" dirty="0" smtClean="0">
                <a:solidFill>
                  <a:srgbClr val="000000"/>
                </a:solidFill>
                <a:latin typeface="Arial Unicode MS" pitchFamily="34" charset="-128"/>
              </a:rPr>
              <a:t>Belief Nets</a:t>
            </a:r>
          </a:p>
        </p:txBody>
      </p:sp>
      <p:sp>
        <p:nvSpPr>
          <p:cNvPr id="2142" name="Rectangle 9"/>
          <p:cNvSpPr>
            <a:spLocks noChangeArrowheads="1"/>
          </p:cNvSpPr>
          <p:nvPr/>
        </p:nvSpPr>
        <p:spPr bwMode="auto">
          <a:xfrm>
            <a:off x="1676399" y="4572000"/>
            <a:ext cx="235743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b="1" i="1" dirty="0" smtClean="0">
                <a:solidFill>
                  <a:srgbClr val="000000"/>
                </a:solidFill>
                <a:latin typeface="Arial Unicode MS" pitchFamily="34" charset="-128"/>
              </a:rPr>
              <a:t>Decision Nets</a:t>
            </a:r>
          </a:p>
        </p:txBody>
      </p:sp>
      <p:sp>
        <p:nvSpPr>
          <p:cNvPr id="2143" name="Rectangle 9"/>
          <p:cNvSpPr>
            <a:spLocks noChangeArrowheads="1"/>
          </p:cNvSpPr>
          <p:nvPr/>
        </p:nvSpPr>
        <p:spPr bwMode="auto">
          <a:xfrm>
            <a:off x="1371600" y="5257800"/>
            <a:ext cx="39624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b="1" i="1" dirty="0" smtClean="0">
                <a:solidFill>
                  <a:srgbClr val="000000"/>
                </a:solidFill>
                <a:latin typeface="Arial Unicode MS" pitchFamily="34" charset="-128"/>
              </a:rPr>
              <a:t>Markov Decision Processes</a:t>
            </a:r>
          </a:p>
        </p:txBody>
      </p:sp>
      <p:sp>
        <p:nvSpPr>
          <p:cNvPr id="2144" name="Rectangle 24"/>
          <p:cNvSpPr>
            <a:spLocks noChangeArrowheads="1"/>
          </p:cNvSpPr>
          <p:nvPr/>
        </p:nvSpPr>
        <p:spPr bwMode="auto">
          <a:xfrm>
            <a:off x="2285999" y="4876800"/>
            <a:ext cx="2181225" cy="4000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smtClean="0">
                <a:solidFill>
                  <a:srgbClr val="3333CC"/>
                </a:solidFill>
                <a:latin typeface="Arial Unicode MS" pitchFamily="34" charset="-128"/>
              </a:rPr>
              <a:t>Var. Elimination</a:t>
            </a:r>
          </a:p>
        </p:txBody>
      </p:sp>
      <p:sp>
        <p:nvSpPr>
          <p:cNvPr id="2151" name="Rectangle 9"/>
          <p:cNvSpPr>
            <a:spLocks noChangeArrowheads="1"/>
          </p:cNvSpPr>
          <p:nvPr/>
        </p:nvSpPr>
        <p:spPr bwMode="auto">
          <a:xfrm>
            <a:off x="1523999" y="3276600"/>
            <a:ext cx="321468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000" b="1" i="1" dirty="0" smtClean="0">
                <a:solidFill>
                  <a:srgbClr val="000000"/>
                </a:solidFill>
                <a:latin typeface="Arial Unicode MS" pitchFamily="34" charset="-128"/>
              </a:rPr>
              <a:t>Markov Chains and HMMs</a:t>
            </a:r>
          </a:p>
        </p:txBody>
      </p:sp>
      <p:sp>
        <p:nvSpPr>
          <p:cNvPr id="40" name="Rectangle 24"/>
          <p:cNvSpPr>
            <a:spLocks noChangeArrowheads="1"/>
          </p:cNvSpPr>
          <p:nvPr/>
        </p:nvSpPr>
        <p:spPr bwMode="auto">
          <a:xfrm>
            <a:off x="1752599" y="2895600"/>
            <a:ext cx="2304256" cy="36004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dirty="0" smtClean="0">
                <a:solidFill>
                  <a:schemeClr val="accent2"/>
                </a:solidFill>
                <a:latin typeface="Arial Unicode MS" pitchFamily="34" charset="-128"/>
              </a:rPr>
              <a:t>Approx. Inference</a:t>
            </a:r>
            <a:endParaRPr lang="en-US" sz="2000" dirty="0">
              <a:solidFill>
                <a:schemeClr val="accent2"/>
              </a:solidFill>
              <a:latin typeface="Arial Unicode MS" pitchFamily="34" charset="-128"/>
            </a:endParaRPr>
          </a:p>
        </p:txBody>
      </p:sp>
      <p:sp>
        <p:nvSpPr>
          <p:cNvPr id="42" name="Rectangle 24"/>
          <p:cNvSpPr>
            <a:spLocks noChangeArrowheads="1"/>
          </p:cNvSpPr>
          <p:nvPr/>
        </p:nvSpPr>
        <p:spPr bwMode="auto">
          <a:xfrm>
            <a:off x="1749151" y="3505200"/>
            <a:ext cx="2670448" cy="3810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dirty="0" smtClean="0">
                <a:solidFill>
                  <a:schemeClr val="accent2"/>
                </a:solidFill>
                <a:latin typeface="Arial Unicode MS" pitchFamily="34" charset="-128"/>
              </a:rPr>
              <a:t>Temporal. Inference</a:t>
            </a:r>
            <a:endParaRPr lang="en-US" sz="2000" dirty="0">
              <a:solidFill>
                <a:schemeClr val="accent2"/>
              </a:solidFill>
              <a:latin typeface="Arial Unicode MS" pitchFamily="34" charset="-128"/>
            </a:endParaRPr>
          </a:p>
        </p:txBody>
      </p:sp>
      <p:sp>
        <p:nvSpPr>
          <p:cNvPr id="44" name="Rectangle 9"/>
          <p:cNvSpPr>
            <a:spLocks noChangeArrowheads="1"/>
          </p:cNvSpPr>
          <p:nvPr/>
        </p:nvSpPr>
        <p:spPr bwMode="auto">
          <a:xfrm>
            <a:off x="1524000" y="5715000"/>
            <a:ext cx="1366837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000" b="1" i="1" dirty="0" smtClean="0">
                <a:solidFill>
                  <a:srgbClr val="000000"/>
                </a:solidFill>
                <a:latin typeface="Arial Unicode MS" pitchFamily="34" charset="-128"/>
              </a:rPr>
              <a:t>POMDPs</a:t>
            </a:r>
          </a:p>
        </p:txBody>
      </p:sp>
      <p:sp>
        <p:nvSpPr>
          <p:cNvPr id="45" name="Rectangle 24"/>
          <p:cNvSpPr>
            <a:spLocks noChangeArrowheads="1"/>
          </p:cNvSpPr>
          <p:nvPr/>
        </p:nvSpPr>
        <p:spPr bwMode="auto">
          <a:xfrm>
            <a:off x="1981200" y="6096000"/>
            <a:ext cx="2304256" cy="3810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dirty="0" smtClean="0">
                <a:solidFill>
                  <a:schemeClr val="accent2"/>
                </a:solidFill>
                <a:latin typeface="Arial Unicode MS" pitchFamily="34" charset="-128"/>
              </a:rPr>
              <a:t>Approx. Inference</a:t>
            </a:r>
            <a:endParaRPr lang="en-US" sz="2000" dirty="0">
              <a:solidFill>
                <a:schemeClr val="accent2"/>
              </a:solidFill>
              <a:latin typeface="Arial Unicode MS" pitchFamily="34" charset="-128"/>
            </a:endParaRPr>
          </a:p>
        </p:txBody>
      </p:sp>
      <p:sp>
        <p:nvSpPr>
          <p:cNvPr id="46" name="Rectangle 12"/>
          <p:cNvSpPr>
            <a:spLocks noChangeArrowheads="1"/>
          </p:cNvSpPr>
          <p:nvPr/>
        </p:nvSpPr>
        <p:spPr bwMode="auto">
          <a:xfrm>
            <a:off x="0" y="457200"/>
            <a:ext cx="3124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400" b="1" dirty="0" smtClean="0">
                <a:solidFill>
                  <a:schemeClr val="accent4">
                    <a:lumMod val="75000"/>
                    <a:lumOff val="25000"/>
                  </a:schemeClr>
                </a:solidFill>
                <a:latin typeface="Arial Unicode MS" pitchFamily="34" charset="-128"/>
              </a:rPr>
              <a:t>Deterministic</a:t>
            </a:r>
          </a:p>
          <a:p>
            <a:pPr>
              <a:spcBef>
                <a:spcPts val="0"/>
              </a:spcBef>
            </a:pPr>
            <a:r>
              <a:rPr lang="en-US" sz="2400" b="1" dirty="0" smtClean="0">
                <a:solidFill>
                  <a:schemeClr val="accent4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Environment</a:t>
            </a:r>
          </a:p>
          <a:p>
            <a:pPr>
              <a:spcBef>
                <a:spcPts val="0"/>
              </a:spcBef>
            </a:pP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(not in this picture)</a:t>
            </a:r>
            <a:endParaRPr lang="en-US" sz="2400" i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</a:pPr>
            <a:endParaRPr lang="en-US" sz="2400" b="1" dirty="0" smtClean="0">
              <a:solidFill>
                <a:srgbClr val="000000"/>
              </a:solidFill>
              <a:latin typeface="Arial Unicode MS" pitchFamily="34" charset="-128"/>
            </a:endParaRPr>
          </a:p>
        </p:txBody>
      </p:sp>
      <p:sp>
        <p:nvSpPr>
          <p:cNvPr id="48" name="Slide Number Placeholder 47"/>
          <p:cNvSpPr>
            <a:spLocks noGrp="1"/>
          </p:cNvSpPr>
          <p:nvPr>
            <p:ph type="sldNum" idx="12"/>
          </p:nvPr>
        </p:nvSpPr>
        <p:spPr>
          <a:xfrm>
            <a:off x="7242175" y="6403975"/>
            <a:ext cx="1901825" cy="454025"/>
          </a:xfrm>
        </p:spPr>
        <p:txBody>
          <a:bodyPr/>
          <a:lstStyle/>
          <a:p>
            <a:pPr>
              <a:defRPr/>
            </a:pPr>
            <a:fld id="{4858CC72-EA20-440E-BD71-EF09ADC8CC22}" type="slidenum">
              <a:rPr lang="en-GB" smtClean="0"/>
              <a:pPr>
                <a:defRPr/>
              </a:pPr>
              <a:t>40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502, Lecture 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2FC9772-D8FD-465D-8B29-C034841F48F1}" type="slidenum">
              <a:rPr lang="en-US"/>
              <a:pPr>
                <a:defRPr/>
              </a:pPr>
              <a:t>41</a:t>
            </a:fld>
            <a:endParaRPr lang="en-US"/>
          </a:p>
        </p:txBody>
      </p:sp>
      <p:sp>
        <p:nvSpPr>
          <p:cNvPr id="184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257800"/>
            <a:ext cx="8424936" cy="1368152"/>
          </a:xfrm>
        </p:spPr>
        <p:txBody>
          <a:bodyPr/>
          <a:lstStyle/>
          <a:p>
            <a:pPr algn="l" eaLnBrk="1" hangingPunct="1"/>
            <a:r>
              <a:rPr lang="en-US" sz="3200" dirty="0" smtClean="0">
                <a:solidFill>
                  <a:schemeClr val="accent6"/>
                </a:solidFill>
              </a:rPr>
              <a:t/>
            </a:r>
            <a:br>
              <a:rPr lang="en-US" sz="3200" dirty="0" smtClean="0">
                <a:solidFill>
                  <a:schemeClr val="accent6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  <a:latin typeface="Arial Unicode MS" pitchFamily="34" charset="-128"/>
              </a:rPr>
              <a:t/>
            </a:r>
            <a:br>
              <a:rPr lang="en-US" sz="3200" dirty="0" smtClean="0">
                <a:solidFill>
                  <a:schemeClr val="tx1"/>
                </a:solidFill>
                <a:latin typeface="Arial Unicode MS" pitchFamily="34" charset="-128"/>
              </a:rPr>
            </a:br>
            <a:endParaRPr lang="en-US" sz="3200" dirty="0" smtClean="0">
              <a:solidFill>
                <a:schemeClr val="tx1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676400" y="0"/>
            <a:ext cx="5105400" cy="6858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000" b="1" kern="0" dirty="0" smtClean="0">
                <a:solidFill>
                  <a:schemeClr val="accent2"/>
                </a:solidFill>
                <a:latin typeface="Arial" pitchFamily="34" charset="0"/>
                <a:ea typeface="+mj-ea"/>
                <a:cs typeface="Arial" pitchFamily="34" charset="0"/>
              </a:rPr>
              <a:t>502: what is next</a:t>
            </a:r>
            <a:endParaRPr lang="en-US" sz="4000" b="1" kern="0" dirty="0">
              <a:solidFill>
                <a:schemeClr val="accent2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228600" y="2667000"/>
            <a:ext cx="8686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buFont typeface="Arial" pitchFamily="34" charset="0"/>
              <a:buChar char="•"/>
              <a:defRPr/>
            </a:pPr>
            <a:endParaRPr lang="en-CA" sz="3200" b="1" kern="0" dirty="0" smtClean="0">
              <a:solidFill>
                <a:srgbClr val="000000"/>
              </a:solidFill>
              <a:latin typeface="Arial Unicode MS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CA" sz="3200" b="1" kern="0" dirty="0" smtClean="0">
                <a:solidFill>
                  <a:srgbClr val="000000"/>
                </a:solidFill>
                <a:latin typeface="Arial Unicode MS"/>
              </a:rPr>
              <a:t> </a:t>
            </a:r>
            <a:r>
              <a:rPr lang="en-US" sz="3600" b="1" dirty="0" smtClean="0">
                <a:solidFill>
                  <a:schemeClr val="tx2"/>
                </a:solidFill>
              </a:rPr>
              <a:t>M</a:t>
            </a:r>
            <a:r>
              <a:rPr lang="en-US" sz="3600" b="1" dirty="0" smtClean="0">
                <a:solidFill>
                  <a:schemeClr val="tx2"/>
                </a:solidFill>
              </a:rPr>
              <a:t>idterm exam </a:t>
            </a:r>
            <a:r>
              <a:rPr lang="en-CA" sz="3600" dirty="0" smtClean="0"/>
              <a:t>@5:30-7pm  </a:t>
            </a:r>
            <a:r>
              <a:rPr lang="en-CA" sz="3600" dirty="0" smtClean="0"/>
              <a:t>this room DMP 201</a:t>
            </a:r>
          </a:p>
          <a:p>
            <a:pPr>
              <a:buFont typeface="Arial" pitchFamily="34" charset="0"/>
              <a:buChar char="•"/>
              <a:defRPr/>
            </a:pPr>
            <a:endParaRPr lang="en-US" sz="3600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3600" dirty="0" smtClean="0">
                <a:solidFill>
                  <a:schemeClr val="tx2"/>
                </a:solidFill>
              </a:rPr>
              <a:t>Readings / Your Presentations will start Nov 17</a:t>
            </a:r>
          </a:p>
          <a:p>
            <a:pPr>
              <a:buFont typeface="Arial" pitchFamily="34" charset="0"/>
              <a:buChar char="•"/>
              <a:defRPr/>
            </a:pPr>
            <a:endParaRPr lang="en-US" sz="3600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3600" dirty="0" smtClean="0">
                <a:solidFill>
                  <a:schemeClr val="tx2"/>
                </a:solidFill>
              </a:rPr>
              <a:t>We will have a make-up class later</a:t>
            </a:r>
            <a:r>
              <a:rPr lang="en-US" sz="3600" dirty="0" smtClean="0">
                <a:solidFill>
                  <a:schemeClr val="accent6"/>
                </a:solidFill>
              </a:rPr>
              <a:t/>
            </a:r>
            <a:br>
              <a:rPr lang="en-US" sz="3600" dirty="0" smtClean="0">
                <a:solidFill>
                  <a:schemeClr val="accent6"/>
                </a:solidFill>
              </a:rPr>
            </a:br>
            <a:endParaRPr lang="en-US" sz="3200" b="1" kern="0" dirty="0">
              <a:solidFill>
                <a:schemeClr val="accent6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86800" cy="685800"/>
          </a:xfrm>
        </p:spPr>
        <p:txBody>
          <a:bodyPr/>
          <a:lstStyle/>
          <a:p>
            <a:r>
              <a:rPr lang="en-US" sz="3200" dirty="0" smtClean="0">
                <a:ea typeface="ＭＳ Ｐゴシック" pitchFamily="34" charset="-128"/>
              </a:rPr>
              <a:t>Expectation </a:t>
            </a:r>
            <a:r>
              <a:rPr lang="en-US" sz="3200" dirty="0" smtClean="0">
                <a:ea typeface="ＭＳ Ｐゴシック" pitchFamily="34" charset="-128"/>
              </a:rPr>
              <a:t>Maximization </a:t>
            </a:r>
            <a:r>
              <a:rPr lang="en-US" sz="3200" dirty="0" smtClean="0">
                <a:ea typeface="ＭＳ Ｐゴシック" pitchFamily="34" charset="-128"/>
              </a:rPr>
              <a:t>for Clustering: Idea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8763000" cy="1676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400" b="1" dirty="0" smtClean="0">
                <a:ea typeface="ＭＳ Ｐゴシック" pitchFamily="34" charset="-128"/>
              </a:rPr>
              <a:t>Lets assume: </a:t>
            </a:r>
            <a:r>
              <a:rPr lang="en-US" sz="2400" dirty="0" smtClean="0">
                <a:ea typeface="ＭＳ Ｐゴシック" pitchFamily="34" charset="-128"/>
              </a:rPr>
              <a:t>that our Data were generated from several Gaussians (a mixture, technically)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ea typeface="ＭＳ Ｐゴシック" pitchFamily="34" charset="-128"/>
              </a:rPr>
              <a:t>For simplicity </a:t>
            </a:r>
            <a:r>
              <a:rPr lang="en-US" sz="2400" dirty="0" smtClean="0">
                <a:ea typeface="ＭＳ Ｐゴシック" pitchFamily="34" charset="-128"/>
              </a:rPr>
              <a:t>– one dimensional data – only two Gaussians (with same variance, but possibly different    ………..)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ea typeface="ＭＳ Ｐゴシック" pitchFamily="34" charset="-128"/>
              </a:rPr>
              <a:t>Generation Process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ea typeface="ＭＳ Ｐゴシック" pitchFamily="34" charset="-128"/>
              </a:rPr>
              <a:t>Gaussian/Cluster is selected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ea typeface="ＭＳ Ｐゴシック" pitchFamily="34" charset="-128"/>
              </a:rPr>
              <a:t>Data point is sampled from that cluster</a:t>
            </a:r>
          </a:p>
          <a:p>
            <a:endParaRPr lang="en-US" sz="2400" dirty="0" smtClean="0">
              <a:ea typeface="ＭＳ Ｐゴシック" pitchFamily="34" charset="-128"/>
            </a:endParaRPr>
          </a:p>
          <a:p>
            <a:endParaRPr lang="en-US" sz="2400" dirty="0" smtClean="0">
              <a:ea typeface="ＭＳ Ｐゴシック" pitchFamily="34" charset="-128"/>
            </a:endParaRPr>
          </a:p>
          <a:p>
            <a:endParaRPr lang="en-US" sz="2400" dirty="0" smtClean="0">
              <a:ea typeface="ＭＳ Ｐゴシック" pitchFamily="34" charset="-128"/>
            </a:endParaRPr>
          </a:p>
          <a:p>
            <a:endParaRPr lang="en-US" sz="2400" dirty="0" smtClean="0">
              <a:ea typeface="ＭＳ Ｐゴシック" pitchFamily="34" charset="-128"/>
            </a:endParaRPr>
          </a:p>
          <a:p>
            <a:endParaRPr lang="en-US" sz="2400" dirty="0" smtClean="0">
              <a:ea typeface="ＭＳ Ｐゴシック" pitchFamily="34" charset="-128"/>
            </a:endParaRPr>
          </a:p>
          <a:p>
            <a:endParaRPr lang="en-US" sz="2400" dirty="0" smtClean="0"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8B5A9E0-7EB5-4FF0-AEB5-1FBEA79D2A5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502, Lecture 17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But this is what we start from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52400" y="2743200"/>
            <a:ext cx="8763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kern="0" dirty="0" smtClean="0">
                <a:latin typeface="+mn-lt"/>
                <a:ea typeface="ＭＳ Ｐゴシック" pitchFamily="34" charset="-128"/>
              </a:rPr>
              <a:t>“Identify the two Gaussians that best explain the data”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Since we assume they have the same variance, we “just” need to find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their priors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and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their means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2400" y="4191000"/>
            <a:ext cx="8763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52400" y="4876800"/>
            <a:ext cx="8763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In K-means we assume we know the center of the clusters and iterate…..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28600" y="990600"/>
            <a:ext cx="8763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n data points without labels! And we have to cluster them into two (soft)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clusters.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8B5A9E0-7EB5-4FF0-AEB5-1FBEA79D2A5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502, Lecture 17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Here we assume that we know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0" y="9144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>
                <a:ea typeface="ＭＳ Ｐゴシック" pitchFamily="34" charset="-128"/>
              </a:rPr>
              <a:t>Prior for clusters and the two means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2400" y="4191000"/>
            <a:ext cx="8763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52400" y="2667000"/>
            <a:ext cx="8991600" cy="3886200"/>
            <a:chOff x="152400" y="2667000"/>
            <a:chExt cx="8991600" cy="3886200"/>
          </a:xfrm>
        </p:grpSpPr>
        <p:sp>
          <p:nvSpPr>
            <p:cNvPr id="7" name="Rectangle 3"/>
            <p:cNvSpPr txBox="1">
              <a:spLocks noChangeArrowheads="1"/>
            </p:cNvSpPr>
            <p:nvPr/>
          </p:nvSpPr>
          <p:spPr bwMode="auto">
            <a:xfrm>
              <a:off x="152400" y="2667000"/>
              <a:ext cx="8991600" cy="990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ＭＳ Ｐゴシック" pitchFamily="34" charset="-128"/>
                  <a:cs typeface="+mn-cs"/>
                </a:rPr>
                <a:t>We can compute the probability that data point </a:t>
              </a:r>
              <a:r>
                <a:rPr kumimoji="0" lang="en-US" sz="2400" b="0" i="1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+mn-lt"/>
                  <a:ea typeface="ＭＳ Ｐゴシック" pitchFamily="34" charset="-128"/>
                  <a:cs typeface="+mn-cs"/>
                </a:rPr>
                <a:t>x</a:t>
              </a:r>
              <a:r>
                <a:rPr kumimoji="0" lang="en-US" sz="2400" b="0" i="1" u="none" strike="noStrike" kern="0" cap="none" spc="0" normalizeH="0" baseline="-25000" noProof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+mn-lt"/>
                  <a:ea typeface="ＭＳ Ｐゴシック" pitchFamily="34" charset="-128"/>
                  <a:cs typeface="+mn-cs"/>
                </a:rPr>
                <a:t>i</a:t>
              </a:r>
              <a:r>
                <a:rPr kumimoji="0" lang="en-US" sz="2400" b="0" i="1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+mn-lt"/>
                  <a:ea typeface="ＭＳ Ｐゴシック" pitchFamily="34" charset="-128"/>
                  <a:cs typeface="+mn-cs"/>
                </a:rPr>
                <a:t> </a:t>
              </a: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ＭＳ Ｐゴシック" pitchFamily="34" charset="-128"/>
                  <a:cs typeface="+mn-cs"/>
                </a:rPr>
                <a:t>corresponds to the cluster </a:t>
              </a:r>
              <a:r>
                <a:rPr lang="en-US" sz="2400" i="1" kern="0" dirty="0" err="1" smtClean="0">
                  <a:solidFill>
                    <a:schemeClr val="accent2"/>
                  </a:solidFill>
                  <a:latin typeface="+mn-lt"/>
                  <a:ea typeface="ＭＳ Ｐゴシック" pitchFamily="34" charset="-128"/>
                </a:rPr>
                <a:t>N</a:t>
              </a:r>
              <a:r>
                <a:rPr lang="en-US" sz="2400" i="1" kern="0" baseline="-25000" dirty="0" err="1" smtClean="0">
                  <a:solidFill>
                    <a:schemeClr val="accent2"/>
                  </a:solidFill>
                  <a:latin typeface="+mn-lt"/>
                  <a:ea typeface="ＭＳ Ｐゴシック" pitchFamily="34" charset="-128"/>
                </a:rPr>
                <a:t>j</a:t>
              </a:r>
              <a:endPara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endParaRPr>
            </a:p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endParaRPr>
            </a:p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endParaRPr>
            </a:p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endParaRPr>
            </a:p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endParaRPr>
            </a:p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endParaRPr>
            </a:p>
          </p:txBody>
        </p:sp>
        <p:graphicFrame>
          <p:nvGraphicFramePr>
            <p:cNvPr id="540691" name="Object 2"/>
            <p:cNvGraphicFramePr>
              <a:graphicFrameLocks noChangeAspect="1"/>
            </p:cNvGraphicFramePr>
            <p:nvPr/>
          </p:nvGraphicFramePr>
          <p:xfrm>
            <a:off x="1219200" y="4038600"/>
            <a:ext cx="3429000" cy="1400175"/>
          </p:xfrm>
          <a:graphic>
            <a:graphicData uri="http://schemas.openxmlformats.org/presentationml/2006/ole">
              <p:oleObj spid="_x0000_s335876" name="Equation" r:id="rId3" imgW="1587240" imgH="647640" progId="Equation.3">
                <p:embed/>
              </p:oleObj>
            </a:graphicData>
          </a:graphic>
        </p:graphicFrame>
        <p:graphicFrame>
          <p:nvGraphicFramePr>
            <p:cNvPr id="11" name="Object 2"/>
            <p:cNvGraphicFramePr>
              <a:graphicFrameLocks noChangeAspect="1"/>
            </p:cNvGraphicFramePr>
            <p:nvPr/>
          </p:nvGraphicFramePr>
          <p:xfrm>
            <a:off x="762000" y="5715000"/>
            <a:ext cx="3882594" cy="838200"/>
          </p:xfrm>
          <a:graphic>
            <a:graphicData uri="http://schemas.openxmlformats.org/presentationml/2006/ole">
              <p:oleObj spid="_x0000_s335877" name="Equation" r:id="rId4" imgW="1942920" imgH="419040" progId="Equation.3">
                <p:embed/>
              </p:oleObj>
            </a:graphicData>
          </a:graphic>
        </p:graphicFrame>
      </p:grp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8B5A9E0-7EB5-4FF0-AEB5-1FBEA79D2A5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502, Lecture 17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335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We can now </a:t>
            </a:r>
            <a:r>
              <a:rPr lang="en-US" dirty="0" err="1" smtClean="0">
                <a:ea typeface="ＭＳ Ｐゴシック" pitchFamily="34" charset="-128"/>
              </a:rPr>
              <a:t>recompute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0" y="9144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b="1" dirty="0" smtClean="0">
                <a:ea typeface="ＭＳ Ｐゴシック" pitchFamily="34" charset="-128"/>
              </a:rPr>
              <a:t>Prior for clusters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2400" y="4191000"/>
            <a:ext cx="8763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28600" y="3200400"/>
            <a:ext cx="8763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b="1" dirty="0" smtClean="0">
                <a:ea typeface="ＭＳ Ｐゴシック" pitchFamily="34" charset="-128"/>
              </a:rPr>
              <a:t>The means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graphicFrame>
        <p:nvGraphicFramePr>
          <p:cNvPr id="540691" name="Object 2"/>
          <p:cNvGraphicFramePr>
            <a:graphicFrameLocks noChangeAspect="1"/>
          </p:cNvGraphicFramePr>
          <p:nvPr/>
        </p:nvGraphicFramePr>
        <p:xfrm>
          <a:off x="609600" y="1447800"/>
          <a:ext cx="1444625" cy="1285530"/>
        </p:xfrm>
        <a:graphic>
          <a:graphicData uri="http://schemas.openxmlformats.org/presentationml/2006/ole">
            <p:oleObj spid="_x0000_s336900" name="Equation" r:id="rId3" imgW="685800" imgH="609480" progId="Equation.3">
              <p:embed/>
            </p:oleObj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457200" y="3657600"/>
          <a:ext cx="1712913" cy="1768475"/>
        </p:xfrm>
        <a:graphic>
          <a:graphicData uri="http://schemas.openxmlformats.org/presentationml/2006/ole">
            <p:oleObj spid="_x0000_s336901" name="Equation" r:id="rId4" imgW="812520" imgH="838080" progId="Equation.3">
              <p:embed/>
            </p:oleObj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3886200" y="1371600"/>
          <a:ext cx="1419225" cy="1285875"/>
        </p:xfrm>
        <a:graphic>
          <a:graphicData uri="http://schemas.openxmlformats.org/presentationml/2006/ole">
            <p:oleObj spid="_x0000_s336911" name="Equation" r:id="rId5" imgW="672840" imgH="609480" progId="Equation.3">
              <p:embed/>
            </p:oleObj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3352800" y="3581400"/>
          <a:ext cx="1685925" cy="1768475"/>
        </p:xfrm>
        <a:graphic>
          <a:graphicData uri="http://schemas.openxmlformats.org/presentationml/2006/ole">
            <p:oleObj spid="_x0000_s336912" name="Equation" r:id="rId6" imgW="799920" imgH="838080" progId="Equation.3">
              <p:embed/>
            </p:oleObj>
          </a:graphicData>
        </a:graphic>
      </p:graphicFrame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8B5A9E0-7EB5-4FF0-AEB5-1FBEA79D2A5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502, Lecture 17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Intuition for EM in two dim.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sz="3200" dirty="0" smtClean="0">
                <a:ea typeface="ＭＳ Ｐゴシック" pitchFamily="34" charset="-128"/>
              </a:rPr>
              <a:t>(as a generalization of k-means)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448050" y="2819400"/>
            <a:ext cx="3138488" cy="2157413"/>
            <a:chOff x="2172" y="1152"/>
            <a:chExt cx="1977" cy="1359"/>
          </a:xfrm>
        </p:grpSpPr>
        <p:sp>
          <p:nvSpPr>
            <p:cNvPr id="26787" name="Line 4"/>
            <p:cNvSpPr>
              <a:spLocks noChangeShapeType="1"/>
            </p:cNvSpPr>
            <p:nvPr/>
          </p:nvSpPr>
          <p:spPr bwMode="auto">
            <a:xfrm>
              <a:off x="2190" y="1329"/>
              <a:ext cx="1122" cy="59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788" name="Line 5"/>
            <p:cNvSpPr>
              <a:spLocks noChangeShapeType="1"/>
            </p:cNvSpPr>
            <p:nvPr/>
          </p:nvSpPr>
          <p:spPr bwMode="auto">
            <a:xfrm>
              <a:off x="3111" y="1383"/>
              <a:ext cx="345" cy="441"/>
            </a:xfrm>
            <a:prstGeom prst="line">
              <a:avLst/>
            </a:prstGeom>
            <a:noFill/>
            <a:ln w="19050">
              <a:solidFill>
                <a:srgbClr val="00CC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789" name="Line 6"/>
            <p:cNvSpPr>
              <a:spLocks noChangeShapeType="1"/>
            </p:cNvSpPr>
            <p:nvPr/>
          </p:nvSpPr>
          <p:spPr bwMode="auto">
            <a:xfrm>
              <a:off x="2976" y="1152"/>
              <a:ext cx="480" cy="672"/>
            </a:xfrm>
            <a:prstGeom prst="line">
              <a:avLst/>
            </a:prstGeom>
            <a:noFill/>
            <a:ln w="19050">
              <a:solidFill>
                <a:srgbClr val="00CC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790" name="Line 7"/>
            <p:cNvSpPr>
              <a:spLocks noChangeShapeType="1"/>
            </p:cNvSpPr>
            <p:nvPr/>
          </p:nvSpPr>
          <p:spPr bwMode="auto">
            <a:xfrm flipH="1">
              <a:off x="3456" y="1554"/>
              <a:ext cx="552" cy="270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791" name="Line 8"/>
            <p:cNvSpPr>
              <a:spLocks noChangeShapeType="1"/>
            </p:cNvSpPr>
            <p:nvPr/>
          </p:nvSpPr>
          <p:spPr bwMode="auto">
            <a:xfrm flipH="1" flipV="1">
              <a:off x="3456" y="1824"/>
              <a:ext cx="351" cy="399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792" name="Line 9"/>
            <p:cNvSpPr>
              <a:spLocks noChangeShapeType="1"/>
            </p:cNvSpPr>
            <p:nvPr/>
          </p:nvSpPr>
          <p:spPr bwMode="auto">
            <a:xfrm flipH="1" flipV="1">
              <a:off x="3456" y="1824"/>
              <a:ext cx="465" cy="687"/>
            </a:xfrm>
            <a:prstGeom prst="line">
              <a:avLst/>
            </a:prstGeom>
            <a:noFill/>
            <a:ln w="19050">
              <a:solidFill>
                <a:srgbClr val="00CC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793" name="Line 10"/>
            <p:cNvSpPr>
              <a:spLocks noChangeShapeType="1"/>
            </p:cNvSpPr>
            <p:nvPr/>
          </p:nvSpPr>
          <p:spPr bwMode="auto">
            <a:xfrm flipH="1" flipV="1">
              <a:off x="3456" y="1824"/>
              <a:ext cx="687" cy="447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794" name="Line 11"/>
            <p:cNvSpPr>
              <a:spLocks noChangeShapeType="1"/>
            </p:cNvSpPr>
            <p:nvPr/>
          </p:nvSpPr>
          <p:spPr bwMode="auto">
            <a:xfrm flipH="1" flipV="1">
              <a:off x="3312" y="1920"/>
              <a:ext cx="441" cy="5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795" name="Line 12"/>
            <p:cNvSpPr>
              <a:spLocks noChangeShapeType="1"/>
            </p:cNvSpPr>
            <p:nvPr/>
          </p:nvSpPr>
          <p:spPr bwMode="auto">
            <a:xfrm>
              <a:off x="2172" y="1317"/>
              <a:ext cx="1284" cy="507"/>
            </a:xfrm>
            <a:prstGeom prst="line">
              <a:avLst/>
            </a:prstGeom>
            <a:noFill/>
            <a:ln w="12700">
              <a:solidFill>
                <a:srgbClr val="00CC00"/>
              </a:solidFill>
              <a:prstDash val="sysDot"/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796" name="Line 13"/>
            <p:cNvSpPr>
              <a:spLocks noChangeShapeType="1"/>
            </p:cNvSpPr>
            <p:nvPr/>
          </p:nvSpPr>
          <p:spPr bwMode="auto">
            <a:xfrm>
              <a:off x="3105" y="1377"/>
              <a:ext cx="209" cy="54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797" name="Line 14"/>
            <p:cNvSpPr>
              <a:spLocks noChangeShapeType="1"/>
            </p:cNvSpPr>
            <p:nvPr/>
          </p:nvSpPr>
          <p:spPr bwMode="auto">
            <a:xfrm>
              <a:off x="2976" y="1152"/>
              <a:ext cx="337" cy="78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798" name="Line 15"/>
            <p:cNvSpPr>
              <a:spLocks noChangeShapeType="1"/>
            </p:cNvSpPr>
            <p:nvPr/>
          </p:nvSpPr>
          <p:spPr bwMode="auto">
            <a:xfrm flipH="1">
              <a:off x="3329" y="1551"/>
              <a:ext cx="685" cy="37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799" name="Line 16"/>
            <p:cNvSpPr>
              <a:spLocks noChangeShapeType="1"/>
            </p:cNvSpPr>
            <p:nvPr/>
          </p:nvSpPr>
          <p:spPr bwMode="auto">
            <a:xfrm flipH="1" flipV="1">
              <a:off x="3307" y="1921"/>
              <a:ext cx="503" cy="299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800" name="Line 17"/>
            <p:cNvSpPr>
              <a:spLocks noChangeShapeType="1"/>
            </p:cNvSpPr>
            <p:nvPr/>
          </p:nvSpPr>
          <p:spPr bwMode="auto">
            <a:xfrm flipH="1" flipV="1">
              <a:off x="3321" y="1921"/>
              <a:ext cx="608" cy="589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801" name="Line 18"/>
            <p:cNvSpPr>
              <a:spLocks noChangeShapeType="1"/>
            </p:cNvSpPr>
            <p:nvPr/>
          </p:nvSpPr>
          <p:spPr bwMode="auto">
            <a:xfrm flipH="1" flipV="1">
              <a:off x="3336" y="1936"/>
              <a:ext cx="813" cy="34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802" name="Line 19"/>
            <p:cNvSpPr>
              <a:spLocks noChangeShapeType="1"/>
            </p:cNvSpPr>
            <p:nvPr/>
          </p:nvSpPr>
          <p:spPr bwMode="auto">
            <a:xfrm flipH="1" flipV="1">
              <a:off x="3454" y="1831"/>
              <a:ext cx="296" cy="674"/>
            </a:xfrm>
            <a:prstGeom prst="line">
              <a:avLst/>
            </a:prstGeom>
            <a:noFill/>
            <a:ln w="12700">
              <a:solidFill>
                <a:srgbClr val="00CC00"/>
              </a:solidFill>
              <a:prstDash val="sysDot"/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3429000" y="2743200"/>
            <a:ext cx="3200400" cy="2286000"/>
            <a:chOff x="2160" y="1104"/>
            <a:chExt cx="2016" cy="1440"/>
          </a:xfrm>
        </p:grpSpPr>
        <p:grpSp>
          <p:nvGrpSpPr>
            <p:cNvPr id="4" name="Group 21"/>
            <p:cNvGrpSpPr>
              <a:grpSpLocks/>
            </p:cNvGrpSpPr>
            <p:nvPr/>
          </p:nvGrpSpPr>
          <p:grpSpPr bwMode="auto">
            <a:xfrm>
              <a:off x="2160" y="1104"/>
              <a:ext cx="2016" cy="1440"/>
              <a:chOff x="1968" y="1392"/>
              <a:chExt cx="2016" cy="1440"/>
            </a:xfrm>
          </p:grpSpPr>
          <p:sp>
            <p:nvSpPr>
              <p:cNvPr id="26779" name="Oval 22"/>
              <p:cNvSpPr>
                <a:spLocks noChangeArrowheads="1"/>
              </p:cNvSpPr>
              <p:nvPr/>
            </p:nvSpPr>
            <p:spPr bwMode="auto">
              <a:xfrm>
                <a:off x="3552" y="2784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80" name="Oval 23"/>
              <p:cNvSpPr>
                <a:spLocks noChangeArrowheads="1"/>
              </p:cNvSpPr>
              <p:nvPr/>
            </p:nvSpPr>
            <p:spPr bwMode="auto">
              <a:xfrm>
                <a:off x="3792" y="1824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81" name="Oval 24"/>
              <p:cNvSpPr>
                <a:spLocks noChangeArrowheads="1"/>
              </p:cNvSpPr>
              <p:nvPr/>
            </p:nvSpPr>
            <p:spPr bwMode="auto">
              <a:xfrm>
                <a:off x="2880" y="1632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82" name="Oval 25"/>
              <p:cNvSpPr>
                <a:spLocks noChangeArrowheads="1"/>
              </p:cNvSpPr>
              <p:nvPr/>
            </p:nvSpPr>
            <p:spPr bwMode="auto">
              <a:xfrm>
                <a:off x="3936" y="2544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83" name="Oval 26"/>
              <p:cNvSpPr>
                <a:spLocks noChangeArrowheads="1"/>
              </p:cNvSpPr>
              <p:nvPr/>
            </p:nvSpPr>
            <p:spPr bwMode="auto">
              <a:xfrm>
                <a:off x="3696" y="2784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84" name="Oval 27"/>
              <p:cNvSpPr>
                <a:spLocks noChangeArrowheads="1"/>
              </p:cNvSpPr>
              <p:nvPr/>
            </p:nvSpPr>
            <p:spPr bwMode="auto">
              <a:xfrm rot="-5400000">
                <a:off x="3600" y="2496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85" name="Oval 28"/>
              <p:cNvSpPr>
                <a:spLocks noChangeArrowheads="1"/>
              </p:cNvSpPr>
              <p:nvPr/>
            </p:nvSpPr>
            <p:spPr bwMode="auto">
              <a:xfrm rot="-5400000">
                <a:off x="1968" y="1584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86" name="Oval 29"/>
              <p:cNvSpPr>
                <a:spLocks noChangeArrowheads="1"/>
              </p:cNvSpPr>
              <p:nvPr/>
            </p:nvSpPr>
            <p:spPr bwMode="auto">
              <a:xfrm rot="-5400000">
                <a:off x="2736" y="1392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" name="Group 30"/>
            <p:cNvGrpSpPr>
              <a:grpSpLocks/>
            </p:cNvGrpSpPr>
            <p:nvPr/>
          </p:nvGrpSpPr>
          <p:grpSpPr bwMode="auto">
            <a:xfrm>
              <a:off x="3264" y="1776"/>
              <a:ext cx="240" cy="192"/>
              <a:chOff x="3072" y="2064"/>
              <a:chExt cx="240" cy="192"/>
            </a:xfrm>
          </p:grpSpPr>
          <p:sp>
            <p:nvSpPr>
              <p:cNvPr id="2527263" name="AutoShape 31"/>
              <p:cNvSpPr>
                <a:spLocks noChangeArrowheads="1"/>
              </p:cNvSpPr>
              <p:nvPr/>
            </p:nvSpPr>
            <p:spPr bwMode="auto">
              <a:xfrm>
                <a:off x="3072" y="2160"/>
                <a:ext cx="96" cy="96"/>
              </a:xfrm>
              <a:prstGeom prst="star5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2527264" name="AutoShape 32"/>
              <p:cNvSpPr>
                <a:spLocks noChangeArrowheads="1"/>
              </p:cNvSpPr>
              <p:nvPr/>
            </p:nvSpPr>
            <p:spPr bwMode="auto">
              <a:xfrm>
                <a:off x="3216" y="2064"/>
                <a:ext cx="96" cy="96"/>
              </a:xfrm>
              <a:prstGeom prst="star5">
                <a:avLst/>
              </a:prstGeom>
              <a:solidFill>
                <a:srgbClr val="00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  <a:cs typeface="ＭＳ Ｐゴシック" charset="0"/>
                </a:endParaRPr>
              </a:p>
            </p:txBody>
          </p:sp>
        </p:grpSp>
      </p:grpSp>
      <p:grpSp>
        <p:nvGrpSpPr>
          <p:cNvPr id="6" name="Group 33"/>
          <p:cNvGrpSpPr>
            <a:grpSpLocks/>
          </p:cNvGrpSpPr>
          <p:nvPr/>
        </p:nvGrpSpPr>
        <p:grpSpPr bwMode="auto">
          <a:xfrm>
            <a:off x="3325813" y="2689225"/>
            <a:ext cx="3467100" cy="2517775"/>
            <a:chOff x="2095" y="1070"/>
            <a:chExt cx="2184" cy="1586"/>
          </a:xfrm>
        </p:grpSpPr>
        <p:sp>
          <p:nvSpPr>
            <p:cNvPr id="26747" name="Rectangle 34"/>
            <p:cNvSpPr>
              <a:spLocks noChangeArrowheads="1"/>
            </p:cNvSpPr>
            <p:nvPr/>
          </p:nvSpPr>
          <p:spPr bwMode="auto">
            <a:xfrm>
              <a:off x="2095" y="1070"/>
              <a:ext cx="2184" cy="158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48" name="Line 35"/>
            <p:cNvSpPr>
              <a:spLocks noChangeShapeType="1"/>
            </p:cNvSpPr>
            <p:nvPr/>
          </p:nvSpPr>
          <p:spPr bwMode="auto">
            <a:xfrm>
              <a:off x="2190" y="1329"/>
              <a:ext cx="930" cy="5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749" name="Line 36"/>
            <p:cNvSpPr>
              <a:spLocks noChangeShapeType="1"/>
            </p:cNvSpPr>
            <p:nvPr/>
          </p:nvSpPr>
          <p:spPr bwMode="auto">
            <a:xfrm>
              <a:off x="3111" y="1383"/>
              <a:ext cx="507" cy="402"/>
            </a:xfrm>
            <a:prstGeom prst="line">
              <a:avLst/>
            </a:prstGeom>
            <a:noFill/>
            <a:ln w="19050">
              <a:solidFill>
                <a:srgbClr val="00CC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750" name="Line 37"/>
            <p:cNvSpPr>
              <a:spLocks noChangeShapeType="1"/>
            </p:cNvSpPr>
            <p:nvPr/>
          </p:nvSpPr>
          <p:spPr bwMode="auto">
            <a:xfrm>
              <a:off x="2976" y="1152"/>
              <a:ext cx="651" cy="639"/>
            </a:xfrm>
            <a:prstGeom prst="line">
              <a:avLst/>
            </a:prstGeom>
            <a:noFill/>
            <a:ln w="19050">
              <a:solidFill>
                <a:srgbClr val="00CC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751" name="Line 38"/>
            <p:cNvSpPr>
              <a:spLocks noChangeShapeType="1"/>
            </p:cNvSpPr>
            <p:nvPr/>
          </p:nvSpPr>
          <p:spPr bwMode="auto">
            <a:xfrm flipH="1">
              <a:off x="3624" y="1554"/>
              <a:ext cx="384" cy="234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752" name="Line 39"/>
            <p:cNvSpPr>
              <a:spLocks noChangeShapeType="1"/>
            </p:cNvSpPr>
            <p:nvPr/>
          </p:nvSpPr>
          <p:spPr bwMode="auto">
            <a:xfrm flipH="1" flipV="1">
              <a:off x="3624" y="1791"/>
              <a:ext cx="183" cy="432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753" name="Line 40"/>
            <p:cNvSpPr>
              <a:spLocks noChangeShapeType="1"/>
            </p:cNvSpPr>
            <p:nvPr/>
          </p:nvSpPr>
          <p:spPr bwMode="auto">
            <a:xfrm flipH="1" flipV="1">
              <a:off x="3639" y="1800"/>
              <a:ext cx="276" cy="711"/>
            </a:xfrm>
            <a:prstGeom prst="line">
              <a:avLst/>
            </a:prstGeom>
            <a:noFill/>
            <a:ln w="19050">
              <a:solidFill>
                <a:srgbClr val="00CC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754" name="Line 41"/>
            <p:cNvSpPr>
              <a:spLocks noChangeShapeType="1"/>
            </p:cNvSpPr>
            <p:nvPr/>
          </p:nvSpPr>
          <p:spPr bwMode="auto">
            <a:xfrm flipH="1" flipV="1">
              <a:off x="3624" y="1785"/>
              <a:ext cx="519" cy="486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755" name="Line 42"/>
            <p:cNvSpPr>
              <a:spLocks noChangeShapeType="1"/>
            </p:cNvSpPr>
            <p:nvPr/>
          </p:nvSpPr>
          <p:spPr bwMode="auto">
            <a:xfrm flipH="1" flipV="1">
              <a:off x="3108" y="1857"/>
              <a:ext cx="645" cy="65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756" name="Line 43"/>
            <p:cNvSpPr>
              <a:spLocks noChangeShapeType="1"/>
            </p:cNvSpPr>
            <p:nvPr/>
          </p:nvSpPr>
          <p:spPr bwMode="auto">
            <a:xfrm>
              <a:off x="2172" y="1317"/>
              <a:ext cx="1452" cy="474"/>
            </a:xfrm>
            <a:prstGeom prst="line">
              <a:avLst/>
            </a:prstGeom>
            <a:noFill/>
            <a:ln w="12700">
              <a:solidFill>
                <a:srgbClr val="00CC00"/>
              </a:solidFill>
              <a:prstDash val="sysDot"/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757" name="Line 44"/>
            <p:cNvSpPr>
              <a:spLocks noChangeShapeType="1"/>
            </p:cNvSpPr>
            <p:nvPr/>
          </p:nvSpPr>
          <p:spPr bwMode="auto">
            <a:xfrm>
              <a:off x="3105" y="1377"/>
              <a:ext cx="14" cy="48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758" name="Line 45"/>
            <p:cNvSpPr>
              <a:spLocks noChangeShapeType="1"/>
            </p:cNvSpPr>
            <p:nvPr/>
          </p:nvSpPr>
          <p:spPr bwMode="auto">
            <a:xfrm>
              <a:off x="2976" y="1152"/>
              <a:ext cx="142" cy="715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759" name="Line 46"/>
            <p:cNvSpPr>
              <a:spLocks noChangeShapeType="1"/>
            </p:cNvSpPr>
            <p:nvPr/>
          </p:nvSpPr>
          <p:spPr bwMode="auto">
            <a:xfrm flipH="1">
              <a:off x="3119" y="1551"/>
              <a:ext cx="895" cy="30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760" name="Line 47"/>
            <p:cNvSpPr>
              <a:spLocks noChangeShapeType="1"/>
            </p:cNvSpPr>
            <p:nvPr/>
          </p:nvSpPr>
          <p:spPr bwMode="auto">
            <a:xfrm flipH="1" flipV="1">
              <a:off x="3118" y="1873"/>
              <a:ext cx="692" cy="34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761" name="Line 48"/>
            <p:cNvSpPr>
              <a:spLocks noChangeShapeType="1"/>
            </p:cNvSpPr>
            <p:nvPr/>
          </p:nvSpPr>
          <p:spPr bwMode="auto">
            <a:xfrm flipH="1" flipV="1">
              <a:off x="3114" y="1861"/>
              <a:ext cx="806" cy="655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762" name="Line 49"/>
            <p:cNvSpPr>
              <a:spLocks noChangeShapeType="1"/>
            </p:cNvSpPr>
            <p:nvPr/>
          </p:nvSpPr>
          <p:spPr bwMode="auto">
            <a:xfrm flipH="1" flipV="1">
              <a:off x="3117" y="1873"/>
              <a:ext cx="1032" cy="40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763" name="Line 50"/>
            <p:cNvSpPr>
              <a:spLocks noChangeShapeType="1"/>
            </p:cNvSpPr>
            <p:nvPr/>
          </p:nvSpPr>
          <p:spPr bwMode="auto">
            <a:xfrm flipH="1" flipV="1">
              <a:off x="3613" y="1798"/>
              <a:ext cx="137" cy="707"/>
            </a:xfrm>
            <a:prstGeom prst="line">
              <a:avLst/>
            </a:prstGeom>
            <a:noFill/>
            <a:ln w="12700">
              <a:solidFill>
                <a:srgbClr val="00CC00"/>
              </a:solidFill>
              <a:prstDash val="sysDot"/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grpSp>
          <p:nvGrpSpPr>
            <p:cNvPr id="7" name="Group 51"/>
            <p:cNvGrpSpPr>
              <a:grpSpLocks/>
            </p:cNvGrpSpPr>
            <p:nvPr/>
          </p:nvGrpSpPr>
          <p:grpSpPr bwMode="auto">
            <a:xfrm>
              <a:off x="2160" y="1104"/>
              <a:ext cx="2016" cy="1440"/>
              <a:chOff x="1968" y="1392"/>
              <a:chExt cx="2016" cy="1440"/>
            </a:xfrm>
          </p:grpSpPr>
          <p:sp>
            <p:nvSpPr>
              <p:cNvPr id="26767" name="Oval 52"/>
              <p:cNvSpPr>
                <a:spLocks noChangeArrowheads="1"/>
              </p:cNvSpPr>
              <p:nvPr/>
            </p:nvSpPr>
            <p:spPr bwMode="auto">
              <a:xfrm>
                <a:off x="3552" y="2784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68" name="Oval 53"/>
              <p:cNvSpPr>
                <a:spLocks noChangeArrowheads="1"/>
              </p:cNvSpPr>
              <p:nvPr/>
            </p:nvSpPr>
            <p:spPr bwMode="auto">
              <a:xfrm>
                <a:off x="3792" y="1824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69" name="Oval 54"/>
              <p:cNvSpPr>
                <a:spLocks noChangeArrowheads="1"/>
              </p:cNvSpPr>
              <p:nvPr/>
            </p:nvSpPr>
            <p:spPr bwMode="auto">
              <a:xfrm>
                <a:off x="2880" y="1632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70" name="Oval 55"/>
              <p:cNvSpPr>
                <a:spLocks noChangeArrowheads="1"/>
              </p:cNvSpPr>
              <p:nvPr/>
            </p:nvSpPr>
            <p:spPr bwMode="auto">
              <a:xfrm>
                <a:off x="3936" y="2544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71" name="Oval 56"/>
              <p:cNvSpPr>
                <a:spLocks noChangeArrowheads="1"/>
              </p:cNvSpPr>
              <p:nvPr/>
            </p:nvSpPr>
            <p:spPr bwMode="auto">
              <a:xfrm>
                <a:off x="3696" y="2784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72" name="Oval 57"/>
              <p:cNvSpPr>
                <a:spLocks noChangeArrowheads="1"/>
              </p:cNvSpPr>
              <p:nvPr/>
            </p:nvSpPr>
            <p:spPr bwMode="auto">
              <a:xfrm rot="-5400000">
                <a:off x="3600" y="2496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73" name="Oval 58"/>
              <p:cNvSpPr>
                <a:spLocks noChangeArrowheads="1"/>
              </p:cNvSpPr>
              <p:nvPr/>
            </p:nvSpPr>
            <p:spPr bwMode="auto">
              <a:xfrm rot="-5400000">
                <a:off x="1968" y="1584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74" name="Oval 59"/>
              <p:cNvSpPr>
                <a:spLocks noChangeArrowheads="1"/>
              </p:cNvSpPr>
              <p:nvPr/>
            </p:nvSpPr>
            <p:spPr bwMode="auto">
              <a:xfrm rot="-5400000">
                <a:off x="2736" y="1392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527292" name="AutoShape 60"/>
            <p:cNvSpPr>
              <a:spLocks noChangeArrowheads="1"/>
            </p:cNvSpPr>
            <p:nvPr/>
          </p:nvSpPr>
          <p:spPr bwMode="auto">
            <a:xfrm>
              <a:off x="3070" y="1809"/>
              <a:ext cx="96" cy="96"/>
            </a:xfrm>
            <a:prstGeom prst="star5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527293" name="AutoShape 61"/>
            <p:cNvSpPr>
              <a:spLocks noChangeArrowheads="1"/>
            </p:cNvSpPr>
            <p:nvPr/>
          </p:nvSpPr>
          <p:spPr bwMode="auto">
            <a:xfrm>
              <a:off x="3574" y="1735"/>
              <a:ext cx="96" cy="96"/>
            </a:xfrm>
            <a:prstGeom prst="star5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8" name="Group 62"/>
          <p:cNvGrpSpPr>
            <a:grpSpLocks/>
          </p:cNvGrpSpPr>
          <p:nvPr/>
        </p:nvGrpSpPr>
        <p:grpSpPr bwMode="auto">
          <a:xfrm>
            <a:off x="3325813" y="2689225"/>
            <a:ext cx="3467100" cy="2398713"/>
            <a:chOff x="2095" y="1070"/>
            <a:chExt cx="2184" cy="1511"/>
          </a:xfrm>
        </p:grpSpPr>
        <p:sp>
          <p:nvSpPr>
            <p:cNvPr id="26719" name="Rectangle 63"/>
            <p:cNvSpPr>
              <a:spLocks noChangeArrowheads="1"/>
            </p:cNvSpPr>
            <p:nvPr/>
          </p:nvSpPr>
          <p:spPr bwMode="auto">
            <a:xfrm>
              <a:off x="2095" y="1070"/>
              <a:ext cx="2184" cy="151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20" name="Line 64"/>
            <p:cNvSpPr>
              <a:spLocks noChangeShapeType="1"/>
            </p:cNvSpPr>
            <p:nvPr/>
          </p:nvSpPr>
          <p:spPr bwMode="auto">
            <a:xfrm>
              <a:off x="2190" y="1329"/>
              <a:ext cx="930" cy="5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721" name="Line 65"/>
            <p:cNvSpPr>
              <a:spLocks noChangeShapeType="1"/>
            </p:cNvSpPr>
            <p:nvPr/>
          </p:nvSpPr>
          <p:spPr bwMode="auto">
            <a:xfrm>
              <a:off x="3111" y="1383"/>
              <a:ext cx="507" cy="402"/>
            </a:xfrm>
            <a:prstGeom prst="line">
              <a:avLst/>
            </a:prstGeom>
            <a:noFill/>
            <a:ln w="12700">
              <a:solidFill>
                <a:srgbClr val="00CC00"/>
              </a:solidFill>
              <a:prstDash val="sysDot"/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722" name="Line 66"/>
            <p:cNvSpPr>
              <a:spLocks noChangeShapeType="1"/>
            </p:cNvSpPr>
            <p:nvPr/>
          </p:nvSpPr>
          <p:spPr bwMode="auto">
            <a:xfrm>
              <a:off x="2976" y="1152"/>
              <a:ext cx="651" cy="639"/>
            </a:xfrm>
            <a:prstGeom prst="line">
              <a:avLst/>
            </a:prstGeom>
            <a:noFill/>
            <a:ln w="12700">
              <a:solidFill>
                <a:srgbClr val="00CC00"/>
              </a:solidFill>
              <a:prstDash val="sysDot"/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723" name="Line 67"/>
            <p:cNvSpPr>
              <a:spLocks noChangeShapeType="1"/>
            </p:cNvSpPr>
            <p:nvPr/>
          </p:nvSpPr>
          <p:spPr bwMode="auto">
            <a:xfrm flipH="1">
              <a:off x="3624" y="1554"/>
              <a:ext cx="384" cy="234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724" name="Line 68"/>
            <p:cNvSpPr>
              <a:spLocks noChangeShapeType="1"/>
            </p:cNvSpPr>
            <p:nvPr/>
          </p:nvSpPr>
          <p:spPr bwMode="auto">
            <a:xfrm flipH="1" flipV="1">
              <a:off x="3624" y="1791"/>
              <a:ext cx="183" cy="432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725" name="Line 69"/>
            <p:cNvSpPr>
              <a:spLocks noChangeShapeType="1"/>
            </p:cNvSpPr>
            <p:nvPr/>
          </p:nvSpPr>
          <p:spPr bwMode="auto">
            <a:xfrm flipH="1" flipV="1">
              <a:off x="3639" y="1800"/>
              <a:ext cx="276" cy="711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726" name="Line 70"/>
            <p:cNvSpPr>
              <a:spLocks noChangeShapeType="1"/>
            </p:cNvSpPr>
            <p:nvPr/>
          </p:nvSpPr>
          <p:spPr bwMode="auto">
            <a:xfrm flipH="1" flipV="1">
              <a:off x="3624" y="1785"/>
              <a:ext cx="519" cy="486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727" name="Line 71"/>
            <p:cNvSpPr>
              <a:spLocks noChangeShapeType="1"/>
            </p:cNvSpPr>
            <p:nvPr/>
          </p:nvSpPr>
          <p:spPr bwMode="auto">
            <a:xfrm flipH="1" flipV="1">
              <a:off x="3108" y="1857"/>
              <a:ext cx="645" cy="65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728" name="Line 72"/>
            <p:cNvSpPr>
              <a:spLocks noChangeShapeType="1"/>
            </p:cNvSpPr>
            <p:nvPr/>
          </p:nvSpPr>
          <p:spPr bwMode="auto">
            <a:xfrm>
              <a:off x="2172" y="1317"/>
              <a:ext cx="1452" cy="474"/>
            </a:xfrm>
            <a:prstGeom prst="line">
              <a:avLst/>
            </a:prstGeom>
            <a:noFill/>
            <a:ln w="12700">
              <a:solidFill>
                <a:srgbClr val="00CC00"/>
              </a:solidFill>
              <a:prstDash val="sysDot"/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729" name="Line 73"/>
            <p:cNvSpPr>
              <a:spLocks noChangeShapeType="1"/>
            </p:cNvSpPr>
            <p:nvPr/>
          </p:nvSpPr>
          <p:spPr bwMode="auto">
            <a:xfrm>
              <a:off x="3105" y="1377"/>
              <a:ext cx="14" cy="48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730" name="Line 74"/>
            <p:cNvSpPr>
              <a:spLocks noChangeShapeType="1"/>
            </p:cNvSpPr>
            <p:nvPr/>
          </p:nvSpPr>
          <p:spPr bwMode="auto">
            <a:xfrm>
              <a:off x="2976" y="1152"/>
              <a:ext cx="142" cy="71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731" name="Line 75"/>
            <p:cNvSpPr>
              <a:spLocks noChangeShapeType="1"/>
            </p:cNvSpPr>
            <p:nvPr/>
          </p:nvSpPr>
          <p:spPr bwMode="auto">
            <a:xfrm flipH="1">
              <a:off x="3119" y="1551"/>
              <a:ext cx="895" cy="30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732" name="Line 76"/>
            <p:cNvSpPr>
              <a:spLocks noChangeShapeType="1"/>
            </p:cNvSpPr>
            <p:nvPr/>
          </p:nvSpPr>
          <p:spPr bwMode="auto">
            <a:xfrm flipH="1" flipV="1">
              <a:off x="3118" y="1873"/>
              <a:ext cx="692" cy="34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733" name="Line 77"/>
            <p:cNvSpPr>
              <a:spLocks noChangeShapeType="1"/>
            </p:cNvSpPr>
            <p:nvPr/>
          </p:nvSpPr>
          <p:spPr bwMode="auto">
            <a:xfrm flipH="1" flipV="1">
              <a:off x="3114" y="1861"/>
              <a:ext cx="806" cy="655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734" name="Line 78"/>
            <p:cNvSpPr>
              <a:spLocks noChangeShapeType="1"/>
            </p:cNvSpPr>
            <p:nvPr/>
          </p:nvSpPr>
          <p:spPr bwMode="auto">
            <a:xfrm flipH="1" flipV="1">
              <a:off x="3117" y="1873"/>
              <a:ext cx="1032" cy="40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735" name="Line 79"/>
            <p:cNvSpPr>
              <a:spLocks noChangeShapeType="1"/>
            </p:cNvSpPr>
            <p:nvPr/>
          </p:nvSpPr>
          <p:spPr bwMode="auto">
            <a:xfrm flipH="1" flipV="1">
              <a:off x="3613" y="1798"/>
              <a:ext cx="137" cy="707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grpSp>
          <p:nvGrpSpPr>
            <p:cNvPr id="9" name="Group 80"/>
            <p:cNvGrpSpPr>
              <a:grpSpLocks/>
            </p:cNvGrpSpPr>
            <p:nvPr/>
          </p:nvGrpSpPr>
          <p:grpSpPr bwMode="auto">
            <a:xfrm>
              <a:off x="2160" y="1104"/>
              <a:ext cx="2016" cy="1440"/>
              <a:chOff x="1968" y="1392"/>
              <a:chExt cx="2016" cy="1440"/>
            </a:xfrm>
          </p:grpSpPr>
          <p:sp>
            <p:nvSpPr>
              <p:cNvPr id="26739" name="Oval 81"/>
              <p:cNvSpPr>
                <a:spLocks noChangeArrowheads="1"/>
              </p:cNvSpPr>
              <p:nvPr/>
            </p:nvSpPr>
            <p:spPr bwMode="auto">
              <a:xfrm>
                <a:off x="3552" y="2784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40" name="Oval 82"/>
              <p:cNvSpPr>
                <a:spLocks noChangeArrowheads="1"/>
              </p:cNvSpPr>
              <p:nvPr/>
            </p:nvSpPr>
            <p:spPr bwMode="auto">
              <a:xfrm>
                <a:off x="3792" y="1824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41" name="Oval 83"/>
              <p:cNvSpPr>
                <a:spLocks noChangeArrowheads="1"/>
              </p:cNvSpPr>
              <p:nvPr/>
            </p:nvSpPr>
            <p:spPr bwMode="auto">
              <a:xfrm>
                <a:off x="2880" y="1632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42" name="Oval 84"/>
              <p:cNvSpPr>
                <a:spLocks noChangeArrowheads="1"/>
              </p:cNvSpPr>
              <p:nvPr/>
            </p:nvSpPr>
            <p:spPr bwMode="auto">
              <a:xfrm>
                <a:off x="3936" y="2544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43" name="Oval 85"/>
              <p:cNvSpPr>
                <a:spLocks noChangeArrowheads="1"/>
              </p:cNvSpPr>
              <p:nvPr/>
            </p:nvSpPr>
            <p:spPr bwMode="auto">
              <a:xfrm>
                <a:off x="3696" y="2784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44" name="Oval 86"/>
              <p:cNvSpPr>
                <a:spLocks noChangeArrowheads="1"/>
              </p:cNvSpPr>
              <p:nvPr/>
            </p:nvSpPr>
            <p:spPr bwMode="auto">
              <a:xfrm rot="-5400000">
                <a:off x="3600" y="2496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45" name="Oval 87"/>
              <p:cNvSpPr>
                <a:spLocks noChangeArrowheads="1"/>
              </p:cNvSpPr>
              <p:nvPr/>
            </p:nvSpPr>
            <p:spPr bwMode="auto">
              <a:xfrm rot="-5400000">
                <a:off x="1968" y="1584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46" name="Oval 88"/>
              <p:cNvSpPr>
                <a:spLocks noChangeArrowheads="1"/>
              </p:cNvSpPr>
              <p:nvPr/>
            </p:nvSpPr>
            <p:spPr bwMode="auto">
              <a:xfrm rot="-5400000">
                <a:off x="2736" y="1392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527321" name="AutoShape 89"/>
            <p:cNvSpPr>
              <a:spLocks noChangeArrowheads="1"/>
            </p:cNvSpPr>
            <p:nvPr/>
          </p:nvSpPr>
          <p:spPr bwMode="auto">
            <a:xfrm>
              <a:off x="3070" y="1809"/>
              <a:ext cx="96" cy="96"/>
            </a:xfrm>
            <a:prstGeom prst="star5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527322" name="AutoShape 90"/>
            <p:cNvSpPr>
              <a:spLocks noChangeArrowheads="1"/>
            </p:cNvSpPr>
            <p:nvPr/>
          </p:nvSpPr>
          <p:spPr bwMode="auto">
            <a:xfrm>
              <a:off x="3574" y="1735"/>
              <a:ext cx="96" cy="96"/>
            </a:xfrm>
            <a:prstGeom prst="star5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10" name="Group 91"/>
          <p:cNvGrpSpPr>
            <a:grpSpLocks/>
          </p:cNvGrpSpPr>
          <p:nvPr/>
        </p:nvGrpSpPr>
        <p:grpSpPr bwMode="auto">
          <a:xfrm>
            <a:off x="3325813" y="2689225"/>
            <a:ext cx="3467100" cy="2446338"/>
            <a:chOff x="2095" y="1070"/>
            <a:chExt cx="2184" cy="1541"/>
          </a:xfrm>
        </p:grpSpPr>
        <p:sp>
          <p:nvSpPr>
            <p:cNvPr id="26691" name="Rectangle 92"/>
            <p:cNvSpPr>
              <a:spLocks noChangeArrowheads="1"/>
            </p:cNvSpPr>
            <p:nvPr/>
          </p:nvSpPr>
          <p:spPr bwMode="auto">
            <a:xfrm>
              <a:off x="2095" y="1070"/>
              <a:ext cx="2184" cy="154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92" name="Line 93"/>
            <p:cNvSpPr>
              <a:spLocks noChangeShapeType="1"/>
            </p:cNvSpPr>
            <p:nvPr/>
          </p:nvSpPr>
          <p:spPr bwMode="auto">
            <a:xfrm>
              <a:off x="2190" y="1329"/>
              <a:ext cx="735" cy="159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693" name="Line 94"/>
            <p:cNvSpPr>
              <a:spLocks noChangeShapeType="1"/>
            </p:cNvSpPr>
            <p:nvPr/>
          </p:nvSpPr>
          <p:spPr bwMode="auto">
            <a:xfrm>
              <a:off x="3111" y="1383"/>
              <a:ext cx="645" cy="735"/>
            </a:xfrm>
            <a:prstGeom prst="line">
              <a:avLst/>
            </a:prstGeom>
            <a:noFill/>
            <a:ln w="9525">
              <a:solidFill>
                <a:srgbClr val="00CC00"/>
              </a:solidFill>
              <a:prstDash val="sysDot"/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694" name="Line 95"/>
            <p:cNvSpPr>
              <a:spLocks noChangeShapeType="1"/>
            </p:cNvSpPr>
            <p:nvPr/>
          </p:nvSpPr>
          <p:spPr bwMode="auto">
            <a:xfrm>
              <a:off x="2976" y="1152"/>
              <a:ext cx="798" cy="969"/>
            </a:xfrm>
            <a:prstGeom prst="line">
              <a:avLst/>
            </a:prstGeom>
            <a:noFill/>
            <a:ln w="9525">
              <a:solidFill>
                <a:srgbClr val="00CC00"/>
              </a:solidFill>
              <a:prstDash val="sysDot"/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695" name="Line 96"/>
            <p:cNvSpPr>
              <a:spLocks noChangeShapeType="1"/>
            </p:cNvSpPr>
            <p:nvPr/>
          </p:nvSpPr>
          <p:spPr bwMode="auto">
            <a:xfrm flipH="1">
              <a:off x="3774" y="1554"/>
              <a:ext cx="234" cy="585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696" name="Line 97"/>
            <p:cNvSpPr>
              <a:spLocks noChangeShapeType="1"/>
            </p:cNvSpPr>
            <p:nvPr/>
          </p:nvSpPr>
          <p:spPr bwMode="auto">
            <a:xfrm flipH="1" flipV="1">
              <a:off x="3774" y="2136"/>
              <a:ext cx="33" cy="87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697" name="Line 98"/>
            <p:cNvSpPr>
              <a:spLocks noChangeShapeType="1"/>
            </p:cNvSpPr>
            <p:nvPr/>
          </p:nvSpPr>
          <p:spPr bwMode="auto">
            <a:xfrm flipH="1" flipV="1">
              <a:off x="3777" y="2139"/>
              <a:ext cx="138" cy="372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698" name="Line 99"/>
            <p:cNvSpPr>
              <a:spLocks noChangeShapeType="1"/>
            </p:cNvSpPr>
            <p:nvPr/>
          </p:nvSpPr>
          <p:spPr bwMode="auto">
            <a:xfrm flipH="1" flipV="1">
              <a:off x="3768" y="2133"/>
              <a:ext cx="375" cy="138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699" name="Line 100"/>
            <p:cNvSpPr>
              <a:spLocks noChangeShapeType="1"/>
            </p:cNvSpPr>
            <p:nvPr/>
          </p:nvSpPr>
          <p:spPr bwMode="auto">
            <a:xfrm flipH="1" flipV="1">
              <a:off x="2910" y="1482"/>
              <a:ext cx="843" cy="10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700" name="Line 101"/>
            <p:cNvSpPr>
              <a:spLocks noChangeShapeType="1"/>
            </p:cNvSpPr>
            <p:nvPr/>
          </p:nvSpPr>
          <p:spPr bwMode="auto">
            <a:xfrm>
              <a:off x="2172" y="1317"/>
              <a:ext cx="1608" cy="813"/>
            </a:xfrm>
            <a:prstGeom prst="line">
              <a:avLst/>
            </a:prstGeom>
            <a:noFill/>
            <a:ln w="9525">
              <a:solidFill>
                <a:srgbClr val="00CC00"/>
              </a:solidFill>
              <a:prstDash val="sysDot"/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701" name="Line 102"/>
            <p:cNvSpPr>
              <a:spLocks noChangeShapeType="1"/>
            </p:cNvSpPr>
            <p:nvPr/>
          </p:nvSpPr>
          <p:spPr bwMode="auto">
            <a:xfrm flipH="1">
              <a:off x="2927" y="1377"/>
              <a:ext cx="178" cy="9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702" name="Line 103"/>
            <p:cNvSpPr>
              <a:spLocks noChangeShapeType="1"/>
            </p:cNvSpPr>
            <p:nvPr/>
          </p:nvSpPr>
          <p:spPr bwMode="auto">
            <a:xfrm flipH="1">
              <a:off x="2920" y="1152"/>
              <a:ext cx="56" cy="32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703" name="Line 104"/>
            <p:cNvSpPr>
              <a:spLocks noChangeShapeType="1"/>
            </p:cNvSpPr>
            <p:nvPr/>
          </p:nvSpPr>
          <p:spPr bwMode="auto">
            <a:xfrm flipH="1" flipV="1">
              <a:off x="2921" y="1480"/>
              <a:ext cx="1093" cy="71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704" name="Line 105"/>
            <p:cNvSpPr>
              <a:spLocks noChangeShapeType="1"/>
            </p:cNvSpPr>
            <p:nvPr/>
          </p:nvSpPr>
          <p:spPr bwMode="auto">
            <a:xfrm flipH="1" flipV="1">
              <a:off x="2920" y="1483"/>
              <a:ext cx="890" cy="73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705" name="Line 106"/>
            <p:cNvSpPr>
              <a:spLocks noChangeShapeType="1"/>
            </p:cNvSpPr>
            <p:nvPr/>
          </p:nvSpPr>
          <p:spPr bwMode="auto">
            <a:xfrm flipH="1" flipV="1">
              <a:off x="2919" y="1483"/>
              <a:ext cx="1001" cy="103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706" name="Line 107"/>
            <p:cNvSpPr>
              <a:spLocks noChangeShapeType="1"/>
            </p:cNvSpPr>
            <p:nvPr/>
          </p:nvSpPr>
          <p:spPr bwMode="auto">
            <a:xfrm flipH="1" flipV="1">
              <a:off x="2922" y="1489"/>
              <a:ext cx="1227" cy="78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707" name="Line 108"/>
            <p:cNvSpPr>
              <a:spLocks noChangeShapeType="1"/>
            </p:cNvSpPr>
            <p:nvPr/>
          </p:nvSpPr>
          <p:spPr bwMode="auto">
            <a:xfrm flipV="1">
              <a:off x="3750" y="2134"/>
              <a:ext cx="19" cy="371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grpSp>
          <p:nvGrpSpPr>
            <p:cNvPr id="11" name="Group 109"/>
            <p:cNvGrpSpPr>
              <a:grpSpLocks/>
            </p:cNvGrpSpPr>
            <p:nvPr/>
          </p:nvGrpSpPr>
          <p:grpSpPr bwMode="auto">
            <a:xfrm>
              <a:off x="2160" y="1104"/>
              <a:ext cx="2016" cy="1440"/>
              <a:chOff x="1968" y="1392"/>
              <a:chExt cx="2016" cy="1440"/>
            </a:xfrm>
          </p:grpSpPr>
          <p:sp>
            <p:nvSpPr>
              <p:cNvPr id="26711" name="Oval 110"/>
              <p:cNvSpPr>
                <a:spLocks noChangeArrowheads="1"/>
              </p:cNvSpPr>
              <p:nvPr/>
            </p:nvSpPr>
            <p:spPr bwMode="auto">
              <a:xfrm>
                <a:off x="3552" y="2784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12" name="Oval 111"/>
              <p:cNvSpPr>
                <a:spLocks noChangeArrowheads="1"/>
              </p:cNvSpPr>
              <p:nvPr/>
            </p:nvSpPr>
            <p:spPr bwMode="auto">
              <a:xfrm>
                <a:off x="3792" y="1824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13" name="Oval 112"/>
              <p:cNvSpPr>
                <a:spLocks noChangeArrowheads="1"/>
              </p:cNvSpPr>
              <p:nvPr/>
            </p:nvSpPr>
            <p:spPr bwMode="auto">
              <a:xfrm>
                <a:off x="2880" y="1632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14" name="Oval 113"/>
              <p:cNvSpPr>
                <a:spLocks noChangeArrowheads="1"/>
              </p:cNvSpPr>
              <p:nvPr/>
            </p:nvSpPr>
            <p:spPr bwMode="auto">
              <a:xfrm>
                <a:off x="3936" y="2544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15" name="Oval 114"/>
              <p:cNvSpPr>
                <a:spLocks noChangeArrowheads="1"/>
              </p:cNvSpPr>
              <p:nvPr/>
            </p:nvSpPr>
            <p:spPr bwMode="auto">
              <a:xfrm>
                <a:off x="3696" y="2784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16" name="Oval 115"/>
              <p:cNvSpPr>
                <a:spLocks noChangeArrowheads="1"/>
              </p:cNvSpPr>
              <p:nvPr/>
            </p:nvSpPr>
            <p:spPr bwMode="auto">
              <a:xfrm rot="-5400000">
                <a:off x="3600" y="2496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17" name="Oval 116"/>
              <p:cNvSpPr>
                <a:spLocks noChangeArrowheads="1"/>
              </p:cNvSpPr>
              <p:nvPr/>
            </p:nvSpPr>
            <p:spPr bwMode="auto">
              <a:xfrm rot="-5400000">
                <a:off x="1968" y="1584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18" name="Oval 117"/>
              <p:cNvSpPr>
                <a:spLocks noChangeArrowheads="1"/>
              </p:cNvSpPr>
              <p:nvPr/>
            </p:nvSpPr>
            <p:spPr bwMode="auto">
              <a:xfrm rot="-5400000">
                <a:off x="2736" y="1392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527350" name="AutoShape 118"/>
            <p:cNvSpPr>
              <a:spLocks noChangeArrowheads="1"/>
            </p:cNvSpPr>
            <p:nvPr/>
          </p:nvSpPr>
          <p:spPr bwMode="auto">
            <a:xfrm>
              <a:off x="2869" y="1428"/>
              <a:ext cx="96" cy="96"/>
            </a:xfrm>
            <a:prstGeom prst="star5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527351" name="AutoShape 119"/>
            <p:cNvSpPr>
              <a:spLocks noChangeArrowheads="1"/>
            </p:cNvSpPr>
            <p:nvPr/>
          </p:nvSpPr>
          <p:spPr bwMode="auto">
            <a:xfrm>
              <a:off x="3724" y="2077"/>
              <a:ext cx="96" cy="96"/>
            </a:xfrm>
            <a:prstGeom prst="star5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12" name="Group 120"/>
          <p:cNvGrpSpPr>
            <a:grpSpLocks/>
          </p:cNvGrpSpPr>
          <p:nvPr/>
        </p:nvGrpSpPr>
        <p:grpSpPr bwMode="auto">
          <a:xfrm>
            <a:off x="3267075" y="2703513"/>
            <a:ext cx="3549650" cy="2384425"/>
            <a:chOff x="2058" y="1079"/>
            <a:chExt cx="2236" cy="1502"/>
          </a:xfrm>
        </p:grpSpPr>
        <p:sp>
          <p:nvSpPr>
            <p:cNvPr id="26663" name="Rectangle 121"/>
            <p:cNvSpPr>
              <a:spLocks noChangeArrowheads="1"/>
            </p:cNvSpPr>
            <p:nvPr/>
          </p:nvSpPr>
          <p:spPr bwMode="auto">
            <a:xfrm>
              <a:off x="2058" y="1079"/>
              <a:ext cx="2236" cy="150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800" b="1">
                <a:latin typeface="Times New Roman" pitchFamily="18" charset="0"/>
              </a:endParaRPr>
            </a:p>
          </p:txBody>
        </p:sp>
        <p:sp>
          <p:nvSpPr>
            <p:cNvPr id="26664" name="Line 122"/>
            <p:cNvSpPr>
              <a:spLocks noChangeShapeType="1"/>
            </p:cNvSpPr>
            <p:nvPr/>
          </p:nvSpPr>
          <p:spPr bwMode="auto">
            <a:xfrm>
              <a:off x="2190" y="1329"/>
              <a:ext cx="636" cy="8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665" name="Line 123"/>
            <p:cNvSpPr>
              <a:spLocks noChangeShapeType="1"/>
            </p:cNvSpPr>
            <p:nvPr/>
          </p:nvSpPr>
          <p:spPr bwMode="auto">
            <a:xfrm>
              <a:off x="3111" y="1383"/>
              <a:ext cx="759" cy="768"/>
            </a:xfrm>
            <a:prstGeom prst="line">
              <a:avLst/>
            </a:prstGeom>
            <a:noFill/>
            <a:ln w="9525">
              <a:solidFill>
                <a:srgbClr val="00CC00"/>
              </a:solidFill>
              <a:prstDash val="sysDot"/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666" name="Line 124"/>
            <p:cNvSpPr>
              <a:spLocks noChangeShapeType="1"/>
            </p:cNvSpPr>
            <p:nvPr/>
          </p:nvSpPr>
          <p:spPr bwMode="auto">
            <a:xfrm>
              <a:off x="2976" y="1152"/>
              <a:ext cx="897" cy="1008"/>
            </a:xfrm>
            <a:prstGeom prst="line">
              <a:avLst/>
            </a:prstGeom>
            <a:noFill/>
            <a:ln w="9525">
              <a:solidFill>
                <a:srgbClr val="00CC00"/>
              </a:solidFill>
              <a:prstDash val="sysDot"/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667" name="Line 125"/>
            <p:cNvSpPr>
              <a:spLocks noChangeShapeType="1"/>
            </p:cNvSpPr>
            <p:nvPr/>
          </p:nvSpPr>
          <p:spPr bwMode="auto">
            <a:xfrm flipH="1">
              <a:off x="3873" y="1554"/>
              <a:ext cx="135" cy="594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668" name="Line 126"/>
            <p:cNvSpPr>
              <a:spLocks noChangeShapeType="1"/>
            </p:cNvSpPr>
            <p:nvPr/>
          </p:nvSpPr>
          <p:spPr bwMode="auto">
            <a:xfrm flipV="1">
              <a:off x="3807" y="2151"/>
              <a:ext cx="72" cy="72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669" name="Line 127"/>
            <p:cNvSpPr>
              <a:spLocks noChangeShapeType="1"/>
            </p:cNvSpPr>
            <p:nvPr/>
          </p:nvSpPr>
          <p:spPr bwMode="auto">
            <a:xfrm flipH="1" flipV="1">
              <a:off x="3888" y="2151"/>
              <a:ext cx="27" cy="360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670" name="Line 128"/>
            <p:cNvSpPr>
              <a:spLocks noChangeShapeType="1"/>
            </p:cNvSpPr>
            <p:nvPr/>
          </p:nvSpPr>
          <p:spPr bwMode="auto">
            <a:xfrm flipH="1" flipV="1">
              <a:off x="3876" y="2154"/>
              <a:ext cx="267" cy="117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671" name="Line 129"/>
            <p:cNvSpPr>
              <a:spLocks noChangeShapeType="1"/>
            </p:cNvSpPr>
            <p:nvPr/>
          </p:nvSpPr>
          <p:spPr bwMode="auto">
            <a:xfrm flipH="1" flipV="1">
              <a:off x="2832" y="1407"/>
              <a:ext cx="921" cy="1101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672" name="Line 130"/>
            <p:cNvSpPr>
              <a:spLocks noChangeShapeType="1"/>
            </p:cNvSpPr>
            <p:nvPr/>
          </p:nvSpPr>
          <p:spPr bwMode="auto">
            <a:xfrm>
              <a:off x="2172" y="1317"/>
              <a:ext cx="1695" cy="834"/>
            </a:xfrm>
            <a:prstGeom prst="line">
              <a:avLst/>
            </a:prstGeom>
            <a:noFill/>
            <a:ln w="9525">
              <a:solidFill>
                <a:srgbClr val="00CC00"/>
              </a:solidFill>
              <a:prstDash val="sysDot"/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673" name="Line 131"/>
            <p:cNvSpPr>
              <a:spLocks noChangeShapeType="1"/>
            </p:cNvSpPr>
            <p:nvPr/>
          </p:nvSpPr>
          <p:spPr bwMode="auto">
            <a:xfrm flipH="1">
              <a:off x="2834" y="1377"/>
              <a:ext cx="271" cy="3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674" name="Line 132"/>
            <p:cNvSpPr>
              <a:spLocks noChangeShapeType="1"/>
            </p:cNvSpPr>
            <p:nvPr/>
          </p:nvSpPr>
          <p:spPr bwMode="auto">
            <a:xfrm flipH="1">
              <a:off x="2833" y="1152"/>
              <a:ext cx="143" cy="25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675" name="Line 133"/>
            <p:cNvSpPr>
              <a:spLocks noChangeShapeType="1"/>
            </p:cNvSpPr>
            <p:nvPr/>
          </p:nvSpPr>
          <p:spPr bwMode="auto">
            <a:xfrm flipH="1" flipV="1">
              <a:off x="2825" y="1414"/>
              <a:ext cx="1189" cy="13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676" name="Line 134"/>
            <p:cNvSpPr>
              <a:spLocks noChangeShapeType="1"/>
            </p:cNvSpPr>
            <p:nvPr/>
          </p:nvSpPr>
          <p:spPr bwMode="auto">
            <a:xfrm flipH="1" flipV="1">
              <a:off x="2830" y="1402"/>
              <a:ext cx="980" cy="81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677" name="Line 135"/>
            <p:cNvSpPr>
              <a:spLocks noChangeShapeType="1"/>
            </p:cNvSpPr>
            <p:nvPr/>
          </p:nvSpPr>
          <p:spPr bwMode="auto">
            <a:xfrm flipH="1" flipV="1">
              <a:off x="2823" y="1405"/>
              <a:ext cx="1097" cy="1111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678" name="Line 136"/>
            <p:cNvSpPr>
              <a:spLocks noChangeShapeType="1"/>
            </p:cNvSpPr>
            <p:nvPr/>
          </p:nvSpPr>
          <p:spPr bwMode="auto">
            <a:xfrm flipH="1" flipV="1">
              <a:off x="2826" y="1405"/>
              <a:ext cx="1323" cy="87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sp>
          <p:nvSpPr>
            <p:cNvPr id="26679" name="Line 137"/>
            <p:cNvSpPr>
              <a:spLocks noChangeShapeType="1"/>
            </p:cNvSpPr>
            <p:nvPr/>
          </p:nvSpPr>
          <p:spPr bwMode="auto">
            <a:xfrm flipV="1">
              <a:off x="3750" y="2152"/>
              <a:ext cx="136" cy="353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CA"/>
            </a:p>
          </p:txBody>
        </p:sp>
        <p:grpSp>
          <p:nvGrpSpPr>
            <p:cNvPr id="13" name="Group 138"/>
            <p:cNvGrpSpPr>
              <a:grpSpLocks/>
            </p:cNvGrpSpPr>
            <p:nvPr/>
          </p:nvGrpSpPr>
          <p:grpSpPr bwMode="auto">
            <a:xfrm>
              <a:off x="2160" y="1104"/>
              <a:ext cx="2016" cy="1440"/>
              <a:chOff x="1968" y="1392"/>
              <a:chExt cx="2016" cy="1440"/>
            </a:xfrm>
          </p:grpSpPr>
          <p:sp>
            <p:nvSpPr>
              <p:cNvPr id="26683" name="Oval 139"/>
              <p:cNvSpPr>
                <a:spLocks noChangeArrowheads="1"/>
              </p:cNvSpPr>
              <p:nvPr/>
            </p:nvSpPr>
            <p:spPr bwMode="auto">
              <a:xfrm>
                <a:off x="3552" y="2784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84" name="Oval 140"/>
              <p:cNvSpPr>
                <a:spLocks noChangeArrowheads="1"/>
              </p:cNvSpPr>
              <p:nvPr/>
            </p:nvSpPr>
            <p:spPr bwMode="auto">
              <a:xfrm>
                <a:off x="3792" y="1824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85" name="Oval 141"/>
              <p:cNvSpPr>
                <a:spLocks noChangeArrowheads="1"/>
              </p:cNvSpPr>
              <p:nvPr/>
            </p:nvSpPr>
            <p:spPr bwMode="auto">
              <a:xfrm>
                <a:off x="2880" y="1632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86" name="Oval 142"/>
              <p:cNvSpPr>
                <a:spLocks noChangeArrowheads="1"/>
              </p:cNvSpPr>
              <p:nvPr/>
            </p:nvSpPr>
            <p:spPr bwMode="auto">
              <a:xfrm>
                <a:off x="3936" y="2544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87" name="Oval 143"/>
              <p:cNvSpPr>
                <a:spLocks noChangeArrowheads="1"/>
              </p:cNvSpPr>
              <p:nvPr/>
            </p:nvSpPr>
            <p:spPr bwMode="auto">
              <a:xfrm>
                <a:off x="3696" y="2784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88" name="Oval 144"/>
              <p:cNvSpPr>
                <a:spLocks noChangeArrowheads="1"/>
              </p:cNvSpPr>
              <p:nvPr/>
            </p:nvSpPr>
            <p:spPr bwMode="auto">
              <a:xfrm rot="-5400000">
                <a:off x="3600" y="2496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89" name="Oval 145"/>
              <p:cNvSpPr>
                <a:spLocks noChangeArrowheads="1"/>
              </p:cNvSpPr>
              <p:nvPr/>
            </p:nvSpPr>
            <p:spPr bwMode="auto">
              <a:xfrm rot="-5400000">
                <a:off x="1968" y="1584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90" name="Oval 146"/>
              <p:cNvSpPr>
                <a:spLocks noChangeArrowheads="1"/>
              </p:cNvSpPr>
              <p:nvPr/>
            </p:nvSpPr>
            <p:spPr bwMode="auto">
              <a:xfrm rot="-5400000">
                <a:off x="2736" y="1392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527379" name="AutoShape 147"/>
            <p:cNvSpPr>
              <a:spLocks noChangeArrowheads="1"/>
            </p:cNvSpPr>
            <p:nvPr/>
          </p:nvSpPr>
          <p:spPr bwMode="auto">
            <a:xfrm>
              <a:off x="2779" y="1356"/>
              <a:ext cx="96" cy="96"/>
            </a:xfrm>
            <a:prstGeom prst="star5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527380" name="AutoShape 148"/>
            <p:cNvSpPr>
              <a:spLocks noChangeArrowheads="1"/>
            </p:cNvSpPr>
            <p:nvPr/>
          </p:nvSpPr>
          <p:spPr bwMode="auto">
            <a:xfrm>
              <a:off x="3829" y="2101"/>
              <a:ext cx="96" cy="96"/>
            </a:xfrm>
            <a:prstGeom prst="star5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14" name="Group 149"/>
          <p:cNvGrpSpPr>
            <a:grpSpLocks/>
          </p:cNvGrpSpPr>
          <p:nvPr/>
        </p:nvGrpSpPr>
        <p:grpSpPr bwMode="auto">
          <a:xfrm>
            <a:off x="3362325" y="2703513"/>
            <a:ext cx="3297238" cy="2549525"/>
            <a:chOff x="2118" y="1079"/>
            <a:chExt cx="2077" cy="1606"/>
          </a:xfrm>
        </p:grpSpPr>
        <p:sp>
          <p:nvSpPr>
            <p:cNvPr id="26634" name="Rectangle 150"/>
            <p:cNvSpPr>
              <a:spLocks noChangeArrowheads="1"/>
            </p:cNvSpPr>
            <p:nvPr/>
          </p:nvSpPr>
          <p:spPr bwMode="auto">
            <a:xfrm>
              <a:off x="2118" y="1079"/>
              <a:ext cx="2077" cy="160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800" b="1">
                <a:latin typeface="Times New Roman" pitchFamily="18" charset="0"/>
              </a:endParaRPr>
            </a:p>
          </p:txBody>
        </p:sp>
        <p:grpSp>
          <p:nvGrpSpPr>
            <p:cNvPr id="15" name="Group 151"/>
            <p:cNvGrpSpPr>
              <a:grpSpLocks/>
            </p:cNvGrpSpPr>
            <p:nvPr/>
          </p:nvGrpSpPr>
          <p:grpSpPr bwMode="auto">
            <a:xfrm>
              <a:off x="2160" y="1104"/>
              <a:ext cx="2016" cy="1440"/>
              <a:chOff x="2160" y="1104"/>
              <a:chExt cx="2016" cy="1440"/>
            </a:xfrm>
          </p:grpSpPr>
          <p:sp>
            <p:nvSpPr>
              <p:cNvPr id="26636" name="Line 152"/>
              <p:cNvSpPr>
                <a:spLocks noChangeShapeType="1"/>
              </p:cNvSpPr>
              <p:nvPr/>
            </p:nvSpPr>
            <p:spPr bwMode="auto">
              <a:xfrm>
                <a:off x="2190" y="1329"/>
                <a:ext cx="618" cy="57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26637" name="Line 153"/>
              <p:cNvSpPr>
                <a:spLocks noChangeShapeType="1"/>
              </p:cNvSpPr>
              <p:nvPr/>
            </p:nvSpPr>
            <p:spPr bwMode="auto">
              <a:xfrm>
                <a:off x="3111" y="1383"/>
                <a:ext cx="789" cy="816"/>
              </a:xfrm>
              <a:prstGeom prst="line">
                <a:avLst/>
              </a:prstGeom>
              <a:noFill/>
              <a:ln w="9525">
                <a:solidFill>
                  <a:srgbClr val="00CC00"/>
                </a:solidFill>
                <a:prstDash val="sysDot"/>
                <a:round/>
                <a:headEnd/>
                <a:tailEnd/>
              </a:ln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26638" name="Line 154"/>
              <p:cNvSpPr>
                <a:spLocks noChangeShapeType="1"/>
              </p:cNvSpPr>
              <p:nvPr/>
            </p:nvSpPr>
            <p:spPr bwMode="auto">
              <a:xfrm>
                <a:off x="2976" y="1152"/>
                <a:ext cx="930" cy="1056"/>
              </a:xfrm>
              <a:prstGeom prst="line">
                <a:avLst/>
              </a:prstGeom>
              <a:noFill/>
              <a:ln w="9525">
                <a:solidFill>
                  <a:srgbClr val="00CC00"/>
                </a:solidFill>
                <a:prstDash val="sysDot"/>
                <a:round/>
                <a:headEnd/>
                <a:tailEnd/>
              </a:ln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26639" name="Line 155"/>
              <p:cNvSpPr>
                <a:spLocks noChangeShapeType="1"/>
              </p:cNvSpPr>
              <p:nvPr/>
            </p:nvSpPr>
            <p:spPr bwMode="auto">
              <a:xfrm flipH="1">
                <a:off x="3906" y="1554"/>
                <a:ext cx="102" cy="657"/>
              </a:xfrm>
              <a:prstGeom prst="line">
                <a:avLst/>
              </a:prstGeom>
              <a:noFill/>
              <a:ln w="28575">
                <a:solidFill>
                  <a:srgbClr val="00CC0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26640" name="Line 156"/>
              <p:cNvSpPr>
                <a:spLocks noChangeShapeType="1"/>
              </p:cNvSpPr>
              <p:nvPr/>
            </p:nvSpPr>
            <p:spPr bwMode="auto">
              <a:xfrm flipV="1">
                <a:off x="3807" y="2205"/>
                <a:ext cx="108" cy="18"/>
              </a:xfrm>
              <a:prstGeom prst="line">
                <a:avLst/>
              </a:prstGeom>
              <a:noFill/>
              <a:ln w="28575">
                <a:solidFill>
                  <a:srgbClr val="00CC0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26641" name="Line 157"/>
              <p:cNvSpPr>
                <a:spLocks noChangeShapeType="1"/>
              </p:cNvSpPr>
              <p:nvPr/>
            </p:nvSpPr>
            <p:spPr bwMode="auto">
              <a:xfrm flipH="1" flipV="1">
                <a:off x="3906" y="2211"/>
                <a:ext cx="9" cy="300"/>
              </a:xfrm>
              <a:prstGeom prst="line">
                <a:avLst/>
              </a:prstGeom>
              <a:noFill/>
              <a:ln w="28575">
                <a:solidFill>
                  <a:srgbClr val="00CC0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26642" name="Line 158"/>
              <p:cNvSpPr>
                <a:spLocks noChangeShapeType="1"/>
              </p:cNvSpPr>
              <p:nvPr/>
            </p:nvSpPr>
            <p:spPr bwMode="auto">
              <a:xfrm flipH="1" flipV="1">
                <a:off x="3906" y="2205"/>
                <a:ext cx="237" cy="66"/>
              </a:xfrm>
              <a:prstGeom prst="line">
                <a:avLst/>
              </a:prstGeom>
              <a:noFill/>
              <a:ln w="28575">
                <a:solidFill>
                  <a:srgbClr val="00CC0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26643" name="Line 159"/>
              <p:cNvSpPr>
                <a:spLocks noChangeShapeType="1"/>
              </p:cNvSpPr>
              <p:nvPr/>
            </p:nvSpPr>
            <p:spPr bwMode="auto">
              <a:xfrm flipH="1" flipV="1">
                <a:off x="2799" y="1374"/>
                <a:ext cx="954" cy="1134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prstDash val="sysDot"/>
                <a:round/>
                <a:headEnd/>
                <a:tailEnd/>
              </a:ln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26644" name="Line 160"/>
              <p:cNvSpPr>
                <a:spLocks noChangeShapeType="1"/>
              </p:cNvSpPr>
              <p:nvPr/>
            </p:nvSpPr>
            <p:spPr bwMode="auto">
              <a:xfrm>
                <a:off x="2172" y="1317"/>
                <a:ext cx="1731" cy="885"/>
              </a:xfrm>
              <a:prstGeom prst="line">
                <a:avLst/>
              </a:prstGeom>
              <a:noFill/>
              <a:ln w="9525">
                <a:solidFill>
                  <a:srgbClr val="00CC00"/>
                </a:solidFill>
                <a:prstDash val="sysDot"/>
                <a:round/>
                <a:headEnd/>
                <a:tailEnd/>
              </a:ln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26645" name="Line 161"/>
              <p:cNvSpPr>
                <a:spLocks noChangeShapeType="1"/>
              </p:cNvSpPr>
              <p:nvPr/>
            </p:nvSpPr>
            <p:spPr bwMode="auto">
              <a:xfrm flipH="1">
                <a:off x="2795" y="1377"/>
                <a:ext cx="310" cy="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26646" name="Line 162"/>
              <p:cNvSpPr>
                <a:spLocks noChangeShapeType="1"/>
              </p:cNvSpPr>
              <p:nvPr/>
            </p:nvSpPr>
            <p:spPr bwMode="auto">
              <a:xfrm flipH="1">
                <a:off x="2806" y="1143"/>
                <a:ext cx="155" cy="22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26647" name="Line 163"/>
              <p:cNvSpPr>
                <a:spLocks noChangeShapeType="1"/>
              </p:cNvSpPr>
              <p:nvPr/>
            </p:nvSpPr>
            <p:spPr bwMode="auto">
              <a:xfrm flipH="1" flipV="1">
                <a:off x="2792" y="1384"/>
                <a:ext cx="1222" cy="167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prstDash val="sysDot"/>
                <a:round/>
                <a:headEnd/>
                <a:tailEnd/>
              </a:ln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26648" name="Line 164"/>
              <p:cNvSpPr>
                <a:spLocks noChangeShapeType="1"/>
              </p:cNvSpPr>
              <p:nvPr/>
            </p:nvSpPr>
            <p:spPr bwMode="auto">
              <a:xfrm flipH="1" flipV="1">
                <a:off x="2794" y="1360"/>
                <a:ext cx="1016" cy="86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prstDash val="sysDot"/>
                <a:round/>
                <a:headEnd/>
                <a:tailEnd/>
              </a:ln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26649" name="Line 165"/>
              <p:cNvSpPr>
                <a:spLocks noChangeShapeType="1"/>
              </p:cNvSpPr>
              <p:nvPr/>
            </p:nvSpPr>
            <p:spPr bwMode="auto">
              <a:xfrm flipH="1" flipV="1">
                <a:off x="2796" y="1372"/>
                <a:ext cx="1124" cy="1144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prstDash val="sysDot"/>
                <a:round/>
                <a:headEnd/>
                <a:tailEnd/>
              </a:ln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26650" name="Line 166"/>
              <p:cNvSpPr>
                <a:spLocks noChangeShapeType="1"/>
              </p:cNvSpPr>
              <p:nvPr/>
            </p:nvSpPr>
            <p:spPr bwMode="auto">
              <a:xfrm flipH="1" flipV="1">
                <a:off x="2796" y="1375"/>
                <a:ext cx="1353" cy="90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prstDash val="sysDot"/>
                <a:round/>
                <a:headEnd/>
                <a:tailEnd/>
              </a:ln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26651" name="Line 167"/>
              <p:cNvSpPr>
                <a:spLocks noChangeShapeType="1"/>
              </p:cNvSpPr>
              <p:nvPr/>
            </p:nvSpPr>
            <p:spPr bwMode="auto">
              <a:xfrm flipV="1">
                <a:off x="3750" y="2221"/>
                <a:ext cx="160" cy="284"/>
              </a:xfrm>
              <a:prstGeom prst="line">
                <a:avLst/>
              </a:prstGeom>
              <a:noFill/>
              <a:ln w="28575">
                <a:solidFill>
                  <a:srgbClr val="00CC0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CA"/>
              </a:p>
            </p:txBody>
          </p:sp>
          <p:grpSp>
            <p:nvGrpSpPr>
              <p:cNvPr id="16" name="Group 168"/>
              <p:cNvGrpSpPr>
                <a:grpSpLocks/>
              </p:cNvGrpSpPr>
              <p:nvPr/>
            </p:nvGrpSpPr>
            <p:grpSpPr bwMode="auto">
              <a:xfrm>
                <a:off x="2160" y="1104"/>
                <a:ext cx="2016" cy="1440"/>
                <a:chOff x="1968" y="1392"/>
                <a:chExt cx="2016" cy="1440"/>
              </a:xfrm>
            </p:grpSpPr>
            <p:sp>
              <p:nvSpPr>
                <p:cNvPr id="26655" name="Oval 169"/>
                <p:cNvSpPr>
                  <a:spLocks noChangeArrowheads="1"/>
                </p:cNvSpPr>
                <p:nvPr/>
              </p:nvSpPr>
              <p:spPr bwMode="auto">
                <a:xfrm>
                  <a:off x="3552" y="2784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56" name="Oval 170"/>
                <p:cNvSpPr>
                  <a:spLocks noChangeArrowheads="1"/>
                </p:cNvSpPr>
                <p:nvPr/>
              </p:nvSpPr>
              <p:spPr bwMode="auto">
                <a:xfrm>
                  <a:off x="3792" y="1824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57" name="Oval 171"/>
                <p:cNvSpPr>
                  <a:spLocks noChangeArrowheads="1"/>
                </p:cNvSpPr>
                <p:nvPr/>
              </p:nvSpPr>
              <p:spPr bwMode="auto">
                <a:xfrm>
                  <a:off x="2880" y="1632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58" name="Oval 172"/>
                <p:cNvSpPr>
                  <a:spLocks noChangeArrowheads="1"/>
                </p:cNvSpPr>
                <p:nvPr/>
              </p:nvSpPr>
              <p:spPr bwMode="auto">
                <a:xfrm>
                  <a:off x="3936" y="2544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59" name="Oval 173"/>
                <p:cNvSpPr>
                  <a:spLocks noChangeArrowheads="1"/>
                </p:cNvSpPr>
                <p:nvPr/>
              </p:nvSpPr>
              <p:spPr bwMode="auto">
                <a:xfrm>
                  <a:off x="3696" y="2784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60" name="Oval 174"/>
                <p:cNvSpPr>
                  <a:spLocks noChangeArrowheads="1"/>
                </p:cNvSpPr>
                <p:nvPr/>
              </p:nvSpPr>
              <p:spPr bwMode="auto">
                <a:xfrm rot="-5400000">
                  <a:off x="3600" y="2496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61" name="Oval 175"/>
                <p:cNvSpPr>
                  <a:spLocks noChangeArrowheads="1"/>
                </p:cNvSpPr>
                <p:nvPr/>
              </p:nvSpPr>
              <p:spPr bwMode="auto">
                <a:xfrm rot="-5400000">
                  <a:off x="1968" y="1584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62" name="Oval 176"/>
                <p:cNvSpPr>
                  <a:spLocks noChangeArrowheads="1"/>
                </p:cNvSpPr>
                <p:nvPr/>
              </p:nvSpPr>
              <p:spPr bwMode="auto">
                <a:xfrm rot="-5400000">
                  <a:off x="2736" y="1392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527409" name="AutoShape 177"/>
              <p:cNvSpPr>
                <a:spLocks noChangeArrowheads="1"/>
              </p:cNvSpPr>
              <p:nvPr/>
            </p:nvSpPr>
            <p:spPr bwMode="auto">
              <a:xfrm>
                <a:off x="2746" y="1320"/>
                <a:ext cx="96" cy="96"/>
              </a:xfrm>
              <a:prstGeom prst="star5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2527410" name="AutoShape 178"/>
              <p:cNvSpPr>
                <a:spLocks noChangeArrowheads="1"/>
              </p:cNvSpPr>
              <p:nvPr/>
            </p:nvSpPr>
            <p:spPr bwMode="auto">
              <a:xfrm>
                <a:off x="3859" y="2158"/>
                <a:ext cx="96" cy="96"/>
              </a:xfrm>
              <a:prstGeom prst="star5">
                <a:avLst/>
              </a:prstGeom>
              <a:solidFill>
                <a:srgbClr val="00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  <a:cs typeface="ＭＳ Ｐゴシック" charset="0"/>
                </a:endParaRPr>
              </a:p>
            </p:txBody>
          </p:sp>
        </p:grpSp>
      </p:grpSp>
      <p:sp>
        <p:nvSpPr>
          <p:cNvPr id="26633" name="Rectangle 179"/>
          <p:cNvSpPr>
            <a:spLocks noChangeArrowheads="1"/>
          </p:cNvSpPr>
          <p:nvPr/>
        </p:nvSpPr>
        <p:spPr bwMode="auto">
          <a:xfrm>
            <a:off x="2613025" y="2320925"/>
            <a:ext cx="4821238" cy="31829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0" name="Slide Number Placeholder 17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2CFED80-5205-497D-A57F-EAEBD5BF73E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81" name="Footer Placeholder 18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CPSC 502, Lecture 17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1_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Arial Unicode MS"/>
        <a:cs typeface="Arial Unicode MS"/>
      </a:majorFont>
      <a:minorFont>
        <a:latin typeface="Times New Roman"/>
        <a:ea typeface="Arial Unicode MS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17123</TotalTime>
  <Words>2808</Words>
  <Application>Microsoft Office PowerPoint</Application>
  <PresentationFormat>On-screen Show (4:3)</PresentationFormat>
  <Paragraphs>659</Paragraphs>
  <Slides>41</Slides>
  <Notes>17</Notes>
  <HiddenSlides>2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41</vt:i4>
      </vt:variant>
    </vt:vector>
  </HeadingPairs>
  <TitlesOfParts>
    <vt:vector size="45" baseType="lpstr">
      <vt:lpstr>1_Default Design</vt:lpstr>
      <vt:lpstr>Default Design</vt:lpstr>
      <vt:lpstr>Equation</vt:lpstr>
      <vt:lpstr>Microsoft Equation 3.0</vt:lpstr>
      <vt:lpstr>Slide 1</vt:lpstr>
      <vt:lpstr>Today Nov 8</vt:lpstr>
      <vt:lpstr>Gaussian Distribution</vt:lpstr>
      <vt:lpstr>Gaussian Learning: Parameters</vt:lpstr>
      <vt:lpstr>Expectation Maximization for Clustering: Idea</vt:lpstr>
      <vt:lpstr>But this is what we start from</vt:lpstr>
      <vt:lpstr>Here we assume that we know</vt:lpstr>
      <vt:lpstr>We can now recompute</vt:lpstr>
      <vt:lpstr>Intuition for EM in two dim.  (as a generalization of k-means)</vt:lpstr>
      <vt:lpstr>Expectation Maximization</vt:lpstr>
      <vt:lpstr>Practical EM</vt:lpstr>
      <vt:lpstr>EM is a very general method!</vt:lpstr>
      <vt:lpstr>Today Nov 8</vt:lpstr>
      <vt:lpstr>MDP and RL</vt:lpstr>
      <vt:lpstr>Search-Based Approaches to RL</vt:lpstr>
      <vt:lpstr>Q-learning </vt:lpstr>
      <vt:lpstr>Q values </vt:lpstr>
      <vt:lpstr>Q values</vt:lpstr>
      <vt:lpstr>Learning the Q values</vt:lpstr>
      <vt:lpstr>Average Through Time </vt:lpstr>
      <vt:lpstr>Average Through Time </vt:lpstr>
      <vt:lpstr>Estimate by Temporal Differences </vt:lpstr>
      <vt:lpstr>Q-learning: General Idea </vt:lpstr>
      <vt:lpstr>Q-learning: General Idea </vt:lpstr>
      <vt:lpstr>Q-learning: Main steps</vt:lpstr>
      <vt:lpstr>Q-learning: Update step</vt:lpstr>
      <vt:lpstr>Q-learning: algorithm </vt:lpstr>
      <vt:lpstr>Example</vt:lpstr>
      <vt:lpstr>Example</vt:lpstr>
      <vt:lpstr>Example (variable αk)</vt:lpstr>
      <vt:lpstr>Slide 31</vt:lpstr>
      <vt:lpstr>Slide 32</vt:lpstr>
      <vt:lpstr>Slide 33</vt:lpstr>
      <vt:lpstr>Example (variable αk)</vt:lpstr>
      <vt:lpstr>Example (Fixed α=1)</vt:lpstr>
      <vt:lpstr>Slide 36</vt:lpstr>
      <vt:lpstr>Comparing fixed α (top) and variable α (bottom)</vt:lpstr>
      <vt:lpstr>Why approximations work… (1)</vt:lpstr>
      <vt:lpstr>Why approximations work… </vt:lpstr>
      <vt:lpstr>Course summary  R&amp;R        +               ML</vt:lpstr>
      <vt:lpstr>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Carenini</dc:creator>
  <cp:lastModifiedBy>carenini</cp:lastModifiedBy>
  <cp:revision>250</cp:revision>
  <dcterms:created xsi:type="dcterms:W3CDTF">2008-04-07T17:41:19Z</dcterms:created>
  <dcterms:modified xsi:type="dcterms:W3CDTF">2011-11-08T19:37:26Z</dcterms:modified>
</cp:coreProperties>
</file>