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5" r:id="rId2"/>
  </p:sldMasterIdLst>
  <p:notesMasterIdLst>
    <p:notesMasterId r:id="rId37"/>
  </p:notesMasterIdLst>
  <p:handoutMasterIdLst>
    <p:handoutMasterId r:id="rId38"/>
  </p:handoutMasterIdLst>
  <p:sldIdLst>
    <p:sldId id="330" r:id="rId3"/>
    <p:sldId id="347" r:id="rId4"/>
    <p:sldId id="342" r:id="rId5"/>
    <p:sldId id="476" r:id="rId6"/>
    <p:sldId id="472" r:id="rId7"/>
    <p:sldId id="473" r:id="rId8"/>
    <p:sldId id="475" r:id="rId9"/>
    <p:sldId id="477" r:id="rId10"/>
    <p:sldId id="516" r:id="rId11"/>
    <p:sldId id="517" r:id="rId12"/>
    <p:sldId id="478" r:id="rId13"/>
    <p:sldId id="480" r:id="rId14"/>
    <p:sldId id="481" r:id="rId15"/>
    <p:sldId id="482" r:id="rId16"/>
    <p:sldId id="479" r:id="rId17"/>
    <p:sldId id="491" r:id="rId18"/>
    <p:sldId id="492" r:id="rId19"/>
    <p:sldId id="493" r:id="rId20"/>
    <p:sldId id="496" r:id="rId21"/>
    <p:sldId id="497" r:id="rId22"/>
    <p:sldId id="507" r:id="rId23"/>
    <p:sldId id="508" r:id="rId24"/>
    <p:sldId id="501" r:id="rId25"/>
    <p:sldId id="510" r:id="rId26"/>
    <p:sldId id="509" r:id="rId27"/>
    <p:sldId id="511" r:id="rId28"/>
    <p:sldId id="512" r:id="rId29"/>
    <p:sldId id="513" r:id="rId30"/>
    <p:sldId id="502" r:id="rId31"/>
    <p:sldId id="504" r:id="rId32"/>
    <p:sldId id="506" r:id="rId33"/>
    <p:sldId id="514" r:id="rId34"/>
    <p:sldId id="515" r:id="rId35"/>
    <p:sldId id="33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18" autoAdjust="0"/>
    <p:restoredTop sz="82609" autoAdjust="0"/>
  </p:normalViewPr>
  <p:slideViewPr>
    <p:cSldViewPr>
      <p:cViewPr>
        <p:scale>
          <a:sx n="80" d="100"/>
          <a:sy n="80" d="100"/>
        </p:scale>
        <p:origin x="-138" y="6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2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577F56C-C0E6-441B-B0C6-FCA1448F4889}" type="datetimeFigureOut">
              <a:rPr lang="en-US"/>
              <a:pPr>
                <a:defRPr/>
              </a:pPr>
              <a:t>11/1/2011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1B5A273-CBF6-4F9D-B654-CC32B9985E6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Datase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Outlier" TargetMode="External"/><Relationship Id="rId5" Type="http://schemas.openxmlformats.org/officeDocument/2006/relationships/hyperlink" Target="http://en.wikipedia.org/wiki/F.J._Anscombe" TargetMode="External"/><Relationship Id="rId4" Type="http://schemas.openxmlformats.org/officeDocument/2006/relationships/hyperlink" Target="http://en.wikipedia.org/wiki/Statisticia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Concave_func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Correlation_clustering" TargetMode="External"/><Relationship Id="rId3" Type="http://schemas.openxmlformats.org/officeDocument/2006/relationships/hyperlink" Target="http://en.wikipedia.org/wiki/Volume" TargetMode="External"/><Relationship Id="rId7" Type="http://schemas.openxmlformats.org/officeDocument/2006/relationships/hyperlink" Target="http://en.wikipedia.org/wiki/Subspace_clustering" TargetMode="External"/><Relationship Id="rId12" Type="http://schemas.openxmlformats.org/officeDocument/2006/relationships/hyperlink" Target="http://en.wikipedia.org/wiki/Cluster_analysis#cite_note-11"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Clustering_high-dimensional_data" TargetMode="External"/><Relationship Id="rId11" Type="http://schemas.openxmlformats.org/officeDocument/2006/relationships/hyperlink" Target="http://en.wikipedia.org/wiki/SUBCLU" TargetMode="External"/><Relationship Id="rId5" Type="http://schemas.openxmlformats.org/officeDocument/2006/relationships/hyperlink" Target="http://en.wikipedia.org/wiki/Curse_of_dimensionality" TargetMode="External"/><Relationship Id="rId10" Type="http://schemas.openxmlformats.org/officeDocument/2006/relationships/hyperlink" Target="http://en.wikipedia.org/wiki/Cluster_analysis#cite_note-10" TargetMode="External"/><Relationship Id="rId4" Type="http://schemas.openxmlformats.org/officeDocument/2006/relationships/hyperlink" Target="http://en.wikipedia.org/wiki/High-dimensional_space" TargetMode="External"/><Relationship Id="rId9" Type="http://schemas.openxmlformats.org/officeDocument/2006/relationships/hyperlink" Target="http://en.wikipedia.org/wiki/Correl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Statistic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Random_variables" TargetMode="External"/><Relationship Id="rId5" Type="http://schemas.openxmlformats.org/officeDocument/2006/relationships/hyperlink" Target="http://en.wikipedia.org/wiki/Central_limit_theorem" TargetMode="External"/><Relationship Id="rId4" Type="http://schemas.openxmlformats.org/officeDocument/2006/relationships/hyperlink" Target="http://en.wikipedia.org/wiki/Normal_distribution#cite_note-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6DB67B-3823-4E67-B7C3-0CB10EE8AAC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15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If we had the labels we could find the means and prior for cluster</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200" kern="0" dirty="0" smtClean="0">
                <a:latin typeface="+mn-lt"/>
                <a:ea typeface="ＭＳ Ｐゴシック" pitchFamily="34" charset="-128"/>
              </a:rPr>
              <a:t>If we had the means and prior for cluster we could find “soft” labels..</a:t>
            </a:r>
            <a:endParaRPr kumimoji="0" lang="en-US" sz="12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err="1" smtClean="0"/>
              <a:t>Anscombe's</a:t>
            </a:r>
            <a:r>
              <a:rPr lang="en-CA" b="1" dirty="0" smtClean="0"/>
              <a:t> quartet</a:t>
            </a:r>
            <a:r>
              <a:rPr lang="en-CA" dirty="0" smtClean="0"/>
              <a:t> comprises four </a:t>
            </a:r>
            <a:r>
              <a:rPr lang="en-CA" dirty="0" smtClean="0">
                <a:hlinkClick r:id="rId3" tooltip="Dataset"/>
              </a:rPr>
              <a:t>datasets</a:t>
            </a:r>
            <a:r>
              <a:rPr lang="en-CA" dirty="0" smtClean="0"/>
              <a:t> that have identical simple statistical properties, yet appear very different when graphed. Each dataset consists of eleven (</a:t>
            </a:r>
            <a:r>
              <a:rPr lang="en-CA" i="1" dirty="0" err="1" smtClean="0"/>
              <a:t>x</a:t>
            </a:r>
            <a:r>
              <a:rPr lang="en-CA" dirty="0" err="1" smtClean="0"/>
              <a:t>,</a:t>
            </a:r>
            <a:r>
              <a:rPr lang="en-CA" i="1" dirty="0" err="1" smtClean="0"/>
              <a:t>y</a:t>
            </a:r>
            <a:r>
              <a:rPr lang="en-CA" dirty="0" smtClean="0"/>
              <a:t>) points. They were constructed in 1973 by the </a:t>
            </a:r>
            <a:r>
              <a:rPr lang="en-CA" dirty="0" smtClean="0">
                <a:hlinkClick r:id="rId4" tooltip="Statistician"/>
              </a:rPr>
              <a:t>statistician</a:t>
            </a:r>
            <a:r>
              <a:rPr lang="en-CA" dirty="0" smtClean="0"/>
              <a:t> </a:t>
            </a:r>
            <a:r>
              <a:rPr lang="en-CA" dirty="0" smtClean="0">
                <a:hlinkClick r:id="rId5" tooltip="F.J. Anscombe"/>
              </a:rPr>
              <a:t>F.J. </a:t>
            </a:r>
            <a:r>
              <a:rPr lang="en-CA" dirty="0" err="1" smtClean="0">
                <a:hlinkClick r:id="rId5" tooltip="F.J. Anscombe"/>
              </a:rPr>
              <a:t>Anscombe</a:t>
            </a:r>
            <a:r>
              <a:rPr lang="en-CA" dirty="0" smtClean="0"/>
              <a:t> to demonstrate both the importance of graphing data before analysing it and the effect of </a:t>
            </a:r>
            <a:r>
              <a:rPr lang="en-CA" dirty="0" smtClean="0">
                <a:hlinkClick r:id="rId6" tooltip="Outlier"/>
              </a:rPr>
              <a:t>outliers</a:t>
            </a:r>
            <a:r>
              <a:rPr lang="en-CA" dirty="0" smtClean="0"/>
              <a:t> on statistical properties.</a:t>
            </a:r>
          </a:p>
          <a:p>
            <a:r>
              <a:rPr lang="en-CA" dirty="0" smtClean="0"/>
              <a:t>The first one (top left) seems to be distributed normally, and corresponds to what one would expect when considering two variables correlated and following the assumption of normality. The second one (top right) is not distributed normally; while an obvious relationship between the two variables can be observed, it is not linear, and the Pearson correlation coefficient is not relevant. In the third case (bottom left), the distribution is linear, but with a different regression line, which is offset by the one </a:t>
            </a:r>
            <a:r>
              <a:rPr lang="en-CA" dirty="0" smtClean="0">
                <a:hlinkClick r:id="rId6" tooltip="Outlier"/>
              </a:rPr>
              <a:t>outlier</a:t>
            </a:r>
            <a:r>
              <a:rPr lang="en-CA" dirty="0" smtClean="0"/>
              <a:t> which exerts enough influence to alter the regression line and lower the correlation coefficient from 1 to 0.81. Finally, the fourth example (bottom right) shows another example when one outlier is enough to produce a high correlation coefficient, even though the relationship between the two variables is not linear.</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function</a:t>
            </a:r>
            <a:r>
              <a:rPr lang="en-CA" baseline="0" dirty="0" smtClean="0"/>
              <a:t> f(x) </a:t>
            </a:r>
            <a:r>
              <a:rPr lang="en-CA" dirty="0" smtClean="0"/>
              <a:t> represents the exposure to some set of independent variables, while </a:t>
            </a:r>
            <a:r>
              <a:rPr lang="en-CA" i="1" dirty="0" smtClean="0"/>
              <a:t>z</a:t>
            </a:r>
            <a:r>
              <a:rPr lang="en-CA" dirty="0" smtClean="0"/>
              <a:t> represents the probability of a particular outcome, given that set of explanatory variables.</a:t>
            </a:r>
            <a:endParaRPr lang="en-CA" dirty="0" smtClean="0"/>
          </a:p>
          <a:p>
            <a:r>
              <a:rPr lang="en-CA" dirty="0" smtClean="0"/>
              <a:t>``</a:t>
            </a:r>
            <a:r>
              <a:rPr lang="en-CA" dirty="0" smtClean="0"/>
              <a:t>Advanced``  </a:t>
            </a:r>
            <a:r>
              <a:rPr lang="en-CA" dirty="0" err="1" smtClean="0"/>
              <a:t>Logisitic</a:t>
            </a:r>
            <a:r>
              <a:rPr lang="en-CA" dirty="0" smtClean="0"/>
              <a:t> Regression</a:t>
            </a:r>
          </a:p>
          <a:p>
            <a:r>
              <a:rPr lang="en-CA" dirty="0" smtClean="0"/>
              <a:t>https://alliance.seas.upenn.edu/~cis520/wiki/index.php?n=</a:t>
            </a:r>
            <a:r>
              <a:rPr lang="en-CA" dirty="0" err="1" smtClean="0"/>
              <a:t>Lectures.Logistic</a:t>
            </a:r>
            <a:endParaRPr lang="en-CA" dirty="0" smtClean="0"/>
          </a:p>
          <a:p>
            <a:r>
              <a:rPr lang="en-CA" dirty="0" smtClean="0"/>
              <a:t>Unfortunately, solving for the parameters is not “closed form”, like it is Naive </a:t>
            </a:r>
            <a:r>
              <a:rPr lang="en-CA" dirty="0" err="1" smtClean="0"/>
              <a:t>Bayes</a:t>
            </a:r>
            <a:r>
              <a:rPr lang="en-CA" dirty="0" smtClean="0"/>
              <a:t> or (arguably) for least squares regression. To find MLE we will resort to iterative optimization. Luckily, the function we’re trying to optimize is </a:t>
            </a:r>
            <a:r>
              <a:rPr lang="en-CA" dirty="0" smtClean="0">
                <a:hlinkClick r:id="rId3"/>
              </a:rPr>
              <a:t>concave</a:t>
            </a:r>
            <a:r>
              <a:rPr lang="en-CA" dirty="0" smtClean="0"/>
              <a:t>, which means it has one global optimum (caveat: it may be at infinity). The simplest form of optimization is gradient ascent:</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17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a typeface="ＭＳ Ｐゴシック" pitchFamily="34" charset="-128"/>
              </a:rPr>
              <a:t>x could be any set of features for which we can compute a distance (careful about scaling)</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common theme of these problems is that when the dimensionality increases, the </a:t>
            </a:r>
            <a:r>
              <a:rPr lang="en-CA" dirty="0" smtClean="0">
                <a:hlinkClick r:id="rId3" tooltip="Volume"/>
              </a:rPr>
              <a:t>volume</a:t>
            </a:r>
            <a:r>
              <a:rPr lang="en-CA" dirty="0" smtClean="0"/>
              <a:t> of the space increases so fast that the available data becomes sparse. This </a:t>
            </a:r>
            <a:r>
              <a:rPr lang="en-CA" dirty="0" err="1" smtClean="0"/>
              <a:t>sparsity</a:t>
            </a:r>
            <a:r>
              <a:rPr lang="en-CA" dirty="0" smtClean="0"/>
              <a:t> is problematic for any method that requires statistic significance. In order to obtain a statistically sound and reliable result, the amount of data you need to support the result often grows exponentially with the dimensionality. Also organizing and searching data often relies on detecting areas where objects form groups with similar properties; in high dimensional data however all objects appear to be sparse and dissimilar in many ways which prevents common data organization strategies from being efficient.</a:t>
            </a:r>
          </a:p>
          <a:p>
            <a:r>
              <a:rPr lang="en-CA" dirty="0" smtClean="0"/>
              <a:t>For </a:t>
            </a:r>
            <a:r>
              <a:rPr lang="en-CA" dirty="0" smtClean="0">
                <a:hlinkClick r:id="rId4" tooltip="High-dimensional space"/>
              </a:rPr>
              <a:t>high-dimensional data</a:t>
            </a:r>
            <a:r>
              <a:rPr lang="en-CA" dirty="0" smtClean="0"/>
              <a:t>, many of the existing methods fail due to the </a:t>
            </a:r>
            <a:r>
              <a:rPr lang="en-CA" dirty="0" smtClean="0">
                <a:hlinkClick r:id="rId5" tooltip="Curse of dimensionality"/>
              </a:rPr>
              <a:t>curse of dimensionality</a:t>
            </a:r>
            <a:r>
              <a:rPr lang="en-CA" dirty="0" smtClean="0"/>
              <a:t>, which renders in particular distance functions problematic in high-dimensional spaces. This led to new </a:t>
            </a:r>
            <a:r>
              <a:rPr lang="en-CA" dirty="0" smtClean="0">
                <a:hlinkClick r:id="rId6" tooltip="Clustering high-dimensional data"/>
              </a:rPr>
              <a:t>clustering algorithms for high-dimensional data</a:t>
            </a:r>
            <a:r>
              <a:rPr lang="en-CA" dirty="0" smtClean="0"/>
              <a:t> that focus on </a:t>
            </a:r>
            <a:r>
              <a:rPr lang="en-CA" dirty="0" smtClean="0">
                <a:hlinkClick r:id="rId7" tooltip="Subspace clustering"/>
              </a:rPr>
              <a:t>subspace clustering</a:t>
            </a:r>
            <a:r>
              <a:rPr lang="en-CA" dirty="0" smtClean="0"/>
              <a:t> (where only some attributes are used, and cluster models include the relevant attributes for the cluster) and </a:t>
            </a:r>
            <a:r>
              <a:rPr lang="en-CA" dirty="0" smtClean="0">
                <a:hlinkClick r:id="rId8" tooltip="Correlation clustering"/>
              </a:rPr>
              <a:t>correlation clustering</a:t>
            </a:r>
            <a:r>
              <a:rPr lang="en-CA" dirty="0" smtClean="0"/>
              <a:t> that also looks for arbitrary rotated ("correlated") subspace clusters that can be modeled by giving a </a:t>
            </a:r>
            <a:r>
              <a:rPr lang="en-CA" dirty="0" smtClean="0">
                <a:hlinkClick r:id="rId9" tooltip="Correlation"/>
              </a:rPr>
              <a:t>correlation</a:t>
            </a:r>
            <a:r>
              <a:rPr lang="en-CA" dirty="0" smtClean="0"/>
              <a:t> of their attributes. Examples for such clustering algorithms are CLIQUE</a:t>
            </a:r>
            <a:r>
              <a:rPr lang="en-CA" baseline="30000" dirty="0" smtClean="0">
                <a:hlinkClick r:id="rId10"/>
              </a:rPr>
              <a:t>[11]</a:t>
            </a:r>
            <a:r>
              <a:rPr lang="en-CA" dirty="0" smtClean="0"/>
              <a:t> and </a:t>
            </a:r>
            <a:r>
              <a:rPr lang="en-CA" dirty="0" smtClean="0">
                <a:hlinkClick r:id="rId11" tooltip="SUBCLU"/>
              </a:rPr>
              <a:t>SUBCLU</a:t>
            </a:r>
            <a:r>
              <a:rPr lang="en-CA" dirty="0" smtClean="0"/>
              <a:t>.</a:t>
            </a:r>
            <a:r>
              <a:rPr lang="en-CA" baseline="30000" dirty="0" smtClean="0">
                <a:hlinkClick r:id="rId12"/>
              </a:rPr>
              <a:t>[12]</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normal distribution is considered the most prominent probability distribution in </a:t>
            </a:r>
            <a:r>
              <a:rPr lang="en-CA" dirty="0" smtClean="0">
                <a:hlinkClick r:id="rId3" tooltip="Statistics"/>
              </a:rPr>
              <a:t>statistics</a:t>
            </a:r>
            <a:r>
              <a:rPr lang="en-CA" dirty="0" smtClean="0"/>
              <a:t>. There are several reasons for this:</a:t>
            </a:r>
            <a:r>
              <a:rPr lang="en-CA" baseline="30000" dirty="0" smtClean="0">
                <a:hlinkClick r:id="rId4"/>
              </a:rPr>
              <a:t>[1]</a:t>
            </a:r>
            <a:r>
              <a:rPr lang="en-CA" dirty="0" smtClean="0"/>
              <a:t> First, the normal distribution is very tractable analytically, that is, a large number of results involving this distribution can be derived in explicit form. Second, the normal distribution arises as the outcome of the </a:t>
            </a:r>
            <a:r>
              <a:rPr lang="en-CA" dirty="0" smtClean="0">
                <a:hlinkClick r:id="rId5" tooltip="Central limit theorem"/>
              </a:rPr>
              <a:t>central limit theorem</a:t>
            </a:r>
            <a:r>
              <a:rPr lang="en-CA" dirty="0" smtClean="0"/>
              <a:t>, which states that under mild conditions the sum of a large number of </a:t>
            </a:r>
            <a:r>
              <a:rPr lang="en-CA" dirty="0" smtClean="0">
                <a:hlinkClick r:id="rId6" tooltip="Random variables"/>
              </a:rPr>
              <a:t>random variables</a:t>
            </a:r>
            <a:r>
              <a:rPr lang="en-CA" dirty="0" smtClean="0"/>
              <a:t> is distributed approximately normally. Finally, the "bell" shape of the normal distribution makes it a convenient choice for modelling a large variety of random variables encountered in practice.</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A20219D-DC70-4611-97D6-B1ADE214351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044575"/>
            <a:ext cx="77724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1371600" y="3657600"/>
            <a:ext cx="6400800" cy="1524000"/>
          </a:xfrm>
        </p:spPr>
        <p:txBody>
          <a:bodyPr/>
          <a:lstStyle>
            <a:lvl1pPr marL="0" indent="0" algn="ctr">
              <a:buFont typeface="Wingdings" pitchFamily="2" charset="2"/>
              <a:buNone/>
              <a:defRPr>
                <a:solidFill>
                  <a:schemeClr val="tx1"/>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1E489BF4-6AD7-4E85-BDBB-71030EF017D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BA4B70D-FC9C-4B91-9DF0-F047476093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DC47113-DE26-4F2E-B7F4-70A26188B98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7737E6C-4638-42DA-B0CA-615EE01E721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3834418-501F-4B3C-97F2-3447AC5D32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C7551E2-DCAE-4BE0-A7D4-54167F86F49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FF74DD5-80E6-4426-BFBC-700F5480E49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02762A-4C51-475D-A8E9-7B1D4B97A90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2DA579-2CBD-4D5C-94D3-FFAC91DC2D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6FB264-E18C-4531-9D62-7F08E672EA7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D92D0C-64D9-4DA9-8B64-BCFD5344F1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15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502, Lecture 15</a:t>
            </a: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r>
              <a:rPr lang="en-US" smtClean="0">
                <a:solidFill>
                  <a:srgbClr val="000000"/>
                </a:solidFill>
              </a:rPr>
              <a:t>CPSC 502, Lecture 15</a:t>
            </a: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BEE0B38-B5F7-4D0F-ABF0-AC60B0385CCC}" type="slidenum">
              <a:rPr lang="en-US">
                <a:solidFill>
                  <a:srgbClr val="000000"/>
                </a:solidFill>
                <a:ea typeface="ＭＳ Ｐゴシック" charset="-128"/>
              </a:rPr>
              <a:pPr/>
              <a:t>‹#›</a:t>
            </a:fld>
            <a:endParaRPr lang="en-US">
              <a:solidFill>
                <a:srgbClr val="000000"/>
              </a:solidFill>
              <a:ea typeface="ＭＳ Ｐゴシック" charset="-128"/>
            </a:endParaRPr>
          </a:p>
        </p:txBody>
      </p:sp>
      <p:sp>
        <p:nvSpPr>
          <p:cNvPr id="4103" name="Rectangle 7"/>
          <p:cNvSpPr>
            <a:spLocks noChangeArrowheads="1"/>
          </p:cNvSpPr>
          <p:nvPr/>
        </p:nvSpPr>
        <p:spPr bwMode="auto">
          <a:xfrm>
            <a:off x="457200" y="1219200"/>
            <a:ext cx="8229600" cy="76200"/>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anchor="ctr"/>
          <a:lstStyle/>
          <a:p>
            <a:pPr>
              <a:defRPr/>
            </a:pPr>
            <a:endParaRPr lang="en-US">
              <a:solidFill>
                <a:srgbClr val="000000"/>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3200">
          <a:solidFill>
            <a:schemeClr val="accent2"/>
          </a:solidFill>
          <a:latin typeface="+mn-lt"/>
          <a:ea typeface="ＭＳ Ｐゴシック" charset="-128"/>
          <a:cs typeface="+mn-cs"/>
        </a:defRPr>
      </a:lvl1pPr>
      <a:lvl2pPr marL="742950" indent="-285750" algn="l" rtl="0" eaLnBrk="0" fontAlgn="base" hangingPunct="0">
        <a:spcBef>
          <a:spcPct val="20000"/>
        </a:spcBef>
        <a:spcAft>
          <a:spcPct val="0"/>
        </a:spcAft>
        <a:buClr>
          <a:schemeClr val="tx1"/>
        </a:buClr>
        <a:buFont typeface="Wingdings"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Font typeface="Wingdings"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Wingdings"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vmlDrawing" Target="../drawings/vmlDrawing9.v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10.v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vmlDrawing" Target="../drawings/vmlDrawing11.v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vmlDrawing" Target="../drawings/vmlDrawing12.v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vmlDrawing" Target="../drawings/vmlDrawing13.v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vmlDrawing" Target="../drawings/vmlDrawing14.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vmlDrawing" Target="../drawings/vmlDrawing19.v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30.v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vmlDrawing" Target="../drawings/vmlDrawing8.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502, Lecture 15</a:t>
            </a:r>
            <a:endParaRPr lang="en-US" dirty="0"/>
          </a:p>
        </p:txBody>
      </p:sp>
      <p:sp>
        <p:nvSpPr>
          <p:cNvPr id="5" name="Slide Number Placeholder 3"/>
          <p:cNvSpPr>
            <a:spLocks noGrp="1"/>
          </p:cNvSpPr>
          <p:nvPr>
            <p:ph type="sldNum" sz="quarter" idx="12"/>
          </p:nvPr>
        </p:nvSpPr>
        <p:spPr/>
        <p:txBody>
          <a:bodyPr/>
          <a:lstStyle/>
          <a:p>
            <a:pPr>
              <a:defRPr/>
            </a:pPr>
            <a:r>
              <a:rPr lang="en-US" dirty="0"/>
              <a:t>Slide </a:t>
            </a:r>
            <a:fld id="{BADA445A-B75B-4898-B85A-F2754651B68A}" type="slidenum">
              <a:rPr lang="en-US"/>
              <a:pPr>
                <a:defRPr/>
              </a:pPr>
              <a:t>1</a:t>
            </a:fld>
            <a:endParaRPr lang="en-US" dirty="0"/>
          </a:p>
        </p:txBody>
      </p:sp>
      <p:sp>
        <p:nvSpPr>
          <p:cNvPr id="1029" name="Rectangle 2"/>
          <p:cNvSpPr>
            <a:spLocks noChangeArrowheads="1"/>
          </p:cNvSpPr>
          <p:nvPr/>
        </p:nvSpPr>
        <p:spPr bwMode="auto">
          <a:xfrm>
            <a:off x="0" y="908050"/>
            <a:ext cx="8763000" cy="4247317"/>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Introduction to</a:t>
            </a:r>
          </a:p>
          <a:p>
            <a:pPr algn="ctr">
              <a:spcBef>
                <a:spcPct val="50000"/>
              </a:spcBef>
            </a:pPr>
            <a:r>
              <a:rPr lang="en-US" sz="4800" b="1" dirty="0">
                <a:solidFill>
                  <a:schemeClr val="accent2"/>
                </a:solidFill>
                <a:latin typeface="Arial Unicode MS" pitchFamily="34" charset="-128"/>
              </a:rPr>
              <a:t>Artificial Intelligence (AI)</a:t>
            </a:r>
          </a:p>
          <a:p>
            <a:pPr algn="ctr">
              <a:spcBef>
                <a:spcPct val="50000"/>
              </a:spcBef>
            </a:pPr>
            <a:endParaRPr lang="en-US" sz="2400" b="1" dirty="0">
              <a:latin typeface="Arial Unicode MS" pitchFamily="34" charset="-128"/>
            </a:endParaRPr>
          </a:p>
          <a:p>
            <a:pPr algn="ctr">
              <a:spcBef>
                <a:spcPct val="50000"/>
              </a:spcBef>
            </a:pPr>
            <a:r>
              <a:rPr lang="en-US" sz="2800" b="1" dirty="0">
                <a:latin typeface="Arial Unicode MS" pitchFamily="34" charset="-128"/>
              </a:rPr>
              <a:t>Computer Science </a:t>
            </a:r>
            <a:r>
              <a:rPr lang="en-US" sz="2800" b="1" dirty="0" smtClean="0">
                <a:latin typeface="Arial Unicode MS" pitchFamily="34" charset="-128"/>
              </a:rPr>
              <a:t>cpsc502, Lecture </a:t>
            </a:r>
            <a:r>
              <a:rPr lang="en-US" sz="2800" b="1" dirty="0" smtClean="0">
                <a:latin typeface="Arial Unicode MS" pitchFamily="34" charset="-128"/>
              </a:rPr>
              <a:t>16</a:t>
            </a:r>
            <a:endParaRPr lang="en-US" sz="2800" b="1" dirty="0">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Nov, </a:t>
            </a:r>
            <a:r>
              <a:rPr lang="en-US" sz="2400" b="1" dirty="0" smtClean="0">
                <a:latin typeface="Arial Unicode MS" pitchFamily="34" charset="-128"/>
              </a:rPr>
              <a:t>3, </a:t>
            </a:r>
            <a:r>
              <a:rPr lang="en-US" sz="2400" b="1" dirty="0" smtClean="0">
                <a:latin typeface="Arial Unicode MS" pitchFamily="34" charset="-128"/>
              </a:rPr>
              <a:t>2011</a:t>
            </a:r>
            <a:endParaRPr lang="en-US" sz="2400" b="1" dirty="0">
              <a:latin typeface="Arial Unicode MS" pitchFamily="34" charset="-128"/>
            </a:endParaRPr>
          </a:p>
        </p:txBody>
      </p:sp>
      <p:sp>
        <p:nvSpPr>
          <p:cNvPr id="6" name="Rectangle 5"/>
          <p:cNvSpPr/>
          <p:nvPr/>
        </p:nvSpPr>
        <p:spPr>
          <a:xfrm>
            <a:off x="685800" y="5257800"/>
            <a:ext cx="8229600" cy="1938992"/>
          </a:xfrm>
          <a:prstGeom prst="rect">
            <a:avLst/>
          </a:prstGeom>
        </p:spPr>
        <p:txBody>
          <a:bodyPr wrap="square">
            <a:spAutoFit/>
          </a:bodyPr>
          <a:lstStyle/>
          <a:p>
            <a:pPr algn="ctr">
              <a:spcBef>
                <a:spcPct val="50000"/>
              </a:spcBef>
            </a:pPr>
            <a:r>
              <a:rPr lang="en-US" sz="2400" dirty="0" smtClean="0">
                <a:latin typeface="+mj-lt"/>
              </a:rPr>
              <a:t>Slide credit: C. </a:t>
            </a:r>
            <a:r>
              <a:rPr lang="en-US" sz="2400" dirty="0" err="1" smtClean="0">
                <a:latin typeface="+mj-lt"/>
              </a:rPr>
              <a:t>Conati</a:t>
            </a:r>
            <a:r>
              <a:rPr lang="en-US" sz="2400" dirty="0" smtClean="0">
                <a:latin typeface="+mj-lt"/>
              </a:rPr>
              <a:t>,  S. </a:t>
            </a:r>
            <a:r>
              <a:rPr lang="en-US" sz="2400" dirty="0" err="1" smtClean="0">
                <a:latin typeface="+mj-lt"/>
              </a:rPr>
              <a:t>Thrun</a:t>
            </a:r>
            <a:r>
              <a:rPr lang="en-US" sz="2400" dirty="0" smtClean="0">
                <a:latin typeface="+mj-lt"/>
              </a:rPr>
              <a:t>, P. </a:t>
            </a:r>
            <a:r>
              <a:rPr lang="en-US" sz="2400" dirty="0" err="1" smtClean="0">
                <a:latin typeface="+mj-lt"/>
              </a:rPr>
              <a:t>Norvig</a:t>
            </a:r>
            <a:r>
              <a:rPr lang="en-US" sz="2400" dirty="0" smtClean="0">
                <a:latin typeface="+mj-lt"/>
              </a:rPr>
              <a:t>, </a:t>
            </a:r>
            <a:r>
              <a:rPr lang="en-US" sz="2400" dirty="0" smtClean="0">
                <a:latin typeface="+mj-lt"/>
              </a:rPr>
              <a:t>Wikipedia </a:t>
            </a:r>
            <a:r>
              <a:rPr lang="en-US" sz="2400" dirty="0" smtClean="0"/>
              <a:t>Peter Mark </a:t>
            </a:r>
            <a:r>
              <a:rPr lang="en-US" sz="2400" dirty="0" err="1" smtClean="0"/>
              <a:t>Pollefeys</a:t>
            </a:r>
            <a:r>
              <a:rPr lang="en-US" sz="2400" dirty="0" smtClean="0"/>
              <a:t>, Dan Klein, Chris Manning</a:t>
            </a:r>
          </a:p>
          <a:p>
            <a:pPr>
              <a:spcBef>
                <a:spcPct val="50000"/>
              </a:spcBef>
            </a:pPr>
            <a:endParaRPr lang="en-US" sz="2400" dirty="0" smtClean="0">
              <a:latin typeface="+mj-lt"/>
            </a:endParaRPr>
          </a:p>
          <a:p>
            <a:pPr>
              <a:spcBef>
                <a:spcPct val="50000"/>
              </a:spcBef>
            </a:pPr>
            <a:endParaRPr lang="en-US" sz="2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502, Lecture 15</a:t>
            </a:r>
            <a:endParaRPr lang="en-US">
              <a:solidFill>
                <a:srgbClr val="000000"/>
              </a:solidFill>
            </a:endParaRPr>
          </a:p>
        </p:txBody>
      </p:sp>
      <p:sp>
        <p:nvSpPr>
          <p:cNvPr id="5" name="Slide Number Placeholder 4"/>
          <p:cNvSpPr>
            <a:spLocks noGrp="1"/>
          </p:cNvSpPr>
          <p:nvPr>
            <p:ph type="sldNum" sz="quarter" idx="12"/>
          </p:nvPr>
        </p:nvSpPr>
        <p:spPr/>
        <p:txBody>
          <a:bodyPr/>
          <a:lstStyle/>
          <a:p>
            <a:fld id="{DBA4B70D-FC9C-4B91-9DF0-F04747609319}" type="slidenum">
              <a:rPr lang="en-US" smtClean="0">
                <a:solidFill>
                  <a:srgbClr val="000000"/>
                </a:solidFill>
              </a:rPr>
              <a:pPr/>
              <a:t>10</a:t>
            </a:fld>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04800" y="0"/>
            <a:ext cx="8534400" cy="1143000"/>
          </a:xfrm>
        </p:spPr>
        <p:txBody>
          <a:bodyPr/>
          <a:lstStyle/>
          <a:p>
            <a:r>
              <a:rPr lang="en-US" dirty="0" smtClean="0"/>
              <a:t>Don’t Always Trust Linear Models</a:t>
            </a:r>
          </a:p>
        </p:txBody>
      </p:sp>
      <p:sp>
        <p:nvSpPr>
          <p:cNvPr id="47107" name="Content Placeholder 2"/>
          <p:cNvSpPr>
            <a:spLocks noGrp="1"/>
          </p:cNvSpPr>
          <p:nvPr>
            <p:ph idx="1"/>
          </p:nvPr>
        </p:nvSpPr>
        <p:spPr>
          <a:xfrm>
            <a:off x="0" y="5943600"/>
            <a:ext cx="5562600" cy="457200"/>
          </a:xfrm>
        </p:spPr>
        <p:txBody>
          <a:bodyPr/>
          <a:lstStyle/>
          <a:p>
            <a:r>
              <a:rPr lang="en-CA" sz="2400" dirty="0" err="1" smtClean="0"/>
              <a:t>Anscombe's</a:t>
            </a:r>
            <a:r>
              <a:rPr lang="en-CA" sz="2400" dirty="0" smtClean="0"/>
              <a:t> quartet</a:t>
            </a:r>
            <a:endParaRPr lang="en-US" sz="2400" dirty="0" smtClean="0"/>
          </a:p>
        </p:txBody>
      </p:sp>
      <p:pic>
        <p:nvPicPr>
          <p:cNvPr id="47108" name="Picture 2"/>
          <p:cNvPicPr>
            <a:picLocks noChangeAspect="1" noChangeArrowheads="1"/>
          </p:cNvPicPr>
          <p:nvPr/>
        </p:nvPicPr>
        <p:blipFill>
          <a:blip r:embed="rId4" cstate="print"/>
          <a:srcRect/>
          <a:stretch>
            <a:fillRect/>
          </a:stretch>
        </p:blipFill>
        <p:spPr bwMode="auto">
          <a:xfrm>
            <a:off x="990600" y="1143000"/>
            <a:ext cx="6629400" cy="482192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BA4B70D-FC9C-4B91-9DF0-F04747609319}" type="slidenum">
              <a:rPr lang="en-US" smtClean="0">
                <a:solidFill>
                  <a:srgbClr val="000000"/>
                </a:solidFill>
              </a:rPr>
              <a:pPr/>
              <a:t>11</a:t>
            </a:fld>
            <a:endParaRPr lang="en-US" dirty="0">
              <a:solidFill>
                <a:srgbClr val="000000"/>
              </a:solidFill>
            </a:endParaRPr>
          </a:p>
        </p:txBody>
      </p:sp>
      <p:sp>
        <p:nvSpPr>
          <p:cNvPr id="6" name="Footer Placeholder 5"/>
          <p:cNvSpPr>
            <a:spLocks noGrp="1"/>
          </p:cNvSpPr>
          <p:nvPr>
            <p:ph type="ftr" sz="quarter" idx="11"/>
          </p:nvPr>
        </p:nvSpPr>
        <p:spPr>
          <a:xfrm>
            <a:off x="5562600" y="6381750"/>
            <a:ext cx="2895600" cy="476250"/>
          </a:xfrm>
        </p:spPr>
        <p:txBody>
          <a:bodyPr/>
          <a:lstStyle/>
          <a:p>
            <a:pPr>
              <a:defRPr/>
            </a:pPr>
            <a:r>
              <a:rPr lang="en-US" dirty="0" smtClean="0">
                <a:solidFill>
                  <a:srgbClr val="000000"/>
                </a:solidFill>
              </a:rPr>
              <a:t>CPSC 502, Lecture 15</a:t>
            </a:r>
            <a:endParaRPr lang="en-US" dirty="0">
              <a:solidFill>
                <a:srgbClr val="000000"/>
              </a:solidFill>
            </a:endParaRPr>
          </a:p>
        </p:txBody>
      </p:sp>
      <p:sp>
        <p:nvSpPr>
          <p:cNvPr id="7" name="TextBox 6"/>
          <p:cNvSpPr txBox="1">
            <a:spLocks noChangeArrowheads="1"/>
          </p:cNvSpPr>
          <p:nvPr/>
        </p:nvSpPr>
        <p:spPr bwMode="auto">
          <a:xfrm>
            <a:off x="3276600" y="5943600"/>
            <a:ext cx="3198311" cy="646331"/>
          </a:xfrm>
          <a:prstGeom prst="rect">
            <a:avLst/>
          </a:prstGeom>
          <a:noFill/>
          <a:ln w="9525">
            <a:noFill/>
            <a:miter lim="800000"/>
            <a:headEnd/>
            <a:tailEnd/>
          </a:ln>
        </p:spPr>
        <p:txBody>
          <a:bodyPr wrap="none">
            <a:spAutoFit/>
          </a:bodyPr>
          <a:lstStyle/>
          <a:p>
            <a:pPr algn="r"/>
            <a:r>
              <a:rPr lang="en-US" dirty="0" smtClean="0">
                <a:solidFill>
                  <a:srgbClr val="000000"/>
                </a:solidFill>
                <a:ea typeface="ＭＳ Ｐゴシック" charset="-128"/>
              </a:rPr>
              <a:t>Four datasets with “identical” </a:t>
            </a:r>
          </a:p>
          <a:p>
            <a:r>
              <a:rPr lang="en-US" dirty="0" smtClean="0">
                <a:solidFill>
                  <a:srgbClr val="000000"/>
                </a:solidFill>
                <a:ea typeface="ＭＳ Ｐゴシック" charset="-128"/>
              </a:rPr>
              <a:t>statistical properties</a:t>
            </a:r>
            <a:endParaRPr lang="en-US" dirty="0">
              <a:solidFill>
                <a:srgbClr val="000000"/>
              </a:solidFill>
              <a:ea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Multivariate Regression</a:t>
            </a:r>
          </a:p>
        </p:txBody>
      </p:sp>
      <p:sp>
        <p:nvSpPr>
          <p:cNvPr id="3" name="Content Placeholder 2"/>
          <p:cNvSpPr>
            <a:spLocks noGrp="1"/>
          </p:cNvSpPr>
          <p:nvPr>
            <p:ph idx="1"/>
          </p:nvPr>
        </p:nvSpPr>
        <p:spPr/>
        <p:txBody>
          <a:bodyPr/>
          <a:lstStyle/>
          <a:p>
            <a:r>
              <a:rPr lang="en-US" b="1" dirty="0" smtClean="0"/>
              <a:t>x</a:t>
            </a:r>
            <a:r>
              <a:rPr lang="en-US" dirty="0" smtClean="0"/>
              <a:t> =</a:t>
            </a:r>
          </a:p>
          <a:p>
            <a:pPr lvl="1"/>
            <a:r>
              <a:rPr lang="en-US" i="1" dirty="0" smtClean="0">
                <a:latin typeface="Times New Roman" charset="0"/>
                <a:cs typeface="Times New Roman" charset="0"/>
              </a:rPr>
              <a:t>h</a:t>
            </a:r>
            <a:r>
              <a:rPr lang="en-US" b="1" baseline="-25000" dirty="0" smtClean="0">
                <a:latin typeface="Times New Roman" charset="0"/>
                <a:cs typeface="Times New Roman" charset="0"/>
              </a:rPr>
              <a:t>w</a:t>
            </a:r>
            <a:r>
              <a:rPr lang="en-US" dirty="0" smtClean="0">
                <a:latin typeface="Times New Roman" charset="0"/>
                <a:cs typeface="Times New Roman" charset="0"/>
              </a:rPr>
              <a:t>(</a:t>
            </a:r>
            <a:r>
              <a:rPr lang="en-US" b="1" dirty="0" smtClean="0">
                <a:latin typeface="Times New Roman" charset="0"/>
                <a:cs typeface="Times New Roman" charset="0"/>
              </a:rPr>
              <a:t>x</a:t>
            </a:r>
            <a:r>
              <a:rPr lang="en-US" dirty="0" smtClean="0">
                <a:latin typeface="Times New Roman" charset="0"/>
                <a:cs typeface="Times New Roman" charset="0"/>
              </a:rPr>
              <a:t>) </a:t>
            </a:r>
            <a:r>
              <a:rPr lang="en-US" i="1" dirty="0" smtClean="0">
                <a:latin typeface="Times New Roman" charset="0"/>
                <a:cs typeface="Times New Roman" charset="0"/>
              </a:rPr>
              <a:t>= </a:t>
            </a:r>
            <a:r>
              <a:rPr lang="en-US" b="1" dirty="0" smtClean="0">
                <a:latin typeface="Times New Roman" charset="0"/>
                <a:cs typeface="Times New Roman" charset="0"/>
              </a:rPr>
              <a:t>w ∙ x </a:t>
            </a:r>
            <a:r>
              <a:rPr lang="en-US" dirty="0" smtClean="0">
                <a:latin typeface="Times New Roman" charset="0"/>
                <a:cs typeface="Times New Roman" charset="0"/>
              </a:rPr>
              <a:t>=  </a:t>
            </a:r>
            <a:r>
              <a:rPr lang="en-US" b="1" dirty="0" smtClean="0">
                <a:latin typeface="Times New Roman" charset="0"/>
                <a:cs typeface="Times New Roman" charset="0"/>
              </a:rPr>
              <a:t>w </a:t>
            </a:r>
            <a:r>
              <a:rPr lang="en-US" b="1" dirty="0" err="1" smtClean="0">
                <a:latin typeface="Times New Roman" charset="0"/>
                <a:cs typeface="Times New Roman" charset="0"/>
              </a:rPr>
              <a:t>x</a:t>
            </a:r>
            <a:r>
              <a:rPr lang="en-US" baseline="30000" dirty="0" err="1" smtClean="0">
                <a:cs typeface="Times New Roman" charset="0"/>
              </a:rPr>
              <a:t>T</a:t>
            </a:r>
            <a:r>
              <a:rPr lang="en-US" b="1" dirty="0" smtClean="0">
                <a:latin typeface="Times New Roman" charset="0"/>
                <a:cs typeface="Times New Roman" charset="0"/>
              </a:rPr>
              <a:t> </a:t>
            </a:r>
            <a:r>
              <a:rPr lang="en-US" dirty="0" smtClean="0">
                <a:latin typeface="Times New Roman" charset="0"/>
                <a:cs typeface="Times New Roman" charset="0"/>
              </a:rPr>
              <a:t> = </a:t>
            </a:r>
            <a:r>
              <a:rPr lang="en-US" dirty="0" err="1" smtClean="0">
                <a:latin typeface="Times New Roman" charset="0"/>
                <a:cs typeface="Times New Roman" charset="0"/>
              </a:rPr>
              <a:t>Σ</a:t>
            </a:r>
            <a:r>
              <a:rPr lang="en-US" i="1" baseline="-25000" dirty="0" err="1" smtClean="0">
                <a:latin typeface="Times New Roman" charset="0"/>
                <a:cs typeface="Times New Roman" charset="0"/>
              </a:rPr>
              <a:t>i</a:t>
            </a:r>
            <a:r>
              <a:rPr lang="en-US" dirty="0" smtClean="0">
                <a:latin typeface="Times New Roman" charset="0"/>
                <a:cs typeface="Times New Roman" charset="0"/>
              </a:rPr>
              <a:t> </a:t>
            </a:r>
            <a:r>
              <a:rPr lang="en-US" i="1" dirty="0" smtClean="0">
                <a:latin typeface="Times New Roman" charset="0"/>
                <a:cs typeface="Times New Roman" charset="0"/>
              </a:rPr>
              <a:t> </a:t>
            </a:r>
            <a:r>
              <a:rPr lang="en-US" i="1" dirty="0" err="1" smtClean="0">
                <a:latin typeface="Times New Roman" charset="0"/>
                <a:cs typeface="Times New Roman" charset="0"/>
              </a:rPr>
              <a:t>w</a:t>
            </a:r>
            <a:r>
              <a:rPr lang="en-US" i="1" baseline="-25000" dirty="0" err="1" smtClean="0">
                <a:latin typeface="Times New Roman" charset="0"/>
                <a:cs typeface="Times New Roman" charset="0"/>
              </a:rPr>
              <a:t>i</a:t>
            </a:r>
            <a:r>
              <a:rPr lang="en-US" i="1" dirty="0" smtClean="0">
                <a:latin typeface="Times New Roman" charset="0"/>
                <a:cs typeface="Times New Roman" charset="0"/>
              </a:rPr>
              <a:t> x</a:t>
            </a:r>
            <a:r>
              <a:rPr lang="en-US" i="1" baseline="-25000" dirty="0" smtClean="0">
                <a:latin typeface="Times New Roman" charset="0"/>
                <a:cs typeface="Times New Roman" charset="0"/>
              </a:rPr>
              <a:t>i</a:t>
            </a:r>
          </a:p>
          <a:p>
            <a:pPr lvl="1"/>
            <a:endParaRPr lang="en-US" i="1" baseline="-25000" dirty="0" smtClean="0">
              <a:latin typeface="Times New Roman" charset="0"/>
              <a:cs typeface="Times New Roman" charset="0"/>
            </a:endParaRPr>
          </a:p>
          <a:p>
            <a:pPr lvl="1"/>
            <a:endParaRPr lang="en-US" i="1" baseline="-25000" dirty="0" smtClean="0">
              <a:latin typeface="Times New Roman" charset="0"/>
              <a:cs typeface="Times New Roman" charset="0"/>
            </a:endParaRPr>
          </a:p>
          <a:p>
            <a:r>
              <a:rPr lang="en-US" dirty="0" smtClean="0">
                <a:cs typeface="Times New Roman" charset="0"/>
              </a:rPr>
              <a:t>The most probable set of weights, </a:t>
            </a:r>
            <a:r>
              <a:rPr lang="en-US" b="1" dirty="0" smtClean="0">
                <a:cs typeface="Times New Roman" charset="0"/>
              </a:rPr>
              <a:t>w*</a:t>
            </a:r>
            <a:br>
              <a:rPr lang="en-US" b="1" dirty="0" smtClean="0">
                <a:cs typeface="Times New Roman" charset="0"/>
              </a:rPr>
            </a:br>
            <a:r>
              <a:rPr lang="en-US" sz="2800" dirty="0" smtClean="0">
                <a:cs typeface="Times New Roman" charset="0"/>
              </a:rPr>
              <a:t>(minimizing squared error):</a:t>
            </a:r>
            <a:endParaRPr lang="en-US" b="1" dirty="0" smtClean="0">
              <a:cs typeface="Times New Roman" charset="0"/>
            </a:endParaRPr>
          </a:p>
          <a:p>
            <a:pPr lvl="1"/>
            <a:r>
              <a:rPr lang="en-US" b="1" dirty="0" smtClean="0">
                <a:latin typeface="Times New Roman" charset="0"/>
                <a:cs typeface="Times New Roman" charset="0"/>
              </a:rPr>
              <a:t>(</a:t>
            </a:r>
            <a:r>
              <a:rPr lang="en-US" b="1" dirty="0" smtClean="0">
                <a:latin typeface="Times New Roman" charset="0"/>
                <a:cs typeface="Times New Roman" charset="0"/>
              </a:rPr>
              <a:t>y – </a:t>
            </a:r>
            <a:r>
              <a:rPr lang="en-US" b="1" dirty="0" err="1" smtClean="0">
                <a:latin typeface="Times New Roman" charset="0"/>
                <a:cs typeface="Times New Roman" charset="0"/>
              </a:rPr>
              <a:t>Xw</a:t>
            </a:r>
            <a:r>
              <a:rPr lang="en-US" b="1" dirty="0" smtClean="0">
                <a:latin typeface="Times New Roman" charset="0"/>
                <a:cs typeface="Times New Roman" charset="0"/>
              </a:rPr>
              <a:t>)</a:t>
            </a:r>
            <a:r>
              <a:rPr lang="en-US" baseline="30000" dirty="0" smtClean="0">
                <a:cs typeface="Times New Roman" charset="0"/>
              </a:rPr>
              <a:t> T</a:t>
            </a:r>
            <a:r>
              <a:rPr lang="en-US" b="1" dirty="0" smtClean="0">
                <a:latin typeface="Times New Roman" charset="0"/>
                <a:cs typeface="Times New Roman" charset="0"/>
              </a:rPr>
              <a:t> (y – </a:t>
            </a:r>
            <a:r>
              <a:rPr lang="en-US" b="1" dirty="0" err="1" smtClean="0">
                <a:latin typeface="Times New Roman" charset="0"/>
                <a:cs typeface="Times New Roman" charset="0"/>
              </a:rPr>
              <a:t>Xw</a:t>
            </a:r>
            <a:r>
              <a:rPr lang="en-US" b="1" dirty="0" smtClean="0">
                <a:latin typeface="Times New Roman" charset="0"/>
                <a:cs typeface="Times New Roman" charset="0"/>
              </a:rPr>
              <a:t>)</a:t>
            </a:r>
            <a:r>
              <a:rPr lang="en-US" baseline="30000" dirty="0" smtClean="0">
                <a:cs typeface="Times New Roman" charset="0"/>
              </a:rPr>
              <a:t> </a:t>
            </a:r>
            <a:endParaRPr lang="en-US" b="1" dirty="0" smtClean="0">
              <a:latin typeface="Times New Roman" charset="0"/>
              <a:cs typeface="Times New Roman" charset="0"/>
            </a:endParaRPr>
          </a:p>
          <a:p>
            <a:pPr lvl="1"/>
            <a:endParaRPr lang="en-US" b="1" dirty="0" smtClean="0">
              <a:latin typeface="Times New Roman" charset="0"/>
              <a:cs typeface="Times New Roman" charset="0"/>
            </a:endParaRPr>
          </a:p>
          <a:p>
            <a:pPr lvl="1"/>
            <a:r>
              <a:rPr lang="en-US" b="1" dirty="0" smtClean="0">
                <a:latin typeface="Times New Roman" charset="0"/>
                <a:cs typeface="Times New Roman" charset="0"/>
              </a:rPr>
              <a:t>w</a:t>
            </a:r>
            <a:r>
              <a:rPr lang="en-US" b="1" dirty="0" smtClean="0">
                <a:latin typeface="Times New Roman" charset="0"/>
                <a:cs typeface="Times New Roman" charset="0"/>
              </a:rPr>
              <a:t>* = </a:t>
            </a:r>
            <a:r>
              <a:rPr lang="en-US" dirty="0" smtClean="0">
                <a:latin typeface="Times New Roman" charset="0"/>
                <a:cs typeface="Times New Roman" charset="0"/>
              </a:rPr>
              <a:t>(</a:t>
            </a:r>
            <a:r>
              <a:rPr lang="en-US" b="1" dirty="0" smtClean="0">
                <a:latin typeface="Times New Roman" charset="0"/>
                <a:cs typeface="Times New Roman" charset="0"/>
              </a:rPr>
              <a:t>X</a:t>
            </a:r>
            <a:r>
              <a:rPr lang="en-US" baseline="30000" dirty="0" smtClean="0">
                <a:cs typeface="Times New Roman" charset="0"/>
              </a:rPr>
              <a:t>T</a:t>
            </a:r>
            <a:r>
              <a:rPr lang="en-US" b="1" dirty="0" smtClean="0">
                <a:latin typeface="Times New Roman" charset="0"/>
                <a:cs typeface="Times New Roman" charset="0"/>
              </a:rPr>
              <a:t> X</a:t>
            </a:r>
            <a:r>
              <a:rPr lang="en-US" dirty="0" smtClean="0">
                <a:latin typeface="Times New Roman" charset="0"/>
                <a:cs typeface="Times New Roman" charset="0"/>
              </a:rPr>
              <a:t>)</a:t>
            </a:r>
            <a:r>
              <a:rPr lang="en-US" baseline="30000" dirty="0" smtClean="0">
                <a:latin typeface="Times New Roman" charset="0"/>
                <a:cs typeface="Times New Roman" charset="0"/>
              </a:rPr>
              <a:t>-1</a:t>
            </a:r>
            <a:r>
              <a:rPr lang="en-US" dirty="0" smtClean="0">
                <a:latin typeface="Times New Roman" charset="0"/>
                <a:cs typeface="Times New Roman" charset="0"/>
              </a:rPr>
              <a:t> </a:t>
            </a:r>
            <a:r>
              <a:rPr lang="en-US" b="1" dirty="0" smtClean="0">
                <a:latin typeface="Times New Roman" charset="0"/>
                <a:cs typeface="Times New Roman" charset="0"/>
              </a:rPr>
              <a:t>X</a:t>
            </a:r>
            <a:r>
              <a:rPr lang="en-US" baseline="30000" dirty="0" smtClean="0">
                <a:cs typeface="Times New Roman" charset="0"/>
              </a:rPr>
              <a:t>T</a:t>
            </a:r>
            <a:r>
              <a:rPr lang="en-US" b="1" dirty="0" smtClean="0">
                <a:latin typeface="Times New Roman" charset="0"/>
                <a:cs typeface="Times New Roman" charset="0"/>
              </a:rPr>
              <a:t> </a:t>
            </a:r>
            <a:r>
              <a:rPr lang="en-US" b="1" dirty="0" smtClean="0">
                <a:latin typeface="Times New Roman" charset="0"/>
                <a:cs typeface="Times New Roman" charset="0"/>
              </a:rPr>
              <a:t>y</a:t>
            </a:r>
            <a:endParaRPr lang="en-US" dirty="0" smtClean="0">
              <a:cs typeface="Times New Roman" charset="0"/>
            </a:endParaRPr>
          </a:p>
          <a:p>
            <a:pPr lvl="1"/>
            <a:endParaRPr lang="en-US" dirty="0" smtClean="0"/>
          </a:p>
        </p:txBody>
      </p:sp>
      <p:sp>
        <p:nvSpPr>
          <p:cNvPr id="4" name="Slide Number Placeholder 3"/>
          <p:cNvSpPr>
            <a:spLocks noGrp="1"/>
          </p:cNvSpPr>
          <p:nvPr>
            <p:ph type="sldNum" sz="quarter" idx="12"/>
          </p:nvPr>
        </p:nvSpPr>
        <p:spPr/>
        <p:txBody>
          <a:bodyPr/>
          <a:lstStyle/>
          <a:p>
            <a:fld id="{DBA4B70D-FC9C-4B91-9DF0-F04747609319}" type="slidenum">
              <a:rPr lang="en-US" smtClean="0">
                <a:solidFill>
                  <a:srgbClr val="000000"/>
                </a:solidFill>
              </a:rPr>
              <a:pPr/>
              <a:t>12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502, Lecture 15</a:t>
            </a:r>
            <a:endParaRPr lang="en-US">
              <a:solidFill>
                <a:srgbClr val="000000"/>
              </a:solidFill>
            </a:endParaRPr>
          </a:p>
        </p:txBody>
      </p:sp>
      <p:sp>
        <p:nvSpPr>
          <p:cNvPr id="6" name="TextBox 6"/>
          <p:cNvSpPr txBox="1">
            <a:spLocks noChangeArrowheads="1"/>
          </p:cNvSpPr>
          <p:nvPr/>
        </p:nvSpPr>
        <p:spPr bwMode="auto">
          <a:xfrm>
            <a:off x="6248400" y="4648200"/>
            <a:ext cx="1851789" cy="646331"/>
          </a:xfrm>
          <a:prstGeom prst="rect">
            <a:avLst/>
          </a:prstGeom>
          <a:noFill/>
          <a:ln w="9525">
            <a:noFill/>
            <a:miter lim="800000"/>
            <a:headEnd/>
            <a:tailEnd/>
          </a:ln>
        </p:spPr>
        <p:txBody>
          <a:bodyPr wrap="none">
            <a:spAutoFit/>
          </a:bodyPr>
          <a:lstStyle/>
          <a:p>
            <a:r>
              <a:rPr lang="en-US" dirty="0" smtClean="0">
                <a:solidFill>
                  <a:srgbClr val="000000"/>
                </a:solidFill>
                <a:ea typeface="ＭＳ Ｐゴシック" charset="-128"/>
              </a:rPr>
              <a:t>Derivative of the</a:t>
            </a:r>
          </a:p>
          <a:p>
            <a:r>
              <a:rPr lang="en-US" dirty="0" smtClean="0">
                <a:solidFill>
                  <a:srgbClr val="000000"/>
                </a:solidFill>
                <a:ea typeface="ＭＳ Ｐゴシック" charset="-128"/>
              </a:rPr>
              <a:t>Squared error</a:t>
            </a:r>
            <a:endParaRPr lang="en-US" dirty="0">
              <a:solidFill>
                <a:srgbClr val="000000"/>
              </a:solidFill>
              <a:ea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Overfitting</a:t>
            </a:r>
          </a:p>
        </p:txBody>
      </p:sp>
      <p:sp>
        <p:nvSpPr>
          <p:cNvPr id="3" name="Content Placeholder 2"/>
          <p:cNvSpPr>
            <a:spLocks noGrp="1"/>
          </p:cNvSpPr>
          <p:nvPr>
            <p:ph idx="1"/>
          </p:nvPr>
        </p:nvSpPr>
        <p:spPr>
          <a:xfrm>
            <a:off x="457200" y="1600200"/>
            <a:ext cx="8534400" cy="4525963"/>
          </a:xfrm>
        </p:spPr>
        <p:txBody>
          <a:bodyPr/>
          <a:lstStyle/>
          <a:p>
            <a:r>
              <a:rPr lang="en-US" dirty="0" smtClean="0">
                <a:solidFill>
                  <a:schemeClr val="accent4"/>
                </a:solidFill>
              </a:rPr>
              <a:t>To avoid </a:t>
            </a:r>
            <a:r>
              <a:rPr lang="en-US" dirty="0" err="1" smtClean="0"/>
              <a:t>overfitting</a:t>
            </a:r>
            <a:r>
              <a:rPr lang="en-US" dirty="0" smtClean="0"/>
              <a:t>, </a:t>
            </a:r>
            <a:r>
              <a:rPr lang="en-US" dirty="0" smtClean="0">
                <a:solidFill>
                  <a:schemeClr val="accent4"/>
                </a:solidFill>
              </a:rPr>
              <a:t>don’t just minimize loss</a:t>
            </a:r>
          </a:p>
          <a:p>
            <a:r>
              <a:rPr lang="en-US" dirty="0" smtClean="0">
                <a:solidFill>
                  <a:schemeClr val="accent4"/>
                </a:solidFill>
              </a:rPr>
              <a:t>Also minimize </a:t>
            </a:r>
            <a:r>
              <a:rPr lang="en-US" dirty="0" smtClean="0"/>
              <a:t>complexity of the model</a:t>
            </a:r>
            <a:endParaRPr lang="en-US" b="1" dirty="0" smtClean="0"/>
          </a:p>
          <a:p>
            <a:r>
              <a:rPr lang="en-US" dirty="0" smtClean="0">
                <a:solidFill>
                  <a:schemeClr val="accent4"/>
                </a:solidFill>
              </a:rPr>
              <a:t>Can be stated as minimization:</a:t>
            </a:r>
          </a:p>
          <a:p>
            <a:pPr lvl="1"/>
            <a:r>
              <a:rPr lang="en-US" dirty="0" smtClean="0">
                <a:latin typeface="Times New Roman" charset="0"/>
                <a:cs typeface="Times New Roman" charset="0"/>
              </a:rPr>
              <a:t>Cost(</a:t>
            </a:r>
            <a:r>
              <a:rPr lang="en-US" i="1" dirty="0" smtClean="0">
                <a:latin typeface="Times New Roman" charset="0"/>
                <a:cs typeface="Times New Roman" charset="0"/>
              </a:rPr>
              <a:t>h</a:t>
            </a:r>
            <a:r>
              <a:rPr lang="en-US" dirty="0" smtClean="0">
                <a:latin typeface="Times New Roman" charset="0"/>
                <a:cs typeface="Times New Roman" charset="0"/>
              </a:rPr>
              <a:t>) = </a:t>
            </a:r>
            <a:r>
              <a:rPr lang="en-US" dirty="0" err="1" smtClean="0">
                <a:latin typeface="Times New Roman" charset="0"/>
                <a:cs typeface="Times New Roman" charset="0"/>
              </a:rPr>
              <a:t>EmpiricalLoss</a:t>
            </a:r>
            <a:r>
              <a:rPr lang="en-US" dirty="0" smtClean="0">
                <a:latin typeface="Times New Roman" charset="0"/>
                <a:cs typeface="Times New Roman" charset="0"/>
              </a:rPr>
              <a:t>(</a:t>
            </a:r>
            <a:r>
              <a:rPr lang="en-US" i="1" dirty="0" smtClean="0">
                <a:latin typeface="Times New Roman" charset="0"/>
                <a:cs typeface="Times New Roman" charset="0"/>
              </a:rPr>
              <a:t>h</a:t>
            </a:r>
            <a:r>
              <a:rPr lang="en-US" dirty="0" smtClean="0">
                <a:latin typeface="Times New Roman" charset="0"/>
                <a:cs typeface="Times New Roman" charset="0"/>
              </a:rPr>
              <a:t>) + λ Complexity(</a:t>
            </a:r>
            <a:r>
              <a:rPr lang="en-US" i="1" dirty="0" smtClean="0">
                <a:latin typeface="Times New Roman" charset="0"/>
                <a:cs typeface="Times New Roman" charset="0"/>
              </a:rPr>
              <a:t>h</a:t>
            </a:r>
            <a:r>
              <a:rPr lang="en-US" dirty="0" smtClean="0">
                <a:latin typeface="Times New Roman" charset="0"/>
                <a:cs typeface="Times New Roman" charset="0"/>
              </a:rPr>
              <a:t>)</a:t>
            </a:r>
          </a:p>
          <a:p>
            <a:r>
              <a:rPr lang="en-US" dirty="0" smtClean="0">
                <a:solidFill>
                  <a:schemeClr val="accent4"/>
                </a:solidFill>
              </a:rPr>
              <a:t>For</a:t>
            </a:r>
            <a:r>
              <a:rPr lang="en-US" dirty="0" smtClean="0"/>
              <a:t> linear models, </a:t>
            </a:r>
            <a:r>
              <a:rPr lang="en-US" dirty="0" smtClean="0">
                <a:solidFill>
                  <a:schemeClr val="accent4"/>
                </a:solidFill>
              </a:rPr>
              <a:t>consider</a:t>
            </a:r>
          </a:p>
          <a:p>
            <a:pPr lvl="1">
              <a:buNone/>
            </a:pPr>
            <a:r>
              <a:rPr lang="en-US" dirty="0" smtClean="0">
                <a:latin typeface="Times New Roman" charset="0"/>
                <a:cs typeface="Times New Roman" charset="0"/>
              </a:rPr>
              <a:t>Complexity(</a:t>
            </a:r>
            <a:r>
              <a:rPr lang="en-US" i="1" dirty="0" smtClean="0">
                <a:latin typeface="Times New Roman" charset="0"/>
                <a:cs typeface="Times New Roman" charset="0"/>
              </a:rPr>
              <a:t>h</a:t>
            </a:r>
            <a:r>
              <a:rPr lang="en-US" b="1" baseline="-25000" dirty="0" smtClean="0">
                <a:latin typeface="Times New Roman" charset="0"/>
                <a:cs typeface="Times New Roman" charset="0"/>
              </a:rPr>
              <a:t>w</a:t>
            </a:r>
            <a:r>
              <a:rPr lang="en-US" dirty="0" smtClean="0">
                <a:latin typeface="Times New Roman" charset="0"/>
                <a:cs typeface="Times New Roman" charset="0"/>
              </a:rPr>
              <a:t>) = </a:t>
            </a:r>
            <a:r>
              <a:rPr lang="en-US" i="1" dirty="0" err="1" smtClean="0">
                <a:latin typeface="Times New Roman" charset="0"/>
                <a:cs typeface="Times New Roman" charset="0"/>
              </a:rPr>
              <a:t>L</a:t>
            </a:r>
            <a:r>
              <a:rPr lang="en-US" i="1" baseline="-25000" dirty="0" err="1" smtClean="0">
                <a:latin typeface="Times New Roman" charset="0"/>
                <a:cs typeface="Times New Roman" charset="0"/>
              </a:rPr>
              <a:t>q</a:t>
            </a:r>
            <a:r>
              <a:rPr lang="en-US" dirty="0" smtClean="0">
                <a:latin typeface="Times New Roman" charset="0"/>
                <a:cs typeface="Times New Roman" charset="0"/>
              </a:rPr>
              <a:t>(</a:t>
            </a:r>
            <a:r>
              <a:rPr lang="en-US" b="1" dirty="0" smtClean="0">
                <a:latin typeface="Times New Roman" charset="0"/>
                <a:cs typeface="Times New Roman" charset="0"/>
              </a:rPr>
              <a:t>w</a:t>
            </a:r>
            <a:r>
              <a:rPr lang="en-US" dirty="0" smtClean="0">
                <a:latin typeface="Times New Roman" charset="0"/>
                <a:cs typeface="Times New Roman" charset="0"/>
              </a:rPr>
              <a:t>) = ∑</a:t>
            </a:r>
            <a:r>
              <a:rPr lang="en-US" i="1" baseline="-25000" dirty="0" err="1" smtClean="0">
                <a:latin typeface="Times New Roman" charset="0"/>
                <a:cs typeface="Times New Roman" charset="0"/>
              </a:rPr>
              <a:t>i</a:t>
            </a:r>
            <a:r>
              <a:rPr lang="en-US" i="1" dirty="0" smtClean="0">
                <a:latin typeface="Times New Roman" charset="0"/>
                <a:cs typeface="Times New Roman" charset="0"/>
              </a:rPr>
              <a:t> | </a:t>
            </a:r>
            <a:r>
              <a:rPr lang="en-US" i="1" dirty="0" err="1" smtClean="0">
                <a:latin typeface="Times New Roman" charset="0"/>
                <a:cs typeface="Times New Roman" charset="0"/>
              </a:rPr>
              <a:t>w</a:t>
            </a:r>
            <a:r>
              <a:rPr lang="en-US" i="1" baseline="-25000" dirty="0" err="1" smtClean="0">
                <a:latin typeface="Times New Roman" charset="0"/>
                <a:cs typeface="Times New Roman" charset="0"/>
              </a:rPr>
              <a:t>i</a:t>
            </a:r>
            <a:r>
              <a:rPr lang="en-US" i="1" baseline="-25000" dirty="0" smtClean="0">
                <a:latin typeface="Times New Roman" charset="0"/>
                <a:cs typeface="Times New Roman" charset="0"/>
              </a:rPr>
              <a:t> </a:t>
            </a:r>
            <a:r>
              <a:rPr lang="en-US" i="1" dirty="0" smtClean="0">
                <a:latin typeface="Times New Roman" charset="0"/>
                <a:cs typeface="Times New Roman" charset="0"/>
              </a:rPr>
              <a:t>|</a:t>
            </a:r>
            <a:r>
              <a:rPr lang="en-US" i="1" baseline="30000" dirty="0" smtClean="0">
                <a:latin typeface="Times New Roman" charset="0"/>
                <a:cs typeface="Times New Roman" charset="0"/>
              </a:rPr>
              <a:t>q</a:t>
            </a:r>
          </a:p>
          <a:p>
            <a:pPr lvl="1"/>
            <a:endParaRPr lang="en-US" i="1" baseline="30000" dirty="0" smtClean="0">
              <a:latin typeface="Times New Roman" charset="0"/>
              <a:cs typeface="Times New Roman" charset="0"/>
            </a:endParaRPr>
          </a:p>
          <a:p>
            <a:pPr lvl="1"/>
            <a:r>
              <a:rPr lang="en-US" i="1" dirty="0" smtClean="0">
                <a:latin typeface="Times New Roman" charset="0"/>
                <a:cs typeface="Times New Roman" charset="0"/>
              </a:rPr>
              <a:t>L</a:t>
            </a:r>
            <a:r>
              <a:rPr lang="en-US" i="1" baseline="-25000" dirty="0" smtClean="0">
                <a:latin typeface="Times New Roman" charset="0"/>
                <a:cs typeface="Times New Roman" charset="0"/>
              </a:rPr>
              <a:t>1</a:t>
            </a:r>
            <a:r>
              <a:rPr lang="en-US" i="1" baseline="-25000" dirty="0" smtClean="0"/>
              <a:t> </a:t>
            </a:r>
            <a:r>
              <a:rPr lang="en-US" dirty="0" smtClean="0"/>
              <a:t>regularization minimizes sum of abs. values</a:t>
            </a:r>
          </a:p>
          <a:p>
            <a:pPr lvl="1"/>
            <a:r>
              <a:rPr lang="en-US" i="1" dirty="0" smtClean="0">
                <a:latin typeface="Times New Roman" charset="0"/>
                <a:cs typeface="Times New Roman" charset="0"/>
              </a:rPr>
              <a:t>L</a:t>
            </a:r>
            <a:r>
              <a:rPr lang="en-US" i="1" baseline="-25000" dirty="0" smtClean="0">
                <a:latin typeface="Times New Roman" charset="0"/>
                <a:cs typeface="Times New Roman" charset="0"/>
              </a:rPr>
              <a:t>2</a:t>
            </a:r>
            <a:r>
              <a:rPr lang="en-US" i="1" baseline="-25000" dirty="0" smtClean="0"/>
              <a:t> </a:t>
            </a:r>
            <a:r>
              <a:rPr lang="en-US" dirty="0" smtClean="0"/>
              <a:t>regularization minimizes sum of squares</a:t>
            </a:r>
            <a:endParaRPr lang="en-US" i="1" dirty="0" smtClean="0"/>
          </a:p>
          <a:p>
            <a:pPr lvl="1"/>
            <a:endParaRPr lang="en-US" i="1" dirty="0" smtClean="0"/>
          </a:p>
          <a:p>
            <a:pPr lvl="1"/>
            <a:endParaRPr lang="en-US" dirty="0" smtClean="0"/>
          </a:p>
        </p:txBody>
      </p:sp>
      <p:sp>
        <p:nvSpPr>
          <p:cNvPr id="4" name="Slide Number Placeholder 3"/>
          <p:cNvSpPr>
            <a:spLocks noGrp="1"/>
          </p:cNvSpPr>
          <p:nvPr>
            <p:ph type="sldNum" sz="quarter" idx="12"/>
          </p:nvPr>
        </p:nvSpPr>
        <p:spPr/>
        <p:txBody>
          <a:bodyPr/>
          <a:lstStyle/>
          <a:p>
            <a:fld id="{DBA4B70D-FC9C-4B91-9DF0-F04747609319}" type="slidenum">
              <a:rPr lang="en-US" smtClean="0">
                <a:solidFill>
                  <a:srgbClr val="000000"/>
                </a:solidFill>
              </a:rPr>
              <a:pPr/>
              <a:t>13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502, Lecture 15</a:t>
            </a: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Regularization and Sparsity</a:t>
            </a:r>
          </a:p>
        </p:txBody>
      </p:sp>
      <p:pic>
        <p:nvPicPr>
          <p:cNvPr id="51203" name="Content Placeholder 3" descr="diamond.eps"/>
          <p:cNvPicPr>
            <a:picLocks noGrp="1" noChangeAspect="1"/>
          </p:cNvPicPr>
          <p:nvPr>
            <p:ph idx="1"/>
          </p:nvPr>
        </p:nvPicPr>
        <p:blipFill>
          <a:blip r:embed="rId3" cstate="print"/>
          <a:srcRect t="-1305" b="-1305"/>
          <a:stretch>
            <a:fillRect/>
          </a:stretch>
        </p:blipFill>
        <p:spPr/>
      </p:pic>
      <p:sp>
        <p:nvSpPr>
          <p:cNvPr id="51204" name="TextBox 4"/>
          <p:cNvSpPr txBox="1">
            <a:spLocks noChangeArrowheads="1"/>
          </p:cNvSpPr>
          <p:nvPr/>
        </p:nvSpPr>
        <p:spPr bwMode="auto">
          <a:xfrm>
            <a:off x="1066800" y="6248400"/>
            <a:ext cx="2286000" cy="461963"/>
          </a:xfrm>
          <a:prstGeom prst="rect">
            <a:avLst/>
          </a:prstGeom>
          <a:noFill/>
          <a:ln w="9525">
            <a:noFill/>
            <a:miter lim="800000"/>
            <a:headEnd/>
            <a:tailEnd/>
          </a:ln>
        </p:spPr>
        <p:txBody>
          <a:bodyPr wrap="none">
            <a:spAutoFit/>
          </a:bodyPr>
          <a:lstStyle/>
          <a:p>
            <a:r>
              <a:rPr lang="en-US" sz="2400" i="1">
                <a:solidFill>
                  <a:srgbClr val="000000"/>
                </a:solidFill>
                <a:latin typeface="Times New Roman" charset="0"/>
                <a:ea typeface="ＭＳ Ｐゴシック" charset="-128"/>
                <a:cs typeface="Times New Roman" charset="0"/>
              </a:rPr>
              <a:t>L</a:t>
            </a:r>
            <a:r>
              <a:rPr lang="en-US" sz="2400" i="1" baseline="-25000">
                <a:solidFill>
                  <a:srgbClr val="000000"/>
                </a:solidFill>
                <a:latin typeface="Times New Roman" charset="0"/>
                <a:ea typeface="ＭＳ Ｐゴシック" charset="-128"/>
                <a:cs typeface="Times New Roman" charset="0"/>
              </a:rPr>
              <a:t>1</a:t>
            </a:r>
            <a:r>
              <a:rPr lang="en-US" sz="2400" i="1">
                <a:solidFill>
                  <a:srgbClr val="000000"/>
                </a:solidFill>
                <a:latin typeface="Times New Roman" charset="0"/>
                <a:ea typeface="ＭＳ Ｐゴシック" charset="-128"/>
                <a:cs typeface="Times New Roman" charset="0"/>
              </a:rPr>
              <a:t> </a:t>
            </a:r>
            <a:r>
              <a:rPr lang="en-US" sz="2400">
                <a:solidFill>
                  <a:srgbClr val="000000"/>
                </a:solidFill>
                <a:latin typeface="Times New Roman" charset="0"/>
                <a:ea typeface="ＭＳ Ｐゴシック" charset="-128"/>
                <a:cs typeface="Times New Roman" charset="0"/>
              </a:rPr>
              <a:t>regularization</a:t>
            </a:r>
            <a:endParaRPr lang="en-US" sz="2400" baseline="-25000">
              <a:solidFill>
                <a:srgbClr val="000000"/>
              </a:solidFill>
              <a:ea typeface="ＭＳ Ｐゴシック" charset="-128"/>
              <a:cs typeface="Times New Roman" charset="0"/>
            </a:endParaRPr>
          </a:p>
        </p:txBody>
      </p:sp>
      <p:sp>
        <p:nvSpPr>
          <p:cNvPr id="51205" name="TextBox 5"/>
          <p:cNvSpPr txBox="1">
            <a:spLocks noChangeArrowheads="1"/>
          </p:cNvSpPr>
          <p:nvPr/>
        </p:nvSpPr>
        <p:spPr bwMode="auto">
          <a:xfrm>
            <a:off x="5867400" y="6248400"/>
            <a:ext cx="2286000" cy="461963"/>
          </a:xfrm>
          <a:prstGeom prst="rect">
            <a:avLst/>
          </a:prstGeom>
          <a:noFill/>
          <a:ln w="9525">
            <a:noFill/>
            <a:miter lim="800000"/>
            <a:headEnd/>
            <a:tailEnd/>
          </a:ln>
        </p:spPr>
        <p:txBody>
          <a:bodyPr wrap="none">
            <a:spAutoFit/>
          </a:bodyPr>
          <a:lstStyle/>
          <a:p>
            <a:r>
              <a:rPr lang="en-US" sz="2400" i="1">
                <a:solidFill>
                  <a:srgbClr val="000000"/>
                </a:solidFill>
                <a:latin typeface="Times New Roman" charset="0"/>
                <a:ea typeface="ＭＳ Ｐゴシック" charset="-128"/>
                <a:cs typeface="Times New Roman" charset="0"/>
              </a:rPr>
              <a:t>L</a:t>
            </a:r>
            <a:r>
              <a:rPr lang="en-US" sz="2400" i="1" baseline="-25000">
                <a:solidFill>
                  <a:srgbClr val="000000"/>
                </a:solidFill>
                <a:latin typeface="Times New Roman" charset="0"/>
                <a:ea typeface="ＭＳ Ｐゴシック" charset="-128"/>
                <a:cs typeface="Times New Roman" charset="0"/>
              </a:rPr>
              <a:t>2</a:t>
            </a:r>
            <a:r>
              <a:rPr lang="en-US" sz="2400" i="1">
                <a:solidFill>
                  <a:srgbClr val="000000"/>
                </a:solidFill>
                <a:latin typeface="Times New Roman" charset="0"/>
                <a:ea typeface="ＭＳ Ｐゴシック" charset="-128"/>
                <a:cs typeface="Times New Roman" charset="0"/>
              </a:rPr>
              <a:t> </a:t>
            </a:r>
            <a:r>
              <a:rPr lang="en-US" sz="2400">
                <a:solidFill>
                  <a:srgbClr val="000000"/>
                </a:solidFill>
                <a:latin typeface="Times New Roman" charset="0"/>
                <a:ea typeface="ＭＳ Ｐゴシック" charset="-128"/>
                <a:cs typeface="Times New Roman" charset="0"/>
              </a:rPr>
              <a:t>regularization</a:t>
            </a:r>
            <a:endParaRPr lang="en-US" sz="2400" baseline="-25000">
              <a:solidFill>
                <a:srgbClr val="000000"/>
              </a:solidFill>
              <a:ea typeface="ＭＳ Ｐゴシック" charset="-128"/>
              <a:cs typeface="Times New Roman" charset="0"/>
            </a:endParaRPr>
          </a:p>
        </p:txBody>
      </p:sp>
      <p:sp>
        <p:nvSpPr>
          <p:cNvPr id="51206" name="TextBox 6"/>
          <p:cNvSpPr txBox="1">
            <a:spLocks noChangeArrowheads="1"/>
          </p:cNvSpPr>
          <p:nvPr/>
        </p:nvSpPr>
        <p:spPr bwMode="auto">
          <a:xfrm>
            <a:off x="1735138" y="5867400"/>
            <a:ext cx="4513262" cy="646113"/>
          </a:xfrm>
          <a:prstGeom prst="rect">
            <a:avLst/>
          </a:prstGeom>
          <a:noFill/>
          <a:ln w="9525">
            <a:noFill/>
            <a:miter lim="800000"/>
            <a:headEnd/>
            <a:tailEnd/>
          </a:ln>
        </p:spPr>
        <p:txBody>
          <a:bodyPr wrap="none">
            <a:spAutoFit/>
          </a:bodyPr>
          <a:lstStyle/>
          <a:p>
            <a:pPr marL="0" lvl="1"/>
            <a:r>
              <a:rPr lang="en-US">
                <a:solidFill>
                  <a:srgbClr val="000000"/>
                </a:solidFill>
                <a:latin typeface="Times New Roman" charset="0"/>
                <a:ea typeface="ＭＳ Ｐゴシック" charset="-128"/>
                <a:cs typeface="Times New Roman" charset="0"/>
              </a:rPr>
              <a:t>Cost(</a:t>
            </a:r>
            <a:r>
              <a:rPr lang="en-US" i="1">
                <a:solidFill>
                  <a:srgbClr val="000000"/>
                </a:solidFill>
                <a:latin typeface="Times New Roman" charset="0"/>
                <a:ea typeface="ＭＳ Ｐゴシック" charset="-128"/>
                <a:cs typeface="Times New Roman" charset="0"/>
              </a:rPr>
              <a:t>h</a:t>
            </a:r>
            <a:r>
              <a:rPr lang="en-US">
                <a:solidFill>
                  <a:srgbClr val="000000"/>
                </a:solidFill>
                <a:latin typeface="Times New Roman" charset="0"/>
                <a:ea typeface="ＭＳ Ｐゴシック" charset="-128"/>
                <a:cs typeface="Times New Roman" charset="0"/>
              </a:rPr>
              <a:t>) = EmpiricalLoss(</a:t>
            </a:r>
            <a:r>
              <a:rPr lang="en-US" i="1">
                <a:solidFill>
                  <a:srgbClr val="000000"/>
                </a:solidFill>
                <a:latin typeface="Times New Roman" charset="0"/>
                <a:ea typeface="ＭＳ Ｐゴシック" charset="-128"/>
                <a:cs typeface="Times New Roman" charset="0"/>
              </a:rPr>
              <a:t>h</a:t>
            </a:r>
            <a:r>
              <a:rPr lang="en-US">
                <a:solidFill>
                  <a:srgbClr val="000000"/>
                </a:solidFill>
                <a:latin typeface="Times New Roman" charset="0"/>
                <a:ea typeface="ＭＳ Ｐゴシック" charset="-128"/>
                <a:cs typeface="Times New Roman" charset="0"/>
              </a:rPr>
              <a:t>) + λ Complexity(</a:t>
            </a:r>
            <a:r>
              <a:rPr lang="en-US" i="1">
                <a:solidFill>
                  <a:srgbClr val="000000"/>
                </a:solidFill>
                <a:latin typeface="Times New Roman" charset="0"/>
                <a:ea typeface="ＭＳ Ｐゴシック" charset="-128"/>
                <a:cs typeface="Times New Roman" charset="0"/>
              </a:rPr>
              <a:t>h</a:t>
            </a:r>
            <a:r>
              <a:rPr lang="en-US">
                <a:solidFill>
                  <a:srgbClr val="000000"/>
                </a:solidFill>
                <a:latin typeface="Times New Roman" charset="0"/>
                <a:ea typeface="ＭＳ Ｐゴシック" charset="-128"/>
                <a:cs typeface="Times New Roman" charset="0"/>
              </a:rPr>
              <a:t>)</a:t>
            </a:r>
          </a:p>
          <a:p>
            <a:endParaRPr lang="en-US">
              <a:solidFill>
                <a:srgbClr val="000000"/>
              </a:solidFill>
              <a:ea typeface="ＭＳ Ｐゴシック" charset="-128"/>
              <a:cs typeface="Times New Roman" charset="0"/>
            </a:endParaRPr>
          </a:p>
        </p:txBody>
      </p:sp>
      <p:sp>
        <p:nvSpPr>
          <p:cNvPr id="7" name="Slide Number Placeholder 6"/>
          <p:cNvSpPr>
            <a:spLocks noGrp="1"/>
          </p:cNvSpPr>
          <p:nvPr>
            <p:ph type="sldNum" sz="quarter" idx="12"/>
          </p:nvPr>
        </p:nvSpPr>
        <p:spPr>
          <a:xfrm>
            <a:off x="7010400" y="6381750"/>
            <a:ext cx="2133600" cy="476250"/>
          </a:xfrm>
        </p:spPr>
        <p:txBody>
          <a:bodyPr/>
          <a:lstStyle/>
          <a:p>
            <a:fld id="{DBA4B70D-FC9C-4B91-9DF0-F04747609319}" type="slidenum">
              <a:rPr lang="en-US" smtClean="0">
                <a:solidFill>
                  <a:srgbClr val="000000"/>
                </a:solidFill>
              </a:rPr>
              <a:pPr/>
              <a:t>14</a:t>
            </a:fld>
            <a:endParaRPr lang="en-US" dirty="0">
              <a:solidFill>
                <a:srgbClr val="000000"/>
              </a:solidFill>
            </a:endParaRPr>
          </a:p>
        </p:txBody>
      </p:sp>
      <p:sp>
        <p:nvSpPr>
          <p:cNvPr id="8" name="Footer Placeholder 7"/>
          <p:cNvSpPr>
            <a:spLocks noGrp="1"/>
          </p:cNvSpPr>
          <p:nvPr>
            <p:ph type="ftr" sz="quarter" idx="11"/>
          </p:nvPr>
        </p:nvSpPr>
        <p:spPr>
          <a:xfrm>
            <a:off x="3124200" y="6619875"/>
            <a:ext cx="2895600" cy="476250"/>
          </a:xfrm>
        </p:spPr>
        <p:txBody>
          <a:bodyPr/>
          <a:lstStyle/>
          <a:p>
            <a:pPr>
              <a:defRPr/>
            </a:pPr>
            <a:r>
              <a:rPr lang="en-US" dirty="0" smtClean="0">
                <a:solidFill>
                  <a:srgbClr val="000000"/>
                </a:solidFill>
              </a:rPr>
              <a:t>CPSC 502, Lecture 15</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28600"/>
            <a:ext cx="8382000" cy="1143000"/>
          </a:xfrm>
        </p:spPr>
        <p:txBody>
          <a:bodyPr/>
          <a:lstStyle/>
          <a:p>
            <a:r>
              <a:rPr lang="en-US" smtClean="0"/>
              <a:t>Regression by Gradient Descent</a:t>
            </a:r>
          </a:p>
        </p:txBody>
      </p:sp>
      <p:pic>
        <p:nvPicPr>
          <p:cNvPr id="48131" name="Picture 4" descr="convex.eps"/>
          <p:cNvPicPr>
            <a:picLocks noChangeAspect="1"/>
          </p:cNvPicPr>
          <p:nvPr/>
        </p:nvPicPr>
        <p:blipFill>
          <a:blip r:embed="rId3" cstate="print"/>
          <a:srcRect/>
          <a:stretch>
            <a:fillRect/>
          </a:stretch>
        </p:blipFill>
        <p:spPr bwMode="auto">
          <a:xfrm>
            <a:off x="0" y="1828800"/>
            <a:ext cx="3962400" cy="2769177"/>
          </a:xfrm>
          <a:prstGeom prst="rect">
            <a:avLst/>
          </a:prstGeom>
          <a:noFill/>
          <a:ln w="9525">
            <a:noFill/>
            <a:miter lim="800000"/>
            <a:headEnd/>
            <a:tailEnd/>
          </a:ln>
        </p:spPr>
      </p:pic>
      <p:sp>
        <p:nvSpPr>
          <p:cNvPr id="48132" name="TextBox 5"/>
          <p:cNvSpPr txBox="1">
            <a:spLocks noChangeArrowheads="1"/>
          </p:cNvSpPr>
          <p:nvPr/>
        </p:nvSpPr>
        <p:spPr bwMode="auto">
          <a:xfrm>
            <a:off x="4419600" y="2667000"/>
            <a:ext cx="4953000" cy="1569660"/>
          </a:xfrm>
          <a:prstGeom prst="rect">
            <a:avLst/>
          </a:prstGeom>
          <a:noFill/>
          <a:ln w="9525">
            <a:noFill/>
            <a:miter lim="800000"/>
            <a:headEnd/>
            <a:tailEnd/>
          </a:ln>
        </p:spPr>
        <p:txBody>
          <a:bodyPr wrap="square">
            <a:spAutoFit/>
          </a:bodyPr>
          <a:lstStyle/>
          <a:p>
            <a:r>
              <a:rPr lang="en-US" sz="2400" b="1" dirty="0">
                <a:solidFill>
                  <a:srgbClr val="000000"/>
                </a:solidFill>
                <a:latin typeface="Times New Roman" charset="0"/>
                <a:ea typeface="ＭＳ Ｐゴシック" charset="-128"/>
                <a:cs typeface="Times New Roman" charset="0"/>
              </a:rPr>
              <a:t>w</a:t>
            </a:r>
            <a:r>
              <a:rPr lang="en-US" sz="2400" i="1" dirty="0">
                <a:solidFill>
                  <a:srgbClr val="000000"/>
                </a:solidFill>
                <a:latin typeface="Times New Roman" charset="0"/>
                <a:ea typeface="ＭＳ Ｐゴシック" charset="-128"/>
                <a:cs typeface="Times New Roman" charset="0"/>
              </a:rPr>
              <a:t> = </a:t>
            </a:r>
            <a:r>
              <a:rPr lang="en-US" sz="2400" dirty="0">
                <a:solidFill>
                  <a:srgbClr val="000000"/>
                </a:solidFill>
                <a:latin typeface="Times New Roman" charset="0"/>
                <a:ea typeface="ＭＳ Ｐゴシック" charset="-128"/>
                <a:cs typeface="Times New Roman" charset="0"/>
              </a:rPr>
              <a:t>any point</a:t>
            </a:r>
            <a:r>
              <a:rPr lang="en-US" sz="2400" i="1" dirty="0">
                <a:solidFill>
                  <a:srgbClr val="000000"/>
                </a:solidFill>
                <a:latin typeface="Times New Roman" charset="0"/>
                <a:ea typeface="ＭＳ Ｐゴシック" charset="-128"/>
                <a:cs typeface="Times New Roman" charset="0"/>
              </a:rPr>
              <a:t> </a:t>
            </a:r>
          </a:p>
          <a:p>
            <a:r>
              <a:rPr lang="en-US" sz="2400" dirty="0">
                <a:solidFill>
                  <a:srgbClr val="000000"/>
                </a:solidFill>
                <a:latin typeface="Times New Roman" charset="0"/>
                <a:ea typeface="ＭＳ Ｐゴシック" charset="-128"/>
                <a:cs typeface="Times New Roman" charset="0"/>
              </a:rPr>
              <a:t>loop until convergence do:</a:t>
            </a:r>
          </a:p>
          <a:p>
            <a:r>
              <a:rPr lang="en-US" sz="2400" dirty="0">
                <a:solidFill>
                  <a:srgbClr val="000000"/>
                </a:solidFill>
                <a:latin typeface="Times New Roman" charset="0"/>
                <a:ea typeface="ＭＳ Ｐゴシック" charset="-128"/>
                <a:cs typeface="Times New Roman" charset="0"/>
              </a:rPr>
              <a:t>    for each </a:t>
            </a:r>
            <a:r>
              <a:rPr lang="en-US" sz="2400" i="1" dirty="0" err="1">
                <a:solidFill>
                  <a:srgbClr val="000000"/>
                </a:solidFill>
                <a:latin typeface="Times New Roman" charset="0"/>
                <a:ea typeface="ＭＳ Ｐゴシック" charset="-128"/>
                <a:cs typeface="Times New Roman" charset="0"/>
              </a:rPr>
              <a:t>w</a:t>
            </a:r>
            <a:r>
              <a:rPr lang="en-US" sz="2400" i="1" baseline="-25000" dirty="0" err="1">
                <a:solidFill>
                  <a:srgbClr val="000000"/>
                </a:solidFill>
                <a:latin typeface="Times New Roman" charset="0"/>
                <a:ea typeface="ＭＳ Ｐゴシック" charset="-128"/>
                <a:cs typeface="Times New Roman" charset="0"/>
              </a:rPr>
              <a:t>i</a:t>
            </a:r>
            <a:r>
              <a:rPr lang="en-US" sz="2400" dirty="0">
                <a:solidFill>
                  <a:srgbClr val="000000"/>
                </a:solidFill>
                <a:latin typeface="Times New Roman" charset="0"/>
                <a:ea typeface="ＭＳ Ｐゴシック" charset="-128"/>
                <a:cs typeface="Times New Roman" charset="0"/>
              </a:rPr>
              <a:t> in </a:t>
            </a:r>
            <a:r>
              <a:rPr lang="en-US" sz="2400" b="1" dirty="0">
                <a:solidFill>
                  <a:srgbClr val="000000"/>
                </a:solidFill>
                <a:latin typeface="Times New Roman" charset="0"/>
                <a:ea typeface="ＭＳ Ｐゴシック" charset="-128"/>
                <a:cs typeface="Times New Roman" charset="0"/>
              </a:rPr>
              <a:t>w </a:t>
            </a:r>
            <a:r>
              <a:rPr lang="en-US" sz="2400" dirty="0">
                <a:solidFill>
                  <a:srgbClr val="000000"/>
                </a:solidFill>
                <a:latin typeface="Times New Roman" charset="0"/>
                <a:ea typeface="ＭＳ Ｐゴシック" charset="-128"/>
                <a:cs typeface="Times New Roman" charset="0"/>
              </a:rPr>
              <a:t>do:</a:t>
            </a:r>
          </a:p>
          <a:p>
            <a:r>
              <a:rPr lang="en-US" sz="2400" i="1" dirty="0">
                <a:solidFill>
                  <a:srgbClr val="000000"/>
                </a:solidFill>
                <a:latin typeface="Times New Roman" charset="0"/>
                <a:ea typeface="ＭＳ Ｐゴシック" charset="-128"/>
                <a:cs typeface="Times New Roman" charset="0"/>
              </a:rPr>
              <a:t>        </a:t>
            </a:r>
            <a:r>
              <a:rPr lang="en-US" sz="2400" i="1" dirty="0" err="1" smtClean="0">
                <a:solidFill>
                  <a:srgbClr val="000000"/>
                </a:solidFill>
                <a:latin typeface="Times New Roman" charset="0"/>
                <a:ea typeface="ＭＳ Ｐゴシック" charset="-128"/>
                <a:cs typeface="Times New Roman" charset="0"/>
              </a:rPr>
              <a:t>w</a:t>
            </a:r>
            <a:r>
              <a:rPr lang="en-US" sz="2400" i="1" baseline="-25000" dirty="0" err="1" smtClean="0">
                <a:solidFill>
                  <a:srgbClr val="000000"/>
                </a:solidFill>
                <a:latin typeface="Times New Roman" charset="0"/>
                <a:ea typeface="ＭＳ Ｐゴシック" charset="-128"/>
                <a:cs typeface="Times New Roman" charset="0"/>
              </a:rPr>
              <a:t>i</a:t>
            </a:r>
            <a:r>
              <a:rPr lang="en-US" sz="2400" i="1" baseline="30000" dirty="0" err="1" smtClean="0">
                <a:solidFill>
                  <a:srgbClr val="000000"/>
                </a:solidFill>
                <a:latin typeface="Times New Roman" charset="0"/>
                <a:ea typeface="ＭＳ Ｐゴシック" charset="-128"/>
                <a:cs typeface="Times New Roman" charset="0"/>
              </a:rPr>
              <a:t>m</a:t>
            </a:r>
            <a:r>
              <a:rPr lang="en-US" sz="2400" i="1" dirty="0" smtClean="0">
                <a:solidFill>
                  <a:srgbClr val="000000"/>
                </a:solidFill>
                <a:latin typeface="Times New Roman" charset="0"/>
                <a:ea typeface="ＭＳ Ｐゴシック" charset="-128"/>
                <a:cs typeface="Times New Roman" charset="0"/>
              </a:rPr>
              <a:t>= w</a:t>
            </a:r>
            <a:r>
              <a:rPr lang="en-US" sz="2400" i="1" baseline="-25000" dirty="0" smtClean="0">
                <a:solidFill>
                  <a:srgbClr val="000000"/>
                </a:solidFill>
                <a:latin typeface="Times New Roman" charset="0"/>
                <a:ea typeface="ＭＳ Ｐゴシック" charset="-128"/>
                <a:cs typeface="Times New Roman" charset="0"/>
              </a:rPr>
              <a:t>i</a:t>
            </a:r>
            <a:r>
              <a:rPr lang="en-US" sz="2400" i="1" baseline="30000" dirty="0" smtClean="0">
                <a:solidFill>
                  <a:srgbClr val="000000"/>
                </a:solidFill>
                <a:latin typeface="Times New Roman" charset="0"/>
                <a:ea typeface="ＭＳ Ｐゴシック" charset="-128"/>
                <a:cs typeface="Times New Roman" charset="0"/>
              </a:rPr>
              <a:t>m-1</a:t>
            </a:r>
            <a:r>
              <a:rPr lang="en-US" sz="2400" i="1" dirty="0" smtClean="0">
                <a:solidFill>
                  <a:srgbClr val="000000"/>
                </a:solidFill>
                <a:latin typeface="Times New Roman" charset="0"/>
                <a:ea typeface="ＭＳ Ｐゴシック" charset="-128"/>
                <a:cs typeface="Times New Roman" charset="0"/>
              </a:rPr>
              <a:t> </a:t>
            </a:r>
            <a:r>
              <a:rPr lang="en-US" sz="2400" i="1" dirty="0">
                <a:solidFill>
                  <a:srgbClr val="000000"/>
                </a:solidFill>
                <a:latin typeface="Times New Roman" charset="0"/>
                <a:ea typeface="ＭＳ Ｐゴシック" charset="-128"/>
                <a:cs typeface="Times New Roman" charset="0"/>
              </a:rPr>
              <a:t>– α    ∂    </a:t>
            </a:r>
            <a:r>
              <a:rPr lang="en-US" sz="2400" i="1" dirty="0" smtClean="0">
                <a:solidFill>
                  <a:srgbClr val="000000"/>
                </a:solidFill>
                <a:latin typeface="Times New Roman" charset="0"/>
                <a:ea typeface="ＭＳ Ｐゴシック" charset="-128"/>
                <a:cs typeface="Times New Roman" charset="0"/>
              </a:rPr>
              <a:t>Loss</a:t>
            </a:r>
            <a:r>
              <a:rPr lang="en-US" sz="2400" dirty="0" smtClean="0">
                <a:solidFill>
                  <a:srgbClr val="000000"/>
                </a:solidFill>
                <a:latin typeface="Times New Roman" charset="0"/>
                <a:ea typeface="ＭＳ Ｐゴシック" charset="-128"/>
                <a:cs typeface="Times New Roman" charset="0"/>
              </a:rPr>
              <a:t>(</a:t>
            </a:r>
            <a:r>
              <a:rPr lang="en-US" sz="2400" i="1" dirty="0" smtClean="0">
                <a:solidFill>
                  <a:srgbClr val="000000"/>
                </a:solidFill>
                <a:latin typeface="Times New Roman" charset="0"/>
                <a:ea typeface="ＭＳ Ｐゴシック" charset="-128"/>
                <a:cs typeface="Times New Roman" charset="0"/>
              </a:rPr>
              <a:t>w</a:t>
            </a:r>
            <a:r>
              <a:rPr lang="en-US" sz="2400" i="1" baseline="-25000" dirty="0" smtClean="0">
                <a:solidFill>
                  <a:srgbClr val="000000"/>
                </a:solidFill>
                <a:latin typeface="Times New Roman" charset="0"/>
                <a:ea typeface="ＭＳ Ｐゴシック" charset="-128"/>
                <a:cs typeface="Times New Roman" charset="0"/>
              </a:rPr>
              <a:t>i</a:t>
            </a:r>
            <a:r>
              <a:rPr lang="en-US" sz="2400" i="1" baseline="30000" dirty="0" smtClean="0">
                <a:solidFill>
                  <a:srgbClr val="000000"/>
                </a:solidFill>
                <a:latin typeface="Times New Roman" charset="0"/>
                <a:ea typeface="ＭＳ Ｐゴシック" charset="-128"/>
                <a:cs typeface="Times New Roman" charset="0"/>
              </a:rPr>
              <a:t>m-1</a:t>
            </a:r>
            <a:r>
              <a:rPr lang="en-US" sz="2400" dirty="0" smtClean="0">
                <a:solidFill>
                  <a:srgbClr val="000000"/>
                </a:solidFill>
                <a:latin typeface="Times New Roman" charset="0"/>
                <a:ea typeface="ＭＳ Ｐゴシック" charset="-128"/>
                <a:cs typeface="Times New Roman" charset="0"/>
              </a:rPr>
              <a:t>)</a:t>
            </a:r>
            <a:endParaRPr lang="en-US" sz="2400" baseline="-25000" dirty="0">
              <a:solidFill>
                <a:srgbClr val="000000"/>
              </a:solidFill>
              <a:ea typeface="ＭＳ Ｐゴシック" charset="-128"/>
              <a:cs typeface="Times New Roman" charset="0"/>
            </a:endParaRPr>
          </a:p>
        </p:txBody>
      </p:sp>
      <p:sp>
        <p:nvSpPr>
          <p:cNvPr id="48133" name="TextBox 8"/>
          <p:cNvSpPr txBox="1">
            <a:spLocks noChangeArrowheads="1"/>
          </p:cNvSpPr>
          <p:nvPr/>
        </p:nvSpPr>
        <p:spPr bwMode="auto">
          <a:xfrm>
            <a:off x="6781800" y="4114800"/>
            <a:ext cx="712787" cy="461962"/>
          </a:xfrm>
          <a:prstGeom prst="rect">
            <a:avLst/>
          </a:prstGeom>
          <a:noFill/>
          <a:ln w="9525">
            <a:noFill/>
            <a:miter lim="800000"/>
            <a:headEnd/>
            <a:tailEnd/>
          </a:ln>
        </p:spPr>
        <p:txBody>
          <a:bodyPr wrap="none">
            <a:spAutoFit/>
          </a:bodyPr>
          <a:lstStyle/>
          <a:p>
            <a:r>
              <a:rPr lang="en-US" sz="2400" i="1" dirty="0">
                <a:solidFill>
                  <a:srgbClr val="000000"/>
                </a:solidFill>
                <a:latin typeface="Times New Roman" charset="0"/>
                <a:ea typeface="ＭＳ Ｐゴシック" charset="-128"/>
                <a:cs typeface="Times New Roman" charset="0"/>
              </a:rPr>
              <a:t>∂ </a:t>
            </a:r>
            <a:r>
              <a:rPr lang="en-US" sz="2400" i="1" dirty="0" err="1">
                <a:solidFill>
                  <a:srgbClr val="000000"/>
                </a:solidFill>
                <a:latin typeface="Times New Roman" charset="0"/>
                <a:ea typeface="ＭＳ Ｐゴシック" charset="-128"/>
                <a:cs typeface="Times New Roman" charset="0"/>
              </a:rPr>
              <a:t>w</a:t>
            </a:r>
            <a:r>
              <a:rPr lang="en-US" sz="2400" i="1" baseline="-25000" dirty="0" err="1">
                <a:solidFill>
                  <a:srgbClr val="000000"/>
                </a:solidFill>
                <a:latin typeface="Times New Roman" charset="0"/>
                <a:ea typeface="ＭＳ Ｐゴシック" charset="-128"/>
                <a:cs typeface="Times New Roman" charset="0"/>
              </a:rPr>
              <a:t>i</a:t>
            </a:r>
            <a:endParaRPr lang="en-US" sz="2400" dirty="0">
              <a:solidFill>
                <a:srgbClr val="000000"/>
              </a:solidFill>
              <a:ea typeface="ＭＳ Ｐゴシック" charset="-128"/>
              <a:cs typeface="Times New Roman" charset="0"/>
            </a:endParaRPr>
          </a:p>
        </p:txBody>
      </p:sp>
      <p:cxnSp>
        <p:nvCxnSpPr>
          <p:cNvPr id="11" name="Straight Connector 10"/>
          <p:cNvCxnSpPr/>
          <p:nvPr/>
        </p:nvCxnSpPr>
        <p:spPr>
          <a:xfrm>
            <a:off x="6858000" y="4114800"/>
            <a:ext cx="609600" cy="158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Freeform 11"/>
          <p:cNvSpPr>
            <a:spLocks noChangeArrowheads="1"/>
          </p:cNvSpPr>
          <p:nvPr/>
        </p:nvSpPr>
        <p:spPr bwMode="auto">
          <a:xfrm>
            <a:off x="1219200" y="2209800"/>
            <a:ext cx="533400" cy="1447800"/>
          </a:xfrm>
          <a:custGeom>
            <a:avLst/>
            <a:gdLst>
              <a:gd name="T0" fmla="*/ 0 w 479555"/>
              <a:gd name="T1" fmla="*/ 0 h 1589128"/>
              <a:gd name="T2" fmla="*/ 13026 w 479555"/>
              <a:gd name="T3" fmla="*/ 97692 h 1589128"/>
              <a:gd name="T4" fmla="*/ 19538 w 479555"/>
              <a:gd name="T5" fmla="*/ 670820 h 1589128"/>
              <a:gd name="T6" fmla="*/ 32564 w 479555"/>
              <a:gd name="T7" fmla="*/ 794564 h 1589128"/>
              <a:gd name="T8" fmla="*/ 39077 w 479555"/>
              <a:gd name="T9" fmla="*/ 820615 h 1589128"/>
              <a:gd name="T10" fmla="*/ 52103 w 479555"/>
              <a:gd name="T11" fmla="*/ 859692 h 1589128"/>
              <a:gd name="T12" fmla="*/ 58615 w 479555"/>
              <a:gd name="T13" fmla="*/ 879230 h 1589128"/>
              <a:gd name="T14" fmla="*/ 71641 w 479555"/>
              <a:gd name="T15" fmla="*/ 931333 h 1589128"/>
              <a:gd name="T16" fmla="*/ 91179 w 479555"/>
              <a:gd name="T17" fmla="*/ 957384 h 1589128"/>
              <a:gd name="T18" fmla="*/ 104205 w 479555"/>
              <a:gd name="T19" fmla="*/ 976923 h 1589128"/>
              <a:gd name="T20" fmla="*/ 156308 w 479555"/>
              <a:gd name="T21" fmla="*/ 1022512 h 1589128"/>
              <a:gd name="T22" fmla="*/ 182359 w 479555"/>
              <a:gd name="T23" fmla="*/ 1048564 h 1589128"/>
              <a:gd name="T24" fmla="*/ 188872 w 479555"/>
              <a:gd name="T25" fmla="*/ 1068102 h 1589128"/>
              <a:gd name="T26" fmla="*/ 221436 w 479555"/>
              <a:gd name="T27" fmla="*/ 1107179 h 1589128"/>
              <a:gd name="T28" fmla="*/ 234462 w 479555"/>
              <a:gd name="T29" fmla="*/ 1126718 h 1589128"/>
              <a:gd name="T30" fmla="*/ 260513 w 479555"/>
              <a:gd name="T31" fmla="*/ 1172307 h 1589128"/>
              <a:gd name="T32" fmla="*/ 299590 w 479555"/>
              <a:gd name="T33" fmla="*/ 1224410 h 1589128"/>
              <a:gd name="T34" fmla="*/ 338667 w 479555"/>
              <a:gd name="T35" fmla="*/ 1315589 h 1589128"/>
              <a:gd name="T36" fmla="*/ 351692 w 479555"/>
              <a:gd name="T37" fmla="*/ 1335128 h 1589128"/>
              <a:gd name="T38" fmla="*/ 364718 w 479555"/>
              <a:gd name="T39" fmla="*/ 1374205 h 1589128"/>
              <a:gd name="T40" fmla="*/ 390769 w 479555"/>
              <a:gd name="T41" fmla="*/ 1413282 h 1589128"/>
              <a:gd name="T42" fmla="*/ 403795 w 479555"/>
              <a:gd name="T43" fmla="*/ 1452359 h 1589128"/>
              <a:gd name="T44" fmla="*/ 410308 w 479555"/>
              <a:gd name="T45" fmla="*/ 1471897 h 1589128"/>
              <a:gd name="T46" fmla="*/ 436359 w 479555"/>
              <a:gd name="T47" fmla="*/ 1497948 h 1589128"/>
              <a:gd name="T48" fmla="*/ 455897 w 479555"/>
              <a:gd name="T49" fmla="*/ 1510974 h 1589128"/>
              <a:gd name="T50" fmla="*/ 468923 w 479555"/>
              <a:gd name="T51" fmla="*/ 1530512 h 1589128"/>
              <a:gd name="T52" fmla="*/ 475436 w 479555"/>
              <a:gd name="T53" fmla="*/ 1589128 h 1589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9555"/>
              <a:gd name="T82" fmla="*/ 0 h 1589128"/>
              <a:gd name="T83" fmla="*/ 479555 w 479555"/>
              <a:gd name="T84" fmla="*/ 1589128 h 1589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9555" h="1589128">
                <a:moveTo>
                  <a:pt x="0" y="0"/>
                </a:moveTo>
                <a:cubicBezTo>
                  <a:pt x="1786" y="12504"/>
                  <a:pt x="12821" y="87837"/>
                  <a:pt x="13026" y="97692"/>
                </a:cubicBezTo>
                <a:cubicBezTo>
                  <a:pt x="17005" y="288706"/>
                  <a:pt x="15793" y="479802"/>
                  <a:pt x="19538" y="670820"/>
                </a:cubicBezTo>
                <a:cubicBezTo>
                  <a:pt x="20660" y="728045"/>
                  <a:pt x="22320" y="748468"/>
                  <a:pt x="32564" y="794564"/>
                </a:cubicBezTo>
                <a:cubicBezTo>
                  <a:pt x="34506" y="803302"/>
                  <a:pt x="36505" y="812042"/>
                  <a:pt x="39077" y="820615"/>
                </a:cubicBezTo>
                <a:cubicBezTo>
                  <a:pt x="43022" y="833766"/>
                  <a:pt x="47761" y="846666"/>
                  <a:pt x="52103" y="859692"/>
                </a:cubicBezTo>
                <a:cubicBezTo>
                  <a:pt x="54274" y="866205"/>
                  <a:pt x="56950" y="872570"/>
                  <a:pt x="58615" y="879230"/>
                </a:cubicBezTo>
                <a:cubicBezTo>
                  <a:pt x="62957" y="896598"/>
                  <a:pt x="60900" y="917011"/>
                  <a:pt x="71641" y="931333"/>
                </a:cubicBezTo>
                <a:cubicBezTo>
                  <a:pt x="78154" y="940017"/>
                  <a:pt x="84870" y="948551"/>
                  <a:pt x="91179" y="957384"/>
                </a:cubicBezTo>
                <a:cubicBezTo>
                  <a:pt x="95729" y="963754"/>
                  <a:pt x="99111" y="970980"/>
                  <a:pt x="104205" y="976923"/>
                </a:cubicBezTo>
                <a:cubicBezTo>
                  <a:pt x="136059" y="1014086"/>
                  <a:pt x="122086" y="992568"/>
                  <a:pt x="156308" y="1022512"/>
                </a:cubicBezTo>
                <a:cubicBezTo>
                  <a:pt x="165550" y="1030599"/>
                  <a:pt x="173675" y="1039880"/>
                  <a:pt x="182359" y="1048564"/>
                </a:cubicBezTo>
                <a:cubicBezTo>
                  <a:pt x="184530" y="1055077"/>
                  <a:pt x="185802" y="1061962"/>
                  <a:pt x="188872" y="1068102"/>
                </a:cubicBezTo>
                <a:cubicBezTo>
                  <a:pt x="201002" y="1092363"/>
                  <a:pt x="203427" y="1085568"/>
                  <a:pt x="221436" y="1107179"/>
                </a:cubicBezTo>
                <a:cubicBezTo>
                  <a:pt x="226447" y="1113192"/>
                  <a:pt x="230120" y="1120205"/>
                  <a:pt x="234462" y="1126718"/>
                </a:cubicBezTo>
                <a:cubicBezTo>
                  <a:pt x="245030" y="1158426"/>
                  <a:pt x="235868" y="1137804"/>
                  <a:pt x="260513" y="1172307"/>
                </a:cubicBezTo>
                <a:cubicBezTo>
                  <a:pt x="295082" y="1220703"/>
                  <a:pt x="244082" y="1155027"/>
                  <a:pt x="299590" y="1224410"/>
                </a:cubicBezTo>
                <a:cubicBezTo>
                  <a:pt x="312545" y="1263274"/>
                  <a:pt x="310343" y="1258940"/>
                  <a:pt x="338667" y="1315589"/>
                </a:cubicBezTo>
                <a:cubicBezTo>
                  <a:pt x="342167" y="1322590"/>
                  <a:pt x="348513" y="1327975"/>
                  <a:pt x="351692" y="1335128"/>
                </a:cubicBezTo>
                <a:cubicBezTo>
                  <a:pt x="357268" y="1347675"/>
                  <a:pt x="357102" y="1362781"/>
                  <a:pt x="364718" y="1374205"/>
                </a:cubicBezTo>
                <a:cubicBezTo>
                  <a:pt x="373402" y="1387231"/>
                  <a:pt x="385818" y="1398431"/>
                  <a:pt x="390769" y="1413282"/>
                </a:cubicBezTo>
                <a:lnTo>
                  <a:pt x="403795" y="1452359"/>
                </a:lnTo>
                <a:cubicBezTo>
                  <a:pt x="405966" y="1458872"/>
                  <a:pt x="405454" y="1467043"/>
                  <a:pt x="410308" y="1471897"/>
                </a:cubicBezTo>
                <a:cubicBezTo>
                  <a:pt x="418992" y="1480581"/>
                  <a:pt x="427035" y="1489956"/>
                  <a:pt x="436359" y="1497948"/>
                </a:cubicBezTo>
                <a:cubicBezTo>
                  <a:pt x="442302" y="1503042"/>
                  <a:pt x="449384" y="1506632"/>
                  <a:pt x="455897" y="1510974"/>
                </a:cubicBezTo>
                <a:cubicBezTo>
                  <a:pt x="460239" y="1517487"/>
                  <a:pt x="465422" y="1523511"/>
                  <a:pt x="468923" y="1530512"/>
                </a:cubicBezTo>
                <a:cubicBezTo>
                  <a:pt x="479555" y="1551776"/>
                  <a:pt x="475436" y="1563359"/>
                  <a:pt x="475436" y="1589128"/>
                </a:cubicBezTo>
              </a:path>
            </a:pathLst>
          </a:custGeom>
          <a:noFill/>
          <a:ln w="25400">
            <a:solidFill>
              <a:srgbClr val="FF0000"/>
            </a:solidFill>
            <a:miter lim="800000"/>
            <a:headEnd/>
            <a:tailEnd/>
          </a:ln>
          <a:effectLst>
            <a:outerShdw dist="20000" dir="5400000" rotWithShape="0">
              <a:srgbClr val="808080">
                <a:alpha val="37999"/>
              </a:srgbClr>
            </a:outerShdw>
          </a:effectLst>
        </p:spPr>
        <p:txBody>
          <a:bodyPr anchor="ctr"/>
          <a:lstStyle/>
          <a:p>
            <a:pPr algn="ctr">
              <a:defRPr/>
            </a:pPr>
            <a:endParaRPr lang="en-US">
              <a:solidFill>
                <a:srgbClr val="000000"/>
              </a:solidFill>
              <a:latin typeface="Arial"/>
              <a:ea typeface="ＭＳ Ｐゴシック" charset="-128"/>
            </a:endParaRPr>
          </a:p>
        </p:txBody>
      </p:sp>
      <p:sp>
        <p:nvSpPr>
          <p:cNvPr id="9" name="Content Placeholder 2"/>
          <p:cNvSpPr>
            <a:spLocks noGrp="1"/>
          </p:cNvSpPr>
          <p:nvPr>
            <p:ph idx="1"/>
          </p:nvPr>
        </p:nvSpPr>
        <p:spPr>
          <a:xfrm>
            <a:off x="304800" y="1600200"/>
            <a:ext cx="8534400" cy="762000"/>
          </a:xfrm>
        </p:spPr>
        <p:txBody>
          <a:bodyPr/>
          <a:lstStyle/>
          <a:p>
            <a:pPr marL="342900" lvl="1" indent="-342900">
              <a:buClr>
                <a:schemeClr val="accent2"/>
              </a:buClr>
            </a:pPr>
            <a:r>
              <a:rPr lang="en-US" dirty="0" smtClean="0"/>
              <a:t>No closed-form solution for complex loss functions</a:t>
            </a:r>
          </a:p>
        </p:txBody>
      </p:sp>
      <p:sp>
        <p:nvSpPr>
          <p:cNvPr id="10" name="Slide Number Placeholder 9"/>
          <p:cNvSpPr>
            <a:spLocks noGrp="1"/>
          </p:cNvSpPr>
          <p:nvPr>
            <p:ph type="sldNum" sz="quarter" idx="12"/>
          </p:nvPr>
        </p:nvSpPr>
        <p:spPr/>
        <p:txBody>
          <a:bodyPr/>
          <a:lstStyle/>
          <a:p>
            <a:fld id="{DBA4B70D-FC9C-4B91-9DF0-F04747609319}" type="slidenum">
              <a:rPr lang="en-US" smtClean="0">
                <a:solidFill>
                  <a:srgbClr val="000000"/>
                </a:solidFill>
              </a:rPr>
              <a:pPr/>
              <a:t>15</a:t>
            </a:fld>
            <a:endParaRPr lang="en-US">
              <a:solidFill>
                <a:srgbClr val="000000"/>
              </a:solidFill>
            </a:endParaRPr>
          </a:p>
        </p:txBody>
      </p:sp>
      <p:sp>
        <p:nvSpPr>
          <p:cNvPr id="13" name="Footer Placeholder 12"/>
          <p:cNvSpPr>
            <a:spLocks noGrp="1"/>
          </p:cNvSpPr>
          <p:nvPr>
            <p:ph type="ftr" sz="quarter" idx="11"/>
          </p:nvPr>
        </p:nvSpPr>
        <p:spPr/>
        <p:txBody>
          <a:bodyPr/>
          <a:lstStyle/>
          <a:p>
            <a:pPr>
              <a:defRPr/>
            </a:pPr>
            <a:r>
              <a:rPr lang="en-US" smtClean="0">
                <a:solidFill>
                  <a:srgbClr val="000000"/>
                </a:solidFill>
              </a:rPr>
              <a:t>CPSC 502, Lecture 15</a:t>
            </a:r>
            <a:endParaRPr lang="en-US">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685800"/>
          </a:xfrm>
        </p:spPr>
        <p:txBody>
          <a:bodyPr/>
          <a:lstStyle/>
          <a:p>
            <a:r>
              <a:rPr lang="en-CA" dirty="0" smtClean="0"/>
              <a:t>Logistic Regression </a:t>
            </a:r>
            <a:endParaRPr lang="en-CA" dirty="0"/>
          </a:p>
        </p:txBody>
      </p:sp>
      <p:sp>
        <p:nvSpPr>
          <p:cNvPr id="4" name="Footer Placeholder 3"/>
          <p:cNvSpPr>
            <a:spLocks noGrp="1"/>
          </p:cNvSpPr>
          <p:nvPr>
            <p:ph type="ftr" sz="quarter" idx="11"/>
          </p:nvPr>
        </p:nvSpPr>
        <p:spPr/>
        <p:txBody>
          <a:bodyPr/>
          <a:lstStyle/>
          <a:p>
            <a:pPr>
              <a:defRPr/>
            </a:pPr>
            <a:r>
              <a:rPr lang="en-US" smtClean="0"/>
              <a:t>CPSC 502, Lecture 15</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6A20219D-DC70-4611-97D6-B1ADE214351E}" type="slidenum">
              <a:rPr lang="en-US" smtClean="0"/>
              <a:pPr>
                <a:defRPr/>
              </a:pPr>
              <a:t>16</a:t>
            </a:fld>
            <a:endParaRPr lang="en-US"/>
          </a:p>
        </p:txBody>
      </p:sp>
      <p:pic>
        <p:nvPicPr>
          <p:cNvPr id="456708" name="Picture 4"/>
          <p:cNvPicPr>
            <a:picLocks noChangeAspect="1" noChangeArrowheads="1"/>
          </p:cNvPicPr>
          <p:nvPr/>
        </p:nvPicPr>
        <p:blipFill>
          <a:blip r:embed="rId4" cstate="print"/>
          <a:srcRect/>
          <a:stretch>
            <a:fillRect/>
          </a:stretch>
        </p:blipFill>
        <p:spPr bwMode="auto">
          <a:xfrm>
            <a:off x="4495800" y="0"/>
            <a:ext cx="4953000" cy="3714750"/>
          </a:xfrm>
          <a:prstGeom prst="rect">
            <a:avLst/>
          </a:prstGeom>
          <a:noFill/>
          <a:ln w="9525">
            <a:noFill/>
            <a:miter lim="800000"/>
            <a:headEnd/>
            <a:tailEnd/>
          </a:ln>
        </p:spPr>
      </p:pic>
      <p:sp>
        <p:nvSpPr>
          <p:cNvPr id="10" name="Rectangle 2"/>
          <p:cNvSpPr txBox="1">
            <a:spLocks noChangeArrowheads="1"/>
          </p:cNvSpPr>
          <p:nvPr/>
        </p:nvSpPr>
        <p:spPr bwMode="auto">
          <a:xfrm>
            <a:off x="381000" y="4953000"/>
            <a:ext cx="8153400" cy="1371600"/>
          </a:xfrm>
          <a:prstGeom prst="rect">
            <a:avLst/>
          </a:prstGeom>
          <a:noFill/>
          <a:ln w="9525">
            <a:noFill/>
            <a:miter lim="800000"/>
            <a:headEnd/>
            <a:tailEnd/>
          </a:ln>
          <a:effectLst/>
        </p:spPr>
        <p:txBody>
          <a:bodyPr anchor="ctr"/>
          <a:lstStyle/>
          <a:p>
            <a:pPr>
              <a:buFont typeface="Arial" pitchFamily="34" charset="0"/>
              <a:buChar char="•"/>
              <a:defRPr/>
            </a:pPr>
            <a:r>
              <a:rPr lang="en-CA" sz="2800" dirty="0" smtClean="0"/>
              <a:t> Learning</a:t>
            </a:r>
            <a:r>
              <a:rPr lang="en-CA" sz="2800" dirty="0" smtClean="0"/>
              <a:t>: iterative optimization (gradient</a:t>
            </a:r>
            <a:r>
              <a:rPr lang="en-CA" sz="2800" dirty="0" smtClean="0"/>
              <a:t>)</a:t>
            </a:r>
            <a:endParaRPr lang="en-CA" sz="2800" dirty="0" smtClean="0"/>
          </a:p>
          <a:p>
            <a:pPr>
              <a:buFont typeface="Arial" pitchFamily="34" charset="0"/>
              <a:buChar char="•"/>
              <a:defRPr/>
            </a:pPr>
            <a:r>
              <a:rPr lang="en-CA" sz="2800" dirty="0" smtClean="0">
                <a:solidFill>
                  <a:schemeClr val="accent6"/>
                </a:solidFill>
              </a:rPr>
              <a:t> </a:t>
            </a:r>
            <a:r>
              <a:rPr lang="en-CA" sz="2800" i="1" dirty="0" smtClean="0"/>
              <a:t>Used in one of the NLP papers we will read</a:t>
            </a:r>
            <a:r>
              <a:rPr lang="en-US" sz="3200" dirty="0" smtClean="0">
                <a:solidFill>
                  <a:schemeClr val="accent6"/>
                </a:solidFill>
              </a:rPr>
              <a:t/>
            </a:r>
            <a:br>
              <a:rPr lang="en-US" sz="3200" dirty="0" smtClean="0">
                <a:solidFill>
                  <a:schemeClr val="accent6"/>
                </a:solidFill>
              </a:rPr>
            </a:br>
            <a:endParaRPr lang="en-US" sz="2800" b="1" kern="0" dirty="0">
              <a:solidFill>
                <a:schemeClr val="accent6"/>
              </a:solidFill>
              <a:latin typeface="+mj-lt"/>
              <a:ea typeface="+mj-ea"/>
              <a:cs typeface="+mj-cs"/>
            </a:endParaRPr>
          </a:p>
        </p:txBody>
      </p:sp>
      <p:sp>
        <p:nvSpPr>
          <p:cNvPr id="6" name="Rectangle 2"/>
          <p:cNvSpPr txBox="1">
            <a:spLocks noChangeArrowheads="1"/>
          </p:cNvSpPr>
          <p:nvPr/>
        </p:nvSpPr>
        <p:spPr bwMode="auto">
          <a:xfrm>
            <a:off x="0" y="914400"/>
            <a:ext cx="4876800" cy="2971800"/>
          </a:xfrm>
          <a:prstGeom prst="rect">
            <a:avLst/>
          </a:prstGeom>
          <a:noFill/>
          <a:ln w="9525">
            <a:noFill/>
            <a:miter lim="800000"/>
            <a:headEnd/>
            <a:tailEnd/>
          </a:ln>
          <a:effectLst/>
        </p:spPr>
        <p:txBody>
          <a:bodyPr anchor="ctr"/>
          <a:lstStyle/>
          <a:p>
            <a:pPr>
              <a:buFont typeface="Arial" pitchFamily="34" charset="0"/>
              <a:buChar char="•"/>
              <a:defRPr/>
            </a:pPr>
            <a:r>
              <a:rPr lang="en-CA" sz="3200" kern="0" dirty="0" smtClean="0">
                <a:solidFill>
                  <a:srgbClr val="000000"/>
                </a:solidFill>
                <a:latin typeface="Arial Unicode MS"/>
              </a:rPr>
              <a:t> </a:t>
            </a:r>
            <a:r>
              <a:rPr lang="en-CA" sz="2800" kern="0" dirty="0" smtClean="0">
                <a:solidFill>
                  <a:srgbClr val="000000"/>
                </a:solidFill>
                <a:latin typeface="Arial Unicode MS"/>
              </a:rPr>
              <a:t>Predicts </a:t>
            </a:r>
            <a:r>
              <a:rPr lang="en-CA" sz="2800" kern="0" dirty="0" smtClean="0">
                <a:solidFill>
                  <a:srgbClr val="000000"/>
                </a:solidFill>
                <a:latin typeface="Arial Unicode MS"/>
              </a:rPr>
              <a:t>prob</a:t>
            </a:r>
            <a:r>
              <a:rPr lang="en-CA" sz="2800" kern="0" dirty="0" smtClean="0">
                <a:solidFill>
                  <a:srgbClr val="000000"/>
                </a:solidFill>
                <a:latin typeface="Arial Unicode MS"/>
              </a:rPr>
              <a:t>. </a:t>
            </a:r>
            <a:r>
              <a:rPr lang="en-CA" sz="2800" kern="0" dirty="0" smtClean="0">
                <a:solidFill>
                  <a:srgbClr val="000000"/>
                </a:solidFill>
                <a:latin typeface="Arial Unicode MS"/>
              </a:rPr>
              <a:t>o</a:t>
            </a:r>
            <a:r>
              <a:rPr lang="en-CA" sz="2800" kern="0" dirty="0" smtClean="0">
                <a:solidFill>
                  <a:srgbClr val="000000"/>
                </a:solidFill>
                <a:latin typeface="Arial Unicode MS"/>
              </a:rPr>
              <a:t>f </a:t>
            </a:r>
            <a:r>
              <a:rPr lang="en-CA" sz="2800" kern="0" dirty="0" smtClean="0">
                <a:solidFill>
                  <a:schemeClr val="accent2"/>
                </a:solidFill>
                <a:latin typeface="Arial Unicode MS"/>
              </a:rPr>
              <a:t>y</a:t>
            </a:r>
            <a:r>
              <a:rPr lang="en-CA" sz="2800" kern="0" dirty="0" smtClean="0">
                <a:solidFill>
                  <a:srgbClr val="000000"/>
                </a:solidFill>
                <a:latin typeface="Arial Unicode MS"/>
              </a:rPr>
              <a:t> given </a:t>
            </a:r>
            <a:r>
              <a:rPr lang="en-CA" sz="2800" kern="0" dirty="0" smtClean="0">
                <a:solidFill>
                  <a:schemeClr val="accent2"/>
                </a:solidFill>
                <a:latin typeface="Arial Unicode MS"/>
              </a:rPr>
              <a:t>z</a:t>
            </a:r>
            <a:endParaRPr lang="en-CA" sz="3200" kern="0" dirty="0" smtClean="0">
              <a:solidFill>
                <a:schemeClr val="accent2"/>
              </a:solidFill>
              <a:latin typeface="Arial Unicode MS"/>
            </a:endParaRPr>
          </a:p>
          <a:p>
            <a:pPr>
              <a:defRPr/>
            </a:pPr>
            <a:r>
              <a:rPr lang="en-CA" sz="3200" kern="0" dirty="0" smtClean="0">
                <a:solidFill>
                  <a:srgbClr val="000000"/>
                </a:solidFill>
                <a:latin typeface="Arial Unicode MS"/>
              </a:rPr>
              <a:t> </a:t>
            </a:r>
            <a:endParaRPr lang="en-CA" sz="3200" kern="0" dirty="0" smtClean="0">
              <a:solidFill>
                <a:srgbClr val="000000"/>
              </a:solidFill>
              <a:latin typeface="Arial Unicode MS"/>
            </a:endParaRPr>
          </a:p>
          <a:p>
            <a:pPr>
              <a:buFont typeface="Arial" pitchFamily="34" charset="0"/>
              <a:buChar char="•"/>
              <a:defRPr/>
            </a:pPr>
            <a:r>
              <a:rPr lang="en-CA" sz="3200" kern="0" dirty="0" smtClean="0">
                <a:solidFill>
                  <a:srgbClr val="000000"/>
                </a:solidFill>
                <a:latin typeface="Arial Unicode MS"/>
              </a:rPr>
              <a:t> </a:t>
            </a:r>
            <a:r>
              <a:rPr lang="en-CA" sz="2800" kern="0" dirty="0" smtClean="0">
                <a:solidFill>
                  <a:srgbClr val="000000"/>
                </a:solidFill>
                <a:latin typeface="Arial Unicode MS"/>
              </a:rPr>
              <a:t>Fitting data to a logistic function </a:t>
            </a:r>
            <a:endParaRPr lang="en-CA" sz="3200" kern="0" dirty="0" smtClean="0">
              <a:solidFill>
                <a:srgbClr val="000000"/>
              </a:solidFill>
              <a:latin typeface="Arial Unicode MS"/>
            </a:endParaRPr>
          </a:p>
          <a:p>
            <a:pPr>
              <a:buFont typeface="Arial" pitchFamily="34" charset="0"/>
              <a:buChar char="•"/>
              <a:defRPr/>
            </a:pPr>
            <a:endParaRPr lang="en-CA" sz="3200" b="1" kern="0" dirty="0" smtClean="0">
              <a:solidFill>
                <a:srgbClr val="000000"/>
              </a:solidFill>
              <a:latin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4567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15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17</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Today Nov </a:t>
            </a:r>
            <a:r>
              <a:rPr lang="en-US" dirty="0" smtClean="0"/>
              <a:t>3</a:t>
            </a:r>
            <a:endParaRPr lang="en-US" dirty="0" smtClean="0"/>
          </a:p>
        </p:txBody>
      </p:sp>
      <p:sp>
        <p:nvSpPr>
          <p:cNvPr id="6" name="Rectangle 3"/>
          <p:cNvSpPr txBox="1">
            <a:spLocks noChangeArrowheads="1"/>
          </p:cNvSpPr>
          <p:nvPr/>
        </p:nvSpPr>
        <p:spPr bwMode="auto">
          <a:xfrm>
            <a:off x="533400" y="914400"/>
            <a:ext cx="8153400" cy="3200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b="1" kern="0" dirty="0" smtClean="0">
                <a:latin typeface="+mn-lt"/>
              </a:rPr>
              <a:t>Supervised Machine Learning</a:t>
            </a:r>
          </a:p>
          <a:p>
            <a:pPr marL="800100" lvl="1" indent="-342900">
              <a:spcBef>
                <a:spcPct val="20000"/>
              </a:spcBef>
              <a:buFont typeface="Arial" pitchFamily="34" charset="0"/>
              <a:buChar char="•"/>
              <a:defRPr/>
            </a:pPr>
            <a:r>
              <a:rPr kumimoji="0" lang="en-US" sz="2800" i="0" u="none" strike="noStrike" kern="0" cap="none" spc="0" normalizeH="0" baseline="0" noProof="0" dirty="0" smtClean="0">
                <a:ln>
                  <a:noFill/>
                </a:ln>
                <a:solidFill>
                  <a:schemeClr val="accent3">
                    <a:lumMod val="65000"/>
                  </a:schemeClr>
                </a:solidFill>
                <a:effectLst/>
                <a:uLnTx/>
                <a:uFillTx/>
                <a:latin typeface="+mn-lt"/>
                <a:ea typeface="+mn-ea"/>
                <a:cs typeface="+mn-cs"/>
              </a:rPr>
              <a:t>Naïve </a:t>
            </a:r>
            <a:r>
              <a:rPr kumimoji="0" lang="en-US" sz="2800" i="0" u="none" strike="noStrike" kern="0" cap="none" spc="0" normalizeH="0" baseline="0" noProof="0" dirty="0" err="1" smtClean="0">
                <a:ln>
                  <a:noFill/>
                </a:ln>
                <a:solidFill>
                  <a:schemeClr val="accent3">
                    <a:lumMod val="65000"/>
                  </a:schemeClr>
                </a:solidFill>
                <a:effectLst/>
                <a:uLnTx/>
                <a:uFillTx/>
                <a:latin typeface="+mn-lt"/>
                <a:ea typeface="+mn-ea"/>
                <a:cs typeface="+mn-cs"/>
              </a:rPr>
              <a:t>Bayes</a:t>
            </a:r>
            <a:endParaRPr kumimoji="0" lang="en-US" sz="2800" i="0" u="none" strike="noStrike" kern="0" cap="none" spc="0" normalizeH="0" baseline="0" noProof="0" dirty="0" smtClean="0">
              <a:ln>
                <a:noFill/>
              </a:ln>
              <a:solidFill>
                <a:schemeClr val="accent3">
                  <a:lumMod val="6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2800" kern="0" dirty="0" smtClean="0">
                <a:solidFill>
                  <a:schemeClr val="accent3">
                    <a:lumMod val="65000"/>
                  </a:schemeClr>
                </a:solidFill>
                <a:latin typeface="+mn-lt"/>
              </a:rPr>
              <a:t>Markov-Chains</a:t>
            </a:r>
            <a:endParaRPr kumimoji="0" lang="en-US" sz="2800" i="0" u="none" strike="noStrike" kern="0" cap="none" spc="0" normalizeH="0" baseline="0" noProof="0" dirty="0" smtClean="0">
              <a:ln>
                <a:noFill/>
              </a:ln>
              <a:solidFill>
                <a:schemeClr val="accent3">
                  <a:lumMod val="6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3200" kern="0" dirty="0" smtClean="0">
                <a:solidFill>
                  <a:schemeClr val="accent3">
                    <a:lumMod val="65000"/>
                  </a:schemeClr>
                </a:solidFill>
                <a:latin typeface="+mn-lt"/>
              </a:rPr>
              <a:t>Decision Trees</a:t>
            </a: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Regression</a:t>
            </a:r>
          </a:p>
          <a:p>
            <a:pPr marL="800100" lvl="1" indent="-342900">
              <a:spcBef>
                <a:spcPct val="20000"/>
              </a:spcBef>
              <a:buFont typeface="Arial" pitchFamily="34" charset="0"/>
              <a:buChar char="•"/>
              <a:defRPr/>
            </a:pPr>
            <a:r>
              <a:rPr lang="en-US" sz="3200" kern="0" dirty="0" smtClean="0">
                <a:latin typeface="+mn-lt"/>
              </a:rPr>
              <a:t>Logistic Regression</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
        <p:nvSpPr>
          <p:cNvPr id="7" name="Rectangle 3"/>
          <p:cNvSpPr txBox="1">
            <a:spLocks noChangeArrowheads="1"/>
          </p:cNvSpPr>
          <p:nvPr/>
        </p:nvSpPr>
        <p:spPr bwMode="auto">
          <a:xfrm>
            <a:off x="609600" y="4267200"/>
            <a:ext cx="8077200" cy="1905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b="1" kern="0" dirty="0" smtClean="0">
                <a:latin typeface="+mn-lt"/>
              </a:rPr>
              <a:t>Unsupervised Machine Learning</a:t>
            </a: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solidFill>
                  <a:schemeClr val="accent2"/>
                </a:solidFill>
                <a:effectLst/>
                <a:uLnTx/>
                <a:uFillTx/>
                <a:latin typeface="+mn-lt"/>
                <a:ea typeface="+mn-ea"/>
                <a:cs typeface="+mn-cs"/>
              </a:rPr>
              <a:t>K-means</a:t>
            </a:r>
          </a:p>
          <a:p>
            <a:pPr marL="800100" lvl="1" indent="-342900">
              <a:spcBef>
                <a:spcPct val="20000"/>
              </a:spcBef>
              <a:buFont typeface="Arial" pitchFamily="34" charset="0"/>
              <a:buChar char="•"/>
              <a:defRPr/>
            </a:pPr>
            <a:r>
              <a:rPr lang="en-US" sz="3200" kern="0" dirty="0" smtClean="0">
                <a:latin typeface="+mn-lt"/>
              </a:rPr>
              <a:t>Intro to EM </a:t>
            </a:r>
            <a:r>
              <a:rPr lang="en-US" sz="2800" kern="0" dirty="0" smtClean="0">
                <a:latin typeface="+mn-lt"/>
              </a:rPr>
              <a:t>(very general technique!)</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4000" smtClean="0">
                <a:ea typeface="ＭＳ Ｐゴシック" pitchFamily="34" charset="-128"/>
              </a:rPr>
              <a:t>The unsupervised learning problem</a:t>
            </a:r>
          </a:p>
        </p:txBody>
      </p:sp>
      <p:sp>
        <p:nvSpPr>
          <p:cNvPr id="17410" name="Slide Number Placeholder 3"/>
          <p:cNvSpPr>
            <a:spLocks noGrp="1"/>
          </p:cNvSpPr>
          <p:nvPr>
            <p:ph type="sldNum" sz="quarter" idx="12"/>
          </p:nvPr>
        </p:nvSpPr>
        <p:spPr>
          <a:noFill/>
        </p:spPr>
        <p:txBody>
          <a:bodyPr/>
          <a:lstStyle/>
          <a:p>
            <a:fld id="{74818E03-C827-488D-906A-717A72C24B02}" type="slidenum">
              <a:rPr lang="en-US"/>
              <a:pPr/>
              <a:t>18</a:t>
            </a:fld>
            <a:endParaRPr lang="en-US"/>
          </a:p>
        </p:txBody>
      </p:sp>
      <p:sp>
        <p:nvSpPr>
          <p:cNvPr id="17411" name="TextBox 5"/>
          <p:cNvSpPr txBox="1">
            <a:spLocks noChangeArrowheads="1"/>
          </p:cNvSpPr>
          <p:nvPr/>
        </p:nvSpPr>
        <p:spPr bwMode="auto">
          <a:xfrm>
            <a:off x="914400" y="5867400"/>
            <a:ext cx="3304110" cy="400110"/>
          </a:xfrm>
          <a:prstGeom prst="rect">
            <a:avLst/>
          </a:prstGeom>
          <a:noFill/>
          <a:ln w="9525">
            <a:noFill/>
            <a:miter lim="800000"/>
            <a:headEnd/>
            <a:tailEnd/>
          </a:ln>
        </p:spPr>
        <p:txBody>
          <a:bodyPr wrap="none">
            <a:spAutoFit/>
          </a:bodyPr>
          <a:lstStyle/>
          <a:p>
            <a:r>
              <a:rPr lang="en-US" sz="2000" dirty="0"/>
              <a:t>Many data points, no labels</a:t>
            </a:r>
          </a:p>
        </p:txBody>
      </p:sp>
      <p:pic>
        <p:nvPicPr>
          <p:cNvPr id="17412" name="Picture 7"/>
          <p:cNvPicPr>
            <a:picLocks noChangeAspect="1"/>
          </p:cNvPicPr>
          <p:nvPr/>
        </p:nvPicPr>
        <p:blipFill>
          <a:blip r:embed="rId3" cstate="print"/>
          <a:srcRect/>
          <a:stretch>
            <a:fillRect/>
          </a:stretch>
        </p:blipFill>
        <p:spPr bwMode="auto">
          <a:xfrm>
            <a:off x="2095500" y="1422400"/>
            <a:ext cx="4953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23850" y="0"/>
            <a:ext cx="7772400" cy="1143000"/>
          </a:xfrm>
        </p:spPr>
        <p:txBody>
          <a:bodyPr/>
          <a:lstStyle/>
          <a:p>
            <a:r>
              <a:rPr lang="en-US" smtClean="0">
                <a:ea typeface="ＭＳ Ｐゴシック" pitchFamily="34" charset="-128"/>
              </a:rPr>
              <a:t>K-Means</a:t>
            </a:r>
          </a:p>
        </p:txBody>
      </p:sp>
      <p:sp>
        <p:nvSpPr>
          <p:cNvPr id="19458" name="Rectangle 3"/>
          <p:cNvSpPr>
            <a:spLocks noGrp="1" noChangeArrowheads="1"/>
          </p:cNvSpPr>
          <p:nvPr>
            <p:ph type="body" sz="half" idx="1"/>
          </p:nvPr>
        </p:nvSpPr>
        <p:spPr>
          <a:xfrm>
            <a:off x="304800" y="1143000"/>
            <a:ext cx="3810000" cy="4114800"/>
          </a:xfrm>
        </p:spPr>
        <p:txBody>
          <a:bodyPr/>
          <a:lstStyle/>
          <a:p>
            <a:pPr marL="457200" indent="-457200">
              <a:lnSpc>
                <a:spcPct val="90000"/>
              </a:lnSpc>
            </a:pPr>
            <a:r>
              <a:rPr lang="en-US" sz="2000" b="1" dirty="0" smtClean="0">
                <a:ea typeface="ＭＳ Ｐゴシック" pitchFamily="34" charset="-128"/>
              </a:rPr>
              <a:t>Choose a fixed number of clusters</a:t>
            </a:r>
          </a:p>
          <a:p>
            <a:pPr marL="457200" indent="-457200">
              <a:lnSpc>
                <a:spcPct val="90000"/>
              </a:lnSpc>
            </a:pPr>
            <a:endParaRPr lang="en-US" sz="2000" dirty="0" smtClean="0">
              <a:ea typeface="ＭＳ Ｐゴシック" pitchFamily="34" charset="-128"/>
            </a:endParaRPr>
          </a:p>
          <a:p>
            <a:pPr marL="457200" indent="-457200">
              <a:lnSpc>
                <a:spcPct val="90000"/>
              </a:lnSpc>
            </a:pPr>
            <a:r>
              <a:rPr lang="en-US" sz="2000" b="1" dirty="0" smtClean="0">
                <a:ea typeface="ＭＳ Ｐゴシック" pitchFamily="34" charset="-128"/>
              </a:rPr>
              <a:t>Ideally…</a:t>
            </a:r>
          </a:p>
          <a:p>
            <a:pPr marL="457200" indent="-457200">
              <a:lnSpc>
                <a:spcPct val="90000"/>
              </a:lnSpc>
            </a:pPr>
            <a:r>
              <a:rPr lang="en-US" sz="2000" dirty="0" smtClean="0">
                <a:ea typeface="ＭＳ Ｐゴシック" pitchFamily="34" charset="-128"/>
              </a:rPr>
              <a:t>Choose </a:t>
            </a:r>
            <a:r>
              <a:rPr lang="en-US" sz="2000" dirty="0" smtClean="0">
                <a:solidFill>
                  <a:schemeClr val="accent2"/>
                </a:solidFill>
                <a:ea typeface="ＭＳ Ｐゴシック" pitchFamily="34" charset="-128"/>
              </a:rPr>
              <a:t>cluster centers </a:t>
            </a:r>
            <a:r>
              <a:rPr lang="en-US" sz="2000" dirty="0" smtClean="0">
                <a:ea typeface="ＭＳ Ｐゴシック" pitchFamily="34" charset="-128"/>
              </a:rPr>
              <a:t>and </a:t>
            </a:r>
            <a:r>
              <a:rPr lang="en-US" sz="2000" dirty="0" smtClean="0">
                <a:solidFill>
                  <a:schemeClr val="accent2"/>
                </a:solidFill>
                <a:ea typeface="ＭＳ Ｐゴシック" pitchFamily="34" charset="-128"/>
              </a:rPr>
              <a:t>point-cluster allocations </a:t>
            </a:r>
            <a:r>
              <a:rPr lang="en-US" sz="2000" dirty="0" smtClean="0">
                <a:ea typeface="ＭＳ Ｐゴシック" pitchFamily="34" charset="-128"/>
              </a:rPr>
              <a:t>to minimize error </a:t>
            </a:r>
            <a:endParaRPr lang="en-US" sz="2000" dirty="0" smtClean="0">
              <a:ea typeface="ＭＳ Ｐゴシック" pitchFamily="34" charset="-128"/>
            </a:endParaRPr>
          </a:p>
          <a:p>
            <a:pPr marL="457200" indent="-457200">
              <a:lnSpc>
                <a:spcPct val="90000"/>
              </a:lnSpc>
            </a:pPr>
            <a:endParaRPr lang="en-US" sz="2000" dirty="0" smtClean="0">
              <a:ea typeface="ＭＳ Ｐゴシック" pitchFamily="34" charset="-128"/>
            </a:endParaRPr>
          </a:p>
          <a:p>
            <a:pPr marL="457200" indent="-457200">
              <a:lnSpc>
                <a:spcPct val="90000"/>
              </a:lnSpc>
            </a:pPr>
            <a:r>
              <a:rPr lang="en-US" sz="2000" b="1" dirty="0" smtClean="0">
                <a:ea typeface="ＭＳ Ｐゴシック" pitchFamily="34" charset="-128"/>
              </a:rPr>
              <a:t>can</a:t>
            </a:r>
            <a:r>
              <a:rPr lang="ja-JP" altLang="en-US" sz="2000" b="1" smtClean="0">
                <a:ea typeface="ＭＳ Ｐゴシック" pitchFamily="34" charset="-128"/>
              </a:rPr>
              <a:t>’</a:t>
            </a:r>
            <a:r>
              <a:rPr lang="en-US" altLang="ja-JP" sz="2000" b="1" dirty="0" smtClean="0">
                <a:ea typeface="ＭＳ Ｐゴシック" pitchFamily="34" charset="-128"/>
              </a:rPr>
              <a:t>t do this by exhaustive search</a:t>
            </a:r>
            <a:r>
              <a:rPr lang="en-US" altLang="ja-JP" sz="2000" dirty="0" smtClean="0">
                <a:ea typeface="ＭＳ Ｐゴシック" pitchFamily="34" charset="-128"/>
              </a:rPr>
              <a:t>, because there are too many possible allocations.</a:t>
            </a:r>
            <a:endParaRPr lang="en-US" sz="2000" dirty="0" smtClean="0">
              <a:ea typeface="ＭＳ Ｐゴシック" pitchFamily="34" charset="-128"/>
            </a:endParaRPr>
          </a:p>
        </p:txBody>
      </p:sp>
      <p:sp>
        <p:nvSpPr>
          <p:cNvPr id="19459" name="Rectangle 4"/>
          <p:cNvSpPr>
            <a:spLocks noGrp="1" noChangeArrowheads="1"/>
          </p:cNvSpPr>
          <p:nvPr>
            <p:ph type="body" sz="half" idx="2"/>
          </p:nvPr>
        </p:nvSpPr>
        <p:spPr>
          <a:xfrm>
            <a:off x="4343400" y="1143000"/>
            <a:ext cx="4419600" cy="4191000"/>
          </a:xfrm>
        </p:spPr>
        <p:txBody>
          <a:bodyPr/>
          <a:lstStyle/>
          <a:p>
            <a:pPr marL="457200" indent="-457200"/>
            <a:r>
              <a:rPr lang="en-US" sz="2000" b="1" dirty="0" smtClean="0">
                <a:ea typeface="ＭＳ Ｐゴシック" pitchFamily="34" charset="-128"/>
              </a:rPr>
              <a:t>Algorithm</a:t>
            </a:r>
          </a:p>
          <a:p>
            <a:pPr marL="1027113" lvl="1" indent="-455613"/>
            <a:r>
              <a:rPr lang="en-US" dirty="0" smtClean="0">
                <a:ea typeface="ＭＳ Ｐゴシック" pitchFamily="34" charset="-128"/>
              </a:rPr>
              <a:t>F</a:t>
            </a:r>
            <a:r>
              <a:rPr lang="en-US" dirty="0" smtClean="0">
                <a:ea typeface="ＭＳ Ｐゴシック" pitchFamily="34" charset="-128"/>
              </a:rPr>
              <a:t>ix </a:t>
            </a:r>
            <a:r>
              <a:rPr lang="en-US" dirty="0" smtClean="0">
                <a:ea typeface="ＭＳ Ｐゴシック" pitchFamily="34" charset="-128"/>
              </a:rPr>
              <a:t>cluster centers; </a:t>
            </a:r>
            <a:endParaRPr lang="en-US" dirty="0" smtClean="0">
              <a:ea typeface="ＭＳ Ｐゴシック" pitchFamily="34" charset="-128"/>
            </a:endParaRPr>
          </a:p>
          <a:p>
            <a:pPr marL="1027113" lvl="1" indent="-455613"/>
            <a:r>
              <a:rPr lang="en-US" dirty="0" smtClean="0">
                <a:ea typeface="ＭＳ Ｐゴシック" pitchFamily="34" charset="-128"/>
              </a:rPr>
              <a:t>A</a:t>
            </a:r>
            <a:r>
              <a:rPr lang="en-US" dirty="0" smtClean="0">
                <a:ea typeface="ＭＳ Ｐゴシック" pitchFamily="34" charset="-128"/>
              </a:rPr>
              <a:t>llocate </a:t>
            </a:r>
            <a:r>
              <a:rPr lang="en-US" dirty="0" smtClean="0">
                <a:ea typeface="ＭＳ Ｐゴシック" pitchFamily="34" charset="-128"/>
              </a:rPr>
              <a:t>points to closest cluster</a:t>
            </a:r>
          </a:p>
          <a:p>
            <a:pPr marL="1027113" lvl="1" indent="-455613"/>
            <a:r>
              <a:rPr lang="en-US" dirty="0" smtClean="0">
                <a:ea typeface="ＭＳ Ｐゴシック" pitchFamily="34" charset="-128"/>
              </a:rPr>
              <a:t>With fixed </a:t>
            </a:r>
            <a:r>
              <a:rPr lang="en-US" dirty="0" smtClean="0">
                <a:ea typeface="ＭＳ Ｐゴシック" pitchFamily="34" charset="-128"/>
              </a:rPr>
              <a:t>allocation; compute best cluster </a:t>
            </a:r>
            <a:r>
              <a:rPr lang="en-US" dirty="0" smtClean="0">
                <a:ea typeface="ＭＳ Ｐゴシック" pitchFamily="34" charset="-128"/>
              </a:rPr>
              <a:t>centers</a:t>
            </a:r>
          </a:p>
          <a:p>
            <a:pPr marL="1027113" lvl="1" indent="-455613"/>
            <a:r>
              <a:rPr lang="en-US" dirty="0" smtClean="0">
                <a:ea typeface="ＭＳ Ｐゴシック" pitchFamily="34" charset="-128"/>
              </a:rPr>
              <a:t>Until nothing changes</a:t>
            </a:r>
            <a:endParaRPr lang="en-US" dirty="0" smtClean="0">
              <a:ea typeface="ＭＳ Ｐゴシック" pitchFamily="34" charset="-128"/>
            </a:endParaRPr>
          </a:p>
        </p:txBody>
      </p:sp>
      <p:pic>
        <p:nvPicPr>
          <p:cNvPr id="19460" name="Picture 5"/>
          <p:cNvPicPr>
            <a:picLocks noChangeAspect="1" noChangeArrowheads="1"/>
          </p:cNvPicPr>
          <p:nvPr/>
        </p:nvPicPr>
        <p:blipFill>
          <a:blip r:embed="rId4" cstate="print"/>
          <a:srcRect/>
          <a:stretch>
            <a:fillRect/>
          </a:stretch>
        </p:blipFill>
        <p:spPr bwMode="auto">
          <a:xfrm>
            <a:off x="381000" y="5029200"/>
            <a:ext cx="4000500" cy="901700"/>
          </a:xfrm>
          <a:prstGeom prst="rect">
            <a:avLst/>
          </a:prstGeom>
          <a:noFill/>
          <a:ln w="9525">
            <a:noFill/>
            <a:miter lim="800000"/>
            <a:headEnd/>
            <a:tailEnd/>
          </a:ln>
        </p:spPr>
      </p:pic>
      <p:sp>
        <p:nvSpPr>
          <p:cNvPr id="19461" name="Rectangle 6"/>
          <p:cNvSpPr>
            <a:spLocks noChangeArrowheads="1"/>
          </p:cNvSpPr>
          <p:nvPr/>
        </p:nvSpPr>
        <p:spPr bwMode="auto">
          <a:xfrm>
            <a:off x="6738938" y="6411913"/>
            <a:ext cx="2405062" cy="244475"/>
          </a:xfrm>
          <a:prstGeom prst="rect">
            <a:avLst/>
          </a:prstGeom>
          <a:noFill/>
          <a:ln w="9525">
            <a:noFill/>
            <a:miter lim="800000"/>
            <a:headEnd/>
            <a:tailEnd/>
          </a:ln>
        </p:spPr>
        <p:txBody>
          <a:bodyPr wrap="none">
            <a:spAutoFit/>
          </a:bodyPr>
          <a:lstStyle/>
          <a:p>
            <a:r>
              <a:rPr lang="en-US" sz="1000"/>
              <a:t>* From Marc Pollefeys COMP 256</a:t>
            </a:r>
            <a:r>
              <a:rPr lang="en-US" sz="1000">
                <a:solidFill>
                  <a:schemeClr val="tx2"/>
                </a:solidFill>
              </a:rPr>
              <a:t>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Supervised ML: Formal Specification</a:t>
            </a:r>
          </a:p>
        </p:txBody>
      </p:sp>
      <p:sp>
        <p:nvSpPr>
          <p:cNvPr id="6" name="Slide Number Placeholder 5"/>
          <p:cNvSpPr>
            <a:spLocks noGrp="1"/>
          </p:cNvSpPr>
          <p:nvPr>
            <p:ph type="sldNum" sz="quarter" idx="12"/>
          </p:nvPr>
        </p:nvSpPr>
        <p:spPr/>
        <p:txBody>
          <a:bodyPr/>
          <a:lstStyle/>
          <a:p>
            <a:pPr>
              <a:defRPr/>
            </a:pPr>
            <a:r>
              <a:rPr lang="en-US" smtClean="0"/>
              <a:t>Slide </a:t>
            </a:r>
            <a:fld id="{38B5A9E0-7EB5-4FF0-AEB5-1FBEA79D2A5B}" type="slidenum">
              <a:rPr lang="en-US" smtClean="0"/>
              <a:pPr>
                <a:defRPr/>
              </a:pPr>
              <a:t>2</a:t>
            </a:fld>
            <a:endParaRPr lang="en-US"/>
          </a:p>
        </p:txBody>
      </p:sp>
      <p:sp>
        <p:nvSpPr>
          <p:cNvPr id="7" name="Footer Placeholder 6"/>
          <p:cNvSpPr>
            <a:spLocks noGrp="1"/>
          </p:cNvSpPr>
          <p:nvPr>
            <p:ph type="ftr" sz="quarter" idx="11"/>
          </p:nvPr>
        </p:nvSpPr>
        <p:spPr/>
        <p:txBody>
          <a:bodyPr/>
          <a:lstStyle/>
          <a:p>
            <a:pPr>
              <a:defRPr/>
            </a:pPr>
            <a:r>
              <a:rPr lang="en-US" smtClean="0"/>
              <a:t>CPSC 502, Lecture 15</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0" y="2057400"/>
            <a:ext cx="4953000" cy="3211513"/>
            <a:chOff x="1248" y="1104"/>
            <a:chExt cx="3120" cy="2023"/>
          </a:xfrm>
        </p:grpSpPr>
        <p:sp>
          <p:nvSpPr>
            <p:cNvPr id="20597" name="Freeform 3"/>
            <p:cNvSpPr>
              <a:spLocks/>
            </p:cNvSpPr>
            <p:nvPr/>
          </p:nvSpPr>
          <p:spPr bwMode="auto">
            <a:xfrm>
              <a:off x="1248" y="1104"/>
              <a:ext cx="2642" cy="2016"/>
            </a:xfrm>
            <a:custGeom>
              <a:avLst/>
              <a:gdLst>
                <a:gd name="T0" fmla="*/ 2627 w 2642"/>
                <a:gd name="T1" fmla="*/ 2000 h 2016"/>
                <a:gd name="T2" fmla="*/ 1200 w 2642"/>
                <a:gd name="T3" fmla="*/ 0 h 2016"/>
                <a:gd name="T4" fmla="*/ 0 w 2642"/>
                <a:gd name="T5" fmla="*/ 0 h 2016"/>
                <a:gd name="T6" fmla="*/ 0 w 2642"/>
                <a:gd name="T7" fmla="*/ 2016 h 2016"/>
                <a:gd name="T8" fmla="*/ 2642 w 2642"/>
                <a:gd name="T9" fmla="*/ 2015 h 2016"/>
                <a:gd name="T10" fmla="*/ 0 60000 65536"/>
                <a:gd name="T11" fmla="*/ 0 60000 65536"/>
                <a:gd name="T12" fmla="*/ 0 60000 65536"/>
                <a:gd name="T13" fmla="*/ 0 60000 65536"/>
                <a:gd name="T14" fmla="*/ 0 60000 65536"/>
                <a:gd name="T15" fmla="*/ 0 w 2642"/>
                <a:gd name="T16" fmla="*/ 0 h 2016"/>
                <a:gd name="T17" fmla="*/ 2642 w 2642"/>
                <a:gd name="T18" fmla="*/ 2016 h 2016"/>
              </a:gdLst>
              <a:ahLst/>
              <a:cxnLst>
                <a:cxn ang="T10">
                  <a:pos x="T0" y="T1"/>
                </a:cxn>
                <a:cxn ang="T11">
                  <a:pos x="T2" y="T3"/>
                </a:cxn>
                <a:cxn ang="T12">
                  <a:pos x="T4" y="T5"/>
                </a:cxn>
                <a:cxn ang="T13">
                  <a:pos x="T6" y="T7"/>
                </a:cxn>
                <a:cxn ang="T14">
                  <a:pos x="T8" y="T9"/>
                </a:cxn>
              </a:cxnLst>
              <a:rect l="T15" t="T16" r="T17" b="T18"/>
              <a:pathLst>
                <a:path w="2642" h="2016">
                  <a:moveTo>
                    <a:pt x="2627" y="2000"/>
                  </a:moveTo>
                  <a:lnTo>
                    <a:pt x="1200" y="0"/>
                  </a:lnTo>
                  <a:lnTo>
                    <a:pt x="0" y="0"/>
                  </a:lnTo>
                  <a:lnTo>
                    <a:pt x="0" y="2016"/>
                  </a:lnTo>
                  <a:lnTo>
                    <a:pt x="2642" y="2015"/>
                  </a:lnTo>
                </a:path>
              </a:pathLst>
            </a:custGeom>
            <a:solidFill>
              <a:srgbClr val="FFB3B3"/>
            </a:solidFill>
            <a:ln w="9525">
              <a:noFill/>
              <a:round/>
              <a:headEnd/>
              <a:tailEnd/>
            </a:ln>
          </p:spPr>
          <p:txBody>
            <a:bodyPr wrap="none"/>
            <a:lstStyle/>
            <a:p>
              <a:endParaRPr lang="en-CA"/>
            </a:p>
          </p:txBody>
        </p:sp>
        <p:sp>
          <p:nvSpPr>
            <p:cNvPr id="20598" name="Freeform 4"/>
            <p:cNvSpPr>
              <a:spLocks/>
            </p:cNvSpPr>
            <p:nvPr/>
          </p:nvSpPr>
          <p:spPr bwMode="auto">
            <a:xfrm>
              <a:off x="2448" y="1104"/>
              <a:ext cx="1434" cy="2023"/>
            </a:xfrm>
            <a:custGeom>
              <a:avLst/>
              <a:gdLst>
                <a:gd name="T0" fmla="*/ 1434 w 1434"/>
                <a:gd name="T1" fmla="*/ 2023 h 2023"/>
                <a:gd name="T2" fmla="*/ 0 w 1434"/>
                <a:gd name="T3" fmla="*/ 0 h 2023"/>
                <a:gd name="T4" fmla="*/ 0 60000 65536"/>
                <a:gd name="T5" fmla="*/ 0 60000 65536"/>
                <a:gd name="T6" fmla="*/ 0 w 1434"/>
                <a:gd name="T7" fmla="*/ 0 h 2023"/>
                <a:gd name="T8" fmla="*/ 1434 w 1434"/>
                <a:gd name="T9" fmla="*/ 2023 h 2023"/>
              </a:gdLst>
              <a:ahLst/>
              <a:cxnLst>
                <a:cxn ang="T4">
                  <a:pos x="T0" y="T1"/>
                </a:cxn>
                <a:cxn ang="T5">
                  <a:pos x="T2" y="T3"/>
                </a:cxn>
              </a:cxnLst>
              <a:rect l="T6" t="T7" r="T8" b="T9"/>
              <a:pathLst>
                <a:path w="1434" h="2023">
                  <a:moveTo>
                    <a:pt x="1434" y="2023"/>
                  </a:moveTo>
                  <a:lnTo>
                    <a:pt x="0" y="0"/>
                  </a:lnTo>
                </a:path>
              </a:pathLst>
            </a:custGeom>
            <a:noFill/>
            <a:ln w="9525">
              <a:solidFill>
                <a:schemeClr val="tx1"/>
              </a:solidFill>
              <a:round/>
              <a:headEnd/>
              <a:tailEnd/>
            </a:ln>
          </p:spPr>
          <p:txBody>
            <a:bodyPr wrap="none"/>
            <a:lstStyle/>
            <a:p>
              <a:endParaRPr lang="en-CA"/>
            </a:p>
          </p:txBody>
        </p:sp>
        <p:sp>
          <p:nvSpPr>
            <p:cNvPr id="20599" name="Freeform 5"/>
            <p:cNvSpPr>
              <a:spLocks/>
            </p:cNvSpPr>
            <p:nvPr/>
          </p:nvSpPr>
          <p:spPr bwMode="auto">
            <a:xfrm>
              <a:off x="2448" y="1104"/>
              <a:ext cx="1920" cy="2016"/>
            </a:xfrm>
            <a:custGeom>
              <a:avLst/>
              <a:gdLst>
                <a:gd name="T0" fmla="*/ 1440 w 1920"/>
                <a:gd name="T1" fmla="*/ 2016 h 2016"/>
                <a:gd name="T2" fmla="*/ 0 w 1920"/>
                <a:gd name="T3" fmla="*/ 0 h 2016"/>
                <a:gd name="T4" fmla="*/ 1920 w 1920"/>
                <a:gd name="T5" fmla="*/ 0 h 2016"/>
                <a:gd name="T6" fmla="*/ 1920 w 1920"/>
                <a:gd name="T7" fmla="*/ 2016 h 2016"/>
                <a:gd name="T8" fmla="*/ 1440 w 1920"/>
                <a:gd name="T9" fmla="*/ 2016 h 2016"/>
                <a:gd name="T10" fmla="*/ 0 60000 65536"/>
                <a:gd name="T11" fmla="*/ 0 60000 65536"/>
                <a:gd name="T12" fmla="*/ 0 60000 65536"/>
                <a:gd name="T13" fmla="*/ 0 60000 65536"/>
                <a:gd name="T14" fmla="*/ 0 60000 65536"/>
                <a:gd name="T15" fmla="*/ 0 w 1920"/>
                <a:gd name="T16" fmla="*/ 0 h 2016"/>
                <a:gd name="T17" fmla="*/ 1920 w 1920"/>
                <a:gd name="T18" fmla="*/ 2016 h 2016"/>
              </a:gdLst>
              <a:ahLst/>
              <a:cxnLst>
                <a:cxn ang="T10">
                  <a:pos x="T0" y="T1"/>
                </a:cxn>
                <a:cxn ang="T11">
                  <a:pos x="T2" y="T3"/>
                </a:cxn>
                <a:cxn ang="T12">
                  <a:pos x="T4" y="T5"/>
                </a:cxn>
                <a:cxn ang="T13">
                  <a:pos x="T6" y="T7"/>
                </a:cxn>
                <a:cxn ang="T14">
                  <a:pos x="T8" y="T9"/>
                </a:cxn>
              </a:cxnLst>
              <a:rect l="T15" t="T16" r="T17" b="T18"/>
              <a:pathLst>
                <a:path w="1920" h="2016">
                  <a:moveTo>
                    <a:pt x="1440" y="2016"/>
                  </a:moveTo>
                  <a:lnTo>
                    <a:pt x="0" y="0"/>
                  </a:lnTo>
                  <a:lnTo>
                    <a:pt x="1920" y="0"/>
                  </a:lnTo>
                  <a:lnTo>
                    <a:pt x="1920" y="2016"/>
                  </a:lnTo>
                  <a:lnTo>
                    <a:pt x="1440" y="2016"/>
                  </a:lnTo>
                  <a:close/>
                </a:path>
              </a:pathLst>
            </a:custGeom>
            <a:solidFill>
              <a:srgbClr val="ABFFAB"/>
            </a:solidFill>
            <a:ln w="9525">
              <a:noFill/>
              <a:round/>
              <a:headEnd/>
              <a:tailEnd/>
            </a:ln>
          </p:spPr>
          <p:txBody>
            <a:bodyPr wrap="none"/>
            <a:lstStyle/>
            <a:p>
              <a:endParaRPr lang="en-CA"/>
            </a:p>
          </p:txBody>
        </p:sp>
      </p:grpSp>
      <p:grpSp>
        <p:nvGrpSpPr>
          <p:cNvPr id="3" name="Group 6"/>
          <p:cNvGrpSpPr>
            <a:grpSpLocks/>
          </p:cNvGrpSpPr>
          <p:nvPr/>
        </p:nvGrpSpPr>
        <p:grpSpPr bwMode="auto">
          <a:xfrm>
            <a:off x="3505200" y="2590800"/>
            <a:ext cx="3048000" cy="2133600"/>
            <a:chOff x="2016" y="1440"/>
            <a:chExt cx="1920" cy="1344"/>
          </a:xfrm>
        </p:grpSpPr>
        <p:sp>
          <p:nvSpPr>
            <p:cNvPr id="20589" name="Line 7"/>
            <p:cNvSpPr>
              <a:spLocks noChangeShapeType="1"/>
            </p:cNvSpPr>
            <p:nvPr/>
          </p:nvSpPr>
          <p:spPr bwMode="auto">
            <a:xfrm>
              <a:off x="2016" y="1632"/>
              <a:ext cx="1104" cy="576"/>
            </a:xfrm>
            <a:prstGeom prst="line">
              <a:avLst/>
            </a:prstGeom>
            <a:noFill/>
            <a:ln w="9525">
              <a:solidFill>
                <a:schemeClr val="tx1"/>
              </a:solidFill>
              <a:prstDash val="dash"/>
              <a:round/>
              <a:headEnd/>
              <a:tailEnd/>
            </a:ln>
          </p:spPr>
          <p:txBody>
            <a:bodyPr wrap="none"/>
            <a:lstStyle/>
            <a:p>
              <a:endParaRPr lang="en-CA"/>
            </a:p>
          </p:txBody>
        </p:sp>
        <p:sp>
          <p:nvSpPr>
            <p:cNvPr id="20590" name="Line 8"/>
            <p:cNvSpPr>
              <a:spLocks noChangeShapeType="1"/>
            </p:cNvSpPr>
            <p:nvPr/>
          </p:nvSpPr>
          <p:spPr bwMode="auto">
            <a:xfrm>
              <a:off x="2928" y="1680"/>
              <a:ext cx="336" cy="432"/>
            </a:xfrm>
            <a:prstGeom prst="line">
              <a:avLst/>
            </a:prstGeom>
            <a:noFill/>
            <a:ln w="9525">
              <a:solidFill>
                <a:schemeClr val="tx1"/>
              </a:solidFill>
              <a:prstDash val="dash"/>
              <a:round/>
              <a:headEnd/>
              <a:tailEnd/>
            </a:ln>
          </p:spPr>
          <p:txBody>
            <a:bodyPr wrap="none"/>
            <a:lstStyle/>
            <a:p>
              <a:endParaRPr lang="en-CA"/>
            </a:p>
          </p:txBody>
        </p:sp>
        <p:sp>
          <p:nvSpPr>
            <p:cNvPr id="20591" name="Line 9"/>
            <p:cNvSpPr>
              <a:spLocks noChangeShapeType="1"/>
            </p:cNvSpPr>
            <p:nvPr/>
          </p:nvSpPr>
          <p:spPr bwMode="auto">
            <a:xfrm>
              <a:off x="2784" y="1440"/>
              <a:ext cx="480" cy="672"/>
            </a:xfrm>
            <a:prstGeom prst="line">
              <a:avLst/>
            </a:prstGeom>
            <a:noFill/>
            <a:ln w="9525">
              <a:solidFill>
                <a:schemeClr val="tx1"/>
              </a:solidFill>
              <a:prstDash val="dash"/>
              <a:round/>
              <a:headEnd/>
              <a:tailEnd/>
            </a:ln>
          </p:spPr>
          <p:txBody>
            <a:bodyPr wrap="none"/>
            <a:lstStyle/>
            <a:p>
              <a:endParaRPr lang="en-CA"/>
            </a:p>
          </p:txBody>
        </p:sp>
        <p:sp>
          <p:nvSpPr>
            <p:cNvPr id="20592" name="Line 10"/>
            <p:cNvSpPr>
              <a:spLocks noChangeShapeType="1"/>
            </p:cNvSpPr>
            <p:nvPr/>
          </p:nvSpPr>
          <p:spPr bwMode="auto">
            <a:xfrm flipH="1">
              <a:off x="3264" y="1824"/>
              <a:ext cx="576" cy="288"/>
            </a:xfrm>
            <a:prstGeom prst="line">
              <a:avLst/>
            </a:prstGeom>
            <a:noFill/>
            <a:ln w="9525">
              <a:solidFill>
                <a:schemeClr val="tx1"/>
              </a:solidFill>
              <a:prstDash val="dash"/>
              <a:round/>
              <a:headEnd/>
              <a:tailEnd/>
            </a:ln>
          </p:spPr>
          <p:txBody>
            <a:bodyPr wrap="none"/>
            <a:lstStyle/>
            <a:p>
              <a:endParaRPr lang="en-CA"/>
            </a:p>
          </p:txBody>
        </p:sp>
        <p:sp>
          <p:nvSpPr>
            <p:cNvPr id="20593" name="Line 11"/>
            <p:cNvSpPr>
              <a:spLocks noChangeShapeType="1"/>
            </p:cNvSpPr>
            <p:nvPr/>
          </p:nvSpPr>
          <p:spPr bwMode="auto">
            <a:xfrm flipH="1" flipV="1">
              <a:off x="3264" y="2112"/>
              <a:ext cx="336" cy="384"/>
            </a:xfrm>
            <a:prstGeom prst="line">
              <a:avLst/>
            </a:prstGeom>
            <a:noFill/>
            <a:ln w="9525">
              <a:solidFill>
                <a:schemeClr val="tx1"/>
              </a:solidFill>
              <a:prstDash val="dash"/>
              <a:round/>
              <a:headEnd/>
              <a:tailEnd/>
            </a:ln>
          </p:spPr>
          <p:txBody>
            <a:bodyPr wrap="none"/>
            <a:lstStyle/>
            <a:p>
              <a:endParaRPr lang="en-CA"/>
            </a:p>
          </p:txBody>
        </p:sp>
        <p:sp>
          <p:nvSpPr>
            <p:cNvPr id="20594" name="Line 12"/>
            <p:cNvSpPr>
              <a:spLocks noChangeShapeType="1"/>
            </p:cNvSpPr>
            <p:nvPr/>
          </p:nvSpPr>
          <p:spPr bwMode="auto">
            <a:xfrm flipH="1" flipV="1">
              <a:off x="3264" y="2112"/>
              <a:ext cx="480" cy="672"/>
            </a:xfrm>
            <a:prstGeom prst="line">
              <a:avLst/>
            </a:prstGeom>
            <a:noFill/>
            <a:ln w="9525">
              <a:solidFill>
                <a:schemeClr val="tx1"/>
              </a:solidFill>
              <a:prstDash val="dash"/>
              <a:round/>
              <a:headEnd/>
              <a:tailEnd/>
            </a:ln>
          </p:spPr>
          <p:txBody>
            <a:bodyPr wrap="none"/>
            <a:lstStyle/>
            <a:p>
              <a:endParaRPr lang="en-CA"/>
            </a:p>
          </p:txBody>
        </p:sp>
        <p:sp>
          <p:nvSpPr>
            <p:cNvPr id="20595" name="Line 13"/>
            <p:cNvSpPr>
              <a:spLocks noChangeShapeType="1"/>
            </p:cNvSpPr>
            <p:nvPr/>
          </p:nvSpPr>
          <p:spPr bwMode="auto">
            <a:xfrm flipH="1" flipV="1">
              <a:off x="3264" y="2112"/>
              <a:ext cx="672" cy="432"/>
            </a:xfrm>
            <a:prstGeom prst="line">
              <a:avLst/>
            </a:prstGeom>
            <a:noFill/>
            <a:ln w="9525">
              <a:solidFill>
                <a:schemeClr val="tx1"/>
              </a:solidFill>
              <a:prstDash val="dash"/>
              <a:round/>
              <a:headEnd/>
              <a:tailEnd/>
            </a:ln>
          </p:spPr>
          <p:txBody>
            <a:bodyPr wrap="none"/>
            <a:lstStyle/>
            <a:p>
              <a:endParaRPr lang="en-CA"/>
            </a:p>
          </p:txBody>
        </p:sp>
        <p:sp>
          <p:nvSpPr>
            <p:cNvPr id="20596" name="Line 14"/>
            <p:cNvSpPr>
              <a:spLocks noChangeShapeType="1"/>
            </p:cNvSpPr>
            <p:nvPr/>
          </p:nvSpPr>
          <p:spPr bwMode="auto">
            <a:xfrm flipH="1" flipV="1">
              <a:off x="3120" y="2208"/>
              <a:ext cx="432" cy="576"/>
            </a:xfrm>
            <a:prstGeom prst="line">
              <a:avLst/>
            </a:prstGeom>
            <a:noFill/>
            <a:ln w="9525">
              <a:solidFill>
                <a:schemeClr val="tx1"/>
              </a:solidFill>
              <a:prstDash val="dash"/>
              <a:round/>
              <a:headEnd/>
              <a:tailEnd/>
            </a:ln>
          </p:spPr>
          <p:txBody>
            <a:bodyPr wrap="none"/>
            <a:lstStyle/>
            <a:p>
              <a:endParaRPr lang="en-CA"/>
            </a:p>
          </p:txBody>
        </p:sp>
      </p:grpSp>
      <p:sp>
        <p:nvSpPr>
          <p:cNvPr id="20483" name="Rectangle 15"/>
          <p:cNvSpPr>
            <a:spLocks noGrp="1" noChangeArrowheads="1"/>
          </p:cNvSpPr>
          <p:nvPr>
            <p:ph type="title"/>
          </p:nvPr>
        </p:nvSpPr>
        <p:spPr/>
        <p:txBody>
          <a:bodyPr/>
          <a:lstStyle/>
          <a:p>
            <a:r>
              <a:rPr lang="en-US" smtClean="0">
                <a:ea typeface="ＭＳ Ｐゴシック" pitchFamily="34" charset="-128"/>
              </a:rPr>
              <a:t>K-Means</a:t>
            </a:r>
          </a:p>
        </p:txBody>
      </p:sp>
      <p:grpSp>
        <p:nvGrpSpPr>
          <p:cNvPr id="4" name="Group 16"/>
          <p:cNvGrpSpPr>
            <a:grpSpLocks/>
          </p:cNvGrpSpPr>
          <p:nvPr/>
        </p:nvGrpSpPr>
        <p:grpSpPr bwMode="auto">
          <a:xfrm>
            <a:off x="3429000" y="2514600"/>
            <a:ext cx="3200400" cy="2286000"/>
            <a:chOff x="1968" y="1392"/>
            <a:chExt cx="2016" cy="1440"/>
          </a:xfrm>
        </p:grpSpPr>
        <p:sp>
          <p:nvSpPr>
            <p:cNvPr id="20581" name="Oval 17"/>
            <p:cNvSpPr>
              <a:spLocks noChangeArrowheads="1"/>
            </p:cNvSpPr>
            <p:nvPr/>
          </p:nvSpPr>
          <p:spPr bwMode="auto">
            <a:xfrm>
              <a:off x="3552"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82" name="Oval 18"/>
            <p:cNvSpPr>
              <a:spLocks noChangeArrowheads="1"/>
            </p:cNvSpPr>
            <p:nvPr/>
          </p:nvSpPr>
          <p:spPr bwMode="auto">
            <a:xfrm>
              <a:off x="3792" y="182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83" name="Oval 19"/>
            <p:cNvSpPr>
              <a:spLocks noChangeArrowheads="1"/>
            </p:cNvSpPr>
            <p:nvPr/>
          </p:nvSpPr>
          <p:spPr bwMode="auto">
            <a:xfrm>
              <a:off x="2880" y="1632"/>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84" name="Oval 20"/>
            <p:cNvSpPr>
              <a:spLocks noChangeArrowheads="1"/>
            </p:cNvSpPr>
            <p:nvPr/>
          </p:nvSpPr>
          <p:spPr bwMode="auto">
            <a:xfrm>
              <a:off x="3936" y="25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85" name="Oval 21"/>
            <p:cNvSpPr>
              <a:spLocks noChangeArrowheads="1"/>
            </p:cNvSpPr>
            <p:nvPr/>
          </p:nvSpPr>
          <p:spPr bwMode="auto">
            <a:xfrm>
              <a:off x="3696"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86" name="Oval 22"/>
            <p:cNvSpPr>
              <a:spLocks noChangeArrowheads="1"/>
            </p:cNvSpPr>
            <p:nvPr/>
          </p:nvSpPr>
          <p:spPr bwMode="auto">
            <a:xfrm rot="-5400000">
              <a:off x="3600"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87" name="Oval 23"/>
            <p:cNvSpPr>
              <a:spLocks noChangeArrowheads="1"/>
            </p:cNvSpPr>
            <p:nvPr/>
          </p:nvSpPr>
          <p:spPr bwMode="auto">
            <a:xfrm rot="-5400000">
              <a:off x="1968" y="15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88" name="Oval 24"/>
            <p:cNvSpPr>
              <a:spLocks noChangeArrowheads="1"/>
            </p:cNvSpPr>
            <p:nvPr/>
          </p:nvSpPr>
          <p:spPr bwMode="auto">
            <a:xfrm rot="-5400000">
              <a:off x="2736" y="1392"/>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5" name="Group 25"/>
          <p:cNvGrpSpPr>
            <a:grpSpLocks/>
          </p:cNvGrpSpPr>
          <p:nvPr/>
        </p:nvGrpSpPr>
        <p:grpSpPr bwMode="auto">
          <a:xfrm>
            <a:off x="5181600" y="3581400"/>
            <a:ext cx="381000" cy="304800"/>
            <a:chOff x="3072" y="2064"/>
            <a:chExt cx="240" cy="192"/>
          </a:xfrm>
        </p:grpSpPr>
        <p:sp>
          <p:nvSpPr>
            <p:cNvPr id="2525210" name="AutoShape 26"/>
            <p:cNvSpPr>
              <a:spLocks noChangeArrowheads="1"/>
            </p:cNvSpPr>
            <p:nvPr/>
          </p:nvSpPr>
          <p:spPr bwMode="auto">
            <a:xfrm>
              <a:off x="3072" y="2160"/>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5211" name="AutoShape 27"/>
            <p:cNvSpPr>
              <a:spLocks noChangeArrowheads="1"/>
            </p:cNvSpPr>
            <p:nvPr/>
          </p:nvSpPr>
          <p:spPr bwMode="auto">
            <a:xfrm>
              <a:off x="3216" y="2064"/>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grpSp>
      <p:grpSp>
        <p:nvGrpSpPr>
          <p:cNvPr id="6" name="Group 28"/>
          <p:cNvGrpSpPr>
            <a:grpSpLocks/>
          </p:cNvGrpSpPr>
          <p:nvPr/>
        </p:nvGrpSpPr>
        <p:grpSpPr bwMode="auto">
          <a:xfrm>
            <a:off x="2286000" y="2057400"/>
            <a:ext cx="4953000" cy="3211513"/>
            <a:chOff x="1440" y="816"/>
            <a:chExt cx="3120" cy="2023"/>
          </a:xfrm>
        </p:grpSpPr>
        <p:grpSp>
          <p:nvGrpSpPr>
            <p:cNvPr id="7" name="Group 29"/>
            <p:cNvGrpSpPr>
              <a:grpSpLocks/>
            </p:cNvGrpSpPr>
            <p:nvPr/>
          </p:nvGrpSpPr>
          <p:grpSpPr bwMode="auto">
            <a:xfrm>
              <a:off x="1440" y="816"/>
              <a:ext cx="3120" cy="2023"/>
              <a:chOff x="1248" y="1104"/>
              <a:chExt cx="3120" cy="2023"/>
            </a:xfrm>
          </p:grpSpPr>
          <p:sp>
            <p:nvSpPr>
              <p:cNvPr id="20576" name="Freeform 30"/>
              <p:cNvSpPr>
                <a:spLocks/>
              </p:cNvSpPr>
              <p:nvPr/>
            </p:nvSpPr>
            <p:spPr bwMode="auto">
              <a:xfrm>
                <a:off x="1248" y="1104"/>
                <a:ext cx="2642" cy="2016"/>
              </a:xfrm>
              <a:custGeom>
                <a:avLst/>
                <a:gdLst>
                  <a:gd name="T0" fmla="*/ 2627 w 2642"/>
                  <a:gd name="T1" fmla="*/ 2000 h 2016"/>
                  <a:gd name="T2" fmla="*/ 1200 w 2642"/>
                  <a:gd name="T3" fmla="*/ 0 h 2016"/>
                  <a:gd name="T4" fmla="*/ 0 w 2642"/>
                  <a:gd name="T5" fmla="*/ 0 h 2016"/>
                  <a:gd name="T6" fmla="*/ 0 w 2642"/>
                  <a:gd name="T7" fmla="*/ 2016 h 2016"/>
                  <a:gd name="T8" fmla="*/ 2642 w 2642"/>
                  <a:gd name="T9" fmla="*/ 2015 h 2016"/>
                  <a:gd name="T10" fmla="*/ 0 60000 65536"/>
                  <a:gd name="T11" fmla="*/ 0 60000 65536"/>
                  <a:gd name="T12" fmla="*/ 0 60000 65536"/>
                  <a:gd name="T13" fmla="*/ 0 60000 65536"/>
                  <a:gd name="T14" fmla="*/ 0 60000 65536"/>
                  <a:gd name="T15" fmla="*/ 0 w 2642"/>
                  <a:gd name="T16" fmla="*/ 0 h 2016"/>
                  <a:gd name="T17" fmla="*/ 2642 w 2642"/>
                  <a:gd name="T18" fmla="*/ 2016 h 2016"/>
                </a:gdLst>
                <a:ahLst/>
                <a:cxnLst>
                  <a:cxn ang="T10">
                    <a:pos x="T0" y="T1"/>
                  </a:cxn>
                  <a:cxn ang="T11">
                    <a:pos x="T2" y="T3"/>
                  </a:cxn>
                  <a:cxn ang="T12">
                    <a:pos x="T4" y="T5"/>
                  </a:cxn>
                  <a:cxn ang="T13">
                    <a:pos x="T6" y="T7"/>
                  </a:cxn>
                  <a:cxn ang="T14">
                    <a:pos x="T8" y="T9"/>
                  </a:cxn>
                </a:cxnLst>
                <a:rect l="T15" t="T16" r="T17" b="T18"/>
                <a:pathLst>
                  <a:path w="2642" h="2016">
                    <a:moveTo>
                      <a:pt x="2627" y="2000"/>
                    </a:moveTo>
                    <a:lnTo>
                      <a:pt x="1200" y="0"/>
                    </a:lnTo>
                    <a:lnTo>
                      <a:pt x="0" y="0"/>
                    </a:lnTo>
                    <a:lnTo>
                      <a:pt x="0" y="2016"/>
                    </a:lnTo>
                    <a:lnTo>
                      <a:pt x="2642" y="2015"/>
                    </a:lnTo>
                  </a:path>
                </a:pathLst>
              </a:custGeom>
              <a:solidFill>
                <a:srgbClr val="FFB3B3"/>
              </a:solidFill>
              <a:ln w="9525">
                <a:noFill/>
                <a:round/>
                <a:headEnd/>
                <a:tailEnd/>
              </a:ln>
            </p:spPr>
            <p:txBody>
              <a:bodyPr wrap="none"/>
              <a:lstStyle/>
              <a:p>
                <a:endParaRPr lang="en-CA"/>
              </a:p>
            </p:txBody>
          </p:sp>
          <p:sp>
            <p:nvSpPr>
              <p:cNvPr id="20577" name="Freeform 31"/>
              <p:cNvSpPr>
                <a:spLocks/>
              </p:cNvSpPr>
              <p:nvPr/>
            </p:nvSpPr>
            <p:spPr bwMode="auto">
              <a:xfrm>
                <a:off x="2448" y="1104"/>
                <a:ext cx="1434" cy="2023"/>
              </a:xfrm>
              <a:custGeom>
                <a:avLst/>
                <a:gdLst>
                  <a:gd name="T0" fmla="*/ 1434 w 1434"/>
                  <a:gd name="T1" fmla="*/ 2023 h 2023"/>
                  <a:gd name="T2" fmla="*/ 0 w 1434"/>
                  <a:gd name="T3" fmla="*/ 0 h 2023"/>
                  <a:gd name="T4" fmla="*/ 0 60000 65536"/>
                  <a:gd name="T5" fmla="*/ 0 60000 65536"/>
                  <a:gd name="T6" fmla="*/ 0 w 1434"/>
                  <a:gd name="T7" fmla="*/ 0 h 2023"/>
                  <a:gd name="T8" fmla="*/ 1434 w 1434"/>
                  <a:gd name="T9" fmla="*/ 2023 h 2023"/>
                </a:gdLst>
                <a:ahLst/>
                <a:cxnLst>
                  <a:cxn ang="T4">
                    <a:pos x="T0" y="T1"/>
                  </a:cxn>
                  <a:cxn ang="T5">
                    <a:pos x="T2" y="T3"/>
                  </a:cxn>
                </a:cxnLst>
                <a:rect l="T6" t="T7" r="T8" b="T9"/>
                <a:pathLst>
                  <a:path w="1434" h="2023">
                    <a:moveTo>
                      <a:pt x="1434" y="2023"/>
                    </a:moveTo>
                    <a:lnTo>
                      <a:pt x="0" y="0"/>
                    </a:lnTo>
                  </a:path>
                </a:pathLst>
              </a:custGeom>
              <a:noFill/>
              <a:ln w="9525">
                <a:solidFill>
                  <a:schemeClr val="tx1"/>
                </a:solidFill>
                <a:round/>
                <a:headEnd/>
                <a:tailEnd/>
              </a:ln>
            </p:spPr>
            <p:txBody>
              <a:bodyPr wrap="none"/>
              <a:lstStyle/>
              <a:p>
                <a:endParaRPr lang="en-CA"/>
              </a:p>
            </p:txBody>
          </p:sp>
          <p:sp>
            <p:nvSpPr>
              <p:cNvPr id="20578" name="Freeform 32"/>
              <p:cNvSpPr>
                <a:spLocks/>
              </p:cNvSpPr>
              <p:nvPr/>
            </p:nvSpPr>
            <p:spPr bwMode="auto">
              <a:xfrm>
                <a:off x="2448" y="1104"/>
                <a:ext cx="1920" cy="2016"/>
              </a:xfrm>
              <a:custGeom>
                <a:avLst/>
                <a:gdLst>
                  <a:gd name="T0" fmla="*/ 1440 w 1920"/>
                  <a:gd name="T1" fmla="*/ 2016 h 2016"/>
                  <a:gd name="T2" fmla="*/ 0 w 1920"/>
                  <a:gd name="T3" fmla="*/ 0 h 2016"/>
                  <a:gd name="T4" fmla="*/ 1920 w 1920"/>
                  <a:gd name="T5" fmla="*/ 0 h 2016"/>
                  <a:gd name="T6" fmla="*/ 1920 w 1920"/>
                  <a:gd name="T7" fmla="*/ 2016 h 2016"/>
                  <a:gd name="T8" fmla="*/ 1440 w 1920"/>
                  <a:gd name="T9" fmla="*/ 2016 h 2016"/>
                  <a:gd name="T10" fmla="*/ 0 60000 65536"/>
                  <a:gd name="T11" fmla="*/ 0 60000 65536"/>
                  <a:gd name="T12" fmla="*/ 0 60000 65536"/>
                  <a:gd name="T13" fmla="*/ 0 60000 65536"/>
                  <a:gd name="T14" fmla="*/ 0 60000 65536"/>
                  <a:gd name="T15" fmla="*/ 0 w 1920"/>
                  <a:gd name="T16" fmla="*/ 0 h 2016"/>
                  <a:gd name="T17" fmla="*/ 1920 w 1920"/>
                  <a:gd name="T18" fmla="*/ 2016 h 2016"/>
                </a:gdLst>
                <a:ahLst/>
                <a:cxnLst>
                  <a:cxn ang="T10">
                    <a:pos x="T0" y="T1"/>
                  </a:cxn>
                  <a:cxn ang="T11">
                    <a:pos x="T2" y="T3"/>
                  </a:cxn>
                  <a:cxn ang="T12">
                    <a:pos x="T4" y="T5"/>
                  </a:cxn>
                  <a:cxn ang="T13">
                    <a:pos x="T6" y="T7"/>
                  </a:cxn>
                  <a:cxn ang="T14">
                    <a:pos x="T8" y="T9"/>
                  </a:cxn>
                </a:cxnLst>
                <a:rect l="T15" t="T16" r="T17" b="T18"/>
                <a:pathLst>
                  <a:path w="1920" h="2016">
                    <a:moveTo>
                      <a:pt x="1440" y="2016"/>
                    </a:moveTo>
                    <a:lnTo>
                      <a:pt x="0" y="0"/>
                    </a:lnTo>
                    <a:lnTo>
                      <a:pt x="1920" y="0"/>
                    </a:lnTo>
                    <a:lnTo>
                      <a:pt x="1920" y="2016"/>
                    </a:lnTo>
                    <a:lnTo>
                      <a:pt x="1440" y="2016"/>
                    </a:lnTo>
                    <a:close/>
                  </a:path>
                </a:pathLst>
              </a:custGeom>
              <a:solidFill>
                <a:srgbClr val="ABFFAB"/>
              </a:solidFill>
              <a:ln w="9525">
                <a:noFill/>
                <a:round/>
                <a:headEnd/>
                <a:tailEnd/>
              </a:ln>
            </p:spPr>
            <p:txBody>
              <a:bodyPr wrap="none"/>
              <a:lstStyle/>
              <a:p>
                <a:endParaRPr lang="en-CA"/>
              </a:p>
            </p:txBody>
          </p:sp>
        </p:grpSp>
        <p:sp>
          <p:nvSpPr>
            <p:cNvPr id="20559" name="Line 33"/>
            <p:cNvSpPr>
              <a:spLocks noChangeShapeType="1"/>
            </p:cNvSpPr>
            <p:nvPr/>
          </p:nvSpPr>
          <p:spPr bwMode="auto">
            <a:xfrm>
              <a:off x="2208" y="1344"/>
              <a:ext cx="1584" cy="1200"/>
            </a:xfrm>
            <a:prstGeom prst="line">
              <a:avLst/>
            </a:prstGeom>
            <a:noFill/>
            <a:ln w="9525">
              <a:solidFill>
                <a:schemeClr val="tx1"/>
              </a:solidFill>
              <a:prstDash val="dash"/>
              <a:round/>
              <a:headEnd/>
              <a:tailEnd/>
            </a:ln>
          </p:spPr>
          <p:txBody>
            <a:bodyPr wrap="none"/>
            <a:lstStyle/>
            <a:p>
              <a:endParaRPr lang="en-CA"/>
            </a:p>
          </p:txBody>
        </p:sp>
        <p:sp>
          <p:nvSpPr>
            <p:cNvPr id="20560" name="Line 34"/>
            <p:cNvSpPr>
              <a:spLocks noChangeShapeType="1"/>
            </p:cNvSpPr>
            <p:nvPr/>
          </p:nvSpPr>
          <p:spPr bwMode="auto">
            <a:xfrm>
              <a:off x="3120" y="1392"/>
              <a:ext cx="576" cy="384"/>
            </a:xfrm>
            <a:prstGeom prst="line">
              <a:avLst/>
            </a:prstGeom>
            <a:noFill/>
            <a:ln w="9525">
              <a:solidFill>
                <a:schemeClr val="tx1"/>
              </a:solidFill>
              <a:prstDash val="dash"/>
              <a:round/>
              <a:headEnd/>
              <a:tailEnd/>
            </a:ln>
          </p:spPr>
          <p:txBody>
            <a:bodyPr wrap="none"/>
            <a:lstStyle/>
            <a:p>
              <a:endParaRPr lang="en-CA"/>
            </a:p>
          </p:txBody>
        </p:sp>
        <p:sp>
          <p:nvSpPr>
            <p:cNvPr id="20561" name="Line 35"/>
            <p:cNvSpPr>
              <a:spLocks noChangeShapeType="1"/>
            </p:cNvSpPr>
            <p:nvPr/>
          </p:nvSpPr>
          <p:spPr bwMode="auto">
            <a:xfrm>
              <a:off x="2976" y="1152"/>
              <a:ext cx="720" cy="624"/>
            </a:xfrm>
            <a:prstGeom prst="line">
              <a:avLst/>
            </a:prstGeom>
            <a:noFill/>
            <a:ln w="9525">
              <a:solidFill>
                <a:schemeClr val="tx1"/>
              </a:solidFill>
              <a:prstDash val="dash"/>
              <a:round/>
              <a:headEnd/>
              <a:tailEnd/>
            </a:ln>
          </p:spPr>
          <p:txBody>
            <a:bodyPr wrap="none"/>
            <a:lstStyle/>
            <a:p>
              <a:endParaRPr lang="en-CA"/>
            </a:p>
          </p:txBody>
        </p:sp>
        <p:sp>
          <p:nvSpPr>
            <p:cNvPr id="20562" name="Line 36"/>
            <p:cNvSpPr>
              <a:spLocks noChangeShapeType="1"/>
            </p:cNvSpPr>
            <p:nvPr/>
          </p:nvSpPr>
          <p:spPr bwMode="auto">
            <a:xfrm flipH="1">
              <a:off x="3696" y="1536"/>
              <a:ext cx="336" cy="240"/>
            </a:xfrm>
            <a:prstGeom prst="line">
              <a:avLst/>
            </a:prstGeom>
            <a:noFill/>
            <a:ln w="9525">
              <a:solidFill>
                <a:schemeClr val="tx1"/>
              </a:solidFill>
              <a:prstDash val="dash"/>
              <a:round/>
              <a:headEnd/>
              <a:tailEnd/>
            </a:ln>
          </p:spPr>
          <p:txBody>
            <a:bodyPr wrap="none"/>
            <a:lstStyle/>
            <a:p>
              <a:endParaRPr lang="en-CA"/>
            </a:p>
          </p:txBody>
        </p:sp>
        <p:sp>
          <p:nvSpPr>
            <p:cNvPr id="20563" name="Line 37"/>
            <p:cNvSpPr>
              <a:spLocks noChangeShapeType="1"/>
            </p:cNvSpPr>
            <p:nvPr/>
          </p:nvSpPr>
          <p:spPr bwMode="auto">
            <a:xfrm flipH="1" flipV="1">
              <a:off x="3696" y="1776"/>
              <a:ext cx="96" cy="432"/>
            </a:xfrm>
            <a:prstGeom prst="line">
              <a:avLst/>
            </a:prstGeom>
            <a:noFill/>
            <a:ln w="9525">
              <a:solidFill>
                <a:schemeClr val="tx1"/>
              </a:solidFill>
              <a:prstDash val="dash"/>
              <a:round/>
              <a:headEnd/>
              <a:tailEnd/>
            </a:ln>
          </p:spPr>
          <p:txBody>
            <a:bodyPr wrap="none"/>
            <a:lstStyle/>
            <a:p>
              <a:endParaRPr lang="en-CA"/>
            </a:p>
          </p:txBody>
        </p:sp>
        <p:sp>
          <p:nvSpPr>
            <p:cNvPr id="20564" name="Line 38"/>
            <p:cNvSpPr>
              <a:spLocks noChangeShapeType="1"/>
            </p:cNvSpPr>
            <p:nvPr/>
          </p:nvSpPr>
          <p:spPr bwMode="auto">
            <a:xfrm flipH="1" flipV="1">
              <a:off x="3696" y="1776"/>
              <a:ext cx="240" cy="720"/>
            </a:xfrm>
            <a:prstGeom prst="line">
              <a:avLst/>
            </a:prstGeom>
            <a:noFill/>
            <a:ln w="9525">
              <a:solidFill>
                <a:schemeClr val="tx1"/>
              </a:solidFill>
              <a:prstDash val="dash"/>
              <a:round/>
              <a:headEnd/>
              <a:tailEnd/>
            </a:ln>
          </p:spPr>
          <p:txBody>
            <a:bodyPr wrap="none"/>
            <a:lstStyle/>
            <a:p>
              <a:endParaRPr lang="en-CA"/>
            </a:p>
          </p:txBody>
        </p:sp>
        <p:sp>
          <p:nvSpPr>
            <p:cNvPr id="20565" name="Line 39"/>
            <p:cNvSpPr>
              <a:spLocks noChangeShapeType="1"/>
            </p:cNvSpPr>
            <p:nvPr/>
          </p:nvSpPr>
          <p:spPr bwMode="auto">
            <a:xfrm flipH="1" flipV="1">
              <a:off x="3696" y="1776"/>
              <a:ext cx="432" cy="480"/>
            </a:xfrm>
            <a:prstGeom prst="line">
              <a:avLst/>
            </a:prstGeom>
            <a:noFill/>
            <a:ln w="9525">
              <a:solidFill>
                <a:schemeClr val="tx1"/>
              </a:solidFill>
              <a:prstDash val="dash"/>
              <a:round/>
              <a:headEnd/>
              <a:tailEnd/>
            </a:ln>
          </p:spPr>
          <p:txBody>
            <a:bodyPr wrap="none"/>
            <a:lstStyle/>
            <a:p>
              <a:endParaRPr lang="en-CA"/>
            </a:p>
          </p:txBody>
        </p:sp>
        <p:sp>
          <p:nvSpPr>
            <p:cNvPr id="20566" name="Oval 40"/>
            <p:cNvSpPr>
              <a:spLocks noChangeArrowheads="1"/>
            </p:cNvSpPr>
            <p:nvPr/>
          </p:nvSpPr>
          <p:spPr bwMode="auto">
            <a:xfrm>
              <a:off x="3744"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67" name="Oval 41"/>
            <p:cNvSpPr>
              <a:spLocks noChangeArrowheads="1"/>
            </p:cNvSpPr>
            <p:nvPr/>
          </p:nvSpPr>
          <p:spPr bwMode="auto">
            <a:xfrm>
              <a:off x="3984" y="153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68" name="Oval 42"/>
            <p:cNvSpPr>
              <a:spLocks noChangeArrowheads="1"/>
            </p:cNvSpPr>
            <p:nvPr/>
          </p:nvSpPr>
          <p:spPr bwMode="auto">
            <a:xfrm>
              <a:off x="3072" y="13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69" name="Oval 43"/>
            <p:cNvSpPr>
              <a:spLocks noChangeArrowheads="1"/>
            </p:cNvSpPr>
            <p:nvPr/>
          </p:nvSpPr>
          <p:spPr bwMode="auto">
            <a:xfrm>
              <a:off x="4128" y="225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70" name="Oval 44"/>
            <p:cNvSpPr>
              <a:spLocks noChangeArrowheads="1"/>
            </p:cNvSpPr>
            <p:nvPr/>
          </p:nvSpPr>
          <p:spPr bwMode="auto">
            <a:xfrm>
              <a:off x="3888"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71" name="Oval 45"/>
            <p:cNvSpPr>
              <a:spLocks noChangeArrowheads="1"/>
            </p:cNvSpPr>
            <p:nvPr/>
          </p:nvSpPr>
          <p:spPr bwMode="auto">
            <a:xfrm rot="-5400000">
              <a:off x="3792" y="220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72" name="Oval 46"/>
            <p:cNvSpPr>
              <a:spLocks noChangeArrowheads="1"/>
            </p:cNvSpPr>
            <p:nvPr/>
          </p:nvSpPr>
          <p:spPr bwMode="auto">
            <a:xfrm rot="-5400000">
              <a:off x="2160" y="12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73" name="Oval 47"/>
            <p:cNvSpPr>
              <a:spLocks noChangeArrowheads="1"/>
            </p:cNvSpPr>
            <p:nvPr/>
          </p:nvSpPr>
          <p:spPr bwMode="auto">
            <a:xfrm rot="-5400000">
              <a:off x="2928" y="110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25232" name="AutoShape 48"/>
            <p:cNvSpPr>
              <a:spLocks noChangeArrowheads="1"/>
            </p:cNvSpPr>
            <p:nvPr/>
          </p:nvSpPr>
          <p:spPr bwMode="auto">
            <a:xfrm>
              <a:off x="2914" y="1868"/>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5233" name="AutoShape 49"/>
            <p:cNvSpPr>
              <a:spLocks noChangeArrowheads="1"/>
            </p:cNvSpPr>
            <p:nvPr/>
          </p:nvSpPr>
          <p:spPr bwMode="auto">
            <a:xfrm>
              <a:off x="3648" y="1728"/>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grpSp>
      <p:grpSp>
        <p:nvGrpSpPr>
          <p:cNvPr id="8" name="Group 50"/>
          <p:cNvGrpSpPr>
            <a:grpSpLocks/>
          </p:cNvGrpSpPr>
          <p:nvPr/>
        </p:nvGrpSpPr>
        <p:grpSpPr bwMode="auto">
          <a:xfrm>
            <a:off x="2286000" y="2057400"/>
            <a:ext cx="4953000" cy="3205163"/>
            <a:chOff x="1440" y="816"/>
            <a:chExt cx="3120" cy="2019"/>
          </a:xfrm>
        </p:grpSpPr>
        <p:sp>
          <p:nvSpPr>
            <p:cNvPr id="20545" name="Freeform 51"/>
            <p:cNvSpPr>
              <a:spLocks/>
            </p:cNvSpPr>
            <p:nvPr/>
          </p:nvSpPr>
          <p:spPr bwMode="auto">
            <a:xfrm>
              <a:off x="1440" y="816"/>
              <a:ext cx="2158" cy="2012"/>
            </a:xfrm>
            <a:custGeom>
              <a:avLst/>
              <a:gdLst>
                <a:gd name="T0" fmla="*/ 2143 w 2158"/>
                <a:gd name="T1" fmla="*/ 1962 h 2034"/>
                <a:gd name="T2" fmla="*/ 1649 w 2158"/>
                <a:gd name="T3" fmla="*/ 14 h 2034"/>
                <a:gd name="T4" fmla="*/ 0 w 2158"/>
                <a:gd name="T5" fmla="*/ 0 h 2034"/>
                <a:gd name="T6" fmla="*/ 0 w 2158"/>
                <a:gd name="T7" fmla="*/ 1951 h 2034"/>
                <a:gd name="T8" fmla="*/ 2158 w 2158"/>
                <a:gd name="T9" fmla="*/ 1968 h 2034"/>
                <a:gd name="T10" fmla="*/ 0 60000 65536"/>
                <a:gd name="T11" fmla="*/ 0 60000 65536"/>
                <a:gd name="T12" fmla="*/ 0 60000 65536"/>
                <a:gd name="T13" fmla="*/ 0 60000 65536"/>
                <a:gd name="T14" fmla="*/ 0 60000 65536"/>
                <a:gd name="T15" fmla="*/ 0 w 2158"/>
                <a:gd name="T16" fmla="*/ 0 h 2034"/>
                <a:gd name="T17" fmla="*/ 2158 w 2158"/>
                <a:gd name="T18" fmla="*/ 2034 h 2034"/>
              </a:gdLst>
              <a:ahLst/>
              <a:cxnLst>
                <a:cxn ang="T10">
                  <a:pos x="T0" y="T1"/>
                </a:cxn>
                <a:cxn ang="T11">
                  <a:pos x="T2" y="T3"/>
                </a:cxn>
                <a:cxn ang="T12">
                  <a:pos x="T4" y="T5"/>
                </a:cxn>
                <a:cxn ang="T13">
                  <a:pos x="T6" y="T7"/>
                </a:cxn>
                <a:cxn ang="T14">
                  <a:pos x="T8" y="T9"/>
                </a:cxn>
              </a:cxnLst>
              <a:rect l="T15" t="T16" r="T17" b="T18"/>
              <a:pathLst>
                <a:path w="2158" h="2034">
                  <a:moveTo>
                    <a:pt x="2143" y="2027"/>
                  </a:moveTo>
                  <a:lnTo>
                    <a:pt x="1649" y="14"/>
                  </a:lnTo>
                  <a:lnTo>
                    <a:pt x="0" y="0"/>
                  </a:lnTo>
                  <a:lnTo>
                    <a:pt x="0" y="2016"/>
                  </a:lnTo>
                  <a:lnTo>
                    <a:pt x="2158" y="2034"/>
                  </a:lnTo>
                </a:path>
              </a:pathLst>
            </a:custGeom>
            <a:solidFill>
              <a:srgbClr val="FFB3B3"/>
            </a:solidFill>
            <a:ln w="9525">
              <a:noFill/>
              <a:round/>
              <a:headEnd/>
              <a:tailEnd/>
            </a:ln>
          </p:spPr>
          <p:txBody>
            <a:bodyPr wrap="none"/>
            <a:lstStyle/>
            <a:p>
              <a:endParaRPr lang="en-CA"/>
            </a:p>
          </p:txBody>
        </p:sp>
        <p:sp>
          <p:nvSpPr>
            <p:cNvPr id="20546" name="Freeform 52"/>
            <p:cNvSpPr>
              <a:spLocks/>
            </p:cNvSpPr>
            <p:nvPr/>
          </p:nvSpPr>
          <p:spPr bwMode="auto">
            <a:xfrm>
              <a:off x="3082" y="816"/>
              <a:ext cx="1478" cy="2019"/>
            </a:xfrm>
            <a:custGeom>
              <a:avLst/>
              <a:gdLst>
                <a:gd name="T0" fmla="*/ 509 w 1478"/>
                <a:gd name="T1" fmla="*/ 2019 h 2019"/>
                <a:gd name="T2" fmla="*/ 0 w 1478"/>
                <a:gd name="T3" fmla="*/ 22 h 2019"/>
                <a:gd name="T4" fmla="*/ 1478 w 1478"/>
                <a:gd name="T5" fmla="*/ 0 h 2019"/>
                <a:gd name="T6" fmla="*/ 1478 w 1478"/>
                <a:gd name="T7" fmla="*/ 2016 h 2019"/>
                <a:gd name="T8" fmla="*/ 509 w 1478"/>
                <a:gd name="T9" fmla="*/ 2019 h 2019"/>
                <a:gd name="T10" fmla="*/ 0 60000 65536"/>
                <a:gd name="T11" fmla="*/ 0 60000 65536"/>
                <a:gd name="T12" fmla="*/ 0 60000 65536"/>
                <a:gd name="T13" fmla="*/ 0 60000 65536"/>
                <a:gd name="T14" fmla="*/ 0 60000 65536"/>
                <a:gd name="T15" fmla="*/ 0 w 1478"/>
                <a:gd name="T16" fmla="*/ 0 h 2019"/>
                <a:gd name="T17" fmla="*/ 1478 w 1478"/>
                <a:gd name="T18" fmla="*/ 2019 h 2019"/>
              </a:gdLst>
              <a:ahLst/>
              <a:cxnLst>
                <a:cxn ang="T10">
                  <a:pos x="T0" y="T1"/>
                </a:cxn>
                <a:cxn ang="T11">
                  <a:pos x="T2" y="T3"/>
                </a:cxn>
                <a:cxn ang="T12">
                  <a:pos x="T4" y="T5"/>
                </a:cxn>
                <a:cxn ang="T13">
                  <a:pos x="T6" y="T7"/>
                </a:cxn>
                <a:cxn ang="T14">
                  <a:pos x="T8" y="T9"/>
                </a:cxn>
              </a:cxnLst>
              <a:rect l="T15" t="T16" r="T17" b="T18"/>
              <a:pathLst>
                <a:path w="1478" h="2019">
                  <a:moveTo>
                    <a:pt x="509" y="2019"/>
                  </a:moveTo>
                  <a:lnTo>
                    <a:pt x="0" y="22"/>
                  </a:lnTo>
                  <a:lnTo>
                    <a:pt x="1478" y="0"/>
                  </a:lnTo>
                  <a:lnTo>
                    <a:pt x="1478" y="2016"/>
                  </a:lnTo>
                  <a:lnTo>
                    <a:pt x="509" y="2019"/>
                  </a:lnTo>
                  <a:close/>
                </a:path>
              </a:pathLst>
            </a:custGeom>
            <a:solidFill>
              <a:srgbClr val="ABFFAB"/>
            </a:solidFill>
            <a:ln w="9525">
              <a:noFill/>
              <a:round/>
              <a:headEnd/>
              <a:tailEnd/>
            </a:ln>
          </p:spPr>
          <p:txBody>
            <a:bodyPr wrap="none"/>
            <a:lstStyle/>
            <a:p>
              <a:endParaRPr lang="en-CA"/>
            </a:p>
          </p:txBody>
        </p:sp>
        <p:sp>
          <p:nvSpPr>
            <p:cNvPr id="20547" name="Oval 53"/>
            <p:cNvSpPr>
              <a:spLocks noChangeArrowheads="1"/>
            </p:cNvSpPr>
            <p:nvPr/>
          </p:nvSpPr>
          <p:spPr bwMode="auto">
            <a:xfrm>
              <a:off x="3744"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48" name="Oval 54"/>
            <p:cNvSpPr>
              <a:spLocks noChangeArrowheads="1"/>
            </p:cNvSpPr>
            <p:nvPr/>
          </p:nvSpPr>
          <p:spPr bwMode="auto">
            <a:xfrm>
              <a:off x="3984" y="153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49" name="Oval 55"/>
            <p:cNvSpPr>
              <a:spLocks noChangeArrowheads="1"/>
            </p:cNvSpPr>
            <p:nvPr/>
          </p:nvSpPr>
          <p:spPr bwMode="auto">
            <a:xfrm>
              <a:off x="3072" y="13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50" name="Oval 56"/>
            <p:cNvSpPr>
              <a:spLocks noChangeArrowheads="1"/>
            </p:cNvSpPr>
            <p:nvPr/>
          </p:nvSpPr>
          <p:spPr bwMode="auto">
            <a:xfrm>
              <a:off x="4128" y="225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51" name="Oval 57"/>
            <p:cNvSpPr>
              <a:spLocks noChangeArrowheads="1"/>
            </p:cNvSpPr>
            <p:nvPr/>
          </p:nvSpPr>
          <p:spPr bwMode="auto">
            <a:xfrm>
              <a:off x="3888"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52" name="Oval 58"/>
            <p:cNvSpPr>
              <a:spLocks noChangeArrowheads="1"/>
            </p:cNvSpPr>
            <p:nvPr/>
          </p:nvSpPr>
          <p:spPr bwMode="auto">
            <a:xfrm rot="-5400000">
              <a:off x="3792" y="220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53" name="Oval 59"/>
            <p:cNvSpPr>
              <a:spLocks noChangeArrowheads="1"/>
            </p:cNvSpPr>
            <p:nvPr/>
          </p:nvSpPr>
          <p:spPr bwMode="auto">
            <a:xfrm rot="-5400000">
              <a:off x="2160" y="12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54" name="Oval 60"/>
            <p:cNvSpPr>
              <a:spLocks noChangeArrowheads="1"/>
            </p:cNvSpPr>
            <p:nvPr/>
          </p:nvSpPr>
          <p:spPr bwMode="auto">
            <a:xfrm rot="-5400000">
              <a:off x="2928" y="110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25245" name="AutoShape 61"/>
            <p:cNvSpPr>
              <a:spLocks noChangeArrowheads="1"/>
            </p:cNvSpPr>
            <p:nvPr/>
          </p:nvSpPr>
          <p:spPr bwMode="auto">
            <a:xfrm>
              <a:off x="2914" y="1868"/>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5246" name="AutoShape 62"/>
            <p:cNvSpPr>
              <a:spLocks noChangeArrowheads="1"/>
            </p:cNvSpPr>
            <p:nvPr/>
          </p:nvSpPr>
          <p:spPr bwMode="auto">
            <a:xfrm>
              <a:off x="3648" y="1728"/>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0557" name="Freeform 63"/>
            <p:cNvSpPr>
              <a:spLocks/>
            </p:cNvSpPr>
            <p:nvPr/>
          </p:nvSpPr>
          <p:spPr bwMode="auto">
            <a:xfrm>
              <a:off x="3089" y="830"/>
              <a:ext cx="494" cy="1998"/>
            </a:xfrm>
            <a:custGeom>
              <a:avLst/>
              <a:gdLst>
                <a:gd name="T0" fmla="*/ 494 w 494"/>
                <a:gd name="T1" fmla="*/ 1998 h 1998"/>
                <a:gd name="T2" fmla="*/ 0 w 494"/>
                <a:gd name="T3" fmla="*/ 0 h 1998"/>
                <a:gd name="T4" fmla="*/ 0 60000 65536"/>
                <a:gd name="T5" fmla="*/ 0 60000 65536"/>
                <a:gd name="T6" fmla="*/ 0 w 494"/>
                <a:gd name="T7" fmla="*/ 0 h 1998"/>
                <a:gd name="T8" fmla="*/ 494 w 494"/>
                <a:gd name="T9" fmla="*/ 1998 h 1998"/>
              </a:gdLst>
              <a:ahLst/>
              <a:cxnLst>
                <a:cxn ang="T4">
                  <a:pos x="T0" y="T1"/>
                </a:cxn>
                <a:cxn ang="T5">
                  <a:pos x="T2" y="T3"/>
                </a:cxn>
              </a:cxnLst>
              <a:rect l="T6" t="T7" r="T8" b="T9"/>
              <a:pathLst>
                <a:path w="494" h="1998">
                  <a:moveTo>
                    <a:pt x="494" y="1998"/>
                  </a:moveTo>
                  <a:lnTo>
                    <a:pt x="0" y="0"/>
                  </a:lnTo>
                </a:path>
              </a:pathLst>
            </a:custGeom>
            <a:noFill/>
            <a:ln w="9525">
              <a:solidFill>
                <a:schemeClr val="tx1"/>
              </a:solidFill>
              <a:round/>
              <a:headEnd/>
              <a:tailEnd/>
            </a:ln>
          </p:spPr>
          <p:txBody>
            <a:bodyPr wrap="none"/>
            <a:lstStyle/>
            <a:p>
              <a:endParaRPr lang="en-CA"/>
            </a:p>
          </p:txBody>
        </p:sp>
      </p:grpSp>
      <p:grpSp>
        <p:nvGrpSpPr>
          <p:cNvPr id="9" name="Group 64"/>
          <p:cNvGrpSpPr>
            <a:grpSpLocks/>
          </p:cNvGrpSpPr>
          <p:nvPr/>
        </p:nvGrpSpPr>
        <p:grpSpPr bwMode="auto">
          <a:xfrm>
            <a:off x="3479800" y="2566988"/>
            <a:ext cx="3098800" cy="2208212"/>
            <a:chOff x="2192" y="1137"/>
            <a:chExt cx="1952" cy="1391"/>
          </a:xfrm>
        </p:grpSpPr>
        <p:sp>
          <p:nvSpPr>
            <p:cNvPr id="20537" name="Line 65"/>
            <p:cNvSpPr>
              <a:spLocks noChangeShapeType="1"/>
            </p:cNvSpPr>
            <p:nvPr/>
          </p:nvSpPr>
          <p:spPr bwMode="auto">
            <a:xfrm flipH="1" flipV="1">
              <a:off x="2192" y="1317"/>
              <a:ext cx="748" cy="605"/>
            </a:xfrm>
            <a:prstGeom prst="line">
              <a:avLst/>
            </a:prstGeom>
            <a:noFill/>
            <a:ln w="9525">
              <a:solidFill>
                <a:schemeClr val="tx1"/>
              </a:solidFill>
              <a:prstDash val="dash"/>
              <a:round/>
              <a:headEnd/>
              <a:tailEnd/>
            </a:ln>
          </p:spPr>
          <p:txBody>
            <a:bodyPr wrap="none"/>
            <a:lstStyle/>
            <a:p>
              <a:endParaRPr lang="en-CA"/>
            </a:p>
          </p:txBody>
        </p:sp>
        <p:sp>
          <p:nvSpPr>
            <p:cNvPr id="20538" name="Line 66"/>
            <p:cNvSpPr>
              <a:spLocks noChangeShapeType="1"/>
            </p:cNvSpPr>
            <p:nvPr/>
          </p:nvSpPr>
          <p:spPr bwMode="auto">
            <a:xfrm flipH="1" flipV="1">
              <a:off x="2955" y="1137"/>
              <a:ext cx="7" cy="785"/>
            </a:xfrm>
            <a:prstGeom prst="line">
              <a:avLst/>
            </a:prstGeom>
            <a:noFill/>
            <a:ln w="9525">
              <a:solidFill>
                <a:schemeClr val="tx1"/>
              </a:solidFill>
              <a:prstDash val="dash"/>
              <a:round/>
              <a:headEnd/>
              <a:tailEnd/>
            </a:ln>
          </p:spPr>
          <p:txBody>
            <a:bodyPr wrap="none"/>
            <a:lstStyle/>
            <a:p>
              <a:endParaRPr lang="en-CA"/>
            </a:p>
          </p:txBody>
        </p:sp>
        <p:sp>
          <p:nvSpPr>
            <p:cNvPr id="20539" name="Line 67"/>
            <p:cNvSpPr>
              <a:spLocks noChangeShapeType="1"/>
            </p:cNvSpPr>
            <p:nvPr/>
          </p:nvSpPr>
          <p:spPr bwMode="auto">
            <a:xfrm flipV="1">
              <a:off x="2955" y="1369"/>
              <a:ext cx="142" cy="568"/>
            </a:xfrm>
            <a:prstGeom prst="line">
              <a:avLst/>
            </a:prstGeom>
            <a:noFill/>
            <a:ln w="9525">
              <a:solidFill>
                <a:schemeClr val="tx1"/>
              </a:solidFill>
              <a:prstDash val="dash"/>
              <a:round/>
              <a:headEnd/>
              <a:tailEnd/>
            </a:ln>
          </p:spPr>
          <p:txBody>
            <a:bodyPr wrap="none"/>
            <a:lstStyle/>
            <a:p>
              <a:endParaRPr lang="en-CA"/>
            </a:p>
          </p:txBody>
        </p:sp>
        <p:sp>
          <p:nvSpPr>
            <p:cNvPr id="20540" name="Line 68"/>
            <p:cNvSpPr>
              <a:spLocks noChangeShapeType="1"/>
            </p:cNvSpPr>
            <p:nvPr/>
          </p:nvSpPr>
          <p:spPr bwMode="auto">
            <a:xfrm>
              <a:off x="3695" y="1795"/>
              <a:ext cx="83" cy="726"/>
            </a:xfrm>
            <a:prstGeom prst="line">
              <a:avLst/>
            </a:prstGeom>
            <a:noFill/>
            <a:ln w="9525">
              <a:solidFill>
                <a:schemeClr val="tx1"/>
              </a:solidFill>
              <a:prstDash val="dash"/>
              <a:round/>
              <a:headEnd/>
              <a:tailEnd/>
            </a:ln>
          </p:spPr>
          <p:txBody>
            <a:bodyPr wrap="none"/>
            <a:lstStyle/>
            <a:p>
              <a:endParaRPr lang="en-CA"/>
            </a:p>
          </p:txBody>
        </p:sp>
        <p:sp>
          <p:nvSpPr>
            <p:cNvPr id="20541" name="Line 69"/>
            <p:cNvSpPr>
              <a:spLocks noChangeShapeType="1"/>
            </p:cNvSpPr>
            <p:nvPr/>
          </p:nvSpPr>
          <p:spPr bwMode="auto">
            <a:xfrm flipV="1">
              <a:off x="3703" y="1563"/>
              <a:ext cx="307" cy="217"/>
            </a:xfrm>
            <a:prstGeom prst="line">
              <a:avLst/>
            </a:prstGeom>
            <a:noFill/>
            <a:ln w="9525">
              <a:solidFill>
                <a:schemeClr val="tx1"/>
              </a:solidFill>
              <a:prstDash val="dash"/>
              <a:round/>
              <a:headEnd/>
              <a:tailEnd/>
            </a:ln>
          </p:spPr>
          <p:txBody>
            <a:bodyPr wrap="none"/>
            <a:lstStyle/>
            <a:p>
              <a:endParaRPr lang="en-CA"/>
            </a:p>
          </p:txBody>
        </p:sp>
        <p:sp>
          <p:nvSpPr>
            <p:cNvPr id="20542" name="Line 70"/>
            <p:cNvSpPr>
              <a:spLocks noChangeShapeType="1"/>
            </p:cNvSpPr>
            <p:nvPr/>
          </p:nvSpPr>
          <p:spPr bwMode="auto">
            <a:xfrm>
              <a:off x="3695" y="1780"/>
              <a:ext cx="449" cy="509"/>
            </a:xfrm>
            <a:prstGeom prst="line">
              <a:avLst/>
            </a:prstGeom>
            <a:noFill/>
            <a:ln w="9525">
              <a:solidFill>
                <a:schemeClr val="tx1"/>
              </a:solidFill>
              <a:prstDash val="dash"/>
              <a:round/>
              <a:headEnd/>
              <a:tailEnd/>
            </a:ln>
          </p:spPr>
          <p:txBody>
            <a:bodyPr wrap="none"/>
            <a:lstStyle/>
            <a:p>
              <a:endParaRPr lang="en-CA"/>
            </a:p>
          </p:txBody>
        </p:sp>
        <p:sp>
          <p:nvSpPr>
            <p:cNvPr id="20543" name="Line 71"/>
            <p:cNvSpPr>
              <a:spLocks noChangeShapeType="1"/>
            </p:cNvSpPr>
            <p:nvPr/>
          </p:nvSpPr>
          <p:spPr bwMode="auto">
            <a:xfrm>
              <a:off x="3688" y="1788"/>
              <a:ext cx="120" cy="441"/>
            </a:xfrm>
            <a:prstGeom prst="line">
              <a:avLst/>
            </a:prstGeom>
            <a:noFill/>
            <a:ln w="9525">
              <a:solidFill>
                <a:schemeClr val="tx1"/>
              </a:solidFill>
              <a:prstDash val="dash"/>
              <a:round/>
              <a:headEnd/>
              <a:tailEnd/>
            </a:ln>
          </p:spPr>
          <p:txBody>
            <a:bodyPr wrap="none"/>
            <a:lstStyle/>
            <a:p>
              <a:endParaRPr lang="en-CA"/>
            </a:p>
          </p:txBody>
        </p:sp>
        <p:sp>
          <p:nvSpPr>
            <p:cNvPr id="20544" name="Line 72"/>
            <p:cNvSpPr>
              <a:spLocks noChangeShapeType="1"/>
            </p:cNvSpPr>
            <p:nvPr/>
          </p:nvSpPr>
          <p:spPr bwMode="auto">
            <a:xfrm>
              <a:off x="3703" y="1780"/>
              <a:ext cx="209" cy="748"/>
            </a:xfrm>
            <a:prstGeom prst="line">
              <a:avLst/>
            </a:prstGeom>
            <a:noFill/>
            <a:ln w="9525">
              <a:solidFill>
                <a:schemeClr val="tx1"/>
              </a:solidFill>
              <a:prstDash val="dash"/>
              <a:round/>
              <a:headEnd/>
              <a:tailEnd/>
            </a:ln>
          </p:spPr>
          <p:txBody>
            <a:bodyPr wrap="none"/>
            <a:lstStyle/>
            <a:p>
              <a:endParaRPr lang="en-CA"/>
            </a:p>
          </p:txBody>
        </p:sp>
      </p:grpSp>
      <p:grpSp>
        <p:nvGrpSpPr>
          <p:cNvPr id="10" name="Group 73"/>
          <p:cNvGrpSpPr>
            <a:grpSpLocks/>
          </p:cNvGrpSpPr>
          <p:nvPr/>
        </p:nvGrpSpPr>
        <p:grpSpPr bwMode="auto">
          <a:xfrm>
            <a:off x="2286000" y="2057400"/>
            <a:ext cx="4953000" cy="3205163"/>
            <a:chOff x="1440" y="816"/>
            <a:chExt cx="3120" cy="2019"/>
          </a:xfrm>
        </p:grpSpPr>
        <p:sp>
          <p:nvSpPr>
            <p:cNvPr id="20513" name="Freeform 74"/>
            <p:cNvSpPr>
              <a:spLocks/>
            </p:cNvSpPr>
            <p:nvPr/>
          </p:nvSpPr>
          <p:spPr bwMode="auto">
            <a:xfrm>
              <a:off x="1440" y="816"/>
              <a:ext cx="2158" cy="2012"/>
            </a:xfrm>
            <a:custGeom>
              <a:avLst/>
              <a:gdLst>
                <a:gd name="T0" fmla="*/ 2143 w 2158"/>
                <a:gd name="T1" fmla="*/ 1962 h 2034"/>
                <a:gd name="T2" fmla="*/ 1649 w 2158"/>
                <a:gd name="T3" fmla="*/ 14 h 2034"/>
                <a:gd name="T4" fmla="*/ 0 w 2158"/>
                <a:gd name="T5" fmla="*/ 0 h 2034"/>
                <a:gd name="T6" fmla="*/ 0 w 2158"/>
                <a:gd name="T7" fmla="*/ 1951 h 2034"/>
                <a:gd name="T8" fmla="*/ 2158 w 2158"/>
                <a:gd name="T9" fmla="*/ 1968 h 2034"/>
                <a:gd name="T10" fmla="*/ 0 60000 65536"/>
                <a:gd name="T11" fmla="*/ 0 60000 65536"/>
                <a:gd name="T12" fmla="*/ 0 60000 65536"/>
                <a:gd name="T13" fmla="*/ 0 60000 65536"/>
                <a:gd name="T14" fmla="*/ 0 60000 65536"/>
                <a:gd name="T15" fmla="*/ 0 w 2158"/>
                <a:gd name="T16" fmla="*/ 0 h 2034"/>
                <a:gd name="T17" fmla="*/ 2158 w 2158"/>
                <a:gd name="T18" fmla="*/ 2034 h 2034"/>
              </a:gdLst>
              <a:ahLst/>
              <a:cxnLst>
                <a:cxn ang="T10">
                  <a:pos x="T0" y="T1"/>
                </a:cxn>
                <a:cxn ang="T11">
                  <a:pos x="T2" y="T3"/>
                </a:cxn>
                <a:cxn ang="T12">
                  <a:pos x="T4" y="T5"/>
                </a:cxn>
                <a:cxn ang="T13">
                  <a:pos x="T6" y="T7"/>
                </a:cxn>
                <a:cxn ang="T14">
                  <a:pos x="T8" y="T9"/>
                </a:cxn>
              </a:cxnLst>
              <a:rect l="T15" t="T16" r="T17" b="T18"/>
              <a:pathLst>
                <a:path w="2158" h="2034">
                  <a:moveTo>
                    <a:pt x="2143" y="2027"/>
                  </a:moveTo>
                  <a:lnTo>
                    <a:pt x="1649" y="14"/>
                  </a:lnTo>
                  <a:lnTo>
                    <a:pt x="0" y="0"/>
                  </a:lnTo>
                  <a:lnTo>
                    <a:pt x="0" y="2016"/>
                  </a:lnTo>
                  <a:lnTo>
                    <a:pt x="2158" y="2034"/>
                  </a:lnTo>
                </a:path>
              </a:pathLst>
            </a:custGeom>
            <a:solidFill>
              <a:srgbClr val="FFB3B3"/>
            </a:solidFill>
            <a:ln w="9525">
              <a:noFill/>
              <a:round/>
              <a:headEnd/>
              <a:tailEnd/>
            </a:ln>
          </p:spPr>
          <p:txBody>
            <a:bodyPr wrap="none"/>
            <a:lstStyle/>
            <a:p>
              <a:endParaRPr lang="en-CA"/>
            </a:p>
          </p:txBody>
        </p:sp>
        <p:sp>
          <p:nvSpPr>
            <p:cNvPr id="20514" name="Freeform 75"/>
            <p:cNvSpPr>
              <a:spLocks/>
            </p:cNvSpPr>
            <p:nvPr/>
          </p:nvSpPr>
          <p:spPr bwMode="auto">
            <a:xfrm>
              <a:off x="3082" y="816"/>
              <a:ext cx="1478" cy="2019"/>
            </a:xfrm>
            <a:custGeom>
              <a:avLst/>
              <a:gdLst>
                <a:gd name="T0" fmla="*/ 509 w 1478"/>
                <a:gd name="T1" fmla="*/ 2019 h 2019"/>
                <a:gd name="T2" fmla="*/ 0 w 1478"/>
                <a:gd name="T3" fmla="*/ 22 h 2019"/>
                <a:gd name="T4" fmla="*/ 1478 w 1478"/>
                <a:gd name="T5" fmla="*/ 0 h 2019"/>
                <a:gd name="T6" fmla="*/ 1478 w 1478"/>
                <a:gd name="T7" fmla="*/ 2016 h 2019"/>
                <a:gd name="T8" fmla="*/ 509 w 1478"/>
                <a:gd name="T9" fmla="*/ 2019 h 2019"/>
                <a:gd name="T10" fmla="*/ 0 60000 65536"/>
                <a:gd name="T11" fmla="*/ 0 60000 65536"/>
                <a:gd name="T12" fmla="*/ 0 60000 65536"/>
                <a:gd name="T13" fmla="*/ 0 60000 65536"/>
                <a:gd name="T14" fmla="*/ 0 60000 65536"/>
                <a:gd name="T15" fmla="*/ 0 w 1478"/>
                <a:gd name="T16" fmla="*/ 0 h 2019"/>
                <a:gd name="T17" fmla="*/ 1478 w 1478"/>
                <a:gd name="T18" fmla="*/ 2019 h 2019"/>
              </a:gdLst>
              <a:ahLst/>
              <a:cxnLst>
                <a:cxn ang="T10">
                  <a:pos x="T0" y="T1"/>
                </a:cxn>
                <a:cxn ang="T11">
                  <a:pos x="T2" y="T3"/>
                </a:cxn>
                <a:cxn ang="T12">
                  <a:pos x="T4" y="T5"/>
                </a:cxn>
                <a:cxn ang="T13">
                  <a:pos x="T6" y="T7"/>
                </a:cxn>
                <a:cxn ang="T14">
                  <a:pos x="T8" y="T9"/>
                </a:cxn>
              </a:cxnLst>
              <a:rect l="T15" t="T16" r="T17" b="T18"/>
              <a:pathLst>
                <a:path w="1478" h="2019">
                  <a:moveTo>
                    <a:pt x="509" y="2019"/>
                  </a:moveTo>
                  <a:lnTo>
                    <a:pt x="0" y="22"/>
                  </a:lnTo>
                  <a:lnTo>
                    <a:pt x="1478" y="0"/>
                  </a:lnTo>
                  <a:lnTo>
                    <a:pt x="1478" y="2016"/>
                  </a:lnTo>
                  <a:lnTo>
                    <a:pt x="509" y="2019"/>
                  </a:lnTo>
                  <a:close/>
                </a:path>
              </a:pathLst>
            </a:custGeom>
            <a:solidFill>
              <a:srgbClr val="ABFFAB"/>
            </a:solidFill>
            <a:ln w="9525">
              <a:noFill/>
              <a:round/>
              <a:headEnd/>
              <a:tailEnd/>
            </a:ln>
          </p:spPr>
          <p:txBody>
            <a:bodyPr wrap="none"/>
            <a:lstStyle/>
            <a:p>
              <a:endParaRPr lang="en-CA"/>
            </a:p>
          </p:txBody>
        </p:sp>
        <p:grpSp>
          <p:nvGrpSpPr>
            <p:cNvPr id="11" name="Group 76"/>
            <p:cNvGrpSpPr>
              <a:grpSpLocks/>
            </p:cNvGrpSpPr>
            <p:nvPr/>
          </p:nvGrpSpPr>
          <p:grpSpPr bwMode="auto">
            <a:xfrm>
              <a:off x="2160" y="1104"/>
              <a:ext cx="2016" cy="1440"/>
              <a:chOff x="2160" y="1104"/>
              <a:chExt cx="2016" cy="1440"/>
            </a:xfrm>
          </p:grpSpPr>
          <p:sp>
            <p:nvSpPr>
              <p:cNvPr id="20529" name="Oval 77"/>
              <p:cNvSpPr>
                <a:spLocks noChangeArrowheads="1"/>
              </p:cNvSpPr>
              <p:nvPr/>
            </p:nvSpPr>
            <p:spPr bwMode="auto">
              <a:xfrm>
                <a:off x="3744"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30" name="Oval 78"/>
              <p:cNvSpPr>
                <a:spLocks noChangeArrowheads="1"/>
              </p:cNvSpPr>
              <p:nvPr/>
            </p:nvSpPr>
            <p:spPr bwMode="auto">
              <a:xfrm>
                <a:off x="3984" y="153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31" name="Oval 79"/>
              <p:cNvSpPr>
                <a:spLocks noChangeArrowheads="1"/>
              </p:cNvSpPr>
              <p:nvPr/>
            </p:nvSpPr>
            <p:spPr bwMode="auto">
              <a:xfrm>
                <a:off x="3072" y="13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32" name="Oval 80"/>
              <p:cNvSpPr>
                <a:spLocks noChangeArrowheads="1"/>
              </p:cNvSpPr>
              <p:nvPr/>
            </p:nvSpPr>
            <p:spPr bwMode="auto">
              <a:xfrm>
                <a:off x="4128" y="225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33" name="Oval 81"/>
              <p:cNvSpPr>
                <a:spLocks noChangeArrowheads="1"/>
              </p:cNvSpPr>
              <p:nvPr/>
            </p:nvSpPr>
            <p:spPr bwMode="auto">
              <a:xfrm>
                <a:off x="3888"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34" name="Oval 82"/>
              <p:cNvSpPr>
                <a:spLocks noChangeArrowheads="1"/>
              </p:cNvSpPr>
              <p:nvPr/>
            </p:nvSpPr>
            <p:spPr bwMode="auto">
              <a:xfrm rot="-5400000">
                <a:off x="3792" y="220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35" name="Oval 83"/>
              <p:cNvSpPr>
                <a:spLocks noChangeArrowheads="1"/>
              </p:cNvSpPr>
              <p:nvPr/>
            </p:nvSpPr>
            <p:spPr bwMode="auto">
              <a:xfrm rot="-5400000">
                <a:off x="2160" y="12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36" name="Oval 84"/>
              <p:cNvSpPr>
                <a:spLocks noChangeArrowheads="1"/>
              </p:cNvSpPr>
              <p:nvPr/>
            </p:nvSpPr>
            <p:spPr bwMode="auto">
              <a:xfrm rot="-5400000">
                <a:off x="2928" y="1104"/>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20516" name="Freeform 85"/>
            <p:cNvSpPr>
              <a:spLocks/>
            </p:cNvSpPr>
            <p:nvPr/>
          </p:nvSpPr>
          <p:spPr bwMode="auto">
            <a:xfrm>
              <a:off x="3089" y="830"/>
              <a:ext cx="494" cy="1998"/>
            </a:xfrm>
            <a:custGeom>
              <a:avLst/>
              <a:gdLst>
                <a:gd name="T0" fmla="*/ 494 w 494"/>
                <a:gd name="T1" fmla="*/ 1998 h 1998"/>
                <a:gd name="T2" fmla="*/ 0 w 494"/>
                <a:gd name="T3" fmla="*/ 0 h 1998"/>
                <a:gd name="T4" fmla="*/ 0 60000 65536"/>
                <a:gd name="T5" fmla="*/ 0 60000 65536"/>
                <a:gd name="T6" fmla="*/ 0 w 494"/>
                <a:gd name="T7" fmla="*/ 0 h 1998"/>
                <a:gd name="T8" fmla="*/ 494 w 494"/>
                <a:gd name="T9" fmla="*/ 1998 h 1998"/>
              </a:gdLst>
              <a:ahLst/>
              <a:cxnLst>
                <a:cxn ang="T4">
                  <a:pos x="T0" y="T1"/>
                </a:cxn>
                <a:cxn ang="T5">
                  <a:pos x="T2" y="T3"/>
                </a:cxn>
              </a:cxnLst>
              <a:rect l="T6" t="T7" r="T8" b="T9"/>
              <a:pathLst>
                <a:path w="494" h="1998">
                  <a:moveTo>
                    <a:pt x="494" y="1998"/>
                  </a:moveTo>
                  <a:lnTo>
                    <a:pt x="0" y="0"/>
                  </a:lnTo>
                </a:path>
              </a:pathLst>
            </a:custGeom>
            <a:noFill/>
            <a:ln w="9525">
              <a:solidFill>
                <a:schemeClr val="tx1"/>
              </a:solidFill>
              <a:round/>
              <a:headEnd/>
              <a:tailEnd/>
            </a:ln>
          </p:spPr>
          <p:txBody>
            <a:bodyPr wrap="none"/>
            <a:lstStyle/>
            <a:p>
              <a:endParaRPr lang="en-CA"/>
            </a:p>
          </p:txBody>
        </p:sp>
        <p:grpSp>
          <p:nvGrpSpPr>
            <p:cNvPr id="12" name="Group 86"/>
            <p:cNvGrpSpPr>
              <a:grpSpLocks/>
            </p:cNvGrpSpPr>
            <p:nvPr/>
          </p:nvGrpSpPr>
          <p:grpSpPr bwMode="auto">
            <a:xfrm>
              <a:off x="2192" y="1137"/>
              <a:ext cx="1960" cy="1407"/>
              <a:chOff x="2192" y="1137"/>
              <a:chExt cx="1960" cy="1407"/>
            </a:xfrm>
          </p:grpSpPr>
          <p:grpSp>
            <p:nvGrpSpPr>
              <p:cNvPr id="13" name="Group 87"/>
              <p:cNvGrpSpPr>
                <a:grpSpLocks/>
              </p:cNvGrpSpPr>
              <p:nvPr/>
            </p:nvGrpSpPr>
            <p:grpSpPr bwMode="auto">
              <a:xfrm>
                <a:off x="2192" y="1137"/>
                <a:ext cx="1960" cy="1407"/>
                <a:chOff x="2192" y="1137"/>
                <a:chExt cx="1960" cy="1407"/>
              </a:xfrm>
            </p:grpSpPr>
            <p:sp>
              <p:nvSpPr>
                <p:cNvPr id="20521" name="Line 88"/>
                <p:cNvSpPr>
                  <a:spLocks noChangeShapeType="1"/>
                </p:cNvSpPr>
                <p:nvPr/>
              </p:nvSpPr>
              <p:spPr bwMode="auto">
                <a:xfrm flipV="1">
                  <a:off x="2192" y="1257"/>
                  <a:ext cx="613" cy="67"/>
                </a:xfrm>
                <a:prstGeom prst="line">
                  <a:avLst/>
                </a:prstGeom>
                <a:noFill/>
                <a:ln w="9525">
                  <a:solidFill>
                    <a:schemeClr val="tx1"/>
                  </a:solidFill>
                  <a:prstDash val="dash"/>
                  <a:round/>
                  <a:headEnd/>
                  <a:tailEnd/>
                </a:ln>
              </p:spPr>
              <p:txBody>
                <a:bodyPr wrap="none"/>
                <a:lstStyle/>
                <a:p>
                  <a:endParaRPr lang="en-CA"/>
                </a:p>
              </p:txBody>
            </p:sp>
            <p:sp>
              <p:nvSpPr>
                <p:cNvPr id="20522" name="Line 89"/>
                <p:cNvSpPr>
                  <a:spLocks noChangeShapeType="1"/>
                </p:cNvSpPr>
                <p:nvPr/>
              </p:nvSpPr>
              <p:spPr bwMode="auto">
                <a:xfrm>
                  <a:off x="2805" y="1264"/>
                  <a:ext cx="291" cy="112"/>
                </a:xfrm>
                <a:prstGeom prst="line">
                  <a:avLst/>
                </a:prstGeom>
                <a:noFill/>
                <a:ln w="9525">
                  <a:solidFill>
                    <a:schemeClr val="tx1"/>
                  </a:solidFill>
                  <a:prstDash val="dash"/>
                  <a:round/>
                  <a:headEnd/>
                  <a:tailEnd/>
                </a:ln>
              </p:spPr>
              <p:txBody>
                <a:bodyPr wrap="none"/>
                <a:lstStyle/>
                <a:p>
                  <a:endParaRPr lang="en-CA"/>
                </a:p>
              </p:txBody>
            </p:sp>
            <p:sp>
              <p:nvSpPr>
                <p:cNvPr id="20523" name="Line 90"/>
                <p:cNvSpPr>
                  <a:spLocks noChangeShapeType="1"/>
                </p:cNvSpPr>
                <p:nvPr/>
              </p:nvSpPr>
              <p:spPr bwMode="auto">
                <a:xfrm flipV="1">
                  <a:off x="2805" y="1137"/>
                  <a:ext cx="142" cy="127"/>
                </a:xfrm>
                <a:prstGeom prst="line">
                  <a:avLst/>
                </a:prstGeom>
                <a:noFill/>
                <a:ln w="9525">
                  <a:solidFill>
                    <a:schemeClr val="tx1"/>
                  </a:solidFill>
                  <a:prstDash val="dash"/>
                  <a:round/>
                  <a:headEnd/>
                  <a:tailEnd/>
                </a:ln>
              </p:spPr>
              <p:txBody>
                <a:bodyPr wrap="none"/>
                <a:lstStyle/>
                <a:p>
                  <a:endParaRPr lang="en-CA"/>
                </a:p>
              </p:txBody>
            </p:sp>
            <p:sp>
              <p:nvSpPr>
                <p:cNvPr id="20524" name="Line 91"/>
                <p:cNvSpPr>
                  <a:spLocks noChangeShapeType="1"/>
                </p:cNvSpPr>
                <p:nvPr/>
              </p:nvSpPr>
              <p:spPr bwMode="auto">
                <a:xfrm flipV="1">
                  <a:off x="3778" y="2132"/>
                  <a:ext cx="157" cy="412"/>
                </a:xfrm>
                <a:prstGeom prst="line">
                  <a:avLst/>
                </a:prstGeom>
                <a:noFill/>
                <a:ln w="9525">
                  <a:solidFill>
                    <a:schemeClr val="tx1"/>
                  </a:solidFill>
                  <a:prstDash val="dash"/>
                  <a:round/>
                  <a:headEnd/>
                  <a:tailEnd/>
                </a:ln>
              </p:spPr>
              <p:txBody>
                <a:bodyPr wrap="none"/>
                <a:lstStyle/>
                <a:p>
                  <a:endParaRPr lang="en-CA"/>
                </a:p>
              </p:txBody>
            </p:sp>
            <p:sp>
              <p:nvSpPr>
                <p:cNvPr id="20525" name="Line 92"/>
                <p:cNvSpPr>
                  <a:spLocks noChangeShapeType="1"/>
                </p:cNvSpPr>
                <p:nvPr/>
              </p:nvSpPr>
              <p:spPr bwMode="auto">
                <a:xfrm flipV="1">
                  <a:off x="3912" y="2132"/>
                  <a:ext cx="23" cy="396"/>
                </a:xfrm>
                <a:prstGeom prst="line">
                  <a:avLst/>
                </a:prstGeom>
                <a:noFill/>
                <a:ln w="9525">
                  <a:solidFill>
                    <a:schemeClr val="tx1"/>
                  </a:solidFill>
                  <a:prstDash val="dash"/>
                  <a:round/>
                  <a:headEnd/>
                  <a:tailEnd/>
                </a:ln>
              </p:spPr>
              <p:txBody>
                <a:bodyPr wrap="none"/>
                <a:lstStyle/>
                <a:p>
                  <a:endParaRPr lang="en-CA"/>
                </a:p>
              </p:txBody>
            </p:sp>
            <p:sp>
              <p:nvSpPr>
                <p:cNvPr id="20526" name="Line 93"/>
                <p:cNvSpPr>
                  <a:spLocks noChangeShapeType="1"/>
                </p:cNvSpPr>
                <p:nvPr/>
              </p:nvSpPr>
              <p:spPr bwMode="auto">
                <a:xfrm flipH="1" flipV="1">
                  <a:off x="3935" y="2132"/>
                  <a:ext cx="217" cy="158"/>
                </a:xfrm>
                <a:prstGeom prst="line">
                  <a:avLst/>
                </a:prstGeom>
                <a:noFill/>
                <a:ln w="9525">
                  <a:solidFill>
                    <a:schemeClr val="tx1"/>
                  </a:solidFill>
                  <a:prstDash val="dash"/>
                  <a:round/>
                  <a:headEnd/>
                  <a:tailEnd/>
                </a:ln>
              </p:spPr>
              <p:txBody>
                <a:bodyPr wrap="none"/>
                <a:lstStyle/>
                <a:p>
                  <a:endParaRPr lang="en-CA"/>
                </a:p>
              </p:txBody>
            </p:sp>
            <p:sp>
              <p:nvSpPr>
                <p:cNvPr id="20527" name="Line 94"/>
                <p:cNvSpPr>
                  <a:spLocks noChangeShapeType="1"/>
                </p:cNvSpPr>
                <p:nvPr/>
              </p:nvSpPr>
              <p:spPr bwMode="auto">
                <a:xfrm flipH="1">
                  <a:off x="3935" y="1563"/>
                  <a:ext cx="83" cy="569"/>
                </a:xfrm>
                <a:prstGeom prst="line">
                  <a:avLst/>
                </a:prstGeom>
                <a:noFill/>
                <a:ln w="9525">
                  <a:solidFill>
                    <a:schemeClr val="tx1"/>
                  </a:solidFill>
                  <a:prstDash val="dash"/>
                  <a:round/>
                  <a:headEnd/>
                  <a:tailEnd/>
                </a:ln>
              </p:spPr>
              <p:txBody>
                <a:bodyPr wrap="none"/>
                <a:lstStyle/>
                <a:p>
                  <a:endParaRPr lang="en-CA"/>
                </a:p>
              </p:txBody>
            </p:sp>
            <p:sp>
              <p:nvSpPr>
                <p:cNvPr id="20528" name="Line 95"/>
                <p:cNvSpPr>
                  <a:spLocks noChangeShapeType="1"/>
                </p:cNvSpPr>
                <p:nvPr/>
              </p:nvSpPr>
              <p:spPr bwMode="auto">
                <a:xfrm flipV="1">
                  <a:off x="3823" y="2132"/>
                  <a:ext cx="112" cy="105"/>
                </a:xfrm>
                <a:prstGeom prst="line">
                  <a:avLst/>
                </a:prstGeom>
                <a:noFill/>
                <a:ln w="9525">
                  <a:solidFill>
                    <a:schemeClr val="tx1"/>
                  </a:solidFill>
                  <a:prstDash val="dash"/>
                  <a:round/>
                  <a:headEnd/>
                  <a:tailEnd/>
                </a:ln>
              </p:spPr>
              <p:txBody>
                <a:bodyPr wrap="none"/>
                <a:lstStyle/>
                <a:p>
                  <a:endParaRPr lang="en-CA"/>
                </a:p>
              </p:txBody>
            </p:sp>
          </p:grpSp>
          <p:sp>
            <p:nvSpPr>
              <p:cNvPr id="2525280" name="AutoShape 96"/>
              <p:cNvSpPr>
                <a:spLocks noChangeArrowheads="1"/>
              </p:cNvSpPr>
              <p:nvPr/>
            </p:nvSpPr>
            <p:spPr bwMode="auto">
              <a:xfrm>
                <a:off x="2764" y="1202"/>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5281" name="AutoShape 97"/>
              <p:cNvSpPr>
                <a:spLocks noChangeArrowheads="1"/>
              </p:cNvSpPr>
              <p:nvPr/>
            </p:nvSpPr>
            <p:spPr bwMode="auto">
              <a:xfrm>
                <a:off x="3887" y="2087"/>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14" name="Group 98"/>
          <p:cNvGrpSpPr>
            <a:grpSpLocks/>
          </p:cNvGrpSpPr>
          <p:nvPr/>
        </p:nvGrpSpPr>
        <p:grpSpPr bwMode="auto">
          <a:xfrm>
            <a:off x="2286000" y="2057400"/>
            <a:ext cx="4953000" cy="3206750"/>
            <a:chOff x="1440" y="816"/>
            <a:chExt cx="3120" cy="2020"/>
          </a:xfrm>
        </p:grpSpPr>
        <p:sp>
          <p:nvSpPr>
            <p:cNvPr id="20491" name="Freeform 99"/>
            <p:cNvSpPr>
              <a:spLocks/>
            </p:cNvSpPr>
            <p:nvPr/>
          </p:nvSpPr>
          <p:spPr bwMode="auto">
            <a:xfrm>
              <a:off x="1440" y="816"/>
              <a:ext cx="2570" cy="2019"/>
            </a:xfrm>
            <a:custGeom>
              <a:avLst/>
              <a:gdLst>
                <a:gd name="T0" fmla="*/ 1133 w 2570"/>
                <a:gd name="T1" fmla="*/ 2019 h 2019"/>
                <a:gd name="T2" fmla="*/ 2570 w 2570"/>
                <a:gd name="T3" fmla="*/ 14 h 2019"/>
                <a:gd name="T4" fmla="*/ 0 w 2570"/>
                <a:gd name="T5" fmla="*/ 0 h 2019"/>
                <a:gd name="T6" fmla="*/ 0 w 2570"/>
                <a:gd name="T7" fmla="*/ 1994 h 2019"/>
                <a:gd name="T8" fmla="*/ 1148 w 2570"/>
                <a:gd name="T9" fmla="*/ 2004 h 2019"/>
                <a:gd name="T10" fmla="*/ 0 60000 65536"/>
                <a:gd name="T11" fmla="*/ 0 60000 65536"/>
                <a:gd name="T12" fmla="*/ 0 60000 65536"/>
                <a:gd name="T13" fmla="*/ 0 60000 65536"/>
                <a:gd name="T14" fmla="*/ 0 60000 65536"/>
                <a:gd name="T15" fmla="*/ 0 w 2570"/>
                <a:gd name="T16" fmla="*/ 0 h 2019"/>
                <a:gd name="T17" fmla="*/ 2570 w 2570"/>
                <a:gd name="T18" fmla="*/ 2019 h 2019"/>
              </a:gdLst>
              <a:ahLst/>
              <a:cxnLst>
                <a:cxn ang="T10">
                  <a:pos x="T0" y="T1"/>
                </a:cxn>
                <a:cxn ang="T11">
                  <a:pos x="T2" y="T3"/>
                </a:cxn>
                <a:cxn ang="T12">
                  <a:pos x="T4" y="T5"/>
                </a:cxn>
                <a:cxn ang="T13">
                  <a:pos x="T6" y="T7"/>
                </a:cxn>
                <a:cxn ang="T14">
                  <a:pos x="T8" y="T9"/>
                </a:cxn>
              </a:cxnLst>
              <a:rect l="T15" t="T16" r="T17" b="T18"/>
              <a:pathLst>
                <a:path w="2570" h="2019">
                  <a:moveTo>
                    <a:pt x="1133" y="2019"/>
                  </a:moveTo>
                  <a:lnTo>
                    <a:pt x="2570" y="14"/>
                  </a:lnTo>
                  <a:lnTo>
                    <a:pt x="0" y="0"/>
                  </a:lnTo>
                  <a:lnTo>
                    <a:pt x="0" y="1994"/>
                  </a:lnTo>
                  <a:lnTo>
                    <a:pt x="1148" y="2004"/>
                  </a:lnTo>
                </a:path>
              </a:pathLst>
            </a:custGeom>
            <a:solidFill>
              <a:srgbClr val="FFB3B3"/>
            </a:solidFill>
            <a:ln w="9525">
              <a:noFill/>
              <a:round/>
              <a:headEnd/>
              <a:tailEnd/>
            </a:ln>
          </p:spPr>
          <p:txBody>
            <a:bodyPr wrap="none"/>
            <a:lstStyle/>
            <a:p>
              <a:endParaRPr lang="en-CA"/>
            </a:p>
          </p:txBody>
        </p:sp>
        <p:sp>
          <p:nvSpPr>
            <p:cNvPr id="20492" name="Freeform 100"/>
            <p:cNvSpPr>
              <a:spLocks/>
            </p:cNvSpPr>
            <p:nvPr/>
          </p:nvSpPr>
          <p:spPr bwMode="auto">
            <a:xfrm>
              <a:off x="2588" y="816"/>
              <a:ext cx="1972" cy="2019"/>
            </a:xfrm>
            <a:custGeom>
              <a:avLst/>
              <a:gdLst>
                <a:gd name="T0" fmla="*/ 0 w 1972"/>
                <a:gd name="T1" fmla="*/ 2019 h 2019"/>
                <a:gd name="T2" fmla="*/ 1429 w 1972"/>
                <a:gd name="T3" fmla="*/ 7 h 2019"/>
                <a:gd name="T4" fmla="*/ 1972 w 1972"/>
                <a:gd name="T5" fmla="*/ 0 h 2019"/>
                <a:gd name="T6" fmla="*/ 1972 w 1972"/>
                <a:gd name="T7" fmla="*/ 2016 h 2019"/>
                <a:gd name="T8" fmla="*/ 0 w 1972"/>
                <a:gd name="T9" fmla="*/ 2019 h 2019"/>
                <a:gd name="T10" fmla="*/ 0 60000 65536"/>
                <a:gd name="T11" fmla="*/ 0 60000 65536"/>
                <a:gd name="T12" fmla="*/ 0 60000 65536"/>
                <a:gd name="T13" fmla="*/ 0 60000 65536"/>
                <a:gd name="T14" fmla="*/ 0 60000 65536"/>
                <a:gd name="T15" fmla="*/ 0 w 1972"/>
                <a:gd name="T16" fmla="*/ 0 h 2019"/>
                <a:gd name="T17" fmla="*/ 1972 w 1972"/>
                <a:gd name="T18" fmla="*/ 2019 h 2019"/>
              </a:gdLst>
              <a:ahLst/>
              <a:cxnLst>
                <a:cxn ang="T10">
                  <a:pos x="T0" y="T1"/>
                </a:cxn>
                <a:cxn ang="T11">
                  <a:pos x="T2" y="T3"/>
                </a:cxn>
                <a:cxn ang="T12">
                  <a:pos x="T4" y="T5"/>
                </a:cxn>
                <a:cxn ang="T13">
                  <a:pos x="T6" y="T7"/>
                </a:cxn>
                <a:cxn ang="T14">
                  <a:pos x="T8" y="T9"/>
                </a:cxn>
              </a:cxnLst>
              <a:rect l="T15" t="T16" r="T17" b="T18"/>
              <a:pathLst>
                <a:path w="1972" h="2019">
                  <a:moveTo>
                    <a:pt x="0" y="2019"/>
                  </a:moveTo>
                  <a:lnTo>
                    <a:pt x="1429" y="7"/>
                  </a:lnTo>
                  <a:lnTo>
                    <a:pt x="1972" y="0"/>
                  </a:lnTo>
                  <a:lnTo>
                    <a:pt x="1972" y="2016"/>
                  </a:lnTo>
                  <a:lnTo>
                    <a:pt x="0" y="2019"/>
                  </a:lnTo>
                  <a:close/>
                </a:path>
              </a:pathLst>
            </a:custGeom>
            <a:solidFill>
              <a:srgbClr val="ABFFAB"/>
            </a:solidFill>
            <a:ln w="9525">
              <a:noFill/>
              <a:round/>
              <a:headEnd/>
              <a:tailEnd/>
            </a:ln>
          </p:spPr>
          <p:txBody>
            <a:bodyPr wrap="none"/>
            <a:lstStyle/>
            <a:p>
              <a:endParaRPr lang="en-CA"/>
            </a:p>
          </p:txBody>
        </p:sp>
        <p:sp>
          <p:nvSpPr>
            <p:cNvPr id="20493" name="Oval 101"/>
            <p:cNvSpPr>
              <a:spLocks noChangeArrowheads="1"/>
            </p:cNvSpPr>
            <p:nvPr/>
          </p:nvSpPr>
          <p:spPr bwMode="auto">
            <a:xfrm>
              <a:off x="3744"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4" name="Oval 102"/>
            <p:cNvSpPr>
              <a:spLocks noChangeArrowheads="1"/>
            </p:cNvSpPr>
            <p:nvPr/>
          </p:nvSpPr>
          <p:spPr bwMode="auto">
            <a:xfrm>
              <a:off x="3984" y="153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5" name="Oval 103"/>
            <p:cNvSpPr>
              <a:spLocks noChangeArrowheads="1"/>
            </p:cNvSpPr>
            <p:nvPr/>
          </p:nvSpPr>
          <p:spPr bwMode="auto">
            <a:xfrm>
              <a:off x="3072" y="13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6" name="Oval 104"/>
            <p:cNvSpPr>
              <a:spLocks noChangeArrowheads="1"/>
            </p:cNvSpPr>
            <p:nvPr/>
          </p:nvSpPr>
          <p:spPr bwMode="auto">
            <a:xfrm>
              <a:off x="4128" y="225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7" name="Oval 105"/>
            <p:cNvSpPr>
              <a:spLocks noChangeArrowheads="1"/>
            </p:cNvSpPr>
            <p:nvPr/>
          </p:nvSpPr>
          <p:spPr bwMode="auto">
            <a:xfrm>
              <a:off x="3888"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8" name="Oval 106"/>
            <p:cNvSpPr>
              <a:spLocks noChangeArrowheads="1"/>
            </p:cNvSpPr>
            <p:nvPr/>
          </p:nvSpPr>
          <p:spPr bwMode="auto">
            <a:xfrm rot="-5400000">
              <a:off x="3792" y="220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9" name="Oval 107"/>
            <p:cNvSpPr>
              <a:spLocks noChangeArrowheads="1"/>
            </p:cNvSpPr>
            <p:nvPr/>
          </p:nvSpPr>
          <p:spPr bwMode="auto">
            <a:xfrm rot="-5400000">
              <a:off x="2160" y="12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0" name="Oval 108"/>
            <p:cNvSpPr>
              <a:spLocks noChangeArrowheads="1"/>
            </p:cNvSpPr>
            <p:nvPr/>
          </p:nvSpPr>
          <p:spPr bwMode="auto">
            <a:xfrm rot="-5400000">
              <a:off x="2928" y="110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1" name="Freeform 109"/>
            <p:cNvSpPr>
              <a:spLocks/>
            </p:cNvSpPr>
            <p:nvPr/>
          </p:nvSpPr>
          <p:spPr bwMode="auto">
            <a:xfrm flipH="1">
              <a:off x="2588" y="830"/>
              <a:ext cx="1422" cy="2006"/>
            </a:xfrm>
            <a:custGeom>
              <a:avLst/>
              <a:gdLst>
                <a:gd name="T0" fmla="*/ 11782 w 494"/>
                <a:gd name="T1" fmla="*/ 2022 h 1998"/>
                <a:gd name="T2" fmla="*/ 0 w 494"/>
                <a:gd name="T3" fmla="*/ 0 h 1998"/>
                <a:gd name="T4" fmla="*/ 0 60000 65536"/>
                <a:gd name="T5" fmla="*/ 0 60000 65536"/>
                <a:gd name="T6" fmla="*/ 0 w 494"/>
                <a:gd name="T7" fmla="*/ 0 h 1998"/>
                <a:gd name="T8" fmla="*/ 494 w 494"/>
                <a:gd name="T9" fmla="*/ 1998 h 1998"/>
              </a:gdLst>
              <a:ahLst/>
              <a:cxnLst>
                <a:cxn ang="T4">
                  <a:pos x="T0" y="T1"/>
                </a:cxn>
                <a:cxn ang="T5">
                  <a:pos x="T2" y="T3"/>
                </a:cxn>
              </a:cxnLst>
              <a:rect l="T6" t="T7" r="T8" b="T9"/>
              <a:pathLst>
                <a:path w="494" h="1998">
                  <a:moveTo>
                    <a:pt x="494" y="1998"/>
                  </a:moveTo>
                  <a:lnTo>
                    <a:pt x="0" y="0"/>
                  </a:lnTo>
                </a:path>
              </a:pathLst>
            </a:custGeom>
            <a:noFill/>
            <a:ln w="9525">
              <a:solidFill>
                <a:schemeClr val="tx1"/>
              </a:solidFill>
              <a:round/>
              <a:headEnd/>
              <a:tailEnd/>
            </a:ln>
          </p:spPr>
          <p:txBody>
            <a:bodyPr wrap="none"/>
            <a:lstStyle/>
            <a:p>
              <a:endParaRPr lang="en-CA"/>
            </a:p>
          </p:txBody>
        </p:sp>
        <p:grpSp>
          <p:nvGrpSpPr>
            <p:cNvPr id="15" name="Group 110"/>
            <p:cNvGrpSpPr>
              <a:grpSpLocks/>
            </p:cNvGrpSpPr>
            <p:nvPr/>
          </p:nvGrpSpPr>
          <p:grpSpPr bwMode="auto">
            <a:xfrm>
              <a:off x="2192" y="1137"/>
              <a:ext cx="1960" cy="1407"/>
              <a:chOff x="2192" y="1137"/>
              <a:chExt cx="1960" cy="1407"/>
            </a:xfrm>
          </p:grpSpPr>
          <p:sp>
            <p:nvSpPr>
              <p:cNvPr id="20505" name="Line 111"/>
              <p:cNvSpPr>
                <a:spLocks noChangeShapeType="1"/>
              </p:cNvSpPr>
              <p:nvPr/>
            </p:nvSpPr>
            <p:spPr bwMode="auto">
              <a:xfrm flipV="1">
                <a:off x="2192" y="1257"/>
                <a:ext cx="613" cy="67"/>
              </a:xfrm>
              <a:prstGeom prst="line">
                <a:avLst/>
              </a:prstGeom>
              <a:noFill/>
              <a:ln w="9525">
                <a:solidFill>
                  <a:schemeClr val="tx1"/>
                </a:solidFill>
                <a:prstDash val="dash"/>
                <a:round/>
                <a:headEnd/>
                <a:tailEnd/>
              </a:ln>
            </p:spPr>
            <p:txBody>
              <a:bodyPr wrap="none"/>
              <a:lstStyle/>
              <a:p>
                <a:endParaRPr lang="en-CA"/>
              </a:p>
            </p:txBody>
          </p:sp>
          <p:sp>
            <p:nvSpPr>
              <p:cNvPr id="20506" name="Line 112"/>
              <p:cNvSpPr>
                <a:spLocks noChangeShapeType="1"/>
              </p:cNvSpPr>
              <p:nvPr/>
            </p:nvSpPr>
            <p:spPr bwMode="auto">
              <a:xfrm>
                <a:off x="2805" y="1264"/>
                <a:ext cx="291" cy="112"/>
              </a:xfrm>
              <a:prstGeom prst="line">
                <a:avLst/>
              </a:prstGeom>
              <a:noFill/>
              <a:ln w="9525">
                <a:solidFill>
                  <a:schemeClr val="tx1"/>
                </a:solidFill>
                <a:prstDash val="dash"/>
                <a:round/>
                <a:headEnd/>
                <a:tailEnd/>
              </a:ln>
            </p:spPr>
            <p:txBody>
              <a:bodyPr wrap="none"/>
              <a:lstStyle/>
              <a:p>
                <a:endParaRPr lang="en-CA"/>
              </a:p>
            </p:txBody>
          </p:sp>
          <p:sp>
            <p:nvSpPr>
              <p:cNvPr id="20507" name="Line 113"/>
              <p:cNvSpPr>
                <a:spLocks noChangeShapeType="1"/>
              </p:cNvSpPr>
              <p:nvPr/>
            </p:nvSpPr>
            <p:spPr bwMode="auto">
              <a:xfrm flipV="1">
                <a:off x="2805" y="1137"/>
                <a:ext cx="142" cy="127"/>
              </a:xfrm>
              <a:prstGeom prst="line">
                <a:avLst/>
              </a:prstGeom>
              <a:noFill/>
              <a:ln w="9525">
                <a:solidFill>
                  <a:schemeClr val="tx1"/>
                </a:solidFill>
                <a:prstDash val="dash"/>
                <a:round/>
                <a:headEnd/>
                <a:tailEnd/>
              </a:ln>
            </p:spPr>
            <p:txBody>
              <a:bodyPr wrap="none"/>
              <a:lstStyle/>
              <a:p>
                <a:endParaRPr lang="en-CA"/>
              </a:p>
            </p:txBody>
          </p:sp>
          <p:sp>
            <p:nvSpPr>
              <p:cNvPr id="20508" name="Line 114"/>
              <p:cNvSpPr>
                <a:spLocks noChangeShapeType="1"/>
              </p:cNvSpPr>
              <p:nvPr/>
            </p:nvSpPr>
            <p:spPr bwMode="auto">
              <a:xfrm flipV="1">
                <a:off x="3778" y="2132"/>
                <a:ext cx="157" cy="412"/>
              </a:xfrm>
              <a:prstGeom prst="line">
                <a:avLst/>
              </a:prstGeom>
              <a:noFill/>
              <a:ln w="9525">
                <a:solidFill>
                  <a:schemeClr val="tx1"/>
                </a:solidFill>
                <a:prstDash val="dash"/>
                <a:round/>
                <a:headEnd/>
                <a:tailEnd/>
              </a:ln>
            </p:spPr>
            <p:txBody>
              <a:bodyPr wrap="none"/>
              <a:lstStyle/>
              <a:p>
                <a:endParaRPr lang="en-CA"/>
              </a:p>
            </p:txBody>
          </p:sp>
          <p:sp>
            <p:nvSpPr>
              <p:cNvPr id="20509" name="Line 115"/>
              <p:cNvSpPr>
                <a:spLocks noChangeShapeType="1"/>
              </p:cNvSpPr>
              <p:nvPr/>
            </p:nvSpPr>
            <p:spPr bwMode="auto">
              <a:xfrm flipV="1">
                <a:off x="3912" y="2132"/>
                <a:ext cx="23" cy="396"/>
              </a:xfrm>
              <a:prstGeom prst="line">
                <a:avLst/>
              </a:prstGeom>
              <a:noFill/>
              <a:ln w="9525">
                <a:solidFill>
                  <a:schemeClr val="tx1"/>
                </a:solidFill>
                <a:prstDash val="dash"/>
                <a:round/>
                <a:headEnd/>
                <a:tailEnd/>
              </a:ln>
            </p:spPr>
            <p:txBody>
              <a:bodyPr wrap="none"/>
              <a:lstStyle/>
              <a:p>
                <a:endParaRPr lang="en-CA"/>
              </a:p>
            </p:txBody>
          </p:sp>
          <p:sp>
            <p:nvSpPr>
              <p:cNvPr id="20510" name="Line 116"/>
              <p:cNvSpPr>
                <a:spLocks noChangeShapeType="1"/>
              </p:cNvSpPr>
              <p:nvPr/>
            </p:nvSpPr>
            <p:spPr bwMode="auto">
              <a:xfrm flipH="1" flipV="1">
                <a:off x="3935" y="2132"/>
                <a:ext cx="217" cy="158"/>
              </a:xfrm>
              <a:prstGeom prst="line">
                <a:avLst/>
              </a:prstGeom>
              <a:noFill/>
              <a:ln w="9525">
                <a:solidFill>
                  <a:schemeClr val="tx1"/>
                </a:solidFill>
                <a:prstDash val="dash"/>
                <a:round/>
                <a:headEnd/>
                <a:tailEnd/>
              </a:ln>
            </p:spPr>
            <p:txBody>
              <a:bodyPr wrap="none"/>
              <a:lstStyle/>
              <a:p>
                <a:endParaRPr lang="en-CA"/>
              </a:p>
            </p:txBody>
          </p:sp>
          <p:sp>
            <p:nvSpPr>
              <p:cNvPr id="20511" name="Line 117"/>
              <p:cNvSpPr>
                <a:spLocks noChangeShapeType="1"/>
              </p:cNvSpPr>
              <p:nvPr/>
            </p:nvSpPr>
            <p:spPr bwMode="auto">
              <a:xfrm flipH="1">
                <a:off x="3935" y="1563"/>
                <a:ext cx="83" cy="569"/>
              </a:xfrm>
              <a:prstGeom prst="line">
                <a:avLst/>
              </a:prstGeom>
              <a:noFill/>
              <a:ln w="9525">
                <a:solidFill>
                  <a:schemeClr val="tx1"/>
                </a:solidFill>
                <a:prstDash val="dash"/>
                <a:round/>
                <a:headEnd/>
                <a:tailEnd/>
              </a:ln>
            </p:spPr>
            <p:txBody>
              <a:bodyPr wrap="none"/>
              <a:lstStyle/>
              <a:p>
                <a:endParaRPr lang="en-CA"/>
              </a:p>
            </p:txBody>
          </p:sp>
          <p:sp>
            <p:nvSpPr>
              <p:cNvPr id="20512" name="Line 118"/>
              <p:cNvSpPr>
                <a:spLocks noChangeShapeType="1"/>
              </p:cNvSpPr>
              <p:nvPr/>
            </p:nvSpPr>
            <p:spPr bwMode="auto">
              <a:xfrm flipV="1">
                <a:off x="3823" y="2132"/>
                <a:ext cx="112" cy="105"/>
              </a:xfrm>
              <a:prstGeom prst="line">
                <a:avLst/>
              </a:prstGeom>
              <a:noFill/>
              <a:ln w="9525">
                <a:solidFill>
                  <a:schemeClr val="tx1"/>
                </a:solidFill>
                <a:prstDash val="dash"/>
                <a:round/>
                <a:headEnd/>
                <a:tailEnd/>
              </a:ln>
            </p:spPr>
            <p:txBody>
              <a:bodyPr wrap="none"/>
              <a:lstStyle/>
              <a:p>
                <a:endParaRPr lang="en-CA"/>
              </a:p>
            </p:txBody>
          </p:sp>
        </p:grpSp>
        <p:sp>
          <p:nvSpPr>
            <p:cNvPr id="2525303" name="AutoShape 119"/>
            <p:cNvSpPr>
              <a:spLocks noChangeArrowheads="1"/>
            </p:cNvSpPr>
            <p:nvPr/>
          </p:nvSpPr>
          <p:spPr bwMode="auto">
            <a:xfrm>
              <a:off x="2764" y="1202"/>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5304" name="AutoShape 120"/>
            <p:cNvSpPr>
              <a:spLocks noChangeArrowheads="1"/>
            </p:cNvSpPr>
            <p:nvPr/>
          </p:nvSpPr>
          <p:spPr bwMode="auto">
            <a:xfrm>
              <a:off x="3887" y="2087"/>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ou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ou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out)">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out)">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ou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63563" y="0"/>
            <a:ext cx="7772400" cy="1143000"/>
          </a:xfrm>
        </p:spPr>
        <p:txBody>
          <a:bodyPr/>
          <a:lstStyle/>
          <a:p>
            <a:r>
              <a:rPr lang="en-US" dirty="0" smtClean="0">
                <a:ea typeface="ＭＳ Ｐゴシック" pitchFamily="34" charset="-128"/>
              </a:rPr>
              <a:t>Problems with K-means</a:t>
            </a:r>
            <a:endParaRPr lang="en-US" dirty="0" smtClean="0">
              <a:ea typeface="ＭＳ Ｐゴシック" pitchFamily="34" charset="-128"/>
            </a:endParaRPr>
          </a:p>
        </p:txBody>
      </p:sp>
      <p:sp>
        <p:nvSpPr>
          <p:cNvPr id="5" name="Content Placeholder 2"/>
          <p:cNvSpPr>
            <a:spLocks noGrp="1"/>
          </p:cNvSpPr>
          <p:nvPr>
            <p:ph idx="1"/>
          </p:nvPr>
        </p:nvSpPr>
        <p:spPr>
          <a:xfrm>
            <a:off x="457200" y="1600200"/>
            <a:ext cx="8229600" cy="4525963"/>
          </a:xfrm>
        </p:spPr>
        <p:txBody>
          <a:bodyPr/>
          <a:lstStyle/>
          <a:p>
            <a:pPr marL="342900" lvl="1" indent="-342900">
              <a:lnSpc>
                <a:spcPct val="150000"/>
              </a:lnSpc>
              <a:spcBef>
                <a:spcPts val="1200"/>
              </a:spcBef>
              <a:spcAft>
                <a:spcPts val="1200"/>
              </a:spcAft>
              <a:buClr>
                <a:schemeClr val="accent2"/>
              </a:buClr>
            </a:pPr>
            <a:r>
              <a:rPr lang="en-US" dirty="0" smtClean="0"/>
              <a:t>Need to know </a:t>
            </a:r>
            <a:r>
              <a:rPr lang="en-US" i="1" dirty="0" smtClean="0"/>
              <a:t>k</a:t>
            </a:r>
          </a:p>
          <a:p>
            <a:pPr marL="342900" lvl="1" indent="-342900">
              <a:lnSpc>
                <a:spcPct val="150000"/>
              </a:lnSpc>
              <a:spcBef>
                <a:spcPts val="1200"/>
              </a:spcBef>
              <a:spcAft>
                <a:spcPts val="1200"/>
              </a:spcAft>
              <a:buClr>
                <a:schemeClr val="accent2"/>
              </a:buClr>
            </a:pPr>
            <a:r>
              <a:rPr lang="en-US" dirty="0" smtClean="0">
                <a:cs typeface="Times New Roman" charset="0"/>
              </a:rPr>
              <a:t>Local minima</a:t>
            </a:r>
          </a:p>
          <a:p>
            <a:pPr marL="342900" lvl="1" indent="-342900">
              <a:lnSpc>
                <a:spcPct val="150000"/>
              </a:lnSpc>
              <a:spcBef>
                <a:spcPts val="1200"/>
              </a:spcBef>
              <a:spcAft>
                <a:spcPts val="1200"/>
              </a:spcAft>
              <a:buClr>
                <a:schemeClr val="accent2"/>
              </a:buClr>
            </a:pPr>
            <a:r>
              <a:rPr lang="en-US" dirty="0" smtClean="0">
                <a:cs typeface="Times New Roman" charset="0"/>
              </a:rPr>
              <a:t>High dimensionality</a:t>
            </a:r>
          </a:p>
          <a:p>
            <a:pPr marL="342900" lvl="1" indent="-342900">
              <a:lnSpc>
                <a:spcPct val="150000"/>
              </a:lnSpc>
              <a:spcBef>
                <a:spcPts val="1200"/>
              </a:spcBef>
              <a:spcAft>
                <a:spcPts val="1200"/>
              </a:spcAft>
              <a:buClr>
                <a:schemeClr val="accent2"/>
              </a:buClr>
            </a:pPr>
            <a:r>
              <a:rPr lang="en-US" dirty="0" smtClean="0">
                <a:cs typeface="Times New Roman" charset="0"/>
              </a:rPr>
              <a:t>Lack of mathematical basis</a:t>
            </a:r>
            <a:endParaRPr lang="en-US" dirty="0" smtClean="0">
              <a:cs typeface="Times New Roman" charset="0"/>
            </a:endParaRP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15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22</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Today Nov </a:t>
            </a:r>
            <a:r>
              <a:rPr lang="en-US" dirty="0" smtClean="0"/>
              <a:t>3</a:t>
            </a:r>
            <a:endParaRPr lang="en-US" dirty="0" smtClean="0"/>
          </a:p>
        </p:txBody>
      </p:sp>
      <p:sp>
        <p:nvSpPr>
          <p:cNvPr id="6" name="Rectangle 3"/>
          <p:cNvSpPr txBox="1">
            <a:spLocks noChangeArrowheads="1"/>
          </p:cNvSpPr>
          <p:nvPr/>
        </p:nvSpPr>
        <p:spPr bwMode="auto">
          <a:xfrm>
            <a:off x="533400" y="914400"/>
            <a:ext cx="8153400" cy="3200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b="1" kern="0" dirty="0" smtClean="0">
                <a:latin typeface="+mn-lt"/>
              </a:rPr>
              <a:t>Supervised Machine Learning</a:t>
            </a:r>
          </a:p>
          <a:p>
            <a:pPr marL="800100" lvl="1" indent="-342900">
              <a:spcBef>
                <a:spcPct val="20000"/>
              </a:spcBef>
              <a:buFont typeface="Arial" pitchFamily="34" charset="0"/>
              <a:buChar char="•"/>
              <a:defRPr/>
            </a:pPr>
            <a:r>
              <a:rPr kumimoji="0" lang="en-US" sz="2800" i="0" u="none" strike="noStrike" kern="0" cap="none" spc="0" normalizeH="0" baseline="0" noProof="0" dirty="0" smtClean="0">
                <a:ln>
                  <a:noFill/>
                </a:ln>
                <a:solidFill>
                  <a:schemeClr val="accent3">
                    <a:lumMod val="65000"/>
                  </a:schemeClr>
                </a:solidFill>
                <a:effectLst/>
                <a:uLnTx/>
                <a:uFillTx/>
                <a:latin typeface="+mn-lt"/>
                <a:ea typeface="+mn-ea"/>
                <a:cs typeface="+mn-cs"/>
              </a:rPr>
              <a:t>Naïve </a:t>
            </a:r>
            <a:r>
              <a:rPr kumimoji="0" lang="en-US" sz="2800" i="0" u="none" strike="noStrike" kern="0" cap="none" spc="0" normalizeH="0" baseline="0" noProof="0" dirty="0" err="1" smtClean="0">
                <a:ln>
                  <a:noFill/>
                </a:ln>
                <a:solidFill>
                  <a:schemeClr val="accent3">
                    <a:lumMod val="65000"/>
                  </a:schemeClr>
                </a:solidFill>
                <a:effectLst/>
                <a:uLnTx/>
                <a:uFillTx/>
                <a:latin typeface="+mn-lt"/>
                <a:ea typeface="+mn-ea"/>
                <a:cs typeface="+mn-cs"/>
              </a:rPr>
              <a:t>Bayes</a:t>
            </a:r>
            <a:endParaRPr kumimoji="0" lang="en-US" sz="2800" i="0" u="none" strike="noStrike" kern="0" cap="none" spc="0" normalizeH="0" baseline="0" noProof="0" dirty="0" smtClean="0">
              <a:ln>
                <a:noFill/>
              </a:ln>
              <a:solidFill>
                <a:schemeClr val="accent3">
                  <a:lumMod val="6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2800" kern="0" dirty="0" smtClean="0">
                <a:solidFill>
                  <a:schemeClr val="accent3">
                    <a:lumMod val="65000"/>
                  </a:schemeClr>
                </a:solidFill>
                <a:latin typeface="+mn-lt"/>
              </a:rPr>
              <a:t>Markov-Chains</a:t>
            </a:r>
            <a:endParaRPr kumimoji="0" lang="en-US" sz="2800" i="0" u="none" strike="noStrike" kern="0" cap="none" spc="0" normalizeH="0" baseline="0" noProof="0" dirty="0" smtClean="0">
              <a:ln>
                <a:noFill/>
              </a:ln>
              <a:solidFill>
                <a:schemeClr val="accent3">
                  <a:lumMod val="6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3200" kern="0" dirty="0" smtClean="0">
                <a:solidFill>
                  <a:schemeClr val="accent3">
                    <a:lumMod val="65000"/>
                  </a:schemeClr>
                </a:solidFill>
                <a:latin typeface="+mn-lt"/>
              </a:rPr>
              <a:t>Decision Trees</a:t>
            </a: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Regression</a:t>
            </a:r>
          </a:p>
          <a:p>
            <a:pPr marL="800100" lvl="1" indent="-342900">
              <a:spcBef>
                <a:spcPct val="20000"/>
              </a:spcBef>
              <a:buFont typeface="Arial" pitchFamily="34" charset="0"/>
              <a:buChar char="•"/>
              <a:defRPr/>
            </a:pPr>
            <a:r>
              <a:rPr lang="en-US" sz="3200" kern="0" dirty="0" smtClean="0">
                <a:latin typeface="+mn-lt"/>
              </a:rPr>
              <a:t>Logistic Regression</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
        <p:nvSpPr>
          <p:cNvPr id="7" name="Rectangle 3"/>
          <p:cNvSpPr txBox="1">
            <a:spLocks noChangeArrowheads="1"/>
          </p:cNvSpPr>
          <p:nvPr/>
        </p:nvSpPr>
        <p:spPr bwMode="auto">
          <a:xfrm>
            <a:off x="609600" y="4267200"/>
            <a:ext cx="8077200" cy="1905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b="1" kern="0" dirty="0" smtClean="0">
                <a:latin typeface="+mn-lt"/>
              </a:rPr>
              <a:t>Unsupervised Machine Learning</a:t>
            </a: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K-means</a:t>
            </a:r>
          </a:p>
          <a:p>
            <a:pPr marL="800100" lvl="1" indent="-342900">
              <a:spcBef>
                <a:spcPct val="20000"/>
              </a:spcBef>
              <a:buFont typeface="Arial" pitchFamily="34" charset="0"/>
              <a:buChar char="•"/>
              <a:defRPr/>
            </a:pPr>
            <a:r>
              <a:rPr lang="en-US" sz="3200" kern="0" dirty="0" smtClean="0">
                <a:solidFill>
                  <a:schemeClr val="accent2"/>
                </a:solidFill>
                <a:latin typeface="+mn-lt"/>
              </a:rPr>
              <a:t>Intro to EM </a:t>
            </a:r>
            <a:r>
              <a:rPr lang="en-US" sz="2800" kern="0" dirty="0" smtClean="0">
                <a:solidFill>
                  <a:schemeClr val="accent2"/>
                </a:solidFill>
                <a:latin typeface="+mn-lt"/>
              </a:rPr>
              <a:t>(very general technique!)</a:t>
            </a:r>
            <a:endParaRPr kumimoji="0" lang="en-US" sz="3200"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ea typeface="ＭＳ Ｐゴシック" pitchFamily="34" charset="-128"/>
              </a:rPr>
              <a:t>Gaussian Distribution</a:t>
            </a:r>
            <a:endParaRPr lang="en-US" dirty="0" smtClean="0">
              <a:ea typeface="ＭＳ Ｐゴシック" pitchFamily="34" charset="-128"/>
            </a:endParaRPr>
          </a:p>
        </p:txBody>
      </p:sp>
      <p:sp>
        <p:nvSpPr>
          <p:cNvPr id="5" name="Content Placeholder 4"/>
          <p:cNvSpPr>
            <a:spLocks noGrp="1"/>
          </p:cNvSpPr>
          <p:nvPr>
            <p:ph idx="1"/>
          </p:nvPr>
        </p:nvSpPr>
        <p:spPr>
          <a:xfrm>
            <a:off x="609600" y="4800600"/>
            <a:ext cx="8382000" cy="1676400"/>
          </a:xfrm>
        </p:spPr>
        <p:txBody>
          <a:bodyPr/>
          <a:lstStyle/>
          <a:p>
            <a:pPr>
              <a:buFont typeface="Arial" pitchFamily="34" charset="0"/>
              <a:buChar char="•"/>
            </a:pPr>
            <a:r>
              <a:rPr lang="en-CA" sz="2400" dirty="0" smtClean="0"/>
              <a:t>Models a large number of phenomena encountered in practice</a:t>
            </a:r>
          </a:p>
          <a:p>
            <a:pPr>
              <a:buFont typeface="Arial" pitchFamily="34" charset="0"/>
              <a:buChar char="•"/>
            </a:pPr>
            <a:r>
              <a:rPr lang="en-CA" sz="2400" dirty="0" smtClean="0"/>
              <a:t>Under </a:t>
            </a:r>
            <a:r>
              <a:rPr lang="en-CA" sz="2400" dirty="0" smtClean="0"/>
              <a:t>mild conditions the sum of a large number of random variables is distributed approximately normally</a:t>
            </a:r>
            <a:endParaRPr lang="en-CA" sz="2400" dirty="0"/>
          </a:p>
        </p:txBody>
      </p:sp>
      <p:pic>
        <p:nvPicPr>
          <p:cNvPr id="536578" name="Picture 2"/>
          <p:cNvPicPr>
            <a:picLocks noChangeAspect="1" noChangeArrowheads="1"/>
          </p:cNvPicPr>
          <p:nvPr/>
        </p:nvPicPr>
        <p:blipFill>
          <a:blip r:embed="rId4" cstate="print"/>
          <a:srcRect/>
          <a:stretch>
            <a:fillRect/>
          </a:stretch>
        </p:blipFill>
        <p:spPr bwMode="auto">
          <a:xfrm>
            <a:off x="4522304" y="1371600"/>
            <a:ext cx="4621695"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ea typeface="ＭＳ Ｐゴシック" pitchFamily="34" charset="-128"/>
              </a:rPr>
              <a:t>Gaussian Learning: Parameters</a:t>
            </a:r>
            <a:endParaRPr lang="en-US" dirty="0" smtClean="0">
              <a:ea typeface="ＭＳ Ｐゴシック" pitchFamily="34" charset="-128"/>
            </a:endParaRPr>
          </a:p>
        </p:txBody>
      </p:sp>
      <p:sp>
        <p:nvSpPr>
          <p:cNvPr id="5" name="Content Placeholder 4"/>
          <p:cNvSpPr>
            <a:spLocks noGrp="1"/>
          </p:cNvSpPr>
          <p:nvPr>
            <p:ph idx="1"/>
          </p:nvPr>
        </p:nvSpPr>
        <p:spPr>
          <a:xfrm>
            <a:off x="228600" y="5334000"/>
            <a:ext cx="2667000" cy="533400"/>
          </a:xfrm>
        </p:spPr>
        <p:txBody>
          <a:bodyPr/>
          <a:lstStyle/>
          <a:p>
            <a:pPr>
              <a:buFont typeface="Arial" pitchFamily="34" charset="0"/>
              <a:buChar char="•"/>
            </a:pPr>
            <a:r>
              <a:rPr lang="en-CA" sz="2400" dirty="0" smtClean="0"/>
              <a:t>n data points</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5376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inkTgt spid="_x0000_s5376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inkTgt spid="_x0000_s5376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inkTgt spid="_x0000_s5376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inkTgt spid="_x0000_s5376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inkTgt spid="_x0000_s5376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inkTgt spid="_x0000_s537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04800" y="152400"/>
            <a:ext cx="8686800" cy="685800"/>
          </a:xfrm>
        </p:spPr>
        <p:txBody>
          <a:bodyPr/>
          <a:lstStyle/>
          <a:p>
            <a:r>
              <a:rPr lang="en-US" sz="3200" dirty="0" smtClean="0">
                <a:ea typeface="ＭＳ Ｐゴシック" pitchFamily="34" charset="-128"/>
              </a:rPr>
              <a:t>Expectation </a:t>
            </a:r>
            <a:r>
              <a:rPr lang="en-US" sz="3200" dirty="0" err="1" smtClean="0">
                <a:ea typeface="ＭＳ Ｐゴシック" pitchFamily="34" charset="-128"/>
              </a:rPr>
              <a:t>Maximzation</a:t>
            </a:r>
            <a:r>
              <a:rPr lang="en-US" sz="3200" dirty="0" smtClean="0">
                <a:ea typeface="ＭＳ Ｐゴシック" pitchFamily="34" charset="-128"/>
              </a:rPr>
              <a:t> for Clustering: </a:t>
            </a:r>
            <a:r>
              <a:rPr lang="en-US" sz="3200" dirty="0" smtClean="0">
                <a:ea typeface="ＭＳ Ｐゴシック" pitchFamily="34" charset="-128"/>
              </a:rPr>
              <a:t>Idea</a:t>
            </a:r>
          </a:p>
        </p:txBody>
      </p:sp>
      <p:sp>
        <p:nvSpPr>
          <p:cNvPr id="25602" name="Rectangle 3"/>
          <p:cNvSpPr>
            <a:spLocks noGrp="1" noChangeArrowheads="1"/>
          </p:cNvSpPr>
          <p:nvPr>
            <p:ph type="body" idx="1"/>
          </p:nvPr>
        </p:nvSpPr>
        <p:spPr>
          <a:xfrm>
            <a:off x="228600" y="762000"/>
            <a:ext cx="8763000" cy="1676400"/>
          </a:xfrm>
        </p:spPr>
        <p:txBody>
          <a:bodyPr/>
          <a:lstStyle/>
          <a:p>
            <a:pPr>
              <a:buFont typeface="Arial" pitchFamily="34" charset="0"/>
              <a:buChar char="•"/>
            </a:pPr>
            <a:r>
              <a:rPr lang="en-US" sz="2400" b="1" dirty="0" smtClean="0">
                <a:ea typeface="ＭＳ Ｐゴシック" pitchFamily="34" charset="-128"/>
              </a:rPr>
              <a:t>Lets assume: </a:t>
            </a:r>
            <a:r>
              <a:rPr lang="en-US" sz="2400" dirty="0" smtClean="0">
                <a:ea typeface="ＭＳ Ｐゴシック" pitchFamily="34" charset="-128"/>
              </a:rPr>
              <a:t>that our Data </a:t>
            </a:r>
            <a:r>
              <a:rPr lang="en-US" sz="2400" dirty="0" smtClean="0">
                <a:ea typeface="ＭＳ Ｐゴシック" pitchFamily="34" charset="-128"/>
              </a:rPr>
              <a:t>were </a:t>
            </a:r>
            <a:r>
              <a:rPr lang="en-US" sz="2400" dirty="0" smtClean="0">
                <a:ea typeface="ＭＳ Ｐゴシック" pitchFamily="34" charset="-128"/>
              </a:rPr>
              <a:t>generated </a:t>
            </a:r>
            <a:r>
              <a:rPr lang="en-US" sz="2400" dirty="0" smtClean="0">
                <a:ea typeface="ＭＳ Ｐゴシック" pitchFamily="34" charset="-128"/>
              </a:rPr>
              <a:t>from </a:t>
            </a:r>
            <a:r>
              <a:rPr lang="en-US" sz="2400" dirty="0" smtClean="0">
                <a:ea typeface="ＭＳ Ｐゴシック" pitchFamily="34" charset="-128"/>
              </a:rPr>
              <a:t>several Gaussians (a mixture, technically)</a:t>
            </a:r>
          </a:p>
          <a:p>
            <a:pPr>
              <a:buFont typeface="Arial" pitchFamily="34" charset="0"/>
              <a:buChar char="•"/>
            </a:pPr>
            <a:r>
              <a:rPr lang="en-US" sz="2400" b="1" dirty="0" smtClean="0">
                <a:ea typeface="ＭＳ Ｐゴシック" pitchFamily="34" charset="-128"/>
              </a:rPr>
              <a:t>F</a:t>
            </a:r>
            <a:r>
              <a:rPr lang="en-US" sz="2400" b="1" dirty="0" smtClean="0">
                <a:ea typeface="ＭＳ Ｐゴシック" pitchFamily="34" charset="-128"/>
              </a:rPr>
              <a:t>or simplicity </a:t>
            </a:r>
            <a:r>
              <a:rPr lang="en-US" sz="2400" dirty="0" smtClean="0">
                <a:ea typeface="ＭＳ Ｐゴシック" pitchFamily="34" charset="-128"/>
              </a:rPr>
              <a:t>– one dimensional data – only two Gaussians (with same variance, but possibly different    ………..)</a:t>
            </a:r>
          </a:p>
          <a:p>
            <a:pPr>
              <a:buFont typeface="Arial" pitchFamily="34" charset="0"/>
              <a:buChar char="•"/>
            </a:pPr>
            <a:r>
              <a:rPr lang="en-US" sz="2400" dirty="0" smtClean="0">
                <a:ea typeface="ＭＳ Ｐゴシック" pitchFamily="34" charset="-128"/>
              </a:rPr>
              <a:t>Generation Process</a:t>
            </a:r>
          </a:p>
          <a:p>
            <a:pPr lvl="1">
              <a:buFont typeface="Arial" pitchFamily="34" charset="0"/>
              <a:buChar char="•"/>
            </a:pPr>
            <a:r>
              <a:rPr lang="en-US" sz="2000" dirty="0" smtClean="0">
                <a:ea typeface="ＭＳ Ｐゴシック" pitchFamily="34" charset="-128"/>
              </a:rPr>
              <a:t>Gaussian/Cluster is selected</a:t>
            </a:r>
          </a:p>
          <a:p>
            <a:pPr lvl="1">
              <a:buFont typeface="Arial" pitchFamily="34" charset="0"/>
              <a:buChar char="•"/>
            </a:pPr>
            <a:r>
              <a:rPr lang="en-US" sz="2000" dirty="0" smtClean="0">
                <a:ea typeface="ＭＳ Ｐゴシック" pitchFamily="34" charset="-128"/>
              </a:rPr>
              <a:t>Data point is sampled from that cluster</a:t>
            </a:r>
            <a:endParaRPr lang="en-US" sz="2000" dirty="0" smtClean="0">
              <a:ea typeface="ＭＳ Ｐゴシック" pitchFamily="34" charset="-128"/>
            </a:endParaRPr>
          </a:p>
          <a:p>
            <a:endParaRPr lang="en-US" sz="2400" dirty="0" smtClean="0">
              <a:ea typeface="ＭＳ Ｐゴシック" pitchFamily="34" charset="-128"/>
            </a:endParaRPr>
          </a:p>
          <a:p>
            <a:endParaRPr lang="en-US" sz="2400" dirty="0" smtClean="0">
              <a:ea typeface="ＭＳ Ｐゴシック" pitchFamily="34" charset="-128"/>
            </a:endParaRPr>
          </a:p>
          <a:p>
            <a:endParaRPr lang="en-US" sz="2400" dirty="0" smtClean="0">
              <a:ea typeface="ＭＳ Ｐゴシック" pitchFamily="34" charset="-128"/>
            </a:endParaRPr>
          </a:p>
          <a:p>
            <a:endParaRPr lang="en-US" sz="2400" dirty="0" smtClean="0">
              <a:ea typeface="ＭＳ Ｐゴシック" pitchFamily="34" charset="-128"/>
            </a:endParaRPr>
          </a:p>
          <a:p>
            <a:endParaRPr lang="en-US" sz="2400" dirty="0" smtClean="0">
              <a:ea typeface="ＭＳ Ｐゴシック" pitchFamily="34" charset="-128"/>
            </a:endParaRPr>
          </a:p>
          <a:p>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ea typeface="ＭＳ Ｐゴシック" pitchFamily="34" charset="-128"/>
              </a:rPr>
              <a:t>But this is what we start from</a:t>
            </a:r>
            <a:endParaRPr lang="en-US" dirty="0" smtClean="0">
              <a:ea typeface="ＭＳ Ｐゴシック" pitchFamily="34" charset="-128"/>
            </a:endParaRPr>
          </a:p>
        </p:txBody>
      </p:sp>
      <p:sp>
        <p:nvSpPr>
          <p:cNvPr id="5" name="Rectangle 3"/>
          <p:cNvSpPr txBox="1">
            <a:spLocks noChangeArrowheads="1"/>
          </p:cNvSpPr>
          <p:nvPr/>
        </p:nvSpPr>
        <p:spPr bwMode="auto">
          <a:xfrm>
            <a:off x="152400" y="2743200"/>
            <a:ext cx="8763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400" kern="0" dirty="0" smtClean="0">
                <a:latin typeface="+mn-lt"/>
                <a:ea typeface="ＭＳ Ｐゴシック" pitchFamily="34" charset="-128"/>
              </a:rPr>
              <a:t>“Identify the two Gaussians that best explain the data”</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Since we assume they have the same variance, we “just” need to find </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34" charset="-128"/>
                <a:cs typeface="+mn-cs"/>
              </a:rPr>
              <a:t>their priors </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and </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34" charset="-128"/>
                <a:cs typeface="+mn-cs"/>
              </a:rPr>
              <a:t>their means</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6" name="Rectangle 3"/>
          <p:cNvSpPr txBox="1">
            <a:spLocks noChangeArrowheads="1"/>
          </p:cNvSpPr>
          <p:nvPr/>
        </p:nvSpPr>
        <p:spPr bwMode="auto">
          <a:xfrm>
            <a:off x="152400" y="4191000"/>
            <a:ext cx="8763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7" name="Rectangle 3"/>
          <p:cNvSpPr txBox="1">
            <a:spLocks noChangeArrowheads="1"/>
          </p:cNvSpPr>
          <p:nvPr/>
        </p:nvSpPr>
        <p:spPr bwMode="auto">
          <a:xfrm>
            <a:off x="152400" y="4876800"/>
            <a:ext cx="8763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1" u="none" strike="noStrike" kern="0" cap="none" spc="0" normalizeH="0" baseline="0" noProof="0" dirty="0" smtClean="0">
                <a:ln>
                  <a:noFill/>
                </a:ln>
                <a:solidFill>
                  <a:schemeClr val="tx1"/>
                </a:solidFill>
                <a:effectLst/>
                <a:uLnTx/>
                <a:uFillTx/>
                <a:latin typeface="+mn-lt"/>
                <a:ea typeface="ＭＳ Ｐゴシック" pitchFamily="34" charset="-128"/>
                <a:cs typeface="+mn-cs"/>
              </a:rPr>
              <a:t>In K-means we assume we know the center of the clusters and iterate…..</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8" name="Rectangle 3"/>
          <p:cNvSpPr txBox="1">
            <a:spLocks noChangeArrowheads="1"/>
          </p:cNvSpPr>
          <p:nvPr/>
        </p:nvSpPr>
        <p:spPr bwMode="auto">
          <a:xfrm>
            <a:off x="228600" y="990600"/>
            <a:ext cx="8763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n data points without labels! And we have to cluster them into two (soft)</a:t>
            </a:r>
            <a:r>
              <a:rPr kumimoji="0" lang="en-US" sz="2400" b="0" i="0" u="none" strike="noStrike" kern="0" cap="none" spc="0" normalizeH="0" noProof="0" dirty="0" smtClean="0">
                <a:ln>
                  <a:noFill/>
                </a:ln>
                <a:solidFill>
                  <a:schemeClr val="tx1"/>
                </a:solidFill>
                <a:effectLst/>
                <a:uLnTx/>
                <a:uFillTx/>
                <a:latin typeface="+mn-lt"/>
                <a:ea typeface="ＭＳ Ｐゴシック" pitchFamily="34" charset="-128"/>
                <a:cs typeface="+mn-cs"/>
              </a:rPr>
              <a:t> </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clusters.</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ea typeface="ＭＳ Ｐゴシック" pitchFamily="34" charset="-128"/>
              </a:rPr>
              <a:t>Here we assume that we know</a:t>
            </a:r>
            <a:endParaRPr lang="en-US" dirty="0" smtClean="0">
              <a:ea typeface="ＭＳ Ｐゴシック" pitchFamily="34" charset="-128"/>
            </a:endParaRPr>
          </a:p>
        </p:txBody>
      </p:sp>
      <p:sp>
        <p:nvSpPr>
          <p:cNvPr id="5" name="Rectangle 3"/>
          <p:cNvSpPr txBox="1">
            <a:spLocks noChangeArrowheads="1"/>
          </p:cNvSpPr>
          <p:nvPr/>
        </p:nvSpPr>
        <p:spPr bwMode="auto">
          <a:xfrm>
            <a:off x="0" y="914400"/>
            <a:ext cx="853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pitchFamily="34" charset="0"/>
              <a:buChar char="•"/>
            </a:pPr>
            <a:r>
              <a:rPr lang="en-US" sz="2400" dirty="0" smtClean="0">
                <a:ea typeface="ＭＳ Ｐゴシック" pitchFamily="34" charset="-128"/>
              </a:rPr>
              <a:t>Prior </a:t>
            </a:r>
            <a:r>
              <a:rPr lang="en-US" sz="2400" dirty="0" smtClean="0">
                <a:ea typeface="ＭＳ Ｐゴシック" pitchFamily="34" charset="-128"/>
              </a:rPr>
              <a:t>for clusters and </a:t>
            </a:r>
            <a:r>
              <a:rPr lang="en-US" sz="2400" dirty="0" smtClean="0">
                <a:ea typeface="ＭＳ Ｐゴシック" pitchFamily="34" charset="-128"/>
              </a:rPr>
              <a:t>the two means</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6" name="Rectangle 3"/>
          <p:cNvSpPr txBox="1">
            <a:spLocks noChangeArrowheads="1"/>
          </p:cNvSpPr>
          <p:nvPr/>
        </p:nvSpPr>
        <p:spPr bwMode="auto">
          <a:xfrm>
            <a:off x="152400" y="4191000"/>
            <a:ext cx="8763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7" name="Rectangle 3"/>
          <p:cNvSpPr txBox="1">
            <a:spLocks noChangeArrowheads="1"/>
          </p:cNvSpPr>
          <p:nvPr/>
        </p:nvSpPr>
        <p:spPr bwMode="auto">
          <a:xfrm>
            <a:off x="152400" y="2667000"/>
            <a:ext cx="8991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We can compute the probability that data point </a:t>
            </a:r>
            <a:r>
              <a:rPr kumimoji="0" lang="en-US" sz="2400" b="0" i="1" u="none" strike="noStrike" kern="0" cap="none" spc="0" normalizeH="0" baseline="0" noProof="0" dirty="0" smtClean="0">
                <a:ln>
                  <a:noFill/>
                </a:ln>
                <a:solidFill>
                  <a:schemeClr val="accent2"/>
                </a:solidFill>
                <a:effectLst/>
                <a:uLnTx/>
                <a:uFillTx/>
                <a:latin typeface="+mn-lt"/>
                <a:ea typeface="ＭＳ Ｐゴシック" pitchFamily="34" charset="-128"/>
                <a:cs typeface="+mn-cs"/>
              </a:rPr>
              <a:t>x</a:t>
            </a:r>
            <a:r>
              <a:rPr kumimoji="0" lang="en-US" sz="2400" b="0" i="1" u="none" strike="noStrike" kern="0" cap="none" spc="0" normalizeH="0" baseline="-25000" noProof="0" dirty="0" smtClean="0">
                <a:ln>
                  <a:noFill/>
                </a:ln>
                <a:solidFill>
                  <a:schemeClr val="accent2"/>
                </a:solidFill>
                <a:effectLst/>
                <a:uLnTx/>
                <a:uFillTx/>
                <a:latin typeface="+mn-lt"/>
                <a:ea typeface="ＭＳ Ｐゴシック" pitchFamily="34" charset="-128"/>
                <a:cs typeface="+mn-cs"/>
              </a:rPr>
              <a:t>i</a:t>
            </a:r>
            <a:r>
              <a:rPr kumimoji="0" lang="en-US" sz="2400" b="0" i="1" u="none" strike="noStrike" kern="0" cap="none" spc="0" normalizeH="0" baseline="0" noProof="0" dirty="0" smtClean="0">
                <a:ln>
                  <a:noFill/>
                </a:ln>
                <a:solidFill>
                  <a:schemeClr val="accent2"/>
                </a:solidFill>
                <a:effectLst/>
                <a:uLnTx/>
                <a:uFillTx/>
                <a:latin typeface="+mn-lt"/>
                <a:ea typeface="ＭＳ Ｐゴシック" pitchFamily="34" charset="-128"/>
                <a:cs typeface="+mn-cs"/>
              </a:rPr>
              <a:t> </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corresponds to the cluster </a:t>
            </a:r>
            <a:r>
              <a:rPr lang="en-US" sz="2400" i="1" kern="0" dirty="0" err="1" smtClean="0">
                <a:solidFill>
                  <a:schemeClr val="accent2"/>
                </a:solidFill>
                <a:latin typeface="+mn-lt"/>
                <a:ea typeface="ＭＳ Ｐゴシック" pitchFamily="34" charset="-128"/>
              </a:rPr>
              <a:t>N</a:t>
            </a:r>
            <a:r>
              <a:rPr lang="en-US" sz="2400" i="1" kern="0" baseline="-25000" dirty="0" err="1" smtClean="0">
                <a:solidFill>
                  <a:schemeClr val="accent2"/>
                </a:solidFill>
                <a:latin typeface="+mn-lt"/>
                <a:ea typeface="ＭＳ Ｐゴシック" pitchFamily="34" charset="-128"/>
              </a:rPr>
              <a:t>j</a:t>
            </a:r>
            <a:endParaRPr kumimoji="0" lang="en-US" sz="2400" b="0" i="0" u="none" strike="noStrike" kern="0" cap="none" spc="0" normalizeH="0" baseline="0" noProof="0" dirty="0" smtClean="0">
              <a:ln>
                <a:noFill/>
              </a:ln>
              <a:solidFill>
                <a:schemeClr val="accent2"/>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graphicFrame>
        <p:nvGraphicFramePr>
          <p:cNvPr id="540691" name="Object 2"/>
          <p:cNvGraphicFramePr>
            <a:graphicFrameLocks noChangeAspect="1"/>
          </p:cNvGraphicFramePr>
          <p:nvPr/>
        </p:nvGraphicFramePr>
        <p:xfrm>
          <a:off x="1219200" y="4038600"/>
          <a:ext cx="3429000" cy="1400175"/>
        </p:xfrm>
        <a:graphic>
          <a:graphicData uri="http://schemas.openxmlformats.org/presentationml/2006/ole">
            <p:oleObj spid="_x0000_s540691" name="Equation" r:id="rId3" imgW="1587240" imgH="647640" progId="Equation.3">
              <p:embed/>
            </p:oleObj>
          </a:graphicData>
        </a:graphic>
      </p:graphicFrame>
      <p:graphicFrame>
        <p:nvGraphicFramePr>
          <p:cNvPr id="11" name="Object 2"/>
          <p:cNvGraphicFramePr>
            <a:graphicFrameLocks noChangeAspect="1"/>
          </p:cNvGraphicFramePr>
          <p:nvPr/>
        </p:nvGraphicFramePr>
        <p:xfrm>
          <a:off x="762000" y="5715000"/>
          <a:ext cx="3882594" cy="838200"/>
        </p:xfrm>
        <a:graphic>
          <a:graphicData uri="http://schemas.openxmlformats.org/presentationml/2006/ole">
            <p:oleObj spid="_x0000_s540692" name="Equation" r:id="rId4" imgW="1942920" imgH="41904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ea typeface="ＭＳ Ｐゴシック" pitchFamily="34" charset="-128"/>
              </a:rPr>
              <a:t>We can now </a:t>
            </a:r>
            <a:r>
              <a:rPr lang="en-US" dirty="0" err="1" smtClean="0">
                <a:ea typeface="ＭＳ Ｐゴシック" pitchFamily="34" charset="-128"/>
              </a:rPr>
              <a:t>recompute</a:t>
            </a:r>
            <a:endParaRPr lang="en-US" dirty="0" smtClean="0">
              <a:ea typeface="ＭＳ Ｐゴシック" pitchFamily="34" charset="-128"/>
            </a:endParaRPr>
          </a:p>
        </p:txBody>
      </p:sp>
      <p:sp>
        <p:nvSpPr>
          <p:cNvPr id="5" name="Rectangle 3"/>
          <p:cNvSpPr txBox="1">
            <a:spLocks noChangeArrowheads="1"/>
          </p:cNvSpPr>
          <p:nvPr/>
        </p:nvSpPr>
        <p:spPr bwMode="auto">
          <a:xfrm>
            <a:off x="0" y="914400"/>
            <a:ext cx="853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pitchFamily="34" charset="0"/>
              <a:buChar char="•"/>
            </a:pPr>
            <a:r>
              <a:rPr lang="en-US" sz="2400" dirty="0" smtClean="0">
                <a:ea typeface="ＭＳ Ｐゴシック" pitchFamily="34" charset="-128"/>
              </a:rPr>
              <a:t>Prior </a:t>
            </a:r>
            <a:r>
              <a:rPr lang="en-US" sz="2400" dirty="0" smtClean="0">
                <a:ea typeface="ＭＳ Ｐゴシック" pitchFamily="34" charset="-128"/>
              </a:rPr>
              <a:t>for </a:t>
            </a:r>
            <a:r>
              <a:rPr lang="en-US" sz="2400" dirty="0" smtClean="0">
                <a:ea typeface="ＭＳ Ｐゴシック" pitchFamily="34" charset="-128"/>
              </a:rPr>
              <a:t>clusters</a:t>
            </a: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6" name="Rectangle 3"/>
          <p:cNvSpPr txBox="1">
            <a:spLocks noChangeArrowheads="1"/>
          </p:cNvSpPr>
          <p:nvPr/>
        </p:nvSpPr>
        <p:spPr bwMode="auto">
          <a:xfrm>
            <a:off x="152400" y="4191000"/>
            <a:ext cx="8763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7" name="Rectangle 3"/>
          <p:cNvSpPr txBox="1">
            <a:spLocks noChangeArrowheads="1"/>
          </p:cNvSpPr>
          <p:nvPr/>
        </p:nvSpPr>
        <p:spPr bwMode="auto">
          <a:xfrm>
            <a:off x="228600" y="3200400"/>
            <a:ext cx="8763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pitchFamily="34" charset="0"/>
              <a:buChar char="•"/>
            </a:pPr>
            <a:r>
              <a:rPr lang="en-US" sz="2400" dirty="0" smtClean="0">
                <a:ea typeface="ＭＳ Ｐゴシック" pitchFamily="34" charset="-128"/>
              </a:rPr>
              <a:t>T</a:t>
            </a:r>
            <a:r>
              <a:rPr lang="en-US" sz="2400" dirty="0" smtClean="0">
                <a:ea typeface="ＭＳ Ｐゴシック" pitchFamily="34" charset="-128"/>
              </a:rPr>
              <a:t>he means</a:t>
            </a: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graphicFrame>
        <p:nvGraphicFramePr>
          <p:cNvPr id="540691" name="Object 2"/>
          <p:cNvGraphicFramePr>
            <a:graphicFrameLocks noChangeAspect="1"/>
          </p:cNvGraphicFramePr>
          <p:nvPr/>
        </p:nvGraphicFramePr>
        <p:xfrm>
          <a:off x="609600" y="1447800"/>
          <a:ext cx="1444625" cy="1285530"/>
        </p:xfrm>
        <a:graphic>
          <a:graphicData uri="http://schemas.openxmlformats.org/presentationml/2006/ole">
            <p:oleObj spid="_x0000_s541700" name="Equation" r:id="rId3" imgW="685800" imgH="609480" progId="Equation.3">
              <p:embed/>
            </p:oleObj>
          </a:graphicData>
        </a:graphic>
      </p:graphicFrame>
      <p:graphicFrame>
        <p:nvGraphicFramePr>
          <p:cNvPr id="8" name="Object 2"/>
          <p:cNvGraphicFramePr>
            <a:graphicFrameLocks noChangeAspect="1"/>
          </p:cNvGraphicFramePr>
          <p:nvPr/>
        </p:nvGraphicFramePr>
        <p:xfrm>
          <a:off x="457200" y="3657600"/>
          <a:ext cx="1712913" cy="1768475"/>
        </p:xfrm>
        <a:graphic>
          <a:graphicData uri="http://schemas.openxmlformats.org/presentationml/2006/ole">
            <p:oleObj spid="_x0000_s541701" name="Equation" r:id="rId4" imgW="812520" imgH="838080" progId="Equation.3">
              <p:embed/>
            </p:oleObj>
          </a:graphicData>
        </a:graphic>
      </p:graphicFrame>
      <p:graphicFrame>
        <p:nvGraphicFramePr>
          <p:cNvPr id="10" name="Object 2"/>
          <p:cNvGraphicFramePr>
            <a:graphicFrameLocks noChangeAspect="1"/>
          </p:cNvGraphicFramePr>
          <p:nvPr/>
        </p:nvGraphicFramePr>
        <p:xfrm>
          <a:off x="3886200" y="1371600"/>
          <a:ext cx="1419225" cy="1285875"/>
        </p:xfrm>
        <a:graphic>
          <a:graphicData uri="http://schemas.openxmlformats.org/presentationml/2006/ole">
            <p:oleObj spid="_x0000_s541711" name="Equation" r:id="rId5" imgW="672840" imgH="609480" progId="Equation.3">
              <p:embed/>
            </p:oleObj>
          </a:graphicData>
        </a:graphic>
      </p:graphicFrame>
      <p:graphicFrame>
        <p:nvGraphicFramePr>
          <p:cNvPr id="12" name="Object 2"/>
          <p:cNvGraphicFramePr>
            <a:graphicFrameLocks noChangeAspect="1"/>
          </p:cNvGraphicFramePr>
          <p:nvPr/>
        </p:nvGraphicFramePr>
        <p:xfrm>
          <a:off x="3352800" y="3581400"/>
          <a:ext cx="1685925" cy="1768475"/>
        </p:xfrm>
        <a:graphic>
          <a:graphicData uri="http://schemas.openxmlformats.org/presentationml/2006/ole">
            <p:oleObj spid="_x0000_s541713" name="Equation" r:id="rId6" imgW="799920" imgH="83808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smtClean="0">
                <a:ea typeface="ＭＳ Ｐゴシック" pitchFamily="34" charset="-128"/>
              </a:rPr>
              <a:t>Intuition for EM</a:t>
            </a:r>
            <a:r>
              <a:rPr lang="en-US" dirty="0" smtClean="0">
                <a:ea typeface="ＭＳ Ｐゴシック" pitchFamily="34" charset="-128"/>
              </a:rPr>
              <a:t> in two dim. </a:t>
            </a:r>
            <a:br>
              <a:rPr lang="en-US" dirty="0" smtClean="0">
                <a:ea typeface="ＭＳ Ｐゴシック" pitchFamily="34" charset="-128"/>
              </a:rPr>
            </a:br>
            <a:r>
              <a:rPr lang="en-US" sz="3200" dirty="0" smtClean="0">
                <a:ea typeface="ＭＳ Ｐゴシック" pitchFamily="34" charset="-128"/>
              </a:rPr>
              <a:t>(as a generalization of k-means)</a:t>
            </a:r>
            <a:endParaRPr lang="en-US" sz="3200" dirty="0" smtClean="0">
              <a:ea typeface="ＭＳ Ｐゴシック" pitchFamily="34" charset="-128"/>
            </a:endParaRPr>
          </a:p>
        </p:txBody>
      </p:sp>
      <p:grpSp>
        <p:nvGrpSpPr>
          <p:cNvPr id="2" name="Group 3"/>
          <p:cNvGrpSpPr>
            <a:grpSpLocks/>
          </p:cNvGrpSpPr>
          <p:nvPr/>
        </p:nvGrpSpPr>
        <p:grpSpPr bwMode="auto">
          <a:xfrm>
            <a:off x="3448050" y="2819400"/>
            <a:ext cx="3138488" cy="2157413"/>
            <a:chOff x="2172" y="1152"/>
            <a:chExt cx="1977" cy="1359"/>
          </a:xfrm>
        </p:grpSpPr>
        <p:sp>
          <p:nvSpPr>
            <p:cNvPr id="26787" name="Line 4"/>
            <p:cNvSpPr>
              <a:spLocks noChangeShapeType="1"/>
            </p:cNvSpPr>
            <p:nvPr/>
          </p:nvSpPr>
          <p:spPr bwMode="auto">
            <a:xfrm>
              <a:off x="2190" y="1329"/>
              <a:ext cx="1122" cy="591"/>
            </a:xfrm>
            <a:prstGeom prst="line">
              <a:avLst/>
            </a:prstGeom>
            <a:noFill/>
            <a:ln w="28575">
              <a:solidFill>
                <a:srgbClr val="FF0000"/>
              </a:solidFill>
              <a:round/>
              <a:headEnd/>
              <a:tailEnd/>
            </a:ln>
          </p:spPr>
          <p:txBody>
            <a:bodyPr wrap="none"/>
            <a:lstStyle/>
            <a:p>
              <a:endParaRPr lang="en-CA"/>
            </a:p>
          </p:txBody>
        </p:sp>
        <p:sp>
          <p:nvSpPr>
            <p:cNvPr id="26788" name="Line 5"/>
            <p:cNvSpPr>
              <a:spLocks noChangeShapeType="1"/>
            </p:cNvSpPr>
            <p:nvPr/>
          </p:nvSpPr>
          <p:spPr bwMode="auto">
            <a:xfrm>
              <a:off x="3111" y="1383"/>
              <a:ext cx="345" cy="441"/>
            </a:xfrm>
            <a:prstGeom prst="line">
              <a:avLst/>
            </a:prstGeom>
            <a:noFill/>
            <a:ln w="19050">
              <a:solidFill>
                <a:srgbClr val="00CC00"/>
              </a:solidFill>
              <a:round/>
              <a:headEnd/>
              <a:tailEnd/>
            </a:ln>
          </p:spPr>
          <p:txBody>
            <a:bodyPr wrap="none"/>
            <a:lstStyle/>
            <a:p>
              <a:endParaRPr lang="en-CA"/>
            </a:p>
          </p:txBody>
        </p:sp>
        <p:sp>
          <p:nvSpPr>
            <p:cNvPr id="26789" name="Line 6"/>
            <p:cNvSpPr>
              <a:spLocks noChangeShapeType="1"/>
            </p:cNvSpPr>
            <p:nvPr/>
          </p:nvSpPr>
          <p:spPr bwMode="auto">
            <a:xfrm>
              <a:off x="2976" y="1152"/>
              <a:ext cx="480" cy="672"/>
            </a:xfrm>
            <a:prstGeom prst="line">
              <a:avLst/>
            </a:prstGeom>
            <a:noFill/>
            <a:ln w="19050">
              <a:solidFill>
                <a:srgbClr val="00CC00"/>
              </a:solidFill>
              <a:round/>
              <a:headEnd/>
              <a:tailEnd/>
            </a:ln>
          </p:spPr>
          <p:txBody>
            <a:bodyPr wrap="none"/>
            <a:lstStyle/>
            <a:p>
              <a:endParaRPr lang="en-CA"/>
            </a:p>
          </p:txBody>
        </p:sp>
        <p:sp>
          <p:nvSpPr>
            <p:cNvPr id="26790" name="Line 7"/>
            <p:cNvSpPr>
              <a:spLocks noChangeShapeType="1"/>
            </p:cNvSpPr>
            <p:nvPr/>
          </p:nvSpPr>
          <p:spPr bwMode="auto">
            <a:xfrm flipH="1">
              <a:off x="3456" y="1554"/>
              <a:ext cx="552" cy="270"/>
            </a:xfrm>
            <a:prstGeom prst="line">
              <a:avLst/>
            </a:prstGeom>
            <a:noFill/>
            <a:ln w="28575">
              <a:solidFill>
                <a:srgbClr val="00CC00"/>
              </a:solidFill>
              <a:round/>
              <a:headEnd/>
              <a:tailEnd/>
            </a:ln>
          </p:spPr>
          <p:txBody>
            <a:bodyPr wrap="none"/>
            <a:lstStyle/>
            <a:p>
              <a:endParaRPr lang="en-CA"/>
            </a:p>
          </p:txBody>
        </p:sp>
        <p:sp>
          <p:nvSpPr>
            <p:cNvPr id="26791" name="Line 8"/>
            <p:cNvSpPr>
              <a:spLocks noChangeShapeType="1"/>
            </p:cNvSpPr>
            <p:nvPr/>
          </p:nvSpPr>
          <p:spPr bwMode="auto">
            <a:xfrm flipH="1" flipV="1">
              <a:off x="3456" y="1824"/>
              <a:ext cx="351" cy="399"/>
            </a:xfrm>
            <a:prstGeom prst="line">
              <a:avLst/>
            </a:prstGeom>
            <a:noFill/>
            <a:ln w="28575">
              <a:solidFill>
                <a:srgbClr val="00CC00"/>
              </a:solidFill>
              <a:round/>
              <a:headEnd/>
              <a:tailEnd/>
            </a:ln>
          </p:spPr>
          <p:txBody>
            <a:bodyPr wrap="none"/>
            <a:lstStyle/>
            <a:p>
              <a:endParaRPr lang="en-CA"/>
            </a:p>
          </p:txBody>
        </p:sp>
        <p:sp>
          <p:nvSpPr>
            <p:cNvPr id="26792" name="Line 9"/>
            <p:cNvSpPr>
              <a:spLocks noChangeShapeType="1"/>
            </p:cNvSpPr>
            <p:nvPr/>
          </p:nvSpPr>
          <p:spPr bwMode="auto">
            <a:xfrm flipH="1" flipV="1">
              <a:off x="3456" y="1824"/>
              <a:ext cx="465" cy="687"/>
            </a:xfrm>
            <a:prstGeom prst="line">
              <a:avLst/>
            </a:prstGeom>
            <a:noFill/>
            <a:ln w="19050">
              <a:solidFill>
                <a:srgbClr val="00CC00"/>
              </a:solidFill>
              <a:round/>
              <a:headEnd/>
              <a:tailEnd/>
            </a:ln>
          </p:spPr>
          <p:txBody>
            <a:bodyPr wrap="none"/>
            <a:lstStyle/>
            <a:p>
              <a:endParaRPr lang="en-CA"/>
            </a:p>
          </p:txBody>
        </p:sp>
        <p:sp>
          <p:nvSpPr>
            <p:cNvPr id="26793" name="Line 10"/>
            <p:cNvSpPr>
              <a:spLocks noChangeShapeType="1"/>
            </p:cNvSpPr>
            <p:nvPr/>
          </p:nvSpPr>
          <p:spPr bwMode="auto">
            <a:xfrm flipH="1" flipV="1">
              <a:off x="3456" y="1824"/>
              <a:ext cx="687" cy="447"/>
            </a:xfrm>
            <a:prstGeom prst="line">
              <a:avLst/>
            </a:prstGeom>
            <a:noFill/>
            <a:ln w="28575">
              <a:solidFill>
                <a:srgbClr val="00CC00"/>
              </a:solidFill>
              <a:round/>
              <a:headEnd/>
              <a:tailEnd/>
            </a:ln>
          </p:spPr>
          <p:txBody>
            <a:bodyPr wrap="none"/>
            <a:lstStyle/>
            <a:p>
              <a:endParaRPr lang="en-CA"/>
            </a:p>
          </p:txBody>
        </p:sp>
        <p:sp>
          <p:nvSpPr>
            <p:cNvPr id="26794" name="Line 11"/>
            <p:cNvSpPr>
              <a:spLocks noChangeShapeType="1"/>
            </p:cNvSpPr>
            <p:nvPr/>
          </p:nvSpPr>
          <p:spPr bwMode="auto">
            <a:xfrm flipH="1" flipV="1">
              <a:off x="3312" y="1920"/>
              <a:ext cx="441" cy="588"/>
            </a:xfrm>
            <a:prstGeom prst="line">
              <a:avLst/>
            </a:prstGeom>
            <a:noFill/>
            <a:ln w="28575">
              <a:solidFill>
                <a:srgbClr val="FF0000"/>
              </a:solidFill>
              <a:round/>
              <a:headEnd/>
              <a:tailEnd/>
            </a:ln>
          </p:spPr>
          <p:txBody>
            <a:bodyPr wrap="none"/>
            <a:lstStyle/>
            <a:p>
              <a:endParaRPr lang="en-CA"/>
            </a:p>
          </p:txBody>
        </p:sp>
        <p:sp>
          <p:nvSpPr>
            <p:cNvPr id="26795" name="Line 12"/>
            <p:cNvSpPr>
              <a:spLocks noChangeShapeType="1"/>
            </p:cNvSpPr>
            <p:nvPr/>
          </p:nvSpPr>
          <p:spPr bwMode="auto">
            <a:xfrm>
              <a:off x="2172" y="1317"/>
              <a:ext cx="1284" cy="507"/>
            </a:xfrm>
            <a:prstGeom prst="line">
              <a:avLst/>
            </a:prstGeom>
            <a:noFill/>
            <a:ln w="12700">
              <a:solidFill>
                <a:srgbClr val="00CC00"/>
              </a:solidFill>
              <a:prstDash val="sysDot"/>
              <a:round/>
              <a:headEnd/>
              <a:tailEnd/>
            </a:ln>
          </p:spPr>
          <p:txBody>
            <a:bodyPr wrap="none"/>
            <a:lstStyle/>
            <a:p>
              <a:endParaRPr lang="en-CA"/>
            </a:p>
          </p:txBody>
        </p:sp>
        <p:sp>
          <p:nvSpPr>
            <p:cNvPr id="26796" name="Line 13"/>
            <p:cNvSpPr>
              <a:spLocks noChangeShapeType="1"/>
            </p:cNvSpPr>
            <p:nvPr/>
          </p:nvSpPr>
          <p:spPr bwMode="auto">
            <a:xfrm>
              <a:off x="3105" y="1377"/>
              <a:ext cx="209" cy="544"/>
            </a:xfrm>
            <a:prstGeom prst="line">
              <a:avLst/>
            </a:prstGeom>
            <a:noFill/>
            <a:ln w="12700">
              <a:solidFill>
                <a:srgbClr val="FF0000"/>
              </a:solidFill>
              <a:round/>
              <a:headEnd/>
              <a:tailEnd/>
            </a:ln>
          </p:spPr>
          <p:txBody>
            <a:bodyPr wrap="none"/>
            <a:lstStyle/>
            <a:p>
              <a:endParaRPr lang="en-CA"/>
            </a:p>
          </p:txBody>
        </p:sp>
        <p:sp>
          <p:nvSpPr>
            <p:cNvPr id="26797" name="Line 14"/>
            <p:cNvSpPr>
              <a:spLocks noChangeShapeType="1"/>
            </p:cNvSpPr>
            <p:nvPr/>
          </p:nvSpPr>
          <p:spPr bwMode="auto">
            <a:xfrm>
              <a:off x="2976" y="1152"/>
              <a:ext cx="337" cy="784"/>
            </a:xfrm>
            <a:prstGeom prst="line">
              <a:avLst/>
            </a:prstGeom>
            <a:noFill/>
            <a:ln w="12700">
              <a:solidFill>
                <a:srgbClr val="FF0000"/>
              </a:solidFill>
              <a:round/>
              <a:headEnd/>
              <a:tailEnd/>
            </a:ln>
          </p:spPr>
          <p:txBody>
            <a:bodyPr wrap="none"/>
            <a:lstStyle/>
            <a:p>
              <a:endParaRPr lang="en-CA"/>
            </a:p>
          </p:txBody>
        </p:sp>
        <p:sp>
          <p:nvSpPr>
            <p:cNvPr id="26798" name="Line 15"/>
            <p:cNvSpPr>
              <a:spLocks noChangeShapeType="1"/>
            </p:cNvSpPr>
            <p:nvPr/>
          </p:nvSpPr>
          <p:spPr bwMode="auto">
            <a:xfrm flipH="1">
              <a:off x="3329" y="1551"/>
              <a:ext cx="685" cy="370"/>
            </a:xfrm>
            <a:prstGeom prst="line">
              <a:avLst/>
            </a:prstGeom>
            <a:noFill/>
            <a:ln w="12700">
              <a:solidFill>
                <a:srgbClr val="FF0000"/>
              </a:solidFill>
              <a:prstDash val="sysDot"/>
              <a:round/>
              <a:headEnd/>
              <a:tailEnd/>
            </a:ln>
          </p:spPr>
          <p:txBody>
            <a:bodyPr wrap="none"/>
            <a:lstStyle/>
            <a:p>
              <a:endParaRPr lang="en-CA"/>
            </a:p>
          </p:txBody>
        </p:sp>
        <p:sp>
          <p:nvSpPr>
            <p:cNvPr id="26799" name="Line 16"/>
            <p:cNvSpPr>
              <a:spLocks noChangeShapeType="1"/>
            </p:cNvSpPr>
            <p:nvPr/>
          </p:nvSpPr>
          <p:spPr bwMode="auto">
            <a:xfrm flipH="1" flipV="1">
              <a:off x="3307" y="1921"/>
              <a:ext cx="503" cy="299"/>
            </a:xfrm>
            <a:prstGeom prst="line">
              <a:avLst/>
            </a:prstGeom>
            <a:noFill/>
            <a:ln w="12700">
              <a:solidFill>
                <a:srgbClr val="FF0000"/>
              </a:solidFill>
              <a:prstDash val="sysDot"/>
              <a:round/>
              <a:headEnd/>
              <a:tailEnd/>
            </a:ln>
          </p:spPr>
          <p:txBody>
            <a:bodyPr wrap="none"/>
            <a:lstStyle/>
            <a:p>
              <a:endParaRPr lang="en-CA"/>
            </a:p>
          </p:txBody>
        </p:sp>
        <p:sp>
          <p:nvSpPr>
            <p:cNvPr id="26800" name="Line 17"/>
            <p:cNvSpPr>
              <a:spLocks noChangeShapeType="1"/>
            </p:cNvSpPr>
            <p:nvPr/>
          </p:nvSpPr>
          <p:spPr bwMode="auto">
            <a:xfrm flipH="1" flipV="1">
              <a:off x="3321" y="1921"/>
              <a:ext cx="608" cy="589"/>
            </a:xfrm>
            <a:prstGeom prst="line">
              <a:avLst/>
            </a:prstGeom>
            <a:noFill/>
            <a:ln w="19050">
              <a:solidFill>
                <a:srgbClr val="FF0000"/>
              </a:solidFill>
              <a:round/>
              <a:headEnd/>
              <a:tailEnd/>
            </a:ln>
          </p:spPr>
          <p:txBody>
            <a:bodyPr wrap="none"/>
            <a:lstStyle/>
            <a:p>
              <a:endParaRPr lang="en-CA"/>
            </a:p>
          </p:txBody>
        </p:sp>
        <p:sp>
          <p:nvSpPr>
            <p:cNvPr id="26801" name="Line 18"/>
            <p:cNvSpPr>
              <a:spLocks noChangeShapeType="1"/>
            </p:cNvSpPr>
            <p:nvPr/>
          </p:nvSpPr>
          <p:spPr bwMode="auto">
            <a:xfrm flipH="1" flipV="1">
              <a:off x="3336" y="1936"/>
              <a:ext cx="813" cy="341"/>
            </a:xfrm>
            <a:prstGeom prst="line">
              <a:avLst/>
            </a:prstGeom>
            <a:noFill/>
            <a:ln w="12700">
              <a:solidFill>
                <a:srgbClr val="FF0000"/>
              </a:solidFill>
              <a:prstDash val="sysDot"/>
              <a:round/>
              <a:headEnd/>
              <a:tailEnd/>
            </a:ln>
          </p:spPr>
          <p:txBody>
            <a:bodyPr wrap="none"/>
            <a:lstStyle/>
            <a:p>
              <a:endParaRPr lang="en-CA"/>
            </a:p>
          </p:txBody>
        </p:sp>
        <p:sp>
          <p:nvSpPr>
            <p:cNvPr id="26802" name="Line 19"/>
            <p:cNvSpPr>
              <a:spLocks noChangeShapeType="1"/>
            </p:cNvSpPr>
            <p:nvPr/>
          </p:nvSpPr>
          <p:spPr bwMode="auto">
            <a:xfrm flipH="1" flipV="1">
              <a:off x="3454" y="1831"/>
              <a:ext cx="296" cy="674"/>
            </a:xfrm>
            <a:prstGeom prst="line">
              <a:avLst/>
            </a:prstGeom>
            <a:noFill/>
            <a:ln w="12700">
              <a:solidFill>
                <a:srgbClr val="00CC00"/>
              </a:solidFill>
              <a:prstDash val="sysDot"/>
              <a:round/>
              <a:headEnd/>
              <a:tailEnd/>
            </a:ln>
          </p:spPr>
          <p:txBody>
            <a:bodyPr wrap="none"/>
            <a:lstStyle/>
            <a:p>
              <a:endParaRPr lang="en-CA"/>
            </a:p>
          </p:txBody>
        </p:sp>
      </p:grpSp>
      <p:grpSp>
        <p:nvGrpSpPr>
          <p:cNvPr id="3" name="Group 20"/>
          <p:cNvGrpSpPr>
            <a:grpSpLocks/>
          </p:cNvGrpSpPr>
          <p:nvPr/>
        </p:nvGrpSpPr>
        <p:grpSpPr bwMode="auto">
          <a:xfrm>
            <a:off x="3429000" y="2743200"/>
            <a:ext cx="3200400" cy="2286000"/>
            <a:chOff x="2160" y="1104"/>
            <a:chExt cx="2016" cy="1440"/>
          </a:xfrm>
        </p:grpSpPr>
        <p:grpSp>
          <p:nvGrpSpPr>
            <p:cNvPr id="4" name="Group 21"/>
            <p:cNvGrpSpPr>
              <a:grpSpLocks/>
            </p:cNvGrpSpPr>
            <p:nvPr/>
          </p:nvGrpSpPr>
          <p:grpSpPr bwMode="auto">
            <a:xfrm>
              <a:off x="2160" y="1104"/>
              <a:ext cx="2016" cy="1440"/>
              <a:chOff x="1968" y="1392"/>
              <a:chExt cx="2016" cy="1440"/>
            </a:xfrm>
          </p:grpSpPr>
          <p:sp>
            <p:nvSpPr>
              <p:cNvPr id="26779" name="Oval 22"/>
              <p:cNvSpPr>
                <a:spLocks noChangeArrowheads="1"/>
              </p:cNvSpPr>
              <p:nvPr/>
            </p:nvSpPr>
            <p:spPr bwMode="auto">
              <a:xfrm>
                <a:off x="3552"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80" name="Oval 23"/>
              <p:cNvSpPr>
                <a:spLocks noChangeArrowheads="1"/>
              </p:cNvSpPr>
              <p:nvPr/>
            </p:nvSpPr>
            <p:spPr bwMode="auto">
              <a:xfrm>
                <a:off x="3792" y="182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81" name="Oval 24"/>
              <p:cNvSpPr>
                <a:spLocks noChangeArrowheads="1"/>
              </p:cNvSpPr>
              <p:nvPr/>
            </p:nvSpPr>
            <p:spPr bwMode="auto">
              <a:xfrm>
                <a:off x="2880" y="1632"/>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82" name="Oval 25"/>
              <p:cNvSpPr>
                <a:spLocks noChangeArrowheads="1"/>
              </p:cNvSpPr>
              <p:nvPr/>
            </p:nvSpPr>
            <p:spPr bwMode="auto">
              <a:xfrm>
                <a:off x="3936" y="25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83" name="Oval 26"/>
              <p:cNvSpPr>
                <a:spLocks noChangeArrowheads="1"/>
              </p:cNvSpPr>
              <p:nvPr/>
            </p:nvSpPr>
            <p:spPr bwMode="auto">
              <a:xfrm>
                <a:off x="3696"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84" name="Oval 27"/>
              <p:cNvSpPr>
                <a:spLocks noChangeArrowheads="1"/>
              </p:cNvSpPr>
              <p:nvPr/>
            </p:nvSpPr>
            <p:spPr bwMode="auto">
              <a:xfrm rot="-5400000">
                <a:off x="3600"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85" name="Oval 28"/>
              <p:cNvSpPr>
                <a:spLocks noChangeArrowheads="1"/>
              </p:cNvSpPr>
              <p:nvPr/>
            </p:nvSpPr>
            <p:spPr bwMode="auto">
              <a:xfrm rot="-5400000">
                <a:off x="1968" y="15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86" name="Oval 29"/>
              <p:cNvSpPr>
                <a:spLocks noChangeArrowheads="1"/>
              </p:cNvSpPr>
              <p:nvPr/>
            </p:nvSpPr>
            <p:spPr bwMode="auto">
              <a:xfrm rot="-5400000">
                <a:off x="2736" y="1392"/>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5" name="Group 30"/>
            <p:cNvGrpSpPr>
              <a:grpSpLocks/>
            </p:cNvGrpSpPr>
            <p:nvPr/>
          </p:nvGrpSpPr>
          <p:grpSpPr bwMode="auto">
            <a:xfrm>
              <a:off x="3264" y="1776"/>
              <a:ext cx="240" cy="192"/>
              <a:chOff x="3072" y="2064"/>
              <a:chExt cx="240" cy="192"/>
            </a:xfrm>
          </p:grpSpPr>
          <p:sp>
            <p:nvSpPr>
              <p:cNvPr id="2527263" name="AutoShape 31"/>
              <p:cNvSpPr>
                <a:spLocks noChangeArrowheads="1"/>
              </p:cNvSpPr>
              <p:nvPr/>
            </p:nvSpPr>
            <p:spPr bwMode="auto">
              <a:xfrm>
                <a:off x="3072" y="2160"/>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7264" name="AutoShape 32"/>
              <p:cNvSpPr>
                <a:spLocks noChangeArrowheads="1"/>
              </p:cNvSpPr>
              <p:nvPr/>
            </p:nvSpPr>
            <p:spPr bwMode="auto">
              <a:xfrm>
                <a:off x="3216" y="2064"/>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6" name="Group 33"/>
          <p:cNvGrpSpPr>
            <a:grpSpLocks/>
          </p:cNvGrpSpPr>
          <p:nvPr/>
        </p:nvGrpSpPr>
        <p:grpSpPr bwMode="auto">
          <a:xfrm>
            <a:off x="3325813" y="2689225"/>
            <a:ext cx="3467100" cy="2517775"/>
            <a:chOff x="2095" y="1070"/>
            <a:chExt cx="2184" cy="1586"/>
          </a:xfrm>
        </p:grpSpPr>
        <p:sp>
          <p:nvSpPr>
            <p:cNvPr id="26747" name="Rectangle 34"/>
            <p:cNvSpPr>
              <a:spLocks noChangeArrowheads="1"/>
            </p:cNvSpPr>
            <p:nvPr/>
          </p:nvSpPr>
          <p:spPr bwMode="auto">
            <a:xfrm>
              <a:off x="2095" y="1070"/>
              <a:ext cx="2184" cy="1586"/>
            </a:xfrm>
            <a:prstGeom prst="rect">
              <a:avLst/>
            </a:prstGeom>
            <a:solidFill>
              <a:schemeClr val="bg1"/>
            </a:solidFill>
            <a:ln w="9525">
              <a:noFill/>
              <a:miter lim="800000"/>
              <a:headEnd/>
              <a:tailEnd/>
            </a:ln>
          </p:spPr>
          <p:txBody>
            <a:bodyPr wrap="none" anchor="ctr"/>
            <a:lstStyle/>
            <a:p>
              <a:endParaRPr lang="en-US"/>
            </a:p>
          </p:txBody>
        </p:sp>
        <p:sp>
          <p:nvSpPr>
            <p:cNvPr id="26748" name="Line 35"/>
            <p:cNvSpPr>
              <a:spLocks noChangeShapeType="1"/>
            </p:cNvSpPr>
            <p:nvPr/>
          </p:nvSpPr>
          <p:spPr bwMode="auto">
            <a:xfrm>
              <a:off x="2190" y="1329"/>
              <a:ext cx="930" cy="540"/>
            </a:xfrm>
            <a:prstGeom prst="line">
              <a:avLst/>
            </a:prstGeom>
            <a:noFill/>
            <a:ln w="28575">
              <a:solidFill>
                <a:srgbClr val="FF0000"/>
              </a:solidFill>
              <a:round/>
              <a:headEnd/>
              <a:tailEnd/>
            </a:ln>
          </p:spPr>
          <p:txBody>
            <a:bodyPr wrap="none"/>
            <a:lstStyle/>
            <a:p>
              <a:endParaRPr lang="en-CA"/>
            </a:p>
          </p:txBody>
        </p:sp>
        <p:sp>
          <p:nvSpPr>
            <p:cNvPr id="26749" name="Line 36"/>
            <p:cNvSpPr>
              <a:spLocks noChangeShapeType="1"/>
            </p:cNvSpPr>
            <p:nvPr/>
          </p:nvSpPr>
          <p:spPr bwMode="auto">
            <a:xfrm>
              <a:off x="3111" y="1383"/>
              <a:ext cx="507" cy="402"/>
            </a:xfrm>
            <a:prstGeom prst="line">
              <a:avLst/>
            </a:prstGeom>
            <a:noFill/>
            <a:ln w="19050">
              <a:solidFill>
                <a:srgbClr val="00CC00"/>
              </a:solidFill>
              <a:round/>
              <a:headEnd/>
              <a:tailEnd/>
            </a:ln>
          </p:spPr>
          <p:txBody>
            <a:bodyPr wrap="none"/>
            <a:lstStyle/>
            <a:p>
              <a:endParaRPr lang="en-CA"/>
            </a:p>
          </p:txBody>
        </p:sp>
        <p:sp>
          <p:nvSpPr>
            <p:cNvPr id="26750" name="Line 37"/>
            <p:cNvSpPr>
              <a:spLocks noChangeShapeType="1"/>
            </p:cNvSpPr>
            <p:nvPr/>
          </p:nvSpPr>
          <p:spPr bwMode="auto">
            <a:xfrm>
              <a:off x="2976" y="1152"/>
              <a:ext cx="651" cy="639"/>
            </a:xfrm>
            <a:prstGeom prst="line">
              <a:avLst/>
            </a:prstGeom>
            <a:noFill/>
            <a:ln w="19050">
              <a:solidFill>
                <a:srgbClr val="00CC00"/>
              </a:solidFill>
              <a:round/>
              <a:headEnd/>
              <a:tailEnd/>
            </a:ln>
          </p:spPr>
          <p:txBody>
            <a:bodyPr wrap="none"/>
            <a:lstStyle/>
            <a:p>
              <a:endParaRPr lang="en-CA"/>
            </a:p>
          </p:txBody>
        </p:sp>
        <p:sp>
          <p:nvSpPr>
            <p:cNvPr id="26751" name="Line 38"/>
            <p:cNvSpPr>
              <a:spLocks noChangeShapeType="1"/>
            </p:cNvSpPr>
            <p:nvPr/>
          </p:nvSpPr>
          <p:spPr bwMode="auto">
            <a:xfrm flipH="1">
              <a:off x="3624" y="1554"/>
              <a:ext cx="384" cy="234"/>
            </a:xfrm>
            <a:prstGeom prst="line">
              <a:avLst/>
            </a:prstGeom>
            <a:noFill/>
            <a:ln w="28575">
              <a:solidFill>
                <a:srgbClr val="00CC00"/>
              </a:solidFill>
              <a:round/>
              <a:headEnd/>
              <a:tailEnd/>
            </a:ln>
          </p:spPr>
          <p:txBody>
            <a:bodyPr wrap="none"/>
            <a:lstStyle/>
            <a:p>
              <a:endParaRPr lang="en-CA"/>
            </a:p>
          </p:txBody>
        </p:sp>
        <p:sp>
          <p:nvSpPr>
            <p:cNvPr id="26752" name="Line 39"/>
            <p:cNvSpPr>
              <a:spLocks noChangeShapeType="1"/>
            </p:cNvSpPr>
            <p:nvPr/>
          </p:nvSpPr>
          <p:spPr bwMode="auto">
            <a:xfrm flipH="1" flipV="1">
              <a:off x="3624" y="1791"/>
              <a:ext cx="183" cy="432"/>
            </a:xfrm>
            <a:prstGeom prst="line">
              <a:avLst/>
            </a:prstGeom>
            <a:noFill/>
            <a:ln w="28575">
              <a:solidFill>
                <a:srgbClr val="00CC00"/>
              </a:solidFill>
              <a:round/>
              <a:headEnd/>
              <a:tailEnd/>
            </a:ln>
          </p:spPr>
          <p:txBody>
            <a:bodyPr wrap="none"/>
            <a:lstStyle/>
            <a:p>
              <a:endParaRPr lang="en-CA"/>
            </a:p>
          </p:txBody>
        </p:sp>
        <p:sp>
          <p:nvSpPr>
            <p:cNvPr id="26753" name="Line 40"/>
            <p:cNvSpPr>
              <a:spLocks noChangeShapeType="1"/>
            </p:cNvSpPr>
            <p:nvPr/>
          </p:nvSpPr>
          <p:spPr bwMode="auto">
            <a:xfrm flipH="1" flipV="1">
              <a:off x="3639" y="1800"/>
              <a:ext cx="276" cy="711"/>
            </a:xfrm>
            <a:prstGeom prst="line">
              <a:avLst/>
            </a:prstGeom>
            <a:noFill/>
            <a:ln w="19050">
              <a:solidFill>
                <a:srgbClr val="00CC00"/>
              </a:solidFill>
              <a:round/>
              <a:headEnd/>
              <a:tailEnd/>
            </a:ln>
          </p:spPr>
          <p:txBody>
            <a:bodyPr wrap="none"/>
            <a:lstStyle/>
            <a:p>
              <a:endParaRPr lang="en-CA"/>
            </a:p>
          </p:txBody>
        </p:sp>
        <p:sp>
          <p:nvSpPr>
            <p:cNvPr id="26754" name="Line 41"/>
            <p:cNvSpPr>
              <a:spLocks noChangeShapeType="1"/>
            </p:cNvSpPr>
            <p:nvPr/>
          </p:nvSpPr>
          <p:spPr bwMode="auto">
            <a:xfrm flipH="1" flipV="1">
              <a:off x="3624" y="1785"/>
              <a:ext cx="519" cy="486"/>
            </a:xfrm>
            <a:prstGeom prst="line">
              <a:avLst/>
            </a:prstGeom>
            <a:noFill/>
            <a:ln w="28575">
              <a:solidFill>
                <a:srgbClr val="00CC00"/>
              </a:solidFill>
              <a:round/>
              <a:headEnd/>
              <a:tailEnd/>
            </a:ln>
          </p:spPr>
          <p:txBody>
            <a:bodyPr wrap="none"/>
            <a:lstStyle/>
            <a:p>
              <a:endParaRPr lang="en-CA"/>
            </a:p>
          </p:txBody>
        </p:sp>
        <p:sp>
          <p:nvSpPr>
            <p:cNvPr id="26755" name="Line 42"/>
            <p:cNvSpPr>
              <a:spLocks noChangeShapeType="1"/>
            </p:cNvSpPr>
            <p:nvPr/>
          </p:nvSpPr>
          <p:spPr bwMode="auto">
            <a:xfrm flipH="1" flipV="1">
              <a:off x="3108" y="1857"/>
              <a:ext cx="645" cy="651"/>
            </a:xfrm>
            <a:prstGeom prst="line">
              <a:avLst/>
            </a:prstGeom>
            <a:noFill/>
            <a:ln w="28575">
              <a:solidFill>
                <a:srgbClr val="FF0000"/>
              </a:solidFill>
              <a:round/>
              <a:headEnd/>
              <a:tailEnd/>
            </a:ln>
          </p:spPr>
          <p:txBody>
            <a:bodyPr wrap="none"/>
            <a:lstStyle/>
            <a:p>
              <a:endParaRPr lang="en-CA"/>
            </a:p>
          </p:txBody>
        </p:sp>
        <p:sp>
          <p:nvSpPr>
            <p:cNvPr id="26756" name="Line 43"/>
            <p:cNvSpPr>
              <a:spLocks noChangeShapeType="1"/>
            </p:cNvSpPr>
            <p:nvPr/>
          </p:nvSpPr>
          <p:spPr bwMode="auto">
            <a:xfrm>
              <a:off x="2172" y="1317"/>
              <a:ext cx="1452" cy="474"/>
            </a:xfrm>
            <a:prstGeom prst="line">
              <a:avLst/>
            </a:prstGeom>
            <a:noFill/>
            <a:ln w="12700">
              <a:solidFill>
                <a:srgbClr val="00CC00"/>
              </a:solidFill>
              <a:prstDash val="sysDot"/>
              <a:round/>
              <a:headEnd/>
              <a:tailEnd/>
            </a:ln>
          </p:spPr>
          <p:txBody>
            <a:bodyPr wrap="none"/>
            <a:lstStyle/>
            <a:p>
              <a:endParaRPr lang="en-CA"/>
            </a:p>
          </p:txBody>
        </p:sp>
        <p:sp>
          <p:nvSpPr>
            <p:cNvPr id="26757" name="Line 44"/>
            <p:cNvSpPr>
              <a:spLocks noChangeShapeType="1"/>
            </p:cNvSpPr>
            <p:nvPr/>
          </p:nvSpPr>
          <p:spPr bwMode="auto">
            <a:xfrm>
              <a:off x="3105" y="1377"/>
              <a:ext cx="14" cy="481"/>
            </a:xfrm>
            <a:prstGeom prst="line">
              <a:avLst/>
            </a:prstGeom>
            <a:noFill/>
            <a:ln w="12700">
              <a:solidFill>
                <a:srgbClr val="FF0000"/>
              </a:solidFill>
              <a:round/>
              <a:headEnd/>
              <a:tailEnd/>
            </a:ln>
          </p:spPr>
          <p:txBody>
            <a:bodyPr wrap="none"/>
            <a:lstStyle/>
            <a:p>
              <a:endParaRPr lang="en-CA"/>
            </a:p>
          </p:txBody>
        </p:sp>
        <p:sp>
          <p:nvSpPr>
            <p:cNvPr id="26758" name="Line 45"/>
            <p:cNvSpPr>
              <a:spLocks noChangeShapeType="1"/>
            </p:cNvSpPr>
            <p:nvPr/>
          </p:nvSpPr>
          <p:spPr bwMode="auto">
            <a:xfrm>
              <a:off x="2976" y="1152"/>
              <a:ext cx="142" cy="715"/>
            </a:xfrm>
            <a:prstGeom prst="line">
              <a:avLst/>
            </a:prstGeom>
            <a:noFill/>
            <a:ln w="12700">
              <a:solidFill>
                <a:srgbClr val="FF0000"/>
              </a:solidFill>
              <a:round/>
              <a:headEnd/>
              <a:tailEnd/>
            </a:ln>
          </p:spPr>
          <p:txBody>
            <a:bodyPr wrap="none"/>
            <a:lstStyle/>
            <a:p>
              <a:endParaRPr lang="en-CA"/>
            </a:p>
          </p:txBody>
        </p:sp>
        <p:sp>
          <p:nvSpPr>
            <p:cNvPr id="26759" name="Line 46"/>
            <p:cNvSpPr>
              <a:spLocks noChangeShapeType="1"/>
            </p:cNvSpPr>
            <p:nvPr/>
          </p:nvSpPr>
          <p:spPr bwMode="auto">
            <a:xfrm flipH="1">
              <a:off x="3119" y="1551"/>
              <a:ext cx="895" cy="307"/>
            </a:xfrm>
            <a:prstGeom prst="line">
              <a:avLst/>
            </a:prstGeom>
            <a:noFill/>
            <a:ln w="12700">
              <a:solidFill>
                <a:srgbClr val="FF0000"/>
              </a:solidFill>
              <a:prstDash val="sysDot"/>
              <a:round/>
              <a:headEnd/>
              <a:tailEnd/>
            </a:ln>
          </p:spPr>
          <p:txBody>
            <a:bodyPr wrap="none"/>
            <a:lstStyle/>
            <a:p>
              <a:endParaRPr lang="en-CA"/>
            </a:p>
          </p:txBody>
        </p:sp>
        <p:sp>
          <p:nvSpPr>
            <p:cNvPr id="26760" name="Line 47"/>
            <p:cNvSpPr>
              <a:spLocks noChangeShapeType="1"/>
            </p:cNvSpPr>
            <p:nvPr/>
          </p:nvSpPr>
          <p:spPr bwMode="auto">
            <a:xfrm flipH="1" flipV="1">
              <a:off x="3118" y="1873"/>
              <a:ext cx="692" cy="347"/>
            </a:xfrm>
            <a:prstGeom prst="line">
              <a:avLst/>
            </a:prstGeom>
            <a:noFill/>
            <a:ln w="12700">
              <a:solidFill>
                <a:srgbClr val="FF0000"/>
              </a:solidFill>
              <a:prstDash val="sysDot"/>
              <a:round/>
              <a:headEnd/>
              <a:tailEnd/>
            </a:ln>
          </p:spPr>
          <p:txBody>
            <a:bodyPr wrap="none"/>
            <a:lstStyle/>
            <a:p>
              <a:endParaRPr lang="en-CA"/>
            </a:p>
          </p:txBody>
        </p:sp>
        <p:sp>
          <p:nvSpPr>
            <p:cNvPr id="26761" name="Line 48"/>
            <p:cNvSpPr>
              <a:spLocks noChangeShapeType="1"/>
            </p:cNvSpPr>
            <p:nvPr/>
          </p:nvSpPr>
          <p:spPr bwMode="auto">
            <a:xfrm flipH="1" flipV="1">
              <a:off x="3114" y="1861"/>
              <a:ext cx="806" cy="655"/>
            </a:xfrm>
            <a:prstGeom prst="line">
              <a:avLst/>
            </a:prstGeom>
            <a:noFill/>
            <a:ln w="19050">
              <a:solidFill>
                <a:srgbClr val="FF0000"/>
              </a:solidFill>
              <a:round/>
              <a:headEnd/>
              <a:tailEnd/>
            </a:ln>
          </p:spPr>
          <p:txBody>
            <a:bodyPr wrap="none"/>
            <a:lstStyle/>
            <a:p>
              <a:endParaRPr lang="en-CA"/>
            </a:p>
          </p:txBody>
        </p:sp>
        <p:sp>
          <p:nvSpPr>
            <p:cNvPr id="26762" name="Line 49"/>
            <p:cNvSpPr>
              <a:spLocks noChangeShapeType="1"/>
            </p:cNvSpPr>
            <p:nvPr/>
          </p:nvSpPr>
          <p:spPr bwMode="auto">
            <a:xfrm flipH="1" flipV="1">
              <a:off x="3117" y="1873"/>
              <a:ext cx="1032" cy="404"/>
            </a:xfrm>
            <a:prstGeom prst="line">
              <a:avLst/>
            </a:prstGeom>
            <a:noFill/>
            <a:ln w="12700">
              <a:solidFill>
                <a:srgbClr val="FF0000"/>
              </a:solidFill>
              <a:prstDash val="sysDot"/>
              <a:round/>
              <a:headEnd/>
              <a:tailEnd/>
            </a:ln>
          </p:spPr>
          <p:txBody>
            <a:bodyPr wrap="none"/>
            <a:lstStyle/>
            <a:p>
              <a:endParaRPr lang="en-CA"/>
            </a:p>
          </p:txBody>
        </p:sp>
        <p:sp>
          <p:nvSpPr>
            <p:cNvPr id="26763" name="Line 50"/>
            <p:cNvSpPr>
              <a:spLocks noChangeShapeType="1"/>
            </p:cNvSpPr>
            <p:nvPr/>
          </p:nvSpPr>
          <p:spPr bwMode="auto">
            <a:xfrm flipH="1" flipV="1">
              <a:off x="3613" y="1798"/>
              <a:ext cx="137" cy="707"/>
            </a:xfrm>
            <a:prstGeom prst="line">
              <a:avLst/>
            </a:prstGeom>
            <a:noFill/>
            <a:ln w="12700">
              <a:solidFill>
                <a:srgbClr val="00CC00"/>
              </a:solidFill>
              <a:prstDash val="sysDot"/>
              <a:round/>
              <a:headEnd/>
              <a:tailEnd/>
            </a:ln>
          </p:spPr>
          <p:txBody>
            <a:bodyPr wrap="none"/>
            <a:lstStyle/>
            <a:p>
              <a:endParaRPr lang="en-CA"/>
            </a:p>
          </p:txBody>
        </p:sp>
        <p:grpSp>
          <p:nvGrpSpPr>
            <p:cNvPr id="7" name="Group 51"/>
            <p:cNvGrpSpPr>
              <a:grpSpLocks/>
            </p:cNvGrpSpPr>
            <p:nvPr/>
          </p:nvGrpSpPr>
          <p:grpSpPr bwMode="auto">
            <a:xfrm>
              <a:off x="2160" y="1104"/>
              <a:ext cx="2016" cy="1440"/>
              <a:chOff x="1968" y="1392"/>
              <a:chExt cx="2016" cy="1440"/>
            </a:xfrm>
          </p:grpSpPr>
          <p:sp>
            <p:nvSpPr>
              <p:cNvPr id="26767" name="Oval 52"/>
              <p:cNvSpPr>
                <a:spLocks noChangeArrowheads="1"/>
              </p:cNvSpPr>
              <p:nvPr/>
            </p:nvSpPr>
            <p:spPr bwMode="auto">
              <a:xfrm>
                <a:off x="3552"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68" name="Oval 53"/>
              <p:cNvSpPr>
                <a:spLocks noChangeArrowheads="1"/>
              </p:cNvSpPr>
              <p:nvPr/>
            </p:nvSpPr>
            <p:spPr bwMode="auto">
              <a:xfrm>
                <a:off x="3792" y="182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69" name="Oval 54"/>
              <p:cNvSpPr>
                <a:spLocks noChangeArrowheads="1"/>
              </p:cNvSpPr>
              <p:nvPr/>
            </p:nvSpPr>
            <p:spPr bwMode="auto">
              <a:xfrm>
                <a:off x="2880" y="1632"/>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70" name="Oval 55"/>
              <p:cNvSpPr>
                <a:spLocks noChangeArrowheads="1"/>
              </p:cNvSpPr>
              <p:nvPr/>
            </p:nvSpPr>
            <p:spPr bwMode="auto">
              <a:xfrm>
                <a:off x="3936" y="25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71" name="Oval 56"/>
              <p:cNvSpPr>
                <a:spLocks noChangeArrowheads="1"/>
              </p:cNvSpPr>
              <p:nvPr/>
            </p:nvSpPr>
            <p:spPr bwMode="auto">
              <a:xfrm>
                <a:off x="3696"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72" name="Oval 57"/>
              <p:cNvSpPr>
                <a:spLocks noChangeArrowheads="1"/>
              </p:cNvSpPr>
              <p:nvPr/>
            </p:nvSpPr>
            <p:spPr bwMode="auto">
              <a:xfrm rot="-5400000">
                <a:off x="3600"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73" name="Oval 58"/>
              <p:cNvSpPr>
                <a:spLocks noChangeArrowheads="1"/>
              </p:cNvSpPr>
              <p:nvPr/>
            </p:nvSpPr>
            <p:spPr bwMode="auto">
              <a:xfrm rot="-5400000">
                <a:off x="1968" y="15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74" name="Oval 59"/>
              <p:cNvSpPr>
                <a:spLocks noChangeArrowheads="1"/>
              </p:cNvSpPr>
              <p:nvPr/>
            </p:nvSpPr>
            <p:spPr bwMode="auto">
              <a:xfrm rot="-5400000">
                <a:off x="2736" y="1392"/>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2527292" name="AutoShape 60"/>
            <p:cNvSpPr>
              <a:spLocks noChangeArrowheads="1"/>
            </p:cNvSpPr>
            <p:nvPr/>
          </p:nvSpPr>
          <p:spPr bwMode="auto">
            <a:xfrm>
              <a:off x="3070" y="1809"/>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7293" name="AutoShape 61"/>
            <p:cNvSpPr>
              <a:spLocks noChangeArrowheads="1"/>
            </p:cNvSpPr>
            <p:nvPr/>
          </p:nvSpPr>
          <p:spPr bwMode="auto">
            <a:xfrm>
              <a:off x="3574" y="1735"/>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grpSp>
      <p:grpSp>
        <p:nvGrpSpPr>
          <p:cNvPr id="8" name="Group 62"/>
          <p:cNvGrpSpPr>
            <a:grpSpLocks/>
          </p:cNvGrpSpPr>
          <p:nvPr/>
        </p:nvGrpSpPr>
        <p:grpSpPr bwMode="auto">
          <a:xfrm>
            <a:off x="3325813" y="2689225"/>
            <a:ext cx="3467100" cy="2398713"/>
            <a:chOff x="2095" y="1070"/>
            <a:chExt cx="2184" cy="1511"/>
          </a:xfrm>
        </p:grpSpPr>
        <p:sp>
          <p:nvSpPr>
            <p:cNvPr id="26719" name="Rectangle 63"/>
            <p:cNvSpPr>
              <a:spLocks noChangeArrowheads="1"/>
            </p:cNvSpPr>
            <p:nvPr/>
          </p:nvSpPr>
          <p:spPr bwMode="auto">
            <a:xfrm>
              <a:off x="2095" y="1070"/>
              <a:ext cx="2184" cy="1511"/>
            </a:xfrm>
            <a:prstGeom prst="rect">
              <a:avLst/>
            </a:prstGeom>
            <a:solidFill>
              <a:schemeClr val="bg1"/>
            </a:solidFill>
            <a:ln w="9525">
              <a:noFill/>
              <a:miter lim="800000"/>
              <a:headEnd/>
              <a:tailEnd/>
            </a:ln>
          </p:spPr>
          <p:txBody>
            <a:bodyPr wrap="none" anchor="ctr"/>
            <a:lstStyle/>
            <a:p>
              <a:endParaRPr lang="en-US"/>
            </a:p>
          </p:txBody>
        </p:sp>
        <p:sp>
          <p:nvSpPr>
            <p:cNvPr id="26720" name="Line 64"/>
            <p:cNvSpPr>
              <a:spLocks noChangeShapeType="1"/>
            </p:cNvSpPr>
            <p:nvPr/>
          </p:nvSpPr>
          <p:spPr bwMode="auto">
            <a:xfrm>
              <a:off x="2190" y="1329"/>
              <a:ext cx="930" cy="540"/>
            </a:xfrm>
            <a:prstGeom prst="line">
              <a:avLst/>
            </a:prstGeom>
            <a:noFill/>
            <a:ln w="28575">
              <a:solidFill>
                <a:srgbClr val="FF0000"/>
              </a:solidFill>
              <a:round/>
              <a:headEnd/>
              <a:tailEnd/>
            </a:ln>
          </p:spPr>
          <p:txBody>
            <a:bodyPr wrap="none"/>
            <a:lstStyle/>
            <a:p>
              <a:endParaRPr lang="en-CA"/>
            </a:p>
          </p:txBody>
        </p:sp>
        <p:sp>
          <p:nvSpPr>
            <p:cNvPr id="26721" name="Line 65"/>
            <p:cNvSpPr>
              <a:spLocks noChangeShapeType="1"/>
            </p:cNvSpPr>
            <p:nvPr/>
          </p:nvSpPr>
          <p:spPr bwMode="auto">
            <a:xfrm>
              <a:off x="3111" y="1383"/>
              <a:ext cx="507" cy="402"/>
            </a:xfrm>
            <a:prstGeom prst="line">
              <a:avLst/>
            </a:prstGeom>
            <a:noFill/>
            <a:ln w="12700">
              <a:solidFill>
                <a:srgbClr val="00CC00"/>
              </a:solidFill>
              <a:prstDash val="sysDot"/>
              <a:round/>
              <a:headEnd/>
              <a:tailEnd/>
            </a:ln>
          </p:spPr>
          <p:txBody>
            <a:bodyPr wrap="none"/>
            <a:lstStyle/>
            <a:p>
              <a:endParaRPr lang="en-CA"/>
            </a:p>
          </p:txBody>
        </p:sp>
        <p:sp>
          <p:nvSpPr>
            <p:cNvPr id="26722" name="Line 66"/>
            <p:cNvSpPr>
              <a:spLocks noChangeShapeType="1"/>
            </p:cNvSpPr>
            <p:nvPr/>
          </p:nvSpPr>
          <p:spPr bwMode="auto">
            <a:xfrm>
              <a:off x="2976" y="1152"/>
              <a:ext cx="651" cy="639"/>
            </a:xfrm>
            <a:prstGeom prst="line">
              <a:avLst/>
            </a:prstGeom>
            <a:noFill/>
            <a:ln w="12700">
              <a:solidFill>
                <a:srgbClr val="00CC00"/>
              </a:solidFill>
              <a:prstDash val="sysDot"/>
              <a:round/>
              <a:headEnd/>
              <a:tailEnd/>
            </a:ln>
          </p:spPr>
          <p:txBody>
            <a:bodyPr wrap="none"/>
            <a:lstStyle/>
            <a:p>
              <a:endParaRPr lang="en-CA"/>
            </a:p>
          </p:txBody>
        </p:sp>
        <p:sp>
          <p:nvSpPr>
            <p:cNvPr id="26723" name="Line 67"/>
            <p:cNvSpPr>
              <a:spLocks noChangeShapeType="1"/>
            </p:cNvSpPr>
            <p:nvPr/>
          </p:nvSpPr>
          <p:spPr bwMode="auto">
            <a:xfrm flipH="1">
              <a:off x="3624" y="1554"/>
              <a:ext cx="384" cy="234"/>
            </a:xfrm>
            <a:prstGeom prst="line">
              <a:avLst/>
            </a:prstGeom>
            <a:noFill/>
            <a:ln w="28575">
              <a:solidFill>
                <a:srgbClr val="00CC00"/>
              </a:solidFill>
              <a:round/>
              <a:headEnd/>
              <a:tailEnd/>
            </a:ln>
          </p:spPr>
          <p:txBody>
            <a:bodyPr wrap="none"/>
            <a:lstStyle/>
            <a:p>
              <a:endParaRPr lang="en-CA"/>
            </a:p>
          </p:txBody>
        </p:sp>
        <p:sp>
          <p:nvSpPr>
            <p:cNvPr id="26724" name="Line 68"/>
            <p:cNvSpPr>
              <a:spLocks noChangeShapeType="1"/>
            </p:cNvSpPr>
            <p:nvPr/>
          </p:nvSpPr>
          <p:spPr bwMode="auto">
            <a:xfrm flipH="1" flipV="1">
              <a:off x="3624" y="1791"/>
              <a:ext cx="183" cy="432"/>
            </a:xfrm>
            <a:prstGeom prst="line">
              <a:avLst/>
            </a:prstGeom>
            <a:noFill/>
            <a:ln w="28575">
              <a:solidFill>
                <a:srgbClr val="00CC00"/>
              </a:solidFill>
              <a:round/>
              <a:headEnd/>
              <a:tailEnd/>
            </a:ln>
          </p:spPr>
          <p:txBody>
            <a:bodyPr wrap="none"/>
            <a:lstStyle/>
            <a:p>
              <a:endParaRPr lang="en-CA"/>
            </a:p>
          </p:txBody>
        </p:sp>
        <p:sp>
          <p:nvSpPr>
            <p:cNvPr id="26725" name="Line 69"/>
            <p:cNvSpPr>
              <a:spLocks noChangeShapeType="1"/>
            </p:cNvSpPr>
            <p:nvPr/>
          </p:nvSpPr>
          <p:spPr bwMode="auto">
            <a:xfrm flipH="1" flipV="1">
              <a:off x="3639" y="1800"/>
              <a:ext cx="276" cy="711"/>
            </a:xfrm>
            <a:prstGeom prst="line">
              <a:avLst/>
            </a:prstGeom>
            <a:noFill/>
            <a:ln w="28575">
              <a:solidFill>
                <a:srgbClr val="00CC00"/>
              </a:solidFill>
              <a:round/>
              <a:headEnd/>
              <a:tailEnd/>
            </a:ln>
          </p:spPr>
          <p:txBody>
            <a:bodyPr wrap="none"/>
            <a:lstStyle/>
            <a:p>
              <a:endParaRPr lang="en-CA"/>
            </a:p>
          </p:txBody>
        </p:sp>
        <p:sp>
          <p:nvSpPr>
            <p:cNvPr id="26726" name="Line 70"/>
            <p:cNvSpPr>
              <a:spLocks noChangeShapeType="1"/>
            </p:cNvSpPr>
            <p:nvPr/>
          </p:nvSpPr>
          <p:spPr bwMode="auto">
            <a:xfrm flipH="1" flipV="1">
              <a:off x="3624" y="1785"/>
              <a:ext cx="519" cy="486"/>
            </a:xfrm>
            <a:prstGeom prst="line">
              <a:avLst/>
            </a:prstGeom>
            <a:noFill/>
            <a:ln w="28575">
              <a:solidFill>
                <a:srgbClr val="00CC00"/>
              </a:solidFill>
              <a:round/>
              <a:headEnd/>
              <a:tailEnd/>
            </a:ln>
          </p:spPr>
          <p:txBody>
            <a:bodyPr wrap="none"/>
            <a:lstStyle/>
            <a:p>
              <a:endParaRPr lang="en-CA"/>
            </a:p>
          </p:txBody>
        </p:sp>
        <p:sp>
          <p:nvSpPr>
            <p:cNvPr id="26727" name="Line 71"/>
            <p:cNvSpPr>
              <a:spLocks noChangeShapeType="1"/>
            </p:cNvSpPr>
            <p:nvPr/>
          </p:nvSpPr>
          <p:spPr bwMode="auto">
            <a:xfrm flipH="1" flipV="1">
              <a:off x="3108" y="1857"/>
              <a:ext cx="645" cy="651"/>
            </a:xfrm>
            <a:prstGeom prst="line">
              <a:avLst/>
            </a:prstGeom>
            <a:noFill/>
            <a:ln w="12700">
              <a:solidFill>
                <a:srgbClr val="FF0000"/>
              </a:solidFill>
              <a:round/>
              <a:headEnd/>
              <a:tailEnd/>
            </a:ln>
          </p:spPr>
          <p:txBody>
            <a:bodyPr wrap="none"/>
            <a:lstStyle/>
            <a:p>
              <a:endParaRPr lang="en-CA"/>
            </a:p>
          </p:txBody>
        </p:sp>
        <p:sp>
          <p:nvSpPr>
            <p:cNvPr id="26728" name="Line 72"/>
            <p:cNvSpPr>
              <a:spLocks noChangeShapeType="1"/>
            </p:cNvSpPr>
            <p:nvPr/>
          </p:nvSpPr>
          <p:spPr bwMode="auto">
            <a:xfrm>
              <a:off x="2172" y="1317"/>
              <a:ext cx="1452" cy="474"/>
            </a:xfrm>
            <a:prstGeom prst="line">
              <a:avLst/>
            </a:prstGeom>
            <a:noFill/>
            <a:ln w="12700">
              <a:solidFill>
                <a:srgbClr val="00CC00"/>
              </a:solidFill>
              <a:prstDash val="sysDot"/>
              <a:round/>
              <a:headEnd/>
              <a:tailEnd/>
            </a:ln>
          </p:spPr>
          <p:txBody>
            <a:bodyPr wrap="none"/>
            <a:lstStyle/>
            <a:p>
              <a:endParaRPr lang="en-CA"/>
            </a:p>
          </p:txBody>
        </p:sp>
        <p:sp>
          <p:nvSpPr>
            <p:cNvPr id="26729" name="Line 73"/>
            <p:cNvSpPr>
              <a:spLocks noChangeShapeType="1"/>
            </p:cNvSpPr>
            <p:nvPr/>
          </p:nvSpPr>
          <p:spPr bwMode="auto">
            <a:xfrm>
              <a:off x="3105" y="1377"/>
              <a:ext cx="14" cy="481"/>
            </a:xfrm>
            <a:prstGeom prst="line">
              <a:avLst/>
            </a:prstGeom>
            <a:noFill/>
            <a:ln w="28575">
              <a:solidFill>
                <a:srgbClr val="FF0000"/>
              </a:solidFill>
              <a:round/>
              <a:headEnd/>
              <a:tailEnd/>
            </a:ln>
          </p:spPr>
          <p:txBody>
            <a:bodyPr wrap="none"/>
            <a:lstStyle/>
            <a:p>
              <a:endParaRPr lang="en-CA"/>
            </a:p>
          </p:txBody>
        </p:sp>
        <p:sp>
          <p:nvSpPr>
            <p:cNvPr id="26730" name="Line 74"/>
            <p:cNvSpPr>
              <a:spLocks noChangeShapeType="1"/>
            </p:cNvSpPr>
            <p:nvPr/>
          </p:nvSpPr>
          <p:spPr bwMode="auto">
            <a:xfrm>
              <a:off x="2976" y="1152"/>
              <a:ext cx="142" cy="715"/>
            </a:xfrm>
            <a:prstGeom prst="line">
              <a:avLst/>
            </a:prstGeom>
            <a:noFill/>
            <a:ln w="28575">
              <a:solidFill>
                <a:srgbClr val="FF0000"/>
              </a:solidFill>
              <a:round/>
              <a:headEnd/>
              <a:tailEnd/>
            </a:ln>
          </p:spPr>
          <p:txBody>
            <a:bodyPr wrap="none"/>
            <a:lstStyle/>
            <a:p>
              <a:endParaRPr lang="en-CA"/>
            </a:p>
          </p:txBody>
        </p:sp>
        <p:sp>
          <p:nvSpPr>
            <p:cNvPr id="26731" name="Line 75"/>
            <p:cNvSpPr>
              <a:spLocks noChangeShapeType="1"/>
            </p:cNvSpPr>
            <p:nvPr/>
          </p:nvSpPr>
          <p:spPr bwMode="auto">
            <a:xfrm flipH="1">
              <a:off x="3119" y="1551"/>
              <a:ext cx="895" cy="307"/>
            </a:xfrm>
            <a:prstGeom prst="line">
              <a:avLst/>
            </a:prstGeom>
            <a:noFill/>
            <a:ln w="12700">
              <a:solidFill>
                <a:srgbClr val="FF0000"/>
              </a:solidFill>
              <a:prstDash val="sysDot"/>
              <a:round/>
              <a:headEnd/>
              <a:tailEnd/>
            </a:ln>
          </p:spPr>
          <p:txBody>
            <a:bodyPr wrap="none"/>
            <a:lstStyle/>
            <a:p>
              <a:endParaRPr lang="en-CA"/>
            </a:p>
          </p:txBody>
        </p:sp>
        <p:sp>
          <p:nvSpPr>
            <p:cNvPr id="26732" name="Line 76"/>
            <p:cNvSpPr>
              <a:spLocks noChangeShapeType="1"/>
            </p:cNvSpPr>
            <p:nvPr/>
          </p:nvSpPr>
          <p:spPr bwMode="auto">
            <a:xfrm flipH="1" flipV="1">
              <a:off x="3118" y="1873"/>
              <a:ext cx="692" cy="347"/>
            </a:xfrm>
            <a:prstGeom prst="line">
              <a:avLst/>
            </a:prstGeom>
            <a:noFill/>
            <a:ln w="12700">
              <a:solidFill>
                <a:srgbClr val="FF0000"/>
              </a:solidFill>
              <a:prstDash val="sysDot"/>
              <a:round/>
              <a:headEnd/>
              <a:tailEnd/>
            </a:ln>
          </p:spPr>
          <p:txBody>
            <a:bodyPr wrap="none"/>
            <a:lstStyle/>
            <a:p>
              <a:endParaRPr lang="en-CA"/>
            </a:p>
          </p:txBody>
        </p:sp>
        <p:sp>
          <p:nvSpPr>
            <p:cNvPr id="26733" name="Line 77"/>
            <p:cNvSpPr>
              <a:spLocks noChangeShapeType="1"/>
            </p:cNvSpPr>
            <p:nvPr/>
          </p:nvSpPr>
          <p:spPr bwMode="auto">
            <a:xfrm flipH="1" flipV="1">
              <a:off x="3114" y="1861"/>
              <a:ext cx="806" cy="655"/>
            </a:xfrm>
            <a:prstGeom prst="line">
              <a:avLst/>
            </a:prstGeom>
            <a:noFill/>
            <a:ln w="12700">
              <a:solidFill>
                <a:srgbClr val="FF0000"/>
              </a:solidFill>
              <a:prstDash val="sysDot"/>
              <a:round/>
              <a:headEnd/>
              <a:tailEnd/>
            </a:ln>
          </p:spPr>
          <p:txBody>
            <a:bodyPr wrap="none"/>
            <a:lstStyle/>
            <a:p>
              <a:endParaRPr lang="en-CA"/>
            </a:p>
          </p:txBody>
        </p:sp>
        <p:sp>
          <p:nvSpPr>
            <p:cNvPr id="26734" name="Line 78"/>
            <p:cNvSpPr>
              <a:spLocks noChangeShapeType="1"/>
            </p:cNvSpPr>
            <p:nvPr/>
          </p:nvSpPr>
          <p:spPr bwMode="auto">
            <a:xfrm flipH="1" flipV="1">
              <a:off x="3117" y="1873"/>
              <a:ext cx="1032" cy="404"/>
            </a:xfrm>
            <a:prstGeom prst="line">
              <a:avLst/>
            </a:prstGeom>
            <a:noFill/>
            <a:ln w="12700">
              <a:solidFill>
                <a:srgbClr val="FF0000"/>
              </a:solidFill>
              <a:prstDash val="sysDot"/>
              <a:round/>
              <a:headEnd/>
              <a:tailEnd/>
            </a:ln>
          </p:spPr>
          <p:txBody>
            <a:bodyPr wrap="none"/>
            <a:lstStyle/>
            <a:p>
              <a:endParaRPr lang="en-CA"/>
            </a:p>
          </p:txBody>
        </p:sp>
        <p:sp>
          <p:nvSpPr>
            <p:cNvPr id="26735" name="Line 79"/>
            <p:cNvSpPr>
              <a:spLocks noChangeShapeType="1"/>
            </p:cNvSpPr>
            <p:nvPr/>
          </p:nvSpPr>
          <p:spPr bwMode="auto">
            <a:xfrm flipH="1" flipV="1">
              <a:off x="3613" y="1798"/>
              <a:ext cx="137" cy="707"/>
            </a:xfrm>
            <a:prstGeom prst="line">
              <a:avLst/>
            </a:prstGeom>
            <a:noFill/>
            <a:ln w="28575">
              <a:solidFill>
                <a:srgbClr val="00CC00"/>
              </a:solidFill>
              <a:round/>
              <a:headEnd/>
              <a:tailEnd/>
            </a:ln>
          </p:spPr>
          <p:txBody>
            <a:bodyPr wrap="none"/>
            <a:lstStyle/>
            <a:p>
              <a:endParaRPr lang="en-CA"/>
            </a:p>
          </p:txBody>
        </p:sp>
        <p:grpSp>
          <p:nvGrpSpPr>
            <p:cNvPr id="9" name="Group 80"/>
            <p:cNvGrpSpPr>
              <a:grpSpLocks/>
            </p:cNvGrpSpPr>
            <p:nvPr/>
          </p:nvGrpSpPr>
          <p:grpSpPr bwMode="auto">
            <a:xfrm>
              <a:off x="2160" y="1104"/>
              <a:ext cx="2016" cy="1440"/>
              <a:chOff x="1968" y="1392"/>
              <a:chExt cx="2016" cy="1440"/>
            </a:xfrm>
          </p:grpSpPr>
          <p:sp>
            <p:nvSpPr>
              <p:cNvPr id="26739" name="Oval 81"/>
              <p:cNvSpPr>
                <a:spLocks noChangeArrowheads="1"/>
              </p:cNvSpPr>
              <p:nvPr/>
            </p:nvSpPr>
            <p:spPr bwMode="auto">
              <a:xfrm>
                <a:off x="3552"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40" name="Oval 82"/>
              <p:cNvSpPr>
                <a:spLocks noChangeArrowheads="1"/>
              </p:cNvSpPr>
              <p:nvPr/>
            </p:nvSpPr>
            <p:spPr bwMode="auto">
              <a:xfrm>
                <a:off x="3792" y="182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41" name="Oval 83"/>
              <p:cNvSpPr>
                <a:spLocks noChangeArrowheads="1"/>
              </p:cNvSpPr>
              <p:nvPr/>
            </p:nvSpPr>
            <p:spPr bwMode="auto">
              <a:xfrm>
                <a:off x="2880" y="1632"/>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42" name="Oval 84"/>
              <p:cNvSpPr>
                <a:spLocks noChangeArrowheads="1"/>
              </p:cNvSpPr>
              <p:nvPr/>
            </p:nvSpPr>
            <p:spPr bwMode="auto">
              <a:xfrm>
                <a:off x="3936" y="25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43" name="Oval 85"/>
              <p:cNvSpPr>
                <a:spLocks noChangeArrowheads="1"/>
              </p:cNvSpPr>
              <p:nvPr/>
            </p:nvSpPr>
            <p:spPr bwMode="auto">
              <a:xfrm>
                <a:off x="3696"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44" name="Oval 86"/>
              <p:cNvSpPr>
                <a:spLocks noChangeArrowheads="1"/>
              </p:cNvSpPr>
              <p:nvPr/>
            </p:nvSpPr>
            <p:spPr bwMode="auto">
              <a:xfrm rot="-5400000">
                <a:off x="3600"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45" name="Oval 87"/>
              <p:cNvSpPr>
                <a:spLocks noChangeArrowheads="1"/>
              </p:cNvSpPr>
              <p:nvPr/>
            </p:nvSpPr>
            <p:spPr bwMode="auto">
              <a:xfrm rot="-5400000">
                <a:off x="1968" y="15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46" name="Oval 88"/>
              <p:cNvSpPr>
                <a:spLocks noChangeArrowheads="1"/>
              </p:cNvSpPr>
              <p:nvPr/>
            </p:nvSpPr>
            <p:spPr bwMode="auto">
              <a:xfrm rot="-5400000">
                <a:off x="2736" y="1392"/>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2527321" name="AutoShape 89"/>
            <p:cNvSpPr>
              <a:spLocks noChangeArrowheads="1"/>
            </p:cNvSpPr>
            <p:nvPr/>
          </p:nvSpPr>
          <p:spPr bwMode="auto">
            <a:xfrm>
              <a:off x="3070" y="1809"/>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7322" name="AutoShape 90"/>
            <p:cNvSpPr>
              <a:spLocks noChangeArrowheads="1"/>
            </p:cNvSpPr>
            <p:nvPr/>
          </p:nvSpPr>
          <p:spPr bwMode="auto">
            <a:xfrm>
              <a:off x="3574" y="1735"/>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grpSp>
      <p:grpSp>
        <p:nvGrpSpPr>
          <p:cNvPr id="10" name="Group 91"/>
          <p:cNvGrpSpPr>
            <a:grpSpLocks/>
          </p:cNvGrpSpPr>
          <p:nvPr/>
        </p:nvGrpSpPr>
        <p:grpSpPr bwMode="auto">
          <a:xfrm>
            <a:off x="3325813" y="2689225"/>
            <a:ext cx="3467100" cy="2446338"/>
            <a:chOff x="2095" y="1070"/>
            <a:chExt cx="2184" cy="1541"/>
          </a:xfrm>
        </p:grpSpPr>
        <p:sp>
          <p:nvSpPr>
            <p:cNvPr id="26691" name="Rectangle 92"/>
            <p:cNvSpPr>
              <a:spLocks noChangeArrowheads="1"/>
            </p:cNvSpPr>
            <p:nvPr/>
          </p:nvSpPr>
          <p:spPr bwMode="auto">
            <a:xfrm>
              <a:off x="2095" y="1070"/>
              <a:ext cx="2184" cy="1541"/>
            </a:xfrm>
            <a:prstGeom prst="rect">
              <a:avLst/>
            </a:prstGeom>
            <a:solidFill>
              <a:schemeClr val="bg1"/>
            </a:solidFill>
            <a:ln w="9525">
              <a:noFill/>
              <a:miter lim="800000"/>
              <a:headEnd/>
              <a:tailEnd/>
            </a:ln>
          </p:spPr>
          <p:txBody>
            <a:bodyPr wrap="none" anchor="ctr"/>
            <a:lstStyle/>
            <a:p>
              <a:endParaRPr lang="en-US"/>
            </a:p>
          </p:txBody>
        </p:sp>
        <p:sp>
          <p:nvSpPr>
            <p:cNvPr id="26692" name="Line 93"/>
            <p:cNvSpPr>
              <a:spLocks noChangeShapeType="1"/>
            </p:cNvSpPr>
            <p:nvPr/>
          </p:nvSpPr>
          <p:spPr bwMode="auto">
            <a:xfrm>
              <a:off x="2190" y="1329"/>
              <a:ext cx="735" cy="159"/>
            </a:xfrm>
            <a:prstGeom prst="line">
              <a:avLst/>
            </a:prstGeom>
            <a:noFill/>
            <a:ln w="28575">
              <a:solidFill>
                <a:srgbClr val="FF0000"/>
              </a:solidFill>
              <a:round/>
              <a:headEnd/>
              <a:tailEnd/>
            </a:ln>
          </p:spPr>
          <p:txBody>
            <a:bodyPr wrap="none"/>
            <a:lstStyle/>
            <a:p>
              <a:endParaRPr lang="en-CA"/>
            </a:p>
          </p:txBody>
        </p:sp>
        <p:sp>
          <p:nvSpPr>
            <p:cNvPr id="26693" name="Line 94"/>
            <p:cNvSpPr>
              <a:spLocks noChangeShapeType="1"/>
            </p:cNvSpPr>
            <p:nvPr/>
          </p:nvSpPr>
          <p:spPr bwMode="auto">
            <a:xfrm>
              <a:off x="3111" y="1383"/>
              <a:ext cx="645" cy="735"/>
            </a:xfrm>
            <a:prstGeom prst="line">
              <a:avLst/>
            </a:prstGeom>
            <a:noFill/>
            <a:ln w="9525">
              <a:solidFill>
                <a:srgbClr val="00CC00"/>
              </a:solidFill>
              <a:prstDash val="sysDot"/>
              <a:round/>
              <a:headEnd/>
              <a:tailEnd/>
            </a:ln>
          </p:spPr>
          <p:txBody>
            <a:bodyPr wrap="none"/>
            <a:lstStyle/>
            <a:p>
              <a:endParaRPr lang="en-CA"/>
            </a:p>
          </p:txBody>
        </p:sp>
        <p:sp>
          <p:nvSpPr>
            <p:cNvPr id="26694" name="Line 95"/>
            <p:cNvSpPr>
              <a:spLocks noChangeShapeType="1"/>
            </p:cNvSpPr>
            <p:nvPr/>
          </p:nvSpPr>
          <p:spPr bwMode="auto">
            <a:xfrm>
              <a:off x="2976" y="1152"/>
              <a:ext cx="798" cy="969"/>
            </a:xfrm>
            <a:prstGeom prst="line">
              <a:avLst/>
            </a:prstGeom>
            <a:noFill/>
            <a:ln w="9525">
              <a:solidFill>
                <a:srgbClr val="00CC00"/>
              </a:solidFill>
              <a:prstDash val="sysDot"/>
              <a:round/>
              <a:headEnd/>
              <a:tailEnd/>
            </a:ln>
          </p:spPr>
          <p:txBody>
            <a:bodyPr wrap="none"/>
            <a:lstStyle/>
            <a:p>
              <a:endParaRPr lang="en-CA"/>
            </a:p>
          </p:txBody>
        </p:sp>
        <p:sp>
          <p:nvSpPr>
            <p:cNvPr id="26695" name="Line 96"/>
            <p:cNvSpPr>
              <a:spLocks noChangeShapeType="1"/>
            </p:cNvSpPr>
            <p:nvPr/>
          </p:nvSpPr>
          <p:spPr bwMode="auto">
            <a:xfrm flipH="1">
              <a:off x="3774" y="1554"/>
              <a:ext cx="234" cy="585"/>
            </a:xfrm>
            <a:prstGeom prst="line">
              <a:avLst/>
            </a:prstGeom>
            <a:noFill/>
            <a:ln w="28575">
              <a:solidFill>
                <a:srgbClr val="00CC00"/>
              </a:solidFill>
              <a:round/>
              <a:headEnd/>
              <a:tailEnd/>
            </a:ln>
          </p:spPr>
          <p:txBody>
            <a:bodyPr wrap="none"/>
            <a:lstStyle/>
            <a:p>
              <a:endParaRPr lang="en-CA"/>
            </a:p>
          </p:txBody>
        </p:sp>
        <p:sp>
          <p:nvSpPr>
            <p:cNvPr id="26696" name="Line 97"/>
            <p:cNvSpPr>
              <a:spLocks noChangeShapeType="1"/>
            </p:cNvSpPr>
            <p:nvPr/>
          </p:nvSpPr>
          <p:spPr bwMode="auto">
            <a:xfrm flipH="1" flipV="1">
              <a:off x="3774" y="2136"/>
              <a:ext cx="33" cy="87"/>
            </a:xfrm>
            <a:prstGeom prst="line">
              <a:avLst/>
            </a:prstGeom>
            <a:noFill/>
            <a:ln w="28575">
              <a:solidFill>
                <a:srgbClr val="00CC00"/>
              </a:solidFill>
              <a:round/>
              <a:headEnd/>
              <a:tailEnd/>
            </a:ln>
          </p:spPr>
          <p:txBody>
            <a:bodyPr wrap="none"/>
            <a:lstStyle/>
            <a:p>
              <a:endParaRPr lang="en-CA"/>
            </a:p>
          </p:txBody>
        </p:sp>
        <p:sp>
          <p:nvSpPr>
            <p:cNvPr id="26697" name="Line 98"/>
            <p:cNvSpPr>
              <a:spLocks noChangeShapeType="1"/>
            </p:cNvSpPr>
            <p:nvPr/>
          </p:nvSpPr>
          <p:spPr bwMode="auto">
            <a:xfrm flipH="1" flipV="1">
              <a:off x="3777" y="2139"/>
              <a:ext cx="138" cy="372"/>
            </a:xfrm>
            <a:prstGeom prst="line">
              <a:avLst/>
            </a:prstGeom>
            <a:noFill/>
            <a:ln w="28575">
              <a:solidFill>
                <a:srgbClr val="00CC00"/>
              </a:solidFill>
              <a:round/>
              <a:headEnd/>
              <a:tailEnd/>
            </a:ln>
          </p:spPr>
          <p:txBody>
            <a:bodyPr wrap="none"/>
            <a:lstStyle/>
            <a:p>
              <a:endParaRPr lang="en-CA"/>
            </a:p>
          </p:txBody>
        </p:sp>
        <p:sp>
          <p:nvSpPr>
            <p:cNvPr id="26698" name="Line 99"/>
            <p:cNvSpPr>
              <a:spLocks noChangeShapeType="1"/>
            </p:cNvSpPr>
            <p:nvPr/>
          </p:nvSpPr>
          <p:spPr bwMode="auto">
            <a:xfrm flipH="1" flipV="1">
              <a:off x="3768" y="2133"/>
              <a:ext cx="375" cy="138"/>
            </a:xfrm>
            <a:prstGeom prst="line">
              <a:avLst/>
            </a:prstGeom>
            <a:noFill/>
            <a:ln w="28575">
              <a:solidFill>
                <a:srgbClr val="00CC00"/>
              </a:solidFill>
              <a:round/>
              <a:headEnd/>
              <a:tailEnd/>
            </a:ln>
          </p:spPr>
          <p:txBody>
            <a:bodyPr wrap="none"/>
            <a:lstStyle/>
            <a:p>
              <a:endParaRPr lang="en-CA"/>
            </a:p>
          </p:txBody>
        </p:sp>
        <p:sp>
          <p:nvSpPr>
            <p:cNvPr id="26699" name="Line 100"/>
            <p:cNvSpPr>
              <a:spLocks noChangeShapeType="1"/>
            </p:cNvSpPr>
            <p:nvPr/>
          </p:nvSpPr>
          <p:spPr bwMode="auto">
            <a:xfrm flipH="1" flipV="1">
              <a:off x="2910" y="1482"/>
              <a:ext cx="843" cy="1026"/>
            </a:xfrm>
            <a:prstGeom prst="line">
              <a:avLst/>
            </a:prstGeom>
            <a:noFill/>
            <a:ln w="9525">
              <a:solidFill>
                <a:srgbClr val="FF0000"/>
              </a:solidFill>
              <a:prstDash val="sysDot"/>
              <a:round/>
              <a:headEnd/>
              <a:tailEnd/>
            </a:ln>
          </p:spPr>
          <p:txBody>
            <a:bodyPr wrap="none"/>
            <a:lstStyle/>
            <a:p>
              <a:endParaRPr lang="en-CA"/>
            </a:p>
          </p:txBody>
        </p:sp>
        <p:sp>
          <p:nvSpPr>
            <p:cNvPr id="26700" name="Line 101"/>
            <p:cNvSpPr>
              <a:spLocks noChangeShapeType="1"/>
            </p:cNvSpPr>
            <p:nvPr/>
          </p:nvSpPr>
          <p:spPr bwMode="auto">
            <a:xfrm>
              <a:off x="2172" y="1317"/>
              <a:ext cx="1608" cy="813"/>
            </a:xfrm>
            <a:prstGeom prst="line">
              <a:avLst/>
            </a:prstGeom>
            <a:noFill/>
            <a:ln w="9525">
              <a:solidFill>
                <a:srgbClr val="00CC00"/>
              </a:solidFill>
              <a:prstDash val="sysDot"/>
              <a:round/>
              <a:headEnd/>
              <a:tailEnd/>
            </a:ln>
          </p:spPr>
          <p:txBody>
            <a:bodyPr wrap="none"/>
            <a:lstStyle/>
            <a:p>
              <a:endParaRPr lang="en-CA"/>
            </a:p>
          </p:txBody>
        </p:sp>
        <p:sp>
          <p:nvSpPr>
            <p:cNvPr id="26701" name="Line 102"/>
            <p:cNvSpPr>
              <a:spLocks noChangeShapeType="1"/>
            </p:cNvSpPr>
            <p:nvPr/>
          </p:nvSpPr>
          <p:spPr bwMode="auto">
            <a:xfrm flipH="1">
              <a:off x="2927" y="1377"/>
              <a:ext cx="178" cy="94"/>
            </a:xfrm>
            <a:prstGeom prst="line">
              <a:avLst/>
            </a:prstGeom>
            <a:noFill/>
            <a:ln w="28575">
              <a:solidFill>
                <a:srgbClr val="FF0000"/>
              </a:solidFill>
              <a:round/>
              <a:headEnd/>
              <a:tailEnd/>
            </a:ln>
          </p:spPr>
          <p:txBody>
            <a:bodyPr wrap="none"/>
            <a:lstStyle/>
            <a:p>
              <a:endParaRPr lang="en-CA"/>
            </a:p>
          </p:txBody>
        </p:sp>
        <p:sp>
          <p:nvSpPr>
            <p:cNvPr id="26702" name="Line 103"/>
            <p:cNvSpPr>
              <a:spLocks noChangeShapeType="1"/>
            </p:cNvSpPr>
            <p:nvPr/>
          </p:nvSpPr>
          <p:spPr bwMode="auto">
            <a:xfrm flipH="1">
              <a:off x="2920" y="1152"/>
              <a:ext cx="56" cy="325"/>
            </a:xfrm>
            <a:prstGeom prst="line">
              <a:avLst/>
            </a:prstGeom>
            <a:noFill/>
            <a:ln w="28575">
              <a:solidFill>
                <a:srgbClr val="FF0000"/>
              </a:solidFill>
              <a:round/>
              <a:headEnd/>
              <a:tailEnd/>
            </a:ln>
          </p:spPr>
          <p:txBody>
            <a:bodyPr wrap="none"/>
            <a:lstStyle/>
            <a:p>
              <a:endParaRPr lang="en-CA"/>
            </a:p>
          </p:txBody>
        </p:sp>
        <p:sp>
          <p:nvSpPr>
            <p:cNvPr id="26703" name="Line 104"/>
            <p:cNvSpPr>
              <a:spLocks noChangeShapeType="1"/>
            </p:cNvSpPr>
            <p:nvPr/>
          </p:nvSpPr>
          <p:spPr bwMode="auto">
            <a:xfrm flipH="1" flipV="1">
              <a:off x="2921" y="1480"/>
              <a:ext cx="1093" cy="71"/>
            </a:xfrm>
            <a:prstGeom prst="line">
              <a:avLst/>
            </a:prstGeom>
            <a:noFill/>
            <a:ln w="9525">
              <a:solidFill>
                <a:srgbClr val="FF0000"/>
              </a:solidFill>
              <a:prstDash val="sysDot"/>
              <a:round/>
              <a:headEnd/>
              <a:tailEnd/>
            </a:ln>
          </p:spPr>
          <p:txBody>
            <a:bodyPr wrap="none"/>
            <a:lstStyle/>
            <a:p>
              <a:endParaRPr lang="en-CA"/>
            </a:p>
          </p:txBody>
        </p:sp>
        <p:sp>
          <p:nvSpPr>
            <p:cNvPr id="26704" name="Line 105"/>
            <p:cNvSpPr>
              <a:spLocks noChangeShapeType="1"/>
            </p:cNvSpPr>
            <p:nvPr/>
          </p:nvSpPr>
          <p:spPr bwMode="auto">
            <a:xfrm flipH="1" flipV="1">
              <a:off x="2920" y="1483"/>
              <a:ext cx="890" cy="737"/>
            </a:xfrm>
            <a:prstGeom prst="line">
              <a:avLst/>
            </a:prstGeom>
            <a:noFill/>
            <a:ln w="9525">
              <a:solidFill>
                <a:srgbClr val="FF0000"/>
              </a:solidFill>
              <a:prstDash val="sysDot"/>
              <a:round/>
              <a:headEnd/>
              <a:tailEnd/>
            </a:ln>
          </p:spPr>
          <p:txBody>
            <a:bodyPr wrap="none"/>
            <a:lstStyle/>
            <a:p>
              <a:endParaRPr lang="en-CA"/>
            </a:p>
          </p:txBody>
        </p:sp>
        <p:sp>
          <p:nvSpPr>
            <p:cNvPr id="26705" name="Line 106"/>
            <p:cNvSpPr>
              <a:spLocks noChangeShapeType="1"/>
            </p:cNvSpPr>
            <p:nvPr/>
          </p:nvSpPr>
          <p:spPr bwMode="auto">
            <a:xfrm flipH="1" flipV="1">
              <a:off x="2919" y="1483"/>
              <a:ext cx="1001" cy="1033"/>
            </a:xfrm>
            <a:prstGeom prst="line">
              <a:avLst/>
            </a:prstGeom>
            <a:noFill/>
            <a:ln w="9525">
              <a:solidFill>
                <a:srgbClr val="FF0000"/>
              </a:solidFill>
              <a:prstDash val="sysDot"/>
              <a:round/>
              <a:headEnd/>
              <a:tailEnd/>
            </a:ln>
          </p:spPr>
          <p:txBody>
            <a:bodyPr wrap="none"/>
            <a:lstStyle/>
            <a:p>
              <a:endParaRPr lang="en-CA"/>
            </a:p>
          </p:txBody>
        </p:sp>
        <p:sp>
          <p:nvSpPr>
            <p:cNvPr id="26706" name="Line 107"/>
            <p:cNvSpPr>
              <a:spLocks noChangeShapeType="1"/>
            </p:cNvSpPr>
            <p:nvPr/>
          </p:nvSpPr>
          <p:spPr bwMode="auto">
            <a:xfrm flipH="1" flipV="1">
              <a:off x="2922" y="1489"/>
              <a:ext cx="1227" cy="788"/>
            </a:xfrm>
            <a:prstGeom prst="line">
              <a:avLst/>
            </a:prstGeom>
            <a:noFill/>
            <a:ln w="9525">
              <a:solidFill>
                <a:srgbClr val="FF0000"/>
              </a:solidFill>
              <a:prstDash val="sysDot"/>
              <a:round/>
              <a:headEnd/>
              <a:tailEnd/>
            </a:ln>
          </p:spPr>
          <p:txBody>
            <a:bodyPr wrap="none"/>
            <a:lstStyle/>
            <a:p>
              <a:endParaRPr lang="en-CA"/>
            </a:p>
          </p:txBody>
        </p:sp>
        <p:sp>
          <p:nvSpPr>
            <p:cNvPr id="26707" name="Line 108"/>
            <p:cNvSpPr>
              <a:spLocks noChangeShapeType="1"/>
            </p:cNvSpPr>
            <p:nvPr/>
          </p:nvSpPr>
          <p:spPr bwMode="auto">
            <a:xfrm flipV="1">
              <a:off x="3750" y="2134"/>
              <a:ext cx="19" cy="371"/>
            </a:xfrm>
            <a:prstGeom prst="line">
              <a:avLst/>
            </a:prstGeom>
            <a:noFill/>
            <a:ln w="28575">
              <a:solidFill>
                <a:srgbClr val="00CC00"/>
              </a:solidFill>
              <a:round/>
              <a:headEnd/>
              <a:tailEnd/>
            </a:ln>
          </p:spPr>
          <p:txBody>
            <a:bodyPr wrap="none"/>
            <a:lstStyle/>
            <a:p>
              <a:endParaRPr lang="en-CA"/>
            </a:p>
          </p:txBody>
        </p:sp>
        <p:grpSp>
          <p:nvGrpSpPr>
            <p:cNvPr id="11" name="Group 109"/>
            <p:cNvGrpSpPr>
              <a:grpSpLocks/>
            </p:cNvGrpSpPr>
            <p:nvPr/>
          </p:nvGrpSpPr>
          <p:grpSpPr bwMode="auto">
            <a:xfrm>
              <a:off x="2160" y="1104"/>
              <a:ext cx="2016" cy="1440"/>
              <a:chOff x="1968" y="1392"/>
              <a:chExt cx="2016" cy="1440"/>
            </a:xfrm>
          </p:grpSpPr>
          <p:sp>
            <p:nvSpPr>
              <p:cNvPr id="26711" name="Oval 110"/>
              <p:cNvSpPr>
                <a:spLocks noChangeArrowheads="1"/>
              </p:cNvSpPr>
              <p:nvPr/>
            </p:nvSpPr>
            <p:spPr bwMode="auto">
              <a:xfrm>
                <a:off x="3552"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12" name="Oval 111"/>
              <p:cNvSpPr>
                <a:spLocks noChangeArrowheads="1"/>
              </p:cNvSpPr>
              <p:nvPr/>
            </p:nvSpPr>
            <p:spPr bwMode="auto">
              <a:xfrm>
                <a:off x="3792" y="182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13" name="Oval 112"/>
              <p:cNvSpPr>
                <a:spLocks noChangeArrowheads="1"/>
              </p:cNvSpPr>
              <p:nvPr/>
            </p:nvSpPr>
            <p:spPr bwMode="auto">
              <a:xfrm>
                <a:off x="2880" y="1632"/>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14" name="Oval 113"/>
              <p:cNvSpPr>
                <a:spLocks noChangeArrowheads="1"/>
              </p:cNvSpPr>
              <p:nvPr/>
            </p:nvSpPr>
            <p:spPr bwMode="auto">
              <a:xfrm>
                <a:off x="3936" y="25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15" name="Oval 114"/>
              <p:cNvSpPr>
                <a:spLocks noChangeArrowheads="1"/>
              </p:cNvSpPr>
              <p:nvPr/>
            </p:nvSpPr>
            <p:spPr bwMode="auto">
              <a:xfrm>
                <a:off x="3696"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16" name="Oval 115"/>
              <p:cNvSpPr>
                <a:spLocks noChangeArrowheads="1"/>
              </p:cNvSpPr>
              <p:nvPr/>
            </p:nvSpPr>
            <p:spPr bwMode="auto">
              <a:xfrm rot="-5400000">
                <a:off x="3600"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17" name="Oval 116"/>
              <p:cNvSpPr>
                <a:spLocks noChangeArrowheads="1"/>
              </p:cNvSpPr>
              <p:nvPr/>
            </p:nvSpPr>
            <p:spPr bwMode="auto">
              <a:xfrm rot="-5400000">
                <a:off x="1968" y="15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718" name="Oval 117"/>
              <p:cNvSpPr>
                <a:spLocks noChangeArrowheads="1"/>
              </p:cNvSpPr>
              <p:nvPr/>
            </p:nvSpPr>
            <p:spPr bwMode="auto">
              <a:xfrm rot="-5400000">
                <a:off x="2736" y="1392"/>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2527350" name="AutoShape 118"/>
            <p:cNvSpPr>
              <a:spLocks noChangeArrowheads="1"/>
            </p:cNvSpPr>
            <p:nvPr/>
          </p:nvSpPr>
          <p:spPr bwMode="auto">
            <a:xfrm>
              <a:off x="2869" y="1428"/>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7351" name="AutoShape 119"/>
            <p:cNvSpPr>
              <a:spLocks noChangeArrowheads="1"/>
            </p:cNvSpPr>
            <p:nvPr/>
          </p:nvSpPr>
          <p:spPr bwMode="auto">
            <a:xfrm>
              <a:off x="3724" y="2077"/>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grpSp>
      <p:grpSp>
        <p:nvGrpSpPr>
          <p:cNvPr id="12" name="Group 120"/>
          <p:cNvGrpSpPr>
            <a:grpSpLocks/>
          </p:cNvGrpSpPr>
          <p:nvPr/>
        </p:nvGrpSpPr>
        <p:grpSpPr bwMode="auto">
          <a:xfrm>
            <a:off x="3267075" y="2703513"/>
            <a:ext cx="3549650" cy="2384425"/>
            <a:chOff x="2058" y="1079"/>
            <a:chExt cx="2236" cy="1502"/>
          </a:xfrm>
        </p:grpSpPr>
        <p:sp>
          <p:nvSpPr>
            <p:cNvPr id="26663" name="Rectangle 121"/>
            <p:cNvSpPr>
              <a:spLocks noChangeArrowheads="1"/>
            </p:cNvSpPr>
            <p:nvPr/>
          </p:nvSpPr>
          <p:spPr bwMode="auto">
            <a:xfrm>
              <a:off x="2058" y="1079"/>
              <a:ext cx="2236" cy="1502"/>
            </a:xfrm>
            <a:prstGeom prst="rect">
              <a:avLst/>
            </a:prstGeom>
            <a:solidFill>
              <a:schemeClr val="bg1"/>
            </a:solidFill>
            <a:ln w="9525">
              <a:noFill/>
              <a:miter lim="800000"/>
              <a:headEnd/>
              <a:tailEnd/>
            </a:ln>
          </p:spPr>
          <p:txBody>
            <a:bodyPr wrap="none" anchor="ctr"/>
            <a:lstStyle/>
            <a:p>
              <a:pPr algn="ctr"/>
              <a:endParaRPr lang="en-US" sz="2800" b="1">
                <a:latin typeface="Times New Roman" pitchFamily="18" charset="0"/>
              </a:endParaRPr>
            </a:p>
          </p:txBody>
        </p:sp>
        <p:sp>
          <p:nvSpPr>
            <p:cNvPr id="26664" name="Line 122"/>
            <p:cNvSpPr>
              <a:spLocks noChangeShapeType="1"/>
            </p:cNvSpPr>
            <p:nvPr/>
          </p:nvSpPr>
          <p:spPr bwMode="auto">
            <a:xfrm>
              <a:off x="2190" y="1329"/>
              <a:ext cx="636" cy="84"/>
            </a:xfrm>
            <a:prstGeom prst="line">
              <a:avLst/>
            </a:prstGeom>
            <a:noFill/>
            <a:ln w="28575">
              <a:solidFill>
                <a:srgbClr val="FF0000"/>
              </a:solidFill>
              <a:round/>
              <a:headEnd/>
              <a:tailEnd/>
            </a:ln>
          </p:spPr>
          <p:txBody>
            <a:bodyPr wrap="none"/>
            <a:lstStyle/>
            <a:p>
              <a:endParaRPr lang="en-CA"/>
            </a:p>
          </p:txBody>
        </p:sp>
        <p:sp>
          <p:nvSpPr>
            <p:cNvPr id="26665" name="Line 123"/>
            <p:cNvSpPr>
              <a:spLocks noChangeShapeType="1"/>
            </p:cNvSpPr>
            <p:nvPr/>
          </p:nvSpPr>
          <p:spPr bwMode="auto">
            <a:xfrm>
              <a:off x="3111" y="1383"/>
              <a:ext cx="759" cy="768"/>
            </a:xfrm>
            <a:prstGeom prst="line">
              <a:avLst/>
            </a:prstGeom>
            <a:noFill/>
            <a:ln w="9525">
              <a:solidFill>
                <a:srgbClr val="00CC00"/>
              </a:solidFill>
              <a:prstDash val="sysDot"/>
              <a:round/>
              <a:headEnd/>
              <a:tailEnd/>
            </a:ln>
          </p:spPr>
          <p:txBody>
            <a:bodyPr wrap="none"/>
            <a:lstStyle/>
            <a:p>
              <a:endParaRPr lang="en-CA"/>
            </a:p>
          </p:txBody>
        </p:sp>
        <p:sp>
          <p:nvSpPr>
            <p:cNvPr id="26666" name="Line 124"/>
            <p:cNvSpPr>
              <a:spLocks noChangeShapeType="1"/>
            </p:cNvSpPr>
            <p:nvPr/>
          </p:nvSpPr>
          <p:spPr bwMode="auto">
            <a:xfrm>
              <a:off x="2976" y="1152"/>
              <a:ext cx="897" cy="1008"/>
            </a:xfrm>
            <a:prstGeom prst="line">
              <a:avLst/>
            </a:prstGeom>
            <a:noFill/>
            <a:ln w="9525">
              <a:solidFill>
                <a:srgbClr val="00CC00"/>
              </a:solidFill>
              <a:prstDash val="sysDot"/>
              <a:round/>
              <a:headEnd/>
              <a:tailEnd/>
            </a:ln>
          </p:spPr>
          <p:txBody>
            <a:bodyPr wrap="none"/>
            <a:lstStyle/>
            <a:p>
              <a:endParaRPr lang="en-CA"/>
            </a:p>
          </p:txBody>
        </p:sp>
        <p:sp>
          <p:nvSpPr>
            <p:cNvPr id="26667" name="Line 125"/>
            <p:cNvSpPr>
              <a:spLocks noChangeShapeType="1"/>
            </p:cNvSpPr>
            <p:nvPr/>
          </p:nvSpPr>
          <p:spPr bwMode="auto">
            <a:xfrm flipH="1">
              <a:off x="3873" y="1554"/>
              <a:ext cx="135" cy="594"/>
            </a:xfrm>
            <a:prstGeom prst="line">
              <a:avLst/>
            </a:prstGeom>
            <a:noFill/>
            <a:ln w="28575">
              <a:solidFill>
                <a:srgbClr val="00CC00"/>
              </a:solidFill>
              <a:round/>
              <a:headEnd/>
              <a:tailEnd/>
            </a:ln>
          </p:spPr>
          <p:txBody>
            <a:bodyPr wrap="none"/>
            <a:lstStyle/>
            <a:p>
              <a:endParaRPr lang="en-CA"/>
            </a:p>
          </p:txBody>
        </p:sp>
        <p:sp>
          <p:nvSpPr>
            <p:cNvPr id="26668" name="Line 126"/>
            <p:cNvSpPr>
              <a:spLocks noChangeShapeType="1"/>
            </p:cNvSpPr>
            <p:nvPr/>
          </p:nvSpPr>
          <p:spPr bwMode="auto">
            <a:xfrm flipV="1">
              <a:off x="3807" y="2151"/>
              <a:ext cx="72" cy="72"/>
            </a:xfrm>
            <a:prstGeom prst="line">
              <a:avLst/>
            </a:prstGeom>
            <a:noFill/>
            <a:ln w="28575">
              <a:solidFill>
                <a:srgbClr val="00CC00"/>
              </a:solidFill>
              <a:round/>
              <a:headEnd/>
              <a:tailEnd/>
            </a:ln>
          </p:spPr>
          <p:txBody>
            <a:bodyPr wrap="none"/>
            <a:lstStyle/>
            <a:p>
              <a:endParaRPr lang="en-CA"/>
            </a:p>
          </p:txBody>
        </p:sp>
        <p:sp>
          <p:nvSpPr>
            <p:cNvPr id="26669" name="Line 127"/>
            <p:cNvSpPr>
              <a:spLocks noChangeShapeType="1"/>
            </p:cNvSpPr>
            <p:nvPr/>
          </p:nvSpPr>
          <p:spPr bwMode="auto">
            <a:xfrm flipH="1" flipV="1">
              <a:off x="3888" y="2151"/>
              <a:ext cx="27" cy="360"/>
            </a:xfrm>
            <a:prstGeom prst="line">
              <a:avLst/>
            </a:prstGeom>
            <a:noFill/>
            <a:ln w="28575">
              <a:solidFill>
                <a:srgbClr val="00CC00"/>
              </a:solidFill>
              <a:round/>
              <a:headEnd/>
              <a:tailEnd/>
            </a:ln>
          </p:spPr>
          <p:txBody>
            <a:bodyPr wrap="none"/>
            <a:lstStyle/>
            <a:p>
              <a:endParaRPr lang="en-CA"/>
            </a:p>
          </p:txBody>
        </p:sp>
        <p:sp>
          <p:nvSpPr>
            <p:cNvPr id="26670" name="Line 128"/>
            <p:cNvSpPr>
              <a:spLocks noChangeShapeType="1"/>
            </p:cNvSpPr>
            <p:nvPr/>
          </p:nvSpPr>
          <p:spPr bwMode="auto">
            <a:xfrm flipH="1" flipV="1">
              <a:off x="3876" y="2154"/>
              <a:ext cx="267" cy="117"/>
            </a:xfrm>
            <a:prstGeom prst="line">
              <a:avLst/>
            </a:prstGeom>
            <a:noFill/>
            <a:ln w="28575">
              <a:solidFill>
                <a:srgbClr val="00CC00"/>
              </a:solidFill>
              <a:round/>
              <a:headEnd/>
              <a:tailEnd/>
            </a:ln>
          </p:spPr>
          <p:txBody>
            <a:bodyPr wrap="none"/>
            <a:lstStyle/>
            <a:p>
              <a:endParaRPr lang="en-CA"/>
            </a:p>
          </p:txBody>
        </p:sp>
        <p:sp>
          <p:nvSpPr>
            <p:cNvPr id="26671" name="Line 129"/>
            <p:cNvSpPr>
              <a:spLocks noChangeShapeType="1"/>
            </p:cNvSpPr>
            <p:nvPr/>
          </p:nvSpPr>
          <p:spPr bwMode="auto">
            <a:xfrm flipH="1" flipV="1">
              <a:off x="2832" y="1407"/>
              <a:ext cx="921" cy="1101"/>
            </a:xfrm>
            <a:prstGeom prst="line">
              <a:avLst/>
            </a:prstGeom>
            <a:noFill/>
            <a:ln w="9525">
              <a:solidFill>
                <a:srgbClr val="FF0000"/>
              </a:solidFill>
              <a:prstDash val="sysDot"/>
              <a:round/>
              <a:headEnd/>
              <a:tailEnd/>
            </a:ln>
          </p:spPr>
          <p:txBody>
            <a:bodyPr wrap="none"/>
            <a:lstStyle/>
            <a:p>
              <a:endParaRPr lang="en-CA"/>
            </a:p>
          </p:txBody>
        </p:sp>
        <p:sp>
          <p:nvSpPr>
            <p:cNvPr id="26672" name="Line 130"/>
            <p:cNvSpPr>
              <a:spLocks noChangeShapeType="1"/>
            </p:cNvSpPr>
            <p:nvPr/>
          </p:nvSpPr>
          <p:spPr bwMode="auto">
            <a:xfrm>
              <a:off x="2172" y="1317"/>
              <a:ext cx="1695" cy="834"/>
            </a:xfrm>
            <a:prstGeom prst="line">
              <a:avLst/>
            </a:prstGeom>
            <a:noFill/>
            <a:ln w="9525">
              <a:solidFill>
                <a:srgbClr val="00CC00"/>
              </a:solidFill>
              <a:prstDash val="sysDot"/>
              <a:round/>
              <a:headEnd/>
              <a:tailEnd/>
            </a:ln>
          </p:spPr>
          <p:txBody>
            <a:bodyPr wrap="none"/>
            <a:lstStyle/>
            <a:p>
              <a:endParaRPr lang="en-CA"/>
            </a:p>
          </p:txBody>
        </p:sp>
        <p:sp>
          <p:nvSpPr>
            <p:cNvPr id="26673" name="Line 131"/>
            <p:cNvSpPr>
              <a:spLocks noChangeShapeType="1"/>
            </p:cNvSpPr>
            <p:nvPr/>
          </p:nvSpPr>
          <p:spPr bwMode="auto">
            <a:xfrm flipH="1">
              <a:off x="2834" y="1377"/>
              <a:ext cx="271" cy="31"/>
            </a:xfrm>
            <a:prstGeom prst="line">
              <a:avLst/>
            </a:prstGeom>
            <a:noFill/>
            <a:ln w="28575">
              <a:solidFill>
                <a:srgbClr val="FF0000"/>
              </a:solidFill>
              <a:round/>
              <a:headEnd/>
              <a:tailEnd/>
            </a:ln>
          </p:spPr>
          <p:txBody>
            <a:bodyPr wrap="none"/>
            <a:lstStyle/>
            <a:p>
              <a:endParaRPr lang="en-CA"/>
            </a:p>
          </p:txBody>
        </p:sp>
        <p:sp>
          <p:nvSpPr>
            <p:cNvPr id="26674" name="Line 132"/>
            <p:cNvSpPr>
              <a:spLocks noChangeShapeType="1"/>
            </p:cNvSpPr>
            <p:nvPr/>
          </p:nvSpPr>
          <p:spPr bwMode="auto">
            <a:xfrm flipH="1">
              <a:off x="2833" y="1152"/>
              <a:ext cx="143" cy="253"/>
            </a:xfrm>
            <a:prstGeom prst="line">
              <a:avLst/>
            </a:prstGeom>
            <a:noFill/>
            <a:ln w="28575">
              <a:solidFill>
                <a:srgbClr val="FF0000"/>
              </a:solidFill>
              <a:round/>
              <a:headEnd/>
              <a:tailEnd/>
            </a:ln>
          </p:spPr>
          <p:txBody>
            <a:bodyPr wrap="none"/>
            <a:lstStyle/>
            <a:p>
              <a:endParaRPr lang="en-CA"/>
            </a:p>
          </p:txBody>
        </p:sp>
        <p:sp>
          <p:nvSpPr>
            <p:cNvPr id="26675" name="Line 133"/>
            <p:cNvSpPr>
              <a:spLocks noChangeShapeType="1"/>
            </p:cNvSpPr>
            <p:nvPr/>
          </p:nvSpPr>
          <p:spPr bwMode="auto">
            <a:xfrm flipH="1" flipV="1">
              <a:off x="2825" y="1414"/>
              <a:ext cx="1189" cy="137"/>
            </a:xfrm>
            <a:prstGeom prst="line">
              <a:avLst/>
            </a:prstGeom>
            <a:noFill/>
            <a:ln w="9525">
              <a:solidFill>
                <a:srgbClr val="FF0000"/>
              </a:solidFill>
              <a:prstDash val="sysDot"/>
              <a:round/>
              <a:headEnd/>
              <a:tailEnd/>
            </a:ln>
          </p:spPr>
          <p:txBody>
            <a:bodyPr wrap="none"/>
            <a:lstStyle/>
            <a:p>
              <a:endParaRPr lang="en-CA"/>
            </a:p>
          </p:txBody>
        </p:sp>
        <p:sp>
          <p:nvSpPr>
            <p:cNvPr id="26676" name="Line 134"/>
            <p:cNvSpPr>
              <a:spLocks noChangeShapeType="1"/>
            </p:cNvSpPr>
            <p:nvPr/>
          </p:nvSpPr>
          <p:spPr bwMode="auto">
            <a:xfrm flipH="1" flipV="1">
              <a:off x="2830" y="1402"/>
              <a:ext cx="980" cy="818"/>
            </a:xfrm>
            <a:prstGeom prst="line">
              <a:avLst/>
            </a:prstGeom>
            <a:noFill/>
            <a:ln w="9525">
              <a:solidFill>
                <a:srgbClr val="FF0000"/>
              </a:solidFill>
              <a:prstDash val="sysDot"/>
              <a:round/>
              <a:headEnd/>
              <a:tailEnd/>
            </a:ln>
          </p:spPr>
          <p:txBody>
            <a:bodyPr wrap="none"/>
            <a:lstStyle/>
            <a:p>
              <a:endParaRPr lang="en-CA"/>
            </a:p>
          </p:txBody>
        </p:sp>
        <p:sp>
          <p:nvSpPr>
            <p:cNvPr id="26677" name="Line 135"/>
            <p:cNvSpPr>
              <a:spLocks noChangeShapeType="1"/>
            </p:cNvSpPr>
            <p:nvPr/>
          </p:nvSpPr>
          <p:spPr bwMode="auto">
            <a:xfrm flipH="1" flipV="1">
              <a:off x="2823" y="1405"/>
              <a:ext cx="1097" cy="1111"/>
            </a:xfrm>
            <a:prstGeom prst="line">
              <a:avLst/>
            </a:prstGeom>
            <a:noFill/>
            <a:ln w="9525">
              <a:solidFill>
                <a:srgbClr val="FF0000"/>
              </a:solidFill>
              <a:prstDash val="sysDot"/>
              <a:round/>
              <a:headEnd/>
              <a:tailEnd/>
            </a:ln>
          </p:spPr>
          <p:txBody>
            <a:bodyPr wrap="none"/>
            <a:lstStyle/>
            <a:p>
              <a:endParaRPr lang="en-CA"/>
            </a:p>
          </p:txBody>
        </p:sp>
        <p:sp>
          <p:nvSpPr>
            <p:cNvPr id="26678" name="Line 136"/>
            <p:cNvSpPr>
              <a:spLocks noChangeShapeType="1"/>
            </p:cNvSpPr>
            <p:nvPr/>
          </p:nvSpPr>
          <p:spPr bwMode="auto">
            <a:xfrm flipH="1" flipV="1">
              <a:off x="2826" y="1405"/>
              <a:ext cx="1323" cy="872"/>
            </a:xfrm>
            <a:prstGeom prst="line">
              <a:avLst/>
            </a:prstGeom>
            <a:noFill/>
            <a:ln w="9525">
              <a:solidFill>
                <a:srgbClr val="FF0000"/>
              </a:solidFill>
              <a:prstDash val="sysDot"/>
              <a:round/>
              <a:headEnd/>
              <a:tailEnd/>
            </a:ln>
          </p:spPr>
          <p:txBody>
            <a:bodyPr wrap="none"/>
            <a:lstStyle/>
            <a:p>
              <a:endParaRPr lang="en-CA"/>
            </a:p>
          </p:txBody>
        </p:sp>
        <p:sp>
          <p:nvSpPr>
            <p:cNvPr id="26679" name="Line 137"/>
            <p:cNvSpPr>
              <a:spLocks noChangeShapeType="1"/>
            </p:cNvSpPr>
            <p:nvPr/>
          </p:nvSpPr>
          <p:spPr bwMode="auto">
            <a:xfrm flipV="1">
              <a:off x="3750" y="2152"/>
              <a:ext cx="136" cy="353"/>
            </a:xfrm>
            <a:prstGeom prst="line">
              <a:avLst/>
            </a:prstGeom>
            <a:noFill/>
            <a:ln w="28575">
              <a:solidFill>
                <a:srgbClr val="00CC00"/>
              </a:solidFill>
              <a:round/>
              <a:headEnd/>
              <a:tailEnd/>
            </a:ln>
          </p:spPr>
          <p:txBody>
            <a:bodyPr wrap="none"/>
            <a:lstStyle/>
            <a:p>
              <a:endParaRPr lang="en-CA"/>
            </a:p>
          </p:txBody>
        </p:sp>
        <p:grpSp>
          <p:nvGrpSpPr>
            <p:cNvPr id="13" name="Group 138"/>
            <p:cNvGrpSpPr>
              <a:grpSpLocks/>
            </p:cNvGrpSpPr>
            <p:nvPr/>
          </p:nvGrpSpPr>
          <p:grpSpPr bwMode="auto">
            <a:xfrm>
              <a:off x="2160" y="1104"/>
              <a:ext cx="2016" cy="1440"/>
              <a:chOff x="1968" y="1392"/>
              <a:chExt cx="2016" cy="1440"/>
            </a:xfrm>
          </p:grpSpPr>
          <p:sp>
            <p:nvSpPr>
              <p:cNvPr id="26683" name="Oval 139"/>
              <p:cNvSpPr>
                <a:spLocks noChangeArrowheads="1"/>
              </p:cNvSpPr>
              <p:nvPr/>
            </p:nvSpPr>
            <p:spPr bwMode="auto">
              <a:xfrm>
                <a:off x="3552"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84" name="Oval 140"/>
              <p:cNvSpPr>
                <a:spLocks noChangeArrowheads="1"/>
              </p:cNvSpPr>
              <p:nvPr/>
            </p:nvSpPr>
            <p:spPr bwMode="auto">
              <a:xfrm>
                <a:off x="3792" y="182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85" name="Oval 141"/>
              <p:cNvSpPr>
                <a:spLocks noChangeArrowheads="1"/>
              </p:cNvSpPr>
              <p:nvPr/>
            </p:nvSpPr>
            <p:spPr bwMode="auto">
              <a:xfrm>
                <a:off x="2880" y="1632"/>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86" name="Oval 142"/>
              <p:cNvSpPr>
                <a:spLocks noChangeArrowheads="1"/>
              </p:cNvSpPr>
              <p:nvPr/>
            </p:nvSpPr>
            <p:spPr bwMode="auto">
              <a:xfrm>
                <a:off x="3936" y="25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87" name="Oval 143"/>
              <p:cNvSpPr>
                <a:spLocks noChangeArrowheads="1"/>
              </p:cNvSpPr>
              <p:nvPr/>
            </p:nvSpPr>
            <p:spPr bwMode="auto">
              <a:xfrm>
                <a:off x="3696"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88" name="Oval 144"/>
              <p:cNvSpPr>
                <a:spLocks noChangeArrowheads="1"/>
              </p:cNvSpPr>
              <p:nvPr/>
            </p:nvSpPr>
            <p:spPr bwMode="auto">
              <a:xfrm rot="-5400000">
                <a:off x="3600"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89" name="Oval 145"/>
              <p:cNvSpPr>
                <a:spLocks noChangeArrowheads="1"/>
              </p:cNvSpPr>
              <p:nvPr/>
            </p:nvSpPr>
            <p:spPr bwMode="auto">
              <a:xfrm rot="-5400000">
                <a:off x="1968" y="15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90" name="Oval 146"/>
              <p:cNvSpPr>
                <a:spLocks noChangeArrowheads="1"/>
              </p:cNvSpPr>
              <p:nvPr/>
            </p:nvSpPr>
            <p:spPr bwMode="auto">
              <a:xfrm rot="-5400000">
                <a:off x="2736" y="1392"/>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2527379" name="AutoShape 147"/>
            <p:cNvSpPr>
              <a:spLocks noChangeArrowheads="1"/>
            </p:cNvSpPr>
            <p:nvPr/>
          </p:nvSpPr>
          <p:spPr bwMode="auto">
            <a:xfrm>
              <a:off x="2779" y="1356"/>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7380" name="AutoShape 148"/>
            <p:cNvSpPr>
              <a:spLocks noChangeArrowheads="1"/>
            </p:cNvSpPr>
            <p:nvPr/>
          </p:nvSpPr>
          <p:spPr bwMode="auto">
            <a:xfrm>
              <a:off x="3829" y="2101"/>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grpSp>
      <p:grpSp>
        <p:nvGrpSpPr>
          <p:cNvPr id="14" name="Group 149"/>
          <p:cNvGrpSpPr>
            <a:grpSpLocks/>
          </p:cNvGrpSpPr>
          <p:nvPr/>
        </p:nvGrpSpPr>
        <p:grpSpPr bwMode="auto">
          <a:xfrm>
            <a:off x="3362325" y="2703513"/>
            <a:ext cx="3297238" cy="2549525"/>
            <a:chOff x="2118" y="1079"/>
            <a:chExt cx="2077" cy="1606"/>
          </a:xfrm>
        </p:grpSpPr>
        <p:sp>
          <p:nvSpPr>
            <p:cNvPr id="26634" name="Rectangle 150"/>
            <p:cNvSpPr>
              <a:spLocks noChangeArrowheads="1"/>
            </p:cNvSpPr>
            <p:nvPr/>
          </p:nvSpPr>
          <p:spPr bwMode="auto">
            <a:xfrm>
              <a:off x="2118" y="1079"/>
              <a:ext cx="2077" cy="1606"/>
            </a:xfrm>
            <a:prstGeom prst="rect">
              <a:avLst/>
            </a:prstGeom>
            <a:solidFill>
              <a:schemeClr val="bg1"/>
            </a:solidFill>
            <a:ln w="9525">
              <a:noFill/>
              <a:miter lim="800000"/>
              <a:headEnd/>
              <a:tailEnd/>
            </a:ln>
          </p:spPr>
          <p:txBody>
            <a:bodyPr wrap="none" anchor="ctr"/>
            <a:lstStyle/>
            <a:p>
              <a:pPr algn="ctr"/>
              <a:endParaRPr lang="en-US" sz="2800" b="1">
                <a:latin typeface="Times New Roman" pitchFamily="18" charset="0"/>
              </a:endParaRPr>
            </a:p>
          </p:txBody>
        </p:sp>
        <p:grpSp>
          <p:nvGrpSpPr>
            <p:cNvPr id="15" name="Group 151"/>
            <p:cNvGrpSpPr>
              <a:grpSpLocks/>
            </p:cNvGrpSpPr>
            <p:nvPr/>
          </p:nvGrpSpPr>
          <p:grpSpPr bwMode="auto">
            <a:xfrm>
              <a:off x="2160" y="1104"/>
              <a:ext cx="2016" cy="1440"/>
              <a:chOff x="2160" y="1104"/>
              <a:chExt cx="2016" cy="1440"/>
            </a:xfrm>
          </p:grpSpPr>
          <p:sp>
            <p:nvSpPr>
              <p:cNvPr id="26636" name="Line 152"/>
              <p:cNvSpPr>
                <a:spLocks noChangeShapeType="1"/>
              </p:cNvSpPr>
              <p:nvPr/>
            </p:nvSpPr>
            <p:spPr bwMode="auto">
              <a:xfrm>
                <a:off x="2190" y="1329"/>
                <a:ext cx="618" cy="57"/>
              </a:xfrm>
              <a:prstGeom prst="line">
                <a:avLst/>
              </a:prstGeom>
              <a:noFill/>
              <a:ln w="28575">
                <a:solidFill>
                  <a:srgbClr val="FF0000"/>
                </a:solidFill>
                <a:round/>
                <a:headEnd/>
                <a:tailEnd/>
              </a:ln>
            </p:spPr>
            <p:txBody>
              <a:bodyPr wrap="none"/>
              <a:lstStyle/>
              <a:p>
                <a:endParaRPr lang="en-CA"/>
              </a:p>
            </p:txBody>
          </p:sp>
          <p:sp>
            <p:nvSpPr>
              <p:cNvPr id="26637" name="Line 153"/>
              <p:cNvSpPr>
                <a:spLocks noChangeShapeType="1"/>
              </p:cNvSpPr>
              <p:nvPr/>
            </p:nvSpPr>
            <p:spPr bwMode="auto">
              <a:xfrm>
                <a:off x="3111" y="1383"/>
                <a:ext cx="789" cy="816"/>
              </a:xfrm>
              <a:prstGeom prst="line">
                <a:avLst/>
              </a:prstGeom>
              <a:noFill/>
              <a:ln w="9525">
                <a:solidFill>
                  <a:srgbClr val="00CC00"/>
                </a:solidFill>
                <a:prstDash val="sysDot"/>
                <a:round/>
                <a:headEnd/>
                <a:tailEnd/>
              </a:ln>
            </p:spPr>
            <p:txBody>
              <a:bodyPr wrap="none"/>
              <a:lstStyle/>
              <a:p>
                <a:endParaRPr lang="en-CA"/>
              </a:p>
            </p:txBody>
          </p:sp>
          <p:sp>
            <p:nvSpPr>
              <p:cNvPr id="26638" name="Line 154"/>
              <p:cNvSpPr>
                <a:spLocks noChangeShapeType="1"/>
              </p:cNvSpPr>
              <p:nvPr/>
            </p:nvSpPr>
            <p:spPr bwMode="auto">
              <a:xfrm>
                <a:off x="2976" y="1152"/>
                <a:ext cx="930" cy="1056"/>
              </a:xfrm>
              <a:prstGeom prst="line">
                <a:avLst/>
              </a:prstGeom>
              <a:noFill/>
              <a:ln w="9525">
                <a:solidFill>
                  <a:srgbClr val="00CC00"/>
                </a:solidFill>
                <a:prstDash val="sysDot"/>
                <a:round/>
                <a:headEnd/>
                <a:tailEnd/>
              </a:ln>
            </p:spPr>
            <p:txBody>
              <a:bodyPr wrap="none"/>
              <a:lstStyle/>
              <a:p>
                <a:endParaRPr lang="en-CA"/>
              </a:p>
            </p:txBody>
          </p:sp>
          <p:sp>
            <p:nvSpPr>
              <p:cNvPr id="26639" name="Line 155"/>
              <p:cNvSpPr>
                <a:spLocks noChangeShapeType="1"/>
              </p:cNvSpPr>
              <p:nvPr/>
            </p:nvSpPr>
            <p:spPr bwMode="auto">
              <a:xfrm flipH="1">
                <a:off x="3906" y="1554"/>
                <a:ext cx="102" cy="657"/>
              </a:xfrm>
              <a:prstGeom prst="line">
                <a:avLst/>
              </a:prstGeom>
              <a:noFill/>
              <a:ln w="28575">
                <a:solidFill>
                  <a:srgbClr val="00CC00"/>
                </a:solidFill>
                <a:round/>
                <a:headEnd/>
                <a:tailEnd/>
              </a:ln>
            </p:spPr>
            <p:txBody>
              <a:bodyPr wrap="none"/>
              <a:lstStyle/>
              <a:p>
                <a:endParaRPr lang="en-CA"/>
              </a:p>
            </p:txBody>
          </p:sp>
          <p:sp>
            <p:nvSpPr>
              <p:cNvPr id="26640" name="Line 156"/>
              <p:cNvSpPr>
                <a:spLocks noChangeShapeType="1"/>
              </p:cNvSpPr>
              <p:nvPr/>
            </p:nvSpPr>
            <p:spPr bwMode="auto">
              <a:xfrm flipV="1">
                <a:off x="3807" y="2205"/>
                <a:ext cx="108" cy="18"/>
              </a:xfrm>
              <a:prstGeom prst="line">
                <a:avLst/>
              </a:prstGeom>
              <a:noFill/>
              <a:ln w="28575">
                <a:solidFill>
                  <a:srgbClr val="00CC00"/>
                </a:solidFill>
                <a:round/>
                <a:headEnd/>
                <a:tailEnd/>
              </a:ln>
            </p:spPr>
            <p:txBody>
              <a:bodyPr wrap="none"/>
              <a:lstStyle/>
              <a:p>
                <a:endParaRPr lang="en-CA"/>
              </a:p>
            </p:txBody>
          </p:sp>
          <p:sp>
            <p:nvSpPr>
              <p:cNvPr id="26641" name="Line 157"/>
              <p:cNvSpPr>
                <a:spLocks noChangeShapeType="1"/>
              </p:cNvSpPr>
              <p:nvPr/>
            </p:nvSpPr>
            <p:spPr bwMode="auto">
              <a:xfrm flipH="1" flipV="1">
                <a:off x="3906" y="2211"/>
                <a:ext cx="9" cy="300"/>
              </a:xfrm>
              <a:prstGeom prst="line">
                <a:avLst/>
              </a:prstGeom>
              <a:noFill/>
              <a:ln w="28575">
                <a:solidFill>
                  <a:srgbClr val="00CC00"/>
                </a:solidFill>
                <a:round/>
                <a:headEnd/>
                <a:tailEnd/>
              </a:ln>
            </p:spPr>
            <p:txBody>
              <a:bodyPr wrap="none"/>
              <a:lstStyle/>
              <a:p>
                <a:endParaRPr lang="en-CA"/>
              </a:p>
            </p:txBody>
          </p:sp>
          <p:sp>
            <p:nvSpPr>
              <p:cNvPr id="26642" name="Line 158"/>
              <p:cNvSpPr>
                <a:spLocks noChangeShapeType="1"/>
              </p:cNvSpPr>
              <p:nvPr/>
            </p:nvSpPr>
            <p:spPr bwMode="auto">
              <a:xfrm flipH="1" flipV="1">
                <a:off x="3906" y="2205"/>
                <a:ext cx="237" cy="66"/>
              </a:xfrm>
              <a:prstGeom prst="line">
                <a:avLst/>
              </a:prstGeom>
              <a:noFill/>
              <a:ln w="28575">
                <a:solidFill>
                  <a:srgbClr val="00CC00"/>
                </a:solidFill>
                <a:round/>
                <a:headEnd/>
                <a:tailEnd/>
              </a:ln>
            </p:spPr>
            <p:txBody>
              <a:bodyPr wrap="none"/>
              <a:lstStyle/>
              <a:p>
                <a:endParaRPr lang="en-CA"/>
              </a:p>
            </p:txBody>
          </p:sp>
          <p:sp>
            <p:nvSpPr>
              <p:cNvPr id="26643" name="Line 159"/>
              <p:cNvSpPr>
                <a:spLocks noChangeShapeType="1"/>
              </p:cNvSpPr>
              <p:nvPr/>
            </p:nvSpPr>
            <p:spPr bwMode="auto">
              <a:xfrm flipH="1" flipV="1">
                <a:off x="2799" y="1374"/>
                <a:ext cx="954" cy="1134"/>
              </a:xfrm>
              <a:prstGeom prst="line">
                <a:avLst/>
              </a:prstGeom>
              <a:noFill/>
              <a:ln w="9525">
                <a:solidFill>
                  <a:srgbClr val="FF0000"/>
                </a:solidFill>
                <a:prstDash val="sysDot"/>
                <a:round/>
                <a:headEnd/>
                <a:tailEnd/>
              </a:ln>
            </p:spPr>
            <p:txBody>
              <a:bodyPr wrap="none"/>
              <a:lstStyle/>
              <a:p>
                <a:endParaRPr lang="en-CA"/>
              </a:p>
            </p:txBody>
          </p:sp>
          <p:sp>
            <p:nvSpPr>
              <p:cNvPr id="26644" name="Line 160"/>
              <p:cNvSpPr>
                <a:spLocks noChangeShapeType="1"/>
              </p:cNvSpPr>
              <p:nvPr/>
            </p:nvSpPr>
            <p:spPr bwMode="auto">
              <a:xfrm>
                <a:off x="2172" y="1317"/>
                <a:ext cx="1731" cy="885"/>
              </a:xfrm>
              <a:prstGeom prst="line">
                <a:avLst/>
              </a:prstGeom>
              <a:noFill/>
              <a:ln w="9525">
                <a:solidFill>
                  <a:srgbClr val="00CC00"/>
                </a:solidFill>
                <a:prstDash val="sysDot"/>
                <a:round/>
                <a:headEnd/>
                <a:tailEnd/>
              </a:ln>
            </p:spPr>
            <p:txBody>
              <a:bodyPr wrap="none"/>
              <a:lstStyle/>
              <a:p>
                <a:endParaRPr lang="en-CA"/>
              </a:p>
            </p:txBody>
          </p:sp>
          <p:sp>
            <p:nvSpPr>
              <p:cNvPr id="26645" name="Line 161"/>
              <p:cNvSpPr>
                <a:spLocks noChangeShapeType="1"/>
              </p:cNvSpPr>
              <p:nvPr/>
            </p:nvSpPr>
            <p:spPr bwMode="auto">
              <a:xfrm flipH="1">
                <a:off x="2795" y="1377"/>
                <a:ext cx="310" cy="1"/>
              </a:xfrm>
              <a:prstGeom prst="line">
                <a:avLst/>
              </a:prstGeom>
              <a:noFill/>
              <a:ln w="28575">
                <a:solidFill>
                  <a:srgbClr val="FF0000"/>
                </a:solidFill>
                <a:round/>
                <a:headEnd/>
                <a:tailEnd/>
              </a:ln>
            </p:spPr>
            <p:txBody>
              <a:bodyPr wrap="none"/>
              <a:lstStyle/>
              <a:p>
                <a:endParaRPr lang="en-CA"/>
              </a:p>
            </p:txBody>
          </p:sp>
          <p:sp>
            <p:nvSpPr>
              <p:cNvPr id="26646" name="Line 162"/>
              <p:cNvSpPr>
                <a:spLocks noChangeShapeType="1"/>
              </p:cNvSpPr>
              <p:nvPr/>
            </p:nvSpPr>
            <p:spPr bwMode="auto">
              <a:xfrm flipH="1">
                <a:off x="2806" y="1143"/>
                <a:ext cx="155" cy="226"/>
              </a:xfrm>
              <a:prstGeom prst="line">
                <a:avLst/>
              </a:prstGeom>
              <a:noFill/>
              <a:ln w="28575">
                <a:solidFill>
                  <a:srgbClr val="FF0000"/>
                </a:solidFill>
                <a:round/>
                <a:headEnd/>
                <a:tailEnd/>
              </a:ln>
            </p:spPr>
            <p:txBody>
              <a:bodyPr wrap="none"/>
              <a:lstStyle/>
              <a:p>
                <a:endParaRPr lang="en-CA"/>
              </a:p>
            </p:txBody>
          </p:sp>
          <p:sp>
            <p:nvSpPr>
              <p:cNvPr id="26647" name="Line 163"/>
              <p:cNvSpPr>
                <a:spLocks noChangeShapeType="1"/>
              </p:cNvSpPr>
              <p:nvPr/>
            </p:nvSpPr>
            <p:spPr bwMode="auto">
              <a:xfrm flipH="1" flipV="1">
                <a:off x="2792" y="1384"/>
                <a:ext cx="1222" cy="167"/>
              </a:xfrm>
              <a:prstGeom prst="line">
                <a:avLst/>
              </a:prstGeom>
              <a:noFill/>
              <a:ln w="9525">
                <a:solidFill>
                  <a:srgbClr val="FF0000"/>
                </a:solidFill>
                <a:prstDash val="sysDot"/>
                <a:round/>
                <a:headEnd/>
                <a:tailEnd/>
              </a:ln>
            </p:spPr>
            <p:txBody>
              <a:bodyPr wrap="none"/>
              <a:lstStyle/>
              <a:p>
                <a:endParaRPr lang="en-CA"/>
              </a:p>
            </p:txBody>
          </p:sp>
          <p:sp>
            <p:nvSpPr>
              <p:cNvPr id="26648" name="Line 164"/>
              <p:cNvSpPr>
                <a:spLocks noChangeShapeType="1"/>
              </p:cNvSpPr>
              <p:nvPr/>
            </p:nvSpPr>
            <p:spPr bwMode="auto">
              <a:xfrm flipH="1" flipV="1">
                <a:off x="2794" y="1360"/>
                <a:ext cx="1016" cy="860"/>
              </a:xfrm>
              <a:prstGeom prst="line">
                <a:avLst/>
              </a:prstGeom>
              <a:noFill/>
              <a:ln w="9525">
                <a:solidFill>
                  <a:srgbClr val="FF0000"/>
                </a:solidFill>
                <a:prstDash val="sysDot"/>
                <a:round/>
                <a:headEnd/>
                <a:tailEnd/>
              </a:ln>
            </p:spPr>
            <p:txBody>
              <a:bodyPr wrap="none"/>
              <a:lstStyle/>
              <a:p>
                <a:endParaRPr lang="en-CA"/>
              </a:p>
            </p:txBody>
          </p:sp>
          <p:sp>
            <p:nvSpPr>
              <p:cNvPr id="26649" name="Line 165"/>
              <p:cNvSpPr>
                <a:spLocks noChangeShapeType="1"/>
              </p:cNvSpPr>
              <p:nvPr/>
            </p:nvSpPr>
            <p:spPr bwMode="auto">
              <a:xfrm flipH="1" flipV="1">
                <a:off x="2796" y="1372"/>
                <a:ext cx="1124" cy="1144"/>
              </a:xfrm>
              <a:prstGeom prst="line">
                <a:avLst/>
              </a:prstGeom>
              <a:noFill/>
              <a:ln w="9525">
                <a:solidFill>
                  <a:srgbClr val="FF0000"/>
                </a:solidFill>
                <a:prstDash val="sysDot"/>
                <a:round/>
                <a:headEnd/>
                <a:tailEnd/>
              </a:ln>
            </p:spPr>
            <p:txBody>
              <a:bodyPr wrap="none"/>
              <a:lstStyle/>
              <a:p>
                <a:endParaRPr lang="en-CA"/>
              </a:p>
            </p:txBody>
          </p:sp>
          <p:sp>
            <p:nvSpPr>
              <p:cNvPr id="26650" name="Line 166"/>
              <p:cNvSpPr>
                <a:spLocks noChangeShapeType="1"/>
              </p:cNvSpPr>
              <p:nvPr/>
            </p:nvSpPr>
            <p:spPr bwMode="auto">
              <a:xfrm flipH="1" flipV="1">
                <a:off x="2796" y="1375"/>
                <a:ext cx="1353" cy="902"/>
              </a:xfrm>
              <a:prstGeom prst="line">
                <a:avLst/>
              </a:prstGeom>
              <a:noFill/>
              <a:ln w="9525">
                <a:solidFill>
                  <a:srgbClr val="FF0000"/>
                </a:solidFill>
                <a:prstDash val="sysDot"/>
                <a:round/>
                <a:headEnd/>
                <a:tailEnd/>
              </a:ln>
            </p:spPr>
            <p:txBody>
              <a:bodyPr wrap="none"/>
              <a:lstStyle/>
              <a:p>
                <a:endParaRPr lang="en-CA"/>
              </a:p>
            </p:txBody>
          </p:sp>
          <p:sp>
            <p:nvSpPr>
              <p:cNvPr id="26651" name="Line 167"/>
              <p:cNvSpPr>
                <a:spLocks noChangeShapeType="1"/>
              </p:cNvSpPr>
              <p:nvPr/>
            </p:nvSpPr>
            <p:spPr bwMode="auto">
              <a:xfrm flipV="1">
                <a:off x="3750" y="2221"/>
                <a:ext cx="160" cy="284"/>
              </a:xfrm>
              <a:prstGeom prst="line">
                <a:avLst/>
              </a:prstGeom>
              <a:noFill/>
              <a:ln w="28575">
                <a:solidFill>
                  <a:srgbClr val="00CC00"/>
                </a:solidFill>
                <a:round/>
                <a:headEnd/>
                <a:tailEnd/>
              </a:ln>
            </p:spPr>
            <p:txBody>
              <a:bodyPr wrap="none"/>
              <a:lstStyle/>
              <a:p>
                <a:endParaRPr lang="en-CA"/>
              </a:p>
            </p:txBody>
          </p:sp>
          <p:grpSp>
            <p:nvGrpSpPr>
              <p:cNvPr id="16" name="Group 168"/>
              <p:cNvGrpSpPr>
                <a:grpSpLocks/>
              </p:cNvGrpSpPr>
              <p:nvPr/>
            </p:nvGrpSpPr>
            <p:grpSpPr bwMode="auto">
              <a:xfrm>
                <a:off x="2160" y="1104"/>
                <a:ext cx="2016" cy="1440"/>
                <a:chOff x="1968" y="1392"/>
                <a:chExt cx="2016" cy="1440"/>
              </a:xfrm>
            </p:grpSpPr>
            <p:sp>
              <p:nvSpPr>
                <p:cNvPr id="26655" name="Oval 169"/>
                <p:cNvSpPr>
                  <a:spLocks noChangeArrowheads="1"/>
                </p:cNvSpPr>
                <p:nvPr/>
              </p:nvSpPr>
              <p:spPr bwMode="auto">
                <a:xfrm>
                  <a:off x="3552"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56" name="Oval 170"/>
                <p:cNvSpPr>
                  <a:spLocks noChangeArrowheads="1"/>
                </p:cNvSpPr>
                <p:nvPr/>
              </p:nvSpPr>
              <p:spPr bwMode="auto">
                <a:xfrm>
                  <a:off x="3792" y="182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57" name="Oval 171"/>
                <p:cNvSpPr>
                  <a:spLocks noChangeArrowheads="1"/>
                </p:cNvSpPr>
                <p:nvPr/>
              </p:nvSpPr>
              <p:spPr bwMode="auto">
                <a:xfrm>
                  <a:off x="2880" y="1632"/>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58" name="Oval 172"/>
                <p:cNvSpPr>
                  <a:spLocks noChangeArrowheads="1"/>
                </p:cNvSpPr>
                <p:nvPr/>
              </p:nvSpPr>
              <p:spPr bwMode="auto">
                <a:xfrm>
                  <a:off x="3936" y="254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59" name="Oval 173"/>
                <p:cNvSpPr>
                  <a:spLocks noChangeArrowheads="1"/>
                </p:cNvSpPr>
                <p:nvPr/>
              </p:nvSpPr>
              <p:spPr bwMode="auto">
                <a:xfrm>
                  <a:off x="3696" y="27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60" name="Oval 174"/>
                <p:cNvSpPr>
                  <a:spLocks noChangeArrowheads="1"/>
                </p:cNvSpPr>
                <p:nvPr/>
              </p:nvSpPr>
              <p:spPr bwMode="auto">
                <a:xfrm rot="-5400000">
                  <a:off x="3600" y="24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61" name="Oval 175"/>
                <p:cNvSpPr>
                  <a:spLocks noChangeArrowheads="1"/>
                </p:cNvSpPr>
                <p:nvPr/>
              </p:nvSpPr>
              <p:spPr bwMode="auto">
                <a:xfrm rot="-5400000">
                  <a:off x="1968" y="158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62" name="Oval 176"/>
                <p:cNvSpPr>
                  <a:spLocks noChangeArrowheads="1"/>
                </p:cNvSpPr>
                <p:nvPr/>
              </p:nvSpPr>
              <p:spPr bwMode="auto">
                <a:xfrm rot="-5400000">
                  <a:off x="2736" y="1392"/>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2527409" name="AutoShape 177"/>
              <p:cNvSpPr>
                <a:spLocks noChangeArrowheads="1"/>
              </p:cNvSpPr>
              <p:nvPr/>
            </p:nvSpPr>
            <p:spPr bwMode="auto">
              <a:xfrm>
                <a:off x="2746" y="1320"/>
                <a:ext cx="96" cy="96"/>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sp>
            <p:nvSpPr>
              <p:cNvPr id="2527410" name="AutoShape 178"/>
              <p:cNvSpPr>
                <a:spLocks noChangeArrowheads="1"/>
              </p:cNvSpPr>
              <p:nvPr/>
            </p:nvSpPr>
            <p:spPr bwMode="auto">
              <a:xfrm>
                <a:off x="3859" y="2158"/>
                <a:ext cx="96" cy="96"/>
              </a:xfrm>
              <a:prstGeom prst="star5">
                <a:avLst/>
              </a:prstGeom>
              <a:solidFill>
                <a:srgbClr val="00CC00"/>
              </a:solidFill>
              <a:ln w="9525">
                <a:solidFill>
                  <a:schemeClr val="tx1"/>
                </a:solidFill>
                <a:miter lim="800000"/>
                <a:headEnd/>
                <a:tailEnd/>
              </a:ln>
              <a:effectLst/>
            </p:spPr>
            <p:txBody>
              <a:bodyPr wrap="none" anchor="ctr"/>
              <a:lstStyle/>
              <a:p>
                <a:pPr>
                  <a:defRPr/>
                </a:pPr>
                <a:endParaRPr lang="en-US">
                  <a:latin typeface="Arial" charset="0"/>
                  <a:ea typeface="ＭＳ Ｐゴシック" charset="0"/>
                  <a:cs typeface="ＭＳ Ｐゴシック" charset="0"/>
                </a:endParaRPr>
              </a:p>
            </p:txBody>
          </p:sp>
        </p:grpSp>
      </p:grpSp>
      <p:sp>
        <p:nvSpPr>
          <p:cNvPr id="26633" name="Rectangle 179"/>
          <p:cNvSpPr>
            <a:spLocks noChangeArrowheads="1"/>
          </p:cNvSpPr>
          <p:nvPr/>
        </p:nvSpPr>
        <p:spPr bwMode="auto">
          <a:xfrm>
            <a:off x="2613025" y="2320925"/>
            <a:ext cx="4821238" cy="3182938"/>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ou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out)">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ou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15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3</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Today Nov </a:t>
            </a:r>
            <a:r>
              <a:rPr lang="en-US" dirty="0" smtClean="0"/>
              <a:t>3</a:t>
            </a:r>
            <a:endParaRPr lang="en-US" dirty="0" smtClean="0"/>
          </a:p>
        </p:txBody>
      </p:sp>
      <p:sp>
        <p:nvSpPr>
          <p:cNvPr id="6" name="Rectangle 3"/>
          <p:cNvSpPr txBox="1">
            <a:spLocks noChangeArrowheads="1"/>
          </p:cNvSpPr>
          <p:nvPr/>
        </p:nvSpPr>
        <p:spPr bwMode="auto">
          <a:xfrm>
            <a:off x="533400" y="914400"/>
            <a:ext cx="8153400" cy="3200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b="1" kern="0" dirty="0" smtClean="0">
                <a:latin typeface="+mn-lt"/>
              </a:rPr>
              <a:t>Supervised Machine Learning</a:t>
            </a:r>
          </a:p>
          <a:p>
            <a:pPr marL="800100" lvl="1" indent="-342900">
              <a:spcBef>
                <a:spcPct val="20000"/>
              </a:spcBef>
              <a:buFont typeface="Arial" pitchFamily="34" charset="0"/>
              <a:buChar char="•"/>
              <a:defRPr/>
            </a:pPr>
            <a:r>
              <a:rPr kumimoji="0" lang="en-US" sz="2800" i="0" u="none" strike="noStrike" kern="0" cap="none" spc="0" normalizeH="0" baseline="0" noProof="0" dirty="0" smtClean="0">
                <a:ln>
                  <a:noFill/>
                </a:ln>
                <a:solidFill>
                  <a:schemeClr val="accent3">
                    <a:lumMod val="65000"/>
                  </a:schemeClr>
                </a:solidFill>
                <a:effectLst/>
                <a:uLnTx/>
                <a:uFillTx/>
                <a:latin typeface="+mn-lt"/>
                <a:ea typeface="+mn-ea"/>
                <a:cs typeface="+mn-cs"/>
              </a:rPr>
              <a:t>Naïve </a:t>
            </a:r>
            <a:r>
              <a:rPr kumimoji="0" lang="en-US" sz="2800" i="0" u="none" strike="noStrike" kern="0" cap="none" spc="0" normalizeH="0" baseline="0" noProof="0" dirty="0" err="1" smtClean="0">
                <a:ln>
                  <a:noFill/>
                </a:ln>
                <a:solidFill>
                  <a:schemeClr val="accent3">
                    <a:lumMod val="65000"/>
                  </a:schemeClr>
                </a:solidFill>
                <a:effectLst/>
                <a:uLnTx/>
                <a:uFillTx/>
                <a:latin typeface="+mn-lt"/>
                <a:ea typeface="+mn-ea"/>
                <a:cs typeface="+mn-cs"/>
              </a:rPr>
              <a:t>Bayes</a:t>
            </a:r>
            <a:endParaRPr kumimoji="0" lang="en-US" sz="2800" i="0" u="none" strike="noStrike" kern="0" cap="none" spc="0" normalizeH="0" baseline="0" noProof="0" dirty="0" smtClean="0">
              <a:ln>
                <a:noFill/>
              </a:ln>
              <a:solidFill>
                <a:schemeClr val="accent3">
                  <a:lumMod val="6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2800" kern="0" dirty="0" smtClean="0">
                <a:solidFill>
                  <a:schemeClr val="accent3">
                    <a:lumMod val="65000"/>
                  </a:schemeClr>
                </a:solidFill>
                <a:latin typeface="+mn-lt"/>
              </a:rPr>
              <a:t>Markov-Chains</a:t>
            </a:r>
            <a:endParaRPr kumimoji="0" lang="en-US" sz="2800" i="0" u="none" strike="noStrike" kern="0" cap="none" spc="0" normalizeH="0" baseline="0" noProof="0" dirty="0" smtClean="0">
              <a:ln>
                <a:noFill/>
              </a:ln>
              <a:solidFill>
                <a:schemeClr val="accent3">
                  <a:lumMod val="6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3200" kern="0" dirty="0" smtClean="0">
                <a:solidFill>
                  <a:schemeClr val="accent3">
                    <a:lumMod val="65000"/>
                  </a:schemeClr>
                </a:solidFill>
                <a:latin typeface="+mn-lt"/>
              </a:rPr>
              <a:t>Decision Trees</a:t>
            </a: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Regression</a:t>
            </a:r>
          </a:p>
          <a:p>
            <a:pPr marL="800100" lvl="1" indent="-342900">
              <a:spcBef>
                <a:spcPct val="20000"/>
              </a:spcBef>
              <a:buFont typeface="Arial" pitchFamily="34" charset="0"/>
              <a:buChar char="•"/>
              <a:defRPr/>
            </a:pPr>
            <a:r>
              <a:rPr lang="en-US" sz="3200" kern="0" dirty="0" smtClean="0">
                <a:latin typeface="+mn-lt"/>
              </a:rPr>
              <a:t>Logistic Regression</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
        <p:nvSpPr>
          <p:cNvPr id="7" name="Rectangle 3"/>
          <p:cNvSpPr txBox="1">
            <a:spLocks noChangeArrowheads="1"/>
          </p:cNvSpPr>
          <p:nvPr/>
        </p:nvSpPr>
        <p:spPr bwMode="auto">
          <a:xfrm>
            <a:off x="609600" y="4267200"/>
            <a:ext cx="8077200" cy="1905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b="1" kern="0" dirty="0" smtClean="0">
                <a:latin typeface="+mn-lt"/>
              </a:rPr>
              <a:t>Unsupervised Machine Learning</a:t>
            </a: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K-means</a:t>
            </a:r>
          </a:p>
          <a:p>
            <a:pPr marL="800100" lvl="1" indent="-342900">
              <a:spcBef>
                <a:spcPct val="20000"/>
              </a:spcBef>
              <a:buFont typeface="Arial" pitchFamily="34" charset="0"/>
              <a:buChar char="•"/>
              <a:defRPr/>
            </a:pPr>
            <a:r>
              <a:rPr lang="en-US" sz="3200" kern="0" dirty="0" smtClean="0">
                <a:latin typeface="+mn-lt"/>
              </a:rPr>
              <a:t>Intro to EM</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ea typeface="ＭＳ Ｐゴシック" pitchFamily="34" charset="-128"/>
              </a:rPr>
              <a:t>Expectation Maximization</a:t>
            </a:r>
          </a:p>
        </p:txBody>
      </p:sp>
      <p:sp>
        <p:nvSpPr>
          <p:cNvPr id="28674" name="Rectangle 3"/>
          <p:cNvSpPr>
            <a:spLocks noGrp="1" noChangeArrowheads="1"/>
          </p:cNvSpPr>
          <p:nvPr>
            <p:ph type="body" idx="1"/>
          </p:nvPr>
        </p:nvSpPr>
        <p:spPr/>
        <p:txBody>
          <a:bodyPr/>
          <a:lstStyle/>
          <a:p>
            <a:r>
              <a:rPr lang="en-US" dirty="0" smtClean="0">
                <a:ea typeface="ＭＳ Ｐゴシック" pitchFamily="34" charset="-128"/>
              </a:rPr>
              <a:t>Converges</a:t>
            </a:r>
            <a:r>
              <a:rPr lang="en-US" dirty="0" smtClean="0">
                <a:ea typeface="ＭＳ Ｐゴシック" pitchFamily="34" charset="-128"/>
              </a:rPr>
              <a:t>! </a:t>
            </a:r>
            <a:r>
              <a:rPr lang="en-US" dirty="0" smtClean="0">
                <a:ea typeface="ＭＳ Ｐゴシック" pitchFamily="34" charset="-128"/>
                <a:sym typeface="Wingdings" pitchFamily="2" charset="2"/>
              </a:rPr>
              <a:t></a:t>
            </a:r>
            <a:endParaRPr lang="en-US" dirty="0" smtClean="0">
              <a:ea typeface="ＭＳ Ｐゴシック" pitchFamily="34" charset="-128"/>
            </a:endParaRPr>
          </a:p>
          <a:p>
            <a:r>
              <a:rPr lang="en-US" dirty="0" smtClean="0">
                <a:ea typeface="ＭＳ Ｐゴシック" pitchFamily="34" charset="-128"/>
              </a:rPr>
              <a:t>Proof </a:t>
            </a:r>
            <a:r>
              <a:rPr lang="en-US" sz="2000" dirty="0" smtClean="0">
                <a:ea typeface="ＭＳ Ｐゴシック" pitchFamily="34" charset="-128"/>
              </a:rPr>
              <a:t>[Neal/Hinton, McLachlan/Krishnan]</a:t>
            </a:r>
            <a:r>
              <a:rPr lang="en-US" dirty="0" smtClean="0">
                <a:ea typeface="ＭＳ Ｐゴシック" pitchFamily="34" charset="-128"/>
              </a:rPr>
              <a:t>:</a:t>
            </a:r>
          </a:p>
          <a:p>
            <a:pPr lvl="1"/>
            <a:r>
              <a:rPr lang="en-US" dirty="0" smtClean="0">
                <a:ea typeface="ＭＳ Ｐゴシック" pitchFamily="34" charset="-128"/>
              </a:rPr>
              <a:t>E/M step does not decrease data </a:t>
            </a:r>
            <a:r>
              <a:rPr lang="en-US" dirty="0" smtClean="0">
                <a:ea typeface="ＭＳ Ｐゴシック" pitchFamily="34" charset="-128"/>
              </a:rPr>
              <a:t>likelihood</a:t>
            </a:r>
            <a:endParaRPr lang="en-US" dirty="0" smtClean="0">
              <a:ea typeface="ＭＳ Ｐゴシック" pitchFamily="34" charset="-128"/>
            </a:endParaRPr>
          </a:p>
          <a:p>
            <a:r>
              <a:rPr lang="en-US" dirty="0" smtClean="0">
                <a:ea typeface="ＭＳ Ｐゴシック" pitchFamily="34" charset="-128"/>
              </a:rPr>
              <a:t>But </a:t>
            </a:r>
            <a:r>
              <a:rPr lang="en-US" dirty="0" smtClean="0">
                <a:ea typeface="ＭＳ Ｐゴシック" pitchFamily="34" charset="-128"/>
              </a:rPr>
              <a:t>does not assure optimal solution </a:t>
            </a:r>
            <a:r>
              <a:rPr lang="en-US" dirty="0" smtClean="0">
                <a:ea typeface="ＭＳ Ｐゴシック" pitchFamily="34" charset="-128"/>
                <a:sym typeface="Wingdings" pitchFamily="2" charset="2"/>
              </a:rPr>
              <a:t></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ea typeface="ＭＳ Ｐゴシック" pitchFamily="34" charset="-128"/>
              </a:rPr>
              <a:t>Practical EM</a:t>
            </a:r>
          </a:p>
        </p:txBody>
      </p:sp>
      <p:sp>
        <p:nvSpPr>
          <p:cNvPr id="45058" name="Content Placeholder 3"/>
          <p:cNvSpPr>
            <a:spLocks noGrp="1"/>
          </p:cNvSpPr>
          <p:nvPr>
            <p:ph idx="1"/>
          </p:nvPr>
        </p:nvSpPr>
        <p:spPr/>
        <p:txBody>
          <a:bodyPr/>
          <a:lstStyle/>
          <a:p>
            <a:r>
              <a:rPr lang="en-US" dirty="0" smtClean="0">
                <a:ea typeface="ＭＳ Ｐゴシック" pitchFamily="34" charset="-128"/>
              </a:rPr>
              <a:t>Number of Clusters unknown</a:t>
            </a:r>
          </a:p>
          <a:p>
            <a:r>
              <a:rPr lang="en-US" b="1" dirty="0" smtClean="0">
                <a:ea typeface="ＭＳ Ｐゴシック" pitchFamily="34" charset="-128"/>
              </a:rPr>
              <a:t>Algorithm</a:t>
            </a:r>
            <a:r>
              <a:rPr lang="en-US" b="1" dirty="0" smtClean="0">
                <a:ea typeface="ＭＳ Ｐゴシック" pitchFamily="34" charset="-128"/>
              </a:rPr>
              <a:t>:</a:t>
            </a:r>
          </a:p>
          <a:p>
            <a:pPr lvl="1"/>
            <a:r>
              <a:rPr lang="en-US" dirty="0" smtClean="0">
                <a:ea typeface="ＭＳ Ｐゴシック" pitchFamily="34" charset="-128"/>
              </a:rPr>
              <a:t>Guess initial # of clusters</a:t>
            </a:r>
          </a:p>
          <a:p>
            <a:pPr lvl="1"/>
            <a:r>
              <a:rPr lang="en-US" dirty="0" smtClean="0">
                <a:ea typeface="ＭＳ Ｐゴシック" pitchFamily="34" charset="-128"/>
              </a:rPr>
              <a:t>Run EM</a:t>
            </a:r>
            <a:endParaRPr lang="en-US" dirty="0" smtClean="0">
              <a:ea typeface="ＭＳ Ｐゴシック" pitchFamily="34" charset="-128"/>
            </a:endParaRPr>
          </a:p>
          <a:p>
            <a:pPr lvl="2"/>
            <a:r>
              <a:rPr lang="en-US" dirty="0" smtClean="0">
                <a:ea typeface="ＭＳ Ｐゴシック" pitchFamily="34" charset="-128"/>
              </a:rPr>
              <a:t>Kill cluster center that doesn</a:t>
            </a:r>
            <a:r>
              <a:rPr lang="en-US" altLang="en-US" dirty="0" smtClean="0">
                <a:ea typeface="ＭＳ Ｐゴシック" pitchFamily="34" charset="-128"/>
              </a:rPr>
              <a:t>’</a:t>
            </a:r>
            <a:r>
              <a:rPr lang="en-US" dirty="0" smtClean="0">
                <a:ea typeface="ＭＳ Ｐゴシック" pitchFamily="34" charset="-128"/>
              </a:rPr>
              <a:t>t contribute (two clusters with the same data)</a:t>
            </a:r>
          </a:p>
          <a:p>
            <a:pPr lvl="2"/>
            <a:r>
              <a:rPr lang="en-US" dirty="0" smtClean="0">
                <a:ea typeface="ＭＳ Ｐゴシック" pitchFamily="34" charset="-128"/>
              </a:rPr>
              <a:t>Start </a:t>
            </a:r>
            <a:r>
              <a:rPr lang="en-US" dirty="0" smtClean="0">
                <a:ea typeface="ＭＳ Ｐゴシック" pitchFamily="34" charset="-128"/>
              </a:rPr>
              <a:t>new cluster center if many points </a:t>
            </a:r>
            <a:r>
              <a:rPr lang="en-US" altLang="en-US" dirty="0" smtClean="0">
                <a:ea typeface="ＭＳ Ｐゴシック" pitchFamily="34" charset="-128"/>
              </a:rPr>
              <a:t>“</a:t>
            </a:r>
            <a:r>
              <a:rPr lang="en-US" dirty="0" smtClean="0">
                <a:ea typeface="ＭＳ Ｐゴシック" pitchFamily="34" charset="-128"/>
              </a:rPr>
              <a:t>unexplained</a:t>
            </a:r>
            <a:r>
              <a:rPr lang="en-US" altLang="en-US" dirty="0" smtClean="0">
                <a:ea typeface="ＭＳ Ｐゴシック" pitchFamily="34" charset="-128"/>
              </a:rPr>
              <a:t>” (uniform cluster distribution for lots of data points)</a:t>
            </a:r>
            <a:endParaRPr lang="en-US" dirty="0" smtClean="0">
              <a:ea typeface="ＭＳ Ｐゴシック" pitchFamily="34" charset="-128"/>
            </a:endParaRPr>
          </a:p>
        </p:txBody>
      </p:sp>
      <p:sp>
        <p:nvSpPr>
          <p:cNvPr id="45059" name="Slide Number Placeholder 2"/>
          <p:cNvSpPr>
            <a:spLocks noGrp="1"/>
          </p:cNvSpPr>
          <p:nvPr>
            <p:ph type="sldNum" sz="quarter" idx="12"/>
          </p:nvPr>
        </p:nvSpPr>
        <p:spPr>
          <a:noFill/>
        </p:spPr>
        <p:txBody>
          <a:bodyPr/>
          <a:lstStyle/>
          <a:p>
            <a:fld id="{C3730CE3-AF17-4987-8100-A21864D56986}"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ea typeface="ＭＳ Ｐゴシック" pitchFamily="34" charset="-128"/>
              </a:rPr>
              <a:t>EM is a very general method!</a:t>
            </a:r>
            <a:endParaRPr lang="en-US" dirty="0" smtClean="0">
              <a:ea typeface="ＭＳ Ｐゴシック" pitchFamily="34" charset="-128"/>
            </a:endParaRPr>
          </a:p>
        </p:txBody>
      </p:sp>
      <p:sp>
        <p:nvSpPr>
          <p:cNvPr id="45058" name="Content Placeholder 3"/>
          <p:cNvSpPr>
            <a:spLocks noGrp="1"/>
          </p:cNvSpPr>
          <p:nvPr>
            <p:ph idx="1"/>
          </p:nvPr>
        </p:nvSpPr>
        <p:spPr/>
        <p:txBody>
          <a:bodyPr/>
          <a:lstStyle/>
          <a:p>
            <a:pPr>
              <a:buFont typeface="Arial" pitchFamily="34" charset="0"/>
              <a:buChar char="•"/>
            </a:pPr>
            <a:r>
              <a:rPr lang="en-CA" b="1" dirty="0" smtClean="0"/>
              <a:t>Baum-Welch algorithm </a:t>
            </a:r>
            <a:r>
              <a:rPr lang="en-CA" dirty="0" smtClean="0"/>
              <a:t>(also known as </a:t>
            </a:r>
            <a:r>
              <a:rPr lang="en-CA" i="1" dirty="0" smtClean="0"/>
              <a:t>forward-backward</a:t>
            </a:r>
            <a:r>
              <a:rPr lang="en-CA" dirty="0" smtClean="0"/>
              <a:t>): </a:t>
            </a:r>
            <a:r>
              <a:rPr lang="en-US" dirty="0" smtClean="0">
                <a:ea typeface="ＭＳ Ｐゴシック" pitchFamily="34" charset="-128"/>
              </a:rPr>
              <a:t>Learn HMMs from unlabeled data</a:t>
            </a:r>
          </a:p>
          <a:p>
            <a:pPr>
              <a:buFont typeface="Arial" pitchFamily="34" charset="0"/>
              <a:buChar char="•"/>
            </a:pPr>
            <a:endParaRPr lang="en-CA" dirty="0" smtClean="0"/>
          </a:p>
          <a:p>
            <a:pPr>
              <a:buFont typeface="Arial" pitchFamily="34" charset="0"/>
              <a:buChar char="•"/>
            </a:pPr>
            <a:r>
              <a:rPr lang="en-CA" b="1" dirty="0" smtClean="0"/>
              <a:t>Inside-Outside algorithm: </a:t>
            </a:r>
            <a:r>
              <a:rPr lang="en-CA" dirty="0" smtClean="0"/>
              <a:t>unsupervised </a:t>
            </a:r>
            <a:r>
              <a:rPr lang="en-CA" dirty="0" smtClean="0"/>
              <a:t>induction of probabilistic context-free grammars</a:t>
            </a:r>
            <a:r>
              <a:rPr lang="en-CA" dirty="0" smtClean="0"/>
              <a:t>.</a:t>
            </a:r>
          </a:p>
          <a:p>
            <a:pPr>
              <a:buFont typeface="Arial" pitchFamily="34" charset="0"/>
              <a:buChar char="•"/>
            </a:pPr>
            <a:endParaRPr lang="en-US" dirty="0" smtClean="0">
              <a:ea typeface="ＭＳ Ｐゴシック" pitchFamily="34" charset="-128"/>
            </a:endParaRPr>
          </a:p>
          <a:p>
            <a:pPr>
              <a:buFont typeface="Arial" pitchFamily="34" charset="0"/>
              <a:buChar char="•"/>
            </a:pPr>
            <a:r>
              <a:rPr lang="en-US" dirty="0" smtClean="0">
                <a:ea typeface="ＭＳ Ｐゴシック" pitchFamily="34" charset="-128"/>
              </a:rPr>
              <a:t>More generally, learn parameters for hidden variables in any </a:t>
            </a:r>
            <a:r>
              <a:rPr lang="en-US" dirty="0" err="1" smtClean="0">
                <a:ea typeface="ＭＳ Ｐゴシック" pitchFamily="34" charset="-128"/>
              </a:rPr>
              <a:t>Bnets</a:t>
            </a:r>
            <a:r>
              <a:rPr lang="en-US" dirty="0" smtClean="0">
                <a:ea typeface="ＭＳ Ｐゴシック" pitchFamily="34" charset="-128"/>
              </a:rPr>
              <a:t> </a:t>
            </a:r>
            <a:r>
              <a:rPr lang="en-US" sz="2400" dirty="0" smtClean="0">
                <a:ea typeface="ＭＳ Ｐゴシック" pitchFamily="34" charset="-128"/>
              </a:rPr>
              <a:t>(see textbook example 11.1.3 to learn parameters of NB classifier)</a:t>
            </a:r>
            <a:endParaRPr lang="en-US" dirty="0" smtClean="0">
              <a:ea typeface="ＭＳ Ｐゴシック" pitchFamily="34" charset="-128"/>
            </a:endParaRPr>
          </a:p>
          <a:p>
            <a:pPr>
              <a:buFont typeface="Arial" pitchFamily="34" charset="0"/>
              <a:buChar char="•"/>
            </a:pPr>
            <a:endParaRPr lang="en-US" dirty="0" smtClean="0">
              <a:ea typeface="ＭＳ Ｐゴシック" pitchFamily="34" charset="-128"/>
            </a:endParaRPr>
          </a:p>
        </p:txBody>
      </p:sp>
      <p:sp>
        <p:nvSpPr>
          <p:cNvPr id="45059" name="Slide Number Placeholder 2"/>
          <p:cNvSpPr>
            <a:spLocks noGrp="1"/>
          </p:cNvSpPr>
          <p:nvPr>
            <p:ph type="sldNum" sz="quarter" idx="12"/>
          </p:nvPr>
        </p:nvSpPr>
        <p:spPr>
          <a:noFill/>
        </p:spPr>
        <p:txBody>
          <a:bodyPr/>
          <a:lstStyle/>
          <a:p>
            <a:fld id="{C3730CE3-AF17-4987-8100-A21864D56986}"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0"/>
            <a:ext cx="8534400" cy="685800"/>
          </a:xfrm>
        </p:spPr>
        <p:txBody>
          <a:bodyPr/>
          <a:lstStyle/>
          <a:p>
            <a:r>
              <a:rPr lang="en-US" dirty="0" smtClean="0"/>
              <a:t>Machine </a:t>
            </a:r>
            <a:r>
              <a:rPr lang="en-US" dirty="0" smtClean="0"/>
              <a:t>Learning: Where are we?</a:t>
            </a:r>
            <a:endParaRPr lang="en-US" dirty="0" smtClean="0"/>
          </a:p>
        </p:txBody>
      </p:sp>
      <p:sp>
        <p:nvSpPr>
          <p:cNvPr id="3" name="Content Placeholder 2"/>
          <p:cNvSpPr>
            <a:spLocks noGrp="1"/>
          </p:cNvSpPr>
          <p:nvPr>
            <p:ph idx="1"/>
          </p:nvPr>
        </p:nvSpPr>
        <p:spPr>
          <a:xfrm>
            <a:off x="457200" y="609600"/>
            <a:ext cx="8686800" cy="5029200"/>
          </a:xfrm>
        </p:spPr>
        <p:txBody>
          <a:bodyPr/>
          <a:lstStyle/>
          <a:p>
            <a:r>
              <a:rPr lang="en-US" dirty="0" smtClean="0">
                <a:solidFill>
                  <a:schemeClr val="accent3">
                    <a:lumMod val="50000"/>
                  </a:schemeClr>
                </a:solidFill>
              </a:rPr>
              <a:t>Supervised Learning </a:t>
            </a:r>
          </a:p>
          <a:p>
            <a:pPr>
              <a:buFont typeface="Arial" pitchFamily="34" charset="0"/>
              <a:buChar char="•"/>
            </a:pPr>
            <a:r>
              <a:rPr lang="en-US" dirty="0" smtClean="0">
                <a:solidFill>
                  <a:schemeClr val="accent3">
                    <a:lumMod val="50000"/>
                  </a:schemeClr>
                </a:solidFill>
              </a:rPr>
              <a:t>Examples of correct answers are given</a:t>
            </a:r>
          </a:p>
          <a:p>
            <a:pPr lvl="1"/>
            <a:r>
              <a:rPr lang="en-US" dirty="0" smtClean="0">
                <a:solidFill>
                  <a:schemeClr val="accent3">
                    <a:lumMod val="50000"/>
                  </a:schemeClr>
                </a:solidFill>
              </a:rPr>
              <a:t>Discrete answers: </a:t>
            </a:r>
            <a:r>
              <a:rPr lang="en-US" b="1" dirty="0" smtClean="0">
                <a:solidFill>
                  <a:schemeClr val="accent3">
                    <a:lumMod val="50000"/>
                  </a:schemeClr>
                </a:solidFill>
              </a:rPr>
              <a:t>Classification</a:t>
            </a:r>
          </a:p>
          <a:p>
            <a:pPr lvl="1"/>
            <a:r>
              <a:rPr lang="en-US" dirty="0" smtClean="0">
                <a:solidFill>
                  <a:schemeClr val="accent3">
                    <a:lumMod val="50000"/>
                  </a:schemeClr>
                </a:solidFill>
              </a:rPr>
              <a:t>Continuous </a:t>
            </a:r>
            <a:r>
              <a:rPr lang="en-US" dirty="0" smtClean="0">
                <a:solidFill>
                  <a:schemeClr val="accent3">
                    <a:lumMod val="50000"/>
                  </a:schemeClr>
                </a:solidFill>
              </a:rPr>
              <a:t>answers: </a:t>
            </a:r>
            <a:r>
              <a:rPr lang="en-US" b="1" dirty="0" smtClean="0">
                <a:solidFill>
                  <a:schemeClr val="accent3">
                    <a:lumMod val="50000"/>
                  </a:schemeClr>
                </a:solidFill>
              </a:rPr>
              <a:t>Regression</a:t>
            </a:r>
            <a:endParaRPr lang="en-US" dirty="0" smtClean="0">
              <a:solidFill>
                <a:schemeClr val="accent3">
                  <a:lumMod val="50000"/>
                </a:schemeClr>
              </a:solidFill>
            </a:endParaRPr>
          </a:p>
          <a:p>
            <a:r>
              <a:rPr lang="en-US" dirty="0" smtClean="0">
                <a:solidFill>
                  <a:schemeClr val="accent3">
                    <a:lumMod val="50000"/>
                  </a:schemeClr>
                </a:solidFill>
              </a:rPr>
              <a:t>Unsupervised Learning</a:t>
            </a:r>
          </a:p>
          <a:p>
            <a:pPr lvl="1"/>
            <a:r>
              <a:rPr lang="en-US" dirty="0" smtClean="0">
                <a:solidFill>
                  <a:schemeClr val="accent3">
                    <a:lumMod val="50000"/>
                  </a:schemeClr>
                </a:solidFill>
              </a:rPr>
              <a:t>No feedback from teacher; detect patterns</a:t>
            </a:r>
          </a:p>
          <a:p>
            <a:r>
              <a:rPr lang="en-US" dirty="0" smtClean="0">
                <a:solidFill>
                  <a:schemeClr val="accent2"/>
                </a:solidFill>
              </a:rPr>
              <a:t>Next Week: Reinforcement </a:t>
            </a:r>
            <a:r>
              <a:rPr lang="en-US" dirty="0" smtClean="0">
                <a:solidFill>
                  <a:schemeClr val="accent2"/>
                </a:solidFill>
              </a:rPr>
              <a:t>Learning</a:t>
            </a:r>
          </a:p>
          <a:p>
            <a:pPr lvl="1"/>
            <a:r>
              <a:rPr lang="en-US" dirty="0" smtClean="0"/>
              <a:t>Feedback consists of rewards/punishment (Robotics, Interactive Systems) </a:t>
            </a:r>
          </a:p>
          <a:p>
            <a:pPr lvl="1"/>
            <a:endParaRPr lang="en-US" dirty="0" smtClean="0"/>
          </a:p>
        </p:txBody>
      </p:sp>
      <p:sp>
        <p:nvSpPr>
          <p:cNvPr id="4" name="Slide Number Placeholder 3"/>
          <p:cNvSpPr>
            <a:spLocks noGrp="1"/>
          </p:cNvSpPr>
          <p:nvPr>
            <p:ph type="sldNum" sz="quarter" idx="12"/>
          </p:nvPr>
        </p:nvSpPr>
        <p:spPr/>
        <p:txBody>
          <a:bodyPr/>
          <a:lstStyle/>
          <a:p>
            <a:pPr>
              <a:defRPr/>
            </a:pPr>
            <a:r>
              <a:rPr lang="en-US" smtClean="0"/>
              <a:t>Slide </a:t>
            </a:r>
            <a:fld id="{38B5A9E0-7EB5-4FF0-AEB5-1FBEA79D2A5B}"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t>CPSC 502, Lecture 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15</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34</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00200" y="53340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a:t>
            </a:r>
            <a:r>
              <a:rPr lang="en-US" sz="3600" b="1" kern="0" dirty="0" smtClean="0">
                <a:solidFill>
                  <a:schemeClr val="accent2"/>
                </a:solidFill>
                <a:latin typeface="+mj-lt"/>
                <a:ea typeface="+mj-ea"/>
                <a:cs typeface="+mj-cs"/>
              </a:rPr>
              <a:t>next Tue</a:t>
            </a:r>
            <a:endParaRPr lang="en-US" sz="3600" b="1" kern="0" dirty="0">
              <a:solidFill>
                <a:schemeClr val="accent2"/>
              </a:solidFill>
              <a:latin typeface="+mj-lt"/>
              <a:ea typeface="+mj-ea"/>
              <a:cs typeface="+mj-cs"/>
            </a:endParaRPr>
          </a:p>
        </p:txBody>
      </p:sp>
      <p:sp>
        <p:nvSpPr>
          <p:cNvPr id="10" name="Rectangle 2"/>
          <p:cNvSpPr txBox="1">
            <a:spLocks noChangeArrowheads="1"/>
          </p:cNvSpPr>
          <p:nvPr/>
        </p:nvSpPr>
        <p:spPr bwMode="auto">
          <a:xfrm>
            <a:off x="0" y="1828800"/>
            <a:ext cx="8686800" cy="1447800"/>
          </a:xfrm>
          <a:prstGeom prst="rect">
            <a:avLst/>
          </a:prstGeom>
          <a:noFill/>
          <a:ln w="9525">
            <a:noFill/>
            <a:miter lim="800000"/>
            <a:headEnd/>
            <a:tailEnd/>
          </a:ln>
          <a:effectLst/>
        </p:spPr>
        <p:txBody>
          <a:bodyPr anchor="ctr"/>
          <a:lstStyle/>
          <a:p>
            <a:pPr>
              <a:buFont typeface="Arial" pitchFamily="34" charset="0"/>
              <a:buChar char="•"/>
              <a:defRPr/>
            </a:pPr>
            <a:endParaRPr lang="en-CA" sz="3200" b="1" kern="0" dirty="0" smtClean="0">
              <a:solidFill>
                <a:srgbClr val="000000"/>
              </a:solidFill>
              <a:latin typeface="Arial Unicode MS"/>
            </a:endParaRPr>
          </a:p>
          <a:p>
            <a:pPr>
              <a:buFont typeface="Arial" pitchFamily="34" charset="0"/>
              <a:buChar char="•"/>
              <a:defRPr/>
            </a:pPr>
            <a:r>
              <a:rPr lang="en-CA" sz="3200" b="1" kern="0" dirty="0" smtClean="0">
                <a:solidFill>
                  <a:srgbClr val="000000"/>
                </a:solidFill>
                <a:latin typeface="Arial Unicode MS"/>
              </a:rPr>
              <a:t> </a:t>
            </a:r>
            <a:r>
              <a:rPr lang="en-US" sz="3600" dirty="0" smtClean="0">
                <a:solidFill>
                  <a:schemeClr val="tx2"/>
                </a:solidFill>
              </a:rPr>
              <a:t>Read 11.3: Reinforcement Learning</a:t>
            </a:r>
            <a:endParaRPr lang="en-US" sz="3600" dirty="0" smtClean="0">
              <a:solidFill>
                <a:schemeClr val="tx2"/>
              </a:solidFill>
            </a:endParaRPr>
          </a:p>
          <a:p>
            <a:pPr>
              <a:buFont typeface="Arial" pitchFamily="34" charset="0"/>
              <a:buChar char="•"/>
              <a:defRPr/>
            </a:pPr>
            <a:endParaRPr lang="en-US" sz="3600" dirty="0" smtClean="0">
              <a:solidFill>
                <a:schemeClr val="tx2"/>
              </a:solidFill>
            </a:endParaRPr>
          </a:p>
          <a:p>
            <a:pPr>
              <a:buFont typeface="Arial" pitchFamily="34" charset="0"/>
              <a:buChar char="•"/>
              <a:defRPr/>
            </a:pPr>
            <a:r>
              <a:rPr lang="en-US" sz="3600" dirty="0" smtClean="0">
                <a:solidFill>
                  <a:schemeClr val="tx2"/>
                </a:solidFill>
              </a:rPr>
              <a:t> </a:t>
            </a:r>
            <a:r>
              <a:rPr lang="en-CA" sz="3600" dirty="0" smtClean="0"/>
              <a:t>Assignment </a:t>
            </a:r>
            <a:r>
              <a:rPr lang="en-CA" sz="3600" dirty="0" smtClean="0"/>
              <a:t>3-Part2 out soon</a:t>
            </a: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Regression: Example</a:t>
            </a:r>
          </a:p>
        </p:txBody>
      </p:sp>
      <p:pic>
        <p:nvPicPr>
          <p:cNvPr id="45059" name="Content Placeholder 3" descr="house-price.eps"/>
          <p:cNvPicPr>
            <a:picLocks noGrp="1" noChangeAspect="1"/>
          </p:cNvPicPr>
          <p:nvPr>
            <p:ph idx="1"/>
          </p:nvPr>
        </p:nvPicPr>
        <p:blipFill>
          <a:blip r:embed="rId3" cstate="print"/>
          <a:srcRect l="-13548" r="-13548"/>
          <a:stretch>
            <a:fillRect/>
          </a:stretch>
        </p:blipFill>
        <p:spPr>
          <a:xfrm>
            <a:off x="0" y="1676400"/>
            <a:ext cx="8229600" cy="4525963"/>
          </a:xfrm>
        </p:spPr>
      </p:pic>
      <p:sp>
        <p:nvSpPr>
          <p:cNvPr id="4" name="Slide Number Placeholder 3"/>
          <p:cNvSpPr>
            <a:spLocks noGrp="1"/>
          </p:cNvSpPr>
          <p:nvPr>
            <p:ph type="sldNum" sz="quarter" idx="12"/>
          </p:nvPr>
        </p:nvSpPr>
        <p:spPr/>
        <p:txBody>
          <a:bodyPr/>
          <a:lstStyle/>
          <a:p>
            <a:fld id="{DBA4B70D-FC9C-4B91-9DF0-F04747609319}" type="slidenum">
              <a:rPr lang="en-US" smtClean="0">
                <a:solidFill>
                  <a:srgbClr val="000000"/>
                </a:solidFill>
              </a:rPr>
              <a:pPr/>
              <a:t>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502, Lecture 15</a:t>
            </a:r>
            <a:endParaRPr lang="en-US">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Regression</a:t>
            </a:r>
          </a:p>
        </p:txBody>
      </p:sp>
      <p:sp>
        <p:nvSpPr>
          <p:cNvPr id="3" name="Content Placeholder 2"/>
          <p:cNvSpPr>
            <a:spLocks noGrp="1"/>
          </p:cNvSpPr>
          <p:nvPr>
            <p:ph idx="1"/>
          </p:nvPr>
        </p:nvSpPr>
        <p:spPr>
          <a:xfrm>
            <a:off x="457200" y="1219200"/>
            <a:ext cx="8229600" cy="4525963"/>
          </a:xfrm>
        </p:spPr>
        <p:txBody>
          <a:bodyPr/>
          <a:lstStyle/>
          <a:p>
            <a:r>
              <a:rPr lang="en-US" dirty="0" smtClean="0"/>
              <a:t>Only very simple examples</a:t>
            </a:r>
          </a:p>
          <a:p>
            <a:pPr lvl="1"/>
            <a:r>
              <a:rPr lang="en-US" dirty="0" smtClean="0"/>
              <a:t>Linear regression</a:t>
            </a:r>
          </a:p>
          <a:p>
            <a:r>
              <a:rPr lang="en-US" dirty="0" smtClean="0"/>
              <a:t>Linear model</a:t>
            </a:r>
          </a:p>
          <a:p>
            <a:pPr lvl="1"/>
            <a:r>
              <a:rPr lang="en-US" i="1" dirty="0" smtClean="0">
                <a:latin typeface="Times New Roman" charset="0"/>
                <a:cs typeface="Times New Roman" charset="0"/>
              </a:rPr>
              <a:t>y </a:t>
            </a:r>
            <a:r>
              <a:rPr lang="en-US" dirty="0" smtClean="0">
                <a:latin typeface="Times New Roman" charset="0"/>
                <a:cs typeface="Times New Roman" charset="0"/>
              </a:rPr>
              <a:t>= </a:t>
            </a:r>
            <a:r>
              <a:rPr lang="en-US" i="1" dirty="0" smtClean="0">
                <a:latin typeface="Times New Roman" charset="0"/>
                <a:cs typeface="Times New Roman" charset="0"/>
              </a:rPr>
              <a:t>m x </a:t>
            </a:r>
            <a:r>
              <a:rPr lang="en-US" dirty="0" smtClean="0">
                <a:latin typeface="Times New Roman" charset="0"/>
                <a:cs typeface="Times New Roman" charset="0"/>
              </a:rPr>
              <a:t>+ </a:t>
            </a:r>
            <a:r>
              <a:rPr lang="en-US" i="1" dirty="0" smtClean="0">
                <a:latin typeface="Times New Roman" charset="0"/>
                <a:cs typeface="Times New Roman" charset="0"/>
              </a:rPr>
              <a:t>b</a:t>
            </a:r>
          </a:p>
          <a:p>
            <a:pPr lvl="1"/>
            <a:r>
              <a:rPr lang="en-US" i="1" dirty="0" smtClean="0">
                <a:latin typeface="Times New Roman" charset="0"/>
                <a:cs typeface="Times New Roman" charset="0"/>
              </a:rPr>
              <a:t>h</a:t>
            </a:r>
            <a:r>
              <a:rPr lang="en-US" b="1" baseline="-25000" dirty="0" smtClean="0">
                <a:latin typeface="Times New Roman" charset="0"/>
                <a:cs typeface="Times New Roman" charset="0"/>
              </a:rPr>
              <a:t>w</a:t>
            </a:r>
            <a:r>
              <a:rPr lang="en-US" dirty="0" smtClean="0">
                <a:latin typeface="Times New Roman" charset="0"/>
                <a:cs typeface="Times New Roman" charset="0"/>
              </a:rPr>
              <a:t>(</a:t>
            </a:r>
            <a:r>
              <a:rPr lang="en-US" i="1" dirty="0" smtClean="0">
                <a:latin typeface="Times New Roman" charset="0"/>
                <a:cs typeface="Times New Roman" charset="0"/>
              </a:rPr>
              <a:t>x</a:t>
            </a:r>
            <a:r>
              <a:rPr lang="en-US" dirty="0" smtClean="0">
                <a:latin typeface="Times New Roman" charset="0"/>
                <a:cs typeface="Times New Roman" charset="0"/>
              </a:rPr>
              <a:t>) =</a:t>
            </a:r>
            <a:r>
              <a:rPr lang="en-US" i="1" dirty="0" smtClean="0">
                <a:latin typeface="Times New Roman" charset="0"/>
                <a:cs typeface="Times New Roman" charset="0"/>
              </a:rPr>
              <a:t> y </a:t>
            </a:r>
            <a:r>
              <a:rPr lang="en-US" dirty="0" smtClean="0">
                <a:latin typeface="Times New Roman" charset="0"/>
                <a:cs typeface="Times New Roman" charset="0"/>
              </a:rPr>
              <a:t>= </a:t>
            </a:r>
            <a:r>
              <a:rPr lang="en-US" i="1" dirty="0" smtClean="0">
                <a:latin typeface="Times New Roman" charset="0"/>
                <a:cs typeface="Times New Roman" charset="0"/>
              </a:rPr>
              <a:t>w</a:t>
            </a:r>
            <a:r>
              <a:rPr lang="en-US" baseline="-25000" dirty="0" smtClean="0">
                <a:latin typeface="Times New Roman" charset="0"/>
                <a:cs typeface="Times New Roman" charset="0"/>
              </a:rPr>
              <a:t>1</a:t>
            </a:r>
            <a:r>
              <a:rPr lang="en-US" dirty="0" smtClean="0">
                <a:latin typeface="Times New Roman" charset="0"/>
                <a:cs typeface="Times New Roman" charset="0"/>
              </a:rPr>
              <a:t> </a:t>
            </a:r>
            <a:r>
              <a:rPr lang="en-US" i="1" dirty="0" smtClean="0">
                <a:latin typeface="Times New Roman" charset="0"/>
                <a:cs typeface="Times New Roman" charset="0"/>
              </a:rPr>
              <a:t>x</a:t>
            </a:r>
            <a:r>
              <a:rPr lang="en-US" dirty="0" smtClean="0">
                <a:latin typeface="Times New Roman" charset="0"/>
                <a:cs typeface="Times New Roman" charset="0"/>
              </a:rPr>
              <a:t> + </a:t>
            </a:r>
            <a:r>
              <a:rPr lang="en-US" i="1" dirty="0" smtClean="0">
                <a:latin typeface="Times New Roman" charset="0"/>
                <a:cs typeface="Times New Roman" charset="0"/>
              </a:rPr>
              <a:t>w</a:t>
            </a:r>
            <a:r>
              <a:rPr lang="en-US" baseline="-25000" dirty="0" smtClean="0">
                <a:latin typeface="Times New Roman" charset="0"/>
                <a:cs typeface="Times New Roman" charset="0"/>
              </a:rPr>
              <a:t>0</a:t>
            </a:r>
          </a:p>
          <a:p>
            <a:r>
              <a:rPr lang="en-US" dirty="0" smtClean="0"/>
              <a:t>Find best values for parameters</a:t>
            </a:r>
          </a:p>
          <a:p>
            <a:pPr lvl="1"/>
            <a:r>
              <a:rPr lang="en-US" dirty="0" smtClean="0"/>
              <a:t>“maximize goodness of fit”</a:t>
            </a:r>
          </a:p>
          <a:p>
            <a:pPr lvl="1"/>
            <a:r>
              <a:rPr lang="en-US" dirty="0" smtClean="0"/>
              <a:t>“maximize probability” or “minimize loss” </a:t>
            </a:r>
          </a:p>
          <a:p>
            <a:endParaRPr lang="en-US" baseline="-25000" dirty="0" smtClean="0"/>
          </a:p>
        </p:txBody>
      </p:sp>
      <p:sp>
        <p:nvSpPr>
          <p:cNvPr id="4" name="Slide Number Placeholder 3"/>
          <p:cNvSpPr>
            <a:spLocks noGrp="1"/>
          </p:cNvSpPr>
          <p:nvPr>
            <p:ph type="sldNum" sz="quarter" idx="12"/>
          </p:nvPr>
        </p:nvSpPr>
        <p:spPr/>
        <p:txBody>
          <a:bodyPr/>
          <a:lstStyle/>
          <a:p>
            <a:fld id="{DBA4B70D-FC9C-4B91-9DF0-F04747609319}" type="slidenum">
              <a:rPr lang="en-US" smtClean="0">
                <a:solidFill>
                  <a:srgbClr val="000000"/>
                </a:solidFill>
              </a:rPr>
              <a:pPr/>
              <a:t>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502, Lecture 15</a:t>
            </a: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Regression: Minimizing Loss</a:t>
            </a:r>
          </a:p>
        </p:txBody>
      </p:sp>
      <p:sp>
        <p:nvSpPr>
          <p:cNvPr id="41987" name="Content Placeholder 2"/>
          <p:cNvSpPr>
            <a:spLocks noGrp="1"/>
          </p:cNvSpPr>
          <p:nvPr>
            <p:ph idx="1"/>
          </p:nvPr>
        </p:nvSpPr>
        <p:spPr/>
        <p:txBody>
          <a:bodyPr/>
          <a:lstStyle/>
          <a:p>
            <a:pPr marL="342900" lvl="1" indent="-342900">
              <a:lnSpc>
                <a:spcPct val="150000"/>
              </a:lnSpc>
              <a:spcBef>
                <a:spcPts val="1200"/>
              </a:spcBef>
              <a:spcAft>
                <a:spcPts val="1200"/>
              </a:spcAft>
              <a:buClr>
                <a:schemeClr val="accent2"/>
              </a:buClr>
            </a:pPr>
            <a:r>
              <a:rPr lang="en-US" dirty="0" smtClean="0"/>
              <a:t>Assume true function </a:t>
            </a:r>
            <a:r>
              <a:rPr lang="en-US" i="1" dirty="0" smtClean="0"/>
              <a:t>f</a:t>
            </a:r>
            <a:r>
              <a:rPr lang="en-US" dirty="0" smtClean="0"/>
              <a:t> is given by</a:t>
            </a:r>
            <a:br>
              <a:rPr lang="en-US" dirty="0" smtClean="0"/>
            </a:br>
            <a:r>
              <a:rPr lang="en-US" dirty="0" smtClean="0"/>
              <a:t>         </a:t>
            </a:r>
            <a:r>
              <a:rPr lang="en-US" i="1" dirty="0" smtClean="0">
                <a:latin typeface="Times New Roman" charset="0"/>
                <a:cs typeface="Times New Roman" charset="0"/>
              </a:rPr>
              <a:t>y = f </a:t>
            </a:r>
            <a:r>
              <a:rPr lang="en-US" dirty="0" smtClean="0">
                <a:latin typeface="Times New Roman" charset="0"/>
                <a:cs typeface="Times New Roman" charset="0"/>
              </a:rPr>
              <a:t>(</a:t>
            </a:r>
            <a:r>
              <a:rPr lang="en-US" i="1" dirty="0" smtClean="0">
                <a:latin typeface="Times New Roman" charset="0"/>
                <a:cs typeface="Times New Roman" charset="0"/>
              </a:rPr>
              <a:t>x</a:t>
            </a:r>
            <a:r>
              <a:rPr lang="en-US" dirty="0" smtClean="0">
                <a:latin typeface="Times New Roman" charset="0"/>
                <a:cs typeface="Times New Roman" charset="0"/>
              </a:rPr>
              <a:t>) = </a:t>
            </a:r>
            <a:r>
              <a:rPr lang="en-US" i="1" dirty="0" smtClean="0">
                <a:latin typeface="Times New Roman" charset="0"/>
                <a:cs typeface="Times New Roman" charset="0"/>
              </a:rPr>
              <a:t>m x </a:t>
            </a:r>
            <a:r>
              <a:rPr lang="en-US" dirty="0" smtClean="0">
                <a:latin typeface="Times New Roman" charset="0"/>
                <a:cs typeface="Times New Roman" charset="0"/>
              </a:rPr>
              <a:t>+ </a:t>
            </a:r>
            <a:r>
              <a:rPr lang="en-US" i="1" dirty="0" smtClean="0">
                <a:latin typeface="Times New Roman" charset="0"/>
                <a:cs typeface="Times New Roman" charset="0"/>
              </a:rPr>
              <a:t>b + noise</a:t>
            </a:r>
            <a:br>
              <a:rPr lang="en-US" i="1" dirty="0" smtClean="0">
                <a:latin typeface="Times New Roman" charset="0"/>
                <a:cs typeface="Times New Roman" charset="0"/>
              </a:rPr>
            </a:br>
            <a:r>
              <a:rPr lang="en-US" dirty="0" smtClean="0">
                <a:cs typeface="Arial" charset="0"/>
              </a:rPr>
              <a:t>where noise is normally </a:t>
            </a:r>
            <a:r>
              <a:rPr lang="en-US" dirty="0" smtClean="0">
                <a:cs typeface="Arial" charset="0"/>
              </a:rPr>
              <a:t>distributed</a:t>
            </a:r>
            <a:endParaRPr lang="en-US" dirty="0" smtClean="0">
              <a:cs typeface="Arial" charset="0"/>
            </a:endParaRPr>
          </a:p>
          <a:p>
            <a:pPr marL="342900" lvl="1" indent="-342900">
              <a:buClr>
                <a:schemeClr val="accent2"/>
              </a:buClr>
            </a:pPr>
            <a:r>
              <a:rPr lang="en-US" dirty="0" smtClean="0">
                <a:cs typeface="Arial" charset="0"/>
              </a:rPr>
              <a:t>Then </a:t>
            </a:r>
            <a:r>
              <a:rPr lang="en-US" b="1" dirty="0" smtClean="0">
                <a:cs typeface="Arial" charset="0"/>
              </a:rPr>
              <a:t>most probable values of parameters</a:t>
            </a:r>
            <a:r>
              <a:rPr lang="en-US" dirty="0" smtClean="0">
                <a:cs typeface="Arial" charset="0"/>
              </a:rPr>
              <a:t/>
            </a:r>
            <a:br>
              <a:rPr lang="en-US" dirty="0" smtClean="0">
                <a:cs typeface="Arial" charset="0"/>
              </a:rPr>
            </a:br>
            <a:r>
              <a:rPr lang="en-US" dirty="0" smtClean="0">
                <a:cs typeface="Arial" charset="0"/>
              </a:rPr>
              <a:t>found by </a:t>
            </a:r>
            <a:r>
              <a:rPr lang="en-US" b="1" dirty="0" smtClean="0">
                <a:cs typeface="Arial" charset="0"/>
              </a:rPr>
              <a:t>minimizing squared-error loss</a:t>
            </a:r>
            <a:r>
              <a:rPr lang="en-US" dirty="0" smtClean="0">
                <a:cs typeface="Arial" charset="0"/>
              </a:rPr>
              <a:t>:</a:t>
            </a:r>
            <a:br>
              <a:rPr lang="en-US" dirty="0" smtClean="0">
                <a:cs typeface="Arial" charset="0"/>
              </a:rPr>
            </a:br>
            <a:r>
              <a:rPr lang="en-US" dirty="0" smtClean="0">
                <a:cs typeface="Arial" charset="0"/>
              </a:rPr>
              <a:t/>
            </a:r>
            <a:br>
              <a:rPr lang="en-US" dirty="0" smtClean="0">
                <a:cs typeface="Arial" charset="0"/>
              </a:rPr>
            </a:br>
            <a:r>
              <a:rPr lang="en-US" dirty="0" smtClean="0">
                <a:cs typeface="Arial" charset="0"/>
              </a:rPr>
              <a:t>		</a:t>
            </a:r>
            <a:r>
              <a:rPr lang="en-US" i="1" dirty="0" smtClean="0">
                <a:latin typeface="Times New Roman" charset="0"/>
                <a:cs typeface="Times New Roman" charset="0"/>
              </a:rPr>
              <a:t>Loss</a:t>
            </a:r>
            <a:r>
              <a:rPr lang="en-US" dirty="0" smtClean="0">
                <a:latin typeface="Times New Roman" charset="0"/>
                <a:cs typeface="Times New Roman" charset="0"/>
              </a:rPr>
              <a:t>(</a:t>
            </a:r>
            <a:r>
              <a:rPr lang="en-US" i="1" dirty="0" smtClean="0">
                <a:latin typeface="Times New Roman" charset="0"/>
                <a:cs typeface="Times New Roman" charset="0"/>
              </a:rPr>
              <a:t>h</a:t>
            </a:r>
            <a:r>
              <a:rPr lang="en-US" b="1" baseline="-25000" dirty="0" smtClean="0">
                <a:latin typeface="Times New Roman" charset="0"/>
                <a:cs typeface="Times New Roman" charset="0"/>
              </a:rPr>
              <a:t>w</a:t>
            </a:r>
            <a:r>
              <a:rPr lang="en-US" i="1" dirty="0" smtClean="0">
                <a:latin typeface="Times New Roman" charset="0"/>
                <a:cs typeface="Times New Roman" charset="0"/>
              </a:rPr>
              <a:t> </a:t>
            </a:r>
            <a:r>
              <a:rPr lang="en-US" dirty="0" smtClean="0">
                <a:latin typeface="Times New Roman" charset="0"/>
                <a:cs typeface="Times New Roman" charset="0"/>
              </a:rPr>
              <a:t>) </a:t>
            </a:r>
            <a:r>
              <a:rPr lang="en-US" i="1" dirty="0" smtClean="0">
                <a:latin typeface="Times New Roman" charset="0"/>
                <a:cs typeface="Times New Roman" charset="0"/>
              </a:rPr>
              <a:t>= </a:t>
            </a:r>
            <a:r>
              <a:rPr lang="en-US" dirty="0" err="1" smtClean="0">
                <a:latin typeface="Times New Roman" charset="0"/>
                <a:cs typeface="Times New Roman" charset="0"/>
              </a:rPr>
              <a:t>Σ</a:t>
            </a:r>
            <a:r>
              <a:rPr lang="en-US" i="1" baseline="-25000" dirty="0" err="1" smtClean="0">
                <a:latin typeface="Times New Roman" charset="0"/>
                <a:cs typeface="Times New Roman" charset="0"/>
              </a:rPr>
              <a:t>j</a:t>
            </a:r>
            <a:r>
              <a:rPr lang="en-US" dirty="0" smtClean="0">
                <a:latin typeface="Times New Roman" charset="0"/>
                <a:cs typeface="Times New Roman" charset="0"/>
              </a:rPr>
              <a:t> </a:t>
            </a:r>
            <a:r>
              <a:rPr lang="en-US" i="1" dirty="0" smtClean="0">
                <a:latin typeface="Times New Roman" charset="0"/>
                <a:cs typeface="Times New Roman" charset="0"/>
              </a:rPr>
              <a:t> </a:t>
            </a:r>
            <a:r>
              <a:rPr lang="en-US" dirty="0" smtClean="0">
                <a:latin typeface="Times New Roman" charset="0"/>
                <a:cs typeface="Times New Roman" charset="0"/>
              </a:rPr>
              <a:t>(</a:t>
            </a:r>
            <a:r>
              <a:rPr lang="en-US" i="1" dirty="0" err="1" smtClean="0">
                <a:latin typeface="Times New Roman" charset="0"/>
                <a:cs typeface="Times New Roman" charset="0"/>
              </a:rPr>
              <a:t>y</a:t>
            </a:r>
            <a:r>
              <a:rPr lang="en-US" i="1" baseline="-25000" dirty="0" err="1" smtClean="0">
                <a:latin typeface="Times New Roman" charset="0"/>
                <a:cs typeface="Times New Roman" charset="0"/>
              </a:rPr>
              <a:t>j</a:t>
            </a:r>
            <a:r>
              <a:rPr lang="en-US" i="1" dirty="0" smtClean="0">
                <a:latin typeface="Times New Roman" charset="0"/>
                <a:cs typeface="Times New Roman" charset="0"/>
              </a:rPr>
              <a:t> – h</a:t>
            </a:r>
            <a:r>
              <a:rPr lang="en-US" b="1" baseline="-25000" dirty="0" smtClean="0">
                <a:latin typeface="Times New Roman" charset="0"/>
                <a:cs typeface="Times New Roman" charset="0"/>
              </a:rPr>
              <a:t>w</a:t>
            </a:r>
            <a:r>
              <a:rPr lang="en-US" dirty="0" smtClean="0">
                <a:latin typeface="Times New Roman" charset="0"/>
                <a:cs typeface="Times New Roman" charset="0"/>
              </a:rPr>
              <a:t>(</a:t>
            </a:r>
            <a:r>
              <a:rPr lang="en-US" i="1" dirty="0" err="1" smtClean="0">
                <a:latin typeface="Times New Roman" charset="0"/>
                <a:cs typeface="Times New Roman" charset="0"/>
              </a:rPr>
              <a:t>x</a:t>
            </a:r>
            <a:r>
              <a:rPr lang="en-US" i="1" baseline="-25000" dirty="0" err="1" smtClean="0">
                <a:latin typeface="Times New Roman" charset="0"/>
                <a:cs typeface="Times New Roman" charset="0"/>
              </a:rPr>
              <a:t>j</a:t>
            </a:r>
            <a:r>
              <a:rPr lang="en-US" dirty="0" smtClean="0">
                <a:latin typeface="Times New Roman" charset="0"/>
                <a:cs typeface="Times New Roman" charset="0"/>
              </a:rPr>
              <a:t>))</a:t>
            </a:r>
            <a:r>
              <a:rPr lang="en-US" baseline="30000" dirty="0" smtClean="0">
                <a:latin typeface="Times New Roman" charset="0"/>
                <a:cs typeface="Times New Roman" charset="0"/>
              </a:rPr>
              <a:t>2</a:t>
            </a:r>
            <a:endParaRPr lang="en-US" dirty="0" smtClean="0">
              <a:latin typeface="Times New Roman" charset="0"/>
              <a:cs typeface="Times New Roman" charset="0"/>
            </a:endParaRPr>
          </a:p>
          <a:p>
            <a:endParaRPr lang="en-US" dirty="0" smtClean="0"/>
          </a:p>
        </p:txBody>
      </p:sp>
      <p:sp>
        <p:nvSpPr>
          <p:cNvPr id="4" name="Slide Number Placeholder 3"/>
          <p:cNvSpPr>
            <a:spLocks noGrp="1"/>
          </p:cNvSpPr>
          <p:nvPr>
            <p:ph type="sldNum" sz="quarter" idx="12"/>
          </p:nvPr>
        </p:nvSpPr>
        <p:spPr/>
        <p:txBody>
          <a:bodyPr/>
          <a:lstStyle/>
          <a:p>
            <a:fld id="{DBA4B70D-FC9C-4B91-9DF0-F04747609319}" type="slidenum">
              <a:rPr lang="en-US" smtClean="0">
                <a:solidFill>
                  <a:srgbClr val="000000"/>
                </a:solidFill>
              </a:rPr>
              <a:pPr/>
              <a:t>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502, Lecture 15</a:t>
            </a:r>
            <a:endParaRPr lang="en-US">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Regression: Minimizing Loss</a:t>
            </a:r>
          </a:p>
        </p:txBody>
      </p:sp>
      <p:sp>
        <p:nvSpPr>
          <p:cNvPr id="44036" name="TextBox 4"/>
          <p:cNvSpPr txBox="1">
            <a:spLocks noChangeArrowheads="1"/>
          </p:cNvSpPr>
          <p:nvPr/>
        </p:nvSpPr>
        <p:spPr bwMode="auto">
          <a:xfrm>
            <a:off x="5943600" y="2895600"/>
            <a:ext cx="3059113" cy="646113"/>
          </a:xfrm>
          <a:prstGeom prst="rect">
            <a:avLst/>
          </a:prstGeom>
          <a:solidFill>
            <a:schemeClr val="accent6">
              <a:lumMod val="20000"/>
              <a:lumOff val="80000"/>
            </a:schemeClr>
          </a:solidFill>
          <a:ln w="9525">
            <a:noFill/>
            <a:miter lim="800000"/>
            <a:headEnd/>
            <a:tailEnd/>
          </a:ln>
        </p:spPr>
        <p:txBody>
          <a:bodyPr wrap="none">
            <a:spAutoFit/>
          </a:bodyPr>
          <a:lstStyle/>
          <a:p>
            <a:r>
              <a:rPr lang="en-US" dirty="0">
                <a:solidFill>
                  <a:srgbClr val="000000"/>
                </a:solidFill>
                <a:ea typeface="ＭＳ Ｐゴシック" charset="-128"/>
              </a:rPr>
              <a:t>Choose weights to minimize</a:t>
            </a:r>
          </a:p>
          <a:p>
            <a:r>
              <a:rPr lang="en-US" dirty="0">
                <a:solidFill>
                  <a:srgbClr val="000000"/>
                </a:solidFill>
                <a:ea typeface="ＭＳ Ｐゴシック" charset="-128"/>
              </a:rPr>
              <a:t>sum of squared errors</a:t>
            </a:r>
          </a:p>
        </p:txBody>
      </p:sp>
      <p:sp>
        <p:nvSpPr>
          <p:cNvPr id="6" name="Slide Number Placeholder 5"/>
          <p:cNvSpPr>
            <a:spLocks noGrp="1"/>
          </p:cNvSpPr>
          <p:nvPr>
            <p:ph type="sldNum" sz="quarter" idx="12"/>
          </p:nvPr>
        </p:nvSpPr>
        <p:spPr/>
        <p:txBody>
          <a:bodyPr/>
          <a:lstStyle/>
          <a:p>
            <a:fld id="{DBA4B70D-FC9C-4B91-9DF0-F04747609319}" type="slidenum">
              <a:rPr lang="en-US" smtClean="0">
                <a:solidFill>
                  <a:srgbClr val="000000"/>
                </a:solidFill>
              </a:rPr>
              <a:pPr/>
              <a:t>7</a:t>
            </a:fld>
            <a:endParaRPr lang="en-US">
              <a:solidFill>
                <a:srgbClr val="000000"/>
              </a:solidFill>
            </a:endParaRPr>
          </a:p>
        </p:txBody>
      </p:sp>
      <p:sp>
        <p:nvSpPr>
          <p:cNvPr id="7" name="Footer Placeholder 6"/>
          <p:cNvSpPr>
            <a:spLocks noGrp="1"/>
          </p:cNvSpPr>
          <p:nvPr>
            <p:ph type="ftr" sz="quarter" idx="11"/>
          </p:nvPr>
        </p:nvSpPr>
        <p:spPr/>
        <p:txBody>
          <a:bodyPr/>
          <a:lstStyle/>
          <a:p>
            <a:pPr>
              <a:defRPr/>
            </a:pPr>
            <a:r>
              <a:rPr lang="en-US" smtClean="0">
                <a:solidFill>
                  <a:srgbClr val="000000"/>
                </a:solidFill>
              </a:rPr>
              <a:t>CPSC 502, Lecture 15</a:t>
            </a:r>
            <a:endParaRPr lang="en-US">
              <a:solidFill>
                <a:srgbClr val="000000"/>
              </a:solidFill>
            </a:endParaRPr>
          </a:p>
        </p:txBody>
      </p:sp>
      <p:pic>
        <p:nvPicPr>
          <p:cNvPr id="8" name="Content Placeholder 3" descr="house-price.eps"/>
          <p:cNvPicPr>
            <a:picLocks noChangeAspect="1"/>
          </p:cNvPicPr>
          <p:nvPr/>
        </p:nvPicPr>
        <p:blipFill>
          <a:blip r:embed="rId3" cstate="print"/>
          <a:srcRect l="-13548" r="-13548"/>
          <a:stretch>
            <a:fillRect/>
          </a:stretch>
        </p:blipFill>
        <p:spPr bwMode="auto">
          <a:xfrm>
            <a:off x="-457200" y="1600200"/>
            <a:ext cx="8229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Regression: Minimizing Loss</a:t>
            </a:r>
          </a:p>
        </p:txBody>
      </p:sp>
      <p:pic>
        <p:nvPicPr>
          <p:cNvPr id="46083" name="Content Placeholder 3" descr="house-price.eps"/>
          <p:cNvPicPr>
            <a:picLocks noGrp="1" noChangeAspect="1"/>
          </p:cNvPicPr>
          <p:nvPr>
            <p:ph idx="1"/>
          </p:nvPr>
        </p:nvPicPr>
        <p:blipFill>
          <a:blip r:embed="rId3" cstate="print"/>
          <a:srcRect l="-13548" r="-13548"/>
          <a:stretch>
            <a:fillRect/>
          </a:stretch>
        </p:blipFill>
        <p:spPr>
          <a:xfrm>
            <a:off x="-152400" y="1905000"/>
            <a:ext cx="4343400" cy="2388807"/>
          </a:xfrm>
        </p:spPr>
      </p:pic>
      <p:pic>
        <p:nvPicPr>
          <p:cNvPr id="46084" name="Picture 4" descr="convex.eps"/>
          <p:cNvPicPr>
            <a:picLocks noChangeAspect="1"/>
          </p:cNvPicPr>
          <p:nvPr/>
        </p:nvPicPr>
        <p:blipFill>
          <a:blip r:embed="rId4" cstate="print"/>
          <a:srcRect/>
          <a:stretch>
            <a:fillRect/>
          </a:stretch>
        </p:blipFill>
        <p:spPr bwMode="auto">
          <a:xfrm>
            <a:off x="5257800" y="1447800"/>
            <a:ext cx="3716338" cy="2597150"/>
          </a:xfrm>
          <a:prstGeom prst="rect">
            <a:avLst/>
          </a:prstGeom>
          <a:noFill/>
          <a:ln w="9525">
            <a:noFill/>
            <a:miter lim="800000"/>
            <a:headEnd/>
            <a:tailEnd/>
          </a:ln>
        </p:spPr>
      </p:pic>
      <p:sp>
        <p:nvSpPr>
          <p:cNvPr id="46085" name="TextBox 5"/>
          <p:cNvSpPr txBox="1">
            <a:spLocks noChangeArrowheads="1"/>
          </p:cNvSpPr>
          <p:nvPr/>
        </p:nvSpPr>
        <p:spPr bwMode="auto">
          <a:xfrm>
            <a:off x="1676400" y="1371600"/>
            <a:ext cx="2514600" cy="584775"/>
          </a:xfrm>
          <a:prstGeom prst="rect">
            <a:avLst/>
          </a:prstGeom>
          <a:noFill/>
          <a:ln w="9525">
            <a:noFill/>
            <a:miter lim="800000"/>
            <a:headEnd/>
            <a:tailEnd/>
          </a:ln>
        </p:spPr>
        <p:txBody>
          <a:bodyPr wrap="square">
            <a:spAutoFit/>
          </a:bodyPr>
          <a:lstStyle/>
          <a:p>
            <a:r>
              <a:rPr lang="en-US" sz="3200" i="1" dirty="0">
                <a:solidFill>
                  <a:srgbClr val="000000"/>
                </a:solidFill>
                <a:latin typeface="Times New Roman" charset="0"/>
                <a:ea typeface="ＭＳ Ｐゴシック" charset="-128"/>
                <a:cs typeface="Times New Roman" charset="0"/>
              </a:rPr>
              <a:t>y </a:t>
            </a:r>
            <a:r>
              <a:rPr lang="en-US" sz="3200" dirty="0">
                <a:solidFill>
                  <a:srgbClr val="000000"/>
                </a:solidFill>
                <a:latin typeface="Times New Roman" charset="0"/>
                <a:ea typeface="ＭＳ Ｐゴシック" charset="-128"/>
                <a:cs typeface="Times New Roman" charset="0"/>
              </a:rPr>
              <a:t>= </a:t>
            </a:r>
            <a:r>
              <a:rPr lang="en-US" sz="3200" i="1" dirty="0">
                <a:solidFill>
                  <a:srgbClr val="000000"/>
                </a:solidFill>
                <a:latin typeface="Times New Roman" charset="0"/>
                <a:ea typeface="ＭＳ Ｐゴシック" charset="-128"/>
                <a:cs typeface="Times New Roman" charset="0"/>
              </a:rPr>
              <a:t>w</a:t>
            </a:r>
            <a:r>
              <a:rPr lang="en-US" sz="3200" baseline="-25000" dirty="0">
                <a:solidFill>
                  <a:srgbClr val="000000"/>
                </a:solidFill>
                <a:latin typeface="Times New Roman" charset="0"/>
                <a:ea typeface="ＭＳ Ｐゴシック" charset="-128"/>
                <a:cs typeface="Times New Roman" charset="0"/>
              </a:rPr>
              <a:t>1</a:t>
            </a:r>
            <a:r>
              <a:rPr lang="en-US" sz="3200" dirty="0">
                <a:solidFill>
                  <a:srgbClr val="000000"/>
                </a:solidFill>
                <a:latin typeface="Times New Roman" charset="0"/>
                <a:ea typeface="ＭＳ Ｐゴシック" charset="-128"/>
                <a:cs typeface="Times New Roman" charset="0"/>
              </a:rPr>
              <a:t> </a:t>
            </a:r>
            <a:r>
              <a:rPr lang="en-US" sz="3200" i="1" dirty="0">
                <a:solidFill>
                  <a:srgbClr val="000000"/>
                </a:solidFill>
                <a:latin typeface="Times New Roman" charset="0"/>
                <a:ea typeface="ＭＳ Ｐゴシック" charset="-128"/>
                <a:cs typeface="Times New Roman" charset="0"/>
              </a:rPr>
              <a:t>x</a:t>
            </a:r>
            <a:r>
              <a:rPr lang="en-US" sz="3200" dirty="0">
                <a:solidFill>
                  <a:srgbClr val="000000"/>
                </a:solidFill>
                <a:latin typeface="Times New Roman" charset="0"/>
                <a:ea typeface="ＭＳ Ｐゴシック" charset="-128"/>
                <a:cs typeface="Times New Roman" charset="0"/>
              </a:rPr>
              <a:t> + </a:t>
            </a:r>
            <a:r>
              <a:rPr lang="en-US" sz="3200" i="1" dirty="0">
                <a:solidFill>
                  <a:srgbClr val="000000"/>
                </a:solidFill>
                <a:latin typeface="Times New Roman" charset="0"/>
                <a:ea typeface="ＭＳ Ｐゴシック" charset="-128"/>
                <a:cs typeface="Times New Roman" charset="0"/>
              </a:rPr>
              <a:t>w</a:t>
            </a:r>
            <a:r>
              <a:rPr lang="en-US" sz="3200" baseline="-25000" dirty="0">
                <a:solidFill>
                  <a:srgbClr val="000000"/>
                </a:solidFill>
                <a:latin typeface="Times New Roman" charset="0"/>
                <a:ea typeface="ＭＳ Ｐゴシック" charset="-128"/>
                <a:cs typeface="Times New Roman" charset="0"/>
              </a:rPr>
              <a:t>0</a:t>
            </a:r>
            <a:endParaRPr lang="en-US" sz="3200" baseline="-25000" dirty="0">
              <a:solidFill>
                <a:srgbClr val="000000"/>
              </a:solidFill>
              <a:ea typeface="ＭＳ Ｐゴシック" charset="-128"/>
              <a:cs typeface="Times New Roman" charset="0"/>
            </a:endParaRPr>
          </a:p>
        </p:txBody>
      </p:sp>
      <p:sp>
        <p:nvSpPr>
          <p:cNvPr id="46086" name="TextBox 6"/>
          <p:cNvSpPr txBox="1">
            <a:spLocks noChangeArrowheads="1"/>
          </p:cNvSpPr>
          <p:nvPr/>
        </p:nvSpPr>
        <p:spPr bwMode="auto">
          <a:xfrm>
            <a:off x="6971610" y="4419600"/>
            <a:ext cx="2172390" cy="1200329"/>
          </a:xfrm>
          <a:prstGeom prst="rect">
            <a:avLst/>
          </a:prstGeom>
          <a:noFill/>
          <a:ln w="9525">
            <a:noFill/>
            <a:miter lim="800000"/>
            <a:headEnd/>
            <a:tailEnd/>
          </a:ln>
        </p:spPr>
        <p:txBody>
          <a:bodyPr wrap="none">
            <a:spAutoFit/>
          </a:bodyPr>
          <a:lstStyle/>
          <a:p>
            <a:r>
              <a:rPr lang="en-US" dirty="0" smtClean="0">
                <a:solidFill>
                  <a:srgbClr val="000000"/>
                </a:solidFill>
                <a:ea typeface="ＭＳ Ｐゴシック" charset="-128"/>
              </a:rPr>
              <a:t>A</a:t>
            </a:r>
            <a:r>
              <a:rPr lang="en-US" dirty="0" smtClean="0">
                <a:solidFill>
                  <a:srgbClr val="000000"/>
                </a:solidFill>
                <a:ea typeface="ＭＳ Ｐゴシック" charset="-128"/>
              </a:rPr>
              <a:t>lgebra </a:t>
            </a:r>
            <a:r>
              <a:rPr lang="en-US" dirty="0">
                <a:solidFill>
                  <a:srgbClr val="000000"/>
                </a:solidFill>
                <a:ea typeface="ＭＳ Ｐゴシック" charset="-128"/>
              </a:rPr>
              <a:t>gives</a:t>
            </a:r>
            <a:br>
              <a:rPr lang="en-US" dirty="0">
                <a:solidFill>
                  <a:srgbClr val="000000"/>
                </a:solidFill>
                <a:ea typeface="ＭＳ Ｐゴシック" charset="-128"/>
              </a:rPr>
            </a:br>
            <a:r>
              <a:rPr lang="en-US" dirty="0">
                <a:solidFill>
                  <a:srgbClr val="000000"/>
                </a:solidFill>
                <a:ea typeface="ＭＳ Ｐゴシック" charset="-128"/>
              </a:rPr>
              <a:t>an exact solution to</a:t>
            </a:r>
          </a:p>
          <a:p>
            <a:r>
              <a:rPr lang="en-US" dirty="0">
                <a:solidFill>
                  <a:srgbClr val="000000"/>
                </a:solidFill>
                <a:ea typeface="ＭＳ Ｐゴシック" charset="-128"/>
              </a:rPr>
              <a:t>the minimization</a:t>
            </a:r>
          </a:p>
          <a:p>
            <a:r>
              <a:rPr lang="en-US" dirty="0">
                <a:solidFill>
                  <a:srgbClr val="000000"/>
                </a:solidFill>
                <a:ea typeface="ＭＳ Ｐゴシック" charset="-128"/>
              </a:rPr>
              <a:t>problem</a:t>
            </a:r>
          </a:p>
        </p:txBody>
      </p:sp>
      <p:sp>
        <p:nvSpPr>
          <p:cNvPr id="7" name="Slide Number Placeholder 6"/>
          <p:cNvSpPr>
            <a:spLocks noGrp="1"/>
          </p:cNvSpPr>
          <p:nvPr>
            <p:ph type="sldNum" sz="quarter" idx="12"/>
          </p:nvPr>
        </p:nvSpPr>
        <p:spPr/>
        <p:txBody>
          <a:bodyPr/>
          <a:lstStyle/>
          <a:p>
            <a:fld id="{DBA4B70D-FC9C-4B91-9DF0-F04747609319}" type="slidenum">
              <a:rPr lang="en-US" smtClean="0">
                <a:solidFill>
                  <a:srgbClr val="000000"/>
                </a:solidFill>
              </a:rPr>
              <a:pPr/>
              <a:t>8</a:t>
            </a:fld>
            <a:endParaRPr lang="en-US">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CPSC 502, Lecture 15</a:t>
            </a:r>
            <a:endParaRPr lang="en-US">
              <a:solidFill>
                <a:srgbClr val="000000"/>
              </a:solidFill>
            </a:endParaRPr>
          </a:p>
        </p:txBody>
      </p:sp>
      <p:sp>
        <p:nvSpPr>
          <p:cNvPr id="9" name="Content Placeholder 2"/>
          <p:cNvSpPr txBox="1">
            <a:spLocks/>
          </p:cNvSpPr>
          <p:nvPr/>
        </p:nvSpPr>
        <p:spPr bwMode="auto">
          <a:xfrm>
            <a:off x="609600" y="4267200"/>
            <a:ext cx="6019800" cy="71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l" defTabSz="914400" rtl="0" eaLnBrk="0" fontAlgn="base" latinLnBrk="0" hangingPunct="0">
              <a:lnSpc>
                <a:spcPct val="150000"/>
              </a:lnSpc>
              <a:spcBef>
                <a:spcPts val="1200"/>
              </a:spcBef>
              <a:spcAft>
                <a:spcPts val="1200"/>
              </a:spcAft>
              <a:buClr>
                <a:schemeClr val="accent2"/>
              </a:buClr>
              <a:buSzTx/>
              <a:tabLst/>
              <a:defRPr/>
            </a:pPr>
            <a:r>
              <a:rPr kumimoji="0" lang="en-US" sz="2800" b="0" i="1"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Loss</a:t>
            </a:r>
            <a:r>
              <a:rPr kumimoji="0" lang="en-US" sz="2800" b="0" i="0"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a:t>
            </a:r>
            <a:r>
              <a:rPr kumimoji="0" lang="en-US" sz="2800" b="0" i="1"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h</a:t>
            </a:r>
            <a:r>
              <a:rPr kumimoji="0" lang="en-US" sz="2800" b="1" i="0" u="none" strike="noStrike" kern="0" cap="none" spc="0" normalizeH="0" baseline="-25000" noProof="0" dirty="0" smtClean="0">
                <a:ln>
                  <a:noFill/>
                </a:ln>
                <a:solidFill>
                  <a:schemeClr val="tx1"/>
                </a:solidFill>
                <a:effectLst/>
                <a:uLnTx/>
                <a:uFillTx/>
                <a:latin typeface="Times New Roman" charset="0"/>
                <a:ea typeface="ＭＳ Ｐゴシック" charset="-128"/>
                <a:cs typeface="Times New Roman" charset="0"/>
              </a:rPr>
              <a:t>w</a:t>
            </a:r>
            <a:r>
              <a:rPr kumimoji="0" lang="en-US" sz="2800" b="0" i="1"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 </a:t>
            </a:r>
            <a:r>
              <a:rPr kumimoji="0" lang="en-US" sz="2800" b="0" i="0"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 </a:t>
            </a:r>
            <a:r>
              <a:rPr kumimoji="0" lang="en-US" sz="2800" b="0" i="1"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 </a:t>
            </a:r>
            <a:r>
              <a:rPr kumimoji="0" lang="en-US" sz="2800" b="0" i="0" u="none" strike="noStrike" kern="0" cap="none" spc="0" normalizeH="0" baseline="0" noProof="0" dirty="0" err="1" smtClean="0">
                <a:ln>
                  <a:noFill/>
                </a:ln>
                <a:solidFill>
                  <a:schemeClr val="tx1"/>
                </a:solidFill>
                <a:effectLst/>
                <a:uLnTx/>
                <a:uFillTx/>
                <a:latin typeface="Times New Roman" charset="0"/>
                <a:ea typeface="ＭＳ Ｐゴシック" charset="-128"/>
                <a:cs typeface="Times New Roman" charset="0"/>
              </a:rPr>
              <a:t>Σ</a:t>
            </a:r>
            <a:r>
              <a:rPr kumimoji="0" lang="en-US" sz="2800" b="0" i="1" u="none" strike="noStrike" kern="0" cap="none" spc="0" normalizeH="0" baseline="-25000" noProof="0" dirty="0" err="1" smtClean="0">
                <a:ln>
                  <a:noFill/>
                </a:ln>
                <a:solidFill>
                  <a:schemeClr val="tx1"/>
                </a:solidFill>
                <a:effectLst/>
                <a:uLnTx/>
                <a:uFillTx/>
                <a:latin typeface="Times New Roman" charset="0"/>
                <a:ea typeface="ＭＳ Ｐゴシック" charset="-128"/>
                <a:cs typeface="Times New Roman" charset="0"/>
              </a:rPr>
              <a:t>j</a:t>
            </a:r>
            <a:r>
              <a:rPr kumimoji="0" lang="en-US" sz="2800" b="0" i="0"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 </a:t>
            </a:r>
            <a:r>
              <a:rPr kumimoji="0" lang="en-US" sz="2800" b="0" i="1"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 </a:t>
            </a:r>
            <a:r>
              <a:rPr kumimoji="0" lang="en-US" sz="2800" b="0" i="0"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a:t>
            </a:r>
            <a:r>
              <a:rPr kumimoji="0" lang="en-US" sz="2800" b="0" i="1" u="none" strike="noStrike" kern="0" cap="none" spc="0" normalizeH="0" baseline="0" noProof="0" dirty="0" err="1" smtClean="0">
                <a:ln>
                  <a:noFill/>
                </a:ln>
                <a:solidFill>
                  <a:schemeClr val="tx1"/>
                </a:solidFill>
                <a:effectLst/>
                <a:uLnTx/>
                <a:uFillTx/>
                <a:latin typeface="Times New Roman" charset="0"/>
                <a:ea typeface="ＭＳ Ｐゴシック" charset="-128"/>
                <a:cs typeface="Times New Roman" charset="0"/>
              </a:rPr>
              <a:t>y</a:t>
            </a:r>
            <a:r>
              <a:rPr kumimoji="0" lang="en-US" sz="2800" b="0" i="1" u="none" strike="noStrike" kern="0" cap="none" spc="0" normalizeH="0" baseline="-25000" noProof="0" dirty="0" err="1" smtClean="0">
                <a:ln>
                  <a:noFill/>
                </a:ln>
                <a:solidFill>
                  <a:schemeClr val="tx1"/>
                </a:solidFill>
                <a:effectLst/>
                <a:uLnTx/>
                <a:uFillTx/>
                <a:latin typeface="Times New Roman" charset="0"/>
                <a:ea typeface="ＭＳ Ｐゴシック" charset="-128"/>
                <a:cs typeface="Times New Roman" charset="0"/>
              </a:rPr>
              <a:t>j</a:t>
            </a:r>
            <a:r>
              <a:rPr kumimoji="0" lang="en-US" sz="2800" b="0" i="1"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 – h</a:t>
            </a:r>
            <a:r>
              <a:rPr kumimoji="0" lang="en-US" sz="2800" b="1" i="0" u="none" strike="noStrike" kern="0" cap="none" spc="0" normalizeH="0" baseline="-25000" noProof="0" dirty="0" smtClean="0">
                <a:ln>
                  <a:noFill/>
                </a:ln>
                <a:solidFill>
                  <a:schemeClr val="tx1"/>
                </a:solidFill>
                <a:effectLst/>
                <a:uLnTx/>
                <a:uFillTx/>
                <a:latin typeface="Times New Roman" charset="0"/>
                <a:ea typeface="ＭＳ Ｐゴシック" charset="-128"/>
                <a:cs typeface="Times New Roman" charset="0"/>
              </a:rPr>
              <a:t>w</a:t>
            </a:r>
            <a:r>
              <a:rPr kumimoji="0" lang="en-US" sz="2800" b="0" i="0"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a:t>
            </a:r>
            <a:r>
              <a:rPr kumimoji="0" lang="en-US" sz="2800" b="0" i="1" u="none" strike="noStrike" kern="0" cap="none" spc="0" normalizeH="0" baseline="0" noProof="0" dirty="0" err="1" smtClean="0">
                <a:ln>
                  <a:noFill/>
                </a:ln>
                <a:solidFill>
                  <a:schemeClr val="tx1"/>
                </a:solidFill>
                <a:effectLst/>
                <a:uLnTx/>
                <a:uFillTx/>
                <a:latin typeface="Times New Roman" charset="0"/>
                <a:ea typeface="ＭＳ Ｐゴシック" charset="-128"/>
                <a:cs typeface="Times New Roman" charset="0"/>
              </a:rPr>
              <a:t>x</a:t>
            </a:r>
            <a:r>
              <a:rPr kumimoji="0" lang="en-US" sz="2800" b="0" i="1" u="none" strike="noStrike" kern="0" cap="none" spc="0" normalizeH="0" baseline="-25000" noProof="0" dirty="0" err="1" smtClean="0">
                <a:ln>
                  <a:noFill/>
                </a:ln>
                <a:solidFill>
                  <a:schemeClr val="tx1"/>
                </a:solidFill>
                <a:effectLst/>
                <a:uLnTx/>
                <a:uFillTx/>
                <a:latin typeface="Times New Roman" charset="0"/>
                <a:ea typeface="ＭＳ Ｐゴシック" charset="-128"/>
                <a:cs typeface="Times New Roman" charset="0"/>
              </a:rPr>
              <a:t>j</a:t>
            </a:r>
            <a:r>
              <a:rPr kumimoji="0" lang="en-US" sz="2800" b="0" i="0"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rPr>
              <a:t>))</a:t>
            </a:r>
            <a:r>
              <a:rPr kumimoji="0" lang="en-US" sz="2800" b="0" i="0" u="none" strike="noStrike" kern="0" cap="none" spc="0" normalizeH="0" baseline="30000" noProof="0" dirty="0" smtClean="0">
                <a:ln>
                  <a:noFill/>
                </a:ln>
                <a:solidFill>
                  <a:schemeClr val="tx1"/>
                </a:solidFill>
                <a:effectLst/>
                <a:uLnTx/>
                <a:uFillTx/>
                <a:latin typeface="Times New Roman" charset="0"/>
                <a:ea typeface="ＭＳ Ｐゴシック" charset="-128"/>
                <a:cs typeface="Times New Roman" charset="0"/>
              </a:rPr>
              <a:t>2</a:t>
            </a:r>
            <a:endParaRPr kumimoji="0" lang="en-US" sz="2800" b="0" i="0" u="none" strike="noStrike" kern="0" cap="none" spc="0" normalizeH="0" baseline="0" noProof="0" dirty="0" smtClean="0">
              <a:ln>
                <a:noFill/>
              </a:ln>
              <a:solidFill>
                <a:schemeClr val="tx1"/>
              </a:solidFill>
              <a:effectLst/>
              <a:uLnTx/>
              <a:uFillTx/>
              <a:latin typeface="Times New Roman" charset="0"/>
              <a:ea typeface="ＭＳ Ｐゴシック" charset="-128"/>
              <a:cs typeface="Times New Roman" charset="0"/>
            </a:endParaRPr>
          </a:p>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charset="2"/>
              <a:buChar char="§"/>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charset="-128"/>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srgbClr val="000000"/>
                </a:solidFill>
              </a:rPr>
              <a:t>CPSC 502, Lecture 15</a:t>
            </a:r>
            <a:endParaRPr lang="en-US">
              <a:solidFill>
                <a:srgbClr val="000000"/>
              </a:solidFill>
            </a:endParaRPr>
          </a:p>
        </p:txBody>
      </p:sp>
      <p:sp>
        <p:nvSpPr>
          <p:cNvPr id="5" name="Slide Number Placeholder 4"/>
          <p:cNvSpPr>
            <a:spLocks noGrp="1"/>
          </p:cNvSpPr>
          <p:nvPr>
            <p:ph type="sldNum" sz="quarter" idx="12"/>
          </p:nvPr>
        </p:nvSpPr>
        <p:spPr/>
        <p:txBody>
          <a:bodyPr/>
          <a:lstStyle/>
          <a:p>
            <a:fld id="{DBA4B70D-FC9C-4B91-9DF0-F04747609319}" type="slidenum">
              <a:rPr lang="en-US" smtClean="0">
                <a:solidFill>
                  <a:srgbClr val="000000"/>
                </a:solidFill>
              </a:rPr>
              <a:pPr/>
              <a:t>9</a:t>
            </a:fld>
            <a:endParaRPr lang="en-US">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20492</TotalTime>
  <Words>1736</Words>
  <Application>Microsoft Office PowerPoint</Application>
  <PresentationFormat>On-screen Show (4:3)</PresentationFormat>
  <Paragraphs>280</Paragraphs>
  <Slides>34</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1_Default Design</vt:lpstr>
      <vt:lpstr>1_dan-berkeley-nlp-v1</vt:lpstr>
      <vt:lpstr>Microsoft Equation 3.0</vt:lpstr>
      <vt:lpstr>Slide 1</vt:lpstr>
      <vt:lpstr>Supervised ML: Formal Specification</vt:lpstr>
      <vt:lpstr>Today Nov 3</vt:lpstr>
      <vt:lpstr>Regression: Example</vt:lpstr>
      <vt:lpstr>Regression</vt:lpstr>
      <vt:lpstr>Regression: Minimizing Loss</vt:lpstr>
      <vt:lpstr>Regression: Minimizing Loss</vt:lpstr>
      <vt:lpstr>Regression: Minimizing Loss</vt:lpstr>
      <vt:lpstr>Slide 9</vt:lpstr>
      <vt:lpstr>Slide 10</vt:lpstr>
      <vt:lpstr>Don’t Always Trust Linear Models</vt:lpstr>
      <vt:lpstr>Multivariate Regression</vt:lpstr>
      <vt:lpstr>Overfitting</vt:lpstr>
      <vt:lpstr>Regularization and Sparsity</vt:lpstr>
      <vt:lpstr>Regression by Gradient Descent</vt:lpstr>
      <vt:lpstr>Logistic Regression </vt:lpstr>
      <vt:lpstr>Today Nov 3</vt:lpstr>
      <vt:lpstr>The unsupervised learning problem</vt:lpstr>
      <vt:lpstr>K-Means</vt:lpstr>
      <vt:lpstr>K-Means</vt:lpstr>
      <vt:lpstr>Problems with K-means</vt:lpstr>
      <vt:lpstr>Today Nov 3</vt:lpstr>
      <vt:lpstr>Gaussian Distribution</vt:lpstr>
      <vt:lpstr>Gaussian Learning: Parameters</vt:lpstr>
      <vt:lpstr>Expectation Maximzation for Clustering: Idea</vt:lpstr>
      <vt:lpstr>But this is what we start from</vt:lpstr>
      <vt:lpstr>Here we assume that we know</vt:lpstr>
      <vt:lpstr>We can now recompute</vt:lpstr>
      <vt:lpstr>Intuition for EM in two dim.  (as a generalization of k-means)</vt:lpstr>
      <vt:lpstr>Expectation Maximization</vt:lpstr>
      <vt:lpstr>Practical EM</vt:lpstr>
      <vt:lpstr>EM is a very general method!</vt:lpstr>
      <vt:lpstr>Machine Learning: Where are we?</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carenini</cp:lastModifiedBy>
  <cp:revision>355</cp:revision>
  <dcterms:created xsi:type="dcterms:W3CDTF">2008-04-07T17:41:19Z</dcterms:created>
  <dcterms:modified xsi:type="dcterms:W3CDTF">2011-11-03T18:45:40Z</dcterms:modified>
</cp:coreProperties>
</file>